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318" r:id="rId3"/>
    <p:sldId id="320" r:id="rId4"/>
    <p:sldId id="321" r:id="rId5"/>
    <p:sldId id="352" r:id="rId6"/>
    <p:sldId id="322" r:id="rId7"/>
    <p:sldId id="324" r:id="rId8"/>
    <p:sldId id="323" r:id="rId9"/>
    <p:sldId id="331" r:id="rId10"/>
    <p:sldId id="325" r:id="rId11"/>
    <p:sldId id="367" r:id="rId12"/>
    <p:sldId id="327" r:id="rId13"/>
    <p:sldId id="328" r:id="rId14"/>
    <p:sldId id="353" r:id="rId15"/>
    <p:sldId id="348" r:id="rId16"/>
    <p:sldId id="369" r:id="rId17"/>
    <p:sldId id="356" r:id="rId18"/>
    <p:sldId id="360" r:id="rId19"/>
    <p:sldId id="361" r:id="rId20"/>
    <p:sldId id="362" r:id="rId21"/>
    <p:sldId id="363" r:id="rId22"/>
    <p:sldId id="364" r:id="rId23"/>
    <p:sldId id="366" r:id="rId24"/>
    <p:sldId id="365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13" autoAdjust="0"/>
    <p:restoredTop sz="94660"/>
  </p:normalViewPr>
  <p:slideViewPr>
    <p:cSldViewPr snapToGrid="0">
      <p:cViewPr varScale="1">
        <p:scale>
          <a:sx n="78" d="100"/>
          <a:sy n="78" d="100"/>
        </p:scale>
        <p:origin x="29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3A28E-CAD4-4300-A1C2-E165DE6C09E6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495DD-AE33-4F1A-8FD7-6D7938123A83}" type="slidenum">
              <a:rPr lang="en-US" smtClean="0"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3A28E-CAD4-4300-A1C2-E165DE6C09E6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495DD-AE33-4F1A-8FD7-6D7938123A83}" type="slidenum">
              <a:rPr lang="en-US" smtClean="0"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3A28E-CAD4-4300-A1C2-E165DE6C09E6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495DD-AE33-4F1A-8FD7-6D7938123A83}" type="slidenum">
              <a:rPr lang="en-US" smtClean="0"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3A28E-CAD4-4300-A1C2-E165DE6C09E6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495DD-AE33-4F1A-8FD7-6D7938123A83}" type="slidenum">
              <a:rPr lang="en-US" smtClean="0"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3A28E-CAD4-4300-A1C2-E165DE6C09E6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495DD-AE33-4F1A-8FD7-6D7938123A83}" type="slidenum">
              <a:rPr lang="en-US" smtClean="0"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3A28E-CAD4-4300-A1C2-E165DE6C09E6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495DD-AE33-4F1A-8FD7-6D7938123A83}" type="slidenum">
              <a:rPr lang="en-US" smtClean="0"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3A28E-CAD4-4300-A1C2-E165DE6C09E6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495DD-AE33-4F1A-8FD7-6D7938123A83}" type="slidenum">
              <a:rPr lang="en-US" smtClean="0"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3A28E-CAD4-4300-A1C2-E165DE6C09E6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495DD-AE33-4F1A-8FD7-6D7938123A83}" type="slidenum">
              <a:rPr lang="en-US" smtClean="0"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3A28E-CAD4-4300-A1C2-E165DE6C09E6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495DD-AE33-4F1A-8FD7-6D7938123A83}" type="slidenum">
              <a:rPr lang="en-US" smtClean="0"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3A28E-CAD4-4300-A1C2-E165DE6C09E6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495DD-AE33-4F1A-8FD7-6D7938123A83}" type="slidenum">
              <a:rPr lang="en-US" smtClean="0"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3A28E-CAD4-4300-A1C2-E165DE6C09E6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495DD-AE33-4F1A-8FD7-6D7938123A83}" type="slidenum">
              <a:rPr lang="en-US" smtClean="0"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C3A28E-CAD4-4300-A1C2-E165DE6C09E6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4495DD-AE33-4F1A-8FD7-6D7938123A83}" type="slidenum">
              <a:rPr lang="en-US" smtClean="0"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31.png"/><Relationship Id="rId4" Type="http://schemas.openxmlformats.org/officeDocument/2006/relationships/image" Target="../media/image8.png"/><Relationship Id="rId9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9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31.png"/><Relationship Id="rId5" Type="http://schemas.openxmlformats.org/officeDocument/2006/relationships/image" Target="../media/image8.png"/><Relationship Id="rId10" Type="http://schemas.openxmlformats.org/officeDocument/2006/relationships/image" Target="../media/image14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31.png"/><Relationship Id="rId5" Type="http://schemas.openxmlformats.org/officeDocument/2006/relationships/image" Target="../media/image8.png"/><Relationship Id="rId10" Type="http://schemas.openxmlformats.org/officeDocument/2006/relationships/image" Target="../media/image14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31.png"/><Relationship Id="rId5" Type="http://schemas.openxmlformats.org/officeDocument/2006/relationships/image" Target="../media/image8.png"/><Relationship Id="rId10" Type="http://schemas.openxmlformats.org/officeDocument/2006/relationships/image" Target="../media/image14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2.png"/><Relationship Id="rId3" Type="http://schemas.openxmlformats.org/officeDocument/2006/relationships/image" Target="../media/image37.png"/><Relationship Id="rId7" Type="http://schemas.openxmlformats.org/officeDocument/2006/relationships/image" Target="../media/image46.png"/><Relationship Id="rId12" Type="http://schemas.openxmlformats.org/officeDocument/2006/relationships/image" Target="../media/image5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11" Type="http://schemas.openxmlformats.org/officeDocument/2006/relationships/image" Target="../media/image50.png"/><Relationship Id="rId5" Type="http://schemas.openxmlformats.org/officeDocument/2006/relationships/image" Target="../media/image39.png"/><Relationship Id="rId15" Type="http://schemas.openxmlformats.org/officeDocument/2006/relationships/image" Target="../media/image54.png"/><Relationship Id="rId10" Type="http://schemas.openxmlformats.org/officeDocument/2006/relationships/image" Target="../media/image49.png"/><Relationship Id="rId4" Type="http://schemas.openxmlformats.org/officeDocument/2006/relationships/image" Target="../media/image38.png"/><Relationship Id="rId9" Type="http://schemas.openxmlformats.org/officeDocument/2006/relationships/image" Target="../media/image48.png"/><Relationship Id="rId14" Type="http://schemas.openxmlformats.org/officeDocument/2006/relationships/image" Target="../media/image5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52.png"/><Relationship Id="rId18" Type="http://schemas.openxmlformats.org/officeDocument/2006/relationships/image" Target="../media/image64.png"/><Relationship Id="rId3" Type="http://schemas.openxmlformats.org/officeDocument/2006/relationships/image" Target="../media/image37.png"/><Relationship Id="rId7" Type="http://schemas.openxmlformats.org/officeDocument/2006/relationships/image" Target="../media/image57.png"/><Relationship Id="rId12" Type="http://schemas.openxmlformats.org/officeDocument/2006/relationships/image" Target="../media/image46.png"/><Relationship Id="rId17" Type="http://schemas.openxmlformats.org/officeDocument/2006/relationships/image" Target="../media/image63.png"/><Relationship Id="rId2" Type="http://schemas.openxmlformats.org/officeDocument/2006/relationships/image" Target="../media/image36.png"/><Relationship Id="rId16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11" Type="http://schemas.openxmlformats.org/officeDocument/2006/relationships/image" Target="../media/image50.png"/><Relationship Id="rId5" Type="http://schemas.openxmlformats.org/officeDocument/2006/relationships/image" Target="../media/image56.png"/><Relationship Id="rId15" Type="http://schemas.openxmlformats.org/officeDocument/2006/relationships/image" Target="../media/image61.png"/><Relationship Id="rId10" Type="http://schemas.openxmlformats.org/officeDocument/2006/relationships/image" Target="../media/image59.png"/><Relationship Id="rId4" Type="http://schemas.openxmlformats.org/officeDocument/2006/relationships/image" Target="../media/image55.png"/><Relationship Id="rId9" Type="http://schemas.openxmlformats.org/officeDocument/2006/relationships/image" Target="../media/image43.png"/><Relationship Id="rId14" Type="http://schemas.openxmlformats.org/officeDocument/2006/relationships/image" Target="../media/image6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6.png"/><Relationship Id="rId5" Type="http://schemas.openxmlformats.org/officeDocument/2006/relationships/image" Target="../media/image9.png"/><Relationship Id="rId10" Type="http://schemas.openxmlformats.org/officeDocument/2006/relationships/image" Target="../media/image15.png"/><Relationship Id="rId4" Type="http://schemas.openxmlformats.org/officeDocument/2006/relationships/image" Target="../media/image8.png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6.png"/><Relationship Id="rId4" Type="http://schemas.openxmlformats.org/officeDocument/2006/relationships/image" Target="../media/image8.png"/><Relationship Id="rId9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9.png"/><Relationship Id="rId5" Type="http://schemas.openxmlformats.org/officeDocument/2006/relationships/image" Target="../media/image9.png"/><Relationship Id="rId10" Type="http://schemas.openxmlformats.org/officeDocument/2006/relationships/image" Target="../media/image18.png"/><Relationship Id="rId4" Type="http://schemas.openxmlformats.org/officeDocument/2006/relationships/image" Target="../media/image8.png"/><Relationship Id="rId9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93503" y="222171"/>
            <a:ext cx="2333626" cy="1286807"/>
          </a:xfrm>
          <a:prstGeom prst="rect">
            <a:avLst/>
          </a:prstGeom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>
              <a:defRPr/>
            </a:pPr>
            <a:endParaRPr lang="en-US" dirty="0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2727129" y="432799"/>
            <a:ext cx="6737742" cy="120032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fr-FR" i="0" strike="noStrike" cap="none" dirty="0">
                <a:ln>
                  <a:noFill/>
                </a:ln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République Algérienne Démocratique et populaire</a:t>
            </a:r>
            <a:endParaRPr lang="en-US" i="0" strike="noStrike" cap="none" dirty="0">
              <a:ln>
                <a:noFill/>
              </a:ln>
              <a:solidFill>
                <a:schemeClr val="tx1"/>
              </a:solidFill>
              <a:latin typeface="Times New Roman" panose="02020603050405020304"/>
              <a:cs typeface="Times New Roman" panose="02020603050405020304"/>
            </a:endParaRPr>
          </a:p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fr-FR" i="0" strike="noStrike" cap="none" dirty="0">
                <a:ln>
                  <a:noFill/>
                </a:ln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Ministère de l’Enseignement Supérieur et de la Recherche Scientifique</a:t>
            </a:r>
            <a:endParaRPr lang="en-US" i="0" strike="noStrike" cap="none" dirty="0">
              <a:ln>
                <a:noFill/>
              </a:ln>
              <a:solidFill>
                <a:schemeClr val="tx1"/>
              </a:solidFill>
              <a:latin typeface="Times New Roman" panose="02020603050405020304"/>
              <a:cs typeface="Times New Roman" panose="02020603050405020304"/>
            </a:endParaRPr>
          </a:p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fr-FR" i="0" strike="noStrike" cap="none" dirty="0">
                <a:ln>
                  <a:noFill/>
                </a:ln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Université A. Mira de Bejaia</a:t>
            </a:r>
            <a:endParaRPr dirty="0"/>
          </a:p>
          <a:p>
            <a:pPr lvl="0" algn="ctr" defTabSz="914400">
              <a:spcBef>
                <a:spcPts val="0"/>
              </a:spcBef>
              <a:spcAft>
                <a:spcPts val="0"/>
              </a:spcAft>
              <a:defRPr/>
            </a:pPr>
            <a:r>
              <a:rPr lang="fr-CA" dirty="0">
                <a:latin typeface="Times New Roman" panose="02020603050405020304"/>
                <a:cs typeface="Times New Roman" panose="02020603050405020304"/>
              </a:rPr>
              <a:t>Laboratoire de Maitrise des Énergies Renouvelables</a:t>
            </a:r>
            <a:endParaRPr lang="fr-FR" i="0" strike="noStrike" cap="none" dirty="0">
              <a:ln>
                <a:noFill/>
              </a:ln>
              <a:solidFill>
                <a:schemeClr val="tx1"/>
              </a:solidFill>
              <a:latin typeface="Times New Roman" panose="02020603050405020304"/>
              <a:cs typeface="Times New Roman" panose="02020603050405020304"/>
            </a:endParaRPr>
          </a:p>
        </p:txBody>
      </p:sp>
      <p:pic>
        <p:nvPicPr>
          <p:cNvPr id="7" name="Image 6" descr="C:\Users\personnel\Desktop\logo lmer copie copie.jpg"/>
          <p:cNvPicPr/>
          <p:nvPr/>
        </p:nvPicPr>
        <p:blipFill rotWithShape="1">
          <a:blip r:embed="rId3"/>
          <a:srcRect l="7319" r="6089" b="7234"/>
          <a:stretch>
            <a:fillRect/>
          </a:stretch>
        </p:blipFill>
        <p:spPr bwMode="auto">
          <a:xfrm>
            <a:off x="9929610" y="321589"/>
            <a:ext cx="1571223" cy="863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 bwMode="auto">
          <a:xfrm>
            <a:off x="1656177" y="2472454"/>
            <a:ext cx="892157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CA" sz="2000" dirty="0" smtClean="0">
                <a:solidFill>
                  <a:srgbClr val="212121"/>
                </a:solidFill>
                <a:latin typeface="Times New Roman" panose="02020603050405020304"/>
                <a:cs typeface="Times New Roman" panose="02020603050405020304"/>
              </a:rPr>
              <a:t>Matière:</a:t>
            </a:r>
            <a:endParaRPr lang="fr-FR" sz="2800" b="1" dirty="0" smtClean="0">
              <a:solidFill>
                <a:srgbClr val="212121"/>
              </a:solidFill>
              <a:latin typeface="Times New Roman" panose="02020603050405020304"/>
              <a:cs typeface="Times New Roman" panose="02020603050405020304"/>
            </a:endParaRPr>
          </a:p>
          <a:p>
            <a:pPr algn="ctr">
              <a:defRPr/>
            </a:pPr>
            <a:endParaRPr lang="fr-CA" sz="1600" dirty="0">
              <a:solidFill>
                <a:srgbClr val="212121"/>
              </a:solidFill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5080681" y="5331404"/>
            <a:ext cx="2072570" cy="940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  <a:defRPr/>
            </a:pPr>
            <a:r>
              <a:rPr lang="fr-CA" sz="1400" dirty="0" smtClean="0">
                <a:latin typeface="Times New Roman" panose="02020603050405020304"/>
                <a:cs typeface="Times New Roman" panose="02020603050405020304"/>
              </a:rPr>
              <a:t>Présenté par:</a:t>
            </a:r>
            <a:endParaRPr lang="fr-CA" dirty="0"/>
          </a:p>
          <a:p>
            <a:pPr algn="ctr">
              <a:lnSpc>
                <a:spcPct val="200000"/>
              </a:lnSpc>
              <a:defRPr/>
            </a:pPr>
            <a:r>
              <a:rPr lang="fr-CA" sz="1600" b="1" dirty="0" smtClean="0">
                <a:latin typeface="Times New Roman" panose="02020603050405020304"/>
                <a:cs typeface="Times New Roman" panose="02020603050405020304"/>
              </a:rPr>
              <a:t>Dr. Yanis </a:t>
            </a:r>
            <a:r>
              <a:rPr lang="fr-CA" sz="1600" b="1" dirty="0">
                <a:latin typeface="Times New Roman" panose="02020603050405020304"/>
                <a:cs typeface="Times New Roman" panose="02020603050405020304"/>
              </a:rPr>
              <a:t>Hamoudi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3045150"/>
            <a:ext cx="1219199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5400" b="1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Méthodes </a:t>
            </a:r>
            <a:r>
              <a:rPr lang="fr-FR" sz="54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et outils pour l’Intelligence </a:t>
            </a:r>
            <a:r>
              <a:rPr lang="fr-FR" sz="5400" b="1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Artificielle</a:t>
            </a:r>
            <a:endParaRPr lang="en-US" sz="5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898823" y="0"/>
            <a:ext cx="4860324" cy="9055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fr-FR" sz="2400" b="1" dirty="0" smtClean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Chapitre2</a:t>
            </a:r>
            <a:r>
              <a:rPr lang="fr-FR" sz="2400" b="1" dirty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 : </a:t>
            </a:r>
            <a:r>
              <a:rPr lang="fr-FR" sz="2400" b="1" dirty="0" smtClean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Réseaux de </a:t>
            </a:r>
            <a:r>
              <a:rPr lang="fr-FR" sz="2400" b="1" dirty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N</a:t>
            </a:r>
            <a:r>
              <a:rPr lang="fr-FR" sz="2400" b="1" dirty="0" smtClean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eurones Artificiels (RNA)</a:t>
            </a:r>
          </a:p>
        </p:txBody>
      </p:sp>
      <p:sp>
        <p:nvSpPr>
          <p:cNvPr id="2" name="Rectangle 1"/>
          <p:cNvSpPr/>
          <p:nvPr/>
        </p:nvSpPr>
        <p:spPr>
          <a:xfrm>
            <a:off x="447017" y="997902"/>
            <a:ext cx="453553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>
                <a:solidFill>
                  <a:srgbClr val="0070C0"/>
                </a:solidFill>
                <a:latin typeface="Cambria" panose="02040503050406030204" pitchFamily="18" charset="0"/>
              </a:rPr>
              <a:t>Modèle</a:t>
            </a:r>
            <a:r>
              <a:rPr lang="en-US" sz="2400" b="1" dirty="0">
                <a:solidFill>
                  <a:srgbClr val="0070C0"/>
                </a:solidFill>
                <a:latin typeface="Cambria" panose="02040503050406030204" pitchFamily="18" charset="0"/>
              </a:rPr>
              <a:t> d’un </a:t>
            </a:r>
            <a:r>
              <a:rPr lang="en-US" sz="2400" b="1" dirty="0" err="1">
                <a:solidFill>
                  <a:srgbClr val="0070C0"/>
                </a:solidFill>
                <a:latin typeface="Cambria" panose="02040503050406030204" pitchFamily="18" charset="0"/>
              </a:rPr>
              <a:t>neurone</a:t>
            </a:r>
            <a:r>
              <a:rPr lang="en-US" sz="2400" b="1" dirty="0">
                <a:solidFill>
                  <a:srgbClr val="0070C0"/>
                </a:solidFill>
                <a:latin typeface="Cambria" panose="02040503050406030204" pitchFamily="18" charset="0"/>
              </a:rPr>
              <a:t> </a:t>
            </a:r>
            <a:r>
              <a:rPr lang="en-US" sz="2400" b="1" dirty="0" smtClean="0">
                <a:solidFill>
                  <a:srgbClr val="0070C0"/>
                </a:solidFill>
                <a:latin typeface="Cambria" panose="02040503050406030204" pitchFamily="18" charset="0"/>
              </a:rPr>
              <a:t>artificial</a:t>
            </a:r>
            <a:r>
              <a:rPr lang="en-US" sz="2000" b="1" dirty="0" smtClean="0">
                <a:solidFill>
                  <a:srgbClr val="0070C0"/>
                </a:solidFill>
                <a:latin typeface="Cambria" panose="02040503050406030204" pitchFamily="18" charset="0"/>
              </a:rPr>
              <a:t>:</a:t>
            </a:r>
            <a:endParaRPr lang="en-US" b="1" dirty="0" smtClean="0">
              <a:solidFill>
                <a:srgbClr val="0070C0"/>
              </a:solidFill>
              <a:latin typeface="Cambria" panose="02040503050406030204" pitchFamily="18" charset="0"/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017" y="1459567"/>
            <a:ext cx="11284450" cy="413729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47016" y="5596863"/>
            <a:ext cx="1174498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dirty="0">
                <a:latin typeface="Cambria" panose="02040503050406030204" pitchFamily="18" charset="0"/>
              </a:rPr>
              <a:t>Les fonctions d’activation non continues, comme la fonction </a:t>
            </a:r>
            <a:r>
              <a:rPr lang="fr-FR" dirty="0" smtClean="0">
                <a:solidFill>
                  <a:srgbClr val="00B050"/>
                </a:solidFill>
                <a:latin typeface="Cambria" panose="02040503050406030204" pitchFamily="18" charset="0"/>
              </a:rPr>
              <a:t>Echelon</a:t>
            </a:r>
            <a:r>
              <a:rPr lang="fr-FR" dirty="0" smtClean="0">
                <a:latin typeface="Cambria" panose="02040503050406030204" pitchFamily="18" charset="0"/>
              </a:rPr>
              <a:t> et </a:t>
            </a:r>
            <a:r>
              <a:rPr lang="fr-FR" dirty="0" smtClean="0">
                <a:solidFill>
                  <a:srgbClr val="00B050"/>
                </a:solidFill>
                <a:latin typeface="Cambria" panose="02040503050406030204" pitchFamily="18" charset="0"/>
              </a:rPr>
              <a:t>Signe</a:t>
            </a:r>
            <a:r>
              <a:rPr lang="fr-FR" dirty="0" smtClean="0">
                <a:latin typeface="Cambria" panose="02040503050406030204" pitchFamily="18" charset="0"/>
              </a:rPr>
              <a:t>, </a:t>
            </a:r>
            <a:r>
              <a:rPr lang="fr-FR" dirty="0">
                <a:latin typeface="Cambria" panose="02040503050406030204" pitchFamily="18" charset="0"/>
              </a:rPr>
              <a:t>posent problème car elles </a:t>
            </a:r>
            <a:r>
              <a:rPr lang="fr-FR" b="1" dirty="0">
                <a:solidFill>
                  <a:srgbClr val="00B050"/>
                </a:solidFill>
                <a:latin typeface="Cambria" panose="02040503050406030204" pitchFamily="18" charset="0"/>
              </a:rPr>
              <a:t>ne permettent pas de calculer le gradient</a:t>
            </a:r>
            <a:r>
              <a:rPr lang="fr-FR" dirty="0">
                <a:latin typeface="Cambria" panose="02040503050406030204" pitchFamily="18" charset="0"/>
              </a:rPr>
              <a:t>, ce qui empêche l’apprentissage efficace des réseaux de neurones.</a:t>
            </a:r>
            <a:endParaRPr lang="en-US" dirty="0">
              <a:latin typeface="Cambria" panose="0204050305040603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17558" y="0"/>
            <a:ext cx="4860324" cy="9055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fr-FR" sz="2400" b="1" dirty="0" smtClean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Chapitre2</a:t>
            </a:r>
            <a:r>
              <a:rPr lang="fr-FR" sz="2400" b="1" dirty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 : </a:t>
            </a:r>
            <a:r>
              <a:rPr lang="fr-FR" sz="2400" b="1" dirty="0" smtClean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Réseaux de </a:t>
            </a:r>
            <a:r>
              <a:rPr lang="fr-FR" sz="2400" b="1" dirty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N</a:t>
            </a:r>
            <a:r>
              <a:rPr lang="fr-FR" sz="2400" b="1" dirty="0" smtClean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eurones Artificiels (RNA)</a:t>
            </a:r>
          </a:p>
        </p:txBody>
      </p:sp>
      <p:sp>
        <p:nvSpPr>
          <p:cNvPr id="6" name="Rectangle 5"/>
          <p:cNvSpPr/>
          <p:nvPr/>
        </p:nvSpPr>
        <p:spPr>
          <a:xfrm>
            <a:off x="885569" y="1038756"/>
            <a:ext cx="6293707" cy="5455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fr-FR" sz="2800" b="1" dirty="0" smtClean="0">
                <a:solidFill>
                  <a:srgbClr val="0070C0"/>
                </a:solidFill>
                <a:latin typeface="Cambria" panose="02040503050406030204" pitchFamily="18" charset="0"/>
                <a:ea typeface="Arial" panose="020B0604020202020204" pitchFamily="34" charset="0"/>
                <a:cs typeface="Arial" panose="020B0604020202020204" pitchFamily="34" charset="0"/>
              </a:rPr>
              <a:t>Topologie </a:t>
            </a:r>
            <a:r>
              <a:rPr lang="fr-FR" sz="2800" b="1" dirty="0">
                <a:solidFill>
                  <a:srgbClr val="0070C0"/>
                </a:solidFill>
                <a:latin typeface="Cambria" panose="02040503050406030204" pitchFamily="18" charset="0"/>
                <a:ea typeface="Arial" panose="020B0604020202020204" pitchFamily="34" charset="0"/>
                <a:cs typeface="Arial" panose="020B0604020202020204" pitchFamily="34" charset="0"/>
              </a:rPr>
              <a:t>des réseaux de </a:t>
            </a:r>
            <a:r>
              <a:rPr lang="fr-FR" sz="2800" b="1" dirty="0" smtClean="0">
                <a:solidFill>
                  <a:srgbClr val="0070C0"/>
                </a:solidFill>
                <a:latin typeface="Cambria" panose="02040503050406030204" pitchFamily="18" charset="0"/>
                <a:ea typeface="Arial" panose="020B0604020202020204" pitchFamily="34" charset="0"/>
                <a:cs typeface="Arial" panose="020B0604020202020204" pitchFamily="34" charset="0"/>
              </a:rPr>
              <a:t>neurones:</a:t>
            </a:r>
            <a:endParaRPr lang="en-US" sz="2800" dirty="0">
              <a:solidFill>
                <a:srgbClr val="0070C0"/>
              </a:solidFill>
              <a:latin typeface="Cambria" panose="02040503050406030204" pitchFamily="18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99069" y="1717543"/>
            <a:ext cx="10717427" cy="4478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dirty="0">
                <a:latin typeface="Cambria" panose="02040503050406030204" pitchFamily="18" charset="0"/>
              </a:rPr>
              <a:t>La topologie des réseaux de neurones artificiels désigne la </a:t>
            </a:r>
            <a:r>
              <a:rPr lang="fr-FR" dirty="0">
                <a:solidFill>
                  <a:srgbClr val="00B050"/>
                </a:solidFill>
                <a:latin typeface="Cambria" panose="02040503050406030204" pitchFamily="18" charset="0"/>
              </a:rPr>
              <a:t>structure </a:t>
            </a:r>
            <a:r>
              <a:rPr lang="fr-FR" dirty="0">
                <a:latin typeface="Cambria" panose="02040503050406030204" pitchFamily="18" charset="0"/>
              </a:rPr>
              <a:t>ou l’organisation des neurones et des </a:t>
            </a:r>
            <a:r>
              <a:rPr lang="fr-FR" dirty="0">
                <a:solidFill>
                  <a:srgbClr val="00B050"/>
                </a:solidFill>
                <a:latin typeface="Cambria" panose="02040503050406030204" pitchFamily="18" charset="0"/>
              </a:rPr>
              <a:t>connexions</a:t>
            </a:r>
            <a:r>
              <a:rPr lang="fr-FR" dirty="0">
                <a:latin typeface="Cambria" panose="02040503050406030204" pitchFamily="18" charset="0"/>
              </a:rPr>
              <a:t> entre eux dans un réseau de neurones artificiels. Elle définit comment les neurones sont disposés en </a:t>
            </a:r>
            <a:r>
              <a:rPr lang="fr-FR" dirty="0">
                <a:solidFill>
                  <a:srgbClr val="00B050"/>
                </a:solidFill>
                <a:latin typeface="Cambria" panose="02040503050406030204" pitchFamily="18" charset="0"/>
              </a:rPr>
              <a:t>couches</a:t>
            </a:r>
            <a:r>
              <a:rPr lang="fr-FR" dirty="0">
                <a:latin typeface="Cambria" panose="02040503050406030204" pitchFamily="18" charset="0"/>
              </a:rPr>
              <a:t> et comment les informations circulent entre ces couches</a:t>
            </a:r>
            <a:r>
              <a:rPr lang="fr-FR" dirty="0" smtClean="0">
                <a:latin typeface="Cambria" panose="0204050305040603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endParaRPr lang="fr-FR" dirty="0" smtClean="0">
              <a:latin typeface="Cambria" panose="02040503050406030204" pitchFamily="18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sz="2000" dirty="0">
                <a:latin typeface="Cambria" panose="02040503050406030204" pitchFamily="18" charset="0"/>
              </a:rPr>
              <a:t>Réseau monocouche (Single Layer Network</a:t>
            </a:r>
            <a:r>
              <a:rPr lang="fr-FR" sz="2000" dirty="0" smtClean="0">
                <a:latin typeface="Cambria" panose="02040503050406030204" pitchFamily="18" charset="0"/>
              </a:rPr>
              <a:t>)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000" dirty="0" err="1">
                <a:latin typeface="Cambria" panose="02040503050406030204" pitchFamily="18" charset="0"/>
              </a:rPr>
              <a:t>Réseau</a:t>
            </a:r>
            <a:r>
              <a:rPr lang="en-US" sz="2000" dirty="0">
                <a:latin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</a:rPr>
              <a:t>multicouche</a:t>
            </a:r>
            <a:r>
              <a:rPr lang="en-US" sz="2000" dirty="0">
                <a:latin typeface="Cambria" panose="02040503050406030204" pitchFamily="18" charset="0"/>
              </a:rPr>
              <a:t> (Multilayer Network</a:t>
            </a:r>
            <a:r>
              <a:rPr lang="en-US" sz="2000" dirty="0" smtClean="0">
                <a:latin typeface="Cambria" panose="02040503050406030204" pitchFamily="18" charset="0"/>
              </a:rPr>
              <a:t>)</a:t>
            </a:r>
          </a:p>
          <a:p>
            <a:pPr algn="just">
              <a:lnSpc>
                <a:spcPct val="150000"/>
              </a:lnSpc>
            </a:pPr>
            <a:endParaRPr lang="en-US" sz="2000" dirty="0" smtClean="0">
              <a:latin typeface="Cambria" panose="02040503050406030204" pitchFamily="18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sz="2000" dirty="0" err="1" smtClean="0">
                <a:latin typeface="Cambria" panose="02040503050406030204" pitchFamily="18" charset="0"/>
              </a:rPr>
              <a:t>Reseaux</a:t>
            </a:r>
            <a:r>
              <a:rPr lang="fr-FR" sz="2000" dirty="0" smtClean="0">
                <a:latin typeface="Cambria" panose="02040503050406030204" pitchFamily="18" charset="0"/>
              </a:rPr>
              <a:t> </a:t>
            </a:r>
            <a:r>
              <a:rPr lang="fr-FR" sz="2000" dirty="0">
                <a:latin typeface="Cambria" panose="02040503050406030204" pitchFamily="18" charset="0"/>
              </a:rPr>
              <a:t>de neurones</a:t>
            </a:r>
            <a:r>
              <a:rPr lang="fr-FR" sz="2000" dirty="0" smtClean="0">
                <a:latin typeface="Cambria" panose="02040503050406030204" pitchFamily="18" charset="0"/>
              </a:rPr>
              <a:t> statiques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sz="2000" dirty="0" err="1" smtClean="0">
                <a:latin typeface="Cambria" panose="02040503050406030204" pitchFamily="18" charset="0"/>
              </a:rPr>
              <a:t>Reseaux</a:t>
            </a:r>
            <a:r>
              <a:rPr lang="fr-FR" sz="2000" dirty="0" smtClean="0">
                <a:latin typeface="Cambria" panose="02040503050406030204" pitchFamily="18" charset="0"/>
              </a:rPr>
              <a:t> de neurones dynamiques</a:t>
            </a:r>
            <a:endParaRPr lang="en-US" sz="2000" dirty="0" smtClean="0">
              <a:latin typeface="Cambria" panose="02040503050406030204" pitchFamily="18" charset="0"/>
            </a:endParaRPr>
          </a:p>
          <a:p>
            <a:pPr algn="just">
              <a:lnSpc>
                <a:spcPct val="150000"/>
              </a:lnSpc>
            </a:pPr>
            <a:endParaRPr lang="en-US" dirty="0">
              <a:latin typeface="Cambria" panose="0204050305040603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898823" y="0"/>
            <a:ext cx="4860324" cy="9055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fr-FR" sz="2400" b="1" dirty="0" smtClean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Chapitre2</a:t>
            </a:r>
            <a:r>
              <a:rPr lang="fr-FR" sz="2400" b="1" dirty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 : </a:t>
            </a:r>
            <a:r>
              <a:rPr lang="fr-FR" sz="2400" b="1" dirty="0" smtClean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Réseaux de </a:t>
            </a:r>
            <a:r>
              <a:rPr lang="fr-FR" sz="2400" b="1" dirty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N</a:t>
            </a:r>
            <a:r>
              <a:rPr lang="fr-FR" sz="2400" b="1" dirty="0" smtClean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eurones Artificiels (RNA)</a:t>
            </a:r>
          </a:p>
        </p:txBody>
      </p:sp>
      <p:sp>
        <p:nvSpPr>
          <p:cNvPr id="2" name="Rectangle 1"/>
          <p:cNvSpPr/>
          <p:nvPr/>
        </p:nvSpPr>
        <p:spPr>
          <a:xfrm>
            <a:off x="447017" y="1316679"/>
            <a:ext cx="61390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dirty="0" smtClean="0">
                <a:solidFill>
                  <a:srgbClr val="0070C0"/>
                </a:solidFill>
                <a:latin typeface="Cambria" panose="02040503050406030204" pitchFamily="18" charset="0"/>
              </a:rPr>
              <a:t>Réseau </a:t>
            </a:r>
            <a:r>
              <a:rPr lang="fr-FR" sz="2400" dirty="0">
                <a:solidFill>
                  <a:srgbClr val="0070C0"/>
                </a:solidFill>
                <a:latin typeface="Cambria" panose="02040503050406030204" pitchFamily="18" charset="0"/>
              </a:rPr>
              <a:t>de neurones artificiels </a:t>
            </a:r>
            <a:r>
              <a:rPr lang="fr-FR" sz="2400" b="1" dirty="0">
                <a:solidFill>
                  <a:srgbClr val="0070C0"/>
                </a:solidFill>
                <a:latin typeface="Cambria" panose="02040503050406030204" pitchFamily="18" charset="0"/>
              </a:rPr>
              <a:t>monocouche </a:t>
            </a:r>
            <a:r>
              <a:rPr lang="fr-FR" sz="2400" b="1" dirty="0" smtClean="0">
                <a:solidFill>
                  <a:srgbClr val="0070C0"/>
                </a:solidFill>
                <a:latin typeface="Cambria" panose="02040503050406030204" pitchFamily="18" charset="0"/>
              </a:rPr>
              <a:t>:</a:t>
            </a:r>
            <a:endParaRPr lang="en-US" b="1" dirty="0" smtClean="0">
              <a:solidFill>
                <a:srgbClr val="0070C0"/>
              </a:solidFill>
              <a:latin typeface="Cambria" panose="020405030504060302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47017" y="1953471"/>
            <a:ext cx="746053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000" dirty="0">
                <a:latin typeface="Cambria" panose="02040503050406030204" pitchFamily="18" charset="0"/>
              </a:rPr>
              <a:t>Le cas le plus simple d’un réseau de neurones artificiels est donné par la somme pondérée </a:t>
            </a:r>
            <a:r>
              <a:rPr lang="fr-FR" sz="2000" dirty="0" smtClean="0">
                <a:latin typeface="Cambria" panose="02040503050406030204" pitchFamily="18" charset="0"/>
              </a:rPr>
              <a:t>des entrées </a:t>
            </a:r>
            <a:r>
              <a:rPr lang="fr-FR" sz="2000" dirty="0">
                <a:latin typeface="Cambria" panose="02040503050406030204" pitchFamily="18" charset="0"/>
              </a:rPr>
              <a:t>:</a:t>
            </a:r>
            <a:endParaRPr lang="en-US" sz="2000" dirty="0">
              <a:latin typeface="Cambria" panose="02040503050406030204" pitchFamily="18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2385" y="2969133"/>
            <a:ext cx="2209800" cy="117157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47017" y="4471027"/>
            <a:ext cx="746053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Cambria" panose="02040503050406030204" pitchFamily="18" charset="0"/>
              </a:rPr>
              <a:t>Avec N </a:t>
            </a:r>
            <a:r>
              <a:rPr lang="en-US" sz="2000" dirty="0" err="1">
                <a:latin typeface="Cambria" panose="02040503050406030204" pitchFamily="18" charset="0"/>
              </a:rPr>
              <a:t>étant</a:t>
            </a:r>
            <a:r>
              <a:rPr lang="en-US" sz="2000" dirty="0">
                <a:latin typeface="Cambria" panose="02040503050406030204" pitchFamily="18" charset="0"/>
              </a:rPr>
              <a:t> le </a:t>
            </a:r>
            <a:r>
              <a:rPr lang="en-US" sz="2000" dirty="0" err="1">
                <a:latin typeface="Cambria" panose="02040503050406030204" pitchFamily="18" charset="0"/>
              </a:rPr>
              <a:t>nombre</a:t>
            </a:r>
            <a:r>
              <a:rPr lang="en-US" sz="2000" dirty="0">
                <a:latin typeface="Cambria" panose="02040503050406030204" pitchFamily="18" charset="0"/>
              </a:rPr>
              <a:t> de variables </a:t>
            </a:r>
            <a:r>
              <a:rPr lang="en-US" sz="2000" dirty="0" err="1">
                <a:latin typeface="Cambria" panose="02040503050406030204" pitchFamily="18" charset="0"/>
              </a:rPr>
              <a:t>d’entrées</a:t>
            </a:r>
            <a:r>
              <a:rPr lang="en-US" sz="2000" dirty="0">
                <a:latin typeface="Cambria" panose="02040503050406030204" pitchFamily="18" charset="0"/>
              </a:rPr>
              <a:t> et x0 =1 et w 0 le </a:t>
            </a:r>
            <a:r>
              <a:rPr lang="en-US" sz="2000" dirty="0" err="1">
                <a:latin typeface="Cambria" panose="02040503050406030204" pitchFamily="18" charset="0"/>
              </a:rPr>
              <a:t>biais</a:t>
            </a:r>
            <a:r>
              <a:rPr lang="en-US" sz="2000" dirty="0" smtClean="0">
                <a:latin typeface="Cambria" panose="02040503050406030204" pitchFamily="18" charset="0"/>
              </a:rPr>
              <a:t>. </a:t>
            </a:r>
            <a:r>
              <a:rPr lang="fr-FR" sz="2000" dirty="0">
                <a:latin typeface="Cambria" panose="02040503050406030204" pitchFamily="18" charset="0"/>
              </a:rPr>
              <a:t>Dans le cas où la sortie est multidimensionnelle de dimension M, on a</a:t>
            </a:r>
            <a:endParaRPr lang="en-US" sz="2000" dirty="0">
              <a:latin typeface="Cambria" panose="02040503050406030204" pitchFamily="18" charset="0"/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7150" y="2026456"/>
            <a:ext cx="4514850" cy="3305175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64015" y="5331631"/>
            <a:ext cx="4419600" cy="1133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898823" y="0"/>
            <a:ext cx="4860324" cy="9055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fr-FR" sz="2400" b="1" dirty="0" smtClean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Chapitre2</a:t>
            </a:r>
            <a:r>
              <a:rPr lang="fr-FR" sz="2400" b="1" dirty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 : </a:t>
            </a:r>
            <a:r>
              <a:rPr lang="fr-FR" sz="2400" b="1" dirty="0" smtClean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Réseaux de </a:t>
            </a:r>
            <a:r>
              <a:rPr lang="fr-FR" sz="2400" b="1" dirty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N</a:t>
            </a:r>
            <a:r>
              <a:rPr lang="fr-FR" sz="2400" b="1" dirty="0" smtClean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eurones Artificiels (RNA)</a:t>
            </a:r>
          </a:p>
        </p:txBody>
      </p:sp>
      <p:sp>
        <p:nvSpPr>
          <p:cNvPr id="2" name="Rectangle 1"/>
          <p:cNvSpPr/>
          <p:nvPr/>
        </p:nvSpPr>
        <p:spPr>
          <a:xfrm>
            <a:off x="447017" y="1316679"/>
            <a:ext cx="61390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dirty="0" smtClean="0">
                <a:solidFill>
                  <a:srgbClr val="0070C0"/>
                </a:solidFill>
                <a:latin typeface="Cambria" panose="02040503050406030204" pitchFamily="18" charset="0"/>
              </a:rPr>
              <a:t>Réseau </a:t>
            </a:r>
            <a:r>
              <a:rPr lang="fr-FR" sz="2400" dirty="0">
                <a:solidFill>
                  <a:srgbClr val="0070C0"/>
                </a:solidFill>
                <a:latin typeface="Cambria" panose="02040503050406030204" pitchFamily="18" charset="0"/>
              </a:rPr>
              <a:t>de neurones artificiels </a:t>
            </a:r>
            <a:r>
              <a:rPr lang="fr-FR" sz="2400" b="1" dirty="0">
                <a:solidFill>
                  <a:srgbClr val="0070C0"/>
                </a:solidFill>
                <a:latin typeface="Cambria" panose="02040503050406030204" pitchFamily="18" charset="0"/>
              </a:rPr>
              <a:t>monocouche </a:t>
            </a:r>
            <a:r>
              <a:rPr lang="fr-FR" sz="2400" b="1" dirty="0" smtClean="0">
                <a:solidFill>
                  <a:srgbClr val="0070C0"/>
                </a:solidFill>
                <a:latin typeface="Cambria" panose="02040503050406030204" pitchFamily="18" charset="0"/>
              </a:rPr>
              <a:t>:</a:t>
            </a:r>
            <a:endParaRPr lang="en-US" b="1" dirty="0" smtClean="0">
              <a:solidFill>
                <a:srgbClr val="0070C0"/>
              </a:solidFill>
              <a:latin typeface="Cambria" panose="020405030504060302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47018" y="1974326"/>
            <a:ext cx="746053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Cambria" panose="02040503050406030204" pitchFamily="18" charset="0"/>
              </a:rPr>
              <a:t>Dans </a:t>
            </a:r>
            <a:r>
              <a:rPr lang="fr-FR" sz="2000" dirty="0">
                <a:latin typeface="Cambria" panose="02040503050406030204" pitchFamily="18" charset="0"/>
              </a:rPr>
              <a:t>le cas où la sortie est multidimensionnelle de dimension M, on a</a:t>
            </a:r>
            <a:endParaRPr lang="en-US" sz="2000" dirty="0">
              <a:latin typeface="Cambria" panose="02040503050406030204" pitchFamily="18" charset="0"/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0042" y="2328269"/>
            <a:ext cx="4419600" cy="113347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47017" y="3478988"/>
            <a:ext cx="423866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ambria" panose="02040503050406030204" pitchFamily="18" charset="0"/>
              </a:rPr>
              <a:t>Avec </a:t>
            </a:r>
            <a:r>
              <a:rPr lang="en-US" sz="2000" dirty="0" err="1">
                <a:latin typeface="Cambria" panose="02040503050406030204" pitchFamily="18" charset="0"/>
              </a:rPr>
              <a:t>toujours</a:t>
            </a:r>
            <a:r>
              <a:rPr lang="en-US" sz="2000" dirty="0">
                <a:latin typeface="Cambria" panose="02040503050406030204" pitchFamily="18" charset="0"/>
              </a:rPr>
              <a:t>, x0 =1 et w k0 les </a:t>
            </a:r>
            <a:r>
              <a:rPr lang="en-US" sz="2000" dirty="0" err="1" smtClean="0">
                <a:latin typeface="Cambria" panose="02040503050406030204" pitchFamily="18" charset="0"/>
              </a:rPr>
              <a:t>biais</a:t>
            </a:r>
            <a:r>
              <a:rPr lang="en-US" sz="2000" dirty="0">
                <a:latin typeface="Cambria" panose="02040503050406030204" pitchFamily="18" charset="0"/>
              </a:rPr>
              <a:t>.</a:t>
            </a: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2667" y="1974326"/>
            <a:ext cx="4469514" cy="4162682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447017" y="4073854"/>
            <a:ext cx="676762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ambria" panose="02040503050406030204" pitchFamily="18" charset="0"/>
              </a:rPr>
              <a:t>Les </a:t>
            </a:r>
            <a:r>
              <a:rPr lang="en-US" sz="2000" dirty="0" err="1">
                <a:latin typeface="Cambria" panose="02040503050406030204" pitchFamily="18" charset="0"/>
              </a:rPr>
              <a:t>réseaux</a:t>
            </a:r>
            <a:r>
              <a:rPr lang="en-US" sz="2000" dirty="0">
                <a:latin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</a:rPr>
              <a:t>monocouches</a:t>
            </a:r>
            <a:r>
              <a:rPr lang="en-US" sz="2000" dirty="0">
                <a:latin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</a:rPr>
              <a:t>sont</a:t>
            </a:r>
            <a:r>
              <a:rPr lang="en-US" sz="2000" dirty="0">
                <a:latin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</a:rPr>
              <a:t>utilisés</a:t>
            </a:r>
            <a:r>
              <a:rPr lang="en-US" sz="2000" dirty="0">
                <a:latin typeface="Cambria" panose="02040503050406030204" pitchFamily="18" charset="0"/>
              </a:rPr>
              <a:t> pour la classification.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17558" y="0"/>
            <a:ext cx="4860324" cy="9055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fr-FR" sz="2400" b="1" dirty="0" smtClean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Chapitre2</a:t>
            </a:r>
            <a:r>
              <a:rPr lang="fr-FR" sz="2400" b="1" dirty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 : </a:t>
            </a:r>
            <a:r>
              <a:rPr lang="fr-FR" sz="2400" b="1" dirty="0" smtClean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Réseaux de </a:t>
            </a:r>
            <a:r>
              <a:rPr lang="fr-FR" sz="2400" b="1" dirty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N</a:t>
            </a:r>
            <a:r>
              <a:rPr lang="fr-FR" sz="2400" b="1" dirty="0" smtClean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eurones Artificiels (RNA)</a:t>
            </a:r>
          </a:p>
        </p:txBody>
      </p:sp>
      <p:sp>
        <p:nvSpPr>
          <p:cNvPr id="2" name="Rectangle 1"/>
          <p:cNvSpPr/>
          <p:nvPr/>
        </p:nvSpPr>
        <p:spPr>
          <a:xfrm>
            <a:off x="447017" y="1316679"/>
            <a:ext cx="60765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dirty="0" smtClean="0">
                <a:solidFill>
                  <a:srgbClr val="0070C0"/>
                </a:solidFill>
                <a:latin typeface="Cambria" panose="02040503050406030204" pitchFamily="18" charset="0"/>
              </a:rPr>
              <a:t>Réseau </a:t>
            </a:r>
            <a:r>
              <a:rPr lang="fr-FR" sz="2400" dirty="0">
                <a:solidFill>
                  <a:srgbClr val="0070C0"/>
                </a:solidFill>
                <a:latin typeface="Cambria" panose="02040503050406030204" pitchFamily="18" charset="0"/>
              </a:rPr>
              <a:t>de neurones artificiels </a:t>
            </a:r>
            <a:r>
              <a:rPr lang="fr-FR" sz="2400" b="1" dirty="0" smtClean="0">
                <a:solidFill>
                  <a:srgbClr val="0070C0"/>
                </a:solidFill>
                <a:latin typeface="Cambria" panose="02040503050406030204" pitchFamily="18" charset="0"/>
              </a:rPr>
              <a:t>Multicouche </a:t>
            </a:r>
            <a:r>
              <a:rPr lang="en-US" sz="2000" b="1" dirty="0" smtClean="0">
                <a:solidFill>
                  <a:srgbClr val="0070C0"/>
                </a:solidFill>
                <a:latin typeface="Cambria" panose="02040503050406030204" pitchFamily="18" charset="0"/>
              </a:rPr>
              <a:t>:</a:t>
            </a:r>
            <a:endParaRPr lang="en-US" b="1" dirty="0" smtClean="0">
              <a:solidFill>
                <a:srgbClr val="0070C0"/>
              </a:solidFill>
              <a:latin typeface="Cambria" panose="020405030504060302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2422" y="1951506"/>
            <a:ext cx="6164091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000" dirty="0" smtClean="0">
                <a:latin typeface="Cambria" panose="02040503050406030204" pitchFamily="18" charset="0"/>
              </a:rPr>
              <a:t>Un </a:t>
            </a:r>
            <a:r>
              <a:rPr lang="fr-FR" sz="2000" dirty="0">
                <a:latin typeface="Cambria" panose="02040503050406030204" pitchFamily="18" charset="0"/>
              </a:rPr>
              <a:t>RNA est généralement composé de </a:t>
            </a:r>
            <a:r>
              <a:rPr lang="fr-FR" sz="2000" dirty="0" smtClean="0">
                <a:latin typeface="Cambria" panose="02040503050406030204" pitchFamily="18" charset="0"/>
              </a:rPr>
              <a:t>: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sz="2000" b="1" dirty="0" smtClean="0">
                <a:solidFill>
                  <a:srgbClr val="00B050"/>
                </a:solidFill>
                <a:latin typeface="Cambria" panose="02040503050406030204" pitchFamily="18" charset="0"/>
              </a:rPr>
              <a:t>Couche d’entrée </a:t>
            </a:r>
            <a:r>
              <a:rPr lang="fr-FR" sz="2000" dirty="0" smtClean="0">
                <a:latin typeface="Cambria" panose="02040503050406030204" pitchFamily="18" charset="0"/>
              </a:rPr>
              <a:t>(Input Layer):Reçoit les données (exemple : tension, courant, image, température, etc.).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sz="2000" b="1" dirty="0" smtClean="0">
                <a:solidFill>
                  <a:srgbClr val="00B050"/>
                </a:solidFill>
                <a:latin typeface="Cambria" panose="02040503050406030204" pitchFamily="18" charset="0"/>
              </a:rPr>
              <a:t>Couche(s</a:t>
            </a:r>
            <a:r>
              <a:rPr lang="fr-FR" sz="2000" b="1" dirty="0">
                <a:solidFill>
                  <a:srgbClr val="00B050"/>
                </a:solidFill>
                <a:latin typeface="Cambria" panose="02040503050406030204" pitchFamily="18" charset="0"/>
              </a:rPr>
              <a:t>) cachée(s) </a:t>
            </a:r>
            <a:r>
              <a:rPr lang="fr-FR" sz="2000" dirty="0">
                <a:latin typeface="Cambria" panose="02040503050406030204" pitchFamily="18" charset="0"/>
              </a:rPr>
              <a:t>(</a:t>
            </a:r>
            <a:r>
              <a:rPr lang="fr-FR" sz="2000" dirty="0" err="1">
                <a:latin typeface="Cambria" panose="02040503050406030204" pitchFamily="18" charset="0"/>
              </a:rPr>
              <a:t>Hidden</a:t>
            </a:r>
            <a:r>
              <a:rPr lang="fr-FR" sz="2000" dirty="0">
                <a:latin typeface="Cambria" panose="02040503050406030204" pitchFamily="18" charset="0"/>
              </a:rPr>
              <a:t> </a:t>
            </a:r>
            <a:r>
              <a:rPr lang="fr-FR" sz="2000" dirty="0" err="1" smtClean="0">
                <a:latin typeface="Cambria" panose="02040503050406030204" pitchFamily="18" charset="0"/>
              </a:rPr>
              <a:t>Layers</a:t>
            </a:r>
            <a:r>
              <a:rPr lang="fr-FR" sz="2000" dirty="0" smtClean="0">
                <a:latin typeface="Cambria" panose="02040503050406030204" pitchFamily="18" charset="0"/>
              </a:rPr>
              <a:t>): Effectuent </a:t>
            </a:r>
            <a:r>
              <a:rPr lang="fr-FR" sz="2000" dirty="0">
                <a:latin typeface="Cambria" panose="02040503050406030204" pitchFamily="18" charset="0"/>
              </a:rPr>
              <a:t>les </a:t>
            </a:r>
            <a:r>
              <a:rPr lang="fr-FR" sz="2000" dirty="0" smtClean="0">
                <a:latin typeface="Cambria" panose="02040503050406030204" pitchFamily="18" charset="0"/>
              </a:rPr>
              <a:t>calculs. Appliquent </a:t>
            </a:r>
            <a:r>
              <a:rPr lang="fr-FR" sz="2000" dirty="0">
                <a:latin typeface="Cambria" panose="02040503050406030204" pitchFamily="18" charset="0"/>
              </a:rPr>
              <a:t>des poids, une </a:t>
            </a:r>
            <a:r>
              <a:rPr lang="fr-FR" sz="2000" dirty="0" smtClean="0">
                <a:latin typeface="Cambria" panose="02040503050406030204" pitchFamily="18" charset="0"/>
              </a:rPr>
              <a:t>somme pondérée </a:t>
            </a:r>
            <a:r>
              <a:rPr lang="fr-FR" sz="2000" dirty="0">
                <a:latin typeface="Cambria" panose="02040503050406030204" pitchFamily="18" charset="0"/>
              </a:rPr>
              <a:t>et une fonction d’activation.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sz="2000" b="1" dirty="0" smtClean="0">
                <a:solidFill>
                  <a:srgbClr val="00B050"/>
                </a:solidFill>
                <a:latin typeface="Cambria" panose="02040503050406030204" pitchFamily="18" charset="0"/>
              </a:rPr>
              <a:t>Couche </a:t>
            </a:r>
            <a:r>
              <a:rPr lang="fr-FR" sz="2000" b="1" dirty="0">
                <a:solidFill>
                  <a:srgbClr val="00B050"/>
                </a:solidFill>
                <a:latin typeface="Cambria" panose="02040503050406030204" pitchFamily="18" charset="0"/>
              </a:rPr>
              <a:t>de sortie </a:t>
            </a:r>
            <a:r>
              <a:rPr lang="fr-FR" sz="2000" dirty="0">
                <a:latin typeface="Cambria" panose="02040503050406030204" pitchFamily="18" charset="0"/>
              </a:rPr>
              <a:t>(Output </a:t>
            </a:r>
            <a:r>
              <a:rPr lang="fr-FR" sz="2000" dirty="0" smtClean="0">
                <a:latin typeface="Cambria" panose="02040503050406030204" pitchFamily="18" charset="0"/>
              </a:rPr>
              <a:t>Layer): Fournit </a:t>
            </a:r>
            <a:r>
              <a:rPr lang="fr-FR" sz="2000" dirty="0">
                <a:latin typeface="Cambria" panose="02040503050406030204" pitchFamily="18" charset="0"/>
              </a:rPr>
              <a:t>le résultat final (classification, prédiction, décision…).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6088" y="1951506"/>
            <a:ext cx="5029200" cy="35147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898823" y="0"/>
            <a:ext cx="8468496" cy="517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fr-FR" sz="2400" b="1" dirty="0" smtClean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Chapitre2</a:t>
            </a:r>
            <a:r>
              <a:rPr lang="fr-FR" sz="2400" b="1" dirty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 : </a:t>
            </a:r>
            <a:r>
              <a:rPr lang="fr-FR" sz="2400" b="1" dirty="0" smtClean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Réseaux de </a:t>
            </a:r>
            <a:r>
              <a:rPr lang="fr-FR" sz="2400" b="1" dirty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N</a:t>
            </a:r>
            <a:r>
              <a:rPr lang="fr-FR" sz="2400" b="1" dirty="0" smtClean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eurones Artificiels (RNA)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452" y="504708"/>
            <a:ext cx="11425238" cy="60168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17558" y="0"/>
            <a:ext cx="4860324" cy="9055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fr-FR" sz="2400" b="1" dirty="0" smtClean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Chapitre2</a:t>
            </a:r>
            <a:r>
              <a:rPr lang="fr-FR" sz="2400" b="1" dirty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 : </a:t>
            </a:r>
            <a:r>
              <a:rPr lang="fr-FR" sz="2400" b="1" dirty="0" smtClean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Réseaux de </a:t>
            </a:r>
            <a:r>
              <a:rPr lang="fr-FR" sz="2400" b="1" dirty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N</a:t>
            </a:r>
            <a:r>
              <a:rPr lang="fr-FR" sz="2400" b="1" dirty="0" smtClean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eurones Artificiels (RNA)</a:t>
            </a:r>
          </a:p>
        </p:txBody>
      </p:sp>
      <p:sp>
        <p:nvSpPr>
          <p:cNvPr id="2" name="Rectangle 1"/>
          <p:cNvSpPr/>
          <p:nvPr/>
        </p:nvSpPr>
        <p:spPr>
          <a:xfrm>
            <a:off x="447017" y="1316679"/>
            <a:ext cx="48360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dirty="0" smtClean="0">
                <a:solidFill>
                  <a:srgbClr val="0070C0"/>
                </a:solidFill>
                <a:latin typeface="Cambria" panose="02040503050406030204" pitchFamily="18" charset="0"/>
                <a:ea typeface="Arial" panose="020B0604020202020204" pitchFamily="34" charset="0"/>
                <a:cs typeface="Arial" panose="020B0604020202020204" pitchFamily="34" charset="0"/>
              </a:rPr>
              <a:t>Réseaux </a:t>
            </a:r>
            <a:r>
              <a:rPr lang="fr-FR" sz="2400" dirty="0">
                <a:solidFill>
                  <a:srgbClr val="0070C0"/>
                </a:solidFill>
                <a:latin typeface="Cambria" panose="02040503050406030204" pitchFamily="18" charset="0"/>
                <a:ea typeface="Arial" panose="020B0604020202020204" pitchFamily="34" charset="0"/>
                <a:cs typeface="Arial" panose="020B0604020202020204" pitchFamily="34" charset="0"/>
              </a:rPr>
              <a:t>de neurones </a:t>
            </a:r>
            <a:r>
              <a:rPr lang="fr-FR" sz="2400" b="1" dirty="0" smtClean="0">
                <a:solidFill>
                  <a:srgbClr val="0070C0"/>
                </a:solidFill>
                <a:latin typeface="Cambria" panose="02040503050406030204" pitchFamily="18" charset="0"/>
                <a:ea typeface="Arial" panose="020B0604020202020204" pitchFamily="34" charset="0"/>
                <a:cs typeface="Arial" panose="020B0604020202020204" pitchFamily="34" charset="0"/>
              </a:rPr>
              <a:t>dynamiques</a:t>
            </a:r>
            <a:r>
              <a:rPr lang="en-US" sz="2000" b="1" dirty="0" smtClean="0">
                <a:solidFill>
                  <a:srgbClr val="0070C0"/>
                </a:solidFill>
                <a:latin typeface="Cambria" panose="02040503050406030204" pitchFamily="18" charset="0"/>
              </a:rPr>
              <a:t>:</a:t>
            </a:r>
            <a:endParaRPr lang="en-US" b="1" dirty="0" smtClean="0">
              <a:solidFill>
                <a:srgbClr val="0070C0"/>
              </a:solidFill>
              <a:latin typeface="Cambria" panose="020405030504060302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2422" y="1951506"/>
            <a:ext cx="6907427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000" dirty="0" smtClean="0">
                <a:latin typeface="Cambria" panose="02040503050406030204" pitchFamily="18" charset="0"/>
              </a:rPr>
              <a:t>Les </a:t>
            </a:r>
            <a:r>
              <a:rPr lang="fr-FR" sz="2000" b="1" dirty="0">
                <a:solidFill>
                  <a:srgbClr val="00B050"/>
                </a:solidFill>
                <a:latin typeface="Cambria" panose="02040503050406030204" pitchFamily="18" charset="0"/>
              </a:rPr>
              <a:t>réseaux dynamiques</a:t>
            </a:r>
            <a:r>
              <a:rPr lang="fr-FR" sz="2000" dirty="0">
                <a:solidFill>
                  <a:srgbClr val="00B050"/>
                </a:solidFill>
                <a:latin typeface="Cambria" panose="02040503050406030204" pitchFamily="18" charset="0"/>
              </a:rPr>
              <a:t> </a:t>
            </a:r>
            <a:r>
              <a:rPr lang="fr-FR" sz="2000" dirty="0">
                <a:latin typeface="Cambria" panose="02040503050406030204" pitchFamily="18" charset="0"/>
              </a:rPr>
              <a:t>sont des réseaux où </a:t>
            </a:r>
            <a:r>
              <a:rPr lang="fr-FR" sz="2000" b="1" dirty="0">
                <a:solidFill>
                  <a:srgbClr val="00B050"/>
                </a:solidFill>
                <a:latin typeface="Cambria" panose="02040503050406030204" pitchFamily="18" charset="0"/>
              </a:rPr>
              <a:t>la </a:t>
            </a:r>
            <a:r>
              <a:rPr lang="fr-FR" sz="2000" b="1" dirty="0" smtClean="0">
                <a:solidFill>
                  <a:srgbClr val="00B050"/>
                </a:solidFill>
                <a:latin typeface="Cambria" panose="02040503050406030204" pitchFamily="18" charset="0"/>
              </a:rPr>
              <a:t>sortie dépend </a:t>
            </a:r>
            <a:r>
              <a:rPr lang="fr-FR" sz="2000" b="1" dirty="0">
                <a:solidFill>
                  <a:srgbClr val="00B050"/>
                </a:solidFill>
                <a:latin typeface="Cambria" panose="02040503050406030204" pitchFamily="18" charset="0"/>
              </a:rPr>
              <a:t>des entrées actuelles et des états </a:t>
            </a:r>
            <a:r>
              <a:rPr lang="fr-FR" sz="2000" b="1" dirty="0" smtClean="0">
                <a:solidFill>
                  <a:srgbClr val="00B050"/>
                </a:solidFill>
                <a:latin typeface="Cambria" panose="02040503050406030204" pitchFamily="18" charset="0"/>
              </a:rPr>
              <a:t>passés</a:t>
            </a:r>
            <a:r>
              <a:rPr lang="fr-FR" sz="2000" dirty="0" smtClean="0">
                <a:latin typeface="Cambria" panose="02040503050406030204" pitchFamily="18" charset="0"/>
              </a:rPr>
              <a:t>. Ils </a:t>
            </a:r>
            <a:r>
              <a:rPr lang="fr-FR" sz="2000" dirty="0">
                <a:latin typeface="Cambria" panose="02040503050406030204" pitchFamily="18" charset="0"/>
              </a:rPr>
              <a:t>possèdent donc </a:t>
            </a:r>
            <a:r>
              <a:rPr lang="fr-FR" sz="2000" b="1" dirty="0">
                <a:solidFill>
                  <a:srgbClr val="00B050"/>
                </a:solidFill>
                <a:latin typeface="Cambria" panose="02040503050406030204" pitchFamily="18" charset="0"/>
              </a:rPr>
              <a:t>une mémoire </a:t>
            </a:r>
            <a:r>
              <a:rPr lang="fr-FR" sz="2000" b="1" dirty="0" smtClean="0">
                <a:solidFill>
                  <a:srgbClr val="00B050"/>
                </a:solidFill>
                <a:latin typeface="Cambria" panose="02040503050406030204" pitchFamily="18" charset="0"/>
              </a:rPr>
              <a:t>interne</a:t>
            </a:r>
            <a:r>
              <a:rPr lang="fr-FR" sz="2000" dirty="0" smtClean="0">
                <a:latin typeface="Cambria" panose="02040503050406030204" pitchFamily="18" charset="0"/>
              </a:rPr>
              <a:t>. Présence </a:t>
            </a:r>
            <a:r>
              <a:rPr lang="fr-FR" sz="2000" dirty="0">
                <a:latin typeface="Cambria" panose="02040503050406030204" pitchFamily="18" charset="0"/>
              </a:rPr>
              <a:t>de </a:t>
            </a:r>
            <a:r>
              <a:rPr lang="fr-FR" sz="2000" b="1" dirty="0">
                <a:solidFill>
                  <a:srgbClr val="00B050"/>
                </a:solidFill>
                <a:latin typeface="Cambria" panose="02040503050406030204" pitchFamily="18" charset="0"/>
              </a:rPr>
              <a:t>boucles de </a:t>
            </a:r>
            <a:r>
              <a:rPr lang="fr-FR" sz="2000" b="1" dirty="0" smtClean="0">
                <a:solidFill>
                  <a:srgbClr val="00B050"/>
                </a:solidFill>
                <a:latin typeface="Cambria" panose="02040503050406030204" pitchFamily="18" charset="0"/>
              </a:rPr>
              <a:t>rétroaction</a:t>
            </a:r>
            <a:r>
              <a:rPr lang="fr-FR" sz="2000" dirty="0" smtClean="0">
                <a:latin typeface="Cambria" panose="02040503050406030204" pitchFamily="18" charset="0"/>
              </a:rPr>
              <a:t>. Le </a:t>
            </a:r>
            <a:r>
              <a:rPr lang="fr-FR" sz="2000" dirty="0">
                <a:latin typeface="Cambria" panose="02040503050406030204" pitchFamily="18" charset="0"/>
              </a:rPr>
              <a:t>réseau prend en compte </a:t>
            </a:r>
            <a:r>
              <a:rPr lang="fr-FR" sz="2000" b="1" dirty="0">
                <a:solidFill>
                  <a:srgbClr val="00B050"/>
                </a:solidFill>
                <a:latin typeface="Cambria" panose="02040503050406030204" pitchFamily="18" charset="0"/>
              </a:rPr>
              <a:t>l’évolution dans le </a:t>
            </a:r>
            <a:r>
              <a:rPr lang="fr-FR" sz="2000" b="1" dirty="0" smtClean="0">
                <a:solidFill>
                  <a:srgbClr val="00B050"/>
                </a:solidFill>
                <a:latin typeface="Cambria" panose="02040503050406030204" pitchFamily="18" charset="0"/>
              </a:rPr>
              <a:t>temps</a:t>
            </a:r>
            <a:r>
              <a:rPr lang="fr-FR" sz="2000" dirty="0" smtClean="0">
                <a:latin typeface="Cambria" panose="02040503050406030204" pitchFamily="18" charset="0"/>
              </a:rPr>
              <a:t>. Utilisé </a:t>
            </a:r>
            <a:r>
              <a:rPr lang="fr-FR" sz="2000" dirty="0">
                <a:latin typeface="Cambria" panose="02040503050406030204" pitchFamily="18" charset="0"/>
              </a:rPr>
              <a:t>pour traiter des </a:t>
            </a:r>
            <a:r>
              <a:rPr lang="fr-FR" sz="2000" b="1" dirty="0">
                <a:solidFill>
                  <a:srgbClr val="00B050"/>
                </a:solidFill>
                <a:latin typeface="Cambria" panose="02040503050406030204" pitchFamily="18" charset="0"/>
              </a:rPr>
              <a:t>données séquentielles ou </a:t>
            </a:r>
            <a:r>
              <a:rPr lang="fr-FR" sz="2000" b="1" dirty="0" smtClean="0">
                <a:solidFill>
                  <a:srgbClr val="00B050"/>
                </a:solidFill>
                <a:latin typeface="Cambria" panose="02040503050406030204" pitchFamily="18" charset="0"/>
              </a:rPr>
              <a:t>temporelles</a:t>
            </a:r>
            <a:r>
              <a:rPr lang="fr-FR" sz="2000" dirty="0" smtClean="0">
                <a:solidFill>
                  <a:srgbClr val="00B050"/>
                </a:solidFill>
                <a:latin typeface="Cambria" panose="02040503050406030204" pitchFamily="18" charset="0"/>
              </a:rPr>
              <a:t>. </a:t>
            </a:r>
            <a:r>
              <a:rPr lang="fr-FR" sz="2000" dirty="0" smtClean="0">
                <a:latin typeface="Cambria" panose="02040503050406030204" pitchFamily="18" charset="0"/>
              </a:rPr>
              <a:t>exemple  : </a:t>
            </a:r>
            <a:r>
              <a:rPr lang="fr-FR" sz="2000" dirty="0" err="1" smtClean="0">
                <a:solidFill>
                  <a:srgbClr val="00B050"/>
                </a:solidFill>
                <a:latin typeface="Cambria" panose="02040503050406030204" pitchFamily="18" charset="0"/>
              </a:rPr>
              <a:t>Recurrent</a:t>
            </a:r>
            <a:r>
              <a:rPr lang="fr-FR" sz="2000" dirty="0" smtClean="0">
                <a:solidFill>
                  <a:srgbClr val="00B050"/>
                </a:solidFill>
                <a:latin typeface="Cambria" panose="02040503050406030204" pitchFamily="18" charset="0"/>
              </a:rPr>
              <a:t> </a:t>
            </a:r>
            <a:r>
              <a:rPr lang="fr-FR" sz="2000" dirty="0">
                <a:solidFill>
                  <a:srgbClr val="00B050"/>
                </a:solidFill>
                <a:latin typeface="Cambria" panose="02040503050406030204" pitchFamily="18" charset="0"/>
              </a:rPr>
              <a:t>Neural </a:t>
            </a:r>
            <a:r>
              <a:rPr lang="fr-FR" sz="2000" dirty="0" smtClean="0">
                <a:solidFill>
                  <a:srgbClr val="00B050"/>
                </a:solidFill>
                <a:latin typeface="Cambria" panose="02040503050406030204" pitchFamily="18" charset="0"/>
              </a:rPr>
              <a:t>Network (RNN)</a:t>
            </a:r>
            <a:endParaRPr lang="fr-FR" sz="2000" dirty="0">
              <a:solidFill>
                <a:srgbClr val="00B050"/>
              </a:solidFill>
              <a:latin typeface="Cambria" panose="02040503050406030204" pitchFamily="18" charset="0"/>
            </a:endParaRPr>
          </a:p>
          <a:p>
            <a:pPr algn="just">
              <a:lnSpc>
                <a:spcPct val="150000"/>
              </a:lnSpc>
            </a:pPr>
            <a:endParaRPr lang="fr-FR" sz="2000" dirty="0">
              <a:latin typeface="Cambria" panose="02040503050406030204" pitchFamily="18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3039" y="1951506"/>
            <a:ext cx="3472248" cy="299054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17558" y="0"/>
            <a:ext cx="4860324" cy="9055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fr-FR" sz="2400" b="1" dirty="0" smtClean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Chapitre2</a:t>
            </a:r>
            <a:r>
              <a:rPr lang="fr-FR" sz="2400" b="1" dirty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 : </a:t>
            </a:r>
            <a:r>
              <a:rPr lang="fr-FR" sz="2400" b="1" dirty="0" smtClean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Réseaux de </a:t>
            </a:r>
            <a:r>
              <a:rPr lang="fr-FR" sz="2400" b="1" dirty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N</a:t>
            </a:r>
            <a:r>
              <a:rPr lang="fr-FR" sz="2400" b="1" dirty="0" smtClean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eurones Artificiels (RNA)</a:t>
            </a:r>
          </a:p>
        </p:txBody>
      </p:sp>
      <p:sp>
        <p:nvSpPr>
          <p:cNvPr id="2" name="Rectangle 1"/>
          <p:cNvSpPr/>
          <p:nvPr/>
        </p:nvSpPr>
        <p:spPr>
          <a:xfrm>
            <a:off x="533514" y="1547511"/>
            <a:ext cx="9572749" cy="39703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400" b="1" dirty="0">
                <a:solidFill>
                  <a:srgbClr val="7030A0"/>
                </a:solidFill>
                <a:latin typeface="Cambria" panose="02040503050406030204" pitchFamily="18" charset="0"/>
              </a:rPr>
              <a:t>Apprentissage par l’algorithme de rétro-propagation de l’erreur :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fr-FR" b="1" dirty="0" smtClean="0">
                <a:solidFill>
                  <a:srgbClr val="0070C0"/>
                </a:solidFill>
                <a:latin typeface="Cambria" panose="02040503050406030204" pitchFamily="18" charset="0"/>
              </a:rPr>
              <a:t>Étape </a:t>
            </a:r>
            <a:r>
              <a:rPr lang="fr-FR" b="1" dirty="0">
                <a:solidFill>
                  <a:srgbClr val="0070C0"/>
                </a:solidFill>
                <a:latin typeface="Cambria" panose="02040503050406030204" pitchFamily="18" charset="0"/>
              </a:rPr>
              <a:t>0 : Choix de la structure (</a:t>
            </a:r>
            <a:r>
              <a:rPr lang="fr-FR" b="1" dirty="0" err="1">
                <a:solidFill>
                  <a:srgbClr val="0070C0"/>
                </a:solidFill>
                <a:latin typeface="Cambria" panose="02040503050406030204" pitchFamily="18" charset="0"/>
              </a:rPr>
              <a:t>Hyperparamètres</a:t>
            </a:r>
            <a:r>
              <a:rPr lang="fr-FR" b="1" dirty="0">
                <a:solidFill>
                  <a:srgbClr val="0070C0"/>
                </a:solidFill>
                <a:latin typeface="Cambria" panose="02040503050406030204" pitchFamily="18" charset="0"/>
              </a:rPr>
              <a:t>)</a:t>
            </a:r>
            <a:endParaRPr lang="fr-FR" b="1" dirty="0" smtClean="0">
              <a:solidFill>
                <a:srgbClr val="0070C0"/>
              </a:solidFill>
              <a:latin typeface="Cambria" panose="02040503050406030204" pitchFamily="18" charset="0"/>
            </a:endParaRP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fr-FR" b="1" dirty="0" smtClean="0">
                <a:solidFill>
                  <a:srgbClr val="0070C0"/>
                </a:solidFill>
                <a:latin typeface="Cambria" panose="02040503050406030204" pitchFamily="18" charset="0"/>
              </a:rPr>
              <a:t>Etape 1 : Prédiction (</a:t>
            </a:r>
            <a:r>
              <a:rPr lang="fr-FR" b="1" dirty="0" err="1" smtClean="0">
                <a:solidFill>
                  <a:srgbClr val="0070C0"/>
                </a:solidFill>
                <a:latin typeface="Cambria" panose="02040503050406030204" pitchFamily="18" charset="0"/>
              </a:rPr>
              <a:t>Feed</a:t>
            </a:r>
            <a:r>
              <a:rPr lang="fr-FR" b="1" dirty="0" smtClean="0">
                <a:solidFill>
                  <a:srgbClr val="0070C0"/>
                </a:solidFill>
                <a:latin typeface="Cambria" panose="02040503050406030204" pitchFamily="18" charset="0"/>
              </a:rPr>
              <a:t> </a:t>
            </a:r>
            <a:r>
              <a:rPr lang="fr-FR" b="1" dirty="0" err="1" smtClean="0">
                <a:solidFill>
                  <a:srgbClr val="0070C0"/>
                </a:solidFill>
                <a:latin typeface="Cambria" panose="02040503050406030204" pitchFamily="18" charset="0"/>
              </a:rPr>
              <a:t>Forward</a:t>
            </a:r>
            <a:r>
              <a:rPr lang="fr-FR" b="1" dirty="0" smtClean="0">
                <a:solidFill>
                  <a:srgbClr val="0070C0"/>
                </a:solidFill>
                <a:latin typeface="Cambria" panose="02040503050406030204" pitchFamily="18" charset="0"/>
              </a:rPr>
              <a:t>)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fr-FR" b="1" dirty="0" smtClean="0">
                <a:solidFill>
                  <a:srgbClr val="0070C0"/>
                </a:solidFill>
                <a:latin typeface="Cambria" panose="02040503050406030204" pitchFamily="18" charset="0"/>
              </a:rPr>
              <a:t>Etape 2 : </a:t>
            </a:r>
            <a:r>
              <a:rPr lang="en-US" b="1" dirty="0" err="1">
                <a:solidFill>
                  <a:srgbClr val="0070C0"/>
                </a:solidFill>
                <a:latin typeface="Cambria" panose="02040503050406030204" pitchFamily="18" charset="0"/>
              </a:rPr>
              <a:t>R</a:t>
            </a:r>
            <a:r>
              <a:rPr lang="en-US" b="1" dirty="0" err="1" smtClean="0">
                <a:solidFill>
                  <a:srgbClr val="0070C0"/>
                </a:solidFill>
                <a:latin typeface="Cambria" panose="02040503050406030204" pitchFamily="18" charset="0"/>
              </a:rPr>
              <a:t>étropropagation</a:t>
            </a:r>
            <a:r>
              <a:rPr lang="en-US" b="1" dirty="0" smtClean="0">
                <a:solidFill>
                  <a:srgbClr val="0070C0"/>
                </a:solidFill>
                <a:latin typeface="Cambria" panose="02040503050406030204" pitchFamily="18" charset="0"/>
              </a:rPr>
              <a:t> </a:t>
            </a:r>
            <a:r>
              <a:rPr lang="en-US" b="1" dirty="0" smtClean="0"/>
              <a:t> </a:t>
            </a:r>
            <a:r>
              <a:rPr lang="fr-FR" b="1" dirty="0" smtClean="0">
                <a:solidFill>
                  <a:srgbClr val="0070C0"/>
                </a:solidFill>
                <a:latin typeface="Cambria" panose="02040503050406030204" pitchFamily="18" charset="0"/>
              </a:rPr>
              <a:t>(Back Propagation) (Gradient </a:t>
            </a:r>
            <a:r>
              <a:rPr lang="fr-FR" b="1" dirty="0" err="1" smtClean="0">
                <a:solidFill>
                  <a:srgbClr val="0070C0"/>
                </a:solidFill>
                <a:latin typeface="Cambria" panose="02040503050406030204" pitchFamily="18" charset="0"/>
              </a:rPr>
              <a:t>Descent</a:t>
            </a:r>
            <a:r>
              <a:rPr lang="fr-FR" b="1" dirty="0" smtClean="0">
                <a:solidFill>
                  <a:srgbClr val="0070C0"/>
                </a:solidFill>
                <a:latin typeface="Cambria" panose="02040503050406030204" pitchFamily="18" charset="0"/>
              </a:rPr>
              <a:t>)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fr-FR" b="1" dirty="0" smtClean="0">
                <a:solidFill>
                  <a:srgbClr val="0070C0"/>
                </a:solidFill>
                <a:latin typeface="Cambria" panose="02040503050406030204" pitchFamily="18" charset="0"/>
              </a:rPr>
              <a:t>Etape 3 : Mise a jours (Update)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fr-FR" b="1" dirty="0">
                <a:solidFill>
                  <a:srgbClr val="0070C0"/>
                </a:solidFill>
                <a:latin typeface="Cambria" panose="02040503050406030204" pitchFamily="18" charset="0"/>
              </a:rPr>
              <a:t>Refaire les étapes (1) </a:t>
            </a:r>
            <a:r>
              <a:rPr lang="fr-FR" b="1" dirty="0" smtClean="0">
                <a:solidFill>
                  <a:srgbClr val="0070C0"/>
                </a:solidFill>
                <a:latin typeface="Cambria" panose="02040503050406030204" pitchFamily="18" charset="0"/>
              </a:rPr>
              <a:t>…(3) </a:t>
            </a:r>
            <a:r>
              <a:rPr lang="fr-FR" b="1" dirty="0">
                <a:solidFill>
                  <a:srgbClr val="0070C0"/>
                </a:solidFill>
                <a:latin typeface="Cambria" panose="02040503050406030204" pitchFamily="18" charset="0"/>
              </a:rPr>
              <a:t>jusqu’à avoir une erreur minimale acceptable ou le nombre</a:t>
            </a:r>
          </a:p>
          <a:p>
            <a:pPr>
              <a:lnSpc>
                <a:spcPct val="200000"/>
              </a:lnSpc>
            </a:pPr>
            <a:r>
              <a:rPr lang="fr-FR" b="1" dirty="0">
                <a:solidFill>
                  <a:srgbClr val="0070C0"/>
                </a:solidFill>
                <a:latin typeface="Cambria" panose="02040503050406030204" pitchFamily="18" charset="0"/>
              </a:rPr>
              <a:t>maximum d’itérations soit atteint.</a:t>
            </a:r>
            <a:endParaRPr lang="en-US" b="1" dirty="0" smtClean="0">
              <a:solidFill>
                <a:srgbClr val="0070C0"/>
              </a:solidFill>
              <a:latin typeface="Cambria" panose="0204050305040603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17558" y="0"/>
            <a:ext cx="4860324" cy="9055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fr-FR" sz="2400" b="1" dirty="0" smtClean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Chapitre2</a:t>
            </a:r>
            <a:r>
              <a:rPr lang="fr-FR" sz="2400" b="1" dirty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 : </a:t>
            </a:r>
            <a:r>
              <a:rPr lang="fr-FR" sz="2400" b="1" dirty="0" smtClean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Réseaux de </a:t>
            </a:r>
            <a:r>
              <a:rPr lang="fr-FR" sz="2400" b="1" dirty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N</a:t>
            </a:r>
            <a:r>
              <a:rPr lang="fr-FR" sz="2400" b="1" dirty="0" smtClean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eurones Artificiels (RNA)</a:t>
            </a:r>
          </a:p>
        </p:txBody>
      </p:sp>
      <p:sp>
        <p:nvSpPr>
          <p:cNvPr id="2" name="Rectangle 1"/>
          <p:cNvSpPr/>
          <p:nvPr/>
        </p:nvSpPr>
        <p:spPr>
          <a:xfrm>
            <a:off x="373093" y="1016213"/>
            <a:ext cx="7150654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b="1" dirty="0" smtClean="0">
                <a:solidFill>
                  <a:srgbClr val="0070C0"/>
                </a:solidFill>
                <a:latin typeface="Cambria" panose="02040503050406030204" pitchFamily="18" charset="0"/>
              </a:rPr>
              <a:t>Étape </a:t>
            </a:r>
            <a:r>
              <a:rPr lang="fr-FR" b="1" dirty="0">
                <a:solidFill>
                  <a:srgbClr val="0070C0"/>
                </a:solidFill>
                <a:latin typeface="Cambria" panose="02040503050406030204" pitchFamily="18" charset="0"/>
              </a:rPr>
              <a:t>0 : Choix de la structure (</a:t>
            </a:r>
            <a:r>
              <a:rPr lang="fr-FR" b="1" dirty="0" err="1">
                <a:solidFill>
                  <a:srgbClr val="0070C0"/>
                </a:solidFill>
                <a:latin typeface="Cambria" panose="02040503050406030204" pitchFamily="18" charset="0"/>
              </a:rPr>
              <a:t>Hyperparamètres</a:t>
            </a:r>
            <a:r>
              <a:rPr lang="fr-FR" b="1" dirty="0" smtClean="0">
                <a:solidFill>
                  <a:srgbClr val="0070C0"/>
                </a:solidFill>
                <a:latin typeface="Cambria" panose="02040503050406030204" pitchFamily="18" charset="0"/>
              </a:rPr>
              <a:t>)</a:t>
            </a:r>
          </a:p>
          <a:p>
            <a:pPr algn="just">
              <a:lnSpc>
                <a:spcPct val="150000"/>
              </a:lnSpc>
            </a:pPr>
            <a:r>
              <a:rPr lang="fr-FR" dirty="0">
                <a:latin typeface="Cambria" panose="02040503050406030204" pitchFamily="18" charset="0"/>
              </a:rPr>
              <a:t>Avant même d’entraîner un réseau, on doit définir </a:t>
            </a:r>
            <a:r>
              <a:rPr lang="fr-FR" dirty="0" smtClean="0">
                <a:latin typeface="Cambria" panose="02040503050406030204" pitchFamily="18" charset="0"/>
              </a:rPr>
              <a:t>son </a:t>
            </a:r>
            <a:r>
              <a:rPr lang="fr-FR" b="1" dirty="0" smtClean="0">
                <a:solidFill>
                  <a:srgbClr val="00B050"/>
                </a:solidFill>
                <a:latin typeface="Cambria" panose="02040503050406030204" pitchFamily="18" charset="0"/>
              </a:rPr>
              <a:t>architecture</a:t>
            </a:r>
            <a:r>
              <a:rPr lang="fr-FR" dirty="0">
                <a:latin typeface="Cambria" panose="02040503050406030204" pitchFamily="18" charset="0"/>
              </a:rPr>
              <a:t>.</a:t>
            </a:r>
            <a:br>
              <a:rPr lang="fr-FR" dirty="0">
                <a:latin typeface="Cambria" panose="02040503050406030204" pitchFamily="18" charset="0"/>
              </a:rPr>
            </a:br>
            <a:r>
              <a:rPr lang="fr-FR" dirty="0">
                <a:latin typeface="Cambria" panose="02040503050406030204" pitchFamily="18" charset="0"/>
              </a:rPr>
              <a:t>C’est ce qu’on appelle le </a:t>
            </a:r>
            <a:r>
              <a:rPr lang="fr-FR" b="1" dirty="0">
                <a:solidFill>
                  <a:srgbClr val="00B050"/>
                </a:solidFill>
                <a:latin typeface="Cambria" panose="02040503050406030204" pitchFamily="18" charset="0"/>
              </a:rPr>
              <a:t>choix des </a:t>
            </a:r>
            <a:r>
              <a:rPr lang="fr-FR" b="1" dirty="0" err="1">
                <a:solidFill>
                  <a:srgbClr val="00B050"/>
                </a:solidFill>
                <a:latin typeface="Cambria" panose="02040503050406030204" pitchFamily="18" charset="0"/>
              </a:rPr>
              <a:t>hyperparamètres</a:t>
            </a:r>
            <a:r>
              <a:rPr lang="fr-FR" dirty="0" smtClean="0">
                <a:latin typeface="Cambria" panose="02040503050406030204" pitchFamily="18" charset="0"/>
              </a:rPr>
              <a:t>. Permis les hyperparameters on trouve: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b="1" dirty="0" err="1" smtClean="0">
                <a:solidFill>
                  <a:srgbClr val="7030A0"/>
                </a:solidFill>
                <a:latin typeface="Cambria" panose="02040503050406030204" pitchFamily="18" charset="0"/>
              </a:rPr>
              <a:t>Nombre</a:t>
            </a:r>
            <a:r>
              <a:rPr lang="en-US" b="1" dirty="0" smtClean="0">
                <a:solidFill>
                  <a:srgbClr val="7030A0"/>
                </a:solidFill>
                <a:latin typeface="Cambria" panose="02040503050406030204" pitchFamily="18" charset="0"/>
              </a:rPr>
              <a:t> </a:t>
            </a:r>
            <a:r>
              <a:rPr lang="en-US" b="1" dirty="0">
                <a:solidFill>
                  <a:srgbClr val="7030A0"/>
                </a:solidFill>
                <a:latin typeface="Cambria" panose="02040503050406030204" pitchFamily="18" charset="0"/>
              </a:rPr>
              <a:t>de </a:t>
            </a:r>
            <a:r>
              <a:rPr lang="en-US" b="1" dirty="0" smtClean="0">
                <a:solidFill>
                  <a:srgbClr val="7030A0"/>
                </a:solidFill>
                <a:latin typeface="Cambria" panose="02040503050406030204" pitchFamily="18" charset="0"/>
              </a:rPr>
              <a:t>couches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b="1" dirty="0">
                <a:solidFill>
                  <a:srgbClr val="7030A0"/>
                </a:solidFill>
                <a:latin typeface="Cambria" panose="02040503050406030204" pitchFamily="18" charset="0"/>
              </a:rPr>
              <a:t>Nombre de neurones par </a:t>
            </a:r>
            <a:r>
              <a:rPr lang="fr-FR" b="1" dirty="0" smtClean="0">
                <a:solidFill>
                  <a:srgbClr val="7030A0"/>
                </a:solidFill>
                <a:latin typeface="Cambria" panose="02040503050406030204" pitchFamily="18" charset="0"/>
              </a:rPr>
              <a:t>couche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b="1" dirty="0" err="1">
                <a:solidFill>
                  <a:srgbClr val="7030A0"/>
                </a:solidFill>
                <a:latin typeface="Cambria" panose="02040503050406030204" pitchFamily="18" charset="0"/>
              </a:rPr>
              <a:t>Fonction</a:t>
            </a:r>
            <a:r>
              <a:rPr lang="en-US" b="1" dirty="0">
                <a:solidFill>
                  <a:srgbClr val="7030A0"/>
                </a:solidFill>
                <a:latin typeface="Cambria" panose="02040503050406030204" pitchFamily="18" charset="0"/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  <a:latin typeface="Cambria" panose="02040503050406030204" pitchFamily="18" charset="0"/>
              </a:rPr>
              <a:t>d’activation</a:t>
            </a:r>
            <a:endParaRPr lang="en-US" b="1" dirty="0" smtClean="0">
              <a:solidFill>
                <a:srgbClr val="7030A0"/>
              </a:solidFill>
              <a:latin typeface="Cambria" panose="02040503050406030204" pitchFamily="18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fr-FR" dirty="0" smtClean="0">
              <a:solidFill>
                <a:srgbClr val="7030A0"/>
              </a:solidFill>
              <a:latin typeface="Cambria" panose="02040503050406030204" pitchFamily="18" charset="0"/>
            </a:endParaRPr>
          </a:p>
          <a:p>
            <a:pPr>
              <a:lnSpc>
                <a:spcPct val="150000"/>
              </a:lnSpc>
            </a:pPr>
            <a:endParaRPr lang="fr-FR" b="1" dirty="0" smtClean="0">
              <a:solidFill>
                <a:srgbClr val="0070C0"/>
              </a:solidFill>
              <a:latin typeface="Cambria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Ellipse 6"/>
              <p:cNvSpPr/>
              <p:nvPr/>
            </p:nvSpPr>
            <p:spPr>
              <a:xfrm>
                <a:off x="6015790" y="3642464"/>
                <a:ext cx="689810" cy="673768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32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3200" b="0" i="1" dirty="0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fr-FR" sz="3200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Ellips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5790" y="3642464"/>
                <a:ext cx="689810" cy="673768"/>
              </a:xfrm>
              <a:prstGeom prst="ellipse">
                <a:avLst/>
              </a:prstGeom>
              <a:blipFill rotWithShape="1">
                <a:blip r:embed="rId2"/>
                <a:stretch>
                  <a:fillRect l="-984" t="-958" r="-921" b="-922"/>
                </a:stretch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Ellipse 8"/>
              <p:cNvSpPr/>
              <p:nvPr/>
            </p:nvSpPr>
            <p:spPr>
              <a:xfrm>
                <a:off x="6015790" y="4499816"/>
                <a:ext cx="689810" cy="673768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3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fr-FR" sz="3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9" name="Ellips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5790" y="4499816"/>
                <a:ext cx="689810" cy="673768"/>
              </a:xfrm>
              <a:prstGeom prst="ellipse">
                <a:avLst/>
              </a:prstGeom>
              <a:blipFill rotWithShape="1">
                <a:blip r:embed="rId3"/>
                <a:stretch>
                  <a:fillRect l="-984" t="-973" r="-921" b="-907"/>
                </a:stretch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Ellipse 9"/>
              <p:cNvSpPr/>
              <p:nvPr/>
            </p:nvSpPr>
            <p:spPr>
              <a:xfrm>
                <a:off x="6015790" y="5322901"/>
                <a:ext cx="689810" cy="673768"/>
              </a:xfrm>
              <a:prstGeom prst="ellipse">
                <a:avLst/>
              </a:pr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3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fr-FR" sz="3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Ellips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5790" y="5322901"/>
                <a:ext cx="689810" cy="673768"/>
              </a:xfrm>
              <a:prstGeom prst="ellipse">
                <a:avLst/>
              </a:prstGeom>
              <a:blipFill rotWithShape="1">
                <a:blip r:embed="rId4"/>
                <a:stretch>
                  <a:fillRect l="-984" t="-992" r="-921" b="-888"/>
                </a:stretch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Ellipse 10"/>
              <p:cNvSpPr/>
              <p:nvPr/>
            </p:nvSpPr>
            <p:spPr>
              <a:xfrm>
                <a:off x="9477632" y="4319524"/>
                <a:ext cx="1163051" cy="1074826"/>
              </a:xfrm>
              <a:prstGeom prst="ellipse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" name="Ellips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77632" y="4319524"/>
                <a:ext cx="1163051" cy="1074826"/>
              </a:xfrm>
              <a:prstGeom prst="ellipse">
                <a:avLst/>
              </a:prstGeom>
              <a:blipFill rotWithShape="1">
                <a:blip r:embed="rId5"/>
                <a:stretch>
                  <a:fillRect l="-568" t="-614" r="-492" b="-588"/>
                </a:stretch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Connecteur droit avec flèche 11"/>
          <p:cNvCxnSpPr>
            <a:stCxn id="7" idx="6"/>
            <a:endCxn id="11" idx="1"/>
          </p:cNvCxnSpPr>
          <p:nvPr/>
        </p:nvCxnSpPr>
        <p:spPr>
          <a:xfrm>
            <a:off x="6705600" y="3979348"/>
            <a:ext cx="2942357" cy="49758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/>
          <p:cNvCxnSpPr>
            <a:stCxn id="9" idx="6"/>
            <a:endCxn id="11" idx="2"/>
          </p:cNvCxnSpPr>
          <p:nvPr/>
        </p:nvCxnSpPr>
        <p:spPr>
          <a:xfrm>
            <a:off x="6705600" y="4836700"/>
            <a:ext cx="2772032" cy="2023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Connecteur droit avec flèche 13"/>
          <p:cNvCxnSpPr>
            <a:stCxn id="10" idx="6"/>
            <a:endCxn id="11" idx="3"/>
          </p:cNvCxnSpPr>
          <p:nvPr/>
        </p:nvCxnSpPr>
        <p:spPr>
          <a:xfrm flipV="1">
            <a:off x="6705600" y="5236945"/>
            <a:ext cx="2942357" cy="422840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/>
          <p:nvPr/>
        </p:nvCxnSpPr>
        <p:spPr>
          <a:xfrm flipV="1">
            <a:off x="10640683" y="4828158"/>
            <a:ext cx="893591" cy="13110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/>
        </p:nvCxnSpPr>
        <p:spPr>
          <a:xfrm flipV="1">
            <a:off x="9366028" y="5400228"/>
            <a:ext cx="563858" cy="962527"/>
          </a:xfrm>
          <a:prstGeom prst="straightConnector1">
            <a:avLst/>
          </a:prstGeom>
          <a:ln w="5715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/>
              <p:cNvSpPr txBox="1"/>
              <p:nvPr/>
            </p:nvSpPr>
            <p:spPr>
              <a:xfrm>
                <a:off x="6968342" y="4947344"/>
                <a:ext cx="85413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800" b="0" i="1" smtClean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fr-FR" sz="2800" b="0" i="1" smtClean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7" name="ZoneTexte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8342" y="4947344"/>
                <a:ext cx="854135" cy="523220"/>
              </a:xfrm>
              <a:prstGeom prst="rect">
                <a:avLst/>
              </a:prstGeom>
              <a:blipFill rotWithShape="1">
                <a:blip r:embed="rId6"/>
                <a:stretch>
                  <a:fillRect l="-57" t="-11" r="64" b="7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/>
              <p:cNvSpPr txBox="1"/>
              <p:nvPr/>
            </p:nvSpPr>
            <p:spPr>
              <a:xfrm>
                <a:off x="7243013" y="4263851"/>
                <a:ext cx="85413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800" b="0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fr-FR" sz="2800" b="0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8" name="ZoneTexte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3013" y="4263851"/>
                <a:ext cx="854135" cy="523220"/>
              </a:xfrm>
              <a:prstGeom prst="rect">
                <a:avLst/>
              </a:prstGeom>
              <a:blipFill rotWithShape="1">
                <a:blip r:embed="rId7"/>
                <a:stretch>
                  <a:fillRect l="-24" t="-88" r="31" b="84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/>
              <p:cNvSpPr txBox="1"/>
              <p:nvPr/>
            </p:nvSpPr>
            <p:spPr>
              <a:xfrm>
                <a:off x="7676147" y="3622170"/>
                <a:ext cx="85413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800" b="0" i="1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fr-FR" sz="2800" b="0" i="1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9" name="ZoneTexte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6147" y="3622170"/>
                <a:ext cx="854135" cy="523220"/>
              </a:xfrm>
              <a:prstGeom prst="rect">
                <a:avLst/>
              </a:prstGeom>
              <a:blipFill rotWithShape="1">
                <a:blip r:embed="rId8"/>
                <a:stretch>
                  <a:fillRect l="-31" t="-25" r="38" b="21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/>
              <p:cNvSpPr txBox="1"/>
              <p:nvPr/>
            </p:nvSpPr>
            <p:spPr>
              <a:xfrm>
                <a:off x="9004082" y="5658847"/>
                <a:ext cx="85413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20" name="ZoneTexte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04082" y="5658847"/>
                <a:ext cx="854135" cy="523220"/>
              </a:xfrm>
              <a:prstGeom prst="rect">
                <a:avLst/>
              </a:prstGeom>
              <a:blipFill rotWithShape="1">
                <a:blip r:embed="rId9"/>
                <a:stretch>
                  <a:fillRect l="-49" t="-69" r="56" b="65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ZoneTexte 20"/>
              <p:cNvSpPr txBox="1"/>
              <p:nvPr/>
            </p:nvSpPr>
            <p:spPr>
              <a:xfrm>
                <a:off x="8811539" y="6333553"/>
                <a:ext cx="85413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21" name="ZoneTexte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11539" y="6333553"/>
                <a:ext cx="854135" cy="369332"/>
              </a:xfrm>
              <a:prstGeom prst="rect">
                <a:avLst/>
              </a:prstGeom>
              <a:blipFill rotWithShape="1">
                <a:blip r:embed="rId10"/>
                <a:stretch>
                  <a:fillRect l="-33" t="-17" r="40" b="125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à coins arrondis 2"/>
          <p:cNvSpPr/>
          <p:nvPr/>
        </p:nvSpPr>
        <p:spPr>
          <a:xfrm>
            <a:off x="5824966" y="3288632"/>
            <a:ext cx="1105813" cy="3079053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ZoneTexte 32"/>
          <p:cNvSpPr txBox="1"/>
          <p:nvPr/>
        </p:nvSpPr>
        <p:spPr>
          <a:xfrm>
            <a:off x="5788211" y="2659249"/>
            <a:ext cx="11840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70C0"/>
                </a:solidFill>
                <a:latin typeface="Cambria" panose="02040503050406030204" pitchFamily="18" charset="0"/>
              </a:rPr>
              <a:t>Couche </a:t>
            </a:r>
            <a:r>
              <a:rPr lang="en-US" b="1" dirty="0" err="1">
                <a:solidFill>
                  <a:srgbClr val="0070C0"/>
                </a:solidFill>
                <a:latin typeface="Cambria" panose="02040503050406030204" pitchFamily="18" charset="0"/>
              </a:rPr>
              <a:t>d’entrée</a:t>
            </a:r>
            <a:endParaRPr lang="en-US" b="1" dirty="0">
              <a:solidFill>
                <a:srgbClr val="0070C0"/>
              </a:solidFill>
              <a:latin typeface="Cambria" panose="02040503050406030204" pitchFamily="18" charset="0"/>
            </a:endParaRPr>
          </a:p>
        </p:txBody>
      </p:sp>
      <p:sp>
        <p:nvSpPr>
          <p:cNvPr id="34" name="ZoneTexte 33"/>
          <p:cNvSpPr txBox="1"/>
          <p:nvPr/>
        </p:nvSpPr>
        <p:spPr>
          <a:xfrm>
            <a:off x="9495385" y="2642301"/>
            <a:ext cx="11840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70C0"/>
                </a:solidFill>
                <a:latin typeface="Cambria" panose="02040503050406030204" pitchFamily="18" charset="0"/>
              </a:rPr>
              <a:t>Couche </a:t>
            </a:r>
            <a:r>
              <a:rPr lang="en-US" b="1" dirty="0" smtClean="0">
                <a:solidFill>
                  <a:srgbClr val="0070C0"/>
                </a:solidFill>
                <a:latin typeface="Cambria" panose="02040503050406030204" pitchFamily="18" charset="0"/>
              </a:rPr>
              <a:t>de sortie</a:t>
            </a:r>
            <a:endParaRPr lang="en-US" b="1" dirty="0">
              <a:solidFill>
                <a:srgbClr val="0070C0"/>
              </a:solidFill>
              <a:latin typeface="Cambria" panose="0204050305040603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17558" y="0"/>
            <a:ext cx="4860324" cy="9055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fr-FR" sz="2400" b="1" dirty="0" smtClean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Chapitre2</a:t>
            </a:r>
            <a:r>
              <a:rPr lang="fr-FR" sz="2400" b="1" dirty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 : </a:t>
            </a:r>
            <a:r>
              <a:rPr lang="fr-FR" sz="2400" b="1" dirty="0" smtClean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Réseaux de </a:t>
            </a:r>
            <a:r>
              <a:rPr lang="fr-FR" sz="2400" b="1" dirty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N</a:t>
            </a:r>
            <a:r>
              <a:rPr lang="fr-FR" sz="2400" b="1" dirty="0" smtClean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eurones Artificiels (RNA)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373093" y="1016213"/>
                <a:ext cx="7150654" cy="29560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fr-FR" b="1" dirty="0" smtClean="0">
                    <a:solidFill>
                      <a:srgbClr val="0070C0"/>
                    </a:solidFill>
                    <a:latin typeface="Cambria" panose="02040503050406030204" pitchFamily="18" charset="0"/>
                  </a:rPr>
                  <a:t>Etape </a:t>
                </a:r>
                <a:r>
                  <a:rPr lang="fr-FR" b="1" dirty="0">
                    <a:solidFill>
                      <a:srgbClr val="0070C0"/>
                    </a:solidFill>
                    <a:latin typeface="Cambria" panose="02040503050406030204" pitchFamily="18" charset="0"/>
                  </a:rPr>
                  <a:t>1 : Prédiction (</a:t>
                </a:r>
                <a:r>
                  <a:rPr lang="fr-FR" b="1" dirty="0" err="1">
                    <a:solidFill>
                      <a:srgbClr val="0070C0"/>
                    </a:solidFill>
                    <a:latin typeface="Cambria" panose="02040503050406030204" pitchFamily="18" charset="0"/>
                  </a:rPr>
                  <a:t>Feed</a:t>
                </a:r>
                <a:r>
                  <a:rPr lang="fr-FR" b="1" dirty="0">
                    <a:solidFill>
                      <a:srgbClr val="0070C0"/>
                    </a:solidFill>
                    <a:latin typeface="Cambria" panose="02040503050406030204" pitchFamily="18" charset="0"/>
                  </a:rPr>
                  <a:t> </a:t>
                </a:r>
                <a:r>
                  <a:rPr lang="fr-FR" b="1" dirty="0" err="1">
                    <a:solidFill>
                      <a:srgbClr val="0070C0"/>
                    </a:solidFill>
                    <a:latin typeface="Cambria" panose="02040503050406030204" pitchFamily="18" charset="0"/>
                  </a:rPr>
                  <a:t>Forward</a:t>
                </a:r>
                <a:r>
                  <a:rPr lang="fr-FR" b="1" dirty="0" smtClean="0">
                    <a:solidFill>
                      <a:srgbClr val="0070C0"/>
                    </a:solidFill>
                    <a:latin typeface="Cambria" panose="02040503050406030204" pitchFamily="18" charset="0"/>
                  </a:rPr>
                  <a:t>)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fr-FR" dirty="0">
                    <a:latin typeface="Cambria" panose="02040503050406030204" pitchFamily="18" charset="0"/>
                  </a:rPr>
                  <a:t>Le </a:t>
                </a:r>
                <a:r>
                  <a:rPr lang="fr-FR" dirty="0" err="1">
                    <a:latin typeface="Cambria" panose="02040503050406030204" pitchFamily="18" charset="0"/>
                  </a:rPr>
                  <a:t>Feed</a:t>
                </a:r>
                <a:r>
                  <a:rPr lang="fr-FR" dirty="0">
                    <a:latin typeface="Cambria" panose="02040503050406030204" pitchFamily="18" charset="0"/>
                  </a:rPr>
                  <a:t> </a:t>
                </a:r>
                <a:r>
                  <a:rPr lang="fr-FR" dirty="0" err="1">
                    <a:latin typeface="Cambria" panose="02040503050406030204" pitchFamily="18" charset="0"/>
                  </a:rPr>
                  <a:t>Forward</a:t>
                </a:r>
                <a:r>
                  <a:rPr lang="fr-FR" dirty="0">
                    <a:latin typeface="Cambria" panose="02040503050406030204" pitchFamily="18" charset="0"/>
                  </a:rPr>
                  <a:t> correspond à la </a:t>
                </a:r>
                <a:r>
                  <a:rPr lang="fr-FR" dirty="0">
                    <a:solidFill>
                      <a:srgbClr val="00B050"/>
                    </a:solidFill>
                    <a:latin typeface="Cambria" panose="02040503050406030204" pitchFamily="18" charset="0"/>
                  </a:rPr>
                  <a:t>propagation</a:t>
                </a:r>
                <a:r>
                  <a:rPr lang="fr-FR" dirty="0">
                    <a:latin typeface="Cambria" panose="02040503050406030204" pitchFamily="18" charset="0"/>
                  </a:rPr>
                  <a:t> des données d’entrée vers la sortie, couche par couche, sans retour en arrière.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fr-FR" dirty="0">
                    <a:latin typeface="Cambria" panose="02040503050406030204" pitchFamily="18" charset="0"/>
                  </a:rPr>
                  <a:t>Mais avant de pouvoir effectuer le </a:t>
                </a:r>
                <a:r>
                  <a:rPr lang="fr-FR" dirty="0" err="1">
                    <a:latin typeface="Cambria" panose="02040503050406030204" pitchFamily="18" charset="0"/>
                  </a:rPr>
                  <a:t>Feed</a:t>
                </a:r>
                <a:r>
                  <a:rPr lang="fr-FR" dirty="0">
                    <a:latin typeface="Cambria" panose="02040503050406030204" pitchFamily="18" charset="0"/>
                  </a:rPr>
                  <a:t> </a:t>
                </a:r>
                <a:r>
                  <a:rPr lang="fr-FR" dirty="0" err="1">
                    <a:latin typeface="Cambria" panose="02040503050406030204" pitchFamily="18" charset="0"/>
                  </a:rPr>
                  <a:t>Forward</a:t>
                </a:r>
                <a:r>
                  <a:rPr lang="fr-FR" dirty="0">
                    <a:latin typeface="Cambria" panose="02040503050406030204" pitchFamily="18" charset="0"/>
                  </a:rPr>
                  <a:t>, il faut initialiser les paramètres du réseau </a:t>
                </a:r>
                <a:r>
                  <a:rPr lang="fr-FR" dirty="0" smtClean="0">
                    <a:latin typeface="Cambria" panose="02040503050406030204" pitchFamily="18" charset="0"/>
                  </a:rPr>
                  <a:t>:</a:t>
                </a:r>
              </a:p>
              <a:p>
                <a:pPr marL="285750" indent="-285750" algn="just">
                  <a:lnSpc>
                    <a:spcPct val="150000"/>
                  </a:lnSpc>
                  <a:buFont typeface="Wingdings" panose="05000000000000000000" pitchFamily="2" charset="2"/>
                  <a:buChar char="ü"/>
                </a:pPr>
                <a:r>
                  <a:rPr lang="en-US" b="1" dirty="0" smtClean="0">
                    <a:solidFill>
                      <a:srgbClr val="7030A0"/>
                    </a:solidFill>
                  </a:rPr>
                  <a:t>Les </a:t>
                </a:r>
                <a:r>
                  <a:rPr lang="en-US" b="1" dirty="0" err="1" smtClean="0">
                    <a:solidFill>
                      <a:srgbClr val="7030A0"/>
                    </a:solidFill>
                  </a:rPr>
                  <a:t>Poids</a:t>
                </a:r>
                <a:r>
                  <a:rPr lang="en-US" b="1" dirty="0" smtClean="0">
                    <a:solidFill>
                      <a:srgbClr val="7030A0"/>
                    </a:solidFill>
                  </a:rPr>
                  <a:t> </a:t>
                </a:r>
                <a:r>
                  <a:rPr lang="en-US" b="1" dirty="0">
                    <a:solidFill>
                      <a:srgbClr val="7030A0"/>
                    </a:solidFill>
                  </a:rPr>
                  <a:t>(Weights</a:t>
                </a:r>
                <a:r>
                  <a:rPr lang="en-US" b="1" dirty="0" smtClean="0">
                    <a:solidFill>
                      <a:srgbClr val="7030A0"/>
                    </a:solidFill>
                  </a:rPr>
                  <a:t>) :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FR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𝒘</m:t>
                        </m:r>
                      </m:e>
                      <m:sub>
                        <m:r>
                          <a:rPr lang="fr-FR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𝒊</m:t>
                        </m:r>
                      </m:sub>
                    </m:sSub>
                  </m:oMath>
                </a14:m>
                <a:endParaRPr lang="en-US" b="1" dirty="0" smtClean="0">
                  <a:solidFill>
                    <a:srgbClr val="7030A0"/>
                  </a:solidFill>
                </a:endParaRPr>
              </a:p>
              <a:p>
                <a:pPr marL="285750" indent="-285750" algn="just">
                  <a:lnSpc>
                    <a:spcPct val="150000"/>
                  </a:lnSpc>
                  <a:buFont typeface="Wingdings" panose="05000000000000000000" pitchFamily="2" charset="2"/>
                  <a:buChar char="ü"/>
                </a:pPr>
                <a:r>
                  <a:rPr lang="en-US" b="1" dirty="0" smtClean="0">
                    <a:solidFill>
                      <a:srgbClr val="7030A0"/>
                    </a:solidFill>
                  </a:rPr>
                  <a:t>Les </a:t>
                </a:r>
                <a:r>
                  <a:rPr lang="en-US" b="1" dirty="0" err="1" smtClean="0">
                    <a:solidFill>
                      <a:srgbClr val="7030A0"/>
                    </a:solidFill>
                  </a:rPr>
                  <a:t>Biais</a:t>
                </a:r>
                <a:r>
                  <a:rPr lang="en-US" b="1" dirty="0" smtClean="0">
                    <a:solidFill>
                      <a:srgbClr val="7030A0"/>
                    </a:solidFill>
                  </a:rPr>
                  <a:t> </a:t>
                </a:r>
                <a:r>
                  <a:rPr lang="en-US" b="1" dirty="0">
                    <a:solidFill>
                      <a:srgbClr val="7030A0"/>
                    </a:solidFill>
                  </a:rPr>
                  <a:t>(Bias</a:t>
                </a:r>
                <a:r>
                  <a:rPr lang="en-US" b="1" dirty="0" smtClean="0">
                    <a:solidFill>
                      <a:srgbClr val="7030A0"/>
                    </a:solidFill>
                  </a:rPr>
                  <a:t>): </a:t>
                </a:r>
                <a14:m>
                  <m:oMath xmlns:m="http://schemas.openxmlformats.org/officeDocument/2006/math">
                    <m:r>
                      <a:rPr lang="fr-FR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𝒃</m:t>
                    </m:r>
                  </m:oMath>
                </a14:m>
                <a:endParaRPr lang="fr-FR" b="1" dirty="0" smtClean="0">
                  <a:solidFill>
                    <a:srgbClr val="0070C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093" y="1016213"/>
                <a:ext cx="7150654" cy="2956066"/>
              </a:xfrm>
              <a:prstGeom prst="rect">
                <a:avLst/>
              </a:prstGeom>
              <a:blipFill rotWithShape="1">
                <a:blip r:embed="rId2"/>
                <a:stretch>
                  <a:fillRect l="-5" t="-7" r="4" b="12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Ellipse 6"/>
              <p:cNvSpPr/>
              <p:nvPr/>
            </p:nvSpPr>
            <p:spPr>
              <a:xfrm>
                <a:off x="6015790" y="3642464"/>
                <a:ext cx="689810" cy="673768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32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3200" b="0" i="1" dirty="0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fr-FR" sz="3200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Ellips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5790" y="3642464"/>
                <a:ext cx="689810" cy="673768"/>
              </a:xfrm>
              <a:prstGeom prst="ellipse">
                <a:avLst/>
              </a:prstGeom>
              <a:blipFill rotWithShape="1">
                <a:blip r:embed="rId3"/>
                <a:stretch>
                  <a:fillRect l="-984" t="-958" r="-921" b="-922"/>
                </a:stretch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Ellipse 8"/>
              <p:cNvSpPr/>
              <p:nvPr/>
            </p:nvSpPr>
            <p:spPr>
              <a:xfrm>
                <a:off x="6015790" y="4499816"/>
                <a:ext cx="689810" cy="673768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3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fr-FR" sz="3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9" name="Ellips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5790" y="4499816"/>
                <a:ext cx="689810" cy="673768"/>
              </a:xfrm>
              <a:prstGeom prst="ellipse">
                <a:avLst/>
              </a:prstGeom>
              <a:blipFill rotWithShape="1">
                <a:blip r:embed="rId4"/>
                <a:stretch>
                  <a:fillRect l="-984" t="-973" r="-921" b="-907"/>
                </a:stretch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Ellipse 9"/>
              <p:cNvSpPr/>
              <p:nvPr/>
            </p:nvSpPr>
            <p:spPr>
              <a:xfrm>
                <a:off x="6015790" y="5322901"/>
                <a:ext cx="689810" cy="673768"/>
              </a:xfrm>
              <a:prstGeom prst="ellipse">
                <a:avLst/>
              </a:pr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3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fr-FR" sz="3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Ellips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5790" y="5322901"/>
                <a:ext cx="689810" cy="673768"/>
              </a:xfrm>
              <a:prstGeom prst="ellipse">
                <a:avLst/>
              </a:prstGeom>
              <a:blipFill rotWithShape="1">
                <a:blip r:embed="rId5"/>
                <a:stretch>
                  <a:fillRect l="-984" t="-992" r="-921" b="-888"/>
                </a:stretch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Ellipse 10"/>
              <p:cNvSpPr/>
              <p:nvPr/>
            </p:nvSpPr>
            <p:spPr>
              <a:xfrm>
                <a:off x="9477632" y="4319524"/>
                <a:ext cx="1163051" cy="1074826"/>
              </a:xfrm>
              <a:prstGeom prst="ellipse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" name="Ellips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77632" y="4319524"/>
                <a:ext cx="1163051" cy="1074826"/>
              </a:xfrm>
              <a:prstGeom prst="ellipse">
                <a:avLst/>
              </a:prstGeom>
              <a:blipFill rotWithShape="1">
                <a:blip r:embed="rId6"/>
                <a:stretch>
                  <a:fillRect l="-568" t="-614" r="-492" b="-588"/>
                </a:stretch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Connecteur droit avec flèche 11"/>
          <p:cNvCxnSpPr>
            <a:stCxn id="7" idx="6"/>
            <a:endCxn id="11" idx="1"/>
          </p:cNvCxnSpPr>
          <p:nvPr/>
        </p:nvCxnSpPr>
        <p:spPr>
          <a:xfrm>
            <a:off x="6705600" y="3979348"/>
            <a:ext cx="2942357" cy="49758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/>
          <p:cNvCxnSpPr>
            <a:stCxn id="9" idx="6"/>
            <a:endCxn id="11" idx="2"/>
          </p:cNvCxnSpPr>
          <p:nvPr/>
        </p:nvCxnSpPr>
        <p:spPr>
          <a:xfrm>
            <a:off x="6705600" y="4836700"/>
            <a:ext cx="2772032" cy="2023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Connecteur droit avec flèche 13"/>
          <p:cNvCxnSpPr>
            <a:stCxn id="10" idx="6"/>
            <a:endCxn id="11" idx="3"/>
          </p:cNvCxnSpPr>
          <p:nvPr/>
        </p:nvCxnSpPr>
        <p:spPr>
          <a:xfrm flipV="1">
            <a:off x="6705600" y="5236945"/>
            <a:ext cx="2942357" cy="422840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/>
          <p:nvPr/>
        </p:nvCxnSpPr>
        <p:spPr>
          <a:xfrm flipV="1">
            <a:off x="10640683" y="4828158"/>
            <a:ext cx="893591" cy="13110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/>
        </p:nvCxnSpPr>
        <p:spPr>
          <a:xfrm flipV="1">
            <a:off x="9366028" y="5400228"/>
            <a:ext cx="563858" cy="962527"/>
          </a:xfrm>
          <a:prstGeom prst="straightConnector1">
            <a:avLst/>
          </a:prstGeom>
          <a:ln w="5715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/>
              <p:cNvSpPr txBox="1"/>
              <p:nvPr/>
            </p:nvSpPr>
            <p:spPr>
              <a:xfrm>
                <a:off x="6968342" y="4947344"/>
                <a:ext cx="85413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800" b="0" i="1" smtClean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fr-FR" sz="2800" b="0" i="1" smtClean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7" name="ZoneTexte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8342" y="4947344"/>
                <a:ext cx="854135" cy="523220"/>
              </a:xfrm>
              <a:prstGeom prst="rect">
                <a:avLst/>
              </a:prstGeom>
              <a:blipFill rotWithShape="1">
                <a:blip r:embed="rId7"/>
                <a:stretch>
                  <a:fillRect l="-57" t="-11" r="64" b="7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/>
              <p:cNvSpPr txBox="1"/>
              <p:nvPr/>
            </p:nvSpPr>
            <p:spPr>
              <a:xfrm>
                <a:off x="7243013" y="4263851"/>
                <a:ext cx="85413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800" b="0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fr-FR" sz="2800" b="0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8" name="ZoneTexte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3013" y="4263851"/>
                <a:ext cx="854135" cy="523220"/>
              </a:xfrm>
              <a:prstGeom prst="rect">
                <a:avLst/>
              </a:prstGeom>
              <a:blipFill rotWithShape="1">
                <a:blip r:embed="rId8"/>
                <a:stretch>
                  <a:fillRect l="-24" t="-88" r="31" b="84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/>
              <p:cNvSpPr txBox="1"/>
              <p:nvPr/>
            </p:nvSpPr>
            <p:spPr>
              <a:xfrm>
                <a:off x="7676147" y="3622170"/>
                <a:ext cx="85413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800" b="0" i="1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fr-FR" sz="2800" b="0" i="1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9" name="ZoneTexte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6147" y="3622170"/>
                <a:ext cx="854135" cy="523220"/>
              </a:xfrm>
              <a:prstGeom prst="rect">
                <a:avLst/>
              </a:prstGeom>
              <a:blipFill rotWithShape="1">
                <a:blip r:embed="rId9"/>
                <a:stretch>
                  <a:fillRect l="-31" t="-25" r="38" b="21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/>
              <p:cNvSpPr txBox="1"/>
              <p:nvPr/>
            </p:nvSpPr>
            <p:spPr>
              <a:xfrm>
                <a:off x="9004082" y="5658847"/>
                <a:ext cx="85413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20" name="ZoneTexte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04082" y="5658847"/>
                <a:ext cx="854135" cy="523220"/>
              </a:xfrm>
              <a:prstGeom prst="rect">
                <a:avLst/>
              </a:prstGeom>
              <a:blipFill rotWithShape="1">
                <a:blip r:embed="rId10"/>
                <a:stretch>
                  <a:fillRect l="-49" t="-69" r="56" b="65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ZoneTexte 20"/>
              <p:cNvSpPr txBox="1"/>
              <p:nvPr/>
            </p:nvSpPr>
            <p:spPr>
              <a:xfrm>
                <a:off x="8811539" y="6333553"/>
                <a:ext cx="85413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21" name="ZoneTexte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11539" y="6333553"/>
                <a:ext cx="854135" cy="369332"/>
              </a:xfrm>
              <a:prstGeom prst="rect">
                <a:avLst/>
              </a:prstGeom>
              <a:blipFill rotWithShape="1">
                <a:blip r:embed="rId11"/>
                <a:stretch>
                  <a:fillRect l="-33" t="-17" r="40" b="125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à coins arrondis 2"/>
          <p:cNvSpPr/>
          <p:nvPr/>
        </p:nvSpPr>
        <p:spPr>
          <a:xfrm>
            <a:off x="5824966" y="3288632"/>
            <a:ext cx="1105813" cy="3079053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ZoneTexte 32"/>
          <p:cNvSpPr txBox="1"/>
          <p:nvPr/>
        </p:nvSpPr>
        <p:spPr>
          <a:xfrm>
            <a:off x="5788211" y="2659249"/>
            <a:ext cx="11840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70C0"/>
                </a:solidFill>
                <a:latin typeface="Cambria" panose="02040503050406030204" pitchFamily="18" charset="0"/>
              </a:rPr>
              <a:t>Couche </a:t>
            </a:r>
            <a:r>
              <a:rPr lang="en-US" b="1" dirty="0" err="1">
                <a:solidFill>
                  <a:srgbClr val="0070C0"/>
                </a:solidFill>
                <a:latin typeface="Cambria" panose="02040503050406030204" pitchFamily="18" charset="0"/>
              </a:rPr>
              <a:t>d’entrée</a:t>
            </a:r>
            <a:endParaRPr lang="en-US" b="1" dirty="0">
              <a:solidFill>
                <a:srgbClr val="0070C0"/>
              </a:solidFill>
              <a:latin typeface="Cambria" panose="02040503050406030204" pitchFamily="18" charset="0"/>
            </a:endParaRPr>
          </a:p>
        </p:txBody>
      </p:sp>
      <p:sp>
        <p:nvSpPr>
          <p:cNvPr id="34" name="ZoneTexte 33"/>
          <p:cNvSpPr txBox="1"/>
          <p:nvPr/>
        </p:nvSpPr>
        <p:spPr>
          <a:xfrm>
            <a:off x="9495385" y="2642301"/>
            <a:ext cx="11840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70C0"/>
                </a:solidFill>
                <a:latin typeface="Cambria" panose="02040503050406030204" pitchFamily="18" charset="0"/>
              </a:rPr>
              <a:t>Couche </a:t>
            </a:r>
            <a:r>
              <a:rPr lang="en-US" b="1" dirty="0" smtClean="0">
                <a:solidFill>
                  <a:srgbClr val="0070C0"/>
                </a:solidFill>
                <a:latin typeface="Cambria" panose="02040503050406030204" pitchFamily="18" charset="0"/>
              </a:rPr>
              <a:t>de sortie</a:t>
            </a:r>
            <a:endParaRPr lang="en-US" b="1" dirty="0">
              <a:solidFill>
                <a:srgbClr val="0070C0"/>
              </a:solidFill>
              <a:latin typeface="Cambria" panose="02040503050406030204" pitchFamily="18" charset="0"/>
            </a:endParaRPr>
          </a:p>
        </p:txBody>
      </p:sp>
      <p:cxnSp>
        <p:nvCxnSpPr>
          <p:cNvPr id="6" name="Connecteur droit avec flèche 5"/>
          <p:cNvCxnSpPr/>
          <p:nvPr/>
        </p:nvCxnSpPr>
        <p:spPr>
          <a:xfrm flipV="1">
            <a:off x="7243013" y="2983832"/>
            <a:ext cx="2123015" cy="16042"/>
          </a:xfrm>
          <a:prstGeom prst="straightConnector1">
            <a:avLst/>
          </a:prstGeom>
          <a:ln w="76200" cap="flat" cmpd="sng" algn="ctr">
            <a:solidFill>
              <a:schemeClr val="tx1"/>
            </a:solidFill>
            <a:prstDash val="dash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8" name="ZoneTexte 7"/>
          <p:cNvSpPr txBox="1"/>
          <p:nvPr/>
        </p:nvSpPr>
        <p:spPr>
          <a:xfrm>
            <a:off x="7344068" y="2613082"/>
            <a:ext cx="19209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err="1">
                <a:latin typeface="Cambria" panose="02040503050406030204" pitchFamily="18" charset="0"/>
              </a:rPr>
              <a:t>Feed</a:t>
            </a:r>
            <a:r>
              <a:rPr lang="fr-FR" b="1" dirty="0">
                <a:latin typeface="Cambria" panose="02040503050406030204" pitchFamily="18" charset="0"/>
              </a:rPr>
              <a:t> </a:t>
            </a:r>
            <a:r>
              <a:rPr lang="fr-FR" b="1" dirty="0" err="1">
                <a:latin typeface="Cambria" panose="02040503050406030204" pitchFamily="18" charset="0"/>
              </a:rPr>
              <a:t>Forward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ZoneTexte 24"/>
              <p:cNvSpPr txBox="1"/>
              <p:nvPr/>
            </p:nvSpPr>
            <p:spPr>
              <a:xfrm>
                <a:off x="1104349" y="4195709"/>
                <a:ext cx="3065462" cy="134434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𝑧</m:t>
                      </m:r>
                      <m:r>
                        <a:rPr lang="fr-FR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fr-FR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  <m:r>
                        <a:rPr lang="fr-FR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ctrlPr>
                            <a:rPr lang="fr-FR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fr-FR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lang="fr-FR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fr-FR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sSub>
                            <m:sSubPr>
                              <m:ctrlPr>
                                <a:rPr lang="fr-FR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fr-FR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sSub>
                            <m:sSubPr>
                              <m:ctrlPr>
                                <a:rPr lang="fr-FR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fr-FR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fr-FR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5" name="ZoneTexte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4349" y="4195709"/>
                <a:ext cx="3065462" cy="1344342"/>
              </a:xfrm>
              <a:prstGeom prst="rect">
                <a:avLst/>
              </a:prstGeom>
              <a:blipFill rotWithShape="1">
                <a:blip r:embed="rId12"/>
                <a:stretch>
                  <a:fillRect l="-3" t="-20" r="13" b="23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ZoneTexte 25"/>
              <p:cNvSpPr txBox="1"/>
              <p:nvPr/>
            </p:nvSpPr>
            <p:spPr>
              <a:xfrm>
                <a:off x="1472680" y="5920457"/>
                <a:ext cx="2328799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40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sz="4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4000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fr-FR" sz="4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40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6" name="ZoneTexte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2680" y="5920457"/>
                <a:ext cx="2328799" cy="615553"/>
              </a:xfrm>
              <a:prstGeom prst="rect">
                <a:avLst/>
              </a:prstGeom>
              <a:blipFill rotWithShape="1">
                <a:blip r:embed="rId13"/>
                <a:stretch>
                  <a:fillRect l="-5" t="-57" r="16" b="96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17558" y="0"/>
            <a:ext cx="4860324" cy="9055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fr-FR" sz="2400" b="1" dirty="0" smtClean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Chapitre2</a:t>
            </a:r>
            <a:r>
              <a:rPr lang="fr-FR" sz="2400" b="1" dirty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 : </a:t>
            </a:r>
            <a:r>
              <a:rPr lang="fr-FR" sz="2400" b="1" dirty="0" smtClean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Réseaux de </a:t>
            </a:r>
            <a:r>
              <a:rPr lang="fr-FR" sz="2400" b="1" dirty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N</a:t>
            </a:r>
            <a:r>
              <a:rPr lang="fr-FR" sz="2400" b="1" dirty="0" smtClean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eurones Artificiels (RNA)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373093" y="1016213"/>
                <a:ext cx="5451873" cy="731257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fr-FR" b="1" dirty="0" smtClean="0">
                    <a:solidFill>
                      <a:srgbClr val="0070C0"/>
                    </a:solidFill>
                    <a:latin typeface="Cambria" panose="02040503050406030204" pitchFamily="18" charset="0"/>
                  </a:rPr>
                  <a:t>Etape </a:t>
                </a:r>
                <a:r>
                  <a:rPr lang="fr-FR" b="1" dirty="0">
                    <a:solidFill>
                      <a:srgbClr val="0070C0"/>
                    </a:solidFill>
                    <a:latin typeface="Cambria" panose="02040503050406030204" pitchFamily="18" charset="0"/>
                  </a:rPr>
                  <a:t>2 : </a:t>
                </a:r>
                <a:r>
                  <a:rPr lang="en-US" b="1" dirty="0" err="1">
                    <a:solidFill>
                      <a:srgbClr val="0070C0"/>
                    </a:solidFill>
                    <a:latin typeface="Cambria" panose="02040503050406030204" pitchFamily="18" charset="0"/>
                  </a:rPr>
                  <a:t>Rétropropagation</a:t>
                </a:r>
                <a:r>
                  <a:rPr lang="en-US" b="1" dirty="0">
                    <a:solidFill>
                      <a:srgbClr val="0070C0"/>
                    </a:solidFill>
                    <a:latin typeface="Cambria" panose="02040503050406030204" pitchFamily="18" charset="0"/>
                  </a:rPr>
                  <a:t> </a:t>
                </a:r>
                <a:r>
                  <a:rPr lang="en-US" b="1" dirty="0"/>
                  <a:t> </a:t>
                </a:r>
                <a:r>
                  <a:rPr lang="fr-FR" b="1" dirty="0">
                    <a:solidFill>
                      <a:srgbClr val="0070C0"/>
                    </a:solidFill>
                    <a:latin typeface="Cambria" panose="02040503050406030204" pitchFamily="18" charset="0"/>
                  </a:rPr>
                  <a:t>(Back Propagation) </a:t>
                </a:r>
                <a:endParaRPr lang="fr-FR" b="1" dirty="0" smtClean="0">
                  <a:solidFill>
                    <a:srgbClr val="0070C0"/>
                  </a:solidFill>
                  <a:latin typeface="Cambria" panose="02040503050406030204" pitchFamily="18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fr-FR" dirty="0" smtClean="0">
                    <a:latin typeface="Cambria" panose="02040503050406030204" pitchFamily="18" charset="0"/>
                  </a:rPr>
                  <a:t>Ajuster </a:t>
                </a:r>
                <a:r>
                  <a:rPr lang="fr-FR" dirty="0">
                    <a:latin typeface="Cambria" panose="02040503050406030204" pitchFamily="18" charset="0"/>
                  </a:rPr>
                  <a:t>les poids et biais du réseau pour réduire l’erreur entre la sortie prédite et la sortie </a:t>
                </a:r>
                <a:r>
                  <a:rPr lang="fr-FR" dirty="0" smtClean="0">
                    <a:latin typeface="Cambria" panose="02040503050406030204" pitchFamily="18" charset="0"/>
                  </a:rPr>
                  <a:t>réelle. L’objectif est de minimisé la fonction de cout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fr-FR" dirty="0" smtClean="0">
                    <a:latin typeface="Cambria" panose="02040503050406030204" pitchFamily="18" charset="0"/>
                  </a:rPr>
                  <a:t> </a:t>
                </a:r>
                <a:r>
                  <a:rPr lang="fr-FR" b="1" dirty="0" smtClean="0">
                    <a:solidFill>
                      <a:srgbClr val="0070C0"/>
                    </a:solidFill>
                    <a:latin typeface="Cambria" panose="02040503050406030204" pitchFamily="18" charset="0"/>
                  </a:rPr>
                  <a:t>La fonction de cout</a:t>
                </a:r>
              </a:p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𝑬</m:t>
                      </m:r>
                      <m:r>
                        <a:rPr lang="fr-FR" sz="2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fr-FR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𝒎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fr-FR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fr-FR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𝒊</m:t>
                          </m:r>
                          <m:r>
                            <a:rPr lang="fr-FR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fr-FR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fr-FR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𝒎</m:t>
                          </m:r>
                        </m:sup>
                        <m:e>
                          <m:sSup>
                            <m:sSupPr>
                              <m:ctrlPr>
                                <a:rPr lang="fr-FR" sz="2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fr-FR" sz="28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acc>
                                    <m:accPr>
                                      <m:chr m:val="̂"/>
                                      <m:ctrlPr>
                                        <a:rPr lang="fr-FR" sz="2800" b="1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sSub>
                                        <m:sSubPr>
                                          <m:ctrlPr>
                                            <a:rPr lang="fr-FR" sz="2800" b="1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fr-FR" sz="2800" b="1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𝒚</m:t>
                                          </m:r>
                                        </m:e>
                                        <m:sub>
                                          <m:r>
                                            <a:rPr lang="fr-FR" sz="2800" b="1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𝒊</m:t>
                                          </m:r>
                                        </m:sub>
                                      </m:sSub>
                                    </m:e>
                                  </m:acc>
                                  <m:r>
                                    <a:rPr lang="fr-FR" sz="28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fr-FR" sz="2800" b="1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fr-FR" sz="2800" b="1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𝒚</m:t>
                                      </m:r>
                                    </m:e>
                                    <m:sub>
                                      <m:r>
                                        <a:rPr lang="fr-FR" sz="2800" b="1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𝒊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fr-FR" sz="2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fr-FR" b="1" dirty="0" smtClean="0">
                  <a:solidFill>
                    <a:srgbClr val="0070C0"/>
                  </a:solidFill>
                  <a:latin typeface="Cambria" panose="02040503050406030204" pitchFamily="18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fr-FR" b="1" dirty="0">
                          <a:solidFill>
                            <a:srgbClr val="0070C0"/>
                          </a:solidFill>
                          <a:latin typeface="Cambria" panose="02040503050406030204" pitchFamily="18" charset="0"/>
                        </a:rPr>
                        <m:t>Gradients</m:t>
                      </m:r>
                      <m:r>
                        <m:rPr>
                          <m:nor/>
                        </m:rPr>
                        <a:rPr lang="fr-FR" b="1" i="0" dirty="0" smtClean="0">
                          <a:solidFill>
                            <a:srgbClr val="0070C0"/>
                          </a:solidFill>
                          <a:latin typeface="Cambria" panose="02040503050406030204" pitchFamily="18" charset="0"/>
                        </a:rPr>
                        <m:t>:</m:t>
                      </m:r>
                    </m:oMath>
                  </m:oMathPara>
                </a14:m>
                <a:endParaRPr lang="fr-FR" b="1" dirty="0">
                  <a:solidFill>
                    <a:srgbClr val="0070C0"/>
                  </a:solidFill>
                  <a:latin typeface="Cambria" panose="02040503050406030204" pitchFamily="18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𝛁</m:t>
                      </m:r>
                      <m:r>
                        <a:rPr lang="fr-FR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𝑬</m:t>
                      </m:r>
                      <m:r>
                        <a:rPr lang="fr-FR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fr-FR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fr-FR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𝒋</m:t>
                          </m:r>
                          <m:r>
                            <a:rPr lang="fr-FR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fr-FR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fr-FR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𝒑</m:t>
                          </m:r>
                        </m:sup>
                        <m:e>
                          <m:f>
                            <m:fPr>
                              <m:ctrlPr>
                                <a:rPr lang="fr-FR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𝝏</m:t>
                              </m:r>
                              <m:r>
                                <a:rPr lang="fr-FR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𝑬</m:t>
                              </m:r>
                            </m:num>
                            <m:den>
                              <m:r>
                                <a:rPr lang="fr-FR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𝝏</m:t>
                              </m:r>
                              <m:sSub>
                                <m:sSubPr>
                                  <m:ctrlPr>
                                    <a:rPr lang="fr-FR" sz="24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sz="24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𝒘</m:t>
                                  </m:r>
                                </m:e>
                                <m:sub>
                                  <m:r>
                                    <a:rPr lang="fr-FR" sz="24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𝒋</m:t>
                                  </m:r>
                                </m:sub>
                              </m:sSub>
                            </m:den>
                          </m:f>
                        </m:e>
                      </m:nary>
                    </m:oMath>
                  </m:oMathPara>
                </a14:m>
                <a:endParaRPr lang="fr-FR" b="1" dirty="0" smtClean="0">
                  <a:solidFill>
                    <a:srgbClr val="0070C0"/>
                  </a:solidFill>
                  <a:latin typeface="Cambria" panose="02040503050406030204" pitchFamily="18" charset="0"/>
                </a:endParaRPr>
              </a:p>
              <a:p>
                <a:pPr algn="ctr">
                  <a:lnSpc>
                    <a:spcPct val="150000"/>
                  </a:lnSpc>
                </a:pPr>
                <a:endParaRPr lang="fr-FR" sz="2400" b="1" dirty="0">
                  <a:solidFill>
                    <a:srgbClr val="0070C0"/>
                  </a:solidFill>
                  <a:latin typeface="Cambria" panose="02040503050406030204" pitchFamily="18" charset="0"/>
                </a:endParaRPr>
              </a:p>
              <a:p>
                <a:pPr>
                  <a:lnSpc>
                    <a:spcPct val="150000"/>
                  </a:lnSpc>
                </a:pPr>
                <a:endParaRPr lang="fr-FR" b="1" dirty="0" smtClean="0">
                  <a:solidFill>
                    <a:srgbClr val="0070C0"/>
                  </a:solidFill>
                  <a:latin typeface="Cambria" panose="02040503050406030204" pitchFamily="18" charset="0"/>
                </a:endParaRPr>
              </a:p>
              <a:p>
                <a:pPr>
                  <a:lnSpc>
                    <a:spcPct val="150000"/>
                  </a:lnSpc>
                </a:pPr>
                <a:endParaRPr lang="fr-FR" b="1" dirty="0" smtClean="0">
                  <a:solidFill>
                    <a:srgbClr val="0070C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093" y="1016213"/>
                <a:ext cx="5451873" cy="7312579"/>
              </a:xfrm>
              <a:prstGeom prst="rect">
                <a:avLst/>
              </a:prstGeom>
              <a:blipFill rotWithShape="1">
                <a:blip r:embed="rId2"/>
                <a:stretch>
                  <a:fillRect l="-6" t="-3" r="2" b="-441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Ellipse 6"/>
              <p:cNvSpPr/>
              <p:nvPr/>
            </p:nvSpPr>
            <p:spPr>
              <a:xfrm>
                <a:off x="6015790" y="3642464"/>
                <a:ext cx="689810" cy="673768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32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3200" b="0" i="1" dirty="0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fr-FR" sz="3200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Ellips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5790" y="3642464"/>
                <a:ext cx="689810" cy="673768"/>
              </a:xfrm>
              <a:prstGeom prst="ellipse">
                <a:avLst/>
              </a:prstGeom>
              <a:blipFill rotWithShape="1">
                <a:blip r:embed="rId3"/>
                <a:stretch>
                  <a:fillRect l="-984" t="-958" r="-921" b="-922"/>
                </a:stretch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Ellipse 8"/>
              <p:cNvSpPr/>
              <p:nvPr/>
            </p:nvSpPr>
            <p:spPr>
              <a:xfrm>
                <a:off x="6015790" y="4499816"/>
                <a:ext cx="689810" cy="673768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3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fr-FR" sz="3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9" name="Ellips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5790" y="4499816"/>
                <a:ext cx="689810" cy="673768"/>
              </a:xfrm>
              <a:prstGeom prst="ellipse">
                <a:avLst/>
              </a:prstGeom>
              <a:blipFill rotWithShape="1">
                <a:blip r:embed="rId4"/>
                <a:stretch>
                  <a:fillRect l="-984" t="-973" r="-921" b="-907"/>
                </a:stretch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Ellipse 9"/>
              <p:cNvSpPr/>
              <p:nvPr/>
            </p:nvSpPr>
            <p:spPr>
              <a:xfrm>
                <a:off x="6015790" y="5322901"/>
                <a:ext cx="689810" cy="673768"/>
              </a:xfrm>
              <a:prstGeom prst="ellipse">
                <a:avLst/>
              </a:pr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3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fr-FR" sz="3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Ellips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5790" y="5322901"/>
                <a:ext cx="689810" cy="673768"/>
              </a:xfrm>
              <a:prstGeom prst="ellipse">
                <a:avLst/>
              </a:prstGeom>
              <a:blipFill rotWithShape="1">
                <a:blip r:embed="rId5"/>
                <a:stretch>
                  <a:fillRect l="-984" t="-992" r="-921" b="-888"/>
                </a:stretch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Ellipse 10"/>
              <p:cNvSpPr/>
              <p:nvPr/>
            </p:nvSpPr>
            <p:spPr>
              <a:xfrm>
                <a:off x="9477632" y="4319524"/>
                <a:ext cx="1163051" cy="1074826"/>
              </a:xfrm>
              <a:prstGeom prst="ellipse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" name="Ellips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77632" y="4319524"/>
                <a:ext cx="1163051" cy="1074826"/>
              </a:xfrm>
              <a:prstGeom prst="ellipse">
                <a:avLst/>
              </a:prstGeom>
              <a:blipFill rotWithShape="1">
                <a:blip r:embed="rId6"/>
                <a:stretch>
                  <a:fillRect l="-568" t="-614" r="-492" b="-588"/>
                </a:stretch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Connecteur droit avec flèche 11"/>
          <p:cNvCxnSpPr>
            <a:stCxn id="7" idx="6"/>
            <a:endCxn id="11" idx="1"/>
          </p:cNvCxnSpPr>
          <p:nvPr/>
        </p:nvCxnSpPr>
        <p:spPr>
          <a:xfrm>
            <a:off x="6705600" y="3979348"/>
            <a:ext cx="2942357" cy="49758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/>
          <p:cNvCxnSpPr>
            <a:stCxn id="9" idx="6"/>
            <a:endCxn id="11" idx="2"/>
          </p:cNvCxnSpPr>
          <p:nvPr/>
        </p:nvCxnSpPr>
        <p:spPr>
          <a:xfrm>
            <a:off x="6705600" y="4836700"/>
            <a:ext cx="2772032" cy="2023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Connecteur droit avec flèche 13"/>
          <p:cNvCxnSpPr>
            <a:stCxn id="10" idx="6"/>
            <a:endCxn id="11" idx="3"/>
          </p:cNvCxnSpPr>
          <p:nvPr/>
        </p:nvCxnSpPr>
        <p:spPr>
          <a:xfrm flipV="1">
            <a:off x="6705600" y="5236945"/>
            <a:ext cx="2942357" cy="422840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/>
          <p:nvPr/>
        </p:nvCxnSpPr>
        <p:spPr>
          <a:xfrm flipV="1">
            <a:off x="10640683" y="4828158"/>
            <a:ext cx="893591" cy="13110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/>
        </p:nvCxnSpPr>
        <p:spPr>
          <a:xfrm flipV="1">
            <a:off x="9366028" y="5400228"/>
            <a:ext cx="563858" cy="962527"/>
          </a:xfrm>
          <a:prstGeom prst="straightConnector1">
            <a:avLst/>
          </a:prstGeom>
          <a:ln w="5715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/>
              <p:cNvSpPr txBox="1"/>
              <p:nvPr/>
            </p:nvSpPr>
            <p:spPr>
              <a:xfrm>
                <a:off x="6968342" y="4947344"/>
                <a:ext cx="85413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800" b="0" i="1" smtClean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fr-FR" sz="2800" b="0" i="1" smtClean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7" name="ZoneTexte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8342" y="4947344"/>
                <a:ext cx="854135" cy="523220"/>
              </a:xfrm>
              <a:prstGeom prst="rect">
                <a:avLst/>
              </a:prstGeom>
              <a:blipFill rotWithShape="1">
                <a:blip r:embed="rId7"/>
                <a:stretch>
                  <a:fillRect l="-57" t="-11" r="64" b="7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/>
              <p:cNvSpPr txBox="1"/>
              <p:nvPr/>
            </p:nvSpPr>
            <p:spPr>
              <a:xfrm>
                <a:off x="7243013" y="4263851"/>
                <a:ext cx="85413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800" b="0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fr-FR" sz="2800" b="0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8" name="ZoneTexte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3013" y="4263851"/>
                <a:ext cx="854135" cy="523220"/>
              </a:xfrm>
              <a:prstGeom prst="rect">
                <a:avLst/>
              </a:prstGeom>
              <a:blipFill rotWithShape="1">
                <a:blip r:embed="rId8"/>
                <a:stretch>
                  <a:fillRect l="-24" t="-88" r="31" b="84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/>
              <p:cNvSpPr txBox="1"/>
              <p:nvPr/>
            </p:nvSpPr>
            <p:spPr>
              <a:xfrm>
                <a:off x="7676147" y="3622170"/>
                <a:ext cx="85413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800" b="0" i="1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fr-FR" sz="2800" b="0" i="1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9" name="ZoneTexte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6147" y="3622170"/>
                <a:ext cx="854135" cy="523220"/>
              </a:xfrm>
              <a:prstGeom prst="rect">
                <a:avLst/>
              </a:prstGeom>
              <a:blipFill rotWithShape="1">
                <a:blip r:embed="rId9"/>
                <a:stretch>
                  <a:fillRect l="-31" t="-25" r="38" b="21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/>
              <p:cNvSpPr txBox="1"/>
              <p:nvPr/>
            </p:nvSpPr>
            <p:spPr>
              <a:xfrm>
                <a:off x="9004082" y="5658847"/>
                <a:ext cx="85413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20" name="ZoneTexte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04082" y="5658847"/>
                <a:ext cx="854135" cy="523220"/>
              </a:xfrm>
              <a:prstGeom prst="rect">
                <a:avLst/>
              </a:prstGeom>
              <a:blipFill rotWithShape="1">
                <a:blip r:embed="rId10"/>
                <a:stretch>
                  <a:fillRect l="-49" t="-69" r="56" b="65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ZoneTexte 20"/>
              <p:cNvSpPr txBox="1"/>
              <p:nvPr/>
            </p:nvSpPr>
            <p:spPr>
              <a:xfrm>
                <a:off x="8811539" y="6333553"/>
                <a:ext cx="85413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21" name="ZoneTexte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11539" y="6333553"/>
                <a:ext cx="854135" cy="369332"/>
              </a:xfrm>
              <a:prstGeom prst="rect">
                <a:avLst/>
              </a:prstGeom>
              <a:blipFill rotWithShape="1">
                <a:blip r:embed="rId11"/>
                <a:stretch>
                  <a:fillRect l="-33" t="-17" r="40" b="125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à coins arrondis 2"/>
          <p:cNvSpPr/>
          <p:nvPr/>
        </p:nvSpPr>
        <p:spPr>
          <a:xfrm>
            <a:off x="5824966" y="3288632"/>
            <a:ext cx="1105813" cy="3079053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ZoneTexte 32"/>
          <p:cNvSpPr txBox="1"/>
          <p:nvPr/>
        </p:nvSpPr>
        <p:spPr>
          <a:xfrm>
            <a:off x="5788211" y="2659249"/>
            <a:ext cx="11840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70C0"/>
                </a:solidFill>
                <a:latin typeface="Cambria" panose="02040503050406030204" pitchFamily="18" charset="0"/>
              </a:rPr>
              <a:t>Couche </a:t>
            </a:r>
            <a:r>
              <a:rPr lang="en-US" b="1" dirty="0" err="1">
                <a:solidFill>
                  <a:srgbClr val="0070C0"/>
                </a:solidFill>
                <a:latin typeface="Cambria" panose="02040503050406030204" pitchFamily="18" charset="0"/>
              </a:rPr>
              <a:t>d’entrée</a:t>
            </a:r>
            <a:endParaRPr lang="en-US" b="1" dirty="0">
              <a:solidFill>
                <a:srgbClr val="0070C0"/>
              </a:solidFill>
              <a:latin typeface="Cambria" panose="02040503050406030204" pitchFamily="18" charset="0"/>
            </a:endParaRPr>
          </a:p>
        </p:txBody>
      </p:sp>
      <p:sp>
        <p:nvSpPr>
          <p:cNvPr id="34" name="ZoneTexte 33"/>
          <p:cNvSpPr txBox="1"/>
          <p:nvPr/>
        </p:nvSpPr>
        <p:spPr>
          <a:xfrm>
            <a:off x="9495385" y="2642301"/>
            <a:ext cx="11840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70C0"/>
                </a:solidFill>
                <a:latin typeface="Cambria" panose="02040503050406030204" pitchFamily="18" charset="0"/>
              </a:rPr>
              <a:t>Couche </a:t>
            </a:r>
            <a:r>
              <a:rPr lang="en-US" b="1" dirty="0" smtClean="0">
                <a:solidFill>
                  <a:srgbClr val="0070C0"/>
                </a:solidFill>
                <a:latin typeface="Cambria" panose="02040503050406030204" pitchFamily="18" charset="0"/>
              </a:rPr>
              <a:t>de sortie</a:t>
            </a:r>
            <a:endParaRPr lang="en-US" b="1" dirty="0">
              <a:solidFill>
                <a:srgbClr val="0070C0"/>
              </a:solidFill>
              <a:latin typeface="Cambria" panose="02040503050406030204" pitchFamily="18" charset="0"/>
            </a:endParaRPr>
          </a:p>
        </p:txBody>
      </p:sp>
      <p:cxnSp>
        <p:nvCxnSpPr>
          <p:cNvPr id="24" name="Connecteur droit avec flèche 23"/>
          <p:cNvCxnSpPr/>
          <p:nvPr/>
        </p:nvCxnSpPr>
        <p:spPr>
          <a:xfrm flipV="1">
            <a:off x="7243013" y="2983832"/>
            <a:ext cx="2123015" cy="16042"/>
          </a:xfrm>
          <a:prstGeom prst="straightConnector1">
            <a:avLst/>
          </a:prstGeom>
          <a:ln w="76200" cap="flat" cmpd="sng" algn="ctr">
            <a:solidFill>
              <a:schemeClr val="tx1"/>
            </a:solidFill>
            <a:prstDash val="dash"/>
            <a:round/>
            <a:headEnd type="arrow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4" name="ZoneTexte 3"/>
          <p:cNvSpPr txBox="1"/>
          <p:nvPr/>
        </p:nvSpPr>
        <p:spPr>
          <a:xfrm>
            <a:off x="7400271" y="2532480"/>
            <a:ext cx="21230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atin typeface="Cambria" panose="02040503050406030204" pitchFamily="18" charset="0"/>
              </a:rPr>
              <a:t>Back Propagation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17558" y="0"/>
            <a:ext cx="4860324" cy="9055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fr-FR" sz="2400" b="1" dirty="0" smtClean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Chapitre2</a:t>
            </a:r>
            <a:r>
              <a:rPr lang="fr-FR" sz="2400" b="1" dirty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 : </a:t>
            </a:r>
            <a:r>
              <a:rPr lang="fr-FR" sz="2400" b="1" dirty="0" smtClean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Réseaux de </a:t>
            </a:r>
            <a:r>
              <a:rPr lang="fr-FR" sz="2400" b="1" dirty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N</a:t>
            </a:r>
            <a:r>
              <a:rPr lang="fr-FR" sz="2400" b="1" dirty="0" smtClean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eurones Artificiels (RNA)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373093" y="1016213"/>
                <a:ext cx="5451873" cy="461241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fr-FR" b="1" dirty="0" smtClean="0">
                    <a:solidFill>
                      <a:srgbClr val="0070C0"/>
                    </a:solidFill>
                    <a:latin typeface="Cambria" panose="02040503050406030204" pitchFamily="18" charset="0"/>
                  </a:rPr>
                  <a:t>Etape </a:t>
                </a:r>
                <a:r>
                  <a:rPr lang="fr-FR" b="1" dirty="0">
                    <a:solidFill>
                      <a:srgbClr val="0070C0"/>
                    </a:solidFill>
                    <a:latin typeface="Cambria" panose="02040503050406030204" pitchFamily="18" charset="0"/>
                  </a:rPr>
                  <a:t>3 : Mise a jours (Update</a:t>
                </a:r>
                <a:r>
                  <a:rPr lang="fr-FR" b="1" dirty="0" smtClean="0">
                    <a:solidFill>
                      <a:srgbClr val="0070C0"/>
                    </a:solidFill>
                    <a:latin typeface="Cambria" panose="02040503050406030204" pitchFamily="18" charset="0"/>
                  </a:rPr>
                  <a:t>)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fr-FR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Et </a:t>
                </a:r>
                <a:r>
                  <a:rPr lang="fr-FR" sz="2400" b="1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η</a:t>
                </a:r>
                <a:r>
                  <a:rPr lang="fr-FR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étant le pas du gradient appelé aussi le pas d’apprentissage (learning rate).</a:t>
                </a:r>
                <a:endParaRPr lang="fr-FR" sz="2400" dirty="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𝒘</m:t>
                          </m:r>
                        </m:e>
                        <m:sub>
                          <m:r>
                            <a:rPr lang="fr-FR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𝒋</m:t>
                          </m:r>
                        </m:sub>
                      </m:sSub>
                      <m:d>
                        <m:dPr>
                          <m:ctrlPr>
                            <a:rPr lang="fr-FR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</m:t>
                          </m:r>
                          <m:r>
                            <a:rPr lang="fr-FR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fr-FR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fr-FR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fr-FR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𝒘</m:t>
                          </m:r>
                        </m:e>
                        <m:sub>
                          <m:r>
                            <a:rPr lang="fr-FR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𝒋</m:t>
                          </m:r>
                        </m:sub>
                      </m:sSub>
                      <m:d>
                        <m:dPr>
                          <m:ctrlPr>
                            <a:rPr lang="fr-FR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fr-FR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fr-FR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𝜼</m:t>
                      </m:r>
                      <m:f>
                        <m:fPr>
                          <m:ctrlPr>
                            <a:rPr lang="fr-FR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𝝏</m:t>
                          </m:r>
                          <m:r>
                            <a:rPr lang="fr-FR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𝑬</m:t>
                          </m:r>
                        </m:num>
                        <m:den>
                          <m:r>
                            <a:rPr lang="fr-FR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𝝏</m:t>
                          </m:r>
                          <m:sSub>
                            <m:sSubPr>
                              <m:ctrlPr>
                                <a:rPr lang="fr-FR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𝒘</m:t>
                              </m:r>
                            </m:e>
                            <m:sub>
                              <m:r>
                                <a:rPr lang="fr-FR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𝒋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fr-FR" sz="2400" b="1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fr-FR" sz="2400" b="1" dirty="0" smtClean="0">
                    <a:ea typeface="Cambria Math" panose="02040503050406030204" pitchFamily="18" charset="0"/>
                  </a:rPr>
                  <a:t>b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fr-FR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𝒕</m:t>
                        </m:r>
                        <m:r>
                          <a:rPr lang="fr-FR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fr-FR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e>
                    </m:d>
                    <m:r>
                      <a:rPr lang="fr-FR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fr-FR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𝒃</m:t>
                    </m:r>
                    <m:d>
                      <m:dPr>
                        <m:ctrlPr>
                          <a:rPr lang="fr-FR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𝒕</m:t>
                        </m:r>
                      </m:e>
                    </m:d>
                    <m:r>
                      <a:rPr lang="fr-FR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fr-FR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𝜼</m:t>
                    </m:r>
                    <m:f>
                      <m:fPr>
                        <m:ctrlPr>
                          <a:rPr lang="fr-FR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𝝏</m:t>
                        </m:r>
                        <m:r>
                          <a:rPr lang="fr-FR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𝑬</m:t>
                        </m:r>
                      </m:num>
                      <m:den>
                        <m:r>
                          <a:rPr lang="fr-FR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𝝏</m:t>
                        </m:r>
                        <m:r>
                          <a:rPr lang="fr-FR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𝜽</m:t>
                        </m:r>
                      </m:den>
                    </m:f>
                  </m:oMath>
                </a14:m>
                <a:endParaRPr lang="fr-FR" sz="2400" b="1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just">
                  <a:lnSpc>
                    <a:spcPct val="150000"/>
                  </a:lnSpc>
                </a:pPr>
                <a:endParaRPr lang="fr-FR" b="1" dirty="0" smtClean="0">
                  <a:solidFill>
                    <a:srgbClr val="0070C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093" y="1016213"/>
                <a:ext cx="5451873" cy="4612417"/>
              </a:xfrm>
              <a:prstGeom prst="rect">
                <a:avLst/>
              </a:prstGeom>
              <a:blipFill rotWithShape="1">
                <a:blip r:embed="rId2"/>
                <a:stretch>
                  <a:fillRect l="-6" t="-5" r="2" b="14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Ellipse 6"/>
              <p:cNvSpPr/>
              <p:nvPr/>
            </p:nvSpPr>
            <p:spPr>
              <a:xfrm>
                <a:off x="6015790" y="3642464"/>
                <a:ext cx="689810" cy="673768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32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3200" b="0" i="1" dirty="0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fr-FR" sz="3200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Ellips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5790" y="3642464"/>
                <a:ext cx="689810" cy="673768"/>
              </a:xfrm>
              <a:prstGeom prst="ellipse">
                <a:avLst/>
              </a:prstGeom>
              <a:blipFill rotWithShape="1">
                <a:blip r:embed="rId3"/>
                <a:stretch>
                  <a:fillRect l="-984" t="-958" r="-921" b="-922"/>
                </a:stretch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Ellipse 8"/>
              <p:cNvSpPr/>
              <p:nvPr/>
            </p:nvSpPr>
            <p:spPr>
              <a:xfrm>
                <a:off x="6015790" y="4499816"/>
                <a:ext cx="689810" cy="673768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3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fr-FR" sz="3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9" name="Ellips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5790" y="4499816"/>
                <a:ext cx="689810" cy="673768"/>
              </a:xfrm>
              <a:prstGeom prst="ellipse">
                <a:avLst/>
              </a:prstGeom>
              <a:blipFill rotWithShape="1">
                <a:blip r:embed="rId4"/>
                <a:stretch>
                  <a:fillRect l="-984" t="-973" r="-921" b="-907"/>
                </a:stretch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Ellipse 9"/>
              <p:cNvSpPr/>
              <p:nvPr/>
            </p:nvSpPr>
            <p:spPr>
              <a:xfrm>
                <a:off x="6015790" y="5322901"/>
                <a:ext cx="689810" cy="673768"/>
              </a:xfrm>
              <a:prstGeom prst="ellipse">
                <a:avLst/>
              </a:pr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3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fr-FR" sz="3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Ellips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5790" y="5322901"/>
                <a:ext cx="689810" cy="673768"/>
              </a:xfrm>
              <a:prstGeom prst="ellipse">
                <a:avLst/>
              </a:prstGeom>
              <a:blipFill rotWithShape="1">
                <a:blip r:embed="rId5"/>
                <a:stretch>
                  <a:fillRect l="-984" t="-992" r="-921" b="-888"/>
                </a:stretch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Ellipse 10"/>
              <p:cNvSpPr/>
              <p:nvPr/>
            </p:nvSpPr>
            <p:spPr>
              <a:xfrm>
                <a:off x="9477632" y="4319524"/>
                <a:ext cx="1163051" cy="1074826"/>
              </a:xfrm>
              <a:prstGeom prst="ellipse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" name="Ellips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77632" y="4319524"/>
                <a:ext cx="1163051" cy="1074826"/>
              </a:xfrm>
              <a:prstGeom prst="ellipse">
                <a:avLst/>
              </a:prstGeom>
              <a:blipFill rotWithShape="1">
                <a:blip r:embed="rId6"/>
                <a:stretch>
                  <a:fillRect l="-568" t="-614" r="-492" b="-588"/>
                </a:stretch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Connecteur droit avec flèche 11"/>
          <p:cNvCxnSpPr>
            <a:stCxn id="7" idx="6"/>
            <a:endCxn id="11" idx="1"/>
          </p:cNvCxnSpPr>
          <p:nvPr/>
        </p:nvCxnSpPr>
        <p:spPr>
          <a:xfrm>
            <a:off x="6705600" y="3979348"/>
            <a:ext cx="2942357" cy="49758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/>
          <p:cNvCxnSpPr>
            <a:stCxn id="9" idx="6"/>
            <a:endCxn id="11" idx="2"/>
          </p:cNvCxnSpPr>
          <p:nvPr/>
        </p:nvCxnSpPr>
        <p:spPr>
          <a:xfrm>
            <a:off x="6705600" y="4836700"/>
            <a:ext cx="2772032" cy="2023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Connecteur droit avec flèche 13"/>
          <p:cNvCxnSpPr>
            <a:stCxn id="10" idx="6"/>
            <a:endCxn id="11" idx="3"/>
          </p:cNvCxnSpPr>
          <p:nvPr/>
        </p:nvCxnSpPr>
        <p:spPr>
          <a:xfrm flipV="1">
            <a:off x="6705600" y="5236945"/>
            <a:ext cx="2942357" cy="422840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/>
          <p:nvPr/>
        </p:nvCxnSpPr>
        <p:spPr>
          <a:xfrm flipV="1">
            <a:off x="10640683" y="4828158"/>
            <a:ext cx="893591" cy="13110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/>
        </p:nvCxnSpPr>
        <p:spPr>
          <a:xfrm flipV="1">
            <a:off x="9366028" y="5400228"/>
            <a:ext cx="563858" cy="962527"/>
          </a:xfrm>
          <a:prstGeom prst="straightConnector1">
            <a:avLst/>
          </a:prstGeom>
          <a:ln w="5715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/>
              <p:cNvSpPr txBox="1"/>
              <p:nvPr/>
            </p:nvSpPr>
            <p:spPr>
              <a:xfrm>
                <a:off x="6968342" y="4947344"/>
                <a:ext cx="85413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800" b="0" i="1" smtClean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fr-FR" sz="2800" b="0" i="1" smtClean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7" name="ZoneTexte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8342" y="4947344"/>
                <a:ext cx="854135" cy="523220"/>
              </a:xfrm>
              <a:prstGeom prst="rect">
                <a:avLst/>
              </a:prstGeom>
              <a:blipFill rotWithShape="1">
                <a:blip r:embed="rId7"/>
                <a:stretch>
                  <a:fillRect l="-57" t="-11" r="64" b="7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/>
              <p:cNvSpPr txBox="1"/>
              <p:nvPr/>
            </p:nvSpPr>
            <p:spPr>
              <a:xfrm>
                <a:off x="7243013" y="4263851"/>
                <a:ext cx="85413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800" b="0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fr-FR" sz="2800" b="0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8" name="ZoneTexte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3013" y="4263851"/>
                <a:ext cx="854135" cy="523220"/>
              </a:xfrm>
              <a:prstGeom prst="rect">
                <a:avLst/>
              </a:prstGeom>
              <a:blipFill rotWithShape="1">
                <a:blip r:embed="rId8"/>
                <a:stretch>
                  <a:fillRect l="-24" t="-88" r="31" b="84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/>
              <p:cNvSpPr txBox="1"/>
              <p:nvPr/>
            </p:nvSpPr>
            <p:spPr>
              <a:xfrm>
                <a:off x="7676147" y="3622170"/>
                <a:ext cx="85413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800" b="0" i="1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fr-FR" sz="2800" b="0" i="1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9" name="ZoneTexte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6147" y="3622170"/>
                <a:ext cx="854135" cy="523220"/>
              </a:xfrm>
              <a:prstGeom prst="rect">
                <a:avLst/>
              </a:prstGeom>
              <a:blipFill rotWithShape="1">
                <a:blip r:embed="rId9"/>
                <a:stretch>
                  <a:fillRect l="-31" t="-25" r="38" b="21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/>
              <p:cNvSpPr txBox="1"/>
              <p:nvPr/>
            </p:nvSpPr>
            <p:spPr>
              <a:xfrm>
                <a:off x="9004082" y="5658847"/>
                <a:ext cx="85413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20" name="ZoneTexte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04082" y="5658847"/>
                <a:ext cx="854135" cy="523220"/>
              </a:xfrm>
              <a:prstGeom prst="rect">
                <a:avLst/>
              </a:prstGeom>
              <a:blipFill rotWithShape="1">
                <a:blip r:embed="rId10"/>
                <a:stretch>
                  <a:fillRect l="-49" t="-69" r="56" b="65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ZoneTexte 20"/>
              <p:cNvSpPr txBox="1"/>
              <p:nvPr/>
            </p:nvSpPr>
            <p:spPr>
              <a:xfrm>
                <a:off x="8811539" y="6333553"/>
                <a:ext cx="85413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21" name="ZoneTexte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11539" y="6333553"/>
                <a:ext cx="854135" cy="369332"/>
              </a:xfrm>
              <a:prstGeom prst="rect">
                <a:avLst/>
              </a:prstGeom>
              <a:blipFill rotWithShape="1">
                <a:blip r:embed="rId11"/>
                <a:stretch>
                  <a:fillRect l="-33" t="-17" r="40" b="125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à coins arrondis 2"/>
          <p:cNvSpPr/>
          <p:nvPr/>
        </p:nvSpPr>
        <p:spPr>
          <a:xfrm>
            <a:off x="5824966" y="3288632"/>
            <a:ext cx="1105813" cy="3079053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ZoneTexte 32"/>
          <p:cNvSpPr txBox="1"/>
          <p:nvPr/>
        </p:nvSpPr>
        <p:spPr>
          <a:xfrm>
            <a:off x="5788211" y="2659249"/>
            <a:ext cx="11840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70C0"/>
                </a:solidFill>
                <a:latin typeface="Cambria" panose="02040503050406030204" pitchFamily="18" charset="0"/>
              </a:rPr>
              <a:t>Couche </a:t>
            </a:r>
            <a:r>
              <a:rPr lang="en-US" b="1" dirty="0" err="1">
                <a:solidFill>
                  <a:srgbClr val="0070C0"/>
                </a:solidFill>
                <a:latin typeface="Cambria" panose="02040503050406030204" pitchFamily="18" charset="0"/>
              </a:rPr>
              <a:t>d’entrée</a:t>
            </a:r>
            <a:endParaRPr lang="en-US" b="1" dirty="0">
              <a:solidFill>
                <a:srgbClr val="0070C0"/>
              </a:solidFill>
              <a:latin typeface="Cambria" panose="02040503050406030204" pitchFamily="18" charset="0"/>
            </a:endParaRPr>
          </a:p>
        </p:txBody>
      </p:sp>
      <p:sp>
        <p:nvSpPr>
          <p:cNvPr id="34" name="ZoneTexte 33"/>
          <p:cNvSpPr txBox="1"/>
          <p:nvPr/>
        </p:nvSpPr>
        <p:spPr>
          <a:xfrm>
            <a:off x="9495385" y="2642301"/>
            <a:ext cx="11840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70C0"/>
                </a:solidFill>
                <a:latin typeface="Cambria" panose="02040503050406030204" pitchFamily="18" charset="0"/>
              </a:rPr>
              <a:t>Couche </a:t>
            </a:r>
            <a:r>
              <a:rPr lang="en-US" b="1" dirty="0" smtClean="0">
                <a:solidFill>
                  <a:srgbClr val="0070C0"/>
                </a:solidFill>
                <a:latin typeface="Cambria" panose="02040503050406030204" pitchFamily="18" charset="0"/>
              </a:rPr>
              <a:t>de sortie</a:t>
            </a:r>
            <a:endParaRPr lang="en-US" b="1" dirty="0">
              <a:solidFill>
                <a:srgbClr val="0070C0"/>
              </a:solidFill>
              <a:latin typeface="Cambria" panose="02040503050406030204" pitchFamily="18" charset="0"/>
            </a:endParaRPr>
          </a:p>
        </p:txBody>
      </p:sp>
      <p:cxnSp>
        <p:nvCxnSpPr>
          <p:cNvPr id="24" name="Connecteur droit avec flèche 23"/>
          <p:cNvCxnSpPr/>
          <p:nvPr/>
        </p:nvCxnSpPr>
        <p:spPr>
          <a:xfrm flipV="1">
            <a:off x="7243013" y="2983832"/>
            <a:ext cx="2123015" cy="16042"/>
          </a:xfrm>
          <a:prstGeom prst="straightConnector1">
            <a:avLst/>
          </a:prstGeom>
          <a:ln w="76200" cap="flat" cmpd="sng" algn="ctr">
            <a:solidFill>
              <a:schemeClr val="tx1"/>
            </a:solidFill>
            <a:prstDash val="dash"/>
            <a:round/>
            <a:headEnd type="arrow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4" name="ZoneTexte 3"/>
          <p:cNvSpPr txBox="1"/>
          <p:nvPr/>
        </p:nvSpPr>
        <p:spPr>
          <a:xfrm>
            <a:off x="7400271" y="2532480"/>
            <a:ext cx="21230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atin typeface="Cambria" panose="02040503050406030204" pitchFamily="18" charset="0"/>
              </a:rPr>
              <a:t>Back Propagation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898823" y="-86497"/>
            <a:ext cx="8468496" cy="517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fr-FR" sz="2400" b="1" dirty="0" smtClean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Chapitre2</a:t>
            </a:r>
            <a:r>
              <a:rPr lang="fr-FR" sz="2400" b="1" dirty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 : </a:t>
            </a:r>
            <a:r>
              <a:rPr lang="fr-FR" sz="2400" b="1" dirty="0" smtClean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Réseaux de </a:t>
            </a:r>
            <a:r>
              <a:rPr lang="fr-FR" sz="2400" b="1" dirty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N</a:t>
            </a:r>
            <a:r>
              <a:rPr lang="fr-FR" sz="2400" b="1" dirty="0" smtClean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eurones Artificiels (RNA)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531341" y="519464"/>
            <a:ext cx="111210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0070C0"/>
                </a:solidFill>
                <a:latin typeface="Cambria" panose="02040503050406030204" pitchFamily="18" charset="0"/>
              </a:rPr>
              <a:t>Exo 1:</a:t>
            </a:r>
          </a:p>
          <a:p>
            <a:r>
              <a:rPr lang="fr-FR" dirty="0" smtClean="0"/>
              <a:t> 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531341" y="993672"/>
            <a:ext cx="3645229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Soit le réseau de neurones suivant :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Ellipse 7"/>
              <p:cNvSpPr/>
              <p:nvPr/>
            </p:nvSpPr>
            <p:spPr>
              <a:xfrm>
                <a:off x="10392056" y="2438400"/>
                <a:ext cx="704335" cy="691978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Ellips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92056" y="2438400"/>
                <a:ext cx="704335" cy="691978"/>
              </a:xfrm>
              <a:prstGeom prst="ellipse">
                <a:avLst/>
              </a:prstGeom>
              <a:blipFill rotWithShape="1">
                <a:blip r:embed="rId2"/>
                <a:stretch>
                  <a:fillRect l="-941" t="-1009" r="-845" b="-851"/>
                </a:stretch>
              </a:blip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Ellipse 8"/>
              <p:cNvSpPr/>
              <p:nvPr/>
            </p:nvSpPr>
            <p:spPr>
              <a:xfrm>
                <a:off x="8073105" y="1865866"/>
                <a:ext cx="704335" cy="691978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fr-FR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Ellips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3105" y="1865866"/>
                <a:ext cx="704335" cy="691978"/>
              </a:xfrm>
              <a:prstGeom prst="ellipse">
                <a:avLst/>
              </a:prstGeom>
              <a:blipFill rotWithShape="1">
                <a:blip r:embed="rId3"/>
                <a:stretch>
                  <a:fillRect l="-951" t="-952" r="-835" b="-908"/>
                </a:stretch>
              </a:blip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Ellipse 9"/>
              <p:cNvSpPr/>
              <p:nvPr/>
            </p:nvSpPr>
            <p:spPr>
              <a:xfrm>
                <a:off x="8089578" y="3130378"/>
                <a:ext cx="704335" cy="691978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fr-FR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Ellips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89578" y="3130378"/>
                <a:ext cx="704335" cy="691978"/>
              </a:xfrm>
              <a:prstGeom prst="ellipse">
                <a:avLst/>
              </a:prstGeom>
              <a:blipFill rotWithShape="1">
                <a:blip r:embed="rId4"/>
                <a:stretch>
                  <a:fillRect l="-946" t="-985" r="-840" b="-876"/>
                </a:stretch>
              </a:blip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Connecteur droit avec flèche 11"/>
          <p:cNvCxnSpPr>
            <a:stCxn id="9" idx="6"/>
            <a:endCxn id="8" idx="1"/>
          </p:cNvCxnSpPr>
          <p:nvPr/>
        </p:nvCxnSpPr>
        <p:spPr>
          <a:xfrm>
            <a:off x="8777440" y="2211855"/>
            <a:ext cx="1717763" cy="327883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>
            <a:stCxn id="10" idx="6"/>
            <a:endCxn id="8" idx="3"/>
          </p:cNvCxnSpPr>
          <p:nvPr/>
        </p:nvCxnSpPr>
        <p:spPr>
          <a:xfrm flipV="1">
            <a:off x="8793913" y="3029040"/>
            <a:ext cx="1701290" cy="447327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21"/>
          <p:cNvCxnSpPr>
            <a:stCxn id="8" idx="4"/>
          </p:cNvCxnSpPr>
          <p:nvPr/>
        </p:nvCxnSpPr>
        <p:spPr>
          <a:xfrm flipH="1">
            <a:off x="10305559" y="3130378"/>
            <a:ext cx="438665" cy="910277"/>
          </a:xfrm>
          <a:prstGeom prst="straightConnector1">
            <a:avLst/>
          </a:prstGeom>
          <a:ln w="1270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avec flèche 27"/>
          <p:cNvCxnSpPr/>
          <p:nvPr/>
        </p:nvCxnSpPr>
        <p:spPr>
          <a:xfrm flipH="1">
            <a:off x="11096391" y="2784389"/>
            <a:ext cx="566354" cy="0"/>
          </a:xfrm>
          <a:prstGeom prst="straightConnector1">
            <a:avLst/>
          </a:prstGeom>
          <a:ln w="1270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ZoneTexte 28"/>
              <p:cNvSpPr txBox="1"/>
              <p:nvPr/>
            </p:nvSpPr>
            <p:spPr>
              <a:xfrm>
                <a:off x="9253175" y="1940425"/>
                <a:ext cx="4572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9" name="ZoneTexte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53175" y="1940425"/>
                <a:ext cx="457200" cy="461665"/>
              </a:xfrm>
              <a:prstGeom prst="rect">
                <a:avLst/>
              </a:prstGeom>
              <a:blipFill rotWithShape="1">
                <a:blip r:embed="rId5"/>
                <a:stretch>
                  <a:fillRect l="-129" t="-108" r="-10" b="113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ZoneTexte 29"/>
              <p:cNvSpPr txBox="1"/>
              <p:nvPr/>
            </p:nvSpPr>
            <p:spPr>
              <a:xfrm>
                <a:off x="9243900" y="2802172"/>
                <a:ext cx="3810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0" name="ZoneTexte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43900" y="2802172"/>
                <a:ext cx="381000" cy="461665"/>
              </a:xfrm>
              <a:prstGeom prst="rect">
                <a:avLst/>
              </a:prstGeom>
              <a:blipFill rotWithShape="1">
                <a:blip r:embed="rId6"/>
                <a:stretch>
                  <a:fillRect l="-54" t="-120" r="-20113" b="124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ZoneTexte 30"/>
              <p:cNvSpPr txBox="1"/>
              <p:nvPr/>
            </p:nvSpPr>
            <p:spPr>
              <a:xfrm>
                <a:off x="10181992" y="3326228"/>
                <a:ext cx="4572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1" name="ZoneTexte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81992" y="3326228"/>
                <a:ext cx="457200" cy="461665"/>
              </a:xfrm>
              <a:prstGeom prst="rect">
                <a:avLst/>
              </a:prstGeom>
              <a:blipFill rotWithShape="1">
                <a:blip r:embed="rId7"/>
                <a:stretch>
                  <a:fillRect l="-88" t="-21" r="88" b="26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ZoneTexte 31"/>
              <p:cNvSpPr txBox="1"/>
              <p:nvPr/>
            </p:nvSpPr>
            <p:spPr>
              <a:xfrm>
                <a:off x="9953392" y="3903050"/>
                <a:ext cx="4572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2" name="ZoneTexte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53392" y="3903050"/>
                <a:ext cx="457200" cy="461665"/>
              </a:xfrm>
              <a:prstGeom prst="rect">
                <a:avLst/>
              </a:prstGeom>
              <a:blipFill rotWithShape="1">
                <a:blip r:embed="rId8"/>
                <a:stretch>
                  <a:fillRect l="-88" t="-74" r="88" b="78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ZoneTexte 36"/>
              <p:cNvSpPr txBox="1"/>
              <p:nvPr/>
            </p:nvSpPr>
            <p:spPr>
              <a:xfrm>
                <a:off x="11167457" y="2661235"/>
                <a:ext cx="38408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7" name="ZoneTexte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67457" y="2661235"/>
                <a:ext cx="384089" cy="461665"/>
              </a:xfrm>
              <a:prstGeom prst="rect">
                <a:avLst/>
              </a:prstGeom>
              <a:blipFill rotWithShape="1">
                <a:blip r:embed="rId9"/>
                <a:stretch>
                  <a:fillRect l="-90" t="-127" r="68" b="131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Rectangle 38"/>
              <p:cNvSpPr/>
              <p:nvPr/>
            </p:nvSpPr>
            <p:spPr>
              <a:xfrm>
                <a:off x="607110" y="1635060"/>
                <a:ext cx="6505808" cy="481118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fr-FR" dirty="0" smtClean="0">
                    <a:latin typeface="Cambria" panose="02040503050406030204" pitchFamily="18" charset="0"/>
                  </a:rPr>
                  <a:t>1.  Donner </a:t>
                </a:r>
                <a:r>
                  <a:rPr lang="fr-FR" dirty="0">
                    <a:latin typeface="Cambria" panose="02040503050406030204" pitchFamily="18" charset="0"/>
                  </a:rPr>
                  <a:t>les équations qui régissent ce </a:t>
                </a:r>
                <a:r>
                  <a:rPr lang="fr-FR" dirty="0" smtClean="0">
                    <a:latin typeface="Cambria" panose="02040503050406030204" pitchFamily="18" charset="0"/>
                  </a:rPr>
                  <a:t>réseau sachant que:</a:t>
                </a:r>
              </a:p>
              <a:p>
                <a:pPr algn="just"/>
                <a:r>
                  <a:rPr lang="fr-FR" dirty="0" smtClean="0">
                    <a:latin typeface="Cambria" panose="02040503050406030204" pitchFamily="18" charset="0"/>
                  </a:rPr>
                  <a:t> </a:t>
                </a: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𝑧</m:t>
                      </m:r>
                    </m:oMath>
                  </m:oMathPara>
                </a14:m>
                <a:endParaRPr lang="fr-FR" b="0" dirty="0" smtClean="0">
                  <a:latin typeface="Cambria" panose="02040503050406030204" pitchFamily="18" charset="0"/>
                </a:endParaRPr>
              </a:p>
              <a:p>
                <a:pPr algn="just"/>
                <a:endParaRPr lang="fr-FR" b="0" dirty="0" smtClean="0">
                  <a:latin typeface="Cambria" panose="02040503050406030204" pitchFamily="18" charset="0"/>
                </a:endParaRPr>
              </a:p>
              <a:p>
                <a:pPr algn="just"/>
                <a:r>
                  <a:rPr lang="fr-FR" dirty="0" smtClean="0">
                    <a:latin typeface="Cambria" panose="02040503050406030204" pitchFamily="18" charset="0"/>
                  </a:rPr>
                  <a:t>2. Calculer </a:t>
                </a:r>
                <a:r>
                  <a:rPr lang="fr-FR" dirty="0">
                    <a:latin typeface="Cambria" panose="02040503050406030204" pitchFamily="18" charset="0"/>
                  </a:rPr>
                  <a:t>les </a:t>
                </a:r>
                <a:r>
                  <a:rPr lang="fr-FR" dirty="0" smtClean="0">
                    <a:latin typeface="Cambria" panose="02040503050406030204" pitchFamily="18" charset="0"/>
                  </a:rPr>
                  <a:t>prédictions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̂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acc>
                      </m:e>
                      <m:sup>
                        <m:r>
                          <a:rPr lang="fr-FR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fr-FR" dirty="0" smtClean="0">
                    <a:latin typeface="Cambria" panose="02040503050406030204" pitchFamily="18" charset="0"/>
                  </a:rPr>
                  <a:t> pour </a:t>
                </a:r>
                <a:r>
                  <a:rPr lang="fr-FR" dirty="0">
                    <a:latin typeface="Cambria" panose="02040503050406030204" pitchFamily="18" charset="0"/>
                  </a:rPr>
                  <a:t>les valeurs initiales suivantes</a:t>
                </a:r>
                <a:r>
                  <a:rPr lang="fr-FR" dirty="0" smtClean="0">
                    <a:latin typeface="Cambria" panose="02040503050406030204" pitchFamily="18" charset="0"/>
                  </a:rPr>
                  <a:t> </a:t>
                </a:r>
              </a:p>
              <a:p>
                <a:pPr marL="342900" indent="-342900" algn="just">
                  <a:buAutoNum type="arabicPeriod"/>
                </a:pPr>
                <a:endParaRPr lang="fr-FR" i="1" dirty="0">
                  <a:latin typeface="Cambria" panose="02040503050406030204" pitchFamily="18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bSup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bSup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fr-FR" b="0" dirty="0" smtClean="0">
                  <a:latin typeface="Cambria" panose="02040503050406030204" pitchFamily="18" charset="0"/>
                </a:endParaRPr>
              </a:p>
              <a:p>
                <a:pPr algn="just"/>
                <a:endParaRPr lang="fr-FR" b="0" dirty="0" smtClean="0">
                  <a:latin typeface="Cambria" panose="02040503050406030204" pitchFamily="18" charset="0"/>
                </a:endParaRPr>
              </a:p>
              <a:p>
                <a:pPr marL="342900" indent="-342900" algn="just">
                  <a:buAutoNum type="arabicPeriod" startAt="3"/>
                </a:pPr>
                <a:r>
                  <a:rPr lang="fr-FR" dirty="0" smtClean="0">
                    <a:latin typeface="Cambria" panose="02040503050406030204" pitchFamily="18" charset="0"/>
                  </a:rPr>
                  <a:t>Calculer </a:t>
                </a:r>
                <a:r>
                  <a:rPr lang="fr-FR" dirty="0">
                    <a:latin typeface="Cambria" panose="02040503050406030204" pitchFamily="18" charset="0"/>
                  </a:rPr>
                  <a:t>les gradients à l'aide de la fonction de coût suivante :</a:t>
                </a:r>
                <a:endParaRPr lang="fr-FR" dirty="0" smtClean="0">
                  <a:latin typeface="Cambria" panose="02040503050406030204" pitchFamily="18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f>
                            <m:f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den>
                          </m:f>
                          <m:nary>
                            <m:naryPr>
                              <m:chr m:val="∑"/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fr-F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fr-FR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fr-FR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fr-FR" b="0" i="1" smtClean="0">
                                              <a:latin typeface="Cambria Math" panose="02040503050406030204" pitchFamily="18" charset="0"/>
                                            </a:rPr>
                                            <m:t>𝑦</m:t>
                                          </m:r>
                                        </m:e>
                                        <m:sub>
                                          <m:r>
                                            <a:rPr lang="fr-FR" b="0" i="1" smtClean="0">
                                              <a:latin typeface="Cambria Math" panose="02040503050406030204" pitchFamily="18" charset="0"/>
                                            </a:rPr>
                                            <m:t>(</m:t>
                                          </m:r>
                                          <m:r>
                                            <a:rPr lang="fr-FR" b="0" i="1" smtClean="0"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  <m:r>
                                            <a:rPr lang="fr-FR" b="0" i="1" smtClean="0">
                                              <a:latin typeface="Cambria Math" panose="02040503050406030204" pitchFamily="18" charset="0"/>
                                            </a:rPr>
                                            <m:t>)</m:t>
                                          </m:r>
                                        </m:sub>
                                      </m:sSub>
                                      <m:r>
                                        <a:rPr lang="fr-FR" b="0" i="1" smtClean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sSub>
                                        <m:sSubPr>
                                          <m:ctrlPr>
                                            <a:rPr lang="fr-FR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acc>
                                            <m:accPr>
                                              <m:chr m:val="̂"/>
                                              <m:ctrlPr>
                                                <a:rPr lang="fr-FR" b="0" i="1" smtClean="0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accPr>
                                            <m:e>
                                              <m:r>
                                                <a:rPr lang="fr-FR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𝑦</m:t>
                                              </m:r>
                                            </m:e>
                                          </m:acc>
                                        </m:e>
                                        <m:sub>
                                          <m:r>
                                            <a:rPr lang="fr-FR" b="0" i="1" smtClean="0">
                                              <a:latin typeface="Cambria Math" panose="02040503050406030204" pitchFamily="18" charset="0"/>
                                            </a:rPr>
                                            <m:t>(</m:t>
                                          </m:r>
                                          <m:r>
                                            <a:rPr lang="fr-FR" b="0" i="1" smtClean="0"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  <m:r>
                                            <a:rPr lang="fr-FR" b="0" i="1" smtClean="0">
                                              <a:latin typeface="Cambria Math" panose="02040503050406030204" pitchFamily="18" charset="0"/>
                                            </a:rPr>
                                            <m:t>)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  <m:sup>
                                  <m:r>
                                    <a:rPr lang="fr-FR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nary>
                        </m:e>
                        <m:sup/>
                      </m:sSup>
                    </m:oMath>
                  </m:oMathPara>
                </a14:m>
                <a:endParaRPr lang="fr-FR" b="0" dirty="0" smtClean="0">
                  <a:latin typeface="Cambria" panose="02040503050406030204" pitchFamily="18" charset="0"/>
                </a:endParaRPr>
              </a:p>
              <a:p>
                <a:pPr algn="just"/>
                <a:endParaRPr lang="fr-FR" b="0" dirty="0" smtClean="0">
                  <a:latin typeface="Cambria" panose="02040503050406030204" pitchFamily="18" charset="0"/>
                </a:endParaRPr>
              </a:p>
              <a:p>
                <a:pPr marL="342900" indent="-342900" algn="just">
                  <a:lnSpc>
                    <a:spcPct val="150000"/>
                  </a:lnSpc>
                  <a:buAutoNum type="arabicPeriod" startAt="4"/>
                </a:pPr>
                <a:r>
                  <a:rPr lang="fr-FR" dirty="0">
                    <a:latin typeface="Cambria" panose="02040503050406030204" pitchFamily="18" charset="0"/>
                  </a:rPr>
                  <a:t>Mettre à jour les poids avec : </a:t>
                </a:r>
                <a:r>
                  <a:rPr lang="fr-FR" dirty="0" smtClean="0">
                    <a:latin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𝜂</m:t>
                    </m:r>
                    <m:r>
                      <a:rPr lang="fr-F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=0,1</m:t>
                    </m:r>
                  </m:oMath>
                </a14:m>
                <a:endParaRPr lang="fr-FR" b="0" dirty="0" smtClean="0">
                  <a:latin typeface="Cambria" panose="02040503050406030204" pitchFamily="18" charset="0"/>
                </a:endParaRPr>
              </a:p>
              <a:p>
                <a:pPr marL="342900" indent="-342900" algn="just">
                  <a:lnSpc>
                    <a:spcPct val="150000"/>
                  </a:lnSpc>
                  <a:buAutoNum type="arabicPeriod" startAt="4"/>
                </a:pPr>
                <a:r>
                  <a:rPr lang="fr-FR" dirty="0" smtClean="0">
                    <a:latin typeface="Cambria" panose="02040503050406030204" pitchFamily="18" charset="0"/>
                  </a:rPr>
                  <a:t>Calculer les nouvelles prédictions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̂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acc>
                      </m:e>
                      <m:sup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</m:oMath>
                </a14:m>
                <a:endParaRPr lang="fr-FR" b="0" i="1" dirty="0" smtClean="0">
                  <a:latin typeface="Cambria Math" panose="02040503050406030204" pitchFamily="18" charset="0"/>
                </a:endParaRPr>
              </a:p>
              <a:p>
                <a:endParaRPr lang="fr-FR" dirty="0" smtClean="0"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39" name="Rectangle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110" y="1635060"/>
                <a:ext cx="6505808" cy="4811189"/>
              </a:xfrm>
              <a:prstGeom prst="rect">
                <a:avLst/>
              </a:prstGeom>
              <a:blipFill>
                <a:blip r:embed="rId10"/>
                <a:stretch>
                  <a:fillRect l="-843" t="-760" r="-1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0" name="Tableau 39"/>
              <p:cNvGraphicFramePr>
                <a:graphicFrameLocks noGrp="1"/>
              </p:cNvGraphicFramePr>
              <p:nvPr/>
            </p:nvGraphicFramePr>
            <p:xfrm>
              <a:off x="8441745" y="4900002"/>
              <a:ext cx="2804985" cy="146304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560997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560997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560997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560997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560997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</a:tblGrid>
                  <a:tr h="34700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fr-FR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fr-FR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acc>
                                      <m:accPr>
                                        <m:chr m:val="̂"/>
                                        <m:ctrlPr>
                                          <a:rPr lang="en-US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fr-FR" b="0" i="1" smtClean="0">
                                            <a:latin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</m:e>
                                    </m:acc>
                                  </m:e>
                                  <m:sup>
                                    <m:r>
                                      <a:rPr lang="fr-FR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acc>
                                      <m:accPr>
                                        <m:chr m:val="̂"/>
                                        <m:ctrlPr>
                                          <a:rPr lang="en-US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fr-FR" b="0" i="1" smtClean="0">
                                            <a:latin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</m:e>
                                    </m:acc>
                                  </m:e>
                                  <m:sup>
                                    <m:r>
                                      <a:rPr lang="fr-FR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470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 smtClean="0"/>
                            <a:t>1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 smtClean="0"/>
                            <a:t>2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 smtClean="0"/>
                            <a:t>5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470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 smtClean="0"/>
                            <a:t>2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 smtClean="0"/>
                            <a:t>0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 smtClean="0"/>
                            <a:t>4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470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 smtClean="0"/>
                            <a:t>3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 smtClean="0"/>
                            <a:t>1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 smtClean="0"/>
                            <a:t>7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0" name="Tableau 39"/>
              <p:cNvGraphicFramePr>
                <a:graphicFrameLocks noGrp="1"/>
              </p:cNvGraphicFramePr>
              <p:nvPr/>
            </p:nvGraphicFramePr>
            <p:xfrm>
              <a:off x="8441745" y="4900002"/>
              <a:ext cx="2804985" cy="146304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560997"/>
                    <a:gridCol w="560997"/>
                    <a:gridCol w="560997"/>
                    <a:gridCol w="560997"/>
                    <a:gridCol w="560997"/>
                  </a:tblGrid>
                  <a:tr h="3657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1"/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1"/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1"/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1"/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1"/>
                        </a:blipFill>
                      </a:tcPr>
                    </a:tc>
                  </a:tr>
                  <a:tr h="3470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 smtClean="0"/>
                            <a:t>1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 smtClean="0"/>
                            <a:t>2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 smtClean="0"/>
                            <a:t>5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470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 smtClean="0"/>
                            <a:t>2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 smtClean="0"/>
                            <a:t>0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 smtClean="0"/>
                            <a:t>4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470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 smtClean="0"/>
                            <a:t>3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 smtClean="0"/>
                            <a:t>1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 smtClean="0"/>
                            <a:t>7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898823" y="-86497"/>
            <a:ext cx="8468496" cy="517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fr-FR" sz="2400" b="1" dirty="0" smtClean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Chapitre2</a:t>
            </a:r>
            <a:r>
              <a:rPr lang="fr-FR" sz="2400" b="1" dirty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 : </a:t>
            </a:r>
            <a:r>
              <a:rPr lang="fr-FR" sz="2400" b="1" dirty="0" smtClean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Réseaux de </a:t>
            </a:r>
            <a:r>
              <a:rPr lang="fr-FR" sz="2400" b="1" dirty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N</a:t>
            </a:r>
            <a:r>
              <a:rPr lang="fr-FR" sz="2400" b="1" dirty="0" smtClean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eurones Artificiels (RNA)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531341" y="1050324"/>
            <a:ext cx="111210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0070C0"/>
                </a:solidFill>
                <a:latin typeface="Cambria" panose="02040503050406030204" pitchFamily="18" charset="0"/>
              </a:rPr>
              <a:t>Exo 2:</a:t>
            </a:r>
          </a:p>
          <a:p>
            <a:r>
              <a:rPr lang="fr-FR" dirty="0" smtClean="0"/>
              <a:t> 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531341" y="1502307"/>
            <a:ext cx="3645229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Soit le réseau de neurones suivant :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Ellipse 7"/>
              <p:cNvSpPr/>
              <p:nvPr/>
            </p:nvSpPr>
            <p:spPr>
              <a:xfrm>
                <a:off x="9181091" y="2376272"/>
                <a:ext cx="704335" cy="691978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Ellips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81091" y="2376272"/>
                <a:ext cx="704335" cy="691978"/>
              </a:xfrm>
              <a:prstGeom prst="ellipse">
                <a:avLst/>
              </a:prstGeom>
              <a:blipFill rotWithShape="1">
                <a:blip r:embed="rId2"/>
                <a:stretch>
                  <a:fillRect l="-939" t="-932" r="-847" b="-836"/>
                </a:stretch>
              </a:blip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Ellipse 8"/>
              <p:cNvSpPr/>
              <p:nvPr/>
            </p:nvSpPr>
            <p:spPr>
              <a:xfrm>
                <a:off x="7195772" y="1791724"/>
                <a:ext cx="704335" cy="691978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fr-FR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Ellips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5772" y="1791724"/>
                <a:ext cx="704335" cy="691978"/>
              </a:xfrm>
              <a:prstGeom prst="ellipse">
                <a:avLst/>
              </a:prstGeom>
              <a:blipFill rotWithShape="1">
                <a:blip r:embed="rId3"/>
                <a:stretch>
                  <a:fillRect l="-985" t="-974" r="-891" b="-886"/>
                </a:stretch>
              </a:blip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Ellipse 9"/>
              <p:cNvSpPr/>
              <p:nvPr/>
            </p:nvSpPr>
            <p:spPr>
              <a:xfrm>
                <a:off x="7212245" y="3056236"/>
                <a:ext cx="704335" cy="691978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fr-FR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Ellips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2245" y="3056236"/>
                <a:ext cx="704335" cy="691978"/>
              </a:xfrm>
              <a:prstGeom prst="ellipse">
                <a:avLst/>
              </a:prstGeom>
              <a:blipFill rotWithShape="1">
                <a:blip r:embed="rId4"/>
                <a:stretch>
                  <a:fillRect l="-980" t="-1007" r="-897" b="-853"/>
                </a:stretch>
              </a:blip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Connecteur droit avec flèche 11"/>
          <p:cNvCxnSpPr>
            <a:stCxn id="9" idx="6"/>
            <a:endCxn id="8" idx="1"/>
          </p:cNvCxnSpPr>
          <p:nvPr/>
        </p:nvCxnSpPr>
        <p:spPr>
          <a:xfrm>
            <a:off x="7900107" y="2137713"/>
            <a:ext cx="1384131" cy="339897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>
            <a:stCxn id="10" idx="6"/>
            <a:endCxn id="8" idx="3"/>
          </p:cNvCxnSpPr>
          <p:nvPr/>
        </p:nvCxnSpPr>
        <p:spPr>
          <a:xfrm flipV="1">
            <a:off x="7916580" y="2966912"/>
            <a:ext cx="1367658" cy="435313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21"/>
          <p:cNvCxnSpPr/>
          <p:nvPr/>
        </p:nvCxnSpPr>
        <p:spPr>
          <a:xfrm flipH="1">
            <a:off x="9080870" y="3068250"/>
            <a:ext cx="438665" cy="910277"/>
          </a:xfrm>
          <a:prstGeom prst="straightConnector1">
            <a:avLst/>
          </a:prstGeom>
          <a:ln w="1270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avec flèche 27"/>
          <p:cNvCxnSpPr>
            <a:stCxn id="24" idx="2"/>
            <a:endCxn id="8" idx="6"/>
          </p:cNvCxnSpPr>
          <p:nvPr/>
        </p:nvCxnSpPr>
        <p:spPr>
          <a:xfrm flipH="1" flipV="1">
            <a:off x="9885426" y="2722261"/>
            <a:ext cx="864102" cy="18126"/>
          </a:xfrm>
          <a:prstGeom prst="straightConnector1">
            <a:avLst/>
          </a:prstGeom>
          <a:ln w="1270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ZoneTexte 28"/>
              <p:cNvSpPr txBox="1"/>
              <p:nvPr/>
            </p:nvSpPr>
            <p:spPr>
              <a:xfrm>
                <a:off x="8326414" y="1853926"/>
                <a:ext cx="4572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9" name="ZoneTexte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6414" y="1853926"/>
                <a:ext cx="457200" cy="461665"/>
              </a:xfrm>
              <a:prstGeom prst="rect">
                <a:avLst/>
              </a:prstGeom>
              <a:blipFill rotWithShape="1">
                <a:blip r:embed="rId5"/>
                <a:stretch>
                  <a:fillRect l="-64" t="-78" r="-75" b="83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ZoneTexte 29"/>
              <p:cNvSpPr txBox="1"/>
              <p:nvPr/>
            </p:nvSpPr>
            <p:spPr>
              <a:xfrm>
                <a:off x="8329496" y="2703316"/>
                <a:ext cx="3810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0" name="ZoneTexte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9496" y="2703316"/>
                <a:ext cx="381000" cy="461665"/>
              </a:xfrm>
              <a:prstGeom prst="rect">
                <a:avLst/>
              </a:prstGeom>
              <a:blipFill rotWithShape="1">
                <a:blip r:embed="rId6"/>
                <a:stretch>
                  <a:fillRect l="-53" t="-26" r="-20114" b="31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ZoneTexte 30"/>
              <p:cNvSpPr txBox="1"/>
              <p:nvPr/>
            </p:nvSpPr>
            <p:spPr>
              <a:xfrm>
                <a:off x="8931887" y="3277544"/>
                <a:ext cx="4572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31" name="ZoneTexte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31887" y="3277544"/>
                <a:ext cx="457200" cy="369332"/>
              </a:xfrm>
              <a:prstGeom prst="rect">
                <a:avLst/>
              </a:prstGeom>
              <a:blipFill rotWithShape="1">
                <a:blip r:embed="rId7"/>
                <a:stretch>
                  <a:fillRect l="-134" t="-84" r="134" b="19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ZoneTexte 31"/>
              <p:cNvSpPr txBox="1"/>
              <p:nvPr/>
            </p:nvSpPr>
            <p:spPr>
              <a:xfrm>
                <a:off x="8783614" y="3891527"/>
                <a:ext cx="4572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32" name="ZoneTexte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83614" y="3891527"/>
                <a:ext cx="457200" cy="400110"/>
              </a:xfrm>
              <a:prstGeom prst="rect">
                <a:avLst/>
              </a:prstGeom>
              <a:blipFill rotWithShape="1">
                <a:blip r:embed="rId8"/>
                <a:stretch>
                  <a:fillRect l="-64" t="-62" r="64" b="77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ZoneTexte 36"/>
              <p:cNvSpPr txBox="1"/>
              <p:nvPr/>
            </p:nvSpPr>
            <p:spPr>
              <a:xfrm>
                <a:off x="9853504" y="2666994"/>
                <a:ext cx="38408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7" name="ZoneTexte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53504" y="2666994"/>
                <a:ext cx="384089" cy="369332"/>
              </a:xfrm>
              <a:prstGeom prst="rect">
                <a:avLst/>
              </a:prstGeom>
              <a:blipFill rotWithShape="1">
                <a:blip r:embed="rId9"/>
                <a:stretch>
                  <a:fillRect l="-54" t="-170" r="32" b="106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Rectangle 38"/>
              <p:cNvSpPr/>
              <p:nvPr/>
            </p:nvSpPr>
            <p:spPr>
              <a:xfrm>
                <a:off x="621736" y="1891003"/>
                <a:ext cx="6588114" cy="534107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fr-FR" dirty="0" smtClean="0">
                    <a:latin typeface="Cambria" panose="02040503050406030204" pitchFamily="18" charset="0"/>
                  </a:rPr>
                  <a:t>1.  Donner </a:t>
                </a:r>
                <a:r>
                  <a:rPr lang="fr-FR" dirty="0">
                    <a:latin typeface="Cambria" panose="02040503050406030204" pitchFamily="18" charset="0"/>
                  </a:rPr>
                  <a:t>les équations qui régissent ce </a:t>
                </a:r>
                <a:r>
                  <a:rPr lang="fr-FR" dirty="0" smtClean="0">
                    <a:latin typeface="Cambria" panose="02040503050406030204" pitchFamily="18" charset="0"/>
                  </a:rPr>
                  <a:t>réseau sachant que:</a:t>
                </a:r>
              </a:p>
              <a:p>
                <a:pPr algn="just"/>
                <a:r>
                  <a:rPr lang="fr-FR" dirty="0" smtClean="0">
                    <a:latin typeface="Cambria" panose="02040503050406030204" pitchFamily="18" charset="0"/>
                  </a:rPr>
                  <a:t> </a:t>
                </a: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1+</m:t>
                          </m:r>
                          <m:sSup>
                            <m:sSup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fr-FR" b="0" dirty="0" smtClean="0">
                  <a:latin typeface="Cambria" panose="02040503050406030204" pitchFamily="18" charset="0"/>
                </a:endParaRPr>
              </a:p>
              <a:p>
                <a:pPr algn="just"/>
                <a:endParaRPr lang="fr-FR" b="0" dirty="0" smtClean="0">
                  <a:latin typeface="Cambria" panose="02040503050406030204" pitchFamily="18" charset="0"/>
                </a:endParaRPr>
              </a:p>
              <a:p>
                <a:pPr algn="just"/>
                <a:r>
                  <a:rPr lang="fr-FR" dirty="0" smtClean="0">
                    <a:latin typeface="Cambria" panose="02040503050406030204" pitchFamily="18" charset="0"/>
                  </a:rPr>
                  <a:t>2. </a:t>
                </a:r>
                <a:r>
                  <a:rPr lang="fr-FR" dirty="0">
                    <a:latin typeface="Cambria" panose="02040503050406030204" pitchFamily="18" charset="0"/>
                  </a:rPr>
                  <a:t>Calculer les prédictions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̂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acc>
                      </m:e>
                      <m:sup>
                        <m:r>
                          <a:rPr lang="fr-FR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fr-FR" dirty="0">
                    <a:latin typeface="Cambria" panose="02040503050406030204" pitchFamily="18" charset="0"/>
                  </a:rPr>
                  <a:t> pour les valeurs initiales suivantes </a:t>
                </a:r>
              </a:p>
              <a:p>
                <a:pPr marL="342900" indent="-342900" algn="just">
                  <a:buAutoNum type="arabicPeriod"/>
                </a:pPr>
                <a:endParaRPr lang="fr-FR" i="1" dirty="0">
                  <a:latin typeface="Cambria" panose="02040503050406030204" pitchFamily="18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bSup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=0,5;     </m:t>
                      </m:r>
                      <m:sSubSup>
                        <m:sSubSup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bSup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=−0,5;        </m:t>
                      </m:r>
                      <m:sSubSup>
                        <m:sSubSup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  <m:sup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bSup>
                      <m:r>
                        <a:rPr lang="fr-FR" i="1">
                          <a:latin typeface="Cambria Math" panose="02040503050406030204" pitchFamily="18" charset="0"/>
                        </a:rPr>
                        <m:t>=0,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8</m:t>
                      </m:r>
                    </m:oMath>
                  </m:oMathPara>
                </a14:m>
                <a:endParaRPr lang="fr-FR" b="0" dirty="0" smtClean="0">
                  <a:latin typeface="Cambria" panose="02040503050406030204" pitchFamily="18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=0;</m:t>
                      </m:r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                       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fr-FR" i="1">
                          <a:latin typeface="Cambria Math" panose="02040503050406030204" pitchFamily="18" charset="0"/>
                        </a:rPr>
                        <m:t>=0;</m:t>
                      </m:r>
                    </m:oMath>
                  </m:oMathPara>
                </a14:m>
                <a:endParaRPr lang="fr-FR" b="0" dirty="0" smtClean="0">
                  <a:latin typeface="Cambria" panose="02040503050406030204" pitchFamily="18" charset="0"/>
                </a:endParaRPr>
              </a:p>
              <a:p>
                <a:pPr algn="just"/>
                <a:r>
                  <a:rPr lang="fr-FR" dirty="0" smtClean="0">
                    <a:latin typeface="Cambria" panose="02040503050406030204" pitchFamily="18" charset="0"/>
                  </a:rPr>
                  <a:t>3. </a:t>
                </a:r>
                <a:r>
                  <a:rPr lang="fr-FR" dirty="0">
                    <a:latin typeface="Cambria" panose="02040503050406030204" pitchFamily="18" charset="0"/>
                  </a:rPr>
                  <a:t>Calculer les gradients à l'aide de la fonction de coût suivante :</a:t>
                </a:r>
              </a:p>
              <a:p>
                <a:pPr algn="just"/>
                <a:endParaRPr lang="fr-FR" dirty="0" smtClean="0">
                  <a:latin typeface="Cambria" panose="02040503050406030204" pitchFamily="18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f>
                            <m:f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nary>
                            <m:naryPr>
                              <m:chr m:val="∑"/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fr-F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fr-FR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fr-FR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sSub>
                                            <m:sSubPr>
                                              <m:ctrlPr>
                                                <a:rPr lang="fr-FR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acc>
                                                <m:accPr>
                                                  <m:chr m:val="̂"/>
                                                  <m:ctrlPr>
                                                    <a:rPr lang="fr-FR" i="1"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accPr>
                                                <m:e>
                                                  <m:r>
                                                    <a:rPr lang="fr-FR" i="1">
                                                      <a:latin typeface="Cambria Math" panose="02040503050406030204" pitchFamily="18" charset="0"/>
                                                    </a:rPr>
                                                    <m:t>𝑦</m:t>
                                                  </m:r>
                                                </m:e>
                                              </m:acc>
                                            </m:e>
                                            <m:sub>
                                              <m:r>
                                                <a:rPr lang="fr-FR" i="1">
                                                  <a:latin typeface="Cambria Math" panose="02040503050406030204" pitchFamily="18" charset="0"/>
                                                </a:rPr>
                                                <m:t>(</m:t>
                                              </m:r>
                                              <m:r>
                                                <a:rPr lang="fr-FR" i="1">
                                                  <a:latin typeface="Cambria Math" panose="02040503050406030204" pitchFamily="18" charset="0"/>
                                                </a:rPr>
                                                <m:t>𝑖</m:t>
                                              </m:r>
                                              <m:r>
                                                <a:rPr lang="fr-FR" i="1">
                                                  <a:latin typeface="Cambria Math" panose="02040503050406030204" pitchFamily="18" charset="0"/>
                                                </a:rPr>
                                                <m:t>)</m:t>
                                              </m:r>
                                            </m:sub>
                                          </m:sSub>
                                        </m:e>
                                        <m:sub/>
                                      </m:sSub>
                                      <m:r>
                                        <a:rPr lang="fr-FR" b="0" i="1" smtClean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sSub>
                                        <m:sSubPr>
                                          <m:ctrlPr>
                                            <a:rPr lang="fr-FR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fr-FR" b="0" i="1" smtClean="0">
                                              <a:latin typeface="Cambria Math" panose="02040503050406030204" pitchFamily="18" charset="0"/>
                                            </a:rPr>
                                            <m:t>𝑦</m:t>
                                          </m:r>
                                        </m:e>
                                        <m:sub>
                                          <m:r>
                                            <a:rPr lang="fr-FR" b="0" i="1" smtClean="0">
                                              <a:latin typeface="Cambria Math" panose="02040503050406030204" pitchFamily="18" charset="0"/>
                                            </a:rPr>
                                            <m:t>(</m:t>
                                          </m:r>
                                          <m:r>
                                            <a:rPr lang="fr-FR" b="0" i="1" smtClean="0"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  <m:r>
                                            <a:rPr lang="fr-FR" b="0" i="1" smtClean="0">
                                              <a:latin typeface="Cambria Math" panose="02040503050406030204" pitchFamily="18" charset="0"/>
                                            </a:rPr>
                                            <m:t>)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  <m:sup>
                                  <m:r>
                                    <a:rPr lang="fr-FR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nary>
                        </m:e>
                        <m:sup/>
                      </m:sSup>
                    </m:oMath>
                  </m:oMathPara>
                </a14:m>
                <a:endParaRPr lang="fr-FR" b="0" dirty="0" smtClean="0">
                  <a:latin typeface="Cambria" panose="02040503050406030204" pitchFamily="18" charset="0"/>
                </a:endParaRPr>
              </a:p>
              <a:p>
                <a:pPr marL="342900" indent="-342900" algn="just">
                  <a:lnSpc>
                    <a:spcPct val="150000"/>
                  </a:lnSpc>
                  <a:buAutoNum type="arabicPeriod" startAt="4"/>
                </a:pPr>
                <a:r>
                  <a:rPr lang="fr-FR" dirty="0">
                    <a:latin typeface="Cambria" panose="02040503050406030204" pitchFamily="18" charset="0"/>
                  </a:rPr>
                  <a:t>Mettre à jour les poids avec : </a:t>
                </a:r>
                <a14:m>
                  <m:oMath xmlns:m="http://schemas.openxmlformats.org/officeDocument/2006/math">
                    <m:r>
                      <a:rPr lang="fr-F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𝜂</m:t>
                    </m:r>
                    <m:r>
                      <a:rPr lang="fr-F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=0,1</m:t>
                    </m:r>
                  </m:oMath>
                </a14:m>
                <a:endParaRPr lang="fr-FR" b="0" dirty="0" smtClean="0">
                  <a:latin typeface="Cambria" panose="02040503050406030204" pitchFamily="18" charset="0"/>
                </a:endParaRPr>
              </a:p>
              <a:p>
                <a:pPr marL="342900" indent="-342900" algn="just">
                  <a:lnSpc>
                    <a:spcPct val="150000"/>
                  </a:lnSpc>
                  <a:buAutoNum type="arabicPeriod" startAt="4"/>
                </a:pPr>
                <a:r>
                  <a:rPr lang="fr-FR" dirty="0" smtClean="0">
                    <a:latin typeface="Cambria" panose="02040503050406030204" pitchFamily="18" charset="0"/>
                  </a:rPr>
                  <a:t>Calculer les nouvelles prédictions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̂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acc>
                      </m:e>
                      <m:sup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</m:oMath>
                </a14:m>
                <a:endParaRPr lang="fr-FR" b="0" dirty="0" smtClean="0">
                  <a:latin typeface="Cambria" panose="02040503050406030204" pitchFamily="18" charset="0"/>
                </a:endParaRPr>
              </a:p>
              <a:p>
                <a:pPr marL="342900" indent="-342900">
                  <a:buAutoNum type="arabicPeriod"/>
                </a:pPr>
                <a:endParaRPr lang="fr-FR" dirty="0" smtClean="0"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39" name="Rectangle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736" y="1891003"/>
                <a:ext cx="6588114" cy="5341078"/>
              </a:xfrm>
              <a:prstGeom prst="rect">
                <a:avLst/>
              </a:prstGeom>
              <a:blipFill rotWithShape="1">
                <a:blip r:embed="rId10"/>
                <a:stretch>
                  <a:fillRect l="-1" t="-11" r="1" b="1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0" name="Tableau 39"/>
              <p:cNvGraphicFramePr>
                <a:graphicFrameLocks noGrp="1"/>
              </p:cNvGraphicFramePr>
              <p:nvPr/>
            </p:nvGraphicFramePr>
            <p:xfrm>
              <a:off x="8441745" y="4900002"/>
              <a:ext cx="2804985" cy="73152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560997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560997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560997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560997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560997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</a:tblGrid>
                  <a:tr h="34700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fr-FR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fr-FR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acc>
                                      <m:accPr>
                                        <m:chr m:val="̂"/>
                                        <m:ctrlPr>
                                          <a:rPr lang="en-US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fr-FR" b="0" i="1" smtClean="0">
                                            <a:latin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</m:e>
                                    </m:acc>
                                  </m:e>
                                  <m:sup>
                                    <m:r>
                                      <a:rPr lang="fr-FR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acc>
                                      <m:accPr>
                                        <m:chr m:val="̂"/>
                                        <m:ctrlPr>
                                          <a:rPr lang="en-US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fr-FR" b="0" i="1" smtClean="0">
                                            <a:latin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</m:e>
                                    </m:acc>
                                  </m:e>
                                  <m:sup>
                                    <m:r>
                                      <a:rPr lang="fr-FR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470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 smtClean="0"/>
                            <a:t>1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 smtClean="0"/>
                            <a:t>0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 smtClean="0"/>
                            <a:t>1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0" name="Tableau 39"/>
              <p:cNvGraphicFramePr>
                <a:graphicFrameLocks noGrp="1"/>
              </p:cNvGraphicFramePr>
              <p:nvPr/>
            </p:nvGraphicFramePr>
            <p:xfrm>
              <a:off x="8441745" y="4900002"/>
              <a:ext cx="2804985" cy="73152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560997"/>
                    <a:gridCol w="560997"/>
                    <a:gridCol w="560997"/>
                    <a:gridCol w="560997"/>
                    <a:gridCol w="560997"/>
                  </a:tblGrid>
                  <a:tr h="3657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1"/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1"/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1"/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1"/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1"/>
                        </a:blipFill>
                      </a:tcPr>
                    </a:tc>
                  </a:tr>
                  <a:tr h="3470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 smtClean="0"/>
                            <a:t>1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 smtClean="0"/>
                            <a:t>0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 smtClean="0"/>
                            <a:t>1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Ellipse 23"/>
              <p:cNvSpPr/>
              <p:nvPr/>
            </p:nvSpPr>
            <p:spPr>
              <a:xfrm>
                <a:off x="10749528" y="2394398"/>
                <a:ext cx="704335" cy="691978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4" name="Ellips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49528" y="2394398"/>
                <a:ext cx="704335" cy="691978"/>
              </a:xfrm>
              <a:prstGeom prst="ellipse">
                <a:avLst/>
              </a:prstGeom>
              <a:blipFill rotWithShape="1">
                <a:blip r:embed="rId2"/>
                <a:stretch>
                  <a:fillRect l="-937" t="-982" r="-849" b="-878"/>
                </a:stretch>
              </a:blip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3" name="Connecteur droit avec flèche 32"/>
          <p:cNvCxnSpPr/>
          <p:nvPr/>
        </p:nvCxnSpPr>
        <p:spPr>
          <a:xfrm flipH="1" flipV="1">
            <a:off x="11463276" y="2735908"/>
            <a:ext cx="579898" cy="18126"/>
          </a:xfrm>
          <a:prstGeom prst="straightConnector1">
            <a:avLst/>
          </a:prstGeom>
          <a:ln w="1270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ZoneTexte 33"/>
              <p:cNvSpPr txBox="1"/>
              <p:nvPr/>
            </p:nvSpPr>
            <p:spPr>
              <a:xfrm>
                <a:off x="11439785" y="2666994"/>
                <a:ext cx="38408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4" name="ZoneTexte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39785" y="2666994"/>
                <a:ext cx="384089" cy="369332"/>
              </a:xfrm>
              <a:prstGeom prst="rect">
                <a:avLst/>
              </a:prstGeom>
              <a:blipFill rotWithShape="1">
                <a:blip r:embed="rId12"/>
                <a:stretch>
                  <a:fillRect l="-68" t="-170" r="45" b="106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ZoneTexte 34"/>
              <p:cNvSpPr txBox="1"/>
              <p:nvPr/>
            </p:nvSpPr>
            <p:spPr>
              <a:xfrm>
                <a:off x="10475323" y="3290878"/>
                <a:ext cx="4572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35" name="ZoneTexte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75323" y="3290878"/>
                <a:ext cx="457200" cy="369332"/>
              </a:xfrm>
              <a:prstGeom prst="rect">
                <a:avLst/>
              </a:prstGeom>
              <a:blipFill rotWithShape="1">
                <a:blip r:embed="rId13"/>
                <a:stretch>
                  <a:fillRect l="-79" t="-83" r="79" b="19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6" name="Connecteur droit avec flèche 35"/>
          <p:cNvCxnSpPr/>
          <p:nvPr/>
        </p:nvCxnSpPr>
        <p:spPr>
          <a:xfrm flipH="1">
            <a:off x="10652580" y="3086376"/>
            <a:ext cx="438665" cy="910277"/>
          </a:xfrm>
          <a:prstGeom prst="straightConnector1">
            <a:avLst/>
          </a:prstGeom>
          <a:ln w="1270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ZoneTexte 37"/>
              <p:cNvSpPr txBox="1"/>
              <p:nvPr/>
            </p:nvSpPr>
            <p:spPr>
              <a:xfrm>
                <a:off x="10383989" y="3899416"/>
                <a:ext cx="418051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38" name="ZoneTexte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83989" y="3899416"/>
                <a:ext cx="418051" cy="400110"/>
              </a:xfrm>
              <a:prstGeom prst="rect">
                <a:avLst/>
              </a:prstGeom>
              <a:blipFill rotWithShape="1">
                <a:blip r:embed="rId14"/>
                <a:stretch>
                  <a:fillRect l="-112" t="-129" r="13" b="144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ZoneTexte 40"/>
              <p:cNvSpPr txBox="1"/>
              <p:nvPr/>
            </p:nvSpPr>
            <p:spPr>
              <a:xfrm>
                <a:off x="10148340" y="2315591"/>
                <a:ext cx="4572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1" name="ZoneTexte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48340" y="2315591"/>
                <a:ext cx="457200" cy="461665"/>
              </a:xfrm>
              <a:prstGeom prst="rect">
                <a:avLst/>
              </a:prstGeom>
              <a:blipFill rotWithShape="1">
                <a:blip r:embed="rId15"/>
                <a:stretch>
                  <a:fillRect l="-89" t="-83" r="-50" b="87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898823" y="-135924"/>
            <a:ext cx="8468496" cy="517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fr-FR" sz="2400" b="1" dirty="0" smtClean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Chapitre2</a:t>
            </a:r>
            <a:r>
              <a:rPr lang="fr-FR" sz="2400" b="1" dirty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 : </a:t>
            </a:r>
            <a:r>
              <a:rPr lang="fr-FR" sz="2400" b="1" dirty="0" smtClean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Réseaux de </a:t>
            </a:r>
            <a:r>
              <a:rPr lang="fr-FR" sz="2400" b="1" dirty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N</a:t>
            </a:r>
            <a:r>
              <a:rPr lang="fr-FR" sz="2400" b="1" dirty="0" smtClean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eurones Artificiels (RNA)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531341" y="1050324"/>
            <a:ext cx="111210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0070C0"/>
                </a:solidFill>
                <a:latin typeface="Cambria" panose="02040503050406030204" pitchFamily="18" charset="0"/>
              </a:rPr>
              <a:t>Exo 3:</a:t>
            </a:r>
          </a:p>
          <a:p>
            <a:r>
              <a:rPr lang="fr-FR" dirty="0" smtClean="0"/>
              <a:t> 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531341" y="1502307"/>
            <a:ext cx="3645229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Soit le réseau de neurones suivant :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Ellipse 7"/>
              <p:cNvSpPr/>
              <p:nvPr/>
            </p:nvSpPr>
            <p:spPr>
              <a:xfrm>
                <a:off x="9134781" y="1471997"/>
                <a:ext cx="704335" cy="691978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Ellips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34781" y="1471997"/>
                <a:ext cx="704335" cy="691978"/>
              </a:xfrm>
              <a:prstGeom prst="ellipse">
                <a:avLst/>
              </a:prstGeom>
              <a:blipFill rotWithShape="1">
                <a:blip r:embed="rId2"/>
                <a:stretch>
                  <a:fillRect l="-945" t="-927" r="-841" b="-841"/>
                </a:stretch>
              </a:blip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Ellipse 8"/>
              <p:cNvSpPr/>
              <p:nvPr/>
            </p:nvSpPr>
            <p:spPr>
              <a:xfrm>
                <a:off x="7285704" y="1841152"/>
                <a:ext cx="704335" cy="691978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fr-FR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Ellips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85704" y="1841152"/>
                <a:ext cx="704335" cy="691978"/>
              </a:xfrm>
              <a:prstGeom prst="ellipse">
                <a:avLst/>
              </a:prstGeom>
              <a:blipFill rotWithShape="1">
                <a:blip r:embed="rId3"/>
                <a:stretch>
                  <a:fillRect l="-951" t="-959" r="-835" b="-901"/>
                </a:stretch>
              </a:blip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Ellipse 9"/>
              <p:cNvSpPr/>
              <p:nvPr/>
            </p:nvSpPr>
            <p:spPr>
              <a:xfrm>
                <a:off x="7309041" y="2949142"/>
                <a:ext cx="704335" cy="74553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fr-FR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Ellips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9041" y="2949142"/>
                <a:ext cx="704335" cy="745530"/>
              </a:xfrm>
              <a:prstGeom prst="ellipse">
                <a:avLst/>
              </a:prstGeom>
              <a:blipFill rotWithShape="1">
                <a:blip r:embed="rId4"/>
                <a:stretch>
                  <a:fillRect l="-929" t="-879" r="-857" b="-819"/>
                </a:stretch>
              </a:blip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Connecteur droit avec flèche 11"/>
          <p:cNvCxnSpPr/>
          <p:nvPr/>
        </p:nvCxnSpPr>
        <p:spPr>
          <a:xfrm flipV="1">
            <a:off x="7990039" y="1830343"/>
            <a:ext cx="1144742" cy="364095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>
            <a:stCxn id="9" idx="6"/>
            <a:endCxn id="19" idx="1"/>
          </p:cNvCxnSpPr>
          <p:nvPr/>
        </p:nvCxnSpPr>
        <p:spPr>
          <a:xfrm>
            <a:off x="7990039" y="2187141"/>
            <a:ext cx="1253010" cy="1237471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21"/>
          <p:cNvCxnSpPr>
            <a:stCxn id="19" idx="2"/>
            <a:endCxn id="10" idx="6"/>
          </p:cNvCxnSpPr>
          <p:nvPr/>
        </p:nvCxnSpPr>
        <p:spPr>
          <a:xfrm flipH="1" flipV="1">
            <a:off x="8013376" y="3321907"/>
            <a:ext cx="1126526" cy="347356"/>
          </a:xfrm>
          <a:prstGeom prst="straightConnector1">
            <a:avLst/>
          </a:prstGeom>
          <a:ln w="1270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avec flèche 27"/>
          <p:cNvCxnSpPr/>
          <p:nvPr/>
        </p:nvCxnSpPr>
        <p:spPr>
          <a:xfrm flipH="1">
            <a:off x="11096391" y="2784389"/>
            <a:ext cx="566354" cy="0"/>
          </a:xfrm>
          <a:prstGeom prst="straightConnector1">
            <a:avLst/>
          </a:prstGeom>
          <a:ln w="1270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ZoneTexte 28"/>
              <p:cNvSpPr txBox="1"/>
              <p:nvPr/>
            </p:nvSpPr>
            <p:spPr>
              <a:xfrm>
                <a:off x="8215597" y="1647058"/>
                <a:ext cx="42998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000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fr-FR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9" name="ZoneTexte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15597" y="1647058"/>
                <a:ext cx="429985" cy="400110"/>
              </a:xfrm>
              <a:prstGeom prst="rect">
                <a:avLst/>
              </a:prstGeom>
              <a:blipFill rotWithShape="1">
                <a:blip r:embed="rId5"/>
                <a:stretch>
                  <a:fillRect l="-140" t="-126" r="13" b="141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ZoneTexte 29"/>
              <p:cNvSpPr txBox="1"/>
              <p:nvPr/>
            </p:nvSpPr>
            <p:spPr>
              <a:xfrm>
                <a:off x="5819021" y="2668713"/>
                <a:ext cx="3810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0" name="ZoneTexte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9021" y="2668713"/>
                <a:ext cx="381000" cy="461665"/>
              </a:xfrm>
              <a:prstGeom prst="rect">
                <a:avLst/>
              </a:prstGeom>
              <a:blipFill rotWithShape="1">
                <a:blip r:embed="rId6"/>
                <a:stretch>
                  <a:fillRect l="-135" t="-96" r="-20031" b="100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ZoneTexte 30"/>
              <p:cNvSpPr txBox="1"/>
              <p:nvPr/>
            </p:nvSpPr>
            <p:spPr>
              <a:xfrm>
                <a:off x="10549691" y="3264752"/>
                <a:ext cx="4572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1" name="ZoneTexte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49691" y="3264752"/>
                <a:ext cx="457200" cy="369332"/>
              </a:xfrm>
              <a:prstGeom prst="rect">
                <a:avLst/>
              </a:prstGeom>
              <a:blipFill rotWithShape="1">
                <a:blip r:embed="rId7"/>
                <a:stretch>
                  <a:fillRect l="-95" t="-59" r="95" b="166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ZoneTexte 31"/>
              <p:cNvSpPr txBox="1"/>
              <p:nvPr/>
            </p:nvSpPr>
            <p:spPr>
              <a:xfrm>
                <a:off x="10179014" y="3521564"/>
                <a:ext cx="4572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32" name="ZoneTexte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79014" y="3521564"/>
                <a:ext cx="457200" cy="369332"/>
              </a:xfrm>
              <a:prstGeom prst="rect">
                <a:avLst/>
              </a:prstGeom>
              <a:blipFill rotWithShape="1">
                <a:blip r:embed="rId8"/>
                <a:stretch>
                  <a:fillRect l="-131" t="-132" r="131" b="68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ZoneTexte 36"/>
              <p:cNvSpPr txBox="1"/>
              <p:nvPr/>
            </p:nvSpPr>
            <p:spPr>
              <a:xfrm>
                <a:off x="11231802" y="2368382"/>
                <a:ext cx="38408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7" name="ZoneTexte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31802" y="2368382"/>
                <a:ext cx="384089" cy="461665"/>
              </a:xfrm>
              <a:prstGeom prst="rect">
                <a:avLst/>
              </a:prstGeom>
              <a:blipFill rotWithShape="1">
                <a:blip r:embed="rId9"/>
                <a:stretch>
                  <a:fillRect l="-145" t="-101" r="123" b="105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Rectangle 38"/>
              <p:cNvSpPr/>
              <p:nvPr/>
            </p:nvSpPr>
            <p:spPr>
              <a:xfrm>
                <a:off x="613713" y="1891003"/>
                <a:ext cx="6599973" cy="507042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fr-FR" dirty="0" smtClean="0">
                    <a:latin typeface="Cambria" panose="02040503050406030204" pitchFamily="18" charset="0"/>
                  </a:rPr>
                  <a:t>1.  Donner </a:t>
                </a:r>
                <a:r>
                  <a:rPr lang="fr-FR" dirty="0">
                    <a:latin typeface="Cambria" panose="02040503050406030204" pitchFamily="18" charset="0"/>
                  </a:rPr>
                  <a:t>les équations qui régissent ce </a:t>
                </a:r>
                <a:r>
                  <a:rPr lang="fr-FR" dirty="0" smtClean="0">
                    <a:latin typeface="Cambria" panose="02040503050406030204" pitchFamily="18" charset="0"/>
                  </a:rPr>
                  <a:t>réseau sachant que:</a:t>
                </a:r>
              </a:p>
              <a:p>
                <a:pPr algn="just"/>
                <a:r>
                  <a:rPr lang="fr-FR" dirty="0" smtClean="0">
                    <a:latin typeface="Cambria" panose="02040503050406030204" pitchFamily="18" charset="0"/>
                  </a:rPr>
                  <a:t> </a:t>
                </a: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fr-FR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1+</m:t>
                          </m:r>
                          <m:sSup>
                            <m:sSup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fr-FR" b="0" dirty="0" smtClean="0">
                  <a:latin typeface="Cambria" panose="02040503050406030204" pitchFamily="18" charset="0"/>
                </a:endParaRPr>
              </a:p>
              <a:p>
                <a:pPr algn="just"/>
                <a:r>
                  <a:rPr lang="fr-FR" dirty="0" smtClean="0">
                    <a:latin typeface="Cambria" panose="02040503050406030204" pitchFamily="18" charset="0"/>
                  </a:rPr>
                  <a:t>2. </a:t>
                </a:r>
                <a:r>
                  <a:rPr lang="fr-FR" dirty="0">
                    <a:latin typeface="Cambria" panose="02040503050406030204" pitchFamily="18" charset="0"/>
                  </a:rPr>
                  <a:t>Calculer les prédictions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̂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acc>
                      </m:e>
                      <m:sup>
                        <m:r>
                          <a:rPr lang="fr-FR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fr-FR" dirty="0">
                    <a:latin typeface="Cambria" panose="02040503050406030204" pitchFamily="18" charset="0"/>
                  </a:rPr>
                  <a:t> pour les valeurs initiales suivantes </a:t>
                </a:r>
                <a:endParaRPr lang="fr-FR" i="1" dirty="0">
                  <a:latin typeface="Cambria" panose="02040503050406030204" pitchFamily="18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fr-FR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fr-FR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fr-FR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bSup>
                    <m:r>
                      <a:rPr lang="fr-FR" i="1">
                        <a:latin typeface="Cambria Math" panose="02040503050406030204" pitchFamily="18" charset="0"/>
                      </a:rPr>
                      <m:t>=0,5;   </m:t>
                    </m:r>
                    <m:r>
                      <a:rPr lang="fr-FR" b="0" i="1" smtClean="0">
                        <a:latin typeface="Cambria Math" panose="02040503050406030204" pitchFamily="18" charset="0"/>
                      </a:rPr>
                      <m:t>        </m:t>
                    </m:r>
                    <m:sSubSup>
                      <m:sSubSup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fr-FR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fr-FR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fr-FR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bSup>
                    <m:r>
                      <a:rPr lang="fr-FR" i="1">
                        <a:latin typeface="Cambria Math" panose="02040503050406030204" pitchFamily="18" charset="0"/>
                      </a:rPr>
                      <m:t>=−0,5; </m:t>
                    </m:r>
                    <m:r>
                      <a:rPr lang="fr-FR" i="1" smtClean="0">
                        <a:latin typeface="Cambria Math" panose="02040503050406030204" pitchFamily="18" charset="0"/>
                      </a:rPr>
                      <m:t>    </m:t>
                    </m:r>
                    <m:sSubSup>
                      <m:sSubSup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        </m:t>
                        </m:r>
                        <m:r>
                          <a:rPr lang="fr-FR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fr-FR" i="1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  <m:sup>
                        <m:r>
                          <a:rPr lang="fr-FR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bSup>
                    <m:r>
                      <a:rPr lang="fr-FR" i="1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fr-FR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  <m:sup>
                        <m:r>
                          <a:rPr lang="fr-FR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bSup>
                    <m:r>
                      <a:rPr lang="fr-FR" b="0" i="1" smtClean="0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fr-FR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fr-FR" i="1">
                            <a:latin typeface="Cambria Math" panose="02040503050406030204" pitchFamily="18" charset="0"/>
                          </a:rPr>
                          <m:t>5</m:t>
                        </m:r>
                      </m:sub>
                      <m:sup>
                        <m:r>
                          <a:rPr lang="fr-FR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bSup>
                    <m:r>
                      <a:rPr lang="fr-FR" b="0" i="1" smtClean="0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fr-FR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sub>
                      <m:sup>
                        <m:r>
                          <a:rPr lang="fr-FR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bSup>
                    <m:r>
                      <a:rPr lang="fr-FR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i="1">
                        <a:latin typeface="Cambria Math" panose="02040503050406030204" pitchFamily="18" charset="0"/>
                      </a:rPr>
                      <m:t>0,8</m:t>
                    </m:r>
                  </m:oMath>
                </a14:m>
                <a:r>
                  <a:rPr lang="fr-FR" dirty="0" smtClean="0">
                    <a:latin typeface="Cambria" panose="02040503050406030204" pitchFamily="18" charset="0"/>
                  </a:rPr>
                  <a:t>    </a:t>
                </a:r>
                <a:endParaRPr lang="fr-FR" dirty="0">
                  <a:latin typeface="Cambria" panose="02040503050406030204" pitchFamily="18" charset="0"/>
                </a:endParaRPr>
              </a:p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fr-FR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fr-FR" i="1">
                        <a:latin typeface="Cambria Math" panose="02040503050406030204" pitchFamily="18" charset="0"/>
                      </a:rPr>
                      <m:t>=0;</m:t>
                    </m:r>
                    <m:sSub>
                      <m:sSub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i="1">
                            <a:latin typeface="Cambria Math" panose="02040503050406030204" pitchFamily="18" charset="0"/>
                          </a:rPr>
                          <m:t>                       </m:t>
                        </m:r>
                        <m:r>
                          <a:rPr lang="fr-FR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fr-FR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fr-FR" i="1">
                        <a:latin typeface="Cambria Math" panose="02040503050406030204" pitchFamily="18" charset="0"/>
                      </a:rPr>
                      <m:t>=0;</m:t>
                    </m:r>
                  </m:oMath>
                </a14:m>
                <a:r>
                  <a:rPr lang="fr-FR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i="1">
                            <a:latin typeface="Cambria Math" panose="02040503050406030204" pitchFamily="18" charset="0"/>
                          </a:rPr>
                          <m:t>                       </m:t>
                        </m:r>
                        <m:r>
                          <a:rPr lang="fr-FR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fr-FR" i="1">
                        <a:latin typeface="Cambria Math" panose="02040503050406030204" pitchFamily="18" charset="0"/>
                      </a:rPr>
                      <m:t>=0;</m:t>
                    </m:r>
                  </m:oMath>
                </a14:m>
                <a:endParaRPr lang="fr-FR" dirty="0">
                  <a:latin typeface="Cambria" panose="02040503050406030204" pitchFamily="18" charset="0"/>
                </a:endParaRPr>
              </a:p>
              <a:p>
                <a:pPr algn="just"/>
                <a:endParaRPr lang="fr-FR" b="0" dirty="0" smtClean="0">
                  <a:latin typeface="Cambria" panose="02040503050406030204" pitchFamily="18" charset="0"/>
                </a:endParaRPr>
              </a:p>
              <a:p>
                <a:pPr algn="just"/>
                <a:r>
                  <a:rPr lang="fr-FR" dirty="0" smtClean="0">
                    <a:latin typeface="Cambria" panose="02040503050406030204" pitchFamily="18" charset="0"/>
                  </a:rPr>
                  <a:t>3. </a:t>
                </a:r>
                <a:r>
                  <a:rPr lang="fr-FR" dirty="0">
                    <a:latin typeface="Cambria" panose="02040503050406030204" pitchFamily="18" charset="0"/>
                  </a:rPr>
                  <a:t>Calculer les gradients à l'aide de la fonction de coût suivante :</a:t>
                </a:r>
              </a:p>
              <a:p>
                <a:pPr algn="just"/>
                <a:endParaRPr lang="fr-FR" dirty="0" smtClean="0">
                  <a:latin typeface="Cambria" panose="02040503050406030204" pitchFamily="18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f>
                            <m:f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nary>
                            <m:naryPr>
                              <m:chr m:val="∑"/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fr-F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fr-FR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fr-FR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fr-FR" b="0" i="1" smtClean="0">
                                              <a:latin typeface="Cambria Math" panose="02040503050406030204" pitchFamily="18" charset="0"/>
                                            </a:rPr>
                                            <m:t>𝑦</m:t>
                                          </m:r>
                                        </m:e>
                                        <m:sub>
                                          <m:r>
                                            <a:rPr lang="fr-FR" b="0" i="1" smtClean="0">
                                              <a:latin typeface="Cambria Math" panose="02040503050406030204" pitchFamily="18" charset="0"/>
                                            </a:rPr>
                                            <m:t>(</m:t>
                                          </m:r>
                                          <m:r>
                                            <a:rPr lang="fr-FR" b="0" i="1" smtClean="0"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  <m:r>
                                            <a:rPr lang="fr-FR" b="0" i="1" smtClean="0">
                                              <a:latin typeface="Cambria Math" panose="02040503050406030204" pitchFamily="18" charset="0"/>
                                            </a:rPr>
                                            <m:t>)</m:t>
                                          </m:r>
                                        </m:sub>
                                      </m:sSub>
                                      <m:r>
                                        <a:rPr lang="fr-FR" b="0" i="1" smtClean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sSub>
                                        <m:sSubPr>
                                          <m:ctrlPr>
                                            <a:rPr lang="fr-FR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acc>
                                            <m:accPr>
                                              <m:chr m:val="̂"/>
                                              <m:ctrlPr>
                                                <a:rPr lang="fr-FR" b="0" i="1" smtClean="0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accPr>
                                            <m:e>
                                              <m:r>
                                                <a:rPr lang="fr-FR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𝑦</m:t>
                                              </m:r>
                                            </m:e>
                                          </m:acc>
                                        </m:e>
                                        <m:sub>
                                          <m:r>
                                            <a:rPr lang="fr-FR" b="0" i="1" smtClean="0">
                                              <a:latin typeface="Cambria Math" panose="02040503050406030204" pitchFamily="18" charset="0"/>
                                            </a:rPr>
                                            <m:t>(</m:t>
                                          </m:r>
                                          <m:r>
                                            <a:rPr lang="fr-FR" b="0" i="1" smtClean="0"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  <m:r>
                                            <a:rPr lang="fr-FR" b="0" i="1" smtClean="0">
                                              <a:latin typeface="Cambria Math" panose="02040503050406030204" pitchFamily="18" charset="0"/>
                                            </a:rPr>
                                            <m:t>)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  <m:sup>
                                  <m:r>
                                    <a:rPr lang="fr-FR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nary>
                        </m:e>
                        <m:sup/>
                      </m:sSup>
                    </m:oMath>
                  </m:oMathPara>
                </a14:m>
                <a:endParaRPr lang="fr-FR" b="0" dirty="0" smtClean="0">
                  <a:latin typeface="Cambria" panose="02040503050406030204" pitchFamily="18" charset="0"/>
                </a:endParaRPr>
              </a:p>
              <a:p>
                <a:pPr marL="342900" indent="-342900" algn="just">
                  <a:lnSpc>
                    <a:spcPct val="150000"/>
                  </a:lnSpc>
                  <a:buAutoNum type="arabicPeriod" startAt="4"/>
                </a:pPr>
                <a:r>
                  <a:rPr lang="fr-FR" dirty="0">
                    <a:latin typeface="Cambria" panose="02040503050406030204" pitchFamily="18" charset="0"/>
                  </a:rPr>
                  <a:t>Mettre à jour les poids avec </a:t>
                </a:r>
                <a:r>
                  <a:rPr lang="fr-FR" dirty="0" smtClean="0">
                    <a:latin typeface="Cambria" panose="02040503050406030204" pitchFamily="18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fr-F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𝜂</m:t>
                    </m:r>
                    <m:r>
                      <a:rPr lang="fr-F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=0,1</m:t>
                    </m:r>
                  </m:oMath>
                </a14:m>
                <a:endParaRPr lang="fr-FR" b="0" dirty="0" smtClean="0">
                  <a:latin typeface="Cambria" panose="02040503050406030204" pitchFamily="18" charset="0"/>
                </a:endParaRPr>
              </a:p>
              <a:p>
                <a:pPr marL="342900" indent="-342900" algn="just">
                  <a:lnSpc>
                    <a:spcPct val="150000"/>
                  </a:lnSpc>
                  <a:buAutoNum type="arabicPeriod" startAt="4"/>
                </a:pPr>
                <a:r>
                  <a:rPr lang="fr-FR" dirty="0" smtClean="0">
                    <a:latin typeface="Cambria" panose="02040503050406030204" pitchFamily="18" charset="0"/>
                  </a:rPr>
                  <a:t>Calculer les nouvelles prédictions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̂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acc>
                      </m:e>
                      <m:sup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</m:oMath>
                </a14:m>
                <a:endParaRPr lang="fr-FR" b="0" dirty="0" smtClean="0">
                  <a:latin typeface="Cambria" panose="02040503050406030204" pitchFamily="18" charset="0"/>
                </a:endParaRPr>
              </a:p>
              <a:p>
                <a:pPr marL="342900" indent="-342900">
                  <a:buAutoNum type="arabicPeriod"/>
                </a:pPr>
                <a:endParaRPr lang="fr-FR" dirty="0" smtClean="0"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39" name="Rectangle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713" y="1891003"/>
                <a:ext cx="6599973" cy="5070427"/>
              </a:xfrm>
              <a:prstGeom prst="rect">
                <a:avLst/>
              </a:prstGeom>
              <a:blipFill rotWithShape="1">
                <a:blip r:embed="rId10"/>
                <a:stretch>
                  <a:fillRect l="-5" t="-12" r="1" b="11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0" name="Tableau 39"/>
              <p:cNvGraphicFramePr>
                <a:graphicFrameLocks noGrp="1"/>
              </p:cNvGraphicFramePr>
              <p:nvPr/>
            </p:nvGraphicFramePr>
            <p:xfrm>
              <a:off x="8441745" y="4900002"/>
              <a:ext cx="2804985" cy="73152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560997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560997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560997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560997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560997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</a:tblGrid>
                  <a:tr h="34700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fr-FR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fr-FR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acc>
                                      <m:accPr>
                                        <m:chr m:val="̂"/>
                                        <m:ctrlPr>
                                          <a:rPr lang="en-US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fr-FR" b="0" i="1" smtClean="0">
                                            <a:latin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</m:e>
                                    </m:acc>
                                  </m:e>
                                  <m:sup>
                                    <m:r>
                                      <a:rPr lang="fr-FR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acc>
                                      <m:accPr>
                                        <m:chr m:val="̂"/>
                                        <m:ctrlPr>
                                          <a:rPr lang="en-US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fr-FR" b="0" i="1" smtClean="0">
                                            <a:latin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</m:e>
                                    </m:acc>
                                  </m:e>
                                  <m:sup>
                                    <m:r>
                                      <a:rPr lang="fr-FR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470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 smtClean="0"/>
                            <a:t>1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 smtClean="0"/>
                            <a:t>0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 smtClean="0"/>
                            <a:t>1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0" name="Tableau 39"/>
              <p:cNvGraphicFramePr>
                <a:graphicFrameLocks noGrp="1"/>
              </p:cNvGraphicFramePr>
              <p:nvPr/>
            </p:nvGraphicFramePr>
            <p:xfrm>
              <a:off x="8441745" y="4900002"/>
              <a:ext cx="2804985" cy="73152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560997"/>
                    <a:gridCol w="560997"/>
                    <a:gridCol w="560997"/>
                    <a:gridCol w="560997"/>
                    <a:gridCol w="560997"/>
                  </a:tblGrid>
                  <a:tr h="3657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1"/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1"/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1"/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1"/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1"/>
                        </a:blipFill>
                      </a:tcPr>
                    </a:tc>
                  </a:tr>
                  <a:tr h="3470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 smtClean="0"/>
                            <a:t>1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 smtClean="0"/>
                            <a:t>0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 smtClean="0"/>
                            <a:t>1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Ellipse 18"/>
              <p:cNvSpPr/>
              <p:nvPr/>
            </p:nvSpPr>
            <p:spPr>
              <a:xfrm>
                <a:off x="9139902" y="3323274"/>
                <a:ext cx="704335" cy="691978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9" name="Ellips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39902" y="3323274"/>
                <a:ext cx="704335" cy="691978"/>
              </a:xfrm>
              <a:prstGeom prst="ellipse">
                <a:avLst/>
              </a:prstGeom>
              <a:blipFill rotWithShape="1">
                <a:blip r:embed="rId2"/>
                <a:stretch>
                  <a:fillRect l="-951" t="-964" r="-835" b="-896"/>
                </a:stretch>
              </a:blip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Ellipse 19"/>
              <p:cNvSpPr/>
              <p:nvPr/>
            </p:nvSpPr>
            <p:spPr>
              <a:xfrm>
                <a:off x="10374550" y="2458651"/>
                <a:ext cx="704335" cy="691978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0" name="Ellips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74550" y="2458651"/>
                <a:ext cx="704335" cy="691978"/>
              </a:xfrm>
              <a:prstGeom prst="ellipse">
                <a:avLst/>
              </a:prstGeom>
              <a:blipFill rotWithShape="1">
                <a:blip r:embed="rId2"/>
                <a:stretch>
                  <a:fillRect l="-980" t="-999" r="-896" b="-861"/>
                </a:stretch>
              </a:blip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Connecteur droit avec flèche 23"/>
          <p:cNvCxnSpPr>
            <a:stCxn id="10" idx="6"/>
            <a:endCxn id="8" idx="3"/>
          </p:cNvCxnSpPr>
          <p:nvPr/>
        </p:nvCxnSpPr>
        <p:spPr>
          <a:xfrm flipV="1">
            <a:off x="8013376" y="2062637"/>
            <a:ext cx="1224552" cy="125927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avec flèche 32"/>
          <p:cNvCxnSpPr>
            <a:endCxn id="20" idx="1"/>
          </p:cNvCxnSpPr>
          <p:nvPr/>
        </p:nvCxnSpPr>
        <p:spPr>
          <a:xfrm>
            <a:off x="9825290" y="1945846"/>
            <a:ext cx="652407" cy="614143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eur droit avec flèche 35"/>
          <p:cNvCxnSpPr>
            <a:endCxn id="20" idx="3"/>
          </p:cNvCxnSpPr>
          <p:nvPr/>
        </p:nvCxnSpPr>
        <p:spPr>
          <a:xfrm flipV="1">
            <a:off x="9793783" y="3049291"/>
            <a:ext cx="683914" cy="493044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cteur droit avec flèche 42"/>
          <p:cNvCxnSpPr>
            <a:endCxn id="8" idx="1"/>
          </p:cNvCxnSpPr>
          <p:nvPr/>
        </p:nvCxnSpPr>
        <p:spPr>
          <a:xfrm>
            <a:off x="8909222" y="1117934"/>
            <a:ext cx="328706" cy="455401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necteur droit avec flèche 48"/>
          <p:cNvCxnSpPr>
            <a:endCxn id="19" idx="3"/>
          </p:cNvCxnSpPr>
          <p:nvPr/>
        </p:nvCxnSpPr>
        <p:spPr>
          <a:xfrm flipV="1">
            <a:off x="8961788" y="3913914"/>
            <a:ext cx="281261" cy="427471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necteur droit avec flèche 52"/>
          <p:cNvCxnSpPr>
            <a:endCxn id="20" idx="4"/>
          </p:cNvCxnSpPr>
          <p:nvPr/>
        </p:nvCxnSpPr>
        <p:spPr>
          <a:xfrm flipV="1">
            <a:off x="10498118" y="3150629"/>
            <a:ext cx="228600" cy="472273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ZoneTexte 56"/>
              <p:cNvSpPr txBox="1"/>
              <p:nvPr/>
            </p:nvSpPr>
            <p:spPr>
              <a:xfrm>
                <a:off x="8974145" y="1053412"/>
                <a:ext cx="4572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7" name="ZoneTexte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74145" y="1053412"/>
                <a:ext cx="457200" cy="369332"/>
              </a:xfrm>
              <a:prstGeom prst="rect">
                <a:avLst/>
              </a:prstGeom>
              <a:blipFill rotWithShape="1">
                <a:blip r:embed="rId12"/>
                <a:stretch>
                  <a:fillRect l="-71" t="-158" r="71" b="93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ZoneTexte 61"/>
              <p:cNvSpPr txBox="1"/>
              <p:nvPr/>
            </p:nvSpPr>
            <p:spPr>
              <a:xfrm>
                <a:off x="8677581" y="4204050"/>
                <a:ext cx="4572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62" name="ZoneTexte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77581" y="4204050"/>
                <a:ext cx="457200" cy="369332"/>
              </a:xfrm>
              <a:prstGeom prst="rect">
                <a:avLst/>
              </a:prstGeom>
              <a:blipFill rotWithShape="1">
                <a:blip r:embed="rId8"/>
                <a:stretch>
                  <a:fillRect l="-67" t="-95" r="67" b="30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ZoneTexte 63"/>
              <p:cNvSpPr txBox="1"/>
              <p:nvPr/>
            </p:nvSpPr>
            <p:spPr>
              <a:xfrm>
                <a:off x="8591654" y="844806"/>
                <a:ext cx="4572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64" name="ZoneTexte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91654" y="844806"/>
                <a:ext cx="457200" cy="369332"/>
              </a:xfrm>
              <a:prstGeom prst="rect">
                <a:avLst/>
              </a:prstGeom>
              <a:blipFill rotWithShape="1">
                <a:blip r:embed="rId8"/>
                <a:stretch>
                  <a:fillRect l="-23" t="-69" r="23" b="5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ZoneTexte 65"/>
              <p:cNvSpPr txBox="1"/>
              <p:nvPr/>
            </p:nvSpPr>
            <p:spPr>
              <a:xfrm>
                <a:off x="9029748" y="3985650"/>
                <a:ext cx="4572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6" name="ZoneTexte 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29748" y="3985650"/>
                <a:ext cx="457200" cy="369332"/>
              </a:xfrm>
              <a:prstGeom prst="rect">
                <a:avLst/>
              </a:prstGeom>
              <a:blipFill rotWithShape="1">
                <a:blip r:embed="rId13"/>
                <a:stretch>
                  <a:fillRect l="-10" t="-106" r="10" b="41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ZoneTexte 66"/>
              <p:cNvSpPr txBox="1"/>
              <p:nvPr/>
            </p:nvSpPr>
            <p:spPr>
              <a:xfrm>
                <a:off x="8578060" y="2034239"/>
                <a:ext cx="42998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000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fr-FR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7" name="ZoneTexte 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8060" y="2034239"/>
                <a:ext cx="429985" cy="400110"/>
              </a:xfrm>
              <a:prstGeom prst="rect">
                <a:avLst/>
              </a:prstGeom>
              <a:blipFill rotWithShape="1">
                <a:blip r:embed="rId14"/>
                <a:stretch>
                  <a:fillRect l="-112" t="-83" r="133" b="98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ZoneTexte 67"/>
              <p:cNvSpPr txBox="1"/>
              <p:nvPr/>
            </p:nvSpPr>
            <p:spPr>
              <a:xfrm>
                <a:off x="8799232" y="2791147"/>
                <a:ext cx="42998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000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fr-FR" sz="20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8" name="ZoneTexte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99232" y="2791147"/>
                <a:ext cx="429985" cy="400110"/>
              </a:xfrm>
              <a:prstGeom prst="rect">
                <a:avLst/>
              </a:prstGeom>
              <a:blipFill rotWithShape="1">
                <a:blip r:embed="rId15"/>
                <a:stretch>
                  <a:fillRect l="-9" t="-80" r="30" b="95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ZoneTexte 68"/>
              <p:cNvSpPr txBox="1"/>
              <p:nvPr/>
            </p:nvSpPr>
            <p:spPr>
              <a:xfrm>
                <a:off x="8502718" y="3183421"/>
                <a:ext cx="42998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000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fr-FR" sz="20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9" name="ZoneTexte 6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02718" y="3183421"/>
                <a:ext cx="429985" cy="400110"/>
              </a:xfrm>
              <a:prstGeom prst="rect">
                <a:avLst/>
              </a:prstGeom>
              <a:blipFill rotWithShape="1">
                <a:blip r:embed="rId16"/>
                <a:stretch>
                  <a:fillRect l="-16" t="-41" r="37" b="56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ZoneTexte 69"/>
              <p:cNvSpPr txBox="1"/>
              <p:nvPr/>
            </p:nvSpPr>
            <p:spPr>
              <a:xfrm>
                <a:off x="10013545" y="1897764"/>
                <a:ext cx="42998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000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fr-FR" sz="20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0" name="ZoneTexte 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13545" y="1897764"/>
                <a:ext cx="429985" cy="400110"/>
              </a:xfrm>
              <a:prstGeom prst="rect">
                <a:avLst/>
              </a:prstGeom>
              <a:blipFill rotWithShape="1">
                <a:blip r:embed="rId17"/>
                <a:stretch>
                  <a:fillRect l="-53" t="-96" r="74" b="111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ZoneTexte 70"/>
              <p:cNvSpPr txBox="1"/>
              <p:nvPr/>
            </p:nvSpPr>
            <p:spPr>
              <a:xfrm>
                <a:off x="9849211" y="2886609"/>
                <a:ext cx="42998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000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fr-FR" sz="20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1" name="ZoneTexte 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49211" y="2886609"/>
                <a:ext cx="429985" cy="400110"/>
              </a:xfrm>
              <a:prstGeom prst="rect">
                <a:avLst/>
              </a:prstGeom>
              <a:blipFill rotWithShape="1">
                <a:blip r:embed="rId18"/>
                <a:stretch>
                  <a:fillRect l="-84" t="-133" r="105" b="148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17558" y="0"/>
            <a:ext cx="4860324" cy="9055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fr-FR" sz="2400" b="1" dirty="0" smtClean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Chapitre2</a:t>
            </a:r>
            <a:r>
              <a:rPr lang="fr-FR" sz="2400" b="1" dirty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 : </a:t>
            </a:r>
            <a:r>
              <a:rPr lang="fr-FR" sz="2400" b="1" dirty="0" smtClean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Réseaux de </a:t>
            </a:r>
            <a:r>
              <a:rPr lang="fr-FR" sz="2400" b="1" dirty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N</a:t>
            </a:r>
            <a:r>
              <a:rPr lang="fr-FR" sz="2400" b="1" dirty="0" smtClean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eurones Artificiels (RNA)</a:t>
            </a:r>
          </a:p>
        </p:txBody>
      </p:sp>
      <p:sp>
        <p:nvSpPr>
          <p:cNvPr id="6" name="Rectangle 5"/>
          <p:cNvSpPr/>
          <p:nvPr/>
        </p:nvSpPr>
        <p:spPr>
          <a:xfrm>
            <a:off x="1046207" y="1306661"/>
            <a:ext cx="9803026" cy="28080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15000"/>
              </a:lnSpc>
              <a:spcAft>
                <a:spcPts val="1000"/>
              </a:spcAft>
              <a:buAutoNum type="arabicParenR"/>
            </a:pPr>
            <a:r>
              <a:rPr lang="fr-FR" b="1" dirty="0" smtClean="0">
                <a:latin typeface="Cambria" panose="02040503050406030204" pitchFamily="18" charset="0"/>
                <a:ea typeface="Arial" panose="020B0604020202020204" pitchFamily="34" charset="0"/>
                <a:cs typeface="Arial" panose="020B0604020202020204" pitchFamily="34" charset="0"/>
              </a:rPr>
              <a:t>Topologie </a:t>
            </a:r>
            <a:r>
              <a:rPr lang="fr-FR" b="1" dirty="0">
                <a:latin typeface="Cambria" panose="02040503050406030204" pitchFamily="18" charset="0"/>
                <a:ea typeface="Arial" panose="020B0604020202020204" pitchFamily="34" charset="0"/>
                <a:cs typeface="Arial" panose="020B0604020202020204" pitchFamily="34" charset="0"/>
              </a:rPr>
              <a:t>des réseaux de </a:t>
            </a:r>
            <a:r>
              <a:rPr lang="fr-FR" b="1" dirty="0" smtClean="0">
                <a:latin typeface="Cambria" panose="02040503050406030204" pitchFamily="18" charset="0"/>
                <a:ea typeface="Arial" panose="020B0604020202020204" pitchFamily="34" charset="0"/>
                <a:cs typeface="Arial" panose="020B0604020202020204" pitchFamily="34" charset="0"/>
              </a:rPr>
              <a:t>neurones: </a:t>
            </a:r>
            <a:r>
              <a:rPr lang="fr-FR" dirty="0" smtClean="0">
                <a:latin typeface="Cambria" panose="02040503050406030204" pitchFamily="18" charset="0"/>
                <a:ea typeface="Arial" panose="020B0604020202020204" pitchFamily="34" charset="0"/>
                <a:cs typeface="Arial" panose="020B0604020202020204" pitchFamily="34" charset="0"/>
              </a:rPr>
              <a:t>Réseaux </a:t>
            </a:r>
            <a:r>
              <a:rPr lang="fr-FR" dirty="0">
                <a:latin typeface="Cambria" panose="02040503050406030204" pitchFamily="18" charset="0"/>
                <a:ea typeface="Arial" panose="020B0604020202020204" pitchFamily="34" charset="0"/>
                <a:cs typeface="Arial" panose="020B0604020202020204" pitchFamily="34" charset="0"/>
              </a:rPr>
              <a:t>à </a:t>
            </a:r>
            <a:r>
              <a:rPr lang="fr-FR" dirty="0" smtClean="0">
                <a:latin typeface="Cambria" panose="02040503050406030204" pitchFamily="18" charset="0"/>
                <a:ea typeface="Arial" panose="020B0604020202020204" pitchFamily="34" charset="0"/>
                <a:cs typeface="Arial" panose="020B0604020202020204" pitchFamily="34" charset="0"/>
              </a:rPr>
              <a:t>couches; </a:t>
            </a:r>
            <a:r>
              <a:rPr lang="fr-FR" dirty="0">
                <a:latin typeface="Cambria" panose="02040503050406030204" pitchFamily="18" charset="0"/>
                <a:ea typeface="Arial" panose="020B0604020202020204" pitchFamily="34" charset="0"/>
                <a:cs typeface="Arial" panose="020B0604020202020204" pitchFamily="34" charset="0"/>
              </a:rPr>
              <a:t>Réseaux </a:t>
            </a:r>
            <a:r>
              <a:rPr lang="fr-FR" dirty="0" smtClean="0">
                <a:latin typeface="Cambria" panose="02040503050406030204" pitchFamily="18" charset="0"/>
                <a:ea typeface="Arial" panose="020B0604020202020204" pitchFamily="34" charset="0"/>
                <a:cs typeface="Arial" panose="020B0604020202020204" pitchFamily="34" charset="0"/>
              </a:rPr>
              <a:t>statiques; </a:t>
            </a:r>
            <a:r>
              <a:rPr lang="fr-FR" dirty="0">
                <a:latin typeface="Cambria" panose="02040503050406030204" pitchFamily="18" charset="0"/>
                <a:ea typeface="Arial" panose="020B0604020202020204" pitchFamily="34" charset="0"/>
                <a:cs typeface="Arial" panose="020B0604020202020204" pitchFamily="34" charset="0"/>
              </a:rPr>
              <a:t>Réseaux de neurones </a:t>
            </a:r>
            <a:r>
              <a:rPr lang="fr-FR" dirty="0" smtClean="0">
                <a:latin typeface="Cambria" panose="02040503050406030204" pitchFamily="18" charset="0"/>
                <a:ea typeface="Arial" panose="020B0604020202020204" pitchFamily="34" charset="0"/>
                <a:cs typeface="Arial" panose="020B0604020202020204" pitchFamily="34" charset="0"/>
              </a:rPr>
              <a:t>dynamiques.</a:t>
            </a:r>
            <a:endParaRPr lang="en-US" dirty="0">
              <a:latin typeface="Cambria" panose="02040503050406030204" pitchFamily="18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fr-FR" b="1" dirty="0" smtClean="0"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2) Méthodes </a:t>
            </a:r>
            <a:r>
              <a:rPr lang="fr-FR" b="1" dirty="0"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d‘apprentissage </a:t>
            </a:r>
            <a:r>
              <a:rPr lang="fr-FR" b="1" dirty="0" smtClean="0"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automatique de RNA </a:t>
            </a:r>
            <a:r>
              <a:rPr lang="en-US" b="1" dirty="0" smtClean="0">
                <a:latin typeface="Cambria" panose="02040503050406030204" pitchFamily="18" charset="0"/>
                <a:ea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dirty="0" smtClean="0"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Apprentissage </a:t>
            </a:r>
            <a:r>
              <a:rPr lang="fr-FR" dirty="0"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supervisé ;  </a:t>
            </a:r>
            <a:r>
              <a:rPr lang="fr-FR" dirty="0" smtClean="0"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Apprentissage </a:t>
            </a:r>
            <a:r>
              <a:rPr lang="fr-FR" dirty="0"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non supervisé ;  </a:t>
            </a:r>
            <a:r>
              <a:rPr lang="fr-FR" dirty="0" smtClean="0"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Apprentissage </a:t>
            </a:r>
            <a:r>
              <a:rPr lang="fr-FR" dirty="0"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semi-supervisé </a:t>
            </a:r>
            <a:r>
              <a:rPr lang="fr-FR" dirty="0" smtClean="0"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; Apprentissage </a:t>
            </a:r>
            <a:r>
              <a:rPr lang="fr-FR" dirty="0"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par renforcement ; </a:t>
            </a:r>
            <a:endParaRPr lang="fr-FR" dirty="0" smtClean="0">
              <a:latin typeface="Cambria" panose="02040503050406030204" pitchFamily="18" charset="0"/>
              <a:ea typeface="Arial" panose="020B060402020202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fr-FR" dirty="0" smtClean="0"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3</a:t>
            </a:r>
            <a:r>
              <a:rPr lang="fr-FR" b="1" dirty="0" smtClean="0"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) Réseaux </a:t>
            </a:r>
            <a:r>
              <a:rPr lang="fr-FR" b="1" dirty="0"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de neurones (MLP, RBF, RNN, </a:t>
            </a:r>
            <a:r>
              <a:rPr lang="fr-FR" b="1" dirty="0" err="1"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BNNs</a:t>
            </a:r>
            <a:r>
              <a:rPr lang="fr-FR" b="1" dirty="0" smtClean="0"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…)</a:t>
            </a:r>
            <a:endParaRPr lang="fr-FR" dirty="0" smtClean="0">
              <a:latin typeface="Cambria" panose="02040503050406030204" pitchFamily="18" charset="0"/>
              <a:ea typeface="Arial" panose="020B060402020202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fr-FR" dirty="0" smtClean="0"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4) Réseaux </a:t>
            </a:r>
            <a:r>
              <a:rPr lang="fr-FR" dirty="0"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de neurones </a:t>
            </a:r>
            <a:r>
              <a:rPr lang="fr-FR" dirty="0" err="1"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convolutif</a:t>
            </a:r>
            <a:r>
              <a:rPr lang="fr-FR" dirty="0"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 (CNN), réseaux de neurone profond (DCNN, VGG-16, </a:t>
            </a:r>
            <a:r>
              <a:rPr lang="fr-FR" dirty="0" err="1"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ResNet</a:t>
            </a:r>
            <a:r>
              <a:rPr lang="fr-FR" dirty="0"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, LSTM, GRU, ...). </a:t>
            </a:r>
            <a:endParaRPr lang="en-US" dirty="0">
              <a:latin typeface="Cambria" panose="02040503050406030204" pitchFamily="18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17558" y="0"/>
            <a:ext cx="4860324" cy="9055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fr-FR" sz="2400" b="1" dirty="0" smtClean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Chapitre2</a:t>
            </a:r>
            <a:r>
              <a:rPr lang="fr-FR" sz="2400" b="1" dirty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 : </a:t>
            </a:r>
            <a:r>
              <a:rPr lang="fr-FR" sz="2400" b="1" dirty="0" smtClean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Réseaux de </a:t>
            </a:r>
            <a:r>
              <a:rPr lang="fr-FR" sz="2400" b="1" dirty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N</a:t>
            </a:r>
            <a:r>
              <a:rPr lang="fr-FR" sz="2400" b="1" dirty="0" smtClean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eurones Artificiels (RNA)</a:t>
            </a:r>
          </a:p>
        </p:txBody>
      </p:sp>
      <p:sp>
        <p:nvSpPr>
          <p:cNvPr id="3" name="Rectangle 2"/>
          <p:cNvSpPr/>
          <p:nvPr/>
        </p:nvSpPr>
        <p:spPr>
          <a:xfrm>
            <a:off x="222422" y="1951506"/>
            <a:ext cx="688271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400" b="1" dirty="0">
                <a:solidFill>
                  <a:srgbClr val="0070C0"/>
                </a:solidFill>
                <a:latin typeface="Cambria" panose="02040503050406030204" pitchFamily="18" charset="0"/>
              </a:rPr>
              <a:t>Inspiration biologique</a:t>
            </a:r>
          </a:p>
          <a:p>
            <a:pPr algn="just">
              <a:lnSpc>
                <a:spcPct val="150000"/>
              </a:lnSpc>
            </a:pPr>
            <a:r>
              <a:rPr lang="fr-FR" sz="2000" dirty="0">
                <a:latin typeface="Cambria" panose="02040503050406030204" pitchFamily="18" charset="0"/>
              </a:rPr>
              <a:t>Le cerveau humain contient environ 86 milliards de neurones.</a:t>
            </a:r>
            <a:br>
              <a:rPr lang="fr-FR" sz="2000" dirty="0">
                <a:latin typeface="Cambria" panose="02040503050406030204" pitchFamily="18" charset="0"/>
              </a:rPr>
            </a:br>
            <a:r>
              <a:rPr lang="fr-FR" sz="2000" dirty="0">
                <a:latin typeface="Cambria" panose="02040503050406030204" pitchFamily="18" charset="0"/>
              </a:rPr>
              <a:t>Un neurone biologique </a:t>
            </a:r>
            <a:r>
              <a:rPr lang="fr-FR" sz="2000" dirty="0" smtClean="0">
                <a:latin typeface="Cambria" panose="02040503050406030204" pitchFamily="18" charset="0"/>
              </a:rPr>
              <a:t>:reçoit </a:t>
            </a:r>
            <a:r>
              <a:rPr lang="fr-FR" sz="2000" dirty="0">
                <a:latin typeface="Cambria" panose="02040503050406030204" pitchFamily="18" charset="0"/>
              </a:rPr>
              <a:t>des signaux (</a:t>
            </a:r>
            <a:r>
              <a:rPr lang="fr-FR" sz="2000" dirty="0" smtClean="0">
                <a:solidFill>
                  <a:srgbClr val="00B050"/>
                </a:solidFill>
                <a:latin typeface="Cambria" panose="02040503050406030204" pitchFamily="18" charset="0"/>
              </a:rPr>
              <a:t>dendrites</a:t>
            </a:r>
            <a:r>
              <a:rPr lang="fr-FR" sz="2000" dirty="0" smtClean="0">
                <a:latin typeface="Cambria" panose="02040503050406030204" pitchFamily="18" charset="0"/>
              </a:rPr>
              <a:t>), les combine, génère </a:t>
            </a:r>
            <a:r>
              <a:rPr lang="fr-FR" sz="2000" dirty="0">
                <a:latin typeface="Cambria" panose="02040503050406030204" pitchFamily="18" charset="0"/>
              </a:rPr>
              <a:t>un signal de sortie (</a:t>
            </a:r>
            <a:r>
              <a:rPr lang="fr-FR" sz="2000" dirty="0">
                <a:solidFill>
                  <a:srgbClr val="00B050"/>
                </a:solidFill>
                <a:latin typeface="Cambria" panose="02040503050406030204" pitchFamily="18" charset="0"/>
              </a:rPr>
              <a:t>axone</a:t>
            </a:r>
            <a:r>
              <a:rPr lang="fr-FR" sz="2000" dirty="0">
                <a:latin typeface="Cambria" panose="02040503050406030204" pitchFamily="18" charset="0"/>
              </a:rPr>
              <a:t>)</a:t>
            </a:r>
          </a:p>
          <a:p>
            <a:pPr algn="just">
              <a:lnSpc>
                <a:spcPct val="150000"/>
              </a:lnSpc>
            </a:pPr>
            <a:r>
              <a:rPr lang="fr-FR" sz="2000" dirty="0">
                <a:latin typeface="Cambria" panose="02040503050406030204" pitchFamily="18" charset="0"/>
              </a:rPr>
              <a:t>Modèle artificiel simplifié proposé par :</a:t>
            </a:r>
          </a:p>
          <a:p>
            <a:pPr algn="just">
              <a:lnSpc>
                <a:spcPct val="150000"/>
              </a:lnSpc>
            </a:pPr>
            <a:r>
              <a:rPr lang="fr-FR" sz="2000" dirty="0">
                <a:latin typeface="Cambria" panose="02040503050406030204" pitchFamily="18" charset="0"/>
              </a:rPr>
              <a:t>Warren </a:t>
            </a:r>
            <a:r>
              <a:rPr lang="fr-FR" sz="2000" dirty="0" err="1">
                <a:latin typeface="Cambria" panose="02040503050406030204" pitchFamily="18" charset="0"/>
              </a:rPr>
              <a:t>McCulloch</a:t>
            </a:r>
            <a:endParaRPr lang="fr-FR" sz="2000" dirty="0">
              <a:latin typeface="Cambria" panose="0204050305040603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fr-FR" sz="2000" dirty="0">
                <a:latin typeface="Cambria" panose="02040503050406030204" pitchFamily="18" charset="0"/>
              </a:rPr>
              <a:t>Walter </a:t>
            </a:r>
            <a:r>
              <a:rPr lang="fr-FR" sz="2000" dirty="0" err="1">
                <a:latin typeface="Cambria" panose="02040503050406030204" pitchFamily="18" charset="0"/>
              </a:rPr>
              <a:t>Pitts</a:t>
            </a:r>
            <a:r>
              <a:rPr lang="fr-FR" sz="2000" dirty="0">
                <a:latin typeface="Cambria" panose="02040503050406030204" pitchFamily="18" charset="0"/>
              </a:rPr>
              <a:t> (1943)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5135" y="1951506"/>
            <a:ext cx="5086865" cy="4252426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422" y="5367826"/>
            <a:ext cx="7475837" cy="12001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17558" y="0"/>
            <a:ext cx="4860324" cy="9055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fr-FR" sz="2400" b="1" dirty="0" smtClean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Chapitre2</a:t>
            </a:r>
            <a:r>
              <a:rPr lang="fr-FR" sz="2400" b="1" dirty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 : </a:t>
            </a:r>
            <a:r>
              <a:rPr lang="fr-FR" sz="2400" b="1" dirty="0" smtClean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Réseaux de </a:t>
            </a:r>
            <a:r>
              <a:rPr lang="fr-FR" sz="2400" b="1" dirty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N</a:t>
            </a:r>
            <a:r>
              <a:rPr lang="fr-FR" sz="2400" b="1" dirty="0" smtClean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eurones Artificiels (RNA)</a:t>
            </a:r>
          </a:p>
        </p:txBody>
      </p:sp>
      <p:sp>
        <p:nvSpPr>
          <p:cNvPr id="2" name="Rectangle 1"/>
          <p:cNvSpPr/>
          <p:nvPr/>
        </p:nvSpPr>
        <p:spPr>
          <a:xfrm>
            <a:off x="447017" y="1316679"/>
            <a:ext cx="453553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>
                <a:solidFill>
                  <a:srgbClr val="0070C0"/>
                </a:solidFill>
                <a:latin typeface="Cambria" panose="02040503050406030204" pitchFamily="18" charset="0"/>
              </a:rPr>
              <a:t>Modèle</a:t>
            </a:r>
            <a:r>
              <a:rPr lang="en-US" sz="2400" b="1" dirty="0">
                <a:solidFill>
                  <a:srgbClr val="0070C0"/>
                </a:solidFill>
                <a:latin typeface="Cambria" panose="02040503050406030204" pitchFamily="18" charset="0"/>
              </a:rPr>
              <a:t> d’un </a:t>
            </a:r>
            <a:r>
              <a:rPr lang="en-US" sz="2400" b="1" dirty="0" err="1">
                <a:solidFill>
                  <a:srgbClr val="0070C0"/>
                </a:solidFill>
                <a:latin typeface="Cambria" panose="02040503050406030204" pitchFamily="18" charset="0"/>
              </a:rPr>
              <a:t>neurone</a:t>
            </a:r>
            <a:r>
              <a:rPr lang="en-US" sz="2400" b="1" dirty="0">
                <a:solidFill>
                  <a:srgbClr val="0070C0"/>
                </a:solidFill>
                <a:latin typeface="Cambria" panose="02040503050406030204" pitchFamily="18" charset="0"/>
              </a:rPr>
              <a:t> </a:t>
            </a:r>
            <a:r>
              <a:rPr lang="en-US" sz="2400" b="1" dirty="0" smtClean="0">
                <a:solidFill>
                  <a:srgbClr val="0070C0"/>
                </a:solidFill>
                <a:latin typeface="Cambria" panose="02040503050406030204" pitchFamily="18" charset="0"/>
              </a:rPr>
              <a:t>artificial</a:t>
            </a:r>
            <a:r>
              <a:rPr lang="en-US" sz="2000" b="1" dirty="0" smtClean="0">
                <a:solidFill>
                  <a:srgbClr val="0070C0"/>
                </a:solidFill>
                <a:latin typeface="Cambria" panose="02040503050406030204" pitchFamily="18" charset="0"/>
              </a:rPr>
              <a:t>:</a:t>
            </a:r>
            <a:endParaRPr lang="en-US" b="1" dirty="0" smtClean="0">
              <a:solidFill>
                <a:srgbClr val="0070C0"/>
              </a:solidFill>
              <a:latin typeface="Cambria" panose="020405030504060302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2422" y="1951506"/>
            <a:ext cx="476013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000" dirty="0">
                <a:latin typeface="Cambria" panose="02040503050406030204" pitchFamily="18" charset="0"/>
              </a:rPr>
              <a:t>Un </a:t>
            </a:r>
            <a:r>
              <a:rPr lang="fr-FR" sz="2000" b="1" dirty="0">
                <a:solidFill>
                  <a:srgbClr val="00B050"/>
                </a:solidFill>
                <a:latin typeface="Cambria" panose="02040503050406030204" pitchFamily="18" charset="0"/>
              </a:rPr>
              <a:t>réseau de neurones artificiels (RNA)</a:t>
            </a:r>
            <a:r>
              <a:rPr lang="fr-FR" sz="2000" dirty="0">
                <a:solidFill>
                  <a:srgbClr val="00B050"/>
                </a:solidFill>
                <a:latin typeface="Cambria" panose="02040503050406030204" pitchFamily="18" charset="0"/>
              </a:rPr>
              <a:t> </a:t>
            </a:r>
            <a:r>
              <a:rPr lang="fr-FR" sz="2000" dirty="0">
                <a:latin typeface="Cambria" panose="02040503050406030204" pitchFamily="18" charset="0"/>
              </a:rPr>
              <a:t>est un modèle d’</a:t>
            </a:r>
            <a:r>
              <a:rPr lang="fr-FR" sz="2000" b="1" dirty="0">
                <a:solidFill>
                  <a:srgbClr val="00B050"/>
                </a:solidFill>
                <a:latin typeface="Cambria" panose="02040503050406030204" pitchFamily="18" charset="0"/>
              </a:rPr>
              <a:t>intelligence artificielle</a:t>
            </a:r>
            <a:r>
              <a:rPr lang="fr-FR" sz="2000" dirty="0">
                <a:solidFill>
                  <a:srgbClr val="00B050"/>
                </a:solidFill>
                <a:latin typeface="Cambria" panose="02040503050406030204" pitchFamily="18" charset="0"/>
              </a:rPr>
              <a:t> </a:t>
            </a:r>
            <a:r>
              <a:rPr lang="fr-FR" sz="2000" dirty="0">
                <a:latin typeface="Cambria" panose="02040503050406030204" pitchFamily="18" charset="0"/>
              </a:rPr>
              <a:t>inspiré du fonctionnement du </a:t>
            </a:r>
            <a:r>
              <a:rPr lang="fr-FR" sz="2000" dirty="0" smtClean="0">
                <a:latin typeface="Cambria" panose="02040503050406030204" pitchFamily="18" charset="0"/>
              </a:rPr>
              <a:t>cerveau humain</a:t>
            </a:r>
            <a:r>
              <a:rPr lang="fr-FR" sz="2000" dirty="0">
                <a:latin typeface="Cambria" panose="02040503050406030204" pitchFamily="18" charset="0"/>
              </a:rPr>
              <a:t>.</a:t>
            </a:r>
            <a:br>
              <a:rPr lang="fr-FR" sz="2000" dirty="0">
                <a:latin typeface="Cambria" panose="02040503050406030204" pitchFamily="18" charset="0"/>
              </a:rPr>
            </a:br>
            <a:r>
              <a:rPr lang="fr-FR" sz="2000" dirty="0">
                <a:latin typeface="Cambria" panose="02040503050406030204" pitchFamily="18" charset="0"/>
              </a:rPr>
              <a:t>Il est constitué d’unités de calcul appelées </a:t>
            </a:r>
            <a:r>
              <a:rPr lang="fr-FR" sz="2000" b="1" dirty="0">
                <a:solidFill>
                  <a:srgbClr val="00B050"/>
                </a:solidFill>
                <a:latin typeface="Cambria" panose="02040503050406030204" pitchFamily="18" charset="0"/>
              </a:rPr>
              <a:t>neurones artificiels</a:t>
            </a:r>
            <a:r>
              <a:rPr lang="fr-FR" sz="2000" dirty="0">
                <a:latin typeface="Cambria" panose="02040503050406030204" pitchFamily="18" charset="0"/>
              </a:rPr>
              <a:t>, organisées en couches, capables d’apprendre à partir de données.</a:t>
            </a:r>
            <a:endParaRPr lang="en-US" sz="2000" dirty="0" smtClean="0">
              <a:latin typeface="Cambria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Ellipse 5"/>
              <p:cNvSpPr/>
              <p:nvPr/>
            </p:nvSpPr>
            <p:spPr>
              <a:xfrm>
                <a:off x="6015790" y="2455348"/>
                <a:ext cx="689810" cy="673768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32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3200" b="0" i="1" dirty="0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fr-FR" sz="3200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Ellips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5790" y="2455348"/>
                <a:ext cx="689810" cy="673768"/>
              </a:xfrm>
              <a:prstGeom prst="ellipse">
                <a:avLst/>
              </a:prstGeom>
              <a:blipFill rotWithShape="1">
                <a:blip r:embed="rId2"/>
                <a:stretch>
                  <a:fillRect l="-984" t="-1007" r="-921" b="-873"/>
                </a:stretch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Ellipse 6"/>
              <p:cNvSpPr/>
              <p:nvPr/>
            </p:nvSpPr>
            <p:spPr>
              <a:xfrm>
                <a:off x="6015790" y="3312700"/>
                <a:ext cx="689810" cy="673768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3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fr-FR" sz="3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7" name="Ellips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5790" y="3312700"/>
                <a:ext cx="689810" cy="673768"/>
              </a:xfrm>
              <a:prstGeom prst="ellipse">
                <a:avLst/>
              </a:prstGeom>
              <a:blipFill rotWithShape="1">
                <a:blip r:embed="rId3"/>
                <a:stretch>
                  <a:fillRect l="-984" t="-1023" r="-921" b="-857"/>
                </a:stretch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Ellipse 7"/>
              <p:cNvSpPr/>
              <p:nvPr/>
            </p:nvSpPr>
            <p:spPr>
              <a:xfrm>
                <a:off x="6015790" y="4135785"/>
                <a:ext cx="689810" cy="673768"/>
              </a:xfrm>
              <a:prstGeom prst="ellipse">
                <a:avLst/>
              </a:pr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3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fr-FR" sz="3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Ellips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5790" y="4135785"/>
                <a:ext cx="689810" cy="673768"/>
              </a:xfrm>
              <a:prstGeom prst="ellipse">
                <a:avLst/>
              </a:prstGeom>
              <a:blipFill rotWithShape="1">
                <a:blip r:embed="rId4"/>
                <a:stretch>
                  <a:fillRect l="-984" t="-947" r="-921" b="-933"/>
                </a:stretch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Ellipse 8"/>
              <p:cNvSpPr/>
              <p:nvPr/>
            </p:nvSpPr>
            <p:spPr>
              <a:xfrm>
                <a:off x="9477632" y="3132408"/>
                <a:ext cx="1163051" cy="1074826"/>
              </a:xfrm>
              <a:prstGeom prst="ellipse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Ellips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77632" y="3132408"/>
                <a:ext cx="1163051" cy="1074826"/>
              </a:xfrm>
              <a:prstGeom prst="ellipse">
                <a:avLst/>
              </a:prstGeom>
              <a:blipFill rotWithShape="1">
                <a:blip r:embed="rId5"/>
                <a:stretch>
                  <a:fillRect l="-568" t="-645" r="-492" b="-557"/>
                </a:stretch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Connecteur droit avec flèche 9"/>
          <p:cNvCxnSpPr>
            <a:stCxn id="6" idx="6"/>
            <a:endCxn id="9" idx="1"/>
          </p:cNvCxnSpPr>
          <p:nvPr/>
        </p:nvCxnSpPr>
        <p:spPr>
          <a:xfrm>
            <a:off x="6705600" y="2792232"/>
            <a:ext cx="2942357" cy="49758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/>
          <p:cNvCxnSpPr>
            <a:stCxn id="7" idx="6"/>
            <a:endCxn id="9" idx="2"/>
          </p:cNvCxnSpPr>
          <p:nvPr/>
        </p:nvCxnSpPr>
        <p:spPr>
          <a:xfrm>
            <a:off x="6705600" y="3649584"/>
            <a:ext cx="2772032" cy="2023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" name="Connecteur droit avec flèche 11"/>
          <p:cNvCxnSpPr>
            <a:stCxn id="8" idx="6"/>
            <a:endCxn id="9" idx="3"/>
          </p:cNvCxnSpPr>
          <p:nvPr/>
        </p:nvCxnSpPr>
        <p:spPr>
          <a:xfrm flipV="1">
            <a:off x="6705600" y="4049829"/>
            <a:ext cx="2942357" cy="422840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3" name="Connecteur droit avec flèche 12"/>
          <p:cNvCxnSpPr/>
          <p:nvPr/>
        </p:nvCxnSpPr>
        <p:spPr>
          <a:xfrm flipV="1">
            <a:off x="10640683" y="3641042"/>
            <a:ext cx="893591" cy="13110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/>
          <p:cNvCxnSpPr/>
          <p:nvPr/>
        </p:nvCxnSpPr>
        <p:spPr>
          <a:xfrm flipV="1">
            <a:off x="9366028" y="4213112"/>
            <a:ext cx="563858" cy="962527"/>
          </a:xfrm>
          <a:prstGeom prst="straightConnector1">
            <a:avLst/>
          </a:prstGeom>
          <a:ln w="5715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/>
              <p:cNvSpPr txBox="1"/>
              <p:nvPr/>
            </p:nvSpPr>
            <p:spPr>
              <a:xfrm>
                <a:off x="6968342" y="3760228"/>
                <a:ext cx="85413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800" b="0" i="1" smtClean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fr-FR" sz="2800" b="0" i="1" smtClean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ZoneTexte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8342" y="3760228"/>
                <a:ext cx="854135" cy="523220"/>
              </a:xfrm>
              <a:prstGeom prst="rect">
                <a:avLst/>
              </a:prstGeom>
              <a:blipFill rotWithShape="1">
                <a:blip r:embed="rId6"/>
                <a:stretch>
                  <a:fillRect l="-57" t="-75" r="64" b="71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/>
              <p:cNvSpPr txBox="1"/>
              <p:nvPr/>
            </p:nvSpPr>
            <p:spPr>
              <a:xfrm>
                <a:off x="7243013" y="3076735"/>
                <a:ext cx="85413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800" b="0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fr-FR" sz="2800" b="0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6" name="ZoneTexte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3013" y="3076735"/>
                <a:ext cx="854135" cy="523220"/>
              </a:xfrm>
              <a:prstGeom prst="rect">
                <a:avLst/>
              </a:prstGeom>
              <a:blipFill rotWithShape="1">
                <a:blip r:embed="rId7"/>
                <a:stretch>
                  <a:fillRect l="-24" t="-31" r="31" b="27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/>
              <p:cNvSpPr txBox="1"/>
              <p:nvPr/>
            </p:nvSpPr>
            <p:spPr>
              <a:xfrm>
                <a:off x="7676147" y="2435054"/>
                <a:ext cx="85413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800" b="0" i="1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fr-FR" sz="2800" b="0" i="1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7" name="ZoneTexte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6147" y="2435054"/>
                <a:ext cx="854135" cy="523220"/>
              </a:xfrm>
              <a:prstGeom prst="rect">
                <a:avLst/>
              </a:prstGeom>
              <a:blipFill rotWithShape="1">
                <a:blip r:embed="rId8"/>
                <a:stretch>
                  <a:fillRect l="-31" t="-89" r="38" b="85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/>
              <p:cNvSpPr txBox="1"/>
              <p:nvPr/>
            </p:nvSpPr>
            <p:spPr>
              <a:xfrm>
                <a:off x="9004082" y="4471731"/>
                <a:ext cx="85413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smtClean="0"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18" name="ZoneTexte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04082" y="4471731"/>
                <a:ext cx="854135" cy="369332"/>
              </a:xfrm>
              <a:prstGeom prst="rect">
                <a:avLst/>
              </a:prstGeom>
              <a:blipFill rotWithShape="1">
                <a:blip r:embed="rId9"/>
                <a:stretch>
                  <a:fillRect l="-49" t="-17" r="56" b="124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Rectangle à coins arrondis 18"/>
          <p:cNvSpPr/>
          <p:nvPr/>
        </p:nvSpPr>
        <p:spPr>
          <a:xfrm>
            <a:off x="5824966" y="2101516"/>
            <a:ext cx="1105813" cy="3079053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ZoneTexte 19"/>
          <p:cNvSpPr txBox="1"/>
          <p:nvPr/>
        </p:nvSpPr>
        <p:spPr>
          <a:xfrm>
            <a:off x="5788211" y="1472133"/>
            <a:ext cx="11840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70C0"/>
                </a:solidFill>
                <a:latin typeface="Cambria" panose="02040503050406030204" pitchFamily="18" charset="0"/>
              </a:rPr>
              <a:t>Couche </a:t>
            </a:r>
            <a:r>
              <a:rPr lang="en-US" b="1" dirty="0" err="1">
                <a:solidFill>
                  <a:srgbClr val="0070C0"/>
                </a:solidFill>
                <a:latin typeface="Cambria" panose="02040503050406030204" pitchFamily="18" charset="0"/>
              </a:rPr>
              <a:t>d’entrée</a:t>
            </a:r>
            <a:endParaRPr lang="en-US" b="1" dirty="0">
              <a:solidFill>
                <a:srgbClr val="0070C0"/>
              </a:solidFill>
              <a:latin typeface="Cambria" panose="02040503050406030204" pitchFamily="18" charset="0"/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9495385" y="1455185"/>
            <a:ext cx="11840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70C0"/>
                </a:solidFill>
                <a:latin typeface="Cambria" panose="02040503050406030204" pitchFamily="18" charset="0"/>
              </a:rPr>
              <a:t>Couche </a:t>
            </a:r>
            <a:r>
              <a:rPr lang="en-US" b="1" dirty="0" smtClean="0">
                <a:solidFill>
                  <a:srgbClr val="0070C0"/>
                </a:solidFill>
                <a:latin typeface="Cambria" panose="02040503050406030204" pitchFamily="18" charset="0"/>
              </a:rPr>
              <a:t>de sortie</a:t>
            </a:r>
            <a:endParaRPr lang="en-US" b="1" dirty="0">
              <a:solidFill>
                <a:srgbClr val="0070C0"/>
              </a:solidFill>
              <a:latin typeface="Cambria" panose="0204050305040603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17558" y="0"/>
            <a:ext cx="4860324" cy="9055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fr-FR" sz="2400" b="1" dirty="0" smtClean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Chapitre2</a:t>
            </a:r>
            <a:r>
              <a:rPr lang="fr-FR" sz="2400" b="1" dirty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 : </a:t>
            </a:r>
            <a:r>
              <a:rPr lang="fr-FR" sz="2400" b="1" dirty="0" smtClean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Réseaux de </a:t>
            </a:r>
            <a:r>
              <a:rPr lang="fr-FR" sz="2400" b="1" dirty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N</a:t>
            </a:r>
            <a:r>
              <a:rPr lang="fr-FR" sz="2400" b="1" dirty="0" smtClean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eurones Artificiels (RNA)</a:t>
            </a:r>
          </a:p>
        </p:txBody>
      </p:sp>
      <p:sp>
        <p:nvSpPr>
          <p:cNvPr id="2" name="Rectangle 1"/>
          <p:cNvSpPr/>
          <p:nvPr/>
        </p:nvSpPr>
        <p:spPr>
          <a:xfrm>
            <a:off x="447017" y="1316679"/>
            <a:ext cx="453553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>
                <a:solidFill>
                  <a:srgbClr val="0070C0"/>
                </a:solidFill>
                <a:latin typeface="Cambria" panose="02040503050406030204" pitchFamily="18" charset="0"/>
              </a:rPr>
              <a:t>Modèle</a:t>
            </a:r>
            <a:r>
              <a:rPr lang="en-US" sz="2400" b="1" dirty="0">
                <a:solidFill>
                  <a:srgbClr val="0070C0"/>
                </a:solidFill>
                <a:latin typeface="Cambria" panose="02040503050406030204" pitchFamily="18" charset="0"/>
              </a:rPr>
              <a:t> d’un </a:t>
            </a:r>
            <a:r>
              <a:rPr lang="en-US" sz="2400" b="1" dirty="0" err="1">
                <a:solidFill>
                  <a:srgbClr val="0070C0"/>
                </a:solidFill>
                <a:latin typeface="Cambria" panose="02040503050406030204" pitchFamily="18" charset="0"/>
              </a:rPr>
              <a:t>neurone</a:t>
            </a:r>
            <a:r>
              <a:rPr lang="en-US" sz="2400" b="1" dirty="0">
                <a:solidFill>
                  <a:srgbClr val="0070C0"/>
                </a:solidFill>
                <a:latin typeface="Cambria" panose="02040503050406030204" pitchFamily="18" charset="0"/>
              </a:rPr>
              <a:t> </a:t>
            </a:r>
            <a:r>
              <a:rPr lang="en-US" sz="2400" b="1" dirty="0" smtClean="0">
                <a:solidFill>
                  <a:srgbClr val="0070C0"/>
                </a:solidFill>
                <a:latin typeface="Cambria" panose="02040503050406030204" pitchFamily="18" charset="0"/>
              </a:rPr>
              <a:t>artificial</a:t>
            </a:r>
            <a:r>
              <a:rPr lang="en-US" sz="2000" b="1" dirty="0" smtClean="0">
                <a:solidFill>
                  <a:srgbClr val="0070C0"/>
                </a:solidFill>
                <a:latin typeface="Cambria" panose="02040503050406030204" pitchFamily="18" charset="0"/>
              </a:rPr>
              <a:t>:</a:t>
            </a:r>
            <a:endParaRPr lang="en-US" b="1" dirty="0" smtClean="0">
              <a:solidFill>
                <a:srgbClr val="0070C0"/>
              </a:solidFill>
              <a:latin typeface="Cambria" panose="020405030504060302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2421" y="1951506"/>
            <a:ext cx="523189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000" dirty="0" smtClean="0">
                <a:latin typeface="Cambria" panose="02040503050406030204" pitchFamily="18" charset="0"/>
              </a:rPr>
              <a:t>Le </a:t>
            </a:r>
            <a:r>
              <a:rPr lang="fr-FR" sz="2000" dirty="0">
                <a:latin typeface="Cambria" panose="02040503050406030204" pitchFamily="18" charset="0"/>
              </a:rPr>
              <a:t>modèle régissant ce neurone comporte :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sz="2000" b="1" dirty="0" smtClean="0">
                <a:solidFill>
                  <a:srgbClr val="00B0F0"/>
                </a:solidFill>
                <a:latin typeface="Cambria" panose="02040503050406030204" pitchFamily="18" charset="0"/>
              </a:rPr>
              <a:t>Calcul </a:t>
            </a:r>
            <a:r>
              <a:rPr lang="fr-FR" sz="2000" b="1" dirty="0">
                <a:solidFill>
                  <a:srgbClr val="00B0F0"/>
                </a:solidFill>
                <a:latin typeface="Cambria" panose="02040503050406030204" pitchFamily="18" charset="0"/>
              </a:rPr>
              <a:t>de </a:t>
            </a:r>
            <a:r>
              <a:rPr lang="fr-FR" sz="2000" b="1" dirty="0" smtClean="0">
                <a:solidFill>
                  <a:srgbClr val="00B0F0"/>
                </a:solidFill>
                <a:latin typeface="Cambria" panose="02040503050406030204" pitchFamily="18" charset="0"/>
              </a:rPr>
              <a:t>net (z) </a:t>
            </a:r>
            <a:r>
              <a:rPr lang="fr-FR" sz="2000" dirty="0">
                <a:latin typeface="Cambria" panose="02040503050406030204" pitchFamily="18" charset="0"/>
              </a:rPr>
              <a:t>: c’est une somme pondérée des </a:t>
            </a:r>
            <a:r>
              <a:rPr lang="fr-FR" sz="2000" dirty="0" smtClean="0">
                <a:latin typeface="Cambria" panose="02040503050406030204" pitchFamily="18" charset="0"/>
              </a:rPr>
              <a:t>entrées (xi) </a:t>
            </a:r>
            <a:r>
              <a:rPr lang="fr-FR" sz="2000" dirty="0">
                <a:latin typeface="Cambria" panose="02040503050406030204" pitchFamily="18" charset="0"/>
              </a:rPr>
              <a:t>du neurone. </a:t>
            </a:r>
            <a:r>
              <a:rPr lang="fr-FR" sz="2000" dirty="0">
                <a:solidFill>
                  <a:srgbClr val="00B050"/>
                </a:solidFill>
                <a:latin typeface="Cambria" panose="02040503050406030204" pitchFamily="18" charset="0"/>
              </a:rPr>
              <a:t>Les poids </a:t>
            </a:r>
            <a:r>
              <a:rPr lang="fr-FR" sz="2000" dirty="0" smtClean="0">
                <a:solidFill>
                  <a:srgbClr val="00B050"/>
                </a:solidFill>
                <a:latin typeface="Cambria" panose="02040503050406030204" pitchFamily="18" charset="0"/>
              </a:rPr>
              <a:t>associés (Wi) </a:t>
            </a:r>
            <a:r>
              <a:rPr lang="fr-FR" sz="2000" dirty="0" smtClean="0">
                <a:latin typeface="Cambria" panose="02040503050406030204" pitchFamily="18" charset="0"/>
              </a:rPr>
              <a:t>aux </a:t>
            </a:r>
            <a:r>
              <a:rPr lang="fr-FR" sz="2000" dirty="0">
                <a:latin typeface="Cambria" panose="02040503050406030204" pitchFamily="18" charset="0"/>
              </a:rPr>
              <a:t>entrées sont les paramètres dont les valeurs peuvent être déterminées </a:t>
            </a:r>
            <a:r>
              <a:rPr lang="fr-FR" sz="2000" dirty="0" smtClean="0">
                <a:latin typeface="Cambria" panose="02040503050406030204" pitchFamily="18" charset="0"/>
              </a:rPr>
              <a:t>par l’</a:t>
            </a:r>
            <a:r>
              <a:rPr lang="fr-FR" sz="2000" b="1" dirty="0" smtClean="0">
                <a:solidFill>
                  <a:srgbClr val="00B050"/>
                </a:solidFill>
                <a:latin typeface="Cambria" panose="02040503050406030204" pitchFamily="18" charset="0"/>
              </a:rPr>
              <a:t>apprentissage</a:t>
            </a:r>
            <a:r>
              <a:rPr lang="fr-FR" sz="2000" dirty="0">
                <a:latin typeface="Cambria" panose="02040503050406030204" pitchFamily="18" charset="0"/>
              </a:rPr>
              <a:t>.</a:t>
            </a:r>
            <a:endParaRPr lang="en-US" sz="2000" dirty="0">
              <a:latin typeface="Cambria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Ellipse 7"/>
              <p:cNvSpPr/>
              <p:nvPr/>
            </p:nvSpPr>
            <p:spPr>
              <a:xfrm>
                <a:off x="6015790" y="2455348"/>
                <a:ext cx="689810" cy="673768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32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3200" b="0" i="1" dirty="0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fr-FR" sz="3200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Ellips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5790" y="2455348"/>
                <a:ext cx="689810" cy="673768"/>
              </a:xfrm>
              <a:prstGeom prst="ellipse">
                <a:avLst/>
              </a:prstGeom>
              <a:blipFill rotWithShape="1">
                <a:blip r:embed="rId2"/>
                <a:stretch>
                  <a:fillRect l="-984" t="-1007" r="-921" b="-873"/>
                </a:stretch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Ellipse 8"/>
              <p:cNvSpPr/>
              <p:nvPr/>
            </p:nvSpPr>
            <p:spPr>
              <a:xfrm>
                <a:off x="6015790" y="3312700"/>
                <a:ext cx="689810" cy="673768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3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fr-FR" sz="3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9" name="Ellips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5790" y="3312700"/>
                <a:ext cx="689810" cy="673768"/>
              </a:xfrm>
              <a:prstGeom prst="ellipse">
                <a:avLst/>
              </a:prstGeom>
              <a:blipFill rotWithShape="1">
                <a:blip r:embed="rId3"/>
                <a:stretch>
                  <a:fillRect l="-984" t="-1023" r="-921" b="-857"/>
                </a:stretch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Ellipse 9"/>
              <p:cNvSpPr/>
              <p:nvPr/>
            </p:nvSpPr>
            <p:spPr>
              <a:xfrm>
                <a:off x="6015790" y="4135785"/>
                <a:ext cx="689810" cy="673768"/>
              </a:xfrm>
              <a:prstGeom prst="ellipse">
                <a:avLst/>
              </a:pr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3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fr-FR" sz="3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Ellips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5790" y="4135785"/>
                <a:ext cx="689810" cy="673768"/>
              </a:xfrm>
              <a:prstGeom prst="ellipse">
                <a:avLst/>
              </a:prstGeom>
              <a:blipFill rotWithShape="1">
                <a:blip r:embed="rId4"/>
                <a:stretch>
                  <a:fillRect l="-984" t="-947" r="-921" b="-933"/>
                </a:stretch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Ellipse 10"/>
              <p:cNvSpPr/>
              <p:nvPr/>
            </p:nvSpPr>
            <p:spPr>
              <a:xfrm>
                <a:off x="9477632" y="3132408"/>
                <a:ext cx="1163051" cy="1074826"/>
              </a:xfrm>
              <a:prstGeom prst="ellipse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" name="Ellips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77632" y="3132408"/>
                <a:ext cx="1163051" cy="1074826"/>
              </a:xfrm>
              <a:prstGeom prst="ellipse">
                <a:avLst/>
              </a:prstGeom>
              <a:blipFill rotWithShape="1">
                <a:blip r:embed="rId5"/>
                <a:stretch>
                  <a:fillRect l="-568" t="-645" r="-492" b="-557"/>
                </a:stretch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Connecteur droit avec flèche 11"/>
          <p:cNvCxnSpPr>
            <a:stCxn id="8" idx="6"/>
            <a:endCxn id="11" idx="1"/>
          </p:cNvCxnSpPr>
          <p:nvPr/>
        </p:nvCxnSpPr>
        <p:spPr>
          <a:xfrm>
            <a:off x="6705600" y="2792232"/>
            <a:ext cx="2942357" cy="49758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/>
          <p:cNvCxnSpPr>
            <a:stCxn id="9" idx="6"/>
            <a:endCxn id="11" idx="2"/>
          </p:cNvCxnSpPr>
          <p:nvPr/>
        </p:nvCxnSpPr>
        <p:spPr>
          <a:xfrm>
            <a:off x="6705600" y="3649584"/>
            <a:ext cx="2772032" cy="2023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Connecteur droit avec flèche 13"/>
          <p:cNvCxnSpPr>
            <a:stCxn id="10" idx="6"/>
            <a:endCxn id="11" idx="3"/>
          </p:cNvCxnSpPr>
          <p:nvPr/>
        </p:nvCxnSpPr>
        <p:spPr>
          <a:xfrm flipV="1">
            <a:off x="6705600" y="4049829"/>
            <a:ext cx="2942357" cy="422840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/>
          <p:nvPr/>
        </p:nvCxnSpPr>
        <p:spPr>
          <a:xfrm flipV="1">
            <a:off x="10640683" y="3641042"/>
            <a:ext cx="893591" cy="13110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/>
        </p:nvCxnSpPr>
        <p:spPr>
          <a:xfrm flipV="1">
            <a:off x="9366028" y="4213112"/>
            <a:ext cx="563858" cy="962527"/>
          </a:xfrm>
          <a:prstGeom prst="straightConnector1">
            <a:avLst/>
          </a:prstGeom>
          <a:ln w="5715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/>
              <p:cNvSpPr txBox="1"/>
              <p:nvPr/>
            </p:nvSpPr>
            <p:spPr>
              <a:xfrm>
                <a:off x="6968342" y="3760228"/>
                <a:ext cx="85413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800" b="0" i="1" smtClean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fr-FR" sz="2800" b="0" i="1" smtClean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7" name="ZoneTexte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8342" y="3760228"/>
                <a:ext cx="854135" cy="523220"/>
              </a:xfrm>
              <a:prstGeom prst="rect">
                <a:avLst/>
              </a:prstGeom>
              <a:blipFill rotWithShape="1">
                <a:blip r:embed="rId6"/>
                <a:stretch>
                  <a:fillRect l="-57" t="-75" r="64" b="71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/>
              <p:cNvSpPr txBox="1"/>
              <p:nvPr/>
            </p:nvSpPr>
            <p:spPr>
              <a:xfrm>
                <a:off x="7243013" y="3076735"/>
                <a:ext cx="85413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800" b="0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fr-FR" sz="2800" b="0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8" name="ZoneTexte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3013" y="3076735"/>
                <a:ext cx="854135" cy="523220"/>
              </a:xfrm>
              <a:prstGeom prst="rect">
                <a:avLst/>
              </a:prstGeom>
              <a:blipFill rotWithShape="1">
                <a:blip r:embed="rId7"/>
                <a:stretch>
                  <a:fillRect l="-24" t="-31" r="31" b="27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/>
              <p:cNvSpPr txBox="1"/>
              <p:nvPr/>
            </p:nvSpPr>
            <p:spPr>
              <a:xfrm>
                <a:off x="7676147" y="2435054"/>
                <a:ext cx="85413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800" b="0" i="1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fr-FR" sz="2800" b="0" i="1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9" name="ZoneTexte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6147" y="2435054"/>
                <a:ext cx="854135" cy="523220"/>
              </a:xfrm>
              <a:prstGeom prst="rect">
                <a:avLst/>
              </a:prstGeom>
              <a:blipFill rotWithShape="1">
                <a:blip r:embed="rId8"/>
                <a:stretch>
                  <a:fillRect l="-31" t="-89" r="38" b="85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/>
              <p:cNvSpPr txBox="1"/>
              <p:nvPr/>
            </p:nvSpPr>
            <p:spPr>
              <a:xfrm>
                <a:off x="9004082" y="4471731"/>
                <a:ext cx="85413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20" name="ZoneTexte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04082" y="4471731"/>
                <a:ext cx="854135" cy="523220"/>
              </a:xfrm>
              <a:prstGeom prst="rect">
                <a:avLst/>
              </a:prstGeom>
              <a:blipFill rotWithShape="1">
                <a:blip r:embed="rId9"/>
                <a:stretch>
                  <a:fillRect l="-49" t="-12" r="56" b="8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ectangle à coins arrondis 20"/>
          <p:cNvSpPr/>
          <p:nvPr/>
        </p:nvSpPr>
        <p:spPr>
          <a:xfrm>
            <a:off x="5824966" y="2101516"/>
            <a:ext cx="1105813" cy="3079053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ZoneTexte 21"/>
          <p:cNvSpPr txBox="1"/>
          <p:nvPr/>
        </p:nvSpPr>
        <p:spPr>
          <a:xfrm>
            <a:off x="5788211" y="1472133"/>
            <a:ext cx="11840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70C0"/>
                </a:solidFill>
                <a:latin typeface="Cambria" panose="02040503050406030204" pitchFamily="18" charset="0"/>
              </a:rPr>
              <a:t>Couche </a:t>
            </a:r>
            <a:r>
              <a:rPr lang="en-US" b="1" dirty="0" err="1">
                <a:solidFill>
                  <a:srgbClr val="0070C0"/>
                </a:solidFill>
                <a:latin typeface="Cambria" panose="02040503050406030204" pitchFamily="18" charset="0"/>
              </a:rPr>
              <a:t>d’entrée</a:t>
            </a:r>
            <a:endParaRPr lang="en-US" b="1" dirty="0">
              <a:solidFill>
                <a:srgbClr val="0070C0"/>
              </a:solidFill>
              <a:latin typeface="Cambria" panose="02040503050406030204" pitchFamily="18" charset="0"/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9495385" y="1455185"/>
            <a:ext cx="11840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70C0"/>
                </a:solidFill>
                <a:latin typeface="Cambria" panose="02040503050406030204" pitchFamily="18" charset="0"/>
              </a:rPr>
              <a:t>Couche </a:t>
            </a:r>
            <a:r>
              <a:rPr lang="en-US" b="1" dirty="0" smtClean="0">
                <a:solidFill>
                  <a:srgbClr val="0070C0"/>
                </a:solidFill>
                <a:latin typeface="Cambria" panose="02040503050406030204" pitchFamily="18" charset="0"/>
              </a:rPr>
              <a:t>de sortie</a:t>
            </a:r>
            <a:endParaRPr lang="en-US" b="1" dirty="0">
              <a:solidFill>
                <a:srgbClr val="0070C0"/>
              </a:solidFill>
              <a:latin typeface="Cambria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/>
              <p:cNvSpPr txBox="1"/>
              <p:nvPr/>
            </p:nvSpPr>
            <p:spPr>
              <a:xfrm>
                <a:off x="1215834" y="4986990"/>
                <a:ext cx="3023520" cy="134434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𝑧</m:t>
                      </m:r>
                      <m:r>
                        <a:rPr lang="fr-FR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fr-FR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  <m:r>
                        <a:rPr lang="fr-FR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ctrlPr>
                            <a:rPr lang="fr-FR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fr-FR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lang="fr-FR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fr-FR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sSub>
                            <m:sSubPr>
                              <m:ctrlPr>
                                <a:rPr lang="fr-FR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fr-FR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sSub>
                            <m:sSubPr>
                              <m:ctrlPr>
                                <a:rPr lang="fr-FR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fr-FR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fr-FR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ZoneText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5834" y="4986990"/>
                <a:ext cx="3023520" cy="1344342"/>
              </a:xfrm>
              <a:prstGeom prst="rect">
                <a:avLst/>
              </a:prstGeom>
              <a:blipFill rotWithShape="1">
                <a:blip r:embed="rId10"/>
                <a:stretch>
                  <a:fillRect l="-15" t="-25" r="3" b="28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ZoneTexte 23"/>
              <p:cNvSpPr txBox="1"/>
              <p:nvPr/>
            </p:nvSpPr>
            <p:spPr>
              <a:xfrm>
                <a:off x="8828417" y="5074321"/>
                <a:ext cx="85413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24" name="ZoneTexte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28417" y="5074321"/>
                <a:ext cx="854135" cy="523220"/>
              </a:xfrm>
              <a:prstGeom prst="rect">
                <a:avLst/>
              </a:prstGeom>
              <a:blipFill rotWithShape="1">
                <a:blip r:embed="rId11"/>
                <a:stretch>
                  <a:fillRect l="-1" t="-7" r="8" b="3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17558" y="0"/>
            <a:ext cx="4860324" cy="9055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fr-FR" sz="2400" b="1" dirty="0" smtClean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Chapitre2</a:t>
            </a:r>
            <a:r>
              <a:rPr lang="fr-FR" sz="2400" b="1" dirty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 : </a:t>
            </a:r>
            <a:r>
              <a:rPr lang="fr-FR" sz="2400" b="1" dirty="0" smtClean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Réseaux de </a:t>
            </a:r>
            <a:r>
              <a:rPr lang="fr-FR" sz="2400" b="1" dirty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N</a:t>
            </a:r>
            <a:r>
              <a:rPr lang="fr-FR" sz="2400" b="1" dirty="0" smtClean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eurones Artificiels (RNA)</a:t>
            </a:r>
          </a:p>
        </p:txBody>
      </p:sp>
      <p:sp>
        <p:nvSpPr>
          <p:cNvPr id="2" name="Rectangle 1"/>
          <p:cNvSpPr/>
          <p:nvPr/>
        </p:nvSpPr>
        <p:spPr>
          <a:xfrm>
            <a:off x="447017" y="1316679"/>
            <a:ext cx="453553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>
                <a:solidFill>
                  <a:srgbClr val="0070C0"/>
                </a:solidFill>
                <a:latin typeface="Cambria" panose="02040503050406030204" pitchFamily="18" charset="0"/>
              </a:rPr>
              <a:t>Modèle</a:t>
            </a:r>
            <a:r>
              <a:rPr lang="en-US" sz="2400" b="1" dirty="0">
                <a:solidFill>
                  <a:srgbClr val="0070C0"/>
                </a:solidFill>
                <a:latin typeface="Cambria" panose="02040503050406030204" pitchFamily="18" charset="0"/>
              </a:rPr>
              <a:t> d’un </a:t>
            </a:r>
            <a:r>
              <a:rPr lang="en-US" sz="2400" b="1" dirty="0" err="1">
                <a:solidFill>
                  <a:srgbClr val="0070C0"/>
                </a:solidFill>
                <a:latin typeface="Cambria" panose="02040503050406030204" pitchFamily="18" charset="0"/>
              </a:rPr>
              <a:t>neurone</a:t>
            </a:r>
            <a:r>
              <a:rPr lang="en-US" sz="2400" b="1" dirty="0">
                <a:solidFill>
                  <a:srgbClr val="0070C0"/>
                </a:solidFill>
                <a:latin typeface="Cambria" panose="02040503050406030204" pitchFamily="18" charset="0"/>
              </a:rPr>
              <a:t> </a:t>
            </a:r>
            <a:r>
              <a:rPr lang="en-US" sz="2400" b="1" dirty="0" smtClean="0">
                <a:solidFill>
                  <a:srgbClr val="0070C0"/>
                </a:solidFill>
                <a:latin typeface="Cambria" panose="02040503050406030204" pitchFamily="18" charset="0"/>
              </a:rPr>
              <a:t>artificial</a:t>
            </a:r>
            <a:r>
              <a:rPr lang="en-US" sz="2000" b="1" dirty="0" smtClean="0">
                <a:solidFill>
                  <a:srgbClr val="0070C0"/>
                </a:solidFill>
                <a:latin typeface="Cambria" panose="02040503050406030204" pitchFamily="18" charset="0"/>
              </a:rPr>
              <a:t>:</a:t>
            </a:r>
            <a:endParaRPr lang="en-US" b="1" dirty="0" smtClean="0">
              <a:solidFill>
                <a:srgbClr val="0070C0"/>
              </a:solidFill>
              <a:latin typeface="Cambria" panose="020405030504060302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2422" y="1951506"/>
            <a:ext cx="517129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000" dirty="0" smtClean="0">
                <a:latin typeface="Cambria" panose="02040503050406030204" pitchFamily="18" charset="0"/>
              </a:rPr>
              <a:t>Le </a:t>
            </a:r>
            <a:r>
              <a:rPr lang="fr-FR" sz="2000" dirty="0">
                <a:latin typeface="Cambria" panose="02040503050406030204" pitchFamily="18" charset="0"/>
              </a:rPr>
              <a:t>modèle régissant ce neurone comporte :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sz="2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Cambria" panose="02040503050406030204" pitchFamily="18" charset="0"/>
              </a:rPr>
              <a:t>Calcul </a:t>
            </a:r>
            <a:r>
              <a:rPr lang="fr-FR" sz="20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Cambria" panose="02040503050406030204" pitchFamily="18" charset="0"/>
              </a:rPr>
              <a:t>de net </a:t>
            </a:r>
            <a:endParaRPr lang="fr-FR" sz="2000" b="1" dirty="0" smtClean="0">
              <a:solidFill>
                <a:schemeClr val="accent1">
                  <a:lumMod val="40000"/>
                  <a:lumOff val="60000"/>
                </a:schemeClr>
              </a:solidFill>
              <a:latin typeface="Cambria" panose="02040503050406030204" pitchFamily="18" charset="0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sz="2000" dirty="0" smtClean="0">
                <a:latin typeface="Cambria" panose="02040503050406030204" pitchFamily="18" charset="0"/>
              </a:rPr>
              <a:t>Parfois</a:t>
            </a:r>
            <a:r>
              <a:rPr lang="fr-FR" sz="2000" dirty="0">
                <a:latin typeface="Cambria" panose="02040503050406030204" pitchFamily="18" charset="0"/>
              </a:rPr>
              <a:t>, on rajoute une entrée supplémentaire au neurone et qui est toujours égale à </a:t>
            </a:r>
            <a:r>
              <a:rPr lang="fr-FR" sz="2000" b="1" dirty="0">
                <a:solidFill>
                  <a:srgbClr val="00B050"/>
                </a:solidFill>
                <a:latin typeface="Cambria" panose="02040503050406030204" pitchFamily="18" charset="0"/>
              </a:rPr>
              <a:t>1</a:t>
            </a:r>
            <a:r>
              <a:rPr lang="fr-FR" sz="2000" dirty="0">
                <a:latin typeface="Cambria" panose="02040503050406030204" pitchFamily="18" charset="0"/>
              </a:rPr>
              <a:t> et dont le poids associé noté </a:t>
            </a:r>
            <a:r>
              <a:rPr lang="fr-FR" sz="2000" b="1" i="1" dirty="0" smtClean="0">
                <a:solidFill>
                  <a:srgbClr val="00B050"/>
                </a:solidFill>
                <a:latin typeface="Cambria" panose="02040503050406030204" pitchFamily="18" charset="0"/>
              </a:rPr>
              <a:t>b</a:t>
            </a:r>
            <a:r>
              <a:rPr lang="fr-FR" sz="2000" dirty="0" smtClean="0">
                <a:latin typeface="Cambria" panose="02040503050406030204" pitchFamily="18" charset="0"/>
              </a:rPr>
              <a:t> </a:t>
            </a:r>
            <a:r>
              <a:rPr lang="fr-FR" sz="2000" dirty="0">
                <a:latin typeface="Cambria" panose="02040503050406030204" pitchFamily="18" charset="0"/>
              </a:rPr>
              <a:t>et appelée </a:t>
            </a:r>
            <a:r>
              <a:rPr lang="fr-FR" sz="2000" b="1" dirty="0">
                <a:solidFill>
                  <a:srgbClr val="00B050"/>
                </a:solidFill>
                <a:latin typeface="Cambria" panose="02040503050406030204" pitchFamily="18" charset="0"/>
              </a:rPr>
              <a:t>biais</a:t>
            </a:r>
            <a:r>
              <a:rPr lang="fr-FR" sz="2000" dirty="0" smtClean="0">
                <a:latin typeface="Cambria" panose="02040503050406030204" pitchFamily="18" charset="0"/>
              </a:rPr>
              <a:t>.</a:t>
            </a:r>
            <a:endParaRPr lang="fr-FR" sz="2000" b="1" dirty="0" smtClean="0">
              <a:solidFill>
                <a:schemeClr val="accent1">
                  <a:lumMod val="40000"/>
                  <a:lumOff val="60000"/>
                </a:schemeClr>
              </a:solidFill>
              <a:latin typeface="Cambria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Ellipse 22"/>
              <p:cNvSpPr/>
              <p:nvPr/>
            </p:nvSpPr>
            <p:spPr>
              <a:xfrm>
                <a:off x="6250570" y="2455348"/>
                <a:ext cx="689810" cy="673768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32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3200" b="0" i="1" dirty="0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fr-FR" sz="3200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3" name="Ellips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0570" y="2455348"/>
                <a:ext cx="689810" cy="673768"/>
              </a:xfrm>
              <a:prstGeom prst="ellipse">
                <a:avLst/>
              </a:prstGeom>
              <a:blipFill rotWithShape="1">
                <a:blip r:embed="rId2"/>
                <a:stretch>
                  <a:fillRect l="-959" t="-1007" r="-853" b="-873"/>
                </a:stretch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Ellipse 23"/>
              <p:cNvSpPr/>
              <p:nvPr/>
            </p:nvSpPr>
            <p:spPr>
              <a:xfrm>
                <a:off x="6250570" y="3312700"/>
                <a:ext cx="689810" cy="673768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3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fr-FR" sz="3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4" name="Ellips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0570" y="3312700"/>
                <a:ext cx="689810" cy="673768"/>
              </a:xfrm>
              <a:prstGeom prst="ellipse">
                <a:avLst/>
              </a:prstGeom>
              <a:blipFill rotWithShape="1">
                <a:blip r:embed="rId3"/>
                <a:stretch>
                  <a:fillRect l="-959" t="-1023" r="-853" b="-857"/>
                </a:stretch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Ellipse 24"/>
              <p:cNvSpPr/>
              <p:nvPr/>
            </p:nvSpPr>
            <p:spPr>
              <a:xfrm>
                <a:off x="6250570" y="4135785"/>
                <a:ext cx="689810" cy="673768"/>
              </a:xfrm>
              <a:prstGeom prst="ellipse">
                <a:avLst/>
              </a:pr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3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fr-FR" sz="3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5" name="Ellips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0570" y="4135785"/>
                <a:ext cx="689810" cy="673768"/>
              </a:xfrm>
              <a:prstGeom prst="ellipse">
                <a:avLst/>
              </a:prstGeom>
              <a:blipFill rotWithShape="1">
                <a:blip r:embed="rId4"/>
                <a:stretch>
                  <a:fillRect l="-959" t="-947" r="-853" b="-933"/>
                </a:stretch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Ellipse 25"/>
              <p:cNvSpPr/>
              <p:nvPr/>
            </p:nvSpPr>
            <p:spPr>
              <a:xfrm>
                <a:off x="9712412" y="3132408"/>
                <a:ext cx="1163051" cy="1074826"/>
              </a:xfrm>
              <a:prstGeom prst="ellipse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6" name="Ellips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2412" y="3132408"/>
                <a:ext cx="1163051" cy="1074826"/>
              </a:xfrm>
              <a:prstGeom prst="ellipse">
                <a:avLst/>
              </a:prstGeom>
              <a:blipFill rotWithShape="1">
                <a:blip r:embed="rId5"/>
                <a:stretch>
                  <a:fillRect l="-553" t="-645" r="-507" b="-557"/>
                </a:stretch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Connecteur droit avec flèche 26"/>
          <p:cNvCxnSpPr>
            <a:stCxn id="23" idx="6"/>
            <a:endCxn id="26" idx="1"/>
          </p:cNvCxnSpPr>
          <p:nvPr/>
        </p:nvCxnSpPr>
        <p:spPr>
          <a:xfrm>
            <a:off x="6940380" y="2792232"/>
            <a:ext cx="2942357" cy="49758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avec flèche 27"/>
          <p:cNvCxnSpPr>
            <a:stCxn id="24" idx="6"/>
            <a:endCxn id="26" idx="2"/>
          </p:cNvCxnSpPr>
          <p:nvPr/>
        </p:nvCxnSpPr>
        <p:spPr>
          <a:xfrm>
            <a:off x="6940380" y="3649584"/>
            <a:ext cx="2772032" cy="2023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9" name="Connecteur droit avec flèche 28"/>
          <p:cNvCxnSpPr>
            <a:stCxn id="25" idx="6"/>
            <a:endCxn id="26" idx="3"/>
          </p:cNvCxnSpPr>
          <p:nvPr/>
        </p:nvCxnSpPr>
        <p:spPr>
          <a:xfrm flipV="1">
            <a:off x="6940380" y="4049829"/>
            <a:ext cx="2942357" cy="422840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0" name="Connecteur droit avec flèche 29"/>
          <p:cNvCxnSpPr/>
          <p:nvPr/>
        </p:nvCxnSpPr>
        <p:spPr>
          <a:xfrm flipV="1">
            <a:off x="10875463" y="3641042"/>
            <a:ext cx="893591" cy="13110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avec flèche 30"/>
          <p:cNvCxnSpPr/>
          <p:nvPr/>
        </p:nvCxnSpPr>
        <p:spPr>
          <a:xfrm flipV="1">
            <a:off x="9600808" y="4213112"/>
            <a:ext cx="563858" cy="962527"/>
          </a:xfrm>
          <a:prstGeom prst="straightConnector1">
            <a:avLst/>
          </a:prstGeom>
          <a:ln w="5715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ZoneTexte 31"/>
              <p:cNvSpPr txBox="1"/>
              <p:nvPr/>
            </p:nvSpPr>
            <p:spPr>
              <a:xfrm>
                <a:off x="7203122" y="3760228"/>
                <a:ext cx="85413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800" b="0" i="1" smtClean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fr-FR" sz="2800" b="0" i="1" smtClean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2" name="ZoneTexte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3122" y="3760228"/>
                <a:ext cx="854135" cy="523220"/>
              </a:xfrm>
              <a:prstGeom prst="rect">
                <a:avLst/>
              </a:prstGeom>
              <a:blipFill rotWithShape="1">
                <a:blip r:embed="rId6"/>
                <a:stretch>
                  <a:fillRect l="-37" t="-75" r="44" b="71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ZoneTexte 32"/>
              <p:cNvSpPr txBox="1"/>
              <p:nvPr/>
            </p:nvSpPr>
            <p:spPr>
              <a:xfrm>
                <a:off x="7477793" y="3076735"/>
                <a:ext cx="85413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800" b="0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fr-FR" sz="2800" b="0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3" name="ZoneTexte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7793" y="3076735"/>
                <a:ext cx="854135" cy="523220"/>
              </a:xfrm>
              <a:prstGeom prst="rect">
                <a:avLst/>
              </a:prstGeom>
              <a:blipFill rotWithShape="1">
                <a:blip r:embed="rId7"/>
                <a:stretch>
                  <a:fillRect l="-4" t="-31" r="11" b="27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ZoneTexte 33"/>
              <p:cNvSpPr txBox="1"/>
              <p:nvPr/>
            </p:nvSpPr>
            <p:spPr>
              <a:xfrm>
                <a:off x="7910927" y="2435054"/>
                <a:ext cx="85413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800" b="0" i="1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fr-FR" sz="2800" b="0" i="1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4" name="ZoneTexte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0927" y="2435054"/>
                <a:ext cx="854135" cy="523220"/>
              </a:xfrm>
              <a:prstGeom prst="rect">
                <a:avLst/>
              </a:prstGeom>
              <a:blipFill rotWithShape="1">
                <a:blip r:embed="rId8"/>
                <a:stretch>
                  <a:fillRect l="-11" t="-89" r="18" b="85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ZoneTexte 34"/>
              <p:cNvSpPr txBox="1"/>
              <p:nvPr/>
            </p:nvSpPr>
            <p:spPr>
              <a:xfrm>
                <a:off x="9238862" y="4471731"/>
                <a:ext cx="85413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35" name="ZoneTexte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38862" y="4471731"/>
                <a:ext cx="854135" cy="523220"/>
              </a:xfrm>
              <a:prstGeom prst="rect">
                <a:avLst/>
              </a:prstGeom>
              <a:blipFill rotWithShape="1">
                <a:blip r:embed="rId9"/>
                <a:stretch>
                  <a:fillRect l="-29" t="-12" r="36" b="8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Rectangle à coins arrondis 35"/>
          <p:cNvSpPr/>
          <p:nvPr/>
        </p:nvSpPr>
        <p:spPr>
          <a:xfrm>
            <a:off x="6059746" y="2101516"/>
            <a:ext cx="1105813" cy="3079053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ZoneTexte 36"/>
          <p:cNvSpPr txBox="1"/>
          <p:nvPr/>
        </p:nvSpPr>
        <p:spPr>
          <a:xfrm>
            <a:off x="6022991" y="1472133"/>
            <a:ext cx="11840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70C0"/>
                </a:solidFill>
                <a:latin typeface="Cambria" panose="02040503050406030204" pitchFamily="18" charset="0"/>
              </a:rPr>
              <a:t>Couche </a:t>
            </a:r>
            <a:r>
              <a:rPr lang="en-US" b="1" dirty="0" err="1">
                <a:solidFill>
                  <a:srgbClr val="0070C0"/>
                </a:solidFill>
                <a:latin typeface="Cambria" panose="02040503050406030204" pitchFamily="18" charset="0"/>
              </a:rPr>
              <a:t>d’entrée</a:t>
            </a:r>
            <a:endParaRPr lang="en-US" b="1" dirty="0">
              <a:solidFill>
                <a:srgbClr val="0070C0"/>
              </a:solidFill>
              <a:latin typeface="Cambria" panose="02040503050406030204" pitchFamily="18" charset="0"/>
            </a:endParaRPr>
          </a:p>
        </p:txBody>
      </p:sp>
      <p:sp>
        <p:nvSpPr>
          <p:cNvPr id="38" name="ZoneTexte 37"/>
          <p:cNvSpPr txBox="1"/>
          <p:nvPr/>
        </p:nvSpPr>
        <p:spPr>
          <a:xfrm>
            <a:off x="9730165" y="1455185"/>
            <a:ext cx="11840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70C0"/>
                </a:solidFill>
                <a:latin typeface="Cambria" panose="02040503050406030204" pitchFamily="18" charset="0"/>
              </a:rPr>
              <a:t>Couche </a:t>
            </a:r>
            <a:r>
              <a:rPr lang="en-US" b="1" dirty="0" smtClean="0">
                <a:solidFill>
                  <a:srgbClr val="0070C0"/>
                </a:solidFill>
                <a:latin typeface="Cambria" panose="02040503050406030204" pitchFamily="18" charset="0"/>
              </a:rPr>
              <a:t>de sortie</a:t>
            </a:r>
            <a:endParaRPr lang="en-US" b="1" dirty="0">
              <a:solidFill>
                <a:srgbClr val="0070C0"/>
              </a:solidFill>
              <a:latin typeface="Cambria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ZoneTexte 38"/>
              <p:cNvSpPr txBox="1"/>
              <p:nvPr/>
            </p:nvSpPr>
            <p:spPr>
              <a:xfrm>
                <a:off x="9063197" y="5074321"/>
                <a:ext cx="85413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39" name="ZoneTexte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63197" y="5074321"/>
                <a:ext cx="854135" cy="523220"/>
              </a:xfrm>
              <a:prstGeom prst="rect">
                <a:avLst/>
              </a:prstGeom>
              <a:blipFill rotWithShape="1">
                <a:blip r:embed="rId10"/>
                <a:stretch>
                  <a:fillRect l="-56" t="-7" r="63" b="3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17558" y="0"/>
            <a:ext cx="4860324" cy="9055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fr-FR" sz="2400" b="1" dirty="0" smtClean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Chapitre2</a:t>
            </a:r>
            <a:r>
              <a:rPr lang="fr-FR" sz="2400" b="1" dirty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 : </a:t>
            </a:r>
            <a:r>
              <a:rPr lang="fr-FR" sz="2400" b="1" dirty="0" smtClean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Réseaux de </a:t>
            </a:r>
            <a:r>
              <a:rPr lang="fr-FR" sz="2400" b="1" dirty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N</a:t>
            </a:r>
            <a:r>
              <a:rPr lang="fr-FR" sz="2400" b="1" dirty="0" smtClean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eurones Artificiels (RNA)</a:t>
            </a:r>
          </a:p>
        </p:txBody>
      </p:sp>
      <p:sp>
        <p:nvSpPr>
          <p:cNvPr id="2" name="Rectangle 1"/>
          <p:cNvSpPr/>
          <p:nvPr/>
        </p:nvSpPr>
        <p:spPr>
          <a:xfrm>
            <a:off x="447017" y="1316679"/>
            <a:ext cx="453553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>
                <a:solidFill>
                  <a:srgbClr val="0070C0"/>
                </a:solidFill>
                <a:latin typeface="Cambria" panose="02040503050406030204" pitchFamily="18" charset="0"/>
              </a:rPr>
              <a:t>Modèle</a:t>
            </a:r>
            <a:r>
              <a:rPr lang="en-US" sz="2400" b="1" dirty="0">
                <a:solidFill>
                  <a:srgbClr val="0070C0"/>
                </a:solidFill>
                <a:latin typeface="Cambria" panose="02040503050406030204" pitchFamily="18" charset="0"/>
              </a:rPr>
              <a:t> d’un </a:t>
            </a:r>
            <a:r>
              <a:rPr lang="en-US" sz="2400" b="1" dirty="0" err="1">
                <a:solidFill>
                  <a:srgbClr val="0070C0"/>
                </a:solidFill>
                <a:latin typeface="Cambria" panose="02040503050406030204" pitchFamily="18" charset="0"/>
              </a:rPr>
              <a:t>neurone</a:t>
            </a:r>
            <a:r>
              <a:rPr lang="en-US" sz="2400" b="1" dirty="0">
                <a:solidFill>
                  <a:srgbClr val="0070C0"/>
                </a:solidFill>
                <a:latin typeface="Cambria" panose="02040503050406030204" pitchFamily="18" charset="0"/>
              </a:rPr>
              <a:t> </a:t>
            </a:r>
            <a:r>
              <a:rPr lang="en-US" sz="2400" b="1" dirty="0" smtClean="0">
                <a:solidFill>
                  <a:srgbClr val="0070C0"/>
                </a:solidFill>
                <a:latin typeface="Cambria" panose="02040503050406030204" pitchFamily="18" charset="0"/>
              </a:rPr>
              <a:t>artificial</a:t>
            </a:r>
            <a:r>
              <a:rPr lang="en-US" sz="2000" b="1" dirty="0" smtClean="0">
                <a:solidFill>
                  <a:srgbClr val="0070C0"/>
                </a:solidFill>
                <a:latin typeface="Cambria" panose="02040503050406030204" pitchFamily="18" charset="0"/>
              </a:rPr>
              <a:t>:</a:t>
            </a:r>
            <a:endParaRPr lang="en-US" b="1" dirty="0" smtClean="0">
              <a:solidFill>
                <a:srgbClr val="0070C0"/>
              </a:solidFill>
              <a:latin typeface="Cambria" panose="020405030504060302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2422" y="1951506"/>
            <a:ext cx="544044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000" dirty="0" smtClean="0">
                <a:latin typeface="Cambria" panose="02040503050406030204" pitchFamily="18" charset="0"/>
              </a:rPr>
              <a:t>Le </a:t>
            </a:r>
            <a:r>
              <a:rPr lang="fr-FR" sz="2000" dirty="0">
                <a:latin typeface="Cambria" panose="02040503050406030204" pitchFamily="18" charset="0"/>
              </a:rPr>
              <a:t>modèle régissant ce neurone comporte :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sz="2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Cambria" panose="02040503050406030204" pitchFamily="18" charset="0"/>
              </a:rPr>
              <a:t>Calcul </a:t>
            </a:r>
            <a:r>
              <a:rPr lang="fr-FR" sz="20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Cambria" panose="02040503050406030204" pitchFamily="18" charset="0"/>
              </a:rPr>
              <a:t>de net </a:t>
            </a:r>
            <a:endParaRPr lang="fr-FR" sz="2000" b="1" dirty="0" smtClean="0">
              <a:solidFill>
                <a:schemeClr val="accent1">
                  <a:lumMod val="40000"/>
                  <a:lumOff val="60000"/>
                </a:schemeClr>
              </a:solidFill>
              <a:latin typeface="Cambria" panose="02040503050406030204" pitchFamily="18" charset="0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sz="2000" b="1" dirty="0" smtClean="0">
                <a:solidFill>
                  <a:srgbClr val="00B0F0"/>
                </a:solidFill>
                <a:latin typeface="Cambria" panose="02040503050406030204" pitchFamily="18" charset="0"/>
              </a:rPr>
              <a:t>Calcul </a:t>
            </a:r>
            <a:r>
              <a:rPr lang="fr-FR" sz="2000" b="1" dirty="0">
                <a:solidFill>
                  <a:srgbClr val="00B0F0"/>
                </a:solidFill>
                <a:latin typeface="Cambria" panose="02040503050406030204" pitchFamily="18" charset="0"/>
              </a:rPr>
              <a:t>de la sortie : </a:t>
            </a:r>
            <a:r>
              <a:rPr lang="fr-FR" sz="2000" dirty="0">
                <a:latin typeface="Cambria" panose="02040503050406030204" pitchFamily="18" charset="0"/>
              </a:rPr>
              <a:t>la sortie est obtenue à partir de la valeur du net en utilisant </a:t>
            </a:r>
            <a:r>
              <a:rPr lang="fr-FR" sz="2000" dirty="0" smtClean="0">
                <a:latin typeface="Cambria" panose="02040503050406030204" pitchFamily="18" charset="0"/>
              </a:rPr>
              <a:t>une fonction </a:t>
            </a:r>
            <a:r>
              <a:rPr lang="fr-FR" sz="2000" dirty="0">
                <a:latin typeface="Cambria" panose="02040503050406030204" pitchFamily="18" charset="0"/>
              </a:rPr>
              <a:t>dite </a:t>
            </a:r>
            <a:r>
              <a:rPr lang="fr-FR" sz="2000" b="1" dirty="0">
                <a:solidFill>
                  <a:srgbClr val="00B050"/>
                </a:solidFill>
                <a:latin typeface="Cambria" panose="02040503050406030204" pitchFamily="18" charset="0"/>
              </a:rPr>
              <a:t>fonction d’activation </a:t>
            </a:r>
            <a:r>
              <a:rPr lang="fr-FR" sz="2000" dirty="0">
                <a:latin typeface="Cambria" panose="02040503050406030204" pitchFamily="18" charset="0"/>
              </a:rPr>
              <a:t>du </a:t>
            </a:r>
            <a:r>
              <a:rPr lang="fr-FR" sz="2000" dirty="0" smtClean="0">
                <a:latin typeface="Cambria" panose="02040503050406030204" pitchFamily="18" charset="0"/>
              </a:rPr>
              <a:t>neurone, Sans </a:t>
            </a:r>
            <a:r>
              <a:rPr lang="fr-FR" sz="2000" dirty="0">
                <a:latin typeface="Cambria" panose="02040503050406030204" pitchFamily="18" charset="0"/>
              </a:rPr>
              <a:t>fonction d’activation </a:t>
            </a:r>
            <a:r>
              <a:rPr lang="fr-FR" sz="2000" dirty="0" smtClean="0">
                <a:latin typeface="Cambria" panose="02040503050406030204" pitchFamily="18" charset="0"/>
              </a:rPr>
              <a:t>le </a:t>
            </a:r>
            <a:r>
              <a:rPr lang="fr-FR" sz="2000" dirty="0">
                <a:latin typeface="Cambria" panose="02040503050406030204" pitchFamily="18" charset="0"/>
              </a:rPr>
              <a:t>modèle reste linéaire. Les fonctions d’activation introduisent la</a:t>
            </a:r>
            <a:r>
              <a:rPr lang="fr-FR" sz="2000" dirty="0">
                <a:solidFill>
                  <a:srgbClr val="00B050"/>
                </a:solidFill>
                <a:latin typeface="Cambria" panose="02040503050406030204" pitchFamily="18" charset="0"/>
              </a:rPr>
              <a:t> non-linéarité</a:t>
            </a:r>
            <a:r>
              <a:rPr lang="fr-FR" sz="2000" dirty="0">
                <a:latin typeface="Cambria" panose="02040503050406030204" pitchFamily="18" charset="0"/>
              </a:rPr>
              <a:t>.</a:t>
            </a:r>
            <a:endParaRPr lang="en-US" sz="2000" dirty="0">
              <a:latin typeface="Cambria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Ellipse 8"/>
              <p:cNvSpPr/>
              <p:nvPr/>
            </p:nvSpPr>
            <p:spPr>
              <a:xfrm>
                <a:off x="6160168" y="2503474"/>
                <a:ext cx="689810" cy="673768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32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3200" b="0" i="1" dirty="0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fr-FR" sz="3200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Ellips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0168" y="2503474"/>
                <a:ext cx="689810" cy="673768"/>
              </a:xfrm>
              <a:prstGeom prst="ellipse">
                <a:avLst/>
              </a:prstGeom>
              <a:blipFill rotWithShape="1">
                <a:blip r:embed="rId2"/>
                <a:stretch>
                  <a:fillRect l="-925" t="-988" r="-887" b="-892"/>
                </a:stretch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Ellipse 9"/>
              <p:cNvSpPr/>
              <p:nvPr/>
            </p:nvSpPr>
            <p:spPr>
              <a:xfrm>
                <a:off x="6160168" y="3360826"/>
                <a:ext cx="689810" cy="673768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3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fr-FR" sz="3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0" name="Ellips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0168" y="3360826"/>
                <a:ext cx="689810" cy="673768"/>
              </a:xfrm>
              <a:prstGeom prst="ellipse">
                <a:avLst/>
              </a:prstGeom>
              <a:blipFill rotWithShape="1">
                <a:blip r:embed="rId3"/>
                <a:stretch>
                  <a:fillRect l="-925" t="-1003" r="-887" b="-877"/>
                </a:stretch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Ellipse 10"/>
              <p:cNvSpPr/>
              <p:nvPr/>
            </p:nvSpPr>
            <p:spPr>
              <a:xfrm>
                <a:off x="6160168" y="4183911"/>
                <a:ext cx="689810" cy="673768"/>
              </a:xfrm>
              <a:prstGeom prst="ellipse">
                <a:avLst/>
              </a:pr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3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fr-FR" sz="3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" name="Ellips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0168" y="4183911"/>
                <a:ext cx="689810" cy="673768"/>
              </a:xfrm>
              <a:prstGeom prst="ellipse">
                <a:avLst/>
              </a:prstGeom>
              <a:blipFill rotWithShape="1">
                <a:blip r:embed="rId4"/>
                <a:stretch>
                  <a:fillRect l="-925" t="-1021" r="-887" b="-859"/>
                </a:stretch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Ellipse 11"/>
              <p:cNvSpPr/>
              <p:nvPr/>
            </p:nvSpPr>
            <p:spPr>
              <a:xfrm>
                <a:off x="9622010" y="3180534"/>
                <a:ext cx="1163051" cy="1074826"/>
              </a:xfrm>
              <a:prstGeom prst="ellipse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2" name="Ellips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22010" y="3180534"/>
                <a:ext cx="1163051" cy="1074826"/>
              </a:xfrm>
              <a:prstGeom prst="ellipse">
                <a:avLst/>
              </a:prstGeom>
              <a:blipFill rotWithShape="1">
                <a:blip r:embed="rId5"/>
                <a:stretch>
                  <a:fillRect l="-588" t="-633" r="-527" b="-570"/>
                </a:stretch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Connecteur droit avec flèche 12"/>
          <p:cNvCxnSpPr>
            <a:stCxn id="9" idx="6"/>
            <a:endCxn id="12" idx="1"/>
          </p:cNvCxnSpPr>
          <p:nvPr/>
        </p:nvCxnSpPr>
        <p:spPr>
          <a:xfrm>
            <a:off x="6849978" y="2840358"/>
            <a:ext cx="2942357" cy="49758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/>
          <p:cNvCxnSpPr>
            <a:stCxn id="10" idx="6"/>
            <a:endCxn id="12" idx="2"/>
          </p:cNvCxnSpPr>
          <p:nvPr/>
        </p:nvCxnSpPr>
        <p:spPr>
          <a:xfrm>
            <a:off x="6849978" y="3697710"/>
            <a:ext cx="2772032" cy="2023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>
            <a:stCxn id="11" idx="6"/>
            <a:endCxn id="12" idx="3"/>
          </p:cNvCxnSpPr>
          <p:nvPr/>
        </p:nvCxnSpPr>
        <p:spPr>
          <a:xfrm flipV="1">
            <a:off x="6849978" y="4097955"/>
            <a:ext cx="2942357" cy="422840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/>
        </p:nvCxnSpPr>
        <p:spPr>
          <a:xfrm flipV="1">
            <a:off x="10785061" y="3689168"/>
            <a:ext cx="893591" cy="13110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/>
          <p:cNvCxnSpPr/>
          <p:nvPr/>
        </p:nvCxnSpPr>
        <p:spPr>
          <a:xfrm flipV="1">
            <a:off x="9510406" y="4261238"/>
            <a:ext cx="563858" cy="962527"/>
          </a:xfrm>
          <a:prstGeom prst="straightConnector1">
            <a:avLst/>
          </a:prstGeom>
          <a:ln w="5715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/>
              <p:cNvSpPr txBox="1"/>
              <p:nvPr/>
            </p:nvSpPr>
            <p:spPr>
              <a:xfrm>
                <a:off x="7112720" y="3808354"/>
                <a:ext cx="85413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800" b="0" i="1" smtClean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fr-FR" sz="2800" b="0" i="1" smtClean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8" name="ZoneTexte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2720" y="3808354"/>
                <a:ext cx="854135" cy="523220"/>
              </a:xfrm>
              <a:prstGeom prst="rect">
                <a:avLst/>
              </a:prstGeom>
              <a:blipFill rotWithShape="1">
                <a:blip r:embed="rId6"/>
                <a:stretch>
                  <a:fillRect l="-10" t="-50" r="17" b="46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/>
              <p:cNvSpPr txBox="1"/>
              <p:nvPr/>
            </p:nvSpPr>
            <p:spPr>
              <a:xfrm>
                <a:off x="7387391" y="3124861"/>
                <a:ext cx="85413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800" b="0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fr-FR" sz="2800" b="0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9" name="ZoneTexte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7391" y="3124861"/>
                <a:ext cx="854135" cy="523220"/>
              </a:xfrm>
              <a:prstGeom prst="rect">
                <a:avLst/>
              </a:prstGeom>
              <a:blipFill rotWithShape="1">
                <a:blip r:embed="rId7"/>
                <a:stretch>
                  <a:fillRect l="-51" t="-5" r="58" b="1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/>
              <p:cNvSpPr txBox="1"/>
              <p:nvPr/>
            </p:nvSpPr>
            <p:spPr>
              <a:xfrm>
                <a:off x="7820525" y="2483180"/>
                <a:ext cx="85413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800" b="0" i="1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fr-FR" sz="2800" b="0" i="1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0" name="ZoneTexte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0525" y="2483180"/>
                <a:ext cx="854135" cy="523220"/>
              </a:xfrm>
              <a:prstGeom prst="rect">
                <a:avLst/>
              </a:prstGeom>
              <a:blipFill rotWithShape="1">
                <a:blip r:embed="rId8"/>
                <a:stretch>
                  <a:fillRect l="-59" t="-63" r="66" b="59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ZoneTexte 20"/>
              <p:cNvSpPr txBox="1"/>
              <p:nvPr/>
            </p:nvSpPr>
            <p:spPr>
              <a:xfrm>
                <a:off x="9148460" y="4519857"/>
                <a:ext cx="85413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𝜽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21" name="ZoneTexte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8460" y="4519857"/>
                <a:ext cx="854135" cy="523220"/>
              </a:xfrm>
              <a:prstGeom prst="rect">
                <a:avLst/>
              </a:prstGeom>
              <a:blipFill rotWithShape="1">
                <a:blip r:embed="rId9"/>
                <a:stretch>
                  <a:fillRect l="-2" t="-107" r="9" b="104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Rectangle à coins arrondis 21"/>
          <p:cNvSpPr/>
          <p:nvPr/>
        </p:nvSpPr>
        <p:spPr>
          <a:xfrm>
            <a:off x="5969344" y="2149642"/>
            <a:ext cx="1105813" cy="3079053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ZoneTexte 22"/>
          <p:cNvSpPr txBox="1"/>
          <p:nvPr/>
        </p:nvSpPr>
        <p:spPr>
          <a:xfrm>
            <a:off x="5932589" y="1520259"/>
            <a:ext cx="11840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70C0"/>
                </a:solidFill>
                <a:latin typeface="Cambria" panose="02040503050406030204" pitchFamily="18" charset="0"/>
              </a:rPr>
              <a:t>Couche </a:t>
            </a:r>
            <a:r>
              <a:rPr lang="en-US" b="1" dirty="0" err="1">
                <a:solidFill>
                  <a:srgbClr val="0070C0"/>
                </a:solidFill>
                <a:latin typeface="Cambria" panose="02040503050406030204" pitchFamily="18" charset="0"/>
              </a:rPr>
              <a:t>d’entrée</a:t>
            </a:r>
            <a:endParaRPr lang="en-US" b="1" dirty="0">
              <a:solidFill>
                <a:srgbClr val="0070C0"/>
              </a:solidFill>
              <a:latin typeface="Cambria" panose="02040503050406030204" pitchFamily="18" charset="0"/>
            </a:endParaRPr>
          </a:p>
        </p:txBody>
      </p:sp>
      <p:sp>
        <p:nvSpPr>
          <p:cNvPr id="24" name="ZoneTexte 23"/>
          <p:cNvSpPr txBox="1"/>
          <p:nvPr/>
        </p:nvSpPr>
        <p:spPr>
          <a:xfrm>
            <a:off x="9639763" y="1503311"/>
            <a:ext cx="11840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70C0"/>
                </a:solidFill>
                <a:latin typeface="Cambria" panose="02040503050406030204" pitchFamily="18" charset="0"/>
              </a:rPr>
              <a:t>Couche </a:t>
            </a:r>
            <a:r>
              <a:rPr lang="en-US" b="1" dirty="0" smtClean="0">
                <a:solidFill>
                  <a:srgbClr val="0070C0"/>
                </a:solidFill>
                <a:latin typeface="Cambria" panose="02040503050406030204" pitchFamily="18" charset="0"/>
              </a:rPr>
              <a:t>de sortie</a:t>
            </a:r>
            <a:endParaRPr lang="en-US" b="1" dirty="0">
              <a:solidFill>
                <a:srgbClr val="0070C0"/>
              </a:solidFill>
              <a:latin typeface="Cambria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ZoneTexte 24"/>
              <p:cNvSpPr txBox="1"/>
              <p:nvPr/>
            </p:nvSpPr>
            <p:spPr>
              <a:xfrm>
                <a:off x="10767283" y="3174656"/>
                <a:ext cx="85413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5" name="ZoneTexte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67283" y="3174656"/>
                <a:ext cx="854135" cy="461665"/>
              </a:xfrm>
              <a:prstGeom prst="rect">
                <a:avLst/>
              </a:prstGeom>
              <a:blipFill rotWithShape="1">
                <a:blip r:embed="rId10"/>
                <a:stretch>
                  <a:fillRect l="-26" t="-63" r="33" b="67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/>
              <p:cNvSpPr txBox="1"/>
              <p:nvPr/>
            </p:nvSpPr>
            <p:spPr>
              <a:xfrm>
                <a:off x="2168629" y="5737158"/>
                <a:ext cx="2328799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40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sz="4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4000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fr-FR" sz="4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40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ZoneText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8629" y="5737158"/>
                <a:ext cx="2328799" cy="615553"/>
              </a:xfrm>
              <a:prstGeom prst="rect">
                <a:avLst/>
              </a:prstGeom>
              <a:blipFill rotWithShape="1">
                <a:blip r:embed="rId11"/>
                <a:stretch>
                  <a:fillRect l="-4" t="-92" r="15" b="28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898823" y="0"/>
            <a:ext cx="4860324" cy="9055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fr-FR" sz="2400" b="1" dirty="0" smtClean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Chapitre2</a:t>
            </a:r>
            <a:r>
              <a:rPr lang="fr-FR" sz="2400" b="1" dirty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 : </a:t>
            </a:r>
            <a:r>
              <a:rPr lang="fr-FR" sz="2400" b="1" dirty="0" smtClean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Réseaux de </a:t>
            </a:r>
            <a:r>
              <a:rPr lang="fr-FR" sz="2400" b="1" dirty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N</a:t>
            </a:r>
            <a:r>
              <a:rPr lang="fr-FR" sz="2400" b="1" dirty="0" smtClean="0">
                <a:solidFill>
                  <a:srgbClr val="7030A0"/>
                </a:solidFill>
                <a:latin typeface="Cambria" panose="02040503050406030204" pitchFamily="18" charset="0"/>
                <a:ea typeface="Arial" panose="020B0604020202020204" pitchFamily="34" charset="0"/>
                <a:cs typeface="Calibri" panose="020F0502020204030204" pitchFamily="34" charset="0"/>
              </a:rPr>
              <a:t>eurones Artificiels (RNA)</a:t>
            </a:r>
          </a:p>
        </p:txBody>
      </p:sp>
      <p:sp>
        <p:nvSpPr>
          <p:cNvPr id="2" name="Rectangle 1"/>
          <p:cNvSpPr/>
          <p:nvPr/>
        </p:nvSpPr>
        <p:spPr>
          <a:xfrm>
            <a:off x="280086" y="990274"/>
            <a:ext cx="353173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>
                <a:solidFill>
                  <a:srgbClr val="0070C0"/>
                </a:solidFill>
                <a:latin typeface="Cambria" panose="02040503050406030204" pitchFamily="18" charset="0"/>
              </a:rPr>
              <a:t>F</a:t>
            </a:r>
            <a:r>
              <a:rPr lang="en-US" sz="2400" b="1" dirty="0" err="1" smtClean="0">
                <a:solidFill>
                  <a:srgbClr val="0070C0"/>
                </a:solidFill>
                <a:latin typeface="Cambria" panose="02040503050406030204" pitchFamily="18" charset="0"/>
              </a:rPr>
              <a:t>onctions</a:t>
            </a:r>
            <a:r>
              <a:rPr lang="en-US" sz="2400" b="1" dirty="0" smtClean="0">
                <a:solidFill>
                  <a:srgbClr val="0070C0"/>
                </a:solidFill>
                <a:latin typeface="Cambria" panose="02040503050406030204" pitchFamily="18" charset="0"/>
              </a:rPr>
              <a:t> d’ Activation </a:t>
            </a:r>
            <a:r>
              <a:rPr lang="en-US" sz="2400" b="1" dirty="0">
                <a:solidFill>
                  <a:srgbClr val="0070C0"/>
                </a:solidFill>
                <a:latin typeface="Cambria" panose="02040503050406030204" pitchFamily="18" charset="0"/>
              </a:rPr>
              <a:t>:</a:t>
            </a:r>
          </a:p>
          <a:p>
            <a:endParaRPr lang="en-US" sz="2000" b="1" dirty="0" smtClean="0">
              <a:solidFill>
                <a:srgbClr val="0070C0"/>
              </a:solidFill>
              <a:latin typeface="Cambria" panose="02040503050406030204" pitchFamily="18" charset="0"/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018" y="4091189"/>
            <a:ext cx="1800225" cy="2495550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9135" y="4091189"/>
            <a:ext cx="1781175" cy="241935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4066" y="4091189"/>
            <a:ext cx="1666875" cy="2257425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1813671"/>
            <a:ext cx="3149600" cy="21184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dirty="0">
                <a:latin typeface="Cambria" panose="02040503050406030204" pitchFamily="18" charset="0"/>
              </a:rPr>
              <a:t>Sortie entre </a:t>
            </a:r>
            <a:r>
              <a:rPr lang="fr-FR" b="1" dirty="0">
                <a:solidFill>
                  <a:srgbClr val="00B050"/>
                </a:solidFill>
                <a:latin typeface="Cambria" panose="02040503050406030204" pitchFamily="18" charset="0"/>
              </a:rPr>
              <a:t>0 et 1</a:t>
            </a:r>
            <a:endParaRPr lang="fr-FR" dirty="0">
              <a:solidFill>
                <a:srgbClr val="00B050"/>
              </a:solidFill>
              <a:latin typeface="Cambria" panose="02040503050406030204" pitchFamily="18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dirty="0">
                <a:latin typeface="Cambria" panose="02040503050406030204" pitchFamily="18" charset="0"/>
              </a:rPr>
              <a:t>Forme en </a:t>
            </a:r>
            <a:r>
              <a:rPr lang="fr-FR" b="1" dirty="0">
                <a:solidFill>
                  <a:srgbClr val="00B050"/>
                </a:solidFill>
                <a:latin typeface="Cambria" panose="02040503050406030204" pitchFamily="18" charset="0"/>
              </a:rPr>
              <a:t>S</a:t>
            </a:r>
            <a:endParaRPr lang="fr-FR" dirty="0">
              <a:solidFill>
                <a:srgbClr val="00B050"/>
              </a:solidFill>
              <a:latin typeface="Cambria" panose="02040503050406030204" pitchFamily="18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b="1" dirty="0" smtClean="0">
                <a:solidFill>
                  <a:srgbClr val="00B050"/>
                </a:solidFill>
                <a:latin typeface="Cambria" panose="02040503050406030204" pitchFamily="18" charset="0"/>
              </a:rPr>
              <a:t>Classification binaire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dirty="0">
                <a:latin typeface="Cambria" panose="02040503050406030204" pitchFamily="18" charset="0"/>
              </a:rPr>
              <a:t>Couche de sortie des modèles de classification</a:t>
            </a:r>
            <a:endParaRPr lang="fr-FR" dirty="0">
              <a:solidFill>
                <a:srgbClr val="00B050"/>
              </a:solidFill>
              <a:latin typeface="Cambria" panose="020405030504060302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492181" y="1995741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dirty="0" smtClean="0">
                <a:latin typeface="Cambria" panose="02040503050406030204" pitchFamily="18" charset="0"/>
              </a:rPr>
              <a:t>Sortie </a:t>
            </a:r>
            <a:r>
              <a:rPr lang="fr-FR" dirty="0">
                <a:latin typeface="Cambria" panose="02040503050406030204" pitchFamily="18" charset="0"/>
              </a:rPr>
              <a:t>entre </a:t>
            </a:r>
            <a:r>
              <a:rPr lang="fr-FR" b="1" dirty="0">
                <a:solidFill>
                  <a:srgbClr val="00B050"/>
                </a:solidFill>
                <a:latin typeface="Cambria" panose="02040503050406030204" pitchFamily="18" charset="0"/>
              </a:rPr>
              <a:t>-1 et 1</a:t>
            </a:r>
            <a:endParaRPr lang="fr-FR" dirty="0">
              <a:solidFill>
                <a:srgbClr val="00B050"/>
              </a:solidFill>
              <a:latin typeface="Cambria" panose="02040503050406030204" pitchFamily="18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dirty="0">
                <a:latin typeface="Cambria" panose="02040503050406030204" pitchFamily="18" charset="0"/>
              </a:rPr>
              <a:t>Plus centrée autour de</a:t>
            </a:r>
            <a:r>
              <a:rPr lang="fr-FR" dirty="0">
                <a:solidFill>
                  <a:srgbClr val="00B050"/>
                </a:solidFill>
                <a:latin typeface="Cambria" panose="02040503050406030204" pitchFamily="18" charset="0"/>
              </a:rPr>
              <a:t> </a:t>
            </a:r>
            <a:r>
              <a:rPr lang="fr-FR" b="1" dirty="0" smtClean="0">
                <a:solidFill>
                  <a:srgbClr val="00B050"/>
                </a:solidFill>
                <a:latin typeface="Cambria" panose="02040503050406030204" pitchFamily="18" charset="0"/>
              </a:rPr>
              <a:t>0</a:t>
            </a:r>
            <a:endParaRPr lang="fr-FR" dirty="0">
              <a:solidFill>
                <a:srgbClr val="00B050"/>
              </a:solidFill>
              <a:latin typeface="Cambria" panose="02040503050406030204" pitchFamily="18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dirty="0" smtClean="0">
                <a:latin typeface="Cambria" panose="02040503050406030204" pitchFamily="18" charset="0"/>
              </a:rPr>
              <a:t>Réseaux </a:t>
            </a:r>
            <a:r>
              <a:rPr lang="fr-FR" dirty="0">
                <a:latin typeface="Cambria" panose="02040503050406030204" pitchFamily="18" charset="0"/>
              </a:rPr>
              <a:t>de neurones classiques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dirty="0" err="1" smtClean="0">
                <a:latin typeface="Cambria" panose="02040503050406030204" pitchFamily="18" charset="0"/>
              </a:rPr>
              <a:t>Recurrent</a:t>
            </a:r>
            <a:r>
              <a:rPr lang="fr-FR" dirty="0" smtClean="0">
                <a:latin typeface="Cambria" panose="02040503050406030204" pitchFamily="18" charset="0"/>
              </a:rPr>
              <a:t> </a:t>
            </a:r>
            <a:r>
              <a:rPr lang="fr-FR" dirty="0">
                <a:latin typeface="Cambria" panose="02040503050406030204" pitchFamily="18" charset="0"/>
              </a:rPr>
              <a:t>Neural Network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714337" y="1575049"/>
            <a:ext cx="22131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B050"/>
                </a:solidFill>
                <a:latin typeface="Cambria" panose="02040503050406030204" pitchFamily="18" charset="0"/>
              </a:rPr>
              <a:t>Re</a:t>
            </a:r>
            <a:r>
              <a:rPr lang="en-US" dirty="0">
                <a:latin typeface="Cambria" panose="02040503050406030204" pitchFamily="18" charset="0"/>
              </a:rPr>
              <a:t>ctified </a:t>
            </a:r>
            <a:r>
              <a:rPr lang="en-US" dirty="0">
                <a:solidFill>
                  <a:srgbClr val="00B050"/>
                </a:solidFill>
                <a:latin typeface="Cambria" panose="02040503050406030204" pitchFamily="18" charset="0"/>
              </a:rPr>
              <a:t>L</a:t>
            </a:r>
            <a:r>
              <a:rPr lang="en-US" dirty="0">
                <a:latin typeface="Cambria" panose="02040503050406030204" pitchFamily="18" charset="0"/>
              </a:rPr>
              <a:t>inear </a:t>
            </a:r>
            <a:r>
              <a:rPr lang="en-US" dirty="0">
                <a:solidFill>
                  <a:srgbClr val="00B050"/>
                </a:solidFill>
                <a:latin typeface="Cambria" panose="02040503050406030204" pitchFamily="18" charset="0"/>
              </a:rPr>
              <a:t>U</a:t>
            </a:r>
            <a:r>
              <a:rPr lang="en-US" dirty="0">
                <a:latin typeface="Cambria" panose="02040503050406030204" pitchFamily="18" charset="0"/>
              </a:rPr>
              <a:t>nit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178300" y="1813671"/>
            <a:ext cx="3958281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dirty="0">
                <a:latin typeface="Cambria" panose="02040503050406030204" pitchFamily="18" charset="0"/>
              </a:rPr>
              <a:t>Très </a:t>
            </a:r>
            <a:r>
              <a:rPr lang="fr-FR" b="1" dirty="0">
                <a:solidFill>
                  <a:srgbClr val="00B050"/>
                </a:solidFill>
                <a:latin typeface="Cambria" panose="02040503050406030204" pitchFamily="18" charset="0"/>
              </a:rPr>
              <a:t>simple et </a:t>
            </a:r>
            <a:r>
              <a:rPr lang="fr-FR" b="1" dirty="0" smtClean="0">
                <a:solidFill>
                  <a:srgbClr val="00B050"/>
                </a:solidFill>
                <a:latin typeface="Cambria" panose="02040503050406030204" pitchFamily="18" charset="0"/>
              </a:rPr>
              <a:t>rapide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dirty="0" err="1">
                <a:latin typeface="Cambria" panose="02040503050406030204" pitchFamily="18" charset="0"/>
              </a:rPr>
              <a:t>bloque</a:t>
            </a:r>
            <a:r>
              <a:rPr lang="en-US" dirty="0">
                <a:latin typeface="Cambria" panose="02040503050406030204" pitchFamily="18" charset="0"/>
              </a:rPr>
              <a:t> les </a:t>
            </a:r>
            <a:r>
              <a:rPr lang="en-US" dirty="0" err="1">
                <a:latin typeface="Cambria" panose="02040503050406030204" pitchFamily="18" charset="0"/>
              </a:rPr>
              <a:t>valeurs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négatives</a:t>
            </a:r>
            <a:endParaRPr lang="fr-FR" dirty="0">
              <a:solidFill>
                <a:srgbClr val="00B050"/>
              </a:solidFill>
              <a:latin typeface="Cambria" panose="02040503050406030204" pitchFamily="18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dirty="0">
                <a:latin typeface="Cambria" panose="02040503050406030204" pitchFamily="18" charset="0"/>
              </a:rPr>
              <a:t>Évite en partie le </a:t>
            </a:r>
            <a:r>
              <a:rPr lang="fr-FR" b="1" dirty="0">
                <a:solidFill>
                  <a:srgbClr val="00B050"/>
                </a:solidFill>
                <a:latin typeface="Cambria" panose="02040503050406030204" pitchFamily="18" charset="0"/>
              </a:rPr>
              <a:t>gradient qui disparaît</a:t>
            </a:r>
            <a:endParaRPr lang="fr-FR" dirty="0">
              <a:solidFill>
                <a:srgbClr val="00B050"/>
              </a:solidFill>
              <a:latin typeface="Cambria" panose="02040503050406030204" pitchFamily="18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b="1" dirty="0" err="1" smtClean="0">
                <a:solidFill>
                  <a:srgbClr val="00B050"/>
                </a:solidFill>
                <a:latin typeface="Cambria" panose="02040503050406030204" pitchFamily="18" charset="0"/>
              </a:rPr>
              <a:t>Deep</a:t>
            </a:r>
            <a:r>
              <a:rPr lang="fr-FR" b="1" dirty="0" smtClean="0">
                <a:solidFill>
                  <a:srgbClr val="00B050"/>
                </a:solidFill>
                <a:latin typeface="Cambria" panose="02040503050406030204" pitchFamily="18" charset="0"/>
              </a:rPr>
              <a:t> learning</a:t>
            </a:r>
            <a:endParaRPr lang="fr-FR" dirty="0">
              <a:solidFill>
                <a:srgbClr val="00B050"/>
              </a:solidFill>
              <a:latin typeface="Cambria" panose="0204050305040603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1154</Words>
  <Application>Microsoft Office PowerPoint</Application>
  <PresentationFormat>Grand écran</PresentationFormat>
  <Paragraphs>329</Paragraphs>
  <Slides>24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24</vt:i4>
      </vt:variant>
    </vt:vector>
  </HeadingPairs>
  <TitlesOfParts>
    <vt:vector size="32" baseType="lpstr">
      <vt:lpstr>Arial</vt:lpstr>
      <vt:lpstr>Calibri</vt:lpstr>
      <vt:lpstr>Calibri Light</vt:lpstr>
      <vt:lpstr>Cambria</vt:lpstr>
      <vt:lpstr>Cambria Math</vt:lpstr>
      <vt:lpstr>Times New Roman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Yanis</dc:creator>
  <cp:lastModifiedBy>Yanis</cp:lastModifiedBy>
  <cp:revision>229</cp:revision>
  <dcterms:created xsi:type="dcterms:W3CDTF">2025-06-27T17:41:00Z</dcterms:created>
  <dcterms:modified xsi:type="dcterms:W3CDTF">2026-05-05T01:32:59Z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7F5E622969F44C2FAE0DF8C299E7DCAB_12</vt:lpwstr>
  </property>
  <property fmtid="{D5CDD505-2E9C-101B-9397-08002B2CF9AE}" pid="3" name="KSOProductBuildVer">
    <vt:lpwstr>1033-12.2.0.23196</vt:lpwstr>
  </property>
</Properties>
</file>