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56" r:id="rId2"/>
    <p:sldId id="277" r:id="rId3"/>
    <p:sldId id="324" r:id="rId4"/>
    <p:sldId id="316" r:id="rId5"/>
    <p:sldId id="319" r:id="rId6"/>
    <p:sldId id="320" r:id="rId7"/>
    <p:sldId id="321" r:id="rId8"/>
    <p:sldId id="318" r:id="rId9"/>
    <p:sldId id="317" r:id="rId10"/>
    <p:sldId id="322" r:id="rId11"/>
    <p:sldId id="323" r:id="rId12"/>
    <p:sldId id="294" r:id="rId13"/>
    <p:sldId id="282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46F890A9-2807-4EBB-B81D-B2AA78EC7F39}" styleName="Style foncé 2 - Accentuation 5/Accentuation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505E3EF-67EA-436B-97B2-0124C06EBD24}" styleName="Style moyen 4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35758FB7-9AC5-4552-8A53-C91805E547FA}" styleName="Style à thème 1 - Accentuation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9706" autoAdjust="0"/>
    <p:restoredTop sz="94660"/>
  </p:normalViewPr>
  <p:slideViewPr>
    <p:cSldViewPr>
      <p:cViewPr varScale="1">
        <p:scale>
          <a:sx n="69" d="100"/>
          <a:sy n="69" d="100"/>
        </p:scale>
        <p:origin x="-157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89D4F8-DF25-4B42-ABFF-493BC2DFF6B1}" type="datetimeFigureOut">
              <a:rPr lang="fr-FR" smtClean="0"/>
              <a:pPr/>
              <a:t>22/05/2024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EE0AEE-1644-43C3-AE5B-5B2A176037D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le rect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grpSp>
        <p:nvGrpSpPr>
          <p:cNvPr id="2" name="Groupe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e lib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e lib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e lib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necteur droit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1825D8E-019A-4294-B10D-53BC6A08BF54}" type="datetime1">
              <a:rPr lang="fr-FR" smtClean="0"/>
              <a:pPr/>
              <a:t>22/05/2024</a:t>
            </a:fld>
            <a:endParaRPr lang="fr-BE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r-BE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A0F0E8-B694-434F-9618-004E87BAEAEB}" type="datetime1">
              <a:rPr lang="fr-FR" smtClean="0"/>
              <a:pPr/>
              <a:t>22/05/2024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0EC0A4-6D01-4CA5-AC88-AC1E207E0C6E}" type="datetime1">
              <a:rPr lang="fr-FR" smtClean="0"/>
              <a:pPr/>
              <a:t>22/05/2024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1479AE-EC7E-4C81-9A2B-BC527466B9BD}" type="datetime1">
              <a:rPr lang="fr-FR" smtClean="0"/>
              <a:pPr/>
              <a:t>22/05/2024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C5C8C9-92CA-4733-A265-25F129E5151C}" type="datetime1">
              <a:rPr lang="fr-FR" smtClean="0"/>
              <a:pPr/>
              <a:t>22/05/2024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FDF1DE-0558-4226-B789-1A6478BE507E}" type="datetime1">
              <a:rPr lang="fr-FR" smtClean="0"/>
              <a:pPr/>
              <a:t>22/05/2024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5498D5-8D4A-4708-AFE6-F1AED433BE80}" type="datetime1">
              <a:rPr lang="fr-FR" smtClean="0"/>
              <a:pPr/>
              <a:t>22/05/2024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6F38FD-05C2-41B2-9708-1EC5CB581D4C}" type="datetime1">
              <a:rPr lang="fr-FR" smtClean="0"/>
              <a:pPr/>
              <a:t>22/05/2024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8F025D-5BAE-498B-BECE-85B070D19A66}" type="datetime1">
              <a:rPr lang="fr-FR" smtClean="0"/>
              <a:pPr/>
              <a:t>22/05/2024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432999A-90CC-4C73-B318-46C84FB6D0AE}" type="datetime1">
              <a:rPr lang="fr-FR" smtClean="0"/>
              <a:pPr/>
              <a:t>22/05/2024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27EE7D2-4B3D-4C84-8199-DC4E3FED9F7C}" type="datetime1">
              <a:rPr lang="fr-FR" smtClean="0"/>
              <a:pPr/>
              <a:t>22/05/2024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angle rect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necteur droit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e libre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e libre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angle rect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necteur droit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CA6F0C5-3085-4BEE-9F62-342A8046B3DC}" type="datetime1">
              <a:rPr lang="fr-FR" smtClean="0"/>
              <a:pPr/>
              <a:t>22/05/2024</a:t>
            </a:fld>
            <a:endParaRPr lang="fr-BE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r-BE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214290"/>
            <a:ext cx="9144000" cy="1143008"/>
          </a:xfrm>
          <a:solidFill>
            <a:schemeClr val="tx1">
              <a:lumMod val="95000"/>
              <a:lumOff val="5000"/>
            </a:schemeClr>
          </a:solidFill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fr-FR" sz="2400" dirty="0" smtClean="0">
                <a:solidFill>
                  <a:schemeClr val="bg1"/>
                </a:solidFill>
                <a:effectLst/>
                <a:latin typeface="Courier New" pitchFamily="49" charset="0"/>
                <a:ea typeface="Batang" pitchFamily="18" charset="-127"/>
                <a:cs typeface="Courier New" pitchFamily="49" charset="0"/>
              </a:rPr>
              <a:t>Université de Bejaia</a:t>
            </a:r>
            <a:br>
              <a:rPr lang="fr-FR" sz="2400" dirty="0" smtClean="0">
                <a:solidFill>
                  <a:schemeClr val="bg1"/>
                </a:solidFill>
                <a:effectLst/>
                <a:latin typeface="Courier New" pitchFamily="49" charset="0"/>
                <a:ea typeface="Batang" pitchFamily="18" charset="-127"/>
                <a:cs typeface="Courier New" pitchFamily="49" charset="0"/>
              </a:rPr>
            </a:br>
            <a:r>
              <a:rPr lang="fr-FR" sz="2400" dirty="0" smtClean="0">
                <a:solidFill>
                  <a:schemeClr val="bg1"/>
                </a:solidFill>
                <a:effectLst/>
                <a:latin typeface="Courier New" pitchFamily="49" charset="0"/>
                <a:ea typeface="Batang" pitchFamily="18" charset="-127"/>
                <a:cs typeface="Courier New" pitchFamily="49" charset="0"/>
              </a:rPr>
              <a:t>Faculté des sciences exactes</a:t>
            </a:r>
            <a:br>
              <a:rPr lang="fr-FR" sz="2400" dirty="0" smtClean="0">
                <a:solidFill>
                  <a:schemeClr val="bg1"/>
                </a:solidFill>
                <a:effectLst/>
                <a:latin typeface="Courier New" pitchFamily="49" charset="0"/>
                <a:ea typeface="Batang" pitchFamily="18" charset="-127"/>
                <a:cs typeface="Courier New" pitchFamily="49" charset="0"/>
              </a:rPr>
            </a:br>
            <a:r>
              <a:rPr lang="fr-FR" sz="2400" dirty="0" smtClean="0">
                <a:solidFill>
                  <a:schemeClr val="bg1"/>
                </a:solidFill>
                <a:effectLst/>
                <a:latin typeface="Courier New" pitchFamily="49" charset="0"/>
                <a:ea typeface="Batang" pitchFamily="18" charset="-127"/>
                <a:cs typeface="Courier New" pitchFamily="49" charset="0"/>
              </a:rPr>
              <a:t> Département d’Informatique</a:t>
            </a:r>
            <a:endParaRPr lang="fr-FR" sz="2400" dirty="0">
              <a:solidFill>
                <a:schemeClr val="bg1"/>
              </a:solidFill>
              <a:effectLst/>
              <a:latin typeface="Courier New" pitchFamily="49" charset="0"/>
              <a:ea typeface="Batang" pitchFamily="18" charset="-127"/>
              <a:cs typeface="Courier New" pitchFamily="49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00100" y="1500174"/>
            <a:ext cx="7858180" cy="1928826"/>
          </a:xfrm>
        </p:spPr>
        <p:txBody>
          <a:bodyPr>
            <a:normAutofit fontScale="85000" lnSpcReduction="10000"/>
          </a:bodyPr>
          <a:lstStyle/>
          <a:p>
            <a:pPr algn="ctr">
              <a:spcAft>
                <a:spcPts val="600"/>
              </a:spcAft>
            </a:pPr>
            <a:r>
              <a:rPr lang="fr-FR" u="sng" dirty="0" smtClean="0">
                <a:solidFill>
                  <a:srgbClr val="0070C0"/>
                </a:solidFill>
                <a:latin typeface="Comic Sans MS" pitchFamily="66" charset="0"/>
              </a:rPr>
              <a:t>SUPPORT DE COURS: </a:t>
            </a:r>
            <a:endParaRPr lang="fr-FR" i="1" u="sng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 algn="ctr">
              <a:spcBef>
                <a:spcPts val="1800"/>
              </a:spcBef>
            </a:pPr>
            <a:r>
              <a:rPr lang="fr-FR" sz="4600" b="1" dirty="0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Systèmes Intelligents Ambiants</a:t>
            </a:r>
          </a:p>
          <a:p>
            <a:pPr algn="ctr">
              <a:spcBef>
                <a:spcPts val="1800"/>
              </a:spcBef>
            </a:pPr>
            <a:r>
              <a:rPr lang="fr-FR" sz="3900" b="1" dirty="0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(SIA)</a:t>
            </a:r>
            <a:endParaRPr lang="fr-FR" sz="3900" b="1" dirty="0">
              <a:solidFill>
                <a:schemeClr val="accent3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</a:t>
            </a:fld>
            <a:endParaRPr lang="fr-BE" dirty="0"/>
          </a:p>
        </p:txBody>
      </p:sp>
      <p:sp>
        <p:nvSpPr>
          <p:cNvPr id="5" name="Sous-titre 2"/>
          <p:cNvSpPr txBox="1">
            <a:spLocks/>
          </p:cNvSpPr>
          <p:nvPr/>
        </p:nvSpPr>
        <p:spPr>
          <a:xfrm>
            <a:off x="0" y="6357958"/>
            <a:ext cx="9144000" cy="50004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ts val="1200"/>
              </a:spcBef>
              <a:spcAft>
                <a:spcPts val="600"/>
              </a:spcAft>
              <a:defRPr/>
            </a:pPr>
            <a:r>
              <a:rPr lang="fr-FR" b="1" i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Auteur: </a:t>
            </a:r>
            <a:r>
              <a:rPr lang="fr-FR" b="1" i="1" dirty="0" smtClean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Dr. ATMANI Mouloud</a:t>
            </a:r>
            <a:r>
              <a:rPr lang="fr-FR" b="1" i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Spécialité </a:t>
            </a:r>
            <a:r>
              <a:rPr kumimoji="0" lang="fr-FR" b="1" i="1" u="none" strike="noStrike" kern="1200" cap="none" spc="0" normalizeH="0" baseline="0" noProof="0" dirty="0" smtClean="0">
                <a:solidFill>
                  <a:srgbClr val="FFFF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M1</a:t>
            </a:r>
            <a:r>
              <a:rPr kumimoji="0" lang="fr-FR" b="1" i="1" u="none" strike="noStrike" kern="1200" cap="none" spc="0" normalizeH="0" baseline="0" noProof="0" dirty="0" smtClean="0">
                <a:solidFill>
                  <a:schemeClr val="bg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fr-FR" b="1" i="1" u="none" strike="noStrike" kern="1200" cap="none" spc="0" normalizeH="0" baseline="0" noProof="0" dirty="0" smtClean="0">
                <a:solidFill>
                  <a:srgbClr val="FFFF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IA,</a:t>
            </a:r>
            <a:r>
              <a:rPr kumimoji="0" lang="fr-FR" b="1" i="1" u="none" strike="noStrike" kern="1200" cap="none" spc="0" normalizeH="0" baseline="0" noProof="0" dirty="0" smtClean="0">
                <a:solidFill>
                  <a:schemeClr val="bg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Année:</a:t>
            </a:r>
            <a:r>
              <a:rPr kumimoji="0" lang="fr-FR" b="1" i="1" u="none" strike="noStrike" kern="1200" cap="none" spc="0" normalizeH="0" noProof="0" dirty="0" smtClean="0">
                <a:solidFill>
                  <a:schemeClr val="bg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fr-FR" b="1" i="1" u="none" strike="noStrike" kern="1200" cap="none" spc="0" normalizeH="0" noProof="0" dirty="0" smtClean="0">
                <a:solidFill>
                  <a:srgbClr val="FFFF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2023/2024</a:t>
            </a:r>
            <a:endParaRPr kumimoji="0" lang="fr-FR" b="1" i="1" u="none" strike="noStrike" kern="1200" cap="none" spc="0" normalizeH="0" baseline="0" noProof="0" dirty="0">
              <a:solidFill>
                <a:srgbClr val="FFFF00"/>
              </a:solidFill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10" name="Image 9" descr="Smart Citi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488" y="3429000"/>
            <a:ext cx="3786214" cy="167879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501090" y="6407944"/>
            <a:ext cx="496728" cy="365125"/>
          </a:xfrm>
        </p:spPr>
        <p:txBody>
          <a:bodyPr/>
          <a:lstStyle/>
          <a:p>
            <a:fld id="{CF4668DC-857F-487D-BFFA-8C0CA5037977}" type="slidenum">
              <a:rPr lang="fr-BE" sz="1400" smtClean="0">
                <a:solidFill>
                  <a:srgbClr val="002060"/>
                </a:solidFill>
              </a:rPr>
              <a:pPr/>
              <a:t>10</a:t>
            </a:fld>
            <a:endParaRPr lang="fr-BE" sz="900" dirty="0">
              <a:solidFill>
                <a:srgbClr val="002060"/>
              </a:solidFill>
            </a:endParaRPr>
          </a:p>
        </p:txBody>
      </p:sp>
      <p:sp>
        <p:nvSpPr>
          <p:cNvPr id="4098" name="AutoShape 2" descr="RÃ©sultat de recherche d'images pour &quot;personne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dirty="0"/>
          </a:p>
        </p:txBody>
      </p:sp>
      <p:sp>
        <p:nvSpPr>
          <p:cNvPr id="10242" name="AutoShape 2" descr="Résultat de recherche d'images pour &quot;SDRAM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dirty="0"/>
          </a:p>
        </p:txBody>
      </p:sp>
      <p:sp>
        <p:nvSpPr>
          <p:cNvPr id="5122" name="AutoShape 2" descr="Initiation all&amp;amp;#39;informatique: Qu&amp;amp;#39;est ce qu&amp;amp;#39;un ordinateu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5" name="Titre 7"/>
          <p:cNvSpPr>
            <a:spLocks noGrp="1"/>
          </p:cNvSpPr>
          <p:nvPr>
            <p:ph type="title"/>
          </p:nvPr>
        </p:nvSpPr>
        <p:spPr>
          <a:xfrm>
            <a:off x="0" y="71414"/>
            <a:ext cx="9144000" cy="714396"/>
          </a:xfrm>
          <a:solidFill>
            <a:schemeClr val="accent2">
              <a:lumMod val="50000"/>
            </a:schemeClr>
          </a:solidFill>
        </p:spPr>
        <p:txBody>
          <a:bodyPr>
            <a:normAutofit/>
          </a:bodyPr>
          <a:lstStyle/>
          <a:p>
            <a:pPr marL="355600"/>
            <a:r>
              <a:rPr lang="fr-FR" sz="2800" u="sng" dirty="0" smtClean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Chap.4</a:t>
            </a:r>
            <a:r>
              <a:rPr lang="fr-FR" sz="2800" dirty="0" smtClean="0">
                <a:solidFill>
                  <a:srgbClr val="FFFF00"/>
                </a:solidFill>
                <a:effectLst/>
                <a:latin typeface="Courier New" pitchFamily="49" charset="0"/>
                <a:cs typeface="Courier New" pitchFamily="49" charset="0"/>
              </a:rPr>
              <a:t>:Défis et challenges des SIA</a:t>
            </a:r>
            <a:endParaRPr lang="fr-FR" sz="2800" dirty="0">
              <a:solidFill>
                <a:srgbClr val="FFFF00"/>
              </a:solidFill>
              <a:effectLst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" name="AutoShape 2" descr="Plaque de porte en bois symbole &quot;Flèche directionnelle 90°&quot; | Seton F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285720" y="857232"/>
            <a:ext cx="767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 smtClean="0">
                <a:solidFill>
                  <a:srgbClr val="00B050"/>
                </a:solidFill>
                <a:latin typeface="Lucida Bright" pitchFamily="18" charset="0"/>
                <a:cs typeface="Lucida Bright" pitchFamily="18" charset="0"/>
              </a:rPr>
              <a:t>4. Défis et challenges des Systèmes  intelligents ambiants (suite)</a:t>
            </a:r>
          </a:p>
        </p:txBody>
      </p:sp>
      <p:sp>
        <p:nvSpPr>
          <p:cNvPr id="9" name="Rectangle 8"/>
          <p:cNvSpPr/>
          <p:nvPr/>
        </p:nvSpPr>
        <p:spPr>
          <a:xfrm>
            <a:off x="214282" y="1714488"/>
            <a:ext cx="5929354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363" indent="360363" algn="just">
              <a:lnSpc>
                <a:spcPct val="150000"/>
              </a:lnSpc>
            </a:pPr>
            <a:r>
              <a:rPr lang="fr-FR" dirty="0" smtClean="0">
                <a:latin typeface="Lucida Bright" pitchFamily="18" charset="0"/>
                <a:cs typeface="Lucida Bright" pitchFamily="18" charset="0"/>
              </a:rPr>
              <a:t>	L’utilisation des données personnelles (</a:t>
            </a:r>
            <a:r>
              <a:rPr lang="fr-FR" b="1" dirty="0" smtClean="0">
                <a:latin typeface="Lucida Bright" pitchFamily="18" charset="0"/>
                <a:cs typeface="Lucida Bright" pitchFamily="18" charset="0"/>
              </a:rPr>
              <a:t>images, vidéos, santé, empreintes, mots de passe</a:t>
            </a:r>
            <a:r>
              <a:rPr lang="fr-FR" dirty="0" smtClean="0">
                <a:latin typeface="Lucida Bright" pitchFamily="18" charset="0"/>
                <a:cs typeface="Lucida Bright" pitchFamily="18" charset="0"/>
              </a:rPr>
              <a:t>, </a:t>
            </a:r>
            <a:r>
              <a:rPr lang="fr-FR" b="1" dirty="0" smtClean="0">
                <a:latin typeface="Lucida Bright" pitchFamily="18" charset="0"/>
                <a:cs typeface="Lucida Bright" pitchFamily="18" charset="0"/>
              </a:rPr>
              <a:t>données personnelles</a:t>
            </a:r>
            <a:r>
              <a:rPr lang="fr-FR" dirty="0" smtClean="0">
                <a:latin typeface="Lucida Bright" pitchFamily="18" charset="0"/>
                <a:cs typeface="Lucida Bright" pitchFamily="18" charset="0"/>
              </a:rPr>
              <a:t>, </a:t>
            </a:r>
            <a:r>
              <a:rPr lang="fr-FR" dirty="0" err="1" smtClean="0">
                <a:latin typeface="Lucida Bright" pitchFamily="18" charset="0"/>
                <a:cs typeface="Lucida Bright" pitchFamily="18" charset="0"/>
              </a:rPr>
              <a:t>etc</a:t>
            </a:r>
            <a:r>
              <a:rPr lang="fr-FR" dirty="0" smtClean="0">
                <a:latin typeface="Lucida Bright" pitchFamily="18" charset="0"/>
                <a:cs typeface="Lucida Bright" pitchFamily="18" charset="0"/>
              </a:rPr>
              <a:t>) doivent être  sécurisées à tous les niveaux pour ne pas porter atteinte au bon fonctionnement des objets, des services (notamment Cloud) et par conséquent, à la vie privée des utilisateurs des SIA.</a:t>
            </a:r>
          </a:p>
        </p:txBody>
      </p:sp>
      <p:sp>
        <p:nvSpPr>
          <p:cNvPr id="10" name="Rectangle 9"/>
          <p:cNvSpPr/>
          <p:nvPr/>
        </p:nvSpPr>
        <p:spPr>
          <a:xfrm>
            <a:off x="357158" y="1214422"/>
            <a:ext cx="8501122" cy="4546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363" indent="-360363" algn="just"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  <a:latin typeface="Lucida Bright" pitchFamily="18" charset="0"/>
                <a:cs typeface="Lucida Bright" pitchFamily="18" charset="0"/>
              </a:rPr>
              <a:t>4.6. Sécurité et respect de la vie privée</a:t>
            </a:r>
            <a:endParaRPr lang="fr-FR" dirty="0" smtClean="0">
              <a:latin typeface="Lucida Bright" pitchFamily="18" charset="0"/>
              <a:cs typeface="Lucida Bright" pitchFamily="18" charset="0"/>
            </a:endParaRPr>
          </a:p>
        </p:txBody>
      </p:sp>
      <p:sp>
        <p:nvSpPr>
          <p:cNvPr id="2050" name="AutoShape 2" descr="Cybersécurité : l'importance de la sécurité informatique - 2i Academ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2" name="Image 11" descr="Securit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93180" y="1894522"/>
            <a:ext cx="2807976" cy="2105982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571472" y="4804816"/>
            <a:ext cx="8358246" cy="12857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9750" algn="just">
              <a:lnSpc>
                <a:spcPct val="150000"/>
              </a:lnSpc>
            </a:pPr>
            <a:r>
              <a:rPr lang="fr-FR" dirty="0" smtClean="0">
                <a:latin typeface="Lucida Bright" pitchFamily="18" charset="0"/>
                <a:cs typeface="Lucida Bright" pitchFamily="18" charset="0"/>
              </a:rPr>
              <a:t>Le maillage complexe qui constitue les SIA fait de la </a:t>
            </a:r>
            <a:r>
              <a:rPr lang="fr-FR" b="1" dirty="0" err="1" smtClean="0">
                <a:latin typeface="Lucida Bright" pitchFamily="18" charset="0"/>
                <a:cs typeface="Lucida Bright" pitchFamily="18" charset="0"/>
              </a:rPr>
              <a:t>cybersécurité</a:t>
            </a:r>
            <a:r>
              <a:rPr lang="fr-FR" dirty="0" smtClean="0">
                <a:latin typeface="Lucida Bright" pitchFamily="18" charset="0"/>
                <a:cs typeface="Lucida Bright" pitchFamily="18" charset="0"/>
              </a:rPr>
              <a:t> une composante essentielle lorsqu’il s’agit de communiquer et traiter des données des utilisateurs.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501090" y="6407944"/>
            <a:ext cx="496728" cy="365125"/>
          </a:xfrm>
        </p:spPr>
        <p:txBody>
          <a:bodyPr/>
          <a:lstStyle/>
          <a:p>
            <a:fld id="{CF4668DC-857F-487D-BFFA-8C0CA5037977}" type="slidenum">
              <a:rPr lang="fr-BE" sz="1400" smtClean="0">
                <a:solidFill>
                  <a:srgbClr val="002060"/>
                </a:solidFill>
              </a:rPr>
              <a:pPr/>
              <a:t>11</a:t>
            </a:fld>
            <a:endParaRPr lang="fr-BE" sz="900" dirty="0">
              <a:solidFill>
                <a:srgbClr val="002060"/>
              </a:solidFill>
            </a:endParaRPr>
          </a:p>
        </p:txBody>
      </p:sp>
      <p:sp>
        <p:nvSpPr>
          <p:cNvPr id="4098" name="AutoShape 2" descr="RÃ©sultat de recherche d'images pour &quot;personne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dirty="0"/>
          </a:p>
        </p:txBody>
      </p:sp>
      <p:sp>
        <p:nvSpPr>
          <p:cNvPr id="10242" name="AutoShape 2" descr="Résultat de recherche d'images pour &quot;SDRAM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dirty="0"/>
          </a:p>
        </p:txBody>
      </p:sp>
      <p:sp>
        <p:nvSpPr>
          <p:cNvPr id="5122" name="AutoShape 2" descr="Initiation all&amp;amp;#39;informatique: Qu&amp;amp;#39;est ce qu&amp;amp;#39;un ordinateu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5" name="Titre 7"/>
          <p:cNvSpPr>
            <a:spLocks noGrp="1"/>
          </p:cNvSpPr>
          <p:nvPr>
            <p:ph type="title"/>
          </p:nvPr>
        </p:nvSpPr>
        <p:spPr>
          <a:xfrm>
            <a:off x="0" y="71414"/>
            <a:ext cx="9144000" cy="714396"/>
          </a:xfrm>
          <a:solidFill>
            <a:schemeClr val="accent2">
              <a:lumMod val="50000"/>
            </a:schemeClr>
          </a:solidFill>
        </p:spPr>
        <p:txBody>
          <a:bodyPr>
            <a:normAutofit/>
          </a:bodyPr>
          <a:lstStyle/>
          <a:p>
            <a:pPr marL="355600"/>
            <a:r>
              <a:rPr lang="fr-FR" sz="2800" u="sng" dirty="0" smtClean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Chap.4</a:t>
            </a:r>
            <a:r>
              <a:rPr lang="fr-FR" sz="2800" dirty="0" smtClean="0">
                <a:solidFill>
                  <a:srgbClr val="FFFF00"/>
                </a:solidFill>
                <a:effectLst/>
                <a:latin typeface="Courier New" pitchFamily="49" charset="0"/>
                <a:cs typeface="Courier New" pitchFamily="49" charset="0"/>
              </a:rPr>
              <a:t>:Défis et challenges des SIA</a:t>
            </a:r>
            <a:endParaRPr lang="fr-FR" sz="2800" dirty="0">
              <a:solidFill>
                <a:srgbClr val="FFFF00"/>
              </a:solidFill>
              <a:effectLst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" name="AutoShape 2" descr="Plaque de porte en bois symbole &quot;Flèche directionnelle 90°&quot; | Seton F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357158" y="928670"/>
            <a:ext cx="8501122" cy="4546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363" indent="-360363" algn="just"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  <a:latin typeface="Lucida Bright" pitchFamily="18" charset="0"/>
                <a:cs typeface="Lucida Bright" pitchFamily="18" charset="0"/>
              </a:rPr>
              <a:t>4.6. Sécurité et respect de la vie privée</a:t>
            </a:r>
            <a:endParaRPr lang="fr-FR" dirty="0" smtClean="0">
              <a:latin typeface="Lucida Bright" pitchFamily="18" charset="0"/>
              <a:cs typeface="Lucida Bright" pitchFamily="18" charset="0"/>
            </a:endParaRPr>
          </a:p>
        </p:txBody>
      </p:sp>
      <p:sp>
        <p:nvSpPr>
          <p:cNvPr id="2050" name="AutoShape 2" descr="Cybersécurité : l'importance de la sécurité informatique - 2i Academ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285720" y="1357298"/>
            <a:ext cx="8643998" cy="65402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9750" algn="just">
              <a:lnSpc>
                <a:spcPct val="150000"/>
              </a:lnSpc>
              <a:spcAft>
                <a:spcPts val="1200"/>
              </a:spcAft>
            </a:pPr>
            <a:r>
              <a:rPr lang="fr-FR" dirty="0" smtClean="0">
                <a:latin typeface="Lucida Bright" pitchFamily="18" charset="0"/>
                <a:cs typeface="Lucida Bright" pitchFamily="18" charset="0"/>
              </a:rPr>
              <a:t>Plusieurs attaques sont possibles sur un SIA :</a:t>
            </a:r>
          </a:p>
          <a:p>
            <a:pPr indent="360363" algn="just">
              <a:spcAft>
                <a:spcPts val="600"/>
              </a:spcAft>
              <a:buFont typeface="Wingdings" pitchFamily="2" charset="2"/>
              <a:buChar char="q"/>
            </a:pPr>
            <a:r>
              <a:rPr lang="fr-FR" b="1" dirty="0" smtClean="0">
                <a:latin typeface="Lucida Bright" pitchFamily="18" charset="0"/>
                <a:cs typeface="Lucida Bright" pitchFamily="18" charset="0"/>
              </a:rPr>
              <a:t>Cheval de Troie: </a:t>
            </a:r>
            <a:r>
              <a:rPr lang="fr-FR" dirty="0" smtClean="0">
                <a:latin typeface="Lucida Bright" pitchFamily="18" charset="0"/>
                <a:cs typeface="Lucida Bright" pitchFamily="18" charset="0"/>
              </a:rPr>
              <a:t>modifier le fonctionnement des circuits intégrés</a:t>
            </a:r>
          </a:p>
          <a:p>
            <a:pPr indent="360363" algn="just">
              <a:spcAft>
                <a:spcPts val="600"/>
              </a:spcAft>
              <a:buFont typeface="Wingdings" pitchFamily="2" charset="2"/>
              <a:buChar char="q"/>
            </a:pPr>
            <a:r>
              <a:rPr lang="fr-FR" b="1" dirty="0" smtClean="0">
                <a:latin typeface="Lucida Bright" pitchFamily="18" charset="0"/>
                <a:cs typeface="Lucida Bright" pitchFamily="18" charset="0"/>
              </a:rPr>
              <a:t> Réplication des objets: </a:t>
            </a:r>
            <a:r>
              <a:rPr lang="fr-FR" dirty="0" smtClean="0">
                <a:latin typeface="Lucida Bright" pitchFamily="18" charset="0"/>
                <a:cs typeface="Lucida Bright" pitchFamily="18" charset="0"/>
              </a:rPr>
              <a:t>ajouter un objet en dupliquant le numéro d’identification pour attaquer et corrompre le réseau;</a:t>
            </a:r>
          </a:p>
          <a:p>
            <a:pPr indent="360363" algn="just">
              <a:spcAft>
                <a:spcPts val="600"/>
              </a:spcAft>
              <a:buFont typeface="Wingdings" pitchFamily="2" charset="2"/>
              <a:buChar char="q"/>
            </a:pPr>
            <a:r>
              <a:rPr lang="fr-FR" b="1" dirty="0" smtClean="0">
                <a:latin typeface="Lucida Bright" pitchFamily="18" charset="0"/>
                <a:cs typeface="Lucida Bright" pitchFamily="18" charset="0"/>
              </a:rPr>
              <a:t>Attaques par déni de service (</a:t>
            </a:r>
            <a:r>
              <a:rPr lang="fr-FR" b="1" dirty="0" err="1" smtClean="0">
                <a:latin typeface="Lucida Bright" pitchFamily="18" charset="0"/>
                <a:cs typeface="Lucida Bright" pitchFamily="18" charset="0"/>
              </a:rPr>
              <a:t>DoS</a:t>
            </a:r>
            <a:r>
              <a:rPr lang="fr-FR" b="1" dirty="0" smtClean="0">
                <a:latin typeface="Lucida Bright" pitchFamily="18" charset="0"/>
                <a:cs typeface="Lucida Bright" pitchFamily="18" charset="0"/>
              </a:rPr>
              <a:t>)</a:t>
            </a:r>
            <a:r>
              <a:rPr lang="fr-FR" dirty="0" smtClean="0">
                <a:latin typeface="Lucida Bright" pitchFamily="18" charset="0"/>
                <a:cs typeface="Lucida Bright" pitchFamily="18" charset="0"/>
              </a:rPr>
              <a:t>: envoi en rafale d’un très grand nombre de messages, qui semblent légitimes, pour affaiblir le destinataire;</a:t>
            </a:r>
          </a:p>
          <a:p>
            <a:pPr indent="360363" algn="just">
              <a:spcAft>
                <a:spcPts val="600"/>
              </a:spcAft>
              <a:buFont typeface="Wingdings" pitchFamily="2" charset="2"/>
              <a:buChar char="q"/>
            </a:pPr>
            <a:r>
              <a:rPr lang="fr-FR" b="1" dirty="0" smtClean="0">
                <a:latin typeface="Lucida Bright" pitchFamily="18" charset="0"/>
                <a:cs typeface="Lucida Bright" pitchFamily="18" charset="0"/>
              </a:rPr>
              <a:t>Attaque physique: </a:t>
            </a:r>
            <a:r>
              <a:rPr lang="fr-FR" dirty="0" smtClean="0">
                <a:latin typeface="Lucida Bright" pitchFamily="18" charset="0"/>
                <a:cs typeface="Lucida Bright" pitchFamily="18" charset="0"/>
              </a:rPr>
              <a:t>vol de composants, accès aux serveurs, etc.</a:t>
            </a:r>
          </a:p>
          <a:p>
            <a:pPr indent="360363" algn="just">
              <a:spcAft>
                <a:spcPts val="600"/>
              </a:spcAft>
              <a:buFont typeface="Wingdings" pitchFamily="2" charset="2"/>
              <a:buChar char="q"/>
            </a:pPr>
            <a:r>
              <a:rPr lang="fr-FR" b="1" dirty="0" smtClean="0">
                <a:latin typeface="Lucida Bright" pitchFamily="18" charset="0"/>
                <a:cs typeface="Lucida Bright" pitchFamily="18" charset="0"/>
              </a:rPr>
              <a:t>Attaque par canal auxiliaire: </a:t>
            </a:r>
            <a:r>
              <a:rPr lang="fr-FR" dirty="0" smtClean="0">
                <a:latin typeface="Lucida Bright" pitchFamily="18" charset="0"/>
                <a:cs typeface="Lucida Bright" pitchFamily="18" charset="0"/>
              </a:rPr>
              <a:t>intercepter les communication et les déchiffrer;</a:t>
            </a:r>
          </a:p>
          <a:p>
            <a:pPr indent="360363" algn="just">
              <a:spcAft>
                <a:spcPts val="600"/>
              </a:spcAft>
              <a:buFont typeface="Wingdings" pitchFamily="2" charset="2"/>
              <a:buChar char="q"/>
            </a:pPr>
            <a:r>
              <a:rPr lang="fr-FR" b="1" dirty="0" smtClean="0">
                <a:latin typeface="Lucida Bright" pitchFamily="18" charset="0"/>
                <a:cs typeface="Lucida Bright" pitchFamily="18" charset="0"/>
              </a:rPr>
              <a:t>Attaque de collisions</a:t>
            </a:r>
            <a:r>
              <a:rPr lang="fr-FR" b="1" dirty="0" smtClean="0"/>
              <a:t>: </a:t>
            </a:r>
            <a:r>
              <a:rPr lang="fr-FR" dirty="0" smtClean="0">
                <a:latin typeface="Lucida Bright" pitchFamily="18" charset="0"/>
                <a:cs typeface="Lucida Bright" pitchFamily="18" charset="0"/>
              </a:rPr>
              <a:t>ajouter du bruit et des messages inutiles;</a:t>
            </a:r>
          </a:p>
          <a:p>
            <a:pPr indent="360363" algn="just">
              <a:spcAft>
                <a:spcPts val="600"/>
              </a:spcAft>
              <a:buFont typeface="Wingdings" pitchFamily="2" charset="2"/>
              <a:buChar char="q"/>
            </a:pPr>
            <a:r>
              <a:rPr lang="fr-FR" b="1" dirty="0" smtClean="0">
                <a:latin typeface="Lucida Bright" pitchFamily="18" charset="0"/>
                <a:cs typeface="Lucida Bright" pitchFamily="18" charset="0"/>
              </a:rPr>
              <a:t>Attaque par fragmentation</a:t>
            </a:r>
            <a:r>
              <a:rPr lang="fr-FR" dirty="0" smtClean="0">
                <a:latin typeface="Lucida Bright" pitchFamily="18" charset="0"/>
                <a:cs typeface="Lucida Bright" pitchFamily="18" charset="0"/>
              </a:rPr>
              <a:t>: une fois un paquet est découper en fragments, l’attaquant insère des fragments malveillants</a:t>
            </a:r>
          </a:p>
          <a:p>
            <a:pPr marL="442913" indent="-442913" algn="just">
              <a:spcAft>
                <a:spcPts val="600"/>
              </a:spcAft>
              <a:buFont typeface="Wingdings" pitchFamily="2" charset="2"/>
              <a:buChar char="q"/>
            </a:pPr>
            <a:r>
              <a:rPr lang="fr-FR" b="1" dirty="0" smtClean="0">
                <a:latin typeface="Lucida Bright" pitchFamily="18" charset="0"/>
                <a:cs typeface="Lucida Bright" pitchFamily="18" charset="0"/>
              </a:rPr>
              <a:t>Injection SQL: </a:t>
            </a:r>
            <a:r>
              <a:rPr lang="fr-FR" dirty="0" smtClean="0">
                <a:latin typeface="Lucida Bright" pitchFamily="18" charset="0"/>
                <a:cs typeface="Lucida Bright" pitchFamily="18" charset="0"/>
              </a:rPr>
              <a:t>lancer des opérations de lecture, d’écriture et de        suppression</a:t>
            </a:r>
          </a:p>
          <a:p>
            <a:pPr indent="360363" algn="just">
              <a:lnSpc>
                <a:spcPct val="150000"/>
              </a:lnSpc>
              <a:buFont typeface="Wingdings" pitchFamily="2" charset="2"/>
              <a:buChar char="q"/>
            </a:pPr>
            <a:endParaRPr lang="fr-FR" dirty="0" smtClean="0">
              <a:latin typeface="Lucida Bright" pitchFamily="18" charset="0"/>
              <a:cs typeface="Lucida Bright" pitchFamily="18" charset="0"/>
            </a:endParaRPr>
          </a:p>
          <a:p>
            <a:pPr indent="360363" algn="just">
              <a:lnSpc>
                <a:spcPct val="150000"/>
              </a:lnSpc>
              <a:buFont typeface="Wingdings" pitchFamily="2" charset="2"/>
              <a:buChar char="q"/>
            </a:pPr>
            <a:endParaRPr lang="fr-FR" b="1" dirty="0" smtClean="0"/>
          </a:p>
          <a:p>
            <a:pPr indent="360363" algn="just">
              <a:lnSpc>
                <a:spcPct val="150000"/>
              </a:lnSpc>
              <a:buFont typeface="Wingdings" pitchFamily="2" charset="2"/>
              <a:buChar char="q"/>
            </a:pPr>
            <a:endParaRPr lang="fr-FR" dirty="0" smtClean="0">
              <a:latin typeface="Lucida Bright" pitchFamily="18" charset="0"/>
              <a:cs typeface="Lucida Bright" pitchFamily="18" charset="0"/>
            </a:endParaRPr>
          </a:p>
          <a:p>
            <a:pPr indent="539750" algn="just">
              <a:lnSpc>
                <a:spcPct val="150000"/>
              </a:lnSpc>
              <a:buFont typeface="Wingdings" pitchFamily="2" charset="2"/>
              <a:buChar char="q"/>
            </a:pPr>
            <a:endParaRPr lang="fr-FR" dirty="0" smtClean="0">
              <a:latin typeface="Lucida Bright" pitchFamily="18" charset="0"/>
              <a:cs typeface="Lucida Bright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572528" y="6407944"/>
            <a:ext cx="440504" cy="365125"/>
          </a:xfrm>
        </p:spPr>
        <p:txBody>
          <a:bodyPr/>
          <a:lstStyle/>
          <a:p>
            <a:fld id="{CF4668DC-857F-487D-BFFA-8C0CA5037977}" type="slidenum">
              <a:rPr lang="fr-BE" sz="1600" b="1" smtClean="0">
                <a:solidFill>
                  <a:srgbClr val="002060"/>
                </a:solidFill>
              </a:rPr>
              <a:pPr/>
              <a:t>12</a:t>
            </a:fld>
            <a:endParaRPr lang="fr-BE" sz="1600" b="1" dirty="0">
              <a:solidFill>
                <a:srgbClr val="002060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500166" y="2714620"/>
            <a:ext cx="664373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b="1" dirty="0" smtClean="0">
                <a:solidFill>
                  <a:srgbClr val="0070C0"/>
                </a:solidFill>
                <a:latin typeface="Lucida Bright" pitchFamily="18" charset="0"/>
                <a:cs typeface="Lucida Bright" pitchFamily="18" charset="0"/>
              </a:rPr>
              <a:t>FIN DU CHAPITRE 4</a:t>
            </a:r>
            <a:endParaRPr lang="fr-FR" sz="4400" b="1" dirty="0">
              <a:solidFill>
                <a:srgbClr val="0070C0"/>
              </a:solidFill>
              <a:latin typeface="Lucida Bright" pitchFamily="18" charset="0"/>
              <a:cs typeface="Lucida Bright" pitchFamily="18" charset="0"/>
            </a:endParaRPr>
          </a:p>
        </p:txBody>
      </p:sp>
      <p:sp>
        <p:nvSpPr>
          <p:cNvPr id="5" name="Titre 7"/>
          <p:cNvSpPr>
            <a:spLocks noGrp="1"/>
          </p:cNvSpPr>
          <p:nvPr>
            <p:ph type="title"/>
          </p:nvPr>
        </p:nvSpPr>
        <p:spPr>
          <a:xfrm>
            <a:off x="0" y="71414"/>
            <a:ext cx="9144000" cy="500066"/>
          </a:xfrm>
          <a:solidFill>
            <a:schemeClr val="accent2">
              <a:lumMod val="50000"/>
            </a:schemeClr>
          </a:solidFill>
        </p:spPr>
        <p:txBody>
          <a:bodyPr>
            <a:normAutofit/>
          </a:bodyPr>
          <a:lstStyle/>
          <a:p>
            <a:pPr marL="355600"/>
            <a:r>
              <a:rPr lang="fr-FR" sz="2400" u="sng" dirty="0" smtClean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Chap.4</a:t>
            </a:r>
            <a:r>
              <a:rPr lang="fr-FR" sz="2400" dirty="0" smtClean="0">
                <a:solidFill>
                  <a:srgbClr val="FFFF00"/>
                </a:solidFill>
                <a:effectLst/>
                <a:latin typeface="Courier New" pitchFamily="49" charset="0"/>
                <a:cs typeface="Courier New" pitchFamily="49" charset="0"/>
              </a:rPr>
              <a:t>:Défis et challenges des SIA</a:t>
            </a:r>
            <a:endParaRPr lang="fr-FR" sz="3600" u="sng" dirty="0">
              <a:solidFill>
                <a:srgbClr val="FFFF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14282" y="714356"/>
            <a:ext cx="6858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u="sng" dirty="0" smtClean="0">
                <a:solidFill>
                  <a:srgbClr val="0070C0"/>
                </a:solidFill>
                <a:latin typeface="Lucida Bright" pitchFamily="18" charset="0"/>
                <a:cs typeface="Lucida Bright" pitchFamily="18" charset="0"/>
              </a:rPr>
              <a:t>Références</a:t>
            </a:r>
            <a:endParaRPr lang="fr-FR" sz="2000" b="1" u="sng" dirty="0">
              <a:solidFill>
                <a:srgbClr val="0070C0"/>
              </a:solidFill>
              <a:latin typeface="Lucida Bright" pitchFamily="18" charset="0"/>
              <a:cs typeface="Lucida Bright" pitchFamily="18" charset="0"/>
            </a:endParaRPr>
          </a:p>
        </p:txBody>
      </p:sp>
      <p:sp>
        <p:nvSpPr>
          <p:cNvPr id="5" name="Titre 7"/>
          <p:cNvSpPr>
            <a:spLocks noGrp="1"/>
          </p:cNvSpPr>
          <p:nvPr>
            <p:ph type="title"/>
          </p:nvPr>
        </p:nvSpPr>
        <p:spPr>
          <a:xfrm>
            <a:off x="0" y="71414"/>
            <a:ext cx="9144000" cy="500066"/>
          </a:xfrm>
          <a:solidFill>
            <a:schemeClr val="accent2">
              <a:lumMod val="50000"/>
            </a:schemeClr>
          </a:solidFill>
        </p:spPr>
        <p:txBody>
          <a:bodyPr>
            <a:normAutofit/>
          </a:bodyPr>
          <a:lstStyle/>
          <a:p>
            <a:pPr marL="355600"/>
            <a:r>
              <a:rPr lang="fr-FR" sz="2400" u="sng" dirty="0" smtClean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Chap.4</a:t>
            </a:r>
            <a:r>
              <a:rPr lang="fr-FR" sz="2400" dirty="0" smtClean="0">
                <a:solidFill>
                  <a:srgbClr val="FFFF00"/>
                </a:solidFill>
                <a:effectLst/>
                <a:latin typeface="Courier New" pitchFamily="49" charset="0"/>
                <a:cs typeface="Courier New" pitchFamily="49" charset="0"/>
              </a:rPr>
              <a:t>:Défis et challenges des SIA</a:t>
            </a:r>
            <a:endParaRPr lang="fr-FR" sz="3600" u="sng" dirty="0">
              <a:solidFill>
                <a:srgbClr val="FFFF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501090" y="6407944"/>
            <a:ext cx="511942" cy="365125"/>
          </a:xfrm>
        </p:spPr>
        <p:txBody>
          <a:bodyPr/>
          <a:lstStyle/>
          <a:p>
            <a:fld id="{CF4668DC-857F-487D-BFFA-8C0CA5037977}" type="slidenum">
              <a:rPr lang="fr-BE" sz="1600" b="1" smtClean="0">
                <a:solidFill>
                  <a:srgbClr val="002060"/>
                </a:solidFill>
              </a:rPr>
              <a:pPr/>
              <a:t>13</a:t>
            </a:fld>
            <a:endParaRPr lang="fr-BE" sz="1600" b="1" dirty="0">
              <a:solidFill>
                <a:srgbClr val="002060"/>
              </a:solidFill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357158" y="1071546"/>
            <a:ext cx="8358246" cy="5124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2913" indent="-442913" algn="just">
              <a:lnSpc>
                <a:spcPct val="150000"/>
              </a:lnSpc>
            </a:pP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1]: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Jean-Pierre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Hauet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dirty="0" smtClean="0"/>
              <a:t>«</a:t>
            </a:r>
            <a:r>
              <a:rPr lang="fr-FR" i="1" dirty="0" smtClean="0">
                <a:latin typeface="Times New Roman" pitchFamily="18" charset="0"/>
                <a:cs typeface="Times New Roman" pitchFamily="18" charset="0"/>
              </a:rPr>
              <a:t>La maison intelligente et connectée</a:t>
            </a:r>
            <a:r>
              <a:rPr lang="fr-FR" dirty="0" smtClean="0"/>
              <a:t>»,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Revue de l’Electricité et de l’Electronique (REE), 2020.</a:t>
            </a:r>
          </a:p>
          <a:p>
            <a:pPr marL="442913" indent="-442913" algn="just">
              <a:lnSpc>
                <a:spcPct val="150000"/>
              </a:lnSpc>
            </a:pP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[2]: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Amezzane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Ilham et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al,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fr-FR" i="1" dirty="0" smtClean="0">
                <a:latin typeface="Times New Roman" pitchFamily="18" charset="0"/>
                <a:cs typeface="Times New Roman" pitchFamily="18" charset="0"/>
              </a:rPr>
              <a:t>L’intelligence artificielle dans les Smart Homes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». Rapport technique,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Researchgate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, mai 2015.</a:t>
            </a:r>
          </a:p>
          <a:p>
            <a:pPr marL="442913" indent="-442913" algn="just">
              <a:lnSpc>
                <a:spcPct val="150000"/>
              </a:lnSpc>
            </a:pP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[3]: 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Union internationale des télécommunications  «</a:t>
            </a:r>
            <a:r>
              <a:rPr lang="fr-FR" dirty="0" smtClean="0"/>
              <a:t> </a:t>
            </a:r>
            <a:r>
              <a:rPr lang="fr-FR" i="1" dirty="0" smtClean="0">
                <a:latin typeface="Times New Roman" pitchFamily="18" charset="0"/>
                <a:cs typeface="Times New Roman" pitchFamily="18" charset="0"/>
              </a:rPr>
              <a:t>Systèmes de transport intelligents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».  Manuel sur les communications mobiles terrestres, volume 4, édition 2021.</a:t>
            </a:r>
          </a:p>
          <a:p>
            <a:pPr marL="442913" indent="-442913" algn="just">
              <a:lnSpc>
                <a:spcPct val="150000"/>
              </a:lnSpc>
            </a:pP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[4]: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Norbert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Streitz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et al, «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Grand challenges for ambient intelligence and implications for design contexts and smart </a:t>
            </a:r>
            <a:r>
              <a:rPr lang="fr-FR" i="1" dirty="0" err="1" smtClean="0">
                <a:latin typeface="Times New Roman" pitchFamily="18" charset="0"/>
                <a:cs typeface="Times New Roman" pitchFamily="18" charset="0"/>
              </a:rPr>
              <a:t>societies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», Journal of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Ambient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Intelligence and Smart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Environments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, 2019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42913" indent="-442913" algn="just">
              <a:lnSpc>
                <a:spcPct val="150000"/>
              </a:lnSpc>
            </a:pP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[5]: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Yachir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Ali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«composition dynamique de services sensibles au contexte dans les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systemes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intelligents ambiants» , thèse de doctorat , USTHB, Université Paris-Est, 2014.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2</a:t>
            </a:fld>
            <a:endParaRPr lang="fr-BE"/>
          </a:p>
        </p:txBody>
      </p:sp>
      <p:sp>
        <p:nvSpPr>
          <p:cNvPr id="5" name="Titre 7"/>
          <p:cNvSpPr>
            <a:spLocks noGrp="1"/>
          </p:cNvSpPr>
          <p:nvPr>
            <p:ph type="title"/>
          </p:nvPr>
        </p:nvSpPr>
        <p:spPr>
          <a:xfrm>
            <a:off x="0" y="1500174"/>
            <a:ext cx="9144000" cy="3929090"/>
          </a:xfrm>
          <a:solidFill>
            <a:schemeClr val="accent2">
              <a:lumMod val="50000"/>
            </a:schemeClr>
          </a:solidFill>
        </p:spPr>
        <p:txBody>
          <a:bodyPr>
            <a:normAutofit/>
          </a:bodyPr>
          <a:lstStyle/>
          <a:p>
            <a:pPr marL="355600" algn="ctr"/>
            <a:r>
              <a:rPr lang="fr-FR" sz="4000" u="sng" dirty="0" smtClean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Chapitre 4</a:t>
            </a:r>
            <a:br>
              <a:rPr lang="fr-FR" sz="4000" u="sng" dirty="0" smtClean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fr-FR" sz="4000" dirty="0" smtClean="0">
                <a:solidFill>
                  <a:srgbClr val="FFFF00"/>
                </a:solidFill>
                <a:effectLst/>
                <a:latin typeface="Courier New" pitchFamily="49" charset="0"/>
                <a:cs typeface="Courier New" pitchFamily="49" charset="0"/>
              </a:rPr>
              <a:t/>
            </a:r>
            <a:br>
              <a:rPr lang="fr-FR" sz="4000" dirty="0" smtClean="0">
                <a:solidFill>
                  <a:srgbClr val="FFFF00"/>
                </a:solidFill>
                <a:effectLst/>
                <a:latin typeface="Courier New" pitchFamily="49" charset="0"/>
                <a:cs typeface="Courier New" pitchFamily="49" charset="0"/>
              </a:rPr>
            </a:br>
            <a:r>
              <a:rPr lang="fr-FR" sz="5400" dirty="0" smtClean="0">
                <a:solidFill>
                  <a:srgbClr val="FFFF00"/>
                </a:solidFill>
                <a:effectLst/>
                <a:latin typeface="Courier New" pitchFamily="49" charset="0"/>
                <a:cs typeface="Courier New" pitchFamily="49" charset="0"/>
              </a:rPr>
              <a:t>Défis et challenges des SIA </a:t>
            </a:r>
            <a:endParaRPr lang="fr-FR" sz="4000" dirty="0">
              <a:solidFill>
                <a:srgbClr val="FFFF00"/>
              </a:solidFill>
              <a:effectLst/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3</a:t>
            </a:fld>
            <a:endParaRPr lang="fr-BE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2428868"/>
            <a:ext cx="7643866" cy="4135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ZoneTexte 5"/>
          <p:cNvSpPr txBox="1"/>
          <p:nvPr/>
        </p:nvSpPr>
        <p:spPr>
          <a:xfrm>
            <a:off x="214282" y="714356"/>
            <a:ext cx="7400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B050"/>
                </a:solidFill>
                <a:latin typeface="Lucida Bright" pitchFamily="18" charset="0"/>
                <a:cs typeface="Lucida Bright" pitchFamily="18" charset="0"/>
              </a:rPr>
              <a:t>4. Défis et challenges des Systèmes  intelligents ambiants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1142984"/>
            <a:ext cx="9144000" cy="12425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363" indent="-360363" algn="just">
              <a:lnSpc>
                <a:spcPct val="150000"/>
              </a:lnSpc>
            </a:pP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Lucida Bright" pitchFamily="18" charset="0"/>
                <a:cs typeface="Lucida Bright" pitchFamily="18" charset="0"/>
              </a:rPr>
              <a:t>		</a:t>
            </a:r>
            <a:r>
              <a:rPr lang="fr-FR" sz="1700" dirty="0" smtClean="0">
                <a:latin typeface="Lucida Bright" pitchFamily="18" charset="0"/>
                <a:cs typeface="Lucida Bright" pitchFamily="18" charset="0"/>
              </a:rPr>
              <a:t>Plusieurs défis sont apparus au fil du temps que les SIA se développent, notamment avec l’utilisation de différents équipements, de technologies de transmission de données hétérogènes . Parmi eux:</a:t>
            </a:r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0" y="-24"/>
            <a:ext cx="9144000" cy="714396"/>
          </a:xfrm>
          <a:solidFill>
            <a:schemeClr val="accent2">
              <a:lumMod val="50000"/>
            </a:schemeClr>
          </a:solidFill>
        </p:spPr>
        <p:txBody>
          <a:bodyPr>
            <a:normAutofit/>
          </a:bodyPr>
          <a:lstStyle/>
          <a:p>
            <a:pPr marL="355600"/>
            <a:r>
              <a:rPr lang="fr-FR" sz="2800" u="sng" dirty="0" smtClean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Chap.4</a:t>
            </a:r>
            <a:r>
              <a:rPr lang="fr-FR" sz="2800" dirty="0" smtClean="0">
                <a:solidFill>
                  <a:srgbClr val="FFFF00"/>
                </a:solidFill>
                <a:effectLst/>
                <a:latin typeface="Courier New" pitchFamily="49" charset="0"/>
                <a:cs typeface="Courier New" pitchFamily="49" charset="0"/>
              </a:rPr>
              <a:t>:Défis et challenges des SIA</a:t>
            </a:r>
            <a:endParaRPr lang="fr-FR" sz="2800" dirty="0">
              <a:solidFill>
                <a:srgbClr val="FFFF00"/>
              </a:solidFill>
              <a:effectLst/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501090" y="6407944"/>
            <a:ext cx="496728" cy="365125"/>
          </a:xfrm>
        </p:spPr>
        <p:txBody>
          <a:bodyPr/>
          <a:lstStyle/>
          <a:p>
            <a:fld id="{CF4668DC-857F-487D-BFFA-8C0CA5037977}" type="slidenum">
              <a:rPr lang="fr-BE" sz="1400" smtClean="0">
                <a:solidFill>
                  <a:srgbClr val="002060"/>
                </a:solidFill>
              </a:rPr>
              <a:pPr/>
              <a:t>4</a:t>
            </a:fld>
            <a:endParaRPr lang="fr-BE" sz="900" dirty="0">
              <a:solidFill>
                <a:srgbClr val="002060"/>
              </a:solidFill>
            </a:endParaRPr>
          </a:p>
        </p:txBody>
      </p:sp>
      <p:sp>
        <p:nvSpPr>
          <p:cNvPr id="4098" name="AutoShape 2" descr="RÃ©sultat de recherche d'images pour &quot;personne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dirty="0"/>
          </a:p>
        </p:txBody>
      </p:sp>
      <p:sp>
        <p:nvSpPr>
          <p:cNvPr id="10242" name="AutoShape 2" descr="Résultat de recherche d'images pour &quot;SDRAM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dirty="0"/>
          </a:p>
        </p:txBody>
      </p:sp>
      <p:sp>
        <p:nvSpPr>
          <p:cNvPr id="5122" name="AutoShape 2" descr="Initiation all&amp;amp;#39;informatique: Qu&amp;amp;#39;est ce qu&amp;amp;#39;un ordinateu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5" name="Titre 7"/>
          <p:cNvSpPr>
            <a:spLocks noGrp="1"/>
          </p:cNvSpPr>
          <p:nvPr>
            <p:ph type="title"/>
          </p:nvPr>
        </p:nvSpPr>
        <p:spPr>
          <a:xfrm>
            <a:off x="0" y="71414"/>
            <a:ext cx="9144000" cy="714396"/>
          </a:xfrm>
          <a:solidFill>
            <a:schemeClr val="accent2">
              <a:lumMod val="50000"/>
            </a:schemeClr>
          </a:solidFill>
        </p:spPr>
        <p:txBody>
          <a:bodyPr>
            <a:normAutofit/>
          </a:bodyPr>
          <a:lstStyle/>
          <a:p>
            <a:pPr marL="355600"/>
            <a:r>
              <a:rPr lang="fr-FR" sz="2800" u="sng" dirty="0" smtClean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Chap.4</a:t>
            </a:r>
            <a:r>
              <a:rPr lang="fr-FR" sz="2800" dirty="0" smtClean="0">
                <a:solidFill>
                  <a:srgbClr val="FFFF00"/>
                </a:solidFill>
                <a:effectLst/>
                <a:latin typeface="Courier New" pitchFamily="49" charset="0"/>
                <a:cs typeface="Courier New" pitchFamily="49" charset="0"/>
              </a:rPr>
              <a:t>:Défis et challenges des SIA</a:t>
            </a:r>
            <a:endParaRPr lang="fr-FR" sz="2800" dirty="0">
              <a:solidFill>
                <a:srgbClr val="FFFF00"/>
              </a:solidFill>
              <a:effectLst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" name="AutoShape 2" descr="Plaque de porte en bois symbole &quot;Flèche directionnelle 90°&quot; | Seton F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214282" y="1214422"/>
            <a:ext cx="8572560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363" indent="-360363" algn="just"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  <a:latin typeface="Lucida Bright" pitchFamily="18" charset="0"/>
                <a:cs typeface="Lucida Bright" pitchFamily="18" charset="0"/>
              </a:rPr>
              <a:t>4.1. Adaptation des SIA</a:t>
            </a:r>
            <a:endParaRPr lang="fr-FR" dirty="0" smtClean="0">
              <a:latin typeface="Lucida Bright" pitchFamily="18" charset="0"/>
              <a:cs typeface="Lucida Bright" pitchFamily="18" charset="0"/>
            </a:endParaRPr>
          </a:p>
          <a:p>
            <a:pPr marL="360363" indent="-360363" algn="just">
              <a:lnSpc>
                <a:spcPct val="150000"/>
              </a:lnSpc>
            </a:pPr>
            <a:r>
              <a:rPr lang="fr-FR" b="1" dirty="0" smtClean="0">
                <a:latin typeface="Lucida Bright" pitchFamily="18" charset="0"/>
                <a:cs typeface="Lucida Bright" pitchFamily="18" charset="0"/>
              </a:rPr>
              <a:t>	</a:t>
            </a: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  <a:latin typeface="Lucida Bright" pitchFamily="18" charset="0"/>
                <a:cs typeface="Lucida Bright" pitchFamily="18" charset="0"/>
              </a:rPr>
              <a:t>4.1.1. Adaptation</a:t>
            </a:r>
          </a:p>
          <a:p>
            <a:pPr marL="360363" indent="-360363" algn="just">
              <a:lnSpc>
                <a:spcPct val="150000"/>
              </a:lnSpc>
            </a:pP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Lucida Bright" pitchFamily="18" charset="0"/>
                <a:cs typeface="Lucida Bright" pitchFamily="18" charset="0"/>
              </a:rPr>
              <a:t>		</a:t>
            </a:r>
            <a:r>
              <a:rPr lang="fr-FR" dirty="0" smtClean="0">
                <a:latin typeface="Lucida Bright" pitchFamily="18" charset="0"/>
                <a:cs typeface="Lucida Bright" pitchFamily="18" charset="0"/>
              </a:rPr>
              <a:t>L’intégration des mécanismes d’auto-adaptation dans un système intelligent ambiant constitue la clé pour:</a:t>
            </a:r>
          </a:p>
          <a:p>
            <a:pPr marL="900113" indent="-360363"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fr-FR" dirty="0" smtClean="0">
                <a:latin typeface="Lucida Bright" pitchFamily="18" charset="0"/>
                <a:cs typeface="Lucida Bright" pitchFamily="18" charset="0"/>
              </a:rPr>
              <a:t>gérer les changements de contexte (utilisateur et environnementaux);</a:t>
            </a:r>
          </a:p>
          <a:p>
            <a:pPr marL="900113" indent="-360363"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fr-FR" smtClean="0">
                <a:latin typeface="Lucida Bright" pitchFamily="18" charset="0"/>
                <a:cs typeface="Lucida Bright" pitchFamily="18" charset="0"/>
              </a:rPr>
              <a:t>permettre </a:t>
            </a:r>
            <a:r>
              <a:rPr lang="fr-FR" dirty="0" smtClean="0">
                <a:latin typeface="Lucida Bright" pitchFamily="18" charset="0"/>
                <a:cs typeface="Lucida Bright" pitchFamily="18" charset="0"/>
              </a:rPr>
              <a:t>d’augmenter le degré: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142976" y="4286256"/>
            <a:ext cx="4429156" cy="128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23888" indent="-360363" algn="just">
              <a:lnSpc>
                <a:spcPct val="150000"/>
              </a:lnSpc>
              <a:buFont typeface="Wingdings" pitchFamily="2" charset="2"/>
              <a:buChar char="ü"/>
              <a:tabLst>
                <a:tab pos="984250" algn="l"/>
              </a:tabLst>
            </a:pPr>
            <a:r>
              <a:rPr lang="fr-FR" dirty="0" smtClean="0">
                <a:latin typeface="Lucida Bright" pitchFamily="18" charset="0"/>
                <a:cs typeface="Lucida Bright" pitchFamily="18" charset="0"/>
              </a:rPr>
              <a:t>d’</a:t>
            </a:r>
            <a:r>
              <a:rPr lang="fr-FR" b="1" dirty="0" smtClean="0">
                <a:latin typeface="Lucida Bright" pitchFamily="18" charset="0"/>
                <a:cs typeface="Lucida Bright" pitchFamily="18" charset="0"/>
              </a:rPr>
              <a:t>autonomie;</a:t>
            </a:r>
            <a:r>
              <a:rPr lang="fr-FR" dirty="0" smtClean="0">
                <a:latin typeface="Lucida Bright" pitchFamily="18" charset="0"/>
                <a:cs typeface="Lucida Bright" pitchFamily="18" charset="0"/>
              </a:rPr>
              <a:t> </a:t>
            </a:r>
          </a:p>
          <a:p>
            <a:pPr marL="623888" indent="-360363" algn="just">
              <a:lnSpc>
                <a:spcPct val="150000"/>
              </a:lnSpc>
              <a:buFont typeface="Wingdings" pitchFamily="2" charset="2"/>
              <a:buChar char="ü"/>
              <a:tabLst>
                <a:tab pos="984250" algn="l"/>
              </a:tabLst>
            </a:pPr>
            <a:r>
              <a:rPr lang="fr-FR" dirty="0" smtClean="0">
                <a:latin typeface="Lucida Bright" pitchFamily="18" charset="0"/>
                <a:cs typeface="Lucida Bright" pitchFamily="18" charset="0"/>
              </a:rPr>
              <a:t>de </a:t>
            </a:r>
            <a:r>
              <a:rPr lang="fr-FR" b="1" dirty="0" smtClean="0">
                <a:latin typeface="Lucida Bright" pitchFamily="18" charset="0"/>
                <a:cs typeface="Lucida Bright" pitchFamily="18" charset="0"/>
              </a:rPr>
              <a:t>robustesse;</a:t>
            </a:r>
            <a:r>
              <a:rPr lang="fr-FR" dirty="0" smtClean="0">
                <a:latin typeface="Lucida Bright" pitchFamily="18" charset="0"/>
                <a:cs typeface="Lucida Bright" pitchFamily="18" charset="0"/>
              </a:rPr>
              <a:t> </a:t>
            </a:r>
          </a:p>
          <a:p>
            <a:pPr marL="623888" indent="-360363" algn="just">
              <a:lnSpc>
                <a:spcPct val="150000"/>
              </a:lnSpc>
              <a:buFont typeface="Wingdings" pitchFamily="2" charset="2"/>
              <a:buChar char="ü"/>
              <a:tabLst>
                <a:tab pos="984250" algn="l"/>
              </a:tabLst>
            </a:pPr>
            <a:r>
              <a:rPr lang="fr-FR" dirty="0" smtClean="0">
                <a:latin typeface="Lucida Bright" pitchFamily="18" charset="0"/>
                <a:cs typeface="Lucida Bright" pitchFamily="18" charset="0"/>
              </a:rPr>
              <a:t>de </a:t>
            </a:r>
            <a:r>
              <a:rPr lang="fr-FR" b="1" dirty="0" smtClean="0">
                <a:latin typeface="Lucida Bright" pitchFamily="18" charset="0"/>
                <a:cs typeface="Lucida Bright" pitchFamily="18" charset="0"/>
              </a:rPr>
              <a:t>flexibilité </a:t>
            </a:r>
            <a:r>
              <a:rPr lang="fr-FR" dirty="0" smtClean="0">
                <a:latin typeface="Lucida Bright" pitchFamily="18" charset="0"/>
                <a:cs typeface="Lucida Bright" pitchFamily="18" charset="0"/>
              </a:rPr>
              <a:t>du système.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501090" y="6407944"/>
            <a:ext cx="496728" cy="365125"/>
          </a:xfrm>
        </p:spPr>
        <p:txBody>
          <a:bodyPr/>
          <a:lstStyle/>
          <a:p>
            <a:fld id="{CF4668DC-857F-487D-BFFA-8C0CA5037977}" type="slidenum">
              <a:rPr lang="fr-BE" sz="1400" smtClean="0">
                <a:solidFill>
                  <a:srgbClr val="002060"/>
                </a:solidFill>
              </a:rPr>
              <a:pPr/>
              <a:t>5</a:t>
            </a:fld>
            <a:endParaRPr lang="fr-BE" sz="900" dirty="0">
              <a:solidFill>
                <a:srgbClr val="002060"/>
              </a:solidFill>
            </a:endParaRPr>
          </a:p>
        </p:txBody>
      </p:sp>
      <p:sp>
        <p:nvSpPr>
          <p:cNvPr id="4098" name="AutoShape 2" descr="RÃ©sultat de recherche d'images pour &quot;personne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dirty="0"/>
          </a:p>
        </p:txBody>
      </p:sp>
      <p:sp>
        <p:nvSpPr>
          <p:cNvPr id="10242" name="AutoShape 2" descr="Résultat de recherche d'images pour &quot;SDRAM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dirty="0"/>
          </a:p>
        </p:txBody>
      </p:sp>
      <p:sp>
        <p:nvSpPr>
          <p:cNvPr id="5122" name="AutoShape 2" descr="Initiation all&amp;amp;#39;informatique: Qu&amp;amp;#39;est ce qu&amp;amp;#39;un ordinateu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5" name="Titre 7"/>
          <p:cNvSpPr>
            <a:spLocks noGrp="1"/>
          </p:cNvSpPr>
          <p:nvPr>
            <p:ph type="title"/>
          </p:nvPr>
        </p:nvSpPr>
        <p:spPr>
          <a:xfrm>
            <a:off x="0" y="71414"/>
            <a:ext cx="9144000" cy="714396"/>
          </a:xfrm>
          <a:solidFill>
            <a:schemeClr val="accent2">
              <a:lumMod val="50000"/>
            </a:schemeClr>
          </a:solidFill>
        </p:spPr>
        <p:txBody>
          <a:bodyPr>
            <a:normAutofit/>
          </a:bodyPr>
          <a:lstStyle/>
          <a:p>
            <a:pPr marL="355600"/>
            <a:r>
              <a:rPr lang="fr-FR" sz="2800" u="sng" dirty="0" smtClean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Chap.4</a:t>
            </a:r>
            <a:r>
              <a:rPr lang="fr-FR" sz="2800" dirty="0" smtClean="0">
                <a:solidFill>
                  <a:srgbClr val="FFFF00"/>
                </a:solidFill>
                <a:effectLst/>
                <a:latin typeface="Courier New" pitchFamily="49" charset="0"/>
                <a:cs typeface="Courier New" pitchFamily="49" charset="0"/>
              </a:rPr>
              <a:t>:Défis et challenges des SIA</a:t>
            </a:r>
            <a:endParaRPr lang="fr-FR" sz="2800" dirty="0">
              <a:solidFill>
                <a:srgbClr val="FFFF00"/>
              </a:solidFill>
              <a:effectLst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" name="AutoShape 2" descr="Plaque de porte en bois symbole &quot;Flèche directionnelle 90°&quot; | Seton F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285720" y="857232"/>
            <a:ext cx="68804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 smtClean="0">
                <a:solidFill>
                  <a:srgbClr val="00B050"/>
                </a:solidFill>
                <a:latin typeface="Lucida Bright" pitchFamily="18" charset="0"/>
                <a:cs typeface="Lucida Bright" pitchFamily="18" charset="0"/>
              </a:rPr>
              <a:t>4. Défis et challenges des Systèmes  intelligents ambiants</a:t>
            </a:r>
          </a:p>
        </p:txBody>
      </p:sp>
      <p:sp>
        <p:nvSpPr>
          <p:cNvPr id="9" name="Rectangle 8"/>
          <p:cNvSpPr/>
          <p:nvPr/>
        </p:nvSpPr>
        <p:spPr>
          <a:xfrm>
            <a:off x="428596" y="1214422"/>
            <a:ext cx="8501122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363" indent="-360363" algn="just">
              <a:lnSpc>
                <a:spcPct val="150000"/>
              </a:lnSpc>
            </a:pPr>
            <a:r>
              <a:rPr lang="fr-FR" b="1" dirty="0" smtClean="0">
                <a:latin typeface="Lucida Bright" pitchFamily="18" charset="0"/>
                <a:cs typeface="Lucida Bright" pitchFamily="18" charset="0"/>
              </a:rPr>
              <a:t>	</a:t>
            </a: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  <a:latin typeface="Lucida Bright" pitchFamily="18" charset="0"/>
                <a:cs typeface="Lucida Bright" pitchFamily="18" charset="0"/>
              </a:rPr>
              <a:t>4.1.2. Types d’adaptation</a:t>
            </a:r>
          </a:p>
          <a:p>
            <a:pPr marL="360363" indent="-360363" algn="just">
              <a:lnSpc>
                <a:spcPct val="150000"/>
              </a:lnSpc>
            </a:pP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Lucida Bright" pitchFamily="18" charset="0"/>
                <a:cs typeface="Lucida Bright" pitchFamily="18" charset="0"/>
              </a:rPr>
              <a:t>		</a:t>
            </a:r>
            <a:r>
              <a:rPr lang="fr-FR" dirty="0" smtClean="0">
                <a:latin typeface="Lucida Bright" pitchFamily="18" charset="0"/>
                <a:cs typeface="Lucida Bright" pitchFamily="18" charset="0"/>
              </a:rPr>
              <a:t>Il existe deux catégories d’adaptation des SIA: selon l’utilisateur et selon l’environnement:</a:t>
            </a:r>
          </a:p>
        </p:txBody>
      </p:sp>
      <p:sp>
        <p:nvSpPr>
          <p:cNvPr id="10" name="Rectangle 9"/>
          <p:cNvSpPr/>
          <p:nvPr/>
        </p:nvSpPr>
        <p:spPr>
          <a:xfrm>
            <a:off x="3214678" y="2500306"/>
            <a:ext cx="2714644" cy="50006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Adaptation</a:t>
            </a:r>
            <a:endParaRPr lang="fr-FR" dirty="0">
              <a:solidFill>
                <a:schemeClr val="tx1"/>
              </a:solidFill>
            </a:endParaRPr>
          </a:p>
        </p:txBody>
      </p:sp>
      <p:cxnSp>
        <p:nvCxnSpPr>
          <p:cNvPr id="12" name="Connecteur droit avec flèche 11"/>
          <p:cNvCxnSpPr>
            <a:stCxn id="10" idx="2"/>
          </p:cNvCxnSpPr>
          <p:nvPr/>
        </p:nvCxnSpPr>
        <p:spPr>
          <a:xfrm rot="5400000">
            <a:off x="3464711" y="2250273"/>
            <a:ext cx="357190" cy="18573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>
            <a:off x="4572000" y="3000372"/>
            <a:ext cx="2071702" cy="3571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5072066" y="3429000"/>
            <a:ext cx="3143272" cy="50006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Selon l’environnement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500166" y="3429000"/>
            <a:ext cx="2714644" cy="500066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Selon l’utilisation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14348" y="4572008"/>
            <a:ext cx="1857388" cy="642942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Adaptation statique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786050" y="4572008"/>
            <a:ext cx="1857388" cy="642942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Adaptation dynamique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715008" y="4572008"/>
            <a:ext cx="1857388" cy="64294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Système adaptatif</a:t>
            </a:r>
            <a:endParaRPr lang="fr-FR" dirty="0">
              <a:solidFill>
                <a:schemeClr val="bg1"/>
              </a:solidFill>
            </a:endParaRPr>
          </a:p>
        </p:txBody>
      </p:sp>
      <p:cxnSp>
        <p:nvCxnSpPr>
          <p:cNvPr id="33" name="Connecteur droit avec flèche 32"/>
          <p:cNvCxnSpPr>
            <a:stCxn id="20" idx="2"/>
            <a:endCxn id="29" idx="0"/>
          </p:cNvCxnSpPr>
          <p:nvPr/>
        </p:nvCxnSpPr>
        <p:spPr>
          <a:xfrm rot="5400000">
            <a:off x="1928794" y="3643314"/>
            <a:ext cx="642942" cy="121444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avec flèche 33"/>
          <p:cNvCxnSpPr>
            <a:endCxn id="30" idx="0"/>
          </p:cNvCxnSpPr>
          <p:nvPr/>
        </p:nvCxnSpPr>
        <p:spPr>
          <a:xfrm>
            <a:off x="2857488" y="3929066"/>
            <a:ext cx="857256" cy="6429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avec flèche 37"/>
          <p:cNvCxnSpPr/>
          <p:nvPr/>
        </p:nvCxnSpPr>
        <p:spPr>
          <a:xfrm rot="5400000">
            <a:off x="6322231" y="4250537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0" grpId="0" animBg="1"/>
      <p:bldP spid="19" grpId="0" animBg="1"/>
      <p:bldP spid="20" grpId="0" animBg="1"/>
      <p:bldP spid="29" grpId="0" animBg="1"/>
      <p:bldP spid="30" grpId="0" animBg="1"/>
      <p:bldP spid="3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501090" y="6407944"/>
            <a:ext cx="496728" cy="365125"/>
          </a:xfrm>
        </p:spPr>
        <p:txBody>
          <a:bodyPr/>
          <a:lstStyle/>
          <a:p>
            <a:fld id="{CF4668DC-857F-487D-BFFA-8C0CA5037977}" type="slidenum">
              <a:rPr lang="fr-BE" sz="1400" smtClean="0">
                <a:solidFill>
                  <a:srgbClr val="002060"/>
                </a:solidFill>
              </a:rPr>
              <a:pPr/>
              <a:t>6</a:t>
            </a:fld>
            <a:endParaRPr lang="fr-BE" sz="900" dirty="0">
              <a:solidFill>
                <a:srgbClr val="002060"/>
              </a:solidFill>
            </a:endParaRPr>
          </a:p>
        </p:txBody>
      </p:sp>
      <p:sp>
        <p:nvSpPr>
          <p:cNvPr id="4098" name="AutoShape 2" descr="RÃ©sultat de recherche d'images pour &quot;personne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dirty="0"/>
          </a:p>
        </p:txBody>
      </p:sp>
      <p:sp>
        <p:nvSpPr>
          <p:cNvPr id="10242" name="AutoShape 2" descr="Résultat de recherche d'images pour &quot;SDRAM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dirty="0"/>
          </a:p>
        </p:txBody>
      </p:sp>
      <p:sp>
        <p:nvSpPr>
          <p:cNvPr id="5122" name="AutoShape 2" descr="Initiation all&amp;amp;#39;informatique: Qu&amp;amp;#39;est ce qu&amp;amp;#39;un ordinateu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5" name="Titre 7"/>
          <p:cNvSpPr>
            <a:spLocks noGrp="1"/>
          </p:cNvSpPr>
          <p:nvPr>
            <p:ph type="title"/>
          </p:nvPr>
        </p:nvSpPr>
        <p:spPr>
          <a:xfrm>
            <a:off x="0" y="71414"/>
            <a:ext cx="9144000" cy="714396"/>
          </a:xfrm>
          <a:solidFill>
            <a:schemeClr val="accent2">
              <a:lumMod val="50000"/>
            </a:schemeClr>
          </a:solidFill>
        </p:spPr>
        <p:txBody>
          <a:bodyPr>
            <a:normAutofit/>
          </a:bodyPr>
          <a:lstStyle/>
          <a:p>
            <a:pPr marL="355600"/>
            <a:r>
              <a:rPr lang="fr-FR" sz="2800" u="sng" dirty="0" smtClean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Chap.4</a:t>
            </a:r>
            <a:r>
              <a:rPr lang="fr-FR" sz="2800" dirty="0" smtClean="0">
                <a:solidFill>
                  <a:srgbClr val="FFFF00"/>
                </a:solidFill>
                <a:effectLst/>
                <a:latin typeface="Courier New" pitchFamily="49" charset="0"/>
                <a:cs typeface="Courier New" pitchFamily="49" charset="0"/>
              </a:rPr>
              <a:t>:Défis et challenges des SIA</a:t>
            </a:r>
            <a:endParaRPr lang="fr-FR" sz="2800" dirty="0">
              <a:solidFill>
                <a:srgbClr val="FFFF00"/>
              </a:solidFill>
              <a:effectLst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" name="AutoShape 2" descr="Plaque de porte en bois symbole &quot;Flèche directionnelle 90°&quot; | Seton F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285720" y="857232"/>
            <a:ext cx="68804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 smtClean="0">
                <a:solidFill>
                  <a:srgbClr val="00B050"/>
                </a:solidFill>
                <a:latin typeface="Lucida Bright" pitchFamily="18" charset="0"/>
                <a:cs typeface="Lucida Bright" pitchFamily="18" charset="0"/>
              </a:rPr>
              <a:t>4. Défis et challenges des Systèmes  intelligents ambiants</a:t>
            </a:r>
          </a:p>
        </p:txBody>
      </p:sp>
      <p:sp>
        <p:nvSpPr>
          <p:cNvPr id="9" name="Rectangle 8"/>
          <p:cNvSpPr/>
          <p:nvPr/>
        </p:nvSpPr>
        <p:spPr>
          <a:xfrm>
            <a:off x="357158" y="1785926"/>
            <a:ext cx="850112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363" indent="360363" algn="just">
              <a:lnSpc>
                <a:spcPct val="150000"/>
              </a:lnSpc>
              <a:spcBef>
                <a:spcPts val="600"/>
              </a:spcBef>
            </a:pPr>
            <a:r>
              <a:rPr lang="fr-FR" dirty="0" smtClean="0">
                <a:latin typeface="Lucida Bright" pitchFamily="18" charset="0"/>
                <a:cs typeface="Lucida Bright" pitchFamily="18" charset="0"/>
              </a:rPr>
              <a:t>Les connaissances contextuelles peuvent être directement observables à partir des dispositifs de mesure (capteur de luminosité, système de localisation, etc.) ou déduites (par inférence, par apprentissage, etc.). </a:t>
            </a:r>
          </a:p>
          <a:p>
            <a:pPr marL="360363" indent="360363" algn="just">
              <a:lnSpc>
                <a:spcPct val="150000"/>
              </a:lnSpc>
              <a:spcBef>
                <a:spcPts val="600"/>
              </a:spcBef>
            </a:pPr>
            <a:r>
              <a:rPr lang="fr-FR" dirty="0" smtClean="0">
                <a:latin typeface="Lucida Bright" pitchFamily="18" charset="0"/>
                <a:cs typeface="Lucida Bright" pitchFamily="18" charset="0"/>
              </a:rPr>
              <a:t>Ces connaissances peuvent être </a:t>
            </a:r>
            <a:r>
              <a:rPr lang="fr-FR" b="1" dirty="0" smtClean="0">
                <a:solidFill>
                  <a:srgbClr val="C00000"/>
                </a:solidFill>
                <a:latin typeface="Lucida Bright" pitchFamily="18" charset="0"/>
                <a:cs typeface="Lucida Bright" pitchFamily="18" charset="0"/>
              </a:rPr>
              <a:t>incomplètes</a:t>
            </a:r>
            <a:r>
              <a:rPr lang="fr-FR" dirty="0" smtClean="0">
                <a:latin typeface="Lucida Bright" pitchFamily="18" charset="0"/>
                <a:cs typeface="Lucida Bright" pitchFamily="18" charset="0"/>
              </a:rPr>
              <a:t> et </a:t>
            </a:r>
            <a:r>
              <a:rPr lang="fr-FR" b="1" dirty="0" smtClean="0">
                <a:solidFill>
                  <a:srgbClr val="C00000"/>
                </a:solidFill>
                <a:latin typeface="Lucida Bright" pitchFamily="18" charset="0"/>
                <a:cs typeface="Lucida Bright" pitchFamily="18" charset="0"/>
              </a:rPr>
              <a:t>imparfaites</a:t>
            </a:r>
            <a:r>
              <a:rPr lang="fr-FR" dirty="0" smtClean="0">
                <a:latin typeface="Lucida Bright" pitchFamily="18" charset="0"/>
                <a:cs typeface="Lucida Bright" pitchFamily="18" charset="0"/>
              </a:rPr>
              <a:t> d’où la nécessité de relever le défis afin d’assurer la </a:t>
            </a:r>
            <a:r>
              <a:rPr lang="fr-FR" b="1" dirty="0" smtClean="0">
                <a:solidFill>
                  <a:srgbClr val="0070C0"/>
                </a:solidFill>
                <a:latin typeface="Lucida Bright" pitchFamily="18" charset="0"/>
                <a:cs typeface="Lucida Bright" pitchFamily="18" charset="0"/>
              </a:rPr>
              <a:t>correction</a:t>
            </a:r>
            <a:r>
              <a:rPr lang="fr-FR" dirty="0" smtClean="0">
                <a:solidFill>
                  <a:srgbClr val="0070C0"/>
                </a:solidFill>
                <a:latin typeface="Lucida Bright" pitchFamily="18" charset="0"/>
                <a:cs typeface="Lucida Bright" pitchFamily="18" charset="0"/>
              </a:rPr>
              <a:t> </a:t>
            </a:r>
            <a:r>
              <a:rPr lang="fr-FR" dirty="0" smtClean="0">
                <a:latin typeface="Lucida Bright" pitchFamily="18" charset="0"/>
                <a:cs typeface="Lucida Bright" pitchFamily="18" charset="0"/>
              </a:rPr>
              <a:t>ou la </a:t>
            </a:r>
            <a:r>
              <a:rPr lang="fr-FR" b="1" dirty="0" smtClean="0">
                <a:solidFill>
                  <a:srgbClr val="0070C0"/>
                </a:solidFill>
                <a:latin typeface="Lucida Bright" pitchFamily="18" charset="0"/>
                <a:cs typeface="Lucida Bright" pitchFamily="18" charset="0"/>
              </a:rPr>
              <a:t>déduction</a:t>
            </a:r>
            <a:r>
              <a:rPr lang="fr-FR" dirty="0" smtClean="0">
                <a:latin typeface="Lucida Bright" pitchFamily="18" charset="0"/>
                <a:cs typeface="Lucida Bright" pitchFamily="18" charset="0"/>
              </a:rPr>
              <a:t>.</a:t>
            </a:r>
          </a:p>
          <a:p>
            <a:pPr marL="360363" indent="360363" algn="just">
              <a:lnSpc>
                <a:spcPct val="150000"/>
              </a:lnSpc>
              <a:spcBef>
                <a:spcPts val="600"/>
              </a:spcBef>
            </a:pPr>
            <a:r>
              <a:rPr lang="fr-FR" dirty="0" smtClean="0">
                <a:latin typeface="Lucida Bright" pitchFamily="18" charset="0"/>
                <a:cs typeface="Lucida Bright" pitchFamily="18" charset="0"/>
              </a:rPr>
              <a:t>Pour arriver à </a:t>
            </a:r>
            <a:r>
              <a:rPr lang="fr-FR" b="1" dirty="0" smtClean="0">
                <a:solidFill>
                  <a:srgbClr val="0070C0"/>
                </a:solidFill>
                <a:latin typeface="Lucida Bright" pitchFamily="18" charset="0"/>
                <a:cs typeface="Lucida Bright" pitchFamily="18" charset="0"/>
              </a:rPr>
              <a:t>résoudre ces défis</a:t>
            </a:r>
            <a:r>
              <a:rPr lang="fr-FR" dirty="0" smtClean="0">
                <a:latin typeface="Lucida Bright" pitchFamily="18" charset="0"/>
                <a:cs typeface="Lucida Bright" pitchFamily="18" charset="0"/>
              </a:rPr>
              <a:t>, il faut des outils de </a:t>
            </a:r>
            <a:r>
              <a:rPr lang="fr-FR" b="1" dirty="0" smtClean="0">
                <a:latin typeface="Lucida Bright" pitchFamily="18" charset="0"/>
                <a:cs typeface="Lucida Bright" pitchFamily="18" charset="0"/>
              </a:rPr>
              <a:t>modélisation </a:t>
            </a:r>
            <a:r>
              <a:rPr lang="fr-FR" dirty="0" smtClean="0">
                <a:latin typeface="Lucida Bright" pitchFamily="18" charset="0"/>
                <a:cs typeface="Lucida Bright" pitchFamily="18" charset="0"/>
              </a:rPr>
              <a:t>(langages) et de </a:t>
            </a:r>
            <a:r>
              <a:rPr lang="fr-FR" b="1" dirty="0" smtClean="0">
                <a:latin typeface="Lucida Bright" pitchFamily="18" charset="0"/>
                <a:cs typeface="Lucida Bright" pitchFamily="18" charset="0"/>
              </a:rPr>
              <a:t>traitement </a:t>
            </a:r>
            <a:r>
              <a:rPr lang="fr-FR" dirty="0" smtClean="0">
                <a:latin typeface="Lucida Bright" pitchFamily="18" charset="0"/>
                <a:cs typeface="Lucida Bright" pitchFamily="18" charset="0"/>
              </a:rPr>
              <a:t>(raisonnement, fusion, de prédiction, </a:t>
            </a:r>
            <a:r>
              <a:rPr lang="fr-FR" dirty="0" err="1" smtClean="0">
                <a:latin typeface="Lucida Bright" pitchFamily="18" charset="0"/>
                <a:cs typeface="Lucida Bright" pitchFamily="18" charset="0"/>
              </a:rPr>
              <a:t>etc</a:t>
            </a:r>
            <a:r>
              <a:rPr lang="fr-FR" dirty="0" smtClean="0">
                <a:latin typeface="Lucida Bright" pitchFamily="18" charset="0"/>
                <a:cs typeface="Lucida Bright" pitchFamily="18" charset="0"/>
              </a:rPr>
              <a:t>) du contexte très puissants.</a:t>
            </a:r>
          </a:p>
        </p:txBody>
      </p:sp>
      <p:sp>
        <p:nvSpPr>
          <p:cNvPr id="10" name="Rectangle 9"/>
          <p:cNvSpPr/>
          <p:nvPr/>
        </p:nvSpPr>
        <p:spPr>
          <a:xfrm>
            <a:off x="428596" y="1214422"/>
            <a:ext cx="850112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363" indent="-360363" algn="just"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  <a:latin typeface="Lucida Bright" pitchFamily="18" charset="0"/>
                <a:cs typeface="Lucida Bright" pitchFamily="18" charset="0"/>
              </a:rPr>
              <a:t>4.2. Sensibilité au contexte</a:t>
            </a:r>
            <a:endParaRPr lang="fr-FR" dirty="0" smtClean="0">
              <a:latin typeface="Lucida Bright" pitchFamily="18" charset="0"/>
              <a:cs typeface="Lucida Bright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501090" y="6407944"/>
            <a:ext cx="496728" cy="365125"/>
          </a:xfrm>
        </p:spPr>
        <p:txBody>
          <a:bodyPr/>
          <a:lstStyle/>
          <a:p>
            <a:fld id="{CF4668DC-857F-487D-BFFA-8C0CA5037977}" type="slidenum">
              <a:rPr lang="fr-BE" sz="1400" smtClean="0">
                <a:solidFill>
                  <a:srgbClr val="002060"/>
                </a:solidFill>
              </a:rPr>
              <a:pPr/>
              <a:t>7</a:t>
            </a:fld>
            <a:endParaRPr lang="fr-BE" sz="900" dirty="0">
              <a:solidFill>
                <a:srgbClr val="002060"/>
              </a:solidFill>
            </a:endParaRPr>
          </a:p>
        </p:txBody>
      </p:sp>
      <p:sp>
        <p:nvSpPr>
          <p:cNvPr id="4098" name="AutoShape 2" descr="RÃ©sultat de recherche d'images pour &quot;personne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dirty="0"/>
          </a:p>
        </p:txBody>
      </p:sp>
      <p:sp>
        <p:nvSpPr>
          <p:cNvPr id="10242" name="AutoShape 2" descr="Résultat de recherche d'images pour &quot;SDRAM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dirty="0"/>
          </a:p>
        </p:txBody>
      </p:sp>
      <p:sp>
        <p:nvSpPr>
          <p:cNvPr id="5122" name="AutoShape 2" descr="Initiation all&amp;amp;#39;informatique: Qu&amp;amp;#39;est ce qu&amp;amp;#39;un ordinateu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5" name="Titre 7"/>
          <p:cNvSpPr>
            <a:spLocks noGrp="1"/>
          </p:cNvSpPr>
          <p:nvPr>
            <p:ph type="title"/>
          </p:nvPr>
        </p:nvSpPr>
        <p:spPr>
          <a:xfrm>
            <a:off x="0" y="71414"/>
            <a:ext cx="9144000" cy="714396"/>
          </a:xfrm>
          <a:solidFill>
            <a:schemeClr val="accent2">
              <a:lumMod val="50000"/>
            </a:schemeClr>
          </a:solidFill>
        </p:spPr>
        <p:txBody>
          <a:bodyPr>
            <a:normAutofit/>
          </a:bodyPr>
          <a:lstStyle/>
          <a:p>
            <a:pPr marL="355600"/>
            <a:r>
              <a:rPr lang="fr-FR" sz="2800" u="sng" dirty="0" smtClean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Chap.4</a:t>
            </a:r>
            <a:r>
              <a:rPr lang="fr-FR" sz="2800" dirty="0" smtClean="0">
                <a:solidFill>
                  <a:srgbClr val="FFFF00"/>
                </a:solidFill>
                <a:effectLst/>
                <a:latin typeface="Courier New" pitchFamily="49" charset="0"/>
                <a:cs typeface="Courier New" pitchFamily="49" charset="0"/>
              </a:rPr>
              <a:t>:Défis et challenges des SIA</a:t>
            </a:r>
            <a:endParaRPr lang="fr-FR" sz="2800" dirty="0">
              <a:solidFill>
                <a:srgbClr val="FFFF00"/>
              </a:solidFill>
              <a:effectLst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" name="AutoShape 2" descr="Plaque de porte en bois symbole &quot;Flèche directionnelle 90°&quot; | Seton F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285720" y="857232"/>
            <a:ext cx="68804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 smtClean="0">
                <a:solidFill>
                  <a:srgbClr val="00B050"/>
                </a:solidFill>
                <a:latin typeface="Lucida Bright" pitchFamily="18" charset="0"/>
                <a:cs typeface="Lucida Bright" pitchFamily="18" charset="0"/>
              </a:rPr>
              <a:t>4. Défis et challenges des Systèmes  intelligents ambiants</a:t>
            </a:r>
          </a:p>
        </p:txBody>
      </p:sp>
      <p:sp>
        <p:nvSpPr>
          <p:cNvPr id="9" name="Rectangle 8"/>
          <p:cNvSpPr/>
          <p:nvPr/>
        </p:nvSpPr>
        <p:spPr>
          <a:xfrm>
            <a:off x="214282" y="1785926"/>
            <a:ext cx="8501122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363" indent="360363" algn="just">
              <a:lnSpc>
                <a:spcPct val="150000"/>
              </a:lnSpc>
              <a:spcBef>
                <a:spcPts val="600"/>
              </a:spcBef>
            </a:pPr>
            <a:r>
              <a:rPr lang="fr-FR" dirty="0" smtClean="0">
                <a:latin typeface="Lucida Bright" pitchFamily="18" charset="0"/>
                <a:cs typeface="Lucida Bright" pitchFamily="18" charset="0"/>
              </a:rPr>
              <a:t>Le défi lié à l’</a:t>
            </a:r>
            <a:r>
              <a:rPr lang="fr-FR" b="1" dirty="0" smtClean="0">
                <a:latin typeface="Lucida Bright" pitchFamily="18" charset="0"/>
                <a:cs typeface="Lucida Bright" pitchFamily="18" charset="0"/>
              </a:rPr>
              <a:t>hétérogénéité</a:t>
            </a:r>
            <a:r>
              <a:rPr lang="fr-FR" dirty="0" smtClean="0">
                <a:latin typeface="Lucida Bright" pitchFamily="18" charset="0"/>
                <a:cs typeface="Lucida Bright" pitchFamily="18" charset="0"/>
              </a:rPr>
              <a:t> des équipements et des applications utilisées dans les </a:t>
            </a:r>
            <a:r>
              <a:rPr lang="fr-FR" dirty="0" err="1" smtClean="0">
                <a:latin typeface="Lucida Bright" pitchFamily="18" charset="0"/>
                <a:cs typeface="Lucida Bright" pitchFamily="18" charset="0"/>
              </a:rPr>
              <a:t>SIAs</a:t>
            </a:r>
            <a:r>
              <a:rPr lang="fr-FR" dirty="0" smtClean="0">
                <a:latin typeface="Lucida Bright" pitchFamily="18" charset="0"/>
                <a:cs typeface="Lucida Bright" pitchFamily="18" charset="0"/>
              </a:rPr>
              <a:t> est d’actualité. Plusieurs dispositifs (objets) et  moyens de communication peuvent être mis ensemble pour le  traitement des données afin d’assurer des services adéquats aux utilisateurs.</a:t>
            </a:r>
          </a:p>
          <a:p>
            <a:pPr marL="360363" indent="360363" algn="just">
              <a:lnSpc>
                <a:spcPct val="150000"/>
              </a:lnSpc>
              <a:spcBef>
                <a:spcPts val="600"/>
              </a:spcBef>
            </a:pPr>
            <a:r>
              <a:rPr lang="fr-FR" dirty="0" smtClean="0">
                <a:latin typeface="Lucida Bright" pitchFamily="18" charset="0"/>
                <a:cs typeface="Lucida Bright" pitchFamily="18" charset="0"/>
              </a:rPr>
              <a:t>Permettre une bonne </a:t>
            </a:r>
            <a:r>
              <a:rPr lang="fr-FR" b="1" dirty="0" smtClean="0">
                <a:solidFill>
                  <a:srgbClr val="0070C0"/>
                </a:solidFill>
                <a:latin typeface="Lucida Bright" pitchFamily="18" charset="0"/>
                <a:cs typeface="Lucida Bright" pitchFamily="18" charset="0"/>
              </a:rPr>
              <a:t>interopérabilité</a:t>
            </a:r>
            <a:r>
              <a:rPr lang="fr-FR" b="1" dirty="0" smtClean="0">
                <a:latin typeface="Lucida Bright" pitchFamily="18" charset="0"/>
                <a:cs typeface="Lucida Bright" pitchFamily="18" charset="0"/>
              </a:rPr>
              <a:t> </a:t>
            </a:r>
            <a:r>
              <a:rPr lang="fr-FR" dirty="0" smtClean="0">
                <a:latin typeface="Lucida Bright" pitchFamily="18" charset="0"/>
                <a:cs typeface="Lucida Bright" pitchFamily="18" charset="0"/>
              </a:rPr>
              <a:t>de différentes technologies est </a:t>
            </a:r>
            <a:r>
              <a:rPr lang="fr-FR" b="1" dirty="0" smtClean="0">
                <a:latin typeface="Lucida Bright" pitchFamily="18" charset="0"/>
                <a:cs typeface="Lucida Bright" pitchFamily="18" charset="0"/>
              </a:rPr>
              <a:t>très compliqué</a:t>
            </a:r>
            <a:r>
              <a:rPr lang="fr-FR" dirty="0" smtClean="0">
                <a:latin typeface="Lucida Bright" pitchFamily="18" charset="0"/>
                <a:cs typeface="Lucida Bright" pitchFamily="18" charset="0"/>
              </a:rPr>
              <a:t>, notamment avec l’évolution fulgurante de la technologie. Cela impose des </a:t>
            </a:r>
            <a:r>
              <a:rPr lang="fr-FR" b="1" dirty="0" smtClean="0">
                <a:solidFill>
                  <a:srgbClr val="0070C0"/>
                </a:solidFill>
                <a:latin typeface="Lucida Bright" pitchFamily="18" charset="0"/>
                <a:cs typeface="Lucida Bright" pitchFamily="18" charset="0"/>
              </a:rPr>
              <a:t>adaptations</a:t>
            </a:r>
            <a:r>
              <a:rPr lang="fr-FR" dirty="0" smtClean="0">
                <a:latin typeface="Lucida Bright" pitchFamily="18" charset="0"/>
                <a:cs typeface="Lucida Bright" pitchFamily="18" charset="0"/>
              </a:rPr>
              <a:t>, notamment au niveau des programmes informatiques (</a:t>
            </a:r>
            <a:r>
              <a:rPr lang="fr-FR" dirty="0" err="1" smtClean="0">
                <a:latin typeface="Lucida Bright" pitchFamily="18" charset="0"/>
                <a:cs typeface="Lucida Bright" pitchFamily="18" charset="0"/>
              </a:rPr>
              <a:t>intergiciels</a:t>
            </a:r>
            <a:r>
              <a:rPr lang="fr-FR" dirty="0" smtClean="0">
                <a:latin typeface="Lucida Bright" pitchFamily="18" charset="0"/>
                <a:cs typeface="Lucida Bright" pitchFamily="18" charset="0"/>
              </a:rPr>
              <a:t> ou middleware).  </a:t>
            </a:r>
          </a:p>
        </p:txBody>
      </p:sp>
      <p:sp>
        <p:nvSpPr>
          <p:cNvPr id="10" name="Rectangle 9"/>
          <p:cNvSpPr/>
          <p:nvPr/>
        </p:nvSpPr>
        <p:spPr>
          <a:xfrm>
            <a:off x="428596" y="1214422"/>
            <a:ext cx="850112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363" indent="-360363" algn="just"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  <a:latin typeface="Lucida Bright" pitchFamily="18" charset="0"/>
                <a:cs typeface="Lucida Bright" pitchFamily="18" charset="0"/>
              </a:rPr>
              <a:t>4.3. Interopérabilité et évolutivité</a:t>
            </a:r>
            <a:endParaRPr lang="fr-FR" dirty="0" smtClean="0">
              <a:latin typeface="Lucida Bright" pitchFamily="18" charset="0"/>
              <a:cs typeface="Lucida Bright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501090" y="6407944"/>
            <a:ext cx="496728" cy="365125"/>
          </a:xfrm>
        </p:spPr>
        <p:txBody>
          <a:bodyPr/>
          <a:lstStyle/>
          <a:p>
            <a:fld id="{CF4668DC-857F-487D-BFFA-8C0CA5037977}" type="slidenum">
              <a:rPr lang="fr-BE" sz="1400" smtClean="0">
                <a:solidFill>
                  <a:srgbClr val="002060"/>
                </a:solidFill>
              </a:rPr>
              <a:pPr/>
              <a:t>8</a:t>
            </a:fld>
            <a:endParaRPr lang="fr-BE" sz="900" dirty="0">
              <a:solidFill>
                <a:srgbClr val="002060"/>
              </a:solidFill>
            </a:endParaRPr>
          </a:p>
        </p:txBody>
      </p:sp>
      <p:sp>
        <p:nvSpPr>
          <p:cNvPr id="4098" name="AutoShape 2" descr="RÃ©sultat de recherche d'images pour &quot;personne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dirty="0"/>
          </a:p>
        </p:txBody>
      </p:sp>
      <p:sp>
        <p:nvSpPr>
          <p:cNvPr id="10242" name="AutoShape 2" descr="Résultat de recherche d'images pour &quot;SDRAM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dirty="0"/>
          </a:p>
        </p:txBody>
      </p:sp>
      <p:sp>
        <p:nvSpPr>
          <p:cNvPr id="5122" name="AutoShape 2" descr="Initiation all&amp;amp;#39;informatique: Qu&amp;amp;#39;est ce qu&amp;amp;#39;un ordinateu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5" name="Titre 7"/>
          <p:cNvSpPr>
            <a:spLocks noGrp="1"/>
          </p:cNvSpPr>
          <p:nvPr>
            <p:ph type="title"/>
          </p:nvPr>
        </p:nvSpPr>
        <p:spPr>
          <a:xfrm>
            <a:off x="0" y="71414"/>
            <a:ext cx="9144000" cy="714396"/>
          </a:xfrm>
          <a:solidFill>
            <a:schemeClr val="accent2">
              <a:lumMod val="50000"/>
            </a:schemeClr>
          </a:solidFill>
        </p:spPr>
        <p:txBody>
          <a:bodyPr>
            <a:normAutofit/>
          </a:bodyPr>
          <a:lstStyle/>
          <a:p>
            <a:pPr marL="355600"/>
            <a:r>
              <a:rPr lang="fr-FR" sz="2800" u="sng" dirty="0" smtClean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Chap.4</a:t>
            </a:r>
            <a:r>
              <a:rPr lang="fr-FR" sz="2800" dirty="0" smtClean="0">
                <a:solidFill>
                  <a:srgbClr val="FFFF00"/>
                </a:solidFill>
                <a:effectLst/>
                <a:latin typeface="Courier New" pitchFamily="49" charset="0"/>
                <a:cs typeface="Courier New" pitchFamily="49" charset="0"/>
              </a:rPr>
              <a:t>:Défis et challenges des SIA</a:t>
            </a:r>
            <a:endParaRPr lang="fr-FR" sz="2800" dirty="0">
              <a:solidFill>
                <a:srgbClr val="FFFF00"/>
              </a:solidFill>
              <a:effectLst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" name="AutoShape 2" descr="Plaque de porte en bois symbole &quot;Flèche directionnelle 90°&quot; | Seton F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285720" y="857232"/>
            <a:ext cx="68804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 smtClean="0">
                <a:solidFill>
                  <a:srgbClr val="00B050"/>
                </a:solidFill>
                <a:latin typeface="Lucida Bright" pitchFamily="18" charset="0"/>
                <a:cs typeface="Lucida Bright" pitchFamily="18" charset="0"/>
              </a:rPr>
              <a:t>4. Défis et challenges des Systèmes  intelligents ambiants</a:t>
            </a:r>
          </a:p>
        </p:txBody>
      </p:sp>
      <p:sp>
        <p:nvSpPr>
          <p:cNvPr id="9" name="Rectangle 8"/>
          <p:cNvSpPr/>
          <p:nvPr/>
        </p:nvSpPr>
        <p:spPr>
          <a:xfrm>
            <a:off x="428596" y="1643050"/>
            <a:ext cx="850112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9388" indent="360363" algn="just">
              <a:lnSpc>
                <a:spcPct val="150000"/>
              </a:lnSpc>
            </a:pPr>
            <a:r>
              <a:rPr lang="fr-FR" dirty="0" smtClean="0">
                <a:latin typeface="Lucida Bright" pitchFamily="18" charset="0"/>
                <a:cs typeface="Lucida Bright" pitchFamily="18" charset="0"/>
              </a:rPr>
              <a:t>Les SIA sont, généralement, mis en place pour interagir avec les utilisateurs. Dans ce cas, il est </a:t>
            </a:r>
            <a:r>
              <a:rPr lang="fr-FR" b="1" dirty="0" smtClean="0">
                <a:latin typeface="Lucida Bright" pitchFamily="18" charset="0"/>
                <a:cs typeface="Lucida Bright" pitchFamily="18" charset="0"/>
              </a:rPr>
              <a:t>impératif de passer </a:t>
            </a:r>
            <a:r>
              <a:rPr lang="fr-FR" dirty="0" smtClean="0">
                <a:latin typeface="Lucida Bright" pitchFamily="18" charset="0"/>
                <a:cs typeface="Lucida Bright" pitchFamily="18" charset="0"/>
              </a:rPr>
              <a:t>par:</a:t>
            </a:r>
          </a:p>
          <a:p>
            <a:pPr marL="720725" indent="-180975"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fr-FR" dirty="0" smtClean="0">
                <a:latin typeface="Lucida Bright" pitchFamily="18" charset="0"/>
                <a:cs typeface="Lucida Bright" pitchFamily="18" charset="0"/>
              </a:rPr>
              <a:t> l’identification et la reconnaissance des utilisateurs;</a:t>
            </a:r>
          </a:p>
          <a:p>
            <a:pPr marL="720725" indent="-180975"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fr-FR" dirty="0" smtClean="0">
                <a:latin typeface="Lucida Bright" pitchFamily="18" charset="0"/>
                <a:cs typeface="Lucida Bright" pitchFamily="18" charset="0"/>
              </a:rPr>
              <a:t> la détection de leur état physique et/ou mental</a:t>
            </a:r>
          </a:p>
          <a:p>
            <a:pPr marL="720725" indent="-180975"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fr-FR" dirty="0" smtClean="0">
                <a:latin typeface="Lucida Bright" pitchFamily="18" charset="0"/>
                <a:cs typeface="Lucida Bright" pitchFamily="18" charset="0"/>
              </a:rPr>
              <a:t> la détection de leur présence et absence</a:t>
            </a:r>
          </a:p>
          <a:p>
            <a:pPr marL="720725" indent="-180975"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fr-FR" dirty="0" smtClean="0">
                <a:latin typeface="Lucida Bright" pitchFamily="18" charset="0"/>
                <a:cs typeface="Lucida Bright" pitchFamily="18" charset="0"/>
              </a:rPr>
              <a:t> l’interaction permanente avec le système, etc.</a:t>
            </a:r>
          </a:p>
        </p:txBody>
      </p:sp>
      <p:sp>
        <p:nvSpPr>
          <p:cNvPr id="10" name="Rectangle 9"/>
          <p:cNvSpPr/>
          <p:nvPr/>
        </p:nvSpPr>
        <p:spPr>
          <a:xfrm>
            <a:off x="428596" y="1214422"/>
            <a:ext cx="850112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363" indent="-360363" algn="just"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  <a:latin typeface="Lucida Bright" pitchFamily="18" charset="0"/>
                <a:cs typeface="Lucida Bright" pitchFamily="18" charset="0"/>
              </a:rPr>
              <a:t>4.4. Systèmes non intrusifs</a:t>
            </a:r>
            <a:endParaRPr lang="fr-FR" dirty="0" smtClean="0">
              <a:latin typeface="Lucida Bright" pitchFamily="18" charset="0"/>
              <a:cs typeface="Lucida Bright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00034" y="4376188"/>
            <a:ext cx="8429685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2913" algn="just">
              <a:lnSpc>
                <a:spcPct val="150000"/>
              </a:lnSpc>
            </a:pPr>
            <a:r>
              <a:rPr lang="fr-FR" dirty="0" smtClean="0">
                <a:latin typeface="Lucida Bright" pitchFamily="18" charset="0"/>
                <a:cs typeface="Lucida Bright" pitchFamily="18" charset="0"/>
              </a:rPr>
              <a:t>Par la suite, le système passe à l’étape de résolution de leurs problèmes et la mise en place des services désirés. Cependant, le système ne doit </a:t>
            </a:r>
            <a:r>
              <a:rPr lang="fr-FR" dirty="0" smtClean="0">
                <a:solidFill>
                  <a:srgbClr val="C00000"/>
                </a:solidFill>
                <a:latin typeface="Lucida Bright" pitchFamily="18" charset="0"/>
                <a:cs typeface="Lucida Bright" pitchFamily="18" charset="0"/>
              </a:rPr>
              <a:t>pas </a:t>
            </a:r>
            <a:r>
              <a:rPr lang="fr-FR" b="1" dirty="0" smtClean="0">
                <a:solidFill>
                  <a:srgbClr val="C00000"/>
                </a:solidFill>
                <a:latin typeface="Lucida Bright" pitchFamily="18" charset="0"/>
                <a:cs typeface="Lucida Bright" pitchFamily="18" charset="0"/>
              </a:rPr>
              <a:t>déranger et affecter la vie quotidienne </a:t>
            </a:r>
            <a:r>
              <a:rPr lang="fr-FR" dirty="0" smtClean="0">
                <a:latin typeface="Lucida Bright" pitchFamily="18" charset="0"/>
                <a:cs typeface="Lucida Bright" pitchFamily="18" charset="0"/>
              </a:rPr>
              <a:t>de ses usagers.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501090" y="6407944"/>
            <a:ext cx="496728" cy="365125"/>
          </a:xfrm>
        </p:spPr>
        <p:txBody>
          <a:bodyPr/>
          <a:lstStyle/>
          <a:p>
            <a:fld id="{CF4668DC-857F-487D-BFFA-8C0CA5037977}" type="slidenum">
              <a:rPr lang="fr-BE" sz="1400" smtClean="0">
                <a:solidFill>
                  <a:srgbClr val="002060"/>
                </a:solidFill>
              </a:rPr>
              <a:pPr/>
              <a:t>9</a:t>
            </a:fld>
            <a:endParaRPr lang="fr-BE" sz="900" dirty="0">
              <a:solidFill>
                <a:srgbClr val="002060"/>
              </a:solidFill>
            </a:endParaRPr>
          </a:p>
        </p:txBody>
      </p:sp>
      <p:sp>
        <p:nvSpPr>
          <p:cNvPr id="4098" name="AutoShape 2" descr="RÃ©sultat de recherche d'images pour &quot;personne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dirty="0"/>
          </a:p>
        </p:txBody>
      </p:sp>
      <p:sp>
        <p:nvSpPr>
          <p:cNvPr id="10242" name="AutoShape 2" descr="Résultat de recherche d'images pour &quot;SDRAM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dirty="0"/>
          </a:p>
        </p:txBody>
      </p:sp>
      <p:sp>
        <p:nvSpPr>
          <p:cNvPr id="5122" name="AutoShape 2" descr="Initiation all&amp;amp;#39;informatique: Qu&amp;amp;#39;est ce qu&amp;amp;#39;un ordinateu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5" name="Titre 7"/>
          <p:cNvSpPr>
            <a:spLocks noGrp="1"/>
          </p:cNvSpPr>
          <p:nvPr>
            <p:ph type="title"/>
          </p:nvPr>
        </p:nvSpPr>
        <p:spPr>
          <a:xfrm>
            <a:off x="0" y="71414"/>
            <a:ext cx="9144000" cy="714396"/>
          </a:xfrm>
          <a:solidFill>
            <a:schemeClr val="accent2">
              <a:lumMod val="50000"/>
            </a:schemeClr>
          </a:solidFill>
        </p:spPr>
        <p:txBody>
          <a:bodyPr>
            <a:normAutofit/>
          </a:bodyPr>
          <a:lstStyle/>
          <a:p>
            <a:pPr marL="355600"/>
            <a:r>
              <a:rPr lang="fr-FR" sz="2800" u="sng" dirty="0" smtClean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Chap.4</a:t>
            </a:r>
            <a:r>
              <a:rPr lang="fr-FR" sz="2800" dirty="0" smtClean="0">
                <a:solidFill>
                  <a:srgbClr val="FFFF00"/>
                </a:solidFill>
                <a:effectLst/>
                <a:latin typeface="Courier New" pitchFamily="49" charset="0"/>
                <a:cs typeface="Courier New" pitchFamily="49" charset="0"/>
              </a:rPr>
              <a:t>:Défis et challenges des SIA</a:t>
            </a:r>
            <a:endParaRPr lang="fr-FR" sz="2800" dirty="0">
              <a:solidFill>
                <a:srgbClr val="FFFF00"/>
              </a:solidFill>
              <a:effectLst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" name="AutoShape 2" descr="Plaque de porte en bois symbole &quot;Flèche directionnelle 90°&quot; | Seton F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285720" y="857232"/>
            <a:ext cx="767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 smtClean="0">
                <a:solidFill>
                  <a:srgbClr val="00B050"/>
                </a:solidFill>
                <a:latin typeface="Lucida Bright" pitchFamily="18" charset="0"/>
                <a:cs typeface="Lucida Bright" pitchFamily="18" charset="0"/>
              </a:rPr>
              <a:t>4. Défis et challenges des Systèmes  intelligents ambiants (suite)</a:t>
            </a:r>
          </a:p>
        </p:txBody>
      </p:sp>
      <p:sp>
        <p:nvSpPr>
          <p:cNvPr id="9" name="Rectangle 8"/>
          <p:cNvSpPr/>
          <p:nvPr/>
        </p:nvSpPr>
        <p:spPr>
          <a:xfrm>
            <a:off x="357158" y="1714488"/>
            <a:ext cx="8501122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457200" algn="just">
              <a:lnSpc>
                <a:spcPct val="150000"/>
              </a:lnSpc>
              <a:spcBef>
                <a:spcPts val="600"/>
              </a:spcBef>
            </a:pPr>
            <a:r>
              <a:rPr lang="fr-FR" dirty="0" smtClean="0">
                <a:latin typeface="Lucida Bright" pitchFamily="18" charset="0"/>
                <a:cs typeface="Lucida Bright" pitchFamily="18" charset="0"/>
              </a:rPr>
              <a:t>L’utilisation des réseaux d’</a:t>
            </a:r>
            <a:r>
              <a:rPr lang="fr-FR" dirty="0" err="1" smtClean="0">
                <a:latin typeface="Lucida Bright" pitchFamily="18" charset="0"/>
                <a:cs typeface="Lucida Bright" pitchFamily="18" charset="0"/>
              </a:rPr>
              <a:t>IoT</a:t>
            </a:r>
            <a:r>
              <a:rPr lang="fr-FR" dirty="0" smtClean="0">
                <a:latin typeface="Lucida Bright" pitchFamily="18" charset="0"/>
                <a:cs typeface="Lucida Bright" pitchFamily="18" charset="0"/>
              </a:rPr>
              <a:t> basés sur des objets connectés (22 milliards d’objets en 2025, selon Oracle) génèrent un volume de données très conséquent (environ 4,4 milliards Go en 2020). </a:t>
            </a:r>
          </a:p>
        </p:txBody>
      </p:sp>
      <p:sp>
        <p:nvSpPr>
          <p:cNvPr id="10" name="Rectangle 9"/>
          <p:cNvSpPr/>
          <p:nvPr/>
        </p:nvSpPr>
        <p:spPr>
          <a:xfrm>
            <a:off x="428596" y="1214422"/>
            <a:ext cx="8501122" cy="4546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363" indent="-360363" algn="just"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  <a:latin typeface="Lucida Bright" pitchFamily="18" charset="0"/>
                <a:cs typeface="Lucida Bright" pitchFamily="18" charset="0"/>
              </a:rPr>
              <a:t>4.5. Gestion des données massives</a:t>
            </a:r>
            <a:endParaRPr lang="fr-FR" dirty="0" smtClean="0">
              <a:latin typeface="Lucida Bright" pitchFamily="18" charset="0"/>
              <a:cs typeface="Lucida Bright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71472" y="3643314"/>
            <a:ext cx="8358246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Ø"/>
            </a:pPr>
            <a:r>
              <a:rPr lang="fr-FR" dirty="0" smtClean="0">
                <a:latin typeface="Lucida Bright" pitchFamily="18" charset="0"/>
                <a:cs typeface="Lucida Bright" pitchFamily="18" charset="0"/>
              </a:rPr>
              <a:t> La collecte des données générées par les </a:t>
            </a:r>
            <a:r>
              <a:rPr lang="fr-FR" dirty="0" err="1" smtClean="0">
                <a:latin typeface="Lucida Bright" pitchFamily="18" charset="0"/>
                <a:cs typeface="Lucida Bright" pitchFamily="18" charset="0"/>
              </a:rPr>
              <a:t>IoT</a:t>
            </a:r>
            <a:r>
              <a:rPr lang="fr-FR" dirty="0" smtClean="0">
                <a:latin typeface="Lucida Bright" pitchFamily="18" charset="0"/>
                <a:cs typeface="Lucida Bright" pitchFamily="18" charset="0"/>
              </a:rPr>
              <a:t> en respectant les 3 principes premiers du </a:t>
            </a:r>
            <a:r>
              <a:rPr lang="fr-FR" dirty="0" err="1" smtClean="0">
                <a:latin typeface="Lucida Bright" pitchFamily="18" charset="0"/>
                <a:cs typeface="Lucida Bright" pitchFamily="18" charset="0"/>
              </a:rPr>
              <a:t>Big</a:t>
            </a:r>
            <a:r>
              <a:rPr lang="fr-FR" dirty="0" smtClean="0">
                <a:latin typeface="Lucida Bright" pitchFamily="18" charset="0"/>
                <a:cs typeface="Lucida Bright" pitchFamily="18" charset="0"/>
              </a:rPr>
              <a:t> Data : </a:t>
            </a:r>
            <a:r>
              <a:rPr lang="fr-FR" b="1" dirty="0" smtClean="0">
                <a:latin typeface="Lucida Bright" pitchFamily="18" charset="0"/>
                <a:cs typeface="Lucida Bright" pitchFamily="18" charset="0"/>
              </a:rPr>
              <a:t>vitesse, volume et variété</a:t>
            </a:r>
            <a:r>
              <a:rPr lang="fr-FR" dirty="0" smtClean="0">
                <a:latin typeface="Lucida Bright" pitchFamily="18" charset="0"/>
                <a:cs typeface="Lucida Bright" pitchFamily="18" charset="0"/>
              </a:rPr>
              <a:t> ;</a:t>
            </a:r>
          </a:p>
          <a:p>
            <a:pPr fontAlgn="base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Ø"/>
            </a:pPr>
            <a:r>
              <a:rPr lang="fr-FR" dirty="0" smtClean="0">
                <a:latin typeface="Lucida Bright" pitchFamily="18" charset="0"/>
                <a:cs typeface="Lucida Bright" pitchFamily="18" charset="0"/>
              </a:rPr>
              <a:t> Le stockage des données gigantesques;</a:t>
            </a:r>
          </a:p>
          <a:p>
            <a:pPr fontAlgn="base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Ø"/>
            </a:pPr>
            <a:r>
              <a:rPr lang="fr-FR" dirty="0" smtClean="0">
                <a:latin typeface="Lucida Bright" pitchFamily="18" charset="0"/>
                <a:cs typeface="Lucida Bright" pitchFamily="18" charset="0"/>
              </a:rPr>
              <a:t> L’analyse des données par des systèmes analytiques complexes ;</a:t>
            </a:r>
          </a:p>
          <a:p>
            <a:pPr fontAlgn="base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Ø"/>
            </a:pPr>
            <a:r>
              <a:rPr lang="fr-FR" dirty="0" smtClean="0">
                <a:latin typeface="Lucida Bright" pitchFamily="18" charset="0"/>
                <a:cs typeface="Lucida Bright" pitchFamily="18" charset="0"/>
              </a:rPr>
              <a:t> La mise en place de rapport des données analysées.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71472" y="3214686"/>
            <a:ext cx="41649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>
                <a:latin typeface="Lucida Bright" pitchFamily="18" charset="0"/>
                <a:cs typeface="Lucida Bright" pitchFamily="18" charset="0"/>
              </a:rPr>
              <a:t>Les </a:t>
            </a:r>
            <a:r>
              <a:rPr lang="fr-FR" b="1" dirty="0" smtClean="0">
                <a:latin typeface="Lucida Bright" pitchFamily="18" charset="0"/>
                <a:cs typeface="Lucida Bright" pitchFamily="18" charset="0"/>
              </a:rPr>
              <a:t>défis </a:t>
            </a:r>
            <a:r>
              <a:rPr lang="fr-FR" dirty="0" smtClean="0">
                <a:latin typeface="Lucida Bright" pitchFamily="18" charset="0"/>
                <a:cs typeface="Lucida Bright" pitchFamily="18" charset="0"/>
              </a:rPr>
              <a:t>principaux résident dans: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otonde">
  <a:themeElements>
    <a:clrScheme name="Rotond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Rotond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Rotond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12212</TotalTime>
  <Words>757</Words>
  <PresentationFormat>Affichage à l'écran (4:3)</PresentationFormat>
  <Paragraphs>97</Paragraphs>
  <Slides>13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Rotonde</vt:lpstr>
      <vt:lpstr>Université de Bejaia Faculté des sciences exactes  Département d’Informatique</vt:lpstr>
      <vt:lpstr>Chapitre 4  Défis et challenges des SIA </vt:lpstr>
      <vt:lpstr>Chap.4:Défis et challenges des SIA</vt:lpstr>
      <vt:lpstr>Chap.4:Défis et challenges des SIA</vt:lpstr>
      <vt:lpstr>Chap.4:Défis et challenges des SIA</vt:lpstr>
      <vt:lpstr>Chap.4:Défis et challenges des SIA</vt:lpstr>
      <vt:lpstr>Chap.4:Défis et challenges des SIA</vt:lpstr>
      <vt:lpstr>Chap.4:Défis et challenges des SIA</vt:lpstr>
      <vt:lpstr>Chap.4:Défis et challenges des SIA</vt:lpstr>
      <vt:lpstr>Chap.4:Défis et challenges des SIA</vt:lpstr>
      <vt:lpstr>Chap.4:Défis et challenges des SIA</vt:lpstr>
      <vt:lpstr>Chap.4:Défis et challenges des SIA</vt:lpstr>
      <vt:lpstr>Chap.4:Défis et challenges des SIA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Université de Bejaia Faculté des sciences exactes  Département d’Informatique</dc:title>
  <dc:creator>Djeraoune</dc:creator>
  <cp:lastModifiedBy>Atmani Mouloud</cp:lastModifiedBy>
  <cp:revision>1164</cp:revision>
  <dcterms:created xsi:type="dcterms:W3CDTF">2019-04-14T21:08:33Z</dcterms:created>
  <dcterms:modified xsi:type="dcterms:W3CDTF">2024-05-22T17:41:32Z</dcterms:modified>
</cp:coreProperties>
</file>