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59" r:id="rId6"/>
    <p:sldId id="268" r:id="rId7"/>
    <p:sldId id="260" r:id="rId8"/>
    <p:sldId id="269" r:id="rId9"/>
    <p:sldId id="270" r:id="rId10"/>
    <p:sldId id="271" r:id="rId11"/>
    <p:sldId id="272" r:id="rId12"/>
    <p:sldId id="262" r:id="rId13"/>
    <p:sldId id="263" r:id="rId14"/>
    <p:sldId id="264" r:id="rId15"/>
    <p:sldId id="273" r:id="rId16"/>
    <p:sldId id="265" r:id="rId17"/>
    <p:sldId id="266" r:id="rId18"/>
    <p:sldId id="267" r:id="rId19"/>
    <p:sldId id="274"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57" y="38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AC51BE7-E91E-4F54-97EF-33FD5E85B033}" type="datetimeFigureOut">
              <a:rPr lang="fr-FR" smtClean="0"/>
              <a:t>07/11/2023</a:t>
            </a:fld>
            <a:endParaRPr lang="fr-F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6842611-88C3-4CE0-A22D-90AC991BEC48}" type="slidenum">
              <a:rPr lang="fr-FR" smtClean="0"/>
              <a:t>‹N°›</a:t>
            </a:fld>
            <a:endParaRPr lang="fr-FR"/>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fr-F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AC51BE7-E91E-4F54-97EF-33FD5E85B033}"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6842611-88C3-4CE0-A22D-90AC991BEC4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AC51BE7-E91E-4F54-97EF-33FD5E85B033}"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6842611-88C3-4CE0-A22D-90AC991BEC4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AC51BE7-E91E-4F54-97EF-33FD5E85B033}" type="datetimeFigureOut">
              <a:rPr lang="fr-FR" smtClean="0"/>
              <a:t>07/11/2023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6842611-88C3-4CE0-A22D-90AC991BEC48}" type="slidenum">
              <a:rPr lang="fr-FR" smtClean="0"/>
              <a:t>‹N°›</a:t>
            </a:fld>
            <a:endParaRPr lang="fr-FR"/>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Date Placeholder 8"/>
          <p:cNvSpPr>
            <a:spLocks noGrp="1"/>
          </p:cNvSpPr>
          <p:nvPr>
            <p:ph type="dt" sz="half" idx="10"/>
          </p:nvPr>
        </p:nvSpPr>
        <p:spPr/>
        <p:txBody>
          <a:bodyPr/>
          <a:lstStyle>
            <a:lvl1pPr>
              <a:defRPr>
                <a:solidFill>
                  <a:srgbClr val="FFFFFF"/>
                </a:solidFill>
              </a:defRPr>
            </a:lvl1pPr>
          </a:lstStyle>
          <a:p>
            <a:fld id="{3AC51BE7-E91E-4F54-97EF-33FD5E85B033}" type="datetimeFigureOut">
              <a:rPr lang="fr-FR" smtClean="0"/>
              <a:t>07/11/2023</a:t>
            </a:fld>
            <a:endParaRPr lang="fr-FR"/>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6842611-88C3-4CE0-A22D-90AC991BEC48}" type="slidenum">
              <a:rPr lang="fr-FR" smtClean="0"/>
              <a:t>‹N°›</a:t>
            </a:fld>
            <a:endParaRPr lang="fr-F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fr-F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AC51BE7-E91E-4F54-97EF-33FD5E85B033}" type="datetimeFigureOut">
              <a:rPr lang="fr-FR" smtClean="0"/>
              <a:t>07/11/2023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6842611-88C3-4CE0-A22D-90AC991BEC48}"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AC51BE7-E91E-4F54-97EF-33FD5E85B033}" type="datetimeFigureOut">
              <a:rPr lang="fr-FR" smtClean="0"/>
              <a:t>07/11/2023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6842611-88C3-4CE0-A22D-90AC991BEC48}" type="slidenum">
              <a:rPr lang="fr-FR" smtClean="0"/>
              <a:t>‹N°›</a:t>
            </a:fld>
            <a:endParaRPr lang="fr-FR"/>
          </a:p>
        </p:txBody>
      </p:sp>
      <p:sp>
        <p:nvSpPr>
          <p:cNvPr id="10" name="Title 9"/>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AC51BE7-E91E-4F54-97EF-33FD5E85B033}" type="datetimeFigureOut">
              <a:rPr lang="fr-FR" smtClean="0"/>
              <a:t>07/11/2023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6842611-88C3-4CE0-A22D-90AC991BEC48}" type="slidenum">
              <a:rPr lang="fr-FR" smtClean="0"/>
              <a:t>‹N°›</a:t>
            </a:fld>
            <a:endParaRPr lang="fr-FR"/>
          </a:p>
        </p:txBody>
      </p:sp>
      <p:sp>
        <p:nvSpPr>
          <p:cNvPr id="6" name="Title 5"/>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AC51BE7-E91E-4F54-97EF-33FD5E85B033}" type="datetimeFigureOut">
              <a:rPr lang="fr-FR" smtClean="0"/>
              <a:t>07/11/2023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6842611-88C3-4CE0-A22D-90AC991BEC4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AC51BE7-E91E-4F54-97EF-33FD5E85B033}" type="datetimeFigureOut">
              <a:rPr lang="fr-FR" smtClean="0"/>
              <a:t>07/11/2023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6842611-88C3-4CE0-A22D-90AC991BEC48}" type="slidenum">
              <a:rPr lang="fr-FR" smtClean="0"/>
              <a:t>‹N°›</a:t>
            </a:fld>
            <a:endParaRPr lang="fr-F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fr-FR" smtClean="0"/>
              <a:t>Modifiez le style du titre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AC51BE7-E91E-4F54-97EF-33FD5E85B033}" type="datetimeFigureOut">
              <a:rPr lang="fr-FR" smtClean="0"/>
              <a:t>07/11/2023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6842611-88C3-4CE0-A22D-90AC991BEC48}" type="slidenum">
              <a:rPr lang="fr-FR" smtClean="0"/>
              <a:t>‹N°›</a:t>
            </a:fld>
            <a:endParaRPr lang="fr-F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fr-FR" smtClean="0"/>
              <a:t>Modifiez le style du titre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3AC51BE7-E91E-4F54-97EF-33FD5E85B033}" type="datetimeFigureOut">
              <a:rPr lang="fr-FR" smtClean="0"/>
              <a:t>07/11/2023</a:t>
            </a:fld>
            <a:endParaRPr lang="fr-F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fr-F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6842611-88C3-4CE0-A22D-90AC991BEC4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492896"/>
            <a:ext cx="6324600" cy="1828800"/>
          </a:xfrm>
        </p:spPr>
        <p:txBody>
          <a:bodyPr/>
          <a:lstStyle/>
          <a:p>
            <a:pPr algn="ctr"/>
            <a:r>
              <a:rPr lang="en-US" dirty="0"/>
              <a:t>CHARTER OF ETHICS AND UNIVERSITY DEONTOLOGY</a:t>
            </a:r>
            <a:endParaRPr lang="fr-FR" dirty="0"/>
          </a:p>
        </p:txBody>
      </p:sp>
      <p:sp>
        <p:nvSpPr>
          <p:cNvPr id="4" name="Titre 1"/>
          <p:cNvSpPr txBox="1">
            <a:spLocks/>
          </p:cNvSpPr>
          <p:nvPr/>
        </p:nvSpPr>
        <p:spPr>
          <a:xfrm rot="16200000">
            <a:off x="5486400" y="2226568"/>
            <a:ext cx="4896544" cy="1828800"/>
          </a:xfrm>
          <a:prstGeom prst="rect">
            <a:avLst/>
          </a:prstGeom>
        </p:spPr>
        <p:txBody>
          <a:bodyPr vert="horz" lIns="91440" tIns="45720" rIns="91440" bIns="45720" rtlCol="0" anchor="ctr">
            <a:noAutofit/>
          </a:bodyPr>
          <a:lstStyle>
            <a:lvl1pPr algn="r" defTabSz="914400" rtl="0" eaLnBrk="1" latinLnBrk="0" hangingPunct="1">
              <a:spcBef>
                <a:spcPct val="0"/>
              </a:spcBef>
              <a:buNone/>
              <a:defRPr sz="4200" kern="1200" cap="all" spc="150" baseline="0">
                <a:ln>
                  <a:noFill/>
                </a:ln>
                <a:solidFill>
                  <a:schemeClr val="bg1"/>
                </a:solidFill>
                <a:effectLst/>
                <a:latin typeface="+mj-lt"/>
                <a:ea typeface="+mj-ea"/>
                <a:cs typeface="+mj-cs"/>
              </a:defRPr>
            </a:lvl1pPr>
          </a:lstStyle>
          <a:p>
            <a:pPr algn="ctr"/>
            <a:r>
              <a:rPr lang="fr-FR" sz="2400" dirty="0" smtClean="0"/>
              <a:t>MODULE: </a:t>
            </a:r>
            <a:r>
              <a:rPr lang="fr-FR" sz="2400" dirty="0"/>
              <a:t>ETHICS AND UNIVERSITY DEONTOLOGY</a:t>
            </a:r>
          </a:p>
        </p:txBody>
      </p:sp>
      <p:sp>
        <p:nvSpPr>
          <p:cNvPr id="5" name="Rectangle 4"/>
          <p:cNvSpPr/>
          <p:nvPr/>
        </p:nvSpPr>
        <p:spPr>
          <a:xfrm>
            <a:off x="4932040" y="6309320"/>
            <a:ext cx="1969706" cy="369332"/>
          </a:xfrm>
          <a:prstGeom prst="rect">
            <a:avLst/>
          </a:prstGeom>
        </p:spPr>
        <p:txBody>
          <a:bodyPr wrap="none">
            <a:spAutoFit/>
          </a:bodyPr>
          <a:lstStyle/>
          <a:p>
            <a:r>
              <a:rPr lang="fr-FR" dirty="0" smtClean="0">
                <a:solidFill>
                  <a:schemeClr val="bg1"/>
                </a:solidFill>
              </a:rPr>
              <a:t>TAZRART KARIMA</a:t>
            </a:r>
            <a:endParaRPr lang="fr-FR" dirty="0">
              <a:solidFill>
                <a:schemeClr val="bg1"/>
              </a:solidFill>
            </a:endParaRPr>
          </a:p>
        </p:txBody>
      </p:sp>
    </p:spTree>
    <p:extLst>
      <p:ext uri="{BB962C8B-B14F-4D97-AF65-F5344CB8AC3E}">
        <p14:creationId xmlns:p14="http://schemas.microsoft.com/office/powerpoint/2010/main" val="3033393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268760"/>
            <a:ext cx="8784976" cy="3970318"/>
          </a:xfrm>
          <a:prstGeom prst="rect">
            <a:avLst/>
          </a:prstGeom>
        </p:spPr>
        <p:txBody>
          <a:bodyPr wrap="square">
            <a:spAutoFit/>
          </a:bodyPr>
          <a:lstStyle/>
          <a:p>
            <a:r>
              <a:rPr lang="en-US" dirty="0"/>
              <a:t>The teacher-researcher is thus required</a:t>
            </a:r>
          </a:p>
          <a:p>
            <a:endParaRPr lang="en-US" dirty="0"/>
          </a:p>
          <a:p>
            <a:r>
              <a:rPr lang="en-US" dirty="0"/>
              <a:t>•To provide teaching as effectively as possible by the means made available by higher education establishments, in a spirit of justice and equity towards all students without distinction of any kind, by encouraging free exchange of ideas.</a:t>
            </a:r>
          </a:p>
          <a:p>
            <a:endParaRPr lang="en-US" dirty="0"/>
          </a:p>
          <a:p>
            <a:r>
              <a:rPr lang="en-US" dirty="0"/>
              <a:t>•To guard against any form of discrimination related to gender, nationality, ethnicity, social status, religion, political opinions, disability and illness.</a:t>
            </a:r>
          </a:p>
          <a:p>
            <a:endParaRPr lang="en-US" dirty="0"/>
          </a:p>
          <a:p>
            <a:r>
              <a:rPr lang="en-US" dirty="0"/>
              <a:t>•To clearly state the educational objectives of its lessons, and respect the educational rules of progression (periodicity, duration, grading scale, consultation of copies and reception of students before final validation of grades.)</a:t>
            </a:r>
          </a:p>
          <a:p>
            <a:endParaRPr lang="en-US" dirty="0"/>
          </a:p>
          <a:p>
            <a:r>
              <a:rPr lang="en-US" dirty="0"/>
              <a:t>•To have the most objective assessment possible of student performance.</a:t>
            </a:r>
            <a:endParaRPr lang="fr-FR" dirty="0" smtClean="0"/>
          </a:p>
        </p:txBody>
      </p:sp>
    </p:spTree>
    <p:extLst>
      <p:ext uri="{BB962C8B-B14F-4D97-AF65-F5344CB8AC3E}">
        <p14:creationId xmlns:p14="http://schemas.microsoft.com/office/powerpoint/2010/main" val="40480861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80728"/>
            <a:ext cx="8640960" cy="4524315"/>
          </a:xfrm>
          <a:prstGeom prst="rect">
            <a:avLst/>
          </a:prstGeom>
        </p:spPr>
        <p:txBody>
          <a:bodyPr wrap="square">
            <a:spAutoFit/>
          </a:bodyPr>
          <a:lstStyle/>
          <a:p>
            <a:pPr algn="just"/>
            <a:r>
              <a:rPr lang="en-US" dirty="0"/>
              <a:t>•To direct its expertise and consulting activities towards work likely to enrich its teaching, contribute to the advancement of its research, or contribute to its influence as an academic.</a:t>
            </a:r>
          </a:p>
          <a:p>
            <a:pPr algn="just"/>
            <a:endParaRPr lang="en-US" dirty="0"/>
          </a:p>
          <a:p>
            <a:pPr algn="just"/>
            <a:r>
              <a:rPr lang="en-US" dirty="0"/>
              <a:t>•To base its research work on a sincere quest for knowledge, with all due respect for the principle of proof and the impartiality of reasoning.</a:t>
            </a:r>
          </a:p>
          <a:p>
            <a:pPr algn="just"/>
            <a:endParaRPr lang="en-US" dirty="0"/>
          </a:p>
          <a:p>
            <a:pPr algn="just"/>
            <a:r>
              <a:rPr lang="en-US" dirty="0"/>
              <a:t>•To respect the scholarly work of academic colleagues and the work of students and to credit the authors. Also, plagiarism constitutes a major and inexcusable fault which can lead to exclusion.</a:t>
            </a:r>
          </a:p>
          <a:p>
            <a:pPr algn="just"/>
            <a:endParaRPr lang="en-US" dirty="0"/>
          </a:p>
          <a:p>
            <a:pPr algn="just"/>
            <a:r>
              <a:rPr lang="en-US" dirty="0"/>
              <a:t>•To contribute to respect for the academic freedoms of other members of the university community and accept the fair confrontation of different points of view.</a:t>
            </a:r>
          </a:p>
          <a:p>
            <a:pPr algn="just"/>
            <a:endParaRPr lang="en-US" dirty="0"/>
          </a:p>
          <a:p>
            <a:pPr algn="just"/>
            <a:r>
              <a:rPr lang="en-US" dirty="0"/>
              <a:t>•To demonstrate fairness and impartiality in the professional or academic evaluation of colleagues.</a:t>
            </a:r>
            <a:endParaRPr lang="fr-FR" dirty="0"/>
          </a:p>
        </p:txBody>
      </p:sp>
    </p:spTree>
    <p:extLst>
      <p:ext uri="{BB962C8B-B14F-4D97-AF65-F5344CB8AC3E}">
        <p14:creationId xmlns:p14="http://schemas.microsoft.com/office/powerpoint/2010/main" val="1780169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THE RIGHTS AND DUTIES OF HIGHER EDUCATION STUDENTS</a:t>
            </a:r>
            <a:endParaRPr lang="fr-FR" dirty="0"/>
          </a:p>
        </p:txBody>
      </p:sp>
      <p:sp>
        <p:nvSpPr>
          <p:cNvPr id="4" name="Rectangle 3"/>
          <p:cNvSpPr/>
          <p:nvPr/>
        </p:nvSpPr>
        <p:spPr>
          <a:xfrm>
            <a:off x="179512" y="2564904"/>
            <a:ext cx="8712968" cy="3693319"/>
          </a:xfrm>
          <a:prstGeom prst="rect">
            <a:avLst/>
          </a:prstGeom>
        </p:spPr>
        <p:txBody>
          <a:bodyPr wrap="square">
            <a:spAutoFit/>
          </a:bodyPr>
          <a:lstStyle/>
          <a:p>
            <a:pPr algn="just"/>
            <a:r>
              <a:rPr lang="en-US" dirty="0"/>
              <a:t>The student has the right to quality education and research training:</a:t>
            </a:r>
          </a:p>
          <a:p>
            <a:pPr algn="just"/>
            <a:r>
              <a:rPr lang="en-US" dirty="0"/>
              <a:t>he has the right</a:t>
            </a:r>
            <a:r>
              <a:rPr lang="en-US" dirty="0" smtClean="0"/>
              <a:t>:</a:t>
            </a:r>
          </a:p>
          <a:p>
            <a:pPr algn="just"/>
            <a:endParaRPr lang="en-US" dirty="0"/>
          </a:p>
          <a:p>
            <a:pPr algn="just"/>
            <a:r>
              <a:rPr lang="en-US" dirty="0"/>
              <a:t>    - quality supervision which uses modern and adapted teaching methods.</a:t>
            </a:r>
          </a:p>
          <a:p>
            <a:pPr algn="just"/>
            <a:endParaRPr lang="en-US" dirty="0"/>
          </a:p>
          <a:p>
            <a:pPr algn="just"/>
            <a:r>
              <a:rPr lang="en-US" dirty="0"/>
              <a:t>    - respect and dignity on the part of members of the university community. (The student must not suffer any discrimination linked to gender or any other particularity).</a:t>
            </a:r>
          </a:p>
          <a:p>
            <a:pPr algn="just"/>
            <a:endParaRPr lang="en-US" dirty="0"/>
          </a:p>
          <a:p>
            <a:pPr algn="just"/>
            <a:r>
              <a:rPr lang="en-US" dirty="0"/>
              <a:t>    - freedom of expression and opinion while respecting the rules governing university institutions.</a:t>
            </a:r>
          </a:p>
          <a:p>
            <a:pPr algn="just"/>
            <a:endParaRPr lang="en-US" dirty="0"/>
          </a:p>
          <a:p>
            <a:pPr algn="just"/>
            <a:r>
              <a:rPr lang="en-US" dirty="0"/>
              <a:t>    - The course program must be given to them at the start of the year. Course materials (book references and handouts, etc.) must be made available.</a:t>
            </a:r>
            <a:endParaRPr lang="fr-FR" dirty="0" smtClean="0"/>
          </a:p>
        </p:txBody>
      </p:sp>
      <p:sp>
        <p:nvSpPr>
          <p:cNvPr id="5" name="Rectangle 4"/>
          <p:cNvSpPr/>
          <p:nvPr/>
        </p:nvSpPr>
        <p:spPr>
          <a:xfrm>
            <a:off x="467544" y="1772816"/>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THE RIGHTS OF THE STUDENT</a:t>
            </a:r>
            <a:endParaRPr lang="fr-FR" dirty="0"/>
          </a:p>
        </p:txBody>
      </p:sp>
    </p:spTree>
    <p:extLst>
      <p:ext uri="{BB962C8B-B14F-4D97-AF65-F5344CB8AC3E}">
        <p14:creationId xmlns:p14="http://schemas.microsoft.com/office/powerpoint/2010/main" val="1366523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260648"/>
            <a:ext cx="8712968" cy="6186309"/>
          </a:xfrm>
          <a:prstGeom prst="rect">
            <a:avLst/>
          </a:prstGeom>
        </p:spPr>
        <p:txBody>
          <a:bodyPr wrap="square">
            <a:spAutoFit/>
          </a:bodyPr>
          <a:lstStyle/>
          <a:p>
            <a:r>
              <a:rPr lang="fr-FR" dirty="0" smtClean="0"/>
              <a:t>    - </a:t>
            </a:r>
            <a:r>
              <a:rPr lang="en-US" dirty="0"/>
              <a:t>The student has the right to a fair, equitable and impartial evaluation.</a:t>
            </a:r>
          </a:p>
          <a:p>
            <a:endParaRPr lang="en-US" dirty="0"/>
          </a:p>
          <a:p>
            <a:r>
              <a:rPr lang="en-US" dirty="0"/>
              <a:t>    - The student has the right to submit an appeal if he considers himself wronged in the correction of a test.</a:t>
            </a:r>
          </a:p>
          <a:p>
            <a:endParaRPr lang="en-US" dirty="0"/>
          </a:p>
          <a:p>
            <a:r>
              <a:rPr lang="en-US" dirty="0"/>
              <a:t>    - Post-graduation students are entitled to quality supervision as well as support measures for their research.</a:t>
            </a:r>
          </a:p>
          <a:p>
            <a:endParaRPr lang="en-US" dirty="0"/>
          </a:p>
          <a:p>
            <a:r>
              <a:rPr lang="en-US" dirty="0"/>
              <a:t>    - The student has the right to the necessary safety, hygiene and health prevention both in universities and in university residences.</a:t>
            </a:r>
          </a:p>
          <a:p>
            <a:endParaRPr lang="en-US" dirty="0"/>
          </a:p>
          <a:p>
            <a:r>
              <a:rPr lang="en-US" dirty="0"/>
              <a:t>    - The student has the right to information concerning the higher education structure to which he belongs, in particular its internal regulations.</a:t>
            </a:r>
          </a:p>
          <a:p>
            <a:endParaRPr lang="en-US" dirty="0"/>
          </a:p>
          <a:p>
            <a:r>
              <a:rPr lang="en-US" dirty="0"/>
              <a:t>    - The student has access to the library, the IT resource center and all the material resources necessary for quality training.</a:t>
            </a:r>
          </a:p>
          <a:p>
            <a:r>
              <a:rPr lang="en-US" dirty="0"/>
              <a:t> </a:t>
            </a:r>
          </a:p>
          <a:p>
            <a:r>
              <a:rPr lang="en-US" dirty="0"/>
              <a:t>    - The student elects his representatives to the educational committees without hindrance or pressure.</a:t>
            </a:r>
          </a:p>
          <a:p>
            <a:endParaRPr lang="en-US" dirty="0"/>
          </a:p>
          <a:p>
            <a:r>
              <a:rPr lang="en-US" dirty="0"/>
              <a:t>    - The student can create, in accordance with current legislation, student associations of a scientific, artistic, cultural and sporting nature.</a:t>
            </a:r>
            <a:endParaRPr lang="fr-FR" dirty="0"/>
          </a:p>
        </p:txBody>
      </p:sp>
    </p:spTree>
    <p:extLst>
      <p:ext uri="{BB962C8B-B14F-4D97-AF65-F5344CB8AC3E}">
        <p14:creationId xmlns:p14="http://schemas.microsoft.com/office/powerpoint/2010/main" val="7090456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THE OBLIGATIONS OF THE STUDENT</a:t>
            </a:r>
            <a:endParaRPr lang="fr-FR" dirty="0"/>
          </a:p>
        </p:txBody>
      </p:sp>
      <p:sp>
        <p:nvSpPr>
          <p:cNvPr id="3" name="Rectangle 2"/>
          <p:cNvSpPr/>
          <p:nvPr/>
        </p:nvSpPr>
        <p:spPr>
          <a:xfrm>
            <a:off x="251520" y="1490007"/>
            <a:ext cx="8640960" cy="4247317"/>
          </a:xfrm>
          <a:prstGeom prst="rect">
            <a:avLst/>
          </a:prstGeom>
        </p:spPr>
        <p:txBody>
          <a:bodyPr wrap="square">
            <a:spAutoFit/>
          </a:bodyPr>
          <a:lstStyle/>
          <a:p>
            <a:pPr marL="285750" indent="-285750">
              <a:buFontTx/>
              <a:buChar char="-"/>
            </a:pPr>
            <a:r>
              <a:rPr lang="en-US" dirty="0"/>
              <a:t>The student must respect the regulations in force.</a:t>
            </a:r>
          </a:p>
          <a:p>
            <a:pPr marL="285750" indent="-285750">
              <a:buFontTx/>
              <a:buChar char="-"/>
            </a:pPr>
            <a:endParaRPr lang="en-US" dirty="0"/>
          </a:p>
          <a:p>
            <a:pPr marL="285750" indent="-285750">
              <a:buFontTx/>
              <a:buChar char="-"/>
            </a:pPr>
            <a:r>
              <a:rPr lang="en-US" dirty="0"/>
              <a:t>The student must respect the dignity and integrity of members of the university community.</a:t>
            </a:r>
          </a:p>
          <a:p>
            <a:pPr marL="285750" indent="-285750">
              <a:buFontTx/>
              <a:buChar char="-"/>
            </a:pPr>
            <a:endParaRPr lang="en-US" dirty="0"/>
          </a:p>
          <a:p>
            <a:pPr marL="285750" indent="-285750">
              <a:buFontTx/>
              <a:buChar char="-"/>
            </a:pPr>
            <a:r>
              <a:rPr lang="en-US" dirty="0"/>
              <a:t>The student must respect the right of members of the university community to free expression.</a:t>
            </a:r>
          </a:p>
          <a:p>
            <a:pPr marL="285750" indent="-285750">
              <a:buFontTx/>
              <a:buChar char="-"/>
            </a:pPr>
            <a:endParaRPr lang="en-US" dirty="0"/>
          </a:p>
          <a:p>
            <a:pPr marL="285750" indent="-285750">
              <a:buFontTx/>
              <a:buChar char="-"/>
            </a:pPr>
            <a:r>
              <a:rPr lang="en-US" dirty="0"/>
              <a:t>The student must respect the results of the deliberation juries.</a:t>
            </a:r>
          </a:p>
          <a:p>
            <a:pPr marL="285750" indent="-285750">
              <a:buFontTx/>
              <a:buChar char="-"/>
            </a:pPr>
            <a:endParaRPr lang="en-US" dirty="0"/>
          </a:p>
          <a:p>
            <a:pPr marL="285750" indent="-285750">
              <a:buFontTx/>
              <a:buChar char="-"/>
            </a:pPr>
            <a:r>
              <a:rPr lang="en-US" dirty="0"/>
              <a:t>The student is obliged to provide accurate and precise information when registering, and to fulfill his administrative obligations towards the establishment.</a:t>
            </a:r>
          </a:p>
          <a:p>
            <a:pPr marL="285750" indent="-285750">
              <a:buFontTx/>
              <a:buChar char="-"/>
            </a:pPr>
            <a:endParaRPr lang="en-US" dirty="0"/>
          </a:p>
          <a:p>
            <a:pPr marL="285750" indent="-285750">
              <a:buFontTx/>
              <a:buChar char="-"/>
            </a:pPr>
            <a:r>
              <a:rPr lang="en-US" dirty="0" smtClean="0"/>
              <a:t>The </a:t>
            </a:r>
            <a:r>
              <a:rPr lang="en-US" dirty="0"/>
              <a:t>student must demonstrate civic-mindedness and good manners in all of his behavior.</a:t>
            </a:r>
            <a:endParaRPr lang="fr-FR" dirty="0" smtClean="0"/>
          </a:p>
        </p:txBody>
      </p:sp>
    </p:spTree>
    <p:extLst>
      <p:ext uri="{BB962C8B-B14F-4D97-AF65-F5344CB8AC3E}">
        <p14:creationId xmlns:p14="http://schemas.microsoft.com/office/powerpoint/2010/main" val="6791588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772816"/>
            <a:ext cx="8352928" cy="3416320"/>
          </a:xfrm>
          <a:prstGeom prst="rect">
            <a:avLst/>
          </a:prstGeom>
        </p:spPr>
        <p:txBody>
          <a:bodyPr wrap="square">
            <a:spAutoFit/>
          </a:bodyPr>
          <a:lstStyle/>
          <a:p>
            <a:pPr marL="285750" indent="-285750">
              <a:buFontTx/>
              <a:buChar char="-"/>
            </a:pPr>
            <a:r>
              <a:rPr lang="en-US" dirty="0"/>
              <a:t>The student must never commit fraud or resort to plagiarism.</a:t>
            </a:r>
          </a:p>
          <a:p>
            <a:pPr marL="285750" indent="-285750">
              <a:buFontTx/>
              <a:buChar char="-"/>
            </a:pPr>
            <a:endParaRPr lang="en-US" dirty="0"/>
          </a:p>
          <a:p>
            <a:pPr marL="285750" indent="-285750">
              <a:buFontTx/>
              <a:buChar char="-"/>
            </a:pPr>
            <a:endParaRPr lang="en-US" dirty="0"/>
          </a:p>
          <a:p>
            <a:pPr marL="285750" indent="-285750">
              <a:buFontTx/>
              <a:buChar char="-"/>
            </a:pPr>
            <a:r>
              <a:rPr lang="en-US" dirty="0"/>
              <a:t>The student must preserve the premises and materials made available to him and respect the safety and hygiene rules throughout the establishment.</a:t>
            </a:r>
          </a:p>
          <a:p>
            <a:pPr marL="285750" indent="-285750">
              <a:buFontTx/>
              <a:buChar char="-"/>
            </a:pPr>
            <a:endParaRPr lang="en-US" dirty="0"/>
          </a:p>
          <a:p>
            <a:pPr marL="285750" indent="-285750">
              <a:buFontTx/>
              <a:buChar char="-"/>
            </a:pPr>
            <a:endParaRPr lang="en-US" dirty="0"/>
          </a:p>
          <a:p>
            <a:pPr marL="285750" indent="-285750">
              <a:buFontTx/>
              <a:buChar char="-"/>
            </a:pPr>
            <a:r>
              <a:rPr lang="en-US" dirty="0" smtClean="0"/>
              <a:t>The </a:t>
            </a:r>
            <a:r>
              <a:rPr lang="en-US" dirty="0"/>
              <a:t>student is duly informed of the faults with which he is accused. The sanctions he incurs are provided for by the regulations in force and the internal regulations of the higher education establishment. They are the responsibility of the disciplinary council and can go as far as definitive exclusion from the establishment.</a:t>
            </a:r>
            <a:endParaRPr lang="fr-FR" dirty="0"/>
          </a:p>
        </p:txBody>
      </p:sp>
    </p:spTree>
    <p:extLst>
      <p:ext uri="{BB962C8B-B14F-4D97-AF65-F5344CB8AC3E}">
        <p14:creationId xmlns:p14="http://schemas.microsoft.com/office/powerpoint/2010/main" val="1716553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400" dirty="0"/>
              <a:t>. </a:t>
            </a:r>
            <a:r>
              <a:rPr lang="en-US" sz="2400" dirty="0"/>
              <a:t>THE RIGHTS AND OBLIGATIONS OF ADMINISTRATIVE AND TECHNICAL PERSONNEL IN HIGHER EDUCATION</a:t>
            </a:r>
            <a:endParaRPr lang="fr-FR" sz="2400" dirty="0"/>
          </a:p>
        </p:txBody>
      </p:sp>
      <p:sp>
        <p:nvSpPr>
          <p:cNvPr id="3" name="Rectangle 2"/>
          <p:cNvSpPr/>
          <p:nvPr/>
        </p:nvSpPr>
        <p:spPr>
          <a:xfrm>
            <a:off x="467544" y="198884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RIGHTS OF ADMINISTRATIVE AND TECHNICAL STAFF</a:t>
            </a:r>
            <a:endParaRPr lang="fr-FR" dirty="0"/>
          </a:p>
        </p:txBody>
      </p:sp>
      <p:sp>
        <p:nvSpPr>
          <p:cNvPr id="4" name="Rectangle 3"/>
          <p:cNvSpPr/>
          <p:nvPr/>
        </p:nvSpPr>
        <p:spPr>
          <a:xfrm>
            <a:off x="179512" y="2780928"/>
            <a:ext cx="8604956" cy="3662541"/>
          </a:xfrm>
          <a:prstGeom prst="rect">
            <a:avLst/>
          </a:prstGeom>
        </p:spPr>
        <p:txBody>
          <a:bodyPr wrap="square">
            <a:spAutoFit/>
          </a:bodyPr>
          <a:lstStyle/>
          <a:p>
            <a:pPr indent="540385" algn="just">
              <a:lnSpc>
                <a:spcPct val="115000"/>
              </a:lnSpc>
              <a:spcAft>
                <a:spcPts val="1000"/>
              </a:spcAft>
              <a:tabLst>
                <a:tab pos="5581015" algn="l"/>
              </a:tabLst>
            </a:pPr>
            <a:r>
              <a:rPr lang="en-US" dirty="0">
                <a:latin typeface="+mj-lt"/>
                <a:ea typeface="Calibri"/>
                <a:cs typeface="Arial"/>
              </a:rPr>
              <a:t>- Administrative and technical staff must be treated with respect, consideration, and fairness.</a:t>
            </a:r>
          </a:p>
          <a:p>
            <a:pPr indent="540385" algn="just">
              <a:lnSpc>
                <a:spcPct val="115000"/>
              </a:lnSpc>
              <a:spcAft>
                <a:spcPts val="1000"/>
              </a:spcAft>
              <a:tabLst>
                <a:tab pos="5581015" algn="l"/>
              </a:tabLst>
            </a:pPr>
            <a:r>
              <a:rPr lang="en-US" dirty="0" smtClean="0">
                <a:latin typeface="+mj-lt"/>
                <a:ea typeface="Calibri"/>
                <a:cs typeface="Arial"/>
              </a:rPr>
              <a:t>- </a:t>
            </a:r>
            <a:r>
              <a:rPr lang="en-US" dirty="0">
                <a:latin typeface="+mj-lt"/>
                <a:ea typeface="Calibri"/>
                <a:cs typeface="Arial"/>
              </a:rPr>
              <a:t>Administrative and technical staff have the right, during recruitment examinations, evaluation, appointments and promotion, to objective and impartial treatment.</a:t>
            </a:r>
          </a:p>
          <a:p>
            <a:pPr indent="540385" algn="just">
              <a:lnSpc>
                <a:spcPct val="115000"/>
              </a:lnSpc>
              <a:spcAft>
                <a:spcPts val="1000"/>
              </a:spcAft>
              <a:tabLst>
                <a:tab pos="5581015" algn="l"/>
              </a:tabLst>
            </a:pPr>
            <a:r>
              <a:rPr lang="en-US" dirty="0">
                <a:latin typeface="+mj-lt"/>
                <a:ea typeface="Calibri"/>
                <a:cs typeface="Arial"/>
              </a:rPr>
              <a:t> </a:t>
            </a:r>
            <a:r>
              <a:rPr lang="en-US" dirty="0" smtClean="0">
                <a:latin typeface="+mj-lt"/>
                <a:ea typeface="Calibri"/>
                <a:cs typeface="Arial"/>
              </a:rPr>
              <a:t>- </a:t>
            </a:r>
            <a:r>
              <a:rPr lang="en-US" dirty="0">
                <a:latin typeface="+mj-lt"/>
                <a:ea typeface="Calibri"/>
                <a:cs typeface="Arial"/>
              </a:rPr>
              <a:t>Administrative and technical staff must not suffer any harassment or discrimination in their career development.</a:t>
            </a:r>
          </a:p>
          <a:p>
            <a:pPr indent="540385" algn="just">
              <a:lnSpc>
                <a:spcPct val="115000"/>
              </a:lnSpc>
              <a:spcAft>
                <a:spcPts val="1000"/>
              </a:spcAft>
              <a:tabLst>
                <a:tab pos="5581015" algn="l"/>
              </a:tabLst>
            </a:pPr>
            <a:r>
              <a:rPr lang="en-US" dirty="0">
                <a:latin typeface="+mj-lt"/>
                <a:ea typeface="Calibri"/>
                <a:cs typeface="Arial"/>
              </a:rPr>
              <a:t> </a:t>
            </a:r>
            <a:r>
              <a:rPr lang="en-US" dirty="0" smtClean="0">
                <a:latin typeface="+mj-lt"/>
                <a:ea typeface="Calibri"/>
                <a:cs typeface="Arial"/>
              </a:rPr>
              <a:t>- </a:t>
            </a:r>
            <a:r>
              <a:rPr lang="en-US" dirty="0">
                <a:latin typeface="+mj-lt"/>
                <a:ea typeface="Calibri"/>
                <a:cs typeface="Arial"/>
              </a:rPr>
              <a:t>Administrative and technical staff benefit from adequate conditions which enable them to best accomplish their mission and, as such, they benefit from continuing training and constant improvement of their qualifications.</a:t>
            </a:r>
            <a:endParaRPr lang="fr-FR" dirty="0">
              <a:latin typeface="+mj-lt"/>
            </a:endParaRPr>
          </a:p>
        </p:txBody>
      </p:sp>
    </p:spTree>
    <p:extLst>
      <p:ext uri="{BB962C8B-B14F-4D97-AF65-F5344CB8AC3E}">
        <p14:creationId xmlns:p14="http://schemas.microsoft.com/office/powerpoint/2010/main" val="348312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54868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OBLIGATIONS OF ADMINISTRATIVE AND TECHNICAL STAFF</a:t>
            </a:r>
            <a:endParaRPr lang="fr-FR" dirty="0"/>
          </a:p>
        </p:txBody>
      </p:sp>
      <p:sp>
        <p:nvSpPr>
          <p:cNvPr id="2" name="Rectangle 1"/>
          <p:cNvSpPr/>
          <p:nvPr/>
        </p:nvSpPr>
        <p:spPr>
          <a:xfrm>
            <a:off x="395536" y="1917987"/>
            <a:ext cx="8424936" cy="3970318"/>
          </a:xfrm>
          <a:prstGeom prst="rect">
            <a:avLst/>
          </a:prstGeom>
        </p:spPr>
        <p:txBody>
          <a:bodyPr wrap="square">
            <a:spAutoFit/>
          </a:bodyPr>
          <a:lstStyle/>
          <a:p>
            <a:pPr algn="just"/>
            <a:r>
              <a:rPr lang="en-US" b="1" dirty="0"/>
              <a:t>The mission of the administrative and technical staff is to bring together the optimal conditions allowing the teacher-researcher to best fulfill his teaching and research function, and for the student to succeed in his university career.</a:t>
            </a:r>
          </a:p>
          <a:p>
            <a:pPr algn="just"/>
            <a:endParaRPr lang="en-US" b="1" dirty="0"/>
          </a:p>
          <a:p>
            <a:pPr algn="just"/>
            <a:r>
              <a:rPr lang="en-US" dirty="0"/>
              <a:t>each member of administrative and technical staff must ensure that they respect and promote, in particular:</a:t>
            </a:r>
          </a:p>
          <a:p>
            <a:pPr algn="just"/>
            <a:endParaRPr lang="en-US" dirty="0"/>
          </a:p>
          <a:p>
            <a:pPr algn="just"/>
            <a:r>
              <a:rPr lang="en-US" dirty="0"/>
              <a:t>     - Competence: The staff carries out their tasks with professionalism. He is responsible for his decisions and actions as well as the judicious use of the resources and information made available to him.</a:t>
            </a:r>
          </a:p>
          <a:p>
            <a:pPr algn="just"/>
            <a:endParaRPr lang="en-US" dirty="0"/>
          </a:p>
          <a:p>
            <a:pPr algn="just"/>
            <a:r>
              <a:rPr lang="en-US" dirty="0"/>
              <a:t>     - Impartiality: Administrative and technical staff demonstrate neutrality and objectivity. It makes its decisions in compliance with the rules in force, and by granting everyone fair treatment.</a:t>
            </a:r>
            <a:endParaRPr lang="fr-FR" dirty="0"/>
          </a:p>
        </p:txBody>
      </p:sp>
    </p:spTree>
    <p:extLst>
      <p:ext uri="{BB962C8B-B14F-4D97-AF65-F5344CB8AC3E}">
        <p14:creationId xmlns:p14="http://schemas.microsoft.com/office/powerpoint/2010/main" val="18990959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OBLIGATIONS OF ADMINISTRATIVE AND TECHNICAL STAFF</a:t>
            </a:r>
            <a:endParaRPr lang="fr-FR" dirty="0"/>
          </a:p>
        </p:txBody>
      </p:sp>
      <p:sp>
        <p:nvSpPr>
          <p:cNvPr id="3" name="Rectangle 2"/>
          <p:cNvSpPr/>
          <p:nvPr/>
        </p:nvSpPr>
        <p:spPr>
          <a:xfrm>
            <a:off x="467544" y="1772816"/>
            <a:ext cx="8280920" cy="923330"/>
          </a:xfrm>
          <a:prstGeom prst="rect">
            <a:avLst/>
          </a:prstGeom>
        </p:spPr>
        <p:txBody>
          <a:bodyPr wrap="square">
            <a:spAutoFit/>
          </a:bodyPr>
          <a:lstStyle/>
          <a:p>
            <a:pPr algn="just"/>
            <a:r>
              <a:rPr lang="fr-FR" b="1" dirty="0" smtClean="0"/>
              <a:t> - </a:t>
            </a:r>
            <a:r>
              <a:rPr lang="en-US" b="1" dirty="0"/>
              <a:t>Integrity</a:t>
            </a:r>
            <a:r>
              <a:rPr lang="en-US" dirty="0"/>
              <a:t>: Administrative and technical staff conduct themselves in a fair and honest manner. He avoids putting himself in a situation where he would be indebted to anyone who could unduly influence him in the exercise of his duties.</a:t>
            </a:r>
            <a:endParaRPr lang="fr-FR" dirty="0"/>
          </a:p>
        </p:txBody>
      </p:sp>
      <p:sp>
        <p:nvSpPr>
          <p:cNvPr id="4" name="Rectangle 3"/>
          <p:cNvSpPr/>
          <p:nvPr/>
        </p:nvSpPr>
        <p:spPr>
          <a:xfrm>
            <a:off x="467544" y="2924944"/>
            <a:ext cx="8208912" cy="2585323"/>
          </a:xfrm>
          <a:prstGeom prst="rect">
            <a:avLst/>
          </a:prstGeom>
        </p:spPr>
        <p:txBody>
          <a:bodyPr wrap="square">
            <a:spAutoFit/>
          </a:bodyPr>
          <a:lstStyle/>
          <a:p>
            <a:pPr algn="just"/>
            <a:r>
              <a:rPr lang="fr-FR" b="1" dirty="0"/>
              <a:t> - </a:t>
            </a:r>
            <a:r>
              <a:rPr lang="en-US" b="1" dirty="0"/>
              <a:t>Respect: </a:t>
            </a:r>
            <a:r>
              <a:rPr lang="en-US" dirty="0"/>
              <a:t>Administrative and technical staff show consideration towards all people with whom they interact in the performance of their duties. He demonstrates courtesy, listening and discretion.</a:t>
            </a:r>
          </a:p>
          <a:p>
            <a:pPr algn="just"/>
            <a:endParaRPr lang="en-US" b="1" dirty="0"/>
          </a:p>
          <a:p>
            <a:pPr algn="just"/>
            <a:r>
              <a:rPr lang="en-US" b="1" dirty="0"/>
              <a:t>  - Confidentiality: </a:t>
            </a:r>
            <a:r>
              <a:rPr lang="en-US" dirty="0"/>
              <a:t>Administrative, technical, educational and scientific files must be subject to the obligation of confidentiality.</a:t>
            </a:r>
          </a:p>
          <a:p>
            <a:pPr algn="just"/>
            <a:endParaRPr lang="en-US" b="1" dirty="0"/>
          </a:p>
          <a:p>
            <a:pPr algn="just"/>
            <a:r>
              <a:rPr lang="en-US" b="1" dirty="0"/>
              <a:t>  - Transparency: </a:t>
            </a:r>
            <a:r>
              <a:rPr lang="en-US" dirty="0"/>
              <a:t>Staff carry out their functions and the various actions that result from them in a way that allows the proper flow of information.</a:t>
            </a:r>
            <a:endParaRPr lang="fr-FR" dirty="0"/>
          </a:p>
        </p:txBody>
      </p:sp>
    </p:spTree>
    <p:extLst>
      <p:ext uri="{BB962C8B-B14F-4D97-AF65-F5344CB8AC3E}">
        <p14:creationId xmlns:p14="http://schemas.microsoft.com/office/powerpoint/2010/main" val="11264723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772816"/>
            <a:ext cx="8640960" cy="2308324"/>
          </a:xfrm>
          <a:prstGeom prst="rect">
            <a:avLst/>
          </a:prstGeom>
        </p:spPr>
        <p:txBody>
          <a:bodyPr wrap="square">
            <a:spAutoFit/>
          </a:bodyPr>
          <a:lstStyle/>
          <a:p>
            <a:pPr algn="just"/>
            <a:r>
              <a:rPr lang="fr-FR" dirty="0" smtClean="0"/>
              <a:t> </a:t>
            </a:r>
            <a:r>
              <a:rPr lang="fr-FR" b="1" dirty="0" smtClean="0"/>
              <a:t>- </a:t>
            </a:r>
            <a:r>
              <a:rPr lang="en-US" b="1" dirty="0"/>
              <a:t>Performance: </a:t>
            </a:r>
            <a:r>
              <a:rPr lang="en-US" dirty="0"/>
              <a:t>The public service provided, through their administrative and technical staff, by higher education establishments must also obey quality criteria which imply the obligation to treat their actors with respect and diligence.</a:t>
            </a:r>
          </a:p>
          <a:p>
            <a:pPr algn="just"/>
            <a:endParaRPr lang="en-US" b="1" dirty="0"/>
          </a:p>
          <a:p>
            <a:pPr algn="just"/>
            <a:endParaRPr lang="en-US" b="1" dirty="0"/>
          </a:p>
          <a:p>
            <a:pPr algn="just"/>
            <a:endParaRPr lang="en-US" b="1" dirty="0"/>
          </a:p>
          <a:p>
            <a:pPr algn="just"/>
            <a:r>
              <a:rPr lang="en-US" b="1" dirty="0"/>
              <a:t>Members of the university community, keen to promote ethical and professional rules, undertake to respect the spirit and letter of this charter.</a:t>
            </a:r>
            <a:endParaRPr lang="fr-FR" dirty="0"/>
          </a:p>
        </p:txBody>
      </p:sp>
    </p:spTree>
    <p:extLst>
      <p:ext uri="{BB962C8B-B14F-4D97-AF65-F5344CB8AC3E}">
        <p14:creationId xmlns:p14="http://schemas.microsoft.com/office/powerpoint/2010/main" val="2602176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42493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 I. </a:t>
            </a:r>
            <a:r>
              <a:rPr lang="en-US" dirty="0" smtClean="0"/>
              <a:t>FUNDAMENTAL </a:t>
            </a:r>
            <a:r>
              <a:rPr lang="en-US" dirty="0"/>
              <a:t>PRINCIPLES OF THE UNIVERSITY ETHICS AND DEONTOLOGY CHARTER</a:t>
            </a:r>
            <a:endParaRPr lang="fr-FR" dirty="0"/>
          </a:p>
        </p:txBody>
      </p:sp>
      <p:sp>
        <p:nvSpPr>
          <p:cNvPr id="3" name="Rectangle 2"/>
          <p:cNvSpPr/>
          <p:nvPr/>
        </p:nvSpPr>
        <p:spPr>
          <a:xfrm>
            <a:off x="611560" y="1772816"/>
            <a:ext cx="2511072" cy="369332"/>
          </a:xfrm>
          <a:prstGeom prst="rect">
            <a:avLst/>
          </a:prstGeom>
        </p:spPr>
        <p:txBody>
          <a:bodyPr wrap="none">
            <a:spAutoFit/>
          </a:bodyPr>
          <a:lstStyle/>
          <a:p>
            <a:r>
              <a:rPr lang="fr-FR" dirty="0" smtClean="0"/>
              <a:t>1. </a:t>
            </a:r>
            <a:r>
              <a:rPr lang="fr-FR" dirty="0" err="1"/>
              <a:t>Integrity</a:t>
            </a:r>
            <a:r>
              <a:rPr lang="fr-FR" dirty="0"/>
              <a:t> and </a:t>
            </a:r>
            <a:r>
              <a:rPr lang="fr-FR" dirty="0" err="1"/>
              <a:t>honesty</a:t>
            </a:r>
            <a:endParaRPr lang="fr-FR" dirty="0"/>
          </a:p>
        </p:txBody>
      </p:sp>
      <p:sp>
        <p:nvSpPr>
          <p:cNvPr id="4" name="Rectangle 3"/>
          <p:cNvSpPr/>
          <p:nvPr/>
        </p:nvSpPr>
        <p:spPr>
          <a:xfrm>
            <a:off x="654818" y="2924944"/>
            <a:ext cx="2311851" cy="369332"/>
          </a:xfrm>
          <a:prstGeom prst="rect">
            <a:avLst/>
          </a:prstGeom>
        </p:spPr>
        <p:txBody>
          <a:bodyPr wrap="none">
            <a:spAutoFit/>
          </a:bodyPr>
          <a:lstStyle/>
          <a:p>
            <a:r>
              <a:rPr lang="fr-FR" dirty="0" smtClean="0"/>
              <a:t>2. </a:t>
            </a:r>
            <a:r>
              <a:rPr lang="fr-FR" dirty="0" err="1" smtClean="0"/>
              <a:t>Academic</a:t>
            </a:r>
            <a:r>
              <a:rPr lang="fr-FR" dirty="0" smtClean="0"/>
              <a:t> </a:t>
            </a:r>
            <a:r>
              <a:rPr lang="fr-FR" dirty="0" err="1" smtClean="0"/>
              <a:t>freedom</a:t>
            </a:r>
            <a:endParaRPr lang="fr-FR" dirty="0"/>
          </a:p>
        </p:txBody>
      </p:sp>
      <p:sp>
        <p:nvSpPr>
          <p:cNvPr id="5" name="Rectangle 4"/>
          <p:cNvSpPr/>
          <p:nvPr/>
        </p:nvSpPr>
        <p:spPr>
          <a:xfrm>
            <a:off x="654818" y="4196076"/>
            <a:ext cx="3519490" cy="369332"/>
          </a:xfrm>
          <a:prstGeom prst="rect">
            <a:avLst/>
          </a:prstGeom>
        </p:spPr>
        <p:txBody>
          <a:bodyPr wrap="none">
            <a:spAutoFit/>
          </a:bodyPr>
          <a:lstStyle/>
          <a:p>
            <a:r>
              <a:rPr lang="fr-FR" dirty="0" smtClean="0"/>
              <a:t>3. </a:t>
            </a:r>
            <a:r>
              <a:rPr lang="fr-FR" dirty="0" err="1"/>
              <a:t>Responsibility</a:t>
            </a:r>
            <a:r>
              <a:rPr lang="fr-FR" dirty="0"/>
              <a:t> and </a:t>
            </a:r>
            <a:r>
              <a:rPr lang="fr-FR" dirty="0" err="1"/>
              <a:t>competence</a:t>
            </a:r>
            <a:endParaRPr lang="fr-FR" dirty="0"/>
          </a:p>
        </p:txBody>
      </p:sp>
      <p:sp>
        <p:nvSpPr>
          <p:cNvPr id="6" name="Rectangle 5"/>
          <p:cNvSpPr/>
          <p:nvPr/>
        </p:nvSpPr>
        <p:spPr>
          <a:xfrm>
            <a:off x="697403" y="5435932"/>
            <a:ext cx="2343911" cy="369332"/>
          </a:xfrm>
          <a:prstGeom prst="rect">
            <a:avLst/>
          </a:prstGeom>
        </p:spPr>
        <p:txBody>
          <a:bodyPr wrap="none">
            <a:spAutoFit/>
          </a:bodyPr>
          <a:lstStyle/>
          <a:p>
            <a:r>
              <a:rPr lang="fr-FR" dirty="0" smtClean="0"/>
              <a:t>4. </a:t>
            </a:r>
            <a:r>
              <a:rPr lang="fr-FR" dirty="0"/>
              <a:t>The </a:t>
            </a:r>
            <a:r>
              <a:rPr lang="fr-FR" dirty="0" err="1"/>
              <a:t>mutual</a:t>
            </a:r>
            <a:r>
              <a:rPr lang="fr-FR" dirty="0"/>
              <a:t> respect</a:t>
            </a:r>
          </a:p>
        </p:txBody>
      </p:sp>
      <p:sp>
        <p:nvSpPr>
          <p:cNvPr id="10" name="Rectangle 9"/>
          <p:cNvSpPr/>
          <p:nvPr/>
        </p:nvSpPr>
        <p:spPr>
          <a:xfrm>
            <a:off x="827584" y="2411596"/>
            <a:ext cx="7416824" cy="338554"/>
          </a:xfrm>
          <a:prstGeom prst="rect">
            <a:avLst/>
          </a:prstGeom>
        </p:spPr>
        <p:txBody>
          <a:bodyPr wrap="square">
            <a:spAutoFit/>
          </a:bodyPr>
          <a:lstStyle/>
          <a:p>
            <a:r>
              <a:rPr lang="en-US" sz="1600" dirty="0">
                <a:solidFill>
                  <a:schemeClr val="accent5">
                    <a:lumMod val="75000"/>
                  </a:schemeClr>
                </a:solidFill>
              </a:rPr>
              <a:t>Refusal of corruption in all its forms</a:t>
            </a:r>
            <a:endParaRPr lang="fr-FR" sz="1600" dirty="0">
              <a:solidFill>
                <a:schemeClr val="accent5">
                  <a:lumMod val="75000"/>
                </a:schemeClr>
              </a:solidFill>
            </a:endParaRPr>
          </a:p>
        </p:txBody>
      </p:sp>
      <p:sp>
        <p:nvSpPr>
          <p:cNvPr id="11" name="Rectangle 10"/>
          <p:cNvSpPr/>
          <p:nvPr/>
        </p:nvSpPr>
        <p:spPr>
          <a:xfrm>
            <a:off x="827584" y="3429000"/>
            <a:ext cx="8208912" cy="584775"/>
          </a:xfrm>
          <a:prstGeom prst="rect">
            <a:avLst/>
          </a:prstGeom>
        </p:spPr>
        <p:txBody>
          <a:bodyPr wrap="square">
            <a:spAutoFit/>
          </a:bodyPr>
          <a:lstStyle/>
          <a:p>
            <a:pPr algn="just"/>
            <a:r>
              <a:rPr lang="en-US" sz="1600" dirty="0">
                <a:solidFill>
                  <a:schemeClr val="accent4">
                    <a:lumMod val="75000"/>
                  </a:schemeClr>
                </a:solidFill>
              </a:rPr>
              <a:t>Guarantees, with respect for others and in all professional conscience, the expression of critical opinions without risk of censorship or constraint.</a:t>
            </a:r>
            <a:endParaRPr lang="fr-FR" sz="1600" dirty="0">
              <a:solidFill>
                <a:schemeClr val="accent4">
                  <a:lumMod val="75000"/>
                </a:schemeClr>
              </a:solidFill>
            </a:endParaRPr>
          </a:p>
        </p:txBody>
      </p:sp>
      <p:sp>
        <p:nvSpPr>
          <p:cNvPr id="12" name="Rectangle 11"/>
          <p:cNvSpPr/>
          <p:nvPr/>
        </p:nvSpPr>
        <p:spPr>
          <a:xfrm>
            <a:off x="935596" y="5877272"/>
            <a:ext cx="7992888" cy="584775"/>
          </a:xfrm>
          <a:prstGeom prst="rect">
            <a:avLst/>
          </a:prstGeom>
        </p:spPr>
        <p:txBody>
          <a:bodyPr wrap="square">
            <a:spAutoFit/>
          </a:bodyPr>
          <a:lstStyle/>
          <a:p>
            <a:pPr algn="just"/>
            <a:r>
              <a:rPr lang="en-US" sz="1600" dirty="0">
                <a:solidFill>
                  <a:schemeClr val="accent4">
                    <a:lumMod val="75000"/>
                  </a:schemeClr>
                </a:solidFill>
              </a:rPr>
              <a:t>All members of the university community must refrain from any form of symbolic, physical or verbal violence. They must be treated with respect and fairness.</a:t>
            </a:r>
            <a:endParaRPr lang="fr-FR" sz="1600" dirty="0">
              <a:solidFill>
                <a:schemeClr val="accent4">
                  <a:lumMod val="75000"/>
                </a:schemeClr>
              </a:solidFill>
            </a:endParaRPr>
          </a:p>
        </p:txBody>
      </p:sp>
      <p:sp>
        <p:nvSpPr>
          <p:cNvPr id="13" name="Rectangle 12"/>
          <p:cNvSpPr/>
          <p:nvPr/>
        </p:nvSpPr>
        <p:spPr>
          <a:xfrm>
            <a:off x="935596" y="4437112"/>
            <a:ext cx="8100900" cy="830997"/>
          </a:xfrm>
          <a:prstGeom prst="rect">
            <a:avLst/>
          </a:prstGeom>
        </p:spPr>
        <p:txBody>
          <a:bodyPr wrap="square">
            <a:spAutoFit/>
          </a:bodyPr>
          <a:lstStyle/>
          <a:p>
            <a:pPr algn="just"/>
            <a:endParaRPr lang="en-US" sz="1600" dirty="0">
              <a:solidFill>
                <a:schemeClr val="accent4">
                  <a:lumMod val="75000"/>
                </a:schemeClr>
              </a:solidFill>
            </a:endParaRPr>
          </a:p>
          <a:p>
            <a:pPr algn="just"/>
            <a:r>
              <a:rPr lang="en-US" sz="1600" dirty="0">
                <a:solidFill>
                  <a:schemeClr val="accent4">
                    <a:lumMod val="75000"/>
                  </a:schemeClr>
                </a:solidFill>
              </a:rPr>
              <a:t>The notions of responsibility and competence are complementary. They develop thanks to democratic and ethical management of the university institution.</a:t>
            </a:r>
            <a:endParaRPr lang="fr-FR" sz="1600" dirty="0">
              <a:solidFill>
                <a:schemeClr val="accent4">
                  <a:lumMod val="75000"/>
                </a:schemeClr>
              </a:solidFill>
            </a:endParaRPr>
          </a:p>
        </p:txBody>
      </p:sp>
    </p:spTree>
    <p:extLst>
      <p:ext uri="{BB962C8B-B14F-4D97-AF65-F5344CB8AC3E}">
        <p14:creationId xmlns:p14="http://schemas.microsoft.com/office/powerpoint/2010/main" val="304331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80728"/>
            <a:ext cx="7200800" cy="369332"/>
          </a:xfrm>
          <a:prstGeom prst="rect">
            <a:avLst/>
          </a:prstGeom>
        </p:spPr>
        <p:txBody>
          <a:bodyPr wrap="square">
            <a:spAutoFit/>
          </a:bodyPr>
          <a:lstStyle/>
          <a:p>
            <a:r>
              <a:rPr lang="fr-FR" dirty="0" smtClean="0"/>
              <a:t>5. </a:t>
            </a:r>
            <a:r>
              <a:rPr lang="en-US" dirty="0"/>
              <a:t>The requirement for scientific truth, objectivity and critical thinking</a:t>
            </a:r>
            <a:endParaRPr lang="fr-FR" dirty="0"/>
          </a:p>
        </p:txBody>
      </p:sp>
      <p:sp>
        <p:nvSpPr>
          <p:cNvPr id="3" name="Rectangle 2"/>
          <p:cNvSpPr/>
          <p:nvPr/>
        </p:nvSpPr>
        <p:spPr>
          <a:xfrm>
            <a:off x="611560" y="2942620"/>
            <a:ext cx="1096775" cy="369332"/>
          </a:xfrm>
          <a:prstGeom prst="rect">
            <a:avLst/>
          </a:prstGeom>
        </p:spPr>
        <p:txBody>
          <a:bodyPr wrap="none">
            <a:spAutoFit/>
          </a:bodyPr>
          <a:lstStyle/>
          <a:p>
            <a:r>
              <a:rPr lang="fr-FR" dirty="0" smtClean="0"/>
              <a:t>6. </a:t>
            </a:r>
            <a:r>
              <a:rPr lang="fr-FR" dirty="0" err="1" smtClean="0"/>
              <a:t>Equity</a:t>
            </a:r>
            <a:r>
              <a:rPr lang="fr-FR" dirty="0" smtClean="0"/>
              <a:t> </a:t>
            </a:r>
            <a:endParaRPr lang="fr-FR" dirty="0"/>
          </a:p>
        </p:txBody>
      </p:sp>
      <p:sp>
        <p:nvSpPr>
          <p:cNvPr id="4" name="Rectangle 3"/>
          <p:cNvSpPr/>
          <p:nvPr/>
        </p:nvSpPr>
        <p:spPr>
          <a:xfrm>
            <a:off x="611560" y="4797152"/>
            <a:ext cx="3619581" cy="369332"/>
          </a:xfrm>
          <a:prstGeom prst="rect">
            <a:avLst/>
          </a:prstGeom>
        </p:spPr>
        <p:txBody>
          <a:bodyPr wrap="none">
            <a:spAutoFit/>
          </a:bodyPr>
          <a:lstStyle/>
          <a:p>
            <a:r>
              <a:rPr lang="fr-FR" dirty="0" smtClean="0"/>
              <a:t>7. </a:t>
            </a:r>
            <a:r>
              <a:rPr lang="fr-FR" dirty="0"/>
              <a:t>Respect for </a:t>
            </a:r>
            <a:r>
              <a:rPr lang="fr-FR" dirty="0" err="1"/>
              <a:t>university</a:t>
            </a:r>
            <a:r>
              <a:rPr lang="fr-FR" dirty="0"/>
              <a:t> franchises</a:t>
            </a:r>
          </a:p>
        </p:txBody>
      </p:sp>
      <p:sp>
        <p:nvSpPr>
          <p:cNvPr id="5" name="Rectangle 4"/>
          <p:cNvSpPr/>
          <p:nvPr/>
        </p:nvSpPr>
        <p:spPr>
          <a:xfrm>
            <a:off x="611560" y="1764105"/>
            <a:ext cx="7750556" cy="584775"/>
          </a:xfrm>
          <a:prstGeom prst="rect">
            <a:avLst/>
          </a:prstGeom>
        </p:spPr>
        <p:txBody>
          <a:bodyPr wrap="square">
            <a:spAutoFit/>
          </a:bodyPr>
          <a:lstStyle/>
          <a:p>
            <a:pPr algn="just"/>
            <a:r>
              <a:rPr lang="en-US" sz="1600" dirty="0">
                <a:solidFill>
                  <a:schemeClr val="accent4">
                    <a:lumMod val="75000"/>
                  </a:schemeClr>
                </a:solidFill>
              </a:rPr>
              <a:t>The demand for scientific truth requires competence, critical observation of facts, experimentation, and comparison of points of view.</a:t>
            </a:r>
            <a:endParaRPr lang="fr-FR" sz="1600" dirty="0">
              <a:solidFill>
                <a:schemeClr val="accent4">
                  <a:lumMod val="75000"/>
                </a:schemeClr>
              </a:solidFill>
            </a:endParaRPr>
          </a:p>
        </p:txBody>
      </p:sp>
      <p:sp>
        <p:nvSpPr>
          <p:cNvPr id="6" name="Rectangle 5"/>
          <p:cNvSpPr/>
          <p:nvPr/>
        </p:nvSpPr>
        <p:spPr>
          <a:xfrm>
            <a:off x="761276" y="3717032"/>
            <a:ext cx="7704856" cy="584775"/>
          </a:xfrm>
          <a:prstGeom prst="rect">
            <a:avLst/>
          </a:prstGeom>
        </p:spPr>
        <p:txBody>
          <a:bodyPr wrap="square">
            <a:spAutoFit/>
          </a:bodyPr>
          <a:lstStyle/>
          <a:p>
            <a:pPr algn="just"/>
            <a:r>
              <a:rPr lang="en-US" sz="1600" dirty="0">
                <a:solidFill>
                  <a:schemeClr val="accent4">
                    <a:lumMod val="75000"/>
                  </a:schemeClr>
                </a:solidFill>
              </a:rPr>
              <a:t>Objectivity and impartiality are essential requirements during evaluations, promotions, recruitment and appointments</a:t>
            </a:r>
            <a:r>
              <a:rPr lang="fr-FR" sz="1600" dirty="0" smtClean="0">
                <a:solidFill>
                  <a:schemeClr val="accent4">
                    <a:lumMod val="75000"/>
                  </a:schemeClr>
                </a:solidFill>
              </a:rPr>
              <a:t>.</a:t>
            </a:r>
            <a:endParaRPr lang="fr-FR" sz="1600" dirty="0">
              <a:solidFill>
                <a:schemeClr val="accent4">
                  <a:lumMod val="75000"/>
                </a:schemeClr>
              </a:solidFill>
            </a:endParaRPr>
          </a:p>
        </p:txBody>
      </p:sp>
      <p:sp>
        <p:nvSpPr>
          <p:cNvPr id="7" name="Rectangle 6"/>
          <p:cNvSpPr/>
          <p:nvPr/>
        </p:nvSpPr>
        <p:spPr>
          <a:xfrm>
            <a:off x="827584" y="5313982"/>
            <a:ext cx="7992888" cy="1077218"/>
          </a:xfrm>
          <a:prstGeom prst="rect">
            <a:avLst/>
          </a:prstGeom>
        </p:spPr>
        <p:txBody>
          <a:bodyPr wrap="square">
            <a:spAutoFit/>
          </a:bodyPr>
          <a:lstStyle/>
          <a:p>
            <a:pPr algn="just"/>
            <a:endParaRPr lang="en-US" sz="1600" dirty="0">
              <a:solidFill>
                <a:schemeClr val="accent4">
                  <a:lumMod val="75000"/>
                </a:schemeClr>
              </a:solidFill>
            </a:endParaRPr>
          </a:p>
          <a:p>
            <a:pPr algn="just"/>
            <a:r>
              <a:rPr lang="en-US" sz="1600" dirty="0">
                <a:solidFill>
                  <a:schemeClr val="accent4">
                    <a:lumMod val="75000"/>
                  </a:schemeClr>
                </a:solidFill>
              </a:rPr>
              <a:t>All stakeholders in the university community refrain from favoring or encouraging situations and practices that may undermine the principles, freedoms and rights of the university.</a:t>
            </a:r>
            <a:endParaRPr lang="fr-FR" sz="1600" dirty="0">
              <a:solidFill>
                <a:schemeClr val="accent4">
                  <a:lumMod val="75000"/>
                </a:schemeClr>
              </a:solidFill>
            </a:endParaRPr>
          </a:p>
        </p:txBody>
      </p:sp>
    </p:spTree>
    <p:extLst>
      <p:ext uri="{BB962C8B-B14F-4D97-AF65-F5344CB8AC3E}">
        <p14:creationId xmlns:p14="http://schemas.microsoft.com/office/powerpoint/2010/main" val="3147595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THE RIGHTS AND OBLIGATIONS OF THE TEACHER-RESEARCHER</a:t>
            </a:r>
            <a:endParaRPr lang="fr-FR" dirty="0"/>
          </a:p>
        </p:txBody>
      </p:sp>
      <p:sp>
        <p:nvSpPr>
          <p:cNvPr id="3" name="Rectangle 2"/>
          <p:cNvSpPr/>
          <p:nvPr/>
        </p:nvSpPr>
        <p:spPr>
          <a:xfrm>
            <a:off x="539552" y="1844824"/>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RIGHTS AND OBLIGATIONS OF THE TEACHER-RESEARCHER</a:t>
            </a:r>
            <a:endParaRPr lang="fr-FR" dirty="0"/>
          </a:p>
        </p:txBody>
      </p:sp>
      <p:sp>
        <p:nvSpPr>
          <p:cNvPr id="4" name="Rectangle 3"/>
          <p:cNvSpPr/>
          <p:nvPr/>
        </p:nvSpPr>
        <p:spPr>
          <a:xfrm>
            <a:off x="611560" y="2924944"/>
            <a:ext cx="7992888" cy="3139321"/>
          </a:xfrm>
          <a:prstGeom prst="rect">
            <a:avLst/>
          </a:prstGeom>
        </p:spPr>
        <p:txBody>
          <a:bodyPr wrap="square">
            <a:spAutoFit/>
          </a:bodyPr>
          <a:lstStyle/>
          <a:p>
            <a:pPr marL="285750" indent="-285750" algn="just">
              <a:buFontTx/>
              <a:buChar char="-"/>
            </a:pPr>
            <a:r>
              <a:rPr lang="en-US" dirty="0"/>
              <a:t>The teacher-researcher has a leading role to play in the training of the nation's executives and in participating in the socio-economic development of the country through research.</a:t>
            </a:r>
          </a:p>
          <a:p>
            <a:pPr marL="285750" indent="-285750" algn="just">
              <a:buFontTx/>
              <a:buChar char="-"/>
            </a:pPr>
            <a:endParaRPr lang="en-US" dirty="0"/>
          </a:p>
          <a:p>
            <a:pPr marL="285750" indent="-285750" algn="just">
              <a:buFontTx/>
              <a:buChar char="-"/>
            </a:pPr>
            <a:endParaRPr lang="en-US" dirty="0"/>
          </a:p>
          <a:p>
            <a:pPr marL="285750" indent="-285750" algn="just">
              <a:buFontTx/>
              <a:buChar char="-"/>
            </a:pPr>
            <a:r>
              <a:rPr lang="en-US" dirty="0" smtClean="0"/>
              <a:t>By </a:t>
            </a:r>
            <a:r>
              <a:rPr lang="en-US" dirty="0"/>
              <a:t>allowing him to assume his missions, the state must protect him from need.</a:t>
            </a:r>
          </a:p>
          <a:p>
            <a:pPr marL="285750" indent="-285750" algn="just">
              <a:buFontTx/>
              <a:buChar char="-"/>
            </a:pPr>
            <a:endParaRPr lang="en-US" dirty="0"/>
          </a:p>
          <a:p>
            <a:pPr algn="just"/>
            <a:r>
              <a:rPr lang="en-US" dirty="0"/>
              <a:t> </a:t>
            </a:r>
          </a:p>
          <a:p>
            <a:pPr marL="285750" indent="-285750" algn="just">
              <a:buFontTx/>
              <a:buChar char="-"/>
            </a:pPr>
            <a:r>
              <a:rPr lang="en-US" dirty="0"/>
              <a:t> </a:t>
            </a:r>
            <a:r>
              <a:rPr lang="en-US" dirty="0" smtClean="0"/>
              <a:t>Job </a:t>
            </a:r>
            <a:r>
              <a:rPr lang="en-US" dirty="0"/>
              <a:t>security for the teacher-researcher is guaranteed by the State through public higher education establishments.</a:t>
            </a:r>
            <a:endParaRPr lang="fr-FR" dirty="0"/>
          </a:p>
        </p:txBody>
      </p:sp>
    </p:spTree>
    <p:extLst>
      <p:ext uri="{BB962C8B-B14F-4D97-AF65-F5344CB8AC3E}">
        <p14:creationId xmlns:p14="http://schemas.microsoft.com/office/powerpoint/2010/main" val="278966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RIGHTS </a:t>
            </a:r>
            <a:r>
              <a:rPr lang="en-US" dirty="0" smtClean="0"/>
              <a:t>OF </a:t>
            </a:r>
            <a:r>
              <a:rPr lang="en-US" dirty="0"/>
              <a:t>THE TEACHER-RESEARCHER</a:t>
            </a:r>
          </a:p>
        </p:txBody>
      </p:sp>
      <p:sp>
        <p:nvSpPr>
          <p:cNvPr id="3" name="Rectangle 2"/>
          <p:cNvSpPr/>
          <p:nvPr/>
        </p:nvSpPr>
        <p:spPr>
          <a:xfrm>
            <a:off x="341784" y="1773386"/>
            <a:ext cx="8478688" cy="3970318"/>
          </a:xfrm>
          <a:prstGeom prst="rect">
            <a:avLst/>
          </a:prstGeom>
        </p:spPr>
        <p:txBody>
          <a:bodyPr wrap="square">
            <a:spAutoFit/>
          </a:bodyPr>
          <a:lstStyle/>
          <a:p>
            <a:pPr marL="285750" indent="-285750" algn="just">
              <a:buFont typeface="Wingdings" pitchFamily="2" charset="2"/>
              <a:buChar char="v"/>
            </a:pPr>
            <a:r>
              <a:rPr lang="en-US" dirty="0"/>
              <a:t>Higher education establishments must guarantee access to the profession of teacher-researcher on the sole basis of the required academic qualifications and experience.</a:t>
            </a:r>
          </a:p>
          <a:p>
            <a:pPr algn="just"/>
            <a:r>
              <a:rPr lang="en-US" dirty="0" smtClean="0"/>
              <a:t>  </a:t>
            </a:r>
            <a:endParaRPr lang="en-US" dirty="0"/>
          </a:p>
          <a:p>
            <a:pPr marL="285750" indent="-285750" algn="just">
              <a:buFont typeface="Wingdings" pitchFamily="2" charset="2"/>
              <a:buChar char="v"/>
            </a:pPr>
            <a:r>
              <a:rPr lang="en-US" dirty="0"/>
              <a:t>They must take all measures to guarantee the teacher-researcher the right to teach free from any interference. All questions concerning the definition and administration of teaching programs, research, extra-university activities, as well as the allocation of resources must be based on transparent mechanisms.</a:t>
            </a:r>
          </a:p>
          <a:p>
            <a:pPr marL="285750" indent="-285750" algn="just">
              <a:buFont typeface="Wingdings" pitchFamily="2" charset="2"/>
              <a:buChar char="v"/>
            </a:pPr>
            <a:endParaRPr lang="en-US" dirty="0"/>
          </a:p>
          <a:p>
            <a:pPr marL="285750" indent="-285750" algn="just">
              <a:buFont typeface="Wingdings" pitchFamily="2" charset="2"/>
              <a:buChar char="v"/>
            </a:pPr>
            <a:r>
              <a:rPr lang="en-US" dirty="0"/>
              <a:t>When the teacher-researcher is called upon to exercise administrative functions, he must meet the requirements of respect and efficiency.</a:t>
            </a:r>
          </a:p>
          <a:p>
            <a:pPr marL="285750" indent="-285750" algn="just">
              <a:buFont typeface="Wingdings" pitchFamily="2" charset="2"/>
              <a:buChar char="v"/>
            </a:pPr>
            <a:endParaRPr lang="en-US" dirty="0"/>
          </a:p>
          <a:p>
            <a:pPr marL="285750" indent="-285750" algn="just">
              <a:buFont typeface="Wingdings" pitchFamily="2" charset="2"/>
              <a:buChar char="v"/>
            </a:pPr>
            <a:r>
              <a:rPr lang="en-US" dirty="0"/>
              <a:t>The evaluation and appreciation of the work of the teacher-researcher are an integral part of the teaching and research process.</a:t>
            </a:r>
            <a:endParaRPr lang="fr-FR" dirty="0" smtClean="0"/>
          </a:p>
        </p:txBody>
      </p:sp>
    </p:spTree>
    <p:extLst>
      <p:ext uri="{BB962C8B-B14F-4D97-AF65-F5344CB8AC3E}">
        <p14:creationId xmlns:p14="http://schemas.microsoft.com/office/powerpoint/2010/main" val="1430313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412776"/>
            <a:ext cx="8640960" cy="3970318"/>
          </a:xfrm>
          <a:prstGeom prst="rect">
            <a:avLst/>
          </a:prstGeom>
        </p:spPr>
        <p:txBody>
          <a:bodyPr wrap="square">
            <a:spAutoFit/>
          </a:bodyPr>
          <a:lstStyle/>
          <a:p>
            <a:pPr marL="285750" indent="-285750" algn="just">
              <a:buFont typeface="Wingdings" pitchFamily="2" charset="2"/>
              <a:buChar char="v"/>
            </a:pPr>
            <a:r>
              <a:rPr lang="en-US" dirty="0"/>
              <a:t>The evaluation must relate only to the academic criteria for assessing teaching and research activities and other professional activities related to the university.</a:t>
            </a:r>
          </a:p>
          <a:p>
            <a:pPr marL="285750" indent="-285750" algn="just">
              <a:buFont typeface="Wingdings" pitchFamily="2" charset="2"/>
              <a:buChar char="v"/>
            </a:pPr>
            <a:endParaRPr lang="en-US" dirty="0"/>
          </a:p>
          <a:p>
            <a:pPr marL="285750" indent="-285750" algn="just">
              <a:buFont typeface="Wingdings" pitchFamily="2" charset="2"/>
              <a:buChar char="v"/>
            </a:pPr>
            <a:endParaRPr lang="en-US" dirty="0"/>
          </a:p>
          <a:p>
            <a:pPr marL="285750" indent="-285750" algn="just">
              <a:buFont typeface="Wingdings" pitchFamily="2" charset="2"/>
              <a:buChar char="v"/>
            </a:pPr>
            <a:r>
              <a:rPr lang="en-US" dirty="0"/>
              <a:t>The Teacher-Researcher benefits from adequate working conditions as well as the necessary educational and scientific resources which allow him to devote himself fully to his tasks, and to have the necessary time to benefit from ongoing training and periodic refresher training. his knowledge.</a:t>
            </a:r>
          </a:p>
          <a:p>
            <a:pPr marL="285750" indent="-285750" algn="just">
              <a:buFont typeface="Wingdings" pitchFamily="2" charset="2"/>
              <a:buChar char="v"/>
            </a:pPr>
            <a:endParaRPr lang="en-US" dirty="0"/>
          </a:p>
          <a:p>
            <a:pPr marL="285750" indent="-285750" algn="just">
              <a:buFont typeface="Wingdings" pitchFamily="2" charset="2"/>
              <a:buChar char="v"/>
            </a:pPr>
            <a:endParaRPr lang="en-US" dirty="0"/>
          </a:p>
          <a:p>
            <a:pPr marL="285750" indent="-285750" algn="just">
              <a:buFont typeface="Wingdings" pitchFamily="2" charset="2"/>
              <a:buChar char="v"/>
            </a:pPr>
            <a:r>
              <a:rPr lang="en-US" dirty="0"/>
              <a:t> The treatment granted must be commensurate with the importance that this function, and consequently the person who exercises it, has in society for the training of the elite, as much as the importance of responsibilities of all kinds. which are the responsibility of the teacher-researcher, upon taking up his position.</a:t>
            </a:r>
            <a:endParaRPr lang="fr-FR" dirty="0"/>
          </a:p>
        </p:txBody>
      </p:sp>
    </p:spTree>
    <p:extLst>
      <p:ext uri="{BB962C8B-B14F-4D97-AF65-F5344CB8AC3E}">
        <p14:creationId xmlns:p14="http://schemas.microsoft.com/office/powerpoint/2010/main" val="3123326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9208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The OBLIGATIONS </a:t>
            </a:r>
            <a:r>
              <a:rPr lang="fr-FR" dirty="0"/>
              <a:t>OF THE TEACHER-RESEARCHER</a:t>
            </a:r>
          </a:p>
        </p:txBody>
      </p:sp>
      <p:sp>
        <p:nvSpPr>
          <p:cNvPr id="3" name="Rectangle 2"/>
          <p:cNvSpPr/>
          <p:nvPr/>
        </p:nvSpPr>
        <p:spPr>
          <a:xfrm>
            <a:off x="179512" y="1363990"/>
            <a:ext cx="8640960" cy="4801314"/>
          </a:xfrm>
          <a:prstGeom prst="rect">
            <a:avLst/>
          </a:prstGeom>
        </p:spPr>
        <p:txBody>
          <a:bodyPr wrap="square">
            <a:spAutoFit/>
          </a:bodyPr>
          <a:lstStyle/>
          <a:p>
            <a:pPr marL="285750" indent="-285750">
              <a:buFont typeface="Wingdings" pitchFamily="2" charset="2"/>
              <a:buChar char="q"/>
            </a:pPr>
            <a:endParaRPr lang="fr-FR" dirty="0" smtClean="0"/>
          </a:p>
          <a:p>
            <a:pPr marL="285750" indent="-285750" algn="just">
              <a:buFont typeface="Wingdings" pitchFamily="2" charset="2"/>
              <a:buChar char="q"/>
            </a:pPr>
            <a:r>
              <a:rPr lang="en-US" dirty="0"/>
              <a:t>The teacher-researcher must be a reference in terms of competence, morality, integrity and tolerance.</a:t>
            </a:r>
          </a:p>
          <a:p>
            <a:pPr marL="285750" indent="-285750" algn="just">
              <a:buFont typeface="Wingdings" pitchFamily="2" charset="2"/>
              <a:buChar char="q"/>
            </a:pPr>
            <a:endParaRPr lang="en-US" dirty="0"/>
          </a:p>
          <a:p>
            <a:pPr marL="285750" indent="-285750" algn="just">
              <a:buFont typeface="Wingdings" pitchFamily="2" charset="2"/>
              <a:buChar char="q"/>
            </a:pPr>
            <a:r>
              <a:rPr lang="en-US" dirty="0"/>
              <a:t>  It must give a worthy image of the university. The teacher-researcher is also responsible for respecting the principles of university ethics and professional conduct set out above.</a:t>
            </a:r>
          </a:p>
          <a:p>
            <a:pPr marL="285750" indent="-285750" algn="just">
              <a:buFont typeface="Wingdings" pitchFamily="2" charset="2"/>
              <a:buChar char="q"/>
            </a:pPr>
            <a:endParaRPr lang="en-US" dirty="0"/>
          </a:p>
          <a:p>
            <a:pPr marL="285750" indent="-285750" algn="just">
              <a:buFont typeface="Wingdings" pitchFamily="2" charset="2"/>
              <a:buChar char="q"/>
            </a:pPr>
            <a:r>
              <a:rPr lang="en-US" dirty="0"/>
              <a:t> He must, in the exercise of his functions, act with care, diligence, competence, integrity, independence, loyalty and good faith in the best interests of the university institution.</a:t>
            </a:r>
          </a:p>
          <a:p>
            <a:pPr marL="285750" indent="-285750" algn="just">
              <a:buFont typeface="Wingdings" pitchFamily="2" charset="2"/>
              <a:buChar char="q"/>
            </a:pPr>
            <a:endParaRPr lang="en-US" dirty="0"/>
          </a:p>
          <a:p>
            <a:pPr marL="285750" indent="-285750" algn="just">
              <a:buFont typeface="Wingdings" pitchFamily="2" charset="2"/>
              <a:buChar char="q"/>
            </a:pPr>
            <a:r>
              <a:rPr lang="en-US" dirty="0"/>
              <a:t>In the event of professional misconduct by the teacher-researcher and appearance before the authorized disciplinary authorities.</a:t>
            </a:r>
          </a:p>
          <a:p>
            <a:pPr marL="285750" indent="-285750" algn="just">
              <a:buFont typeface="Wingdings" pitchFamily="2" charset="2"/>
              <a:buChar char="q"/>
            </a:pPr>
            <a:endParaRPr lang="en-US" dirty="0"/>
          </a:p>
          <a:p>
            <a:pPr marL="285750" indent="-285750" algn="just">
              <a:buFont typeface="Wingdings" pitchFamily="2" charset="2"/>
              <a:buChar char="q"/>
            </a:pPr>
            <a:r>
              <a:rPr lang="en-US" dirty="0"/>
              <a:t> The main responsibility of the teacher-researcher is to fully fulfill his university functions as a teacher-researcher. To this end, he must:</a:t>
            </a:r>
            <a:endParaRPr lang="fr-FR" dirty="0"/>
          </a:p>
        </p:txBody>
      </p:sp>
    </p:spTree>
    <p:extLst>
      <p:ext uri="{BB962C8B-B14F-4D97-AF65-F5344CB8AC3E}">
        <p14:creationId xmlns:p14="http://schemas.microsoft.com/office/powerpoint/2010/main" val="3792252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784976" cy="4801314"/>
          </a:xfrm>
          <a:prstGeom prst="rect">
            <a:avLst/>
          </a:prstGeom>
        </p:spPr>
        <p:txBody>
          <a:bodyPr wrap="square">
            <a:spAutoFit/>
          </a:bodyPr>
          <a:lstStyle/>
          <a:p>
            <a:pPr algn="just"/>
            <a:r>
              <a:rPr lang="en-US" dirty="0" smtClean="0"/>
              <a:t>  1- </a:t>
            </a:r>
            <a:r>
              <a:rPr lang="en-US" dirty="0"/>
              <a:t>Strive to comply with the highest standards possible in your professional activity.</a:t>
            </a:r>
          </a:p>
          <a:p>
            <a:pPr algn="just"/>
            <a:endParaRPr lang="en-US" dirty="0"/>
          </a:p>
          <a:p>
            <a:pPr algn="just"/>
            <a:r>
              <a:rPr lang="en-US" dirty="0"/>
              <a:t>  2- Ensure respect for the confidentiality of the content of deliberations and debates held within the various bodies in which it sits.</a:t>
            </a:r>
          </a:p>
          <a:p>
            <a:pPr algn="just"/>
            <a:endParaRPr lang="en-US" dirty="0"/>
          </a:p>
          <a:p>
            <a:pPr algn="just"/>
            <a:r>
              <a:rPr lang="en-US" dirty="0"/>
              <a:t>  3 - Demonstrate professional conscience in carrying out your tasks</a:t>
            </a:r>
          </a:p>
          <a:p>
            <a:pPr algn="just"/>
            <a:endParaRPr lang="en-US" dirty="0"/>
          </a:p>
          <a:p>
            <a:pPr algn="just"/>
            <a:r>
              <a:rPr lang="en-US" dirty="0"/>
              <a:t>  4 - Contribute to the revitalization of the evaluation function of educational and scientific activities at all levels</a:t>
            </a:r>
          </a:p>
          <a:p>
            <a:pPr algn="just"/>
            <a:endParaRPr lang="en-US" dirty="0"/>
          </a:p>
          <a:p>
            <a:pPr algn="just"/>
            <a:r>
              <a:rPr lang="en-US" dirty="0"/>
              <a:t>   5 - Enshrine the principle of transparency and that of the right of appeal.</a:t>
            </a:r>
          </a:p>
          <a:p>
            <a:pPr algn="just"/>
            <a:endParaRPr lang="en-US" dirty="0"/>
          </a:p>
          <a:p>
            <a:pPr algn="just"/>
            <a:r>
              <a:rPr lang="en-US" dirty="0"/>
              <a:t>   6- Do not abuse the power given to him by his profession.</a:t>
            </a:r>
          </a:p>
          <a:p>
            <a:pPr algn="just"/>
            <a:endParaRPr lang="en-US" dirty="0"/>
          </a:p>
          <a:p>
            <a:pPr algn="just"/>
            <a:r>
              <a:rPr lang="en-US" dirty="0"/>
              <a:t>   7- Refrain from using your academic status and incurring the responsibility of the university for purely personal purposes.</a:t>
            </a:r>
            <a:endParaRPr lang="fr-FR" dirty="0" smtClean="0"/>
          </a:p>
          <a:p>
            <a:endParaRPr lang="fr-FR" dirty="0" smtClean="0"/>
          </a:p>
        </p:txBody>
      </p:sp>
    </p:spTree>
    <p:extLst>
      <p:ext uri="{BB962C8B-B14F-4D97-AF65-F5344CB8AC3E}">
        <p14:creationId xmlns:p14="http://schemas.microsoft.com/office/powerpoint/2010/main" val="2048507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496973"/>
            <a:ext cx="8280920" cy="3970318"/>
          </a:xfrm>
          <a:prstGeom prst="rect">
            <a:avLst/>
          </a:prstGeom>
        </p:spPr>
        <p:txBody>
          <a:bodyPr wrap="square">
            <a:spAutoFit/>
          </a:bodyPr>
          <a:lstStyle/>
          <a:p>
            <a:r>
              <a:rPr lang="fr-FR" dirty="0" smtClean="0"/>
              <a:t> </a:t>
            </a:r>
            <a:r>
              <a:rPr lang="en-US" dirty="0"/>
              <a:t>9 - Preserve your freedom of action as an academic.</a:t>
            </a:r>
          </a:p>
          <a:p>
            <a:endParaRPr lang="en-US" dirty="0"/>
          </a:p>
          <a:p>
            <a:endParaRPr lang="en-US" dirty="0"/>
          </a:p>
          <a:p>
            <a:r>
              <a:rPr lang="en-US" dirty="0"/>
              <a:t>10 - Demonstrate availability to accomplish the tasks of your position and be present within higher education establishments for their execution.</a:t>
            </a:r>
          </a:p>
          <a:p>
            <a:endParaRPr lang="en-US" dirty="0"/>
          </a:p>
          <a:p>
            <a:r>
              <a:rPr lang="en-US" dirty="0"/>
              <a:t> </a:t>
            </a:r>
          </a:p>
          <a:p>
            <a:r>
              <a:rPr lang="en-US" dirty="0"/>
              <a:t>11 - Act as an education professional by keeping up to date with innovations, ensuring the constant updating of the state of your knowledge and your teaching and training methods.</a:t>
            </a:r>
          </a:p>
          <a:p>
            <a:r>
              <a:rPr lang="en-US" dirty="0"/>
              <a:t> </a:t>
            </a:r>
          </a:p>
          <a:p>
            <a:endParaRPr lang="en-US" dirty="0"/>
          </a:p>
          <a:p>
            <a:r>
              <a:rPr lang="en-US" dirty="0"/>
              <a:t>12 - Conduct teaching and research in accordance with universal ethical and professional standards, far from any form of propaganda and indoctrination.</a:t>
            </a:r>
            <a:endParaRPr lang="fr-FR" dirty="0"/>
          </a:p>
        </p:txBody>
      </p:sp>
      <p:sp>
        <p:nvSpPr>
          <p:cNvPr id="3" name="Rectangle 2"/>
          <p:cNvSpPr/>
          <p:nvPr/>
        </p:nvSpPr>
        <p:spPr>
          <a:xfrm>
            <a:off x="395536" y="476672"/>
            <a:ext cx="8352928" cy="646331"/>
          </a:xfrm>
          <a:prstGeom prst="rect">
            <a:avLst/>
          </a:prstGeom>
        </p:spPr>
        <p:txBody>
          <a:bodyPr wrap="square">
            <a:spAutoFit/>
          </a:bodyPr>
          <a:lstStyle/>
          <a:p>
            <a:pPr algn="just"/>
            <a:r>
              <a:rPr lang="en-US" dirty="0"/>
              <a:t>8- Honestly manage all funds entrusted to it within the framework of the university, research activities or any other professional activity.</a:t>
            </a:r>
            <a:endParaRPr lang="fr-FR" dirty="0"/>
          </a:p>
        </p:txBody>
      </p:sp>
    </p:spTree>
    <p:extLst>
      <p:ext uri="{BB962C8B-B14F-4D97-AF65-F5344CB8AC3E}">
        <p14:creationId xmlns:p14="http://schemas.microsoft.com/office/powerpoint/2010/main" val="367867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lle">
  <a:themeElements>
    <a:clrScheme name="Grille">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lle">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767</TotalTime>
  <Words>2076</Words>
  <Application>Microsoft Office PowerPoint</Application>
  <PresentationFormat>Affichage à l'écran (4:3)</PresentationFormat>
  <Paragraphs>169</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Grille</vt:lpstr>
      <vt:lpstr>CHARTER OF ETHICS AND UNIVERSITY DEONTOLOGY</vt:lpstr>
      <vt:lpstr>Présentation PowerPoint</vt:lpstr>
      <vt:lpstr>Présentation PowerPoint</vt:lpstr>
      <vt:lpstr>THE RIGHTS AND OBLIGATIONS OF THE TEACHER-RESEARCHER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THE RIGHTS AND DUTIES OF HIGHER EDUCATION STUDENTS</vt:lpstr>
      <vt:lpstr>Présentation PowerPoint</vt:lpstr>
      <vt:lpstr>Présentation PowerPoint</vt:lpstr>
      <vt:lpstr>Présentation PowerPoint</vt:lpstr>
      <vt:lpstr>. THE RIGHTS AND OBLIGATIONS OF ADMINISTRATIVE AND TECHNICAL PERSONNEL IN HIGHER EDUCATION</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 D’ETHIQUE ET DE DEONTOLOGIE UNIVERSITAIRE</dc:title>
  <dc:creator>MEDION</dc:creator>
  <cp:lastModifiedBy>MEDION</cp:lastModifiedBy>
  <cp:revision>45</cp:revision>
  <dcterms:created xsi:type="dcterms:W3CDTF">2021-01-16T11:33:39Z</dcterms:created>
  <dcterms:modified xsi:type="dcterms:W3CDTF">2023-11-07T16:05:13Z</dcterms:modified>
</cp:coreProperties>
</file>