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5" r:id="rId17"/>
    <p:sldId id="271" r:id="rId18"/>
    <p:sldId id="283" r:id="rId19"/>
    <p:sldId id="272" r:id="rId20"/>
    <p:sldId id="273" r:id="rId21"/>
    <p:sldId id="284" r:id="rId22"/>
    <p:sldId id="275" r:id="rId23"/>
    <p:sldId id="285" r:id="rId24"/>
    <p:sldId id="286" r:id="rId25"/>
    <p:sldId id="278" r:id="rId26"/>
    <p:sldId id="279" r:id="rId27"/>
    <p:sldId id="280" r:id="rId28"/>
    <p:sldId id="287" r:id="rId29"/>
    <p:sldId id="281" r:id="rId30"/>
    <p:sldId id="288" r:id="rId31"/>
    <p:sldId id="289" r:id="rId32"/>
    <p:sldId id="290" r:id="rId33"/>
    <p:sldId id="291" r:id="rId34"/>
    <p:sldId id="292" r:id="rId35"/>
    <p:sldId id="293" r:id="rId36"/>
    <p:sldId id="294" r:id="rId37"/>
    <p:sldId id="296" r:id="rId38"/>
    <p:sldId id="297" r:id="rId39"/>
    <p:sldId id="298" r:id="rId40"/>
    <p:sldId id="300" r:id="rId41"/>
    <p:sldId id="299"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4" r:id="rId55"/>
    <p:sldId id="313" r:id="rId56"/>
    <p:sldId id="342" r:id="rId57"/>
    <p:sldId id="315" r:id="rId58"/>
    <p:sldId id="316" r:id="rId59"/>
    <p:sldId id="343" r:id="rId60"/>
    <p:sldId id="317" r:id="rId61"/>
    <p:sldId id="319" r:id="rId62"/>
    <p:sldId id="320" r:id="rId63"/>
    <p:sldId id="321" r:id="rId64"/>
    <p:sldId id="322" r:id="rId65"/>
    <p:sldId id="323" r:id="rId66"/>
    <p:sldId id="324" r:id="rId67"/>
    <p:sldId id="326" r:id="rId68"/>
    <p:sldId id="325" r:id="rId69"/>
    <p:sldId id="344" r:id="rId70"/>
    <p:sldId id="327" r:id="rId71"/>
    <p:sldId id="328" r:id="rId72"/>
    <p:sldId id="345"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6" r:id="rId87"/>
    <p:sldId id="347" r:id="rId8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varScale="1">
        <p:scale>
          <a:sx n="85" d="100"/>
          <a:sy n="85" d="100"/>
        </p:scale>
        <p:origin x="115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BAFE3C3-1447-4F71-8D97-3FACE3CDDA0E}" type="datetimeFigureOut">
              <a:rPr lang="fr-FR" smtClean="0"/>
              <a:t>18/04/2022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324347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AFE3C3-1447-4F71-8D97-3FACE3CDDA0E}" type="datetimeFigureOut">
              <a:rPr lang="fr-FR" smtClean="0"/>
              <a:t>18/04/2022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210855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AFE3C3-1447-4F71-8D97-3FACE3CDDA0E}" type="datetimeFigureOut">
              <a:rPr lang="fr-FR" smtClean="0"/>
              <a:t>18/04/2022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384600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AFE3C3-1447-4F71-8D97-3FACE3CDDA0E}" type="datetimeFigureOut">
              <a:rPr lang="fr-FR" smtClean="0"/>
              <a:t>18/04/2022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164375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BAFE3C3-1447-4F71-8D97-3FACE3CDDA0E}" type="datetimeFigureOut">
              <a:rPr lang="fr-FR" smtClean="0"/>
              <a:t>18/04/2022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384229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BAFE3C3-1447-4F71-8D97-3FACE3CDDA0E}" type="datetimeFigureOut">
              <a:rPr lang="fr-FR" smtClean="0"/>
              <a:t>18/04/2022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260807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BAFE3C3-1447-4F71-8D97-3FACE3CDDA0E}" type="datetimeFigureOut">
              <a:rPr lang="fr-FR" smtClean="0"/>
              <a:t>18/04/2022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93536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BAFE3C3-1447-4F71-8D97-3FACE3CDDA0E}" type="datetimeFigureOut">
              <a:rPr lang="fr-FR" smtClean="0"/>
              <a:t>18/04/2022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248848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AFE3C3-1447-4F71-8D97-3FACE3CDDA0E}" type="datetimeFigureOut">
              <a:rPr lang="fr-FR" smtClean="0"/>
              <a:t>18/04/2022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345001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BAFE3C3-1447-4F71-8D97-3FACE3CDDA0E}" type="datetimeFigureOut">
              <a:rPr lang="fr-FR" smtClean="0"/>
              <a:t>18/04/2022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31581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BAFE3C3-1447-4F71-8D97-3FACE3CDDA0E}" type="datetimeFigureOut">
              <a:rPr lang="fr-FR" smtClean="0"/>
              <a:t>18/04/2022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2880E3-B746-4275-B947-D73D0AC4977E}" type="slidenum">
              <a:rPr lang="fr-FR" smtClean="0"/>
              <a:t>‹N°›</a:t>
            </a:fld>
            <a:endParaRPr lang="fr-FR"/>
          </a:p>
        </p:txBody>
      </p:sp>
    </p:spTree>
    <p:extLst>
      <p:ext uri="{BB962C8B-B14F-4D97-AF65-F5344CB8AC3E}">
        <p14:creationId xmlns:p14="http://schemas.microsoft.com/office/powerpoint/2010/main" val="328437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FE3C3-1447-4F71-8D97-3FACE3CDDA0E}" type="datetimeFigureOut">
              <a:rPr lang="fr-FR" smtClean="0"/>
              <a:t>18/04/2022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880E3-B746-4275-B947-D73D0AC4977E}" type="slidenum">
              <a:rPr lang="fr-FR" smtClean="0"/>
              <a:t>‹N°›</a:t>
            </a:fld>
            <a:endParaRPr lang="fr-FR"/>
          </a:p>
        </p:txBody>
      </p:sp>
    </p:spTree>
    <p:extLst>
      <p:ext uri="{BB962C8B-B14F-4D97-AF65-F5344CB8AC3E}">
        <p14:creationId xmlns:p14="http://schemas.microsoft.com/office/powerpoint/2010/main" val="353770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Démarche de l'examen</a:t>
            </a:r>
            <a:br>
              <a:rPr lang="fr-FR" b="1" dirty="0"/>
            </a:br>
            <a:r>
              <a:rPr lang="fr-FR" b="1" dirty="0"/>
              <a:t>bactériologique</a:t>
            </a:r>
          </a:p>
        </p:txBody>
      </p:sp>
    </p:spTree>
    <p:extLst>
      <p:ext uri="{BB962C8B-B14F-4D97-AF65-F5344CB8AC3E}">
        <p14:creationId xmlns:p14="http://schemas.microsoft.com/office/powerpoint/2010/main" val="422687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92696"/>
            <a:ext cx="9144000" cy="1368152"/>
          </a:xfrm>
        </p:spPr>
        <p:txBody>
          <a:bodyPr>
            <a:normAutofit/>
          </a:bodyPr>
          <a:lstStyle/>
          <a:p>
            <a:pPr algn="just"/>
            <a:r>
              <a:rPr lang="fr-FR" sz="2400" dirty="0">
                <a:latin typeface="Times New Roman" pitchFamily="18" charset="0"/>
                <a:cs typeface="Times New Roman" pitchFamily="18" charset="0"/>
              </a:rPr>
              <a:t>La quantification des éléments est effectuée manuellement ou bien, plus récemment, en utilisant des systèmes automatiques de comptage, en particulier pour les prélèvements d'urine.</a:t>
            </a:r>
          </a:p>
        </p:txBody>
      </p:sp>
      <p:sp>
        <p:nvSpPr>
          <p:cNvPr id="4" name="Rectangle 3"/>
          <p:cNvSpPr/>
          <p:nvPr/>
        </p:nvSpPr>
        <p:spPr>
          <a:xfrm>
            <a:off x="539552" y="116632"/>
            <a:ext cx="2895344" cy="461665"/>
          </a:xfrm>
          <a:prstGeom prst="rect">
            <a:avLst/>
          </a:prstGeom>
        </p:spPr>
        <p:txBody>
          <a:bodyPr wrap="none">
            <a:spAutoFit/>
          </a:bodyPr>
          <a:lstStyle/>
          <a:p>
            <a:r>
              <a:rPr lang="fr-FR" sz="2400" b="1" dirty="0">
                <a:solidFill>
                  <a:schemeClr val="tx2">
                    <a:lumMod val="75000"/>
                  </a:schemeClr>
                </a:solidFill>
                <a:latin typeface="Times New Roman" pitchFamily="18" charset="0"/>
                <a:cs typeface="Times New Roman" pitchFamily="18" charset="0"/>
              </a:rPr>
              <a:t>Analyse quantitative</a:t>
            </a:r>
            <a:endParaRPr lang="fr-FR" sz="2400" dirty="0">
              <a:solidFill>
                <a:schemeClr val="tx2">
                  <a:lumMod val="75000"/>
                </a:schemeClr>
              </a:solidFill>
              <a:latin typeface="Times New Roman" pitchFamily="18" charset="0"/>
              <a:cs typeface="Times New Roman" pitchFamily="18" charset="0"/>
            </a:endParaRPr>
          </a:p>
        </p:txBody>
      </p:sp>
      <p:sp>
        <p:nvSpPr>
          <p:cNvPr id="5" name="Rectangle 4"/>
          <p:cNvSpPr/>
          <p:nvPr/>
        </p:nvSpPr>
        <p:spPr>
          <a:xfrm>
            <a:off x="-36512" y="1988840"/>
            <a:ext cx="3575402" cy="400110"/>
          </a:xfrm>
          <a:prstGeom prst="rect">
            <a:avLst/>
          </a:prstGeom>
        </p:spPr>
        <p:txBody>
          <a:bodyPr wrap="none">
            <a:spAutoFit/>
          </a:bodyPr>
          <a:lstStyle/>
          <a:p>
            <a:r>
              <a:rPr lang="fr-FR" sz="2000" b="1" u="sng" dirty="0">
                <a:latin typeface="Times New Roman" pitchFamily="18" charset="0"/>
                <a:cs typeface="Times New Roman" pitchFamily="18" charset="0"/>
              </a:rPr>
              <a:t>Systèmes manuels de comptage</a:t>
            </a:r>
            <a:endParaRPr lang="fr-FR" sz="2000" u="sng" dirty="0">
              <a:latin typeface="Times New Roman" pitchFamily="18" charset="0"/>
              <a:cs typeface="Times New Roman" pitchFamily="18" charset="0"/>
            </a:endParaRPr>
          </a:p>
        </p:txBody>
      </p:sp>
      <p:sp>
        <p:nvSpPr>
          <p:cNvPr id="6" name="Rectangle 5"/>
          <p:cNvSpPr/>
          <p:nvPr/>
        </p:nvSpPr>
        <p:spPr>
          <a:xfrm>
            <a:off x="-36512" y="2503924"/>
            <a:ext cx="9036496" cy="4093428"/>
          </a:xfrm>
          <a:prstGeom prst="rect">
            <a:avLst/>
          </a:prstGeom>
        </p:spPr>
        <p:txBody>
          <a:bodyPr wrap="square">
            <a:spAutoFit/>
          </a:bodyPr>
          <a:lstStyle/>
          <a:p>
            <a:pPr algn="just"/>
            <a:r>
              <a:rPr lang="fr-FR" sz="2000" b="1" i="1" dirty="0">
                <a:latin typeface="Times New Roman" pitchFamily="18" charset="0"/>
                <a:cs typeface="Times New Roman" pitchFamily="18" charset="0"/>
              </a:rPr>
              <a:t>Cellules réutilisables</a:t>
            </a:r>
          </a:p>
          <a:p>
            <a:pPr algn="just"/>
            <a:r>
              <a:rPr lang="fr-FR" sz="2000" dirty="0">
                <a:latin typeface="Times New Roman" pitchFamily="18" charset="0"/>
                <a:cs typeface="Times New Roman" pitchFamily="18" charset="0"/>
              </a:rPr>
              <a:t>Les différentes cellules sont constituées de la même façon. Il s'agit d'une épaisse lame porte-objet en verre, quadrillée en son centre, qui présente de part et d'autre des plateaux surélevés qui permettent, lorsque ceux-ci reçoivent une lamelle, de définir un volume de liquide défini propre à chaque cellule.</a:t>
            </a:r>
          </a:p>
          <a:p>
            <a:pPr algn="just"/>
            <a:r>
              <a:rPr lang="fr-FR" sz="2000" dirty="0">
                <a:latin typeface="Times New Roman" pitchFamily="18" charset="0"/>
                <a:cs typeface="Times New Roman" pitchFamily="18" charset="0"/>
              </a:rPr>
              <a:t>Les cellules utilisées dépendent des habitudes de l'utilisateur ainsi que de la </a:t>
            </a:r>
            <a:r>
              <a:rPr lang="fr-FR" sz="2000" dirty="0" err="1">
                <a:latin typeface="Times New Roman" pitchFamily="18" charset="0"/>
                <a:cs typeface="Times New Roman" pitchFamily="18" charset="0"/>
              </a:rPr>
              <a:t>cellularité</a:t>
            </a:r>
            <a:r>
              <a:rPr lang="fr-FR" sz="2000" dirty="0">
                <a:latin typeface="Times New Roman" pitchFamily="18" charset="0"/>
                <a:cs typeface="Times New Roman" pitchFamily="18" charset="0"/>
              </a:rPr>
              <a:t> des milieux étudiés.</a:t>
            </a:r>
          </a:p>
          <a:p>
            <a:pPr algn="just"/>
            <a:r>
              <a:rPr lang="fr-FR" sz="2000" u="sng" dirty="0">
                <a:latin typeface="Times New Roman" pitchFamily="18" charset="0"/>
                <a:cs typeface="Times New Roman" pitchFamily="18" charset="0"/>
              </a:rPr>
              <a:t>Pour les milieux riches en cellules,</a:t>
            </a:r>
            <a:r>
              <a:rPr lang="fr-FR" sz="2000" dirty="0">
                <a:latin typeface="Times New Roman" pitchFamily="18" charset="0"/>
                <a:cs typeface="Times New Roman" pitchFamily="18" charset="0"/>
              </a:rPr>
              <a:t> l'hématimètre de </a:t>
            </a:r>
            <a:r>
              <a:rPr lang="fr-FR" sz="2000" dirty="0" err="1">
                <a:latin typeface="Times New Roman" pitchFamily="18" charset="0"/>
                <a:cs typeface="Times New Roman" pitchFamily="18" charset="0"/>
              </a:rPr>
              <a:t>Thoma</a:t>
            </a:r>
            <a:r>
              <a:rPr lang="fr-FR" sz="2000" dirty="0">
                <a:latin typeface="Times New Roman" pitchFamily="18" charset="0"/>
                <a:cs typeface="Times New Roman" pitchFamily="18" charset="0"/>
              </a:rPr>
              <a:t> permet l'étude d'un volume de </a:t>
            </a:r>
            <a:r>
              <a:rPr lang="fr-FR" sz="2000" b="1" dirty="0">
                <a:latin typeface="Times New Roman" pitchFamily="18" charset="0"/>
                <a:cs typeface="Times New Roman" pitchFamily="18" charset="0"/>
              </a:rPr>
              <a:t>0,1 </a:t>
            </a:r>
            <a:r>
              <a:rPr lang="fr-FR" sz="2000" b="1" dirty="0" err="1">
                <a:latin typeface="Times New Roman" pitchFamily="18" charset="0"/>
                <a:cs typeface="Times New Roman" pitchFamily="18" charset="0"/>
              </a:rPr>
              <a:t>μl</a:t>
            </a:r>
            <a:r>
              <a:rPr lang="fr-FR" sz="2000" dirty="0">
                <a:latin typeface="Times New Roman" pitchFamily="18" charset="0"/>
                <a:cs typeface="Times New Roman" pitchFamily="18" charset="0"/>
              </a:rPr>
              <a:t>, et la cellule de </a:t>
            </a:r>
            <a:r>
              <a:rPr lang="fr-FR" sz="2000" dirty="0" err="1">
                <a:latin typeface="Times New Roman" pitchFamily="18" charset="0"/>
                <a:cs typeface="Times New Roman" pitchFamily="18" charset="0"/>
              </a:rPr>
              <a:t>Malassez</a:t>
            </a:r>
            <a:r>
              <a:rPr lang="fr-FR" sz="2000" dirty="0">
                <a:latin typeface="Times New Roman" pitchFamily="18" charset="0"/>
                <a:cs typeface="Times New Roman" pitchFamily="18" charset="0"/>
              </a:rPr>
              <a:t>, l'</a:t>
            </a:r>
            <a:r>
              <a:rPr lang="fr-FR" sz="2000" dirty="0" err="1">
                <a:latin typeface="Times New Roman" pitchFamily="18" charset="0"/>
                <a:cs typeface="Times New Roman" pitchFamily="18" charset="0"/>
              </a:rPr>
              <a:t>etude</a:t>
            </a:r>
            <a:r>
              <a:rPr lang="fr-FR" sz="2000" dirty="0">
                <a:latin typeface="Times New Roman" pitchFamily="18" charset="0"/>
                <a:cs typeface="Times New Roman" pitchFamily="18" charset="0"/>
              </a:rPr>
              <a:t> de </a:t>
            </a:r>
            <a:r>
              <a:rPr lang="fr-FR" sz="2000" b="1" dirty="0">
                <a:latin typeface="Times New Roman" pitchFamily="18" charset="0"/>
                <a:cs typeface="Times New Roman" pitchFamily="18" charset="0"/>
              </a:rPr>
              <a:t>1 </a:t>
            </a:r>
            <a:r>
              <a:rPr lang="fr-FR" sz="2000" b="1" dirty="0" err="1">
                <a:latin typeface="Times New Roman" pitchFamily="18" charset="0"/>
                <a:cs typeface="Times New Roman" pitchFamily="18" charset="0"/>
              </a:rPr>
              <a:t>μl</a:t>
            </a:r>
            <a:r>
              <a:rPr lang="fr-FR" sz="2000" dirty="0">
                <a:latin typeface="Times New Roman" pitchFamily="18" charset="0"/>
                <a:cs typeface="Times New Roman" pitchFamily="18" charset="0"/>
              </a:rPr>
              <a:t>. </a:t>
            </a:r>
          </a:p>
          <a:p>
            <a:pPr algn="just"/>
            <a:r>
              <a:rPr lang="fr-FR" sz="2000" u="sng" dirty="0">
                <a:latin typeface="Times New Roman" pitchFamily="18" charset="0"/>
                <a:cs typeface="Times New Roman" pitchFamily="18" charset="0"/>
              </a:rPr>
              <a:t>Pour des milieux où les éléments figurés sont rares</a:t>
            </a:r>
            <a:r>
              <a:rPr lang="fr-FR" sz="2000" dirty="0">
                <a:latin typeface="Times New Roman" pitchFamily="18" charset="0"/>
                <a:cs typeface="Times New Roman" pitchFamily="18" charset="0"/>
              </a:rPr>
              <a:t>, des volumes plus importants peuvent être analysés ; la cellule de </a:t>
            </a:r>
            <a:r>
              <a:rPr lang="fr-FR" sz="2000" dirty="0" err="1">
                <a:latin typeface="Times New Roman" pitchFamily="18" charset="0"/>
                <a:cs typeface="Times New Roman" pitchFamily="18" charset="0"/>
              </a:rPr>
              <a:t>Lemaur</a:t>
            </a:r>
            <a:r>
              <a:rPr lang="fr-FR" sz="2000" dirty="0">
                <a:latin typeface="Times New Roman" pitchFamily="18" charset="0"/>
                <a:cs typeface="Times New Roman" pitchFamily="18" charset="0"/>
              </a:rPr>
              <a:t> permet d'étudier jusqu'à </a:t>
            </a:r>
            <a:r>
              <a:rPr lang="fr-FR" sz="2000" b="1" dirty="0">
                <a:latin typeface="Times New Roman" pitchFamily="18" charset="0"/>
                <a:cs typeface="Times New Roman" pitchFamily="18" charset="0"/>
              </a:rPr>
              <a:t>40 </a:t>
            </a:r>
            <a:r>
              <a:rPr lang="fr-FR" sz="2000" b="1" dirty="0" err="1">
                <a:latin typeface="Times New Roman" pitchFamily="18" charset="0"/>
                <a:cs typeface="Times New Roman" pitchFamily="18" charset="0"/>
              </a:rPr>
              <a:t>μl</a:t>
            </a:r>
            <a:r>
              <a:rPr lang="fr-FR" sz="2000" dirty="0">
                <a:latin typeface="Times New Roman" pitchFamily="18" charset="0"/>
                <a:cs typeface="Times New Roman" pitchFamily="18" charset="0"/>
              </a:rPr>
              <a:t> et celle de </a:t>
            </a:r>
            <a:r>
              <a:rPr lang="fr-FR" sz="2000" dirty="0" err="1">
                <a:latin typeface="Times New Roman" pitchFamily="18" charset="0"/>
                <a:cs typeface="Times New Roman" pitchFamily="18" charset="0"/>
              </a:rPr>
              <a:t>Nageotte</a:t>
            </a:r>
            <a:r>
              <a:rPr lang="fr-FR" sz="2000" dirty="0">
                <a:latin typeface="Times New Roman" pitchFamily="18" charset="0"/>
                <a:cs typeface="Times New Roman" pitchFamily="18" charset="0"/>
              </a:rPr>
              <a:t> par exemple</a:t>
            </a:r>
          </a:p>
          <a:p>
            <a:pPr algn="just"/>
            <a:r>
              <a:rPr lang="fr-FR" sz="2000" dirty="0">
                <a:latin typeface="Times New Roman" pitchFamily="18" charset="0"/>
                <a:cs typeface="Times New Roman" pitchFamily="18" charset="0"/>
              </a:rPr>
              <a:t>jusqu'à </a:t>
            </a:r>
            <a:r>
              <a:rPr lang="fr-FR" sz="2000" b="1" dirty="0">
                <a:latin typeface="Times New Roman" pitchFamily="18" charset="0"/>
                <a:cs typeface="Times New Roman" pitchFamily="18" charset="0"/>
              </a:rPr>
              <a:t>50 </a:t>
            </a:r>
            <a:r>
              <a:rPr lang="el-GR" sz="2000" b="1" dirty="0">
                <a:latin typeface="Times New Roman" pitchFamily="18" charset="0"/>
                <a:cs typeface="Times New Roman" pitchFamily="18" charset="0"/>
              </a:rPr>
              <a:t>μ</a:t>
            </a:r>
            <a:r>
              <a:rPr lang="fr-FR" sz="2000" b="1" dirty="0">
                <a:latin typeface="Times New Roman" pitchFamily="18" charset="0"/>
                <a:cs typeface="Times New Roman" pitchFamily="18" charset="0"/>
              </a:rPr>
              <a:t>l.</a:t>
            </a:r>
          </a:p>
        </p:txBody>
      </p:sp>
    </p:spTree>
    <p:extLst>
      <p:ext uri="{BB962C8B-B14F-4D97-AF65-F5344CB8AC3E}">
        <p14:creationId xmlns:p14="http://schemas.microsoft.com/office/powerpoint/2010/main" val="264305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26" y="-27384"/>
            <a:ext cx="3981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060848"/>
            <a:ext cx="32766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798926"/>
            <a:ext cx="5652120" cy="2677656"/>
          </a:xfrm>
          <a:prstGeom prst="rect">
            <a:avLst/>
          </a:prstGeom>
        </p:spPr>
        <p:txBody>
          <a:bodyPr wrap="square">
            <a:spAutoFit/>
          </a:bodyPr>
          <a:lstStyle/>
          <a:p>
            <a:pPr algn="just"/>
            <a:r>
              <a:rPr lang="fr-FR" sz="2400" b="1" i="1" dirty="0">
                <a:latin typeface="Times New Roman" pitchFamily="18" charset="0"/>
                <a:cs typeface="Times New Roman" pitchFamily="18" charset="0"/>
              </a:rPr>
              <a:t>Cellules à usage unique</a:t>
            </a:r>
          </a:p>
          <a:p>
            <a:pPr algn="just"/>
            <a:r>
              <a:rPr lang="fr-FR" sz="2400" dirty="0">
                <a:latin typeface="Times New Roman" pitchFamily="18" charset="0"/>
                <a:cs typeface="Times New Roman" pitchFamily="18" charset="0"/>
              </a:rPr>
              <a:t>Les cellules à usage unique type </a:t>
            </a:r>
            <a:r>
              <a:rPr lang="fr-FR" sz="2400" dirty="0" err="1">
                <a:latin typeface="Times New Roman" pitchFamily="18" charset="0"/>
                <a:cs typeface="Times New Roman" pitchFamily="18" charset="0"/>
              </a:rPr>
              <a:t>Kovaslide</a:t>
            </a:r>
            <a:r>
              <a:rPr lang="fr-FR" sz="2400" dirty="0">
                <a:latin typeface="Times New Roman" pitchFamily="18" charset="0"/>
                <a:cs typeface="Times New Roman" pitchFamily="18" charset="0"/>
              </a:rPr>
              <a:t>® présentent l'avantage de regrouper sur un même support </a:t>
            </a:r>
            <a:r>
              <a:rPr lang="fr-FR" sz="2400" b="1" dirty="0">
                <a:latin typeface="Times New Roman" pitchFamily="18" charset="0"/>
                <a:cs typeface="Times New Roman" pitchFamily="18" charset="0"/>
              </a:rPr>
              <a:t>10 cellules</a:t>
            </a:r>
            <a:r>
              <a:rPr lang="fr-FR" sz="2400" dirty="0">
                <a:latin typeface="Times New Roman" pitchFamily="18" charset="0"/>
                <a:cs typeface="Times New Roman" pitchFamily="18" charset="0"/>
              </a:rPr>
              <a:t>,</a:t>
            </a:r>
          </a:p>
          <a:p>
            <a:pPr algn="just"/>
            <a:r>
              <a:rPr lang="fr-FR" sz="2400" dirty="0">
                <a:latin typeface="Times New Roman" pitchFamily="18" charset="0"/>
                <a:cs typeface="Times New Roman" pitchFamily="18" charset="0"/>
              </a:rPr>
              <a:t>ce support étant jeté après utilisation sans désinfection contrairement aux cellules précédentes. Le volume étudié est de </a:t>
            </a:r>
            <a:r>
              <a:rPr lang="fr-FR" sz="2400" b="1" dirty="0">
                <a:latin typeface="Times New Roman" pitchFamily="18" charset="0"/>
                <a:cs typeface="Times New Roman" pitchFamily="18" charset="0"/>
              </a:rPr>
              <a:t>1 </a:t>
            </a:r>
            <a:r>
              <a:rPr lang="fr-FR" sz="2400" b="1" dirty="0" err="1">
                <a:latin typeface="Times New Roman" pitchFamily="18" charset="0"/>
                <a:cs typeface="Times New Roman" pitchFamily="18" charset="0"/>
              </a:rPr>
              <a:t>μl</a:t>
            </a:r>
            <a:r>
              <a:rPr lang="fr-FR"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405650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008" y="44625"/>
            <a:ext cx="8964488" cy="4104456"/>
          </a:xfrm>
        </p:spPr>
        <p:txBody>
          <a:bodyPr>
            <a:normAutofit/>
          </a:bodyPr>
          <a:lstStyle/>
          <a:p>
            <a:pPr algn="just">
              <a:lnSpc>
                <a:spcPct val="150000"/>
              </a:lnSpc>
            </a:pPr>
            <a:r>
              <a:rPr lang="fr-FR" sz="2000" b="1" dirty="0">
                <a:latin typeface="Times New Roman" pitchFamily="18" charset="0"/>
                <a:cs typeface="Times New Roman" pitchFamily="18" charset="0"/>
              </a:rPr>
              <a:t>Utilisation de systèmes automatiques de comptage</a:t>
            </a:r>
          </a:p>
          <a:p>
            <a:pPr algn="just">
              <a:lnSpc>
                <a:spcPct val="150000"/>
              </a:lnSpc>
            </a:pPr>
            <a:r>
              <a:rPr lang="fr-FR" sz="2000" dirty="0">
                <a:latin typeface="Times New Roman" pitchFamily="18" charset="0"/>
                <a:cs typeface="Times New Roman" pitchFamily="18" charset="0"/>
              </a:rPr>
              <a:t>Les systèmes automatiques de comptage utilisent l'urine native avec un volume d'échantillon analysé voisin de </a:t>
            </a:r>
            <a:r>
              <a:rPr lang="fr-FR" sz="2000" b="1" dirty="0">
                <a:latin typeface="Times New Roman" pitchFamily="18" charset="0"/>
                <a:cs typeface="Times New Roman" pitchFamily="18" charset="0"/>
              </a:rPr>
              <a:t>0,8 à 1 ml</a:t>
            </a:r>
            <a:r>
              <a:rPr lang="fr-FR" sz="2000" dirty="0">
                <a:latin typeface="Times New Roman" pitchFamily="18" charset="0"/>
                <a:cs typeface="Times New Roman" pitchFamily="18" charset="0"/>
              </a:rPr>
              <a:t>. Ces systèmes sont fondés soit sur une coloration des éléments urinaires avec différents colorants fluorescents qui sont ensuite comptés et différenciés par </a:t>
            </a:r>
            <a:r>
              <a:rPr lang="fr-FR" sz="2000" dirty="0" err="1">
                <a:latin typeface="Times New Roman" pitchFamily="18" charset="0"/>
                <a:cs typeface="Times New Roman" pitchFamily="18" charset="0"/>
              </a:rPr>
              <a:t>cytométrie</a:t>
            </a:r>
            <a:r>
              <a:rPr lang="fr-FR" sz="2000" dirty="0">
                <a:latin typeface="Times New Roman" pitchFamily="18" charset="0"/>
                <a:cs typeface="Times New Roman" pitchFamily="18" charset="0"/>
              </a:rPr>
              <a:t> en flux, soit par </a:t>
            </a:r>
            <a:r>
              <a:rPr lang="fr-FR" sz="2000" dirty="0" err="1">
                <a:latin typeface="Times New Roman" pitchFamily="18" charset="0"/>
                <a:cs typeface="Times New Roman" pitchFamily="18" charset="0"/>
              </a:rPr>
              <a:t>cytométrie</a:t>
            </a:r>
            <a:r>
              <a:rPr lang="fr-FR" sz="2000" dirty="0">
                <a:latin typeface="Times New Roman" pitchFamily="18" charset="0"/>
                <a:cs typeface="Times New Roman" pitchFamily="18" charset="0"/>
              </a:rPr>
              <a:t> en flux avec capture d'images associée à une reconnaissance automatique des particules.</a:t>
            </a:r>
          </a:p>
          <a:p>
            <a:pPr algn="just">
              <a:lnSpc>
                <a:spcPct val="150000"/>
              </a:lnSpc>
            </a:pPr>
            <a:r>
              <a:rPr lang="fr-FR" sz="2000" dirty="0">
                <a:latin typeface="Times New Roman" pitchFamily="18" charset="0"/>
                <a:cs typeface="Times New Roman" pitchFamily="18" charset="0"/>
              </a:rPr>
              <a:t>Dans ce dernier cas, toutes les particules sont numérisées et mémorisées. Ces systèmes sont connectables au système informatique de laboratoire.</a:t>
            </a:r>
          </a:p>
        </p:txBody>
      </p:sp>
    </p:spTree>
    <p:extLst>
      <p:ext uri="{BB962C8B-B14F-4D97-AF65-F5344CB8AC3E}">
        <p14:creationId xmlns:p14="http://schemas.microsoft.com/office/powerpoint/2010/main" val="322309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50305"/>
            <a:ext cx="9144000" cy="5731023"/>
          </a:xfrm>
        </p:spPr>
        <p:txBody>
          <a:bodyPr>
            <a:normAutofit fontScale="92500"/>
          </a:bodyPr>
          <a:lstStyle/>
          <a:p>
            <a:pPr algn="just"/>
            <a:r>
              <a:rPr lang="fr-FR" dirty="0"/>
              <a:t>Afin de connaître avec précision la nature des éléments figurés observés lors de l'analyse quantitative, l'étalement du prélèvement avant ou après centrifugation suivi d'une coloration est indispensable. </a:t>
            </a:r>
          </a:p>
          <a:p>
            <a:pPr algn="just"/>
            <a:r>
              <a:rPr lang="fr-FR" dirty="0"/>
              <a:t>La finesse de l'étalement du frottis est importante pour une observation de qualité. Ce frottis doit être réalisé, dans la mesure du possible, rapidement après le prélèvement car certains éléments cellulaires se dégradent vite, comme les urines ou le liquide céphalorachidien. La fixation des frottis est effectuée en recouvrant de méthanol la préparation jusqu'à évaporation.</a:t>
            </a:r>
          </a:p>
        </p:txBody>
      </p:sp>
      <p:sp>
        <p:nvSpPr>
          <p:cNvPr id="4" name="Rectangle 3"/>
          <p:cNvSpPr/>
          <p:nvPr/>
        </p:nvSpPr>
        <p:spPr>
          <a:xfrm>
            <a:off x="395536" y="188640"/>
            <a:ext cx="2706190" cy="461665"/>
          </a:xfrm>
          <a:prstGeom prst="rect">
            <a:avLst/>
          </a:prstGeom>
        </p:spPr>
        <p:txBody>
          <a:bodyPr wrap="none">
            <a:spAutoFit/>
          </a:bodyPr>
          <a:lstStyle/>
          <a:p>
            <a:r>
              <a:rPr lang="fr-FR" sz="2400" b="1" dirty="0">
                <a:solidFill>
                  <a:schemeClr val="accent1">
                    <a:lumMod val="75000"/>
                  </a:schemeClr>
                </a:solidFill>
                <a:latin typeface="Times New Roman" pitchFamily="18" charset="0"/>
                <a:cs typeface="Times New Roman" pitchFamily="18" charset="0"/>
              </a:rPr>
              <a:t>Analyse qualitative</a:t>
            </a:r>
          </a:p>
        </p:txBody>
      </p:sp>
    </p:spTree>
    <p:extLst>
      <p:ext uri="{BB962C8B-B14F-4D97-AF65-F5344CB8AC3E}">
        <p14:creationId xmlns:p14="http://schemas.microsoft.com/office/powerpoint/2010/main" val="396623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3804"/>
            <a:ext cx="9144000" cy="5721500"/>
          </a:xfrm>
        </p:spPr>
        <p:txBody>
          <a:bodyPr>
            <a:noAutofit/>
          </a:bodyPr>
          <a:lstStyle/>
          <a:p>
            <a:pPr algn="just">
              <a:lnSpc>
                <a:spcPct val="160000"/>
              </a:lnSpc>
            </a:pPr>
            <a:r>
              <a:rPr lang="fr-FR" sz="2000" dirty="0">
                <a:latin typeface="Times New Roman" pitchFamily="18" charset="0"/>
                <a:cs typeface="Times New Roman" pitchFamily="18" charset="0"/>
              </a:rPr>
              <a:t>Les méthodes de centrifugation douces sont intéressantes pour les liquides contenant peu de cellules et l'utilisation d'une </a:t>
            </a:r>
            <a:r>
              <a:rPr lang="fr-FR" sz="2000" dirty="0" err="1">
                <a:latin typeface="Times New Roman" pitchFamily="18" charset="0"/>
                <a:cs typeface="Times New Roman" pitchFamily="18" charset="0"/>
              </a:rPr>
              <a:t>cytocentrifugeuse</a:t>
            </a:r>
            <a:r>
              <a:rPr lang="fr-FR" sz="2000" dirty="0">
                <a:latin typeface="Times New Roman" pitchFamily="18" charset="0"/>
                <a:cs typeface="Times New Roman" pitchFamily="18" charset="0"/>
              </a:rPr>
              <a:t> permet d'obtenir un dépôt cellulaire de très bonne qualité.</a:t>
            </a:r>
          </a:p>
          <a:p>
            <a:pPr algn="just">
              <a:lnSpc>
                <a:spcPct val="160000"/>
              </a:lnSpc>
            </a:pPr>
            <a:r>
              <a:rPr lang="fr-FR" sz="2000" dirty="0">
                <a:latin typeface="Times New Roman" pitchFamily="18" charset="0"/>
                <a:cs typeface="Times New Roman" pitchFamily="18" charset="0"/>
              </a:rPr>
              <a:t>La coloration cytologique effectuée est la coloration de </a:t>
            </a:r>
            <a:r>
              <a:rPr lang="fr-FR" sz="2000" b="1" dirty="0">
                <a:latin typeface="Times New Roman" pitchFamily="18" charset="0"/>
                <a:cs typeface="Times New Roman" pitchFamily="18" charset="0"/>
              </a:rPr>
              <a:t>May-</a:t>
            </a:r>
            <a:r>
              <a:rPr lang="fr-FR" sz="2000" b="1" dirty="0" err="1">
                <a:latin typeface="Times New Roman" pitchFamily="18" charset="0"/>
                <a:cs typeface="Times New Roman" pitchFamily="18" charset="0"/>
              </a:rPr>
              <a:t>Grünwald</a:t>
            </a:r>
            <a:r>
              <a:rPr lang="fr-FR" sz="2000" b="1" dirty="0">
                <a:latin typeface="Times New Roman" pitchFamily="18" charset="0"/>
                <a:cs typeface="Times New Roman" pitchFamily="18" charset="0"/>
              </a:rPr>
              <a:t>-</a:t>
            </a:r>
            <a:r>
              <a:rPr lang="fr-FR" sz="2000" b="1" dirty="0" err="1">
                <a:latin typeface="Times New Roman" pitchFamily="18" charset="0"/>
                <a:cs typeface="Times New Roman" pitchFamily="18" charset="0"/>
              </a:rPr>
              <a:t>Giemsa</a:t>
            </a:r>
            <a:r>
              <a:rPr lang="fr-FR" sz="2000" b="1" dirty="0">
                <a:latin typeface="Times New Roman" pitchFamily="18" charset="0"/>
                <a:cs typeface="Times New Roman" pitchFamily="18" charset="0"/>
              </a:rPr>
              <a:t> .</a:t>
            </a:r>
            <a:r>
              <a:rPr lang="fr-FR" sz="2000" dirty="0">
                <a:latin typeface="Times New Roman" pitchFamily="18" charset="0"/>
                <a:cs typeface="Times New Roman" pitchFamily="18" charset="0"/>
              </a:rPr>
              <a:t> La méthode classique consiste à déposer sur le frottis préalablement fixé la solution de May-</a:t>
            </a:r>
            <a:r>
              <a:rPr lang="fr-FR" sz="2000" dirty="0" err="1">
                <a:latin typeface="Times New Roman" pitchFamily="18" charset="0"/>
                <a:cs typeface="Times New Roman" pitchFamily="18" charset="0"/>
              </a:rPr>
              <a:t>Grünwald</a:t>
            </a:r>
            <a:r>
              <a:rPr lang="fr-FR" sz="2000" dirty="0">
                <a:latin typeface="Times New Roman" pitchFamily="18" charset="0"/>
                <a:cs typeface="Times New Roman" pitchFamily="18" charset="0"/>
              </a:rPr>
              <a:t> et à la laisser agir 5 minutes. </a:t>
            </a:r>
          </a:p>
          <a:p>
            <a:pPr algn="just">
              <a:lnSpc>
                <a:spcPct val="160000"/>
              </a:lnSpc>
            </a:pPr>
            <a:r>
              <a:rPr lang="fr-FR" sz="2000" dirty="0">
                <a:latin typeface="Times New Roman" pitchFamily="18" charset="0"/>
                <a:cs typeface="Times New Roman" pitchFamily="18" charset="0"/>
              </a:rPr>
              <a:t>Après un lavage à l'eau de 1 minute, la solution de </a:t>
            </a:r>
            <a:r>
              <a:rPr lang="fr-FR" sz="2000" dirty="0" err="1">
                <a:latin typeface="Times New Roman" pitchFamily="18" charset="0"/>
                <a:cs typeface="Times New Roman" pitchFamily="18" charset="0"/>
              </a:rPr>
              <a:t>Giemsa</a:t>
            </a:r>
            <a:r>
              <a:rPr lang="fr-FR" sz="2000" dirty="0">
                <a:latin typeface="Times New Roman" pitchFamily="18" charset="0"/>
                <a:cs typeface="Times New Roman" pitchFamily="18" charset="0"/>
              </a:rPr>
              <a:t> est laissée en contact 15 minutes.</a:t>
            </a:r>
          </a:p>
          <a:p>
            <a:pPr algn="just">
              <a:lnSpc>
                <a:spcPct val="160000"/>
              </a:lnSpc>
            </a:pPr>
            <a:r>
              <a:rPr lang="fr-FR" sz="2000" dirty="0">
                <a:latin typeface="Times New Roman" pitchFamily="18" charset="0"/>
                <a:cs typeface="Times New Roman" pitchFamily="18" charset="0"/>
              </a:rPr>
              <a:t> Après un dernier lavage à l'eau, la préparation est laissée séchée puis observée à l'immersion. Cette coloration permet de colorer les noyaux en bleu, le cytoplasme en rose et les bactéries, lorsqu'elles sont présentes, en bleu. </a:t>
            </a:r>
          </a:p>
          <a:p>
            <a:r>
              <a:rPr lang="fr-FR" sz="2000" dirty="0"/>
              <a:t>Les frottis réalisés dans ces conditions sont également colorés par la coloration de Gram qui ne permet qu'une observation grossière de la morphologie des cellules.</a:t>
            </a:r>
            <a:endParaRPr lang="fr-FR" sz="2000" dirty="0">
              <a:latin typeface="Times New Roman" pitchFamily="18" charset="0"/>
              <a:cs typeface="Times New Roman" pitchFamily="18" charset="0"/>
            </a:endParaRPr>
          </a:p>
        </p:txBody>
      </p:sp>
      <p:sp>
        <p:nvSpPr>
          <p:cNvPr id="4" name="Rectangle 3"/>
          <p:cNvSpPr/>
          <p:nvPr/>
        </p:nvSpPr>
        <p:spPr>
          <a:xfrm>
            <a:off x="179512" y="44624"/>
            <a:ext cx="2706190" cy="461665"/>
          </a:xfrm>
          <a:prstGeom prst="rect">
            <a:avLst/>
          </a:prstGeom>
        </p:spPr>
        <p:txBody>
          <a:bodyPr wrap="none">
            <a:spAutoFit/>
          </a:bodyPr>
          <a:lstStyle/>
          <a:p>
            <a:r>
              <a:rPr lang="fr-FR" sz="2400" b="1" dirty="0">
                <a:solidFill>
                  <a:schemeClr val="accent1">
                    <a:lumMod val="75000"/>
                  </a:schemeClr>
                </a:solidFill>
                <a:latin typeface="Times New Roman" pitchFamily="18" charset="0"/>
                <a:cs typeface="Times New Roman" pitchFamily="18" charset="0"/>
              </a:rPr>
              <a:t>Analyse qualitative</a:t>
            </a:r>
          </a:p>
        </p:txBody>
      </p:sp>
    </p:spTree>
    <p:extLst>
      <p:ext uri="{BB962C8B-B14F-4D97-AF65-F5344CB8AC3E}">
        <p14:creationId xmlns:p14="http://schemas.microsoft.com/office/powerpoint/2010/main" val="355781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99392"/>
            <a:ext cx="5356787" cy="461665"/>
          </a:xfrm>
          <a:prstGeom prst="rect">
            <a:avLst/>
          </a:prstGeom>
        </p:spPr>
        <p:txBody>
          <a:bodyPr wrap="none">
            <a:spAutoFit/>
          </a:bodyPr>
          <a:lstStyle/>
          <a:p>
            <a:r>
              <a:rPr lang="fr-FR" sz="2400" b="1" dirty="0">
                <a:latin typeface="Times New Roman" pitchFamily="18" charset="0"/>
                <a:cs typeface="Times New Roman" pitchFamily="18" charset="0"/>
              </a:rPr>
              <a:t>Examen microscopique bactériologique</a:t>
            </a:r>
            <a:endParaRPr lang="fr-FR" sz="2400" dirty="0">
              <a:latin typeface="Times New Roman" pitchFamily="18" charset="0"/>
              <a:cs typeface="Times New Roman" pitchFamily="18" charset="0"/>
            </a:endParaRPr>
          </a:p>
        </p:txBody>
      </p:sp>
      <p:sp>
        <p:nvSpPr>
          <p:cNvPr id="5" name="Rectangle 4"/>
          <p:cNvSpPr/>
          <p:nvPr/>
        </p:nvSpPr>
        <p:spPr>
          <a:xfrm>
            <a:off x="0" y="260648"/>
            <a:ext cx="9144000" cy="6740307"/>
          </a:xfrm>
          <a:prstGeom prst="rect">
            <a:avLst/>
          </a:prstGeom>
        </p:spPr>
        <p:txBody>
          <a:bodyPr wrap="square">
            <a:spAutoFit/>
          </a:bodyPr>
          <a:lstStyle/>
          <a:p>
            <a:pPr algn="just">
              <a:lnSpc>
                <a:spcPct val="150000"/>
              </a:lnSpc>
            </a:pPr>
            <a:r>
              <a:rPr lang="fr-FR" sz="2400" dirty="0">
                <a:latin typeface="Times New Roman" pitchFamily="18" charset="0"/>
                <a:cs typeface="Times New Roman" pitchFamily="18" charset="0"/>
              </a:rPr>
              <a:t>L'examen microscopique en bactériologie peut être effectué sans coloration de l'échantillon par</a:t>
            </a:r>
          </a:p>
          <a:p>
            <a:pPr algn="just">
              <a:lnSpc>
                <a:spcPct val="150000"/>
              </a:lnSpc>
            </a:pPr>
            <a:r>
              <a:rPr lang="fr-FR" sz="2400" dirty="0">
                <a:latin typeface="Times New Roman" pitchFamily="18" charset="0"/>
                <a:cs typeface="Times New Roman" pitchFamily="18" charset="0"/>
              </a:rPr>
              <a:t> observation directe entre lame et lamelle (technique de l'état frais), </a:t>
            </a:r>
          </a:p>
          <a:p>
            <a:pPr algn="just">
              <a:lnSpc>
                <a:spcPct val="150000"/>
              </a:lnSpc>
            </a:pPr>
            <a:r>
              <a:rPr lang="fr-FR" sz="2400" dirty="0">
                <a:latin typeface="Times New Roman" pitchFamily="18" charset="0"/>
                <a:cs typeface="Times New Roman" pitchFamily="18" charset="0"/>
              </a:rPr>
              <a:t>ou bien après coloration de l'échantillon,</a:t>
            </a:r>
          </a:p>
          <a:p>
            <a:pPr algn="just">
              <a:lnSpc>
                <a:spcPct val="150000"/>
              </a:lnSpc>
            </a:pPr>
            <a:r>
              <a:rPr lang="fr-FR" sz="2400" dirty="0">
                <a:latin typeface="Times New Roman" pitchFamily="18" charset="0"/>
                <a:cs typeface="Times New Roman" pitchFamily="18" charset="0"/>
              </a:rPr>
              <a:t>ou encore après réaction d'immunofluorescence. </a:t>
            </a:r>
          </a:p>
          <a:p>
            <a:pPr algn="just">
              <a:lnSpc>
                <a:spcPct val="150000"/>
              </a:lnSpc>
            </a:pPr>
            <a:r>
              <a:rPr lang="fr-FR" sz="2400" dirty="0">
                <a:latin typeface="Times New Roman" pitchFamily="18" charset="0"/>
                <a:cs typeface="Times New Roman" pitchFamily="18" charset="0"/>
              </a:rPr>
              <a:t>Cet examen renseigne sur la présence de bactéries confirmant l'origine bactérienne d'une infection (morphologie, propriétés tinctoriales particulières après coloration de Gram ou coloration de </a:t>
            </a:r>
            <a:r>
              <a:rPr lang="fr-FR" sz="2400" dirty="0" err="1">
                <a:latin typeface="Times New Roman" pitchFamily="18" charset="0"/>
                <a:cs typeface="Times New Roman" pitchFamily="18" charset="0"/>
              </a:rPr>
              <a:t>Ziehl-Neelsen</a:t>
            </a:r>
            <a:r>
              <a:rPr lang="fr-FR" sz="2400" dirty="0">
                <a:latin typeface="Times New Roman" pitchFamily="18" charset="0"/>
                <a:cs typeface="Times New Roman" pitchFamily="18" charset="0"/>
              </a:rPr>
              <a:t>), ce qui représente un élément majeur pour une prise en charge thérapeutique adaptée. Ainsi, cet examen oriente sur une famille de bactéries ou un genre bactérien, permettant d'adapter ou de modifier une antibiothérapie.</a:t>
            </a:r>
          </a:p>
        </p:txBody>
      </p:sp>
    </p:spTree>
    <p:extLst>
      <p:ext uri="{BB962C8B-B14F-4D97-AF65-F5344CB8AC3E}">
        <p14:creationId xmlns:p14="http://schemas.microsoft.com/office/powerpoint/2010/main" val="271204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26630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126163"/>
          </a:xfrm>
        </p:spPr>
        <p:txBody>
          <a:bodyPr>
            <a:normAutofit fontScale="85000" lnSpcReduction="10000"/>
          </a:bodyPr>
          <a:lstStyle/>
          <a:p>
            <a:pPr algn="just">
              <a:lnSpc>
                <a:spcPct val="150000"/>
              </a:lnSpc>
            </a:pPr>
            <a:r>
              <a:rPr lang="fr-FR" dirty="0">
                <a:latin typeface="Times New Roman" pitchFamily="18" charset="0"/>
                <a:cs typeface="Times New Roman" pitchFamily="18" charset="0"/>
              </a:rPr>
              <a:t>En fonction du prélèvement ou du contexte clinique, il peut dans certains cas, en quelques minutes, identifier de façon quasi certaine un pathogène.</a:t>
            </a:r>
          </a:p>
          <a:p>
            <a:pPr algn="just">
              <a:lnSpc>
                <a:spcPct val="150000"/>
              </a:lnSpc>
            </a:pPr>
            <a:r>
              <a:rPr lang="fr-FR" dirty="0">
                <a:latin typeface="Times New Roman" pitchFamily="18" charset="0"/>
                <a:cs typeface="Times New Roman" pitchFamily="18" charset="0"/>
              </a:rPr>
              <a:t>L'examen renseigne également sur la quantité de bactéries présentes dans le prélèvement. Si l'on estime que, lors d'une observation à un grossissement de 1000 fois (oculaire de 10 et objectif 100 à l'immersion), le volume observé correspond à 1/1000 e de </a:t>
            </a:r>
            <a:r>
              <a:rPr lang="fr-FR" dirty="0" err="1">
                <a:latin typeface="Times New Roman" pitchFamily="18" charset="0"/>
                <a:cs typeface="Times New Roman" pitchFamily="18" charset="0"/>
              </a:rPr>
              <a:t>μl</a:t>
            </a:r>
            <a:r>
              <a:rPr lang="fr-FR" dirty="0">
                <a:latin typeface="Times New Roman" pitchFamily="18" charset="0"/>
                <a:cs typeface="Times New Roman" pitchFamily="18" charset="0"/>
              </a:rPr>
              <a:t>, alors l'estimation de la quantité de bactéries visibles lors d'un examen direct peut être donnée selon le tableau suivant.</a:t>
            </a:r>
          </a:p>
          <a:p>
            <a:pPr marL="0" indent="0" algn="just">
              <a:buNone/>
            </a:pPr>
            <a:endParaRPr lang="fr-FR" dirty="0"/>
          </a:p>
        </p:txBody>
      </p:sp>
    </p:spTree>
    <p:extLst>
      <p:ext uri="{BB962C8B-B14F-4D97-AF65-F5344CB8AC3E}">
        <p14:creationId xmlns:p14="http://schemas.microsoft.com/office/powerpoint/2010/main" val="270879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4531"/>
            <a:ext cx="7920880" cy="667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82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71400"/>
            <a:ext cx="9036496" cy="6858000"/>
          </a:xfrm>
        </p:spPr>
        <p:txBody>
          <a:bodyPr>
            <a:noAutofit/>
          </a:bodyPr>
          <a:lstStyle/>
          <a:p>
            <a:pPr algn="just">
              <a:lnSpc>
                <a:spcPct val="170000"/>
              </a:lnSpc>
            </a:pPr>
            <a:r>
              <a:rPr lang="fr-FR" sz="1900" b="1" dirty="0">
                <a:latin typeface="Times New Roman" pitchFamily="18" charset="0"/>
                <a:cs typeface="Times New Roman" pitchFamily="18" charset="0"/>
              </a:rPr>
              <a:t>Examen direct à l'état frais</a:t>
            </a:r>
          </a:p>
          <a:p>
            <a:pPr algn="just">
              <a:lnSpc>
                <a:spcPct val="170000"/>
              </a:lnSpc>
            </a:pPr>
            <a:r>
              <a:rPr lang="fr-FR" sz="1900" dirty="0">
                <a:latin typeface="Times New Roman" pitchFamily="18" charset="0"/>
                <a:cs typeface="Times New Roman" pitchFamily="18" charset="0"/>
              </a:rPr>
              <a:t>Les renseignements obtenus par cette observation concernent principalement la mobilité des bactéries. Il faut cependant être prudent sur le fait que des courants de convection dans ces conditions peuvent être présents et perturber l'observation. En fonction de la mobilité observée, si elle est présente, on peut préjuger du type de ciliature de la bactérie (</a:t>
            </a:r>
            <a:r>
              <a:rPr lang="fr-FR" sz="1900" dirty="0" err="1">
                <a:latin typeface="Times New Roman" pitchFamily="18" charset="0"/>
                <a:cs typeface="Times New Roman" pitchFamily="18" charset="0"/>
              </a:rPr>
              <a:t>monotriche</a:t>
            </a:r>
            <a:r>
              <a:rPr lang="fr-FR" sz="1900" dirty="0">
                <a:latin typeface="Times New Roman" pitchFamily="18" charset="0"/>
                <a:cs typeface="Times New Roman" pitchFamily="18" charset="0"/>
              </a:rPr>
              <a:t>, </a:t>
            </a:r>
            <a:r>
              <a:rPr lang="fr-FR" sz="1900" dirty="0" err="1">
                <a:latin typeface="Times New Roman" pitchFamily="18" charset="0"/>
                <a:cs typeface="Times New Roman" pitchFamily="18" charset="0"/>
              </a:rPr>
              <a:t>péritriche</a:t>
            </a:r>
            <a:r>
              <a:rPr lang="fr-FR" sz="1900" dirty="0">
                <a:latin typeface="Times New Roman" pitchFamily="18" charset="0"/>
                <a:cs typeface="Times New Roman" pitchFamily="18" charset="0"/>
              </a:rPr>
              <a:t>, etc.), ce qui oriente sur la bactérie en cause. </a:t>
            </a:r>
          </a:p>
          <a:p>
            <a:pPr algn="just">
              <a:lnSpc>
                <a:spcPct val="170000"/>
              </a:lnSpc>
            </a:pPr>
            <a:r>
              <a:rPr lang="fr-FR" sz="1900" dirty="0">
                <a:latin typeface="Times New Roman" pitchFamily="18" charset="0"/>
                <a:cs typeface="Times New Roman" pitchFamily="18" charset="0"/>
              </a:rPr>
              <a:t>Ainsi, par sa mobilité, </a:t>
            </a:r>
            <a:r>
              <a:rPr lang="fr-FR" sz="1900" i="1" dirty="0">
                <a:latin typeface="Times New Roman" pitchFamily="18" charset="0"/>
                <a:cs typeface="Times New Roman" pitchFamily="18" charset="0"/>
              </a:rPr>
              <a:t>Pseudomonas </a:t>
            </a:r>
            <a:r>
              <a:rPr lang="fr-FR" sz="1900" i="1" dirty="0" err="1">
                <a:latin typeface="Times New Roman" pitchFamily="18" charset="0"/>
                <a:cs typeface="Times New Roman" pitchFamily="18" charset="0"/>
              </a:rPr>
              <a:t>aeruginosa</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par exemple peut se distinguer aisément d'une entérobactérie. Cet examen peut s'avérer très utile lors de la positivité d'une hémoculture. En effet, un doute peut persister sur l'orientation d'identification, après coloration de Gram d'un étalement du bouillon d'hémoculture coloré. Une mobilité importante avec des bacilles qui traversent le champ microscopique est en faveur de </a:t>
            </a:r>
            <a:r>
              <a:rPr lang="fr-FR" sz="1900" i="1" dirty="0">
                <a:latin typeface="Times New Roman" pitchFamily="18" charset="0"/>
                <a:cs typeface="Times New Roman" pitchFamily="18" charset="0"/>
              </a:rPr>
              <a:t>P. </a:t>
            </a:r>
            <a:r>
              <a:rPr lang="fr-FR" sz="1900" i="1" dirty="0" err="1">
                <a:latin typeface="Times New Roman" pitchFamily="18" charset="0"/>
                <a:cs typeface="Times New Roman" pitchFamily="18" charset="0"/>
              </a:rPr>
              <a:t>aeruginosa</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alors qu'une entérobactérie mobile sera mobile sur elle-même dans la majorité des cas. Certaines bactéries de mobilité caractéristique sont également repérées par la technique de l'état frais, comme les vibrions ou les </a:t>
            </a:r>
            <a:r>
              <a:rPr lang="fr-FR" sz="1900" dirty="0" err="1">
                <a:latin typeface="Times New Roman" pitchFamily="18" charset="0"/>
                <a:cs typeface="Times New Roman" pitchFamily="18" charset="0"/>
              </a:rPr>
              <a:t>campylobactéries</a:t>
            </a:r>
            <a:r>
              <a:rPr lang="fr-FR" sz="1900" dirty="0">
                <a:latin typeface="Times New Roman" pitchFamily="18" charset="0"/>
                <a:cs typeface="Times New Roman" pitchFamily="18" charset="0"/>
              </a:rPr>
              <a:t>.</a:t>
            </a:r>
          </a:p>
        </p:txBody>
      </p:sp>
    </p:spTree>
    <p:extLst>
      <p:ext uri="{BB962C8B-B14F-4D97-AF65-F5344CB8AC3E}">
        <p14:creationId xmlns:p14="http://schemas.microsoft.com/office/powerpoint/2010/main" val="207866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1400"/>
            <a:ext cx="9144000" cy="7135158"/>
          </a:xfrm>
          <a:prstGeom prst="rect">
            <a:avLst/>
          </a:prstGeom>
        </p:spPr>
        <p:txBody>
          <a:bodyPr wrap="square">
            <a:spAutoFit/>
          </a:bodyPr>
          <a:lstStyle/>
          <a:p>
            <a:pPr algn="just">
              <a:lnSpc>
                <a:spcPct val="150000"/>
              </a:lnSpc>
            </a:pPr>
            <a:r>
              <a:rPr lang="fr-FR" sz="2800" b="1" dirty="0"/>
              <a:t>Les objectifs sont divers. </a:t>
            </a:r>
          </a:p>
          <a:p>
            <a:pPr marL="457200" indent="-457200" algn="just">
              <a:lnSpc>
                <a:spcPct val="150000"/>
              </a:lnSpc>
              <a:buFont typeface="Arial" pitchFamily="34" charset="0"/>
              <a:buChar char="•"/>
            </a:pPr>
            <a:r>
              <a:rPr lang="fr-FR" sz="2800" dirty="0"/>
              <a:t>Il s'agit pour le laboratoire de mettre en évidence la ou les bactéries responsables d'une infection, d'effectuer une identification précise du ou des pathogènes et de tester sa (leurs) sensibilité(s) aux antibiotiques habituellement actifs sur cette ou ces bactérie(s).</a:t>
            </a:r>
          </a:p>
          <a:p>
            <a:pPr marL="457200" indent="-457200" algn="just">
              <a:lnSpc>
                <a:spcPct val="150000"/>
              </a:lnSpc>
              <a:buFont typeface="Arial" pitchFamily="34" charset="0"/>
              <a:buChar char="•"/>
            </a:pPr>
            <a:r>
              <a:rPr lang="fr-FR" sz="2800" dirty="0"/>
              <a:t>Dans certains cas, il s'agit de s'assurer que la bactérie initialement responsable de l'infection pour laquelle un traitement antibiotique a été entrepris est bien éradiquée. Dans d'autres cas, il peut s'agir de rechercher un portage bactérien.</a:t>
            </a:r>
          </a:p>
        </p:txBody>
      </p:sp>
    </p:spTree>
    <p:extLst>
      <p:ext uri="{BB962C8B-B14F-4D97-AF65-F5344CB8AC3E}">
        <p14:creationId xmlns:p14="http://schemas.microsoft.com/office/powerpoint/2010/main" val="3408100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6275"/>
            <a:ext cx="9036496" cy="6009531"/>
          </a:xfrm>
        </p:spPr>
        <p:txBody>
          <a:bodyPr>
            <a:noAutofit/>
          </a:bodyPr>
          <a:lstStyle/>
          <a:p>
            <a:pPr algn="just">
              <a:lnSpc>
                <a:spcPct val="170000"/>
              </a:lnSpc>
            </a:pPr>
            <a:r>
              <a:rPr lang="fr-FR" sz="1900" b="1" dirty="0">
                <a:latin typeface="Times New Roman" pitchFamily="18" charset="0"/>
                <a:cs typeface="Times New Roman" pitchFamily="18" charset="0"/>
              </a:rPr>
              <a:t>État frais pour mise en évidence d'une capsule par méthode à l'encre de Chine</a:t>
            </a:r>
          </a:p>
          <a:p>
            <a:pPr algn="just">
              <a:lnSpc>
                <a:spcPct val="170000"/>
              </a:lnSpc>
            </a:pPr>
            <a:r>
              <a:rPr lang="fr-FR" sz="1900" dirty="0">
                <a:latin typeface="Times New Roman" pitchFamily="18" charset="0"/>
                <a:cs typeface="Times New Roman" pitchFamily="18" charset="0"/>
              </a:rPr>
              <a:t>La mise en évidence d'une capsule bactérienne peut être effectuée par coloration « négative », les capsules ne se colorant pas en présence d'encre de Chine. </a:t>
            </a:r>
          </a:p>
          <a:p>
            <a:pPr algn="just">
              <a:lnSpc>
                <a:spcPct val="170000"/>
              </a:lnSpc>
            </a:pPr>
            <a:r>
              <a:rPr lang="fr-FR" sz="1900" dirty="0">
                <a:latin typeface="Times New Roman" pitchFamily="18" charset="0"/>
                <a:cs typeface="Times New Roman" pitchFamily="18" charset="0"/>
              </a:rPr>
              <a:t>cette technique est principalement utilisée pour la mise en évidence de la capsule de </a:t>
            </a:r>
            <a:r>
              <a:rPr lang="fr-FR" sz="1900" i="1" dirty="0" err="1">
                <a:latin typeface="Times New Roman" pitchFamily="18" charset="0"/>
                <a:cs typeface="Times New Roman" pitchFamily="18" charset="0"/>
              </a:rPr>
              <a:t>Cryptococcus</a:t>
            </a:r>
            <a:r>
              <a:rPr lang="fr-FR" sz="1900" i="1" dirty="0">
                <a:latin typeface="Times New Roman" pitchFamily="18" charset="0"/>
                <a:cs typeface="Times New Roman" pitchFamily="18" charset="0"/>
              </a:rPr>
              <a:t> </a:t>
            </a:r>
            <a:r>
              <a:rPr lang="fr-FR" sz="1900" i="1" dirty="0" err="1">
                <a:latin typeface="Times New Roman" pitchFamily="18" charset="0"/>
                <a:cs typeface="Times New Roman" pitchFamily="18" charset="0"/>
              </a:rPr>
              <a:t>neoformans</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 une levure impliquée dans des infections du système nerveux central chez le patient immunodéprimé, en particulier pour les malades VIH positifs. </a:t>
            </a:r>
          </a:p>
          <a:p>
            <a:pPr algn="just">
              <a:lnSpc>
                <a:spcPct val="170000"/>
              </a:lnSpc>
            </a:pPr>
            <a:r>
              <a:rPr lang="fr-FR" sz="1900" dirty="0">
                <a:latin typeface="Times New Roman" pitchFamily="18" charset="0"/>
                <a:cs typeface="Times New Roman" pitchFamily="18" charset="0"/>
              </a:rPr>
              <a:t>Un état frais après coloration du produit pathologique prélevé (en l'occurrence le liquide céphalorachidien pour les </a:t>
            </a:r>
            <a:r>
              <a:rPr lang="fr-FR" sz="1900" dirty="0" err="1">
                <a:latin typeface="Times New Roman" pitchFamily="18" charset="0"/>
                <a:cs typeface="Times New Roman" pitchFamily="18" charset="0"/>
              </a:rPr>
              <a:t>cryptocoques</a:t>
            </a:r>
            <a:r>
              <a:rPr lang="fr-FR" sz="1900" dirty="0">
                <a:latin typeface="Times New Roman" pitchFamily="18" charset="0"/>
                <a:cs typeface="Times New Roman" pitchFamily="18" charset="0"/>
              </a:rPr>
              <a:t>) peut être réalisé. Une goutte du liquide pathologique et une goutte d'encre de Chine sont déposées côte à côte sur une lame. Une lamelle vient recouvrir les deux gouttes et les deux constituants se mélangent. Lorsque ces levures capsulées sont présentes, elles sont visibles par la présence d'un large halo clair, correspondant à la capsule fungique, autour d'une levure éventuellement bourgeonnante.</a:t>
            </a:r>
          </a:p>
        </p:txBody>
      </p:sp>
    </p:spTree>
    <p:extLst>
      <p:ext uri="{BB962C8B-B14F-4D97-AF65-F5344CB8AC3E}">
        <p14:creationId xmlns:p14="http://schemas.microsoft.com/office/powerpoint/2010/main" val="152972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0000" lnSpcReduction="20000"/>
          </a:bodyPr>
          <a:lstStyle/>
          <a:p>
            <a:pPr algn="just">
              <a:lnSpc>
                <a:spcPct val="170000"/>
              </a:lnSpc>
            </a:pPr>
            <a:r>
              <a:rPr lang="fr-FR" b="1" dirty="0">
                <a:latin typeface="Times New Roman" pitchFamily="18" charset="0"/>
                <a:cs typeface="Times New Roman" pitchFamily="18" charset="0"/>
              </a:rPr>
              <a:t>État frais sur un microscope à fond noir</a:t>
            </a:r>
          </a:p>
          <a:p>
            <a:pPr algn="just">
              <a:lnSpc>
                <a:spcPct val="170000"/>
              </a:lnSpc>
            </a:pPr>
            <a:r>
              <a:rPr lang="fr-FR" dirty="0">
                <a:latin typeface="Times New Roman" pitchFamily="18" charset="0"/>
                <a:cs typeface="Times New Roman" pitchFamily="18" charset="0"/>
              </a:rPr>
              <a:t>Un état frais particulier permet, lorsque le microscope dispose d'un condensateur particulier, d'observer les bactéries par contraste. </a:t>
            </a:r>
          </a:p>
          <a:p>
            <a:pPr algn="just">
              <a:lnSpc>
                <a:spcPct val="170000"/>
              </a:lnSpc>
            </a:pPr>
            <a:r>
              <a:rPr lang="fr-FR" dirty="0">
                <a:latin typeface="Times New Roman" pitchFamily="18" charset="0"/>
                <a:cs typeface="Times New Roman" pitchFamily="18" charset="0"/>
              </a:rPr>
              <a:t>les rayons lumineux émis par la source d'éclairage sont déviés par réflexion sur un miroir de telle sorte qu'ils ne peuvent pénétrer l'objectif.</a:t>
            </a:r>
          </a:p>
          <a:p>
            <a:pPr algn="just">
              <a:lnSpc>
                <a:spcPct val="170000"/>
              </a:lnSpc>
            </a:pPr>
            <a:r>
              <a:rPr lang="fr-FR" dirty="0">
                <a:latin typeface="Times New Roman" pitchFamily="18" charset="0"/>
                <a:cs typeface="Times New Roman" pitchFamily="18" charset="0"/>
              </a:rPr>
              <a:t>Lorsqu'un élément est présent sur ce trajet lumineux, il modifie le trajet des rayons lumineux qui se trouvent réfractés et pénètrent dans l'objectif. Les éléments apparaissent brillants sur fond noir. Cette technique est intéressante pour les bactéries mobiles qui sont difficilement colorables par les colorations classiques. Ainsi, les spirochètes et en particulier les tréponèmes ( fig.) et les leptospires sont facilement repérables à l'aide de cette méthode, avec visualisation de la mobilité et présence de spires régulières pour les premiers et mise en évidence d'une mobilité par flexion pour les seconds.</a:t>
            </a:r>
          </a:p>
        </p:txBody>
      </p:sp>
    </p:spTree>
    <p:extLst>
      <p:ext uri="{BB962C8B-B14F-4D97-AF65-F5344CB8AC3E}">
        <p14:creationId xmlns:p14="http://schemas.microsoft.com/office/powerpoint/2010/main" val="224177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235" y="836712"/>
            <a:ext cx="7396197" cy="48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9592" y="5747538"/>
            <a:ext cx="6912768" cy="369332"/>
          </a:xfrm>
          <a:prstGeom prst="rect">
            <a:avLst/>
          </a:prstGeom>
        </p:spPr>
        <p:txBody>
          <a:bodyPr wrap="square">
            <a:spAutoFit/>
          </a:bodyPr>
          <a:lstStyle/>
          <a:p>
            <a:r>
              <a:rPr lang="fr-FR" i="1" dirty="0"/>
              <a:t>Examen direct au microscope à fond noir de </a:t>
            </a:r>
            <a:r>
              <a:rPr lang="fr-FR" i="1" dirty="0" err="1"/>
              <a:t>Leptospira</a:t>
            </a:r>
            <a:r>
              <a:rPr lang="fr-FR" i="1" dirty="0"/>
              <a:t> </a:t>
            </a:r>
            <a:r>
              <a:rPr lang="fr-FR" i="1" dirty="0" err="1"/>
              <a:t>interrogans</a:t>
            </a:r>
            <a:endParaRPr lang="fr-FR" i="1" dirty="0"/>
          </a:p>
        </p:txBody>
      </p:sp>
    </p:spTree>
    <p:extLst>
      <p:ext uri="{BB962C8B-B14F-4D97-AF65-F5344CB8AC3E}">
        <p14:creationId xmlns:p14="http://schemas.microsoft.com/office/powerpoint/2010/main" val="60505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624"/>
            <a:ext cx="9036496" cy="6624736"/>
          </a:xfrm>
        </p:spPr>
        <p:txBody>
          <a:bodyPr>
            <a:noAutofit/>
          </a:bodyPr>
          <a:lstStyle/>
          <a:p>
            <a:pPr algn="just">
              <a:lnSpc>
                <a:spcPct val="150000"/>
              </a:lnSpc>
            </a:pPr>
            <a:r>
              <a:rPr lang="fr-FR" sz="2000" b="1" i="1" dirty="0">
                <a:latin typeface="Times New Roman" pitchFamily="18" charset="0"/>
                <a:cs typeface="Times New Roman" pitchFamily="18" charset="0"/>
              </a:rPr>
              <a:t>Examen microscopique après coloration</a:t>
            </a:r>
          </a:p>
          <a:p>
            <a:pPr algn="just">
              <a:lnSpc>
                <a:spcPct val="150000"/>
              </a:lnSpc>
            </a:pPr>
            <a:r>
              <a:rPr lang="fr-FR" sz="2000" dirty="0">
                <a:latin typeface="Times New Roman" pitchFamily="18" charset="0"/>
                <a:cs typeface="Times New Roman" pitchFamily="18" charset="0"/>
              </a:rPr>
              <a:t>Les techniques les plus communément utilisées au laboratoire de bactériologie médicale font appel à </a:t>
            </a:r>
            <a:r>
              <a:rPr lang="fr-FR" sz="2000" u="sng" dirty="0">
                <a:latin typeface="Times New Roman" pitchFamily="18" charset="0"/>
                <a:cs typeface="Times New Roman" pitchFamily="18" charset="0"/>
              </a:rPr>
              <a:t>des colorations</a:t>
            </a:r>
            <a:r>
              <a:rPr lang="fr-FR" sz="2000" dirty="0">
                <a:latin typeface="Times New Roman" pitchFamily="18" charset="0"/>
                <a:cs typeface="Times New Roman" pitchFamily="18" charset="0"/>
              </a:rPr>
              <a:t>. La préparation est fixée sur une lame puis colorée. Plusieurs types de coloration existent.</a:t>
            </a:r>
          </a:p>
          <a:p>
            <a:pPr algn="just">
              <a:lnSpc>
                <a:spcPct val="150000"/>
              </a:lnSpc>
            </a:pPr>
            <a:r>
              <a:rPr lang="fr-FR" sz="2000" dirty="0">
                <a:latin typeface="Times New Roman" pitchFamily="18" charset="0"/>
                <a:cs typeface="Times New Roman" pitchFamily="18" charset="0"/>
              </a:rPr>
              <a:t> Les colorations </a:t>
            </a:r>
            <a:r>
              <a:rPr lang="fr-FR" sz="2000" b="1" dirty="0">
                <a:latin typeface="Times New Roman" pitchFamily="18" charset="0"/>
                <a:cs typeface="Times New Roman" pitchFamily="18" charset="0"/>
              </a:rPr>
              <a:t>non différentielles,</a:t>
            </a:r>
            <a:r>
              <a:rPr lang="fr-FR" sz="2000" dirty="0">
                <a:latin typeface="Times New Roman" pitchFamily="18" charset="0"/>
                <a:cs typeface="Times New Roman" pitchFamily="18" charset="0"/>
              </a:rPr>
              <a:t> colorent toutes les bactéries de la même façon sans distinction: </a:t>
            </a:r>
            <a:r>
              <a:rPr lang="fr-FR" sz="2000" b="1" dirty="0">
                <a:latin typeface="Times New Roman" pitchFamily="18" charset="0"/>
                <a:cs typeface="Times New Roman" pitchFamily="18" charset="0"/>
              </a:rPr>
              <a:t>coloration au bleu de méthylène</a:t>
            </a:r>
            <a:r>
              <a:rPr lang="fr-FR" sz="2000" dirty="0">
                <a:latin typeface="Times New Roman" pitchFamily="18" charset="0"/>
                <a:cs typeface="Times New Roman" pitchFamily="18" charset="0"/>
              </a:rPr>
              <a:t> .</a:t>
            </a:r>
          </a:p>
          <a:p>
            <a:pPr algn="just">
              <a:lnSpc>
                <a:spcPct val="150000"/>
              </a:lnSpc>
            </a:pPr>
            <a:r>
              <a:rPr lang="fr-FR" sz="2000" dirty="0">
                <a:latin typeface="Times New Roman" pitchFamily="18" charset="0"/>
                <a:cs typeface="Times New Roman" pitchFamily="18" charset="0"/>
              </a:rPr>
              <a:t>Les colorations </a:t>
            </a:r>
            <a:r>
              <a:rPr lang="fr-FR" sz="2000" b="1" dirty="0">
                <a:latin typeface="Times New Roman" pitchFamily="18" charset="0"/>
                <a:cs typeface="Times New Roman" pitchFamily="18" charset="0"/>
              </a:rPr>
              <a:t>différentielles distinguent</a:t>
            </a:r>
            <a:r>
              <a:rPr lang="fr-FR" sz="2000" dirty="0">
                <a:latin typeface="Times New Roman" pitchFamily="18" charset="0"/>
                <a:cs typeface="Times New Roman" pitchFamily="18" charset="0"/>
              </a:rPr>
              <a:t> les bactéries en fonction de la structure de leur paroi. Deux colorations de référence sont employées, la coloration de</a:t>
            </a:r>
            <a:r>
              <a:rPr lang="fr-FR" sz="2000" b="1" dirty="0">
                <a:latin typeface="Times New Roman" pitchFamily="18" charset="0"/>
                <a:cs typeface="Times New Roman" pitchFamily="18" charset="0"/>
              </a:rPr>
              <a:t> Gram d</a:t>
            </a:r>
            <a:r>
              <a:rPr lang="fr-FR" sz="2000" dirty="0">
                <a:latin typeface="Times New Roman" pitchFamily="18" charset="0"/>
                <a:cs typeface="Times New Roman" pitchFamily="18" charset="0"/>
              </a:rPr>
              <a:t>istinguant bactéries à Gram positif et bactéries à Gram négatif. Lorsque la coloration est effectuée à partir d'un produit pathologique contenant des cellules ou des leucocytes, la coloration des noyaux de ces cellules doit apparaître violette et le cytoplasme rose. </a:t>
            </a:r>
          </a:p>
        </p:txBody>
      </p:sp>
    </p:spTree>
    <p:extLst>
      <p:ext uri="{BB962C8B-B14F-4D97-AF65-F5344CB8AC3E}">
        <p14:creationId xmlns:p14="http://schemas.microsoft.com/office/powerpoint/2010/main" val="26579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928992" cy="6858000"/>
          </a:xfrm>
        </p:spPr>
        <p:txBody>
          <a:bodyPr>
            <a:normAutofit fontScale="47500" lnSpcReduction="20000"/>
          </a:bodyPr>
          <a:lstStyle/>
          <a:p>
            <a:pPr algn="just">
              <a:lnSpc>
                <a:spcPct val="170000"/>
              </a:lnSpc>
            </a:pPr>
            <a:r>
              <a:rPr lang="fr-FR" dirty="0">
                <a:latin typeface="Times New Roman" pitchFamily="18" charset="0"/>
                <a:cs typeface="Times New Roman" pitchFamily="18" charset="0"/>
              </a:rPr>
              <a:t> la </a:t>
            </a:r>
            <a:r>
              <a:rPr lang="fr-FR" b="1" dirty="0">
                <a:latin typeface="Times New Roman" pitchFamily="18" charset="0"/>
                <a:cs typeface="Times New Roman" pitchFamily="18" charset="0"/>
              </a:rPr>
              <a:t>coloration de </a:t>
            </a:r>
            <a:r>
              <a:rPr lang="fr-FR" b="1" dirty="0" err="1">
                <a:latin typeface="Times New Roman" pitchFamily="18" charset="0"/>
                <a:cs typeface="Times New Roman" pitchFamily="18" charset="0"/>
              </a:rPr>
              <a:t>Ziehl-Neelsen</a:t>
            </a:r>
            <a:r>
              <a:rPr lang="fr-FR" dirty="0">
                <a:latin typeface="Times New Roman" pitchFamily="18" charset="0"/>
                <a:cs typeface="Times New Roman" pitchFamily="18" charset="0"/>
              </a:rPr>
              <a:t> mettant en évidence les bacilles </a:t>
            </a:r>
            <a:r>
              <a:rPr lang="fr-FR" dirty="0" err="1">
                <a:latin typeface="Times New Roman" pitchFamily="18" charset="0"/>
                <a:cs typeface="Times New Roman" pitchFamily="18" charset="0"/>
              </a:rPr>
              <a:t>acido</a:t>
            </a:r>
            <a:r>
              <a:rPr lang="fr-FR" dirty="0">
                <a:latin typeface="Times New Roman" pitchFamily="18" charset="0"/>
                <a:cs typeface="Times New Roman" pitchFamily="18" charset="0"/>
              </a:rPr>
              <a:t>-alcoolo-résistants.</a:t>
            </a:r>
          </a:p>
          <a:p>
            <a:pPr algn="just">
              <a:lnSpc>
                <a:spcPct val="170000"/>
              </a:lnSpc>
            </a:pPr>
            <a:r>
              <a:rPr lang="fr-FR" dirty="0">
                <a:latin typeface="Times New Roman" pitchFamily="18" charset="0"/>
                <a:cs typeface="Times New Roman" pitchFamily="18" charset="0"/>
              </a:rPr>
              <a:t>C'est la coloration de référence des mycobactéries. Sur frottis fixé à la chaleur puis à l'alcool méthylique ( fig.) :</a:t>
            </a:r>
          </a:p>
          <a:p>
            <a:pPr algn="just">
              <a:lnSpc>
                <a:spcPct val="170000"/>
              </a:lnSpc>
            </a:pPr>
            <a:r>
              <a:rPr lang="fr-FR" dirty="0">
                <a:latin typeface="Times New Roman" pitchFamily="18" charset="0"/>
                <a:cs typeface="Times New Roman" pitchFamily="18" charset="0"/>
              </a:rPr>
              <a:t>• recouvrir la lame de </a:t>
            </a:r>
            <a:r>
              <a:rPr lang="fr-FR" b="1" dirty="0">
                <a:latin typeface="Times New Roman" pitchFamily="18" charset="0"/>
                <a:cs typeface="Times New Roman" pitchFamily="18" charset="0"/>
              </a:rPr>
              <a:t>fuchsine : </a:t>
            </a:r>
            <a:r>
              <a:rPr lang="fr-FR" dirty="0">
                <a:latin typeface="Times New Roman" pitchFamily="18" charset="0"/>
                <a:cs typeface="Times New Roman" pitchFamily="18" charset="0"/>
              </a:rPr>
              <a:t>chauffer par intermittence pendant 10 à 15 minutes, jusqu'à émission de vapeurs (pour la technique à froid, la durée de contact entre la fuchsine et la préparation est de 3 heures)</a:t>
            </a:r>
          </a:p>
          <a:p>
            <a:pPr algn="just">
              <a:lnSpc>
                <a:spcPct val="170000"/>
              </a:lnSpc>
            </a:pPr>
            <a:r>
              <a:rPr lang="fr-FR" dirty="0">
                <a:latin typeface="Times New Roman" pitchFamily="18" charset="0"/>
                <a:cs typeface="Times New Roman" pitchFamily="18" charset="0"/>
              </a:rPr>
              <a:t>• laver à l'eau ;</a:t>
            </a:r>
          </a:p>
          <a:p>
            <a:pPr algn="just">
              <a:lnSpc>
                <a:spcPct val="170000"/>
              </a:lnSpc>
            </a:pPr>
            <a:r>
              <a:rPr lang="fr-FR" dirty="0">
                <a:latin typeface="Times New Roman" pitchFamily="18" charset="0"/>
                <a:cs typeface="Times New Roman" pitchFamily="18" charset="0"/>
              </a:rPr>
              <a:t>• décolorer à l' </a:t>
            </a:r>
            <a:r>
              <a:rPr lang="fr-FR" b="1" dirty="0">
                <a:latin typeface="Times New Roman" pitchFamily="18" charset="0"/>
                <a:cs typeface="Times New Roman" pitchFamily="18" charset="0"/>
              </a:rPr>
              <a:t>acide sulfurique </a:t>
            </a:r>
            <a:r>
              <a:rPr lang="fr-FR" dirty="0">
                <a:latin typeface="Times New Roman" pitchFamily="18" charset="0"/>
                <a:cs typeface="Times New Roman" pitchFamily="18" charset="0"/>
              </a:rPr>
              <a:t>dilué au quart :1 minute ;</a:t>
            </a:r>
          </a:p>
          <a:p>
            <a:pPr algn="just">
              <a:lnSpc>
                <a:spcPct val="170000"/>
              </a:lnSpc>
            </a:pPr>
            <a:r>
              <a:rPr lang="fr-FR" dirty="0">
                <a:latin typeface="Times New Roman" pitchFamily="18" charset="0"/>
                <a:cs typeface="Times New Roman" pitchFamily="18" charset="0"/>
              </a:rPr>
              <a:t>• laver à l'eau ;</a:t>
            </a:r>
          </a:p>
          <a:p>
            <a:pPr algn="just">
              <a:lnSpc>
                <a:spcPct val="170000"/>
              </a:lnSpc>
            </a:pPr>
            <a:r>
              <a:rPr lang="fr-FR" dirty="0">
                <a:latin typeface="Times New Roman" pitchFamily="18" charset="0"/>
                <a:cs typeface="Times New Roman" pitchFamily="18" charset="0"/>
              </a:rPr>
              <a:t>• décolorer à l' </a:t>
            </a:r>
            <a:r>
              <a:rPr lang="fr-FR" b="1" dirty="0">
                <a:latin typeface="Times New Roman" pitchFamily="18" charset="0"/>
                <a:cs typeface="Times New Roman" pitchFamily="18" charset="0"/>
              </a:rPr>
              <a:t>alcool </a:t>
            </a:r>
            <a:r>
              <a:rPr lang="fr-FR" dirty="0">
                <a:latin typeface="Times New Roman" pitchFamily="18" charset="0"/>
                <a:cs typeface="Times New Roman" pitchFamily="18" charset="0"/>
              </a:rPr>
              <a:t>à 95° pendant 10 minutes;</a:t>
            </a:r>
          </a:p>
          <a:p>
            <a:pPr algn="just">
              <a:lnSpc>
                <a:spcPct val="170000"/>
              </a:lnSpc>
            </a:pPr>
            <a:r>
              <a:rPr lang="fr-FR" dirty="0">
                <a:latin typeface="Times New Roman" pitchFamily="18" charset="0"/>
                <a:cs typeface="Times New Roman" pitchFamily="18" charset="0"/>
              </a:rPr>
              <a:t>• laver à l'eau ;</a:t>
            </a:r>
          </a:p>
          <a:p>
            <a:pPr algn="just">
              <a:lnSpc>
                <a:spcPct val="170000"/>
              </a:lnSpc>
            </a:pPr>
            <a:r>
              <a:rPr lang="fr-FR" dirty="0">
                <a:latin typeface="Times New Roman" pitchFamily="18" charset="0"/>
                <a:cs typeface="Times New Roman" pitchFamily="18" charset="0"/>
              </a:rPr>
              <a:t>• contre-colorer au bleu de méthylène pendant 2 minutes </a:t>
            </a:r>
          </a:p>
          <a:p>
            <a:pPr algn="just">
              <a:lnSpc>
                <a:spcPct val="170000"/>
              </a:lnSpc>
            </a:pPr>
            <a:r>
              <a:rPr lang="fr-FR" dirty="0">
                <a:latin typeface="Times New Roman" pitchFamily="18" charset="0"/>
                <a:cs typeface="Times New Roman" pitchFamily="18" charset="0"/>
              </a:rPr>
              <a:t>• laver à l'eau ;</a:t>
            </a:r>
          </a:p>
          <a:p>
            <a:pPr algn="just">
              <a:lnSpc>
                <a:spcPct val="170000"/>
              </a:lnSpc>
            </a:pPr>
            <a:r>
              <a:rPr lang="fr-FR" dirty="0">
                <a:latin typeface="Times New Roman" pitchFamily="18" charset="0"/>
                <a:cs typeface="Times New Roman" pitchFamily="18" charset="0"/>
              </a:rPr>
              <a:t>• sécher ;</a:t>
            </a:r>
          </a:p>
          <a:p>
            <a:pPr algn="just">
              <a:lnSpc>
                <a:spcPct val="170000"/>
              </a:lnSpc>
            </a:pPr>
            <a:r>
              <a:rPr lang="fr-FR" dirty="0">
                <a:latin typeface="Times New Roman" pitchFamily="18" charset="0"/>
                <a:cs typeface="Times New Roman" pitchFamily="18" charset="0"/>
              </a:rPr>
              <a:t>• examiner à l'immersion.</a:t>
            </a:r>
          </a:p>
          <a:p>
            <a:pPr algn="just">
              <a:lnSpc>
                <a:spcPct val="170000"/>
              </a:lnSpc>
            </a:pPr>
            <a:r>
              <a:rPr lang="fr-FR" dirty="0">
                <a:latin typeface="Times New Roman" pitchFamily="18" charset="0"/>
                <a:cs typeface="Times New Roman" pitchFamily="18" charset="0"/>
              </a:rPr>
              <a:t>Les bacilles </a:t>
            </a:r>
            <a:r>
              <a:rPr lang="fr-FR" dirty="0" err="1">
                <a:latin typeface="Times New Roman" pitchFamily="18" charset="0"/>
                <a:cs typeface="Times New Roman" pitchFamily="18" charset="0"/>
              </a:rPr>
              <a:t>acido</a:t>
            </a:r>
            <a:r>
              <a:rPr lang="fr-FR" dirty="0">
                <a:latin typeface="Times New Roman" pitchFamily="18" charset="0"/>
                <a:cs typeface="Times New Roman" pitchFamily="18" charset="0"/>
              </a:rPr>
              <a:t>-alcoolo-résistants apparaissent roses sur fond bleu </a:t>
            </a:r>
          </a:p>
          <a:p>
            <a:pPr algn="just">
              <a:lnSpc>
                <a:spcPct val="17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5629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404664"/>
            <a:ext cx="494235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697" y="1484784"/>
            <a:ext cx="413079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18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08712"/>
          </a:xfrm>
        </p:spPr>
        <p:txBody>
          <a:bodyPr>
            <a:normAutofit/>
          </a:bodyPr>
          <a:lstStyle/>
          <a:p>
            <a:pPr>
              <a:lnSpc>
                <a:spcPct val="150000"/>
              </a:lnSpc>
            </a:pPr>
            <a:r>
              <a:rPr lang="fr-FR" b="1" dirty="0"/>
              <a:t>Colorations spéciales</a:t>
            </a:r>
          </a:p>
          <a:p>
            <a:pPr>
              <a:lnSpc>
                <a:spcPct val="150000"/>
              </a:lnSpc>
            </a:pPr>
            <a:r>
              <a:rPr lang="fr-FR" dirty="0"/>
              <a:t>Certaines colorations spéciales permettent de mettre en évidence des éléments de la cellule bactérienne comme les flagelles (méthode de Rhodes), les spores bactériennes (méthode de </a:t>
            </a:r>
            <a:r>
              <a:rPr lang="fr-FR" dirty="0" err="1"/>
              <a:t>Moeller</a:t>
            </a:r>
            <a:r>
              <a:rPr lang="fr-FR" dirty="0"/>
              <a:t>)</a:t>
            </a:r>
          </a:p>
        </p:txBody>
      </p:sp>
    </p:spTree>
    <p:extLst>
      <p:ext uri="{BB962C8B-B14F-4D97-AF65-F5344CB8AC3E}">
        <p14:creationId xmlns:p14="http://schemas.microsoft.com/office/powerpoint/2010/main" val="293638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40862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68" y="-27384"/>
            <a:ext cx="4676136" cy="417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572" y="4077072"/>
            <a:ext cx="40767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314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41148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39" y="-27384"/>
            <a:ext cx="40862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80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171400"/>
            <a:ext cx="9324528" cy="6741368"/>
          </a:xfrm>
        </p:spPr>
        <p:txBody>
          <a:bodyPr>
            <a:noAutofit/>
          </a:bodyPr>
          <a:lstStyle/>
          <a:p>
            <a:pPr algn="just">
              <a:lnSpc>
                <a:spcPct val="170000"/>
              </a:lnSpc>
            </a:pPr>
            <a:r>
              <a:rPr lang="fr-FR" sz="1900" b="1" i="1" dirty="0">
                <a:latin typeface="Times New Roman" pitchFamily="18" charset="0"/>
                <a:cs typeface="Times New Roman" pitchFamily="18" charset="0"/>
              </a:rPr>
              <a:t>Examen microscopique après réaction d'immunofluorescence</a:t>
            </a:r>
          </a:p>
          <a:p>
            <a:pPr algn="just">
              <a:lnSpc>
                <a:spcPct val="170000"/>
              </a:lnSpc>
            </a:pPr>
            <a:r>
              <a:rPr lang="fr-FR" sz="1900" dirty="0">
                <a:latin typeface="Times New Roman" pitchFamily="18" charset="0"/>
                <a:cs typeface="Times New Roman" pitchFamily="18" charset="0"/>
              </a:rPr>
              <a:t>L'immunofluorescence est une méthode qui permet de visualiser les bactéries après étalement d'un prélèvement ou d'une suspension bactérienne sur une lame, séchage et fixation. </a:t>
            </a:r>
            <a:r>
              <a:rPr lang="fr-FR" sz="1900" u="sng" dirty="0">
                <a:latin typeface="Times New Roman" pitchFamily="18" charset="0"/>
                <a:cs typeface="Times New Roman" pitchFamily="18" charset="0"/>
              </a:rPr>
              <a:t>Un anticorps spécifique de la bactérie, marqué avec une substance fluorescente</a:t>
            </a:r>
            <a:r>
              <a:rPr lang="fr-FR" sz="1900" dirty="0">
                <a:latin typeface="Times New Roman" pitchFamily="18" charset="0"/>
                <a:cs typeface="Times New Roman" pitchFamily="18" charset="0"/>
              </a:rPr>
              <a:t>, en général de l'</a:t>
            </a:r>
            <a:r>
              <a:rPr lang="fr-FR" sz="1900" b="1" dirty="0">
                <a:latin typeface="Times New Roman" pitchFamily="18" charset="0"/>
                <a:cs typeface="Times New Roman" pitchFamily="18" charset="0"/>
              </a:rPr>
              <a:t>isothiocyanate de fluorescéine</a:t>
            </a:r>
            <a:r>
              <a:rPr lang="fr-FR" sz="1900" dirty="0">
                <a:latin typeface="Times New Roman" pitchFamily="18" charset="0"/>
                <a:cs typeface="Times New Roman" pitchFamily="18" charset="0"/>
              </a:rPr>
              <a:t>, est mis en contact à 37 °C en chambre humide avec la préparation. Après lavage pour éliminer les anticorps non spécifiquement fixés et séchage, de la glycérine tamponnée est déposée à la surface de la préparation et recouverte d'une lamelle.</a:t>
            </a:r>
          </a:p>
          <a:p>
            <a:pPr algn="just">
              <a:lnSpc>
                <a:spcPct val="170000"/>
              </a:lnSpc>
            </a:pPr>
            <a:r>
              <a:rPr lang="fr-FR" sz="1900" dirty="0">
                <a:latin typeface="Times New Roman" pitchFamily="18" charset="0"/>
                <a:cs typeface="Times New Roman" pitchFamily="18" charset="0"/>
              </a:rPr>
              <a:t>L'observation est effectuée à l'aide d'un microscope à fluorescence à l'objectif 25 ou 40. Les bactéries apparaissent en </a:t>
            </a:r>
            <a:r>
              <a:rPr lang="fr-FR" sz="1900" b="1" dirty="0">
                <a:latin typeface="Times New Roman" pitchFamily="18" charset="0"/>
                <a:cs typeface="Times New Roman" pitchFamily="18" charset="0"/>
              </a:rPr>
              <a:t>vert-jaune</a:t>
            </a:r>
            <a:r>
              <a:rPr lang="fr-FR" sz="1900" dirty="0">
                <a:latin typeface="Times New Roman" pitchFamily="18" charset="0"/>
                <a:cs typeface="Times New Roman" pitchFamily="18" charset="0"/>
              </a:rPr>
              <a:t>. Cette méthode est moins fréquemment utilisée ou recommandée en bactériologie compte tenu de l'avènement des techniques de biologie  moléculaire et du fait d'une spécificité relative des anticorps utilisés.</a:t>
            </a:r>
          </a:p>
          <a:p>
            <a:pPr algn="just">
              <a:lnSpc>
                <a:spcPct val="170000"/>
              </a:lnSpc>
            </a:pPr>
            <a:r>
              <a:rPr lang="fr-FR" sz="1900" dirty="0">
                <a:latin typeface="Times New Roman" pitchFamily="18" charset="0"/>
                <a:cs typeface="Times New Roman" pitchFamily="18" charset="0"/>
              </a:rPr>
              <a:t>Les applications de cette méthode concernent entre autres </a:t>
            </a:r>
            <a:r>
              <a:rPr lang="it-IT" sz="1900" i="1" dirty="0">
                <a:latin typeface="Times New Roman" pitchFamily="18" charset="0"/>
                <a:cs typeface="Times New Roman" pitchFamily="18" charset="0"/>
              </a:rPr>
              <a:t>Bordetella pertussis</a:t>
            </a:r>
            <a:r>
              <a:rPr lang="it-IT" sz="1900" dirty="0">
                <a:latin typeface="Times New Roman" pitchFamily="18" charset="0"/>
                <a:cs typeface="Times New Roman" pitchFamily="18" charset="0"/>
              </a:rPr>
              <a:t>,  </a:t>
            </a:r>
            <a:r>
              <a:rPr lang="it-IT" sz="1900" i="1" dirty="0">
                <a:latin typeface="Times New Roman" pitchFamily="18" charset="0"/>
                <a:cs typeface="Times New Roman" pitchFamily="18" charset="0"/>
              </a:rPr>
              <a:t>Legionella pneumophila </a:t>
            </a:r>
            <a:r>
              <a:rPr lang="it-IT" sz="1900" dirty="0">
                <a:latin typeface="Times New Roman" pitchFamily="18" charset="0"/>
                <a:cs typeface="Times New Roman" pitchFamily="18" charset="0"/>
              </a:rPr>
              <a:t>, </a:t>
            </a:r>
            <a:r>
              <a:rPr lang="it-IT" sz="1900" i="1" dirty="0">
                <a:latin typeface="Times New Roman" pitchFamily="18" charset="0"/>
                <a:cs typeface="Times New Roman" pitchFamily="18" charset="0"/>
              </a:rPr>
              <a:t>Chlamydia </a:t>
            </a:r>
            <a:r>
              <a:rPr lang="fr-FR" sz="1900" dirty="0">
                <a:latin typeface="Times New Roman" pitchFamily="18" charset="0"/>
                <a:cs typeface="Times New Roman" pitchFamily="18" charset="0"/>
              </a:rPr>
              <a:t>et les mycoplasmes.</a:t>
            </a:r>
          </a:p>
        </p:txBody>
      </p:sp>
    </p:spTree>
    <p:extLst>
      <p:ext uri="{BB962C8B-B14F-4D97-AF65-F5344CB8AC3E}">
        <p14:creationId xmlns:p14="http://schemas.microsoft.com/office/powerpoint/2010/main" val="173136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47861"/>
            <a:ext cx="8291264" cy="2625155"/>
          </a:xfrm>
        </p:spPr>
        <p:txBody>
          <a:bodyPr>
            <a:noAutofit/>
          </a:bodyPr>
          <a:lstStyle/>
          <a:p>
            <a:pPr marL="0" indent="0">
              <a:lnSpc>
                <a:spcPct val="200000"/>
              </a:lnSpc>
              <a:buNone/>
            </a:pPr>
            <a:r>
              <a:rPr lang="fr-FR" dirty="0">
                <a:latin typeface="Times New Roman" pitchFamily="18" charset="0"/>
                <a:cs typeface="Times New Roman" pitchFamily="18" charset="0"/>
              </a:rPr>
              <a:t>Les moyens de diagnostiquer une infection bactérienne sont de deux ordres:</a:t>
            </a:r>
          </a:p>
          <a:p>
            <a:pPr>
              <a:lnSpc>
                <a:spcPct val="200000"/>
              </a:lnSpc>
            </a:pPr>
            <a:r>
              <a:rPr lang="fr-FR" dirty="0">
                <a:latin typeface="Times New Roman" pitchFamily="18" charset="0"/>
                <a:cs typeface="Times New Roman" pitchFamily="18" charset="0"/>
              </a:rPr>
              <a:t>les méthodes de diagnostic direct </a:t>
            </a:r>
          </a:p>
          <a:p>
            <a:pPr>
              <a:lnSpc>
                <a:spcPct val="200000"/>
              </a:lnSpc>
            </a:pPr>
            <a:r>
              <a:rPr lang="fr-FR" dirty="0">
                <a:latin typeface="Times New Roman" pitchFamily="18" charset="0"/>
                <a:cs typeface="Times New Roman" pitchFamily="18" charset="0"/>
              </a:rPr>
              <a:t>les méthodes de diagnostic indirect.</a:t>
            </a:r>
          </a:p>
        </p:txBody>
      </p:sp>
    </p:spTree>
    <p:extLst>
      <p:ext uri="{BB962C8B-B14F-4D97-AF65-F5344CB8AC3E}">
        <p14:creationId xmlns:p14="http://schemas.microsoft.com/office/powerpoint/2010/main" val="2606019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928992" cy="6741368"/>
          </a:xfrm>
        </p:spPr>
        <p:txBody>
          <a:bodyPr>
            <a:normAutofit fontScale="77500" lnSpcReduction="20000"/>
          </a:bodyPr>
          <a:lstStyle/>
          <a:p>
            <a:pPr algn="just">
              <a:lnSpc>
                <a:spcPct val="160000"/>
              </a:lnSpc>
            </a:pPr>
            <a:r>
              <a:rPr lang="fr-FR" dirty="0">
                <a:latin typeface="Times New Roman" pitchFamily="18" charset="0"/>
                <a:cs typeface="Times New Roman" pitchFamily="18" charset="0"/>
              </a:rPr>
              <a:t>L'immunofluorescence est dite </a:t>
            </a:r>
            <a:r>
              <a:rPr lang="fr-FR" b="1" dirty="0">
                <a:latin typeface="Times New Roman" pitchFamily="18" charset="0"/>
                <a:cs typeface="Times New Roman" pitchFamily="18" charset="0"/>
              </a:rPr>
              <a:t>directe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(IFD)</a:t>
            </a:r>
            <a:r>
              <a:rPr lang="fr-FR" dirty="0">
                <a:latin typeface="Times New Roman" pitchFamily="18" charset="0"/>
                <a:cs typeface="Times New Roman" pitchFamily="18" charset="0"/>
              </a:rPr>
              <a:t> lorsque l'</a:t>
            </a:r>
            <a:r>
              <a:rPr lang="fr-FR" dirty="0" err="1">
                <a:latin typeface="Times New Roman" pitchFamily="18" charset="0"/>
                <a:cs typeface="Times New Roman" pitchFamily="18" charset="0"/>
              </a:rPr>
              <a:t>immunsérum</a:t>
            </a:r>
            <a:r>
              <a:rPr lang="fr-FR" dirty="0">
                <a:latin typeface="Times New Roman" pitchFamily="18" charset="0"/>
                <a:cs typeface="Times New Roman" pitchFamily="18" charset="0"/>
              </a:rPr>
              <a:t> antibactérien est marqué avec le </a:t>
            </a:r>
            <a:r>
              <a:rPr lang="fr-FR" dirty="0" err="1">
                <a:latin typeface="Times New Roman" pitchFamily="18" charset="0"/>
                <a:cs typeface="Times New Roman" pitchFamily="18" charset="0"/>
              </a:rPr>
              <a:t>fluorochrome</a:t>
            </a:r>
            <a:endParaRPr lang="fr-FR" dirty="0">
              <a:latin typeface="Times New Roman" pitchFamily="18" charset="0"/>
              <a:cs typeface="Times New Roman" pitchFamily="18" charset="0"/>
            </a:endParaRPr>
          </a:p>
          <a:p>
            <a:pPr algn="just">
              <a:lnSpc>
                <a:spcPct val="160000"/>
              </a:lnSpc>
            </a:pPr>
            <a:r>
              <a:rPr lang="fr-FR" dirty="0">
                <a:latin typeface="Times New Roman" pitchFamily="18" charset="0"/>
                <a:cs typeface="Times New Roman" pitchFamily="18" charset="0"/>
              </a:rPr>
              <a:t>Elle est dite</a:t>
            </a:r>
            <a:r>
              <a:rPr lang="fr-FR" b="1" dirty="0">
                <a:latin typeface="Times New Roman" pitchFamily="18" charset="0"/>
                <a:cs typeface="Times New Roman" pitchFamily="18" charset="0"/>
              </a:rPr>
              <a:t> indirecte (IFI)</a:t>
            </a:r>
            <a:r>
              <a:rPr lang="fr-FR" dirty="0">
                <a:latin typeface="Times New Roman" pitchFamily="18" charset="0"/>
                <a:cs typeface="Times New Roman" pitchFamily="18" charset="0"/>
              </a:rPr>
              <a:t> lorsque la réaction de révélation utilisant un anticorps marqué est secondaire à une première étape de réaction antigène–anticorps. Il peut s'agir soit d'un sérodiagnostic par IFI (antigène connu et des anticorps spécifiques de l'antigène sont recherchés dans le sérum d'un patient), soit d'une </a:t>
            </a:r>
            <a:r>
              <a:rPr lang="fr-FR" dirty="0" err="1">
                <a:latin typeface="Times New Roman" pitchFamily="18" charset="0"/>
                <a:cs typeface="Times New Roman" pitchFamily="18" charset="0"/>
              </a:rPr>
              <a:t>immunodétection</a:t>
            </a:r>
            <a:r>
              <a:rPr lang="fr-FR" dirty="0">
                <a:latin typeface="Times New Roman" pitchFamily="18" charset="0"/>
                <a:cs typeface="Times New Roman" pitchFamily="18" charset="0"/>
              </a:rPr>
              <a:t>, IFD ou IFI (des anticorps spécifiques d'un antigène bactérien sont utilisés pour repérer cet antigène dans un produit pathologique ou une suspension de germes).</a:t>
            </a:r>
          </a:p>
        </p:txBody>
      </p:sp>
    </p:spTree>
    <p:extLst>
      <p:ext uri="{BB962C8B-B14F-4D97-AF65-F5344CB8AC3E}">
        <p14:creationId xmlns:p14="http://schemas.microsoft.com/office/powerpoint/2010/main" val="993764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74042"/>
          </a:xfrm>
        </p:spPr>
        <p:txBody>
          <a:bodyPr>
            <a:noAutofit/>
          </a:bodyPr>
          <a:lstStyle/>
          <a:p>
            <a:pPr algn="l"/>
            <a:r>
              <a:rPr lang="fr-FR" sz="3600" b="1" dirty="0">
                <a:latin typeface="Times New Roman" pitchFamily="18" charset="0"/>
                <a:cs typeface="Times New Roman" pitchFamily="18" charset="0"/>
              </a:rPr>
              <a:t>Culture et isolement des bactéries</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79512" y="908720"/>
            <a:ext cx="8964488" cy="5688632"/>
          </a:xfrm>
        </p:spPr>
        <p:txBody>
          <a:bodyPr>
            <a:normAutofit fontScale="62500" lnSpcReduction="20000"/>
          </a:bodyPr>
          <a:lstStyle/>
          <a:p>
            <a:pPr algn="just">
              <a:lnSpc>
                <a:spcPct val="160000"/>
              </a:lnSpc>
            </a:pPr>
            <a:r>
              <a:rPr lang="fr-FR" b="1" dirty="0">
                <a:latin typeface="Times New Roman" pitchFamily="18" charset="0"/>
                <a:cs typeface="Times New Roman" pitchFamily="18" charset="0"/>
              </a:rPr>
              <a:t>Milieux de culture</a:t>
            </a:r>
          </a:p>
          <a:p>
            <a:pPr algn="just">
              <a:lnSpc>
                <a:spcPct val="160000"/>
              </a:lnSpc>
            </a:pPr>
            <a:r>
              <a:rPr lang="fr-FR" dirty="0">
                <a:latin typeface="Times New Roman" pitchFamily="18" charset="0"/>
                <a:cs typeface="Times New Roman" pitchFamily="18" charset="0"/>
              </a:rPr>
              <a:t>Les milieux de culture utilisés en bactériologie doivent contenir les éléments nécessaires à la survie et à la multiplication des bactéries, et doivent posséder les propriétés physicochimiques convenant à cette culture (pH en particulier).</a:t>
            </a:r>
          </a:p>
          <a:p>
            <a:pPr algn="just">
              <a:lnSpc>
                <a:spcPct val="160000"/>
              </a:lnSpc>
            </a:pPr>
            <a:r>
              <a:rPr lang="fr-FR" dirty="0">
                <a:latin typeface="Times New Roman" pitchFamily="18" charset="0"/>
                <a:cs typeface="Times New Roman" pitchFamily="18" charset="0"/>
              </a:rPr>
              <a:t>Les milieux sont de différents types. Il s'agit soit de milieux de base, permettant la croissance d'espèces non ou peu exigeantes, soit de milieux enrichis par l'addition de diverses substances (sérum, </a:t>
            </a:r>
            <a:r>
              <a:rPr lang="fr-FR" dirty="0" err="1">
                <a:latin typeface="Times New Roman" pitchFamily="18" charset="0"/>
                <a:cs typeface="Times New Roman" pitchFamily="18" charset="0"/>
              </a:rPr>
              <a:t>oeuf</a:t>
            </a:r>
            <a:r>
              <a:rPr lang="fr-FR" dirty="0">
                <a:latin typeface="Times New Roman" pitchFamily="18" charset="0"/>
                <a:cs typeface="Times New Roman" pitchFamily="18" charset="0"/>
              </a:rPr>
              <a:t>, sang, vitamines, etc.) qui autorisent la croissance de bactéries plus exigeantes.</a:t>
            </a:r>
          </a:p>
          <a:p>
            <a:pPr algn="just">
              <a:lnSpc>
                <a:spcPct val="160000"/>
              </a:lnSpc>
            </a:pPr>
            <a:r>
              <a:rPr lang="fr-FR" dirty="0">
                <a:latin typeface="Times New Roman" pitchFamily="18" charset="0"/>
                <a:cs typeface="Times New Roman" pitchFamily="18" charset="0"/>
              </a:rPr>
              <a:t>Il peut s'agir également de milieux rendus sélectifs par addition d'antibiotiques, d'antiseptiques ou de colorants qui vont inhiber les bactéries sensibles à ces composés.</a:t>
            </a:r>
          </a:p>
        </p:txBody>
      </p:sp>
    </p:spTree>
    <p:extLst>
      <p:ext uri="{BB962C8B-B14F-4D97-AF65-F5344CB8AC3E}">
        <p14:creationId xmlns:p14="http://schemas.microsoft.com/office/powerpoint/2010/main" val="978580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9392"/>
            <a:ext cx="9036496" cy="5937523"/>
          </a:xfrm>
        </p:spPr>
        <p:txBody>
          <a:bodyPr>
            <a:noAutofit/>
          </a:bodyPr>
          <a:lstStyle/>
          <a:p>
            <a:pPr marL="0" indent="0" algn="just">
              <a:lnSpc>
                <a:spcPct val="170000"/>
              </a:lnSpc>
              <a:buNone/>
            </a:pPr>
            <a:r>
              <a:rPr lang="fr-FR" sz="2200" b="1" dirty="0">
                <a:latin typeface="Times New Roman" pitchFamily="18" charset="0"/>
                <a:cs typeface="Times New Roman" pitchFamily="18" charset="0"/>
              </a:rPr>
              <a:t>Milieux de base</a:t>
            </a:r>
          </a:p>
          <a:p>
            <a:pPr algn="just">
              <a:lnSpc>
                <a:spcPct val="170000"/>
              </a:lnSpc>
            </a:pPr>
            <a:r>
              <a:rPr lang="fr-FR" sz="2200" dirty="0">
                <a:latin typeface="Times New Roman" pitchFamily="18" charset="0"/>
                <a:cs typeface="Times New Roman" pitchFamily="18" charset="0"/>
              </a:rPr>
              <a:t>Le milieu liquide de base est représenté par le</a:t>
            </a:r>
            <a:r>
              <a:rPr lang="fr-FR" sz="2200" b="1" dirty="0">
                <a:latin typeface="Times New Roman" pitchFamily="18" charset="0"/>
                <a:cs typeface="Times New Roman" pitchFamily="18" charset="0"/>
              </a:rPr>
              <a:t> bouillon nutritif ordinaire</a:t>
            </a:r>
            <a:r>
              <a:rPr lang="fr-FR" sz="2200" dirty="0">
                <a:latin typeface="Times New Roman" pitchFamily="18" charset="0"/>
                <a:cs typeface="Times New Roman" pitchFamily="18" charset="0"/>
              </a:rPr>
              <a:t> qui est composé de </a:t>
            </a:r>
            <a:r>
              <a:rPr lang="fr-FR" sz="2200" b="1" dirty="0">
                <a:latin typeface="Times New Roman" pitchFamily="18" charset="0"/>
                <a:cs typeface="Times New Roman" pitchFamily="18" charset="0"/>
              </a:rPr>
              <a:t>3</a:t>
            </a:r>
            <a:r>
              <a:rPr lang="fr-FR" sz="2200" dirty="0">
                <a:latin typeface="Times New Roman" pitchFamily="18" charset="0"/>
                <a:cs typeface="Times New Roman" pitchFamily="18" charset="0"/>
              </a:rPr>
              <a:t> composants principaux, </a:t>
            </a:r>
            <a:r>
              <a:rPr lang="fr-FR" sz="2200" u="sng" dirty="0">
                <a:latin typeface="Times New Roman" pitchFamily="18" charset="0"/>
                <a:cs typeface="Times New Roman" pitchFamily="18" charset="0"/>
              </a:rPr>
              <a:t>les peptones, les extraits de viande et les extraits de levure.</a:t>
            </a:r>
            <a:r>
              <a:rPr lang="fr-FR" sz="2200" dirty="0">
                <a:latin typeface="Times New Roman" pitchFamily="18" charset="0"/>
                <a:cs typeface="Times New Roman" pitchFamily="18" charset="0"/>
              </a:rPr>
              <a:t> </a:t>
            </a:r>
            <a:r>
              <a:rPr lang="fr-FR" sz="2200" b="1" dirty="0">
                <a:latin typeface="Times New Roman" pitchFamily="18" charset="0"/>
                <a:cs typeface="Times New Roman" pitchFamily="18" charset="0"/>
              </a:rPr>
              <a:t>Les peptones</a:t>
            </a:r>
            <a:r>
              <a:rPr lang="fr-FR" sz="2200" dirty="0">
                <a:latin typeface="Times New Roman" pitchFamily="18" charset="0"/>
                <a:cs typeface="Times New Roman" pitchFamily="18" charset="0"/>
              </a:rPr>
              <a:t> sont des hydrolysats enzymatiques de protéines animales ou végétales riches en acides aminés et en petits peptides. En fonction des enzymes utilisées, les compositions des peptones et leurs propriétés sont différentes. </a:t>
            </a:r>
            <a:r>
              <a:rPr lang="fr-FR" sz="2200" b="1" dirty="0">
                <a:latin typeface="Times New Roman" pitchFamily="18" charset="0"/>
                <a:cs typeface="Times New Roman" pitchFamily="18" charset="0"/>
              </a:rPr>
              <a:t>Les extraits de viande </a:t>
            </a:r>
            <a:r>
              <a:rPr lang="fr-FR" sz="2200" dirty="0">
                <a:latin typeface="Times New Roman" pitchFamily="18" charset="0"/>
                <a:cs typeface="Times New Roman" pitchFamily="18" charset="0"/>
              </a:rPr>
              <a:t>apportent des sels minéraux, des vitamines, des protéines peu dégradées et des glucides. </a:t>
            </a:r>
            <a:r>
              <a:rPr lang="fr-FR" sz="2200" b="1" dirty="0">
                <a:latin typeface="Times New Roman" pitchFamily="18" charset="0"/>
                <a:cs typeface="Times New Roman" pitchFamily="18" charset="0"/>
              </a:rPr>
              <a:t>Les extraits de levure,</a:t>
            </a:r>
            <a:r>
              <a:rPr lang="fr-FR" sz="2200" dirty="0">
                <a:latin typeface="Times New Roman" pitchFamily="18" charset="0"/>
                <a:cs typeface="Times New Roman" pitchFamily="18" charset="0"/>
              </a:rPr>
              <a:t> quant à eux, représentent une source d'acides aminés et de vitamines hydrosolubles.</a:t>
            </a:r>
          </a:p>
          <a:p>
            <a:pPr algn="just">
              <a:lnSpc>
                <a:spcPct val="170000"/>
              </a:lnSpc>
            </a:pPr>
            <a:r>
              <a:rPr lang="fr-FR" sz="2200" dirty="0">
                <a:latin typeface="Times New Roman" pitchFamily="18" charset="0"/>
                <a:cs typeface="Times New Roman" pitchFamily="18" charset="0"/>
              </a:rPr>
              <a:t>Du chlorure de sodium est habituellement ajouté à la concentration de 5 g/l.</a:t>
            </a:r>
          </a:p>
          <a:p>
            <a:pPr marL="0" indent="0" algn="just">
              <a:lnSpc>
                <a:spcPct val="170000"/>
              </a:lnSpc>
              <a:buNone/>
            </a:pPr>
            <a:endParaRPr lang="fr-FR" sz="2200" dirty="0">
              <a:latin typeface="Times New Roman" pitchFamily="18" charset="0"/>
              <a:cs typeface="Times New Roman" pitchFamily="18" charset="0"/>
            </a:endParaRPr>
          </a:p>
        </p:txBody>
      </p:sp>
    </p:spTree>
    <p:extLst>
      <p:ext uri="{BB962C8B-B14F-4D97-AF65-F5344CB8AC3E}">
        <p14:creationId xmlns:p14="http://schemas.microsoft.com/office/powerpoint/2010/main" val="205873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55000" lnSpcReduction="20000"/>
          </a:bodyPr>
          <a:lstStyle/>
          <a:p>
            <a:pPr algn="just">
              <a:lnSpc>
                <a:spcPct val="170000"/>
              </a:lnSpc>
            </a:pPr>
            <a:r>
              <a:rPr lang="fr-FR" dirty="0">
                <a:latin typeface="Times New Roman" pitchFamily="18" charset="0"/>
                <a:cs typeface="Times New Roman" pitchFamily="18" charset="0"/>
              </a:rPr>
              <a:t>Les milieux se présentent sous forme liquide ou sous forme solide. Par addition dans les milieux liquides de l’agar, on obtient des milieux solides appelés communément gélose. Cette substance permet, à des concentrations de </a:t>
            </a:r>
            <a:r>
              <a:rPr lang="fr-FR" b="1" dirty="0">
                <a:latin typeface="Times New Roman" pitchFamily="18" charset="0"/>
                <a:cs typeface="Times New Roman" pitchFamily="18" charset="0"/>
              </a:rPr>
              <a:t>15 à 20 g/l</a:t>
            </a:r>
            <a:r>
              <a:rPr lang="fr-FR" dirty="0">
                <a:latin typeface="Times New Roman" pitchFamily="18" charset="0"/>
                <a:cs typeface="Times New Roman" pitchFamily="18" charset="0"/>
              </a:rPr>
              <a:t>, de solidifier les milieux liquides. Cette </a:t>
            </a:r>
            <a:r>
              <a:rPr lang="fr-FR" b="1" dirty="0">
                <a:latin typeface="Times New Roman" pitchFamily="18" charset="0"/>
                <a:cs typeface="Times New Roman" pitchFamily="18" charset="0"/>
              </a:rPr>
              <a:t>gélose fond à 80 °C</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reste en surfusion à des températures voisines de 50 °C</a:t>
            </a:r>
            <a:r>
              <a:rPr lang="fr-FR" dirty="0">
                <a:latin typeface="Times New Roman" pitchFamily="18" charset="0"/>
                <a:cs typeface="Times New Roman" pitchFamily="18" charset="0"/>
              </a:rPr>
              <a:t> et se solidifie à des températures inférieures. </a:t>
            </a:r>
          </a:p>
          <a:p>
            <a:pPr algn="just">
              <a:lnSpc>
                <a:spcPct val="170000"/>
              </a:lnSpc>
            </a:pPr>
            <a:r>
              <a:rPr lang="fr-FR" dirty="0">
                <a:latin typeface="Times New Roman" pitchFamily="18" charset="0"/>
                <a:cs typeface="Times New Roman" pitchFamily="18" charset="0"/>
              </a:rPr>
              <a:t>D'autres agents </a:t>
            </a:r>
            <a:r>
              <a:rPr lang="fr-FR" dirty="0" err="1">
                <a:latin typeface="Times New Roman" pitchFamily="18" charset="0"/>
                <a:cs typeface="Times New Roman" pitchFamily="18" charset="0"/>
              </a:rPr>
              <a:t>solidifiants</a:t>
            </a:r>
            <a:r>
              <a:rPr lang="fr-FR" dirty="0">
                <a:latin typeface="Times New Roman" pitchFamily="18" charset="0"/>
                <a:cs typeface="Times New Roman" pitchFamily="18" charset="0"/>
              </a:rPr>
              <a:t> peuvent être utilisés, comme les </a:t>
            </a:r>
            <a:r>
              <a:rPr lang="fr-FR" dirty="0" err="1">
                <a:latin typeface="Times New Roman" pitchFamily="18" charset="0"/>
                <a:cs typeface="Times New Roman" pitchFamily="18" charset="0"/>
              </a:rPr>
              <a:t>oeufs</a:t>
            </a:r>
            <a:r>
              <a:rPr lang="fr-FR" dirty="0">
                <a:latin typeface="Times New Roman" pitchFamily="18" charset="0"/>
                <a:cs typeface="Times New Roman" pitchFamily="18" charset="0"/>
              </a:rPr>
              <a:t> coagulés dans le milieu de </a:t>
            </a:r>
            <a:r>
              <a:rPr lang="fr-FR" dirty="0" err="1">
                <a:latin typeface="Times New Roman" pitchFamily="18" charset="0"/>
                <a:cs typeface="Times New Roman" pitchFamily="18" charset="0"/>
              </a:rPr>
              <a:t>Löwenstein</a:t>
            </a:r>
            <a:r>
              <a:rPr lang="fr-FR" dirty="0">
                <a:latin typeface="Times New Roman" pitchFamily="18" charset="0"/>
                <a:cs typeface="Times New Roman" pitchFamily="18" charset="0"/>
              </a:rPr>
              <a:t>-Jensen utilisé pour la recherche des mycobactéries, et le sérum coagulé pour le milieu de </a:t>
            </a:r>
            <a:r>
              <a:rPr lang="fr-FR" dirty="0" err="1">
                <a:latin typeface="Times New Roman" pitchFamily="18" charset="0"/>
                <a:cs typeface="Times New Roman" pitchFamily="18" charset="0"/>
              </a:rPr>
              <a:t>Loeffler</a:t>
            </a:r>
            <a:r>
              <a:rPr lang="fr-FR" dirty="0">
                <a:latin typeface="Times New Roman" pitchFamily="18" charset="0"/>
                <a:cs typeface="Times New Roman" pitchFamily="18" charset="0"/>
              </a:rPr>
              <a:t> utilisé pour la recherche du bacille de la diphtérie.</a:t>
            </a:r>
          </a:p>
          <a:p>
            <a:pPr algn="just">
              <a:lnSpc>
                <a:spcPct val="170000"/>
              </a:lnSpc>
            </a:pPr>
            <a:r>
              <a:rPr lang="fr-FR" dirty="0">
                <a:latin typeface="Times New Roman" pitchFamily="18" charset="0"/>
                <a:cs typeface="Times New Roman" pitchFamily="18" charset="0"/>
              </a:rPr>
              <a:t>Les milieux sont commercialisés soit sous </a:t>
            </a:r>
            <a:r>
              <a:rPr lang="fr-FR" b="1" dirty="0">
                <a:latin typeface="Times New Roman" pitchFamily="18" charset="0"/>
                <a:cs typeface="Times New Roman" pitchFamily="18" charset="0"/>
              </a:rPr>
              <a:t>forme de poudres déshydratées</a:t>
            </a:r>
            <a:r>
              <a:rPr lang="fr-FR" dirty="0">
                <a:latin typeface="Times New Roman" pitchFamily="18" charset="0"/>
                <a:cs typeface="Times New Roman" pitchFamily="18" charset="0"/>
              </a:rPr>
              <a:t>, soit prêts à </a:t>
            </a:r>
            <a:r>
              <a:rPr lang="fr-FR" b="1" dirty="0">
                <a:latin typeface="Times New Roman" pitchFamily="18" charset="0"/>
                <a:cs typeface="Times New Roman" pitchFamily="18" charset="0"/>
              </a:rPr>
              <a:t>l'emploi en tube ou en boîte de </a:t>
            </a:r>
            <a:r>
              <a:rPr lang="fr-FR" b="1" dirty="0" err="1">
                <a:latin typeface="Times New Roman" pitchFamily="18" charset="0"/>
                <a:cs typeface="Times New Roman" pitchFamily="18" charset="0"/>
              </a:rPr>
              <a:t>Petri</a:t>
            </a:r>
            <a:r>
              <a:rPr lang="fr-FR" b="1" dirty="0">
                <a:latin typeface="Times New Roman" pitchFamily="18" charset="0"/>
                <a:cs typeface="Times New Roman" pitchFamily="18" charset="0"/>
              </a:rPr>
              <a:t>.</a:t>
            </a:r>
            <a:r>
              <a:rPr lang="fr-FR" dirty="0">
                <a:latin typeface="Times New Roman" pitchFamily="18" charset="0"/>
                <a:cs typeface="Times New Roman" pitchFamily="18" charset="0"/>
              </a:rPr>
              <a:t> Pour les poudres déshydratées, les milieux doivent être reconstitués selon les instructions du fabricant et doivent être </a:t>
            </a:r>
            <a:r>
              <a:rPr lang="fr-FR" dirty="0" err="1">
                <a:latin typeface="Times New Roman" pitchFamily="18" charset="0"/>
                <a:cs typeface="Times New Roman" pitchFamily="18" charset="0"/>
              </a:rPr>
              <a:t>autoclavés</a:t>
            </a:r>
            <a:r>
              <a:rPr lang="fr-FR" dirty="0">
                <a:latin typeface="Times New Roman" pitchFamily="18" charset="0"/>
                <a:cs typeface="Times New Roman" pitchFamily="18" charset="0"/>
              </a:rPr>
              <a:t> avant utilisation, sauf dans certains cas lorsque les milieux contiennent </a:t>
            </a:r>
            <a:r>
              <a:rPr lang="fr-FR" b="1" dirty="0">
                <a:latin typeface="Times New Roman" pitchFamily="18" charset="0"/>
                <a:cs typeface="Times New Roman" pitchFamily="18" charset="0"/>
              </a:rPr>
              <a:t>des composés thermolabiles.</a:t>
            </a:r>
            <a:r>
              <a:rPr lang="fr-FR" dirty="0">
                <a:latin typeface="Times New Roman" pitchFamily="18" charset="0"/>
                <a:cs typeface="Times New Roman" pitchFamily="18" charset="0"/>
              </a:rPr>
              <a:t> Les milieux prêts à l'emploi présentent l'avantage d'être de qualité constante et de garantir la croissance d'un certain nombre de bactéries testées avant mise sur le marché des lots fabriqués, cela bien évidemment sous la condition d'avoir été stockés selon les recommandations du fabricant et d'être utilisés dans leur période de validité.</a:t>
            </a:r>
          </a:p>
        </p:txBody>
      </p:sp>
    </p:spTree>
    <p:extLst>
      <p:ext uri="{BB962C8B-B14F-4D97-AF65-F5344CB8AC3E}">
        <p14:creationId xmlns:p14="http://schemas.microsoft.com/office/powerpoint/2010/main" val="1335550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384"/>
            <a:ext cx="9144000" cy="6741368"/>
          </a:xfrm>
        </p:spPr>
        <p:txBody>
          <a:bodyPr>
            <a:normAutofit fontScale="62500" lnSpcReduction="20000"/>
          </a:bodyPr>
          <a:lstStyle/>
          <a:p>
            <a:pPr marL="0" indent="0" algn="just">
              <a:lnSpc>
                <a:spcPct val="170000"/>
              </a:lnSpc>
              <a:buNone/>
            </a:pPr>
            <a:r>
              <a:rPr lang="fr-FR" b="1" dirty="0">
                <a:latin typeface="Times New Roman" pitchFamily="18" charset="0"/>
                <a:cs typeface="Times New Roman" pitchFamily="18" charset="0"/>
              </a:rPr>
              <a:t>Milieux d'enrichissement</a:t>
            </a:r>
          </a:p>
          <a:p>
            <a:pPr algn="just">
              <a:lnSpc>
                <a:spcPct val="170000"/>
              </a:lnSpc>
            </a:pPr>
            <a:r>
              <a:rPr lang="fr-FR" dirty="0">
                <a:latin typeface="Times New Roman" pitchFamily="18" charset="0"/>
                <a:cs typeface="Times New Roman" pitchFamily="18" charset="0"/>
              </a:rPr>
              <a:t>Ces milieux permettent de favoriser une croissance bactérienne à partir de prélèvements </a:t>
            </a:r>
            <a:r>
              <a:rPr lang="fr-FR" b="1" u="sng" dirty="0" err="1">
                <a:latin typeface="Times New Roman" pitchFamily="18" charset="0"/>
                <a:cs typeface="Times New Roman" pitchFamily="18" charset="0"/>
              </a:rPr>
              <a:t>paucimicrobiens</a:t>
            </a:r>
            <a:r>
              <a:rPr lang="fr-FR" dirty="0">
                <a:latin typeface="Times New Roman" pitchFamily="18" charset="0"/>
                <a:cs typeface="Times New Roman" pitchFamily="18" charset="0"/>
              </a:rPr>
              <a:t>. Il s'agit en général de milieux liquides riches permettant le développement d'un maximum de bactéries, y compris des milieux permettant le développement de bactéries anaérobies strictes. Parmi les plus utilisés, on trouve le bouillon nutritif, le milieu de </a:t>
            </a:r>
            <a:r>
              <a:rPr lang="fr-FR" dirty="0" err="1">
                <a:latin typeface="Times New Roman" pitchFamily="18" charset="0"/>
                <a:cs typeface="Times New Roman" pitchFamily="18" charset="0"/>
              </a:rPr>
              <a:t>Schaedler</a:t>
            </a:r>
            <a:r>
              <a:rPr lang="fr-FR" dirty="0">
                <a:latin typeface="Times New Roman" pitchFamily="18" charset="0"/>
                <a:cs typeface="Times New Roman" pitchFamily="18" charset="0"/>
              </a:rPr>
              <a:t>, le milieu </a:t>
            </a:r>
            <a:r>
              <a:rPr lang="fr-FR" dirty="0" err="1">
                <a:latin typeface="Times New Roman" pitchFamily="18" charset="0"/>
                <a:cs typeface="Times New Roman" pitchFamily="18" charset="0"/>
              </a:rPr>
              <a:t>coeur</a:t>
            </a:r>
            <a:r>
              <a:rPr lang="fr-FR" dirty="0">
                <a:latin typeface="Times New Roman" pitchFamily="18" charset="0"/>
                <a:cs typeface="Times New Roman" pitchFamily="18" charset="0"/>
              </a:rPr>
              <a:t>-cerveau ( </a:t>
            </a:r>
            <a:r>
              <a:rPr lang="fr-FR" i="1" dirty="0" err="1">
                <a:latin typeface="Times New Roman" pitchFamily="18" charset="0"/>
                <a:cs typeface="Times New Roman" pitchFamily="18" charset="0"/>
              </a:rPr>
              <a:t>brain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heart</a:t>
            </a:r>
            <a:r>
              <a:rPr lang="fr-FR" i="1" dirty="0">
                <a:latin typeface="Times New Roman" pitchFamily="18" charset="0"/>
                <a:cs typeface="Times New Roman" pitchFamily="18" charset="0"/>
              </a:rPr>
              <a:t> infusion </a:t>
            </a:r>
            <a:r>
              <a:rPr lang="fr-FR" dirty="0">
                <a:latin typeface="Times New Roman" pitchFamily="18" charset="0"/>
                <a:cs typeface="Times New Roman" pitchFamily="18" charset="0"/>
              </a:rPr>
              <a:t>[BHI]), le milieu de </a:t>
            </a:r>
            <a:r>
              <a:rPr lang="fr-FR" dirty="0" err="1">
                <a:latin typeface="Times New Roman" pitchFamily="18" charset="0"/>
                <a:cs typeface="Times New Roman" pitchFamily="18" charset="0"/>
              </a:rPr>
              <a:t>Rosenow</a:t>
            </a:r>
            <a:r>
              <a:rPr lang="fr-FR" dirty="0">
                <a:latin typeface="Times New Roman" pitchFamily="18" charset="0"/>
                <a:cs typeface="Times New Roman" pitchFamily="18" charset="0"/>
              </a:rPr>
              <a:t>. Des milieux d'enrichissement peuvent également être utilisés pour favoriser le développement de certaines bactéries de façon préférentielle aux bactéries présentes dans des flores. Il s'agit dans ce cas de milieux d'enrichissement sélectifs. Ainsi, la recherche par exemple de bactéries </a:t>
            </a:r>
            <a:r>
              <a:rPr lang="fr-FR" dirty="0" err="1">
                <a:latin typeface="Times New Roman" pitchFamily="18" charset="0"/>
                <a:cs typeface="Times New Roman" pitchFamily="18" charset="0"/>
              </a:rPr>
              <a:t>entéropathogènes</a:t>
            </a:r>
            <a:r>
              <a:rPr lang="fr-FR" dirty="0">
                <a:latin typeface="Times New Roman" pitchFamily="18" charset="0"/>
                <a:cs typeface="Times New Roman" pitchFamily="18" charset="0"/>
              </a:rPr>
              <a:t> dans les coprocultures utilise ces milieux (milieu de Muller-</a:t>
            </a:r>
            <a:r>
              <a:rPr lang="fr-FR" dirty="0" err="1">
                <a:latin typeface="Times New Roman" pitchFamily="18" charset="0"/>
                <a:cs typeface="Times New Roman" pitchFamily="18" charset="0"/>
              </a:rPr>
              <a:t>Kauffmann</a:t>
            </a:r>
            <a:r>
              <a:rPr lang="fr-FR" dirty="0">
                <a:latin typeface="Times New Roman" pitchFamily="18" charset="0"/>
                <a:cs typeface="Times New Roman" pitchFamily="18" charset="0"/>
              </a:rPr>
              <a:t>, eau </a:t>
            </a:r>
            <a:r>
              <a:rPr lang="fr-FR" dirty="0" err="1">
                <a:latin typeface="Times New Roman" pitchFamily="18" charset="0"/>
                <a:cs typeface="Times New Roman" pitchFamily="18" charset="0"/>
              </a:rPr>
              <a:t>peptonée</a:t>
            </a:r>
            <a:r>
              <a:rPr lang="fr-FR" dirty="0">
                <a:latin typeface="Times New Roman" pitchFamily="18" charset="0"/>
                <a:cs typeface="Times New Roman" pitchFamily="18" charset="0"/>
              </a:rPr>
              <a:t> alcaline, etc.). Le milieu de Muller-</a:t>
            </a:r>
            <a:r>
              <a:rPr lang="fr-FR" dirty="0" err="1">
                <a:latin typeface="Times New Roman" pitchFamily="18" charset="0"/>
                <a:cs typeface="Times New Roman" pitchFamily="18" charset="0"/>
              </a:rPr>
              <a:t>Kauffmann</a:t>
            </a:r>
            <a:r>
              <a:rPr lang="fr-FR" dirty="0">
                <a:latin typeface="Times New Roman" pitchFamily="18" charset="0"/>
                <a:cs typeface="Times New Roman" pitchFamily="18" charset="0"/>
              </a:rPr>
              <a:t> ou bouillon de base au </a:t>
            </a:r>
            <a:r>
              <a:rPr lang="fr-FR" dirty="0" err="1">
                <a:latin typeface="Times New Roman" pitchFamily="18" charset="0"/>
                <a:cs typeface="Times New Roman" pitchFamily="18" charset="0"/>
              </a:rPr>
              <a:t>tétrathionate</a:t>
            </a:r>
            <a:r>
              <a:rPr lang="fr-FR" dirty="0">
                <a:latin typeface="Times New Roman" pitchFamily="18" charset="0"/>
                <a:cs typeface="Times New Roman" pitchFamily="18" charset="0"/>
              </a:rPr>
              <a:t> est un milieu d'enrichissement sélectif pour les salmonelles contenant de la bile et du vert brillant.</a:t>
            </a:r>
          </a:p>
        </p:txBody>
      </p:sp>
    </p:spTree>
    <p:extLst>
      <p:ext uri="{BB962C8B-B14F-4D97-AF65-F5344CB8AC3E}">
        <p14:creationId xmlns:p14="http://schemas.microsoft.com/office/powerpoint/2010/main" val="181422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rmAutofit fontScale="62500" lnSpcReduction="20000"/>
          </a:bodyPr>
          <a:lstStyle/>
          <a:p>
            <a:pPr algn="just">
              <a:lnSpc>
                <a:spcPct val="170000"/>
              </a:lnSpc>
            </a:pPr>
            <a:r>
              <a:rPr lang="fr-FR" b="1" dirty="0">
                <a:latin typeface="Times New Roman" pitchFamily="18" charset="0"/>
                <a:cs typeface="Times New Roman" pitchFamily="18" charset="0"/>
              </a:rPr>
              <a:t>Milieux d'isolement</a:t>
            </a:r>
          </a:p>
          <a:p>
            <a:pPr algn="just">
              <a:lnSpc>
                <a:spcPct val="170000"/>
              </a:lnSpc>
            </a:pPr>
            <a:r>
              <a:rPr lang="fr-FR" dirty="0">
                <a:latin typeface="Times New Roman" pitchFamily="18" charset="0"/>
                <a:cs typeface="Times New Roman" pitchFamily="18" charset="0"/>
              </a:rPr>
              <a:t>Les milieux d'isolement, contrairement aux précédents, sont des milieux solides qui permettent d'obtenir des colonies isolées permettant d'effectuer les tests d'identification ou d'étudier la sensibilité aux antibiotiques des bactéries d'intérêt médical. </a:t>
            </a:r>
          </a:p>
          <a:p>
            <a:pPr algn="just">
              <a:lnSpc>
                <a:spcPct val="170000"/>
              </a:lnSpc>
            </a:pPr>
            <a:r>
              <a:rPr lang="fr-FR" b="1" dirty="0">
                <a:latin typeface="Times New Roman" pitchFamily="18" charset="0"/>
                <a:cs typeface="Times New Roman" pitchFamily="18" charset="0"/>
              </a:rPr>
              <a:t>Géloses de base</a:t>
            </a:r>
          </a:p>
          <a:p>
            <a:pPr algn="just">
              <a:lnSpc>
                <a:spcPct val="170000"/>
              </a:lnSpc>
            </a:pPr>
            <a:r>
              <a:rPr lang="fr-FR" dirty="0">
                <a:latin typeface="Times New Roman" pitchFamily="18" charset="0"/>
                <a:cs typeface="Times New Roman" pitchFamily="18" charset="0"/>
              </a:rPr>
              <a:t>Les géloses de base sont constituées par les géloses nutritives ordinaires et les géloses </a:t>
            </a:r>
            <a:r>
              <a:rPr lang="fr-FR" dirty="0" err="1">
                <a:latin typeface="Times New Roman" pitchFamily="18" charset="0"/>
                <a:cs typeface="Times New Roman" pitchFamily="18" charset="0"/>
              </a:rPr>
              <a:t>tryptone</a:t>
            </a:r>
            <a:r>
              <a:rPr lang="fr-FR" dirty="0">
                <a:latin typeface="Times New Roman" pitchFamily="18" charset="0"/>
                <a:cs typeface="Times New Roman" pitchFamily="18" charset="0"/>
              </a:rPr>
              <a:t> soja (ou </a:t>
            </a:r>
            <a:r>
              <a:rPr lang="fr-FR" dirty="0" err="1">
                <a:latin typeface="Times New Roman" pitchFamily="18" charset="0"/>
                <a:cs typeface="Times New Roman" pitchFamily="18" charset="0"/>
              </a:rPr>
              <a:t>trypticase</a:t>
            </a:r>
            <a:r>
              <a:rPr lang="fr-FR" dirty="0">
                <a:latin typeface="Times New Roman" pitchFamily="18" charset="0"/>
                <a:cs typeface="Times New Roman" pitchFamily="18" charset="0"/>
              </a:rPr>
              <a:t> soja [TS]). Ces milieux permettent la culture des bactéries non exigeantes. La gélose de base Columbia est un milieu hautement nutritif permettant la culture des germes exigeants</a:t>
            </a:r>
          </a:p>
          <a:p>
            <a:pPr algn="just">
              <a:lnSpc>
                <a:spcPct val="170000"/>
              </a:lnSpc>
            </a:pPr>
            <a:r>
              <a:rPr lang="fr-FR" dirty="0">
                <a:latin typeface="Times New Roman" pitchFamily="18" charset="0"/>
                <a:cs typeface="Times New Roman" pitchFamily="18" charset="0"/>
              </a:rPr>
              <a:t>La gélose CLED (cystine-lactose-électrolyte déficient) est un milieu recommandé pour l'analyse bactériologique des urines. Ce milieu permet la croissance et l'isolement de la plupart des bactéries responsables d'infections urinaires.</a:t>
            </a:r>
          </a:p>
          <a:p>
            <a:pPr algn="just">
              <a:lnSpc>
                <a:spcPct val="170000"/>
              </a:lnSpc>
            </a:pPr>
            <a:r>
              <a:rPr lang="fr-FR" dirty="0">
                <a:latin typeface="Times New Roman" pitchFamily="18" charset="0"/>
                <a:cs typeface="Times New Roman" pitchFamily="18" charset="0"/>
              </a:rPr>
              <a:t>La déficience en électrolytes s'accompagne d'une absence de mobilité des </a:t>
            </a:r>
            <a:r>
              <a:rPr lang="fr-FR" i="1" dirty="0" err="1">
                <a:latin typeface="Times New Roman" pitchFamily="18" charset="0"/>
                <a:cs typeface="Times New Roman" pitchFamily="18" charset="0"/>
              </a:rPr>
              <a:t>Proteus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399559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856984" cy="6480720"/>
          </a:xfrm>
        </p:spPr>
        <p:txBody>
          <a:bodyPr>
            <a:normAutofit fontScale="92500"/>
          </a:bodyPr>
          <a:lstStyle/>
          <a:p>
            <a:pPr algn="just">
              <a:lnSpc>
                <a:spcPct val="150000"/>
              </a:lnSpc>
            </a:pPr>
            <a:r>
              <a:rPr lang="fr-FR" sz="2400" b="1" dirty="0">
                <a:latin typeface="Times New Roman" pitchFamily="18" charset="0"/>
                <a:cs typeface="Times New Roman" pitchFamily="18" charset="0"/>
              </a:rPr>
              <a:t>Géloses enrichies</a:t>
            </a:r>
          </a:p>
          <a:p>
            <a:pPr algn="just">
              <a:lnSpc>
                <a:spcPct val="150000"/>
              </a:lnSpc>
            </a:pPr>
            <a:r>
              <a:rPr lang="fr-FR" sz="2400" b="1" i="1" dirty="0">
                <a:latin typeface="Times New Roman" pitchFamily="18" charset="0"/>
                <a:cs typeface="Times New Roman" pitchFamily="18" charset="0"/>
              </a:rPr>
              <a:t>Géloses au sang frais</a:t>
            </a:r>
          </a:p>
          <a:p>
            <a:pPr algn="just">
              <a:lnSpc>
                <a:spcPct val="150000"/>
              </a:lnSpc>
            </a:pPr>
            <a:r>
              <a:rPr lang="fr-FR" sz="2400" dirty="0">
                <a:latin typeface="Times New Roman" pitchFamily="18" charset="0"/>
                <a:cs typeface="Times New Roman" pitchFamily="18" charset="0"/>
              </a:rPr>
              <a:t>Les géloses au sang frais, en général sang de mouton ou de cheval, sont obtenues en ajoutant à des géloses ordinaires du sang frais dans des proportions de 5 à 10 % en volume. Ce sont des géloses qui permettent la croissance des bactéries exigeantes grâce à la présence de facteurs de croissance contenus dans le sang. En fonction de l'origine des hématies, le caractère hémolytique des bactéries peut varier. Les géloses au sang sont en général fabriquées à partir soit de géloses TS additionnées de sang de cheval (gélose TSH [ </a:t>
            </a:r>
            <a:r>
              <a:rPr lang="fr-FR" sz="2400" i="1" dirty="0" err="1">
                <a:latin typeface="Times New Roman" pitchFamily="18" charset="0"/>
                <a:cs typeface="Times New Roman" pitchFamily="18" charset="0"/>
              </a:rPr>
              <a:t>tryptone</a:t>
            </a:r>
            <a:r>
              <a:rPr lang="fr-FR" sz="2400" i="1" dirty="0">
                <a:latin typeface="Times New Roman" pitchFamily="18" charset="0"/>
                <a:cs typeface="Times New Roman" pitchFamily="18" charset="0"/>
              </a:rPr>
              <a:t>-soja-horse </a:t>
            </a:r>
            <a:r>
              <a:rPr lang="fr-FR" sz="2400" i="1" dirty="0" err="1">
                <a:latin typeface="Times New Roman" pitchFamily="18" charset="0"/>
                <a:cs typeface="Times New Roman" pitchFamily="18" charset="0"/>
              </a:rPr>
              <a:t>blood</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soit de gélose de base Columbia, plus riches, additionnées de sang de mouton (gélose SBA [ </a:t>
            </a:r>
            <a:r>
              <a:rPr lang="fr-FR" sz="2400" i="1" dirty="0" err="1">
                <a:latin typeface="Times New Roman" pitchFamily="18" charset="0"/>
                <a:cs typeface="Times New Roman" pitchFamily="18" charset="0"/>
              </a:rPr>
              <a:t>sheep</a:t>
            </a:r>
            <a:r>
              <a:rPr lang="fr-FR" sz="2400" i="1" dirty="0">
                <a:latin typeface="Times New Roman" pitchFamily="18" charset="0"/>
                <a:cs typeface="Times New Roman" pitchFamily="18" charset="0"/>
              </a:rPr>
              <a:t>-</a:t>
            </a:r>
            <a:r>
              <a:rPr lang="fr-FR" sz="2400" i="1" dirty="0" err="1">
                <a:latin typeface="Times New Roman" pitchFamily="18" charset="0"/>
                <a:cs typeface="Times New Roman" pitchFamily="18" charset="0"/>
              </a:rPr>
              <a:t>blood</a:t>
            </a:r>
            <a:r>
              <a:rPr lang="fr-FR" sz="2400" i="1" dirty="0">
                <a:latin typeface="Times New Roman" pitchFamily="18" charset="0"/>
                <a:cs typeface="Times New Roman" pitchFamily="18" charset="0"/>
              </a:rPr>
              <a:t>-agar </a:t>
            </a:r>
            <a:r>
              <a:rPr lang="fr-FR" sz="2400" dirty="0">
                <a:latin typeface="Times New Roman" pitchFamily="18" charset="0"/>
                <a:cs typeface="Times New Roman" pitchFamily="18" charset="0"/>
              </a:rPr>
              <a:t>]).</a:t>
            </a:r>
          </a:p>
        </p:txBody>
      </p:sp>
    </p:spTree>
    <p:extLst>
      <p:ext uri="{BB962C8B-B14F-4D97-AF65-F5344CB8AC3E}">
        <p14:creationId xmlns:p14="http://schemas.microsoft.com/office/powerpoint/2010/main" val="3096648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480720"/>
          </a:xfrm>
        </p:spPr>
        <p:txBody>
          <a:bodyPr>
            <a:normAutofit fontScale="92500"/>
          </a:bodyPr>
          <a:lstStyle/>
          <a:p>
            <a:pPr algn="just">
              <a:lnSpc>
                <a:spcPct val="160000"/>
              </a:lnSpc>
            </a:pPr>
            <a:r>
              <a:rPr lang="fr-FR" b="1" dirty="0"/>
              <a:t>Géloses au sang cuit</a:t>
            </a:r>
          </a:p>
          <a:p>
            <a:pPr algn="just">
              <a:lnSpc>
                <a:spcPct val="160000"/>
              </a:lnSpc>
            </a:pPr>
            <a:r>
              <a:rPr lang="fr-FR" dirty="0"/>
              <a:t>Les géloses au sang cuit, appelées géloses « chocolat », permettent de libérer par la cuisson des facteurs de croissance supplémentaires. Néanmoins, ces géloses sont souvent supplémentées en vitamines (par exemple gélose chocolat </a:t>
            </a:r>
            <a:r>
              <a:rPr lang="fr-FR" dirty="0" err="1"/>
              <a:t>Polyvitex</a:t>
            </a:r>
            <a:r>
              <a:rPr lang="fr-FR" dirty="0"/>
              <a:t>®). Elles permettent la croissance des bactéries exigeantes, en particulier celles du genre </a:t>
            </a:r>
            <a:r>
              <a:rPr lang="fr-FR" i="1" dirty="0" err="1"/>
              <a:t>Haemophilus</a:t>
            </a:r>
            <a:r>
              <a:rPr lang="fr-FR" i="1" dirty="0"/>
              <a:t> </a:t>
            </a:r>
            <a:r>
              <a:rPr lang="fr-FR" dirty="0"/>
              <a:t>.</a:t>
            </a:r>
          </a:p>
        </p:txBody>
      </p:sp>
    </p:spTree>
    <p:extLst>
      <p:ext uri="{BB962C8B-B14F-4D97-AF65-F5344CB8AC3E}">
        <p14:creationId xmlns:p14="http://schemas.microsoft.com/office/powerpoint/2010/main" val="4056560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4624"/>
            <a:ext cx="8229600" cy="504056"/>
          </a:xfrm>
        </p:spPr>
        <p:txBody>
          <a:bodyPr>
            <a:normAutofit fontScale="90000"/>
          </a:bodyPr>
          <a:lstStyle/>
          <a:p>
            <a:r>
              <a:rPr lang="fr-FR" sz="2800" b="1" dirty="0">
                <a:latin typeface="Times New Roman" pitchFamily="18" charset="0"/>
                <a:cs typeface="Times New Roman" pitchFamily="18" charset="0"/>
              </a:rPr>
              <a:t>Méthodes d'isolement</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476672"/>
            <a:ext cx="9144000" cy="6264697"/>
          </a:xfrm>
        </p:spPr>
        <p:txBody>
          <a:bodyPr>
            <a:normAutofit/>
          </a:bodyPr>
          <a:lstStyle/>
          <a:p>
            <a:pPr algn="just"/>
            <a:r>
              <a:rPr lang="fr-FR" dirty="0"/>
              <a:t>En fonction de la présentation des milieux et de leur utilisation, les méthodes d'ensemencement diffèrent.</a:t>
            </a:r>
          </a:p>
          <a:p>
            <a:pPr algn="just"/>
            <a:r>
              <a:rPr lang="fr-FR" b="1" i="1" dirty="0"/>
              <a:t>Ensemencement des milieux solides en boîte de </a:t>
            </a:r>
            <a:r>
              <a:rPr lang="fr-FR" b="1" i="1" dirty="0" err="1"/>
              <a:t>Petri</a:t>
            </a:r>
            <a:endParaRPr lang="fr-FR" b="1" i="1" dirty="0"/>
          </a:p>
          <a:p>
            <a:pPr algn="just"/>
            <a:r>
              <a:rPr lang="fr-FR" b="1" dirty="0"/>
              <a:t>Méthodes des quadrants</a:t>
            </a:r>
          </a:p>
          <a:p>
            <a:pPr algn="just"/>
            <a:r>
              <a:rPr lang="fr-FR" dirty="0"/>
              <a:t>Ce mode d'ensemencement permet d'isoler les différentes bactéries contenues dans un mélange. Le dépôt de l'échantillon ou de la suspension de germe est effectué près d'un bord de la boîte de </a:t>
            </a:r>
            <a:r>
              <a:rPr lang="fr-FR" dirty="0" err="1"/>
              <a:t>Petri</a:t>
            </a:r>
            <a:r>
              <a:rPr lang="fr-FR" dirty="0"/>
              <a:t>, ou en une strie dans un quart de la boîte qui constituera le premier quadrant.</a:t>
            </a:r>
          </a:p>
        </p:txBody>
      </p:sp>
    </p:spTree>
    <p:extLst>
      <p:ext uri="{BB962C8B-B14F-4D97-AF65-F5344CB8AC3E}">
        <p14:creationId xmlns:p14="http://schemas.microsoft.com/office/powerpoint/2010/main" val="2915377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741368"/>
          </a:xfrm>
        </p:spPr>
        <p:txBody>
          <a:bodyPr>
            <a:normAutofit fontScale="85000" lnSpcReduction="20000"/>
          </a:bodyPr>
          <a:lstStyle/>
          <a:p>
            <a:pPr algn="just">
              <a:lnSpc>
                <a:spcPct val="160000"/>
              </a:lnSpc>
            </a:pPr>
            <a:r>
              <a:rPr lang="fr-FR" dirty="0">
                <a:latin typeface="Times New Roman" pitchFamily="18" charset="0"/>
                <a:cs typeface="Times New Roman" pitchFamily="18" charset="0"/>
              </a:rPr>
              <a:t>Un isolement est effectué à l'aide d'une pipette Pasteur boutonnée ou d'un </a:t>
            </a:r>
            <a:r>
              <a:rPr lang="fr-FR" dirty="0" err="1">
                <a:latin typeface="Times New Roman" pitchFamily="18" charset="0"/>
                <a:cs typeface="Times New Roman" pitchFamily="18" charset="0"/>
              </a:rPr>
              <a:t>ensemenceur</a:t>
            </a:r>
            <a:r>
              <a:rPr lang="fr-FR" dirty="0">
                <a:latin typeface="Times New Roman" pitchFamily="18" charset="0"/>
                <a:cs typeface="Times New Roman" pitchFamily="18" charset="0"/>
              </a:rPr>
              <a:t> à usage unique stérile selon les différentes étapes de la figure </a:t>
            </a:r>
            <a:r>
              <a:rPr lang="fr-FR" b="1" dirty="0">
                <a:latin typeface="Times New Roman" pitchFamily="18" charset="0"/>
                <a:cs typeface="Times New Roman" pitchFamily="18" charset="0"/>
              </a:rPr>
              <a:t>2.14</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Ainsi, par cette méthode, le dernier quadrant contient des colonies isolées dont la morphologie permet de s'orienter vers une espèce ou un genre bactérien voire une famille de bactéries. C'est à partir de ces colonies isolées que des tests d'identification pourront être pratiqués et la sensibilité aux antibiotiques testée. Parfois, une subculture peut être nécessaire pour parfaire l'obtention d'une culture pure avec un inoculum suffisant pour les tests à effectuer.</a:t>
            </a:r>
          </a:p>
        </p:txBody>
      </p:sp>
    </p:spTree>
    <p:extLst>
      <p:ext uri="{BB962C8B-B14F-4D97-AF65-F5344CB8AC3E}">
        <p14:creationId xmlns:p14="http://schemas.microsoft.com/office/powerpoint/2010/main" val="371494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239" y="116632"/>
            <a:ext cx="9075761" cy="4525963"/>
          </a:xfrm>
        </p:spPr>
        <p:txBody>
          <a:bodyPr>
            <a:noAutofit/>
          </a:bodyPr>
          <a:lstStyle/>
          <a:p>
            <a:pPr algn="just">
              <a:lnSpc>
                <a:spcPct val="170000"/>
              </a:lnSpc>
            </a:pPr>
            <a:r>
              <a:rPr lang="fr-FR" sz="2400" b="1" u="sng" dirty="0">
                <a:latin typeface="Times New Roman" pitchFamily="18" charset="0"/>
                <a:cs typeface="Times New Roman" pitchFamily="18" charset="0"/>
              </a:rPr>
              <a:t>Les méthodes directes:</a:t>
            </a:r>
            <a:r>
              <a:rPr lang="fr-FR" sz="2400" dirty="0">
                <a:latin typeface="Times New Roman" pitchFamily="18" charset="0"/>
                <a:cs typeface="Times New Roman" pitchFamily="18" charset="0"/>
              </a:rPr>
              <a:t> regroupent les techniques qui permettent de mettre en évidence </a:t>
            </a:r>
            <a:r>
              <a:rPr lang="fr-FR" sz="2400" u="sng" dirty="0">
                <a:latin typeface="Times New Roman" pitchFamily="18" charset="0"/>
                <a:cs typeface="Times New Roman" pitchFamily="18" charset="0"/>
              </a:rPr>
              <a:t>tout ou partie de la bactérie</a:t>
            </a:r>
            <a:r>
              <a:rPr lang="fr-FR" sz="2400" dirty="0">
                <a:latin typeface="Times New Roman" pitchFamily="18" charset="0"/>
                <a:cs typeface="Times New Roman" pitchFamily="18" charset="0"/>
              </a:rPr>
              <a:t>.</a:t>
            </a:r>
          </a:p>
          <a:p>
            <a:pPr algn="just">
              <a:lnSpc>
                <a:spcPct val="170000"/>
              </a:lnSpc>
            </a:pPr>
            <a:r>
              <a:rPr lang="fr-FR" sz="2400" dirty="0">
                <a:latin typeface="Times New Roman" pitchFamily="18" charset="0"/>
                <a:cs typeface="Times New Roman" pitchFamily="18" charset="0"/>
              </a:rPr>
              <a:t> Les méthodes mettant en évidence les bactéries dans leur intégralité sont fondées principalement sur les techniques de microscopie en absence de coloration (état frais) ou après coloration et sur les techniques de culture sur milieu artificiel. </a:t>
            </a:r>
          </a:p>
          <a:p>
            <a:pPr algn="just">
              <a:lnSpc>
                <a:spcPct val="170000"/>
              </a:lnSpc>
            </a:pPr>
            <a:r>
              <a:rPr lang="fr-FR" sz="2400" dirty="0">
                <a:latin typeface="Times New Roman" pitchFamily="18" charset="0"/>
                <a:cs typeface="Times New Roman" pitchFamily="18" charset="0"/>
              </a:rPr>
              <a:t>La détection d'antigènes spécifiques de la bactérie ainsi que les méthodes de mise en évidence d'acides nucléiques (ADN ou ARN) spécifiques de la bactérie constituent les autres méthodes de diagnostic direct.</a:t>
            </a:r>
          </a:p>
        </p:txBody>
      </p:sp>
    </p:spTree>
    <p:extLst>
      <p:ext uri="{BB962C8B-B14F-4D97-AF65-F5344CB8AC3E}">
        <p14:creationId xmlns:p14="http://schemas.microsoft.com/office/powerpoint/2010/main" val="1097983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 y="980728"/>
            <a:ext cx="4102839" cy="50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24944"/>
            <a:ext cx="525658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554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41368"/>
          </a:xfrm>
        </p:spPr>
        <p:txBody>
          <a:bodyPr>
            <a:normAutofit fontScale="92500"/>
          </a:bodyPr>
          <a:lstStyle/>
          <a:p>
            <a:pPr algn="just">
              <a:lnSpc>
                <a:spcPct val="150000"/>
              </a:lnSpc>
            </a:pPr>
            <a:r>
              <a:rPr lang="fr-FR" sz="2800" b="1" dirty="0">
                <a:latin typeface="Times New Roman" pitchFamily="18" charset="0"/>
                <a:cs typeface="Times New Roman" pitchFamily="18" charset="0"/>
              </a:rPr>
              <a:t>Ensemencement pour dénombrement des bactéries</a:t>
            </a:r>
          </a:p>
          <a:p>
            <a:pPr algn="just">
              <a:lnSpc>
                <a:spcPct val="150000"/>
              </a:lnSpc>
            </a:pPr>
            <a:r>
              <a:rPr lang="fr-FR" sz="2800" dirty="0">
                <a:latin typeface="Times New Roman" pitchFamily="18" charset="0"/>
                <a:cs typeface="Times New Roman" pitchFamily="18" charset="0"/>
              </a:rPr>
              <a:t>Plusieurs approches en dehors de l'isolement en quadrant peuvent être retenues pour une appréciation semi-quantitative de la quantité de bactérie présente.</a:t>
            </a:r>
          </a:p>
          <a:p>
            <a:pPr algn="just">
              <a:lnSpc>
                <a:spcPct val="150000"/>
              </a:lnSpc>
            </a:pPr>
            <a:r>
              <a:rPr lang="fr-FR" sz="2800" b="1" i="1" dirty="0">
                <a:latin typeface="Times New Roman" pitchFamily="18" charset="0"/>
                <a:cs typeface="Times New Roman" pitchFamily="18" charset="0"/>
              </a:rPr>
              <a:t>Ensemencement en stries</a:t>
            </a:r>
          </a:p>
          <a:p>
            <a:pPr algn="just">
              <a:lnSpc>
                <a:spcPct val="150000"/>
              </a:lnSpc>
            </a:pPr>
            <a:r>
              <a:rPr lang="fr-FR" sz="2800" dirty="0">
                <a:latin typeface="Times New Roman" pitchFamily="18" charset="0"/>
                <a:cs typeface="Times New Roman" pitchFamily="18" charset="0"/>
              </a:rPr>
              <a:t>Cette technique est en particulier appliquée pour estimer de manière approchée la quantité de bactéries dans les urines ( fig. </a:t>
            </a:r>
            <a:r>
              <a:rPr lang="fr-FR" sz="2800" b="1" dirty="0">
                <a:latin typeface="Times New Roman" pitchFamily="18" charset="0"/>
                <a:cs typeface="Times New Roman" pitchFamily="18" charset="0"/>
              </a:rPr>
              <a:t>2.15</a:t>
            </a:r>
            <a:r>
              <a:rPr lang="fr-FR" sz="2800" dirty="0">
                <a:latin typeface="Times New Roman" pitchFamily="18" charset="0"/>
                <a:cs typeface="Times New Roman" pitchFamily="18" charset="0"/>
              </a:rPr>
              <a:t> ). Un volume connu d'urine est déposé en strie d'un bord au centre de la boîte de </a:t>
            </a:r>
            <a:r>
              <a:rPr lang="fr-FR" sz="2800" dirty="0" err="1">
                <a:latin typeface="Times New Roman" pitchFamily="18" charset="0"/>
                <a:cs typeface="Times New Roman" pitchFamily="18" charset="0"/>
              </a:rPr>
              <a:t>Petri</a:t>
            </a:r>
            <a:r>
              <a:rPr lang="fr-FR" sz="2800" dirty="0">
                <a:latin typeface="Times New Roman" pitchFamily="18" charset="0"/>
                <a:cs typeface="Times New Roman" pitchFamily="18" charset="0"/>
              </a:rPr>
              <a:t>, l'étalement est effectué en réalisant des stries serrées bord à bord comme indiqué sur la figure </a:t>
            </a:r>
            <a:r>
              <a:rPr lang="fr-FR" sz="2800" b="1" dirty="0">
                <a:latin typeface="Times New Roman" pitchFamily="18" charset="0"/>
                <a:cs typeface="Times New Roman" pitchFamily="18" charset="0"/>
              </a:rPr>
              <a:t>2.15</a:t>
            </a:r>
            <a:r>
              <a:rPr lang="fr-FR"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59447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3947"/>
            <a:ext cx="6984776" cy="628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561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1400"/>
            <a:ext cx="9144000" cy="6741368"/>
          </a:xfrm>
        </p:spPr>
        <p:txBody>
          <a:bodyPr>
            <a:noAutofit/>
          </a:bodyPr>
          <a:lstStyle/>
          <a:p>
            <a:pPr algn="just">
              <a:lnSpc>
                <a:spcPct val="160000"/>
              </a:lnSpc>
            </a:pPr>
            <a:r>
              <a:rPr lang="fr-FR" sz="2300" b="1" i="1" dirty="0">
                <a:latin typeface="Times New Roman" pitchFamily="18" charset="0"/>
                <a:cs typeface="Times New Roman" pitchFamily="18" charset="0"/>
              </a:rPr>
              <a:t>Ensemencement par la technique du râteau</a:t>
            </a:r>
          </a:p>
          <a:p>
            <a:pPr algn="just">
              <a:lnSpc>
                <a:spcPct val="160000"/>
              </a:lnSpc>
            </a:pPr>
            <a:r>
              <a:rPr lang="fr-FR" sz="2300" dirty="0">
                <a:latin typeface="Times New Roman" pitchFamily="18" charset="0"/>
                <a:cs typeface="Times New Roman" pitchFamily="18" charset="0"/>
              </a:rPr>
              <a:t>À partir d'un volume défini déposé à la surface d'une gélose, 50, 100, ou 200 μ l par exemple, il est possible d'étaler le dépôt à l'aide d'un </a:t>
            </a:r>
            <a:r>
              <a:rPr lang="fr-FR" sz="2300" dirty="0" err="1">
                <a:latin typeface="Times New Roman" pitchFamily="18" charset="0"/>
                <a:cs typeface="Times New Roman" pitchFamily="18" charset="0"/>
              </a:rPr>
              <a:t>étaleur</a:t>
            </a:r>
            <a:r>
              <a:rPr lang="fr-FR" sz="2300" dirty="0">
                <a:latin typeface="Times New Roman" pitchFamily="18" charset="0"/>
                <a:cs typeface="Times New Roman" pitchFamily="18" charset="0"/>
              </a:rPr>
              <a:t> ou « râteau ». L'ensemble de la suspension est étalé sur la gélose en faisant tourner la boîte.</a:t>
            </a:r>
          </a:p>
          <a:p>
            <a:pPr algn="just">
              <a:lnSpc>
                <a:spcPct val="160000"/>
              </a:lnSpc>
            </a:pPr>
            <a:r>
              <a:rPr lang="fr-FR" sz="2300" b="1" i="1" dirty="0">
                <a:latin typeface="Times New Roman" pitchFamily="18" charset="0"/>
                <a:cs typeface="Times New Roman" pitchFamily="18" charset="0"/>
              </a:rPr>
              <a:t>Ensemencement en spirale</a:t>
            </a:r>
          </a:p>
          <a:p>
            <a:pPr algn="just">
              <a:lnSpc>
                <a:spcPct val="160000"/>
              </a:lnSpc>
            </a:pPr>
            <a:r>
              <a:rPr lang="fr-FR" sz="2300" dirty="0">
                <a:latin typeface="Times New Roman" pitchFamily="18" charset="0"/>
                <a:cs typeface="Times New Roman" pitchFamily="18" charset="0"/>
              </a:rPr>
              <a:t>Des appareils appelés « </a:t>
            </a:r>
            <a:r>
              <a:rPr lang="fr-FR" sz="2300" dirty="0" err="1">
                <a:latin typeface="Times New Roman" pitchFamily="18" charset="0"/>
                <a:cs typeface="Times New Roman" pitchFamily="18" charset="0"/>
              </a:rPr>
              <a:t>ensemenceurs</a:t>
            </a:r>
            <a:r>
              <a:rPr lang="fr-FR" sz="2300" dirty="0">
                <a:latin typeface="Times New Roman" pitchFamily="18" charset="0"/>
                <a:cs typeface="Times New Roman" pitchFamily="18" charset="0"/>
              </a:rPr>
              <a:t> en spirale » permettent d'étaler un volume donné à la surface d'une gélose en partant du centre jusqu'au bord.</a:t>
            </a:r>
          </a:p>
          <a:p>
            <a:pPr algn="just">
              <a:lnSpc>
                <a:spcPct val="160000"/>
              </a:lnSpc>
            </a:pPr>
            <a:r>
              <a:rPr lang="fr-FR" sz="2300" b="1" i="1" dirty="0">
                <a:latin typeface="Times New Roman" pitchFamily="18" charset="0"/>
                <a:cs typeface="Times New Roman" pitchFamily="18" charset="0"/>
              </a:rPr>
              <a:t>Autres méthodes</a:t>
            </a:r>
          </a:p>
          <a:p>
            <a:pPr algn="just">
              <a:lnSpc>
                <a:spcPct val="160000"/>
              </a:lnSpc>
            </a:pPr>
            <a:r>
              <a:rPr lang="fr-FR" sz="2300" dirty="0">
                <a:latin typeface="Times New Roman" pitchFamily="18" charset="0"/>
                <a:cs typeface="Times New Roman" pitchFamily="18" charset="0"/>
              </a:rPr>
              <a:t>Plusieurs souches peuvent être déposées sur une seule et même gélose en faisant des stries radiaires ou en faisant des stries parallèles.</a:t>
            </a:r>
          </a:p>
        </p:txBody>
      </p:sp>
    </p:spTree>
    <p:extLst>
      <p:ext uri="{BB962C8B-B14F-4D97-AF65-F5344CB8AC3E}">
        <p14:creationId xmlns:p14="http://schemas.microsoft.com/office/powerpoint/2010/main" val="2835406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520" y="0"/>
            <a:ext cx="9252520" cy="6741368"/>
          </a:xfrm>
        </p:spPr>
        <p:txBody>
          <a:bodyPr>
            <a:noAutofit/>
          </a:bodyPr>
          <a:lstStyle/>
          <a:p>
            <a:pPr algn="just">
              <a:lnSpc>
                <a:spcPct val="160000"/>
              </a:lnSpc>
            </a:pPr>
            <a:r>
              <a:rPr lang="fr-FR" sz="2300" b="1" i="1" dirty="0">
                <a:latin typeface="Times New Roman" pitchFamily="18" charset="0"/>
                <a:cs typeface="Times New Roman" pitchFamily="18" charset="0"/>
              </a:rPr>
              <a:t>Ensemencement pour étude de la sensibilité aux antibiotiques en milieu solide</a:t>
            </a:r>
          </a:p>
          <a:p>
            <a:pPr algn="just">
              <a:lnSpc>
                <a:spcPct val="160000"/>
              </a:lnSpc>
            </a:pPr>
            <a:r>
              <a:rPr lang="fr-FR" sz="2300" dirty="0">
                <a:latin typeface="Times New Roman" pitchFamily="18" charset="0"/>
                <a:cs typeface="Times New Roman" pitchFamily="18" charset="0"/>
              </a:rPr>
              <a:t>Pour la méthode d'étude de la sensibilité aux antibiotiques par diffusion en gélose, les suspensions bactériennes peuvent être ensemencées par « inondation ». La suspension bactérienne est déposée à la surface de la gélose et l'excès de liquide est « </a:t>
            </a:r>
            <a:r>
              <a:rPr lang="fr-FR" sz="2300" dirty="0" err="1">
                <a:latin typeface="Times New Roman" pitchFamily="18" charset="0"/>
                <a:cs typeface="Times New Roman" pitchFamily="18" charset="0"/>
              </a:rPr>
              <a:t>réaspiré</a:t>
            </a:r>
            <a:r>
              <a:rPr lang="fr-FR" sz="2300" dirty="0">
                <a:latin typeface="Times New Roman" pitchFamily="18" charset="0"/>
                <a:cs typeface="Times New Roman" pitchFamily="18" charset="0"/>
              </a:rPr>
              <a:t> ». Un temps de séchage de la surface de la gélose avant dépôt des disques d'antibiotiques est nécessaire.</a:t>
            </a:r>
          </a:p>
          <a:p>
            <a:pPr algn="just">
              <a:lnSpc>
                <a:spcPct val="160000"/>
              </a:lnSpc>
            </a:pPr>
            <a:r>
              <a:rPr lang="fr-FR" sz="2300" dirty="0">
                <a:latin typeface="Times New Roman" pitchFamily="18" charset="0"/>
                <a:cs typeface="Times New Roman" pitchFamily="18" charset="0"/>
              </a:rPr>
              <a:t>L'autre méthode consiste à déposer la suspension à l'aide d'un écouvillon trempé dans la suspension et « essoré » sur le bord du tube avant étalement à l'aide de l'écouvillon sur la gélose. La gélose est ensemencée sur sa totalité en faisant tourner la boîte de 120° environ.</a:t>
            </a:r>
          </a:p>
        </p:txBody>
      </p:sp>
    </p:spTree>
    <p:extLst>
      <p:ext uri="{BB962C8B-B14F-4D97-AF65-F5344CB8AC3E}">
        <p14:creationId xmlns:p14="http://schemas.microsoft.com/office/powerpoint/2010/main" val="247417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pPr algn="just">
              <a:lnSpc>
                <a:spcPct val="150000"/>
              </a:lnSpc>
            </a:pPr>
            <a:r>
              <a:rPr lang="fr-FR" b="1" i="1" dirty="0"/>
              <a:t>Ensemencement des milieux solides en tube</a:t>
            </a:r>
          </a:p>
          <a:p>
            <a:pPr algn="just">
              <a:lnSpc>
                <a:spcPct val="150000"/>
              </a:lnSpc>
            </a:pPr>
            <a:r>
              <a:rPr lang="fr-FR" dirty="0"/>
              <a:t>La plupart de ces milieux sont ensemencés en surface sur la pente de la gélose soit en déposant quelques gouttes d'un liquide biologique, soit en faisant des stries à la surface de la pente.</a:t>
            </a:r>
          </a:p>
          <a:p>
            <a:pPr algn="just">
              <a:lnSpc>
                <a:spcPct val="150000"/>
              </a:lnSpc>
            </a:pPr>
            <a:r>
              <a:rPr lang="fr-FR" dirty="0"/>
              <a:t>Pour l'ensemencement de certains milieux particuliers comme le milieu de </a:t>
            </a:r>
            <a:r>
              <a:rPr lang="fr-FR" dirty="0" err="1"/>
              <a:t>Kligler-Hajna</a:t>
            </a:r>
            <a:r>
              <a:rPr lang="fr-FR" dirty="0"/>
              <a:t> , une piqûre centrale venant inoculer en profondeur la gélose complète l'ensemencement de la pente effectué par des stries à la surface.</a:t>
            </a:r>
          </a:p>
        </p:txBody>
      </p:sp>
    </p:spTree>
    <p:extLst>
      <p:ext uri="{BB962C8B-B14F-4D97-AF65-F5344CB8AC3E}">
        <p14:creationId xmlns:p14="http://schemas.microsoft.com/office/powerpoint/2010/main" val="466158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741368"/>
          </a:xfrm>
        </p:spPr>
        <p:txBody>
          <a:bodyPr>
            <a:normAutofit fontScale="92500"/>
          </a:bodyPr>
          <a:lstStyle/>
          <a:p>
            <a:pPr algn="just">
              <a:lnSpc>
                <a:spcPct val="150000"/>
              </a:lnSpc>
            </a:pPr>
            <a:r>
              <a:rPr lang="fr-FR" b="1" i="1" dirty="0"/>
              <a:t>Ensemencement des milieux liquides</a:t>
            </a:r>
          </a:p>
          <a:p>
            <a:pPr algn="just">
              <a:lnSpc>
                <a:spcPct val="150000"/>
              </a:lnSpc>
            </a:pPr>
            <a:r>
              <a:rPr lang="fr-FR" dirty="0"/>
              <a:t>Les milieux liquides d'enrichissement sont ensemencés directement avec le produit à analyser.</a:t>
            </a:r>
          </a:p>
          <a:p>
            <a:pPr algn="just">
              <a:lnSpc>
                <a:spcPct val="150000"/>
              </a:lnSpc>
            </a:pPr>
            <a:r>
              <a:rPr lang="fr-FR" dirty="0"/>
              <a:t>Les milieux liquides d'identification sont ensemencés</a:t>
            </a:r>
          </a:p>
          <a:p>
            <a:pPr algn="just">
              <a:lnSpc>
                <a:spcPct val="150000"/>
              </a:lnSpc>
            </a:pPr>
            <a:r>
              <a:rPr lang="fr-FR" dirty="0"/>
              <a:t>en ajoutant des bactéries prélevées avec un </a:t>
            </a:r>
            <a:r>
              <a:rPr lang="fr-FR" dirty="0" err="1"/>
              <a:t>ensemenceur</a:t>
            </a:r>
            <a:r>
              <a:rPr lang="fr-FR" dirty="0"/>
              <a:t>,</a:t>
            </a:r>
          </a:p>
          <a:p>
            <a:pPr algn="just">
              <a:lnSpc>
                <a:spcPct val="150000"/>
              </a:lnSpc>
            </a:pPr>
            <a:r>
              <a:rPr lang="fr-FR" dirty="0"/>
              <a:t>ou bien en déposant quelques gouttes de la bactérie à étudier en suspension.</a:t>
            </a:r>
          </a:p>
        </p:txBody>
      </p:sp>
    </p:spTree>
    <p:extLst>
      <p:ext uri="{BB962C8B-B14F-4D97-AF65-F5344CB8AC3E}">
        <p14:creationId xmlns:p14="http://schemas.microsoft.com/office/powerpoint/2010/main" val="1888547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normAutofit fontScale="90000"/>
          </a:bodyPr>
          <a:lstStyle/>
          <a:p>
            <a:r>
              <a:rPr lang="fr-FR" sz="3200" b="1" dirty="0">
                <a:latin typeface="Times New Roman" pitchFamily="18" charset="0"/>
                <a:cs typeface="Times New Roman" pitchFamily="18" charset="0"/>
              </a:rPr>
              <a:t>Tests biochimiques utilisés dans</a:t>
            </a:r>
            <a:br>
              <a:rPr lang="fr-FR" sz="3200" b="1" dirty="0">
                <a:latin typeface="Times New Roman" pitchFamily="18" charset="0"/>
                <a:cs typeface="Times New Roman" pitchFamily="18" charset="0"/>
              </a:rPr>
            </a:br>
            <a:r>
              <a:rPr lang="fr-FR" sz="3200" b="1" dirty="0">
                <a:latin typeface="Times New Roman" pitchFamily="18" charset="0"/>
                <a:cs typeface="Times New Roman" pitchFamily="18" charset="0"/>
              </a:rPr>
              <a:t>l'identification des bactéries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836712"/>
            <a:ext cx="9144000" cy="5760640"/>
          </a:xfrm>
        </p:spPr>
        <p:txBody>
          <a:bodyPr>
            <a:normAutofit fontScale="55000" lnSpcReduction="20000"/>
          </a:bodyPr>
          <a:lstStyle/>
          <a:p>
            <a:pPr algn="just">
              <a:lnSpc>
                <a:spcPct val="170000"/>
              </a:lnSpc>
            </a:pPr>
            <a:r>
              <a:rPr lang="fr-FR" dirty="0"/>
              <a:t>En fonction de l'aspect morphologique des colonies bactériennes, de la morphologie des bactéries après coloration, de leurs caractéristiques de croissance (vitesse, type respiratoire, exigences culturales, etc.), de leur pigmentation, de leur odeur, de leur caractère hémolytique sur gélose au sang, le bactériologiste s'oriente sur une famille bactérienne ou un genre bactérien en particulier. Il peut le cas échéant compléter sa présomption de genre bactérien par des tests d'orientation (type respiratoire, catalase et oxydase). </a:t>
            </a:r>
          </a:p>
          <a:p>
            <a:pPr algn="just">
              <a:lnSpc>
                <a:spcPct val="170000"/>
              </a:lnSpc>
            </a:pPr>
            <a:r>
              <a:rPr lang="fr-FR" dirty="0"/>
              <a:t>Néanmoins, les identifications précises des espèces bactériennes font appel, pour les bactéries d'intérêt médical les plus communes, à des galeries d'identification biochimique manuelles ou pouvant être lues sur des systèmes automatisés : </a:t>
            </a:r>
            <a:r>
              <a:rPr lang="fr-FR" dirty="0" err="1"/>
              <a:t>Vitek</a:t>
            </a:r>
            <a:r>
              <a:rPr lang="fr-FR" dirty="0"/>
              <a:t>® (</a:t>
            </a:r>
            <a:r>
              <a:rPr lang="fr-FR" dirty="0" err="1"/>
              <a:t>bioMérieux</a:t>
            </a:r>
            <a:r>
              <a:rPr lang="fr-FR" dirty="0"/>
              <a:t>), Phoenix® (BD), </a:t>
            </a:r>
            <a:r>
              <a:rPr lang="fr-FR" dirty="0" err="1"/>
              <a:t>WalkAway</a:t>
            </a:r>
            <a:r>
              <a:rPr lang="fr-FR" dirty="0"/>
              <a:t>® (Siemens), parmi les plus courants.</a:t>
            </a:r>
          </a:p>
          <a:p>
            <a:pPr algn="just">
              <a:lnSpc>
                <a:spcPct val="170000"/>
              </a:lnSpc>
            </a:pPr>
            <a:r>
              <a:rPr lang="fr-FR" dirty="0"/>
              <a:t>Un certain nombre d'épreuves biochimiques de base sont utilisées dans l'élaboration des galeries d'identification des souches bactériennes.</a:t>
            </a:r>
          </a:p>
        </p:txBody>
      </p:sp>
    </p:spTree>
    <p:extLst>
      <p:ext uri="{BB962C8B-B14F-4D97-AF65-F5344CB8AC3E}">
        <p14:creationId xmlns:p14="http://schemas.microsoft.com/office/powerpoint/2010/main" val="428106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669360"/>
          </a:xfrm>
        </p:spPr>
        <p:txBody>
          <a:bodyPr>
            <a:normAutofit/>
          </a:bodyPr>
          <a:lstStyle/>
          <a:p>
            <a:pPr algn="just">
              <a:lnSpc>
                <a:spcPct val="150000"/>
              </a:lnSpc>
            </a:pPr>
            <a:r>
              <a:rPr lang="fr-FR" dirty="0">
                <a:latin typeface="Times New Roman" pitchFamily="18" charset="0"/>
                <a:cs typeface="Times New Roman" pitchFamily="18" charset="0"/>
              </a:rPr>
              <a:t>Après avoir rappelé les tests d'orientation (type respiratoire, catalase et oxydase), un certain nombre d'épreuves métaboliques seront détaillées. Celles-ci concernent principalement le métabolisme glucidique, le métabolisme protéique et le métabolisme lipidique. Des tests d'agglutination viennent compléter l'identification bactérienne dans certains cas.</a:t>
            </a:r>
          </a:p>
        </p:txBody>
      </p:sp>
    </p:spTree>
    <p:extLst>
      <p:ext uri="{BB962C8B-B14F-4D97-AF65-F5344CB8AC3E}">
        <p14:creationId xmlns:p14="http://schemas.microsoft.com/office/powerpoint/2010/main" val="1541785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243408"/>
            <a:ext cx="9324528" cy="6126163"/>
          </a:xfrm>
        </p:spPr>
        <p:txBody>
          <a:bodyPr>
            <a:noAutofit/>
          </a:bodyPr>
          <a:lstStyle/>
          <a:p>
            <a:pPr algn="just">
              <a:lnSpc>
                <a:spcPct val="170000"/>
              </a:lnSpc>
            </a:pPr>
            <a:r>
              <a:rPr lang="fr-FR" sz="1900" b="1" dirty="0">
                <a:latin typeface="Times New Roman" pitchFamily="18" charset="0"/>
                <a:cs typeface="Times New Roman" pitchFamily="18" charset="0"/>
              </a:rPr>
              <a:t>Principaux tests d'orientation</a:t>
            </a:r>
          </a:p>
          <a:p>
            <a:pPr algn="just">
              <a:lnSpc>
                <a:spcPct val="170000"/>
              </a:lnSpc>
            </a:pPr>
            <a:r>
              <a:rPr lang="fr-FR" sz="1900" b="1" i="1" u="sng" dirty="0">
                <a:latin typeface="Times New Roman" pitchFamily="18" charset="0"/>
                <a:cs typeface="Times New Roman" pitchFamily="18" charset="0"/>
              </a:rPr>
              <a:t>Étude du type respiratoire</a:t>
            </a:r>
          </a:p>
          <a:p>
            <a:pPr algn="just">
              <a:lnSpc>
                <a:spcPct val="170000"/>
              </a:lnSpc>
            </a:pPr>
            <a:r>
              <a:rPr lang="fr-FR" sz="1900" dirty="0">
                <a:latin typeface="Times New Roman" pitchFamily="18" charset="0"/>
                <a:cs typeface="Times New Roman" pitchFamily="18" charset="0"/>
              </a:rPr>
              <a:t>L'ensemencement est effectué sur une gélose viande-foie (VF) préalablement régénérée au bain-marie bouillant pendant 20 minutes et lorsque la température est redescendue à 40 à 45 °C. Cet ensemencement est effectué soit à l'aide d'une pipette Pasteur de bas en haut en spirale, soit en déposant à la surface du tube maintenu à 45 °C la suspension de la bactérie à étudier puis à mélanger, en faisant subir au tube, tenu verticalement, des mouvements en forme de 8.</a:t>
            </a:r>
          </a:p>
          <a:p>
            <a:pPr algn="just">
              <a:lnSpc>
                <a:spcPct val="170000"/>
              </a:lnSpc>
            </a:pPr>
            <a:r>
              <a:rPr lang="fr-FR" sz="1900" dirty="0">
                <a:latin typeface="Times New Roman" pitchFamily="18" charset="0"/>
                <a:cs typeface="Times New Roman" pitchFamily="18" charset="0"/>
              </a:rPr>
              <a:t>Les tubes sont ensuite refroidis. Après  24 heures à 37 °C, la lecture consiste à étudier le niveau du tube où une croissance bactérienne est visible ( fig. </a:t>
            </a:r>
            <a:r>
              <a:rPr lang="fr-FR" sz="1900" b="1" dirty="0">
                <a:latin typeface="Times New Roman" pitchFamily="18" charset="0"/>
                <a:cs typeface="Times New Roman" pitchFamily="18" charset="0"/>
              </a:rPr>
              <a:t>2.16</a:t>
            </a:r>
            <a:r>
              <a:rPr lang="fr-FR" sz="1900" dirty="0">
                <a:latin typeface="Times New Roman" pitchFamily="18" charset="0"/>
                <a:cs typeface="Times New Roman" pitchFamily="18" charset="0"/>
              </a:rPr>
              <a:t> ). </a:t>
            </a:r>
          </a:p>
          <a:p>
            <a:pPr algn="just">
              <a:lnSpc>
                <a:spcPct val="170000"/>
              </a:lnSpc>
            </a:pPr>
            <a:r>
              <a:rPr lang="fr-FR" sz="1900" dirty="0">
                <a:latin typeface="Times New Roman" pitchFamily="18" charset="0"/>
                <a:cs typeface="Times New Roman" pitchFamily="18" charset="0"/>
              </a:rPr>
              <a:t>Une façon quotidienne d'apprécier le type respiratoire bactérien est de comparer les cultures bactériennes incubées en aérobiose et en anaérobiose pour savoir si la bactérie est anaérobie stricte, aérobie stricte ou </a:t>
            </a:r>
            <a:r>
              <a:rPr lang="fr-FR" sz="1900" dirty="0" err="1">
                <a:latin typeface="Times New Roman" pitchFamily="18" charset="0"/>
                <a:cs typeface="Times New Roman" pitchFamily="18" charset="0"/>
              </a:rPr>
              <a:t>aéroanaérobie</a:t>
            </a:r>
            <a:r>
              <a:rPr lang="fr-FR" sz="1900" dirty="0">
                <a:latin typeface="Times New Roman" pitchFamily="18" charset="0"/>
                <a:cs typeface="Times New Roman" pitchFamily="18" charset="0"/>
              </a:rPr>
              <a:t> facultative. Dans ce cas, le caractère </a:t>
            </a:r>
            <a:r>
              <a:rPr lang="fr-FR" sz="1900" dirty="0" err="1">
                <a:latin typeface="Times New Roman" pitchFamily="18" charset="0"/>
                <a:cs typeface="Times New Roman" pitchFamily="18" charset="0"/>
              </a:rPr>
              <a:t>microaérophile</a:t>
            </a:r>
            <a:r>
              <a:rPr lang="fr-FR" sz="1900" dirty="0">
                <a:latin typeface="Times New Roman" pitchFamily="18" charset="0"/>
                <a:cs typeface="Times New Roman" pitchFamily="18" charset="0"/>
              </a:rPr>
              <a:t> n'est pas appréciable.</a:t>
            </a:r>
          </a:p>
        </p:txBody>
      </p:sp>
    </p:spTree>
    <p:extLst>
      <p:ext uri="{BB962C8B-B14F-4D97-AF65-F5344CB8AC3E}">
        <p14:creationId xmlns:p14="http://schemas.microsoft.com/office/powerpoint/2010/main" val="340434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19261"/>
            <a:ext cx="8229600" cy="4525963"/>
          </a:xfrm>
        </p:spPr>
        <p:txBody>
          <a:bodyPr/>
          <a:lstStyle/>
          <a:p>
            <a:pPr algn="just">
              <a:lnSpc>
                <a:spcPct val="150000"/>
              </a:lnSpc>
            </a:pPr>
            <a:r>
              <a:rPr lang="fr-FR" dirty="0"/>
              <a:t>Les méthodes de </a:t>
            </a:r>
            <a:r>
              <a:rPr lang="fr-FR" b="1" dirty="0"/>
              <a:t>diagnostic indirect </a:t>
            </a:r>
            <a:r>
              <a:rPr lang="fr-FR" dirty="0"/>
              <a:t>correspondent aux techniques de détection d'anticorps développés par l'organisme infecté en réponse à l'agression par la bactérie pathogène. Il s'agit dans ce cas des méthodes de </a:t>
            </a:r>
            <a:r>
              <a:rPr lang="fr-FR" b="1" dirty="0"/>
              <a:t>sérodiagnostic.</a:t>
            </a:r>
          </a:p>
        </p:txBody>
      </p:sp>
    </p:spTree>
    <p:extLst>
      <p:ext uri="{BB962C8B-B14F-4D97-AF65-F5344CB8AC3E}">
        <p14:creationId xmlns:p14="http://schemas.microsoft.com/office/powerpoint/2010/main" val="1376542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41433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178101"/>
            <a:ext cx="6456438" cy="349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042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9324528" cy="2852935"/>
          </a:xfrm>
        </p:spPr>
        <p:txBody>
          <a:bodyPr>
            <a:normAutofit fontScale="77500" lnSpcReduction="20000"/>
          </a:bodyPr>
          <a:lstStyle/>
          <a:p>
            <a:pPr algn="just">
              <a:lnSpc>
                <a:spcPct val="150000"/>
              </a:lnSpc>
            </a:pPr>
            <a:r>
              <a:rPr lang="fr-FR" b="1" i="1" dirty="0">
                <a:latin typeface="Times New Roman" pitchFamily="18" charset="0"/>
                <a:cs typeface="Times New Roman" pitchFamily="18" charset="0"/>
              </a:rPr>
              <a:t>Recherche de la catalase</a:t>
            </a:r>
          </a:p>
          <a:p>
            <a:pPr algn="just">
              <a:lnSpc>
                <a:spcPct val="150000"/>
              </a:lnSpc>
            </a:pPr>
            <a:r>
              <a:rPr lang="fr-FR" dirty="0">
                <a:latin typeface="Times New Roman" pitchFamily="18" charset="0"/>
                <a:cs typeface="Times New Roman" pitchFamily="18" charset="0"/>
              </a:rPr>
              <a:t>Certaines bactéries ont la faculté de dégrader le  peroxyde d'hydrogène (H2O2 ). En présence d'une bactérie productrice de catalase, on observe à partir d' H2O2 une libération d'oxygène gazeux selon la réaction : H2O2 donne H2O + </a:t>
            </a:r>
            <a:r>
              <a:rPr lang="pt-BR" dirty="0">
                <a:latin typeface="Times New Roman" pitchFamily="18" charset="0"/>
                <a:cs typeface="Times New Roman" pitchFamily="18" charset="0"/>
              </a:rPr>
              <a:t>1/2 O 2 ( fig. </a:t>
            </a:r>
            <a:r>
              <a:rPr lang="pt-BR" b="1" dirty="0">
                <a:latin typeface="Times New Roman" pitchFamily="18" charset="0"/>
                <a:cs typeface="Times New Roman" pitchFamily="18" charset="0"/>
              </a:rPr>
              <a:t>2.17</a:t>
            </a:r>
            <a:r>
              <a:rPr lang="pt-BR"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64230"/>
            <a:ext cx="4813325" cy="388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493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520" y="0"/>
            <a:ext cx="9144000" cy="4509119"/>
          </a:xfrm>
        </p:spPr>
        <p:txBody>
          <a:bodyPr>
            <a:normAutofit/>
          </a:bodyPr>
          <a:lstStyle/>
          <a:p>
            <a:pPr algn="just">
              <a:lnSpc>
                <a:spcPct val="150000"/>
              </a:lnSpc>
            </a:pPr>
            <a:r>
              <a:rPr lang="fr-FR" sz="2600" b="1" i="1" dirty="0">
                <a:latin typeface="Times New Roman" pitchFamily="18" charset="0"/>
                <a:cs typeface="Times New Roman" pitchFamily="18" charset="0"/>
              </a:rPr>
              <a:t>Recherche d'une cytochrome oxydase</a:t>
            </a:r>
          </a:p>
          <a:p>
            <a:pPr algn="just">
              <a:lnSpc>
                <a:spcPct val="150000"/>
              </a:lnSpc>
            </a:pPr>
            <a:r>
              <a:rPr lang="fr-FR" sz="2600" dirty="0">
                <a:latin typeface="Times New Roman" pitchFamily="18" charset="0"/>
                <a:cs typeface="Times New Roman" pitchFamily="18" charset="0"/>
              </a:rPr>
              <a:t>Les bactéries possédant une chaîne respiratoire complète sont dotées d'une cytochrome oxydase. La mise en évidence de cette oxydase est effectuée en présence d'une solution aqueuse à </a:t>
            </a:r>
            <a:r>
              <a:rPr lang="fr-FR" sz="2600" b="1" dirty="0">
                <a:latin typeface="Times New Roman" pitchFamily="18" charset="0"/>
                <a:cs typeface="Times New Roman" pitchFamily="18" charset="0"/>
              </a:rPr>
              <a:t>1 % de chlorhydrate de </a:t>
            </a:r>
            <a:r>
              <a:rPr lang="fr-FR" sz="2600" b="1" dirty="0" err="1">
                <a:latin typeface="Times New Roman" pitchFamily="18" charset="0"/>
                <a:cs typeface="Times New Roman" pitchFamily="18" charset="0"/>
              </a:rPr>
              <a:t>diméthylparaphénylène</a:t>
            </a:r>
            <a:r>
              <a:rPr lang="fr-FR" sz="2600" b="1" dirty="0">
                <a:latin typeface="Times New Roman" pitchFamily="18" charset="0"/>
                <a:cs typeface="Times New Roman" pitchFamily="18" charset="0"/>
              </a:rPr>
              <a:t> diamine</a:t>
            </a:r>
            <a:r>
              <a:rPr lang="fr-FR" sz="2600" dirty="0">
                <a:latin typeface="Times New Roman" pitchFamily="18" charset="0"/>
                <a:cs typeface="Times New Roman" pitchFamily="18" charset="0"/>
              </a:rPr>
              <a:t> qui forme un complexe violet au contact de cette enzyme ( fig. </a:t>
            </a:r>
            <a:r>
              <a:rPr lang="fr-FR" sz="2600" b="1" dirty="0">
                <a:latin typeface="Times New Roman" pitchFamily="18" charset="0"/>
                <a:cs typeface="Times New Roman" pitchFamily="18" charset="0"/>
              </a:rPr>
              <a:t>2.18 </a:t>
            </a:r>
            <a:r>
              <a:rPr lang="fr-FR" sz="2600" dirty="0">
                <a:latin typeface="Times New Roman" pitchFamily="18" charset="0"/>
                <a:cs typeface="Times New Roman" pitchFamily="18" charset="0"/>
              </a:rPr>
              <a:t>). Les colonies sont prélevées à l'aide d'une pipette Pasteur.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81264"/>
            <a:ext cx="38576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581128"/>
            <a:ext cx="494466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8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55000" lnSpcReduction="20000"/>
          </a:bodyPr>
          <a:lstStyle/>
          <a:p>
            <a:pPr algn="just">
              <a:lnSpc>
                <a:spcPct val="170000"/>
              </a:lnSpc>
            </a:pPr>
            <a:r>
              <a:rPr lang="fr-FR" b="1" i="1" dirty="0">
                <a:latin typeface="Times New Roman" pitchFamily="18" charset="0"/>
                <a:cs typeface="Times New Roman" pitchFamily="18" charset="0"/>
              </a:rPr>
              <a:t>Étude des accepteurs minéraux, recherche d'une nitrate réductase</a:t>
            </a:r>
          </a:p>
          <a:p>
            <a:pPr algn="just">
              <a:lnSpc>
                <a:spcPct val="170000"/>
              </a:lnSpc>
            </a:pPr>
            <a:r>
              <a:rPr lang="fr-FR" dirty="0">
                <a:latin typeface="Times New Roman" pitchFamily="18" charset="0"/>
                <a:cs typeface="Times New Roman" pitchFamily="18" charset="0"/>
              </a:rPr>
              <a:t>Les bactéries, lorsqu'elles possèdent une </a:t>
            </a:r>
            <a:r>
              <a:rPr lang="fr-FR" b="1" dirty="0">
                <a:latin typeface="Times New Roman" pitchFamily="18" charset="0"/>
                <a:cs typeface="Times New Roman" pitchFamily="18" charset="0"/>
              </a:rPr>
              <a:t>nitrate réductase,</a:t>
            </a:r>
            <a:r>
              <a:rPr lang="fr-FR" dirty="0">
                <a:latin typeface="Times New Roman" pitchFamily="18" charset="0"/>
                <a:cs typeface="Times New Roman" pitchFamily="18" charset="0"/>
              </a:rPr>
              <a:t> sont capables de transformer les </a:t>
            </a:r>
            <a:r>
              <a:rPr lang="fr-FR" b="1" dirty="0">
                <a:latin typeface="Times New Roman" pitchFamily="18" charset="0"/>
                <a:cs typeface="Times New Roman" pitchFamily="18" charset="0"/>
              </a:rPr>
              <a:t>nitrates</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(NO 3 − </a:t>
            </a:r>
            <a:r>
              <a:rPr lang="fr-FR" dirty="0">
                <a:latin typeface="Times New Roman" pitchFamily="18" charset="0"/>
                <a:cs typeface="Times New Roman" pitchFamily="18" charset="0"/>
              </a:rPr>
              <a:t>) en </a:t>
            </a:r>
            <a:r>
              <a:rPr lang="fr-FR" b="1" dirty="0">
                <a:latin typeface="Times New Roman" pitchFamily="18" charset="0"/>
                <a:cs typeface="Times New Roman" pitchFamily="18" charset="0"/>
              </a:rPr>
              <a:t>nitrites (NO 2 – )</a:t>
            </a:r>
            <a:r>
              <a:rPr lang="fr-FR" dirty="0">
                <a:latin typeface="Times New Roman" pitchFamily="18" charset="0"/>
                <a:cs typeface="Times New Roman" pitchFamily="18" charset="0"/>
              </a:rPr>
              <a:t> et éventuellement en </a:t>
            </a:r>
            <a:r>
              <a:rPr lang="fr-FR" b="1" dirty="0">
                <a:latin typeface="Times New Roman" pitchFamily="18" charset="0"/>
                <a:cs typeface="Times New Roman" pitchFamily="18" charset="0"/>
              </a:rPr>
              <a:t>azote (N 2 )</a:t>
            </a:r>
            <a:r>
              <a:rPr lang="fr-FR" dirty="0">
                <a:latin typeface="Times New Roman" pitchFamily="18" charset="0"/>
                <a:cs typeface="Times New Roman" pitchFamily="18" charset="0"/>
              </a:rPr>
              <a:t> ( fig. </a:t>
            </a:r>
            <a:r>
              <a:rPr lang="fr-FR" b="1" dirty="0">
                <a:latin typeface="Times New Roman" pitchFamily="18" charset="0"/>
                <a:cs typeface="Times New Roman" pitchFamily="18" charset="0"/>
              </a:rPr>
              <a:t>2.19</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Un bouillon nitraté (bouillon nutritif supplémenté de 1,5 % de nitrates de potassium) est ensemencé avec la bactérie à étudier et incubé 18 heures à 37 °C ( fig. </a:t>
            </a:r>
            <a:r>
              <a:rPr lang="fr-FR" b="1" dirty="0">
                <a:latin typeface="Times New Roman" pitchFamily="18" charset="0"/>
                <a:cs typeface="Times New Roman" pitchFamily="18" charset="0"/>
              </a:rPr>
              <a:t>2.19A </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Après incubation, 3 gouttes d'une solution d'acide </a:t>
            </a:r>
            <a:r>
              <a:rPr lang="fr-FR" dirty="0" err="1">
                <a:latin typeface="Times New Roman" pitchFamily="18" charset="0"/>
                <a:cs typeface="Times New Roman" pitchFamily="18" charset="0"/>
              </a:rPr>
              <a:t>sulfanilique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Griess</a:t>
            </a:r>
            <a:r>
              <a:rPr lang="fr-FR" b="1" dirty="0">
                <a:latin typeface="Times New Roman" pitchFamily="18" charset="0"/>
                <a:cs typeface="Times New Roman" pitchFamily="18" charset="0"/>
              </a:rPr>
              <a:t> A) </a:t>
            </a:r>
            <a:r>
              <a:rPr lang="fr-FR" dirty="0">
                <a:latin typeface="Times New Roman" pitchFamily="18" charset="0"/>
                <a:cs typeface="Times New Roman" pitchFamily="18" charset="0"/>
              </a:rPr>
              <a:t>et 3 gouttes d'une solution de </a:t>
            </a:r>
            <a:r>
              <a:rPr lang="fr-FR" dirty="0" err="1">
                <a:latin typeface="Times New Roman" pitchFamily="18" charset="0"/>
                <a:cs typeface="Times New Roman" pitchFamily="18" charset="0"/>
              </a:rPr>
              <a:t>naphtylamine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Griess</a:t>
            </a:r>
            <a:r>
              <a:rPr lang="fr-FR" b="1" dirty="0">
                <a:latin typeface="Times New Roman" pitchFamily="18" charset="0"/>
                <a:cs typeface="Times New Roman" pitchFamily="18" charset="0"/>
              </a:rPr>
              <a:t> B)</a:t>
            </a:r>
            <a:r>
              <a:rPr lang="fr-FR" dirty="0">
                <a:latin typeface="Times New Roman" pitchFamily="18" charset="0"/>
                <a:cs typeface="Times New Roman" pitchFamily="18" charset="0"/>
              </a:rPr>
              <a:t> sont ajoutées au bouillon. </a:t>
            </a:r>
          </a:p>
          <a:p>
            <a:pPr algn="just">
              <a:lnSpc>
                <a:spcPct val="170000"/>
              </a:lnSpc>
            </a:pPr>
            <a:r>
              <a:rPr lang="fr-FR" dirty="0">
                <a:latin typeface="Times New Roman" pitchFamily="18" charset="0"/>
                <a:cs typeface="Times New Roman" pitchFamily="18" charset="0"/>
              </a:rPr>
              <a:t>Si une coloration </a:t>
            </a:r>
            <a:r>
              <a:rPr lang="fr-FR" b="1" dirty="0">
                <a:latin typeface="Times New Roman" pitchFamily="18" charset="0"/>
                <a:cs typeface="Times New Roman" pitchFamily="18" charset="0"/>
              </a:rPr>
              <a:t>rose fugace</a:t>
            </a:r>
            <a:r>
              <a:rPr lang="fr-FR" dirty="0">
                <a:latin typeface="Times New Roman" pitchFamily="18" charset="0"/>
                <a:cs typeface="Times New Roman" pitchFamily="18" charset="0"/>
              </a:rPr>
              <a:t> apparaît ( fig. </a:t>
            </a:r>
            <a:r>
              <a:rPr lang="fr-FR" b="1" dirty="0">
                <a:latin typeface="Times New Roman" pitchFamily="18" charset="0"/>
                <a:cs typeface="Times New Roman" pitchFamily="18" charset="0"/>
              </a:rPr>
              <a:t>2.19B</a:t>
            </a:r>
            <a:r>
              <a:rPr lang="fr-FR" dirty="0">
                <a:latin typeface="Times New Roman" pitchFamily="18" charset="0"/>
                <a:cs typeface="Times New Roman" pitchFamily="18" charset="0"/>
              </a:rPr>
              <a:t> ), les </a:t>
            </a:r>
            <a:r>
              <a:rPr lang="fr-FR" b="1" dirty="0">
                <a:latin typeface="Times New Roman" pitchFamily="18" charset="0"/>
                <a:cs typeface="Times New Roman" pitchFamily="18" charset="0"/>
              </a:rPr>
              <a:t>nitrates ont été réduits au stade nitrites</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En l'absence de coloration, </a:t>
            </a:r>
            <a:r>
              <a:rPr lang="fr-FR" b="1" dirty="0">
                <a:latin typeface="Times New Roman" pitchFamily="18" charset="0"/>
                <a:cs typeface="Times New Roman" pitchFamily="18" charset="0"/>
              </a:rPr>
              <a:t>soit les nitrates ont été réduits au stade azote, soit la bactérie ne possède pas de nitrate réductase</a:t>
            </a:r>
            <a:r>
              <a:rPr lang="fr-FR" dirty="0">
                <a:latin typeface="Times New Roman" pitchFamily="18" charset="0"/>
                <a:cs typeface="Times New Roman" pitchFamily="18" charset="0"/>
              </a:rPr>
              <a:t>. L'addition de poudre de zinc (réactif de </a:t>
            </a:r>
            <a:r>
              <a:rPr lang="fr-FR" dirty="0" err="1">
                <a:latin typeface="Times New Roman" pitchFamily="18" charset="0"/>
                <a:cs typeface="Times New Roman" pitchFamily="18" charset="0"/>
              </a:rPr>
              <a:t>Zobell</a:t>
            </a:r>
            <a:r>
              <a:rPr lang="fr-FR" dirty="0">
                <a:latin typeface="Times New Roman" pitchFamily="18" charset="0"/>
                <a:cs typeface="Times New Roman" pitchFamily="18" charset="0"/>
              </a:rPr>
              <a:t>, qui va réduire les nitrates en nitrites) permet de trancher. Si une coloration rose apparaît, alors la bactérie ne possède pas de nitrate réductase ( fig. </a:t>
            </a:r>
            <a:r>
              <a:rPr lang="fr-FR" b="1" dirty="0">
                <a:latin typeface="Times New Roman" pitchFamily="18" charset="0"/>
                <a:cs typeface="Times New Roman" pitchFamily="18" charset="0"/>
              </a:rPr>
              <a:t>2.19C</a:t>
            </a:r>
            <a:r>
              <a:rPr lang="fr-FR" dirty="0">
                <a:latin typeface="Times New Roman" pitchFamily="18" charset="0"/>
                <a:cs typeface="Times New Roman" pitchFamily="18" charset="0"/>
              </a:rPr>
              <a:t> ). Si aucune modification de coloration n'est visible après ajout de zinc, alors les nitrates avaient été réduits au stade azote ( fig. </a:t>
            </a:r>
            <a:r>
              <a:rPr lang="fr-FR" b="1" dirty="0">
                <a:latin typeface="Times New Roman" pitchFamily="18" charset="0"/>
                <a:cs typeface="Times New Roman" pitchFamily="18" charset="0"/>
              </a:rPr>
              <a:t>2.19D</a:t>
            </a:r>
            <a:r>
              <a:rPr lang="fr-FR" dirty="0">
                <a:latin typeface="Times New Roman" pitchFamily="18" charset="0"/>
                <a:cs typeface="Times New Roman" pitchFamily="18" charset="0"/>
              </a:rPr>
              <a:t> ).</a:t>
            </a:r>
          </a:p>
        </p:txBody>
      </p:sp>
    </p:spTree>
    <p:extLst>
      <p:ext uri="{BB962C8B-B14F-4D97-AF65-F5344CB8AC3E}">
        <p14:creationId xmlns:p14="http://schemas.microsoft.com/office/powerpoint/2010/main" val="3121038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44624"/>
            <a:ext cx="74104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9" y="4014192"/>
            <a:ext cx="9105131" cy="19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68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384"/>
            <a:ext cx="8579296" cy="490066"/>
          </a:xfrm>
        </p:spPr>
        <p:txBody>
          <a:bodyPr>
            <a:noAutofit/>
          </a:bodyPr>
          <a:lstStyle/>
          <a:p>
            <a:pPr algn="l"/>
            <a:r>
              <a:rPr lang="fr-FR" sz="3600" b="1" dirty="0">
                <a:latin typeface="Times New Roman" pitchFamily="18" charset="0"/>
                <a:cs typeface="Times New Roman" pitchFamily="18" charset="0"/>
              </a:rPr>
              <a:t>Étude du métabolisme glucidique</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476672"/>
            <a:ext cx="9144000" cy="6381328"/>
          </a:xfrm>
        </p:spPr>
        <p:txBody>
          <a:bodyPr>
            <a:normAutofit fontScale="62500" lnSpcReduction="20000"/>
          </a:bodyPr>
          <a:lstStyle/>
          <a:p>
            <a:pPr algn="just">
              <a:lnSpc>
                <a:spcPct val="170000"/>
              </a:lnSpc>
            </a:pPr>
            <a:r>
              <a:rPr lang="fr-FR" b="1" i="1" dirty="0">
                <a:latin typeface="Times New Roman" pitchFamily="18" charset="0"/>
                <a:cs typeface="Times New Roman" pitchFamily="18" charset="0"/>
              </a:rPr>
              <a:t>Étude de la voie d'attaque des glucides MEVAG (milieu de Hugh et </a:t>
            </a:r>
            <a:r>
              <a:rPr lang="fr-FR" b="1" i="1" dirty="0" err="1">
                <a:latin typeface="Times New Roman" pitchFamily="18" charset="0"/>
                <a:cs typeface="Times New Roman" pitchFamily="18" charset="0"/>
              </a:rPr>
              <a:t>Leifson</a:t>
            </a:r>
            <a:r>
              <a:rPr lang="fr-FR" b="1" i="1"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Les bactéries peuvent utiliser les glucides selon deux voies. La </a:t>
            </a:r>
            <a:r>
              <a:rPr lang="fr-FR" b="1" dirty="0">
                <a:latin typeface="Times New Roman" pitchFamily="18" charset="0"/>
                <a:cs typeface="Times New Roman" pitchFamily="18" charset="0"/>
              </a:rPr>
              <a:t>voie fermentative</a:t>
            </a:r>
            <a:r>
              <a:rPr lang="fr-FR" dirty="0">
                <a:latin typeface="Times New Roman" pitchFamily="18" charset="0"/>
                <a:cs typeface="Times New Roman" pitchFamily="18" charset="0"/>
              </a:rPr>
              <a:t> et les catabolites formés,</a:t>
            </a:r>
            <a:r>
              <a:rPr lang="fr-FR" b="1" dirty="0">
                <a:latin typeface="Times New Roman" pitchFamily="18" charset="0"/>
                <a:cs typeface="Times New Roman" pitchFamily="18" charset="0"/>
              </a:rPr>
              <a:t> acides</a:t>
            </a:r>
            <a:r>
              <a:rPr lang="fr-FR" dirty="0">
                <a:latin typeface="Times New Roman" pitchFamily="18" charset="0"/>
                <a:cs typeface="Times New Roman" pitchFamily="18" charset="0"/>
              </a:rPr>
              <a:t>, entraînent une diminution du pH du milieu. Par </a:t>
            </a:r>
            <a:r>
              <a:rPr lang="fr-FR" b="1" dirty="0">
                <a:latin typeface="Times New Roman" pitchFamily="18" charset="0"/>
                <a:cs typeface="Times New Roman" pitchFamily="18" charset="0"/>
              </a:rPr>
              <a:t>voie oxydative</a:t>
            </a:r>
            <a:r>
              <a:rPr lang="fr-FR" dirty="0">
                <a:latin typeface="Times New Roman" pitchFamily="18" charset="0"/>
                <a:cs typeface="Times New Roman" pitchFamily="18" charset="0"/>
              </a:rPr>
              <a:t>, peu de catabolites acides sont formés.</a:t>
            </a:r>
          </a:p>
          <a:p>
            <a:pPr algn="just">
              <a:lnSpc>
                <a:spcPct val="170000"/>
              </a:lnSpc>
            </a:pPr>
            <a:r>
              <a:rPr lang="fr-FR" dirty="0">
                <a:latin typeface="Times New Roman" pitchFamily="18" charset="0"/>
                <a:cs typeface="Times New Roman" pitchFamily="18" charset="0"/>
              </a:rPr>
              <a:t>Deux milieux semi-solides contenant un indicateur de pH sont régénérés au bain-marie bouillant. Ensuite, lorsqu'ils sont refroidis autour de 45 °C, 6 gouttes d'une solution de glucose à 30 % (concentration finale en glucose de 1 %) sont ajoutées. Les milieux sont ensuite refroidis et ensemencés par piqûre centrale. L'un des deux tubes est recouvert de 0,5 cm d'huile de paraffine stérile. </a:t>
            </a:r>
          </a:p>
          <a:p>
            <a:pPr algn="just">
              <a:lnSpc>
                <a:spcPct val="170000"/>
              </a:lnSpc>
            </a:pPr>
            <a:r>
              <a:rPr lang="fr-FR" dirty="0">
                <a:latin typeface="Times New Roman" pitchFamily="18" charset="0"/>
                <a:cs typeface="Times New Roman" pitchFamily="18" charset="0"/>
              </a:rPr>
              <a:t>Ce tube constitue le tube dit « fermé », c'est-à-dire dans lequel les réactions s'effectueront en absence d'oxygène. L'autre tube est dit « ouvert ». </a:t>
            </a:r>
          </a:p>
          <a:p>
            <a:pPr algn="just">
              <a:lnSpc>
                <a:spcPct val="170000"/>
              </a:lnSpc>
            </a:pPr>
            <a:r>
              <a:rPr lang="fr-FR" dirty="0">
                <a:latin typeface="Times New Roman" pitchFamily="18" charset="0"/>
                <a:cs typeface="Times New Roman" pitchFamily="18" charset="0"/>
              </a:rPr>
              <a:t>Les résultats des deux voies d'attaque des glucides sont présentés à la figure </a:t>
            </a:r>
            <a:r>
              <a:rPr lang="fr-FR" b="1" dirty="0">
                <a:latin typeface="Times New Roman" pitchFamily="18" charset="0"/>
                <a:cs typeface="Times New Roman" pitchFamily="18" charset="0"/>
              </a:rPr>
              <a:t>2.20</a:t>
            </a:r>
            <a:r>
              <a:rPr lang="fr-FR" dirty="0">
                <a:latin typeface="Times New Roman" pitchFamily="18" charset="0"/>
                <a:cs typeface="Times New Roman" pitchFamily="18" charset="0"/>
              </a:rPr>
              <a:t> .</a:t>
            </a:r>
          </a:p>
        </p:txBody>
      </p:sp>
    </p:spTree>
    <p:extLst>
      <p:ext uri="{BB962C8B-B14F-4D97-AF65-F5344CB8AC3E}">
        <p14:creationId xmlns:p14="http://schemas.microsoft.com/office/powerpoint/2010/main" val="1167023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79343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60" y="3014663"/>
            <a:ext cx="9463988" cy="106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57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171400"/>
            <a:ext cx="9324528" cy="6741368"/>
          </a:xfrm>
        </p:spPr>
        <p:txBody>
          <a:bodyPr>
            <a:noAutofit/>
          </a:bodyPr>
          <a:lstStyle/>
          <a:p>
            <a:pPr algn="just">
              <a:lnSpc>
                <a:spcPct val="160000"/>
              </a:lnSpc>
            </a:pPr>
            <a:r>
              <a:rPr lang="fr-FR" sz="2600" b="1" i="1" dirty="0">
                <a:latin typeface="Times New Roman" pitchFamily="18" charset="0"/>
                <a:cs typeface="Times New Roman" pitchFamily="18" charset="0"/>
              </a:rPr>
              <a:t>Milieu mannitol mobilité</a:t>
            </a:r>
          </a:p>
          <a:p>
            <a:pPr algn="just">
              <a:lnSpc>
                <a:spcPct val="160000"/>
              </a:lnSpc>
            </a:pPr>
            <a:r>
              <a:rPr lang="fr-FR" sz="2600" dirty="0">
                <a:latin typeface="Times New Roman" pitchFamily="18" charset="0"/>
                <a:cs typeface="Times New Roman" pitchFamily="18" charset="0"/>
              </a:rPr>
              <a:t>Il s'agit d'un milieu </a:t>
            </a:r>
            <a:r>
              <a:rPr lang="fr-FR" sz="2600" b="1" dirty="0">
                <a:latin typeface="Times New Roman" pitchFamily="18" charset="0"/>
                <a:cs typeface="Times New Roman" pitchFamily="18" charset="0"/>
              </a:rPr>
              <a:t>semi-solide</a:t>
            </a:r>
            <a:r>
              <a:rPr lang="fr-FR" sz="2600" dirty="0">
                <a:latin typeface="Times New Roman" pitchFamily="18" charset="0"/>
                <a:cs typeface="Times New Roman" pitchFamily="18" charset="0"/>
              </a:rPr>
              <a:t> contenant entre autres du mannitol, et du </a:t>
            </a:r>
            <a:r>
              <a:rPr lang="fr-FR" sz="2600" b="1" dirty="0">
                <a:latin typeface="Times New Roman" pitchFamily="18" charset="0"/>
                <a:cs typeface="Times New Roman" pitchFamily="18" charset="0"/>
              </a:rPr>
              <a:t>rouge de phénol</a:t>
            </a:r>
            <a:r>
              <a:rPr lang="fr-FR" sz="2600" dirty="0">
                <a:latin typeface="Times New Roman" pitchFamily="18" charset="0"/>
                <a:cs typeface="Times New Roman" pitchFamily="18" charset="0"/>
              </a:rPr>
              <a:t> comme indicateur de pH.</a:t>
            </a:r>
          </a:p>
          <a:p>
            <a:pPr algn="just">
              <a:lnSpc>
                <a:spcPct val="160000"/>
              </a:lnSpc>
            </a:pPr>
            <a:r>
              <a:rPr lang="fr-FR" sz="2600" dirty="0">
                <a:latin typeface="Times New Roman" pitchFamily="18" charset="0"/>
                <a:cs typeface="Times New Roman" pitchFamily="18" charset="0"/>
              </a:rPr>
              <a:t>Après régénération au bain-marie, le milieu est refroidi totalement puis ensemencé par piqûre centrale. </a:t>
            </a:r>
          </a:p>
          <a:p>
            <a:pPr algn="just">
              <a:lnSpc>
                <a:spcPct val="160000"/>
              </a:lnSpc>
            </a:pPr>
            <a:r>
              <a:rPr lang="fr-FR" sz="2600" dirty="0">
                <a:latin typeface="Times New Roman" pitchFamily="18" charset="0"/>
                <a:cs typeface="Times New Roman" pitchFamily="18" charset="0"/>
              </a:rPr>
              <a:t>Lorsque l'indicateur coloré passe du rouge au jaune, le mannitol a été utilisé.  Le caractère mobile est défini dans ce milieu par un trouble envahissant toute la largeur de la gélose de part et d'autre de la piqûre centrale, alors qu'une bactérie immobile ne se développe que le long de la piqûre centrale.</a:t>
            </a:r>
          </a:p>
        </p:txBody>
      </p:sp>
    </p:spTree>
    <p:extLst>
      <p:ext uri="{BB962C8B-B14F-4D97-AF65-F5344CB8AC3E}">
        <p14:creationId xmlns:p14="http://schemas.microsoft.com/office/powerpoint/2010/main" val="1559504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520" y="0"/>
            <a:ext cx="9252520" cy="6858000"/>
          </a:xfrm>
        </p:spPr>
        <p:txBody>
          <a:bodyPr>
            <a:noAutofit/>
          </a:bodyPr>
          <a:lstStyle/>
          <a:p>
            <a:pPr algn="just">
              <a:lnSpc>
                <a:spcPct val="170000"/>
              </a:lnSpc>
            </a:pPr>
            <a:r>
              <a:rPr lang="fr-FR" sz="1900" b="1" i="1" dirty="0">
                <a:latin typeface="Times New Roman" pitchFamily="18" charset="0"/>
                <a:cs typeface="Times New Roman" pitchFamily="18" charset="0"/>
              </a:rPr>
              <a:t>Étude de la fermentation de plusieurs sucres pour l'identification des entérobactéries</a:t>
            </a:r>
          </a:p>
          <a:p>
            <a:pPr algn="just">
              <a:lnSpc>
                <a:spcPct val="170000"/>
              </a:lnSpc>
            </a:pPr>
            <a:r>
              <a:rPr lang="fr-FR" sz="1900" dirty="0">
                <a:latin typeface="Times New Roman" pitchFamily="18" charset="0"/>
                <a:cs typeface="Times New Roman" pitchFamily="18" charset="0"/>
              </a:rPr>
              <a:t>Le milieu de</a:t>
            </a:r>
            <a:r>
              <a:rPr lang="fr-FR" sz="1900" b="1" dirty="0">
                <a:latin typeface="Times New Roman" pitchFamily="18" charset="0"/>
                <a:cs typeface="Times New Roman" pitchFamily="18" charset="0"/>
              </a:rPr>
              <a:t> </a:t>
            </a:r>
            <a:r>
              <a:rPr lang="fr-FR" sz="1900" b="1" dirty="0" err="1">
                <a:latin typeface="Times New Roman" pitchFamily="18" charset="0"/>
                <a:cs typeface="Times New Roman" pitchFamily="18" charset="0"/>
              </a:rPr>
              <a:t>Kligler-Hajna</a:t>
            </a:r>
            <a:r>
              <a:rPr lang="fr-FR" sz="1900" dirty="0">
                <a:latin typeface="Times New Roman" pitchFamily="18" charset="0"/>
                <a:cs typeface="Times New Roman" pitchFamily="18" charset="0"/>
              </a:rPr>
              <a:t> ou milieu lactose-glucose-H2S est le plus utilisé. Ce milieu solide en pente contient du glucose (0,1 %), du lactose (1 %), des acides aminés, du thiosulfate de sodium, du citrate ferrique et du rouge de phénol. Ce milieu est ensemencé avec la souche à étudier en effectuant des stries à la surface de la pente de la gélose, puis le culot est ensemencé par piqûre centrale.</a:t>
            </a:r>
          </a:p>
          <a:p>
            <a:pPr algn="just">
              <a:lnSpc>
                <a:spcPct val="170000"/>
              </a:lnSpc>
            </a:pPr>
            <a:r>
              <a:rPr lang="fr-FR" sz="1900" dirty="0">
                <a:latin typeface="Times New Roman" pitchFamily="18" charset="0"/>
                <a:cs typeface="Times New Roman" pitchFamily="18" charset="0"/>
              </a:rPr>
              <a:t>Les bactéries acidifient le glucose en anaérobiose relative (culot) ; le culot vire au jaune (par exemple entérobactéries).</a:t>
            </a:r>
          </a:p>
          <a:p>
            <a:pPr algn="just">
              <a:lnSpc>
                <a:spcPct val="170000"/>
              </a:lnSpc>
            </a:pPr>
            <a:r>
              <a:rPr lang="fr-FR" sz="1900" dirty="0">
                <a:latin typeface="Times New Roman" pitchFamily="18" charset="0"/>
                <a:cs typeface="Times New Roman" pitchFamily="18" charset="0"/>
              </a:rPr>
              <a:t>Si le germe n'utilise pas le lactose, la pente devient rouge par </a:t>
            </a:r>
            <a:r>
              <a:rPr lang="fr-FR" sz="1900" dirty="0" err="1">
                <a:latin typeface="Times New Roman" pitchFamily="18" charset="0"/>
                <a:cs typeface="Times New Roman" pitchFamily="18" charset="0"/>
              </a:rPr>
              <a:t>réalcalinisation</a:t>
            </a:r>
            <a:r>
              <a:rPr lang="fr-FR" sz="1900" dirty="0">
                <a:latin typeface="Times New Roman" pitchFamily="18" charset="0"/>
                <a:cs typeface="Times New Roman" pitchFamily="18" charset="0"/>
              </a:rPr>
              <a:t> du milieu due à la formation de produits alcalins provenant de la dégradation des acides aminés (par exemple </a:t>
            </a:r>
            <a:r>
              <a:rPr lang="fr-FR" sz="1900" i="1" dirty="0" err="1">
                <a:latin typeface="Times New Roman" pitchFamily="18" charset="0"/>
                <a:cs typeface="Times New Roman" pitchFamily="18" charset="0"/>
              </a:rPr>
              <a:t>Proteus</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 ( fi</a:t>
            </a:r>
            <a:r>
              <a:rPr lang="fr-FR" sz="1900" b="1" dirty="0">
                <a:latin typeface="Times New Roman" pitchFamily="18" charset="0"/>
                <a:cs typeface="Times New Roman" pitchFamily="18" charset="0"/>
              </a:rPr>
              <a:t>g. 2.21</a:t>
            </a:r>
            <a:r>
              <a:rPr lang="fr-FR" sz="1900" dirty="0">
                <a:latin typeface="Times New Roman" pitchFamily="18" charset="0"/>
                <a:cs typeface="Times New Roman" pitchFamily="18" charset="0"/>
              </a:rPr>
              <a:t> ). </a:t>
            </a:r>
          </a:p>
          <a:p>
            <a:pPr algn="just">
              <a:lnSpc>
                <a:spcPct val="170000"/>
              </a:lnSpc>
            </a:pPr>
            <a:r>
              <a:rPr lang="fr-FR" sz="1900" dirty="0">
                <a:latin typeface="Times New Roman" pitchFamily="18" charset="0"/>
                <a:cs typeface="Times New Roman" pitchFamily="18" charset="0"/>
              </a:rPr>
              <a:t>Si les bactéries utilisent le lactose en aérobiose relative (pente), il y a virage de la pente au jaune (par exemple </a:t>
            </a:r>
            <a:r>
              <a:rPr lang="fr-FR" sz="1900" i="1" dirty="0">
                <a:latin typeface="Times New Roman" pitchFamily="18" charset="0"/>
                <a:cs typeface="Times New Roman" pitchFamily="18" charset="0"/>
              </a:rPr>
              <a:t>E. coli </a:t>
            </a:r>
            <a:r>
              <a:rPr lang="fr-FR" sz="1900" dirty="0">
                <a:latin typeface="Times New Roman" pitchFamily="18" charset="0"/>
                <a:cs typeface="Times New Roman" pitchFamily="18" charset="0"/>
              </a:rPr>
              <a:t>).</a:t>
            </a:r>
          </a:p>
        </p:txBody>
      </p:sp>
    </p:spTree>
    <p:extLst>
      <p:ext uri="{BB962C8B-B14F-4D97-AF65-F5344CB8AC3E}">
        <p14:creationId xmlns:p14="http://schemas.microsoft.com/office/powerpoint/2010/main" val="3908626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384"/>
            <a:ext cx="5832647" cy="43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00" y="4221088"/>
            <a:ext cx="6911544" cy="244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8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706090"/>
          </a:xfrm>
        </p:spPr>
        <p:txBody>
          <a:bodyPr>
            <a:normAutofit/>
          </a:bodyPr>
          <a:lstStyle/>
          <a:p>
            <a:r>
              <a:rPr lang="fr-FR" sz="3200" b="1" dirty="0"/>
              <a:t>Prélèvements</a:t>
            </a:r>
            <a:endParaRPr lang="fr-FR" sz="3200" dirty="0"/>
          </a:p>
        </p:txBody>
      </p:sp>
      <p:sp>
        <p:nvSpPr>
          <p:cNvPr id="3" name="Espace réservé du contenu 2"/>
          <p:cNvSpPr>
            <a:spLocks noGrp="1"/>
          </p:cNvSpPr>
          <p:nvPr>
            <p:ph idx="1"/>
          </p:nvPr>
        </p:nvSpPr>
        <p:spPr>
          <a:xfrm>
            <a:off x="0" y="548680"/>
            <a:ext cx="9144000" cy="6309320"/>
          </a:xfrm>
        </p:spPr>
        <p:txBody>
          <a:bodyPr>
            <a:noAutofit/>
          </a:bodyPr>
          <a:lstStyle/>
          <a:p>
            <a:pPr algn="just">
              <a:lnSpc>
                <a:spcPct val="150000"/>
              </a:lnSpc>
            </a:pPr>
            <a:r>
              <a:rPr lang="fr-FR" sz="2000" dirty="0">
                <a:latin typeface="Times New Roman" pitchFamily="18" charset="0"/>
                <a:cs typeface="Times New Roman" pitchFamily="18" charset="0"/>
              </a:rPr>
              <a:t>Les prélèvements permettant de mettre en évidence une bactérie responsable d'une infection </a:t>
            </a:r>
            <a:r>
              <a:rPr lang="fr-FR" sz="2000" b="1" u="sng" dirty="0">
                <a:latin typeface="Times New Roman" pitchFamily="18" charset="0"/>
                <a:cs typeface="Times New Roman" pitchFamily="18" charset="0"/>
              </a:rPr>
              <a:t>dépendent du site anatomique</a:t>
            </a:r>
            <a:r>
              <a:rPr lang="fr-FR" sz="2000" dirty="0">
                <a:latin typeface="Times New Roman" pitchFamily="18" charset="0"/>
                <a:cs typeface="Times New Roman" pitchFamily="18" charset="0"/>
              </a:rPr>
              <a:t> atteint, mais peuvent correspondre à des </a:t>
            </a:r>
            <a:r>
              <a:rPr lang="fr-FR" sz="2000" b="1" u="sng" dirty="0">
                <a:latin typeface="Times New Roman" pitchFamily="18" charset="0"/>
                <a:cs typeface="Times New Roman" pitchFamily="18" charset="0"/>
              </a:rPr>
              <a:t>liquides biologiques</a:t>
            </a:r>
            <a:r>
              <a:rPr lang="fr-FR" sz="2000" dirty="0">
                <a:latin typeface="Times New Roman" pitchFamily="18" charset="0"/>
                <a:cs typeface="Times New Roman" pitchFamily="18" charset="0"/>
              </a:rPr>
              <a:t> dans lesquels la bactérie ou des antigènes bactériens peuvent être détectés.</a:t>
            </a:r>
          </a:p>
          <a:p>
            <a:pPr algn="just">
              <a:lnSpc>
                <a:spcPct val="150000"/>
              </a:lnSpc>
            </a:pPr>
            <a:r>
              <a:rPr lang="fr-FR" sz="2000" dirty="0">
                <a:latin typeface="Times New Roman" pitchFamily="18" charset="0"/>
                <a:cs typeface="Times New Roman" pitchFamily="18" charset="0"/>
              </a:rPr>
              <a:t>Les échantillons biologiques sont prélevés dans des </a:t>
            </a:r>
            <a:r>
              <a:rPr lang="fr-FR" sz="2000" b="1" u="sng" dirty="0">
                <a:latin typeface="Times New Roman" pitchFamily="18" charset="0"/>
                <a:cs typeface="Times New Roman" pitchFamily="18" charset="0"/>
              </a:rPr>
              <a:t>flacons stériles </a:t>
            </a:r>
            <a:r>
              <a:rPr lang="fr-FR" sz="2000" dirty="0">
                <a:latin typeface="Times New Roman" pitchFamily="18" charset="0"/>
                <a:cs typeface="Times New Roman" pitchFamily="18" charset="0"/>
              </a:rPr>
              <a:t>puis </a:t>
            </a:r>
            <a:r>
              <a:rPr lang="fr-FR" sz="2000" b="1" u="sng" dirty="0">
                <a:latin typeface="Times New Roman" pitchFamily="18" charset="0"/>
                <a:cs typeface="Times New Roman" pitchFamily="18" charset="0"/>
              </a:rPr>
              <a:t>transmis au laboratoire le plus rapidement possible.</a:t>
            </a:r>
          </a:p>
          <a:p>
            <a:pPr algn="just">
              <a:lnSpc>
                <a:spcPct val="150000"/>
              </a:lnSpc>
            </a:pPr>
            <a:r>
              <a:rPr lang="fr-FR" sz="2000" dirty="0">
                <a:latin typeface="Times New Roman" pitchFamily="18" charset="0"/>
                <a:cs typeface="Times New Roman" pitchFamily="18" charset="0"/>
              </a:rPr>
              <a:t>Un élément majeur caractérise les prélèvements lorsqu'ils sont mis en culture. Il s'agit de la présence éventuellement associée d'une flore bactérienne ou d'</a:t>
            </a:r>
            <a:r>
              <a:rPr lang="fr-FR" sz="2000" b="1" u="sng" dirty="0">
                <a:latin typeface="Times New Roman" pitchFamily="18" charset="0"/>
                <a:cs typeface="Times New Roman" pitchFamily="18" charset="0"/>
              </a:rPr>
              <a:t>une contamination</a:t>
            </a:r>
            <a:r>
              <a:rPr lang="fr-FR" sz="2000" dirty="0">
                <a:latin typeface="Times New Roman" pitchFamily="18" charset="0"/>
                <a:cs typeface="Times New Roman" pitchFamily="18" charset="0"/>
              </a:rPr>
              <a:t> par cette même flore lors du prélèvement.</a:t>
            </a:r>
          </a:p>
          <a:p>
            <a:pPr algn="just">
              <a:lnSpc>
                <a:spcPct val="150000"/>
              </a:lnSpc>
            </a:pPr>
            <a:r>
              <a:rPr lang="fr-FR" sz="2000" dirty="0">
                <a:latin typeface="Times New Roman" pitchFamily="18" charset="0"/>
                <a:cs typeface="Times New Roman" pitchFamily="18" charset="0"/>
              </a:rPr>
              <a:t>Certains prélèvements proviennent de sites normalement </a:t>
            </a:r>
            <a:r>
              <a:rPr lang="fr-FR" sz="2000" u="sng" dirty="0">
                <a:latin typeface="Times New Roman" pitchFamily="18" charset="0"/>
                <a:cs typeface="Times New Roman" pitchFamily="18" charset="0"/>
              </a:rPr>
              <a:t>stériles </a:t>
            </a:r>
            <a:r>
              <a:rPr lang="fr-FR" sz="2000" dirty="0">
                <a:latin typeface="Times New Roman" pitchFamily="18" charset="0"/>
                <a:cs typeface="Times New Roman" pitchFamily="18" charset="0"/>
              </a:rPr>
              <a:t>(liquide céphalorachidien, liquide articulaire, sang, biopsies, etc.) pour lesquels une contamination est très peu probable si la désinfection cutanée préalable au prélèvement a été correctement exécutée: l’interprétation est facile.</a:t>
            </a:r>
          </a:p>
        </p:txBody>
      </p:sp>
    </p:spTree>
    <p:extLst>
      <p:ext uri="{BB962C8B-B14F-4D97-AF65-F5344CB8AC3E}">
        <p14:creationId xmlns:p14="http://schemas.microsoft.com/office/powerpoint/2010/main" val="189090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16024"/>
            <a:ext cx="8964488" cy="5949280"/>
          </a:xfrm>
        </p:spPr>
        <p:txBody>
          <a:bodyPr>
            <a:normAutofit fontScale="85000" lnSpcReduction="10000"/>
          </a:bodyPr>
          <a:lstStyle/>
          <a:p>
            <a:pPr algn="just">
              <a:lnSpc>
                <a:spcPct val="160000"/>
              </a:lnSpc>
            </a:pPr>
            <a:r>
              <a:rPr lang="fr-FR" b="1" i="1" dirty="0">
                <a:latin typeface="Times New Roman" pitchFamily="18" charset="0"/>
                <a:cs typeface="Times New Roman" pitchFamily="18" charset="0"/>
              </a:rPr>
              <a:t>Étude de la fermentation de plusieurs sucres pour l'identification des entérobactéries</a:t>
            </a:r>
          </a:p>
          <a:p>
            <a:pPr algn="just">
              <a:lnSpc>
                <a:spcPct val="160000"/>
              </a:lnSpc>
            </a:pPr>
            <a:r>
              <a:rPr lang="fr-FR" dirty="0">
                <a:latin typeface="Times New Roman" pitchFamily="18" charset="0"/>
                <a:cs typeface="Times New Roman" pitchFamily="18" charset="0"/>
              </a:rPr>
              <a:t>Le milieu peut être coloré </a:t>
            </a:r>
            <a:r>
              <a:rPr lang="fr-FR" b="1" dirty="0">
                <a:latin typeface="Times New Roman" pitchFamily="18" charset="0"/>
                <a:cs typeface="Times New Roman" pitchFamily="18" charset="0"/>
              </a:rPr>
              <a:t>en noir</a:t>
            </a:r>
            <a:r>
              <a:rPr lang="fr-FR" dirty="0">
                <a:latin typeface="Times New Roman" pitchFamily="18" charset="0"/>
                <a:cs typeface="Times New Roman" pitchFamily="18" charset="0"/>
              </a:rPr>
              <a:t> de façon plus ou moins intense par production d'</a:t>
            </a:r>
            <a:r>
              <a:rPr lang="fr-FR" b="1" dirty="0">
                <a:latin typeface="Times New Roman" pitchFamily="18" charset="0"/>
                <a:cs typeface="Times New Roman" pitchFamily="18" charset="0"/>
              </a:rPr>
              <a:t>H2S</a:t>
            </a:r>
            <a:r>
              <a:rPr lang="fr-FR" dirty="0">
                <a:latin typeface="Times New Roman" pitchFamily="18" charset="0"/>
                <a:cs typeface="Times New Roman" pitchFamily="18" charset="0"/>
              </a:rPr>
              <a:t>. Une pointe fine d'</a:t>
            </a:r>
            <a:r>
              <a:rPr lang="fr-FR" b="1" dirty="0">
                <a:latin typeface="Times New Roman" pitchFamily="18" charset="0"/>
                <a:cs typeface="Times New Roman" pitchFamily="18" charset="0"/>
              </a:rPr>
              <a:t>H2S</a:t>
            </a:r>
            <a:r>
              <a:rPr lang="fr-FR" dirty="0">
                <a:latin typeface="Times New Roman" pitchFamily="18" charset="0"/>
                <a:cs typeface="Times New Roman" pitchFamily="18" charset="0"/>
              </a:rPr>
              <a:t> est observée pour </a:t>
            </a:r>
            <a:r>
              <a:rPr lang="fr-FR" i="1" dirty="0">
                <a:latin typeface="Times New Roman" pitchFamily="18" charset="0"/>
                <a:cs typeface="Times New Roman" pitchFamily="18" charset="0"/>
              </a:rPr>
              <a:t>Salmonella </a:t>
            </a:r>
            <a:r>
              <a:rPr lang="fr-FR" dirty="0" err="1">
                <a:latin typeface="Times New Roman" pitchFamily="18" charset="0"/>
                <a:cs typeface="Times New Roman" pitchFamily="18" charset="0"/>
              </a:rPr>
              <a:t>Typhi</a:t>
            </a:r>
            <a:r>
              <a:rPr lang="fr-FR" dirty="0">
                <a:latin typeface="Times New Roman" pitchFamily="18" charset="0"/>
                <a:cs typeface="Times New Roman" pitchFamily="18" charset="0"/>
              </a:rPr>
              <a:t>. Le milieu peut être entièrement noir. La </a:t>
            </a:r>
            <a:r>
              <a:rPr lang="fr-FR" b="1" dirty="0">
                <a:latin typeface="Times New Roman" pitchFamily="18" charset="0"/>
                <a:cs typeface="Times New Roman" pitchFamily="18" charset="0"/>
              </a:rPr>
              <a:t>présence de gaz</a:t>
            </a:r>
            <a:r>
              <a:rPr lang="fr-FR" dirty="0">
                <a:latin typeface="Times New Roman" pitchFamily="18" charset="0"/>
                <a:cs typeface="Times New Roman" pitchFamily="18" charset="0"/>
              </a:rPr>
              <a:t> est détectée par la mise en évidence de </a:t>
            </a:r>
            <a:r>
              <a:rPr lang="fr-FR" u="sng" dirty="0">
                <a:latin typeface="Times New Roman" pitchFamily="18" charset="0"/>
                <a:cs typeface="Times New Roman" pitchFamily="18" charset="0"/>
              </a:rPr>
              <a:t>bulles ou le soulèvement </a:t>
            </a:r>
            <a:r>
              <a:rPr lang="fr-FR" dirty="0">
                <a:latin typeface="Times New Roman" pitchFamily="18" charset="0"/>
                <a:cs typeface="Times New Roman" pitchFamily="18" charset="0"/>
              </a:rPr>
              <a:t>de la gélose.</a:t>
            </a:r>
          </a:p>
          <a:p>
            <a:pPr algn="just">
              <a:lnSpc>
                <a:spcPct val="160000"/>
              </a:lnSpc>
            </a:pPr>
            <a:r>
              <a:rPr lang="fr-FR" dirty="0">
                <a:latin typeface="Times New Roman" pitchFamily="18" charset="0"/>
                <a:cs typeface="Times New Roman" pitchFamily="18" charset="0"/>
              </a:rPr>
              <a:t>Un milieu contenant en plus du saccharose à 1 % peut être utilisé ; il s'agit du milieu TSI ( </a:t>
            </a:r>
            <a:r>
              <a:rPr lang="fr-FR" i="1" dirty="0">
                <a:latin typeface="Times New Roman" pitchFamily="18" charset="0"/>
                <a:cs typeface="Times New Roman" pitchFamily="18" charset="0"/>
              </a:rPr>
              <a:t>Triple-</a:t>
            </a:r>
            <a:r>
              <a:rPr lang="fr-FR" i="1" dirty="0" err="1">
                <a:latin typeface="Times New Roman" pitchFamily="18" charset="0"/>
                <a:cs typeface="Times New Roman" pitchFamily="18" charset="0"/>
              </a:rPr>
              <a:t>Sugar</a:t>
            </a:r>
            <a:r>
              <a:rPr lang="fr-FR" i="1" dirty="0">
                <a:latin typeface="Times New Roman" pitchFamily="18" charset="0"/>
                <a:cs typeface="Times New Roman" pitchFamily="18" charset="0"/>
              </a:rPr>
              <a:t>-</a:t>
            </a:r>
            <a:r>
              <a:rPr lang="fr-FR" i="1" dirty="0" err="1">
                <a:latin typeface="Times New Roman" pitchFamily="18" charset="0"/>
                <a:cs typeface="Times New Roman" pitchFamily="18" charset="0"/>
              </a:rPr>
              <a:t>Iron</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1105793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243408"/>
            <a:ext cx="9324528" cy="6858000"/>
          </a:xfrm>
        </p:spPr>
        <p:txBody>
          <a:bodyPr>
            <a:noAutofit/>
          </a:bodyPr>
          <a:lstStyle/>
          <a:p>
            <a:pPr algn="just">
              <a:lnSpc>
                <a:spcPct val="170000"/>
              </a:lnSpc>
            </a:pPr>
            <a:r>
              <a:rPr lang="fr-FR" sz="1900" b="1" i="1" dirty="0">
                <a:latin typeface="Times New Roman" pitchFamily="18" charset="0"/>
                <a:cs typeface="Times New Roman" pitchFamily="18" charset="0"/>
              </a:rPr>
              <a:t>Étude de la dégradation du lactose</a:t>
            </a:r>
          </a:p>
          <a:p>
            <a:pPr algn="just">
              <a:lnSpc>
                <a:spcPct val="170000"/>
              </a:lnSpc>
            </a:pPr>
            <a:r>
              <a:rPr lang="fr-FR" sz="1900" dirty="0">
                <a:latin typeface="Times New Roman" pitchFamily="18" charset="0"/>
                <a:cs typeface="Times New Roman" pitchFamily="18" charset="0"/>
              </a:rPr>
              <a:t>Il s'agit de la recherche d'une</a:t>
            </a:r>
            <a:r>
              <a:rPr lang="fr-FR" sz="1900" b="1" dirty="0">
                <a:latin typeface="Times New Roman" pitchFamily="18" charset="0"/>
                <a:cs typeface="Times New Roman" pitchFamily="18" charset="0"/>
              </a:rPr>
              <a:t> β-galactosidase</a:t>
            </a:r>
            <a:r>
              <a:rPr lang="fr-FR" sz="1900" dirty="0">
                <a:latin typeface="Times New Roman" pitchFamily="18" charset="0"/>
                <a:cs typeface="Times New Roman" pitchFamily="18" charset="0"/>
              </a:rPr>
              <a:t> qui dégrade le lactose en </a:t>
            </a:r>
            <a:r>
              <a:rPr lang="fr-FR" sz="1900" b="1" dirty="0">
                <a:latin typeface="Times New Roman" pitchFamily="18" charset="0"/>
                <a:cs typeface="Times New Roman" pitchFamily="18" charset="0"/>
              </a:rPr>
              <a:t>galactose et glucose</a:t>
            </a:r>
            <a:r>
              <a:rPr lang="fr-FR" sz="1900" dirty="0">
                <a:latin typeface="Times New Roman" pitchFamily="18" charset="0"/>
                <a:cs typeface="Times New Roman" pitchFamily="18" charset="0"/>
              </a:rPr>
              <a:t>. En pratique, ce test utilise l'ortho-</a:t>
            </a:r>
            <a:r>
              <a:rPr lang="fr-FR" sz="1900" dirty="0" err="1">
                <a:latin typeface="Times New Roman" pitchFamily="18" charset="0"/>
                <a:cs typeface="Times New Roman" pitchFamily="18" charset="0"/>
              </a:rPr>
              <a:t>nitro</a:t>
            </a:r>
            <a:r>
              <a:rPr lang="fr-FR" sz="1900" dirty="0">
                <a:latin typeface="Times New Roman" pitchFamily="18" charset="0"/>
                <a:cs typeface="Times New Roman" pitchFamily="18" charset="0"/>
              </a:rPr>
              <a:t>-</a:t>
            </a:r>
            <a:r>
              <a:rPr lang="fr-FR" sz="1900" dirty="0" err="1">
                <a:latin typeface="Times New Roman" pitchFamily="18" charset="0"/>
                <a:cs typeface="Times New Roman" pitchFamily="18" charset="0"/>
              </a:rPr>
              <a:t>phényl-galacto-pyranoside</a:t>
            </a:r>
            <a:r>
              <a:rPr lang="fr-FR" sz="1900" dirty="0">
                <a:latin typeface="Times New Roman" pitchFamily="18" charset="0"/>
                <a:cs typeface="Times New Roman" pitchFamily="18" charset="0"/>
              </a:rPr>
              <a:t> (ONPG) ou le para-</a:t>
            </a:r>
            <a:r>
              <a:rPr lang="fr-FR" sz="1900" dirty="0" err="1">
                <a:latin typeface="Times New Roman" pitchFamily="18" charset="0"/>
                <a:cs typeface="Times New Roman" pitchFamily="18" charset="0"/>
              </a:rPr>
              <a:t>nitro</a:t>
            </a:r>
            <a:r>
              <a:rPr lang="fr-FR" sz="1900" dirty="0">
                <a:latin typeface="Times New Roman" pitchFamily="18" charset="0"/>
                <a:cs typeface="Times New Roman" pitchFamily="18" charset="0"/>
              </a:rPr>
              <a:t>-</a:t>
            </a:r>
            <a:r>
              <a:rPr lang="fr-FR" sz="1900" dirty="0" err="1">
                <a:latin typeface="Times New Roman" pitchFamily="18" charset="0"/>
                <a:cs typeface="Times New Roman" pitchFamily="18" charset="0"/>
              </a:rPr>
              <a:t>phényl-galacto-pyranoside</a:t>
            </a:r>
            <a:r>
              <a:rPr lang="fr-FR" sz="1900" dirty="0">
                <a:latin typeface="Times New Roman" pitchFamily="18" charset="0"/>
                <a:cs typeface="Times New Roman" pitchFamily="18" charset="0"/>
              </a:rPr>
              <a:t> (PNPG). L'ONPG et le PNPG qui diffusent spontanément dans la bactérie (à la différence du lactose qui nécessite une perméase) sont dégradées par la β-galactosidase en galactose et </a:t>
            </a:r>
            <a:r>
              <a:rPr lang="fr-FR" sz="1900" dirty="0" err="1">
                <a:latin typeface="Times New Roman" pitchFamily="18" charset="0"/>
                <a:cs typeface="Times New Roman" pitchFamily="18" charset="0"/>
              </a:rPr>
              <a:t>orthonitrophénol</a:t>
            </a:r>
            <a:r>
              <a:rPr lang="fr-FR" sz="1900" dirty="0">
                <a:latin typeface="Times New Roman" pitchFamily="18" charset="0"/>
                <a:cs typeface="Times New Roman" pitchFamily="18" charset="0"/>
              </a:rPr>
              <a:t> ou </a:t>
            </a:r>
            <a:r>
              <a:rPr lang="fr-FR" sz="1900" dirty="0" err="1">
                <a:latin typeface="Times New Roman" pitchFamily="18" charset="0"/>
                <a:cs typeface="Times New Roman" pitchFamily="18" charset="0"/>
              </a:rPr>
              <a:t>paranitrophénol</a:t>
            </a:r>
            <a:r>
              <a:rPr lang="fr-FR" sz="1900" dirty="0">
                <a:latin typeface="Times New Roman" pitchFamily="18" charset="0"/>
                <a:cs typeface="Times New Roman" pitchFamily="18" charset="0"/>
              </a:rPr>
              <a:t> respectivement, qui sont des composés jaunes. Ces tests sont inclus dans la plupart des galeries d'identification. Individuellement, ils peuvent être réalisés en mettant en contact une suspension bactérienne épaisse en eau physiologique avec un disque d'ONPG par exemple. Après mise à l'étuve à 37 °C pendant 18 heures, l'apparition d'une coloration jaune peut être observée. </a:t>
            </a:r>
          </a:p>
          <a:p>
            <a:pPr algn="just">
              <a:lnSpc>
                <a:spcPct val="170000"/>
              </a:lnSpc>
            </a:pPr>
            <a:r>
              <a:rPr lang="fr-FR" sz="1900" dirty="0">
                <a:latin typeface="Times New Roman" pitchFamily="18" charset="0"/>
                <a:cs typeface="Times New Roman" pitchFamily="18" charset="0"/>
              </a:rPr>
              <a:t>Les entérobactéries ONPG négative sont par exemple </a:t>
            </a:r>
            <a:r>
              <a:rPr lang="fr-FR" sz="1900" i="1" dirty="0">
                <a:latin typeface="Times New Roman" pitchFamily="18" charset="0"/>
                <a:cs typeface="Times New Roman" pitchFamily="18" charset="0"/>
              </a:rPr>
              <a:t>Salmonella </a:t>
            </a:r>
            <a:r>
              <a:rPr lang="fr-FR" sz="1900" dirty="0">
                <a:latin typeface="Times New Roman" pitchFamily="18" charset="0"/>
                <a:cs typeface="Times New Roman" pitchFamily="18" charset="0"/>
              </a:rPr>
              <a:t>, </a:t>
            </a:r>
            <a:r>
              <a:rPr lang="fr-FR" sz="1900" i="1" dirty="0" err="1">
                <a:latin typeface="Times New Roman" pitchFamily="18" charset="0"/>
                <a:cs typeface="Times New Roman" pitchFamily="18" charset="0"/>
              </a:rPr>
              <a:t>Shigella</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(certaines espèces) et </a:t>
            </a:r>
            <a:r>
              <a:rPr lang="fr-FR" sz="1900" i="1" dirty="0" err="1">
                <a:latin typeface="Times New Roman" pitchFamily="18" charset="0"/>
                <a:cs typeface="Times New Roman" pitchFamily="18" charset="0"/>
              </a:rPr>
              <a:t>Proteus</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  </a:t>
            </a:r>
          </a:p>
          <a:p>
            <a:pPr algn="just">
              <a:lnSpc>
                <a:spcPct val="170000"/>
              </a:lnSpc>
            </a:pPr>
            <a:r>
              <a:rPr lang="fr-FR" sz="1900" i="1" dirty="0" err="1">
                <a:latin typeface="Times New Roman" pitchFamily="18" charset="0"/>
                <a:cs typeface="Times New Roman" pitchFamily="18" charset="0"/>
              </a:rPr>
              <a:t>Enterobacter</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et </a:t>
            </a:r>
            <a:r>
              <a:rPr lang="fr-FR" sz="1900" i="1" dirty="0">
                <a:latin typeface="Times New Roman" pitchFamily="18" charset="0"/>
                <a:cs typeface="Times New Roman" pitchFamily="18" charset="0"/>
              </a:rPr>
              <a:t>Escherichia  coli </a:t>
            </a:r>
            <a:r>
              <a:rPr lang="fr-FR" sz="1900" dirty="0">
                <a:latin typeface="Times New Roman" pitchFamily="18" charset="0"/>
                <a:cs typeface="Times New Roman" pitchFamily="18" charset="0"/>
              </a:rPr>
              <a:t>par exemple possèdent une β -galactosidase.</a:t>
            </a:r>
          </a:p>
        </p:txBody>
      </p:sp>
    </p:spTree>
    <p:extLst>
      <p:ext uri="{BB962C8B-B14F-4D97-AF65-F5344CB8AC3E}">
        <p14:creationId xmlns:p14="http://schemas.microsoft.com/office/powerpoint/2010/main" val="2117806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520" y="-243408"/>
            <a:ext cx="9252520" cy="6858000"/>
          </a:xfrm>
        </p:spPr>
        <p:txBody>
          <a:bodyPr>
            <a:noAutofit/>
          </a:bodyPr>
          <a:lstStyle/>
          <a:p>
            <a:pPr algn="just">
              <a:lnSpc>
                <a:spcPct val="170000"/>
              </a:lnSpc>
            </a:pPr>
            <a:r>
              <a:rPr lang="fr-FR" sz="2400" b="1" i="1" dirty="0">
                <a:latin typeface="Times New Roman" pitchFamily="18" charset="0"/>
                <a:cs typeface="Times New Roman" pitchFamily="18" charset="0"/>
              </a:rPr>
              <a:t>Recherche de métabolites formés à partir de l'acide pyruvique</a:t>
            </a:r>
          </a:p>
          <a:p>
            <a:pPr algn="just">
              <a:lnSpc>
                <a:spcPct val="170000"/>
              </a:lnSpc>
            </a:pPr>
            <a:r>
              <a:rPr lang="fr-FR" sz="2400" dirty="0">
                <a:latin typeface="Times New Roman" pitchFamily="18" charset="0"/>
                <a:cs typeface="Times New Roman" pitchFamily="18" charset="0"/>
              </a:rPr>
              <a:t>À partir du milieu de Clark-</a:t>
            </a:r>
            <a:r>
              <a:rPr lang="fr-FR" sz="2400" dirty="0" err="1">
                <a:latin typeface="Times New Roman" pitchFamily="18" charset="0"/>
                <a:cs typeface="Times New Roman" pitchFamily="18" charset="0"/>
              </a:rPr>
              <a:t>Lubs</a:t>
            </a:r>
            <a:r>
              <a:rPr lang="fr-FR" sz="2400" dirty="0">
                <a:latin typeface="Times New Roman" pitchFamily="18" charset="0"/>
                <a:cs typeface="Times New Roman" pitchFamily="18" charset="0"/>
              </a:rPr>
              <a:t> contenant de l'acide pyruvique, </a:t>
            </a:r>
            <a:r>
              <a:rPr lang="fr-FR" sz="2400" b="1" u="sng" dirty="0">
                <a:latin typeface="Times New Roman" pitchFamily="18" charset="0"/>
                <a:cs typeface="Times New Roman" pitchFamily="18" charset="0"/>
              </a:rPr>
              <a:t>la formation d'acide formique et d'acide acétique </a:t>
            </a:r>
            <a:r>
              <a:rPr lang="fr-FR" sz="2400" dirty="0">
                <a:latin typeface="Times New Roman" pitchFamily="18" charset="0"/>
                <a:cs typeface="Times New Roman" pitchFamily="18" charset="0"/>
              </a:rPr>
              <a:t>(réaction de rouge de méthyle [RM]) et la formation </a:t>
            </a:r>
            <a:r>
              <a:rPr lang="fr-FR" sz="2400" b="1" u="sng" dirty="0">
                <a:latin typeface="Times New Roman" pitchFamily="18" charset="0"/>
                <a:cs typeface="Times New Roman" pitchFamily="18" charset="0"/>
              </a:rPr>
              <a:t>d'</a:t>
            </a:r>
            <a:r>
              <a:rPr lang="fr-FR" sz="2400" b="1" u="sng" dirty="0" err="1">
                <a:latin typeface="Times New Roman" pitchFamily="18" charset="0"/>
                <a:cs typeface="Times New Roman" pitchFamily="18" charset="0"/>
              </a:rPr>
              <a:t>acétoïne</a:t>
            </a:r>
            <a:r>
              <a:rPr lang="fr-FR" sz="2400" dirty="0">
                <a:latin typeface="Times New Roman" pitchFamily="18" charset="0"/>
                <a:cs typeface="Times New Roman" pitchFamily="18" charset="0"/>
              </a:rPr>
              <a:t> ou </a:t>
            </a:r>
            <a:r>
              <a:rPr lang="fr-FR" sz="2400" b="1" u="sng" dirty="0" err="1">
                <a:latin typeface="Times New Roman" pitchFamily="18" charset="0"/>
                <a:cs typeface="Times New Roman" pitchFamily="18" charset="0"/>
              </a:rPr>
              <a:t>acétyl-méthylcarbinol</a:t>
            </a:r>
            <a:r>
              <a:rPr lang="fr-FR" sz="2400" dirty="0">
                <a:latin typeface="Times New Roman" pitchFamily="18" charset="0"/>
                <a:cs typeface="Times New Roman" pitchFamily="18" charset="0"/>
              </a:rPr>
              <a:t> (réaction de </a:t>
            </a:r>
            <a:r>
              <a:rPr lang="fr-FR" sz="2400" dirty="0" err="1">
                <a:latin typeface="Times New Roman" pitchFamily="18" charset="0"/>
                <a:cs typeface="Times New Roman" pitchFamily="18" charset="0"/>
              </a:rPr>
              <a:t>Voges-Proskauer</a:t>
            </a:r>
            <a:r>
              <a:rPr lang="fr-FR" sz="2400" dirty="0">
                <a:latin typeface="Times New Roman" pitchFamily="18" charset="0"/>
                <a:cs typeface="Times New Roman" pitchFamily="18" charset="0"/>
              </a:rPr>
              <a:t> [VP]) est étudiée ( fig. </a:t>
            </a:r>
            <a:r>
              <a:rPr lang="fr-FR" sz="2400" b="1" dirty="0">
                <a:latin typeface="Times New Roman" pitchFamily="18" charset="0"/>
                <a:cs typeface="Times New Roman" pitchFamily="18" charset="0"/>
              </a:rPr>
              <a:t>2.22 </a:t>
            </a:r>
            <a:r>
              <a:rPr lang="fr-FR" sz="2400" dirty="0">
                <a:latin typeface="Times New Roman" pitchFamily="18" charset="0"/>
                <a:cs typeface="Times New Roman" pitchFamily="18" charset="0"/>
              </a:rPr>
              <a:t>).</a:t>
            </a:r>
          </a:p>
          <a:p>
            <a:pPr algn="just">
              <a:lnSpc>
                <a:spcPct val="170000"/>
              </a:lnSpc>
            </a:pPr>
            <a:r>
              <a:rPr lang="fr-FR" sz="2400" dirty="0">
                <a:latin typeface="Times New Roman" pitchFamily="18" charset="0"/>
                <a:cs typeface="Times New Roman" pitchFamily="18" charset="0"/>
              </a:rPr>
              <a:t>En pratique, la réaction de</a:t>
            </a:r>
            <a:r>
              <a:rPr lang="fr-FR" sz="2400" b="1" dirty="0">
                <a:latin typeface="Times New Roman" pitchFamily="18" charset="0"/>
                <a:cs typeface="Times New Roman" pitchFamily="18" charset="0"/>
              </a:rPr>
              <a:t> VP</a:t>
            </a:r>
            <a:r>
              <a:rPr lang="fr-FR" sz="2400" dirty="0">
                <a:latin typeface="Times New Roman" pitchFamily="18" charset="0"/>
                <a:cs typeface="Times New Roman" pitchFamily="18" charset="0"/>
              </a:rPr>
              <a:t> est fréquemment réalisée, notamment sur les galeries miniaturisées. Sinon, le bouillon Clark-</a:t>
            </a:r>
            <a:r>
              <a:rPr lang="fr-FR" sz="2400" dirty="0" err="1">
                <a:latin typeface="Times New Roman" pitchFamily="18" charset="0"/>
                <a:cs typeface="Times New Roman" pitchFamily="18" charset="0"/>
              </a:rPr>
              <a:t>Lubs</a:t>
            </a:r>
            <a:r>
              <a:rPr lang="fr-FR" sz="2400" dirty="0">
                <a:latin typeface="Times New Roman" pitchFamily="18" charset="0"/>
                <a:cs typeface="Times New Roman" pitchFamily="18" charset="0"/>
              </a:rPr>
              <a:t> est ensemencé et incubé 18 h à 37 °C. À 1 ml de culture, ajouter 0,5 ml d'alpha naphtol à 6 % et 0,5 ml de soude à 16 %. La lecture est à effectuer dans les 10 minutes. Les entérobactéries des genres </a:t>
            </a:r>
            <a:r>
              <a:rPr lang="fr-FR" sz="2400" i="1" dirty="0" err="1">
                <a:latin typeface="Times New Roman" pitchFamily="18" charset="0"/>
                <a:cs typeface="Times New Roman" pitchFamily="18" charset="0"/>
              </a:rPr>
              <a:t>Klebsiella</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Enterobacter</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a:t>
            </a:r>
            <a:r>
              <a:rPr lang="fr-FR" sz="2400" i="1" dirty="0" err="1">
                <a:latin typeface="Times New Roman" pitchFamily="18" charset="0"/>
                <a:cs typeface="Times New Roman" pitchFamily="18" charset="0"/>
              </a:rPr>
              <a:t>Serratia</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produisent de l'</a:t>
            </a:r>
            <a:r>
              <a:rPr lang="fr-FR" sz="2400" dirty="0" err="1">
                <a:latin typeface="Times New Roman" pitchFamily="18" charset="0"/>
                <a:cs typeface="Times New Roman" pitchFamily="18" charset="0"/>
              </a:rPr>
              <a:t>acétoïne</a:t>
            </a:r>
            <a:r>
              <a:rPr lang="fr-FR" sz="2400" dirty="0">
                <a:latin typeface="Times New Roman" pitchFamily="18" charset="0"/>
                <a:cs typeface="Times New Roman" pitchFamily="18" charset="0"/>
              </a:rPr>
              <a:t>, test VP +.</a:t>
            </a:r>
          </a:p>
        </p:txBody>
      </p:sp>
    </p:spTree>
    <p:extLst>
      <p:ext uri="{BB962C8B-B14F-4D97-AF65-F5344CB8AC3E}">
        <p14:creationId xmlns:p14="http://schemas.microsoft.com/office/powerpoint/2010/main" val="3703483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9217024" cy="328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785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9144000" cy="3861047"/>
          </a:xfrm>
        </p:spPr>
        <p:txBody>
          <a:bodyPr>
            <a:normAutofit lnSpcReduction="10000"/>
          </a:bodyPr>
          <a:lstStyle/>
          <a:p>
            <a:pPr algn="just">
              <a:lnSpc>
                <a:spcPct val="150000"/>
              </a:lnSpc>
            </a:pPr>
            <a:r>
              <a:rPr lang="fr-FR" sz="2800" b="1" i="1" dirty="0">
                <a:latin typeface="Times New Roman" pitchFamily="18" charset="0"/>
                <a:cs typeface="Times New Roman" pitchFamily="18" charset="0"/>
              </a:rPr>
              <a:t>Dégradation de l'esculine</a:t>
            </a:r>
          </a:p>
          <a:p>
            <a:pPr algn="just">
              <a:lnSpc>
                <a:spcPct val="150000"/>
              </a:lnSpc>
            </a:pPr>
            <a:r>
              <a:rPr lang="fr-FR" sz="2800" dirty="0">
                <a:latin typeface="Times New Roman" pitchFamily="18" charset="0"/>
                <a:cs typeface="Times New Roman" pitchFamily="18" charset="0"/>
              </a:rPr>
              <a:t>L'esculine est un sucre. Certaines bactéries comme les entérocoques peuvent hydrolyser l'</a:t>
            </a:r>
            <a:r>
              <a:rPr lang="fr-FR" sz="2800" u="sng" dirty="0">
                <a:latin typeface="Times New Roman" pitchFamily="18" charset="0"/>
                <a:cs typeface="Times New Roman" pitchFamily="18" charset="0"/>
              </a:rPr>
              <a:t>esculine</a:t>
            </a:r>
            <a:r>
              <a:rPr lang="fr-FR" sz="2800" dirty="0">
                <a:latin typeface="Times New Roman" pitchFamily="18" charset="0"/>
                <a:cs typeface="Times New Roman" pitchFamily="18" charset="0"/>
              </a:rPr>
              <a:t> en </a:t>
            </a:r>
            <a:r>
              <a:rPr lang="fr-FR" sz="2800" u="sng" dirty="0" err="1">
                <a:latin typeface="Times New Roman" pitchFamily="18" charset="0"/>
                <a:cs typeface="Times New Roman" pitchFamily="18" charset="0"/>
              </a:rPr>
              <a:t>esculétine</a:t>
            </a:r>
            <a:r>
              <a:rPr lang="fr-FR" sz="2800" dirty="0">
                <a:latin typeface="Times New Roman" pitchFamily="18" charset="0"/>
                <a:cs typeface="Times New Roman" pitchFamily="18" charset="0"/>
              </a:rPr>
              <a:t> et </a:t>
            </a:r>
            <a:r>
              <a:rPr lang="fr-FR" sz="2800" u="sng" dirty="0">
                <a:latin typeface="Times New Roman" pitchFamily="18" charset="0"/>
                <a:cs typeface="Times New Roman" pitchFamily="18" charset="0"/>
              </a:rPr>
              <a:t>glucose</a:t>
            </a:r>
            <a:r>
              <a:rPr lang="fr-FR" sz="2800" dirty="0">
                <a:latin typeface="Times New Roman" pitchFamily="18" charset="0"/>
                <a:cs typeface="Times New Roman" pitchFamily="18" charset="0"/>
              </a:rPr>
              <a:t>. L'</a:t>
            </a:r>
            <a:r>
              <a:rPr lang="fr-FR" sz="2800" dirty="0" err="1">
                <a:latin typeface="Times New Roman" pitchFamily="18" charset="0"/>
                <a:cs typeface="Times New Roman" pitchFamily="18" charset="0"/>
              </a:rPr>
              <a:t>esculétine</a:t>
            </a:r>
            <a:r>
              <a:rPr lang="fr-FR" sz="2800" dirty="0">
                <a:latin typeface="Times New Roman" pitchFamily="18" charset="0"/>
                <a:cs typeface="Times New Roman" pitchFamily="18" charset="0"/>
              </a:rPr>
              <a:t> se lie au citrate ferrique présent dans le milieu pour former un complexe brun-noir correspondant à une réaction positive ( fig.</a:t>
            </a:r>
            <a:r>
              <a:rPr lang="fr-FR" sz="2800" b="1" dirty="0">
                <a:latin typeface="Times New Roman" pitchFamily="18" charset="0"/>
                <a:cs typeface="Times New Roman" pitchFamily="18" charset="0"/>
              </a:rPr>
              <a:t> 2.23 </a:t>
            </a:r>
            <a:r>
              <a:rPr lang="fr-FR" sz="2800" dirty="0">
                <a:latin typeface="Times New Roman" pitchFamily="18" charset="0"/>
                <a:cs typeface="Times New Roman" pitchFamily="18" charset="0"/>
              </a:rPr>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55596"/>
            <a:ext cx="3675931" cy="334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5" y="4077072"/>
            <a:ext cx="525658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945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noAutofit/>
          </a:bodyPr>
          <a:lstStyle/>
          <a:p>
            <a:pPr algn="just">
              <a:lnSpc>
                <a:spcPct val="150000"/>
              </a:lnSpc>
            </a:pPr>
            <a:r>
              <a:rPr lang="fr-FR" sz="2600" b="1" dirty="0">
                <a:latin typeface="Times New Roman" pitchFamily="18" charset="0"/>
                <a:cs typeface="Times New Roman" pitchFamily="18" charset="0"/>
              </a:rPr>
              <a:t>Étude du métabolisme protéique</a:t>
            </a:r>
          </a:p>
          <a:p>
            <a:pPr algn="just">
              <a:lnSpc>
                <a:spcPct val="150000"/>
              </a:lnSpc>
            </a:pPr>
            <a:r>
              <a:rPr lang="fr-FR" sz="2600" dirty="0">
                <a:latin typeface="Times New Roman" pitchFamily="18" charset="0"/>
                <a:cs typeface="Times New Roman" pitchFamily="18" charset="0"/>
              </a:rPr>
              <a:t>L'appréciation du pouvoir protéolytique n'est que peu utilisée actuellement. Plusieurs méthodes permettent d'apprécier la protéolyse de la </a:t>
            </a:r>
            <a:r>
              <a:rPr lang="fr-FR" sz="2600" b="1" dirty="0">
                <a:latin typeface="Times New Roman" pitchFamily="18" charset="0"/>
                <a:cs typeface="Times New Roman" pitchFamily="18" charset="0"/>
              </a:rPr>
              <a:t>gélatine</a:t>
            </a:r>
            <a:r>
              <a:rPr lang="fr-FR" sz="2600" dirty="0">
                <a:latin typeface="Times New Roman" pitchFamily="18" charset="0"/>
                <a:cs typeface="Times New Roman" pitchFamily="18" charset="0"/>
              </a:rPr>
              <a:t>. </a:t>
            </a:r>
          </a:p>
          <a:p>
            <a:pPr algn="just">
              <a:lnSpc>
                <a:spcPct val="150000"/>
              </a:lnSpc>
            </a:pPr>
            <a:r>
              <a:rPr lang="fr-FR" sz="2600" dirty="0">
                <a:latin typeface="Times New Roman" pitchFamily="18" charset="0"/>
                <a:cs typeface="Times New Roman" pitchFamily="18" charset="0"/>
              </a:rPr>
              <a:t>L'étude de la protéolyse de gélatine associée à de l'encre de Chine permet, lorsque le pigment noir diffuse, d'apprécier cette activité.</a:t>
            </a:r>
          </a:p>
          <a:p>
            <a:pPr algn="just">
              <a:lnSpc>
                <a:spcPct val="150000"/>
              </a:lnSpc>
            </a:pPr>
            <a:r>
              <a:rPr lang="fr-FR" sz="2600" dirty="0">
                <a:latin typeface="Times New Roman" pitchFamily="18" charset="0"/>
                <a:cs typeface="Times New Roman" pitchFamily="18" charset="0"/>
              </a:rPr>
              <a:t>Ce test est inclus dans les galeries miniaturisées.</a:t>
            </a:r>
          </a:p>
          <a:p>
            <a:pPr algn="just">
              <a:lnSpc>
                <a:spcPct val="150000"/>
              </a:lnSpc>
            </a:pPr>
            <a:r>
              <a:rPr lang="fr-FR" sz="2600" dirty="0">
                <a:latin typeface="Times New Roman" pitchFamily="18" charset="0"/>
                <a:cs typeface="Times New Roman" pitchFamily="18" charset="0"/>
              </a:rPr>
              <a:t>Actuellement, les tests les plus utilisés concernent la mise en évidence d'enzymes intervenant dans la dégradation des acides aminés.</a:t>
            </a:r>
          </a:p>
        </p:txBody>
      </p:sp>
    </p:spTree>
    <p:extLst>
      <p:ext uri="{BB962C8B-B14F-4D97-AF65-F5344CB8AC3E}">
        <p14:creationId xmlns:p14="http://schemas.microsoft.com/office/powerpoint/2010/main" val="3411130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171400"/>
            <a:ext cx="9324528" cy="6741368"/>
          </a:xfrm>
        </p:spPr>
        <p:txBody>
          <a:bodyPr>
            <a:noAutofit/>
          </a:bodyPr>
          <a:lstStyle/>
          <a:p>
            <a:pPr algn="ctr">
              <a:lnSpc>
                <a:spcPct val="170000"/>
              </a:lnSpc>
            </a:pPr>
            <a:r>
              <a:rPr lang="fr-FR" sz="1900" b="1" i="1" dirty="0">
                <a:latin typeface="Times New Roman" pitchFamily="18" charset="0"/>
                <a:cs typeface="Times New Roman" pitchFamily="18" charset="0"/>
              </a:rPr>
              <a:t>Recherche de décarboxylases</a:t>
            </a:r>
          </a:p>
          <a:p>
            <a:pPr algn="just">
              <a:lnSpc>
                <a:spcPct val="170000"/>
              </a:lnSpc>
            </a:pPr>
            <a:r>
              <a:rPr lang="fr-FR" sz="1900" dirty="0">
                <a:latin typeface="Times New Roman" pitchFamily="18" charset="0"/>
                <a:cs typeface="Times New Roman" pitchFamily="18" charset="0"/>
              </a:rPr>
              <a:t>Trois décarboxylases sont fréquemment recherchées :</a:t>
            </a:r>
          </a:p>
          <a:p>
            <a:pPr algn="just">
              <a:lnSpc>
                <a:spcPct val="170000"/>
              </a:lnSpc>
            </a:pPr>
            <a:r>
              <a:rPr lang="fr-FR" sz="1900" b="1" dirty="0">
                <a:latin typeface="Times New Roman" pitchFamily="18" charset="0"/>
                <a:cs typeface="Times New Roman" pitchFamily="18" charset="0"/>
              </a:rPr>
              <a:t>la lysine décarboxylase (LDC )</a:t>
            </a:r>
            <a:r>
              <a:rPr lang="fr-FR" sz="1900" dirty="0">
                <a:latin typeface="Times New Roman" pitchFamily="18" charset="0"/>
                <a:cs typeface="Times New Roman" pitchFamily="18" charset="0"/>
              </a:rPr>
              <a:t>, l'</a:t>
            </a:r>
            <a:r>
              <a:rPr lang="fr-FR" sz="1900" b="1" dirty="0" err="1">
                <a:latin typeface="Times New Roman" pitchFamily="18" charset="0"/>
                <a:cs typeface="Times New Roman" pitchFamily="18" charset="0"/>
              </a:rPr>
              <a:t>ornithine</a:t>
            </a:r>
            <a:r>
              <a:rPr lang="fr-FR" sz="1900" b="1" dirty="0">
                <a:latin typeface="Times New Roman" pitchFamily="18" charset="0"/>
                <a:cs typeface="Times New Roman" pitchFamily="18" charset="0"/>
              </a:rPr>
              <a:t> décarboxylase (ODC )</a:t>
            </a:r>
            <a:r>
              <a:rPr lang="fr-FR" sz="1900" dirty="0">
                <a:latin typeface="Times New Roman" pitchFamily="18" charset="0"/>
                <a:cs typeface="Times New Roman" pitchFamily="18" charset="0"/>
              </a:rPr>
              <a:t> et l</a:t>
            </a:r>
            <a:r>
              <a:rPr lang="fr-FR" sz="1900" b="1" dirty="0">
                <a:latin typeface="Times New Roman" pitchFamily="18" charset="0"/>
                <a:cs typeface="Times New Roman" pitchFamily="18" charset="0"/>
              </a:rPr>
              <a:t>'arginine </a:t>
            </a:r>
            <a:r>
              <a:rPr lang="fr-FR" sz="1900" b="1" dirty="0" err="1">
                <a:latin typeface="Times New Roman" pitchFamily="18" charset="0"/>
                <a:cs typeface="Times New Roman" pitchFamily="18" charset="0"/>
              </a:rPr>
              <a:t>dihydrolase</a:t>
            </a:r>
            <a:r>
              <a:rPr lang="fr-FR" sz="1900" b="1" dirty="0">
                <a:latin typeface="Times New Roman" pitchFamily="18" charset="0"/>
                <a:cs typeface="Times New Roman" pitchFamily="18" charset="0"/>
              </a:rPr>
              <a:t> (ADH )</a:t>
            </a:r>
            <a:r>
              <a:rPr lang="fr-FR" sz="1900" dirty="0">
                <a:latin typeface="Times New Roman" pitchFamily="18" charset="0"/>
                <a:cs typeface="Times New Roman" pitchFamily="18" charset="0"/>
              </a:rPr>
              <a:t>. </a:t>
            </a:r>
          </a:p>
          <a:p>
            <a:pPr algn="just">
              <a:lnSpc>
                <a:spcPct val="170000"/>
              </a:lnSpc>
            </a:pPr>
            <a:r>
              <a:rPr lang="fr-FR" sz="1900" dirty="0">
                <a:latin typeface="Times New Roman" pitchFamily="18" charset="0"/>
                <a:cs typeface="Times New Roman" pitchFamily="18" charset="0"/>
              </a:rPr>
              <a:t>Les tests correspondants sont présents notamment sur les galeries API 20 E®. </a:t>
            </a:r>
          </a:p>
          <a:p>
            <a:pPr algn="just">
              <a:lnSpc>
                <a:spcPct val="170000"/>
              </a:lnSpc>
            </a:pPr>
            <a:r>
              <a:rPr lang="fr-FR" sz="1900" dirty="0">
                <a:latin typeface="Times New Roman" pitchFamily="18" charset="0"/>
                <a:cs typeface="Times New Roman" pitchFamily="18" charset="0"/>
              </a:rPr>
              <a:t>Le test individuel peut être effectué sur le milieu de Taylor contenant l'acide aminé étudié (soit la lysine, soit l'</a:t>
            </a:r>
            <a:r>
              <a:rPr lang="fr-FR" sz="1900" dirty="0" err="1">
                <a:latin typeface="Times New Roman" pitchFamily="18" charset="0"/>
                <a:cs typeface="Times New Roman" pitchFamily="18" charset="0"/>
              </a:rPr>
              <a:t>ornithine</a:t>
            </a:r>
            <a:r>
              <a:rPr lang="fr-FR" sz="1900" dirty="0">
                <a:latin typeface="Times New Roman" pitchFamily="18" charset="0"/>
                <a:cs typeface="Times New Roman" pitchFamily="18" charset="0"/>
              </a:rPr>
              <a:t>, soit l'arginine), du glucose et un indicateur coloré, le </a:t>
            </a:r>
            <a:r>
              <a:rPr lang="fr-FR" sz="1900" dirty="0" err="1">
                <a:latin typeface="Times New Roman" pitchFamily="18" charset="0"/>
                <a:cs typeface="Times New Roman" pitchFamily="18" charset="0"/>
              </a:rPr>
              <a:t>bromocrésol</a:t>
            </a:r>
            <a:r>
              <a:rPr lang="fr-FR" sz="1900" dirty="0">
                <a:latin typeface="Times New Roman" pitchFamily="18" charset="0"/>
                <a:cs typeface="Times New Roman" pitchFamily="18" charset="0"/>
              </a:rPr>
              <a:t> pourpre.</a:t>
            </a:r>
          </a:p>
          <a:p>
            <a:pPr algn="just">
              <a:lnSpc>
                <a:spcPct val="170000"/>
              </a:lnSpc>
            </a:pPr>
            <a:r>
              <a:rPr lang="fr-FR" sz="1900" dirty="0">
                <a:latin typeface="Times New Roman" pitchFamily="18" charset="0"/>
                <a:cs typeface="Times New Roman" pitchFamily="18" charset="0"/>
              </a:rPr>
              <a:t>La réaction s'effectue en deux temps: </a:t>
            </a:r>
            <a:r>
              <a:rPr lang="fr-FR" sz="1900" u="sng" dirty="0">
                <a:latin typeface="Times New Roman" pitchFamily="18" charset="0"/>
                <a:cs typeface="Times New Roman" pitchFamily="18" charset="0"/>
              </a:rPr>
              <a:t>Lorsque le glucose est fermenté, il y a virage au jaune du </a:t>
            </a:r>
            <a:r>
              <a:rPr lang="fr-FR" sz="1900" u="sng" dirty="0" err="1">
                <a:latin typeface="Times New Roman" pitchFamily="18" charset="0"/>
                <a:cs typeface="Times New Roman" pitchFamily="18" charset="0"/>
              </a:rPr>
              <a:t>bromocrésol</a:t>
            </a:r>
            <a:r>
              <a:rPr lang="fr-FR" sz="1900" u="sng" dirty="0">
                <a:latin typeface="Times New Roman" pitchFamily="18" charset="0"/>
                <a:cs typeface="Times New Roman" pitchFamily="18" charset="0"/>
              </a:rPr>
              <a:t> pourpre ; lorsque l'acide aminé est </a:t>
            </a:r>
            <a:r>
              <a:rPr lang="fr-FR" sz="1900" u="sng" dirty="0" err="1">
                <a:latin typeface="Times New Roman" pitchFamily="18" charset="0"/>
                <a:cs typeface="Times New Roman" pitchFamily="18" charset="0"/>
              </a:rPr>
              <a:t>décarboxylé</a:t>
            </a:r>
            <a:r>
              <a:rPr lang="fr-FR" sz="1900" u="sng" dirty="0">
                <a:latin typeface="Times New Roman" pitchFamily="18" charset="0"/>
                <a:cs typeface="Times New Roman" pitchFamily="18" charset="0"/>
              </a:rPr>
              <a:t>, il y a une </a:t>
            </a:r>
            <a:r>
              <a:rPr lang="fr-FR" sz="1900" u="sng" dirty="0" err="1">
                <a:latin typeface="Times New Roman" pitchFamily="18" charset="0"/>
                <a:cs typeface="Times New Roman" pitchFamily="18" charset="0"/>
              </a:rPr>
              <a:t>réalcalinisation</a:t>
            </a:r>
            <a:r>
              <a:rPr lang="fr-FR" sz="1900" u="sng" dirty="0">
                <a:latin typeface="Times New Roman" pitchFamily="18" charset="0"/>
                <a:cs typeface="Times New Roman" pitchFamily="18" charset="0"/>
              </a:rPr>
              <a:t> du milieu qui vire au violet.</a:t>
            </a:r>
            <a:r>
              <a:rPr lang="fr-FR" sz="1900" dirty="0">
                <a:latin typeface="Times New Roman" pitchFamily="18" charset="0"/>
                <a:cs typeface="Times New Roman" pitchFamily="18" charset="0"/>
              </a:rPr>
              <a:t> Après 18 h à 37 °C, </a:t>
            </a:r>
            <a:r>
              <a:rPr lang="fr-FR" sz="1900" u="sng" dirty="0">
                <a:latin typeface="Times New Roman" pitchFamily="18" charset="0"/>
                <a:cs typeface="Times New Roman" pitchFamily="18" charset="0"/>
              </a:rPr>
              <a:t>un milieu violet trouble correspond à une réaction positive</a:t>
            </a:r>
            <a:r>
              <a:rPr lang="fr-FR" sz="1900" dirty="0">
                <a:latin typeface="Times New Roman" pitchFamily="18" charset="0"/>
                <a:cs typeface="Times New Roman" pitchFamily="18" charset="0"/>
              </a:rPr>
              <a:t>. Par exemple, </a:t>
            </a:r>
            <a:r>
              <a:rPr lang="fr-FR" sz="1900" i="1" dirty="0">
                <a:latin typeface="Times New Roman" pitchFamily="18" charset="0"/>
                <a:cs typeface="Times New Roman" pitchFamily="18" charset="0"/>
              </a:rPr>
              <a:t>E. coli </a:t>
            </a:r>
            <a:r>
              <a:rPr lang="fr-FR" sz="1900" dirty="0">
                <a:latin typeface="Times New Roman" pitchFamily="18" charset="0"/>
                <a:cs typeface="Times New Roman" pitchFamily="18" charset="0"/>
              </a:rPr>
              <a:t>possède une lysine décarboxylase alors que </a:t>
            </a:r>
            <a:r>
              <a:rPr lang="fr-FR" sz="1900" i="1" dirty="0" err="1">
                <a:latin typeface="Times New Roman" pitchFamily="18" charset="0"/>
                <a:cs typeface="Times New Roman" pitchFamily="18" charset="0"/>
              </a:rPr>
              <a:t>Proteus</a:t>
            </a:r>
            <a:r>
              <a:rPr lang="fr-FR" sz="1900" i="1" dirty="0">
                <a:latin typeface="Times New Roman" pitchFamily="18" charset="0"/>
                <a:cs typeface="Times New Roman" pitchFamily="18" charset="0"/>
              </a:rPr>
              <a:t> </a:t>
            </a:r>
            <a:r>
              <a:rPr lang="fr-FR" sz="1900" i="1" dirty="0" err="1">
                <a:latin typeface="Times New Roman" pitchFamily="18" charset="0"/>
                <a:cs typeface="Times New Roman" pitchFamily="18" charset="0"/>
              </a:rPr>
              <a:t>vulgaris</a:t>
            </a:r>
            <a:r>
              <a:rPr lang="fr-FR" sz="1900" i="1" dirty="0">
                <a:latin typeface="Times New Roman" pitchFamily="18" charset="0"/>
                <a:cs typeface="Times New Roman" pitchFamily="18" charset="0"/>
              </a:rPr>
              <a:t> </a:t>
            </a:r>
            <a:r>
              <a:rPr lang="fr-FR" sz="1900" dirty="0">
                <a:latin typeface="Times New Roman" pitchFamily="18" charset="0"/>
                <a:cs typeface="Times New Roman" pitchFamily="18" charset="0"/>
              </a:rPr>
              <a:t>n'en possède pas ( fig. </a:t>
            </a:r>
            <a:r>
              <a:rPr lang="fr-FR" sz="1900" b="1" dirty="0">
                <a:latin typeface="Times New Roman" pitchFamily="18" charset="0"/>
                <a:cs typeface="Times New Roman" pitchFamily="18" charset="0"/>
              </a:rPr>
              <a:t>2.24</a:t>
            </a:r>
            <a:r>
              <a:rPr lang="fr-FR" sz="1900" dirty="0">
                <a:latin typeface="Times New Roman" pitchFamily="18" charset="0"/>
                <a:cs typeface="Times New Roman" pitchFamily="18" charset="0"/>
              </a:rPr>
              <a:t> ).</a:t>
            </a:r>
          </a:p>
        </p:txBody>
      </p:sp>
    </p:spTree>
    <p:extLst>
      <p:ext uri="{BB962C8B-B14F-4D97-AF65-F5344CB8AC3E}">
        <p14:creationId xmlns:p14="http://schemas.microsoft.com/office/powerpoint/2010/main" val="2346031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350"/>
            <a:ext cx="306705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0648"/>
            <a:ext cx="38290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7" y="4509120"/>
            <a:ext cx="9324527" cy="92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129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394"/>
            <a:ext cx="8229600" cy="418058"/>
          </a:xfrm>
        </p:spPr>
        <p:txBody>
          <a:bodyPr>
            <a:normAutofit fontScale="90000"/>
          </a:bodyPr>
          <a:lstStyle/>
          <a:p>
            <a:r>
              <a:rPr lang="fr-FR" sz="2800" b="1" i="1" dirty="0">
                <a:latin typeface="Times New Roman" pitchFamily="18" charset="0"/>
                <a:cs typeface="Times New Roman" pitchFamily="18" charset="0"/>
              </a:rPr>
              <a:t>Recherche de désaminases</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332656"/>
            <a:ext cx="9252520" cy="6525344"/>
          </a:xfrm>
        </p:spPr>
        <p:txBody>
          <a:bodyPr>
            <a:normAutofit fontScale="77500" lnSpcReduction="20000"/>
          </a:bodyPr>
          <a:lstStyle/>
          <a:p>
            <a:pPr algn="just">
              <a:lnSpc>
                <a:spcPct val="170000"/>
              </a:lnSpc>
            </a:pPr>
            <a:r>
              <a:rPr lang="fr-FR" b="1" dirty="0">
                <a:latin typeface="Times New Roman" pitchFamily="18" charset="0"/>
                <a:cs typeface="Times New Roman" pitchFamily="18" charset="0"/>
              </a:rPr>
              <a:t>Recherche de tryptophane désaminase</a:t>
            </a:r>
          </a:p>
          <a:p>
            <a:pPr algn="just">
              <a:lnSpc>
                <a:spcPct val="170000"/>
              </a:lnSpc>
            </a:pPr>
            <a:r>
              <a:rPr lang="fr-FR" dirty="0">
                <a:latin typeface="Times New Roman" pitchFamily="18" charset="0"/>
                <a:cs typeface="Times New Roman" pitchFamily="18" charset="0"/>
              </a:rPr>
              <a:t>À partir du milieu </a:t>
            </a:r>
            <a:r>
              <a:rPr lang="fr-FR" u="sng" dirty="0">
                <a:latin typeface="Times New Roman" pitchFamily="18" charset="0"/>
                <a:cs typeface="Times New Roman" pitchFamily="18" charset="0"/>
              </a:rPr>
              <a:t>de Ferguson contenant du tryptophane</a:t>
            </a:r>
            <a:r>
              <a:rPr lang="fr-FR" dirty="0">
                <a:latin typeface="Times New Roman" pitchFamily="18" charset="0"/>
                <a:cs typeface="Times New Roman" pitchFamily="18" charset="0"/>
              </a:rPr>
              <a:t>, du rouge de phénol et de l'urée, il est possible de mettre en évidence une activité tryptophane désaminase </a:t>
            </a:r>
            <a:r>
              <a:rPr lang="fr-FR" b="1" dirty="0">
                <a:latin typeface="Times New Roman" pitchFamily="18" charset="0"/>
                <a:cs typeface="Times New Roman" pitchFamily="18" charset="0"/>
              </a:rPr>
              <a:t>(TDA)</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Une suspension bactérienne dense dans un milieu de Ferguson permet, après incubation à 37 °C pendant 18 h et ajout d'une goutte de perchlorure de fer à 30 %, de mettre en évidence une </a:t>
            </a:r>
            <a:r>
              <a:rPr lang="fr-FR" b="1" dirty="0">
                <a:latin typeface="Times New Roman" pitchFamily="18" charset="0"/>
                <a:cs typeface="Times New Roman" pitchFamily="18" charset="0"/>
              </a:rPr>
              <a:t>coloration brune </a:t>
            </a:r>
            <a:r>
              <a:rPr lang="fr-FR" dirty="0">
                <a:latin typeface="Times New Roman" pitchFamily="18" charset="0"/>
                <a:cs typeface="Times New Roman" pitchFamily="18" charset="0"/>
              </a:rPr>
              <a:t>si la bactérie testée est dite TDA + ( fig. </a:t>
            </a:r>
            <a:r>
              <a:rPr lang="fr-FR" b="1" dirty="0">
                <a:latin typeface="Times New Roman" pitchFamily="18" charset="0"/>
                <a:cs typeface="Times New Roman" pitchFamily="18" charset="0"/>
              </a:rPr>
              <a:t>2.25</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Les entérobactéries TDA + appartiennent aux genres </a:t>
            </a:r>
            <a:r>
              <a:rPr lang="fr-FR" i="1" dirty="0" err="1">
                <a:latin typeface="Times New Roman" pitchFamily="18" charset="0"/>
                <a:cs typeface="Times New Roman" pitchFamily="18" charset="0"/>
              </a:rPr>
              <a:t>Proteus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Providencia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Morganella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3321226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76" y="2528888"/>
            <a:ext cx="8895328" cy="198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24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418058"/>
          </a:xfrm>
        </p:spPr>
        <p:txBody>
          <a:bodyPr>
            <a:noAutofit/>
          </a:bodyPr>
          <a:lstStyle/>
          <a:p>
            <a:r>
              <a:rPr lang="fr-FR" sz="3200" b="1" dirty="0"/>
              <a:t>Prélèvements</a:t>
            </a:r>
            <a:endParaRPr lang="fr-FR" sz="3200" dirty="0"/>
          </a:p>
        </p:txBody>
      </p:sp>
      <p:sp>
        <p:nvSpPr>
          <p:cNvPr id="3" name="Espace réservé du contenu 2"/>
          <p:cNvSpPr>
            <a:spLocks noGrp="1"/>
          </p:cNvSpPr>
          <p:nvPr>
            <p:ph idx="1"/>
          </p:nvPr>
        </p:nvSpPr>
        <p:spPr>
          <a:xfrm>
            <a:off x="0" y="476672"/>
            <a:ext cx="9144000" cy="6120680"/>
          </a:xfrm>
        </p:spPr>
        <p:txBody>
          <a:bodyPr>
            <a:noAutofit/>
          </a:bodyPr>
          <a:lstStyle/>
          <a:p>
            <a:pPr algn="just">
              <a:lnSpc>
                <a:spcPct val="150000"/>
              </a:lnSpc>
            </a:pPr>
            <a:r>
              <a:rPr lang="fr-FR" sz="2200" dirty="0">
                <a:latin typeface="Times New Roman" pitchFamily="18" charset="0"/>
                <a:cs typeface="Times New Roman" pitchFamily="18" charset="0"/>
              </a:rPr>
              <a:t>Dans d'autres cas, le prélèvement provient d'</a:t>
            </a:r>
            <a:r>
              <a:rPr lang="fr-FR" sz="2200" u="sng" dirty="0">
                <a:latin typeface="Times New Roman" pitchFamily="18" charset="0"/>
                <a:cs typeface="Times New Roman" pitchFamily="18" charset="0"/>
              </a:rPr>
              <a:t>un site anatomique normalement stérile</a:t>
            </a:r>
            <a:r>
              <a:rPr lang="fr-FR" sz="2200" b="1" dirty="0">
                <a:latin typeface="Times New Roman" pitchFamily="18" charset="0"/>
                <a:cs typeface="Times New Roman" pitchFamily="18" charset="0"/>
              </a:rPr>
              <a:t> mais</a:t>
            </a:r>
            <a:r>
              <a:rPr lang="fr-FR" sz="2200" dirty="0">
                <a:latin typeface="Times New Roman" pitchFamily="18" charset="0"/>
                <a:cs typeface="Times New Roman" pitchFamily="18" charset="0"/>
              </a:rPr>
              <a:t> la contamination par une </a:t>
            </a:r>
            <a:r>
              <a:rPr lang="fr-FR" sz="2200" b="1" dirty="0">
                <a:latin typeface="Times New Roman" pitchFamily="18" charset="0"/>
                <a:cs typeface="Times New Roman" pitchFamily="18" charset="0"/>
              </a:rPr>
              <a:t>flore endogène</a:t>
            </a:r>
            <a:r>
              <a:rPr lang="fr-FR" sz="2200" dirty="0">
                <a:latin typeface="Times New Roman" pitchFamily="18" charset="0"/>
                <a:cs typeface="Times New Roman" pitchFamily="18" charset="0"/>
              </a:rPr>
              <a:t> est pratiquement obligatoire (par exemple les prélèvements pulmonaires profonds comme les brossages distaux, même s'ils sont protégés). </a:t>
            </a:r>
          </a:p>
          <a:p>
            <a:pPr algn="just">
              <a:lnSpc>
                <a:spcPct val="150000"/>
              </a:lnSpc>
            </a:pPr>
            <a:r>
              <a:rPr lang="fr-FR" sz="2200" dirty="0">
                <a:latin typeface="Times New Roman" pitchFamily="18" charset="0"/>
                <a:cs typeface="Times New Roman" pitchFamily="18" charset="0"/>
              </a:rPr>
              <a:t>Enfin, lorsque la bactérie responsable de l'infection est associée à une flore endogène (c'est le cas dans les infections digestives, les infections cutanées, les angines, etc.), la présence de cette flore va interférer inévitablement avec l'isolement de la bactérie, ce qui nécessitera l'utilisation de milieux sélectifs et/ou de milieux d'enrichissement. Par ailleurs – il est vrai essentiellement dans les infections cutanées –, il faut distinguer les prélèvements superficiels et les prélèvements profonds, seuls ces derniers présentant un intérêt médical réel.</a:t>
            </a:r>
          </a:p>
        </p:txBody>
      </p:sp>
    </p:spTree>
    <p:extLst>
      <p:ext uri="{BB962C8B-B14F-4D97-AF65-F5344CB8AC3E}">
        <p14:creationId xmlns:p14="http://schemas.microsoft.com/office/powerpoint/2010/main" val="878630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597352"/>
          </a:xfrm>
        </p:spPr>
        <p:txBody>
          <a:bodyPr>
            <a:normAutofit/>
          </a:bodyPr>
          <a:lstStyle/>
          <a:p>
            <a:pPr algn="just">
              <a:lnSpc>
                <a:spcPct val="150000"/>
              </a:lnSpc>
            </a:pPr>
            <a:r>
              <a:rPr lang="fr-FR" b="1" dirty="0"/>
              <a:t>Recherche d'une phénylalanine désaminase</a:t>
            </a:r>
          </a:p>
          <a:p>
            <a:pPr algn="just">
              <a:lnSpc>
                <a:spcPct val="150000"/>
              </a:lnSpc>
            </a:pPr>
            <a:r>
              <a:rPr lang="fr-FR" dirty="0"/>
              <a:t>De la même façon, une gélose à la phénylalanine peut être ensemencée pour mettre en évidence une phénylalanine désaminase. </a:t>
            </a:r>
          </a:p>
          <a:p>
            <a:pPr algn="just">
              <a:lnSpc>
                <a:spcPct val="150000"/>
              </a:lnSpc>
            </a:pPr>
            <a:r>
              <a:rPr lang="fr-FR" dirty="0"/>
              <a:t>Après incubation de 18 heures à 37 °C et ajout de quelques gouttes de perchlorure de fer à 30 %, il apparaît en cas de positivité une coloration verte.</a:t>
            </a:r>
          </a:p>
        </p:txBody>
      </p:sp>
    </p:spTree>
    <p:extLst>
      <p:ext uri="{BB962C8B-B14F-4D97-AF65-F5344CB8AC3E}">
        <p14:creationId xmlns:p14="http://schemas.microsoft.com/office/powerpoint/2010/main" val="3204336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384"/>
            <a:ext cx="9144000" cy="6741368"/>
          </a:xfrm>
        </p:spPr>
        <p:txBody>
          <a:bodyPr>
            <a:normAutofit fontScale="77500" lnSpcReduction="20000"/>
          </a:bodyPr>
          <a:lstStyle/>
          <a:p>
            <a:pPr algn="just">
              <a:lnSpc>
                <a:spcPct val="160000"/>
              </a:lnSpc>
            </a:pPr>
            <a:r>
              <a:rPr lang="fr-FR" b="1" i="1" dirty="0">
                <a:latin typeface="Times New Roman" pitchFamily="18" charset="0"/>
                <a:cs typeface="Times New Roman" pitchFamily="18" charset="0"/>
              </a:rPr>
              <a:t>Recherche de </a:t>
            </a:r>
            <a:r>
              <a:rPr lang="fr-FR" b="1" i="1" dirty="0" err="1">
                <a:latin typeface="Times New Roman" pitchFamily="18" charset="0"/>
                <a:cs typeface="Times New Roman" pitchFamily="18" charset="0"/>
              </a:rPr>
              <a:t>tryptophanase</a:t>
            </a:r>
            <a:endParaRPr lang="fr-FR" b="1" i="1" dirty="0">
              <a:latin typeface="Times New Roman" pitchFamily="18" charset="0"/>
              <a:cs typeface="Times New Roman" pitchFamily="18" charset="0"/>
            </a:endParaRPr>
          </a:p>
          <a:p>
            <a:pPr algn="just">
              <a:lnSpc>
                <a:spcPct val="160000"/>
              </a:lnSpc>
            </a:pPr>
            <a:r>
              <a:rPr lang="fr-FR" dirty="0">
                <a:latin typeface="Times New Roman" pitchFamily="18" charset="0"/>
                <a:cs typeface="Times New Roman" pitchFamily="18" charset="0"/>
              </a:rPr>
              <a:t>La </a:t>
            </a:r>
            <a:r>
              <a:rPr lang="fr-FR" b="1" dirty="0">
                <a:latin typeface="Times New Roman" pitchFamily="18" charset="0"/>
                <a:cs typeface="Times New Roman" pitchFamily="18" charset="0"/>
              </a:rPr>
              <a:t>production d'indole</a:t>
            </a:r>
            <a:r>
              <a:rPr lang="fr-FR" dirty="0">
                <a:latin typeface="Times New Roman" pitchFamily="18" charset="0"/>
                <a:cs typeface="Times New Roman" pitchFamily="18" charset="0"/>
              </a:rPr>
              <a:t> par hydrolyse du </a:t>
            </a:r>
            <a:r>
              <a:rPr lang="fr-FR" b="1" dirty="0">
                <a:latin typeface="Times New Roman" pitchFamily="18" charset="0"/>
                <a:cs typeface="Times New Roman" pitchFamily="18" charset="0"/>
              </a:rPr>
              <a:t>tryptophane</a:t>
            </a:r>
            <a:r>
              <a:rPr lang="fr-FR" dirty="0">
                <a:latin typeface="Times New Roman" pitchFamily="18" charset="0"/>
                <a:cs typeface="Times New Roman" pitchFamily="18" charset="0"/>
              </a:rPr>
              <a:t> peut être effectuée à partir d'une culture de 24 h de la souche à étudier en </a:t>
            </a:r>
            <a:r>
              <a:rPr lang="fr-FR" u="sng" dirty="0">
                <a:latin typeface="Times New Roman" pitchFamily="18" charset="0"/>
                <a:cs typeface="Times New Roman" pitchFamily="18" charset="0"/>
              </a:rPr>
              <a:t>milieu de Ferguson</a:t>
            </a:r>
            <a:r>
              <a:rPr lang="fr-FR" dirty="0">
                <a:latin typeface="Times New Roman" pitchFamily="18" charset="0"/>
                <a:cs typeface="Times New Roman" pitchFamily="18" charset="0"/>
              </a:rPr>
              <a:t> ou en </a:t>
            </a:r>
            <a:r>
              <a:rPr lang="fr-FR" u="sng" dirty="0">
                <a:latin typeface="Times New Roman" pitchFamily="18" charset="0"/>
                <a:cs typeface="Times New Roman" pitchFamily="18" charset="0"/>
              </a:rPr>
              <a:t>eau </a:t>
            </a:r>
            <a:r>
              <a:rPr lang="fr-FR" u="sng" dirty="0" err="1">
                <a:latin typeface="Times New Roman" pitchFamily="18" charset="0"/>
                <a:cs typeface="Times New Roman" pitchFamily="18" charset="0"/>
              </a:rPr>
              <a:t>peptonée</a:t>
            </a:r>
            <a:r>
              <a:rPr lang="fr-FR" u="sng" dirty="0">
                <a:latin typeface="Times New Roman" pitchFamily="18" charset="0"/>
                <a:cs typeface="Times New Roman" pitchFamily="18" charset="0"/>
              </a:rPr>
              <a:t> dépourvue d'indole</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L'indole produit donne une coloration </a:t>
            </a:r>
            <a:r>
              <a:rPr lang="fr-FR" b="1" dirty="0">
                <a:latin typeface="Times New Roman" pitchFamily="18" charset="0"/>
                <a:cs typeface="Times New Roman" pitchFamily="18" charset="0"/>
              </a:rPr>
              <a:t>rouge </a:t>
            </a:r>
            <a:r>
              <a:rPr lang="fr-FR" dirty="0">
                <a:latin typeface="Times New Roman" pitchFamily="18" charset="0"/>
                <a:cs typeface="Times New Roman" pitchFamily="18" charset="0"/>
              </a:rPr>
              <a:t>en présence du réactif de </a:t>
            </a:r>
            <a:r>
              <a:rPr lang="fr-FR" dirty="0" err="1">
                <a:latin typeface="Times New Roman" pitchFamily="18" charset="0"/>
                <a:cs typeface="Times New Roman" pitchFamily="18" charset="0"/>
              </a:rPr>
              <a:t>Kovacs</a:t>
            </a:r>
            <a:r>
              <a:rPr lang="fr-FR" dirty="0">
                <a:latin typeface="Times New Roman" pitchFamily="18" charset="0"/>
                <a:cs typeface="Times New Roman" pitchFamily="18" charset="0"/>
              </a:rPr>
              <a:t> (para-</a:t>
            </a:r>
            <a:r>
              <a:rPr lang="fr-FR" dirty="0" err="1">
                <a:latin typeface="Times New Roman" pitchFamily="18" charset="0"/>
                <a:cs typeface="Times New Roman" pitchFamily="18" charset="0"/>
              </a:rPr>
              <a:t>diméthylaminobenzaldéhyde</a:t>
            </a:r>
            <a:r>
              <a:rPr lang="fr-FR" dirty="0">
                <a:latin typeface="Times New Roman" pitchFamily="18" charset="0"/>
                <a:cs typeface="Times New Roman" pitchFamily="18" charset="0"/>
              </a:rPr>
              <a:t> + alcool </a:t>
            </a:r>
            <a:r>
              <a:rPr lang="fr-FR" dirty="0" err="1">
                <a:latin typeface="Times New Roman" pitchFamily="18" charset="0"/>
                <a:cs typeface="Times New Roman" pitchFamily="18" charset="0"/>
              </a:rPr>
              <a:t>isoamylique</a:t>
            </a:r>
            <a:r>
              <a:rPr lang="fr-FR" dirty="0">
                <a:latin typeface="Times New Roman" pitchFamily="18" charset="0"/>
                <a:cs typeface="Times New Roman" pitchFamily="18" charset="0"/>
              </a:rPr>
              <a:t>) ou du réactif de James ( fig. </a:t>
            </a:r>
            <a:r>
              <a:rPr lang="fr-FR" b="1" dirty="0">
                <a:latin typeface="Times New Roman" pitchFamily="18" charset="0"/>
                <a:cs typeface="Times New Roman" pitchFamily="18" charset="0"/>
              </a:rPr>
              <a:t>2.26</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La </a:t>
            </a:r>
            <a:r>
              <a:rPr lang="fr-FR" u="sng" dirty="0">
                <a:latin typeface="Times New Roman" pitchFamily="18" charset="0"/>
                <a:cs typeface="Times New Roman" pitchFamily="18" charset="0"/>
              </a:rPr>
              <a:t>formation d'un anneau rouge</a:t>
            </a:r>
            <a:r>
              <a:rPr lang="fr-FR" dirty="0">
                <a:latin typeface="Times New Roman" pitchFamily="18" charset="0"/>
                <a:cs typeface="Times New Roman" pitchFamily="18" charset="0"/>
              </a:rPr>
              <a:t> correspond à une réaction positive ; c'est le cas avec </a:t>
            </a:r>
            <a:r>
              <a:rPr lang="fr-FR" i="1" dirty="0">
                <a:latin typeface="Times New Roman" pitchFamily="18" charset="0"/>
                <a:cs typeface="Times New Roman" pitchFamily="18" charset="0"/>
              </a:rPr>
              <a:t>E. coli </a:t>
            </a:r>
            <a:r>
              <a:rPr lang="fr-FR" dirty="0">
                <a:latin typeface="Times New Roman" pitchFamily="18" charset="0"/>
                <a:cs typeface="Times New Roman" pitchFamily="18" charset="0"/>
              </a:rPr>
              <a:t>. </a:t>
            </a:r>
          </a:p>
          <a:p>
            <a:pPr algn="just">
              <a:lnSpc>
                <a:spcPct val="160000"/>
              </a:lnSpc>
            </a:pPr>
            <a:r>
              <a:rPr lang="fr-FR" i="1" dirty="0" err="1">
                <a:latin typeface="Times New Roman" pitchFamily="18" charset="0"/>
                <a:cs typeface="Times New Roman" pitchFamily="18" charset="0"/>
              </a:rPr>
              <a:t>Proteus</a:t>
            </a:r>
            <a:r>
              <a:rPr lang="fr-FR" i="1" dirty="0">
                <a:latin typeface="Times New Roman" pitchFamily="18" charset="0"/>
                <a:cs typeface="Times New Roman" pitchFamily="18" charset="0"/>
              </a:rPr>
              <a:t> mirabilis </a:t>
            </a:r>
            <a:r>
              <a:rPr lang="fr-FR" dirty="0">
                <a:latin typeface="Times New Roman" pitchFamily="18" charset="0"/>
                <a:cs typeface="Times New Roman" pitchFamily="18" charset="0"/>
              </a:rPr>
              <a:t>, par exemple, n'hydrolyse pas le tryptophane en indole.</a:t>
            </a:r>
          </a:p>
        </p:txBody>
      </p:sp>
    </p:spTree>
    <p:extLst>
      <p:ext uri="{BB962C8B-B14F-4D97-AF65-F5344CB8AC3E}">
        <p14:creationId xmlns:p14="http://schemas.microsoft.com/office/powerpoint/2010/main" val="3873006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500313"/>
            <a:ext cx="9013878" cy="200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348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pPr algn="just">
              <a:lnSpc>
                <a:spcPct val="160000"/>
              </a:lnSpc>
            </a:pPr>
            <a:r>
              <a:rPr lang="fr-FR" b="1" i="1" dirty="0">
                <a:latin typeface="Times New Roman" pitchFamily="18" charset="0"/>
                <a:cs typeface="Times New Roman" pitchFamily="18" charset="0"/>
              </a:rPr>
              <a:t>Recherche de </a:t>
            </a:r>
            <a:r>
              <a:rPr lang="fr-FR" b="1" i="1" dirty="0" err="1">
                <a:latin typeface="Times New Roman" pitchFamily="18" charset="0"/>
                <a:cs typeface="Times New Roman" pitchFamily="18" charset="0"/>
              </a:rPr>
              <a:t>désulfhydrases</a:t>
            </a:r>
            <a:endParaRPr lang="fr-FR" b="1" i="1" dirty="0">
              <a:latin typeface="Times New Roman" pitchFamily="18" charset="0"/>
              <a:cs typeface="Times New Roman" pitchFamily="18" charset="0"/>
            </a:endParaRPr>
          </a:p>
          <a:p>
            <a:pPr algn="just">
              <a:lnSpc>
                <a:spcPct val="160000"/>
              </a:lnSpc>
            </a:pPr>
            <a:r>
              <a:rPr lang="fr-FR" dirty="0">
                <a:latin typeface="Times New Roman" pitchFamily="18" charset="0"/>
                <a:cs typeface="Times New Roman" pitchFamily="18" charset="0"/>
              </a:rPr>
              <a:t>Cette recherche est réalisée sur milieu de </a:t>
            </a:r>
            <a:r>
              <a:rPr lang="fr-FR" b="1" dirty="0" err="1">
                <a:latin typeface="Times New Roman" pitchFamily="18" charset="0"/>
                <a:cs typeface="Times New Roman" pitchFamily="18" charset="0"/>
              </a:rPr>
              <a:t>Kligler-Hajna</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ou fait partie des tests des galeries. La dégradation des acides aminés soufrés conduit à la formation de </a:t>
            </a:r>
            <a:r>
              <a:rPr lang="fr-FR" b="1" dirty="0">
                <a:latin typeface="Times New Roman" pitchFamily="18" charset="0"/>
                <a:cs typeface="Times New Roman" pitchFamily="18" charset="0"/>
              </a:rPr>
              <a:t>groupements SH</a:t>
            </a:r>
            <a:r>
              <a:rPr lang="fr-FR" dirty="0">
                <a:latin typeface="Times New Roman" pitchFamily="18" charset="0"/>
                <a:cs typeface="Times New Roman" pitchFamily="18" charset="0"/>
              </a:rPr>
              <a:t> ou </a:t>
            </a:r>
            <a:r>
              <a:rPr lang="fr-FR" b="1" dirty="0">
                <a:latin typeface="Times New Roman" pitchFamily="18" charset="0"/>
                <a:cs typeface="Times New Roman" pitchFamily="18" charset="0"/>
              </a:rPr>
              <a:t>H2S</a:t>
            </a:r>
            <a:r>
              <a:rPr lang="fr-FR" dirty="0">
                <a:latin typeface="Times New Roman" pitchFamily="18" charset="0"/>
                <a:cs typeface="Times New Roman" pitchFamily="18" charset="0"/>
              </a:rPr>
              <a:t> qui se combinent avec le citrate de fer ammoniacal du milieu pour former du </a:t>
            </a:r>
            <a:r>
              <a:rPr lang="fr-FR" b="1" u="sng" dirty="0">
                <a:latin typeface="Times New Roman" pitchFamily="18" charset="0"/>
                <a:cs typeface="Times New Roman" pitchFamily="18" charset="0"/>
              </a:rPr>
              <a:t>sulfure de fer noir.</a:t>
            </a:r>
          </a:p>
          <a:p>
            <a:pPr algn="just">
              <a:lnSpc>
                <a:spcPct val="160000"/>
              </a:lnSpc>
            </a:pPr>
            <a:r>
              <a:rPr lang="fr-FR" i="1" dirty="0">
                <a:latin typeface="Times New Roman" pitchFamily="18" charset="0"/>
                <a:cs typeface="Times New Roman" pitchFamily="18" charset="0"/>
              </a:rPr>
              <a:t>Salmonella </a:t>
            </a:r>
            <a:r>
              <a:rPr lang="fr-FR" dirty="0" err="1">
                <a:latin typeface="Times New Roman" pitchFamily="18" charset="0"/>
                <a:cs typeface="Times New Roman" pitchFamily="18" charset="0"/>
              </a:rPr>
              <a:t>Typhimurium</a:t>
            </a:r>
            <a:r>
              <a:rPr lang="fr-FR" dirty="0">
                <a:latin typeface="Times New Roman" pitchFamily="18" charset="0"/>
                <a:cs typeface="Times New Roman" pitchFamily="18" charset="0"/>
              </a:rPr>
              <a:t>, par exemple, est H2S positif,</a:t>
            </a:r>
          </a:p>
          <a:p>
            <a:pPr algn="just">
              <a:lnSpc>
                <a:spcPct val="160000"/>
              </a:lnSpc>
            </a:pPr>
            <a:r>
              <a:rPr lang="fr-FR" dirty="0">
                <a:latin typeface="Times New Roman" pitchFamily="18" charset="0"/>
                <a:cs typeface="Times New Roman" pitchFamily="18" charset="0"/>
              </a:rPr>
              <a:t>alors qu' </a:t>
            </a:r>
            <a:r>
              <a:rPr lang="fr-FR" i="1" dirty="0">
                <a:latin typeface="Times New Roman" pitchFamily="18" charset="0"/>
                <a:cs typeface="Times New Roman" pitchFamily="18" charset="0"/>
              </a:rPr>
              <a:t>E. coli </a:t>
            </a:r>
            <a:r>
              <a:rPr lang="fr-FR" dirty="0">
                <a:latin typeface="Times New Roman" pitchFamily="18" charset="0"/>
                <a:cs typeface="Times New Roman" pitchFamily="18" charset="0"/>
              </a:rPr>
              <a:t>est H2S négatif.</a:t>
            </a:r>
          </a:p>
        </p:txBody>
      </p:sp>
    </p:spTree>
    <p:extLst>
      <p:ext uri="{BB962C8B-B14F-4D97-AF65-F5344CB8AC3E}">
        <p14:creationId xmlns:p14="http://schemas.microsoft.com/office/powerpoint/2010/main" val="3215529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126163"/>
          </a:xfrm>
        </p:spPr>
        <p:txBody>
          <a:bodyPr>
            <a:normAutofit/>
          </a:bodyPr>
          <a:lstStyle/>
          <a:p>
            <a:pPr algn="just">
              <a:lnSpc>
                <a:spcPct val="150000"/>
              </a:lnSpc>
            </a:pPr>
            <a:r>
              <a:rPr lang="fr-FR" b="1" dirty="0">
                <a:latin typeface="Times New Roman" pitchFamily="18" charset="0"/>
                <a:cs typeface="Times New Roman" pitchFamily="18" charset="0"/>
              </a:rPr>
              <a:t>Étude du métabolisme lipidique</a:t>
            </a:r>
          </a:p>
          <a:p>
            <a:pPr algn="just">
              <a:lnSpc>
                <a:spcPct val="150000"/>
              </a:lnSpc>
            </a:pPr>
            <a:r>
              <a:rPr lang="fr-FR" dirty="0">
                <a:latin typeface="Times New Roman" pitchFamily="18" charset="0"/>
                <a:cs typeface="Times New Roman" pitchFamily="18" charset="0"/>
              </a:rPr>
              <a:t>La recherche d'une lipase sur milieu au Tween 80® est détectée par une opacification du milieu, ce qui est le cas pour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 Le milieu de Baird-Parker contenant de la lécithine, du jaune d'</a:t>
            </a:r>
            <a:r>
              <a:rPr lang="fr-FR" dirty="0" err="1">
                <a:latin typeface="Times New Roman" pitchFamily="18" charset="0"/>
                <a:cs typeface="Times New Roman" pitchFamily="18" charset="0"/>
              </a:rPr>
              <a:t>oeuf</a:t>
            </a:r>
            <a:r>
              <a:rPr lang="fr-FR" dirty="0">
                <a:latin typeface="Times New Roman" pitchFamily="18" charset="0"/>
                <a:cs typeface="Times New Roman" pitchFamily="18" charset="0"/>
              </a:rPr>
              <a:t> permet de mettre en évidence une </a:t>
            </a:r>
            <a:r>
              <a:rPr lang="fr-FR" dirty="0" err="1">
                <a:latin typeface="Times New Roman" pitchFamily="18" charset="0"/>
                <a:cs typeface="Times New Roman" pitchFamily="18" charset="0"/>
              </a:rPr>
              <a:t>lécithinase</a:t>
            </a:r>
            <a:r>
              <a:rPr lang="fr-FR" dirty="0">
                <a:latin typeface="Times New Roman" pitchFamily="18" charset="0"/>
                <a:cs typeface="Times New Roman" pitchFamily="18" charset="0"/>
              </a:rPr>
              <a:t> par apparition d'un halo clair autour des colonies (par exemple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1921820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648072"/>
          </a:xfrm>
        </p:spPr>
        <p:txBody>
          <a:bodyPr>
            <a:normAutofit fontScale="90000"/>
          </a:bodyPr>
          <a:lstStyle/>
          <a:p>
            <a:r>
              <a:rPr lang="fr-FR" b="1" dirty="0"/>
              <a:t>Autres tests</a:t>
            </a:r>
            <a:endParaRPr lang="fr-FR" dirty="0"/>
          </a:p>
        </p:txBody>
      </p:sp>
      <p:sp>
        <p:nvSpPr>
          <p:cNvPr id="3" name="Espace réservé du contenu 2"/>
          <p:cNvSpPr>
            <a:spLocks noGrp="1"/>
          </p:cNvSpPr>
          <p:nvPr>
            <p:ph idx="1"/>
          </p:nvPr>
        </p:nvSpPr>
        <p:spPr>
          <a:xfrm>
            <a:off x="107504" y="764704"/>
            <a:ext cx="9036496" cy="5472608"/>
          </a:xfrm>
        </p:spPr>
        <p:txBody>
          <a:bodyPr>
            <a:normAutofit/>
          </a:bodyPr>
          <a:lstStyle/>
          <a:p>
            <a:pPr algn="just">
              <a:lnSpc>
                <a:spcPct val="150000"/>
              </a:lnSpc>
            </a:pPr>
            <a:r>
              <a:rPr lang="fr-FR" sz="2400" b="1" i="1" dirty="0">
                <a:latin typeface="Times New Roman" pitchFamily="18" charset="0"/>
                <a:cs typeface="Times New Roman" pitchFamily="18" charset="0"/>
              </a:rPr>
              <a:t>Recherche d'une </a:t>
            </a:r>
            <a:r>
              <a:rPr lang="fr-FR" sz="2400" b="1" i="1" dirty="0" err="1">
                <a:latin typeface="Times New Roman" pitchFamily="18" charset="0"/>
                <a:cs typeface="Times New Roman" pitchFamily="18" charset="0"/>
              </a:rPr>
              <a:t>uréase</a:t>
            </a:r>
            <a:endParaRPr lang="fr-FR" sz="2400" b="1" i="1" dirty="0">
              <a:latin typeface="Times New Roman" pitchFamily="18" charset="0"/>
              <a:cs typeface="Times New Roman" pitchFamily="18" charset="0"/>
            </a:endParaRPr>
          </a:p>
          <a:p>
            <a:pPr algn="just">
              <a:lnSpc>
                <a:spcPct val="150000"/>
              </a:lnSpc>
            </a:pPr>
            <a:r>
              <a:rPr lang="fr-FR" sz="2400" dirty="0">
                <a:latin typeface="Times New Roman" pitchFamily="18" charset="0"/>
                <a:cs typeface="Times New Roman" pitchFamily="18" charset="0"/>
              </a:rPr>
              <a:t>La recherche d'une </a:t>
            </a:r>
            <a:r>
              <a:rPr lang="fr-FR" sz="2400" u="sng" dirty="0" err="1">
                <a:latin typeface="Times New Roman" pitchFamily="18" charset="0"/>
                <a:cs typeface="Times New Roman" pitchFamily="18" charset="0"/>
              </a:rPr>
              <a:t>uréase</a:t>
            </a:r>
            <a:r>
              <a:rPr lang="fr-FR" sz="2400" dirty="0">
                <a:latin typeface="Times New Roman" pitchFamily="18" charset="0"/>
                <a:cs typeface="Times New Roman" pitchFamily="18" charset="0"/>
              </a:rPr>
              <a:t> s'effectue en milieu urée-tryptophane (improprement appelé milieu urée-indole).</a:t>
            </a:r>
          </a:p>
          <a:p>
            <a:pPr algn="just">
              <a:lnSpc>
                <a:spcPct val="150000"/>
              </a:lnSpc>
            </a:pPr>
            <a:r>
              <a:rPr lang="fr-FR" sz="2400" dirty="0">
                <a:latin typeface="Times New Roman" pitchFamily="18" charset="0"/>
                <a:cs typeface="Times New Roman" pitchFamily="18" charset="0"/>
              </a:rPr>
              <a:t>Ce milieu contient du tryptophane, de l'urée et du rouge de phénol comme indicateur de pH. L'urée, sous l'action d'une </a:t>
            </a:r>
            <a:r>
              <a:rPr lang="fr-FR" sz="2400" dirty="0" err="1">
                <a:latin typeface="Times New Roman" pitchFamily="18" charset="0"/>
                <a:cs typeface="Times New Roman" pitchFamily="18" charset="0"/>
              </a:rPr>
              <a:t>uréase</a:t>
            </a:r>
            <a:r>
              <a:rPr lang="fr-FR" sz="2400" dirty="0">
                <a:latin typeface="Times New Roman" pitchFamily="18" charset="0"/>
                <a:cs typeface="Times New Roman" pitchFamily="18" charset="0"/>
              </a:rPr>
              <a:t> bactérienne, va être transformée en </a:t>
            </a:r>
            <a:r>
              <a:rPr lang="fr-FR" sz="2400" u="sng" dirty="0">
                <a:latin typeface="Times New Roman" pitchFamily="18" charset="0"/>
                <a:cs typeface="Times New Roman" pitchFamily="18" charset="0"/>
              </a:rPr>
              <a:t>carbonate d'ammonium alcalin</a:t>
            </a:r>
            <a:r>
              <a:rPr lang="fr-FR" sz="2400" dirty="0">
                <a:latin typeface="Times New Roman" pitchFamily="18" charset="0"/>
                <a:cs typeface="Times New Roman" pitchFamily="18" charset="0"/>
              </a:rPr>
              <a:t>, entraînant une coloration </a:t>
            </a:r>
            <a:r>
              <a:rPr lang="fr-FR" sz="2400" u="sng" dirty="0">
                <a:latin typeface="Times New Roman" pitchFamily="18" charset="0"/>
                <a:cs typeface="Times New Roman" pitchFamily="18" charset="0"/>
              </a:rPr>
              <a:t>rose-rouge</a:t>
            </a:r>
            <a:r>
              <a:rPr lang="fr-FR" sz="2400" dirty="0">
                <a:latin typeface="Times New Roman" pitchFamily="18" charset="0"/>
                <a:cs typeface="Times New Roman" pitchFamily="18" charset="0"/>
              </a:rPr>
              <a:t> du milieu ( fig. </a:t>
            </a:r>
            <a:r>
              <a:rPr lang="fr-FR" sz="2400" b="1" dirty="0">
                <a:latin typeface="Times New Roman" pitchFamily="18" charset="0"/>
                <a:cs typeface="Times New Roman" pitchFamily="18" charset="0"/>
              </a:rPr>
              <a:t>2.27</a:t>
            </a:r>
            <a:r>
              <a:rPr lang="fr-FR" sz="2400" dirty="0">
                <a:latin typeface="Times New Roman" pitchFamily="18" charset="0"/>
                <a:cs typeface="Times New Roman" pitchFamily="18" charset="0"/>
              </a:rPr>
              <a:t>). </a:t>
            </a:r>
          </a:p>
          <a:p>
            <a:pPr algn="just">
              <a:lnSpc>
                <a:spcPct val="150000"/>
              </a:lnSpc>
            </a:pPr>
            <a:r>
              <a:rPr lang="fr-FR" sz="2400" dirty="0">
                <a:latin typeface="Times New Roman" pitchFamily="18" charset="0"/>
                <a:cs typeface="Times New Roman" pitchFamily="18" charset="0"/>
              </a:rPr>
              <a:t>Il permet également  la recherche d'une </a:t>
            </a:r>
            <a:r>
              <a:rPr lang="fr-FR" sz="2400" u="sng" dirty="0">
                <a:latin typeface="Times New Roman" pitchFamily="18" charset="0"/>
                <a:cs typeface="Times New Roman" pitchFamily="18" charset="0"/>
              </a:rPr>
              <a:t>tryptophane désaminase</a:t>
            </a:r>
            <a:r>
              <a:rPr lang="fr-FR" sz="2400" dirty="0">
                <a:latin typeface="Times New Roman" pitchFamily="18" charset="0"/>
                <a:cs typeface="Times New Roman" pitchFamily="18" charset="0"/>
              </a:rPr>
              <a:t> selon la méthode précédemment décrite.</a:t>
            </a:r>
          </a:p>
        </p:txBody>
      </p:sp>
    </p:spTree>
    <p:extLst>
      <p:ext uri="{BB962C8B-B14F-4D97-AF65-F5344CB8AC3E}">
        <p14:creationId xmlns:p14="http://schemas.microsoft.com/office/powerpoint/2010/main" val="2395451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43" y="692696"/>
            <a:ext cx="364210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2" y="4912965"/>
            <a:ext cx="6566630" cy="118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373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rmAutofit fontScale="85000" lnSpcReduction="10000"/>
          </a:bodyPr>
          <a:lstStyle/>
          <a:p>
            <a:pPr algn="just">
              <a:lnSpc>
                <a:spcPct val="160000"/>
              </a:lnSpc>
            </a:pPr>
            <a:r>
              <a:rPr lang="fr-FR" b="1" i="1" dirty="0">
                <a:latin typeface="Times New Roman" pitchFamily="18" charset="0"/>
                <a:cs typeface="Times New Roman" pitchFamily="18" charset="0"/>
              </a:rPr>
              <a:t>Recherche d'autres enzymes</a:t>
            </a:r>
          </a:p>
          <a:p>
            <a:pPr algn="just">
              <a:lnSpc>
                <a:spcPct val="160000"/>
              </a:lnSpc>
            </a:pPr>
            <a:r>
              <a:rPr lang="fr-FR" b="1" dirty="0">
                <a:latin typeface="Times New Roman" pitchFamily="18" charset="0"/>
                <a:cs typeface="Times New Roman" pitchFamily="18" charset="0"/>
              </a:rPr>
              <a:t>Recherche d'une </a:t>
            </a:r>
            <a:r>
              <a:rPr lang="fr-FR" b="1" dirty="0" err="1">
                <a:latin typeface="Times New Roman" pitchFamily="18" charset="0"/>
                <a:cs typeface="Times New Roman" pitchFamily="18" charset="0"/>
              </a:rPr>
              <a:t>DNAse</a:t>
            </a:r>
            <a:endParaRPr lang="fr-FR" b="1" dirty="0">
              <a:latin typeface="Times New Roman" pitchFamily="18" charset="0"/>
              <a:cs typeface="Times New Roman" pitchFamily="18" charset="0"/>
            </a:endParaRPr>
          </a:p>
          <a:p>
            <a:pPr algn="just">
              <a:lnSpc>
                <a:spcPct val="160000"/>
              </a:lnSpc>
            </a:pPr>
            <a:r>
              <a:rPr lang="fr-FR" dirty="0">
                <a:latin typeface="Times New Roman" pitchFamily="18" charset="0"/>
                <a:cs typeface="Times New Roman" pitchFamily="18" charset="0"/>
              </a:rPr>
              <a:t>La mise en évidence de la production d'une </a:t>
            </a:r>
            <a:r>
              <a:rPr lang="fr-FR" dirty="0" err="1">
                <a:latin typeface="Times New Roman" pitchFamily="18" charset="0"/>
                <a:cs typeface="Times New Roman" pitchFamily="18" charset="0"/>
              </a:rPr>
              <a:t>DNAse</a:t>
            </a:r>
            <a:r>
              <a:rPr lang="fr-FR" dirty="0">
                <a:latin typeface="Times New Roman" pitchFamily="18" charset="0"/>
                <a:cs typeface="Times New Roman" pitchFamily="18" charset="0"/>
              </a:rPr>
              <a:t> est effectuée sur une gélose contenant de l'ADN. Les bactéries sont ensemencées en réalisant une strie à la surface de la gélose ; celle-ci est incubée 18 </a:t>
            </a:r>
            <a:r>
              <a:rPr lang="fr-FR" dirty="0" err="1">
                <a:latin typeface="Times New Roman" pitchFamily="18" charset="0"/>
                <a:cs typeface="Times New Roman" pitchFamily="18" charset="0"/>
              </a:rPr>
              <a:t>hà</a:t>
            </a:r>
            <a:r>
              <a:rPr lang="fr-FR" dirty="0">
                <a:latin typeface="Times New Roman" pitchFamily="18" charset="0"/>
                <a:cs typeface="Times New Roman" pitchFamily="18" charset="0"/>
              </a:rPr>
              <a:t> 37 °C.</a:t>
            </a:r>
          </a:p>
          <a:p>
            <a:pPr algn="just">
              <a:lnSpc>
                <a:spcPct val="160000"/>
              </a:lnSpc>
            </a:pPr>
            <a:r>
              <a:rPr lang="fr-FR" dirty="0">
                <a:latin typeface="Times New Roman" pitchFamily="18" charset="0"/>
                <a:cs typeface="Times New Roman" pitchFamily="18" charset="0"/>
              </a:rPr>
              <a:t>L'hydrolyse de l'ADN est révélée en ajoutant de l'acide chlorhydrique. Lorsque l'ADN a été dégradé,</a:t>
            </a:r>
            <a:r>
              <a:rPr lang="fr-FR" b="1" dirty="0">
                <a:latin typeface="Times New Roman" pitchFamily="18" charset="0"/>
                <a:cs typeface="Times New Roman" pitchFamily="18" charset="0"/>
              </a:rPr>
              <a:t> un halo clair</a:t>
            </a:r>
            <a:r>
              <a:rPr lang="fr-FR" dirty="0">
                <a:latin typeface="Times New Roman" pitchFamily="18" charset="0"/>
                <a:cs typeface="Times New Roman" pitchFamily="18" charset="0"/>
              </a:rPr>
              <a:t> est visible au pourtour de la strie, alors que l'ADN, sous l'action de l'acide, est à l'origine d'un précipité blanchâtre ( fig.</a:t>
            </a:r>
            <a:r>
              <a:rPr lang="fr-FR" b="1" dirty="0">
                <a:latin typeface="Times New Roman" pitchFamily="18" charset="0"/>
                <a:cs typeface="Times New Roman" pitchFamily="18" charset="0"/>
              </a:rPr>
              <a:t> 2.28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2403948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8051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4307185"/>
            <a:ext cx="9289032" cy="99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361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41368"/>
          </a:xfrm>
        </p:spPr>
        <p:txBody>
          <a:bodyPr>
            <a:normAutofit/>
          </a:bodyPr>
          <a:lstStyle/>
          <a:p>
            <a:pPr algn="just">
              <a:lnSpc>
                <a:spcPct val="150000"/>
              </a:lnSpc>
            </a:pPr>
            <a:r>
              <a:rPr lang="fr-FR" b="1" dirty="0">
                <a:latin typeface="Times New Roman" pitchFamily="18" charset="0"/>
                <a:cs typeface="Times New Roman" pitchFamily="18" charset="0"/>
              </a:rPr>
              <a:t>Recherche d'une </a:t>
            </a:r>
            <a:r>
              <a:rPr lang="fr-FR" b="1" dirty="0" err="1">
                <a:latin typeface="Times New Roman" pitchFamily="18" charset="0"/>
                <a:cs typeface="Times New Roman" pitchFamily="18" charset="0"/>
              </a:rPr>
              <a:t>coagulase</a:t>
            </a:r>
            <a:endParaRPr lang="fr-FR" b="1" dirty="0">
              <a:latin typeface="Times New Roman" pitchFamily="18" charset="0"/>
              <a:cs typeface="Times New Roman" pitchFamily="18" charset="0"/>
            </a:endParaRPr>
          </a:p>
          <a:p>
            <a:pPr algn="just">
              <a:lnSpc>
                <a:spcPct val="150000"/>
              </a:lnSpc>
            </a:pPr>
            <a:r>
              <a:rPr lang="fr-FR" dirty="0">
                <a:latin typeface="Times New Roman" pitchFamily="18" charset="0"/>
                <a:cs typeface="Times New Roman" pitchFamily="18" charset="0"/>
              </a:rPr>
              <a:t>La coagulation du plasma de lapin par une </a:t>
            </a:r>
            <a:r>
              <a:rPr lang="fr-FR" u="sng" dirty="0" err="1">
                <a:latin typeface="Times New Roman" pitchFamily="18" charset="0"/>
                <a:cs typeface="Times New Roman" pitchFamily="18" charset="0"/>
              </a:rPr>
              <a:t>coagulase</a:t>
            </a:r>
            <a:r>
              <a:rPr lang="fr-FR" u="sng" dirty="0">
                <a:latin typeface="Times New Roman" pitchFamily="18" charset="0"/>
                <a:cs typeface="Times New Roman" pitchFamily="18" charset="0"/>
              </a:rPr>
              <a:t> </a:t>
            </a:r>
            <a:r>
              <a:rPr lang="fr-FR" dirty="0">
                <a:latin typeface="Times New Roman" pitchFamily="18" charset="0"/>
                <a:cs typeface="Times New Roman" pitchFamily="18" charset="0"/>
              </a:rPr>
              <a:t>s'effectue à partir d'un bouillon enrichi comme le bouillon </a:t>
            </a:r>
            <a:r>
              <a:rPr lang="fr-FR" dirty="0" err="1">
                <a:latin typeface="Times New Roman" pitchFamily="18" charset="0"/>
                <a:cs typeface="Times New Roman" pitchFamily="18" charset="0"/>
              </a:rPr>
              <a:t>staphylocoagulase</a:t>
            </a:r>
            <a:r>
              <a:rPr lang="fr-FR" dirty="0">
                <a:latin typeface="Times New Roman" pitchFamily="18" charset="0"/>
                <a:cs typeface="Times New Roman" pitchFamily="18" charset="0"/>
              </a:rPr>
              <a:t>. Un bouillon de 18 h incubé à 37 °C est mis en contact volume à volume avec du plasma de lapin pendant au moins 30 minutes à 37 °C. Si la bactérie possède une </a:t>
            </a:r>
            <a:r>
              <a:rPr lang="fr-FR" dirty="0" err="1">
                <a:latin typeface="Times New Roman" pitchFamily="18" charset="0"/>
                <a:cs typeface="Times New Roman" pitchFamily="18" charset="0"/>
              </a:rPr>
              <a:t>coagulase</a:t>
            </a:r>
            <a:r>
              <a:rPr lang="fr-FR" dirty="0">
                <a:latin typeface="Times New Roman" pitchFamily="18" charset="0"/>
                <a:cs typeface="Times New Roman" pitchFamily="18" charset="0"/>
              </a:rPr>
              <a:t>, il y a coagulation du plasma de lapin.</a:t>
            </a:r>
          </a:p>
        </p:txBody>
      </p:sp>
    </p:spTree>
    <p:extLst>
      <p:ext uri="{BB962C8B-B14F-4D97-AF65-F5344CB8AC3E}">
        <p14:creationId xmlns:p14="http://schemas.microsoft.com/office/powerpoint/2010/main" val="23743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548680"/>
            <a:ext cx="8928992" cy="5577483"/>
          </a:xfrm>
        </p:spPr>
        <p:txBody>
          <a:bodyPr>
            <a:noAutofit/>
          </a:bodyPr>
          <a:lstStyle/>
          <a:p>
            <a:pPr algn="just">
              <a:lnSpc>
                <a:spcPct val="150000"/>
              </a:lnSpc>
            </a:pPr>
            <a:r>
              <a:rPr lang="fr-FR" sz="2200" dirty="0">
                <a:latin typeface="Times New Roman" pitchFamily="18" charset="0"/>
                <a:cs typeface="Times New Roman" pitchFamily="18" charset="0"/>
              </a:rPr>
              <a:t>Ces prélèvements sont soit </a:t>
            </a:r>
            <a:r>
              <a:rPr lang="fr-FR" sz="2200" b="1" u="sng" dirty="0">
                <a:latin typeface="Times New Roman" pitchFamily="18" charset="0"/>
                <a:cs typeface="Times New Roman" pitchFamily="18" charset="0"/>
              </a:rPr>
              <a:t>de consistance liquide </a:t>
            </a:r>
            <a:r>
              <a:rPr lang="fr-FR" sz="2200" dirty="0">
                <a:latin typeface="Times New Roman" pitchFamily="18" charset="0"/>
                <a:cs typeface="Times New Roman" pitchFamily="18" charset="0"/>
              </a:rPr>
              <a:t>(urine, liquide céphalorachidien, liquides d'épanchement, etc.), </a:t>
            </a:r>
          </a:p>
          <a:p>
            <a:pPr algn="just">
              <a:lnSpc>
                <a:spcPct val="150000"/>
              </a:lnSpc>
            </a:pPr>
            <a:r>
              <a:rPr lang="fr-FR" sz="2200" dirty="0">
                <a:latin typeface="Times New Roman" pitchFamily="18" charset="0"/>
                <a:cs typeface="Times New Roman" pitchFamily="18" charset="0"/>
              </a:rPr>
              <a:t>soit </a:t>
            </a:r>
            <a:r>
              <a:rPr lang="fr-FR" sz="2200" b="1" u="sng" dirty="0">
                <a:latin typeface="Times New Roman" pitchFamily="18" charset="0"/>
                <a:cs typeface="Times New Roman" pitchFamily="18" charset="0"/>
              </a:rPr>
              <a:t>de consistance solide</a:t>
            </a:r>
            <a:r>
              <a:rPr lang="fr-FR" sz="2200" dirty="0">
                <a:latin typeface="Times New Roman" pitchFamily="18" charset="0"/>
                <a:cs typeface="Times New Roman" pitchFamily="18" charset="0"/>
              </a:rPr>
              <a:t> (sécrétions visqueuses, des</a:t>
            </a:r>
          </a:p>
          <a:p>
            <a:pPr algn="just">
              <a:lnSpc>
                <a:spcPct val="150000"/>
              </a:lnSpc>
            </a:pPr>
            <a:r>
              <a:rPr lang="fr-FR" sz="2200" dirty="0">
                <a:latin typeface="Times New Roman" pitchFamily="18" charset="0"/>
                <a:cs typeface="Times New Roman" pitchFamily="18" charset="0"/>
              </a:rPr>
              <a:t>tissus, des biopsies, etc.),</a:t>
            </a:r>
          </a:p>
          <a:p>
            <a:pPr algn="just">
              <a:lnSpc>
                <a:spcPct val="150000"/>
              </a:lnSpc>
            </a:pPr>
            <a:r>
              <a:rPr lang="fr-FR" sz="2200" dirty="0">
                <a:latin typeface="Times New Roman" pitchFamily="18" charset="0"/>
                <a:cs typeface="Times New Roman" pitchFamily="18" charset="0"/>
              </a:rPr>
              <a:t>soit enfin du </a:t>
            </a:r>
            <a:r>
              <a:rPr lang="fr-FR" sz="2200" b="1" u="sng" dirty="0">
                <a:latin typeface="Times New Roman" pitchFamily="18" charset="0"/>
                <a:cs typeface="Times New Roman" pitchFamily="18" charset="0"/>
              </a:rPr>
              <a:t>matériel</a:t>
            </a:r>
            <a:r>
              <a:rPr lang="fr-FR" sz="2200" dirty="0">
                <a:latin typeface="Times New Roman" pitchFamily="18" charset="0"/>
                <a:cs typeface="Times New Roman" pitchFamily="18" charset="0"/>
              </a:rPr>
              <a:t> (chambres implantables, cathéters, </a:t>
            </a:r>
            <a:r>
              <a:rPr lang="fr-FR" sz="2200" dirty="0" err="1">
                <a:latin typeface="Times New Roman" pitchFamily="18" charset="0"/>
                <a:cs typeface="Times New Roman" pitchFamily="18" charset="0"/>
              </a:rPr>
              <a:t>redons</a:t>
            </a:r>
            <a:r>
              <a:rPr lang="fr-FR" sz="2200" dirty="0">
                <a:latin typeface="Times New Roman" pitchFamily="18" charset="0"/>
                <a:cs typeface="Times New Roman" pitchFamily="18" charset="0"/>
              </a:rPr>
              <a:t>, drains, matériel prothétique, etc.). </a:t>
            </a:r>
          </a:p>
          <a:p>
            <a:pPr>
              <a:lnSpc>
                <a:spcPct val="150000"/>
              </a:lnSpc>
            </a:pPr>
            <a:r>
              <a:rPr lang="fr-FR" sz="2200" dirty="0">
                <a:latin typeface="Times New Roman" pitchFamily="18" charset="0"/>
                <a:cs typeface="Times New Roman" pitchFamily="18" charset="0"/>
              </a:rPr>
              <a:t>Dans le </a:t>
            </a:r>
            <a:r>
              <a:rPr lang="fr-FR" sz="2200" u="sng" dirty="0">
                <a:latin typeface="Times New Roman" pitchFamily="18" charset="0"/>
                <a:cs typeface="Times New Roman" pitchFamily="18" charset="0"/>
              </a:rPr>
              <a:t>cas des hémocultures</a:t>
            </a:r>
            <a:r>
              <a:rPr lang="fr-FR" sz="2200" dirty="0">
                <a:latin typeface="Times New Roman" pitchFamily="18" charset="0"/>
                <a:cs typeface="Times New Roman" pitchFamily="18" charset="0"/>
              </a:rPr>
              <a:t>, le prélèvement de sang est directement mis dans un flacon de culture dès le prélèvement. </a:t>
            </a:r>
          </a:p>
          <a:p>
            <a:pPr>
              <a:lnSpc>
                <a:spcPct val="150000"/>
              </a:lnSpc>
            </a:pPr>
            <a:r>
              <a:rPr lang="fr-FR" sz="2200" dirty="0">
                <a:latin typeface="Times New Roman" pitchFamily="18" charset="0"/>
                <a:cs typeface="Times New Roman" pitchFamily="18" charset="0"/>
              </a:rPr>
              <a:t>En fonction du type de prélèvement, l'analyse bactériologique sera complétée par une </a:t>
            </a:r>
            <a:r>
              <a:rPr lang="fr-FR" sz="2200" u="sng" dirty="0">
                <a:latin typeface="Times New Roman" pitchFamily="18" charset="0"/>
                <a:cs typeface="Times New Roman" pitchFamily="18" charset="0"/>
              </a:rPr>
              <a:t>analyse cytologique</a:t>
            </a:r>
            <a:r>
              <a:rPr lang="fr-FR" sz="2200" dirty="0">
                <a:latin typeface="Times New Roman" pitchFamily="18" charset="0"/>
                <a:cs typeface="Times New Roman" pitchFamily="18" charset="0"/>
              </a:rPr>
              <a:t> qui permet d'orienter vers une étiologie bactérienne ou virale en fonction du type de cellules retrouvé.</a:t>
            </a:r>
          </a:p>
        </p:txBody>
      </p:sp>
      <p:sp>
        <p:nvSpPr>
          <p:cNvPr id="4" name="Titre 1"/>
          <p:cNvSpPr>
            <a:spLocks noGrp="1"/>
          </p:cNvSpPr>
          <p:nvPr>
            <p:ph type="title"/>
          </p:nvPr>
        </p:nvSpPr>
        <p:spPr>
          <a:xfrm>
            <a:off x="457200" y="58614"/>
            <a:ext cx="8229600" cy="418058"/>
          </a:xfrm>
        </p:spPr>
        <p:txBody>
          <a:bodyPr>
            <a:noAutofit/>
          </a:bodyPr>
          <a:lstStyle/>
          <a:p>
            <a:r>
              <a:rPr lang="fr-FR" sz="3200" b="1" dirty="0"/>
              <a:t>Prélèvements</a:t>
            </a:r>
            <a:endParaRPr lang="fr-FR" sz="3200" dirty="0"/>
          </a:p>
        </p:txBody>
      </p:sp>
    </p:spTree>
    <p:extLst>
      <p:ext uri="{BB962C8B-B14F-4D97-AF65-F5344CB8AC3E}">
        <p14:creationId xmlns:p14="http://schemas.microsoft.com/office/powerpoint/2010/main" val="396990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70000"/>
              </a:lnSpc>
            </a:pPr>
            <a:r>
              <a:rPr lang="fr-FR" b="1" i="1" dirty="0">
                <a:latin typeface="Times New Roman" pitchFamily="18" charset="0"/>
                <a:cs typeface="Times New Roman" pitchFamily="18" charset="0"/>
              </a:rPr>
              <a:t>Utilisation du citrate comme unique source de carbone</a:t>
            </a:r>
          </a:p>
          <a:p>
            <a:pPr algn="just">
              <a:lnSpc>
                <a:spcPct val="170000"/>
              </a:lnSpc>
            </a:pPr>
            <a:r>
              <a:rPr lang="fr-FR" dirty="0">
                <a:latin typeface="Times New Roman" pitchFamily="18" charset="0"/>
                <a:cs typeface="Times New Roman" pitchFamily="18" charset="0"/>
              </a:rPr>
              <a:t>Le milieu au </a:t>
            </a:r>
            <a:r>
              <a:rPr lang="fr-FR" u="sng" dirty="0">
                <a:latin typeface="Times New Roman" pitchFamily="18" charset="0"/>
                <a:cs typeface="Times New Roman" pitchFamily="18" charset="0"/>
              </a:rPr>
              <a:t>citrate de Simmons</a:t>
            </a:r>
            <a:r>
              <a:rPr lang="fr-FR" dirty="0">
                <a:latin typeface="Times New Roman" pitchFamily="18" charset="0"/>
                <a:cs typeface="Times New Roman" pitchFamily="18" charset="0"/>
              </a:rPr>
              <a:t> contient du citrate de sodium et du sel d'ammonium ainsi que du bleu de </a:t>
            </a:r>
            <a:r>
              <a:rPr lang="fr-FR" dirty="0" err="1">
                <a:latin typeface="Times New Roman" pitchFamily="18" charset="0"/>
                <a:cs typeface="Times New Roman" pitchFamily="18" charset="0"/>
              </a:rPr>
              <a:t>bromothymol</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Une utilisation du citrate se traduit par une culture sur la gélose et, le plus souvent, cette croissance s'accompagne d'une libération d'ammoniaque à partir des sels d'ammonium, ce qui se traduit par un virage du bleu de </a:t>
            </a:r>
            <a:r>
              <a:rPr lang="fr-FR" dirty="0" err="1">
                <a:latin typeface="Times New Roman" pitchFamily="18" charset="0"/>
                <a:cs typeface="Times New Roman" pitchFamily="18" charset="0"/>
              </a:rPr>
              <a:t>bromothymol</a:t>
            </a:r>
            <a:r>
              <a:rPr lang="fr-FR" dirty="0">
                <a:latin typeface="Times New Roman" pitchFamily="18" charset="0"/>
                <a:cs typeface="Times New Roman" pitchFamily="18" charset="0"/>
              </a:rPr>
              <a:t> au bleu. Par exemple, </a:t>
            </a:r>
            <a:r>
              <a:rPr lang="fr-FR" i="1" dirty="0" err="1">
                <a:latin typeface="Times New Roman" pitchFamily="18" charset="0"/>
                <a:cs typeface="Times New Roman" pitchFamily="18" charset="0"/>
              </a:rPr>
              <a:t>Klebsiella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pneumoniae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entraîne une croissance et une coloration bleue du milieu, ce qui n'est pas le cas d' </a:t>
            </a:r>
            <a:r>
              <a:rPr lang="fr-FR" i="1" dirty="0">
                <a:latin typeface="Times New Roman" pitchFamily="18" charset="0"/>
                <a:cs typeface="Times New Roman" pitchFamily="18" charset="0"/>
              </a:rPr>
              <a:t>E. coli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00896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just">
              <a:lnSpc>
                <a:spcPct val="160000"/>
              </a:lnSpc>
            </a:pPr>
            <a:r>
              <a:rPr lang="fr-FR" sz="2400" b="1" dirty="0">
                <a:latin typeface="Times New Roman" pitchFamily="18" charset="0"/>
                <a:cs typeface="Times New Roman" pitchFamily="18" charset="0"/>
              </a:rPr>
              <a:t>Tests antigéniques utilisés dans l'identification bactérienne</a:t>
            </a:r>
          </a:p>
          <a:p>
            <a:pPr algn="just">
              <a:lnSpc>
                <a:spcPct val="160000"/>
              </a:lnSpc>
            </a:pPr>
            <a:r>
              <a:rPr lang="fr-FR" sz="2400" b="1" i="1" dirty="0">
                <a:latin typeface="Times New Roman" pitchFamily="18" charset="0"/>
                <a:cs typeface="Times New Roman" pitchFamily="18" charset="0"/>
              </a:rPr>
              <a:t>Tests d'agglutination à partir des colonies bactériennes</a:t>
            </a:r>
          </a:p>
          <a:p>
            <a:pPr algn="just">
              <a:lnSpc>
                <a:spcPct val="160000"/>
              </a:lnSpc>
            </a:pPr>
            <a:r>
              <a:rPr lang="fr-FR" sz="2400" dirty="0">
                <a:latin typeface="Times New Roman" pitchFamily="18" charset="0"/>
                <a:cs typeface="Times New Roman" pitchFamily="18" charset="0"/>
              </a:rPr>
              <a:t>Un nombre important de réactions d'agglutination participe à l'identification bactérienne. Le plus souvent, ces tests sont fondés sur l'utilisation d'hématies ou de particules de latex sensibilisées avec des anticorps spécifiques du pathogène recherché. Pour </a:t>
            </a:r>
            <a:r>
              <a:rPr lang="fr-FR" sz="2400" i="1" dirty="0">
                <a:latin typeface="Times New Roman" pitchFamily="18" charset="0"/>
                <a:cs typeface="Times New Roman" pitchFamily="18" charset="0"/>
              </a:rPr>
              <a:t>S. aureus </a:t>
            </a:r>
            <a:r>
              <a:rPr lang="fr-FR" sz="2400" dirty="0">
                <a:latin typeface="Times New Roman" pitchFamily="18" charset="0"/>
                <a:cs typeface="Times New Roman" pitchFamily="18" charset="0"/>
              </a:rPr>
              <a:t>, plusieurs tests d'agglutination détectant un ou plusieurs antigènes ou récepteurs de surface (récepteur pour le fibrinogène, protéine A, antigènes capsulaires) sont commercialisés.</a:t>
            </a:r>
          </a:p>
          <a:p>
            <a:pPr algn="just">
              <a:lnSpc>
                <a:spcPct val="160000"/>
              </a:lnSpc>
            </a:pPr>
            <a:r>
              <a:rPr lang="fr-FR" sz="2400" dirty="0">
                <a:latin typeface="Times New Roman" pitchFamily="18" charset="0"/>
                <a:cs typeface="Times New Roman" pitchFamily="18" charset="0"/>
              </a:rPr>
              <a:t>En pratique, il est recommandé d'utiliser deux tests pour l'identification de </a:t>
            </a:r>
            <a:r>
              <a:rPr lang="fr-FR" sz="2400" i="1" dirty="0">
                <a:latin typeface="Times New Roman" pitchFamily="18" charset="0"/>
                <a:cs typeface="Times New Roman" pitchFamily="18" charset="0"/>
              </a:rPr>
              <a:t>S. aureus </a:t>
            </a:r>
            <a:r>
              <a:rPr lang="fr-FR" sz="2400" dirty="0">
                <a:latin typeface="Times New Roman" pitchFamily="18" charset="0"/>
                <a:cs typeface="Times New Roman" pitchFamily="18" charset="0"/>
              </a:rPr>
              <a:t>: la détection de la </a:t>
            </a:r>
            <a:r>
              <a:rPr lang="fr-FR" sz="2400" dirty="0" err="1">
                <a:latin typeface="Times New Roman" pitchFamily="18" charset="0"/>
                <a:cs typeface="Times New Roman" pitchFamily="18" charset="0"/>
              </a:rPr>
              <a:t>coagulase</a:t>
            </a:r>
            <a:r>
              <a:rPr lang="fr-FR" sz="2400" dirty="0">
                <a:latin typeface="Times New Roman" pitchFamily="18" charset="0"/>
                <a:cs typeface="Times New Roman" pitchFamily="18" charset="0"/>
              </a:rPr>
              <a:t> et un test d'agglutination. </a:t>
            </a:r>
          </a:p>
          <a:p>
            <a:pPr algn="just">
              <a:lnSpc>
                <a:spcPct val="160000"/>
              </a:lnSpc>
            </a:pPr>
            <a:r>
              <a:rPr lang="fr-FR" sz="2400" dirty="0">
                <a:latin typeface="Times New Roman" pitchFamily="18" charset="0"/>
                <a:cs typeface="Times New Roman" pitchFamily="18" charset="0"/>
              </a:rPr>
              <a:t>L'identification des streptocoques β-hémolytiques par agglutination de la structure du polyoside C pariétal participe également à l'identification</a:t>
            </a:r>
          </a:p>
          <a:p>
            <a:pPr algn="just">
              <a:lnSpc>
                <a:spcPct val="160000"/>
              </a:lnSpc>
            </a:pPr>
            <a:r>
              <a:rPr lang="fr-FR" sz="2400" dirty="0">
                <a:latin typeface="Times New Roman" pitchFamily="18" charset="0"/>
                <a:cs typeface="Times New Roman" pitchFamily="18" charset="0"/>
              </a:rPr>
              <a:t>de ces bactéries.</a:t>
            </a:r>
          </a:p>
        </p:txBody>
      </p:sp>
    </p:spTree>
    <p:extLst>
      <p:ext uri="{BB962C8B-B14F-4D97-AF65-F5344CB8AC3E}">
        <p14:creationId xmlns:p14="http://schemas.microsoft.com/office/powerpoint/2010/main" val="11187901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70000"/>
              </a:lnSpc>
            </a:pPr>
            <a:r>
              <a:rPr lang="fr-FR" sz="1900" b="1" i="1" dirty="0">
                <a:latin typeface="Times New Roman" pitchFamily="18" charset="0"/>
                <a:cs typeface="Times New Roman" pitchFamily="18" charset="0"/>
              </a:rPr>
              <a:t>Recherche d'antigènes bactériens dans les milieux biologiques</a:t>
            </a:r>
          </a:p>
          <a:p>
            <a:pPr algn="just">
              <a:lnSpc>
                <a:spcPct val="170000"/>
              </a:lnSpc>
            </a:pPr>
            <a:r>
              <a:rPr lang="fr-FR" sz="1900" dirty="0">
                <a:latin typeface="Times New Roman" pitchFamily="18" charset="0"/>
                <a:cs typeface="Times New Roman" pitchFamily="18" charset="0"/>
              </a:rPr>
              <a:t>La présence d'une bactérie peut être détectée par la mise en évidence d'antigènes bactériens de paroi ou de substances sécrétées comme des toxines. Ces antigènes peuvent être détectés au niveau du site infecté ou à distance, par exemple dans les urines. Ainsi, la mise en évidence d'antigènes de </a:t>
            </a:r>
            <a:r>
              <a:rPr lang="fr-FR" sz="1900" i="1" dirty="0" err="1">
                <a:latin typeface="Times New Roman" pitchFamily="18" charset="0"/>
                <a:cs typeface="Times New Roman" pitchFamily="18" charset="0"/>
              </a:rPr>
              <a:t>Legionella</a:t>
            </a:r>
            <a:r>
              <a:rPr lang="fr-FR" sz="1900" i="1" dirty="0">
                <a:latin typeface="Times New Roman" pitchFamily="18" charset="0"/>
                <a:cs typeface="Times New Roman" pitchFamily="18" charset="0"/>
              </a:rPr>
              <a:t> </a:t>
            </a:r>
            <a:r>
              <a:rPr lang="fr-FR" sz="1900" i="1" dirty="0" err="1">
                <a:latin typeface="Times New Roman" pitchFamily="18" charset="0"/>
                <a:cs typeface="Times New Roman" pitchFamily="18" charset="0"/>
              </a:rPr>
              <a:t>pneumophila</a:t>
            </a:r>
            <a:r>
              <a:rPr lang="fr-FR" sz="1900" i="1" dirty="0">
                <a:latin typeface="Times New Roman" pitchFamily="18" charset="0"/>
                <a:cs typeface="Times New Roman" pitchFamily="18" charset="0"/>
              </a:rPr>
              <a:t> </a:t>
            </a:r>
            <a:r>
              <a:rPr lang="fr-FR" sz="1900" dirty="0" err="1">
                <a:latin typeface="Times New Roman" pitchFamily="18" charset="0"/>
                <a:cs typeface="Times New Roman" pitchFamily="18" charset="0"/>
              </a:rPr>
              <a:t>sérogroupe</a:t>
            </a:r>
            <a:r>
              <a:rPr lang="fr-FR" sz="1900" dirty="0">
                <a:latin typeface="Times New Roman" pitchFamily="18" charset="0"/>
                <a:cs typeface="Times New Roman" pitchFamily="18" charset="0"/>
              </a:rPr>
              <a:t> 1 dans les urines par technique </a:t>
            </a:r>
            <a:r>
              <a:rPr lang="fr-FR" sz="1900" dirty="0" err="1">
                <a:latin typeface="Times New Roman" pitchFamily="18" charset="0"/>
                <a:cs typeface="Times New Roman" pitchFamily="18" charset="0"/>
              </a:rPr>
              <a:t>immunochromatographique</a:t>
            </a:r>
            <a:r>
              <a:rPr lang="fr-FR" sz="1900" dirty="0">
                <a:latin typeface="Times New Roman" pitchFamily="18" charset="0"/>
                <a:cs typeface="Times New Roman" pitchFamily="18" charset="0"/>
              </a:rPr>
              <a:t> participe grandement au diagnostic des infections pulmonaires dues aux </a:t>
            </a:r>
            <a:r>
              <a:rPr lang="fr-FR" sz="1900" dirty="0" err="1">
                <a:latin typeface="Times New Roman" pitchFamily="18" charset="0"/>
                <a:cs typeface="Times New Roman" pitchFamily="18" charset="0"/>
              </a:rPr>
              <a:t>légionelles</a:t>
            </a:r>
            <a:r>
              <a:rPr lang="fr-FR" sz="1900" dirty="0">
                <a:latin typeface="Times New Roman" pitchFamily="18" charset="0"/>
                <a:cs typeface="Times New Roman" pitchFamily="18" charset="0"/>
              </a:rPr>
              <a:t> de ce </a:t>
            </a:r>
            <a:r>
              <a:rPr lang="fr-FR" sz="1900" dirty="0" err="1">
                <a:latin typeface="Times New Roman" pitchFamily="18" charset="0"/>
                <a:cs typeface="Times New Roman" pitchFamily="18" charset="0"/>
              </a:rPr>
              <a:t>sérogroupe</a:t>
            </a:r>
            <a:r>
              <a:rPr lang="fr-FR" sz="1900" dirty="0">
                <a:latin typeface="Times New Roman" pitchFamily="18" charset="0"/>
                <a:cs typeface="Times New Roman" pitchFamily="18" charset="0"/>
              </a:rPr>
              <a:t>.  </a:t>
            </a:r>
          </a:p>
          <a:p>
            <a:pPr algn="just">
              <a:lnSpc>
                <a:spcPct val="170000"/>
              </a:lnSpc>
            </a:pPr>
            <a:r>
              <a:rPr lang="fr-FR" sz="1900" dirty="0">
                <a:latin typeface="Times New Roman" pitchFamily="18" charset="0"/>
                <a:cs typeface="Times New Roman" pitchFamily="18" charset="0"/>
              </a:rPr>
              <a:t>La recherche d'antigènes de pneumocoque dans les urines, par le même type de technique, pour les infections pulmonaires, ou dans les produits pathologiques comme le liquide céphalorachidien dans les méningites à pneumocoque peut contribuer au diagnostic. Les recherches d'antigènes solubles par réaction d'agglutination tendent à être abandonnées au profit des techniques </a:t>
            </a:r>
            <a:r>
              <a:rPr lang="fr-FR" sz="1900" dirty="0" err="1">
                <a:latin typeface="Times New Roman" pitchFamily="18" charset="0"/>
                <a:cs typeface="Times New Roman" pitchFamily="18" charset="0"/>
              </a:rPr>
              <a:t>immunochromatographiques</a:t>
            </a:r>
            <a:r>
              <a:rPr lang="fr-FR" sz="1900" dirty="0">
                <a:latin typeface="Times New Roman" pitchFamily="18" charset="0"/>
                <a:cs typeface="Times New Roman" pitchFamily="18" charset="0"/>
              </a:rPr>
              <a:t> ou au profit des techniques moléculaires, plus sensibles et plus spécifiques.</a:t>
            </a:r>
          </a:p>
        </p:txBody>
      </p:sp>
    </p:spTree>
    <p:extLst>
      <p:ext uri="{BB962C8B-B14F-4D97-AF65-F5344CB8AC3E}">
        <p14:creationId xmlns:p14="http://schemas.microsoft.com/office/powerpoint/2010/main" val="2103234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520" y="-171400"/>
            <a:ext cx="9252520" cy="6858000"/>
          </a:xfrm>
        </p:spPr>
        <p:txBody>
          <a:bodyPr>
            <a:noAutofit/>
          </a:bodyPr>
          <a:lstStyle/>
          <a:p>
            <a:pPr algn="just">
              <a:lnSpc>
                <a:spcPct val="170000"/>
              </a:lnSpc>
            </a:pPr>
            <a:r>
              <a:rPr lang="fr-FR" sz="1900" b="1" dirty="0">
                <a:latin typeface="Times New Roman" pitchFamily="18" charset="0"/>
                <a:cs typeface="Times New Roman" pitchFamily="18" charset="0"/>
              </a:rPr>
              <a:t>Galeries miniaturisées et automates d'identification bactérienne</a:t>
            </a:r>
          </a:p>
          <a:p>
            <a:pPr algn="just">
              <a:lnSpc>
                <a:spcPct val="170000"/>
              </a:lnSpc>
            </a:pPr>
            <a:r>
              <a:rPr lang="fr-FR" sz="1900" dirty="0">
                <a:latin typeface="Times New Roman" pitchFamily="18" charset="0"/>
                <a:cs typeface="Times New Roman" pitchFamily="18" charset="0"/>
              </a:rPr>
              <a:t>Les tests effectués en tube de 15 ou 20 ml ont été progressivement remplacés depuis de nombreuses années par des tests miniaturisés en galerie dans lesquels les différents substrats étaient déshydratés. </a:t>
            </a:r>
          </a:p>
          <a:p>
            <a:pPr algn="just">
              <a:lnSpc>
                <a:spcPct val="170000"/>
              </a:lnSpc>
            </a:pPr>
            <a:r>
              <a:rPr lang="fr-FR" sz="1900" dirty="0">
                <a:latin typeface="Times New Roman" pitchFamily="18" charset="0"/>
                <a:cs typeface="Times New Roman" pitchFamily="18" charset="0"/>
              </a:rPr>
              <a:t>Pour n'en citer qu'un seul type, universellement employé, il s'agit du système API® de </a:t>
            </a:r>
            <a:r>
              <a:rPr lang="fr-FR" sz="1900" dirty="0" err="1">
                <a:latin typeface="Times New Roman" pitchFamily="18" charset="0"/>
                <a:cs typeface="Times New Roman" pitchFamily="18" charset="0"/>
              </a:rPr>
              <a:t>bioMérieux</a:t>
            </a:r>
            <a:r>
              <a:rPr lang="fr-FR" sz="1900" dirty="0">
                <a:latin typeface="Times New Roman" pitchFamily="18" charset="0"/>
                <a:cs typeface="Times New Roman" pitchFamily="18" charset="0"/>
              </a:rPr>
              <a:t>. Ces tests d'identification sont fondés sur l'étude d'une dizaine, d'une vingtaine ou de 32 caractères en fonction des genres et espèces bactériens à identifier.</a:t>
            </a:r>
          </a:p>
          <a:p>
            <a:pPr algn="just">
              <a:lnSpc>
                <a:spcPct val="170000"/>
              </a:lnSpc>
            </a:pPr>
            <a:r>
              <a:rPr lang="fr-FR" sz="1900" dirty="0">
                <a:latin typeface="Times New Roman" pitchFamily="18" charset="0"/>
                <a:cs typeface="Times New Roman" pitchFamily="18" charset="0"/>
              </a:rPr>
              <a:t>Afin de faciliter l'interprétation de ces tests colorimétriques ou </a:t>
            </a:r>
            <a:r>
              <a:rPr lang="fr-FR" sz="1900" dirty="0" err="1">
                <a:latin typeface="Times New Roman" pitchFamily="18" charset="0"/>
                <a:cs typeface="Times New Roman" pitchFamily="18" charset="0"/>
              </a:rPr>
              <a:t>turbidimétriques</a:t>
            </a:r>
            <a:r>
              <a:rPr lang="fr-FR" sz="1900" dirty="0">
                <a:latin typeface="Times New Roman" pitchFamily="18" charset="0"/>
                <a:cs typeface="Times New Roman" pitchFamily="18" charset="0"/>
              </a:rPr>
              <a:t>, des appareils de lecture peuvent être utilisés, permettant de faire bénéficier l'utilisateur de logiciels d'interprétation de l'identification.</a:t>
            </a:r>
          </a:p>
          <a:p>
            <a:pPr algn="just">
              <a:lnSpc>
                <a:spcPct val="170000"/>
              </a:lnSpc>
            </a:pPr>
            <a:r>
              <a:rPr lang="fr-FR" sz="1900" dirty="0">
                <a:latin typeface="Times New Roman" pitchFamily="18" charset="0"/>
                <a:cs typeface="Times New Roman" pitchFamily="18" charset="0"/>
              </a:rPr>
              <a:t>Actuellement, les tests biochimiques d'identification sont effectués plus souvent sur des automates. Ces automates permettent également la réalisation des antibiogrammes en milieu liquide pour la plupart des germes courants. Les méthodologies utilisées dépendent des fabricants.</a:t>
            </a:r>
          </a:p>
        </p:txBody>
      </p:sp>
    </p:spTree>
    <p:extLst>
      <p:ext uri="{BB962C8B-B14F-4D97-AF65-F5344CB8AC3E}">
        <p14:creationId xmlns:p14="http://schemas.microsoft.com/office/powerpoint/2010/main" val="3212077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346050"/>
          </a:xfrm>
        </p:spPr>
        <p:txBody>
          <a:bodyPr>
            <a:noAutofit/>
          </a:bodyPr>
          <a:lstStyle/>
          <a:p>
            <a:pPr algn="l"/>
            <a:r>
              <a:rPr lang="fr-FR" sz="2800" b="1" dirty="0">
                <a:latin typeface="Times New Roman" pitchFamily="18" charset="0"/>
                <a:cs typeface="Times New Roman" pitchFamily="18" charset="0"/>
              </a:rPr>
              <a:t>Autres méthodes d'identification bactérienne</a:t>
            </a:r>
            <a:br>
              <a:rPr lang="fr-FR" sz="2800" b="1" dirty="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08520" y="188640"/>
            <a:ext cx="9252520" cy="5793507"/>
          </a:xfrm>
        </p:spPr>
        <p:txBody>
          <a:bodyPr>
            <a:noAutofit/>
          </a:bodyPr>
          <a:lstStyle/>
          <a:p>
            <a:pPr algn="just">
              <a:lnSpc>
                <a:spcPct val="170000"/>
              </a:lnSpc>
            </a:pPr>
            <a:r>
              <a:rPr lang="fr-FR" sz="2000" b="1" i="1" dirty="0">
                <a:latin typeface="Times New Roman" pitchFamily="18" charset="0"/>
                <a:cs typeface="Times New Roman" pitchFamily="18" charset="0"/>
              </a:rPr>
              <a:t>Méthodes moléculaires</a:t>
            </a:r>
            <a:r>
              <a:rPr lang="fr-FR" sz="2000" dirty="0">
                <a:latin typeface="Times New Roman" pitchFamily="18" charset="0"/>
                <a:cs typeface="Times New Roman" pitchFamily="18" charset="0"/>
              </a:rPr>
              <a:t>, fondées sur les réactions de polymérisation en chaîne [PCR], permettent notamment de diagnostiquer </a:t>
            </a:r>
            <a:r>
              <a:rPr lang="fr-FR" sz="2000" u="sng" dirty="0">
                <a:latin typeface="Times New Roman" pitchFamily="18" charset="0"/>
                <a:cs typeface="Times New Roman" pitchFamily="18" charset="0"/>
              </a:rPr>
              <a:t>des infections dues à des bactéries non ou difficilement cultivables sur milieux classiques ou de croissance lente</a:t>
            </a:r>
            <a:r>
              <a:rPr lang="fr-FR" sz="2000" dirty="0">
                <a:latin typeface="Times New Roman" pitchFamily="18" charset="0"/>
                <a:cs typeface="Times New Roman" pitchFamily="18" charset="0"/>
              </a:rPr>
              <a:t>. Ces méthodes permettent de mettre en évidence le portage de certaines bactéries.</a:t>
            </a:r>
          </a:p>
          <a:p>
            <a:pPr algn="just">
              <a:lnSpc>
                <a:spcPct val="170000"/>
              </a:lnSpc>
            </a:pPr>
            <a:r>
              <a:rPr lang="fr-FR" sz="2000" dirty="0">
                <a:latin typeface="Times New Roman" pitchFamily="18" charset="0"/>
                <a:cs typeface="Times New Roman" pitchFamily="18" charset="0"/>
              </a:rPr>
              <a:t>L'approche peut être spécifique de genre ou d'espèce bactérienne en fonction de la spécificité des amorces. Au contraire, une approche dite par « PCR universelle » permet d'amplifier une cible retrouvée chez toutes les espèces bactériennes. L'identification de l'espèce en cause sera alors fondée sur le séquençage du fragment amplifié, puis la comparaison de la séquence obtenue avec les banques de données.</a:t>
            </a:r>
          </a:p>
          <a:p>
            <a:pPr algn="just">
              <a:lnSpc>
                <a:spcPct val="170000"/>
              </a:lnSpc>
            </a:pPr>
            <a:r>
              <a:rPr lang="fr-FR" sz="2000" dirty="0">
                <a:latin typeface="Times New Roman" pitchFamily="18" charset="0"/>
                <a:cs typeface="Times New Roman" pitchFamily="18" charset="0"/>
              </a:rPr>
              <a:t>La présence de certains gènes de résistance peut également être recherchée par ces méthodes.  Certaines de ces méthodes peuvent s'appliquer directement sur le produit pathologique ou bien à partir des cultures.</a:t>
            </a:r>
          </a:p>
        </p:txBody>
      </p:sp>
    </p:spTree>
    <p:extLst>
      <p:ext uri="{BB962C8B-B14F-4D97-AF65-F5344CB8AC3E}">
        <p14:creationId xmlns:p14="http://schemas.microsoft.com/office/powerpoint/2010/main" val="933689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300" b="1" i="1" dirty="0">
                <a:latin typeface="Times New Roman" pitchFamily="18" charset="0"/>
                <a:cs typeface="Times New Roman" pitchFamily="18" charset="0"/>
              </a:rPr>
              <a:t>Spectrométrie de masse</a:t>
            </a:r>
          </a:p>
          <a:p>
            <a:pPr algn="just">
              <a:lnSpc>
                <a:spcPct val="170000"/>
              </a:lnSpc>
            </a:pPr>
            <a:r>
              <a:rPr lang="fr-FR" sz="2300" dirty="0">
                <a:latin typeface="Times New Roman" pitchFamily="18" charset="0"/>
                <a:cs typeface="Times New Roman" pitchFamily="18" charset="0"/>
              </a:rPr>
              <a:t>Récemment sont apparus sur le marché des spectromètres de masse fondés sur la technologie MALDI-TOF ( </a:t>
            </a:r>
            <a:r>
              <a:rPr lang="fr-FR" sz="2300" i="1" dirty="0">
                <a:latin typeface="Times New Roman" pitchFamily="18" charset="0"/>
                <a:cs typeface="Times New Roman" pitchFamily="18" charset="0"/>
              </a:rPr>
              <a:t>matrix </a:t>
            </a:r>
            <a:r>
              <a:rPr lang="fr-FR" sz="2300" i="1" dirty="0" err="1">
                <a:latin typeface="Times New Roman" pitchFamily="18" charset="0"/>
                <a:cs typeface="Times New Roman" pitchFamily="18" charset="0"/>
              </a:rPr>
              <a:t>assisted</a:t>
            </a:r>
            <a:r>
              <a:rPr lang="fr-FR" sz="2300" i="1" dirty="0">
                <a:latin typeface="Times New Roman" pitchFamily="18" charset="0"/>
                <a:cs typeface="Times New Roman" pitchFamily="18" charset="0"/>
              </a:rPr>
              <a:t> laser </a:t>
            </a:r>
            <a:r>
              <a:rPr lang="fr-FR" sz="2300" i="1" dirty="0" err="1">
                <a:latin typeface="Times New Roman" pitchFamily="18" charset="0"/>
                <a:cs typeface="Times New Roman" pitchFamily="18" charset="0"/>
              </a:rPr>
              <a:t>desorption</a:t>
            </a:r>
            <a:r>
              <a:rPr lang="fr-FR" sz="2300" i="1" dirty="0">
                <a:latin typeface="Times New Roman" pitchFamily="18" charset="0"/>
                <a:cs typeface="Times New Roman" pitchFamily="18" charset="0"/>
              </a:rPr>
              <a:t>/ionisation time-of-flight </a:t>
            </a:r>
            <a:r>
              <a:rPr lang="fr-FR" sz="2300" dirty="0">
                <a:latin typeface="Times New Roman" pitchFamily="18" charset="0"/>
                <a:cs typeface="Times New Roman" pitchFamily="18" charset="0"/>
              </a:rPr>
              <a:t>), utilisant des bactéries entières et permettant l'identification bactérienne au rang d'espèce par comparaison des pics protéiques obtenus avec les banques de données. Ces solutions d'identification présentent l'intérêt majeur d'être très rapides (quelques minutes) et de pouvoir tester très facilement plusieurs colonies d'une même boîte. Des essais de cette approche directement sur certains produits pathologiques comme les urines ou sur des bouillons de culture comme les hémocultures sont en cours de validation.</a:t>
            </a:r>
          </a:p>
        </p:txBody>
      </p:sp>
    </p:spTree>
    <p:extLst>
      <p:ext uri="{BB962C8B-B14F-4D97-AF65-F5344CB8AC3E}">
        <p14:creationId xmlns:p14="http://schemas.microsoft.com/office/powerpoint/2010/main" val="2403125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38" y="260648"/>
            <a:ext cx="8966366"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641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32" y="44624"/>
            <a:ext cx="7785484" cy="527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 y="5229200"/>
            <a:ext cx="441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50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32656"/>
          </a:xfrm>
        </p:spPr>
        <p:txBody>
          <a:bodyPr>
            <a:noAutofit/>
          </a:bodyPr>
          <a:lstStyle/>
          <a:p>
            <a:r>
              <a:rPr lang="fr-FR" sz="2800" b="1" dirty="0"/>
              <a:t>Schéma de la démarche</a:t>
            </a:r>
            <a:endParaRPr lang="fr-FR" sz="2800" dirty="0"/>
          </a:p>
        </p:txBody>
      </p:sp>
      <p:sp>
        <p:nvSpPr>
          <p:cNvPr id="3" name="Espace réservé du contenu 2"/>
          <p:cNvSpPr>
            <a:spLocks noGrp="1"/>
          </p:cNvSpPr>
          <p:nvPr>
            <p:ph idx="1"/>
          </p:nvPr>
        </p:nvSpPr>
        <p:spPr>
          <a:xfrm>
            <a:off x="0" y="587821"/>
            <a:ext cx="9144000" cy="5145435"/>
          </a:xfrm>
        </p:spPr>
        <p:txBody>
          <a:bodyPr>
            <a:noAutofit/>
          </a:bodyPr>
          <a:lstStyle/>
          <a:p>
            <a:pPr algn="just">
              <a:lnSpc>
                <a:spcPct val="170000"/>
              </a:lnSpc>
            </a:pPr>
            <a:r>
              <a:rPr lang="fr-FR" sz="1800" dirty="0">
                <a:latin typeface="Times New Roman" pitchFamily="18" charset="0"/>
                <a:cs typeface="Times New Roman" pitchFamily="18" charset="0"/>
              </a:rPr>
              <a:t>l'examen microscopique est une étape clé dans la démarche diagnostique des infections bactériennes.</a:t>
            </a:r>
          </a:p>
          <a:p>
            <a:pPr algn="just">
              <a:lnSpc>
                <a:spcPct val="170000"/>
              </a:lnSpc>
            </a:pPr>
            <a:r>
              <a:rPr lang="fr-FR" sz="1800" dirty="0">
                <a:solidFill>
                  <a:schemeClr val="tx2">
                    <a:lumMod val="75000"/>
                  </a:schemeClr>
                </a:solidFill>
                <a:latin typeface="Times New Roman" pitchFamily="18" charset="0"/>
                <a:cs typeface="Times New Roman" pitchFamily="18" charset="0"/>
              </a:rPr>
              <a:t> </a:t>
            </a:r>
            <a:r>
              <a:rPr lang="fr-FR" sz="1800" b="1" dirty="0">
                <a:solidFill>
                  <a:schemeClr val="tx2">
                    <a:lumMod val="75000"/>
                  </a:schemeClr>
                </a:solidFill>
                <a:latin typeface="Times New Roman" pitchFamily="18" charset="0"/>
                <a:cs typeface="Times New Roman" pitchFamily="18" charset="0"/>
              </a:rPr>
              <a:t>Analyse cytologique </a:t>
            </a:r>
            <a:r>
              <a:rPr lang="fr-FR" sz="1800" dirty="0">
                <a:latin typeface="Times New Roman" pitchFamily="18" charset="0"/>
                <a:cs typeface="Times New Roman" pitchFamily="18" charset="0"/>
              </a:rPr>
              <a:t>doit répondre à un ou deux objectifs en fonction de la nature de l'échantillon: Il peut s'agir d'une </a:t>
            </a:r>
            <a:r>
              <a:rPr lang="fr-FR" sz="1800" b="1" u="sng" dirty="0">
                <a:latin typeface="Times New Roman" pitchFamily="18" charset="0"/>
                <a:cs typeface="Times New Roman" pitchFamily="18" charset="0"/>
              </a:rPr>
              <a:t>analyse quantitative</a:t>
            </a:r>
            <a:r>
              <a:rPr lang="fr-FR" sz="1800" dirty="0">
                <a:latin typeface="Times New Roman" pitchFamily="18" charset="0"/>
                <a:cs typeface="Times New Roman" pitchFamily="18" charset="0"/>
              </a:rPr>
              <a:t> qui va permettre de répondre en nombre d'éléments figurés par unité de volume (millimètre cube ou microlitre, millilitre). Cette numération est effectuée pour les prélèvements de </a:t>
            </a:r>
            <a:r>
              <a:rPr lang="fr-FR" sz="1800" u="sng" dirty="0">
                <a:latin typeface="Times New Roman" pitchFamily="18" charset="0"/>
                <a:cs typeface="Times New Roman" pitchFamily="18" charset="0"/>
              </a:rPr>
              <a:t>nature liquide</a:t>
            </a:r>
            <a:r>
              <a:rPr lang="fr-FR" sz="1800" dirty="0">
                <a:latin typeface="Times New Roman" pitchFamily="18" charset="0"/>
                <a:cs typeface="Times New Roman" pitchFamily="18" charset="0"/>
              </a:rPr>
              <a:t> (liquides céphalorachidiens, urines, liquides articulaires, liquides pleuraux, etc.). </a:t>
            </a:r>
          </a:p>
          <a:p>
            <a:pPr algn="just">
              <a:lnSpc>
                <a:spcPct val="170000"/>
              </a:lnSpc>
            </a:pPr>
            <a:r>
              <a:rPr lang="fr-FR" sz="1800" dirty="0">
                <a:latin typeface="Times New Roman" pitchFamily="18" charset="0"/>
                <a:cs typeface="Times New Roman" pitchFamily="18" charset="0"/>
              </a:rPr>
              <a:t>Une </a:t>
            </a:r>
            <a:r>
              <a:rPr lang="fr-FR" sz="1800" b="1" u="sng" dirty="0">
                <a:latin typeface="Times New Roman" pitchFamily="18" charset="0"/>
                <a:cs typeface="Times New Roman" pitchFamily="18" charset="0"/>
              </a:rPr>
              <a:t>analyse qualitative</a:t>
            </a:r>
            <a:r>
              <a:rPr lang="fr-FR" sz="1800" dirty="0">
                <a:latin typeface="Times New Roman" pitchFamily="18" charset="0"/>
                <a:cs typeface="Times New Roman" pitchFamily="18" charset="0"/>
              </a:rPr>
              <a:t> précisant la nature des éléments figurés observés sera effectuée sur la plupart des prélèvements précédemment cités lorsqu'une réaction cellulaire aura été mise en évidence. Cette analyse qualitative sera quant à elle également effectuée pour les prélèvements de </a:t>
            </a:r>
            <a:r>
              <a:rPr lang="fr-FR" sz="1800" u="sng" dirty="0">
                <a:latin typeface="Times New Roman" pitchFamily="18" charset="0"/>
                <a:cs typeface="Times New Roman" pitchFamily="18" charset="0"/>
              </a:rPr>
              <a:t>nature solide</a:t>
            </a:r>
            <a:r>
              <a:rPr lang="fr-FR" sz="1800" dirty="0">
                <a:latin typeface="Times New Roman" pitchFamily="18" charset="0"/>
                <a:cs typeface="Times New Roman" pitchFamily="18" charset="0"/>
              </a:rPr>
              <a:t> (biopsies, tissus, écouvillonnages, etc.). Lorsque des éléments figurés seront présents, la richesse en ces éléments sera évaluée (rares, présence, nombreux) et leur nature sera précisée.</a:t>
            </a:r>
          </a:p>
        </p:txBody>
      </p:sp>
      <p:sp>
        <p:nvSpPr>
          <p:cNvPr id="4" name="Rectangle 3"/>
          <p:cNvSpPr/>
          <p:nvPr/>
        </p:nvSpPr>
        <p:spPr>
          <a:xfrm>
            <a:off x="323528" y="404664"/>
            <a:ext cx="2482411" cy="369332"/>
          </a:xfrm>
          <a:prstGeom prst="rect">
            <a:avLst/>
          </a:prstGeom>
        </p:spPr>
        <p:txBody>
          <a:bodyPr wrap="none">
            <a:spAutoFit/>
          </a:bodyPr>
          <a:lstStyle/>
          <a:p>
            <a:r>
              <a:rPr lang="fr-FR" b="1" u="sng" dirty="0">
                <a:latin typeface="Times New Roman" pitchFamily="18" charset="0"/>
                <a:cs typeface="Times New Roman" pitchFamily="18" charset="0"/>
              </a:rPr>
              <a:t>Examen microscopique</a:t>
            </a:r>
            <a:endParaRPr lang="fr-FR" u="sng" dirty="0">
              <a:latin typeface="Times New Roman" pitchFamily="18" charset="0"/>
              <a:cs typeface="Times New Roman" pitchFamily="18" charset="0"/>
            </a:endParaRPr>
          </a:p>
        </p:txBody>
      </p:sp>
    </p:spTree>
    <p:extLst>
      <p:ext uri="{BB962C8B-B14F-4D97-AF65-F5344CB8AC3E}">
        <p14:creationId xmlns:p14="http://schemas.microsoft.com/office/powerpoint/2010/main" val="39532653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2596</TotalTime>
  <Words>7492</Words>
  <Application>Microsoft Office PowerPoint</Application>
  <PresentationFormat>Affichage à l'écran (4:3)</PresentationFormat>
  <Paragraphs>263</Paragraphs>
  <Slides>87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87</vt:i4>
      </vt:variant>
    </vt:vector>
  </HeadingPairs>
  <TitlesOfParts>
    <vt:vector size="91" baseType="lpstr">
      <vt:lpstr>Arial</vt:lpstr>
      <vt:lpstr>Calibri</vt:lpstr>
      <vt:lpstr>Times New Roman</vt:lpstr>
      <vt:lpstr>Thème Office</vt:lpstr>
      <vt:lpstr>Démarche de l'examen bactériologique</vt:lpstr>
      <vt:lpstr>Présentation PowerPoint</vt:lpstr>
      <vt:lpstr>Présentation PowerPoint</vt:lpstr>
      <vt:lpstr>Présentation PowerPoint</vt:lpstr>
      <vt:lpstr>Présentation PowerPoint</vt:lpstr>
      <vt:lpstr>Prélèvements</vt:lpstr>
      <vt:lpstr>Prélèvements</vt:lpstr>
      <vt:lpstr>Prélèvements</vt:lpstr>
      <vt:lpstr>Schéma de la 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Culture et isolement des bactéries</vt:lpstr>
      <vt:lpstr>Présentation PowerPoint</vt:lpstr>
      <vt:lpstr>Présentation PowerPoint</vt:lpstr>
      <vt:lpstr>Présentation PowerPoint</vt:lpstr>
      <vt:lpstr>Présentation PowerPoint</vt:lpstr>
      <vt:lpstr>Présentation PowerPoint</vt:lpstr>
      <vt:lpstr>Présentation PowerPoint</vt:lpstr>
      <vt:lpstr>Méthodes d'isolement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Tests biochimiques utilisés dans l'identification des bactéries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Étude du métabolisme glucidique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Recherche de désaminases</vt:lpstr>
      <vt:lpstr>Présentation PowerPoint</vt:lpstr>
      <vt:lpstr>Présentation PowerPoint</vt:lpstr>
      <vt:lpstr>Présentation PowerPoint</vt:lpstr>
      <vt:lpstr>Présentation PowerPoint</vt:lpstr>
      <vt:lpstr>Présentation PowerPoint</vt:lpstr>
      <vt:lpstr>Présentation PowerPoint</vt:lpstr>
      <vt:lpstr>Autres tests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méthodes d'identification bactérienne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l'examen bactériologique</dc:title>
  <dc:creator>acer</dc:creator>
  <cp:lastModifiedBy>pc</cp:lastModifiedBy>
  <cp:revision>114</cp:revision>
  <dcterms:created xsi:type="dcterms:W3CDTF">2016-10-17T05:25:14Z</dcterms:created>
  <dcterms:modified xsi:type="dcterms:W3CDTF">2022-04-18T08:56:28Z</dcterms:modified>
</cp:coreProperties>
</file>