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76" r:id="rId3"/>
    <p:sldId id="299" r:id="rId4"/>
    <p:sldId id="295" r:id="rId5"/>
    <p:sldId id="328" r:id="rId6"/>
    <p:sldId id="329" r:id="rId7"/>
    <p:sldId id="298" r:id="rId8"/>
    <p:sldId id="330" r:id="rId9"/>
    <p:sldId id="296" r:id="rId10"/>
    <p:sldId id="322" r:id="rId11"/>
    <p:sldId id="297" r:id="rId12"/>
    <p:sldId id="331" r:id="rId13"/>
    <p:sldId id="321" r:id="rId14"/>
    <p:sldId id="300" r:id="rId15"/>
    <p:sldId id="301" r:id="rId16"/>
    <p:sldId id="302" r:id="rId17"/>
    <p:sldId id="303" r:id="rId18"/>
    <p:sldId id="304" r:id="rId19"/>
    <p:sldId id="332" r:id="rId20"/>
    <p:sldId id="305" r:id="rId21"/>
    <p:sldId id="324" r:id="rId22"/>
    <p:sldId id="306" r:id="rId23"/>
    <p:sldId id="311" r:id="rId24"/>
    <p:sldId id="312" r:id="rId25"/>
    <p:sldId id="309" r:id="rId26"/>
    <p:sldId id="313" r:id="rId27"/>
    <p:sldId id="310" r:id="rId28"/>
    <p:sldId id="323" r:id="rId29"/>
    <p:sldId id="326" r:id="rId30"/>
    <p:sldId id="317" r:id="rId31"/>
    <p:sldId id="319" r:id="rId32"/>
    <p:sldId id="327" r:id="rId33"/>
    <p:sldId id="316" r:id="rId34"/>
    <p:sldId id="318" r:id="rId35"/>
    <p:sldId id="320" r:id="rId36"/>
    <p:sldId id="307" r:id="rId37"/>
    <p:sldId id="308" r:id="rId38"/>
    <p:sldId id="314" r:id="rId39"/>
    <p:sldId id="294" r:id="rId40"/>
    <p:sldId id="282" r:id="rId41"/>
    <p:sldId id="32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706" autoAdjust="0"/>
    <p:restoredTop sz="94660"/>
  </p:normalViewPr>
  <p:slideViewPr>
    <p:cSldViewPr>
      <p:cViewPr varScale="1">
        <p:scale>
          <a:sx n="45" d="100"/>
          <a:sy n="45" d="100"/>
        </p:scale>
        <p:origin x="-11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9D4F8-DF25-4B42-ABFF-493BC2DFF6B1}" type="datetimeFigureOut">
              <a:rPr lang="fr-FR" smtClean="0"/>
              <a:pPr/>
              <a:t>22/04/2024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E0AEE-1644-43C3-AE5B-5B2A176037D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1825D8E-019A-4294-B10D-53BC6A08BF54}" type="datetime1">
              <a:rPr lang="fr-FR" smtClean="0"/>
              <a:pPr/>
              <a:t>22/04/2024</a:t>
            </a:fld>
            <a:endParaRPr lang="fr-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3A0F0E8-B694-434F-9618-004E87BAEAEB}" type="datetime1">
              <a:rPr lang="fr-FR" smtClean="0"/>
              <a:pPr/>
              <a:t>22/04/2024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90EC0A4-6D01-4CA5-AC88-AC1E207E0C6E}" type="datetime1">
              <a:rPr lang="fr-FR" smtClean="0"/>
              <a:pPr/>
              <a:t>22/04/2024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1479AE-EC7E-4C81-9A2B-BC527466B9BD}" type="datetime1">
              <a:rPr lang="fr-FR" smtClean="0"/>
              <a:pPr/>
              <a:t>22/04/2024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61C5C8C9-92CA-4733-A265-25F129E5151C}" type="datetime1">
              <a:rPr lang="fr-FR" smtClean="0"/>
              <a:pPr/>
              <a:t>22/04/2024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DFDF1DE-0558-4226-B789-1A6478BE507E}" type="datetime1">
              <a:rPr lang="fr-FR" smtClean="0"/>
              <a:pPr/>
              <a:t>22/04/2024</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35498D5-8D4A-4708-AFE6-F1AED433BE80}" type="datetime1">
              <a:rPr lang="fr-FR" smtClean="0"/>
              <a:pPr/>
              <a:t>22/04/2024</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926F38FD-05C2-41B2-9708-1EC5CB581D4C}" type="datetime1">
              <a:rPr lang="fr-FR" smtClean="0"/>
              <a:pPr/>
              <a:t>22/04/2024</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588F025D-5BAE-498B-BECE-85B070D19A66}" type="datetime1">
              <a:rPr lang="fr-FR" smtClean="0"/>
              <a:pPr/>
              <a:t>22/04/2024</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5432999A-90CC-4C73-B318-46C84FB6D0AE}" type="datetime1">
              <a:rPr lang="fr-FR" smtClean="0"/>
              <a:pPr/>
              <a:t>22/04/2024</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327EE7D2-4B3D-4C84-8199-DC4E3FED9F7C}" type="datetime1">
              <a:rPr lang="fr-FR" smtClean="0"/>
              <a:pPr/>
              <a:t>22/04/2024</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pPr/>
              <a:t>‹N°›</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A6F0C5-3085-4BEE-9F62-342A8046B3DC}" type="datetime1">
              <a:rPr lang="fr-FR" smtClean="0"/>
              <a:pPr/>
              <a:t>22/04/2024</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ium.com/@akash.kandhare?source=post_page-----373135e84f80-----------------------------------"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edium.com/@akash.kandhare?source=post_page-----373135e84f8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9144000" cy="1143008"/>
          </a:xfrm>
          <a:solidFill>
            <a:schemeClr val="tx1">
              <a:lumMod val="95000"/>
              <a:lumOff val="5000"/>
            </a:schemeClr>
          </a:solidFill>
          <a:ln>
            <a:noFill/>
          </a:ln>
        </p:spPr>
        <p:txBody>
          <a:bodyPr>
            <a:noAutofit/>
          </a:bodyPr>
          <a:lstStyle/>
          <a:p>
            <a:pPr algn="ctr"/>
            <a:r>
              <a:rPr lang="fr-FR" sz="2400" dirty="0" smtClean="0">
                <a:solidFill>
                  <a:schemeClr val="bg1"/>
                </a:solidFill>
                <a:effectLst/>
                <a:latin typeface="Courier New" pitchFamily="49" charset="0"/>
                <a:ea typeface="Batang" pitchFamily="18" charset="-127"/>
                <a:cs typeface="Courier New" pitchFamily="49" charset="0"/>
              </a:rPr>
              <a:t>Université de Bejaia</a:t>
            </a:r>
            <a:br>
              <a:rPr lang="fr-FR" sz="2400" dirty="0" smtClean="0">
                <a:solidFill>
                  <a:schemeClr val="bg1"/>
                </a:solidFill>
                <a:effectLst/>
                <a:latin typeface="Courier New" pitchFamily="49" charset="0"/>
                <a:ea typeface="Batang" pitchFamily="18" charset="-127"/>
                <a:cs typeface="Courier New" pitchFamily="49" charset="0"/>
              </a:rPr>
            </a:br>
            <a:r>
              <a:rPr lang="fr-FR" sz="2400" dirty="0" smtClean="0">
                <a:solidFill>
                  <a:schemeClr val="bg1"/>
                </a:solidFill>
                <a:effectLst/>
                <a:latin typeface="Courier New" pitchFamily="49" charset="0"/>
                <a:ea typeface="Batang" pitchFamily="18" charset="-127"/>
                <a:cs typeface="Courier New" pitchFamily="49" charset="0"/>
              </a:rPr>
              <a:t>Faculté des sciences exactes</a:t>
            </a:r>
            <a:br>
              <a:rPr lang="fr-FR" sz="2400" dirty="0" smtClean="0">
                <a:solidFill>
                  <a:schemeClr val="bg1"/>
                </a:solidFill>
                <a:effectLst/>
                <a:latin typeface="Courier New" pitchFamily="49" charset="0"/>
                <a:ea typeface="Batang" pitchFamily="18" charset="-127"/>
                <a:cs typeface="Courier New" pitchFamily="49" charset="0"/>
              </a:rPr>
            </a:br>
            <a:r>
              <a:rPr lang="fr-FR" sz="2400" dirty="0" smtClean="0">
                <a:solidFill>
                  <a:schemeClr val="bg1"/>
                </a:solidFill>
                <a:effectLst/>
                <a:latin typeface="Courier New" pitchFamily="49" charset="0"/>
                <a:ea typeface="Batang" pitchFamily="18" charset="-127"/>
                <a:cs typeface="Courier New" pitchFamily="49" charset="0"/>
              </a:rPr>
              <a:t> Département d’Informatique</a:t>
            </a:r>
            <a:endParaRPr lang="fr-FR" sz="2400" dirty="0">
              <a:solidFill>
                <a:schemeClr val="bg1"/>
              </a:solidFill>
              <a:effectLst/>
              <a:latin typeface="Courier New" pitchFamily="49" charset="0"/>
              <a:ea typeface="Batang" pitchFamily="18" charset="-127"/>
              <a:cs typeface="Courier New" pitchFamily="49" charset="0"/>
            </a:endParaRPr>
          </a:p>
        </p:txBody>
      </p:sp>
      <p:sp>
        <p:nvSpPr>
          <p:cNvPr id="3" name="Sous-titre 2"/>
          <p:cNvSpPr>
            <a:spLocks noGrp="1"/>
          </p:cNvSpPr>
          <p:nvPr>
            <p:ph type="subTitle" idx="1"/>
          </p:nvPr>
        </p:nvSpPr>
        <p:spPr>
          <a:xfrm>
            <a:off x="1000100" y="1643050"/>
            <a:ext cx="7858180" cy="1928826"/>
          </a:xfrm>
        </p:spPr>
        <p:txBody>
          <a:bodyPr>
            <a:normAutofit fontScale="77500" lnSpcReduction="20000"/>
          </a:bodyPr>
          <a:lstStyle/>
          <a:p>
            <a:pPr algn="ctr">
              <a:spcAft>
                <a:spcPts val="600"/>
              </a:spcAft>
            </a:pPr>
            <a:r>
              <a:rPr lang="fr-FR" u="sng" dirty="0" smtClean="0">
                <a:solidFill>
                  <a:srgbClr val="0070C0"/>
                </a:solidFill>
                <a:latin typeface="Comic Sans MS" pitchFamily="66" charset="0"/>
              </a:rPr>
              <a:t>SUPPORT DE COURS: </a:t>
            </a:r>
            <a:endParaRPr lang="fr-FR" i="1" u="sng" dirty="0" smtClean="0">
              <a:solidFill>
                <a:srgbClr val="0070C0"/>
              </a:solidFill>
              <a:latin typeface="Comic Sans MS" pitchFamily="66" charset="0"/>
            </a:endParaRPr>
          </a:p>
          <a:p>
            <a:pPr algn="ctr">
              <a:spcBef>
                <a:spcPts val="1800"/>
              </a:spcBef>
            </a:pPr>
            <a:r>
              <a:rPr lang="fr-FR" sz="4600" b="1" dirty="0" smtClean="0">
                <a:solidFill>
                  <a:schemeClr val="accent3">
                    <a:lumMod val="75000"/>
                  </a:schemeClr>
                </a:solidFill>
                <a:latin typeface="Comic Sans MS" pitchFamily="66" charset="0"/>
              </a:rPr>
              <a:t>Systèmes  Intelligents Ambiants</a:t>
            </a:r>
          </a:p>
          <a:p>
            <a:pPr algn="ctr">
              <a:spcBef>
                <a:spcPts val="1800"/>
              </a:spcBef>
            </a:pPr>
            <a:r>
              <a:rPr lang="fr-FR" sz="3900" b="1" dirty="0" smtClean="0">
                <a:solidFill>
                  <a:schemeClr val="accent3">
                    <a:lumMod val="75000"/>
                  </a:schemeClr>
                </a:solidFill>
                <a:latin typeface="Comic Sans MS" pitchFamily="66" charset="0"/>
              </a:rPr>
              <a:t>(SIA)</a:t>
            </a:r>
            <a:endParaRPr lang="fr-FR" sz="3900" b="1" dirty="0">
              <a:solidFill>
                <a:schemeClr val="accent3">
                  <a:lumMod val="75000"/>
                </a:schemeClr>
              </a:solidFill>
              <a:latin typeface="Comic Sans MS" pitchFamily="66" charset="0"/>
            </a:endParaRP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a:t>
            </a:fld>
            <a:endParaRPr lang="fr-BE" dirty="0"/>
          </a:p>
        </p:txBody>
      </p:sp>
      <p:sp>
        <p:nvSpPr>
          <p:cNvPr id="5" name="Sous-titre 2"/>
          <p:cNvSpPr txBox="1">
            <a:spLocks/>
          </p:cNvSpPr>
          <p:nvPr/>
        </p:nvSpPr>
        <p:spPr>
          <a:xfrm>
            <a:off x="0" y="6357958"/>
            <a:ext cx="9144000" cy="500042"/>
          </a:xfrm>
          <a:prstGeom prst="rect">
            <a:avLst/>
          </a:prstGeom>
          <a:solidFill>
            <a:schemeClr val="accent2">
              <a:lumMod val="50000"/>
            </a:schemeClr>
          </a:solidFill>
          <a:ln>
            <a:noFill/>
          </a:ln>
        </p:spPr>
        <p:txBody>
          <a:bodyPr vert="horz" lIns="91440" tIns="45720" rIns="91440" bIns="45720" rtlCol="0" anchor="ctr">
            <a:noAutofit/>
          </a:bodyPr>
          <a:lstStyle/>
          <a:p>
            <a:pPr algn="ctr">
              <a:spcBef>
                <a:spcPts val="1200"/>
              </a:spcBef>
              <a:spcAft>
                <a:spcPts val="600"/>
              </a:spcAft>
              <a:defRPr/>
            </a:pPr>
            <a:r>
              <a:rPr lang="fr-FR" b="1" i="1" dirty="0" smtClean="0">
                <a:solidFill>
                  <a:schemeClr val="bg1"/>
                </a:solidFill>
                <a:latin typeface="Courier New" pitchFamily="49" charset="0"/>
                <a:cs typeface="Courier New" pitchFamily="49" charset="0"/>
              </a:rPr>
              <a:t>Auteur: </a:t>
            </a:r>
            <a:r>
              <a:rPr lang="fr-FR" b="1" i="1" dirty="0" smtClean="0">
                <a:solidFill>
                  <a:srgbClr val="FFFF00"/>
                </a:solidFill>
                <a:latin typeface="Courier New" pitchFamily="49" charset="0"/>
                <a:cs typeface="Courier New" pitchFamily="49" charset="0"/>
              </a:rPr>
              <a:t>Dr. ATMANI Mouloud</a:t>
            </a:r>
            <a:r>
              <a:rPr lang="fr-FR" b="1" i="1" dirty="0" smtClean="0">
                <a:solidFill>
                  <a:schemeClr val="bg1"/>
                </a:solidFill>
                <a:latin typeface="Courier New" pitchFamily="49" charset="0"/>
                <a:cs typeface="Courier New" pitchFamily="49" charset="0"/>
              </a:rPr>
              <a:t>     Spécialité </a:t>
            </a:r>
            <a:r>
              <a:rPr kumimoji="0" lang="fr-FR" b="1" i="1" u="none" strike="noStrike" kern="1200" cap="none" spc="0" normalizeH="0" baseline="0" noProof="0" dirty="0" smtClean="0">
                <a:solidFill>
                  <a:srgbClr val="FFFF00"/>
                </a:solidFill>
                <a:effectLst/>
                <a:uLnTx/>
                <a:uFillTx/>
                <a:latin typeface="Courier New" pitchFamily="49" charset="0"/>
                <a:cs typeface="Courier New" pitchFamily="49" charset="0"/>
              </a:rPr>
              <a:t>M1</a:t>
            </a:r>
            <a:r>
              <a:rPr kumimoji="0" lang="fr-FR" b="1" i="1" u="none" strike="noStrike" kern="1200" cap="none" spc="0" normalizeH="0" baseline="0" noProof="0" dirty="0" smtClean="0">
                <a:solidFill>
                  <a:schemeClr val="bg1"/>
                </a:solidFill>
                <a:effectLst/>
                <a:uLnTx/>
                <a:uFillTx/>
                <a:latin typeface="Courier New" pitchFamily="49" charset="0"/>
                <a:cs typeface="Courier New" pitchFamily="49" charset="0"/>
              </a:rPr>
              <a:t> </a:t>
            </a:r>
            <a:r>
              <a:rPr kumimoji="0" lang="fr-FR" b="1" i="1" u="none" strike="noStrike" kern="1200" cap="none" spc="0" normalizeH="0" baseline="0" noProof="0" dirty="0" smtClean="0">
                <a:solidFill>
                  <a:srgbClr val="FFFF00"/>
                </a:solidFill>
                <a:effectLst/>
                <a:uLnTx/>
                <a:uFillTx/>
                <a:latin typeface="Courier New" pitchFamily="49" charset="0"/>
                <a:cs typeface="Courier New" pitchFamily="49" charset="0"/>
              </a:rPr>
              <a:t>IA,</a:t>
            </a:r>
            <a:r>
              <a:rPr kumimoji="0" lang="fr-FR" b="1" i="1" u="none" strike="noStrike" kern="1200" cap="none" spc="0" normalizeH="0" baseline="0" noProof="0" dirty="0" smtClean="0">
                <a:solidFill>
                  <a:schemeClr val="bg1"/>
                </a:solidFill>
                <a:effectLst/>
                <a:uLnTx/>
                <a:uFillTx/>
                <a:latin typeface="Courier New" pitchFamily="49" charset="0"/>
                <a:cs typeface="Courier New" pitchFamily="49" charset="0"/>
              </a:rPr>
              <a:t> Année:</a:t>
            </a:r>
            <a:r>
              <a:rPr kumimoji="0" lang="fr-FR" b="1" i="1" u="none" strike="noStrike" kern="1200" cap="none" spc="0" normalizeH="0" noProof="0" dirty="0" smtClean="0">
                <a:solidFill>
                  <a:schemeClr val="bg1"/>
                </a:solidFill>
                <a:effectLst/>
                <a:uLnTx/>
                <a:uFillTx/>
                <a:latin typeface="Courier New" pitchFamily="49" charset="0"/>
                <a:cs typeface="Courier New" pitchFamily="49" charset="0"/>
              </a:rPr>
              <a:t> </a:t>
            </a:r>
            <a:r>
              <a:rPr kumimoji="0" lang="fr-FR" b="1" i="1" u="none" strike="noStrike" kern="1200" cap="none" spc="0" normalizeH="0" noProof="0" dirty="0" smtClean="0">
                <a:solidFill>
                  <a:srgbClr val="FFFF00"/>
                </a:solidFill>
                <a:effectLst/>
                <a:uLnTx/>
                <a:uFillTx/>
                <a:latin typeface="Courier New" pitchFamily="49" charset="0"/>
                <a:cs typeface="Courier New" pitchFamily="49" charset="0"/>
              </a:rPr>
              <a:t>2023/2024</a:t>
            </a:r>
            <a:endParaRPr kumimoji="0" lang="fr-FR" b="1" i="1" u="none" strike="noStrike" kern="1200" cap="none" spc="0" normalizeH="0" baseline="0" noProof="0" dirty="0">
              <a:solidFill>
                <a:srgbClr val="FFFF00"/>
              </a:solidFill>
              <a:effectLst/>
              <a:uLnTx/>
              <a:uFillTx/>
              <a:latin typeface="Courier New" pitchFamily="49" charset="0"/>
              <a:cs typeface="Courier New" pitchFamily="49" charset="0"/>
            </a:endParaRPr>
          </a:p>
        </p:txBody>
      </p:sp>
      <p:pic>
        <p:nvPicPr>
          <p:cNvPr id="10" name="Image 9" descr="Smart Cities.jpg"/>
          <p:cNvPicPr>
            <a:picLocks noChangeAspect="1"/>
          </p:cNvPicPr>
          <p:nvPr/>
        </p:nvPicPr>
        <p:blipFill>
          <a:blip r:embed="rId2"/>
          <a:stretch>
            <a:fillRect/>
          </a:stretch>
        </p:blipFill>
        <p:spPr>
          <a:xfrm>
            <a:off x="2928926" y="3429000"/>
            <a:ext cx="3786214" cy="16787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10</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285720" y="1357298"/>
            <a:ext cx="7143800" cy="5201424"/>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Un objet est généralement composé sept unités:</a:t>
            </a:r>
          </a:p>
          <a:p>
            <a:pPr marL="342900" indent="-342900" algn="just">
              <a:lnSpc>
                <a:spcPct val="150000"/>
              </a:lnSpc>
              <a:buFont typeface="+mj-lt"/>
              <a:buAutoNum type="alphaUcPeriod"/>
            </a:pPr>
            <a:r>
              <a:rPr lang="fr-FR" b="1" dirty="0" smtClean="0">
                <a:solidFill>
                  <a:srgbClr val="C00000"/>
                </a:solidFill>
                <a:latin typeface="Lucida Bright" pitchFamily="18" charset="0"/>
                <a:cs typeface="Lucida Bright" pitchFamily="18" charset="0"/>
              </a:rPr>
              <a:t>Unités principales</a:t>
            </a:r>
          </a:p>
          <a:p>
            <a:pPr marL="179388" algn="just">
              <a:lnSpc>
                <a:spcPct val="200000"/>
              </a:lnSpc>
              <a:spcBef>
                <a:spcPts val="300"/>
              </a:spcBef>
              <a:buClr>
                <a:srgbClr val="0070C0"/>
              </a:buClr>
              <a:buFont typeface="Wingdings" pitchFamily="2" charset="2"/>
              <a:buChar char="ü"/>
            </a:pPr>
            <a:r>
              <a:rPr lang="fr-FR" dirty="0" smtClean="0">
                <a:latin typeface="Lucida Bright" pitchFamily="18" charset="0"/>
                <a:cs typeface="Lucida Bright" pitchFamily="18" charset="0"/>
              </a:rPr>
              <a:t> </a:t>
            </a:r>
            <a:r>
              <a:rPr lang="fr-FR" sz="1700" b="1" dirty="0" smtClean="0">
                <a:latin typeface="Lucida Bright" pitchFamily="18" charset="0"/>
                <a:cs typeface="Lucida Bright" pitchFamily="18" charset="0"/>
              </a:rPr>
              <a:t>Unité de capture </a:t>
            </a:r>
            <a:r>
              <a:rPr lang="fr-FR" sz="1700" dirty="0" smtClean="0">
                <a:latin typeface="Lucida Bright" pitchFamily="18" charset="0"/>
                <a:cs typeface="Lucida Bright" pitchFamily="18" charset="0"/>
              </a:rPr>
              <a:t>: capturer des mesures physiques de l’environnement; </a:t>
            </a:r>
          </a:p>
          <a:p>
            <a:pPr marL="179388" algn="just">
              <a:lnSpc>
                <a:spcPct val="200000"/>
              </a:lnSpc>
              <a:spcBef>
                <a:spcPts val="300"/>
              </a:spcBef>
              <a:buClr>
                <a:srgbClr val="0070C0"/>
              </a:buClr>
              <a:buFont typeface="Wingdings" pitchFamily="2" charset="2"/>
              <a:buChar char="ü"/>
            </a:pPr>
            <a:r>
              <a:rPr lang="fr-FR" sz="1700" dirty="0" smtClean="0"/>
              <a:t> </a:t>
            </a:r>
            <a:r>
              <a:rPr lang="fr-FR" sz="1700" b="1" dirty="0" smtClean="0">
                <a:latin typeface="Lucida Bright" pitchFamily="18" charset="0"/>
                <a:cs typeface="Lucida Bright" pitchFamily="18" charset="0"/>
              </a:rPr>
              <a:t>Unité de traitement</a:t>
            </a:r>
            <a:r>
              <a:rPr lang="fr-FR" sz="1700" dirty="0" smtClean="0"/>
              <a:t>: </a:t>
            </a:r>
            <a:r>
              <a:rPr lang="fr-FR" sz="1700" dirty="0" smtClean="0">
                <a:latin typeface="Lucida Bright" pitchFamily="18" charset="0"/>
                <a:cs typeface="Lucida Bright" pitchFamily="18" charset="0"/>
              </a:rPr>
              <a:t>chargée d’exécuter les protocoles de communication et des données collectées;</a:t>
            </a:r>
          </a:p>
          <a:p>
            <a:pPr marL="179388" algn="just">
              <a:lnSpc>
                <a:spcPct val="200000"/>
              </a:lnSpc>
              <a:spcBef>
                <a:spcPts val="300"/>
              </a:spcBef>
              <a:buClr>
                <a:srgbClr val="0070C0"/>
              </a:buClr>
              <a:buFont typeface="Wingdings" pitchFamily="2" charset="2"/>
              <a:buChar char="ü"/>
            </a:pPr>
            <a:r>
              <a:rPr lang="fr-FR" sz="1700" dirty="0" smtClean="0">
                <a:latin typeface="Lucida Bright" pitchFamily="18" charset="0"/>
                <a:cs typeface="Lucida Bright" pitchFamily="18" charset="0"/>
              </a:rPr>
              <a:t> </a:t>
            </a:r>
            <a:r>
              <a:rPr lang="fr-FR" sz="1700" b="1" dirty="0" smtClean="0">
                <a:latin typeface="Lucida Bright" pitchFamily="18" charset="0"/>
                <a:cs typeface="Lucida Bright" pitchFamily="18" charset="0"/>
              </a:rPr>
              <a:t>Unité de communication: </a:t>
            </a:r>
            <a:r>
              <a:rPr lang="fr-FR" sz="1700" dirty="0" smtClean="0">
                <a:latin typeface="Lucida Bright" pitchFamily="18" charset="0"/>
                <a:cs typeface="Lucida Bright" pitchFamily="18" charset="0"/>
              </a:rPr>
              <a:t>émissions/réceptions des données</a:t>
            </a:r>
          </a:p>
          <a:p>
            <a:pPr marL="179388" algn="just">
              <a:lnSpc>
                <a:spcPct val="200000"/>
              </a:lnSpc>
              <a:spcBef>
                <a:spcPts val="300"/>
              </a:spcBef>
              <a:buClr>
                <a:srgbClr val="0070C0"/>
              </a:buClr>
              <a:buFont typeface="Wingdings" pitchFamily="2" charset="2"/>
              <a:buChar char="ü"/>
            </a:pPr>
            <a:r>
              <a:rPr lang="fr-FR" sz="1700" b="1" dirty="0" smtClean="0">
                <a:latin typeface="Lucida Bright" pitchFamily="18" charset="0"/>
                <a:cs typeface="Lucida Bright" pitchFamily="18" charset="0"/>
              </a:rPr>
              <a:t> Unité de contrôle d’énergie: </a:t>
            </a:r>
            <a:r>
              <a:rPr lang="fr-FR" sz="1700" dirty="0" smtClean="0">
                <a:latin typeface="Lucida Bright" pitchFamily="18" charset="0"/>
                <a:cs typeface="Lucida Bright" pitchFamily="18" charset="0"/>
              </a:rPr>
              <a:t>pour mesurer la durée de vie de l’objet intégré dans l’objet.</a:t>
            </a:r>
          </a:p>
          <a:p>
            <a:pPr marL="342900" indent="-342900" algn="just">
              <a:lnSpc>
                <a:spcPct val="150000"/>
              </a:lnSpc>
              <a:spcBef>
                <a:spcPts val="300"/>
              </a:spcBef>
            </a:pPr>
            <a:endParaRPr lang="fr-FR" sz="1700" dirty="0" smtClean="0">
              <a:latin typeface="Lucida Bright" pitchFamily="18" charset="0"/>
              <a:cs typeface="Lucida Bright" pitchFamily="18" charset="0"/>
            </a:endParaRPr>
          </a:p>
        </p:txBody>
      </p:sp>
      <p:sp>
        <p:nvSpPr>
          <p:cNvPr id="6" name="ZoneTexte 5"/>
          <p:cNvSpPr txBox="1"/>
          <p:nvPr/>
        </p:nvSpPr>
        <p:spPr>
          <a:xfrm>
            <a:off x="269574" y="1000108"/>
            <a:ext cx="4907113"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4. Unités d’un d’objet programmable</a:t>
            </a:r>
            <a:endParaRPr lang="fr-FR" sz="2000" b="1" u="sng" dirty="0">
              <a:solidFill>
                <a:srgbClr val="0070C0"/>
              </a:solidFill>
              <a:latin typeface="Lucida Bright" pitchFamily="18" charset="0"/>
              <a:cs typeface="Lucida Bright" pitchFamily="18" charset="0"/>
            </a:endParaRPr>
          </a:p>
        </p:txBody>
      </p:sp>
      <p:sp>
        <p:nvSpPr>
          <p:cNvPr id="1026" name="AutoShape 2" descr="Arduino &amp; capteur DHT11 : Mesure de température et humidité relative -  /dev/t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Arduino &amp; capteur DHT11 : Mesure de température et humidité relative -  /dev/t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ZoneTexte 9"/>
          <p:cNvSpPr txBox="1"/>
          <p:nvPr/>
        </p:nvSpPr>
        <p:spPr>
          <a:xfrm>
            <a:off x="7358082" y="1500174"/>
            <a:ext cx="1435009" cy="523220"/>
          </a:xfrm>
          <a:prstGeom prst="rect">
            <a:avLst/>
          </a:prstGeom>
          <a:noFill/>
        </p:spPr>
        <p:txBody>
          <a:bodyPr wrap="none" rtlCol="0">
            <a:spAutoFit/>
          </a:bodyPr>
          <a:lstStyle/>
          <a:p>
            <a:pPr algn="ctr"/>
            <a:r>
              <a:rPr lang="en-US" sz="1400" dirty="0" smtClean="0">
                <a:solidFill>
                  <a:schemeClr val="accent2">
                    <a:lumMod val="50000"/>
                  </a:schemeClr>
                </a:solidFill>
              </a:rPr>
              <a:t>DHT </a:t>
            </a:r>
            <a:r>
              <a:rPr lang="fr-FR" sz="1400" dirty="0" smtClean="0">
                <a:solidFill>
                  <a:schemeClr val="accent2">
                    <a:lumMod val="50000"/>
                  </a:schemeClr>
                </a:solidFill>
              </a:rPr>
              <a:t> </a:t>
            </a:r>
          </a:p>
          <a:p>
            <a:pPr algn="ctr"/>
            <a:r>
              <a:rPr lang="fr-FR" sz="1400" dirty="0" smtClean="0">
                <a:solidFill>
                  <a:schemeClr val="accent2">
                    <a:lumMod val="50000"/>
                  </a:schemeClr>
                </a:solidFill>
              </a:rPr>
              <a:t>-40° à +125°C</a:t>
            </a:r>
            <a:endParaRPr lang="en-US" sz="1400" dirty="0">
              <a:solidFill>
                <a:schemeClr val="accent2">
                  <a:lumMod val="50000"/>
                </a:schemeClr>
              </a:solidFill>
            </a:endParaRPr>
          </a:p>
        </p:txBody>
      </p:sp>
      <p:pic>
        <p:nvPicPr>
          <p:cNvPr id="12" name="Image 11" descr="Microcontrolleur.jpg"/>
          <p:cNvPicPr>
            <a:picLocks noChangeAspect="1"/>
          </p:cNvPicPr>
          <p:nvPr/>
        </p:nvPicPr>
        <p:blipFill>
          <a:blip r:embed="rId2" cstate="print"/>
          <a:stretch>
            <a:fillRect/>
          </a:stretch>
        </p:blipFill>
        <p:spPr>
          <a:xfrm>
            <a:off x="7572372" y="3000372"/>
            <a:ext cx="1285884" cy="1285884"/>
          </a:xfrm>
          <a:prstGeom prst="rect">
            <a:avLst/>
          </a:prstGeom>
        </p:spPr>
      </p:pic>
      <p:pic>
        <p:nvPicPr>
          <p:cNvPr id="13" name="Image 12" descr="Module-de-Transmission.png"/>
          <p:cNvPicPr>
            <a:picLocks noChangeAspect="1"/>
          </p:cNvPicPr>
          <p:nvPr/>
        </p:nvPicPr>
        <p:blipFill>
          <a:blip r:embed="rId3"/>
          <a:stretch>
            <a:fillRect/>
          </a:stretch>
        </p:blipFill>
        <p:spPr>
          <a:xfrm>
            <a:off x="7572396" y="4000504"/>
            <a:ext cx="1571604" cy="1563244"/>
          </a:xfrm>
          <a:prstGeom prst="rect">
            <a:avLst/>
          </a:prstGeom>
        </p:spPr>
      </p:pic>
      <p:pic>
        <p:nvPicPr>
          <p:cNvPr id="9" name="Image 8" descr="DHT.jpg"/>
          <p:cNvPicPr>
            <a:picLocks noChangeAspect="1"/>
          </p:cNvPicPr>
          <p:nvPr/>
        </p:nvPicPr>
        <p:blipFill>
          <a:blip r:embed="rId4" cstate="print"/>
          <a:stretch>
            <a:fillRect/>
          </a:stretch>
        </p:blipFill>
        <p:spPr>
          <a:xfrm>
            <a:off x="7715272" y="1928802"/>
            <a:ext cx="1166804" cy="1166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out)">
                                      <p:cBhvr>
                                        <p:cTn id="17" dur="500"/>
                                        <p:tgtEl>
                                          <p:spTgt spid="9"/>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ou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checkerboard(across)">
                                      <p:cBhvr>
                                        <p:cTn id="25" dur="500"/>
                                        <p:tgtEl>
                                          <p:spTgt spid="5">
                                            <p:txEl>
                                              <p:pRg st="3" end="3"/>
                                            </p:txEl>
                                          </p:spTgt>
                                        </p:tgtEl>
                                      </p:cBhvr>
                                    </p:animEffect>
                                  </p:childTnLst>
                                </p:cTn>
                              </p:par>
                            </p:childTnLst>
                          </p:cTn>
                        </p:par>
                        <p:par>
                          <p:cTn id="26" fill="hold">
                            <p:stCondLst>
                              <p:cond delay="500"/>
                            </p:stCondLst>
                            <p:childTnLst>
                              <p:par>
                                <p:cTn id="27" presetID="4" presetClass="entr" presetSubtype="3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ou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heckerboard(across)">
                                      <p:cBhvr>
                                        <p:cTn id="34" dur="500"/>
                                        <p:tgtEl>
                                          <p:spTgt spid="5">
                                            <p:txEl>
                                              <p:pRg st="4" end="4"/>
                                            </p:txEl>
                                          </p:spTgt>
                                        </p:tgtEl>
                                      </p:cBhvr>
                                    </p:animEffect>
                                  </p:childTnLst>
                                </p:cTn>
                              </p:par>
                            </p:childTnLst>
                          </p:cTn>
                        </p:par>
                        <p:par>
                          <p:cTn id="35" fill="hold">
                            <p:stCondLst>
                              <p:cond delay="500"/>
                            </p:stCondLst>
                            <p:childTnLst>
                              <p:par>
                                <p:cTn id="36" presetID="4" presetClass="entr" presetSubtype="32"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ou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checkerboard(across)">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11</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500034" y="1357298"/>
            <a:ext cx="5857916" cy="4216539"/>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Un objet est généralement composé sept unités:</a:t>
            </a:r>
          </a:p>
          <a:p>
            <a:pPr marL="342900" indent="-342900" algn="just">
              <a:lnSpc>
                <a:spcPct val="150000"/>
              </a:lnSpc>
              <a:spcBef>
                <a:spcPts val="300"/>
              </a:spcBef>
            </a:pPr>
            <a:r>
              <a:rPr lang="fr-FR" b="1" dirty="0" smtClean="0">
                <a:solidFill>
                  <a:srgbClr val="C00000"/>
                </a:solidFill>
                <a:latin typeface="Lucida Bright" pitchFamily="18" charset="0"/>
                <a:cs typeface="Lucida Bright" pitchFamily="18" charset="0"/>
              </a:rPr>
              <a:t>B. Unités secondaires</a:t>
            </a:r>
          </a:p>
          <a:p>
            <a:pPr marL="360363" indent="-179388" algn="just">
              <a:lnSpc>
                <a:spcPct val="200000"/>
              </a:lnSpc>
              <a:spcBef>
                <a:spcPts val="300"/>
              </a:spcBef>
              <a:buClr>
                <a:srgbClr val="0070C0"/>
              </a:buClr>
              <a:buFont typeface="Wingdings" pitchFamily="2" charset="2"/>
              <a:buChar char="ü"/>
            </a:pPr>
            <a:r>
              <a:rPr lang="fr-FR" sz="1700" dirty="0" smtClean="0">
                <a:latin typeface="Lucida Bright" pitchFamily="18" charset="0"/>
                <a:cs typeface="Lucida Bright" pitchFamily="18" charset="0"/>
              </a:rPr>
              <a:t> </a:t>
            </a:r>
            <a:r>
              <a:rPr lang="fr-FR" sz="1700" b="1" dirty="0" smtClean="0">
                <a:latin typeface="Lucida Bright" pitchFamily="18" charset="0"/>
                <a:cs typeface="Lucida Bright" pitchFamily="18" charset="0"/>
              </a:rPr>
              <a:t>Système de localisation</a:t>
            </a:r>
            <a:r>
              <a:rPr lang="fr-FR" sz="1700" dirty="0" smtClean="0">
                <a:latin typeface="Lucida Bright" pitchFamily="18" charset="0"/>
                <a:cs typeface="Lucida Bright" pitchFamily="18" charset="0"/>
              </a:rPr>
              <a:t>: pour fournir les informations de localisation</a:t>
            </a:r>
          </a:p>
          <a:p>
            <a:pPr marL="360363" indent="-179388" algn="just">
              <a:lnSpc>
                <a:spcPct val="200000"/>
              </a:lnSpc>
              <a:spcBef>
                <a:spcPts val="300"/>
              </a:spcBef>
              <a:buClr>
                <a:srgbClr val="0070C0"/>
              </a:buClr>
              <a:buFont typeface="Wingdings" pitchFamily="2" charset="2"/>
              <a:buChar char="ü"/>
            </a:pPr>
            <a:r>
              <a:rPr lang="fr-FR" sz="1700" dirty="0" smtClean="0">
                <a:latin typeface="Lucida Bright" pitchFamily="18" charset="0"/>
                <a:cs typeface="Lucida Bright" pitchFamily="18" charset="0"/>
              </a:rPr>
              <a:t> </a:t>
            </a:r>
            <a:r>
              <a:rPr lang="fr-FR" sz="1700" b="1" dirty="0" smtClean="0">
                <a:latin typeface="Lucida Bright" pitchFamily="18" charset="0"/>
                <a:cs typeface="Lucida Bright" pitchFamily="18" charset="0"/>
              </a:rPr>
              <a:t>Unité de mobilité</a:t>
            </a:r>
            <a:r>
              <a:rPr lang="fr-FR" sz="1700" dirty="0" smtClean="0">
                <a:latin typeface="Lucida Bright" pitchFamily="18" charset="0"/>
                <a:cs typeface="Lucida Bright" pitchFamily="18" charset="0"/>
              </a:rPr>
              <a:t>: pour une autonomie de mobilité</a:t>
            </a:r>
          </a:p>
          <a:p>
            <a:pPr marL="360363" indent="-179388" algn="just">
              <a:lnSpc>
                <a:spcPct val="200000"/>
              </a:lnSpc>
              <a:spcBef>
                <a:spcPts val="300"/>
              </a:spcBef>
              <a:buClr>
                <a:srgbClr val="0070C0"/>
              </a:buClr>
              <a:buFont typeface="Wingdings" pitchFamily="2" charset="2"/>
              <a:buChar char="ü"/>
            </a:pPr>
            <a:r>
              <a:rPr lang="fr-FR" sz="1700" dirty="0" smtClean="0">
                <a:latin typeface="Lucida Bright" pitchFamily="18" charset="0"/>
                <a:cs typeface="Lucida Bright" pitchFamily="18" charset="0"/>
              </a:rPr>
              <a:t> </a:t>
            </a:r>
            <a:r>
              <a:rPr lang="fr-FR" sz="1700" b="1" dirty="0" smtClean="0">
                <a:latin typeface="Lucida Bright" pitchFamily="18" charset="0"/>
                <a:cs typeface="Lucida Bright" pitchFamily="18" charset="0"/>
              </a:rPr>
              <a:t>Générateur d’énergie: </a:t>
            </a:r>
            <a:r>
              <a:rPr lang="fr-FR" sz="1700" dirty="0" smtClean="0">
                <a:latin typeface="Lucida Bright" pitchFamily="18" charset="0"/>
                <a:cs typeface="Lucida Bright" pitchFamily="18" charset="0"/>
              </a:rPr>
              <a:t>pour avoir une autonomie énergétique</a:t>
            </a:r>
          </a:p>
        </p:txBody>
      </p:sp>
      <p:sp>
        <p:nvSpPr>
          <p:cNvPr id="6" name="ZoneTexte 5"/>
          <p:cNvSpPr txBox="1"/>
          <p:nvPr/>
        </p:nvSpPr>
        <p:spPr>
          <a:xfrm>
            <a:off x="269574" y="1000108"/>
            <a:ext cx="4907113"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4. Unités d’un d’objet programmable</a:t>
            </a:r>
            <a:endParaRPr lang="fr-FR" sz="2000" b="1" u="sng" dirty="0">
              <a:solidFill>
                <a:srgbClr val="0070C0"/>
              </a:solidFill>
              <a:latin typeface="Lucida Bright" pitchFamily="18" charset="0"/>
              <a:cs typeface="Lucida Bright" pitchFamily="18" charset="0"/>
            </a:endParaRPr>
          </a:p>
        </p:txBody>
      </p:sp>
      <p:pic>
        <p:nvPicPr>
          <p:cNvPr id="9" name="Image 8" descr="GPS.jpg"/>
          <p:cNvPicPr>
            <a:picLocks noChangeAspect="1"/>
          </p:cNvPicPr>
          <p:nvPr/>
        </p:nvPicPr>
        <p:blipFill>
          <a:blip r:embed="rId2" cstate="print"/>
          <a:stretch>
            <a:fillRect/>
          </a:stretch>
        </p:blipFill>
        <p:spPr>
          <a:xfrm>
            <a:off x="7215206" y="1928802"/>
            <a:ext cx="1142984" cy="1142984"/>
          </a:xfrm>
          <a:prstGeom prst="rect">
            <a:avLst/>
          </a:prstGeom>
        </p:spPr>
      </p:pic>
      <p:sp>
        <p:nvSpPr>
          <p:cNvPr id="10" name="ZoneTexte 9"/>
          <p:cNvSpPr txBox="1"/>
          <p:nvPr/>
        </p:nvSpPr>
        <p:spPr>
          <a:xfrm>
            <a:off x="7358082" y="1571612"/>
            <a:ext cx="510076" cy="307777"/>
          </a:xfrm>
          <a:prstGeom prst="rect">
            <a:avLst/>
          </a:prstGeom>
          <a:noFill/>
        </p:spPr>
        <p:txBody>
          <a:bodyPr wrap="none" rtlCol="0">
            <a:spAutoFit/>
          </a:bodyPr>
          <a:lstStyle/>
          <a:p>
            <a:pPr algn="ctr"/>
            <a:r>
              <a:rPr lang="fr-FR" sz="1400" dirty="0" smtClean="0">
                <a:solidFill>
                  <a:schemeClr val="accent2">
                    <a:lumMod val="50000"/>
                  </a:schemeClr>
                </a:solidFill>
              </a:rPr>
              <a:t>GPS</a:t>
            </a:r>
            <a:endParaRPr lang="en-US" sz="1400" dirty="0">
              <a:solidFill>
                <a:schemeClr val="accent2">
                  <a:lumMod val="50000"/>
                </a:schemeClr>
              </a:solidFill>
            </a:endParaRPr>
          </a:p>
        </p:txBody>
      </p:sp>
      <p:pic>
        <p:nvPicPr>
          <p:cNvPr id="11" name="Image 10" descr="Batterie.jpeg"/>
          <p:cNvPicPr>
            <a:picLocks noChangeAspect="1"/>
          </p:cNvPicPr>
          <p:nvPr/>
        </p:nvPicPr>
        <p:blipFill>
          <a:blip r:embed="rId3" cstate="print"/>
          <a:stretch>
            <a:fillRect/>
          </a:stretch>
        </p:blipFill>
        <p:spPr>
          <a:xfrm>
            <a:off x="7000892" y="4500570"/>
            <a:ext cx="1576390" cy="1576390"/>
          </a:xfrm>
          <a:prstGeom prst="rect">
            <a:avLst/>
          </a:prstGeom>
        </p:spPr>
      </p:pic>
      <p:pic>
        <p:nvPicPr>
          <p:cNvPr id="12" name="Image 11" descr="chassé de voiture.jpg"/>
          <p:cNvPicPr>
            <a:picLocks noChangeAspect="1"/>
          </p:cNvPicPr>
          <p:nvPr/>
        </p:nvPicPr>
        <p:blipFill>
          <a:blip r:embed="rId4" cstate="print"/>
          <a:stretch>
            <a:fillRect/>
          </a:stretch>
        </p:blipFill>
        <p:spPr>
          <a:xfrm>
            <a:off x="6925485" y="3357562"/>
            <a:ext cx="1589466" cy="1285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out)">
                                      <p:cBhvr>
                                        <p:cTn id="16" dur="500"/>
                                        <p:tgtEl>
                                          <p:spTgt spid="9"/>
                                        </p:tgtEl>
                                      </p:cBhvr>
                                    </p:animEffect>
                                  </p:childTnLst>
                                </p:cTn>
                              </p:par>
                            </p:childTnLst>
                          </p:cTn>
                        </p:par>
                        <p:par>
                          <p:cTn id="17" fill="hold">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ou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checkerboard(across)">
                                      <p:cBhvr>
                                        <p:cTn id="25" dur="500"/>
                                        <p:tgtEl>
                                          <p:spTgt spid="5">
                                            <p:txEl>
                                              <p:pRg st="3" end="3"/>
                                            </p:txEl>
                                          </p:spTgt>
                                        </p:tgtEl>
                                      </p:cBhvr>
                                    </p:animEffect>
                                  </p:childTnLst>
                                </p:cTn>
                              </p:par>
                            </p:childTnLst>
                          </p:cTn>
                        </p:par>
                        <p:par>
                          <p:cTn id="26" fill="hold">
                            <p:stCondLst>
                              <p:cond delay="500"/>
                            </p:stCondLst>
                            <p:childTnLst>
                              <p:par>
                                <p:cTn id="27" presetID="4" presetClass="entr" presetSubtype="3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ou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heckerboard(across)">
                                      <p:cBhvr>
                                        <p:cTn id="34" dur="500"/>
                                        <p:tgtEl>
                                          <p:spTgt spid="5">
                                            <p:txEl>
                                              <p:pRg st="4" end="4"/>
                                            </p:txEl>
                                          </p:spTgt>
                                        </p:tgtEl>
                                      </p:cBhvr>
                                    </p:animEffect>
                                  </p:childTnLst>
                                </p:cTn>
                              </p:par>
                            </p:childTnLst>
                          </p:cTn>
                        </p:par>
                        <p:par>
                          <p:cTn id="35" fill="hold">
                            <p:stCondLst>
                              <p:cond delay="500"/>
                            </p:stCondLst>
                            <p:childTnLst>
                              <p:par>
                                <p:cTn id="36" presetID="4" presetClass="entr" presetSubtype="32"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ou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600" b="1" smtClean="0">
                <a:solidFill>
                  <a:srgbClr val="002060"/>
                </a:solidFill>
              </a:rPr>
              <a:pPr/>
              <a:t>12</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13" name="ZoneTexte 12"/>
          <p:cNvSpPr txBox="1"/>
          <p:nvPr/>
        </p:nvSpPr>
        <p:spPr>
          <a:xfrm>
            <a:off x="285720" y="1000108"/>
            <a:ext cx="6817892"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5. Interaction entre capteurs, objets et actionneurs</a:t>
            </a:r>
            <a:endParaRPr lang="fr-FR" sz="2000" b="1" u="sng" dirty="0">
              <a:solidFill>
                <a:srgbClr val="0070C0"/>
              </a:solidFill>
              <a:latin typeface="Lucida Bright" pitchFamily="18" charset="0"/>
              <a:cs typeface="Lucida Bright" pitchFamily="18" charset="0"/>
            </a:endParaRPr>
          </a:p>
        </p:txBody>
      </p:sp>
      <p:sp>
        <p:nvSpPr>
          <p:cNvPr id="14" name="ZoneTexte 13"/>
          <p:cNvSpPr txBox="1"/>
          <p:nvPr/>
        </p:nvSpPr>
        <p:spPr>
          <a:xfrm>
            <a:off x="428596" y="1500174"/>
            <a:ext cx="8215370" cy="646331"/>
          </a:xfrm>
          <a:prstGeom prst="rect">
            <a:avLst/>
          </a:prstGeom>
          <a:noFill/>
        </p:spPr>
        <p:txBody>
          <a:bodyPr wrap="square" rtlCol="0">
            <a:spAutoFit/>
          </a:bodyPr>
          <a:lstStyle/>
          <a:p>
            <a:r>
              <a:rPr lang="fr-FR" dirty="0" smtClean="0">
                <a:latin typeface="Lucida Bright" pitchFamily="18" charset="0"/>
                <a:cs typeface="Lucida Bright" pitchFamily="18" charset="0"/>
              </a:rPr>
              <a:t>Les nœuds capteurs (objets),  les capteurs et les actionneurs sont faits pour interagir en  permanence. </a:t>
            </a:r>
          </a:p>
        </p:txBody>
      </p:sp>
      <p:sp>
        <p:nvSpPr>
          <p:cNvPr id="15" name="Nuage 14"/>
          <p:cNvSpPr/>
          <p:nvPr/>
        </p:nvSpPr>
        <p:spPr>
          <a:xfrm>
            <a:off x="5715008" y="2500306"/>
            <a:ext cx="2571768" cy="15716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Objet / Système informatique</a:t>
            </a:r>
            <a:endParaRPr lang="fr-FR" dirty="0"/>
          </a:p>
        </p:txBody>
      </p:sp>
      <p:sp>
        <p:nvSpPr>
          <p:cNvPr id="16" name="Organigramme : Stockage à accès séquentiel 15"/>
          <p:cNvSpPr/>
          <p:nvPr/>
        </p:nvSpPr>
        <p:spPr>
          <a:xfrm>
            <a:off x="428596" y="2714620"/>
            <a:ext cx="1357322" cy="1214446"/>
          </a:xfrm>
          <a:prstGeom prst="flowChartMagneticTap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Capteur</a:t>
            </a:r>
            <a:endParaRPr lang="fr-FR" b="1" dirty="0">
              <a:solidFill>
                <a:schemeClr val="tx1"/>
              </a:solidFill>
            </a:endParaRPr>
          </a:p>
        </p:txBody>
      </p:sp>
      <p:cxnSp>
        <p:nvCxnSpPr>
          <p:cNvPr id="17" name="Connecteur en angle 16"/>
          <p:cNvCxnSpPr/>
          <p:nvPr/>
        </p:nvCxnSpPr>
        <p:spPr>
          <a:xfrm>
            <a:off x="1857356" y="3071810"/>
            <a:ext cx="3857652" cy="35719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14678" y="2571744"/>
            <a:ext cx="1421287" cy="369332"/>
          </a:xfrm>
          <a:prstGeom prst="rect">
            <a:avLst/>
          </a:prstGeom>
          <a:noFill/>
        </p:spPr>
        <p:txBody>
          <a:bodyPr wrap="none" rtlCol="0">
            <a:spAutoFit/>
          </a:bodyPr>
          <a:lstStyle/>
          <a:p>
            <a:r>
              <a:rPr lang="fr-FR" b="1" dirty="0" smtClean="0"/>
              <a:t>Transmission</a:t>
            </a:r>
            <a:endParaRPr lang="fr-FR" b="1" dirty="0"/>
          </a:p>
        </p:txBody>
      </p:sp>
      <p:sp>
        <p:nvSpPr>
          <p:cNvPr id="19" name="Nuage 18"/>
          <p:cNvSpPr/>
          <p:nvPr/>
        </p:nvSpPr>
        <p:spPr>
          <a:xfrm>
            <a:off x="500034" y="4572008"/>
            <a:ext cx="2571768" cy="15716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Objet / Système informatique</a:t>
            </a:r>
            <a:endParaRPr lang="fr-FR" dirty="0"/>
          </a:p>
        </p:txBody>
      </p:sp>
      <p:cxnSp>
        <p:nvCxnSpPr>
          <p:cNvPr id="20" name="Connecteur en angle 19"/>
          <p:cNvCxnSpPr/>
          <p:nvPr/>
        </p:nvCxnSpPr>
        <p:spPr>
          <a:xfrm>
            <a:off x="3000364" y="5143512"/>
            <a:ext cx="3571900" cy="35719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857620" y="4643446"/>
            <a:ext cx="1281120" cy="369332"/>
          </a:xfrm>
          <a:prstGeom prst="rect">
            <a:avLst/>
          </a:prstGeom>
          <a:noFill/>
        </p:spPr>
        <p:txBody>
          <a:bodyPr wrap="none" rtlCol="0">
            <a:spAutoFit/>
          </a:bodyPr>
          <a:lstStyle/>
          <a:p>
            <a:r>
              <a:rPr lang="fr-FR" b="1" dirty="0" smtClean="0"/>
              <a:t>Commande</a:t>
            </a:r>
            <a:endParaRPr lang="fr-FR" b="1" dirty="0"/>
          </a:p>
        </p:txBody>
      </p:sp>
      <p:pic>
        <p:nvPicPr>
          <p:cNvPr id="22" name="Image 21" descr="action.jpg"/>
          <p:cNvPicPr>
            <a:picLocks noChangeAspect="1"/>
          </p:cNvPicPr>
          <p:nvPr/>
        </p:nvPicPr>
        <p:blipFill>
          <a:blip r:embed="rId2"/>
          <a:stretch>
            <a:fillRect/>
          </a:stretch>
        </p:blipFill>
        <p:spPr>
          <a:xfrm>
            <a:off x="6643702" y="4071942"/>
            <a:ext cx="2143125" cy="2143125"/>
          </a:xfrm>
          <a:prstGeom prst="rect">
            <a:avLst/>
          </a:prstGeom>
        </p:spPr>
      </p:pic>
      <p:sp>
        <p:nvSpPr>
          <p:cNvPr id="23" name="Éclair 22"/>
          <p:cNvSpPr/>
          <p:nvPr/>
        </p:nvSpPr>
        <p:spPr>
          <a:xfrm>
            <a:off x="1285852" y="2214554"/>
            <a:ext cx="714380" cy="71438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vertical)">
                                      <p:cBhvr>
                                        <p:cTn id="17" dur="500"/>
                                        <p:tgtEl>
                                          <p:spTgt spid="18"/>
                                        </p:tgtEl>
                                      </p:cBhvr>
                                    </p:animEffect>
                                  </p:childTnLst>
                                </p:cTn>
                              </p:par>
                              <p:par>
                                <p:cTn id="18" presetID="3" presetClass="entr" presetSubtype="5"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vertical)">
                                      <p:cBhvr>
                                        <p:cTn id="35" dur="500"/>
                                        <p:tgtEl>
                                          <p:spTgt spid="20"/>
                                        </p:tgtEl>
                                      </p:cBhvr>
                                    </p:animEffect>
                                  </p:childTnLst>
                                </p:cTn>
                              </p:par>
                              <p:par>
                                <p:cTn id="36" presetID="3" presetClass="entr" presetSubtype="5"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heckerboard(across)">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animBg="1"/>
      <p:bldP spid="21"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429652" y="6407944"/>
            <a:ext cx="583380" cy="365125"/>
          </a:xfrm>
        </p:spPr>
        <p:txBody>
          <a:bodyPr/>
          <a:lstStyle/>
          <a:p>
            <a:fld id="{CF4668DC-857F-487D-BFFA-8C0CA5037977}" type="slidenum">
              <a:rPr lang="fr-BE" sz="1400" b="1" smtClean="0"/>
              <a:pPr/>
              <a:t>13</a:t>
            </a:fld>
            <a:endParaRPr lang="fr-BE" sz="1400" b="1" dirty="0"/>
          </a:p>
        </p:txBody>
      </p:sp>
      <p:sp>
        <p:nvSpPr>
          <p:cNvPr id="5" name="ZoneTexte 4"/>
          <p:cNvSpPr txBox="1"/>
          <p:nvPr/>
        </p:nvSpPr>
        <p:spPr>
          <a:xfrm>
            <a:off x="285720" y="285728"/>
            <a:ext cx="6680034"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6. Objet communicant vs Ordinateur traditionnel</a:t>
            </a:r>
            <a:endParaRPr lang="fr-FR" sz="2000" b="1" u="sng" dirty="0">
              <a:solidFill>
                <a:srgbClr val="0070C0"/>
              </a:solidFill>
              <a:latin typeface="Lucida Bright" pitchFamily="18" charset="0"/>
              <a:cs typeface="Lucida Bright" pitchFamily="18" charset="0"/>
            </a:endParaRPr>
          </a:p>
        </p:txBody>
      </p:sp>
      <p:sp>
        <p:nvSpPr>
          <p:cNvPr id="6" name="ZoneTexte 5"/>
          <p:cNvSpPr txBox="1"/>
          <p:nvPr/>
        </p:nvSpPr>
        <p:spPr>
          <a:xfrm>
            <a:off x="285720" y="785795"/>
            <a:ext cx="8358246" cy="1654299"/>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	Bien qu’il y ait quelques point communs entre un objet programmable et un ordinateur, on trouve plusieurs différences entre eux:</a:t>
            </a:r>
          </a:p>
          <a:p>
            <a:pPr algn="just">
              <a:spcBef>
                <a:spcPts val="300"/>
              </a:spcBef>
              <a:spcAft>
                <a:spcPts val="300"/>
              </a:spcAft>
              <a:buClr>
                <a:srgbClr val="C00000"/>
              </a:buClr>
            </a:pPr>
            <a:endParaRPr lang="fr-FR" dirty="0" smtClean="0">
              <a:latin typeface="Lucida Bright" pitchFamily="18" charset="0"/>
              <a:cs typeface="Lucida Bright" pitchFamily="18" charset="0"/>
            </a:endParaRPr>
          </a:p>
        </p:txBody>
      </p:sp>
      <p:graphicFrame>
        <p:nvGraphicFramePr>
          <p:cNvPr id="7" name="Tableau 6"/>
          <p:cNvGraphicFramePr>
            <a:graphicFrameLocks noGrp="1"/>
          </p:cNvGraphicFramePr>
          <p:nvPr/>
        </p:nvGraphicFramePr>
        <p:xfrm>
          <a:off x="1000100" y="2175575"/>
          <a:ext cx="7572429" cy="3753755"/>
        </p:xfrm>
        <a:graphic>
          <a:graphicData uri="http://schemas.openxmlformats.org/drawingml/2006/table">
            <a:tbl>
              <a:tblPr firstRow="1" bandRow="1">
                <a:tableStyleId>{10A1B5D5-9B99-4C35-A422-299274C87663}</a:tableStyleId>
              </a:tblPr>
              <a:tblGrid>
                <a:gridCol w="2524143"/>
                <a:gridCol w="2524143"/>
                <a:gridCol w="2524143"/>
              </a:tblGrid>
              <a:tr h="238294">
                <a:tc>
                  <a:txBody>
                    <a:bodyPr/>
                    <a:lstStyle/>
                    <a:p>
                      <a:pPr algn="ctr">
                        <a:spcBef>
                          <a:spcPts val="1200"/>
                        </a:spcBef>
                      </a:pPr>
                      <a:r>
                        <a:rPr lang="fr-FR" noProof="0" dirty="0" smtClean="0"/>
                        <a:t>Paramètres</a:t>
                      </a:r>
                      <a:endParaRPr lang="fr-FR" noProof="0" dirty="0"/>
                    </a:p>
                  </a:txBody>
                  <a:tcPr marT="144000"/>
                </a:tc>
                <a:tc>
                  <a:txBody>
                    <a:bodyPr/>
                    <a:lstStyle/>
                    <a:p>
                      <a:pPr algn="ctr">
                        <a:spcBef>
                          <a:spcPts val="1200"/>
                        </a:spcBef>
                      </a:pPr>
                      <a:r>
                        <a:rPr lang="fr-FR" noProof="0" dirty="0" smtClean="0"/>
                        <a:t>Ordinateur</a:t>
                      </a:r>
                      <a:r>
                        <a:rPr lang="en-US" dirty="0" smtClean="0"/>
                        <a:t> (PC)</a:t>
                      </a:r>
                      <a:endParaRPr lang="en-US" dirty="0"/>
                    </a:p>
                  </a:txBody>
                  <a:tcPr marT="144000"/>
                </a:tc>
                <a:tc>
                  <a:txBody>
                    <a:bodyPr/>
                    <a:lstStyle/>
                    <a:p>
                      <a:pPr algn="ctr">
                        <a:spcBef>
                          <a:spcPts val="1200"/>
                        </a:spcBef>
                      </a:pPr>
                      <a:r>
                        <a:rPr lang="en-US" dirty="0" smtClean="0"/>
                        <a:t>Objet programmable</a:t>
                      </a:r>
                      <a:endParaRPr lang="en-US" dirty="0"/>
                    </a:p>
                  </a:txBody>
                  <a:tcPr marT="144000"/>
                </a:tc>
              </a:tr>
              <a:tr h="510271">
                <a:tc>
                  <a:txBody>
                    <a:bodyPr/>
                    <a:lstStyle/>
                    <a:p>
                      <a:pPr algn="ctr">
                        <a:spcBef>
                          <a:spcPts val="1200"/>
                        </a:spcBef>
                      </a:pPr>
                      <a:r>
                        <a:rPr lang="fr-FR" noProof="0" dirty="0" smtClean="0">
                          <a:solidFill>
                            <a:schemeClr val="accent2">
                              <a:lumMod val="50000"/>
                            </a:schemeClr>
                          </a:solidFill>
                        </a:rPr>
                        <a:t>Taille</a:t>
                      </a:r>
                      <a:endParaRPr lang="fr-FR" noProof="0" dirty="0">
                        <a:solidFill>
                          <a:schemeClr val="accent2">
                            <a:lumMod val="50000"/>
                          </a:schemeClr>
                        </a:solidFill>
                      </a:endParaRPr>
                    </a:p>
                  </a:txBody>
                  <a:tcPr marT="144000"/>
                </a:tc>
                <a:tc>
                  <a:txBody>
                    <a:bodyPr/>
                    <a:lstStyle/>
                    <a:p>
                      <a:pPr algn="ctr">
                        <a:spcBef>
                          <a:spcPts val="1200"/>
                        </a:spcBef>
                      </a:pPr>
                      <a:r>
                        <a:rPr lang="en-US" dirty="0" smtClean="0"/>
                        <a:t>Grande</a:t>
                      </a:r>
                      <a:endParaRPr lang="en-US" dirty="0"/>
                    </a:p>
                  </a:txBody>
                  <a:tcPr marT="144000"/>
                </a:tc>
                <a:tc>
                  <a:txBody>
                    <a:bodyPr/>
                    <a:lstStyle/>
                    <a:p>
                      <a:pPr algn="ctr">
                        <a:spcBef>
                          <a:spcPts val="1200"/>
                        </a:spcBef>
                      </a:pPr>
                      <a:r>
                        <a:rPr lang="en-US" dirty="0" smtClean="0"/>
                        <a:t>Miniature</a:t>
                      </a:r>
                      <a:endParaRPr lang="en-US" dirty="0"/>
                    </a:p>
                  </a:txBody>
                  <a:tcPr marT="144000"/>
                </a:tc>
              </a:tr>
              <a:tr h="510271">
                <a:tc>
                  <a:txBody>
                    <a:bodyPr/>
                    <a:lstStyle/>
                    <a:p>
                      <a:pPr algn="ctr">
                        <a:spcBef>
                          <a:spcPts val="1200"/>
                        </a:spcBef>
                      </a:pPr>
                      <a:r>
                        <a:rPr lang="en-US" dirty="0" smtClean="0">
                          <a:solidFill>
                            <a:schemeClr val="accent2">
                              <a:lumMod val="50000"/>
                            </a:schemeClr>
                          </a:solidFill>
                        </a:rPr>
                        <a:t>Prix</a:t>
                      </a:r>
                      <a:endParaRPr lang="en-US" dirty="0">
                        <a:solidFill>
                          <a:schemeClr val="accent2">
                            <a:lumMod val="50000"/>
                          </a:schemeClr>
                        </a:solidFill>
                      </a:endParaRPr>
                    </a:p>
                  </a:txBody>
                  <a:tcPr marT="144000"/>
                </a:tc>
                <a:tc>
                  <a:txBody>
                    <a:bodyPr/>
                    <a:lstStyle/>
                    <a:p>
                      <a:pPr algn="ctr">
                        <a:spcBef>
                          <a:spcPts val="1200"/>
                        </a:spcBef>
                      </a:pPr>
                      <a:r>
                        <a:rPr lang="en-US" dirty="0" err="1" smtClean="0"/>
                        <a:t>Trop</a:t>
                      </a:r>
                      <a:r>
                        <a:rPr lang="en-US" dirty="0" smtClean="0"/>
                        <a:t> </a:t>
                      </a:r>
                      <a:r>
                        <a:rPr lang="en-US" dirty="0" err="1" smtClean="0"/>
                        <a:t>cher</a:t>
                      </a:r>
                      <a:r>
                        <a:rPr lang="en-US" baseline="0" dirty="0" smtClean="0"/>
                        <a:t> </a:t>
                      </a:r>
                      <a:endParaRPr lang="en-US" dirty="0"/>
                    </a:p>
                  </a:txBody>
                  <a:tcPr marT="144000"/>
                </a:tc>
                <a:tc>
                  <a:txBody>
                    <a:bodyPr/>
                    <a:lstStyle/>
                    <a:p>
                      <a:pPr algn="ctr">
                        <a:spcBef>
                          <a:spcPts val="1200"/>
                        </a:spcBef>
                      </a:pPr>
                      <a:r>
                        <a:rPr lang="fr-FR" noProof="1" smtClean="0"/>
                        <a:t>Moins</a:t>
                      </a:r>
                      <a:r>
                        <a:rPr lang="en-US" dirty="0" smtClean="0"/>
                        <a:t> </a:t>
                      </a:r>
                      <a:r>
                        <a:rPr lang="en-US" dirty="0" err="1" smtClean="0"/>
                        <a:t>cher</a:t>
                      </a:r>
                      <a:endParaRPr lang="en-US" dirty="0"/>
                    </a:p>
                  </a:txBody>
                  <a:tcPr marT="144000"/>
                </a:tc>
              </a:tr>
              <a:tr h="510271">
                <a:tc>
                  <a:txBody>
                    <a:bodyPr/>
                    <a:lstStyle/>
                    <a:p>
                      <a:pPr algn="ctr">
                        <a:spcBef>
                          <a:spcPts val="1200"/>
                        </a:spcBef>
                      </a:pPr>
                      <a:r>
                        <a:rPr lang="fr-FR" noProof="0" dirty="0" smtClean="0">
                          <a:solidFill>
                            <a:schemeClr val="accent2">
                              <a:lumMod val="50000"/>
                            </a:schemeClr>
                          </a:solidFill>
                        </a:rPr>
                        <a:t>Rapidité</a:t>
                      </a:r>
                      <a:r>
                        <a:rPr lang="en-US" baseline="0" dirty="0" smtClean="0">
                          <a:solidFill>
                            <a:schemeClr val="accent2">
                              <a:lumMod val="50000"/>
                            </a:schemeClr>
                          </a:solidFill>
                        </a:rPr>
                        <a:t> de </a:t>
                      </a:r>
                      <a:r>
                        <a:rPr lang="fr-FR" baseline="0" noProof="1" smtClean="0">
                          <a:solidFill>
                            <a:schemeClr val="accent2">
                              <a:lumMod val="50000"/>
                            </a:schemeClr>
                          </a:solidFill>
                        </a:rPr>
                        <a:t>traitement</a:t>
                      </a:r>
                      <a:endParaRPr lang="fr-FR" noProof="1">
                        <a:solidFill>
                          <a:schemeClr val="accent2">
                            <a:lumMod val="50000"/>
                          </a:schemeClr>
                        </a:solidFill>
                      </a:endParaRPr>
                    </a:p>
                  </a:txBody>
                  <a:tcPr marT="144000"/>
                </a:tc>
                <a:tc>
                  <a:txBody>
                    <a:bodyPr/>
                    <a:lstStyle/>
                    <a:p>
                      <a:pPr algn="ctr">
                        <a:spcBef>
                          <a:spcPts val="1200"/>
                        </a:spcBef>
                      </a:pPr>
                      <a:r>
                        <a:rPr lang="en-US" dirty="0" smtClean="0"/>
                        <a:t>Grande</a:t>
                      </a:r>
                      <a:endParaRPr lang="en-US" dirty="0"/>
                    </a:p>
                  </a:txBody>
                  <a:tcPr marT="144000"/>
                </a:tc>
                <a:tc>
                  <a:txBody>
                    <a:bodyPr/>
                    <a:lstStyle/>
                    <a:p>
                      <a:pPr algn="ctr">
                        <a:spcBef>
                          <a:spcPts val="1200"/>
                        </a:spcBef>
                      </a:pPr>
                      <a:r>
                        <a:rPr lang="en-US" dirty="0" smtClean="0"/>
                        <a:t>petite</a:t>
                      </a:r>
                      <a:endParaRPr lang="en-US" dirty="0"/>
                    </a:p>
                  </a:txBody>
                  <a:tcPr marT="144000"/>
                </a:tc>
              </a:tr>
              <a:tr h="510271">
                <a:tc>
                  <a:txBody>
                    <a:bodyPr/>
                    <a:lstStyle/>
                    <a:p>
                      <a:pPr algn="ctr">
                        <a:spcBef>
                          <a:spcPts val="1200"/>
                        </a:spcBef>
                      </a:pPr>
                      <a:r>
                        <a:rPr lang="fr-FR" noProof="0" dirty="0" smtClean="0">
                          <a:solidFill>
                            <a:schemeClr val="accent2">
                              <a:lumMod val="50000"/>
                            </a:schemeClr>
                          </a:solidFill>
                        </a:rPr>
                        <a:t>Autonomie</a:t>
                      </a:r>
                      <a:r>
                        <a:rPr lang="fr-FR" baseline="0" noProof="0" dirty="0" smtClean="0">
                          <a:solidFill>
                            <a:schemeClr val="accent2">
                              <a:lumMod val="50000"/>
                            </a:schemeClr>
                          </a:solidFill>
                        </a:rPr>
                        <a:t> d’é</a:t>
                      </a:r>
                      <a:r>
                        <a:rPr lang="fr-FR" noProof="0" dirty="0" smtClean="0">
                          <a:solidFill>
                            <a:schemeClr val="accent2">
                              <a:lumMod val="50000"/>
                            </a:schemeClr>
                          </a:solidFill>
                        </a:rPr>
                        <a:t>nergie</a:t>
                      </a:r>
                      <a:endParaRPr lang="fr-FR" noProof="0" dirty="0">
                        <a:solidFill>
                          <a:schemeClr val="accent2">
                            <a:lumMod val="50000"/>
                          </a:schemeClr>
                        </a:solidFill>
                      </a:endParaRPr>
                    </a:p>
                  </a:txBody>
                  <a:tcPr marT="144000"/>
                </a:tc>
                <a:tc>
                  <a:txBody>
                    <a:bodyPr/>
                    <a:lstStyle/>
                    <a:p>
                      <a:pPr algn="ctr">
                        <a:spcBef>
                          <a:spcPts val="1200"/>
                        </a:spcBef>
                      </a:pPr>
                      <a:r>
                        <a:rPr lang="fr-FR" noProof="0" dirty="0" smtClean="0"/>
                        <a:t>Faible</a:t>
                      </a:r>
                      <a:r>
                        <a:rPr lang="en-US" dirty="0" smtClean="0"/>
                        <a:t> </a:t>
                      </a:r>
                      <a:r>
                        <a:rPr lang="fr-FR" noProof="0" dirty="0" smtClean="0"/>
                        <a:t>autonomie</a:t>
                      </a:r>
                      <a:endParaRPr lang="fr-FR" noProof="0" dirty="0"/>
                    </a:p>
                  </a:txBody>
                  <a:tcPr marT="144000"/>
                </a:tc>
                <a:tc>
                  <a:txBody>
                    <a:bodyPr/>
                    <a:lstStyle/>
                    <a:p>
                      <a:pPr algn="ctr">
                        <a:spcBef>
                          <a:spcPts val="1200"/>
                        </a:spcBef>
                      </a:pPr>
                      <a:r>
                        <a:rPr lang="en-US" dirty="0" smtClean="0"/>
                        <a:t>Grande </a:t>
                      </a:r>
                      <a:r>
                        <a:rPr lang="fr-FR" noProof="0" dirty="0" smtClean="0"/>
                        <a:t>autonomie</a:t>
                      </a:r>
                      <a:endParaRPr lang="fr-FR" noProof="0" dirty="0"/>
                    </a:p>
                  </a:txBody>
                  <a:tcPr marT="144000"/>
                </a:tc>
              </a:tr>
              <a:tr h="510271">
                <a:tc>
                  <a:txBody>
                    <a:bodyPr/>
                    <a:lstStyle/>
                    <a:p>
                      <a:pPr algn="ctr">
                        <a:spcBef>
                          <a:spcPts val="1200"/>
                        </a:spcBef>
                      </a:pPr>
                      <a:r>
                        <a:rPr lang="fr-FR" noProof="0" dirty="0" smtClean="0">
                          <a:solidFill>
                            <a:schemeClr val="accent2">
                              <a:lumMod val="50000"/>
                            </a:schemeClr>
                          </a:solidFill>
                        </a:rPr>
                        <a:t>Utilisation</a:t>
                      </a:r>
                      <a:endParaRPr lang="fr-FR" noProof="0" dirty="0">
                        <a:solidFill>
                          <a:schemeClr val="accent2">
                            <a:lumMod val="50000"/>
                          </a:schemeClr>
                        </a:solidFill>
                      </a:endParaRPr>
                    </a:p>
                  </a:txBody>
                  <a:tcPr marT="144000"/>
                </a:tc>
                <a:tc>
                  <a:txBody>
                    <a:bodyPr/>
                    <a:lstStyle/>
                    <a:p>
                      <a:pPr algn="ctr">
                        <a:spcBef>
                          <a:spcPts val="1200"/>
                        </a:spcBef>
                      </a:pPr>
                      <a:r>
                        <a:rPr lang="en-US" dirty="0" smtClean="0"/>
                        <a:t>Bureau</a:t>
                      </a:r>
                      <a:endParaRPr lang="en-US" dirty="0"/>
                    </a:p>
                  </a:txBody>
                  <a:tcPr marT="144000"/>
                </a:tc>
                <a:tc>
                  <a:txBody>
                    <a:bodyPr/>
                    <a:lstStyle/>
                    <a:p>
                      <a:pPr algn="ctr">
                        <a:spcBef>
                          <a:spcPts val="1200"/>
                        </a:spcBef>
                      </a:pPr>
                      <a:r>
                        <a:rPr lang="fr-FR" noProof="0" dirty="0" smtClean="0"/>
                        <a:t>Systèmes</a:t>
                      </a:r>
                      <a:r>
                        <a:rPr lang="en-US" baseline="0" dirty="0" smtClean="0"/>
                        <a:t> </a:t>
                      </a:r>
                      <a:r>
                        <a:rPr lang="fr-FR" baseline="0" noProof="0" dirty="0" smtClean="0"/>
                        <a:t>embarqués</a:t>
                      </a:r>
                      <a:endParaRPr lang="fr-FR" noProof="0" dirty="0"/>
                    </a:p>
                  </a:txBody>
                  <a:tcPr marT="144000"/>
                </a:tc>
              </a:tr>
              <a:tr h="510271">
                <a:tc>
                  <a:txBody>
                    <a:bodyPr/>
                    <a:lstStyle/>
                    <a:p>
                      <a:pPr algn="ctr">
                        <a:spcBef>
                          <a:spcPts val="1200"/>
                        </a:spcBef>
                      </a:pPr>
                      <a:r>
                        <a:rPr lang="en-US" dirty="0" err="1" smtClean="0">
                          <a:solidFill>
                            <a:schemeClr val="accent2">
                              <a:lumMod val="50000"/>
                            </a:schemeClr>
                          </a:solidFill>
                        </a:rPr>
                        <a:t>Stockage</a:t>
                      </a:r>
                      <a:endParaRPr lang="en-US" dirty="0">
                        <a:solidFill>
                          <a:schemeClr val="accent2">
                            <a:lumMod val="50000"/>
                          </a:schemeClr>
                        </a:solidFill>
                      </a:endParaRPr>
                    </a:p>
                  </a:txBody>
                  <a:tcPr marT="144000"/>
                </a:tc>
                <a:tc>
                  <a:txBody>
                    <a:bodyPr/>
                    <a:lstStyle/>
                    <a:p>
                      <a:pPr algn="ctr">
                        <a:spcBef>
                          <a:spcPts val="1200"/>
                        </a:spcBef>
                      </a:pPr>
                      <a:r>
                        <a:rPr lang="en-US" dirty="0" err="1" smtClean="0"/>
                        <a:t>Grandes</a:t>
                      </a:r>
                      <a:r>
                        <a:rPr lang="en-US" dirty="0" smtClean="0"/>
                        <a:t> </a:t>
                      </a:r>
                      <a:r>
                        <a:rPr lang="en-US" dirty="0" err="1" smtClean="0"/>
                        <a:t>mémoires</a:t>
                      </a:r>
                      <a:endParaRPr lang="en-US" dirty="0"/>
                    </a:p>
                  </a:txBody>
                  <a:tcPr marT="144000"/>
                </a:tc>
                <a:tc>
                  <a:txBody>
                    <a:bodyPr/>
                    <a:lstStyle/>
                    <a:p>
                      <a:pPr algn="ctr">
                        <a:spcBef>
                          <a:spcPts val="1200"/>
                        </a:spcBef>
                      </a:pPr>
                      <a:r>
                        <a:rPr lang="en-US" dirty="0" smtClean="0"/>
                        <a:t>Petites</a:t>
                      </a:r>
                      <a:r>
                        <a:rPr lang="en-US" baseline="0" dirty="0" smtClean="0"/>
                        <a:t> </a:t>
                      </a:r>
                      <a:r>
                        <a:rPr lang="en-US" baseline="0" dirty="0" err="1" smtClean="0"/>
                        <a:t>mémoires</a:t>
                      </a:r>
                      <a:endParaRPr lang="en-US" dirty="0"/>
                    </a:p>
                  </a:txBody>
                  <a:tcPr marT="14400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14</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1000108"/>
            <a:ext cx="2672526"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7. Réseaux d’objets</a:t>
            </a:r>
            <a:endParaRPr lang="fr-FR" sz="2000" b="1" u="sng" dirty="0">
              <a:solidFill>
                <a:srgbClr val="0070C0"/>
              </a:solidFill>
              <a:latin typeface="Lucida Bright" pitchFamily="18" charset="0"/>
              <a:cs typeface="Lucida Bright" pitchFamily="18" charset="0"/>
            </a:endParaRPr>
          </a:p>
        </p:txBody>
      </p:sp>
      <p:sp>
        <p:nvSpPr>
          <p:cNvPr id="9" name="ZoneTexte 8"/>
          <p:cNvSpPr txBox="1"/>
          <p:nvPr/>
        </p:nvSpPr>
        <p:spPr>
          <a:xfrm>
            <a:off x="428596" y="1500174"/>
            <a:ext cx="8572560" cy="4401205"/>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	La communication de plusieurs objets forme un </a:t>
            </a:r>
            <a:r>
              <a:rPr lang="fr-FR" b="1" dirty="0" smtClean="0">
                <a:latin typeface="Lucida Bright" pitchFamily="18" charset="0"/>
                <a:cs typeface="Lucida Bright" pitchFamily="18" charset="0"/>
              </a:rPr>
              <a:t>réseau d’objets. </a:t>
            </a:r>
          </a:p>
          <a:p>
            <a:pPr algn="just">
              <a:lnSpc>
                <a:spcPct val="150000"/>
              </a:lnSpc>
            </a:pPr>
            <a:r>
              <a:rPr lang="fr-FR" dirty="0" smtClean="0">
                <a:latin typeface="Lucida Bright" pitchFamily="18" charset="0"/>
                <a:cs typeface="Lucida Bright" pitchFamily="18" charset="0"/>
              </a:rPr>
              <a:t>Les deux réseaux d’objets les plus connus sont:</a:t>
            </a:r>
          </a:p>
          <a:p>
            <a:pPr algn="just">
              <a:lnSpc>
                <a:spcPct val="150000"/>
              </a:lnSpc>
              <a:buClr>
                <a:srgbClr val="C00000"/>
              </a:buClr>
              <a:buFont typeface="Wingdings" pitchFamily="2" charset="2"/>
              <a:buChar char="v"/>
            </a:pPr>
            <a:r>
              <a:rPr lang="fr-FR" dirty="0" smtClean="0">
                <a:latin typeface="Lucida Bright" pitchFamily="18" charset="0"/>
                <a:cs typeface="Lucida Bright" pitchFamily="18" charset="0"/>
              </a:rPr>
              <a:t> </a:t>
            </a:r>
            <a:r>
              <a:rPr lang="fr-FR" b="1" dirty="0" smtClean="0">
                <a:solidFill>
                  <a:srgbClr val="C00000"/>
                </a:solidFill>
                <a:latin typeface="Lucida Bright" pitchFamily="18" charset="0"/>
                <a:cs typeface="Lucida Bright" pitchFamily="18" charset="0"/>
              </a:rPr>
              <a:t>Réseaux de capteurs sans fil </a:t>
            </a:r>
            <a:r>
              <a:rPr lang="fr-FR" dirty="0" smtClean="0">
                <a:latin typeface="Lucida Bright" pitchFamily="18" charset="0"/>
                <a:cs typeface="Lucida Bright" pitchFamily="18" charset="0"/>
              </a:rPr>
              <a:t>(</a:t>
            </a:r>
            <a:r>
              <a:rPr lang="fr-FR" b="1" dirty="0" smtClean="0">
                <a:latin typeface="Lucida Bright" pitchFamily="18" charset="0"/>
                <a:cs typeface="Lucida Bright" pitchFamily="18" charset="0"/>
              </a:rPr>
              <a:t>RCSF ou Wireless </a:t>
            </a:r>
            <a:r>
              <a:rPr lang="fr-FR" b="1" dirty="0" err="1" smtClean="0">
                <a:latin typeface="Lucida Bright" pitchFamily="18" charset="0"/>
                <a:cs typeface="Lucida Bright" pitchFamily="18" charset="0"/>
              </a:rPr>
              <a:t>Sensor</a:t>
            </a:r>
            <a:r>
              <a:rPr lang="fr-FR" b="1" dirty="0" smtClean="0">
                <a:latin typeface="Lucida Bright" pitchFamily="18" charset="0"/>
                <a:cs typeface="Lucida Bright" pitchFamily="18" charset="0"/>
              </a:rPr>
              <a:t> Networks</a:t>
            </a:r>
            <a:r>
              <a:rPr lang="fr-FR" dirty="0" smtClean="0">
                <a:latin typeface="Lucida Bright" pitchFamily="18" charset="0"/>
                <a:cs typeface="Lucida Bright" pitchFamily="18" charset="0"/>
              </a:rPr>
              <a:t>): </a:t>
            </a:r>
          </a:p>
          <a:p>
            <a:pPr marL="263525" indent="-263525" algn="just">
              <a:lnSpc>
                <a:spcPct val="150000"/>
              </a:lnSpc>
            </a:pPr>
            <a:r>
              <a:rPr lang="fr-FR" dirty="0" smtClean="0">
                <a:latin typeface="Lucida Bright" pitchFamily="18" charset="0"/>
                <a:cs typeface="Lucida Bright" pitchFamily="18" charset="0"/>
              </a:rPr>
              <a:t>    on parle généralement d’un réseau de capteur sans fil personnel ou d’entreprise. Généralement, ce type de réseau est formé d’objets (nœuds capteur) de même technologie et dont la mission est la même.</a:t>
            </a:r>
          </a:p>
          <a:p>
            <a:pPr algn="just">
              <a:lnSpc>
                <a:spcPct val="150000"/>
              </a:lnSpc>
              <a:spcBef>
                <a:spcPts val="600"/>
              </a:spcBef>
              <a:buClr>
                <a:srgbClr val="C00000"/>
              </a:buClr>
              <a:buFont typeface="Wingdings" pitchFamily="2" charset="2"/>
              <a:buChar char="v"/>
            </a:pPr>
            <a:r>
              <a:rPr lang="fr-FR" dirty="0" smtClean="0">
                <a:latin typeface="Lucida Bright" pitchFamily="18" charset="0"/>
                <a:cs typeface="Lucida Bright" pitchFamily="18" charset="0"/>
              </a:rPr>
              <a:t> </a:t>
            </a:r>
            <a:r>
              <a:rPr lang="fr-FR" b="1" dirty="0" smtClean="0">
                <a:solidFill>
                  <a:srgbClr val="C00000"/>
                </a:solidFill>
                <a:latin typeface="Lucida Bright" pitchFamily="18" charset="0"/>
                <a:cs typeface="Lucida Bright" pitchFamily="18" charset="0"/>
              </a:rPr>
              <a:t>Internet des objets </a:t>
            </a:r>
            <a:r>
              <a:rPr lang="fr-FR" b="1" dirty="0" smtClean="0">
                <a:latin typeface="Lucida Bright" pitchFamily="18" charset="0"/>
                <a:cs typeface="Lucida Bright" pitchFamily="18" charset="0"/>
              </a:rPr>
              <a:t>(IoT: Internet of </a:t>
            </a:r>
            <a:r>
              <a:rPr lang="fr-FR" b="1" dirty="0" err="1" smtClean="0">
                <a:latin typeface="Lucida Bright" pitchFamily="18" charset="0"/>
                <a:cs typeface="Lucida Bright" pitchFamily="18" charset="0"/>
              </a:rPr>
              <a:t>Things</a:t>
            </a:r>
            <a:r>
              <a:rPr lang="fr-FR" b="1" dirty="0" smtClean="0">
                <a:latin typeface="Lucida Bright" pitchFamily="18" charset="0"/>
                <a:cs typeface="Lucida Bright" pitchFamily="18" charset="0"/>
              </a:rPr>
              <a:t>): </a:t>
            </a:r>
          </a:p>
          <a:p>
            <a:pPr marL="263525" indent="-263525" algn="just">
              <a:lnSpc>
                <a:spcPct val="150000"/>
              </a:lnSpc>
              <a:spcBef>
                <a:spcPts val="600"/>
              </a:spcBef>
              <a:buClr>
                <a:srgbClr val="C00000"/>
              </a:buClr>
            </a:pPr>
            <a:r>
              <a:rPr lang="fr-FR" dirty="0" smtClean="0">
                <a:latin typeface="Lucida Bright" pitchFamily="18" charset="0"/>
                <a:cs typeface="Lucida Bright" pitchFamily="18" charset="0"/>
              </a:rPr>
              <a:t>    C’est un ensemble d’objets (de réseaux d’objets) connectés via un réseau Internet.  Ces objets sont généralement hétérogènes et utilisent des technologies différentes.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checkerboard(across)">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checkerboard(across)">
                                      <p:cBhvr>
                                        <p:cTn id="15" dur="500"/>
                                        <p:tgtEl>
                                          <p:spTgt spid="9">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checkerboard(across)">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ommunication.JPG"/>
          <p:cNvPicPr>
            <a:picLocks noChangeAspect="1"/>
          </p:cNvPicPr>
          <p:nvPr/>
        </p:nvPicPr>
        <p:blipFill>
          <a:blip r:embed="rId2"/>
          <a:stretch>
            <a:fillRect/>
          </a:stretch>
        </p:blipFill>
        <p:spPr>
          <a:xfrm>
            <a:off x="1928794" y="3071810"/>
            <a:ext cx="6743705" cy="3505022"/>
          </a:xfrm>
          <a:prstGeom prst="rect">
            <a:avLst/>
          </a:prstGeom>
        </p:spPr>
      </p:pic>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15</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1000108"/>
            <a:ext cx="5989140"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7.1 Réseaux de capteurs sans fil (RCSF ou WSN)</a:t>
            </a:r>
            <a:endParaRPr lang="fr-FR" sz="1900" b="1" u="sng" dirty="0">
              <a:solidFill>
                <a:srgbClr val="00B050"/>
              </a:solidFill>
              <a:latin typeface="Lucida Bright" pitchFamily="18" charset="0"/>
              <a:cs typeface="Lucida Bright" pitchFamily="18" charset="0"/>
            </a:endParaRPr>
          </a:p>
        </p:txBody>
      </p:sp>
      <p:sp>
        <p:nvSpPr>
          <p:cNvPr id="9" name="ZoneTexte 8"/>
          <p:cNvSpPr txBox="1"/>
          <p:nvPr/>
        </p:nvSpPr>
        <p:spPr>
          <a:xfrm>
            <a:off x="428596" y="1428736"/>
            <a:ext cx="8572560" cy="1754326"/>
          </a:xfrm>
          <a:prstGeom prst="rect">
            <a:avLst/>
          </a:prstGeom>
          <a:noFill/>
        </p:spPr>
        <p:txBody>
          <a:bodyPr wrap="square" rtlCol="0">
            <a:spAutoFit/>
          </a:bodyPr>
          <a:lstStyle/>
          <a:p>
            <a:pPr algn="just" defTabSz="540000">
              <a:lnSpc>
                <a:spcPct val="150000"/>
              </a:lnSpc>
            </a:pPr>
            <a:r>
              <a:rPr lang="fr-FR" dirty="0" smtClean="0">
                <a:latin typeface="Lucida Bright" pitchFamily="18" charset="0"/>
                <a:cs typeface="Lucida Bright" pitchFamily="18" charset="0"/>
              </a:rPr>
              <a:t>	Un réseau de capteur sans fil est constitué de plusieurs (éventuellement de milliers) objets programmables, dotés de capteurs, de modules de communication sans fil (radio) et de traitement afin d’assurer la collecte et la communication des données à un utilisateur final.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16</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1000108"/>
            <a:ext cx="4857420"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7.1.1 Contraintes des capteurs sans fil</a:t>
            </a:r>
            <a:endParaRPr lang="fr-FR" sz="1900" b="1" u="sng" dirty="0">
              <a:solidFill>
                <a:srgbClr val="002060"/>
              </a:solidFill>
              <a:latin typeface="Lucida Bright" pitchFamily="18" charset="0"/>
              <a:cs typeface="Lucida Bright" pitchFamily="18" charset="0"/>
            </a:endParaRPr>
          </a:p>
        </p:txBody>
      </p:sp>
      <p:sp>
        <p:nvSpPr>
          <p:cNvPr id="10" name="Ellipse 9"/>
          <p:cNvSpPr/>
          <p:nvPr/>
        </p:nvSpPr>
        <p:spPr>
          <a:xfrm>
            <a:off x="3571868" y="3075415"/>
            <a:ext cx="2000264" cy="1714512"/>
          </a:xfrm>
          <a:prstGeom prst="ellipse">
            <a:avLst/>
          </a:prstGeom>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b="1" dirty="0" smtClean="0">
                <a:solidFill>
                  <a:schemeClr val="tx1"/>
                </a:solidFill>
                <a:latin typeface="Arial Unicode MS" pitchFamily="34" charset="-128"/>
                <a:ea typeface="Arial Unicode MS" pitchFamily="34" charset="-128"/>
                <a:cs typeface="Arial Unicode MS" pitchFamily="34" charset="-128"/>
              </a:rPr>
              <a:t>Contraintes RCSF</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12" name="Double flèche horizontale 11"/>
          <p:cNvSpPr/>
          <p:nvPr/>
        </p:nvSpPr>
        <p:spPr>
          <a:xfrm rot="10414106">
            <a:off x="2914352" y="3741114"/>
            <a:ext cx="639856" cy="224258"/>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Double flèche horizontale 12"/>
          <p:cNvSpPr/>
          <p:nvPr/>
        </p:nvSpPr>
        <p:spPr>
          <a:xfrm rot="7074440">
            <a:off x="3434722" y="4812835"/>
            <a:ext cx="714380" cy="281318"/>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Double flèche horizontale 13"/>
          <p:cNvSpPr/>
          <p:nvPr/>
        </p:nvSpPr>
        <p:spPr>
          <a:xfrm rot="9495076">
            <a:off x="5545438" y="3529013"/>
            <a:ext cx="714380" cy="281318"/>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 name="Double flèche horizontale 14"/>
          <p:cNvSpPr/>
          <p:nvPr/>
        </p:nvSpPr>
        <p:spPr>
          <a:xfrm rot="5400000">
            <a:off x="4284031" y="2594934"/>
            <a:ext cx="714380" cy="281318"/>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Double flèche horizontale 15"/>
          <p:cNvSpPr/>
          <p:nvPr/>
        </p:nvSpPr>
        <p:spPr>
          <a:xfrm rot="14468877">
            <a:off x="4956627" y="4854633"/>
            <a:ext cx="714380" cy="287747"/>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Ellipse 16"/>
          <p:cNvSpPr/>
          <p:nvPr/>
        </p:nvSpPr>
        <p:spPr>
          <a:xfrm rot="1480062">
            <a:off x="2497791" y="5166647"/>
            <a:ext cx="1714512" cy="1071570"/>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b="1" dirty="0" smtClean="0">
                <a:solidFill>
                  <a:schemeClr val="tx1"/>
                </a:solidFill>
                <a:latin typeface="Arial Unicode MS" pitchFamily="34" charset="-128"/>
                <a:ea typeface="Arial Unicode MS" pitchFamily="34" charset="-128"/>
                <a:cs typeface="Arial Unicode MS" pitchFamily="34" charset="-128"/>
              </a:rPr>
              <a:t>Sécurité</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18" name="Ellipse 17"/>
          <p:cNvSpPr/>
          <p:nvPr/>
        </p:nvSpPr>
        <p:spPr>
          <a:xfrm>
            <a:off x="3786182" y="1500174"/>
            <a:ext cx="1643074" cy="860250"/>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b="1" dirty="0" smtClean="0">
                <a:solidFill>
                  <a:schemeClr val="tx1"/>
                </a:solidFill>
                <a:latin typeface="Arial Unicode MS" pitchFamily="34" charset="-128"/>
                <a:ea typeface="Arial Unicode MS" pitchFamily="34" charset="-128"/>
                <a:cs typeface="Arial Unicode MS" pitchFamily="34" charset="-128"/>
              </a:rPr>
              <a:t>Energie</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19" name="Ellipse 18"/>
          <p:cNvSpPr/>
          <p:nvPr/>
        </p:nvSpPr>
        <p:spPr>
          <a:xfrm rot="15345784">
            <a:off x="5813283" y="2864413"/>
            <a:ext cx="1938025" cy="1071570"/>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b="1" dirty="0" smtClean="0">
                <a:solidFill>
                  <a:schemeClr val="tx1"/>
                </a:solidFill>
                <a:latin typeface="Arial Unicode MS" pitchFamily="34" charset="-128"/>
                <a:ea typeface="Arial Unicode MS" pitchFamily="34" charset="-128"/>
                <a:cs typeface="Arial Unicode MS" pitchFamily="34" charset="-128"/>
              </a:rPr>
              <a:t>Panne des capteurs</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20" name="Ellipse 19"/>
          <p:cNvSpPr/>
          <p:nvPr/>
        </p:nvSpPr>
        <p:spPr>
          <a:xfrm rot="15881886">
            <a:off x="1401475" y="3461317"/>
            <a:ext cx="1998313" cy="1019173"/>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lnSpc>
                <a:spcPct val="150000"/>
              </a:lnSpc>
            </a:pPr>
            <a:r>
              <a:rPr lang="fr-FR" b="1" dirty="0" smtClean="0">
                <a:solidFill>
                  <a:schemeClr val="tx1"/>
                </a:solidFill>
                <a:latin typeface="Arial Unicode MS" pitchFamily="34" charset="-128"/>
                <a:ea typeface="Arial Unicode MS" pitchFamily="34" charset="-128"/>
                <a:cs typeface="Arial Unicode MS" pitchFamily="34" charset="-128"/>
              </a:rPr>
              <a:t>Gestion des données</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21" name="Ellipse 20"/>
          <p:cNvSpPr/>
          <p:nvPr/>
        </p:nvSpPr>
        <p:spPr>
          <a:xfrm rot="20219960">
            <a:off x="4775756" y="5307539"/>
            <a:ext cx="1938025" cy="1071570"/>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b="1" dirty="0" smtClean="0">
                <a:solidFill>
                  <a:schemeClr val="tx1"/>
                </a:solidFill>
                <a:latin typeface="Arial Unicode MS" pitchFamily="34" charset="-128"/>
                <a:ea typeface="Arial Unicode MS" pitchFamily="34" charset="-128"/>
                <a:cs typeface="Arial Unicode MS" pitchFamily="34" charset="-128"/>
              </a:rPr>
              <a:t>Scalabilité</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22" name="Double flèche horizontale 21"/>
          <p:cNvSpPr/>
          <p:nvPr/>
        </p:nvSpPr>
        <p:spPr>
          <a:xfrm rot="13609334">
            <a:off x="3218526" y="2856495"/>
            <a:ext cx="714380" cy="298749"/>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3" name="Ellipse 22"/>
          <p:cNvSpPr/>
          <p:nvPr/>
        </p:nvSpPr>
        <p:spPr>
          <a:xfrm rot="19264875">
            <a:off x="2459439" y="2103249"/>
            <a:ext cx="1242396" cy="657091"/>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tIns="0" rtlCol="0" anchor="ctr"/>
          <a:lstStyle/>
          <a:p>
            <a:pPr algn="ctr"/>
            <a:r>
              <a:rPr lang="fr-FR" sz="3200" b="1" dirty="0" smtClean="0">
                <a:solidFill>
                  <a:schemeClr val="tx1"/>
                </a:solidFill>
                <a:latin typeface="Arial Unicode MS" pitchFamily="34" charset="-128"/>
                <a:ea typeface="Arial Unicode MS" pitchFamily="34" charset="-128"/>
                <a:cs typeface="Arial Unicode MS" pitchFamily="34" charset="-128"/>
              </a:rPr>
              <a:t>…</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24" name="Arrondir un rectangle à un seul coin 23"/>
          <p:cNvSpPr/>
          <p:nvPr/>
        </p:nvSpPr>
        <p:spPr>
          <a:xfrm>
            <a:off x="7715272" y="2786058"/>
            <a:ext cx="1357290" cy="1000132"/>
          </a:xfrm>
          <a:prstGeom prst="round1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Cassent facilement;</a:t>
            </a:r>
          </a:p>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Mises sur terre</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25" name="Arrondir un rectangle à un seul coin 24"/>
          <p:cNvSpPr/>
          <p:nvPr/>
        </p:nvSpPr>
        <p:spPr>
          <a:xfrm>
            <a:off x="5929322" y="1214422"/>
            <a:ext cx="1643074" cy="1000132"/>
          </a:xfrm>
          <a:prstGeom prst="round1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Petite batterie;</a:t>
            </a:r>
          </a:p>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Zones non accessibles</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28" name="Flèche droite rayée 27"/>
          <p:cNvSpPr/>
          <p:nvPr/>
        </p:nvSpPr>
        <p:spPr>
          <a:xfrm>
            <a:off x="7358082" y="3214686"/>
            <a:ext cx="357190" cy="214314"/>
          </a:xfrm>
          <a:prstGeom prst="strip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droite rayée 28"/>
          <p:cNvSpPr/>
          <p:nvPr/>
        </p:nvSpPr>
        <p:spPr>
          <a:xfrm>
            <a:off x="5500694" y="1714488"/>
            <a:ext cx="357190" cy="214314"/>
          </a:xfrm>
          <a:prstGeom prst="strip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Arrondir un rectangle à un seul coin 29"/>
          <p:cNvSpPr/>
          <p:nvPr/>
        </p:nvSpPr>
        <p:spPr>
          <a:xfrm>
            <a:off x="7143768" y="5143512"/>
            <a:ext cx="1714512" cy="1143008"/>
          </a:xfrm>
          <a:prstGeom prst="round1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passage à l’échelle;</a:t>
            </a:r>
          </a:p>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le nombre de capteurs peu être augmenté</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31" name="Flèche droite rayée 30"/>
          <p:cNvSpPr/>
          <p:nvPr/>
        </p:nvSpPr>
        <p:spPr>
          <a:xfrm>
            <a:off x="6715140" y="5643578"/>
            <a:ext cx="357190" cy="214314"/>
          </a:xfrm>
          <a:prstGeom prst="strip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Arrondir un rectangle à un seul coin 31"/>
          <p:cNvSpPr/>
          <p:nvPr/>
        </p:nvSpPr>
        <p:spPr>
          <a:xfrm>
            <a:off x="71406" y="5143512"/>
            <a:ext cx="2143140" cy="785818"/>
          </a:xfrm>
          <a:prstGeom prst="round1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sécuriser les données personnelles des utilisateurs</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33" name="Flèche droite rayée 32"/>
          <p:cNvSpPr/>
          <p:nvPr/>
        </p:nvSpPr>
        <p:spPr>
          <a:xfrm flipH="1">
            <a:off x="2214546" y="5572140"/>
            <a:ext cx="357190" cy="214314"/>
          </a:xfrm>
          <a:prstGeom prst="strip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rayée 33"/>
          <p:cNvSpPr/>
          <p:nvPr/>
        </p:nvSpPr>
        <p:spPr>
          <a:xfrm flipH="1">
            <a:off x="1571604" y="3857628"/>
            <a:ext cx="357190" cy="214314"/>
          </a:xfrm>
          <a:prstGeom prst="strip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Arrondir un rectangle à un seul coin 34"/>
          <p:cNvSpPr/>
          <p:nvPr/>
        </p:nvSpPr>
        <p:spPr>
          <a:xfrm>
            <a:off x="71406" y="3429000"/>
            <a:ext cx="1500198" cy="1357322"/>
          </a:xfrm>
          <a:prstGeom prst="round1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hétérogènes;</a:t>
            </a:r>
          </a:p>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Grande quantité générée par les capteurs</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36" name="Arrondir un rectangle à un seul coin 35"/>
          <p:cNvSpPr/>
          <p:nvPr/>
        </p:nvSpPr>
        <p:spPr>
          <a:xfrm>
            <a:off x="571472" y="1428736"/>
            <a:ext cx="1643074" cy="1285884"/>
          </a:xfrm>
          <a:prstGeom prst="round1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buFont typeface="Wingdings" pitchFamily="2" charset="2"/>
              <a:buChar char="§"/>
            </a:pPr>
            <a:r>
              <a:rPr lang="fr-FR" sz="1600" dirty="0" smtClean="0">
                <a:solidFill>
                  <a:schemeClr val="tx1"/>
                </a:solidFill>
                <a:latin typeface="Arial Unicode MS" pitchFamily="34" charset="-128"/>
                <a:ea typeface="Arial Unicode MS" pitchFamily="34" charset="-128"/>
                <a:cs typeface="Arial Unicode MS" pitchFamily="34" charset="-128"/>
              </a:rPr>
              <a:t> D’autres contraintes (collisions, synchronisation, …) </a:t>
            </a:r>
            <a:endParaRPr lang="fr-FR" dirty="0">
              <a:solidFill>
                <a:schemeClr val="tx1"/>
              </a:solidFill>
              <a:latin typeface="Arial Unicode MS" pitchFamily="34" charset="-128"/>
              <a:ea typeface="Arial Unicode MS" pitchFamily="34" charset="-128"/>
              <a:cs typeface="Arial Unicode MS" pitchFamily="34" charset="-128"/>
            </a:endParaRPr>
          </a:p>
        </p:txBody>
      </p:sp>
      <p:sp>
        <p:nvSpPr>
          <p:cNvPr id="38" name="Flèche droite rayée 37"/>
          <p:cNvSpPr/>
          <p:nvPr/>
        </p:nvSpPr>
        <p:spPr>
          <a:xfrm rot="2113444" flipH="1">
            <a:off x="2307714" y="2071678"/>
            <a:ext cx="357190" cy="285752"/>
          </a:xfrm>
          <a:prstGeom prst="strip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heckerboard(across)">
                                      <p:cBhvr>
                                        <p:cTn id="21" dur="500"/>
                                        <p:tgtEl>
                                          <p:spTgt spid="2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out)">
                                      <p:cBhvr>
                                        <p:cTn id="29" dur="500"/>
                                        <p:tgtEl>
                                          <p:spTgt spid="14"/>
                                        </p:tgtEl>
                                      </p:cBhvr>
                                    </p:animEffect>
                                  </p:childTnLst>
                                </p:cTn>
                              </p:par>
                            </p:childTnLst>
                          </p:cTn>
                        </p:par>
                        <p:par>
                          <p:cTn id="30" fill="hold">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ou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heckerboard(across)">
                                      <p:cBhvr>
                                        <p:cTn id="38" dur="500"/>
                                        <p:tgtEl>
                                          <p:spTgt spid="2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heckerboard(across)">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ox(in)">
                                      <p:cBhvr>
                                        <p:cTn id="46" dur="500"/>
                                        <p:tgtEl>
                                          <p:spTgt spid="16"/>
                                        </p:tgtEl>
                                      </p:cBhvr>
                                    </p:animEffect>
                                  </p:childTnLst>
                                </p:cTn>
                              </p:par>
                            </p:childTnLst>
                          </p:cTn>
                        </p:par>
                        <p:par>
                          <p:cTn id="47" fill="hold">
                            <p:stCondLst>
                              <p:cond delay="500"/>
                            </p:stCondLst>
                            <p:childTnLst>
                              <p:par>
                                <p:cTn id="48" presetID="4" presetClass="entr" presetSubtype="3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ou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500"/>
                                        <p:tgtEl>
                                          <p:spTgt spid="3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ox(in)">
                                      <p:cBhvr>
                                        <p:cTn id="63" dur="500"/>
                                        <p:tgtEl>
                                          <p:spTgt spid="13"/>
                                        </p:tgtEl>
                                      </p:cBhvr>
                                    </p:animEffect>
                                  </p:childTnLst>
                                </p:cTn>
                              </p:par>
                            </p:childTnLst>
                          </p:cTn>
                        </p:par>
                        <p:par>
                          <p:cTn id="64" fill="hold">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ox(i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checkerboard(across)">
                                      <p:cBhvr>
                                        <p:cTn id="72" dur="500"/>
                                        <p:tgtEl>
                                          <p:spTgt spid="33"/>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checkerboard(across)">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ox(in)">
                                      <p:cBhvr>
                                        <p:cTn id="80" dur="500"/>
                                        <p:tgtEl>
                                          <p:spTgt spid="12"/>
                                        </p:tgtEl>
                                      </p:cBhvr>
                                    </p:animEffect>
                                  </p:childTnLst>
                                </p:cTn>
                              </p:par>
                            </p:childTnLst>
                          </p:cTn>
                        </p:par>
                        <p:par>
                          <p:cTn id="81" fill="hold">
                            <p:stCondLst>
                              <p:cond delay="500"/>
                            </p:stCondLst>
                            <p:childTnLst>
                              <p:par>
                                <p:cTn id="82" presetID="4" presetClass="entr" presetSubtype="16"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ox(in)">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checkerboard(across)">
                                      <p:cBhvr>
                                        <p:cTn id="89" dur="500"/>
                                        <p:tgtEl>
                                          <p:spTgt spid="34"/>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heckerboard(across)">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ox(in)">
                                      <p:cBhvr>
                                        <p:cTn id="97" dur="500"/>
                                        <p:tgtEl>
                                          <p:spTgt spid="22"/>
                                        </p:tgtEl>
                                      </p:cBhvr>
                                    </p:animEffect>
                                  </p:childTnLst>
                                </p:cTn>
                              </p:par>
                            </p:childTnLst>
                          </p:cTn>
                        </p:par>
                        <p:par>
                          <p:cTn id="98" fill="hold">
                            <p:stCondLst>
                              <p:cond delay="500"/>
                            </p:stCondLst>
                            <p:childTnLst>
                              <p:par>
                                <p:cTn id="99" presetID="4" presetClass="entr" presetSubtype="1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box(in)">
                                      <p:cBhvr>
                                        <p:cTn id="101" dur="500"/>
                                        <p:tgtEl>
                                          <p:spTgt spid="23"/>
                                        </p:tgtEl>
                                      </p:cBhvr>
                                    </p:animEffect>
                                  </p:childTnLst>
                                </p:cTn>
                              </p:par>
                            </p:childTnLst>
                          </p:cTn>
                        </p:par>
                        <p:par>
                          <p:cTn id="102" fill="hold">
                            <p:stCondLst>
                              <p:cond delay="1000"/>
                            </p:stCondLst>
                            <p:childTnLst>
                              <p:par>
                                <p:cTn id="103" presetID="5" presetClass="entr" presetSubtype="10"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checkerboard(across)">
                                      <p:cBhvr>
                                        <p:cTn id="105" dur="500"/>
                                        <p:tgtEl>
                                          <p:spTgt spid="38"/>
                                        </p:tgtEl>
                                      </p:cBhvr>
                                    </p:animEffect>
                                  </p:childTnLst>
                                </p:cTn>
                              </p:par>
                            </p:childTnLst>
                          </p:cTn>
                        </p:par>
                        <p:par>
                          <p:cTn id="106" fill="hold">
                            <p:stCondLst>
                              <p:cond delay="1500"/>
                            </p:stCondLst>
                            <p:childTnLst>
                              <p:par>
                                <p:cTn id="107" presetID="5" presetClass="entr" presetSubtype="1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checkerboard(across)">
                                      <p:cBhvr>
                                        <p:cTn id="10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3-s2.0-B9780128008874000237-f23-02-9780128008874.jpg"/>
          <p:cNvPicPr>
            <a:picLocks noChangeAspect="1"/>
          </p:cNvPicPr>
          <p:nvPr/>
        </p:nvPicPr>
        <p:blipFill>
          <a:blip r:embed="rId2"/>
          <a:stretch>
            <a:fillRect/>
          </a:stretch>
        </p:blipFill>
        <p:spPr>
          <a:xfrm>
            <a:off x="5643570" y="4214818"/>
            <a:ext cx="3429024" cy="2585562"/>
          </a:xfrm>
          <a:prstGeom prst="rect">
            <a:avLst/>
          </a:prstGeom>
        </p:spPr>
      </p:pic>
      <p:pic>
        <p:nvPicPr>
          <p:cNvPr id="10" name="Image 9" descr="488099_1_En_24_Fig1_HTML.jpg"/>
          <p:cNvPicPr>
            <a:picLocks noChangeAspect="1"/>
          </p:cNvPicPr>
          <p:nvPr/>
        </p:nvPicPr>
        <p:blipFill>
          <a:blip r:embed="rId3"/>
          <a:stretch>
            <a:fillRect/>
          </a:stretch>
        </p:blipFill>
        <p:spPr>
          <a:xfrm>
            <a:off x="88384" y="1428736"/>
            <a:ext cx="4158782" cy="2143140"/>
          </a:xfrm>
          <a:prstGeom prst="rect">
            <a:avLst/>
          </a:prstGeom>
        </p:spPr>
      </p:pic>
      <p:pic>
        <p:nvPicPr>
          <p:cNvPr id="11" name="Image 10" descr="military application.jpg"/>
          <p:cNvPicPr>
            <a:picLocks noChangeAspect="1"/>
          </p:cNvPicPr>
          <p:nvPr/>
        </p:nvPicPr>
        <p:blipFill>
          <a:blip r:embed="rId4"/>
          <a:stretch>
            <a:fillRect/>
          </a:stretch>
        </p:blipFill>
        <p:spPr>
          <a:xfrm>
            <a:off x="-32" y="4214818"/>
            <a:ext cx="4577282" cy="2500330"/>
          </a:xfrm>
          <a:prstGeom prst="rect">
            <a:avLst/>
          </a:prstGeom>
        </p:spPr>
      </p:pic>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17</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pic>
        <p:nvPicPr>
          <p:cNvPr id="5" name="Image 4" descr="Medical-sensors.jpg"/>
          <p:cNvPicPr>
            <a:picLocks noChangeAspect="1"/>
          </p:cNvPicPr>
          <p:nvPr/>
        </p:nvPicPr>
        <p:blipFill>
          <a:blip r:embed="rId5"/>
          <a:stretch>
            <a:fillRect/>
          </a:stretch>
        </p:blipFill>
        <p:spPr>
          <a:xfrm>
            <a:off x="5929322" y="1142983"/>
            <a:ext cx="2857520" cy="3000397"/>
          </a:xfrm>
          <a:prstGeom prst="rect">
            <a:avLst/>
          </a:prstGeom>
        </p:spPr>
      </p:pic>
      <p:sp>
        <p:nvSpPr>
          <p:cNvPr id="9" name="Ellipse 8"/>
          <p:cNvSpPr/>
          <p:nvPr/>
        </p:nvSpPr>
        <p:spPr>
          <a:xfrm>
            <a:off x="3714744" y="2714620"/>
            <a:ext cx="2357454" cy="2214578"/>
          </a:xfrm>
          <a:prstGeom prst="ellipse">
            <a:avLst/>
          </a:prstGeom>
          <a:solidFill>
            <a:schemeClr val="tx1">
              <a:lumMod val="95000"/>
              <a:lumOff val="5000"/>
            </a:schemeClr>
          </a:solidFill>
          <a:ln w="76200" cmpd="tri">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200" dirty="0" smtClean="0"/>
              <a:t>Domaine d’application des RCSF</a:t>
            </a:r>
            <a:endParaRPr lang="fr-FR" sz="2200" dirty="0"/>
          </a:p>
        </p:txBody>
      </p:sp>
      <p:sp>
        <p:nvSpPr>
          <p:cNvPr id="6" name="ZoneTexte 5"/>
          <p:cNvSpPr txBox="1"/>
          <p:nvPr/>
        </p:nvSpPr>
        <p:spPr>
          <a:xfrm>
            <a:off x="269574" y="1000108"/>
            <a:ext cx="6517004" cy="384721"/>
          </a:xfrm>
          <a:prstGeom prst="rect">
            <a:avLst/>
          </a:prstGeom>
          <a:noFill/>
        </p:spPr>
        <p:txBody>
          <a:bodyPr wrap="square" rtlCol="0">
            <a:spAutoFit/>
          </a:bodyPr>
          <a:lstStyle/>
          <a:p>
            <a:r>
              <a:rPr lang="fr-FR" sz="1900" b="1" u="sng" dirty="0" smtClean="0">
                <a:solidFill>
                  <a:srgbClr val="002060"/>
                </a:solidFill>
                <a:latin typeface="Lucida Bright" pitchFamily="18" charset="0"/>
                <a:cs typeface="Lucida Bright" pitchFamily="18" charset="0"/>
              </a:rPr>
              <a:t>7.1.2 Application des réseaux de capteurs sans fil</a:t>
            </a:r>
            <a:endParaRPr lang="fr-FR" sz="1900" b="1" u="sng" dirty="0">
              <a:solidFill>
                <a:srgbClr val="002060"/>
              </a:solidFill>
              <a:latin typeface="Lucida Bright" pitchFamily="18" charset="0"/>
              <a:cs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ou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18</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1000108"/>
            <a:ext cx="5859296"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7.2 Internet des objets (IoT: Internet of </a:t>
            </a:r>
            <a:r>
              <a:rPr lang="fr-FR" sz="1900" b="1" u="sng" dirty="0" err="1" smtClean="0">
                <a:solidFill>
                  <a:srgbClr val="00B050"/>
                </a:solidFill>
                <a:latin typeface="Lucida Bright" pitchFamily="18" charset="0"/>
                <a:cs typeface="Lucida Bright" pitchFamily="18" charset="0"/>
              </a:rPr>
              <a:t>things</a:t>
            </a:r>
            <a:r>
              <a:rPr lang="fr-FR" sz="1900" b="1" u="sng" dirty="0" smtClean="0">
                <a:solidFill>
                  <a:srgbClr val="00B050"/>
                </a:solidFill>
                <a:latin typeface="Lucida Bright" pitchFamily="18" charset="0"/>
                <a:cs typeface="Lucida Bright" pitchFamily="18" charset="0"/>
              </a:rPr>
              <a:t>)</a:t>
            </a:r>
            <a:endParaRPr lang="fr-FR" sz="1900" b="1" u="sng" dirty="0">
              <a:solidFill>
                <a:srgbClr val="00B050"/>
              </a:solidFill>
              <a:latin typeface="Lucida Bright" pitchFamily="18" charset="0"/>
              <a:cs typeface="Lucida Bright" pitchFamily="18" charset="0"/>
            </a:endParaRPr>
          </a:p>
        </p:txBody>
      </p:sp>
      <p:sp>
        <p:nvSpPr>
          <p:cNvPr id="15" name="ZoneTexte 14"/>
          <p:cNvSpPr txBox="1"/>
          <p:nvPr/>
        </p:nvSpPr>
        <p:spPr>
          <a:xfrm>
            <a:off x="285720" y="1714488"/>
            <a:ext cx="6000792" cy="2585323"/>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L’une des premières idées de </a:t>
            </a:r>
            <a:r>
              <a:rPr lang="fr-FR" b="1" dirty="0" smtClean="0">
                <a:latin typeface="Lucida Bright" pitchFamily="18" charset="0"/>
                <a:cs typeface="Lucida Bright" pitchFamily="18" charset="0"/>
              </a:rPr>
              <a:t>communiquer avec les objets </a:t>
            </a:r>
            <a:r>
              <a:rPr lang="fr-FR" dirty="0" smtClean="0">
                <a:latin typeface="Lucida Bright" pitchFamily="18" charset="0"/>
                <a:cs typeface="Lucida Bright" pitchFamily="18" charset="0"/>
              </a:rPr>
              <a:t>est venue en </a:t>
            </a:r>
            <a:r>
              <a:rPr lang="fr-FR" b="1" dirty="0" smtClean="0">
                <a:latin typeface="Lucida Bright" pitchFamily="18" charset="0"/>
                <a:cs typeface="Lucida Bright" pitchFamily="18" charset="0"/>
              </a:rPr>
              <a:t>1980,</a:t>
            </a:r>
            <a:r>
              <a:rPr lang="fr-FR" dirty="0" smtClean="0">
                <a:latin typeface="Lucida Bright" pitchFamily="18" charset="0"/>
                <a:cs typeface="Lucida Bright" pitchFamily="18" charset="0"/>
              </a:rPr>
              <a:t> lorsque </a:t>
            </a:r>
            <a:r>
              <a:rPr lang="fr-FR" b="1" u="sng" dirty="0" smtClean="0">
                <a:latin typeface="Lucida Bright" pitchFamily="18" charset="0"/>
                <a:cs typeface="Lucida Bright" pitchFamily="18" charset="0"/>
              </a:rPr>
              <a:t>David </a:t>
            </a:r>
            <a:r>
              <a:rPr lang="fr-FR" b="1" u="sng" dirty="0" err="1" smtClean="0">
                <a:latin typeface="Lucida Bright" pitchFamily="18" charset="0"/>
                <a:cs typeface="Lucida Bright" pitchFamily="18" charset="0"/>
              </a:rPr>
              <a:t>Nichols</a:t>
            </a:r>
            <a:r>
              <a:rPr lang="fr-FR" b="1" u="sng" dirty="0" smtClean="0">
                <a:latin typeface="Lucida Bright" pitchFamily="18" charset="0"/>
                <a:cs typeface="Lucida Bright" pitchFamily="18" charset="0"/>
              </a:rPr>
              <a:t> </a:t>
            </a:r>
            <a:r>
              <a:rPr lang="fr-FR" dirty="0" smtClean="0">
                <a:latin typeface="Lucida Bright" pitchFamily="18" charset="0"/>
                <a:cs typeface="Lucida Bright" pitchFamily="18" charset="0"/>
              </a:rPr>
              <a:t>étudiant à l’université de Carnegie Mellon  a voulu suivre à distance l’état de stock d’un distributeur de Coca-Cola pour ne pas se déplacer quand c’est vide. </a:t>
            </a:r>
            <a:endParaRPr lang="fr-FR" dirty="0">
              <a:latin typeface="Lucida Bright" pitchFamily="18" charset="0"/>
              <a:cs typeface="Lucida Bright" pitchFamily="18" charset="0"/>
            </a:endParaRPr>
          </a:p>
        </p:txBody>
      </p:sp>
      <p:pic>
        <p:nvPicPr>
          <p:cNvPr id="16" name="Image 15" descr="david-evans-1.jpg"/>
          <p:cNvPicPr>
            <a:picLocks noChangeAspect="1"/>
          </p:cNvPicPr>
          <p:nvPr/>
        </p:nvPicPr>
        <p:blipFill>
          <a:blip r:embed="rId2" cstate="print"/>
          <a:stretch>
            <a:fillRect/>
          </a:stretch>
        </p:blipFill>
        <p:spPr>
          <a:xfrm>
            <a:off x="6500826" y="1714488"/>
            <a:ext cx="2286016" cy="2286016"/>
          </a:xfrm>
          <a:prstGeom prst="rect">
            <a:avLst/>
          </a:prstGeom>
        </p:spPr>
      </p:pic>
      <p:pic>
        <p:nvPicPr>
          <p:cNvPr id="17" name="Image 16" descr="Telegarden.jpg"/>
          <p:cNvPicPr>
            <a:picLocks noChangeAspect="1"/>
          </p:cNvPicPr>
          <p:nvPr/>
        </p:nvPicPr>
        <p:blipFill>
          <a:blip r:embed="rId3" cstate="print"/>
          <a:stretch>
            <a:fillRect/>
          </a:stretch>
        </p:blipFill>
        <p:spPr>
          <a:xfrm>
            <a:off x="6429388" y="4357694"/>
            <a:ext cx="2500330" cy="1905633"/>
          </a:xfrm>
          <a:prstGeom prst="rect">
            <a:avLst/>
          </a:prstGeom>
        </p:spPr>
      </p:pic>
      <p:sp>
        <p:nvSpPr>
          <p:cNvPr id="18" name="ZoneTexte 17"/>
          <p:cNvSpPr txBox="1"/>
          <p:nvPr/>
        </p:nvSpPr>
        <p:spPr>
          <a:xfrm>
            <a:off x="285720" y="4357694"/>
            <a:ext cx="6000792" cy="1338828"/>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En </a:t>
            </a:r>
            <a:r>
              <a:rPr lang="fr-FR" b="1" dirty="0" smtClean="0">
                <a:latin typeface="Lucida Bright" pitchFamily="18" charset="0"/>
                <a:cs typeface="Lucida Bright" pitchFamily="18" charset="0"/>
              </a:rPr>
              <a:t>1995</a:t>
            </a:r>
            <a:r>
              <a:rPr lang="fr-FR" dirty="0" smtClean="0">
                <a:latin typeface="Lucida Bright" pitchFamily="18" charset="0"/>
                <a:cs typeface="Lucida Bright" pitchFamily="18" charset="0"/>
              </a:rPr>
              <a:t>, des chercheurs de l’université de Californie ont développé un prototype de suivi à distance d’un jardin, appelé « </a:t>
            </a:r>
            <a:r>
              <a:rPr lang="fr-FR" dirty="0" err="1" smtClean="0">
                <a:latin typeface="Lucida Bright" pitchFamily="18" charset="0"/>
                <a:cs typeface="Lucida Bright" pitchFamily="18" charset="0"/>
              </a:rPr>
              <a:t>Telegarden</a:t>
            </a:r>
            <a:r>
              <a:rPr lang="fr-FR" dirty="0" smtClean="0">
                <a:latin typeface="Lucida Bright" pitchFamily="18" charset="0"/>
                <a:cs typeface="Lucida Bright" pitchFamily="18" charset="0"/>
              </a:rPr>
              <a:t> ».</a:t>
            </a:r>
            <a:endParaRPr lang="fr-FR" dirty="0">
              <a:latin typeface="Lucida Bright" pitchFamily="18" charset="0"/>
              <a:cs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ou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19</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1000108"/>
            <a:ext cx="5859296"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7.2 Internet des objets (IoT: Internet of </a:t>
            </a:r>
            <a:r>
              <a:rPr lang="fr-FR" sz="1900" b="1" u="sng" dirty="0" err="1" smtClean="0">
                <a:solidFill>
                  <a:srgbClr val="00B050"/>
                </a:solidFill>
                <a:latin typeface="Lucida Bright" pitchFamily="18" charset="0"/>
                <a:cs typeface="Lucida Bright" pitchFamily="18" charset="0"/>
              </a:rPr>
              <a:t>things</a:t>
            </a:r>
            <a:r>
              <a:rPr lang="fr-FR" sz="1900" b="1" u="sng" dirty="0" smtClean="0">
                <a:solidFill>
                  <a:srgbClr val="00B050"/>
                </a:solidFill>
                <a:latin typeface="Lucida Bright" pitchFamily="18" charset="0"/>
                <a:cs typeface="Lucida Bright" pitchFamily="18" charset="0"/>
              </a:rPr>
              <a:t>)</a:t>
            </a:r>
            <a:endParaRPr lang="fr-FR" sz="1900" b="1" u="sng" dirty="0">
              <a:solidFill>
                <a:srgbClr val="00B050"/>
              </a:solidFill>
              <a:latin typeface="Lucida Bright" pitchFamily="18" charset="0"/>
              <a:cs typeface="Lucida Bright" pitchFamily="18" charset="0"/>
            </a:endParaRPr>
          </a:p>
        </p:txBody>
      </p:sp>
      <p:sp>
        <p:nvSpPr>
          <p:cNvPr id="5" name="Rectangle 4"/>
          <p:cNvSpPr/>
          <p:nvPr/>
        </p:nvSpPr>
        <p:spPr>
          <a:xfrm>
            <a:off x="357158" y="3643314"/>
            <a:ext cx="8572560" cy="923330"/>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Selon</a:t>
            </a:r>
            <a:r>
              <a:rPr lang="fr-FR" dirty="0" smtClean="0">
                <a:solidFill>
                  <a:srgbClr val="C00000"/>
                </a:solidFill>
                <a:latin typeface="Lucida Bright" pitchFamily="18" charset="0"/>
                <a:cs typeface="Lucida Bright" pitchFamily="18" charset="0"/>
              </a:rPr>
              <a:t> </a:t>
            </a:r>
            <a:r>
              <a:rPr lang="fr-FR" b="1" dirty="0" err="1" smtClean="0">
                <a:solidFill>
                  <a:srgbClr val="C00000"/>
                </a:solidFill>
                <a:latin typeface="Lucida Bright" pitchFamily="18" charset="0"/>
                <a:cs typeface="Lucida Bright" pitchFamily="18" charset="0"/>
              </a:rPr>
              <a:t>Challal</a:t>
            </a:r>
            <a:r>
              <a:rPr lang="fr-FR" b="1" dirty="0" smtClean="0">
                <a:solidFill>
                  <a:srgbClr val="C00000"/>
                </a:solidFill>
                <a:latin typeface="Lucida Bright" pitchFamily="18" charset="0"/>
                <a:cs typeface="Lucida Bright" pitchFamily="18" charset="0"/>
              </a:rPr>
              <a:t> Yacine, </a:t>
            </a:r>
            <a:r>
              <a:rPr lang="fr-FR" dirty="0" smtClean="0">
                <a:latin typeface="Lucida Bright" pitchFamily="18" charset="0"/>
                <a:cs typeface="Lucida Bright" pitchFamily="18" charset="0"/>
              </a:rPr>
              <a:t>l’</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devient l’outil le plus puissant jamais inventé par l’homme pour créer, modifier et partager les informations.</a:t>
            </a:r>
          </a:p>
        </p:txBody>
      </p:sp>
      <p:sp>
        <p:nvSpPr>
          <p:cNvPr id="9" name="ZoneTexte 8"/>
          <p:cNvSpPr txBox="1"/>
          <p:nvPr/>
        </p:nvSpPr>
        <p:spPr>
          <a:xfrm>
            <a:off x="357159" y="1428736"/>
            <a:ext cx="5715039" cy="2169825"/>
          </a:xfrm>
          <a:prstGeom prst="rect">
            <a:avLst/>
          </a:prstGeom>
          <a:noFill/>
        </p:spPr>
        <p:txBody>
          <a:bodyPr wrap="square" rtlCol="0">
            <a:spAutoFit/>
          </a:bodyPr>
          <a:lstStyle/>
          <a:p>
            <a:pPr algn="just">
              <a:lnSpc>
                <a:spcPct val="150000"/>
              </a:lnSpc>
            </a:pPr>
            <a:r>
              <a:rPr lang="fr-FR" b="1" i="1" dirty="0" smtClean="0">
                <a:solidFill>
                  <a:srgbClr val="C00000"/>
                </a:solidFill>
                <a:latin typeface="Lucida Bright" pitchFamily="18" charset="0"/>
                <a:cs typeface="Lucida Bright" pitchFamily="18" charset="0"/>
              </a:rPr>
              <a:t>Kevin </a:t>
            </a:r>
            <a:r>
              <a:rPr lang="fr-FR" b="1" i="1" dirty="0" err="1" smtClean="0">
                <a:solidFill>
                  <a:srgbClr val="C00000"/>
                </a:solidFill>
                <a:latin typeface="Lucida Bright" pitchFamily="18" charset="0"/>
                <a:cs typeface="Lucida Bright" pitchFamily="18" charset="0"/>
              </a:rPr>
              <a:t>Ahston</a:t>
            </a:r>
            <a:r>
              <a:rPr lang="fr-FR" dirty="0" smtClean="0">
                <a:latin typeface="Lucida Bright" pitchFamily="18" charset="0"/>
                <a:cs typeface="Lucida Bright" pitchFamily="18" charset="0"/>
              </a:rPr>
              <a:t>, co-fondateur du Auto-ID du MIT, a employé le mot « </a:t>
            </a:r>
            <a:r>
              <a:rPr lang="fr-FR" b="1" i="1" dirty="0" smtClean="0">
                <a:latin typeface="Lucida Bright" pitchFamily="18" charset="0"/>
                <a:cs typeface="Lucida Bright" pitchFamily="18" charset="0"/>
              </a:rPr>
              <a:t>Internet des objets </a:t>
            </a:r>
            <a:r>
              <a:rPr lang="fr-FR" dirty="0" smtClean="0">
                <a:latin typeface="Lucida Bright" pitchFamily="18" charset="0"/>
                <a:cs typeface="Lucida Bright" pitchFamily="18" charset="0"/>
              </a:rPr>
              <a:t>» en </a:t>
            </a:r>
            <a:r>
              <a:rPr lang="fr-FR" b="1" dirty="0" smtClean="0">
                <a:latin typeface="Lucida Bright" pitchFamily="18" charset="0"/>
                <a:cs typeface="Lucida Bright" pitchFamily="18" charset="0"/>
              </a:rPr>
              <a:t>1999</a:t>
            </a:r>
            <a:r>
              <a:rPr lang="fr-FR" dirty="0" smtClean="0">
                <a:latin typeface="Lucida Bright" pitchFamily="18" charset="0"/>
                <a:cs typeface="Lucida Bright" pitchFamily="18" charset="0"/>
              </a:rPr>
              <a:t>. Ce terme veut dire: le </a:t>
            </a:r>
            <a:r>
              <a:rPr lang="fr-FR" b="1" dirty="0" smtClean="0">
                <a:latin typeface="Lucida Bright" pitchFamily="18" charset="0"/>
                <a:cs typeface="Lucida Bright" pitchFamily="18" charset="0"/>
              </a:rPr>
              <a:t>monde d’objets</a:t>
            </a:r>
            <a:r>
              <a:rPr lang="fr-FR" dirty="0" smtClean="0">
                <a:latin typeface="Lucida Bright" pitchFamily="18" charset="0"/>
                <a:cs typeface="Lucida Bright" pitchFamily="18" charset="0"/>
              </a:rPr>
              <a:t>, d’</a:t>
            </a:r>
            <a:r>
              <a:rPr lang="fr-FR" b="1" dirty="0" smtClean="0">
                <a:latin typeface="Lucida Bright" pitchFamily="18" charset="0"/>
                <a:cs typeface="Lucida Bright" pitchFamily="18" charset="0"/>
              </a:rPr>
              <a:t>appareils</a:t>
            </a:r>
            <a:r>
              <a:rPr lang="fr-FR" dirty="0" smtClean="0">
                <a:latin typeface="Lucida Bright" pitchFamily="18" charset="0"/>
                <a:cs typeface="Lucida Bright" pitchFamily="18" charset="0"/>
              </a:rPr>
              <a:t>, et de </a:t>
            </a:r>
            <a:r>
              <a:rPr lang="fr-FR" b="1" dirty="0" smtClean="0">
                <a:latin typeface="Lucida Bright" pitchFamily="18" charset="0"/>
                <a:cs typeface="Lucida Bright" pitchFamily="18" charset="0"/>
              </a:rPr>
              <a:t>capteurs </a:t>
            </a:r>
            <a:r>
              <a:rPr lang="fr-FR" dirty="0" smtClean="0">
                <a:latin typeface="Lucida Bright" pitchFamily="18" charset="0"/>
                <a:cs typeface="Lucida Bright" pitchFamily="18" charset="0"/>
              </a:rPr>
              <a:t>interconnectés</a:t>
            </a:r>
            <a:r>
              <a:rPr lang="fr-FR" b="1" dirty="0" smtClean="0">
                <a:latin typeface="Lucida Bright" pitchFamily="18" charset="0"/>
                <a:cs typeface="Lucida Bright" pitchFamily="18" charset="0"/>
              </a:rPr>
              <a:t> </a:t>
            </a:r>
            <a:r>
              <a:rPr lang="fr-FR" dirty="0" smtClean="0">
                <a:latin typeface="Lucida Bright" pitchFamily="18" charset="0"/>
                <a:cs typeface="Lucida Bright" pitchFamily="18" charset="0"/>
              </a:rPr>
              <a:t>via le réseau Internet.</a:t>
            </a:r>
          </a:p>
        </p:txBody>
      </p:sp>
      <p:pic>
        <p:nvPicPr>
          <p:cNvPr id="21506" name="Picture 2" descr="Looking beyond the talking toaster with the IoT | Decoding the new economy"/>
          <p:cNvPicPr>
            <a:picLocks noChangeAspect="1" noChangeArrowheads="1"/>
          </p:cNvPicPr>
          <p:nvPr/>
        </p:nvPicPr>
        <p:blipFill>
          <a:blip r:embed="rId2" cstate="print"/>
          <a:srcRect/>
          <a:stretch>
            <a:fillRect/>
          </a:stretch>
        </p:blipFill>
        <p:spPr bwMode="auto">
          <a:xfrm>
            <a:off x="6143636" y="1425763"/>
            <a:ext cx="2900598" cy="1931799"/>
          </a:xfrm>
          <a:prstGeom prst="rect">
            <a:avLst/>
          </a:prstGeom>
          <a:noFill/>
        </p:spPr>
      </p:pic>
      <p:sp>
        <p:nvSpPr>
          <p:cNvPr id="10" name="Rectangle 9"/>
          <p:cNvSpPr/>
          <p:nvPr/>
        </p:nvSpPr>
        <p:spPr>
          <a:xfrm>
            <a:off x="428596" y="4643446"/>
            <a:ext cx="8501122" cy="1338828"/>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Selon le groupe </a:t>
            </a:r>
            <a:r>
              <a:rPr lang="fr-FR" b="1" dirty="0" smtClean="0">
                <a:solidFill>
                  <a:srgbClr val="C00000"/>
                </a:solidFill>
                <a:latin typeface="Lucida Bright" pitchFamily="18" charset="0"/>
                <a:cs typeface="Lucida Bright" pitchFamily="18" charset="0"/>
              </a:rPr>
              <a:t>Cisco Internet Business Solutions </a:t>
            </a:r>
            <a:r>
              <a:rPr lang="fr-FR" dirty="0" smtClean="0">
                <a:latin typeface="Lucida Bright" pitchFamily="18" charset="0"/>
                <a:cs typeface="Lucida Bright" pitchFamily="18" charset="0"/>
              </a:rPr>
              <a:t>(</a:t>
            </a:r>
            <a:r>
              <a:rPr lang="fr-FR" b="1" dirty="0" smtClean="0">
                <a:solidFill>
                  <a:srgbClr val="C00000"/>
                </a:solidFill>
                <a:latin typeface="Lucida Bright" pitchFamily="18" charset="0"/>
                <a:cs typeface="Lucida Bright" pitchFamily="18" charset="0"/>
              </a:rPr>
              <a:t>IBSG</a:t>
            </a:r>
            <a:r>
              <a:rPr lang="fr-FR" dirty="0" smtClean="0">
                <a:latin typeface="Lucida Bright" pitchFamily="18" charset="0"/>
                <a:cs typeface="Lucida Bright" pitchFamily="18" charset="0"/>
              </a:rPr>
              <a:t>), l‘Internet des objets est né entre 2008 et 2009, au moment où plus de «choses ou d‘objets» étaient connectés à Internet que de personnes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box(out)">
                                      <p:cBhvr>
                                        <p:cTn id="11" dur="500"/>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2</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500034" y="1643050"/>
            <a:ext cx="8358246" cy="1338828"/>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	Dans le domaine des système intelligents ambiant, plusieurs types d’équipements et de logiciels sont mis ensemble dans un domaine </a:t>
            </a:r>
          </a:p>
          <a:p>
            <a:pPr algn="just">
              <a:lnSpc>
                <a:spcPct val="150000"/>
              </a:lnSpc>
            </a:pPr>
            <a:r>
              <a:rPr lang="fr-FR" dirty="0" smtClean="0">
                <a:latin typeface="Lucida Bright" pitchFamily="18" charset="0"/>
                <a:cs typeface="Lucida Bright" pitchFamily="18" charset="0"/>
              </a:rPr>
              <a:t>d’application particulier. </a:t>
            </a:r>
            <a:endParaRPr lang="fr-FR" dirty="0"/>
          </a:p>
        </p:txBody>
      </p:sp>
      <p:sp>
        <p:nvSpPr>
          <p:cNvPr id="6" name="ZoneTexte 5"/>
          <p:cNvSpPr txBox="1"/>
          <p:nvPr/>
        </p:nvSpPr>
        <p:spPr>
          <a:xfrm>
            <a:off x="269574" y="1100064"/>
            <a:ext cx="2109873"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1. Introduction</a:t>
            </a:r>
            <a:endParaRPr lang="fr-FR" sz="2000" b="1" u="sng" dirty="0">
              <a:solidFill>
                <a:srgbClr val="0070C0"/>
              </a:solidFill>
              <a:latin typeface="Lucida Bright" pitchFamily="18" charset="0"/>
              <a:cs typeface="Lucida Bright" pitchFamily="18" charset="0"/>
            </a:endParaRPr>
          </a:p>
        </p:txBody>
      </p:sp>
      <p:sp>
        <p:nvSpPr>
          <p:cNvPr id="9" name="ZoneTexte 8"/>
          <p:cNvSpPr txBox="1"/>
          <p:nvPr/>
        </p:nvSpPr>
        <p:spPr>
          <a:xfrm>
            <a:off x="500034" y="3071810"/>
            <a:ext cx="8358246" cy="2585323"/>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	Généralement, on parle d’objets connectés et communicants. Un objet est légèrement différent d’un ordinateur, mais peut réaliser les mêmes fonctionnalités, voir même plus par rapport à ce dernier. Cependant, un objet est généralement miniature avec des contraintes matérielles, embarqué ou enfouit. Il est programmé pour rendre un service particulier aux usagers du système intelligent ambiant.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20</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142844" y="928670"/>
            <a:ext cx="5859296"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7.2 Internet des objets (IoT: Internet of </a:t>
            </a:r>
            <a:r>
              <a:rPr lang="fr-FR" sz="1900" b="1" u="sng" dirty="0" err="1" smtClean="0">
                <a:solidFill>
                  <a:srgbClr val="00B050"/>
                </a:solidFill>
                <a:latin typeface="Lucida Bright" pitchFamily="18" charset="0"/>
                <a:cs typeface="Lucida Bright" pitchFamily="18" charset="0"/>
              </a:rPr>
              <a:t>things</a:t>
            </a:r>
            <a:r>
              <a:rPr lang="fr-FR" sz="1900" b="1" u="sng" dirty="0" smtClean="0">
                <a:solidFill>
                  <a:srgbClr val="00B050"/>
                </a:solidFill>
                <a:latin typeface="Lucida Bright" pitchFamily="18" charset="0"/>
                <a:cs typeface="Lucida Bright" pitchFamily="18" charset="0"/>
              </a:rPr>
              <a:t>)</a:t>
            </a:r>
            <a:endParaRPr lang="fr-FR" sz="1900" b="1" u="sng" dirty="0">
              <a:solidFill>
                <a:srgbClr val="00B050"/>
              </a:solidFill>
              <a:latin typeface="Lucida Bright" pitchFamily="18" charset="0"/>
              <a:cs typeface="Lucida Bright" pitchFamily="18" charset="0"/>
            </a:endParaRPr>
          </a:p>
        </p:txBody>
      </p:sp>
      <p:pic>
        <p:nvPicPr>
          <p:cNvPr id="10" name="Image 9" descr="IoT.jpeg"/>
          <p:cNvPicPr>
            <a:picLocks noChangeAspect="1"/>
          </p:cNvPicPr>
          <p:nvPr/>
        </p:nvPicPr>
        <p:blipFill>
          <a:blip r:embed="rId2"/>
          <a:stretch>
            <a:fillRect/>
          </a:stretch>
        </p:blipFill>
        <p:spPr>
          <a:xfrm>
            <a:off x="3857620" y="3653239"/>
            <a:ext cx="5000660" cy="2633281"/>
          </a:xfrm>
          <a:prstGeom prst="rect">
            <a:avLst/>
          </a:prstGeom>
        </p:spPr>
      </p:pic>
      <p:sp>
        <p:nvSpPr>
          <p:cNvPr id="11" name="ZoneTexte 10"/>
          <p:cNvSpPr txBox="1"/>
          <p:nvPr/>
        </p:nvSpPr>
        <p:spPr>
          <a:xfrm>
            <a:off x="5572132" y="6417254"/>
            <a:ext cx="2460930" cy="369332"/>
          </a:xfrm>
          <a:prstGeom prst="rect">
            <a:avLst/>
          </a:prstGeom>
          <a:solidFill>
            <a:schemeClr val="accent1">
              <a:lumMod val="50000"/>
            </a:schemeClr>
          </a:solidFill>
        </p:spPr>
        <p:txBody>
          <a:bodyPr wrap="none" rtlCol="0">
            <a:spAutoFit/>
          </a:bodyPr>
          <a:lstStyle/>
          <a:p>
            <a:r>
              <a:rPr lang="fr-FR" dirty="0" err="1" smtClean="0">
                <a:solidFill>
                  <a:schemeClr val="bg1"/>
                </a:solidFill>
                <a:hlinkClick r:id="rId3"/>
              </a:rPr>
              <a:t>Ref</a:t>
            </a:r>
            <a:r>
              <a:rPr lang="fr-FR" dirty="0" smtClean="0">
                <a:solidFill>
                  <a:schemeClr val="bg1"/>
                </a:solidFill>
                <a:hlinkClick r:id="rId3"/>
              </a:rPr>
              <a:t>: </a:t>
            </a:r>
            <a:r>
              <a:rPr lang="fr-FR" dirty="0" err="1" smtClean="0">
                <a:solidFill>
                  <a:schemeClr val="bg1"/>
                </a:solidFill>
                <a:hlinkClick r:id="rId3"/>
              </a:rPr>
              <a:t>akash</a:t>
            </a:r>
            <a:r>
              <a:rPr lang="fr-FR" dirty="0" smtClean="0">
                <a:solidFill>
                  <a:schemeClr val="bg1"/>
                </a:solidFill>
                <a:hlinkClick r:id="rId3"/>
              </a:rPr>
              <a:t> </a:t>
            </a:r>
            <a:r>
              <a:rPr lang="fr-FR" dirty="0" err="1" smtClean="0">
                <a:solidFill>
                  <a:schemeClr val="bg1"/>
                </a:solidFill>
                <a:hlinkClick r:id="rId3"/>
              </a:rPr>
              <a:t>kandhare</a:t>
            </a:r>
            <a:endParaRPr lang="fr-FR" dirty="0">
              <a:solidFill>
                <a:schemeClr val="bg1"/>
              </a:solidFill>
            </a:endParaRPr>
          </a:p>
        </p:txBody>
      </p:sp>
      <p:sp>
        <p:nvSpPr>
          <p:cNvPr id="9" name="Rectangle 8"/>
          <p:cNvSpPr/>
          <p:nvPr/>
        </p:nvSpPr>
        <p:spPr>
          <a:xfrm>
            <a:off x="214282" y="1214422"/>
            <a:ext cx="8572560" cy="2169825"/>
          </a:xfrm>
          <a:prstGeom prst="rect">
            <a:avLst/>
          </a:prstGeom>
        </p:spPr>
        <p:txBody>
          <a:bodyPr wrap="square">
            <a:spAutoFit/>
          </a:bodyPr>
          <a:lstStyle/>
          <a:p>
            <a:pPr algn="just">
              <a:lnSpc>
                <a:spcPct val="150000"/>
              </a:lnSpc>
            </a:pPr>
            <a:r>
              <a:rPr lang="fr-FR" b="1" u="sng" dirty="0" smtClean="0">
                <a:solidFill>
                  <a:srgbClr val="C00000"/>
                </a:solidFill>
                <a:latin typeface="Lucida Bright" pitchFamily="18" charset="0"/>
                <a:cs typeface="Lucida Bright" pitchFamily="18" charset="0"/>
              </a:rPr>
              <a:t>Définition </a:t>
            </a:r>
            <a:r>
              <a:rPr lang="fr-FR" dirty="0" smtClean="0">
                <a:latin typeface="Lucida Bright" pitchFamily="18" charset="0"/>
                <a:cs typeface="Lucida Bright" pitchFamily="18" charset="0"/>
              </a:rPr>
              <a:t>: </a:t>
            </a:r>
          </a:p>
          <a:p>
            <a:pPr algn="just">
              <a:lnSpc>
                <a:spcPct val="150000"/>
              </a:lnSpc>
            </a:pPr>
            <a:r>
              <a:rPr lang="fr-FR" dirty="0" smtClean="0">
                <a:latin typeface="Lucida Bright" pitchFamily="18" charset="0"/>
                <a:cs typeface="Lucida Bright" pitchFamily="18" charset="0"/>
              </a:rPr>
              <a:t>L’</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est une </a:t>
            </a:r>
            <a:r>
              <a:rPr lang="fr-FR" b="1" dirty="0" smtClean="0">
                <a:latin typeface="Lucida Bright" pitchFamily="18" charset="0"/>
                <a:cs typeface="Lucida Bright" pitchFamily="18" charset="0"/>
              </a:rPr>
              <a:t>Infrastructure mondiale </a:t>
            </a:r>
            <a:r>
              <a:rPr lang="fr-FR" dirty="0" smtClean="0">
                <a:latin typeface="Lucida Bright" pitchFamily="18" charset="0"/>
                <a:cs typeface="Lucida Bright" pitchFamily="18" charset="0"/>
              </a:rPr>
              <a:t>pour la société de l’information qui permet de disposer de </a:t>
            </a:r>
            <a:r>
              <a:rPr lang="fr-FR" b="1" dirty="0" smtClean="0">
                <a:latin typeface="Lucida Bright" pitchFamily="18" charset="0"/>
                <a:cs typeface="Lucida Bright" pitchFamily="18" charset="0"/>
              </a:rPr>
              <a:t>services évolués</a:t>
            </a:r>
            <a:r>
              <a:rPr lang="fr-FR" dirty="0" smtClean="0">
                <a:latin typeface="Lucida Bright" pitchFamily="18" charset="0"/>
                <a:cs typeface="Lucida Bright" pitchFamily="18" charset="0"/>
              </a:rPr>
              <a:t> en interconnectant des </a:t>
            </a:r>
            <a:r>
              <a:rPr lang="fr-FR" b="1" dirty="0" smtClean="0">
                <a:latin typeface="Lucida Bright" pitchFamily="18" charset="0"/>
                <a:cs typeface="Lucida Bright" pitchFamily="18" charset="0"/>
              </a:rPr>
              <a:t>objets (physiques ou virtuels)</a:t>
            </a:r>
            <a:r>
              <a:rPr lang="fr-FR" dirty="0" smtClean="0">
                <a:latin typeface="Lucida Bright" pitchFamily="18" charset="0"/>
                <a:cs typeface="Lucida Bright" pitchFamily="18" charset="0"/>
              </a:rPr>
              <a:t> grâce aux </a:t>
            </a:r>
            <a:r>
              <a:rPr lang="fr-FR" b="1" dirty="0" smtClean="0">
                <a:latin typeface="Lucida Bright" pitchFamily="18" charset="0"/>
                <a:cs typeface="Lucida Bright" pitchFamily="18" charset="0"/>
              </a:rPr>
              <a:t>technologies de l’information </a:t>
            </a:r>
            <a:r>
              <a:rPr lang="fr-FR" dirty="0" smtClean="0">
                <a:latin typeface="Lucida Bright" pitchFamily="18" charset="0"/>
                <a:cs typeface="Lucida Bright" pitchFamily="18" charset="0"/>
              </a:rPr>
              <a:t>et de la </a:t>
            </a:r>
            <a:r>
              <a:rPr lang="fr-FR" b="1" dirty="0" smtClean="0">
                <a:latin typeface="Lucida Bright" pitchFamily="18" charset="0"/>
                <a:cs typeface="Lucida Bright" pitchFamily="18" charset="0"/>
              </a:rPr>
              <a:t>communication</a:t>
            </a:r>
            <a:r>
              <a:rPr lang="fr-FR" dirty="0" smtClean="0">
                <a:latin typeface="Lucida Bright" pitchFamily="18" charset="0"/>
                <a:cs typeface="Lucida Bright" pitchFamily="18" charset="0"/>
              </a:rPr>
              <a:t> interopérables </a:t>
            </a:r>
            <a:r>
              <a:rPr lang="fr-FR" b="1" dirty="0" smtClean="0">
                <a:latin typeface="Lucida Bright" pitchFamily="18" charset="0"/>
                <a:cs typeface="Lucida Bright" pitchFamily="18" charset="0"/>
              </a:rPr>
              <a:t>existants ou en évolution.</a:t>
            </a:r>
          </a:p>
        </p:txBody>
      </p:sp>
      <p:sp>
        <p:nvSpPr>
          <p:cNvPr id="12" name="Rectangle 11"/>
          <p:cNvSpPr/>
          <p:nvPr/>
        </p:nvSpPr>
        <p:spPr>
          <a:xfrm>
            <a:off x="357158" y="3500438"/>
            <a:ext cx="3143272" cy="2585323"/>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Selon le groupe de travail « </a:t>
            </a:r>
            <a:r>
              <a:rPr lang="fr-FR" dirty="0" smtClean="0">
                <a:solidFill>
                  <a:srgbClr val="C00000"/>
                </a:solidFill>
                <a:latin typeface="Lucida Bright" pitchFamily="18" charset="0"/>
                <a:cs typeface="Lucida Bright" pitchFamily="18" charset="0"/>
              </a:rPr>
              <a:t>Internet of </a:t>
            </a:r>
            <a:r>
              <a:rPr lang="fr-FR" dirty="0" err="1" smtClean="0">
                <a:solidFill>
                  <a:srgbClr val="C00000"/>
                </a:solidFill>
                <a:latin typeface="Lucida Bright" pitchFamily="18" charset="0"/>
                <a:cs typeface="Lucida Bright" pitchFamily="18" charset="0"/>
              </a:rPr>
              <a:t>Things</a:t>
            </a:r>
            <a:r>
              <a:rPr lang="fr-FR" dirty="0" smtClean="0">
                <a:solidFill>
                  <a:srgbClr val="C00000"/>
                </a:solidFill>
                <a:latin typeface="Lucida Bright" pitchFamily="18" charset="0"/>
                <a:cs typeface="Lucida Bright" pitchFamily="18" charset="0"/>
              </a:rPr>
              <a:t> Global Standards Initiative » (</a:t>
            </a:r>
            <a:r>
              <a:rPr lang="fr-FR" dirty="0" err="1" smtClean="0">
                <a:solidFill>
                  <a:srgbClr val="C00000"/>
                </a:solidFill>
                <a:latin typeface="Lucida Bright" pitchFamily="18" charset="0"/>
                <a:cs typeface="Lucida Bright" pitchFamily="18" charset="0"/>
              </a:rPr>
              <a:t>IoT</a:t>
            </a:r>
            <a:r>
              <a:rPr lang="fr-FR" dirty="0" smtClean="0">
                <a:solidFill>
                  <a:srgbClr val="C00000"/>
                </a:solidFill>
                <a:latin typeface="Lucida Bright" pitchFamily="18" charset="0"/>
                <a:cs typeface="Lucida Bright" pitchFamily="18" charset="0"/>
              </a:rPr>
              <a:t>-GSI)</a:t>
            </a:r>
            <a:r>
              <a:rPr lang="fr-FR" dirty="0" smtClean="0">
                <a:latin typeface="Lucida Bright" pitchFamily="18" charset="0"/>
                <a:cs typeface="Lucida Bright" pitchFamily="18" charset="0"/>
              </a:rPr>
              <a:t>, piloté par l’Union Internationale des Télécommunications (UIT)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ou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21</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1000108"/>
            <a:ext cx="6502101"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7.3 Evolution de l’Internet vers l’Internet des objets</a:t>
            </a:r>
            <a:endParaRPr lang="fr-FR" sz="1900" b="1" u="sng" dirty="0">
              <a:solidFill>
                <a:srgbClr val="00B050"/>
              </a:solidFill>
              <a:latin typeface="Lucida Bright" pitchFamily="18" charset="0"/>
              <a:cs typeface="Lucida Bright" pitchFamily="18" charset="0"/>
            </a:endParaRPr>
          </a:p>
        </p:txBody>
      </p:sp>
      <p:sp>
        <p:nvSpPr>
          <p:cNvPr id="11" name="ZoneTexte 10"/>
          <p:cNvSpPr txBox="1"/>
          <p:nvPr/>
        </p:nvSpPr>
        <p:spPr>
          <a:xfrm>
            <a:off x="4000496" y="6286520"/>
            <a:ext cx="2428892" cy="369332"/>
          </a:xfrm>
          <a:prstGeom prst="rect">
            <a:avLst/>
          </a:prstGeom>
          <a:solidFill>
            <a:schemeClr val="accent1">
              <a:lumMod val="50000"/>
            </a:schemeClr>
          </a:solidFill>
        </p:spPr>
        <p:txBody>
          <a:bodyPr wrap="square" rtlCol="0">
            <a:spAutoFit/>
          </a:bodyPr>
          <a:lstStyle/>
          <a:p>
            <a:r>
              <a:rPr lang="fr-FR" dirty="0" err="1" smtClean="0">
                <a:solidFill>
                  <a:schemeClr val="bg1"/>
                </a:solidFill>
                <a:hlinkClick r:id="rId2"/>
              </a:rPr>
              <a:t>Ref</a:t>
            </a:r>
            <a:r>
              <a:rPr lang="fr-FR" dirty="0" smtClean="0">
                <a:solidFill>
                  <a:schemeClr val="bg1"/>
                </a:solidFill>
                <a:hlinkClick r:id="rId2"/>
              </a:rPr>
              <a:t>: Michael Fisher</a:t>
            </a:r>
          </a:p>
        </p:txBody>
      </p:sp>
      <p:pic>
        <p:nvPicPr>
          <p:cNvPr id="12" name="Image 11" descr="Internet_Generation.PNG"/>
          <p:cNvPicPr>
            <a:picLocks noChangeAspect="1"/>
          </p:cNvPicPr>
          <p:nvPr/>
        </p:nvPicPr>
        <p:blipFill>
          <a:blip r:embed="rId3"/>
          <a:stretch>
            <a:fillRect/>
          </a:stretch>
        </p:blipFill>
        <p:spPr>
          <a:xfrm>
            <a:off x="1142976" y="1643050"/>
            <a:ext cx="7215238" cy="4375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500"/>
                                        <p:tgtEl>
                                          <p:spTgt spid="1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22</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5186035"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7.4 Architectures de l’Internet des objets</a:t>
            </a:r>
            <a:endParaRPr lang="fr-FR" sz="1900" b="1" u="sng" dirty="0">
              <a:solidFill>
                <a:srgbClr val="002060"/>
              </a:solidFill>
              <a:latin typeface="Lucida Bright" pitchFamily="18" charset="0"/>
              <a:cs typeface="Lucida Bright" pitchFamily="18" charset="0"/>
            </a:endParaRPr>
          </a:p>
        </p:txBody>
      </p:sp>
      <p:sp>
        <p:nvSpPr>
          <p:cNvPr id="9" name="Pentagone 8"/>
          <p:cNvSpPr/>
          <p:nvPr/>
        </p:nvSpPr>
        <p:spPr>
          <a:xfrm>
            <a:off x="214282" y="2202412"/>
            <a:ext cx="2714644" cy="571504"/>
          </a:xfrm>
          <a:prstGeom prst="homePlate">
            <a:avLst/>
          </a:prstGeom>
          <a:solidFill>
            <a:schemeClr val="bg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fr-FR" b="1" dirty="0" smtClean="0"/>
          </a:p>
          <a:p>
            <a:pPr algn="ctr"/>
            <a:r>
              <a:rPr lang="fr-FR" b="1" dirty="0" smtClean="0"/>
              <a:t>Matériel ou Objet</a:t>
            </a:r>
          </a:p>
          <a:p>
            <a:pPr algn="ctr"/>
            <a:endParaRPr lang="fr-FR" dirty="0"/>
          </a:p>
        </p:txBody>
      </p:sp>
      <p:sp>
        <p:nvSpPr>
          <p:cNvPr id="13" name="Pentagone 12"/>
          <p:cNvSpPr/>
          <p:nvPr/>
        </p:nvSpPr>
        <p:spPr>
          <a:xfrm>
            <a:off x="3143240" y="2202412"/>
            <a:ext cx="1776426" cy="571504"/>
          </a:xfrm>
          <a:prstGeom prst="homePlate">
            <a:avLst/>
          </a:prstGeom>
          <a:solidFill>
            <a:schemeClr val="bg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Réseau</a:t>
            </a:r>
            <a:endParaRPr lang="fr-FR" b="1" dirty="0"/>
          </a:p>
        </p:txBody>
      </p:sp>
      <p:sp>
        <p:nvSpPr>
          <p:cNvPr id="14" name="Pentagone 13"/>
          <p:cNvSpPr/>
          <p:nvPr/>
        </p:nvSpPr>
        <p:spPr>
          <a:xfrm>
            <a:off x="5143504" y="2202412"/>
            <a:ext cx="1928826" cy="571504"/>
          </a:xfrm>
          <a:prstGeom prst="homePlate">
            <a:avLst/>
          </a:prstGeom>
          <a:solidFill>
            <a:schemeClr val="bg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Logiciel / Cloud</a:t>
            </a:r>
            <a:endParaRPr lang="fr-FR" sz="1600" b="1" dirty="0"/>
          </a:p>
        </p:txBody>
      </p:sp>
      <p:sp>
        <p:nvSpPr>
          <p:cNvPr id="15" name="Pentagone 14"/>
          <p:cNvSpPr/>
          <p:nvPr/>
        </p:nvSpPr>
        <p:spPr>
          <a:xfrm>
            <a:off x="7286644" y="2202412"/>
            <a:ext cx="1643074" cy="571504"/>
          </a:xfrm>
          <a:prstGeom prst="homePlate">
            <a:avLst/>
          </a:prstGeom>
          <a:solidFill>
            <a:schemeClr val="bg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Services</a:t>
            </a:r>
            <a:endParaRPr lang="fr-FR" b="1" dirty="0"/>
          </a:p>
        </p:txBody>
      </p:sp>
      <p:sp>
        <p:nvSpPr>
          <p:cNvPr id="16" name="Rectangle 15"/>
          <p:cNvSpPr/>
          <p:nvPr/>
        </p:nvSpPr>
        <p:spPr>
          <a:xfrm>
            <a:off x="214282" y="2845354"/>
            <a:ext cx="1357322" cy="50006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Capteurs / actionneurs</a:t>
            </a:r>
            <a:endParaRPr lang="fr-FR" sz="1600" dirty="0"/>
          </a:p>
        </p:txBody>
      </p:sp>
      <p:sp>
        <p:nvSpPr>
          <p:cNvPr id="17" name="Rectangle 16"/>
          <p:cNvSpPr/>
          <p:nvPr/>
        </p:nvSpPr>
        <p:spPr>
          <a:xfrm>
            <a:off x="1643042" y="2845354"/>
            <a:ext cx="1214446" cy="50006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Passerelle</a:t>
            </a:r>
            <a:endParaRPr lang="fr-FR" sz="1600" dirty="0"/>
          </a:p>
        </p:txBody>
      </p:sp>
      <p:sp>
        <p:nvSpPr>
          <p:cNvPr id="18" name="Rectangle 17"/>
          <p:cNvSpPr/>
          <p:nvPr/>
        </p:nvSpPr>
        <p:spPr>
          <a:xfrm>
            <a:off x="3143240" y="2845354"/>
            <a:ext cx="1643074" cy="50006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Connectivité</a:t>
            </a:r>
            <a:endParaRPr lang="fr-FR" sz="1600" dirty="0"/>
          </a:p>
        </p:txBody>
      </p:sp>
      <p:sp>
        <p:nvSpPr>
          <p:cNvPr id="19" name="Rectangle 18"/>
          <p:cNvSpPr/>
          <p:nvPr/>
        </p:nvSpPr>
        <p:spPr>
          <a:xfrm>
            <a:off x="5143504" y="2845354"/>
            <a:ext cx="1928826" cy="50006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600" dirty="0" smtClean="0"/>
              <a:t>Middleware / Plateformes/ </a:t>
            </a:r>
            <a:r>
              <a:rPr lang="fr-FR" sz="1600" dirty="0" err="1" smtClean="0"/>
              <a:t>App</a:t>
            </a:r>
            <a:r>
              <a:rPr lang="fr-FR" sz="1600" dirty="0" smtClean="0"/>
              <a:t>. </a:t>
            </a:r>
            <a:endParaRPr lang="fr-FR" sz="1600" dirty="0"/>
          </a:p>
        </p:txBody>
      </p:sp>
      <p:sp>
        <p:nvSpPr>
          <p:cNvPr id="20" name="Rectangle 19"/>
          <p:cNvSpPr/>
          <p:nvPr/>
        </p:nvSpPr>
        <p:spPr>
          <a:xfrm>
            <a:off x="7286644" y="2845354"/>
            <a:ext cx="1643074" cy="50006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Service offert</a:t>
            </a:r>
            <a:endParaRPr lang="fr-FR" sz="1600" dirty="0"/>
          </a:p>
        </p:txBody>
      </p:sp>
      <p:grpSp>
        <p:nvGrpSpPr>
          <p:cNvPr id="38" name="Groupe 37"/>
          <p:cNvGrpSpPr/>
          <p:nvPr/>
        </p:nvGrpSpPr>
        <p:grpSpPr>
          <a:xfrm>
            <a:off x="-32" y="3488296"/>
            <a:ext cx="1571636" cy="2786082"/>
            <a:chOff x="-32" y="3488296"/>
            <a:chExt cx="1571636" cy="2786082"/>
          </a:xfrm>
        </p:grpSpPr>
        <p:pic>
          <p:nvPicPr>
            <p:cNvPr id="27" name="Image 26" descr="température.jpg"/>
            <p:cNvPicPr>
              <a:picLocks noChangeAspect="1"/>
            </p:cNvPicPr>
            <p:nvPr/>
          </p:nvPicPr>
          <p:blipFill>
            <a:blip r:embed="rId2" cstate="print"/>
            <a:stretch>
              <a:fillRect/>
            </a:stretch>
          </p:blipFill>
          <p:spPr>
            <a:xfrm>
              <a:off x="214282" y="3488296"/>
              <a:ext cx="1285884" cy="1428736"/>
            </a:xfrm>
            <a:prstGeom prst="rect">
              <a:avLst/>
            </a:prstGeom>
          </p:spPr>
        </p:pic>
        <p:pic>
          <p:nvPicPr>
            <p:cNvPr id="26" name="Image 25" descr="luminosité.jpg"/>
            <p:cNvPicPr>
              <a:picLocks noChangeAspect="1"/>
            </p:cNvPicPr>
            <p:nvPr/>
          </p:nvPicPr>
          <p:blipFill>
            <a:blip r:embed="rId3" cstate="print"/>
            <a:stretch>
              <a:fillRect/>
            </a:stretch>
          </p:blipFill>
          <p:spPr>
            <a:xfrm>
              <a:off x="-32" y="4845618"/>
              <a:ext cx="1571636" cy="1285884"/>
            </a:xfrm>
            <a:prstGeom prst="rect">
              <a:avLst/>
            </a:prstGeom>
          </p:spPr>
        </p:pic>
        <p:sp>
          <p:nvSpPr>
            <p:cNvPr id="21" name="Rectangle à coins arrondis 20"/>
            <p:cNvSpPr/>
            <p:nvPr/>
          </p:nvSpPr>
          <p:spPr>
            <a:xfrm>
              <a:off x="142844" y="3488296"/>
              <a:ext cx="1428760" cy="278608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e 38"/>
          <p:cNvGrpSpPr/>
          <p:nvPr/>
        </p:nvGrpSpPr>
        <p:grpSpPr>
          <a:xfrm>
            <a:off x="1571604" y="3488296"/>
            <a:ext cx="1428760" cy="2786082"/>
            <a:chOff x="1571604" y="3488296"/>
            <a:chExt cx="1428760" cy="2786082"/>
          </a:xfrm>
        </p:grpSpPr>
        <p:pic>
          <p:nvPicPr>
            <p:cNvPr id="29" name="Image 28" descr="Module-GSM-GPRS.jpg"/>
            <p:cNvPicPr>
              <a:picLocks noChangeAspect="1"/>
            </p:cNvPicPr>
            <p:nvPr/>
          </p:nvPicPr>
          <p:blipFill>
            <a:blip r:embed="rId4"/>
            <a:stretch>
              <a:fillRect/>
            </a:stretch>
          </p:blipFill>
          <p:spPr>
            <a:xfrm>
              <a:off x="1643042" y="3488296"/>
              <a:ext cx="1285884" cy="1285884"/>
            </a:xfrm>
            <a:prstGeom prst="rect">
              <a:avLst/>
            </a:prstGeom>
          </p:spPr>
        </p:pic>
        <p:pic>
          <p:nvPicPr>
            <p:cNvPr id="28" name="Image 27" descr="Mini-150-M-Raspberry-PI-2-WiFi-USB-Adaptateur-Dongle-avec-antenne-RTL8188CUS-sans-fil-r.jpg"/>
            <p:cNvPicPr>
              <a:picLocks noChangeAspect="1"/>
            </p:cNvPicPr>
            <p:nvPr/>
          </p:nvPicPr>
          <p:blipFill>
            <a:blip r:embed="rId5" cstate="print"/>
            <a:stretch>
              <a:fillRect/>
            </a:stretch>
          </p:blipFill>
          <p:spPr>
            <a:xfrm>
              <a:off x="1571604" y="4702742"/>
              <a:ext cx="1428760" cy="1428760"/>
            </a:xfrm>
            <a:prstGeom prst="rect">
              <a:avLst/>
            </a:prstGeom>
          </p:spPr>
        </p:pic>
        <p:sp>
          <p:nvSpPr>
            <p:cNvPr id="22" name="Rectangle à coins arrondis 21"/>
            <p:cNvSpPr/>
            <p:nvPr/>
          </p:nvSpPr>
          <p:spPr>
            <a:xfrm>
              <a:off x="1643042" y="3488296"/>
              <a:ext cx="1285884" cy="278608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1" name="Groupe 40"/>
          <p:cNvGrpSpPr/>
          <p:nvPr/>
        </p:nvGrpSpPr>
        <p:grpSpPr>
          <a:xfrm>
            <a:off x="4714876" y="3398570"/>
            <a:ext cx="2571768" cy="2875808"/>
            <a:chOff x="4714876" y="3398570"/>
            <a:chExt cx="2571768" cy="2875808"/>
          </a:xfrm>
        </p:grpSpPr>
        <p:pic>
          <p:nvPicPr>
            <p:cNvPr id="33" name="Image 32" descr="images.jpg"/>
            <p:cNvPicPr>
              <a:picLocks noChangeAspect="1"/>
            </p:cNvPicPr>
            <p:nvPr/>
          </p:nvPicPr>
          <p:blipFill>
            <a:blip r:embed="rId6"/>
            <a:stretch>
              <a:fillRect/>
            </a:stretch>
          </p:blipFill>
          <p:spPr>
            <a:xfrm>
              <a:off x="5357818" y="4917064"/>
              <a:ext cx="1285876" cy="1285876"/>
            </a:xfrm>
            <a:prstGeom prst="rect">
              <a:avLst/>
            </a:prstGeom>
          </p:spPr>
        </p:pic>
        <p:pic>
          <p:nvPicPr>
            <p:cNvPr id="32" name="Image 31" descr="integiciel.jpg"/>
            <p:cNvPicPr>
              <a:picLocks noChangeAspect="1"/>
            </p:cNvPicPr>
            <p:nvPr/>
          </p:nvPicPr>
          <p:blipFill>
            <a:blip r:embed="rId7" cstate="print"/>
            <a:stretch>
              <a:fillRect/>
            </a:stretch>
          </p:blipFill>
          <p:spPr>
            <a:xfrm>
              <a:off x="4714876" y="3398570"/>
              <a:ext cx="2571768" cy="1447048"/>
            </a:xfrm>
            <a:prstGeom prst="rect">
              <a:avLst/>
            </a:prstGeom>
          </p:spPr>
        </p:pic>
        <p:sp>
          <p:nvSpPr>
            <p:cNvPr id="24" name="Rectangle à coins arrondis 23"/>
            <p:cNvSpPr/>
            <p:nvPr/>
          </p:nvSpPr>
          <p:spPr>
            <a:xfrm>
              <a:off x="5072066" y="3416858"/>
              <a:ext cx="2000264" cy="285752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0" name="Groupe 39"/>
          <p:cNvGrpSpPr/>
          <p:nvPr/>
        </p:nvGrpSpPr>
        <p:grpSpPr>
          <a:xfrm>
            <a:off x="3143240" y="3416858"/>
            <a:ext cx="1643074" cy="2857520"/>
            <a:chOff x="3143240" y="3416858"/>
            <a:chExt cx="1643074" cy="2857520"/>
          </a:xfrm>
        </p:grpSpPr>
        <p:pic>
          <p:nvPicPr>
            <p:cNvPr id="31" name="Image 30" descr="modem.jpg"/>
            <p:cNvPicPr>
              <a:picLocks noChangeAspect="1"/>
            </p:cNvPicPr>
            <p:nvPr/>
          </p:nvPicPr>
          <p:blipFill>
            <a:blip r:embed="rId8" cstate="print"/>
            <a:stretch>
              <a:fillRect/>
            </a:stretch>
          </p:blipFill>
          <p:spPr>
            <a:xfrm>
              <a:off x="3214678" y="3416882"/>
              <a:ext cx="1519932" cy="1428736"/>
            </a:xfrm>
            <a:prstGeom prst="rect">
              <a:avLst/>
            </a:prstGeom>
          </p:spPr>
        </p:pic>
        <p:sp>
          <p:nvSpPr>
            <p:cNvPr id="23" name="Rectangle à coins arrondis 22"/>
            <p:cNvSpPr/>
            <p:nvPr/>
          </p:nvSpPr>
          <p:spPr>
            <a:xfrm>
              <a:off x="3143240" y="3416858"/>
              <a:ext cx="1643074" cy="285752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descr="antennes.png"/>
            <p:cNvPicPr>
              <a:picLocks noChangeAspect="1"/>
            </p:cNvPicPr>
            <p:nvPr/>
          </p:nvPicPr>
          <p:blipFill>
            <a:blip r:embed="rId9" cstate="print"/>
            <a:stretch>
              <a:fillRect/>
            </a:stretch>
          </p:blipFill>
          <p:spPr>
            <a:xfrm>
              <a:off x="3286117" y="4614200"/>
              <a:ext cx="1291090" cy="1445864"/>
            </a:xfrm>
            <a:prstGeom prst="rect">
              <a:avLst/>
            </a:prstGeom>
          </p:spPr>
        </p:pic>
      </p:grpSp>
      <p:grpSp>
        <p:nvGrpSpPr>
          <p:cNvPr id="42" name="Groupe 41"/>
          <p:cNvGrpSpPr/>
          <p:nvPr/>
        </p:nvGrpSpPr>
        <p:grpSpPr>
          <a:xfrm>
            <a:off x="7192880" y="3416858"/>
            <a:ext cx="1808244" cy="2857520"/>
            <a:chOff x="7192880" y="3416858"/>
            <a:chExt cx="1808244" cy="2857520"/>
          </a:xfrm>
        </p:grpSpPr>
        <p:pic>
          <p:nvPicPr>
            <p:cNvPr id="34" name="Image 33" descr="Suporte-1024x512.png"/>
            <p:cNvPicPr>
              <a:picLocks noChangeAspect="1"/>
            </p:cNvPicPr>
            <p:nvPr/>
          </p:nvPicPr>
          <p:blipFill>
            <a:blip r:embed="rId10" cstate="print"/>
            <a:stretch>
              <a:fillRect/>
            </a:stretch>
          </p:blipFill>
          <p:spPr>
            <a:xfrm>
              <a:off x="7192880" y="5131370"/>
              <a:ext cx="1808244" cy="1000132"/>
            </a:xfrm>
            <a:prstGeom prst="rect">
              <a:avLst/>
            </a:prstGeom>
          </p:spPr>
        </p:pic>
        <p:sp>
          <p:nvSpPr>
            <p:cNvPr id="25" name="Rectangle à coins arrondis 24"/>
            <p:cNvSpPr/>
            <p:nvPr/>
          </p:nvSpPr>
          <p:spPr>
            <a:xfrm>
              <a:off x="7286644" y="3416858"/>
              <a:ext cx="1643074" cy="285752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descr="téléchargement.jpg"/>
            <p:cNvPicPr>
              <a:picLocks noChangeAspect="1"/>
            </p:cNvPicPr>
            <p:nvPr/>
          </p:nvPicPr>
          <p:blipFill>
            <a:blip r:embed="rId11"/>
            <a:stretch>
              <a:fillRect/>
            </a:stretch>
          </p:blipFill>
          <p:spPr>
            <a:xfrm>
              <a:off x="7286644" y="3702610"/>
              <a:ext cx="1643075" cy="1090615"/>
            </a:xfrm>
            <a:prstGeom prst="rect">
              <a:avLst/>
            </a:prstGeom>
          </p:spPr>
        </p:pic>
      </p:grpSp>
      <p:sp>
        <p:nvSpPr>
          <p:cNvPr id="36" name="ZoneTexte 35"/>
          <p:cNvSpPr txBox="1"/>
          <p:nvPr/>
        </p:nvSpPr>
        <p:spPr>
          <a:xfrm>
            <a:off x="3571868" y="6417254"/>
            <a:ext cx="2925801" cy="369332"/>
          </a:xfrm>
          <a:prstGeom prst="rect">
            <a:avLst/>
          </a:prstGeom>
          <a:noFill/>
        </p:spPr>
        <p:txBody>
          <a:bodyPr wrap="none" rtlCol="0">
            <a:spAutoFit/>
          </a:bodyPr>
          <a:lstStyle/>
          <a:p>
            <a:r>
              <a:rPr lang="fr-FR" i="1" dirty="0" smtClean="0"/>
              <a:t>Stéphane Monteil (2016)</a:t>
            </a:r>
            <a:endParaRPr lang="fr-FR" i="1" dirty="0"/>
          </a:p>
        </p:txBody>
      </p:sp>
      <p:sp>
        <p:nvSpPr>
          <p:cNvPr id="37" name="ZoneTexte 36"/>
          <p:cNvSpPr txBox="1"/>
          <p:nvPr/>
        </p:nvSpPr>
        <p:spPr>
          <a:xfrm>
            <a:off x="285720" y="1425347"/>
            <a:ext cx="8786842" cy="646331"/>
          </a:xfrm>
          <a:prstGeom prst="rect">
            <a:avLst/>
          </a:prstGeom>
          <a:noFill/>
        </p:spPr>
        <p:txBody>
          <a:bodyPr wrap="square" rtlCol="0">
            <a:spAutoFit/>
          </a:bodyPr>
          <a:lstStyle/>
          <a:p>
            <a:r>
              <a:rPr lang="fr-FR" dirty="0" smtClean="0">
                <a:latin typeface="Lucida Bright" pitchFamily="18" charset="0"/>
                <a:cs typeface="Lucida Bright" pitchFamily="18" charset="0"/>
              </a:rPr>
              <a:t>Il est important d’avoir une architecture de référence pour l’</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Ce qui n’est pas évident. Un exemple d’une architecture parmi les autres: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heckerboard(across)">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heckerboard(across)">
                                      <p:cBhvr>
                                        <p:cTn id="29" dur="10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par>
                          <p:cTn id="35" fill="hold">
                            <p:stCondLst>
                              <p:cond delay="500"/>
                            </p:stCondLst>
                            <p:childTnLst>
                              <p:par>
                                <p:cTn id="36" presetID="5"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childTnLst>
                          </p:cTn>
                        </p:par>
                        <p:par>
                          <p:cTn id="39" fill="hold">
                            <p:stCondLst>
                              <p:cond delay="1000"/>
                            </p:stCondLst>
                            <p:childTnLst>
                              <p:par>
                                <p:cTn id="40" presetID="5" presetClass="entr" presetSubtype="10"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heckerboard(across)">
                                      <p:cBhvr>
                                        <p:cTn id="42" dur="1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heckerboard(across)">
                                      <p:cBhvr>
                                        <p:cTn id="51" dur="500"/>
                                        <p:tgtEl>
                                          <p:spTgt spid="19"/>
                                        </p:tgtEl>
                                      </p:cBhvr>
                                    </p:animEffect>
                                  </p:childTnLst>
                                </p:cTn>
                              </p:par>
                            </p:childTnLst>
                          </p:cTn>
                        </p:par>
                        <p:par>
                          <p:cTn id="52" fill="hold">
                            <p:stCondLst>
                              <p:cond delay="1000"/>
                            </p:stCondLst>
                            <p:childTnLst>
                              <p:par>
                                <p:cTn id="53" presetID="5" presetClass="entr" presetSubtype="1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heckerboard(across)">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childTnLst>
                          </p:cTn>
                        </p:par>
                        <p:par>
                          <p:cTn id="61" fill="hold">
                            <p:stCondLst>
                              <p:cond delay="500"/>
                            </p:stCondLst>
                            <p:childTnLst>
                              <p:par>
                                <p:cTn id="62" presetID="5" presetClass="entr" presetSubtype="1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heckerboard(across)">
                                      <p:cBhvr>
                                        <p:cTn id="64" dur="500"/>
                                        <p:tgtEl>
                                          <p:spTgt spid="20"/>
                                        </p:tgtEl>
                                      </p:cBhvr>
                                    </p:animEffect>
                                  </p:childTnLst>
                                </p:cTn>
                              </p:par>
                            </p:childTnLst>
                          </p:cTn>
                        </p:par>
                        <p:par>
                          <p:cTn id="65" fill="hold">
                            <p:stCondLst>
                              <p:cond delay="1000"/>
                            </p:stCondLst>
                            <p:childTnLst>
                              <p:par>
                                <p:cTn id="66" presetID="5" presetClass="entr" presetSubtype="10"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checkerboard(across)">
                                      <p:cBhvr>
                                        <p:cTn id="68" dur="1000"/>
                                        <p:tgtEl>
                                          <p:spTgt spid="42"/>
                                        </p:tgtEl>
                                      </p:cBhvr>
                                    </p:animEffect>
                                  </p:childTnLst>
                                </p:cTn>
                              </p:par>
                            </p:childTnLst>
                          </p:cTn>
                        </p:par>
                        <p:par>
                          <p:cTn id="69" fill="hold">
                            <p:stCondLst>
                              <p:cond delay="2000"/>
                            </p:stCondLst>
                            <p:childTnLst>
                              <p:par>
                                <p:cTn id="70" presetID="4" presetClass="entr" presetSubtype="32"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ox(out)">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19" grpId="0" animBg="1"/>
      <p:bldP spid="20" grpId="0" animBg="1"/>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23</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5186035"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7.4 Architectures de l’Internet des objets</a:t>
            </a:r>
            <a:endParaRPr lang="fr-FR" sz="1900" b="1" u="sng" dirty="0">
              <a:solidFill>
                <a:srgbClr val="002060"/>
              </a:solidFill>
              <a:latin typeface="Lucida Bright" pitchFamily="18" charset="0"/>
              <a:cs typeface="Lucida Bright" pitchFamily="18" charset="0"/>
            </a:endParaRPr>
          </a:p>
        </p:txBody>
      </p:sp>
      <p:sp>
        <p:nvSpPr>
          <p:cNvPr id="36" name="ZoneTexte 35"/>
          <p:cNvSpPr txBox="1"/>
          <p:nvPr/>
        </p:nvSpPr>
        <p:spPr>
          <a:xfrm>
            <a:off x="285720" y="1559470"/>
            <a:ext cx="3252814" cy="369332"/>
          </a:xfrm>
          <a:prstGeom prst="rect">
            <a:avLst/>
          </a:prstGeom>
          <a:noFill/>
        </p:spPr>
        <p:txBody>
          <a:bodyPr wrap="none" rtlCol="0">
            <a:spAutoFit/>
          </a:bodyPr>
          <a:lstStyle/>
          <a:p>
            <a:r>
              <a:rPr lang="fr-FR" b="1" i="1" dirty="0" smtClean="0">
                <a:solidFill>
                  <a:srgbClr val="FF0000"/>
                </a:solidFill>
              </a:rPr>
              <a:t>A. </a:t>
            </a:r>
            <a:r>
              <a:rPr lang="fr-FR" i="1" u="sng" dirty="0" smtClean="0">
                <a:solidFill>
                  <a:srgbClr val="C00000"/>
                </a:solidFill>
              </a:rPr>
              <a:t>Selon </a:t>
            </a:r>
            <a:r>
              <a:rPr lang="fr-FR" b="1" i="1" u="sng" dirty="0" smtClean="0">
                <a:solidFill>
                  <a:srgbClr val="C00000"/>
                </a:solidFill>
              </a:rPr>
              <a:t>Stéphane Monteil </a:t>
            </a:r>
            <a:endParaRPr lang="fr-FR" i="1" u="sng" dirty="0">
              <a:solidFill>
                <a:srgbClr val="C00000"/>
              </a:solidFill>
            </a:endParaRPr>
          </a:p>
        </p:txBody>
      </p:sp>
      <p:sp>
        <p:nvSpPr>
          <p:cNvPr id="38" name="ZoneTexte 37"/>
          <p:cNvSpPr txBox="1"/>
          <p:nvPr/>
        </p:nvSpPr>
        <p:spPr>
          <a:xfrm>
            <a:off x="285720" y="2071678"/>
            <a:ext cx="8572560" cy="2169825"/>
          </a:xfrm>
          <a:prstGeom prst="rect">
            <a:avLst/>
          </a:prstGeom>
          <a:noFill/>
        </p:spPr>
        <p:txBody>
          <a:bodyPr wrap="square" rtlCol="0">
            <a:spAutoFit/>
          </a:bodyPr>
          <a:lstStyle/>
          <a:p>
            <a:pPr algn="just">
              <a:lnSpc>
                <a:spcPct val="150000"/>
              </a:lnSpc>
              <a:buClr>
                <a:srgbClr val="0070C0"/>
              </a:buClr>
              <a:buFont typeface="Wingdings" pitchFamily="2" charset="2"/>
              <a:buChar char="v"/>
            </a:pPr>
            <a:r>
              <a:rPr lang="fr-FR" b="1" dirty="0" smtClean="0"/>
              <a:t> Matériel ou Objet: </a:t>
            </a:r>
            <a:r>
              <a:rPr lang="fr-FR" dirty="0" smtClean="0"/>
              <a:t>ça concerne les objets communicants et interactifs (capteur,  actionneur,  GPS, modules de transmission en utilisant (</a:t>
            </a:r>
            <a:r>
              <a:rPr lang="fr-FR" dirty="0" err="1" smtClean="0"/>
              <a:t>Wi-Fi</a:t>
            </a:r>
            <a:r>
              <a:rPr lang="fr-FR" dirty="0" smtClean="0"/>
              <a:t>, Zig-Bee, Bluetooth, GSM, GPRS, etc.). Les </a:t>
            </a:r>
            <a:r>
              <a:rPr lang="fr-FR" b="1" dirty="0" smtClean="0"/>
              <a:t>passerelles</a:t>
            </a:r>
            <a:r>
              <a:rPr lang="fr-FR" dirty="0" smtClean="0"/>
              <a:t> ont plus de capacités de traitement local et de transmission vers un réseau plus étendu (Internet).</a:t>
            </a:r>
          </a:p>
        </p:txBody>
      </p:sp>
      <p:sp>
        <p:nvSpPr>
          <p:cNvPr id="39" name="ZoneTexte 38"/>
          <p:cNvSpPr txBox="1"/>
          <p:nvPr/>
        </p:nvSpPr>
        <p:spPr>
          <a:xfrm>
            <a:off x="285720" y="4286256"/>
            <a:ext cx="8501122" cy="1338828"/>
          </a:xfrm>
          <a:prstGeom prst="rect">
            <a:avLst/>
          </a:prstGeom>
          <a:noFill/>
        </p:spPr>
        <p:txBody>
          <a:bodyPr wrap="square" rtlCol="0">
            <a:spAutoFit/>
          </a:bodyPr>
          <a:lstStyle/>
          <a:p>
            <a:pPr algn="just">
              <a:lnSpc>
                <a:spcPct val="150000"/>
              </a:lnSpc>
              <a:buClr>
                <a:srgbClr val="0070C0"/>
              </a:buClr>
              <a:buFont typeface="Wingdings" pitchFamily="2" charset="2"/>
              <a:buChar char="v"/>
            </a:pPr>
            <a:r>
              <a:rPr lang="fr-FR" b="1" dirty="0" smtClean="0"/>
              <a:t> Réseau: </a:t>
            </a:r>
            <a:r>
              <a:rPr lang="fr-FR" dirty="0" smtClean="0"/>
              <a:t>c’est les équipements qui assurent la connexion des objets vers le réseau étendu (généralement Internet). Plusieurs technologies peuvent être appliquées (LTE, 5G, </a:t>
            </a:r>
            <a:r>
              <a:rPr lang="fr-FR" dirty="0" err="1" smtClean="0"/>
              <a:t>LoRa</a:t>
            </a:r>
            <a:r>
              <a:rPr lang="fr-FR" dirty="0" smtClean="0"/>
              <a:t>, </a:t>
            </a:r>
            <a:r>
              <a:rPr lang="fr-FR" dirty="0" err="1" smtClean="0"/>
              <a:t>Sigfox</a:t>
            </a:r>
            <a:r>
              <a:rPr lang="fr-FR" dirty="0" smtClean="0"/>
              <a:t>, </a:t>
            </a:r>
            <a:r>
              <a:rPr lang="fr-FR" dirty="0" err="1" smtClean="0"/>
              <a:t>WiMAX</a:t>
            </a:r>
            <a:r>
              <a:rPr lang="fr-FR" dirty="0" smtClean="0"/>
              <a:t>, fibre,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heckerboard(across)">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24</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5402441"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6.3.1 Architectures de l’Internet des objets</a:t>
            </a:r>
            <a:endParaRPr lang="fr-FR" sz="1900" b="1" u="sng" dirty="0">
              <a:solidFill>
                <a:srgbClr val="002060"/>
              </a:solidFill>
              <a:latin typeface="Lucida Bright" pitchFamily="18" charset="0"/>
              <a:cs typeface="Lucida Bright" pitchFamily="18" charset="0"/>
            </a:endParaRPr>
          </a:p>
        </p:txBody>
      </p:sp>
      <p:sp>
        <p:nvSpPr>
          <p:cNvPr id="39" name="ZoneTexte 38"/>
          <p:cNvSpPr txBox="1"/>
          <p:nvPr/>
        </p:nvSpPr>
        <p:spPr>
          <a:xfrm>
            <a:off x="71438" y="1606199"/>
            <a:ext cx="8858280" cy="3323987"/>
          </a:xfrm>
          <a:prstGeom prst="rect">
            <a:avLst/>
          </a:prstGeom>
          <a:noFill/>
        </p:spPr>
        <p:txBody>
          <a:bodyPr wrap="square" rtlCol="0">
            <a:spAutoFit/>
          </a:bodyPr>
          <a:lstStyle/>
          <a:p>
            <a:pPr algn="just">
              <a:lnSpc>
                <a:spcPct val="150000"/>
              </a:lnSpc>
              <a:buClr>
                <a:srgbClr val="0070C0"/>
              </a:buClr>
              <a:buFont typeface="Wingdings" pitchFamily="2" charset="2"/>
              <a:buChar char="v"/>
            </a:pPr>
            <a:r>
              <a:rPr lang="fr-FR" b="1" dirty="0" smtClean="0"/>
              <a:t> Cloud / Plateforme (</a:t>
            </a:r>
            <a:r>
              <a:rPr lang="fr-FR" dirty="0" smtClean="0"/>
              <a:t>informatique en nuage): permet l’accès à des services informatique (stockage, mise en réseau, logiciels, </a:t>
            </a:r>
            <a:r>
              <a:rPr lang="fr-FR" dirty="0" err="1" smtClean="0"/>
              <a:t>etc</a:t>
            </a:r>
            <a:r>
              <a:rPr lang="fr-FR" dirty="0" smtClean="0"/>
              <a:t>) via Internet à partir d’un fournisseur. Les services  Cloud sont :</a:t>
            </a:r>
          </a:p>
          <a:p>
            <a:pPr marL="360363" algn="just">
              <a:lnSpc>
                <a:spcPct val="150000"/>
              </a:lnSpc>
              <a:buClr>
                <a:srgbClr val="0070C0"/>
              </a:buClr>
              <a:buFont typeface="Wingdings" pitchFamily="2" charset="2"/>
              <a:buChar char="Ø"/>
            </a:pPr>
            <a:r>
              <a:rPr lang="fr-FR" sz="1700" dirty="0" smtClean="0"/>
              <a:t> </a:t>
            </a:r>
            <a:r>
              <a:rPr lang="fr-FR" sz="1700" b="1" dirty="0" err="1" smtClean="0"/>
              <a:t>SaaS</a:t>
            </a:r>
            <a:r>
              <a:rPr lang="fr-FR" sz="1700" dirty="0" smtClean="0"/>
              <a:t> (Software as a Service): offre des applications sur Cloud (</a:t>
            </a:r>
            <a:r>
              <a:rPr lang="fr-FR" sz="1700" b="1" dirty="0" smtClean="0"/>
              <a:t>CRM</a:t>
            </a:r>
            <a:r>
              <a:rPr lang="fr-FR" sz="1700" dirty="0" smtClean="0"/>
              <a:t>);</a:t>
            </a:r>
          </a:p>
          <a:p>
            <a:pPr marL="360363" algn="just">
              <a:lnSpc>
                <a:spcPct val="150000"/>
              </a:lnSpc>
              <a:buClr>
                <a:srgbClr val="0070C0"/>
              </a:buClr>
              <a:buFont typeface="Wingdings" pitchFamily="2" charset="2"/>
              <a:buChar char="Ø"/>
            </a:pPr>
            <a:r>
              <a:rPr lang="fr-FR" sz="1700" dirty="0" smtClean="0"/>
              <a:t> </a:t>
            </a:r>
            <a:r>
              <a:rPr lang="fr-FR" sz="1700" b="1" dirty="0" err="1" smtClean="0"/>
              <a:t>PaaS</a:t>
            </a:r>
            <a:r>
              <a:rPr lang="fr-FR" sz="1700" dirty="0" smtClean="0"/>
              <a:t>: (Platform as a Service): 	assure l’exécution des applications;</a:t>
            </a:r>
          </a:p>
          <a:p>
            <a:pPr marL="360363" algn="just">
              <a:lnSpc>
                <a:spcPct val="150000"/>
              </a:lnSpc>
              <a:buClr>
                <a:srgbClr val="0070C0"/>
              </a:buClr>
              <a:buFont typeface="Wingdings" pitchFamily="2" charset="2"/>
              <a:buChar char="Ø"/>
            </a:pPr>
            <a:r>
              <a:rPr lang="fr-FR" sz="1700" dirty="0" smtClean="0"/>
              <a:t> </a:t>
            </a:r>
            <a:r>
              <a:rPr lang="fr-FR" sz="1700" b="1" dirty="0" err="1" smtClean="0"/>
              <a:t>IaaS</a:t>
            </a:r>
            <a:r>
              <a:rPr lang="fr-FR" sz="1700" dirty="0" smtClean="0"/>
              <a:t>: (Infrastructure as a Service): mise en réseau, calcul et stockage;</a:t>
            </a:r>
          </a:p>
          <a:p>
            <a:pPr marL="360363" algn="just">
              <a:lnSpc>
                <a:spcPct val="150000"/>
              </a:lnSpc>
              <a:buClr>
                <a:srgbClr val="0070C0"/>
              </a:buClr>
              <a:buFont typeface="Wingdings" pitchFamily="2" charset="2"/>
              <a:buChar char="Ø"/>
            </a:pPr>
            <a:r>
              <a:rPr lang="fr-FR" sz="1700" dirty="0" smtClean="0"/>
              <a:t> (</a:t>
            </a:r>
            <a:r>
              <a:rPr lang="fr-FR" sz="1700" dirty="0" err="1" smtClean="0"/>
              <a:t>FaaS</a:t>
            </a:r>
            <a:r>
              <a:rPr lang="fr-FR" sz="1700" dirty="0" smtClean="0"/>
              <a:t>, </a:t>
            </a:r>
            <a:r>
              <a:rPr lang="fr-FR" sz="1700" dirty="0" err="1" smtClean="0"/>
              <a:t>CaaS</a:t>
            </a:r>
            <a:r>
              <a:rPr lang="fr-FR" sz="1700" dirty="0" smtClean="0"/>
              <a:t>, </a:t>
            </a:r>
            <a:r>
              <a:rPr lang="fr-FR" sz="1700" dirty="0" err="1" smtClean="0"/>
              <a:t>etc</a:t>
            </a:r>
            <a:r>
              <a:rPr lang="fr-FR" sz="1700" dirty="0" smtClean="0"/>
              <a:t>)</a:t>
            </a:r>
          </a:p>
          <a:p>
            <a:pPr marL="360363" algn="just">
              <a:lnSpc>
                <a:spcPct val="150000"/>
              </a:lnSpc>
              <a:buClr>
                <a:srgbClr val="0070C0"/>
              </a:buClr>
            </a:pPr>
            <a:endParaRPr lang="fr-FR" dirty="0" smtClean="0"/>
          </a:p>
        </p:txBody>
      </p:sp>
      <p:pic>
        <p:nvPicPr>
          <p:cNvPr id="10" name="Image 9" descr="Service Cloud.PNG"/>
          <p:cNvPicPr>
            <a:picLocks noChangeAspect="1"/>
          </p:cNvPicPr>
          <p:nvPr/>
        </p:nvPicPr>
        <p:blipFill>
          <a:blip r:embed="rId2"/>
          <a:stretch>
            <a:fillRect/>
          </a:stretch>
        </p:blipFill>
        <p:spPr>
          <a:xfrm>
            <a:off x="3569636" y="4104560"/>
            <a:ext cx="5074330" cy="2610588"/>
          </a:xfrm>
          <a:prstGeom prst="rect">
            <a:avLst/>
          </a:prstGeom>
        </p:spPr>
      </p:pic>
      <p:sp>
        <p:nvSpPr>
          <p:cNvPr id="11" name="ZoneTexte 10"/>
          <p:cNvSpPr txBox="1"/>
          <p:nvPr/>
        </p:nvSpPr>
        <p:spPr>
          <a:xfrm>
            <a:off x="0" y="5072074"/>
            <a:ext cx="3618298" cy="584775"/>
          </a:xfrm>
          <a:prstGeom prst="rect">
            <a:avLst/>
          </a:prstGeom>
          <a:noFill/>
        </p:spPr>
        <p:txBody>
          <a:bodyPr wrap="none" rtlCol="0">
            <a:spAutoFit/>
          </a:bodyPr>
          <a:lstStyle/>
          <a:p>
            <a:r>
              <a:rPr lang="fr-FR" sz="1600" b="1" i="1" u="sng" dirty="0" smtClean="0"/>
              <a:t>Source</a:t>
            </a:r>
            <a:r>
              <a:rPr lang="fr-FR" sz="1600" i="1" u="sng" dirty="0" smtClean="0"/>
              <a:t>: </a:t>
            </a:r>
            <a:r>
              <a:rPr lang="fr-FR" sz="1600" i="1" dirty="0" smtClean="0"/>
              <a:t>institut national des </a:t>
            </a:r>
          </a:p>
          <a:p>
            <a:r>
              <a:rPr lang="fr-FR" sz="1600" i="1" dirty="0" smtClean="0"/>
              <a:t>normes et de la technologie (NIST)</a:t>
            </a:r>
            <a:endParaRPr lang="fr-FR"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checkerboard(across)">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checkerboard(across)">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checkerboard(across)">
                                      <p:cBhvr>
                                        <p:cTn id="17" dur="10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checkerboard(across)">
                                      <p:cBhvr>
                                        <p:cTn id="22" dur="10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checkerboard(across)">
                                      <p:cBhvr>
                                        <p:cTn id="27" dur="1000"/>
                                        <p:tgtEl>
                                          <p:spTgt spid="39">
                                            <p:txEl>
                                              <p:pRg st="4" end="4"/>
                                            </p:txEl>
                                          </p:spTgt>
                                        </p:tgtEl>
                                      </p:cBhvr>
                                    </p:animEffect>
                                  </p:childTnLst>
                                </p:cTn>
                              </p:par>
                            </p:childTnLst>
                          </p:cTn>
                        </p:par>
                        <p:par>
                          <p:cTn id="28" fill="hold">
                            <p:stCondLst>
                              <p:cond delay="1000"/>
                            </p:stCondLst>
                            <p:childTnLst>
                              <p:par>
                                <p:cTn id="29" presetID="4" presetClass="entr" presetSubtype="3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out)">
                                      <p:cBhvr>
                                        <p:cTn id="31" dur="500"/>
                                        <p:tgtEl>
                                          <p:spTgt spid="10"/>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ou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25</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5402441"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7.3.1 Architectures de l’Internet des objets</a:t>
            </a:r>
            <a:endParaRPr lang="fr-FR" sz="1900" b="1" u="sng" dirty="0">
              <a:solidFill>
                <a:srgbClr val="002060"/>
              </a:solidFill>
              <a:latin typeface="Lucida Bright" pitchFamily="18" charset="0"/>
              <a:cs typeface="Lucida Bright" pitchFamily="18" charset="0"/>
            </a:endParaRPr>
          </a:p>
        </p:txBody>
      </p:sp>
      <p:sp>
        <p:nvSpPr>
          <p:cNvPr id="10" name="ZoneTexte 9"/>
          <p:cNvSpPr txBox="1"/>
          <p:nvPr/>
        </p:nvSpPr>
        <p:spPr>
          <a:xfrm>
            <a:off x="285720" y="1571612"/>
            <a:ext cx="8501122" cy="1754326"/>
          </a:xfrm>
          <a:prstGeom prst="rect">
            <a:avLst/>
          </a:prstGeom>
          <a:noFill/>
        </p:spPr>
        <p:txBody>
          <a:bodyPr wrap="square" rtlCol="0">
            <a:spAutoFit/>
          </a:bodyPr>
          <a:lstStyle/>
          <a:p>
            <a:pPr algn="just">
              <a:lnSpc>
                <a:spcPct val="150000"/>
              </a:lnSpc>
              <a:buClr>
                <a:srgbClr val="0070C0"/>
              </a:buClr>
              <a:buFont typeface="Wingdings" pitchFamily="2" charset="2"/>
              <a:buChar char="v"/>
            </a:pPr>
            <a:r>
              <a:rPr lang="fr-FR" b="1" dirty="0" smtClean="0"/>
              <a:t> Services offerts</a:t>
            </a:r>
            <a:r>
              <a:rPr lang="fr-FR" dirty="0" smtClean="0"/>
              <a:t>: permet d’assurer aux usagers des services via des applications conviviales, moins complexes et tout le temps disponibles. La finalité de tout l’écosystème de l’</a:t>
            </a:r>
            <a:r>
              <a:rPr lang="fr-FR" dirty="0" err="1" smtClean="0"/>
              <a:t>IoT</a:t>
            </a:r>
            <a:r>
              <a:rPr lang="fr-FR" dirty="0" smtClean="0"/>
              <a:t> est de pouvoir gérer à distance, via des services applicatifs, les objets connectés là où ils se trouvent. </a:t>
            </a:r>
          </a:p>
        </p:txBody>
      </p:sp>
      <p:sp>
        <p:nvSpPr>
          <p:cNvPr id="11" name="Rectangle à coins arrondis 10"/>
          <p:cNvSpPr/>
          <p:nvPr/>
        </p:nvSpPr>
        <p:spPr>
          <a:xfrm>
            <a:off x="357158" y="3643314"/>
            <a:ext cx="8501122" cy="2071702"/>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dirty="0" smtClean="0"/>
              <a:t>L’infrastructure IoT que nous avons détaillée ci-dessus n’est pas un standard. Plusieurs organismes proposent des infrastructures plus au moins différentes. Des organismes de standardisation travaillent pour développer des infrastructures de références pour les réseaux IoT.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26</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5402441"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7.3.1 Architectures de l’Internet des objets</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285720" y="1772371"/>
            <a:ext cx="8786842" cy="2585323"/>
          </a:xfrm>
          <a:prstGeom prst="rect">
            <a:avLst/>
          </a:prstGeom>
          <a:noFill/>
        </p:spPr>
        <p:txBody>
          <a:bodyPr wrap="square" rtlCol="0">
            <a:spAutoFit/>
          </a:bodyPr>
          <a:lstStyle/>
          <a:p>
            <a:pPr indent="360363" algn="just">
              <a:lnSpc>
                <a:spcPct val="150000"/>
              </a:lnSpc>
            </a:pPr>
            <a:r>
              <a:rPr lang="fr-FR" dirty="0" smtClean="0">
                <a:latin typeface="Lucida Bright" pitchFamily="18" charset="0"/>
                <a:cs typeface="Lucida Bright" pitchFamily="18" charset="0"/>
              </a:rPr>
              <a:t>L’organisme de standardisation </a:t>
            </a:r>
            <a:r>
              <a:rPr lang="fr-FR" b="1" dirty="0" smtClean="0">
                <a:solidFill>
                  <a:srgbClr val="C00000"/>
                </a:solidFill>
                <a:latin typeface="Lucida Bright" pitchFamily="18" charset="0"/>
                <a:cs typeface="Lucida Bright" pitchFamily="18" charset="0"/>
              </a:rPr>
              <a:t>IEEE Standard Association (IEEE-SA) </a:t>
            </a:r>
            <a:r>
              <a:rPr lang="fr-FR" dirty="0" smtClean="0">
                <a:latin typeface="Lucida Bright" pitchFamily="18" charset="0"/>
                <a:cs typeface="Lucida Bright" pitchFamily="18" charset="0"/>
              </a:rPr>
              <a:t>a créé le groupe de travail </a:t>
            </a:r>
            <a:r>
              <a:rPr lang="fr-FR" b="1" dirty="0" smtClean="0">
                <a:latin typeface="Lucida Bright" pitchFamily="18" charset="0"/>
                <a:cs typeface="Lucida Bright" pitchFamily="18" charset="0"/>
              </a:rPr>
              <a:t>IEEE P2413 </a:t>
            </a:r>
            <a:r>
              <a:rPr lang="fr-FR" dirty="0" smtClean="0">
                <a:latin typeface="Lucida Bright" pitchFamily="18" charset="0"/>
                <a:cs typeface="Lucida Bright" pitchFamily="18" charset="0"/>
              </a:rPr>
              <a:t>qui s’intéresse aux contextes des domaines d’applications de l’</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a:t>
            </a:r>
          </a:p>
          <a:p>
            <a:pPr indent="360363" algn="just">
              <a:lnSpc>
                <a:spcPct val="150000"/>
              </a:lnSpc>
            </a:pPr>
            <a:r>
              <a:rPr lang="fr-FR" dirty="0" smtClean="0">
                <a:latin typeface="Lucida Bright" pitchFamily="18" charset="0"/>
                <a:cs typeface="Lucida Bright" pitchFamily="18" charset="0"/>
              </a:rPr>
              <a:t>Ils ont proposé un modèle de référence qui définit les relations, les interactions et les éléments d’une architecture IoT commune pour différents domaines d’applications</a:t>
            </a:r>
          </a:p>
        </p:txBody>
      </p:sp>
      <p:sp>
        <p:nvSpPr>
          <p:cNvPr id="9" name="ZoneTexte 8"/>
          <p:cNvSpPr txBox="1"/>
          <p:nvPr/>
        </p:nvSpPr>
        <p:spPr>
          <a:xfrm>
            <a:off x="571472" y="4299533"/>
            <a:ext cx="5147563" cy="1754326"/>
          </a:xfrm>
          <a:prstGeom prst="rect">
            <a:avLst/>
          </a:prstGeom>
          <a:noFill/>
        </p:spPr>
        <p:txBody>
          <a:bodyPr wrap="none" rtlCol="0">
            <a:spAutoFit/>
          </a:bodyPr>
          <a:lstStyle/>
          <a:p>
            <a:pPr>
              <a:lnSpc>
                <a:spcPct val="150000"/>
              </a:lnSpc>
              <a:buClr>
                <a:schemeClr val="accent2">
                  <a:lumMod val="75000"/>
                </a:schemeClr>
              </a:buClr>
            </a:pPr>
            <a:r>
              <a:rPr lang="fr-FR" dirty="0" smtClean="0">
                <a:latin typeface="Lucida Bright" pitchFamily="18" charset="0"/>
                <a:cs typeface="Lucida Bright" pitchFamily="18" charset="0"/>
              </a:rPr>
              <a:t>Le modèle proposé repose sur trois niveaux:</a:t>
            </a:r>
          </a:p>
          <a:p>
            <a:pPr>
              <a:lnSpc>
                <a:spcPct val="150000"/>
              </a:lnSpc>
              <a:buClr>
                <a:schemeClr val="accent2">
                  <a:lumMod val="75000"/>
                </a:schemeClr>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Réseaux de capteurs;</a:t>
            </a:r>
          </a:p>
          <a:p>
            <a:pPr>
              <a:lnSpc>
                <a:spcPct val="150000"/>
              </a:lnSpc>
              <a:buClr>
                <a:schemeClr val="accent2">
                  <a:lumMod val="75000"/>
                </a:schemeClr>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Cloud </a:t>
            </a:r>
            <a:r>
              <a:rPr lang="fr-FR" b="1" dirty="0" err="1" smtClean="0">
                <a:latin typeface="Lucida Bright" pitchFamily="18" charset="0"/>
                <a:cs typeface="Lucida Bright" pitchFamily="18" charset="0"/>
              </a:rPr>
              <a:t>Computing</a:t>
            </a:r>
            <a:r>
              <a:rPr lang="fr-FR" dirty="0" smtClean="0">
                <a:latin typeface="Lucida Bright" pitchFamily="18" charset="0"/>
                <a:cs typeface="Lucida Bright" pitchFamily="18" charset="0"/>
              </a:rPr>
              <a:t>;</a:t>
            </a:r>
          </a:p>
          <a:p>
            <a:pPr>
              <a:lnSpc>
                <a:spcPct val="150000"/>
              </a:lnSpc>
              <a:buClr>
                <a:schemeClr val="accent2">
                  <a:lumMod val="75000"/>
                </a:schemeClr>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Applications et services</a:t>
            </a:r>
          </a:p>
        </p:txBody>
      </p:sp>
      <p:sp>
        <p:nvSpPr>
          <p:cNvPr id="10" name="ZoneTexte 9"/>
          <p:cNvSpPr txBox="1"/>
          <p:nvPr/>
        </p:nvSpPr>
        <p:spPr>
          <a:xfrm>
            <a:off x="500034" y="1500174"/>
            <a:ext cx="2000869" cy="369332"/>
          </a:xfrm>
          <a:prstGeom prst="rect">
            <a:avLst/>
          </a:prstGeom>
          <a:noFill/>
        </p:spPr>
        <p:txBody>
          <a:bodyPr wrap="none" rtlCol="0">
            <a:spAutoFit/>
          </a:bodyPr>
          <a:lstStyle/>
          <a:p>
            <a:r>
              <a:rPr lang="fr-FR" b="1" dirty="0" smtClean="0">
                <a:solidFill>
                  <a:srgbClr val="C00000"/>
                </a:solidFill>
              </a:rPr>
              <a:t>B. </a:t>
            </a:r>
            <a:r>
              <a:rPr lang="fr-FR" b="1" u="sng" dirty="0" smtClean="0">
                <a:solidFill>
                  <a:srgbClr val="C00000"/>
                </a:solidFill>
              </a:rPr>
              <a:t>Selon IEEE-SA</a:t>
            </a:r>
            <a:endParaRPr lang="fr-FR" b="1" u="sng" dirty="0">
              <a:solidFill>
                <a:srgbClr val="C00000"/>
              </a:solidFill>
            </a:endParaRPr>
          </a:p>
        </p:txBody>
      </p:sp>
      <p:grpSp>
        <p:nvGrpSpPr>
          <p:cNvPr id="23" name="Groupe 22"/>
          <p:cNvGrpSpPr/>
          <p:nvPr/>
        </p:nvGrpSpPr>
        <p:grpSpPr>
          <a:xfrm>
            <a:off x="6000760" y="4071942"/>
            <a:ext cx="2500330" cy="2643206"/>
            <a:chOff x="6000760" y="4071942"/>
            <a:chExt cx="2500330" cy="2643206"/>
          </a:xfrm>
        </p:grpSpPr>
        <p:sp>
          <p:nvSpPr>
            <p:cNvPr id="11" name="Rectangle 10"/>
            <p:cNvSpPr/>
            <p:nvPr/>
          </p:nvSpPr>
          <p:spPr>
            <a:xfrm>
              <a:off x="6000760" y="6143644"/>
              <a:ext cx="2500330" cy="571504"/>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Réseaux de capteurs</a:t>
              </a:r>
              <a:endParaRPr lang="fr-FR" dirty="0">
                <a:solidFill>
                  <a:schemeClr val="tx1"/>
                </a:solidFill>
              </a:endParaRPr>
            </a:p>
          </p:txBody>
        </p:sp>
        <p:sp>
          <p:nvSpPr>
            <p:cNvPr id="12" name="Nuage 11"/>
            <p:cNvSpPr/>
            <p:nvPr/>
          </p:nvSpPr>
          <p:spPr>
            <a:xfrm>
              <a:off x="6072198" y="5072074"/>
              <a:ext cx="1928826" cy="714380"/>
            </a:xfrm>
            <a:prstGeom prst="cloud">
              <a:avLst/>
            </a:prstGeom>
            <a:solidFill>
              <a:schemeClr val="tx2">
                <a:lumMod val="20000"/>
                <a:lumOff val="80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Cloud</a:t>
              </a:r>
              <a:endParaRPr lang="fr-FR" b="1" dirty="0">
                <a:solidFill>
                  <a:schemeClr val="tx1"/>
                </a:solidFill>
              </a:endParaRPr>
            </a:p>
          </p:txBody>
        </p:sp>
        <p:sp>
          <p:nvSpPr>
            <p:cNvPr id="13" name="Rectangle à coins arrondis 12"/>
            <p:cNvSpPr/>
            <p:nvPr/>
          </p:nvSpPr>
          <p:spPr>
            <a:xfrm>
              <a:off x="7500958" y="4071942"/>
              <a:ext cx="928694" cy="571504"/>
            </a:xfrm>
            <a:prstGeom prst="wedgeRoundRectCallou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Arial" pitchFamily="34" charset="0"/>
                  <a:cs typeface="Arial" pitchFamily="34" charset="0"/>
                </a:rPr>
                <a:t>Service 1</a:t>
              </a:r>
              <a:endParaRPr lang="fr-FR" sz="1600" dirty="0">
                <a:solidFill>
                  <a:schemeClr val="tx1"/>
                </a:solidFill>
                <a:latin typeface="Arial" pitchFamily="34" charset="0"/>
                <a:cs typeface="Arial" pitchFamily="34" charset="0"/>
              </a:endParaRPr>
            </a:p>
          </p:txBody>
        </p:sp>
        <p:sp>
          <p:nvSpPr>
            <p:cNvPr id="14" name="Organigramme : Multidocument 13"/>
            <p:cNvSpPr/>
            <p:nvPr/>
          </p:nvSpPr>
          <p:spPr>
            <a:xfrm>
              <a:off x="6143636" y="4071942"/>
              <a:ext cx="1000132" cy="785818"/>
            </a:xfrm>
            <a:prstGeom prst="flowChartMultidocument">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endParaRPr lang="fr-FR" sz="1600" dirty="0" smtClean="0">
                <a:solidFill>
                  <a:schemeClr val="tx1"/>
                </a:solidFill>
                <a:latin typeface="Arial" pitchFamily="34" charset="0"/>
                <a:cs typeface="Arial" pitchFamily="34" charset="0"/>
              </a:endParaRPr>
            </a:p>
            <a:p>
              <a:pPr algn="ctr"/>
              <a:r>
                <a:rPr lang="fr-FR" sz="1600" dirty="0" smtClean="0">
                  <a:solidFill>
                    <a:schemeClr val="tx1"/>
                  </a:solidFill>
                  <a:latin typeface="Arial" pitchFamily="34" charset="0"/>
                  <a:cs typeface="Arial" pitchFamily="34" charset="0"/>
                </a:rPr>
                <a:t>Service N</a:t>
              </a:r>
            </a:p>
            <a:p>
              <a:pPr algn="ctr"/>
              <a:endParaRPr lang="fr-FR" dirty="0"/>
            </a:p>
          </p:txBody>
        </p:sp>
        <p:cxnSp>
          <p:nvCxnSpPr>
            <p:cNvPr id="16" name="Connecteur droit avec flèche 15"/>
            <p:cNvCxnSpPr>
              <a:stCxn id="13" idx="4"/>
            </p:cNvCxnSpPr>
            <p:nvPr/>
          </p:nvCxnSpPr>
          <p:spPr>
            <a:xfrm rot="5400000">
              <a:off x="7422080" y="4722324"/>
              <a:ext cx="357190" cy="34231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12" idx="3"/>
            </p:cNvCxnSpPr>
            <p:nvPr/>
          </p:nvCxnSpPr>
          <p:spPr>
            <a:xfrm rot="16200000" flipH="1">
              <a:off x="6712577" y="4788884"/>
              <a:ext cx="326597" cy="32147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a:off x="6965173" y="5965049"/>
              <a:ext cx="35719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checkerboard(across)">
                                      <p:cBhvr>
                                        <p:cTn id="11" dur="500"/>
                                        <p:tgtEl>
                                          <p:spTgt spid="3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7">
                                            <p:txEl>
                                              <p:pRg st="1" end="1"/>
                                            </p:txEl>
                                          </p:spTgt>
                                        </p:tgtEl>
                                        <p:attrNameLst>
                                          <p:attrName>style.visibility</p:attrName>
                                        </p:attrNameLst>
                                      </p:cBhvr>
                                      <p:to>
                                        <p:strVal val="visible"/>
                                      </p:to>
                                    </p:set>
                                    <p:animEffect transition="in" filter="checkerboard(across)">
                                      <p:cBhvr>
                                        <p:cTn id="16" dur="1000"/>
                                        <p:tgtEl>
                                          <p:spTgt spid="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checkerboard(across)">
                                      <p:cBhvr>
                                        <p:cTn id="21" dur="500"/>
                                        <p:tgtEl>
                                          <p:spTgt spid="9">
                                            <p:txEl>
                                              <p:pRg st="0" end="0"/>
                                            </p:txEl>
                                          </p:spTgt>
                                        </p:tgtEl>
                                      </p:cBhvr>
                                    </p:animEffec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heckerboard(across)">
                                      <p:cBhvr>
                                        <p:cTn id="25" dur="1000"/>
                                        <p:tgtEl>
                                          <p:spTgt spid="9">
                                            <p:txEl>
                                              <p:pRg st="1" end="1"/>
                                            </p:txEl>
                                          </p:spTgt>
                                        </p:tgtEl>
                                      </p:cBhvr>
                                    </p:animEffect>
                                  </p:childTnLst>
                                </p:cTn>
                              </p:par>
                            </p:childTnLst>
                          </p:cTn>
                        </p:par>
                        <p:par>
                          <p:cTn id="26" fill="hold">
                            <p:stCondLst>
                              <p:cond delay="1500"/>
                            </p:stCondLst>
                            <p:childTnLst>
                              <p:par>
                                <p:cTn id="27" presetID="5" presetClass="entr" presetSubtype="10" fill="hold"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checkerboard(across)">
                                      <p:cBhvr>
                                        <p:cTn id="29" dur="1000"/>
                                        <p:tgtEl>
                                          <p:spTgt spid="9">
                                            <p:txEl>
                                              <p:pRg st="2" end="2"/>
                                            </p:txEl>
                                          </p:spTgt>
                                        </p:tgtEl>
                                      </p:cBhvr>
                                    </p:animEffect>
                                  </p:childTnLst>
                                </p:cTn>
                              </p:par>
                            </p:childTnLst>
                          </p:cTn>
                        </p:par>
                        <p:par>
                          <p:cTn id="30" fill="hold">
                            <p:stCondLst>
                              <p:cond delay="2500"/>
                            </p:stCondLst>
                            <p:childTnLst>
                              <p:par>
                                <p:cTn id="31" presetID="5" presetClass="entr" presetSubtype="10" fill="hold"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checkerboard(across)">
                                      <p:cBhvr>
                                        <p:cTn id="33" dur="1000"/>
                                        <p:tgtEl>
                                          <p:spTgt spid="9">
                                            <p:txEl>
                                              <p:pRg st="3" end="3"/>
                                            </p:txEl>
                                          </p:spTgt>
                                        </p:tgtEl>
                                      </p:cBhvr>
                                    </p:animEffect>
                                  </p:childTnLst>
                                </p:cTn>
                              </p:par>
                            </p:childTnLst>
                          </p:cTn>
                        </p:par>
                        <p:par>
                          <p:cTn id="34" fill="hold">
                            <p:stCondLst>
                              <p:cond delay="3500"/>
                            </p:stCondLst>
                            <p:childTnLst>
                              <p:par>
                                <p:cTn id="35" presetID="4" presetClass="entr" presetSubtype="32"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ou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27</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5402441"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7.3.1 Architectures de l’Internet des objets</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0" y="1357298"/>
            <a:ext cx="8929718" cy="507831"/>
          </a:xfrm>
          <a:prstGeom prst="rect">
            <a:avLst/>
          </a:prstGeom>
          <a:noFill/>
        </p:spPr>
        <p:txBody>
          <a:bodyPr wrap="square" rtlCol="0">
            <a:spAutoFit/>
          </a:bodyPr>
          <a:lstStyle/>
          <a:p>
            <a:pPr indent="179388" algn="just">
              <a:lnSpc>
                <a:spcPct val="150000"/>
              </a:lnSpc>
            </a:pPr>
            <a:r>
              <a:rPr lang="fr-FR" b="1" dirty="0" smtClean="0">
                <a:solidFill>
                  <a:srgbClr val="C00000"/>
                </a:solidFill>
                <a:latin typeface="Lucida Bright" pitchFamily="18" charset="0"/>
                <a:cs typeface="Lucida Bright" pitchFamily="18" charset="0"/>
              </a:rPr>
              <a:t>C</a:t>
            </a:r>
            <a:r>
              <a:rPr lang="fr-FR" sz="1700" dirty="0" smtClean="0">
                <a:latin typeface="Lucida Bright" pitchFamily="18" charset="0"/>
                <a:cs typeface="Lucida Bright" pitchFamily="18" charset="0"/>
              </a:rPr>
              <a:t>. </a:t>
            </a:r>
            <a:r>
              <a:rPr lang="fr-FR" sz="1700" dirty="0" smtClean="0">
                <a:solidFill>
                  <a:srgbClr val="C00000"/>
                </a:solidFill>
                <a:latin typeface="Lucida Bright" pitchFamily="18" charset="0"/>
                <a:cs typeface="Lucida Bright" pitchFamily="18" charset="0"/>
              </a:rPr>
              <a:t>Selon l’entreprise </a:t>
            </a:r>
            <a:r>
              <a:rPr lang="fr-FR" sz="1700" b="1" dirty="0" smtClean="0">
                <a:solidFill>
                  <a:srgbClr val="C00000"/>
                </a:solidFill>
                <a:latin typeface="Lucida Bright" pitchFamily="18" charset="0"/>
                <a:cs typeface="Lucida Bright" pitchFamily="18" charset="0"/>
              </a:rPr>
              <a:t>CISCO: </a:t>
            </a:r>
            <a:r>
              <a:rPr lang="fr-FR" sz="1700" dirty="0" smtClean="0">
                <a:latin typeface="Lucida Bright" pitchFamily="18" charset="0"/>
                <a:cs typeface="Lucida Bright" pitchFamily="18" charset="0"/>
              </a:rPr>
              <a:t>un modèle en couches superposées a été proposé</a:t>
            </a:r>
            <a:r>
              <a:rPr lang="fr-FR" dirty="0" smtClean="0">
                <a:latin typeface="Lucida Bright" pitchFamily="18" charset="0"/>
                <a:cs typeface="Lucida Bright" pitchFamily="18" charset="0"/>
              </a:rPr>
              <a:t>. </a:t>
            </a:r>
          </a:p>
        </p:txBody>
      </p:sp>
      <p:pic>
        <p:nvPicPr>
          <p:cNvPr id="10" name="Image 9" descr="Illustration-of-the-IoT-Reference-Model-by-Cisco-1.png"/>
          <p:cNvPicPr>
            <a:picLocks noChangeAspect="1"/>
          </p:cNvPicPr>
          <p:nvPr/>
        </p:nvPicPr>
        <p:blipFill>
          <a:blip r:embed="rId2"/>
          <a:stretch>
            <a:fillRect/>
          </a:stretch>
        </p:blipFill>
        <p:spPr>
          <a:xfrm>
            <a:off x="500034" y="1895719"/>
            <a:ext cx="8096250" cy="4105049"/>
          </a:xfrm>
          <a:prstGeom prst="rect">
            <a:avLst/>
          </a:prstGeom>
        </p:spPr>
      </p:pic>
      <p:sp>
        <p:nvSpPr>
          <p:cNvPr id="9" name="Ellipse 8"/>
          <p:cNvSpPr/>
          <p:nvPr/>
        </p:nvSpPr>
        <p:spPr>
          <a:xfrm>
            <a:off x="714348" y="4429133"/>
            <a:ext cx="264320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714348" y="3929066"/>
            <a:ext cx="2643206" cy="50006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28</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4775666"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7.3.2 Plateforme d’Internet des objets</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214282" y="1357298"/>
            <a:ext cx="8715436" cy="1338828"/>
          </a:xfrm>
          <a:prstGeom prst="rect">
            <a:avLst/>
          </a:prstGeom>
          <a:noFill/>
        </p:spPr>
        <p:txBody>
          <a:bodyPr wrap="square" rtlCol="0">
            <a:spAutoFit/>
          </a:bodyPr>
          <a:lstStyle/>
          <a:p>
            <a:pPr indent="179388" algn="just">
              <a:lnSpc>
                <a:spcPct val="150000"/>
              </a:lnSpc>
            </a:pPr>
            <a:r>
              <a:rPr lang="fr-FR" dirty="0" smtClean="0">
                <a:latin typeface="Lucida Bright" pitchFamily="18" charset="0"/>
                <a:cs typeface="Lucida Bright" pitchFamily="18" charset="0"/>
              </a:rPr>
              <a:t>Une </a:t>
            </a:r>
            <a:r>
              <a:rPr lang="fr-FR" dirty="0" smtClean="0">
                <a:solidFill>
                  <a:srgbClr val="C00000"/>
                </a:solidFill>
                <a:latin typeface="Lucida Bright" pitchFamily="18" charset="0"/>
                <a:cs typeface="Lucida Bright" pitchFamily="18" charset="0"/>
              </a:rPr>
              <a:t>plateforme IoT </a:t>
            </a:r>
            <a:r>
              <a:rPr lang="fr-FR" dirty="0" smtClean="0">
                <a:latin typeface="Lucida Bright" pitchFamily="18" charset="0"/>
                <a:cs typeface="Lucida Bright" pitchFamily="18" charset="0"/>
              </a:rPr>
              <a:t>est un logiciel permettant de gérer plusieurs objets et réseaux connectés. Elle est constituée d’un ensemble de services permettant de collecter, stocker, corréler, analyser et exploiter les données.</a:t>
            </a:r>
          </a:p>
        </p:txBody>
      </p:sp>
      <p:pic>
        <p:nvPicPr>
          <p:cNvPr id="14" name="Image 13" descr="Plateforme-iot.png"/>
          <p:cNvPicPr>
            <a:picLocks noChangeAspect="1"/>
          </p:cNvPicPr>
          <p:nvPr/>
        </p:nvPicPr>
        <p:blipFill>
          <a:blip r:embed="rId2"/>
          <a:stretch>
            <a:fillRect/>
          </a:stretch>
        </p:blipFill>
        <p:spPr>
          <a:xfrm>
            <a:off x="785786" y="2786059"/>
            <a:ext cx="7858148" cy="322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checkerboard(across)">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ou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29</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6516528"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7.3.3 Exemples de plateformes d’Internet des objets</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214282" y="1428736"/>
            <a:ext cx="8715436" cy="454740"/>
          </a:xfrm>
          <a:prstGeom prst="rect">
            <a:avLst/>
          </a:prstGeom>
          <a:noFill/>
        </p:spPr>
        <p:txBody>
          <a:bodyPr wrap="square" rtlCol="0">
            <a:spAutoFit/>
          </a:bodyPr>
          <a:lstStyle/>
          <a:p>
            <a:pPr indent="179388" algn="just">
              <a:lnSpc>
                <a:spcPct val="150000"/>
              </a:lnSpc>
            </a:pPr>
            <a:r>
              <a:rPr lang="fr-FR" dirty="0" smtClean="0">
                <a:latin typeface="Lucida Bright" pitchFamily="18" charset="0"/>
                <a:cs typeface="Lucida Bright" pitchFamily="18" charset="0"/>
              </a:rPr>
              <a:t>Il existe plus de 600 </a:t>
            </a:r>
            <a:r>
              <a:rPr lang="fr-FR" dirty="0" smtClean="0">
                <a:solidFill>
                  <a:srgbClr val="C00000"/>
                </a:solidFill>
                <a:latin typeface="Lucida Bright" pitchFamily="18" charset="0"/>
                <a:cs typeface="Lucida Bright" pitchFamily="18" charset="0"/>
              </a:rPr>
              <a:t>plateformes IoT</a:t>
            </a:r>
            <a:r>
              <a:rPr lang="fr-FR" dirty="0" smtClean="0">
                <a:latin typeface="Lucida Bright" pitchFamily="18" charset="0"/>
                <a:cs typeface="Lucida Bright" pitchFamily="18" charset="0"/>
              </a:rPr>
              <a:t>, ci-dessous quelques unes:</a:t>
            </a:r>
            <a:r>
              <a:rPr lang="fr-FR" dirty="0" smtClean="0">
                <a:solidFill>
                  <a:srgbClr val="C00000"/>
                </a:solidFill>
                <a:latin typeface="Lucida Bright" pitchFamily="18" charset="0"/>
                <a:cs typeface="Lucida Bright" pitchFamily="18" charset="0"/>
              </a:rPr>
              <a:t> </a:t>
            </a:r>
            <a:endParaRPr lang="fr-FR" dirty="0" smtClean="0">
              <a:latin typeface="Lucida Bright" pitchFamily="18" charset="0"/>
              <a:cs typeface="Lucida Bright" pitchFamily="18" charset="0"/>
            </a:endParaRPr>
          </a:p>
        </p:txBody>
      </p:sp>
      <p:sp>
        <p:nvSpPr>
          <p:cNvPr id="9" name="Rectangle 8"/>
          <p:cNvSpPr/>
          <p:nvPr/>
        </p:nvSpPr>
        <p:spPr>
          <a:xfrm>
            <a:off x="285720" y="1928802"/>
            <a:ext cx="4357718" cy="1719702"/>
          </a:xfrm>
          <a:prstGeom prst="rect">
            <a:avLst/>
          </a:prstGeom>
        </p:spPr>
        <p:txBody>
          <a:bodyPr wrap="square">
            <a:spAutoFit/>
          </a:bodyPr>
          <a:lstStyle/>
          <a:p>
            <a:pPr>
              <a:lnSpc>
                <a:spcPct val="150000"/>
              </a:lnSpc>
              <a:buClr>
                <a:schemeClr val="accent2">
                  <a:lumMod val="75000"/>
                </a:schemeClr>
              </a:buClr>
              <a:buFont typeface="Wingdings" pitchFamily="2" charset="2"/>
              <a:buChar char="q"/>
            </a:pPr>
            <a:r>
              <a:rPr lang="fr-FR" dirty="0" smtClean="0"/>
              <a:t> Amazon Web Services IoT;</a:t>
            </a:r>
          </a:p>
          <a:p>
            <a:pPr>
              <a:lnSpc>
                <a:spcPct val="150000"/>
              </a:lnSpc>
              <a:buClr>
                <a:schemeClr val="accent2">
                  <a:lumMod val="75000"/>
                </a:schemeClr>
              </a:buClr>
              <a:buFont typeface="Wingdings" pitchFamily="2" charset="2"/>
              <a:buChar char="q"/>
            </a:pPr>
            <a:r>
              <a:rPr lang="fr-FR" dirty="0" smtClean="0"/>
              <a:t> IBM Watson;</a:t>
            </a:r>
          </a:p>
          <a:p>
            <a:pPr>
              <a:lnSpc>
                <a:spcPct val="150000"/>
              </a:lnSpc>
              <a:buClr>
                <a:schemeClr val="accent2">
                  <a:lumMod val="75000"/>
                </a:schemeClr>
              </a:buClr>
              <a:buFont typeface="Wingdings" pitchFamily="2" charset="2"/>
              <a:buChar char="q"/>
            </a:pPr>
            <a:r>
              <a:rPr lang="fr-FR" dirty="0" smtClean="0"/>
              <a:t> Microsoft Azure Cloud IoT;</a:t>
            </a:r>
          </a:p>
          <a:p>
            <a:pPr>
              <a:lnSpc>
                <a:spcPct val="150000"/>
              </a:lnSpc>
              <a:buClr>
                <a:schemeClr val="accent2">
                  <a:lumMod val="75000"/>
                </a:schemeClr>
              </a:buClr>
              <a:buFont typeface="Wingdings" pitchFamily="2" charset="2"/>
              <a:buChar char="q"/>
            </a:pPr>
            <a:r>
              <a:rPr lang="fr-FR" dirty="0" smtClean="0"/>
              <a:t> Google Cloud IoT;</a:t>
            </a:r>
          </a:p>
        </p:txBody>
      </p:sp>
      <p:sp>
        <p:nvSpPr>
          <p:cNvPr id="10" name="Rectangle 9"/>
          <p:cNvSpPr/>
          <p:nvPr/>
        </p:nvSpPr>
        <p:spPr>
          <a:xfrm>
            <a:off x="4286248" y="2000240"/>
            <a:ext cx="4572000" cy="1754326"/>
          </a:xfrm>
          <a:prstGeom prst="rect">
            <a:avLst/>
          </a:prstGeom>
        </p:spPr>
        <p:txBody>
          <a:bodyPr>
            <a:spAutoFit/>
          </a:bodyPr>
          <a:lstStyle/>
          <a:p>
            <a:pPr>
              <a:lnSpc>
                <a:spcPct val="150000"/>
              </a:lnSpc>
              <a:buClr>
                <a:schemeClr val="accent2">
                  <a:lumMod val="75000"/>
                </a:schemeClr>
              </a:buClr>
              <a:buFont typeface="Wingdings" pitchFamily="2" charset="2"/>
              <a:buChar char="q"/>
            </a:pPr>
            <a:r>
              <a:rPr lang="en-US" dirty="0" smtClean="0"/>
              <a:t> Oracle Integrated Cloud for </a:t>
            </a:r>
            <a:r>
              <a:rPr lang="en-US" dirty="0" err="1" smtClean="0"/>
              <a:t>IoT</a:t>
            </a:r>
            <a:r>
              <a:rPr lang="en-US" dirty="0" smtClean="0"/>
              <a:t>;</a:t>
            </a:r>
          </a:p>
          <a:p>
            <a:pPr>
              <a:lnSpc>
                <a:spcPct val="150000"/>
              </a:lnSpc>
              <a:buClr>
                <a:schemeClr val="accent2">
                  <a:lumMod val="75000"/>
                </a:schemeClr>
              </a:buClr>
              <a:buFont typeface="Wingdings" pitchFamily="2" charset="2"/>
              <a:buChar char="q"/>
            </a:pPr>
            <a:r>
              <a:rPr lang="fr-FR" dirty="0" smtClean="0"/>
              <a:t> </a:t>
            </a:r>
            <a:r>
              <a:rPr lang="fr-FR" dirty="0" err="1" smtClean="0"/>
              <a:t>ThingWorx</a:t>
            </a:r>
            <a:r>
              <a:rPr lang="fr-FR" dirty="0" smtClean="0"/>
              <a:t> </a:t>
            </a:r>
            <a:r>
              <a:rPr lang="fr-FR" dirty="0" err="1" smtClean="0"/>
              <a:t>Industrial</a:t>
            </a:r>
            <a:r>
              <a:rPr lang="fr-FR" dirty="0" smtClean="0"/>
              <a:t>;</a:t>
            </a:r>
          </a:p>
          <a:p>
            <a:pPr>
              <a:lnSpc>
                <a:spcPct val="150000"/>
              </a:lnSpc>
              <a:buClr>
                <a:schemeClr val="accent2">
                  <a:lumMod val="75000"/>
                </a:schemeClr>
              </a:buClr>
              <a:buFont typeface="Wingdings" pitchFamily="2" charset="2"/>
              <a:buChar char="q"/>
            </a:pPr>
            <a:r>
              <a:rPr lang="fr-FR" dirty="0" smtClean="0"/>
              <a:t> Cisco IoT Cloud</a:t>
            </a:r>
          </a:p>
          <a:p>
            <a:pPr>
              <a:lnSpc>
                <a:spcPct val="150000"/>
              </a:lnSpc>
              <a:buClr>
                <a:schemeClr val="accent2">
                  <a:lumMod val="75000"/>
                </a:schemeClr>
              </a:buClr>
              <a:buFont typeface="Wingdings" pitchFamily="2" charset="2"/>
              <a:buChar char="q"/>
            </a:pPr>
            <a:r>
              <a:rPr lang="fr-FR" dirty="0" smtClean="0"/>
              <a:t> Etc.</a:t>
            </a:r>
            <a:endParaRPr lang="fr-FR" dirty="0"/>
          </a:p>
        </p:txBody>
      </p:sp>
      <p:grpSp>
        <p:nvGrpSpPr>
          <p:cNvPr id="13" name="Groupe 12"/>
          <p:cNvGrpSpPr/>
          <p:nvPr/>
        </p:nvGrpSpPr>
        <p:grpSpPr>
          <a:xfrm>
            <a:off x="357158" y="3519074"/>
            <a:ext cx="8429684" cy="3267488"/>
            <a:chOff x="357158" y="3519074"/>
            <a:chExt cx="8429684" cy="3267488"/>
          </a:xfrm>
        </p:grpSpPr>
        <p:pic>
          <p:nvPicPr>
            <p:cNvPr id="11" name="Image 10" descr="Plateforme_IoT_Number.PNG"/>
            <p:cNvPicPr>
              <a:picLocks noChangeAspect="1"/>
            </p:cNvPicPr>
            <p:nvPr/>
          </p:nvPicPr>
          <p:blipFill>
            <a:blip r:embed="rId2"/>
            <a:stretch>
              <a:fillRect/>
            </a:stretch>
          </p:blipFill>
          <p:spPr>
            <a:xfrm>
              <a:off x="357158" y="3714752"/>
              <a:ext cx="8256428" cy="3071810"/>
            </a:xfrm>
            <a:prstGeom prst="rect">
              <a:avLst/>
            </a:prstGeom>
          </p:spPr>
        </p:pic>
        <p:sp>
          <p:nvSpPr>
            <p:cNvPr id="12" name="ZoneTexte 11"/>
            <p:cNvSpPr txBox="1"/>
            <p:nvPr/>
          </p:nvSpPr>
          <p:spPr>
            <a:xfrm>
              <a:off x="5500694" y="3519074"/>
              <a:ext cx="3286148" cy="338554"/>
            </a:xfrm>
            <a:prstGeom prst="rect">
              <a:avLst/>
            </a:prstGeom>
            <a:solidFill>
              <a:schemeClr val="bg1"/>
            </a:solidFill>
            <a:ln>
              <a:solidFill>
                <a:schemeClr val="bg2">
                  <a:lumMod val="50000"/>
                </a:schemeClr>
              </a:solidFill>
            </a:ln>
          </p:spPr>
          <p:txBody>
            <a:bodyPr wrap="square" rtlCol="0">
              <a:spAutoFit/>
            </a:bodyPr>
            <a:lstStyle/>
            <a:p>
              <a:r>
                <a:rPr lang="fr-FR" sz="1600" b="1" i="1" dirty="0" smtClean="0">
                  <a:latin typeface="Constantia" pitchFamily="18" charset="0"/>
                </a:rPr>
                <a:t>Source:</a:t>
              </a:r>
              <a:r>
                <a:rPr lang="fr-FR" sz="1600" i="1" dirty="0" smtClean="0">
                  <a:latin typeface="Constantia" pitchFamily="18" charset="0"/>
                </a:rPr>
                <a:t> IoT Analytics Research </a:t>
              </a:r>
              <a:endParaRPr lang="fr-FR" sz="1600" i="1" dirty="0">
                <a:latin typeface="Constanti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checkerboard(across)">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ou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3</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428596" y="1643050"/>
            <a:ext cx="8358246" cy="1338828"/>
          </a:xfrm>
          <a:prstGeom prst="rect">
            <a:avLst/>
          </a:prstGeom>
          <a:noFill/>
        </p:spPr>
        <p:txBody>
          <a:bodyPr wrap="square" rtlCol="0">
            <a:spAutoFit/>
          </a:bodyPr>
          <a:lstStyle/>
          <a:p>
            <a:pPr algn="just">
              <a:lnSpc>
                <a:spcPct val="150000"/>
              </a:lnSpc>
            </a:pPr>
            <a:r>
              <a:rPr lang="fr-FR" dirty="0" smtClean="0">
                <a:solidFill>
                  <a:srgbClr val="C00000"/>
                </a:solidFill>
                <a:latin typeface="Lucida Bright" pitchFamily="18" charset="0"/>
                <a:cs typeface="Lucida Bright" pitchFamily="18" charset="0"/>
              </a:rPr>
              <a:t>Définition 1:</a:t>
            </a:r>
            <a:r>
              <a:rPr lang="fr-FR" dirty="0" smtClean="0"/>
              <a:t> </a:t>
            </a:r>
            <a:r>
              <a:rPr lang="fr-FR" dirty="0" smtClean="0">
                <a:latin typeface="Lucida Bright" pitchFamily="18" charset="0"/>
                <a:cs typeface="Lucida Bright" pitchFamily="18" charset="0"/>
              </a:rPr>
              <a:t>objet physique capable de percevoir son environnement et d’interagir avec d’autres objets, avec un système d’information et avec des utilisateurs [</a:t>
            </a:r>
            <a:r>
              <a:rPr lang="fr-FR" i="1" dirty="0" smtClean="0"/>
              <a:t>Borovoy et al</a:t>
            </a:r>
            <a:r>
              <a:rPr lang="fr-FR" dirty="0" smtClean="0"/>
              <a:t>]</a:t>
            </a:r>
            <a:r>
              <a:rPr lang="fr-FR" dirty="0" smtClean="0">
                <a:latin typeface="Lucida Bright" pitchFamily="18" charset="0"/>
                <a:cs typeface="Lucida Bright" pitchFamily="18" charset="0"/>
              </a:rPr>
              <a:t>.</a:t>
            </a:r>
          </a:p>
        </p:txBody>
      </p:sp>
      <p:sp>
        <p:nvSpPr>
          <p:cNvPr id="6" name="ZoneTexte 5"/>
          <p:cNvSpPr txBox="1"/>
          <p:nvPr/>
        </p:nvSpPr>
        <p:spPr>
          <a:xfrm>
            <a:off x="269574" y="1100064"/>
            <a:ext cx="3228769"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2. Définition d’un Objet</a:t>
            </a:r>
            <a:endParaRPr lang="fr-FR" sz="2000" b="1" u="sng" dirty="0">
              <a:solidFill>
                <a:srgbClr val="0070C0"/>
              </a:solidFill>
              <a:latin typeface="Lucida Bright" pitchFamily="18" charset="0"/>
              <a:cs typeface="Lucida Bright" pitchFamily="18" charset="0"/>
            </a:endParaRPr>
          </a:p>
        </p:txBody>
      </p:sp>
      <p:sp>
        <p:nvSpPr>
          <p:cNvPr id="12" name="Rectangle 11"/>
          <p:cNvSpPr/>
          <p:nvPr/>
        </p:nvSpPr>
        <p:spPr>
          <a:xfrm>
            <a:off x="500034" y="3143248"/>
            <a:ext cx="6572296" cy="3000821"/>
          </a:xfrm>
          <a:prstGeom prst="rect">
            <a:avLst/>
          </a:prstGeom>
        </p:spPr>
        <p:txBody>
          <a:bodyPr wrap="square">
            <a:spAutoFit/>
          </a:bodyPr>
          <a:lstStyle/>
          <a:p>
            <a:pPr algn="just">
              <a:lnSpc>
                <a:spcPct val="150000"/>
              </a:lnSpc>
            </a:pPr>
            <a:r>
              <a:rPr lang="fr-FR" dirty="0" smtClean="0">
                <a:solidFill>
                  <a:srgbClr val="C00000"/>
                </a:solidFill>
                <a:latin typeface="Lucida Bright" pitchFamily="18" charset="0"/>
                <a:cs typeface="Lucida Bright" pitchFamily="18" charset="0"/>
              </a:rPr>
              <a:t>Définition 2:</a:t>
            </a:r>
            <a:r>
              <a:rPr lang="fr-FR" dirty="0" smtClean="0"/>
              <a:t> </a:t>
            </a:r>
            <a:r>
              <a:rPr lang="fr-FR" dirty="0" smtClean="0">
                <a:latin typeface="Lucida Bright" pitchFamily="18" charset="0"/>
                <a:cs typeface="Lucida Bright" pitchFamily="18" charset="0"/>
              </a:rPr>
              <a:t>un objet physique interagissant, </a:t>
            </a:r>
            <a:r>
              <a:rPr lang="fr-FR" u="sng" dirty="0" smtClean="0">
                <a:latin typeface="Lucida Bright" pitchFamily="18" charset="0"/>
                <a:cs typeface="Lucida Bright" pitchFamily="18" charset="0"/>
              </a:rPr>
              <a:t>directement</a:t>
            </a:r>
            <a:r>
              <a:rPr lang="fr-FR" dirty="0" smtClean="0">
                <a:latin typeface="Lucida Bright" pitchFamily="18" charset="0"/>
                <a:cs typeface="Lucida Bright" pitchFamily="18" charset="0"/>
              </a:rPr>
              <a:t> ou par le </a:t>
            </a:r>
            <a:r>
              <a:rPr lang="fr-FR" u="sng" dirty="0" smtClean="0">
                <a:latin typeface="Lucida Bright" pitchFamily="18" charset="0"/>
                <a:cs typeface="Lucida Bright" pitchFamily="18" charset="0"/>
              </a:rPr>
              <a:t>biais de réseaux de communication </a:t>
            </a:r>
            <a:r>
              <a:rPr lang="fr-FR" dirty="0" smtClean="0">
                <a:latin typeface="Lucida Bright" pitchFamily="18" charset="0"/>
                <a:cs typeface="Lucida Bright" pitchFamily="18" charset="0"/>
              </a:rPr>
              <a:t>de nature quelconque, avec son environnement physique, d’autres objets communicants et/ou des utilisateurs  humains éventuels, doté au minimum de capacité de mémorisation numérique d’état, et le cas échéant, de capacité de traitement numérique [</a:t>
            </a:r>
            <a:r>
              <a:rPr lang="fr-FR" i="1" dirty="0" smtClean="0"/>
              <a:t>Claude Kintzig et al</a:t>
            </a:r>
            <a:r>
              <a:rPr lang="fr-FR" dirty="0" smtClean="0">
                <a:latin typeface="Lucida Bright" pitchFamily="18" charset="0"/>
                <a:cs typeface="Lucida Bright" pitchFamily="18" charset="0"/>
              </a:rPr>
              <a:t>].</a:t>
            </a:r>
          </a:p>
        </p:txBody>
      </p:sp>
      <p:pic>
        <p:nvPicPr>
          <p:cNvPr id="9" name="Image 8" descr="Objet communicant.PNG"/>
          <p:cNvPicPr>
            <a:picLocks noChangeAspect="1"/>
          </p:cNvPicPr>
          <p:nvPr/>
        </p:nvPicPr>
        <p:blipFill>
          <a:blip r:embed="rId2"/>
          <a:stretch>
            <a:fillRect/>
          </a:stretch>
        </p:blipFill>
        <p:spPr>
          <a:xfrm>
            <a:off x="7238734" y="3214686"/>
            <a:ext cx="1905266" cy="3086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flèche.png"/>
          <p:cNvPicPr>
            <a:picLocks noChangeAspect="1"/>
          </p:cNvPicPr>
          <p:nvPr/>
        </p:nvPicPr>
        <p:blipFill>
          <a:blip r:embed="rId2"/>
          <a:stretch>
            <a:fillRect/>
          </a:stretch>
        </p:blipFill>
        <p:spPr>
          <a:xfrm rot="17450511">
            <a:off x="3690802" y="3152523"/>
            <a:ext cx="833624" cy="676273"/>
          </a:xfrm>
          <a:prstGeom prst="rect">
            <a:avLst/>
          </a:prstGeom>
        </p:spPr>
      </p:pic>
      <p:pic>
        <p:nvPicPr>
          <p:cNvPr id="26" name="Image 25" descr="flèche.png"/>
          <p:cNvPicPr>
            <a:picLocks noChangeAspect="1"/>
          </p:cNvPicPr>
          <p:nvPr/>
        </p:nvPicPr>
        <p:blipFill>
          <a:blip r:embed="rId2"/>
          <a:stretch>
            <a:fillRect/>
          </a:stretch>
        </p:blipFill>
        <p:spPr>
          <a:xfrm rot="3863424">
            <a:off x="2755925" y="4377595"/>
            <a:ext cx="811526" cy="658346"/>
          </a:xfrm>
          <a:prstGeom prst="rect">
            <a:avLst/>
          </a:prstGeom>
        </p:spPr>
      </p:pic>
      <p:pic>
        <p:nvPicPr>
          <p:cNvPr id="25" name="Image 24" descr="flèche.png"/>
          <p:cNvPicPr>
            <a:picLocks noChangeAspect="1"/>
          </p:cNvPicPr>
          <p:nvPr/>
        </p:nvPicPr>
        <p:blipFill>
          <a:blip r:embed="rId2"/>
          <a:stretch>
            <a:fillRect/>
          </a:stretch>
        </p:blipFill>
        <p:spPr>
          <a:xfrm rot="11272998">
            <a:off x="3290532" y="4981740"/>
            <a:ext cx="811526" cy="658346"/>
          </a:xfrm>
          <a:prstGeom prst="rect">
            <a:avLst/>
          </a:prstGeom>
        </p:spPr>
      </p:pic>
      <p:pic>
        <p:nvPicPr>
          <p:cNvPr id="24" name="Image 23" descr="flèche.png"/>
          <p:cNvPicPr>
            <a:picLocks noChangeAspect="1"/>
          </p:cNvPicPr>
          <p:nvPr/>
        </p:nvPicPr>
        <p:blipFill>
          <a:blip r:embed="rId2"/>
          <a:stretch>
            <a:fillRect/>
          </a:stretch>
        </p:blipFill>
        <p:spPr>
          <a:xfrm rot="16402915">
            <a:off x="2904978" y="3581151"/>
            <a:ext cx="833624" cy="676273"/>
          </a:xfrm>
          <a:prstGeom prst="rect">
            <a:avLst/>
          </a:prstGeom>
        </p:spPr>
      </p:pic>
      <p:pic>
        <p:nvPicPr>
          <p:cNvPr id="23" name="Image 22" descr="flèche.png"/>
          <p:cNvPicPr>
            <a:picLocks noChangeAspect="1"/>
          </p:cNvPicPr>
          <p:nvPr/>
        </p:nvPicPr>
        <p:blipFill>
          <a:blip r:embed="rId2"/>
          <a:stretch>
            <a:fillRect/>
          </a:stretch>
        </p:blipFill>
        <p:spPr>
          <a:xfrm rot="9033443">
            <a:off x="4222577" y="5114012"/>
            <a:ext cx="811526" cy="658346"/>
          </a:xfrm>
          <a:prstGeom prst="rect">
            <a:avLst/>
          </a:prstGeom>
        </p:spPr>
      </p:pic>
      <p:pic>
        <p:nvPicPr>
          <p:cNvPr id="22" name="Image 21" descr="flèche.png"/>
          <p:cNvPicPr>
            <a:picLocks noChangeAspect="1"/>
          </p:cNvPicPr>
          <p:nvPr/>
        </p:nvPicPr>
        <p:blipFill>
          <a:blip r:embed="rId2"/>
          <a:stretch>
            <a:fillRect/>
          </a:stretch>
        </p:blipFill>
        <p:spPr>
          <a:xfrm rot="6720991">
            <a:off x="5273132" y="4993218"/>
            <a:ext cx="916662" cy="743637"/>
          </a:xfrm>
          <a:prstGeom prst="rect">
            <a:avLst/>
          </a:prstGeom>
        </p:spPr>
      </p:pic>
      <p:pic>
        <p:nvPicPr>
          <p:cNvPr id="21" name="Image 20" descr="flèche.png"/>
          <p:cNvPicPr>
            <a:picLocks noChangeAspect="1"/>
          </p:cNvPicPr>
          <p:nvPr/>
        </p:nvPicPr>
        <p:blipFill>
          <a:blip r:embed="rId2"/>
          <a:stretch>
            <a:fillRect/>
          </a:stretch>
        </p:blipFill>
        <p:spPr>
          <a:xfrm rot="4285503">
            <a:off x="5920104" y="4253020"/>
            <a:ext cx="916662" cy="743637"/>
          </a:xfrm>
          <a:prstGeom prst="rect">
            <a:avLst/>
          </a:prstGeom>
        </p:spPr>
      </p:pic>
      <p:pic>
        <p:nvPicPr>
          <p:cNvPr id="20" name="Image 19" descr="flèche.png"/>
          <p:cNvPicPr>
            <a:picLocks noChangeAspect="1"/>
          </p:cNvPicPr>
          <p:nvPr/>
        </p:nvPicPr>
        <p:blipFill>
          <a:blip r:embed="rId2"/>
          <a:stretch>
            <a:fillRect/>
          </a:stretch>
        </p:blipFill>
        <p:spPr>
          <a:xfrm rot="1673139">
            <a:off x="5843203" y="3525737"/>
            <a:ext cx="833624" cy="676273"/>
          </a:xfrm>
          <a:prstGeom prst="rect">
            <a:avLst/>
          </a:prstGeom>
        </p:spPr>
      </p:pic>
      <p:pic>
        <p:nvPicPr>
          <p:cNvPr id="19" name="Image 18" descr="flèche.png"/>
          <p:cNvPicPr>
            <a:picLocks noChangeAspect="1"/>
          </p:cNvPicPr>
          <p:nvPr/>
        </p:nvPicPr>
        <p:blipFill>
          <a:blip r:embed="rId2"/>
          <a:stretch>
            <a:fillRect/>
          </a:stretch>
        </p:blipFill>
        <p:spPr>
          <a:xfrm>
            <a:off x="4738508" y="3038479"/>
            <a:ext cx="833624" cy="676273"/>
          </a:xfrm>
          <a:prstGeom prst="rect">
            <a:avLst/>
          </a:prstGeom>
        </p:spPr>
      </p:pic>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30</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1000108"/>
            <a:ext cx="6296917"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7.3.4. Technologies de communication dans l’</a:t>
            </a:r>
            <a:r>
              <a:rPr lang="fr-FR" sz="1900" b="1" u="sng" dirty="0" err="1" smtClean="0">
                <a:solidFill>
                  <a:srgbClr val="002060"/>
                </a:solidFill>
                <a:latin typeface="Lucida Bright" pitchFamily="18" charset="0"/>
                <a:cs typeface="Lucida Bright" pitchFamily="18" charset="0"/>
              </a:rPr>
              <a:t>IoT</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357158" y="1428736"/>
            <a:ext cx="8715436" cy="923330"/>
          </a:xfrm>
          <a:prstGeom prst="rect">
            <a:avLst/>
          </a:prstGeom>
          <a:noFill/>
        </p:spPr>
        <p:txBody>
          <a:bodyPr wrap="square" rtlCol="0">
            <a:spAutoFit/>
          </a:bodyPr>
          <a:lstStyle/>
          <a:p>
            <a:pPr indent="179388" algn="just"/>
            <a:r>
              <a:rPr lang="fr-FR" dirty="0" smtClean="0">
                <a:latin typeface="Lucida Bright" pitchFamily="18" charset="0"/>
                <a:cs typeface="Lucida Bright" pitchFamily="18" charset="0"/>
              </a:rPr>
              <a:t>Plusieurs technologies de communication peuvent être utilisée dans un réseau d’</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vu que les objets sont hétérogènes  où pour des besoins spécifiques</a:t>
            </a:r>
          </a:p>
        </p:txBody>
      </p:sp>
      <p:grpSp>
        <p:nvGrpSpPr>
          <p:cNvPr id="2" name="Groupe 11"/>
          <p:cNvGrpSpPr/>
          <p:nvPr/>
        </p:nvGrpSpPr>
        <p:grpSpPr>
          <a:xfrm>
            <a:off x="3500430" y="3643314"/>
            <a:ext cx="2428892" cy="1500198"/>
            <a:chOff x="3286116" y="3214686"/>
            <a:chExt cx="2143140" cy="1285884"/>
          </a:xfrm>
        </p:grpSpPr>
        <p:sp>
          <p:nvSpPr>
            <p:cNvPr id="9" name="Nuage 8"/>
            <p:cNvSpPr/>
            <p:nvPr/>
          </p:nvSpPr>
          <p:spPr>
            <a:xfrm>
              <a:off x="3286116" y="3214686"/>
              <a:ext cx="2143140" cy="1285884"/>
            </a:xfrm>
            <a:prstGeom prst="cloud">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428992" y="3500438"/>
              <a:ext cx="1919115" cy="646331"/>
            </a:xfrm>
            <a:prstGeom prst="rect">
              <a:avLst/>
            </a:prstGeom>
            <a:noFill/>
          </p:spPr>
          <p:txBody>
            <a:bodyPr wrap="none" rtlCol="0">
              <a:spAutoFit/>
            </a:bodyPr>
            <a:lstStyle/>
            <a:p>
              <a:pPr algn="ctr"/>
              <a:r>
                <a:rPr lang="fr-FR" b="1" dirty="0" smtClean="0">
                  <a:solidFill>
                    <a:srgbClr val="C00000"/>
                  </a:solidFill>
                  <a:latin typeface="Cambria" pitchFamily="18" charset="0"/>
                </a:rPr>
                <a:t>Communication </a:t>
              </a:r>
            </a:p>
            <a:p>
              <a:pPr algn="ctr"/>
              <a:r>
                <a:rPr lang="fr-FR" b="1" dirty="0" smtClean="0">
                  <a:solidFill>
                    <a:srgbClr val="C00000"/>
                  </a:solidFill>
                  <a:latin typeface="Cambria" pitchFamily="18" charset="0"/>
                </a:rPr>
                <a:t>IoT</a:t>
              </a:r>
              <a:endParaRPr lang="fr-FR" b="1" dirty="0">
                <a:solidFill>
                  <a:srgbClr val="C00000"/>
                </a:solidFill>
                <a:latin typeface="Cambria" pitchFamily="18" charset="0"/>
              </a:endParaRPr>
            </a:p>
          </p:txBody>
        </p:sp>
      </p:grpSp>
      <p:sp>
        <p:nvSpPr>
          <p:cNvPr id="1026" name="AutoShape 2" descr="Parlons Zigbee – Jeedom – L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descr="2560px-WiFi_Logo.svg.png"/>
          <p:cNvPicPr>
            <a:picLocks noChangeAspect="1"/>
          </p:cNvPicPr>
          <p:nvPr/>
        </p:nvPicPr>
        <p:blipFill>
          <a:blip r:embed="rId3" cstate="print"/>
          <a:stretch>
            <a:fillRect/>
          </a:stretch>
        </p:blipFill>
        <p:spPr>
          <a:xfrm>
            <a:off x="4621069" y="2071678"/>
            <a:ext cx="1808319" cy="1071570"/>
          </a:xfrm>
          <a:prstGeom prst="rect">
            <a:avLst/>
          </a:prstGeom>
        </p:spPr>
      </p:pic>
      <p:pic>
        <p:nvPicPr>
          <p:cNvPr id="12" name="Image 11" descr="logo-bt-barcodeprice.jpg"/>
          <p:cNvPicPr>
            <a:picLocks noChangeAspect="1"/>
          </p:cNvPicPr>
          <p:nvPr/>
        </p:nvPicPr>
        <p:blipFill>
          <a:blip r:embed="rId4" cstate="print"/>
          <a:stretch>
            <a:fillRect/>
          </a:stretch>
        </p:blipFill>
        <p:spPr>
          <a:xfrm>
            <a:off x="6572264" y="2928934"/>
            <a:ext cx="1285884" cy="1285884"/>
          </a:xfrm>
          <a:prstGeom prst="rect">
            <a:avLst/>
          </a:prstGeom>
        </p:spPr>
      </p:pic>
      <p:pic>
        <p:nvPicPr>
          <p:cNvPr id="13" name="Image 12" descr="R85e211306101e58a9cc6bbdc264cdd29-1.png"/>
          <p:cNvPicPr>
            <a:picLocks noChangeAspect="1"/>
          </p:cNvPicPr>
          <p:nvPr/>
        </p:nvPicPr>
        <p:blipFill>
          <a:blip r:embed="rId5"/>
          <a:stretch>
            <a:fillRect/>
          </a:stretch>
        </p:blipFill>
        <p:spPr>
          <a:xfrm>
            <a:off x="6572264" y="4313205"/>
            <a:ext cx="1152361" cy="1101522"/>
          </a:xfrm>
          <a:prstGeom prst="rect">
            <a:avLst/>
          </a:prstGeom>
        </p:spPr>
      </p:pic>
      <p:pic>
        <p:nvPicPr>
          <p:cNvPr id="14" name="Image 13" descr="lora.png"/>
          <p:cNvPicPr>
            <a:picLocks noChangeAspect="1"/>
          </p:cNvPicPr>
          <p:nvPr/>
        </p:nvPicPr>
        <p:blipFill>
          <a:blip r:embed="rId6"/>
          <a:stretch>
            <a:fillRect/>
          </a:stretch>
        </p:blipFill>
        <p:spPr>
          <a:xfrm>
            <a:off x="5399589" y="5214950"/>
            <a:ext cx="1887055" cy="1333489"/>
          </a:xfrm>
          <a:prstGeom prst="rect">
            <a:avLst/>
          </a:prstGeom>
        </p:spPr>
      </p:pic>
      <p:pic>
        <p:nvPicPr>
          <p:cNvPr id="15" name="Image 14" descr="RFID.png"/>
          <p:cNvPicPr>
            <a:picLocks noChangeAspect="1"/>
          </p:cNvPicPr>
          <p:nvPr/>
        </p:nvPicPr>
        <p:blipFill>
          <a:blip r:embed="rId7" cstate="print"/>
          <a:stretch>
            <a:fillRect/>
          </a:stretch>
        </p:blipFill>
        <p:spPr>
          <a:xfrm>
            <a:off x="2500298" y="5192562"/>
            <a:ext cx="1080774" cy="1080774"/>
          </a:xfrm>
          <a:prstGeom prst="rect">
            <a:avLst/>
          </a:prstGeom>
        </p:spPr>
      </p:pic>
      <p:pic>
        <p:nvPicPr>
          <p:cNvPr id="16" name="Image 15" descr="NFC-LOGO.jpg"/>
          <p:cNvPicPr>
            <a:picLocks noChangeAspect="1"/>
          </p:cNvPicPr>
          <p:nvPr/>
        </p:nvPicPr>
        <p:blipFill>
          <a:blip r:embed="rId8" cstate="print"/>
          <a:stretch>
            <a:fillRect/>
          </a:stretch>
        </p:blipFill>
        <p:spPr>
          <a:xfrm>
            <a:off x="1357290" y="4071942"/>
            <a:ext cx="1470189" cy="928694"/>
          </a:xfrm>
          <a:prstGeom prst="rect">
            <a:avLst/>
          </a:prstGeom>
        </p:spPr>
      </p:pic>
      <p:pic>
        <p:nvPicPr>
          <p:cNvPr id="17" name="Image 16" descr="téléchargement.png"/>
          <p:cNvPicPr>
            <a:picLocks noChangeAspect="1"/>
          </p:cNvPicPr>
          <p:nvPr/>
        </p:nvPicPr>
        <p:blipFill>
          <a:blip r:embed="rId9"/>
          <a:stretch>
            <a:fillRect/>
          </a:stretch>
        </p:blipFill>
        <p:spPr>
          <a:xfrm>
            <a:off x="1643042" y="2643189"/>
            <a:ext cx="1214439" cy="1214439"/>
          </a:xfrm>
          <a:prstGeom prst="rect">
            <a:avLst/>
          </a:prstGeom>
        </p:spPr>
      </p:pic>
      <p:pic>
        <p:nvPicPr>
          <p:cNvPr id="18" name="Image 17" descr="Sigfox.jpg"/>
          <p:cNvPicPr>
            <a:picLocks noChangeAspect="1"/>
          </p:cNvPicPr>
          <p:nvPr/>
        </p:nvPicPr>
        <p:blipFill>
          <a:blip r:embed="rId10"/>
          <a:stretch>
            <a:fillRect/>
          </a:stretch>
        </p:blipFill>
        <p:spPr>
          <a:xfrm>
            <a:off x="4041737" y="5691210"/>
            <a:ext cx="1095376" cy="1095376"/>
          </a:xfrm>
          <a:prstGeom prst="rect">
            <a:avLst/>
          </a:prstGeom>
        </p:spPr>
      </p:pic>
      <p:sp>
        <p:nvSpPr>
          <p:cNvPr id="27" name="ZoneTexte 26"/>
          <p:cNvSpPr txBox="1"/>
          <p:nvPr/>
        </p:nvSpPr>
        <p:spPr>
          <a:xfrm>
            <a:off x="6500826" y="2143116"/>
            <a:ext cx="2214578" cy="523220"/>
          </a:xfrm>
          <a:prstGeom prst="rect">
            <a:avLst/>
          </a:prstGeom>
          <a:noFill/>
          <a:ln>
            <a:solidFill>
              <a:srgbClr val="C00000"/>
            </a:solidFill>
          </a:ln>
        </p:spPr>
        <p:txBody>
          <a:bodyPr wrap="square" rtlCol="0">
            <a:spAutoFit/>
          </a:bodyPr>
          <a:lstStyle/>
          <a:p>
            <a:r>
              <a:rPr lang="fr-FR" sz="1400" dirty="0" smtClean="0"/>
              <a:t>1Mb/s - dizaines Gb/s</a:t>
            </a:r>
          </a:p>
          <a:p>
            <a:r>
              <a:rPr lang="fr-FR" sz="1400" dirty="0" smtClean="0"/>
              <a:t>20–60 m</a:t>
            </a:r>
            <a:endParaRPr lang="fr-FR" sz="1400" dirty="0"/>
          </a:p>
        </p:txBody>
      </p:sp>
      <p:pic>
        <p:nvPicPr>
          <p:cNvPr id="29" name="Image 28" descr="WiMAX-LOGO.jpg"/>
          <p:cNvPicPr>
            <a:picLocks noChangeAspect="1"/>
          </p:cNvPicPr>
          <p:nvPr/>
        </p:nvPicPr>
        <p:blipFill>
          <a:blip r:embed="rId11" cstate="print"/>
          <a:stretch>
            <a:fillRect/>
          </a:stretch>
        </p:blipFill>
        <p:spPr>
          <a:xfrm>
            <a:off x="2939494" y="2500306"/>
            <a:ext cx="1632506" cy="642942"/>
          </a:xfrm>
          <a:prstGeom prst="rect">
            <a:avLst/>
          </a:prstGeom>
        </p:spPr>
      </p:pic>
      <p:sp>
        <p:nvSpPr>
          <p:cNvPr id="30" name="ZoneTexte 29"/>
          <p:cNvSpPr txBox="1"/>
          <p:nvPr/>
        </p:nvSpPr>
        <p:spPr>
          <a:xfrm>
            <a:off x="7500958" y="3048656"/>
            <a:ext cx="1214446" cy="523220"/>
          </a:xfrm>
          <a:prstGeom prst="rect">
            <a:avLst/>
          </a:prstGeom>
          <a:noFill/>
          <a:ln>
            <a:solidFill>
              <a:srgbClr val="C00000"/>
            </a:solidFill>
          </a:ln>
        </p:spPr>
        <p:txBody>
          <a:bodyPr wrap="square" rtlCol="0">
            <a:spAutoFit/>
          </a:bodyPr>
          <a:lstStyle/>
          <a:p>
            <a:r>
              <a:rPr lang="fr-FR" sz="1400" dirty="0" smtClean="0"/>
              <a:t>1–24 Mb/s</a:t>
            </a:r>
          </a:p>
          <a:p>
            <a:r>
              <a:rPr lang="fr-FR" sz="1400" dirty="0" smtClean="0"/>
              <a:t>8–10 m</a:t>
            </a:r>
            <a:endParaRPr lang="fr-FR" sz="1400" dirty="0"/>
          </a:p>
        </p:txBody>
      </p:sp>
      <p:sp>
        <p:nvSpPr>
          <p:cNvPr id="32" name="ZoneTexte 31"/>
          <p:cNvSpPr txBox="1"/>
          <p:nvPr/>
        </p:nvSpPr>
        <p:spPr>
          <a:xfrm>
            <a:off x="7643866" y="4429132"/>
            <a:ext cx="1428728" cy="523220"/>
          </a:xfrm>
          <a:prstGeom prst="rect">
            <a:avLst/>
          </a:prstGeom>
          <a:noFill/>
          <a:ln>
            <a:solidFill>
              <a:srgbClr val="C00000"/>
            </a:solidFill>
          </a:ln>
        </p:spPr>
        <p:txBody>
          <a:bodyPr wrap="square" rtlCol="0">
            <a:spAutoFit/>
          </a:bodyPr>
          <a:lstStyle/>
          <a:p>
            <a:r>
              <a:rPr lang="fr-FR" sz="1400" dirty="0" smtClean="0"/>
              <a:t>40–250 Kb/s</a:t>
            </a:r>
          </a:p>
          <a:p>
            <a:r>
              <a:rPr lang="fr-FR" sz="1400" dirty="0" smtClean="0"/>
              <a:t>10–50 m</a:t>
            </a:r>
            <a:endParaRPr lang="fr-FR" sz="1400" dirty="0"/>
          </a:p>
        </p:txBody>
      </p:sp>
      <p:sp>
        <p:nvSpPr>
          <p:cNvPr id="33" name="ZoneTexte 32"/>
          <p:cNvSpPr txBox="1"/>
          <p:nvPr/>
        </p:nvSpPr>
        <p:spPr>
          <a:xfrm>
            <a:off x="6929454" y="5857892"/>
            <a:ext cx="1428728" cy="523220"/>
          </a:xfrm>
          <a:prstGeom prst="rect">
            <a:avLst/>
          </a:prstGeom>
          <a:noFill/>
          <a:ln>
            <a:solidFill>
              <a:srgbClr val="C00000"/>
            </a:solidFill>
          </a:ln>
        </p:spPr>
        <p:txBody>
          <a:bodyPr wrap="square" rtlCol="0">
            <a:spAutoFit/>
          </a:bodyPr>
          <a:lstStyle/>
          <a:p>
            <a:r>
              <a:rPr lang="fr-FR" sz="1400" dirty="0" smtClean="0"/>
              <a:t>0.3–50 Kb/s</a:t>
            </a:r>
          </a:p>
          <a:p>
            <a:r>
              <a:rPr lang="fr-FR" sz="1400" dirty="0" smtClean="0"/>
              <a:t>&lt;30 Km</a:t>
            </a:r>
            <a:endParaRPr lang="fr-FR" sz="1400" dirty="0"/>
          </a:p>
        </p:txBody>
      </p:sp>
      <p:sp>
        <p:nvSpPr>
          <p:cNvPr id="35" name="ZoneTexte 34"/>
          <p:cNvSpPr txBox="1"/>
          <p:nvPr/>
        </p:nvSpPr>
        <p:spPr>
          <a:xfrm>
            <a:off x="-32" y="2571744"/>
            <a:ext cx="1714512" cy="1384995"/>
          </a:xfrm>
          <a:prstGeom prst="rect">
            <a:avLst/>
          </a:prstGeom>
          <a:noFill/>
          <a:ln>
            <a:solidFill>
              <a:srgbClr val="C00000"/>
            </a:solidFill>
          </a:ln>
        </p:spPr>
        <p:txBody>
          <a:bodyPr wrap="square" rtlCol="0">
            <a:spAutoFit/>
          </a:bodyPr>
          <a:lstStyle/>
          <a:p>
            <a:r>
              <a:rPr lang="fr-FR" sz="1400" dirty="0" smtClean="0"/>
              <a:t>2G: 50–100 kb/s</a:t>
            </a:r>
          </a:p>
          <a:p>
            <a:r>
              <a:rPr lang="fr-FR" sz="1400" dirty="0" smtClean="0"/>
              <a:t>3G: 200 kb/s</a:t>
            </a:r>
          </a:p>
          <a:p>
            <a:r>
              <a:rPr lang="fr-FR" sz="1400" dirty="0" smtClean="0"/>
              <a:t>4G: 0.1–1 Gb/s</a:t>
            </a:r>
          </a:p>
          <a:p>
            <a:r>
              <a:rPr lang="fr-FR" sz="1400" dirty="0" smtClean="0"/>
              <a:t>5G: 50 Gb/s</a:t>
            </a:r>
          </a:p>
          <a:p>
            <a:r>
              <a:rPr lang="fr-FR" sz="1400" dirty="0" err="1" smtClean="0"/>
              <a:t>Dist</a:t>
            </a:r>
            <a:r>
              <a:rPr lang="fr-FR" sz="1400" dirty="0" smtClean="0"/>
              <a:t>: entre cellules</a:t>
            </a:r>
            <a:endParaRPr lang="fr-FR" sz="1400" dirty="0"/>
          </a:p>
        </p:txBody>
      </p:sp>
      <p:sp>
        <p:nvSpPr>
          <p:cNvPr id="38" name="ZoneTexte 37"/>
          <p:cNvSpPr txBox="1"/>
          <p:nvPr/>
        </p:nvSpPr>
        <p:spPr>
          <a:xfrm>
            <a:off x="2357422" y="2000240"/>
            <a:ext cx="1857388" cy="523220"/>
          </a:xfrm>
          <a:prstGeom prst="rect">
            <a:avLst/>
          </a:prstGeom>
          <a:noFill/>
          <a:ln>
            <a:solidFill>
              <a:srgbClr val="C00000"/>
            </a:solidFill>
          </a:ln>
        </p:spPr>
        <p:txBody>
          <a:bodyPr wrap="square" rtlCol="0">
            <a:spAutoFit/>
          </a:bodyPr>
          <a:lstStyle/>
          <a:p>
            <a:r>
              <a:rPr lang="fr-FR" sz="1400" dirty="0" smtClean="0"/>
              <a:t>50–100 Mb/s </a:t>
            </a:r>
          </a:p>
          <a:p>
            <a:r>
              <a:rPr lang="fr-FR" sz="1400" dirty="0" smtClean="0"/>
              <a:t>&lt;50Km</a:t>
            </a:r>
            <a:endParaRPr lang="fr-FR" sz="1400" dirty="0"/>
          </a:p>
        </p:txBody>
      </p:sp>
      <p:sp>
        <p:nvSpPr>
          <p:cNvPr id="40" name="ZoneTexte 39"/>
          <p:cNvSpPr txBox="1"/>
          <p:nvPr/>
        </p:nvSpPr>
        <p:spPr>
          <a:xfrm>
            <a:off x="142844" y="4763168"/>
            <a:ext cx="1714512" cy="523220"/>
          </a:xfrm>
          <a:prstGeom prst="rect">
            <a:avLst/>
          </a:prstGeom>
          <a:noFill/>
          <a:ln>
            <a:solidFill>
              <a:srgbClr val="C00000"/>
            </a:solidFill>
          </a:ln>
        </p:spPr>
        <p:txBody>
          <a:bodyPr wrap="square" rtlCol="0">
            <a:spAutoFit/>
          </a:bodyPr>
          <a:lstStyle/>
          <a:p>
            <a:r>
              <a:rPr lang="pt-BR" sz="1400" dirty="0" smtClean="0"/>
              <a:t>106 - 424 kbit/s </a:t>
            </a:r>
          </a:p>
          <a:p>
            <a:r>
              <a:rPr lang="fr-FR" sz="1400" dirty="0" smtClean="0"/>
              <a:t>&lt;10 cm</a:t>
            </a:r>
            <a:endParaRPr lang="fr-FR" sz="1400" dirty="0"/>
          </a:p>
        </p:txBody>
      </p:sp>
      <p:sp>
        <p:nvSpPr>
          <p:cNvPr id="41" name="ZoneTexte 40"/>
          <p:cNvSpPr txBox="1"/>
          <p:nvPr/>
        </p:nvSpPr>
        <p:spPr>
          <a:xfrm>
            <a:off x="785786" y="5572140"/>
            <a:ext cx="1714512" cy="523220"/>
          </a:xfrm>
          <a:prstGeom prst="rect">
            <a:avLst/>
          </a:prstGeom>
          <a:noFill/>
          <a:ln>
            <a:solidFill>
              <a:srgbClr val="C00000"/>
            </a:solidFill>
          </a:ln>
        </p:spPr>
        <p:txBody>
          <a:bodyPr wrap="square" rtlCol="0">
            <a:spAutoFit/>
          </a:bodyPr>
          <a:lstStyle/>
          <a:p>
            <a:r>
              <a:rPr lang="pt-BR" sz="1400" dirty="0" smtClean="0"/>
              <a:t>424 kbit/s</a:t>
            </a:r>
            <a:r>
              <a:rPr lang="fr-FR" sz="1400" dirty="0" smtClean="0"/>
              <a:t> </a:t>
            </a:r>
            <a:r>
              <a:rPr lang="pt-BR" sz="1400" dirty="0" smtClean="0"/>
              <a:t> </a:t>
            </a:r>
          </a:p>
          <a:p>
            <a:r>
              <a:rPr lang="fr-FR" sz="1400" dirty="0" smtClean="0"/>
              <a:t>1–2 m (UHF)</a:t>
            </a:r>
            <a:endParaRPr lang="fr-FR" sz="1400" dirty="0"/>
          </a:p>
        </p:txBody>
      </p:sp>
      <p:sp>
        <p:nvSpPr>
          <p:cNvPr id="42" name="ZoneTexte 41"/>
          <p:cNvSpPr txBox="1"/>
          <p:nvPr/>
        </p:nvSpPr>
        <p:spPr>
          <a:xfrm>
            <a:off x="4929190" y="6286520"/>
            <a:ext cx="1428728" cy="523220"/>
          </a:xfrm>
          <a:prstGeom prst="rect">
            <a:avLst/>
          </a:prstGeom>
          <a:noFill/>
          <a:ln>
            <a:solidFill>
              <a:srgbClr val="C00000"/>
            </a:solidFill>
          </a:ln>
        </p:spPr>
        <p:txBody>
          <a:bodyPr wrap="square" rtlCol="0">
            <a:spAutoFit/>
          </a:bodyPr>
          <a:lstStyle/>
          <a:p>
            <a:r>
              <a:rPr lang="fr-FR" sz="1400" dirty="0" smtClean="0"/>
              <a:t>100 b/s</a:t>
            </a:r>
          </a:p>
          <a:p>
            <a:r>
              <a:rPr lang="fr-FR" sz="1400" dirty="0" smtClean="0"/>
              <a:t>30 - 50 Km</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heckerboard(across)">
                                      <p:cBhvr>
                                        <p:cTn id="29" dur="500"/>
                                        <p:tgtEl>
                                          <p:spTgt spid="20"/>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childTnLst>
                          </p:cTn>
                        </p:par>
                        <p:par>
                          <p:cTn id="34" fill="hold">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heckerboard(across)">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par>
                          <p:cTn id="43" fill="hold">
                            <p:stCondLst>
                              <p:cond delay="500"/>
                            </p:stCondLst>
                            <p:childTnLst>
                              <p:par>
                                <p:cTn id="44" presetID="5" presetClass="entr" presetSubtype="1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heckerboard(across)">
                                      <p:cBhvr>
                                        <p:cTn id="46" dur="500"/>
                                        <p:tgtEl>
                                          <p:spTgt spid="13"/>
                                        </p:tgtEl>
                                      </p:cBhvr>
                                    </p:animEffect>
                                  </p:childTnLst>
                                </p:cTn>
                              </p:par>
                            </p:childTnLst>
                          </p:cTn>
                        </p:par>
                        <p:par>
                          <p:cTn id="47" fill="hold">
                            <p:stCondLst>
                              <p:cond delay="1000"/>
                            </p:stCondLst>
                            <p:childTnLst>
                              <p:par>
                                <p:cTn id="48" presetID="5" presetClass="entr" presetSubtype="1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heckerboard(across)">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heckerboard(across)">
                                      <p:cBhvr>
                                        <p:cTn id="55" dur="500"/>
                                        <p:tgtEl>
                                          <p:spTgt spid="22"/>
                                        </p:tgtEl>
                                      </p:cBhvr>
                                    </p:animEffect>
                                  </p:childTnLst>
                                </p:cTn>
                              </p:par>
                            </p:childTnLst>
                          </p:cTn>
                        </p:par>
                        <p:par>
                          <p:cTn id="56" fill="hold">
                            <p:stCondLst>
                              <p:cond delay="500"/>
                            </p:stCondLst>
                            <p:childTnLst>
                              <p:par>
                                <p:cTn id="57" presetID="5" presetClass="entr" presetSubtype="1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heckerboard(across)">
                                      <p:cBhvr>
                                        <p:cTn id="59" dur="500"/>
                                        <p:tgtEl>
                                          <p:spTgt spid="14"/>
                                        </p:tgtEl>
                                      </p:cBhvr>
                                    </p:animEffect>
                                  </p:childTnLst>
                                </p:cTn>
                              </p:par>
                            </p:childTnLst>
                          </p:cTn>
                        </p:par>
                        <p:par>
                          <p:cTn id="60" fill="hold">
                            <p:stCondLst>
                              <p:cond delay="1000"/>
                            </p:stCondLst>
                            <p:childTnLst>
                              <p:par>
                                <p:cTn id="61" presetID="5" presetClass="entr" presetSubtype="1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checkerboard(across)">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childTnLst>
                          </p:cTn>
                        </p:par>
                        <p:par>
                          <p:cTn id="69" fill="hold">
                            <p:stCondLst>
                              <p:cond delay="500"/>
                            </p:stCondLst>
                            <p:childTnLst>
                              <p:par>
                                <p:cTn id="70" presetID="5" presetClass="entr" presetSubtype="1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heckerboard(across)">
                                      <p:cBhvr>
                                        <p:cTn id="72" dur="500"/>
                                        <p:tgtEl>
                                          <p:spTgt spid="18"/>
                                        </p:tgtEl>
                                      </p:cBhvr>
                                    </p:animEffect>
                                  </p:childTnLst>
                                </p:cTn>
                              </p:par>
                            </p:childTnLst>
                          </p:cTn>
                        </p:par>
                        <p:par>
                          <p:cTn id="73" fill="hold">
                            <p:stCondLst>
                              <p:cond delay="1000"/>
                            </p:stCondLst>
                            <p:childTnLst>
                              <p:par>
                                <p:cTn id="74" presetID="5" presetClass="entr" presetSubtype="1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checkerboard(across)">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checkerboard(across)">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heckerboard(across)">
                                      <p:cBhvr>
                                        <p:cTn id="86" dur="500"/>
                                        <p:tgtEl>
                                          <p:spTgt spid="15"/>
                                        </p:tgtEl>
                                      </p:cBhvr>
                                    </p:animEffect>
                                  </p:childTnLst>
                                </p:cTn>
                              </p:par>
                            </p:childTnLst>
                          </p:cTn>
                        </p:par>
                        <p:par>
                          <p:cTn id="87" fill="hold">
                            <p:stCondLst>
                              <p:cond delay="1000"/>
                            </p:stCondLst>
                            <p:childTnLst>
                              <p:par>
                                <p:cTn id="88" presetID="5" presetClass="entr" presetSubtype="10"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checkerboard(across)">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heckerboard(across)">
                                      <p:cBhvr>
                                        <p:cTn id="95" dur="500"/>
                                        <p:tgtEl>
                                          <p:spTgt spid="26"/>
                                        </p:tgtEl>
                                      </p:cBhvr>
                                    </p:animEffect>
                                  </p:childTnLst>
                                </p:cTn>
                              </p:par>
                            </p:childTnLst>
                          </p:cTn>
                        </p:par>
                        <p:par>
                          <p:cTn id="96" fill="hold">
                            <p:stCondLst>
                              <p:cond delay="500"/>
                            </p:stCondLst>
                            <p:childTnLst>
                              <p:par>
                                <p:cTn id="97" presetID="5" presetClass="entr" presetSubtype="10" fill="hold"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checkerboard(across)">
                                      <p:cBhvr>
                                        <p:cTn id="99" dur="500"/>
                                        <p:tgtEl>
                                          <p:spTgt spid="16"/>
                                        </p:tgtEl>
                                      </p:cBhvr>
                                    </p:animEffect>
                                  </p:childTnLst>
                                </p:cTn>
                              </p:par>
                            </p:childTnLst>
                          </p:cTn>
                        </p:par>
                        <p:par>
                          <p:cTn id="100" fill="hold">
                            <p:stCondLst>
                              <p:cond delay="1000"/>
                            </p:stCondLst>
                            <p:childTnLst>
                              <p:par>
                                <p:cTn id="101" presetID="5" presetClass="entr" presetSubtype="1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checkerboard(across)">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checkerboard(across)">
                                      <p:cBhvr>
                                        <p:cTn id="108" dur="500"/>
                                        <p:tgtEl>
                                          <p:spTgt spid="24"/>
                                        </p:tgtEl>
                                      </p:cBhvr>
                                    </p:animEffect>
                                  </p:childTnLst>
                                </p:cTn>
                              </p:par>
                            </p:childTnLst>
                          </p:cTn>
                        </p:par>
                        <p:par>
                          <p:cTn id="109" fill="hold">
                            <p:stCondLst>
                              <p:cond delay="500"/>
                            </p:stCondLst>
                            <p:childTnLst>
                              <p:par>
                                <p:cTn id="110" presetID="5" presetClass="entr" presetSubtype="10" fill="hold"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checkerboard(across)">
                                      <p:cBhvr>
                                        <p:cTn id="112" dur="500"/>
                                        <p:tgtEl>
                                          <p:spTgt spid="17"/>
                                        </p:tgtEl>
                                      </p:cBhvr>
                                    </p:animEffect>
                                  </p:childTnLst>
                                </p:cTn>
                              </p:par>
                            </p:childTnLst>
                          </p:cTn>
                        </p:par>
                        <p:par>
                          <p:cTn id="113" fill="hold">
                            <p:stCondLst>
                              <p:cond delay="1000"/>
                            </p:stCondLst>
                            <p:childTnLst>
                              <p:par>
                                <p:cTn id="114" presetID="5" presetClass="entr" presetSubtype="1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checkerboard(across)">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nodeType="click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checkerboard(across)">
                                      <p:cBhvr>
                                        <p:cTn id="121" dur="500"/>
                                        <p:tgtEl>
                                          <p:spTgt spid="28"/>
                                        </p:tgtEl>
                                      </p:cBhvr>
                                    </p:animEffect>
                                  </p:childTnLst>
                                </p:cTn>
                              </p:par>
                            </p:childTnLst>
                          </p:cTn>
                        </p:par>
                        <p:par>
                          <p:cTn id="122" fill="hold">
                            <p:stCondLst>
                              <p:cond delay="500"/>
                            </p:stCondLst>
                            <p:childTnLst>
                              <p:par>
                                <p:cTn id="123" presetID="5" presetClass="entr" presetSubtype="10" fill="hold"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checkerboard(across)">
                                      <p:cBhvr>
                                        <p:cTn id="125" dur="500"/>
                                        <p:tgtEl>
                                          <p:spTgt spid="29"/>
                                        </p:tgtEl>
                                      </p:cBhvr>
                                    </p:animEffect>
                                  </p:childTnLst>
                                </p:cTn>
                              </p:par>
                            </p:childTnLst>
                          </p:cTn>
                        </p:par>
                        <p:par>
                          <p:cTn id="126" fill="hold">
                            <p:stCondLst>
                              <p:cond delay="1000"/>
                            </p:stCondLst>
                            <p:childTnLst>
                              <p:par>
                                <p:cTn id="127" presetID="5" presetClass="entr" presetSubtype="10" fill="hold" grpId="0"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heckerboard(across)">
                                      <p:cBhvr>
                                        <p:cTn id="1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animBg="1"/>
      <p:bldP spid="30" grpId="0" animBg="1"/>
      <p:bldP spid="32" grpId="0" animBg="1"/>
      <p:bldP spid="33" grpId="0" animBg="1"/>
      <p:bldP spid="35" grpId="0" animBg="1"/>
      <p:bldP spid="38" grpId="0" animBg="1"/>
      <p:bldP spid="40" grpId="0" animBg="1"/>
      <p:bldP spid="41"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31</a:t>
            </a:fld>
            <a:endParaRPr lang="fr-BE" sz="1600" b="1" dirty="0">
              <a:solidFill>
                <a:srgbClr val="002060"/>
              </a:solidFill>
            </a:endParaRPr>
          </a:p>
        </p:txBody>
      </p:sp>
      <p:sp>
        <p:nvSpPr>
          <p:cNvPr id="8" name="Titre 7"/>
          <p:cNvSpPr>
            <a:spLocks noGrp="1"/>
          </p:cNvSpPr>
          <p:nvPr>
            <p:ph type="title"/>
          </p:nvPr>
        </p:nvSpPr>
        <p:spPr>
          <a:xfrm>
            <a:off x="0" y="71414"/>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928670"/>
            <a:ext cx="8483413"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7.3.5. Technologies de traitement et stockage de données dans l’</a:t>
            </a:r>
            <a:r>
              <a:rPr lang="fr-FR" sz="1900" b="1" u="sng" dirty="0" err="1" smtClean="0">
                <a:solidFill>
                  <a:srgbClr val="002060"/>
                </a:solidFill>
                <a:latin typeface="Lucida Bright" pitchFamily="18" charset="0"/>
                <a:cs typeface="Lucida Bright" pitchFamily="18" charset="0"/>
              </a:rPr>
              <a:t>IoT</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357190" y="1357298"/>
            <a:ext cx="8572528" cy="923330"/>
          </a:xfrm>
          <a:prstGeom prst="rect">
            <a:avLst/>
          </a:prstGeom>
          <a:noFill/>
        </p:spPr>
        <p:txBody>
          <a:bodyPr wrap="square" rtlCol="0">
            <a:spAutoFit/>
          </a:bodyPr>
          <a:lstStyle/>
          <a:p>
            <a:pPr indent="179388" algn="just"/>
            <a:r>
              <a:rPr lang="fr-FR" dirty="0" smtClean="0">
                <a:latin typeface="Lucida Bright" pitchFamily="18" charset="0"/>
                <a:cs typeface="Lucida Bright" pitchFamily="18" charset="0"/>
              </a:rPr>
              <a:t>Selon les architectures vues précédemment, différentes technologies peuvent être utilisées pour le traitement des données massives (</a:t>
            </a:r>
            <a:r>
              <a:rPr lang="fr-FR" dirty="0" err="1" smtClean="0">
                <a:latin typeface="Lucida Bright" pitchFamily="18" charset="0"/>
                <a:cs typeface="Lucida Bright" pitchFamily="18" charset="0"/>
              </a:rPr>
              <a:t>Big</a:t>
            </a:r>
            <a:r>
              <a:rPr lang="fr-FR" dirty="0" smtClean="0">
                <a:latin typeface="Lucida Bright" pitchFamily="18" charset="0"/>
                <a:cs typeface="Lucida Bright" pitchFamily="18" charset="0"/>
              </a:rPr>
              <a:t> Data) générées  par les objets. On trouve:</a:t>
            </a:r>
          </a:p>
        </p:txBody>
      </p:sp>
      <p:sp>
        <p:nvSpPr>
          <p:cNvPr id="1026" name="AutoShape 2" descr="Parlons Zigbee – Jeedom – L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Picture 2"/>
          <p:cNvPicPr>
            <a:picLocks noChangeAspect="1" noChangeArrowheads="1"/>
          </p:cNvPicPr>
          <p:nvPr/>
        </p:nvPicPr>
        <p:blipFill>
          <a:blip r:embed="rId2"/>
          <a:srcRect/>
          <a:stretch>
            <a:fillRect/>
          </a:stretch>
        </p:blipFill>
        <p:spPr bwMode="auto">
          <a:xfrm>
            <a:off x="1000100" y="2357430"/>
            <a:ext cx="7486650" cy="3714750"/>
          </a:xfrm>
          <a:prstGeom prst="rect">
            <a:avLst/>
          </a:prstGeom>
          <a:noFill/>
          <a:ln w="9525">
            <a:noFill/>
            <a:miter lim="800000"/>
            <a:headEnd/>
            <a:tailEnd/>
          </a:ln>
          <a:effectLst/>
        </p:spPr>
      </p:pic>
      <p:sp>
        <p:nvSpPr>
          <p:cNvPr id="9" name="Rectangle 8"/>
          <p:cNvSpPr/>
          <p:nvPr/>
        </p:nvSpPr>
        <p:spPr>
          <a:xfrm>
            <a:off x="3643306" y="6143644"/>
            <a:ext cx="3043141" cy="338554"/>
          </a:xfrm>
          <a:prstGeom prst="rect">
            <a:avLst/>
          </a:prstGeom>
        </p:spPr>
        <p:txBody>
          <a:bodyPr wrap="none">
            <a:spAutoFit/>
          </a:bodyPr>
          <a:lstStyle/>
          <a:p>
            <a:r>
              <a:rPr lang="fr-FR" sz="1600" b="1" i="1" dirty="0" smtClean="0">
                <a:latin typeface="Constantia" pitchFamily="18" charset="0"/>
              </a:rPr>
              <a:t>Source: </a:t>
            </a:r>
            <a:r>
              <a:rPr lang="fr-FR" sz="1600" i="1" dirty="0" err="1" smtClean="0">
                <a:latin typeface="Constantia" pitchFamily="18" charset="0"/>
              </a:rPr>
              <a:t>Riello</a:t>
            </a:r>
            <a:r>
              <a:rPr lang="fr-FR" sz="1600" i="1" dirty="0" smtClean="0">
                <a:latin typeface="Constantia" pitchFamily="18" charset="0"/>
              </a:rPr>
              <a:t> </a:t>
            </a:r>
            <a:r>
              <a:rPr lang="fr-FR" sz="1600" i="1" dirty="0" err="1" smtClean="0">
                <a:latin typeface="Constantia" pitchFamily="18" charset="0"/>
              </a:rPr>
              <a:t>Elettronica</a:t>
            </a:r>
            <a:r>
              <a:rPr lang="fr-FR" sz="1600" i="1" dirty="0" smtClean="0">
                <a:latin typeface="Constantia" pitchFamily="18" charset="0"/>
              </a:rPr>
              <a:t>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32</a:t>
            </a:fld>
            <a:endParaRPr lang="fr-BE" sz="1600" b="1" dirty="0">
              <a:solidFill>
                <a:srgbClr val="002060"/>
              </a:solidFill>
            </a:endParaRPr>
          </a:p>
        </p:txBody>
      </p:sp>
      <p:sp>
        <p:nvSpPr>
          <p:cNvPr id="8" name="Titre 7"/>
          <p:cNvSpPr>
            <a:spLocks noGrp="1"/>
          </p:cNvSpPr>
          <p:nvPr>
            <p:ph type="title"/>
          </p:nvPr>
        </p:nvSpPr>
        <p:spPr>
          <a:xfrm>
            <a:off x="0" y="71414"/>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14282" y="928670"/>
            <a:ext cx="8483413" cy="384721"/>
          </a:xfrm>
          <a:prstGeom prst="rect">
            <a:avLst/>
          </a:prstGeom>
          <a:noFill/>
        </p:spPr>
        <p:txBody>
          <a:bodyPr wrap="none" rtlCol="0">
            <a:spAutoFit/>
          </a:bodyPr>
          <a:lstStyle/>
          <a:p>
            <a:r>
              <a:rPr lang="fr-FR" sz="1900" b="1" u="sng" dirty="0" smtClean="0">
                <a:solidFill>
                  <a:srgbClr val="002060"/>
                </a:solidFill>
                <a:latin typeface="Lucida Bright" pitchFamily="18" charset="0"/>
                <a:cs typeface="Lucida Bright" pitchFamily="18" charset="0"/>
              </a:rPr>
              <a:t>7.3.5. Technologies de traitement et stockage de données dans l’</a:t>
            </a:r>
            <a:r>
              <a:rPr lang="fr-FR" sz="1900" b="1" u="sng" dirty="0" err="1" smtClean="0">
                <a:solidFill>
                  <a:srgbClr val="002060"/>
                </a:solidFill>
                <a:latin typeface="Lucida Bright" pitchFamily="18" charset="0"/>
                <a:cs typeface="Lucida Bright" pitchFamily="18" charset="0"/>
              </a:rPr>
              <a:t>IoT</a:t>
            </a:r>
            <a:endParaRPr lang="fr-FR" sz="1900" b="1" u="sng" dirty="0">
              <a:solidFill>
                <a:srgbClr val="002060"/>
              </a:solidFill>
              <a:latin typeface="Lucida Bright" pitchFamily="18" charset="0"/>
              <a:cs typeface="Lucida Bright" pitchFamily="18" charset="0"/>
            </a:endParaRPr>
          </a:p>
        </p:txBody>
      </p:sp>
      <p:sp>
        <p:nvSpPr>
          <p:cNvPr id="37" name="ZoneTexte 36"/>
          <p:cNvSpPr txBox="1"/>
          <p:nvPr/>
        </p:nvSpPr>
        <p:spPr>
          <a:xfrm>
            <a:off x="357190" y="1357298"/>
            <a:ext cx="8572528" cy="369332"/>
          </a:xfrm>
          <a:prstGeom prst="rect">
            <a:avLst/>
          </a:prstGeom>
          <a:noFill/>
        </p:spPr>
        <p:txBody>
          <a:bodyPr wrap="square" rtlCol="0">
            <a:spAutoFit/>
          </a:bodyPr>
          <a:lstStyle/>
          <a:p>
            <a:pPr indent="179388" algn="just"/>
            <a:r>
              <a:rPr lang="fr-FR" dirty="0" smtClean="0">
                <a:latin typeface="Lucida Bright" pitchFamily="18" charset="0"/>
                <a:cs typeface="Lucida Bright" pitchFamily="18" charset="0"/>
              </a:rPr>
              <a:t>Les différents niveaux de traitement de données sont:</a:t>
            </a:r>
          </a:p>
        </p:txBody>
      </p:sp>
      <p:sp>
        <p:nvSpPr>
          <p:cNvPr id="1026" name="AutoShape 2" descr="Parlons Zigbee – Jeedom – L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 name="ZoneTexte 17"/>
          <p:cNvSpPr txBox="1"/>
          <p:nvPr/>
        </p:nvSpPr>
        <p:spPr>
          <a:xfrm>
            <a:off x="285720" y="1785926"/>
            <a:ext cx="8572528" cy="4247317"/>
          </a:xfrm>
          <a:prstGeom prst="rect">
            <a:avLst/>
          </a:prstGeom>
          <a:noFill/>
        </p:spPr>
        <p:txBody>
          <a:bodyPr wrap="square" rtlCol="0">
            <a:spAutoFit/>
          </a:bodyPr>
          <a:lstStyle/>
          <a:p>
            <a:pPr indent="179388" algn="just">
              <a:lnSpc>
                <a:spcPct val="150000"/>
              </a:lnSpc>
              <a:spcBef>
                <a:spcPts val="600"/>
              </a:spcBef>
              <a:buClr>
                <a:srgbClr val="C00000"/>
              </a:buClr>
              <a:buFont typeface="+mj-lt"/>
              <a:buAutoNum type="alphaUcPeriod"/>
            </a:pPr>
            <a:r>
              <a:rPr lang="fr-FR" sz="1700" dirty="0" smtClean="0">
                <a:latin typeface="Lucida Bright" pitchFamily="18" charset="0"/>
                <a:cs typeface="Lucida Bright" pitchFamily="18" charset="0"/>
              </a:rPr>
              <a:t> </a:t>
            </a:r>
            <a:r>
              <a:rPr lang="fr-FR" sz="1700" b="1" dirty="0" err="1" smtClean="0">
                <a:solidFill>
                  <a:srgbClr val="C00000"/>
                </a:solidFill>
                <a:latin typeface="Lucida Bright" pitchFamily="18" charset="0"/>
                <a:cs typeface="Lucida Bright" pitchFamily="18" charset="0"/>
              </a:rPr>
              <a:t>Edge</a:t>
            </a:r>
            <a:r>
              <a:rPr lang="fr-FR" sz="1700" b="1" dirty="0" smtClean="0">
                <a:solidFill>
                  <a:srgbClr val="C00000"/>
                </a:solidFill>
                <a:latin typeface="Lucida Bright" pitchFamily="18" charset="0"/>
                <a:cs typeface="Lucida Bright" pitchFamily="18" charset="0"/>
              </a:rPr>
              <a:t> </a:t>
            </a:r>
            <a:r>
              <a:rPr lang="fr-FR" sz="1700" b="1" dirty="0" err="1" smtClean="0">
                <a:solidFill>
                  <a:srgbClr val="C00000"/>
                </a:solidFill>
                <a:latin typeface="Lucida Bright" pitchFamily="18" charset="0"/>
                <a:cs typeface="Lucida Bright" pitchFamily="18" charset="0"/>
              </a:rPr>
              <a:t>Computing</a:t>
            </a:r>
            <a:r>
              <a:rPr lang="fr-FR" sz="1700" b="1" dirty="0" smtClean="0">
                <a:solidFill>
                  <a:srgbClr val="C00000"/>
                </a:solidFill>
                <a:latin typeface="Lucida Bright" pitchFamily="18" charset="0"/>
                <a:cs typeface="Lucida Bright" pitchFamily="18" charset="0"/>
              </a:rPr>
              <a:t>: </a:t>
            </a:r>
            <a:r>
              <a:rPr lang="fr-FR" sz="1700" dirty="0" smtClean="0">
                <a:latin typeface="Lucida Bright" pitchFamily="18" charset="0"/>
                <a:cs typeface="Lucida Bright" pitchFamily="18" charset="0"/>
              </a:rPr>
              <a:t>technologie qui consiste à traiter les données et à prendre la décision à la périphérie (</a:t>
            </a:r>
            <a:r>
              <a:rPr lang="fr-FR" sz="1700" dirty="0" err="1" smtClean="0">
                <a:latin typeface="Lucida Bright" pitchFamily="18" charset="0"/>
                <a:cs typeface="Lucida Bright" pitchFamily="18" charset="0"/>
              </a:rPr>
              <a:t>gateway</a:t>
            </a:r>
            <a:r>
              <a:rPr lang="fr-FR" sz="1700" dirty="0" smtClean="0">
                <a:latin typeface="Lucida Bright" pitchFamily="18" charset="0"/>
                <a:cs typeface="Lucida Bright" pitchFamily="18" charset="0"/>
              </a:rPr>
              <a:t> ou pont) d’un réseau, près de la source des données, avant de les transférer vers le Cloud ou le </a:t>
            </a:r>
            <a:r>
              <a:rPr lang="fr-FR" sz="1700" b="1" dirty="0" err="1" smtClean="0">
                <a:latin typeface="Lucida Bright" pitchFamily="18" charset="0"/>
                <a:cs typeface="Lucida Bright" pitchFamily="18" charset="0"/>
              </a:rPr>
              <a:t>Fog</a:t>
            </a:r>
            <a:r>
              <a:rPr lang="fr-FR" sz="1700" b="1" dirty="0" smtClean="0">
                <a:latin typeface="Lucida Bright" pitchFamily="18" charset="0"/>
                <a:cs typeface="Lucida Bright" pitchFamily="18" charset="0"/>
              </a:rPr>
              <a:t> </a:t>
            </a:r>
            <a:r>
              <a:rPr lang="fr-FR" sz="1700" b="1" dirty="0" err="1" smtClean="0">
                <a:latin typeface="Lucida Bright" pitchFamily="18" charset="0"/>
                <a:cs typeface="Lucida Bright" pitchFamily="18" charset="0"/>
              </a:rPr>
              <a:t>Computing</a:t>
            </a:r>
            <a:r>
              <a:rPr lang="fr-FR" sz="1700" b="1" dirty="0" smtClean="0">
                <a:latin typeface="Lucida Bright" pitchFamily="18" charset="0"/>
                <a:cs typeface="Lucida Bright" pitchFamily="18" charset="0"/>
              </a:rPr>
              <a:t>. </a:t>
            </a:r>
            <a:endParaRPr lang="fr-FR" sz="1700" dirty="0" smtClean="0">
              <a:latin typeface="Lucida Bright" pitchFamily="18" charset="0"/>
              <a:cs typeface="Lucida Bright" pitchFamily="18" charset="0"/>
            </a:endParaRPr>
          </a:p>
          <a:p>
            <a:pPr indent="179388" algn="just">
              <a:lnSpc>
                <a:spcPct val="150000"/>
              </a:lnSpc>
              <a:spcBef>
                <a:spcPts val="600"/>
              </a:spcBef>
              <a:buClr>
                <a:srgbClr val="C00000"/>
              </a:buClr>
              <a:buFont typeface="+mj-lt"/>
              <a:buAutoNum type="alphaUcPeriod"/>
            </a:pPr>
            <a:r>
              <a:rPr lang="fr-FR" sz="1700" dirty="0" smtClean="0">
                <a:latin typeface="Lucida Bright" pitchFamily="18" charset="0"/>
                <a:cs typeface="Lucida Bright" pitchFamily="18" charset="0"/>
              </a:rPr>
              <a:t> </a:t>
            </a:r>
            <a:r>
              <a:rPr lang="fr-FR" sz="1700" b="1" dirty="0" err="1" smtClean="0">
                <a:solidFill>
                  <a:srgbClr val="C00000"/>
                </a:solidFill>
                <a:latin typeface="Lucida Bright" pitchFamily="18" charset="0"/>
                <a:cs typeface="Lucida Bright" pitchFamily="18" charset="0"/>
              </a:rPr>
              <a:t>Fog</a:t>
            </a:r>
            <a:r>
              <a:rPr lang="fr-FR" sz="1700" b="1" dirty="0" smtClean="0">
                <a:solidFill>
                  <a:srgbClr val="C00000"/>
                </a:solidFill>
                <a:latin typeface="Lucida Bright" pitchFamily="18" charset="0"/>
                <a:cs typeface="Lucida Bright" pitchFamily="18" charset="0"/>
              </a:rPr>
              <a:t> </a:t>
            </a:r>
            <a:r>
              <a:rPr lang="fr-FR" sz="1700" b="1" dirty="0" err="1" smtClean="0">
                <a:solidFill>
                  <a:srgbClr val="C00000"/>
                </a:solidFill>
                <a:latin typeface="Lucida Bright" pitchFamily="18" charset="0"/>
                <a:cs typeface="Lucida Bright" pitchFamily="18" charset="0"/>
              </a:rPr>
              <a:t>Computing</a:t>
            </a:r>
            <a:r>
              <a:rPr lang="fr-FR" sz="1700" dirty="0" smtClean="0">
                <a:latin typeface="Lucida Bright" pitchFamily="18" charset="0"/>
                <a:cs typeface="Lucida Bright" pitchFamily="18" charset="0"/>
              </a:rPr>
              <a:t>: consiste à exploiter des applications et des infrastructures de traitement et de stockage de proximité, servant d'intermédiaire entre le niveau</a:t>
            </a:r>
            <a:r>
              <a:rPr lang="fr-FR" sz="1700" b="1" dirty="0" smtClean="0">
                <a:latin typeface="Lucida Bright" pitchFamily="18" charset="0"/>
                <a:cs typeface="Lucida Bright" pitchFamily="18" charset="0"/>
              </a:rPr>
              <a:t> </a:t>
            </a:r>
            <a:r>
              <a:rPr lang="fr-FR" sz="1700" b="1" dirty="0" err="1" smtClean="0">
                <a:latin typeface="Lucida Bright" pitchFamily="18" charset="0"/>
                <a:cs typeface="Lucida Bright" pitchFamily="18" charset="0"/>
              </a:rPr>
              <a:t>Edge</a:t>
            </a:r>
            <a:r>
              <a:rPr lang="fr-FR" sz="1700" b="1" dirty="0" smtClean="0">
                <a:latin typeface="Lucida Bright" pitchFamily="18" charset="0"/>
                <a:cs typeface="Lucida Bright" pitchFamily="18" charset="0"/>
              </a:rPr>
              <a:t> </a:t>
            </a:r>
            <a:r>
              <a:rPr lang="fr-FR" sz="1700" dirty="0" err="1" smtClean="0">
                <a:latin typeface="Lucida Bright" pitchFamily="18" charset="0"/>
                <a:cs typeface="Lucida Bright" pitchFamily="18" charset="0"/>
              </a:rPr>
              <a:t>computing</a:t>
            </a:r>
            <a:r>
              <a:rPr lang="fr-FR" sz="1700" dirty="0" smtClean="0">
                <a:latin typeface="Lucida Bright" pitchFamily="18" charset="0"/>
                <a:cs typeface="Lucida Bright" pitchFamily="18" charset="0"/>
              </a:rPr>
              <a:t> et </a:t>
            </a:r>
            <a:r>
              <a:rPr lang="fr-FR" sz="1700" b="1" dirty="0" smtClean="0">
                <a:latin typeface="Lucida Bright" pitchFamily="18" charset="0"/>
                <a:cs typeface="Lucida Bright" pitchFamily="18" charset="0"/>
              </a:rPr>
              <a:t>Cloud </a:t>
            </a:r>
            <a:r>
              <a:rPr lang="fr-FR" sz="1700" dirty="0" err="1" smtClean="0">
                <a:latin typeface="Lucida Bright" pitchFamily="18" charset="0"/>
                <a:cs typeface="Lucida Bright" pitchFamily="18" charset="0"/>
              </a:rPr>
              <a:t>computing</a:t>
            </a:r>
            <a:r>
              <a:rPr lang="fr-FR" sz="1700" dirty="0" smtClean="0">
                <a:latin typeface="Lucida Bright" pitchFamily="18" charset="0"/>
                <a:cs typeface="Lucida Bright" pitchFamily="18" charset="0"/>
              </a:rPr>
              <a:t>;</a:t>
            </a:r>
          </a:p>
          <a:p>
            <a:pPr indent="179388" algn="just">
              <a:lnSpc>
                <a:spcPct val="150000"/>
              </a:lnSpc>
              <a:spcBef>
                <a:spcPts val="600"/>
              </a:spcBef>
              <a:buClr>
                <a:srgbClr val="C00000"/>
              </a:buClr>
              <a:buFont typeface="+mj-lt"/>
              <a:buAutoNum type="alphaUcPeriod"/>
            </a:pPr>
            <a:r>
              <a:rPr lang="fr-FR" sz="1700" b="1" dirty="0" smtClean="0">
                <a:solidFill>
                  <a:srgbClr val="C00000"/>
                </a:solidFill>
                <a:latin typeface="Lucida Bright" pitchFamily="18" charset="0"/>
                <a:cs typeface="Lucida Bright" pitchFamily="18" charset="0"/>
              </a:rPr>
              <a:t> Cloud </a:t>
            </a:r>
            <a:r>
              <a:rPr lang="fr-FR" sz="1700" b="1" dirty="0" err="1" smtClean="0">
                <a:solidFill>
                  <a:srgbClr val="C00000"/>
                </a:solidFill>
                <a:latin typeface="Lucida Bright" pitchFamily="18" charset="0"/>
                <a:cs typeface="Lucida Bright" pitchFamily="18" charset="0"/>
              </a:rPr>
              <a:t>Computing</a:t>
            </a:r>
            <a:r>
              <a:rPr lang="fr-FR" sz="1700" b="1" dirty="0" smtClean="0">
                <a:solidFill>
                  <a:srgbClr val="C00000"/>
                </a:solidFill>
                <a:latin typeface="Lucida Bright" pitchFamily="18" charset="0"/>
                <a:cs typeface="Lucida Bright" pitchFamily="18" charset="0"/>
              </a:rPr>
              <a:t> : </a:t>
            </a:r>
            <a:r>
              <a:rPr lang="fr-FR" sz="1700" dirty="0" smtClean="0">
                <a:latin typeface="Lucida Bright" pitchFamily="18" charset="0"/>
                <a:cs typeface="Lucida Bright" pitchFamily="18" charset="0"/>
              </a:rPr>
              <a:t>désigne une technologie de stockage, traitement et d’accès aux données par Internet, dont l’hébergement est souvent externalisé.</a:t>
            </a:r>
          </a:p>
          <a:p>
            <a:pPr marL="263525" indent="-263525" algn="just">
              <a:lnSpc>
                <a:spcPct val="150000"/>
              </a:lnSpc>
              <a:spcBef>
                <a:spcPts val="600"/>
              </a:spcBef>
              <a:buClr>
                <a:srgbClr val="C00000"/>
              </a:buClr>
              <a:buFont typeface="+mj-lt"/>
              <a:buAutoNum type="alphaUcPeriod"/>
            </a:pPr>
            <a:r>
              <a:rPr lang="fr-FR" sz="1700" dirty="0" smtClean="0">
                <a:latin typeface="Lucida Bright" pitchFamily="18" charset="0"/>
                <a:cs typeface="Lucida Bright" pitchFamily="18" charset="0"/>
              </a:rPr>
              <a:t> En peut avoir un autre couche qui est le </a:t>
            </a:r>
            <a:r>
              <a:rPr lang="fr-FR" sz="1700" b="1" dirty="0" err="1" smtClean="0">
                <a:solidFill>
                  <a:srgbClr val="C00000"/>
                </a:solidFill>
                <a:latin typeface="Lucida Bright" pitchFamily="18" charset="0"/>
                <a:cs typeface="Lucida Bright" pitchFamily="18" charset="0"/>
              </a:rPr>
              <a:t>Mist</a:t>
            </a:r>
            <a:r>
              <a:rPr lang="fr-FR" sz="1700" b="1" dirty="0" smtClean="0">
                <a:solidFill>
                  <a:srgbClr val="C00000"/>
                </a:solidFill>
                <a:latin typeface="Lucida Bright" pitchFamily="18" charset="0"/>
                <a:cs typeface="Lucida Bright" pitchFamily="18" charset="0"/>
              </a:rPr>
              <a:t> </a:t>
            </a:r>
            <a:r>
              <a:rPr lang="fr-FR" sz="1700" b="1" dirty="0" err="1" smtClean="0">
                <a:solidFill>
                  <a:srgbClr val="C00000"/>
                </a:solidFill>
                <a:latin typeface="Lucida Bright" pitchFamily="18" charset="0"/>
                <a:cs typeface="Lucida Bright" pitchFamily="18" charset="0"/>
              </a:rPr>
              <a:t>Computing</a:t>
            </a:r>
            <a:r>
              <a:rPr lang="fr-FR" sz="1700" b="1" dirty="0" smtClean="0">
                <a:solidFill>
                  <a:srgbClr val="C00000"/>
                </a:solidFill>
                <a:latin typeface="Lucida Bright" pitchFamily="18" charset="0"/>
                <a:cs typeface="Lucida Bright" pitchFamily="18" charset="0"/>
              </a:rPr>
              <a:t> </a:t>
            </a:r>
            <a:r>
              <a:rPr lang="fr-FR" sz="1700" dirty="0" smtClean="0">
                <a:latin typeface="Lucida Bright" pitchFamily="18" charset="0"/>
                <a:cs typeface="Lucida Bright" pitchFamily="18" charset="0"/>
              </a:rPr>
              <a:t>: le traitement des données se fait localement dans le nœuds capteur.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checkerboard(across)">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checkerboard(across)">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33</a:t>
            </a:fld>
            <a:endParaRPr lang="fr-BE" sz="1600" b="1" dirty="0">
              <a:solidFill>
                <a:srgbClr val="002060"/>
              </a:solidFill>
            </a:endParaRPr>
          </a:p>
        </p:txBody>
      </p:sp>
      <p:sp>
        <p:nvSpPr>
          <p:cNvPr id="8" name="Titre 7"/>
          <p:cNvSpPr>
            <a:spLocks noGrp="1"/>
          </p:cNvSpPr>
          <p:nvPr>
            <p:ph type="title"/>
          </p:nvPr>
        </p:nvSpPr>
        <p:spPr>
          <a:xfrm>
            <a:off x="0" y="71414"/>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37" name="ZoneTexte 36"/>
          <p:cNvSpPr txBox="1"/>
          <p:nvPr/>
        </p:nvSpPr>
        <p:spPr>
          <a:xfrm>
            <a:off x="428628" y="1142984"/>
            <a:ext cx="7929586" cy="369332"/>
          </a:xfrm>
          <a:prstGeom prst="rect">
            <a:avLst/>
          </a:prstGeom>
          <a:noFill/>
        </p:spPr>
        <p:txBody>
          <a:bodyPr wrap="square" rtlCol="0">
            <a:spAutoFit/>
          </a:bodyPr>
          <a:lstStyle/>
          <a:p>
            <a:pPr marL="342900" indent="-342900" algn="just">
              <a:buFont typeface="+mj-lt"/>
              <a:buAutoNum type="alphaUcPeriod"/>
            </a:pPr>
            <a:r>
              <a:rPr lang="fr-FR" b="1" dirty="0" smtClean="0">
                <a:solidFill>
                  <a:srgbClr val="C00000"/>
                </a:solidFill>
                <a:latin typeface="Lucida Bright" pitchFamily="18" charset="0"/>
                <a:cs typeface="Lucida Bright" pitchFamily="18" charset="0"/>
              </a:rPr>
              <a:t>Evolution de l’</a:t>
            </a:r>
            <a:r>
              <a:rPr lang="fr-FR" b="1" dirty="0" err="1" smtClean="0">
                <a:solidFill>
                  <a:srgbClr val="C00000"/>
                </a:solidFill>
                <a:latin typeface="Lucida Bright" pitchFamily="18" charset="0"/>
                <a:cs typeface="Lucida Bright" pitchFamily="18" charset="0"/>
              </a:rPr>
              <a:t>IoT</a:t>
            </a:r>
            <a:r>
              <a:rPr lang="fr-FR" b="1" dirty="0" smtClean="0">
                <a:solidFill>
                  <a:srgbClr val="C00000"/>
                </a:solidFill>
                <a:latin typeface="Lucida Bright" pitchFamily="18" charset="0"/>
                <a:cs typeface="Lucida Bright" pitchFamily="18" charset="0"/>
              </a:rPr>
              <a:t> en </a:t>
            </a:r>
            <a:r>
              <a:rPr lang="fr-FR" b="1" dirty="0" err="1" smtClean="0">
                <a:solidFill>
                  <a:srgbClr val="C00000"/>
                </a:solidFill>
                <a:latin typeface="Lucida Bright" pitchFamily="18" charset="0"/>
                <a:cs typeface="Lucida Bright" pitchFamily="18" charset="0"/>
              </a:rPr>
              <a:t>SIoT</a:t>
            </a:r>
            <a:r>
              <a:rPr lang="fr-FR" b="1" dirty="0" smtClean="0">
                <a:solidFill>
                  <a:srgbClr val="C00000"/>
                </a:solidFill>
                <a:latin typeface="Lucida Bright" pitchFamily="18" charset="0"/>
                <a:cs typeface="Lucida Bright" pitchFamily="18" charset="0"/>
              </a:rPr>
              <a:t>:</a:t>
            </a:r>
          </a:p>
        </p:txBody>
      </p:sp>
      <p:sp>
        <p:nvSpPr>
          <p:cNvPr id="1026" name="AutoShape 2" descr="Parlons Zigbee – Jeedom – L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69574" y="785794"/>
            <a:ext cx="7558479"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7.4 Internet social des objets (</a:t>
            </a:r>
            <a:r>
              <a:rPr lang="fr-FR" sz="1900" b="1" u="sng" dirty="0" err="1" smtClean="0">
                <a:solidFill>
                  <a:srgbClr val="00B050"/>
                </a:solidFill>
                <a:latin typeface="Lucida Bright" pitchFamily="18" charset="0"/>
                <a:cs typeface="Lucida Bright" pitchFamily="18" charset="0"/>
              </a:rPr>
              <a:t>SIoT</a:t>
            </a:r>
            <a:r>
              <a:rPr lang="fr-FR" sz="1900" b="1" u="sng" dirty="0" smtClean="0">
                <a:solidFill>
                  <a:srgbClr val="00B050"/>
                </a:solidFill>
                <a:latin typeface="Lucida Bright" pitchFamily="18" charset="0"/>
                <a:cs typeface="Lucida Bright" pitchFamily="18" charset="0"/>
              </a:rPr>
              <a:t>: Social Internet of </a:t>
            </a:r>
            <a:r>
              <a:rPr lang="fr-FR" sz="1900" b="1" u="sng" dirty="0" err="1" smtClean="0">
                <a:solidFill>
                  <a:srgbClr val="00B050"/>
                </a:solidFill>
                <a:latin typeface="Lucida Bright" pitchFamily="18" charset="0"/>
                <a:cs typeface="Lucida Bright" pitchFamily="18" charset="0"/>
              </a:rPr>
              <a:t>things</a:t>
            </a:r>
            <a:r>
              <a:rPr lang="fr-FR" sz="1900" b="1" u="sng" dirty="0" smtClean="0">
                <a:solidFill>
                  <a:srgbClr val="00B050"/>
                </a:solidFill>
                <a:latin typeface="Lucida Bright" pitchFamily="18" charset="0"/>
                <a:cs typeface="Lucida Bright" pitchFamily="18" charset="0"/>
              </a:rPr>
              <a:t>)</a:t>
            </a:r>
            <a:endParaRPr lang="fr-FR" sz="1900" b="1" u="sng" dirty="0">
              <a:solidFill>
                <a:srgbClr val="00B050"/>
              </a:solidFill>
              <a:latin typeface="Lucida Bright" pitchFamily="18" charset="0"/>
              <a:cs typeface="Lucida Bright" pitchFamily="18" charset="0"/>
            </a:endParaRPr>
          </a:p>
        </p:txBody>
      </p:sp>
      <p:sp>
        <p:nvSpPr>
          <p:cNvPr id="14" name="Rectangle 13"/>
          <p:cNvSpPr/>
          <p:nvPr/>
        </p:nvSpPr>
        <p:spPr>
          <a:xfrm>
            <a:off x="4699397" y="6312064"/>
            <a:ext cx="2704587" cy="369332"/>
          </a:xfrm>
          <a:prstGeom prst="rect">
            <a:avLst/>
          </a:prstGeom>
          <a:ln w="3175">
            <a:solidFill>
              <a:schemeClr val="tx1"/>
            </a:solidFill>
          </a:ln>
        </p:spPr>
        <p:txBody>
          <a:bodyPr wrap="none">
            <a:spAutoFit/>
          </a:bodyPr>
          <a:lstStyle/>
          <a:p>
            <a:r>
              <a:rPr lang="fr-FR" b="1" dirty="0" err="1" smtClean="0"/>
              <a:t>Ref</a:t>
            </a:r>
            <a:r>
              <a:rPr lang="fr-FR" b="1" dirty="0" smtClean="0"/>
              <a:t>: </a:t>
            </a:r>
            <a:r>
              <a:rPr lang="fr-FR" b="1" dirty="0" err="1" smtClean="0"/>
              <a:t>Kumaran</a:t>
            </a:r>
            <a:r>
              <a:rPr lang="fr-FR" b="1" dirty="0" smtClean="0"/>
              <a:t> P (2020)</a:t>
            </a:r>
            <a:endParaRPr lang="fr-FR" b="1" dirty="0"/>
          </a:p>
        </p:txBody>
      </p:sp>
      <p:sp>
        <p:nvSpPr>
          <p:cNvPr id="16" name="Rectangle à coins arrondis 15"/>
          <p:cNvSpPr/>
          <p:nvPr/>
        </p:nvSpPr>
        <p:spPr>
          <a:xfrm>
            <a:off x="814035" y="5000636"/>
            <a:ext cx="1571636" cy="10715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Internet des Objets</a:t>
            </a:r>
            <a:endParaRPr lang="fr-FR" dirty="0"/>
          </a:p>
        </p:txBody>
      </p:sp>
      <p:sp>
        <p:nvSpPr>
          <p:cNvPr id="17" name="Virage 16"/>
          <p:cNvSpPr/>
          <p:nvPr/>
        </p:nvSpPr>
        <p:spPr>
          <a:xfrm>
            <a:off x="1456977" y="3929066"/>
            <a:ext cx="1285884" cy="1071570"/>
          </a:xfrm>
          <a:prstGeom prst="bentArrow">
            <a:avLst>
              <a:gd name="adj1" fmla="val 25000"/>
              <a:gd name="adj2" fmla="val 2675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Rectangle à coins arrondis 17"/>
          <p:cNvSpPr/>
          <p:nvPr/>
        </p:nvSpPr>
        <p:spPr>
          <a:xfrm>
            <a:off x="2728574" y="3571876"/>
            <a:ext cx="1585923" cy="116872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Internet des Objets</a:t>
            </a:r>
            <a:endParaRPr lang="fr-FR" dirty="0"/>
          </a:p>
        </p:txBody>
      </p:sp>
      <p:sp>
        <p:nvSpPr>
          <p:cNvPr id="19" name="Virage 18"/>
          <p:cNvSpPr/>
          <p:nvPr/>
        </p:nvSpPr>
        <p:spPr>
          <a:xfrm>
            <a:off x="3457241" y="2571744"/>
            <a:ext cx="1571636" cy="1011556"/>
          </a:xfrm>
          <a:prstGeom prst="bentArrow">
            <a:avLst>
              <a:gd name="adj1" fmla="val 25000"/>
              <a:gd name="adj2" fmla="val 2675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à coins arrondis 19"/>
          <p:cNvSpPr/>
          <p:nvPr/>
        </p:nvSpPr>
        <p:spPr>
          <a:xfrm>
            <a:off x="5028877" y="2285992"/>
            <a:ext cx="1643074" cy="128588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Internet social des Objets</a:t>
            </a:r>
            <a:endParaRPr lang="fr-FR" dirty="0"/>
          </a:p>
        </p:txBody>
      </p:sp>
      <p:sp>
        <p:nvSpPr>
          <p:cNvPr id="22" name="ZoneTexte 21"/>
          <p:cNvSpPr txBox="1"/>
          <p:nvPr/>
        </p:nvSpPr>
        <p:spPr>
          <a:xfrm>
            <a:off x="3028613" y="5429264"/>
            <a:ext cx="944489" cy="1015663"/>
          </a:xfrm>
          <a:prstGeom prst="rect">
            <a:avLst/>
          </a:prstGeom>
          <a:noFill/>
          <a:ln w="19050" cmpd="sng">
            <a:solidFill>
              <a:schemeClr val="tx1"/>
            </a:solidFill>
            <a:prstDash val="dashDot"/>
          </a:ln>
        </p:spPr>
        <p:txBody>
          <a:bodyPr wrap="none" rtlCol="0">
            <a:spAutoFit/>
          </a:bodyPr>
          <a:lstStyle/>
          <a:p>
            <a:pPr algn="ctr"/>
            <a:r>
              <a:rPr lang="fr-FR" sz="2000" dirty="0" smtClean="0"/>
              <a:t>Objet </a:t>
            </a:r>
          </a:p>
          <a:p>
            <a:pPr algn="ctr"/>
            <a:r>
              <a:rPr lang="fr-FR" sz="2000" dirty="0" smtClean="0"/>
              <a:t>à </a:t>
            </a:r>
          </a:p>
          <a:p>
            <a:pPr algn="ctr"/>
            <a:r>
              <a:rPr lang="fr-FR" sz="2000" dirty="0" smtClean="0"/>
              <a:t>objet</a:t>
            </a:r>
            <a:endParaRPr lang="fr-FR" sz="2000" dirty="0"/>
          </a:p>
        </p:txBody>
      </p:sp>
      <p:cxnSp>
        <p:nvCxnSpPr>
          <p:cNvPr id="24" name="Connecteur droit avec flèche 23"/>
          <p:cNvCxnSpPr/>
          <p:nvPr/>
        </p:nvCxnSpPr>
        <p:spPr>
          <a:xfrm>
            <a:off x="2385671" y="5572140"/>
            <a:ext cx="571504" cy="364956"/>
          </a:xfrm>
          <a:prstGeom prst="straightConnector1">
            <a:avLst/>
          </a:prstGeom>
          <a:ln w="28575">
            <a:solidFill>
              <a:schemeClr val="accent2">
                <a:lumMod val="50000"/>
              </a:schemeClr>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886001" y="4291620"/>
            <a:ext cx="1225014" cy="1477328"/>
          </a:xfrm>
          <a:prstGeom prst="rect">
            <a:avLst/>
          </a:prstGeom>
          <a:noFill/>
          <a:ln w="19050" cmpd="sng">
            <a:solidFill>
              <a:schemeClr val="tx1"/>
            </a:solidFill>
            <a:prstDash val="dashDot"/>
          </a:ln>
        </p:spPr>
        <p:txBody>
          <a:bodyPr wrap="none" rtlCol="0">
            <a:spAutoFit/>
          </a:bodyPr>
          <a:lstStyle/>
          <a:p>
            <a:pPr algn="ctr"/>
            <a:r>
              <a:rPr lang="fr-FR" dirty="0" smtClean="0"/>
              <a:t>Humain </a:t>
            </a:r>
          </a:p>
          <a:p>
            <a:pPr algn="ctr"/>
            <a:r>
              <a:rPr lang="fr-FR" dirty="0" smtClean="0"/>
              <a:t>à humain</a:t>
            </a:r>
          </a:p>
          <a:p>
            <a:pPr algn="ctr"/>
            <a:r>
              <a:rPr lang="fr-FR" dirty="0" smtClean="0"/>
              <a:t>&amp;</a:t>
            </a:r>
          </a:p>
          <a:p>
            <a:pPr algn="ctr"/>
            <a:r>
              <a:rPr lang="fr-FR" dirty="0" smtClean="0"/>
              <a:t>Objet à </a:t>
            </a:r>
          </a:p>
          <a:p>
            <a:pPr algn="ctr"/>
            <a:r>
              <a:rPr lang="fr-FR" dirty="0" smtClean="0"/>
              <a:t>objet</a:t>
            </a:r>
            <a:endParaRPr lang="fr-FR" dirty="0"/>
          </a:p>
        </p:txBody>
      </p:sp>
      <p:cxnSp>
        <p:nvCxnSpPr>
          <p:cNvPr id="28" name="Connecteur droit avec flèche 27"/>
          <p:cNvCxnSpPr/>
          <p:nvPr/>
        </p:nvCxnSpPr>
        <p:spPr>
          <a:xfrm>
            <a:off x="4314497" y="4357694"/>
            <a:ext cx="571504" cy="364956"/>
          </a:xfrm>
          <a:prstGeom prst="straightConnector1">
            <a:avLst/>
          </a:prstGeom>
          <a:ln w="28575">
            <a:solidFill>
              <a:schemeClr val="accent2">
                <a:lumMod val="50000"/>
              </a:schemeClr>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029141" y="3237556"/>
            <a:ext cx="1972015" cy="1477328"/>
          </a:xfrm>
          <a:prstGeom prst="rect">
            <a:avLst/>
          </a:prstGeom>
          <a:noFill/>
          <a:ln w="19050" cmpd="sng">
            <a:solidFill>
              <a:schemeClr val="tx1"/>
            </a:solidFill>
            <a:prstDash val="dashDot"/>
          </a:ln>
        </p:spPr>
        <p:txBody>
          <a:bodyPr wrap="none" rtlCol="0">
            <a:spAutoFit/>
          </a:bodyPr>
          <a:lstStyle/>
          <a:p>
            <a:pPr algn="ctr"/>
            <a:r>
              <a:rPr lang="fr-FR" dirty="0" smtClean="0"/>
              <a:t>Humain à </a:t>
            </a:r>
          </a:p>
          <a:p>
            <a:pPr algn="ctr"/>
            <a:r>
              <a:rPr lang="fr-FR" dirty="0" smtClean="0"/>
              <a:t>Humain,</a:t>
            </a:r>
          </a:p>
          <a:p>
            <a:pPr algn="ctr"/>
            <a:r>
              <a:rPr lang="fr-FR" dirty="0" smtClean="0"/>
              <a:t>Objet à Objet </a:t>
            </a:r>
          </a:p>
          <a:p>
            <a:pPr algn="ctr"/>
            <a:r>
              <a:rPr lang="fr-FR" dirty="0" smtClean="0"/>
              <a:t>&amp; </a:t>
            </a:r>
          </a:p>
          <a:p>
            <a:pPr algn="ctr"/>
            <a:r>
              <a:rPr lang="fr-FR" dirty="0" smtClean="0"/>
              <a:t>Humain à objet </a:t>
            </a:r>
            <a:endParaRPr lang="fr-FR" dirty="0"/>
          </a:p>
        </p:txBody>
      </p:sp>
      <p:cxnSp>
        <p:nvCxnSpPr>
          <p:cNvPr id="30" name="Connecteur droit avec flèche 29"/>
          <p:cNvCxnSpPr/>
          <p:nvPr/>
        </p:nvCxnSpPr>
        <p:spPr>
          <a:xfrm>
            <a:off x="6386199" y="3571876"/>
            <a:ext cx="571504" cy="364956"/>
          </a:xfrm>
          <a:prstGeom prst="straightConnector1">
            <a:avLst/>
          </a:prstGeom>
          <a:ln w="28575">
            <a:solidFill>
              <a:schemeClr val="accent2">
                <a:lumMod val="50000"/>
              </a:schemeClr>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42910" y="1500174"/>
            <a:ext cx="8143932" cy="923330"/>
          </a:xfrm>
          <a:prstGeom prst="rect">
            <a:avLst/>
          </a:prstGeom>
          <a:noFill/>
        </p:spPr>
        <p:txBody>
          <a:bodyPr wrap="square" rtlCol="0">
            <a:spAutoFit/>
          </a:bodyPr>
          <a:lstStyle/>
          <a:p>
            <a:pPr algn="just"/>
            <a:r>
              <a:rPr lang="fr-FR" dirty="0" smtClean="0">
                <a:latin typeface="Lucida Bright" pitchFamily="18" charset="0"/>
                <a:cs typeface="Lucida Bright" pitchFamily="18" charset="0"/>
              </a:rPr>
              <a:t>Le concept de l’Internet des objets est évolué vert le concept de l’Internet social des objets où les objets peuvent communiquer entre eux dans un cadre de réseau social.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par>
                          <p:cTn id="8" fill="hold">
                            <p:stCondLst>
                              <p:cond delay="500"/>
                            </p:stCondLst>
                            <p:childTnLst>
                              <p:par>
                                <p:cTn id="9" presetID="4" presetClass="entr" presetSubtype="32"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out)">
                                      <p:cBhvr>
                                        <p:cTn id="11" dur="500"/>
                                        <p:tgtEl>
                                          <p:spTgt spid="1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out)">
                                      <p:cBhvr>
                                        <p:cTn id="15" dur="500"/>
                                        <p:tgtEl>
                                          <p:spTgt spid="24"/>
                                        </p:tgtEl>
                                      </p:cBhvr>
                                    </p:animEffect>
                                  </p:childTnLst>
                                </p:cTn>
                              </p:par>
                            </p:childTnLst>
                          </p:cTn>
                        </p:par>
                        <p:par>
                          <p:cTn id="16" fill="hold">
                            <p:stCondLst>
                              <p:cond delay="1500"/>
                            </p:stCondLst>
                            <p:childTnLst>
                              <p:par>
                                <p:cTn id="17" presetID="4" presetClass="entr" presetSubtype="32" fill="hold" grpId="1"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ou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childTnLst>
                          </p:cTn>
                        </p:par>
                        <p:par>
                          <p:cTn id="25" fill="hold">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out)">
                                      <p:cBhvr>
                                        <p:cTn id="28" dur="500"/>
                                        <p:tgtEl>
                                          <p:spTgt spid="18"/>
                                        </p:tgtEl>
                                      </p:cBhvr>
                                    </p:animEffect>
                                  </p:childTnLst>
                                </p:cTn>
                              </p:par>
                            </p:childTnLst>
                          </p:cTn>
                        </p:par>
                        <p:par>
                          <p:cTn id="29" fill="hold">
                            <p:stCondLst>
                              <p:cond delay="1000"/>
                            </p:stCondLst>
                            <p:childTnLst>
                              <p:par>
                                <p:cTn id="30" presetID="4" presetClass="entr" presetSubtype="3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out)">
                                      <p:cBhvr>
                                        <p:cTn id="32" dur="500"/>
                                        <p:tgtEl>
                                          <p:spTgt spid="28"/>
                                        </p:tgtEl>
                                      </p:cBhvr>
                                    </p:animEffect>
                                  </p:childTnLst>
                                </p:cTn>
                              </p:par>
                            </p:childTnLst>
                          </p:cTn>
                        </p:par>
                        <p:par>
                          <p:cTn id="33" fill="hold">
                            <p:stCondLst>
                              <p:cond delay="1500"/>
                            </p:stCondLst>
                            <p:childTnLst>
                              <p:par>
                                <p:cTn id="34" presetID="4" presetClass="entr" presetSubtype="32"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ox(ou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heckerboard(across)">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out)">
                                      <p:cBhvr>
                                        <p:cTn id="46" dur="500"/>
                                        <p:tgtEl>
                                          <p:spTgt spid="20"/>
                                        </p:tgtEl>
                                      </p:cBhvr>
                                    </p:animEffect>
                                  </p:childTnLst>
                                </p:cTn>
                              </p:par>
                            </p:childTnLst>
                          </p:cTn>
                        </p:par>
                        <p:par>
                          <p:cTn id="47" fill="hold">
                            <p:stCondLst>
                              <p:cond delay="500"/>
                            </p:stCondLst>
                            <p:childTnLst>
                              <p:par>
                                <p:cTn id="48" presetID="4" presetClass="entr" presetSubtype="32"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out)">
                                      <p:cBhvr>
                                        <p:cTn id="50" dur="500"/>
                                        <p:tgtEl>
                                          <p:spTgt spid="30"/>
                                        </p:tgtEl>
                                      </p:cBhvr>
                                    </p:animEffect>
                                  </p:childTnLst>
                                </p:cTn>
                              </p:par>
                            </p:childTnLst>
                          </p:cTn>
                        </p:par>
                        <p:par>
                          <p:cTn id="51" fill="hold">
                            <p:stCondLst>
                              <p:cond delay="1000"/>
                            </p:stCondLst>
                            <p:childTnLst>
                              <p:par>
                                <p:cTn id="52" presetID="4" presetClass="entr" presetSubtype="32"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ox(ou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ou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1" animBg="1"/>
      <p:bldP spid="17" grpId="0" animBg="1"/>
      <p:bldP spid="18" grpId="0" animBg="1"/>
      <p:bldP spid="19" grpId="0" animBg="1"/>
      <p:bldP spid="20" grpId="0" animBg="1"/>
      <p:bldP spid="22" grpId="1" animBg="1"/>
      <p:bldP spid="27" grpId="0" animBg="1"/>
      <p:bldP spid="29"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34</a:t>
            </a:fld>
            <a:endParaRPr lang="fr-BE" sz="1600" b="1" dirty="0">
              <a:solidFill>
                <a:srgbClr val="002060"/>
              </a:solidFill>
            </a:endParaRPr>
          </a:p>
        </p:txBody>
      </p:sp>
      <p:sp>
        <p:nvSpPr>
          <p:cNvPr id="8" name="Titre 7"/>
          <p:cNvSpPr>
            <a:spLocks noGrp="1"/>
          </p:cNvSpPr>
          <p:nvPr>
            <p:ph type="title"/>
          </p:nvPr>
        </p:nvSpPr>
        <p:spPr>
          <a:xfrm>
            <a:off x="0" y="71414"/>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1026" name="AutoShape 2" descr="Parlons Zigbee – Jeedom – L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69574" y="857232"/>
            <a:ext cx="7558479"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7.4 Internet social des objets (</a:t>
            </a:r>
            <a:r>
              <a:rPr lang="fr-FR" sz="1900" b="1" u="sng" dirty="0" err="1" smtClean="0">
                <a:solidFill>
                  <a:srgbClr val="00B050"/>
                </a:solidFill>
                <a:latin typeface="Lucida Bright" pitchFamily="18" charset="0"/>
                <a:cs typeface="Lucida Bright" pitchFamily="18" charset="0"/>
              </a:rPr>
              <a:t>SIoT</a:t>
            </a:r>
            <a:r>
              <a:rPr lang="fr-FR" sz="1900" b="1" u="sng" dirty="0" smtClean="0">
                <a:solidFill>
                  <a:srgbClr val="00B050"/>
                </a:solidFill>
                <a:latin typeface="Lucida Bright" pitchFamily="18" charset="0"/>
                <a:cs typeface="Lucida Bright" pitchFamily="18" charset="0"/>
              </a:rPr>
              <a:t>: Social Internet of </a:t>
            </a:r>
            <a:r>
              <a:rPr lang="fr-FR" sz="1900" b="1" u="sng" dirty="0" err="1" smtClean="0">
                <a:solidFill>
                  <a:srgbClr val="00B050"/>
                </a:solidFill>
                <a:latin typeface="Lucida Bright" pitchFamily="18" charset="0"/>
                <a:cs typeface="Lucida Bright" pitchFamily="18" charset="0"/>
              </a:rPr>
              <a:t>things</a:t>
            </a:r>
            <a:r>
              <a:rPr lang="fr-FR" sz="1900" b="1" u="sng" dirty="0" smtClean="0">
                <a:solidFill>
                  <a:srgbClr val="00B050"/>
                </a:solidFill>
                <a:latin typeface="Lucida Bright" pitchFamily="18" charset="0"/>
                <a:cs typeface="Lucida Bright" pitchFamily="18" charset="0"/>
              </a:rPr>
              <a:t>)</a:t>
            </a:r>
            <a:endParaRPr lang="fr-FR" sz="1900" b="1" u="sng" dirty="0">
              <a:solidFill>
                <a:srgbClr val="00B050"/>
              </a:solidFill>
              <a:latin typeface="Lucida Bright" pitchFamily="18" charset="0"/>
              <a:cs typeface="Lucida Bright" pitchFamily="18" charset="0"/>
            </a:endParaRPr>
          </a:p>
        </p:txBody>
      </p:sp>
      <p:sp>
        <p:nvSpPr>
          <p:cNvPr id="14" name="Rectangle 13"/>
          <p:cNvSpPr/>
          <p:nvPr/>
        </p:nvSpPr>
        <p:spPr>
          <a:xfrm>
            <a:off x="4000496" y="6345816"/>
            <a:ext cx="3068469" cy="369332"/>
          </a:xfrm>
          <a:prstGeom prst="rect">
            <a:avLst/>
          </a:prstGeom>
          <a:ln w="3175">
            <a:solidFill>
              <a:schemeClr val="tx1"/>
            </a:solidFill>
          </a:ln>
        </p:spPr>
        <p:txBody>
          <a:bodyPr wrap="none">
            <a:spAutoFit/>
          </a:bodyPr>
          <a:lstStyle/>
          <a:p>
            <a:r>
              <a:rPr lang="fr-FR" b="1" dirty="0" err="1" smtClean="0"/>
              <a:t>Ref</a:t>
            </a:r>
            <a:r>
              <a:rPr lang="fr-FR" b="1" dirty="0" smtClean="0"/>
              <a:t>: </a:t>
            </a:r>
            <a:r>
              <a:rPr lang="fr-FR" b="1" dirty="0" err="1" smtClean="0"/>
              <a:t>Dutta</a:t>
            </a:r>
            <a:r>
              <a:rPr lang="fr-FR" b="1" dirty="0" smtClean="0"/>
              <a:t> D. et al. (2015)</a:t>
            </a:r>
            <a:endParaRPr lang="fr-FR" b="1" dirty="0"/>
          </a:p>
        </p:txBody>
      </p:sp>
      <p:sp>
        <p:nvSpPr>
          <p:cNvPr id="21" name="ZoneTexte 20"/>
          <p:cNvSpPr txBox="1"/>
          <p:nvPr/>
        </p:nvSpPr>
        <p:spPr>
          <a:xfrm>
            <a:off x="428628" y="1214422"/>
            <a:ext cx="7929586" cy="369332"/>
          </a:xfrm>
          <a:prstGeom prst="rect">
            <a:avLst/>
          </a:prstGeom>
          <a:noFill/>
        </p:spPr>
        <p:txBody>
          <a:bodyPr wrap="square" rtlCol="0">
            <a:spAutoFit/>
          </a:bodyPr>
          <a:lstStyle/>
          <a:p>
            <a:pPr marL="342900" indent="-342900" algn="just"/>
            <a:r>
              <a:rPr lang="fr-FR" b="1" dirty="0" smtClean="0">
                <a:solidFill>
                  <a:srgbClr val="C00000"/>
                </a:solidFill>
                <a:latin typeface="Lucida Bright" pitchFamily="18" charset="0"/>
                <a:cs typeface="Lucida Bright" pitchFamily="18" charset="0"/>
              </a:rPr>
              <a:t>B.  Architecture d’un </a:t>
            </a:r>
            <a:r>
              <a:rPr lang="fr-FR" b="1" dirty="0" err="1" smtClean="0">
                <a:solidFill>
                  <a:srgbClr val="C00000"/>
                </a:solidFill>
                <a:latin typeface="Lucida Bright" pitchFamily="18" charset="0"/>
                <a:cs typeface="Lucida Bright" pitchFamily="18" charset="0"/>
              </a:rPr>
              <a:t>SIoT</a:t>
            </a:r>
            <a:r>
              <a:rPr lang="fr-FR" b="1" dirty="0" smtClean="0">
                <a:solidFill>
                  <a:srgbClr val="C00000"/>
                </a:solidFill>
                <a:latin typeface="Lucida Bright" pitchFamily="18" charset="0"/>
                <a:cs typeface="Lucida Bright" pitchFamily="18" charset="0"/>
              </a:rPr>
              <a:t>:</a:t>
            </a:r>
          </a:p>
        </p:txBody>
      </p:sp>
      <p:pic>
        <p:nvPicPr>
          <p:cNvPr id="23" name="Image 22" descr="Archi_SIoT.PNG"/>
          <p:cNvPicPr>
            <a:picLocks noChangeAspect="1"/>
          </p:cNvPicPr>
          <p:nvPr/>
        </p:nvPicPr>
        <p:blipFill>
          <a:blip r:embed="rId2"/>
          <a:stretch>
            <a:fillRect/>
          </a:stretch>
        </p:blipFill>
        <p:spPr>
          <a:xfrm>
            <a:off x="1813625" y="1643050"/>
            <a:ext cx="6544589" cy="464884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35</a:t>
            </a:fld>
            <a:endParaRPr lang="fr-BE" sz="1600" b="1" dirty="0">
              <a:solidFill>
                <a:srgbClr val="002060"/>
              </a:solidFill>
            </a:endParaRPr>
          </a:p>
        </p:txBody>
      </p:sp>
      <p:sp>
        <p:nvSpPr>
          <p:cNvPr id="8" name="Titre 7"/>
          <p:cNvSpPr>
            <a:spLocks noGrp="1"/>
          </p:cNvSpPr>
          <p:nvPr>
            <p:ph type="title"/>
          </p:nvPr>
        </p:nvSpPr>
        <p:spPr>
          <a:xfrm>
            <a:off x="0" y="71414"/>
            <a:ext cx="9144000" cy="642942"/>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1026" name="AutoShape 2" descr="Parlons Zigbee – Jeedom – Le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69574" y="714356"/>
            <a:ext cx="6773008"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7.4 Internet social des objets (</a:t>
            </a:r>
            <a:r>
              <a:rPr lang="fr-FR" sz="1900" b="1" u="sng" dirty="0" err="1" smtClean="0">
                <a:solidFill>
                  <a:srgbClr val="00B050"/>
                </a:solidFill>
                <a:latin typeface="Lucida Bright" pitchFamily="18" charset="0"/>
                <a:cs typeface="Lucida Bright" pitchFamily="18" charset="0"/>
              </a:rPr>
              <a:t>SIoT</a:t>
            </a:r>
            <a:r>
              <a:rPr lang="fr-FR" sz="1900" b="1" u="sng" dirty="0" smtClean="0">
                <a:solidFill>
                  <a:srgbClr val="00B050"/>
                </a:solidFill>
                <a:latin typeface="Lucida Bright" pitchFamily="18" charset="0"/>
                <a:cs typeface="Lucida Bright" pitchFamily="18" charset="0"/>
              </a:rPr>
              <a:t>: Internet of </a:t>
            </a:r>
            <a:r>
              <a:rPr lang="fr-FR" sz="1900" b="1" u="sng" dirty="0" err="1" smtClean="0">
                <a:solidFill>
                  <a:srgbClr val="00B050"/>
                </a:solidFill>
                <a:latin typeface="Lucida Bright" pitchFamily="18" charset="0"/>
                <a:cs typeface="Lucida Bright" pitchFamily="18" charset="0"/>
              </a:rPr>
              <a:t>things</a:t>
            </a:r>
            <a:r>
              <a:rPr lang="fr-FR" sz="1900" b="1" u="sng" dirty="0" smtClean="0">
                <a:solidFill>
                  <a:srgbClr val="00B050"/>
                </a:solidFill>
                <a:latin typeface="Lucida Bright" pitchFamily="18" charset="0"/>
                <a:cs typeface="Lucida Bright" pitchFamily="18" charset="0"/>
              </a:rPr>
              <a:t>)</a:t>
            </a:r>
            <a:endParaRPr lang="fr-FR" sz="1900" b="1" u="sng" dirty="0">
              <a:solidFill>
                <a:srgbClr val="00B050"/>
              </a:solidFill>
              <a:latin typeface="Lucida Bright" pitchFamily="18" charset="0"/>
              <a:cs typeface="Lucida Bright" pitchFamily="18" charset="0"/>
            </a:endParaRPr>
          </a:p>
        </p:txBody>
      </p:sp>
      <p:sp>
        <p:nvSpPr>
          <p:cNvPr id="21" name="ZoneTexte 20"/>
          <p:cNvSpPr txBox="1"/>
          <p:nvPr/>
        </p:nvSpPr>
        <p:spPr>
          <a:xfrm>
            <a:off x="357190" y="1071546"/>
            <a:ext cx="7929586" cy="369332"/>
          </a:xfrm>
          <a:prstGeom prst="rect">
            <a:avLst/>
          </a:prstGeom>
          <a:noFill/>
        </p:spPr>
        <p:txBody>
          <a:bodyPr wrap="square" rtlCol="0">
            <a:spAutoFit/>
          </a:bodyPr>
          <a:lstStyle/>
          <a:p>
            <a:pPr marL="342900" indent="-342900" algn="just"/>
            <a:r>
              <a:rPr lang="fr-FR" b="1" dirty="0" smtClean="0">
                <a:solidFill>
                  <a:srgbClr val="C00000"/>
                </a:solidFill>
                <a:latin typeface="Lucida Bright" pitchFamily="18" charset="0"/>
                <a:cs typeface="Lucida Bright" pitchFamily="18" charset="0"/>
              </a:rPr>
              <a:t>B.  Architecture d’un </a:t>
            </a:r>
            <a:r>
              <a:rPr lang="fr-FR" b="1" dirty="0" err="1" smtClean="0">
                <a:solidFill>
                  <a:srgbClr val="C00000"/>
                </a:solidFill>
                <a:latin typeface="Lucida Bright" pitchFamily="18" charset="0"/>
                <a:cs typeface="Lucida Bright" pitchFamily="18" charset="0"/>
              </a:rPr>
              <a:t>SIoT</a:t>
            </a:r>
            <a:r>
              <a:rPr lang="fr-FR" b="1" dirty="0" smtClean="0">
                <a:solidFill>
                  <a:srgbClr val="C00000"/>
                </a:solidFill>
                <a:latin typeface="Lucida Bright" pitchFamily="18" charset="0"/>
                <a:cs typeface="Lucida Bright" pitchFamily="18" charset="0"/>
              </a:rPr>
              <a:t>:</a:t>
            </a:r>
          </a:p>
        </p:txBody>
      </p:sp>
      <p:sp>
        <p:nvSpPr>
          <p:cNvPr id="9" name="Rectangle 8"/>
          <p:cNvSpPr/>
          <p:nvPr/>
        </p:nvSpPr>
        <p:spPr>
          <a:xfrm>
            <a:off x="428596" y="1357298"/>
            <a:ext cx="8715404" cy="5032147"/>
          </a:xfrm>
          <a:prstGeom prst="rect">
            <a:avLst/>
          </a:prstGeom>
        </p:spPr>
        <p:txBody>
          <a:bodyPr wrap="square">
            <a:spAutoFit/>
          </a:bodyPr>
          <a:lstStyle/>
          <a:p>
            <a:pPr algn="just">
              <a:lnSpc>
                <a:spcPct val="150000"/>
              </a:lnSpc>
              <a:buClr>
                <a:srgbClr val="0070C0"/>
              </a:buClr>
              <a:buFont typeface="Wingdings" pitchFamily="2" charset="2"/>
              <a:buChar char="v"/>
            </a:pPr>
            <a:r>
              <a:rPr lang="fr-FR" b="1" dirty="0" smtClean="0"/>
              <a:t> </a:t>
            </a:r>
            <a:r>
              <a:rPr lang="fr-FR" b="1" dirty="0" smtClean="0">
                <a:solidFill>
                  <a:srgbClr val="0070C0"/>
                </a:solidFill>
                <a:latin typeface="Lucida Bright" pitchFamily="18" charset="0"/>
                <a:cs typeface="Lucida Bright" pitchFamily="18" charset="0"/>
              </a:rPr>
              <a:t>Acteurs</a:t>
            </a:r>
            <a:r>
              <a:rPr lang="fr-FR" b="1" dirty="0" smtClean="0">
                <a:solidFill>
                  <a:schemeClr val="bg2">
                    <a:lumMod val="50000"/>
                  </a:schemeClr>
                </a:solidFill>
                <a:latin typeface="Lucida Bright" pitchFamily="18" charset="0"/>
                <a:cs typeface="Lucida Bright" pitchFamily="18" charset="0"/>
              </a:rPr>
              <a:t> </a:t>
            </a:r>
            <a:r>
              <a:rPr lang="fr-FR" sz="1700" b="1" dirty="0" smtClean="0">
                <a:latin typeface="Lucida Bright" pitchFamily="18" charset="0"/>
                <a:cs typeface="Lucida Bright" pitchFamily="18" charset="0"/>
              </a:rPr>
              <a:t>(les utilisateurs et les producteurs)</a:t>
            </a:r>
            <a:r>
              <a:rPr lang="fr-FR" sz="1700" b="1" dirty="0" smtClean="0"/>
              <a:t>: </a:t>
            </a:r>
            <a:r>
              <a:rPr lang="fr-FR" sz="1700" dirty="0" smtClean="0">
                <a:latin typeface="Lucida Bright" pitchFamily="18" charset="0"/>
                <a:cs typeface="Lucida Bright" pitchFamily="18" charset="0"/>
              </a:rPr>
              <a:t>humain ou objet qui peut participer de manière égale en publiant des données et en recevant des commandes de contrôle permettant de gérer les données en cours de production.</a:t>
            </a:r>
          </a:p>
          <a:p>
            <a:pPr algn="just">
              <a:lnSpc>
                <a:spcPct val="150000"/>
              </a:lnSpc>
              <a:spcBef>
                <a:spcPts val="300"/>
              </a:spcBef>
              <a:buClr>
                <a:srgbClr val="0070C0"/>
              </a:buClr>
              <a:buFont typeface="Wingdings" pitchFamily="2" charset="2"/>
              <a:buChar char="v"/>
            </a:pPr>
            <a:r>
              <a:rPr lang="fr-FR" dirty="0" smtClean="0">
                <a:latin typeface="Lucida Bright" pitchFamily="18" charset="0"/>
                <a:cs typeface="Lucida Bright" pitchFamily="18" charset="0"/>
              </a:rPr>
              <a:t> </a:t>
            </a:r>
            <a:r>
              <a:rPr lang="fr-FR" b="1" dirty="0" smtClean="0">
                <a:solidFill>
                  <a:srgbClr val="0070C0"/>
                </a:solidFill>
                <a:latin typeface="Lucida Bright" pitchFamily="18" charset="0"/>
                <a:cs typeface="Lucida Bright" pitchFamily="18" charset="0"/>
              </a:rPr>
              <a:t>Système</a:t>
            </a:r>
            <a:r>
              <a:rPr lang="fr-FR" b="1" dirty="0" smtClean="0"/>
              <a:t> </a:t>
            </a:r>
            <a:r>
              <a:rPr lang="fr-FR" b="1" dirty="0" smtClean="0">
                <a:solidFill>
                  <a:srgbClr val="0070C0"/>
                </a:solidFill>
                <a:latin typeface="Lucida Bright" pitchFamily="18" charset="0"/>
                <a:cs typeface="Lucida Bright" pitchFamily="18" charset="0"/>
              </a:rPr>
              <a:t>intelligent</a:t>
            </a:r>
            <a:r>
              <a:rPr lang="fr-FR" dirty="0" smtClean="0">
                <a:latin typeface="Lucida Bright" pitchFamily="18" charset="0"/>
                <a:cs typeface="Lucida Bright" pitchFamily="18" charset="0"/>
              </a:rPr>
              <a:t>: </a:t>
            </a:r>
            <a:r>
              <a:rPr lang="fr-FR" sz="1700" dirty="0" smtClean="0">
                <a:latin typeface="Lucida Bright" pitchFamily="18" charset="0"/>
                <a:cs typeface="Lucida Bright" pitchFamily="18" charset="0"/>
              </a:rPr>
              <a:t>se charge de la gestion des services, des applications, des données, la recommandations, la recherche et la découverte de services et la gestion de contexte.</a:t>
            </a:r>
          </a:p>
          <a:p>
            <a:pPr algn="just">
              <a:lnSpc>
                <a:spcPct val="150000"/>
              </a:lnSpc>
              <a:spcBef>
                <a:spcPts val="300"/>
              </a:spcBef>
              <a:buClr>
                <a:srgbClr val="0070C0"/>
              </a:buClr>
              <a:buFont typeface="Wingdings" pitchFamily="2" charset="2"/>
              <a:buChar char="v"/>
            </a:pPr>
            <a:r>
              <a:rPr lang="fr-FR" b="1" dirty="0" smtClean="0">
                <a:solidFill>
                  <a:srgbClr val="0070C0"/>
                </a:solidFill>
                <a:latin typeface="Lucida Bright" pitchFamily="18" charset="0"/>
                <a:cs typeface="Lucida Bright" pitchFamily="18" charset="0"/>
              </a:rPr>
              <a:t> Interface</a:t>
            </a:r>
            <a:r>
              <a:rPr lang="fr-FR" b="1" dirty="0" smtClean="0"/>
              <a:t>: </a:t>
            </a:r>
            <a:r>
              <a:rPr lang="fr-FR" sz="1700" dirty="0" smtClean="0">
                <a:latin typeface="Lucida Bright" pitchFamily="18" charset="0"/>
                <a:cs typeface="Lucida Bright" pitchFamily="18" charset="0"/>
              </a:rPr>
              <a:t>Sert d’intermédiaire entre les acteurs et le système intelligent. Elle permet la saisie de données et de requêtes et gère la sortie demandée (services, commandes, etc.).</a:t>
            </a:r>
          </a:p>
          <a:p>
            <a:pPr marL="263525" indent="-263525" algn="just">
              <a:lnSpc>
                <a:spcPct val="150000"/>
              </a:lnSpc>
              <a:spcBef>
                <a:spcPts val="300"/>
              </a:spcBef>
              <a:buClr>
                <a:srgbClr val="0070C0"/>
              </a:buClr>
              <a:buFont typeface="Wingdings" pitchFamily="2" charset="2"/>
              <a:buChar char="v"/>
              <a:tabLst>
                <a:tab pos="442913" algn="l"/>
                <a:tab pos="803275" algn="l"/>
                <a:tab pos="1260475" algn="l"/>
              </a:tabLst>
            </a:pPr>
            <a:r>
              <a:rPr lang="fr-FR" b="1" dirty="0" smtClean="0">
                <a:solidFill>
                  <a:srgbClr val="0070C0"/>
                </a:solidFill>
                <a:latin typeface="Lucida Bright" pitchFamily="18" charset="0"/>
                <a:cs typeface="Lucida Bright" pitchFamily="18" charset="0"/>
              </a:rPr>
              <a:t>Internet</a:t>
            </a:r>
            <a:r>
              <a:rPr lang="fr-FR" dirty="0" smtClean="0">
                <a:latin typeface="Lucida Bright" pitchFamily="18" charset="0"/>
                <a:cs typeface="Lucida Bright" pitchFamily="18" charset="0"/>
              </a:rPr>
              <a:t>: </a:t>
            </a:r>
            <a:r>
              <a:rPr lang="fr-FR" sz="1700" dirty="0" smtClean="0">
                <a:latin typeface="Lucida Bright" pitchFamily="18" charset="0"/>
                <a:cs typeface="Lucida Bright" pitchFamily="18" charset="0"/>
              </a:rPr>
              <a:t>sert de moyen de communication et de lien entre les appareils  intelligents, les services et les utilisateurs</a:t>
            </a:r>
            <a:r>
              <a:rPr lang="fr-FR" dirty="0" smtClean="0">
                <a:latin typeface="Lucida Bright" pitchFamily="18" charset="0"/>
                <a:cs typeface="Lucida Bright"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36</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142844" y="1044015"/>
            <a:ext cx="4947188" cy="384721"/>
          </a:xfrm>
          <a:prstGeom prst="rect">
            <a:avLst/>
          </a:prstGeom>
          <a:noFill/>
        </p:spPr>
        <p:txBody>
          <a:bodyPr wrap="none" rtlCol="0">
            <a:spAutoFit/>
          </a:bodyPr>
          <a:lstStyle/>
          <a:p>
            <a:r>
              <a:rPr lang="fr-FR" b="1" dirty="0" smtClean="0">
                <a:solidFill>
                  <a:srgbClr val="00B050"/>
                </a:solidFill>
                <a:latin typeface="Lucida Bright" pitchFamily="18" charset="0"/>
                <a:cs typeface="Lucida Bright" pitchFamily="18" charset="0"/>
              </a:rPr>
              <a:t>7.5</a:t>
            </a:r>
            <a:r>
              <a:rPr lang="fr-FR" sz="1900" b="1" u="sng" dirty="0" smtClean="0">
                <a:solidFill>
                  <a:srgbClr val="002060"/>
                </a:solidFill>
                <a:latin typeface="Lucida Bright" pitchFamily="18" charset="0"/>
                <a:cs typeface="Lucida Bright" pitchFamily="18" charset="0"/>
              </a:rPr>
              <a:t> </a:t>
            </a:r>
            <a:r>
              <a:rPr lang="fr-FR" sz="1900" b="1" u="sng" dirty="0" smtClean="0">
                <a:solidFill>
                  <a:srgbClr val="00B050"/>
                </a:solidFill>
                <a:latin typeface="Lucida Bright" pitchFamily="18" charset="0"/>
                <a:cs typeface="Lucida Bright" pitchFamily="18" charset="0"/>
              </a:rPr>
              <a:t>Dimensions de l’Internet des objets</a:t>
            </a:r>
            <a:endParaRPr lang="fr-FR" sz="1900" b="1" u="sng" dirty="0">
              <a:solidFill>
                <a:srgbClr val="00B050"/>
              </a:solidFill>
              <a:latin typeface="Lucida Bright" pitchFamily="18" charset="0"/>
              <a:cs typeface="Lucida Bright" pitchFamily="18" charset="0"/>
            </a:endParaRPr>
          </a:p>
        </p:txBody>
      </p:sp>
      <p:sp>
        <p:nvSpPr>
          <p:cNvPr id="36" name="ZoneTexte 35"/>
          <p:cNvSpPr txBox="1"/>
          <p:nvPr/>
        </p:nvSpPr>
        <p:spPr>
          <a:xfrm>
            <a:off x="214282" y="1500174"/>
            <a:ext cx="8715436" cy="646331"/>
          </a:xfrm>
          <a:prstGeom prst="rect">
            <a:avLst/>
          </a:prstGeom>
          <a:noFill/>
        </p:spPr>
        <p:txBody>
          <a:bodyPr wrap="square" rtlCol="0">
            <a:spAutoFit/>
          </a:bodyPr>
          <a:lstStyle/>
          <a:p>
            <a:pPr algn="just"/>
            <a:r>
              <a:rPr lang="fr-FR" dirty="0" smtClean="0">
                <a:latin typeface="Lucida Bright" pitchFamily="18" charset="0"/>
                <a:cs typeface="Lucida Bright" pitchFamily="18" charset="0"/>
              </a:rPr>
              <a:t>Un réseau d’</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doit permettre à l’utilisateur de se connecter à n’importe quel moment, de n’importe où et en utilisant n’importe quel objet connecté.</a:t>
            </a:r>
          </a:p>
        </p:txBody>
      </p:sp>
      <p:grpSp>
        <p:nvGrpSpPr>
          <p:cNvPr id="25" name="Groupe 24"/>
          <p:cNvGrpSpPr/>
          <p:nvPr/>
        </p:nvGrpSpPr>
        <p:grpSpPr>
          <a:xfrm>
            <a:off x="3643306" y="2929727"/>
            <a:ext cx="2928958" cy="2428098"/>
            <a:chOff x="3643306" y="2929727"/>
            <a:chExt cx="2928958" cy="2428098"/>
          </a:xfrm>
        </p:grpSpPr>
        <p:cxnSp>
          <p:nvCxnSpPr>
            <p:cNvPr id="38" name="Connecteur droit avec flèche 37"/>
            <p:cNvCxnSpPr/>
            <p:nvPr/>
          </p:nvCxnSpPr>
          <p:spPr>
            <a:xfrm>
              <a:off x="4643438" y="4500569"/>
              <a:ext cx="1928826"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flipH="1" flipV="1">
              <a:off x="3857620" y="3714751"/>
              <a:ext cx="1571636"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10800000" flipV="1">
              <a:off x="3643306" y="4500568"/>
              <a:ext cx="1000132" cy="8572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e 27"/>
          <p:cNvGrpSpPr/>
          <p:nvPr/>
        </p:nvGrpSpPr>
        <p:grpSpPr>
          <a:xfrm>
            <a:off x="6072198" y="4214818"/>
            <a:ext cx="3207441" cy="1928826"/>
            <a:chOff x="6072198" y="4214818"/>
            <a:chExt cx="3207441" cy="1928826"/>
          </a:xfrm>
        </p:grpSpPr>
        <p:sp>
          <p:nvSpPr>
            <p:cNvPr id="47" name="Ellipse 46"/>
            <p:cNvSpPr/>
            <p:nvPr/>
          </p:nvSpPr>
          <p:spPr>
            <a:xfrm>
              <a:off x="6500826" y="4214818"/>
              <a:ext cx="2214578" cy="642942"/>
            </a:xfrm>
            <a:prstGeom prst="ellipse">
              <a:avLst/>
            </a:prstGeom>
            <a:solidFill>
              <a:schemeClr val="accent3">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Connexion n’importe où </a:t>
              </a:r>
              <a:endParaRPr lang="fr-FR" sz="1600" b="1" dirty="0">
                <a:solidFill>
                  <a:schemeClr val="tx1"/>
                </a:solidFill>
              </a:endParaRPr>
            </a:p>
          </p:txBody>
        </p:sp>
        <p:grpSp>
          <p:nvGrpSpPr>
            <p:cNvPr id="23" name="Groupe 22"/>
            <p:cNvGrpSpPr/>
            <p:nvPr/>
          </p:nvGrpSpPr>
          <p:grpSpPr>
            <a:xfrm>
              <a:off x="6072198" y="4857760"/>
              <a:ext cx="3207441" cy="1285884"/>
              <a:chOff x="6072198" y="4857760"/>
              <a:chExt cx="3207441" cy="1285884"/>
            </a:xfrm>
          </p:grpSpPr>
          <p:sp>
            <p:nvSpPr>
              <p:cNvPr id="50" name="Accolade ouvrante 49"/>
              <p:cNvSpPr/>
              <p:nvPr/>
            </p:nvSpPr>
            <p:spPr>
              <a:xfrm>
                <a:off x="6072198" y="4857760"/>
                <a:ext cx="357190" cy="1285884"/>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ZoneTexte 50"/>
              <p:cNvSpPr txBox="1"/>
              <p:nvPr/>
            </p:nvSpPr>
            <p:spPr>
              <a:xfrm>
                <a:off x="6286512" y="5000636"/>
                <a:ext cx="2993127" cy="338554"/>
              </a:xfrm>
              <a:prstGeom prst="rect">
                <a:avLst/>
              </a:prstGeom>
              <a:noFill/>
            </p:spPr>
            <p:txBody>
              <a:bodyPr wrap="none" rtlCol="0">
                <a:spAutoFit/>
              </a:bodyPr>
              <a:lstStyle/>
              <a:p>
                <a:r>
                  <a:rPr lang="fr-FR" sz="1600" dirty="0" smtClean="0"/>
                  <a:t>À l’intérieur d’un immeuble </a:t>
                </a:r>
                <a:endParaRPr lang="fr-FR" sz="1600" dirty="0"/>
              </a:p>
            </p:txBody>
          </p:sp>
          <p:sp>
            <p:nvSpPr>
              <p:cNvPr id="52" name="ZoneTexte 51"/>
              <p:cNvSpPr txBox="1"/>
              <p:nvPr/>
            </p:nvSpPr>
            <p:spPr>
              <a:xfrm>
                <a:off x="6286512" y="5376462"/>
                <a:ext cx="2805576" cy="338554"/>
              </a:xfrm>
              <a:prstGeom prst="rect">
                <a:avLst/>
              </a:prstGeom>
              <a:noFill/>
            </p:spPr>
            <p:txBody>
              <a:bodyPr wrap="none" rtlCol="0">
                <a:spAutoFit/>
              </a:bodyPr>
              <a:lstStyle/>
              <a:p>
                <a:r>
                  <a:rPr lang="fr-FR" sz="1600" dirty="0" smtClean="0"/>
                  <a:t>En dehors d’un immeuble </a:t>
                </a:r>
                <a:endParaRPr lang="fr-FR" sz="1600" dirty="0"/>
              </a:p>
            </p:txBody>
          </p:sp>
          <p:sp>
            <p:nvSpPr>
              <p:cNvPr id="53" name="ZoneTexte 52"/>
              <p:cNvSpPr txBox="1"/>
              <p:nvPr/>
            </p:nvSpPr>
            <p:spPr>
              <a:xfrm>
                <a:off x="6286512" y="5733652"/>
                <a:ext cx="2680542" cy="338554"/>
              </a:xfrm>
              <a:prstGeom prst="rect">
                <a:avLst/>
              </a:prstGeom>
              <a:noFill/>
            </p:spPr>
            <p:txBody>
              <a:bodyPr wrap="none" rtlCol="0">
                <a:spAutoFit/>
              </a:bodyPr>
              <a:lstStyle/>
              <a:p>
                <a:r>
                  <a:rPr lang="fr-FR" sz="1600" dirty="0" smtClean="0"/>
                  <a:t>En mouvement (mobilité)</a:t>
                </a:r>
                <a:endParaRPr lang="fr-FR" sz="1600" dirty="0"/>
              </a:p>
            </p:txBody>
          </p:sp>
        </p:grpSp>
      </p:grpSp>
      <p:grpSp>
        <p:nvGrpSpPr>
          <p:cNvPr id="27" name="Groupe 26"/>
          <p:cNvGrpSpPr/>
          <p:nvPr/>
        </p:nvGrpSpPr>
        <p:grpSpPr>
          <a:xfrm>
            <a:off x="3286116" y="2214554"/>
            <a:ext cx="3929472" cy="785818"/>
            <a:chOff x="3286116" y="2214554"/>
            <a:chExt cx="3929472" cy="785818"/>
          </a:xfrm>
        </p:grpSpPr>
        <p:sp>
          <p:nvSpPr>
            <p:cNvPr id="49" name="Ellipse 48"/>
            <p:cNvSpPr/>
            <p:nvPr/>
          </p:nvSpPr>
          <p:spPr>
            <a:xfrm>
              <a:off x="3286116" y="2285992"/>
              <a:ext cx="2643206" cy="642942"/>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Connexion n’importe quand </a:t>
              </a:r>
              <a:endParaRPr lang="fr-FR" sz="1600" b="1" dirty="0">
                <a:solidFill>
                  <a:schemeClr val="tx1"/>
                </a:solidFill>
              </a:endParaRPr>
            </a:p>
          </p:txBody>
        </p:sp>
        <p:grpSp>
          <p:nvGrpSpPr>
            <p:cNvPr id="22" name="Groupe 21"/>
            <p:cNvGrpSpPr/>
            <p:nvPr/>
          </p:nvGrpSpPr>
          <p:grpSpPr>
            <a:xfrm>
              <a:off x="5936559" y="2214554"/>
              <a:ext cx="1279029" cy="785818"/>
              <a:chOff x="5936559" y="2214554"/>
              <a:chExt cx="1279029" cy="785818"/>
            </a:xfrm>
          </p:grpSpPr>
          <p:sp>
            <p:nvSpPr>
              <p:cNvPr id="54" name="Accolade ouvrante 53"/>
              <p:cNvSpPr/>
              <p:nvPr/>
            </p:nvSpPr>
            <p:spPr>
              <a:xfrm>
                <a:off x="5936559" y="2214554"/>
                <a:ext cx="357190" cy="785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ZoneTexte 54"/>
              <p:cNvSpPr txBox="1"/>
              <p:nvPr/>
            </p:nvSpPr>
            <p:spPr>
              <a:xfrm>
                <a:off x="6150873" y="2285992"/>
                <a:ext cx="1064715" cy="338554"/>
              </a:xfrm>
              <a:prstGeom prst="rect">
                <a:avLst/>
              </a:prstGeom>
              <a:noFill/>
            </p:spPr>
            <p:txBody>
              <a:bodyPr wrap="none" rtlCol="0">
                <a:spAutoFit/>
              </a:bodyPr>
              <a:lstStyle/>
              <a:p>
                <a:r>
                  <a:rPr lang="fr-FR" sz="1600" dirty="0" smtClean="0"/>
                  <a:t>24h/24h</a:t>
                </a:r>
                <a:endParaRPr lang="fr-FR" sz="1600" dirty="0"/>
              </a:p>
            </p:txBody>
          </p:sp>
          <p:sp>
            <p:nvSpPr>
              <p:cNvPr id="56" name="ZoneTexte 55"/>
              <p:cNvSpPr txBox="1"/>
              <p:nvPr/>
            </p:nvSpPr>
            <p:spPr>
              <a:xfrm>
                <a:off x="6215074" y="2643182"/>
                <a:ext cx="805029" cy="338554"/>
              </a:xfrm>
              <a:prstGeom prst="rect">
                <a:avLst/>
              </a:prstGeom>
              <a:noFill/>
            </p:spPr>
            <p:txBody>
              <a:bodyPr wrap="none" rtlCol="0">
                <a:spAutoFit/>
              </a:bodyPr>
              <a:lstStyle/>
              <a:p>
                <a:r>
                  <a:rPr lang="fr-FR" sz="1600" dirty="0" smtClean="0"/>
                  <a:t>7h/7h</a:t>
                </a:r>
                <a:endParaRPr lang="fr-FR" sz="1600" dirty="0"/>
              </a:p>
            </p:txBody>
          </p:sp>
        </p:grpSp>
      </p:grpSp>
      <p:grpSp>
        <p:nvGrpSpPr>
          <p:cNvPr id="26" name="Groupe 25"/>
          <p:cNvGrpSpPr/>
          <p:nvPr/>
        </p:nvGrpSpPr>
        <p:grpSpPr>
          <a:xfrm>
            <a:off x="71406" y="5233586"/>
            <a:ext cx="4929222" cy="941965"/>
            <a:chOff x="71406" y="5233586"/>
            <a:chExt cx="4929222" cy="941965"/>
          </a:xfrm>
        </p:grpSpPr>
        <p:sp>
          <p:nvSpPr>
            <p:cNvPr id="48" name="Ellipse 47"/>
            <p:cNvSpPr/>
            <p:nvPr/>
          </p:nvSpPr>
          <p:spPr>
            <a:xfrm>
              <a:off x="2214546" y="5357826"/>
              <a:ext cx="2786082" cy="642942"/>
            </a:xfrm>
            <a:prstGeom prst="ellipse">
              <a:avLst/>
            </a:prstGeom>
            <a:solidFill>
              <a:schemeClr val="tx2">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Tout type d’objet connecté</a:t>
              </a:r>
              <a:endParaRPr lang="fr-FR" sz="1600" b="1" dirty="0">
                <a:solidFill>
                  <a:schemeClr val="tx1"/>
                </a:solidFill>
              </a:endParaRPr>
            </a:p>
          </p:txBody>
        </p:sp>
        <p:grpSp>
          <p:nvGrpSpPr>
            <p:cNvPr id="24" name="Groupe 23"/>
            <p:cNvGrpSpPr/>
            <p:nvPr/>
          </p:nvGrpSpPr>
          <p:grpSpPr>
            <a:xfrm>
              <a:off x="71406" y="5233586"/>
              <a:ext cx="2143140" cy="941965"/>
              <a:chOff x="71406" y="5233586"/>
              <a:chExt cx="2143140" cy="941965"/>
            </a:xfrm>
          </p:grpSpPr>
          <p:sp>
            <p:nvSpPr>
              <p:cNvPr id="57" name="Accolade fermante 56"/>
              <p:cNvSpPr/>
              <p:nvPr/>
            </p:nvSpPr>
            <p:spPr>
              <a:xfrm>
                <a:off x="2000232" y="5357826"/>
                <a:ext cx="214314" cy="642942"/>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ZoneTexte 57"/>
              <p:cNvSpPr txBox="1"/>
              <p:nvPr/>
            </p:nvSpPr>
            <p:spPr>
              <a:xfrm>
                <a:off x="142876" y="5233586"/>
                <a:ext cx="1842171" cy="338554"/>
              </a:xfrm>
              <a:prstGeom prst="rect">
                <a:avLst/>
              </a:prstGeom>
              <a:noFill/>
            </p:spPr>
            <p:txBody>
              <a:bodyPr wrap="none" rtlCol="0">
                <a:spAutoFit/>
              </a:bodyPr>
              <a:lstStyle/>
              <a:p>
                <a:r>
                  <a:rPr lang="fr-FR" sz="1600" dirty="0" smtClean="0"/>
                  <a:t>Personne / objet</a:t>
                </a:r>
                <a:endParaRPr lang="fr-FR" sz="1600" dirty="0"/>
              </a:p>
            </p:txBody>
          </p:sp>
          <p:sp>
            <p:nvSpPr>
              <p:cNvPr id="59" name="ZoneTexte 58"/>
              <p:cNvSpPr txBox="1"/>
              <p:nvPr/>
            </p:nvSpPr>
            <p:spPr>
              <a:xfrm>
                <a:off x="71406" y="5590776"/>
                <a:ext cx="1970411" cy="584775"/>
              </a:xfrm>
              <a:prstGeom prst="rect">
                <a:avLst/>
              </a:prstGeom>
              <a:noFill/>
            </p:spPr>
            <p:txBody>
              <a:bodyPr wrap="none" rtlCol="0">
                <a:spAutoFit/>
              </a:bodyPr>
              <a:lstStyle/>
              <a:p>
                <a:r>
                  <a:rPr lang="fr-FR" sz="1600" dirty="0" smtClean="0"/>
                  <a:t>Animaux / Plants,</a:t>
                </a:r>
              </a:p>
              <a:p>
                <a:pPr algn="ctr"/>
                <a:r>
                  <a:rPr lang="fr-FR" sz="1600" dirty="0" smtClean="0"/>
                  <a:t> etc.</a:t>
                </a:r>
                <a:endParaRPr lang="fr-FR" sz="16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checkerboard(across)">
                                      <p:cBhvr>
                                        <p:cTn id="11" dur="500"/>
                                        <p:tgtEl>
                                          <p:spTgt spid="3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ou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heckerboard(across)">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heckerboard(across)">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37</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142844" y="1044015"/>
            <a:ext cx="6476453"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7.6 Domaines d’application de l’Internet des objets</a:t>
            </a:r>
            <a:endParaRPr lang="fr-FR" sz="1900" b="1" u="sng" dirty="0">
              <a:solidFill>
                <a:srgbClr val="00B050"/>
              </a:solidFill>
              <a:latin typeface="Lucida Bright" pitchFamily="18" charset="0"/>
              <a:cs typeface="Lucida Bright" pitchFamily="18" charset="0"/>
            </a:endParaRPr>
          </a:p>
        </p:txBody>
      </p:sp>
      <p:grpSp>
        <p:nvGrpSpPr>
          <p:cNvPr id="27" name="Groupe 26"/>
          <p:cNvGrpSpPr/>
          <p:nvPr/>
        </p:nvGrpSpPr>
        <p:grpSpPr>
          <a:xfrm>
            <a:off x="3286116" y="3000372"/>
            <a:ext cx="2143140" cy="1785950"/>
            <a:chOff x="3286116" y="3000372"/>
            <a:chExt cx="2143140" cy="1785950"/>
          </a:xfrm>
        </p:grpSpPr>
        <p:sp>
          <p:nvSpPr>
            <p:cNvPr id="9" name="Nuage 8"/>
            <p:cNvSpPr/>
            <p:nvPr/>
          </p:nvSpPr>
          <p:spPr>
            <a:xfrm>
              <a:off x="3286116" y="3000372"/>
              <a:ext cx="2143140" cy="17859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643306" y="3286124"/>
              <a:ext cx="1421158" cy="1200329"/>
            </a:xfrm>
            <a:prstGeom prst="rect">
              <a:avLst/>
            </a:prstGeom>
            <a:noFill/>
          </p:spPr>
          <p:txBody>
            <a:bodyPr wrap="none" rtlCol="0">
              <a:spAutoFit/>
            </a:bodyPr>
            <a:lstStyle/>
            <a:p>
              <a:pPr algn="ctr"/>
              <a:r>
                <a:rPr lang="fr-FR" sz="2400" b="1" dirty="0" smtClean="0">
                  <a:solidFill>
                    <a:srgbClr val="C00000"/>
                  </a:solidFill>
                  <a:latin typeface="Cambria" pitchFamily="18" charset="0"/>
                </a:rPr>
                <a:t>Internet </a:t>
              </a:r>
            </a:p>
            <a:p>
              <a:pPr algn="ctr"/>
              <a:r>
                <a:rPr lang="fr-FR" sz="2400" b="1" dirty="0" smtClean="0">
                  <a:solidFill>
                    <a:srgbClr val="C00000"/>
                  </a:solidFill>
                  <a:latin typeface="Cambria" pitchFamily="18" charset="0"/>
                </a:rPr>
                <a:t>des </a:t>
              </a:r>
            </a:p>
            <a:p>
              <a:pPr algn="ctr"/>
              <a:r>
                <a:rPr lang="fr-FR" sz="2400" b="1" dirty="0" smtClean="0">
                  <a:solidFill>
                    <a:srgbClr val="C00000"/>
                  </a:solidFill>
                  <a:latin typeface="Cambria" pitchFamily="18" charset="0"/>
                </a:rPr>
                <a:t>Objets</a:t>
              </a:r>
              <a:endParaRPr lang="fr-FR" sz="2400" b="1" dirty="0">
                <a:solidFill>
                  <a:srgbClr val="C00000"/>
                </a:solidFill>
                <a:latin typeface="Cambria" pitchFamily="18" charset="0"/>
              </a:endParaRPr>
            </a:p>
          </p:txBody>
        </p:sp>
      </p:grpSp>
      <p:sp>
        <p:nvSpPr>
          <p:cNvPr id="11" name="Ellipse 10"/>
          <p:cNvSpPr/>
          <p:nvPr/>
        </p:nvSpPr>
        <p:spPr>
          <a:xfrm>
            <a:off x="4429124" y="1428736"/>
            <a:ext cx="1928826" cy="10715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dirty="0" smtClean="0">
                <a:solidFill>
                  <a:schemeClr val="tx1"/>
                </a:solidFill>
              </a:rPr>
              <a:t>Villes intelligentes</a:t>
            </a:r>
            <a:endParaRPr lang="fr-FR" dirty="0">
              <a:solidFill>
                <a:schemeClr val="tx1"/>
              </a:solidFill>
            </a:endParaRPr>
          </a:p>
        </p:txBody>
      </p:sp>
      <p:sp>
        <p:nvSpPr>
          <p:cNvPr id="12" name="Ellipse 11"/>
          <p:cNvSpPr/>
          <p:nvPr/>
        </p:nvSpPr>
        <p:spPr>
          <a:xfrm>
            <a:off x="2357422" y="1500174"/>
            <a:ext cx="1928826" cy="1143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dirty="0" smtClean="0">
                <a:solidFill>
                  <a:schemeClr val="tx1"/>
                </a:solidFill>
              </a:rPr>
              <a:t>ETC</a:t>
            </a:r>
            <a:endParaRPr lang="fr-FR" dirty="0">
              <a:solidFill>
                <a:schemeClr val="tx1"/>
              </a:solidFill>
            </a:endParaRPr>
          </a:p>
        </p:txBody>
      </p:sp>
      <p:sp>
        <p:nvSpPr>
          <p:cNvPr id="13" name="Ellipse 12"/>
          <p:cNvSpPr/>
          <p:nvPr/>
        </p:nvSpPr>
        <p:spPr>
          <a:xfrm>
            <a:off x="5857884" y="2500306"/>
            <a:ext cx="1857388" cy="114300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Transport intelligent</a:t>
            </a:r>
            <a:endParaRPr lang="fr-FR" dirty="0">
              <a:solidFill>
                <a:schemeClr val="tx1"/>
              </a:solidFill>
            </a:endParaRPr>
          </a:p>
        </p:txBody>
      </p:sp>
      <p:sp>
        <p:nvSpPr>
          <p:cNvPr id="14" name="Ellipse 13"/>
          <p:cNvSpPr/>
          <p:nvPr/>
        </p:nvSpPr>
        <p:spPr>
          <a:xfrm>
            <a:off x="5929322" y="3786190"/>
            <a:ext cx="1857388" cy="135732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dirty="0" smtClean="0">
                <a:solidFill>
                  <a:schemeClr val="tx1"/>
                </a:solidFill>
              </a:rPr>
              <a:t>Industrie intelligents</a:t>
            </a:r>
            <a:endParaRPr lang="fr-FR" dirty="0">
              <a:solidFill>
                <a:schemeClr val="tx1"/>
              </a:solidFill>
            </a:endParaRPr>
          </a:p>
        </p:txBody>
      </p:sp>
      <p:sp>
        <p:nvSpPr>
          <p:cNvPr id="15" name="Ellipse 14"/>
          <p:cNvSpPr/>
          <p:nvPr/>
        </p:nvSpPr>
        <p:spPr>
          <a:xfrm>
            <a:off x="4929190" y="5072074"/>
            <a:ext cx="1428760" cy="121444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dirty="0" smtClean="0">
                <a:solidFill>
                  <a:schemeClr val="tx1"/>
                </a:solidFill>
              </a:rPr>
              <a:t>Suivi de cible</a:t>
            </a:r>
            <a:endParaRPr lang="fr-FR" dirty="0">
              <a:solidFill>
                <a:schemeClr val="tx1"/>
              </a:solidFill>
            </a:endParaRPr>
          </a:p>
        </p:txBody>
      </p:sp>
      <p:sp>
        <p:nvSpPr>
          <p:cNvPr id="16" name="Ellipse 15"/>
          <p:cNvSpPr/>
          <p:nvPr/>
        </p:nvSpPr>
        <p:spPr>
          <a:xfrm>
            <a:off x="2857488" y="5214950"/>
            <a:ext cx="1857388" cy="135732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dirty="0" smtClean="0">
                <a:solidFill>
                  <a:schemeClr val="tx1"/>
                </a:solidFill>
              </a:rPr>
              <a:t>Agriculture de précision</a:t>
            </a:r>
            <a:endParaRPr lang="fr-FR" dirty="0">
              <a:solidFill>
                <a:schemeClr val="tx1"/>
              </a:solidFill>
            </a:endParaRPr>
          </a:p>
        </p:txBody>
      </p:sp>
      <p:sp>
        <p:nvSpPr>
          <p:cNvPr id="17" name="Ellipse 16"/>
          <p:cNvSpPr/>
          <p:nvPr/>
        </p:nvSpPr>
        <p:spPr>
          <a:xfrm>
            <a:off x="1071538" y="4143380"/>
            <a:ext cx="1857388" cy="135732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dirty="0" smtClean="0">
                <a:solidFill>
                  <a:schemeClr val="tx1"/>
                </a:solidFill>
              </a:rPr>
              <a:t>Maisons intelligentes</a:t>
            </a:r>
            <a:endParaRPr lang="fr-FR" dirty="0">
              <a:solidFill>
                <a:schemeClr val="tx1"/>
              </a:solidFill>
            </a:endParaRPr>
          </a:p>
        </p:txBody>
      </p:sp>
      <p:sp>
        <p:nvSpPr>
          <p:cNvPr id="18" name="Ellipse 17"/>
          <p:cNvSpPr/>
          <p:nvPr/>
        </p:nvSpPr>
        <p:spPr>
          <a:xfrm>
            <a:off x="1071538" y="2714620"/>
            <a:ext cx="1928826" cy="114300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dirty="0" smtClean="0">
                <a:solidFill>
                  <a:schemeClr val="tx1"/>
                </a:solidFill>
              </a:rPr>
              <a:t>Médecine intelligente</a:t>
            </a:r>
            <a:endParaRPr lang="fr-FR" dirty="0">
              <a:solidFill>
                <a:schemeClr val="tx1"/>
              </a:solidFill>
            </a:endParaRPr>
          </a:p>
        </p:txBody>
      </p:sp>
      <p:sp>
        <p:nvSpPr>
          <p:cNvPr id="19" name="Flèche droite rayée 18"/>
          <p:cNvSpPr/>
          <p:nvPr/>
        </p:nvSpPr>
        <p:spPr>
          <a:xfrm rot="14960105">
            <a:off x="3566869" y="2751253"/>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rayée 19"/>
          <p:cNvSpPr/>
          <p:nvPr/>
        </p:nvSpPr>
        <p:spPr>
          <a:xfrm rot="16937100">
            <a:off x="4815423" y="2597237"/>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rayée 20"/>
          <p:cNvSpPr/>
          <p:nvPr/>
        </p:nvSpPr>
        <p:spPr>
          <a:xfrm rot="20673046">
            <a:off x="5388135" y="3195176"/>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rayée 21"/>
          <p:cNvSpPr/>
          <p:nvPr/>
        </p:nvSpPr>
        <p:spPr>
          <a:xfrm rot="1268386">
            <a:off x="5466361" y="3932827"/>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rayée 22"/>
          <p:cNvSpPr/>
          <p:nvPr/>
        </p:nvSpPr>
        <p:spPr>
          <a:xfrm rot="3944474">
            <a:off x="4933189" y="4675106"/>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rayée 23"/>
          <p:cNvSpPr/>
          <p:nvPr/>
        </p:nvSpPr>
        <p:spPr>
          <a:xfrm rot="5937485">
            <a:off x="3817811" y="4838126"/>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rayée 24"/>
          <p:cNvSpPr/>
          <p:nvPr/>
        </p:nvSpPr>
        <p:spPr>
          <a:xfrm rot="9052504">
            <a:off x="2886483" y="4271449"/>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rayée 25"/>
          <p:cNvSpPr/>
          <p:nvPr/>
        </p:nvSpPr>
        <p:spPr>
          <a:xfrm rot="11656250">
            <a:off x="2971368" y="3443807"/>
            <a:ext cx="428628" cy="285752"/>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ou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500"/>
                                        <p:tgtEl>
                                          <p:spTgt spid="23"/>
                                        </p:tgtEl>
                                      </p:cBhvr>
                                    </p:animEffect>
                                  </p:childTnLst>
                                </p:cTn>
                              </p:par>
                            </p:childTnLst>
                          </p:cTn>
                        </p:par>
                        <p:par>
                          <p:cTn id="40" fill="hold">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heckerboard(across)">
                                      <p:cBhvr>
                                        <p:cTn id="48" dur="500"/>
                                        <p:tgtEl>
                                          <p:spTgt spid="24"/>
                                        </p:tgtEl>
                                      </p:cBhvr>
                                    </p:animEffect>
                                  </p:childTnLst>
                                </p:cTn>
                              </p:par>
                            </p:childTnLst>
                          </p:cTn>
                        </p:par>
                        <p:par>
                          <p:cTn id="49" fill="hold">
                            <p:stCondLst>
                              <p:cond delay="500"/>
                            </p:stCondLst>
                            <p:childTnLst>
                              <p:par>
                                <p:cTn id="50" presetID="5"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heckerboard(across)">
                                      <p:cBhvr>
                                        <p:cTn id="57" dur="500"/>
                                        <p:tgtEl>
                                          <p:spTgt spid="25"/>
                                        </p:tgtEl>
                                      </p:cBhvr>
                                    </p:animEffect>
                                  </p:childTnLst>
                                </p:cTn>
                              </p:par>
                            </p:childTnLst>
                          </p:cTn>
                        </p:par>
                        <p:par>
                          <p:cTn id="58" fill="hold">
                            <p:stCondLst>
                              <p:cond delay="500"/>
                            </p:stCondLst>
                            <p:childTnLst>
                              <p:par>
                                <p:cTn id="59" presetID="5" presetClass="entr" presetSubtype="1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checkerboard(across)">
                                      <p:cBhvr>
                                        <p:cTn id="66" dur="500"/>
                                        <p:tgtEl>
                                          <p:spTgt spid="26"/>
                                        </p:tgtEl>
                                      </p:cBhvr>
                                    </p:animEffect>
                                  </p:childTnLst>
                                </p:cTn>
                              </p:par>
                            </p:childTnLst>
                          </p:cTn>
                        </p:par>
                        <p:par>
                          <p:cTn id="67" fill="hold">
                            <p:stCondLst>
                              <p:cond delay="500"/>
                            </p:stCondLst>
                            <p:childTnLst>
                              <p:par>
                                <p:cTn id="68" presetID="5" presetClass="entr" presetSubtype="1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heckerboard(across)">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heckerboard(across)">
                                      <p:cBhvr>
                                        <p:cTn id="75" dur="500"/>
                                        <p:tgtEl>
                                          <p:spTgt spid="19"/>
                                        </p:tgtEl>
                                      </p:cBhvr>
                                    </p:animEffect>
                                  </p:childTnLst>
                                </p:cTn>
                              </p:par>
                            </p:childTnLst>
                          </p:cTn>
                        </p:par>
                        <p:par>
                          <p:cTn id="76" fill="hold">
                            <p:stCondLst>
                              <p:cond delay="500"/>
                            </p:stCondLst>
                            <p:childTnLst>
                              <p:par>
                                <p:cTn id="77" presetID="5" presetClass="entr" presetSubtype="1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heckerboard(across)">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38</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142844" y="1044015"/>
            <a:ext cx="4849404"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7.7 Challenges de l’Internet des objets</a:t>
            </a:r>
            <a:endParaRPr lang="fr-FR" sz="1900" b="1" u="sng" dirty="0">
              <a:solidFill>
                <a:srgbClr val="00B050"/>
              </a:solidFill>
              <a:latin typeface="Lucida Bright" pitchFamily="18" charset="0"/>
              <a:cs typeface="Lucida Bright" pitchFamily="18" charset="0"/>
            </a:endParaRPr>
          </a:p>
        </p:txBody>
      </p:sp>
      <p:sp>
        <p:nvSpPr>
          <p:cNvPr id="36" name="ZoneTexte 35"/>
          <p:cNvSpPr txBox="1"/>
          <p:nvPr/>
        </p:nvSpPr>
        <p:spPr>
          <a:xfrm>
            <a:off x="214282" y="1500174"/>
            <a:ext cx="8715436" cy="1754326"/>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L’utilisation de capteurs sans fil, la gestion des données massives générées par ces derniers qui sont généralement transmis via les communications sans fil vers l’Internet et l’utilisation du Cloud pour la sauvegarde génèrent de grands challenges et défis, à savoir:</a:t>
            </a:r>
          </a:p>
        </p:txBody>
      </p:sp>
      <p:sp>
        <p:nvSpPr>
          <p:cNvPr id="9" name="ZoneTexte 8"/>
          <p:cNvSpPr txBox="1"/>
          <p:nvPr/>
        </p:nvSpPr>
        <p:spPr>
          <a:xfrm>
            <a:off x="500034" y="3143248"/>
            <a:ext cx="8429684" cy="3000821"/>
          </a:xfrm>
          <a:prstGeom prst="rect">
            <a:avLst/>
          </a:prstGeom>
          <a:noFill/>
        </p:spPr>
        <p:txBody>
          <a:bodyPr wrap="square" rtlCol="0">
            <a:spAutoFit/>
          </a:bodyPr>
          <a:lstStyle/>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Vie privée des utilisateurs</a:t>
            </a:r>
            <a:endParaRPr lang="fr-FR" dirty="0" smtClean="0">
              <a:latin typeface="Lucida Bright" pitchFamily="18" charset="0"/>
              <a:cs typeface="Lucida Bright" pitchFamily="18" charset="0"/>
            </a:endParaRP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Coût d’utilisation </a:t>
            </a:r>
            <a:r>
              <a:rPr lang="fr-FR" dirty="0" smtClean="0">
                <a:latin typeface="Lucida Bright" pitchFamily="18" charset="0"/>
                <a:cs typeface="Lucida Bright" pitchFamily="18" charset="0"/>
              </a:rPr>
              <a:t>(utilisation de plateformes existantes ou création) ?</a:t>
            </a: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Interopérabilité des équipements</a:t>
            </a:r>
            <a:endParaRPr lang="fr-FR" dirty="0" smtClean="0">
              <a:latin typeface="Lucida Bright" pitchFamily="18" charset="0"/>
              <a:cs typeface="Lucida Bright" pitchFamily="18" charset="0"/>
            </a:endParaRP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Hétérogénéité des technologies</a:t>
            </a:r>
            <a:endParaRPr lang="fr-FR" dirty="0" smtClean="0">
              <a:latin typeface="Lucida Bright" pitchFamily="18" charset="0"/>
              <a:cs typeface="Lucida Bright" pitchFamily="18" charset="0"/>
            </a:endParaRP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Gestion des données massives</a:t>
            </a:r>
            <a:endParaRPr lang="fr-FR" dirty="0" smtClean="0">
              <a:latin typeface="Lucida Bright" pitchFamily="18" charset="0"/>
              <a:cs typeface="Lucida Bright" pitchFamily="18" charset="0"/>
            </a:endParaRP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Autonomie énergétique</a:t>
            </a:r>
            <a:r>
              <a:rPr lang="fr-FR" dirty="0" smtClean="0">
                <a:latin typeface="Lucida Bright" pitchFamily="18" charset="0"/>
                <a:cs typeface="Lucida Bright" pitchFamily="18" charset="0"/>
              </a:rPr>
              <a:t>  </a:t>
            </a:r>
          </a:p>
          <a:p>
            <a:pPr algn="just">
              <a:lnSpc>
                <a:spcPct val="150000"/>
              </a:lnSpc>
              <a:buClr>
                <a:srgbClr val="0070C0"/>
              </a:buClr>
              <a:buFont typeface="Wingdings" pitchFamily="2" charset="2"/>
              <a:buChar char="q"/>
            </a:pPr>
            <a:r>
              <a:rPr lang="fr-FR" b="1" dirty="0" smtClean="0">
                <a:latin typeface="Lucida Bright" pitchFamily="18" charset="0"/>
                <a:cs typeface="Lucida Bright" pitchFamily="18" charset="0"/>
              </a:rPr>
              <a:t> Autres.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checkerboard(across)">
                                      <p:cBhvr>
                                        <p:cTn id="16" dur="1000"/>
                                        <p:tgtEl>
                                          <p:spTgt spid="9">
                                            <p:txEl>
                                              <p:pRg st="1" end="1"/>
                                            </p:txEl>
                                          </p:spTgt>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checkerboard(across)">
                                      <p:cBhvr>
                                        <p:cTn id="20" dur="1000"/>
                                        <p:tgtEl>
                                          <p:spTgt spid="9">
                                            <p:txEl>
                                              <p:pRg st="2" end="2"/>
                                            </p:txEl>
                                          </p:spTgt>
                                        </p:tgtEl>
                                      </p:cBhvr>
                                    </p:animEffect>
                                  </p:childTnLst>
                                </p:cTn>
                              </p:par>
                            </p:childTnLst>
                          </p:cTn>
                        </p:par>
                        <p:par>
                          <p:cTn id="21" fill="hold">
                            <p:stCondLst>
                              <p:cond delay="2500"/>
                            </p:stCondLst>
                            <p:childTnLst>
                              <p:par>
                                <p:cTn id="22" presetID="5" presetClass="entr" presetSubtype="10"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checkerboard(across)">
                                      <p:cBhvr>
                                        <p:cTn id="24" dur="1000"/>
                                        <p:tgtEl>
                                          <p:spTgt spid="9">
                                            <p:txEl>
                                              <p:pRg st="3" end="3"/>
                                            </p:txEl>
                                          </p:spTgt>
                                        </p:tgtEl>
                                      </p:cBhvr>
                                    </p:animEffect>
                                  </p:childTnLst>
                                </p:cTn>
                              </p:par>
                            </p:childTnLst>
                          </p:cTn>
                        </p:par>
                        <p:par>
                          <p:cTn id="25" fill="hold">
                            <p:stCondLst>
                              <p:cond delay="3500"/>
                            </p:stCondLst>
                            <p:childTnLst>
                              <p:par>
                                <p:cTn id="26" presetID="5" presetClass="entr" presetSubtype="10" fill="hold"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checkerboard(across)">
                                      <p:cBhvr>
                                        <p:cTn id="28" dur="1000"/>
                                        <p:tgtEl>
                                          <p:spTgt spid="9">
                                            <p:txEl>
                                              <p:pRg st="4" end="4"/>
                                            </p:txEl>
                                          </p:spTgt>
                                        </p:tgtEl>
                                      </p:cBhvr>
                                    </p:animEffect>
                                  </p:childTnLst>
                                </p:cTn>
                              </p:par>
                            </p:childTnLst>
                          </p:cTn>
                        </p:par>
                        <p:par>
                          <p:cTn id="29" fill="hold">
                            <p:stCondLst>
                              <p:cond delay="4500"/>
                            </p:stCondLst>
                            <p:childTnLst>
                              <p:par>
                                <p:cTn id="30" presetID="5" presetClass="entr" presetSubtype="10"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heckerboard(across)">
                                      <p:cBhvr>
                                        <p:cTn id="32" dur="1000"/>
                                        <p:tgtEl>
                                          <p:spTgt spid="9">
                                            <p:txEl>
                                              <p:pRg st="5" end="5"/>
                                            </p:txEl>
                                          </p:spTgt>
                                        </p:tgtEl>
                                      </p:cBhvr>
                                    </p:animEffect>
                                  </p:childTnLst>
                                </p:cTn>
                              </p:par>
                            </p:childTnLst>
                          </p:cTn>
                        </p:par>
                        <p:par>
                          <p:cTn id="33" fill="hold">
                            <p:stCondLst>
                              <p:cond delay="5500"/>
                            </p:stCondLst>
                            <p:childTnLst>
                              <p:par>
                                <p:cTn id="34" presetID="5" presetClass="entr" presetSubtype="10" fill="hold"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checkerboard(across)">
                                      <p:cBhvr>
                                        <p:cTn id="36"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39</a:t>
            </a:fld>
            <a:endParaRPr lang="fr-BE" sz="1600" b="1" dirty="0">
              <a:solidFill>
                <a:srgbClr val="002060"/>
              </a:solidFill>
            </a:endParaRPr>
          </a:p>
        </p:txBody>
      </p:sp>
      <p:sp>
        <p:nvSpPr>
          <p:cNvPr id="4" name="ZoneTexte 3"/>
          <p:cNvSpPr txBox="1"/>
          <p:nvPr/>
        </p:nvSpPr>
        <p:spPr>
          <a:xfrm>
            <a:off x="1928794" y="2714620"/>
            <a:ext cx="4929222" cy="646331"/>
          </a:xfrm>
          <a:prstGeom prst="rect">
            <a:avLst/>
          </a:prstGeom>
          <a:noFill/>
        </p:spPr>
        <p:txBody>
          <a:bodyPr wrap="square" rtlCol="0">
            <a:spAutoFit/>
          </a:bodyPr>
          <a:lstStyle/>
          <a:p>
            <a:r>
              <a:rPr lang="fr-FR" sz="3600" b="1" dirty="0" smtClean="0">
                <a:solidFill>
                  <a:srgbClr val="0070C0"/>
                </a:solidFill>
                <a:latin typeface="Lucida Bright" pitchFamily="18" charset="0"/>
                <a:cs typeface="Lucida Bright" pitchFamily="18" charset="0"/>
              </a:rPr>
              <a:t>FIN DU CHAPITRE 2</a:t>
            </a:r>
            <a:endParaRPr lang="fr-FR" sz="3600" b="1" dirty="0">
              <a:solidFill>
                <a:srgbClr val="0070C0"/>
              </a:solidFill>
              <a:latin typeface="Lucida Bright" pitchFamily="18" charset="0"/>
              <a:cs typeface="Lucida Bright" pitchFamily="18" charset="0"/>
            </a:endParaRPr>
          </a:p>
        </p:txBody>
      </p:sp>
      <p:sp>
        <p:nvSpPr>
          <p:cNvPr id="5" name="Titre 7"/>
          <p:cNvSpPr>
            <a:spLocks noGrp="1"/>
          </p:cNvSpPr>
          <p:nvPr>
            <p:ph type="title"/>
          </p:nvPr>
        </p:nvSpPr>
        <p:spPr>
          <a:xfrm>
            <a:off x="0" y="71414"/>
            <a:ext cx="9144000" cy="500066"/>
          </a:xfrm>
          <a:solidFill>
            <a:schemeClr val="accent2">
              <a:lumMod val="50000"/>
            </a:schemeClr>
          </a:solidFill>
        </p:spPr>
        <p:txBody>
          <a:bodyPr>
            <a:normAutofit/>
          </a:bodyPr>
          <a:lstStyle/>
          <a:p>
            <a:pPr marL="355600"/>
            <a:r>
              <a:rPr lang="fr-FR" sz="2400" u="sng" dirty="0" smtClean="0">
                <a:solidFill>
                  <a:srgbClr val="FFFF00"/>
                </a:solidFill>
                <a:latin typeface="Courier New" pitchFamily="49" charset="0"/>
                <a:cs typeface="Courier New" pitchFamily="49" charset="0"/>
              </a:rPr>
              <a:t>Chap.1</a:t>
            </a:r>
            <a:r>
              <a:rPr lang="fr-FR" sz="2400" dirty="0" smtClean="0">
                <a:solidFill>
                  <a:srgbClr val="FFFF00"/>
                </a:solidFill>
                <a:effectLst/>
                <a:latin typeface="Courier New" pitchFamily="49" charset="0"/>
                <a:cs typeface="Courier New" pitchFamily="49" charset="0"/>
              </a:rPr>
              <a:t>:Evolution de l’informatique vers </a:t>
            </a:r>
            <a:r>
              <a:rPr lang="fr-FR" sz="2400" dirty="0" err="1" smtClean="0">
                <a:solidFill>
                  <a:srgbClr val="FFFF00"/>
                </a:solidFill>
                <a:effectLst/>
                <a:latin typeface="Courier New" pitchFamily="49" charset="0"/>
                <a:cs typeface="Courier New" pitchFamily="49" charset="0"/>
              </a:rPr>
              <a:t>AmI</a:t>
            </a:r>
            <a:r>
              <a:rPr lang="fr-FR" sz="2400" u="sng" dirty="0" smtClean="0">
                <a:solidFill>
                  <a:srgbClr val="FFFF00"/>
                </a:solidFill>
                <a:latin typeface="Courier New" pitchFamily="49" charset="0"/>
                <a:cs typeface="Courier New" pitchFamily="49" charset="0"/>
              </a:rPr>
              <a:t> </a:t>
            </a:r>
            <a:endParaRPr lang="fr-FR" sz="3600" u="sng" dirty="0">
              <a:solidFill>
                <a:srgbClr val="FFFF0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4</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285720" y="1285860"/>
            <a:ext cx="8501122" cy="1719702"/>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	Plusieurs terminologies et appellations utilisées dans les réseaux de capteurs et l’internet des objets et qui peuvent conduire à des confusions. C’est pourquoi, il est important de préciser la signification de ces terminologies. </a:t>
            </a:r>
            <a:endParaRPr lang="fr-FR" dirty="0"/>
          </a:p>
        </p:txBody>
      </p:sp>
      <p:sp>
        <p:nvSpPr>
          <p:cNvPr id="6" name="ZoneTexte 5"/>
          <p:cNvSpPr txBox="1"/>
          <p:nvPr/>
        </p:nvSpPr>
        <p:spPr>
          <a:xfrm>
            <a:off x="269574" y="957188"/>
            <a:ext cx="7404591"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3. Notions: capteur, actionneur, nœud capteur et d’objet</a:t>
            </a:r>
            <a:endParaRPr lang="fr-FR" sz="2000" b="1" u="sng" dirty="0">
              <a:solidFill>
                <a:srgbClr val="0070C0"/>
              </a:solidFill>
              <a:latin typeface="Lucida Bright" pitchFamily="18" charset="0"/>
              <a:cs typeface="Lucida Bright" pitchFamily="18" charset="0"/>
            </a:endParaRPr>
          </a:p>
        </p:txBody>
      </p:sp>
      <p:sp>
        <p:nvSpPr>
          <p:cNvPr id="12" name="ZoneTexte 11"/>
          <p:cNvSpPr txBox="1"/>
          <p:nvPr/>
        </p:nvSpPr>
        <p:spPr>
          <a:xfrm>
            <a:off x="500002" y="3000372"/>
            <a:ext cx="8643998" cy="3323987"/>
          </a:xfrm>
          <a:prstGeom prst="rect">
            <a:avLst/>
          </a:prstGeom>
          <a:noFill/>
        </p:spPr>
        <p:txBody>
          <a:bodyPr wrap="square" rtlCol="0">
            <a:spAutoFit/>
          </a:bodyPr>
          <a:lstStyle/>
          <a:p>
            <a:r>
              <a:rPr lang="fr-FR" b="1" dirty="0" smtClean="0">
                <a:solidFill>
                  <a:srgbClr val="00B050"/>
                </a:solidFill>
                <a:latin typeface="Lucida Bright" pitchFamily="18" charset="0"/>
                <a:cs typeface="Lucida Bright" pitchFamily="18" charset="0"/>
              </a:rPr>
              <a:t>3.1. Capteur (</a:t>
            </a:r>
            <a:r>
              <a:rPr lang="fr-FR" b="1" dirty="0" err="1" smtClean="0">
                <a:solidFill>
                  <a:srgbClr val="00B050"/>
                </a:solidFill>
                <a:latin typeface="Lucida Bright" pitchFamily="18" charset="0"/>
                <a:cs typeface="Lucida Bright" pitchFamily="18" charset="0"/>
              </a:rPr>
              <a:t>sensor</a:t>
            </a:r>
            <a:r>
              <a:rPr lang="fr-FR" b="1" dirty="0" smtClean="0">
                <a:solidFill>
                  <a:srgbClr val="00B050"/>
                </a:solidFill>
                <a:latin typeface="Lucida Bright" pitchFamily="18" charset="0"/>
                <a:cs typeface="Lucida Bright" pitchFamily="18" charset="0"/>
              </a:rPr>
              <a:t> en anglais)</a:t>
            </a:r>
          </a:p>
          <a:p>
            <a:pPr>
              <a:lnSpc>
                <a:spcPct val="150000"/>
              </a:lnSpc>
            </a:pPr>
            <a:r>
              <a:rPr lang="fr-FR" sz="2000" b="1" dirty="0" smtClean="0">
                <a:solidFill>
                  <a:srgbClr val="00B050"/>
                </a:solidFill>
                <a:latin typeface="Lucida Bright" pitchFamily="18" charset="0"/>
                <a:cs typeface="Lucida Bright" pitchFamily="18" charset="0"/>
              </a:rPr>
              <a:t>    </a:t>
            </a:r>
            <a:r>
              <a:rPr lang="fr-FR" dirty="0" smtClean="0">
                <a:latin typeface="Lucida Bright" pitchFamily="18" charset="0"/>
                <a:cs typeface="Lucida Bright" pitchFamily="18" charset="0"/>
              </a:rPr>
              <a:t>Un dispositif permettant de mesurer une grandeur physique et la transformant en une unité (grandeur) utilisable:</a:t>
            </a:r>
          </a:p>
          <a:p>
            <a:pPr marL="442913">
              <a:lnSpc>
                <a:spcPct val="150000"/>
              </a:lnSpc>
              <a:buClr>
                <a:srgbClr val="00B050"/>
              </a:buClr>
              <a:buFont typeface="Wingdings" pitchFamily="2" charset="2"/>
              <a:buChar char="ü"/>
            </a:pPr>
            <a:r>
              <a:rPr lang="fr-FR" dirty="0" smtClean="0">
                <a:latin typeface="Lucida Bright" pitchFamily="18" charset="0"/>
                <a:cs typeface="Lucida Bright" pitchFamily="18" charset="0"/>
              </a:rPr>
              <a:t>  Comptage d’impulsions (tachymètre), </a:t>
            </a:r>
            <a:r>
              <a:rPr lang="fr-FR" dirty="0" err="1" smtClean="0">
                <a:latin typeface="Lucida Bright" pitchFamily="18" charset="0"/>
                <a:cs typeface="Lucida Bright" pitchFamily="18" charset="0"/>
              </a:rPr>
              <a:t>cardio</a:t>
            </a:r>
            <a:r>
              <a:rPr lang="fr-FR" dirty="0" smtClean="0">
                <a:latin typeface="Lucida Bright" pitchFamily="18" charset="0"/>
                <a:cs typeface="Lucida Bright" pitchFamily="18" charset="0"/>
              </a:rPr>
              <a:t>-fréquencemètre,</a:t>
            </a:r>
          </a:p>
          <a:p>
            <a:pPr marL="442913">
              <a:lnSpc>
                <a:spcPct val="150000"/>
              </a:lnSpc>
              <a:buClr>
                <a:srgbClr val="00B050"/>
              </a:buClr>
              <a:buFont typeface="Wingdings" pitchFamily="2" charset="2"/>
              <a:buChar char="ü"/>
            </a:pPr>
            <a:r>
              <a:rPr lang="fr-FR" dirty="0" smtClean="0">
                <a:latin typeface="Lucida Bright" pitchFamily="18" charset="0"/>
                <a:cs typeface="Lucida Bright" pitchFamily="18" charset="0"/>
              </a:rPr>
              <a:t>  Température,  Gaz (CO2 et CO3)</a:t>
            </a:r>
          </a:p>
          <a:p>
            <a:pPr marL="442913">
              <a:lnSpc>
                <a:spcPct val="150000"/>
              </a:lnSpc>
              <a:buClr>
                <a:srgbClr val="00B050"/>
              </a:buClr>
              <a:buFont typeface="Wingdings" pitchFamily="2" charset="2"/>
              <a:buChar char="ü"/>
            </a:pPr>
            <a:r>
              <a:rPr lang="fr-FR" dirty="0" smtClean="0">
                <a:latin typeface="Lucida Bright" pitchFamily="18" charset="0"/>
                <a:cs typeface="Lucida Bright" pitchFamily="18" charset="0"/>
              </a:rPr>
              <a:t>   Pression,   Luminosité </a:t>
            </a:r>
          </a:p>
          <a:p>
            <a:pPr marL="442913">
              <a:lnSpc>
                <a:spcPct val="150000"/>
              </a:lnSpc>
              <a:buClr>
                <a:srgbClr val="00B050"/>
              </a:buClr>
              <a:buFont typeface="Wingdings" pitchFamily="2" charset="2"/>
              <a:buChar char="ü"/>
            </a:pPr>
            <a:r>
              <a:rPr lang="fr-FR" dirty="0" smtClean="0">
                <a:latin typeface="Lucida Bright" pitchFamily="18" charset="0"/>
                <a:cs typeface="Lucida Bright" pitchFamily="18" charset="0"/>
              </a:rPr>
              <a:t>   Position,   vitesse,  images</a:t>
            </a:r>
          </a:p>
          <a:p>
            <a:pPr marL="442913">
              <a:lnSpc>
                <a:spcPct val="150000"/>
              </a:lnSpc>
              <a:buClr>
                <a:srgbClr val="00B050"/>
              </a:buClr>
              <a:buFont typeface="Wingdings" pitchFamily="2" charset="2"/>
              <a:buChar char="ü"/>
            </a:pPr>
            <a:r>
              <a:rPr lang="fr-FR" dirty="0" smtClean="0">
                <a:latin typeface="Lucida Bright" pitchFamily="18" charset="0"/>
                <a:cs typeface="Lucida Bright" pitchFamily="18" charset="0"/>
              </a:rPr>
              <a:t>   Autres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714356"/>
            <a:ext cx="6858048" cy="400110"/>
          </a:xfrm>
          <a:prstGeom prst="rect">
            <a:avLst/>
          </a:prstGeom>
          <a:noFill/>
        </p:spPr>
        <p:txBody>
          <a:bodyPr wrap="square" rtlCol="0">
            <a:spAutoFit/>
          </a:bodyPr>
          <a:lstStyle/>
          <a:p>
            <a:r>
              <a:rPr lang="fr-FR" sz="2000" b="1" u="sng" dirty="0" smtClean="0">
                <a:solidFill>
                  <a:srgbClr val="0070C0"/>
                </a:solidFill>
                <a:latin typeface="Lucida Bright" pitchFamily="18" charset="0"/>
                <a:cs typeface="Lucida Bright" pitchFamily="18" charset="0"/>
              </a:rPr>
              <a:t>Références</a:t>
            </a:r>
            <a:endParaRPr lang="fr-FR" sz="2000" b="1" u="sng" dirty="0">
              <a:solidFill>
                <a:srgbClr val="0070C0"/>
              </a:solidFill>
              <a:latin typeface="Lucida Bright" pitchFamily="18" charset="0"/>
              <a:cs typeface="Lucida Bright" pitchFamily="18" charset="0"/>
            </a:endParaRPr>
          </a:p>
        </p:txBody>
      </p:sp>
      <p:sp>
        <p:nvSpPr>
          <p:cNvPr id="5" name="Titre 7"/>
          <p:cNvSpPr>
            <a:spLocks noGrp="1"/>
          </p:cNvSpPr>
          <p:nvPr>
            <p:ph type="title"/>
          </p:nvPr>
        </p:nvSpPr>
        <p:spPr>
          <a:xfrm>
            <a:off x="0" y="71414"/>
            <a:ext cx="9144000" cy="500066"/>
          </a:xfrm>
          <a:solidFill>
            <a:schemeClr val="accent2">
              <a:lumMod val="50000"/>
            </a:schemeClr>
          </a:solidFill>
        </p:spPr>
        <p:txBody>
          <a:bodyPr>
            <a:normAutofit/>
          </a:bodyPr>
          <a:lstStyle/>
          <a:p>
            <a:pPr marL="355600"/>
            <a:r>
              <a:rPr lang="fr-FR" sz="2400" u="sng" dirty="0" smtClean="0">
                <a:solidFill>
                  <a:srgbClr val="FFFF00"/>
                </a:solidFill>
                <a:latin typeface="Courier New" pitchFamily="49" charset="0"/>
                <a:cs typeface="Courier New" pitchFamily="49" charset="0"/>
              </a:rPr>
              <a:t>Chap.1</a:t>
            </a:r>
            <a:r>
              <a:rPr lang="fr-FR" sz="2400" dirty="0" smtClean="0">
                <a:solidFill>
                  <a:srgbClr val="FFFF00"/>
                </a:solidFill>
                <a:effectLst/>
                <a:latin typeface="Courier New" pitchFamily="49" charset="0"/>
                <a:cs typeface="Courier New" pitchFamily="49" charset="0"/>
              </a:rPr>
              <a:t>:Evolution de l’informatique vers </a:t>
            </a:r>
            <a:r>
              <a:rPr lang="fr-FR" sz="2400" dirty="0" err="1" smtClean="0">
                <a:solidFill>
                  <a:srgbClr val="FFFF00"/>
                </a:solidFill>
                <a:effectLst/>
                <a:latin typeface="Courier New" pitchFamily="49" charset="0"/>
                <a:cs typeface="Courier New" pitchFamily="49" charset="0"/>
              </a:rPr>
              <a:t>AmI</a:t>
            </a:r>
            <a:r>
              <a:rPr lang="fr-FR" sz="2400" u="sng" dirty="0" smtClean="0">
                <a:solidFill>
                  <a:srgbClr val="FFFF00"/>
                </a:solidFill>
                <a:latin typeface="Courier New" pitchFamily="49" charset="0"/>
                <a:cs typeface="Courier New" pitchFamily="49" charset="0"/>
              </a:rPr>
              <a:t> </a:t>
            </a:r>
            <a:endParaRPr lang="fr-FR" sz="3600" u="sng" dirty="0">
              <a:solidFill>
                <a:srgbClr val="FFFF00"/>
              </a:solidFill>
              <a:latin typeface="Courier New" pitchFamily="49" charset="0"/>
              <a:cs typeface="Courier New" pitchFamily="49" charset="0"/>
            </a:endParaRPr>
          </a:p>
        </p:txBody>
      </p:sp>
      <p:sp>
        <p:nvSpPr>
          <p:cNvPr id="1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600" b="1" smtClean="0">
                <a:solidFill>
                  <a:srgbClr val="002060"/>
                </a:solidFill>
              </a:rPr>
              <a:pPr/>
              <a:t>40</a:t>
            </a:fld>
            <a:endParaRPr lang="fr-BE" sz="1600" b="1" dirty="0">
              <a:solidFill>
                <a:srgbClr val="002060"/>
              </a:solidFill>
            </a:endParaRPr>
          </a:p>
        </p:txBody>
      </p:sp>
      <p:sp>
        <p:nvSpPr>
          <p:cNvPr id="23" name="ZoneTexte 22"/>
          <p:cNvSpPr txBox="1"/>
          <p:nvPr/>
        </p:nvSpPr>
        <p:spPr>
          <a:xfrm>
            <a:off x="357158" y="1214422"/>
            <a:ext cx="8358246" cy="4816703"/>
          </a:xfrm>
          <a:prstGeom prst="rect">
            <a:avLst/>
          </a:prstGeom>
          <a:noFill/>
        </p:spPr>
        <p:txBody>
          <a:bodyPr wrap="square" rtlCol="0">
            <a:spAutoFit/>
          </a:bodyPr>
          <a:lstStyle/>
          <a:p>
            <a:pPr algn="just">
              <a:lnSpc>
                <a:spcPct val="150000"/>
              </a:lnSpc>
            </a:pPr>
            <a:r>
              <a:rPr lang="fr-FR" b="1" dirty="0" smtClean="0">
                <a:latin typeface="Times New Roman" pitchFamily="18" charset="0"/>
                <a:cs typeface="Times New Roman" pitchFamily="18" charset="0"/>
              </a:rPr>
              <a:t>[</a:t>
            </a:r>
            <a:r>
              <a:rPr lang="fr-FR" sz="1600" b="1" dirty="0" smtClean="0">
                <a:latin typeface="Times New Roman" pitchFamily="18" charset="0"/>
                <a:cs typeface="Times New Roman" pitchFamily="18" charset="0"/>
              </a:rPr>
              <a:t>1]: </a:t>
            </a:r>
            <a:r>
              <a:rPr lang="fr-FR" sz="1600" dirty="0" smtClean="0">
                <a:latin typeface="Times New Roman" pitchFamily="18" charset="0"/>
                <a:cs typeface="Times New Roman" pitchFamily="18" charset="0"/>
              </a:rPr>
              <a:t>ACHROUFENE Achour,  « Contribution au traitement de connaissances imparfaites dans les environnements intelligents ambiants : Application à la localisation ». Thèse de doctorat, université de </a:t>
            </a:r>
            <a:r>
              <a:rPr lang="fr-FR" sz="1600" dirty="0" err="1" smtClean="0">
                <a:latin typeface="Times New Roman" pitchFamily="18" charset="0"/>
                <a:cs typeface="Times New Roman" pitchFamily="18" charset="0"/>
              </a:rPr>
              <a:t>Béjaia</a:t>
            </a:r>
            <a:r>
              <a:rPr lang="fr-FR" sz="1600" dirty="0" smtClean="0">
                <a:latin typeface="Times New Roman" pitchFamily="18" charset="0"/>
                <a:cs typeface="Times New Roman" pitchFamily="18" charset="0"/>
              </a:rPr>
              <a:t>, Algérie, 2019.</a:t>
            </a:r>
          </a:p>
          <a:p>
            <a:pPr algn="just">
              <a:lnSpc>
                <a:spcPct val="150000"/>
              </a:lnSpc>
              <a:spcBef>
                <a:spcPts val="600"/>
              </a:spcBef>
            </a:pPr>
            <a:r>
              <a:rPr lang="fr-FR" sz="1600" b="1" dirty="0" smtClean="0">
                <a:latin typeface="Times New Roman" pitchFamily="18" charset="0"/>
                <a:cs typeface="Times New Roman" pitchFamily="18" charset="0"/>
              </a:rPr>
              <a:t>[2]: </a:t>
            </a:r>
            <a:r>
              <a:rPr lang="fr-FR" sz="1600" dirty="0" smtClean="0">
                <a:latin typeface="Times New Roman" pitchFamily="18" charset="0"/>
                <a:cs typeface="Times New Roman" pitchFamily="18" charset="0"/>
              </a:rPr>
              <a:t>CHALLAL Yacine, «Sécurité de l’Internet des objets,: vers une approche cognitive et systémique», HDR, UTC, France, 2012.</a:t>
            </a:r>
          </a:p>
          <a:p>
            <a:pPr algn="just">
              <a:lnSpc>
                <a:spcPct val="150000"/>
              </a:lnSpc>
              <a:spcBef>
                <a:spcPts val="600"/>
              </a:spcBef>
            </a:pPr>
            <a:r>
              <a:rPr lang="fr-FR" sz="1600" b="1" dirty="0" smtClean="0">
                <a:latin typeface="Times New Roman" pitchFamily="18" charset="0"/>
                <a:cs typeface="Times New Roman" pitchFamily="18" charset="0"/>
              </a:rPr>
              <a:t>[3]:</a:t>
            </a:r>
            <a:r>
              <a:rPr lang="fr-FR" sz="1600" dirty="0" smtClean="0">
                <a:latin typeface="Times New Roman" pitchFamily="18" charset="0"/>
                <a:cs typeface="Times New Roman" pitchFamily="18" charset="0"/>
              </a:rPr>
              <a:t>MAZAC Sébastien, «Système Multi-Agent Ambiant pour faciliter l’autonomie et l’accessibilité aux espaces publics des personnes ayant des déficiences cognitives» . Thèse de doctorat, université de Toulouse 3, France, 2018.</a:t>
            </a:r>
          </a:p>
          <a:p>
            <a:pPr>
              <a:lnSpc>
                <a:spcPct val="150000"/>
              </a:lnSpc>
            </a:pPr>
            <a:r>
              <a:rPr lang="fr-FR" sz="1600" b="1" dirty="0" smtClean="0">
                <a:latin typeface="Times New Roman" pitchFamily="18" charset="0"/>
                <a:cs typeface="Times New Roman" pitchFamily="18" charset="0"/>
              </a:rPr>
              <a:t>[4]: </a:t>
            </a:r>
            <a:r>
              <a:rPr lang="fr-FR" sz="1600" dirty="0" smtClean="0">
                <a:latin typeface="Times New Roman" pitchFamily="18" charset="0"/>
                <a:cs typeface="Times New Roman" pitchFamily="18" charset="0"/>
              </a:rPr>
              <a:t>IMAD Saleh, «Internet des Objets (</a:t>
            </a:r>
            <a:r>
              <a:rPr lang="fr-FR" sz="1600" dirty="0" err="1" smtClean="0">
                <a:latin typeface="Times New Roman" pitchFamily="18" charset="0"/>
                <a:cs typeface="Times New Roman" pitchFamily="18" charset="0"/>
              </a:rPr>
              <a:t>IdO</a:t>
            </a:r>
            <a:r>
              <a:rPr lang="fr-FR" sz="1600" dirty="0" smtClean="0">
                <a:latin typeface="Times New Roman" pitchFamily="18" charset="0"/>
                <a:cs typeface="Times New Roman" pitchFamily="18" charset="0"/>
              </a:rPr>
              <a:t>) : Concepts, Enjeux, Défis et Perspectives». Revue Internet des objets 1, Université Paris 8, France, 2017. DOI:10.21494/ISTE.OP.2017.0133</a:t>
            </a:r>
          </a:p>
          <a:p>
            <a:pPr>
              <a:lnSpc>
                <a:spcPct val="150000"/>
              </a:lnSpc>
            </a:pPr>
            <a:r>
              <a:rPr lang="fr-FR" sz="1600" b="1" dirty="0" smtClean="0">
                <a:latin typeface="Times New Roman" pitchFamily="18" charset="0"/>
                <a:cs typeface="Times New Roman" pitchFamily="18" charset="0"/>
              </a:rPr>
              <a:t>[5]: </a:t>
            </a:r>
            <a:r>
              <a:rPr lang="fr-FR" sz="1600" dirty="0" smtClean="0">
                <a:latin typeface="Times New Roman" pitchFamily="18" charset="0"/>
                <a:cs typeface="Times New Roman" pitchFamily="18" charset="0"/>
              </a:rPr>
              <a:t>P.P. Ray, «</a:t>
            </a:r>
            <a:r>
              <a:rPr lang="en-US" sz="1600" dirty="0" smtClean="0">
                <a:latin typeface="Times New Roman" pitchFamily="18" charset="0"/>
                <a:cs typeface="Times New Roman" pitchFamily="18" charset="0"/>
              </a:rPr>
              <a:t>A survey on Internet of Things architectures</a:t>
            </a:r>
            <a:r>
              <a:rPr lang="fr-FR"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Journal of King Saud University – Computer and Information Sciences (2018) 30, 291–319.</a:t>
            </a:r>
            <a:endParaRPr lang="fr-FR"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714356"/>
            <a:ext cx="6858048" cy="400110"/>
          </a:xfrm>
          <a:prstGeom prst="rect">
            <a:avLst/>
          </a:prstGeom>
          <a:noFill/>
        </p:spPr>
        <p:txBody>
          <a:bodyPr wrap="square" rtlCol="0">
            <a:spAutoFit/>
          </a:bodyPr>
          <a:lstStyle/>
          <a:p>
            <a:r>
              <a:rPr lang="fr-FR" sz="2000" b="1" u="sng" dirty="0" smtClean="0">
                <a:solidFill>
                  <a:srgbClr val="0070C0"/>
                </a:solidFill>
                <a:latin typeface="Lucida Bright" pitchFamily="18" charset="0"/>
                <a:cs typeface="Lucida Bright" pitchFamily="18" charset="0"/>
              </a:rPr>
              <a:t>Références</a:t>
            </a:r>
            <a:endParaRPr lang="fr-FR" sz="2000" b="1" u="sng" dirty="0">
              <a:solidFill>
                <a:srgbClr val="0070C0"/>
              </a:solidFill>
              <a:latin typeface="Lucida Bright" pitchFamily="18" charset="0"/>
              <a:cs typeface="Lucida Bright" pitchFamily="18" charset="0"/>
            </a:endParaRPr>
          </a:p>
        </p:txBody>
      </p:sp>
      <p:sp>
        <p:nvSpPr>
          <p:cNvPr id="5" name="Titre 7"/>
          <p:cNvSpPr>
            <a:spLocks noGrp="1"/>
          </p:cNvSpPr>
          <p:nvPr>
            <p:ph type="title"/>
          </p:nvPr>
        </p:nvSpPr>
        <p:spPr>
          <a:xfrm>
            <a:off x="0" y="71414"/>
            <a:ext cx="9144000" cy="500066"/>
          </a:xfrm>
          <a:solidFill>
            <a:schemeClr val="accent2">
              <a:lumMod val="50000"/>
            </a:schemeClr>
          </a:solidFill>
        </p:spPr>
        <p:txBody>
          <a:bodyPr>
            <a:normAutofit/>
          </a:bodyPr>
          <a:lstStyle/>
          <a:p>
            <a:pPr marL="355600"/>
            <a:r>
              <a:rPr lang="fr-FR" sz="2400" u="sng" dirty="0" smtClean="0">
                <a:solidFill>
                  <a:srgbClr val="FFFF00"/>
                </a:solidFill>
                <a:latin typeface="Courier New" pitchFamily="49" charset="0"/>
                <a:cs typeface="Courier New" pitchFamily="49" charset="0"/>
              </a:rPr>
              <a:t>Chap.1</a:t>
            </a:r>
            <a:r>
              <a:rPr lang="fr-FR" sz="2400" dirty="0" smtClean="0">
                <a:solidFill>
                  <a:srgbClr val="FFFF00"/>
                </a:solidFill>
                <a:effectLst/>
                <a:latin typeface="Courier New" pitchFamily="49" charset="0"/>
                <a:cs typeface="Courier New" pitchFamily="49" charset="0"/>
              </a:rPr>
              <a:t>:Evolution de l’informatique vers </a:t>
            </a:r>
            <a:r>
              <a:rPr lang="fr-FR" sz="2400" dirty="0" err="1" smtClean="0">
                <a:solidFill>
                  <a:srgbClr val="FFFF00"/>
                </a:solidFill>
                <a:effectLst/>
                <a:latin typeface="Courier New" pitchFamily="49" charset="0"/>
                <a:cs typeface="Courier New" pitchFamily="49" charset="0"/>
              </a:rPr>
              <a:t>AmI</a:t>
            </a:r>
            <a:r>
              <a:rPr lang="fr-FR" sz="2400" u="sng" dirty="0" smtClean="0">
                <a:solidFill>
                  <a:srgbClr val="FFFF00"/>
                </a:solidFill>
                <a:latin typeface="Courier New" pitchFamily="49" charset="0"/>
                <a:cs typeface="Courier New" pitchFamily="49" charset="0"/>
              </a:rPr>
              <a:t> </a:t>
            </a:r>
            <a:endParaRPr lang="fr-FR" sz="3600" u="sng" dirty="0">
              <a:solidFill>
                <a:srgbClr val="FFFF00"/>
              </a:solidFill>
              <a:latin typeface="Courier New" pitchFamily="49" charset="0"/>
              <a:cs typeface="Courier New" pitchFamily="49" charset="0"/>
            </a:endParaRPr>
          </a:p>
        </p:txBody>
      </p:sp>
      <p:sp>
        <p:nvSpPr>
          <p:cNvPr id="1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600" b="1" smtClean="0">
                <a:solidFill>
                  <a:srgbClr val="002060"/>
                </a:solidFill>
              </a:rPr>
              <a:pPr/>
              <a:t>41</a:t>
            </a:fld>
            <a:endParaRPr lang="fr-BE" sz="1600" b="1" dirty="0">
              <a:solidFill>
                <a:srgbClr val="002060"/>
              </a:solidFill>
            </a:endParaRPr>
          </a:p>
        </p:txBody>
      </p:sp>
      <p:sp>
        <p:nvSpPr>
          <p:cNvPr id="23" name="ZoneTexte 22"/>
          <p:cNvSpPr txBox="1"/>
          <p:nvPr/>
        </p:nvSpPr>
        <p:spPr>
          <a:xfrm>
            <a:off x="357158" y="1214422"/>
            <a:ext cx="8358246" cy="1523494"/>
          </a:xfrm>
          <a:prstGeom prst="rect">
            <a:avLst/>
          </a:prstGeom>
          <a:noFill/>
        </p:spPr>
        <p:txBody>
          <a:bodyPr wrap="square" rtlCol="0">
            <a:spAutoFit/>
          </a:bodyPr>
          <a:lstStyle/>
          <a:p>
            <a:pPr algn="just">
              <a:lnSpc>
                <a:spcPct val="150000"/>
              </a:lnSpc>
            </a:pPr>
            <a:r>
              <a:rPr lang="fr-FR" dirty="0" smtClean="0">
                <a:latin typeface="Times New Roman" pitchFamily="18" charset="0"/>
                <a:cs typeface="Times New Roman" pitchFamily="18" charset="0"/>
              </a:rPr>
              <a:t>[</a:t>
            </a:r>
            <a:r>
              <a:rPr lang="fr-FR" sz="1600" dirty="0" smtClean="0">
                <a:latin typeface="Times New Roman" pitchFamily="18" charset="0"/>
                <a:cs typeface="Times New Roman" pitchFamily="18" charset="0"/>
              </a:rPr>
              <a:t>6]: </a:t>
            </a:r>
            <a:r>
              <a:rPr lang="fr-FR" sz="1600" dirty="0" err="1" smtClean="0">
                <a:latin typeface="Times New Roman" pitchFamily="18" charset="0"/>
                <a:cs typeface="Times New Roman" pitchFamily="18" charset="0"/>
              </a:rPr>
              <a:t>Anshuman</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Dash</a:t>
            </a:r>
            <a:r>
              <a:rPr lang="fr-FR" sz="1600" dirty="0" smtClean="0">
                <a:latin typeface="Times New Roman" pitchFamily="18" charset="0"/>
                <a:cs typeface="Times New Roman" pitchFamily="18" charset="0"/>
              </a:rPr>
              <a:t> et al.,  «</a:t>
            </a:r>
            <a:r>
              <a:rPr lang="en-US" sz="1600" i="1" dirty="0" err="1" smtClean="0">
                <a:solidFill>
                  <a:srgbClr val="000000"/>
                </a:solidFill>
                <a:latin typeface="Times New Roman"/>
              </a:rPr>
              <a:t>Ransomware</a:t>
            </a:r>
            <a:r>
              <a:rPr lang="en-US" sz="1600" i="1" dirty="0" smtClean="0">
                <a:solidFill>
                  <a:srgbClr val="000000"/>
                </a:solidFill>
                <a:latin typeface="Times New Roman"/>
              </a:rPr>
              <a:t> Auto-Detection In </a:t>
            </a:r>
            <a:r>
              <a:rPr lang="en-US" sz="1600" i="1" dirty="0" err="1" smtClean="0">
                <a:solidFill>
                  <a:srgbClr val="000000"/>
                </a:solidFill>
                <a:latin typeface="Times New Roman"/>
              </a:rPr>
              <a:t>IoT</a:t>
            </a:r>
            <a:r>
              <a:rPr lang="en-US" sz="1600" i="1" dirty="0" smtClean="0">
                <a:solidFill>
                  <a:srgbClr val="000000"/>
                </a:solidFill>
                <a:latin typeface="Times New Roman"/>
              </a:rPr>
              <a:t> Devices Using Machine Learning </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Conference</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Paper</a:t>
            </a:r>
            <a:r>
              <a:rPr lang="fr-FR" sz="1600" dirty="0" smtClean="0">
                <a:latin typeface="Times New Roman" pitchFamily="18" charset="0"/>
                <a:cs typeface="Times New Roman" pitchFamily="18" charset="0"/>
              </a:rPr>
              <a:t> , Research </a:t>
            </a:r>
            <a:r>
              <a:rPr lang="fr-FR" sz="1600" dirty="0" err="1" smtClean="0">
                <a:latin typeface="Times New Roman" pitchFamily="18" charset="0"/>
                <a:cs typeface="Times New Roman" pitchFamily="18" charset="0"/>
              </a:rPr>
              <a:t>Gate</a:t>
            </a:r>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December</a:t>
            </a:r>
            <a:r>
              <a:rPr lang="fr-FR" sz="1600" dirty="0" smtClean="0">
                <a:latin typeface="Times New Roman" pitchFamily="18" charset="0"/>
                <a:cs typeface="Times New Roman" pitchFamily="18" charset="0"/>
              </a:rPr>
              <a:t> 2018 .</a:t>
            </a:r>
          </a:p>
          <a:p>
            <a:pPr algn="just">
              <a:lnSpc>
                <a:spcPct val="150000"/>
              </a:lnSpc>
            </a:pPr>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[7]: </a:t>
            </a:r>
            <a:r>
              <a:rPr lang="fr-FR" sz="1600" dirty="0" err="1" smtClean="0">
                <a:solidFill>
                  <a:srgbClr val="000000"/>
                </a:solidFill>
                <a:latin typeface="Times New Roman"/>
              </a:rPr>
              <a:t>Hend</a:t>
            </a:r>
            <a:r>
              <a:rPr lang="fr-FR" sz="1600" dirty="0" smtClean="0">
                <a:solidFill>
                  <a:srgbClr val="000000"/>
                </a:solidFill>
                <a:latin typeface="Times New Roman"/>
              </a:rPr>
              <a:t> Ben Hadji., </a:t>
            </a:r>
            <a:r>
              <a:rPr lang="fr-FR" sz="1600" dirty="0" smtClean="0">
                <a:latin typeface="Times New Roman" pitchFamily="18" charset="0"/>
                <a:cs typeface="Times New Roman" pitchFamily="18" charset="0"/>
              </a:rPr>
              <a:t>« </a:t>
            </a:r>
            <a:r>
              <a:rPr lang="fr-FR" sz="1600" i="1" dirty="0" smtClean="0">
                <a:solidFill>
                  <a:srgbClr val="000000"/>
                </a:solidFill>
                <a:latin typeface="Times New Roman"/>
              </a:rPr>
              <a:t>Les fondamentaux de l’</a:t>
            </a:r>
            <a:r>
              <a:rPr lang="fr-FR" sz="1600" i="1" dirty="0" err="1" smtClean="0">
                <a:solidFill>
                  <a:srgbClr val="000000"/>
                </a:solidFill>
                <a:latin typeface="Times New Roman"/>
              </a:rPr>
              <a:t>IoT</a:t>
            </a:r>
            <a:r>
              <a:rPr lang="fr-FR" sz="1600" i="1" dirty="0" smtClean="0">
                <a:solidFill>
                  <a:srgbClr val="000000"/>
                </a:solidFill>
                <a:latin typeface="Times New Roman"/>
              </a:rPr>
              <a:t>. PRIDA </a:t>
            </a:r>
            <a:r>
              <a:rPr lang="fr-FR" sz="1600" i="1" dirty="0" err="1" smtClean="0">
                <a:solidFill>
                  <a:srgbClr val="000000"/>
                </a:solidFill>
                <a:latin typeface="Times New Roman"/>
              </a:rPr>
              <a:t>Track</a:t>
            </a:r>
            <a:r>
              <a:rPr lang="fr-FR" sz="1600" i="1" dirty="0" smtClean="0">
                <a:solidFill>
                  <a:srgbClr val="000000"/>
                </a:solidFill>
                <a:latin typeface="Times New Roman"/>
              </a:rPr>
              <a:t> 1 </a:t>
            </a:r>
            <a:r>
              <a:rPr lang="fr-FR" sz="1600" dirty="0" smtClean="0"/>
              <a:t>», </a:t>
            </a:r>
            <a:r>
              <a:rPr lang="fr-FR" sz="1600" dirty="0" smtClean="0">
                <a:solidFill>
                  <a:srgbClr val="000000"/>
                </a:solidFill>
                <a:latin typeface="Times New Roman"/>
              </a:rPr>
              <a:t>24/08/2020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5</a:t>
            </a:fld>
            <a:endParaRPr lang="fr-BE" sz="1600" b="1" dirty="0">
              <a:solidFill>
                <a:srgbClr val="002060"/>
              </a:solidFill>
            </a:endParaRPr>
          </a:p>
        </p:txBody>
      </p:sp>
      <p:sp>
        <p:nvSpPr>
          <p:cNvPr id="8" name="Titre 7"/>
          <p:cNvSpPr>
            <a:spLocks noGrp="1"/>
          </p:cNvSpPr>
          <p:nvPr>
            <p:ph type="title"/>
          </p:nvPr>
        </p:nvSpPr>
        <p:spPr>
          <a:xfrm>
            <a:off x="0" y="142836"/>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928670"/>
            <a:ext cx="7404591"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3. Notions: capteur, actionneur, nœud capteur et d’objet</a:t>
            </a:r>
            <a:endParaRPr lang="fr-FR" sz="2000" b="1" u="sng" dirty="0">
              <a:solidFill>
                <a:srgbClr val="0070C0"/>
              </a:solidFill>
              <a:latin typeface="Lucida Bright" pitchFamily="18" charset="0"/>
              <a:cs typeface="Lucida Bright" pitchFamily="18" charset="0"/>
            </a:endParaRPr>
          </a:p>
        </p:txBody>
      </p:sp>
      <p:sp>
        <p:nvSpPr>
          <p:cNvPr id="9" name="ZoneTexte 8"/>
          <p:cNvSpPr txBox="1"/>
          <p:nvPr/>
        </p:nvSpPr>
        <p:spPr>
          <a:xfrm>
            <a:off x="285720" y="1285860"/>
            <a:ext cx="8643998" cy="1661993"/>
          </a:xfrm>
          <a:prstGeom prst="rect">
            <a:avLst/>
          </a:prstGeom>
          <a:noFill/>
        </p:spPr>
        <p:txBody>
          <a:bodyPr wrap="square" rtlCol="0">
            <a:spAutoFit/>
          </a:bodyPr>
          <a:lstStyle/>
          <a:p>
            <a:r>
              <a:rPr lang="fr-FR" b="1" dirty="0" smtClean="0">
                <a:solidFill>
                  <a:srgbClr val="00B050"/>
                </a:solidFill>
                <a:latin typeface="Lucida Bright" pitchFamily="18" charset="0"/>
                <a:cs typeface="Lucida Bright" pitchFamily="18" charset="0"/>
              </a:rPr>
              <a:t>3.2. Actionneur (</a:t>
            </a:r>
            <a:r>
              <a:rPr lang="fr-FR" b="1" dirty="0" err="1" smtClean="0">
                <a:solidFill>
                  <a:srgbClr val="00B050"/>
                </a:solidFill>
                <a:latin typeface="Lucida Bright" pitchFamily="18" charset="0"/>
                <a:cs typeface="Lucida Bright" pitchFamily="18" charset="0"/>
              </a:rPr>
              <a:t>actuator</a:t>
            </a:r>
            <a:r>
              <a:rPr lang="fr-FR" b="1" dirty="0" smtClean="0">
                <a:solidFill>
                  <a:srgbClr val="00B050"/>
                </a:solidFill>
                <a:latin typeface="Lucida Bright" pitchFamily="18" charset="0"/>
                <a:cs typeface="Lucida Bright" pitchFamily="18" charset="0"/>
              </a:rPr>
              <a:t> en anglais)</a:t>
            </a:r>
          </a:p>
          <a:p>
            <a:pPr>
              <a:lnSpc>
                <a:spcPct val="150000"/>
              </a:lnSpc>
            </a:pPr>
            <a:r>
              <a:rPr lang="fr-FR" sz="2000" b="1" dirty="0" smtClean="0">
                <a:solidFill>
                  <a:srgbClr val="00B050"/>
                </a:solidFill>
                <a:latin typeface="Lucida Bright" pitchFamily="18" charset="0"/>
                <a:cs typeface="Lucida Bright" pitchFamily="18" charset="0"/>
              </a:rPr>
              <a:t>	</a:t>
            </a:r>
            <a:r>
              <a:rPr lang="fr-FR" dirty="0" smtClean="0">
                <a:latin typeface="Lucida Bright" pitchFamily="18" charset="0"/>
                <a:cs typeface="Lucida Bright" pitchFamily="18" charset="0"/>
              </a:rPr>
              <a:t>un actionneur est un dispositif permettant d’agir dans le monde physique et de changer son état. Il a donc le rôle de recevoir des ordres et de les exécuter.</a:t>
            </a:r>
          </a:p>
        </p:txBody>
      </p:sp>
      <p:sp>
        <p:nvSpPr>
          <p:cNvPr id="10" name="Rectangle 9"/>
          <p:cNvSpPr/>
          <p:nvPr/>
        </p:nvSpPr>
        <p:spPr>
          <a:xfrm>
            <a:off x="428596" y="2857496"/>
            <a:ext cx="7500990" cy="3416320"/>
          </a:xfrm>
          <a:prstGeom prst="rect">
            <a:avLst/>
          </a:prstGeom>
        </p:spPr>
        <p:txBody>
          <a:bodyPr wrap="square">
            <a:spAutoFit/>
          </a:bodyPr>
          <a:lstStyle/>
          <a:p>
            <a:pPr>
              <a:lnSpc>
                <a:spcPct val="150000"/>
              </a:lnSpc>
            </a:pPr>
            <a:r>
              <a:rPr lang="fr-FR" b="1" dirty="0" smtClean="0">
                <a:latin typeface="Lucida Bright" pitchFamily="18" charset="0"/>
                <a:cs typeface="Lucida Bright" pitchFamily="18" charset="0"/>
              </a:rPr>
              <a:t>Exemple d’actionneurs couramment </a:t>
            </a:r>
            <a:r>
              <a:rPr lang="fr-FR" dirty="0" smtClean="0">
                <a:latin typeface="Lucida Bright" pitchFamily="18" charset="0"/>
                <a:cs typeface="Lucida Bright" pitchFamily="18" charset="0"/>
              </a:rPr>
              <a:t>utilisés :</a:t>
            </a:r>
          </a:p>
          <a:p>
            <a:pPr marL="442913" indent="-442913">
              <a:lnSpc>
                <a:spcPct val="150000"/>
              </a:lnSpc>
            </a:pPr>
            <a:r>
              <a:rPr lang="fr-FR" dirty="0" smtClean="0">
                <a:latin typeface="Lucida Bright" pitchFamily="18" charset="0"/>
                <a:cs typeface="Lucida Bright" pitchFamily="18" charset="0"/>
              </a:rPr>
              <a:t>	• Allumage d’un éclairage</a:t>
            </a:r>
          </a:p>
          <a:p>
            <a:pPr marL="442913" indent="-442913">
              <a:lnSpc>
                <a:spcPct val="150000"/>
              </a:lnSpc>
            </a:pPr>
            <a:r>
              <a:rPr lang="fr-FR" dirty="0" smtClean="0">
                <a:latin typeface="Lucida Bright" pitchFamily="18" charset="0"/>
                <a:cs typeface="Lucida Bright" pitchFamily="18" charset="0"/>
              </a:rPr>
              <a:t>	• Déclenchement d’un avertisseur sonore</a:t>
            </a:r>
          </a:p>
          <a:p>
            <a:pPr marL="442913" indent="-442913">
              <a:lnSpc>
                <a:spcPct val="150000"/>
              </a:lnSpc>
            </a:pPr>
            <a:r>
              <a:rPr lang="fr-FR" dirty="0" smtClean="0">
                <a:latin typeface="Lucida Bright" pitchFamily="18" charset="0"/>
                <a:cs typeface="Lucida Bright" pitchFamily="18" charset="0"/>
              </a:rPr>
              <a:t>	• Allumage d’une machine</a:t>
            </a:r>
          </a:p>
          <a:p>
            <a:pPr marL="442913" indent="-442913">
              <a:lnSpc>
                <a:spcPct val="150000"/>
              </a:lnSpc>
            </a:pPr>
            <a:r>
              <a:rPr lang="fr-FR" dirty="0" smtClean="0">
                <a:latin typeface="Lucida Bright" pitchFamily="18" charset="0"/>
                <a:cs typeface="Lucida Bright" pitchFamily="18" charset="0"/>
              </a:rPr>
              <a:t>	• Génération de mouvements (ex. servomoteur)</a:t>
            </a:r>
          </a:p>
          <a:p>
            <a:pPr marL="442913" indent="-442913">
              <a:lnSpc>
                <a:spcPct val="150000"/>
              </a:lnSpc>
            </a:pPr>
            <a:r>
              <a:rPr lang="fr-FR" dirty="0" smtClean="0">
                <a:latin typeface="Lucida Bright" pitchFamily="18" charset="0"/>
                <a:cs typeface="Lucida Bright" pitchFamily="18" charset="0"/>
              </a:rPr>
              <a:t>	• Commande de robots</a:t>
            </a:r>
          </a:p>
          <a:p>
            <a:pPr marL="442913" indent="-442913">
              <a:lnSpc>
                <a:spcPct val="150000"/>
              </a:lnSpc>
            </a:pPr>
            <a:r>
              <a:rPr lang="fr-FR" dirty="0" smtClean="0">
                <a:latin typeface="Lucida Bright" pitchFamily="18" charset="0"/>
                <a:cs typeface="Lucida Bright" pitchFamily="18" charset="0"/>
              </a:rPr>
              <a:t>	• Commande de moteurs (à courant continu, pas-à-pas, etc.)</a:t>
            </a:r>
          </a:p>
          <a:p>
            <a:pPr marL="442913" indent="-442913">
              <a:lnSpc>
                <a:spcPct val="150000"/>
              </a:lnSpc>
            </a:pPr>
            <a:r>
              <a:rPr lang="fr-FR" dirty="0" smtClean="0">
                <a:latin typeface="Lucida Bright" pitchFamily="18" charset="0"/>
                <a:cs typeface="Lucida Bright" pitchFamily="18" charset="0"/>
              </a:rPr>
              <a:t>	• Contrôle de débits (air, pression, liquides,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92875"/>
            <a:ext cx="511942" cy="365125"/>
          </a:xfrm>
        </p:spPr>
        <p:txBody>
          <a:bodyPr/>
          <a:lstStyle/>
          <a:p>
            <a:fld id="{CF4668DC-857F-487D-BFFA-8C0CA5037977}" type="slidenum">
              <a:rPr lang="fr-BE" sz="1600" b="1" smtClean="0">
                <a:solidFill>
                  <a:srgbClr val="002060"/>
                </a:solidFill>
              </a:rPr>
              <a:pPr/>
              <a:t>6</a:t>
            </a:fld>
            <a:endParaRPr lang="fr-BE" sz="1600" b="1" dirty="0">
              <a:solidFill>
                <a:srgbClr val="002060"/>
              </a:solidFill>
            </a:endParaRPr>
          </a:p>
        </p:txBody>
      </p:sp>
      <p:sp>
        <p:nvSpPr>
          <p:cNvPr id="8" name="Titre 7"/>
          <p:cNvSpPr>
            <a:spLocks noGrp="1"/>
          </p:cNvSpPr>
          <p:nvPr>
            <p:ph type="title"/>
          </p:nvPr>
        </p:nvSpPr>
        <p:spPr>
          <a:xfrm>
            <a:off x="0" y="142836"/>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928670"/>
            <a:ext cx="7404591"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3. Notions: capteur, actionneur, nœud capteur et d’objet</a:t>
            </a:r>
            <a:endParaRPr lang="fr-FR" sz="2000" b="1" u="sng" dirty="0">
              <a:solidFill>
                <a:srgbClr val="0070C0"/>
              </a:solidFill>
              <a:latin typeface="Lucida Bright" pitchFamily="18" charset="0"/>
              <a:cs typeface="Lucida Bright" pitchFamily="18" charset="0"/>
            </a:endParaRPr>
          </a:p>
        </p:txBody>
      </p:sp>
      <p:sp>
        <p:nvSpPr>
          <p:cNvPr id="9" name="ZoneTexte 8"/>
          <p:cNvSpPr txBox="1"/>
          <p:nvPr/>
        </p:nvSpPr>
        <p:spPr>
          <a:xfrm>
            <a:off x="285720" y="1285860"/>
            <a:ext cx="8643998" cy="1508105"/>
          </a:xfrm>
          <a:prstGeom prst="rect">
            <a:avLst/>
          </a:prstGeom>
          <a:noFill/>
        </p:spPr>
        <p:txBody>
          <a:bodyPr wrap="square" rtlCol="0">
            <a:spAutoFit/>
          </a:bodyPr>
          <a:lstStyle/>
          <a:p>
            <a:r>
              <a:rPr lang="fr-FR" b="1" dirty="0" smtClean="0">
                <a:solidFill>
                  <a:srgbClr val="00B050"/>
                </a:solidFill>
                <a:latin typeface="Lucida Bright" pitchFamily="18" charset="0"/>
                <a:cs typeface="Lucida Bright" pitchFamily="18" charset="0"/>
              </a:rPr>
              <a:t>3.3. Nœud capteur (</a:t>
            </a:r>
            <a:r>
              <a:rPr lang="fr-FR" b="1" dirty="0" err="1" smtClean="0">
                <a:solidFill>
                  <a:srgbClr val="00B050"/>
                </a:solidFill>
                <a:latin typeface="Lucida Bright" pitchFamily="18" charset="0"/>
                <a:cs typeface="Lucida Bright" pitchFamily="18" charset="0"/>
              </a:rPr>
              <a:t>mote</a:t>
            </a:r>
            <a:r>
              <a:rPr lang="fr-FR" b="1" dirty="0" smtClean="0">
                <a:solidFill>
                  <a:srgbClr val="00B050"/>
                </a:solidFill>
                <a:latin typeface="Lucida Bright" pitchFamily="18" charset="0"/>
                <a:cs typeface="Lucida Bright" pitchFamily="18" charset="0"/>
              </a:rPr>
              <a:t> en anglais)</a:t>
            </a:r>
          </a:p>
          <a:p>
            <a:pPr algn="just"/>
            <a:r>
              <a:rPr lang="fr-FR" sz="2000" b="1" dirty="0" smtClean="0">
                <a:solidFill>
                  <a:srgbClr val="00B050"/>
                </a:solidFill>
                <a:latin typeface="Lucida Bright" pitchFamily="18" charset="0"/>
                <a:cs typeface="Lucida Bright" pitchFamily="18" charset="0"/>
              </a:rPr>
              <a:t>	</a:t>
            </a:r>
            <a:r>
              <a:rPr lang="fr-FR" dirty="0" smtClean="0">
                <a:latin typeface="Lucida Bright" pitchFamily="18" charset="0"/>
                <a:cs typeface="Lucida Bright" pitchFamily="18" charset="0"/>
              </a:rPr>
              <a:t>un nœud capteur est un composant électronique qui regroupe plusieurs éléments internes (</a:t>
            </a:r>
            <a:r>
              <a:rPr lang="fr-FR" b="1" dirty="0" smtClean="0">
                <a:latin typeface="Lucida Bright" pitchFamily="18" charset="0"/>
                <a:cs typeface="Lucida Bright" pitchFamily="18" charset="0"/>
              </a:rPr>
              <a:t>unité de calcul</a:t>
            </a:r>
            <a:r>
              <a:rPr lang="fr-FR" dirty="0" smtClean="0">
                <a:latin typeface="Lucida Bright" pitchFamily="18" charset="0"/>
                <a:cs typeface="Lucida Bright" pitchFamily="18" charset="0"/>
              </a:rPr>
              <a:t>, mémoire de travail, module de communication,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  et qui dispose de connecteurs pour associer des capteurs et les actionneurs.</a:t>
            </a:r>
          </a:p>
        </p:txBody>
      </p:sp>
      <p:sp>
        <p:nvSpPr>
          <p:cNvPr id="11" name="ZoneTexte 10"/>
          <p:cNvSpPr txBox="1"/>
          <p:nvPr/>
        </p:nvSpPr>
        <p:spPr>
          <a:xfrm>
            <a:off x="285720" y="2820929"/>
            <a:ext cx="8858280" cy="1692771"/>
          </a:xfrm>
          <a:prstGeom prst="rect">
            <a:avLst/>
          </a:prstGeom>
          <a:noFill/>
        </p:spPr>
        <p:txBody>
          <a:bodyPr wrap="square" rtlCol="0">
            <a:spAutoFit/>
          </a:bodyPr>
          <a:lstStyle/>
          <a:p>
            <a:r>
              <a:rPr lang="fr-FR" b="1" dirty="0" smtClean="0">
                <a:solidFill>
                  <a:srgbClr val="00B050"/>
                </a:solidFill>
                <a:latin typeface="Lucida Bright" pitchFamily="18" charset="0"/>
                <a:cs typeface="Lucida Bright" pitchFamily="18" charset="0"/>
              </a:rPr>
              <a:t>3.4. objet programmable et objet connecté</a:t>
            </a:r>
          </a:p>
          <a:p>
            <a:pPr>
              <a:lnSpc>
                <a:spcPct val="150000"/>
              </a:lnSpc>
              <a:spcBef>
                <a:spcPts val="600"/>
              </a:spcBef>
              <a:buClr>
                <a:srgbClr val="00B050"/>
              </a:buClr>
              <a:buFont typeface="Wingdings" pitchFamily="2" charset="2"/>
              <a:buChar char="Ø"/>
            </a:pPr>
            <a:r>
              <a:rPr lang="ar-DZ" b="1" dirty="0" smtClean="0"/>
              <a:t> </a:t>
            </a:r>
            <a:r>
              <a:rPr lang="fr-FR" b="1" dirty="0" smtClean="0"/>
              <a:t>Objets « traditionnels » : </a:t>
            </a:r>
            <a:r>
              <a:rPr lang="fr-FR" dirty="0" smtClean="0">
                <a:latin typeface="Lucida Bright" pitchFamily="18" charset="0"/>
                <a:cs typeface="Lucida Bright" pitchFamily="18" charset="0"/>
              </a:rPr>
              <a:t>ordinateurs, tablettes, </a:t>
            </a:r>
            <a:r>
              <a:rPr lang="fr-FR" dirty="0" err="1" smtClean="0">
                <a:latin typeface="Lucida Bright" pitchFamily="18" charset="0"/>
                <a:cs typeface="Lucida Bright" pitchFamily="18" charset="0"/>
              </a:rPr>
              <a:t>smartphones</a:t>
            </a:r>
            <a:r>
              <a:rPr lang="fr-FR" dirty="0" smtClean="0">
                <a:latin typeface="Lucida Bright" pitchFamily="18" charset="0"/>
                <a:cs typeface="Lucida Bright" pitchFamily="18" charset="0"/>
              </a:rPr>
              <a:t>, etc.</a:t>
            </a:r>
            <a:endParaRPr lang="ar-DZ" dirty="0" smtClean="0">
              <a:latin typeface="Lucida Bright" pitchFamily="18" charset="0"/>
              <a:cs typeface="Lucida Bright" pitchFamily="18" charset="0"/>
            </a:endParaRPr>
          </a:p>
          <a:p>
            <a:pPr marL="179388" indent="-179388">
              <a:buClr>
                <a:srgbClr val="00B050"/>
              </a:buClr>
              <a:buFont typeface="Wingdings" pitchFamily="2" charset="2"/>
              <a:buChar char="Ø"/>
            </a:pPr>
            <a:r>
              <a:rPr lang="ar-DZ" b="1" dirty="0" smtClean="0"/>
              <a:t> </a:t>
            </a:r>
            <a:r>
              <a:rPr lang="fr-FR" b="1" dirty="0" smtClean="0"/>
              <a:t>Nouveaux objets connectés : </a:t>
            </a:r>
            <a:r>
              <a:rPr lang="fr-FR" dirty="0" smtClean="0">
                <a:latin typeface="Lucida Bright" pitchFamily="18" charset="0"/>
                <a:cs typeface="Lucida Bright" pitchFamily="18" charset="0"/>
              </a:rPr>
              <a:t>nouveau composants électronique, appareils électroménagers, instruments de mesure, robots, serrures,</a:t>
            </a:r>
            <a:r>
              <a:rPr lang="ar-DZ" dirty="0" smtClean="0">
                <a:latin typeface="Lucida Bright" pitchFamily="18" charset="0"/>
                <a:cs typeface="Lucida Bright" pitchFamily="18" charset="0"/>
              </a:rPr>
              <a:t> </a:t>
            </a:r>
            <a:r>
              <a:rPr lang="fr-FR" dirty="0" smtClean="0">
                <a:latin typeface="Lucida Bright" pitchFamily="18" charset="0"/>
                <a:cs typeface="Lucida Bright" pitchFamily="18" charset="0"/>
              </a:rPr>
              <a:t>drones, montres, véhicules autonome, etc.</a:t>
            </a:r>
          </a:p>
        </p:txBody>
      </p:sp>
      <p:grpSp>
        <p:nvGrpSpPr>
          <p:cNvPr id="12" name="Groupe 11"/>
          <p:cNvGrpSpPr/>
          <p:nvPr/>
        </p:nvGrpSpPr>
        <p:grpSpPr>
          <a:xfrm>
            <a:off x="428596" y="4572008"/>
            <a:ext cx="8501122" cy="1825993"/>
            <a:chOff x="428596" y="4929198"/>
            <a:chExt cx="8215370" cy="1532461"/>
          </a:xfrm>
        </p:grpSpPr>
        <p:sp>
          <p:nvSpPr>
            <p:cNvPr id="13" name="Rectangle 12"/>
            <p:cNvSpPr/>
            <p:nvPr/>
          </p:nvSpPr>
          <p:spPr>
            <a:xfrm>
              <a:off x="500034" y="5286390"/>
              <a:ext cx="8072494" cy="1175269"/>
            </a:xfrm>
            <a:prstGeom prst="rect">
              <a:avLst/>
            </a:prstGeom>
            <a:solidFill>
              <a:schemeClr val="accent3">
                <a:lumMod val="75000"/>
              </a:schemeClr>
            </a:solidFill>
            <a:ln w="38100">
              <a:solidFill>
                <a:schemeClr val="accent3">
                  <a:lumMod val="50000"/>
                </a:schemeClr>
              </a:solidFill>
            </a:ln>
          </p:spPr>
          <p:txBody>
            <a:bodyPr wrap="square">
              <a:spAutoFit/>
            </a:bodyPr>
            <a:lstStyle/>
            <a:p>
              <a:pPr marL="179388" indent="-179388" algn="just">
                <a:spcBef>
                  <a:spcPts val="300"/>
                </a:spcBef>
                <a:buClr>
                  <a:srgbClr val="FFC000"/>
                </a:buClr>
              </a:pPr>
              <a:r>
                <a:rPr lang="fr-FR" sz="1600" dirty="0" smtClean="0">
                  <a:solidFill>
                    <a:schemeClr val="bg1"/>
                  </a:solidFill>
                  <a:latin typeface="Arial Unicode MS" pitchFamily="34" charset="-128"/>
                  <a:ea typeface="Arial Unicode MS" pitchFamily="34" charset="-128"/>
                  <a:cs typeface="Arial Unicode MS" pitchFamily="34" charset="-128"/>
                </a:rPr>
                <a:t>L’unité de calcul peut être représentée soit par un </a:t>
              </a:r>
              <a:r>
                <a:rPr lang="fr-FR" sz="1600" b="1" dirty="0" smtClean="0">
                  <a:solidFill>
                    <a:srgbClr val="FFFF00"/>
                  </a:solidFill>
                  <a:latin typeface="Arial Unicode MS" pitchFamily="34" charset="-128"/>
                  <a:ea typeface="Arial Unicode MS" pitchFamily="34" charset="-128"/>
                  <a:cs typeface="Arial Unicode MS" pitchFamily="34" charset="-128"/>
                </a:rPr>
                <a:t>microprocesseur</a:t>
              </a:r>
              <a:r>
                <a:rPr lang="fr-FR" sz="1600" dirty="0" smtClean="0">
                  <a:solidFill>
                    <a:schemeClr val="bg1"/>
                  </a:solidFill>
                  <a:latin typeface="Arial Unicode MS" pitchFamily="34" charset="-128"/>
                  <a:ea typeface="Arial Unicode MS" pitchFamily="34" charset="-128"/>
                  <a:cs typeface="Arial Unicode MS" pitchFamily="34" charset="-128"/>
                </a:rPr>
                <a:t> ou un </a:t>
              </a:r>
              <a:r>
                <a:rPr lang="fr-FR" sz="1600" b="1" dirty="0" smtClean="0">
                  <a:solidFill>
                    <a:srgbClr val="FFFF00"/>
                  </a:solidFill>
                  <a:latin typeface="Arial Unicode MS" pitchFamily="34" charset="-128"/>
                  <a:ea typeface="Arial Unicode MS" pitchFamily="34" charset="-128"/>
                  <a:cs typeface="Arial Unicode MS" pitchFamily="34" charset="-128"/>
                </a:rPr>
                <a:t>microcontrôleur</a:t>
              </a:r>
              <a:r>
                <a:rPr lang="fr-FR" sz="1600" dirty="0" smtClean="0">
                  <a:solidFill>
                    <a:schemeClr val="bg1"/>
                  </a:solidFill>
                  <a:latin typeface="Arial Unicode MS" pitchFamily="34" charset="-128"/>
                  <a:ea typeface="Arial Unicode MS" pitchFamily="34" charset="-128"/>
                  <a:cs typeface="Arial Unicode MS" pitchFamily="34" charset="-128"/>
                </a:rPr>
                <a:t>;</a:t>
              </a:r>
            </a:p>
            <a:p>
              <a:pPr marL="263525" indent="-263525" algn="just">
                <a:spcBef>
                  <a:spcPts val="300"/>
                </a:spcBef>
                <a:buClr>
                  <a:srgbClr val="FFC000"/>
                </a:buClr>
                <a:buFont typeface="Wingdings" pitchFamily="2" charset="2"/>
                <a:buChar char="q"/>
              </a:pPr>
              <a:r>
                <a:rPr lang="fr-FR" sz="1600" dirty="0" smtClean="0">
                  <a:solidFill>
                    <a:schemeClr val="bg1"/>
                  </a:solidFill>
                  <a:latin typeface="Arial Unicode MS" pitchFamily="34" charset="-128"/>
                  <a:ea typeface="Arial Unicode MS" pitchFamily="34" charset="-128"/>
                  <a:cs typeface="Arial Unicode MS" pitchFamily="34" charset="-128"/>
                </a:rPr>
                <a:t> </a:t>
              </a:r>
              <a:r>
                <a:rPr lang="fr-FR" sz="1600" dirty="0" smtClean="0">
                  <a:solidFill>
                    <a:srgbClr val="FFFF00"/>
                  </a:solidFill>
                  <a:latin typeface="Arial Unicode MS" pitchFamily="34" charset="-128"/>
                  <a:ea typeface="Arial Unicode MS" pitchFamily="34" charset="-128"/>
                  <a:cs typeface="Arial Unicode MS" pitchFamily="34" charset="-128"/>
                </a:rPr>
                <a:t>Microprocesseur</a:t>
              </a:r>
              <a:r>
                <a:rPr lang="fr-FR" sz="1600" dirty="0" smtClean="0">
                  <a:solidFill>
                    <a:schemeClr val="bg1"/>
                  </a:solidFill>
                  <a:latin typeface="Arial Unicode MS" pitchFamily="34" charset="-128"/>
                  <a:ea typeface="Arial Unicode MS" pitchFamily="34" charset="-128"/>
                  <a:cs typeface="Arial Unicode MS" pitchFamily="34" charset="-128"/>
                </a:rPr>
                <a:t>: regroupe l’unité arithmétique logique (UAL) et l’unité de commande sur la même puce ;</a:t>
              </a:r>
            </a:p>
            <a:p>
              <a:pPr marL="179388" indent="-179388" algn="just">
                <a:spcBef>
                  <a:spcPts val="300"/>
                </a:spcBef>
                <a:buClr>
                  <a:srgbClr val="FFC000"/>
                </a:buClr>
                <a:buFont typeface="Wingdings" pitchFamily="2" charset="2"/>
                <a:buChar char="q"/>
              </a:pPr>
              <a:r>
                <a:rPr lang="fr-FR" sz="1600" dirty="0" smtClean="0">
                  <a:solidFill>
                    <a:schemeClr val="bg1"/>
                  </a:solidFill>
                  <a:latin typeface="Arial Unicode MS" pitchFamily="34" charset="-128"/>
                  <a:ea typeface="Arial Unicode MS" pitchFamily="34" charset="-128"/>
                  <a:cs typeface="Arial Unicode MS" pitchFamily="34" charset="-128"/>
                </a:rPr>
                <a:t> </a:t>
              </a:r>
              <a:r>
                <a:rPr lang="fr-FR" sz="1600" dirty="0" smtClean="0">
                  <a:solidFill>
                    <a:srgbClr val="FFFF00"/>
                  </a:solidFill>
                  <a:latin typeface="Arial Unicode MS" pitchFamily="34" charset="-128"/>
                  <a:ea typeface="Arial Unicode MS" pitchFamily="34" charset="-128"/>
                  <a:cs typeface="Arial Unicode MS" pitchFamily="34" charset="-128"/>
                </a:rPr>
                <a:t>Microcontrôleur</a:t>
              </a:r>
              <a:r>
                <a:rPr lang="fr-FR" sz="1600" dirty="0" smtClean="0">
                  <a:solidFill>
                    <a:schemeClr val="bg1"/>
                  </a:solidFill>
                  <a:latin typeface="Arial Unicode MS" pitchFamily="34" charset="-128"/>
                  <a:ea typeface="Arial Unicode MS" pitchFamily="34" charset="-128"/>
                  <a:cs typeface="Arial Unicode MS" pitchFamily="34" charset="-128"/>
                </a:rPr>
                <a:t>: regroupe un processeur, la mémoire (vive et morte) et les entrées / sorties sur la même puce.</a:t>
              </a:r>
              <a:endParaRPr lang="fr-FR" sz="1600" dirty="0">
                <a:solidFill>
                  <a:schemeClr val="bg1"/>
                </a:solidFill>
                <a:latin typeface="Arial Unicode MS" pitchFamily="34" charset="-128"/>
                <a:ea typeface="Arial Unicode MS" pitchFamily="34" charset="-128"/>
                <a:cs typeface="Arial Unicode MS" pitchFamily="34" charset="-128"/>
              </a:endParaRPr>
            </a:p>
          </p:txBody>
        </p:sp>
        <p:sp>
          <p:nvSpPr>
            <p:cNvPr id="14" name="Rectangle 13"/>
            <p:cNvSpPr/>
            <p:nvPr/>
          </p:nvSpPr>
          <p:spPr>
            <a:xfrm>
              <a:off x="428596" y="4929198"/>
              <a:ext cx="8215370" cy="35719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u="sng" dirty="0" smtClean="0">
                  <a:solidFill>
                    <a:schemeClr val="bg1"/>
                  </a:solidFill>
                </a:rPr>
                <a:t>REMARQUE</a:t>
              </a:r>
              <a:r>
                <a:rPr lang="fr-FR" u="sng" dirty="0" smtClean="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600" b="1" smtClean="0">
                <a:solidFill>
                  <a:srgbClr val="002060"/>
                </a:solidFill>
              </a:rPr>
              <a:pPr/>
              <a:t>7</a:t>
            </a:fld>
            <a:endParaRPr lang="fr-BE" sz="1600" b="1" dirty="0">
              <a:solidFill>
                <a:srgbClr val="002060"/>
              </a:solidFill>
            </a:endParaRPr>
          </a:p>
        </p:txBody>
      </p:sp>
      <p:sp>
        <p:nvSpPr>
          <p:cNvPr id="8" name="Titre 7"/>
          <p:cNvSpPr>
            <a:spLocks noGrp="1"/>
          </p:cNvSpPr>
          <p:nvPr>
            <p:ph type="title"/>
          </p:nvPr>
        </p:nvSpPr>
        <p:spPr>
          <a:xfrm>
            <a:off x="0" y="142852"/>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500034" y="1651449"/>
            <a:ext cx="8358246" cy="2777683"/>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	Un objet, selon les Définitions, est conçu principalement pour interagir avec son environnement, avec d’autres objets ou avec les utilisateurs. Dans ce cas, il a besoin d’un module de communication qui peut être de différents types:</a:t>
            </a:r>
          </a:p>
          <a:p>
            <a:pPr algn="just">
              <a:spcBef>
                <a:spcPts val="300"/>
              </a:spcBef>
              <a:spcAft>
                <a:spcPts val="300"/>
              </a:spcAft>
              <a:buClr>
                <a:srgbClr val="C00000"/>
              </a:buClr>
              <a:buFont typeface="Wingdings" pitchFamily="2" charset="2"/>
              <a:buChar char="ü"/>
            </a:pPr>
            <a:r>
              <a:rPr lang="fr-FR" b="1" dirty="0" smtClean="0">
                <a:latin typeface="Lucida Bright" pitchFamily="18" charset="0"/>
                <a:cs typeface="Lucida Bright" pitchFamily="18" charset="0"/>
              </a:rPr>
              <a:t> Filaire </a:t>
            </a:r>
            <a:r>
              <a:rPr lang="fr-FR" dirty="0" smtClean="0">
                <a:latin typeface="Lucida Bright" pitchFamily="18" charset="0"/>
                <a:cs typeface="Lucida Bright" pitchFamily="18" charset="0"/>
              </a:rPr>
              <a:t>(Paire torsadée, câble coaxial,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a:t>
            </a:r>
          </a:p>
          <a:p>
            <a:pPr algn="just">
              <a:spcBef>
                <a:spcPts val="300"/>
              </a:spcBef>
              <a:spcAft>
                <a:spcPts val="300"/>
              </a:spcAft>
              <a:buClr>
                <a:srgbClr val="C00000"/>
              </a:buClr>
              <a:buFont typeface="Wingdings" pitchFamily="2" charset="2"/>
              <a:buChar char="ü"/>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Radio</a:t>
            </a:r>
            <a:r>
              <a:rPr lang="fr-FR" dirty="0" smtClean="0">
                <a:latin typeface="Lucida Bright" pitchFamily="18" charset="0"/>
                <a:cs typeface="Lucida Bright" pitchFamily="18" charset="0"/>
              </a:rPr>
              <a:t> (Wifi, Bluetooth, Zig Bee,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a:t>
            </a:r>
          </a:p>
          <a:p>
            <a:pPr algn="just">
              <a:spcBef>
                <a:spcPts val="300"/>
              </a:spcBef>
              <a:spcAft>
                <a:spcPts val="300"/>
              </a:spcAft>
              <a:buClr>
                <a:srgbClr val="C00000"/>
              </a:buClr>
              <a:buFont typeface="Wingdings" pitchFamily="2" charset="2"/>
              <a:buChar char="ü"/>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Lumineux </a:t>
            </a:r>
            <a:r>
              <a:rPr lang="fr-FR" dirty="0" smtClean="0">
                <a:latin typeface="Lucida Bright" pitchFamily="18" charset="0"/>
                <a:cs typeface="Lucida Bright" pitchFamily="18" charset="0"/>
              </a:rPr>
              <a:t>(fibre, </a:t>
            </a:r>
            <a:r>
              <a:rPr lang="fr-FR" dirty="0" err="1" smtClean="0">
                <a:latin typeface="Lucida Bright" pitchFamily="18" charset="0"/>
                <a:cs typeface="Lucida Bright" pitchFamily="18" charset="0"/>
              </a:rPr>
              <a:t>lazer</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a:t>
            </a:r>
          </a:p>
        </p:txBody>
      </p:sp>
      <p:sp>
        <p:nvSpPr>
          <p:cNvPr id="6" name="ZoneTexte 5"/>
          <p:cNvSpPr txBox="1"/>
          <p:nvPr/>
        </p:nvSpPr>
        <p:spPr>
          <a:xfrm>
            <a:off x="357158" y="1314378"/>
            <a:ext cx="2959465" cy="369332"/>
          </a:xfrm>
          <a:prstGeom prst="rect">
            <a:avLst/>
          </a:prstGeom>
          <a:noFill/>
        </p:spPr>
        <p:txBody>
          <a:bodyPr wrap="none" rtlCol="0">
            <a:spAutoFit/>
          </a:bodyPr>
          <a:lstStyle/>
          <a:p>
            <a:r>
              <a:rPr lang="fr-FR" b="1" dirty="0" smtClean="0">
                <a:solidFill>
                  <a:srgbClr val="00B050"/>
                </a:solidFill>
                <a:latin typeface="Lucida Bright" pitchFamily="18" charset="0"/>
                <a:cs typeface="Lucida Bright" pitchFamily="18" charset="0"/>
              </a:rPr>
              <a:t>3.5. Objet communicant</a:t>
            </a:r>
            <a:endParaRPr lang="fr-FR" b="1" dirty="0">
              <a:solidFill>
                <a:srgbClr val="00B050"/>
              </a:solidFill>
              <a:latin typeface="Lucida Bright" pitchFamily="18" charset="0"/>
              <a:cs typeface="Lucida Bright" pitchFamily="18" charset="0"/>
            </a:endParaRPr>
          </a:p>
        </p:txBody>
      </p:sp>
      <p:sp>
        <p:nvSpPr>
          <p:cNvPr id="10" name="ZoneTexte 9"/>
          <p:cNvSpPr txBox="1"/>
          <p:nvPr/>
        </p:nvSpPr>
        <p:spPr>
          <a:xfrm>
            <a:off x="357158" y="4457650"/>
            <a:ext cx="2555508" cy="369332"/>
          </a:xfrm>
          <a:prstGeom prst="rect">
            <a:avLst/>
          </a:prstGeom>
          <a:noFill/>
        </p:spPr>
        <p:txBody>
          <a:bodyPr wrap="none" rtlCol="0">
            <a:spAutoFit/>
          </a:bodyPr>
          <a:lstStyle/>
          <a:p>
            <a:r>
              <a:rPr lang="fr-FR" b="1" dirty="0" smtClean="0">
                <a:solidFill>
                  <a:srgbClr val="00B050"/>
                </a:solidFill>
                <a:latin typeface="Lucida Bright" pitchFamily="18" charset="0"/>
                <a:cs typeface="Lucida Bright" pitchFamily="18" charset="0"/>
              </a:rPr>
              <a:t>3.6. Objet intelligent</a:t>
            </a:r>
            <a:endParaRPr lang="fr-FR" b="1" dirty="0">
              <a:solidFill>
                <a:srgbClr val="00B050"/>
              </a:solidFill>
              <a:latin typeface="Lucida Bright" pitchFamily="18" charset="0"/>
              <a:cs typeface="Lucida Bright" pitchFamily="18" charset="0"/>
            </a:endParaRPr>
          </a:p>
        </p:txBody>
      </p:sp>
      <p:sp>
        <p:nvSpPr>
          <p:cNvPr id="11" name="Rectangle 10"/>
          <p:cNvSpPr/>
          <p:nvPr/>
        </p:nvSpPr>
        <p:spPr>
          <a:xfrm>
            <a:off x="571472" y="4768003"/>
            <a:ext cx="8286808" cy="1338828"/>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C’est un objet physique sensible au contexte et </a:t>
            </a:r>
            <a:r>
              <a:rPr lang="fr-FR" b="1" dirty="0" smtClean="0">
                <a:latin typeface="Lucida Bright" pitchFamily="18" charset="0"/>
                <a:cs typeface="Lucida Bright" pitchFamily="18" charset="0"/>
              </a:rPr>
              <a:t>doté</a:t>
            </a:r>
            <a:r>
              <a:rPr lang="fr-FR" dirty="0" smtClean="0">
                <a:latin typeface="Lucida Bright" pitchFamily="18" charset="0"/>
                <a:cs typeface="Lucida Bright" pitchFamily="18" charset="0"/>
              </a:rPr>
              <a:t> de </a:t>
            </a:r>
            <a:r>
              <a:rPr lang="fr-FR" b="1" dirty="0" smtClean="0">
                <a:latin typeface="Lucida Bright" pitchFamily="18" charset="0"/>
                <a:cs typeface="Lucida Bright" pitchFamily="18" charset="0"/>
              </a:rPr>
              <a:t>capacités de perception</a:t>
            </a:r>
            <a:r>
              <a:rPr lang="fr-FR" dirty="0" smtClean="0">
                <a:latin typeface="Lucida Bright" pitchFamily="18" charset="0"/>
                <a:cs typeface="Lucida Bright" pitchFamily="18" charset="0"/>
              </a:rPr>
              <a:t>, d’</a:t>
            </a:r>
            <a:r>
              <a:rPr lang="fr-FR" b="1" dirty="0" smtClean="0">
                <a:latin typeface="Lucida Bright" pitchFamily="18" charset="0"/>
                <a:cs typeface="Lucida Bright" pitchFamily="18" charset="0"/>
              </a:rPr>
              <a:t>analyse</a:t>
            </a:r>
            <a:r>
              <a:rPr lang="fr-FR" dirty="0" smtClean="0">
                <a:latin typeface="Lucida Bright" pitchFamily="18" charset="0"/>
                <a:cs typeface="Lucida Bright" pitchFamily="18" charset="0"/>
              </a:rPr>
              <a:t>, de </a:t>
            </a:r>
            <a:r>
              <a:rPr lang="fr-FR" b="1" dirty="0" smtClean="0">
                <a:latin typeface="Lucida Bright" pitchFamily="18" charset="0"/>
                <a:cs typeface="Lucida Bright" pitchFamily="18" charset="0"/>
              </a:rPr>
              <a:t>prédiction</a:t>
            </a:r>
            <a:r>
              <a:rPr lang="fr-FR" dirty="0" smtClean="0">
                <a:latin typeface="Lucida Bright" pitchFamily="18" charset="0"/>
                <a:cs typeface="Lucida Bright" pitchFamily="18" charset="0"/>
              </a:rPr>
              <a:t> et de afin d’aider l’utilisateur. </a:t>
            </a:r>
            <a:r>
              <a:rPr lang="fr-FR" b="1" dirty="0" smtClean="0">
                <a:latin typeface="Lucida Bright" pitchFamily="18" charset="0"/>
                <a:cs typeface="Lucida Bright" pitchFamily="18" charset="0"/>
              </a:rPr>
              <a:t>prise de décision </a:t>
            </a:r>
            <a:endParaRPr lang="fr-FR" dirty="0"/>
          </a:p>
        </p:txBody>
      </p:sp>
      <p:sp>
        <p:nvSpPr>
          <p:cNvPr id="9" name="ZoneTexte 8"/>
          <p:cNvSpPr txBox="1"/>
          <p:nvPr/>
        </p:nvSpPr>
        <p:spPr>
          <a:xfrm>
            <a:off x="214282" y="857232"/>
            <a:ext cx="7404591"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3. Notions: capteur, actionneur, nœud capteur et d’objet</a:t>
            </a:r>
            <a:endParaRPr lang="fr-FR" sz="2000" b="1" u="sng" dirty="0">
              <a:solidFill>
                <a:srgbClr val="0070C0"/>
              </a:solidFill>
              <a:latin typeface="Lucida Bright" pitchFamily="18" charset="0"/>
              <a:cs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8</a:t>
            </a:fld>
            <a:endParaRPr lang="fr-BE" sz="1600" b="1" dirty="0">
              <a:solidFill>
                <a:srgbClr val="002060"/>
              </a:solidFill>
            </a:endParaRPr>
          </a:p>
        </p:txBody>
      </p:sp>
      <p:sp>
        <p:nvSpPr>
          <p:cNvPr id="8" name="Titre 7"/>
          <p:cNvSpPr>
            <a:spLocks noGrp="1"/>
          </p:cNvSpPr>
          <p:nvPr>
            <p:ph type="title"/>
          </p:nvPr>
        </p:nvSpPr>
        <p:spPr>
          <a:xfrm>
            <a:off x="0" y="142836"/>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6" name="ZoneTexte 5"/>
          <p:cNvSpPr txBox="1"/>
          <p:nvPr/>
        </p:nvSpPr>
        <p:spPr>
          <a:xfrm>
            <a:off x="269574" y="928670"/>
            <a:ext cx="7404591"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3. Notions: capteur, actionneur, nœud capteur et d’objet</a:t>
            </a:r>
            <a:endParaRPr lang="fr-FR" sz="2000" b="1" u="sng" dirty="0">
              <a:solidFill>
                <a:srgbClr val="0070C0"/>
              </a:solidFill>
              <a:latin typeface="Lucida Bright" pitchFamily="18" charset="0"/>
              <a:cs typeface="Lucida Bright" pitchFamily="18" charset="0"/>
            </a:endParaRPr>
          </a:p>
        </p:txBody>
      </p:sp>
      <p:pic>
        <p:nvPicPr>
          <p:cNvPr id="10" name="Image 9" descr="apres_IoT.PNG"/>
          <p:cNvPicPr>
            <a:picLocks noChangeAspect="1"/>
          </p:cNvPicPr>
          <p:nvPr/>
        </p:nvPicPr>
        <p:blipFill>
          <a:blip r:embed="rId2"/>
          <a:stretch>
            <a:fillRect/>
          </a:stretch>
        </p:blipFill>
        <p:spPr>
          <a:xfrm>
            <a:off x="5047184" y="3273982"/>
            <a:ext cx="3882534" cy="2529193"/>
          </a:xfrm>
          <a:prstGeom prst="rect">
            <a:avLst/>
          </a:prstGeom>
        </p:spPr>
      </p:pic>
      <p:pic>
        <p:nvPicPr>
          <p:cNvPr id="12" name="Image 11" descr="avant_IoT.PNG"/>
          <p:cNvPicPr>
            <a:picLocks noChangeAspect="1"/>
          </p:cNvPicPr>
          <p:nvPr/>
        </p:nvPicPr>
        <p:blipFill>
          <a:blip r:embed="rId3"/>
          <a:stretch>
            <a:fillRect/>
          </a:stretch>
        </p:blipFill>
        <p:spPr>
          <a:xfrm>
            <a:off x="832342" y="3273982"/>
            <a:ext cx="4083246" cy="2591501"/>
          </a:xfrm>
          <a:prstGeom prst="rect">
            <a:avLst/>
          </a:prstGeom>
        </p:spPr>
      </p:pic>
      <p:sp>
        <p:nvSpPr>
          <p:cNvPr id="13" name="Rectangle 12"/>
          <p:cNvSpPr/>
          <p:nvPr/>
        </p:nvSpPr>
        <p:spPr>
          <a:xfrm>
            <a:off x="1689598" y="6060064"/>
            <a:ext cx="2703112" cy="369332"/>
          </a:xfrm>
          <a:prstGeom prst="rect">
            <a:avLst/>
          </a:prstGeom>
        </p:spPr>
        <p:txBody>
          <a:bodyPr wrap="none">
            <a:spAutoFit/>
          </a:bodyPr>
          <a:lstStyle/>
          <a:p>
            <a:r>
              <a:rPr lang="fr-FR" b="1" i="1" dirty="0" smtClean="0"/>
              <a:t>Avant l’Internet des objets</a:t>
            </a:r>
            <a:endParaRPr lang="fr-FR" b="1" i="1" dirty="0"/>
          </a:p>
        </p:txBody>
      </p:sp>
      <p:sp>
        <p:nvSpPr>
          <p:cNvPr id="14" name="Rectangle 13"/>
          <p:cNvSpPr/>
          <p:nvPr/>
        </p:nvSpPr>
        <p:spPr>
          <a:xfrm>
            <a:off x="5618688" y="6060064"/>
            <a:ext cx="2689198" cy="369332"/>
          </a:xfrm>
          <a:prstGeom prst="rect">
            <a:avLst/>
          </a:prstGeom>
        </p:spPr>
        <p:txBody>
          <a:bodyPr wrap="none">
            <a:spAutoFit/>
          </a:bodyPr>
          <a:lstStyle/>
          <a:p>
            <a:r>
              <a:rPr lang="fr-FR" b="1" i="1" dirty="0" smtClean="0"/>
              <a:t>Après l’Internet des objets</a:t>
            </a:r>
            <a:endParaRPr lang="fr-FR" b="1" i="1" dirty="0"/>
          </a:p>
        </p:txBody>
      </p:sp>
      <p:pic>
        <p:nvPicPr>
          <p:cNvPr id="15" name="Image 14" descr="Arduino1.PNG"/>
          <p:cNvPicPr>
            <a:picLocks noChangeAspect="1"/>
          </p:cNvPicPr>
          <p:nvPr/>
        </p:nvPicPr>
        <p:blipFill>
          <a:blip r:embed="rId4" cstate="print"/>
          <a:stretch>
            <a:fillRect/>
          </a:stretch>
        </p:blipFill>
        <p:spPr>
          <a:xfrm>
            <a:off x="3714744" y="1571612"/>
            <a:ext cx="1483751" cy="1161290"/>
          </a:xfrm>
          <a:prstGeom prst="rect">
            <a:avLst/>
          </a:prstGeom>
        </p:spPr>
      </p:pic>
      <p:pic>
        <p:nvPicPr>
          <p:cNvPr id="16" name="Image 15" descr="ori-carte-raspberry-pi-4-b-4-gb-30209.jpg"/>
          <p:cNvPicPr>
            <a:picLocks noChangeAspect="1"/>
          </p:cNvPicPr>
          <p:nvPr/>
        </p:nvPicPr>
        <p:blipFill>
          <a:blip r:embed="rId5" cstate="print"/>
          <a:stretch>
            <a:fillRect/>
          </a:stretch>
        </p:blipFill>
        <p:spPr>
          <a:xfrm>
            <a:off x="285720" y="1285860"/>
            <a:ext cx="1648301" cy="1732829"/>
          </a:xfrm>
          <a:prstGeom prst="rect">
            <a:avLst/>
          </a:prstGeom>
        </p:spPr>
      </p:pic>
      <p:pic>
        <p:nvPicPr>
          <p:cNvPr id="17" name="Image 16" descr="Embedded_World_2014_Intel_Galileo_01.jpg"/>
          <p:cNvPicPr>
            <a:picLocks noChangeAspect="1"/>
          </p:cNvPicPr>
          <p:nvPr/>
        </p:nvPicPr>
        <p:blipFill>
          <a:blip r:embed="rId6" cstate="print"/>
          <a:stretch>
            <a:fillRect/>
          </a:stretch>
        </p:blipFill>
        <p:spPr>
          <a:xfrm>
            <a:off x="2071670" y="1643050"/>
            <a:ext cx="1549023" cy="1102328"/>
          </a:xfrm>
          <a:prstGeom prst="rect">
            <a:avLst/>
          </a:prstGeom>
        </p:spPr>
      </p:pic>
      <p:pic>
        <p:nvPicPr>
          <p:cNvPr id="18" name="Image 17" descr="ESP 32.jpg"/>
          <p:cNvPicPr>
            <a:picLocks noChangeAspect="1"/>
          </p:cNvPicPr>
          <p:nvPr/>
        </p:nvPicPr>
        <p:blipFill>
          <a:blip r:embed="rId7" cstate="print"/>
          <a:stretch>
            <a:fillRect/>
          </a:stretch>
        </p:blipFill>
        <p:spPr>
          <a:xfrm>
            <a:off x="5357818" y="1657669"/>
            <a:ext cx="1459652" cy="1199827"/>
          </a:xfrm>
          <a:prstGeom prst="rect">
            <a:avLst/>
          </a:prstGeom>
        </p:spPr>
      </p:pic>
      <p:pic>
        <p:nvPicPr>
          <p:cNvPr id="19" name="Image 18" descr="Beagle.jpg"/>
          <p:cNvPicPr>
            <a:picLocks noChangeAspect="1"/>
          </p:cNvPicPr>
          <p:nvPr/>
        </p:nvPicPr>
        <p:blipFill>
          <a:blip r:embed="rId8"/>
          <a:stretch>
            <a:fillRect/>
          </a:stretch>
        </p:blipFill>
        <p:spPr>
          <a:xfrm>
            <a:off x="7286644" y="1608572"/>
            <a:ext cx="1285884" cy="963172"/>
          </a:xfrm>
          <a:prstGeom prst="rect">
            <a:avLst/>
          </a:prstGeom>
        </p:spPr>
      </p:pic>
      <p:pic>
        <p:nvPicPr>
          <p:cNvPr id="20" name="Image 19" descr="Arduino1.PNG"/>
          <p:cNvPicPr>
            <a:picLocks noChangeAspect="1"/>
          </p:cNvPicPr>
          <p:nvPr/>
        </p:nvPicPr>
        <p:blipFill>
          <a:blip r:embed="rId9" cstate="print"/>
          <a:stretch>
            <a:fillRect/>
          </a:stretch>
        </p:blipFill>
        <p:spPr>
          <a:xfrm>
            <a:off x="7215206" y="4214818"/>
            <a:ext cx="456372" cy="357190"/>
          </a:xfrm>
          <a:prstGeom prst="rect">
            <a:avLst/>
          </a:prstGeom>
        </p:spPr>
      </p:pic>
      <p:pic>
        <p:nvPicPr>
          <p:cNvPr id="21" name="Image 20" descr="ori-carte-raspberry-pi-4-b-4-gb-30209.jpg"/>
          <p:cNvPicPr>
            <a:picLocks noChangeAspect="1"/>
          </p:cNvPicPr>
          <p:nvPr/>
        </p:nvPicPr>
        <p:blipFill>
          <a:blip r:embed="rId10" cstate="print"/>
          <a:stretch>
            <a:fillRect/>
          </a:stretch>
        </p:blipFill>
        <p:spPr>
          <a:xfrm>
            <a:off x="8653458" y="4643446"/>
            <a:ext cx="490542" cy="515698"/>
          </a:xfrm>
          <a:prstGeom prst="rect">
            <a:avLst/>
          </a:prstGeom>
        </p:spPr>
      </p:pic>
      <p:pic>
        <p:nvPicPr>
          <p:cNvPr id="22" name="Image 21" descr="Embedded_World_2014_Intel_Galileo_01.jpg"/>
          <p:cNvPicPr>
            <a:picLocks noChangeAspect="1"/>
          </p:cNvPicPr>
          <p:nvPr/>
        </p:nvPicPr>
        <p:blipFill>
          <a:blip r:embed="rId11" cstate="print"/>
          <a:stretch>
            <a:fillRect/>
          </a:stretch>
        </p:blipFill>
        <p:spPr>
          <a:xfrm>
            <a:off x="7286644" y="5072074"/>
            <a:ext cx="390474" cy="277872"/>
          </a:xfrm>
          <a:prstGeom prst="rect">
            <a:avLst/>
          </a:prstGeom>
        </p:spPr>
      </p:pic>
      <p:pic>
        <p:nvPicPr>
          <p:cNvPr id="23" name="Image 22" descr="ESP 32.jpg"/>
          <p:cNvPicPr>
            <a:picLocks noChangeAspect="1"/>
          </p:cNvPicPr>
          <p:nvPr/>
        </p:nvPicPr>
        <p:blipFill>
          <a:blip r:embed="rId12" cstate="print"/>
          <a:stretch>
            <a:fillRect/>
          </a:stretch>
        </p:blipFill>
        <p:spPr>
          <a:xfrm>
            <a:off x="8429652" y="3643314"/>
            <a:ext cx="347632" cy="285752"/>
          </a:xfrm>
          <a:prstGeom prst="rect">
            <a:avLst/>
          </a:prstGeom>
        </p:spPr>
      </p:pic>
      <p:pic>
        <p:nvPicPr>
          <p:cNvPr id="24" name="Image 23" descr="Beagle.jpg"/>
          <p:cNvPicPr>
            <a:picLocks noChangeAspect="1"/>
          </p:cNvPicPr>
          <p:nvPr/>
        </p:nvPicPr>
        <p:blipFill>
          <a:blip r:embed="rId13" cstate="print"/>
          <a:stretch>
            <a:fillRect/>
          </a:stretch>
        </p:blipFill>
        <p:spPr>
          <a:xfrm>
            <a:off x="7358082" y="3143247"/>
            <a:ext cx="476869" cy="357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 presetClass="entr" presetSubtype="3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out)">
                                      <p:cBhvr>
                                        <p:cTn id="11" dur="500"/>
                                        <p:tgtEl>
                                          <p:spTgt spid="17"/>
                                        </p:tgtEl>
                                      </p:cBhvr>
                                    </p:animEffect>
                                  </p:childTnLst>
                                </p:cTn>
                              </p:par>
                            </p:childTnLst>
                          </p:cTn>
                        </p:par>
                        <p:par>
                          <p:cTn id="12" fill="hold">
                            <p:stCondLst>
                              <p:cond delay="1500"/>
                            </p:stCondLst>
                            <p:childTnLst>
                              <p:par>
                                <p:cTn id="13" presetID="4"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out)">
                                      <p:cBhvr>
                                        <p:cTn id="15" dur="500"/>
                                        <p:tgtEl>
                                          <p:spTgt spid="15"/>
                                        </p:tgtEl>
                                      </p:cBhvr>
                                    </p:animEffect>
                                  </p:childTnLst>
                                </p:cTn>
                              </p:par>
                            </p:childTnLst>
                          </p:cTn>
                        </p:par>
                        <p:par>
                          <p:cTn id="16" fill="hold">
                            <p:stCondLst>
                              <p:cond delay="2000"/>
                            </p:stCondLst>
                            <p:childTnLst>
                              <p:par>
                                <p:cTn id="17" presetID="4" presetClass="entr" presetSubtype="3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out)">
                                      <p:cBhvr>
                                        <p:cTn id="19" dur="500"/>
                                        <p:tgtEl>
                                          <p:spTgt spid="18"/>
                                        </p:tgtEl>
                                      </p:cBhvr>
                                    </p:animEffect>
                                  </p:childTnLst>
                                </p:cTn>
                              </p:par>
                            </p:childTnLst>
                          </p:cTn>
                        </p:par>
                        <p:par>
                          <p:cTn id="20" fill="hold">
                            <p:stCondLst>
                              <p:cond delay="2500"/>
                            </p:stCondLst>
                            <p:childTnLst>
                              <p:par>
                                <p:cTn id="21" presetID="4" presetClass="entr" presetSubtype="3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ou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out)">
                                      <p:cBhvr>
                                        <p:cTn id="28" dur="500"/>
                                        <p:tgtEl>
                                          <p:spTgt spid="12"/>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ou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out)">
                                      <p:cBhvr>
                                        <p:cTn id="36" dur="500"/>
                                        <p:tgtEl>
                                          <p:spTgt spid="10"/>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ou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ox(out)">
                                      <p:cBhvr>
                                        <p:cTn id="44" dur="500"/>
                                        <p:tgtEl>
                                          <p:spTgt spid="20"/>
                                        </p:tgtEl>
                                      </p:cBhvr>
                                    </p:animEffect>
                                  </p:childTnLst>
                                </p:cTn>
                              </p:par>
                              <p:par>
                                <p:cTn id="45" presetID="4" presetClass="entr" presetSubtype="32"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out)">
                                      <p:cBhvr>
                                        <p:cTn id="47" dur="500"/>
                                        <p:tgtEl>
                                          <p:spTgt spid="22"/>
                                        </p:tgtEl>
                                      </p:cBhvr>
                                    </p:animEffect>
                                  </p:childTnLst>
                                </p:cTn>
                              </p:par>
                              <p:par>
                                <p:cTn id="48" presetID="4" presetClass="entr" presetSubtype="32"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out)">
                                      <p:cBhvr>
                                        <p:cTn id="50" dur="500"/>
                                        <p:tgtEl>
                                          <p:spTgt spid="21"/>
                                        </p:tgtEl>
                                      </p:cBhvr>
                                    </p:animEffect>
                                  </p:childTnLst>
                                </p:cTn>
                              </p:par>
                              <p:par>
                                <p:cTn id="51" presetID="4" presetClass="entr" presetSubtype="32"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ox(out)">
                                      <p:cBhvr>
                                        <p:cTn id="53" dur="500"/>
                                        <p:tgtEl>
                                          <p:spTgt spid="23"/>
                                        </p:tgtEl>
                                      </p:cBhvr>
                                    </p:animEffect>
                                  </p:childTnLst>
                                </p:cTn>
                              </p:par>
                              <p:par>
                                <p:cTn id="54" presetID="4" presetClass="entr" presetSubtype="32"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ox(out)">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600" b="1" smtClean="0">
                <a:solidFill>
                  <a:srgbClr val="002060"/>
                </a:solidFill>
              </a:rPr>
              <a:pPr/>
              <a:t>9</a:t>
            </a:fld>
            <a:endParaRPr lang="fr-BE" sz="1600" b="1" dirty="0">
              <a:solidFill>
                <a:srgbClr val="002060"/>
              </a:solidFill>
            </a:endParaRPr>
          </a:p>
        </p:txBody>
      </p:sp>
      <p:sp>
        <p:nvSpPr>
          <p:cNvPr id="8" name="Titre 7"/>
          <p:cNvSpPr>
            <a:spLocks noGrp="1"/>
          </p:cNvSpPr>
          <p:nvPr>
            <p:ph type="title"/>
          </p:nvPr>
        </p:nvSpPr>
        <p:spPr>
          <a:xfrm>
            <a:off x="0" y="214290"/>
            <a:ext cx="9144000" cy="714396"/>
          </a:xfrm>
          <a:solidFill>
            <a:schemeClr val="accent2">
              <a:lumMod val="50000"/>
            </a:schemeClr>
          </a:solidFill>
        </p:spPr>
        <p:txBody>
          <a:bodyPr>
            <a:noAutofit/>
          </a:bodyPr>
          <a:lstStyle/>
          <a:p>
            <a:pPr marL="174625"/>
            <a:r>
              <a:rPr lang="fr-FR" sz="2200" u="sng" dirty="0" smtClean="0">
                <a:solidFill>
                  <a:srgbClr val="FFFF00"/>
                </a:solidFill>
                <a:latin typeface="Courier New" pitchFamily="49" charset="0"/>
                <a:cs typeface="Courier New" pitchFamily="49" charset="0"/>
              </a:rPr>
              <a:t>Chap.2</a:t>
            </a:r>
            <a:r>
              <a:rPr lang="fr-FR" sz="2200" dirty="0" smtClean="0">
                <a:solidFill>
                  <a:srgbClr val="FFFF00"/>
                </a:solidFill>
                <a:latin typeface="Courier New" pitchFamily="49" charset="0"/>
                <a:cs typeface="Courier New" pitchFamily="49" charset="0"/>
              </a:rPr>
              <a:t>: De l’objet communicant vers l’objet social</a:t>
            </a:r>
            <a:endParaRPr lang="fr-FR" sz="2200" dirty="0">
              <a:solidFill>
                <a:srgbClr val="FFFF00"/>
              </a:solidFill>
              <a:latin typeface="Courier New" pitchFamily="49" charset="0"/>
              <a:cs typeface="Courier New" pitchFamily="49" charset="0"/>
            </a:endParaRPr>
          </a:p>
        </p:txBody>
      </p:sp>
      <p:sp>
        <p:nvSpPr>
          <p:cNvPr id="5" name="ZoneTexte 4"/>
          <p:cNvSpPr txBox="1"/>
          <p:nvPr/>
        </p:nvSpPr>
        <p:spPr>
          <a:xfrm>
            <a:off x="500034" y="1643050"/>
            <a:ext cx="8358246" cy="454740"/>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Un objet est généralement composé de:</a:t>
            </a:r>
          </a:p>
        </p:txBody>
      </p:sp>
      <p:sp>
        <p:nvSpPr>
          <p:cNvPr id="6" name="ZoneTexte 5"/>
          <p:cNvSpPr txBox="1"/>
          <p:nvPr/>
        </p:nvSpPr>
        <p:spPr>
          <a:xfrm>
            <a:off x="269574" y="1100064"/>
            <a:ext cx="8667757"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4. Composition d’un d’objet programmable ou d’un nœud capteur</a:t>
            </a:r>
            <a:endParaRPr lang="fr-FR" sz="2000" b="1" u="sng" dirty="0">
              <a:solidFill>
                <a:srgbClr val="0070C0"/>
              </a:solidFill>
              <a:latin typeface="Lucida Bright" pitchFamily="18" charset="0"/>
              <a:cs typeface="Lucida Bright" pitchFamily="18" charset="0"/>
            </a:endParaRPr>
          </a:p>
        </p:txBody>
      </p:sp>
      <p:pic>
        <p:nvPicPr>
          <p:cNvPr id="10" name="Image 9" descr="anatomieCapteur.png"/>
          <p:cNvPicPr>
            <a:picLocks noChangeAspect="1"/>
          </p:cNvPicPr>
          <p:nvPr/>
        </p:nvPicPr>
        <p:blipFill>
          <a:blip r:embed="rId2"/>
          <a:stretch>
            <a:fillRect/>
          </a:stretch>
        </p:blipFill>
        <p:spPr>
          <a:xfrm>
            <a:off x="2500298" y="2214554"/>
            <a:ext cx="6414788" cy="3756187"/>
          </a:xfrm>
          <a:prstGeom prst="rect">
            <a:avLst/>
          </a:prstGeom>
        </p:spPr>
      </p:pic>
      <p:pic>
        <p:nvPicPr>
          <p:cNvPr id="9" name="Image 8" descr="rob-alphabot-a.jpg"/>
          <p:cNvPicPr>
            <a:picLocks noChangeAspect="1"/>
          </p:cNvPicPr>
          <p:nvPr/>
        </p:nvPicPr>
        <p:blipFill>
          <a:blip r:embed="rId3"/>
          <a:stretch>
            <a:fillRect/>
          </a:stretch>
        </p:blipFill>
        <p:spPr>
          <a:xfrm>
            <a:off x="0" y="2643182"/>
            <a:ext cx="2411033"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15203</TotalTime>
  <Words>2861</Words>
  <PresentationFormat>Affichage à l'écran (4:3)</PresentationFormat>
  <Paragraphs>388</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Rotonde</vt:lpstr>
      <vt:lpstr>Université de Bejaia Faculté des sciences exactes  Département d’Informatique</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Diapositive 13</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Chap.2: De l’objet communicant vers l’objet social</vt:lpstr>
      <vt:lpstr>Chap.1:Evolution de l’informatique vers AmI </vt:lpstr>
      <vt:lpstr>Chap.1:Evolution de l’informatique vers AmI </vt:lpstr>
      <vt:lpstr>Chap.1:Evolution de l’informatique vers AmI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de Bejaia Faculté des sciences exactes  Département d’Informatique</dc:title>
  <dc:creator>Djeraoune</dc:creator>
  <cp:lastModifiedBy>Atmani Mouloud</cp:lastModifiedBy>
  <cp:revision>1184</cp:revision>
  <dcterms:created xsi:type="dcterms:W3CDTF">2019-04-14T21:08:33Z</dcterms:created>
  <dcterms:modified xsi:type="dcterms:W3CDTF">2024-04-22T08:47:05Z</dcterms:modified>
</cp:coreProperties>
</file>