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8"/>
  </p:notesMasterIdLst>
  <p:sldIdLst>
    <p:sldId id="256" r:id="rId2"/>
    <p:sldId id="347" r:id="rId3"/>
    <p:sldId id="455" r:id="rId4"/>
    <p:sldId id="364" r:id="rId5"/>
    <p:sldId id="363" r:id="rId6"/>
    <p:sldId id="362" r:id="rId7"/>
    <p:sldId id="360" r:id="rId8"/>
    <p:sldId id="398" r:id="rId9"/>
    <p:sldId id="399" r:id="rId10"/>
    <p:sldId id="400" r:id="rId11"/>
    <p:sldId id="401" r:id="rId12"/>
    <p:sldId id="402" r:id="rId13"/>
    <p:sldId id="403" r:id="rId14"/>
    <p:sldId id="404" r:id="rId15"/>
    <p:sldId id="451" r:id="rId16"/>
    <p:sldId id="445" r:id="rId17"/>
    <p:sldId id="407" r:id="rId18"/>
    <p:sldId id="446" r:id="rId19"/>
    <p:sldId id="447" r:id="rId20"/>
    <p:sldId id="456" r:id="rId21"/>
    <p:sldId id="449" r:id="rId22"/>
    <p:sldId id="420" r:id="rId23"/>
    <p:sldId id="429" r:id="rId24"/>
    <p:sldId id="430" r:id="rId25"/>
    <p:sldId id="431" r:id="rId26"/>
    <p:sldId id="432" r:id="rId27"/>
    <p:sldId id="438" r:id="rId28"/>
    <p:sldId id="457" r:id="rId29"/>
    <p:sldId id="421" r:id="rId30"/>
    <p:sldId id="422" r:id="rId31"/>
    <p:sldId id="423" r:id="rId32"/>
    <p:sldId id="424" r:id="rId33"/>
    <p:sldId id="425" r:id="rId34"/>
    <p:sldId id="427" r:id="rId35"/>
    <p:sldId id="426" r:id="rId36"/>
    <p:sldId id="409" r:id="rId37"/>
    <p:sldId id="428" r:id="rId38"/>
    <p:sldId id="433" r:id="rId39"/>
    <p:sldId id="435" r:id="rId40"/>
    <p:sldId id="437" r:id="rId41"/>
    <p:sldId id="436" r:id="rId42"/>
    <p:sldId id="441" r:id="rId43"/>
    <p:sldId id="440" r:id="rId44"/>
    <p:sldId id="442" r:id="rId45"/>
    <p:sldId id="284" r:id="rId46"/>
    <p:sldId id="450" r:id="rId4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ompaq" initials="C" lastIdx="3"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1506" y="-144"/>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2820" y="-11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C859B6-9188-4B62-8E0C-68DC3DD21A3F}" type="datetimeFigureOut">
              <a:rPr lang="fr-FR" smtClean="0"/>
              <a:pPr/>
              <a:t>26/11/2025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793A79-6265-4839-83E8-7E5D63D2AA30}"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1</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10</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11</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12</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13</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14</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15</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16</a:t>
            </a:fld>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17</a:t>
            </a:fld>
            <a:endParaRPr lang="fr-F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18</a:t>
            </a:fld>
            <a:endParaRPr lang="fr-F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19</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2</a:t>
            </a:fld>
            <a:endParaRPr lang="fr-F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20</a:t>
            </a:fld>
            <a:endParaRPr lang="fr-F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21</a:t>
            </a:fld>
            <a:endParaRPr lang="fr-F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22</a:t>
            </a:fld>
            <a:endParaRPr lang="fr-F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23</a:t>
            </a:fld>
            <a:endParaRPr lang="fr-F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24</a:t>
            </a:fld>
            <a:endParaRPr lang="fr-F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25</a:t>
            </a:fld>
            <a:endParaRPr lang="fr-F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26</a:t>
            </a:fld>
            <a:endParaRPr lang="fr-F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27</a:t>
            </a:fld>
            <a:endParaRPr lang="fr-F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28</a:t>
            </a:fld>
            <a:endParaRPr lang="fr-F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29</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3</a:t>
            </a:fld>
            <a:endParaRPr lang="fr-F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30</a:t>
            </a:fld>
            <a:endParaRPr lang="fr-F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31</a:t>
            </a:fld>
            <a:endParaRPr lang="fr-F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32</a:t>
            </a:fld>
            <a:endParaRPr lang="fr-F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33</a:t>
            </a:fld>
            <a:endParaRPr lang="fr-F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34</a:t>
            </a:fld>
            <a:endParaRPr lang="fr-F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35</a:t>
            </a:fld>
            <a:endParaRPr lang="fr-F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36</a:t>
            </a:fld>
            <a:endParaRPr lang="fr-F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37</a:t>
            </a:fld>
            <a:endParaRPr lang="fr-F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38</a:t>
            </a:fld>
            <a:endParaRPr lang="fr-F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39</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4</a:t>
            </a:fld>
            <a:endParaRPr lang="fr-F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40</a:t>
            </a:fld>
            <a:endParaRPr lang="fr-F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41</a:t>
            </a:fld>
            <a:endParaRPr lang="fr-F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42</a:t>
            </a:fld>
            <a:endParaRPr lang="fr-F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43</a:t>
            </a:fld>
            <a:endParaRPr lang="fr-F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44</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5</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6</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7</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8</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endParaRPr lang="fr-FR" dirty="0"/>
          </a:p>
        </p:txBody>
      </p:sp>
      <p:sp>
        <p:nvSpPr>
          <p:cNvPr id="4" name="Espace réservé du numéro de diapositive 3"/>
          <p:cNvSpPr>
            <a:spLocks noGrp="1"/>
          </p:cNvSpPr>
          <p:nvPr>
            <p:ph type="sldNum" sz="quarter" idx="10"/>
          </p:nvPr>
        </p:nvSpPr>
        <p:spPr/>
        <p:txBody>
          <a:bodyPr/>
          <a:lstStyle/>
          <a:p>
            <a:fld id="{A2793A79-6265-4839-83E8-7E5D63D2AA30}" type="slidenum">
              <a:rPr lang="fr-FR" smtClean="0"/>
              <a:pPr/>
              <a:t>9</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Connecteur droit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r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fr-FR" smtClean="0"/>
              <a:t>Cliquez pour modifier le style du titre</a:t>
            </a:r>
            <a:endParaRPr kumimoji="0" lang="en-US"/>
          </a:p>
        </p:txBody>
      </p:sp>
      <p:sp>
        <p:nvSpPr>
          <p:cNvPr id="25" name="Sous-titr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31" name="Espace réservé de la date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BD8E2307-08A9-4365-B813-0B33857C1DFC}" type="datetimeFigureOut">
              <a:rPr lang="fr-FR" smtClean="0"/>
              <a:pPr/>
              <a:t>26/11/2025</a:t>
            </a:fld>
            <a:endParaRPr lang="fr-FR"/>
          </a:p>
        </p:txBody>
      </p:sp>
      <p:sp>
        <p:nvSpPr>
          <p:cNvPr id="18" name="Espace réservé du pied de page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fr-FR"/>
          </a:p>
        </p:txBody>
      </p:sp>
      <p:sp>
        <p:nvSpPr>
          <p:cNvPr id="29" name="Espace réservé du numéro de diapositive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932518BA-6898-4927-9BB7-4923794FF52A}"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BD8E2307-08A9-4365-B813-0B33857C1DFC}" type="datetimeFigureOut">
              <a:rPr lang="fr-FR" smtClean="0"/>
              <a:pPr/>
              <a:t>26/11/2025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932518BA-6898-4927-9BB7-4923794FF52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00" y="274955"/>
            <a:ext cx="1524000" cy="5851525"/>
          </a:xfrm>
        </p:spPr>
        <p:txBody>
          <a:bodyPr vert="eaVert" ancho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2"/>
            <a:ext cx="60198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242816" y="6557946"/>
            <a:ext cx="2002464" cy="226902"/>
          </a:xfrm>
        </p:spPr>
        <p:txBody>
          <a:bodyPr/>
          <a:lstStyle>
            <a:extLst/>
          </a:lstStyle>
          <a:p>
            <a:fld id="{BD8E2307-08A9-4365-B813-0B33857C1DFC}" type="datetimeFigureOut">
              <a:rPr lang="fr-FR" smtClean="0"/>
              <a:pPr/>
              <a:t>26/11/2025</a:t>
            </a:fld>
            <a:endParaRPr lang="fr-FR"/>
          </a:p>
        </p:txBody>
      </p:sp>
      <p:sp>
        <p:nvSpPr>
          <p:cNvPr id="5" name="Espace réservé du pied de page 4"/>
          <p:cNvSpPr>
            <a:spLocks noGrp="1"/>
          </p:cNvSpPr>
          <p:nvPr>
            <p:ph type="ftr" sz="quarter" idx="11"/>
          </p:nvPr>
        </p:nvSpPr>
        <p:spPr>
          <a:xfrm>
            <a:off x="457200" y="6556248"/>
            <a:ext cx="3657600" cy="228600"/>
          </a:xfrm>
        </p:spPr>
        <p:txBody>
          <a:bodyPr/>
          <a:lstStyle>
            <a:extLst/>
          </a:lstStyle>
          <a:p>
            <a:endParaRPr lang="fr-FR"/>
          </a:p>
        </p:txBody>
      </p:sp>
      <p:sp>
        <p:nvSpPr>
          <p:cNvPr id="6" name="Espace réservé du numéro de diapositive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932518BA-6898-4927-9BB7-4923794FF52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BD8E2307-08A9-4365-B813-0B33857C1DFC}" type="datetimeFigureOut">
              <a:rPr lang="fr-FR" smtClean="0"/>
              <a:pPr/>
              <a:t>26/11/2025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932518BA-6898-4927-9BB7-4923794FF52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1">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BD8E2307-08A9-4365-B813-0B33857C1DFC}" type="datetimeFigureOut">
              <a:rPr lang="fr-FR" smtClean="0"/>
              <a:pPr/>
              <a:t>26/11/2025</a:t>
            </a:fld>
            <a:endParaRPr lang="fr-FR"/>
          </a:p>
        </p:txBody>
      </p:sp>
      <p:sp>
        <p:nvSpPr>
          <p:cNvPr id="5" name="Espace réservé du pied de page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fr-FR"/>
          </a:p>
        </p:txBody>
      </p:sp>
      <p:sp>
        <p:nvSpPr>
          <p:cNvPr id="6" name="Espace réservé du numéro de diapositive 5"/>
          <p:cNvSpPr>
            <a:spLocks noGrp="1"/>
          </p:cNvSpPr>
          <p:nvPr>
            <p:ph type="sldNum" sz="quarter" idx="12"/>
          </p:nvPr>
        </p:nvSpPr>
        <p:spPr>
          <a:xfrm>
            <a:off x="6733952" y="6555112"/>
            <a:ext cx="588336" cy="228600"/>
          </a:xfrm>
        </p:spPr>
        <p:txBody>
          <a:bodyPr/>
          <a:lstStyle>
            <a:extLst/>
          </a:lstStyle>
          <a:p>
            <a:fld id="{932518BA-6898-4927-9BB7-4923794FF52A}"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BD8E2307-08A9-4365-B813-0B33857C1DFC}" type="datetimeFigureOut">
              <a:rPr lang="fr-FR" smtClean="0"/>
              <a:pPr/>
              <a:t>26/11/2025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932518BA-6898-4927-9BB7-4923794FF52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nchor="b"/>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BD8E2307-08A9-4365-B813-0B33857C1DFC}" type="datetimeFigureOut">
              <a:rPr lang="fr-FR" smtClean="0"/>
              <a:pPr/>
              <a:t>26/11/2025</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932518BA-6898-4927-9BB7-4923794FF52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BD8E2307-08A9-4365-B813-0B33857C1DFC}" type="datetimeFigureOut">
              <a:rPr lang="fr-FR" smtClean="0"/>
              <a:pPr/>
              <a:t>26/11/2025</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932518BA-6898-4927-9BB7-4923794FF52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solidFill>
                  <a:schemeClr val="tx2"/>
                </a:solidFill>
              </a:defRPr>
            </a:lvl1pPr>
            <a:extLst/>
          </a:lstStyle>
          <a:p>
            <a:fld id="{BD8E2307-08A9-4365-B813-0B33857C1DFC}" type="datetimeFigureOut">
              <a:rPr lang="fr-FR" smtClean="0"/>
              <a:pPr/>
              <a:t>26/11/2025</a:t>
            </a:fld>
            <a:endParaRPr lang="fr-FR"/>
          </a:p>
        </p:txBody>
      </p:sp>
      <p:sp>
        <p:nvSpPr>
          <p:cNvPr id="3" name="Espace réservé du pied de page 2"/>
          <p:cNvSpPr>
            <a:spLocks noGrp="1"/>
          </p:cNvSpPr>
          <p:nvPr>
            <p:ph type="ftr" sz="quarter" idx="11"/>
          </p:nvPr>
        </p:nvSpPr>
        <p:spPr/>
        <p:txBody>
          <a:bodyPr/>
          <a:lstStyle>
            <a:lvl1pPr>
              <a:defRPr>
                <a:solidFill>
                  <a:schemeClr val="tx2"/>
                </a:solidFill>
              </a:defRPr>
            </a:lvl1pPr>
            <a:extLst/>
          </a:lstStyle>
          <a:p>
            <a:endParaRPr lang="fr-FR"/>
          </a:p>
        </p:txBody>
      </p:sp>
      <p:sp>
        <p:nvSpPr>
          <p:cNvPr id="4" name="Espace réservé du numéro de diapositive 3"/>
          <p:cNvSpPr>
            <a:spLocks noGrp="1"/>
          </p:cNvSpPr>
          <p:nvPr>
            <p:ph type="sldNum" sz="quarter" idx="12"/>
          </p:nvPr>
        </p:nvSpPr>
        <p:spPr/>
        <p:txBody>
          <a:bodyPr/>
          <a:lstStyle>
            <a:extLst/>
          </a:lstStyle>
          <a:p>
            <a:fld id="{932518BA-6898-4927-9BB7-4923794FF52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BD8E2307-08A9-4365-B813-0B33857C1DFC}" type="datetimeFigureOut">
              <a:rPr lang="fr-FR" smtClean="0"/>
              <a:pPr/>
              <a:t>26/11/2025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932518BA-6898-4927-9BB7-4923794FF52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fr-FR" smtClean="0"/>
              <a:t>Cliquez pour modifier le style du titre</a:t>
            </a:r>
            <a:endParaRPr kumimoji="0" lang="en-US" dirty="0"/>
          </a:p>
        </p:txBody>
      </p:sp>
      <p:sp>
        <p:nvSpPr>
          <p:cNvPr id="4" name="Espace réservé du texte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extLst/>
          </a:lstStyle>
          <a:p>
            <a:fld id="{BD8E2307-08A9-4365-B813-0B33857C1DFC}" type="datetimeFigureOut">
              <a:rPr lang="fr-FR" smtClean="0"/>
              <a:pPr/>
              <a:t>26/11/2025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932518BA-6898-4927-9BB7-4923794FF52A}" type="slidenum">
              <a:rPr lang="fr-FR" smtClean="0"/>
              <a:pPr/>
              <a:t>‹N°›</a:t>
            </a:fld>
            <a:endParaRPr lang="fr-FR"/>
          </a:p>
        </p:txBody>
      </p:sp>
      <p:sp>
        <p:nvSpPr>
          <p:cNvPr id="10" name="Espace réservé pour une image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fr-FR" smtClean="0"/>
              <a:t>Cliquez sur l'icône pour ajouter une image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Espace réservé du titre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fr-FR" smtClean="0"/>
              <a:t>Cliquez pour modifier le style du titre</a:t>
            </a:r>
            <a:endParaRPr kumimoji="0" lang="en-US"/>
          </a:p>
        </p:txBody>
      </p:sp>
      <p:sp>
        <p:nvSpPr>
          <p:cNvPr id="31" name="Espace réservé du texte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7" name="Espace réservé de la date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BD8E2307-08A9-4365-B813-0B33857C1DFC}" type="datetimeFigureOut">
              <a:rPr lang="fr-FR" smtClean="0"/>
              <a:pPr/>
              <a:t>26/11/2025</a:t>
            </a:fld>
            <a:endParaRPr lang="fr-FR"/>
          </a:p>
        </p:txBody>
      </p:sp>
      <p:sp>
        <p:nvSpPr>
          <p:cNvPr id="4" name="Espace réservé du pied de page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fr-FR"/>
          </a:p>
        </p:txBody>
      </p:sp>
      <p:sp>
        <p:nvSpPr>
          <p:cNvPr id="16" name="Espace réservé du numéro de diapositive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932518BA-6898-4927-9BB7-4923794FF52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L3</a:t>
            </a:r>
            <a:r>
              <a:rPr lang="fr-FR" b="1" dirty="0" smtClean="0"/>
              <a:t>-PLC</a:t>
            </a:r>
            <a:br>
              <a:rPr lang="fr-FR" b="1" dirty="0" smtClean="0"/>
            </a:br>
            <a:r>
              <a:rPr lang="fr-FR" b="1" dirty="0" smtClean="0"/>
              <a:t>Troubles du développement sensori-moteur</a:t>
            </a:r>
            <a:br>
              <a:rPr lang="fr-FR" b="1" dirty="0" smtClean="0"/>
            </a:br>
            <a:endParaRPr lang="fr-FR" dirty="0"/>
          </a:p>
        </p:txBody>
      </p:sp>
      <p:sp>
        <p:nvSpPr>
          <p:cNvPr id="3" name="Sous-titre 2"/>
          <p:cNvSpPr>
            <a:spLocks noGrp="1"/>
          </p:cNvSpPr>
          <p:nvPr>
            <p:ph type="subTitle" idx="1"/>
          </p:nvPr>
        </p:nvSpPr>
        <p:spPr/>
        <p:txBody>
          <a:bodyPr/>
          <a:lstStyle/>
          <a:p>
            <a:pPr algn="ctr"/>
            <a:r>
              <a:rPr lang="fr-FR" dirty="0" smtClean="0"/>
              <a:t>Pr . BOUZID BAA Saliha</a:t>
            </a:r>
          </a:p>
          <a:p>
            <a:pPr algn="ctr"/>
            <a:r>
              <a:rPr lang="fr-FR" dirty="0" smtClean="0"/>
              <a:t>2025/2026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285728"/>
            <a:ext cx="7239000" cy="6170008"/>
          </a:xfrm>
        </p:spPr>
        <p:txBody>
          <a:bodyPr>
            <a:normAutofit fontScale="85000" lnSpcReduction="10000"/>
          </a:bodyPr>
          <a:lstStyle/>
          <a:p>
            <a:pPr>
              <a:buNone/>
            </a:pPr>
            <a:r>
              <a:rPr lang="fr-FR" b="1" dirty="0" smtClean="0">
                <a:solidFill>
                  <a:srgbClr val="7030A0"/>
                </a:solidFill>
              </a:rPr>
              <a:t> 5. Classification</a:t>
            </a:r>
            <a:endParaRPr lang="en-US" dirty="0" smtClean="0">
              <a:solidFill>
                <a:srgbClr val="7030A0"/>
              </a:solidFill>
            </a:endParaRPr>
          </a:p>
          <a:p>
            <a:pPr>
              <a:buFont typeface="Wingdings" pitchFamily="2" charset="2"/>
              <a:buChar char="§"/>
            </a:pPr>
            <a:r>
              <a:rPr lang="fr-FR" dirty="0" smtClean="0"/>
              <a:t> </a:t>
            </a:r>
            <a:r>
              <a:rPr lang="fr-FR" dirty="0" smtClean="0">
                <a:latin typeface="Times New Roman" pitchFamily="18" charset="0"/>
                <a:cs typeface="Times New Roman" pitchFamily="18" charset="0"/>
              </a:rPr>
              <a:t>Depuis leurs premières descriptions, les troubles du mouvement intentionnel chez l’enfant ont donné lieu à diverses appellations qui reflètent, d’une part, les conceptions théoriques des troubles développementaux et les champs disciplinaires qui s’y sont intéressés mais également, d’autre part, l’hétérogénéité de leurs manifestations cliniques.</a:t>
            </a:r>
            <a:endParaRPr lang="en-US" dirty="0" smtClean="0">
              <a:latin typeface="Times New Roman" pitchFamily="18" charset="0"/>
              <a:cs typeface="Times New Roman" pitchFamily="18" charset="0"/>
            </a:endParaRPr>
          </a:p>
          <a:p>
            <a:r>
              <a:rPr lang="fr-FR" dirty="0" smtClean="0">
                <a:latin typeface="Times New Roman" pitchFamily="18" charset="0"/>
                <a:cs typeface="Times New Roman" pitchFamily="18" charset="0"/>
              </a:rPr>
              <a:t>Les classifications internationales proposent le terme de « trouble spécifique du développement moteur » dans la 10e version de la classification internationale des maladies CIM  et celui de « trouble de l’acquisition de la coordination (TAC) » dans le DSM-IV-TR.   Le terme de « dyspraxie de développement » est également utilisé. </a:t>
            </a:r>
            <a:endParaRPr lang="en-US" dirty="0" smtClean="0">
              <a:latin typeface="Times New Roman" pitchFamily="18" charset="0"/>
              <a:cs typeface="Times New Roman" pitchFamily="18" charset="0"/>
            </a:endParaRPr>
          </a:p>
          <a:p>
            <a:r>
              <a:rPr lang="fr-FR" dirty="0" smtClean="0">
                <a:latin typeface="Times New Roman" pitchFamily="18" charset="0"/>
                <a:cs typeface="Times New Roman" pitchFamily="18" charset="0"/>
              </a:rPr>
              <a:t>Différentes conférences de consensus internationales se sont tenues (London, Ontario en 1994 et Leeds en 2006) et ont retenu le </a:t>
            </a:r>
            <a:r>
              <a:rPr lang="fr-FR" b="1" dirty="0" smtClean="0">
                <a:latin typeface="Times New Roman" pitchFamily="18" charset="0"/>
                <a:cs typeface="Times New Roman" pitchFamily="18" charset="0"/>
              </a:rPr>
              <a:t>terme de TAC</a:t>
            </a:r>
            <a:r>
              <a:rPr lang="fr-FR" dirty="0" smtClean="0">
                <a:latin typeface="Times New Roman" pitchFamily="18" charset="0"/>
                <a:cs typeface="Times New Roman" pitchFamily="18" charset="0"/>
              </a:rPr>
              <a:t> qui est, de ce fait, le plus utilisé sur le plan international.</a:t>
            </a:r>
            <a:r>
              <a:rPr lang="fr-FR" b="1"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Albaret</a:t>
            </a:r>
            <a:r>
              <a:rPr lang="fr-FR" dirty="0" smtClean="0">
                <a:latin typeface="Times New Roman" pitchFamily="18" charset="0"/>
                <a:cs typeface="Times New Roman" pitchFamily="18" charset="0"/>
              </a:rPr>
              <a:t>, J-M., Y. Chaix, Y.,2011)</a:t>
            </a:r>
            <a:endParaRPr lang="en-US" dirty="0" smtClean="0">
              <a:latin typeface="Times New Roman" pitchFamily="18" charset="0"/>
              <a:cs typeface="Times New Roman" pitchFamily="18" charset="0"/>
            </a:endParaRPr>
          </a:p>
          <a:p>
            <a:endParaRPr lang="en-US" dirty="0" smtClean="0"/>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285728"/>
            <a:ext cx="7239000" cy="6170008"/>
          </a:xfrm>
        </p:spPr>
        <p:txBody>
          <a:bodyPr>
            <a:normAutofit/>
          </a:bodyPr>
          <a:lstStyle/>
          <a:p>
            <a:pPr>
              <a:buNone/>
            </a:pPr>
            <a:r>
              <a:rPr lang="fr-FR" b="1" dirty="0" smtClean="0">
                <a:latin typeface="Times New Roman" pitchFamily="18" charset="0"/>
                <a:cs typeface="Times New Roman" pitchFamily="18" charset="0"/>
              </a:rPr>
              <a:t>Le DSM-5 </a:t>
            </a:r>
            <a:r>
              <a:rPr lang="fr-FR" dirty="0" smtClean="0">
                <a:latin typeface="Times New Roman" pitchFamily="18" charset="0"/>
                <a:cs typeface="Times New Roman" pitchFamily="18" charset="0"/>
              </a:rPr>
              <a:t>désignent les </a:t>
            </a:r>
            <a:r>
              <a:rPr lang="fr-FR" b="1" dirty="0" smtClean="0">
                <a:latin typeface="Times New Roman" pitchFamily="18" charset="0"/>
                <a:cs typeface="Times New Roman" pitchFamily="18" charset="0"/>
              </a:rPr>
              <a:t>« troubles moteurs </a:t>
            </a:r>
            <a:r>
              <a:rPr lang="fr-FR" dirty="0" smtClean="0">
                <a:latin typeface="Times New Roman" pitchFamily="18" charset="0"/>
                <a:cs typeface="Times New Roman" pitchFamily="18" charset="0"/>
              </a:rPr>
              <a:t>» qui sont des troubles </a:t>
            </a:r>
            <a:r>
              <a:rPr lang="fr-FR" dirty="0" err="1" smtClean="0">
                <a:latin typeface="Times New Roman" pitchFamily="18" charset="0"/>
                <a:cs typeface="Times New Roman" pitchFamily="18" charset="0"/>
              </a:rPr>
              <a:t>neurodeveloppementaux</a:t>
            </a:r>
            <a:r>
              <a:rPr lang="fr-FR"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pPr>
              <a:buNone/>
            </a:pPr>
            <a:r>
              <a:rPr lang="fr-FR" dirty="0" smtClean="0">
                <a:latin typeface="Times New Roman" pitchFamily="18" charset="0"/>
                <a:cs typeface="Times New Roman" pitchFamily="18" charset="0"/>
              </a:rPr>
              <a:t>Les troubles </a:t>
            </a:r>
            <a:r>
              <a:rPr lang="fr-FR" dirty="0" err="1" smtClean="0">
                <a:latin typeface="Times New Roman" pitchFamily="18" charset="0"/>
                <a:cs typeface="Times New Roman" pitchFamily="18" charset="0"/>
              </a:rPr>
              <a:t>neurodéveloppementaux</a:t>
            </a:r>
            <a:r>
              <a:rPr lang="fr-FR" dirty="0" smtClean="0">
                <a:latin typeface="Times New Roman" pitchFamily="18" charset="0"/>
                <a:cs typeface="Times New Roman" pitchFamily="18" charset="0"/>
              </a:rPr>
              <a:t> moteurs incluent </a:t>
            </a:r>
            <a:r>
              <a:rPr lang="fr-FR" dirty="0" smtClean="0">
                <a:solidFill>
                  <a:srgbClr val="00B050"/>
                </a:solidFill>
                <a:latin typeface="Times New Roman" pitchFamily="18" charset="0"/>
                <a:cs typeface="Times New Roman" pitchFamily="18" charset="0"/>
              </a:rPr>
              <a:t>le trouble développemental de la coordination qui </a:t>
            </a:r>
            <a:r>
              <a:rPr lang="fr-FR" dirty="0" smtClean="0">
                <a:latin typeface="Times New Roman" pitchFamily="18" charset="0"/>
                <a:cs typeface="Times New Roman" pitchFamily="18" charset="0"/>
              </a:rPr>
              <a:t>est caractérisé par des déficits dans l’acquisition et l’exécution de bonnes compétences de coordination motrice ; il se manifeste par de la maladresse ainsi que par de la lenteur et de l’imprécision dans la réalisation des tâches motrices, ce qui interfère avec les activités de la vie quotidienne. </a:t>
            </a: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357166"/>
            <a:ext cx="7239000" cy="6098570"/>
          </a:xfrm>
        </p:spPr>
        <p:txBody>
          <a:bodyPr>
            <a:normAutofit lnSpcReduction="10000"/>
          </a:bodyPr>
          <a:lstStyle/>
          <a:p>
            <a:pPr>
              <a:buNone/>
            </a:pPr>
            <a:r>
              <a:rPr lang="fr-FR" b="1" dirty="0" smtClean="0">
                <a:solidFill>
                  <a:srgbClr val="7030A0"/>
                </a:solidFill>
                <a:latin typeface="Times New Roman" pitchFamily="18" charset="0"/>
                <a:cs typeface="Times New Roman" pitchFamily="18" charset="0"/>
              </a:rPr>
              <a:t>6. Etiologies:</a:t>
            </a:r>
            <a:r>
              <a:rPr lang="en-US" b="1" dirty="0" smtClean="0">
                <a:solidFill>
                  <a:srgbClr val="7030A0"/>
                </a:solidFill>
                <a:latin typeface="Times New Roman" pitchFamily="18" charset="0"/>
                <a:cs typeface="Times New Roman" pitchFamily="18" charset="0"/>
              </a:rPr>
              <a:t> </a:t>
            </a:r>
            <a:r>
              <a:rPr lang="fr-FR" b="1" dirty="0" smtClean="0">
                <a:latin typeface="Times New Roman" pitchFamily="18" charset="0"/>
                <a:cs typeface="Times New Roman" pitchFamily="18" charset="0"/>
              </a:rPr>
              <a:t>Les chercheurs parlent d'une pluralité étiologique dans le TAC. </a:t>
            </a:r>
          </a:p>
          <a:p>
            <a:pPr>
              <a:buNone/>
            </a:pPr>
            <a:r>
              <a:rPr lang="fr-FR" b="1" dirty="0" smtClean="0">
                <a:latin typeface="Times New Roman" pitchFamily="18" charset="0"/>
                <a:cs typeface="Times New Roman" pitchFamily="18" charset="0"/>
              </a:rPr>
              <a:t>En effet, </a:t>
            </a:r>
            <a:r>
              <a:rPr lang="fr-FR" dirty="0" smtClean="0">
                <a:latin typeface="Times New Roman" pitchFamily="18" charset="0"/>
                <a:cs typeface="Times New Roman" pitchFamily="18" charset="0"/>
              </a:rPr>
              <a:t>les facteurs étiologiques mentionnés sont divers sans qu’une cause unique puisse être privilégiée et nous amène au constat que la complexité est bien au cœur de ces troubles de la motricité intentionnelle. </a:t>
            </a:r>
          </a:p>
          <a:p>
            <a:pPr>
              <a:buNone/>
            </a:pPr>
            <a:r>
              <a:rPr lang="fr-FR" b="1" dirty="0" smtClean="0">
                <a:latin typeface="Times New Roman" pitchFamily="18" charset="0"/>
                <a:cs typeface="Times New Roman" pitchFamily="18" charset="0"/>
              </a:rPr>
              <a:t>-La prématurité</a:t>
            </a:r>
            <a:r>
              <a:rPr lang="fr-FR" dirty="0" smtClean="0">
                <a:latin typeface="Times New Roman" pitchFamily="18" charset="0"/>
                <a:cs typeface="Times New Roman" pitchFamily="18" charset="0"/>
              </a:rPr>
              <a:t> est un facteur de risque connu : 30,7 % des 280 enfants prématurés répondent aux critères diagnostiques du TAC dans l’étude de </a:t>
            </a:r>
            <a:r>
              <a:rPr lang="fr-FR" dirty="0" err="1" smtClean="0">
                <a:latin typeface="Times New Roman" pitchFamily="18" charset="0"/>
                <a:cs typeface="Times New Roman" pitchFamily="18" charset="0"/>
              </a:rPr>
              <a:t>Foulder</a:t>
            </a:r>
            <a:r>
              <a:rPr lang="fr-FR" dirty="0" smtClean="0">
                <a:latin typeface="Times New Roman" pitchFamily="18" charset="0"/>
                <a:cs typeface="Times New Roman" pitchFamily="18" charset="0"/>
              </a:rPr>
              <a:t>-Hughes et Cooke (2003).</a:t>
            </a:r>
            <a:endParaRPr lang="en-US" dirty="0" smtClean="0">
              <a:latin typeface="Times New Roman" pitchFamily="18" charset="0"/>
              <a:cs typeface="Times New Roman" pitchFamily="18" charset="0"/>
            </a:endParaRPr>
          </a:p>
          <a:p>
            <a:pPr>
              <a:buNone/>
            </a:pPr>
            <a:r>
              <a:rPr lang="fr-FR" b="1" dirty="0" smtClean="0">
                <a:latin typeface="Times New Roman" pitchFamily="18" charset="0"/>
                <a:cs typeface="Times New Roman" pitchFamily="18" charset="0"/>
              </a:rPr>
              <a:t>-Les facteurs pré-, péri- ou néonataux</a:t>
            </a:r>
            <a:r>
              <a:rPr lang="fr-FR" dirty="0" smtClean="0">
                <a:latin typeface="Times New Roman" pitchFamily="18" charset="0"/>
                <a:cs typeface="Times New Roman" pitchFamily="18" charset="0"/>
              </a:rPr>
              <a:t> sont présents chez un grand nombre d’enfants sans que des conclusions définitives quant à leur rôle causal puissent être apportées . </a:t>
            </a:r>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214290"/>
            <a:ext cx="7239000" cy="6241446"/>
          </a:xfrm>
        </p:spPr>
        <p:txBody>
          <a:bodyPr>
            <a:normAutofit lnSpcReduction="10000"/>
          </a:bodyPr>
          <a:lstStyle/>
          <a:p>
            <a:pPr>
              <a:buNone/>
            </a:pPr>
            <a:r>
              <a:rPr lang="fr-FR" dirty="0" smtClean="0">
                <a:latin typeface="Times New Roman" pitchFamily="18" charset="0"/>
                <a:cs typeface="Times New Roman" pitchFamily="18" charset="0"/>
              </a:rPr>
              <a:t>-Des anomalies EEG non spécifiques ont été retrouvées dans certains cas.</a:t>
            </a:r>
            <a:endParaRPr lang="en-US" dirty="0" smtClean="0">
              <a:latin typeface="Times New Roman" pitchFamily="18" charset="0"/>
              <a:cs typeface="Times New Roman" pitchFamily="18" charset="0"/>
            </a:endParaRPr>
          </a:p>
          <a:p>
            <a:pPr>
              <a:buNone/>
            </a:pPr>
            <a:r>
              <a:rPr lang="fr-FR" dirty="0" smtClean="0">
                <a:latin typeface="Times New Roman" pitchFamily="18" charset="0"/>
                <a:cs typeface="Times New Roman" pitchFamily="18" charset="0"/>
              </a:rPr>
              <a:t>À l’aide du CT-scan4, un taux élevé d’anomalies cérébrales, non spécifiques elles aussi (dilatation ventriculaire, atrophie corticale ou démyélinisation), a été signalé. </a:t>
            </a:r>
            <a:endParaRPr lang="en-US" dirty="0" smtClean="0">
              <a:latin typeface="Times New Roman" pitchFamily="18" charset="0"/>
              <a:cs typeface="Times New Roman" pitchFamily="18" charset="0"/>
            </a:endParaRPr>
          </a:p>
          <a:p>
            <a:pPr>
              <a:buNone/>
            </a:pPr>
            <a:r>
              <a:rPr lang="fr-FR" dirty="0" smtClean="0">
                <a:latin typeface="Times New Roman" pitchFamily="18" charset="0"/>
                <a:cs typeface="Times New Roman" pitchFamily="18" charset="0"/>
              </a:rPr>
              <a:t>-</a:t>
            </a:r>
            <a:r>
              <a:rPr lang="fr-FR" b="1" dirty="0" smtClean="0">
                <a:latin typeface="Times New Roman" pitchFamily="18" charset="0"/>
                <a:cs typeface="Times New Roman" pitchFamily="18" charset="0"/>
              </a:rPr>
              <a:t>Les aspects psychopathologiques sont également</a:t>
            </a:r>
            <a:r>
              <a:rPr lang="fr-FR" dirty="0" smtClean="0">
                <a:latin typeface="Times New Roman" pitchFamily="18" charset="0"/>
                <a:cs typeface="Times New Roman" pitchFamily="18" charset="0"/>
              </a:rPr>
              <a:t> pris en compte mais il faut souligner que la nature des interrelations est encore loin d’être élucidée. </a:t>
            </a:r>
            <a:endParaRPr lang="en-US" dirty="0" smtClean="0">
              <a:latin typeface="Times New Roman" pitchFamily="18" charset="0"/>
              <a:cs typeface="Times New Roman" pitchFamily="18" charset="0"/>
            </a:endParaRPr>
          </a:p>
          <a:p>
            <a:pPr>
              <a:buNone/>
            </a:pPr>
            <a:r>
              <a:rPr lang="fr-FR" b="1" dirty="0" smtClean="0">
                <a:latin typeface="Times New Roman" pitchFamily="18" charset="0"/>
                <a:cs typeface="Times New Roman" pitchFamily="18" charset="0"/>
              </a:rPr>
              <a:t>-Quant aux aspects génétiques</a:t>
            </a:r>
            <a:r>
              <a:rPr lang="fr-FR" dirty="0" smtClean="0">
                <a:latin typeface="Times New Roman" pitchFamily="18" charset="0"/>
                <a:cs typeface="Times New Roman" pitchFamily="18" charset="0"/>
              </a:rPr>
              <a:t>, l’héritabilité, établie à partir de 245 paires de jumeaux mono- et dizygotes dont l’un au moins est porteur d’un TAC, est de 70 %</a:t>
            </a:r>
            <a:r>
              <a:rPr lang="en-US"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dans l’étude de Lichtenstein </a:t>
            </a:r>
            <a:r>
              <a:rPr lang="fr-FR" i="1" dirty="0" smtClean="0">
                <a:latin typeface="Times New Roman" pitchFamily="18" charset="0"/>
                <a:cs typeface="Times New Roman" pitchFamily="18" charset="0"/>
              </a:rPr>
              <a:t>et al</a:t>
            </a:r>
            <a:r>
              <a:rPr lang="fr-FR" dirty="0" smtClean="0">
                <a:latin typeface="Times New Roman" pitchFamily="18" charset="0"/>
                <a:cs typeface="Times New Roman" pitchFamily="18" charset="0"/>
              </a:rPr>
              <a:t>. (2010).</a:t>
            </a:r>
            <a:endParaRPr lang="en-US" dirty="0" smtClean="0">
              <a:latin typeface="Times New Roman" pitchFamily="18" charset="0"/>
              <a:cs typeface="Times New Roman" pitchFamily="18" charset="0"/>
            </a:endParaRPr>
          </a:p>
          <a:p>
            <a:pPr>
              <a:buNone/>
            </a:pPr>
            <a:r>
              <a:rPr lang="fr-FR" b="1" dirty="0" smtClean="0"/>
              <a:t> </a:t>
            </a:r>
            <a:endParaRPr lang="en-US" dirty="0" smtClean="0"/>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357166"/>
            <a:ext cx="7239000" cy="6098570"/>
          </a:xfrm>
        </p:spPr>
        <p:txBody>
          <a:bodyPr>
            <a:normAutofit fontScale="47500" lnSpcReduction="20000"/>
          </a:bodyPr>
          <a:lstStyle/>
          <a:p>
            <a:pPr lvl="0">
              <a:buNone/>
            </a:pPr>
            <a:endParaRPr lang="fr-FR" b="1" dirty="0" smtClean="0"/>
          </a:p>
          <a:p>
            <a:pPr>
              <a:buNone/>
            </a:pPr>
            <a:r>
              <a:rPr lang="fr-FR" sz="5500" b="1" dirty="0" smtClean="0">
                <a:solidFill>
                  <a:srgbClr val="7030A0"/>
                </a:solidFill>
                <a:latin typeface="Times New Roman" pitchFamily="18" charset="0"/>
                <a:cs typeface="Times New Roman" pitchFamily="18" charset="0"/>
              </a:rPr>
              <a:t>7. Les différents troubles dans le TAC</a:t>
            </a:r>
            <a:endParaRPr lang="en-US" sz="5500" dirty="0" smtClean="0">
              <a:solidFill>
                <a:srgbClr val="7030A0"/>
              </a:solidFill>
              <a:latin typeface="Times New Roman" pitchFamily="18" charset="0"/>
              <a:cs typeface="Times New Roman" pitchFamily="18" charset="0"/>
            </a:endParaRPr>
          </a:p>
          <a:p>
            <a:pPr>
              <a:buNone/>
            </a:pPr>
            <a:r>
              <a:rPr lang="fr-FR" sz="5500" b="1" dirty="0" smtClean="0">
                <a:latin typeface="Times New Roman" pitchFamily="18" charset="0"/>
                <a:cs typeface="Times New Roman" pitchFamily="18" charset="0"/>
              </a:rPr>
              <a:t> Troubles perceptivo-moteurs dans le TAC</a:t>
            </a:r>
            <a:endParaRPr lang="en-US" sz="5500" b="1" dirty="0" smtClean="0">
              <a:latin typeface="Times New Roman" pitchFamily="18" charset="0"/>
              <a:cs typeface="Times New Roman" pitchFamily="18" charset="0"/>
            </a:endParaRPr>
          </a:p>
          <a:p>
            <a:pPr>
              <a:buNone/>
            </a:pPr>
            <a:r>
              <a:rPr lang="fr-FR" sz="5500" dirty="0" smtClean="0">
                <a:latin typeface="Times New Roman" pitchFamily="18" charset="0"/>
                <a:cs typeface="Times New Roman" pitchFamily="18" charset="0"/>
              </a:rPr>
              <a:t>Plusieurs travaux mettent en évidence les particularités et les atteintes des différents systèmes perceptifs avec:</a:t>
            </a:r>
          </a:p>
          <a:p>
            <a:pPr>
              <a:buFont typeface="Wingdings" pitchFamily="2" charset="2"/>
              <a:buChar char="ü"/>
            </a:pPr>
            <a:r>
              <a:rPr lang="fr-FR" sz="5500" dirty="0" smtClean="0">
                <a:latin typeface="Times New Roman" pitchFamily="18" charset="0"/>
                <a:cs typeface="Times New Roman" pitchFamily="18" charset="0"/>
              </a:rPr>
              <a:t> une faible discrimination proprioceptive et kinesthésique , </a:t>
            </a:r>
          </a:p>
          <a:p>
            <a:pPr>
              <a:buFont typeface="Wingdings" pitchFamily="2" charset="2"/>
              <a:buChar char="ü"/>
            </a:pPr>
            <a:r>
              <a:rPr lang="fr-FR" sz="5500" dirty="0" smtClean="0">
                <a:latin typeface="Times New Roman" pitchFamily="18" charset="0"/>
                <a:cs typeface="Times New Roman" pitchFamily="18" charset="0"/>
              </a:rPr>
              <a:t>une mauvaise perception de la durée relative des sons , </a:t>
            </a:r>
          </a:p>
          <a:p>
            <a:pPr>
              <a:buFont typeface="Wingdings" pitchFamily="2" charset="2"/>
              <a:buChar char="ü"/>
            </a:pPr>
            <a:r>
              <a:rPr lang="fr-FR" sz="5500" dirty="0" smtClean="0">
                <a:latin typeface="Times New Roman" pitchFamily="18" charset="0"/>
                <a:cs typeface="Times New Roman" pitchFamily="18" charset="0"/>
              </a:rPr>
              <a:t>des perturbations dans</a:t>
            </a:r>
            <a:r>
              <a:rPr lang="en-US" sz="5500" dirty="0" smtClean="0">
                <a:latin typeface="Times New Roman" pitchFamily="18" charset="0"/>
                <a:cs typeface="Times New Roman" pitchFamily="18" charset="0"/>
              </a:rPr>
              <a:t> </a:t>
            </a:r>
            <a:r>
              <a:rPr lang="fr-FR" sz="5500" dirty="0" smtClean="0">
                <a:latin typeface="Times New Roman" pitchFamily="18" charset="0"/>
                <a:cs typeface="Times New Roman" pitchFamily="18" charset="0"/>
              </a:rPr>
              <a:t>les perceptions visuelles et la prise en compte des informations </a:t>
            </a:r>
            <a:r>
              <a:rPr lang="fr-FR" sz="5500" dirty="0" err="1" smtClean="0">
                <a:latin typeface="Times New Roman" pitchFamily="18" charset="0"/>
                <a:cs typeface="Times New Roman" pitchFamily="18" charset="0"/>
              </a:rPr>
              <a:t>visuo</a:t>
            </a:r>
            <a:r>
              <a:rPr lang="fr-FR" sz="5500" dirty="0" smtClean="0">
                <a:latin typeface="Times New Roman" pitchFamily="18" charset="0"/>
                <a:cs typeface="Times New Roman" pitchFamily="18" charset="0"/>
              </a:rPr>
              <a:t>-spatiales, ainsi que dans</a:t>
            </a:r>
            <a:r>
              <a:rPr lang="en-US" sz="5500" dirty="0" smtClean="0">
                <a:latin typeface="Times New Roman" pitchFamily="18" charset="0"/>
                <a:cs typeface="Times New Roman" pitchFamily="18" charset="0"/>
              </a:rPr>
              <a:t> </a:t>
            </a:r>
            <a:r>
              <a:rPr lang="fr-FR" sz="5500" dirty="0" smtClean="0">
                <a:latin typeface="Times New Roman" pitchFamily="18" charset="0"/>
                <a:cs typeface="Times New Roman" pitchFamily="18" charset="0"/>
              </a:rPr>
              <a:t>le transfert intermodal, </a:t>
            </a:r>
          </a:p>
          <a:p>
            <a:pPr>
              <a:buNone/>
            </a:pPr>
            <a:endParaRPr lang="en-US" sz="5500" dirty="0" smtClean="0">
              <a:latin typeface="Times New Roman" pitchFamily="18" charset="0"/>
              <a:cs typeface="Times New Roman" pitchFamily="18" charset="0"/>
            </a:endParaRPr>
          </a:p>
          <a:p>
            <a:pPr>
              <a:buNone/>
            </a:pPr>
            <a:r>
              <a:rPr lang="fr-FR" sz="5500" b="1" dirty="0" smtClean="0">
                <a:latin typeface="Times New Roman" pitchFamily="18" charset="0"/>
                <a:cs typeface="Times New Roman" pitchFamily="18" charset="0"/>
              </a:rPr>
              <a:t> </a:t>
            </a:r>
            <a:endParaRPr lang="en-US" sz="5500" dirty="0" smtClean="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285728"/>
            <a:ext cx="7239000" cy="6170008"/>
          </a:xfrm>
        </p:spPr>
        <p:txBody>
          <a:bodyPr>
            <a:noAutofit/>
          </a:bodyPr>
          <a:lstStyle/>
          <a:p>
            <a:pPr>
              <a:buNone/>
            </a:pPr>
            <a:r>
              <a:rPr lang="fr-FR" sz="2000" b="1" dirty="0" smtClean="0">
                <a:latin typeface="Times New Roman" pitchFamily="18" charset="0"/>
                <a:cs typeface="Times New Roman" pitchFamily="18" charset="0"/>
              </a:rPr>
              <a:t>Les fonctions d’action sur le milieu physique sont également perturbées avec, notamment</a:t>
            </a:r>
            <a:r>
              <a:rPr lang="fr-FR" sz="2000" dirty="0" smtClean="0">
                <a:latin typeface="Times New Roman" pitchFamily="18" charset="0"/>
                <a:cs typeface="Times New Roman" pitchFamily="18" charset="0"/>
              </a:rPr>
              <a:t>:</a:t>
            </a:r>
          </a:p>
          <a:p>
            <a:pPr>
              <a:buFont typeface="Wingdings" pitchFamily="2" charset="2"/>
              <a:buChar char="ü"/>
            </a:pPr>
            <a:r>
              <a:rPr lang="fr-FR" sz="2000" dirty="0" smtClean="0">
                <a:latin typeface="Times New Roman" pitchFamily="18" charset="0"/>
                <a:cs typeface="Times New Roman" pitchFamily="18" charset="0"/>
              </a:rPr>
              <a:t> Des temps de réaction et de mouvement allongés et plus variables </a:t>
            </a:r>
          </a:p>
          <a:p>
            <a:pPr>
              <a:buFont typeface="Wingdings" pitchFamily="2" charset="2"/>
              <a:buChar char="ü"/>
            </a:pPr>
            <a:r>
              <a:rPr lang="fr-FR" sz="2000" dirty="0" smtClean="0">
                <a:latin typeface="Times New Roman" pitchFamily="18" charset="0"/>
                <a:cs typeface="Times New Roman" pitchFamily="18" charset="0"/>
              </a:rPr>
              <a:t> Une régularité moindre dans les</a:t>
            </a:r>
            <a:r>
              <a:rPr lang="en-US"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épreuves de pointillage ,</a:t>
            </a:r>
          </a:p>
          <a:p>
            <a:pPr>
              <a:buFont typeface="Wingdings" pitchFamily="2" charset="2"/>
              <a:buChar char="ü"/>
            </a:pPr>
            <a:r>
              <a:rPr lang="fr-FR" sz="2000" dirty="0" smtClean="0">
                <a:latin typeface="Times New Roman" pitchFamily="18" charset="0"/>
                <a:cs typeface="Times New Roman" pitchFamily="18" charset="0"/>
              </a:rPr>
              <a:t> Des coordinations générales (course,</a:t>
            </a:r>
            <a:r>
              <a:rPr lang="en-US"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sauts…) atypiques et se caractérisant principalement</a:t>
            </a:r>
            <a:r>
              <a:rPr lang="en-US"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par un manque d’amplitude,</a:t>
            </a:r>
          </a:p>
          <a:p>
            <a:pPr>
              <a:buFont typeface="Wingdings" pitchFamily="2" charset="2"/>
              <a:buChar char="ü"/>
            </a:pPr>
            <a:r>
              <a:rPr lang="fr-FR" sz="2000" dirty="0" smtClean="0">
                <a:latin typeface="Times New Roman" pitchFamily="18" charset="0"/>
                <a:cs typeface="Times New Roman" pitchFamily="18" charset="0"/>
              </a:rPr>
              <a:t> Une limitation</a:t>
            </a:r>
            <a:r>
              <a:rPr lang="en-US"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des degrés de liberté des articulations ainsi qu’un enchaînement séquentiel inapproprié des parties du corps concernées par le mouvement , </a:t>
            </a:r>
          </a:p>
          <a:p>
            <a:pPr>
              <a:buFont typeface="Wingdings" pitchFamily="2" charset="2"/>
              <a:buChar char="ü"/>
            </a:pPr>
            <a:r>
              <a:rPr lang="fr-FR" sz="2000" dirty="0" smtClean="0">
                <a:latin typeface="Times New Roman" pitchFamily="18" charset="0"/>
                <a:cs typeface="Times New Roman" pitchFamily="18" charset="0"/>
              </a:rPr>
              <a:t>Une lenteur dans les épreuves </a:t>
            </a:r>
            <a:r>
              <a:rPr lang="fr-FR" sz="2000" dirty="0" err="1" smtClean="0">
                <a:latin typeface="Times New Roman" pitchFamily="18" charset="0"/>
                <a:cs typeface="Times New Roman" pitchFamily="18" charset="0"/>
              </a:rPr>
              <a:t>visuo</a:t>
            </a:r>
            <a:r>
              <a:rPr lang="fr-FR" sz="2000" dirty="0" smtClean="0">
                <a:latin typeface="Times New Roman" pitchFamily="18" charset="0"/>
                <a:cs typeface="Times New Roman" pitchFamily="18" charset="0"/>
              </a:rPr>
              <a:t>-motrices, </a:t>
            </a:r>
          </a:p>
          <a:p>
            <a:pPr>
              <a:buFont typeface="Wingdings" pitchFamily="2" charset="2"/>
              <a:buChar char="ü"/>
            </a:pPr>
            <a:r>
              <a:rPr lang="fr-FR" sz="2000" dirty="0" smtClean="0">
                <a:latin typeface="Times New Roman" pitchFamily="18" charset="0"/>
                <a:cs typeface="Times New Roman" pitchFamily="18" charset="0"/>
              </a:rPr>
              <a:t>Présence de dysgraphie, </a:t>
            </a:r>
          </a:p>
          <a:p>
            <a:pPr>
              <a:buFont typeface="Wingdings" pitchFamily="2" charset="2"/>
              <a:buChar char="ü"/>
            </a:pPr>
            <a:r>
              <a:rPr lang="fr-FR" sz="2000" dirty="0" smtClean="0">
                <a:latin typeface="Times New Roman" pitchFamily="18" charset="0"/>
                <a:cs typeface="Times New Roman" pitchFamily="18" charset="0"/>
              </a:rPr>
              <a:t> Des dyspraxies idéomotrice , </a:t>
            </a:r>
            <a:r>
              <a:rPr lang="fr-FR" sz="2000" dirty="0" err="1" smtClean="0">
                <a:latin typeface="Times New Roman" pitchFamily="18" charset="0"/>
                <a:cs typeface="Times New Roman" pitchFamily="18" charset="0"/>
              </a:rPr>
              <a:t>idéatoire</a:t>
            </a:r>
            <a:r>
              <a:rPr lang="fr-FR" sz="2000" dirty="0" smtClean="0">
                <a:latin typeface="Times New Roman" pitchFamily="18" charset="0"/>
                <a:cs typeface="Times New Roman" pitchFamily="18" charset="0"/>
              </a:rPr>
              <a:t> , </a:t>
            </a:r>
            <a:r>
              <a:rPr lang="fr-FR" sz="2000" dirty="0" err="1" smtClean="0">
                <a:latin typeface="Times New Roman" pitchFamily="18" charset="0"/>
                <a:cs typeface="Times New Roman" pitchFamily="18" charset="0"/>
              </a:rPr>
              <a:t>visuoconstructive</a:t>
            </a:r>
            <a:r>
              <a:rPr lang="fr-FR" sz="2000" dirty="0" smtClean="0">
                <a:latin typeface="Times New Roman" pitchFamily="18" charset="0"/>
                <a:cs typeface="Times New Roman" pitchFamily="18" charset="0"/>
              </a:rPr>
              <a:t> , voire </a:t>
            </a:r>
            <a:r>
              <a:rPr lang="fr-FR" sz="2000" dirty="0" err="1" smtClean="0">
                <a:latin typeface="Times New Roman" pitchFamily="18" charset="0"/>
                <a:cs typeface="Times New Roman" pitchFamily="18" charset="0"/>
              </a:rPr>
              <a:t>orofaciale</a:t>
            </a:r>
            <a:r>
              <a:rPr lang="fr-FR" sz="2000" dirty="0" smtClean="0">
                <a:latin typeface="Times New Roman" pitchFamily="18" charset="0"/>
                <a:cs typeface="Times New Roman" pitchFamily="18" charset="0"/>
              </a:rPr>
              <a:t>  avec des particularités dans le contrôle de la motricité</a:t>
            </a:r>
            <a:r>
              <a:rPr lang="en-US"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orale.</a:t>
            </a:r>
            <a:endParaRPr lang="en-US" sz="2000" dirty="0" smtClean="0">
              <a:latin typeface="Times New Roman" pitchFamily="18" charset="0"/>
              <a:cs typeface="Times New Roman" pitchFamily="18" charset="0"/>
            </a:endParaRPr>
          </a:p>
          <a:p>
            <a:pPr>
              <a:buNone/>
            </a:pPr>
            <a:r>
              <a:rPr lang="fr-FR" sz="2000" b="1" dirty="0" smtClean="0">
                <a:latin typeface="Times New Roman" pitchFamily="18" charset="0"/>
                <a:cs typeface="Times New Roman" pitchFamily="18" charset="0"/>
              </a:rPr>
              <a:t> </a:t>
            </a:r>
            <a:endParaRPr lang="en-US" sz="2000" dirty="0" smtClean="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214290"/>
            <a:ext cx="7239000" cy="6241446"/>
          </a:xfrm>
        </p:spPr>
        <p:txBody>
          <a:bodyPr>
            <a:normAutofit fontScale="92500" lnSpcReduction="10000"/>
          </a:bodyPr>
          <a:lstStyle/>
          <a:p>
            <a:pPr>
              <a:buNone/>
            </a:pPr>
            <a:r>
              <a:rPr lang="fr-FR" b="1" dirty="0" smtClean="0">
                <a:solidFill>
                  <a:srgbClr val="7030A0"/>
                </a:solidFill>
                <a:latin typeface="Times New Roman" pitchFamily="18" charset="0"/>
                <a:cs typeface="Times New Roman" pitchFamily="18" charset="0"/>
              </a:rPr>
              <a:t> 8. La prise en charge</a:t>
            </a:r>
          </a:p>
          <a:p>
            <a:pPr>
              <a:buNone/>
            </a:pPr>
            <a:r>
              <a:rPr lang="fr-FR" dirty="0" smtClean="0">
                <a:latin typeface="Times New Roman" pitchFamily="18" charset="0"/>
                <a:cs typeface="Times New Roman" pitchFamily="18" charset="0"/>
              </a:rPr>
              <a:t>La prise en charge de l'enfant atteint de TAC repose sur quelques principes :</a:t>
            </a:r>
          </a:p>
          <a:p>
            <a:pPr>
              <a:buNone/>
            </a:pPr>
            <a:r>
              <a:rPr lang="fr-FR" dirty="0" smtClean="0">
                <a:latin typeface="Times New Roman" pitchFamily="18" charset="0"/>
                <a:cs typeface="Times New Roman" pitchFamily="18" charset="0"/>
              </a:rPr>
              <a:t>1. Le contenu des interventions </a:t>
            </a:r>
            <a:r>
              <a:rPr lang="en-US" dirty="0" err="1" smtClean="0">
                <a:latin typeface="Times New Roman" pitchFamily="18" charset="0"/>
                <a:cs typeface="Times New Roman" pitchFamily="18" charset="0"/>
              </a:rPr>
              <a:t>est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spécifique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s'appuyant</a:t>
            </a:r>
            <a:r>
              <a:rPr lang="en-US"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sur les difficultés rencontrées dans les activités de la vie quotidienne.</a:t>
            </a:r>
          </a:p>
          <a:p>
            <a:pPr>
              <a:buNone/>
            </a:pPr>
            <a:r>
              <a:rPr lang="fr-FR" dirty="0" smtClean="0">
                <a:latin typeface="Times New Roman" pitchFamily="18" charset="0"/>
                <a:cs typeface="Times New Roman" pitchFamily="18" charset="0"/>
              </a:rPr>
              <a:t>2.  La thérapie s'organise autour de l'enfant en lien avec les parents et les enseignants qui ont un rôle à </a:t>
            </a:r>
            <a:r>
              <a:rPr lang="en-US" dirty="0" err="1" smtClean="0">
                <a:latin typeface="Times New Roman" pitchFamily="18" charset="0"/>
                <a:cs typeface="Times New Roman" pitchFamily="18" charset="0"/>
              </a:rPr>
              <a:t>jouer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dans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l'accompagnement</a:t>
            </a:r>
            <a:r>
              <a:rPr lang="en-US" dirty="0" smtClean="0">
                <a:latin typeface="Times New Roman" pitchFamily="18" charset="0"/>
                <a:cs typeface="Times New Roman" pitchFamily="18" charset="0"/>
              </a:rPr>
              <a:t> et </a:t>
            </a:r>
            <a:r>
              <a:rPr lang="fr-FR" dirty="0" smtClean="0">
                <a:latin typeface="Times New Roman" pitchFamily="18" charset="0"/>
                <a:cs typeface="Times New Roman" pitchFamily="18" charset="0"/>
              </a:rPr>
              <a:t>la généralisation des acquis. </a:t>
            </a:r>
          </a:p>
          <a:p>
            <a:pPr>
              <a:buNone/>
            </a:pPr>
            <a:r>
              <a:rPr lang="fr-FR" dirty="0" smtClean="0">
                <a:latin typeface="Times New Roman" pitchFamily="18" charset="0"/>
                <a:cs typeface="Times New Roman" pitchFamily="18" charset="0"/>
              </a:rPr>
              <a:t>3. On privilégie  les thérapies ayant fait leurs preuves et reposant sur un modèle théorique explicatif de la nature des troubles du TAC. </a:t>
            </a:r>
          </a:p>
          <a:p>
            <a:pPr>
              <a:buFont typeface="Wingdings" pitchFamily="2" charset="2"/>
              <a:buChar char="§"/>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4. Les </a:t>
            </a:r>
            <a:r>
              <a:rPr lang="en-US" dirty="0" err="1" smtClean="0">
                <a:latin typeface="Times New Roman" pitchFamily="18" charset="0"/>
                <a:cs typeface="Times New Roman" pitchFamily="18" charset="0"/>
              </a:rPr>
              <a:t>thérapeutiques</a:t>
            </a:r>
            <a:r>
              <a:rPr lang="en-US"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sont d'autant plus efficaces que les enfants sont âgés de plus de 5 ans et que la fréquence des interventions est élevée. </a:t>
            </a:r>
          </a:p>
          <a:p>
            <a:pPr>
              <a:buNone/>
            </a:pPr>
            <a:endParaRPr lang="fr-FR" dirty="0" smtClean="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928670"/>
            <a:ext cx="7239000" cy="5527066"/>
          </a:xfrm>
        </p:spPr>
        <p:txBody>
          <a:bodyPr>
            <a:normAutofit/>
          </a:bodyPr>
          <a:lstStyle/>
          <a:p>
            <a:pPr>
              <a:buNone/>
            </a:pPr>
            <a:r>
              <a:rPr lang="en-US" sz="2400" dirty="0" smtClean="0">
                <a:solidFill>
                  <a:srgbClr val="7030A0"/>
                </a:solidFill>
                <a:latin typeface="Times New Roman" pitchFamily="18" charset="0"/>
                <a:cs typeface="Times New Roman" pitchFamily="18" charset="0"/>
              </a:rPr>
              <a:t>Les </a:t>
            </a:r>
            <a:r>
              <a:rPr lang="en-US" sz="2400" dirty="0" err="1" smtClean="0">
                <a:solidFill>
                  <a:srgbClr val="7030A0"/>
                </a:solidFill>
                <a:latin typeface="Times New Roman" pitchFamily="18" charset="0"/>
                <a:cs typeface="Times New Roman" pitchFamily="18" charset="0"/>
              </a:rPr>
              <a:t>differentes</a:t>
            </a:r>
            <a:r>
              <a:rPr lang="en-US" sz="2400" dirty="0" smtClean="0">
                <a:solidFill>
                  <a:srgbClr val="7030A0"/>
                </a:solidFill>
                <a:latin typeface="Times New Roman" pitchFamily="18" charset="0"/>
                <a:cs typeface="Times New Roman" pitchFamily="18" charset="0"/>
              </a:rPr>
              <a:t> </a:t>
            </a:r>
            <a:r>
              <a:rPr lang="en-US" sz="2400" dirty="0" err="1" smtClean="0">
                <a:solidFill>
                  <a:srgbClr val="7030A0"/>
                </a:solidFill>
                <a:latin typeface="Times New Roman" pitchFamily="18" charset="0"/>
                <a:cs typeface="Times New Roman" pitchFamily="18" charset="0"/>
              </a:rPr>
              <a:t>approches</a:t>
            </a:r>
            <a:r>
              <a:rPr lang="en-US" sz="2400" dirty="0" smtClean="0">
                <a:solidFill>
                  <a:srgbClr val="7030A0"/>
                </a:solidFill>
                <a:latin typeface="Times New Roman" pitchFamily="18" charset="0"/>
                <a:cs typeface="Times New Roman" pitchFamily="18" charset="0"/>
              </a:rPr>
              <a:t>:</a:t>
            </a:r>
          </a:p>
          <a:p>
            <a:pPr>
              <a:buFont typeface="Wingdings" pitchFamily="2" charset="2"/>
              <a:buChar char="Ø"/>
            </a:pPr>
            <a:r>
              <a:rPr lang="en-US" sz="2400" dirty="0" smtClean="0">
                <a:solidFill>
                  <a:srgbClr val="7030A0"/>
                </a:solidFill>
                <a:latin typeface="Times New Roman" pitchFamily="18" charset="0"/>
                <a:cs typeface="Times New Roman" pitchFamily="18" charset="0"/>
              </a:rPr>
              <a:t>Les </a:t>
            </a:r>
            <a:r>
              <a:rPr lang="en-US" sz="2400" dirty="0" err="1" smtClean="0">
                <a:solidFill>
                  <a:srgbClr val="7030A0"/>
                </a:solidFill>
                <a:latin typeface="Times New Roman" pitchFamily="18" charset="0"/>
                <a:cs typeface="Times New Roman" pitchFamily="18" charset="0"/>
              </a:rPr>
              <a:t>approches</a:t>
            </a:r>
            <a:r>
              <a:rPr lang="en-US" sz="2400" dirty="0" smtClean="0">
                <a:solidFill>
                  <a:srgbClr val="7030A0"/>
                </a:solidFill>
                <a:latin typeface="Times New Roman" pitchFamily="18" charset="0"/>
                <a:cs typeface="Times New Roman" pitchFamily="18" charset="0"/>
              </a:rPr>
              <a:t> </a:t>
            </a:r>
            <a:r>
              <a:rPr lang="en-US" sz="2400" dirty="0" err="1" smtClean="0">
                <a:solidFill>
                  <a:srgbClr val="7030A0"/>
                </a:solidFill>
                <a:latin typeface="Times New Roman" pitchFamily="18" charset="0"/>
                <a:cs typeface="Times New Roman" pitchFamily="18" charset="0"/>
              </a:rPr>
              <a:t>orientées</a:t>
            </a:r>
            <a:r>
              <a:rPr lang="en-US" sz="2400" dirty="0" smtClean="0">
                <a:solidFill>
                  <a:srgbClr val="7030A0"/>
                </a:solidFill>
                <a:latin typeface="Times New Roman" pitchFamily="18" charset="0"/>
                <a:cs typeface="Times New Roman" pitchFamily="18" charset="0"/>
              </a:rPr>
              <a:t> </a:t>
            </a:r>
            <a:r>
              <a:rPr lang="fr-FR" sz="2400" dirty="0" smtClean="0">
                <a:solidFill>
                  <a:srgbClr val="7030A0"/>
                </a:solidFill>
                <a:latin typeface="Times New Roman" pitchFamily="18" charset="0"/>
                <a:cs typeface="Times New Roman" pitchFamily="18" charset="0"/>
              </a:rPr>
              <a:t>vers le déficit </a:t>
            </a:r>
            <a:r>
              <a:rPr lang="fr-FR" sz="2400" dirty="0" smtClean="0">
                <a:latin typeface="Times New Roman" pitchFamily="18" charset="0"/>
                <a:cs typeface="Times New Roman" pitchFamily="18" charset="0"/>
              </a:rPr>
              <a:t>qui</a:t>
            </a:r>
            <a:r>
              <a:rPr lang="fr-FR" sz="2400" dirty="0" smtClean="0">
                <a:solidFill>
                  <a:srgbClr val="7030A0"/>
                </a:solidFill>
                <a:latin typeface="Times New Roman" pitchFamily="18" charset="0"/>
                <a:cs typeface="Times New Roman" pitchFamily="18" charset="0"/>
              </a:rPr>
              <a:t> </a:t>
            </a:r>
            <a:r>
              <a:rPr lang="fr-FR" sz="2400" dirty="0" smtClean="0">
                <a:latin typeface="Times New Roman" pitchFamily="18" charset="0"/>
                <a:cs typeface="Times New Roman" pitchFamily="18" charset="0"/>
              </a:rPr>
              <a:t> ont pour but la </a:t>
            </a:r>
            <a:r>
              <a:rPr lang="en-US" sz="2400" dirty="0" err="1" smtClean="0">
                <a:latin typeface="Times New Roman" pitchFamily="18" charset="0"/>
                <a:cs typeface="Times New Roman" pitchFamily="18" charset="0"/>
              </a:rPr>
              <a:t>restauration</a:t>
            </a:r>
            <a:r>
              <a:rPr lang="en-US" sz="2400" dirty="0" smtClean="0">
                <a:latin typeface="Times New Roman" pitchFamily="18" charset="0"/>
                <a:cs typeface="Times New Roman" pitchFamily="18" charset="0"/>
              </a:rPr>
              <a:t> des </a:t>
            </a:r>
            <a:r>
              <a:rPr lang="en-US" sz="2400" dirty="0" err="1" smtClean="0">
                <a:latin typeface="Times New Roman" pitchFamily="18" charset="0"/>
                <a:cs typeface="Times New Roman" pitchFamily="18" charset="0"/>
              </a:rPr>
              <a:t>fonctions</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altérées</a:t>
            </a:r>
            <a:r>
              <a:rPr lang="en-US" sz="2400"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chez les enfants atteints d'un TAC </a:t>
            </a:r>
          </a:p>
          <a:p>
            <a:pPr>
              <a:buFont typeface="Wingdings" pitchFamily="2" charset="2"/>
              <a:buChar char="Ø"/>
            </a:pPr>
            <a:r>
              <a:rPr lang="fr-FR" sz="2400" dirty="0" smtClean="0">
                <a:solidFill>
                  <a:srgbClr val="7030A0"/>
                </a:solidFill>
                <a:latin typeface="Times New Roman" pitchFamily="18" charset="0"/>
                <a:cs typeface="Times New Roman" pitchFamily="18" charset="0"/>
              </a:rPr>
              <a:t>Les approches  centrées sur la </a:t>
            </a:r>
            <a:r>
              <a:rPr lang="en-US" sz="2400" dirty="0" smtClean="0">
                <a:solidFill>
                  <a:srgbClr val="7030A0"/>
                </a:solidFill>
                <a:latin typeface="Times New Roman" pitchFamily="18" charset="0"/>
                <a:cs typeface="Times New Roman" pitchFamily="18" charset="0"/>
              </a:rPr>
              <a:t>performance</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cherchent</a:t>
            </a:r>
            <a:r>
              <a:rPr lang="en-US" sz="2400" dirty="0" smtClean="0">
                <a:latin typeface="Times New Roman" pitchFamily="18" charset="0"/>
                <a:cs typeface="Times New Roman" pitchFamily="18" charset="0"/>
              </a:rPr>
              <a:t> à </a:t>
            </a:r>
            <a:r>
              <a:rPr lang="en-US" sz="2400" dirty="0" err="1" smtClean="0">
                <a:latin typeface="Times New Roman" pitchFamily="18" charset="0"/>
                <a:cs typeface="Times New Roman" pitchFamily="18" charset="0"/>
              </a:rPr>
              <a:t>favoriser</a:t>
            </a:r>
            <a:r>
              <a:rPr lang="en-US" sz="2400"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l'activité et la participation des enfants au sein de diverses activités dans le cadre d'une interaction constante entre le sujet, l'environnement </a:t>
            </a:r>
            <a:r>
              <a:rPr lang="en-US" sz="2400" dirty="0" smtClean="0">
                <a:latin typeface="Times New Roman" pitchFamily="18" charset="0"/>
                <a:cs typeface="Times New Roman" pitchFamily="18" charset="0"/>
              </a:rPr>
              <a:t>et </a:t>
            </a:r>
            <a:r>
              <a:rPr lang="en-US" sz="2400" dirty="0" err="1" smtClean="0">
                <a:latin typeface="Times New Roman" pitchFamily="18" charset="0"/>
                <a:cs typeface="Times New Roman" pitchFamily="18" charset="0"/>
              </a:rPr>
              <a:t>l'activité</a:t>
            </a:r>
            <a:r>
              <a:rPr lang="en-US" sz="2400" dirty="0" smtClean="0">
                <a:latin typeface="Times New Roman" pitchFamily="18" charset="0"/>
                <a:cs typeface="Times New Roman" pitchFamily="18" charset="0"/>
              </a:rPr>
              <a:t>.</a:t>
            </a:r>
          </a:p>
          <a:p>
            <a:pPr>
              <a:buFont typeface="Wingdings" pitchFamily="2" charset="2"/>
              <a:buChar char="Ø"/>
            </a:pPr>
            <a:r>
              <a:rPr lang="en-US" sz="2400" dirty="0" smtClean="0">
                <a:solidFill>
                  <a:srgbClr val="7030A0"/>
                </a:solidFill>
                <a:latin typeface="Times New Roman" pitchFamily="18" charset="0"/>
                <a:cs typeface="Times New Roman" pitchFamily="18" charset="0"/>
              </a:rPr>
              <a:t>Les </a:t>
            </a:r>
            <a:r>
              <a:rPr lang="fr-FR" sz="2400" dirty="0" smtClean="0">
                <a:solidFill>
                  <a:srgbClr val="7030A0"/>
                </a:solidFill>
                <a:latin typeface="Times New Roman" pitchFamily="18" charset="0"/>
                <a:cs typeface="Times New Roman" pitchFamily="18" charset="0"/>
              </a:rPr>
              <a:t>thérapies portant de façon exclusive </a:t>
            </a:r>
            <a:r>
              <a:rPr lang="en-US" sz="2400" dirty="0" err="1" smtClean="0">
                <a:solidFill>
                  <a:srgbClr val="7030A0"/>
                </a:solidFill>
                <a:latin typeface="Times New Roman" pitchFamily="18" charset="0"/>
                <a:cs typeface="Times New Roman" pitchFamily="18" charset="0"/>
              </a:rPr>
              <a:t>sur</a:t>
            </a:r>
            <a:r>
              <a:rPr lang="en-US" sz="2400" dirty="0" smtClean="0">
                <a:solidFill>
                  <a:srgbClr val="7030A0"/>
                </a:solidFill>
                <a:latin typeface="Times New Roman" pitchFamily="18" charset="0"/>
                <a:cs typeface="Times New Roman" pitchFamily="18" charset="0"/>
              </a:rPr>
              <a:t> les </a:t>
            </a:r>
            <a:r>
              <a:rPr lang="en-US" sz="2400" dirty="0" err="1" smtClean="0">
                <a:solidFill>
                  <a:srgbClr val="7030A0"/>
                </a:solidFill>
                <a:latin typeface="Times New Roman" pitchFamily="18" charset="0"/>
                <a:cs typeface="Times New Roman" pitchFamily="18" charset="0"/>
              </a:rPr>
              <a:t>processus</a:t>
            </a:r>
            <a:r>
              <a:rPr lang="en-US" sz="2400" dirty="0" smtClean="0">
                <a:solidFill>
                  <a:srgbClr val="7030A0"/>
                </a:solidFill>
                <a:latin typeface="Times New Roman" pitchFamily="18" charset="0"/>
                <a:cs typeface="Times New Roman" pitchFamily="18" charset="0"/>
              </a:rPr>
              <a:t>, </a:t>
            </a:r>
            <a:r>
              <a:rPr lang="en-US" sz="2400" dirty="0" err="1" smtClean="0">
                <a:latin typeface="Times New Roman" pitchFamily="18" charset="0"/>
                <a:cs typeface="Times New Roman" pitchFamily="18" charset="0"/>
              </a:rPr>
              <a:t>notamment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l'intégration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sensorielle</a:t>
            </a:r>
            <a:r>
              <a:rPr lang="en-US" sz="2400" dirty="0" smtClean="0">
                <a:latin typeface="Times New Roman" pitchFamily="18" charset="0"/>
                <a:cs typeface="Times New Roman" pitchFamily="18" charset="0"/>
              </a:rPr>
              <a:t> et </a:t>
            </a:r>
            <a:r>
              <a:rPr lang="en-US" sz="2400" dirty="0" err="1" smtClean="0">
                <a:latin typeface="Times New Roman" pitchFamily="18" charset="0"/>
                <a:cs typeface="Times New Roman" pitchFamily="18" charset="0"/>
              </a:rPr>
              <a:t>l'entraînement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kinesthésique</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ont</a:t>
            </a:r>
            <a:r>
              <a:rPr lang="en-US" sz="2400" dirty="0" smtClean="0">
                <a:latin typeface="Times New Roman" pitchFamily="18" charset="0"/>
                <a:cs typeface="Times New Roman" pitchFamily="18" charset="0"/>
              </a:rPr>
              <a:t> en </a:t>
            </a:r>
            <a:r>
              <a:rPr lang="fr-FR" sz="2400" dirty="0" smtClean="0">
                <a:latin typeface="Times New Roman" pitchFamily="18" charset="0"/>
                <a:cs typeface="Times New Roman" pitchFamily="18" charset="0"/>
              </a:rPr>
              <a:t>revanche très peu d'effets sur </a:t>
            </a:r>
            <a:r>
              <a:rPr lang="en-US" sz="2400" dirty="0" err="1" smtClean="0">
                <a:latin typeface="Times New Roman" pitchFamily="18" charset="0"/>
                <a:cs typeface="Times New Roman" pitchFamily="18" charset="0"/>
              </a:rPr>
              <a:t>l'amélioration</a:t>
            </a:r>
            <a:r>
              <a:rPr lang="en-US" sz="2400" dirty="0" smtClean="0">
                <a:latin typeface="Times New Roman" pitchFamily="18" charset="0"/>
                <a:cs typeface="Times New Roman" pitchFamily="18" charset="0"/>
              </a:rPr>
              <a:t> des performances</a:t>
            </a:r>
            <a:r>
              <a:rPr lang="fr-FR" sz="2400" dirty="0" smtClean="0">
                <a:latin typeface="Times New Roman" pitchFamily="18" charset="0"/>
                <a:cs typeface="Times New Roman" pitchFamily="18" charset="0"/>
              </a:rPr>
              <a:t> motrices de l'enfant atteint de </a:t>
            </a:r>
            <a:r>
              <a:rPr lang="en-US" sz="2400" dirty="0" smtClean="0">
                <a:latin typeface="Times New Roman" pitchFamily="18" charset="0"/>
                <a:cs typeface="Times New Roman" pitchFamily="18" charset="0"/>
              </a:rPr>
              <a:t>TAC.</a:t>
            </a:r>
            <a:r>
              <a:rPr lang="fr-FR" sz="2400"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214290"/>
            <a:ext cx="7239000" cy="6241446"/>
          </a:xfrm>
        </p:spPr>
        <p:txBody>
          <a:bodyPr>
            <a:normAutofit lnSpcReduction="10000"/>
          </a:bodyPr>
          <a:lstStyle/>
          <a:p>
            <a:pPr>
              <a:buNone/>
            </a:pPr>
            <a:r>
              <a:rPr lang="en-US" dirty="0" smtClean="0"/>
              <a:t> </a:t>
            </a:r>
            <a:r>
              <a:rPr lang="en-US" dirty="0" err="1" smtClean="0">
                <a:latin typeface="Times New Roman" pitchFamily="18" charset="0"/>
                <a:cs typeface="Times New Roman" pitchFamily="18" charset="0"/>
              </a:rPr>
              <a:t>Parmi</a:t>
            </a:r>
            <a:r>
              <a:rPr lang="en-US" dirty="0" smtClean="0">
                <a:latin typeface="Times New Roman" pitchFamily="18" charset="0"/>
                <a:cs typeface="Times New Roman" pitchFamily="18" charset="0"/>
              </a:rPr>
              <a:t> les </a:t>
            </a:r>
            <a:r>
              <a:rPr lang="en-US" b="1" dirty="0" err="1" smtClean="0">
                <a:latin typeface="Times New Roman" pitchFamily="18" charset="0"/>
                <a:cs typeface="Times New Roman" pitchFamily="18" charset="0"/>
              </a:rPr>
              <a:t>approches</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orientées</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vers</a:t>
            </a:r>
            <a:r>
              <a:rPr lang="en-US" b="1" dirty="0" smtClean="0">
                <a:latin typeface="Times New Roman" pitchFamily="18" charset="0"/>
                <a:cs typeface="Times New Roman" pitchFamily="18" charset="0"/>
              </a:rPr>
              <a:t> la performance, </a:t>
            </a:r>
            <a:r>
              <a:rPr lang="en-US" dirty="0" smtClean="0">
                <a:latin typeface="Times New Roman" pitchFamily="18" charset="0"/>
                <a:cs typeface="Times New Roman" pitchFamily="18" charset="0"/>
              </a:rPr>
              <a:t>qui</a:t>
            </a:r>
            <a:r>
              <a:rPr lang="en-US" b="1"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fournissent</a:t>
            </a:r>
            <a:r>
              <a:rPr lang="en-US" dirty="0" smtClean="0">
                <a:latin typeface="Times New Roman" pitchFamily="18" charset="0"/>
                <a:cs typeface="Times New Roman" pitchFamily="18" charset="0"/>
              </a:rPr>
              <a:t> les </a:t>
            </a:r>
            <a:r>
              <a:rPr lang="en-US" dirty="0" err="1" smtClean="0">
                <a:latin typeface="Times New Roman" pitchFamily="18" charset="0"/>
                <a:cs typeface="Times New Roman" pitchFamily="18" charset="0"/>
              </a:rPr>
              <a:t>meilleurs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niveaux</a:t>
            </a:r>
            <a:r>
              <a:rPr lang="en-US"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de preuve , les thérapies métacognitives </a:t>
            </a:r>
            <a:r>
              <a:rPr lang="en-US" dirty="0" err="1" smtClean="0">
                <a:latin typeface="Times New Roman" pitchFamily="18" charset="0"/>
                <a:cs typeface="Times New Roman" pitchFamily="18" charset="0"/>
              </a:rPr>
              <a:t>utilisent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une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méthodologie</a:t>
            </a:r>
            <a:r>
              <a:rPr lang="en-US" dirty="0" smtClean="0">
                <a:latin typeface="Times New Roman" pitchFamily="18" charset="0"/>
                <a:cs typeface="Times New Roman" pitchFamily="18" charset="0"/>
              </a:rPr>
              <a:t> de type </a:t>
            </a:r>
            <a:r>
              <a:rPr lang="en-US" dirty="0" err="1" smtClean="0">
                <a:latin typeface="Times New Roman" pitchFamily="18" charset="0"/>
                <a:cs typeface="Times New Roman" pitchFamily="18" charset="0"/>
              </a:rPr>
              <a:t>résolution</a:t>
            </a:r>
            <a:r>
              <a:rPr lang="en-US" dirty="0" smtClean="0">
                <a:latin typeface="Times New Roman" pitchFamily="18" charset="0"/>
                <a:cs typeface="Times New Roman" pitchFamily="18" charset="0"/>
              </a:rPr>
              <a:t> de </a:t>
            </a:r>
            <a:r>
              <a:rPr lang="en-US" dirty="0" err="1" smtClean="0">
                <a:latin typeface="Times New Roman" pitchFamily="18" charset="0"/>
                <a:cs typeface="Times New Roman" pitchFamily="18" charset="0"/>
              </a:rPr>
              <a:t>problèmes</a:t>
            </a:r>
            <a:r>
              <a:rPr lang="en-US"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 Par </a:t>
            </a:r>
            <a:r>
              <a:rPr lang="en-US" dirty="0" err="1" smtClean="0">
                <a:latin typeface="Times New Roman" pitchFamily="18" charset="0"/>
                <a:cs typeface="Times New Roman" pitchFamily="18" charset="0"/>
              </a:rPr>
              <a:t>exemple</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dans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l'approche</a:t>
            </a:r>
            <a:r>
              <a:rPr lang="en-US" dirty="0" smtClean="0">
                <a:latin typeface="Times New Roman" pitchFamily="18" charset="0"/>
                <a:cs typeface="Times New Roman" pitchFamily="18" charset="0"/>
              </a:rPr>
              <a:t> CO-OP </a:t>
            </a:r>
            <a:r>
              <a:rPr lang="en-US" i="1" dirty="0" smtClean="0">
                <a:latin typeface="Times New Roman" pitchFamily="18" charset="0"/>
                <a:cs typeface="Times New Roman" pitchFamily="18" charset="0"/>
              </a:rPr>
              <a:t>(Cognitive Orientation to Daily Occupational Performance), </a:t>
            </a:r>
            <a:r>
              <a:rPr lang="en-US" i="1" dirty="0" err="1" smtClean="0">
                <a:latin typeface="Times New Roman" pitchFamily="18" charset="0"/>
                <a:cs typeface="Times New Roman" pitchFamily="18" charset="0"/>
              </a:rPr>
              <a:t>quatre</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étapes</a:t>
            </a:r>
            <a:r>
              <a:rPr lang="en-US" i="1" dirty="0" smtClean="0">
                <a:latin typeface="Times New Roman" pitchFamily="18" charset="0"/>
                <a:cs typeface="Times New Roman" pitchFamily="18" charset="0"/>
              </a:rPr>
              <a:t> se </a:t>
            </a:r>
            <a:r>
              <a:rPr lang="en-US" dirty="0" err="1" smtClean="0">
                <a:latin typeface="Times New Roman" pitchFamily="18" charset="0"/>
                <a:cs typeface="Times New Roman" pitchFamily="18" charset="0"/>
              </a:rPr>
              <a:t>succèdent</a:t>
            </a:r>
            <a:r>
              <a:rPr lang="en-US" dirty="0" smtClean="0">
                <a:latin typeface="Times New Roman" pitchFamily="18" charset="0"/>
                <a:cs typeface="Times New Roman" pitchFamily="18" charset="0"/>
              </a:rPr>
              <a:t> : </a:t>
            </a:r>
          </a:p>
          <a:p>
            <a:pPr>
              <a:buFont typeface="Wingdings" pitchFamily="2" charset="2"/>
              <a:buChar char="ü"/>
            </a:pPr>
            <a:r>
              <a:rPr lang="en-US" dirty="0" err="1" smtClean="0">
                <a:latin typeface="Times New Roman" pitchFamily="18" charset="0"/>
                <a:cs typeface="Times New Roman" pitchFamily="18" charset="0"/>
              </a:rPr>
              <a:t>Déterminer</a:t>
            </a:r>
            <a:r>
              <a:rPr lang="en-US" dirty="0" smtClean="0">
                <a:latin typeface="Times New Roman" pitchFamily="18" charset="0"/>
                <a:cs typeface="Times New Roman" pitchFamily="18" charset="0"/>
              </a:rPr>
              <a:t> avec </a:t>
            </a:r>
            <a:r>
              <a:rPr lang="en-US" dirty="0" err="1" smtClean="0">
                <a:latin typeface="Times New Roman" pitchFamily="18" charset="0"/>
                <a:cs typeface="Times New Roman" pitchFamily="18" charset="0"/>
              </a:rPr>
              <a:t>l'enfant</a:t>
            </a:r>
            <a:r>
              <a:rPr lang="en-US"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le but poursuivi et le lui rappeler </a:t>
            </a:r>
            <a:r>
              <a:rPr lang="en-US" dirty="0" smtClean="0">
                <a:latin typeface="Times New Roman" pitchFamily="18" charset="0"/>
                <a:cs typeface="Times New Roman" pitchFamily="18" charset="0"/>
              </a:rPr>
              <a:t>le </a:t>
            </a:r>
            <a:r>
              <a:rPr lang="en-US" dirty="0" err="1" smtClean="0">
                <a:latin typeface="Times New Roman" pitchFamily="18" charset="0"/>
                <a:cs typeface="Times New Roman" pitchFamily="18" charset="0"/>
              </a:rPr>
              <a:t>cas</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échéant</a:t>
            </a:r>
            <a:r>
              <a:rPr lang="en-US" dirty="0" smtClean="0">
                <a:latin typeface="Times New Roman" pitchFamily="18" charset="0"/>
                <a:cs typeface="Times New Roman" pitchFamily="18" charset="0"/>
              </a:rPr>
              <a:t> ; </a:t>
            </a:r>
          </a:p>
          <a:p>
            <a:pPr>
              <a:buFont typeface="Wingdings" pitchFamily="2" charset="2"/>
              <a:buChar char="ü"/>
            </a:pPr>
            <a:r>
              <a:rPr lang="en-US" dirty="0" err="1" smtClean="0">
                <a:latin typeface="Times New Roman" pitchFamily="18" charset="0"/>
                <a:cs typeface="Times New Roman" pitchFamily="18" charset="0"/>
              </a:rPr>
              <a:t>Envisager</a:t>
            </a:r>
            <a:r>
              <a:rPr lang="en-US"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ensuite la stratégie qu'il entend utiliser ;</a:t>
            </a:r>
          </a:p>
          <a:p>
            <a:pPr>
              <a:buFont typeface="Wingdings" pitchFamily="2" charset="2"/>
              <a:buChar char="ü"/>
            </a:pPr>
            <a:r>
              <a:rPr lang="fr-FR" dirty="0" smtClean="0">
                <a:latin typeface="Times New Roman" pitchFamily="18" charset="0"/>
                <a:cs typeface="Times New Roman" pitchFamily="18" charset="0"/>
              </a:rPr>
              <a:t>exécuter la stratégie en question et s'y tenir ; </a:t>
            </a:r>
          </a:p>
          <a:p>
            <a:pPr>
              <a:buFont typeface="Wingdings" pitchFamily="2" charset="2"/>
              <a:buChar char="ü"/>
            </a:pPr>
            <a:r>
              <a:rPr lang="fr-FR" dirty="0" smtClean="0">
                <a:latin typeface="Times New Roman" pitchFamily="18" charset="0"/>
                <a:cs typeface="Times New Roman" pitchFamily="18" charset="0"/>
              </a:rPr>
              <a:t>faire le point sur l'efficacité de la stratégie mis en œuvre au regard de l'objectif final et des objectifs intermédiaires.</a:t>
            </a:r>
            <a:endParaRPr lang="en-US"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285728"/>
            <a:ext cx="7239000" cy="6170008"/>
          </a:xfrm>
        </p:spPr>
        <p:txBody>
          <a:bodyPr>
            <a:normAutofit/>
          </a:bodyPr>
          <a:lstStyle/>
          <a:p>
            <a:pPr>
              <a:buNone/>
            </a:pPr>
            <a:r>
              <a:rPr lang="fr-FR" sz="2400" dirty="0" smtClean="0">
                <a:latin typeface="Times New Roman" pitchFamily="18" charset="0"/>
                <a:cs typeface="Times New Roman" pitchFamily="18" charset="0"/>
              </a:rPr>
              <a:t>Dans une </a:t>
            </a:r>
            <a:r>
              <a:rPr lang="fr-FR" sz="2400" dirty="0" err="1" smtClean="0">
                <a:latin typeface="Times New Roman" pitchFamily="18" charset="0"/>
                <a:cs typeface="Times New Roman" pitchFamily="18" charset="0"/>
              </a:rPr>
              <a:t>métaanalyse</a:t>
            </a:r>
            <a:r>
              <a:rPr lang="fr-FR" sz="2400" dirty="0" smtClean="0">
                <a:latin typeface="Times New Roman" pitchFamily="18" charset="0"/>
                <a:cs typeface="Times New Roman" pitchFamily="18" charset="0"/>
              </a:rPr>
              <a:t> récente, les </a:t>
            </a:r>
            <a:r>
              <a:rPr lang="en-US" sz="2400" dirty="0" err="1" smtClean="0">
                <a:latin typeface="Times New Roman" pitchFamily="18" charset="0"/>
                <a:cs typeface="Times New Roman" pitchFamily="18" charset="0"/>
              </a:rPr>
              <a:t>données</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collectées</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montrent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aussi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que</a:t>
            </a:r>
            <a:r>
              <a:rPr lang="en-US" sz="2400" dirty="0" smtClean="0">
                <a:latin typeface="Times New Roman" pitchFamily="18" charset="0"/>
                <a:cs typeface="Times New Roman" pitchFamily="18" charset="0"/>
              </a:rPr>
              <a:t> les </a:t>
            </a:r>
            <a:r>
              <a:rPr lang="en-US" sz="2400" dirty="0" err="1" smtClean="0">
                <a:latin typeface="Times New Roman" pitchFamily="18" charset="0"/>
                <a:cs typeface="Times New Roman" pitchFamily="18" charset="0"/>
              </a:rPr>
              <a:t>rééducations</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traditionnelles</a:t>
            </a:r>
            <a:endParaRPr lang="en-US" sz="24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psychomotricité</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kinésithérapie</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ergothérapie</a:t>
            </a:r>
            <a:r>
              <a:rPr lang="en-US" sz="2400" dirty="0" smtClean="0">
                <a:latin typeface="Times New Roman" pitchFamily="18" charset="0"/>
                <a:cs typeface="Times New Roman" pitchFamily="18" charset="0"/>
              </a:rPr>
              <a:t> en </a:t>
            </a:r>
            <a:r>
              <a:rPr lang="en-US" sz="2400" dirty="0" err="1" smtClean="0">
                <a:latin typeface="Times New Roman" pitchFamily="18" charset="0"/>
                <a:cs typeface="Times New Roman" pitchFamily="18" charset="0"/>
              </a:rPr>
              <a:t>individuel</a:t>
            </a:r>
            <a:r>
              <a:rPr lang="en-US" sz="2400"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ou en groupe) sont efficaces sur </a:t>
            </a:r>
            <a:r>
              <a:rPr lang="en-US" sz="2400" dirty="0" err="1" smtClean="0">
                <a:latin typeface="Times New Roman" pitchFamily="18" charset="0"/>
                <a:cs typeface="Times New Roman" pitchFamily="18" charset="0"/>
              </a:rPr>
              <a:t>l'amélioration</a:t>
            </a:r>
            <a:r>
              <a:rPr lang="en-US" sz="2400" dirty="0" smtClean="0">
                <a:latin typeface="Times New Roman" pitchFamily="18" charset="0"/>
                <a:cs typeface="Times New Roman" pitchFamily="18" charset="0"/>
              </a:rPr>
              <a:t> des </a:t>
            </a:r>
            <a:r>
              <a:rPr lang="en-US" sz="2400" dirty="0" err="1" smtClean="0">
                <a:latin typeface="Times New Roman" pitchFamily="18" charset="0"/>
                <a:cs typeface="Times New Roman" pitchFamily="18" charset="0"/>
              </a:rPr>
              <a:t>habiletés</a:t>
            </a:r>
            <a:r>
              <a:rPr lang="fr-FR" sz="2400" dirty="0" smtClean="0">
                <a:latin typeface="Times New Roman" pitchFamily="18" charset="0"/>
                <a:cs typeface="Times New Roman" pitchFamily="18" charset="0"/>
              </a:rPr>
              <a:t>motrices lorsqu'elles se fixent des o</a:t>
            </a:r>
            <a:r>
              <a:rPr lang="en-US" sz="2400" dirty="0" err="1" smtClean="0">
                <a:latin typeface="Times New Roman" pitchFamily="18" charset="0"/>
                <a:cs typeface="Times New Roman" pitchFamily="18" charset="0"/>
              </a:rPr>
              <a:t>bjectifs</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spécifiques</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reposant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sur</a:t>
            </a:r>
            <a:r>
              <a:rPr lang="en-US" sz="2400"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des tâches en lien avec le quotidien de l'enfant, en intégrant le cas échéant un travail sur les aspects perceptifs ou encore sur </a:t>
            </a:r>
            <a:r>
              <a:rPr lang="en-US" sz="2400" dirty="0" err="1" smtClean="0">
                <a:latin typeface="Times New Roman" pitchFamily="18" charset="0"/>
                <a:cs typeface="Times New Roman" pitchFamily="18" charset="0"/>
              </a:rPr>
              <a:t>l'estime</a:t>
            </a:r>
            <a:r>
              <a:rPr lang="en-US" sz="2400" dirty="0" smtClean="0">
                <a:latin typeface="Times New Roman" pitchFamily="18" charset="0"/>
                <a:cs typeface="Times New Roman" pitchFamily="18" charset="0"/>
              </a:rPr>
              <a:t> de </a:t>
            </a:r>
            <a:r>
              <a:rPr lang="en-US" sz="2400" dirty="0" err="1" smtClean="0">
                <a:latin typeface="Times New Roman" pitchFamily="18" charset="0"/>
                <a:cs typeface="Times New Roman" pitchFamily="18" charset="0"/>
              </a:rPr>
              <a:t>soi</a:t>
            </a:r>
            <a:r>
              <a:rPr lang="en-US" sz="2400" dirty="0" smtClean="0">
                <a:latin typeface="Times New Roman" pitchFamily="18" charset="0"/>
                <a:cs typeface="Times New Roman" pitchFamily="18" charset="0"/>
              </a:rPr>
              <a:t>.</a:t>
            </a:r>
          </a:p>
          <a:p>
            <a:pPr>
              <a:buNone/>
            </a:pPr>
            <a:r>
              <a:rPr lang="fr-FR" sz="2400" b="1" dirty="0" smtClean="0">
                <a:solidFill>
                  <a:srgbClr val="00B050"/>
                </a:solidFill>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428604"/>
            <a:ext cx="7239000" cy="6027132"/>
          </a:xfrm>
        </p:spPr>
        <p:txBody>
          <a:bodyPr>
            <a:noAutofit/>
          </a:bodyPr>
          <a:lstStyle/>
          <a:p>
            <a:pPr marL="514350" indent="-514350" algn="ctr">
              <a:buNone/>
            </a:pPr>
            <a:r>
              <a:rPr lang="fr-FR" sz="2800" b="1" dirty="0" smtClean="0">
                <a:solidFill>
                  <a:srgbClr val="00B050"/>
                </a:solidFill>
                <a:latin typeface="Times New Roman" pitchFamily="18" charset="0"/>
                <a:cs typeface="Times New Roman" pitchFamily="18" charset="0"/>
              </a:rPr>
              <a:t>11. Trouble de l'Acquisition de la coordination (TAC)</a:t>
            </a:r>
            <a:endParaRPr lang="en-US" sz="2800" b="1" dirty="0" smtClean="0">
              <a:solidFill>
                <a:srgbClr val="00B050"/>
              </a:solidFill>
              <a:latin typeface="Times New Roman" pitchFamily="18" charset="0"/>
              <a:cs typeface="Times New Roman" pitchFamily="18" charset="0"/>
            </a:endParaRPr>
          </a:p>
          <a:p>
            <a:pPr marL="514350" indent="-514350">
              <a:buNone/>
            </a:pPr>
            <a:r>
              <a:rPr lang="en-US" sz="2800" dirty="0" smtClean="0">
                <a:latin typeface="Times New Roman" pitchFamily="18" charset="0"/>
                <a:cs typeface="Times New Roman" pitchFamily="18" charset="0"/>
              </a:rPr>
              <a:t>1</a:t>
            </a:r>
            <a:r>
              <a:rPr lang="en-US" sz="2800" b="1" dirty="0" smtClean="0">
                <a:latin typeface="Times New Roman" pitchFamily="18" charset="0"/>
                <a:cs typeface="Times New Roman" pitchFamily="18" charset="0"/>
              </a:rPr>
              <a:t>.</a:t>
            </a:r>
            <a:r>
              <a:rPr lang="en-US" sz="2800" b="1" dirty="0" smtClean="0">
                <a:solidFill>
                  <a:srgbClr val="00B050"/>
                </a:solidFill>
                <a:latin typeface="Times New Roman" pitchFamily="18" charset="0"/>
                <a:cs typeface="Times New Roman" pitchFamily="18" charset="0"/>
              </a:rPr>
              <a:t> </a:t>
            </a:r>
            <a:r>
              <a:rPr lang="fr-FR" sz="2800" dirty="0" smtClean="0">
                <a:latin typeface="Times New Roman" pitchFamily="18" charset="0"/>
                <a:cs typeface="Times New Roman" pitchFamily="18" charset="0"/>
              </a:rPr>
              <a:t>Introduction</a:t>
            </a:r>
            <a:r>
              <a:rPr lang="en-US" sz="2800" dirty="0" smtClean="0">
                <a:latin typeface="Times New Roman" pitchFamily="18" charset="0"/>
                <a:cs typeface="Times New Roman" pitchFamily="18" charset="0"/>
              </a:rPr>
              <a:t>                                     </a:t>
            </a:r>
          </a:p>
          <a:p>
            <a:pPr marL="342900" indent="-342900">
              <a:buNone/>
            </a:pPr>
            <a:r>
              <a:rPr lang="fr-FR" sz="2800" dirty="0" smtClean="0">
                <a:latin typeface="Times New Roman" pitchFamily="18" charset="0"/>
                <a:cs typeface="Times New Roman" pitchFamily="18" charset="0"/>
              </a:rPr>
              <a:t>2. Terminologies</a:t>
            </a:r>
            <a:endParaRPr lang="en-US" sz="2800" dirty="0" smtClean="0">
              <a:latin typeface="Times New Roman" pitchFamily="18" charset="0"/>
              <a:cs typeface="Times New Roman" pitchFamily="18" charset="0"/>
            </a:endParaRPr>
          </a:p>
          <a:p>
            <a:pPr>
              <a:buNone/>
            </a:pPr>
            <a:r>
              <a:rPr lang="fr-FR" sz="2800" dirty="0" smtClean="0">
                <a:latin typeface="Times New Roman" pitchFamily="18" charset="0"/>
                <a:cs typeface="Times New Roman" pitchFamily="18" charset="0"/>
              </a:rPr>
              <a:t>3. Définitions </a:t>
            </a:r>
            <a:r>
              <a:rPr lang="en-US" sz="2800" dirty="0" smtClean="0">
                <a:latin typeface="Times New Roman" pitchFamily="18" charset="0"/>
                <a:cs typeface="Times New Roman" pitchFamily="18" charset="0"/>
              </a:rPr>
              <a:t>                                      </a:t>
            </a:r>
          </a:p>
          <a:p>
            <a:pPr>
              <a:buNone/>
            </a:pPr>
            <a:r>
              <a:rPr lang="fr-FR" sz="2800" dirty="0" smtClean="0">
                <a:latin typeface="Times New Roman" pitchFamily="18" charset="0"/>
                <a:cs typeface="Times New Roman" pitchFamily="18" charset="0"/>
              </a:rPr>
              <a:t>4. Les signes principaux </a:t>
            </a:r>
            <a:endParaRPr lang="en-US" sz="2800" dirty="0" smtClean="0">
              <a:latin typeface="Times New Roman" pitchFamily="18" charset="0"/>
              <a:cs typeface="Times New Roman" pitchFamily="18" charset="0"/>
            </a:endParaRPr>
          </a:p>
          <a:p>
            <a:pPr>
              <a:buNone/>
            </a:pPr>
            <a:r>
              <a:rPr lang="fr-FR" sz="2800" dirty="0" smtClean="0">
                <a:latin typeface="Times New Roman" pitchFamily="18" charset="0"/>
                <a:cs typeface="Times New Roman" pitchFamily="18" charset="0"/>
              </a:rPr>
              <a:t>5. Classifications</a:t>
            </a:r>
            <a:r>
              <a:rPr lang="en-US" sz="2800" dirty="0" smtClean="0">
                <a:latin typeface="Times New Roman" pitchFamily="18" charset="0"/>
                <a:cs typeface="Times New Roman" pitchFamily="18" charset="0"/>
              </a:rPr>
              <a:t>                                </a:t>
            </a:r>
          </a:p>
          <a:p>
            <a:pPr>
              <a:buNone/>
            </a:pPr>
            <a:r>
              <a:rPr lang="fr-FR" sz="2800" dirty="0" smtClean="0">
                <a:latin typeface="Times New Roman" pitchFamily="18" charset="0"/>
                <a:cs typeface="Times New Roman" pitchFamily="18" charset="0"/>
              </a:rPr>
              <a:t>6. Etiologies</a:t>
            </a:r>
            <a:endParaRPr lang="en-US" sz="2800" dirty="0" smtClean="0">
              <a:latin typeface="Times New Roman" pitchFamily="18" charset="0"/>
              <a:cs typeface="Times New Roman" pitchFamily="18" charset="0"/>
            </a:endParaRPr>
          </a:p>
          <a:p>
            <a:pPr>
              <a:buNone/>
            </a:pPr>
            <a:r>
              <a:rPr lang="fr-FR" sz="2800" dirty="0" smtClean="0">
                <a:latin typeface="Times New Roman" pitchFamily="18" charset="0"/>
                <a:cs typeface="Times New Roman" pitchFamily="18" charset="0"/>
              </a:rPr>
              <a:t>7. Les troubles associés  dans le TAC    </a:t>
            </a:r>
          </a:p>
          <a:p>
            <a:pPr>
              <a:buNone/>
            </a:pPr>
            <a:r>
              <a:rPr lang="fr-FR" sz="2800" dirty="0" smtClean="0">
                <a:latin typeface="Times New Roman" pitchFamily="18" charset="0"/>
                <a:cs typeface="Times New Roman" pitchFamily="18" charset="0"/>
              </a:rPr>
              <a:t>8. Prise en charge</a:t>
            </a:r>
          </a:p>
          <a:p>
            <a:pPr>
              <a:buNone/>
            </a:pPr>
            <a:endParaRPr lang="fr-FR" sz="1800" dirty="0" smtClean="0">
              <a:latin typeface="Times New Roman" pitchFamily="18" charset="0"/>
              <a:cs typeface="Times New Roman" pitchFamily="18" charset="0"/>
            </a:endParaRPr>
          </a:p>
          <a:p>
            <a:pPr>
              <a:buNone/>
            </a:pPr>
            <a:endParaRPr lang="fr-FR" sz="1800" b="1" dirty="0" smtClean="0">
              <a:solidFill>
                <a:srgbClr val="00B050"/>
              </a:solidFill>
              <a:latin typeface="Times New Roman" pitchFamily="18" charset="0"/>
              <a:cs typeface="Times New Roman" pitchFamily="18" charset="0"/>
            </a:endParaRPr>
          </a:p>
          <a:p>
            <a:pPr>
              <a:buNone/>
            </a:pPr>
            <a:endParaRPr lang="en-US" sz="1800" b="1" dirty="0">
              <a:solidFill>
                <a:srgbClr val="00B050"/>
              </a:solidFill>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500042"/>
            <a:ext cx="7239000" cy="5955694"/>
          </a:xfrm>
        </p:spPr>
        <p:txBody>
          <a:bodyPr>
            <a:noAutofit/>
          </a:bodyPr>
          <a:lstStyle/>
          <a:p>
            <a:pPr algn="ctr">
              <a:buNone/>
            </a:pPr>
            <a:r>
              <a:rPr lang="fr-FR" sz="2800" b="1" dirty="0" smtClean="0">
                <a:solidFill>
                  <a:srgbClr val="00B050"/>
                </a:solidFill>
                <a:latin typeface="Times New Roman" pitchFamily="18" charset="0"/>
                <a:cs typeface="Times New Roman" pitchFamily="18" charset="0"/>
              </a:rPr>
              <a:t>12. Le Trouble Déficitaire de l’Attention/Hyperactivité (TDA/H)</a:t>
            </a:r>
            <a:r>
              <a:rPr lang="fr-FR" sz="2800" dirty="0" smtClean="0">
                <a:solidFill>
                  <a:srgbClr val="00B050"/>
                </a:solidFill>
                <a:latin typeface="Times New Roman" pitchFamily="18" charset="0"/>
                <a:cs typeface="Times New Roman" pitchFamily="18" charset="0"/>
              </a:rPr>
              <a:t> </a:t>
            </a:r>
          </a:p>
          <a:p>
            <a:pPr>
              <a:buNone/>
            </a:pPr>
            <a:r>
              <a:rPr lang="fr-FR" sz="2800" dirty="0" smtClean="0">
                <a:solidFill>
                  <a:srgbClr val="00B050"/>
                </a:solidFill>
                <a:latin typeface="Times New Roman" pitchFamily="18" charset="0"/>
                <a:cs typeface="Times New Roman" pitchFamily="18" charset="0"/>
              </a:rPr>
              <a:t>1. </a:t>
            </a:r>
            <a:r>
              <a:rPr lang="fr-FR" sz="2800" dirty="0" smtClean="0">
                <a:latin typeface="Times New Roman" pitchFamily="18" charset="0"/>
                <a:cs typeface="Times New Roman" pitchFamily="18" charset="0"/>
              </a:rPr>
              <a:t>Introduction                         </a:t>
            </a:r>
          </a:p>
          <a:p>
            <a:pPr marL="342900" indent="-342900">
              <a:buNone/>
            </a:pPr>
            <a:r>
              <a:rPr lang="fr-FR" sz="2800" dirty="0" smtClean="0">
                <a:latin typeface="Times New Roman" pitchFamily="18" charset="0"/>
                <a:cs typeface="Times New Roman" pitchFamily="18" charset="0"/>
              </a:rPr>
              <a:t>2. Définition</a:t>
            </a:r>
          </a:p>
          <a:p>
            <a:pPr>
              <a:buNone/>
            </a:pPr>
            <a:r>
              <a:rPr lang="fr-FR" sz="2800" dirty="0" smtClean="0">
                <a:latin typeface="Times New Roman" pitchFamily="18" charset="0"/>
                <a:cs typeface="Times New Roman" pitchFamily="18" charset="0"/>
              </a:rPr>
              <a:t>3. Classification                </a:t>
            </a:r>
          </a:p>
          <a:p>
            <a:pPr>
              <a:buNone/>
            </a:pPr>
            <a:r>
              <a:rPr lang="fr-FR" sz="2800" dirty="0" smtClean="0">
                <a:latin typeface="Times New Roman" pitchFamily="18" charset="0"/>
                <a:cs typeface="Times New Roman" pitchFamily="18" charset="0"/>
              </a:rPr>
              <a:t>4. Prévalence</a:t>
            </a:r>
          </a:p>
          <a:p>
            <a:pPr>
              <a:buNone/>
            </a:pPr>
            <a:r>
              <a:rPr lang="fr-FR" sz="2800" dirty="0" smtClean="0">
                <a:latin typeface="Times New Roman" pitchFamily="18" charset="0"/>
                <a:cs typeface="Times New Roman" pitchFamily="18" charset="0"/>
              </a:rPr>
              <a:t>5. Etiologie                       </a:t>
            </a:r>
          </a:p>
          <a:p>
            <a:pPr>
              <a:buNone/>
            </a:pPr>
            <a:r>
              <a:rPr lang="fr-FR" sz="2800" dirty="0" smtClean="0">
                <a:latin typeface="Times New Roman" pitchFamily="18" charset="0"/>
                <a:cs typeface="Times New Roman" pitchFamily="18" charset="0"/>
              </a:rPr>
              <a:t>6. Évolution des manifestations</a:t>
            </a:r>
          </a:p>
          <a:p>
            <a:pPr>
              <a:buNone/>
            </a:pPr>
            <a:r>
              <a:rPr lang="en-US" sz="2800" dirty="0" smtClean="0">
                <a:latin typeface="Times New Roman" pitchFamily="18" charset="0"/>
                <a:cs typeface="Times New Roman" pitchFamily="18" charset="0"/>
              </a:rPr>
              <a:t>7. </a:t>
            </a:r>
            <a:r>
              <a:rPr lang="fr-FR" sz="2800" dirty="0" smtClean="0">
                <a:latin typeface="Times New Roman" pitchFamily="18" charset="0"/>
                <a:cs typeface="Times New Roman" pitchFamily="18" charset="0"/>
              </a:rPr>
              <a:t>Évaluation du trouble</a:t>
            </a:r>
            <a:r>
              <a:rPr lang="en-US" sz="2800" dirty="0" smtClean="0">
                <a:latin typeface="Times New Roman" pitchFamily="18" charset="0"/>
                <a:cs typeface="Times New Roman" pitchFamily="18" charset="0"/>
              </a:rPr>
              <a:t>      </a:t>
            </a:r>
          </a:p>
          <a:p>
            <a:pPr>
              <a:buNone/>
            </a:pPr>
            <a:r>
              <a:rPr lang="fr-FR" sz="2800" dirty="0" smtClean="0">
                <a:latin typeface="Times New Roman" pitchFamily="18" charset="0"/>
                <a:cs typeface="Times New Roman" pitchFamily="18" charset="0"/>
              </a:rPr>
              <a:t>8. La prise en charge</a:t>
            </a:r>
            <a:endParaRPr lang="en-US" sz="2800" dirty="0" smtClean="0">
              <a:latin typeface="Times New Roman" pitchFamily="18" charset="0"/>
              <a:cs typeface="Times New Roman" pitchFamily="18" charset="0"/>
            </a:endParaRPr>
          </a:p>
          <a:p>
            <a:pPr>
              <a:buNone/>
            </a:pPr>
            <a:endParaRPr lang="fr-FR" sz="2800" dirty="0" smtClean="0">
              <a:latin typeface="Times New Roman" pitchFamily="18" charset="0"/>
              <a:cs typeface="Times New Roman" pitchFamily="18" charset="0"/>
            </a:endParaRPr>
          </a:p>
          <a:p>
            <a:pPr>
              <a:buNone/>
            </a:pPr>
            <a:endParaRPr lang="fr-FR" sz="2800" b="1" dirty="0" smtClean="0">
              <a:solidFill>
                <a:srgbClr val="00B050"/>
              </a:solidFill>
              <a:latin typeface="Times New Roman" pitchFamily="18" charset="0"/>
              <a:cs typeface="Times New Roman" pitchFamily="18" charset="0"/>
            </a:endParaRPr>
          </a:p>
          <a:p>
            <a:pPr>
              <a:buNone/>
            </a:pPr>
            <a:endParaRPr lang="en-US" sz="1800" b="1" dirty="0">
              <a:solidFill>
                <a:srgbClr val="00B050"/>
              </a:solidFill>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285728"/>
            <a:ext cx="7239000" cy="6170008"/>
          </a:xfrm>
        </p:spPr>
        <p:txBody>
          <a:bodyPr>
            <a:normAutofit/>
          </a:bodyPr>
          <a:lstStyle/>
          <a:p>
            <a:pPr>
              <a:buNone/>
            </a:pPr>
            <a:r>
              <a:rPr lang="fr-FR" sz="2400" dirty="0" smtClean="0">
                <a:solidFill>
                  <a:srgbClr val="00B050"/>
                </a:solidFill>
                <a:latin typeface="Times New Roman" pitchFamily="18" charset="0"/>
                <a:cs typeface="Times New Roman" pitchFamily="18" charset="0"/>
              </a:rPr>
              <a:t>1. Introduction</a:t>
            </a:r>
          </a:p>
          <a:p>
            <a:pPr>
              <a:buFont typeface="Wingdings" pitchFamily="2" charset="2"/>
              <a:buChar char="§"/>
            </a:pPr>
            <a:r>
              <a:rPr lang="fr-FR" sz="2400" dirty="0" smtClean="0">
                <a:latin typeface="Times New Roman" pitchFamily="18" charset="0"/>
                <a:cs typeface="Times New Roman" pitchFamily="18" charset="0"/>
              </a:rPr>
              <a:t>Le trouble déficitaire de l’attention avec ou sans hyperactivité (TDA/H) conjugue deux types de déficits: </a:t>
            </a:r>
          </a:p>
          <a:p>
            <a:endParaRPr lang="en-US" sz="2400" dirty="0" smtClean="0">
              <a:latin typeface="Times New Roman" pitchFamily="18" charset="0"/>
              <a:cs typeface="Times New Roman" pitchFamily="18" charset="0"/>
            </a:endParaRPr>
          </a:p>
          <a:p>
            <a:pPr>
              <a:buFont typeface="Wingdings" pitchFamily="2" charset="2"/>
              <a:buChar char="ü"/>
            </a:pPr>
            <a:r>
              <a:rPr lang="fr-FR" sz="2400" dirty="0" smtClean="0">
                <a:latin typeface="Times New Roman" pitchFamily="18" charset="0"/>
                <a:cs typeface="Times New Roman" pitchFamily="18" charset="0"/>
              </a:rPr>
              <a:t>une altération du fonctionnement attentionnel qui peut  causer de nombreux oublis et des erreurs de raisonnement préjudiciables pour la dynamique des apprentissages ;</a:t>
            </a:r>
            <a:endParaRPr lang="en-US" sz="2400" dirty="0" smtClean="0">
              <a:latin typeface="Times New Roman" pitchFamily="18" charset="0"/>
              <a:cs typeface="Times New Roman" pitchFamily="18" charset="0"/>
            </a:endParaRPr>
          </a:p>
          <a:p>
            <a:pPr>
              <a:buFont typeface="Wingdings" pitchFamily="2" charset="2"/>
              <a:buChar char="ü"/>
            </a:pPr>
            <a:endParaRPr lang="en-US" sz="2400" dirty="0" smtClean="0">
              <a:latin typeface="Times New Roman" pitchFamily="18" charset="0"/>
              <a:cs typeface="Times New Roman" pitchFamily="18" charset="0"/>
            </a:endParaRPr>
          </a:p>
          <a:p>
            <a:pPr>
              <a:buFont typeface="Wingdings" pitchFamily="2" charset="2"/>
              <a:buChar char="ü"/>
            </a:pPr>
            <a:r>
              <a:rPr lang="fr-FR" sz="2400" dirty="0" smtClean="0">
                <a:latin typeface="Times New Roman" pitchFamily="18" charset="0"/>
                <a:cs typeface="Times New Roman" pitchFamily="18" charset="0"/>
              </a:rPr>
              <a:t> un défaut de contrôle moteur avec hyperactivité et impulsivité associé à une fébrilité émotionnelle à l’origine de nombreuses difficultés d’adaptation psychosociale. </a:t>
            </a:r>
          </a:p>
          <a:p>
            <a:pPr>
              <a:buNone/>
            </a:pP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285728"/>
            <a:ext cx="7239000" cy="6170008"/>
          </a:xfrm>
        </p:spPr>
        <p:txBody>
          <a:bodyPr>
            <a:normAutofit fontScale="92500" lnSpcReduction="20000"/>
          </a:bodyPr>
          <a:lstStyle/>
          <a:p>
            <a:pPr>
              <a:buNone/>
            </a:pPr>
            <a:r>
              <a:rPr lang="fr-FR" sz="2400" b="1" dirty="0" smtClean="0">
                <a:solidFill>
                  <a:srgbClr val="00B050"/>
                </a:solidFill>
                <a:latin typeface="Times New Roman" pitchFamily="18" charset="0"/>
                <a:cs typeface="Times New Roman" pitchFamily="18" charset="0"/>
              </a:rPr>
              <a:t>2. Définition</a:t>
            </a:r>
            <a:endParaRPr lang="en-US" sz="2400" dirty="0" smtClean="0">
              <a:latin typeface="Times New Roman" pitchFamily="18" charset="0"/>
              <a:cs typeface="Times New Roman" pitchFamily="18" charset="0"/>
            </a:endParaRPr>
          </a:p>
          <a:p>
            <a:pPr>
              <a:buFont typeface="Wingdings" pitchFamily="2" charset="2"/>
              <a:buChar char="§"/>
            </a:pPr>
            <a:r>
              <a:rPr lang="fr-FR" dirty="0" smtClean="0">
                <a:latin typeface="Times New Roman" pitchFamily="18" charset="0"/>
                <a:cs typeface="Times New Roman" pitchFamily="18" charset="0"/>
              </a:rPr>
              <a:t>Le trouble déficitaire de l’attention avec ou sans hyperactivité (TDA/H) (ADHD –Attention –déficit-</a:t>
            </a:r>
            <a:r>
              <a:rPr lang="fr-FR" dirty="0" err="1" smtClean="0">
                <a:latin typeface="Times New Roman" pitchFamily="18" charset="0"/>
                <a:cs typeface="Times New Roman" pitchFamily="18" charset="0"/>
              </a:rPr>
              <a:t>hyperactivity</a:t>
            </a:r>
            <a:r>
              <a:rPr lang="fr-FR"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desorder</a:t>
            </a:r>
            <a:r>
              <a:rPr lang="fr-FR" dirty="0" smtClean="0">
                <a:latin typeface="Times New Roman" pitchFamily="18" charset="0"/>
                <a:cs typeface="Times New Roman" pitchFamily="18" charset="0"/>
              </a:rPr>
              <a:t>) désigne un déficit spécifique (intrinsèque) du développent des fonctions attentionnelles chez l’enfant.</a:t>
            </a:r>
          </a:p>
          <a:p>
            <a:endParaRPr lang="en-US" dirty="0" smtClean="0">
              <a:latin typeface="Times New Roman" pitchFamily="18" charset="0"/>
              <a:cs typeface="Times New Roman" pitchFamily="18" charset="0"/>
            </a:endParaRPr>
          </a:p>
          <a:p>
            <a:pPr>
              <a:buFont typeface="Wingdings" pitchFamily="2" charset="2"/>
              <a:buChar char="§"/>
            </a:pPr>
            <a:r>
              <a:rPr lang="fr-FR" dirty="0" smtClean="0">
                <a:latin typeface="Times New Roman" pitchFamily="18" charset="0"/>
                <a:cs typeface="Times New Roman" pitchFamily="18" charset="0"/>
              </a:rPr>
              <a:t>On considère généralement 3 formes :</a:t>
            </a:r>
            <a:endParaRPr lang="en-US" dirty="0" smtClean="0">
              <a:latin typeface="Times New Roman" pitchFamily="18" charset="0"/>
              <a:cs typeface="Times New Roman" pitchFamily="18" charset="0"/>
            </a:endParaRPr>
          </a:p>
          <a:p>
            <a:pPr>
              <a:buFont typeface="Wingdings" pitchFamily="2" charset="2"/>
              <a:buChar char="ü"/>
            </a:pPr>
            <a:r>
              <a:rPr lang="fr-FR" dirty="0" smtClean="0">
                <a:latin typeface="Times New Roman" pitchFamily="18" charset="0"/>
                <a:cs typeface="Times New Roman" pitchFamily="18" charset="0"/>
              </a:rPr>
              <a:t>inattention prédominante ;</a:t>
            </a:r>
          </a:p>
          <a:p>
            <a:pPr>
              <a:buFont typeface="Wingdings" pitchFamily="2" charset="2"/>
              <a:buChar char="ü"/>
            </a:pPr>
            <a:r>
              <a:rPr lang="fr-FR" dirty="0" smtClean="0">
                <a:latin typeface="Times New Roman" pitchFamily="18" charset="0"/>
                <a:cs typeface="Times New Roman" pitchFamily="18" charset="0"/>
              </a:rPr>
              <a:t> inattention avec impulsivité ;</a:t>
            </a:r>
            <a:endParaRPr lang="en-US" dirty="0" smtClean="0">
              <a:latin typeface="Times New Roman" pitchFamily="18" charset="0"/>
              <a:cs typeface="Times New Roman" pitchFamily="18" charset="0"/>
            </a:endParaRPr>
          </a:p>
          <a:p>
            <a:pPr>
              <a:buFont typeface="Wingdings" pitchFamily="2" charset="2"/>
              <a:buChar char="ü"/>
            </a:pPr>
            <a:r>
              <a:rPr lang="fr-FR" dirty="0" smtClean="0">
                <a:latin typeface="Times New Roman" pitchFamily="18" charset="0"/>
                <a:cs typeface="Times New Roman" pitchFamily="18" charset="0"/>
              </a:rPr>
              <a:t>inattention et/ou avec hyperactivité. </a:t>
            </a:r>
          </a:p>
          <a:p>
            <a:pPr>
              <a:buFont typeface="Wingdings" pitchFamily="2" charset="2"/>
              <a:buChar char="ü"/>
            </a:pPr>
            <a:endParaRPr lang="fr-FR" dirty="0" smtClean="0">
              <a:latin typeface="Times New Roman" pitchFamily="18" charset="0"/>
              <a:cs typeface="Times New Roman" pitchFamily="18" charset="0"/>
            </a:endParaRPr>
          </a:p>
          <a:p>
            <a:pPr>
              <a:buFont typeface="Wingdings" pitchFamily="2" charset="2"/>
              <a:buChar char="§"/>
            </a:pPr>
            <a:r>
              <a:rPr lang="fr-FR" dirty="0" smtClean="0">
                <a:latin typeface="Times New Roman" pitchFamily="18" charset="0"/>
                <a:cs typeface="Times New Roman" pitchFamily="18" charset="0"/>
              </a:rPr>
              <a:t>Ce trouble comporte trois ensembles de signes qui sont : le déficit de l’attention, l’impulsivité et l’agitation motrice ou hyperactivité.</a:t>
            </a:r>
            <a:endParaRPr lang="en-US" dirty="0" smtClean="0">
              <a:latin typeface="Times New Roman" pitchFamily="18" charset="0"/>
              <a:cs typeface="Times New Roman" pitchFamily="18" charset="0"/>
            </a:endParaRPr>
          </a:p>
          <a:p>
            <a:pPr>
              <a:buFont typeface="Wingdings" pitchFamily="2" charset="2"/>
              <a:buChar char="ü"/>
            </a:pPr>
            <a:endParaRPr lang="en-US" sz="2400" dirty="0" smtClean="0">
              <a:latin typeface="Times New Roman" pitchFamily="18" charset="0"/>
              <a:cs typeface="Times New Roman" pitchFamily="18" charset="0"/>
            </a:endParaRPr>
          </a:p>
          <a:p>
            <a:pPr>
              <a:buNone/>
            </a:pPr>
            <a:r>
              <a:rPr lang="fr-FR" sz="2400" dirty="0" smtClean="0">
                <a:solidFill>
                  <a:srgbClr val="FFFF00"/>
                </a:solidFill>
              </a:rPr>
              <a:t>	</a:t>
            </a:r>
          </a:p>
          <a:p>
            <a:pPr>
              <a:buNone/>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0" y="0"/>
            <a:ext cx="7929618" cy="6858000"/>
          </a:xfrm>
        </p:spPr>
        <p:txBody>
          <a:bodyPr>
            <a:noAutofit/>
          </a:bodyPr>
          <a:lstStyle/>
          <a:p>
            <a:pPr>
              <a:buNone/>
            </a:pPr>
            <a:r>
              <a:rPr lang="fr-FR" sz="2400" b="1" dirty="0" smtClean="0">
                <a:solidFill>
                  <a:srgbClr val="7030A0"/>
                </a:solidFill>
                <a:latin typeface="Times New Roman" pitchFamily="18" charset="0"/>
                <a:cs typeface="Times New Roman" pitchFamily="18" charset="0"/>
              </a:rPr>
              <a:t>1.Déficit de l’attention</a:t>
            </a:r>
            <a:endParaRPr lang="en-US" sz="2400" dirty="0" smtClean="0">
              <a:solidFill>
                <a:srgbClr val="7030A0"/>
              </a:solidFill>
              <a:latin typeface="Times New Roman" pitchFamily="18" charset="0"/>
              <a:cs typeface="Times New Roman" pitchFamily="18" charset="0"/>
            </a:endParaRPr>
          </a:p>
          <a:p>
            <a:pPr>
              <a:buFont typeface="Wingdings" pitchFamily="2" charset="2"/>
              <a:buChar char="§"/>
            </a:pPr>
            <a:r>
              <a:rPr lang="fr-FR" sz="2400" dirty="0" smtClean="0">
                <a:latin typeface="Times New Roman" pitchFamily="18" charset="0"/>
                <a:cs typeface="Times New Roman" pitchFamily="18" charset="0"/>
              </a:rPr>
              <a:t>Le sujet n’écoute pas, n’arrive pas à se concentrer et à persévérer dans la réalisation de son travail scolaire ou dans ses jeux. Tout effort d’attention lui est difficile et le moindre élément parasite le détourne rapidement de la tâche en cours. Il peut ainsi s’attacher à des éléments non pertinents du travail qu’il est en train d’accomplir et perd de vue l’objectif principal. </a:t>
            </a:r>
            <a:endParaRPr lang="en-US" sz="2400" dirty="0" smtClean="0">
              <a:latin typeface="Times New Roman" pitchFamily="18" charset="0"/>
              <a:cs typeface="Times New Roman" pitchFamily="18" charset="0"/>
            </a:endParaRPr>
          </a:p>
          <a:p>
            <a:pPr>
              <a:buFont typeface="Wingdings" pitchFamily="2" charset="2"/>
              <a:buChar char="§"/>
            </a:pPr>
            <a:r>
              <a:rPr lang="fr-FR" sz="2400" dirty="0" smtClean="0">
                <a:latin typeface="Times New Roman" pitchFamily="18" charset="0"/>
                <a:cs typeface="Times New Roman" pitchFamily="18" charset="0"/>
              </a:rPr>
              <a:t>Il égare ses affaires qu’il s’agisse de vêtements, de matériel scolaire ou de jouets. Il existe différents degrés de gravité depuis la tendance à la distraction épisodique jusqu’à l’impossibilité de poursuivre plus de quelques minutes une</a:t>
            </a:r>
            <a:r>
              <a:rPr lang="en-US" sz="2400"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même activité. </a:t>
            </a:r>
          </a:p>
          <a:p>
            <a:pPr>
              <a:buFont typeface="Wingdings" pitchFamily="2" charset="2"/>
              <a:buChar char="§"/>
            </a:pPr>
            <a:r>
              <a:rPr lang="fr-FR" sz="2400" dirty="0" smtClean="0">
                <a:latin typeface="Times New Roman" pitchFamily="18" charset="0"/>
                <a:cs typeface="Times New Roman" pitchFamily="18" charset="0"/>
              </a:rPr>
              <a:t>La motivation du sujet à l’égard de l’activité peut aussi jouer un rôle et les manifestations peuvent être situationnelles.</a:t>
            </a:r>
          </a:p>
          <a:p>
            <a:pPr>
              <a:buNone/>
            </a:pPr>
            <a:r>
              <a:rPr lang="fr-FR" sz="2400" dirty="0" smtClean="0">
                <a:latin typeface="Times New Roman" pitchFamily="18" charset="0"/>
                <a:cs typeface="Times New Roman" pitchFamily="18" charset="0"/>
              </a:rPr>
              <a:t>Douglas parle de leur incapacité de « s’arrêter, regarder et écouter » (stop, look and </a:t>
            </a:r>
            <a:r>
              <a:rPr lang="fr-FR" sz="2400" dirty="0" err="1" smtClean="0">
                <a:latin typeface="Times New Roman" pitchFamily="18" charset="0"/>
                <a:cs typeface="Times New Roman" pitchFamily="18" charset="0"/>
              </a:rPr>
              <a:t>listen</a:t>
            </a:r>
            <a:r>
              <a:rPr lang="fr-FR" sz="2400" dirty="0" smtClean="0">
                <a:latin typeface="Times New Roman" pitchFamily="18" charset="0"/>
                <a:cs typeface="Times New Roman" pitchFamily="18" charset="0"/>
              </a:rPr>
              <a:t>).</a:t>
            </a:r>
            <a:endParaRPr lang="en-US" sz="2400" dirty="0" smtClean="0">
              <a:latin typeface="Times New Roman" pitchFamily="18" charset="0"/>
              <a:cs typeface="Times New Roman" pitchFamily="18" charset="0"/>
            </a:endParaRPr>
          </a:p>
          <a:p>
            <a:pPr>
              <a:buNone/>
            </a:pPr>
            <a:endParaRPr lang="fr-FR" sz="1800" b="1" dirty="0" smtClean="0">
              <a:solidFill>
                <a:srgbClr val="00B050"/>
              </a:solidFill>
              <a:latin typeface="Times New Roman" pitchFamily="18" charset="0"/>
              <a:cs typeface="Times New Roman" pitchFamily="18" charset="0"/>
            </a:endParaRPr>
          </a:p>
          <a:p>
            <a:endParaRPr lang="en-US" sz="1800" dirty="0" smtClean="0">
              <a:latin typeface="Times New Roman" pitchFamily="18" charset="0"/>
              <a:cs typeface="Times New Roman" pitchFamily="18" charset="0"/>
            </a:endParaRPr>
          </a:p>
          <a:p>
            <a:pPr>
              <a:buNone/>
            </a:pPr>
            <a:r>
              <a:rPr lang="fr-FR" sz="1800" dirty="0" smtClean="0">
                <a:solidFill>
                  <a:srgbClr val="FFFF00"/>
                </a:solidFill>
                <a:latin typeface="Times New Roman" pitchFamily="18" charset="0"/>
                <a:cs typeface="Times New Roman" pitchFamily="18" charset="0"/>
              </a:rPr>
              <a:t>	</a:t>
            </a:r>
          </a:p>
          <a:p>
            <a:pPr>
              <a:buNone/>
            </a:pPr>
            <a:endParaRPr lang="en-US" sz="1800"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285728"/>
            <a:ext cx="7239000" cy="6170008"/>
          </a:xfrm>
        </p:spPr>
        <p:txBody>
          <a:bodyPr>
            <a:normAutofit fontScale="32500" lnSpcReduction="20000"/>
          </a:bodyPr>
          <a:lstStyle/>
          <a:p>
            <a:pPr>
              <a:buNone/>
            </a:pPr>
            <a:r>
              <a:rPr lang="fr-FR" sz="5100" dirty="0" smtClean="0">
                <a:solidFill>
                  <a:srgbClr val="7030A0"/>
                </a:solidFill>
                <a:latin typeface="Times New Roman" pitchFamily="18" charset="0"/>
                <a:cs typeface="Times New Roman" pitchFamily="18" charset="0"/>
              </a:rPr>
              <a:t>2. Impulsivité</a:t>
            </a:r>
            <a:endParaRPr lang="en-US" sz="5100" dirty="0" smtClean="0">
              <a:solidFill>
                <a:srgbClr val="7030A0"/>
              </a:solidFill>
              <a:latin typeface="Times New Roman" pitchFamily="18" charset="0"/>
              <a:cs typeface="Times New Roman" pitchFamily="18" charset="0"/>
            </a:endParaRPr>
          </a:p>
          <a:p>
            <a:pPr>
              <a:buFont typeface="Wingdings" pitchFamily="2" charset="2"/>
              <a:buChar char="§"/>
            </a:pPr>
            <a:r>
              <a:rPr lang="fr-FR" sz="6000" dirty="0" smtClean="0">
                <a:latin typeface="Times New Roman" pitchFamily="18" charset="0"/>
                <a:cs typeface="Times New Roman" pitchFamily="18" charset="0"/>
              </a:rPr>
              <a:t>Il s’agit d’une réponse trop rapide devant une situation sans tenir</a:t>
            </a:r>
            <a:r>
              <a:rPr lang="en-US" sz="6000" dirty="0" smtClean="0">
                <a:latin typeface="Times New Roman" pitchFamily="18" charset="0"/>
                <a:cs typeface="Times New Roman" pitchFamily="18" charset="0"/>
              </a:rPr>
              <a:t> </a:t>
            </a:r>
            <a:r>
              <a:rPr lang="fr-FR" sz="6000" dirty="0" smtClean="0">
                <a:latin typeface="Times New Roman" pitchFamily="18" charset="0"/>
                <a:cs typeface="Times New Roman" pitchFamily="18" charset="0"/>
              </a:rPr>
              <a:t>compte des informations disponibles qui pourraient amener l’enfant</a:t>
            </a:r>
            <a:r>
              <a:rPr lang="en-US" sz="6000" dirty="0" smtClean="0">
                <a:latin typeface="Times New Roman" pitchFamily="18" charset="0"/>
                <a:cs typeface="Times New Roman" pitchFamily="18" charset="0"/>
              </a:rPr>
              <a:t> </a:t>
            </a:r>
            <a:r>
              <a:rPr lang="fr-FR" sz="6000" dirty="0" smtClean="0">
                <a:latin typeface="Times New Roman" pitchFamily="18" charset="0"/>
                <a:cs typeface="Times New Roman" pitchFamily="18" charset="0"/>
              </a:rPr>
              <a:t>à modifier son comportement. </a:t>
            </a:r>
          </a:p>
          <a:p>
            <a:pPr>
              <a:buFont typeface="Wingdings" pitchFamily="2" charset="2"/>
              <a:buChar char="§"/>
            </a:pPr>
            <a:endParaRPr lang="fr-FR" sz="6000" dirty="0" smtClean="0">
              <a:latin typeface="Times New Roman" pitchFamily="18" charset="0"/>
              <a:cs typeface="Times New Roman" pitchFamily="18" charset="0"/>
            </a:endParaRPr>
          </a:p>
          <a:p>
            <a:pPr>
              <a:buFont typeface="Wingdings" pitchFamily="2" charset="2"/>
              <a:buChar char="§"/>
            </a:pPr>
            <a:r>
              <a:rPr lang="fr-FR" sz="6000" dirty="0" smtClean="0">
                <a:latin typeface="Times New Roman" pitchFamily="18" charset="0"/>
                <a:cs typeface="Times New Roman" pitchFamily="18" charset="0"/>
              </a:rPr>
              <a:t>Elle intervient aussi bien au niveau</a:t>
            </a:r>
            <a:r>
              <a:rPr lang="en-US" sz="6000" dirty="0" smtClean="0">
                <a:latin typeface="Times New Roman" pitchFamily="18" charset="0"/>
                <a:cs typeface="Times New Roman" pitchFamily="18" charset="0"/>
              </a:rPr>
              <a:t> </a:t>
            </a:r>
            <a:r>
              <a:rPr lang="fr-FR" sz="6000" dirty="0" smtClean="0">
                <a:latin typeface="Times New Roman" pitchFamily="18" charset="0"/>
                <a:cs typeface="Times New Roman" pitchFamily="18" charset="0"/>
              </a:rPr>
              <a:t>moteur que social ou cognitif. </a:t>
            </a:r>
          </a:p>
          <a:p>
            <a:pPr>
              <a:buNone/>
            </a:pPr>
            <a:endParaRPr lang="fr-FR" sz="6000" dirty="0" smtClean="0">
              <a:latin typeface="Times New Roman" pitchFamily="18" charset="0"/>
              <a:cs typeface="Times New Roman" pitchFamily="18" charset="0"/>
            </a:endParaRPr>
          </a:p>
          <a:p>
            <a:pPr>
              <a:buFont typeface="Wingdings" pitchFamily="2" charset="2"/>
              <a:buChar char="§"/>
            </a:pPr>
            <a:r>
              <a:rPr lang="fr-FR" sz="6000" dirty="0" smtClean="0">
                <a:latin typeface="Times New Roman" pitchFamily="18" charset="0"/>
                <a:cs typeface="Times New Roman" pitchFamily="18" charset="0"/>
              </a:rPr>
              <a:t>Ils font fréquemment des interventions intempestives ou dépourvues de tact à l’école ou dans le milieu familial et supportent difficilement</a:t>
            </a:r>
            <a:r>
              <a:rPr lang="en-US" sz="6000" dirty="0" smtClean="0">
                <a:latin typeface="Times New Roman" pitchFamily="18" charset="0"/>
                <a:cs typeface="Times New Roman" pitchFamily="18" charset="0"/>
              </a:rPr>
              <a:t> </a:t>
            </a:r>
            <a:r>
              <a:rPr lang="fr-FR" sz="6000" dirty="0" smtClean="0">
                <a:latin typeface="Times New Roman" pitchFamily="18" charset="0"/>
                <a:cs typeface="Times New Roman" pitchFamily="18" charset="0"/>
              </a:rPr>
              <a:t>d’attendre leur tour dans un jeu de société. </a:t>
            </a:r>
          </a:p>
          <a:p>
            <a:pPr>
              <a:buFont typeface="Wingdings" pitchFamily="2" charset="2"/>
              <a:buChar char="§"/>
            </a:pPr>
            <a:r>
              <a:rPr lang="fr-FR" sz="6000" dirty="0" smtClean="0">
                <a:latin typeface="Times New Roman" pitchFamily="18" charset="0"/>
                <a:cs typeface="Times New Roman" pitchFamily="18" charset="0"/>
              </a:rPr>
              <a:t>Ils ne prennent pas le temps de réfléchir avant de répondre et ne parviennent pas à inhiber leurs réponses motrices ou verbales.   </a:t>
            </a:r>
            <a:endParaRPr lang="en-US" sz="6000" dirty="0" smtClean="0">
              <a:latin typeface="Times New Roman" pitchFamily="18" charset="0"/>
              <a:cs typeface="Times New Roman" pitchFamily="18" charset="0"/>
            </a:endParaRPr>
          </a:p>
          <a:p>
            <a:pPr>
              <a:buNone/>
            </a:pPr>
            <a:r>
              <a:rPr lang="fr-FR" sz="6000" dirty="0" smtClean="0">
                <a:latin typeface="Times New Roman" pitchFamily="18" charset="0"/>
                <a:cs typeface="Times New Roman" pitchFamily="18" charset="0"/>
              </a:rPr>
              <a:t> </a:t>
            </a:r>
            <a:endParaRPr lang="en-US" sz="6000" dirty="0" smtClean="0">
              <a:latin typeface="Times New Roman" pitchFamily="18" charset="0"/>
              <a:cs typeface="Times New Roman" pitchFamily="18" charset="0"/>
            </a:endParaRPr>
          </a:p>
          <a:p>
            <a:pPr>
              <a:buNone/>
            </a:pPr>
            <a:endParaRPr lang="fr-FR" sz="6000" b="1" dirty="0" smtClean="0">
              <a:solidFill>
                <a:srgbClr val="00B050"/>
              </a:solidFill>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pPr>
              <a:buNone/>
            </a:pPr>
            <a:r>
              <a:rPr lang="fr-FR" sz="2400" dirty="0" smtClean="0">
                <a:solidFill>
                  <a:srgbClr val="FFFF00"/>
                </a:solidFill>
              </a:rPr>
              <a:t>	</a:t>
            </a:r>
          </a:p>
          <a:p>
            <a:pPr>
              <a:buNone/>
            </a:pP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285728"/>
            <a:ext cx="7239000" cy="6170008"/>
          </a:xfrm>
        </p:spPr>
        <p:txBody>
          <a:bodyPr>
            <a:normAutofit fontScale="70000" lnSpcReduction="20000"/>
          </a:bodyPr>
          <a:lstStyle/>
          <a:p>
            <a:pPr>
              <a:buNone/>
            </a:pPr>
            <a:r>
              <a:rPr lang="fr-FR" sz="2400" b="1" dirty="0" smtClean="0">
                <a:solidFill>
                  <a:srgbClr val="7030A0"/>
                </a:solidFill>
                <a:latin typeface="Times New Roman" pitchFamily="18" charset="0"/>
                <a:cs typeface="Times New Roman" pitchFamily="18" charset="0"/>
              </a:rPr>
              <a:t>3. </a:t>
            </a:r>
            <a:r>
              <a:rPr lang="fr-FR" sz="2800" b="1" dirty="0" smtClean="0">
                <a:solidFill>
                  <a:srgbClr val="7030A0"/>
                </a:solidFill>
                <a:latin typeface="Times New Roman" pitchFamily="18" charset="0"/>
                <a:cs typeface="Times New Roman" pitchFamily="18" charset="0"/>
              </a:rPr>
              <a:t>Hyperactivité</a:t>
            </a:r>
            <a:endParaRPr lang="en-US" sz="2800" dirty="0" smtClean="0">
              <a:solidFill>
                <a:srgbClr val="7030A0"/>
              </a:solidFill>
              <a:latin typeface="Times New Roman" pitchFamily="18" charset="0"/>
              <a:cs typeface="Times New Roman" pitchFamily="18" charset="0"/>
            </a:endParaRPr>
          </a:p>
          <a:p>
            <a:pPr>
              <a:buFont typeface="Wingdings" pitchFamily="2" charset="2"/>
              <a:buChar char="§"/>
            </a:pPr>
            <a:r>
              <a:rPr lang="fr-FR" sz="2800" dirty="0" smtClean="0">
                <a:latin typeface="Times New Roman" pitchFamily="18" charset="0"/>
                <a:cs typeface="Times New Roman" pitchFamily="18" charset="0"/>
              </a:rPr>
              <a:t>Moins fréquente dans la population féminine, l’hyperactivité constitue le  principal  motif de la consultation.</a:t>
            </a:r>
          </a:p>
          <a:p>
            <a:pPr>
              <a:buNone/>
            </a:pPr>
            <a:r>
              <a:rPr lang="fr-FR" sz="2800" dirty="0" smtClean="0">
                <a:latin typeface="Times New Roman" pitchFamily="18" charset="0"/>
                <a:cs typeface="Times New Roman" pitchFamily="18" charset="0"/>
              </a:rPr>
              <a:t> </a:t>
            </a:r>
          </a:p>
          <a:p>
            <a:pPr>
              <a:buFont typeface="Wingdings" pitchFamily="2" charset="2"/>
              <a:buChar char="§"/>
            </a:pPr>
            <a:r>
              <a:rPr lang="fr-FR" sz="2800" dirty="0" smtClean="0">
                <a:latin typeface="Times New Roman" pitchFamily="18" charset="0"/>
                <a:cs typeface="Times New Roman" pitchFamily="18" charset="0"/>
              </a:rPr>
              <a:t>L’enfant est en perpétuel mouvement et ne peut s’arrêter. </a:t>
            </a:r>
          </a:p>
          <a:p>
            <a:pPr>
              <a:buFont typeface="Wingdings" pitchFamily="2" charset="2"/>
              <a:buChar char="§"/>
            </a:pPr>
            <a:endParaRPr lang="fr-FR" sz="2800" dirty="0" smtClean="0">
              <a:latin typeface="Times New Roman" pitchFamily="18" charset="0"/>
              <a:cs typeface="Times New Roman" pitchFamily="18" charset="0"/>
            </a:endParaRPr>
          </a:p>
          <a:p>
            <a:pPr>
              <a:buFont typeface="Wingdings" pitchFamily="2" charset="2"/>
              <a:buChar char="§"/>
            </a:pPr>
            <a:r>
              <a:rPr lang="fr-FR" sz="2800" dirty="0" smtClean="0">
                <a:latin typeface="Times New Roman" pitchFamily="18" charset="0"/>
                <a:cs typeface="Times New Roman" pitchFamily="18" charset="0"/>
              </a:rPr>
              <a:t>Cette activité motrice incessante apparaît même dans un milieu nouveau contrairement à l’enfant non </a:t>
            </a:r>
            <a:r>
              <a:rPr lang="fr-FR" sz="2800" dirty="0" err="1" smtClean="0">
                <a:latin typeface="Times New Roman" pitchFamily="18" charset="0"/>
                <a:cs typeface="Times New Roman" pitchFamily="18" charset="0"/>
              </a:rPr>
              <a:t>hyperkinétique</a:t>
            </a:r>
            <a:r>
              <a:rPr lang="fr-FR" sz="2800" dirty="0" smtClean="0">
                <a:latin typeface="Times New Roman" pitchFamily="18" charset="0"/>
                <a:cs typeface="Times New Roman" pitchFamily="18" charset="0"/>
              </a:rPr>
              <a:t> qui a</a:t>
            </a:r>
            <a:r>
              <a:rPr lang="en-US" sz="2800" dirty="0" smtClean="0">
                <a:latin typeface="Times New Roman" pitchFamily="18" charset="0"/>
                <a:cs typeface="Times New Roman" pitchFamily="18" charset="0"/>
              </a:rPr>
              <a:t> </a:t>
            </a:r>
            <a:r>
              <a:rPr lang="fr-FR" sz="2800" dirty="0" smtClean="0">
                <a:latin typeface="Times New Roman" pitchFamily="18" charset="0"/>
                <a:cs typeface="Times New Roman" pitchFamily="18" charset="0"/>
              </a:rPr>
              <a:t>tendance à se calmer devant un environnement inconnu. </a:t>
            </a:r>
          </a:p>
          <a:p>
            <a:pPr>
              <a:buFont typeface="Wingdings" pitchFamily="2" charset="2"/>
              <a:buChar char="§"/>
            </a:pPr>
            <a:endParaRPr lang="fr-FR" sz="2800" dirty="0" smtClean="0">
              <a:latin typeface="Times New Roman" pitchFamily="18" charset="0"/>
              <a:cs typeface="Times New Roman" pitchFamily="18" charset="0"/>
            </a:endParaRPr>
          </a:p>
          <a:p>
            <a:pPr>
              <a:buFont typeface="Wingdings" pitchFamily="2" charset="2"/>
              <a:buChar char="§"/>
            </a:pPr>
            <a:r>
              <a:rPr lang="fr-FR" sz="2800" dirty="0" smtClean="0">
                <a:latin typeface="Times New Roman" pitchFamily="18" charset="0"/>
                <a:cs typeface="Times New Roman" pitchFamily="18" charset="0"/>
              </a:rPr>
              <a:t>Tout ce qui est à la portée de l’enfant est manipulé, porté à la bouche et tout aussi rapidement rejeté. L’usure anormale des vêtements, en particulier des chaussures, est mentionnée par les parents.    </a:t>
            </a:r>
            <a:endParaRPr lang="en-US" sz="2800" dirty="0" smtClean="0">
              <a:latin typeface="Times New Roman" pitchFamily="18" charset="0"/>
              <a:cs typeface="Times New Roman" pitchFamily="18" charset="0"/>
            </a:endParaRPr>
          </a:p>
          <a:p>
            <a:endParaRPr lang="en-US" sz="2800" dirty="0" smtClean="0">
              <a:latin typeface="Times New Roman" pitchFamily="18" charset="0"/>
              <a:cs typeface="Times New Roman" pitchFamily="18" charset="0"/>
            </a:endParaRPr>
          </a:p>
          <a:p>
            <a:pPr>
              <a:buNone/>
            </a:pPr>
            <a:endParaRPr lang="fr-FR" sz="2800" b="1" dirty="0" smtClean="0">
              <a:solidFill>
                <a:srgbClr val="00B050"/>
              </a:solidFill>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pPr>
              <a:buNone/>
            </a:pPr>
            <a:r>
              <a:rPr lang="fr-FR" sz="2400" dirty="0" smtClean="0">
                <a:solidFill>
                  <a:srgbClr val="FFFF00"/>
                </a:solidFill>
              </a:rPr>
              <a:t>	</a:t>
            </a:r>
          </a:p>
          <a:p>
            <a:pPr>
              <a:buNone/>
            </a:pP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214282" y="402264"/>
            <a:ext cx="7239000" cy="5955694"/>
          </a:xfrm>
        </p:spPr>
        <p:txBody>
          <a:bodyPr>
            <a:normAutofit fontScale="92500" lnSpcReduction="10000"/>
          </a:bodyPr>
          <a:lstStyle/>
          <a:p>
            <a:pPr>
              <a:buNone/>
            </a:pPr>
            <a:r>
              <a:rPr lang="fr-FR" sz="2400" b="1" dirty="0" smtClean="0">
                <a:solidFill>
                  <a:srgbClr val="00B050"/>
                </a:solidFill>
                <a:latin typeface="Times New Roman" pitchFamily="18" charset="0"/>
                <a:cs typeface="Times New Roman" pitchFamily="18" charset="0"/>
              </a:rPr>
              <a:t>3. Classification</a:t>
            </a:r>
          </a:p>
          <a:p>
            <a:r>
              <a:rPr lang="fr-FR" sz="2400" dirty="0" smtClean="0">
                <a:latin typeface="Times New Roman" pitchFamily="18" charset="0"/>
                <a:cs typeface="Times New Roman" pitchFamily="18" charset="0"/>
              </a:rPr>
              <a:t>Le DSM-V (2013) classe le trouble dans la catégorie des troubles intitulés « Troubles du </a:t>
            </a:r>
            <a:r>
              <a:rPr lang="fr-FR" sz="2400" dirty="0" err="1" smtClean="0">
                <a:latin typeface="Times New Roman" pitchFamily="18" charset="0"/>
                <a:cs typeface="Times New Roman" pitchFamily="18" charset="0"/>
              </a:rPr>
              <a:t>neuro</a:t>
            </a:r>
            <a:r>
              <a:rPr lang="fr-FR" sz="2400" dirty="0" smtClean="0">
                <a:latin typeface="Times New Roman" pitchFamily="18" charset="0"/>
                <a:cs typeface="Times New Roman" pitchFamily="18" charset="0"/>
              </a:rPr>
              <a:t>-développement ». </a:t>
            </a:r>
          </a:p>
          <a:p>
            <a:r>
              <a:rPr lang="fr-FR" sz="2400" dirty="0" smtClean="0">
                <a:latin typeface="Times New Roman" pitchFamily="18" charset="0"/>
                <a:cs typeface="Times New Roman" pitchFamily="18" charset="0"/>
              </a:rPr>
              <a:t>La définition que donne le DSM-5 des troubles du </a:t>
            </a:r>
            <a:r>
              <a:rPr lang="fr-FR" sz="2400" dirty="0" err="1" smtClean="0">
                <a:latin typeface="Times New Roman" pitchFamily="18" charset="0"/>
                <a:cs typeface="Times New Roman" pitchFamily="18" charset="0"/>
              </a:rPr>
              <a:t>neuro</a:t>
            </a:r>
            <a:r>
              <a:rPr lang="fr-FR" sz="2400" dirty="0" smtClean="0">
                <a:latin typeface="Times New Roman" pitchFamily="18" charset="0"/>
                <a:cs typeface="Times New Roman" pitchFamily="18" charset="0"/>
              </a:rPr>
              <a:t>-développement repose sur trois critères :</a:t>
            </a:r>
            <a:endParaRPr lang="en-US" sz="2400" dirty="0" smtClean="0">
              <a:latin typeface="Times New Roman" pitchFamily="18" charset="0"/>
              <a:cs typeface="Times New Roman" pitchFamily="18" charset="0"/>
            </a:endParaRPr>
          </a:p>
          <a:p>
            <a:pPr>
              <a:buFont typeface="Wingdings" pitchFamily="2" charset="2"/>
              <a:buChar char="Ø"/>
            </a:pPr>
            <a:r>
              <a:rPr lang="fr-FR" sz="2400" dirty="0" smtClean="0">
                <a:latin typeface="Times New Roman" pitchFamily="18" charset="0"/>
                <a:cs typeface="Times New Roman" pitchFamily="18" charset="0"/>
              </a:rPr>
              <a:t> D’abord, l’apparition dans l’enfance lors des premiers stades de développement. </a:t>
            </a:r>
          </a:p>
          <a:p>
            <a:pPr>
              <a:buFont typeface="Wingdings" pitchFamily="2" charset="2"/>
              <a:buChar char="Ø"/>
            </a:pPr>
            <a:r>
              <a:rPr lang="fr-FR" sz="2400" dirty="0" smtClean="0">
                <a:latin typeface="Times New Roman" pitchFamily="18" charset="0"/>
                <a:cs typeface="Times New Roman" pitchFamily="18" charset="0"/>
              </a:rPr>
              <a:t>Ensuite, la caractérisation par des altérations affectant une ou plusieurs fonctions, exécutives, motrices ou cognitives (langage, attention, mémoire, motricité, planification, cognition sociale et autres formes d’intelligence). </a:t>
            </a:r>
          </a:p>
          <a:p>
            <a:pPr>
              <a:buFont typeface="Wingdings" pitchFamily="2" charset="2"/>
              <a:buChar char="Ø"/>
            </a:pPr>
            <a:r>
              <a:rPr lang="fr-FR" sz="2400" dirty="0" smtClean="0">
                <a:latin typeface="Times New Roman" pitchFamily="18" charset="0"/>
                <a:cs typeface="Times New Roman" pitchFamily="18" charset="0"/>
              </a:rPr>
              <a:t>Et enfin la limitation fonctionnelle des activités personnelles, scolaires, professionnelles et/ou sociales.(</a:t>
            </a:r>
            <a:r>
              <a:rPr lang="fr-FR" sz="2400" dirty="0" err="1" smtClean="0">
                <a:latin typeface="Times New Roman" pitchFamily="18" charset="0"/>
                <a:cs typeface="Times New Roman" pitchFamily="18" charset="0"/>
              </a:rPr>
              <a:t>Baghdadli</a:t>
            </a:r>
            <a:r>
              <a:rPr lang="fr-FR" sz="2400" dirty="0" smtClean="0">
                <a:latin typeface="Times New Roman" pitchFamily="18" charset="0"/>
                <a:cs typeface="Times New Roman" pitchFamily="18" charset="0"/>
              </a:rPr>
              <a:t> et al., 2022)</a:t>
            </a:r>
            <a:endParaRPr lang="en-US" sz="2400" dirty="0" smtClean="0">
              <a:latin typeface="Times New Roman" pitchFamily="18" charset="0"/>
              <a:cs typeface="Times New Roman" pitchFamily="18" charset="0"/>
            </a:endParaRPr>
          </a:p>
          <a:p>
            <a:pPr>
              <a:buNone/>
            </a:pPr>
            <a:endParaRPr lang="fr-FR" sz="2400" b="1" dirty="0" smtClean="0">
              <a:solidFill>
                <a:srgbClr val="00B050"/>
              </a:solidFill>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pPr>
              <a:buNone/>
            </a:pPr>
            <a:r>
              <a:rPr lang="fr-FR" sz="2400" dirty="0" smtClean="0">
                <a:solidFill>
                  <a:srgbClr val="FFFF00"/>
                </a:solidFill>
              </a:rPr>
              <a:t>	</a:t>
            </a:r>
          </a:p>
          <a:p>
            <a:pPr>
              <a:buNone/>
            </a:pP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285728"/>
            <a:ext cx="7239000" cy="6170008"/>
          </a:xfrm>
        </p:spPr>
        <p:txBody>
          <a:bodyPr>
            <a:normAutofit/>
          </a:bodyPr>
          <a:lstStyle/>
          <a:p>
            <a:pPr>
              <a:buFont typeface="Wingdings" pitchFamily="2" charset="2"/>
              <a:buChar char="Ø"/>
            </a:pPr>
            <a:r>
              <a:rPr lang="fr-FR" sz="2400" b="1" dirty="0" smtClean="0">
                <a:latin typeface="Times New Roman" pitchFamily="18" charset="0"/>
                <a:cs typeface="Times New Roman" pitchFamily="18" charset="0"/>
              </a:rPr>
              <a:t>Pour la CIM-10, </a:t>
            </a:r>
            <a:r>
              <a:rPr lang="fr-FR" sz="2400" dirty="0" smtClean="0">
                <a:latin typeface="Times New Roman" pitchFamily="18" charset="0"/>
                <a:cs typeface="Times New Roman" pitchFamily="18" charset="0"/>
              </a:rPr>
              <a:t>il s’agit d’une « perturbation de l’activité et de l’attention », inscrite dans les « troubles </a:t>
            </a:r>
            <a:r>
              <a:rPr lang="fr-FR" sz="2400" dirty="0" err="1" smtClean="0">
                <a:latin typeface="Times New Roman" pitchFamily="18" charset="0"/>
                <a:cs typeface="Times New Roman" pitchFamily="18" charset="0"/>
              </a:rPr>
              <a:t>hyperkinésiques</a:t>
            </a:r>
            <a:r>
              <a:rPr lang="fr-FR" sz="2400" dirty="0" smtClean="0">
                <a:latin typeface="Times New Roman" pitchFamily="18" charset="0"/>
                <a:cs typeface="Times New Roman" pitchFamily="18" charset="0"/>
              </a:rPr>
              <a:t> ». (</a:t>
            </a:r>
            <a:r>
              <a:rPr lang="fr-FR" sz="2400" dirty="0" err="1" smtClean="0">
                <a:latin typeface="Times New Roman" pitchFamily="18" charset="0"/>
                <a:cs typeface="Times New Roman" pitchFamily="18" charset="0"/>
              </a:rPr>
              <a:t>Ronchewski</a:t>
            </a:r>
            <a:r>
              <a:rPr lang="fr-FR" sz="2400" dirty="0" smtClean="0">
                <a:latin typeface="Times New Roman" pitchFamily="18" charset="0"/>
                <a:cs typeface="Times New Roman" pitchFamily="18" charset="0"/>
              </a:rPr>
              <a:t>, 2019)</a:t>
            </a:r>
          </a:p>
          <a:p>
            <a:pPr>
              <a:buFont typeface="Wingdings" pitchFamily="2" charset="2"/>
              <a:buChar char="Ø"/>
            </a:pPr>
            <a:endParaRPr lang="fr-FR" sz="2400" dirty="0" smtClean="0">
              <a:latin typeface="Times New Roman" pitchFamily="18" charset="0"/>
              <a:cs typeface="Times New Roman" pitchFamily="18" charset="0"/>
            </a:endParaRPr>
          </a:p>
          <a:p>
            <a:pPr>
              <a:buFont typeface="Wingdings" pitchFamily="2" charset="2"/>
              <a:buChar char="Ø"/>
            </a:pPr>
            <a:r>
              <a:rPr lang="fr-FR" sz="2400" dirty="0" smtClean="0">
                <a:latin typeface="Times New Roman" pitchFamily="18" charset="0"/>
                <a:cs typeface="Times New Roman" pitchFamily="18" charset="0"/>
              </a:rPr>
              <a:t>La classification française CFTMEA (Classification Française des Troubles Mentaux de l’Enfant et de l’Adolescent) envisage « l’hyper-kinésie avec troubles de l’attention » selon les trois symptômes d’agitation, manque d’attention et impulsivité, mais cette « hyper-kinésie » est nuancée en fonction du niveau de développement  de l’enfant et des différentes situations dans lesquelles elle s’exerce.</a:t>
            </a:r>
            <a:endParaRPr lang="en-US" sz="2400" dirty="0" smtClean="0">
              <a:latin typeface="Times New Roman" pitchFamily="18" charset="0"/>
              <a:cs typeface="Times New Roman" pitchFamily="18" charset="0"/>
            </a:endParaRPr>
          </a:p>
          <a:p>
            <a:pPr>
              <a:buNone/>
            </a:pPr>
            <a:endParaRPr lang="fr-FR" sz="2400" b="1" dirty="0" smtClean="0">
              <a:solidFill>
                <a:srgbClr val="00B050"/>
              </a:solidFill>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pPr>
              <a:buNone/>
            </a:pPr>
            <a:r>
              <a:rPr lang="fr-FR" sz="2400" dirty="0" smtClean="0">
                <a:solidFill>
                  <a:srgbClr val="FFFF00"/>
                </a:solidFill>
              </a:rPr>
              <a:t>	</a:t>
            </a:r>
          </a:p>
          <a:p>
            <a:pPr>
              <a:buNone/>
            </a:pP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285728"/>
            <a:ext cx="7239000" cy="6170008"/>
          </a:xfrm>
        </p:spPr>
        <p:txBody>
          <a:bodyPr>
            <a:normAutofit fontScale="40000" lnSpcReduction="20000"/>
          </a:bodyPr>
          <a:lstStyle/>
          <a:p>
            <a:pPr>
              <a:buFont typeface="Wingdings" pitchFamily="2" charset="2"/>
              <a:buChar char="Ø"/>
            </a:pPr>
            <a:r>
              <a:rPr lang="fr-FR" sz="3400" b="1" dirty="0" smtClean="0">
                <a:latin typeface="Times New Roman" pitchFamily="18" charset="0"/>
                <a:cs typeface="Times New Roman" pitchFamily="18" charset="0"/>
              </a:rPr>
              <a:t>Selon le DSM-5® (2015: p34), </a:t>
            </a:r>
            <a:r>
              <a:rPr lang="fr-FR" sz="3400" dirty="0" smtClean="0">
                <a:latin typeface="Times New Roman" pitchFamily="18" charset="0"/>
                <a:cs typeface="Times New Roman" pitchFamily="18" charset="0"/>
              </a:rPr>
              <a:t>le TDAH est un trouble </a:t>
            </a:r>
            <a:r>
              <a:rPr lang="fr-FR" sz="3400" dirty="0" err="1" smtClean="0">
                <a:latin typeface="Times New Roman" pitchFamily="18" charset="0"/>
                <a:cs typeface="Times New Roman" pitchFamily="18" charset="0"/>
              </a:rPr>
              <a:t>neurodéveloppemental</a:t>
            </a:r>
            <a:r>
              <a:rPr lang="fr-FR" sz="3400" dirty="0" smtClean="0">
                <a:latin typeface="Times New Roman" pitchFamily="18" charset="0"/>
                <a:cs typeface="Times New Roman" pitchFamily="18" charset="0"/>
              </a:rPr>
              <a:t> </a:t>
            </a:r>
            <a:r>
              <a:rPr lang="fr-FR" sz="5100" dirty="0" smtClean="0">
                <a:latin typeface="Times New Roman" pitchFamily="18" charset="0"/>
                <a:cs typeface="Times New Roman" pitchFamily="18" charset="0"/>
              </a:rPr>
              <a:t>défini par des niveaux handicapants d’inattention, de désorganisation et/ou d’hyperactivité-impulsivité. </a:t>
            </a:r>
          </a:p>
          <a:p>
            <a:pPr>
              <a:buFont typeface="Wingdings" pitchFamily="2" charset="2"/>
              <a:buChar char="§"/>
            </a:pPr>
            <a:r>
              <a:rPr lang="fr-FR" sz="5100" dirty="0" smtClean="0">
                <a:latin typeface="Times New Roman" pitchFamily="18" charset="0"/>
                <a:cs typeface="Times New Roman" pitchFamily="18" charset="0"/>
              </a:rPr>
              <a:t>L’inattention et la désorganisation entraînent :</a:t>
            </a:r>
          </a:p>
          <a:p>
            <a:pPr marL="0" indent="0">
              <a:buFont typeface="Wingdings" pitchFamily="2" charset="2"/>
              <a:buChar char="ü"/>
            </a:pPr>
            <a:r>
              <a:rPr lang="fr-FR" sz="5100" dirty="0" smtClean="0">
                <a:latin typeface="Times New Roman" pitchFamily="18" charset="0"/>
                <a:cs typeface="Times New Roman" pitchFamily="18" charset="0"/>
              </a:rPr>
              <a:t> une incapacité à rester sur une tâche; </a:t>
            </a:r>
          </a:p>
          <a:p>
            <a:pPr marL="0" indent="0">
              <a:buFont typeface="Wingdings" pitchFamily="2" charset="2"/>
              <a:buChar char="ü"/>
            </a:pPr>
            <a:r>
              <a:rPr lang="fr-FR" sz="5100" dirty="0" smtClean="0">
                <a:latin typeface="Times New Roman" pitchFamily="18" charset="0"/>
                <a:cs typeface="Times New Roman" pitchFamily="18" charset="0"/>
              </a:rPr>
              <a:t>l’impression que le sujet n’écoute pas et la perte d’objets, à un degré qui ne correspond pas à l’âge ou au niveau du développement. </a:t>
            </a:r>
          </a:p>
          <a:p>
            <a:pPr marL="0" indent="0">
              <a:buFont typeface="Wingdings" pitchFamily="2" charset="2"/>
              <a:buChar char="ü"/>
            </a:pPr>
            <a:endParaRPr lang="fr-FR" sz="5100" dirty="0" smtClean="0">
              <a:latin typeface="Times New Roman" pitchFamily="18" charset="0"/>
              <a:cs typeface="Times New Roman" pitchFamily="18" charset="0"/>
            </a:endParaRPr>
          </a:p>
          <a:p>
            <a:pPr marL="0" indent="0">
              <a:buFont typeface="Wingdings" pitchFamily="2" charset="2"/>
              <a:buChar char="§"/>
            </a:pPr>
            <a:r>
              <a:rPr lang="fr-FR" sz="5100" b="1" dirty="0" smtClean="0">
                <a:latin typeface="Times New Roman" pitchFamily="18" charset="0"/>
                <a:cs typeface="Times New Roman" pitchFamily="18" charset="0"/>
              </a:rPr>
              <a:t>L’hyperactivité-impulsivité se traduit par :</a:t>
            </a:r>
          </a:p>
          <a:p>
            <a:pPr marL="0" indent="0">
              <a:buFont typeface="Wingdings" pitchFamily="2" charset="2"/>
              <a:buChar char="ü"/>
            </a:pPr>
            <a:r>
              <a:rPr lang="fr-FR" sz="5100" dirty="0" smtClean="0">
                <a:latin typeface="Times New Roman" pitchFamily="18" charset="0"/>
                <a:cs typeface="Times New Roman" pitchFamily="18" charset="0"/>
              </a:rPr>
              <a:t>une activité excessive; </a:t>
            </a:r>
          </a:p>
          <a:p>
            <a:pPr marL="0" indent="0">
              <a:buFont typeface="Wingdings" pitchFamily="2" charset="2"/>
              <a:buChar char="ü"/>
            </a:pPr>
            <a:r>
              <a:rPr lang="fr-FR" sz="5100" dirty="0" smtClean="0">
                <a:latin typeface="Times New Roman" pitchFamily="18" charset="0"/>
                <a:cs typeface="Times New Roman" pitchFamily="18" charset="0"/>
              </a:rPr>
              <a:t>le fait de remuer; </a:t>
            </a:r>
          </a:p>
          <a:p>
            <a:pPr marL="0" indent="0">
              <a:buFont typeface="Wingdings" pitchFamily="2" charset="2"/>
              <a:buChar char="ü"/>
            </a:pPr>
            <a:r>
              <a:rPr lang="fr-FR" sz="5100" dirty="0" smtClean="0">
                <a:latin typeface="Times New Roman" pitchFamily="18" charset="0"/>
                <a:cs typeface="Times New Roman" pitchFamily="18" charset="0"/>
              </a:rPr>
              <a:t>l’incapacité de rester assis; </a:t>
            </a:r>
          </a:p>
          <a:p>
            <a:pPr marL="0" indent="0">
              <a:buFont typeface="Wingdings" pitchFamily="2" charset="2"/>
              <a:buChar char="ü"/>
            </a:pPr>
            <a:r>
              <a:rPr lang="fr-FR" sz="5100" dirty="0" smtClean="0">
                <a:latin typeface="Times New Roman" pitchFamily="18" charset="0"/>
                <a:cs typeface="Times New Roman" pitchFamily="18" charset="0"/>
              </a:rPr>
              <a:t>le fait de faire irruption dans les activités des autres personnes; </a:t>
            </a:r>
          </a:p>
          <a:p>
            <a:pPr marL="0" indent="0">
              <a:buFont typeface="Wingdings" pitchFamily="2" charset="2"/>
              <a:buChar char="ü"/>
            </a:pPr>
            <a:r>
              <a:rPr lang="fr-FR" sz="5100" dirty="0" smtClean="0">
                <a:latin typeface="Times New Roman" pitchFamily="18" charset="0"/>
                <a:cs typeface="Times New Roman" pitchFamily="18" charset="0"/>
              </a:rPr>
              <a:t>l'incapacité d’attendre.</a:t>
            </a:r>
          </a:p>
          <a:p>
            <a:pPr marL="0" indent="0">
              <a:buNone/>
            </a:pPr>
            <a:r>
              <a:rPr lang="fr-FR" sz="5100" dirty="0" smtClean="0">
                <a:latin typeface="Times New Roman" pitchFamily="18" charset="0"/>
                <a:cs typeface="Times New Roman" pitchFamily="18" charset="0"/>
              </a:rPr>
              <a:t> – ces symptômes sont excessifs pour l’âge où le niveau de développement</a:t>
            </a:r>
            <a:r>
              <a:rPr lang="fr-FR" sz="3400" dirty="0" smtClean="0">
                <a:latin typeface="Times New Roman" pitchFamily="18" charset="0"/>
                <a:cs typeface="Times New Roman" pitchFamily="18" charset="0"/>
              </a:rPr>
              <a:t>. </a:t>
            </a:r>
          </a:p>
          <a:p>
            <a:pPr marL="0" indent="0">
              <a:buFont typeface="Wingdings" pitchFamily="2" charset="2"/>
              <a:buChar char="ü"/>
            </a:pPr>
            <a:endParaRPr lang="fr-FR" sz="3400" dirty="0" smtClean="0">
              <a:latin typeface="Times New Roman" pitchFamily="18" charset="0"/>
              <a:cs typeface="Times New Roman" pitchFamily="18" charset="0"/>
            </a:endParaRPr>
          </a:p>
          <a:p>
            <a:pPr>
              <a:buFont typeface="Wingdings" pitchFamily="2" charset="2"/>
              <a:buChar char="Ø"/>
            </a:pPr>
            <a:endParaRPr lang="fr-FR" sz="3400" dirty="0" smtClean="0">
              <a:latin typeface="Times New Roman" pitchFamily="18" charset="0"/>
              <a:cs typeface="Times New Roman" pitchFamily="18" charset="0"/>
            </a:endParaRPr>
          </a:p>
          <a:p>
            <a:pPr>
              <a:buFont typeface="Wingdings" pitchFamily="2" charset="2"/>
              <a:buChar char="Ø"/>
            </a:pPr>
            <a:endParaRPr lang="fr-FR" sz="2400" dirty="0" smtClean="0">
              <a:latin typeface="Times New Roman" pitchFamily="18" charset="0"/>
              <a:cs typeface="Times New Roman" pitchFamily="18" charset="0"/>
            </a:endParaRPr>
          </a:p>
          <a:p>
            <a:pPr>
              <a:buNone/>
            </a:pPr>
            <a:endParaRPr lang="fr-FR" sz="2400" b="1" dirty="0" smtClean="0">
              <a:solidFill>
                <a:srgbClr val="00B050"/>
              </a:solidFill>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pPr>
              <a:buNone/>
            </a:pPr>
            <a:r>
              <a:rPr lang="fr-FR" sz="2400" dirty="0" smtClean="0">
                <a:solidFill>
                  <a:srgbClr val="FFFF00"/>
                </a:solidFill>
              </a:rPr>
              <a:t>	</a:t>
            </a:r>
          </a:p>
          <a:p>
            <a:pPr>
              <a:buNone/>
            </a:pP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214290"/>
            <a:ext cx="7239000" cy="6241446"/>
          </a:xfrm>
        </p:spPr>
        <p:txBody>
          <a:bodyPr>
            <a:normAutofit lnSpcReduction="10000"/>
          </a:bodyPr>
          <a:lstStyle/>
          <a:p>
            <a:pPr>
              <a:buNone/>
            </a:pPr>
            <a:r>
              <a:rPr lang="fr-FR" sz="2400" b="1" dirty="0" smtClean="0">
                <a:solidFill>
                  <a:srgbClr val="00B050"/>
                </a:solidFill>
                <a:latin typeface="Times New Roman" pitchFamily="18" charset="0"/>
                <a:cs typeface="Times New Roman" pitchFamily="18" charset="0"/>
              </a:rPr>
              <a:t>4.Prévalence</a:t>
            </a:r>
            <a:r>
              <a:rPr lang="fr-FR" sz="2400" dirty="0" smtClean="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a:p>
            <a:pPr>
              <a:buFont typeface="Wingdings" pitchFamily="2" charset="2"/>
              <a:buChar char="§"/>
            </a:pPr>
            <a:r>
              <a:rPr lang="fr-FR" sz="2200" dirty="0" smtClean="0">
                <a:latin typeface="Times New Roman" pitchFamily="18" charset="0"/>
                <a:cs typeface="Times New Roman" pitchFamily="18" charset="0"/>
              </a:rPr>
              <a:t>Elle  est estimée aux environs 2,4 à 4,7%, avec un ratio de 2 garçons pour une fille. (</a:t>
            </a:r>
            <a:r>
              <a:rPr lang="fr-FR" sz="2200" dirty="0" err="1" smtClean="0">
                <a:latin typeface="Times New Roman" pitchFamily="18" charset="0"/>
                <a:cs typeface="Times New Roman" pitchFamily="18" charset="0"/>
              </a:rPr>
              <a:t>Mazeau</a:t>
            </a:r>
            <a:r>
              <a:rPr lang="fr-FR" sz="2200" dirty="0" smtClean="0">
                <a:latin typeface="Times New Roman" pitchFamily="18" charset="0"/>
                <a:cs typeface="Times New Roman" pitchFamily="18" charset="0"/>
              </a:rPr>
              <a:t>, M. et </a:t>
            </a:r>
            <a:r>
              <a:rPr lang="fr-FR" sz="2200" dirty="0" err="1" smtClean="0">
                <a:latin typeface="Times New Roman" pitchFamily="18" charset="0"/>
                <a:cs typeface="Times New Roman" pitchFamily="18" charset="0"/>
              </a:rPr>
              <a:t>Pouhet</a:t>
            </a:r>
            <a:r>
              <a:rPr lang="fr-FR" sz="2200" dirty="0" smtClean="0">
                <a:latin typeface="Times New Roman" pitchFamily="18" charset="0"/>
                <a:cs typeface="Times New Roman" pitchFamily="18" charset="0"/>
              </a:rPr>
              <a:t>, A., 2014),  entre 3 et 9 % de la population infanto-juvénile (Nicolas, F., 2012). </a:t>
            </a:r>
          </a:p>
          <a:p>
            <a:pPr>
              <a:buFont typeface="Wingdings" pitchFamily="2" charset="2"/>
              <a:buChar char="§"/>
            </a:pPr>
            <a:r>
              <a:rPr lang="fr-FR" sz="2200" dirty="0" smtClean="0">
                <a:latin typeface="Times New Roman" pitchFamily="18" charset="0"/>
                <a:cs typeface="Times New Roman" pitchFamily="18" charset="0"/>
              </a:rPr>
              <a:t>Les chiffres de prévalence les plus récents sont de 5,9 % chez les enfants ou adolescents et 2,5 % chez les adultes. Le TDAH concerne plus souvent des garçons que des filles. Cependant, il est probable que les filles souffrent de formes plus discrètes de TDAH et que leur diagnostic ne soit pas suffisamment effectué ou trop tardivement. (</a:t>
            </a:r>
            <a:r>
              <a:rPr lang="fr-FR" sz="2200" dirty="0" err="1" smtClean="0">
                <a:latin typeface="Times New Roman" pitchFamily="18" charset="0"/>
                <a:cs typeface="Times New Roman" pitchFamily="18" charset="0"/>
              </a:rPr>
              <a:t>Baghdadli</a:t>
            </a:r>
            <a:r>
              <a:rPr lang="fr-FR" sz="2200" dirty="0" smtClean="0">
                <a:latin typeface="Times New Roman" pitchFamily="18" charset="0"/>
                <a:cs typeface="Times New Roman" pitchFamily="18" charset="0"/>
              </a:rPr>
              <a:t>, 2022)</a:t>
            </a:r>
          </a:p>
          <a:p>
            <a:pPr>
              <a:buFont typeface="Wingdings" pitchFamily="2" charset="2"/>
              <a:buChar char="§"/>
            </a:pPr>
            <a:r>
              <a:rPr lang="fr-FR" sz="2200" dirty="0" smtClean="0">
                <a:latin typeface="Times New Roman" pitchFamily="18" charset="0"/>
                <a:cs typeface="Times New Roman" pitchFamily="18" charset="0"/>
              </a:rPr>
              <a:t>La forme inattentive est très nettement prédominante (46,5 %) alors que la forme combinée (+ hyperactivité+ impulsivité) que 17,6% de l’ensemble de la cohorte. </a:t>
            </a:r>
            <a:endParaRPr lang="en-US" sz="2200" dirty="0" smtClean="0">
              <a:latin typeface="Times New Roman" pitchFamily="18" charset="0"/>
              <a:cs typeface="Times New Roman" pitchFamily="18" charset="0"/>
            </a:endParaRPr>
          </a:p>
          <a:p>
            <a:pPr>
              <a:buFont typeface="Wingdings" pitchFamily="2" charset="2"/>
              <a:buChar char="§"/>
            </a:pPr>
            <a:endParaRPr lang="en-US" sz="2200" dirty="0" smtClean="0">
              <a:latin typeface="Times New Roman" pitchFamily="18" charset="0"/>
              <a:cs typeface="Times New Roman" pitchFamily="18" charset="0"/>
            </a:endParaRPr>
          </a:p>
          <a:p>
            <a:pPr>
              <a:buFont typeface="Wingdings" pitchFamily="2" charset="2"/>
              <a:buChar char="§"/>
            </a:pPr>
            <a:r>
              <a:rPr lang="fr-FR" sz="2200" dirty="0" smtClean="0">
                <a:latin typeface="Times New Roman" pitchFamily="18" charset="0"/>
                <a:cs typeface="Times New Roman" pitchFamily="18" charset="0"/>
              </a:rPr>
              <a:t>Chez l’adulte : 3,4% selon </a:t>
            </a:r>
            <a:r>
              <a:rPr lang="fr-FR" sz="2200" dirty="0" err="1" smtClean="0">
                <a:latin typeface="Times New Roman" pitchFamily="18" charset="0"/>
                <a:cs typeface="Times New Roman" pitchFamily="18" charset="0"/>
              </a:rPr>
              <a:t>Fayyad</a:t>
            </a:r>
            <a:r>
              <a:rPr lang="fr-FR" sz="2200" dirty="0" smtClean="0">
                <a:latin typeface="Times New Roman" pitchFamily="18" charset="0"/>
                <a:cs typeface="Times New Roman" pitchFamily="18" charset="0"/>
              </a:rPr>
              <a:t> et al. (2007) en Angleterre et 4,4% selon  </a:t>
            </a:r>
            <a:r>
              <a:rPr lang="fr-FR" sz="2200" dirty="0" err="1" smtClean="0">
                <a:latin typeface="Times New Roman" pitchFamily="18" charset="0"/>
                <a:cs typeface="Times New Roman" pitchFamily="18" charset="0"/>
              </a:rPr>
              <a:t>Kessler</a:t>
            </a:r>
            <a:r>
              <a:rPr lang="fr-FR" sz="2200" dirty="0" smtClean="0">
                <a:latin typeface="Times New Roman" pitchFamily="18" charset="0"/>
                <a:cs typeface="Times New Roman" pitchFamily="18" charset="0"/>
              </a:rPr>
              <a:t> et al. (2006) aux Etats Unis. (</a:t>
            </a:r>
            <a:r>
              <a:rPr lang="fr-FR" sz="2200" dirty="0" err="1" smtClean="0">
                <a:latin typeface="Times New Roman" pitchFamily="18" charset="0"/>
                <a:cs typeface="Times New Roman" pitchFamily="18" charset="0"/>
              </a:rPr>
              <a:t>Mazeau</a:t>
            </a:r>
            <a:r>
              <a:rPr lang="fr-FR" sz="2200" dirty="0" smtClean="0">
                <a:latin typeface="Times New Roman" pitchFamily="18" charset="0"/>
                <a:cs typeface="Times New Roman" pitchFamily="18" charset="0"/>
              </a:rPr>
              <a:t>, M. et </a:t>
            </a:r>
            <a:r>
              <a:rPr lang="fr-FR" sz="2200" dirty="0" err="1" smtClean="0">
                <a:latin typeface="Times New Roman" pitchFamily="18" charset="0"/>
                <a:cs typeface="Times New Roman" pitchFamily="18" charset="0"/>
              </a:rPr>
              <a:t>Pouhet</a:t>
            </a:r>
            <a:r>
              <a:rPr lang="fr-FR" sz="2200" dirty="0" smtClean="0">
                <a:latin typeface="Times New Roman" pitchFamily="18" charset="0"/>
                <a:cs typeface="Times New Roman" pitchFamily="18" charset="0"/>
              </a:rPr>
              <a:t>, A., 2014)</a:t>
            </a:r>
            <a:endParaRPr lang="en-US" sz="2200" dirty="0" smtClean="0">
              <a:latin typeface="Times New Roman" pitchFamily="18" charset="0"/>
              <a:cs typeface="Times New Roman" pitchFamily="18" charset="0"/>
            </a:endParaRPr>
          </a:p>
          <a:p>
            <a:pPr>
              <a:buFont typeface="Wingdings" pitchFamily="2" charset="2"/>
              <a:buChar char="§"/>
            </a:pPr>
            <a:endParaRPr lang="en-US" sz="2200" dirty="0" smtClean="0">
              <a:latin typeface="Times New Roman" pitchFamily="18" charset="0"/>
              <a:cs typeface="Times New Roman" pitchFamily="18" charset="0"/>
            </a:endParaRP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285728"/>
            <a:ext cx="7239000" cy="6170008"/>
          </a:xfrm>
        </p:spPr>
        <p:txBody>
          <a:bodyPr>
            <a:normAutofit/>
          </a:bodyPr>
          <a:lstStyle/>
          <a:p>
            <a:pPr>
              <a:buNone/>
            </a:pPr>
            <a:r>
              <a:rPr lang="fr-FR" b="1" dirty="0" smtClean="0">
                <a:solidFill>
                  <a:srgbClr val="7030A0"/>
                </a:solidFill>
                <a:latin typeface="Times New Roman" pitchFamily="18" charset="0"/>
                <a:cs typeface="Times New Roman" pitchFamily="18" charset="0"/>
              </a:rPr>
              <a:t>1. Introduction</a:t>
            </a:r>
            <a:r>
              <a:rPr lang="fr-FR" b="1" dirty="0" smtClean="0">
                <a:solidFill>
                  <a:srgbClr val="00B050"/>
                </a:solidFill>
                <a:latin typeface="Times New Roman" pitchFamily="18" charset="0"/>
                <a:cs typeface="Times New Roman" pitchFamily="18" charset="0"/>
              </a:rPr>
              <a:t> </a:t>
            </a:r>
            <a:endParaRPr lang="en-US" dirty="0" smtClean="0">
              <a:solidFill>
                <a:srgbClr val="00B050"/>
              </a:solidFill>
              <a:latin typeface="Times New Roman" pitchFamily="18" charset="0"/>
              <a:cs typeface="Times New Roman" pitchFamily="18" charset="0"/>
            </a:endParaRPr>
          </a:p>
          <a:p>
            <a:pPr>
              <a:buNone/>
            </a:pPr>
            <a:r>
              <a:rPr lang="fr-FR" b="1" dirty="0" smtClean="0">
                <a:latin typeface="Times New Roman" pitchFamily="18" charset="0"/>
                <a:cs typeface="Times New Roman" pitchFamily="18" charset="0"/>
              </a:rPr>
              <a:t>Le trouble de l’Acquisition de la Coordination (TAC) </a:t>
            </a:r>
            <a:r>
              <a:rPr lang="fr-FR" dirty="0" smtClean="0">
                <a:latin typeface="Times New Roman" pitchFamily="18" charset="0"/>
                <a:cs typeface="Times New Roman" pitchFamily="18" charset="0"/>
              </a:rPr>
              <a:t>fait partie des troubles de la motricité intentionnelle qui  font l’objet de recherches en nombre croissant dans différents pays avec des conférences de consensus qui permettent d’harmoniser les différents points de vue (Fox &amp; </a:t>
            </a:r>
            <a:r>
              <a:rPr lang="fr-FR" dirty="0" err="1" smtClean="0">
                <a:latin typeface="Times New Roman" pitchFamily="18" charset="0"/>
                <a:cs typeface="Times New Roman" pitchFamily="18" charset="0"/>
              </a:rPr>
              <a:t>Polatajko</a:t>
            </a:r>
            <a:r>
              <a:rPr lang="fr-FR" dirty="0" smtClean="0">
                <a:latin typeface="Times New Roman" pitchFamily="18" charset="0"/>
                <a:cs typeface="Times New Roman" pitchFamily="18" charset="0"/>
              </a:rPr>
              <a:t>, 1994 ; </a:t>
            </a:r>
            <a:r>
              <a:rPr lang="fr-FR" dirty="0" err="1" smtClean="0">
                <a:latin typeface="Times New Roman" pitchFamily="18" charset="0"/>
                <a:cs typeface="Times New Roman" pitchFamily="18" charset="0"/>
              </a:rPr>
              <a:t>Sugden</a:t>
            </a:r>
            <a:r>
              <a:rPr lang="fr-FR" dirty="0" smtClean="0">
                <a:latin typeface="Times New Roman" pitchFamily="18" charset="0"/>
                <a:cs typeface="Times New Roman" pitchFamily="18" charset="0"/>
              </a:rPr>
              <a:t>, 2006 ; </a:t>
            </a:r>
            <a:r>
              <a:rPr lang="fr-FR" dirty="0" err="1" smtClean="0">
                <a:latin typeface="Times New Roman" pitchFamily="18" charset="0"/>
                <a:cs typeface="Times New Roman" pitchFamily="18" charset="0"/>
              </a:rPr>
              <a:t>Blank</a:t>
            </a:r>
            <a:r>
              <a:rPr lang="fr-FR" dirty="0" smtClean="0">
                <a:latin typeface="Times New Roman" pitchFamily="18" charset="0"/>
                <a:cs typeface="Times New Roman" pitchFamily="18" charset="0"/>
              </a:rPr>
              <a:t> </a:t>
            </a:r>
            <a:r>
              <a:rPr lang="fr-FR" i="1" dirty="0" smtClean="0">
                <a:latin typeface="Times New Roman" pitchFamily="18" charset="0"/>
                <a:cs typeface="Times New Roman" pitchFamily="18" charset="0"/>
              </a:rPr>
              <a:t>et al</a:t>
            </a:r>
            <a:r>
              <a:rPr lang="fr-FR" dirty="0" smtClean="0">
                <a:latin typeface="Times New Roman" pitchFamily="18" charset="0"/>
                <a:cs typeface="Times New Roman" pitchFamily="18" charset="0"/>
              </a:rPr>
              <a:t>., 2012). </a:t>
            </a:r>
          </a:p>
          <a:p>
            <a:pPr>
              <a:buNone/>
            </a:pPr>
            <a:endParaRPr lang="en-US" dirty="0" smtClean="0">
              <a:solidFill>
                <a:srgbClr val="00B050"/>
              </a:solidFill>
            </a:endParaRPr>
          </a:p>
          <a:p>
            <a:pPr>
              <a:buNone/>
            </a:pP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357166"/>
            <a:ext cx="7239000" cy="6098570"/>
          </a:xfrm>
        </p:spPr>
        <p:txBody>
          <a:bodyPr>
            <a:normAutofit/>
          </a:bodyPr>
          <a:lstStyle/>
          <a:p>
            <a:pPr>
              <a:buNone/>
            </a:pPr>
            <a:r>
              <a:rPr lang="fr-FR" sz="2400" b="1" dirty="0" smtClean="0">
                <a:solidFill>
                  <a:srgbClr val="00B050"/>
                </a:solidFill>
                <a:latin typeface="Times New Roman" pitchFamily="18" charset="0"/>
                <a:cs typeface="Times New Roman" pitchFamily="18" charset="0"/>
              </a:rPr>
              <a:t>5.Hypothèses étiologiques (causes) </a:t>
            </a:r>
          </a:p>
          <a:p>
            <a:endParaRPr lang="en-US" sz="2400" b="1" dirty="0" smtClean="0">
              <a:solidFill>
                <a:srgbClr val="00B050"/>
              </a:solidFill>
              <a:latin typeface="Times New Roman" pitchFamily="18" charset="0"/>
              <a:cs typeface="Times New Roman" pitchFamily="18" charset="0"/>
            </a:endParaRPr>
          </a:p>
          <a:p>
            <a:pPr>
              <a:buFont typeface="Wingdings" pitchFamily="2" charset="2"/>
              <a:buChar char="§"/>
            </a:pPr>
            <a:r>
              <a:rPr lang="fr-FR" sz="2400" dirty="0" smtClean="0">
                <a:latin typeface="Times New Roman" pitchFamily="18" charset="0"/>
                <a:cs typeface="Times New Roman" pitchFamily="18" charset="0"/>
              </a:rPr>
              <a:t>L’étiologie exacte du TDAH reste inconnue.</a:t>
            </a:r>
          </a:p>
          <a:p>
            <a:pPr>
              <a:buFont typeface="Wingdings" pitchFamily="2" charset="2"/>
              <a:buChar char="§"/>
            </a:pPr>
            <a:r>
              <a:rPr lang="fr-FR" sz="2400" dirty="0" smtClean="0">
                <a:latin typeface="Times New Roman" pitchFamily="18" charset="0"/>
                <a:cs typeface="Times New Roman" pitchFamily="18" charset="0"/>
              </a:rPr>
              <a:t>Ce déficit peut néanmoins être compris comme un spectre de dysfonctionnements cognitifs, émotionnels et comportementaux d’origine multifactorielle, évoluant sous l’influence de facteurs génétiques et environnementaux. </a:t>
            </a:r>
            <a:endParaRPr lang="fr-FR" sz="2400" b="1" dirty="0" smtClean="0">
              <a:latin typeface="Times New Roman" pitchFamily="18" charset="0"/>
              <a:cs typeface="Times New Roman" pitchFamily="18" charset="0"/>
            </a:endParaRPr>
          </a:p>
          <a:p>
            <a:pPr>
              <a:buNone/>
            </a:pP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285728"/>
            <a:ext cx="7239000" cy="6170008"/>
          </a:xfrm>
        </p:spPr>
        <p:txBody>
          <a:bodyPr>
            <a:normAutofit lnSpcReduction="10000"/>
          </a:bodyPr>
          <a:lstStyle/>
          <a:p>
            <a:pPr>
              <a:buNone/>
            </a:pPr>
            <a:r>
              <a:rPr lang="fr-FR" sz="2400" b="1" dirty="0" smtClean="0">
                <a:solidFill>
                  <a:srgbClr val="00B050"/>
                </a:solidFill>
                <a:latin typeface="Times New Roman" pitchFamily="18" charset="0"/>
                <a:cs typeface="Times New Roman" pitchFamily="18" charset="0"/>
              </a:rPr>
              <a:t>5.1. Les facteurs périnataux</a:t>
            </a:r>
          </a:p>
          <a:p>
            <a:pPr>
              <a:buFont typeface="Wingdings" pitchFamily="2" charset="2"/>
              <a:buChar char="§"/>
            </a:pPr>
            <a:r>
              <a:rPr lang="fr-FR" sz="2400" dirty="0" smtClean="0">
                <a:latin typeface="Times New Roman" pitchFamily="18" charset="0"/>
                <a:cs typeface="Times New Roman" pitchFamily="18" charset="0"/>
              </a:rPr>
              <a:t> Ils sont les mieux connus: prématurité, poids de naissance inférieur à 2500g,  tabagisme maternel durant la grossesse, exposition prénatale à l’alcool, au </a:t>
            </a:r>
            <a:r>
              <a:rPr lang="fr-FR" sz="2400" dirty="0" err="1" smtClean="0">
                <a:latin typeface="Times New Roman" pitchFamily="18" charset="0"/>
                <a:cs typeface="Times New Roman" pitchFamily="18" charset="0"/>
              </a:rPr>
              <a:t>polychlorobiphényls</a:t>
            </a:r>
            <a:r>
              <a:rPr lang="fr-FR" sz="2400" dirty="0" smtClean="0">
                <a:latin typeface="Times New Roman" pitchFamily="18" charset="0"/>
                <a:cs typeface="Times New Roman" pitchFamily="18" charset="0"/>
              </a:rPr>
              <a:t> [PCB], au plomb, à l’</a:t>
            </a:r>
            <a:r>
              <a:rPr lang="fr-FR" sz="2400" dirty="0" err="1" smtClean="0">
                <a:latin typeface="Times New Roman" pitchFamily="18" charset="0"/>
                <a:cs typeface="Times New Roman" pitchFamily="18" charset="0"/>
              </a:rPr>
              <a:t>hexachlorobenzène</a:t>
            </a:r>
            <a:r>
              <a:rPr lang="fr-FR" sz="2400" dirty="0" smtClean="0">
                <a:latin typeface="Times New Roman" pitchFamily="18" charset="0"/>
                <a:cs typeface="Times New Roman" pitchFamily="18" charset="0"/>
              </a:rPr>
              <a:t>, stress gestationnel).</a:t>
            </a:r>
          </a:p>
          <a:p>
            <a:pPr>
              <a:buNone/>
            </a:pPr>
            <a:r>
              <a:rPr lang="fr-FR" sz="2400" dirty="0" smtClean="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a:p>
            <a:pPr>
              <a:buFont typeface="Wingdings" pitchFamily="2" charset="2"/>
              <a:buChar char="§"/>
            </a:pPr>
            <a:r>
              <a:rPr lang="fr-FR" sz="2400" dirty="0" smtClean="0">
                <a:latin typeface="Times New Roman" pitchFamily="18" charset="0"/>
                <a:cs typeface="Times New Roman" pitchFamily="18" charset="0"/>
              </a:rPr>
              <a:t>Ces enfants présentent deux fois plus de risques que les autres de présenter un TDA/H(surtout forme avec impulsivité).</a:t>
            </a:r>
          </a:p>
          <a:p>
            <a:endParaRPr lang="en-US" sz="2400" dirty="0" smtClean="0">
              <a:latin typeface="Times New Roman" pitchFamily="18" charset="0"/>
              <a:cs typeface="Times New Roman" pitchFamily="18" charset="0"/>
            </a:endParaRPr>
          </a:p>
          <a:p>
            <a:pPr>
              <a:buFont typeface="Wingdings" pitchFamily="2" charset="2"/>
              <a:buChar char="§"/>
            </a:pPr>
            <a:r>
              <a:rPr lang="fr-FR" sz="2400" dirty="0" smtClean="0">
                <a:latin typeface="Times New Roman" pitchFamily="18" charset="0"/>
                <a:cs typeface="Times New Roman" pitchFamily="18" charset="0"/>
              </a:rPr>
              <a:t>Rose et al. (2011) trouvent un déficit des FE dans leur 3 dimensions principales (mise à jour de la MT, inhibition et flexibilité mentale) chez des jeunes de 11 ans anciens prématurés (- 1750 g),  et notent de faibles résultats dans leurs performances en lecture et en mathématique.</a:t>
            </a:r>
            <a:endParaRPr lang="en-US" sz="2400" dirty="0" smtClean="0">
              <a:latin typeface="Times New Roman" pitchFamily="18" charset="0"/>
              <a:cs typeface="Times New Roman" pitchFamily="18" charset="0"/>
            </a:endParaRPr>
          </a:p>
          <a:p>
            <a:endParaRPr lang="fr-FR" sz="2800" dirty="0" smtClean="0">
              <a:solidFill>
                <a:srgbClr val="FFFF00"/>
              </a:solidFill>
              <a:latin typeface="Times New Roman" pitchFamily="18" charset="0"/>
              <a:cs typeface="Times New Roman" pitchFamily="18" charset="0"/>
            </a:endParaRPr>
          </a:p>
          <a:p>
            <a:pPr>
              <a:buNone/>
            </a:pPr>
            <a:endParaRPr lang="en-US" sz="2400" b="1" dirty="0" smtClean="0">
              <a:solidFill>
                <a:srgbClr val="00B050"/>
              </a:solidFill>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285728"/>
            <a:ext cx="7239000" cy="6170008"/>
          </a:xfrm>
        </p:spPr>
        <p:txBody>
          <a:bodyPr>
            <a:normAutofit lnSpcReduction="10000"/>
          </a:bodyPr>
          <a:lstStyle/>
          <a:p>
            <a:pPr>
              <a:buNone/>
            </a:pPr>
            <a:r>
              <a:rPr lang="fr-FR" sz="2400" b="1" dirty="0" smtClean="0">
                <a:solidFill>
                  <a:srgbClr val="00B050"/>
                </a:solidFill>
                <a:latin typeface="Times New Roman" pitchFamily="18" charset="0"/>
                <a:cs typeface="Times New Roman" pitchFamily="18" charset="0"/>
              </a:rPr>
              <a:t>5.2. Les facteurs  neurobiologiques</a:t>
            </a:r>
          </a:p>
          <a:p>
            <a:pPr>
              <a:buFont typeface="Wingdings" pitchFamily="2" charset="2"/>
              <a:buChar char="§"/>
            </a:pPr>
            <a:r>
              <a:rPr lang="fr-FR" sz="2400" dirty="0" smtClean="0">
                <a:latin typeface="Times New Roman" pitchFamily="18" charset="0"/>
                <a:cs typeface="Times New Roman" pitchFamily="18" charset="0"/>
              </a:rPr>
              <a:t>Le système dopaminergique reste la cible principale des aides médicamenteuses (</a:t>
            </a:r>
            <a:r>
              <a:rPr lang="fr-FR" sz="2400" dirty="0" err="1" smtClean="0">
                <a:latin typeface="Times New Roman" pitchFamily="18" charset="0"/>
                <a:cs typeface="Times New Roman" pitchFamily="18" charset="0"/>
              </a:rPr>
              <a:t>méthylphénidate</a:t>
            </a:r>
            <a:r>
              <a:rPr lang="fr-FR" sz="2400" dirty="0" smtClean="0">
                <a:latin typeface="Times New Roman" pitchFamily="18" charset="0"/>
                <a:cs typeface="Times New Roman" pitchFamily="18" charset="0"/>
              </a:rPr>
              <a:t>) mais d’autres systèmes de neurotransmission semblent également impliqués dans le TDAH.</a:t>
            </a:r>
          </a:p>
          <a:p>
            <a:pPr>
              <a:buFont typeface="Wingdings" pitchFamily="2" charset="2"/>
              <a:buChar char="§"/>
            </a:pPr>
            <a:r>
              <a:rPr lang="fr-FR" sz="2400" dirty="0" smtClean="0">
                <a:latin typeface="Times New Roman" pitchFamily="18" charset="0"/>
                <a:cs typeface="Times New Roman" pitchFamily="18" charset="0"/>
              </a:rPr>
              <a:t> Cette hypothèse d’un </a:t>
            </a:r>
            <a:r>
              <a:rPr lang="fr-FR" sz="2400" b="1" dirty="0" smtClean="0">
                <a:latin typeface="Times New Roman" pitchFamily="18" charset="0"/>
                <a:cs typeface="Times New Roman" pitchFamily="18" charset="0"/>
              </a:rPr>
              <a:t>déficit en dopamine </a:t>
            </a:r>
            <a:r>
              <a:rPr lang="fr-FR" sz="2400" dirty="0" smtClean="0">
                <a:latin typeface="Times New Roman" pitchFamily="18" charset="0"/>
                <a:cs typeface="Times New Roman" pitchFamily="18" charset="0"/>
              </a:rPr>
              <a:t>a été soutenue par  les recherches de </a:t>
            </a:r>
            <a:r>
              <a:rPr lang="en-US" sz="2400" b="1" dirty="0" smtClean="0">
                <a:latin typeface="Times New Roman" pitchFamily="18" charset="0"/>
                <a:cs typeface="Times New Roman" pitchFamily="18" charset="0"/>
              </a:rPr>
              <a:t> </a:t>
            </a:r>
            <a:r>
              <a:rPr lang="fr-FR" sz="2400" dirty="0" err="1" smtClean="0">
                <a:latin typeface="Times New Roman" pitchFamily="18" charset="0"/>
                <a:cs typeface="Times New Roman" pitchFamily="18" charset="0"/>
              </a:rPr>
              <a:t>Volkow</a:t>
            </a:r>
            <a:r>
              <a:rPr lang="fr-FR" sz="2400" dirty="0" smtClean="0">
                <a:latin typeface="Times New Roman" pitchFamily="18" charset="0"/>
                <a:cs typeface="Times New Roman" pitchFamily="18" charset="0"/>
              </a:rPr>
              <a:t> et al. (2011) qui ont montré   une anomalie dans le réseau de transport de la dopamine chez 45 adultes avec TDA/H (versus 41 contrôles), en particulier  dans le noyau caudé et le noyau </a:t>
            </a:r>
            <a:r>
              <a:rPr lang="fr-FR" sz="2400" dirty="0" err="1" smtClean="0">
                <a:latin typeface="Times New Roman" pitchFamily="18" charset="0"/>
                <a:cs typeface="Times New Roman" pitchFamily="18" charset="0"/>
              </a:rPr>
              <a:t>acubens</a:t>
            </a:r>
            <a:r>
              <a:rPr lang="fr-FR" sz="2400" dirty="0" smtClean="0">
                <a:latin typeface="Times New Roman" pitchFamily="18" charset="0"/>
                <a:cs typeface="Times New Roman" pitchFamily="18" charset="0"/>
              </a:rPr>
              <a:t> à gauche (noyaux gris centraux). </a:t>
            </a:r>
          </a:p>
          <a:p>
            <a:endParaRPr lang="fr-FR" sz="2400" dirty="0" smtClean="0">
              <a:latin typeface="Times New Roman" pitchFamily="18" charset="0"/>
              <a:cs typeface="Times New Roman" pitchFamily="18" charset="0"/>
            </a:endParaRPr>
          </a:p>
          <a:p>
            <a:pPr>
              <a:buFont typeface="Wingdings" pitchFamily="2" charset="2"/>
              <a:buChar char="§"/>
            </a:pPr>
            <a:r>
              <a:rPr lang="fr-FR" sz="2400" dirty="0" smtClean="0">
                <a:latin typeface="Times New Roman" pitchFamily="18" charset="0"/>
                <a:cs typeface="Times New Roman" pitchFamily="18" charset="0"/>
              </a:rPr>
              <a:t>Il a aussi été démontré que la prise de psychostimulants (influençant le métabolisme cérébral de la dopamine) normalise la fonction cérébrale.</a:t>
            </a:r>
            <a:endParaRPr lang="en-US" sz="2400" dirty="0" smtClean="0">
              <a:latin typeface="Times New Roman" pitchFamily="18" charset="0"/>
              <a:cs typeface="Times New Roman" pitchFamily="18" charset="0"/>
            </a:endParaRPr>
          </a:p>
          <a:p>
            <a:pPr>
              <a:buNone/>
            </a:pPr>
            <a:endParaRPr lang="en-US" sz="2400" b="1" dirty="0" smtClean="0">
              <a:solidFill>
                <a:srgbClr val="00B050"/>
              </a:solidFill>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142852"/>
            <a:ext cx="7239000" cy="6312884"/>
          </a:xfrm>
        </p:spPr>
        <p:txBody>
          <a:bodyPr>
            <a:normAutofit/>
          </a:bodyPr>
          <a:lstStyle/>
          <a:p>
            <a:pPr>
              <a:buNone/>
            </a:pPr>
            <a:r>
              <a:rPr lang="fr-FR" sz="2400" b="1" dirty="0" smtClean="0">
                <a:solidFill>
                  <a:srgbClr val="00B050"/>
                </a:solidFill>
                <a:latin typeface="Times New Roman" pitchFamily="18" charset="0"/>
                <a:cs typeface="Times New Roman" pitchFamily="18" charset="0"/>
              </a:rPr>
              <a:t>5.3. Les facteurs  neurologiques </a:t>
            </a:r>
            <a:r>
              <a:rPr lang="fr-FR" sz="2400" dirty="0" smtClean="0">
                <a:latin typeface="Times New Roman" pitchFamily="18" charset="0"/>
                <a:cs typeface="Times New Roman" pitchFamily="18" charset="0"/>
              </a:rPr>
              <a:t>(données de l’IRM) </a:t>
            </a:r>
          </a:p>
          <a:p>
            <a:pPr>
              <a:buFont typeface="Wingdings" pitchFamily="2" charset="2"/>
              <a:buChar char="Ø"/>
            </a:pPr>
            <a:r>
              <a:rPr lang="fr-FR" sz="2400" dirty="0" smtClean="0">
                <a:latin typeface="Times New Roman" pitchFamily="18" charset="0"/>
                <a:cs typeface="Times New Roman" pitchFamily="18" charset="0"/>
              </a:rPr>
              <a:t>anomalies morphologiques du cortex dans le réseau attentionnel postérieur et les aires limbiques, associées à une réduction du volume de matière grise dans le noyau codé et le thalamus à droite, dans les hémisphères cérébelleux des 2 cotés;</a:t>
            </a:r>
            <a:endParaRPr lang="en-US" sz="2400" dirty="0" smtClean="0">
              <a:latin typeface="Times New Roman" pitchFamily="18" charset="0"/>
              <a:cs typeface="Times New Roman" pitchFamily="18" charset="0"/>
            </a:endParaRPr>
          </a:p>
          <a:p>
            <a:pPr>
              <a:buFont typeface="Wingdings" pitchFamily="2" charset="2"/>
              <a:buChar char="Ø"/>
            </a:pPr>
            <a:r>
              <a:rPr lang="fr-FR" sz="2400" dirty="0" smtClean="0">
                <a:latin typeface="Times New Roman" pitchFamily="18" charset="0"/>
                <a:cs typeface="Times New Roman" pitchFamily="18" charset="0"/>
              </a:rPr>
              <a:t>anomalie de la dynamique développementale de certaines structures cérébrales (retard </a:t>
            </a:r>
            <a:r>
              <a:rPr lang="fr-FR" sz="2400" dirty="0" err="1" smtClean="0">
                <a:latin typeface="Times New Roman" pitchFamily="18" charset="0"/>
                <a:cs typeface="Times New Roman" pitchFamily="18" charset="0"/>
              </a:rPr>
              <a:t>maturationnel</a:t>
            </a:r>
            <a:r>
              <a:rPr lang="fr-FR" sz="2400" dirty="0" smtClean="0">
                <a:latin typeface="Times New Roman" pitchFamily="18" charset="0"/>
                <a:cs typeface="Times New Roman" pitchFamily="18" charset="0"/>
              </a:rPr>
              <a:t>);</a:t>
            </a:r>
            <a:endParaRPr lang="en-US" sz="2400" dirty="0" smtClean="0">
              <a:latin typeface="Times New Roman" pitchFamily="18" charset="0"/>
              <a:cs typeface="Times New Roman" pitchFamily="18" charset="0"/>
            </a:endParaRPr>
          </a:p>
          <a:p>
            <a:pPr>
              <a:buFont typeface="Wingdings" pitchFamily="2" charset="2"/>
              <a:buChar char="Ø"/>
            </a:pPr>
            <a:r>
              <a:rPr lang="fr-FR" sz="2400" dirty="0" smtClean="0">
                <a:latin typeface="Times New Roman" pitchFamily="18" charset="0"/>
                <a:cs typeface="Times New Roman" pitchFamily="18" charset="0"/>
              </a:rPr>
              <a:t> anomalie de la connectivité dans la substance blanche;</a:t>
            </a:r>
            <a:endParaRPr lang="en-US" sz="2400" dirty="0" smtClean="0">
              <a:latin typeface="Times New Roman" pitchFamily="18" charset="0"/>
              <a:cs typeface="Times New Roman" pitchFamily="18" charset="0"/>
            </a:endParaRPr>
          </a:p>
          <a:p>
            <a:pPr>
              <a:buFont typeface="Wingdings" pitchFamily="2" charset="2"/>
              <a:buChar char="Ø"/>
            </a:pPr>
            <a:r>
              <a:rPr lang="fr-FR" sz="2400" dirty="0" smtClean="0">
                <a:latin typeface="Times New Roman" pitchFamily="18" charset="0"/>
                <a:cs typeface="Times New Roman" pitchFamily="18" charset="0"/>
              </a:rPr>
              <a:t>anomalies fonctionnelles(anomalies de synchronisation de l’activité neuronale spontanée dans le réseau cérébral « par défaut ») concernant les régions préfrontales médianes, pariétales médianes et temporales médianes et latérales; </a:t>
            </a:r>
            <a:endParaRPr lang="en-US" sz="2400" dirty="0" smtClean="0">
              <a:latin typeface="Times New Roman" pitchFamily="18" charset="0"/>
              <a:cs typeface="Times New Roman" pitchFamily="18" charset="0"/>
            </a:endParaRPr>
          </a:p>
          <a:p>
            <a:pPr>
              <a:buFont typeface="Wingdings" pitchFamily="2" charset="2"/>
              <a:buChar char="Ø"/>
            </a:pPr>
            <a:r>
              <a:rPr lang="fr-FR" sz="2400" dirty="0" smtClean="0">
                <a:latin typeface="Times New Roman" pitchFamily="18" charset="0"/>
                <a:cs typeface="Times New Roman" pitchFamily="18" charset="0"/>
              </a:rPr>
              <a:t> anomalies des réseaux visuels (cortex occipital).</a:t>
            </a:r>
            <a:endParaRPr lang="en-US" sz="2400" dirty="0" smtClean="0">
              <a:latin typeface="Times New Roman" pitchFamily="18" charset="0"/>
              <a:cs typeface="Times New Roman" pitchFamily="18" charset="0"/>
            </a:endParaRPr>
          </a:p>
          <a:p>
            <a:pPr>
              <a:buNone/>
            </a:pPr>
            <a:endParaRPr lang="en-US" sz="2400" b="1" dirty="0" smtClean="0">
              <a:solidFill>
                <a:srgbClr val="00B050"/>
              </a:solidFill>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285728"/>
            <a:ext cx="7239000" cy="6170008"/>
          </a:xfrm>
        </p:spPr>
        <p:txBody>
          <a:bodyPr>
            <a:normAutofit/>
          </a:bodyPr>
          <a:lstStyle/>
          <a:p>
            <a:pPr>
              <a:buNone/>
            </a:pPr>
            <a:r>
              <a:rPr lang="fr-FR" sz="2400" b="1" dirty="0" smtClean="0">
                <a:solidFill>
                  <a:srgbClr val="00B050"/>
                </a:solidFill>
                <a:latin typeface="Times New Roman" pitchFamily="18" charset="0"/>
                <a:cs typeface="Times New Roman" pitchFamily="18" charset="0"/>
              </a:rPr>
              <a:t>5.4. Les facteurs psychosociaux</a:t>
            </a:r>
          </a:p>
          <a:p>
            <a:endParaRPr lang="fr-FR" sz="2400" b="1" dirty="0" smtClean="0">
              <a:solidFill>
                <a:srgbClr val="00B050"/>
              </a:solidFill>
              <a:latin typeface="Times New Roman" pitchFamily="18" charset="0"/>
              <a:cs typeface="Times New Roman" pitchFamily="18" charset="0"/>
            </a:endParaRPr>
          </a:p>
          <a:p>
            <a:pPr>
              <a:buFont typeface="Wingdings" pitchFamily="2" charset="2"/>
              <a:buChar char="ü"/>
            </a:pPr>
            <a:r>
              <a:rPr lang="fr-FR" sz="2400" dirty="0" smtClean="0">
                <a:latin typeface="Times New Roman" pitchFamily="18" charset="0"/>
                <a:cs typeface="Times New Roman" pitchFamily="18" charset="0"/>
              </a:rPr>
              <a:t> Attitudes parentales hostiles; </a:t>
            </a:r>
          </a:p>
          <a:p>
            <a:pPr>
              <a:buFont typeface="Wingdings" pitchFamily="2" charset="2"/>
              <a:buChar char="ü"/>
            </a:pPr>
            <a:r>
              <a:rPr lang="fr-FR" sz="2400" dirty="0" smtClean="0">
                <a:latin typeface="Times New Roman" pitchFamily="18" charset="0"/>
                <a:cs typeface="Times New Roman" pitchFamily="18" charset="0"/>
              </a:rPr>
              <a:t>carences éducatives; </a:t>
            </a:r>
          </a:p>
          <a:p>
            <a:pPr>
              <a:buFont typeface="Wingdings" pitchFamily="2" charset="2"/>
              <a:buChar char="ü"/>
            </a:pPr>
            <a:r>
              <a:rPr lang="fr-FR" sz="2400" dirty="0" smtClean="0">
                <a:latin typeface="Times New Roman" pitchFamily="18" charset="0"/>
                <a:cs typeface="Times New Roman" pitchFamily="18" charset="0"/>
              </a:rPr>
              <a:t>psychopathologie parentale, en particulier dépression maternelle); </a:t>
            </a:r>
          </a:p>
          <a:p>
            <a:pPr>
              <a:buFont typeface="Wingdings" pitchFamily="2" charset="2"/>
              <a:buChar char="ü"/>
            </a:pPr>
            <a:r>
              <a:rPr lang="fr-FR" sz="2400" dirty="0" smtClean="0">
                <a:latin typeface="Times New Roman" pitchFamily="18" charset="0"/>
                <a:cs typeface="Times New Roman" pitchFamily="18" charset="0"/>
              </a:rPr>
              <a:t>statut économiquement faible; </a:t>
            </a:r>
          </a:p>
          <a:p>
            <a:pPr>
              <a:buFont typeface="Wingdings" pitchFamily="2" charset="2"/>
              <a:buChar char="ü"/>
            </a:pPr>
            <a:r>
              <a:rPr lang="fr-FR" sz="2400" dirty="0" smtClean="0">
                <a:latin typeface="Times New Roman" pitchFamily="18" charset="0"/>
                <a:cs typeface="Times New Roman" pitchFamily="18" charset="0"/>
              </a:rPr>
              <a:t>parents séparés, famille monoparentale, famille nombreuse. </a:t>
            </a:r>
          </a:p>
          <a:p>
            <a:pPr>
              <a:buFont typeface="Wingdings" pitchFamily="2" charset="2"/>
              <a:buChar char="ü"/>
            </a:pPr>
            <a:endParaRPr lang="fr-FR" sz="2400" dirty="0" smtClean="0">
              <a:latin typeface="Times New Roman" pitchFamily="18" charset="0"/>
              <a:cs typeface="Times New Roman" pitchFamily="18" charset="0"/>
            </a:endParaRPr>
          </a:p>
          <a:p>
            <a:pPr>
              <a:buFont typeface="Wingdings" pitchFamily="2" charset="2"/>
              <a:buChar char="§"/>
            </a:pPr>
            <a:r>
              <a:rPr lang="fr-FR" sz="2400" dirty="0" smtClean="0">
                <a:latin typeface="Times New Roman" pitchFamily="18" charset="0"/>
                <a:cs typeface="Times New Roman" pitchFamily="18" charset="0"/>
              </a:rPr>
              <a:t>Le rôle de ces facteurs dans  la genèse et l’évolution du TDAH n’est pas négligeable mais aucun des éléments incriminés ne paraît spécifique ou inscrit dans une relation de causalité directe.</a:t>
            </a:r>
            <a:endParaRPr lang="en-US" sz="2400" dirty="0" smtClean="0">
              <a:latin typeface="Times New Roman" pitchFamily="18" charset="0"/>
              <a:cs typeface="Times New Roman" pitchFamily="18" charset="0"/>
            </a:endParaRPr>
          </a:p>
          <a:p>
            <a:pPr>
              <a:buNone/>
            </a:pPr>
            <a:endParaRPr lang="en-US" sz="2400" b="1" dirty="0" smtClean="0">
              <a:solidFill>
                <a:srgbClr val="00B050"/>
              </a:solidFill>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285728"/>
            <a:ext cx="7239000" cy="6170008"/>
          </a:xfrm>
        </p:spPr>
        <p:txBody>
          <a:bodyPr>
            <a:normAutofit fontScale="92500" lnSpcReduction="20000"/>
          </a:bodyPr>
          <a:lstStyle/>
          <a:p>
            <a:pPr>
              <a:buNone/>
            </a:pPr>
            <a:r>
              <a:rPr lang="fr-FR" sz="2400" b="1" dirty="0" smtClean="0">
                <a:solidFill>
                  <a:srgbClr val="00B050"/>
                </a:solidFill>
                <a:latin typeface="Times New Roman" pitchFamily="18" charset="0"/>
                <a:cs typeface="Times New Roman" pitchFamily="18" charset="0"/>
              </a:rPr>
              <a:t>6. Évolution des manifestations</a:t>
            </a:r>
            <a:endParaRPr lang="en-US" sz="2400" dirty="0" smtClean="0">
              <a:solidFill>
                <a:srgbClr val="00B050"/>
              </a:solidFill>
              <a:latin typeface="Times New Roman" pitchFamily="18" charset="0"/>
              <a:cs typeface="Times New Roman" pitchFamily="18" charset="0"/>
            </a:endParaRPr>
          </a:p>
          <a:p>
            <a:pPr>
              <a:buNone/>
            </a:pPr>
            <a:r>
              <a:rPr lang="fr-FR" sz="2400" dirty="0" smtClean="0">
                <a:latin typeface="Times New Roman" pitchFamily="18" charset="0"/>
                <a:cs typeface="Times New Roman" pitchFamily="18" charset="0"/>
              </a:rPr>
              <a:t>Au cours du développement, le sujet hyperactif se présente sous des aspects divers.:</a:t>
            </a:r>
          </a:p>
          <a:p>
            <a:pPr>
              <a:buNone/>
            </a:pPr>
            <a:r>
              <a:rPr lang="fr-FR" sz="2400" b="1" dirty="0" smtClean="0">
                <a:latin typeface="Times New Roman" pitchFamily="18" charset="0"/>
                <a:cs typeface="Times New Roman" pitchFamily="18" charset="0"/>
              </a:rPr>
              <a:t>Dès le plus jeune âge:</a:t>
            </a:r>
          </a:p>
          <a:p>
            <a:pPr>
              <a:buFont typeface="Wingdings" pitchFamily="2" charset="2"/>
              <a:buChar char="ü"/>
            </a:pPr>
            <a:r>
              <a:rPr lang="fr-FR" sz="2400" dirty="0" smtClean="0">
                <a:latin typeface="Times New Roman" pitchFamily="18" charset="0"/>
                <a:cs typeface="Times New Roman" pitchFamily="18" charset="0"/>
              </a:rPr>
              <a:t> perturbations lors des premiers apprentissages, </a:t>
            </a:r>
          </a:p>
          <a:p>
            <a:pPr>
              <a:buFont typeface="Wingdings" pitchFamily="2" charset="2"/>
              <a:buChar char="ü"/>
            </a:pPr>
            <a:r>
              <a:rPr lang="fr-FR" sz="2400" dirty="0" smtClean="0">
                <a:latin typeface="Times New Roman" pitchFamily="18" charset="0"/>
                <a:cs typeface="Times New Roman" pitchFamily="18" charset="0"/>
              </a:rPr>
              <a:t>problèmes de sommeil,</a:t>
            </a:r>
          </a:p>
          <a:p>
            <a:pPr>
              <a:buFont typeface="Wingdings" pitchFamily="2" charset="2"/>
              <a:buChar char="ü"/>
            </a:pPr>
            <a:r>
              <a:rPr lang="fr-FR" sz="2400" dirty="0" smtClean="0">
                <a:latin typeface="Times New Roman" pitchFamily="18" charset="0"/>
                <a:cs typeface="Times New Roman" pitchFamily="18" charset="0"/>
              </a:rPr>
              <a:t>problèmes alimentaires, </a:t>
            </a:r>
          </a:p>
          <a:p>
            <a:pPr>
              <a:buFont typeface="Wingdings" pitchFamily="2" charset="2"/>
              <a:buChar char="ü"/>
            </a:pPr>
            <a:r>
              <a:rPr lang="fr-FR" sz="2400" dirty="0" smtClean="0">
                <a:latin typeface="Times New Roman" pitchFamily="18" charset="0"/>
                <a:cs typeface="Times New Roman" pitchFamily="18" charset="0"/>
              </a:rPr>
              <a:t>Evitement des contacts et les caresses,</a:t>
            </a:r>
          </a:p>
          <a:p>
            <a:pPr>
              <a:buFont typeface="Wingdings" pitchFamily="2" charset="2"/>
              <a:buChar char="ü"/>
            </a:pPr>
            <a:r>
              <a:rPr lang="fr-FR" sz="2400" dirty="0" smtClean="0">
                <a:latin typeface="Times New Roman" pitchFamily="18" charset="0"/>
                <a:cs typeface="Times New Roman" pitchFamily="18" charset="0"/>
              </a:rPr>
              <a:t>accidents et blessures fréquents ,</a:t>
            </a:r>
          </a:p>
          <a:p>
            <a:pPr>
              <a:buFont typeface="Wingdings" pitchFamily="2" charset="2"/>
              <a:buChar char="ü"/>
            </a:pPr>
            <a:r>
              <a:rPr lang="fr-FR" sz="2400" dirty="0" smtClean="0">
                <a:latin typeface="Times New Roman" pitchFamily="18" charset="0"/>
                <a:cs typeface="Times New Roman" pitchFamily="18" charset="0"/>
              </a:rPr>
              <a:t>cris qui difficilement </a:t>
            </a:r>
            <a:r>
              <a:rPr lang="fr-FR" sz="2400" dirty="0" err="1" smtClean="0">
                <a:latin typeface="Times New Roman" pitchFamily="18" charset="0"/>
                <a:cs typeface="Times New Roman" pitchFamily="18" charset="0"/>
              </a:rPr>
              <a:t>apaisables</a:t>
            </a:r>
            <a:r>
              <a:rPr lang="fr-FR" sz="2400" dirty="0" smtClean="0">
                <a:latin typeface="Times New Roman" pitchFamily="18" charset="0"/>
                <a:cs typeface="Times New Roman" pitchFamily="18" charset="0"/>
              </a:rPr>
              <a:t>. </a:t>
            </a:r>
            <a:endParaRPr lang="en-US" sz="2400" b="1" dirty="0" smtClean="0">
              <a:latin typeface="Times New Roman" pitchFamily="18" charset="0"/>
              <a:cs typeface="Times New Roman" pitchFamily="18" charset="0"/>
            </a:endParaRPr>
          </a:p>
          <a:p>
            <a:pPr>
              <a:buNone/>
            </a:pPr>
            <a:r>
              <a:rPr lang="fr-FR" sz="2400" b="1" dirty="0" smtClean="0">
                <a:latin typeface="Times New Roman" pitchFamily="18" charset="0"/>
                <a:cs typeface="Times New Roman" pitchFamily="18" charset="0"/>
              </a:rPr>
              <a:t>Vers 3 ou 4 ans: </a:t>
            </a:r>
            <a:r>
              <a:rPr lang="fr-FR" sz="2400" dirty="0" smtClean="0">
                <a:latin typeface="Times New Roman" pitchFamily="18" charset="0"/>
                <a:cs typeface="Times New Roman" pitchFamily="18" charset="0"/>
              </a:rPr>
              <a:t>il est décrit comme obstiné, autoritaire, coléreux, tolérant mal les frustrations même les plus élémentaires.</a:t>
            </a:r>
            <a:r>
              <a:rPr lang="en-US" sz="2400" dirty="0" smtClean="0">
                <a:latin typeface="Times New Roman" pitchFamily="18" charset="0"/>
                <a:cs typeface="Times New Roman" pitchFamily="18" charset="0"/>
              </a:rPr>
              <a:t> </a:t>
            </a:r>
          </a:p>
          <a:p>
            <a:pPr>
              <a:buNone/>
            </a:pPr>
            <a:r>
              <a:rPr lang="fr-FR" sz="2400" b="1" dirty="0" smtClean="0">
                <a:latin typeface="Times New Roman" pitchFamily="18" charset="0"/>
                <a:cs typeface="Times New Roman" pitchFamily="18" charset="0"/>
              </a:rPr>
              <a:t>À l’école maternelle</a:t>
            </a:r>
            <a:r>
              <a:rPr lang="fr-FR" sz="2400" dirty="0" smtClean="0">
                <a:latin typeface="Times New Roman" pitchFamily="18" charset="0"/>
                <a:cs typeface="Times New Roman" pitchFamily="18" charset="0"/>
              </a:rPr>
              <a:t>, il est bruyant, rarement sur sa chaise, se promène dans la classe, perturbe les activités des autres enfants. L’adulte, en particulier la mère, est l’objet de véritables harcèlements et peut difficilement se consacrer à une autre personne en présence de l’enfant. La socialisation est extrêmement délicate.</a:t>
            </a:r>
            <a:endParaRPr lang="en-US" sz="2400" dirty="0" smtClean="0">
              <a:latin typeface="Times New Roman" pitchFamily="18" charset="0"/>
              <a:cs typeface="Times New Roman" pitchFamily="18" charset="0"/>
            </a:endParaRPr>
          </a:p>
          <a:p>
            <a:endParaRPr lang="en-US" sz="2400" dirty="0" smtClean="0"/>
          </a:p>
          <a:p>
            <a:pPr>
              <a:buNone/>
            </a:pPr>
            <a:endParaRPr lang="en-US" sz="2400" b="1" dirty="0" smtClean="0">
              <a:solidFill>
                <a:srgbClr val="00B050"/>
              </a:solidFill>
              <a:latin typeface="Times New Roman" pitchFamily="18" charset="0"/>
              <a:cs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214290"/>
            <a:ext cx="7239000" cy="6241446"/>
          </a:xfrm>
        </p:spPr>
        <p:txBody>
          <a:bodyPr>
            <a:normAutofit fontScale="70000" lnSpcReduction="20000"/>
          </a:bodyPr>
          <a:lstStyle/>
          <a:p>
            <a:pPr>
              <a:buNone/>
            </a:pPr>
            <a:r>
              <a:rPr lang="fr-FR" b="1" dirty="0" smtClean="0">
                <a:latin typeface="Times New Roman" pitchFamily="18" charset="0"/>
                <a:cs typeface="Times New Roman" pitchFamily="18" charset="0"/>
              </a:rPr>
              <a:t>À 6 ans:</a:t>
            </a:r>
          </a:p>
          <a:p>
            <a:pPr>
              <a:buFont typeface="Wingdings" pitchFamily="2" charset="2"/>
              <a:buChar char="§"/>
            </a:pPr>
            <a:r>
              <a:rPr lang="fr-FR" dirty="0" smtClean="0">
                <a:latin typeface="Times New Roman" pitchFamily="18" charset="0"/>
                <a:cs typeface="Times New Roman" pitchFamily="18" charset="0"/>
              </a:rPr>
              <a:t> </a:t>
            </a:r>
            <a:r>
              <a:rPr lang="fr-FR" sz="3100" dirty="0" smtClean="0">
                <a:latin typeface="Times New Roman" pitchFamily="18" charset="0"/>
                <a:cs typeface="Times New Roman" pitchFamily="18" charset="0"/>
              </a:rPr>
              <a:t>L’entrée à l’école primaire entraîne souvent la première</a:t>
            </a:r>
            <a:r>
              <a:rPr lang="en-US" sz="3100" dirty="0" smtClean="0">
                <a:latin typeface="Times New Roman" pitchFamily="18" charset="0"/>
                <a:cs typeface="Times New Roman" pitchFamily="18" charset="0"/>
              </a:rPr>
              <a:t> </a:t>
            </a:r>
            <a:r>
              <a:rPr lang="fr-FR" sz="3100" dirty="0" smtClean="0">
                <a:latin typeface="Times New Roman" pitchFamily="18" charset="0"/>
                <a:cs typeface="Times New Roman" pitchFamily="18" charset="0"/>
              </a:rPr>
              <a:t>consultation car le niveau de tolérance du milieu scolaire n’est pas le même que dans la famille et des comportements acceptés jusqu’alors par les parents sont considérés comme inadaptés dans le cadre de la classe. </a:t>
            </a:r>
          </a:p>
          <a:p>
            <a:pPr>
              <a:buFont typeface="Wingdings" pitchFamily="2" charset="2"/>
              <a:buChar char="§"/>
            </a:pPr>
            <a:r>
              <a:rPr lang="fr-FR" sz="3100" dirty="0" smtClean="0">
                <a:latin typeface="Times New Roman" pitchFamily="18" charset="0"/>
                <a:cs typeface="Times New Roman" pitchFamily="18" charset="0"/>
              </a:rPr>
              <a:t>L’enfant se fait remarquer par son indiscipline, ses bavardages, ses rêveries. </a:t>
            </a:r>
          </a:p>
          <a:p>
            <a:pPr>
              <a:buFont typeface="Wingdings" pitchFamily="2" charset="2"/>
              <a:buChar char="§"/>
            </a:pPr>
            <a:r>
              <a:rPr lang="fr-FR" sz="3100" dirty="0" smtClean="0">
                <a:latin typeface="Times New Roman" pitchFamily="18" charset="0"/>
                <a:cs typeface="Times New Roman" pitchFamily="18" charset="0"/>
              </a:rPr>
              <a:t>Ses comportements dérangent, voire déstabilisent la classe et les autres enfants. Les troubles de l’attention</a:t>
            </a:r>
            <a:r>
              <a:rPr lang="en-US" sz="3100" dirty="0" smtClean="0">
                <a:latin typeface="Times New Roman" pitchFamily="18" charset="0"/>
                <a:cs typeface="Times New Roman" pitchFamily="18" charset="0"/>
              </a:rPr>
              <a:t> </a:t>
            </a:r>
            <a:r>
              <a:rPr lang="fr-FR" sz="3100" dirty="0" smtClean="0">
                <a:latin typeface="Times New Roman" pitchFamily="18" charset="0"/>
                <a:cs typeface="Times New Roman" pitchFamily="18" charset="0"/>
              </a:rPr>
              <a:t>surviennent vers cet âge-là.</a:t>
            </a:r>
            <a:r>
              <a:rPr lang="en-US" sz="3100" dirty="0" smtClean="0">
                <a:latin typeface="Times New Roman" pitchFamily="18" charset="0"/>
                <a:cs typeface="Times New Roman" pitchFamily="18" charset="0"/>
              </a:rPr>
              <a:t> </a:t>
            </a:r>
          </a:p>
          <a:p>
            <a:pPr>
              <a:buFont typeface="Wingdings" pitchFamily="2" charset="2"/>
              <a:buChar char="§"/>
            </a:pPr>
            <a:r>
              <a:rPr lang="fr-FR" sz="3100" dirty="0" smtClean="0">
                <a:latin typeface="Times New Roman" pitchFamily="18" charset="0"/>
                <a:cs typeface="Times New Roman" pitchFamily="18" charset="0"/>
              </a:rPr>
              <a:t> L’enfant a des difficultés à finir ses devoirs et à tenir ses engagements, aussi bien envers les adultes qu’envers ses pairs, à organiser son travail. Les oublis, tant sur le</a:t>
            </a:r>
            <a:r>
              <a:rPr lang="en-US" sz="3100" dirty="0" smtClean="0">
                <a:latin typeface="Times New Roman" pitchFamily="18" charset="0"/>
                <a:cs typeface="Times New Roman" pitchFamily="18" charset="0"/>
              </a:rPr>
              <a:t> </a:t>
            </a:r>
            <a:r>
              <a:rPr lang="fr-FR" sz="3100" dirty="0" smtClean="0">
                <a:latin typeface="Times New Roman" pitchFamily="18" charset="0"/>
                <a:cs typeface="Times New Roman" pitchFamily="18" charset="0"/>
              </a:rPr>
              <a:t>plan matériel que social, sont fréquents. </a:t>
            </a:r>
          </a:p>
          <a:p>
            <a:pPr>
              <a:buFont typeface="Wingdings" pitchFamily="2" charset="2"/>
              <a:buChar char="§"/>
            </a:pPr>
            <a:endParaRPr lang="fr-FR" sz="3100" dirty="0" smtClean="0">
              <a:latin typeface="Times New Roman" pitchFamily="18" charset="0"/>
              <a:cs typeface="Times New Roman" pitchFamily="18" charset="0"/>
            </a:endParaRPr>
          </a:p>
          <a:p>
            <a:pPr>
              <a:buFont typeface="Wingdings" pitchFamily="2" charset="2"/>
              <a:buChar char="§"/>
            </a:pPr>
            <a:r>
              <a:rPr lang="fr-FR" sz="3100" dirty="0" smtClean="0">
                <a:latin typeface="Times New Roman" pitchFamily="18" charset="0"/>
                <a:cs typeface="Times New Roman" pitchFamily="18" charset="0"/>
              </a:rPr>
              <a:t>Rejeté du milieu scolaire,</a:t>
            </a:r>
            <a:r>
              <a:rPr lang="en-US" sz="3100" dirty="0" smtClean="0">
                <a:latin typeface="Times New Roman" pitchFamily="18" charset="0"/>
                <a:cs typeface="Times New Roman" pitchFamily="18" charset="0"/>
              </a:rPr>
              <a:t> </a:t>
            </a:r>
            <a:r>
              <a:rPr lang="fr-FR" sz="3100" dirty="0" smtClean="0">
                <a:latin typeface="Times New Roman" pitchFamily="18" charset="0"/>
                <a:cs typeface="Times New Roman" pitchFamily="18" charset="0"/>
              </a:rPr>
              <a:t>ayant peu de relations avec ses pairs, l’enfant a tendance à se dévaloriser et à perdre l’estime de soi. De nombreuses manifestations réactionnelles peuvent ainsi apparaître.</a:t>
            </a:r>
            <a:endParaRPr lang="en-US" sz="3100" dirty="0" smtClean="0">
              <a:latin typeface="Times New Roman" pitchFamily="18" charset="0"/>
              <a:cs typeface="Times New Roman" pitchFamily="18" charset="0"/>
            </a:endParaRPr>
          </a:p>
          <a:p>
            <a:pPr>
              <a:buNone/>
            </a:pPr>
            <a:r>
              <a:rPr lang="fr-FR" sz="3100" b="1" dirty="0" smtClean="0">
                <a:latin typeface="Times New Roman" pitchFamily="18" charset="0"/>
                <a:cs typeface="Times New Roman" pitchFamily="18" charset="0"/>
              </a:rPr>
              <a:t> </a:t>
            </a:r>
            <a:endParaRPr lang="en-US" sz="3100" dirty="0">
              <a:latin typeface="Times New Roman" pitchFamily="18" charset="0"/>
              <a:cs typeface="Times New Roman"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928670"/>
            <a:ext cx="7239000" cy="5527066"/>
          </a:xfrm>
        </p:spPr>
        <p:txBody>
          <a:bodyPr>
            <a:normAutofit/>
          </a:bodyPr>
          <a:lstStyle/>
          <a:p>
            <a:pPr>
              <a:buNone/>
            </a:pPr>
            <a:r>
              <a:rPr lang="fr-FR" b="1" dirty="0" smtClean="0">
                <a:latin typeface="Times New Roman" pitchFamily="18" charset="0"/>
                <a:cs typeface="Times New Roman" pitchFamily="18" charset="0"/>
              </a:rPr>
              <a:t>À l’adolescence:</a:t>
            </a:r>
          </a:p>
          <a:p>
            <a:pPr>
              <a:buFont typeface="Wingdings" pitchFamily="2" charset="2"/>
              <a:buChar char="§"/>
            </a:pPr>
            <a:r>
              <a:rPr lang="fr-FR" dirty="0" smtClean="0">
                <a:latin typeface="Times New Roman" pitchFamily="18" charset="0"/>
                <a:cs typeface="Times New Roman" pitchFamily="18" charset="0"/>
              </a:rPr>
              <a:t> Les symptômes persistent d’autant plus que le niveau d’hyperactivité-impulsivité est élevé, que des troubles de conduites ou des comportements agressifs sont associés, que les conflits familiaux sont importants. </a:t>
            </a:r>
          </a:p>
          <a:p>
            <a:pPr>
              <a:buFont typeface="Wingdings" pitchFamily="2" charset="2"/>
              <a:buChar char="§"/>
            </a:pPr>
            <a:endParaRPr lang="fr-FR" dirty="0" smtClean="0">
              <a:latin typeface="Times New Roman" pitchFamily="18" charset="0"/>
              <a:cs typeface="Times New Roman" pitchFamily="18" charset="0"/>
            </a:endParaRPr>
          </a:p>
          <a:p>
            <a:pPr>
              <a:buNone/>
            </a:pPr>
            <a:r>
              <a:rPr lang="fr-FR" b="1" dirty="0" smtClean="0">
                <a:latin typeface="Times New Roman" pitchFamily="18" charset="0"/>
                <a:cs typeface="Times New Roman" pitchFamily="18" charset="0"/>
              </a:rPr>
              <a:t>À l’âge adulte: </a:t>
            </a:r>
            <a:r>
              <a:rPr lang="fr-FR" dirty="0" smtClean="0">
                <a:latin typeface="Times New Roman" pitchFamily="18" charset="0"/>
                <a:cs typeface="Times New Roman" pitchFamily="18" charset="0"/>
              </a:rPr>
              <a:t> on considère que 30 à 50 % des sujets présentent encore des manifestations nettes .</a:t>
            </a:r>
            <a:endParaRPr lang="en-US" dirty="0" smtClean="0">
              <a:latin typeface="Times New Roman" pitchFamily="18" charset="0"/>
              <a:cs typeface="Times New Roman" pitchFamily="18" charset="0"/>
            </a:endParaRPr>
          </a:p>
          <a:p>
            <a:pPr>
              <a:buNone/>
            </a:pPr>
            <a:r>
              <a:rPr lang="fr-FR" dirty="0" smtClean="0"/>
              <a:t> </a:t>
            </a:r>
            <a:endParaRPr lang="en-US" dirty="0" smtClean="0"/>
          </a:p>
          <a:p>
            <a:pPr lvl="0">
              <a:buNone/>
            </a:pPr>
            <a:endParaRPr lang="fr-FR" b="1" dirty="0" smtClean="0"/>
          </a:p>
          <a:p>
            <a:pPr>
              <a:buNone/>
            </a:pPr>
            <a:r>
              <a:rPr lang="fr-FR" b="1" dirty="0" smtClean="0"/>
              <a:t> </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214290"/>
            <a:ext cx="7239000" cy="6241446"/>
          </a:xfrm>
        </p:spPr>
        <p:txBody>
          <a:bodyPr>
            <a:normAutofit fontScale="47500" lnSpcReduction="20000"/>
          </a:bodyPr>
          <a:lstStyle/>
          <a:p>
            <a:pPr>
              <a:buNone/>
            </a:pPr>
            <a:r>
              <a:rPr lang="fr-FR" dirty="0" smtClean="0"/>
              <a:t> </a:t>
            </a:r>
            <a:r>
              <a:rPr lang="en-US" sz="4200" dirty="0" smtClean="0">
                <a:solidFill>
                  <a:srgbClr val="00B050"/>
                </a:solidFill>
              </a:rPr>
              <a:t>7</a:t>
            </a:r>
            <a:r>
              <a:rPr lang="en-US" sz="4200" dirty="0" smtClean="0">
                <a:solidFill>
                  <a:srgbClr val="00B050"/>
                </a:solidFill>
                <a:latin typeface="Times New Roman" pitchFamily="18" charset="0"/>
                <a:cs typeface="Times New Roman" pitchFamily="18" charset="0"/>
              </a:rPr>
              <a:t>. </a:t>
            </a:r>
            <a:r>
              <a:rPr lang="fr-FR" sz="4200" b="1" dirty="0" smtClean="0">
                <a:solidFill>
                  <a:srgbClr val="00B050"/>
                </a:solidFill>
                <a:latin typeface="Times New Roman" pitchFamily="18" charset="0"/>
                <a:cs typeface="Times New Roman" pitchFamily="18" charset="0"/>
              </a:rPr>
              <a:t>Évaluation du trouble</a:t>
            </a:r>
            <a:endParaRPr lang="en-US" sz="4200" dirty="0" smtClean="0">
              <a:solidFill>
                <a:srgbClr val="00B050"/>
              </a:solidFill>
              <a:latin typeface="Times New Roman" pitchFamily="18" charset="0"/>
              <a:cs typeface="Times New Roman" pitchFamily="18" charset="0"/>
            </a:endParaRPr>
          </a:p>
          <a:p>
            <a:pPr>
              <a:buNone/>
            </a:pPr>
            <a:r>
              <a:rPr lang="fr-FR" sz="4200" b="1" dirty="0" smtClean="0">
                <a:latin typeface="Times New Roman" pitchFamily="18" charset="0"/>
                <a:cs typeface="Times New Roman" pitchFamily="18" charset="0"/>
              </a:rPr>
              <a:t>le recueil des données </a:t>
            </a:r>
            <a:r>
              <a:rPr lang="fr-FR" sz="4200" dirty="0" smtClean="0">
                <a:latin typeface="Times New Roman" pitchFamily="18" charset="0"/>
                <a:cs typeface="Times New Roman" pitchFamily="18" charset="0"/>
              </a:rPr>
              <a:t>au cours d’un entretien dirigé permettant</a:t>
            </a:r>
            <a:r>
              <a:rPr lang="en-US" sz="4200" dirty="0" smtClean="0">
                <a:latin typeface="Times New Roman" pitchFamily="18" charset="0"/>
                <a:cs typeface="Times New Roman" pitchFamily="18" charset="0"/>
              </a:rPr>
              <a:t> </a:t>
            </a:r>
            <a:r>
              <a:rPr lang="fr-FR" sz="4200" dirty="0" smtClean="0">
                <a:latin typeface="Times New Roman" pitchFamily="18" charset="0"/>
                <a:cs typeface="Times New Roman" pitchFamily="18" charset="0"/>
              </a:rPr>
              <a:t>de préciser les circonstances d’apparition des symptômes (caractère</a:t>
            </a:r>
            <a:r>
              <a:rPr lang="en-US" sz="4200" dirty="0" smtClean="0">
                <a:latin typeface="Times New Roman" pitchFamily="18" charset="0"/>
                <a:cs typeface="Times New Roman" pitchFamily="18" charset="0"/>
              </a:rPr>
              <a:t> </a:t>
            </a:r>
            <a:r>
              <a:rPr lang="fr-FR" sz="4200" dirty="0" smtClean="0">
                <a:latin typeface="Times New Roman" pitchFamily="18" charset="0"/>
                <a:cs typeface="Times New Roman" pitchFamily="18" charset="0"/>
              </a:rPr>
              <a:t>intermittent ou continu, aspect discret ou envahissant, durée,</a:t>
            </a:r>
            <a:r>
              <a:rPr lang="en-US" sz="4200" dirty="0" smtClean="0">
                <a:latin typeface="Times New Roman" pitchFamily="18" charset="0"/>
                <a:cs typeface="Times New Roman" pitchFamily="18" charset="0"/>
              </a:rPr>
              <a:t> </a:t>
            </a:r>
            <a:r>
              <a:rPr lang="fr-FR" sz="4200" dirty="0" smtClean="0">
                <a:latin typeface="Times New Roman" pitchFamily="18" charset="0"/>
                <a:cs typeface="Times New Roman" pitchFamily="18" charset="0"/>
              </a:rPr>
              <a:t>fréquence, présence d’éléments </a:t>
            </a:r>
            <a:r>
              <a:rPr lang="fr-FR" sz="4200" dirty="0" err="1" smtClean="0">
                <a:latin typeface="Times New Roman" pitchFamily="18" charset="0"/>
                <a:cs typeface="Times New Roman" pitchFamily="18" charset="0"/>
              </a:rPr>
              <a:t>déclenchants</a:t>
            </a:r>
            <a:r>
              <a:rPr lang="fr-FR" sz="4200" dirty="0" smtClean="0">
                <a:latin typeface="Times New Roman" pitchFamily="18" charset="0"/>
                <a:cs typeface="Times New Roman" pitchFamily="18" charset="0"/>
              </a:rPr>
              <a:t>, réactions du milieu),</a:t>
            </a:r>
            <a:r>
              <a:rPr lang="en-US" sz="4200" dirty="0" smtClean="0">
                <a:latin typeface="Times New Roman" pitchFamily="18" charset="0"/>
                <a:cs typeface="Times New Roman" pitchFamily="18" charset="0"/>
              </a:rPr>
              <a:t> </a:t>
            </a:r>
            <a:r>
              <a:rPr lang="fr-FR" sz="4200" dirty="0" smtClean="0">
                <a:latin typeface="Times New Roman" pitchFamily="18" charset="0"/>
                <a:cs typeface="Times New Roman" pitchFamily="18" charset="0"/>
              </a:rPr>
              <a:t>l’anamnèse du sujet et l’histoire du trouble, les stratégies et</a:t>
            </a:r>
            <a:r>
              <a:rPr lang="en-US" sz="4200" dirty="0" smtClean="0">
                <a:latin typeface="Times New Roman" pitchFamily="18" charset="0"/>
                <a:cs typeface="Times New Roman" pitchFamily="18" charset="0"/>
              </a:rPr>
              <a:t> </a:t>
            </a:r>
            <a:r>
              <a:rPr lang="fr-FR" sz="4200" dirty="0" smtClean="0">
                <a:latin typeface="Times New Roman" pitchFamily="18" charset="0"/>
                <a:cs typeface="Times New Roman" pitchFamily="18" charset="0"/>
              </a:rPr>
              <a:t>traitements déjà mis en place avant la consultation ;</a:t>
            </a:r>
          </a:p>
          <a:p>
            <a:pPr>
              <a:buNone/>
            </a:pPr>
            <a:endParaRPr lang="en-US" sz="4200" dirty="0" smtClean="0">
              <a:latin typeface="Times New Roman" pitchFamily="18" charset="0"/>
              <a:cs typeface="Times New Roman" pitchFamily="18" charset="0"/>
            </a:endParaRPr>
          </a:p>
          <a:p>
            <a:pPr>
              <a:buNone/>
            </a:pPr>
            <a:r>
              <a:rPr lang="fr-FR" sz="4200" dirty="0" smtClean="0">
                <a:latin typeface="Times New Roman" pitchFamily="18" charset="0"/>
                <a:cs typeface="Times New Roman" pitchFamily="18" charset="0"/>
              </a:rPr>
              <a:t>– </a:t>
            </a:r>
            <a:r>
              <a:rPr lang="fr-FR" sz="4200" b="1" dirty="0" smtClean="0">
                <a:latin typeface="Times New Roman" pitchFamily="18" charset="0"/>
                <a:cs typeface="Times New Roman" pitchFamily="18" charset="0"/>
              </a:rPr>
              <a:t>des échelles de comportement</a:t>
            </a:r>
            <a:r>
              <a:rPr lang="fr-FR" sz="4200" dirty="0" smtClean="0">
                <a:latin typeface="Times New Roman" pitchFamily="18" charset="0"/>
                <a:cs typeface="Times New Roman" pitchFamily="18" charset="0"/>
              </a:rPr>
              <a:t>, comme celles de </a:t>
            </a:r>
            <a:r>
              <a:rPr lang="fr-FR" sz="4200" dirty="0" err="1" smtClean="0">
                <a:latin typeface="Times New Roman" pitchFamily="18" charset="0"/>
                <a:cs typeface="Times New Roman" pitchFamily="18" charset="0"/>
              </a:rPr>
              <a:t>Conners</a:t>
            </a:r>
            <a:r>
              <a:rPr lang="fr-FR" sz="4200" dirty="0" smtClean="0">
                <a:latin typeface="Times New Roman" pitchFamily="18" charset="0"/>
                <a:cs typeface="Times New Roman" pitchFamily="18" charset="0"/>
              </a:rPr>
              <a:t>, de</a:t>
            </a:r>
            <a:r>
              <a:rPr lang="en-US" sz="4200" dirty="0" smtClean="0">
                <a:latin typeface="Times New Roman" pitchFamily="18" charset="0"/>
                <a:cs typeface="Times New Roman" pitchFamily="18" charset="0"/>
              </a:rPr>
              <a:t> </a:t>
            </a:r>
            <a:r>
              <a:rPr lang="fr-FR" sz="4200" dirty="0" err="1" smtClean="0">
                <a:latin typeface="Times New Roman" pitchFamily="18" charset="0"/>
                <a:cs typeface="Times New Roman" pitchFamily="18" charset="0"/>
              </a:rPr>
              <a:t>Barkley</a:t>
            </a:r>
            <a:r>
              <a:rPr lang="fr-FR" sz="4200" dirty="0" smtClean="0">
                <a:latin typeface="Times New Roman" pitchFamily="18" charset="0"/>
                <a:cs typeface="Times New Roman" pitchFamily="18" charset="0"/>
              </a:rPr>
              <a:t> ou l’échelle de Brown pour adolescent qui amènent une</a:t>
            </a:r>
            <a:r>
              <a:rPr lang="en-US" sz="4200" dirty="0" smtClean="0">
                <a:latin typeface="Times New Roman" pitchFamily="18" charset="0"/>
                <a:cs typeface="Times New Roman" pitchFamily="18" charset="0"/>
              </a:rPr>
              <a:t> </a:t>
            </a:r>
            <a:r>
              <a:rPr lang="fr-FR" sz="4200" dirty="0" smtClean="0">
                <a:latin typeface="Times New Roman" pitchFamily="18" charset="0"/>
                <a:cs typeface="Times New Roman" pitchFamily="18" charset="0"/>
              </a:rPr>
              <a:t>dimension quantitative et permettent le suivi du traitement ;</a:t>
            </a:r>
          </a:p>
          <a:p>
            <a:pPr>
              <a:buNone/>
            </a:pPr>
            <a:endParaRPr lang="en-US" sz="4200" dirty="0" smtClean="0">
              <a:latin typeface="Times New Roman" pitchFamily="18" charset="0"/>
              <a:cs typeface="Times New Roman" pitchFamily="18" charset="0"/>
            </a:endParaRPr>
          </a:p>
          <a:p>
            <a:pPr>
              <a:buNone/>
            </a:pPr>
            <a:r>
              <a:rPr lang="fr-FR" sz="4200" dirty="0" smtClean="0">
                <a:latin typeface="Times New Roman" pitchFamily="18" charset="0"/>
                <a:cs typeface="Times New Roman" pitchFamily="18" charset="0"/>
              </a:rPr>
              <a:t>– </a:t>
            </a:r>
            <a:r>
              <a:rPr lang="fr-FR" sz="4200" b="1" dirty="0" smtClean="0">
                <a:latin typeface="Times New Roman" pitchFamily="18" charset="0"/>
                <a:cs typeface="Times New Roman" pitchFamily="18" charset="0"/>
              </a:rPr>
              <a:t>une prise de contact avec </a:t>
            </a:r>
            <a:r>
              <a:rPr lang="fr-FR" sz="4200" dirty="0" smtClean="0">
                <a:latin typeface="Times New Roman" pitchFamily="18" charset="0"/>
                <a:cs typeface="Times New Roman" pitchFamily="18" charset="0"/>
              </a:rPr>
              <a:t>les autres intervenants que sont le</a:t>
            </a:r>
            <a:r>
              <a:rPr lang="en-US" sz="4200" dirty="0" smtClean="0">
                <a:latin typeface="Times New Roman" pitchFamily="18" charset="0"/>
                <a:cs typeface="Times New Roman" pitchFamily="18" charset="0"/>
              </a:rPr>
              <a:t> </a:t>
            </a:r>
            <a:r>
              <a:rPr lang="fr-FR" sz="4200" dirty="0" smtClean="0">
                <a:latin typeface="Times New Roman" pitchFamily="18" charset="0"/>
                <a:cs typeface="Times New Roman" pitchFamily="18" charset="0"/>
              </a:rPr>
              <a:t> médecin traitant, les enseignants et les thérapeutes de l’enfant</a:t>
            </a:r>
            <a:r>
              <a:rPr lang="en-US" sz="4200" dirty="0" smtClean="0">
                <a:latin typeface="Times New Roman" pitchFamily="18" charset="0"/>
                <a:cs typeface="Times New Roman" pitchFamily="18" charset="0"/>
              </a:rPr>
              <a:t> </a:t>
            </a:r>
            <a:r>
              <a:rPr lang="fr-FR" sz="4200" dirty="0" smtClean="0">
                <a:latin typeface="Times New Roman" pitchFamily="18" charset="0"/>
                <a:cs typeface="Times New Roman" pitchFamily="18" charset="0"/>
              </a:rPr>
              <a:t>(orthophoniste et quelquefois psychiatre ou </a:t>
            </a:r>
            <a:r>
              <a:rPr lang="fr-FR" sz="4200" dirty="0" err="1" smtClean="0">
                <a:latin typeface="Times New Roman" pitchFamily="18" charset="0"/>
                <a:cs typeface="Times New Roman" pitchFamily="18" charset="0"/>
              </a:rPr>
              <a:t>neuropédiatre</a:t>
            </a:r>
            <a:r>
              <a:rPr lang="fr-FR" sz="4200" dirty="0" smtClean="0">
                <a:latin typeface="Times New Roman" pitchFamily="18" charset="0"/>
                <a:cs typeface="Times New Roman" pitchFamily="18" charset="0"/>
              </a:rPr>
              <a:t>) qui</a:t>
            </a:r>
            <a:r>
              <a:rPr lang="en-US" sz="4200" dirty="0" smtClean="0">
                <a:latin typeface="Times New Roman" pitchFamily="18" charset="0"/>
                <a:cs typeface="Times New Roman" pitchFamily="18" charset="0"/>
              </a:rPr>
              <a:t> </a:t>
            </a:r>
            <a:r>
              <a:rPr lang="fr-FR" sz="4200" dirty="0" smtClean="0">
                <a:latin typeface="Times New Roman" pitchFamily="18" charset="0"/>
                <a:cs typeface="Times New Roman" pitchFamily="18" charset="0"/>
              </a:rPr>
              <a:t>apporte des informations sur la survenue des manifestations</a:t>
            </a:r>
            <a:r>
              <a:rPr lang="en-US" sz="4200" dirty="0" smtClean="0">
                <a:latin typeface="Times New Roman" pitchFamily="18" charset="0"/>
                <a:cs typeface="Times New Roman" pitchFamily="18" charset="0"/>
              </a:rPr>
              <a:t> </a:t>
            </a:r>
            <a:r>
              <a:rPr lang="fr-FR" sz="4200" dirty="0" err="1" smtClean="0">
                <a:latin typeface="Times New Roman" pitchFamily="18" charset="0"/>
                <a:cs typeface="Times New Roman" pitchFamily="18" charset="0"/>
              </a:rPr>
              <a:t>hyperkinétiques</a:t>
            </a:r>
            <a:r>
              <a:rPr lang="fr-FR" sz="4200" dirty="0" smtClean="0">
                <a:latin typeface="Times New Roman" pitchFamily="18" charset="0"/>
                <a:cs typeface="Times New Roman" pitchFamily="18" charset="0"/>
              </a:rPr>
              <a:t> dans différents milieux et sur les réponses de</a:t>
            </a:r>
            <a:r>
              <a:rPr lang="en-US" sz="4200" dirty="0" smtClean="0">
                <a:latin typeface="Times New Roman" pitchFamily="18" charset="0"/>
                <a:cs typeface="Times New Roman" pitchFamily="18" charset="0"/>
              </a:rPr>
              <a:t> </a:t>
            </a:r>
            <a:r>
              <a:rPr lang="fr-FR" sz="4200" dirty="0" smtClean="0">
                <a:latin typeface="Times New Roman" pitchFamily="18" charset="0"/>
                <a:cs typeface="Times New Roman" pitchFamily="18" charset="0"/>
              </a:rPr>
              <a:t>l’enfant aux interventions thérapeutiques en place.</a:t>
            </a:r>
            <a:endParaRPr lang="en-US" sz="4200" dirty="0" smtClean="0">
              <a:latin typeface="Times New Roman" pitchFamily="18" charset="0"/>
              <a:cs typeface="Times New Roman" pitchFamily="18" charset="0"/>
            </a:endParaRPr>
          </a:p>
          <a:p>
            <a:pPr lvl="0">
              <a:buNone/>
            </a:pPr>
            <a:endParaRPr lang="fr-FR" sz="4200" b="1" dirty="0" smtClean="0">
              <a:latin typeface="Times New Roman" pitchFamily="18" charset="0"/>
              <a:cs typeface="Times New Roman" pitchFamily="18" charset="0"/>
            </a:endParaRPr>
          </a:p>
          <a:p>
            <a:pPr>
              <a:buNone/>
            </a:pPr>
            <a:r>
              <a:rPr lang="fr-FR" sz="4200" b="1" dirty="0" smtClean="0">
                <a:latin typeface="Times New Roman" pitchFamily="18" charset="0"/>
                <a:cs typeface="Times New Roman" pitchFamily="18" charset="0"/>
              </a:rPr>
              <a:t> </a:t>
            </a:r>
            <a:endParaRPr lang="en-US" sz="4200" dirty="0">
              <a:latin typeface="Times New Roman" pitchFamily="18" charset="0"/>
              <a:cs typeface="Times New Roman"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357166"/>
            <a:ext cx="7239000" cy="6098570"/>
          </a:xfrm>
        </p:spPr>
        <p:txBody>
          <a:bodyPr>
            <a:normAutofit fontScale="85000" lnSpcReduction="20000"/>
          </a:bodyPr>
          <a:lstStyle/>
          <a:p>
            <a:pPr>
              <a:buNone/>
            </a:pPr>
            <a:r>
              <a:rPr lang="fr-FR" dirty="0" smtClean="0"/>
              <a:t> </a:t>
            </a:r>
            <a:r>
              <a:rPr lang="fr-FR" b="1" dirty="0" smtClean="0">
                <a:solidFill>
                  <a:srgbClr val="7030A0"/>
                </a:solidFill>
                <a:latin typeface="Times New Roman" pitchFamily="18" charset="0"/>
                <a:cs typeface="Times New Roman" pitchFamily="18" charset="0"/>
              </a:rPr>
              <a:t>La </a:t>
            </a:r>
            <a:r>
              <a:rPr lang="fr-FR" b="1" dirty="0" err="1" smtClean="0">
                <a:solidFill>
                  <a:srgbClr val="7030A0"/>
                </a:solidFill>
                <a:latin typeface="Times New Roman" pitchFamily="18" charset="0"/>
                <a:cs typeface="Times New Roman" pitchFamily="18" charset="0"/>
              </a:rPr>
              <a:t>comorbidité</a:t>
            </a:r>
            <a:r>
              <a:rPr lang="fr-FR" b="1" dirty="0" smtClean="0">
                <a:solidFill>
                  <a:srgbClr val="7030A0"/>
                </a:solidFill>
                <a:latin typeface="Times New Roman" pitchFamily="18" charset="0"/>
                <a:cs typeface="Times New Roman" pitchFamily="18" charset="0"/>
              </a:rPr>
              <a:t> </a:t>
            </a:r>
            <a:r>
              <a:rPr lang="fr-FR" b="1"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pPr>
              <a:buNone/>
            </a:pPr>
            <a:r>
              <a:rPr lang="fr-FR" b="1" dirty="0" smtClean="0">
                <a:latin typeface="Times New Roman" pitchFamily="18" charset="0"/>
                <a:cs typeface="Times New Roman" pitchFamily="18" charset="0"/>
              </a:rPr>
              <a:t>Troubles du spectre autistique :</a:t>
            </a:r>
            <a:endParaRPr lang="en-US" dirty="0" smtClean="0">
              <a:latin typeface="Times New Roman" pitchFamily="18" charset="0"/>
              <a:cs typeface="Times New Roman" pitchFamily="18" charset="0"/>
            </a:endParaRPr>
          </a:p>
          <a:p>
            <a:pPr>
              <a:buNone/>
            </a:pPr>
            <a:endParaRPr lang="fr-FR" dirty="0" smtClean="0">
              <a:latin typeface="Times New Roman" pitchFamily="18" charset="0"/>
              <a:cs typeface="Times New Roman" pitchFamily="18" charset="0"/>
            </a:endParaRPr>
          </a:p>
          <a:p>
            <a:pPr>
              <a:buNone/>
            </a:pPr>
            <a:r>
              <a:rPr lang="fr-FR" dirty="0" smtClean="0">
                <a:latin typeface="Times New Roman" pitchFamily="18" charset="0"/>
                <a:cs typeface="Times New Roman" pitchFamily="18" charset="0"/>
              </a:rPr>
              <a:t>L’association est particulièrement notable (30 à 80 % des TSA auraient les critères du TDAH et 20 à 50 % des TDAH auraient les critères du TSA). Le recouvrement sémiologique entre TDAH et TSA est connu depuis longtemps par les cliniciens, mais il n’a été acté par le DSM que dans sa dernière version.</a:t>
            </a:r>
          </a:p>
          <a:p>
            <a:pPr>
              <a:buNone/>
            </a:pPr>
            <a:endParaRPr lang="en-US" dirty="0" smtClean="0">
              <a:latin typeface="Times New Roman" pitchFamily="18" charset="0"/>
              <a:cs typeface="Times New Roman" pitchFamily="18" charset="0"/>
            </a:endParaRPr>
          </a:p>
          <a:p>
            <a:pPr>
              <a:buNone/>
            </a:pPr>
            <a:r>
              <a:rPr lang="fr-FR" b="1" dirty="0" smtClean="0">
                <a:latin typeface="Times New Roman" pitchFamily="18" charset="0"/>
                <a:cs typeface="Times New Roman" pitchFamily="18" charset="0"/>
              </a:rPr>
              <a:t>Troubles disruptifs :</a:t>
            </a:r>
            <a:endParaRPr lang="en-US" dirty="0" smtClean="0">
              <a:latin typeface="Times New Roman" pitchFamily="18" charset="0"/>
              <a:cs typeface="Times New Roman" pitchFamily="18" charset="0"/>
            </a:endParaRPr>
          </a:p>
          <a:p>
            <a:pPr>
              <a:buNone/>
            </a:pPr>
            <a:r>
              <a:rPr lang="fr-FR" dirty="0" smtClean="0">
                <a:latin typeface="Times New Roman" pitchFamily="18" charset="0"/>
                <a:cs typeface="Times New Roman" pitchFamily="18" charset="0"/>
              </a:rPr>
              <a:t>Les troubles disruptifs incluent le trouble oppositionnel avec provocation et le trouble des conduites, qui se caractérisent par des comportements externalisés et agressifs. Selon les études, la fréquence des troubles oppositionnels avec provocation et des troubles des conduites associés au TDAH atteint les 90 %.</a:t>
            </a:r>
            <a:endParaRPr lang="en-US" dirty="0" smtClean="0">
              <a:latin typeface="Times New Roman" pitchFamily="18" charset="0"/>
              <a:cs typeface="Times New Roman" pitchFamily="18" charset="0"/>
            </a:endParaRPr>
          </a:p>
          <a:p>
            <a:pPr lvl="0">
              <a:buNone/>
            </a:pPr>
            <a:endParaRPr lang="fr-FR" b="1" dirty="0" smtClean="0"/>
          </a:p>
          <a:p>
            <a:pPr>
              <a:buNone/>
            </a:pPr>
            <a:r>
              <a:rPr lang="fr-FR" b="1" dirty="0" smtClean="0"/>
              <a:t>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214282" y="357166"/>
            <a:ext cx="7715304" cy="6098570"/>
          </a:xfrm>
        </p:spPr>
        <p:txBody>
          <a:bodyPr>
            <a:normAutofit/>
          </a:bodyPr>
          <a:lstStyle/>
          <a:p>
            <a:pPr lvl="0">
              <a:buNone/>
            </a:pPr>
            <a:r>
              <a:rPr lang="fr-FR" b="1" dirty="0" smtClean="0"/>
              <a:t> </a:t>
            </a:r>
            <a:r>
              <a:rPr lang="fr-FR" b="1" dirty="0" smtClean="0">
                <a:solidFill>
                  <a:srgbClr val="7030A0"/>
                </a:solidFill>
                <a:latin typeface="Times New Roman" pitchFamily="18" charset="0"/>
                <a:cs typeface="Times New Roman" pitchFamily="18" charset="0"/>
              </a:rPr>
              <a:t>2.  Terminologies</a:t>
            </a:r>
            <a:endParaRPr lang="en-US" b="1" dirty="0" smtClean="0">
              <a:solidFill>
                <a:srgbClr val="7030A0"/>
              </a:solidFill>
              <a:latin typeface="Times New Roman" pitchFamily="18" charset="0"/>
              <a:cs typeface="Times New Roman" pitchFamily="18" charset="0"/>
            </a:endParaRPr>
          </a:p>
          <a:p>
            <a:pPr lvl="0">
              <a:buFont typeface="Wingdings" pitchFamily="2" charset="2"/>
              <a:buChar char="§"/>
            </a:pPr>
            <a:r>
              <a:rPr lang="en-US" dirty="0" smtClean="0">
                <a:latin typeface="Times New Roman" pitchFamily="18" charset="0"/>
                <a:cs typeface="Times New Roman" pitchFamily="18" charset="0"/>
              </a:rPr>
              <a:t>Les TCA </a:t>
            </a:r>
            <a:r>
              <a:rPr lang="en-US" dirty="0" err="1" smtClean="0">
                <a:latin typeface="Times New Roman" pitchFamily="18" charset="0"/>
                <a:cs typeface="Times New Roman" pitchFamily="18" charset="0"/>
              </a:rPr>
              <a:t>ont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été</a:t>
            </a:r>
            <a:r>
              <a:rPr lang="en-US"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décrits depuis  longtemps sous des terminologies diverses regroupant des réalités cliniques variables, </a:t>
            </a:r>
          </a:p>
          <a:p>
            <a:pPr lvl="0">
              <a:buFont typeface="Wingdings" pitchFamily="2" charset="2"/>
              <a:buChar char="§"/>
            </a:pPr>
            <a:r>
              <a:rPr lang="fr-FR" dirty="0" smtClean="0">
                <a:latin typeface="Times New Roman" pitchFamily="18" charset="0"/>
                <a:cs typeface="Times New Roman" pitchFamily="18" charset="0"/>
              </a:rPr>
              <a:t>Ces difficultés motrices de l’enfant dans des situations aussi diverses que l’utilisation d’une brosse à dent ou de couverts, le lancer d’une balle, le boutonnage ou le laçage des lacets, la copie d’un carré ou d’un triangle ou encore le maintien d’un équilibre </a:t>
            </a:r>
            <a:r>
              <a:rPr lang="fr-FR" dirty="0" err="1" smtClean="0">
                <a:latin typeface="Times New Roman" pitchFamily="18" charset="0"/>
                <a:cs typeface="Times New Roman" pitchFamily="18" charset="0"/>
              </a:rPr>
              <a:t>unipodal</a:t>
            </a:r>
            <a:r>
              <a:rPr lang="fr-FR" dirty="0" smtClean="0">
                <a:latin typeface="Times New Roman" pitchFamily="18" charset="0"/>
                <a:cs typeface="Times New Roman" pitchFamily="18" charset="0"/>
              </a:rPr>
              <a:t>, laissent subsister un certain nombre d’ambiguïtés (</a:t>
            </a:r>
            <a:r>
              <a:rPr lang="fr-FR" dirty="0" err="1" smtClean="0">
                <a:latin typeface="Times New Roman" pitchFamily="18" charset="0"/>
                <a:cs typeface="Times New Roman" pitchFamily="18" charset="0"/>
              </a:rPr>
              <a:t>Missiuna</a:t>
            </a:r>
            <a:r>
              <a:rPr lang="fr-FR" dirty="0" smtClean="0">
                <a:latin typeface="Times New Roman" pitchFamily="18" charset="0"/>
                <a:cs typeface="Times New Roman" pitchFamily="18" charset="0"/>
              </a:rPr>
              <a:t> et </a:t>
            </a:r>
            <a:r>
              <a:rPr lang="fr-FR" dirty="0" err="1" smtClean="0">
                <a:latin typeface="Times New Roman" pitchFamily="18" charset="0"/>
                <a:cs typeface="Times New Roman" pitchFamily="18" charset="0"/>
              </a:rPr>
              <a:t>Polatajko</a:t>
            </a:r>
            <a:r>
              <a:rPr lang="fr-FR" dirty="0" smtClean="0">
                <a:latin typeface="Times New Roman" pitchFamily="18" charset="0"/>
                <a:cs typeface="Times New Roman" pitchFamily="18" charset="0"/>
              </a:rPr>
              <a:t>, 1995).</a:t>
            </a:r>
            <a:endParaRPr lang="en-US" dirty="0" smtClean="0">
              <a:latin typeface="Times New Roman" pitchFamily="18" charset="0"/>
              <a:cs typeface="Times New Roman" pitchFamily="18" charset="0"/>
            </a:endParaRPr>
          </a:p>
          <a:p>
            <a:pPr>
              <a:buNone/>
            </a:pPr>
            <a:endParaRPr lang="en-US" dirty="0" smtClean="0"/>
          </a:p>
          <a:p>
            <a:pPr>
              <a:buNone/>
            </a:pP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357166"/>
            <a:ext cx="7239000" cy="6098570"/>
          </a:xfrm>
        </p:spPr>
        <p:txBody>
          <a:bodyPr>
            <a:normAutofit fontScale="92500" lnSpcReduction="10000"/>
          </a:bodyPr>
          <a:lstStyle/>
          <a:p>
            <a:pPr>
              <a:buNone/>
            </a:pPr>
            <a:r>
              <a:rPr lang="fr-FR" dirty="0" smtClean="0"/>
              <a:t> </a:t>
            </a:r>
            <a:r>
              <a:rPr lang="fr-FR" b="1" dirty="0" smtClean="0">
                <a:latin typeface="Times New Roman" pitchFamily="18" charset="0"/>
                <a:cs typeface="Times New Roman" pitchFamily="18" charset="0"/>
              </a:rPr>
              <a:t>Trouble anxieux (TA) ou trouble obsessionnel compulsif (TOC):</a:t>
            </a:r>
            <a:endParaRPr lang="en-US" dirty="0" smtClean="0">
              <a:latin typeface="Times New Roman" pitchFamily="18" charset="0"/>
              <a:cs typeface="Times New Roman" pitchFamily="18" charset="0"/>
            </a:endParaRPr>
          </a:p>
          <a:p>
            <a:pPr>
              <a:buNone/>
            </a:pPr>
            <a:r>
              <a:rPr lang="fr-FR" dirty="0" smtClean="0">
                <a:latin typeface="Times New Roman" pitchFamily="18" charset="0"/>
                <a:cs typeface="Times New Roman" pitchFamily="18" charset="0"/>
              </a:rPr>
              <a:t>On observe des troubles anxieux chez environ 30 % des patients ayant un TDAH (55,56).</a:t>
            </a:r>
          </a:p>
          <a:p>
            <a:pPr>
              <a:buNone/>
            </a:pPr>
            <a:r>
              <a:rPr lang="fr-FR" dirty="0" smtClean="0">
                <a:latin typeface="Times New Roman" pitchFamily="18" charset="0"/>
                <a:cs typeface="Times New Roman" pitchFamily="18" charset="0"/>
              </a:rPr>
              <a:t> Les enfants qui ont un TA associé au TDAH présentent plus de craintes par rapport à l’école, plus d’inattention, de moins bonnes compétences sociales et des symptômes plus graves (57) que ceux dont le TDAH n’est pas lié au TA.</a:t>
            </a:r>
          </a:p>
          <a:p>
            <a:pPr>
              <a:buNone/>
            </a:pPr>
            <a:r>
              <a:rPr lang="fr-FR" dirty="0" smtClean="0">
                <a:latin typeface="Times New Roman" pitchFamily="18" charset="0"/>
                <a:cs typeface="Times New Roman" pitchFamily="18" charset="0"/>
              </a:rPr>
              <a:t> De plus, les symptômes du TDAH peuvent nuire à la capacité de l’enfant à participer à une thérapie </a:t>
            </a:r>
            <a:r>
              <a:rPr lang="fr-FR" dirty="0" err="1" smtClean="0">
                <a:latin typeface="Times New Roman" pitchFamily="18" charset="0"/>
                <a:cs typeface="Times New Roman" pitchFamily="18" charset="0"/>
              </a:rPr>
              <a:t>cognitivo</a:t>
            </a:r>
            <a:r>
              <a:rPr lang="fr-FR" dirty="0" smtClean="0">
                <a:latin typeface="Times New Roman" pitchFamily="18" charset="0"/>
                <a:cs typeface="Times New Roman" pitchFamily="18" charset="0"/>
              </a:rPr>
              <a:t>-comportementale pour traiter son TA et compliquer le choix des médicaments, car les stimulants peuvent accroître les symptômes d’anxiété. </a:t>
            </a:r>
            <a:endParaRPr lang="en-US" dirty="0" smtClean="0">
              <a:latin typeface="Times New Roman" pitchFamily="18" charset="0"/>
              <a:cs typeface="Times New Roman" pitchFamily="18" charset="0"/>
            </a:endParaRPr>
          </a:p>
          <a:p>
            <a:pPr lvl="0">
              <a:buNone/>
            </a:pPr>
            <a:endParaRPr lang="fr-FR" b="1" dirty="0" smtClean="0"/>
          </a:p>
          <a:p>
            <a:pPr>
              <a:buNone/>
            </a:pPr>
            <a:r>
              <a:rPr lang="fr-FR" b="1" dirty="0" smtClean="0"/>
              <a:t> </a:t>
            </a: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214290"/>
            <a:ext cx="7239000" cy="6241446"/>
          </a:xfrm>
        </p:spPr>
        <p:txBody>
          <a:bodyPr>
            <a:normAutofit lnSpcReduction="10000"/>
          </a:bodyPr>
          <a:lstStyle/>
          <a:p>
            <a:pPr>
              <a:buNone/>
            </a:pPr>
            <a:r>
              <a:rPr lang="fr-FR" dirty="0" smtClean="0"/>
              <a:t> </a:t>
            </a:r>
            <a:r>
              <a:rPr lang="fr-FR" b="1" dirty="0" smtClean="0">
                <a:latin typeface="Times New Roman" pitchFamily="18" charset="0"/>
                <a:cs typeface="Times New Roman" pitchFamily="18" charset="0"/>
              </a:rPr>
              <a:t>Trouble spécifique des apprentissages : </a:t>
            </a:r>
            <a:endParaRPr lang="en-US" b="1" dirty="0" smtClean="0">
              <a:latin typeface="Times New Roman" pitchFamily="18" charset="0"/>
              <a:cs typeface="Times New Roman" pitchFamily="18" charset="0"/>
            </a:endParaRPr>
          </a:p>
          <a:p>
            <a:pPr>
              <a:buNone/>
            </a:pPr>
            <a:r>
              <a:rPr lang="fr-FR" dirty="0" smtClean="0">
                <a:latin typeface="Times New Roman" pitchFamily="18" charset="0"/>
                <a:cs typeface="Times New Roman" pitchFamily="18" charset="0"/>
              </a:rPr>
              <a:t>Le trouble d’apprentissage est la principale affection </a:t>
            </a:r>
            <a:r>
              <a:rPr lang="fr-FR" dirty="0" err="1" smtClean="0">
                <a:latin typeface="Times New Roman" pitchFamily="18" charset="0"/>
                <a:cs typeface="Times New Roman" pitchFamily="18" charset="0"/>
              </a:rPr>
              <a:t>comorbide</a:t>
            </a:r>
            <a:r>
              <a:rPr lang="fr-FR" dirty="0" smtClean="0">
                <a:latin typeface="Times New Roman" pitchFamily="18" charset="0"/>
                <a:cs typeface="Times New Roman" pitchFamily="18" charset="0"/>
              </a:rPr>
              <a:t> du TDA/H . En effet, environ un tiers des enfants ayant un TDAH ont également un </a:t>
            </a:r>
            <a:r>
              <a:rPr lang="fr-FR" dirty="0" err="1" smtClean="0">
                <a:latin typeface="Times New Roman" pitchFamily="18" charset="0"/>
                <a:cs typeface="Times New Roman" pitchFamily="18" charset="0"/>
              </a:rPr>
              <a:t>TSdA</a:t>
            </a:r>
            <a:r>
              <a:rPr lang="fr-FR" dirty="0" smtClean="0">
                <a:latin typeface="Times New Roman" pitchFamily="18" charset="0"/>
                <a:cs typeface="Times New Roman" pitchFamily="18" charset="0"/>
              </a:rPr>
              <a:t> . </a:t>
            </a:r>
          </a:p>
          <a:p>
            <a:pPr>
              <a:buNone/>
            </a:pPr>
            <a:r>
              <a:rPr lang="fr-FR" dirty="0" smtClean="0">
                <a:latin typeface="Times New Roman" pitchFamily="18" charset="0"/>
                <a:cs typeface="Times New Roman" pitchFamily="18" charset="0"/>
              </a:rPr>
              <a:t>Cependant, les enfants ayant seulement un </a:t>
            </a:r>
            <a:r>
              <a:rPr lang="fr-FR" dirty="0" err="1" smtClean="0">
                <a:latin typeface="Times New Roman" pitchFamily="18" charset="0"/>
                <a:cs typeface="Times New Roman" pitchFamily="18" charset="0"/>
              </a:rPr>
              <a:t>TSdA</a:t>
            </a:r>
            <a:r>
              <a:rPr lang="fr-FR" dirty="0" smtClean="0">
                <a:latin typeface="Times New Roman" pitchFamily="18" charset="0"/>
                <a:cs typeface="Times New Roman" pitchFamily="18" charset="0"/>
              </a:rPr>
              <a:t> peuvent présenter des symptômes d’inattention parce qu’ils ne comprennent pas ce qui leur est enseigné. </a:t>
            </a:r>
          </a:p>
          <a:p>
            <a:pPr>
              <a:buNone/>
            </a:pPr>
            <a:r>
              <a:rPr lang="fr-FR" dirty="0" smtClean="0">
                <a:latin typeface="Times New Roman" pitchFamily="18" charset="0"/>
                <a:cs typeface="Times New Roman" pitchFamily="18" charset="0"/>
              </a:rPr>
              <a:t>Une évaluation </a:t>
            </a:r>
            <a:r>
              <a:rPr lang="fr-FR" dirty="0" err="1" smtClean="0">
                <a:latin typeface="Times New Roman" pitchFamily="18" charset="0"/>
                <a:cs typeface="Times New Roman" pitchFamily="18" charset="0"/>
              </a:rPr>
              <a:t>psychoéducative</a:t>
            </a:r>
            <a:r>
              <a:rPr lang="fr-FR" dirty="0" smtClean="0">
                <a:latin typeface="Times New Roman" pitchFamily="18" charset="0"/>
                <a:cs typeface="Times New Roman" pitchFamily="18" charset="0"/>
              </a:rPr>
              <a:t> attentive peut contribuer à déterminer si le </a:t>
            </a:r>
            <a:r>
              <a:rPr lang="fr-FR" dirty="0" err="1" smtClean="0">
                <a:latin typeface="Times New Roman" pitchFamily="18" charset="0"/>
                <a:cs typeface="Times New Roman" pitchFamily="18" charset="0"/>
              </a:rPr>
              <a:t>TSdA</a:t>
            </a:r>
            <a:r>
              <a:rPr lang="fr-FR" dirty="0" smtClean="0">
                <a:latin typeface="Times New Roman" pitchFamily="18" charset="0"/>
                <a:cs typeface="Times New Roman" pitchFamily="18" charset="0"/>
              </a:rPr>
              <a:t> de l’enfant est un diagnostic primaire ou si le TDAH et le </a:t>
            </a:r>
            <a:r>
              <a:rPr lang="fr-FR" dirty="0" err="1" smtClean="0">
                <a:latin typeface="Times New Roman" pitchFamily="18" charset="0"/>
                <a:cs typeface="Times New Roman" pitchFamily="18" charset="0"/>
              </a:rPr>
              <a:t>TSdA</a:t>
            </a:r>
            <a:r>
              <a:rPr lang="fr-FR" dirty="0" smtClean="0">
                <a:latin typeface="Times New Roman" pitchFamily="18" charset="0"/>
                <a:cs typeface="Times New Roman" pitchFamily="18" charset="0"/>
              </a:rPr>
              <a:t> sont associés.</a:t>
            </a:r>
            <a:endParaRPr lang="en-US" dirty="0" smtClean="0">
              <a:latin typeface="Times New Roman" pitchFamily="18" charset="0"/>
              <a:cs typeface="Times New Roman" pitchFamily="18" charset="0"/>
            </a:endParaRPr>
          </a:p>
          <a:p>
            <a:pPr lvl="0">
              <a:buNone/>
            </a:pPr>
            <a:endParaRPr lang="fr-FR" b="1" dirty="0" smtClean="0"/>
          </a:p>
          <a:p>
            <a:pPr>
              <a:buNone/>
            </a:pPr>
            <a:r>
              <a:rPr lang="fr-FR" b="1" dirty="0" smtClean="0"/>
              <a:t> </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428604"/>
            <a:ext cx="7239000" cy="6027132"/>
          </a:xfrm>
        </p:spPr>
        <p:txBody>
          <a:bodyPr>
            <a:normAutofit/>
          </a:bodyPr>
          <a:lstStyle/>
          <a:p>
            <a:pPr>
              <a:buNone/>
            </a:pPr>
            <a:r>
              <a:rPr lang="fr-FR" dirty="0" smtClean="0"/>
              <a:t> </a:t>
            </a:r>
            <a:r>
              <a:rPr lang="fr-FR" b="1" dirty="0" smtClean="0"/>
              <a:t> </a:t>
            </a:r>
            <a:r>
              <a:rPr lang="fr-FR" b="1" dirty="0" smtClean="0">
                <a:latin typeface="Times New Roman" pitchFamily="18" charset="0"/>
                <a:cs typeface="Times New Roman" pitchFamily="18" charset="0"/>
              </a:rPr>
              <a:t>Troubles de l’humeur</a:t>
            </a:r>
            <a:endParaRPr lang="en-US" dirty="0" smtClean="0">
              <a:latin typeface="Times New Roman" pitchFamily="18" charset="0"/>
              <a:cs typeface="Times New Roman" pitchFamily="18" charset="0"/>
            </a:endParaRPr>
          </a:p>
          <a:p>
            <a:pPr>
              <a:buNone/>
            </a:pPr>
            <a:r>
              <a:rPr lang="fr-FR" dirty="0" smtClean="0">
                <a:latin typeface="Times New Roman" pitchFamily="18" charset="0"/>
                <a:cs typeface="Times New Roman" pitchFamily="18" charset="0"/>
              </a:rPr>
              <a:t>Les enfants qui ont un TDAH peuvent également ressentir des symptômes dépressifs </a:t>
            </a:r>
            <a:r>
              <a:rPr lang="fr-FR" dirty="0" err="1" smtClean="0">
                <a:latin typeface="Times New Roman" pitchFamily="18" charset="0"/>
                <a:cs typeface="Times New Roman" pitchFamily="18" charset="0"/>
              </a:rPr>
              <a:t>comorbides</a:t>
            </a:r>
            <a:r>
              <a:rPr lang="fr-FR" dirty="0" smtClean="0">
                <a:latin typeface="Times New Roman" pitchFamily="18" charset="0"/>
                <a:cs typeface="Times New Roman" pitchFamily="18" charset="0"/>
              </a:rPr>
              <a:t>, particulièrement à l’approche de l’adolescence et de l’âge adulte. </a:t>
            </a:r>
          </a:p>
          <a:p>
            <a:pPr lvl="0">
              <a:buNone/>
            </a:pPr>
            <a:endParaRPr lang="fr-FR" b="1" dirty="0" smtClean="0">
              <a:latin typeface="Times New Roman" pitchFamily="18" charset="0"/>
              <a:cs typeface="Times New Roman" pitchFamily="18" charset="0"/>
            </a:endParaRPr>
          </a:p>
          <a:p>
            <a:pPr>
              <a:buNone/>
            </a:pPr>
            <a:r>
              <a:rPr lang="fr-FR" b="1"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28596" y="285728"/>
            <a:ext cx="7239000" cy="6241446"/>
          </a:xfrm>
        </p:spPr>
        <p:txBody>
          <a:bodyPr>
            <a:normAutofit lnSpcReduction="10000"/>
          </a:bodyPr>
          <a:lstStyle/>
          <a:p>
            <a:pPr>
              <a:buNone/>
            </a:pPr>
            <a:r>
              <a:rPr lang="fr-FR" dirty="0" smtClean="0"/>
              <a:t> </a:t>
            </a:r>
            <a:r>
              <a:rPr lang="fr-FR" dirty="0" smtClean="0">
                <a:solidFill>
                  <a:srgbClr val="7030A0"/>
                </a:solidFill>
                <a:latin typeface="Times New Roman" pitchFamily="18" charset="0"/>
                <a:cs typeface="Times New Roman" pitchFamily="18" charset="0"/>
              </a:rPr>
              <a:t>8. </a:t>
            </a:r>
            <a:r>
              <a:rPr lang="fr-FR" b="1" dirty="0" smtClean="0">
                <a:solidFill>
                  <a:srgbClr val="7030A0"/>
                </a:solidFill>
                <a:latin typeface="Times New Roman" pitchFamily="18" charset="0"/>
                <a:cs typeface="Times New Roman" pitchFamily="18" charset="0"/>
              </a:rPr>
              <a:t>La prise en charge</a:t>
            </a:r>
          </a:p>
          <a:p>
            <a:pPr>
              <a:buFont typeface="Wingdings" pitchFamily="2" charset="2"/>
              <a:buChar char="§"/>
            </a:pPr>
            <a:r>
              <a:rPr lang="fr-FR" b="1"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Les thérapies </a:t>
            </a:r>
            <a:r>
              <a:rPr lang="fr-FR" dirty="0" err="1" smtClean="0">
                <a:latin typeface="Times New Roman" pitchFamily="18" charset="0"/>
                <a:cs typeface="Times New Roman" pitchFamily="18" charset="0"/>
              </a:rPr>
              <a:t>cognitivo</a:t>
            </a:r>
            <a:r>
              <a:rPr lang="fr-FR" dirty="0" smtClean="0">
                <a:latin typeface="Times New Roman" pitchFamily="18" charset="0"/>
                <a:cs typeface="Times New Roman" pitchFamily="18" charset="0"/>
              </a:rPr>
              <a:t>-comportementales individuelles sont utiles pour développer des stratégies de résolution de problèmes et d’autocontrôle. </a:t>
            </a:r>
          </a:p>
          <a:p>
            <a:pPr>
              <a:buFont typeface="Wingdings" pitchFamily="2" charset="2"/>
              <a:buChar char="§"/>
            </a:pPr>
            <a:r>
              <a:rPr lang="fr-FR" dirty="0" smtClean="0">
                <a:latin typeface="Times New Roman" pitchFamily="18" charset="0"/>
                <a:cs typeface="Times New Roman" pitchFamily="18" charset="0"/>
              </a:rPr>
              <a:t>Ces approches semblent utiles chez les enfants qui ont des troubles internalisés associés et chez ceux qui ont des difficultés importantes de contrôle émotionnel. </a:t>
            </a:r>
          </a:p>
          <a:p>
            <a:pPr>
              <a:buFont typeface="Wingdings" pitchFamily="2" charset="2"/>
              <a:buChar char="§"/>
            </a:pPr>
            <a:r>
              <a:rPr lang="fr-FR" dirty="0" smtClean="0">
                <a:latin typeface="Times New Roman" pitchFamily="18" charset="0"/>
                <a:cs typeface="Times New Roman" pitchFamily="18" charset="0"/>
              </a:rPr>
              <a:t>Leur utilité est moins évidente dans les formes non compliquées : dans l’étude MTA </a:t>
            </a:r>
            <a:r>
              <a:rPr lang="fr-FR" i="1" dirty="0" smtClean="0">
                <a:latin typeface="Times New Roman" pitchFamily="18" charset="0"/>
                <a:cs typeface="Times New Roman" pitchFamily="18" charset="0"/>
              </a:rPr>
              <a:t>(Multimodal </a:t>
            </a:r>
            <a:r>
              <a:rPr lang="fr-FR" i="1" dirty="0" err="1" smtClean="0">
                <a:latin typeface="Times New Roman" pitchFamily="18" charset="0"/>
                <a:cs typeface="Times New Roman" pitchFamily="18" charset="0"/>
              </a:rPr>
              <a:t>Treatmentstudy</a:t>
            </a:r>
            <a:r>
              <a:rPr lang="fr-FR" i="1" dirty="0" smtClean="0">
                <a:latin typeface="Times New Roman" pitchFamily="18" charset="0"/>
                <a:cs typeface="Times New Roman" pitchFamily="18" charset="0"/>
              </a:rPr>
              <a:t> of ADHD)</a:t>
            </a:r>
            <a:r>
              <a:rPr lang="fr-FR" dirty="0" smtClean="0">
                <a:latin typeface="Times New Roman" pitchFamily="18" charset="0"/>
                <a:cs typeface="Times New Roman" pitchFamily="18" charset="0"/>
              </a:rPr>
              <a:t>, l’association d’une approche comportementale intensive est moins efficace que le traitement médicamenteux seul et n’apporte un bénéfice ajouté qu’aux formes </a:t>
            </a:r>
            <a:r>
              <a:rPr lang="fr-FR" dirty="0" err="1" smtClean="0">
                <a:latin typeface="Times New Roman" pitchFamily="18" charset="0"/>
                <a:cs typeface="Times New Roman" pitchFamily="18" charset="0"/>
              </a:rPr>
              <a:t>comorbides</a:t>
            </a:r>
            <a:r>
              <a:rPr lang="fr-FR" dirty="0" smtClean="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a:buNone/>
            </a:pP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357166"/>
            <a:ext cx="7239000" cy="6098570"/>
          </a:xfrm>
        </p:spPr>
        <p:txBody>
          <a:bodyPr>
            <a:normAutofit fontScale="92500" lnSpcReduction="10000"/>
          </a:bodyPr>
          <a:lstStyle/>
          <a:p>
            <a:pPr>
              <a:buNone/>
            </a:pPr>
            <a:r>
              <a:rPr lang="fr-FR" dirty="0" smtClean="0"/>
              <a:t> </a:t>
            </a:r>
            <a:endParaRPr lang="en-US" dirty="0" smtClean="0"/>
          </a:p>
          <a:p>
            <a:pPr>
              <a:buFont typeface="Wingdings" pitchFamily="2" charset="2"/>
              <a:buChar char="§"/>
            </a:pPr>
            <a:r>
              <a:rPr lang="fr-FR" b="1" dirty="0" smtClean="0">
                <a:latin typeface="Times New Roman" pitchFamily="18" charset="0"/>
                <a:cs typeface="Times New Roman" pitchFamily="18" charset="0"/>
              </a:rPr>
              <a:t>Des interventions psycho-éducatives </a:t>
            </a:r>
            <a:r>
              <a:rPr lang="fr-FR" dirty="0" smtClean="0">
                <a:latin typeface="Times New Roman" pitchFamily="18" charset="0"/>
                <a:cs typeface="Times New Roman" pitchFamily="18" charset="0"/>
              </a:rPr>
              <a:t>concernant des enfants ayant un TDA/H, des parents et des enseignants, se sont développées depuis la fin des années 1970 sous la forme de programmes de « training » ou de «coaching» parental, puis d’interventions centrées sur les enfants et ensuite sur les adolescents avec un TDA/H. </a:t>
            </a:r>
          </a:p>
          <a:p>
            <a:pPr>
              <a:buFont typeface="Wingdings" pitchFamily="2" charset="2"/>
              <a:buChar char="§"/>
            </a:pPr>
            <a:r>
              <a:rPr lang="fr-FR" dirty="0" smtClean="0">
                <a:latin typeface="Times New Roman" pitchFamily="18" charset="0"/>
                <a:cs typeface="Times New Roman" pitchFamily="18" charset="0"/>
              </a:rPr>
              <a:t>Des études qualitatives vont dans le sens de l’expérience clinique selon laquelle ces approches entraînent souvent une amélioration significative des comportements parentaux, des relations familiales et du fonctionnement psychosocial de l’enfant souffrant avec un TDA/H.</a:t>
            </a:r>
            <a:endParaRPr lang="en-US" dirty="0" smtClean="0">
              <a:latin typeface="Times New Roman" pitchFamily="18" charset="0"/>
              <a:cs typeface="Times New Roman" pitchFamily="18" charset="0"/>
            </a:endParaRPr>
          </a:p>
          <a:p>
            <a:pPr lvl="0">
              <a:buNone/>
            </a:pPr>
            <a:endParaRPr lang="fr-FR" b="1" dirty="0" smtClean="0"/>
          </a:p>
          <a:p>
            <a:pPr>
              <a:buNone/>
            </a:pPr>
            <a:r>
              <a:rPr lang="fr-FR" b="1" dirty="0" smtClean="0"/>
              <a:t> </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928670"/>
            <a:ext cx="7481918" cy="5572164"/>
          </a:xfrm>
        </p:spPr>
        <p:txBody>
          <a:bodyPr>
            <a:normAutofit fontScale="25000" lnSpcReduction="20000"/>
          </a:bodyPr>
          <a:lstStyle/>
          <a:p>
            <a:pPr>
              <a:buNone/>
            </a:pPr>
            <a:r>
              <a:rPr lang="fr-FR" sz="6400" b="1" dirty="0" smtClean="0">
                <a:solidFill>
                  <a:srgbClr val="00B050"/>
                </a:solidFill>
                <a:latin typeface="Times New Roman" pitchFamily="18" charset="0"/>
                <a:cs typeface="Times New Roman" pitchFamily="18" charset="0"/>
              </a:rPr>
              <a:t>Bibliographie:</a:t>
            </a:r>
            <a:endParaRPr lang="en-US" sz="6400" dirty="0" smtClean="0">
              <a:latin typeface="Times New Roman" pitchFamily="18" charset="0"/>
              <a:cs typeface="Times New Roman" pitchFamily="18" charset="0"/>
            </a:endParaRPr>
          </a:p>
          <a:p>
            <a:pPr>
              <a:buNone/>
            </a:pPr>
            <a:r>
              <a:rPr lang="fr-FR" sz="6400" dirty="0" smtClean="0">
                <a:latin typeface="Times New Roman" pitchFamily="18" charset="0"/>
                <a:cs typeface="Times New Roman" pitchFamily="18" charset="0"/>
              </a:rPr>
              <a:t>-</a:t>
            </a:r>
            <a:r>
              <a:rPr lang="fr-FR" sz="6400" dirty="0" err="1" smtClean="0">
                <a:latin typeface="Times New Roman" pitchFamily="18" charset="0"/>
                <a:cs typeface="Times New Roman" pitchFamily="18" charset="0"/>
              </a:rPr>
              <a:t>Albaret</a:t>
            </a:r>
            <a:r>
              <a:rPr lang="fr-FR" sz="6400" dirty="0" smtClean="0">
                <a:latin typeface="Times New Roman" pitchFamily="18" charset="0"/>
                <a:cs typeface="Times New Roman" pitchFamily="18" charset="0"/>
              </a:rPr>
              <a:t>, J.-M. et  Chaix , Y. ( 2015). Trouble d'acquisition de la coordination (TAC) C'est quoi ? Et comment ça se soigne ? Pédiatrie pratique; France. BOECK 7552033400508. </a:t>
            </a:r>
            <a:r>
              <a:rPr lang="fr-FR" sz="6400" dirty="0" err="1" smtClean="0">
                <a:latin typeface="Times New Roman" pitchFamily="18" charset="0"/>
                <a:cs typeface="Times New Roman" pitchFamily="18" charset="0"/>
              </a:rPr>
              <a:t>Fev</a:t>
            </a:r>
            <a:r>
              <a:rPr lang="fr-FR" sz="6400" dirty="0" smtClean="0">
                <a:latin typeface="Times New Roman" pitchFamily="18" charset="0"/>
                <a:cs typeface="Times New Roman" pitchFamily="18" charset="0"/>
              </a:rPr>
              <a:t> 15</a:t>
            </a:r>
          </a:p>
          <a:p>
            <a:pPr>
              <a:buNone/>
            </a:pPr>
            <a:endParaRPr lang="fr-FR" sz="6400" dirty="0" smtClean="0">
              <a:latin typeface="Times New Roman" pitchFamily="18" charset="0"/>
              <a:cs typeface="Times New Roman" pitchFamily="18" charset="0"/>
            </a:endParaRPr>
          </a:p>
          <a:p>
            <a:pPr>
              <a:buNone/>
            </a:pPr>
            <a:r>
              <a:rPr lang="fr-FR" sz="6400" dirty="0" smtClean="0">
                <a:latin typeface="Times New Roman" pitchFamily="18" charset="0"/>
                <a:cs typeface="Times New Roman" pitchFamily="18" charset="0"/>
              </a:rPr>
              <a:t>-</a:t>
            </a:r>
            <a:r>
              <a:rPr lang="fr-FR" sz="6400" dirty="0" err="1" smtClean="0">
                <a:latin typeface="Times New Roman" pitchFamily="18" charset="0"/>
                <a:cs typeface="Times New Roman" pitchFamily="18" charset="0"/>
              </a:rPr>
              <a:t>Albaret</a:t>
            </a:r>
            <a:r>
              <a:rPr lang="fr-FR" sz="6400" dirty="0" smtClean="0">
                <a:latin typeface="Times New Roman" pitchFamily="18" charset="0"/>
                <a:cs typeface="Times New Roman" pitchFamily="18" charset="0"/>
              </a:rPr>
              <a:t>, J-M. (2013). Les troubles psychomoteurs aujourd'hui : entre </a:t>
            </a:r>
            <a:r>
              <a:rPr lang="fr-FR" sz="6400" dirty="0" err="1" smtClean="0">
                <a:latin typeface="Times New Roman" pitchFamily="18" charset="0"/>
                <a:cs typeface="Times New Roman" pitchFamily="18" charset="0"/>
              </a:rPr>
              <a:t>Ajuriaguerra</a:t>
            </a:r>
            <a:r>
              <a:rPr lang="fr-FR" sz="6400" dirty="0" smtClean="0">
                <a:latin typeface="Times New Roman" pitchFamily="18" charset="0"/>
                <a:cs typeface="Times New Roman" pitchFamily="18" charset="0"/>
              </a:rPr>
              <a:t> et la théorie des systèmes dynamiques, </a:t>
            </a:r>
            <a:r>
              <a:rPr lang="fr-FR" sz="6400" i="1" dirty="0" smtClean="0">
                <a:latin typeface="Times New Roman" pitchFamily="18" charset="0"/>
                <a:cs typeface="Times New Roman" pitchFamily="18" charset="0"/>
              </a:rPr>
              <a:t>Développements </a:t>
            </a:r>
            <a:r>
              <a:rPr lang="fr-FR" sz="6400" dirty="0" smtClean="0">
                <a:latin typeface="Times New Roman" pitchFamily="18" charset="0"/>
                <a:cs typeface="Times New Roman" pitchFamily="18" charset="0"/>
              </a:rPr>
              <a:t>1 (14), 4-12.</a:t>
            </a:r>
            <a:r>
              <a:rPr lang="en-US" sz="6400" dirty="0" smtClean="0">
                <a:latin typeface="Times New Roman" pitchFamily="18" charset="0"/>
                <a:cs typeface="Times New Roman" pitchFamily="18" charset="0"/>
              </a:rPr>
              <a:t> </a:t>
            </a:r>
            <a:r>
              <a:rPr lang="fr-FR" sz="6400" dirty="0" smtClean="0">
                <a:latin typeface="Times New Roman" pitchFamily="18" charset="0"/>
                <a:cs typeface="Times New Roman" pitchFamily="18" charset="0"/>
              </a:rPr>
              <a:t>DOI 10.3917/</a:t>
            </a:r>
            <a:r>
              <a:rPr lang="fr-FR" sz="6400" dirty="0" err="1" smtClean="0">
                <a:latin typeface="Times New Roman" pitchFamily="18" charset="0"/>
                <a:cs typeface="Times New Roman" pitchFamily="18" charset="0"/>
              </a:rPr>
              <a:t>devel</a:t>
            </a:r>
            <a:r>
              <a:rPr lang="fr-FR" sz="6400" dirty="0" smtClean="0">
                <a:latin typeface="Times New Roman" pitchFamily="18" charset="0"/>
                <a:cs typeface="Times New Roman" pitchFamily="18" charset="0"/>
              </a:rPr>
              <a:t>.014.0004 </a:t>
            </a:r>
            <a:endParaRPr lang="en-US" sz="6400" dirty="0" smtClean="0">
              <a:latin typeface="Times New Roman" pitchFamily="18" charset="0"/>
              <a:cs typeface="Times New Roman" pitchFamily="18" charset="0"/>
            </a:endParaRPr>
          </a:p>
          <a:p>
            <a:pPr>
              <a:buNone/>
            </a:pPr>
            <a:r>
              <a:rPr lang="fr-FR" sz="6400" b="1" dirty="0" smtClean="0">
                <a:latin typeface="Times New Roman" pitchFamily="18" charset="0"/>
                <a:cs typeface="Times New Roman" pitchFamily="18" charset="0"/>
              </a:rPr>
              <a:t>-</a:t>
            </a:r>
            <a:r>
              <a:rPr lang="fr-FR" sz="6400" dirty="0" err="1" smtClean="0">
                <a:latin typeface="Times New Roman" pitchFamily="18" charset="0"/>
                <a:cs typeface="Times New Roman" pitchFamily="18" charset="0"/>
              </a:rPr>
              <a:t>Albaret</a:t>
            </a:r>
            <a:r>
              <a:rPr lang="fr-FR" sz="6400" dirty="0" smtClean="0">
                <a:latin typeface="Times New Roman" pitchFamily="18" charset="0"/>
                <a:cs typeface="Times New Roman" pitchFamily="18" charset="0"/>
              </a:rPr>
              <a:t>, J-M., Y. Chaix, Y.(2011). Trouble de l’acquisition de la coordination : bases neurobiologiques et aspects neurophysiologiques, Neurophysiologie Clinique,  42, 11—17.</a:t>
            </a:r>
            <a:endParaRPr lang="en-US" sz="6400" dirty="0" smtClean="0">
              <a:latin typeface="Times New Roman" pitchFamily="18" charset="0"/>
              <a:cs typeface="Times New Roman" pitchFamily="18" charset="0"/>
            </a:endParaRPr>
          </a:p>
          <a:p>
            <a:pPr>
              <a:buNone/>
            </a:pPr>
            <a:r>
              <a:rPr lang="fr-FR" sz="6400" b="1" dirty="0" smtClean="0">
                <a:latin typeface="Times New Roman" pitchFamily="18" charset="0"/>
                <a:cs typeface="Times New Roman" pitchFamily="18" charset="0"/>
              </a:rPr>
              <a:t> </a:t>
            </a:r>
            <a:endParaRPr lang="en-US" sz="6400" dirty="0" smtClean="0">
              <a:latin typeface="Times New Roman" pitchFamily="18" charset="0"/>
              <a:cs typeface="Times New Roman" pitchFamily="18" charset="0"/>
            </a:endParaRPr>
          </a:p>
          <a:p>
            <a:pPr>
              <a:buNone/>
            </a:pPr>
            <a:r>
              <a:rPr lang="fr-FR" sz="6400" dirty="0" smtClean="0">
                <a:latin typeface="Times New Roman" pitchFamily="18" charset="0"/>
                <a:cs typeface="Times New Roman" pitchFamily="18" charset="0"/>
              </a:rPr>
              <a:t>-</a:t>
            </a:r>
            <a:r>
              <a:rPr lang="fr-FR" sz="6400" dirty="0" err="1" smtClean="0">
                <a:latin typeface="Times New Roman" pitchFamily="18" charset="0"/>
                <a:cs typeface="Times New Roman" pitchFamily="18" charset="0"/>
              </a:rPr>
              <a:t>Albaret</a:t>
            </a:r>
            <a:r>
              <a:rPr lang="fr-FR" sz="6400" dirty="0" smtClean="0">
                <a:latin typeface="Times New Roman" pitchFamily="18" charset="0"/>
                <a:cs typeface="Times New Roman" pitchFamily="18" charset="0"/>
              </a:rPr>
              <a:t> J-M. Troubles psychomoteurs chez l’enfant. </a:t>
            </a:r>
            <a:r>
              <a:rPr lang="fr-FR" sz="6400" dirty="0" err="1" smtClean="0">
                <a:latin typeface="Times New Roman" pitchFamily="18" charset="0"/>
                <a:cs typeface="Times New Roman" pitchFamily="18" charset="0"/>
              </a:rPr>
              <a:t>Encycl</a:t>
            </a:r>
            <a:r>
              <a:rPr lang="fr-FR" sz="6400" dirty="0" smtClean="0">
                <a:latin typeface="Times New Roman" pitchFamily="18" charset="0"/>
                <a:cs typeface="Times New Roman" pitchFamily="18" charset="0"/>
              </a:rPr>
              <a:t> </a:t>
            </a:r>
            <a:r>
              <a:rPr lang="fr-FR" sz="6400" dirty="0" err="1" smtClean="0">
                <a:latin typeface="Times New Roman" pitchFamily="18" charset="0"/>
                <a:cs typeface="Times New Roman" pitchFamily="18" charset="0"/>
              </a:rPr>
              <a:t>Méd</a:t>
            </a:r>
            <a:r>
              <a:rPr lang="fr-FR" sz="6400" dirty="0" smtClean="0">
                <a:latin typeface="Times New Roman" pitchFamily="18" charset="0"/>
                <a:cs typeface="Times New Roman" pitchFamily="18" charset="0"/>
              </a:rPr>
              <a:t> </a:t>
            </a:r>
            <a:r>
              <a:rPr lang="fr-FR" sz="6400" dirty="0" err="1" smtClean="0">
                <a:latin typeface="Times New Roman" pitchFamily="18" charset="0"/>
                <a:cs typeface="Times New Roman" pitchFamily="18" charset="0"/>
              </a:rPr>
              <a:t>Chir</a:t>
            </a:r>
            <a:r>
              <a:rPr lang="fr-FR" sz="6400" dirty="0" smtClean="0">
                <a:latin typeface="Times New Roman" pitchFamily="18" charset="0"/>
                <a:cs typeface="Times New Roman" pitchFamily="18" charset="0"/>
              </a:rPr>
              <a:t> (Editions Scientifiques et Médicales Elsevier SAS, Paris, tous droits réservés), Psychiatrie, 37-201-F-10, Pédiatrie, 4-101-H-30, 2001, 16 p.</a:t>
            </a:r>
            <a:endParaRPr lang="en-US" sz="6400" dirty="0" smtClean="0">
              <a:latin typeface="Times New Roman" pitchFamily="18" charset="0"/>
              <a:cs typeface="Times New Roman" pitchFamily="18" charset="0"/>
            </a:endParaRPr>
          </a:p>
          <a:p>
            <a:pPr>
              <a:buNone/>
            </a:pPr>
            <a:r>
              <a:rPr lang="fr-FR" sz="6400" dirty="0" smtClean="0">
                <a:latin typeface="Times New Roman" pitchFamily="18" charset="0"/>
                <a:cs typeface="Times New Roman" pitchFamily="18" charset="0"/>
              </a:rPr>
              <a:t>- </a:t>
            </a:r>
            <a:r>
              <a:rPr lang="fr-FR" sz="6400" dirty="0" err="1" smtClean="0">
                <a:latin typeface="Times New Roman" pitchFamily="18" charset="0"/>
                <a:cs typeface="Times New Roman" pitchFamily="18" charset="0"/>
              </a:rPr>
              <a:t>Albaret</a:t>
            </a:r>
            <a:r>
              <a:rPr lang="fr-FR" sz="6400" dirty="0" smtClean="0">
                <a:latin typeface="Times New Roman" pitchFamily="18" charset="0"/>
                <a:cs typeface="Times New Roman" pitchFamily="18" charset="0"/>
              </a:rPr>
              <a:t>, J-M.(1999).</a:t>
            </a:r>
            <a:r>
              <a:rPr lang="fr-FR" sz="6400" b="1" dirty="0" smtClean="0">
                <a:latin typeface="Times New Roman" pitchFamily="18" charset="0"/>
                <a:cs typeface="Times New Roman" pitchFamily="18" charset="0"/>
              </a:rPr>
              <a:t> </a:t>
            </a:r>
            <a:r>
              <a:rPr lang="fr-FR" sz="6400" dirty="0" smtClean="0">
                <a:latin typeface="Times New Roman" pitchFamily="18" charset="0"/>
                <a:cs typeface="Times New Roman" pitchFamily="18" charset="0"/>
              </a:rPr>
              <a:t>Troubles de l’acquisition de la coordination : perspectives actuelles des dyspraxies de développement, évolutions psychomotrices – Vol. 11 – n° 45 – 123-129</a:t>
            </a:r>
          </a:p>
          <a:p>
            <a:pPr lvl="0">
              <a:buNone/>
            </a:pPr>
            <a:r>
              <a:rPr lang="fr-FR" sz="6400" dirty="0" smtClean="0">
                <a:latin typeface="Times New Roman" pitchFamily="18" charset="0"/>
                <a:cs typeface="Times New Roman" pitchFamily="18" charset="0"/>
              </a:rPr>
              <a:t>-</a:t>
            </a:r>
            <a:r>
              <a:rPr lang="en-US" sz="6400" dirty="0" smtClean="0">
                <a:latin typeface="Times New Roman" pitchFamily="18" charset="0"/>
                <a:cs typeface="Times New Roman" pitchFamily="18" charset="0"/>
              </a:rPr>
              <a:t> American Psychiatric Association. (2013). Diagnostic and statistical manual of mental disorders (5th ed.). https://doi.org/10.1176/appi.books.9780890425596</a:t>
            </a:r>
          </a:p>
          <a:p>
            <a:pPr lvl="0">
              <a:buNone/>
            </a:pPr>
            <a:endParaRPr lang="fr-FR" sz="6400" dirty="0" smtClean="0">
              <a:latin typeface="Times New Roman" pitchFamily="18" charset="0"/>
              <a:cs typeface="Times New Roman" pitchFamily="18" charset="0"/>
            </a:endParaRPr>
          </a:p>
          <a:p>
            <a:pPr>
              <a:buNone/>
            </a:pPr>
            <a:r>
              <a:rPr lang="fr-FR" sz="6400" dirty="0" smtClean="0">
                <a:latin typeface="Times New Roman" pitchFamily="18" charset="0"/>
                <a:cs typeface="Times New Roman" pitchFamily="18" charset="0"/>
              </a:rPr>
              <a:t>-</a:t>
            </a:r>
            <a:r>
              <a:rPr lang="fr-FR" sz="6400" dirty="0" err="1" smtClean="0">
                <a:latin typeface="Times New Roman" pitchFamily="18" charset="0"/>
                <a:cs typeface="Times New Roman" pitchFamily="18" charset="0"/>
              </a:rPr>
              <a:t>Baghdadli</a:t>
            </a:r>
            <a:r>
              <a:rPr lang="fr-FR" sz="6400" dirty="0" smtClean="0">
                <a:latin typeface="Times New Roman" pitchFamily="18" charset="0"/>
                <a:cs typeface="Times New Roman" pitchFamily="18" charset="0"/>
              </a:rPr>
              <a:t>, A., </a:t>
            </a:r>
            <a:r>
              <a:rPr lang="fr-FR" sz="6400" dirty="0" err="1" smtClean="0">
                <a:latin typeface="Times New Roman" pitchFamily="18" charset="0"/>
                <a:cs typeface="Times New Roman" pitchFamily="18" charset="0"/>
              </a:rPr>
              <a:t>Majorel</a:t>
            </a:r>
            <a:r>
              <a:rPr lang="fr-FR" sz="6400" dirty="0" smtClean="0">
                <a:latin typeface="Times New Roman" pitchFamily="18" charset="0"/>
                <a:cs typeface="Times New Roman" pitchFamily="18" charset="0"/>
              </a:rPr>
              <a:t>, J. &amp; </a:t>
            </a:r>
            <a:r>
              <a:rPr lang="fr-FR" sz="6400" dirty="0" err="1" smtClean="0">
                <a:latin typeface="Times New Roman" pitchFamily="18" charset="0"/>
                <a:cs typeface="Times New Roman" pitchFamily="18" charset="0"/>
              </a:rPr>
              <a:t>Boudou</a:t>
            </a:r>
            <a:r>
              <a:rPr lang="fr-FR" sz="6400" dirty="0" smtClean="0">
                <a:latin typeface="Times New Roman" pitchFamily="18" charset="0"/>
                <a:cs typeface="Times New Roman" pitchFamily="18" charset="0"/>
              </a:rPr>
              <a:t>, H. (2022). Mettre en </a:t>
            </a:r>
            <a:r>
              <a:rPr lang="fr-FR" sz="6400" dirty="0" err="1" smtClean="0">
                <a:latin typeface="Times New Roman" pitchFamily="18" charset="0"/>
                <a:cs typeface="Times New Roman" pitchFamily="18" charset="0"/>
              </a:rPr>
              <a:t>oeuvre</a:t>
            </a:r>
            <a:r>
              <a:rPr lang="fr-FR" sz="6400" dirty="0" smtClean="0">
                <a:latin typeface="Times New Roman" pitchFamily="18" charset="0"/>
                <a:cs typeface="Times New Roman" pitchFamily="18" charset="0"/>
              </a:rPr>
              <a:t> un programme d'ETP pour mieux vivre avec un TDAH: Pour l'enfant, l'adolescent et ses parents. </a:t>
            </a:r>
            <a:r>
              <a:rPr lang="fr-FR" sz="6400" dirty="0" err="1" smtClean="0">
                <a:latin typeface="Times New Roman" pitchFamily="18" charset="0"/>
                <a:cs typeface="Times New Roman" pitchFamily="18" charset="0"/>
              </a:rPr>
              <a:t>Dunod</a:t>
            </a:r>
            <a:r>
              <a:rPr lang="fr-FR" sz="6400" dirty="0" smtClean="0">
                <a:latin typeface="Times New Roman" pitchFamily="18" charset="0"/>
                <a:cs typeface="Times New Roman" pitchFamily="18" charset="0"/>
              </a:rPr>
              <a:t>. https://doi.org/10.3917/dunod.baghd.2022.01</a:t>
            </a:r>
          </a:p>
          <a:p>
            <a:pPr lvl="0">
              <a:buNone/>
            </a:pPr>
            <a:endParaRPr lang="fr-FR" sz="6400" dirty="0" smtClean="0"/>
          </a:p>
          <a:p>
            <a:pPr>
              <a:buNone/>
            </a:pPr>
            <a:endParaRPr lang="fr-FR" sz="5400" dirty="0" smtClean="0"/>
          </a:p>
        </p:txBody>
      </p:sp>
      <p:sp>
        <p:nvSpPr>
          <p:cNvPr id="4" name="Titre 1"/>
          <p:cNvSpPr>
            <a:spLocks noGrp="1"/>
          </p:cNvSpPr>
          <p:nvPr>
            <p:ph type="title"/>
          </p:nvPr>
        </p:nvSpPr>
        <p:spPr>
          <a:xfrm>
            <a:off x="357158" y="0"/>
            <a:ext cx="7239000" cy="928670"/>
          </a:xfrm>
        </p:spPr>
        <p:txBody>
          <a:bodyPr>
            <a:normAutofit fontScale="90000"/>
          </a:bodyPr>
          <a:lstStyle/>
          <a:p>
            <a:pPr algn="ct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BIBILOGRAPHIE</a:t>
            </a:r>
            <a:r>
              <a:rPr lang="fr-FR" sz="3100" dirty="0" smtClean="0"/>
              <a:t/>
            </a:r>
            <a:br>
              <a:rPr lang="fr-FR" sz="3100" dirty="0" smtClean="0"/>
            </a:br>
            <a:endParaRPr lang="fr-FR" sz="31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7239000" cy="5786478"/>
          </a:xfrm>
        </p:spPr>
        <p:txBody>
          <a:bodyPr>
            <a:normAutofit fontScale="25000" lnSpcReduction="20000"/>
          </a:bodyPr>
          <a:lstStyle/>
          <a:p>
            <a:pPr>
              <a:buNone/>
            </a:pPr>
            <a:r>
              <a:rPr lang="fr-FR" sz="5400" dirty="0" smtClean="0"/>
              <a:t>-</a:t>
            </a:r>
            <a:r>
              <a:rPr lang="en-US" sz="5400" dirty="0" err="1" smtClean="0"/>
              <a:t>Bélanger</a:t>
            </a:r>
            <a:r>
              <a:rPr lang="en-US" sz="5400" dirty="0" smtClean="0"/>
              <a:t>, S. A., Andrews, D., Gray, C., &amp;</a:t>
            </a:r>
            <a:r>
              <a:rPr lang="en-US" sz="5400" dirty="0" err="1" smtClean="0"/>
              <a:t>Korczak</a:t>
            </a:r>
            <a:r>
              <a:rPr lang="en-US" sz="5400" dirty="0" smtClean="0"/>
              <a:t>, D. (2018). ADHD in children and youth: Part 1—Etiology, diagnosis, and </a:t>
            </a:r>
            <a:r>
              <a:rPr lang="en-US" sz="5400" dirty="0" err="1" smtClean="0"/>
              <a:t>comorbidity</a:t>
            </a:r>
            <a:r>
              <a:rPr lang="en-US" sz="5400" dirty="0" smtClean="0"/>
              <a:t>. </a:t>
            </a:r>
            <a:r>
              <a:rPr lang="en-US" sz="5400" dirty="0" err="1" smtClean="0"/>
              <a:t>Paediatrics&amp;childhealth</a:t>
            </a:r>
            <a:r>
              <a:rPr lang="en-US" sz="5400" dirty="0" smtClean="0"/>
              <a:t>, 23(7), 447-453.</a:t>
            </a:r>
            <a:endParaRPr lang="fr-FR" sz="5400" dirty="0" smtClean="0"/>
          </a:p>
          <a:p>
            <a:pPr>
              <a:buNone/>
            </a:pPr>
            <a:endParaRPr lang="fr-FR" sz="5400" dirty="0" smtClean="0">
              <a:latin typeface="Times New Roman" pitchFamily="18" charset="0"/>
              <a:cs typeface="Times New Roman" pitchFamily="18" charset="0"/>
            </a:endParaRPr>
          </a:p>
          <a:p>
            <a:pPr lvl="0">
              <a:buNone/>
            </a:pPr>
            <a:r>
              <a:rPr lang="fr-FR" sz="5400" dirty="0" smtClean="0"/>
              <a:t>-</a:t>
            </a:r>
            <a:r>
              <a:rPr lang="fr-FR" sz="5400" dirty="0" err="1" smtClean="0"/>
              <a:t>Boucherit</a:t>
            </a:r>
            <a:r>
              <a:rPr lang="fr-FR" sz="5400" dirty="0" smtClean="0"/>
              <a:t>, S. (2016). Hyperactivité De L’enfant: L'impact Sur Le Développement Des Symptômes.</a:t>
            </a:r>
          </a:p>
          <a:p>
            <a:pPr>
              <a:buNone/>
            </a:pPr>
            <a:endParaRPr lang="fr-FR" sz="5400" dirty="0" smtClean="0"/>
          </a:p>
          <a:p>
            <a:pPr>
              <a:buNone/>
            </a:pPr>
            <a:r>
              <a:rPr lang="fr-FR" sz="5400" dirty="0" smtClean="0"/>
              <a:t>-</a:t>
            </a:r>
            <a:r>
              <a:rPr lang="fr-FR" sz="5400" dirty="0" err="1" smtClean="0"/>
              <a:t>Fourneret</a:t>
            </a:r>
            <a:r>
              <a:rPr lang="fr-FR" sz="5400" dirty="0" smtClean="0"/>
              <a:t>, P.et C. </a:t>
            </a:r>
            <a:r>
              <a:rPr lang="fr-FR" sz="5400" dirty="0" err="1" smtClean="0"/>
              <a:t>Seguin,C</a:t>
            </a:r>
            <a:r>
              <a:rPr lang="fr-FR" sz="5400" dirty="0" smtClean="0"/>
              <a:t>. (2012). Intérêts de la </a:t>
            </a:r>
            <a:r>
              <a:rPr lang="fr-FR" sz="5400" dirty="0" err="1" smtClean="0"/>
              <a:t>remédiation</a:t>
            </a:r>
            <a:r>
              <a:rPr lang="fr-FR" sz="5400" dirty="0" smtClean="0"/>
              <a:t> cognitive dans le trouble déficit d’attention avec ou sans hyperactivité (TDAH). Chapitre 5 : </a:t>
            </a:r>
            <a:r>
              <a:rPr lang="fr-FR" sz="5400" dirty="0" err="1" smtClean="0"/>
              <a:t>Remédiation</a:t>
            </a:r>
            <a:r>
              <a:rPr lang="fr-FR" sz="5400" dirty="0" smtClean="0"/>
              <a:t> cognitive en pédopsychiatrie    (p 210- 247). In : S/D Nicolas Franck, N. </a:t>
            </a:r>
            <a:r>
              <a:rPr lang="fr-FR" sz="5400" dirty="0" err="1" smtClean="0"/>
              <a:t>Remédiation</a:t>
            </a:r>
            <a:r>
              <a:rPr lang="fr-FR" sz="5400" dirty="0" smtClean="0"/>
              <a:t> cognitive. Elsevier Masson SAS.</a:t>
            </a:r>
          </a:p>
          <a:p>
            <a:pPr>
              <a:buNone/>
            </a:pPr>
            <a:endParaRPr lang="fr-FR" sz="5400" dirty="0" smtClean="0"/>
          </a:p>
          <a:p>
            <a:pPr>
              <a:buNone/>
            </a:pPr>
            <a:r>
              <a:rPr lang="fr-FR" sz="5400" dirty="0" smtClean="0"/>
              <a:t> -</a:t>
            </a:r>
            <a:r>
              <a:rPr lang="fr-FR" sz="5400" dirty="0" err="1" smtClean="0">
                <a:latin typeface="Times New Roman" pitchFamily="18" charset="0"/>
                <a:cs typeface="Times New Roman" pitchFamily="18" charset="0"/>
              </a:rPr>
              <a:t>Grzelka</a:t>
            </a:r>
            <a:r>
              <a:rPr lang="fr-FR" sz="5400" dirty="0" smtClean="0">
                <a:latin typeface="Times New Roman" pitchFamily="18" charset="0"/>
                <a:cs typeface="Times New Roman" pitchFamily="18" charset="0"/>
              </a:rPr>
              <a:t>, L.(2020). Évaluation du développement psychomoteur de l’enfant de moins de 3 ans et difficultés rencontrées en médecine générale : étude qualitative auprès de 14 médecins béarnais. Médecine humaine et pathologie. 2020. </a:t>
            </a:r>
            <a:r>
              <a:rPr lang="fr-FR" sz="5400" dirty="0" err="1" smtClean="0">
                <a:latin typeface="Times New Roman" pitchFamily="18" charset="0"/>
                <a:cs typeface="Times New Roman" pitchFamily="18" charset="0"/>
              </a:rPr>
              <a:t>ffdumas</a:t>
            </a:r>
            <a:r>
              <a:rPr lang="fr-FR" sz="5400" dirty="0" smtClean="0">
                <a:latin typeface="Times New Roman" pitchFamily="18" charset="0"/>
                <a:cs typeface="Times New Roman" pitchFamily="18" charset="0"/>
              </a:rPr>
              <a:t>-02866558f</a:t>
            </a:r>
            <a:endParaRPr lang="en-US" sz="5400" dirty="0" smtClean="0"/>
          </a:p>
          <a:p>
            <a:pPr>
              <a:buNone/>
            </a:pPr>
            <a:endParaRPr lang="fr-FR" sz="18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lvl="0">
              <a:buNone/>
            </a:pPr>
            <a:r>
              <a:rPr lang="fr-FR" sz="5400" dirty="0" smtClean="0"/>
              <a:t>-Le </a:t>
            </a:r>
            <a:r>
              <a:rPr lang="fr-FR" sz="5400" dirty="0" err="1" smtClean="0"/>
              <a:t>Heuzey</a:t>
            </a:r>
            <a:r>
              <a:rPr lang="fr-FR" sz="5400" dirty="0" smtClean="0"/>
              <a:t>, M. F. (2020). Le Trouble Déficit de l’Attention/Hyperactivité (TDAH) chez l’enfant: approche médicale. Journal de Pédiatrie et de Puériculture, 33(3), 101-108.</a:t>
            </a:r>
          </a:p>
          <a:p>
            <a:pPr>
              <a:buNone/>
            </a:pPr>
            <a:endParaRPr lang="fr-FR" sz="5400" dirty="0" smtClean="0"/>
          </a:p>
          <a:p>
            <a:pPr lvl="0">
              <a:buNone/>
            </a:pPr>
            <a:r>
              <a:rPr lang="fr-FR" sz="5400" dirty="0" smtClean="0"/>
              <a:t> </a:t>
            </a:r>
            <a:r>
              <a:rPr lang="en-US" sz="5400" dirty="0" smtClean="0"/>
              <a:t>-</a:t>
            </a:r>
            <a:r>
              <a:rPr lang="fr-FR" sz="5400" dirty="0" err="1" smtClean="0"/>
              <a:t>Mazeau</a:t>
            </a:r>
            <a:r>
              <a:rPr lang="fr-FR" sz="5400" dirty="0" smtClean="0"/>
              <a:t>, M. et </a:t>
            </a:r>
            <a:r>
              <a:rPr lang="fr-FR" sz="5400" dirty="0" err="1" smtClean="0"/>
              <a:t>Pouhet</a:t>
            </a:r>
            <a:r>
              <a:rPr lang="fr-FR" sz="5400" dirty="0" smtClean="0"/>
              <a:t>, A. (2014). Neuropsychologie et troubles des apprentissages chez l’enfant. Du développement typique aux « </a:t>
            </a:r>
            <a:r>
              <a:rPr lang="fr-FR" sz="5400" dirty="0" err="1" smtClean="0"/>
              <a:t>dys</a:t>
            </a:r>
            <a:r>
              <a:rPr lang="fr-FR" sz="5400" dirty="0" smtClean="0"/>
              <a:t> »( 2eme édition).Elsevier Masson. </a:t>
            </a:r>
          </a:p>
          <a:p>
            <a:pPr lvl="0">
              <a:buNone/>
            </a:pPr>
            <a:r>
              <a:rPr lang="fr-FR" sz="5400" dirty="0" smtClean="0"/>
              <a:t>-</a:t>
            </a:r>
            <a:r>
              <a:rPr lang="fr-FR" sz="5400" dirty="0" err="1" smtClean="0"/>
              <a:t>Newcorn</a:t>
            </a:r>
            <a:r>
              <a:rPr lang="fr-FR" sz="5400" dirty="0" smtClean="0"/>
              <a:t>, J. H., </a:t>
            </a:r>
            <a:r>
              <a:rPr lang="fr-FR" sz="5400" dirty="0" err="1" smtClean="0"/>
              <a:t>Sutton</a:t>
            </a:r>
            <a:r>
              <a:rPr lang="fr-FR" sz="5400" dirty="0" smtClean="0"/>
              <a:t>, V. K., Weiss, M. D., &amp; </a:t>
            </a:r>
            <a:r>
              <a:rPr lang="fr-FR" sz="5400" dirty="0" err="1" smtClean="0"/>
              <a:t>Sumner</a:t>
            </a:r>
            <a:r>
              <a:rPr lang="fr-FR" sz="5400" dirty="0" smtClean="0"/>
              <a:t>, C. R. (2009). </a:t>
            </a:r>
            <a:r>
              <a:rPr lang="fr-FR" sz="5400" dirty="0" err="1" smtClean="0"/>
              <a:t>Clinical</a:t>
            </a:r>
            <a:r>
              <a:rPr lang="fr-FR" sz="5400" dirty="0" smtClean="0"/>
              <a:t> </a:t>
            </a:r>
            <a:r>
              <a:rPr lang="fr-FR" sz="5400" dirty="0" err="1" smtClean="0"/>
              <a:t>responses</a:t>
            </a:r>
            <a:r>
              <a:rPr lang="fr-FR" sz="5400" dirty="0" smtClean="0"/>
              <a:t> to </a:t>
            </a:r>
            <a:r>
              <a:rPr lang="fr-FR" sz="5400" dirty="0" err="1" smtClean="0"/>
              <a:t>atomoxetine</a:t>
            </a:r>
            <a:r>
              <a:rPr lang="fr-FR" sz="5400" dirty="0" smtClean="0"/>
              <a:t> in attention-</a:t>
            </a:r>
            <a:r>
              <a:rPr lang="fr-FR" sz="5400" dirty="0" err="1" smtClean="0"/>
              <a:t>deficit</a:t>
            </a:r>
            <a:r>
              <a:rPr lang="fr-FR" sz="5400" dirty="0" smtClean="0"/>
              <a:t>/</a:t>
            </a:r>
            <a:r>
              <a:rPr lang="fr-FR" sz="5400" dirty="0" err="1" smtClean="0"/>
              <a:t>hyperactivity</a:t>
            </a:r>
            <a:r>
              <a:rPr lang="fr-FR" sz="5400" dirty="0" smtClean="0"/>
              <a:t> </a:t>
            </a:r>
            <a:r>
              <a:rPr lang="fr-FR" sz="5400" dirty="0" err="1" smtClean="0"/>
              <a:t>disorder</a:t>
            </a:r>
            <a:r>
              <a:rPr lang="fr-FR" sz="5400" dirty="0" smtClean="0"/>
              <a:t>: the </a:t>
            </a:r>
            <a:r>
              <a:rPr lang="fr-FR" sz="5400" dirty="0" err="1" smtClean="0"/>
              <a:t>Integrated</a:t>
            </a:r>
            <a:r>
              <a:rPr lang="fr-FR" sz="5400" dirty="0" smtClean="0"/>
              <a:t> Data </a:t>
            </a:r>
            <a:r>
              <a:rPr lang="fr-FR" sz="5400" dirty="0" err="1" smtClean="0"/>
              <a:t>Exploratory</a:t>
            </a:r>
            <a:r>
              <a:rPr lang="fr-FR" sz="5400" dirty="0" smtClean="0"/>
              <a:t> </a:t>
            </a:r>
            <a:r>
              <a:rPr lang="fr-FR" sz="5400" dirty="0" err="1" smtClean="0"/>
              <a:t>Analysis</a:t>
            </a:r>
            <a:r>
              <a:rPr lang="fr-FR" sz="5400" dirty="0" smtClean="0"/>
              <a:t> (IDEA) </a:t>
            </a:r>
            <a:r>
              <a:rPr lang="fr-FR" sz="5400" dirty="0" err="1" smtClean="0"/>
              <a:t>study</a:t>
            </a:r>
            <a:r>
              <a:rPr lang="fr-FR" sz="5400" dirty="0" smtClean="0"/>
              <a:t>. Journal of the American </a:t>
            </a:r>
            <a:r>
              <a:rPr lang="fr-FR" sz="5400" dirty="0" err="1" smtClean="0"/>
              <a:t>Academy</a:t>
            </a:r>
            <a:r>
              <a:rPr lang="fr-FR" sz="5400" dirty="0" smtClean="0"/>
              <a:t> of Child &amp; Adolescent </a:t>
            </a:r>
            <a:r>
              <a:rPr lang="fr-FR" sz="5400" dirty="0" err="1" smtClean="0"/>
              <a:t>Psychiatry</a:t>
            </a:r>
            <a:r>
              <a:rPr lang="fr-FR" sz="5400" dirty="0" smtClean="0"/>
              <a:t>, 48(5), 511-518.</a:t>
            </a:r>
          </a:p>
          <a:p>
            <a:pPr lvl="0">
              <a:buNone/>
            </a:pPr>
            <a:endParaRPr lang="fr-FR" sz="5400" dirty="0" smtClean="0"/>
          </a:p>
          <a:p>
            <a:pPr>
              <a:buNone/>
            </a:pPr>
            <a:endParaRPr lang="fr-FR" sz="5400" dirty="0" smtClean="0"/>
          </a:p>
          <a:p>
            <a:endParaRPr lang="en-US" sz="5400" dirty="0" smtClean="0"/>
          </a:p>
          <a:p>
            <a:pPr>
              <a:buNone/>
            </a:pPr>
            <a:endParaRPr lang="fr-FR" sz="5000" dirty="0" smtClean="0">
              <a:latin typeface="Times New Roman" pitchFamily="18" charset="0"/>
              <a:cs typeface="Times New Roman" pitchFamily="18" charset="0"/>
            </a:endParaRPr>
          </a:p>
          <a:p>
            <a:endParaRPr lang="en-US" sz="5000" dirty="0" smtClean="0">
              <a:latin typeface="Times New Roman" pitchFamily="18" charset="0"/>
              <a:cs typeface="Times New Roman" pitchFamily="18" charset="0"/>
            </a:endParaRPr>
          </a:p>
          <a:p>
            <a:pPr algn="ctr">
              <a:buNone/>
            </a:pPr>
            <a:endParaRPr lang="fr-FR"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4" name="Titre 1"/>
          <p:cNvSpPr>
            <a:spLocks noGrp="1"/>
          </p:cNvSpPr>
          <p:nvPr>
            <p:ph type="title"/>
          </p:nvPr>
        </p:nvSpPr>
        <p:spPr>
          <a:xfrm>
            <a:off x="357158" y="0"/>
            <a:ext cx="7239000" cy="928670"/>
          </a:xfrm>
        </p:spPr>
        <p:txBody>
          <a:bodyPr>
            <a:normAutofit fontScale="90000"/>
          </a:bodyPr>
          <a:lstStyle/>
          <a:p>
            <a:pPr algn="ct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BIBILOGRAPHIE</a:t>
            </a:r>
            <a:r>
              <a:rPr lang="fr-FR" sz="3100" dirty="0" smtClean="0"/>
              <a:t/>
            </a:r>
            <a:br>
              <a:rPr lang="fr-FR" sz="3100" dirty="0" smtClean="0"/>
            </a:br>
            <a:endParaRPr lang="fr-FR" sz="3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285728"/>
            <a:ext cx="7239000" cy="6170008"/>
          </a:xfrm>
        </p:spPr>
        <p:txBody>
          <a:bodyPr>
            <a:noAutofit/>
          </a:bodyPr>
          <a:lstStyle/>
          <a:p>
            <a:pPr>
              <a:buNone/>
            </a:pPr>
            <a:r>
              <a:rPr lang="fr-FR" sz="2000" b="1" dirty="0" smtClean="0">
                <a:latin typeface="Times New Roman" pitchFamily="18" charset="0"/>
                <a:cs typeface="Times New Roman" pitchFamily="18" charset="0"/>
              </a:rPr>
              <a:t>On rencontre les termes de:</a:t>
            </a:r>
            <a:endParaRPr lang="en-US" sz="2000" b="1" dirty="0" smtClean="0">
              <a:latin typeface="Times New Roman" pitchFamily="18" charset="0"/>
              <a:cs typeface="Times New Roman" pitchFamily="18" charset="0"/>
            </a:endParaRPr>
          </a:p>
          <a:p>
            <a:pPr>
              <a:buFont typeface="Wingdings" pitchFamily="2" charset="2"/>
              <a:buChar char="ü"/>
            </a:pPr>
            <a:r>
              <a:rPr lang="fr-FR" sz="2000" dirty="0" smtClean="0">
                <a:latin typeface="Times New Roman" pitchFamily="18" charset="0"/>
                <a:cs typeface="Times New Roman" pitchFamily="18" charset="0"/>
              </a:rPr>
              <a:t>“maladresse anormale” (</a:t>
            </a:r>
            <a:r>
              <a:rPr lang="fr-FR" sz="2000" dirty="0" err="1" smtClean="0">
                <a:latin typeface="Times New Roman" pitchFamily="18" charset="0"/>
                <a:cs typeface="Times New Roman" pitchFamily="18" charset="0"/>
              </a:rPr>
              <a:t>Orton</a:t>
            </a:r>
            <a:r>
              <a:rPr lang="fr-FR" sz="2000" dirty="0" smtClean="0">
                <a:latin typeface="Times New Roman" pitchFamily="18" charset="0"/>
                <a:cs typeface="Times New Roman" pitchFamily="18" charset="0"/>
              </a:rPr>
              <a:t>, 1937), </a:t>
            </a:r>
            <a:endParaRPr lang="en-US" sz="2000" dirty="0" smtClean="0">
              <a:latin typeface="Times New Roman" pitchFamily="18" charset="0"/>
              <a:cs typeface="Times New Roman" pitchFamily="18" charset="0"/>
            </a:endParaRPr>
          </a:p>
          <a:p>
            <a:pPr>
              <a:buFont typeface="Wingdings" pitchFamily="2" charset="2"/>
              <a:buChar char="ü"/>
            </a:pPr>
            <a:r>
              <a:rPr lang="fr-FR" sz="2000" dirty="0" smtClean="0">
                <a:latin typeface="Times New Roman" pitchFamily="18" charset="0"/>
                <a:cs typeface="Times New Roman" pitchFamily="18" charset="0"/>
              </a:rPr>
              <a:t>“maladresse congénitale” (Ford, 1960),</a:t>
            </a:r>
            <a:endParaRPr lang="en-US" sz="2000" dirty="0" smtClean="0">
              <a:latin typeface="Times New Roman" pitchFamily="18" charset="0"/>
              <a:cs typeface="Times New Roman" pitchFamily="18" charset="0"/>
            </a:endParaRPr>
          </a:p>
          <a:p>
            <a:pPr>
              <a:buFont typeface="Wingdings" pitchFamily="2" charset="2"/>
              <a:buChar char="ü"/>
            </a:pPr>
            <a:r>
              <a:rPr lang="fr-FR" sz="2000" dirty="0" smtClean="0">
                <a:latin typeface="Times New Roman" pitchFamily="18" charset="0"/>
                <a:cs typeface="Times New Roman" pitchFamily="18" charset="0"/>
              </a:rPr>
              <a:t>“enfant maladroit” (Gordon et Mc </a:t>
            </a:r>
            <a:r>
              <a:rPr lang="fr-FR" sz="2000" dirty="0" err="1" smtClean="0">
                <a:latin typeface="Times New Roman" pitchFamily="18" charset="0"/>
                <a:cs typeface="Times New Roman" pitchFamily="18" charset="0"/>
              </a:rPr>
              <a:t>Kinlay</a:t>
            </a:r>
            <a:r>
              <a:rPr lang="fr-FR" sz="2000" dirty="0" smtClean="0">
                <a:latin typeface="Times New Roman" pitchFamily="18" charset="0"/>
                <a:cs typeface="Times New Roman" pitchFamily="18" charset="0"/>
              </a:rPr>
              <a:t>, 1981 ; Henderson, 1987 ; </a:t>
            </a:r>
            <a:r>
              <a:rPr lang="fr-FR" sz="2000" dirty="0" err="1" smtClean="0">
                <a:latin typeface="Times New Roman" pitchFamily="18" charset="0"/>
                <a:cs typeface="Times New Roman" pitchFamily="18" charset="0"/>
              </a:rPr>
              <a:t>Illingworth</a:t>
            </a:r>
            <a:r>
              <a:rPr lang="fr-FR" sz="2000" dirty="0" smtClean="0">
                <a:latin typeface="Times New Roman" pitchFamily="18" charset="0"/>
                <a:cs typeface="Times New Roman" pitchFamily="18" charset="0"/>
              </a:rPr>
              <a:t>, 1963 ; Lord et </a:t>
            </a:r>
            <a:r>
              <a:rPr lang="fr-FR" sz="2000" dirty="0" err="1" smtClean="0">
                <a:latin typeface="Times New Roman" pitchFamily="18" charset="0"/>
                <a:cs typeface="Times New Roman" pitchFamily="18" charset="0"/>
              </a:rPr>
              <a:t>Hulme</a:t>
            </a:r>
            <a:r>
              <a:rPr lang="fr-FR" sz="2000" dirty="0" smtClean="0">
                <a:latin typeface="Times New Roman" pitchFamily="18" charset="0"/>
                <a:cs typeface="Times New Roman" pitchFamily="18" charset="0"/>
              </a:rPr>
              <a:t>, 1987 ; van </a:t>
            </a:r>
            <a:r>
              <a:rPr lang="fr-FR" sz="2000" dirty="0" err="1" smtClean="0">
                <a:latin typeface="Times New Roman" pitchFamily="18" charset="0"/>
                <a:cs typeface="Times New Roman" pitchFamily="18" charset="0"/>
              </a:rPr>
              <a:t>Dellen</a:t>
            </a:r>
            <a:r>
              <a:rPr lang="fr-FR" sz="2000" dirty="0" smtClean="0">
                <a:latin typeface="Times New Roman" pitchFamily="18" charset="0"/>
                <a:cs typeface="Times New Roman" pitchFamily="18" charset="0"/>
              </a:rPr>
              <a:t> et </a:t>
            </a:r>
            <a:r>
              <a:rPr lang="fr-FR" sz="2000" dirty="0" err="1" smtClean="0">
                <a:latin typeface="Times New Roman" pitchFamily="18" charset="0"/>
                <a:cs typeface="Times New Roman" pitchFamily="18" charset="0"/>
              </a:rPr>
              <a:t>Geuze</a:t>
            </a:r>
            <a:r>
              <a:rPr lang="fr-FR" sz="2000" dirty="0" smtClean="0">
                <a:latin typeface="Times New Roman" pitchFamily="18" charset="0"/>
                <a:cs typeface="Times New Roman" pitchFamily="18" charset="0"/>
              </a:rPr>
              <a:t>, 1988), </a:t>
            </a:r>
          </a:p>
          <a:p>
            <a:pPr>
              <a:buFont typeface="Wingdings" pitchFamily="2" charset="2"/>
              <a:buChar char="ü"/>
            </a:pPr>
            <a:r>
              <a:rPr lang="fr-FR" sz="2000" b="1" dirty="0" smtClean="0">
                <a:latin typeface="Times New Roman" pitchFamily="18" charset="0"/>
                <a:cs typeface="Times New Roman" pitchFamily="18" charset="0"/>
              </a:rPr>
              <a:t>“dyspraxie de développement</a:t>
            </a:r>
            <a:r>
              <a:rPr lang="fr-FR" sz="2000" dirty="0" smtClean="0">
                <a:latin typeface="Times New Roman" pitchFamily="18" charset="0"/>
                <a:cs typeface="Times New Roman" pitchFamily="18" charset="0"/>
              </a:rPr>
              <a:t>” (</a:t>
            </a:r>
            <a:r>
              <a:rPr lang="fr-FR" sz="2000" dirty="0" err="1" smtClean="0">
                <a:latin typeface="Times New Roman" pitchFamily="18" charset="0"/>
                <a:cs typeface="Times New Roman" pitchFamily="18" charset="0"/>
              </a:rPr>
              <a:t>Brain</a:t>
            </a:r>
            <a:r>
              <a:rPr lang="fr-FR" sz="2000" dirty="0" smtClean="0">
                <a:latin typeface="Times New Roman" pitchFamily="18" charset="0"/>
                <a:cs typeface="Times New Roman" pitchFamily="18" charset="0"/>
              </a:rPr>
              <a:t>, 1961 ; </a:t>
            </a:r>
            <a:r>
              <a:rPr lang="fr-FR" sz="2000" dirty="0" err="1" smtClean="0">
                <a:latin typeface="Times New Roman" pitchFamily="18" charset="0"/>
                <a:cs typeface="Times New Roman" pitchFamily="18" charset="0"/>
              </a:rPr>
              <a:t>Corraze</a:t>
            </a:r>
            <a:r>
              <a:rPr lang="fr-FR" sz="2000" dirty="0" smtClean="0">
                <a:latin typeface="Times New Roman" pitchFamily="18" charset="0"/>
                <a:cs typeface="Times New Roman" pitchFamily="18" charset="0"/>
              </a:rPr>
              <a:t>, 1981, 1999),</a:t>
            </a:r>
            <a:endParaRPr lang="en-US" sz="2000" dirty="0" smtClean="0">
              <a:latin typeface="Times New Roman" pitchFamily="18" charset="0"/>
              <a:cs typeface="Times New Roman" pitchFamily="18" charset="0"/>
            </a:endParaRPr>
          </a:p>
          <a:p>
            <a:pPr>
              <a:buFont typeface="Wingdings" pitchFamily="2" charset="2"/>
              <a:buChar char="ü"/>
            </a:pPr>
            <a:r>
              <a:rPr lang="fr-FR" sz="2000" dirty="0" smtClean="0">
                <a:latin typeface="Times New Roman" pitchFamily="18" charset="0"/>
                <a:cs typeface="Times New Roman" pitchFamily="18" charset="0"/>
              </a:rPr>
              <a:t> “apraxie de développement” (Walton et coll., 1962),</a:t>
            </a:r>
            <a:endParaRPr lang="en-US" sz="2000" dirty="0" smtClean="0">
              <a:latin typeface="Times New Roman" pitchFamily="18" charset="0"/>
              <a:cs typeface="Times New Roman" pitchFamily="18" charset="0"/>
            </a:endParaRPr>
          </a:p>
          <a:p>
            <a:pPr>
              <a:buFont typeface="Wingdings" pitchFamily="2" charset="2"/>
              <a:buChar char="ü"/>
            </a:pPr>
            <a:r>
              <a:rPr lang="fr-FR" sz="2000" dirty="0" smtClean="0">
                <a:latin typeface="Times New Roman" pitchFamily="18" charset="0"/>
                <a:cs typeface="Times New Roman" pitchFamily="18" charset="0"/>
              </a:rPr>
              <a:t> “maladresse de développement” (</a:t>
            </a:r>
            <a:r>
              <a:rPr lang="fr-FR" sz="2000" dirty="0" err="1" smtClean="0">
                <a:latin typeface="Times New Roman" pitchFamily="18" charset="0"/>
                <a:cs typeface="Times New Roman" pitchFamily="18" charset="0"/>
              </a:rPr>
              <a:t>Reuben</a:t>
            </a:r>
            <a:r>
              <a:rPr lang="fr-FR" sz="2000" dirty="0" smtClean="0">
                <a:latin typeface="Times New Roman" pitchFamily="18" charset="0"/>
                <a:cs typeface="Times New Roman" pitchFamily="18" charset="0"/>
              </a:rPr>
              <a:t> et </a:t>
            </a:r>
            <a:r>
              <a:rPr lang="fr-FR" sz="2000" dirty="0" err="1" smtClean="0">
                <a:latin typeface="Times New Roman" pitchFamily="18" charset="0"/>
                <a:cs typeface="Times New Roman" pitchFamily="18" charset="0"/>
              </a:rPr>
              <a:t>Bakwin</a:t>
            </a:r>
            <a:r>
              <a:rPr lang="fr-FR" sz="2000" dirty="0" smtClean="0">
                <a:latin typeface="Times New Roman" pitchFamily="18" charset="0"/>
                <a:cs typeface="Times New Roman" pitchFamily="18" charset="0"/>
              </a:rPr>
              <a:t>, 1968), “</a:t>
            </a:r>
            <a:r>
              <a:rPr lang="fr-FR" sz="2000" dirty="0" err="1" smtClean="0">
                <a:latin typeface="Times New Roman" pitchFamily="18" charset="0"/>
                <a:cs typeface="Times New Roman" pitchFamily="18" charset="0"/>
              </a:rPr>
              <a:t>apractogonosie</a:t>
            </a:r>
            <a:r>
              <a:rPr lang="fr-FR" sz="2000" dirty="0" smtClean="0">
                <a:latin typeface="Times New Roman" pitchFamily="18" charset="0"/>
                <a:cs typeface="Times New Roman" pitchFamily="18" charset="0"/>
              </a:rPr>
              <a:t>” (Miller, 1986), “dysfonctionnement moteur” (Snow et coll., 1991), </a:t>
            </a:r>
            <a:endParaRPr lang="en-US" sz="2000" dirty="0" smtClean="0">
              <a:latin typeface="Times New Roman" pitchFamily="18" charset="0"/>
              <a:cs typeface="Times New Roman" pitchFamily="18" charset="0"/>
            </a:endParaRPr>
          </a:p>
          <a:p>
            <a:pPr>
              <a:buFont typeface="Wingdings" pitchFamily="2" charset="2"/>
              <a:buChar char="ü"/>
            </a:pPr>
            <a:r>
              <a:rPr lang="fr-FR" sz="2000" dirty="0" smtClean="0">
                <a:latin typeface="Times New Roman" pitchFamily="18" charset="0"/>
                <a:cs typeface="Times New Roman" pitchFamily="18" charset="0"/>
              </a:rPr>
              <a:t>les tableaux d’agnosie et apraxie du développement</a:t>
            </a:r>
            <a:r>
              <a:rPr lang="en-US"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a:t>
            </a:r>
            <a:r>
              <a:rPr lang="fr-FR" sz="2000" dirty="0" err="1" smtClean="0">
                <a:latin typeface="Times New Roman" pitchFamily="18" charset="0"/>
                <a:cs typeface="Times New Roman" pitchFamily="18" charset="0"/>
              </a:rPr>
              <a:t>Gubbay</a:t>
            </a:r>
            <a:r>
              <a:rPr lang="fr-FR" sz="2000" dirty="0" smtClean="0">
                <a:latin typeface="Times New Roman" pitchFamily="18" charset="0"/>
                <a:cs typeface="Times New Roman" pitchFamily="18" charset="0"/>
              </a:rPr>
              <a:t>, 1975),</a:t>
            </a:r>
            <a:endParaRPr lang="en-US" sz="2000" dirty="0" smtClean="0">
              <a:latin typeface="Times New Roman" pitchFamily="18" charset="0"/>
              <a:cs typeface="Times New Roman" pitchFamily="18" charset="0"/>
            </a:endParaRPr>
          </a:p>
          <a:p>
            <a:pPr>
              <a:buFont typeface="Wingdings" pitchFamily="2" charset="2"/>
              <a:buChar char="ü"/>
            </a:pPr>
            <a:r>
              <a:rPr lang="en-US" sz="2000" dirty="0" smtClean="0">
                <a:latin typeface="Times New Roman" pitchFamily="18" charset="0"/>
                <a:cs typeface="Times New Roman" pitchFamily="18" charset="0"/>
              </a:rPr>
              <a:t>t</a:t>
            </a:r>
            <a:r>
              <a:rPr lang="fr-FR" sz="2000" dirty="0" err="1" smtClean="0">
                <a:latin typeface="Times New Roman" pitchFamily="18" charset="0"/>
                <a:cs typeface="Times New Roman" pitchFamily="18" charset="0"/>
              </a:rPr>
              <a:t>ableaux</a:t>
            </a:r>
            <a:r>
              <a:rPr lang="fr-FR" sz="2000" dirty="0" smtClean="0">
                <a:latin typeface="Times New Roman" pitchFamily="18" charset="0"/>
                <a:cs typeface="Times New Roman" pitchFamily="18" charset="0"/>
              </a:rPr>
              <a:t> de “dyspraxies-</a:t>
            </a:r>
            <a:r>
              <a:rPr lang="fr-FR" sz="2000" dirty="0" err="1" smtClean="0">
                <a:latin typeface="Times New Roman" pitchFamily="18" charset="0"/>
                <a:cs typeface="Times New Roman" pitchFamily="18" charset="0"/>
              </a:rPr>
              <a:t>dysgnosies</a:t>
            </a:r>
            <a:r>
              <a:rPr lang="fr-FR" sz="2000" dirty="0" smtClean="0">
                <a:latin typeface="Times New Roman" pitchFamily="18" charset="0"/>
                <a:cs typeface="Times New Roman" pitchFamily="18" charset="0"/>
              </a:rPr>
              <a:t> de développement” (</a:t>
            </a:r>
            <a:r>
              <a:rPr lang="fr-FR" sz="2000" dirty="0" err="1" smtClean="0">
                <a:latin typeface="Times New Roman" pitchFamily="18" charset="0"/>
                <a:cs typeface="Times New Roman" pitchFamily="18" charset="0"/>
              </a:rPr>
              <a:t>Lesny</a:t>
            </a:r>
            <a:r>
              <a:rPr lang="fr-FR" sz="2000" dirty="0" smtClean="0">
                <a:latin typeface="Times New Roman" pitchFamily="18" charset="0"/>
                <a:cs typeface="Times New Roman" pitchFamily="18" charset="0"/>
              </a:rPr>
              <a:t>, 1980) </a:t>
            </a:r>
            <a:endParaRPr lang="en-US" sz="2000" dirty="0" smtClean="0">
              <a:latin typeface="Times New Roman" pitchFamily="18" charset="0"/>
              <a:cs typeface="Times New Roman" pitchFamily="18" charset="0"/>
            </a:endParaRPr>
          </a:p>
          <a:p>
            <a:pPr>
              <a:buFont typeface="Wingdings" pitchFamily="2" charset="2"/>
              <a:buChar char="ü"/>
            </a:pPr>
            <a:r>
              <a:rPr lang="fr-FR" sz="2000" dirty="0" smtClean="0">
                <a:latin typeface="Times New Roman" pitchFamily="18" charset="0"/>
                <a:cs typeface="Times New Roman" pitchFamily="18" charset="0"/>
              </a:rPr>
              <a:t>“le trouble spécifique du développement moteur” (CIM 10, O.M.S. 1992).          </a:t>
            </a:r>
            <a:endParaRPr lang="en-US" sz="2000" dirty="0" smtClean="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214290"/>
            <a:ext cx="7239000" cy="6241446"/>
          </a:xfrm>
        </p:spPr>
        <p:txBody>
          <a:bodyPr>
            <a:normAutofit/>
          </a:bodyPr>
          <a:lstStyle/>
          <a:p>
            <a:pPr lvl="0">
              <a:buNone/>
            </a:pPr>
            <a:r>
              <a:rPr lang="fr-FR" b="1" dirty="0" smtClean="0">
                <a:solidFill>
                  <a:srgbClr val="7030A0"/>
                </a:solidFill>
              </a:rPr>
              <a:t> </a:t>
            </a:r>
            <a:r>
              <a:rPr lang="fr-FR" b="1" dirty="0" smtClean="0">
                <a:solidFill>
                  <a:srgbClr val="7030A0"/>
                </a:solidFill>
                <a:latin typeface="Times New Roman" pitchFamily="18" charset="0"/>
                <a:cs typeface="Times New Roman" pitchFamily="18" charset="0"/>
              </a:rPr>
              <a:t>3. Définitions </a:t>
            </a:r>
            <a:endParaRPr lang="en-US" dirty="0" smtClean="0">
              <a:solidFill>
                <a:srgbClr val="7030A0"/>
              </a:solidFill>
              <a:latin typeface="Times New Roman" pitchFamily="18" charset="0"/>
              <a:cs typeface="Times New Roman" pitchFamily="18" charset="0"/>
            </a:endParaRPr>
          </a:p>
          <a:p>
            <a:r>
              <a:rPr lang="fr-FR" dirty="0" smtClean="0">
                <a:latin typeface="Times New Roman" pitchFamily="18" charset="0"/>
                <a:cs typeface="Times New Roman" pitchFamily="18" charset="0"/>
              </a:rPr>
              <a:t>Le TAC fait partie des  troubles psychomoteurs de l’enfant qui se caractérise par une altération des habiletés motrices qui interfère avec le développement psychomoteur, les performances scolaires et les activités de la vie quotidienne, malgré une intelligence normale. </a:t>
            </a:r>
          </a:p>
          <a:p>
            <a:r>
              <a:rPr lang="fr-FR" dirty="0" smtClean="0">
                <a:latin typeface="Times New Roman" pitchFamily="18" charset="0"/>
                <a:cs typeface="Times New Roman" pitchFamily="18" charset="0"/>
              </a:rPr>
              <a:t>Les principales manifestations comportementales, avec notamment une atteinte du contrôle postural, des coordinations et de l’apprentissage moteur, suggèrent l’implication du cervelet, des ganglions de la base ainsi que des lobes pariétal</a:t>
            </a:r>
            <a:r>
              <a:rPr lang="en-US"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et frontal.</a:t>
            </a:r>
          </a:p>
          <a:p>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428604"/>
            <a:ext cx="7239000" cy="6027132"/>
          </a:xfrm>
        </p:spPr>
        <p:txBody>
          <a:bodyPr>
            <a:normAutofit/>
          </a:bodyPr>
          <a:lstStyle/>
          <a:p>
            <a:pPr lvl="0">
              <a:buFont typeface="Wingdings" pitchFamily="2" charset="2"/>
              <a:buChar char="§"/>
            </a:pPr>
            <a:r>
              <a:rPr lang="fr-FR" b="1" dirty="0" smtClean="0"/>
              <a:t> </a:t>
            </a:r>
            <a:r>
              <a:rPr lang="fr-FR" b="1" dirty="0" smtClean="0">
                <a:latin typeface="Times New Roman" pitchFamily="18" charset="0"/>
                <a:cs typeface="Times New Roman" pitchFamily="18" charset="0"/>
              </a:rPr>
              <a:t>On estime la prévalence</a:t>
            </a:r>
            <a:r>
              <a:rPr lang="fr-FR" dirty="0" smtClean="0">
                <a:latin typeface="Times New Roman" pitchFamily="18" charset="0"/>
                <a:cs typeface="Times New Roman" pitchFamily="18" charset="0"/>
              </a:rPr>
              <a:t> du trouble d’acquisition de la coordination à 5 à 10% selon les études et les critères de gravité retenus. Le sex-ratio varie de 2/1 à 7/1 selon les études. </a:t>
            </a:r>
            <a:endParaRPr lang="en-US" dirty="0" smtClean="0">
              <a:latin typeface="Times New Roman" pitchFamily="18" charset="0"/>
              <a:cs typeface="Times New Roman" pitchFamily="18" charset="0"/>
            </a:endParaRPr>
          </a:p>
          <a:p>
            <a:pPr lvl="0">
              <a:buFont typeface="Wingdings" pitchFamily="2" charset="2"/>
              <a:buChar char="§"/>
            </a:pPr>
            <a:endParaRPr lang="en-US" dirty="0" smtClean="0">
              <a:latin typeface="Times New Roman" pitchFamily="18" charset="0"/>
              <a:cs typeface="Times New Roman" pitchFamily="18" charset="0"/>
            </a:endParaRPr>
          </a:p>
          <a:p>
            <a:pPr lvl="0">
              <a:buFont typeface="Wingdings" pitchFamily="2" charset="2"/>
              <a:buChar char="§"/>
            </a:pPr>
            <a:r>
              <a:rPr lang="fr-FR" dirty="0" smtClean="0">
                <a:latin typeface="Times New Roman" pitchFamily="18" charset="0"/>
                <a:cs typeface="Times New Roman" pitchFamily="18" charset="0"/>
              </a:rPr>
              <a:t>Les troubles persistent à l’adolescence et à l’âge adulte comme le montrent les</a:t>
            </a:r>
            <a:r>
              <a:rPr lang="en-US"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études longitudinales.</a:t>
            </a:r>
            <a:endParaRPr lang="en-US" dirty="0" smtClean="0">
              <a:latin typeface="Times New Roman" pitchFamily="18" charset="0"/>
              <a:cs typeface="Times New Roman" pitchFamily="18" charset="0"/>
            </a:endParaRPr>
          </a:p>
          <a:p>
            <a:pPr>
              <a:buNone/>
            </a:pPr>
            <a:endParaRPr lang="fr-FR" b="1" dirty="0" smtClean="0"/>
          </a:p>
          <a:p>
            <a:pPr>
              <a:buNone/>
            </a:pPr>
            <a:endParaRPr lang="en-US" dirty="0" smtClean="0"/>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214282" y="428604"/>
            <a:ext cx="7715304" cy="6027132"/>
          </a:xfrm>
        </p:spPr>
        <p:txBody>
          <a:bodyPr>
            <a:normAutofit fontScale="92500" lnSpcReduction="20000"/>
          </a:bodyPr>
          <a:lstStyle/>
          <a:p>
            <a:pPr>
              <a:buFont typeface="Wingdings" pitchFamily="2" charset="2"/>
              <a:buChar char="§"/>
            </a:pPr>
            <a:r>
              <a:rPr lang="fr-FR" b="1" dirty="0" err="1" smtClean="0">
                <a:latin typeface="Times New Roman" pitchFamily="18" charset="0"/>
                <a:cs typeface="Times New Roman" pitchFamily="18" charset="0"/>
              </a:rPr>
              <a:t>Corraze</a:t>
            </a:r>
            <a:r>
              <a:rPr lang="fr-FR" b="1" dirty="0" smtClean="0">
                <a:latin typeface="Times New Roman" pitchFamily="18" charset="0"/>
                <a:cs typeface="Times New Roman" pitchFamily="18" charset="0"/>
              </a:rPr>
              <a:t>, cité par </a:t>
            </a:r>
            <a:r>
              <a:rPr lang="fr-FR" b="1" dirty="0" err="1" smtClean="0">
                <a:latin typeface="Times New Roman" pitchFamily="18" charset="0"/>
                <a:cs typeface="Times New Roman" pitchFamily="18" charset="0"/>
              </a:rPr>
              <a:t>Albaret</a:t>
            </a:r>
            <a:r>
              <a:rPr lang="fr-FR" b="1" dirty="0" smtClean="0">
                <a:latin typeface="Times New Roman" pitchFamily="18" charset="0"/>
                <a:cs typeface="Times New Roman" pitchFamily="18" charset="0"/>
              </a:rPr>
              <a:t> et Chaix(2011)  précise les caractères constitutifs suivants:</a:t>
            </a:r>
            <a:endParaRPr lang="en-US" dirty="0" smtClean="0">
              <a:latin typeface="Times New Roman" pitchFamily="18" charset="0"/>
              <a:cs typeface="Times New Roman" pitchFamily="18" charset="0"/>
            </a:endParaRPr>
          </a:p>
          <a:p>
            <a:pPr>
              <a:buFont typeface="Wingdings" pitchFamily="2" charset="2"/>
              <a:buChar char="Ø"/>
            </a:pPr>
            <a:r>
              <a:rPr lang="fr-FR" dirty="0" smtClean="0">
                <a:latin typeface="Times New Roman" pitchFamily="18" charset="0"/>
                <a:cs typeface="Times New Roman" pitchFamily="18" charset="0"/>
              </a:rPr>
              <a:t>troubles perceptivo-moteurs qui affectent les différentes fonctions d’exploration (aspects perceptifs), d’action (sur le milieu physique) et de communication (notamment dans ses aspects non verbaux) ;</a:t>
            </a:r>
            <a:endParaRPr lang="en-US" dirty="0" smtClean="0">
              <a:latin typeface="Times New Roman" pitchFamily="18" charset="0"/>
              <a:cs typeface="Times New Roman" pitchFamily="18" charset="0"/>
            </a:endParaRPr>
          </a:p>
          <a:p>
            <a:pPr>
              <a:buFont typeface="Wingdings" pitchFamily="2" charset="2"/>
              <a:buChar char="Ø"/>
            </a:pPr>
            <a:r>
              <a:rPr lang="fr-FR" dirty="0" smtClean="0">
                <a:latin typeface="Times New Roman" pitchFamily="18" charset="0"/>
                <a:cs typeface="Times New Roman" pitchFamily="18" charset="0"/>
              </a:rPr>
              <a:t>ils se manifestent par des signes neurologiques doux qui signent l’existence d’un dysfonctionnement cérébral a minima ;</a:t>
            </a:r>
            <a:endParaRPr lang="en-US" dirty="0" smtClean="0">
              <a:latin typeface="Times New Roman" pitchFamily="18" charset="0"/>
              <a:cs typeface="Times New Roman" pitchFamily="18" charset="0"/>
            </a:endParaRPr>
          </a:p>
          <a:p>
            <a:pPr>
              <a:buFont typeface="Wingdings" pitchFamily="2" charset="2"/>
              <a:buChar char="Ø"/>
            </a:pPr>
            <a:r>
              <a:rPr lang="fr-FR" dirty="0" smtClean="0">
                <a:latin typeface="Times New Roman" pitchFamily="18" charset="0"/>
                <a:cs typeface="Times New Roman" pitchFamily="18" charset="0"/>
              </a:rPr>
              <a:t>ils sont associés à un complexe psychopathologique comportant des facteurs émotionnels pouvant aller jusqu’à un véritable trouble psychiatrique qui soulève la question des </a:t>
            </a:r>
            <a:r>
              <a:rPr lang="fr-FR" dirty="0" err="1" smtClean="0">
                <a:latin typeface="Times New Roman" pitchFamily="18" charset="0"/>
                <a:cs typeface="Times New Roman" pitchFamily="18" charset="0"/>
              </a:rPr>
              <a:t>comorbidités</a:t>
            </a:r>
            <a:r>
              <a:rPr lang="fr-FR"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pPr>
              <a:buFont typeface="Wingdings" pitchFamily="2" charset="2"/>
              <a:buChar char="Ø"/>
            </a:pPr>
            <a:r>
              <a:rPr lang="fr-FR" dirty="0" smtClean="0">
                <a:latin typeface="Times New Roman" pitchFamily="18" charset="0"/>
                <a:cs typeface="Times New Roman" pitchFamily="18" charset="0"/>
              </a:rPr>
              <a:t>À cela s’ajoute une pluralité étiologique qui exigera une analyse des différentes</a:t>
            </a:r>
            <a:r>
              <a:rPr lang="en-US"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dimensions (biologique ou organique, écologique,</a:t>
            </a:r>
            <a:endParaRPr lang="fr-FR" b="1" dirty="0" smtClean="0">
              <a:latin typeface="Times New Roman" pitchFamily="18" charset="0"/>
              <a:cs typeface="Times New Roman" pitchFamily="18" charset="0"/>
            </a:endParaRPr>
          </a:p>
          <a:p>
            <a:pPr>
              <a:buNone/>
            </a:pPr>
            <a:r>
              <a:rPr lang="fr-FR" b="1"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357166"/>
            <a:ext cx="7239000" cy="6098570"/>
          </a:xfrm>
        </p:spPr>
        <p:txBody>
          <a:bodyPr>
            <a:normAutofit lnSpcReduction="10000"/>
          </a:bodyPr>
          <a:lstStyle/>
          <a:p>
            <a:pPr>
              <a:buNone/>
            </a:pPr>
            <a:r>
              <a:rPr lang="fr-FR" b="1" dirty="0" smtClean="0">
                <a:solidFill>
                  <a:srgbClr val="7030A0"/>
                </a:solidFill>
                <a:latin typeface="Times New Roman" pitchFamily="18" charset="0"/>
                <a:cs typeface="Times New Roman" pitchFamily="18" charset="0"/>
              </a:rPr>
              <a:t>4. Les signes principaux </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a:t>
            </a:r>
            <a:r>
              <a:rPr lang="fr-FR" dirty="0" smtClean="0">
                <a:latin typeface="Times New Roman" pitchFamily="18" charset="0"/>
                <a:cs typeface="Times New Roman" pitchFamily="18" charset="0"/>
              </a:rPr>
              <a:t> le contrôle postural est marqué par un défaut de régulation tonique avec hypotonie (posture avachie) ou hypertonie (raideur), une immaturité, des troubles de l’équilibre statique ou dynamique ;</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a:t>
            </a:r>
            <a:r>
              <a:rPr lang="fr-FR" dirty="0" smtClean="0">
                <a:latin typeface="Times New Roman" pitchFamily="18" charset="0"/>
                <a:cs typeface="Times New Roman" pitchFamily="18" charset="0"/>
              </a:rPr>
              <a:t> les coordinations sont caractérisées par de la lenteur, de l’imprécision, un manque de fluidité, une variabilité anormale dans différentes tâches ;</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a:t>
            </a:r>
            <a:r>
              <a:rPr lang="fr-FR" dirty="0" smtClean="0">
                <a:latin typeface="Times New Roman" pitchFamily="18" charset="0"/>
                <a:cs typeface="Times New Roman" pitchFamily="18" charset="0"/>
              </a:rPr>
              <a:t> les apprentissages moteurs font apparaître des difficultés face à la nouveauté, devant des tâches nécessitant de l’anticipation ou une adaptation aux changements. Par ailleurs, l’automatisation du mouvement est difficile à obtenir.</a:t>
            </a:r>
            <a:endParaRPr lang="en-US" dirty="0" smtClean="0">
              <a:latin typeface="Times New Roman" pitchFamily="18" charset="0"/>
              <a:cs typeface="Times New Roman" pitchFamily="18" charset="0"/>
            </a:endParaRPr>
          </a:p>
          <a:p>
            <a:pPr lvl="0">
              <a:buNone/>
            </a:pPr>
            <a:endParaRPr lang="fr-FR" b="1" dirty="0" smtClean="0">
              <a:latin typeface="Times New Roman" pitchFamily="18" charset="0"/>
              <a:cs typeface="Times New Roman" pitchFamily="18" charset="0"/>
            </a:endParaRPr>
          </a:p>
          <a:p>
            <a:pPr>
              <a:buNone/>
            </a:pPr>
            <a:r>
              <a:rPr lang="fr-FR" b="1"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14514</TotalTime>
  <Words>3346</Words>
  <Application>Microsoft Office PowerPoint</Application>
  <PresentationFormat>Affichage à l'écran (4:3)</PresentationFormat>
  <Paragraphs>370</Paragraphs>
  <Slides>46</Slides>
  <Notes>44</Notes>
  <HiddenSlides>0</HiddenSlides>
  <MMClips>0</MMClips>
  <ScaleCrop>false</ScaleCrop>
  <HeadingPairs>
    <vt:vector size="4" baseType="variant">
      <vt:variant>
        <vt:lpstr>Thème</vt:lpstr>
      </vt:variant>
      <vt:variant>
        <vt:i4>1</vt:i4>
      </vt:variant>
      <vt:variant>
        <vt:lpstr>Titres des diapositives</vt:lpstr>
      </vt:variant>
      <vt:variant>
        <vt:i4>46</vt:i4>
      </vt:variant>
    </vt:vector>
  </HeadingPairs>
  <TitlesOfParts>
    <vt:vector size="47" baseType="lpstr">
      <vt:lpstr>Opulent</vt:lpstr>
      <vt:lpstr>L3-PLC Troubles du développement sensori-moteur </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lpstr>Diapositive 40</vt:lpstr>
      <vt:lpstr>Diapositive 41</vt:lpstr>
      <vt:lpstr>Diapositive 42</vt:lpstr>
      <vt:lpstr>Diapositive 43</vt:lpstr>
      <vt:lpstr>Diapositive 44</vt:lpstr>
      <vt:lpstr>         BIBILOGRAPHIE </vt:lpstr>
      <vt:lpstr>         BIBILOGRAPHIE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psychothérapie cognitive et comportementale</dc:title>
  <dc:creator>Compaq</dc:creator>
  <cp:lastModifiedBy>hp</cp:lastModifiedBy>
  <cp:revision>208</cp:revision>
  <dcterms:created xsi:type="dcterms:W3CDTF">2018-02-15T09:57:48Z</dcterms:created>
  <dcterms:modified xsi:type="dcterms:W3CDTF">2025-11-26T14:31:44Z</dcterms:modified>
</cp:coreProperties>
</file>