
<file path=[Content_Types].xml><?xml version="1.0" encoding="utf-8"?>
<Types xmlns="http://schemas.openxmlformats.org/package/2006/content-types">
  <Default Extension="aac" ContentType="audio/aac"/>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7" r:id="rId2"/>
    <p:sldId id="310" r:id="rId3"/>
    <p:sldId id="360" r:id="rId4"/>
    <p:sldId id="346" r:id="rId5"/>
    <p:sldId id="333" r:id="rId6"/>
    <p:sldId id="334" r:id="rId7"/>
    <p:sldId id="347" r:id="rId8"/>
    <p:sldId id="348" r:id="rId9"/>
    <p:sldId id="349" r:id="rId10"/>
    <p:sldId id="337" r:id="rId11"/>
    <p:sldId id="350" r:id="rId12"/>
    <p:sldId id="352" r:id="rId13"/>
    <p:sldId id="335" r:id="rId14"/>
    <p:sldId id="353" r:id="rId15"/>
    <p:sldId id="355" r:id="rId16"/>
    <p:sldId id="356" r:id="rId17"/>
    <p:sldId id="357" r:id="rId18"/>
    <p:sldId id="358" r:id="rId19"/>
    <p:sldId id="359" r:id="rId20"/>
    <p:sldId id="342" r:id="rId21"/>
    <p:sldId id="343" r:id="rId22"/>
    <p:sldId id="361"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71ADF5"/>
    <a:srgbClr val="0069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2H>
      <a:tcStyle>
        <a:tcBdr/>
      </a:tcStyle>
    </a:band2H>
    <a:band1V>
      <a:tcStyle>
        <a:tcBdr/>
        <a:fill>
          <a:solidFill>
            <a:srgbClr val="D2DEEF"/>
          </a:solidFill>
        </a:fill>
      </a:tcStyle>
    </a:band1V>
    <a:band2V>
      <a:tcStyle>
        <a:tcBdr/>
      </a:tcStyle>
    </a:band2V>
    <a:lastCol>
      <a:tcTxStyle b="on">
        <a:font>
          <a:latin typeface="+mn-lt"/>
          <a:ea typeface="+mn-ea"/>
          <a:cs typeface="+mn-cs"/>
        </a:font>
        <a:srgbClr val="FFFFFF"/>
      </a:tcTxStyle>
      <a:tcStyle>
        <a:tcBdr/>
        <a:fill>
          <a:solidFill>
            <a:srgbClr val="5B9BD5"/>
          </a:solidFill>
        </a:fill>
      </a:tcStyle>
    </a:lastCol>
    <a:firstCol>
      <a:tcTxStyle b="on">
        <a:font>
          <a:latin typeface="+mn-lt"/>
          <a:ea typeface="+mn-ea"/>
          <a:cs typeface="+mn-cs"/>
        </a:font>
        <a:srgbClr val="FFFFFF"/>
      </a:tcTxStyle>
      <a:tcStyle>
        <a:tcBdr/>
        <a:fill>
          <a:solidFill>
            <a:srgbClr val="5B9BD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B9BD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B9BD5"/>
          </a:solidFill>
        </a:fill>
      </a:tcStyle>
    </a:firstRow>
  </a:tblStyle>
  <a:tblStyle styleId="{616DA210-FB5B-4158-B5E0-FEB733F419BA}" styleName="">
    <a:wholeTbl>
      <a:tcTxStyle>
        <a:font>
          <a:latin typeface="+mn-lt"/>
          <a:ea typeface="+mn-ea"/>
          <a:cs typeface="+mn-cs"/>
        </a:font>
        <a:srgbClr val="000000"/>
      </a:tcTxStyle>
      <a:tcStyle>
        <a:tcBdr>
          <a:left>
            <a:ln w="12701" cap="flat" cmpd="sng" algn="ctr">
              <a:solidFill>
                <a:srgbClr val="000000"/>
              </a:solidFill>
              <a:prstDash val="solid"/>
              <a:round/>
              <a:headEnd type="none" w="med" len="med"/>
              <a:tailEnd type="none" w="med" len="med"/>
            </a:ln>
          </a:left>
          <a:right>
            <a:ln w="12701" cap="flat" cmpd="sng" algn="ctr">
              <a:solidFill>
                <a:srgbClr val="000000"/>
              </a:solidFill>
              <a:prstDash val="solid"/>
              <a:round/>
              <a:headEnd type="none" w="med" len="med"/>
              <a:tailEnd type="none" w="med" len="med"/>
            </a:ln>
          </a:right>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tcStyle>
    </a:wholeTbl>
    <a:band1H>
      <a:tcStyle>
        <a:tcBdr/>
        <a:fill>
          <a:solidFill>
            <a:srgbClr val="000000"/>
          </a:solidFill>
        </a:fill>
      </a:tcStyle>
    </a:band1H>
    <a:band1V>
      <a:tcStyle>
        <a:tcBdr/>
        <a:fill>
          <a:solidFill>
            <a:srgbClr val="000000"/>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tcStyle>
    </a:lastRow>
    <a:firstRow>
      <a:tcTxStyle b="on">
        <a:font>
          <a:latin typeface=""/>
          <a:ea typeface=""/>
          <a:cs typeface=""/>
        </a:font>
      </a:tcTxStyle>
      <a:tcStyle>
        <a:tcBdr>
          <a:bottom>
            <a:ln w="25402" cap="flat" cmpd="sng" algn="ctr">
              <a:solidFill>
                <a:srgbClr val="000000"/>
              </a:solidFill>
              <a:prstDash val="solid"/>
              <a:round/>
              <a:headEnd type="none" w="med" len="med"/>
              <a:tailEnd type="none" w="med" len="med"/>
            </a:ln>
          </a:bottom>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3" name="Espace réservé de la date 2"/>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5420BD1A-F116-43F8-9404-B9C134E82545}" type="datetime1">
              <a:rPr lang="fr-FR"/>
              <a:pPr lvl="0"/>
              <a:t>13/04/2024</a:t>
            </a:fld>
            <a:endParaRPr lang="fr-FR"/>
          </a:p>
        </p:txBody>
      </p:sp>
      <p:sp>
        <p:nvSpPr>
          <p:cNvPr id="4" name="Espace réservé de l'image des diapositives 3"/>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Espace réservé des commentaires 4"/>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7" name="Espace réservé du numéro de diapositive 6"/>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726DEB81-64B8-4A97-8DB4-687F4496ECD6}" type="slidenum">
              <a:t>‹N°›</a:t>
            </a:fld>
            <a:endParaRPr lang="fr-FR"/>
          </a:p>
        </p:txBody>
      </p:sp>
    </p:spTree>
    <p:extLst>
      <p:ext uri="{BB962C8B-B14F-4D97-AF65-F5344CB8AC3E}">
        <p14:creationId xmlns:p14="http://schemas.microsoft.com/office/powerpoint/2010/main" val="1209719096"/>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lstStyle/>
          <a:p>
            <a:endParaRPr lang="fr-FR" dirty="0"/>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FDBF8B-39EC-49B2-91B6-470DC4E69FAB}" type="slidenum">
              <a:t>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6C1303C-12E4-4C4F-96B9-ED2E6C20C18B}" type="slidenum">
              <a:t>10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B6A83D2-556B-4BE0-9412-366FBB4D1B1A}" type="slidenum">
              <a:t>11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09D5C5E-41A8-4355-B500-91DA6D004EED}" type="slidenum">
              <a:t>12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439391F-15C3-41AC-9F77-50D29D4E2A4C}" type="slidenum">
              <a:t>13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C972FD7-46DF-43D8-803C-CF0C2F981897}" type="slidenum">
              <a:t>14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CF9B26E-6EBE-4EBF-9C7C-958701544DA0}" type="slidenum">
              <a:t>15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7A1DDDE-A69C-4317-9565-E0884C16213E}" type="slidenum">
              <a:t>16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7710A17-A98B-428F-A69F-1E2FA0A598F5}" type="slidenum">
              <a:t>17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C4B2886-465D-4738-AA6A-B9C9BBCC0767}" type="slidenum">
              <a:t>18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2CB16E-440C-4B25-ADA6-E46023F51DCF}" type="slidenum">
              <a:t>19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7AB5113-D4D7-4168-B022-91D9745D406D}" type="slidenum">
              <a:t>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B91FE42-0F72-4B11-83FB-C1012A360341}" type="slidenum">
              <a:t>20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69CCFD4-21E7-43C2-A4D8-1AEF4470C0E6}" type="slidenum">
              <a:t>21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69CCFD4-21E7-43C2-A4D8-1AEF4470C0E6}" type="slidenum">
              <a:t>22</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91269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E1E676B-5C38-4C62-A470-3B822822D6E6}" type="slidenum">
              <a:t>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EE5894E-0A3C-4C88-9BAF-8F984957A617}" type="slidenum">
              <a:t>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3138DEF-5C93-4AA8-A1F8-5079C56097AD}" type="slidenum">
              <a:t>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6610548-B638-4674-8D3D-252788D1149B}" type="slidenum">
              <a:t>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B48BC56-4DC5-474F-9296-A9885CC9B98D}" type="slidenum">
              <a:t>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07B1DC0-BDD5-4685-97DB-80281A43A903}" type="slidenum">
              <a:t>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txBox="1">
            <a:spLocks noGrp="1"/>
          </p:cNvSpPr>
          <p:nvPr>
            <p:ph type="body" sz="quarter" idx="1"/>
          </p:nvPr>
        </p:nvSpPr>
        <p:spPr/>
        <p:txBody>
          <a:bodyPr>
            <a:normAutofit/>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04E6B12-491F-421F-B517-31E687635EFA}" type="slidenum">
              <a:t>9</a:t>
            </a:fld>
            <a:endParaRPr lang="fr-FR"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txBox="1">
            <a:spLocks noGrp="1"/>
          </p:cNvSpPr>
          <p:nvPr>
            <p:ph type="ctrTitle"/>
          </p:nvPr>
        </p:nvSpPr>
        <p:spPr>
          <a:xfrm>
            <a:off x="1524003" y="1122361"/>
            <a:ext cx="9144000" cy="2387598"/>
          </a:xfrm>
        </p:spPr>
        <p:txBody>
          <a:bodyPr anchor="b" anchorCtr="1"/>
          <a:lstStyle>
            <a:lvl1pPr algn="ctr">
              <a:defRPr sz="6000"/>
            </a:lvl1pPr>
          </a:lstStyle>
          <a:p>
            <a:pPr lvl="0"/>
            <a:r>
              <a:rPr lang="fr-FR"/>
              <a:t>Modifiez le style du titre</a:t>
            </a:r>
          </a:p>
        </p:txBody>
      </p:sp>
      <p:sp>
        <p:nvSpPr>
          <p:cNvPr id="3" name="Sous-titr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fr-FR"/>
              <a:t>Modifiez le style des sous-titres du masque</a:t>
            </a:r>
          </a:p>
        </p:txBody>
      </p:sp>
      <p:sp>
        <p:nvSpPr>
          <p:cNvPr id="4" name="Espace réservé de la date 3"/>
          <p:cNvSpPr txBox="1">
            <a:spLocks noGrp="1"/>
          </p:cNvSpPr>
          <p:nvPr>
            <p:ph type="dt" sz="half" idx="7"/>
          </p:nvPr>
        </p:nvSpPr>
        <p:spPr/>
        <p:txBody>
          <a:bodyPr/>
          <a:lstStyle>
            <a:lvl1pPr>
              <a:defRPr/>
            </a:lvl1pPr>
          </a:lstStyle>
          <a:p>
            <a:pPr lvl="0"/>
            <a:fld id="{04E7F7AA-40C0-4BA3-83E9-3E2FE27B7981}" type="datetime1">
              <a:rPr lang="fr-FR"/>
              <a:pPr lvl="0"/>
              <a:t>13/04/2024</a:t>
            </a:fld>
            <a:endParaRPr lang="fr-FR"/>
          </a:p>
        </p:txBody>
      </p:sp>
      <p:sp>
        <p:nvSpPr>
          <p:cNvPr id="5" name="Espace réservé du pied de page 4"/>
          <p:cNvSpPr txBox="1">
            <a:spLocks noGrp="1"/>
          </p:cNvSpPr>
          <p:nvPr>
            <p:ph type="ftr" sz="quarter" idx="9"/>
          </p:nvPr>
        </p:nvSpPr>
        <p:spPr/>
        <p:txBody>
          <a:bodyPr/>
          <a:lstStyle>
            <a:lvl1pPr>
              <a:defRPr/>
            </a:lvl1pPr>
          </a:lstStyle>
          <a:p>
            <a:pPr lvl="0"/>
            <a:endParaRPr lang="fr-FR"/>
          </a:p>
        </p:txBody>
      </p:sp>
      <p:sp>
        <p:nvSpPr>
          <p:cNvPr id="6" name="Espace réservé du numéro de diapositive 5"/>
          <p:cNvSpPr txBox="1">
            <a:spLocks noGrp="1"/>
          </p:cNvSpPr>
          <p:nvPr>
            <p:ph type="sldNum" sz="quarter" idx="8"/>
          </p:nvPr>
        </p:nvSpPr>
        <p:spPr/>
        <p:txBody>
          <a:bodyPr/>
          <a:lstStyle>
            <a:lvl1pPr>
              <a:defRPr/>
            </a:lvl1pPr>
          </a:lstStyle>
          <a:p>
            <a:pPr lvl="0"/>
            <a:fld id="{4B687E01-8828-46A7-9F17-A491A6CBBE07}" type="slidenum">
              <a:t>‹N°›</a:t>
            </a:fld>
            <a:endParaRPr lang="fr-FR"/>
          </a:p>
        </p:txBody>
      </p:sp>
    </p:spTree>
    <p:extLst>
      <p:ext uri="{BB962C8B-B14F-4D97-AF65-F5344CB8AC3E}">
        <p14:creationId xmlns:p14="http://schemas.microsoft.com/office/powerpoint/2010/main" val="2256547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lvl1pPr>
              <a:defRPr/>
            </a:lvl1pPr>
          </a:lstStyle>
          <a:p>
            <a:pPr lvl="0"/>
            <a:r>
              <a:rPr lang="fr-FR"/>
              <a:t>Modifiez le style du titre</a:t>
            </a:r>
          </a:p>
        </p:txBody>
      </p:sp>
      <p:sp>
        <p:nvSpPr>
          <p:cNvPr id="3" name="Espace réservé du texte vertical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txBox="1">
            <a:spLocks noGrp="1"/>
          </p:cNvSpPr>
          <p:nvPr>
            <p:ph type="dt" sz="half" idx="7"/>
          </p:nvPr>
        </p:nvSpPr>
        <p:spPr/>
        <p:txBody>
          <a:bodyPr/>
          <a:lstStyle>
            <a:lvl1pPr>
              <a:defRPr/>
            </a:lvl1pPr>
          </a:lstStyle>
          <a:p>
            <a:pPr lvl="0"/>
            <a:fld id="{288FECF6-8B66-42CF-8997-500778329847}" type="datetime1">
              <a:rPr lang="fr-FR"/>
              <a:pPr lvl="0"/>
              <a:t>13/04/2024</a:t>
            </a:fld>
            <a:endParaRPr lang="fr-FR"/>
          </a:p>
        </p:txBody>
      </p:sp>
      <p:sp>
        <p:nvSpPr>
          <p:cNvPr id="5" name="Espace réservé du pied de page 4"/>
          <p:cNvSpPr txBox="1">
            <a:spLocks noGrp="1"/>
          </p:cNvSpPr>
          <p:nvPr>
            <p:ph type="ftr" sz="quarter" idx="9"/>
          </p:nvPr>
        </p:nvSpPr>
        <p:spPr/>
        <p:txBody>
          <a:bodyPr/>
          <a:lstStyle>
            <a:lvl1pPr>
              <a:defRPr/>
            </a:lvl1pPr>
          </a:lstStyle>
          <a:p>
            <a:pPr lvl="0"/>
            <a:endParaRPr lang="fr-FR"/>
          </a:p>
        </p:txBody>
      </p:sp>
      <p:sp>
        <p:nvSpPr>
          <p:cNvPr id="6" name="Espace réservé du numéro de diapositive 5"/>
          <p:cNvSpPr txBox="1">
            <a:spLocks noGrp="1"/>
          </p:cNvSpPr>
          <p:nvPr>
            <p:ph type="sldNum" sz="quarter" idx="8"/>
          </p:nvPr>
        </p:nvSpPr>
        <p:spPr/>
        <p:txBody>
          <a:bodyPr/>
          <a:lstStyle>
            <a:lvl1pPr>
              <a:defRPr/>
            </a:lvl1pPr>
          </a:lstStyle>
          <a:p>
            <a:pPr lvl="0"/>
            <a:fld id="{30958F48-9A1B-4A6C-92DE-7038AAEE9B71}" type="slidenum">
              <a:t>‹N°›</a:t>
            </a:fld>
            <a:endParaRPr lang="fr-FR"/>
          </a:p>
        </p:txBody>
      </p:sp>
    </p:spTree>
    <p:extLst>
      <p:ext uri="{BB962C8B-B14F-4D97-AF65-F5344CB8AC3E}">
        <p14:creationId xmlns:p14="http://schemas.microsoft.com/office/powerpoint/2010/main" val="502175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txBox="1">
            <a:spLocks noGrp="1"/>
          </p:cNvSpPr>
          <p:nvPr>
            <p:ph type="title" orient="vert"/>
          </p:nvPr>
        </p:nvSpPr>
        <p:spPr>
          <a:xfrm>
            <a:off x="8724903" y="365129"/>
            <a:ext cx="2628899" cy="5811834"/>
          </a:xfrm>
        </p:spPr>
        <p:txBody>
          <a:bodyPr vert="eaVert"/>
          <a:lstStyle>
            <a:lvl1pPr>
              <a:defRPr/>
            </a:lvl1pPr>
          </a:lstStyle>
          <a:p>
            <a:pPr lvl="0"/>
            <a:r>
              <a:rPr lang="fr-FR"/>
              <a:t>Modifiez le style du titre</a:t>
            </a:r>
          </a:p>
        </p:txBody>
      </p:sp>
      <p:sp>
        <p:nvSpPr>
          <p:cNvPr id="3" name="Espace réservé du texte vertical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txBox="1">
            <a:spLocks noGrp="1"/>
          </p:cNvSpPr>
          <p:nvPr>
            <p:ph type="dt" sz="half" idx="7"/>
          </p:nvPr>
        </p:nvSpPr>
        <p:spPr/>
        <p:txBody>
          <a:bodyPr/>
          <a:lstStyle>
            <a:lvl1pPr>
              <a:defRPr/>
            </a:lvl1pPr>
          </a:lstStyle>
          <a:p>
            <a:pPr lvl="0"/>
            <a:fld id="{28F97E3E-18D0-4814-B876-E8F234C3B8EB}" type="datetime1">
              <a:rPr lang="fr-FR"/>
              <a:pPr lvl="0"/>
              <a:t>13/04/2024</a:t>
            </a:fld>
            <a:endParaRPr lang="fr-FR"/>
          </a:p>
        </p:txBody>
      </p:sp>
      <p:sp>
        <p:nvSpPr>
          <p:cNvPr id="5" name="Espace réservé du pied de page 4"/>
          <p:cNvSpPr txBox="1">
            <a:spLocks noGrp="1"/>
          </p:cNvSpPr>
          <p:nvPr>
            <p:ph type="ftr" sz="quarter" idx="9"/>
          </p:nvPr>
        </p:nvSpPr>
        <p:spPr/>
        <p:txBody>
          <a:bodyPr/>
          <a:lstStyle>
            <a:lvl1pPr>
              <a:defRPr/>
            </a:lvl1pPr>
          </a:lstStyle>
          <a:p>
            <a:pPr lvl="0"/>
            <a:endParaRPr lang="fr-FR"/>
          </a:p>
        </p:txBody>
      </p:sp>
      <p:sp>
        <p:nvSpPr>
          <p:cNvPr id="6" name="Espace réservé du numéro de diapositive 5"/>
          <p:cNvSpPr txBox="1">
            <a:spLocks noGrp="1"/>
          </p:cNvSpPr>
          <p:nvPr>
            <p:ph type="sldNum" sz="quarter" idx="8"/>
          </p:nvPr>
        </p:nvSpPr>
        <p:spPr/>
        <p:txBody>
          <a:bodyPr/>
          <a:lstStyle>
            <a:lvl1pPr>
              <a:defRPr/>
            </a:lvl1pPr>
          </a:lstStyle>
          <a:p>
            <a:pPr lvl="0"/>
            <a:fld id="{EFC41D01-9078-4D30-84F2-E9FA1127E1E7}" type="slidenum">
              <a:t>‹N°›</a:t>
            </a:fld>
            <a:endParaRPr lang="fr-FR"/>
          </a:p>
        </p:txBody>
      </p:sp>
    </p:spTree>
    <p:extLst>
      <p:ext uri="{BB962C8B-B14F-4D97-AF65-F5344CB8AC3E}">
        <p14:creationId xmlns:p14="http://schemas.microsoft.com/office/powerpoint/2010/main" val="235012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lvl1pPr>
              <a:defRPr/>
            </a:lvl1pPr>
          </a:lstStyle>
          <a:p>
            <a:pPr lvl="0"/>
            <a:r>
              <a:rPr lang="fr-FR"/>
              <a:t>Modifiez le style du titre</a:t>
            </a:r>
          </a:p>
        </p:txBody>
      </p:sp>
      <p:sp>
        <p:nvSpPr>
          <p:cNvPr id="3" name="Espace réservé du contenu 2"/>
          <p:cNvSpPr txBox="1">
            <a:spLocks noGrp="1"/>
          </p:cNvSpPr>
          <p:nvPr>
            <p:ph idx="1"/>
          </p:nvPr>
        </p:nvSpPr>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txBox="1">
            <a:spLocks noGrp="1"/>
          </p:cNvSpPr>
          <p:nvPr>
            <p:ph type="dt" sz="half" idx="7"/>
          </p:nvPr>
        </p:nvSpPr>
        <p:spPr/>
        <p:txBody>
          <a:bodyPr/>
          <a:lstStyle>
            <a:lvl1pPr>
              <a:defRPr/>
            </a:lvl1pPr>
          </a:lstStyle>
          <a:p>
            <a:pPr lvl="0"/>
            <a:fld id="{73BED70E-BE8C-4C12-BA5E-93CEEB36E070}" type="datetime1">
              <a:rPr lang="fr-FR"/>
              <a:pPr lvl="0"/>
              <a:t>13/04/2024</a:t>
            </a:fld>
            <a:endParaRPr lang="fr-FR"/>
          </a:p>
        </p:txBody>
      </p:sp>
      <p:sp>
        <p:nvSpPr>
          <p:cNvPr id="5" name="Espace réservé du pied de page 4"/>
          <p:cNvSpPr txBox="1">
            <a:spLocks noGrp="1"/>
          </p:cNvSpPr>
          <p:nvPr>
            <p:ph type="ftr" sz="quarter" idx="9"/>
          </p:nvPr>
        </p:nvSpPr>
        <p:spPr/>
        <p:txBody>
          <a:bodyPr/>
          <a:lstStyle>
            <a:lvl1pPr>
              <a:defRPr/>
            </a:lvl1pPr>
          </a:lstStyle>
          <a:p>
            <a:pPr lvl="0"/>
            <a:endParaRPr lang="fr-FR"/>
          </a:p>
        </p:txBody>
      </p:sp>
      <p:sp>
        <p:nvSpPr>
          <p:cNvPr id="6" name="Espace réservé du numéro de diapositive 5"/>
          <p:cNvSpPr txBox="1">
            <a:spLocks noGrp="1"/>
          </p:cNvSpPr>
          <p:nvPr>
            <p:ph type="sldNum" sz="quarter" idx="8"/>
          </p:nvPr>
        </p:nvSpPr>
        <p:spPr/>
        <p:txBody>
          <a:bodyPr/>
          <a:lstStyle>
            <a:lvl1pPr>
              <a:defRPr/>
            </a:lvl1pPr>
          </a:lstStyle>
          <a:p>
            <a:pPr lvl="0"/>
            <a:fld id="{67539388-9B93-4CC8-8743-5D4FEE6FAB1F}" type="slidenum">
              <a:t>‹N°›</a:t>
            </a:fld>
            <a:endParaRPr lang="fr-FR"/>
          </a:p>
        </p:txBody>
      </p:sp>
    </p:spTree>
    <p:extLst>
      <p:ext uri="{BB962C8B-B14F-4D97-AF65-F5344CB8AC3E}">
        <p14:creationId xmlns:p14="http://schemas.microsoft.com/office/powerpoint/2010/main" val="4148528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txBox="1">
            <a:spLocks noGrp="1"/>
          </p:cNvSpPr>
          <p:nvPr>
            <p:ph type="title"/>
          </p:nvPr>
        </p:nvSpPr>
        <p:spPr>
          <a:xfrm>
            <a:off x="831847" y="1709735"/>
            <a:ext cx="10515600" cy="2852735"/>
          </a:xfrm>
        </p:spPr>
        <p:txBody>
          <a:bodyPr anchor="b"/>
          <a:lstStyle>
            <a:lvl1pPr>
              <a:defRPr sz="6000"/>
            </a:lvl1pPr>
          </a:lstStyle>
          <a:p>
            <a:pPr lvl="0"/>
            <a:r>
              <a:rPr lang="fr-FR"/>
              <a:t>Modifiez le style du titre</a:t>
            </a:r>
          </a:p>
        </p:txBody>
      </p:sp>
      <p:sp>
        <p:nvSpPr>
          <p:cNvPr id="3" name="Espace réservé du texte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fr-FR"/>
              <a:t>Modifiez les styles du texte du masque</a:t>
            </a:r>
          </a:p>
        </p:txBody>
      </p:sp>
      <p:sp>
        <p:nvSpPr>
          <p:cNvPr id="4" name="Espace réservé de la date 3"/>
          <p:cNvSpPr txBox="1">
            <a:spLocks noGrp="1"/>
          </p:cNvSpPr>
          <p:nvPr>
            <p:ph type="dt" sz="half" idx="7"/>
          </p:nvPr>
        </p:nvSpPr>
        <p:spPr/>
        <p:txBody>
          <a:bodyPr/>
          <a:lstStyle>
            <a:lvl1pPr>
              <a:defRPr/>
            </a:lvl1pPr>
          </a:lstStyle>
          <a:p>
            <a:pPr lvl="0"/>
            <a:fld id="{E1201511-F177-4620-BEE5-3F5EB7AC06C0}" type="datetime1">
              <a:rPr lang="fr-FR"/>
              <a:pPr lvl="0"/>
              <a:t>13/04/2024</a:t>
            </a:fld>
            <a:endParaRPr lang="fr-FR"/>
          </a:p>
        </p:txBody>
      </p:sp>
      <p:sp>
        <p:nvSpPr>
          <p:cNvPr id="5" name="Espace réservé du pied de page 4"/>
          <p:cNvSpPr txBox="1">
            <a:spLocks noGrp="1"/>
          </p:cNvSpPr>
          <p:nvPr>
            <p:ph type="ftr" sz="quarter" idx="9"/>
          </p:nvPr>
        </p:nvSpPr>
        <p:spPr/>
        <p:txBody>
          <a:bodyPr/>
          <a:lstStyle>
            <a:lvl1pPr>
              <a:defRPr/>
            </a:lvl1pPr>
          </a:lstStyle>
          <a:p>
            <a:pPr lvl="0"/>
            <a:endParaRPr lang="fr-FR"/>
          </a:p>
        </p:txBody>
      </p:sp>
      <p:sp>
        <p:nvSpPr>
          <p:cNvPr id="6" name="Espace réservé du numéro de diapositive 5"/>
          <p:cNvSpPr txBox="1">
            <a:spLocks noGrp="1"/>
          </p:cNvSpPr>
          <p:nvPr>
            <p:ph type="sldNum" sz="quarter" idx="8"/>
          </p:nvPr>
        </p:nvSpPr>
        <p:spPr/>
        <p:txBody>
          <a:bodyPr/>
          <a:lstStyle>
            <a:lvl1pPr>
              <a:defRPr/>
            </a:lvl1pPr>
          </a:lstStyle>
          <a:p>
            <a:pPr lvl="0"/>
            <a:fld id="{93D3F364-E976-4975-9789-A5890FBF68AE}" type="slidenum">
              <a:t>‹N°›</a:t>
            </a:fld>
            <a:endParaRPr lang="fr-FR"/>
          </a:p>
        </p:txBody>
      </p:sp>
    </p:spTree>
    <p:extLst>
      <p:ext uri="{BB962C8B-B14F-4D97-AF65-F5344CB8AC3E}">
        <p14:creationId xmlns:p14="http://schemas.microsoft.com/office/powerpoint/2010/main" val="4169006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lvl1pPr>
              <a:defRPr/>
            </a:lvl1pPr>
          </a:lstStyle>
          <a:p>
            <a:pPr lvl="0"/>
            <a:r>
              <a:rPr lang="fr-FR"/>
              <a:t>Modifiez le style du titre</a:t>
            </a:r>
          </a:p>
        </p:txBody>
      </p:sp>
      <p:sp>
        <p:nvSpPr>
          <p:cNvPr id="3" name="Espace réservé du contenu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txBox="1">
            <a:spLocks noGrp="1"/>
          </p:cNvSpPr>
          <p:nvPr>
            <p:ph type="dt" sz="half" idx="7"/>
          </p:nvPr>
        </p:nvSpPr>
        <p:spPr/>
        <p:txBody>
          <a:bodyPr/>
          <a:lstStyle>
            <a:lvl1pPr>
              <a:defRPr/>
            </a:lvl1pPr>
          </a:lstStyle>
          <a:p>
            <a:pPr lvl="0"/>
            <a:fld id="{967ACC72-26DB-4DDC-A5CF-A09F354F1CD6}" type="datetime1">
              <a:rPr lang="fr-FR"/>
              <a:pPr lvl="0"/>
              <a:t>13/04/2024</a:t>
            </a:fld>
            <a:endParaRPr lang="fr-FR"/>
          </a:p>
        </p:txBody>
      </p:sp>
      <p:sp>
        <p:nvSpPr>
          <p:cNvPr id="6" name="Espace réservé du pied de page 5"/>
          <p:cNvSpPr txBox="1">
            <a:spLocks noGrp="1"/>
          </p:cNvSpPr>
          <p:nvPr>
            <p:ph type="ftr" sz="quarter" idx="9"/>
          </p:nvPr>
        </p:nvSpPr>
        <p:spPr/>
        <p:txBody>
          <a:bodyPr/>
          <a:lstStyle>
            <a:lvl1pPr>
              <a:defRPr/>
            </a:lvl1pPr>
          </a:lstStyle>
          <a:p>
            <a:pPr lvl="0"/>
            <a:endParaRPr lang="fr-FR"/>
          </a:p>
        </p:txBody>
      </p:sp>
      <p:sp>
        <p:nvSpPr>
          <p:cNvPr id="7" name="Espace réservé du numéro de diapositive 6"/>
          <p:cNvSpPr txBox="1">
            <a:spLocks noGrp="1"/>
          </p:cNvSpPr>
          <p:nvPr>
            <p:ph type="sldNum" sz="quarter" idx="8"/>
          </p:nvPr>
        </p:nvSpPr>
        <p:spPr/>
        <p:txBody>
          <a:bodyPr/>
          <a:lstStyle>
            <a:lvl1pPr>
              <a:defRPr/>
            </a:lvl1pPr>
          </a:lstStyle>
          <a:p>
            <a:pPr lvl="0"/>
            <a:fld id="{695A1DDF-9798-49B0-AC4D-0F984C286A1E}" type="slidenum">
              <a:t>‹N°›</a:t>
            </a:fld>
            <a:endParaRPr lang="fr-FR"/>
          </a:p>
        </p:txBody>
      </p:sp>
    </p:spTree>
    <p:extLst>
      <p:ext uri="{BB962C8B-B14F-4D97-AF65-F5344CB8AC3E}">
        <p14:creationId xmlns:p14="http://schemas.microsoft.com/office/powerpoint/2010/main" val="2194787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txBox="1">
            <a:spLocks noGrp="1"/>
          </p:cNvSpPr>
          <p:nvPr>
            <p:ph type="title"/>
          </p:nvPr>
        </p:nvSpPr>
        <p:spPr>
          <a:xfrm>
            <a:off x="839784" y="365129"/>
            <a:ext cx="10515600" cy="1325559"/>
          </a:xfrm>
        </p:spPr>
        <p:txBody>
          <a:bodyPr/>
          <a:lstStyle>
            <a:lvl1pPr>
              <a:defRPr/>
            </a:lvl1pPr>
          </a:lstStyle>
          <a:p>
            <a:pPr lvl="0"/>
            <a:r>
              <a:rPr lang="fr-FR"/>
              <a:t>Modifiez le style du titre</a:t>
            </a:r>
          </a:p>
        </p:txBody>
      </p:sp>
      <p:sp>
        <p:nvSpPr>
          <p:cNvPr id="3" name="Espace réservé du texte 2"/>
          <p:cNvSpPr txBox="1">
            <a:spLocks noGrp="1"/>
          </p:cNvSpPr>
          <p:nvPr>
            <p:ph type="body" idx="1"/>
          </p:nvPr>
        </p:nvSpPr>
        <p:spPr>
          <a:xfrm>
            <a:off x="839784" y="1681160"/>
            <a:ext cx="5157782" cy="823910"/>
          </a:xfrm>
        </p:spPr>
        <p:txBody>
          <a:bodyPr anchor="b"/>
          <a:lstStyle>
            <a:lvl1pPr marL="0" indent="0">
              <a:buNone/>
              <a:defRPr sz="2400" b="1"/>
            </a:lvl1pPr>
          </a:lstStyle>
          <a:p>
            <a:pPr lvl="0"/>
            <a:r>
              <a:rPr lang="fr-FR"/>
              <a:t>Modifiez les styles du texte du masque</a:t>
            </a:r>
          </a:p>
        </p:txBody>
      </p:sp>
      <p:sp>
        <p:nvSpPr>
          <p:cNvPr id="4" name="Espace réservé du contenu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fr-FR"/>
              <a:t>Modifiez les styles du texte du masque</a:t>
            </a:r>
          </a:p>
        </p:txBody>
      </p:sp>
      <p:sp>
        <p:nvSpPr>
          <p:cNvPr id="6" name="Espace réservé du contenu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txBox="1">
            <a:spLocks noGrp="1"/>
          </p:cNvSpPr>
          <p:nvPr>
            <p:ph type="dt" sz="half" idx="7"/>
          </p:nvPr>
        </p:nvSpPr>
        <p:spPr/>
        <p:txBody>
          <a:bodyPr/>
          <a:lstStyle>
            <a:lvl1pPr>
              <a:defRPr/>
            </a:lvl1pPr>
          </a:lstStyle>
          <a:p>
            <a:pPr lvl="0"/>
            <a:fld id="{304AAE5D-1A59-4708-BDFC-B91346466B30}" type="datetime1">
              <a:rPr lang="fr-FR"/>
              <a:pPr lvl="0"/>
              <a:t>13/04/2024</a:t>
            </a:fld>
            <a:endParaRPr lang="fr-FR"/>
          </a:p>
        </p:txBody>
      </p:sp>
      <p:sp>
        <p:nvSpPr>
          <p:cNvPr id="8" name="Espace réservé du pied de page 7"/>
          <p:cNvSpPr txBox="1">
            <a:spLocks noGrp="1"/>
          </p:cNvSpPr>
          <p:nvPr>
            <p:ph type="ftr" sz="quarter" idx="9"/>
          </p:nvPr>
        </p:nvSpPr>
        <p:spPr/>
        <p:txBody>
          <a:bodyPr/>
          <a:lstStyle>
            <a:lvl1pPr>
              <a:defRPr/>
            </a:lvl1pPr>
          </a:lstStyle>
          <a:p>
            <a:pPr lvl="0"/>
            <a:endParaRPr lang="fr-FR"/>
          </a:p>
        </p:txBody>
      </p:sp>
      <p:sp>
        <p:nvSpPr>
          <p:cNvPr id="9" name="Espace réservé du numéro de diapositive 8"/>
          <p:cNvSpPr txBox="1">
            <a:spLocks noGrp="1"/>
          </p:cNvSpPr>
          <p:nvPr>
            <p:ph type="sldNum" sz="quarter" idx="8"/>
          </p:nvPr>
        </p:nvSpPr>
        <p:spPr/>
        <p:txBody>
          <a:bodyPr/>
          <a:lstStyle>
            <a:lvl1pPr>
              <a:defRPr/>
            </a:lvl1pPr>
          </a:lstStyle>
          <a:p>
            <a:pPr lvl="0"/>
            <a:fld id="{E2FDD50A-EB25-44D9-858B-967430571705}" type="slidenum">
              <a:t>‹N°›</a:t>
            </a:fld>
            <a:endParaRPr lang="fr-FR"/>
          </a:p>
        </p:txBody>
      </p:sp>
    </p:spTree>
    <p:extLst>
      <p:ext uri="{BB962C8B-B14F-4D97-AF65-F5344CB8AC3E}">
        <p14:creationId xmlns:p14="http://schemas.microsoft.com/office/powerpoint/2010/main" val="1943552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lvl1pPr>
              <a:defRPr/>
            </a:lvl1pPr>
          </a:lstStyle>
          <a:p>
            <a:pPr lvl="0"/>
            <a:r>
              <a:rPr lang="fr-FR"/>
              <a:t>Modifiez le style du titre</a:t>
            </a:r>
          </a:p>
        </p:txBody>
      </p:sp>
      <p:sp>
        <p:nvSpPr>
          <p:cNvPr id="3" name="Espace réservé de la date 2"/>
          <p:cNvSpPr txBox="1">
            <a:spLocks noGrp="1"/>
          </p:cNvSpPr>
          <p:nvPr>
            <p:ph type="dt" sz="half" idx="7"/>
          </p:nvPr>
        </p:nvSpPr>
        <p:spPr/>
        <p:txBody>
          <a:bodyPr/>
          <a:lstStyle>
            <a:lvl1pPr>
              <a:defRPr/>
            </a:lvl1pPr>
          </a:lstStyle>
          <a:p>
            <a:pPr lvl="0"/>
            <a:fld id="{1A742838-99A8-4001-8DEA-13FF481820B6}" type="datetime1">
              <a:rPr lang="fr-FR"/>
              <a:pPr lvl="0"/>
              <a:t>13/04/2024</a:t>
            </a:fld>
            <a:endParaRPr lang="fr-FR"/>
          </a:p>
        </p:txBody>
      </p:sp>
      <p:sp>
        <p:nvSpPr>
          <p:cNvPr id="4" name="Espace réservé du pied de page 3"/>
          <p:cNvSpPr txBox="1">
            <a:spLocks noGrp="1"/>
          </p:cNvSpPr>
          <p:nvPr>
            <p:ph type="ftr" sz="quarter" idx="9"/>
          </p:nvPr>
        </p:nvSpPr>
        <p:spPr/>
        <p:txBody>
          <a:bodyPr/>
          <a:lstStyle>
            <a:lvl1pPr>
              <a:defRPr/>
            </a:lvl1pPr>
          </a:lstStyle>
          <a:p>
            <a:pPr lvl="0"/>
            <a:endParaRPr lang="fr-FR"/>
          </a:p>
        </p:txBody>
      </p:sp>
      <p:sp>
        <p:nvSpPr>
          <p:cNvPr id="5" name="Espace réservé du numéro de diapositive 4"/>
          <p:cNvSpPr txBox="1">
            <a:spLocks noGrp="1"/>
          </p:cNvSpPr>
          <p:nvPr>
            <p:ph type="sldNum" sz="quarter" idx="8"/>
          </p:nvPr>
        </p:nvSpPr>
        <p:spPr/>
        <p:txBody>
          <a:bodyPr/>
          <a:lstStyle>
            <a:lvl1pPr>
              <a:defRPr/>
            </a:lvl1pPr>
          </a:lstStyle>
          <a:p>
            <a:pPr lvl="0"/>
            <a:fld id="{822CA03F-4E7E-43C3-A4B5-9FD8B2BA9CA2}" type="slidenum">
              <a:t>‹N°›</a:t>
            </a:fld>
            <a:endParaRPr lang="fr-FR"/>
          </a:p>
        </p:txBody>
      </p:sp>
    </p:spTree>
    <p:extLst>
      <p:ext uri="{BB962C8B-B14F-4D97-AF65-F5344CB8AC3E}">
        <p14:creationId xmlns:p14="http://schemas.microsoft.com/office/powerpoint/2010/main" val="3788314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txBox="1">
            <a:spLocks noGrp="1"/>
          </p:cNvSpPr>
          <p:nvPr>
            <p:ph type="dt" sz="half" idx="7"/>
          </p:nvPr>
        </p:nvSpPr>
        <p:spPr/>
        <p:txBody>
          <a:bodyPr/>
          <a:lstStyle>
            <a:lvl1pPr>
              <a:defRPr/>
            </a:lvl1pPr>
          </a:lstStyle>
          <a:p>
            <a:pPr lvl="0"/>
            <a:fld id="{C5FFB6DC-E415-40E1-B9AC-9F1BDA430753}" type="datetime1">
              <a:rPr lang="fr-FR"/>
              <a:pPr lvl="0"/>
              <a:t>13/04/2024</a:t>
            </a:fld>
            <a:endParaRPr lang="fr-FR"/>
          </a:p>
        </p:txBody>
      </p:sp>
      <p:sp>
        <p:nvSpPr>
          <p:cNvPr id="3" name="Espace réservé du pied de page 2"/>
          <p:cNvSpPr txBox="1">
            <a:spLocks noGrp="1"/>
          </p:cNvSpPr>
          <p:nvPr>
            <p:ph type="ftr" sz="quarter" idx="9"/>
          </p:nvPr>
        </p:nvSpPr>
        <p:spPr/>
        <p:txBody>
          <a:bodyPr/>
          <a:lstStyle>
            <a:lvl1pPr>
              <a:defRPr/>
            </a:lvl1pPr>
          </a:lstStyle>
          <a:p>
            <a:pPr lvl="0"/>
            <a:endParaRPr lang="fr-FR"/>
          </a:p>
        </p:txBody>
      </p:sp>
      <p:sp>
        <p:nvSpPr>
          <p:cNvPr id="4" name="Espace réservé du numéro de diapositive 3"/>
          <p:cNvSpPr txBox="1">
            <a:spLocks noGrp="1"/>
          </p:cNvSpPr>
          <p:nvPr>
            <p:ph type="sldNum" sz="quarter" idx="8"/>
          </p:nvPr>
        </p:nvSpPr>
        <p:spPr/>
        <p:txBody>
          <a:bodyPr/>
          <a:lstStyle>
            <a:lvl1pPr>
              <a:defRPr/>
            </a:lvl1pPr>
          </a:lstStyle>
          <a:p>
            <a:pPr lvl="0"/>
            <a:fld id="{700DCC60-942C-4C7A-B263-711BD3A32E45}" type="slidenum">
              <a:t>‹N°›</a:t>
            </a:fld>
            <a:endParaRPr lang="fr-FR"/>
          </a:p>
        </p:txBody>
      </p:sp>
    </p:spTree>
    <p:extLst>
      <p:ext uri="{BB962C8B-B14F-4D97-AF65-F5344CB8AC3E}">
        <p14:creationId xmlns:p14="http://schemas.microsoft.com/office/powerpoint/2010/main" val="4137710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txBox="1">
            <a:spLocks noGrp="1"/>
          </p:cNvSpPr>
          <p:nvPr>
            <p:ph type="title"/>
          </p:nvPr>
        </p:nvSpPr>
        <p:spPr>
          <a:xfrm>
            <a:off x="839784" y="457200"/>
            <a:ext cx="3932240" cy="1600200"/>
          </a:xfrm>
        </p:spPr>
        <p:txBody>
          <a:bodyPr anchor="b"/>
          <a:lstStyle>
            <a:lvl1pPr>
              <a:defRPr sz="3200"/>
            </a:lvl1pPr>
          </a:lstStyle>
          <a:p>
            <a:pPr lvl="0"/>
            <a:r>
              <a:rPr lang="fr-FR"/>
              <a:t>Modifiez le style du titre</a:t>
            </a:r>
          </a:p>
        </p:txBody>
      </p:sp>
      <p:sp>
        <p:nvSpPr>
          <p:cNvPr id="3" name="Espace réservé du contenu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txBox="1">
            <a:spLocks noGrp="1"/>
          </p:cNvSpPr>
          <p:nvPr>
            <p:ph type="body" idx="2"/>
          </p:nvPr>
        </p:nvSpPr>
        <p:spPr>
          <a:xfrm>
            <a:off x="839784" y="2057400"/>
            <a:ext cx="3932240" cy="3811584"/>
          </a:xfrm>
        </p:spPr>
        <p:txBody>
          <a:bodyPr/>
          <a:lstStyle>
            <a:lvl1pPr marL="0" indent="0">
              <a:buNone/>
              <a:defRPr sz="1600"/>
            </a:lvl1pPr>
          </a:lstStyle>
          <a:p>
            <a:pPr lvl="0"/>
            <a:r>
              <a:rPr lang="fr-FR"/>
              <a:t>Modifiez les styles du texte du masque</a:t>
            </a:r>
          </a:p>
        </p:txBody>
      </p:sp>
      <p:sp>
        <p:nvSpPr>
          <p:cNvPr id="5" name="Espace réservé de la date 4"/>
          <p:cNvSpPr txBox="1">
            <a:spLocks noGrp="1"/>
          </p:cNvSpPr>
          <p:nvPr>
            <p:ph type="dt" sz="half" idx="7"/>
          </p:nvPr>
        </p:nvSpPr>
        <p:spPr/>
        <p:txBody>
          <a:bodyPr/>
          <a:lstStyle>
            <a:lvl1pPr>
              <a:defRPr/>
            </a:lvl1pPr>
          </a:lstStyle>
          <a:p>
            <a:pPr lvl="0"/>
            <a:fld id="{8493260F-AD2D-4408-A932-8E73F364E1A7}" type="datetime1">
              <a:rPr lang="fr-FR"/>
              <a:pPr lvl="0"/>
              <a:t>13/04/2024</a:t>
            </a:fld>
            <a:endParaRPr lang="fr-FR"/>
          </a:p>
        </p:txBody>
      </p:sp>
      <p:sp>
        <p:nvSpPr>
          <p:cNvPr id="6" name="Espace réservé du pied de page 5"/>
          <p:cNvSpPr txBox="1">
            <a:spLocks noGrp="1"/>
          </p:cNvSpPr>
          <p:nvPr>
            <p:ph type="ftr" sz="quarter" idx="9"/>
          </p:nvPr>
        </p:nvSpPr>
        <p:spPr/>
        <p:txBody>
          <a:bodyPr/>
          <a:lstStyle>
            <a:lvl1pPr>
              <a:defRPr/>
            </a:lvl1pPr>
          </a:lstStyle>
          <a:p>
            <a:pPr lvl="0"/>
            <a:endParaRPr lang="fr-FR"/>
          </a:p>
        </p:txBody>
      </p:sp>
      <p:sp>
        <p:nvSpPr>
          <p:cNvPr id="7" name="Espace réservé du numéro de diapositive 6"/>
          <p:cNvSpPr txBox="1">
            <a:spLocks noGrp="1"/>
          </p:cNvSpPr>
          <p:nvPr>
            <p:ph type="sldNum" sz="quarter" idx="8"/>
          </p:nvPr>
        </p:nvSpPr>
        <p:spPr/>
        <p:txBody>
          <a:bodyPr/>
          <a:lstStyle>
            <a:lvl1pPr>
              <a:defRPr/>
            </a:lvl1pPr>
          </a:lstStyle>
          <a:p>
            <a:pPr lvl="0"/>
            <a:fld id="{E26FA611-9F4E-4827-B0BB-362E45EA3ED8}" type="slidenum">
              <a:t>‹N°›</a:t>
            </a:fld>
            <a:endParaRPr lang="fr-FR"/>
          </a:p>
        </p:txBody>
      </p:sp>
    </p:spTree>
    <p:extLst>
      <p:ext uri="{BB962C8B-B14F-4D97-AF65-F5344CB8AC3E}">
        <p14:creationId xmlns:p14="http://schemas.microsoft.com/office/powerpoint/2010/main" val="234725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txBox="1">
            <a:spLocks noGrp="1"/>
          </p:cNvSpPr>
          <p:nvPr>
            <p:ph type="title"/>
          </p:nvPr>
        </p:nvSpPr>
        <p:spPr>
          <a:xfrm>
            <a:off x="839784" y="457200"/>
            <a:ext cx="3932240" cy="1600200"/>
          </a:xfrm>
        </p:spPr>
        <p:txBody>
          <a:bodyPr anchor="b"/>
          <a:lstStyle>
            <a:lvl1pPr>
              <a:defRPr sz="3200"/>
            </a:lvl1pPr>
          </a:lstStyle>
          <a:p>
            <a:pPr lvl="0"/>
            <a:r>
              <a:rPr lang="fr-FR"/>
              <a:t>Modifiez le style du titre</a:t>
            </a:r>
          </a:p>
        </p:txBody>
      </p:sp>
      <p:sp>
        <p:nvSpPr>
          <p:cNvPr id="3" name="Espace réservé pour une image  2"/>
          <p:cNvSpPr txBox="1">
            <a:spLocks noGrp="1"/>
          </p:cNvSpPr>
          <p:nvPr>
            <p:ph type="pic" idx="1"/>
          </p:nvPr>
        </p:nvSpPr>
        <p:spPr>
          <a:xfrm>
            <a:off x="5183184" y="987423"/>
            <a:ext cx="6172200" cy="4873623"/>
          </a:xfrm>
        </p:spPr>
        <p:txBody>
          <a:bodyPr/>
          <a:lstStyle>
            <a:lvl1pPr marL="0" indent="0">
              <a:buNone/>
              <a:defRPr sz="3200"/>
            </a:lvl1pPr>
          </a:lstStyle>
          <a:p>
            <a:pPr lvl="0"/>
            <a:endParaRPr lang="fr-FR"/>
          </a:p>
        </p:txBody>
      </p:sp>
      <p:sp>
        <p:nvSpPr>
          <p:cNvPr id="4" name="Espace réservé du texte 3"/>
          <p:cNvSpPr txBox="1">
            <a:spLocks noGrp="1"/>
          </p:cNvSpPr>
          <p:nvPr>
            <p:ph type="body" idx="2"/>
          </p:nvPr>
        </p:nvSpPr>
        <p:spPr>
          <a:xfrm>
            <a:off x="839784" y="2057400"/>
            <a:ext cx="3932240" cy="3811584"/>
          </a:xfrm>
        </p:spPr>
        <p:txBody>
          <a:bodyPr/>
          <a:lstStyle>
            <a:lvl1pPr marL="0" indent="0">
              <a:buNone/>
              <a:defRPr sz="1600"/>
            </a:lvl1pPr>
          </a:lstStyle>
          <a:p>
            <a:pPr lvl="0"/>
            <a:r>
              <a:rPr lang="fr-FR"/>
              <a:t>Modifiez les styles du texte du masque</a:t>
            </a:r>
          </a:p>
        </p:txBody>
      </p:sp>
      <p:sp>
        <p:nvSpPr>
          <p:cNvPr id="5" name="Espace réservé de la date 4"/>
          <p:cNvSpPr txBox="1">
            <a:spLocks noGrp="1"/>
          </p:cNvSpPr>
          <p:nvPr>
            <p:ph type="dt" sz="half" idx="7"/>
          </p:nvPr>
        </p:nvSpPr>
        <p:spPr/>
        <p:txBody>
          <a:bodyPr/>
          <a:lstStyle>
            <a:lvl1pPr>
              <a:defRPr/>
            </a:lvl1pPr>
          </a:lstStyle>
          <a:p>
            <a:pPr lvl="0"/>
            <a:fld id="{387AB855-58CD-4B0C-960B-CB4013447C03}" type="datetime1">
              <a:rPr lang="fr-FR"/>
              <a:pPr lvl="0"/>
              <a:t>13/04/2024</a:t>
            </a:fld>
            <a:endParaRPr lang="fr-FR"/>
          </a:p>
        </p:txBody>
      </p:sp>
      <p:sp>
        <p:nvSpPr>
          <p:cNvPr id="6" name="Espace réservé du pied de page 5"/>
          <p:cNvSpPr txBox="1">
            <a:spLocks noGrp="1"/>
          </p:cNvSpPr>
          <p:nvPr>
            <p:ph type="ftr" sz="quarter" idx="9"/>
          </p:nvPr>
        </p:nvSpPr>
        <p:spPr/>
        <p:txBody>
          <a:bodyPr/>
          <a:lstStyle>
            <a:lvl1pPr>
              <a:defRPr/>
            </a:lvl1pPr>
          </a:lstStyle>
          <a:p>
            <a:pPr lvl="0"/>
            <a:endParaRPr lang="fr-FR"/>
          </a:p>
        </p:txBody>
      </p:sp>
      <p:sp>
        <p:nvSpPr>
          <p:cNvPr id="7" name="Espace réservé du numéro de diapositive 6"/>
          <p:cNvSpPr txBox="1">
            <a:spLocks noGrp="1"/>
          </p:cNvSpPr>
          <p:nvPr>
            <p:ph type="sldNum" sz="quarter" idx="8"/>
          </p:nvPr>
        </p:nvSpPr>
        <p:spPr/>
        <p:txBody>
          <a:bodyPr/>
          <a:lstStyle>
            <a:lvl1pPr>
              <a:defRPr/>
            </a:lvl1pPr>
          </a:lstStyle>
          <a:p>
            <a:pPr lvl="0"/>
            <a:fld id="{AE1246EC-6539-4CD2-8446-8A31463F8493}" type="slidenum">
              <a:t>‹N°›</a:t>
            </a:fld>
            <a:endParaRPr lang="fr-FR"/>
          </a:p>
        </p:txBody>
      </p:sp>
    </p:spTree>
    <p:extLst>
      <p:ext uri="{BB962C8B-B14F-4D97-AF65-F5344CB8AC3E}">
        <p14:creationId xmlns:p14="http://schemas.microsoft.com/office/powerpoint/2010/main" val="4002694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u titre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fr-FR"/>
              <a:t>Modifiez le style du titre</a:t>
            </a:r>
          </a:p>
        </p:txBody>
      </p:sp>
      <p:sp>
        <p:nvSpPr>
          <p:cNvPr id="3" name="Espace réservé du texte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a:defRPr>
            </a:lvl1pPr>
          </a:lstStyle>
          <a:p>
            <a:pPr lvl="0"/>
            <a:fld id="{9C10CC12-553D-4CDC-8048-173EA9D7E2F3}" type="datetime1">
              <a:rPr lang="fr-FR"/>
              <a:pPr lvl="0"/>
              <a:t>13/04/2024</a:t>
            </a:fld>
            <a:endParaRPr lang="fr-FR"/>
          </a:p>
        </p:txBody>
      </p:sp>
      <p:sp>
        <p:nvSpPr>
          <p:cNvPr id="5" name="Espace réservé du pied de page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a:defRPr>
            </a:lvl1pPr>
          </a:lstStyle>
          <a:p>
            <a:pPr lvl="0"/>
            <a:endParaRPr lang="fr-FR"/>
          </a:p>
        </p:txBody>
      </p:sp>
      <p:sp>
        <p:nvSpPr>
          <p:cNvPr id="6" name="Espace réservé du numéro de diapositive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a:defRPr>
            </a:lvl1pPr>
          </a:lstStyle>
          <a:p>
            <a:pPr lvl="0"/>
            <a:fld id="{8FB5D21A-89D5-4BD2-A711-8226D97D61A7}" type="slidenum">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1">
        <a:lnSpc>
          <a:spcPct val="90000"/>
        </a:lnSpc>
        <a:spcBef>
          <a:spcPts val="0"/>
        </a:spcBef>
        <a:spcAft>
          <a:spcPts val="0"/>
        </a:spcAft>
        <a:buNone/>
        <a:tabLst/>
        <a:defRPr lang="fr-FR"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fr-FR"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fr-FR"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fr-FR"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fr-FR"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fr-FR"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media" Target="../media/media2.m4a"/><Relationship Id="rId7" Type="http://schemas.openxmlformats.org/officeDocument/2006/relationships/image" Target="../media/image1.png"/><Relationship Id="rId2" Type="http://schemas.openxmlformats.org/officeDocument/2006/relationships/audio" Target="../media/media1.aac"/><Relationship Id="rId1" Type="http://schemas.microsoft.com/office/2007/relationships/media" Target="../media/media1.aac"/><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aac"/><Relationship Id="rId1" Type="http://schemas.microsoft.com/office/2007/relationships/media" Target="../media/media11.aac"/><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aac"/><Relationship Id="rId1" Type="http://schemas.microsoft.com/office/2007/relationships/media" Target="../media/media12.aac"/><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aac"/><Relationship Id="rId1" Type="http://schemas.microsoft.com/office/2007/relationships/media" Target="../media/media13.aac"/><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aac"/><Relationship Id="rId1" Type="http://schemas.microsoft.com/office/2007/relationships/media" Target="../media/media14.aac"/><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5.aac"/><Relationship Id="rId1" Type="http://schemas.microsoft.com/office/2007/relationships/media" Target="../media/media15.aac"/><Relationship Id="rId6" Type="http://schemas.openxmlformats.org/officeDocument/2006/relationships/image" Target="../media/image10.png"/><Relationship Id="rId5" Type="http://schemas.openxmlformats.org/officeDocument/2006/relationships/image" Target="../media/image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6.aac"/><Relationship Id="rId1" Type="http://schemas.microsoft.com/office/2007/relationships/media" Target="../media/media16.aac"/><Relationship Id="rId6" Type="http://schemas.openxmlformats.org/officeDocument/2006/relationships/image" Target="../media/image11.jpeg"/><Relationship Id="rId5" Type="http://schemas.openxmlformats.org/officeDocument/2006/relationships/image" Target="../media/image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aac"/><Relationship Id="rId1" Type="http://schemas.microsoft.com/office/2007/relationships/media" Target="../media/media17.aac"/><Relationship Id="rId6" Type="http://schemas.openxmlformats.org/officeDocument/2006/relationships/image" Target="../media/image1.png"/><Relationship Id="rId5" Type="http://schemas.openxmlformats.org/officeDocument/2006/relationships/image" Target="../media/image12.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8.aac"/><Relationship Id="rId1" Type="http://schemas.microsoft.com/office/2007/relationships/media" Target="../media/media18.aac"/><Relationship Id="rId6" Type="http://schemas.openxmlformats.org/officeDocument/2006/relationships/image" Target="../media/image12.jp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aac"/><Relationship Id="rId1" Type="http://schemas.microsoft.com/office/2007/relationships/media" Target="../media/media19.aac"/><Relationship Id="rId6" Type="http://schemas.openxmlformats.org/officeDocument/2006/relationships/image" Target="../media/image1.png"/><Relationship Id="rId5" Type="http://schemas.openxmlformats.org/officeDocument/2006/relationships/image" Target="../media/image12.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aac"/><Relationship Id="rId1" Type="http://schemas.microsoft.com/office/2007/relationships/media" Target="../media/media20.aac"/><Relationship Id="rId6" Type="http://schemas.openxmlformats.org/officeDocument/2006/relationships/image" Target="../media/image1.png"/><Relationship Id="rId5" Type="http://schemas.openxmlformats.org/officeDocument/2006/relationships/image" Target="../media/image12.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aac"/><Relationship Id="rId1" Type="http://schemas.microsoft.com/office/2007/relationships/media" Target="../media/media3.aac"/><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aac"/><Relationship Id="rId1" Type="http://schemas.microsoft.com/office/2007/relationships/media" Target="../media/media21.aac"/><Relationship Id="rId6" Type="http://schemas.openxmlformats.org/officeDocument/2006/relationships/image" Target="../media/image1.png"/><Relationship Id="rId5" Type="http://schemas.openxmlformats.org/officeDocument/2006/relationships/image" Target="../media/image12.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aac"/><Relationship Id="rId1" Type="http://schemas.microsoft.com/office/2007/relationships/media" Target="../media/media22.aac"/><Relationship Id="rId6" Type="http://schemas.openxmlformats.org/officeDocument/2006/relationships/image" Target="../media/image1.png"/><Relationship Id="rId5" Type="http://schemas.openxmlformats.org/officeDocument/2006/relationships/image" Target="../media/image12.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aac"/><Relationship Id="rId1" Type="http://schemas.microsoft.com/office/2007/relationships/media" Target="../media/media23.aac"/><Relationship Id="rId6" Type="http://schemas.openxmlformats.org/officeDocument/2006/relationships/image" Target="../media/image1.png"/><Relationship Id="rId5" Type="http://schemas.openxmlformats.org/officeDocument/2006/relationships/image" Target="../media/image12.jp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aac"/><Relationship Id="rId1" Type="http://schemas.microsoft.com/office/2007/relationships/media" Target="../media/media4.aac"/><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aac"/><Relationship Id="rId1" Type="http://schemas.microsoft.com/office/2007/relationships/media" Target="../media/media5.aac"/><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aac"/><Relationship Id="rId1" Type="http://schemas.microsoft.com/office/2007/relationships/media" Target="../media/media6.aac"/><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aac"/><Relationship Id="rId1" Type="http://schemas.microsoft.com/office/2007/relationships/media" Target="../media/media7.aac"/><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aac"/><Relationship Id="rId1" Type="http://schemas.microsoft.com/office/2007/relationships/media" Target="../media/media8.aac"/><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9.aac"/><Relationship Id="rId1" Type="http://schemas.microsoft.com/office/2007/relationships/media" Target="../media/media9.aac"/><Relationship Id="rId6" Type="http://schemas.openxmlformats.org/officeDocument/2006/relationships/image" Target="../media/image8.png"/><Relationship Id="rId5" Type="http://schemas.openxmlformats.org/officeDocument/2006/relationships/image" Target="../media/image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aac"/><Relationship Id="rId1" Type="http://schemas.microsoft.com/office/2007/relationships/media" Target="../media/media10.aac"/><Relationship Id="rId6" Type="http://schemas.openxmlformats.org/officeDocument/2006/relationships/image" Target="../media/image9.png"/><Relationship Id="rId5" Type="http://schemas.openxmlformats.org/officeDocument/2006/relationships/image" Target="../media/image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52">
    <p:spTree>
      <p:nvGrpSpPr>
        <p:cNvPr id="1" name=""/>
        <p:cNvGrpSpPr/>
        <p:nvPr/>
      </p:nvGrpSpPr>
      <p:grpSpPr>
        <a:xfrm>
          <a:off x="0" y="0"/>
          <a:ext cx="0" cy="0"/>
          <a:chOff x="0" y="0"/>
          <a:chExt cx="0" cy="0"/>
        </a:xfrm>
      </p:grpSpPr>
      <p:pic>
        <p:nvPicPr>
          <p:cNvPr id="7" name="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396" y="5857457"/>
            <a:ext cx="609600" cy="609600"/>
          </a:xfrm>
          <a:prstGeom prst="rect">
            <a:avLst/>
          </a:prstGeom>
        </p:spPr>
      </p:pic>
      <p:sp>
        <p:nvSpPr>
          <p:cNvPr id="2" name="Rectangle 29"/>
          <p:cNvSpPr/>
          <p:nvPr/>
        </p:nvSpPr>
        <p:spPr>
          <a:xfrm>
            <a:off x="0" y="6467057"/>
            <a:ext cx="12191996" cy="390942"/>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dirty="0">
                <a:solidFill>
                  <a:srgbClr val="FFFFFF"/>
                </a:solidFill>
                <a:uFillTx/>
                <a:latin typeface="Calibri"/>
              </a:rPr>
              <a:t>2023-2024                                                                                                                              </a:t>
            </a:r>
            <a:r>
              <a:rPr lang="fr-FR" sz="2000" b="1" i="0" u="none" strike="noStrike" kern="1200" cap="none" spc="0" baseline="0" dirty="0" smtClean="0">
                <a:solidFill>
                  <a:srgbClr val="FFFFFF"/>
                </a:solidFill>
                <a:uFillTx/>
                <a:latin typeface="Calibri"/>
              </a:rPr>
              <a:t>        Réalisé </a:t>
            </a:r>
            <a:r>
              <a:rPr lang="fr-FR" sz="2000" b="1" i="0" u="none" strike="noStrike" kern="1200" cap="none" spc="0" baseline="0" dirty="0">
                <a:solidFill>
                  <a:srgbClr val="FFFFFF"/>
                </a:solidFill>
                <a:uFillTx/>
                <a:latin typeface="Calibri"/>
              </a:rPr>
              <a:t>par </a:t>
            </a:r>
            <a:r>
              <a:rPr lang="fr-FR" sz="2000" b="1" i="0" u="none" strike="noStrike" kern="1200" cap="none" spc="0" baseline="0" dirty="0" smtClean="0">
                <a:solidFill>
                  <a:srgbClr val="FFFFFF"/>
                </a:solidFill>
                <a:uFillTx/>
                <a:latin typeface="Calibri"/>
              </a:rPr>
              <a:t>Dr.</a:t>
            </a:r>
            <a:r>
              <a:rPr lang="fr-FR" sz="2000" b="1" i="0" u="none" strike="noStrike" kern="1200" cap="none" spc="0" dirty="0" smtClean="0">
                <a:solidFill>
                  <a:srgbClr val="FFFFFF"/>
                </a:solidFill>
                <a:uFillTx/>
                <a:latin typeface="Calibri"/>
              </a:rPr>
              <a:t> </a:t>
            </a:r>
            <a:r>
              <a:rPr lang="fr-FR" sz="2000" b="1" i="0" u="none" strike="noStrike" kern="1200" cap="none" spc="0" baseline="0" dirty="0" smtClean="0">
                <a:solidFill>
                  <a:srgbClr val="FFFFFF"/>
                </a:solidFill>
                <a:uFillTx/>
                <a:latin typeface="Calibri"/>
              </a:rPr>
              <a:t>AIT BARA Hani</a:t>
            </a:r>
            <a:r>
              <a:rPr lang="fr-FR" sz="2800" b="0" i="0" u="none" strike="noStrike" kern="1200" cap="none" spc="0" baseline="0" dirty="0">
                <a:solidFill>
                  <a:srgbClr val="FFFFFF"/>
                </a:solidFill>
                <a:uFillTx/>
                <a:latin typeface="Calibri"/>
              </a:rPr>
              <a:t>	</a:t>
            </a:r>
            <a:endParaRPr lang="ar-DZ" sz="2800" b="0" i="0" u="none" strike="noStrike" kern="1200" cap="none" spc="0" baseline="0" dirty="0">
              <a:solidFill>
                <a:srgbClr val="FFFFFF"/>
              </a:solidFill>
              <a:uFillTx/>
              <a:latin typeface="Calibri"/>
              <a:cs typeface="Arial" pitchFamily="34"/>
            </a:endParaRPr>
          </a:p>
        </p:txBody>
      </p:sp>
      <p:sp>
        <p:nvSpPr>
          <p:cNvPr id="3" name="Titre 1"/>
          <p:cNvSpPr txBox="1"/>
          <p:nvPr/>
        </p:nvSpPr>
        <p:spPr>
          <a:xfrm>
            <a:off x="1789068" y="3176298"/>
            <a:ext cx="8004264" cy="1115003"/>
          </a:xfrm>
          <a:prstGeom prst="rect">
            <a:avLst/>
          </a:prstGeom>
          <a:solidFill>
            <a:srgbClr val="FFE699"/>
          </a:solidFill>
          <a:ln cap="flat">
            <a:noFill/>
          </a:ln>
        </p:spPr>
        <p:txBody>
          <a:bodyPr vert="horz" wrap="square" lIns="91440" tIns="45720" rIns="91440" bIns="45720" anchor="ctr" anchorCtr="1" compatLnSpc="1">
            <a:normAutofit fontScale="92500" lnSpcReduction="10000"/>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fr-CH" sz="4400" b="1" i="0" u="none" strike="noStrike" kern="1200" cap="none" spc="0" baseline="0" dirty="0">
              <a:solidFill>
                <a:srgbClr val="000000"/>
              </a:solidFill>
              <a:uFillTx/>
              <a:latin typeface="Aharoni" pitchFamily="2"/>
              <a:cs typeface="Aharoni" pitchFamily="2"/>
            </a:endParaRPr>
          </a:p>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CH" sz="4400" b="1" i="0" u="none" strike="noStrike" kern="1200" cap="none" spc="0" baseline="0" dirty="0">
                <a:solidFill>
                  <a:srgbClr val="000000"/>
                </a:solidFill>
                <a:uFillTx/>
                <a:latin typeface="Andalus" pitchFamily="18"/>
                <a:cs typeface="Andalus" pitchFamily="18"/>
              </a:rPr>
              <a:t>Cours: Management stratégique</a:t>
            </a:r>
          </a:p>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fr-CA" sz="4400" b="1" i="0" u="none" strike="noStrike" kern="1200" cap="none" spc="0" baseline="0" dirty="0">
              <a:solidFill>
                <a:srgbClr val="000000"/>
              </a:solidFill>
              <a:uFillTx/>
              <a:latin typeface="Aharoni" pitchFamily="2"/>
              <a:cs typeface="Aharoni" pitchFamily="2"/>
            </a:endParaRPr>
          </a:p>
        </p:txBody>
      </p:sp>
      <p:pic>
        <p:nvPicPr>
          <p:cNvPr id="4" name="Picture 2" descr="C:\Users\csc\Desktop\images.jpg">
            <a:extLst>
              <a:ext uri="{FF2B5EF4-FFF2-40B4-BE49-F238E27FC236}">
                <a16:creationId xmlns:a16="http://schemas.microsoft.com/office/drawing/2014/main" id="{00000000-0000-0000-0000-000000000000}"/>
              </a:ext>
            </a:extLst>
          </p:cNvPr>
          <p:cNvPicPr>
            <a:picLocks noChangeAspect="1"/>
          </p:cNvPicPr>
          <p:nvPr/>
        </p:nvPicPr>
        <p:blipFill>
          <a:blip r:embed="rId8"/>
          <a:srcRect/>
          <a:stretch>
            <a:fillRect/>
          </a:stretch>
        </p:blipFill>
        <p:spPr>
          <a:xfrm>
            <a:off x="400199" y="4823696"/>
            <a:ext cx="2543175" cy="1555937"/>
          </a:xfrm>
          <a:prstGeom prst="rect">
            <a:avLst/>
          </a:prstGeom>
          <a:noFill/>
          <a:ln cap="flat">
            <a:noFill/>
          </a:ln>
        </p:spPr>
      </p:pic>
      <p:sp>
        <p:nvSpPr>
          <p:cNvPr id="5" name="Rectangle 1"/>
          <p:cNvSpPr/>
          <p:nvPr/>
        </p:nvSpPr>
        <p:spPr>
          <a:xfrm>
            <a:off x="2865757" y="472653"/>
            <a:ext cx="6096003" cy="1426034"/>
          </a:xfrm>
          <a:prstGeom prst="rect">
            <a:avLst/>
          </a:prstGeom>
          <a:solidFill>
            <a:srgbClr val="ED7D31"/>
          </a:solid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ts val="26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Cambria" pitchFamily="18"/>
                <a:cs typeface="Andalus" pitchFamily="18"/>
              </a:rPr>
              <a:t>Université Abderrahmane Mira-Bejaia</a:t>
            </a:r>
            <a:br>
              <a:rPr lang="fr-FR" sz="1800" b="1" i="0" u="none" strike="noStrike" kern="1200" cap="none" spc="0" baseline="0">
                <a:solidFill>
                  <a:srgbClr val="000000"/>
                </a:solidFill>
                <a:uFillTx/>
                <a:latin typeface="Cambria" pitchFamily="18"/>
                <a:cs typeface="Andalus" pitchFamily="18"/>
              </a:rPr>
            </a:br>
            <a:r>
              <a:rPr lang="fr-FR" sz="1800" b="1" i="0" u="none" strike="noStrike" kern="1200" cap="none" spc="0" baseline="0">
                <a:solidFill>
                  <a:srgbClr val="000000"/>
                </a:solidFill>
                <a:uFillTx/>
                <a:latin typeface="Cambria" pitchFamily="18"/>
                <a:cs typeface="Andalus" pitchFamily="18"/>
              </a:rPr>
              <a:t>Faculté des Sciences Economiques, Commerciales et des Sciences de Gestion</a:t>
            </a:r>
            <a:br>
              <a:rPr lang="fr-FR" sz="1800" b="1" i="0" u="none" strike="noStrike" kern="1200" cap="none" spc="0" baseline="0">
                <a:solidFill>
                  <a:srgbClr val="000000"/>
                </a:solidFill>
                <a:uFillTx/>
                <a:latin typeface="Cambria" pitchFamily="18"/>
                <a:cs typeface="Andalus" pitchFamily="18"/>
              </a:rPr>
            </a:br>
            <a:r>
              <a:rPr lang="fr-FR" sz="1800" b="1" i="0" u="none" strike="noStrike" kern="1200" cap="none" spc="0" baseline="0">
                <a:solidFill>
                  <a:srgbClr val="000000"/>
                </a:solidFill>
                <a:uFillTx/>
                <a:latin typeface="Cambria" pitchFamily="18"/>
                <a:cs typeface="Andalus" pitchFamily="18"/>
              </a:rPr>
              <a:t>Département des Sciences Commerciales</a:t>
            </a:r>
            <a:endParaRPr lang="fr-FR" sz="800" b="0" i="0" u="none" strike="noStrike" kern="1200" cap="none" spc="0" baseline="0">
              <a:solidFill>
                <a:srgbClr val="000000"/>
              </a:solidFill>
              <a:uFillTx/>
              <a:latin typeface="Andalus" pitchFamily="18"/>
              <a:cs typeface="Andalus" pitchFamily="18"/>
            </a:endParaRPr>
          </a:p>
        </p:txBody>
      </p:sp>
      <p:pic>
        <p:nvPicPr>
          <p:cNvPr id="6" name="Picture 8" descr="Logo université new ">
            <a:extLst>
              <a:ext uri="{FF2B5EF4-FFF2-40B4-BE49-F238E27FC236}">
                <a16:creationId xmlns:a16="http://schemas.microsoft.com/office/drawing/2014/main" id="{00000000-0000-0000-0000-000000000000}"/>
              </a:ext>
            </a:extLst>
          </p:cNvPr>
          <p:cNvPicPr>
            <a:picLocks noChangeAspect="1"/>
          </p:cNvPicPr>
          <p:nvPr/>
        </p:nvPicPr>
        <p:blipFill>
          <a:blip r:embed="rId9"/>
          <a:srcRect/>
          <a:stretch>
            <a:fillRect/>
          </a:stretch>
        </p:blipFill>
        <p:spPr>
          <a:xfrm>
            <a:off x="142875" y="214317"/>
            <a:ext cx="1439859" cy="750886"/>
          </a:xfrm>
          <a:prstGeom prst="rect">
            <a:avLst/>
          </a:prstGeom>
          <a:noFill/>
          <a:ln cap="flat">
            <a:noFill/>
          </a:ln>
        </p:spPr>
      </p:pic>
      <p:sp>
        <p:nvSpPr>
          <p:cNvPr id="8" name="ZoneTexte 7"/>
          <p:cNvSpPr txBox="1"/>
          <p:nvPr/>
        </p:nvSpPr>
        <p:spPr>
          <a:xfrm>
            <a:off x="4726811" y="2299417"/>
            <a:ext cx="2128778" cy="584775"/>
          </a:xfrm>
          <a:prstGeom prst="rect">
            <a:avLst/>
          </a:prstGeom>
          <a:solidFill>
            <a:schemeClr val="accent2">
              <a:lumMod val="20000"/>
              <a:lumOff val="80000"/>
            </a:schemeClr>
          </a:solidFill>
        </p:spPr>
        <p:txBody>
          <a:bodyPr wrap="square" rtlCol="0">
            <a:spAutoFit/>
          </a:bodyPr>
          <a:lstStyle/>
          <a:p>
            <a:pPr algn="ctr"/>
            <a:r>
              <a:rPr lang="fr-FR" sz="3200" b="1" spc="-150" dirty="0" smtClean="0">
                <a:latin typeface="Agency FB" panose="020B0503020202020204" pitchFamily="34" charset="0"/>
              </a:rPr>
              <a:t>L3 MARKETING</a:t>
            </a:r>
            <a:endParaRPr lang="fr-FR" sz="3200" b="1" spc="-150" dirty="0">
              <a:latin typeface="Agency FB" panose="020B0503020202020204" pitchFamily="34" charset="0"/>
            </a:endParaRPr>
          </a:p>
        </p:txBody>
      </p:sp>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726"/>
    </mc:Choice>
    <mc:Fallback>
      <p:transition spd="slow" advTm="10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43382"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82">
    <p:spTree>
      <p:nvGrpSpPr>
        <p:cNvPr id="1" name=""/>
        <p:cNvGrpSpPr/>
        <p:nvPr/>
      </p:nvGrpSpPr>
      <p:grpSpPr>
        <a:xfrm>
          <a:off x="0" y="0"/>
          <a:ext cx="0" cy="0"/>
          <a:chOff x="0" y="0"/>
          <a:chExt cx="0" cy="0"/>
        </a:xfrm>
      </p:grpSpPr>
      <p:sp>
        <p:nvSpPr>
          <p:cNvPr id="2" name="Forme libre 52"/>
          <p:cNvSpPr/>
          <p:nvPr/>
        </p:nvSpPr>
        <p:spPr>
          <a:xfrm>
            <a:off x="1267879"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000000"/>
              </a:solidFill>
              <a:uFillTx/>
              <a:latin typeface="Calibri"/>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Chapitre 01. Introduction a la stratégie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3" descr="C:\Users\csc\Desktop\téléchargement (2).jpg">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152805" y="5089285"/>
            <a:ext cx="2118344" cy="1211387"/>
          </a:xfrm>
          <a:prstGeom prst="rect">
            <a:avLst/>
          </a:prstGeom>
          <a:ln>
            <a:noFill/>
          </a:ln>
          <a:effectLst>
            <a:softEdge rad="112500"/>
          </a:effectLst>
        </p:spPr>
      </p:pic>
      <p:sp>
        <p:nvSpPr>
          <p:cNvPr id="13" name="Titre 1"/>
          <p:cNvSpPr txBox="1">
            <a:spLocks noGrp="1"/>
          </p:cNvSpPr>
          <p:nvPr>
            <p:ph type="title"/>
          </p:nvPr>
        </p:nvSpPr>
        <p:spPr>
          <a:xfrm>
            <a:off x="4218694" y="163092"/>
            <a:ext cx="7882493" cy="500039"/>
          </a:xfrm>
          <a:solidFill>
            <a:srgbClr val="000514"/>
          </a:solidFill>
          <a:ln w="9528">
            <a:solidFill>
              <a:srgbClr val="FFFFFF"/>
            </a:solidFill>
            <a:prstDash val="solid"/>
          </a:ln>
        </p:spPr>
        <p:txBody>
          <a:bodyPr/>
          <a:lstStyle/>
          <a:p>
            <a:pPr lvl="0" algn="r">
              <a:lnSpc>
                <a:spcPct val="100000"/>
              </a:lnSpc>
            </a:pPr>
            <a:r>
              <a:rPr lang="fr-FR" sz="2400" b="1" kern="0">
                <a:solidFill>
                  <a:srgbClr val="FFFF00"/>
                </a:solidFill>
                <a:latin typeface="Cambria" pitchFamily="18"/>
              </a:rPr>
              <a:t>Objectifs de la stratégie de l’entreprise</a:t>
            </a:r>
          </a:p>
        </p:txBody>
      </p:sp>
      <p:sp>
        <p:nvSpPr>
          <p:cNvPr id="14" name="Rectangle 14"/>
          <p:cNvSpPr/>
          <p:nvPr/>
        </p:nvSpPr>
        <p:spPr>
          <a:xfrm>
            <a:off x="2882902" y="972080"/>
            <a:ext cx="6540502" cy="553998"/>
          </a:xfrm>
          <a:prstGeom prst="rect">
            <a:avLst/>
          </a:prstGeom>
          <a:solidFill>
            <a:srgbClr val="000000"/>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dirty="0">
                <a:solidFill>
                  <a:srgbClr val="FFFFFF"/>
                </a:solidFill>
                <a:uFillTx/>
                <a:latin typeface="Cambria" pitchFamily="18"/>
                <a:ea typeface="Calibri" pitchFamily="34"/>
              </a:rPr>
              <a:t>Les objectifs peuvent être classés en trois catégories </a:t>
            </a:r>
            <a:r>
              <a:rPr lang="fr-FR" sz="2000" b="1" i="0" u="none" strike="noStrike" kern="1200" cap="none" spc="0" baseline="0" dirty="0">
                <a:solidFill>
                  <a:srgbClr val="0000FF"/>
                </a:solidFill>
                <a:uFillTx/>
                <a:latin typeface="Cambria" pitchFamily="18"/>
                <a:ea typeface="Calibri" pitchFamily="34"/>
              </a:rPr>
              <a:t>:</a:t>
            </a:r>
          </a:p>
        </p:txBody>
      </p:sp>
      <p:sp>
        <p:nvSpPr>
          <p:cNvPr id="15" name="Rectangle 1"/>
          <p:cNvSpPr/>
          <p:nvPr/>
        </p:nvSpPr>
        <p:spPr>
          <a:xfrm>
            <a:off x="2788078" y="1829476"/>
            <a:ext cx="9267197" cy="4101636"/>
          </a:xfrm>
          <a:prstGeom prst="rect">
            <a:avLst/>
          </a:prstGeom>
          <a:solidFill>
            <a:srgbClr val="FFD966"/>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ts val="3500"/>
              </a:lnSpc>
              <a:spcBef>
                <a:spcPts val="0"/>
              </a:spcBef>
              <a:spcAft>
                <a:spcPts val="0"/>
              </a:spcAft>
              <a:buNone/>
              <a:tabLst/>
              <a:defRPr sz="1800" b="0" i="0" u="none" strike="noStrike" kern="0" cap="none" spc="0" baseline="0">
                <a:solidFill>
                  <a:srgbClr val="000000"/>
                </a:solidFill>
                <a:uFillTx/>
              </a:defRPr>
            </a:pPr>
            <a:r>
              <a:rPr lang="fr-FR" sz="2400" b="1" i="1" u="sng" strike="noStrike" kern="1200" cap="none" spc="0" baseline="0" dirty="0">
                <a:solidFill>
                  <a:srgbClr val="0000FF"/>
                </a:solidFill>
                <a:uFillTx/>
                <a:latin typeface="Palatino Linotype" panose="02040502050505030304" pitchFamily="18" charset="0"/>
              </a:rPr>
              <a:t>Les objectifs stratégiques </a:t>
            </a:r>
            <a:r>
              <a:rPr lang="fr-FR" sz="2400" b="1" i="1" u="none" strike="noStrike" kern="1200" cap="none" spc="0" baseline="0" dirty="0">
                <a:solidFill>
                  <a:srgbClr val="000000"/>
                </a:solidFill>
                <a:uFillTx/>
                <a:latin typeface="Palatino Linotype" panose="02040502050505030304" pitchFamily="18" charset="0"/>
              </a:rPr>
              <a:t>sont sur le long terme ; ils sont définis par les dirigeants et concernent les grandes orientations de l’organisation. </a:t>
            </a:r>
          </a:p>
          <a:p>
            <a:pPr marL="0" marR="0" lvl="0" indent="0" algn="just" defTabSz="914400" rtl="0" fontAlgn="auto" hangingPunct="1">
              <a:lnSpc>
                <a:spcPts val="3500"/>
              </a:lnSpc>
              <a:spcBef>
                <a:spcPts val="0"/>
              </a:spcBef>
              <a:spcAft>
                <a:spcPts val="0"/>
              </a:spcAft>
              <a:buNone/>
              <a:tabLst/>
              <a:defRPr sz="1800" b="0" i="0" u="none" strike="noStrike" kern="0" cap="none" spc="0" baseline="0">
                <a:solidFill>
                  <a:srgbClr val="000000"/>
                </a:solidFill>
                <a:uFillTx/>
              </a:defRPr>
            </a:pPr>
            <a:r>
              <a:rPr lang="fr-FR" sz="2400" b="1" i="1" u="sng" strike="noStrike" kern="1200" cap="none" spc="0" baseline="0" dirty="0">
                <a:solidFill>
                  <a:srgbClr val="0000FF"/>
                </a:solidFill>
                <a:uFillTx/>
                <a:latin typeface="Palatino Linotype" panose="02040502050505030304" pitchFamily="18" charset="0"/>
              </a:rPr>
              <a:t>Les objectifs tactiques </a:t>
            </a:r>
            <a:r>
              <a:rPr lang="fr-FR" sz="2400" b="1" i="1" u="none" strike="noStrike" kern="1200" cap="none" spc="0" baseline="0" dirty="0">
                <a:solidFill>
                  <a:srgbClr val="000000"/>
                </a:solidFill>
                <a:uFillTx/>
                <a:latin typeface="Palatino Linotype" panose="02040502050505030304" pitchFamily="18" charset="0"/>
              </a:rPr>
              <a:t>concernent le moyen terme ; ils sont définis par les cadres et permettent à chaque service de contribuer à la réalisation des objectifs stratégiques. </a:t>
            </a:r>
          </a:p>
          <a:p>
            <a:pPr marL="0" marR="0" lvl="0" indent="0" algn="just" defTabSz="914400" rtl="0" fontAlgn="auto" hangingPunct="1">
              <a:lnSpc>
                <a:spcPts val="3500"/>
              </a:lnSpc>
              <a:spcBef>
                <a:spcPts val="0"/>
              </a:spcBef>
              <a:spcAft>
                <a:spcPts val="0"/>
              </a:spcAft>
              <a:buNone/>
              <a:tabLst/>
              <a:defRPr sz="1800" b="0" i="0" u="none" strike="noStrike" kern="0" cap="none" spc="0" baseline="0">
                <a:solidFill>
                  <a:srgbClr val="000000"/>
                </a:solidFill>
                <a:uFillTx/>
              </a:defRPr>
            </a:pPr>
            <a:r>
              <a:rPr lang="fr-FR" sz="2400" b="1" i="1" u="sng" strike="noStrike" kern="1200" cap="none" spc="0" baseline="0" dirty="0">
                <a:solidFill>
                  <a:srgbClr val="0000FF"/>
                </a:solidFill>
                <a:uFillTx/>
                <a:latin typeface="Palatino Linotype" panose="02040502050505030304" pitchFamily="18" charset="0"/>
              </a:rPr>
              <a:t>Les objectifs opérationnels </a:t>
            </a:r>
            <a:r>
              <a:rPr lang="fr-FR" sz="2400" b="1" i="1" u="none" strike="noStrike" kern="1200" cap="none" spc="0" baseline="0" dirty="0">
                <a:solidFill>
                  <a:srgbClr val="000000"/>
                </a:solidFill>
                <a:uFillTx/>
                <a:latin typeface="Palatino Linotype" panose="02040502050505030304" pitchFamily="18" charset="0"/>
              </a:rPr>
              <a:t>concernent le court terme ; ils permettent à chaque individu de participer à la réalisation des objectifs tactiques. </a:t>
            </a:r>
          </a:p>
        </p:txBody>
      </p:sp>
      <p:pic>
        <p:nvPicPr>
          <p:cNvPr id="16" nam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806"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250"/>
                                        <p:tgtEl>
                                          <p:spTgt spid="10"/>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250"/>
                                        <p:tgtEl>
                                          <p:spTgt spid="9"/>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afterEffect">
                                  <p:stCondLst>
                                    <p:cond delay="0"/>
                                  </p:stCondLst>
                                  <p:childTnLst>
                                    <p:cmd type="call" cmd="playFrom(0.0)">
                                      <p:cBhvr>
                                        <p:cTn id="24" dur="42220" fill="hold"/>
                                        <p:tgtEl>
                                          <p:spTgt spid="16"/>
                                        </p:tgtEl>
                                      </p:cBhvr>
                                    </p:cmd>
                                  </p:childTnLst>
                                </p:cTn>
                              </p:par>
                            </p:childTnLst>
                          </p:cTn>
                        </p:par>
                      </p:childTnLst>
                    </p:cTn>
                  </p:par>
                </p:childTnLst>
              </p:cTn>
              <p:nextCondLst>
                <p:cond evt="onClick" delay="0">
                  <p:tgtEl>
                    <p:spTgt spid="16"/>
                  </p:tgtEl>
                </p:cond>
              </p:nextCondLst>
            </p:seq>
            <p:audio>
              <p:cMediaNode vol="80000">
                <p:cTn id="25" fill="hold" display="0">
                  <p:stCondLst>
                    <p:cond delay="indefinite"/>
                  </p:stCondLst>
                  <p:endCondLst>
                    <p:cond evt="onStopAudio" delay="0">
                      <p:tgtEl>
                        <p:sldTgt/>
                      </p:tgtEl>
                    </p:cond>
                  </p:endCondLst>
                </p:cTn>
                <p:tgtEl>
                  <p:spTgt spid="16"/>
                </p:tgtEl>
              </p:cMediaNode>
            </p:audio>
          </p:childTnLst>
        </p:cTn>
      </p:par>
    </p:tnLst>
    <p:bldLst>
      <p:bldP spid="2"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name="Slide95">
    <p:spTree>
      <p:nvGrpSpPr>
        <p:cNvPr id="1" name=""/>
        <p:cNvGrpSpPr/>
        <p:nvPr/>
      </p:nvGrpSpPr>
      <p:grpSpPr>
        <a:xfrm>
          <a:off x="0" y="0"/>
          <a:ext cx="0" cy="0"/>
          <a:chOff x="0" y="0"/>
          <a:chExt cx="0" cy="0"/>
        </a:xfrm>
      </p:grpSpPr>
      <p:sp>
        <p:nvSpPr>
          <p:cNvPr id="2" name="Forme libre 52"/>
          <p:cNvSpPr/>
          <p:nvPr/>
        </p:nvSpPr>
        <p:spPr>
          <a:xfrm>
            <a:off x="1267879"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000000"/>
              </a:solidFill>
              <a:uFillTx/>
              <a:latin typeface="Calibri"/>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Chapitre 01. Introduction a la stratégie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3" descr="C:\Users\csc\Desktop\téléchargement (2).jpg">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152805" y="5089285"/>
            <a:ext cx="2118344" cy="1211387"/>
          </a:xfrm>
          <a:prstGeom prst="rect">
            <a:avLst/>
          </a:prstGeom>
          <a:ln>
            <a:noFill/>
          </a:ln>
          <a:effectLst>
            <a:softEdge rad="112500"/>
          </a:effectLst>
        </p:spPr>
      </p:pic>
      <p:sp>
        <p:nvSpPr>
          <p:cNvPr id="13" name="Titre 1"/>
          <p:cNvSpPr txBox="1">
            <a:spLocks noGrp="1"/>
          </p:cNvSpPr>
          <p:nvPr>
            <p:ph type="title"/>
          </p:nvPr>
        </p:nvSpPr>
        <p:spPr>
          <a:xfrm>
            <a:off x="4218694" y="163092"/>
            <a:ext cx="7882493" cy="500039"/>
          </a:xfrm>
          <a:solidFill>
            <a:srgbClr val="000514"/>
          </a:solidFill>
          <a:ln w="9528">
            <a:solidFill>
              <a:srgbClr val="FFFFFF"/>
            </a:solidFill>
            <a:prstDash val="solid"/>
          </a:ln>
        </p:spPr>
        <p:txBody>
          <a:bodyPr/>
          <a:lstStyle/>
          <a:p>
            <a:pPr lvl="0" algn="r">
              <a:lnSpc>
                <a:spcPct val="100000"/>
              </a:lnSpc>
            </a:pPr>
            <a:r>
              <a:rPr lang="fr-FR" sz="2400" b="1" kern="0">
                <a:solidFill>
                  <a:srgbClr val="FFFF00"/>
                </a:solidFill>
                <a:latin typeface="Cambria" pitchFamily="18"/>
              </a:rPr>
              <a:t>Objectifs stratégiques</a:t>
            </a:r>
          </a:p>
        </p:txBody>
      </p:sp>
      <p:sp>
        <p:nvSpPr>
          <p:cNvPr id="14" name="Rectangle 14"/>
          <p:cNvSpPr/>
          <p:nvPr/>
        </p:nvSpPr>
        <p:spPr>
          <a:xfrm>
            <a:off x="2601888" y="819037"/>
            <a:ext cx="9540465" cy="1211229"/>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ts val="3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dirty="0">
                <a:solidFill>
                  <a:srgbClr val="000000"/>
                </a:solidFill>
                <a:uFillTx/>
                <a:latin typeface="Palatino Linotype" panose="02040502050505030304" pitchFamily="18" charset="0"/>
              </a:rPr>
              <a:t>Caractéristiques de l’objectif stratégique </a:t>
            </a:r>
          </a:p>
          <a:p>
            <a:pPr marL="0" marR="0" lvl="0" indent="0" algn="l" defTabSz="914400" rtl="0" fontAlgn="auto" hangingPunct="1">
              <a:lnSpc>
                <a:spcPts val="3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dirty="0">
                <a:solidFill>
                  <a:srgbClr val="000000"/>
                </a:solidFill>
                <a:uFillTx/>
                <a:latin typeface="Palatino Linotype" panose="02040502050505030304" pitchFamily="18" charset="0"/>
              </a:rPr>
              <a:t>Un objectif stratégique n’a de valeur que pour celui qui le fixe, ni de conséquences recherchées que s’il est </a:t>
            </a:r>
            <a:r>
              <a:rPr lang="fr-FR" sz="2000" b="1" i="0" u="none" strike="noStrike" kern="1200" cap="none" spc="0" baseline="0" dirty="0" smtClean="0">
                <a:solidFill>
                  <a:srgbClr val="000000"/>
                </a:solidFill>
                <a:uFillTx/>
                <a:latin typeface="Palatino Linotype" panose="02040502050505030304" pitchFamily="18" charset="0"/>
              </a:rPr>
              <a:t>:</a:t>
            </a:r>
            <a:endParaRPr lang="fr-FR" sz="2000" b="1" i="0" u="none" strike="noStrike" kern="1200" cap="none" spc="0" baseline="0" dirty="0">
              <a:solidFill>
                <a:srgbClr val="000000"/>
              </a:solidFill>
              <a:uFillTx/>
              <a:latin typeface="Palatino Linotype" panose="02040502050505030304" pitchFamily="18" charset="0"/>
            </a:endParaRPr>
          </a:p>
        </p:txBody>
      </p:sp>
      <p:sp>
        <p:nvSpPr>
          <p:cNvPr id="15" name="Rectangle 14"/>
          <p:cNvSpPr/>
          <p:nvPr/>
        </p:nvSpPr>
        <p:spPr>
          <a:xfrm>
            <a:off x="3068509" y="2308061"/>
            <a:ext cx="8903609" cy="3939540"/>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342900" marR="0" lvl="0" indent="-342900" algn="l" defTabSz="914400" rtl="0" fontAlgn="auto" hangingPunct="1">
              <a:lnSpc>
                <a:spcPts val="3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2000" b="1" i="0" u="none" strike="noStrike" kern="1200" cap="none" spc="0" baseline="0" dirty="0" smtClean="0">
                <a:solidFill>
                  <a:srgbClr val="000000"/>
                </a:solidFill>
                <a:uFillTx/>
                <a:latin typeface="Palatino Linotype" panose="02040502050505030304" pitchFamily="18" charset="0"/>
              </a:rPr>
              <a:t>Bien </a:t>
            </a:r>
            <a:r>
              <a:rPr lang="fr-FR" sz="2000" b="1" i="0" u="none" strike="noStrike" kern="1200" cap="none" spc="0" baseline="0" dirty="0">
                <a:solidFill>
                  <a:srgbClr val="000000"/>
                </a:solidFill>
                <a:uFillTx/>
                <a:latin typeface="Palatino Linotype" panose="02040502050505030304" pitchFamily="18" charset="0"/>
              </a:rPr>
              <a:t>précis dans ses termes de référence, et ses conditions de réalisation (identifier ce qu’on veut atteindre clairement);</a:t>
            </a:r>
          </a:p>
          <a:p>
            <a:pPr marL="342900" marR="0" lvl="0" indent="-342900" algn="l" defTabSz="914400" rtl="0" fontAlgn="auto" hangingPunct="1">
              <a:lnSpc>
                <a:spcPts val="3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2000" b="1" i="0" u="none" strike="noStrike" kern="1200" cap="none" spc="0" baseline="0" dirty="0">
                <a:solidFill>
                  <a:srgbClr val="000000"/>
                </a:solidFill>
                <a:uFillTx/>
                <a:latin typeface="Palatino Linotype" panose="02040502050505030304" pitchFamily="18" charset="0"/>
              </a:rPr>
              <a:t>Attaché à un horizon prévisionnel temporel de concrétisation qui doit être bien déterminé en terme de date et de calendrier (plan à moyen ou/et à long terme);</a:t>
            </a:r>
          </a:p>
          <a:p>
            <a:pPr marL="342900" marR="0" lvl="0" indent="-342900" algn="l" defTabSz="914400" rtl="0" fontAlgn="auto" hangingPunct="1">
              <a:lnSpc>
                <a:spcPts val="3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2000" b="1" i="0" u="none" strike="noStrike" kern="1200" cap="none" spc="0" baseline="0" dirty="0">
                <a:solidFill>
                  <a:srgbClr val="000000"/>
                </a:solidFill>
                <a:uFillTx/>
                <a:latin typeface="Palatino Linotype" panose="02040502050505030304" pitchFamily="18" charset="0"/>
              </a:rPr>
              <a:t>Bien fixé après l’élaboration de ses différentes étapes de réalisation et ses modes d’évaluation de son degré de réussite (planification et contrôle) ;</a:t>
            </a:r>
          </a:p>
          <a:p>
            <a:pPr marL="342900" marR="0" lvl="0" indent="-342900" algn="l" defTabSz="914400" rtl="0" fontAlgn="auto" hangingPunct="1">
              <a:lnSpc>
                <a:spcPts val="3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2000" b="1" i="0" u="none" strike="noStrike" kern="1200" cap="none" spc="0" baseline="0" dirty="0">
                <a:solidFill>
                  <a:srgbClr val="000000"/>
                </a:solidFill>
                <a:uFillTx/>
                <a:latin typeface="Palatino Linotype" panose="02040502050505030304" pitchFamily="18" charset="0"/>
              </a:rPr>
              <a:t>Accompagné par les moyens nécessaires pour le réaliser (les compétences humaines, le budget etc.)</a:t>
            </a:r>
          </a:p>
        </p:txBody>
      </p:sp>
      <p:sp>
        <p:nvSpPr>
          <p:cNvPr id="16" name="Flèche courbée vers la droite 2"/>
          <p:cNvSpPr/>
          <p:nvPr/>
        </p:nvSpPr>
        <p:spPr>
          <a:xfrm rot="19955536">
            <a:off x="1523195" y="2566454"/>
            <a:ext cx="1090394" cy="2019863"/>
          </a:xfrm>
          <a:custGeom>
            <a:avLst>
              <a:gd name="f12" fmla="val 25000"/>
              <a:gd name="f13" fmla="val 50000"/>
              <a:gd name="f14" fmla="val 25000"/>
            </a:avLst>
            <a:gdLst>
              <a:gd name="f3" fmla="val 10800000"/>
              <a:gd name="f4" fmla="val 5400000"/>
              <a:gd name="f5" fmla="val 16200000"/>
              <a:gd name="f6" fmla="val 180"/>
              <a:gd name="f7" fmla="val w"/>
              <a:gd name="f8" fmla="val h"/>
              <a:gd name="f9" fmla="val ss"/>
              <a:gd name="f10" fmla="val 0"/>
              <a:gd name="f11" fmla="*/ 5419351 1 1725033"/>
              <a:gd name="f12" fmla="val 25000"/>
              <a:gd name="f13" fmla="val 50000"/>
              <a:gd name="f14" fmla="val 25000"/>
              <a:gd name="f15" fmla="+- 0 0 -270"/>
              <a:gd name="f16" fmla="+- 0 0 -180"/>
              <a:gd name="f17" fmla="+- 0 0 -90"/>
              <a:gd name="f18" fmla="abs f7"/>
              <a:gd name="f19" fmla="abs f8"/>
              <a:gd name="f20" fmla="abs f9"/>
              <a:gd name="f21" fmla="val f10"/>
              <a:gd name="f22" fmla="val f13"/>
              <a:gd name="f23" fmla="val f12"/>
              <a:gd name="f24" fmla="val f14"/>
              <a:gd name="f25" fmla="*/ f15 f3 1"/>
              <a:gd name="f26" fmla="*/ f16 f3 1"/>
              <a:gd name="f27" fmla="*/ f17 f3 1"/>
              <a:gd name="f28" fmla="?: f18 f7 1"/>
              <a:gd name="f29" fmla="?: f19 f8 1"/>
              <a:gd name="f30" fmla="?: f20 f9 1"/>
              <a:gd name="f31" fmla="*/ f25 1 f6"/>
              <a:gd name="f32" fmla="*/ f26 1 f6"/>
              <a:gd name="f33" fmla="*/ f27 1 f6"/>
              <a:gd name="f34" fmla="*/ f28 1 21600"/>
              <a:gd name="f35" fmla="*/ f29 1 21600"/>
              <a:gd name="f36" fmla="*/ 21600 f28 1"/>
              <a:gd name="f37" fmla="*/ 21600 f29 1"/>
              <a:gd name="f38" fmla="+- f31 0 f4"/>
              <a:gd name="f39" fmla="+- f32 0 f4"/>
              <a:gd name="f40" fmla="+- f33 0 f4"/>
              <a:gd name="f41" fmla="min f35 f34"/>
              <a:gd name="f42" fmla="*/ f36 1 f30"/>
              <a:gd name="f43" fmla="*/ f37 1 f30"/>
              <a:gd name="f44" fmla="val f42"/>
              <a:gd name="f45" fmla="val f43"/>
              <a:gd name="f46" fmla="*/ f21 f41 1"/>
              <a:gd name="f47" fmla="+- f45 0 f21"/>
              <a:gd name="f48" fmla="+- f44 0 f21"/>
              <a:gd name="f49" fmla="*/ f44 f41 1"/>
              <a:gd name="f50" fmla="*/ f45 f41 1"/>
              <a:gd name="f51" fmla="*/ f47 1 2"/>
              <a:gd name="f52" fmla="min f48 f47"/>
              <a:gd name="f53" fmla="*/ f48 f48 1"/>
              <a:gd name="f54" fmla="*/ f48 f41 1"/>
              <a:gd name="f55" fmla="*/ f52 f23 1"/>
              <a:gd name="f56" fmla="*/ f52 f22 1"/>
              <a:gd name="f57" fmla="*/ f52 f24 1"/>
              <a:gd name="f58" fmla="*/ f55 1 100000"/>
              <a:gd name="f59" fmla="*/ f56 1 100000"/>
              <a:gd name="f60" fmla="*/ f57 1 100000"/>
              <a:gd name="f61" fmla="+- f58 f59 0"/>
              <a:gd name="f62" fmla="*/ f58 f58 1"/>
              <a:gd name="f63" fmla="*/ f60 f60 1"/>
              <a:gd name="f64" fmla="+- f59 0 f58"/>
              <a:gd name="f65" fmla="*/ f59 1 2"/>
              <a:gd name="f66" fmla="+- f44 0 f60"/>
              <a:gd name="f67" fmla="+- 0 0 f60"/>
              <a:gd name="f68" fmla="*/ f58 1 2"/>
              <a:gd name="f69" fmla="*/ f58 f41 1"/>
              <a:gd name="f70" fmla="*/ f61 1 4"/>
              <a:gd name="f71" fmla="+- f53 0 f63"/>
              <a:gd name="f72" fmla="*/ f64 1 2"/>
              <a:gd name="f73" fmla="+- f45 0 f65"/>
              <a:gd name="f74" fmla="+- 0 0 f67"/>
              <a:gd name="f75" fmla="+- 0 0 f68"/>
              <a:gd name="f76" fmla="*/ f66 f41 1"/>
              <a:gd name="f77" fmla="*/ f68 f41 1"/>
              <a:gd name="f78" fmla="+- f51 0 f70"/>
              <a:gd name="f79" fmla="sqrt f71"/>
              <a:gd name="f80" fmla="+- 0 0 f75"/>
              <a:gd name="f81" fmla="*/ f73 f41 1"/>
              <a:gd name="f82" fmla="*/ f78 2 1"/>
              <a:gd name="f83" fmla="+- f78 f58 0"/>
              <a:gd name="f84" fmla="*/ f79 f78 1"/>
              <a:gd name="f85" fmla="*/ f78 f41 1"/>
              <a:gd name="f86" fmla="*/ f82 f82 1"/>
              <a:gd name="f87" fmla="*/ f84 1 f48"/>
              <a:gd name="f88" fmla="+- f78 f83 0"/>
              <a:gd name="f89" fmla="+- f86 0 f62"/>
              <a:gd name="f90" fmla="+- f78 f87 0"/>
              <a:gd name="f91" fmla="+- f83 f87 0"/>
              <a:gd name="f92" fmla="+- 0 0 f87"/>
              <a:gd name="f93" fmla="*/ f88 1 2"/>
              <a:gd name="f94" fmla="sqrt f89"/>
              <a:gd name="f95" fmla="+- f90 0 f72"/>
              <a:gd name="f96" fmla="+- f91 f72 0"/>
              <a:gd name="f97" fmla="+- 0 0 f92"/>
              <a:gd name="f98" fmla="*/ f91 f41 1"/>
              <a:gd name="f99" fmla="*/ f93 f41 1"/>
              <a:gd name="f100" fmla="*/ f94 f48 1"/>
              <a:gd name="f101" fmla="at2 f74 f97"/>
              <a:gd name="f102" fmla="*/ f95 f41 1"/>
              <a:gd name="f103" fmla="*/ f96 f41 1"/>
              <a:gd name="f104" fmla="*/ f100 1 f82"/>
              <a:gd name="f105" fmla="+- f101 f4 0"/>
              <a:gd name="f106" fmla="*/ f105 f11 1"/>
              <a:gd name="f107" fmla="+- 0 0 f104"/>
              <a:gd name="f108" fmla="*/ f106 1 f3"/>
              <a:gd name="f109" fmla="+- 0 0 f107"/>
              <a:gd name="f110" fmla="+- 0 0 f108"/>
              <a:gd name="f111" fmla="at2 f109 f80"/>
              <a:gd name="f112" fmla="val f110"/>
              <a:gd name="f113" fmla="+- f111 f4 0"/>
              <a:gd name="f114" fmla="+- 0 0 f112"/>
              <a:gd name="f115" fmla="*/ f113 f11 1"/>
              <a:gd name="f116" fmla="*/ f114 f3 1"/>
              <a:gd name="f117" fmla="*/ f115 1 f3"/>
              <a:gd name="f118" fmla="*/ f116 1 f11"/>
              <a:gd name="f119" fmla="+- 0 0 f117"/>
              <a:gd name="f120" fmla="+- f118 0 f4"/>
              <a:gd name="f121" fmla="val f119"/>
              <a:gd name="f122" fmla="+- f3 0 f120"/>
              <a:gd name="f123" fmla="+- 0 0 f120"/>
              <a:gd name="f124" fmla="+- 0 0 f121"/>
              <a:gd name="f125" fmla="*/ f124 f3 1"/>
              <a:gd name="f126" fmla="*/ f125 1 f11"/>
              <a:gd name="f127" fmla="+- f126 0 f4"/>
              <a:gd name="f128" fmla="+- f127 0 f4"/>
              <a:gd name="f129" fmla="+- f4 f127 0"/>
              <a:gd name="f130" fmla="+- f3 0 f127"/>
            </a:gdLst>
            <a:ahLst/>
            <a:cxnLst>
              <a:cxn ang="3cd4">
                <a:pos x="hc" y="t"/>
              </a:cxn>
              <a:cxn ang="0">
                <a:pos x="r" y="vc"/>
              </a:cxn>
              <a:cxn ang="cd4">
                <a:pos x="hc" y="b"/>
              </a:cxn>
              <a:cxn ang="cd2">
                <a:pos x="l" y="vc"/>
              </a:cxn>
              <a:cxn ang="f38">
                <a:pos x="f46" y="f99"/>
              </a:cxn>
              <a:cxn ang="f39">
                <a:pos x="f76" y="f103"/>
              </a:cxn>
              <a:cxn ang="f40">
                <a:pos x="f49" y="f81"/>
              </a:cxn>
              <a:cxn ang="f40">
                <a:pos x="f76" y="f102"/>
              </a:cxn>
              <a:cxn ang="f40">
                <a:pos x="f49" y="f77"/>
              </a:cxn>
            </a:cxnLst>
            <a:rect l="f46" t="f46" r="f49" b="f50"/>
            <a:pathLst>
              <a:path stroke="0">
                <a:moveTo>
                  <a:pt x="f46" y="f85"/>
                </a:moveTo>
                <a:arcTo wR="f54" hR="f85" stAng="f3" swAng="f123"/>
                <a:lnTo>
                  <a:pt x="f76" y="f102"/>
                </a:lnTo>
                <a:lnTo>
                  <a:pt x="f49" y="f81"/>
                </a:lnTo>
                <a:lnTo>
                  <a:pt x="f76" y="f103"/>
                </a:lnTo>
                <a:lnTo>
                  <a:pt x="f76" y="f98"/>
                </a:lnTo>
                <a:arcTo wR="f54" hR="f85" stAng="f122" swAng="f120"/>
                <a:close/>
              </a:path>
              <a:path stroke="0">
                <a:moveTo>
                  <a:pt x="f49" y="f69"/>
                </a:moveTo>
                <a:arcTo wR="f54" hR="f85" stAng="f5" swAng="f128"/>
                <a:arcTo wR="f54" hR="f85" stAng="f130" swAng="f129"/>
                <a:close/>
              </a:path>
              <a:path fill="none">
                <a:moveTo>
                  <a:pt x="f46" y="f85"/>
                </a:moveTo>
                <a:arcTo wR="f54" hR="f85" stAng="f3" swAng="f123"/>
                <a:lnTo>
                  <a:pt x="f76" y="f102"/>
                </a:lnTo>
                <a:lnTo>
                  <a:pt x="f49" y="f81"/>
                </a:lnTo>
                <a:lnTo>
                  <a:pt x="f76" y="f103"/>
                </a:lnTo>
                <a:lnTo>
                  <a:pt x="f76" y="f98"/>
                </a:lnTo>
                <a:arcTo wR="f54" hR="f85" stAng="f122" swAng="f120"/>
                <a:lnTo>
                  <a:pt x="f46" y="f85"/>
                </a:lnTo>
                <a:arcTo wR="f54" hR="f85" stAng="f3" swAng="f4"/>
                <a:lnTo>
                  <a:pt x="f49" y="f69"/>
                </a:lnTo>
                <a:arcTo wR="f54" hR="f85" stAng="f5" swAng="f128"/>
              </a:path>
            </a:pathLst>
          </a:custGeom>
          <a:solidFill>
            <a:srgbClr val="F4B183"/>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pic>
        <p:nvPicPr>
          <p:cNvPr id="17"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992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250"/>
                                        <p:tgtEl>
                                          <p:spTgt spid="10"/>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250"/>
                                        <p:tgtEl>
                                          <p:spTgt spid="9"/>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afterEffect">
                                  <p:stCondLst>
                                    <p:cond delay="0"/>
                                  </p:stCondLst>
                                  <p:childTnLst>
                                    <p:cmd type="call" cmd="playFrom(0.0)">
                                      <p:cBhvr>
                                        <p:cTn id="24" dur="51149" fill="hold"/>
                                        <p:tgtEl>
                                          <p:spTgt spid="17"/>
                                        </p:tgtEl>
                                      </p:cBhvr>
                                    </p:cmd>
                                  </p:childTnLst>
                                </p:cTn>
                              </p:par>
                            </p:childTnLst>
                          </p:cTn>
                        </p:par>
                      </p:childTnLst>
                    </p:cTn>
                  </p:par>
                </p:childTnLst>
              </p:cTn>
              <p:nextCondLst>
                <p:cond evt="onClick" delay="0">
                  <p:tgtEl>
                    <p:spTgt spid="17"/>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bldLst>
      <p:bldP spid="2"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name="Slide97">
    <p:spTree>
      <p:nvGrpSpPr>
        <p:cNvPr id="1" name=""/>
        <p:cNvGrpSpPr/>
        <p:nvPr/>
      </p:nvGrpSpPr>
      <p:grpSpPr>
        <a:xfrm>
          <a:off x="0" y="0"/>
          <a:ext cx="0" cy="0"/>
          <a:chOff x="0" y="0"/>
          <a:chExt cx="0" cy="0"/>
        </a:xfrm>
      </p:grpSpPr>
      <p:sp>
        <p:nvSpPr>
          <p:cNvPr id="2" name="Forme libre 52"/>
          <p:cNvSpPr/>
          <p:nvPr/>
        </p:nvSpPr>
        <p:spPr>
          <a:xfrm>
            <a:off x="1267879"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000000"/>
              </a:solidFill>
              <a:uFillTx/>
              <a:latin typeface="Calibri"/>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Chapitre 01. Introduction a la stratégie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3" descr="C:\Users\csc\Desktop\téléchargement (2).jpg">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152805" y="5089285"/>
            <a:ext cx="2118344" cy="1211387"/>
          </a:xfrm>
          <a:prstGeom prst="rect">
            <a:avLst/>
          </a:prstGeom>
          <a:noFill/>
          <a:ln cap="flat">
            <a:noFill/>
          </a:ln>
        </p:spPr>
      </p:pic>
      <p:sp>
        <p:nvSpPr>
          <p:cNvPr id="13" name="Titre 1"/>
          <p:cNvSpPr txBox="1">
            <a:spLocks noGrp="1"/>
          </p:cNvSpPr>
          <p:nvPr>
            <p:ph type="title"/>
          </p:nvPr>
        </p:nvSpPr>
        <p:spPr>
          <a:xfrm>
            <a:off x="4218694" y="163092"/>
            <a:ext cx="7882493" cy="500039"/>
          </a:xfrm>
          <a:solidFill>
            <a:srgbClr val="000514"/>
          </a:solidFill>
          <a:ln w="9528">
            <a:solidFill>
              <a:srgbClr val="FFFFFF"/>
            </a:solidFill>
            <a:prstDash val="solid"/>
          </a:ln>
        </p:spPr>
        <p:txBody>
          <a:bodyPr/>
          <a:lstStyle/>
          <a:p>
            <a:pPr lvl="0" algn="r">
              <a:lnSpc>
                <a:spcPct val="100000"/>
              </a:lnSpc>
            </a:pPr>
            <a:r>
              <a:rPr lang="fr-FR" sz="2400" b="1" kern="0">
                <a:solidFill>
                  <a:srgbClr val="FFFF00"/>
                </a:solidFill>
                <a:latin typeface="Cambria" pitchFamily="18"/>
              </a:rPr>
              <a:t>Objectifs stratégiques</a:t>
            </a:r>
          </a:p>
        </p:txBody>
      </p:sp>
      <p:sp>
        <p:nvSpPr>
          <p:cNvPr id="14" name="Rectangle 14"/>
          <p:cNvSpPr/>
          <p:nvPr/>
        </p:nvSpPr>
        <p:spPr>
          <a:xfrm>
            <a:off x="2601888" y="819037"/>
            <a:ext cx="3511945" cy="441792"/>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ts val="3000"/>
              </a:lnSpc>
              <a:spcBef>
                <a:spcPts val="0"/>
              </a:spcBef>
              <a:spcAft>
                <a:spcPts val="0"/>
              </a:spcAft>
              <a:buNone/>
              <a:tabLst/>
              <a:defRPr sz="1800" b="0" i="0" u="none" strike="noStrike" kern="0" cap="none" spc="0" baseline="0">
                <a:solidFill>
                  <a:srgbClr val="000000"/>
                </a:solidFill>
                <a:uFillTx/>
              </a:defRPr>
            </a:pPr>
            <a:r>
              <a:rPr lang="fr-FR" sz="1800" b="1" i="1" u="none" strike="noStrike" kern="1200" cap="none" spc="0" baseline="0" dirty="0">
                <a:solidFill>
                  <a:srgbClr val="000000"/>
                </a:solidFill>
                <a:uFillTx/>
                <a:latin typeface="Calibri"/>
              </a:rPr>
              <a:t>Exemples d'objectifs stratégiques</a:t>
            </a:r>
            <a:endParaRPr lang="fr-FR" sz="1800" b="1" i="0" u="none" strike="noStrike" kern="1200" cap="none" spc="0" baseline="0" dirty="0">
              <a:solidFill>
                <a:srgbClr val="000000"/>
              </a:solidFill>
              <a:uFillTx/>
              <a:latin typeface="Calibri"/>
            </a:endParaRPr>
          </a:p>
        </p:txBody>
      </p:sp>
      <p:grpSp>
        <p:nvGrpSpPr>
          <p:cNvPr id="15" name="Groupe 15"/>
          <p:cNvGrpSpPr/>
          <p:nvPr/>
        </p:nvGrpSpPr>
        <p:grpSpPr>
          <a:xfrm>
            <a:off x="2601888" y="1404939"/>
            <a:ext cx="9437312" cy="5064092"/>
            <a:chOff x="2601888" y="1404939"/>
            <a:chExt cx="9437312" cy="5064092"/>
          </a:xfrm>
        </p:grpSpPr>
        <p:sp>
          <p:nvSpPr>
            <p:cNvPr id="16" name="Rectangle à coins arrondis 25"/>
            <p:cNvSpPr/>
            <p:nvPr/>
          </p:nvSpPr>
          <p:spPr>
            <a:xfrm>
              <a:off x="2777197" y="1416853"/>
              <a:ext cx="4324215" cy="1620508"/>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ED7D31"/>
              </a:solidFill>
              <a:prstDash val="solid"/>
              <a:miter/>
            </a:ln>
          </p:spPr>
          <p:txBody>
            <a:bodyPr vert="horz" wrap="square" lIns="91440" tIns="45720" rIns="91440" bIns="45720" anchor="ctr" anchorCtr="0" compatLnSpc="1">
              <a:noAutofit/>
            </a:bodyPr>
            <a:lstStyle/>
            <a:p>
              <a:pPr marL="0" marR="0" lvl="0" indent="0" algn="ctr"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fr-FR" sz="1400" b="1" i="0" u="none" strike="noStrike" kern="1200" cap="none" spc="0" baseline="0" dirty="0">
                  <a:solidFill>
                    <a:srgbClr val="000000"/>
                  </a:solidFill>
                  <a:highlight>
                    <a:srgbClr val="D3D3D3"/>
                  </a:highlight>
                  <a:uFillTx/>
                  <a:latin typeface="Calibri"/>
                  <a:ea typeface="Calibri" pitchFamily="34"/>
                  <a:cs typeface="Arial" pitchFamily="34"/>
                </a:rPr>
                <a:t>Exemples d'objectifs stratégiques financiers :</a:t>
              </a:r>
              <a:endParaRPr lang="fr-FR" sz="1400" b="0" i="0" u="none" strike="noStrike" kern="1200" cap="none" spc="0" baseline="0" dirty="0">
                <a:solidFill>
                  <a:srgbClr val="000000"/>
                </a:solidFill>
                <a:uFillTx/>
                <a:latin typeface="Calibri"/>
                <a:ea typeface="Calibri" pitchFamily="34"/>
                <a:cs typeface="Arial" pitchFamily="34"/>
              </a:endParaRPr>
            </a:p>
            <a:p>
              <a:pPr marL="90168" marR="0" lvl="0" indent="-90168" algn="just" defTabSz="914400" rtl="0" fontAlgn="auto" hangingPunct="1">
                <a:lnSpc>
                  <a:spcPct val="115000"/>
                </a:lnSpc>
                <a:spcBef>
                  <a:spcPts val="0"/>
                </a:spcBef>
                <a:spcAft>
                  <a:spcPts val="0"/>
                </a:spcAft>
                <a:buNone/>
                <a:tabLst>
                  <a:tab pos="180336" algn="l"/>
                  <a:tab pos="450213" algn="l"/>
                </a:tabLst>
                <a:defRPr sz="1800" b="0" i="0" u="none" strike="noStrike" kern="0" cap="none" spc="0" baseline="0">
                  <a:solidFill>
                    <a:srgbClr val="000000"/>
                  </a:solidFill>
                  <a:uFillTx/>
                </a:defRPr>
              </a:pPr>
              <a:r>
                <a:rPr lang="fr-FR" sz="1400" b="1" i="0" u="none" strike="noStrike" kern="1200" cap="none" spc="0" baseline="0" dirty="0">
                  <a:solidFill>
                    <a:srgbClr val="000000"/>
                  </a:solidFill>
                  <a:uFillTx/>
                  <a:latin typeface="Calibri"/>
                  <a:ea typeface="Calibri" pitchFamily="34"/>
                  <a:cs typeface="Arial" pitchFamily="34"/>
                </a:rPr>
                <a:t>Augmenter les revenus internes au cours des trois prochaines années</a:t>
              </a:r>
              <a:endParaRPr lang="fr-FR" sz="1400" b="0" i="0" u="none" strike="noStrike" kern="1200" cap="none" spc="0" baseline="0" dirty="0">
                <a:solidFill>
                  <a:srgbClr val="000000"/>
                </a:solidFill>
                <a:uFillTx/>
                <a:latin typeface="Calibri"/>
                <a:ea typeface="Calibri" pitchFamily="34"/>
                <a:cs typeface="Arial" pitchFamily="34"/>
              </a:endParaRPr>
            </a:p>
            <a:p>
              <a:pPr marL="90168" marR="0" lvl="0" indent="-90168" algn="just" defTabSz="914400" rtl="0" fontAlgn="auto" hangingPunct="1">
                <a:lnSpc>
                  <a:spcPct val="115000"/>
                </a:lnSpc>
                <a:spcBef>
                  <a:spcPts val="0"/>
                </a:spcBef>
                <a:spcAft>
                  <a:spcPts val="0"/>
                </a:spcAft>
                <a:buNone/>
                <a:tabLst>
                  <a:tab pos="180336" algn="l"/>
                  <a:tab pos="450213" algn="l"/>
                </a:tabLst>
                <a:defRPr sz="1800" b="0" i="0" u="none" strike="noStrike" kern="0" cap="none" spc="0" baseline="0">
                  <a:solidFill>
                    <a:srgbClr val="000000"/>
                  </a:solidFill>
                  <a:uFillTx/>
                </a:defRPr>
              </a:pPr>
              <a:r>
                <a:rPr lang="fr-FR" sz="1400" b="1" i="0" u="none" strike="noStrike" kern="1200" cap="none" spc="0" baseline="0" dirty="0">
                  <a:solidFill>
                    <a:srgbClr val="000000"/>
                  </a:solidFill>
                  <a:uFillTx/>
                  <a:latin typeface="Calibri"/>
                  <a:ea typeface="Calibri" pitchFamily="34"/>
                  <a:cs typeface="Arial" pitchFamily="34"/>
                </a:rPr>
                <a:t>Diminuer les frais généraux</a:t>
              </a:r>
              <a:endParaRPr lang="fr-FR" sz="1400" b="0" i="0" u="none" strike="noStrike" kern="1200" cap="none" spc="0" baseline="0" dirty="0">
                <a:solidFill>
                  <a:srgbClr val="000000"/>
                </a:solidFill>
                <a:uFillTx/>
                <a:latin typeface="Calibri"/>
                <a:ea typeface="Calibri" pitchFamily="34"/>
                <a:cs typeface="Arial" pitchFamily="34"/>
              </a:endParaRPr>
            </a:p>
            <a:p>
              <a:pPr marL="90168" marR="0" lvl="0" indent="-90168" algn="just" defTabSz="914400" rtl="0" fontAlgn="auto" hangingPunct="1">
                <a:lnSpc>
                  <a:spcPct val="115000"/>
                </a:lnSpc>
                <a:spcBef>
                  <a:spcPts val="0"/>
                </a:spcBef>
                <a:spcAft>
                  <a:spcPts val="0"/>
                </a:spcAft>
                <a:buNone/>
                <a:tabLst>
                  <a:tab pos="180336" algn="l"/>
                  <a:tab pos="450213" algn="l"/>
                </a:tabLst>
                <a:defRPr sz="1800" b="0" i="0" u="none" strike="noStrike" kern="0" cap="none" spc="0" baseline="0">
                  <a:solidFill>
                    <a:srgbClr val="000000"/>
                  </a:solidFill>
                  <a:uFillTx/>
                </a:defRPr>
              </a:pPr>
              <a:r>
                <a:rPr lang="fr-FR" sz="1400" b="1" i="0" u="none" strike="noStrike" kern="1200" cap="none" spc="0" baseline="0" dirty="0">
                  <a:solidFill>
                    <a:srgbClr val="000000"/>
                  </a:solidFill>
                  <a:uFillTx/>
                  <a:latin typeface="Calibri"/>
                  <a:ea typeface="Calibri" pitchFamily="34"/>
                  <a:cs typeface="Arial" pitchFamily="34"/>
                </a:rPr>
                <a:t>Prévoyez des fonds supplémentaires pour les initiatives de marketing</a:t>
              </a:r>
              <a:endParaRPr lang="fr-FR" sz="1400" b="0" i="0" u="none" strike="noStrike" kern="1200" cap="none" spc="0" baseline="0" dirty="0">
                <a:solidFill>
                  <a:srgbClr val="000000"/>
                </a:solidFill>
                <a:uFillTx/>
                <a:latin typeface="Calibri"/>
                <a:ea typeface="Calibri" pitchFamily="34"/>
                <a:cs typeface="Arial" pitchFamily="34"/>
              </a:endParaRPr>
            </a:p>
          </p:txBody>
        </p:sp>
        <p:sp>
          <p:nvSpPr>
            <p:cNvPr id="17" name="Rectangle à coins arrondis 26"/>
            <p:cNvSpPr/>
            <p:nvPr/>
          </p:nvSpPr>
          <p:spPr>
            <a:xfrm>
              <a:off x="7116016" y="1404939"/>
              <a:ext cx="4835520" cy="1620508"/>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5B9BD5"/>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fr-FR" sz="1400" b="1" i="0" u="none" strike="noStrike" kern="1200" cap="none" spc="0" baseline="0">
                  <a:solidFill>
                    <a:srgbClr val="000000"/>
                  </a:solidFill>
                  <a:highlight>
                    <a:srgbClr val="D3D3D3"/>
                  </a:highlight>
                  <a:uFillTx/>
                  <a:latin typeface="Calibri"/>
                  <a:ea typeface="Calibri" pitchFamily="34"/>
                  <a:cs typeface="Arial" pitchFamily="34"/>
                </a:rPr>
                <a:t>Exemples d'objectifs stratégiques de croissance:</a:t>
              </a:r>
              <a:endParaRPr lang="fr-FR" sz="1800" b="0" i="0" u="none" strike="noStrike" kern="1200" cap="none" spc="0" baseline="0">
                <a:solidFill>
                  <a:srgbClr val="000000"/>
                </a:solidFill>
                <a:uFillTx/>
                <a:latin typeface="Calibri"/>
                <a:ea typeface="Calibri" pitchFamily="34"/>
                <a:cs typeface="Arial" pitchFamily="34"/>
              </a:endParaRPr>
            </a:p>
            <a:p>
              <a:pPr marL="90168" marR="0" lvl="0" indent="-90168" algn="just" defTabSz="914400" rtl="0" fontAlgn="auto" hangingPunct="1">
                <a:lnSpc>
                  <a:spcPct val="115000"/>
                </a:lnSpc>
                <a:spcBef>
                  <a:spcPts val="0"/>
                </a:spcBef>
                <a:spcAft>
                  <a:spcPts val="0"/>
                </a:spcAft>
                <a:buNone/>
                <a:tabLst>
                  <a:tab pos="180336" algn="l"/>
                  <a:tab pos="450213" algn="l"/>
                </a:tabLst>
                <a:defRPr sz="1800" b="0" i="0" u="none" strike="noStrike" kern="0" cap="none" spc="0" baseline="0">
                  <a:solidFill>
                    <a:srgbClr val="000000"/>
                  </a:solidFill>
                  <a:uFillTx/>
                </a:defRPr>
              </a:pPr>
              <a:r>
                <a:rPr lang="fr-FR" sz="1400" b="1" i="0" u="none" strike="noStrike" kern="1200" cap="none" spc="0" baseline="0">
                  <a:solidFill>
                    <a:srgbClr val="000000"/>
                  </a:solidFill>
                  <a:uFillTx/>
                  <a:latin typeface="Calibri"/>
                  <a:ea typeface="Calibri" pitchFamily="34"/>
                  <a:cs typeface="Arial" pitchFamily="34"/>
                </a:rPr>
                <a:t>Augmenter l'équipe d'intelligence d'affaires de cinq membres l'année prochaine</a:t>
              </a:r>
              <a:endParaRPr lang="fr-FR" sz="1800" b="0" i="0" u="none" strike="noStrike" kern="1200" cap="none" spc="0" baseline="0">
                <a:solidFill>
                  <a:srgbClr val="000000"/>
                </a:solidFill>
                <a:uFillTx/>
                <a:latin typeface="Calibri"/>
                <a:ea typeface="Calibri" pitchFamily="34"/>
                <a:cs typeface="Arial" pitchFamily="34"/>
              </a:endParaRPr>
            </a:p>
            <a:p>
              <a:pPr marL="90168" marR="0" lvl="0" indent="-90168" algn="just" defTabSz="914400" rtl="0" fontAlgn="auto" hangingPunct="1">
                <a:lnSpc>
                  <a:spcPct val="115000"/>
                </a:lnSpc>
                <a:spcBef>
                  <a:spcPts val="0"/>
                </a:spcBef>
                <a:spcAft>
                  <a:spcPts val="0"/>
                </a:spcAft>
                <a:buNone/>
                <a:tabLst>
                  <a:tab pos="180336" algn="l"/>
                  <a:tab pos="450213" algn="l"/>
                </a:tabLst>
                <a:defRPr sz="1800" b="0" i="0" u="none" strike="noStrike" kern="0" cap="none" spc="0" baseline="0">
                  <a:solidFill>
                    <a:srgbClr val="000000"/>
                  </a:solidFill>
                  <a:uFillTx/>
                </a:defRPr>
              </a:pPr>
              <a:r>
                <a:rPr lang="fr-FR" sz="1400" b="1" i="0" u="none" strike="noStrike" kern="1200" cap="none" spc="0" baseline="0">
                  <a:solidFill>
                    <a:srgbClr val="000000"/>
                  </a:solidFill>
                  <a:uFillTx/>
                  <a:latin typeface="Calibri"/>
                  <a:ea typeface="Calibri" pitchFamily="34"/>
                  <a:cs typeface="Arial" pitchFamily="34"/>
                </a:rPr>
                <a:t>Entrer sur deux nouveaux marchés étrangers au cours des deux prochaines années</a:t>
              </a:r>
              <a:endParaRPr lang="fr-FR" sz="1800" b="0" i="0" u="none" strike="noStrike" kern="1200" cap="none" spc="0" baseline="0">
                <a:solidFill>
                  <a:srgbClr val="000000"/>
                </a:solidFill>
                <a:uFillTx/>
                <a:latin typeface="Calibri"/>
                <a:ea typeface="Calibri" pitchFamily="34"/>
                <a:cs typeface="Arial" pitchFamily="34"/>
              </a:endParaRPr>
            </a:p>
            <a:p>
              <a:pPr marL="90168" marR="0" lvl="0" indent="-90168" algn="just" defTabSz="914400" rtl="0" fontAlgn="auto" hangingPunct="1">
                <a:lnSpc>
                  <a:spcPct val="115000"/>
                </a:lnSpc>
                <a:spcBef>
                  <a:spcPts val="0"/>
                </a:spcBef>
                <a:spcAft>
                  <a:spcPts val="0"/>
                </a:spcAft>
                <a:buNone/>
                <a:tabLst>
                  <a:tab pos="180336" algn="l"/>
                  <a:tab pos="450213" algn="l"/>
                </a:tabLst>
                <a:defRPr sz="1800" b="0" i="0" u="none" strike="noStrike" kern="0" cap="none" spc="0" baseline="0">
                  <a:solidFill>
                    <a:srgbClr val="000000"/>
                  </a:solidFill>
                  <a:uFillTx/>
                </a:defRPr>
              </a:pPr>
              <a:r>
                <a:rPr lang="fr-FR" sz="1400" b="1" i="0" u="none" strike="noStrike" kern="1200" cap="none" spc="0" baseline="0">
                  <a:solidFill>
                    <a:srgbClr val="000000"/>
                  </a:solidFill>
                  <a:uFillTx/>
                  <a:latin typeface="Calibri"/>
                  <a:ea typeface="Calibri" pitchFamily="34"/>
                  <a:cs typeface="Arial" pitchFamily="34"/>
                </a:rPr>
                <a:t>Obtenir plus de parts de marché régionales </a:t>
              </a:r>
              <a:endParaRPr lang="fr-FR" sz="1800" b="0" i="0" u="none" strike="noStrike" kern="1200" cap="none" spc="0" baseline="0">
                <a:solidFill>
                  <a:srgbClr val="000000"/>
                </a:solidFill>
                <a:uFillTx/>
                <a:latin typeface="Calibri"/>
                <a:ea typeface="Calibri" pitchFamily="34"/>
                <a:cs typeface="Arial" pitchFamily="34"/>
              </a:endParaRPr>
            </a:p>
          </p:txBody>
        </p:sp>
        <p:sp>
          <p:nvSpPr>
            <p:cNvPr id="18" name="Rectangle à coins arrondis 27"/>
            <p:cNvSpPr/>
            <p:nvPr/>
          </p:nvSpPr>
          <p:spPr>
            <a:xfrm>
              <a:off x="4924693" y="3108859"/>
              <a:ext cx="4484912" cy="165626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fr-FR" sz="1400" b="1" i="0" u="none" strike="noStrike" kern="1200" cap="none" spc="0" baseline="0">
                  <a:solidFill>
                    <a:srgbClr val="000000"/>
                  </a:solidFill>
                  <a:highlight>
                    <a:srgbClr val="D3D3D3"/>
                  </a:highlight>
                  <a:uFillTx/>
                  <a:latin typeface="Calibri"/>
                  <a:ea typeface="Calibri" pitchFamily="34"/>
                  <a:cs typeface="Arial" pitchFamily="34"/>
                </a:rPr>
                <a:t>Exemples d'objectifs stratégiques de formation/apprentissage :</a:t>
              </a:r>
              <a:endParaRPr lang="fr-FR" sz="1800" b="0" i="0" u="none" strike="noStrike" kern="1200" cap="none" spc="0" baseline="0">
                <a:solidFill>
                  <a:srgbClr val="000000"/>
                </a:solidFill>
                <a:uFillTx/>
                <a:latin typeface="Calibri"/>
                <a:ea typeface="Calibri" pitchFamily="34"/>
                <a:cs typeface="Arial" pitchFamily="34"/>
              </a:endParaRPr>
            </a:p>
            <a:p>
              <a:pPr marL="90168" marR="0" lvl="0" indent="-90168" algn="just" defTabSz="914400" rtl="0" fontAlgn="auto" hangingPunct="1">
                <a:lnSpc>
                  <a:spcPct val="115000"/>
                </a:lnSpc>
                <a:spcBef>
                  <a:spcPts val="0"/>
                </a:spcBef>
                <a:spcAft>
                  <a:spcPts val="0"/>
                </a:spcAft>
                <a:buNone/>
                <a:tabLst>
                  <a:tab pos="180336" algn="l"/>
                  <a:tab pos="450213" algn="l"/>
                </a:tabLst>
                <a:defRPr sz="1800" b="0" i="0" u="none" strike="noStrike" kern="0" cap="none" spc="0" baseline="0">
                  <a:solidFill>
                    <a:srgbClr val="000000"/>
                  </a:solidFill>
                  <a:uFillTx/>
                </a:defRPr>
              </a:pPr>
              <a:r>
                <a:rPr lang="fr-FR" sz="1400" b="1" i="0" u="none" strike="noStrike" kern="1200" cap="none" spc="0" baseline="0">
                  <a:solidFill>
                    <a:srgbClr val="000000"/>
                  </a:solidFill>
                  <a:uFillTx/>
                  <a:latin typeface="Calibri"/>
                  <a:ea typeface="Calibri" pitchFamily="34"/>
                  <a:cs typeface="Arial" pitchFamily="34"/>
                </a:rPr>
                <a:t>Augmenter les offres de développement professionnel pour le personnel</a:t>
              </a:r>
              <a:endParaRPr lang="fr-FR" sz="1800" b="0" i="0" u="none" strike="noStrike" kern="1200" cap="none" spc="0" baseline="0">
                <a:solidFill>
                  <a:srgbClr val="000000"/>
                </a:solidFill>
                <a:uFillTx/>
                <a:latin typeface="Calibri"/>
                <a:ea typeface="Calibri" pitchFamily="34"/>
                <a:cs typeface="Arial" pitchFamily="34"/>
              </a:endParaRPr>
            </a:p>
            <a:p>
              <a:pPr marL="90168" marR="0" lvl="0" indent="-90168" algn="just" defTabSz="914400" rtl="0" fontAlgn="auto" hangingPunct="1">
                <a:lnSpc>
                  <a:spcPct val="115000"/>
                </a:lnSpc>
                <a:spcBef>
                  <a:spcPts val="0"/>
                </a:spcBef>
                <a:spcAft>
                  <a:spcPts val="0"/>
                </a:spcAft>
                <a:buNone/>
                <a:tabLst>
                  <a:tab pos="180336" algn="l"/>
                  <a:tab pos="450213" algn="l"/>
                </a:tabLst>
                <a:defRPr sz="1800" b="0" i="0" u="none" strike="noStrike" kern="0" cap="none" spc="0" baseline="0">
                  <a:solidFill>
                    <a:srgbClr val="000000"/>
                  </a:solidFill>
                  <a:uFillTx/>
                </a:defRPr>
              </a:pPr>
              <a:r>
                <a:rPr lang="fr-FR" sz="1400" b="1" i="0" u="none" strike="noStrike" kern="1200" cap="none" spc="0" baseline="0">
                  <a:solidFill>
                    <a:srgbClr val="000000"/>
                  </a:solidFill>
                  <a:uFillTx/>
                  <a:latin typeface="Calibri"/>
                  <a:ea typeface="Calibri" pitchFamily="34"/>
                  <a:cs typeface="Arial" pitchFamily="34"/>
                </a:rPr>
                <a:t>Créer des plateformes d'apprentissage numérique</a:t>
              </a:r>
              <a:endParaRPr lang="fr-FR" sz="1800" b="0" i="0" u="none" strike="noStrike" kern="1200" cap="none" spc="0" baseline="0">
                <a:solidFill>
                  <a:srgbClr val="000000"/>
                </a:solidFill>
                <a:uFillTx/>
                <a:latin typeface="Calibri"/>
                <a:ea typeface="Calibri" pitchFamily="34"/>
                <a:cs typeface="Arial" pitchFamily="34"/>
              </a:endParaRPr>
            </a:p>
            <a:p>
              <a:pPr marL="90168" marR="0" lvl="0" indent="-90168" algn="just" defTabSz="914400" rtl="0" fontAlgn="auto" hangingPunct="1">
                <a:lnSpc>
                  <a:spcPct val="115000"/>
                </a:lnSpc>
                <a:spcBef>
                  <a:spcPts val="0"/>
                </a:spcBef>
                <a:spcAft>
                  <a:spcPts val="0"/>
                </a:spcAft>
                <a:buNone/>
                <a:tabLst>
                  <a:tab pos="180336" algn="l"/>
                  <a:tab pos="450213" algn="l"/>
                </a:tabLst>
                <a:defRPr sz="1800" b="0" i="0" u="none" strike="noStrike" kern="0" cap="none" spc="0" baseline="0">
                  <a:solidFill>
                    <a:srgbClr val="000000"/>
                  </a:solidFill>
                  <a:uFillTx/>
                </a:defRPr>
              </a:pPr>
              <a:r>
                <a:rPr lang="fr-FR" sz="1400" b="1" i="0" u="none" strike="noStrike" kern="1200" cap="none" spc="0" baseline="0">
                  <a:solidFill>
                    <a:srgbClr val="000000"/>
                  </a:solidFill>
                  <a:uFillTx/>
                  <a:latin typeface="Calibri"/>
                  <a:ea typeface="Calibri" pitchFamily="34"/>
                  <a:cs typeface="Arial" pitchFamily="34"/>
                </a:rPr>
                <a:t>Mettre en place une formation en leadership</a:t>
              </a:r>
              <a:endParaRPr lang="fr-FR" sz="1800" b="0" i="0" u="none" strike="noStrike" kern="1200" cap="none" spc="0" baseline="0">
                <a:solidFill>
                  <a:srgbClr val="000000"/>
                </a:solidFill>
                <a:uFillTx/>
                <a:latin typeface="Calibri"/>
                <a:ea typeface="Calibri" pitchFamily="34"/>
                <a:cs typeface="Arial" pitchFamily="34"/>
              </a:endParaRPr>
            </a:p>
          </p:txBody>
        </p:sp>
        <p:sp>
          <p:nvSpPr>
            <p:cNvPr id="19" name="Rectangle à coins arrondis 28"/>
            <p:cNvSpPr/>
            <p:nvPr/>
          </p:nvSpPr>
          <p:spPr>
            <a:xfrm>
              <a:off x="2601888" y="4848523"/>
              <a:ext cx="4499524" cy="1620508"/>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70AD47"/>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0000"/>
                  </a:solidFill>
                  <a:highlight>
                    <a:srgbClr val="D3D3D3"/>
                  </a:highlight>
                  <a:uFillTx/>
                  <a:latin typeface="Calibri"/>
                  <a:ea typeface="Calibri" pitchFamily="34"/>
                  <a:cs typeface="Arial" pitchFamily="34"/>
                </a:rPr>
                <a:t>Exemples d'objectifs stratégiques de processus d'affaires/opérations :</a:t>
              </a:r>
              <a:endParaRPr lang="fr-FR" sz="1600" b="0" i="0" u="none" strike="noStrike" kern="1200" cap="none" spc="0" baseline="0">
                <a:solidFill>
                  <a:srgbClr val="000000"/>
                </a:solidFill>
                <a:uFillTx/>
                <a:latin typeface="Calibri"/>
                <a:ea typeface="Calibri" pitchFamily="34"/>
                <a:cs typeface="Arial" pitchFamily="34"/>
              </a:endParaRPr>
            </a:p>
            <a:p>
              <a:pPr marL="90168" marR="0" lvl="0" indent="-90168" algn="just" defTabSz="914400" rtl="0" fontAlgn="auto" hangingPunct="1">
                <a:lnSpc>
                  <a:spcPct val="115000"/>
                </a:lnSpc>
                <a:spcBef>
                  <a:spcPts val="0"/>
                </a:spcBef>
                <a:spcAft>
                  <a:spcPts val="0"/>
                </a:spcAft>
                <a:buNone/>
                <a:tabLst>
                  <a:tab pos="180336" algn="l"/>
                  <a:tab pos="450213" algn="l"/>
                </a:tabLst>
                <a:defRPr sz="1800" b="0" i="0" u="none" strike="noStrike" kern="0" cap="none" spc="0" baseline="0">
                  <a:solidFill>
                    <a:srgbClr val="000000"/>
                  </a:solidFill>
                  <a:uFillTx/>
                </a:defRPr>
              </a:pPr>
              <a:r>
                <a:rPr lang="fr-FR" sz="1200" b="1" i="0" u="none" strike="noStrike" kern="1200" cap="none" spc="0" baseline="0">
                  <a:solidFill>
                    <a:srgbClr val="000000"/>
                  </a:solidFill>
                  <a:uFillTx/>
                  <a:latin typeface="Calibri"/>
                  <a:ea typeface="Calibri" pitchFamily="34"/>
                  <a:cs typeface="Arial" pitchFamily="34"/>
                </a:rPr>
                <a:t>Favoriser la croissance de la clientèle par le marketing</a:t>
              </a:r>
              <a:endParaRPr lang="fr-FR" sz="1600" b="0" i="0" u="none" strike="noStrike" kern="1200" cap="none" spc="0" baseline="0">
                <a:solidFill>
                  <a:srgbClr val="000000"/>
                </a:solidFill>
                <a:uFillTx/>
                <a:latin typeface="Calibri"/>
                <a:ea typeface="Calibri" pitchFamily="34"/>
                <a:cs typeface="Arial" pitchFamily="34"/>
              </a:endParaRPr>
            </a:p>
            <a:p>
              <a:pPr marL="90168" marR="0" lvl="0" indent="-90168" algn="just" defTabSz="914400" rtl="0" fontAlgn="auto" hangingPunct="1">
                <a:lnSpc>
                  <a:spcPct val="115000"/>
                </a:lnSpc>
                <a:spcBef>
                  <a:spcPts val="0"/>
                </a:spcBef>
                <a:spcAft>
                  <a:spcPts val="0"/>
                </a:spcAft>
                <a:buNone/>
                <a:tabLst>
                  <a:tab pos="180336" algn="l"/>
                  <a:tab pos="450213" algn="l"/>
                </a:tabLst>
                <a:defRPr sz="1800" b="0" i="0" u="none" strike="noStrike" kern="0" cap="none" spc="0" baseline="0">
                  <a:solidFill>
                    <a:srgbClr val="000000"/>
                  </a:solidFill>
                  <a:uFillTx/>
                </a:defRPr>
              </a:pPr>
              <a:r>
                <a:rPr lang="fr-FR" sz="1200" b="1" i="0" u="none" strike="noStrike" kern="1200" cap="none" spc="0" baseline="0">
                  <a:solidFill>
                    <a:srgbClr val="000000"/>
                  </a:solidFill>
                  <a:uFillTx/>
                  <a:latin typeface="Calibri"/>
                  <a:ea typeface="Calibri" pitchFamily="34"/>
                  <a:cs typeface="Arial" pitchFamily="34"/>
                </a:rPr>
                <a:t>Réorganiser les processus de production</a:t>
              </a:r>
              <a:endParaRPr lang="fr-FR" sz="1600" b="0" i="0" u="none" strike="noStrike" kern="1200" cap="none" spc="0" baseline="0">
                <a:solidFill>
                  <a:srgbClr val="000000"/>
                </a:solidFill>
                <a:uFillTx/>
                <a:latin typeface="Calibri"/>
                <a:ea typeface="Calibri" pitchFamily="34"/>
                <a:cs typeface="Arial" pitchFamily="34"/>
              </a:endParaRPr>
            </a:p>
            <a:p>
              <a:pPr marL="90168" marR="0" lvl="0" indent="-90168" algn="just" defTabSz="914400" rtl="0" fontAlgn="auto" hangingPunct="1">
                <a:lnSpc>
                  <a:spcPct val="115000"/>
                </a:lnSpc>
                <a:spcBef>
                  <a:spcPts val="0"/>
                </a:spcBef>
                <a:spcAft>
                  <a:spcPts val="0"/>
                </a:spcAft>
                <a:buNone/>
                <a:tabLst>
                  <a:tab pos="180336" algn="l"/>
                  <a:tab pos="450213" algn="l"/>
                </a:tabLst>
                <a:defRPr sz="1800" b="0" i="0" u="none" strike="noStrike" kern="0" cap="none" spc="0" baseline="0">
                  <a:solidFill>
                    <a:srgbClr val="000000"/>
                  </a:solidFill>
                  <a:uFillTx/>
                </a:defRPr>
              </a:pPr>
              <a:r>
                <a:rPr lang="fr-FR" sz="1200" b="1" i="0" u="none" strike="noStrike" kern="1200" cap="none" spc="0" baseline="0">
                  <a:solidFill>
                    <a:srgbClr val="000000"/>
                  </a:solidFill>
                  <a:uFillTx/>
                  <a:latin typeface="Calibri"/>
                  <a:ea typeface="Calibri" pitchFamily="34"/>
                  <a:cs typeface="Arial" pitchFamily="34"/>
                </a:rPr>
                <a:t>Créer de nouvelles structures de recherche et développement</a:t>
              </a:r>
              <a:endParaRPr lang="fr-FR" sz="1600" b="0" i="0" u="none" strike="noStrike" kern="1200" cap="none" spc="0" baseline="0">
                <a:solidFill>
                  <a:srgbClr val="000000"/>
                </a:solidFill>
                <a:uFillTx/>
                <a:latin typeface="Calibri"/>
                <a:ea typeface="Calibri" pitchFamily="34"/>
                <a:cs typeface="Arial" pitchFamily="34"/>
              </a:endParaRPr>
            </a:p>
          </p:txBody>
        </p:sp>
        <p:sp>
          <p:nvSpPr>
            <p:cNvPr id="20" name="Rectangle à coins arrondis 29"/>
            <p:cNvSpPr/>
            <p:nvPr/>
          </p:nvSpPr>
          <p:spPr>
            <a:xfrm>
              <a:off x="7904896" y="4848523"/>
              <a:ext cx="4134304" cy="1620508"/>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FFC000"/>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fr-FR" sz="1400" b="1" i="0" u="none" strike="noStrike" kern="1200" cap="none" spc="0" baseline="0">
                  <a:solidFill>
                    <a:srgbClr val="000000"/>
                  </a:solidFill>
                  <a:highlight>
                    <a:srgbClr val="D3D3D3"/>
                  </a:highlight>
                  <a:uFillTx/>
                  <a:latin typeface="Calibri"/>
                  <a:ea typeface="Calibri" pitchFamily="34"/>
                  <a:cs typeface="Arial" pitchFamily="34"/>
                </a:rPr>
                <a:t>Exemples d'objectifs stratégiques clients :</a:t>
              </a:r>
              <a:endParaRPr lang="fr-FR" sz="1800" b="0" i="0" u="none" strike="noStrike" kern="1200" cap="none" spc="0" baseline="0">
                <a:solidFill>
                  <a:srgbClr val="000000"/>
                </a:solidFill>
                <a:uFillTx/>
                <a:latin typeface="Calibri"/>
                <a:ea typeface="Calibri" pitchFamily="34"/>
                <a:cs typeface="Arial" pitchFamily="34"/>
              </a:endParaRPr>
            </a:p>
            <a:p>
              <a:pPr marL="90168" marR="0" lvl="0" indent="-90168" algn="just" defTabSz="914400" rtl="0" fontAlgn="auto" hangingPunct="1">
                <a:lnSpc>
                  <a:spcPct val="115000"/>
                </a:lnSpc>
                <a:spcBef>
                  <a:spcPts val="0"/>
                </a:spcBef>
                <a:spcAft>
                  <a:spcPts val="0"/>
                </a:spcAft>
                <a:buNone/>
                <a:tabLst>
                  <a:tab pos="180336" algn="l"/>
                  <a:tab pos="450213" algn="l"/>
                </a:tabLst>
                <a:defRPr sz="1800" b="0" i="0" u="none" strike="noStrike" kern="0" cap="none" spc="0" baseline="0">
                  <a:solidFill>
                    <a:srgbClr val="000000"/>
                  </a:solidFill>
                  <a:uFillTx/>
                </a:defRPr>
              </a:pPr>
              <a:r>
                <a:rPr lang="fr-FR" sz="1400" b="1" i="0" u="none" strike="noStrike" kern="1200" cap="none" spc="0" baseline="0">
                  <a:solidFill>
                    <a:srgbClr val="000000"/>
                  </a:solidFill>
                  <a:uFillTx/>
                  <a:latin typeface="Calibri"/>
                  <a:ea typeface="Calibri" pitchFamily="34"/>
                  <a:cs typeface="Arial" pitchFamily="34"/>
                </a:rPr>
                <a:t>Offrir des prix compétitifs</a:t>
              </a:r>
              <a:endParaRPr lang="fr-FR" sz="1800" b="0" i="0" u="none" strike="noStrike" kern="1200" cap="none" spc="0" baseline="0">
                <a:solidFill>
                  <a:srgbClr val="000000"/>
                </a:solidFill>
                <a:uFillTx/>
                <a:latin typeface="Calibri"/>
                <a:ea typeface="Calibri" pitchFamily="34"/>
                <a:cs typeface="Arial" pitchFamily="34"/>
              </a:endParaRPr>
            </a:p>
            <a:p>
              <a:pPr marL="90168" marR="0" lvl="0" indent="-90168" algn="just" defTabSz="914400" rtl="0" fontAlgn="auto" hangingPunct="1">
                <a:lnSpc>
                  <a:spcPct val="115000"/>
                </a:lnSpc>
                <a:spcBef>
                  <a:spcPts val="0"/>
                </a:spcBef>
                <a:spcAft>
                  <a:spcPts val="0"/>
                </a:spcAft>
                <a:buNone/>
                <a:tabLst>
                  <a:tab pos="180336" algn="l"/>
                  <a:tab pos="450213" algn="l"/>
                </a:tabLst>
                <a:defRPr sz="1800" b="0" i="0" u="none" strike="noStrike" kern="0" cap="none" spc="0" baseline="0">
                  <a:solidFill>
                    <a:srgbClr val="000000"/>
                  </a:solidFill>
                  <a:uFillTx/>
                </a:defRPr>
              </a:pPr>
              <a:r>
                <a:rPr lang="fr-FR" sz="1400" b="1" i="0" u="none" strike="noStrike" kern="1200" cap="none" spc="0" baseline="0">
                  <a:solidFill>
                    <a:srgbClr val="000000"/>
                  </a:solidFill>
                  <a:uFillTx/>
                  <a:latin typeface="Calibri"/>
                  <a:ea typeface="Calibri" pitchFamily="34"/>
                  <a:cs typeface="Arial" pitchFamily="34"/>
                </a:rPr>
                <a:t>Créer une initiative de fidélisation de la clientèle</a:t>
              </a:r>
              <a:endParaRPr lang="fr-FR" sz="1800" b="0" i="0" u="none" strike="noStrike" kern="1200" cap="none" spc="0" baseline="0">
                <a:solidFill>
                  <a:srgbClr val="000000"/>
                </a:solidFill>
                <a:uFillTx/>
                <a:latin typeface="Calibri"/>
                <a:ea typeface="Calibri" pitchFamily="34"/>
                <a:cs typeface="Arial" pitchFamily="34"/>
              </a:endParaRPr>
            </a:p>
            <a:p>
              <a:pPr marL="90168" marR="0" lvl="0" indent="-90168" algn="just" defTabSz="914400" rtl="0" fontAlgn="auto" hangingPunct="1">
                <a:lnSpc>
                  <a:spcPct val="115000"/>
                </a:lnSpc>
                <a:spcBef>
                  <a:spcPts val="0"/>
                </a:spcBef>
                <a:spcAft>
                  <a:spcPts val="0"/>
                </a:spcAft>
                <a:buNone/>
                <a:tabLst>
                  <a:tab pos="180336" algn="l"/>
                  <a:tab pos="450213" algn="l"/>
                </a:tabLst>
                <a:defRPr sz="1800" b="0" i="0" u="none" strike="noStrike" kern="0" cap="none" spc="0" baseline="0">
                  <a:solidFill>
                    <a:srgbClr val="000000"/>
                  </a:solidFill>
                  <a:uFillTx/>
                </a:defRPr>
              </a:pPr>
              <a:r>
                <a:rPr lang="fr-FR" sz="1400" b="1" i="0" u="none" strike="noStrike" kern="1200" cap="none" spc="0" baseline="0">
                  <a:solidFill>
                    <a:srgbClr val="000000"/>
                  </a:solidFill>
                  <a:uFillTx/>
                  <a:latin typeface="Calibri"/>
                  <a:ea typeface="Calibri" pitchFamily="34"/>
                  <a:cs typeface="Arial" pitchFamily="34"/>
                </a:rPr>
                <a:t>Lancer des enquêtes de satisfaction client</a:t>
              </a:r>
              <a:endParaRPr lang="fr-FR" sz="1800" b="0" i="0" u="none" strike="noStrike" kern="1200" cap="none" spc="0" baseline="0">
                <a:solidFill>
                  <a:srgbClr val="000000"/>
                </a:solidFill>
                <a:uFillTx/>
                <a:latin typeface="Calibri"/>
                <a:ea typeface="Calibri" pitchFamily="34"/>
                <a:cs typeface="Arial" pitchFamily="34"/>
              </a:endParaRPr>
            </a:p>
          </p:txBody>
        </p:sp>
      </p:grpSp>
      <p:pic>
        <p:nvPicPr>
          <p:cNvPr id="21"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875" y="3361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250"/>
                                        <p:tgtEl>
                                          <p:spTgt spid="10"/>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250"/>
                                        <p:tgtEl>
                                          <p:spTgt spid="9"/>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afterEffect">
                                  <p:stCondLst>
                                    <p:cond delay="0"/>
                                  </p:stCondLst>
                                  <p:childTnLst>
                                    <p:cmd type="call" cmd="playFrom(0.0)">
                                      <p:cBhvr>
                                        <p:cTn id="24" dur="24580" fill="hold"/>
                                        <p:tgtEl>
                                          <p:spTgt spid="21"/>
                                        </p:tgtEl>
                                      </p:cBhvr>
                                    </p:cmd>
                                  </p:childTnLst>
                                </p:cTn>
                              </p:par>
                            </p:childTnLst>
                          </p:cTn>
                        </p:par>
                      </p:childTnLst>
                    </p:cTn>
                  </p:par>
                </p:childTnLst>
              </p:cTn>
              <p:nextCondLst>
                <p:cond evt="onClick" delay="0">
                  <p:tgtEl>
                    <p:spTgt spid="21"/>
                  </p:tgtEl>
                </p:cond>
              </p:nextCondLst>
            </p:seq>
            <p:audio>
              <p:cMediaNode vol="80000">
                <p:cTn id="25" fill="hold" display="0">
                  <p:stCondLst>
                    <p:cond delay="indefinite"/>
                  </p:stCondLst>
                  <p:endCondLst>
                    <p:cond evt="onStopAudio" delay="0">
                      <p:tgtEl>
                        <p:sldTgt/>
                      </p:tgtEl>
                    </p:cond>
                  </p:endCondLst>
                </p:cTn>
                <p:tgtEl>
                  <p:spTgt spid="21"/>
                </p:tgtEl>
              </p:cMediaNode>
            </p:audio>
          </p:childTnLst>
        </p:cTn>
      </p:par>
    </p:tnLst>
    <p:bldLst>
      <p:bldP spid="2"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name="Slide80">
    <p:spTree>
      <p:nvGrpSpPr>
        <p:cNvPr id="1" name=""/>
        <p:cNvGrpSpPr/>
        <p:nvPr/>
      </p:nvGrpSpPr>
      <p:grpSpPr>
        <a:xfrm>
          <a:off x="0" y="0"/>
          <a:ext cx="0" cy="0"/>
          <a:chOff x="0" y="0"/>
          <a:chExt cx="0" cy="0"/>
        </a:xfrm>
      </p:grpSpPr>
      <p:sp>
        <p:nvSpPr>
          <p:cNvPr id="2" name="Forme libre 52"/>
          <p:cNvSpPr/>
          <p:nvPr/>
        </p:nvSpPr>
        <p:spPr>
          <a:xfrm>
            <a:off x="1293482"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000000"/>
              </a:solidFill>
              <a:uFillTx/>
              <a:latin typeface="Calibri"/>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Chapitre 01. Introduction a la stratégie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3" descr="C:\Users\csc\Desktop\téléchargement (2).jpg">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152805" y="5089285"/>
            <a:ext cx="2118344" cy="1211387"/>
          </a:xfrm>
          <a:prstGeom prst="rect">
            <a:avLst/>
          </a:prstGeom>
          <a:ln>
            <a:noFill/>
          </a:ln>
          <a:effectLst>
            <a:softEdge rad="112500"/>
          </a:effectLst>
        </p:spPr>
      </p:pic>
      <p:sp>
        <p:nvSpPr>
          <p:cNvPr id="13" name="Titre 1"/>
          <p:cNvSpPr txBox="1">
            <a:spLocks noGrp="1"/>
          </p:cNvSpPr>
          <p:nvPr>
            <p:ph type="title"/>
          </p:nvPr>
        </p:nvSpPr>
        <p:spPr>
          <a:xfrm>
            <a:off x="4218694" y="163092"/>
            <a:ext cx="7882493" cy="500039"/>
          </a:xfrm>
          <a:solidFill>
            <a:srgbClr val="000514"/>
          </a:solidFill>
          <a:ln w="9528">
            <a:solidFill>
              <a:srgbClr val="FFFFFF"/>
            </a:solidFill>
            <a:prstDash val="solid"/>
          </a:ln>
        </p:spPr>
        <p:txBody>
          <a:bodyPr/>
          <a:lstStyle/>
          <a:p>
            <a:pPr lvl="0" algn="r">
              <a:lnSpc>
                <a:spcPct val="100000"/>
              </a:lnSpc>
            </a:pPr>
            <a:r>
              <a:rPr lang="fr-FR" sz="2400" b="1" kern="0">
                <a:solidFill>
                  <a:srgbClr val="FFFF00"/>
                </a:solidFill>
                <a:latin typeface="Cambria" pitchFamily="18"/>
              </a:rPr>
              <a:t>Approche de la stratégie</a:t>
            </a:r>
          </a:p>
        </p:txBody>
      </p:sp>
      <p:sp>
        <p:nvSpPr>
          <p:cNvPr id="14" name="Rectangle 14"/>
          <p:cNvSpPr/>
          <p:nvPr/>
        </p:nvSpPr>
        <p:spPr>
          <a:xfrm>
            <a:off x="3614289" y="910252"/>
            <a:ext cx="8415916" cy="2400657"/>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dirty="0">
                <a:solidFill>
                  <a:srgbClr val="0000FF"/>
                </a:solidFill>
                <a:uFillTx/>
                <a:latin typeface="Palatino Linotype" panose="02040502050505030304" pitchFamily="18" charset="0"/>
                <a:ea typeface="Calibri" pitchFamily="34"/>
              </a:rPr>
              <a:t>LA STRATÉGIE </a:t>
            </a:r>
            <a:r>
              <a:rPr lang="fr-FR" sz="2000" b="1" i="0" u="none" strike="noStrike" kern="1200" cap="none" spc="0" baseline="0" dirty="0">
                <a:solidFill>
                  <a:srgbClr val="000000"/>
                </a:solidFill>
                <a:uFillTx/>
                <a:latin typeface="Palatino Linotype" panose="02040502050505030304" pitchFamily="18" charset="0"/>
                <a:ea typeface="Calibri" pitchFamily="34"/>
              </a:rPr>
              <a:t>peut-être définie comme l’ensemble des décisions et des actions relatives au choix des moyens et à l’articulation des ressources en vue d’atteindre un objectif. Elle a pour but de modifier favorablement et durablement la position de l’entreprise dans son environnement</a:t>
            </a:r>
            <a:r>
              <a:rPr lang="fr-FR" sz="2000" b="1" i="0" u="none" strike="noStrike" kern="1200" cap="none" spc="0" baseline="0" dirty="0" smtClean="0">
                <a:solidFill>
                  <a:srgbClr val="000000"/>
                </a:solidFill>
                <a:uFillTx/>
                <a:latin typeface="Palatino Linotype" panose="02040502050505030304" pitchFamily="18" charset="0"/>
                <a:ea typeface="Calibri" pitchFamily="34"/>
              </a:rPr>
              <a:t>.</a:t>
            </a:r>
            <a:endParaRPr lang="fr-FR" sz="2000" b="1" i="0" u="none" strike="noStrike" kern="1200" cap="none" spc="0" baseline="0" dirty="0">
              <a:solidFill>
                <a:srgbClr val="000000"/>
              </a:solidFill>
              <a:uFillTx/>
              <a:latin typeface="Palatino Linotype" panose="02040502050505030304" pitchFamily="18" charset="0"/>
              <a:ea typeface="Calibri" pitchFamily="34"/>
            </a:endParaRPr>
          </a:p>
        </p:txBody>
      </p:sp>
      <p:sp>
        <p:nvSpPr>
          <p:cNvPr id="15" name="Rectangle 14"/>
          <p:cNvSpPr/>
          <p:nvPr/>
        </p:nvSpPr>
        <p:spPr>
          <a:xfrm>
            <a:off x="5813945" y="4000165"/>
            <a:ext cx="6216259" cy="1477328"/>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dirty="0" smtClean="0">
                <a:solidFill>
                  <a:srgbClr val="000000"/>
                </a:solidFill>
                <a:uFillTx/>
                <a:latin typeface="Palatino Linotype" panose="02040502050505030304" pitchFamily="18" charset="0"/>
                <a:ea typeface="Calibri" pitchFamily="34"/>
              </a:rPr>
              <a:t>La </a:t>
            </a:r>
            <a:r>
              <a:rPr lang="fr-FR" sz="2000" b="1" i="0" u="none" strike="noStrike" kern="1200" cap="none" spc="0" baseline="0" dirty="0">
                <a:solidFill>
                  <a:srgbClr val="000000"/>
                </a:solidFill>
                <a:uFillTx/>
                <a:latin typeface="Palatino Linotype" panose="02040502050505030304" pitchFamily="18" charset="0"/>
                <a:ea typeface="Calibri" pitchFamily="34"/>
              </a:rPr>
              <a:t>stratégie constitue en quelque sorte </a:t>
            </a:r>
            <a:r>
              <a:rPr lang="fr-FR" sz="2000" b="1" i="1" u="sng" strike="noStrike" kern="1200" cap="none" spc="0" baseline="0" dirty="0">
                <a:solidFill>
                  <a:srgbClr val="FF0000"/>
                </a:solidFill>
                <a:uFillTx/>
                <a:latin typeface="Palatino Linotype" panose="02040502050505030304" pitchFamily="18" charset="0"/>
                <a:ea typeface="Calibri" pitchFamily="34"/>
              </a:rPr>
              <a:t>le milieu entre la position actuelle de l’entreprise et sa position future.</a:t>
            </a:r>
          </a:p>
        </p:txBody>
      </p:sp>
      <p:sp>
        <p:nvSpPr>
          <p:cNvPr id="16" name="Flèche à angle droit 16"/>
          <p:cNvSpPr/>
          <p:nvPr/>
        </p:nvSpPr>
        <p:spPr>
          <a:xfrm rot="5400013">
            <a:off x="4369281" y="3633095"/>
            <a:ext cx="1430816" cy="1280690"/>
          </a:xfrm>
          <a:custGeom>
            <a:avLst>
              <a:gd name="f10" fmla="val 25000"/>
              <a:gd name="f11" fmla="val 25000"/>
              <a:gd name="f12" fmla="val 25000"/>
            </a:avLst>
            <a:gdLst>
              <a:gd name="f3" fmla="val 10800000"/>
              <a:gd name="f4" fmla="val 5400000"/>
              <a:gd name="f5" fmla="val 180"/>
              <a:gd name="f6" fmla="val w"/>
              <a:gd name="f7" fmla="val h"/>
              <a:gd name="f8" fmla="val ss"/>
              <a:gd name="f9" fmla="val 0"/>
              <a:gd name="f10" fmla="val 25000"/>
              <a:gd name="f11" fmla="val 25000"/>
              <a:gd name="f12" fmla="val 25000"/>
              <a:gd name="f13" fmla="+- 0 0 -360"/>
              <a:gd name="f14" fmla="+- 0 0 -270"/>
              <a:gd name="f15" fmla="+- 0 0 -180"/>
              <a:gd name="f16" fmla="+- 0 0 -90"/>
              <a:gd name="f17" fmla="abs f6"/>
              <a:gd name="f18" fmla="abs f7"/>
              <a:gd name="f19" fmla="abs f8"/>
              <a:gd name="f20" fmla="val f9"/>
              <a:gd name="f21" fmla="val f10"/>
              <a:gd name="f22" fmla="val f11"/>
              <a:gd name="f23" fmla="val f12"/>
              <a:gd name="f24" fmla="*/ f13 f3 1"/>
              <a:gd name="f25" fmla="*/ f14 f3 1"/>
              <a:gd name="f26" fmla="*/ f15 f3 1"/>
              <a:gd name="f27" fmla="*/ f16 f3 1"/>
              <a:gd name="f28" fmla="?: f17 f6 1"/>
              <a:gd name="f29" fmla="?: f18 f7 1"/>
              <a:gd name="f30" fmla="?: f19 f8 1"/>
              <a:gd name="f31" fmla="*/ f24 1 f5"/>
              <a:gd name="f32" fmla="*/ f25 1 f5"/>
              <a:gd name="f33" fmla="*/ f26 1 f5"/>
              <a:gd name="f34" fmla="*/ f27 1 f5"/>
              <a:gd name="f35" fmla="*/ f28 1 21600"/>
              <a:gd name="f36" fmla="*/ f29 1 21600"/>
              <a:gd name="f37" fmla="*/ 21600 f28 1"/>
              <a:gd name="f38" fmla="*/ 21600 f29 1"/>
              <a:gd name="f39" fmla="+- f31 0 f4"/>
              <a:gd name="f40" fmla="+- f32 0 f4"/>
              <a:gd name="f41" fmla="+- f33 0 f4"/>
              <a:gd name="f42" fmla="+- f34 0 f4"/>
              <a:gd name="f43" fmla="min f36 f35"/>
              <a:gd name="f44" fmla="*/ f37 1 f30"/>
              <a:gd name="f45" fmla="*/ f38 1 f30"/>
              <a:gd name="f46" fmla="val f44"/>
              <a:gd name="f47" fmla="val f45"/>
              <a:gd name="f48" fmla="*/ f20 f43 1"/>
              <a:gd name="f49" fmla="+- f47 0 f20"/>
              <a:gd name="f50" fmla="+- f46 0 f20"/>
              <a:gd name="f51" fmla="*/ f47 f43 1"/>
              <a:gd name="f52" fmla="*/ f46 f43 1"/>
              <a:gd name="f53" fmla="min f50 f49"/>
              <a:gd name="f54" fmla="*/ f53 f23 1"/>
              <a:gd name="f55" fmla="*/ f53 f22 1"/>
              <a:gd name="f56" fmla="*/ f53 f21 1"/>
              <a:gd name="f57" fmla="*/ f54 1 100000"/>
              <a:gd name="f58" fmla="*/ f55 1 50000"/>
              <a:gd name="f59" fmla="*/ f55 1 100000"/>
              <a:gd name="f60" fmla="*/ f56 1 200000"/>
              <a:gd name="f61" fmla="*/ f56 1 100000"/>
              <a:gd name="f62" fmla="+- f46 0 f58"/>
              <a:gd name="f63" fmla="+- f46 0 f59"/>
              <a:gd name="f64" fmla="+- f47 0 f61"/>
              <a:gd name="f65" fmla="+- f57 f47 0"/>
              <a:gd name="f66" fmla="*/ f57 f43 1"/>
              <a:gd name="f67" fmla="+- f63 0 f60"/>
              <a:gd name="f68" fmla="+- f63 f60 0"/>
              <a:gd name="f69" fmla="+- f64 f47 0"/>
              <a:gd name="f70" fmla="*/ f65 1 2"/>
              <a:gd name="f71" fmla="*/ f64 f43 1"/>
              <a:gd name="f72" fmla="*/ f62 f43 1"/>
              <a:gd name="f73" fmla="*/ f63 f43 1"/>
              <a:gd name="f74" fmla="*/ f68 1 2"/>
              <a:gd name="f75" fmla="*/ f69 1 2"/>
              <a:gd name="f76" fmla="*/ f68 f43 1"/>
              <a:gd name="f77" fmla="*/ f67 f43 1"/>
              <a:gd name="f78" fmla="*/ f70 f43 1"/>
              <a:gd name="f79" fmla="*/ f75 f43 1"/>
              <a:gd name="f80" fmla="*/ f74 f43 1"/>
            </a:gdLst>
            <a:ahLst/>
            <a:cxnLst>
              <a:cxn ang="3cd4">
                <a:pos x="hc" y="t"/>
              </a:cxn>
              <a:cxn ang="0">
                <a:pos x="r" y="vc"/>
              </a:cxn>
              <a:cxn ang="cd4">
                <a:pos x="hc" y="b"/>
              </a:cxn>
              <a:cxn ang="cd2">
                <a:pos x="l" y="vc"/>
              </a:cxn>
              <a:cxn ang="f39">
                <a:pos x="f73" y="f48"/>
              </a:cxn>
              <a:cxn ang="f40">
                <a:pos x="f72" y="f66"/>
              </a:cxn>
              <a:cxn ang="f40">
                <a:pos x="f48" y="f79"/>
              </a:cxn>
              <a:cxn ang="f41">
                <a:pos x="f80" y="f51"/>
              </a:cxn>
              <a:cxn ang="f42">
                <a:pos x="f76" y="f78"/>
              </a:cxn>
              <a:cxn ang="f42">
                <a:pos x="f52" y="f66"/>
              </a:cxn>
            </a:cxnLst>
            <a:rect l="f48" t="f71" r="f76" b="f51"/>
            <a:pathLst>
              <a:path>
                <a:moveTo>
                  <a:pt x="f48" y="f71"/>
                </a:moveTo>
                <a:lnTo>
                  <a:pt x="f77" y="f71"/>
                </a:lnTo>
                <a:lnTo>
                  <a:pt x="f77" y="f66"/>
                </a:lnTo>
                <a:lnTo>
                  <a:pt x="f72" y="f66"/>
                </a:lnTo>
                <a:lnTo>
                  <a:pt x="f73" y="f48"/>
                </a:lnTo>
                <a:lnTo>
                  <a:pt x="f52" y="f66"/>
                </a:lnTo>
                <a:lnTo>
                  <a:pt x="f76" y="f66"/>
                </a:lnTo>
                <a:lnTo>
                  <a:pt x="f76" y="f51"/>
                </a:lnTo>
                <a:lnTo>
                  <a:pt x="f48" y="f51"/>
                </a:lnTo>
                <a:close/>
              </a:path>
            </a:pathLst>
          </a:custGeom>
          <a:solidFill>
            <a:srgbClr val="F4B183"/>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7" nam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608" y="-1198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25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25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5961" fill="hold"/>
                                        <p:tgtEl>
                                          <p:spTgt spid="17"/>
                                        </p:tgtEl>
                                      </p:cBhvr>
                                    </p:cmd>
                                  </p:childTnLst>
                                </p:cTn>
                              </p:par>
                            </p:childTnLst>
                          </p:cTn>
                        </p:par>
                      </p:childTnLst>
                    </p:cTn>
                  </p:par>
                </p:childTnLst>
              </p:cTn>
              <p:nextCondLst>
                <p:cond evt="onClick" delay="0">
                  <p:tgtEl>
                    <p:spTgt spid="17"/>
                  </p:tgtEl>
                </p:cond>
              </p:nextCondLst>
            </p:seq>
            <p:audio>
              <p:cMediaNode vol="80000">
                <p:cTn id="22" fill="hold" display="0">
                  <p:stCondLst>
                    <p:cond delay="indefinite"/>
                  </p:stCondLst>
                  <p:endCondLst>
                    <p:cond evt="onStopAudio" delay="0">
                      <p:tgtEl>
                        <p:sldTgt/>
                      </p:tgtEl>
                    </p:cond>
                  </p:endCondLst>
                </p:cTn>
                <p:tgtEl>
                  <p:spTgt spid="17"/>
                </p:tgtEl>
              </p:cMediaNode>
            </p:audio>
          </p:childTnLst>
        </p:cTn>
      </p:par>
    </p:tnLst>
    <p:bldLst>
      <p:bldP spid="2"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name="Slide98">
    <p:spTree>
      <p:nvGrpSpPr>
        <p:cNvPr id="1" name=""/>
        <p:cNvGrpSpPr/>
        <p:nvPr/>
      </p:nvGrpSpPr>
      <p:grpSpPr>
        <a:xfrm>
          <a:off x="0" y="0"/>
          <a:ext cx="0" cy="0"/>
          <a:chOff x="0" y="0"/>
          <a:chExt cx="0" cy="0"/>
        </a:xfrm>
      </p:grpSpPr>
      <p:sp>
        <p:nvSpPr>
          <p:cNvPr id="2" name="Forme libre 52"/>
          <p:cNvSpPr/>
          <p:nvPr/>
        </p:nvSpPr>
        <p:spPr>
          <a:xfrm>
            <a:off x="1267879"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000000"/>
              </a:solidFill>
              <a:uFillTx/>
              <a:latin typeface="Calibri"/>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Chapitre 01. Introduction a la stratégie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3" descr="C:\Users\csc\Desktop\téléchargement (2).jpg">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152805" y="5089285"/>
            <a:ext cx="2118344" cy="1211387"/>
          </a:xfrm>
          <a:prstGeom prst="rect">
            <a:avLst/>
          </a:prstGeom>
          <a:ln>
            <a:noFill/>
          </a:ln>
          <a:effectLst>
            <a:softEdge rad="112500"/>
          </a:effectLst>
        </p:spPr>
      </p:pic>
      <p:sp>
        <p:nvSpPr>
          <p:cNvPr id="13" name="Titre 1"/>
          <p:cNvSpPr txBox="1">
            <a:spLocks noGrp="1"/>
          </p:cNvSpPr>
          <p:nvPr>
            <p:ph type="title"/>
          </p:nvPr>
        </p:nvSpPr>
        <p:spPr>
          <a:xfrm>
            <a:off x="4218694" y="163092"/>
            <a:ext cx="7882493" cy="500039"/>
          </a:xfrm>
          <a:solidFill>
            <a:srgbClr val="000514"/>
          </a:solidFill>
          <a:ln w="9528">
            <a:solidFill>
              <a:srgbClr val="FFFFFF"/>
            </a:solidFill>
            <a:prstDash val="solid"/>
          </a:ln>
        </p:spPr>
        <p:txBody>
          <a:bodyPr/>
          <a:lstStyle/>
          <a:p>
            <a:pPr lvl="0" algn="r">
              <a:lnSpc>
                <a:spcPct val="100000"/>
              </a:lnSpc>
            </a:pPr>
            <a:r>
              <a:rPr lang="fr-FR" sz="2400" b="1" kern="0">
                <a:solidFill>
                  <a:srgbClr val="FFFF00"/>
                </a:solidFill>
                <a:latin typeface="Cambria" pitchFamily="18"/>
              </a:rPr>
              <a:t>Approche de la stratégie</a:t>
            </a:r>
          </a:p>
        </p:txBody>
      </p:sp>
      <p:sp>
        <p:nvSpPr>
          <p:cNvPr id="14" name="Rectangle 14"/>
          <p:cNvSpPr/>
          <p:nvPr/>
        </p:nvSpPr>
        <p:spPr>
          <a:xfrm>
            <a:off x="2655645" y="791134"/>
            <a:ext cx="4499524" cy="441792"/>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ts val="3000"/>
              </a:lnSpc>
              <a:spcBef>
                <a:spcPts val="0"/>
              </a:spcBef>
              <a:spcAft>
                <a:spcPts val="0"/>
              </a:spcAft>
              <a:buNone/>
              <a:tabLst/>
              <a:defRPr sz="1800" b="0" i="0" u="none" strike="noStrike" kern="0" cap="none" spc="0" baseline="0">
                <a:solidFill>
                  <a:srgbClr val="000000"/>
                </a:solidFill>
                <a:uFillTx/>
              </a:defRPr>
            </a:pPr>
            <a:r>
              <a:rPr lang="fr-FR" sz="1800" b="1" i="1" u="none" strike="noStrike" kern="1200" cap="none" spc="0" baseline="0" dirty="0">
                <a:solidFill>
                  <a:srgbClr val="000000"/>
                </a:solidFill>
                <a:uFillTx/>
                <a:latin typeface="Calibri"/>
              </a:rPr>
              <a:t>Représentation de la démarche stratégique</a:t>
            </a:r>
            <a:endParaRPr lang="fr-FR" sz="1800" b="1" i="0" u="none" strike="noStrike" kern="1200" cap="none" spc="0" baseline="0" dirty="0">
              <a:solidFill>
                <a:srgbClr val="000000"/>
              </a:solidFill>
              <a:uFillTx/>
              <a:latin typeface="Calibri"/>
            </a:endParaRPr>
          </a:p>
        </p:txBody>
      </p:sp>
      <p:pic>
        <p:nvPicPr>
          <p:cNvPr id="15" name="Image 23">
            <a:extLst>
              <a:ext uri="{FF2B5EF4-FFF2-40B4-BE49-F238E27FC236}">
                <a16:creationId xmlns:a16="http://schemas.microsoft.com/office/drawing/2014/main" id="{00000000-0000-0000-0000-000000000000}"/>
              </a:ext>
            </a:extLst>
          </p:cNvPr>
          <p:cNvPicPr>
            <a:picLocks noChangeAspect="1"/>
          </p:cNvPicPr>
          <p:nvPr/>
        </p:nvPicPr>
        <p:blipFill>
          <a:blip r:embed="rId6"/>
          <a:srcRect/>
          <a:stretch>
            <a:fillRect/>
          </a:stretch>
        </p:blipFill>
        <p:spPr>
          <a:xfrm>
            <a:off x="4218694" y="3384645"/>
            <a:ext cx="7820506" cy="2887287"/>
          </a:xfrm>
          <a:prstGeom prst="rect">
            <a:avLst/>
          </a:prstGeom>
          <a:noFill/>
          <a:ln w="9528" cap="flat">
            <a:solidFill>
              <a:srgbClr val="000000"/>
            </a:solidFill>
            <a:prstDash val="solid"/>
            <a:miter/>
          </a:ln>
        </p:spPr>
      </p:pic>
      <p:sp>
        <p:nvSpPr>
          <p:cNvPr id="16" name="Rectangle 26"/>
          <p:cNvSpPr/>
          <p:nvPr/>
        </p:nvSpPr>
        <p:spPr>
          <a:xfrm>
            <a:off x="2271149" y="1327068"/>
            <a:ext cx="9768041" cy="2015936"/>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ts val="3000"/>
              </a:lnSpc>
              <a:spcBef>
                <a:spcPts val="0"/>
              </a:spcBef>
              <a:spcAft>
                <a:spcPts val="0"/>
              </a:spcAft>
              <a:buNone/>
              <a:tabLst/>
              <a:defRPr sz="1800" b="0" i="0" u="none" strike="noStrike" kern="0" cap="none" spc="0" baseline="0">
                <a:solidFill>
                  <a:srgbClr val="000000"/>
                </a:solidFill>
                <a:uFillTx/>
              </a:defRPr>
            </a:pPr>
            <a:r>
              <a:rPr lang="fr-FR" b="1" i="0" u="none" strike="noStrike" kern="1200" cap="none" spc="0" baseline="0" dirty="0">
                <a:solidFill>
                  <a:srgbClr val="000000"/>
                </a:solidFill>
                <a:uFillTx/>
                <a:latin typeface="Palatino Linotype" panose="02040502050505030304" pitchFamily="18" charset="0"/>
              </a:rPr>
              <a:t>Le mot « stratégie » est dérivé du mot grec  </a:t>
            </a:r>
            <a:r>
              <a:rPr lang="fr-FR" b="1" i="1" u="none" strike="noStrike" kern="1200" cap="none" spc="0" baseline="0" dirty="0">
                <a:solidFill>
                  <a:srgbClr val="FF0000"/>
                </a:solidFill>
                <a:uFillTx/>
                <a:latin typeface="Palatino Linotype" panose="02040502050505030304" pitchFamily="18" charset="0"/>
              </a:rPr>
              <a:t>stratgos</a:t>
            </a:r>
            <a:r>
              <a:rPr lang="fr-FR" b="1" i="0" u="none" strike="noStrike" kern="1200" cap="none" spc="0" baseline="0" dirty="0">
                <a:solidFill>
                  <a:srgbClr val="FF0000"/>
                </a:solidFill>
                <a:uFillTx/>
                <a:latin typeface="Palatino Linotype" panose="02040502050505030304" pitchFamily="18" charset="0"/>
              </a:rPr>
              <a:t> </a:t>
            </a:r>
            <a:r>
              <a:rPr lang="fr-FR" b="1" i="0" u="none" strike="noStrike" kern="1200" cap="none" spc="0" baseline="0" dirty="0">
                <a:solidFill>
                  <a:srgbClr val="000000"/>
                </a:solidFill>
                <a:uFillTx/>
                <a:latin typeface="Palatino Linotype" panose="02040502050505030304" pitchFamily="18" charset="0"/>
              </a:rPr>
              <a:t>qui signifie armée et </a:t>
            </a:r>
            <a:r>
              <a:rPr lang="fr-FR" b="1" i="1" u="none" strike="noStrike" kern="1200" cap="none" spc="0" baseline="0" dirty="0">
                <a:solidFill>
                  <a:srgbClr val="FF0000"/>
                </a:solidFill>
                <a:uFillTx/>
                <a:latin typeface="Palatino Linotype" panose="02040502050505030304" pitchFamily="18" charset="0"/>
              </a:rPr>
              <a:t>ago</a:t>
            </a:r>
            <a:r>
              <a:rPr lang="fr-FR" b="1" i="0" u="none" strike="noStrike" kern="1200" cap="none" spc="0" baseline="0" dirty="0">
                <a:solidFill>
                  <a:srgbClr val="000000"/>
                </a:solidFill>
                <a:uFillTx/>
                <a:latin typeface="Palatino Linotype" panose="02040502050505030304" pitchFamily="18" charset="0"/>
              </a:rPr>
              <a:t>  qui signifie diriger. La stratégie est une action que les managers prennent pour atteindre un ou plusieurs objectifs de l'organisation. La stratégie peut également être définie comme une direction générale définie pour l'entreprise et ses diverses composantes afin d'atteindre un état souhaité dans le futur.</a:t>
            </a:r>
          </a:p>
        </p:txBody>
      </p:sp>
      <p:pic>
        <p:nvPicPr>
          <p:cNvPr id="17" name="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067" y="1816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25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25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1232" fill="hold"/>
                                        <p:tgtEl>
                                          <p:spTgt spid="17"/>
                                        </p:tgtEl>
                                      </p:cBhvr>
                                    </p:cmd>
                                  </p:childTnLst>
                                </p:cTn>
                              </p:par>
                            </p:childTnLst>
                          </p:cTn>
                        </p:par>
                      </p:childTnLst>
                    </p:cTn>
                  </p:par>
                </p:childTnLst>
              </p:cTn>
              <p:nextCondLst>
                <p:cond evt="onClick" delay="0">
                  <p:tgtEl>
                    <p:spTgt spid="17"/>
                  </p:tgtEl>
                </p:cond>
              </p:nextCondLst>
            </p:seq>
            <p:audio>
              <p:cMediaNode vol="80000">
                <p:cTn id="22" fill="hold" display="0">
                  <p:stCondLst>
                    <p:cond delay="indefinite"/>
                  </p:stCondLst>
                  <p:endCondLst>
                    <p:cond evt="onStopAudio" delay="0">
                      <p:tgtEl>
                        <p:sldTgt/>
                      </p:tgtEl>
                    </p:cond>
                  </p:endCondLst>
                </p:cTn>
                <p:tgtEl>
                  <p:spTgt spid="17"/>
                </p:tgtEl>
              </p:cMediaNode>
            </p:audio>
          </p:childTnLst>
        </p:cTn>
      </p:par>
    </p:tnLst>
    <p:bldLst>
      <p:bldP spid="2"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name="Slide100">
    <p:spTree>
      <p:nvGrpSpPr>
        <p:cNvPr id="1" name=""/>
        <p:cNvGrpSpPr/>
        <p:nvPr/>
      </p:nvGrpSpPr>
      <p:grpSpPr>
        <a:xfrm>
          <a:off x="0" y="0"/>
          <a:ext cx="0" cy="0"/>
          <a:chOff x="0" y="0"/>
          <a:chExt cx="0" cy="0"/>
        </a:xfrm>
      </p:grpSpPr>
      <p:sp>
        <p:nvSpPr>
          <p:cNvPr id="2" name="Forme libre 52"/>
          <p:cNvSpPr/>
          <p:nvPr/>
        </p:nvSpPr>
        <p:spPr>
          <a:xfrm>
            <a:off x="1267879"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000000"/>
              </a:solidFill>
              <a:uFillTx/>
              <a:latin typeface="Calibri"/>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Chapitre 01. Introduction a la stratégie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3" descr="C:\Users\csc\Desktop\téléchargement (2).jpg">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152805" y="5089285"/>
            <a:ext cx="2118344" cy="1211387"/>
          </a:xfrm>
          <a:prstGeom prst="rect">
            <a:avLst/>
          </a:prstGeom>
          <a:ln>
            <a:noFill/>
          </a:ln>
          <a:effectLst>
            <a:softEdge rad="112500"/>
          </a:effectLst>
        </p:spPr>
      </p:pic>
      <p:sp>
        <p:nvSpPr>
          <p:cNvPr id="13" name="Titre 1"/>
          <p:cNvSpPr txBox="1">
            <a:spLocks noGrp="1"/>
          </p:cNvSpPr>
          <p:nvPr>
            <p:ph type="title"/>
          </p:nvPr>
        </p:nvSpPr>
        <p:spPr>
          <a:xfrm>
            <a:off x="4218694" y="163092"/>
            <a:ext cx="7882493" cy="500039"/>
          </a:xfrm>
          <a:solidFill>
            <a:srgbClr val="000514"/>
          </a:solidFill>
          <a:ln w="9528">
            <a:solidFill>
              <a:srgbClr val="FFFFFF"/>
            </a:solidFill>
            <a:prstDash val="solid"/>
          </a:ln>
        </p:spPr>
        <p:txBody>
          <a:bodyPr/>
          <a:lstStyle/>
          <a:p>
            <a:pPr lvl="0" algn="r">
              <a:lnSpc>
                <a:spcPct val="100000"/>
              </a:lnSpc>
            </a:pPr>
            <a:r>
              <a:rPr lang="fr-FR" sz="2400" b="1" kern="0">
                <a:solidFill>
                  <a:srgbClr val="FFFF00"/>
                </a:solidFill>
                <a:latin typeface="Cambria" pitchFamily="18"/>
              </a:rPr>
              <a:t>Les différents niveaux de la stratégie</a:t>
            </a:r>
          </a:p>
        </p:txBody>
      </p:sp>
      <p:pic>
        <p:nvPicPr>
          <p:cNvPr id="14" name="Image 17">
            <a:extLst>
              <a:ext uri="{FF2B5EF4-FFF2-40B4-BE49-F238E27FC236}">
                <a16:creationId xmlns:a16="http://schemas.microsoft.com/office/drawing/2014/main" id="{00000000-0000-0000-0000-000000000000}"/>
              </a:ext>
            </a:extLst>
          </p:cNvPr>
          <p:cNvPicPr>
            <a:picLocks noChangeAspect="1"/>
          </p:cNvPicPr>
          <p:nvPr/>
        </p:nvPicPr>
        <p:blipFill>
          <a:blip r:embed="rId6"/>
          <a:srcRect/>
          <a:stretch>
            <a:fillRect/>
          </a:stretch>
        </p:blipFill>
        <p:spPr>
          <a:xfrm>
            <a:off x="3315650" y="940926"/>
            <a:ext cx="8339538" cy="4951192"/>
          </a:xfrm>
          <a:prstGeom prst="rect">
            <a:avLst/>
          </a:prstGeom>
          <a:ln>
            <a:noFill/>
          </a:ln>
          <a:effectLst>
            <a:softEdge rad="112500"/>
          </a:effectLst>
        </p:spPr>
      </p:pic>
      <p:pic>
        <p:nvPicPr>
          <p:cNvPr id="15" nam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40" y="1905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25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25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2255" fill="hold"/>
                                        <p:tgtEl>
                                          <p:spTgt spid="15"/>
                                        </p:tgtEl>
                                      </p:cBhvr>
                                    </p:cmd>
                                  </p:childTnLst>
                                </p:cTn>
                              </p:par>
                            </p:childTnLst>
                          </p:cTn>
                        </p:par>
                      </p:childTnLst>
                    </p:cTn>
                  </p:par>
                </p:childTnLst>
              </p:cTn>
              <p:nextCondLst>
                <p:cond evt="onClick" delay="0">
                  <p:tgtEl>
                    <p:spTgt spid="15"/>
                  </p:tgtEl>
                </p:cond>
              </p:nextCondLst>
            </p:seq>
            <p:audio>
              <p:cMediaNode vol="80000">
                <p:cTn id="22" fill="hold" display="0">
                  <p:stCondLst>
                    <p:cond delay="indefinite"/>
                  </p:stCondLst>
                  <p:endCondLst>
                    <p:cond evt="onStopAudio" delay="0">
                      <p:tgtEl>
                        <p:sldTgt/>
                      </p:tgtEl>
                    </p:cond>
                  </p:endCondLst>
                </p:cTn>
                <p:tgtEl>
                  <p:spTgt spid="15"/>
                </p:tgtEl>
              </p:cMediaNode>
            </p:audio>
          </p:childTnLst>
        </p:cTn>
      </p:par>
    </p:tnLst>
    <p:bldLst>
      <p:bldP spid="2"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name="Slide101">
    <p:spTree>
      <p:nvGrpSpPr>
        <p:cNvPr id="1" name=""/>
        <p:cNvGrpSpPr/>
        <p:nvPr/>
      </p:nvGrpSpPr>
      <p:grpSpPr>
        <a:xfrm>
          <a:off x="0" y="0"/>
          <a:ext cx="0" cy="0"/>
          <a:chOff x="0" y="0"/>
          <a:chExt cx="0" cy="0"/>
        </a:xfrm>
      </p:grpSpPr>
      <p:sp>
        <p:nvSpPr>
          <p:cNvPr id="2" name="Forme libre 52"/>
          <p:cNvSpPr/>
          <p:nvPr/>
        </p:nvSpPr>
        <p:spPr>
          <a:xfrm>
            <a:off x="1267879"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ts val="3500"/>
              </a:lnSpc>
              <a:spcBef>
                <a:spcPts val="0"/>
              </a:spcBef>
              <a:spcAft>
                <a:spcPts val="0"/>
              </a:spcAft>
              <a:buNone/>
              <a:tabLst/>
              <a:defRPr sz="1800" b="0" i="0" u="none" strike="noStrike" kern="0" cap="none" spc="0" baseline="0">
                <a:solidFill>
                  <a:srgbClr val="000000"/>
                </a:solidFill>
                <a:uFillTx/>
              </a:defRPr>
            </a:pPr>
            <a:endParaRPr lang="fr-FR" sz="1800" b="1" i="0" u="none" strike="noStrike" kern="1200" cap="none" spc="0" baseline="0">
              <a:solidFill>
                <a:srgbClr val="FFFFFF"/>
              </a:solidFill>
              <a:uFillTx/>
              <a:latin typeface="Cambria" pitchFamily="18"/>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Chapitre 01. Introduction a la stratégie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2" name="Titre 1"/>
          <p:cNvSpPr txBox="1">
            <a:spLocks noGrp="1"/>
          </p:cNvSpPr>
          <p:nvPr>
            <p:ph type="title"/>
          </p:nvPr>
        </p:nvSpPr>
        <p:spPr>
          <a:xfrm>
            <a:off x="4826898" y="163092"/>
            <a:ext cx="7274289" cy="500039"/>
          </a:xfrm>
          <a:solidFill>
            <a:srgbClr val="000514"/>
          </a:solidFill>
          <a:ln w="9528">
            <a:solidFill>
              <a:srgbClr val="FFFFFF"/>
            </a:solidFill>
            <a:prstDash val="solid"/>
          </a:ln>
        </p:spPr>
        <p:txBody>
          <a:bodyPr/>
          <a:lstStyle/>
          <a:p>
            <a:pPr lvl="0" algn="r">
              <a:lnSpc>
                <a:spcPct val="100000"/>
              </a:lnSpc>
            </a:pPr>
            <a:r>
              <a:rPr lang="fr-FR" sz="2400" b="1" kern="0" dirty="0">
                <a:solidFill>
                  <a:srgbClr val="FFFF00"/>
                </a:solidFill>
                <a:latin typeface="Cambria" pitchFamily="18"/>
              </a:rPr>
              <a:t>Les décisions stratégiques</a:t>
            </a:r>
          </a:p>
        </p:txBody>
      </p:sp>
      <p:sp>
        <p:nvSpPr>
          <p:cNvPr id="13" name="Rectangle 15"/>
          <p:cNvSpPr/>
          <p:nvPr/>
        </p:nvSpPr>
        <p:spPr>
          <a:xfrm>
            <a:off x="3603895" y="887243"/>
            <a:ext cx="8275624" cy="1015660"/>
          </a:xfrm>
          <a:prstGeom prst="rect">
            <a:avLst/>
          </a:prstGeom>
          <a:solidFill>
            <a:srgbClr val="FFD966"/>
          </a:solidFill>
          <a:ln cap="flat">
            <a:noFill/>
            <a:prstDash val="solid"/>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dirty="0">
                <a:uFillTx/>
                <a:latin typeface="Calibri"/>
              </a:rPr>
              <a:t>« Chaque fois que vous voyez une entreprise qui réussit, dites-vous que c’est parce qu’un jour quelqu’un a pris une décision courageuse. »</a:t>
            </a:r>
            <a:endParaRPr lang="fr-FR" sz="2000" b="0" i="0" u="none" strike="noStrike" kern="1200" cap="none" spc="0" baseline="0" dirty="0">
              <a:uFillTx/>
              <a:latin typeface="Calibri"/>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dirty="0">
                <a:solidFill>
                  <a:srgbClr val="B30D29"/>
                </a:solidFill>
                <a:uFillTx/>
                <a:latin typeface="Calibri"/>
              </a:rPr>
              <a:t>Peter Drucker</a:t>
            </a:r>
            <a:endParaRPr lang="fr-FR" sz="2000" b="0" i="0" u="none" strike="noStrike" kern="1200" cap="none" spc="0" baseline="0" dirty="0">
              <a:solidFill>
                <a:srgbClr val="B30D29"/>
              </a:solidFill>
              <a:uFillTx/>
              <a:latin typeface="Calibri"/>
            </a:endParaRPr>
          </a:p>
        </p:txBody>
      </p:sp>
      <p:sp>
        <p:nvSpPr>
          <p:cNvPr id="15" name="Rectangle 14"/>
          <p:cNvSpPr/>
          <p:nvPr/>
        </p:nvSpPr>
        <p:spPr>
          <a:xfrm>
            <a:off x="2552131" y="2118001"/>
            <a:ext cx="9327387" cy="707886"/>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91440" tIns="45720" rIns="91440" bIns="45720" anchor="t" anchorCtr="0" compatLnSpc="1">
            <a:spAutoFit/>
          </a:bodyPr>
          <a:lstStyle/>
          <a:p>
            <a:pPr marL="0" marR="0" lvl="0" indent="0" algn="just" defTabSz="914400" rtl="0" fontAlgn="auto" hangingPunct="1">
              <a:spcBef>
                <a:spcPts val="0"/>
              </a:spcBef>
              <a:spcAft>
                <a:spcPts val="0"/>
              </a:spcAft>
              <a:buNone/>
              <a:tabLst/>
              <a:defRPr sz="1800" b="0" i="0" u="none" strike="noStrike" kern="0" cap="none" spc="0" baseline="0">
                <a:solidFill>
                  <a:srgbClr val="000000"/>
                </a:solidFill>
                <a:uFillTx/>
              </a:defRPr>
            </a:pPr>
            <a:r>
              <a:rPr lang="fr-FR" sz="2000" b="1" i="1" u="none" strike="noStrike" kern="1200" cap="none" spc="0" baseline="0" dirty="0">
                <a:solidFill>
                  <a:srgbClr val="000000"/>
                </a:solidFill>
                <a:uFillTx/>
                <a:latin typeface="Palatino Linotype" panose="02040502050505030304" pitchFamily="18" charset="0"/>
              </a:rPr>
              <a:t>Les décisions stratégiques qui ont un impact sur l'orientation de l'organisation sont plus difficiles à prendre et sont souvent les plus importantes. </a:t>
            </a:r>
          </a:p>
        </p:txBody>
      </p:sp>
      <p:sp>
        <p:nvSpPr>
          <p:cNvPr id="16" name="Rectangle 15"/>
          <p:cNvSpPr/>
          <p:nvPr/>
        </p:nvSpPr>
        <p:spPr>
          <a:xfrm>
            <a:off x="4274837" y="4787146"/>
            <a:ext cx="7726073" cy="707886"/>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anchor="t" anchorCtr="0" compatLnSpc="1">
            <a:spAutoFit/>
          </a:bodyPr>
          <a:lstStyle/>
          <a:p>
            <a:pPr marL="0" marR="0" lvl="0" indent="0" algn="just" defTabSz="914400" rtl="0" fontAlgn="auto" hangingPunct="1">
              <a:spcBef>
                <a:spcPts val="0"/>
              </a:spcBef>
              <a:spcAft>
                <a:spcPts val="0"/>
              </a:spcAft>
              <a:buNone/>
              <a:tabLst/>
              <a:defRPr sz="1800" b="0" i="0" u="none" strike="noStrike" kern="0" cap="none" spc="0" baseline="0">
                <a:solidFill>
                  <a:srgbClr val="000000"/>
                </a:solidFill>
                <a:uFillTx/>
              </a:defRPr>
            </a:pPr>
            <a:r>
              <a:rPr lang="fr-FR" sz="2000" b="1" i="1" u="none" strike="noStrike" kern="1200" cap="none" spc="0" baseline="0" dirty="0" smtClean="0">
                <a:solidFill>
                  <a:srgbClr val="000000"/>
                </a:solidFill>
                <a:uFillTx/>
                <a:latin typeface="Palatino Linotype" panose="02040502050505030304" pitchFamily="18" charset="0"/>
              </a:rPr>
              <a:t>Ainsi</a:t>
            </a:r>
            <a:r>
              <a:rPr lang="fr-FR" sz="2000" b="1" i="1" u="none" strike="noStrike" kern="1200" cap="none" spc="0" baseline="0" dirty="0">
                <a:solidFill>
                  <a:srgbClr val="000000"/>
                </a:solidFill>
                <a:uFillTx/>
                <a:latin typeface="Palatino Linotype" panose="02040502050505030304" pitchFamily="18" charset="0"/>
              </a:rPr>
              <a:t>, de mauvaises décisions prises au mauvais moment peuvent avoir des conséquences catastrophiques. </a:t>
            </a:r>
          </a:p>
        </p:txBody>
      </p:sp>
      <p:sp>
        <p:nvSpPr>
          <p:cNvPr id="17" name="Rectangle 16"/>
          <p:cNvSpPr/>
          <p:nvPr/>
        </p:nvSpPr>
        <p:spPr>
          <a:xfrm>
            <a:off x="3454535" y="3242780"/>
            <a:ext cx="8424983" cy="1015663"/>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anchor="t" anchorCtr="0" compatLnSpc="1">
            <a:spAutoFit/>
          </a:bodyPr>
          <a:lstStyle/>
          <a:p>
            <a:pPr marL="0" marR="0" lvl="0" indent="0" algn="just" defTabSz="914400" rtl="0" fontAlgn="auto" hangingPunct="1">
              <a:spcBef>
                <a:spcPts val="0"/>
              </a:spcBef>
              <a:spcAft>
                <a:spcPts val="0"/>
              </a:spcAft>
              <a:buNone/>
              <a:tabLst/>
              <a:defRPr sz="1800" b="0" i="0" u="none" strike="noStrike" kern="0" cap="none" spc="0" baseline="0">
                <a:solidFill>
                  <a:srgbClr val="000000"/>
                </a:solidFill>
                <a:uFillTx/>
              </a:defRPr>
            </a:pPr>
            <a:r>
              <a:rPr lang="fr-FR" sz="2000" b="1" i="1" u="none" strike="noStrike" kern="1200" cap="none" spc="0" baseline="0" dirty="0" smtClean="0">
                <a:solidFill>
                  <a:srgbClr val="000000"/>
                </a:solidFill>
                <a:uFillTx/>
                <a:latin typeface="Palatino Linotype" panose="02040502050505030304" pitchFamily="18" charset="0"/>
              </a:rPr>
              <a:t>En </a:t>
            </a:r>
            <a:r>
              <a:rPr lang="fr-FR" sz="2000" b="1" i="1" u="none" strike="noStrike" kern="1200" cap="none" spc="0" baseline="0" dirty="0">
                <a:solidFill>
                  <a:srgbClr val="000000"/>
                </a:solidFill>
                <a:uFillTx/>
                <a:latin typeface="Palatino Linotype" panose="02040502050505030304" pitchFamily="18" charset="0"/>
              </a:rPr>
              <a:t>effet, la prise de décision stratégique est un processus de compréhension de l'interaction des décisions et de leur impact sur l'organisation pour obtenir un avantage</a:t>
            </a:r>
            <a:r>
              <a:rPr lang="fr-FR" sz="2000" b="1" i="1" u="none" strike="noStrike" kern="1200" cap="none" spc="0" baseline="0" dirty="0" smtClean="0">
                <a:solidFill>
                  <a:srgbClr val="000000"/>
                </a:solidFill>
                <a:uFillTx/>
                <a:latin typeface="Palatino Linotype" panose="02040502050505030304" pitchFamily="18" charset="0"/>
              </a:rPr>
              <a:t>.</a:t>
            </a:r>
            <a:endParaRPr lang="fr-FR" sz="2000" b="1" i="1" u="none" strike="noStrike" kern="1200" cap="none" spc="0" baseline="0" dirty="0">
              <a:solidFill>
                <a:srgbClr val="000000"/>
              </a:solidFill>
              <a:uFillTx/>
              <a:latin typeface="Palatino Linotype" panose="02040502050505030304" pitchFamily="18" charset="0"/>
            </a:endParaRPr>
          </a:p>
        </p:txBody>
      </p:sp>
      <p:sp>
        <p:nvSpPr>
          <p:cNvPr id="18" name="Flèche droite 17"/>
          <p:cNvSpPr/>
          <p:nvPr/>
        </p:nvSpPr>
        <p:spPr>
          <a:xfrm>
            <a:off x="1774209" y="2345026"/>
            <a:ext cx="621354" cy="357231"/>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droite 18"/>
          <p:cNvSpPr/>
          <p:nvPr/>
        </p:nvSpPr>
        <p:spPr>
          <a:xfrm>
            <a:off x="2657767" y="3557634"/>
            <a:ext cx="621354" cy="357231"/>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droite 19"/>
          <p:cNvSpPr/>
          <p:nvPr/>
        </p:nvSpPr>
        <p:spPr>
          <a:xfrm>
            <a:off x="3602259" y="5034339"/>
            <a:ext cx="621354" cy="357231"/>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17" y="4599296"/>
            <a:ext cx="1887382" cy="1753115"/>
          </a:xfrm>
          <a:prstGeom prst="rect">
            <a:avLst/>
          </a:prstGeom>
          <a:ln>
            <a:noFill/>
          </a:ln>
          <a:effectLst>
            <a:softEdge rad="112500"/>
          </a:effectLst>
        </p:spPr>
      </p:pic>
      <p:pic>
        <p:nvPicPr>
          <p:cNvPr id="14" name="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089" y="4198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25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25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2901" fill="hold"/>
                                        <p:tgtEl>
                                          <p:spTgt spid="14"/>
                                        </p:tgtEl>
                                      </p:cBhvr>
                                    </p:cmd>
                                  </p:childTnLst>
                                </p:cTn>
                              </p:par>
                            </p:childTnLst>
                          </p:cTn>
                        </p:par>
                      </p:childTnLst>
                    </p:cTn>
                  </p:par>
                </p:childTnLst>
              </p:cTn>
              <p:nextCondLst>
                <p:cond evt="onClick" delay="0">
                  <p:tgtEl>
                    <p:spTgt spid="14"/>
                  </p:tgtEl>
                </p:cond>
              </p:nextCondLst>
            </p:seq>
            <p:audio>
              <p:cMediaNode vol="80000">
                <p:cTn id="22" fill="hold" display="0">
                  <p:stCondLst>
                    <p:cond delay="indefinite"/>
                  </p:stCondLst>
                  <p:endCondLst>
                    <p:cond evt="onStopAudio" delay="0">
                      <p:tgtEl>
                        <p:sldTgt/>
                      </p:tgtEl>
                    </p:cond>
                  </p:endCondLst>
                </p:cTn>
                <p:tgtEl>
                  <p:spTgt spid="14"/>
                </p:tgtEl>
              </p:cMediaNode>
            </p:audio>
          </p:childTnLst>
        </p:cTn>
      </p:par>
    </p:tnLst>
    <p:bldLst>
      <p:bldP spid="2"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name="Slide102">
    <p:spTree>
      <p:nvGrpSpPr>
        <p:cNvPr id="1" name=""/>
        <p:cNvGrpSpPr/>
        <p:nvPr/>
      </p:nvGrpSpPr>
      <p:grpSpPr>
        <a:xfrm>
          <a:off x="0" y="0"/>
          <a:ext cx="0" cy="0"/>
          <a:chOff x="0" y="0"/>
          <a:chExt cx="0" cy="0"/>
        </a:xfrm>
      </p:grpSpPr>
      <p:sp>
        <p:nvSpPr>
          <p:cNvPr id="2" name="Forme libre 52"/>
          <p:cNvSpPr/>
          <p:nvPr/>
        </p:nvSpPr>
        <p:spPr>
          <a:xfrm>
            <a:off x="1267879"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ts val="3500"/>
              </a:lnSpc>
              <a:spcBef>
                <a:spcPts val="0"/>
              </a:spcBef>
              <a:spcAft>
                <a:spcPts val="0"/>
              </a:spcAft>
              <a:buNone/>
              <a:tabLst/>
              <a:defRPr sz="1800" b="0" i="0" u="none" strike="noStrike" kern="0" cap="none" spc="0" baseline="0">
                <a:solidFill>
                  <a:srgbClr val="000000"/>
                </a:solidFill>
                <a:uFillTx/>
              </a:defRPr>
            </a:pPr>
            <a:endParaRPr lang="fr-FR" sz="1800" b="1" i="0" u="none" strike="noStrike" kern="1200" cap="none" spc="0" baseline="0">
              <a:solidFill>
                <a:srgbClr val="FFFFFF"/>
              </a:solidFill>
              <a:uFillTx/>
              <a:latin typeface="Cambria" pitchFamily="18"/>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Chapitre 01. Introduction a la stratégie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2" name="Titre 1"/>
          <p:cNvSpPr txBox="1">
            <a:spLocks noGrp="1"/>
          </p:cNvSpPr>
          <p:nvPr>
            <p:ph type="title"/>
          </p:nvPr>
        </p:nvSpPr>
        <p:spPr>
          <a:xfrm>
            <a:off x="4826898" y="163092"/>
            <a:ext cx="7274289" cy="500039"/>
          </a:xfrm>
          <a:solidFill>
            <a:srgbClr val="000514"/>
          </a:solidFill>
          <a:ln w="9528">
            <a:solidFill>
              <a:srgbClr val="FFFFFF"/>
            </a:solidFill>
            <a:prstDash val="solid"/>
          </a:ln>
        </p:spPr>
        <p:txBody>
          <a:bodyPr/>
          <a:lstStyle/>
          <a:p>
            <a:pPr lvl="0" algn="r">
              <a:lnSpc>
                <a:spcPct val="100000"/>
              </a:lnSpc>
            </a:pPr>
            <a:r>
              <a:rPr lang="fr-FR" sz="2400" b="1" kern="0">
                <a:solidFill>
                  <a:srgbClr val="FFFF00"/>
                </a:solidFill>
                <a:latin typeface="Cambria" pitchFamily="18"/>
              </a:rPr>
              <a:t>Les décisions stratégiques</a:t>
            </a:r>
          </a:p>
        </p:txBody>
      </p:sp>
      <p:sp>
        <p:nvSpPr>
          <p:cNvPr id="13" name="Rectangle 15"/>
          <p:cNvSpPr/>
          <p:nvPr/>
        </p:nvSpPr>
        <p:spPr>
          <a:xfrm>
            <a:off x="2924552" y="1054368"/>
            <a:ext cx="2640458" cy="400110"/>
          </a:xfrm>
          <a:prstGeom prst="rect">
            <a:avLst/>
          </a:prstGeom>
          <a:solidFill>
            <a:srgbClr val="FFD966"/>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1" u="none" strike="noStrike" kern="1200" cap="none" spc="0" baseline="0">
                <a:solidFill>
                  <a:srgbClr val="000000"/>
                </a:solidFill>
                <a:uFillTx/>
                <a:latin typeface="Calibri"/>
              </a:rPr>
              <a:t>Typologie de décisions</a:t>
            </a:r>
            <a:endParaRPr lang="fr-FR" sz="2400" b="0" i="0" u="none" strike="noStrike" kern="1200" cap="none" spc="0" baseline="0">
              <a:solidFill>
                <a:srgbClr val="B30D29"/>
              </a:solidFill>
              <a:uFillTx/>
              <a:latin typeface="Calibri"/>
            </a:endParaRPr>
          </a:p>
        </p:txBody>
      </p:sp>
      <p:pic>
        <p:nvPicPr>
          <p:cNvPr id="15" name="Image 16">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2924552" y="1683584"/>
            <a:ext cx="8270546" cy="3999786"/>
          </a:xfrm>
          <a:prstGeom prst="rect">
            <a:avLst/>
          </a:prstGeom>
          <a:noFill/>
          <a:ln w="9528" cap="flat">
            <a:solidFill>
              <a:srgbClr val="000000"/>
            </a:solidFill>
            <a:prstDash val="solid"/>
            <a:miter/>
          </a:ln>
        </p:spPr>
      </p:pic>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317" y="4599296"/>
            <a:ext cx="1887382" cy="1753115"/>
          </a:xfrm>
          <a:prstGeom prst="rect">
            <a:avLst/>
          </a:prstGeom>
          <a:ln>
            <a:noFill/>
          </a:ln>
          <a:effectLst>
            <a:softEdge rad="112500"/>
          </a:effectLst>
        </p:spPr>
      </p:pic>
      <p:pic>
        <p:nvPicPr>
          <p:cNvPr id="14" name="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40" y="-1984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25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25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9402" fill="hold"/>
                                        <p:tgtEl>
                                          <p:spTgt spid="14"/>
                                        </p:tgtEl>
                                      </p:cBhvr>
                                    </p:cmd>
                                  </p:childTnLst>
                                </p:cTn>
                              </p:par>
                            </p:childTnLst>
                          </p:cTn>
                        </p:par>
                      </p:childTnLst>
                    </p:cTn>
                  </p:par>
                </p:childTnLst>
              </p:cTn>
              <p:nextCondLst>
                <p:cond evt="onClick" delay="0">
                  <p:tgtEl>
                    <p:spTgt spid="14"/>
                  </p:tgtEl>
                </p:cond>
              </p:nextCondLst>
            </p:seq>
            <p:audio>
              <p:cMediaNode vol="80000">
                <p:cTn id="22" fill="hold" display="0">
                  <p:stCondLst>
                    <p:cond delay="indefinite"/>
                  </p:stCondLst>
                  <p:endCondLst>
                    <p:cond evt="onStopAudio" delay="0">
                      <p:tgtEl>
                        <p:sldTgt/>
                      </p:tgtEl>
                    </p:cond>
                  </p:endCondLst>
                </p:cTn>
                <p:tgtEl>
                  <p:spTgt spid="14"/>
                </p:tgtEl>
              </p:cMediaNode>
            </p:audio>
          </p:childTnLst>
        </p:cTn>
      </p:par>
    </p:tnLst>
    <p:bldLst>
      <p:bldP spid="2"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name="Slide103">
    <p:spTree>
      <p:nvGrpSpPr>
        <p:cNvPr id="1" name=""/>
        <p:cNvGrpSpPr/>
        <p:nvPr/>
      </p:nvGrpSpPr>
      <p:grpSpPr>
        <a:xfrm>
          <a:off x="0" y="0"/>
          <a:ext cx="0" cy="0"/>
          <a:chOff x="0" y="0"/>
          <a:chExt cx="0" cy="0"/>
        </a:xfrm>
      </p:grpSpPr>
      <p:sp>
        <p:nvSpPr>
          <p:cNvPr id="2" name="Forme libre 52"/>
          <p:cNvSpPr/>
          <p:nvPr/>
        </p:nvSpPr>
        <p:spPr>
          <a:xfrm>
            <a:off x="1267879"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ts val="3500"/>
              </a:lnSpc>
              <a:spcBef>
                <a:spcPts val="0"/>
              </a:spcBef>
              <a:spcAft>
                <a:spcPts val="0"/>
              </a:spcAft>
              <a:buNone/>
              <a:tabLst/>
              <a:defRPr sz="1800" b="0" i="0" u="none" strike="noStrike" kern="0" cap="none" spc="0" baseline="0">
                <a:solidFill>
                  <a:srgbClr val="000000"/>
                </a:solidFill>
                <a:uFillTx/>
              </a:defRPr>
            </a:pPr>
            <a:endParaRPr lang="fr-FR" sz="1800" b="1" i="0" u="none" strike="noStrike" kern="1200" cap="none" spc="0" baseline="0">
              <a:solidFill>
                <a:srgbClr val="FFFFFF"/>
              </a:solidFill>
              <a:uFillTx/>
              <a:latin typeface="Cambria" pitchFamily="18"/>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Chapitre 01. Introduction a la stratégie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2" name="Titre 1"/>
          <p:cNvSpPr txBox="1">
            <a:spLocks noGrp="1"/>
          </p:cNvSpPr>
          <p:nvPr>
            <p:ph type="title"/>
          </p:nvPr>
        </p:nvSpPr>
        <p:spPr>
          <a:xfrm>
            <a:off x="4826898" y="163092"/>
            <a:ext cx="7274289" cy="500039"/>
          </a:xfrm>
          <a:solidFill>
            <a:srgbClr val="000514"/>
          </a:solidFill>
          <a:ln w="9528">
            <a:solidFill>
              <a:srgbClr val="FFFFFF"/>
            </a:solidFill>
            <a:prstDash val="solid"/>
          </a:ln>
        </p:spPr>
        <p:txBody>
          <a:bodyPr/>
          <a:lstStyle/>
          <a:p>
            <a:pPr lvl="0" algn="r">
              <a:lnSpc>
                <a:spcPct val="100000"/>
              </a:lnSpc>
            </a:pPr>
            <a:r>
              <a:rPr lang="fr-FR" sz="2400" b="1" kern="0">
                <a:solidFill>
                  <a:srgbClr val="FFFF00"/>
                </a:solidFill>
                <a:latin typeface="Cambria" pitchFamily="18"/>
              </a:rPr>
              <a:t>Les décisions stratégiques</a:t>
            </a:r>
          </a:p>
        </p:txBody>
      </p:sp>
      <p:sp>
        <p:nvSpPr>
          <p:cNvPr id="13" name="Rectangle 15"/>
          <p:cNvSpPr/>
          <p:nvPr/>
        </p:nvSpPr>
        <p:spPr>
          <a:xfrm>
            <a:off x="2395563" y="1028334"/>
            <a:ext cx="4482910" cy="369335"/>
          </a:xfrm>
          <a:prstGeom prst="rect">
            <a:avLst/>
          </a:prstGeom>
          <a:solidFill>
            <a:srgbClr val="FFD966"/>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Calibri"/>
              </a:rPr>
              <a:t>Typologie et caractéristiques des décisions</a:t>
            </a:r>
            <a:endParaRPr lang="fr-FR" sz="2000" b="0" i="0" u="none" strike="noStrike" kern="1200" cap="none" spc="0" baseline="0">
              <a:solidFill>
                <a:srgbClr val="B30D29"/>
              </a:solidFill>
              <a:uFillTx/>
              <a:latin typeface="Calibri"/>
            </a:endParaRPr>
          </a:p>
        </p:txBody>
      </p:sp>
      <p:graphicFrame>
        <p:nvGraphicFramePr>
          <p:cNvPr id="15" name="Tableau 1"/>
          <p:cNvGraphicFramePr>
            <a:graphicFrameLocks noGrp="1"/>
          </p:cNvGraphicFramePr>
          <p:nvPr/>
        </p:nvGraphicFramePr>
        <p:xfrm>
          <a:off x="3345954" y="1646084"/>
          <a:ext cx="8513958" cy="4542953"/>
        </p:xfrm>
        <a:graphic>
          <a:graphicData uri="http://schemas.openxmlformats.org/drawingml/2006/table">
            <a:tbl>
              <a:tblPr firstRow="1" firstCol="1" bandRow="1">
                <a:effectLst/>
                <a:tableStyleId>{5C22544A-7EE6-4342-B048-85BDC9FD1C3A}</a:tableStyleId>
              </a:tblPr>
              <a:tblGrid>
                <a:gridCol w="1731699">
                  <a:extLst>
                    <a:ext uri="{9D8B030D-6E8A-4147-A177-3AD203B41FA5}">
                      <a16:colId xmlns:a16="http://schemas.microsoft.com/office/drawing/2014/main" val="3957096745"/>
                    </a:ext>
                  </a:extLst>
                </a:gridCol>
                <a:gridCol w="2168216">
                  <a:extLst>
                    <a:ext uri="{9D8B030D-6E8A-4147-A177-3AD203B41FA5}">
                      <a16:colId xmlns:a16="http://schemas.microsoft.com/office/drawing/2014/main" val="3407783731"/>
                    </a:ext>
                  </a:extLst>
                </a:gridCol>
                <a:gridCol w="2036112">
                  <a:extLst>
                    <a:ext uri="{9D8B030D-6E8A-4147-A177-3AD203B41FA5}">
                      <a16:colId xmlns:a16="http://schemas.microsoft.com/office/drawing/2014/main" val="4264191751"/>
                    </a:ext>
                  </a:extLst>
                </a:gridCol>
                <a:gridCol w="2577931">
                  <a:extLst>
                    <a:ext uri="{9D8B030D-6E8A-4147-A177-3AD203B41FA5}">
                      <a16:colId xmlns:a16="http://schemas.microsoft.com/office/drawing/2014/main" val="561089892"/>
                    </a:ext>
                  </a:extLst>
                </a:gridCol>
              </a:tblGrid>
              <a:tr h="411653">
                <a:tc>
                  <a:txBody>
                    <a:bodyPr/>
                    <a:lstStyle/>
                    <a:p>
                      <a:pPr lvl="0" algn="ctr">
                        <a:lnSpc>
                          <a:spcPct val="115000"/>
                        </a:lnSpc>
                        <a:spcAft>
                          <a:spcPts val="0"/>
                        </a:spcAft>
                      </a:pPr>
                      <a:r>
                        <a:rPr lang="fr-FR" sz="1600">
                          <a:solidFill>
                            <a:srgbClr val="000000"/>
                          </a:solidFill>
                        </a:rPr>
                        <a:t>Niveau de décision</a:t>
                      </a:r>
                      <a:endParaRPr lang="fr-FR" sz="1400">
                        <a:solidFill>
                          <a:srgbClr val="000000"/>
                        </a:solidFill>
                        <a:latin typeface="Calibri" pitchFamily="34"/>
                        <a:ea typeface="Calibri" pitchFamily="34"/>
                        <a:cs typeface="Arial" pitchFamily="34"/>
                      </a:endParaRPr>
                    </a:p>
                  </a:txBody>
                  <a:tcPr marL="68580" marR="68580" marT="0" marB="0" anchor="ctr"/>
                </a:tc>
                <a:tc>
                  <a:txBody>
                    <a:bodyPr/>
                    <a:lstStyle/>
                    <a:p>
                      <a:pPr lvl="0" algn="ctr">
                        <a:lnSpc>
                          <a:spcPct val="115000"/>
                        </a:lnSpc>
                        <a:spcAft>
                          <a:spcPts val="0"/>
                        </a:spcAft>
                      </a:pPr>
                      <a:r>
                        <a:rPr lang="fr-FR" sz="1600">
                          <a:solidFill>
                            <a:srgbClr val="000000"/>
                          </a:solidFill>
                        </a:rPr>
                        <a:t>Nature des décisions</a:t>
                      </a:r>
                      <a:endParaRPr lang="fr-FR" sz="1400">
                        <a:solidFill>
                          <a:srgbClr val="000000"/>
                        </a:solidFill>
                        <a:latin typeface="Calibri" pitchFamily="34"/>
                        <a:ea typeface="Calibri" pitchFamily="34"/>
                        <a:cs typeface="Arial" pitchFamily="34"/>
                      </a:endParaRPr>
                    </a:p>
                  </a:txBody>
                  <a:tcPr marL="68580" marR="68580" marT="0" marB="0" anchor="ctr"/>
                </a:tc>
                <a:tc>
                  <a:txBody>
                    <a:bodyPr/>
                    <a:lstStyle/>
                    <a:p>
                      <a:pPr lvl="0" algn="ctr">
                        <a:lnSpc>
                          <a:spcPct val="115000"/>
                        </a:lnSpc>
                        <a:spcAft>
                          <a:spcPts val="0"/>
                        </a:spcAft>
                      </a:pPr>
                      <a:r>
                        <a:rPr lang="fr-FR" sz="1600">
                          <a:solidFill>
                            <a:srgbClr val="000000"/>
                          </a:solidFill>
                        </a:rPr>
                        <a:t>Décideurs concernés</a:t>
                      </a:r>
                      <a:endParaRPr lang="fr-FR" sz="1400">
                        <a:solidFill>
                          <a:srgbClr val="000000"/>
                        </a:solidFill>
                        <a:latin typeface="Calibri" pitchFamily="34"/>
                        <a:ea typeface="Calibri" pitchFamily="34"/>
                        <a:cs typeface="Arial" pitchFamily="34"/>
                      </a:endParaRPr>
                    </a:p>
                  </a:txBody>
                  <a:tcPr marL="68580" marR="68580" marT="0" marB="0" anchor="ctr"/>
                </a:tc>
                <a:tc>
                  <a:txBody>
                    <a:bodyPr/>
                    <a:lstStyle/>
                    <a:p>
                      <a:pPr lvl="0" algn="ctr">
                        <a:lnSpc>
                          <a:spcPct val="115000"/>
                        </a:lnSpc>
                        <a:spcAft>
                          <a:spcPts val="0"/>
                        </a:spcAft>
                      </a:pPr>
                      <a:r>
                        <a:rPr lang="fr-FR" sz="1600">
                          <a:solidFill>
                            <a:srgbClr val="000000"/>
                          </a:solidFill>
                        </a:rPr>
                        <a:t>Importance des décisions</a:t>
                      </a:r>
                      <a:endParaRPr lang="fr-FR" sz="1400">
                        <a:solidFill>
                          <a:srgbClr val="000000"/>
                        </a:solidFill>
                        <a:latin typeface="Calibri" pitchFamily="34"/>
                        <a:ea typeface="Calibri" pitchFamily="34"/>
                        <a:cs typeface="Arial" pitchFamily="34"/>
                      </a:endParaRPr>
                    </a:p>
                  </a:txBody>
                  <a:tcPr marL="68580" marR="68580" marT="0" marB="0" anchor="ctr"/>
                </a:tc>
                <a:extLst>
                  <a:ext uri="{0D108BD9-81ED-4DB2-BD59-A6C34878D82A}">
                    <a16:rowId xmlns:a16="http://schemas.microsoft.com/office/drawing/2014/main" val="2713218554"/>
                  </a:ext>
                </a:extLst>
              </a:tr>
              <a:tr h="848919">
                <a:tc>
                  <a:txBody>
                    <a:bodyPr/>
                    <a:lstStyle/>
                    <a:p>
                      <a:pPr lvl="0">
                        <a:lnSpc>
                          <a:spcPct val="115000"/>
                        </a:lnSpc>
                        <a:spcAft>
                          <a:spcPts val="0"/>
                        </a:spcAft>
                      </a:pPr>
                      <a:r>
                        <a:rPr lang="fr-FR" sz="1800">
                          <a:solidFill>
                            <a:srgbClr val="000000"/>
                          </a:solidFill>
                        </a:rPr>
                        <a:t>Décisions stratégiques</a:t>
                      </a:r>
                      <a:endParaRPr lang="fr-FR" sz="1600">
                        <a:solidFill>
                          <a:srgbClr val="000000"/>
                        </a:solidFill>
                        <a:latin typeface="Calibri" pitchFamily="34"/>
                        <a:ea typeface="Calibri" pitchFamily="34"/>
                        <a:cs typeface="Arial" pitchFamily="34"/>
                      </a:endParaRPr>
                    </a:p>
                  </a:txBody>
                  <a:tcPr marL="68580" marR="68580" marT="0" marB="0" anchor="ctr"/>
                </a:tc>
                <a:tc>
                  <a:txBody>
                    <a:bodyPr/>
                    <a:lstStyle/>
                    <a:p>
                      <a:pPr lvl="0">
                        <a:lnSpc>
                          <a:spcPct val="115000"/>
                        </a:lnSpc>
                        <a:spcAft>
                          <a:spcPts val="0"/>
                        </a:spcAft>
                      </a:pPr>
                      <a:r>
                        <a:rPr lang="fr-FR" sz="1600" b="1"/>
                        <a:t>Concernent les axes de développement de l’entreprise</a:t>
                      </a:r>
                      <a:endParaRPr lang="fr-FR" sz="1400" b="1">
                        <a:latin typeface="Calibri" pitchFamily="34"/>
                        <a:ea typeface="Calibri" pitchFamily="34"/>
                        <a:cs typeface="Arial" pitchFamily="34"/>
                      </a:endParaRPr>
                    </a:p>
                  </a:txBody>
                  <a:tcPr marL="68580" marR="68580" marT="0" marB="0" anchor="ctr"/>
                </a:tc>
                <a:tc>
                  <a:txBody>
                    <a:bodyPr/>
                    <a:lstStyle/>
                    <a:p>
                      <a:pPr lvl="0">
                        <a:lnSpc>
                          <a:spcPct val="115000"/>
                        </a:lnSpc>
                        <a:spcAft>
                          <a:spcPts val="0"/>
                        </a:spcAft>
                      </a:pPr>
                      <a:r>
                        <a:rPr lang="fr-FR" sz="1600" b="1"/>
                        <a:t>Direction générale</a:t>
                      </a:r>
                      <a:endParaRPr lang="fr-FR" sz="1400" b="1">
                        <a:latin typeface="Calibri" pitchFamily="34"/>
                        <a:ea typeface="Calibri" pitchFamily="34"/>
                        <a:cs typeface="Arial" pitchFamily="34"/>
                      </a:endParaRPr>
                    </a:p>
                  </a:txBody>
                  <a:tcPr marL="68580" marR="68580" marT="0" marB="0" anchor="ctr"/>
                </a:tc>
                <a:tc>
                  <a:txBody>
                    <a:bodyPr/>
                    <a:lstStyle/>
                    <a:p>
                      <a:pPr lvl="0">
                        <a:lnSpc>
                          <a:spcPct val="115000"/>
                        </a:lnSpc>
                        <a:spcAft>
                          <a:spcPts val="0"/>
                        </a:spcAft>
                      </a:pPr>
                      <a:r>
                        <a:rPr lang="fr-FR" sz="1600" b="1"/>
                        <a:t>Décisions risquées car irréversibles Engagent l’entreprise sur le long terme.</a:t>
                      </a:r>
                      <a:endParaRPr lang="fr-FR" sz="1400" b="1">
                        <a:latin typeface="Calibri" pitchFamily="34"/>
                        <a:ea typeface="Calibri" pitchFamily="34"/>
                        <a:cs typeface="Arial" pitchFamily="34"/>
                      </a:endParaRPr>
                    </a:p>
                  </a:txBody>
                  <a:tcPr marL="68580" marR="68580" marT="0" marB="0" anchor="ctr"/>
                </a:tc>
                <a:extLst>
                  <a:ext uri="{0D108BD9-81ED-4DB2-BD59-A6C34878D82A}">
                    <a16:rowId xmlns:a16="http://schemas.microsoft.com/office/drawing/2014/main" val="2255126357"/>
                  </a:ext>
                </a:extLst>
              </a:tr>
              <a:tr h="1723451">
                <a:tc>
                  <a:txBody>
                    <a:bodyPr/>
                    <a:lstStyle/>
                    <a:p>
                      <a:pPr lvl="0">
                        <a:lnSpc>
                          <a:spcPct val="115000"/>
                        </a:lnSpc>
                        <a:spcAft>
                          <a:spcPts val="0"/>
                        </a:spcAft>
                      </a:pPr>
                      <a:r>
                        <a:rPr lang="fr-FR" sz="1800">
                          <a:solidFill>
                            <a:srgbClr val="000000"/>
                          </a:solidFill>
                        </a:rPr>
                        <a:t>Décisions tactiques</a:t>
                      </a:r>
                      <a:endParaRPr lang="fr-FR" sz="1600">
                        <a:solidFill>
                          <a:srgbClr val="000000"/>
                        </a:solidFill>
                        <a:latin typeface="Calibri" pitchFamily="34"/>
                        <a:ea typeface="Calibri" pitchFamily="34"/>
                        <a:cs typeface="Arial" pitchFamily="34"/>
                      </a:endParaRPr>
                    </a:p>
                  </a:txBody>
                  <a:tcPr marL="68580" marR="68580" marT="0" marB="0" anchor="ctr"/>
                </a:tc>
                <a:tc>
                  <a:txBody>
                    <a:bodyPr/>
                    <a:lstStyle/>
                    <a:p>
                      <a:pPr lvl="0">
                        <a:lnSpc>
                          <a:spcPct val="115000"/>
                        </a:lnSpc>
                        <a:spcAft>
                          <a:spcPts val="0"/>
                        </a:spcAft>
                      </a:pPr>
                      <a:r>
                        <a:rPr lang="fr-FR" sz="1600" b="1"/>
                        <a:t>Concernent la mise en œuvre de moyens (matériels, humains, financiers, informationnels)</a:t>
                      </a:r>
                      <a:endParaRPr lang="fr-FR" sz="1400" b="1">
                        <a:latin typeface="Calibri" pitchFamily="34"/>
                        <a:ea typeface="Calibri" pitchFamily="34"/>
                        <a:cs typeface="Arial" pitchFamily="34"/>
                      </a:endParaRPr>
                    </a:p>
                  </a:txBody>
                  <a:tcPr marL="68580" marR="68580" marT="0" marB="0" anchor="ctr"/>
                </a:tc>
                <a:tc>
                  <a:txBody>
                    <a:bodyPr/>
                    <a:lstStyle/>
                    <a:p>
                      <a:pPr lvl="0">
                        <a:lnSpc>
                          <a:spcPct val="115000"/>
                        </a:lnSpc>
                        <a:spcAft>
                          <a:spcPts val="0"/>
                        </a:spcAft>
                      </a:pPr>
                      <a:r>
                        <a:rPr lang="fr-FR" sz="1600" b="1"/>
                        <a:t>Direction d’une fonction ou d’un service de l’entreprise</a:t>
                      </a:r>
                      <a:endParaRPr lang="fr-FR" sz="1400" b="1">
                        <a:latin typeface="Calibri" pitchFamily="34"/>
                        <a:ea typeface="Calibri" pitchFamily="34"/>
                        <a:cs typeface="Arial" pitchFamily="34"/>
                      </a:endParaRPr>
                    </a:p>
                  </a:txBody>
                  <a:tcPr marL="68580" marR="68580" marT="0" marB="0" anchor="ctr"/>
                </a:tc>
                <a:tc>
                  <a:txBody>
                    <a:bodyPr/>
                    <a:lstStyle/>
                    <a:p>
                      <a:pPr lvl="0">
                        <a:lnSpc>
                          <a:spcPct val="115000"/>
                        </a:lnSpc>
                        <a:spcAft>
                          <a:spcPts val="0"/>
                        </a:spcAft>
                      </a:pPr>
                      <a:r>
                        <a:rPr lang="fr-FR" sz="1600" b="1"/>
                        <a:t>Décisions moins risquées mais engagent l’entreprise sur du moyen terme. La correction des erreurs est parfois possible.</a:t>
                      </a:r>
                      <a:endParaRPr lang="fr-FR" sz="1400" b="1">
                        <a:latin typeface="Calibri" pitchFamily="34"/>
                        <a:ea typeface="Calibri" pitchFamily="34"/>
                        <a:cs typeface="Arial" pitchFamily="34"/>
                      </a:endParaRPr>
                    </a:p>
                  </a:txBody>
                  <a:tcPr marL="68580" marR="68580" marT="0" marB="0" anchor="ctr"/>
                </a:tc>
                <a:extLst>
                  <a:ext uri="{0D108BD9-81ED-4DB2-BD59-A6C34878D82A}">
                    <a16:rowId xmlns:a16="http://schemas.microsoft.com/office/drawing/2014/main" val="73805997"/>
                  </a:ext>
                </a:extLst>
              </a:tr>
              <a:tr h="1286185">
                <a:tc>
                  <a:txBody>
                    <a:bodyPr/>
                    <a:lstStyle/>
                    <a:p>
                      <a:pPr lvl="0">
                        <a:lnSpc>
                          <a:spcPct val="115000"/>
                        </a:lnSpc>
                        <a:spcAft>
                          <a:spcPts val="0"/>
                        </a:spcAft>
                      </a:pPr>
                      <a:r>
                        <a:rPr lang="fr-FR" sz="1800">
                          <a:solidFill>
                            <a:srgbClr val="000000"/>
                          </a:solidFill>
                        </a:rPr>
                        <a:t>Décisions opérationnelles</a:t>
                      </a:r>
                      <a:endParaRPr lang="fr-FR" sz="1600">
                        <a:solidFill>
                          <a:srgbClr val="000000"/>
                        </a:solidFill>
                        <a:latin typeface="Calibri" pitchFamily="34"/>
                        <a:ea typeface="Calibri" pitchFamily="34"/>
                        <a:cs typeface="Arial" pitchFamily="34"/>
                      </a:endParaRPr>
                    </a:p>
                  </a:txBody>
                  <a:tcPr marL="68580" marR="68580" marT="0" marB="0" anchor="ctr"/>
                </a:tc>
                <a:tc>
                  <a:txBody>
                    <a:bodyPr/>
                    <a:lstStyle/>
                    <a:p>
                      <a:pPr lvl="0">
                        <a:lnSpc>
                          <a:spcPct val="115000"/>
                        </a:lnSpc>
                        <a:spcAft>
                          <a:spcPts val="0"/>
                        </a:spcAft>
                      </a:pPr>
                      <a:r>
                        <a:rPr lang="fr-FR" sz="1600" b="1"/>
                        <a:t>Concernent la vie courante de l’entreprise, son fonctionnement</a:t>
                      </a:r>
                      <a:endParaRPr lang="fr-FR" sz="1400" b="1">
                        <a:latin typeface="Calibri" pitchFamily="34"/>
                        <a:ea typeface="Calibri" pitchFamily="34"/>
                        <a:cs typeface="Arial" pitchFamily="34"/>
                      </a:endParaRPr>
                    </a:p>
                  </a:txBody>
                  <a:tcPr marL="68580" marR="68580" marT="0" marB="0" anchor="ctr"/>
                </a:tc>
                <a:tc>
                  <a:txBody>
                    <a:bodyPr/>
                    <a:lstStyle/>
                    <a:p>
                      <a:pPr lvl="0">
                        <a:lnSpc>
                          <a:spcPct val="115000"/>
                        </a:lnSpc>
                        <a:spcAft>
                          <a:spcPts val="0"/>
                        </a:spcAft>
                      </a:pPr>
                      <a:r>
                        <a:rPr lang="fr-FR" sz="1600" b="1"/>
                        <a:t>Un cadre ou un opérationnel</a:t>
                      </a:r>
                      <a:endParaRPr lang="fr-FR" sz="1400" b="1">
                        <a:latin typeface="Calibri" pitchFamily="34"/>
                        <a:ea typeface="Calibri" pitchFamily="34"/>
                        <a:cs typeface="Arial" pitchFamily="34"/>
                      </a:endParaRPr>
                    </a:p>
                  </a:txBody>
                  <a:tcPr marL="68580" marR="68580" marT="0" marB="0" anchor="ctr"/>
                </a:tc>
                <a:tc>
                  <a:txBody>
                    <a:bodyPr/>
                    <a:lstStyle/>
                    <a:p>
                      <a:pPr lvl="0">
                        <a:lnSpc>
                          <a:spcPct val="115000"/>
                        </a:lnSpc>
                        <a:spcAft>
                          <a:spcPts val="0"/>
                        </a:spcAft>
                      </a:pPr>
                      <a:r>
                        <a:rPr lang="fr-FR" sz="1600" b="1" dirty="0"/>
                        <a:t>Décisions peu risquées, prises à court terme. Des corrections peuvent être effectuées.</a:t>
                      </a:r>
                      <a:endParaRPr lang="fr-FR" sz="1400" b="1" dirty="0">
                        <a:latin typeface="Calibri" pitchFamily="34"/>
                        <a:ea typeface="Calibri" pitchFamily="34"/>
                        <a:cs typeface="Arial" pitchFamily="34"/>
                      </a:endParaRPr>
                    </a:p>
                  </a:txBody>
                  <a:tcPr marL="68580" marR="68580" marT="0" marB="0" anchor="ctr"/>
                </a:tc>
                <a:extLst>
                  <a:ext uri="{0D108BD9-81ED-4DB2-BD59-A6C34878D82A}">
                    <a16:rowId xmlns:a16="http://schemas.microsoft.com/office/drawing/2014/main" val="2599165190"/>
                  </a:ext>
                </a:extLst>
              </a:tr>
            </a:tbl>
          </a:graphicData>
        </a:graphic>
      </p:graphicFrame>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17" y="4599296"/>
            <a:ext cx="1887382" cy="1753115"/>
          </a:xfrm>
          <a:prstGeom prst="rect">
            <a:avLst/>
          </a:prstGeom>
          <a:ln>
            <a:noFill/>
          </a:ln>
          <a:effectLst>
            <a:softEdge rad="112500"/>
          </a:effectLst>
        </p:spPr>
      </p:pic>
      <p:pic>
        <p:nvPicPr>
          <p:cNvPr id="14" name="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40" y="-4183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25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25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1946" fill="hold"/>
                                        <p:tgtEl>
                                          <p:spTgt spid="14"/>
                                        </p:tgtEl>
                                      </p:cBhvr>
                                    </p:cmd>
                                  </p:childTnLst>
                                </p:cTn>
                              </p:par>
                            </p:childTnLst>
                          </p:cTn>
                        </p:par>
                      </p:childTnLst>
                    </p:cTn>
                  </p:par>
                </p:childTnLst>
              </p:cTn>
              <p:nextCondLst>
                <p:cond evt="onClick" delay="0">
                  <p:tgtEl>
                    <p:spTgt spid="14"/>
                  </p:tgtEl>
                </p:cond>
              </p:nextCondLst>
            </p:seq>
            <p:audio>
              <p:cMediaNode vol="80000">
                <p:cTn id="22" fill="hold" display="0">
                  <p:stCondLst>
                    <p:cond delay="indefinite"/>
                  </p:stCondLst>
                  <p:endCondLst>
                    <p:cond evt="onStopAudio" delay="0">
                      <p:tgtEl>
                        <p:sldTgt/>
                      </p:tgtEl>
                    </p:cond>
                  </p:endCondLst>
                </p:cTn>
                <p:tgtEl>
                  <p:spTgt spid="14"/>
                </p:tgtEl>
              </p:cMediaNode>
            </p:audio>
          </p:childTnLst>
        </p:cTn>
      </p:par>
    </p:tnLst>
    <p:bldLst>
      <p:bldP spid="2"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104">
    <p:spTree>
      <p:nvGrpSpPr>
        <p:cNvPr id="1" name=""/>
        <p:cNvGrpSpPr/>
        <p:nvPr/>
      </p:nvGrpSpPr>
      <p:grpSpPr>
        <a:xfrm>
          <a:off x="0" y="0"/>
          <a:ext cx="0" cy="0"/>
          <a:chOff x="0" y="0"/>
          <a:chExt cx="0" cy="0"/>
        </a:xfrm>
      </p:grpSpPr>
      <p:sp>
        <p:nvSpPr>
          <p:cNvPr id="2" name="Forme libre 52"/>
          <p:cNvSpPr/>
          <p:nvPr/>
        </p:nvSpPr>
        <p:spPr>
          <a:xfrm>
            <a:off x="1267879"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000000"/>
              </a:solidFill>
              <a:uFillTx/>
              <a:latin typeface="Calibri"/>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Chapitre 01. Introduction a la stratégie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Titre 1"/>
          <p:cNvSpPr txBox="1">
            <a:spLocks noGrp="1"/>
          </p:cNvSpPr>
          <p:nvPr>
            <p:ph type="title"/>
          </p:nvPr>
        </p:nvSpPr>
        <p:spPr>
          <a:xfrm>
            <a:off x="4826898" y="163092"/>
            <a:ext cx="7274289" cy="500039"/>
          </a:xfrm>
          <a:solidFill>
            <a:srgbClr val="000514"/>
          </a:solidFill>
          <a:ln w="9528">
            <a:solidFill>
              <a:srgbClr val="FFFFFF"/>
            </a:solidFill>
            <a:prstDash val="solid"/>
          </a:ln>
        </p:spPr>
        <p:txBody>
          <a:bodyPr/>
          <a:lstStyle/>
          <a:p>
            <a:pPr lvl="0" algn="r">
              <a:lnSpc>
                <a:spcPct val="100000"/>
              </a:lnSpc>
            </a:pPr>
            <a:r>
              <a:rPr lang="fr-FR" sz="2400" b="1" kern="0">
                <a:solidFill>
                  <a:srgbClr val="FFFF00"/>
                </a:solidFill>
                <a:latin typeface="Cambria" pitchFamily="18"/>
              </a:rPr>
              <a:t>Le processus de la décision stratégique</a:t>
            </a:r>
          </a:p>
        </p:txBody>
      </p:sp>
      <p:sp>
        <p:nvSpPr>
          <p:cNvPr id="14" name="Rectangle 15"/>
          <p:cNvSpPr/>
          <p:nvPr/>
        </p:nvSpPr>
        <p:spPr>
          <a:xfrm>
            <a:off x="3174092" y="1000947"/>
            <a:ext cx="8904024" cy="923333"/>
          </a:xfrm>
          <a:prstGeom prst="rect">
            <a:avLst/>
          </a:prstGeom>
          <a:solidFill>
            <a:srgbClr val="FFD966"/>
          </a:solidFill>
          <a:ln cap="flat">
            <a:noFill/>
            <a:prstDash val="solid"/>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dirty="0">
                <a:solidFill>
                  <a:srgbClr val="003300"/>
                </a:solidFill>
                <a:uFillTx/>
                <a:latin typeface="Calibri"/>
              </a:rPr>
              <a:t>« </a:t>
            </a:r>
            <a:r>
              <a:rPr lang="fr-FR" sz="1800" b="1" i="1" u="none" strike="noStrike" kern="1200" cap="none" spc="0" baseline="0" dirty="0">
                <a:solidFill>
                  <a:srgbClr val="000099"/>
                </a:solidFill>
                <a:uFillTx/>
                <a:latin typeface="Calibri"/>
              </a:rPr>
              <a:t>Dans toute décision, la meilleure chose que vous puissiez faire est ce qui est correct, la deuxième meilleure chose est ce qui est incorrect et la pire chose est de ne rien faire.</a:t>
            </a:r>
            <a:r>
              <a:rPr lang="fr-FR" sz="1800" b="1" i="0" u="none" strike="noStrike" kern="1200" cap="none" spc="0" baseline="0" dirty="0">
                <a:solidFill>
                  <a:srgbClr val="003300"/>
                </a:solidFill>
                <a:uFillTx/>
                <a:latin typeface="Calibri"/>
              </a:rPr>
              <a:t> »</a:t>
            </a:r>
            <a:endParaRPr lang="fr-FR" sz="1800" b="0" i="0" u="none" strike="noStrike" kern="1200" cap="none" spc="0" baseline="0" dirty="0">
              <a:solidFill>
                <a:srgbClr val="003300"/>
              </a:solidFill>
              <a:uFillTx/>
              <a:latin typeface="Calibri"/>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dirty="0">
                <a:solidFill>
                  <a:srgbClr val="003300"/>
                </a:solidFill>
                <a:uFillTx/>
                <a:latin typeface="Calibri"/>
              </a:rPr>
              <a:t>Theodore Roosevelt</a:t>
            </a:r>
            <a:endParaRPr lang="fr-FR" sz="1800" b="0" i="0" u="none" strike="noStrike" kern="1200" cap="none" spc="0" baseline="0" dirty="0">
              <a:solidFill>
                <a:srgbClr val="003300"/>
              </a:solidFill>
              <a:uFillTx/>
              <a:latin typeface="Calibri"/>
            </a:endParaRPr>
          </a:p>
        </p:txBody>
      </p:sp>
      <p:sp>
        <p:nvSpPr>
          <p:cNvPr id="15" name="Rectangle 17"/>
          <p:cNvSpPr/>
          <p:nvPr/>
        </p:nvSpPr>
        <p:spPr>
          <a:xfrm>
            <a:off x="4461047" y="4491448"/>
            <a:ext cx="7519072" cy="1200329"/>
          </a:xfrm>
          <a:prstGeom prst="rect">
            <a:avLst/>
          </a:prstGeom>
          <a:solidFill>
            <a:srgbClr val="FFD966"/>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1" u="none" strike="noStrike" kern="1200" cap="none" spc="0" baseline="0" dirty="0" smtClean="0">
                <a:solidFill>
                  <a:srgbClr val="000000"/>
                </a:solidFill>
                <a:uFillTx/>
                <a:latin typeface="Palatino Linotype" panose="02040502050505030304" pitchFamily="18" charset="0"/>
              </a:rPr>
              <a:t>En </a:t>
            </a:r>
            <a:r>
              <a:rPr lang="fr-FR" sz="2400" b="1" i="1" u="none" strike="noStrike" kern="1200" cap="none" spc="0" baseline="0" dirty="0">
                <a:solidFill>
                  <a:srgbClr val="000000"/>
                </a:solidFill>
                <a:uFillTx/>
                <a:latin typeface="Palatino Linotype" panose="02040502050505030304" pitchFamily="18" charset="0"/>
              </a:rPr>
              <a:t>tant que </a:t>
            </a:r>
            <a:r>
              <a:rPr lang="fr-FR" sz="2200" b="1" i="1" u="none" strike="noStrike" kern="1200" cap="none" spc="0" baseline="0" dirty="0">
                <a:solidFill>
                  <a:srgbClr val="000000"/>
                </a:solidFill>
                <a:uFillTx/>
                <a:latin typeface="Palatino Linotype" panose="02040502050505030304" pitchFamily="18" charset="0"/>
              </a:rPr>
              <a:t>propriétaire</a:t>
            </a:r>
            <a:r>
              <a:rPr lang="fr-FR" sz="2400" b="1" i="1" u="none" strike="noStrike" kern="1200" cap="none" spc="0" baseline="0" dirty="0">
                <a:solidFill>
                  <a:srgbClr val="000000"/>
                </a:solidFill>
                <a:uFillTx/>
                <a:latin typeface="Palatino Linotype" panose="02040502050505030304" pitchFamily="18" charset="0"/>
              </a:rPr>
              <a:t> d'entreprise, il est de votre responsabilité de prendre des décisions qui aideront votre entreprise à survivre, à croître et à prospérer. </a:t>
            </a:r>
            <a:endParaRPr lang="fr-FR" sz="2400" b="0" i="1" u="none" strike="noStrike" kern="1200" cap="none" spc="0" baseline="0" dirty="0">
              <a:solidFill>
                <a:srgbClr val="000000"/>
              </a:solidFill>
              <a:uFillTx/>
              <a:latin typeface="Palatino Linotype" panose="02040502050505030304" pitchFamily="18" charset="0"/>
            </a:endParaRPr>
          </a:p>
        </p:txBody>
      </p:sp>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17" y="4599296"/>
            <a:ext cx="1887382" cy="1753115"/>
          </a:xfrm>
          <a:prstGeom prst="rect">
            <a:avLst/>
          </a:prstGeom>
          <a:ln>
            <a:noFill/>
          </a:ln>
          <a:effectLst>
            <a:softEdge rad="112500"/>
          </a:effectLst>
        </p:spPr>
      </p:pic>
      <p:sp>
        <p:nvSpPr>
          <p:cNvPr id="17" name="Rectangle 17"/>
          <p:cNvSpPr/>
          <p:nvPr/>
        </p:nvSpPr>
        <p:spPr>
          <a:xfrm>
            <a:off x="3082230" y="2190966"/>
            <a:ext cx="8904024" cy="1785104"/>
          </a:xfrm>
          <a:prstGeom prst="rect">
            <a:avLst/>
          </a:prstGeom>
          <a:solidFill>
            <a:srgbClr val="FFD966"/>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200" b="1" i="1" u="none" strike="noStrike" kern="1200" cap="none" spc="0" baseline="0" dirty="0">
                <a:solidFill>
                  <a:srgbClr val="000000"/>
                </a:solidFill>
                <a:uFillTx/>
                <a:latin typeface="Palatino Linotype" panose="02040502050505030304" pitchFamily="18" charset="0"/>
              </a:rPr>
              <a:t>Le processus de prise de décision stratégique combine les cinq étapes de base du processus de prise de décision avec les concepts d'opportunité, de menace, de facteurs compensateurs et de risque. Le processus de prise de décision stratégique est la pierre angulaire de votre organisation. </a:t>
            </a:r>
            <a:endParaRPr lang="fr-FR" sz="2200" b="0" i="1" u="none" strike="noStrike" kern="1200" cap="none" spc="0" baseline="0" dirty="0">
              <a:solidFill>
                <a:srgbClr val="000000"/>
              </a:solidFill>
              <a:uFillTx/>
              <a:latin typeface="Palatino Linotype" panose="02040502050505030304" pitchFamily="18" charset="0"/>
            </a:endParaRPr>
          </a:p>
        </p:txBody>
      </p:sp>
      <p:sp>
        <p:nvSpPr>
          <p:cNvPr id="18" name="Flèche droite 17"/>
          <p:cNvSpPr/>
          <p:nvPr/>
        </p:nvSpPr>
        <p:spPr>
          <a:xfrm>
            <a:off x="3277166" y="4828779"/>
            <a:ext cx="954159" cy="525666"/>
          </a:xfrm>
          <a:prstGeom prst="rightArrow">
            <a:avLst/>
          </a:prstGeom>
          <a:solidFill>
            <a:srgbClr val="C00000"/>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b="1">
              <a:ln w="22225">
                <a:solidFill>
                  <a:schemeClr val="accent2"/>
                </a:solidFill>
                <a:prstDash val="solid"/>
              </a:ln>
              <a:solidFill>
                <a:schemeClr val="accent2">
                  <a:lumMod val="40000"/>
                  <a:lumOff val="60000"/>
                </a:schemeClr>
              </a:solidFill>
            </a:endParaRPr>
          </a:p>
        </p:txBody>
      </p:sp>
      <p:pic>
        <p:nvPicPr>
          <p:cNvPr id="12" name="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736" y="1905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25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25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47937" fill="hold"/>
                                        <p:tgtEl>
                                          <p:spTgt spid="12"/>
                                        </p:tgtEl>
                                      </p:cBhvr>
                                    </p:cmd>
                                  </p:childTnLst>
                                </p:cTn>
                              </p:par>
                            </p:childTnLst>
                          </p:cTn>
                        </p:par>
                      </p:childTnLst>
                    </p:cTn>
                  </p:par>
                </p:childTnLst>
              </p:cTn>
              <p:nextCondLst>
                <p:cond evt="onClick" delay="0">
                  <p:tgtEl>
                    <p:spTgt spid="12"/>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2"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name="Slide55">
    <p:spTree>
      <p:nvGrpSpPr>
        <p:cNvPr id="1" name=""/>
        <p:cNvGrpSpPr/>
        <p:nvPr/>
      </p:nvGrpSpPr>
      <p:grpSpPr>
        <a:xfrm>
          <a:off x="0" y="0"/>
          <a:ext cx="0" cy="0"/>
          <a:chOff x="0" y="0"/>
          <a:chExt cx="0" cy="0"/>
        </a:xfrm>
      </p:grpSpPr>
      <p:sp>
        <p:nvSpPr>
          <p:cNvPr id="2" name="Forme libre 52"/>
          <p:cNvSpPr/>
          <p:nvPr/>
        </p:nvSpPr>
        <p:spPr>
          <a:xfrm>
            <a:off x="1267879"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000000"/>
              </a:solidFill>
              <a:uFillTx/>
              <a:latin typeface="Calibri"/>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FFFF00"/>
                </a:solidFill>
                <a:uFillTx/>
                <a:latin typeface="Calibri"/>
              </a:rPr>
              <a:t>Programme</a:t>
            </a:r>
            <a:r>
              <a:rPr lang="fr-FR" sz="2000" b="0" i="0" u="none" strike="noStrike" kern="1200" cap="none" spc="0" baseline="0">
                <a:solidFill>
                  <a:srgbClr val="FFFFFF"/>
                </a:solidFill>
                <a:uFillTx/>
                <a:latin typeface="Calibri"/>
              </a:rPr>
              <a:t>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2" name="ZoneTexte 16"/>
          <p:cNvSpPr txBox="1"/>
          <p:nvPr/>
        </p:nvSpPr>
        <p:spPr>
          <a:xfrm>
            <a:off x="3868616" y="618975"/>
            <a:ext cx="5866223"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3" name="Rectangle à coins arrondis 1"/>
          <p:cNvSpPr/>
          <p:nvPr/>
        </p:nvSpPr>
        <p:spPr>
          <a:xfrm>
            <a:off x="5331674" y="92564"/>
            <a:ext cx="6779864" cy="633553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BDBDB"/>
          </a:solidFill>
          <a:ln w="12701" cap="flat">
            <a:solidFill>
              <a:srgbClr val="41719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fr-FR" sz="2000" b="1" i="0" u="sng" strike="noStrike" kern="1200" cap="none" spc="0" baseline="0" dirty="0">
                <a:solidFill>
                  <a:srgbClr val="B30D29"/>
                </a:solidFill>
                <a:uFillTx/>
                <a:latin typeface="Palatino Linotype" pitchFamily="18"/>
              </a:rPr>
              <a:t>Programme</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fr-FR" sz="1600" b="1" i="0" u="none" strike="noStrike" kern="0" cap="none" spc="0" baseline="0" dirty="0">
                <a:solidFill>
                  <a:srgbClr val="0000FF"/>
                </a:solidFill>
                <a:uFillTx/>
                <a:latin typeface="Cambria" pitchFamily="18"/>
              </a:rPr>
              <a:t>Chapitre 01. </a:t>
            </a:r>
            <a:r>
              <a:rPr lang="fr-FR" sz="1600" b="1" i="0" u="none" strike="noStrike" kern="0" cap="none" spc="0" baseline="0" dirty="0">
                <a:solidFill>
                  <a:srgbClr val="FF0000"/>
                </a:solidFill>
                <a:uFillTx/>
                <a:latin typeface="Cambria" pitchFamily="18"/>
              </a:rPr>
              <a:t>Introduction a la stratégie </a:t>
            </a:r>
          </a:p>
          <a:p>
            <a:pPr marL="342900" marR="0" lvl="0" indent="-342900" algn="l" defTabSz="914400" rtl="0" fontAlgn="auto" hangingPunct="1">
              <a:lnSpc>
                <a:spcPct val="15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FR" sz="1600" b="1" i="0" u="none" strike="noStrike" kern="0" cap="none" spc="0" baseline="0" dirty="0">
                <a:solidFill>
                  <a:srgbClr val="000000"/>
                </a:solidFill>
                <a:uFillTx/>
                <a:latin typeface="Cambria" pitchFamily="18"/>
              </a:rPr>
              <a:t>Le champ du management stratégique</a:t>
            </a:r>
          </a:p>
          <a:p>
            <a:pPr marL="342900" marR="0" lvl="0" indent="-342900" algn="l" defTabSz="914400" rtl="0" fontAlgn="auto" hangingPunct="1">
              <a:lnSpc>
                <a:spcPct val="15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FR" sz="1600" b="1" i="0" u="none" strike="noStrike" kern="0" cap="none" spc="0" baseline="0" dirty="0">
                <a:solidFill>
                  <a:srgbClr val="000000"/>
                </a:solidFill>
                <a:uFillTx/>
                <a:latin typeface="Cambria" pitchFamily="18"/>
              </a:rPr>
              <a:t>Approche de la stratégie	</a:t>
            </a:r>
          </a:p>
          <a:p>
            <a:pPr marL="342900" marR="0" lvl="0" indent="-342900" algn="l" defTabSz="914400" rtl="0" fontAlgn="auto" hangingPunct="1">
              <a:lnSpc>
                <a:spcPct val="15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FR" sz="1600" b="1" i="0" u="none" strike="noStrike" kern="0" cap="none" spc="0" baseline="0" dirty="0">
                <a:solidFill>
                  <a:srgbClr val="000000"/>
                </a:solidFill>
                <a:uFillTx/>
                <a:latin typeface="Cambria" pitchFamily="18"/>
              </a:rPr>
              <a:t>La décision dans l’organisation</a:t>
            </a:r>
            <a:endParaRPr lang="fr-FR" sz="1600" b="1" i="0" u="none" strike="noStrike" kern="0" cap="none" spc="0" baseline="0" dirty="0">
              <a:solidFill>
                <a:srgbClr val="0000FF"/>
              </a:solidFill>
              <a:uFillTx/>
              <a:latin typeface="Cambria" pitchFamily="18"/>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fr-FR" sz="1600" b="1" i="0" u="none" strike="noStrike" kern="0" cap="none" spc="0" baseline="0" dirty="0">
                <a:solidFill>
                  <a:srgbClr val="0000FF"/>
                </a:solidFill>
                <a:uFillTx/>
                <a:latin typeface="Cambria" pitchFamily="18"/>
              </a:rPr>
              <a:t>Chapitre 02. </a:t>
            </a:r>
            <a:r>
              <a:rPr lang="fr-FR" sz="1600" b="1" i="0" u="none" strike="noStrike" kern="0" cap="none" spc="0" baseline="0" dirty="0">
                <a:solidFill>
                  <a:srgbClr val="FF0000"/>
                </a:solidFill>
                <a:uFillTx/>
                <a:latin typeface="Cambria" pitchFamily="18"/>
              </a:rPr>
              <a:t>Le diagnostic stratégique </a:t>
            </a:r>
          </a:p>
          <a:p>
            <a:pPr marL="342900" marR="0" lvl="0" indent="-342900" algn="l" defTabSz="914400" rtl="0" fontAlgn="auto" hangingPunct="1">
              <a:lnSpc>
                <a:spcPct val="15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FR" sz="1600" b="1" i="0" u="none" strike="noStrike" kern="0" cap="none" spc="0" baseline="0" dirty="0">
                <a:solidFill>
                  <a:srgbClr val="000000"/>
                </a:solidFill>
                <a:uFillTx/>
                <a:latin typeface="Cambria" pitchFamily="18"/>
              </a:rPr>
              <a:t>Méthode et outils du diagnostic stratégique	</a:t>
            </a:r>
          </a:p>
          <a:p>
            <a:pPr marL="342900" marR="0" lvl="0" indent="-342900" algn="l" defTabSz="914400" rtl="0" fontAlgn="auto" hangingPunct="1">
              <a:lnSpc>
                <a:spcPct val="15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FR" sz="1600" b="1" i="0" u="none" strike="noStrike" kern="0" cap="none" spc="0" baseline="0" dirty="0">
                <a:solidFill>
                  <a:srgbClr val="000000"/>
                </a:solidFill>
                <a:uFillTx/>
                <a:latin typeface="Cambria" pitchFamily="18"/>
              </a:rPr>
              <a:t>Le diagnostic stratégique interne	</a:t>
            </a:r>
          </a:p>
          <a:p>
            <a:pPr marL="342900" marR="0" lvl="0" indent="-342900" algn="l" defTabSz="914400" rtl="0" fontAlgn="auto" hangingPunct="1">
              <a:lnSpc>
                <a:spcPct val="15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FR" sz="1600" b="1" i="0" u="none" strike="noStrike" kern="0" cap="none" spc="0" baseline="0" dirty="0">
                <a:solidFill>
                  <a:srgbClr val="000000"/>
                </a:solidFill>
                <a:uFillTx/>
                <a:latin typeface="Cambria" pitchFamily="18"/>
              </a:rPr>
              <a:t>Le diagnostic stratégique externe</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fr-FR" sz="1600" b="1" i="0" u="none" strike="noStrike" kern="0" cap="none" spc="0" baseline="0" dirty="0">
                <a:solidFill>
                  <a:srgbClr val="0000FF"/>
                </a:solidFill>
                <a:uFillTx/>
                <a:latin typeface="Cambria" pitchFamily="18"/>
              </a:rPr>
              <a:t>Chapitre 03. </a:t>
            </a:r>
            <a:r>
              <a:rPr lang="fr-FR" sz="1600" b="1" i="0" u="none" strike="noStrike" kern="0" cap="none" spc="0" baseline="0" dirty="0">
                <a:solidFill>
                  <a:srgbClr val="FF0000"/>
                </a:solidFill>
                <a:uFillTx/>
                <a:latin typeface="Cambria" pitchFamily="18"/>
              </a:rPr>
              <a:t>Les choix stratégiques </a:t>
            </a:r>
          </a:p>
          <a:p>
            <a:pPr marL="342900" marR="0" lvl="0" indent="-342900" algn="l" defTabSz="914400" rtl="0" fontAlgn="auto" hangingPunct="1">
              <a:lnSpc>
                <a:spcPct val="15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FR" sz="1600" b="1" i="0" u="none" strike="noStrike" kern="0" cap="none" spc="0" baseline="0" dirty="0">
                <a:solidFill>
                  <a:srgbClr val="000000"/>
                </a:solidFill>
                <a:uFillTx/>
                <a:latin typeface="Cambria" pitchFamily="18"/>
              </a:rPr>
              <a:t>Généralités sur les choix stratégiques 	</a:t>
            </a:r>
          </a:p>
          <a:p>
            <a:pPr marL="342900" marR="0" lvl="0" indent="-342900" algn="l" defTabSz="914400" rtl="0" fontAlgn="auto" hangingPunct="1">
              <a:lnSpc>
                <a:spcPct val="15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FR" sz="1600" b="1" i="0" u="none" strike="noStrike" kern="0" cap="none" spc="0" baseline="0" dirty="0">
                <a:solidFill>
                  <a:srgbClr val="000000"/>
                </a:solidFill>
                <a:uFillTx/>
                <a:latin typeface="Cambria" pitchFamily="18"/>
              </a:rPr>
              <a:t>Les différents choix stratégiques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fr-FR" sz="1600" b="1" i="0" u="none" strike="noStrike" kern="0" cap="none" spc="0" baseline="0" dirty="0">
                <a:solidFill>
                  <a:srgbClr val="0000FF"/>
                </a:solidFill>
                <a:uFillTx/>
                <a:latin typeface="Cambria" pitchFamily="18"/>
              </a:rPr>
              <a:t>Chapitre 04. </a:t>
            </a:r>
            <a:r>
              <a:rPr lang="fr-FR" sz="1600" b="1" i="0" u="none" strike="noStrike" kern="0" cap="none" spc="0" baseline="0" dirty="0">
                <a:solidFill>
                  <a:srgbClr val="FF0000"/>
                </a:solidFill>
                <a:uFillTx/>
                <a:latin typeface="Cambria" pitchFamily="18"/>
              </a:rPr>
              <a:t>Le déploiement stratégique </a:t>
            </a:r>
          </a:p>
          <a:p>
            <a:pPr marL="342900" marR="0" lvl="0" indent="-342900" algn="l" defTabSz="914400" rtl="0" fontAlgn="auto" hangingPunct="1">
              <a:lnSpc>
                <a:spcPct val="15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FR" sz="1600" b="1" i="0" u="none" strike="noStrike" kern="0" cap="none" spc="0" baseline="0" dirty="0">
                <a:solidFill>
                  <a:srgbClr val="000000"/>
                </a:solidFill>
                <a:uFillTx/>
                <a:latin typeface="Cambria" pitchFamily="18"/>
              </a:rPr>
              <a:t>Aperçu du déploiement de la stratégie	</a:t>
            </a:r>
          </a:p>
          <a:p>
            <a:pPr marL="342900" marR="0" lvl="0" indent="-342900" algn="l" defTabSz="914400" rtl="0" fontAlgn="auto" hangingPunct="1">
              <a:lnSpc>
                <a:spcPct val="15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FR" sz="1600" b="1" i="0" u="none" strike="noStrike" kern="0" cap="none" spc="0" baseline="0" dirty="0">
                <a:solidFill>
                  <a:srgbClr val="000000"/>
                </a:solidFill>
                <a:uFillTx/>
                <a:latin typeface="Cambria" pitchFamily="18"/>
              </a:rPr>
              <a:t>Phases du déploiement de la stratégie	</a:t>
            </a:r>
          </a:p>
          <a:p>
            <a:pPr marL="342900" marR="0" lvl="0" indent="-342900" algn="l" defTabSz="914400" rtl="0" fontAlgn="auto" hangingPunct="1">
              <a:lnSpc>
                <a:spcPct val="15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FR" sz="1600" b="1" i="0" u="none" strike="noStrike" kern="0" cap="none" spc="0" baseline="0" dirty="0">
                <a:solidFill>
                  <a:srgbClr val="000000"/>
                </a:solidFill>
                <a:uFillTx/>
                <a:latin typeface="Cambria" pitchFamily="18"/>
              </a:rPr>
              <a:t>Contraintes et pièges de la mise en œuvre de la </a:t>
            </a:r>
            <a:r>
              <a:rPr lang="fr-FR" sz="1400" b="1" i="0" u="none" strike="noStrike" kern="0" cap="none" spc="0" baseline="0" dirty="0">
                <a:solidFill>
                  <a:srgbClr val="000000"/>
                </a:solidFill>
                <a:uFillTx/>
                <a:latin typeface="Cambria" pitchFamily="18"/>
              </a:rPr>
              <a:t>stratégie	</a:t>
            </a:r>
          </a:p>
        </p:txBody>
      </p:sp>
      <p:sp>
        <p:nvSpPr>
          <p:cNvPr id="14" name="Flèche courbée vers le bas 10"/>
          <p:cNvSpPr/>
          <p:nvPr/>
        </p:nvSpPr>
        <p:spPr>
          <a:xfrm rot="19753568">
            <a:off x="3135626" y="417496"/>
            <a:ext cx="2216834" cy="800145"/>
          </a:xfrm>
          <a:custGeom>
            <a:avLst>
              <a:gd name="f12" fmla="val 20321"/>
              <a:gd name="f13" fmla="val 50000"/>
              <a:gd name="f14" fmla="val 73913"/>
            </a:avLst>
            <a:gdLst>
              <a:gd name="f3" fmla="val 10800000"/>
              <a:gd name="f4" fmla="val 5400000"/>
              <a:gd name="f5" fmla="val 16200000"/>
              <a:gd name="f6" fmla="val 180"/>
              <a:gd name="f7" fmla="val w"/>
              <a:gd name="f8" fmla="val h"/>
              <a:gd name="f9" fmla="val ss"/>
              <a:gd name="f10" fmla="val 0"/>
              <a:gd name="f11" fmla="*/ 5419351 1 1725033"/>
              <a:gd name="f12" fmla="val 20321"/>
              <a:gd name="f13" fmla="val 50000"/>
              <a:gd name="f14" fmla="val 73913"/>
              <a:gd name="f15" fmla="+- 0 0 -360"/>
              <a:gd name="f16" fmla="+- 0 0 -180"/>
              <a:gd name="f17" fmla="+- 0 0 -90"/>
              <a:gd name="f18" fmla="abs f7"/>
              <a:gd name="f19" fmla="abs f8"/>
              <a:gd name="f20" fmla="abs f9"/>
              <a:gd name="f21" fmla="val f10"/>
              <a:gd name="f22" fmla="val f13"/>
              <a:gd name="f23" fmla="val f12"/>
              <a:gd name="f24" fmla="*/ f15 f3 1"/>
              <a:gd name="f25" fmla="*/ f16 f3 1"/>
              <a:gd name="f26" fmla="*/ f17 f3 1"/>
              <a:gd name="f27" fmla="?: f18 f7 1"/>
              <a:gd name="f28" fmla="?: f19 f8 1"/>
              <a:gd name="f29" fmla="?: f20 f9 1"/>
              <a:gd name="f30" fmla="*/ f24 1 f6"/>
              <a:gd name="f31" fmla="*/ f25 1 f6"/>
              <a:gd name="f32" fmla="*/ f26 1 f6"/>
              <a:gd name="f33" fmla="*/ f27 1 21600"/>
              <a:gd name="f34" fmla="*/ f28 1 21600"/>
              <a:gd name="f35" fmla="*/ 21600 f27 1"/>
              <a:gd name="f36" fmla="*/ 21600 f28 1"/>
              <a:gd name="f37" fmla="+- f30 0 f4"/>
              <a:gd name="f38" fmla="+- f31 0 f4"/>
              <a:gd name="f39" fmla="+- f32 0 f4"/>
              <a:gd name="f40" fmla="min f34 f33"/>
              <a:gd name="f41" fmla="*/ f35 1 f29"/>
              <a:gd name="f42" fmla="*/ f36 1 f29"/>
              <a:gd name="f43" fmla="val f41"/>
              <a:gd name="f44" fmla="val f42"/>
              <a:gd name="f45" fmla="*/ f21 f40 1"/>
              <a:gd name="f46" fmla="+- f44 0 f21"/>
              <a:gd name="f47" fmla="+- f43 0 f21"/>
              <a:gd name="f48" fmla="*/ f43 f40 1"/>
              <a:gd name="f49" fmla="*/ f44 f40 1"/>
              <a:gd name="f50" fmla="*/ f47 1 2"/>
              <a:gd name="f51" fmla="min f47 f46"/>
              <a:gd name="f52" fmla="*/ f46 f46 1"/>
              <a:gd name="f53" fmla="*/ f46 f40 1"/>
              <a:gd name="f54" fmla="*/ f51 f23 1"/>
              <a:gd name="f55" fmla="*/ f51 f22 1"/>
              <a:gd name="f56" fmla="*/ f51 f14 1"/>
              <a:gd name="f57" fmla="*/ f54 1 100000"/>
              <a:gd name="f58" fmla="*/ f55 1 100000"/>
              <a:gd name="f59" fmla="*/ f56 1 100000"/>
              <a:gd name="f60" fmla="+- f57 f58 0"/>
              <a:gd name="f61" fmla="*/ f57 f57 1"/>
              <a:gd name="f62" fmla="*/ f59 f59 1"/>
              <a:gd name="f63" fmla="+- f58 0 f57"/>
              <a:gd name="f64" fmla="*/ f58 1 2"/>
              <a:gd name="f65" fmla="+- f44 0 f59"/>
              <a:gd name="f66" fmla="+- 0 0 f59"/>
              <a:gd name="f67" fmla="*/ f57 1 2"/>
              <a:gd name="f68" fmla="*/ f60 1 4"/>
              <a:gd name="f69" fmla="+- f52 0 f62"/>
              <a:gd name="f70" fmla="*/ f63 1 2"/>
              <a:gd name="f71" fmla="+- f43 0 f64"/>
              <a:gd name="f72" fmla="+- 0 0 f66"/>
              <a:gd name="f73" fmla="+- 0 0 f67"/>
              <a:gd name="f74" fmla="*/ f65 f40 1"/>
              <a:gd name="f75" fmla="*/ f67 f40 1"/>
              <a:gd name="f76" fmla="+- f50 0 f68"/>
              <a:gd name="f77" fmla="sqrt f69"/>
              <a:gd name="f78" fmla="+- 0 0 f73"/>
              <a:gd name="f79" fmla="*/ f71 f40 1"/>
              <a:gd name="f80" fmla="*/ f76 2 1"/>
              <a:gd name="f81" fmla="+- f76 f57 0"/>
              <a:gd name="f82" fmla="*/ f77 f76 1"/>
              <a:gd name="f83" fmla="*/ f76 f40 1"/>
              <a:gd name="f84" fmla="*/ f80 f80 1"/>
              <a:gd name="f85" fmla="*/ f82 1 f46"/>
              <a:gd name="f86" fmla="+- f76 f81 0"/>
              <a:gd name="f87" fmla="*/ f81 f40 1"/>
              <a:gd name="f88" fmla="+- f84 0 f61"/>
              <a:gd name="f89" fmla="+- f76 f85 0"/>
              <a:gd name="f90" fmla="+- f81 f85 0"/>
              <a:gd name="f91" fmla="+- 0 0 f85"/>
              <a:gd name="f92" fmla="*/ f86 1 2"/>
              <a:gd name="f93" fmla="sqrt f88"/>
              <a:gd name="f94" fmla="+- f89 0 f70"/>
              <a:gd name="f95" fmla="+- f90 f70 0"/>
              <a:gd name="f96" fmla="+- 0 0 f91"/>
              <a:gd name="f97" fmla="*/ f89 f40 1"/>
              <a:gd name="f98" fmla="*/ f92 f40 1"/>
              <a:gd name="f99" fmla="*/ f93 f46 1"/>
              <a:gd name="f100" fmla="at2 f72 f96"/>
              <a:gd name="f101" fmla="*/ f94 f40 1"/>
              <a:gd name="f102" fmla="*/ f95 f40 1"/>
              <a:gd name="f103" fmla="*/ f99 1 f80"/>
              <a:gd name="f104" fmla="+- f100 f4 0"/>
              <a:gd name="f105" fmla="*/ f104 f11 1"/>
              <a:gd name="f106" fmla="+- f44 0 f103"/>
              <a:gd name="f107" fmla="+- 0 0 f103"/>
              <a:gd name="f108" fmla="*/ f105 1 f3"/>
              <a:gd name="f109" fmla="+- 0 0 f107"/>
              <a:gd name="f110" fmla="*/ f106 f40 1"/>
              <a:gd name="f111" fmla="+- 0 0 f108"/>
              <a:gd name="f112" fmla="at2 f109 f78"/>
              <a:gd name="f113" fmla="val f111"/>
              <a:gd name="f114" fmla="+- f112 f4 0"/>
              <a:gd name="f115" fmla="+- 0 0 f113"/>
              <a:gd name="f116" fmla="*/ f114 f11 1"/>
              <a:gd name="f117" fmla="*/ f115 f3 1"/>
              <a:gd name="f118" fmla="*/ f116 1 f3"/>
              <a:gd name="f119" fmla="*/ f117 1 f11"/>
              <a:gd name="f120" fmla="+- 0 0 f118"/>
              <a:gd name="f121" fmla="+- f119 0 f4"/>
              <a:gd name="f122" fmla="val f120"/>
              <a:gd name="f123" fmla="+- 0 0 f121"/>
              <a:gd name="f124" fmla="+- 0 0 f122"/>
              <a:gd name="f125" fmla="+- f5 f121 0"/>
              <a:gd name="f126" fmla="*/ f124 f3 1"/>
              <a:gd name="f127" fmla="*/ f126 1 f11"/>
              <a:gd name="f128" fmla="+- f127 0 f4"/>
              <a:gd name="f129" fmla="+- f5 0 f128"/>
              <a:gd name="f130" fmla="+- f128 0 f4"/>
              <a:gd name="f131" fmla="+- f4 f128 0"/>
            </a:gdLst>
            <a:ahLst/>
            <a:cxnLst>
              <a:cxn ang="3cd4">
                <a:pos x="hc" y="t"/>
              </a:cxn>
              <a:cxn ang="0">
                <a:pos x="r" y="vc"/>
              </a:cxn>
              <a:cxn ang="cd4">
                <a:pos x="hc" y="b"/>
              </a:cxn>
              <a:cxn ang="cd2">
                <a:pos x="l" y="vc"/>
              </a:cxn>
              <a:cxn ang="f37">
                <a:pos x="f98" y="f45"/>
              </a:cxn>
              <a:cxn ang="f38">
                <a:pos x="f75" y="f49"/>
              </a:cxn>
              <a:cxn ang="f38">
                <a:pos x="f101" y="f74"/>
              </a:cxn>
              <a:cxn ang="f38">
                <a:pos x="f79" y="f49"/>
              </a:cxn>
              <a:cxn ang="f39">
                <a:pos x="f102" y="f74"/>
              </a:cxn>
            </a:cxnLst>
            <a:rect l="f45" t="f45" r="f48" b="f49"/>
            <a:pathLst>
              <a:path stroke="0">
                <a:moveTo>
                  <a:pt x="f79" y="f49"/>
                </a:moveTo>
                <a:lnTo>
                  <a:pt x="f101" y="f74"/>
                </a:lnTo>
                <a:lnTo>
                  <a:pt x="f97" y="f74"/>
                </a:lnTo>
                <a:arcTo wR="f83" hR="f53" stAng="f125" swAng="f123"/>
                <a:lnTo>
                  <a:pt x="f87" y="f45"/>
                </a:lnTo>
                <a:arcTo wR="f83" hR="f53" stAng="f5" swAng="f121"/>
                <a:lnTo>
                  <a:pt x="f102" y="f74"/>
                </a:lnTo>
                <a:close/>
              </a:path>
              <a:path stroke="0">
                <a:moveTo>
                  <a:pt x="f98" y="f110"/>
                </a:moveTo>
                <a:arcTo wR="f83" hR="f53" stAng="f129" swAng="f130"/>
                <a:lnTo>
                  <a:pt x="f45" y="f49"/>
                </a:lnTo>
                <a:arcTo wR="f83" hR="f53" stAng="f3" swAng="f131"/>
                <a:close/>
              </a:path>
              <a:path fill="none">
                <a:moveTo>
                  <a:pt x="f98" y="f110"/>
                </a:moveTo>
                <a:arcTo wR="f83" hR="f53" stAng="f129" swAng="f130"/>
                <a:lnTo>
                  <a:pt x="f45" y="f49"/>
                </a:lnTo>
                <a:arcTo wR="f83" hR="f53" stAng="f3" swAng="f4"/>
                <a:lnTo>
                  <a:pt x="f87" y="f45"/>
                </a:lnTo>
                <a:arcTo wR="f83" hR="f53" stAng="f5" swAng="f121"/>
                <a:lnTo>
                  <a:pt x="f102" y="f74"/>
                </a:lnTo>
                <a:lnTo>
                  <a:pt x="f79" y="f49"/>
                </a:lnTo>
                <a:lnTo>
                  <a:pt x="f101" y="f74"/>
                </a:lnTo>
                <a:lnTo>
                  <a:pt x="f97" y="f74"/>
                </a:lnTo>
                <a:arcTo wR="f83" hR="f53" stAng="f125" swAng="f123"/>
              </a:path>
            </a:pathLst>
          </a:custGeom>
          <a:solidFill>
            <a:srgbClr val="DAE3F3"/>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pic>
        <p:nvPicPr>
          <p:cNvPr id="15" name="Picture 2" descr="C:\Users\csc\Desktop\images.png">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2038353" y="1834569"/>
            <a:ext cx="2972558" cy="2150559"/>
          </a:xfrm>
          <a:prstGeom prst="rect">
            <a:avLst/>
          </a:prstGeom>
          <a:noFill/>
          <a:ln cap="flat">
            <a:noFill/>
          </a:ln>
        </p:spPr>
      </p:pic>
      <p:pic>
        <p:nvPicPr>
          <p:cNvPr id="16" name="Picture 3" descr="C:\Users\csc\Desktop\téléchargement.jpg">
            <a:extLst>
              <a:ext uri="{FF2B5EF4-FFF2-40B4-BE49-F238E27FC236}">
                <a16:creationId xmlns:a16="http://schemas.microsoft.com/office/drawing/2014/main" id="{00000000-0000-0000-0000-000000000000}"/>
              </a:ext>
            </a:extLst>
          </p:cNvPr>
          <p:cNvPicPr>
            <a:picLocks noChangeAspect="1"/>
          </p:cNvPicPr>
          <p:nvPr/>
        </p:nvPicPr>
        <p:blipFill>
          <a:blip r:embed="rId6"/>
          <a:srcRect/>
          <a:stretch>
            <a:fillRect/>
          </a:stretch>
        </p:blipFill>
        <p:spPr>
          <a:xfrm>
            <a:off x="67345" y="4896136"/>
            <a:ext cx="2372392" cy="1600200"/>
          </a:xfrm>
          <a:prstGeom prst="rect">
            <a:avLst/>
          </a:prstGeom>
          <a:ln>
            <a:noFill/>
          </a:ln>
          <a:effectLst>
            <a:softEdge rad="112500"/>
          </a:effectLst>
        </p:spPr>
      </p:pic>
      <p:pic>
        <p:nvPicPr>
          <p:cNvPr id="17"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875" y="3361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1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1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afterEffect">
                                  <p:stCondLst>
                                    <p:cond delay="0"/>
                                  </p:stCondLst>
                                  <p:childTnLst>
                                    <p:cmd type="call" cmd="playFrom(0.0)">
                                      <p:cBhvr>
                                        <p:cTn id="21" dur="10" fill="hold"/>
                                        <p:tgtEl>
                                          <p:spTgt spid="17"/>
                                        </p:tgtEl>
                                      </p:cBhvr>
                                    </p:cmd>
                                  </p:childTnLst>
                                </p:cTn>
                              </p:par>
                            </p:childTnLst>
                          </p:cTn>
                        </p:par>
                      </p:childTnLst>
                    </p:cTn>
                  </p:par>
                </p:childTnLst>
              </p:cTn>
              <p:nextCondLst>
                <p:cond evt="onClick" delay="0">
                  <p:tgtEl>
                    <p:spTgt spid="17"/>
                  </p:tgtEl>
                </p:cond>
              </p:nextCondLst>
            </p:seq>
            <p:audio>
              <p:cMediaNode vol="80000">
                <p:cTn id="22" fill="hold" display="0">
                  <p:stCondLst>
                    <p:cond delay="indefinite"/>
                  </p:stCondLst>
                  <p:endCondLst>
                    <p:cond evt="onStopAudio" delay="0">
                      <p:tgtEl>
                        <p:sldTgt/>
                      </p:tgtEl>
                    </p:cond>
                  </p:endCondLst>
                </p:cTn>
                <p:tgtEl>
                  <p:spTgt spid="17"/>
                </p:tgtEl>
              </p:cMediaNode>
            </p:audio>
          </p:childTnLst>
        </p:cTn>
      </p:par>
    </p:tnLst>
    <p:bldLst>
      <p:bldP spid="2"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name="Slide87">
    <p:spTree>
      <p:nvGrpSpPr>
        <p:cNvPr id="1" name=""/>
        <p:cNvGrpSpPr/>
        <p:nvPr/>
      </p:nvGrpSpPr>
      <p:grpSpPr>
        <a:xfrm>
          <a:off x="0" y="0"/>
          <a:ext cx="0" cy="0"/>
          <a:chOff x="0" y="0"/>
          <a:chExt cx="0" cy="0"/>
        </a:xfrm>
      </p:grpSpPr>
      <p:sp>
        <p:nvSpPr>
          <p:cNvPr id="2" name="Forme libre 52"/>
          <p:cNvSpPr/>
          <p:nvPr/>
        </p:nvSpPr>
        <p:spPr>
          <a:xfrm>
            <a:off x="1286929" y="44181"/>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000000"/>
              </a:solidFill>
              <a:uFillTx/>
              <a:latin typeface="Calibri"/>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Chapitre 01. Introduction a la stratégie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Titre 1"/>
          <p:cNvSpPr txBox="1">
            <a:spLocks noGrp="1"/>
          </p:cNvSpPr>
          <p:nvPr>
            <p:ph type="title"/>
          </p:nvPr>
        </p:nvSpPr>
        <p:spPr>
          <a:xfrm>
            <a:off x="4826898" y="163092"/>
            <a:ext cx="7274289" cy="500039"/>
          </a:xfrm>
          <a:solidFill>
            <a:srgbClr val="000514"/>
          </a:solidFill>
          <a:ln w="9528">
            <a:solidFill>
              <a:srgbClr val="FFFFFF"/>
            </a:solidFill>
            <a:prstDash val="solid"/>
          </a:ln>
        </p:spPr>
        <p:txBody>
          <a:bodyPr/>
          <a:lstStyle/>
          <a:p>
            <a:pPr lvl="0" algn="r">
              <a:lnSpc>
                <a:spcPct val="100000"/>
              </a:lnSpc>
            </a:pPr>
            <a:r>
              <a:rPr lang="fr-FR" sz="2400" b="1" kern="0">
                <a:solidFill>
                  <a:srgbClr val="FFFF00"/>
                </a:solidFill>
                <a:latin typeface="Cambria" pitchFamily="18"/>
              </a:rPr>
              <a:t>Les décisions stratégiques</a:t>
            </a:r>
          </a:p>
        </p:txBody>
      </p:sp>
      <p:sp>
        <p:nvSpPr>
          <p:cNvPr id="14" name="Rectangle 15"/>
          <p:cNvSpPr/>
          <p:nvPr/>
        </p:nvSpPr>
        <p:spPr>
          <a:xfrm>
            <a:off x="2454760" y="1954120"/>
            <a:ext cx="8108608" cy="1446550"/>
          </a:xfrm>
          <a:prstGeom prst="rect">
            <a:avLst/>
          </a:prstGeom>
          <a:solidFill>
            <a:srgbClr val="FFD966"/>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200" b="1" i="0" u="none" strike="noStrike" kern="1200" cap="none" spc="0" baseline="0" dirty="0" smtClean="0">
                <a:solidFill>
                  <a:srgbClr val="0000FF"/>
                </a:solidFill>
                <a:uFillTx/>
                <a:latin typeface="Calibri"/>
              </a:rPr>
              <a:t>1</a:t>
            </a:r>
            <a:r>
              <a:rPr lang="fr-FR" sz="2200" b="1" i="0" u="none" strike="noStrike" kern="1200" cap="none" spc="0" baseline="0" dirty="0">
                <a:solidFill>
                  <a:srgbClr val="0000FF"/>
                </a:solidFill>
                <a:uFillTx/>
                <a:latin typeface="Calibri"/>
              </a:rPr>
              <a:t>. Intelligence du problème : </a:t>
            </a:r>
            <a:r>
              <a:rPr lang="fr-FR" sz="2200" b="1" i="0" u="none" strike="noStrike" kern="1200" cap="none" spc="0" baseline="0" dirty="0">
                <a:solidFill>
                  <a:srgbClr val="000000"/>
                </a:solidFill>
                <a:uFillTx/>
                <a:latin typeface="Calibri"/>
              </a:rPr>
              <a:t>phase de renseignement, de diagnostic du problème. Il s’agit de recueillir toutes les informations possibles sur l’entreprise et son environnement dans le but de délimitation du problème</a:t>
            </a:r>
            <a:r>
              <a:rPr lang="fr-FR" sz="2200" b="1" i="0" u="none" strike="noStrike" kern="1200" cap="none" spc="0" baseline="0" dirty="0" smtClean="0">
                <a:solidFill>
                  <a:srgbClr val="000000"/>
                </a:solidFill>
                <a:uFillTx/>
                <a:latin typeface="Calibri"/>
              </a:rPr>
              <a:t>.</a:t>
            </a:r>
            <a:endParaRPr lang="fr-FR" sz="2200" b="1" i="0" u="none" strike="noStrike" kern="1200" cap="none" spc="0" baseline="0" dirty="0">
              <a:solidFill>
                <a:srgbClr val="000000"/>
              </a:solidFill>
              <a:uFillTx/>
              <a:latin typeface="Calibri"/>
            </a:endParaRPr>
          </a:p>
        </p:txBody>
      </p:sp>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17" y="4599296"/>
            <a:ext cx="1887382" cy="1753115"/>
          </a:xfrm>
          <a:prstGeom prst="rect">
            <a:avLst/>
          </a:prstGeom>
          <a:ln>
            <a:noFill/>
          </a:ln>
          <a:effectLst>
            <a:softEdge rad="112500"/>
          </a:effectLst>
        </p:spPr>
      </p:pic>
      <p:sp>
        <p:nvSpPr>
          <p:cNvPr id="16" name="Rectangle 15"/>
          <p:cNvSpPr/>
          <p:nvPr/>
        </p:nvSpPr>
        <p:spPr>
          <a:xfrm>
            <a:off x="3038028" y="3641792"/>
            <a:ext cx="8235023" cy="1446550"/>
          </a:xfrm>
          <a:prstGeom prst="rect">
            <a:avLst/>
          </a:prstGeom>
          <a:solidFill>
            <a:srgbClr val="FFD966"/>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200" b="1" i="0" u="none" strike="noStrike" kern="1200" cap="none" spc="0" baseline="0" dirty="0" smtClean="0">
                <a:solidFill>
                  <a:srgbClr val="0000FF"/>
                </a:solidFill>
                <a:uFillTx/>
                <a:latin typeface="Calibri"/>
              </a:rPr>
              <a:t>2</a:t>
            </a:r>
            <a:r>
              <a:rPr lang="fr-FR" sz="2200" b="1" i="0" u="none" strike="noStrike" kern="1200" cap="none" spc="0" baseline="0" dirty="0">
                <a:solidFill>
                  <a:srgbClr val="0000FF"/>
                </a:solidFill>
                <a:uFillTx/>
                <a:latin typeface="Calibri"/>
              </a:rPr>
              <a:t>. Modélisation : </a:t>
            </a:r>
            <a:r>
              <a:rPr lang="fr-FR" sz="2200" b="1" i="0" u="none" strike="noStrike" kern="1200" cap="none" spc="0" baseline="0" dirty="0">
                <a:solidFill>
                  <a:srgbClr val="000000"/>
                </a:solidFill>
                <a:uFillTx/>
                <a:latin typeface="Calibri"/>
              </a:rPr>
              <a:t>au cours de cette phase sont élaborées et formulées les voies possibles de résolution du problème. Les informations recueillies sont traitées, les décideurs vont identifier et évaluer toutes les solutions alternatives réalisables par l’entreprise. </a:t>
            </a:r>
          </a:p>
        </p:txBody>
      </p:sp>
      <p:sp>
        <p:nvSpPr>
          <p:cNvPr id="17" name="Rectangle 16"/>
          <p:cNvSpPr/>
          <p:nvPr/>
        </p:nvSpPr>
        <p:spPr>
          <a:xfrm>
            <a:off x="3776132" y="5366137"/>
            <a:ext cx="8082880" cy="769441"/>
          </a:xfrm>
          <a:prstGeom prst="rect">
            <a:avLst/>
          </a:prstGeom>
          <a:solidFill>
            <a:srgbClr val="FFD966"/>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200" b="1" i="0" u="none" strike="noStrike" kern="1200" cap="none" spc="0" baseline="0" dirty="0" smtClean="0">
                <a:solidFill>
                  <a:srgbClr val="0000FF"/>
                </a:solidFill>
                <a:uFillTx/>
                <a:latin typeface="Calibri"/>
              </a:rPr>
              <a:t>3. Choix : </a:t>
            </a:r>
            <a:r>
              <a:rPr lang="fr-FR" sz="2200" b="1" i="0" u="none" strike="noStrike" kern="1200" cap="none" spc="0" baseline="0" dirty="0" smtClean="0">
                <a:solidFill>
                  <a:srgbClr val="000000"/>
                </a:solidFill>
                <a:uFillTx/>
                <a:latin typeface="Calibri"/>
              </a:rPr>
              <a:t>parmi l’ensemble des actions prise en compte lors de la phase précédente on sélectionne le meilleur mode d’action. </a:t>
            </a:r>
            <a:endParaRPr lang="fr-FR" sz="2200" b="1" i="0" u="none" strike="noStrike" kern="1200" cap="none" spc="0" baseline="0" dirty="0">
              <a:solidFill>
                <a:srgbClr val="000000"/>
              </a:solidFill>
              <a:uFillTx/>
              <a:latin typeface="Calibri"/>
            </a:endParaRPr>
          </a:p>
        </p:txBody>
      </p:sp>
      <p:sp>
        <p:nvSpPr>
          <p:cNvPr id="18" name="Rectangle 15"/>
          <p:cNvSpPr/>
          <p:nvPr/>
        </p:nvSpPr>
        <p:spPr>
          <a:xfrm>
            <a:off x="2788075" y="917859"/>
            <a:ext cx="9313112" cy="707886"/>
          </a:xfrm>
          <a:prstGeom prst="rect">
            <a:avLst/>
          </a:prstGeom>
          <a:solidFill>
            <a:srgbClr val="FFD966"/>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dirty="0" smtClean="0">
                <a:uFillTx/>
                <a:latin typeface="Palatino Linotype" panose="02040502050505030304" pitchFamily="18" charset="0"/>
              </a:rPr>
              <a:t>En effet Herbert SIMON a formalisé les étapes de processus de décision appelées le modèle </a:t>
            </a:r>
            <a:r>
              <a:rPr lang="fr-FR" sz="2000" b="1" i="0" u="none" strike="noStrike" kern="1200" cap="none" spc="0" baseline="0" dirty="0" smtClean="0">
                <a:solidFill>
                  <a:srgbClr val="FF0000"/>
                </a:solidFill>
                <a:uFillTx/>
                <a:latin typeface="Palatino Linotype" panose="02040502050505030304" pitchFamily="18" charset="0"/>
              </a:rPr>
              <a:t>IMC</a:t>
            </a:r>
            <a:r>
              <a:rPr lang="fr-FR" sz="2000" b="1" i="0" u="none" strike="noStrike" kern="1200" cap="none" spc="0" baseline="0" dirty="0" smtClean="0">
                <a:uFillTx/>
                <a:latin typeface="Palatino Linotype" panose="02040502050505030304" pitchFamily="18" charset="0"/>
              </a:rPr>
              <a:t>. </a:t>
            </a:r>
          </a:p>
        </p:txBody>
      </p:sp>
      <p:pic>
        <p:nvPicPr>
          <p:cNvPr id="12" name="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865"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25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25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4825" fill="hold"/>
                                        <p:tgtEl>
                                          <p:spTgt spid="12"/>
                                        </p:tgtEl>
                                      </p:cBhvr>
                                    </p:cmd>
                                  </p:childTnLst>
                                </p:cTn>
                              </p:par>
                            </p:childTnLst>
                          </p:cTn>
                        </p:par>
                      </p:childTnLst>
                    </p:cTn>
                  </p:par>
                </p:childTnLst>
              </p:cTn>
              <p:nextCondLst>
                <p:cond evt="onClick" delay="0">
                  <p:tgtEl>
                    <p:spTgt spid="12"/>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2"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name="Slide88">
    <p:spTree>
      <p:nvGrpSpPr>
        <p:cNvPr id="1" name=""/>
        <p:cNvGrpSpPr/>
        <p:nvPr/>
      </p:nvGrpSpPr>
      <p:grpSpPr>
        <a:xfrm>
          <a:off x="0" y="0"/>
          <a:ext cx="0" cy="0"/>
          <a:chOff x="0" y="0"/>
          <a:chExt cx="0" cy="0"/>
        </a:xfrm>
      </p:grpSpPr>
      <p:sp>
        <p:nvSpPr>
          <p:cNvPr id="2" name="Forme libre 52"/>
          <p:cNvSpPr/>
          <p:nvPr/>
        </p:nvSpPr>
        <p:spPr>
          <a:xfrm>
            <a:off x="1267879"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000000"/>
              </a:solidFill>
              <a:uFillTx/>
              <a:latin typeface="Calibri"/>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Chapitre 01. Introduction a la stratégie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2" name="Titre 1"/>
          <p:cNvSpPr txBox="1">
            <a:spLocks noGrp="1"/>
          </p:cNvSpPr>
          <p:nvPr>
            <p:ph type="title"/>
          </p:nvPr>
        </p:nvSpPr>
        <p:spPr>
          <a:xfrm>
            <a:off x="4826898" y="163092"/>
            <a:ext cx="7274289" cy="500039"/>
          </a:xfrm>
          <a:solidFill>
            <a:srgbClr val="000514"/>
          </a:solidFill>
          <a:ln w="9528">
            <a:solidFill>
              <a:srgbClr val="FFFFFF"/>
            </a:solidFill>
            <a:prstDash val="solid"/>
          </a:ln>
        </p:spPr>
        <p:txBody>
          <a:bodyPr/>
          <a:lstStyle/>
          <a:p>
            <a:pPr lvl="0" algn="r">
              <a:lnSpc>
                <a:spcPct val="100000"/>
              </a:lnSpc>
            </a:pPr>
            <a:r>
              <a:rPr lang="fr-FR" sz="2400" b="1" kern="0">
                <a:solidFill>
                  <a:srgbClr val="FFFF00"/>
                </a:solidFill>
                <a:latin typeface="Cambria" pitchFamily="18"/>
              </a:rPr>
              <a:t>Les décisions stratégiques</a:t>
            </a:r>
          </a:p>
        </p:txBody>
      </p:sp>
      <p:sp>
        <p:nvSpPr>
          <p:cNvPr id="13" name="Rectangle 15"/>
          <p:cNvSpPr/>
          <p:nvPr/>
        </p:nvSpPr>
        <p:spPr>
          <a:xfrm>
            <a:off x="3051550" y="809874"/>
            <a:ext cx="8963070" cy="707886"/>
          </a:xfrm>
          <a:prstGeom prst="rect">
            <a:avLst/>
          </a:prstGeom>
          <a:solidFill>
            <a:schemeClr val="tx1"/>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1" u="none" strike="noStrike" kern="1200" cap="none" spc="0" baseline="0" dirty="0">
                <a:solidFill>
                  <a:schemeClr val="bg1"/>
                </a:solidFill>
                <a:uFillTx/>
                <a:latin typeface="Palatino Linotype" panose="02040502050505030304" pitchFamily="18" charset="0"/>
              </a:rPr>
              <a:t>D’une manière générale, les décisions des dirigeants dans une organisation résultent d’un processus logique de différentes phases : </a:t>
            </a:r>
          </a:p>
        </p:txBody>
      </p:sp>
      <p:sp>
        <p:nvSpPr>
          <p:cNvPr id="15" name="Rectangle : coins arrondis 1"/>
          <p:cNvSpPr/>
          <p:nvPr/>
        </p:nvSpPr>
        <p:spPr>
          <a:xfrm>
            <a:off x="2788075" y="1902599"/>
            <a:ext cx="9308427" cy="383900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41719C"/>
            </a:solidFill>
            <a:prstDash val="solid"/>
            <a:miter/>
          </a:ln>
        </p:spPr>
        <p:txBody>
          <a:bodyPr vert="horz" wrap="square" lIns="91440" tIns="45720" rIns="91440" bIns="45720" anchor="ctr" anchorCtr="0" compatLnSpc="1">
            <a:noAutofit/>
          </a:bodyPr>
          <a:lstStyle/>
          <a:p>
            <a:pPr marL="457200" marR="0" lvl="0" indent="-457200" algn="l" defTabSz="914400" rtl="0" fontAlgn="auto" hangingPunct="1">
              <a:spcBef>
                <a:spcPts val="0"/>
              </a:spcBef>
              <a:spcAft>
                <a:spcPts val="0"/>
              </a:spcAft>
              <a:buFont typeface="+mj-lt"/>
              <a:buAutoNum type="arabicPeriod"/>
              <a:tabLst/>
              <a:defRPr sz="1800" b="0" i="0" u="none" strike="noStrike" kern="0" cap="none" spc="0" baseline="0">
                <a:solidFill>
                  <a:srgbClr val="000000"/>
                </a:solidFill>
                <a:uFillTx/>
              </a:defRPr>
            </a:pPr>
            <a:r>
              <a:rPr lang="fr-FR" sz="2000" b="1" i="1" u="none" strike="noStrike" kern="1200" cap="none" spc="0" baseline="0" dirty="0">
                <a:solidFill>
                  <a:srgbClr val="B30D29"/>
                </a:solidFill>
                <a:uFillTx/>
                <a:latin typeface="Palatino Linotype" panose="02040502050505030304" pitchFamily="18" charset="0"/>
              </a:rPr>
              <a:t>Phase d’intelligence :</a:t>
            </a:r>
            <a:r>
              <a:rPr lang="fr-FR" sz="2000" b="1" i="0" u="none" strike="noStrike" kern="1200" cap="none" spc="0" baseline="0" dirty="0">
                <a:solidFill>
                  <a:srgbClr val="B30D29"/>
                </a:solidFill>
                <a:uFillTx/>
                <a:latin typeface="Palatino Linotype" panose="02040502050505030304" pitchFamily="18" charset="0"/>
              </a:rPr>
              <a:t> </a:t>
            </a:r>
            <a:r>
              <a:rPr lang="fr-FR" sz="2000" b="1" i="0" u="none" strike="noStrike" kern="1200" cap="none" spc="0" baseline="0" dirty="0">
                <a:solidFill>
                  <a:srgbClr val="000000"/>
                </a:solidFill>
                <a:uFillTx/>
                <a:latin typeface="Palatino Linotype" panose="02040502050505030304" pitchFamily="18" charset="0"/>
              </a:rPr>
              <a:t>compréhension de la problématique, analyse de la situation.</a:t>
            </a:r>
          </a:p>
          <a:p>
            <a:pPr marL="457200" marR="0" lvl="0" indent="-457200" algn="l" defTabSz="914400" rtl="0" fontAlgn="auto" hangingPunct="1">
              <a:spcBef>
                <a:spcPts val="0"/>
              </a:spcBef>
              <a:spcAft>
                <a:spcPts val="0"/>
              </a:spcAft>
              <a:buFont typeface="+mj-lt"/>
              <a:buAutoNum type="arabicPeriod"/>
              <a:tabLst/>
              <a:defRPr sz="1800" b="0" i="0" u="none" strike="noStrike" kern="0" cap="none" spc="0" baseline="0">
                <a:solidFill>
                  <a:srgbClr val="000000"/>
                </a:solidFill>
                <a:uFillTx/>
              </a:defRPr>
            </a:pPr>
            <a:r>
              <a:rPr lang="fr-FR" sz="2000" b="1" i="1" u="none" strike="noStrike" kern="1200" cap="none" spc="0" baseline="0" dirty="0">
                <a:solidFill>
                  <a:srgbClr val="B30D29"/>
                </a:solidFill>
                <a:uFillTx/>
                <a:latin typeface="Palatino Linotype" panose="02040502050505030304" pitchFamily="18" charset="0"/>
              </a:rPr>
              <a:t>Phase de réflexion :</a:t>
            </a:r>
            <a:r>
              <a:rPr lang="fr-FR" sz="2000" b="1" i="0" u="none" strike="noStrike" kern="1200" cap="none" spc="0" baseline="0" dirty="0">
                <a:solidFill>
                  <a:srgbClr val="B30D29"/>
                </a:solidFill>
                <a:uFillTx/>
                <a:latin typeface="Palatino Linotype" panose="02040502050505030304" pitchFamily="18" charset="0"/>
              </a:rPr>
              <a:t> </a:t>
            </a:r>
            <a:r>
              <a:rPr lang="fr-FR" sz="2000" b="1" i="0" u="none" strike="noStrike" kern="1200" cap="none" spc="0" baseline="0" dirty="0">
                <a:solidFill>
                  <a:srgbClr val="000000"/>
                </a:solidFill>
                <a:uFillTx/>
                <a:latin typeface="Palatino Linotype" panose="02040502050505030304" pitchFamily="18" charset="0"/>
              </a:rPr>
              <a:t>recensement des moyens, des risques et élaboration de solutions.</a:t>
            </a:r>
          </a:p>
          <a:p>
            <a:pPr marL="457200" marR="0" lvl="0" indent="-457200" algn="l" defTabSz="914400" rtl="0" fontAlgn="auto" hangingPunct="1">
              <a:spcBef>
                <a:spcPts val="0"/>
              </a:spcBef>
              <a:spcAft>
                <a:spcPts val="0"/>
              </a:spcAft>
              <a:buFont typeface="+mj-lt"/>
              <a:buAutoNum type="arabicPeriod"/>
              <a:tabLst/>
              <a:defRPr sz="1800" b="0" i="0" u="none" strike="noStrike" kern="0" cap="none" spc="0" baseline="0">
                <a:solidFill>
                  <a:srgbClr val="000000"/>
                </a:solidFill>
                <a:uFillTx/>
              </a:defRPr>
            </a:pPr>
            <a:r>
              <a:rPr lang="fr-FR" sz="2000" b="1" i="1" u="none" strike="noStrike" kern="1200" cap="none" spc="0" baseline="0" dirty="0">
                <a:solidFill>
                  <a:srgbClr val="B30D29"/>
                </a:solidFill>
                <a:uFillTx/>
                <a:latin typeface="Palatino Linotype" panose="02040502050505030304" pitchFamily="18" charset="0"/>
              </a:rPr>
              <a:t>Phase de décision :</a:t>
            </a:r>
            <a:r>
              <a:rPr lang="fr-FR" sz="2000" b="1" i="0" u="none" strike="noStrike" kern="1200" cap="none" spc="0" baseline="0" dirty="0">
                <a:solidFill>
                  <a:srgbClr val="B30D29"/>
                </a:solidFill>
                <a:uFillTx/>
                <a:latin typeface="Palatino Linotype" panose="02040502050505030304" pitchFamily="18" charset="0"/>
              </a:rPr>
              <a:t> </a:t>
            </a:r>
            <a:r>
              <a:rPr lang="fr-FR" sz="2000" b="1" i="0" u="none" strike="noStrike" kern="1200" cap="none" spc="0" baseline="0" dirty="0">
                <a:solidFill>
                  <a:srgbClr val="000000"/>
                </a:solidFill>
                <a:uFillTx/>
                <a:latin typeface="Palatino Linotype" panose="02040502050505030304" pitchFamily="18" charset="0"/>
              </a:rPr>
              <a:t>choix de la décision qui parait la mieux adaptée compte tenu de la personnalité et des valeurs du dirigeant.</a:t>
            </a:r>
          </a:p>
          <a:p>
            <a:pPr marL="457200" marR="0" lvl="0" indent="-457200" algn="l" defTabSz="914400" rtl="0" fontAlgn="auto" hangingPunct="1">
              <a:spcBef>
                <a:spcPts val="0"/>
              </a:spcBef>
              <a:spcAft>
                <a:spcPts val="0"/>
              </a:spcAft>
              <a:buFont typeface="+mj-lt"/>
              <a:buAutoNum type="arabicPeriod"/>
              <a:tabLst/>
              <a:defRPr sz="1800" b="0" i="0" u="none" strike="noStrike" kern="0" cap="none" spc="0" baseline="0">
                <a:solidFill>
                  <a:srgbClr val="000000"/>
                </a:solidFill>
                <a:uFillTx/>
              </a:defRPr>
            </a:pPr>
            <a:r>
              <a:rPr lang="fr-FR" sz="2000" b="1" i="1" u="none" strike="noStrike" kern="1200" cap="none" spc="0" baseline="0" dirty="0">
                <a:solidFill>
                  <a:srgbClr val="B30D29"/>
                </a:solidFill>
                <a:uFillTx/>
                <a:latin typeface="Palatino Linotype" panose="02040502050505030304" pitchFamily="18" charset="0"/>
              </a:rPr>
              <a:t>Phase de mise en application :</a:t>
            </a:r>
            <a:r>
              <a:rPr lang="fr-FR" sz="2000" b="1" i="0" u="none" strike="noStrike" kern="1200" cap="none" spc="0" baseline="0" dirty="0">
                <a:solidFill>
                  <a:srgbClr val="B30D29"/>
                </a:solidFill>
                <a:uFillTx/>
                <a:latin typeface="Palatino Linotype" panose="02040502050505030304" pitchFamily="18" charset="0"/>
              </a:rPr>
              <a:t> </a:t>
            </a:r>
            <a:r>
              <a:rPr lang="fr-FR" sz="2000" b="1" i="0" u="none" strike="noStrike" kern="1200" cap="none" spc="0" baseline="0" dirty="0">
                <a:solidFill>
                  <a:srgbClr val="000000"/>
                </a:solidFill>
                <a:uFillTx/>
                <a:latin typeface="Palatino Linotype" panose="02040502050505030304" pitchFamily="18" charset="0"/>
              </a:rPr>
              <a:t>ordre d’agir et mobilisation des moyens nécessaires.</a:t>
            </a:r>
          </a:p>
          <a:p>
            <a:pPr marL="457200" marR="0" lvl="0" indent="-457200" algn="l" defTabSz="914400" rtl="0" fontAlgn="auto" hangingPunct="1">
              <a:spcBef>
                <a:spcPts val="0"/>
              </a:spcBef>
              <a:spcAft>
                <a:spcPts val="0"/>
              </a:spcAft>
              <a:buFont typeface="+mj-lt"/>
              <a:buAutoNum type="arabicPeriod"/>
              <a:tabLst/>
              <a:defRPr sz="1800" b="0" i="0" u="none" strike="noStrike" kern="0" cap="none" spc="0" baseline="0">
                <a:solidFill>
                  <a:srgbClr val="000000"/>
                </a:solidFill>
                <a:uFillTx/>
              </a:defRPr>
            </a:pPr>
            <a:r>
              <a:rPr lang="fr-FR" sz="2000" b="1" i="1" u="none" strike="noStrike" kern="1200" cap="none" spc="0" baseline="0" dirty="0">
                <a:solidFill>
                  <a:srgbClr val="B30D29"/>
                </a:solidFill>
                <a:uFillTx/>
                <a:latin typeface="Palatino Linotype" panose="02040502050505030304" pitchFamily="18" charset="0"/>
              </a:rPr>
              <a:t>Phase de suivi :</a:t>
            </a:r>
            <a:r>
              <a:rPr lang="fr-FR" sz="2000" b="1" i="0" u="none" strike="noStrike" kern="1200" cap="none" spc="0" baseline="0" dirty="0">
                <a:solidFill>
                  <a:srgbClr val="B30D29"/>
                </a:solidFill>
                <a:uFillTx/>
                <a:latin typeface="Palatino Linotype" panose="02040502050505030304" pitchFamily="18" charset="0"/>
              </a:rPr>
              <a:t> </a:t>
            </a:r>
            <a:r>
              <a:rPr lang="fr-FR" sz="2000" b="1" i="0" u="none" strike="noStrike" kern="1200" cap="none" spc="0" baseline="0" dirty="0">
                <a:solidFill>
                  <a:srgbClr val="000000"/>
                </a:solidFill>
                <a:uFillTx/>
                <a:latin typeface="Palatino Linotype" panose="02040502050505030304" pitchFamily="18" charset="0"/>
              </a:rPr>
              <a:t>surveillance des résultats, analyse des écarts et rectifications éventuelles.</a:t>
            </a:r>
          </a:p>
        </p:txBody>
      </p:sp>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17" y="4599296"/>
            <a:ext cx="1887382" cy="1753115"/>
          </a:xfrm>
          <a:prstGeom prst="rect">
            <a:avLst/>
          </a:prstGeom>
          <a:ln>
            <a:noFill/>
          </a:ln>
          <a:effectLst>
            <a:softEdge rad="112500"/>
          </a:effectLst>
        </p:spPr>
      </p:pic>
      <p:pic>
        <p:nvPicPr>
          <p:cNvPr id="14" name="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875" y="-1984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25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25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4129" fill="hold"/>
                                        <p:tgtEl>
                                          <p:spTgt spid="14"/>
                                        </p:tgtEl>
                                      </p:cBhvr>
                                    </p:cmd>
                                  </p:childTnLst>
                                </p:cTn>
                              </p:par>
                            </p:childTnLst>
                          </p:cTn>
                        </p:par>
                      </p:childTnLst>
                    </p:cTn>
                  </p:par>
                </p:childTnLst>
              </p:cTn>
              <p:nextCondLst>
                <p:cond evt="onClick" delay="0">
                  <p:tgtEl>
                    <p:spTgt spid="14"/>
                  </p:tgtEl>
                </p:cond>
              </p:nextCondLst>
            </p:seq>
            <p:audio>
              <p:cMediaNode vol="80000">
                <p:cTn id="22" fill="hold" display="0">
                  <p:stCondLst>
                    <p:cond delay="indefinite"/>
                  </p:stCondLst>
                  <p:endCondLst>
                    <p:cond evt="onStopAudio" delay="0">
                      <p:tgtEl>
                        <p:sldTgt/>
                      </p:tgtEl>
                    </p:cond>
                  </p:endCondLst>
                </p:cTn>
                <p:tgtEl>
                  <p:spTgt spid="14"/>
                </p:tgtEl>
              </p:cMediaNode>
            </p:audio>
          </p:childTnLst>
        </p:cTn>
      </p:par>
    </p:tnLst>
    <p:bldLst>
      <p:bldP spid="2"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52"/>
          <p:cNvSpPr/>
          <p:nvPr/>
        </p:nvSpPr>
        <p:spPr>
          <a:xfrm>
            <a:off x="1267879"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000000"/>
              </a:solidFill>
              <a:uFillTx/>
              <a:latin typeface="Calibri"/>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Chapitre 01. Introduction a la stratégie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5" name="Rectangle : coins arrondis 1"/>
          <p:cNvSpPr/>
          <p:nvPr/>
        </p:nvSpPr>
        <p:spPr>
          <a:xfrm>
            <a:off x="3616657" y="2345026"/>
            <a:ext cx="6851176" cy="130213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41719C"/>
            </a:solidFill>
            <a:prstDash val="solid"/>
            <a:miter/>
          </a:ln>
        </p:spPr>
        <p:txBody>
          <a:bodyPr vert="horz" wrap="square" lIns="91440" tIns="45720" rIns="91440" bIns="45720" anchor="ctr" anchorCtr="0" compatLnSpc="1">
            <a:noAutofit/>
          </a:bodyPr>
          <a:lstStyle/>
          <a:p>
            <a:pPr marR="0" lvl="0" algn="l" defTabSz="914400" rtl="0" fontAlgn="auto" hangingPunct="1">
              <a:spcBef>
                <a:spcPts val="0"/>
              </a:spcBef>
              <a:spcAft>
                <a:spcPts val="0"/>
              </a:spcAft>
              <a:tabLst/>
              <a:defRPr sz="1800" b="0" i="0" u="none" strike="noStrike" kern="0" cap="none" spc="0" baseline="0">
                <a:solidFill>
                  <a:srgbClr val="000000"/>
                </a:solidFill>
                <a:uFillTx/>
              </a:defRPr>
            </a:pPr>
            <a:r>
              <a:rPr lang="fr-FR" sz="4400" b="1" i="1" u="none" strike="noStrike" kern="1200" cap="none" spc="0" baseline="0" dirty="0" smtClean="0">
                <a:solidFill>
                  <a:srgbClr val="B30D29"/>
                </a:solidFill>
                <a:uFillTx/>
                <a:latin typeface="Palatino Linotype" panose="02040502050505030304" pitchFamily="18" charset="0"/>
              </a:rPr>
              <a:t>Conclusion du chapitre 01</a:t>
            </a:r>
            <a:endParaRPr lang="fr-FR" sz="4400" b="1" i="0" u="none" strike="noStrike" kern="1200" cap="none" spc="0" baseline="0" dirty="0">
              <a:solidFill>
                <a:srgbClr val="000000"/>
              </a:solidFill>
              <a:uFillTx/>
              <a:latin typeface="Palatino Linotype" panose="02040502050505030304" pitchFamily="18" charset="0"/>
            </a:endParaRPr>
          </a:p>
        </p:txBody>
      </p:sp>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17" y="4599296"/>
            <a:ext cx="1887382" cy="1753115"/>
          </a:xfrm>
          <a:prstGeom prst="rect">
            <a:avLst/>
          </a:prstGeom>
          <a:ln>
            <a:noFill/>
          </a:ln>
          <a:effectLst>
            <a:softEdge rad="112500"/>
          </a:effectLst>
        </p:spPr>
      </p:pic>
      <p:pic>
        <p:nvPicPr>
          <p:cNvPr id="12" nam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 y="0"/>
            <a:ext cx="609600" cy="609600"/>
          </a:xfrm>
          <a:prstGeom prst="rect">
            <a:avLst/>
          </a:prstGeom>
        </p:spPr>
      </p:pic>
    </p:spTree>
    <p:extLst>
      <p:ext uri="{BB962C8B-B14F-4D97-AF65-F5344CB8AC3E}">
        <p14:creationId xmlns:p14="http://schemas.microsoft.com/office/powerpoint/2010/main" val="1421372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25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25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40479" fill="hold"/>
                                        <p:tgtEl>
                                          <p:spTgt spid="12"/>
                                        </p:tgtEl>
                                      </p:cBhvr>
                                    </p:cmd>
                                  </p:childTnLst>
                                </p:cTn>
                              </p:par>
                            </p:childTnLst>
                          </p:cTn>
                        </p:par>
                      </p:childTnLst>
                    </p:cTn>
                  </p:par>
                </p:childTnLst>
              </p:cTn>
              <p:nextCondLst>
                <p:cond evt="onClick" delay="0">
                  <p:tgtEl>
                    <p:spTgt spid="12"/>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2"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name="Slide105">
    <p:spTree>
      <p:nvGrpSpPr>
        <p:cNvPr id="1" name=""/>
        <p:cNvGrpSpPr/>
        <p:nvPr/>
      </p:nvGrpSpPr>
      <p:grpSpPr>
        <a:xfrm>
          <a:off x="0" y="0"/>
          <a:ext cx="0" cy="0"/>
          <a:chOff x="0" y="0"/>
          <a:chExt cx="0" cy="0"/>
        </a:xfrm>
      </p:grpSpPr>
      <p:sp>
        <p:nvSpPr>
          <p:cNvPr id="2" name="Forme libre 52"/>
          <p:cNvSpPr/>
          <p:nvPr/>
        </p:nvSpPr>
        <p:spPr>
          <a:xfrm>
            <a:off x="1267879"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000000"/>
              </a:solidFill>
              <a:uFillTx/>
              <a:latin typeface="Calibri"/>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Introduction générale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2" name="Rectangle à coins arrondis 17"/>
          <p:cNvSpPr/>
          <p:nvPr/>
        </p:nvSpPr>
        <p:spPr>
          <a:xfrm>
            <a:off x="2551587" y="831500"/>
            <a:ext cx="9294674" cy="239771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BDBDB"/>
          </a:solidFill>
          <a:ln w="12701" cap="flat">
            <a:solidFill>
              <a:srgbClr val="41719C"/>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dirty="0">
                <a:solidFill>
                  <a:srgbClr val="000000"/>
                </a:solidFill>
                <a:uFillTx/>
                <a:latin typeface="Cambria" pitchFamily="18"/>
              </a:rPr>
              <a:t>Le management stratégique est l'utilisation </a:t>
            </a:r>
            <a:r>
              <a:rPr lang="fr-FR" sz="2000" b="1" i="0" u="none" strike="noStrike" kern="0" cap="none" spc="0" baseline="0" dirty="0">
                <a:solidFill>
                  <a:srgbClr val="5D9F21"/>
                </a:solidFill>
                <a:uFillTx/>
                <a:latin typeface="Cambria" pitchFamily="18"/>
              </a:rPr>
              <a:t>planifiée</a:t>
            </a:r>
            <a:r>
              <a:rPr lang="fr-FR" sz="2000" b="1" i="0" u="none" strike="noStrike" kern="0" cap="none" spc="0" baseline="0" dirty="0">
                <a:solidFill>
                  <a:srgbClr val="000000"/>
                </a:solidFill>
                <a:uFillTx/>
                <a:latin typeface="Cambria" pitchFamily="18"/>
              </a:rPr>
              <a:t> des </a:t>
            </a:r>
            <a:r>
              <a:rPr lang="fr-FR" sz="2000" b="1" i="0" u="none" strike="noStrike" kern="0" cap="none" spc="0" baseline="0" dirty="0">
                <a:solidFill>
                  <a:srgbClr val="5D9F21"/>
                </a:solidFill>
                <a:uFillTx/>
                <a:latin typeface="Cambria" pitchFamily="18"/>
              </a:rPr>
              <a:t>ressources </a:t>
            </a:r>
            <a:r>
              <a:rPr lang="fr-FR" sz="2000" b="1" i="0" u="none" strike="noStrike" kern="0" cap="none" spc="0" baseline="0" dirty="0">
                <a:solidFill>
                  <a:srgbClr val="000000"/>
                </a:solidFill>
                <a:uFillTx/>
                <a:latin typeface="Cambria" pitchFamily="18"/>
              </a:rPr>
              <a:t>d'une entreprise pour atteindre ses </a:t>
            </a:r>
            <a:r>
              <a:rPr lang="fr-FR" sz="2000" b="1" i="0" u="none" strike="noStrike" kern="0" cap="none" spc="0" baseline="0" dirty="0">
                <a:solidFill>
                  <a:srgbClr val="5D9F21"/>
                </a:solidFill>
                <a:uFillTx/>
                <a:latin typeface="Cambria" pitchFamily="18"/>
              </a:rPr>
              <a:t>objectifs. </a:t>
            </a:r>
            <a:r>
              <a:rPr lang="fr-FR" sz="2000" b="1" i="0" u="none" strike="noStrike" kern="0" cap="none" spc="0" baseline="0" dirty="0">
                <a:solidFill>
                  <a:srgbClr val="000000"/>
                </a:solidFill>
                <a:uFillTx/>
                <a:latin typeface="Cambria" pitchFamily="18"/>
              </a:rPr>
              <a:t>Le management stratégique nécessite une </a:t>
            </a:r>
            <a:r>
              <a:rPr lang="fr-FR" sz="2000" b="1" i="0" u="none" strike="noStrike" kern="0" cap="none" spc="0" baseline="0" dirty="0">
                <a:solidFill>
                  <a:srgbClr val="5D9F21"/>
                </a:solidFill>
                <a:uFillTx/>
                <a:latin typeface="Cambria" pitchFamily="18"/>
              </a:rPr>
              <a:t>évaluation</a:t>
            </a:r>
            <a:r>
              <a:rPr lang="fr-FR" sz="2000" b="1" i="0" u="none" strike="noStrike" kern="0" cap="none" spc="0" baseline="0" dirty="0">
                <a:solidFill>
                  <a:srgbClr val="000000"/>
                </a:solidFill>
                <a:uFillTx/>
                <a:latin typeface="Cambria" pitchFamily="18"/>
              </a:rPr>
              <a:t> continue des processus et des procédures au sein d'une </a:t>
            </a:r>
            <a:r>
              <a:rPr lang="fr-FR" sz="2000" b="1" i="0" u="none" strike="noStrike" kern="0" cap="none" spc="0" baseline="0" dirty="0">
                <a:solidFill>
                  <a:srgbClr val="5D9F21"/>
                </a:solidFill>
                <a:uFillTx/>
                <a:latin typeface="Cambria" pitchFamily="18"/>
              </a:rPr>
              <a:t>organisation</a:t>
            </a:r>
            <a:r>
              <a:rPr lang="fr-FR" sz="2000" b="1" i="0" u="none" strike="noStrike" kern="0" cap="none" spc="0" baseline="0" dirty="0">
                <a:solidFill>
                  <a:srgbClr val="000000"/>
                </a:solidFill>
                <a:uFillTx/>
                <a:latin typeface="Cambria" pitchFamily="18"/>
              </a:rPr>
              <a:t> et des facteurs </a:t>
            </a:r>
            <a:r>
              <a:rPr lang="fr-FR" sz="2000" b="1" i="0" u="none" strike="noStrike" kern="0" cap="none" spc="0" baseline="0" dirty="0">
                <a:solidFill>
                  <a:srgbClr val="5D9F21"/>
                </a:solidFill>
                <a:uFillTx/>
                <a:latin typeface="Cambria" pitchFamily="18"/>
              </a:rPr>
              <a:t>externes</a:t>
            </a:r>
            <a:r>
              <a:rPr lang="fr-FR" sz="2000" b="1" i="0" u="none" strike="noStrike" kern="0" cap="none" spc="0" baseline="0" dirty="0">
                <a:solidFill>
                  <a:srgbClr val="000000"/>
                </a:solidFill>
                <a:uFillTx/>
                <a:latin typeface="Cambria" pitchFamily="18"/>
              </a:rPr>
              <a:t> qui peuvent avoir un impact sur le fonctionnement de l'entreprise. </a:t>
            </a:r>
          </a:p>
        </p:txBody>
      </p:sp>
      <p:pic>
        <p:nvPicPr>
          <p:cNvPr id="13" name="Picture 3" descr="C:\Users\csc\Desktop\téléchargement (2).jpg">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152805" y="5089285"/>
            <a:ext cx="2118344" cy="1211387"/>
          </a:xfrm>
          <a:prstGeom prst="rect">
            <a:avLst/>
          </a:prstGeom>
          <a:noFill/>
          <a:ln cap="flat">
            <a:noFill/>
          </a:ln>
        </p:spPr>
      </p:pic>
      <p:sp>
        <p:nvSpPr>
          <p:cNvPr id="14" name="Titre 1"/>
          <p:cNvSpPr txBox="1">
            <a:spLocks noGrp="1"/>
          </p:cNvSpPr>
          <p:nvPr>
            <p:ph type="title"/>
          </p:nvPr>
        </p:nvSpPr>
        <p:spPr>
          <a:xfrm>
            <a:off x="4218694" y="163092"/>
            <a:ext cx="7882493" cy="500039"/>
          </a:xfrm>
          <a:solidFill>
            <a:srgbClr val="000514"/>
          </a:solidFill>
          <a:ln w="9528">
            <a:solidFill>
              <a:srgbClr val="FFFFFF"/>
            </a:solidFill>
            <a:prstDash val="solid"/>
          </a:ln>
        </p:spPr>
        <p:txBody>
          <a:bodyPr/>
          <a:lstStyle/>
          <a:p>
            <a:pPr lvl="0" algn="r">
              <a:lnSpc>
                <a:spcPct val="100000"/>
              </a:lnSpc>
            </a:pPr>
            <a:r>
              <a:rPr lang="fr-FR" sz="2400" b="1" kern="0">
                <a:solidFill>
                  <a:srgbClr val="FFFF00"/>
                </a:solidFill>
                <a:latin typeface="Cambria" pitchFamily="18"/>
              </a:rPr>
              <a:t>Introduction générale</a:t>
            </a:r>
          </a:p>
        </p:txBody>
      </p:sp>
      <p:sp>
        <p:nvSpPr>
          <p:cNvPr id="15" name="Rectangle à coins arrondis 17"/>
          <p:cNvSpPr/>
          <p:nvPr/>
        </p:nvSpPr>
        <p:spPr>
          <a:xfrm>
            <a:off x="2601888" y="3411214"/>
            <a:ext cx="9294674" cy="239771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BDBDB"/>
          </a:solidFill>
          <a:ln w="12701" cap="flat">
            <a:solidFill>
              <a:srgbClr val="41719C"/>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dirty="0">
                <a:solidFill>
                  <a:srgbClr val="000000"/>
                </a:solidFill>
                <a:uFillTx/>
                <a:latin typeface="Cambria" pitchFamily="18"/>
              </a:rPr>
              <a:t>Le management stratégique consiste à identifier et à décrire les </a:t>
            </a:r>
            <a:r>
              <a:rPr lang="fr-FR" sz="2000" b="1" i="0" u="none" strike="noStrike" kern="0" cap="none" spc="0" baseline="0" dirty="0">
                <a:solidFill>
                  <a:srgbClr val="5D9F21"/>
                </a:solidFill>
                <a:uFillTx/>
                <a:latin typeface="Cambria" pitchFamily="18"/>
              </a:rPr>
              <a:t>stratégies</a:t>
            </a:r>
            <a:r>
              <a:rPr lang="fr-FR" sz="2000" b="1" i="0" u="none" strike="noStrike" kern="0" cap="none" spc="0" baseline="0" dirty="0">
                <a:solidFill>
                  <a:srgbClr val="000000"/>
                </a:solidFill>
                <a:uFillTx/>
                <a:latin typeface="Cambria" pitchFamily="18"/>
              </a:rPr>
              <a:t> que les managers peuvent mettre en œuvre afin d'obtenir de meilleures performances et un </a:t>
            </a:r>
            <a:r>
              <a:rPr lang="fr-FR" sz="2000" b="1" i="0" u="none" strike="noStrike" kern="0" cap="none" spc="0" baseline="0" dirty="0">
                <a:solidFill>
                  <a:srgbClr val="5D9F21"/>
                </a:solidFill>
                <a:uFillTx/>
                <a:latin typeface="Cambria" pitchFamily="18"/>
              </a:rPr>
              <a:t>avantage concurrentiel </a:t>
            </a:r>
            <a:r>
              <a:rPr lang="fr-FR" sz="2000" b="1" i="0" u="none" strike="noStrike" kern="0" cap="none" spc="0" baseline="0" dirty="0">
                <a:solidFill>
                  <a:srgbClr val="000000"/>
                </a:solidFill>
                <a:uFillTx/>
                <a:latin typeface="Cambria" pitchFamily="18"/>
              </a:rPr>
              <a:t>pour leur organisation . Ainsi, les entreprises de toutes tailles et de toutes les industries peuvent bénéficier de la pratique du management stratégique.</a:t>
            </a:r>
            <a:endParaRPr lang="fr-FR" sz="2000" b="1" i="1" u="none" strike="noStrike" kern="1200" cap="none" spc="0" baseline="0" dirty="0">
              <a:solidFill>
                <a:srgbClr val="000000"/>
              </a:solidFill>
              <a:uFillTx/>
              <a:latin typeface="Calibri"/>
            </a:endParaRPr>
          </a:p>
        </p:txBody>
      </p:sp>
      <p:pic>
        <p:nvPicPr>
          <p:cNvPr id="16" name="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4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250"/>
                                        <p:tgtEl>
                                          <p:spTgt spid="10"/>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250"/>
                                        <p:tgtEl>
                                          <p:spTgt spid="9"/>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afterEffect">
                                  <p:stCondLst>
                                    <p:cond delay="0"/>
                                  </p:stCondLst>
                                  <p:childTnLst>
                                    <p:cmd type="call" cmd="playFrom(0.0)">
                                      <p:cBhvr>
                                        <p:cTn id="24" dur="72482" fill="hold"/>
                                        <p:tgtEl>
                                          <p:spTgt spid="16"/>
                                        </p:tgtEl>
                                      </p:cBhvr>
                                    </p:cmd>
                                  </p:childTnLst>
                                </p:cTn>
                              </p:par>
                            </p:childTnLst>
                          </p:cTn>
                        </p:par>
                      </p:childTnLst>
                    </p:cTn>
                  </p:par>
                </p:childTnLst>
              </p:cTn>
              <p:nextCondLst>
                <p:cond evt="onClick" delay="0">
                  <p:tgtEl>
                    <p:spTgt spid="16"/>
                  </p:tgtEl>
                </p:cond>
              </p:nextCondLst>
            </p:seq>
            <p:audio>
              <p:cMediaNode vol="80000">
                <p:cTn id="25" fill="hold" display="0">
                  <p:stCondLst>
                    <p:cond delay="indefinite"/>
                  </p:stCondLst>
                  <p:endCondLst>
                    <p:cond evt="onStopAudio" delay="0">
                      <p:tgtEl>
                        <p:sldTgt/>
                      </p:tgtEl>
                    </p:cond>
                  </p:endCondLst>
                </p:cTn>
                <p:tgtEl>
                  <p:spTgt spid="16"/>
                </p:tgtEl>
              </p:cMediaNode>
            </p:audio>
          </p:childTnLst>
        </p:cTn>
      </p:par>
    </p:tnLst>
    <p:bldLst>
      <p:bldP spid="2"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name="Slide91">
    <p:spTree>
      <p:nvGrpSpPr>
        <p:cNvPr id="1" name=""/>
        <p:cNvGrpSpPr/>
        <p:nvPr/>
      </p:nvGrpSpPr>
      <p:grpSpPr>
        <a:xfrm>
          <a:off x="0" y="0"/>
          <a:ext cx="0" cy="0"/>
          <a:chOff x="0" y="0"/>
          <a:chExt cx="0" cy="0"/>
        </a:xfrm>
      </p:grpSpPr>
      <p:sp>
        <p:nvSpPr>
          <p:cNvPr id="2" name="Forme libre 52"/>
          <p:cNvSpPr/>
          <p:nvPr/>
        </p:nvSpPr>
        <p:spPr>
          <a:xfrm>
            <a:off x="1267879"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000000"/>
              </a:solidFill>
              <a:uFillTx/>
              <a:latin typeface="Calibri"/>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Chapitre 01. Introduction a la stratégie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3" descr="C:\Users\csc\Desktop\téléchargement (2).jpg">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152805" y="5089285"/>
            <a:ext cx="2118344" cy="1211387"/>
          </a:xfrm>
          <a:prstGeom prst="rect">
            <a:avLst/>
          </a:prstGeom>
          <a:ln>
            <a:noFill/>
          </a:ln>
          <a:effectLst>
            <a:softEdge rad="112500"/>
          </a:effectLst>
        </p:spPr>
      </p:pic>
      <p:sp>
        <p:nvSpPr>
          <p:cNvPr id="13" name="Titre 1"/>
          <p:cNvSpPr txBox="1">
            <a:spLocks noGrp="1"/>
          </p:cNvSpPr>
          <p:nvPr>
            <p:ph type="title"/>
          </p:nvPr>
        </p:nvSpPr>
        <p:spPr>
          <a:xfrm>
            <a:off x="4218694" y="163092"/>
            <a:ext cx="7882493" cy="500039"/>
          </a:xfrm>
          <a:solidFill>
            <a:srgbClr val="000514"/>
          </a:solidFill>
          <a:ln w="9528">
            <a:solidFill>
              <a:srgbClr val="FFFFFF"/>
            </a:solidFill>
            <a:prstDash val="solid"/>
          </a:ln>
        </p:spPr>
        <p:txBody>
          <a:bodyPr/>
          <a:lstStyle/>
          <a:p>
            <a:pPr lvl="0" algn="r">
              <a:lnSpc>
                <a:spcPct val="100000"/>
              </a:lnSpc>
            </a:pPr>
            <a:r>
              <a:rPr lang="fr-FR" sz="2400" b="1" kern="0" dirty="0">
                <a:solidFill>
                  <a:srgbClr val="FFFF00"/>
                </a:solidFill>
                <a:latin typeface="Cambria" pitchFamily="18"/>
              </a:rPr>
              <a:t>1. Généralités sur le management</a:t>
            </a:r>
          </a:p>
        </p:txBody>
      </p:sp>
      <p:sp>
        <p:nvSpPr>
          <p:cNvPr id="14" name="Rectangle 14"/>
          <p:cNvSpPr/>
          <p:nvPr/>
        </p:nvSpPr>
        <p:spPr>
          <a:xfrm>
            <a:off x="3122877" y="1061216"/>
            <a:ext cx="8792495" cy="2516136"/>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ts val="3200"/>
              </a:lnSpc>
              <a:spcBef>
                <a:spcPts val="600"/>
              </a:spcBef>
              <a:spcAft>
                <a:spcPts val="600"/>
              </a:spcAft>
              <a:buNone/>
              <a:tabLst/>
              <a:defRPr sz="1800" b="0" i="0" u="none" strike="noStrike" kern="0" cap="none" spc="0" baseline="0">
                <a:solidFill>
                  <a:srgbClr val="000000"/>
                </a:solidFill>
                <a:uFillTx/>
              </a:defRPr>
            </a:pPr>
            <a:r>
              <a:rPr lang="fr-FR" sz="2200" b="1" i="1" u="none" strike="noStrike" kern="1200" cap="none" spc="0" baseline="0" dirty="0">
                <a:solidFill>
                  <a:srgbClr val="000000"/>
                </a:solidFill>
                <a:uFillTx/>
                <a:latin typeface="Palatino Linotype" pitchFamily="18"/>
                <a:ea typeface="Calibri" pitchFamily="34"/>
              </a:rPr>
              <a:t>Le management stratégique peut être défini comme </a:t>
            </a:r>
            <a:r>
              <a:rPr lang="fr-FR" sz="2200" b="1" i="1" u="none" strike="noStrike" kern="1200" cap="none" spc="0" baseline="0" dirty="0">
                <a:solidFill>
                  <a:srgbClr val="FF0000"/>
                </a:solidFill>
                <a:uFillTx/>
                <a:latin typeface="Palatino Linotype" pitchFamily="18"/>
                <a:ea typeface="Calibri" pitchFamily="34"/>
              </a:rPr>
              <a:t>un ensemble de décisions et d'actes qu'un manager entreprend et qui décide du résultat de la performance de l'entreprise</a:t>
            </a:r>
            <a:r>
              <a:rPr lang="fr-FR" sz="2200" b="1" i="1" u="none" strike="noStrike" kern="1200" cap="none" spc="0" baseline="0" dirty="0">
                <a:solidFill>
                  <a:srgbClr val="000000"/>
                </a:solidFill>
                <a:uFillTx/>
                <a:latin typeface="Palatino Linotype" pitchFamily="18"/>
                <a:ea typeface="Calibri" pitchFamily="34"/>
              </a:rPr>
              <a:t>. Et pour prendre les meilleures décisions, le manager doit avoir une connaissance et une analyse approfondies de l'environnement organisationnel et concurrentiel. </a:t>
            </a:r>
          </a:p>
        </p:txBody>
      </p:sp>
      <p:sp>
        <p:nvSpPr>
          <p:cNvPr id="15" name="Rectangle 15"/>
          <p:cNvSpPr/>
          <p:nvPr/>
        </p:nvSpPr>
        <p:spPr>
          <a:xfrm>
            <a:off x="4995083" y="4241791"/>
            <a:ext cx="6971513" cy="1733812"/>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ts val="3200"/>
              </a:lnSpc>
              <a:spcBef>
                <a:spcPts val="600"/>
              </a:spcBef>
              <a:spcAft>
                <a:spcPts val="600"/>
              </a:spcAft>
              <a:buNone/>
              <a:tabLst/>
              <a:defRPr sz="1800" b="0" i="0" u="none" strike="noStrike" kern="0" cap="none" spc="0" baseline="0">
                <a:solidFill>
                  <a:srgbClr val="000000"/>
                </a:solidFill>
                <a:uFillTx/>
              </a:defRPr>
            </a:pPr>
            <a:r>
              <a:rPr lang="fr-FR" sz="2200" b="1" i="1" u="none" strike="noStrike" kern="1200" cap="none" spc="0" baseline="0" dirty="0">
                <a:solidFill>
                  <a:srgbClr val="000000"/>
                </a:solidFill>
                <a:uFillTx/>
                <a:latin typeface="Palatino Linotype" pitchFamily="18"/>
                <a:ea typeface="Calibri" pitchFamily="34"/>
              </a:rPr>
              <a:t>Il « </a:t>
            </a:r>
            <a:r>
              <a:rPr lang="fr-FR" sz="2200" b="1" i="1" u="none" strike="noStrike" kern="1200" cap="none" spc="0" baseline="0" dirty="0">
                <a:solidFill>
                  <a:srgbClr val="FF0000"/>
                </a:solidFill>
                <a:uFillTx/>
                <a:latin typeface="Palatino Linotype" pitchFamily="18"/>
                <a:ea typeface="Calibri" pitchFamily="34"/>
              </a:rPr>
              <a:t>implique l'analyse des environnements internes et externes des entreprises pour maximiser l'utilisation des ressources par rapport aux objectifs </a:t>
            </a:r>
            <a:r>
              <a:rPr lang="fr-FR" sz="2200" b="1" i="1" u="none" strike="noStrike" kern="1200" cap="none" spc="0" baseline="0" dirty="0">
                <a:solidFill>
                  <a:srgbClr val="000000"/>
                </a:solidFill>
                <a:uFillTx/>
                <a:latin typeface="Palatino Linotype" pitchFamily="18"/>
                <a:ea typeface="Calibri" pitchFamily="34"/>
              </a:rPr>
              <a:t>» (</a:t>
            </a:r>
            <a:r>
              <a:rPr lang="fr-FR" sz="2200" b="1" i="1" u="none" strike="noStrike" kern="1200" cap="none" spc="0" baseline="0" dirty="0" err="1">
                <a:solidFill>
                  <a:srgbClr val="000000"/>
                </a:solidFill>
                <a:uFillTx/>
                <a:latin typeface="Palatino Linotype" pitchFamily="18"/>
                <a:ea typeface="Calibri" pitchFamily="34"/>
              </a:rPr>
              <a:t>Bracker</a:t>
            </a:r>
            <a:r>
              <a:rPr lang="fr-FR" sz="2200" b="1" i="1" u="none" strike="noStrike" kern="1200" cap="none" spc="0" baseline="0" dirty="0">
                <a:solidFill>
                  <a:srgbClr val="000000"/>
                </a:solidFill>
                <a:uFillTx/>
                <a:latin typeface="Palatino Linotype" pitchFamily="18"/>
                <a:ea typeface="Calibri" pitchFamily="34"/>
              </a:rPr>
              <a:t>, 1980).</a:t>
            </a:r>
            <a:endParaRPr lang="fr-CA" sz="2200" b="1" i="1" u="none" strike="noStrike" kern="1200" cap="none" spc="0" baseline="0" dirty="0">
              <a:solidFill>
                <a:srgbClr val="000000"/>
              </a:solidFill>
              <a:uFillTx/>
              <a:latin typeface="Palatino Linotype" pitchFamily="18"/>
              <a:ea typeface="Calibri" pitchFamily="34"/>
            </a:endParaRPr>
          </a:p>
        </p:txBody>
      </p:sp>
      <p:sp>
        <p:nvSpPr>
          <p:cNvPr id="16" name="Flèche à angle droit 1"/>
          <p:cNvSpPr/>
          <p:nvPr/>
        </p:nvSpPr>
        <p:spPr>
          <a:xfrm rot="5400013">
            <a:off x="3295927" y="3966877"/>
            <a:ext cx="1430816" cy="1280690"/>
          </a:xfrm>
          <a:custGeom>
            <a:avLst>
              <a:gd name="f10" fmla="val 25000"/>
              <a:gd name="f11" fmla="val 25000"/>
              <a:gd name="f12" fmla="val 25000"/>
            </a:avLst>
            <a:gdLst>
              <a:gd name="f3" fmla="val 10800000"/>
              <a:gd name="f4" fmla="val 5400000"/>
              <a:gd name="f5" fmla="val 180"/>
              <a:gd name="f6" fmla="val w"/>
              <a:gd name="f7" fmla="val h"/>
              <a:gd name="f8" fmla="val ss"/>
              <a:gd name="f9" fmla="val 0"/>
              <a:gd name="f10" fmla="val 25000"/>
              <a:gd name="f11" fmla="val 25000"/>
              <a:gd name="f12" fmla="val 25000"/>
              <a:gd name="f13" fmla="+- 0 0 -360"/>
              <a:gd name="f14" fmla="+- 0 0 -270"/>
              <a:gd name="f15" fmla="+- 0 0 -180"/>
              <a:gd name="f16" fmla="+- 0 0 -90"/>
              <a:gd name="f17" fmla="abs f6"/>
              <a:gd name="f18" fmla="abs f7"/>
              <a:gd name="f19" fmla="abs f8"/>
              <a:gd name="f20" fmla="val f9"/>
              <a:gd name="f21" fmla="val f10"/>
              <a:gd name="f22" fmla="val f11"/>
              <a:gd name="f23" fmla="val f12"/>
              <a:gd name="f24" fmla="*/ f13 f3 1"/>
              <a:gd name="f25" fmla="*/ f14 f3 1"/>
              <a:gd name="f26" fmla="*/ f15 f3 1"/>
              <a:gd name="f27" fmla="*/ f16 f3 1"/>
              <a:gd name="f28" fmla="?: f17 f6 1"/>
              <a:gd name="f29" fmla="?: f18 f7 1"/>
              <a:gd name="f30" fmla="?: f19 f8 1"/>
              <a:gd name="f31" fmla="*/ f24 1 f5"/>
              <a:gd name="f32" fmla="*/ f25 1 f5"/>
              <a:gd name="f33" fmla="*/ f26 1 f5"/>
              <a:gd name="f34" fmla="*/ f27 1 f5"/>
              <a:gd name="f35" fmla="*/ f28 1 21600"/>
              <a:gd name="f36" fmla="*/ f29 1 21600"/>
              <a:gd name="f37" fmla="*/ 21600 f28 1"/>
              <a:gd name="f38" fmla="*/ 21600 f29 1"/>
              <a:gd name="f39" fmla="+- f31 0 f4"/>
              <a:gd name="f40" fmla="+- f32 0 f4"/>
              <a:gd name="f41" fmla="+- f33 0 f4"/>
              <a:gd name="f42" fmla="+- f34 0 f4"/>
              <a:gd name="f43" fmla="min f36 f35"/>
              <a:gd name="f44" fmla="*/ f37 1 f30"/>
              <a:gd name="f45" fmla="*/ f38 1 f30"/>
              <a:gd name="f46" fmla="val f44"/>
              <a:gd name="f47" fmla="val f45"/>
              <a:gd name="f48" fmla="*/ f20 f43 1"/>
              <a:gd name="f49" fmla="+- f47 0 f20"/>
              <a:gd name="f50" fmla="+- f46 0 f20"/>
              <a:gd name="f51" fmla="*/ f47 f43 1"/>
              <a:gd name="f52" fmla="*/ f46 f43 1"/>
              <a:gd name="f53" fmla="min f50 f49"/>
              <a:gd name="f54" fmla="*/ f53 f23 1"/>
              <a:gd name="f55" fmla="*/ f53 f22 1"/>
              <a:gd name="f56" fmla="*/ f53 f21 1"/>
              <a:gd name="f57" fmla="*/ f54 1 100000"/>
              <a:gd name="f58" fmla="*/ f55 1 50000"/>
              <a:gd name="f59" fmla="*/ f55 1 100000"/>
              <a:gd name="f60" fmla="*/ f56 1 200000"/>
              <a:gd name="f61" fmla="*/ f56 1 100000"/>
              <a:gd name="f62" fmla="+- f46 0 f58"/>
              <a:gd name="f63" fmla="+- f46 0 f59"/>
              <a:gd name="f64" fmla="+- f47 0 f61"/>
              <a:gd name="f65" fmla="+- f57 f47 0"/>
              <a:gd name="f66" fmla="*/ f57 f43 1"/>
              <a:gd name="f67" fmla="+- f63 0 f60"/>
              <a:gd name="f68" fmla="+- f63 f60 0"/>
              <a:gd name="f69" fmla="+- f64 f47 0"/>
              <a:gd name="f70" fmla="*/ f65 1 2"/>
              <a:gd name="f71" fmla="*/ f64 f43 1"/>
              <a:gd name="f72" fmla="*/ f62 f43 1"/>
              <a:gd name="f73" fmla="*/ f63 f43 1"/>
              <a:gd name="f74" fmla="*/ f68 1 2"/>
              <a:gd name="f75" fmla="*/ f69 1 2"/>
              <a:gd name="f76" fmla="*/ f68 f43 1"/>
              <a:gd name="f77" fmla="*/ f67 f43 1"/>
              <a:gd name="f78" fmla="*/ f70 f43 1"/>
              <a:gd name="f79" fmla="*/ f75 f43 1"/>
              <a:gd name="f80" fmla="*/ f74 f43 1"/>
            </a:gdLst>
            <a:ahLst/>
            <a:cxnLst>
              <a:cxn ang="3cd4">
                <a:pos x="hc" y="t"/>
              </a:cxn>
              <a:cxn ang="0">
                <a:pos x="r" y="vc"/>
              </a:cxn>
              <a:cxn ang="cd4">
                <a:pos x="hc" y="b"/>
              </a:cxn>
              <a:cxn ang="cd2">
                <a:pos x="l" y="vc"/>
              </a:cxn>
              <a:cxn ang="f39">
                <a:pos x="f73" y="f48"/>
              </a:cxn>
              <a:cxn ang="f40">
                <a:pos x="f72" y="f66"/>
              </a:cxn>
              <a:cxn ang="f40">
                <a:pos x="f48" y="f79"/>
              </a:cxn>
              <a:cxn ang="f41">
                <a:pos x="f80" y="f51"/>
              </a:cxn>
              <a:cxn ang="f42">
                <a:pos x="f76" y="f78"/>
              </a:cxn>
              <a:cxn ang="f42">
                <a:pos x="f52" y="f66"/>
              </a:cxn>
            </a:cxnLst>
            <a:rect l="f48" t="f71" r="f76" b="f51"/>
            <a:pathLst>
              <a:path>
                <a:moveTo>
                  <a:pt x="f48" y="f71"/>
                </a:moveTo>
                <a:lnTo>
                  <a:pt x="f77" y="f71"/>
                </a:lnTo>
                <a:lnTo>
                  <a:pt x="f77" y="f66"/>
                </a:lnTo>
                <a:lnTo>
                  <a:pt x="f72" y="f66"/>
                </a:lnTo>
                <a:lnTo>
                  <a:pt x="f73" y="f48"/>
                </a:lnTo>
                <a:lnTo>
                  <a:pt x="f52" y="f66"/>
                </a:lnTo>
                <a:lnTo>
                  <a:pt x="f76" y="f66"/>
                </a:lnTo>
                <a:lnTo>
                  <a:pt x="f76" y="f51"/>
                </a:lnTo>
                <a:lnTo>
                  <a:pt x="f48" y="f51"/>
                </a:lnTo>
                <a:close/>
              </a:path>
            </a:pathLst>
          </a:custGeom>
          <a:solidFill>
            <a:srgbClr val="F4B183"/>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7" name="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40" y="1905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250"/>
                                        <p:tgtEl>
                                          <p:spTgt spid="10"/>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250"/>
                                        <p:tgtEl>
                                          <p:spTgt spid="9"/>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afterEffect">
                                  <p:stCondLst>
                                    <p:cond delay="0"/>
                                  </p:stCondLst>
                                  <p:childTnLst>
                                    <p:cmd type="call" cmd="playFrom(0.0)">
                                      <p:cBhvr>
                                        <p:cTn id="24" dur="49665" fill="hold"/>
                                        <p:tgtEl>
                                          <p:spTgt spid="17"/>
                                        </p:tgtEl>
                                      </p:cBhvr>
                                    </p:cmd>
                                  </p:childTnLst>
                                </p:cTn>
                              </p:par>
                            </p:childTnLst>
                          </p:cTn>
                        </p:par>
                      </p:childTnLst>
                    </p:cTn>
                  </p:par>
                </p:childTnLst>
              </p:cTn>
              <p:nextCondLst>
                <p:cond evt="onClick" delay="0">
                  <p:tgtEl>
                    <p:spTgt spid="17"/>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bldLst>
      <p:bldP spid="2"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name="Slide78">
    <p:spTree>
      <p:nvGrpSpPr>
        <p:cNvPr id="1" name=""/>
        <p:cNvGrpSpPr/>
        <p:nvPr/>
      </p:nvGrpSpPr>
      <p:grpSpPr>
        <a:xfrm>
          <a:off x="0" y="0"/>
          <a:ext cx="0" cy="0"/>
          <a:chOff x="0" y="0"/>
          <a:chExt cx="0" cy="0"/>
        </a:xfrm>
      </p:grpSpPr>
      <p:sp>
        <p:nvSpPr>
          <p:cNvPr id="2" name="Forme libre 52"/>
          <p:cNvSpPr/>
          <p:nvPr/>
        </p:nvSpPr>
        <p:spPr>
          <a:xfrm>
            <a:off x="1267879"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000000"/>
              </a:solidFill>
              <a:uFillTx/>
              <a:latin typeface="Calibri"/>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Chapitre 01. Introduction a la stratégie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3" descr="C:\Users\csc\Desktop\téléchargement (2).jpg">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152805" y="5089285"/>
            <a:ext cx="2118344" cy="1211387"/>
          </a:xfrm>
          <a:prstGeom prst="rect">
            <a:avLst/>
          </a:prstGeom>
          <a:ln>
            <a:noFill/>
          </a:ln>
          <a:effectLst>
            <a:softEdge rad="112500"/>
          </a:effectLst>
        </p:spPr>
      </p:pic>
      <p:sp>
        <p:nvSpPr>
          <p:cNvPr id="13" name="Titre 1"/>
          <p:cNvSpPr txBox="1">
            <a:spLocks noGrp="1"/>
          </p:cNvSpPr>
          <p:nvPr>
            <p:ph type="title"/>
          </p:nvPr>
        </p:nvSpPr>
        <p:spPr>
          <a:xfrm>
            <a:off x="4218694" y="163092"/>
            <a:ext cx="7882493" cy="500039"/>
          </a:xfrm>
          <a:solidFill>
            <a:srgbClr val="000514"/>
          </a:solidFill>
          <a:ln w="9528">
            <a:solidFill>
              <a:srgbClr val="FFFFFF"/>
            </a:solidFill>
            <a:prstDash val="solid"/>
          </a:ln>
        </p:spPr>
        <p:txBody>
          <a:bodyPr/>
          <a:lstStyle/>
          <a:p>
            <a:pPr lvl="0" algn="r">
              <a:lnSpc>
                <a:spcPct val="100000"/>
              </a:lnSpc>
            </a:pPr>
            <a:r>
              <a:rPr lang="fr-FR" sz="2400" b="1" kern="0">
                <a:solidFill>
                  <a:srgbClr val="FFFF00"/>
                </a:solidFill>
                <a:latin typeface="Cambria" pitchFamily="18"/>
              </a:rPr>
              <a:t>1. Généralités sur le management</a:t>
            </a:r>
          </a:p>
        </p:txBody>
      </p:sp>
      <p:sp>
        <p:nvSpPr>
          <p:cNvPr id="14" name="Rectangle 14"/>
          <p:cNvSpPr/>
          <p:nvPr/>
        </p:nvSpPr>
        <p:spPr>
          <a:xfrm>
            <a:off x="2802416" y="1009671"/>
            <a:ext cx="9041541" cy="1569659"/>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dirty="0">
                <a:solidFill>
                  <a:srgbClr val="000000"/>
                </a:solidFill>
                <a:uFillTx/>
                <a:latin typeface="Palatino Linotype" pitchFamily="18"/>
                <a:ea typeface="Calibri" pitchFamily="34"/>
              </a:rPr>
              <a:t>Le management est l’ensemble des</a:t>
            </a:r>
            <a:r>
              <a:rPr lang="fr-FR" sz="2400" b="1" i="0" u="none" strike="noStrike" kern="1200" cap="none" spc="0" baseline="0" dirty="0">
                <a:solidFill>
                  <a:srgbClr val="C00000"/>
                </a:solidFill>
                <a:uFillTx/>
                <a:latin typeface="Palatino Linotype" pitchFamily="18"/>
                <a:ea typeface="Calibri" pitchFamily="34"/>
              </a:rPr>
              <a:t> CONNAISSANCES </a:t>
            </a:r>
            <a:r>
              <a:rPr lang="fr-FR" sz="2400" b="1" i="0" u="none" strike="noStrike" kern="1200" cap="none" spc="0" baseline="0" dirty="0">
                <a:solidFill>
                  <a:srgbClr val="000000"/>
                </a:solidFill>
                <a:uFillTx/>
                <a:latin typeface="Palatino Linotype" pitchFamily="18"/>
                <a:ea typeface="Calibri" pitchFamily="34"/>
              </a:rPr>
              <a:t>concernant </a:t>
            </a:r>
            <a:r>
              <a:rPr lang="fr-FR" sz="2400" b="1" i="1" u="none" strike="noStrike" kern="1200" cap="none" spc="0" baseline="0" dirty="0">
                <a:solidFill>
                  <a:srgbClr val="0000FF"/>
                </a:solidFill>
                <a:uFillTx/>
                <a:latin typeface="Palatino Linotype" pitchFamily="18"/>
                <a:ea typeface="Calibri" pitchFamily="34"/>
              </a:rPr>
              <a:t>l’organisation et la gestion des organisations</a:t>
            </a:r>
            <a:r>
              <a:rPr lang="fr-FR" sz="2400" b="1" i="0" u="none" strike="noStrike" kern="1200" cap="none" spc="0" baseline="0" dirty="0">
                <a:solidFill>
                  <a:srgbClr val="0000FF"/>
                </a:solidFill>
                <a:uFillTx/>
                <a:latin typeface="Palatino Linotype" pitchFamily="18"/>
                <a:ea typeface="Calibri" pitchFamily="34"/>
              </a:rPr>
              <a:t>. </a:t>
            </a:r>
            <a:r>
              <a:rPr lang="fr-FR" sz="2400" b="1" i="0" u="none" strike="noStrike" kern="1200" cap="none" spc="0" baseline="0" dirty="0">
                <a:solidFill>
                  <a:srgbClr val="000000"/>
                </a:solidFill>
                <a:uFillTx/>
                <a:latin typeface="Palatino Linotype" pitchFamily="18"/>
                <a:ea typeface="Calibri" pitchFamily="34"/>
              </a:rPr>
              <a:t>Le mot vient du terme anglais « </a:t>
            </a:r>
            <a:r>
              <a:rPr lang="fr-FR" sz="2400" b="1" i="1" u="none" strike="noStrike" kern="1200" cap="none" spc="0" baseline="0" dirty="0">
                <a:solidFill>
                  <a:srgbClr val="FF0000"/>
                </a:solidFill>
                <a:uFillTx/>
                <a:latin typeface="Palatino Linotype" pitchFamily="18"/>
                <a:ea typeface="Calibri" pitchFamily="34"/>
              </a:rPr>
              <a:t>manager</a:t>
            </a:r>
            <a:r>
              <a:rPr lang="fr-FR" sz="2400" b="1" i="0" u="none" strike="noStrike" kern="1200" cap="none" spc="0" baseline="0" dirty="0">
                <a:solidFill>
                  <a:srgbClr val="000000"/>
                </a:solidFill>
                <a:uFillTx/>
                <a:latin typeface="Palatino Linotype" pitchFamily="18"/>
                <a:ea typeface="Calibri" pitchFamily="34"/>
              </a:rPr>
              <a:t> » qui veut dire gérer, diriger, coordonner et piloter.</a:t>
            </a:r>
          </a:p>
        </p:txBody>
      </p:sp>
      <p:sp>
        <p:nvSpPr>
          <p:cNvPr id="15" name="Rectangle 15"/>
          <p:cNvSpPr/>
          <p:nvPr/>
        </p:nvSpPr>
        <p:spPr>
          <a:xfrm>
            <a:off x="4826898" y="3248168"/>
            <a:ext cx="7017059" cy="2677655"/>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1" u="none" strike="noStrike" kern="1200" cap="none" spc="0" baseline="0" dirty="0">
                <a:solidFill>
                  <a:srgbClr val="000000"/>
                </a:solidFill>
                <a:uFillTx/>
                <a:latin typeface="Palatino Linotype" pitchFamily="18"/>
                <a:ea typeface="Calibri" pitchFamily="34"/>
              </a:rPr>
              <a:t>Le management est l’ensemble des méthodes employées pour diriger, gérer une organisation ou un projet en vue de la réalisation d’un objectif et en optimisant la mise en œuvre des ressources matérielles et humaines. Deux dimensions fondamentales : Gérer les moyens et Diriger les hommes.</a:t>
            </a:r>
            <a:endParaRPr lang="fr-CA" sz="2400" b="1" i="1" u="none" strike="noStrike" kern="1200" cap="none" spc="0" baseline="0" dirty="0">
              <a:solidFill>
                <a:srgbClr val="0000FF"/>
              </a:solidFill>
              <a:uFillTx/>
              <a:latin typeface="Palatino Linotype" pitchFamily="18"/>
              <a:cs typeface="Times New Roman" pitchFamily="18"/>
            </a:endParaRPr>
          </a:p>
        </p:txBody>
      </p:sp>
      <p:sp>
        <p:nvSpPr>
          <p:cNvPr id="16" name="Flèche à angle droit 16"/>
          <p:cNvSpPr/>
          <p:nvPr/>
        </p:nvSpPr>
        <p:spPr>
          <a:xfrm rot="5400013">
            <a:off x="2933422" y="2932179"/>
            <a:ext cx="1430816" cy="1280690"/>
          </a:xfrm>
          <a:custGeom>
            <a:avLst>
              <a:gd name="f10" fmla="val 25000"/>
              <a:gd name="f11" fmla="val 25000"/>
              <a:gd name="f12" fmla="val 25000"/>
            </a:avLst>
            <a:gdLst>
              <a:gd name="f3" fmla="val 10800000"/>
              <a:gd name="f4" fmla="val 5400000"/>
              <a:gd name="f5" fmla="val 180"/>
              <a:gd name="f6" fmla="val w"/>
              <a:gd name="f7" fmla="val h"/>
              <a:gd name="f8" fmla="val ss"/>
              <a:gd name="f9" fmla="val 0"/>
              <a:gd name="f10" fmla="val 25000"/>
              <a:gd name="f11" fmla="val 25000"/>
              <a:gd name="f12" fmla="val 25000"/>
              <a:gd name="f13" fmla="+- 0 0 -360"/>
              <a:gd name="f14" fmla="+- 0 0 -270"/>
              <a:gd name="f15" fmla="+- 0 0 -180"/>
              <a:gd name="f16" fmla="+- 0 0 -90"/>
              <a:gd name="f17" fmla="abs f6"/>
              <a:gd name="f18" fmla="abs f7"/>
              <a:gd name="f19" fmla="abs f8"/>
              <a:gd name="f20" fmla="val f9"/>
              <a:gd name="f21" fmla="val f10"/>
              <a:gd name="f22" fmla="val f11"/>
              <a:gd name="f23" fmla="val f12"/>
              <a:gd name="f24" fmla="*/ f13 f3 1"/>
              <a:gd name="f25" fmla="*/ f14 f3 1"/>
              <a:gd name="f26" fmla="*/ f15 f3 1"/>
              <a:gd name="f27" fmla="*/ f16 f3 1"/>
              <a:gd name="f28" fmla="?: f17 f6 1"/>
              <a:gd name="f29" fmla="?: f18 f7 1"/>
              <a:gd name="f30" fmla="?: f19 f8 1"/>
              <a:gd name="f31" fmla="*/ f24 1 f5"/>
              <a:gd name="f32" fmla="*/ f25 1 f5"/>
              <a:gd name="f33" fmla="*/ f26 1 f5"/>
              <a:gd name="f34" fmla="*/ f27 1 f5"/>
              <a:gd name="f35" fmla="*/ f28 1 21600"/>
              <a:gd name="f36" fmla="*/ f29 1 21600"/>
              <a:gd name="f37" fmla="*/ 21600 f28 1"/>
              <a:gd name="f38" fmla="*/ 21600 f29 1"/>
              <a:gd name="f39" fmla="+- f31 0 f4"/>
              <a:gd name="f40" fmla="+- f32 0 f4"/>
              <a:gd name="f41" fmla="+- f33 0 f4"/>
              <a:gd name="f42" fmla="+- f34 0 f4"/>
              <a:gd name="f43" fmla="min f36 f35"/>
              <a:gd name="f44" fmla="*/ f37 1 f30"/>
              <a:gd name="f45" fmla="*/ f38 1 f30"/>
              <a:gd name="f46" fmla="val f44"/>
              <a:gd name="f47" fmla="val f45"/>
              <a:gd name="f48" fmla="*/ f20 f43 1"/>
              <a:gd name="f49" fmla="+- f47 0 f20"/>
              <a:gd name="f50" fmla="+- f46 0 f20"/>
              <a:gd name="f51" fmla="*/ f47 f43 1"/>
              <a:gd name="f52" fmla="*/ f46 f43 1"/>
              <a:gd name="f53" fmla="min f50 f49"/>
              <a:gd name="f54" fmla="*/ f53 f23 1"/>
              <a:gd name="f55" fmla="*/ f53 f22 1"/>
              <a:gd name="f56" fmla="*/ f53 f21 1"/>
              <a:gd name="f57" fmla="*/ f54 1 100000"/>
              <a:gd name="f58" fmla="*/ f55 1 50000"/>
              <a:gd name="f59" fmla="*/ f55 1 100000"/>
              <a:gd name="f60" fmla="*/ f56 1 200000"/>
              <a:gd name="f61" fmla="*/ f56 1 100000"/>
              <a:gd name="f62" fmla="+- f46 0 f58"/>
              <a:gd name="f63" fmla="+- f46 0 f59"/>
              <a:gd name="f64" fmla="+- f47 0 f61"/>
              <a:gd name="f65" fmla="+- f57 f47 0"/>
              <a:gd name="f66" fmla="*/ f57 f43 1"/>
              <a:gd name="f67" fmla="+- f63 0 f60"/>
              <a:gd name="f68" fmla="+- f63 f60 0"/>
              <a:gd name="f69" fmla="+- f64 f47 0"/>
              <a:gd name="f70" fmla="*/ f65 1 2"/>
              <a:gd name="f71" fmla="*/ f64 f43 1"/>
              <a:gd name="f72" fmla="*/ f62 f43 1"/>
              <a:gd name="f73" fmla="*/ f63 f43 1"/>
              <a:gd name="f74" fmla="*/ f68 1 2"/>
              <a:gd name="f75" fmla="*/ f69 1 2"/>
              <a:gd name="f76" fmla="*/ f68 f43 1"/>
              <a:gd name="f77" fmla="*/ f67 f43 1"/>
              <a:gd name="f78" fmla="*/ f70 f43 1"/>
              <a:gd name="f79" fmla="*/ f75 f43 1"/>
              <a:gd name="f80" fmla="*/ f74 f43 1"/>
            </a:gdLst>
            <a:ahLst/>
            <a:cxnLst>
              <a:cxn ang="3cd4">
                <a:pos x="hc" y="t"/>
              </a:cxn>
              <a:cxn ang="0">
                <a:pos x="r" y="vc"/>
              </a:cxn>
              <a:cxn ang="cd4">
                <a:pos x="hc" y="b"/>
              </a:cxn>
              <a:cxn ang="cd2">
                <a:pos x="l" y="vc"/>
              </a:cxn>
              <a:cxn ang="f39">
                <a:pos x="f73" y="f48"/>
              </a:cxn>
              <a:cxn ang="f40">
                <a:pos x="f72" y="f66"/>
              </a:cxn>
              <a:cxn ang="f40">
                <a:pos x="f48" y="f79"/>
              </a:cxn>
              <a:cxn ang="f41">
                <a:pos x="f80" y="f51"/>
              </a:cxn>
              <a:cxn ang="f42">
                <a:pos x="f76" y="f78"/>
              </a:cxn>
              <a:cxn ang="f42">
                <a:pos x="f52" y="f66"/>
              </a:cxn>
            </a:cxnLst>
            <a:rect l="f48" t="f71" r="f76" b="f51"/>
            <a:pathLst>
              <a:path>
                <a:moveTo>
                  <a:pt x="f48" y="f71"/>
                </a:moveTo>
                <a:lnTo>
                  <a:pt x="f77" y="f71"/>
                </a:lnTo>
                <a:lnTo>
                  <a:pt x="f77" y="f66"/>
                </a:lnTo>
                <a:lnTo>
                  <a:pt x="f72" y="f66"/>
                </a:lnTo>
                <a:lnTo>
                  <a:pt x="f73" y="f48"/>
                </a:lnTo>
                <a:lnTo>
                  <a:pt x="f52" y="f66"/>
                </a:lnTo>
                <a:lnTo>
                  <a:pt x="f76" y="f66"/>
                </a:lnTo>
                <a:lnTo>
                  <a:pt x="f76" y="f51"/>
                </a:lnTo>
                <a:lnTo>
                  <a:pt x="f48" y="f51"/>
                </a:lnTo>
                <a:close/>
              </a:path>
            </a:pathLst>
          </a:custGeom>
          <a:solidFill>
            <a:srgbClr val="F4B183"/>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7" name="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806" y="-1984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250"/>
                                        <p:tgtEl>
                                          <p:spTgt spid="10"/>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250"/>
                                        <p:tgtEl>
                                          <p:spTgt spid="9"/>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afterEffect">
                                  <p:stCondLst>
                                    <p:cond delay="0"/>
                                  </p:stCondLst>
                                  <p:childTnLst>
                                    <p:cmd type="call" cmd="playFrom(0.0)">
                                      <p:cBhvr>
                                        <p:cTn id="24" dur="46611" fill="hold"/>
                                        <p:tgtEl>
                                          <p:spTgt spid="17"/>
                                        </p:tgtEl>
                                      </p:cBhvr>
                                    </p:cmd>
                                  </p:childTnLst>
                                </p:cTn>
                              </p:par>
                            </p:childTnLst>
                          </p:cTn>
                        </p:par>
                      </p:childTnLst>
                    </p:cTn>
                  </p:par>
                </p:childTnLst>
              </p:cTn>
              <p:nextCondLst>
                <p:cond evt="onClick" delay="0">
                  <p:tgtEl>
                    <p:spTgt spid="17"/>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bldLst>
      <p:bldP spid="2"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sp>
        <p:nvSpPr>
          <p:cNvPr id="2" name="Forme libre 52"/>
          <p:cNvSpPr/>
          <p:nvPr/>
        </p:nvSpPr>
        <p:spPr>
          <a:xfrm>
            <a:off x="1267879"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000000"/>
              </a:solidFill>
              <a:uFillTx/>
              <a:latin typeface="Calibri"/>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Chapitre 01. Introduction a la stratégie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3" descr="C:\Users\csc\Desktop\téléchargement (2).jpg">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152805" y="5089285"/>
            <a:ext cx="2118344" cy="1211387"/>
          </a:xfrm>
          <a:prstGeom prst="rect">
            <a:avLst/>
          </a:prstGeom>
          <a:ln>
            <a:noFill/>
          </a:ln>
          <a:effectLst>
            <a:softEdge rad="112500"/>
          </a:effectLst>
        </p:spPr>
      </p:pic>
      <p:sp>
        <p:nvSpPr>
          <p:cNvPr id="13" name="Titre 1"/>
          <p:cNvSpPr txBox="1">
            <a:spLocks noGrp="1"/>
          </p:cNvSpPr>
          <p:nvPr>
            <p:ph type="title"/>
          </p:nvPr>
        </p:nvSpPr>
        <p:spPr>
          <a:xfrm>
            <a:off x="4218694" y="163092"/>
            <a:ext cx="7882493" cy="500039"/>
          </a:xfrm>
          <a:solidFill>
            <a:srgbClr val="000514"/>
          </a:solidFill>
          <a:ln w="9528">
            <a:solidFill>
              <a:srgbClr val="FFFFFF"/>
            </a:solidFill>
            <a:prstDash val="solid"/>
          </a:ln>
        </p:spPr>
        <p:txBody>
          <a:bodyPr/>
          <a:lstStyle/>
          <a:p>
            <a:pPr lvl="0" algn="r">
              <a:lnSpc>
                <a:spcPct val="100000"/>
              </a:lnSpc>
            </a:pPr>
            <a:r>
              <a:rPr lang="fr-FR" sz="2400" b="1" kern="0">
                <a:solidFill>
                  <a:srgbClr val="FFFF00"/>
                </a:solidFill>
                <a:latin typeface="Cambria" pitchFamily="18"/>
              </a:rPr>
              <a:t>Missions du Manager</a:t>
            </a:r>
          </a:p>
        </p:txBody>
      </p:sp>
      <p:sp>
        <p:nvSpPr>
          <p:cNvPr id="14" name="Rectangle 14"/>
          <p:cNvSpPr/>
          <p:nvPr/>
        </p:nvSpPr>
        <p:spPr>
          <a:xfrm>
            <a:off x="2601888" y="859974"/>
            <a:ext cx="9540465" cy="1938994"/>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dirty="0">
                <a:solidFill>
                  <a:srgbClr val="000000"/>
                </a:solidFill>
                <a:uFillTx/>
                <a:latin typeface="Cambria" pitchFamily="18"/>
                <a:ea typeface="Calibri" pitchFamily="34"/>
              </a:rPr>
              <a:t>Le manager est la personne qui est investie de l’autorité formelle dans l’organisation. Il s’inscrit dans une hiérarchie, détient des responsabilités et doit unir les efforts pour atteindre les objectifs fixés. Henry MINTZBERG a regroupé les tâches réalisées par les mangers en 3 pôles et 10 rôles.</a:t>
            </a:r>
          </a:p>
        </p:txBody>
      </p:sp>
      <p:sp>
        <p:nvSpPr>
          <p:cNvPr id="15" name="Rectangle 1"/>
          <p:cNvSpPr/>
          <p:nvPr/>
        </p:nvSpPr>
        <p:spPr>
          <a:xfrm>
            <a:off x="3903262" y="3429000"/>
            <a:ext cx="7996638" cy="2662266"/>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dirty="0">
                <a:solidFill>
                  <a:srgbClr val="0000FF"/>
                </a:solidFill>
                <a:uFillTx/>
                <a:latin typeface="Palatino Linotype" pitchFamily="18"/>
              </a:rPr>
              <a:t>1er Pole : </a:t>
            </a:r>
            <a:r>
              <a:rPr lang="fr-FR" sz="2400" b="1" i="0" u="none" strike="noStrike" kern="1200" cap="none" spc="0" baseline="0" dirty="0">
                <a:solidFill>
                  <a:srgbClr val="000000"/>
                </a:solidFill>
                <a:uFillTx/>
                <a:latin typeface="Palatino Linotype" pitchFamily="18"/>
              </a:rPr>
              <a:t>Activités de contact, interpersonnelles : Représentant, Leader, Agent de liaison.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100" b="1" i="0" u="none" strike="noStrike" kern="1200" cap="none" spc="0" baseline="0" dirty="0">
              <a:solidFill>
                <a:srgbClr val="000000"/>
              </a:solidFill>
              <a:uFillTx/>
              <a:latin typeface="Palatino Linotype"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dirty="0">
                <a:solidFill>
                  <a:srgbClr val="0000FF"/>
                </a:solidFill>
                <a:uFillTx/>
                <a:latin typeface="Palatino Linotype" pitchFamily="18"/>
              </a:rPr>
              <a:t>2ème Pole : </a:t>
            </a:r>
            <a:r>
              <a:rPr lang="fr-FR" sz="2400" b="1" i="0" u="none" strike="noStrike" kern="1200" cap="none" spc="0" baseline="0" dirty="0">
                <a:solidFill>
                  <a:srgbClr val="000000"/>
                </a:solidFill>
                <a:uFillTx/>
                <a:latin typeface="Palatino Linotype" pitchFamily="18"/>
              </a:rPr>
              <a:t>Activité d’information (activité clé) : Guide, Propagateur d’informations, porte-parole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050" b="1" i="0" u="none" strike="noStrike" kern="1200" cap="none" spc="0" baseline="0" dirty="0">
              <a:solidFill>
                <a:srgbClr val="000000"/>
              </a:solidFill>
              <a:uFillTx/>
              <a:latin typeface="Palatino Linotype"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dirty="0">
                <a:solidFill>
                  <a:srgbClr val="0000FF"/>
                </a:solidFill>
                <a:uFillTx/>
                <a:latin typeface="Palatino Linotype" pitchFamily="18"/>
              </a:rPr>
              <a:t>3ème Pole : </a:t>
            </a:r>
            <a:r>
              <a:rPr lang="fr-FR" sz="2400" b="1" i="0" u="none" strike="noStrike" kern="1200" cap="none" spc="0" baseline="0" dirty="0">
                <a:solidFill>
                  <a:srgbClr val="000000"/>
                </a:solidFill>
                <a:uFillTx/>
                <a:latin typeface="Palatino Linotype" pitchFamily="18"/>
              </a:rPr>
              <a:t>Activité de décision : Entrepreneur, Régulateur, Répartiteur, Négociateur. </a:t>
            </a:r>
          </a:p>
        </p:txBody>
      </p:sp>
      <p:sp>
        <p:nvSpPr>
          <p:cNvPr id="16" name="Flèche courbée vers la droite 2"/>
          <p:cNvSpPr/>
          <p:nvPr/>
        </p:nvSpPr>
        <p:spPr>
          <a:xfrm rot="19955536">
            <a:off x="2357952" y="3136894"/>
            <a:ext cx="1090394" cy="2019863"/>
          </a:xfrm>
          <a:custGeom>
            <a:avLst>
              <a:gd name="f12" fmla="val 25000"/>
              <a:gd name="f13" fmla="val 50000"/>
              <a:gd name="f14" fmla="val 25000"/>
            </a:avLst>
            <a:gdLst>
              <a:gd name="f3" fmla="val 10800000"/>
              <a:gd name="f4" fmla="val 5400000"/>
              <a:gd name="f5" fmla="val 16200000"/>
              <a:gd name="f6" fmla="val 180"/>
              <a:gd name="f7" fmla="val w"/>
              <a:gd name="f8" fmla="val h"/>
              <a:gd name="f9" fmla="val ss"/>
              <a:gd name="f10" fmla="val 0"/>
              <a:gd name="f11" fmla="*/ 5419351 1 1725033"/>
              <a:gd name="f12" fmla="val 25000"/>
              <a:gd name="f13" fmla="val 50000"/>
              <a:gd name="f14" fmla="val 25000"/>
              <a:gd name="f15" fmla="+- 0 0 -270"/>
              <a:gd name="f16" fmla="+- 0 0 -180"/>
              <a:gd name="f17" fmla="+- 0 0 -90"/>
              <a:gd name="f18" fmla="abs f7"/>
              <a:gd name="f19" fmla="abs f8"/>
              <a:gd name="f20" fmla="abs f9"/>
              <a:gd name="f21" fmla="val f10"/>
              <a:gd name="f22" fmla="val f13"/>
              <a:gd name="f23" fmla="val f12"/>
              <a:gd name="f24" fmla="val f14"/>
              <a:gd name="f25" fmla="*/ f15 f3 1"/>
              <a:gd name="f26" fmla="*/ f16 f3 1"/>
              <a:gd name="f27" fmla="*/ f17 f3 1"/>
              <a:gd name="f28" fmla="?: f18 f7 1"/>
              <a:gd name="f29" fmla="?: f19 f8 1"/>
              <a:gd name="f30" fmla="?: f20 f9 1"/>
              <a:gd name="f31" fmla="*/ f25 1 f6"/>
              <a:gd name="f32" fmla="*/ f26 1 f6"/>
              <a:gd name="f33" fmla="*/ f27 1 f6"/>
              <a:gd name="f34" fmla="*/ f28 1 21600"/>
              <a:gd name="f35" fmla="*/ f29 1 21600"/>
              <a:gd name="f36" fmla="*/ 21600 f28 1"/>
              <a:gd name="f37" fmla="*/ 21600 f29 1"/>
              <a:gd name="f38" fmla="+- f31 0 f4"/>
              <a:gd name="f39" fmla="+- f32 0 f4"/>
              <a:gd name="f40" fmla="+- f33 0 f4"/>
              <a:gd name="f41" fmla="min f35 f34"/>
              <a:gd name="f42" fmla="*/ f36 1 f30"/>
              <a:gd name="f43" fmla="*/ f37 1 f30"/>
              <a:gd name="f44" fmla="val f42"/>
              <a:gd name="f45" fmla="val f43"/>
              <a:gd name="f46" fmla="*/ f21 f41 1"/>
              <a:gd name="f47" fmla="+- f45 0 f21"/>
              <a:gd name="f48" fmla="+- f44 0 f21"/>
              <a:gd name="f49" fmla="*/ f44 f41 1"/>
              <a:gd name="f50" fmla="*/ f45 f41 1"/>
              <a:gd name="f51" fmla="*/ f47 1 2"/>
              <a:gd name="f52" fmla="min f48 f47"/>
              <a:gd name="f53" fmla="*/ f48 f48 1"/>
              <a:gd name="f54" fmla="*/ f48 f41 1"/>
              <a:gd name="f55" fmla="*/ f52 f23 1"/>
              <a:gd name="f56" fmla="*/ f52 f22 1"/>
              <a:gd name="f57" fmla="*/ f52 f24 1"/>
              <a:gd name="f58" fmla="*/ f55 1 100000"/>
              <a:gd name="f59" fmla="*/ f56 1 100000"/>
              <a:gd name="f60" fmla="*/ f57 1 100000"/>
              <a:gd name="f61" fmla="+- f58 f59 0"/>
              <a:gd name="f62" fmla="*/ f58 f58 1"/>
              <a:gd name="f63" fmla="*/ f60 f60 1"/>
              <a:gd name="f64" fmla="+- f59 0 f58"/>
              <a:gd name="f65" fmla="*/ f59 1 2"/>
              <a:gd name="f66" fmla="+- f44 0 f60"/>
              <a:gd name="f67" fmla="+- 0 0 f60"/>
              <a:gd name="f68" fmla="*/ f58 1 2"/>
              <a:gd name="f69" fmla="*/ f58 f41 1"/>
              <a:gd name="f70" fmla="*/ f61 1 4"/>
              <a:gd name="f71" fmla="+- f53 0 f63"/>
              <a:gd name="f72" fmla="*/ f64 1 2"/>
              <a:gd name="f73" fmla="+- f45 0 f65"/>
              <a:gd name="f74" fmla="+- 0 0 f67"/>
              <a:gd name="f75" fmla="+- 0 0 f68"/>
              <a:gd name="f76" fmla="*/ f66 f41 1"/>
              <a:gd name="f77" fmla="*/ f68 f41 1"/>
              <a:gd name="f78" fmla="+- f51 0 f70"/>
              <a:gd name="f79" fmla="sqrt f71"/>
              <a:gd name="f80" fmla="+- 0 0 f75"/>
              <a:gd name="f81" fmla="*/ f73 f41 1"/>
              <a:gd name="f82" fmla="*/ f78 2 1"/>
              <a:gd name="f83" fmla="+- f78 f58 0"/>
              <a:gd name="f84" fmla="*/ f79 f78 1"/>
              <a:gd name="f85" fmla="*/ f78 f41 1"/>
              <a:gd name="f86" fmla="*/ f82 f82 1"/>
              <a:gd name="f87" fmla="*/ f84 1 f48"/>
              <a:gd name="f88" fmla="+- f78 f83 0"/>
              <a:gd name="f89" fmla="+- f86 0 f62"/>
              <a:gd name="f90" fmla="+- f78 f87 0"/>
              <a:gd name="f91" fmla="+- f83 f87 0"/>
              <a:gd name="f92" fmla="+- 0 0 f87"/>
              <a:gd name="f93" fmla="*/ f88 1 2"/>
              <a:gd name="f94" fmla="sqrt f89"/>
              <a:gd name="f95" fmla="+- f90 0 f72"/>
              <a:gd name="f96" fmla="+- f91 f72 0"/>
              <a:gd name="f97" fmla="+- 0 0 f92"/>
              <a:gd name="f98" fmla="*/ f91 f41 1"/>
              <a:gd name="f99" fmla="*/ f93 f41 1"/>
              <a:gd name="f100" fmla="*/ f94 f48 1"/>
              <a:gd name="f101" fmla="at2 f74 f97"/>
              <a:gd name="f102" fmla="*/ f95 f41 1"/>
              <a:gd name="f103" fmla="*/ f96 f41 1"/>
              <a:gd name="f104" fmla="*/ f100 1 f82"/>
              <a:gd name="f105" fmla="+- f101 f4 0"/>
              <a:gd name="f106" fmla="*/ f105 f11 1"/>
              <a:gd name="f107" fmla="+- 0 0 f104"/>
              <a:gd name="f108" fmla="*/ f106 1 f3"/>
              <a:gd name="f109" fmla="+- 0 0 f107"/>
              <a:gd name="f110" fmla="+- 0 0 f108"/>
              <a:gd name="f111" fmla="at2 f109 f80"/>
              <a:gd name="f112" fmla="val f110"/>
              <a:gd name="f113" fmla="+- f111 f4 0"/>
              <a:gd name="f114" fmla="+- 0 0 f112"/>
              <a:gd name="f115" fmla="*/ f113 f11 1"/>
              <a:gd name="f116" fmla="*/ f114 f3 1"/>
              <a:gd name="f117" fmla="*/ f115 1 f3"/>
              <a:gd name="f118" fmla="*/ f116 1 f11"/>
              <a:gd name="f119" fmla="+- 0 0 f117"/>
              <a:gd name="f120" fmla="+- f118 0 f4"/>
              <a:gd name="f121" fmla="val f119"/>
              <a:gd name="f122" fmla="+- f3 0 f120"/>
              <a:gd name="f123" fmla="+- 0 0 f120"/>
              <a:gd name="f124" fmla="+- 0 0 f121"/>
              <a:gd name="f125" fmla="*/ f124 f3 1"/>
              <a:gd name="f126" fmla="*/ f125 1 f11"/>
              <a:gd name="f127" fmla="+- f126 0 f4"/>
              <a:gd name="f128" fmla="+- f127 0 f4"/>
              <a:gd name="f129" fmla="+- f4 f127 0"/>
              <a:gd name="f130" fmla="+- f3 0 f127"/>
            </a:gdLst>
            <a:ahLst/>
            <a:cxnLst>
              <a:cxn ang="3cd4">
                <a:pos x="hc" y="t"/>
              </a:cxn>
              <a:cxn ang="0">
                <a:pos x="r" y="vc"/>
              </a:cxn>
              <a:cxn ang="cd4">
                <a:pos x="hc" y="b"/>
              </a:cxn>
              <a:cxn ang="cd2">
                <a:pos x="l" y="vc"/>
              </a:cxn>
              <a:cxn ang="f38">
                <a:pos x="f46" y="f99"/>
              </a:cxn>
              <a:cxn ang="f39">
                <a:pos x="f76" y="f103"/>
              </a:cxn>
              <a:cxn ang="f40">
                <a:pos x="f49" y="f81"/>
              </a:cxn>
              <a:cxn ang="f40">
                <a:pos x="f76" y="f102"/>
              </a:cxn>
              <a:cxn ang="f40">
                <a:pos x="f49" y="f77"/>
              </a:cxn>
            </a:cxnLst>
            <a:rect l="f46" t="f46" r="f49" b="f50"/>
            <a:pathLst>
              <a:path stroke="0">
                <a:moveTo>
                  <a:pt x="f46" y="f85"/>
                </a:moveTo>
                <a:arcTo wR="f54" hR="f85" stAng="f3" swAng="f123"/>
                <a:lnTo>
                  <a:pt x="f76" y="f102"/>
                </a:lnTo>
                <a:lnTo>
                  <a:pt x="f49" y="f81"/>
                </a:lnTo>
                <a:lnTo>
                  <a:pt x="f76" y="f103"/>
                </a:lnTo>
                <a:lnTo>
                  <a:pt x="f76" y="f98"/>
                </a:lnTo>
                <a:arcTo wR="f54" hR="f85" stAng="f122" swAng="f120"/>
                <a:close/>
              </a:path>
              <a:path stroke="0">
                <a:moveTo>
                  <a:pt x="f49" y="f69"/>
                </a:moveTo>
                <a:arcTo wR="f54" hR="f85" stAng="f5" swAng="f128"/>
                <a:arcTo wR="f54" hR="f85" stAng="f130" swAng="f129"/>
                <a:close/>
              </a:path>
              <a:path fill="none">
                <a:moveTo>
                  <a:pt x="f46" y="f85"/>
                </a:moveTo>
                <a:arcTo wR="f54" hR="f85" stAng="f3" swAng="f123"/>
                <a:lnTo>
                  <a:pt x="f76" y="f102"/>
                </a:lnTo>
                <a:lnTo>
                  <a:pt x="f49" y="f81"/>
                </a:lnTo>
                <a:lnTo>
                  <a:pt x="f76" y="f103"/>
                </a:lnTo>
                <a:lnTo>
                  <a:pt x="f76" y="f98"/>
                </a:lnTo>
                <a:arcTo wR="f54" hR="f85" stAng="f122" swAng="f120"/>
                <a:lnTo>
                  <a:pt x="f46" y="f85"/>
                </a:lnTo>
                <a:arcTo wR="f54" hR="f85" stAng="f3" swAng="f4"/>
                <a:lnTo>
                  <a:pt x="f49" y="f69"/>
                </a:lnTo>
                <a:arcTo wR="f54" hR="f85" stAng="f5" swAng="f128"/>
              </a:path>
            </a:pathLst>
          </a:custGeom>
          <a:solidFill>
            <a:srgbClr val="F4B183"/>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pic>
        <p:nvPicPr>
          <p:cNvPr id="17" name="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250"/>
                                        <p:tgtEl>
                                          <p:spTgt spid="10"/>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250"/>
                                        <p:tgtEl>
                                          <p:spTgt spid="9"/>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afterEffect">
                                  <p:stCondLst>
                                    <p:cond delay="0"/>
                                  </p:stCondLst>
                                  <p:childTnLst>
                                    <p:cmd type="call" cmd="playFrom(0.0)">
                                      <p:cBhvr>
                                        <p:cTn id="24" dur="64759" fill="hold"/>
                                        <p:tgtEl>
                                          <p:spTgt spid="17"/>
                                        </p:tgtEl>
                                      </p:cBhvr>
                                    </p:cmd>
                                  </p:childTnLst>
                                </p:cTn>
                              </p:par>
                            </p:childTnLst>
                          </p:cTn>
                        </p:par>
                      </p:childTnLst>
                    </p:cTn>
                  </p:par>
                </p:childTnLst>
              </p:cTn>
              <p:nextCondLst>
                <p:cond evt="onClick" delay="0">
                  <p:tgtEl>
                    <p:spTgt spid="17"/>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bldLst>
      <p:bldP spid="2"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92">
    <p:spTree>
      <p:nvGrpSpPr>
        <p:cNvPr id="1" name=""/>
        <p:cNvGrpSpPr/>
        <p:nvPr/>
      </p:nvGrpSpPr>
      <p:grpSpPr>
        <a:xfrm>
          <a:off x="0" y="0"/>
          <a:ext cx="0" cy="0"/>
          <a:chOff x="0" y="0"/>
          <a:chExt cx="0" cy="0"/>
        </a:xfrm>
      </p:grpSpPr>
      <p:sp>
        <p:nvSpPr>
          <p:cNvPr id="2" name="Forme libre 52"/>
          <p:cNvSpPr/>
          <p:nvPr/>
        </p:nvSpPr>
        <p:spPr>
          <a:xfrm>
            <a:off x="1267879"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000000"/>
              </a:solidFill>
              <a:uFillTx/>
              <a:latin typeface="Calibri"/>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Chapitre 01. Introduction a la stratégie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3" descr="C:\Users\csc\Desktop\téléchargement (2).jpg">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152805" y="5089285"/>
            <a:ext cx="2118344" cy="1211387"/>
          </a:xfrm>
          <a:prstGeom prst="rect">
            <a:avLst/>
          </a:prstGeom>
          <a:noFill/>
          <a:ln cap="flat">
            <a:noFill/>
          </a:ln>
        </p:spPr>
      </p:pic>
      <p:sp>
        <p:nvSpPr>
          <p:cNvPr id="13" name="Titre 1"/>
          <p:cNvSpPr txBox="1">
            <a:spLocks noGrp="1"/>
          </p:cNvSpPr>
          <p:nvPr>
            <p:ph type="title"/>
          </p:nvPr>
        </p:nvSpPr>
        <p:spPr>
          <a:xfrm>
            <a:off x="4218694" y="163092"/>
            <a:ext cx="7882493" cy="500039"/>
          </a:xfrm>
          <a:solidFill>
            <a:srgbClr val="000514"/>
          </a:solidFill>
          <a:ln w="9528">
            <a:solidFill>
              <a:srgbClr val="FFFFFF"/>
            </a:solidFill>
            <a:prstDash val="solid"/>
          </a:ln>
        </p:spPr>
        <p:txBody>
          <a:bodyPr/>
          <a:lstStyle/>
          <a:p>
            <a:pPr lvl="0" algn="r">
              <a:lnSpc>
                <a:spcPct val="100000"/>
              </a:lnSpc>
            </a:pPr>
            <a:r>
              <a:rPr lang="fr-FR" sz="2400" b="1" kern="0">
                <a:solidFill>
                  <a:srgbClr val="FFFF00"/>
                </a:solidFill>
                <a:latin typeface="Cambria" pitchFamily="18"/>
              </a:rPr>
              <a:t>Management stratégique et management opérationnel </a:t>
            </a:r>
          </a:p>
        </p:txBody>
      </p:sp>
      <p:sp>
        <p:nvSpPr>
          <p:cNvPr id="14" name="Rectangle 14"/>
          <p:cNvSpPr/>
          <p:nvPr/>
        </p:nvSpPr>
        <p:spPr>
          <a:xfrm>
            <a:off x="2388202" y="819037"/>
            <a:ext cx="9754151" cy="1323438"/>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dirty="0">
                <a:solidFill>
                  <a:srgbClr val="000000"/>
                </a:solidFill>
                <a:uFillTx/>
                <a:latin typeface="Palatino Linotype" pitchFamily="18"/>
                <a:ea typeface="Calibri" pitchFamily="34"/>
              </a:rPr>
              <a:t>Le management opérationnel concerne les activités quotidiennes nécessaires à la production de biens et de services, tandis que la gestion stratégique se concentre sur les activités nécessaires pour assurer un positionnement concurrentiel. Certaines responsabilités qui relèvent de la gestion stratégique comprennent :</a:t>
            </a:r>
          </a:p>
        </p:txBody>
      </p:sp>
      <p:sp>
        <p:nvSpPr>
          <p:cNvPr id="15" name="Rectangle 1"/>
          <p:cNvSpPr/>
          <p:nvPr/>
        </p:nvSpPr>
        <p:spPr>
          <a:xfrm>
            <a:off x="3371886" y="2581022"/>
            <a:ext cx="8687833" cy="3526347"/>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285750" marR="0" lvl="0" indent="-285750" algn="l" defTabSz="914400" rtl="0" fontAlgn="auto" hangingPunct="1">
              <a:lnSpc>
                <a:spcPts val="3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2000" b="1" i="0" u="none" strike="noStrike" kern="1200" cap="none" spc="0" baseline="0" dirty="0">
                <a:solidFill>
                  <a:srgbClr val="000000"/>
                </a:solidFill>
                <a:uFillTx/>
                <a:latin typeface="Palatino Linotype" pitchFamily="18"/>
              </a:rPr>
              <a:t>Encadrer, analyser et expliquer des problèmes commerciaux complexes dans un contexte local, national et mondial ;</a:t>
            </a:r>
          </a:p>
          <a:p>
            <a:pPr marL="285750" marR="0" lvl="0" indent="-285750" algn="l" defTabSz="914400" rtl="0" fontAlgn="auto" hangingPunct="1">
              <a:lnSpc>
                <a:spcPts val="3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2000" b="1" i="0" u="none" strike="noStrike" kern="1200" cap="none" spc="0" baseline="0" dirty="0">
                <a:solidFill>
                  <a:srgbClr val="000000"/>
                </a:solidFill>
                <a:uFillTx/>
                <a:latin typeface="Palatino Linotype" pitchFamily="18"/>
              </a:rPr>
              <a:t>Évaluer et analyser les données, ainsi que développer et présenter des recommandations fondées sur des faits de manière claire et logique ;</a:t>
            </a:r>
          </a:p>
          <a:p>
            <a:pPr marL="285750" marR="0" lvl="0" indent="-285750" algn="l" defTabSz="914400" rtl="0" fontAlgn="auto" hangingPunct="1">
              <a:lnSpc>
                <a:spcPts val="3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2000" b="1" i="0" u="none" strike="noStrike" kern="1200" cap="none" spc="0" baseline="0" dirty="0">
                <a:solidFill>
                  <a:srgbClr val="000000"/>
                </a:solidFill>
                <a:uFillTx/>
                <a:latin typeface="Palatino Linotype" pitchFamily="18"/>
              </a:rPr>
              <a:t>Mener des analyses </a:t>
            </a:r>
            <a:r>
              <a:rPr lang="fr-FR" sz="2000" b="1" i="1" u="sng" strike="noStrike" kern="1200" cap="none" spc="0" baseline="0" dirty="0">
                <a:solidFill>
                  <a:srgbClr val="FF0000"/>
                </a:solidFill>
                <a:uFillTx/>
                <a:latin typeface="Palatino Linotype" pitchFamily="18"/>
              </a:rPr>
              <a:t>SWOT (Forces, Faiblesses, Opportunités et Menaces) </a:t>
            </a:r>
            <a:r>
              <a:rPr lang="fr-FR" sz="2000" b="1" i="0" u="none" strike="noStrike" kern="1200" cap="none" spc="0" baseline="0" dirty="0">
                <a:solidFill>
                  <a:srgbClr val="000000"/>
                </a:solidFill>
                <a:uFillTx/>
                <a:latin typeface="Palatino Linotype" pitchFamily="18"/>
              </a:rPr>
              <a:t>pour évaluer la santé globale d'une organisation, tirer parti des opportunités du marché et contrer les menaces concurrentielles ;</a:t>
            </a:r>
          </a:p>
          <a:p>
            <a:pPr marL="285750" marR="0" lvl="0" indent="-285750" algn="l" defTabSz="914400" rtl="0" fontAlgn="auto" hangingPunct="1">
              <a:lnSpc>
                <a:spcPts val="3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2000" b="1" i="0" u="none" strike="noStrike" kern="1200" cap="none" spc="0" baseline="0" dirty="0">
                <a:solidFill>
                  <a:srgbClr val="000000"/>
                </a:solidFill>
                <a:uFillTx/>
                <a:latin typeface="Palatino Linotype" pitchFamily="18"/>
              </a:rPr>
              <a:t>Interagir et collaborer avec les clients, les cadres supérieurs et d'autres rôles à différents niveaux d'une organisation.</a:t>
            </a:r>
          </a:p>
        </p:txBody>
      </p:sp>
      <p:pic>
        <p:nvPicPr>
          <p:cNvPr id="17" name="Image 2">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322527" y="2670969"/>
            <a:ext cx="2800350" cy="1600200"/>
          </a:xfrm>
          <a:prstGeom prst="rect">
            <a:avLst/>
          </a:prstGeom>
          <a:noFill/>
          <a:ln cap="flat">
            <a:noFill/>
          </a:ln>
        </p:spPr>
      </p:pic>
      <p:pic>
        <p:nvPicPr>
          <p:cNvPr id="16" name="0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06" y="1905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250"/>
                                        <p:tgtEl>
                                          <p:spTgt spid="10"/>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250"/>
                                        <p:tgtEl>
                                          <p:spTgt spid="9"/>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afterEffect">
                                  <p:stCondLst>
                                    <p:cond delay="0"/>
                                  </p:stCondLst>
                                  <p:childTnLst>
                                    <p:cmd type="call" cmd="playFrom(0.0)">
                                      <p:cBhvr>
                                        <p:cTn id="24" dur="84278" fill="hold"/>
                                        <p:tgtEl>
                                          <p:spTgt spid="16"/>
                                        </p:tgtEl>
                                      </p:cBhvr>
                                    </p:cmd>
                                  </p:childTnLst>
                                </p:cTn>
                              </p:par>
                            </p:childTnLst>
                          </p:cTn>
                        </p:par>
                      </p:childTnLst>
                    </p:cTn>
                  </p:par>
                </p:childTnLst>
              </p:cTn>
              <p:nextCondLst>
                <p:cond evt="onClick" delay="0">
                  <p:tgtEl>
                    <p:spTgt spid="16"/>
                  </p:tgtEl>
                </p:cond>
              </p:nextCondLst>
            </p:seq>
            <p:audio>
              <p:cMediaNode vol="80000">
                <p:cTn id="25" fill="hold" display="0">
                  <p:stCondLst>
                    <p:cond delay="indefinite"/>
                  </p:stCondLst>
                  <p:endCondLst>
                    <p:cond evt="onStopAudio" delay="0">
                      <p:tgtEl>
                        <p:sldTgt/>
                      </p:tgtEl>
                    </p:cond>
                  </p:endCondLst>
                </p:cTn>
                <p:tgtEl>
                  <p:spTgt spid="16"/>
                </p:tgtEl>
              </p:cMediaNode>
            </p:audio>
          </p:childTnLst>
        </p:cTn>
      </p:par>
    </p:tnLst>
    <p:bldLst>
      <p:bldP spid="2"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93">
    <p:spTree>
      <p:nvGrpSpPr>
        <p:cNvPr id="1" name=""/>
        <p:cNvGrpSpPr/>
        <p:nvPr/>
      </p:nvGrpSpPr>
      <p:grpSpPr>
        <a:xfrm>
          <a:off x="0" y="0"/>
          <a:ext cx="0" cy="0"/>
          <a:chOff x="0" y="0"/>
          <a:chExt cx="0" cy="0"/>
        </a:xfrm>
      </p:grpSpPr>
      <p:sp>
        <p:nvSpPr>
          <p:cNvPr id="2" name="Forme libre 52"/>
          <p:cNvSpPr/>
          <p:nvPr/>
        </p:nvSpPr>
        <p:spPr>
          <a:xfrm>
            <a:off x="1267879"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000000"/>
              </a:solidFill>
              <a:uFillTx/>
              <a:latin typeface="Calibri"/>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Chapitre 01. Introduction a la stratégie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3" descr="C:\Users\csc\Desktop\téléchargement (2).jpg">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152805" y="5089285"/>
            <a:ext cx="2118344" cy="1211387"/>
          </a:xfrm>
          <a:prstGeom prst="rect">
            <a:avLst/>
          </a:prstGeom>
          <a:ln>
            <a:noFill/>
          </a:ln>
          <a:effectLst>
            <a:softEdge rad="112500"/>
          </a:effectLst>
        </p:spPr>
      </p:pic>
      <p:sp>
        <p:nvSpPr>
          <p:cNvPr id="13" name="Titre 1"/>
          <p:cNvSpPr txBox="1">
            <a:spLocks noGrp="1"/>
          </p:cNvSpPr>
          <p:nvPr>
            <p:ph type="title"/>
          </p:nvPr>
        </p:nvSpPr>
        <p:spPr>
          <a:xfrm>
            <a:off x="4218694" y="163092"/>
            <a:ext cx="7882493" cy="500039"/>
          </a:xfrm>
          <a:solidFill>
            <a:srgbClr val="000514"/>
          </a:solidFill>
          <a:ln w="9528">
            <a:solidFill>
              <a:srgbClr val="FFFFFF"/>
            </a:solidFill>
            <a:prstDash val="solid"/>
          </a:ln>
        </p:spPr>
        <p:txBody>
          <a:bodyPr/>
          <a:lstStyle/>
          <a:p>
            <a:pPr lvl="0" algn="r">
              <a:lnSpc>
                <a:spcPct val="100000"/>
              </a:lnSpc>
            </a:pPr>
            <a:r>
              <a:rPr lang="fr-FR" sz="2400" b="1" kern="0">
                <a:solidFill>
                  <a:srgbClr val="FFFF00"/>
                </a:solidFill>
                <a:latin typeface="Cambria" pitchFamily="18"/>
              </a:rPr>
              <a:t>Composantes du management stratégique</a:t>
            </a:r>
          </a:p>
        </p:txBody>
      </p:sp>
      <p:pic>
        <p:nvPicPr>
          <p:cNvPr id="14" name="Image 15">
            <a:extLst>
              <a:ext uri="{FF2B5EF4-FFF2-40B4-BE49-F238E27FC236}">
                <a16:creationId xmlns:a16="http://schemas.microsoft.com/office/drawing/2014/main" id="{00000000-0000-0000-0000-000000000000}"/>
              </a:ext>
            </a:extLst>
          </p:cNvPr>
          <p:cNvPicPr>
            <a:picLocks noChangeAspect="1"/>
          </p:cNvPicPr>
          <p:nvPr/>
        </p:nvPicPr>
        <p:blipFill>
          <a:blip r:embed="rId6"/>
          <a:srcRect/>
          <a:stretch>
            <a:fillRect/>
          </a:stretch>
        </p:blipFill>
        <p:spPr>
          <a:xfrm>
            <a:off x="3188430" y="1084780"/>
            <a:ext cx="8139211" cy="4911269"/>
          </a:xfrm>
          <a:prstGeom prst="rect">
            <a:avLst/>
          </a:prstGeom>
          <a:noFill/>
          <a:ln w="3172" cap="flat">
            <a:solidFill>
              <a:srgbClr val="000000"/>
            </a:solidFill>
            <a:prstDash val="solid"/>
            <a:miter/>
          </a:ln>
        </p:spPr>
      </p:pic>
      <p:pic>
        <p:nvPicPr>
          <p:cNvPr id="15" name="0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06" y="-1984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250"/>
                                        <p:tgtEl>
                                          <p:spTgt spid="10"/>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250"/>
                                        <p:tgtEl>
                                          <p:spTgt spid="9"/>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afterEffect">
                                  <p:stCondLst>
                                    <p:cond delay="0"/>
                                  </p:stCondLst>
                                  <p:childTnLst>
                                    <p:cmd type="call" cmd="playFrom(0.0)">
                                      <p:cBhvr>
                                        <p:cTn id="24" dur="63128" fill="hold"/>
                                        <p:tgtEl>
                                          <p:spTgt spid="15"/>
                                        </p:tgtEl>
                                      </p:cBhvr>
                                    </p:cmd>
                                  </p:childTnLst>
                                </p:cTn>
                              </p:par>
                            </p:childTnLst>
                          </p:cTn>
                        </p:par>
                      </p:childTnLst>
                    </p:cTn>
                  </p:par>
                </p:childTnLst>
              </p:cTn>
              <p:nextCondLst>
                <p:cond evt="onClick" delay="0">
                  <p:tgtEl>
                    <p:spTgt spid="15"/>
                  </p:tgtEl>
                </p:cond>
              </p:nextCondLst>
            </p:seq>
            <p:audio>
              <p:cMediaNode vol="80000">
                <p:cTn id="25" fill="hold" display="0">
                  <p:stCondLst>
                    <p:cond delay="indefinite"/>
                  </p:stCondLst>
                  <p:endCondLst>
                    <p:cond evt="onStopAudio" delay="0">
                      <p:tgtEl>
                        <p:sldTgt/>
                      </p:tgtEl>
                    </p:cond>
                  </p:endCondLst>
                </p:cTn>
                <p:tgtEl>
                  <p:spTgt spid="15"/>
                </p:tgtEl>
              </p:cMediaNode>
            </p:audio>
          </p:childTnLst>
        </p:cTn>
      </p:par>
    </p:tnLst>
    <p:bldLst>
      <p:bldP spid="2"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94">
    <p:spTree>
      <p:nvGrpSpPr>
        <p:cNvPr id="1" name=""/>
        <p:cNvGrpSpPr/>
        <p:nvPr/>
      </p:nvGrpSpPr>
      <p:grpSpPr>
        <a:xfrm>
          <a:off x="0" y="0"/>
          <a:ext cx="0" cy="0"/>
          <a:chOff x="0" y="0"/>
          <a:chExt cx="0" cy="0"/>
        </a:xfrm>
      </p:grpSpPr>
      <p:sp>
        <p:nvSpPr>
          <p:cNvPr id="2" name="Forme libre 52"/>
          <p:cNvSpPr/>
          <p:nvPr/>
        </p:nvSpPr>
        <p:spPr>
          <a:xfrm>
            <a:off x="1267879" y="0"/>
            <a:ext cx="10924126" cy="6496336"/>
          </a:xfrm>
          <a:custGeom>
            <a:avLst/>
            <a:gdLst>
              <a:gd name="f0" fmla="val 10800000"/>
              <a:gd name="f1" fmla="val 5400000"/>
              <a:gd name="f2" fmla="val 180"/>
              <a:gd name="f3" fmla="val w"/>
              <a:gd name="f4" fmla="val h"/>
              <a:gd name="f5" fmla="val 0"/>
              <a:gd name="f6" fmla="val 10924122"/>
              <a:gd name="f7" fmla="val 6191250"/>
              <a:gd name="f8" fmla="val 3151247"/>
              <a:gd name="f9" fmla="val 1836702"/>
              <a:gd name="f10" fmla="val 1870074"/>
              <a:gd name="f11" fmla="val 44955"/>
              <a:gd name="f12" fmla="val 1860035"/>
              <a:gd name="f13" fmla="val 76115"/>
              <a:gd name="f14" fmla="val 1851826"/>
              <a:gd name="f15" fmla="val 107330"/>
              <a:gd name="f16" fmla="val 1842338"/>
              <a:gd name="f17" fmla="val 138503"/>
              <a:gd name="f18" fmla="val 1831538"/>
              <a:gd name="f19" fmla="val 140242"/>
              <a:gd name="f20" fmla="val 1830785"/>
              <a:gd name="f21" fmla="val 176139"/>
              <a:gd name="f22" fmla="val 1819816"/>
              <a:gd name="f23" fmla="val 207527"/>
              <a:gd name="f24" fmla="val 1809123"/>
              <a:gd name="f25" fmla="val 235726"/>
              <a:gd name="f26" fmla="val 1797705"/>
              <a:gd name="f27" fmla="val 251199"/>
              <a:gd name="f28" fmla="val 1791513"/>
              <a:gd name="f29" fmla="val 483295"/>
              <a:gd name="f30" fmla="val 1698631"/>
              <a:gd name="f31" fmla="val 622419"/>
              <a:gd name="f32" fmla="val 1580061"/>
              <a:gd name="f33" fmla="val 703761"/>
              <a:gd name="f34" fmla="val 1431951"/>
              <a:gd name="f35" fmla="val 734245"/>
              <a:gd name="f36" fmla="val 1365100"/>
              <a:gd name="f37" fmla="val 784087"/>
              <a:gd name="f38" fmla="val 1273930"/>
              <a:gd name="f39" fmla="val 804082"/>
              <a:gd name="f40" fmla="val 1226706"/>
              <a:gd name="f41" fmla="val 818721"/>
              <a:gd name="f42" fmla="val 1178576"/>
              <a:gd name="f43" fmla="val 827557"/>
              <a:gd name="f44" fmla="val 1130204"/>
              <a:gd name="f45" fmla="val 836033"/>
              <a:gd name="f46" fmla="val 987859"/>
              <a:gd name="f47" fmla="+- 0 0 -90"/>
              <a:gd name="f48" fmla="*/ f3 1 10924122"/>
              <a:gd name="f49" fmla="*/ f4 1 6191250"/>
              <a:gd name="f50" fmla="val f5"/>
              <a:gd name="f51" fmla="val f6"/>
              <a:gd name="f52" fmla="val f7"/>
              <a:gd name="f53" fmla="*/ f47 f0 1"/>
              <a:gd name="f54" fmla="+- f52 0 f50"/>
              <a:gd name="f55" fmla="+- f51 0 f50"/>
              <a:gd name="f56" fmla="*/ f53 1 f2"/>
              <a:gd name="f57" fmla="*/ f55 1 10924122"/>
              <a:gd name="f58" fmla="*/ f54 1 6191250"/>
              <a:gd name="f59" fmla="*/ 3151247 f55 1"/>
              <a:gd name="f60" fmla="*/ 0 f54 1"/>
              <a:gd name="f61" fmla="*/ 10924122 f55 1"/>
              <a:gd name="f62" fmla="*/ 6191250 f54 1"/>
              <a:gd name="f63" fmla="*/ 1836702 f55 1"/>
              <a:gd name="f64" fmla="*/ 0 f55 1"/>
              <a:gd name="f65" fmla="*/ 1870074 f54 1"/>
              <a:gd name="f66" fmla="*/ 44955 f55 1"/>
              <a:gd name="f67" fmla="*/ 1860035 f54 1"/>
              <a:gd name="f68" fmla="*/ 138503 f55 1"/>
              <a:gd name="f69" fmla="*/ 1831538 f54 1"/>
              <a:gd name="f70" fmla="*/ 140242 f55 1"/>
              <a:gd name="f71" fmla="*/ 1830785 f54 1"/>
              <a:gd name="f72" fmla="*/ 176139 f55 1"/>
              <a:gd name="f73" fmla="*/ 1819816 f54 1"/>
              <a:gd name="f74" fmla="*/ 251199 f55 1"/>
              <a:gd name="f75" fmla="*/ 1791513 f54 1"/>
              <a:gd name="f76" fmla="*/ 703761 f55 1"/>
              <a:gd name="f77" fmla="*/ 1431951 f54 1"/>
              <a:gd name="f78" fmla="*/ 734245 f55 1"/>
              <a:gd name="f79" fmla="*/ 1365100 f54 1"/>
              <a:gd name="f80" fmla="*/ 784087 f55 1"/>
              <a:gd name="f81" fmla="*/ 1273930 f54 1"/>
              <a:gd name="f82" fmla="*/ 827557 f55 1"/>
              <a:gd name="f83" fmla="*/ 1130204 f54 1"/>
              <a:gd name="f84" fmla="*/ 836033 f55 1"/>
              <a:gd name="f85" fmla="*/ 987859 f54 1"/>
              <a:gd name="f86" fmla="+- f56 0 f1"/>
              <a:gd name="f87" fmla="*/ f59 1 10924122"/>
              <a:gd name="f88" fmla="*/ f60 1 6191250"/>
              <a:gd name="f89" fmla="*/ f61 1 10924122"/>
              <a:gd name="f90" fmla="*/ f62 1 6191250"/>
              <a:gd name="f91" fmla="*/ f63 1 10924122"/>
              <a:gd name="f92" fmla="*/ f64 1 10924122"/>
              <a:gd name="f93" fmla="*/ f65 1 6191250"/>
              <a:gd name="f94" fmla="*/ f66 1 10924122"/>
              <a:gd name="f95" fmla="*/ f67 1 6191250"/>
              <a:gd name="f96" fmla="*/ f68 1 10924122"/>
              <a:gd name="f97" fmla="*/ f69 1 6191250"/>
              <a:gd name="f98" fmla="*/ f70 1 10924122"/>
              <a:gd name="f99" fmla="*/ f71 1 6191250"/>
              <a:gd name="f100" fmla="*/ f72 1 10924122"/>
              <a:gd name="f101" fmla="*/ f73 1 6191250"/>
              <a:gd name="f102" fmla="*/ f74 1 10924122"/>
              <a:gd name="f103" fmla="*/ f75 1 6191250"/>
              <a:gd name="f104" fmla="*/ f76 1 10924122"/>
              <a:gd name="f105" fmla="*/ f77 1 6191250"/>
              <a:gd name="f106" fmla="*/ f78 1 10924122"/>
              <a:gd name="f107" fmla="*/ f79 1 6191250"/>
              <a:gd name="f108" fmla="*/ f80 1 10924122"/>
              <a:gd name="f109" fmla="*/ f81 1 6191250"/>
              <a:gd name="f110" fmla="*/ f82 1 10924122"/>
              <a:gd name="f111" fmla="*/ f83 1 6191250"/>
              <a:gd name="f112" fmla="*/ f84 1 10924122"/>
              <a:gd name="f113" fmla="*/ f85 1 6191250"/>
              <a:gd name="f114" fmla="*/ f50 1 f57"/>
              <a:gd name="f115" fmla="*/ f51 1 f57"/>
              <a:gd name="f116" fmla="*/ f50 1 f58"/>
              <a:gd name="f117" fmla="*/ f52 1 f58"/>
              <a:gd name="f118" fmla="*/ f87 1 f57"/>
              <a:gd name="f119" fmla="*/ f88 1 f58"/>
              <a:gd name="f120" fmla="*/ f89 1 f57"/>
              <a:gd name="f121" fmla="*/ f90 1 f58"/>
              <a:gd name="f122" fmla="*/ f91 1 f57"/>
              <a:gd name="f123" fmla="*/ f92 1 f57"/>
              <a:gd name="f124" fmla="*/ f93 1 f58"/>
              <a:gd name="f125" fmla="*/ f94 1 f57"/>
              <a:gd name="f126" fmla="*/ f95 1 f58"/>
              <a:gd name="f127" fmla="*/ f96 1 f57"/>
              <a:gd name="f128" fmla="*/ f97 1 f58"/>
              <a:gd name="f129" fmla="*/ f98 1 f57"/>
              <a:gd name="f130" fmla="*/ f99 1 f58"/>
              <a:gd name="f131" fmla="*/ f100 1 f57"/>
              <a:gd name="f132" fmla="*/ f101 1 f58"/>
              <a:gd name="f133" fmla="*/ f102 1 f57"/>
              <a:gd name="f134" fmla="*/ f103 1 f58"/>
              <a:gd name="f135" fmla="*/ f104 1 f57"/>
              <a:gd name="f136" fmla="*/ f105 1 f58"/>
              <a:gd name="f137" fmla="*/ f106 1 f57"/>
              <a:gd name="f138" fmla="*/ f107 1 f58"/>
              <a:gd name="f139" fmla="*/ f108 1 f57"/>
              <a:gd name="f140" fmla="*/ f109 1 f58"/>
              <a:gd name="f141" fmla="*/ f110 1 f57"/>
              <a:gd name="f142" fmla="*/ f111 1 f58"/>
              <a:gd name="f143" fmla="*/ f112 1 f57"/>
              <a:gd name="f144" fmla="*/ f113 1 f58"/>
              <a:gd name="f145" fmla="*/ f114 f48 1"/>
              <a:gd name="f146" fmla="*/ f115 f48 1"/>
              <a:gd name="f147" fmla="*/ f117 f49 1"/>
              <a:gd name="f148" fmla="*/ f116 f49 1"/>
              <a:gd name="f149" fmla="*/ f118 f48 1"/>
              <a:gd name="f150" fmla="*/ f119 f49 1"/>
              <a:gd name="f151" fmla="*/ f120 f48 1"/>
              <a:gd name="f152" fmla="*/ f121 f49 1"/>
              <a:gd name="f153" fmla="*/ f122 f48 1"/>
              <a:gd name="f154" fmla="*/ f123 f48 1"/>
              <a:gd name="f155" fmla="*/ f124 f49 1"/>
              <a:gd name="f156" fmla="*/ f125 f48 1"/>
              <a:gd name="f157" fmla="*/ f126 f49 1"/>
              <a:gd name="f158" fmla="*/ f127 f48 1"/>
              <a:gd name="f159" fmla="*/ f128 f49 1"/>
              <a:gd name="f160" fmla="*/ f129 f48 1"/>
              <a:gd name="f161" fmla="*/ f130 f49 1"/>
              <a:gd name="f162" fmla="*/ f131 f48 1"/>
              <a:gd name="f163" fmla="*/ f132 f49 1"/>
              <a:gd name="f164" fmla="*/ f133 f48 1"/>
              <a:gd name="f165" fmla="*/ f134 f49 1"/>
              <a:gd name="f166" fmla="*/ f135 f48 1"/>
              <a:gd name="f167" fmla="*/ f136 f49 1"/>
              <a:gd name="f168" fmla="*/ f137 f48 1"/>
              <a:gd name="f169" fmla="*/ f138 f49 1"/>
              <a:gd name="f170" fmla="*/ f139 f48 1"/>
              <a:gd name="f171" fmla="*/ f140 f49 1"/>
              <a:gd name="f172" fmla="*/ f141 f48 1"/>
              <a:gd name="f173" fmla="*/ f142 f49 1"/>
              <a:gd name="f174" fmla="*/ f143 f48 1"/>
              <a:gd name="f175" fmla="*/ f144 f49 1"/>
            </a:gdLst>
            <a:ahLst/>
            <a:cxnLst>
              <a:cxn ang="3cd4">
                <a:pos x="hc" y="t"/>
              </a:cxn>
              <a:cxn ang="0">
                <a:pos x="r" y="vc"/>
              </a:cxn>
              <a:cxn ang="cd4">
                <a:pos x="hc" y="b"/>
              </a:cxn>
              <a:cxn ang="cd2">
                <a:pos x="l" y="vc"/>
              </a:cxn>
              <a:cxn ang="f86">
                <a:pos x="f149" y="f150"/>
              </a:cxn>
              <a:cxn ang="f86">
                <a:pos x="f151" y="f150"/>
              </a:cxn>
              <a:cxn ang="f86">
                <a:pos x="f151" y="f152"/>
              </a:cxn>
              <a:cxn ang="f86">
                <a:pos x="f153" y="f152"/>
              </a:cxn>
              <a:cxn ang="f86">
                <a:pos x="f154" y="f155"/>
              </a:cxn>
              <a:cxn ang="f86">
                <a:pos x="f156" y="f157"/>
              </a:cxn>
              <a:cxn ang="f86">
                <a:pos x="f158" y="f159"/>
              </a:cxn>
              <a:cxn ang="f86">
                <a:pos x="f160" y="f161"/>
              </a:cxn>
              <a:cxn ang="f86">
                <a:pos x="f162" y="f163"/>
              </a:cxn>
              <a:cxn ang="f86">
                <a:pos x="f164" y="f165"/>
              </a:cxn>
              <a:cxn ang="f86">
                <a:pos x="f166" y="f167"/>
              </a:cxn>
              <a:cxn ang="f86">
                <a:pos x="f168" y="f169"/>
              </a:cxn>
              <a:cxn ang="f86">
                <a:pos x="f170" y="f171"/>
              </a:cxn>
              <a:cxn ang="f86">
                <a:pos x="f172" y="f173"/>
              </a:cxn>
              <a:cxn ang="f86">
                <a:pos x="f174" y="f175"/>
              </a:cxn>
            </a:cxnLst>
            <a:rect l="f145" t="f148" r="f146" b="f147"/>
            <a:pathLst>
              <a:path w="10924122" h="6191250">
                <a:moveTo>
                  <a:pt x="f8" y="f5"/>
                </a:moveTo>
                <a:lnTo>
                  <a:pt x="f6" y="f5"/>
                </a:lnTo>
                <a:lnTo>
                  <a:pt x="f6" y="f7"/>
                </a:lnTo>
                <a:lnTo>
                  <a:pt x="f9" y="f7"/>
                </a:lnTo>
                <a:lnTo>
                  <a:pt x="f5" y="f10"/>
                </a:lnTo>
                <a:lnTo>
                  <a:pt x="f11" y="f12"/>
                </a:lnTo>
                <a:cubicBezTo>
                  <a:pt x="f13" y="f14"/>
                  <a:pt x="f15" y="f16"/>
                  <a:pt x="f17" y="f18"/>
                </a:cubicBezTo>
                <a:lnTo>
                  <a:pt x="f19" y="f20"/>
                </a:lnTo>
                <a:lnTo>
                  <a:pt x="f21" y="f22"/>
                </a:lnTo>
                <a:cubicBezTo>
                  <a:pt x="f23" y="f24"/>
                  <a:pt x="f25" y="f26"/>
                  <a:pt x="f27" y="f28"/>
                </a:cubicBezTo>
                <a:cubicBezTo>
                  <a:pt x="f29" y="f30"/>
                  <a:pt x="f31" y="f32"/>
                  <a:pt x="f33" y="f34"/>
                </a:cubicBezTo>
                <a:lnTo>
                  <a:pt x="f35" y="f36"/>
                </a:lnTo>
                <a:lnTo>
                  <a:pt x="f37" y="f38"/>
                </a:lnTo>
                <a:cubicBezTo>
                  <a:pt x="f39" y="f40"/>
                  <a:pt x="f41" y="f42"/>
                  <a:pt x="f43" y="f44"/>
                </a:cubicBezTo>
                <a:lnTo>
                  <a:pt x="f45" y="f46"/>
                </a:lnTo>
                <a:close/>
              </a:path>
            </a:pathLst>
          </a:custGeom>
          <a:solidFill>
            <a:srgbClr val="00B0F0"/>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000000"/>
              </a:solidFill>
              <a:uFillTx/>
              <a:latin typeface="Calibri"/>
            </a:endParaRPr>
          </a:p>
        </p:txBody>
      </p:sp>
      <p:sp>
        <p:nvSpPr>
          <p:cNvPr id="3" name="Rectangle 3"/>
          <p:cNvSpPr/>
          <p:nvPr/>
        </p:nvSpPr>
        <p:spPr>
          <a:xfrm>
            <a:off x="0" y="6469041"/>
            <a:ext cx="12191996" cy="388958"/>
          </a:xfrm>
          <a:prstGeom prst="rect">
            <a:avLst/>
          </a:prstGeom>
          <a:solidFill>
            <a:srgbClr val="000000"/>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0" cap="none" spc="0" baseline="0">
                <a:solidFill>
                  <a:srgbClr val="FFFF00"/>
                </a:solidFill>
                <a:uFillTx/>
                <a:latin typeface="Cambria" pitchFamily="18"/>
              </a:rPr>
              <a:t>Chapitre 01. Introduction a la stratégie </a:t>
            </a:r>
            <a:endParaRPr lang="ar-DZ" sz="2000" b="0" i="0" u="none" strike="noStrike" kern="1200" cap="none" spc="0" baseline="0">
              <a:solidFill>
                <a:srgbClr val="FFFFFF"/>
              </a:solidFill>
              <a:uFillTx/>
              <a:latin typeface="Calibri"/>
              <a:cs typeface="Arial" pitchFamily="34"/>
            </a:endParaRPr>
          </a:p>
        </p:txBody>
      </p:sp>
      <p:sp>
        <p:nvSpPr>
          <p:cNvPr id="4" name="Forme libre 4"/>
          <p:cNvSpPr/>
          <p:nvPr/>
        </p:nvSpPr>
        <p:spPr>
          <a:xfrm rot="19947869">
            <a:off x="264809" y="224218"/>
            <a:ext cx="2259564" cy="1694483"/>
          </a:xfrm>
          <a:custGeom>
            <a:avLst/>
            <a:gdLst>
              <a:gd name="f0" fmla="val 10800000"/>
              <a:gd name="f1" fmla="val 5400000"/>
              <a:gd name="f2" fmla="val 180"/>
              <a:gd name="f3" fmla="val w"/>
              <a:gd name="f4" fmla="val h"/>
              <a:gd name="f5" fmla="val 0"/>
              <a:gd name="f6" fmla="val 2160000"/>
              <a:gd name="f7" fmla="val 1080000"/>
              <a:gd name="f8" fmla="val 180000"/>
              <a:gd name="f9" fmla="val 582944"/>
              <a:gd name="f10" fmla="val 1577056"/>
              <a:gd name="f11" fmla="val 1980000"/>
              <a:gd name="f12" fmla="val 1676468"/>
              <a:gd name="f13" fmla="val 483532"/>
              <a:gd name="f14" fmla="+- 0 0 -90"/>
              <a:gd name="f15" fmla="*/ f3 1 2160000"/>
              <a:gd name="f16" fmla="*/ f4 1 2160000"/>
              <a:gd name="f17" fmla="val f5"/>
              <a:gd name="f18" fmla="val f6"/>
              <a:gd name="f19" fmla="*/ f14 f0 1"/>
              <a:gd name="f20" fmla="+- f18 0 f17"/>
              <a:gd name="f21" fmla="*/ f19 1 f2"/>
              <a:gd name="f22" fmla="*/ f20 1 2160000"/>
              <a:gd name="f23" fmla="*/ 1080000 f20 1"/>
              <a:gd name="f24" fmla="*/ 180000 f20 1"/>
              <a:gd name="f25" fmla="*/ 1980000 f20 1"/>
              <a:gd name="f26" fmla="*/ 0 f20 1"/>
              <a:gd name="f27" fmla="*/ 2160000 f20 1"/>
              <a:gd name="f28" fmla="+- f21 0 f1"/>
              <a:gd name="f29" fmla="*/ f23 1 2160000"/>
              <a:gd name="f30" fmla="*/ f24 1 2160000"/>
              <a:gd name="f31" fmla="*/ f25 1 2160000"/>
              <a:gd name="f32" fmla="*/ f26 1 2160000"/>
              <a:gd name="f33" fmla="*/ f27 1 2160000"/>
              <a:gd name="f34" fmla="*/ f17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7 f15 1"/>
              <a:gd name="f48" fmla="*/ f36 f16 1"/>
              <a:gd name="f49" fmla="*/ f38 f16 1"/>
              <a:gd name="f50" fmla="*/ f38 f15 1"/>
              <a:gd name="f51" fmla="*/ f39 f16 1"/>
              <a:gd name="f52" fmla="*/ f40 f15 1"/>
              <a:gd name="f53" fmla="*/ f40 f16 1"/>
              <a:gd name="f54" fmla="*/ f39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2160000" h="2160000">
                <a:moveTo>
                  <a:pt x="f7" y="f8"/>
                </a:moveTo>
                <a:cubicBezTo>
                  <a:pt x="f9" y="f8"/>
                  <a:pt x="f8" y="f9"/>
                  <a:pt x="f8" y="f7"/>
                </a:cubicBezTo>
                <a:cubicBezTo>
                  <a:pt x="f8" y="f10"/>
                  <a:pt x="f9" y="f11"/>
                  <a:pt x="f7" y="f11"/>
                </a:cubicBezTo>
                <a:cubicBezTo>
                  <a:pt x="f10" y="f11"/>
                  <a:pt x="f11" y="f10"/>
                  <a:pt x="f11" y="f7"/>
                </a:cubicBezTo>
                <a:cubicBezTo>
                  <a:pt x="f11" y="f9"/>
                  <a:pt x="f10" y="f8"/>
                  <a:pt x="f7" y="f8"/>
                </a:cubicBezTo>
                <a:close/>
                <a:moveTo>
                  <a:pt x="f7" y="f5"/>
                </a:moveTo>
                <a:cubicBezTo>
                  <a:pt x="f12" y="f5"/>
                  <a:pt x="f6" y="f13"/>
                  <a:pt x="f6" y="f7"/>
                </a:cubicBezTo>
                <a:cubicBezTo>
                  <a:pt x="f6" y="f12"/>
                  <a:pt x="f12" y="f6"/>
                  <a:pt x="f7" y="f6"/>
                </a:cubicBezTo>
                <a:cubicBezTo>
                  <a:pt x="f13" y="f6"/>
                  <a:pt x="f5" y="f12"/>
                  <a:pt x="f5" y="f7"/>
                </a:cubicBezTo>
                <a:cubicBezTo>
                  <a:pt x="f5" y="f13"/>
                  <a:pt x="f13" y="f5"/>
                  <a:pt x="f7" y="f5"/>
                </a:cubicBezTo>
                <a:close/>
              </a:path>
            </a:pathLst>
          </a:custGeom>
          <a:solidFill>
            <a:srgbClr val="5B9BD5"/>
          </a:solidFill>
          <a:ln cap="flat">
            <a:noFill/>
            <a:prstDash val="solid"/>
          </a:ln>
          <a:effectLst>
            <a:outerShdw dist="27944" dir="5400000" algn="tl">
              <a:srgbClr val="000000">
                <a:alpha val="32000"/>
              </a:srgbClr>
            </a:outerShdw>
          </a:effectLst>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000" b="0" i="0" u="none" strike="noStrike" kern="1200" cap="none" spc="0" baseline="0">
                <a:solidFill>
                  <a:srgbClr val="002060"/>
                </a:solidFill>
                <a:uFillTx/>
                <a:latin typeface="Algerian" pitchFamily="82"/>
              </a:rPr>
              <a:t>        </a:t>
            </a:r>
            <a:r>
              <a:rPr lang="fr-FR" sz="1400" b="0" i="0" u="none" strike="noStrike" kern="1200" cap="none" spc="0" baseline="0">
                <a:solidFill>
                  <a:srgbClr val="12065A"/>
                </a:solidFill>
                <a:uFillTx/>
                <a:latin typeface="Calibri"/>
              </a:rPr>
              <a:t>Management </a:t>
            </a:r>
          </a:p>
          <a:p>
            <a:pPr marL="0" marR="0" lvl="0" indent="0" algn="l" defTabSz="914400" rtl="0" fontAlgn="auto" hangingPunct="1">
              <a:lnSpc>
                <a:spcPct val="100000"/>
              </a:lnSpc>
              <a:spcBef>
                <a:spcPts val="0"/>
              </a:spcBef>
              <a:spcAft>
                <a:spcPts val="0"/>
              </a:spcAft>
              <a:buNone/>
              <a:tabLst>
                <a:tab pos="5921370" algn="l"/>
                <a:tab pos="6284908" algn="l"/>
              </a:tabLst>
              <a:defRPr sz="1800" b="0" i="0" u="none" strike="noStrike" kern="0" cap="none" spc="0" baseline="0">
                <a:solidFill>
                  <a:srgbClr val="000000"/>
                </a:solidFill>
                <a:uFillTx/>
              </a:defRPr>
            </a:pPr>
            <a:r>
              <a:rPr lang="fr-FR" sz="1400" b="0" i="0" u="none" strike="noStrike" kern="1200" cap="none" spc="0" baseline="0">
                <a:solidFill>
                  <a:srgbClr val="12065A"/>
                </a:solidFill>
                <a:uFillTx/>
                <a:latin typeface="Calibri"/>
              </a:rPr>
              <a:t>                 stratégique </a:t>
            </a:r>
          </a:p>
        </p:txBody>
      </p:sp>
      <p:cxnSp>
        <p:nvCxnSpPr>
          <p:cNvPr id="5" name="Connecteur droit 5"/>
          <p:cNvCxnSpPr/>
          <p:nvPr/>
        </p:nvCxnSpPr>
        <p:spPr>
          <a:xfrm>
            <a:off x="1253541" y="1829476"/>
            <a:ext cx="1869336" cy="4361770"/>
          </a:xfrm>
          <a:prstGeom prst="straightConnector1">
            <a:avLst/>
          </a:prstGeom>
          <a:noFill/>
          <a:ln w="6345" cap="flat">
            <a:solidFill>
              <a:srgbClr val="5B9BD5"/>
            </a:solidFill>
            <a:prstDash val="solid"/>
            <a:miter/>
          </a:ln>
        </p:spPr>
      </p:cxnSp>
      <p:cxnSp>
        <p:nvCxnSpPr>
          <p:cNvPr id="6" name="Connecteur droit 7"/>
          <p:cNvCxnSpPr/>
          <p:nvPr/>
        </p:nvCxnSpPr>
        <p:spPr>
          <a:xfrm flipV="1">
            <a:off x="0" y="1390098"/>
            <a:ext cx="305610" cy="146944"/>
          </a:xfrm>
          <a:prstGeom prst="straightConnector1">
            <a:avLst/>
          </a:prstGeom>
          <a:noFill/>
          <a:ln w="6345" cap="flat">
            <a:solidFill>
              <a:srgbClr val="5B9BD5"/>
            </a:solidFill>
            <a:prstDash val="solid"/>
            <a:miter/>
          </a:ln>
        </p:spPr>
      </p:cxnSp>
      <p:cxnSp>
        <p:nvCxnSpPr>
          <p:cNvPr id="7" name="Connecteur droit 8"/>
          <p:cNvCxnSpPr/>
          <p:nvPr/>
        </p:nvCxnSpPr>
        <p:spPr>
          <a:xfrm>
            <a:off x="806711" y="0"/>
            <a:ext cx="197693" cy="589760"/>
          </a:xfrm>
          <a:prstGeom prst="straightConnector1">
            <a:avLst/>
          </a:prstGeom>
          <a:noFill/>
          <a:ln w="6345" cap="flat">
            <a:solidFill>
              <a:srgbClr val="5B9BD5"/>
            </a:solidFill>
            <a:prstDash val="solid"/>
            <a:miter/>
          </a:ln>
        </p:spPr>
      </p:cxnSp>
      <p:cxnSp>
        <p:nvCxnSpPr>
          <p:cNvPr id="8" name="Connecteur droit 6"/>
          <p:cNvCxnSpPr/>
          <p:nvPr/>
        </p:nvCxnSpPr>
        <p:spPr>
          <a:xfrm flipV="1">
            <a:off x="2083698" y="-174714"/>
            <a:ext cx="2743200" cy="1175661"/>
          </a:xfrm>
          <a:prstGeom prst="straightConnector1">
            <a:avLst/>
          </a:prstGeom>
          <a:noFill/>
          <a:ln w="6345" cap="flat">
            <a:solidFill>
              <a:srgbClr val="5B9BD5"/>
            </a:solidFill>
            <a:prstDash val="solid"/>
            <a:miter/>
          </a:ln>
        </p:spPr>
      </p:cxnSp>
      <p:sp>
        <p:nvSpPr>
          <p:cNvPr id="9" name="Forme libre 54"/>
          <p:cNvSpPr/>
          <p:nvPr/>
        </p:nvSpPr>
        <p:spPr>
          <a:xfrm rot="10799991">
            <a:off x="-19056" y="19055"/>
            <a:ext cx="1006498" cy="1537042"/>
          </a:xfrm>
          <a:custGeom>
            <a:avLst/>
            <a:gdLst>
              <a:gd name="f0" fmla="val 10800000"/>
              <a:gd name="f1" fmla="val 5400000"/>
              <a:gd name="f2" fmla="val 180"/>
              <a:gd name="f3" fmla="val w"/>
              <a:gd name="f4" fmla="val h"/>
              <a:gd name="f5" fmla="val 0"/>
              <a:gd name="f6" fmla="val 1006495"/>
              <a:gd name="f7" fmla="val 1537044"/>
              <a:gd name="f8" fmla="val 199783"/>
              <a:gd name="f9" fmla="val 1067018"/>
              <a:gd name="f10" fmla="val 50101"/>
              <a:gd name="f11" fmla="val 1051756"/>
              <a:gd name="f12" fmla="val 455359"/>
              <a:gd name="f13" fmla="val 911363"/>
              <a:gd name="f14" fmla="val 729025"/>
              <a:gd name="f15" fmla="val 592680"/>
              <a:gd name="f16" fmla="val 747997"/>
              <a:gd name="f17" fmla="val 277766"/>
              <a:gd name="f18" fmla="val 747986"/>
              <a:gd name="f19" fmla="val 273563"/>
              <a:gd name="f20" fmla="val 755052"/>
              <a:gd name="f21" fmla="val 234697"/>
              <a:gd name="f22" fmla="val 755547"/>
              <a:gd name="f23" fmla="val 192016"/>
              <a:gd name="f24" fmla="val 756041"/>
              <a:gd name="f25" fmla="val 149334"/>
              <a:gd name="f26" fmla="val 756536"/>
              <a:gd name="f27" fmla="val 106653"/>
              <a:gd name="f28" fmla="+- 0 0 -90"/>
              <a:gd name="f29" fmla="*/ f3 1 1006495"/>
              <a:gd name="f30" fmla="*/ f4 1 1537044"/>
              <a:gd name="f31" fmla="val f5"/>
              <a:gd name="f32" fmla="val f6"/>
              <a:gd name="f33" fmla="val f7"/>
              <a:gd name="f34" fmla="*/ f28 f0 1"/>
              <a:gd name="f35" fmla="+- f33 0 f31"/>
              <a:gd name="f36" fmla="+- f32 0 f31"/>
              <a:gd name="f37" fmla="*/ f34 1 f2"/>
              <a:gd name="f38" fmla="*/ f36 1 1006495"/>
              <a:gd name="f39" fmla="*/ f35 1 1537044"/>
              <a:gd name="f40" fmla="*/ 1006495 f36 1"/>
              <a:gd name="f41" fmla="*/ 1537044 f35 1"/>
              <a:gd name="f42" fmla="*/ 199783 f36 1"/>
              <a:gd name="f43" fmla="*/ 0 f36 1"/>
              <a:gd name="f44" fmla="*/ 1067018 f35 1"/>
              <a:gd name="f45" fmla="*/ 50101 f36 1"/>
              <a:gd name="f46" fmla="*/ 1051756 f35 1"/>
              <a:gd name="f47" fmla="*/ 747997 f36 1"/>
              <a:gd name="f48" fmla="*/ 277766 f35 1"/>
              <a:gd name="f49" fmla="*/ 747986 f36 1"/>
              <a:gd name="f50" fmla="*/ 273563 f35 1"/>
              <a:gd name="f51" fmla="*/ 755052 f36 1"/>
              <a:gd name="f52" fmla="*/ 234697 f35 1"/>
              <a:gd name="f53" fmla="*/ 756536 f36 1"/>
              <a:gd name="f54" fmla="*/ 106653 f35 1"/>
              <a:gd name="f55" fmla="*/ 0 f35 1"/>
              <a:gd name="f56" fmla="+- f37 0 f1"/>
              <a:gd name="f57" fmla="*/ f40 1 1006495"/>
              <a:gd name="f58" fmla="*/ f41 1 1537044"/>
              <a:gd name="f59" fmla="*/ f42 1 1006495"/>
              <a:gd name="f60" fmla="*/ f43 1 1006495"/>
              <a:gd name="f61" fmla="*/ f44 1 1537044"/>
              <a:gd name="f62" fmla="*/ f45 1 1006495"/>
              <a:gd name="f63" fmla="*/ f46 1 1537044"/>
              <a:gd name="f64" fmla="*/ f47 1 1006495"/>
              <a:gd name="f65" fmla="*/ f48 1 1537044"/>
              <a:gd name="f66" fmla="*/ f49 1 1006495"/>
              <a:gd name="f67" fmla="*/ f50 1 1537044"/>
              <a:gd name="f68" fmla="*/ f51 1 1006495"/>
              <a:gd name="f69" fmla="*/ f52 1 1537044"/>
              <a:gd name="f70" fmla="*/ f53 1 1006495"/>
              <a:gd name="f71" fmla="*/ f54 1 1537044"/>
              <a:gd name="f72" fmla="*/ f55 1 1537044"/>
              <a:gd name="f73" fmla="*/ f31 1 f38"/>
              <a:gd name="f74" fmla="*/ f32 1 f38"/>
              <a:gd name="f75" fmla="*/ f31 1 f39"/>
              <a:gd name="f76" fmla="*/ f33 1 f39"/>
              <a:gd name="f77" fmla="*/ f57 1 f38"/>
              <a:gd name="f78" fmla="*/ f58 1 f39"/>
              <a:gd name="f79" fmla="*/ f59 1 f38"/>
              <a:gd name="f80" fmla="*/ f60 1 f38"/>
              <a:gd name="f81" fmla="*/ f61 1 f39"/>
              <a:gd name="f82" fmla="*/ f62 1 f38"/>
              <a:gd name="f83" fmla="*/ f63 1 f39"/>
              <a:gd name="f84" fmla="*/ f64 1 f38"/>
              <a:gd name="f85" fmla="*/ f65 1 f39"/>
              <a:gd name="f86" fmla="*/ f66 1 f38"/>
              <a:gd name="f87" fmla="*/ f67 1 f39"/>
              <a:gd name="f88" fmla="*/ f68 1 f38"/>
              <a:gd name="f89" fmla="*/ f69 1 f39"/>
              <a:gd name="f90" fmla="*/ f70 1 f38"/>
              <a:gd name="f91" fmla="*/ f71 1 f39"/>
              <a:gd name="f92" fmla="*/ f72 1 f39"/>
              <a:gd name="f93" fmla="*/ f73 f29 1"/>
              <a:gd name="f94" fmla="*/ f74 f29 1"/>
              <a:gd name="f95" fmla="*/ f76 f30 1"/>
              <a:gd name="f96" fmla="*/ f75 f30 1"/>
              <a:gd name="f97" fmla="*/ f77 f29 1"/>
              <a:gd name="f98" fmla="*/ f78 f30 1"/>
              <a:gd name="f99" fmla="*/ f79 f29 1"/>
              <a:gd name="f100" fmla="*/ f80 f29 1"/>
              <a:gd name="f101" fmla="*/ f81 f30 1"/>
              <a:gd name="f102" fmla="*/ f82 f29 1"/>
              <a:gd name="f103" fmla="*/ f83 f30 1"/>
              <a:gd name="f104" fmla="*/ f84 f29 1"/>
              <a:gd name="f105" fmla="*/ f85 f30 1"/>
              <a:gd name="f106" fmla="*/ f86 f29 1"/>
              <a:gd name="f107" fmla="*/ f87 f30 1"/>
              <a:gd name="f108" fmla="*/ f88 f29 1"/>
              <a:gd name="f109" fmla="*/ f89 f30 1"/>
              <a:gd name="f110" fmla="*/ f90 f29 1"/>
              <a:gd name="f111" fmla="*/ f91 f30 1"/>
              <a:gd name="f112" fmla="*/ f92 f30 1"/>
            </a:gdLst>
            <a:ahLst/>
            <a:cxnLst>
              <a:cxn ang="3cd4">
                <a:pos x="hc" y="t"/>
              </a:cxn>
              <a:cxn ang="0">
                <a:pos x="r" y="vc"/>
              </a:cxn>
              <a:cxn ang="cd4">
                <a:pos x="hc" y="b"/>
              </a:cxn>
              <a:cxn ang="cd2">
                <a:pos x="l" y="vc"/>
              </a:cxn>
              <a:cxn ang="f56">
                <a:pos x="f97" y="f98"/>
              </a:cxn>
              <a:cxn ang="f56">
                <a:pos x="f99" y="f98"/>
              </a:cxn>
              <a:cxn ang="f56">
                <a:pos x="f100" y="f101"/>
              </a:cxn>
              <a:cxn ang="f56">
                <a:pos x="f102" y="f103"/>
              </a:cxn>
              <a:cxn ang="f56">
                <a:pos x="f104" y="f105"/>
              </a:cxn>
              <a:cxn ang="f56">
                <a:pos x="f106" y="f107"/>
              </a:cxn>
              <a:cxn ang="f56">
                <a:pos x="f108" y="f109"/>
              </a:cxn>
              <a:cxn ang="f56">
                <a:pos x="f110" y="f111"/>
              </a:cxn>
              <a:cxn ang="f56">
                <a:pos x="f97" y="f112"/>
              </a:cxn>
            </a:cxnLst>
            <a:rect l="f93" t="f96" r="f94" b="f95"/>
            <a:pathLst>
              <a:path w="1006495" h="1537044">
                <a:moveTo>
                  <a:pt x="f6" y="f7"/>
                </a:moveTo>
                <a:lnTo>
                  <a:pt x="f8" y="f7"/>
                </a:lnTo>
                <a:lnTo>
                  <a:pt x="f5" y="f9"/>
                </a:lnTo>
                <a:lnTo>
                  <a:pt x="f10" y="f11"/>
                </a:lnTo>
                <a:cubicBezTo>
                  <a:pt x="f12" y="f13"/>
                  <a:pt x="f14" y="f15"/>
                  <a:pt x="f16" y="f17"/>
                </a:cubicBezTo>
                <a:lnTo>
                  <a:pt x="f18" y="f19"/>
                </a:lnTo>
                <a:lnTo>
                  <a:pt x="f20" y="f21"/>
                </a:lnTo>
                <a:cubicBezTo>
                  <a:pt x="f22" y="f23"/>
                  <a:pt x="f24" y="f25"/>
                  <a:pt x="f26" y="f27"/>
                </a:cubicBezTo>
                <a:lnTo>
                  <a:pt x="f6" y="f5"/>
                </a:lnTo>
                <a:close/>
              </a:path>
            </a:pathLst>
          </a:custGeom>
          <a:solidFill>
            <a:srgbClr val="FF66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orme libre 53"/>
          <p:cNvSpPr/>
          <p:nvPr/>
        </p:nvSpPr>
        <p:spPr>
          <a:xfrm rot="16200004">
            <a:off x="2114802" y="-1282497"/>
            <a:ext cx="974183" cy="3549143"/>
          </a:xfrm>
          <a:custGeom>
            <a:avLst/>
            <a:gdLst>
              <a:gd name="f0" fmla="val 10800000"/>
              <a:gd name="f1" fmla="val 5400000"/>
              <a:gd name="f2" fmla="val 180"/>
              <a:gd name="f3" fmla="val w"/>
              <a:gd name="f4" fmla="val h"/>
              <a:gd name="f5" fmla="val 0"/>
              <a:gd name="f6" fmla="val 974188"/>
              <a:gd name="f7" fmla="val 3549140"/>
              <a:gd name="f8" fmla="val 1265965"/>
              <a:gd name="f9" fmla="val 117748"/>
              <a:gd name="f10" fmla="val 1242136"/>
              <a:gd name="f11" fmla="val 467914"/>
              <a:gd name="f12" fmla="val 1120828"/>
              <a:gd name="f13" fmla="val 632811"/>
              <a:gd name="f14" fmla="val 665677"/>
              <a:gd name="f15" fmla="val 509680"/>
              <a:gd name="f16" fmla="val 198276"/>
              <a:gd name="f17" fmla="val 509659"/>
              <a:gd name="f18" fmla="val 198206"/>
              <a:gd name="f19" fmla="+- 0 0 -90"/>
              <a:gd name="f20" fmla="*/ f3 1 974188"/>
              <a:gd name="f21" fmla="*/ f4 1 3549140"/>
              <a:gd name="f22" fmla="val f5"/>
              <a:gd name="f23" fmla="val f6"/>
              <a:gd name="f24" fmla="val f7"/>
              <a:gd name="f25" fmla="*/ f19 f0 1"/>
              <a:gd name="f26" fmla="+- f24 0 f22"/>
              <a:gd name="f27" fmla="+- f23 0 f22"/>
              <a:gd name="f28" fmla="*/ f25 1 f2"/>
              <a:gd name="f29" fmla="*/ f27 1 974188"/>
              <a:gd name="f30" fmla="*/ f26 1 3549140"/>
              <a:gd name="f31" fmla="*/ 974188 f27 1"/>
              <a:gd name="f32" fmla="*/ 0 f26 1"/>
              <a:gd name="f33" fmla="*/ 3549140 f26 1"/>
              <a:gd name="f34" fmla="*/ 0 f27 1"/>
              <a:gd name="f35" fmla="*/ 1265965 f26 1"/>
              <a:gd name="f36" fmla="*/ 117748 f27 1"/>
              <a:gd name="f37" fmla="*/ 1242136 f26 1"/>
              <a:gd name="f38" fmla="*/ 509680 f27 1"/>
              <a:gd name="f39" fmla="*/ 198276 f26 1"/>
              <a:gd name="f40" fmla="*/ 509659 f27 1"/>
              <a:gd name="f41" fmla="*/ 198206 f26 1"/>
              <a:gd name="f42" fmla="+- f28 0 f1"/>
              <a:gd name="f43" fmla="*/ f31 1 974188"/>
              <a:gd name="f44" fmla="*/ f32 1 3549140"/>
              <a:gd name="f45" fmla="*/ f33 1 3549140"/>
              <a:gd name="f46" fmla="*/ f34 1 974188"/>
              <a:gd name="f47" fmla="*/ f35 1 3549140"/>
              <a:gd name="f48" fmla="*/ f36 1 974188"/>
              <a:gd name="f49" fmla="*/ f37 1 3549140"/>
              <a:gd name="f50" fmla="*/ f38 1 974188"/>
              <a:gd name="f51" fmla="*/ f39 1 3549140"/>
              <a:gd name="f52" fmla="*/ f40 1 974188"/>
              <a:gd name="f53" fmla="*/ f41 1 3549140"/>
              <a:gd name="f54" fmla="*/ f22 1 f29"/>
              <a:gd name="f55" fmla="*/ f23 1 f29"/>
              <a:gd name="f56" fmla="*/ f22 1 f30"/>
              <a:gd name="f57" fmla="*/ f24 1 f30"/>
              <a:gd name="f58" fmla="*/ f43 1 f29"/>
              <a:gd name="f59" fmla="*/ f44 1 f30"/>
              <a:gd name="f60" fmla="*/ f45 1 f30"/>
              <a:gd name="f61" fmla="*/ f46 1 f29"/>
              <a:gd name="f62" fmla="*/ f47 1 f30"/>
              <a:gd name="f63" fmla="*/ f48 1 f29"/>
              <a:gd name="f64" fmla="*/ f49 1 f30"/>
              <a:gd name="f65" fmla="*/ f50 1 f29"/>
              <a:gd name="f66" fmla="*/ f51 1 f30"/>
              <a:gd name="f67" fmla="*/ f52 1 f29"/>
              <a:gd name="f68" fmla="*/ f53 1 f30"/>
              <a:gd name="f69" fmla="*/ f54 f20 1"/>
              <a:gd name="f70" fmla="*/ f55 f20 1"/>
              <a:gd name="f71" fmla="*/ f57 f21 1"/>
              <a:gd name="f72" fmla="*/ f56 f21 1"/>
              <a:gd name="f73" fmla="*/ f58 f20 1"/>
              <a:gd name="f74" fmla="*/ f59 f21 1"/>
              <a:gd name="f75" fmla="*/ f60 f21 1"/>
              <a:gd name="f76" fmla="*/ f61 f20 1"/>
              <a:gd name="f77" fmla="*/ f62 f21 1"/>
              <a:gd name="f78" fmla="*/ f63 f20 1"/>
              <a:gd name="f79" fmla="*/ f64 f21 1"/>
              <a:gd name="f80" fmla="*/ f65 f20 1"/>
              <a:gd name="f81" fmla="*/ f66 f21 1"/>
              <a:gd name="f82" fmla="*/ f67 f20 1"/>
              <a:gd name="f83" fmla="*/ f68 f21 1"/>
            </a:gdLst>
            <a:ahLst/>
            <a:cxnLst>
              <a:cxn ang="3cd4">
                <a:pos x="hc" y="t"/>
              </a:cxn>
              <a:cxn ang="0">
                <a:pos x="r" y="vc"/>
              </a:cxn>
              <a:cxn ang="cd4">
                <a:pos x="hc" y="b"/>
              </a:cxn>
              <a:cxn ang="cd2">
                <a:pos x="l" y="vc"/>
              </a:cxn>
              <a:cxn ang="f42">
                <a:pos x="f73" y="f74"/>
              </a:cxn>
              <a:cxn ang="f42">
                <a:pos x="f73" y="f75"/>
              </a:cxn>
              <a:cxn ang="f42">
                <a:pos x="f76" y="f77"/>
              </a:cxn>
              <a:cxn ang="f42">
                <a:pos x="f78" y="f79"/>
              </a:cxn>
              <a:cxn ang="f42">
                <a:pos x="f80" y="f81"/>
              </a:cxn>
              <a:cxn ang="f42">
                <a:pos x="f82" y="f83"/>
              </a:cxn>
            </a:cxnLst>
            <a:rect l="f69" t="f72" r="f70" b="f71"/>
            <a:pathLst>
              <a:path w="974188" h="3549140">
                <a:moveTo>
                  <a:pt x="f6" y="f5"/>
                </a:moveTo>
                <a:lnTo>
                  <a:pt x="f6" y="f7"/>
                </a:lnTo>
                <a:lnTo>
                  <a:pt x="f5" y="f8"/>
                </a:lnTo>
                <a:lnTo>
                  <a:pt x="f9" y="f10"/>
                </a:lnTo>
                <a:cubicBezTo>
                  <a:pt x="f11" y="f12"/>
                  <a:pt x="f13" y="f14"/>
                  <a:pt x="f15" y="f16"/>
                </a:cubicBezTo>
                <a:lnTo>
                  <a:pt x="f17" y="f18"/>
                </a:ln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orme libre 55"/>
          <p:cNvSpPr/>
          <p:nvPr/>
        </p:nvSpPr>
        <p:spPr>
          <a:xfrm rot="5400013">
            <a:off x="-933686" y="2388559"/>
            <a:ext cx="5022406" cy="3193148"/>
          </a:xfrm>
          <a:custGeom>
            <a:avLst/>
            <a:gdLst>
              <a:gd name="f0" fmla="val 10800000"/>
              <a:gd name="f1" fmla="val 5400000"/>
              <a:gd name="f2" fmla="val 180"/>
              <a:gd name="f3" fmla="val w"/>
              <a:gd name="f4" fmla="val h"/>
              <a:gd name="f5" fmla="val 0"/>
              <a:gd name="f6" fmla="val 4736368"/>
              <a:gd name="f7" fmla="val 3193146"/>
              <a:gd name="f8" fmla="val 2928096"/>
              <a:gd name="f9" fmla="val 33826"/>
              <a:gd name="f10" fmla="val 2918874"/>
              <a:gd name="f11" fmla="val 360648"/>
              <a:gd name="f12" fmla="val 2805654"/>
              <a:gd name="f13" fmla="val 526080"/>
              <a:gd name="f14" fmla="val 2401618"/>
              <a:gd name="f15" fmla="val 446575"/>
              <a:gd name="f16" fmla="val 1968236"/>
              <a:gd name="f17" fmla="val 443292"/>
              <a:gd name="f18" fmla="val 1955804"/>
              <a:gd name="f19" fmla="val 4729205"/>
              <a:gd name="f20" fmla="val 109560"/>
              <a:gd name="f21" fmla="val 73318"/>
              <a:gd name="f22" fmla="val 69476"/>
              <a:gd name="f23" fmla="val 3179257"/>
              <a:gd name="f24" fmla="val 122516"/>
              <a:gd name="f25" fmla="val 17280"/>
              <a:gd name="f26" fmla="val 2929298"/>
              <a:gd name="f27" fmla="val 278"/>
              <a:gd name="f28" fmla="val 2929098"/>
              <a:gd name="f29" fmla="+- 0 0 -90"/>
              <a:gd name="f30" fmla="*/ f3 1 4736368"/>
              <a:gd name="f31" fmla="*/ f4 1 3193146"/>
              <a:gd name="f32" fmla="val f5"/>
              <a:gd name="f33" fmla="val f6"/>
              <a:gd name="f34" fmla="val f7"/>
              <a:gd name="f35" fmla="*/ f29 f0 1"/>
              <a:gd name="f36" fmla="+- f34 0 f32"/>
              <a:gd name="f37" fmla="+- f33 0 f32"/>
              <a:gd name="f38" fmla="*/ f35 1 f2"/>
              <a:gd name="f39" fmla="*/ f37 1 4736368"/>
              <a:gd name="f40" fmla="*/ f36 1 3193146"/>
              <a:gd name="f41" fmla="*/ 0 f37 1"/>
              <a:gd name="f42" fmla="*/ 2928096 f36 1"/>
              <a:gd name="f43" fmla="*/ 33826 f37 1"/>
              <a:gd name="f44" fmla="*/ 2918874 f36 1"/>
              <a:gd name="f45" fmla="*/ 446575 f37 1"/>
              <a:gd name="f46" fmla="*/ 1968236 f36 1"/>
              <a:gd name="f47" fmla="*/ 443292 f37 1"/>
              <a:gd name="f48" fmla="*/ 1955804 f36 1"/>
              <a:gd name="f49" fmla="*/ 4729205 f37 1"/>
              <a:gd name="f50" fmla="*/ 109560 f36 1"/>
              <a:gd name="f51" fmla="*/ 0 f36 1"/>
              <a:gd name="f52" fmla="*/ 4736368 f37 1"/>
              <a:gd name="f53" fmla="*/ 3193146 f36 1"/>
              <a:gd name="f54" fmla="*/ 73318 f37 1"/>
              <a:gd name="f55" fmla="*/ 69476 f37 1"/>
              <a:gd name="f56" fmla="*/ 3179257 f36 1"/>
              <a:gd name="f57" fmla="*/ 122516 f37 1"/>
              <a:gd name="f58" fmla="*/ 17280 f37 1"/>
              <a:gd name="f59" fmla="*/ 2929298 f36 1"/>
              <a:gd name="f60" fmla="*/ 278 f37 1"/>
              <a:gd name="f61" fmla="*/ 2929098 f36 1"/>
              <a:gd name="f62" fmla="+- f38 0 f1"/>
              <a:gd name="f63" fmla="*/ f41 1 4736368"/>
              <a:gd name="f64" fmla="*/ f42 1 3193146"/>
              <a:gd name="f65" fmla="*/ f43 1 4736368"/>
              <a:gd name="f66" fmla="*/ f44 1 3193146"/>
              <a:gd name="f67" fmla="*/ f45 1 4736368"/>
              <a:gd name="f68" fmla="*/ f46 1 3193146"/>
              <a:gd name="f69" fmla="*/ f47 1 4736368"/>
              <a:gd name="f70" fmla="*/ f48 1 3193146"/>
              <a:gd name="f71" fmla="*/ f49 1 4736368"/>
              <a:gd name="f72" fmla="*/ f50 1 3193146"/>
              <a:gd name="f73" fmla="*/ f51 1 3193146"/>
              <a:gd name="f74" fmla="*/ f52 1 4736368"/>
              <a:gd name="f75" fmla="*/ f53 1 3193146"/>
              <a:gd name="f76" fmla="*/ f54 1 4736368"/>
              <a:gd name="f77" fmla="*/ f55 1 4736368"/>
              <a:gd name="f78" fmla="*/ f56 1 3193146"/>
              <a:gd name="f79" fmla="*/ f57 1 4736368"/>
              <a:gd name="f80" fmla="*/ f58 1 4736368"/>
              <a:gd name="f81" fmla="*/ f59 1 3193146"/>
              <a:gd name="f82" fmla="*/ f60 1 4736368"/>
              <a:gd name="f83" fmla="*/ f61 1 3193146"/>
              <a:gd name="f84" fmla="*/ f32 1 f39"/>
              <a:gd name="f85" fmla="*/ f33 1 f39"/>
              <a:gd name="f86" fmla="*/ f32 1 f40"/>
              <a:gd name="f87" fmla="*/ f34 1 f40"/>
              <a:gd name="f88" fmla="*/ f63 1 f39"/>
              <a:gd name="f89" fmla="*/ f64 1 f40"/>
              <a:gd name="f90" fmla="*/ f65 1 f39"/>
              <a:gd name="f91" fmla="*/ f66 1 f40"/>
              <a:gd name="f92" fmla="*/ f67 1 f39"/>
              <a:gd name="f93" fmla="*/ f68 1 f40"/>
              <a:gd name="f94" fmla="*/ f69 1 f39"/>
              <a:gd name="f95" fmla="*/ f70 1 f40"/>
              <a:gd name="f96" fmla="*/ f71 1 f39"/>
              <a:gd name="f97" fmla="*/ f72 1 f40"/>
              <a:gd name="f98" fmla="*/ f73 1 f40"/>
              <a:gd name="f99" fmla="*/ f74 1 f39"/>
              <a:gd name="f100" fmla="*/ f75 1 f40"/>
              <a:gd name="f101" fmla="*/ f76 1 f39"/>
              <a:gd name="f102" fmla="*/ f77 1 f39"/>
              <a:gd name="f103" fmla="*/ f78 1 f40"/>
              <a:gd name="f104" fmla="*/ f79 1 f39"/>
              <a:gd name="f105" fmla="*/ f80 1 f39"/>
              <a:gd name="f106" fmla="*/ f81 1 f40"/>
              <a:gd name="f107" fmla="*/ f82 1 f39"/>
              <a:gd name="f108" fmla="*/ f83 1 f40"/>
              <a:gd name="f109" fmla="*/ f84 f30 1"/>
              <a:gd name="f110" fmla="*/ f85 f30 1"/>
              <a:gd name="f111" fmla="*/ f87 f31 1"/>
              <a:gd name="f112" fmla="*/ f86 f31 1"/>
              <a:gd name="f113" fmla="*/ f88 f30 1"/>
              <a:gd name="f114" fmla="*/ f89 f31 1"/>
              <a:gd name="f115" fmla="*/ f90 f30 1"/>
              <a:gd name="f116" fmla="*/ f91 f31 1"/>
              <a:gd name="f117" fmla="*/ f92 f30 1"/>
              <a:gd name="f118" fmla="*/ f93 f31 1"/>
              <a:gd name="f119" fmla="*/ f94 f30 1"/>
              <a:gd name="f120" fmla="*/ f95 f31 1"/>
              <a:gd name="f121" fmla="*/ f96 f30 1"/>
              <a:gd name="f122" fmla="*/ f97 f31 1"/>
              <a:gd name="f123" fmla="*/ f98 f31 1"/>
              <a:gd name="f124" fmla="*/ f99 f30 1"/>
              <a:gd name="f125" fmla="*/ f100 f31 1"/>
              <a:gd name="f126" fmla="*/ f101 f30 1"/>
              <a:gd name="f127" fmla="*/ f102 f30 1"/>
              <a:gd name="f128" fmla="*/ f103 f31 1"/>
              <a:gd name="f129" fmla="*/ f104 f30 1"/>
              <a:gd name="f130" fmla="*/ f105 f30 1"/>
              <a:gd name="f131" fmla="*/ f106 f31 1"/>
              <a:gd name="f132" fmla="*/ f107 f30 1"/>
              <a:gd name="f133" fmla="*/ f108 f31 1"/>
            </a:gdLst>
            <a:ahLst/>
            <a:cxnLst>
              <a:cxn ang="3cd4">
                <a:pos x="hc" y="t"/>
              </a:cxn>
              <a:cxn ang="0">
                <a:pos x="r" y="vc"/>
              </a:cxn>
              <a:cxn ang="cd4">
                <a:pos x="hc" y="b"/>
              </a:cxn>
              <a:cxn ang="cd2">
                <a:pos x="l" y="vc"/>
              </a:cxn>
              <a:cxn ang="f62">
                <a:pos x="f113" y="f114"/>
              </a:cxn>
              <a:cxn ang="f62">
                <a:pos x="f115" y="f116"/>
              </a:cxn>
              <a:cxn ang="f62">
                <a:pos x="f117" y="f118"/>
              </a:cxn>
              <a:cxn ang="f62">
                <a:pos x="f119" y="f120"/>
              </a:cxn>
              <a:cxn ang="f62">
                <a:pos x="f121" y="f122"/>
              </a:cxn>
              <a:cxn ang="f62">
                <a:pos x="f121" y="f123"/>
              </a:cxn>
              <a:cxn ang="f62">
                <a:pos x="f124" y="f123"/>
              </a:cxn>
              <a:cxn ang="f62">
                <a:pos x="f124" y="f125"/>
              </a:cxn>
              <a:cxn ang="f62">
                <a:pos x="f126" y="f125"/>
              </a:cxn>
              <a:cxn ang="f62">
                <a:pos x="f127" y="f128"/>
              </a:cxn>
              <a:cxn ang="f62">
                <a:pos x="f129" y="f128"/>
              </a:cxn>
              <a:cxn ang="f62">
                <a:pos x="f130" y="f131"/>
              </a:cxn>
              <a:cxn ang="f62">
                <a:pos x="f132" y="f133"/>
              </a:cxn>
            </a:cxnLst>
            <a:rect l="f109" t="f112" r="f110" b="f111"/>
            <a:pathLst>
              <a:path w="4736368" h="3193146">
                <a:moveTo>
                  <a:pt x="f5" y="f8"/>
                </a:moveTo>
                <a:lnTo>
                  <a:pt x="f9" y="f10"/>
                </a:lnTo>
                <a:cubicBezTo>
                  <a:pt x="f11" y="f12"/>
                  <a:pt x="f13" y="f14"/>
                  <a:pt x="f15" y="f16"/>
                </a:cubicBezTo>
                <a:lnTo>
                  <a:pt x="f17" y="f18"/>
                </a:lnTo>
                <a:lnTo>
                  <a:pt x="f19" y="f20"/>
                </a:lnTo>
                <a:lnTo>
                  <a:pt x="f19" y="f5"/>
                </a:lnTo>
                <a:lnTo>
                  <a:pt x="f6" y="f5"/>
                </a:lnTo>
                <a:lnTo>
                  <a:pt x="f6" y="f7"/>
                </a:lnTo>
                <a:lnTo>
                  <a:pt x="f21" y="f7"/>
                </a:lnTo>
                <a:lnTo>
                  <a:pt x="f22" y="f23"/>
                </a:lnTo>
                <a:lnTo>
                  <a:pt x="f24" y="f23"/>
                </a:lnTo>
                <a:lnTo>
                  <a:pt x="f25" y="f26"/>
                </a:lnTo>
                <a:lnTo>
                  <a:pt x="f27" y="f28"/>
                </a:lnTo>
                <a:close/>
              </a:path>
            </a:pathLst>
          </a:custGeom>
          <a:solidFill>
            <a:srgbClr val="04FC1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3" descr="C:\Users\csc\Desktop\téléchargement (2).jpg">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152805" y="5089285"/>
            <a:ext cx="2118344" cy="1211387"/>
          </a:xfrm>
          <a:prstGeom prst="rect">
            <a:avLst/>
          </a:prstGeom>
          <a:ln>
            <a:noFill/>
          </a:ln>
          <a:effectLst>
            <a:softEdge rad="112500"/>
          </a:effectLst>
        </p:spPr>
      </p:pic>
      <p:sp>
        <p:nvSpPr>
          <p:cNvPr id="13" name="Titre 1"/>
          <p:cNvSpPr txBox="1">
            <a:spLocks noGrp="1"/>
          </p:cNvSpPr>
          <p:nvPr>
            <p:ph type="title"/>
          </p:nvPr>
        </p:nvSpPr>
        <p:spPr>
          <a:xfrm>
            <a:off x="4218694" y="163092"/>
            <a:ext cx="7882493" cy="500039"/>
          </a:xfrm>
          <a:solidFill>
            <a:srgbClr val="000514"/>
          </a:solidFill>
          <a:ln w="9528">
            <a:solidFill>
              <a:srgbClr val="FFFFFF"/>
            </a:solidFill>
            <a:prstDash val="solid"/>
          </a:ln>
        </p:spPr>
        <p:txBody>
          <a:bodyPr/>
          <a:lstStyle/>
          <a:p>
            <a:pPr lvl="0" algn="r">
              <a:lnSpc>
                <a:spcPct val="100000"/>
              </a:lnSpc>
            </a:pPr>
            <a:r>
              <a:rPr lang="fr-FR" sz="2400" b="1" kern="0">
                <a:solidFill>
                  <a:srgbClr val="FFFF00"/>
                </a:solidFill>
                <a:latin typeface="Cambria" pitchFamily="18"/>
              </a:rPr>
              <a:t>Objectifs stratégiques</a:t>
            </a:r>
          </a:p>
        </p:txBody>
      </p:sp>
      <p:sp>
        <p:nvSpPr>
          <p:cNvPr id="14" name="Rectangle 14"/>
          <p:cNvSpPr/>
          <p:nvPr/>
        </p:nvSpPr>
        <p:spPr>
          <a:xfrm>
            <a:off x="3345954" y="1256961"/>
            <a:ext cx="8623139" cy="1208663"/>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ts val="3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dirty="0">
                <a:solidFill>
                  <a:srgbClr val="000000"/>
                </a:solidFill>
                <a:uFillTx/>
                <a:latin typeface="Palatino Linotype" pitchFamily="18"/>
                <a:ea typeface="Calibri" pitchFamily="34"/>
              </a:rPr>
              <a:t>Les objectifs stratégiques sont des énoncés généraux et clairement définis des objectifs finaux qu'une organisation aspire à atteindre dans un délai défini à long terme.</a:t>
            </a:r>
          </a:p>
        </p:txBody>
      </p:sp>
      <p:sp>
        <p:nvSpPr>
          <p:cNvPr id="15" name="Rectangle 16"/>
          <p:cNvSpPr/>
          <p:nvPr/>
        </p:nvSpPr>
        <p:spPr>
          <a:xfrm>
            <a:off x="3371475" y="2846508"/>
            <a:ext cx="8623139" cy="1593387"/>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ts val="3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dirty="0">
                <a:solidFill>
                  <a:srgbClr val="000000"/>
                </a:solidFill>
                <a:uFillTx/>
                <a:latin typeface="Palatino Linotype" pitchFamily="18"/>
                <a:ea typeface="Calibri" pitchFamily="34"/>
              </a:rPr>
              <a:t>Ces objectifs doivent être réalisables, avec des stratégies viables qui exploitent les moyens à la disposition de l'organisation et sont liées à l'une ou aux deux mesures qualitatives et quantitatives pour déterminer leur impact dans le délai défini.</a:t>
            </a:r>
          </a:p>
        </p:txBody>
      </p:sp>
      <p:sp>
        <p:nvSpPr>
          <p:cNvPr id="16" name="Rectangle 17"/>
          <p:cNvSpPr/>
          <p:nvPr/>
        </p:nvSpPr>
        <p:spPr>
          <a:xfrm>
            <a:off x="3399940" y="4880088"/>
            <a:ext cx="8623139" cy="833887"/>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ts val="3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dirty="0">
                <a:solidFill>
                  <a:srgbClr val="000000"/>
                </a:solidFill>
                <a:uFillTx/>
                <a:latin typeface="Palatino Linotype" pitchFamily="18"/>
                <a:ea typeface="Calibri" pitchFamily="34"/>
              </a:rPr>
              <a:t>Ainsi, un objectif stratégique est plus efficace lorsqu'il est quantifiable soit par des résultats statistiques, soit par des données observables.</a:t>
            </a:r>
          </a:p>
        </p:txBody>
      </p:sp>
      <p:pic>
        <p:nvPicPr>
          <p:cNvPr id="17" name="Image 2">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484193" y="2574063"/>
            <a:ext cx="2444776" cy="1618579"/>
          </a:xfrm>
          <a:prstGeom prst="rect">
            <a:avLst/>
          </a:prstGeom>
          <a:noFill/>
          <a:ln cap="flat">
            <a:noFill/>
          </a:ln>
        </p:spPr>
      </p:pic>
      <p:pic>
        <p:nvPicPr>
          <p:cNvPr id="18" name="0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875" y="-992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250"/>
                                        <p:tgtEl>
                                          <p:spTgt spid="10"/>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250"/>
                                        <p:tgtEl>
                                          <p:spTgt spid="9"/>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afterEffect">
                                  <p:stCondLst>
                                    <p:cond delay="0"/>
                                  </p:stCondLst>
                                  <p:childTnLst>
                                    <p:cmd type="call" cmd="playFrom(0.0)">
                                      <p:cBhvr>
                                        <p:cTn id="24" dur="47614" fill="hold"/>
                                        <p:tgtEl>
                                          <p:spTgt spid="18"/>
                                        </p:tgtEl>
                                      </p:cBhvr>
                                    </p:cmd>
                                  </p:childTnLst>
                                </p:cTn>
                              </p:par>
                            </p:childTnLst>
                          </p:cTn>
                        </p:par>
                      </p:childTnLst>
                    </p:cTn>
                  </p:par>
                </p:childTnLst>
              </p:cTn>
              <p:nextCondLst>
                <p:cond evt="onClick" delay="0">
                  <p:tgtEl>
                    <p:spTgt spid="18"/>
                  </p:tgtEl>
                </p:cond>
              </p:nextCondLst>
            </p:seq>
            <p:audio>
              <p:cMediaNode vol="80000">
                <p:cTn id="25" fill="hold" display="0">
                  <p:stCondLst>
                    <p:cond delay="indefinite"/>
                  </p:stCondLst>
                  <p:endCondLst>
                    <p:cond evt="onStopAudio" delay="0">
                      <p:tgtEl>
                        <p:sldTgt/>
                      </p:tgtEl>
                    </p:cond>
                  </p:endCondLst>
                </p:cTn>
                <p:tgtEl>
                  <p:spTgt spid="18"/>
                </p:tgtEl>
              </p:cMediaNode>
            </p:audio>
          </p:childTnLst>
        </p:cTn>
      </p:par>
    </p:tnLst>
    <p:bldLst>
      <p:bldP spid="2" grpId="0" animBg="1"/>
      <p:bldP spid="9" grpId="0" animBg="1"/>
      <p:bldP spid="10" grpId="0" animBg="1"/>
      <p:bldP spid="11"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2712</TotalTime>
  <Words>1724</Words>
  <Application>Microsoft Office PowerPoint</Application>
  <PresentationFormat>Grand écran</PresentationFormat>
  <Paragraphs>218</Paragraphs>
  <Slides>22</Slides>
  <Notes>22</Notes>
  <HiddenSlides>0</HiddenSlides>
  <MMClips>23</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22</vt:i4>
      </vt:variant>
    </vt:vector>
  </HeadingPairs>
  <TitlesOfParts>
    <vt:vector size="33" baseType="lpstr">
      <vt:lpstr>Agency FB</vt:lpstr>
      <vt:lpstr>Aharoni</vt:lpstr>
      <vt:lpstr>Algerian</vt:lpstr>
      <vt:lpstr>Andalus</vt:lpstr>
      <vt:lpstr>Arial</vt:lpstr>
      <vt:lpstr>Calibri</vt:lpstr>
      <vt:lpstr>Calibri Light</vt:lpstr>
      <vt:lpstr>Cambria</vt:lpstr>
      <vt:lpstr>Palatino Linotype</vt:lpstr>
      <vt:lpstr>Times New Roman</vt:lpstr>
      <vt:lpstr>Thème Office</vt:lpstr>
      <vt:lpstr>Présentation PowerPoint</vt:lpstr>
      <vt:lpstr>Présentation PowerPoint</vt:lpstr>
      <vt:lpstr>Introduction générale</vt:lpstr>
      <vt:lpstr>1. Généralités sur le management</vt:lpstr>
      <vt:lpstr>1. Généralités sur le management</vt:lpstr>
      <vt:lpstr>Missions du Manager</vt:lpstr>
      <vt:lpstr>Management stratégique et management opérationnel </vt:lpstr>
      <vt:lpstr>Composantes du management stratégique</vt:lpstr>
      <vt:lpstr>Objectifs stratégiques</vt:lpstr>
      <vt:lpstr>Objectifs de la stratégie de l’entreprise</vt:lpstr>
      <vt:lpstr>Objectifs stratégiques</vt:lpstr>
      <vt:lpstr>Objectifs stratégiques</vt:lpstr>
      <vt:lpstr>Approche de la stratégie</vt:lpstr>
      <vt:lpstr>Approche de la stratégie</vt:lpstr>
      <vt:lpstr>Les différents niveaux de la stratégie</vt:lpstr>
      <vt:lpstr>Les décisions stratégiques</vt:lpstr>
      <vt:lpstr>Les décisions stratégiques</vt:lpstr>
      <vt:lpstr>Les décisions stratégiques</vt:lpstr>
      <vt:lpstr>Le processus de la décision stratégique</vt:lpstr>
      <vt:lpstr>Les décisions stratégiques</vt:lpstr>
      <vt:lpstr>Les décisions stratégiques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Essaid</dc:creator>
  <cp:lastModifiedBy>csc</cp:lastModifiedBy>
  <cp:revision>258</cp:revision>
  <dcterms:created xsi:type="dcterms:W3CDTF">2017-05-21T00:09:27Z</dcterms:created>
  <dcterms:modified xsi:type="dcterms:W3CDTF">2024-04-14T05:00:51Z</dcterms:modified>
</cp:coreProperties>
</file>