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9" r:id="rId1"/>
  </p:sldMasterIdLst>
  <p:sldIdLst>
    <p:sldId id="257" r:id="rId2"/>
    <p:sldId id="317" r:id="rId3"/>
    <p:sldId id="287" r:id="rId4"/>
    <p:sldId id="309" r:id="rId5"/>
    <p:sldId id="327" r:id="rId6"/>
    <p:sldId id="328" r:id="rId7"/>
    <p:sldId id="310" r:id="rId8"/>
    <p:sldId id="329" r:id="rId9"/>
    <p:sldId id="311" r:id="rId10"/>
    <p:sldId id="308" r:id="rId11"/>
    <p:sldId id="288" r:id="rId12"/>
    <p:sldId id="318" r:id="rId13"/>
    <p:sldId id="291" r:id="rId14"/>
    <p:sldId id="314" r:id="rId15"/>
    <p:sldId id="292" r:id="rId16"/>
    <p:sldId id="330" r:id="rId17"/>
    <p:sldId id="316" r:id="rId18"/>
    <p:sldId id="293" r:id="rId19"/>
    <p:sldId id="27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50" autoAdjust="0"/>
    <p:restoredTop sz="94660" autoAdjust="0"/>
  </p:normalViewPr>
  <p:slideViewPr>
    <p:cSldViewPr snapToGrid="0">
      <p:cViewPr varScale="1">
        <p:scale>
          <a:sx n="74" d="100"/>
          <a:sy n="74" d="100"/>
        </p:scale>
        <p:origin x="528" y="72"/>
      </p:cViewPr>
      <p:guideLst>
        <p:guide orient="horz" pos="2160"/>
        <p:guide pos="3840"/>
      </p:guideLst>
    </p:cSldViewPr>
  </p:slideViewPr>
  <p:outlineViewPr>
    <p:cViewPr>
      <p:scale>
        <a:sx n="33" d="100"/>
        <a:sy n="33" d="100"/>
      </p:scale>
      <p:origin x="0" y="750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pPr/>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4746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1989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3321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extLst>
      <p:ext uri="{BB962C8B-B14F-4D97-AF65-F5344CB8AC3E}">
        <p14:creationId xmlns:p14="http://schemas.microsoft.com/office/powerpoint/2010/main" val="226208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646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8247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6111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50436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6239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802447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3643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693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0684674"/>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9977" y="295421"/>
            <a:ext cx="8538085" cy="5946308"/>
          </a:xfrm>
          <a:prstGeom prst="rect">
            <a:avLst/>
          </a:prstGeom>
        </p:spPr>
        <p:txBody>
          <a:bodyPr wrap="square">
            <a:spAutoFit/>
          </a:bodyPr>
          <a:lstStyle/>
          <a:p>
            <a:pPr algn="ctr">
              <a:lnSpc>
                <a:spcPct val="115000"/>
              </a:lnSpc>
              <a:spcAft>
                <a:spcPts val="800"/>
              </a:spcAft>
            </a:pPr>
            <a:endParaRPr lang="fr-FR" sz="3200" b="1" dirty="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800"/>
              </a:spcAft>
            </a:pPr>
            <a:endParaRPr lang="fr-FR" sz="5400" b="1" dirty="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800"/>
              </a:spcAft>
            </a:pPr>
            <a:r>
              <a:rPr lang="fr-FR" sz="5400" b="1" dirty="0">
                <a:latin typeface="Times New Roman" panose="02020603050405020304" pitchFamily="18" charset="0"/>
                <a:ea typeface="Calibri" panose="020F0502020204030204" pitchFamily="34" charset="0"/>
                <a:cs typeface="Arial" panose="020B0604020202020204" pitchFamily="34" charset="0"/>
              </a:rPr>
              <a:t>La motivation</a:t>
            </a:r>
          </a:p>
          <a:p>
            <a:pPr algn="ctr">
              <a:lnSpc>
                <a:spcPct val="115000"/>
              </a:lnSpc>
              <a:spcAft>
                <a:spcPts val="800"/>
              </a:spcAft>
            </a:pPr>
            <a:endParaRPr lang="fr-FR" b="1" dirty="0">
              <a:latin typeface="Times New Roman" panose="02020603050405020304" pitchFamily="18" charset="0"/>
              <a:cs typeface="Arial" panose="020B0604020202020204" pitchFamily="34" charset="0"/>
            </a:endParaRPr>
          </a:p>
          <a:p>
            <a:pPr algn="ctr">
              <a:lnSpc>
                <a:spcPct val="115000"/>
              </a:lnSpc>
              <a:spcAft>
                <a:spcPts val="800"/>
              </a:spcAft>
            </a:pPr>
            <a:endParaRPr lang="fr-FR" b="1" dirty="0">
              <a:latin typeface="Times New Roman" panose="02020603050405020304" pitchFamily="18" charset="0"/>
              <a:cs typeface="Arial" panose="020B0604020202020204" pitchFamily="34" charset="0"/>
            </a:endParaRPr>
          </a:p>
          <a:p>
            <a:pPr algn="ctr">
              <a:lnSpc>
                <a:spcPct val="115000"/>
              </a:lnSpc>
              <a:spcAft>
                <a:spcPts val="800"/>
              </a:spcAft>
            </a:pPr>
            <a:endParaRPr lang="fr-FR" b="1" dirty="0">
              <a:latin typeface="Times New Roman" panose="02020603050405020304" pitchFamily="18" charset="0"/>
              <a:cs typeface="Arial" panose="020B0604020202020204" pitchFamily="34" charset="0"/>
            </a:endParaRPr>
          </a:p>
          <a:p>
            <a:pPr algn="ctr">
              <a:lnSpc>
                <a:spcPct val="115000"/>
              </a:lnSpc>
              <a:spcAft>
                <a:spcPts val="800"/>
              </a:spcAft>
            </a:pPr>
            <a:endParaRPr lang="fr-FR" b="1" dirty="0">
              <a:latin typeface="Times New Roman" panose="02020603050405020304" pitchFamily="18" charset="0"/>
              <a:cs typeface="Arial" panose="020B0604020202020204" pitchFamily="34" charset="0"/>
            </a:endParaRPr>
          </a:p>
          <a:p>
            <a:pPr algn="r">
              <a:lnSpc>
                <a:spcPct val="115000"/>
              </a:lnSpc>
              <a:spcAft>
                <a:spcPts val="800"/>
              </a:spcAft>
            </a:pPr>
            <a:r>
              <a:rPr lang="fr-FR" sz="3200" b="1" dirty="0">
                <a:latin typeface="Times New Roman" panose="02020603050405020304" pitchFamily="18" charset="0"/>
                <a:cs typeface="Arial" panose="020B0604020202020204" pitchFamily="34" charset="0"/>
              </a:rPr>
              <a:t>Dr ABDI Samira </a:t>
            </a:r>
          </a:p>
          <a:p>
            <a:pPr algn="r">
              <a:lnSpc>
                <a:spcPct val="115000"/>
              </a:lnSpc>
              <a:spcAft>
                <a:spcPts val="800"/>
              </a:spcAft>
            </a:pPr>
            <a:endParaRPr lang="fr-FR" b="1" dirty="0">
              <a:latin typeface="Times New Roman" panose="02020603050405020304" pitchFamily="18" charset="0"/>
              <a:cs typeface="Arial" panose="020B0604020202020204" pitchFamily="34" charset="0"/>
            </a:endParaRPr>
          </a:p>
          <a:p>
            <a:pPr algn="r">
              <a:lnSpc>
                <a:spcPct val="115000"/>
              </a:lnSpc>
              <a:spcAft>
                <a:spcPts val="800"/>
              </a:spcAft>
            </a:pPr>
            <a:endParaRPr lang="fr-FR" dirty="0"/>
          </a:p>
        </p:txBody>
      </p:sp>
    </p:spTree>
    <p:extLst>
      <p:ext uri="{BB962C8B-B14F-4D97-AF65-F5344CB8AC3E}">
        <p14:creationId xmlns:p14="http://schemas.microsoft.com/office/powerpoint/2010/main" val="1837878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84069"/>
          </a:xfrm>
        </p:spPr>
        <p:txBody>
          <a:bodyPr>
            <a:normAutofit fontScale="90000"/>
          </a:bodyPr>
          <a:lstStyle/>
          <a:p>
            <a:r>
              <a:rPr lang="fr-FR" b="1" dirty="0">
                <a:latin typeface="Times New Roman" panose="02020603050405020304" pitchFamily="18" charset="0"/>
                <a:cs typeface="Times New Roman" panose="02020603050405020304" pitchFamily="18" charset="0"/>
              </a:rPr>
              <a:t>1- </a:t>
            </a:r>
            <a:r>
              <a:rPr lang="fr-FR" sz="3600" b="1" cap="none" dirty="0">
                <a:latin typeface="Times New Roman" panose="02020603050405020304" pitchFamily="18" charset="0"/>
                <a:cs typeface="Times New Roman" panose="02020603050405020304" pitchFamily="18" charset="0"/>
              </a:rPr>
              <a:t>Motivation intrinsèque, motivation extrinsèque: </a:t>
            </a:r>
            <a:r>
              <a:rPr lang="fr-FR" dirty="0"/>
              <a:t/>
            </a:r>
            <a:br>
              <a:rPr lang="fr-FR" dirty="0"/>
            </a:br>
            <a:r>
              <a:rPr lang="fr-FR" dirty="0"/>
              <a:t/>
            </a:r>
            <a:br>
              <a:rPr lang="fr-FR" dirty="0"/>
            </a:br>
            <a:endParaRPr lang="fr-FR" dirty="0"/>
          </a:p>
        </p:txBody>
      </p:sp>
      <p:sp>
        <p:nvSpPr>
          <p:cNvPr id="3" name="Espace réservé du contenu 2"/>
          <p:cNvSpPr>
            <a:spLocks noGrp="1"/>
          </p:cNvSpPr>
          <p:nvPr>
            <p:ph sz="quarter" idx="13"/>
          </p:nvPr>
        </p:nvSpPr>
        <p:spPr>
          <a:xfrm>
            <a:off x="913773" y="1842052"/>
            <a:ext cx="8857243" cy="3949147"/>
          </a:xfrm>
        </p:spPr>
        <p:txBody>
          <a:bodyPr>
            <a:normAutofit/>
          </a:bodyPr>
          <a:lstStyle/>
          <a:p>
            <a:pPr algn="just">
              <a:lnSpc>
                <a:spcPct val="150000"/>
              </a:lnSpc>
            </a:pPr>
            <a:r>
              <a:rPr lang="fr-FR" sz="2600" b="1" dirty="0">
                <a:latin typeface="Times New Roman" pitchFamily="18" charset="0"/>
                <a:cs typeface="Times New Roman" pitchFamily="18" charset="0"/>
              </a:rPr>
              <a:t>La motivation </a:t>
            </a:r>
            <a:r>
              <a:rPr lang="fr-FR" sz="2600" b="1" dirty="0" err="1">
                <a:latin typeface="Times New Roman" pitchFamily="18" charset="0"/>
                <a:cs typeface="Times New Roman" pitchFamily="18" charset="0"/>
              </a:rPr>
              <a:t>intrinsèque</a:t>
            </a:r>
            <a:r>
              <a:rPr lang="fr-FR" sz="2400" dirty="0" err="1">
                <a:latin typeface="Times New Roman" pitchFamily="18" charset="0"/>
                <a:cs typeface="Times New Roman" pitchFamily="18" charset="0"/>
              </a:rPr>
              <a:t>:les</a:t>
            </a:r>
            <a:r>
              <a:rPr lang="fr-FR" sz="2400" dirty="0">
                <a:latin typeface="Times New Roman" pitchFamily="18" charset="0"/>
                <a:cs typeface="Times New Roman" pitchFamily="18" charset="0"/>
              </a:rPr>
              <a:t> personnes </a:t>
            </a:r>
            <a:r>
              <a:rPr lang="fr-FR" sz="2400" b="1" dirty="0">
                <a:latin typeface="Times New Roman" pitchFamily="18" charset="0"/>
                <a:cs typeface="Times New Roman" pitchFamily="18" charset="0"/>
              </a:rPr>
              <a:t>motivées intrinsèquement </a:t>
            </a:r>
            <a:r>
              <a:rPr lang="fr-FR" sz="2400" dirty="0">
                <a:latin typeface="Times New Roman" pitchFamily="18" charset="0"/>
                <a:cs typeface="Times New Roman" pitchFamily="18" charset="0"/>
              </a:rPr>
              <a:t>agissent parce que cela leur fait plaisir, cela les intéresse ou parce que l’action leur donne une satisfaction. L’action qu’un individu réalise est librement et consciemment choisie, donc sans contrôle externe ou sans pression et l’individu n’attend pas une récompense, un prix ou un compliment.</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1632858"/>
            <a:ext cx="8765803" cy="4158342"/>
          </a:xfrm>
        </p:spPr>
        <p:txBody>
          <a:bodyPr>
            <a:normAutofit/>
          </a:bodyPr>
          <a:lstStyle/>
          <a:p>
            <a:pPr algn="just"/>
            <a:r>
              <a:rPr lang="fr-FR" sz="2800" dirty="0">
                <a:solidFill>
                  <a:schemeClr val="tx1"/>
                </a:solidFill>
                <a:latin typeface="Times New Roman" pitchFamily="18" charset="0"/>
                <a:cs typeface="Times New Roman" pitchFamily="18" charset="0"/>
              </a:rPr>
              <a:t>Les récompenses de la motivation intrinsèque sont plutôt internes ou intrinsèques et on les appelle aussi les récompenses psychiques. </a:t>
            </a:r>
          </a:p>
          <a:p>
            <a:pPr marL="0" indent="0">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862150"/>
            <a:ext cx="8818055" cy="4929050"/>
          </a:xfrm>
        </p:spPr>
        <p:txBody>
          <a:bodyPr/>
          <a:lstStyle/>
          <a:p>
            <a:pPr algn="just"/>
            <a:r>
              <a:rPr lang="fr-FR" sz="3200" dirty="0">
                <a:solidFill>
                  <a:schemeClr val="tx1"/>
                </a:solidFill>
                <a:latin typeface="Times New Roman" pitchFamily="18" charset="0"/>
                <a:cs typeface="Times New Roman" pitchFamily="18" charset="0"/>
              </a:rPr>
              <a:t>Les recherches ont montré que les apprenants motivés intrinsèquement « sont des élèves consciencieux qui travaillent pour eux-mêmes » </a:t>
            </a:r>
            <a:r>
              <a:rPr lang="fr-FR" sz="3200" b="1" dirty="0">
                <a:solidFill>
                  <a:schemeClr val="tx1"/>
                </a:solidFill>
                <a:latin typeface="Times New Roman" pitchFamily="18" charset="0"/>
                <a:cs typeface="Times New Roman" pitchFamily="18" charset="0"/>
              </a:rPr>
              <a:t>(</a:t>
            </a:r>
            <a:r>
              <a:rPr lang="fr-FR" sz="3200" b="1" dirty="0" err="1">
                <a:solidFill>
                  <a:schemeClr val="tx1"/>
                </a:solidFill>
                <a:latin typeface="Times New Roman" pitchFamily="18" charset="0"/>
                <a:cs typeface="Times New Roman" pitchFamily="18" charset="0"/>
              </a:rPr>
              <a:t>Biçer</a:t>
            </a:r>
            <a:r>
              <a:rPr lang="fr-FR" sz="3200" b="1" dirty="0">
                <a:solidFill>
                  <a:schemeClr val="tx1"/>
                </a:solidFill>
                <a:latin typeface="Times New Roman" pitchFamily="18" charset="0"/>
                <a:cs typeface="Times New Roman" pitchFamily="18" charset="0"/>
              </a:rPr>
              <a:t>, 2008) </a:t>
            </a:r>
            <a:r>
              <a:rPr lang="fr-FR" sz="3200" dirty="0">
                <a:solidFill>
                  <a:schemeClr val="tx1"/>
                </a:solidFill>
                <a:latin typeface="Times New Roman" pitchFamily="18" charset="0"/>
                <a:cs typeface="Times New Roman" pitchFamily="18" charset="0"/>
              </a:rPr>
              <a:t>et que la qualité d’apprentissage chez ces apprenants est beaucoup plus haute que chez les élèves qui sont extrinsèquement motivés </a:t>
            </a:r>
            <a:r>
              <a:rPr lang="fr-FR" sz="3200" b="1" dirty="0">
                <a:solidFill>
                  <a:schemeClr val="tx1"/>
                </a:solidFill>
                <a:latin typeface="Times New Roman" pitchFamily="18" charset="0"/>
                <a:cs typeface="Times New Roman" pitchFamily="18" charset="0"/>
              </a:rPr>
              <a:t>(</a:t>
            </a:r>
            <a:r>
              <a:rPr lang="fr-FR" sz="3200" b="1" dirty="0" err="1">
                <a:solidFill>
                  <a:schemeClr val="tx1"/>
                </a:solidFill>
                <a:latin typeface="Times New Roman" pitchFamily="18" charset="0"/>
                <a:cs typeface="Times New Roman" pitchFamily="18" charset="0"/>
              </a:rPr>
              <a:t>Biçer</a:t>
            </a:r>
            <a:r>
              <a:rPr lang="fr-FR" sz="3200" b="1" dirty="0">
                <a:solidFill>
                  <a:schemeClr val="tx1"/>
                </a:solidFill>
                <a:latin typeface="Times New Roman" pitchFamily="18" charset="0"/>
                <a:cs typeface="Times New Roman" pitchFamily="18" charset="0"/>
              </a:rPr>
              <a:t>, 2008).</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5" y="679270"/>
            <a:ext cx="8713552" cy="5111930"/>
          </a:xfrm>
        </p:spPr>
        <p:txBody>
          <a:bodyPr>
            <a:noAutofit/>
          </a:bodyPr>
          <a:lstStyle/>
          <a:p>
            <a:pPr algn="just"/>
            <a:r>
              <a:rPr lang="fr-FR" sz="3200" b="1" dirty="0">
                <a:latin typeface="Times New Roman" pitchFamily="18" charset="0"/>
                <a:cs typeface="Times New Roman" pitchFamily="18" charset="0"/>
              </a:rPr>
              <a:t>La motivation intrinsèque et les récompenses:</a:t>
            </a:r>
          </a:p>
          <a:p>
            <a:pPr algn="just"/>
            <a:r>
              <a:rPr lang="fr-FR" sz="3200" dirty="0">
                <a:latin typeface="Times New Roman" pitchFamily="18" charset="0"/>
                <a:cs typeface="Times New Roman" pitchFamily="18" charset="0"/>
              </a:rPr>
              <a:t>Dans le cadre de la théorie de l’évaluation cognitive </a:t>
            </a:r>
            <a:r>
              <a:rPr lang="fr-FR" sz="3200" b="1" dirty="0">
                <a:latin typeface="Times New Roman" pitchFamily="18" charset="0"/>
                <a:cs typeface="Times New Roman" pitchFamily="18" charset="0"/>
              </a:rPr>
              <a:t>Ryan et </a:t>
            </a:r>
            <a:r>
              <a:rPr lang="fr-FR" sz="3200" b="1" dirty="0" err="1">
                <a:latin typeface="Times New Roman" pitchFamily="18" charset="0"/>
                <a:cs typeface="Times New Roman" pitchFamily="18" charset="0"/>
              </a:rPr>
              <a:t>Deci</a:t>
            </a:r>
            <a:r>
              <a:rPr lang="fr-FR" sz="3200" dirty="0">
                <a:latin typeface="Times New Roman" pitchFamily="18" charset="0"/>
                <a:cs typeface="Times New Roman" pitchFamily="18" charset="0"/>
              </a:rPr>
              <a:t> ont fait beaucoup de recherches concernant l’influence des récompenses externes sur la motivation intrinsèque..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860766" y="1068977"/>
            <a:ext cx="10549356" cy="4720046"/>
          </a:xfrm>
        </p:spPr>
        <p:txBody>
          <a:bodyPr>
            <a:normAutofit/>
          </a:bodyPr>
          <a:lstStyle/>
          <a:p>
            <a:pPr algn="just"/>
            <a:r>
              <a:rPr lang="fr-FR" sz="3600" dirty="0">
                <a:solidFill>
                  <a:schemeClr val="tx1"/>
                </a:solidFill>
                <a:latin typeface="Times New Roman" pitchFamily="18" charset="0"/>
                <a:cs typeface="Times New Roman" pitchFamily="18" charset="0"/>
              </a:rPr>
              <a:t>Ces études ont généralement montré que les récompenses extrinsèques peuvent négativement influencer la motivation intrinsèque. </a:t>
            </a:r>
          </a:p>
          <a:p>
            <a:pPr algn="just"/>
            <a:r>
              <a:rPr lang="fr-FR" sz="3600" dirty="0">
                <a:solidFill>
                  <a:schemeClr val="tx1"/>
                </a:solidFill>
                <a:latin typeface="Times New Roman" pitchFamily="18" charset="0"/>
                <a:cs typeface="Times New Roman" pitchFamily="18" charset="0"/>
              </a:rPr>
              <a:t>Ce résultat est extrêmement important pour le système scolaire qui est un système où les récompenses jouent un grand rôle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992777"/>
            <a:ext cx="10059026" cy="4798423"/>
          </a:xfrm>
        </p:spPr>
        <p:txBody>
          <a:bodyPr>
            <a:normAutofit lnSpcReduction="10000"/>
          </a:bodyPr>
          <a:lstStyle/>
          <a:p>
            <a:pPr algn="just"/>
            <a:r>
              <a:rPr lang="fr-FR" sz="3200" b="1" dirty="0">
                <a:latin typeface="Times New Roman" pitchFamily="18" charset="0"/>
                <a:cs typeface="Times New Roman" pitchFamily="18" charset="0"/>
              </a:rPr>
              <a:t>La motivation extrinsèque</a:t>
            </a:r>
            <a:r>
              <a:rPr lang="fr-FR" sz="2800" b="1" dirty="0"/>
              <a:t> </a:t>
            </a:r>
            <a:r>
              <a:rPr lang="fr-FR" sz="3200" dirty="0">
                <a:latin typeface="Times New Roman" pitchFamily="18" charset="0"/>
                <a:cs typeface="Times New Roman" pitchFamily="18" charset="0"/>
              </a:rPr>
              <a:t>est plus facile à décrire que la motivation intrinsèque. En général, on pense que les sources de la motivation extrinsèque sont soit une récompense soit une prévention d’une punition.</a:t>
            </a:r>
          </a:p>
          <a:p>
            <a:pPr marL="0" indent="0" algn="just">
              <a:buNone/>
            </a:pPr>
            <a:r>
              <a:rPr lang="fr-FR" sz="3200" b="1" dirty="0" err="1">
                <a:latin typeface="Times New Roman" pitchFamily="18" charset="0"/>
                <a:cs typeface="Times New Roman" pitchFamily="18" charset="0"/>
              </a:rPr>
              <a:t>Vianin</a:t>
            </a:r>
            <a:r>
              <a:rPr lang="fr-FR" sz="3200" dirty="0">
                <a:latin typeface="Times New Roman" pitchFamily="18" charset="0"/>
                <a:cs typeface="Times New Roman" pitchFamily="18" charset="0"/>
              </a:rPr>
              <a:t> définit la motivation extrinsèque « comme une motivation qui se situe à l’extérieur de l’apprenant » et dit que « ce sont les renforcements, les feedbacks et les récompenses qui alimentent la motivation extrinsèque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6278B2F-15C3-42EA-B4E6-F9FA6093F726}"/>
              </a:ext>
            </a:extLst>
          </p:cNvPr>
          <p:cNvSpPr>
            <a:spLocks noGrp="1"/>
          </p:cNvSpPr>
          <p:nvPr>
            <p:ph sz="quarter" idx="13"/>
          </p:nvPr>
        </p:nvSpPr>
        <p:spPr>
          <a:xfrm>
            <a:off x="913774" y="689113"/>
            <a:ext cx="10363826" cy="5102086"/>
          </a:xfrm>
        </p:spPr>
        <p:txBody>
          <a:bodyPr>
            <a:normAutofit/>
          </a:bodyPr>
          <a:lstStyle/>
          <a:p>
            <a:pPr algn="just"/>
            <a:r>
              <a:rPr lang="fr-FR" sz="3600" b="1" dirty="0">
                <a:latin typeface="Times New Roman" pitchFamily="18" charset="0"/>
                <a:cs typeface="Times New Roman" pitchFamily="18" charset="0"/>
              </a:rPr>
              <a:t>(</a:t>
            </a:r>
            <a:r>
              <a:rPr lang="fr-FR" sz="3600" b="1" dirty="0" err="1">
                <a:latin typeface="Times New Roman" pitchFamily="18" charset="0"/>
                <a:cs typeface="Times New Roman" pitchFamily="18" charset="0"/>
              </a:rPr>
              <a:t>Vianin</a:t>
            </a:r>
            <a:r>
              <a:rPr lang="fr-FR" sz="3600" b="1" dirty="0">
                <a:latin typeface="Times New Roman" pitchFamily="18" charset="0"/>
                <a:cs typeface="Times New Roman" pitchFamily="18" charset="0"/>
              </a:rPr>
              <a:t>, cité par </a:t>
            </a:r>
            <a:r>
              <a:rPr lang="fr-FR" sz="3600" b="1" dirty="0" err="1">
                <a:latin typeface="Times New Roman" pitchFamily="18" charset="0"/>
                <a:cs typeface="Times New Roman" pitchFamily="18" charset="0"/>
              </a:rPr>
              <a:t>Jardou</a:t>
            </a:r>
            <a:r>
              <a:rPr lang="fr-FR" sz="3600" b="1" dirty="0">
                <a:latin typeface="Times New Roman" pitchFamily="18" charset="0"/>
                <a:cs typeface="Times New Roman" pitchFamily="18" charset="0"/>
              </a:rPr>
              <a:t>, 2009</a:t>
            </a:r>
            <a:r>
              <a:rPr lang="fr-FR" sz="3600" dirty="0">
                <a:latin typeface="Times New Roman" pitchFamily="18" charset="0"/>
                <a:cs typeface="Times New Roman" pitchFamily="18" charset="0"/>
              </a:rPr>
              <a:t>)  Selon lui un apprenant motivé extrinsèquement peut également chercher à éviter une punition. </a:t>
            </a:r>
          </a:p>
          <a:p>
            <a:pPr algn="just"/>
            <a:r>
              <a:rPr lang="fr-FR" sz="3600" dirty="0">
                <a:latin typeface="Times New Roman" pitchFamily="18" charset="0"/>
                <a:cs typeface="Times New Roman" pitchFamily="18" charset="0"/>
              </a:rPr>
              <a:t>Dans le système scolaire on peut trouver beaucoup d’exemples pour les deux cas de la motivation extrinsèque</a:t>
            </a:r>
          </a:p>
          <a:p>
            <a:endParaRPr lang="fr-FR" sz="2800" dirty="0"/>
          </a:p>
        </p:txBody>
      </p:sp>
    </p:spTree>
    <p:extLst>
      <p:ext uri="{BB962C8B-B14F-4D97-AF65-F5344CB8AC3E}">
        <p14:creationId xmlns:p14="http://schemas.microsoft.com/office/powerpoint/2010/main" val="353523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3" y="768626"/>
            <a:ext cx="10019269" cy="5022574"/>
          </a:xfrm>
        </p:spPr>
        <p:txBody>
          <a:bodyPr/>
          <a:lstStyle/>
          <a:p>
            <a:pPr algn="just"/>
            <a:r>
              <a:rPr lang="fr-FR" dirty="0">
                <a:solidFill>
                  <a:schemeClr val="tx1"/>
                </a:solidFill>
              </a:rPr>
              <a:t> </a:t>
            </a:r>
            <a:r>
              <a:rPr lang="fr-FR" sz="3200" dirty="0">
                <a:solidFill>
                  <a:schemeClr val="tx1"/>
                </a:solidFill>
                <a:latin typeface="Times New Roman" pitchFamily="18" charset="0"/>
                <a:cs typeface="Times New Roman" pitchFamily="18" charset="0"/>
              </a:rPr>
              <a:t>Par exemple si l’apprenant étudie pour l’examen afin d’obtenir une bonne note ou pour faire plaisir aux parents, il cherche évidemment à obtenir une récompense, mais s’il étudie pour ne pas fâcher ses parents, il essaye d’éviter une punition possible (par exemple l’interdiction de regarder la télé ou surfer sur internet). </a:t>
            </a:r>
            <a:r>
              <a:rPr lang="fr-FR" sz="2400" dirty="0"/>
              <a:t>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822959" y="653143"/>
            <a:ext cx="10004067" cy="4700735"/>
          </a:xfrm>
        </p:spPr>
        <p:txBody>
          <a:bodyPr>
            <a:normAutofit/>
          </a:bodyPr>
          <a:lstStyle/>
          <a:p>
            <a:pPr algn="just">
              <a:buNone/>
            </a:pPr>
            <a:r>
              <a:rPr lang="fr-FR" sz="3200" dirty="0">
                <a:solidFill>
                  <a:schemeClr val="tx1"/>
                </a:solidFill>
                <a:latin typeface="Times New Roman" pitchFamily="18" charset="0"/>
                <a:cs typeface="Times New Roman" pitchFamily="18" charset="0"/>
              </a:rPr>
              <a:t>		Donc si l’apprenant travaille beaucoup et a de bonnes notes cela ne veut pas dire que il s’intéresse ou qu’il aime la matière qu’on fait. De plus, les études ont montré que les apprenants motivés extrinsèquement n’apprennent pas en profondeur, la qualité de leur apprentissage est moindre et leurs connaissances ne restent pas longtemps dans la mémoire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574766"/>
            <a:ext cx="7812215" cy="5216433"/>
          </a:xfrm>
        </p:spPr>
        <p:txBody>
          <a:bodyPr/>
          <a:lstStyle/>
          <a:p>
            <a:endParaRPr lang="fr-FR" dirty="0"/>
          </a:p>
          <a:p>
            <a:endParaRPr lang="fr-FR" dirty="0"/>
          </a:p>
          <a:p>
            <a:endParaRPr lang="fr-FR" dirty="0"/>
          </a:p>
          <a:p>
            <a:endParaRPr lang="fr-FR" dirty="0"/>
          </a:p>
          <a:p>
            <a:endParaRPr lang="fr-FR" i="1" dirty="0"/>
          </a:p>
          <a:p>
            <a:pPr algn="ctr"/>
            <a:r>
              <a:rPr lang="fr-FR" sz="4800" b="1" i="1" dirty="0"/>
              <a:t>Merci pour votre attention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1580606"/>
            <a:ext cx="9740974" cy="4210593"/>
          </a:xfrm>
        </p:spPr>
        <p:txBody>
          <a:bodyPr>
            <a:normAutofit/>
          </a:bodyPr>
          <a:lstStyle/>
          <a:p>
            <a:pPr marL="0" indent="0" algn="just">
              <a:lnSpc>
                <a:spcPct val="150000"/>
              </a:lnSpc>
              <a:buNone/>
            </a:pPr>
            <a:r>
              <a:rPr lang="fr-FR" sz="2800" b="1" dirty="0">
                <a:latin typeface="Simplified Arabic" panose="02020603050405020304" pitchFamily="18" charset="-78"/>
                <a:ea typeface="Calibri" panose="020F0502020204030204" pitchFamily="34" charset="0"/>
                <a:cs typeface="Arial" panose="020B0604020202020204" pitchFamily="34" charset="0"/>
              </a:rPr>
              <a:t>Introduction:</a:t>
            </a:r>
            <a:endParaRPr lang="fr-FR" sz="2400" dirty="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50000"/>
              </a:lnSpc>
              <a:buNone/>
            </a:pPr>
            <a:r>
              <a:rPr lang="fr-FR" sz="2800" dirty="0">
                <a:latin typeface="Times New Roman" pitchFamily="18" charset="0"/>
                <a:cs typeface="Times New Roman" pitchFamily="18" charset="0"/>
              </a:rPr>
              <a:t>La motivation est un phénomène largement recherché et étudié. C'est un champ qui intrigue beaucoup de scientifiques. Depuis quelques décennies on voit le nombre de recherches sur la motivation au travail, sur la motivation pour faire du sport, sur la motivation en milieu scolaire.</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5" y="609600"/>
            <a:ext cx="7304072" cy="848139"/>
          </a:xfrm>
        </p:spPr>
        <p:txBody>
          <a:bodyPr>
            <a:normAutofit/>
          </a:bodyPr>
          <a:lstStyle/>
          <a:p>
            <a:r>
              <a:rPr lang="fr-FR" sz="3600" b="1" cap="none" dirty="0">
                <a:latin typeface="Times New Roman" pitchFamily="18" charset="0"/>
                <a:cs typeface="Times New Roman" pitchFamily="18" charset="0"/>
              </a:rPr>
              <a:t>Définition de la motivation:</a:t>
            </a:r>
            <a:endParaRPr lang="fr-FR" sz="3600" cap="none" dirty="0">
              <a:latin typeface="Times New Roman" pitchFamily="18" charset="0"/>
              <a:cs typeface="Times New Roman" pitchFamily="18" charset="0"/>
            </a:endParaRPr>
          </a:p>
        </p:txBody>
      </p:sp>
      <p:sp>
        <p:nvSpPr>
          <p:cNvPr id="3" name="Espace réservé du contenu 2"/>
          <p:cNvSpPr>
            <a:spLocks noGrp="1"/>
          </p:cNvSpPr>
          <p:nvPr>
            <p:ph sz="quarter" idx="13"/>
          </p:nvPr>
        </p:nvSpPr>
        <p:spPr>
          <a:xfrm>
            <a:off x="913774" y="1333419"/>
            <a:ext cx="9674713" cy="4484285"/>
          </a:xfrm>
        </p:spPr>
        <p:txBody>
          <a:bodyPr>
            <a:noAutofit/>
          </a:bodyPr>
          <a:lstStyle/>
          <a:p>
            <a:pPr algn="just"/>
            <a:r>
              <a:rPr lang="fr-FR" sz="3200" dirty="0">
                <a:solidFill>
                  <a:schemeClr val="tx1"/>
                </a:solidFill>
                <a:latin typeface="Times New Roman" pitchFamily="18" charset="0"/>
                <a:cs typeface="Times New Roman" pitchFamily="18" charset="0"/>
              </a:rPr>
              <a:t>La motivation peut se définir comme l’ensemble des </a:t>
            </a:r>
            <a:r>
              <a:rPr lang="fr-FR" sz="3200" b="1" dirty="0">
                <a:solidFill>
                  <a:schemeClr val="tx1"/>
                </a:solidFill>
                <a:latin typeface="Times New Roman" pitchFamily="18" charset="0"/>
                <a:cs typeface="Times New Roman" pitchFamily="18" charset="0"/>
              </a:rPr>
              <a:t>mécanismes biologiques et psychologiques </a:t>
            </a:r>
            <a:r>
              <a:rPr lang="fr-FR" sz="3200" dirty="0">
                <a:solidFill>
                  <a:schemeClr val="tx1"/>
                </a:solidFill>
                <a:latin typeface="Times New Roman" pitchFamily="18" charset="0"/>
                <a:cs typeface="Times New Roman" pitchFamily="18" charset="0"/>
              </a:rPr>
              <a:t>qui permettent le déclenchement de l’action, l’orientation (vers un but, ou à l’inverse pour s’en éloigner) et enfin l’intensité et la persistance: plus on est motivé et plus l’activité est grande et persistante.</a:t>
            </a:r>
          </a:p>
          <a:p>
            <a:pPr algn="just"/>
            <a:endParaRPr lang="fr-FR" sz="2400"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66206" y="1071154"/>
            <a:ext cx="9829516" cy="4455004"/>
          </a:xfrm>
        </p:spPr>
        <p:txBody>
          <a:bodyPr>
            <a:normAutofit/>
          </a:bodyPr>
          <a:lstStyle/>
          <a:p>
            <a:pPr algn="just"/>
            <a:r>
              <a:rPr lang="fr-FR" sz="3200" dirty="0">
                <a:solidFill>
                  <a:schemeClr val="tx1"/>
                </a:solidFill>
                <a:latin typeface="Times New Roman" pitchFamily="18" charset="0"/>
                <a:cs typeface="Times New Roman" pitchFamily="18" charset="0"/>
              </a:rPr>
              <a:t>Pour </a:t>
            </a:r>
            <a:r>
              <a:rPr lang="fr-FR" sz="3200" b="1" dirty="0">
                <a:solidFill>
                  <a:schemeClr val="tx1"/>
                </a:solidFill>
                <a:latin typeface="Times New Roman" pitchFamily="18" charset="0"/>
                <a:cs typeface="Times New Roman" pitchFamily="18" charset="0"/>
              </a:rPr>
              <a:t>Fabien Fenouillet (2016)</a:t>
            </a:r>
            <a:r>
              <a:rPr lang="fr-FR" sz="3200" dirty="0">
                <a:solidFill>
                  <a:schemeClr val="tx1"/>
                </a:solidFill>
                <a:latin typeface="Times New Roman" pitchFamily="18" charset="0"/>
                <a:cs typeface="Times New Roman" pitchFamily="18" charset="0"/>
              </a:rPr>
              <a:t> la motivation désigne une force intra - individuelle qui peut avoir des déterminants internes et /ou externes et qui permet d’expliquer la direction, le déclenchement , la persistance et l’intensité du comportement ou de l’action.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ECF86A6-DF8C-4415-9A29-8668D84E3686}"/>
              </a:ext>
            </a:extLst>
          </p:cNvPr>
          <p:cNvSpPr>
            <a:spLocks noGrp="1"/>
          </p:cNvSpPr>
          <p:nvPr>
            <p:ph sz="quarter" idx="13"/>
          </p:nvPr>
        </p:nvSpPr>
        <p:spPr>
          <a:xfrm>
            <a:off x="913774" y="1200901"/>
            <a:ext cx="10363826" cy="3424107"/>
          </a:xfrm>
        </p:spPr>
        <p:txBody>
          <a:bodyPr/>
          <a:lstStyle/>
          <a:p>
            <a:pPr marL="0" indent="0" algn="just">
              <a:buNone/>
            </a:pPr>
            <a:r>
              <a:rPr lang="fr-FR" sz="3600" dirty="0">
                <a:solidFill>
                  <a:schemeClr val="tx1"/>
                </a:solidFill>
                <a:latin typeface="Times New Roman" pitchFamily="18" charset="0"/>
                <a:cs typeface="Times New Roman" pitchFamily="18" charset="0"/>
              </a:rPr>
              <a:t>La motivation est une force interne mais ses déterminants peuvent être internes et / ou externes. Par exemple, il est possible de récompenser un élève pour le motiver à apprendre .</a:t>
            </a:r>
          </a:p>
          <a:p>
            <a:endParaRPr lang="fr-FR" dirty="0"/>
          </a:p>
        </p:txBody>
      </p:sp>
    </p:spTree>
    <p:extLst>
      <p:ext uri="{BB962C8B-B14F-4D97-AF65-F5344CB8AC3E}">
        <p14:creationId xmlns:p14="http://schemas.microsoft.com/office/powerpoint/2010/main" val="3368975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00C6AF0-9F90-4ABA-AA87-2DAF66C4E974}"/>
              </a:ext>
            </a:extLst>
          </p:cNvPr>
          <p:cNvSpPr>
            <a:spLocks noGrp="1"/>
          </p:cNvSpPr>
          <p:nvPr>
            <p:ph sz="quarter" idx="13"/>
          </p:nvPr>
        </p:nvSpPr>
        <p:spPr>
          <a:xfrm>
            <a:off x="913774" y="940904"/>
            <a:ext cx="10363826" cy="4850295"/>
          </a:xfrm>
        </p:spPr>
        <p:txBody>
          <a:bodyPr/>
          <a:lstStyle/>
          <a:p>
            <a:pPr marL="0" indent="0">
              <a:buNone/>
            </a:pPr>
            <a:r>
              <a:rPr lang="fr-FR" sz="3600" b="1" dirty="0">
                <a:latin typeface="Times New Roman" pitchFamily="18" charset="0"/>
                <a:cs typeface="Times New Roman" pitchFamily="18" charset="0"/>
              </a:rPr>
              <a:t>Cette force provoque quatre effets:</a:t>
            </a:r>
            <a:endParaRPr lang="fr-FR" sz="3200" b="1" dirty="0">
              <a:latin typeface="Times New Roman" pitchFamily="18" charset="0"/>
              <a:cs typeface="Times New Roman" pitchFamily="18" charset="0"/>
            </a:endParaRPr>
          </a:p>
          <a:p>
            <a:pPr marL="0" indent="0" algn="just">
              <a:buNone/>
            </a:pPr>
            <a:r>
              <a:rPr lang="fr-FR" sz="3200" dirty="0">
                <a:solidFill>
                  <a:schemeClr val="tx1"/>
                </a:solidFill>
                <a:latin typeface="Times New Roman" pitchFamily="18" charset="0"/>
                <a:cs typeface="Times New Roman" pitchFamily="18" charset="0"/>
              </a:rPr>
              <a:t>Le déclenchement d’un comportement , attirance vers un but ou au contraire rejet ou fuite;</a:t>
            </a:r>
          </a:p>
          <a:p>
            <a:pPr marL="0" indent="0" algn="just">
              <a:buNone/>
            </a:pPr>
            <a:r>
              <a:rPr lang="fr-FR" sz="3200" dirty="0">
                <a:solidFill>
                  <a:schemeClr val="tx1"/>
                </a:solidFill>
                <a:latin typeface="Times New Roman" pitchFamily="18" charset="0"/>
                <a:cs typeface="Times New Roman" pitchFamily="18" charset="0"/>
              </a:rPr>
              <a:t>L’intensité de la mobilisation énergétique, émotion, attention;</a:t>
            </a:r>
          </a:p>
          <a:p>
            <a:pPr marL="0" indent="0" algn="just">
              <a:buNone/>
            </a:pPr>
            <a:r>
              <a:rPr lang="fr-FR" sz="3200" dirty="0">
                <a:solidFill>
                  <a:schemeClr val="tx1"/>
                </a:solidFill>
                <a:latin typeface="Times New Roman" pitchFamily="18" charset="0"/>
                <a:cs typeface="Times New Roman" pitchFamily="18" charset="0"/>
              </a:rPr>
              <a:t>Et enfin la persistance du comportement dans le temps.</a:t>
            </a:r>
          </a:p>
          <a:p>
            <a:pPr algn="just"/>
            <a:endParaRPr lang="fr-FR" dirty="0">
              <a:solidFill>
                <a:schemeClr val="tx1"/>
              </a:solidFill>
            </a:endParaRPr>
          </a:p>
          <a:p>
            <a:endParaRPr lang="fr-FR" dirty="0"/>
          </a:p>
        </p:txBody>
      </p:sp>
    </p:spTree>
    <p:extLst>
      <p:ext uri="{BB962C8B-B14F-4D97-AF65-F5344CB8AC3E}">
        <p14:creationId xmlns:p14="http://schemas.microsoft.com/office/powerpoint/2010/main" val="2828510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4" y="1045029"/>
            <a:ext cx="8948683" cy="4746171"/>
          </a:xfrm>
        </p:spPr>
        <p:txBody>
          <a:bodyPr>
            <a:normAutofit/>
          </a:bodyPr>
          <a:lstStyle/>
          <a:p>
            <a:pPr marL="0" indent="0" algn="just">
              <a:buNone/>
            </a:pPr>
            <a:r>
              <a:rPr lang="fr-FR" sz="3200" dirty="0">
                <a:latin typeface="Times New Roman" pitchFamily="18" charset="0"/>
                <a:cs typeface="Times New Roman" pitchFamily="18" charset="0"/>
              </a:rPr>
              <a:t>Il existe au moins une centaine de théories motivationnelles  d’après </a:t>
            </a:r>
            <a:r>
              <a:rPr lang="fr-FR" sz="3200" b="1" dirty="0">
                <a:latin typeface="Times New Roman" pitchFamily="18" charset="0"/>
                <a:cs typeface="Times New Roman" pitchFamily="18" charset="0"/>
              </a:rPr>
              <a:t>(Fenouillet 2016); </a:t>
            </a:r>
            <a:r>
              <a:rPr lang="fr-FR" sz="3200" dirty="0">
                <a:latin typeface="Times New Roman" pitchFamily="18" charset="0"/>
                <a:cs typeface="Times New Roman" pitchFamily="18" charset="0"/>
              </a:rPr>
              <a:t>nombreuses sont celles qui considèrent que les besoins sont à la source de toutes les motivations humaines. </a:t>
            </a:r>
          </a:p>
          <a:p>
            <a:pPr algn="just"/>
            <a:r>
              <a:rPr lang="fr-FR" sz="3200" dirty="0">
                <a:latin typeface="Times New Roman" pitchFamily="18" charset="0"/>
                <a:cs typeface="Times New Roman" pitchFamily="18" charset="0"/>
              </a:rPr>
              <a:t>En fonction des théories, ces besoins peuvent être dans deux grandes familles: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C5F195D-C55D-48D2-B335-52B501B4C312}"/>
              </a:ext>
            </a:extLst>
          </p:cNvPr>
          <p:cNvSpPr>
            <a:spLocks noGrp="1"/>
          </p:cNvSpPr>
          <p:nvPr>
            <p:ph sz="quarter" idx="13"/>
          </p:nvPr>
        </p:nvSpPr>
        <p:spPr>
          <a:xfrm>
            <a:off x="913774" y="768626"/>
            <a:ext cx="10363826" cy="5022573"/>
          </a:xfrm>
        </p:spPr>
        <p:txBody>
          <a:bodyPr>
            <a:normAutofit/>
          </a:bodyPr>
          <a:lstStyle/>
          <a:p>
            <a:pPr algn="just"/>
            <a:r>
              <a:rPr lang="fr-FR" sz="3200" b="1" dirty="0">
                <a:latin typeface="Times New Roman" pitchFamily="18" charset="0"/>
                <a:cs typeface="Times New Roman" pitchFamily="18" charset="0"/>
              </a:rPr>
              <a:t>Les besoins biologiques ( ou physiologiques):</a:t>
            </a:r>
            <a:r>
              <a:rPr lang="fr-FR" sz="3200" dirty="0">
                <a:latin typeface="Times New Roman" pitchFamily="18" charset="0"/>
                <a:cs typeface="Times New Roman" pitchFamily="18" charset="0"/>
              </a:rPr>
              <a:t> qui sont construits autour d’un manque: la faim ou la soif sont des besoins typiques de cette catégorie.</a:t>
            </a:r>
          </a:p>
          <a:p>
            <a:pPr algn="just"/>
            <a:r>
              <a:rPr lang="fr-FR" sz="3200" b="1" dirty="0">
                <a:latin typeface="Times New Roman" pitchFamily="18" charset="0"/>
                <a:cs typeface="Times New Roman" pitchFamily="18" charset="0"/>
              </a:rPr>
              <a:t>Les besoins psychologiques</a:t>
            </a:r>
            <a:r>
              <a:rPr lang="fr-FR" sz="3200" dirty="0">
                <a:latin typeface="Times New Roman" pitchFamily="18" charset="0"/>
                <a:cs typeface="Times New Roman" pitchFamily="18" charset="0"/>
              </a:rPr>
              <a:t> qui reposent sur la satisfaction: l’individu qui vit au milieu d’amis et de proches satisfait d’avantage son besoin de relations sociales que celui qui vit seul en ermite.     </a:t>
            </a:r>
          </a:p>
          <a:p>
            <a:endParaRPr lang="fr-FR" sz="3200" dirty="0"/>
          </a:p>
        </p:txBody>
      </p:sp>
    </p:spTree>
    <p:extLst>
      <p:ext uri="{BB962C8B-B14F-4D97-AF65-F5344CB8AC3E}">
        <p14:creationId xmlns:p14="http://schemas.microsoft.com/office/powerpoint/2010/main" val="2583621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913775" y="783771"/>
            <a:ext cx="10575860" cy="5007429"/>
          </a:xfrm>
        </p:spPr>
        <p:txBody>
          <a:bodyPr>
            <a:normAutofit/>
          </a:bodyPr>
          <a:lstStyle/>
          <a:p>
            <a:pPr algn="just"/>
            <a:r>
              <a:rPr lang="fr-FR" sz="3600" dirty="0">
                <a:solidFill>
                  <a:schemeClr val="tx1"/>
                </a:solidFill>
                <a:latin typeface="Times New Roman" pitchFamily="18" charset="0"/>
                <a:cs typeface="Times New Roman" pitchFamily="18" charset="0"/>
              </a:rPr>
              <a:t>Bien que divergentes, ces deux formes de besoins remplissent la même fonction vitale mais avec une temporalité différente. </a:t>
            </a:r>
          </a:p>
          <a:p>
            <a:pPr algn="just"/>
            <a:r>
              <a:rPr lang="fr-FR" sz="3600" dirty="0">
                <a:solidFill>
                  <a:schemeClr val="tx1"/>
                </a:solidFill>
                <a:latin typeface="Times New Roman" pitchFamily="18" charset="0"/>
                <a:cs typeface="Times New Roman" pitchFamily="18" charset="0"/>
              </a:rPr>
              <a:t>Le besoin physiologique de nourriture doit être résolu relativement rapidement pour ne pas mettre en péril la survie de l’individu. </a:t>
            </a:r>
          </a:p>
        </p:txBody>
      </p:sp>
    </p:spTree>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4948</TotalTime>
  <Words>683</Words>
  <Application>Microsoft Office PowerPoint</Application>
  <PresentationFormat>Grand écran</PresentationFormat>
  <Paragraphs>44</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Gill Sans MT</vt:lpstr>
      <vt:lpstr>Simplified Arabic</vt:lpstr>
      <vt:lpstr>Times New Roman</vt:lpstr>
      <vt:lpstr>Galerie</vt:lpstr>
      <vt:lpstr>Présentation PowerPoint</vt:lpstr>
      <vt:lpstr>Présentation PowerPoint</vt:lpstr>
      <vt:lpstr>Définition de la motivation:</vt:lpstr>
      <vt:lpstr>Présentation PowerPoint</vt:lpstr>
      <vt:lpstr>Présentation PowerPoint</vt:lpstr>
      <vt:lpstr>Présentation PowerPoint</vt:lpstr>
      <vt:lpstr>Présentation PowerPoint</vt:lpstr>
      <vt:lpstr>Présentation PowerPoint</vt:lpstr>
      <vt:lpstr>Présentation PowerPoint</vt:lpstr>
      <vt:lpstr>1- Motivation intrinsèque, motivation extrinsèque: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Seven</dc:creator>
  <cp:lastModifiedBy>pc</cp:lastModifiedBy>
  <cp:revision>41</cp:revision>
  <dcterms:created xsi:type="dcterms:W3CDTF">2018-12-10T03:10:15Z</dcterms:created>
  <dcterms:modified xsi:type="dcterms:W3CDTF">2025-04-28T21:25:34Z</dcterms:modified>
</cp:coreProperties>
</file>