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Lst>
  <p:notesMasterIdLst>
    <p:notesMasterId r:id="rId63"/>
  </p:notesMasterIdLst>
  <p:sldIdLst>
    <p:sldId id="256" r:id="rId3"/>
    <p:sldId id="257" r:id="rId4"/>
    <p:sldId id="312" r:id="rId5"/>
    <p:sldId id="258" r:id="rId6"/>
    <p:sldId id="259" r:id="rId7"/>
    <p:sldId id="260" r:id="rId8"/>
    <p:sldId id="261" r:id="rId9"/>
    <p:sldId id="262" r:id="rId10"/>
    <p:sldId id="306" r:id="rId11"/>
    <p:sldId id="296" r:id="rId12"/>
    <p:sldId id="263" r:id="rId13"/>
    <p:sldId id="297" r:id="rId14"/>
    <p:sldId id="298" r:id="rId15"/>
    <p:sldId id="268" r:id="rId16"/>
    <p:sldId id="300" r:id="rId17"/>
    <p:sldId id="301" r:id="rId18"/>
    <p:sldId id="299" r:id="rId19"/>
    <p:sldId id="269" r:id="rId20"/>
    <p:sldId id="313" r:id="rId21"/>
    <p:sldId id="264" r:id="rId22"/>
    <p:sldId id="265" r:id="rId23"/>
    <p:sldId id="319" r:id="rId24"/>
    <p:sldId id="303" r:id="rId25"/>
    <p:sldId id="320" r:id="rId26"/>
    <p:sldId id="309" r:id="rId27"/>
    <p:sldId id="266" r:id="rId28"/>
    <p:sldId id="295" r:id="rId29"/>
    <p:sldId id="293" r:id="rId30"/>
    <p:sldId id="314" r:id="rId31"/>
    <p:sldId id="304" r:id="rId32"/>
    <p:sldId id="305" r:id="rId33"/>
    <p:sldId id="270" r:id="rId34"/>
    <p:sldId id="307" r:id="rId35"/>
    <p:sldId id="271" r:id="rId36"/>
    <p:sldId id="310" r:id="rId37"/>
    <p:sldId id="267" r:id="rId38"/>
    <p:sldId id="316" r:id="rId39"/>
    <p:sldId id="315" r:id="rId40"/>
    <p:sldId id="272" r:id="rId41"/>
    <p:sldId id="273" r:id="rId42"/>
    <p:sldId id="274" r:id="rId43"/>
    <p:sldId id="275" r:id="rId44"/>
    <p:sldId id="276" r:id="rId45"/>
    <p:sldId id="277" r:id="rId46"/>
    <p:sldId id="278" r:id="rId47"/>
    <p:sldId id="279" r:id="rId48"/>
    <p:sldId id="280" r:id="rId49"/>
    <p:sldId id="281" r:id="rId50"/>
    <p:sldId id="282" r:id="rId51"/>
    <p:sldId id="283" r:id="rId52"/>
    <p:sldId id="284" r:id="rId53"/>
    <p:sldId id="285" r:id="rId54"/>
    <p:sldId id="286" r:id="rId55"/>
    <p:sldId id="287" r:id="rId56"/>
    <p:sldId id="288" r:id="rId57"/>
    <p:sldId id="317" r:id="rId58"/>
    <p:sldId id="318" r:id="rId59"/>
    <p:sldId id="289" r:id="rId60"/>
    <p:sldId id="290" r:id="rId61"/>
    <p:sldId id="291" r:id="rId62"/>
  </p:sldIdLst>
  <p:sldSz cx="12192000" cy="6858000"/>
  <p:notesSz cx="6858000" cy="9144000"/>
  <p:embeddedFontLst>
    <p:embeddedFont>
      <p:font typeface="Comic Sans MS" panose="030F0702030302020204" pitchFamily="66" charset="0"/>
      <p:regular r:id="rId64"/>
      <p:bold r:id="rId65"/>
      <p:italic r:id="rId66"/>
      <p:boldItalic r:id="rId67"/>
    </p:embeddedFont>
    <p:embeddedFont>
      <p:font typeface="Gill Sans" panose="020B0604020202020204" charset="0"/>
      <p:regular r:id="rId68"/>
      <p:bold r:id="rId69"/>
    </p:embeddedFont>
    <p:embeddedFont>
      <p:font typeface="Maven Pro SemiBold" panose="020B0604020202020204" charset="0"/>
      <p:regular r:id="rId70"/>
      <p:bold r:id="rId71"/>
    </p:embeddedFont>
    <p:embeddedFont>
      <p:font typeface="Montserrat Medium" panose="00000600000000000000" pitchFamily="2" charset="0"/>
      <p:regular r:id="rId72"/>
      <p:bold r:id="rId73"/>
      <p:italic r:id="rId74"/>
      <p:boldItalic r:id="rId75"/>
    </p:embeddedFont>
    <p:embeddedFont>
      <p:font typeface="Noto Sans Symbols" pitchFamily="2" charset="0"/>
      <p:regular r:id="rId76"/>
      <p:bold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hqQgqIffJBRikFNYFZ01mihuF4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1E2694-22A1-4999-BAA4-9987F4B57C73}">
  <a:tblStyle styleId="{EE1E2694-22A1-4999-BAA4-9987F4B57C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453" autoAdjust="0"/>
  </p:normalViewPr>
  <p:slideViewPr>
    <p:cSldViewPr snapToGrid="0">
      <p:cViewPr varScale="1">
        <p:scale>
          <a:sx n="57" d="100"/>
          <a:sy n="57" d="100"/>
        </p:scale>
        <p:origin x="1236" y="66"/>
      </p:cViewPr>
      <p:guideLst/>
    </p:cSldViewPr>
  </p:slideViewPr>
  <p:notesTextViewPr>
    <p:cViewPr>
      <p:scale>
        <a:sx n="1" d="1"/>
        <a:sy n="1" d="1"/>
      </p:scale>
      <p:origin x="0" y="-144"/>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font" Target="fonts/font11.fntdata"/><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9.fntdata"/><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2.fntdata"/><Relationship Id="rId73" Type="http://schemas.openxmlformats.org/officeDocument/2006/relationships/font" Target="fonts/font10.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3.fntdata"/><Relationship Id="rId7" Type="http://schemas.openxmlformats.org/officeDocument/2006/relationships/slide" Target="slides/slide5.xml"/><Relationship Id="rId71"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ageperso.lis-lab.fr/bernard.espinasse/wp-content/uploads/2021/12/4-SystemeExpert-1-4p.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100">
                <a:latin typeface="Arial"/>
                <a:ea typeface="Arial"/>
                <a:cs typeface="Arial"/>
                <a:sym typeface="Arial"/>
              </a:rPr>
              <a:t>Ingénieur spécialisé dans l'intelligence artificielle, le </a:t>
            </a:r>
            <a:r>
              <a:rPr lang="fr-FR" sz="1100" i="1">
                <a:latin typeface="Arial"/>
                <a:ea typeface="Arial"/>
                <a:cs typeface="Arial"/>
                <a:sym typeface="Arial"/>
              </a:rPr>
              <a:t>cogniticien</a:t>
            </a:r>
            <a:r>
              <a:rPr lang="fr-FR" sz="1100">
                <a:latin typeface="Arial"/>
                <a:ea typeface="Arial"/>
                <a:cs typeface="Arial"/>
                <a:sym typeface="Arial"/>
              </a:rPr>
              <a:t> modélise et conçoit des machines intelligentes</a:t>
            </a:r>
            <a:endParaRPr/>
          </a:p>
        </p:txBody>
      </p:sp>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950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100">
                <a:latin typeface="Arial"/>
                <a:ea typeface="Arial"/>
                <a:cs typeface="Arial"/>
                <a:sym typeface="Arial"/>
              </a:rPr>
              <a:t>Ingénieur spécialisé dans l'intelligence artificielle, le </a:t>
            </a:r>
            <a:r>
              <a:rPr lang="fr-FR" sz="1100" i="1">
                <a:latin typeface="Arial"/>
                <a:ea typeface="Arial"/>
                <a:cs typeface="Arial"/>
                <a:sym typeface="Arial"/>
              </a:rPr>
              <a:t>cogniticien</a:t>
            </a:r>
            <a:r>
              <a:rPr lang="fr-FR" sz="1100">
                <a:latin typeface="Arial"/>
                <a:ea typeface="Arial"/>
                <a:cs typeface="Arial"/>
                <a:sym typeface="Arial"/>
              </a:rPr>
              <a:t> modélise et conçoit des machines intelligentes</a:t>
            </a:r>
            <a:endParaRPr/>
          </a:p>
        </p:txBody>
      </p:sp>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746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100">
                <a:latin typeface="Arial"/>
                <a:ea typeface="Arial"/>
                <a:cs typeface="Arial"/>
                <a:sym typeface="Arial"/>
              </a:rPr>
              <a:t>Ingénieur spécialisé dans l'intelligence artificielle, le </a:t>
            </a:r>
            <a:r>
              <a:rPr lang="fr-FR" sz="1100" i="1">
                <a:latin typeface="Arial"/>
                <a:ea typeface="Arial"/>
                <a:cs typeface="Arial"/>
                <a:sym typeface="Arial"/>
              </a:rPr>
              <a:t>cogniticien</a:t>
            </a:r>
            <a:r>
              <a:rPr lang="fr-FR" sz="1100">
                <a:latin typeface="Arial"/>
                <a:ea typeface="Arial"/>
                <a:cs typeface="Arial"/>
                <a:sym typeface="Arial"/>
              </a:rPr>
              <a:t> modélise et conçoit des machines intelligentes</a:t>
            </a:r>
            <a:endParaRPr/>
          </a:p>
        </p:txBody>
      </p:sp>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674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b="0" i="0" dirty="0">
                <a:solidFill>
                  <a:srgbClr val="040C28"/>
                </a:solidFill>
                <a:effectLst/>
                <a:highlight>
                  <a:srgbClr val="D3E3FD"/>
                </a:highlight>
                <a:latin typeface="Gill Sans" panose="020B0604020202020204" charset="0"/>
              </a:rPr>
              <a:t>Heuristique est l'art d'inventer, de faire des découvertes  en résolvant des problèmes à partir de connaissances incomplètes</a:t>
            </a:r>
            <a:endParaRPr dirty="0">
              <a:latin typeface="Gill Sans" panose="020B0604020202020204" charset="0"/>
            </a:endParaRPr>
          </a:p>
        </p:txBody>
      </p:sp>
      <p:sp>
        <p:nvSpPr>
          <p:cNvPr id="237" name="Google Shape;2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158" name="Google Shape;15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98678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c8a3d770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ac8a3d770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180" name="Google Shape;180;g2ac8a3d770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689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c8a3d770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ac8a3d770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180" name="Google Shape;180;g2ac8a3d770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6901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c8a3d770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ac8a3d770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180" name="Google Shape;180;g2ac8a3d770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6924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c8a3d770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ac8a3d770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180" name="Google Shape;180;g2ac8a3d770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7599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ac8a3d7704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2ac8a3d7704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180" name="Google Shape;180;g2ac8a3d7704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2010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ac8a3d770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ac8a3d7704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202" name="Google Shape;202;g2ac8a3d7704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1628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ac8a3d770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ac8a3d7704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202" name="Google Shape;202;g2ac8a3d7704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403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ac8a3d770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2ac8a3d7704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Partie gauche = condition d’application de la règle • Partie droite = procédure de transformation de l’état courant</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 fait est un atome (énoncé) qui apporte une vérité. La valeur d’un fait est toujours vraie, selon une propriétés ou des critère donnés. •Une base de faits est une base de données qui détermine l’ensemble de faits. Elle représente une partie de la connaissance d’un système Expert sous forme déclaratives, relatives à des faits connus</a:t>
            </a:r>
            <a:endParaRPr/>
          </a:p>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r>
              <a:rPr lang="fr-FR"/>
              <a:t>Une règle: Une règle est composée de faits liés avec des opérateurs logiques. Les règles représentent les connaissances opératoires qui permettent la déduction pour un système Expert. •Les règles sont fournies par l'expert humain suite à son expérience dans le domaine.</a:t>
            </a:r>
            <a:endParaRPr/>
          </a:p>
        </p:txBody>
      </p:sp>
      <p:sp>
        <p:nvSpPr>
          <p:cNvPr id="202" name="Google Shape;202;g2ac8a3d7704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730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c8a3d7704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ac8a3d7704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dirty="0"/>
              <a:t>Inconnu  -  Il n'est ni confirmé ni infirmé. </a:t>
            </a:r>
            <a:endParaRPr dirty="0"/>
          </a:p>
          <a:p>
            <a:pPr marL="0" lvl="0" indent="0" algn="l" rtl="0">
              <a:spcBef>
                <a:spcPts val="0"/>
              </a:spcBef>
              <a:spcAft>
                <a:spcPts val="0"/>
              </a:spcAft>
              <a:buNone/>
            </a:pPr>
            <a:r>
              <a:rPr lang="fr-FR" dirty="0" err="1"/>
              <a:t>Indeterminé</a:t>
            </a:r>
            <a:r>
              <a:rPr lang="fr-FR" dirty="0"/>
              <a:t> - de l’incertain (info contradictoires par exemple</a:t>
            </a:r>
            <a:endParaRPr dirty="0"/>
          </a:p>
          <a:p>
            <a:pPr marL="0" lvl="0" indent="0" algn="l" rtl="0">
              <a:spcBef>
                <a:spcPts val="0"/>
              </a:spcBef>
              <a:spcAft>
                <a:spcPts val="0"/>
              </a:spcAft>
              <a:buNone/>
            </a:pPr>
            <a:r>
              <a:rPr lang="fr-FR" dirty="0"/>
              <a:t>Inférence monotone : les nouvelles informations ne peut pas invalider les conclusions précédemment tirées</a:t>
            </a:r>
            <a:endParaRPr dirty="0"/>
          </a:p>
          <a:p>
            <a:pPr marL="0" lvl="0" indent="0" algn="l" rtl="0">
              <a:spcBef>
                <a:spcPts val="0"/>
              </a:spcBef>
              <a:spcAft>
                <a:spcPts val="0"/>
              </a:spcAft>
              <a:buNone/>
            </a:pPr>
            <a:r>
              <a:rPr lang="fr-FR" dirty="0"/>
              <a:t>les systèmes experts qui sont monotones ne changent pas leurs conclusions précédentes en présence de nouvelles informations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FR" sz="1100" dirty="0">
                <a:uFill>
                  <a:noFill/>
                </a:uFill>
                <a:latin typeface="Arial"/>
                <a:ea typeface="Arial"/>
                <a:cs typeface="Arial"/>
                <a:sym typeface="Arial"/>
                <a:hlinkClick r:id="rId3"/>
              </a:rPr>
              <a:t>Par exemple, dans certains systèmes experts, chaque règle peut avoir un coefficient associé qui indique la force de la règle ou la confiance dans la conclusion de la règle</a:t>
            </a:r>
            <a:r>
              <a:rPr lang="fr-FR" dirty="0"/>
              <a:t>.</a:t>
            </a:r>
            <a:endParaRPr dirty="0"/>
          </a:p>
          <a:p>
            <a:pPr marL="0" lvl="0" indent="0" algn="l" rtl="0">
              <a:spcBef>
                <a:spcPts val="0"/>
              </a:spcBef>
              <a:spcAft>
                <a:spcPts val="0"/>
              </a:spcAft>
              <a:buNone/>
            </a:pPr>
            <a:endParaRPr dirty="0"/>
          </a:p>
          <a:p>
            <a:pPr marL="457200" lvl="0" indent="-298450" algn="l" rtl="0">
              <a:spcBef>
                <a:spcPts val="400"/>
              </a:spcBef>
              <a:spcAft>
                <a:spcPts val="0"/>
              </a:spcAft>
              <a:buClr>
                <a:schemeClr val="dk1"/>
              </a:buClr>
              <a:buSzPts val="1100"/>
              <a:buFont typeface="Noto Sans Symbols"/>
              <a:buChar char="❏"/>
            </a:pPr>
            <a:r>
              <a:rPr lang="fr-FR" sz="1100" dirty="0">
                <a:latin typeface="Gill Sans"/>
                <a:ea typeface="Gill Sans"/>
                <a:cs typeface="Gill Sans"/>
                <a:sym typeface="Gill Sans"/>
              </a:rPr>
              <a:t>Des variantes :</a:t>
            </a:r>
            <a:endParaRPr sz="1100" dirty="0">
              <a:latin typeface="Gill Sans"/>
              <a:ea typeface="Gill Sans"/>
              <a:cs typeface="Gill Sans"/>
              <a:sym typeface="Gill Sans"/>
            </a:endParaRPr>
          </a:p>
          <a:p>
            <a:pPr marL="0" lvl="0" indent="0" algn="l" rtl="0">
              <a:spcBef>
                <a:spcPts val="400"/>
              </a:spcBef>
              <a:spcAft>
                <a:spcPts val="0"/>
              </a:spcAft>
              <a:buClr>
                <a:schemeClr val="dk1"/>
              </a:buClr>
              <a:buSzPts val="1100"/>
              <a:buFont typeface="Arial"/>
              <a:buNone/>
            </a:pPr>
            <a:r>
              <a:rPr lang="fr-FR" sz="1100" dirty="0">
                <a:latin typeface="Gill Sans"/>
                <a:ea typeface="Gill Sans"/>
                <a:cs typeface="Gill Sans"/>
                <a:sym typeface="Gill Sans"/>
              </a:rPr>
              <a:t>– coefficients de vraisemblance (maladie = rougeole (0.6))</a:t>
            </a:r>
            <a:endParaRPr sz="1100" dirty="0">
              <a:latin typeface="Gill Sans"/>
              <a:ea typeface="Gill Sans"/>
              <a:cs typeface="Gill Sans"/>
              <a:sym typeface="Gill Sans"/>
            </a:endParaRPr>
          </a:p>
          <a:p>
            <a:pPr marL="0" lvl="0" indent="0" algn="l" rtl="0">
              <a:spcBef>
                <a:spcPts val="400"/>
              </a:spcBef>
              <a:spcAft>
                <a:spcPts val="0"/>
              </a:spcAft>
              <a:buClr>
                <a:schemeClr val="dk1"/>
              </a:buClr>
              <a:buSzPts val="1100"/>
              <a:buFont typeface="Arial"/>
              <a:buNone/>
            </a:pPr>
            <a:r>
              <a:rPr lang="fr-FR" sz="1100" dirty="0">
                <a:latin typeface="Gill Sans"/>
                <a:ea typeface="Gill Sans"/>
                <a:cs typeface="Gill Sans"/>
                <a:sym typeface="Gill Sans"/>
              </a:rPr>
              <a:t>– introduction de variables (ordre 1)</a:t>
            </a:r>
            <a:endParaRPr sz="1100" dirty="0">
              <a:latin typeface="Gill Sans"/>
              <a:ea typeface="Gill Sans"/>
              <a:cs typeface="Gill Sans"/>
              <a:sym typeface="Gill Sans"/>
            </a:endParaRPr>
          </a:p>
          <a:p>
            <a:pPr marL="0" lvl="0" indent="0" algn="l" rtl="0">
              <a:spcBef>
                <a:spcPts val="400"/>
              </a:spcBef>
              <a:spcAft>
                <a:spcPts val="0"/>
              </a:spcAft>
              <a:buClr>
                <a:schemeClr val="dk1"/>
              </a:buClr>
              <a:buSzPts val="1100"/>
              <a:buFont typeface="Arial"/>
              <a:buNone/>
            </a:pPr>
            <a:r>
              <a:rPr lang="fr-FR" sz="1100" dirty="0">
                <a:latin typeface="Gill Sans"/>
                <a:ea typeface="Gill Sans"/>
                <a:cs typeface="Gill Sans"/>
                <a:sym typeface="Gill Sans"/>
              </a:rPr>
              <a:t>– valeurs floues (taille = grande)</a:t>
            </a:r>
            <a:endParaRPr sz="200" dirty="0"/>
          </a:p>
        </p:txBody>
      </p:sp>
      <p:sp>
        <p:nvSpPr>
          <p:cNvPr id="245" name="Google Shape;245;g2ac8a3d7704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ac8a3d7704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ac8a3d7704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2ac8a3d7704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lvl="0" indent="-311665" algn="l" rtl="0">
              <a:spcBef>
                <a:spcPts val="400"/>
              </a:spcBef>
              <a:spcAft>
                <a:spcPts val="0"/>
              </a:spcAft>
              <a:buClr>
                <a:srgbClr val="629DD1"/>
              </a:buClr>
              <a:buSzPts val="1308"/>
              <a:buFont typeface="Arial"/>
              <a:buChar char="•"/>
            </a:pPr>
            <a:r>
              <a:rPr lang="fr-FR" sz="1508" b="1" dirty="0">
                <a:latin typeface="Gill Sans"/>
                <a:ea typeface="Gill Sans"/>
                <a:cs typeface="Gill Sans"/>
                <a:sym typeface="Gill Sans"/>
              </a:rPr>
              <a:t>Exemple :</a:t>
            </a:r>
            <a:br>
              <a:rPr lang="fr-FR" sz="1508" dirty="0">
                <a:latin typeface="Gill Sans"/>
                <a:ea typeface="Gill Sans"/>
                <a:cs typeface="Gill Sans"/>
                <a:sym typeface="Gill Sans"/>
              </a:rPr>
            </a:br>
            <a:r>
              <a:rPr lang="fr-FR" sz="1508" dirty="0">
                <a:latin typeface="Gill Sans"/>
                <a:ea typeface="Gill Sans"/>
                <a:cs typeface="Gill Sans"/>
                <a:sym typeface="Gill Sans"/>
              </a:rPr>
              <a:t>Si les faits Fa, Fb,…Fi sont réalisés alors examiner les règles qui ont dans leurs prémisses le fait Fi+1</a:t>
            </a:r>
            <a:endParaRPr sz="1508" dirty="0">
              <a:latin typeface="Gill Sans"/>
              <a:ea typeface="Gill Sans"/>
              <a:cs typeface="Gill Sans"/>
              <a:sym typeface="Gill Sans"/>
            </a:endParaRPr>
          </a:p>
          <a:p>
            <a:pPr marL="457200" lvl="0" indent="0" algn="l" rtl="0">
              <a:spcBef>
                <a:spcPts val="400"/>
              </a:spcBef>
              <a:spcAft>
                <a:spcPts val="0"/>
              </a:spcAft>
              <a:buClr>
                <a:schemeClr val="dk1"/>
              </a:buClr>
              <a:buSzPts val="1100"/>
              <a:buFont typeface="Arial"/>
              <a:buNone/>
            </a:pPr>
            <a:endParaRPr sz="1508" dirty="0">
              <a:latin typeface="Gill Sans"/>
              <a:ea typeface="Gill Sans"/>
              <a:cs typeface="Gill Sans"/>
              <a:sym typeface="Gill Sans"/>
            </a:endParaRPr>
          </a:p>
          <a:p>
            <a:pPr marL="457200" lvl="0" indent="0" algn="l" rtl="0">
              <a:spcBef>
                <a:spcPts val="400"/>
              </a:spcBef>
              <a:spcAft>
                <a:spcPts val="0"/>
              </a:spcAft>
              <a:buClr>
                <a:schemeClr val="dk1"/>
              </a:buClr>
              <a:buSzPts val="1100"/>
              <a:buFont typeface="Arial"/>
              <a:buNone/>
            </a:pPr>
            <a:r>
              <a:rPr lang="fr-FR" sz="1508" b="1" dirty="0">
                <a:latin typeface="Gill Sans"/>
                <a:ea typeface="Gill Sans"/>
                <a:cs typeface="Gill Sans"/>
                <a:sym typeface="Gill Sans"/>
              </a:rPr>
              <a:t>Exemple :</a:t>
            </a:r>
            <a:br>
              <a:rPr lang="fr-FR" sz="1508" dirty="0">
                <a:latin typeface="Gill Sans"/>
                <a:ea typeface="Gill Sans"/>
                <a:cs typeface="Gill Sans"/>
                <a:sym typeface="Gill Sans"/>
              </a:rPr>
            </a:br>
            <a:r>
              <a:rPr lang="fr-FR" sz="1508" dirty="0">
                <a:latin typeface="Gill Sans"/>
                <a:ea typeface="Gill Sans"/>
                <a:cs typeface="Gill Sans"/>
                <a:sym typeface="Gill Sans"/>
              </a:rPr>
              <a:t>Si les règles R1, R2 ont comme conclusions Fa, Fb,….Fi. Alors activer en priorité les règles qui ont dans leur prémisses Fa, Fb,…Fi.</a:t>
            </a:r>
            <a:endParaRPr sz="1508" dirty="0">
              <a:latin typeface="Gill Sans"/>
              <a:ea typeface="Gill Sans"/>
              <a:cs typeface="Gill Sans"/>
              <a:sym typeface="Gill Sans"/>
            </a:endParaRPr>
          </a:p>
          <a:p>
            <a:pPr marL="0" lvl="0" indent="0" algn="l" rtl="0">
              <a:spcBef>
                <a:spcPts val="0"/>
              </a:spcBef>
              <a:spcAft>
                <a:spcPts val="0"/>
              </a:spcAft>
              <a:buNone/>
            </a:pPr>
            <a:endParaRPr dirty="0"/>
          </a:p>
          <a:p>
            <a:pPr marL="457200" lvl="0" indent="-311665" algn="l" rtl="0">
              <a:spcBef>
                <a:spcPts val="400"/>
              </a:spcBef>
              <a:spcAft>
                <a:spcPts val="0"/>
              </a:spcAft>
              <a:buClr>
                <a:srgbClr val="629DD1"/>
              </a:buClr>
              <a:buSzPts val="1308"/>
              <a:buFont typeface="Arial"/>
              <a:buChar char="•"/>
            </a:pPr>
            <a:r>
              <a:rPr lang="fr-FR" sz="1508" b="1" dirty="0">
                <a:latin typeface="Gill Sans"/>
                <a:ea typeface="Gill Sans"/>
                <a:cs typeface="Gill Sans"/>
                <a:sym typeface="Gill Sans"/>
              </a:rPr>
              <a:t>Exemple :</a:t>
            </a:r>
            <a:br>
              <a:rPr lang="fr-FR" sz="1508" dirty="0">
                <a:latin typeface="Gill Sans"/>
                <a:ea typeface="Gill Sans"/>
                <a:cs typeface="Gill Sans"/>
                <a:sym typeface="Gill Sans"/>
              </a:rPr>
            </a:br>
            <a:r>
              <a:rPr lang="fr-FR" sz="1508" dirty="0">
                <a:latin typeface="Gill Sans"/>
                <a:ea typeface="Gill Sans"/>
                <a:cs typeface="Gill Sans"/>
                <a:sym typeface="Gill Sans"/>
              </a:rPr>
              <a:t>si coefficient fa (fait de la règle) &lt; coefficient fa’ (fait de la base des faits) ALORS </a:t>
            </a:r>
            <a:r>
              <a:rPr lang="fr-FR" sz="1508" b="1" dirty="0">
                <a:latin typeface="Gill Sans"/>
                <a:ea typeface="Gill Sans"/>
                <a:cs typeface="Gill Sans"/>
                <a:sym typeface="Gill Sans"/>
              </a:rPr>
              <a:t>supprimer la règle</a:t>
            </a:r>
            <a:r>
              <a:rPr lang="fr-FR" sz="1508" dirty="0">
                <a:latin typeface="Gill Sans"/>
                <a:ea typeface="Gill Sans"/>
                <a:cs typeface="Gill Sans"/>
                <a:sym typeface="Gill Sans"/>
              </a:rPr>
              <a:t>.</a:t>
            </a:r>
            <a:endParaRPr dirty="0"/>
          </a:p>
        </p:txBody>
      </p:sp>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0213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ac8a3d7704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ac8a3d7704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Le but souhaité est-il démontré ? : cet algorithme suppose que l'utilisateur du moteur veut obtenir une proposition particulière, but du problème. Si ce fait vient d'être obtenu, il est inutile de poursuivre le travail</a:t>
            </a:r>
            <a:endParaRPr/>
          </a:p>
        </p:txBody>
      </p:sp>
      <p:sp>
        <p:nvSpPr>
          <p:cNvPr id="305" name="Google Shape;30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fr-FR" sz="1200" b="0" i="0" u="none" strike="noStrike" cap="none">
                <a:solidFill>
                  <a:schemeClr val="dk1"/>
                </a:solidFill>
                <a:latin typeface="Calibri"/>
                <a:ea typeface="Calibri"/>
                <a:cs typeface="Calibri"/>
                <a:sym typeface="Calibri"/>
              </a:rPr>
              <a:t>43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c8a3d7704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ac8a3d7704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2ac8a3d7704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44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ac8a3d7704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ac8a3d7704_0_1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g2ac8a3d7704_0_1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47</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ac8a3d7704_0_1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2ac8a3d7704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ac8a3d7704_0_1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g2ac8a3d7704_0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1" name="Google Shape;4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2ac8a3d7704_0_1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2ac8a3d7704_0_1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g2ac8a3d7704_0_1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ac8a3d7704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ac8a3d7704_0_1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g2ac8a3d7704_0_1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54</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ac8a3d7704_0_20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g2ac8a3d7704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ac8a3d7704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ac8a3d7704_0_2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2ac8a3d7704_0_2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58</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c8a3d7704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ac8a3d7704_0_2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fr-FR"/>
              <a:t>Règle déclenchée R5.</a:t>
            </a:r>
            <a:endParaRPr/>
          </a:p>
          <a:p>
            <a:pPr marL="0" lvl="0" indent="0" algn="l" rtl="0">
              <a:spcBef>
                <a:spcPts val="0"/>
              </a:spcBef>
              <a:spcAft>
                <a:spcPts val="0"/>
              </a:spcAft>
              <a:buClr>
                <a:schemeClr val="dk1"/>
              </a:buClr>
              <a:buSzPts val="1100"/>
              <a:buFont typeface="Arial"/>
              <a:buNone/>
            </a:pPr>
            <a:r>
              <a:rPr lang="fr-FR"/>
              <a:t>Base de faits : Les_Saintes, Hôtel Paradisio</a:t>
            </a:r>
            <a:endParaRPr/>
          </a:p>
          <a:p>
            <a:pPr marL="0" lvl="0" indent="0" algn="l" rtl="0">
              <a:spcBef>
                <a:spcPts val="0"/>
              </a:spcBef>
              <a:spcAft>
                <a:spcPts val="0"/>
              </a:spcAft>
              <a:buClr>
                <a:schemeClr val="dk1"/>
              </a:buClr>
              <a:buSzPts val="1100"/>
              <a:buFont typeface="Arial"/>
              <a:buNone/>
            </a:pPr>
            <a:r>
              <a:rPr lang="fr-FR"/>
              <a:t>Règle déclenchée R9.</a:t>
            </a:r>
            <a:endParaRPr/>
          </a:p>
          <a:p>
            <a:pPr marL="0" lvl="0" indent="0" algn="l" rtl="0">
              <a:spcBef>
                <a:spcPts val="0"/>
              </a:spcBef>
              <a:spcAft>
                <a:spcPts val="0"/>
              </a:spcAft>
              <a:buClr>
                <a:schemeClr val="dk1"/>
              </a:buClr>
              <a:buSzPts val="1100"/>
              <a:buFont typeface="Arial"/>
              <a:buNone/>
            </a:pPr>
            <a:r>
              <a:rPr lang="fr-FR"/>
              <a:t>Base de faits: Les_Saintes, Hôtel Paradisio, Caraïbes</a:t>
            </a:r>
            <a:endParaRPr/>
          </a:p>
          <a:p>
            <a:pPr marL="0" lvl="0" indent="0" algn="l" rtl="0">
              <a:spcBef>
                <a:spcPts val="0"/>
              </a:spcBef>
              <a:spcAft>
                <a:spcPts val="0"/>
              </a:spcAft>
              <a:buClr>
                <a:schemeClr val="dk1"/>
              </a:buClr>
              <a:buSzPts val="1100"/>
              <a:buFont typeface="Arial"/>
              <a:buNone/>
            </a:pPr>
            <a:r>
              <a:rPr lang="fr-FR"/>
              <a:t>Le moteur est maintenant bloqué en chaînage avant. Il n'existe pas de prémisse qui contienne Caraïbes.</a:t>
            </a:r>
            <a:endParaRPr/>
          </a:p>
          <a:p>
            <a:pPr marL="0" lvl="0" indent="0" algn="l" rtl="0">
              <a:spcBef>
                <a:spcPts val="0"/>
              </a:spcBef>
              <a:spcAft>
                <a:spcPts val="0"/>
              </a:spcAft>
              <a:buClr>
                <a:schemeClr val="dk1"/>
              </a:buClr>
              <a:buSzPts val="1100"/>
              <a:buFont typeface="Arial"/>
              <a:buNone/>
            </a:pPr>
            <a:r>
              <a:rPr lang="fr-FR"/>
              <a:t>Il passe donc en chaînage arrière mais il n'existe pas de règle activable ayant une partie droite (conclusion) qui</a:t>
            </a:r>
            <a:endParaRPr/>
          </a:p>
          <a:p>
            <a:pPr marL="0" lvl="0" indent="0" algn="l" rtl="0">
              <a:spcBef>
                <a:spcPts val="0"/>
              </a:spcBef>
              <a:spcAft>
                <a:spcPts val="0"/>
              </a:spcAft>
              <a:buClr>
                <a:schemeClr val="dk1"/>
              </a:buClr>
              <a:buSzPts val="1100"/>
              <a:buFont typeface="Arial"/>
              <a:buNone/>
            </a:pPr>
            <a:r>
              <a:rPr lang="fr-FR"/>
              <a:t>contienne Caraïbes.</a:t>
            </a:r>
            <a:endParaRPr/>
          </a:p>
          <a:p>
            <a:pPr marL="0" lvl="0" indent="0" algn="l" rtl="0">
              <a:spcBef>
                <a:spcPts val="0"/>
              </a:spcBef>
              <a:spcAft>
                <a:spcPts val="0"/>
              </a:spcAft>
              <a:buClr>
                <a:schemeClr val="dk1"/>
              </a:buClr>
              <a:buSzPts val="1100"/>
              <a:buFont typeface="Arial"/>
              <a:buNone/>
            </a:pPr>
            <a:r>
              <a:rPr lang="fr-FR"/>
              <a:t>Le moteur passe à nouveau en chaînage avant.</a:t>
            </a:r>
            <a:endParaRPr/>
          </a:p>
          <a:p>
            <a:pPr marL="0" lvl="0" indent="0" algn="l" rtl="0">
              <a:spcBef>
                <a:spcPts val="0"/>
              </a:spcBef>
              <a:spcAft>
                <a:spcPts val="0"/>
              </a:spcAft>
              <a:buClr>
                <a:schemeClr val="dk1"/>
              </a:buClr>
              <a:buSzPts val="1100"/>
              <a:buFont typeface="Arial"/>
              <a:buNone/>
            </a:pPr>
            <a:r>
              <a:rPr lang="fr-FR"/>
              <a:t>Les règles potentiellement activables sont R1, R2, R3, R4, R6, R7, R8.</a:t>
            </a:r>
            <a:endParaRPr/>
          </a:p>
          <a:p>
            <a:pPr marL="0" lvl="0" indent="0" algn="l" rtl="0">
              <a:spcBef>
                <a:spcPts val="0"/>
              </a:spcBef>
              <a:spcAft>
                <a:spcPts val="0"/>
              </a:spcAft>
              <a:buClr>
                <a:schemeClr val="dk1"/>
              </a:buClr>
              <a:buSzPts val="1100"/>
              <a:buFont typeface="Arial"/>
              <a:buNone/>
            </a:pPr>
            <a:r>
              <a:rPr lang="fr-FR"/>
              <a:t>La règle R6 est sélectionnée et activée. Elle permet de déduire tourisme chaud. etc...</a:t>
            </a:r>
            <a:endParaRPr/>
          </a:p>
          <a:p>
            <a:pPr marL="0" lvl="0" indent="0" algn="l" rtl="0">
              <a:spcBef>
                <a:spcPts val="0"/>
              </a:spcBef>
              <a:spcAft>
                <a:spcPts val="0"/>
              </a:spcAft>
              <a:buNone/>
            </a:pPr>
            <a:endParaRPr/>
          </a:p>
        </p:txBody>
      </p:sp>
      <p:sp>
        <p:nvSpPr>
          <p:cNvPr id="451" name="Google Shape;451;g2ac8a3d7704_0_2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59</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ac8a3d7704_5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2ac8a3d7704_5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2ac8a3d7704_5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60</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ac8a3d7704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ac8a3d7704_0_1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37515" algn="just">
              <a:lnSpc>
                <a:spcPct val="107000"/>
              </a:lnSpc>
            </a:pPr>
            <a:r>
              <a:rPr lang="fr-FR" sz="1800" dirty="0">
                <a:effectLst/>
                <a:latin typeface="Calibri" panose="020F0502020204030204" pitchFamily="34" charset="0"/>
                <a:ea typeface="Calibri" panose="020F0502020204030204" pitchFamily="34" charset="0"/>
                <a:cs typeface="Arial" panose="020B0604020202020204" pitchFamily="34" charset="0"/>
              </a:rPr>
              <a:t>– La planification d’une séquence d’actions pour l’accomplissement d’un ensemble de buts à partir de certaines conditions de départ et en présence de certaines contraintes. – La réparation d’un dysfonctionnement. </a:t>
            </a:r>
          </a:p>
          <a:p>
            <a:pPr marL="437515" algn="just">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 le contrôle du comportement d’un environnement complexe. </a:t>
            </a:r>
          </a:p>
          <a:p>
            <a:pPr marL="0" lvl="0" indent="0" algn="l" rtl="0">
              <a:spcBef>
                <a:spcPts val="0"/>
              </a:spcBef>
              <a:spcAft>
                <a:spcPts val="0"/>
              </a:spcAft>
              <a:buNone/>
            </a:pPr>
            <a:endParaRPr dirty="0"/>
          </a:p>
        </p:txBody>
      </p:sp>
      <p:sp>
        <p:nvSpPr>
          <p:cNvPr id="143" name="Google Shape;143;g2ac8a3d7704_0_1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extLst>
      <p:ext uri="{BB962C8B-B14F-4D97-AF65-F5344CB8AC3E}">
        <p14:creationId xmlns:p14="http://schemas.microsoft.com/office/powerpoint/2010/main" val="77268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78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sz="1100">
                <a:latin typeface="Arial"/>
                <a:ea typeface="Arial"/>
                <a:cs typeface="Arial"/>
                <a:sym typeface="Arial"/>
              </a:rPr>
              <a:t>Ingénieur spécialisé dans l'intelligence artificielle, le </a:t>
            </a:r>
            <a:r>
              <a:rPr lang="fr-FR" sz="1100" i="1">
                <a:latin typeface="Arial"/>
                <a:ea typeface="Arial"/>
                <a:cs typeface="Arial"/>
                <a:sym typeface="Arial"/>
              </a:rPr>
              <a:t>cogniticien</a:t>
            </a:r>
            <a:r>
              <a:rPr lang="fr-FR" sz="1100">
                <a:latin typeface="Arial"/>
                <a:ea typeface="Arial"/>
                <a:cs typeface="Arial"/>
                <a:sym typeface="Arial"/>
              </a:rPr>
              <a:t> modélise et conçoit des machines intelligentes</a:t>
            </a:r>
            <a:endParaRPr/>
          </a:p>
        </p:txBody>
      </p:sp>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3"/>
          <p:cNvSpPr txBox="1">
            <a:spLocks noGrp="1"/>
          </p:cNvSpPr>
          <p:nvPr>
            <p:ph type="ctrTitle"/>
          </p:nvPr>
        </p:nvSpPr>
        <p:spPr>
          <a:xfrm>
            <a:off x="415611" y="992767"/>
            <a:ext cx="11360800" cy="27368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3900"/>
              <a:buNone/>
              <a:defRPr sz="6933"/>
            </a:lvl1pPr>
            <a:lvl2pPr lvl="1" algn="ctr">
              <a:lnSpc>
                <a:spcPct val="100000"/>
              </a:lnSpc>
              <a:spcBef>
                <a:spcPts val="0"/>
              </a:spcBef>
              <a:spcAft>
                <a:spcPts val="0"/>
              </a:spcAft>
              <a:buSzPts val="3900"/>
              <a:buNone/>
              <a:defRPr sz="6933"/>
            </a:lvl2pPr>
            <a:lvl3pPr lvl="2" algn="ctr">
              <a:lnSpc>
                <a:spcPct val="100000"/>
              </a:lnSpc>
              <a:spcBef>
                <a:spcPts val="0"/>
              </a:spcBef>
              <a:spcAft>
                <a:spcPts val="0"/>
              </a:spcAft>
              <a:buSzPts val="3900"/>
              <a:buNone/>
              <a:defRPr sz="6933"/>
            </a:lvl3pPr>
            <a:lvl4pPr lvl="3" algn="ctr">
              <a:lnSpc>
                <a:spcPct val="100000"/>
              </a:lnSpc>
              <a:spcBef>
                <a:spcPts val="0"/>
              </a:spcBef>
              <a:spcAft>
                <a:spcPts val="0"/>
              </a:spcAft>
              <a:buSzPts val="3900"/>
              <a:buNone/>
              <a:defRPr sz="6933"/>
            </a:lvl4pPr>
            <a:lvl5pPr lvl="4" algn="ctr">
              <a:lnSpc>
                <a:spcPct val="100000"/>
              </a:lnSpc>
              <a:spcBef>
                <a:spcPts val="0"/>
              </a:spcBef>
              <a:spcAft>
                <a:spcPts val="0"/>
              </a:spcAft>
              <a:buSzPts val="3900"/>
              <a:buNone/>
              <a:defRPr sz="6933"/>
            </a:lvl5pPr>
            <a:lvl6pPr lvl="5" algn="ctr">
              <a:lnSpc>
                <a:spcPct val="100000"/>
              </a:lnSpc>
              <a:spcBef>
                <a:spcPts val="0"/>
              </a:spcBef>
              <a:spcAft>
                <a:spcPts val="0"/>
              </a:spcAft>
              <a:buSzPts val="3900"/>
              <a:buNone/>
              <a:defRPr sz="6933"/>
            </a:lvl6pPr>
            <a:lvl7pPr lvl="6" algn="ctr">
              <a:lnSpc>
                <a:spcPct val="100000"/>
              </a:lnSpc>
              <a:spcBef>
                <a:spcPts val="0"/>
              </a:spcBef>
              <a:spcAft>
                <a:spcPts val="0"/>
              </a:spcAft>
              <a:buSzPts val="3900"/>
              <a:buNone/>
              <a:defRPr sz="6933"/>
            </a:lvl7pPr>
            <a:lvl8pPr lvl="7" algn="ctr">
              <a:lnSpc>
                <a:spcPct val="100000"/>
              </a:lnSpc>
              <a:spcBef>
                <a:spcPts val="0"/>
              </a:spcBef>
              <a:spcAft>
                <a:spcPts val="0"/>
              </a:spcAft>
              <a:buSzPts val="3900"/>
              <a:buNone/>
              <a:defRPr sz="6933"/>
            </a:lvl8pPr>
            <a:lvl9pPr lvl="8" algn="ctr">
              <a:lnSpc>
                <a:spcPct val="100000"/>
              </a:lnSpc>
              <a:spcBef>
                <a:spcPts val="0"/>
              </a:spcBef>
              <a:spcAft>
                <a:spcPts val="0"/>
              </a:spcAft>
              <a:buSzPts val="3900"/>
              <a:buNone/>
              <a:defRPr sz="6933"/>
            </a:lvl9pPr>
          </a:lstStyle>
          <a:p>
            <a:endParaRPr/>
          </a:p>
        </p:txBody>
      </p:sp>
      <p:sp>
        <p:nvSpPr>
          <p:cNvPr id="15" name="Google Shape;15;p23"/>
          <p:cNvSpPr txBox="1">
            <a:spLocks noGrp="1"/>
          </p:cNvSpPr>
          <p:nvPr>
            <p:ph type="subTitle" idx="1"/>
          </p:nvPr>
        </p:nvSpPr>
        <p:spPr>
          <a:xfrm>
            <a:off x="415600" y="3778833"/>
            <a:ext cx="11360800" cy="1056800"/>
          </a:xfrm>
          <a:prstGeom prst="rect">
            <a:avLst/>
          </a:prstGeom>
          <a:noFill/>
          <a:ln>
            <a:noFill/>
          </a:ln>
        </p:spPr>
        <p:txBody>
          <a:bodyPr spcFirstLastPara="1" wrap="square" lIns="68575" tIns="68575" rIns="68575" bIns="68575" anchor="t" anchorCtr="0">
            <a:normAutofit/>
          </a:bodyPr>
          <a:lstStyle>
            <a:lvl1pPr lvl="0" algn="ctr">
              <a:lnSpc>
                <a:spcPct val="100000"/>
              </a:lnSpc>
              <a:spcBef>
                <a:spcPts val="0"/>
              </a:spcBef>
              <a:spcAft>
                <a:spcPts val="0"/>
              </a:spcAft>
              <a:buSzPts val="2100"/>
              <a:buNone/>
              <a:defRPr sz="3733"/>
            </a:lvl1pPr>
            <a:lvl2pPr lvl="1" algn="ctr">
              <a:lnSpc>
                <a:spcPct val="100000"/>
              </a:lnSpc>
              <a:spcBef>
                <a:spcPts val="0"/>
              </a:spcBef>
              <a:spcAft>
                <a:spcPts val="0"/>
              </a:spcAft>
              <a:buSzPts val="2100"/>
              <a:buNone/>
              <a:defRPr sz="3733"/>
            </a:lvl2pPr>
            <a:lvl3pPr lvl="2" algn="ctr">
              <a:lnSpc>
                <a:spcPct val="100000"/>
              </a:lnSpc>
              <a:spcBef>
                <a:spcPts val="0"/>
              </a:spcBef>
              <a:spcAft>
                <a:spcPts val="0"/>
              </a:spcAft>
              <a:buSzPts val="2100"/>
              <a:buNone/>
              <a:defRPr sz="3733"/>
            </a:lvl3pPr>
            <a:lvl4pPr lvl="3" algn="ctr">
              <a:lnSpc>
                <a:spcPct val="100000"/>
              </a:lnSpc>
              <a:spcBef>
                <a:spcPts val="0"/>
              </a:spcBef>
              <a:spcAft>
                <a:spcPts val="0"/>
              </a:spcAft>
              <a:buSzPts val="2100"/>
              <a:buNone/>
              <a:defRPr sz="3733"/>
            </a:lvl4pPr>
            <a:lvl5pPr lvl="4" algn="ctr">
              <a:lnSpc>
                <a:spcPct val="100000"/>
              </a:lnSpc>
              <a:spcBef>
                <a:spcPts val="0"/>
              </a:spcBef>
              <a:spcAft>
                <a:spcPts val="0"/>
              </a:spcAft>
              <a:buSzPts val="2100"/>
              <a:buNone/>
              <a:defRPr sz="3733"/>
            </a:lvl5pPr>
            <a:lvl6pPr lvl="5" algn="ctr">
              <a:lnSpc>
                <a:spcPct val="100000"/>
              </a:lnSpc>
              <a:spcBef>
                <a:spcPts val="0"/>
              </a:spcBef>
              <a:spcAft>
                <a:spcPts val="0"/>
              </a:spcAft>
              <a:buSzPts val="2100"/>
              <a:buNone/>
              <a:defRPr sz="3733"/>
            </a:lvl6pPr>
            <a:lvl7pPr lvl="6" algn="ctr">
              <a:lnSpc>
                <a:spcPct val="100000"/>
              </a:lnSpc>
              <a:spcBef>
                <a:spcPts val="0"/>
              </a:spcBef>
              <a:spcAft>
                <a:spcPts val="0"/>
              </a:spcAft>
              <a:buSzPts val="2100"/>
              <a:buNone/>
              <a:defRPr sz="3733"/>
            </a:lvl7pPr>
            <a:lvl8pPr lvl="7" algn="ctr">
              <a:lnSpc>
                <a:spcPct val="100000"/>
              </a:lnSpc>
              <a:spcBef>
                <a:spcPts val="0"/>
              </a:spcBef>
              <a:spcAft>
                <a:spcPts val="0"/>
              </a:spcAft>
              <a:buSzPts val="2100"/>
              <a:buNone/>
              <a:defRPr sz="3733"/>
            </a:lvl8pPr>
            <a:lvl9pPr lvl="8" algn="ctr">
              <a:lnSpc>
                <a:spcPct val="100000"/>
              </a:lnSpc>
              <a:spcBef>
                <a:spcPts val="0"/>
              </a:spcBef>
              <a:spcAft>
                <a:spcPts val="0"/>
              </a:spcAft>
              <a:buSzPts val="2100"/>
              <a:buNone/>
              <a:defRPr sz="3733"/>
            </a:lvl9pPr>
          </a:lstStyle>
          <a:p>
            <a:endParaRPr/>
          </a:p>
        </p:txBody>
      </p:sp>
      <p:sp>
        <p:nvSpPr>
          <p:cNvPr id="16" name="Google Shape;16;p23"/>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15600" y="1474833"/>
            <a:ext cx="11360800" cy="26180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9000"/>
              <a:buNone/>
              <a:defRPr sz="16000"/>
            </a:lvl1pPr>
            <a:lvl2pPr lvl="1" algn="ctr">
              <a:lnSpc>
                <a:spcPct val="100000"/>
              </a:lnSpc>
              <a:spcBef>
                <a:spcPts val="0"/>
              </a:spcBef>
              <a:spcAft>
                <a:spcPts val="0"/>
              </a:spcAft>
              <a:buSzPts val="9000"/>
              <a:buNone/>
              <a:defRPr sz="16000"/>
            </a:lvl2pPr>
            <a:lvl3pPr lvl="2" algn="ctr">
              <a:lnSpc>
                <a:spcPct val="100000"/>
              </a:lnSpc>
              <a:spcBef>
                <a:spcPts val="0"/>
              </a:spcBef>
              <a:spcAft>
                <a:spcPts val="0"/>
              </a:spcAft>
              <a:buSzPts val="9000"/>
              <a:buNone/>
              <a:defRPr sz="16000"/>
            </a:lvl3pPr>
            <a:lvl4pPr lvl="3" algn="ctr">
              <a:lnSpc>
                <a:spcPct val="100000"/>
              </a:lnSpc>
              <a:spcBef>
                <a:spcPts val="0"/>
              </a:spcBef>
              <a:spcAft>
                <a:spcPts val="0"/>
              </a:spcAft>
              <a:buSzPts val="9000"/>
              <a:buNone/>
              <a:defRPr sz="16000"/>
            </a:lvl4pPr>
            <a:lvl5pPr lvl="4" algn="ctr">
              <a:lnSpc>
                <a:spcPct val="100000"/>
              </a:lnSpc>
              <a:spcBef>
                <a:spcPts val="0"/>
              </a:spcBef>
              <a:spcAft>
                <a:spcPts val="0"/>
              </a:spcAft>
              <a:buSzPts val="9000"/>
              <a:buNone/>
              <a:defRPr sz="16000"/>
            </a:lvl5pPr>
            <a:lvl6pPr lvl="5" algn="ctr">
              <a:lnSpc>
                <a:spcPct val="100000"/>
              </a:lnSpc>
              <a:spcBef>
                <a:spcPts val="0"/>
              </a:spcBef>
              <a:spcAft>
                <a:spcPts val="0"/>
              </a:spcAft>
              <a:buSzPts val="9000"/>
              <a:buNone/>
              <a:defRPr sz="16000"/>
            </a:lvl6pPr>
            <a:lvl7pPr lvl="6" algn="ctr">
              <a:lnSpc>
                <a:spcPct val="100000"/>
              </a:lnSpc>
              <a:spcBef>
                <a:spcPts val="0"/>
              </a:spcBef>
              <a:spcAft>
                <a:spcPts val="0"/>
              </a:spcAft>
              <a:buSzPts val="9000"/>
              <a:buNone/>
              <a:defRPr sz="16000"/>
            </a:lvl7pPr>
            <a:lvl8pPr lvl="7" algn="ctr">
              <a:lnSpc>
                <a:spcPct val="100000"/>
              </a:lnSpc>
              <a:spcBef>
                <a:spcPts val="0"/>
              </a:spcBef>
              <a:spcAft>
                <a:spcPts val="0"/>
              </a:spcAft>
              <a:buSzPts val="9000"/>
              <a:buNone/>
              <a:defRPr sz="16000"/>
            </a:lvl8pPr>
            <a:lvl9pPr lvl="8" algn="ctr">
              <a:lnSpc>
                <a:spcPct val="100000"/>
              </a:lnSpc>
              <a:spcBef>
                <a:spcPts val="0"/>
              </a:spcBef>
              <a:spcAft>
                <a:spcPts val="0"/>
              </a:spcAft>
              <a:buSzPts val="9000"/>
              <a:buNone/>
              <a:defRPr sz="16000"/>
            </a:lvl9pPr>
          </a:lstStyle>
          <a:p>
            <a:endParaRPr/>
          </a:p>
        </p:txBody>
      </p:sp>
      <p:sp>
        <p:nvSpPr>
          <p:cNvPr id="51" name="Google Shape;51;p34"/>
          <p:cNvSpPr txBox="1">
            <a:spLocks noGrp="1"/>
          </p:cNvSpPr>
          <p:nvPr>
            <p:ph type="body" idx="1"/>
          </p:nvPr>
        </p:nvSpPr>
        <p:spPr>
          <a:xfrm>
            <a:off x="415600" y="4202967"/>
            <a:ext cx="11360800" cy="1734400"/>
          </a:xfrm>
          <a:prstGeom prst="rect">
            <a:avLst/>
          </a:prstGeom>
          <a:noFill/>
          <a:ln>
            <a:noFill/>
          </a:ln>
        </p:spPr>
        <p:txBody>
          <a:bodyPr spcFirstLastPara="1" wrap="square" lIns="68575" tIns="68575" rIns="68575" bIns="68575" anchor="t" anchorCtr="0">
            <a:normAutofit/>
          </a:bodyPr>
          <a:lstStyle>
            <a:lvl1pPr marL="457200" lvl="0" indent="-317500" algn="ctr">
              <a:lnSpc>
                <a:spcPct val="115000"/>
              </a:lnSpc>
              <a:spcBef>
                <a:spcPts val="0"/>
              </a:spcBef>
              <a:spcAft>
                <a:spcPts val="0"/>
              </a:spcAft>
              <a:buSzPts val="14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52" name="Google Shape;52;p34"/>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35"/>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64"/>
        <p:cNvGrpSpPr/>
        <p:nvPr/>
      </p:nvGrpSpPr>
      <p:grpSpPr>
        <a:xfrm>
          <a:off x="0" y="0"/>
          <a:ext cx="0" cy="0"/>
          <a:chOff x="0" y="0"/>
          <a:chExt cx="0" cy="0"/>
        </a:xfrm>
      </p:grpSpPr>
      <p:sp>
        <p:nvSpPr>
          <p:cNvPr id="65" name="Google Shape;65;p25"/>
          <p:cNvSpPr/>
          <p:nvPr/>
        </p:nvSpPr>
        <p:spPr>
          <a:xfrm>
            <a:off x="440285" y="614407"/>
            <a:ext cx="11309339" cy="11892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6" name="Google Shape;66;p25"/>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25"/>
          <p:cNvSpPr txBox="1">
            <a:spLocks noGrp="1"/>
          </p:cNvSpPr>
          <p:nvPr>
            <p:ph type="body" idx="1"/>
          </p:nvPr>
        </p:nvSpPr>
        <p:spPr>
          <a:xfrm>
            <a:off x="581193" y="2180497"/>
            <a:ext cx="11029615" cy="3678303"/>
          </a:xfrm>
          <a:prstGeom prst="rect">
            <a:avLst/>
          </a:prstGeom>
          <a:noFill/>
          <a:ln>
            <a:noFill/>
          </a:ln>
        </p:spPr>
        <p:txBody>
          <a:bodyPr spcFirstLastPara="1" wrap="square" lIns="68575" tIns="34275" rIns="68575" bIns="34275" anchor="ctr" anchorCtr="0">
            <a:normAutofit/>
          </a:bodyPr>
          <a:lstStyle>
            <a:lvl1pPr marL="457200" lvl="0" indent="-304800" algn="l">
              <a:lnSpc>
                <a:spcPct val="100000"/>
              </a:lnSpc>
              <a:spcBef>
                <a:spcPts val="400"/>
              </a:spcBef>
              <a:spcAft>
                <a:spcPts val="0"/>
              </a:spcAft>
              <a:buSzPts val="1200"/>
              <a:buChar char="◼"/>
              <a:defRPr/>
            </a:lvl1pPr>
            <a:lvl2pPr marL="914400" lvl="1" indent="-304800" algn="l">
              <a:lnSpc>
                <a:spcPct val="100000"/>
              </a:lnSpc>
              <a:spcBef>
                <a:spcPts val="667"/>
              </a:spcBef>
              <a:spcAft>
                <a:spcPts val="0"/>
              </a:spcAft>
              <a:buSzPts val="1200"/>
              <a:buChar char="◼"/>
              <a:defRPr/>
            </a:lvl2pPr>
            <a:lvl3pPr marL="1371600" lvl="2" indent="-304800" algn="l">
              <a:lnSpc>
                <a:spcPct val="100000"/>
              </a:lnSpc>
              <a:spcBef>
                <a:spcPts val="667"/>
              </a:spcBef>
              <a:spcAft>
                <a:spcPts val="0"/>
              </a:spcAft>
              <a:buSzPts val="1200"/>
              <a:buChar char="◼"/>
              <a:defRPr/>
            </a:lvl3pPr>
            <a:lvl4pPr marL="1828800" lvl="3" indent="-304800" algn="l">
              <a:lnSpc>
                <a:spcPct val="100000"/>
              </a:lnSpc>
              <a:spcBef>
                <a:spcPts val="667"/>
              </a:spcBef>
              <a:spcAft>
                <a:spcPts val="0"/>
              </a:spcAft>
              <a:buSzPts val="1200"/>
              <a:buChar char="◼"/>
              <a:defRPr/>
            </a:lvl4pPr>
            <a:lvl5pPr marL="2286000" lvl="4" indent="-304800" algn="l">
              <a:lnSpc>
                <a:spcPct val="100000"/>
              </a:lnSpc>
              <a:spcBef>
                <a:spcPts val="667"/>
              </a:spcBef>
              <a:spcAft>
                <a:spcPts val="0"/>
              </a:spcAft>
              <a:buSzPts val="1200"/>
              <a:buChar char="◼"/>
              <a:defRPr/>
            </a:lvl5pPr>
            <a:lvl6pPr marL="2743200" lvl="5" indent="-304800" algn="l">
              <a:lnSpc>
                <a:spcPct val="100000"/>
              </a:lnSpc>
              <a:spcBef>
                <a:spcPts val="667"/>
              </a:spcBef>
              <a:spcAft>
                <a:spcPts val="0"/>
              </a:spcAft>
              <a:buSzPts val="1200"/>
              <a:buChar char="◼"/>
              <a:defRPr/>
            </a:lvl6pPr>
            <a:lvl7pPr marL="3200400" lvl="6" indent="-304800" algn="l">
              <a:lnSpc>
                <a:spcPct val="100000"/>
              </a:lnSpc>
              <a:spcBef>
                <a:spcPts val="667"/>
              </a:spcBef>
              <a:spcAft>
                <a:spcPts val="0"/>
              </a:spcAft>
              <a:buSzPts val="1200"/>
              <a:buChar char="◼"/>
              <a:defRPr/>
            </a:lvl7pPr>
            <a:lvl8pPr marL="3657600" lvl="7" indent="-304800" algn="l">
              <a:lnSpc>
                <a:spcPct val="100000"/>
              </a:lnSpc>
              <a:spcBef>
                <a:spcPts val="667"/>
              </a:spcBef>
              <a:spcAft>
                <a:spcPts val="0"/>
              </a:spcAft>
              <a:buSzPts val="1200"/>
              <a:buChar char="◼"/>
              <a:defRPr/>
            </a:lvl8pPr>
            <a:lvl9pPr marL="4114800" lvl="8" indent="-304800" algn="l">
              <a:lnSpc>
                <a:spcPct val="100000"/>
              </a:lnSpc>
              <a:spcBef>
                <a:spcPts val="667"/>
              </a:spcBef>
              <a:spcAft>
                <a:spcPts val="667"/>
              </a:spcAft>
              <a:buSzPts val="1200"/>
              <a:buChar char="◼"/>
              <a:defRPr/>
            </a:lvl9pPr>
          </a:lstStyle>
          <a:p>
            <a:endParaRPr/>
          </a:p>
        </p:txBody>
      </p:sp>
      <p:sp>
        <p:nvSpPr>
          <p:cNvPr id="68" name="Google Shape;68;p25"/>
          <p:cNvSpPr txBox="1">
            <a:spLocks noGrp="1"/>
          </p:cNvSpPr>
          <p:nvPr>
            <p:ph type="dt" idx="10"/>
          </p:nvPr>
        </p:nvSpPr>
        <p:spPr>
          <a:xfrm>
            <a:off x="7605951" y="5956138"/>
            <a:ext cx="2844799" cy="365125"/>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25"/>
          <p:cNvSpPr txBox="1">
            <a:spLocks noGrp="1"/>
          </p:cNvSpPr>
          <p:nvPr>
            <p:ph type="ftr" idx="11"/>
          </p:nvPr>
        </p:nvSpPr>
        <p:spPr>
          <a:xfrm>
            <a:off x="581192" y="5951811"/>
            <a:ext cx="6917211"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25"/>
          <p:cNvSpPr txBox="1">
            <a:spLocks noGrp="1"/>
          </p:cNvSpPr>
          <p:nvPr>
            <p:ph type="sldNum" idx="12"/>
          </p:nvPr>
        </p:nvSpPr>
        <p:spPr>
          <a:xfrm>
            <a:off x="10558301" y="5956138"/>
            <a:ext cx="1052508"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9"/>
        <p:cNvGrpSpPr/>
        <p:nvPr/>
      </p:nvGrpSpPr>
      <p:grpSpPr>
        <a:xfrm>
          <a:off x="0" y="0"/>
          <a:ext cx="0" cy="0"/>
          <a:chOff x="0" y="0"/>
          <a:chExt cx="0" cy="0"/>
        </a:xfrm>
      </p:grpSpPr>
      <p:sp>
        <p:nvSpPr>
          <p:cNvPr id="80" name="Google Shape;80;p37"/>
          <p:cNvSpPr/>
          <p:nvPr/>
        </p:nvSpPr>
        <p:spPr>
          <a:xfrm>
            <a:off x="440285" y="614407"/>
            <a:ext cx="11309339" cy="11892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1" name="Google Shape;81;p37"/>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37"/>
          <p:cNvSpPr txBox="1">
            <a:spLocks noGrp="1"/>
          </p:cNvSpPr>
          <p:nvPr>
            <p:ph type="body" idx="1"/>
          </p:nvPr>
        </p:nvSpPr>
        <p:spPr>
          <a:xfrm rot="5400000">
            <a:off x="4334603" y="-1417408"/>
            <a:ext cx="3522795" cy="11029616"/>
          </a:xfrm>
          <a:prstGeom prst="rect">
            <a:avLst/>
          </a:prstGeom>
          <a:noFill/>
          <a:ln>
            <a:noFill/>
          </a:ln>
        </p:spPr>
        <p:txBody>
          <a:bodyPr spcFirstLastPara="1" wrap="square" lIns="68575" tIns="34275" rIns="68575" bIns="34275" anchor="t" anchorCtr="0">
            <a:normAutofit/>
          </a:bodyPr>
          <a:lstStyle>
            <a:lvl1pPr marL="457200" lvl="0" indent="-304800" algn="l">
              <a:lnSpc>
                <a:spcPct val="100000"/>
              </a:lnSpc>
              <a:spcBef>
                <a:spcPts val="400"/>
              </a:spcBef>
              <a:spcAft>
                <a:spcPts val="0"/>
              </a:spcAft>
              <a:buSzPts val="1200"/>
              <a:buChar char="◼"/>
              <a:defRPr/>
            </a:lvl1pPr>
            <a:lvl2pPr marL="914400" lvl="1" indent="-298450" algn="l">
              <a:lnSpc>
                <a:spcPct val="100000"/>
              </a:lnSpc>
              <a:spcBef>
                <a:spcPts val="667"/>
              </a:spcBef>
              <a:spcAft>
                <a:spcPts val="0"/>
              </a:spcAft>
              <a:buSzPts val="1100"/>
              <a:buChar char="◼"/>
              <a:defRPr/>
            </a:lvl2pPr>
            <a:lvl3pPr marL="1371600" lvl="2" indent="-292100" algn="l">
              <a:lnSpc>
                <a:spcPct val="100000"/>
              </a:lnSpc>
              <a:spcBef>
                <a:spcPts val="667"/>
              </a:spcBef>
              <a:spcAft>
                <a:spcPts val="0"/>
              </a:spcAft>
              <a:buSzPts val="1000"/>
              <a:buChar char="◼"/>
              <a:defRPr/>
            </a:lvl3pPr>
            <a:lvl4pPr marL="1828800" lvl="3" indent="-279400" algn="l">
              <a:lnSpc>
                <a:spcPct val="100000"/>
              </a:lnSpc>
              <a:spcBef>
                <a:spcPts val="667"/>
              </a:spcBef>
              <a:spcAft>
                <a:spcPts val="0"/>
              </a:spcAft>
              <a:buSzPts val="800"/>
              <a:buChar char="◼"/>
              <a:defRPr/>
            </a:lvl4pPr>
            <a:lvl5pPr marL="2286000" lvl="4" indent="-279400" algn="l">
              <a:lnSpc>
                <a:spcPct val="100000"/>
              </a:lnSpc>
              <a:spcBef>
                <a:spcPts val="667"/>
              </a:spcBef>
              <a:spcAft>
                <a:spcPts val="0"/>
              </a:spcAft>
              <a:buSzPts val="800"/>
              <a:buChar char="◼"/>
              <a:defRPr/>
            </a:lvl5pPr>
            <a:lvl6pPr marL="2743200" lvl="5" indent="-304800" algn="l">
              <a:lnSpc>
                <a:spcPct val="100000"/>
              </a:lnSpc>
              <a:spcBef>
                <a:spcPts val="667"/>
              </a:spcBef>
              <a:spcAft>
                <a:spcPts val="0"/>
              </a:spcAft>
              <a:buSzPts val="1200"/>
              <a:buChar char="◼"/>
              <a:defRPr/>
            </a:lvl6pPr>
            <a:lvl7pPr marL="3200400" lvl="6" indent="-304800" algn="l">
              <a:lnSpc>
                <a:spcPct val="100000"/>
              </a:lnSpc>
              <a:spcBef>
                <a:spcPts val="667"/>
              </a:spcBef>
              <a:spcAft>
                <a:spcPts val="0"/>
              </a:spcAft>
              <a:buSzPts val="1200"/>
              <a:buChar char="◼"/>
              <a:defRPr/>
            </a:lvl7pPr>
            <a:lvl8pPr marL="3657600" lvl="7" indent="-304800" algn="l">
              <a:lnSpc>
                <a:spcPct val="100000"/>
              </a:lnSpc>
              <a:spcBef>
                <a:spcPts val="667"/>
              </a:spcBef>
              <a:spcAft>
                <a:spcPts val="0"/>
              </a:spcAft>
              <a:buSzPts val="1200"/>
              <a:buChar char="◼"/>
              <a:defRPr/>
            </a:lvl8pPr>
            <a:lvl9pPr marL="4114800" lvl="8" indent="-304800" algn="l">
              <a:lnSpc>
                <a:spcPct val="100000"/>
              </a:lnSpc>
              <a:spcBef>
                <a:spcPts val="667"/>
              </a:spcBef>
              <a:spcAft>
                <a:spcPts val="667"/>
              </a:spcAft>
              <a:buSzPts val="1200"/>
              <a:buChar char="◼"/>
              <a:defRPr/>
            </a:lvl9pPr>
          </a:lstStyle>
          <a:p>
            <a:endParaRPr/>
          </a:p>
        </p:txBody>
      </p:sp>
      <p:sp>
        <p:nvSpPr>
          <p:cNvPr id="83" name="Google Shape;83;p37"/>
          <p:cNvSpPr txBox="1">
            <a:spLocks noGrp="1"/>
          </p:cNvSpPr>
          <p:nvPr>
            <p:ph type="dt" idx="10"/>
          </p:nvPr>
        </p:nvSpPr>
        <p:spPr>
          <a:xfrm>
            <a:off x="7605951" y="5956138"/>
            <a:ext cx="2844799" cy="365125"/>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37"/>
          <p:cNvSpPr txBox="1">
            <a:spLocks noGrp="1"/>
          </p:cNvSpPr>
          <p:nvPr>
            <p:ph type="ftr" idx="11"/>
          </p:nvPr>
        </p:nvSpPr>
        <p:spPr>
          <a:xfrm>
            <a:off x="581192" y="5951811"/>
            <a:ext cx="6917211"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37"/>
          <p:cNvSpPr txBox="1">
            <a:spLocks noGrp="1"/>
          </p:cNvSpPr>
          <p:nvPr>
            <p:ph type="sldNum" idx="12"/>
          </p:nvPr>
        </p:nvSpPr>
        <p:spPr>
          <a:xfrm>
            <a:off x="10558300" y="5956138"/>
            <a:ext cx="1052509"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6"/>
        <p:cNvGrpSpPr/>
        <p:nvPr/>
      </p:nvGrpSpPr>
      <p:grpSpPr>
        <a:xfrm>
          <a:off x="0" y="0"/>
          <a:ext cx="0" cy="0"/>
          <a:chOff x="0" y="0"/>
          <a:chExt cx="0" cy="0"/>
        </a:xfrm>
      </p:grpSpPr>
      <p:sp>
        <p:nvSpPr>
          <p:cNvPr id="87" name="Google Shape;87;p38"/>
          <p:cNvSpPr/>
          <p:nvPr/>
        </p:nvSpPr>
        <p:spPr>
          <a:xfrm>
            <a:off x="8839202" y="599726"/>
            <a:ext cx="2906817" cy="5816951"/>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8" name="Google Shape;88;p38"/>
          <p:cNvSpPr txBox="1">
            <a:spLocks noGrp="1"/>
          </p:cNvSpPr>
          <p:nvPr>
            <p:ph type="title"/>
          </p:nvPr>
        </p:nvSpPr>
        <p:spPr>
          <a:xfrm rot="5400000">
            <a:off x="7249748" y="2265181"/>
            <a:ext cx="5183073" cy="2004164"/>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38"/>
          <p:cNvSpPr txBox="1">
            <a:spLocks noGrp="1"/>
          </p:cNvSpPr>
          <p:nvPr>
            <p:ph type="body" idx="1"/>
          </p:nvPr>
        </p:nvSpPr>
        <p:spPr>
          <a:xfrm rot="5400000">
            <a:off x="2131526" y="-680877"/>
            <a:ext cx="5183073" cy="7896279"/>
          </a:xfrm>
          <a:prstGeom prst="rect">
            <a:avLst/>
          </a:prstGeom>
          <a:noFill/>
          <a:ln>
            <a:noFill/>
          </a:ln>
        </p:spPr>
        <p:txBody>
          <a:bodyPr spcFirstLastPara="1" wrap="square" lIns="68575" tIns="34275" rIns="68575" bIns="34275" anchor="t" anchorCtr="0">
            <a:normAutofit/>
          </a:bodyPr>
          <a:lstStyle>
            <a:lvl1pPr marL="457200" lvl="0" indent="-304800" algn="l">
              <a:lnSpc>
                <a:spcPct val="100000"/>
              </a:lnSpc>
              <a:spcBef>
                <a:spcPts val="400"/>
              </a:spcBef>
              <a:spcAft>
                <a:spcPts val="0"/>
              </a:spcAft>
              <a:buSzPts val="1200"/>
              <a:buChar char="◼"/>
              <a:defRPr/>
            </a:lvl1pPr>
            <a:lvl2pPr marL="914400" lvl="1" indent="-304800" algn="l">
              <a:lnSpc>
                <a:spcPct val="100000"/>
              </a:lnSpc>
              <a:spcBef>
                <a:spcPts val="667"/>
              </a:spcBef>
              <a:spcAft>
                <a:spcPts val="0"/>
              </a:spcAft>
              <a:buSzPts val="1200"/>
              <a:buChar char="◼"/>
              <a:defRPr/>
            </a:lvl2pPr>
            <a:lvl3pPr marL="1371600" lvl="2" indent="-304800" algn="l">
              <a:lnSpc>
                <a:spcPct val="100000"/>
              </a:lnSpc>
              <a:spcBef>
                <a:spcPts val="667"/>
              </a:spcBef>
              <a:spcAft>
                <a:spcPts val="0"/>
              </a:spcAft>
              <a:buSzPts val="1200"/>
              <a:buChar char="◼"/>
              <a:defRPr/>
            </a:lvl3pPr>
            <a:lvl4pPr marL="1828800" lvl="3" indent="-304800" algn="l">
              <a:lnSpc>
                <a:spcPct val="100000"/>
              </a:lnSpc>
              <a:spcBef>
                <a:spcPts val="667"/>
              </a:spcBef>
              <a:spcAft>
                <a:spcPts val="0"/>
              </a:spcAft>
              <a:buSzPts val="1200"/>
              <a:buChar char="◼"/>
              <a:defRPr/>
            </a:lvl4pPr>
            <a:lvl5pPr marL="2286000" lvl="4" indent="-304800" algn="l">
              <a:lnSpc>
                <a:spcPct val="100000"/>
              </a:lnSpc>
              <a:spcBef>
                <a:spcPts val="667"/>
              </a:spcBef>
              <a:spcAft>
                <a:spcPts val="0"/>
              </a:spcAft>
              <a:buSzPts val="1200"/>
              <a:buChar char="◼"/>
              <a:defRPr/>
            </a:lvl5pPr>
            <a:lvl6pPr marL="2743200" lvl="5" indent="-304800" algn="l">
              <a:lnSpc>
                <a:spcPct val="100000"/>
              </a:lnSpc>
              <a:spcBef>
                <a:spcPts val="667"/>
              </a:spcBef>
              <a:spcAft>
                <a:spcPts val="0"/>
              </a:spcAft>
              <a:buSzPts val="1200"/>
              <a:buChar char="◼"/>
              <a:defRPr/>
            </a:lvl6pPr>
            <a:lvl7pPr marL="3200400" lvl="6" indent="-304800" algn="l">
              <a:lnSpc>
                <a:spcPct val="100000"/>
              </a:lnSpc>
              <a:spcBef>
                <a:spcPts val="667"/>
              </a:spcBef>
              <a:spcAft>
                <a:spcPts val="0"/>
              </a:spcAft>
              <a:buSzPts val="1200"/>
              <a:buChar char="◼"/>
              <a:defRPr/>
            </a:lvl7pPr>
            <a:lvl8pPr marL="3657600" lvl="7" indent="-304800" algn="l">
              <a:lnSpc>
                <a:spcPct val="100000"/>
              </a:lnSpc>
              <a:spcBef>
                <a:spcPts val="667"/>
              </a:spcBef>
              <a:spcAft>
                <a:spcPts val="0"/>
              </a:spcAft>
              <a:buSzPts val="1200"/>
              <a:buChar char="◼"/>
              <a:defRPr/>
            </a:lvl8pPr>
            <a:lvl9pPr marL="4114800" lvl="8" indent="-304800" algn="l">
              <a:lnSpc>
                <a:spcPct val="100000"/>
              </a:lnSpc>
              <a:spcBef>
                <a:spcPts val="667"/>
              </a:spcBef>
              <a:spcAft>
                <a:spcPts val="667"/>
              </a:spcAft>
              <a:buSzPts val="1200"/>
              <a:buChar char="◼"/>
              <a:defRPr/>
            </a:lvl9pPr>
          </a:lstStyle>
          <a:p>
            <a:endParaRPr/>
          </a:p>
        </p:txBody>
      </p:sp>
      <p:sp>
        <p:nvSpPr>
          <p:cNvPr id="90" name="Google Shape;90;p38"/>
          <p:cNvSpPr txBox="1">
            <a:spLocks noGrp="1"/>
          </p:cNvSpPr>
          <p:nvPr>
            <p:ph type="dt" idx="10"/>
          </p:nvPr>
        </p:nvSpPr>
        <p:spPr>
          <a:xfrm>
            <a:off x="8993674" y="5956138"/>
            <a:ext cx="1328141" cy="365125"/>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solidFill>
                  <a:srgbClr val="738AC3"/>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38"/>
          <p:cNvSpPr txBox="1">
            <a:spLocks noGrp="1"/>
          </p:cNvSpPr>
          <p:nvPr>
            <p:ph type="ftr" idx="11"/>
          </p:nvPr>
        </p:nvSpPr>
        <p:spPr>
          <a:xfrm>
            <a:off x="774923" y="5951811"/>
            <a:ext cx="7896279" cy="365125"/>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38"/>
          <p:cNvSpPr txBox="1">
            <a:spLocks noGrp="1"/>
          </p:cNvSpPr>
          <p:nvPr>
            <p:ph type="sldNum" idx="12"/>
          </p:nvPr>
        </p:nvSpPr>
        <p:spPr>
          <a:xfrm>
            <a:off x="10446615" y="5956138"/>
            <a:ext cx="1164195" cy="365125"/>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700"/>
              <a:buFont typeface="Arial"/>
              <a:buNone/>
              <a:defRPr sz="933" b="0" i="0" u="none" strike="noStrike" cap="none">
                <a:solidFill>
                  <a:srgbClr val="738AC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spTree>
      <p:nvGrpSpPr>
        <p:cNvPr id="1" name="Shape 112"/>
        <p:cNvGrpSpPr/>
        <p:nvPr/>
      </p:nvGrpSpPr>
      <p:grpSpPr>
        <a:xfrm>
          <a:off x="0" y="0"/>
          <a:ext cx="0" cy="0"/>
          <a:chOff x="0" y="0"/>
          <a:chExt cx="0" cy="0"/>
        </a:xfrm>
      </p:grpSpPr>
      <p:sp>
        <p:nvSpPr>
          <p:cNvPr id="113" name="Google Shape;113;p27"/>
          <p:cNvSpPr/>
          <p:nvPr/>
        </p:nvSpPr>
        <p:spPr>
          <a:xfrm>
            <a:off x="446533" y="3085765"/>
            <a:ext cx="11262867" cy="3304800"/>
          </a:xfrm>
          <a:prstGeom prst="rect">
            <a:avLst/>
          </a:prstGeom>
          <a:solidFill>
            <a:schemeClr val="accent1"/>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1867"/>
          </a:p>
        </p:txBody>
      </p:sp>
      <p:sp>
        <p:nvSpPr>
          <p:cNvPr id="114" name="Google Shape;114;p27"/>
          <p:cNvSpPr txBox="1">
            <a:spLocks noGrp="1"/>
          </p:cNvSpPr>
          <p:nvPr>
            <p:ph type="ctrTitle"/>
          </p:nvPr>
        </p:nvSpPr>
        <p:spPr>
          <a:xfrm>
            <a:off x="581191" y="1020431"/>
            <a:ext cx="10993549" cy="1475013"/>
          </a:xfrm>
          <a:prstGeom prst="rect">
            <a:avLst/>
          </a:prstGeom>
          <a:noFill/>
          <a:ln>
            <a:noFill/>
          </a:ln>
        </p:spPr>
        <p:txBody>
          <a:bodyPr spcFirstLastPara="1" wrap="square" lIns="68575" tIns="34275" rIns="68575" bIns="34275" anchor="b" anchorCtr="0">
            <a:normAutofit/>
          </a:bodyPr>
          <a:lstStyle>
            <a:lvl1pPr lvl="0" algn="l">
              <a:spcBef>
                <a:spcPts val="0"/>
              </a:spcBef>
              <a:spcAft>
                <a:spcPts val="0"/>
              </a:spcAft>
              <a:buClr>
                <a:schemeClr val="accent1"/>
              </a:buClr>
              <a:buSzPts val="2700"/>
              <a:buFont typeface="Gill Sans"/>
              <a:buNone/>
              <a:defRPr sz="3600">
                <a:solidFill>
                  <a:schemeClr val="accen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5" name="Google Shape;115;p27"/>
          <p:cNvSpPr txBox="1">
            <a:spLocks noGrp="1"/>
          </p:cNvSpPr>
          <p:nvPr>
            <p:ph type="subTitle" idx="1"/>
          </p:nvPr>
        </p:nvSpPr>
        <p:spPr>
          <a:xfrm>
            <a:off x="581195" y="2495446"/>
            <a:ext cx="10993547" cy="590321"/>
          </a:xfrm>
          <a:prstGeom prst="rect">
            <a:avLst/>
          </a:prstGeom>
          <a:noFill/>
          <a:ln>
            <a:noFill/>
          </a:ln>
        </p:spPr>
        <p:txBody>
          <a:bodyPr spcFirstLastPara="1" wrap="square" lIns="68575" tIns="34275" rIns="68575" bIns="34275" anchor="t" anchorCtr="0">
            <a:normAutofit/>
          </a:bodyPr>
          <a:lstStyle>
            <a:lvl1pPr lvl="0" algn="l">
              <a:spcBef>
                <a:spcPts val="267"/>
              </a:spcBef>
              <a:spcAft>
                <a:spcPts val="0"/>
              </a:spcAft>
              <a:buSzPts val="1100"/>
              <a:buNone/>
              <a:defRPr sz="1600" cap="none">
                <a:solidFill>
                  <a:schemeClr val="accent2"/>
                </a:solidFill>
              </a:defRPr>
            </a:lvl1pPr>
            <a:lvl2pPr lvl="1" algn="ctr">
              <a:spcBef>
                <a:spcPts val="667"/>
              </a:spcBef>
              <a:spcAft>
                <a:spcPts val="0"/>
              </a:spcAft>
              <a:buSzPts val="1100"/>
              <a:buNone/>
              <a:defRPr>
                <a:solidFill>
                  <a:srgbClr val="888888"/>
                </a:solidFill>
              </a:defRPr>
            </a:lvl2pPr>
            <a:lvl3pPr lvl="2" algn="ctr">
              <a:spcBef>
                <a:spcPts val="667"/>
              </a:spcBef>
              <a:spcAft>
                <a:spcPts val="0"/>
              </a:spcAft>
              <a:buSzPts val="1000"/>
              <a:buNone/>
              <a:defRPr>
                <a:solidFill>
                  <a:srgbClr val="888888"/>
                </a:solidFill>
              </a:defRPr>
            </a:lvl3pPr>
            <a:lvl4pPr lvl="3" algn="ctr">
              <a:spcBef>
                <a:spcPts val="667"/>
              </a:spcBef>
              <a:spcAft>
                <a:spcPts val="0"/>
              </a:spcAft>
              <a:buSzPts val="800"/>
              <a:buNone/>
              <a:defRPr>
                <a:solidFill>
                  <a:srgbClr val="888888"/>
                </a:solidFill>
              </a:defRPr>
            </a:lvl4pPr>
            <a:lvl5pPr lvl="4" algn="ctr">
              <a:spcBef>
                <a:spcPts val="667"/>
              </a:spcBef>
              <a:spcAft>
                <a:spcPts val="0"/>
              </a:spcAft>
              <a:buSzPts val="800"/>
              <a:buNone/>
              <a:defRPr>
                <a:solidFill>
                  <a:srgbClr val="888888"/>
                </a:solidFill>
              </a:defRPr>
            </a:lvl5pPr>
            <a:lvl6pPr lvl="5" algn="ctr">
              <a:spcBef>
                <a:spcPts val="667"/>
              </a:spcBef>
              <a:spcAft>
                <a:spcPts val="0"/>
              </a:spcAft>
              <a:buSzPts val="800"/>
              <a:buNone/>
              <a:defRPr>
                <a:solidFill>
                  <a:srgbClr val="888888"/>
                </a:solidFill>
              </a:defRPr>
            </a:lvl6pPr>
            <a:lvl7pPr lvl="6" algn="ctr">
              <a:spcBef>
                <a:spcPts val="667"/>
              </a:spcBef>
              <a:spcAft>
                <a:spcPts val="0"/>
              </a:spcAft>
              <a:buSzPts val="800"/>
              <a:buNone/>
              <a:defRPr>
                <a:solidFill>
                  <a:srgbClr val="888888"/>
                </a:solidFill>
              </a:defRPr>
            </a:lvl7pPr>
            <a:lvl8pPr lvl="7" algn="ctr">
              <a:spcBef>
                <a:spcPts val="667"/>
              </a:spcBef>
              <a:spcAft>
                <a:spcPts val="0"/>
              </a:spcAft>
              <a:buSzPts val="800"/>
              <a:buNone/>
              <a:defRPr>
                <a:solidFill>
                  <a:srgbClr val="888888"/>
                </a:solidFill>
              </a:defRPr>
            </a:lvl8pPr>
            <a:lvl9pPr lvl="8" algn="ctr">
              <a:spcBef>
                <a:spcPts val="667"/>
              </a:spcBef>
              <a:spcAft>
                <a:spcPts val="667"/>
              </a:spcAft>
              <a:buSzPts val="800"/>
              <a:buNone/>
              <a:defRPr>
                <a:solidFill>
                  <a:srgbClr val="888888"/>
                </a:solidFill>
              </a:defRPr>
            </a:lvl9pPr>
          </a:lstStyle>
          <a:p>
            <a:endParaRPr/>
          </a:p>
        </p:txBody>
      </p:sp>
      <p:sp>
        <p:nvSpPr>
          <p:cNvPr id="116" name="Google Shape;116;p27"/>
          <p:cNvSpPr txBox="1">
            <a:spLocks noGrp="1"/>
          </p:cNvSpPr>
          <p:nvPr>
            <p:ph type="dt" idx="10"/>
          </p:nvPr>
        </p:nvSpPr>
        <p:spPr>
          <a:xfrm>
            <a:off x="7605951" y="5956138"/>
            <a:ext cx="2844800" cy="365125"/>
          </a:xfrm>
          <a:prstGeom prst="rect">
            <a:avLst/>
          </a:prstGeom>
          <a:noFill/>
          <a:ln>
            <a:noFill/>
          </a:ln>
        </p:spPr>
        <p:txBody>
          <a:bodyPr spcFirstLastPara="1" wrap="square" lIns="68575" tIns="34275" rIns="68575" bIns="34275" anchor="ctr" anchorCtr="0">
            <a:noAutofit/>
          </a:bodyPr>
          <a:lstStyle>
            <a:lvl1pPr lvl="0" algn="r">
              <a:spcBef>
                <a:spcPts val="0"/>
              </a:spcBef>
              <a:spcAft>
                <a:spcPts val="0"/>
              </a:spcAft>
              <a:buSzPts val="1100"/>
              <a:buNone/>
              <a:defRPr>
                <a:solidFill>
                  <a:srgbClr val="738AC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7"/>
          <p:cNvSpPr txBox="1">
            <a:spLocks noGrp="1"/>
          </p:cNvSpPr>
          <p:nvPr>
            <p:ph type="ftr" idx="11"/>
          </p:nvPr>
        </p:nvSpPr>
        <p:spPr>
          <a:xfrm>
            <a:off x="581192" y="5951811"/>
            <a:ext cx="6917211"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solidFill>
                  <a:srgbClr val="738AC3"/>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7"/>
          <p:cNvSpPr txBox="1">
            <a:spLocks noGrp="1"/>
          </p:cNvSpPr>
          <p:nvPr>
            <p:ph type="sldNum" idx="12"/>
          </p:nvPr>
        </p:nvSpPr>
        <p:spPr>
          <a:xfrm>
            <a:off x="10558300" y="5956138"/>
            <a:ext cx="101644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sz="933" b="0" i="0" u="none" strike="noStrike" cap="none">
                <a:solidFill>
                  <a:srgbClr val="738AC3"/>
                </a:solidFill>
                <a:latin typeface="Gill Sans"/>
                <a:ea typeface="Gill Sans"/>
                <a:cs typeface="Gill Sans"/>
                <a:sym typeface="Gill Sans"/>
              </a:defRPr>
            </a:lvl1pPr>
            <a:lvl2pPr marL="0" lvl="1" indent="0" algn="r">
              <a:spcBef>
                <a:spcPts val="0"/>
              </a:spcBef>
              <a:buNone/>
              <a:defRPr sz="933" b="0" i="0" u="none" strike="noStrike" cap="none">
                <a:solidFill>
                  <a:srgbClr val="738AC3"/>
                </a:solidFill>
                <a:latin typeface="Gill Sans"/>
                <a:ea typeface="Gill Sans"/>
                <a:cs typeface="Gill Sans"/>
                <a:sym typeface="Gill Sans"/>
              </a:defRPr>
            </a:lvl2pPr>
            <a:lvl3pPr marL="0" lvl="2" indent="0" algn="r">
              <a:spcBef>
                <a:spcPts val="0"/>
              </a:spcBef>
              <a:buNone/>
              <a:defRPr sz="933" b="0" i="0" u="none" strike="noStrike" cap="none">
                <a:solidFill>
                  <a:srgbClr val="738AC3"/>
                </a:solidFill>
                <a:latin typeface="Gill Sans"/>
                <a:ea typeface="Gill Sans"/>
                <a:cs typeface="Gill Sans"/>
                <a:sym typeface="Gill Sans"/>
              </a:defRPr>
            </a:lvl3pPr>
            <a:lvl4pPr marL="0" lvl="3" indent="0" algn="r">
              <a:spcBef>
                <a:spcPts val="0"/>
              </a:spcBef>
              <a:buNone/>
              <a:defRPr sz="933" b="0" i="0" u="none" strike="noStrike" cap="none">
                <a:solidFill>
                  <a:srgbClr val="738AC3"/>
                </a:solidFill>
                <a:latin typeface="Gill Sans"/>
                <a:ea typeface="Gill Sans"/>
                <a:cs typeface="Gill Sans"/>
                <a:sym typeface="Gill Sans"/>
              </a:defRPr>
            </a:lvl4pPr>
            <a:lvl5pPr marL="0" lvl="4" indent="0" algn="r">
              <a:spcBef>
                <a:spcPts val="0"/>
              </a:spcBef>
              <a:buNone/>
              <a:defRPr sz="933" b="0" i="0" u="none" strike="noStrike" cap="none">
                <a:solidFill>
                  <a:srgbClr val="738AC3"/>
                </a:solidFill>
                <a:latin typeface="Gill Sans"/>
                <a:ea typeface="Gill Sans"/>
                <a:cs typeface="Gill Sans"/>
                <a:sym typeface="Gill Sans"/>
              </a:defRPr>
            </a:lvl5pPr>
            <a:lvl6pPr marL="0" lvl="5" indent="0" algn="r">
              <a:spcBef>
                <a:spcPts val="0"/>
              </a:spcBef>
              <a:buNone/>
              <a:defRPr sz="933" b="0" i="0" u="none" strike="noStrike" cap="none">
                <a:solidFill>
                  <a:srgbClr val="738AC3"/>
                </a:solidFill>
                <a:latin typeface="Gill Sans"/>
                <a:ea typeface="Gill Sans"/>
                <a:cs typeface="Gill Sans"/>
                <a:sym typeface="Gill Sans"/>
              </a:defRPr>
            </a:lvl6pPr>
            <a:lvl7pPr marL="0" lvl="6" indent="0" algn="r">
              <a:spcBef>
                <a:spcPts val="0"/>
              </a:spcBef>
              <a:buNone/>
              <a:defRPr sz="933" b="0" i="0" u="none" strike="noStrike" cap="none">
                <a:solidFill>
                  <a:srgbClr val="738AC3"/>
                </a:solidFill>
                <a:latin typeface="Gill Sans"/>
                <a:ea typeface="Gill Sans"/>
                <a:cs typeface="Gill Sans"/>
                <a:sym typeface="Gill Sans"/>
              </a:defRPr>
            </a:lvl7pPr>
            <a:lvl8pPr marL="0" lvl="7" indent="0" algn="r">
              <a:spcBef>
                <a:spcPts val="0"/>
              </a:spcBef>
              <a:buNone/>
              <a:defRPr sz="933" b="0" i="0" u="none" strike="noStrike" cap="none">
                <a:solidFill>
                  <a:srgbClr val="738AC3"/>
                </a:solidFill>
                <a:latin typeface="Gill Sans"/>
                <a:ea typeface="Gill Sans"/>
                <a:cs typeface="Gill Sans"/>
                <a:sym typeface="Gill Sans"/>
              </a:defRPr>
            </a:lvl8pPr>
            <a:lvl9pPr marL="0" lvl="8" indent="0" algn="r">
              <a:spcBef>
                <a:spcPts val="0"/>
              </a:spcBef>
              <a:buNone/>
              <a:defRPr sz="933" b="0" i="0" u="none" strike="noStrike" cap="none">
                <a:solidFill>
                  <a:srgbClr val="738AC3"/>
                </a:solidFill>
                <a:latin typeface="Gill Sans"/>
                <a:ea typeface="Gill Sans"/>
                <a:cs typeface="Gill Sans"/>
                <a:sym typeface="Gill Sans"/>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007424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415600" y="2867800"/>
            <a:ext cx="11360800" cy="1122400"/>
          </a:xfrm>
          <a:prstGeom prst="rect">
            <a:avLst/>
          </a:prstGeom>
          <a:noFill/>
          <a:ln>
            <a:noFill/>
          </a:ln>
        </p:spPr>
        <p:txBody>
          <a:bodyPr spcFirstLastPara="1" wrap="square" lIns="68575" tIns="68575" rIns="68575" bIns="68575" anchor="ctr" anchorCtr="0">
            <a:normAutofit/>
          </a:bodyPr>
          <a:lstStyle>
            <a:lvl1pPr lvl="0" algn="ctr">
              <a:lnSpc>
                <a:spcPct val="100000"/>
              </a:lnSpc>
              <a:spcBef>
                <a:spcPts val="0"/>
              </a:spcBef>
              <a:spcAft>
                <a:spcPts val="0"/>
              </a:spcAft>
              <a:buSzPts val="2700"/>
              <a:buNone/>
              <a:defRPr sz="4800"/>
            </a:lvl1pPr>
            <a:lvl2pPr lvl="1" algn="ctr">
              <a:lnSpc>
                <a:spcPct val="100000"/>
              </a:lnSpc>
              <a:spcBef>
                <a:spcPts val="0"/>
              </a:spcBef>
              <a:spcAft>
                <a:spcPts val="0"/>
              </a:spcAft>
              <a:buSzPts val="2700"/>
              <a:buNone/>
              <a:defRPr sz="4800"/>
            </a:lvl2pPr>
            <a:lvl3pPr lvl="2" algn="ctr">
              <a:lnSpc>
                <a:spcPct val="100000"/>
              </a:lnSpc>
              <a:spcBef>
                <a:spcPts val="0"/>
              </a:spcBef>
              <a:spcAft>
                <a:spcPts val="0"/>
              </a:spcAft>
              <a:buSzPts val="2700"/>
              <a:buNone/>
              <a:defRPr sz="4800"/>
            </a:lvl3pPr>
            <a:lvl4pPr lvl="3" algn="ctr">
              <a:lnSpc>
                <a:spcPct val="100000"/>
              </a:lnSpc>
              <a:spcBef>
                <a:spcPts val="0"/>
              </a:spcBef>
              <a:spcAft>
                <a:spcPts val="0"/>
              </a:spcAft>
              <a:buSzPts val="2700"/>
              <a:buNone/>
              <a:defRPr sz="4800"/>
            </a:lvl4pPr>
            <a:lvl5pPr lvl="4" algn="ctr">
              <a:lnSpc>
                <a:spcPct val="100000"/>
              </a:lnSpc>
              <a:spcBef>
                <a:spcPts val="0"/>
              </a:spcBef>
              <a:spcAft>
                <a:spcPts val="0"/>
              </a:spcAft>
              <a:buSzPts val="2700"/>
              <a:buNone/>
              <a:defRPr sz="4800"/>
            </a:lvl5pPr>
            <a:lvl6pPr lvl="5" algn="ctr">
              <a:lnSpc>
                <a:spcPct val="100000"/>
              </a:lnSpc>
              <a:spcBef>
                <a:spcPts val="0"/>
              </a:spcBef>
              <a:spcAft>
                <a:spcPts val="0"/>
              </a:spcAft>
              <a:buSzPts val="2700"/>
              <a:buNone/>
              <a:defRPr sz="4800"/>
            </a:lvl6pPr>
            <a:lvl7pPr lvl="6" algn="ctr">
              <a:lnSpc>
                <a:spcPct val="100000"/>
              </a:lnSpc>
              <a:spcBef>
                <a:spcPts val="0"/>
              </a:spcBef>
              <a:spcAft>
                <a:spcPts val="0"/>
              </a:spcAft>
              <a:buSzPts val="2700"/>
              <a:buNone/>
              <a:defRPr sz="4800"/>
            </a:lvl7pPr>
            <a:lvl8pPr lvl="7" algn="ctr">
              <a:lnSpc>
                <a:spcPct val="100000"/>
              </a:lnSpc>
              <a:spcBef>
                <a:spcPts val="0"/>
              </a:spcBef>
              <a:spcAft>
                <a:spcPts val="0"/>
              </a:spcAft>
              <a:buSzPts val="2700"/>
              <a:buNone/>
              <a:defRPr sz="4800"/>
            </a:lvl8pPr>
            <a:lvl9pPr lvl="8" algn="ctr">
              <a:lnSpc>
                <a:spcPct val="100000"/>
              </a:lnSpc>
              <a:spcBef>
                <a:spcPts val="0"/>
              </a:spcBef>
              <a:spcAft>
                <a:spcPts val="0"/>
              </a:spcAft>
              <a:buSzPts val="2700"/>
              <a:buNone/>
              <a:defRPr sz="4800"/>
            </a:lvl9pPr>
          </a:lstStyle>
          <a:p>
            <a:endParaRPr/>
          </a:p>
        </p:txBody>
      </p:sp>
      <p:sp>
        <p:nvSpPr>
          <p:cNvPr id="19" name="Google Shape;19;p26"/>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20"/>
        <p:cNvGrpSpPr/>
        <p:nvPr/>
      </p:nvGrpSpPr>
      <p:grpSpPr>
        <a:xfrm>
          <a:off x="0" y="0"/>
          <a:ext cx="0" cy="0"/>
          <a:chOff x="0" y="0"/>
          <a:chExt cx="0" cy="0"/>
        </a:xfrm>
      </p:grpSpPr>
      <p:sp>
        <p:nvSpPr>
          <p:cNvPr id="21" name="Google Shape;21;p27"/>
          <p:cNvSpPr/>
          <p:nvPr/>
        </p:nvSpPr>
        <p:spPr>
          <a:xfrm>
            <a:off x="-17633" y="-82933"/>
            <a:ext cx="12191976" cy="1619568"/>
          </a:xfrm>
          <a:prstGeom prst="flowChartDocument">
            <a:avLst/>
          </a:prstGeom>
          <a:solidFill>
            <a:srgbClr val="A2C4C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chemeClr val="dk1"/>
              </a:solidFill>
              <a:latin typeface="Arial"/>
              <a:ea typeface="Arial"/>
              <a:cs typeface="Arial"/>
              <a:sym typeface="Arial"/>
            </a:endParaRPr>
          </a:p>
        </p:txBody>
      </p:sp>
      <p:sp>
        <p:nvSpPr>
          <p:cNvPr id="22" name="Google Shape;22;p27"/>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Clr>
                <a:schemeClr val="lt1"/>
              </a:buClr>
              <a:buSzPts val="2100"/>
              <a:buNone/>
              <a:defRPr>
                <a:solidFill>
                  <a:schemeClr val="lt1"/>
                </a:solidFill>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3" name="Google Shape;23;p27"/>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rmAutofit/>
          </a:bodyPr>
          <a:lstStyle>
            <a:lvl1pPr marL="457200" lvl="0" indent="-317500" algn="l">
              <a:lnSpc>
                <a:spcPct val="115000"/>
              </a:lnSpc>
              <a:spcBef>
                <a:spcPts val="0"/>
              </a:spcBef>
              <a:spcAft>
                <a:spcPts val="0"/>
              </a:spcAft>
              <a:buSzPts val="14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24" name="Google Shape;24;p27"/>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7" name="Google Shape;27;p28"/>
          <p:cNvSpPr txBox="1">
            <a:spLocks noGrp="1"/>
          </p:cNvSpPr>
          <p:nvPr>
            <p:ph type="body" idx="1"/>
          </p:nvPr>
        </p:nvSpPr>
        <p:spPr>
          <a:xfrm>
            <a:off x="415600" y="1536633"/>
            <a:ext cx="5333200" cy="4555200"/>
          </a:xfrm>
          <a:prstGeom prst="rect">
            <a:avLst/>
          </a:prstGeom>
          <a:noFill/>
          <a:ln>
            <a:noFill/>
          </a:ln>
        </p:spPr>
        <p:txBody>
          <a:bodyPr spcFirstLastPara="1" wrap="square" lIns="68575" tIns="68575" rIns="68575" bIns="68575" anchor="t" anchorCtr="0">
            <a:normAutofit/>
          </a:bodyPr>
          <a:lstStyle>
            <a:lvl1pPr marL="457200" lvl="0" indent="-298450" algn="l">
              <a:lnSpc>
                <a:spcPct val="115000"/>
              </a:lnSpc>
              <a:spcBef>
                <a:spcPts val="0"/>
              </a:spcBef>
              <a:spcAft>
                <a:spcPts val="0"/>
              </a:spcAft>
              <a:buSzPts val="1100"/>
              <a:buChar char="●"/>
              <a:defRPr sz="1867"/>
            </a:lvl1pPr>
            <a:lvl2pPr marL="914400" lvl="1" indent="-285750" algn="l">
              <a:lnSpc>
                <a:spcPct val="115000"/>
              </a:lnSpc>
              <a:spcBef>
                <a:spcPts val="0"/>
              </a:spcBef>
              <a:spcAft>
                <a:spcPts val="0"/>
              </a:spcAft>
              <a:buSzPts val="900"/>
              <a:buChar char="○"/>
              <a:defRPr sz="1600"/>
            </a:lvl2pPr>
            <a:lvl3pPr marL="1371600" lvl="2" indent="-285750" algn="l">
              <a:lnSpc>
                <a:spcPct val="115000"/>
              </a:lnSpc>
              <a:spcBef>
                <a:spcPts val="0"/>
              </a:spcBef>
              <a:spcAft>
                <a:spcPts val="0"/>
              </a:spcAft>
              <a:buSzPts val="900"/>
              <a:buChar char="■"/>
              <a:defRPr sz="1600"/>
            </a:lvl3pPr>
            <a:lvl4pPr marL="1828800" lvl="3" indent="-285750" algn="l">
              <a:lnSpc>
                <a:spcPct val="115000"/>
              </a:lnSpc>
              <a:spcBef>
                <a:spcPts val="0"/>
              </a:spcBef>
              <a:spcAft>
                <a:spcPts val="0"/>
              </a:spcAft>
              <a:buSzPts val="900"/>
              <a:buChar char="●"/>
              <a:defRPr sz="1600"/>
            </a:lvl4pPr>
            <a:lvl5pPr marL="2286000" lvl="4" indent="-285750" algn="l">
              <a:lnSpc>
                <a:spcPct val="115000"/>
              </a:lnSpc>
              <a:spcBef>
                <a:spcPts val="0"/>
              </a:spcBef>
              <a:spcAft>
                <a:spcPts val="0"/>
              </a:spcAft>
              <a:buSzPts val="900"/>
              <a:buChar char="○"/>
              <a:defRPr sz="1600"/>
            </a:lvl5pPr>
            <a:lvl6pPr marL="2743200" lvl="5" indent="-285750" algn="l">
              <a:lnSpc>
                <a:spcPct val="115000"/>
              </a:lnSpc>
              <a:spcBef>
                <a:spcPts val="0"/>
              </a:spcBef>
              <a:spcAft>
                <a:spcPts val="0"/>
              </a:spcAft>
              <a:buSzPts val="900"/>
              <a:buChar char="■"/>
              <a:defRPr sz="1600"/>
            </a:lvl6pPr>
            <a:lvl7pPr marL="3200400" lvl="6" indent="-285750" algn="l">
              <a:lnSpc>
                <a:spcPct val="115000"/>
              </a:lnSpc>
              <a:spcBef>
                <a:spcPts val="0"/>
              </a:spcBef>
              <a:spcAft>
                <a:spcPts val="0"/>
              </a:spcAft>
              <a:buSzPts val="900"/>
              <a:buChar char="●"/>
              <a:defRPr sz="1600"/>
            </a:lvl7pPr>
            <a:lvl8pPr marL="3657600" lvl="7" indent="-285750" algn="l">
              <a:lnSpc>
                <a:spcPct val="115000"/>
              </a:lnSpc>
              <a:spcBef>
                <a:spcPts val="0"/>
              </a:spcBef>
              <a:spcAft>
                <a:spcPts val="0"/>
              </a:spcAft>
              <a:buSzPts val="900"/>
              <a:buChar char="○"/>
              <a:defRPr sz="1600"/>
            </a:lvl8pPr>
            <a:lvl9pPr marL="4114800" lvl="8" indent="-285750" algn="l">
              <a:lnSpc>
                <a:spcPct val="115000"/>
              </a:lnSpc>
              <a:spcBef>
                <a:spcPts val="0"/>
              </a:spcBef>
              <a:spcAft>
                <a:spcPts val="0"/>
              </a:spcAft>
              <a:buSzPts val="900"/>
              <a:buChar char="■"/>
              <a:defRPr sz="1600"/>
            </a:lvl9pPr>
          </a:lstStyle>
          <a:p>
            <a:endParaRPr/>
          </a:p>
        </p:txBody>
      </p:sp>
      <p:sp>
        <p:nvSpPr>
          <p:cNvPr id="28" name="Google Shape;28;p28"/>
          <p:cNvSpPr txBox="1">
            <a:spLocks noGrp="1"/>
          </p:cNvSpPr>
          <p:nvPr>
            <p:ph type="body" idx="2"/>
          </p:nvPr>
        </p:nvSpPr>
        <p:spPr>
          <a:xfrm>
            <a:off x="6443200" y="1536633"/>
            <a:ext cx="5333200" cy="4555200"/>
          </a:xfrm>
          <a:prstGeom prst="rect">
            <a:avLst/>
          </a:prstGeom>
          <a:noFill/>
          <a:ln>
            <a:noFill/>
          </a:ln>
        </p:spPr>
        <p:txBody>
          <a:bodyPr spcFirstLastPara="1" wrap="square" lIns="68575" tIns="68575" rIns="68575" bIns="68575" anchor="t" anchorCtr="0">
            <a:normAutofit/>
          </a:bodyPr>
          <a:lstStyle>
            <a:lvl1pPr marL="457200" lvl="0" indent="-298450" algn="l">
              <a:lnSpc>
                <a:spcPct val="115000"/>
              </a:lnSpc>
              <a:spcBef>
                <a:spcPts val="0"/>
              </a:spcBef>
              <a:spcAft>
                <a:spcPts val="0"/>
              </a:spcAft>
              <a:buSzPts val="1100"/>
              <a:buChar char="●"/>
              <a:defRPr sz="1867"/>
            </a:lvl1pPr>
            <a:lvl2pPr marL="914400" lvl="1" indent="-285750" algn="l">
              <a:lnSpc>
                <a:spcPct val="115000"/>
              </a:lnSpc>
              <a:spcBef>
                <a:spcPts val="0"/>
              </a:spcBef>
              <a:spcAft>
                <a:spcPts val="0"/>
              </a:spcAft>
              <a:buSzPts val="900"/>
              <a:buChar char="○"/>
              <a:defRPr sz="1600"/>
            </a:lvl2pPr>
            <a:lvl3pPr marL="1371600" lvl="2" indent="-285750" algn="l">
              <a:lnSpc>
                <a:spcPct val="115000"/>
              </a:lnSpc>
              <a:spcBef>
                <a:spcPts val="0"/>
              </a:spcBef>
              <a:spcAft>
                <a:spcPts val="0"/>
              </a:spcAft>
              <a:buSzPts val="900"/>
              <a:buChar char="■"/>
              <a:defRPr sz="1600"/>
            </a:lvl3pPr>
            <a:lvl4pPr marL="1828800" lvl="3" indent="-285750" algn="l">
              <a:lnSpc>
                <a:spcPct val="115000"/>
              </a:lnSpc>
              <a:spcBef>
                <a:spcPts val="0"/>
              </a:spcBef>
              <a:spcAft>
                <a:spcPts val="0"/>
              </a:spcAft>
              <a:buSzPts val="900"/>
              <a:buChar char="●"/>
              <a:defRPr sz="1600"/>
            </a:lvl4pPr>
            <a:lvl5pPr marL="2286000" lvl="4" indent="-285750" algn="l">
              <a:lnSpc>
                <a:spcPct val="115000"/>
              </a:lnSpc>
              <a:spcBef>
                <a:spcPts val="0"/>
              </a:spcBef>
              <a:spcAft>
                <a:spcPts val="0"/>
              </a:spcAft>
              <a:buSzPts val="900"/>
              <a:buChar char="○"/>
              <a:defRPr sz="1600"/>
            </a:lvl5pPr>
            <a:lvl6pPr marL="2743200" lvl="5" indent="-285750" algn="l">
              <a:lnSpc>
                <a:spcPct val="115000"/>
              </a:lnSpc>
              <a:spcBef>
                <a:spcPts val="0"/>
              </a:spcBef>
              <a:spcAft>
                <a:spcPts val="0"/>
              </a:spcAft>
              <a:buSzPts val="900"/>
              <a:buChar char="■"/>
              <a:defRPr sz="1600"/>
            </a:lvl6pPr>
            <a:lvl7pPr marL="3200400" lvl="6" indent="-285750" algn="l">
              <a:lnSpc>
                <a:spcPct val="115000"/>
              </a:lnSpc>
              <a:spcBef>
                <a:spcPts val="0"/>
              </a:spcBef>
              <a:spcAft>
                <a:spcPts val="0"/>
              </a:spcAft>
              <a:buSzPts val="900"/>
              <a:buChar char="●"/>
              <a:defRPr sz="1600"/>
            </a:lvl7pPr>
            <a:lvl8pPr marL="3657600" lvl="7" indent="-285750" algn="l">
              <a:lnSpc>
                <a:spcPct val="115000"/>
              </a:lnSpc>
              <a:spcBef>
                <a:spcPts val="0"/>
              </a:spcBef>
              <a:spcAft>
                <a:spcPts val="0"/>
              </a:spcAft>
              <a:buSzPts val="900"/>
              <a:buChar char="○"/>
              <a:defRPr sz="1600"/>
            </a:lvl8pPr>
            <a:lvl9pPr marL="4114800" lvl="8" indent="-285750" algn="l">
              <a:lnSpc>
                <a:spcPct val="115000"/>
              </a:lnSpc>
              <a:spcBef>
                <a:spcPts val="0"/>
              </a:spcBef>
              <a:spcAft>
                <a:spcPts val="0"/>
              </a:spcAft>
              <a:buSzPts val="900"/>
              <a:buChar char="■"/>
              <a:defRPr sz="1600"/>
            </a:lvl9pPr>
          </a:lstStyle>
          <a:p>
            <a:endParaRPr/>
          </a:p>
        </p:txBody>
      </p:sp>
      <p:sp>
        <p:nvSpPr>
          <p:cNvPr id="29" name="Google Shape;29;p28"/>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2" name="Google Shape;32;p29"/>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15600" y="740800"/>
            <a:ext cx="3744000" cy="1007600"/>
          </a:xfrm>
          <a:prstGeom prst="rect">
            <a:avLst/>
          </a:prstGeom>
          <a:noFill/>
          <a:ln>
            <a:noFill/>
          </a:ln>
        </p:spPr>
        <p:txBody>
          <a:bodyPr spcFirstLastPara="1" wrap="square" lIns="68575" tIns="68575" rIns="68575" bIns="68575" anchor="b" anchorCtr="0">
            <a:normAutofit/>
          </a:bodyPr>
          <a:lstStyle>
            <a:lvl1pPr lvl="0" algn="l">
              <a:lnSpc>
                <a:spcPct val="100000"/>
              </a:lnSpc>
              <a:spcBef>
                <a:spcPts val="0"/>
              </a:spcBef>
              <a:spcAft>
                <a:spcPts val="0"/>
              </a:spcAft>
              <a:buSzPts val="1800"/>
              <a:buNone/>
              <a:defRPr sz="3200"/>
            </a:lvl1pPr>
            <a:lvl2pPr lvl="1" algn="l">
              <a:lnSpc>
                <a:spcPct val="100000"/>
              </a:lnSpc>
              <a:spcBef>
                <a:spcPts val="0"/>
              </a:spcBef>
              <a:spcAft>
                <a:spcPts val="0"/>
              </a:spcAft>
              <a:buSzPts val="1800"/>
              <a:buNone/>
              <a:defRPr sz="3200"/>
            </a:lvl2pPr>
            <a:lvl3pPr lvl="2" algn="l">
              <a:lnSpc>
                <a:spcPct val="100000"/>
              </a:lnSpc>
              <a:spcBef>
                <a:spcPts val="0"/>
              </a:spcBef>
              <a:spcAft>
                <a:spcPts val="0"/>
              </a:spcAft>
              <a:buSzPts val="1800"/>
              <a:buNone/>
              <a:defRPr sz="3200"/>
            </a:lvl3pPr>
            <a:lvl4pPr lvl="3" algn="l">
              <a:lnSpc>
                <a:spcPct val="100000"/>
              </a:lnSpc>
              <a:spcBef>
                <a:spcPts val="0"/>
              </a:spcBef>
              <a:spcAft>
                <a:spcPts val="0"/>
              </a:spcAft>
              <a:buSzPts val="1800"/>
              <a:buNone/>
              <a:defRPr sz="3200"/>
            </a:lvl4pPr>
            <a:lvl5pPr lvl="4" algn="l">
              <a:lnSpc>
                <a:spcPct val="100000"/>
              </a:lnSpc>
              <a:spcBef>
                <a:spcPts val="0"/>
              </a:spcBef>
              <a:spcAft>
                <a:spcPts val="0"/>
              </a:spcAft>
              <a:buSzPts val="1800"/>
              <a:buNone/>
              <a:defRPr sz="3200"/>
            </a:lvl5pPr>
            <a:lvl6pPr lvl="5" algn="l">
              <a:lnSpc>
                <a:spcPct val="100000"/>
              </a:lnSpc>
              <a:spcBef>
                <a:spcPts val="0"/>
              </a:spcBef>
              <a:spcAft>
                <a:spcPts val="0"/>
              </a:spcAft>
              <a:buSzPts val="1800"/>
              <a:buNone/>
              <a:defRPr sz="3200"/>
            </a:lvl6pPr>
            <a:lvl7pPr lvl="6" algn="l">
              <a:lnSpc>
                <a:spcPct val="100000"/>
              </a:lnSpc>
              <a:spcBef>
                <a:spcPts val="0"/>
              </a:spcBef>
              <a:spcAft>
                <a:spcPts val="0"/>
              </a:spcAft>
              <a:buSzPts val="1800"/>
              <a:buNone/>
              <a:defRPr sz="3200"/>
            </a:lvl7pPr>
            <a:lvl8pPr lvl="7" algn="l">
              <a:lnSpc>
                <a:spcPct val="100000"/>
              </a:lnSpc>
              <a:spcBef>
                <a:spcPts val="0"/>
              </a:spcBef>
              <a:spcAft>
                <a:spcPts val="0"/>
              </a:spcAft>
              <a:buSzPts val="1800"/>
              <a:buNone/>
              <a:defRPr sz="3200"/>
            </a:lvl8pPr>
            <a:lvl9pPr lvl="8" algn="l">
              <a:lnSpc>
                <a:spcPct val="100000"/>
              </a:lnSpc>
              <a:spcBef>
                <a:spcPts val="0"/>
              </a:spcBef>
              <a:spcAft>
                <a:spcPts val="0"/>
              </a:spcAft>
              <a:buSzPts val="1800"/>
              <a:buNone/>
              <a:defRPr sz="3200"/>
            </a:lvl9pPr>
          </a:lstStyle>
          <a:p>
            <a:endParaRPr/>
          </a:p>
        </p:txBody>
      </p:sp>
      <p:sp>
        <p:nvSpPr>
          <p:cNvPr id="35" name="Google Shape;35;p30"/>
          <p:cNvSpPr txBox="1">
            <a:spLocks noGrp="1"/>
          </p:cNvSpPr>
          <p:nvPr>
            <p:ph type="body" idx="1"/>
          </p:nvPr>
        </p:nvSpPr>
        <p:spPr>
          <a:xfrm>
            <a:off x="415600" y="1852800"/>
            <a:ext cx="3744000" cy="4239200"/>
          </a:xfrm>
          <a:prstGeom prst="rect">
            <a:avLst/>
          </a:prstGeom>
          <a:noFill/>
          <a:ln>
            <a:noFill/>
          </a:ln>
        </p:spPr>
        <p:txBody>
          <a:bodyPr spcFirstLastPara="1" wrap="square" lIns="68575" tIns="68575" rIns="68575" bIns="68575" anchor="t" anchorCtr="0">
            <a:normAutofit/>
          </a:bodyPr>
          <a:lstStyle>
            <a:lvl1pPr marL="457200" lvl="0" indent="-285750" algn="l">
              <a:lnSpc>
                <a:spcPct val="115000"/>
              </a:lnSpc>
              <a:spcBef>
                <a:spcPts val="0"/>
              </a:spcBef>
              <a:spcAft>
                <a:spcPts val="0"/>
              </a:spcAft>
              <a:buSzPts val="900"/>
              <a:buChar char="●"/>
              <a:defRPr sz="1600"/>
            </a:lvl1pPr>
            <a:lvl2pPr marL="914400" lvl="1" indent="-285750" algn="l">
              <a:lnSpc>
                <a:spcPct val="115000"/>
              </a:lnSpc>
              <a:spcBef>
                <a:spcPts val="0"/>
              </a:spcBef>
              <a:spcAft>
                <a:spcPts val="0"/>
              </a:spcAft>
              <a:buSzPts val="900"/>
              <a:buChar char="○"/>
              <a:defRPr sz="1600"/>
            </a:lvl2pPr>
            <a:lvl3pPr marL="1371600" lvl="2" indent="-285750" algn="l">
              <a:lnSpc>
                <a:spcPct val="115000"/>
              </a:lnSpc>
              <a:spcBef>
                <a:spcPts val="0"/>
              </a:spcBef>
              <a:spcAft>
                <a:spcPts val="0"/>
              </a:spcAft>
              <a:buSzPts val="900"/>
              <a:buChar char="■"/>
              <a:defRPr sz="1600"/>
            </a:lvl3pPr>
            <a:lvl4pPr marL="1828800" lvl="3" indent="-285750" algn="l">
              <a:lnSpc>
                <a:spcPct val="115000"/>
              </a:lnSpc>
              <a:spcBef>
                <a:spcPts val="0"/>
              </a:spcBef>
              <a:spcAft>
                <a:spcPts val="0"/>
              </a:spcAft>
              <a:buSzPts val="900"/>
              <a:buChar char="●"/>
              <a:defRPr sz="1600"/>
            </a:lvl4pPr>
            <a:lvl5pPr marL="2286000" lvl="4" indent="-285750" algn="l">
              <a:lnSpc>
                <a:spcPct val="115000"/>
              </a:lnSpc>
              <a:spcBef>
                <a:spcPts val="0"/>
              </a:spcBef>
              <a:spcAft>
                <a:spcPts val="0"/>
              </a:spcAft>
              <a:buSzPts val="900"/>
              <a:buChar char="○"/>
              <a:defRPr sz="1600"/>
            </a:lvl5pPr>
            <a:lvl6pPr marL="2743200" lvl="5" indent="-285750" algn="l">
              <a:lnSpc>
                <a:spcPct val="115000"/>
              </a:lnSpc>
              <a:spcBef>
                <a:spcPts val="0"/>
              </a:spcBef>
              <a:spcAft>
                <a:spcPts val="0"/>
              </a:spcAft>
              <a:buSzPts val="900"/>
              <a:buChar char="■"/>
              <a:defRPr sz="1600"/>
            </a:lvl6pPr>
            <a:lvl7pPr marL="3200400" lvl="6" indent="-285750" algn="l">
              <a:lnSpc>
                <a:spcPct val="115000"/>
              </a:lnSpc>
              <a:spcBef>
                <a:spcPts val="0"/>
              </a:spcBef>
              <a:spcAft>
                <a:spcPts val="0"/>
              </a:spcAft>
              <a:buSzPts val="900"/>
              <a:buChar char="●"/>
              <a:defRPr sz="1600"/>
            </a:lvl7pPr>
            <a:lvl8pPr marL="3657600" lvl="7" indent="-285750" algn="l">
              <a:lnSpc>
                <a:spcPct val="115000"/>
              </a:lnSpc>
              <a:spcBef>
                <a:spcPts val="0"/>
              </a:spcBef>
              <a:spcAft>
                <a:spcPts val="0"/>
              </a:spcAft>
              <a:buSzPts val="900"/>
              <a:buChar char="○"/>
              <a:defRPr sz="1600"/>
            </a:lvl8pPr>
            <a:lvl9pPr marL="4114800" lvl="8" indent="-285750" algn="l">
              <a:lnSpc>
                <a:spcPct val="115000"/>
              </a:lnSpc>
              <a:spcBef>
                <a:spcPts val="0"/>
              </a:spcBef>
              <a:spcAft>
                <a:spcPts val="0"/>
              </a:spcAft>
              <a:buSzPts val="900"/>
              <a:buChar char="■"/>
              <a:defRPr sz="1600"/>
            </a:lvl9pPr>
          </a:lstStyle>
          <a:p>
            <a:endParaRPr/>
          </a:p>
        </p:txBody>
      </p:sp>
      <p:sp>
        <p:nvSpPr>
          <p:cNvPr id="36" name="Google Shape;36;p30"/>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31"/>
          <p:cNvSpPr txBox="1">
            <a:spLocks noGrp="1"/>
          </p:cNvSpPr>
          <p:nvPr>
            <p:ph type="title"/>
          </p:nvPr>
        </p:nvSpPr>
        <p:spPr>
          <a:xfrm>
            <a:off x="653667" y="600200"/>
            <a:ext cx="8490400" cy="5454400"/>
          </a:xfrm>
          <a:prstGeom prst="rect">
            <a:avLst/>
          </a:prstGeom>
          <a:noFill/>
          <a:ln>
            <a:noFill/>
          </a:ln>
        </p:spPr>
        <p:txBody>
          <a:bodyPr spcFirstLastPara="1" wrap="square" lIns="68575" tIns="68575" rIns="68575" bIns="68575" anchor="ctr" anchorCtr="0">
            <a:normAutofit/>
          </a:bodyPr>
          <a:lstStyle>
            <a:lvl1pPr lvl="0" algn="l">
              <a:lnSpc>
                <a:spcPct val="100000"/>
              </a:lnSpc>
              <a:spcBef>
                <a:spcPts val="0"/>
              </a:spcBef>
              <a:spcAft>
                <a:spcPts val="0"/>
              </a:spcAft>
              <a:buSzPts val="3600"/>
              <a:buNone/>
              <a:defRPr sz="6400"/>
            </a:lvl1pPr>
            <a:lvl2pPr lvl="1" algn="l">
              <a:lnSpc>
                <a:spcPct val="100000"/>
              </a:lnSpc>
              <a:spcBef>
                <a:spcPts val="0"/>
              </a:spcBef>
              <a:spcAft>
                <a:spcPts val="0"/>
              </a:spcAft>
              <a:buSzPts val="3600"/>
              <a:buNone/>
              <a:defRPr sz="6400"/>
            </a:lvl2pPr>
            <a:lvl3pPr lvl="2" algn="l">
              <a:lnSpc>
                <a:spcPct val="100000"/>
              </a:lnSpc>
              <a:spcBef>
                <a:spcPts val="0"/>
              </a:spcBef>
              <a:spcAft>
                <a:spcPts val="0"/>
              </a:spcAft>
              <a:buSzPts val="3600"/>
              <a:buNone/>
              <a:defRPr sz="6400"/>
            </a:lvl3pPr>
            <a:lvl4pPr lvl="3" algn="l">
              <a:lnSpc>
                <a:spcPct val="100000"/>
              </a:lnSpc>
              <a:spcBef>
                <a:spcPts val="0"/>
              </a:spcBef>
              <a:spcAft>
                <a:spcPts val="0"/>
              </a:spcAft>
              <a:buSzPts val="3600"/>
              <a:buNone/>
              <a:defRPr sz="6400"/>
            </a:lvl4pPr>
            <a:lvl5pPr lvl="4" algn="l">
              <a:lnSpc>
                <a:spcPct val="100000"/>
              </a:lnSpc>
              <a:spcBef>
                <a:spcPts val="0"/>
              </a:spcBef>
              <a:spcAft>
                <a:spcPts val="0"/>
              </a:spcAft>
              <a:buSzPts val="3600"/>
              <a:buNone/>
              <a:defRPr sz="6400"/>
            </a:lvl5pPr>
            <a:lvl6pPr lvl="5" algn="l">
              <a:lnSpc>
                <a:spcPct val="100000"/>
              </a:lnSpc>
              <a:spcBef>
                <a:spcPts val="0"/>
              </a:spcBef>
              <a:spcAft>
                <a:spcPts val="0"/>
              </a:spcAft>
              <a:buSzPts val="3600"/>
              <a:buNone/>
              <a:defRPr sz="6400"/>
            </a:lvl6pPr>
            <a:lvl7pPr lvl="6" algn="l">
              <a:lnSpc>
                <a:spcPct val="100000"/>
              </a:lnSpc>
              <a:spcBef>
                <a:spcPts val="0"/>
              </a:spcBef>
              <a:spcAft>
                <a:spcPts val="0"/>
              </a:spcAft>
              <a:buSzPts val="3600"/>
              <a:buNone/>
              <a:defRPr sz="6400"/>
            </a:lvl7pPr>
            <a:lvl8pPr lvl="7" algn="l">
              <a:lnSpc>
                <a:spcPct val="100000"/>
              </a:lnSpc>
              <a:spcBef>
                <a:spcPts val="0"/>
              </a:spcBef>
              <a:spcAft>
                <a:spcPts val="0"/>
              </a:spcAft>
              <a:buSzPts val="3600"/>
              <a:buNone/>
              <a:defRPr sz="6400"/>
            </a:lvl8pPr>
            <a:lvl9pPr lvl="8" algn="l">
              <a:lnSpc>
                <a:spcPct val="100000"/>
              </a:lnSpc>
              <a:spcBef>
                <a:spcPts val="0"/>
              </a:spcBef>
              <a:spcAft>
                <a:spcPts val="0"/>
              </a:spcAft>
              <a:buSzPts val="3600"/>
              <a:buNone/>
              <a:defRPr sz="6400"/>
            </a:lvl9pPr>
          </a:lstStyle>
          <a:p>
            <a:endParaRPr/>
          </a:p>
        </p:txBody>
      </p:sp>
      <p:sp>
        <p:nvSpPr>
          <p:cNvPr id="39" name="Google Shape;39;p31"/>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32"/>
          <p:cNvSpPr/>
          <p:nvPr/>
        </p:nvSpPr>
        <p:spPr>
          <a:xfrm>
            <a:off x="6096000" y="33"/>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2400" b="0" i="0" u="none" strike="noStrike" cap="none">
              <a:solidFill>
                <a:schemeClr val="dk1"/>
              </a:solidFill>
              <a:latin typeface="Arial"/>
              <a:ea typeface="Arial"/>
              <a:cs typeface="Arial"/>
              <a:sym typeface="Arial"/>
            </a:endParaRPr>
          </a:p>
        </p:txBody>
      </p:sp>
      <p:sp>
        <p:nvSpPr>
          <p:cNvPr id="42" name="Google Shape;42;p32"/>
          <p:cNvSpPr txBox="1">
            <a:spLocks noGrp="1"/>
          </p:cNvSpPr>
          <p:nvPr>
            <p:ph type="title"/>
          </p:nvPr>
        </p:nvSpPr>
        <p:spPr>
          <a:xfrm>
            <a:off x="354000" y="1644233"/>
            <a:ext cx="5393600" cy="1976400"/>
          </a:xfrm>
          <a:prstGeom prst="rect">
            <a:avLst/>
          </a:prstGeom>
          <a:noFill/>
          <a:ln>
            <a:noFill/>
          </a:ln>
        </p:spPr>
        <p:txBody>
          <a:bodyPr spcFirstLastPara="1" wrap="square" lIns="68575" tIns="68575" rIns="68575" bIns="68575" anchor="b" anchorCtr="0">
            <a:normAutofit/>
          </a:bodyPr>
          <a:lstStyle>
            <a:lvl1pPr lvl="0" algn="ctr">
              <a:lnSpc>
                <a:spcPct val="100000"/>
              </a:lnSpc>
              <a:spcBef>
                <a:spcPts val="0"/>
              </a:spcBef>
              <a:spcAft>
                <a:spcPts val="0"/>
              </a:spcAft>
              <a:buSzPts val="3200"/>
              <a:buNone/>
              <a:defRPr sz="5600"/>
            </a:lvl1pPr>
            <a:lvl2pPr lvl="1" algn="ctr">
              <a:lnSpc>
                <a:spcPct val="100000"/>
              </a:lnSpc>
              <a:spcBef>
                <a:spcPts val="0"/>
              </a:spcBef>
              <a:spcAft>
                <a:spcPts val="0"/>
              </a:spcAft>
              <a:buSzPts val="3200"/>
              <a:buNone/>
              <a:defRPr sz="5600"/>
            </a:lvl2pPr>
            <a:lvl3pPr lvl="2" algn="ctr">
              <a:lnSpc>
                <a:spcPct val="100000"/>
              </a:lnSpc>
              <a:spcBef>
                <a:spcPts val="0"/>
              </a:spcBef>
              <a:spcAft>
                <a:spcPts val="0"/>
              </a:spcAft>
              <a:buSzPts val="3200"/>
              <a:buNone/>
              <a:defRPr sz="5600"/>
            </a:lvl3pPr>
            <a:lvl4pPr lvl="3" algn="ctr">
              <a:lnSpc>
                <a:spcPct val="100000"/>
              </a:lnSpc>
              <a:spcBef>
                <a:spcPts val="0"/>
              </a:spcBef>
              <a:spcAft>
                <a:spcPts val="0"/>
              </a:spcAft>
              <a:buSzPts val="3200"/>
              <a:buNone/>
              <a:defRPr sz="5600"/>
            </a:lvl4pPr>
            <a:lvl5pPr lvl="4" algn="ctr">
              <a:lnSpc>
                <a:spcPct val="100000"/>
              </a:lnSpc>
              <a:spcBef>
                <a:spcPts val="0"/>
              </a:spcBef>
              <a:spcAft>
                <a:spcPts val="0"/>
              </a:spcAft>
              <a:buSzPts val="3200"/>
              <a:buNone/>
              <a:defRPr sz="5600"/>
            </a:lvl5pPr>
            <a:lvl6pPr lvl="5" algn="ctr">
              <a:lnSpc>
                <a:spcPct val="100000"/>
              </a:lnSpc>
              <a:spcBef>
                <a:spcPts val="0"/>
              </a:spcBef>
              <a:spcAft>
                <a:spcPts val="0"/>
              </a:spcAft>
              <a:buSzPts val="3200"/>
              <a:buNone/>
              <a:defRPr sz="5600"/>
            </a:lvl6pPr>
            <a:lvl7pPr lvl="6" algn="ctr">
              <a:lnSpc>
                <a:spcPct val="100000"/>
              </a:lnSpc>
              <a:spcBef>
                <a:spcPts val="0"/>
              </a:spcBef>
              <a:spcAft>
                <a:spcPts val="0"/>
              </a:spcAft>
              <a:buSzPts val="3200"/>
              <a:buNone/>
              <a:defRPr sz="5600"/>
            </a:lvl7pPr>
            <a:lvl8pPr lvl="7" algn="ctr">
              <a:lnSpc>
                <a:spcPct val="100000"/>
              </a:lnSpc>
              <a:spcBef>
                <a:spcPts val="0"/>
              </a:spcBef>
              <a:spcAft>
                <a:spcPts val="0"/>
              </a:spcAft>
              <a:buSzPts val="3200"/>
              <a:buNone/>
              <a:defRPr sz="5600"/>
            </a:lvl8pPr>
            <a:lvl9pPr lvl="8" algn="ctr">
              <a:lnSpc>
                <a:spcPct val="100000"/>
              </a:lnSpc>
              <a:spcBef>
                <a:spcPts val="0"/>
              </a:spcBef>
              <a:spcAft>
                <a:spcPts val="0"/>
              </a:spcAft>
              <a:buSzPts val="3200"/>
              <a:buNone/>
              <a:defRPr sz="5600"/>
            </a:lvl9pPr>
          </a:lstStyle>
          <a:p>
            <a:endParaRPr/>
          </a:p>
        </p:txBody>
      </p:sp>
      <p:sp>
        <p:nvSpPr>
          <p:cNvPr id="43" name="Google Shape;43;p32"/>
          <p:cNvSpPr txBox="1">
            <a:spLocks noGrp="1"/>
          </p:cNvSpPr>
          <p:nvPr>
            <p:ph type="subTitle" idx="1"/>
          </p:nvPr>
        </p:nvSpPr>
        <p:spPr>
          <a:xfrm>
            <a:off x="354000" y="3737433"/>
            <a:ext cx="5393600" cy="1646800"/>
          </a:xfrm>
          <a:prstGeom prst="rect">
            <a:avLst/>
          </a:prstGeom>
          <a:noFill/>
          <a:ln>
            <a:noFill/>
          </a:ln>
        </p:spPr>
        <p:txBody>
          <a:bodyPr spcFirstLastPara="1" wrap="square" lIns="68575" tIns="68575" rIns="68575" bIns="68575" anchor="t" anchorCtr="0">
            <a:normAutofit/>
          </a:bodyPr>
          <a:lstStyle>
            <a:lvl1pPr lvl="0" algn="ctr">
              <a:lnSpc>
                <a:spcPct val="100000"/>
              </a:lnSpc>
              <a:spcBef>
                <a:spcPts val="0"/>
              </a:spcBef>
              <a:spcAft>
                <a:spcPts val="0"/>
              </a:spcAft>
              <a:buSzPts val="1600"/>
              <a:buNone/>
              <a:defRPr sz="2800"/>
            </a:lvl1pPr>
            <a:lvl2pPr lvl="1" algn="ctr">
              <a:lnSpc>
                <a:spcPct val="100000"/>
              </a:lnSpc>
              <a:spcBef>
                <a:spcPts val="0"/>
              </a:spcBef>
              <a:spcAft>
                <a:spcPts val="0"/>
              </a:spcAft>
              <a:buSzPts val="1600"/>
              <a:buNone/>
              <a:defRPr sz="2800"/>
            </a:lvl2pPr>
            <a:lvl3pPr lvl="2" algn="ctr">
              <a:lnSpc>
                <a:spcPct val="100000"/>
              </a:lnSpc>
              <a:spcBef>
                <a:spcPts val="0"/>
              </a:spcBef>
              <a:spcAft>
                <a:spcPts val="0"/>
              </a:spcAft>
              <a:buSzPts val="1600"/>
              <a:buNone/>
              <a:defRPr sz="2800"/>
            </a:lvl3pPr>
            <a:lvl4pPr lvl="3" algn="ctr">
              <a:lnSpc>
                <a:spcPct val="100000"/>
              </a:lnSpc>
              <a:spcBef>
                <a:spcPts val="0"/>
              </a:spcBef>
              <a:spcAft>
                <a:spcPts val="0"/>
              </a:spcAft>
              <a:buSzPts val="1600"/>
              <a:buNone/>
              <a:defRPr sz="2800"/>
            </a:lvl4pPr>
            <a:lvl5pPr lvl="4" algn="ctr">
              <a:lnSpc>
                <a:spcPct val="100000"/>
              </a:lnSpc>
              <a:spcBef>
                <a:spcPts val="0"/>
              </a:spcBef>
              <a:spcAft>
                <a:spcPts val="0"/>
              </a:spcAft>
              <a:buSzPts val="1600"/>
              <a:buNone/>
              <a:defRPr sz="2800"/>
            </a:lvl5pPr>
            <a:lvl6pPr lvl="5" algn="ctr">
              <a:lnSpc>
                <a:spcPct val="100000"/>
              </a:lnSpc>
              <a:spcBef>
                <a:spcPts val="0"/>
              </a:spcBef>
              <a:spcAft>
                <a:spcPts val="0"/>
              </a:spcAft>
              <a:buSzPts val="1600"/>
              <a:buNone/>
              <a:defRPr sz="2800"/>
            </a:lvl6pPr>
            <a:lvl7pPr lvl="6" algn="ctr">
              <a:lnSpc>
                <a:spcPct val="100000"/>
              </a:lnSpc>
              <a:spcBef>
                <a:spcPts val="0"/>
              </a:spcBef>
              <a:spcAft>
                <a:spcPts val="0"/>
              </a:spcAft>
              <a:buSzPts val="1600"/>
              <a:buNone/>
              <a:defRPr sz="2800"/>
            </a:lvl7pPr>
            <a:lvl8pPr lvl="7" algn="ctr">
              <a:lnSpc>
                <a:spcPct val="100000"/>
              </a:lnSpc>
              <a:spcBef>
                <a:spcPts val="0"/>
              </a:spcBef>
              <a:spcAft>
                <a:spcPts val="0"/>
              </a:spcAft>
              <a:buSzPts val="1600"/>
              <a:buNone/>
              <a:defRPr sz="2800"/>
            </a:lvl8pPr>
            <a:lvl9pPr lvl="8" algn="ctr">
              <a:lnSpc>
                <a:spcPct val="100000"/>
              </a:lnSpc>
              <a:spcBef>
                <a:spcPts val="0"/>
              </a:spcBef>
              <a:spcAft>
                <a:spcPts val="0"/>
              </a:spcAft>
              <a:buSzPts val="1600"/>
              <a:buNone/>
              <a:defRPr sz="2800"/>
            </a:lvl9pPr>
          </a:lstStyle>
          <a:p>
            <a:endParaRPr/>
          </a:p>
        </p:txBody>
      </p:sp>
      <p:sp>
        <p:nvSpPr>
          <p:cNvPr id="44" name="Google Shape;44;p32"/>
          <p:cNvSpPr txBox="1">
            <a:spLocks noGrp="1"/>
          </p:cNvSpPr>
          <p:nvPr>
            <p:ph type="body" idx="2"/>
          </p:nvPr>
        </p:nvSpPr>
        <p:spPr>
          <a:xfrm>
            <a:off x="6586000" y="965600"/>
            <a:ext cx="5116000" cy="4926800"/>
          </a:xfrm>
          <a:prstGeom prst="rect">
            <a:avLst/>
          </a:prstGeom>
          <a:noFill/>
          <a:ln>
            <a:noFill/>
          </a:ln>
        </p:spPr>
        <p:txBody>
          <a:bodyPr spcFirstLastPara="1" wrap="square" lIns="68575" tIns="68575" rIns="68575" bIns="68575" anchor="ctr" anchorCtr="0">
            <a:normAutofit/>
          </a:bodyPr>
          <a:lstStyle>
            <a:lvl1pPr marL="457200" lvl="0" indent="-317500" algn="l">
              <a:lnSpc>
                <a:spcPct val="115000"/>
              </a:lnSpc>
              <a:spcBef>
                <a:spcPts val="0"/>
              </a:spcBef>
              <a:spcAft>
                <a:spcPts val="0"/>
              </a:spcAft>
              <a:buClr>
                <a:schemeClr val="dk1"/>
              </a:buClr>
              <a:buSzPts val="1400"/>
              <a:buChar char="●"/>
              <a:defRPr>
                <a:solidFill>
                  <a:schemeClr val="dk1"/>
                </a:solidFill>
              </a:defRPr>
            </a:lvl1pPr>
            <a:lvl2pPr marL="914400" lvl="1" indent="-298450" algn="l">
              <a:lnSpc>
                <a:spcPct val="115000"/>
              </a:lnSpc>
              <a:spcBef>
                <a:spcPts val="0"/>
              </a:spcBef>
              <a:spcAft>
                <a:spcPts val="0"/>
              </a:spcAft>
              <a:buClr>
                <a:schemeClr val="dk1"/>
              </a:buClr>
              <a:buSzPts val="1100"/>
              <a:buChar char="○"/>
              <a:defRPr>
                <a:solidFill>
                  <a:schemeClr val="dk1"/>
                </a:solidFill>
              </a:defRPr>
            </a:lvl2pPr>
            <a:lvl3pPr marL="1371600" lvl="2" indent="-298450" algn="l">
              <a:lnSpc>
                <a:spcPct val="115000"/>
              </a:lnSpc>
              <a:spcBef>
                <a:spcPts val="0"/>
              </a:spcBef>
              <a:spcAft>
                <a:spcPts val="0"/>
              </a:spcAft>
              <a:buClr>
                <a:schemeClr val="dk1"/>
              </a:buClr>
              <a:buSzPts val="1100"/>
              <a:buChar char="■"/>
              <a:defRPr>
                <a:solidFill>
                  <a:schemeClr val="dk1"/>
                </a:solidFill>
              </a:defRPr>
            </a:lvl3pPr>
            <a:lvl4pPr marL="1828800" lvl="3" indent="-298450" algn="l">
              <a:lnSpc>
                <a:spcPct val="115000"/>
              </a:lnSpc>
              <a:spcBef>
                <a:spcPts val="0"/>
              </a:spcBef>
              <a:spcAft>
                <a:spcPts val="0"/>
              </a:spcAft>
              <a:buClr>
                <a:schemeClr val="dk1"/>
              </a:buClr>
              <a:buSzPts val="1100"/>
              <a:buChar char="●"/>
              <a:defRPr>
                <a:solidFill>
                  <a:schemeClr val="dk1"/>
                </a:solidFill>
              </a:defRPr>
            </a:lvl4pPr>
            <a:lvl5pPr marL="2286000" lvl="4" indent="-298450" algn="l">
              <a:lnSpc>
                <a:spcPct val="115000"/>
              </a:lnSpc>
              <a:spcBef>
                <a:spcPts val="0"/>
              </a:spcBef>
              <a:spcAft>
                <a:spcPts val="0"/>
              </a:spcAft>
              <a:buClr>
                <a:schemeClr val="dk1"/>
              </a:buClr>
              <a:buSzPts val="1100"/>
              <a:buChar char="○"/>
              <a:defRPr>
                <a:solidFill>
                  <a:schemeClr val="dk1"/>
                </a:solidFill>
              </a:defRPr>
            </a:lvl5pPr>
            <a:lvl6pPr marL="2743200" lvl="5" indent="-298450" algn="l">
              <a:lnSpc>
                <a:spcPct val="115000"/>
              </a:lnSpc>
              <a:spcBef>
                <a:spcPts val="0"/>
              </a:spcBef>
              <a:spcAft>
                <a:spcPts val="0"/>
              </a:spcAft>
              <a:buClr>
                <a:schemeClr val="dk1"/>
              </a:buClr>
              <a:buSzPts val="1100"/>
              <a:buChar char="■"/>
              <a:defRPr>
                <a:solidFill>
                  <a:schemeClr val="dk1"/>
                </a:solidFill>
              </a:defRPr>
            </a:lvl6pPr>
            <a:lvl7pPr marL="3200400" lvl="6" indent="-298450" algn="l">
              <a:lnSpc>
                <a:spcPct val="115000"/>
              </a:lnSpc>
              <a:spcBef>
                <a:spcPts val="0"/>
              </a:spcBef>
              <a:spcAft>
                <a:spcPts val="0"/>
              </a:spcAft>
              <a:buClr>
                <a:schemeClr val="dk1"/>
              </a:buClr>
              <a:buSzPts val="1100"/>
              <a:buChar char="●"/>
              <a:defRPr>
                <a:solidFill>
                  <a:schemeClr val="dk1"/>
                </a:solidFill>
              </a:defRPr>
            </a:lvl7pPr>
            <a:lvl8pPr marL="3657600" lvl="7" indent="-298450" algn="l">
              <a:lnSpc>
                <a:spcPct val="115000"/>
              </a:lnSpc>
              <a:spcBef>
                <a:spcPts val="0"/>
              </a:spcBef>
              <a:spcAft>
                <a:spcPts val="0"/>
              </a:spcAft>
              <a:buClr>
                <a:schemeClr val="dk1"/>
              </a:buClr>
              <a:buSzPts val="1100"/>
              <a:buChar char="○"/>
              <a:defRPr>
                <a:solidFill>
                  <a:schemeClr val="dk1"/>
                </a:solidFill>
              </a:defRPr>
            </a:lvl8pPr>
            <a:lvl9pPr marL="4114800" lvl="8" indent="-298450" algn="l">
              <a:lnSpc>
                <a:spcPct val="115000"/>
              </a:lnSpc>
              <a:spcBef>
                <a:spcPts val="0"/>
              </a:spcBef>
              <a:spcAft>
                <a:spcPts val="0"/>
              </a:spcAft>
              <a:buClr>
                <a:schemeClr val="dk1"/>
              </a:buClr>
              <a:buSzPts val="1100"/>
              <a:buChar char="■"/>
              <a:defRPr>
                <a:solidFill>
                  <a:schemeClr val="dk1"/>
                </a:solidFill>
              </a:defRPr>
            </a:lvl9pPr>
          </a:lstStyle>
          <a:p>
            <a:endParaRPr/>
          </a:p>
        </p:txBody>
      </p:sp>
      <p:sp>
        <p:nvSpPr>
          <p:cNvPr id="45" name="Google Shape;45;p32"/>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33"/>
          <p:cNvSpPr txBox="1">
            <a:spLocks noGrp="1"/>
          </p:cNvSpPr>
          <p:nvPr>
            <p:ph type="body" idx="1"/>
          </p:nvPr>
        </p:nvSpPr>
        <p:spPr>
          <a:xfrm>
            <a:off x="415600" y="5640767"/>
            <a:ext cx="7998400" cy="806800"/>
          </a:xfrm>
          <a:prstGeom prst="rect">
            <a:avLst/>
          </a:prstGeom>
          <a:noFill/>
          <a:ln>
            <a:noFill/>
          </a:ln>
        </p:spPr>
        <p:txBody>
          <a:bodyPr spcFirstLastPara="1" wrap="square" lIns="68575" tIns="68575" rIns="68575" bIns="68575" anchor="ctr" anchorCtr="0">
            <a:normAutofit/>
          </a:bodyPr>
          <a:lstStyle>
            <a:lvl1pPr marL="457200" lvl="0" indent="-228600" algn="l">
              <a:lnSpc>
                <a:spcPct val="100000"/>
              </a:lnSpc>
              <a:spcBef>
                <a:spcPts val="0"/>
              </a:spcBef>
              <a:spcAft>
                <a:spcPts val="0"/>
              </a:spcAft>
              <a:buSzPts val="1400"/>
              <a:buNone/>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8" name="Google Shape;48;p33"/>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15600" y="593367"/>
            <a:ext cx="11360800" cy="763600"/>
          </a:xfrm>
          <a:prstGeom prst="rect">
            <a:avLst/>
          </a:prstGeom>
          <a:noFill/>
          <a:ln>
            <a:noFill/>
          </a:ln>
        </p:spPr>
        <p:txBody>
          <a:bodyPr spcFirstLastPara="1" wrap="square" lIns="68575" tIns="68575" rIns="68575" bIns="68575" anchor="t" anchorCtr="0">
            <a:normAutofit/>
          </a:bodyPr>
          <a:lstStyle>
            <a:lvl1pPr marR="0" lvl="0"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15600" y="1536633"/>
            <a:ext cx="11360800" cy="4555200"/>
          </a:xfrm>
          <a:prstGeom prst="rect">
            <a:avLst/>
          </a:prstGeom>
          <a:noFill/>
          <a:ln>
            <a:noFill/>
          </a:ln>
        </p:spPr>
        <p:txBody>
          <a:bodyPr spcFirstLastPara="1" wrap="square" lIns="68575" tIns="68575" rIns="68575" bIns="68575" anchor="t" anchorCtr="0">
            <a:normAutofit/>
          </a:bodyPr>
          <a:lstStyle>
            <a:lvl1pPr marL="457200" marR="0" lvl="0" indent="-317500" algn="l" rtl="0">
              <a:lnSpc>
                <a:spcPct val="115000"/>
              </a:lnSpc>
              <a:spcBef>
                <a:spcPts val="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1pPr>
            <a:lvl2pPr marL="914400" marR="0" lvl="1"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2pPr>
            <a:lvl3pPr marL="1371600" marR="0" lvl="2"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3pPr>
            <a:lvl4pPr marL="1828800" marR="0" lvl="3"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4pPr>
            <a:lvl5pPr marL="2286000" marR="0" lvl="4"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5pPr>
            <a:lvl6pPr marL="2743200" marR="0" lvl="5"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6pPr>
            <a:lvl7pPr marL="3200400" marR="0" lvl="6"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7pPr>
            <a:lvl8pPr marL="3657600" marR="0" lvl="7"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8pPr>
            <a:lvl9pPr marL="4114800" marR="0" lvl="8" indent="-298450" algn="l" rtl="0">
              <a:lnSpc>
                <a:spcPct val="115000"/>
              </a:lnSpc>
              <a:spcBef>
                <a:spcPts val="0"/>
              </a:spcBef>
              <a:spcAft>
                <a:spcPts val="0"/>
              </a:spcAft>
              <a:buClr>
                <a:schemeClr val="lt2"/>
              </a:buClr>
              <a:buSzPts val="11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12" name="Google Shape;12;p22"/>
          <p:cNvSpPr txBox="1">
            <a:spLocks noGrp="1"/>
          </p:cNvSpPr>
          <p:nvPr>
            <p:ph type="sldNum" idx="12"/>
          </p:nvPr>
        </p:nvSpPr>
        <p:spPr>
          <a:xfrm>
            <a:off x="11296611" y="6217623"/>
            <a:ext cx="731600" cy="524800"/>
          </a:xfrm>
          <a:prstGeom prst="rect">
            <a:avLst/>
          </a:prstGeom>
          <a:noFill/>
          <a:ln>
            <a:noFill/>
          </a:ln>
        </p:spPr>
        <p:txBody>
          <a:bodyPr spcFirstLastPara="1" wrap="square" lIns="68575" tIns="68575" rIns="68575" bIns="68575" anchor="ctr" anchorCtr="0">
            <a:normAutofit/>
          </a:bodyPr>
          <a:lstStyle>
            <a:lvl1pPr marL="0" marR="0" lvl="0"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chemeClr val="lt2"/>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24"/>
          <p:cNvSpPr txBox="1">
            <a:spLocks noGrp="1"/>
          </p:cNvSpPr>
          <p:nvPr>
            <p:ph type="title"/>
          </p:nvPr>
        </p:nvSpPr>
        <p:spPr>
          <a:xfrm>
            <a:off x="581192" y="705124"/>
            <a:ext cx="11029616" cy="1189555"/>
          </a:xfrm>
          <a:prstGeom prst="rect">
            <a:avLst/>
          </a:prstGeom>
          <a:noFill/>
          <a:ln>
            <a:noFill/>
          </a:ln>
        </p:spPr>
        <p:txBody>
          <a:bodyPr spcFirstLastPara="1" wrap="square" lIns="68575" tIns="34275" rIns="68575" bIns="34275" anchor="b" anchorCtr="0">
            <a:normAutofit/>
          </a:bodyPr>
          <a:lstStyle>
            <a:lvl1pPr marR="0" lvl="0" algn="l" rtl="0">
              <a:lnSpc>
                <a:spcPct val="100000"/>
              </a:lnSpc>
              <a:spcBef>
                <a:spcPts val="0"/>
              </a:spcBef>
              <a:spcAft>
                <a:spcPts val="0"/>
              </a:spcAft>
              <a:buClr>
                <a:schemeClr val="lt1"/>
              </a:buClr>
              <a:buSzPts val="2100"/>
              <a:buFont typeface="Gill Sans"/>
              <a:buNone/>
              <a:defRPr sz="2100" b="0" i="0" u="none" strike="noStrike" cap="none">
                <a:solidFill>
                  <a:schemeClr val="lt1"/>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endParaRPr/>
          </a:p>
        </p:txBody>
      </p:sp>
      <p:sp>
        <p:nvSpPr>
          <p:cNvPr id="57" name="Google Shape;57;p24"/>
          <p:cNvSpPr txBox="1">
            <a:spLocks noGrp="1"/>
          </p:cNvSpPr>
          <p:nvPr>
            <p:ph type="body" idx="1"/>
          </p:nvPr>
        </p:nvSpPr>
        <p:spPr>
          <a:xfrm>
            <a:off x="581192" y="2336003"/>
            <a:ext cx="11029616" cy="3522795"/>
          </a:xfrm>
          <a:prstGeom prst="rect">
            <a:avLst/>
          </a:prstGeom>
          <a:noFill/>
          <a:ln>
            <a:noFill/>
          </a:ln>
        </p:spPr>
        <p:txBody>
          <a:bodyPr spcFirstLastPara="1" wrap="square" lIns="68575" tIns="34275" rIns="68575" bIns="34275" anchor="ctr" anchorCtr="0">
            <a:normAutofit/>
          </a:bodyPr>
          <a:lstStyle>
            <a:lvl1pPr marL="457200" marR="0" lvl="0" indent="-304800" algn="l" rtl="0">
              <a:lnSpc>
                <a:spcPct val="100000"/>
              </a:lnSpc>
              <a:spcBef>
                <a:spcPts val="300"/>
              </a:spcBef>
              <a:spcAft>
                <a:spcPts val="0"/>
              </a:spcAft>
              <a:buClr>
                <a:schemeClr val="accent2"/>
              </a:buClr>
              <a:buSzPts val="1200"/>
              <a:buFont typeface="Noto Sans Symbols"/>
              <a:buChar char="◼"/>
              <a:defRPr sz="1400" b="0" i="0" u="none" strike="noStrike" cap="none">
                <a:solidFill>
                  <a:schemeClr val="dk2"/>
                </a:solidFill>
                <a:latin typeface="Gill Sans"/>
                <a:ea typeface="Gill Sans"/>
                <a:cs typeface="Gill Sans"/>
                <a:sym typeface="Gill Sans"/>
              </a:defRPr>
            </a:lvl1pPr>
            <a:lvl2pPr marL="914400" marR="0" lvl="1" indent="-298450" algn="l" rtl="0">
              <a:lnSpc>
                <a:spcPct val="100000"/>
              </a:lnSpc>
              <a:spcBef>
                <a:spcPts val="500"/>
              </a:spcBef>
              <a:spcAft>
                <a:spcPts val="0"/>
              </a:spcAft>
              <a:buClr>
                <a:schemeClr val="accent2"/>
              </a:buClr>
              <a:buSzPts val="1100"/>
              <a:buFont typeface="Noto Sans Symbols"/>
              <a:buChar char="◼"/>
              <a:defRPr sz="1200" b="0" i="0" u="none" strike="noStrike" cap="none">
                <a:solidFill>
                  <a:schemeClr val="dk2"/>
                </a:solidFill>
                <a:latin typeface="Gill Sans"/>
                <a:ea typeface="Gill Sans"/>
                <a:cs typeface="Gill Sans"/>
                <a:sym typeface="Gill Sans"/>
              </a:defRPr>
            </a:lvl2pPr>
            <a:lvl3pPr marL="1371600" marR="0" lvl="2" indent="-292100" algn="l" rtl="0">
              <a:lnSpc>
                <a:spcPct val="100000"/>
              </a:lnSpc>
              <a:spcBef>
                <a:spcPts val="500"/>
              </a:spcBef>
              <a:spcAft>
                <a:spcPts val="0"/>
              </a:spcAft>
              <a:buClr>
                <a:schemeClr val="accent2"/>
              </a:buClr>
              <a:buSzPts val="1000"/>
              <a:buFont typeface="Noto Sans Symbols"/>
              <a:buChar char="◼"/>
              <a:defRPr sz="1100" b="0" i="0" u="none" strike="noStrike" cap="none">
                <a:solidFill>
                  <a:schemeClr val="dk2"/>
                </a:solidFill>
                <a:latin typeface="Gill Sans"/>
                <a:ea typeface="Gill Sans"/>
                <a:cs typeface="Gill Sans"/>
                <a:sym typeface="Gill Sans"/>
              </a:defRPr>
            </a:lvl3pPr>
            <a:lvl4pPr marL="1828800" marR="0" lvl="3"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4pPr>
            <a:lvl5pPr marL="2286000" marR="0" lvl="4"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5pPr>
            <a:lvl6pPr marL="2743200" marR="0" lvl="5"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6pPr>
            <a:lvl7pPr marL="3200400" marR="0" lvl="6"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7pPr>
            <a:lvl8pPr marL="3657600" marR="0" lvl="7" indent="-279400" algn="l" rtl="0">
              <a:lnSpc>
                <a:spcPct val="100000"/>
              </a:lnSpc>
              <a:spcBef>
                <a:spcPts val="500"/>
              </a:spcBef>
              <a:spcAft>
                <a:spcPts val="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8pPr>
            <a:lvl9pPr marL="4114800" marR="0" lvl="8" indent="-279400" algn="l" rtl="0">
              <a:lnSpc>
                <a:spcPct val="100000"/>
              </a:lnSpc>
              <a:spcBef>
                <a:spcPts val="500"/>
              </a:spcBef>
              <a:spcAft>
                <a:spcPts val="500"/>
              </a:spcAft>
              <a:buClr>
                <a:schemeClr val="accent2"/>
              </a:buClr>
              <a:buSzPts val="800"/>
              <a:buFont typeface="Noto Sans Symbols"/>
              <a:buChar char="◼"/>
              <a:defRPr sz="900" b="0" i="0" u="none" strike="noStrike" cap="none">
                <a:solidFill>
                  <a:schemeClr val="dk2"/>
                </a:solidFill>
                <a:latin typeface="Gill Sans"/>
                <a:ea typeface="Gill Sans"/>
                <a:cs typeface="Gill Sans"/>
                <a:sym typeface="Gill Sans"/>
              </a:defRPr>
            </a:lvl9pPr>
          </a:lstStyle>
          <a:p>
            <a:endParaRPr/>
          </a:p>
        </p:txBody>
      </p:sp>
      <p:sp>
        <p:nvSpPr>
          <p:cNvPr id="58" name="Google Shape;58;p24"/>
          <p:cNvSpPr txBox="1">
            <a:spLocks noGrp="1"/>
          </p:cNvSpPr>
          <p:nvPr>
            <p:ph type="dt" idx="10"/>
          </p:nvPr>
        </p:nvSpPr>
        <p:spPr>
          <a:xfrm>
            <a:off x="7605951" y="5956138"/>
            <a:ext cx="2844799" cy="365125"/>
          </a:xfrm>
          <a:prstGeom prst="rect">
            <a:avLst/>
          </a:prstGeom>
          <a:noFill/>
          <a:ln>
            <a:noFill/>
          </a:ln>
        </p:spPr>
        <p:txBody>
          <a:bodyPr spcFirstLastPara="1" wrap="square" lIns="68575" tIns="34275" rIns="68575" bIns="34275" anchor="ctr" anchorCtr="0">
            <a:noAutofit/>
          </a:bodyPr>
          <a:lstStyle>
            <a:lvl1pPr marR="0" lvl="0" algn="r" rtl="0">
              <a:lnSpc>
                <a:spcPct val="100000"/>
              </a:lnSpc>
              <a:spcBef>
                <a:spcPts val="0"/>
              </a:spcBef>
              <a:spcAft>
                <a:spcPts val="0"/>
              </a:spcAft>
              <a:buClr>
                <a:srgbClr val="000000"/>
              </a:buClr>
              <a:buSzPts val="1100"/>
              <a:buFont typeface="Arial"/>
              <a:buNone/>
              <a:defRPr sz="933"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9pPr>
          </a:lstStyle>
          <a:p>
            <a:endParaRPr/>
          </a:p>
        </p:txBody>
      </p:sp>
      <p:sp>
        <p:nvSpPr>
          <p:cNvPr id="59" name="Google Shape;59;p24"/>
          <p:cNvSpPr txBox="1">
            <a:spLocks noGrp="1"/>
          </p:cNvSpPr>
          <p:nvPr>
            <p:ph type="ftr" idx="11"/>
          </p:nvPr>
        </p:nvSpPr>
        <p:spPr>
          <a:xfrm>
            <a:off x="581192" y="5951811"/>
            <a:ext cx="6917211" cy="365125"/>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33" b="0" i="0" u="none" strike="noStrike" cap="none">
                <a:solidFill>
                  <a:schemeClr val="accent2"/>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Gill Sans"/>
                <a:ea typeface="Gill Sans"/>
                <a:cs typeface="Gill Sans"/>
                <a:sym typeface="Gill Sans"/>
              </a:defRPr>
            </a:lvl9pPr>
          </a:lstStyle>
          <a:p>
            <a:endParaRPr/>
          </a:p>
        </p:txBody>
      </p:sp>
      <p:sp>
        <p:nvSpPr>
          <p:cNvPr id="60" name="Google Shape;60;p24"/>
          <p:cNvSpPr txBox="1">
            <a:spLocks noGrp="1"/>
          </p:cNvSpPr>
          <p:nvPr>
            <p:ph type="sldNum" idx="12"/>
          </p:nvPr>
        </p:nvSpPr>
        <p:spPr>
          <a:xfrm>
            <a:off x="10558300" y="5956138"/>
            <a:ext cx="1052509" cy="365125"/>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700"/>
              <a:buFont typeface="Arial"/>
              <a:buNone/>
              <a:defRPr sz="933"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fr-FR"/>
              <a:t>‹N°›</a:t>
            </a:fld>
            <a:endParaRPr/>
          </a:p>
        </p:txBody>
      </p:sp>
      <p:sp>
        <p:nvSpPr>
          <p:cNvPr id="61" name="Google Shape;61;p24"/>
          <p:cNvSpPr/>
          <p:nvPr/>
        </p:nvSpPr>
        <p:spPr>
          <a:xfrm>
            <a:off x="446533"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2" name="Google Shape;62;p24"/>
          <p:cNvSpPr/>
          <p:nvPr/>
        </p:nvSpPr>
        <p:spPr>
          <a:xfrm>
            <a:off x="8042147" y="453644"/>
            <a:ext cx="3703320" cy="98553"/>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3" name="Google Shape;63;p24"/>
          <p:cNvSpPr/>
          <p:nvPr/>
        </p:nvSpPr>
        <p:spPr>
          <a:xfrm>
            <a:off x="4241831"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www-igm.univ-mlv.fr/~dr/XPOSE2004/jvaldes/index.html#4"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
          <p:cNvSpPr/>
          <p:nvPr/>
        </p:nvSpPr>
        <p:spPr>
          <a:xfrm rot="-637776">
            <a:off x="6480832" y="2452268"/>
            <a:ext cx="991005" cy="1404131"/>
          </a:xfrm>
          <a:prstGeom prst="rect">
            <a:avLst/>
          </a:prstGeom>
          <a:noFill/>
          <a:ln w="38100" cap="flat" cmpd="sng">
            <a:solidFill>
              <a:srgbClr val="A80808"/>
            </a:solidFill>
            <a:prstDash val="solid"/>
            <a:round/>
            <a:headEnd type="none" w="sm" len="sm"/>
            <a:tailEnd type="none" w="sm" len="sm"/>
          </a:ln>
          <a:effectLst>
            <a:reflection endPos="30000" dist="38100" dir="5400000" fadeDir="5400012" sy="-100000" algn="bl" rotWithShape="0"/>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8" name="Google Shape;98;p1"/>
          <p:cNvSpPr/>
          <p:nvPr/>
        </p:nvSpPr>
        <p:spPr>
          <a:xfrm rot="886591">
            <a:off x="792890" y="2428558"/>
            <a:ext cx="991180" cy="1404009"/>
          </a:xfrm>
          <a:prstGeom prst="rect">
            <a:avLst/>
          </a:prstGeom>
          <a:noFill/>
          <a:ln w="38100" cap="flat" cmpd="sng">
            <a:solidFill>
              <a:srgbClr val="A80808"/>
            </a:solidFill>
            <a:prstDash val="solid"/>
            <a:round/>
            <a:headEnd type="none" w="sm" len="sm"/>
            <a:tailEnd type="none" w="sm" len="sm"/>
          </a:ln>
          <a:effectLst>
            <a:reflection endPos="30000" dist="38100" dir="5400000" fadeDir="5400012" sy="-100000" algn="bl" rotWithShape="0"/>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99" name="Google Shape;99;p1"/>
          <p:cNvSpPr txBox="1">
            <a:spLocks noGrp="1"/>
          </p:cNvSpPr>
          <p:nvPr>
            <p:ph type="ctrTitle"/>
          </p:nvPr>
        </p:nvSpPr>
        <p:spPr>
          <a:xfrm>
            <a:off x="184000" y="2186037"/>
            <a:ext cx="11824000" cy="2723559"/>
          </a:xfrm>
          <a:prstGeom prst="rect">
            <a:avLst/>
          </a:prstGeom>
          <a:noFill/>
          <a:ln>
            <a:noFill/>
          </a:ln>
          <a:effectLst>
            <a:outerShdw blurRad="57150" dist="85725" algn="bl" rotWithShape="0">
              <a:srgbClr val="000000">
                <a:alpha val="48235"/>
              </a:srgbClr>
            </a:outerShdw>
          </a:effectLst>
        </p:spPr>
        <p:txBody>
          <a:bodyPr spcFirstLastPara="1" wrap="square" lIns="121900" tIns="121900" rIns="121900" bIns="121900" anchor="b" anchorCtr="0">
            <a:noAutofit/>
          </a:bodyPr>
          <a:lstStyle/>
          <a:p>
            <a:pPr marL="0" lvl="0" indent="609585" algn="ctr" rtl="0">
              <a:lnSpc>
                <a:spcPct val="100000"/>
              </a:lnSpc>
              <a:spcBef>
                <a:spcPts val="0"/>
              </a:spcBef>
              <a:spcAft>
                <a:spcPts val="0"/>
              </a:spcAft>
              <a:buSzPts val="700"/>
              <a:buNone/>
            </a:pPr>
            <a:endParaRPr sz="8000">
              <a:solidFill>
                <a:srgbClr val="FF0000"/>
              </a:solidFill>
              <a:latin typeface="Maven Pro SemiBold"/>
              <a:ea typeface="Maven Pro SemiBold"/>
              <a:cs typeface="Maven Pro SemiBold"/>
              <a:sym typeface="Maven Pro SemiBold"/>
            </a:endParaRPr>
          </a:p>
          <a:p>
            <a:pPr marL="0" lvl="0" indent="609585" algn="ctr" rtl="0">
              <a:lnSpc>
                <a:spcPct val="100000"/>
              </a:lnSpc>
              <a:spcBef>
                <a:spcPts val="0"/>
              </a:spcBef>
              <a:spcAft>
                <a:spcPts val="0"/>
              </a:spcAft>
              <a:buSzPts val="700"/>
              <a:buNone/>
            </a:pPr>
            <a:r>
              <a:rPr lang="fr-FR" sz="7400">
                <a:solidFill>
                  <a:srgbClr val="FF0000"/>
                </a:solidFill>
                <a:latin typeface="Maven Pro SemiBold"/>
                <a:ea typeface="Maven Pro SemiBold"/>
                <a:cs typeface="Maven Pro SemiBold"/>
                <a:sym typeface="Maven Pro SemiBold"/>
              </a:rPr>
              <a:t>I</a:t>
            </a:r>
            <a:r>
              <a:rPr lang="fr-FR" sz="7400">
                <a:latin typeface="Maven Pro SemiBold"/>
                <a:ea typeface="Maven Pro SemiBold"/>
                <a:cs typeface="Maven Pro SemiBold"/>
                <a:sym typeface="Maven Pro SemiBold"/>
              </a:rPr>
              <a:t>ntelligence </a:t>
            </a:r>
            <a:r>
              <a:rPr lang="fr-FR" sz="7400">
                <a:solidFill>
                  <a:srgbClr val="FF0000"/>
                </a:solidFill>
                <a:latin typeface="Maven Pro SemiBold"/>
                <a:ea typeface="Maven Pro SemiBold"/>
                <a:cs typeface="Maven Pro SemiBold"/>
                <a:sym typeface="Maven Pro SemiBold"/>
              </a:rPr>
              <a:t>A</a:t>
            </a:r>
            <a:r>
              <a:rPr lang="fr-FR" sz="7400">
                <a:latin typeface="Maven Pro SemiBold"/>
                <a:ea typeface="Maven Pro SemiBold"/>
                <a:cs typeface="Maven Pro SemiBold"/>
                <a:sym typeface="Maven Pro SemiBold"/>
              </a:rPr>
              <a:t>rtificielle</a:t>
            </a:r>
            <a:endParaRPr sz="7400">
              <a:latin typeface="Maven Pro SemiBold"/>
              <a:ea typeface="Maven Pro SemiBold"/>
              <a:cs typeface="Maven Pro SemiBold"/>
              <a:sym typeface="Maven Pro SemiBold"/>
            </a:endParaRPr>
          </a:p>
          <a:p>
            <a:pPr marL="0" lvl="0" indent="609585" algn="ctr" rtl="0">
              <a:lnSpc>
                <a:spcPct val="100000"/>
              </a:lnSpc>
              <a:spcBef>
                <a:spcPts val="0"/>
              </a:spcBef>
              <a:spcAft>
                <a:spcPts val="0"/>
              </a:spcAft>
              <a:buSzPts val="700"/>
              <a:buNone/>
            </a:pPr>
            <a:r>
              <a:rPr lang="fr-FR" sz="4800">
                <a:solidFill>
                  <a:srgbClr val="FF0000"/>
                </a:solidFill>
                <a:latin typeface="Maven Pro SemiBold"/>
                <a:ea typeface="Maven Pro SemiBold"/>
                <a:cs typeface="Maven Pro SemiBold"/>
                <a:sym typeface="Maven Pro SemiBold"/>
              </a:rPr>
              <a:t>S</a:t>
            </a:r>
            <a:r>
              <a:rPr lang="fr-FR" sz="4800">
                <a:latin typeface="Maven Pro SemiBold"/>
                <a:ea typeface="Maven Pro SemiBold"/>
                <a:cs typeface="Maven Pro SemiBold"/>
                <a:sym typeface="Maven Pro SemiBold"/>
              </a:rPr>
              <a:t>ystèmes à base  de </a:t>
            </a:r>
            <a:r>
              <a:rPr lang="fr-FR" sz="4800">
                <a:solidFill>
                  <a:srgbClr val="FF0000"/>
                </a:solidFill>
                <a:latin typeface="Maven Pro SemiBold"/>
                <a:ea typeface="Maven Pro SemiBold"/>
                <a:cs typeface="Maven Pro SemiBold"/>
                <a:sym typeface="Maven Pro SemiBold"/>
              </a:rPr>
              <a:t>c</a:t>
            </a:r>
            <a:r>
              <a:rPr lang="fr-FR" sz="4800">
                <a:latin typeface="Maven Pro SemiBold"/>
                <a:ea typeface="Maven Pro SemiBold"/>
                <a:cs typeface="Maven Pro SemiBold"/>
                <a:sym typeface="Maven Pro SemiBold"/>
              </a:rPr>
              <a:t>onaissances</a:t>
            </a:r>
            <a:endParaRPr sz="6000">
              <a:latin typeface="Maven Pro SemiBold"/>
              <a:ea typeface="Maven Pro SemiBold"/>
              <a:cs typeface="Maven Pro SemiBold"/>
              <a:sym typeface="Maven Pro SemiBold"/>
            </a:endParaRPr>
          </a:p>
        </p:txBody>
      </p:sp>
      <p:sp>
        <p:nvSpPr>
          <p:cNvPr id="100" name="Google Shape;100;p1"/>
          <p:cNvSpPr txBox="1">
            <a:spLocks noGrp="1"/>
          </p:cNvSpPr>
          <p:nvPr>
            <p:ph type="subTitle" idx="1"/>
          </p:nvPr>
        </p:nvSpPr>
        <p:spPr>
          <a:xfrm>
            <a:off x="5665863" y="6252400"/>
            <a:ext cx="6426471" cy="605600"/>
          </a:xfrm>
          <a:prstGeom prst="rect">
            <a:avLst/>
          </a:prstGeom>
          <a:noFill/>
          <a:ln>
            <a:noFill/>
          </a:ln>
        </p:spPr>
        <p:txBody>
          <a:bodyPr spcFirstLastPara="1" wrap="square" lIns="121900" tIns="121900" rIns="121900" bIns="121900" anchor="t" anchorCtr="0">
            <a:normAutofit fontScale="92500" lnSpcReduction="10000"/>
          </a:bodyPr>
          <a:lstStyle/>
          <a:p>
            <a:pPr marL="0" lvl="0" indent="0" algn="r" rtl="0">
              <a:lnSpc>
                <a:spcPct val="100000"/>
              </a:lnSpc>
              <a:spcBef>
                <a:spcPts val="0"/>
              </a:spcBef>
              <a:spcAft>
                <a:spcPts val="0"/>
              </a:spcAft>
              <a:buSzPct val="45000"/>
              <a:buNone/>
            </a:pPr>
            <a:r>
              <a:rPr lang="fr-FR" sz="2667">
                <a:solidFill>
                  <a:srgbClr val="FFFFFF"/>
                </a:solidFill>
                <a:latin typeface="Montserrat Medium"/>
                <a:ea typeface="Montserrat Medium"/>
                <a:cs typeface="Montserrat Medium"/>
                <a:sym typeface="Montserrat Medium"/>
              </a:rPr>
              <a:t>Par : Dr Sarah CHABANE MECHIOURI</a:t>
            </a:r>
            <a:endParaRPr sz="2667">
              <a:solidFill>
                <a:srgbClr val="FFFFFF"/>
              </a:solidFill>
              <a:latin typeface="Montserrat Medium"/>
              <a:ea typeface="Montserrat Medium"/>
              <a:cs typeface="Montserrat Medium"/>
              <a:sym typeface="Montserrat Medium"/>
            </a:endParaRPr>
          </a:p>
        </p:txBody>
      </p:sp>
      <p:sp>
        <p:nvSpPr>
          <p:cNvPr id="4" name="Google Shape;132;p23">
            <a:extLst>
              <a:ext uri="{FF2B5EF4-FFF2-40B4-BE49-F238E27FC236}">
                <a16:creationId xmlns:a16="http://schemas.microsoft.com/office/drawing/2014/main" id="{55D0A7A7-B4AE-2D79-C212-8EE955DB8AD2}"/>
              </a:ext>
            </a:extLst>
          </p:cNvPr>
          <p:cNvSpPr txBox="1">
            <a:spLocks/>
          </p:cNvSpPr>
          <p:nvPr/>
        </p:nvSpPr>
        <p:spPr>
          <a:xfrm>
            <a:off x="-1" y="0"/>
            <a:ext cx="3877733" cy="523600"/>
          </a:xfrm>
          <a:prstGeom prst="rect">
            <a:avLst/>
          </a:prstGeom>
          <a:noFill/>
          <a:ln>
            <a:noFill/>
          </a:ln>
        </p:spPr>
        <p:txBody>
          <a:bodyPr spcFirstLastPara="1" wrap="square" lIns="121900" tIns="121900" rIns="121900" bIns="121900" anchor="b" anchorCtr="0">
            <a:normAutofit fontScale="825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900"/>
              <a:buFont typeface="Arial"/>
              <a:buNone/>
              <a:defRPr sz="6933" b="0" i="0" u="none" strike="noStrike" cap="none">
                <a:solidFill>
                  <a:schemeClr val="dk1"/>
                </a:solidFill>
                <a:latin typeface="Arial"/>
                <a:ea typeface="Arial"/>
                <a:cs typeface="Arial"/>
                <a:sym typeface="Arial"/>
              </a:defRPr>
            </a:lvl9pPr>
          </a:lstStyle>
          <a:p>
            <a:pPr algn="l">
              <a:buSzPct val="50000"/>
            </a:pPr>
            <a:r>
              <a:rPr lang="en-US" sz="2667"/>
              <a:t>Licence : Informatique</a:t>
            </a:r>
            <a:endParaRPr lang="en-US" sz="2667" dirty="0"/>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5133A-2CCC-0F3E-D90F-74BAE9672995}"/>
              </a:ext>
            </a:extLst>
          </p:cNvPr>
          <p:cNvSpPr>
            <a:spLocks noGrp="1"/>
          </p:cNvSpPr>
          <p:nvPr>
            <p:ph type="title"/>
          </p:nvPr>
        </p:nvSpPr>
        <p:spPr/>
        <p:txBody>
          <a:bodyPr/>
          <a:lstStyle/>
          <a:p>
            <a:r>
              <a:rPr lang="fr-FR" dirty="0"/>
              <a:t>Problèmes adaptés aux systèmes experts</a:t>
            </a:r>
          </a:p>
        </p:txBody>
      </p:sp>
      <p:sp>
        <p:nvSpPr>
          <p:cNvPr id="3" name="Espace réservé du texte 2">
            <a:extLst>
              <a:ext uri="{FF2B5EF4-FFF2-40B4-BE49-F238E27FC236}">
                <a16:creationId xmlns:a16="http://schemas.microsoft.com/office/drawing/2014/main" id="{4B3A97A0-7EC3-BCB8-FE66-7A96F1339870}"/>
              </a:ext>
            </a:extLst>
          </p:cNvPr>
          <p:cNvSpPr>
            <a:spLocks noGrp="1"/>
          </p:cNvSpPr>
          <p:nvPr>
            <p:ph type="body" idx="1"/>
          </p:nvPr>
        </p:nvSpPr>
        <p:spPr>
          <a:xfrm>
            <a:off x="581193" y="2180497"/>
            <a:ext cx="11029615" cy="4326320"/>
          </a:xfrm>
        </p:spPr>
        <p:txBody>
          <a:bodyPr>
            <a:normAutofit fontScale="92500" lnSpcReduction="10000"/>
          </a:bodyPr>
          <a:lstStyle/>
          <a:p>
            <a:pPr marL="152400" indent="0">
              <a:buNone/>
            </a:pPr>
            <a:endParaRPr lang="fr-FR" sz="2400" dirty="0"/>
          </a:p>
          <a:p>
            <a:pPr marL="152400" indent="0">
              <a:buNone/>
            </a:pPr>
            <a:r>
              <a:rPr lang="fr-FR" sz="2400" dirty="0"/>
              <a:t> Les chercheurs ont défini un ensemble informel de critères pour déterminer si un problème est adapté ou non à être résolu par la technologie système expert :</a:t>
            </a:r>
          </a:p>
          <a:p>
            <a:pPr marL="152400" indent="0">
              <a:buNone/>
            </a:pPr>
            <a:endParaRPr lang="fr-FR" sz="2400" dirty="0"/>
          </a:p>
          <a:p>
            <a:pPr>
              <a:buFont typeface="Wingdings" panose="05000000000000000000" pitchFamily="2" charset="2"/>
              <a:buChar char="Ø"/>
            </a:pPr>
            <a:r>
              <a:rPr lang="fr-FR" sz="2400" dirty="0"/>
              <a:t>Le besoin d’une solution doit justifier le coût et l’effort de la construction d’un système expert. </a:t>
            </a:r>
          </a:p>
          <a:p>
            <a:pPr>
              <a:buFont typeface="Wingdings" panose="05000000000000000000" pitchFamily="2" charset="2"/>
              <a:buChar char="Ø"/>
            </a:pPr>
            <a:r>
              <a:rPr lang="fr-FR" sz="2400" dirty="0"/>
              <a:t>L’expertise humaine n’est pas valable dans toutes les situations dont on a besoin. </a:t>
            </a:r>
          </a:p>
          <a:p>
            <a:pPr>
              <a:buFont typeface="Wingdings" panose="05000000000000000000" pitchFamily="2" charset="2"/>
              <a:buChar char="Ø"/>
            </a:pPr>
            <a:r>
              <a:rPr lang="fr-FR" sz="2400" dirty="0"/>
              <a:t>Le problème peut être résolu en utilisant une technique de raisonnement symbolique. </a:t>
            </a:r>
          </a:p>
          <a:p>
            <a:pPr>
              <a:buFont typeface="Wingdings" panose="05000000000000000000" pitchFamily="2" charset="2"/>
              <a:buChar char="Ø"/>
            </a:pPr>
            <a:r>
              <a:rPr lang="fr-FR" sz="2400" dirty="0"/>
              <a:t>Le domaine est bien structuré. </a:t>
            </a:r>
          </a:p>
          <a:p>
            <a:pPr>
              <a:buFont typeface="Wingdings" panose="05000000000000000000" pitchFamily="2" charset="2"/>
              <a:buChar char="Ø"/>
            </a:pPr>
            <a:r>
              <a:rPr lang="fr-FR" sz="2400" dirty="0"/>
              <a:t>Le problème ne peut pas être résolu en utilisant des méthodes traditionnelles de calcul. </a:t>
            </a:r>
          </a:p>
          <a:p>
            <a:pPr>
              <a:buFont typeface="Wingdings" panose="05000000000000000000" pitchFamily="2" charset="2"/>
              <a:buChar char="Ø"/>
            </a:pPr>
            <a:r>
              <a:rPr lang="fr-FR" sz="2400" dirty="0"/>
              <a:t>La coopération entre experts du domaine existe. </a:t>
            </a:r>
          </a:p>
          <a:p>
            <a:pPr>
              <a:buFont typeface="Wingdings" panose="05000000000000000000" pitchFamily="2" charset="2"/>
              <a:buChar char="Ø"/>
            </a:pPr>
            <a:r>
              <a:rPr lang="fr-FR" sz="2400" dirty="0"/>
              <a:t>Le problème est de taille considérable.</a:t>
            </a:r>
          </a:p>
          <a:p>
            <a:endParaRPr lang="fr-FR" dirty="0"/>
          </a:p>
        </p:txBody>
      </p:sp>
    </p:spTree>
    <p:extLst>
      <p:ext uri="{BB962C8B-B14F-4D97-AF65-F5344CB8AC3E}">
        <p14:creationId xmlns:p14="http://schemas.microsoft.com/office/powerpoint/2010/main" val="18099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Elaboration d’un système expert</a:t>
            </a:r>
            <a:endParaRPr dirty="0"/>
          </a:p>
        </p:txBody>
      </p:sp>
      <p:sp>
        <p:nvSpPr>
          <p:cNvPr id="153" name="Google Shape;153;p7"/>
          <p:cNvSpPr txBox="1">
            <a:spLocks noGrp="1"/>
          </p:cNvSpPr>
          <p:nvPr>
            <p:ph type="body" idx="1"/>
          </p:nvPr>
        </p:nvSpPr>
        <p:spPr>
          <a:xfrm>
            <a:off x="581200" y="2180500"/>
            <a:ext cx="11029500" cy="4149900"/>
          </a:xfrm>
          <a:prstGeom prst="rect">
            <a:avLst/>
          </a:prstGeom>
          <a:noFill/>
          <a:ln>
            <a:noFill/>
          </a:ln>
        </p:spPr>
        <p:txBody>
          <a:bodyPr spcFirstLastPara="1" wrap="square" lIns="68575" tIns="34275" rIns="68575" bIns="34275" anchor="ctr" anchorCtr="0">
            <a:normAutofit/>
          </a:bodyPr>
          <a:lstStyle/>
          <a:p>
            <a:pPr marL="152400" lvl="0" indent="0" algn="l" rtl="0">
              <a:lnSpc>
                <a:spcPct val="100000"/>
              </a:lnSpc>
              <a:spcBef>
                <a:spcPts val="400"/>
              </a:spcBef>
              <a:spcAft>
                <a:spcPts val="0"/>
              </a:spcAft>
              <a:buSzPts val="1200"/>
              <a:buNone/>
            </a:pPr>
            <a:r>
              <a:rPr lang="fr-FR" sz="1900" dirty="0">
                <a:solidFill>
                  <a:schemeClr val="dk1"/>
                </a:solidFill>
              </a:rPr>
              <a:t>Trois acteurs principaux doivent contribuer à l’élaboration d’un système expert à savoir :</a:t>
            </a:r>
            <a:endParaRPr sz="1900" dirty="0">
              <a:solidFill>
                <a:schemeClr val="dk1"/>
              </a:solidFill>
            </a:endParaRPr>
          </a:p>
          <a:p>
            <a:pPr marL="152400" lvl="0" indent="0" algn="l" rtl="0">
              <a:lnSpc>
                <a:spcPct val="100000"/>
              </a:lnSpc>
              <a:spcBef>
                <a:spcPts val="400"/>
              </a:spcBef>
              <a:spcAft>
                <a:spcPts val="0"/>
              </a:spcAft>
              <a:buSzPts val="1200"/>
              <a:buNone/>
            </a:pPr>
            <a:endParaRPr sz="1900" dirty="0">
              <a:solidFill>
                <a:schemeClr val="dk1"/>
              </a:solidFill>
            </a:endParaRPr>
          </a:p>
          <a:p>
            <a:pPr lvl="0" indent="-336550">
              <a:buSzPts val="1700"/>
            </a:pPr>
            <a:r>
              <a:rPr lang="fr-FR" sz="1900" b="1" dirty="0">
                <a:solidFill>
                  <a:schemeClr val="dk1"/>
                </a:solidFill>
              </a:rPr>
              <a:t> L’utilisateur final </a:t>
            </a:r>
            <a:r>
              <a:rPr lang="fr-FR" sz="1900" dirty="0">
                <a:solidFill>
                  <a:schemeClr val="dk1"/>
                </a:solidFill>
              </a:rPr>
              <a:t>: son rôle est de spécifier l’application et de déterminer les contraintes de la conception. </a:t>
            </a:r>
            <a:endParaRPr sz="1900" dirty="0"/>
          </a:p>
          <a:p>
            <a:pPr lvl="0" indent="-336550">
              <a:buSzPts val="1700"/>
            </a:pPr>
            <a:r>
              <a:rPr lang="fr-FR" sz="1900" dirty="0">
                <a:solidFill>
                  <a:schemeClr val="dk1"/>
                </a:solidFill>
              </a:rPr>
              <a:t> </a:t>
            </a:r>
            <a:r>
              <a:rPr lang="fr-FR" sz="1900" b="1" dirty="0">
                <a:solidFill>
                  <a:schemeClr val="dk1"/>
                </a:solidFill>
              </a:rPr>
              <a:t>L’expert du domaine </a:t>
            </a:r>
            <a:r>
              <a:rPr lang="fr-FR" sz="1900" dirty="0">
                <a:solidFill>
                  <a:schemeClr val="dk1"/>
                </a:solidFill>
              </a:rPr>
              <a:t>:  fournit les connaissances nécessaires liées au problème. </a:t>
            </a:r>
            <a:endParaRPr sz="1900" dirty="0"/>
          </a:p>
          <a:p>
            <a:pPr lvl="0" indent="-336550">
              <a:buSzPts val="1700"/>
            </a:pPr>
            <a:r>
              <a:rPr lang="fr-FR" sz="1900" b="1" dirty="0">
                <a:solidFill>
                  <a:schemeClr val="dk1"/>
                </a:solidFill>
              </a:rPr>
              <a:t> L’ingénieur de connaissances - le cogniticien : </a:t>
            </a:r>
            <a:r>
              <a:rPr lang="fr-FR" sz="1900" dirty="0">
                <a:solidFill>
                  <a:schemeClr val="dk1"/>
                </a:solidFill>
              </a:rPr>
              <a:t>qui est un expert en langage IA. Son rôle est de trouver les outils et les logiciels nécessaire pour l’accomplissement du projet, d’aider l’expert du domaine à expliciter sa connaissance et d’implanter cette connaissance dans la base de connaissances.</a:t>
            </a:r>
            <a:endParaRPr sz="1900" dirty="0"/>
          </a:p>
          <a:p>
            <a:pPr marL="457200" lvl="0" indent="-228600" algn="l" rtl="0">
              <a:lnSpc>
                <a:spcPct val="100000"/>
              </a:lnSpc>
              <a:spcBef>
                <a:spcPts val="400"/>
              </a:spcBef>
              <a:spcAft>
                <a:spcPts val="0"/>
              </a:spcAft>
              <a:buSzPts val="1200"/>
              <a:buNone/>
            </a:pPr>
            <a:endParaRPr sz="1900" dirty="0">
              <a:solidFill>
                <a:schemeClr val="dk1"/>
              </a:solidFill>
            </a:endParaRPr>
          </a:p>
          <a:p>
            <a:pPr marL="152400" lvl="0" indent="0" algn="l" rtl="0">
              <a:lnSpc>
                <a:spcPct val="100000"/>
              </a:lnSpc>
              <a:spcBef>
                <a:spcPts val="400"/>
              </a:spcBef>
              <a:spcAft>
                <a:spcPts val="0"/>
              </a:spcAft>
              <a:buSzPts val="1200"/>
              <a:buNone/>
            </a:pPr>
            <a:r>
              <a:rPr lang="fr-FR" sz="1900" dirty="0">
                <a:solidFill>
                  <a:schemeClr val="dk1"/>
                </a:solidFill>
              </a:rPr>
              <a:t>L’interaction entre ces trois acteurs amènera à l’élaboration d’une première version de systèmes experts contenant une base de connaissances, une base de faits et un moteur d’inférences effectuant une forme définie de raisonnement.</a:t>
            </a:r>
            <a:endParaRPr sz="1900" dirty="0"/>
          </a:p>
          <a:p>
            <a:pPr marL="457200" lvl="0" indent="-228600" algn="l" rtl="0">
              <a:lnSpc>
                <a:spcPct val="100000"/>
              </a:lnSpc>
              <a:spcBef>
                <a:spcPts val="400"/>
              </a:spcBef>
              <a:spcAft>
                <a:spcPts val="0"/>
              </a:spcAft>
              <a:buSzPts val="1200"/>
              <a:buNone/>
            </a:pPr>
            <a:endParaRPr sz="1900" dirty="0"/>
          </a:p>
        </p:txBody>
      </p:sp>
      <p:sp>
        <p:nvSpPr>
          <p:cNvPr id="154" name="Google Shape;154;p7"/>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11</a:t>
            </a:fld>
            <a:endParaRPr/>
          </a:p>
        </p:txBody>
      </p:sp>
    </p:spTree>
    <p:extLst>
      <p:ext uri="{BB962C8B-B14F-4D97-AF65-F5344CB8AC3E}">
        <p14:creationId xmlns:p14="http://schemas.microsoft.com/office/powerpoint/2010/main" val="10169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4FA1D-5CAD-6FAC-FCC4-F4AEF33A3FB2}"/>
              </a:ext>
            </a:extLst>
          </p:cNvPr>
          <p:cNvSpPr>
            <a:spLocks noGrp="1"/>
          </p:cNvSpPr>
          <p:nvPr>
            <p:ph type="title"/>
          </p:nvPr>
        </p:nvSpPr>
        <p:spPr/>
        <p:txBody>
          <a:bodyPr/>
          <a:lstStyle/>
          <a:p>
            <a:r>
              <a:rPr lang="fr-FR" dirty="0"/>
              <a:t>Elaboration d’un système expert - Suite</a:t>
            </a:r>
          </a:p>
        </p:txBody>
      </p:sp>
      <p:sp>
        <p:nvSpPr>
          <p:cNvPr id="3" name="Espace réservé du texte 2">
            <a:extLst>
              <a:ext uri="{FF2B5EF4-FFF2-40B4-BE49-F238E27FC236}">
                <a16:creationId xmlns:a16="http://schemas.microsoft.com/office/drawing/2014/main" id="{53E852A0-4DE7-086C-90F5-8639EBEB77F9}"/>
              </a:ext>
            </a:extLst>
          </p:cNvPr>
          <p:cNvSpPr>
            <a:spLocks noGrp="1"/>
          </p:cNvSpPr>
          <p:nvPr>
            <p:ph type="body" idx="1"/>
          </p:nvPr>
        </p:nvSpPr>
        <p:spPr>
          <a:xfrm>
            <a:off x="581193" y="2180497"/>
            <a:ext cx="11029615" cy="4458842"/>
          </a:xfrm>
        </p:spPr>
        <p:txBody>
          <a:bodyPr>
            <a:normAutofit/>
          </a:bodyPr>
          <a:lstStyle/>
          <a:p>
            <a:pPr marL="132715" indent="0" algn="just">
              <a:lnSpc>
                <a:spcPct val="107000"/>
              </a:lnSpc>
              <a:buNone/>
            </a:pPr>
            <a:r>
              <a:rPr lang="fr-FR" sz="1600" dirty="0">
                <a:effectLst/>
                <a:latin typeface="Calibri" panose="020F0502020204030204" pitchFamily="34" charset="0"/>
                <a:ea typeface="Calibri" panose="020F0502020204030204" pitchFamily="34" charset="0"/>
                <a:cs typeface="Arial" panose="020B0604020202020204" pitchFamily="34" charset="0"/>
              </a:rPr>
              <a:t> </a:t>
            </a:r>
            <a:endParaRPr lang="fr-FR" dirty="0">
              <a:effectLst/>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spcAft>
                <a:spcPts val="800"/>
              </a:spcAft>
            </a:pPr>
            <a:r>
              <a:rPr lang="fr-FR" sz="1600" b="1" dirty="0">
                <a:latin typeface="Calibri" panose="020F0502020204030204" pitchFamily="34" charset="0"/>
                <a:ea typeface="Calibri" panose="020F0502020204030204" pitchFamily="34" charset="0"/>
                <a:cs typeface="Arial" panose="020B0604020202020204" pitchFamily="34" charset="0"/>
              </a:rPr>
              <a:t>Etape 1 – Interview entre l’ingénieur de connaissances et l’expert du domaine :  </a:t>
            </a:r>
            <a:r>
              <a:rPr lang="fr-FR" sz="1600" dirty="0">
                <a:effectLst/>
                <a:latin typeface="Calibri" panose="020F0502020204030204" pitchFamily="34" charset="0"/>
                <a:ea typeface="Calibri" panose="020F0502020204030204" pitchFamily="34" charset="0"/>
                <a:cs typeface="Arial" panose="020B0604020202020204" pitchFamily="34" charset="0"/>
              </a:rPr>
              <a:t>L’ingénieur essaie de comprendre le domaine, d’observer l’expert pendant son travail. </a:t>
            </a:r>
          </a:p>
          <a:p>
            <a:pPr marL="437515" algn="just">
              <a:lnSpc>
                <a:spcPct val="107000"/>
              </a:lnSpc>
              <a:spcAft>
                <a:spcPts val="800"/>
              </a:spcAft>
            </a:pPr>
            <a:r>
              <a:rPr lang="fr-FR" sz="1600" dirty="0">
                <a:effectLst/>
                <a:latin typeface="Calibri" panose="020F0502020204030204" pitchFamily="34" charset="0"/>
                <a:ea typeface="Calibri" panose="020F0502020204030204" pitchFamily="34" charset="0"/>
                <a:cs typeface="Arial" panose="020B0604020202020204" pitchFamily="34" charset="0"/>
              </a:rPr>
              <a:t>Une fois l’expert ait obtenu des informations complètes et précises sur le domaine ainsi que sur la résolution du problème,</a:t>
            </a:r>
          </a:p>
          <a:p>
            <a:pPr marL="437515" algn="just">
              <a:lnSpc>
                <a:spcPct val="107000"/>
              </a:lnSpc>
              <a:spcAft>
                <a:spcPts val="800"/>
              </a:spcAft>
            </a:pPr>
            <a:r>
              <a:rPr lang="fr-FR" sz="1600" b="1" dirty="0">
                <a:effectLst/>
                <a:latin typeface="Calibri" panose="020F0502020204030204" pitchFamily="34" charset="0"/>
                <a:ea typeface="Calibri" panose="020F0502020204030204" pitchFamily="34" charset="0"/>
                <a:cs typeface="Arial" panose="020B0604020202020204" pitchFamily="34" charset="0"/>
              </a:rPr>
              <a:t>Etape 2 – Conception du système : </a:t>
            </a:r>
            <a:r>
              <a:rPr lang="fr-FR" sz="1600" dirty="0">
                <a:effectLst/>
                <a:latin typeface="Calibri" panose="020F0502020204030204" pitchFamily="34" charset="0"/>
                <a:ea typeface="Calibri" panose="020F0502020204030204" pitchFamily="34" charset="0"/>
                <a:cs typeface="Arial" panose="020B0604020202020204" pitchFamily="34" charset="0"/>
              </a:rPr>
              <a:t>Il choisit la façon de représenter les connaissances, Il détermine le type du raisonnement et la stratégie utilisée (chaînage avant ou arrière, en profondeur ou en largeur). Il conçoit de même l’interface utilisateur. Le prototype obtenu doit être capable de résoudre correctement un problème typique.</a:t>
            </a:r>
          </a:p>
          <a:p>
            <a:pPr marL="437515" algn="just">
              <a:lnSpc>
                <a:spcPct val="107000"/>
              </a:lnSpc>
              <a:spcAft>
                <a:spcPts val="800"/>
              </a:spcAft>
            </a:pPr>
            <a:r>
              <a:rPr lang="fr-FR" sz="1600" dirty="0">
                <a:effectLst/>
                <a:latin typeface="Calibri" panose="020F0502020204030204" pitchFamily="34" charset="0"/>
                <a:ea typeface="Calibri" panose="020F0502020204030204" pitchFamily="34" charset="0"/>
                <a:cs typeface="Arial" panose="020B0604020202020204" pitchFamily="34" charset="0"/>
              </a:rPr>
              <a:t> Ce prototype doit être testé et affiné par l’ingénieur et l’expert du domaine en même temps. Le prototype peut être complété au fur et à mesure en ajoutant des nouveaux éléments dans la base de connaissance. Souvent, à la fin de ce travail progressif, l’ingénieur serait amené à refaire une version plus propre qui réécrit la connaissance d’une façon plus sommaire.  Dans son rôle, l’ingénieur de connaissance doit traduire l’expertise informelle en un langage formel adapté au mode du raisonnement du système.</a:t>
            </a:r>
            <a:endParaRPr lang="fr-FR" dirty="0">
              <a:effectLst/>
              <a:latin typeface="Calibri" panose="020F0502020204030204" pitchFamily="34" charset="0"/>
              <a:ea typeface="Calibri" panose="020F0502020204030204" pitchFamily="34" charset="0"/>
              <a:cs typeface="Arial" panose="020B0604020202020204" pitchFamily="34" charset="0"/>
            </a:endParaRPr>
          </a:p>
          <a:p>
            <a:endParaRPr lang="fr-FR" sz="1800" dirty="0"/>
          </a:p>
        </p:txBody>
      </p:sp>
    </p:spTree>
    <p:extLst>
      <p:ext uri="{BB962C8B-B14F-4D97-AF65-F5344CB8AC3E}">
        <p14:creationId xmlns:p14="http://schemas.microsoft.com/office/powerpoint/2010/main" val="303247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4FA1D-5CAD-6FAC-FCC4-F4AEF33A3FB2}"/>
              </a:ext>
            </a:extLst>
          </p:cNvPr>
          <p:cNvSpPr>
            <a:spLocks noGrp="1"/>
          </p:cNvSpPr>
          <p:nvPr>
            <p:ph type="title"/>
          </p:nvPr>
        </p:nvSpPr>
        <p:spPr/>
        <p:txBody>
          <a:bodyPr/>
          <a:lstStyle/>
          <a:p>
            <a:r>
              <a:rPr lang="fr-FR" dirty="0"/>
              <a:t>Développement d’un système expert </a:t>
            </a:r>
          </a:p>
        </p:txBody>
      </p:sp>
      <p:sp>
        <p:nvSpPr>
          <p:cNvPr id="3" name="Espace réservé du texte 2">
            <a:extLst>
              <a:ext uri="{FF2B5EF4-FFF2-40B4-BE49-F238E27FC236}">
                <a16:creationId xmlns:a16="http://schemas.microsoft.com/office/drawing/2014/main" id="{53E852A0-4DE7-086C-90F5-8639EBEB77F9}"/>
              </a:ext>
            </a:extLst>
          </p:cNvPr>
          <p:cNvSpPr>
            <a:spLocks noGrp="1"/>
          </p:cNvSpPr>
          <p:nvPr>
            <p:ph type="body" idx="1"/>
          </p:nvPr>
        </p:nvSpPr>
        <p:spPr/>
        <p:txBody>
          <a:bodyPr>
            <a:normAutofit fontScale="92500" lnSpcReduction="20000"/>
          </a:bodyPr>
          <a:lstStyle/>
          <a:p>
            <a:pPr marL="132715" indent="0" algn="just">
              <a:lnSpc>
                <a:spcPct val="107000"/>
              </a:lnSpc>
              <a:buNone/>
            </a:pPr>
            <a:r>
              <a:rPr lang="fr-FR" sz="1800" b="1" dirty="0">
                <a:effectLst/>
                <a:latin typeface="Calibri" panose="020F0502020204030204" pitchFamily="34" charset="0"/>
                <a:ea typeface="Calibri" panose="020F0502020204030204" pitchFamily="34" charset="0"/>
                <a:cs typeface="Arial" panose="020B0604020202020204" pitchFamily="34" charset="0"/>
              </a:rPr>
              <a:t>Acquisition de connaissance</a:t>
            </a:r>
            <a:r>
              <a:rPr lang="fr-FR" sz="1800" dirty="0">
                <a:effectLst/>
                <a:latin typeface="Calibri" panose="020F0502020204030204" pitchFamily="34" charset="0"/>
                <a:ea typeface="Calibri" panose="020F0502020204030204" pitchFamily="34" charset="0"/>
                <a:cs typeface="Arial" panose="020B0604020202020204" pitchFamily="34" charset="0"/>
              </a:rPr>
              <a:t> Dans son rôle, l’ingénieur de connaissance doit traduire l’expertise informelle en un langage formel adapté au mode du raisonnement du système.  Plusieurs points doivent être soulevés concernant l’acquisition des connaissances : </a:t>
            </a:r>
          </a:p>
          <a:p>
            <a:pPr marL="437515" algn="just">
              <a:lnSpc>
                <a:spcPct val="107000"/>
              </a:lnSpc>
            </a:pPr>
            <a:r>
              <a:rPr lang="fr-FR" sz="1800" dirty="0">
                <a:effectLst/>
                <a:latin typeface="Calibri" panose="020F0502020204030204" pitchFamily="34" charset="0"/>
                <a:ea typeface="Calibri" panose="020F0502020204030204" pitchFamily="34" charset="0"/>
                <a:cs typeface="Arial" panose="020B0604020202020204" pitchFamily="34" charset="0"/>
              </a:rPr>
              <a:t>a. La compétence humaine n’est pas souvent accessible via la conscience. Avec l’expérience acquise, la compétence et la performance d’un expert s’installe et opère dans l’inconscient. Par conséquence, il est difficile aux experts d’expliciter son savoir-faire. </a:t>
            </a:r>
          </a:p>
          <a:p>
            <a:pPr marL="437515" algn="just">
              <a:lnSpc>
                <a:spcPct val="107000"/>
              </a:lnSpc>
            </a:pPr>
            <a:r>
              <a:rPr lang="fr-FR" sz="1800" dirty="0">
                <a:effectLst/>
                <a:latin typeface="Calibri" panose="020F0502020204030204" pitchFamily="34" charset="0"/>
                <a:ea typeface="Calibri" panose="020F0502020204030204" pitchFamily="34" charset="0"/>
                <a:cs typeface="Arial" panose="020B0604020202020204" pitchFamily="34" charset="0"/>
              </a:rPr>
              <a:t>b. L’expertise humaine prend souvent la forme du savoir comment plus que la forme du savoir quoi. </a:t>
            </a:r>
          </a:p>
          <a:p>
            <a:pPr marL="437515" algn="just">
              <a:lnSpc>
                <a:spcPct val="107000"/>
              </a:lnSpc>
            </a:pPr>
            <a:r>
              <a:rPr lang="fr-FR" sz="1800" dirty="0">
                <a:effectLst/>
                <a:latin typeface="Calibri" panose="020F0502020204030204" pitchFamily="34" charset="0"/>
                <a:ea typeface="Calibri" panose="020F0502020204030204" pitchFamily="34" charset="0"/>
                <a:cs typeface="Arial" panose="020B0604020202020204" pitchFamily="34" charset="0"/>
              </a:rPr>
              <a:t>c. L’expertise humaine représente un modèle individuel ou un modèle de communauté. Ces modèles sont soumis aux conventions et aux procédés sociaux. </a:t>
            </a:r>
          </a:p>
          <a:p>
            <a:pPr marL="437515" algn="just">
              <a:lnSpc>
                <a:spcPct val="107000"/>
              </a:lnSpc>
              <a:spcAft>
                <a:spcPts val="800"/>
              </a:spcAft>
            </a:pPr>
            <a:r>
              <a:rPr lang="fr-FR" sz="1800" dirty="0">
                <a:effectLst/>
                <a:latin typeface="Calibri" panose="020F0502020204030204" pitchFamily="34" charset="0"/>
                <a:ea typeface="Calibri" panose="020F0502020204030204" pitchFamily="34" charset="0"/>
                <a:cs typeface="Arial" panose="020B0604020202020204" pitchFamily="34" charset="0"/>
              </a:rPr>
              <a:t>d. L’expertise change et peut subir des reformulations radicales. A cause de la complexité et de l’ambiguïté posées par le problème de l’acquisition de connaissances, l’ingénieur de connaissances doit avoir un modèle conceptuel lui permettant de faire la liaison entre l’expertise humaine et le langage de programmation, ce modèle constituera ce qu’on appellera représentation de connaissances </a:t>
            </a:r>
          </a:p>
          <a:p>
            <a:pPr marL="152400" indent="0">
              <a:buNone/>
            </a:pPr>
            <a:endParaRPr lang="fr-FR" dirty="0"/>
          </a:p>
        </p:txBody>
      </p:sp>
    </p:spTree>
    <p:extLst>
      <p:ext uri="{BB962C8B-B14F-4D97-AF65-F5344CB8AC3E}">
        <p14:creationId xmlns:p14="http://schemas.microsoft.com/office/powerpoint/2010/main" val="414173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body" idx="1"/>
          </p:nvPr>
        </p:nvSpPr>
        <p:spPr>
          <a:xfrm>
            <a:off x="581192" y="1786467"/>
            <a:ext cx="10908499" cy="3285066"/>
          </a:xfrm>
          <a:prstGeom prst="rect">
            <a:avLst/>
          </a:prstGeom>
          <a:noFill/>
          <a:ln>
            <a:noFill/>
          </a:ln>
        </p:spPr>
        <p:txBody>
          <a:bodyPr spcFirstLastPara="1" wrap="square" lIns="68575" tIns="34275" rIns="68575" bIns="34275" anchor="ctr" anchorCtr="0">
            <a:noAutofit/>
          </a:bodyPr>
          <a:lstStyle/>
          <a:p>
            <a:pPr marL="457200" lvl="0" indent="-323850" algn="l" rtl="0">
              <a:lnSpc>
                <a:spcPct val="80000"/>
              </a:lnSpc>
              <a:spcBef>
                <a:spcPts val="400"/>
              </a:spcBef>
              <a:spcAft>
                <a:spcPts val="0"/>
              </a:spcAft>
              <a:buSzPts val="1500"/>
              <a:buFont typeface="Gill Sans"/>
              <a:buAutoNum type="romanUcPeriod"/>
            </a:pPr>
            <a:r>
              <a:rPr lang="fr-FR" sz="2400" b="1" dirty="0">
                <a:solidFill>
                  <a:schemeClr val="dk1"/>
                </a:solidFill>
              </a:rPr>
              <a:t>Etude de faisabilité</a:t>
            </a:r>
            <a:endParaRPr sz="2400" b="1" dirty="0">
              <a:solidFill>
                <a:schemeClr val="dk1"/>
              </a:solidFill>
            </a:endParaRPr>
          </a:p>
          <a:p>
            <a:pPr marL="457200" lvl="0" indent="0" algn="l" rtl="0">
              <a:lnSpc>
                <a:spcPct val="80000"/>
              </a:lnSpc>
              <a:spcBef>
                <a:spcPts val="400"/>
              </a:spcBef>
              <a:spcAft>
                <a:spcPts val="0"/>
              </a:spcAft>
              <a:buNone/>
            </a:pPr>
            <a:r>
              <a:rPr lang="fr-FR" sz="2400" dirty="0">
                <a:solidFill>
                  <a:schemeClr val="dk1"/>
                </a:solidFill>
              </a:rPr>
              <a:t>    La mise en place d'un SE ne peut se faire que dans le cadre d'un domaine d'expertise dont les connaissances et le savoir-faire est formalisable. Le premier travail du</a:t>
            </a:r>
            <a:r>
              <a:rPr lang="fr-FR" sz="2400" dirty="0">
                <a:solidFill>
                  <a:schemeClr val="dk1"/>
                </a:solidFill>
                <a:uFill>
                  <a:noFill/>
                </a:uFill>
                <a:hlinkClick r:id="rId3">
                  <a:extLst>
                    <a:ext uri="{A12FA001-AC4F-418D-AE19-62706E023703}">
                      <ahyp:hlinkClr xmlns:ahyp="http://schemas.microsoft.com/office/drawing/2018/hyperlinkcolor" val="tx"/>
                    </a:ext>
                  </a:extLst>
                </a:hlinkClick>
              </a:rPr>
              <a:t> </a:t>
            </a:r>
            <a:r>
              <a:rPr lang="fr-FR" sz="2400" u="sng" dirty="0">
                <a:solidFill>
                  <a:schemeClr val="hlink"/>
                </a:solidFill>
                <a:hlinkClick r:id="rId3"/>
              </a:rPr>
              <a:t>cogniticien</a:t>
            </a:r>
            <a:r>
              <a:rPr lang="fr-FR" sz="2400" dirty="0">
                <a:solidFill>
                  <a:schemeClr val="dk1"/>
                </a:solidFill>
              </a:rPr>
              <a:t> est donc d'évaluer le domaine et les risques d'échecs de la mise en place et de succès de l'outil auprès des professionnels et futurs utilisateurs.</a:t>
            </a:r>
            <a:endParaRPr sz="2400" b="1" dirty="0">
              <a:solidFill>
                <a:schemeClr val="dk1"/>
              </a:solidFill>
            </a:endParaRPr>
          </a:p>
        </p:txBody>
      </p:sp>
      <p:sp>
        <p:nvSpPr>
          <p:cNvPr id="233" name="Google Shape;233;p11"/>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Phases de développement d’un système à base de connaissances</a:t>
            </a:r>
            <a:endParaRPr/>
          </a:p>
        </p:txBody>
      </p:sp>
      <p:sp>
        <p:nvSpPr>
          <p:cNvPr id="234" name="Google Shape;234;p11"/>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body" idx="1"/>
          </p:nvPr>
        </p:nvSpPr>
        <p:spPr>
          <a:xfrm>
            <a:off x="581191" y="1885071"/>
            <a:ext cx="10908499" cy="4972928"/>
          </a:xfrm>
          <a:prstGeom prst="rect">
            <a:avLst/>
          </a:prstGeom>
          <a:noFill/>
          <a:ln>
            <a:noFill/>
          </a:ln>
        </p:spPr>
        <p:txBody>
          <a:bodyPr spcFirstLastPara="1" wrap="square" lIns="68575" tIns="34275" rIns="68575" bIns="34275" anchor="ctr" anchorCtr="0">
            <a:noAutofit/>
          </a:bodyPr>
          <a:lstStyle/>
          <a:p>
            <a:pPr marL="533400" lvl="0" indent="-400050" algn="l" rtl="0">
              <a:lnSpc>
                <a:spcPct val="80000"/>
              </a:lnSpc>
              <a:spcBef>
                <a:spcPts val="400"/>
              </a:spcBef>
              <a:spcAft>
                <a:spcPts val="0"/>
              </a:spcAft>
              <a:buSzPts val="1500"/>
              <a:buFont typeface="+mj-lt"/>
              <a:buAutoNum type="romanUcPeriod" startAt="2"/>
            </a:pPr>
            <a:r>
              <a:rPr lang="fr-FR" sz="2000" b="1" dirty="0">
                <a:solidFill>
                  <a:schemeClr val="dk1"/>
                </a:solidFill>
              </a:rPr>
              <a:t>Extraction des données - Acquisition des connaissances</a:t>
            </a:r>
          </a:p>
          <a:p>
            <a:pPr marL="533400" lvl="0" indent="-400050" algn="l" rtl="0">
              <a:lnSpc>
                <a:spcPct val="80000"/>
              </a:lnSpc>
              <a:spcBef>
                <a:spcPts val="400"/>
              </a:spcBef>
              <a:spcAft>
                <a:spcPts val="0"/>
              </a:spcAft>
              <a:buSzPts val="1500"/>
              <a:buFont typeface="+mj-lt"/>
              <a:buAutoNum type="romanUcPeriod" startAt="2"/>
            </a:pPr>
            <a:endParaRPr lang="fr-FR" sz="2000" b="1" dirty="0">
              <a:solidFill>
                <a:schemeClr val="dk1"/>
              </a:solidFill>
            </a:endParaRPr>
          </a:p>
          <a:p>
            <a:pPr marL="133350" lvl="0" indent="0" algn="l" rtl="0">
              <a:lnSpc>
                <a:spcPct val="80000"/>
              </a:lnSpc>
              <a:spcBef>
                <a:spcPts val="400"/>
              </a:spcBef>
              <a:spcAft>
                <a:spcPts val="0"/>
              </a:spcAft>
              <a:buSzPts val="1500"/>
              <a:buNone/>
            </a:pPr>
            <a:endParaRPr lang="fr-FR" sz="2000" b="1" dirty="0">
              <a:solidFill>
                <a:schemeClr val="dk1"/>
              </a:solidFill>
            </a:endParaRPr>
          </a:p>
          <a:p>
            <a:pPr marL="133350" lvl="0" indent="0" algn="l" rtl="0">
              <a:lnSpc>
                <a:spcPct val="80000"/>
              </a:lnSpc>
              <a:spcBef>
                <a:spcPts val="400"/>
              </a:spcBef>
              <a:spcAft>
                <a:spcPts val="0"/>
              </a:spcAft>
              <a:buSzPts val="1500"/>
              <a:buNone/>
            </a:pPr>
            <a:endParaRPr sz="2000" b="1" dirty="0">
              <a:solidFill>
                <a:schemeClr val="dk1"/>
              </a:solidFill>
            </a:endParaRPr>
          </a:p>
          <a:p>
            <a:pPr marL="742950" lvl="0" indent="-285750" algn="l" rtl="0">
              <a:lnSpc>
                <a:spcPct val="80000"/>
              </a:lnSpc>
              <a:spcBef>
                <a:spcPts val="400"/>
              </a:spcBef>
              <a:spcAft>
                <a:spcPts val="0"/>
              </a:spcAft>
              <a:buFont typeface="Wingdings" panose="05000000000000000000" pitchFamily="2" charset="2"/>
              <a:buChar char="Ø"/>
            </a:pPr>
            <a:r>
              <a:rPr lang="fr-FR" sz="2000" dirty="0">
                <a:solidFill>
                  <a:schemeClr val="dk1"/>
                </a:solidFill>
              </a:rPr>
              <a:t>C’est la partie la plus importante. Il s'agit d'un dialogue entre le cogniticien et l'expert afin d'extraire de ce dernier toutes ses connaissances et son savoir-faire. </a:t>
            </a:r>
          </a:p>
          <a:p>
            <a:pPr lvl="0" indent="0" algn="l" rtl="0">
              <a:lnSpc>
                <a:spcPct val="80000"/>
              </a:lnSpc>
              <a:spcBef>
                <a:spcPts val="400"/>
              </a:spcBef>
              <a:spcAft>
                <a:spcPts val="0"/>
              </a:spcAft>
              <a:buNone/>
            </a:pPr>
            <a:endParaRPr lang="fr-FR" sz="2000" dirty="0">
              <a:solidFill>
                <a:schemeClr val="dk1"/>
              </a:solidFill>
            </a:endParaRPr>
          </a:p>
          <a:p>
            <a:pPr lvl="0" indent="0" algn="l" rtl="0">
              <a:lnSpc>
                <a:spcPct val="80000"/>
              </a:lnSpc>
              <a:spcBef>
                <a:spcPts val="400"/>
              </a:spcBef>
              <a:spcAft>
                <a:spcPts val="0"/>
              </a:spcAft>
              <a:buNone/>
            </a:pPr>
            <a:endParaRPr lang="fr-FR" sz="2000" dirty="0">
              <a:solidFill>
                <a:schemeClr val="dk1"/>
              </a:solidFill>
            </a:endParaRPr>
          </a:p>
          <a:p>
            <a:pPr marL="742950" lvl="0" indent="-285750" algn="l" rtl="0">
              <a:lnSpc>
                <a:spcPct val="80000"/>
              </a:lnSpc>
              <a:spcBef>
                <a:spcPts val="400"/>
              </a:spcBef>
              <a:spcAft>
                <a:spcPts val="0"/>
              </a:spcAft>
              <a:buFont typeface="Wingdings" panose="05000000000000000000" pitchFamily="2" charset="2"/>
              <a:buChar char="Ø"/>
            </a:pPr>
            <a:r>
              <a:rPr lang="fr-FR" sz="2000" dirty="0">
                <a:solidFill>
                  <a:schemeClr val="dk1"/>
                </a:solidFill>
              </a:rPr>
              <a:t>Le cogniticien devra pour cela faire preuve d'une grande compréhension de  toutes les informations qui lui seront transmises et d'un certain sens de la psychologie pour faire parler un expert. </a:t>
            </a:r>
          </a:p>
          <a:p>
            <a:pPr marL="457200" lvl="0" indent="0" algn="l" rtl="0">
              <a:lnSpc>
                <a:spcPct val="80000"/>
              </a:lnSpc>
              <a:spcBef>
                <a:spcPts val="400"/>
              </a:spcBef>
              <a:spcAft>
                <a:spcPts val="0"/>
              </a:spcAft>
              <a:buNone/>
            </a:pPr>
            <a:endParaRPr lang="fr-FR" sz="2000" dirty="0">
              <a:solidFill>
                <a:schemeClr val="dk1"/>
              </a:solidFill>
            </a:endParaRPr>
          </a:p>
          <a:p>
            <a:pPr marL="457200" lvl="0" indent="0" algn="l" rtl="0">
              <a:lnSpc>
                <a:spcPct val="80000"/>
              </a:lnSpc>
              <a:spcBef>
                <a:spcPts val="400"/>
              </a:spcBef>
              <a:spcAft>
                <a:spcPts val="0"/>
              </a:spcAft>
              <a:buNone/>
            </a:pPr>
            <a:endParaRPr sz="2400" dirty="0"/>
          </a:p>
        </p:txBody>
      </p:sp>
      <p:sp>
        <p:nvSpPr>
          <p:cNvPr id="233" name="Google Shape;233;p11"/>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Phases de développement d’un système à base de connaissances</a:t>
            </a:r>
            <a:endParaRPr/>
          </a:p>
        </p:txBody>
      </p:sp>
      <p:sp>
        <p:nvSpPr>
          <p:cNvPr id="234" name="Google Shape;234;p11"/>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15</a:t>
            </a:fld>
            <a:endParaRPr/>
          </a:p>
        </p:txBody>
      </p:sp>
    </p:spTree>
    <p:extLst>
      <p:ext uri="{BB962C8B-B14F-4D97-AF65-F5344CB8AC3E}">
        <p14:creationId xmlns:p14="http://schemas.microsoft.com/office/powerpoint/2010/main" val="61798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body" idx="1"/>
          </p:nvPr>
        </p:nvSpPr>
        <p:spPr>
          <a:xfrm>
            <a:off x="351692" y="1871003"/>
            <a:ext cx="11380763" cy="4986996"/>
          </a:xfrm>
          <a:prstGeom prst="rect">
            <a:avLst/>
          </a:prstGeom>
          <a:noFill/>
          <a:ln>
            <a:noFill/>
          </a:ln>
        </p:spPr>
        <p:txBody>
          <a:bodyPr spcFirstLastPara="1" wrap="square" lIns="68575" tIns="34275" rIns="68575" bIns="34275" anchor="ctr" anchorCtr="0">
            <a:noAutofit/>
          </a:bodyPr>
          <a:lstStyle/>
          <a:p>
            <a:pPr marL="457200" lvl="0" indent="0" algn="just" rtl="0">
              <a:lnSpc>
                <a:spcPct val="80000"/>
              </a:lnSpc>
              <a:spcBef>
                <a:spcPts val="400"/>
              </a:spcBef>
              <a:spcAft>
                <a:spcPts val="0"/>
              </a:spcAft>
              <a:buNone/>
            </a:pPr>
            <a:endParaRPr lang="fr-FR" sz="1800" dirty="0">
              <a:solidFill>
                <a:schemeClr val="dk1"/>
              </a:solidFill>
            </a:endParaRPr>
          </a:p>
          <a:p>
            <a:pPr marL="742950" lvl="0" indent="-285750" algn="just">
              <a:lnSpc>
                <a:spcPct val="80000"/>
              </a:lnSpc>
              <a:buFont typeface="Wingdings" panose="05000000000000000000" pitchFamily="2" charset="2"/>
              <a:buChar char="Ø"/>
            </a:pPr>
            <a:r>
              <a:rPr lang="fr-FR" sz="1800" dirty="0">
                <a:solidFill>
                  <a:schemeClr val="dk1"/>
                </a:solidFill>
              </a:rPr>
              <a:t> L’ingénieur de connaissance doit traduire l’expertise informelle en un langage formel adapté au mode du raisonnement du système.  Plusieurs points doivent être soulevés concernant l’acquisition des connaissances : </a:t>
            </a:r>
          </a:p>
          <a:p>
            <a:pPr marL="742950" lvl="0" indent="-285750" algn="just">
              <a:lnSpc>
                <a:spcPct val="80000"/>
              </a:lnSpc>
              <a:buFont typeface="Wingdings" panose="05000000000000000000" pitchFamily="2" charset="2"/>
              <a:buChar char="Ø"/>
            </a:pPr>
            <a:endParaRPr lang="fr-FR" sz="1800" dirty="0">
              <a:solidFill>
                <a:schemeClr val="dk1"/>
              </a:solidFill>
            </a:endParaRPr>
          </a:p>
          <a:p>
            <a:pPr marL="800100" lvl="0" indent="-342900" algn="just">
              <a:lnSpc>
                <a:spcPct val="80000"/>
              </a:lnSpc>
              <a:buFont typeface="+mj-lt"/>
              <a:buAutoNum type="arabicPeriod"/>
            </a:pPr>
            <a:r>
              <a:rPr lang="fr-FR" sz="1800" dirty="0">
                <a:solidFill>
                  <a:schemeClr val="dk1"/>
                </a:solidFill>
              </a:rPr>
              <a:t>  La compétence humaine n’est pas souvent accessible via la conscience. Avec l’expérience acquise, la compétence et la performance d’un expert s’installe et opère dans l’inconscient. </a:t>
            </a:r>
          </a:p>
          <a:p>
            <a:pPr lvl="0" indent="0" algn="just">
              <a:lnSpc>
                <a:spcPct val="80000"/>
              </a:lnSpc>
              <a:buNone/>
            </a:pPr>
            <a:endParaRPr lang="fr-FR" sz="1800" dirty="0">
              <a:solidFill>
                <a:schemeClr val="dk1"/>
              </a:solidFill>
            </a:endParaRPr>
          </a:p>
          <a:p>
            <a:pPr marL="800100" lvl="0" indent="-342900" algn="just">
              <a:lnSpc>
                <a:spcPct val="80000"/>
              </a:lnSpc>
              <a:buFont typeface="+mj-lt"/>
              <a:buAutoNum type="arabicPeriod" startAt="2"/>
            </a:pPr>
            <a:r>
              <a:rPr lang="fr-FR" sz="1800" dirty="0">
                <a:solidFill>
                  <a:schemeClr val="dk1"/>
                </a:solidFill>
              </a:rPr>
              <a:t> L’expertise humaine prend souvent la forme du « </a:t>
            </a:r>
            <a:r>
              <a:rPr lang="fr-FR" sz="1800" b="1" dirty="0">
                <a:solidFill>
                  <a:schemeClr val="dk1"/>
                </a:solidFill>
              </a:rPr>
              <a:t>savoir comment</a:t>
            </a:r>
            <a:r>
              <a:rPr lang="fr-FR" sz="1800" dirty="0">
                <a:solidFill>
                  <a:schemeClr val="dk1"/>
                </a:solidFill>
              </a:rPr>
              <a:t> » plus que la forme du « </a:t>
            </a:r>
            <a:r>
              <a:rPr lang="fr-FR" sz="1800" b="1" dirty="0">
                <a:solidFill>
                  <a:schemeClr val="dk1"/>
                </a:solidFill>
              </a:rPr>
              <a:t>savoir quoi </a:t>
            </a:r>
            <a:r>
              <a:rPr lang="fr-FR" sz="1800" dirty="0">
                <a:solidFill>
                  <a:schemeClr val="dk1"/>
                </a:solidFill>
              </a:rPr>
              <a:t>». </a:t>
            </a:r>
          </a:p>
          <a:p>
            <a:pPr marL="800100" lvl="0" indent="-342900" algn="just">
              <a:lnSpc>
                <a:spcPct val="80000"/>
              </a:lnSpc>
              <a:buFont typeface="+mj-lt"/>
              <a:buAutoNum type="arabicPeriod" startAt="2"/>
            </a:pPr>
            <a:endParaRPr lang="fr-FR" sz="1800" dirty="0">
              <a:solidFill>
                <a:schemeClr val="dk1"/>
              </a:solidFill>
            </a:endParaRPr>
          </a:p>
          <a:p>
            <a:pPr marL="800100" lvl="0" indent="-342900" algn="just">
              <a:lnSpc>
                <a:spcPct val="80000"/>
              </a:lnSpc>
              <a:buFont typeface="+mj-lt"/>
              <a:buAutoNum type="arabicPeriod" startAt="2"/>
            </a:pPr>
            <a:r>
              <a:rPr lang="fr-FR" sz="1800" dirty="0">
                <a:solidFill>
                  <a:schemeClr val="dk1"/>
                </a:solidFill>
              </a:rPr>
              <a:t> L’expertise humaine représente un modèle individuel ou un modèle de communauté. Ces modèles sont soumis aux conventions et aux procédés sociaux. </a:t>
            </a:r>
          </a:p>
          <a:p>
            <a:pPr marL="800100" lvl="0" indent="-342900" algn="just">
              <a:lnSpc>
                <a:spcPct val="80000"/>
              </a:lnSpc>
              <a:buFont typeface="+mj-lt"/>
              <a:buAutoNum type="arabicPeriod" startAt="2"/>
            </a:pPr>
            <a:endParaRPr lang="fr-FR" sz="1800" dirty="0">
              <a:solidFill>
                <a:schemeClr val="dk1"/>
              </a:solidFill>
            </a:endParaRPr>
          </a:p>
          <a:p>
            <a:pPr marL="800100" lvl="0" indent="-342900" algn="just">
              <a:lnSpc>
                <a:spcPct val="80000"/>
              </a:lnSpc>
              <a:buFont typeface="+mj-lt"/>
              <a:buAutoNum type="arabicPeriod" startAt="2"/>
            </a:pPr>
            <a:r>
              <a:rPr lang="fr-FR" sz="1800" dirty="0">
                <a:solidFill>
                  <a:schemeClr val="dk1"/>
                </a:solidFill>
              </a:rPr>
              <a:t>L’expertise change et peut subir des reformulations radicales. A cause de la complexité et de l’ambiguïté posées par le problème de l’acquisition de connaissances, l’ingénieur de connaissances doit avoir un modèle conceptuel lui permettant de faire la liaison entre l’expertise humaine et le langage de programmation.</a:t>
            </a:r>
          </a:p>
          <a:p>
            <a:pPr lvl="0" indent="0" algn="just">
              <a:lnSpc>
                <a:spcPct val="80000"/>
              </a:lnSpc>
              <a:buNone/>
            </a:pPr>
            <a:endParaRPr lang="fr-FR" sz="1800" dirty="0">
              <a:solidFill>
                <a:schemeClr val="dk1"/>
              </a:solidFill>
            </a:endParaRPr>
          </a:p>
          <a:p>
            <a:pPr lvl="0" indent="0" algn="just">
              <a:lnSpc>
                <a:spcPct val="80000"/>
              </a:lnSpc>
              <a:buNone/>
            </a:pPr>
            <a:r>
              <a:rPr lang="fr-FR" sz="1800" dirty="0">
                <a:solidFill>
                  <a:schemeClr val="dk1"/>
                </a:solidFill>
                <a:sym typeface="Wingdings" panose="05000000000000000000" pitchFamily="2" charset="2"/>
              </a:rPr>
              <a:t>		  </a:t>
            </a:r>
            <a:r>
              <a:rPr lang="fr-FR" sz="1800" dirty="0">
                <a:solidFill>
                  <a:schemeClr val="dk1"/>
                </a:solidFill>
              </a:rPr>
              <a:t>Ce modèle constituera ce qu’on appellera </a:t>
            </a:r>
            <a:r>
              <a:rPr lang="fr-FR" sz="1800" b="1" dirty="0">
                <a:solidFill>
                  <a:schemeClr val="dk1"/>
                </a:solidFill>
              </a:rPr>
              <a:t>représentation de connaissances </a:t>
            </a:r>
          </a:p>
          <a:p>
            <a:pPr marL="457200" lvl="0" indent="0" algn="just" rtl="0">
              <a:lnSpc>
                <a:spcPct val="80000"/>
              </a:lnSpc>
              <a:spcBef>
                <a:spcPts val="400"/>
              </a:spcBef>
              <a:spcAft>
                <a:spcPts val="0"/>
              </a:spcAft>
              <a:buNone/>
            </a:pPr>
            <a:endParaRPr sz="1800" dirty="0">
              <a:solidFill>
                <a:schemeClr val="dk1"/>
              </a:solidFill>
            </a:endParaRPr>
          </a:p>
          <a:p>
            <a:pPr marL="457200" lvl="0" indent="0" algn="just" rtl="0">
              <a:lnSpc>
                <a:spcPct val="80000"/>
              </a:lnSpc>
              <a:spcBef>
                <a:spcPts val="400"/>
              </a:spcBef>
              <a:spcAft>
                <a:spcPts val="0"/>
              </a:spcAft>
              <a:buNone/>
            </a:pPr>
            <a:endParaRPr sz="2000" dirty="0"/>
          </a:p>
        </p:txBody>
      </p:sp>
      <p:sp>
        <p:nvSpPr>
          <p:cNvPr id="233" name="Google Shape;233;p11"/>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Acquisition des connaissances - Suite</a:t>
            </a:r>
          </a:p>
        </p:txBody>
      </p:sp>
      <p:sp>
        <p:nvSpPr>
          <p:cNvPr id="234" name="Google Shape;234;p11"/>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16</a:t>
            </a:fld>
            <a:endParaRPr/>
          </a:p>
        </p:txBody>
      </p:sp>
    </p:spTree>
    <p:extLst>
      <p:ext uri="{BB962C8B-B14F-4D97-AF65-F5344CB8AC3E}">
        <p14:creationId xmlns:p14="http://schemas.microsoft.com/office/powerpoint/2010/main" val="126384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1"/>
          <p:cNvSpPr txBox="1">
            <a:spLocks noGrp="1"/>
          </p:cNvSpPr>
          <p:nvPr>
            <p:ph type="body" idx="1"/>
          </p:nvPr>
        </p:nvSpPr>
        <p:spPr>
          <a:xfrm>
            <a:off x="460075" y="2004625"/>
            <a:ext cx="11150700" cy="4419900"/>
          </a:xfrm>
          <a:prstGeom prst="rect">
            <a:avLst/>
          </a:prstGeom>
          <a:noFill/>
          <a:ln>
            <a:noFill/>
          </a:ln>
        </p:spPr>
        <p:txBody>
          <a:bodyPr spcFirstLastPara="1" wrap="square" lIns="68575" tIns="34275" rIns="68575" bIns="34275" anchor="ctr" anchorCtr="0">
            <a:noAutofit/>
          </a:bodyPr>
          <a:lstStyle/>
          <a:p>
            <a:pPr marL="457200" lvl="0" indent="0" algn="just" rtl="0">
              <a:lnSpc>
                <a:spcPct val="80000"/>
              </a:lnSpc>
              <a:spcBef>
                <a:spcPts val="400"/>
              </a:spcBef>
              <a:spcAft>
                <a:spcPts val="0"/>
              </a:spcAft>
              <a:buNone/>
            </a:pPr>
            <a:endParaRPr sz="1800" b="1" dirty="0">
              <a:solidFill>
                <a:schemeClr val="dk1"/>
              </a:solidFill>
            </a:endParaRPr>
          </a:p>
          <a:p>
            <a:pPr marL="533400" lvl="0" indent="-400050" algn="just" rtl="0">
              <a:lnSpc>
                <a:spcPct val="80000"/>
              </a:lnSpc>
              <a:spcBef>
                <a:spcPts val="400"/>
              </a:spcBef>
              <a:spcAft>
                <a:spcPts val="0"/>
              </a:spcAft>
              <a:buSzPts val="1500"/>
              <a:buFont typeface="+mj-lt"/>
              <a:buAutoNum type="romanUcPeriod" startAt="3"/>
            </a:pPr>
            <a:r>
              <a:rPr lang="fr-FR" sz="1800" b="1" dirty="0">
                <a:solidFill>
                  <a:schemeClr val="dk1"/>
                </a:solidFill>
              </a:rPr>
              <a:t>Formalisation - Représentation des connaissances</a:t>
            </a:r>
            <a:endParaRPr sz="1800" b="1" dirty="0">
              <a:solidFill>
                <a:schemeClr val="dk1"/>
              </a:solidFill>
            </a:endParaRPr>
          </a:p>
          <a:p>
            <a:pPr marL="457200" lvl="0" indent="0" algn="just" rtl="0">
              <a:lnSpc>
                <a:spcPct val="80000"/>
              </a:lnSpc>
              <a:spcBef>
                <a:spcPts val="400"/>
              </a:spcBef>
              <a:spcAft>
                <a:spcPts val="0"/>
              </a:spcAft>
              <a:buNone/>
            </a:pPr>
            <a:r>
              <a:rPr lang="fr-FR" sz="1800" dirty="0">
                <a:solidFill>
                  <a:schemeClr val="dk1"/>
                </a:solidFill>
              </a:rPr>
              <a:t>Après et pendant l'extraction des données, le cogniticien devra formaliser les connaissances qu'il a récolté. Pour cette partie, il peut alors commencer à se tourner vers les développeurs et autres professionnels techniques de l'informatique afin de commencer à définir le cahier des charges précis, la base de connaissance et les règles d'inférences. </a:t>
            </a:r>
            <a:endParaRPr sz="1800" dirty="0">
              <a:solidFill>
                <a:schemeClr val="dk1"/>
              </a:solidFill>
            </a:endParaRPr>
          </a:p>
          <a:p>
            <a:pPr marL="457200" lvl="0" indent="0" algn="just" rtl="0">
              <a:lnSpc>
                <a:spcPct val="80000"/>
              </a:lnSpc>
              <a:spcBef>
                <a:spcPts val="400"/>
              </a:spcBef>
              <a:spcAft>
                <a:spcPts val="0"/>
              </a:spcAft>
              <a:buNone/>
            </a:pPr>
            <a:endParaRPr sz="1800" b="1" dirty="0">
              <a:solidFill>
                <a:schemeClr val="dk1"/>
              </a:solidFill>
            </a:endParaRPr>
          </a:p>
          <a:p>
            <a:pPr marL="533400" lvl="0" indent="-400050" algn="just" rtl="0">
              <a:lnSpc>
                <a:spcPct val="80000"/>
              </a:lnSpc>
              <a:spcBef>
                <a:spcPts val="400"/>
              </a:spcBef>
              <a:spcAft>
                <a:spcPts val="0"/>
              </a:spcAft>
              <a:buSzPts val="1500"/>
              <a:buFont typeface="+mj-lt"/>
              <a:buAutoNum type="romanUcPeriod" startAt="4"/>
            </a:pPr>
            <a:r>
              <a:rPr lang="fr-FR" sz="1800" b="1" dirty="0">
                <a:solidFill>
                  <a:schemeClr val="dk1"/>
                </a:solidFill>
              </a:rPr>
              <a:t>Design et développement</a:t>
            </a:r>
            <a:endParaRPr sz="1800" b="1" dirty="0">
              <a:solidFill>
                <a:schemeClr val="dk1"/>
              </a:solidFill>
            </a:endParaRPr>
          </a:p>
          <a:p>
            <a:pPr marL="0" lvl="0" indent="0" algn="just" rtl="0">
              <a:lnSpc>
                <a:spcPct val="80000"/>
              </a:lnSpc>
              <a:spcBef>
                <a:spcPts val="400"/>
              </a:spcBef>
              <a:spcAft>
                <a:spcPts val="0"/>
              </a:spcAft>
              <a:buNone/>
            </a:pPr>
            <a:r>
              <a:rPr lang="fr-FR" sz="1800" dirty="0">
                <a:solidFill>
                  <a:schemeClr val="dk1"/>
                </a:solidFill>
              </a:rPr>
              <a:t>Le cogniticien peut alors se retourner vers l'équipe technique qui va définir l'architecture technique nécessaire  à l’implémentation du système. </a:t>
            </a:r>
            <a:endParaRPr sz="1800" dirty="0">
              <a:solidFill>
                <a:schemeClr val="dk1"/>
              </a:solidFill>
            </a:endParaRPr>
          </a:p>
          <a:p>
            <a:pPr marL="457200" lvl="0" indent="0" algn="just" rtl="0">
              <a:lnSpc>
                <a:spcPct val="80000"/>
              </a:lnSpc>
              <a:spcBef>
                <a:spcPts val="400"/>
              </a:spcBef>
              <a:spcAft>
                <a:spcPts val="0"/>
              </a:spcAft>
              <a:buNone/>
            </a:pPr>
            <a:endParaRPr sz="1800" b="1" dirty="0">
              <a:solidFill>
                <a:schemeClr val="dk1"/>
              </a:solidFill>
            </a:endParaRPr>
          </a:p>
          <a:p>
            <a:pPr marL="533400" lvl="0" indent="-400050" algn="just" rtl="0">
              <a:lnSpc>
                <a:spcPct val="80000"/>
              </a:lnSpc>
              <a:spcBef>
                <a:spcPts val="400"/>
              </a:spcBef>
              <a:spcAft>
                <a:spcPts val="0"/>
              </a:spcAft>
              <a:buSzPts val="1500"/>
              <a:buFont typeface="+mj-lt"/>
              <a:buAutoNum type="romanUcPeriod" startAt="5"/>
            </a:pPr>
            <a:r>
              <a:rPr lang="fr-FR" sz="1800" b="1" dirty="0">
                <a:solidFill>
                  <a:schemeClr val="dk1"/>
                </a:solidFill>
              </a:rPr>
              <a:t>Tests et optimisations</a:t>
            </a:r>
            <a:endParaRPr sz="1800" b="1" dirty="0">
              <a:solidFill>
                <a:schemeClr val="dk1"/>
              </a:solidFill>
            </a:endParaRPr>
          </a:p>
          <a:p>
            <a:pPr marL="457200" lvl="0" indent="0" algn="just" rtl="0">
              <a:lnSpc>
                <a:spcPct val="80000"/>
              </a:lnSpc>
              <a:spcBef>
                <a:spcPts val="400"/>
              </a:spcBef>
              <a:spcAft>
                <a:spcPts val="0"/>
              </a:spcAft>
              <a:buNone/>
            </a:pPr>
            <a:endParaRPr sz="1700" dirty="0"/>
          </a:p>
        </p:txBody>
      </p:sp>
      <p:sp>
        <p:nvSpPr>
          <p:cNvPr id="233" name="Google Shape;233;p11"/>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Phases de développement d’un système à base de connaissances</a:t>
            </a:r>
            <a:endParaRPr/>
          </a:p>
        </p:txBody>
      </p:sp>
      <p:sp>
        <p:nvSpPr>
          <p:cNvPr id="234" name="Google Shape;234;p11"/>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17</a:t>
            </a:fld>
            <a:endParaRPr/>
          </a:p>
        </p:txBody>
      </p:sp>
    </p:spTree>
    <p:extLst>
      <p:ext uri="{BB962C8B-B14F-4D97-AF65-F5344CB8AC3E}">
        <p14:creationId xmlns:p14="http://schemas.microsoft.com/office/powerpoint/2010/main" val="309539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2"/>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Caractéristiques d’un système à base de connaissance</a:t>
            </a:r>
            <a:endParaRPr/>
          </a:p>
        </p:txBody>
      </p:sp>
      <p:sp>
        <p:nvSpPr>
          <p:cNvPr id="240" name="Google Shape;240;p12"/>
          <p:cNvSpPr txBox="1">
            <a:spLocks noGrp="1"/>
          </p:cNvSpPr>
          <p:nvPr>
            <p:ph type="body" idx="1"/>
          </p:nvPr>
        </p:nvSpPr>
        <p:spPr>
          <a:xfrm>
            <a:off x="581193" y="2180497"/>
            <a:ext cx="11029616" cy="4543860"/>
          </a:xfrm>
          <a:prstGeom prst="rect">
            <a:avLst/>
          </a:prstGeom>
          <a:noFill/>
          <a:ln>
            <a:noFill/>
          </a:ln>
        </p:spPr>
        <p:txBody>
          <a:bodyPr spcFirstLastPara="1" wrap="square" lIns="68575" tIns="34275" rIns="68575" bIns="34275" anchor="ctr" anchorCtr="0">
            <a:normAutofit fontScale="92500" lnSpcReduction="10000"/>
          </a:bodyPr>
          <a:lstStyle/>
          <a:p>
            <a:pPr marL="457200" lvl="0" indent="-304800" algn="l" rtl="0">
              <a:lnSpc>
                <a:spcPct val="100000"/>
              </a:lnSpc>
              <a:spcBef>
                <a:spcPts val="400"/>
              </a:spcBef>
              <a:spcAft>
                <a:spcPts val="0"/>
              </a:spcAft>
              <a:buSzPts val="1200"/>
              <a:buChar char="◼"/>
            </a:pPr>
            <a:r>
              <a:rPr lang="fr-FR" sz="2000" dirty="0"/>
              <a:t>À cause de leur nature heuristique, centrée sur les connaissances, les systèmes experts :</a:t>
            </a:r>
            <a:endParaRPr sz="2000" dirty="0"/>
          </a:p>
          <a:p>
            <a:pPr marL="457200" lvl="0" indent="0" algn="l" rtl="0">
              <a:lnSpc>
                <a:spcPct val="100000"/>
              </a:lnSpc>
              <a:spcBef>
                <a:spcPts val="400"/>
              </a:spcBef>
              <a:spcAft>
                <a:spcPts val="0"/>
              </a:spcAft>
              <a:buNone/>
            </a:pPr>
            <a:endParaRPr sz="2000" dirty="0"/>
          </a:p>
          <a:p>
            <a:pPr marL="457200" lvl="0" indent="-304800" algn="l" rtl="0">
              <a:lnSpc>
                <a:spcPct val="100000"/>
              </a:lnSpc>
              <a:spcBef>
                <a:spcPts val="400"/>
              </a:spcBef>
              <a:spcAft>
                <a:spcPts val="0"/>
              </a:spcAft>
              <a:buSzPts val="1200"/>
              <a:buChar char="◼"/>
            </a:pPr>
            <a:r>
              <a:rPr lang="fr-FR" sz="2000" dirty="0"/>
              <a:t>Supportent l’inspection de leurs raisonnements </a:t>
            </a:r>
            <a:endParaRPr sz="2000" dirty="0"/>
          </a:p>
          <a:p>
            <a:pPr marL="914400" lvl="1" indent="-304800" algn="l" rtl="0">
              <a:lnSpc>
                <a:spcPct val="100000"/>
              </a:lnSpc>
              <a:spcBef>
                <a:spcPts val="667"/>
              </a:spcBef>
              <a:spcAft>
                <a:spcPts val="0"/>
              </a:spcAft>
              <a:buSzPts val="1200"/>
              <a:buChar char="◼"/>
            </a:pPr>
            <a:r>
              <a:rPr lang="fr-FR" sz="1800" dirty="0"/>
              <a:t>en présentant les étapes intermédiaires (des explications)</a:t>
            </a:r>
            <a:endParaRPr sz="1800" dirty="0"/>
          </a:p>
          <a:p>
            <a:pPr marL="914400" lvl="1" indent="-304800" algn="l" rtl="0">
              <a:lnSpc>
                <a:spcPct val="100000"/>
              </a:lnSpc>
              <a:spcBef>
                <a:spcPts val="667"/>
              </a:spcBef>
              <a:spcAft>
                <a:spcPts val="0"/>
              </a:spcAft>
              <a:buSzPts val="1200"/>
              <a:buChar char="◼"/>
            </a:pPr>
            <a:r>
              <a:rPr lang="fr-FR" sz="1800" dirty="0"/>
              <a:t>en répondant aux questions à propos de la solution </a:t>
            </a:r>
            <a:endParaRPr sz="1800" dirty="0"/>
          </a:p>
          <a:p>
            <a:pPr marL="457200" lvl="0" indent="-304800" algn="l" rtl="0">
              <a:lnSpc>
                <a:spcPct val="100000"/>
              </a:lnSpc>
              <a:spcBef>
                <a:spcPts val="400"/>
              </a:spcBef>
              <a:spcAft>
                <a:spcPts val="0"/>
              </a:spcAft>
              <a:buSzPts val="1200"/>
              <a:buChar char="◼"/>
            </a:pPr>
            <a:r>
              <a:rPr lang="fr-FR" sz="2000" dirty="0"/>
              <a:t>Sont facilement modifiables</a:t>
            </a:r>
            <a:endParaRPr sz="2000" dirty="0"/>
          </a:p>
          <a:p>
            <a:pPr marL="457200" lvl="0" indent="0" algn="l" rtl="0">
              <a:lnSpc>
                <a:spcPct val="100000"/>
              </a:lnSpc>
              <a:spcBef>
                <a:spcPts val="400"/>
              </a:spcBef>
              <a:spcAft>
                <a:spcPts val="0"/>
              </a:spcAft>
              <a:buNone/>
            </a:pPr>
            <a:endParaRPr sz="2000" dirty="0"/>
          </a:p>
          <a:p>
            <a:pPr marL="457200" lvl="0" indent="-304800" algn="l" rtl="0">
              <a:lnSpc>
                <a:spcPct val="100000"/>
              </a:lnSpc>
              <a:spcBef>
                <a:spcPts val="400"/>
              </a:spcBef>
              <a:spcAft>
                <a:spcPts val="0"/>
              </a:spcAft>
              <a:buSzPts val="1200"/>
              <a:buChar char="◼"/>
            </a:pPr>
            <a:r>
              <a:rPr lang="fr-FR" sz="2000" dirty="0"/>
              <a:t>La modification de la base de connaissances n’implique pas la conception d’un nouveau système ou la recompilation du système actuel</a:t>
            </a:r>
            <a:endParaRPr sz="2000" dirty="0"/>
          </a:p>
          <a:p>
            <a:pPr marL="457200" lvl="0" indent="-228600" algn="l" rtl="0">
              <a:lnSpc>
                <a:spcPct val="100000"/>
              </a:lnSpc>
              <a:spcBef>
                <a:spcPts val="400"/>
              </a:spcBef>
              <a:spcAft>
                <a:spcPts val="0"/>
              </a:spcAft>
              <a:buSzPts val="1200"/>
              <a:buNone/>
            </a:pPr>
            <a:endParaRPr sz="2000" dirty="0"/>
          </a:p>
          <a:p>
            <a:pPr marL="457200" lvl="0" indent="-304800" algn="l" rtl="0">
              <a:lnSpc>
                <a:spcPct val="100000"/>
              </a:lnSpc>
              <a:spcBef>
                <a:spcPts val="400"/>
              </a:spcBef>
              <a:spcAft>
                <a:spcPts val="0"/>
              </a:spcAft>
              <a:buSzPts val="1200"/>
              <a:buChar char="◼"/>
            </a:pPr>
            <a:r>
              <a:rPr lang="fr-FR" sz="2000" dirty="0"/>
              <a:t>Le système Expert est basé sur une approche déterministe. </a:t>
            </a:r>
            <a:endParaRPr sz="2000" dirty="0"/>
          </a:p>
          <a:p>
            <a:pPr marL="457200" lvl="0" indent="0" algn="l" rtl="0">
              <a:lnSpc>
                <a:spcPct val="100000"/>
              </a:lnSpc>
              <a:spcBef>
                <a:spcPts val="400"/>
              </a:spcBef>
              <a:spcAft>
                <a:spcPts val="0"/>
              </a:spcAft>
              <a:buNone/>
            </a:pPr>
            <a:endParaRPr sz="2000" dirty="0"/>
          </a:p>
          <a:p>
            <a:pPr marL="457200" lvl="0" indent="-304800" algn="l" rtl="0">
              <a:lnSpc>
                <a:spcPct val="100000"/>
              </a:lnSpc>
              <a:spcBef>
                <a:spcPts val="400"/>
              </a:spcBef>
              <a:spcAft>
                <a:spcPts val="0"/>
              </a:spcAft>
              <a:buSzPts val="1200"/>
              <a:buChar char="◼"/>
            </a:pPr>
            <a:r>
              <a:rPr lang="fr-FR" sz="2000" dirty="0"/>
              <a:t> Il est donc utile d’avoir </a:t>
            </a:r>
            <a:r>
              <a:rPr lang="fr-FR" sz="2200" dirty="0"/>
              <a:t>des</a:t>
            </a:r>
            <a:r>
              <a:rPr lang="fr-FR" sz="2000" dirty="0"/>
              <a:t> faits connus pour les exploiter et d’avoir des règles pour valider ou invalider (par déduction) les faits. </a:t>
            </a:r>
            <a:endParaRPr sz="2000" dirty="0"/>
          </a:p>
        </p:txBody>
      </p:sp>
      <p:sp>
        <p:nvSpPr>
          <p:cNvPr id="241" name="Google Shape;241;p12"/>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18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0">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97CA450-CFC8-17C8-4EC9-0354A8CBD547}"/>
              </a:ext>
            </a:extLst>
          </p:cNvPr>
          <p:cNvSpPr>
            <a:spLocks noGrp="1"/>
          </p:cNvSpPr>
          <p:nvPr>
            <p:ph type="subTitle" idx="1"/>
          </p:nvPr>
        </p:nvSpPr>
        <p:spPr/>
        <p:txBody>
          <a:bodyPr/>
          <a:lstStyle/>
          <a:p>
            <a:endParaRPr lang="fr-FR" dirty="0"/>
          </a:p>
        </p:txBody>
      </p:sp>
      <p:sp>
        <p:nvSpPr>
          <p:cNvPr id="2" name="Titre 1">
            <a:extLst>
              <a:ext uri="{FF2B5EF4-FFF2-40B4-BE49-F238E27FC236}">
                <a16:creationId xmlns:a16="http://schemas.microsoft.com/office/drawing/2014/main" id="{3D44A7AF-DD65-F37A-A1D6-529C092A3FB6}"/>
              </a:ext>
            </a:extLst>
          </p:cNvPr>
          <p:cNvSpPr>
            <a:spLocks noGrp="1"/>
          </p:cNvSpPr>
          <p:nvPr>
            <p:ph type="ctrTitle"/>
          </p:nvPr>
        </p:nvSpPr>
        <p:spPr>
          <a:xfrm>
            <a:off x="481954" y="2495446"/>
            <a:ext cx="10993549" cy="1475013"/>
          </a:xfrm>
        </p:spPr>
        <p:txBody>
          <a:bodyPr/>
          <a:lstStyle/>
          <a:p>
            <a:pPr algn="ctr"/>
            <a:r>
              <a:rPr lang="fr" dirty="0">
                <a:solidFill>
                  <a:schemeClr val="bg1"/>
                </a:solidFill>
              </a:rPr>
              <a:t>Architecture d’un SBC (SE)</a:t>
            </a:r>
            <a:endParaRPr lang="fr-FR" dirty="0">
              <a:solidFill>
                <a:schemeClr val="bg1"/>
              </a:solidFill>
            </a:endParaRPr>
          </a:p>
        </p:txBody>
      </p:sp>
      <p:sp>
        <p:nvSpPr>
          <p:cNvPr id="4" name="Espace réservé du numéro de diapositive 3">
            <a:extLst>
              <a:ext uri="{FF2B5EF4-FFF2-40B4-BE49-F238E27FC236}">
                <a16:creationId xmlns:a16="http://schemas.microsoft.com/office/drawing/2014/main" id="{C4F0D9D1-A32F-E9C7-F783-40383C433B99}"/>
              </a:ext>
            </a:extLst>
          </p:cNvPr>
          <p:cNvSpPr>
            <a:spLocks noGrp="1"/>
          </p:cNvSpPr>
          <p:nvPr>
            <p:ph type="sldNum" idx="12"/>
          </p:nvPr>
        </p:nvSpPr>
        <p:spPr/>
        <p:txBody>
          <a:bodyPr/>
          <a:lstStyle/>
          <a:p>
            <a:fld id="{00000000-1234-1234-1234-123412341234}" type="slidenum">
              <a:rPr lang="fr-FR" smtClean="0"/>
              <a:pPr/>
              <a:t>19</a:t>
            </a:fld>
            <a:endParaRPr lang="fr-FR"/>
          </a:p>
        </p:txBody>
      </p:sp>
    </p:spTree>
    <p:extLst>
      <p:ext uri="{BB962C8B-B14F-4D97-AF65-F5344CB8AC3E}">
        <p14:creationId xmlns:p14="http://schemas.microsoft.com/office/powerpoint/2010/main" val="355067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Contenu du chapitre</a:t>
            </a:r>
            <a:endParaRPr/>
          </a:p>
        </p:txBody>
      </p:sp>
      <p:sp>
        <p:nvSpPr>
          <p:cNvPr id="107" name="Google Shape;107;p2"/>
          <p:cNvSpPr txBox="1">
            <a:spLocks noGrp="1"/>
          </p:cNvSpPr>
          <p:nvPr>
            <p:ph type="body" idx="1"/>
          </p:nvPr>
        </p:nvSpPr>
        <p:spPr>
          <a:xfrm>
            <a:off x="581193" y="2180497"/>
            <a:ext cx="11029615" cy="4248438"/>
          </a:xfrm>
          <a:prstGeom prst="rect">
            <a:avLst/>
          </a:prstGeom>
          <a:noFill/>
          <a:ln>
            <a:noFill/>
          </a:ln>
        </p:spPr>
        <p:txBody>
          <a:bodyPr spcFirstLastPara="1" wrap="square" lIns="68575" tIns="34275" rIns="68575" bIns="34275" anchor="ctr" anchorCtr="0">
            <a:normAutofit/>
          </a:bodyPr>
          <a:lstStyle/>
          <a:p>
            <a:pPr marL="457200" lvl="0" indent="-381000" algn="l" rtl="0">
              <a:lnSpc>
                <a:spcPct val="100000"/>
              </a:lnSpc>
              <a:spcBef>
                <a:spcPts val="400"/>
              </a:spcBef>
              <a:spcAft>
                <a:spcPts val="0"/>
              </a:spcAft>
              <a:buSzPts val="2400"/>
              <a:buChar char="◼"/>
            </a:pPr>
            <a:r>
              <a:rPr lang="fr-FR" sz="2600" dirty="0"/>
              <a:t>Définition d’un SBC </a:t>
            </a:r>
            <a:endParaRPr sz="2600" dirty="0"/>
          </a:p>
          <a:p>
            <a:pPr marL="457200" lvl="0" indent="-381000" algn="l" rtl="0">
              <a:lnSpc>
                <a:spcPct val="100000"/>
              </a:lnSpc>
              <a:spcBef>
                <a:spcPts val="400"/>
              </a:spcBef>
              <a:spcAft>
                <a:spcPts val="0"/>
              </a:spcAft>
              <a:buSzPts val="2400"/>
              <a:buChar char="◼"/>
            </a:pPr>
            <a:r>
              <a:rPr lang="fr-FR" sz="2600" dirty="0"/>
              <a:t>Architecture d’un SBC</a:t>
            </a:r>
            <a:endParaRPr sz="2600" dirty="0"/>
          </a:p>
          <a:p>
            <a:pPr marL="457200" lvl="0" indent="-393700" algn="l" rtl="0">
              <a:lnSpc>
                <a:spcPct val="100000"/>
              </a:lnSpc>
              <a:spcBef>
                <a:spcPts val="400"/>
              </a:spcBef>
              <a:spcAft>
                <a:spcPts val="0"/>
              </a:spcAft>
              <a:buSzPts val="2600"/>
              <a:buChar char="◼"/>
            </a:pPr>
            <a:r>
              <a:rPr lang="fr-FR" sz="2600" dirty="0"/>
              <a:t>Phases de développement d’un SBC</a:t>
            </a:r>
            <a:endParaRPr sz="2600" dirty="0"/>
          </a:p>
          <a:p>
            <a:pPr marL="457200" lvl="0" indent="-381000" algn="l" rtl="0">
              <a:lnSpc>
                <a:spcPct val="100000"/>
              </a:lnSpc>
              <a:spcBef>
                <a:spcPts val="400"/>
              </a:spcBef>
              <a:spcAft>
                <a:spcPts val="0"/>
              </a:spcAft>
              <a:buSzPts val="2400"/>
              <a:buChar char="◼"/>
            </a:pPr>
            <a:r>
              <a:rPr lang="fr-FR" sz="2600" dirty="0"/>
              <a:t>Moteur d’inférences </a:t>
            </a:r>
            <a:endParaRPr sz="2600" dirty="0"/>
          </a:p>
          <a:p>
            <a:pPr marL="914400" lvl="1" indent="-381000" algn="l" rtl="0">
              <a:lnSpc>
                <a:spcPct val="100000"/>
              </a:lnSpc>
              <a:spcBef>
                <a:spcPts val="400"/>
              </a:spcBef>
              <a:spcAft>
                <a:spcPts val="0"/>
              </a:spcAft>
              <a:buSzPts val="2400"/>
              <a:buChar char="◼"/>
            </a:pPr>
            <a:r>
              <a:rPr lang="fr-FR" sz="2400" dirty="0"/>
              <a:t>Chaînage avant 	</a:t>
            </a:r>
            <a:endParaRPr sz="2400" dirty="0"/>
          </a:p>
          <a:p>
            <a:pPr marL="914400" lvl="1" indent="-381000" algn="l" rtl="0">
              <a:lnSpc>
                <a:spcPct val="100000"/>
              </a:lnSpc>
              <a:spcBef>
                <a:spcPts val="400"/>
              </a:spcBef>
              <a:spcAft>
                <a:spcPts val="0"/>
              </a:spcAft>
              <a:buSzPts val="2400"/>
              <a:buChar char="◼"/>
            </a:pPr>
            <a:r>
              <a:rPr lang="fr-FR" sz="2400" dirty="0"/>
              <a:t>Chaînage arrière </a:t>
            </a:r>
            <a:endParaRPr sz="2400" dirty="0"/>
          </a:p>
          <a:p>
            <a:pPr marL="914400" lvl="1" indent="-381000" algn="l" rtl="0">
              <a:lnSpc>
                <a:spcPct val="100000"/>
              </a:lnSpc>
              <a:spcBef>
                <a:spcPts val="400"/>
              </a:spcBef>
              <a:spcAft>
                <a:spcPts val="0"/>
              </a:spcAft>
              <a:buSzPts val="2400"/>
              <a:buChar char="◼"/>
            </a:pPr>
            <a:r>
              <a:rPr lang="fr-FR" sz="2400" dirty="0"/>
              <a:t>Chaînage mixte</a:t>
            </a:r>
            <a:endParaRPr sz="2400" dirty="0"/>
          </a:p>
        </p:txBody>
      </p:sp>
      <p:sp>
        <p:nvSpPr>
          <p:cNvPr id="108" name="Google Shape;108;p2"/>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Architecture d’un systèmes à base de connaissances</a:t>
            </a:r>
            <a:endParaRPr/>
          </a:p>
        </p:txBody>
      </p:sp>
      <p:sp>
        <p:nvSpPr>
          <p:cNvPr id="161" name="Google Shape;161;p9"/>
          <p:cNvSpPr/>
          <p:nvPr/>
        </p:nvSpPr>
        <p:spPr>
          <a:xfrm>
            <a:off x="7617273" y="2007968"/>
            <a:ext cx="1114697" cy="1222912"/>
          </a:xfrm>
          <a:prstGeom prst="flowChartMagneticDisk">
            <a:avLst/>
          </a:prstGeom>
          <a:gradFill>
            <a:gsLst>
              <a:gs pos="0">
                <a:srgbClr val="4DABBA"/>
              </a:gs>
              <a:gs pos="100000">
                <a:srgbClr val="A2ECFA"/>
              </a:gs>
            </a:gsLst>
            <a:lin ang="16200000" scaled="0"/>
          </a:gradFill>
          <a:ln w="9525" cap="flat" cmpd="sng">
            <a:solidFill>
              <a:srgbClr val="549FA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162" name="Google Shape;162;p9"/>
          <p:cNvSpPr/>
          <p:nvPr/>
        </p:nvSpPr>
        <p:spPr>
          <a:xfrm>
            <a:off x="9824896" y="2007968"/>
            <a:ext cx="1114697" cy="1222912"/>
          </a:xfrm>
          <a:prstGeom prst="flowChartMagneticDisk">
            <a:avLst/>
          </a:prstGeom>
          <a:gradFill>
            <a:gsLst>
              <a:gs pos="0">
                <a:srgbClr val="4DABBA"/>
              </a:gs>
              <a:gs pos="100000">
                <a:srgbClr val="A2ECFA"/>
              </a:gs>
            </a:gsLst>
            <a:lin ang="16200000" scaled="0"/>
          </a:gradFill>
          <a:ln w="9525" cap="flat" cmpd="sng">
            <a:solidFill>
              <a:srgbClr val="549FAB"/>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163" name="Google Shape;163;p9"/>
          <p:cNvSpPr/>
          <p:nvPr/>
        </p:nvSpPr>
        <p:spPr>
          <a:xfrm>
            <a:off x="10192793" y="2975935"/>
            <a:ext cx="427922" cy="237528"/>
          </a:xfrm>
          <a:prstGeom prst="flowChartMultidocument">
            <a:avLst/>
          </a:prstGeom>
          <a:gradFill>
            <a:gsLst>
              <a:gs pos="0">
                <a:srgbClr val="D8CBDB"/>
              </a:gs>
              <a:gs pos="35000">
                <a:srgbClr val="E4DAE4"/>
              </a:gs>
              <a:gs pos="100000">
                <a:srgbClr val="F3EFF6"/>
              </a:gs>
            </a:gsLst>
            <a:lin ang="16200000" scaled="0"/>
          </a:gradFill>
          <a:ln w="9525" cap="flat" cmpd="sng">
            <a:solidFill>
              <a:srgbClr val="998B9C"/>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64" name="Google Shape;164;p9"/>
          <p:cNvSpPr/>
          <p:nvPr/>
        </p:nvSpPr>
        <p:spPr>
          <a:xfrm>
            <a:off x="7958592" y="3660740"/>
            <a:ext cx="2682240" cy="717815"/>
          </a:xfrm>
          <a:prstGeom prst="cube">
            <a:avLst>
              <a:gd name="adj" fmla="val 25000"/>
            </a:avLst>
          </a:prstGeom>
          <a:gradFill>
            <a:gsLst>
              <a:gs pos="0">
                <a:srgbClr val="788DAF"/>
              </a:gs>
              <a:gs pos="100000">
                <a:srgbClr val="B9CBEA"/>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165" name="Google Shape;165;p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166" name="Google Shape;166;p9"/>
          <p:cNvSpPr/>
          <p:nvPr/>
        </p:nvSpPr>
        <p:spPr>
          <a:xfrm>
            <a:off x="9142956" y="4386047"/>
            <a:ext cx="156755" cy="461554"/>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9"/>
          <p:cNvSpPr/>
          <p:nvPr/>
        </p:nvSpPr>
        <p:spPr>
          <a:xfrm>
            <a:off x="8402727" y="4905746"/>
            <a:ext cx="1637211" cy="461554"/>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168" name="Google Shape;168;p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1"/>
              </a:srgbClr>
            </a:outerShdw>
          </a:effectLst>
        </p:spPr>
      </p:cxnSp>
      <p:cxnSp>
        <p:nvCxnSpPr>
          <p:cNvPr id="169" name="Google Shape;169;p9"/>
          <p:cNvCxnSpPr>
            <a:endCxn id="161"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1"/>
              </a:srgbClr>
            </a:outerShdw>
          </a:effectLst>
        </p:spPr>
      </p:cxnSp>
      <p:sp>
        <p:nvSpPr>
          <p:cNvPr id="170" name="Google Shape;170;p9"/>
          <p:cNvSpPr txBox="1"/>
          <p:nvPr/>
        </p:nvSpPr>
        <p:spPr>
          <a:xfrm rot="-5400000">
            <a:off x="6201102" y="3657801"/>
            <a:ext cx="20150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171" name="Google Shape;171;p9"/>
          <p:cNvSpPr txBox="1"/>
          <p:nvPr/>
        </p:nvSpPr>
        <p:spPr>
          <a:xfrm rot="5400000">
            <a:off x="10321767" y="3879406"/>
            <a:ext cx="20150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172" name="Google Shape;172;p9"/>
          <p:cNvSpPr txBox="1"/>
          <p:nvPr/>
        </p:nvSpPr>
        <p:spPr>
          <a:xfrm>
            <a:off x="9228555" y="4449762"/>
            <a:ext cx="78753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173" name="Google Shape;173;p9"/>
          <p:cNvSpPr/>
          <p:nvPr/>
        </p:nvSpPr>
        <p:spPr>
          <a:xfrm>
            <a:off x="7494602" y="1947696"/>
            <a:ext cx="3600118" cy="1481304"/>
          </a:xfrm>
          <a:prstGeom prst="roundRect">
            <a:avLst>
              <a:gd name="adj" fmla="val 16667"/>
            </a:avLst>
          </a:prstGeom>
          <a:noFill/>
          <a:ln w="9525" cap="flat" cmpd="sng">
            <a:solidFill>
              <a:schemeClr val="dk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74" name="Google Shape;174;p9"/>
          <p:cNvSpPr txBox="1">
            <a:spLocks noGrp="1"/>
          </p:cNvSpPr>
          <p:nvPr>
            <p:ph type="body" idx="1"/>
          </p:nvPr>
        </p:nvSpPr>
        <p:spPr>
          <a:xfrm>
            <a:off x="581194" y="2180497"/>
            <a:ext cx="6382956" cy="4323045"/>
          </a:xfrm>
          <a:prstGeom prst="rect">
            <a:avLst/>
          </a:prstGeom>
          <a:noFill/>
          <a:ln>
            <a:noFill/>
          </a:ln>
        </p:spPr>
        <p:txBody>
          <a:bodyPr spcFirstLastPara="1" wrap="square" lIns="68575" tIns="34275" rIns="68575" bIns="34275" anchor="ctr" anchorCtr="0">
            <a:normAutofit/>
          </a:bodyPr>
          <a:lstStyle/>
          <a:p>
            <a:pPr marL="152400" lvl="0" indent="0" algn="l" rtl="0">
              <a:lnSpc>
                <a:spcPct val="100000"/>
              </a:lnSpc>
              <a:spcBef>
                <a:spcPts val="400"/>
              </a:spcBef>
              <a:spcAft>
                <a:spcPts val="0"/>
              </a:spcAft>
              <a:buSzPts val="1200"/>
              <a:buNone/>
            </a:pPr>
            <a:endParaRPr sz="2200" dirty="0"/>
          </a:p>
          <a:p>
            <a:pPr indent="-355600">
              <a:buSzPts val="2000"/>
            </a:pPr>
            <a:r>
              <a:rPr lang="fr-FR" sz="2200" b="1" dirty="0"/>
              <a:t>Interface utilisateur</a:t>
            </a:r>
          </a:p>
          <a:p>
            <a:pPr lvl="1" indent="-355600">
              <a:buSzPts val="2000"/>
            </a:pPr>
            <a:r>
              <a:rPr lang="fr-FR" sz="2000" dirty="0">
                <a:effectLst/>
                <a:latin typeface="Calibri" panose="020F0502020204030204" pitchFamily="34" charset="0"/>
                <a:ea typeface="Calibri" panose="020F0502020204030204" pitchFamily="34" charset="0"/>
                <a:cs typeface="Arial" panose="020B0604020202020204" pitchFamily="34" charset="0"/>
              </a:rPr>
              <a:t>Simplifier la communication, elle peut utiliser la forme question-réponse,  le menu, le langage naturel …etc. </a:t>
            </a:r>
            <a:endParaRPr lang="fr-FR" sz="2000" b="1" dirty="0"/>
          </a:p>
          <a:p>
            <a:pPr marL="457200" lvl="0" indent="-355600" algn="l" rtl="0">
              <a:lnSpc>
                <a:spcPct val="100000"/>
              </a:lnSpc>
              <a:spcBef>
                <a:spcPts val="400"/>
              </a:spcBef>
              <a:spcAft>
                <a:spcPts val="0"/>
              </a:spcAft>
              <a:buSzPts val="2000"/>
              <a:buChar char="◼"/>
            </a:pPr>
            <a:r>
              <a:rPr lang="fr-FR" sz="2200" b="1" dirty="0"/>
              <a:t>Base de connaissances </a:t>
            </a:r>
          </a:p>
          <a:p>
            <a:pPr marL="457200" lvl="0" indent="-355600" algn="l" rtl="0">
              <a:lnSpc>
                <a:spcPct val="100000"/>
              </a:lnSpc>
              <a:spcBef>
                <a:spcPts val="400"/>
              </a:spcBef>
              <a:spcAft>
                <a:spcPts val="0"/>
              </a:spcAft>
              <a:buSzPts val="2000"/>
              <a:buChar char="◼"/>
            </a:pPr>
            <a:r>
              <a:rPr lang="fr-FR" sz="2200" b="1" dirty="0"/>
              <a:t>Moteur d’inférences</a:t>
            </a:r>
          </a:p>
          <a:p>
            <a:pPr lvl="0" indent="-355600">
              <a:buSzPts val="2000"/>
            </a:pPr>
            <a:r>
              <a:rPr lang="fr-FR" sz="2400" b="1" dirty="0">
                <a:latin typeface="Calibri" panose="020F0502020204030204" pitchFamily="34" charset="0"/>
                <a:ea typeface="Calibri" panose="020F0502020204030204" pitchFamily="34" charset="0"/>
                <a:cs typeface="Arial" panose="020B0604020202020204" pitchFamily="34" charset="0"/>
              </a:rPr>
              <a:t>Le module d’explication</a:t>
            </a:r>
          </a:p>
          <a:p>
            <a:pPr lvl="0" indent="-355600">
              <a:buSzPts val="2000"/>
            </a:pPr>
            <a:r>
              <a:rPr lang="fr-FR" sz="2400" b="1" dirty="0">
                <a:latin typeface="Calibri" panose="020F0502020204030204" pitchFamily="34" charset="0"/>
                <a:ea typeface="Calibri" panose="020F0502020204030204" pitchFamily="34" charset="0"/>
                <a:cs typeface="Arial" panose="020B0604020202020204" pitchFamily="34" charset="0"/>
              </a:rPr>
              <a:t>L’éditeur</a:t>
            </a:r>
          </a:p>
          <a:p>
            <a:pPr lvl="0" indent="-355600">
              <a:buSzPts val="2000"/>
            </a:pPr>
            <a:r>
              <a:rPr lang="fr-FR" sz="2400" b="1" dirty="0">
                <a:latin typeface="Calibri" panose="020F0502020204030204" pitchFamily="34" charset="0"/>
                <a:cs typeface="Arial" panose="020B0604020202020204" pitchFamily="34" charset="0"/>
              </a:rPr>
              <a:t>Les </a:t>
            </a:r>
            <a:r>
              <a:rPr lang="fr-FR" sz="2400" b="1" dirty="0" err="1">
                <a:latin typeface="Calibri" panose="020F0502020204030204" pitchFamily="34" charset="0"/>
                <a:cs typeface="Arial" panose="020B0604020202020204" pitchFamily="34" charset="0"/>
              </a:rPr>
              <a:t>méta-règles</a:t>
            </a:r>
            <a:endParaRPr sz="2200" dirty="0"/>
          </a:p>
        </p:txBody>
      </p:sp>
      <p:cxnSp>
        <p:nvCxnSpPr>
          <p:cNvPr id="175" name="Google Shape;175;p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176" name="Google Shape;176;p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20</a:t>
            </a:fld>
            <a:endParaRPr/>
          </a:p>
        </p:txBody>
      </p:sp>
    </p:spTree>
    <p:extLst>
      <p:ext uri="{BB962C8B-B14F-4D97-AF65-F5344CB8AC3E}">
        <p14:creationId xmlns:p14="http://schemas.microsoft.com/office/powerpoint/2010/main" val="330978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ac8a3d7704_0_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Base de connaissances</a:t>
            </a:r>
            <a:endParaRPr dirty="0"/>
          </a:p>
        </p:txBody>
      </p:sp>
      <p:sp>
        <p:nvSpPr>
          <p:cNvPr id="183" name="Google Shape;183;g2ac8a3d7704_0_9"/>
          <p:cNvSpPr txBox="1">
            <a:spLocks noGrp="1"/>
          </p:cNvSpPr>
          <p:nvPr>
            <p:ph type="body" idx="1"/>
          </p:nvPr>
        </p:nvSpPr>
        <p:spPr>
          <a:xfrm>
            <a:off x="581194" y="2180497"/>
            <a:ext cx="6383100" cy="4323000"/>
          </a:xfrm>
          <a:prstGeom prst="rect">
            <a:avLst/>
          </a:prstGeom>
          <a:noFill/>
          <a:ln>
            <a:noFill/>
          </a:ln>
        </p:spPr>
        <p:txBody>
          <a:bodyPr spcFirstLastPara="1" wrap="square" lIns="68575" tIns="34275" rIns="68575" bIns="34275" anchor="ctr" anchorCtr="0">
            <a:normAutofit/>
          </a:bodyPr>
          <a:lstStyle/>
          <a:p>
            <a:pPr marL="152400" indent="0">
              <a:buNone/>
            </a:pPr>
            <a:r>
              <a:rPr lang="fr-FR" sz="2000" dirty="0"/>
              <a:t>Regroupe des connaissances spécifiques à un domaine d’expertise donné, sous une forme exploitable par un ordinateur. </a:t>
            </a:r>
            <a:endParaRPr b="1" dirty="0"/>
          </a:p>
        </p:txBody>
      </p:sp>
      <p:sp>
        <p:nvSpPr>
          <p:cNvPr id="184" name="Google Shape;184;g2ac8a3d7704_0_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185" name="Google Shape;185;g2ac8a3d7704_0_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186" name="Google Shape;186;g2ac8a3d7704_0_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7" name="Google Shape;187;g2ac8a3d7704_0_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188" name="Google Shape;188;g2ac8a3d7704_0_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189" name="Google Shape;189;g2ac8a3d7704_0_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g2ac8a3d7704_0_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191" name="Google Shape;191;g2ac8a3d7704_0_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192" name="Google Shape;192;g2ac8a3d7704_0_9"/>
          <p:cNvCxnSpPr>
            <a:endCxn id="184"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193" name="Google Shape;193;g2ac8a3d7704_0_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194" name="Google Shape;194;g2ac8a3d7704_0_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195" name="Google Shape;195;g2ac8a3d7704_0_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196" name="Google Shape;196;g2ac8a3d7704_0_9"/>
          <p:cNvSpPr/>
          <p:nvPr/>
        </p:nvSpPr>
        <p:spPr>
          <a:xfrm>
            <a:off x="7494602" y="1947696"/>
            <a:ext cx="3600000" cy="1481400"/>
          </a:xfrm>
          <a:prstGeom prst="roundRect">
            <a:avLst>
              <a:gd name="adj" fmla="val 16667"/>
            </a:avLst>
          </a:prstGeom>
          <a:noFill/>
          <a:ln w="38100" cap="flat" cmpd="sng">
            <a:solidFill>
              <a:srgbClr val="FF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197" name="Google Shape;197;g2ac8a3d7704_0_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198" name="Google Shape;198;g2ac8a3d7704_0_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21</a:t>
            </a:fld>
            <a:endParaRPr/>
          </a:p>
        </p:txBody>
      </p:sp>
      <p:sp>
        <p:nvSpPr>
          <p:cNvPr id="3" name="ZoneTexte 2">
            <a:extLst>
              <a:ext uri="{FF2B5EF4-FFF2-40B4-BE49-F238E27FC236}">
                <a16:creationId xmlns:a16="http://schemas.microsoft.com/office/drawing/2014/main" id="{B8799D35-33C3-201F-B4C2-434BF03A40E5}"/>
              </a:ext>
            </a:extLst>
          </p:cNvPr>
          <p:cNvSpPr txBox="1"/>
          <p:nvPr/>
        </p:nvSpPr>
        <p:spPr>
          <a:xfrm>
            <a:off x="8256208" y="1971415"/>
            <a:ext cx="2384684" cy="307777"/>
          </a:xfrm>
          <a:prstGeom prst="rect">
            <a:avLst/>
          </a:prstGeom>
          <a:noFill/>
        </p:spPr>
        <p:txBody>
          <a:bodyPr wrap="square">
            <a:spAutoFit/>
          </a:bodyPr>
          <a:lstStyle/>
          <a:p>
            <a:r>
              <a:rPr lang="fr-FR" b="1" dirty="0"/>
              <a:t>Base de connaissances</a:t>
            </a:r>
          </a:p>
        </p:txBody>
      </p:sp>
    </p:spTree>
    <p:extLst>
      <p:ext uri="{BB962C8B-B14F-4D97-AF65-F5344CB8AC3E}">
        <p14:creationId xmlns:p14="http://schemas.microsoft.com/office/powerpoint/2010/main" val="150675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81"/>
        <p:cNvGrpSpPr/>
        <p:nvPr/>
      </p:nvGrpSpPr>
      <p:grpSpPr>
        <a:xfrm>
          <a:off x="0" y="0"/>
          <a:ext cx="0" cy="0"/>
          <a:chOff x="0" y="0"/>
          <a:chExt cx="0" cy="0"/>
        </a:xfrm>
      </p:grpSpPr>
      <p:sp>
        <p:nvSpPr>
          <p:cNvPr id="182" name="Google Shape;182;g2ac8a3d7704_0_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Base de connaissances</a:t>
            </a:r>
            <a:endParaRPr dirty="0"/>
          </a:p>
        </p:txBody>
      </p:sp>
      <p:sp>
        <p:nvSpPr>
          <p:cNvPr id="183" name="Google Shape;183;g2ac8a3d7704_0_9"/>
          <p:cNvSpPr txBox="1">
            <a:spLocks noGrp="1"/>
          </p:cNvSpPr>
          <p:nvPr>
            <p:ph type="body" idx="1"/>
          </p:nvPr>
        </p:nvSpPr>
        <p:spPr>
          <a:xfrm>
            <a:off x="581194" y="2180497"/>
            <a:ext cx="6383100" cy="4323000"/>
          </a:xfrm>
          <a:prstGeom prst="rect">
            <a:avLst/>
          </a:prstGeom>
          <a:noFill/>
          <a:ln>
            <a:noFill/>
          </a:ln>
        </p:spPr>
        <p:txBody>
          <a:bodyPr spcFirstLastPara="1" wrap="square" lIns="68575" tIns="34275" rIns="68575" bIns="34275" anchor="ctr" anchorCtr="0">
            <a:normAutofit fontScale="92500"/>
          </a:bodyPr>
          <a:lstStyle/>
          <a:p>
            <a:pPr marL="152400" indent="0">
              <a:buNone/>
            </a:pPr>
            <a:r>
              <a:rPr lang="fr-FR" sz="2000" dirty="0"/>
              <a:t>Contient l’ensemble des informations spécifiques au domaine d’expertise.</a:t>
            </a:r>
          </a:p>
          <a:p>
            <a:pPr marL="152400" indent="0">
              <a:buNone/>
            </a:pPr>
            <a:endParaRPr sz="2000" dirty="0"/>
          </a:p>
          <a:p>
            <a:pPr marL="457200" lvl="0" indent="-342900" algn="l" rtl="0">
              <a:lnSpc>
                <a:spcPct val="100000"/>
              </a:lnSpc>
              <a:spcBef>
                <a:spcPts val="400"/>
              </a:spcBef>
              <a:spcAft>
                <a:spcPts val="0"/>
              </a:spcAft>
              <a:buSzPts val="1800"/>
              <a:buChar char="◼"/>
            </a:pPr>
            <a:r>
              <a:rPr lang="fr-FR" sz="2000" b="1" dirty="0"/>
              <a:t>Base de faits : </a:t>
            </a:r>
            <a:r>
              <a:rPr lang="fr-FR" sz="2000" dirty="0"/>
              <a:t>Collection de propositions ou d’assertions qui sont considérées vraies dans le contexte du système développé. (Les connaissances spécifiques à un domaine particulier)</a:t>
            </a:r>
            <a:endParaRPr sz="2000" dirty="0"/>
          </a:p>
          <a:p>
            <a:pPr marL="457200" lvl="0" indent="0" algn="l" rtl="0">
              <a:lnSpc>
                <a:spcPct val="100000"/>
              </a:lnSpc>
              <a:spcBef>
                <a:spcPts val="400"/>
              </a:spcBef>
              <a:spcAft>
                <a:spcPts val="0"/>
              </a:spcAft>
              <a:buNone/>
            </a:pPr>
            <a:endParaRPr sz="2000" dirty="0"/>
          </a:p>
          <a:p>
            <a:pPr marL="457200" lvl="0" indent="-342900" algn="l" rtl="0">
              <a:lnSpc>
                <a:spcPct val="100000"/>
              </a:lnSpc>
              <a:spcBef>
                <a:spcPts val="400"/>
              </a:spcBef>
              <a:spcAft>
                <a:spcPts val="0"/>
              </a:spcAft>
              <a:buSzPts val="1800"/>
              <a:buChar char="◼"/>
            </a:pPr>
            <a:r>
              <a:rPr lang="fr-FR" sz="2000" b="1" dirty="0"/>
              <a:t>Base de règles : </a:t>
            </a:r>
            <a:r>
              <a:rPr lang="fr-FR" sz="2000" dirty="0"/>
              <a:t>Un ensemble de règles qui définissent la logique du système. Les règles sont en général de la forme: </a:t>
            </a:r>
            <a:endParaRPr sz="2000" dirty="0"/>
          </a:p>
          <a:p>
            <a:pPr marL="609600" lvl="1" indent="0" algn="l" rtl="0">
              <a:lnSpc>
                <a:spcPct val="100000"/>
              </a:lnSpc>
              <a:spcBef>
                <a:spcPts val="667"/>
              </a:spcBef>
              <a:spcAft>
                <a:spcPts val="0"/>
              </a:spcAft>
              <a:buSzPts val="1200"/>
              <a:buNone/>
            </a:pPr>
            <a:r>
              <a:rPr lang="fr-FR" sz="1800" b="1" dirty="0"/>
              <a:t>	</a:t>
            </a:r>
            <a:r>
              <a:rPr lang="fr-FR" sz="2000" b="1" dirty="0"/>
              <a:t>	Si </a:t>
            </a:r>
            <a:r>
              <a:rPr lang="fr-FR" sz="2000" dirty="0"/>
              <a:t>Condition</a:t>
            </a:r>
            <a:r>
              <a:rPr lang="fr-FR" sz="2000" b="1" dirty="0"/>
              <a:t> Alors</a:t>
            </a:r>
            <a:r>
              <a:rPr lang="fr-FR" sz="2000" dirty="0"/>
              <a:t> Conclusion.</a:t>
            </a:r>
            <a:endParaRPr sz="1800" dirty="0"/>
          </a:p>
          <a:p>
            <a:pPr marL="609600" lvl="1" indent="0" algn="l" rtl="0">
              <a:lnSpc>
                <a:spcPct val="100000"/>
              </a:lnSpc>
              <a:spcBef>
                <a:spcPts val="667"/>
              </a:spcBef>
              <a:spcAft>
                <a:spcPts val="0"/>
              </a:spcAft>
              <a:buSzPts val="1200"/>
              <a:buNone/>
            </a:pPr>
            <a:r>
              <a:rPr lang="fr-FR" sz="2000" i="1" dirty="0"/>
              <a:t>Conclusion : Procédure de transformation de l’état courant.</a:t>
            </a:r>
            <a:endParaRPr sz="1800" dirty="0"/>
          </a:p>
          <a:p>
            <a:pPr marL="457200" lvl="0" indent="0" algn="l" rtl="0">
              <a:lnSpc>
                <a:spcPct val="100000"/>
              </a:lnSpc>
              <a:spcBef>
                <a:spcPts val="400"/>
              </a:spcBef>
              <a:spcAft>
                <a:spcPts val="0"/>
              </a:spcAft>
              <a:buNone/>
            </a:pPr>
            <a:endParaRPr b="1" dirty="0"/>
          </a:p>
        </p:txBody>
      </p:sp>
      <p:sp>
        <p:nvSpPr>
          <p:cNvPr id="184" name="Google Shape;184;g2ac8a3d7704_0_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185" name="Google Shape;185;g2ac8a3d7704_0_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186" name="Google Shape;186;g2ac8a3d7704_0_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7" name="Google Shape;187;g2ac8a3d7704_0_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188" name="Google Shape;188;g2ac8a3d7704_0_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189" name="Google Shape;189;g2ac8a3d7704_0_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g2ac8a3d7704_0_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191" name="Google Shape;191;g2ac8a3d7704_0_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192" name="Google Shape;192;g2ac8a3d7704_0_9"/>
          <p:cNvCxnSpPr>
            <a:endCxn id="184"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193" name="Google Shape;193;g2ac8a3d7704_0_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194" name="Google Shape;194;g2ac8a3d7704_0_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195" name="Google Shape;195;g2ac8a3d7704_0_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196" name="Google Shape;196;g2ac8a3d7704_0_9"/>
          <p:cNvSpPr/>
          <p:nvPr/>
        </p:nvSpPr>
        <p:spPr>
          <a:xfrm>
            <a:off x="7494602" y="1947696"/>
            <a:ext cx="3600000" cy="1481400"/>
          </a:xfrm>
          <a:prstGeom prst="roundRect">
            <a:avLst>
              <a:gd name="adj" fmla="val 16667"/>
            </a:avLst>
          </a:prstGeom>
          <a:noFill/>
          <a:ln w="38100" cap="flat" cmpd="sng">
            <a:solidFill>
              <a:srgbClr val="FF000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197" name="Google Shape;197;g2ac8a3d7704_0_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198" name="Google Shape;198;g2ac8a3d7704_0_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22</a:t>
            </a:fld>
            <a:endParaRPr/>
          </a:p>
        </p:txBody>
      </p:sp>
    </p:spTree>
    <p:extLst>
      <p:ext uri="{BB962C8B-B14F-4D97-AF65-F5344CB8AC3E}">
        <p14:creationId xmlns:p14="http://schemas.microsoft.com/office/powerpoint/2010/main" val="393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ac8a3d7704_0_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Base de connaissances : Base de faits </a:t>
            </a:r>
            <a:endParaRPr dirty="0"/>
          </a:p>
        </p:txBody>
      </p:sp>
      <p:sp>
        <p:nvSpPr>
          <p:cNvPr id="183" name="Google Shape;183;g2ac8a3d7704_0_9"/>
          <p:cNvSpPr txBox="1">
            <a:spLocks noGrp="1"/>
          </p:cNvSpPr>
          <p:nvPr>
            <p:ph type="body" idx="1"/>
          </p:nvPr>
        </p:nvSpPr>
        <p:spPr>
          <a:xfrm>
            <a:off x="581193" y="2180497"/>
            <a:ext cx="6479681" cy="4355770"/>
          </a:xfrm>
          <a:prstGeom prst="rect">
            <a:avLst/>
          </a:prstGeom>
          <a:noFill/>
          <a:ln>
            <a:noFill/>
          </a:ln>
        </p:spPr>
        <p:txBody>
          <a:bodyPr spcFirstLastPara="1" wrap="square" lIns="68575" tIns="34275" rIns="68575" bIns="34275" anchor="ctr" anchorCtr="0">
            <a:normAutofit/>
          </a:bodyPr>
          <a:lstStyle/>
          <a:p>
            <a:pPr marL="152400" indent="0">
              <a:buNone/>
            </a:pPr>
            <a:r>
              <a:rPr lang="fr-FR" sz="2000" b="1" dirty="0"/>
              <a:t>Base de faits : </a:t>
            </a:r>
            <a:r>
              <a:rPr lang="fr-FR" sz="2000" dirty="0"/>
              <a:t>Collection de propositions ou d’assertions qui sont considérées vraies dans le contexte du système développé. </a:t>
            </a:r>
          </a:p>
          <a:p>
            <a:pPr marL="152400" indent="0">
              <a:buNone/>
            </a:pPr>
            <a:endParaRPr lang="fr-FR" sz="2000" dirty="0"/>
          </a:p>
          <a:p>
            <a:pPr marL="152400" indent="0">
              <a:buNone/>
            </a:pPr>
            <a:r>
              <a:rPr lang="fr-FR" sz="2000" b="1" dirty="0"/>
              <a:t>Base de faits</a:t>
            </a:r>
            <a:r>
              <a:rPr lang="fr-FR" sz="2000" dirty="0"/>
              <a:t> </a:t>
            </a:r>
            <a:r>
              <a:rPr lang="fr-FR" sz="2000" dirty="0">
                <a:sym typeface="Wingdings" panose="05000000000000000000" pitchFamily="2" charset="2"/>
              </a:rPr>
              <a:t> </a:t>
            </a:r>
            <a:r>
              <a:rPr lang="fr-FR" sz="2000" dirty="0"/>
              <a:t>Mémoire de travail</a:t>
            </a:r>
          </a:p>
          <a:p>
            <a:r>
              <a:rPr lang="fr-FR" sz="2000" dirty="0"/>
              <a:t> </a:t>
            </a:r>
            <a:r>
              <a:rPr lang="fr-FR" sz="2000" b="1" dirty="0"/>
              <a:t>Au début de la session </a:t>
            </a:r>
            <a:r>
              <a:rPr lang="fr-FR" sz="2000" dirty="0"/>
              <a:t>: contient ce que l'on sait du cas examiné avant toute intervention du moteur d'inférences. </a:t>
            </a:r>
          </a:p>
          <a:p>
            <a:r>
              <a:rPr lang="fr-FR" sz="2000" b="1" dirty="0"/>
              <a:t>Au cours/Fin de la session </a:t>
            </a:r>
            <a:r>
              <a:rPr lang="fr-FR" sz="2000" dirty="0"/>
              <a:t>: complétée par les faits déduits par le moteur ou demandés à l'utilisateur. </a:t>
            </a:r>
          </a:p>
          <a:p>
            <a:endParaRPr lang="fr-FR" sz="2000" dirty="0"/>
          </a:p>
          <a:p>
            <a:pPr marL="152400" indent="0">
              <a:buNone/>
            </a:pPr>
            <a:endParaRPr sz="2000" dirty="0"/>
          </a:p>
          <a:p>
            <a:pPr marL="457200" lvl="0" indent="0" algn="l" rtl="0">
              <a:lnSpc>
                <a:spcPct val="100000"/>
              </a:lnSpc>
              <a:spcBef>
                <a:spcPts val="400"/>
              </a:spcBef>
              <a:spcAft>
                <a:spcPts val="0"/>
              </a:spcAft>
              <a:buNone/>
            </a:pPr>
            <a:endParaRPr b="1" dirty="0"/>
          </a:p>
        </p:txBody>
      </p:sp>
      <p:sp>
        <p:nvSpPr>
          <p:cNvPr id="184" name="Google Shape;184;g2ac8a3d7704_0_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185" name="Google Shape;185;g2ac8a3d7704_0_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186" name="Google Shape;186;g2ac8a3d7704_0_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7" name="Google Shape;187;g2ac8a3d7704_0_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188" name="Google Shape;188;g2ac8a3d7704_0_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189" name="Google Shape;189;g2ac8a3d7704_0_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g2ac8a3d7704_0_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191" name="Google Shape;191;g2ac8a3d7704_0_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192" name="Google Shape;192;g2ac8a3d7704_0_9"/>
          <p:cNvCxnSpPr>
            <a:endCxn id="184"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193" name="Google Shape;193;g2ac8a3d7704_0_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194" name="Google Shape;194;g2ac8a3d7704_0_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195" name="Google Shape;195;g2ac8a3d7704_0_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196" name="Google Shape;196;g2ac8a3d7704_0_9"/>
          <p:cNvSpPr/>
          <p:nvPr/>
        </p:nvSpPr>
        <p:spPr>
          <a:xfrm>
            <a:off x="7494602" y="1947696"/>
            <a:ext cx="3600000" cy="1481400"/>
          </a:xfrm>
          <a:prstGeom prst="roundRect">
            <a:avLst>
              <a:gd name="adj" fmla="val 16667"/>
            </a:avLst>
          </a:prstGeom>
          <a:noFill/>
          <a:ln w="9525" cap="flat" cmpd="sng">
            <a:solidFill>
              <a:schemeClr val="dk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197" name="Google Shape;197;g2ac8a3d7704_0_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198" name="Google Shape;198;g2ac8a3d7704_0_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23</a:t>
            </a:fld>
            <a:endParaRPr/>
          </a:p>
        </p:txBody>
      </p:sp>
      <p:sp>
        <p:nvSpPr>
          <p:cNvPr id="2" name="Rectangle : coins arrondis 1">
            <a:extLst>
              <a:ext uri="{FF2B5EF4-FFF2-40B4-BE49-F238E27FC236}">
                <a16:creationId xmlns:a16="http://schemas.microsoft.com/office/drawing/2014/main" id="{A2C6083B-7C7E-09C1-A65D-5C7D0B80F3F6}"/>
              </a:ext>
            </a:extLst>
          </p:cNvPr>
          <p:cNvSpPr/>
          <p:nvPr/>
        </p:nvSpPr>
        <p:spPr>
          <a:xfrm>
            <a:off x="9608234" y="1842868"/>
            <a:ext cx="1486368" cy="148140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13745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ac8a3d7704_0_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Base de connaissances : Base de faits </a:t>
            </a:r>
            <a:endParaRPr dirty="0"/>
          </a:p>
        </p:txBody>
      </p:sp>
      <p:sp>
        <p:nvSpPr>
          <p:cNvPr id="184" name="Google Shape;184;g2ac8a3d7704_0_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185" name="Google Shape;185;g2ac8a3d7704_0_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186" name="Google Shape;186;g2ac8a3d7704_0_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7" name="Google Shape;187;g2ac8a3d7704_0_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188" name="Google Shape;188;g2ac8a3d7704_0_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189" name="Google Shape;189;g2ac8a3d7704_0_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g2ac8a3d7704_0_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191" name="Google Shape;191;g2ac8a3d7704_0_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192" name="Google Shape;192;g2ac8a3d7704_0_9"/>
          <p:cNvCxnSpPr>
            <a:endCxn id="184"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193" name="Google Shape;193;g2ac8a3d7704_0_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194" name="Google Shape;194;g2ac8a3d7704_0_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195" name="Google Shape;195;g2ac8a3d7704_0_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196" name="Google Shape;196;g2ac8a3d7704_0_9"/>
          <p:cNvSpPr/>
          <p:nvPr/>
        </p:nvSpPr>
        <p:spPr>
          <a:xfrm>
            <a:off x="7494602" y="1947696"/>
            <a:ext cx="3600000" cy="1481400"/>
          </a:xfrm>
          <a:prstGeom prst="roundRect">
            <a:avLst>
              <a:gd name="adj" fmla="val 16667"/>
            </a:avLst>
          </a:prstGeom>
          <a:noFill/>
          <a:ln w="9525" cap="flat" cmpd="sng">
            <a:solidFill>
              <a:schemeClr val="dk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197" name="Google Shape;197;g2ac8a3d7704_0_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198" name="Google Shape;198;g2ac8a3d7704_0_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24</a:t>
            </a:fld>
            <a:endParaRPr/>
          </a:p>
        </p:txBody>
      </p:sp>
      <p:sp>
        <p:nvSpPr>
          <p:cNvPr id="2" name="Rectangle : coins arrondis 1">
            <a:extLst>
              <a:ext uri="{FF2B5EF4-FFF2-40B4-BE49-F238E27FC236}">
                <a16:creationId xmlns:a16="http://schemas.microsoft.com/office/drawing/2014/main" id="{A2C6083B-7C7E-09C1-A65D-5C7D0B80F3F6}"/>
              </a:ext>
            </a:extLst>
          </p:cNvPr>
          <p:cNvSpPr/>
          <p:nvPr/>
        </p:nvSpPr>
        <p:spPr>
          <a:xfrm>
            <a:off x="9608234" y="1842868"/>
            <a:ext cx="1486368" cy="148140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ZoneTexte 3">
            <a:extLst>
              <a:ext uri="{FF2B5EF4-FFF2-40B4-BE49-F238E27FC236}">
                <a16:creationId xmlns:a16="http://schemas.microsoft.com/office/drawing/2014/main" id="{559DADAB-571E-7E4C-6B82-84F089B2A57C}"/>
              </a:ext>
            </a:extLst>
          </p:cNvPr>
          <p:cNvSpPr txBox="1"/>
          <p:nvPr/>
        </p:nvSpPr>
        <p:spPr>
          <a:xfrm>
            <a:off x="135467" y="2384892"/>
            <a:ext cx="6917081" cy="3046988"/>
          </a:xfrm>
          <a:prstGeom prst="rect">
            <a:avLst/>
          </a:prstGeom>
          <a:noFill/>
        </p:spPr>
        <p:txBody>
          <a:bodyPr wrap="square">
            <a:spAutoFit/>
          </a:bodyPr>
          <a:lstStyle/>
          <a:p>
            <a:r>
              <a:rPr lang="fr-FR" sz="2400" b="1" dirty="0">
                <a:latin typeface="Gill Sans" panose="020B0604020202020204" charset="0"/>
              </a:rPr>
              <a:t>Exemple : </a:t>
            </a:r>
            <a:r>
              <a:rPr lang="fr-FR" sz="2400" dirty="0">
                <a:latin typeface="Gill Sans" panose="020B0604020202020204" charset="0"/>
              </a:rPr>
              <a:t>dans le domaine médical,</a:t>
            </a:r>
          </a:p>
          <a:p>
            <a:pPr marL="152400" indent="0">
              <a:buNone/>
            </a:pPr>
            <a:endParaRPr lang="fr-FR" sz="2400" dirty="0">
              <a:latin typeface="Gill Sans" panose="020B0604020202020204" charset="0"/>
            </a:endParaRPr>
          </a:p>
          <a:p>
            <a:pPr marL="152400" indent="0">
              <a:buNone/>
            </a:pPr>
            <a:endParaRPr lang="fr-FR" sz="2400" dirty="0">
              <a:latin typeface="Gill Sans" panose="020B0604020202020204" charset="0"/>
            </a:endParaRPr>
          </a:p>
          <a:p>
            <a:pPr marL="152400" indent="0">
              <a:buNone/>
            </a:pPr>
            <a:r>
              <a:rPr lang="fr-FR" sz="2400" b="1" dirty="0">
                <a:latin typeface="Gill Sans" panose="020B0604020202020204" charset="0"/>
              </a:rPr>
              <a:t>Base de faits </a:t>
            </a:r>
            <a:r>
              <a:rPr lang="fr-FR" sz="2400" dirty="0">
                <a:latin typeface="Gill Sans" panose="020B0604020202020204" charset="0"/>
              </a:rPr>
              <a:t>= liste de symptômes en début de session et un diagnostic lorsque celle-ci se terminera.</a:t>
            </a:r>
          </a:p>
          <a:p>
            <a:pPr marL="152400" indent="0">
              <a:buNone/>
            </a:pPr>
            <a:r>
              <a:rPr lang="fr-FR" sz="2400" dirty="0">
                <a:latin typeface="Gill Sans" panose="020B0604020202020204" charset="0"/>
              </a:rPr>
              <a:t> </a:t>
            </a:r>
          </a:p>
          <a:p>
            <a:pPr marL="152400" indent="0">
              <a:buNone/>
            </a:pPr>
            <a:r>
              <a:rPr lang="fr-FR" sz="2400" dirty="0">
                <a:latin typeface="Gill Sans" panose="020B0604020202020204" charset="0"/>
              </a:rPr>
              <a:t>		BF={Fièvre, Toux, Mal de gorge}</a:t>
            </a:r>
          </a:p>
          <a:p>
            <a:pPr marL="152400" indent="0">
              <a:buNone/>
            </a:pPr>
            <a:endParaRPr lang="fr-FR" sz="2400" dirty="0"/>
          </a:p>
        </p:txBody>
      </p:sp>
    </p:spTree>
    <p:extLst>
      <p:ext uri="{BB962C8B-B14F-4D97-AF65-F5344CB8AC3E}">
        <p14:creationId xmlns:p14="http://schemas.microsoft.com/office/powerpoint/2010/main" val="127442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ac8a3d7704_0_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Base de connaissances – Base de règles</a:t>
            </a:r>
            <a:endParaRPr dirty="0"/>
          </a:p>
        </p:txBody>
      </p:sp>
      <p:sp>
        <p:nvSpPr>
          <p:cNvPr id="183" name="Google Shape;183;g2ac8a3d7704_0_9"/>
          <p:cNvSpPr txBox="1">
            <a:spLocks noGrp="1"/>
          </p:cNvSpPr>
          <p:nvPr>
            <p:ph type="body" idx="1"/>
          </p:nvPr>
        </p:nvSpPr>
        <p:spPr>
          <a:xfrm>
            <a:off x="581194" y="2180497"/>
            <a:ext cx="6383100" cy="4323000"/>
          </a:xfrm>
          <a:prstGeom prst="rect">
            <a:avLst/>
          </a:prstGeom>
          <a:noFill/>
          <a:ln>
            <a:noFill/>
          </a:ln>
        </p:spPr>
        <p:txBody>
          <a:bodyPr spcFirstLastPara="1" wrap="square" lIns="68575" tIns="34275" rIns="68575" bIns="34275" anchor="ctr" anchorCtr="0">
            <a:normAutofit/>
          </a:bodyPr>
          <a:lstStyle/>
          <a:p>
            <a:pPr marL="457200" lvl="0" indent="0" algn="l" rtl="0">
              <a:lnSpc>
                <a:spcPct val="100000"/>
              </a:lnSpc>
              <a:spcBef>
                <a:spcPts val="400"/>
              </a:spcBef>
              <a:spcAft>
                <a:spcPts val="0"/>
              </a:spcAft>
              <a:buNone/>
            </a:pPr>
            <a:endParaRPr sz="2000" dirty="0"/>
          </a:p>
          <a:p>
            <a:pPr indent="-342900">
              <a:buSzPts val="1800"/>
            </a:pPr>
            <a:r>
              <a:rPr lang="fr-FR" sz="2000" b="1" dirty="0"/>
              <a:t>Base de règles : </a:t>
            </a:r>
            <a:r>
              <a:rPr lang="fr-FR" sz="2000" dirty="0"/>
              <a:t>Elle rassemble la connaissance et le savoir-faire de l'expert. Elle n'évolue donc pas au cours d'une session de travail. </a:t>
            </a:r>
          </a:p>
          <a:p>
            <a:pPr indent="-342900">
              <a:buSzPts val="1800"/>
            </a:pPr>
            <a:endParaRPr lang="fr-FR" sz="2000" dirty="0"/>
          </a:p>
          <a:p>
            <a:pPr indent="-342900">
              <a:buSzPts val="1800"/>
            </a:pPr>
            <a:r>
              <a:rPr lang="fr-FR" sz="2000" dirty="0"/>
              <a:t>Un ensemble de règles qui définissent la logique du système. Les règles sont en général de la forme: </a:t>
            </a:r>
            <a:endParaRPr sz="2000" dirty="0"/>
          </a:p>
          <a:p>
            <a:pPr marL="609600" lvl="1" indent="0" algn="l" rtl="0">
              <a:lnSpc>
                <a:spcPct val="100000"/>
              </a:lnSpc>
              <a:spcBef>
                <a:spcPts val="667"/>
              </a:spcBef>
              <a:spcAft>
                <a:spcPts val="0"/>
              </a:spcAft>
              <a:buSzPts val="1200"/>
              <a:buNone/>
            </a:pPr>
            <a:r>
              <a:rPr lang="fr-FR" sz="1800" b="1" dirty="0"/>
              <a:t>	</a:t>
            </a:r>
            <a:r>
              <a:rPr lang="fr-FR" sz="2000" b="1" dirty="0"/>
              <a:t>	Si </a:t>
            </a:r>
            <a:r>
              <a:rPr lang="fr-FR" sz="2000" dirty="0"/>
              <a:t>Condition</a:t>
            </a:r>
            <a:r>
              <a:rPr lang="fr-FR" sz="2000" b="1" dirty="0"/>
              <a:t> Alors</a:t>
            </a:r>
            <a:r>
              <a:rPr lang="fr-FR" sz="2000" dirty="0"/>
              <a:t> Conclusion.</a:t>
            </a:r>
            <a:endParaRPr sz="1800" dirty="0"/>
          </a:p>
          <a:p>
            <a:pPr marL="609600" lvl="1" indent="0" algn="l" rtl="0">
              <a:lnSpc>
                <a:spcPct val="100000"/>
              </a:lnSpc>
              <a:spcBef>
                <a:spcPts val="667"/>
              </a:spcBef>
              <a:spcAft>
                <a:spcPts val="0"/>
              </a:spcAft>
              <a:buSzPts val="1200"/>
              <a:buNone/>
            </a:pPr>
            <a:r>
              <a:rPr lang="fr-FR" sz="2000" i="1" dirty="0"/>
              <a:t>Conclusion : Procédure de transformation de l’état courant.</a:t>
            </a:r>
          </a:p>
          <a:p>
            <a:pPr marL="609600" lvl="1" indent="0" algn="l" rtl="0">
              <a:lnSpc>
                <a:spcPct val="100000"/>
              </a:lnSpc>
              <a:spcBef>
                <a:spcPts val="667"/>
              </a:spcBef>
              <a:spcAft>
                <a:spcPts val="0"/>
              </a:spcAft>
              <a:buSzPts val="1200"/>
              <a:buNone/>
            </a:pPr>
            <a:r>
              <a:rPr lang="fr-FR" sz="2000" b="1" i="1" dirty="0"/>
              <a:t>Exemple :  Si</a:t>
            </a:r>
            <a:r>
              <a:rPr lang="fr-FR" sz="2000" i="1" dirty="0"/>
              <a:t> Fièvre et toux </a:t>
            </a:r>
            <a:r>
              <a:rPr lang="fr-FR" sz="2000" b="1" i="1" dirty="0"/>
              <a:t>alors </a:t>
            </a:r>
            <a:r>
              <a:rPr lang="fr-FR" sz="2000" i="1" dirty="0"/>
              <a:t>Grippe</a:t>
            </a:r>
            <a:r>
              <a:rPr lang="fr-FR" sz="2000" b="1" i="1" dirty="0"/>
              <a:t> </a:t>
            </a:r>
            <a:endParaRPr sz="1800" b="1" dirty="0"/>
          </a:p>
          <a:p>
            <a:pPr marL="457200" lvl="0" indent="0" algn="l" rtl="0">
              <a:lnSpc>
                <a:spcPct val="100000"/>
              </a:lnSpc>
              <a:spcBef>
                <a:spcPts val="400"/>
              </a:spcBef>
              <a:spcAft>
                <a:spcPts val="0"/>
              </a:spcAft>
              <a:buNone/>
            </a:pPr>
            <a:endParaRPr b="1" dirty="0"/>
          </a:p>
        </p:txBody>
      </p:sp>
      <p:sp>
        <p:nvSpPr>
          <p:cNvPr id="184" name="Google Shape;184;g2ac8a3d7704_0_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185" name="Google Shape;185;g2ac8a3d7704_0_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186" name="Google Shape;186;g2ac8a3d7704_0_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87" name="Google Shape;187;g2ac8a3d7704_0_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188" name="Google Shape;188;g2ac8a3d7704_0_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189" name="Google Shape;189;g2ac8a3d7704_0_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0" name="Google Shape;190;g2ac8a3d7704_0_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191" name="Google Shape;191;g2ac8a3d7704_0_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192" name="Google Shape;192;g2ac8a3d7704_0_9"/>
          <p:cNvCxnSpPr>
            <a:endCxn id="184"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193" name="Google Shape;193;g2ac8a3d7704_0_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194" name="Google Shape;194;g2ac8a3d7704_0_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195" name="Google Shape;195;g2ac8a3d7704_0_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196" name="Google Shape;196;g2ac8a3d7704_0_9"/>
          <p:cNvSpPr/>
          <p:nvPr/>
        </p:nvSpPr>
        <p:spPr>
          <a:xfrm>
            <a:off x="7494602" y="1947696"/>
            <a:ext cx="3600000" cy="1481400"/>
          </a:xfrm>
          <a:prstGeom prst="roundRect">
            <a:avLst>
              <a:gd name="adj" fmla="val 16667"/>
            </a:avLst>
          </a:prstGeom>
          <a:noFill/>
          <a:ln w="12700" cap="flat" cmpd="sng">
            <a:solidFill>
              <a:schemeClr val="tx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197" name="Google Shape;197;g2ac8a3d7704_0_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198" name="Google Shape;198;g2ac8a3d7704_0_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25</a:t>
            </a:fld>
            <a:endParaRPr/>
          </a:p>
        </p:txBody>
      </p:sp>
      <p:sp>
        <p:nvSpPr>
          <p:cNvPr id="2" name="Rectangle : coins arrondis 1">
            <a:extLst>
              <a:ext uri="{FF2B5EF4-FFF2-40B4-BE49-F238E27FC236}">
                <a16:creationId xmlns:a16="http://schemas.microsoft.com/office/drawing/2014/main" id="{12E7B89B-1A7C-ACBE-A7D0-3B0ECA09F874}"/>
              </a:ext>
            </a:extLst>
          </p:cNvPr>
          <p:cNvSpPr/>
          <p:nvPr/>
        </p:nvSpPr>
        <p:spPr>
          <a:xfrm>
            <a:off x="7533463" y="1964824"/>
            <a:ext cx="1486368" cy="1481401"/>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34500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ac8a3d7704_0_4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Architecture d’un systèmes à base de connaissances - Suite</a:t>
            </a:r>
            <a:endParaRPr dirty="0"/>
          </a:p>
        </p:txBody>
      </p:sp>
      <p:sp>
        <p:nvSpPr>
          <p:cNvPr id="205" name="Google Shape;205;g2ac8a3d7704_0_49"/>
          <p:cNvSpPr txBox="1">
            <a:spLocks noGrp="1"/>
          </p:cNvSpPr>
          <p:nvPr>
            <p:ph type="body" idx="1"/>
          </p:nvPr>
        </p:nvSpPr>
        <p:spPr>
          <a:xfrm>
            <a:off x="581194" y="2180497"/>
            <a:ext cx="6383100" cy="4323000"/>
          </a:xfrm>
          <a:prstGeom prst="rect">
            <a:avLst/>
          </a:prstGeom>
          <a:noFill/>
          <a:ln>
            <a:noFill/>
          </a:ln>
        </p:spPr>
        <p:txBody>
          <a:bodyPr spcFirstLastPara="1" wrap="square" lIns="68575" tIns="34275" rIns="68575" bIns="34275" anchor="ctr" anchorCtr="0">
            <a:normAutofit/>
          </a:bodyPr>
          <a:lstStyle/>
          <a:p>
            <a:pPr marL="0" lvl="1" indent="0" algn="l" rtl="0">
              <a:lnSpc>
                <a:spcPct val="100000"/>
              </a:lnSpc>
              <a:spcBef>
                <a:spcPts val="667"/>
              </a:spcBef>
              <a:spcAft>
                <a:spcPts val="0"/>
              </a:spcAft>
              <a:buSzPts val="1200"/>
              <a:buNone/>
            </a:pPr>
            <a:endParaRPr sz="1900" dirty="0"/>
          </a:p>
          <a:p>
            <a:pPr marL="457200" lvl="0" indent="-349250" algn="l" rtl="0">
              <a:lnSpc>
                <a:spcPct val="100000"/>
              </a:lnSpc>
              <a:spcBef>
                <a:spcPts val="400"/>
              </a:spcBef>
              <a:spcAft>
                <a:spcPts val="0"/>
              </a:spcAft>
              <a:buSzPts val="1900"/>
              <a:buChar char="◼"/>
            </a:pPr>
            <a:r>
              <a:rPr lang="fr-FR" sz="2100" b="1" dirty="0"/>
              <a:t>Moteur d’inférences : </a:t>
            </a:r>
            <a:r>
              <a:rPr lang="fr-FR" sz="2100" dirty="0"/>
              <a:t>il réalise le fonctionnement créatif du système en sélectionnant règles et faits pour générer de nouvelles règles et de nouveaux faits.</a:t>
            </a:r>
          </a:p>
          <a:p>
            <a:pPr indent="-349250">
              <a:buSzPts val="1900"/>
            </a:pPr>
            <a:r>
              <a:rPr lang="fr-FR" sz="2400" b="1" dirty="0">
                <a:latin typeface="Calibri" panose="020F0502020204030204" pitchFamily="34" charset="0"/>
                <a:ea typeface="Calibri" panose="020F0502020204030204" pitchFamily="34" charset="0"/>
                <a:cs typeface="Arial" panose="020B0604020202020204" pitchFamily="34" charset="0"/>
              </a:rPr>
              <a:t>Module d’explication : </a:t>
            </a:r>
            <a:r>
              <a:rPr lang="fr-FR" sz="2400" dirty="0">
                <a:latin typeface="Calibri" panose="020F0502020204030204" pitchFamily="34" charset="0"/>
                <a:ea typeface="Calibri" panose="020F0502020204030204" pitchFamily="34" charset="0"/>
                <a:cs typeface="Arial" panose="020B0604020202020204" pitchFamily="34" charset="0"/>
              </a:rPr>
              <a:t>permet au système expert d’expliquer son raisonnement. </a:t>
            </a:r>
            <a:endParaRPr lang="fr-FR" sz="1800" dirty="0">
              <a:latin typeface="Calibri" panose="020F0502020204030204" pitchFamily="34" charset="0"/>
              <a:ea typeface="Calibri" panose="020F0502020204030204" pitchFamily="34" charset="0"/>
              <a:cs typeface="Arial" panose="020B0604020202020204" pitchFamily="34" charset="0"/>
            </a:endParaRPr>
          </a:p>
          <a:p>
            <a:pPr marL="457200" lvl="0" indent="-349250" algn="l" rtl="0">
              <a:lnSpc>
                <a:spcPct val="100000"/>
              </a:lnSpc>
              <a:spcBef>
                <a:spcPts val="400"/>
              </a:spcBef>
              <a:spcAft>
                <a:spcPts val="0"/>
              </a:spcAft>
              <a:buSzPts val="1900"/>
              <a:buChar char="◼"/>
            </a:pPr>
            <a:endParaRPr sz="2100" dirty="0"/>
          </a:p>
          <a:p>
            <a:pPr marL="457200" lvl="0" indent="0" algn="l" rtl="0">
              <a:lnSpc>
                <a:spcPct val="100000"/>
              </a:lnSpc>
              <a:spcBef>
                <a:spcPts val="400"/>
              </a:spcBef>
              <a:spcAft>
                <a:spcPts val="0"/>
              </a:spcAft>
              <a:buNone/>
            </a:pPr>
            <a:endParaRPr sz="2100" dirty="0"/>
          </a:p>
        </p:txBody>
      </p:sp>
      <p:sp>
        <p:nvSpPr>
          <p:cNvPr id="206" name="Google Shape;206;g2ac8a3d7704_0_4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207" name="Google Shape;207;g2ac8a3d7704_0_4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208" name="Google Shape;208;g2ac8a3d7704_0_4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9" name="Google Shape;209;g2ac8a3d7704_0_4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210" name="Google Shape;210;g2ac8a3d7704_0_4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211" name="Google Shape;211;g2ac8a3d7704_0_4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g2ac8a3d7704_0_4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213" name="Google Shape;213;g2ac8a3d7704_0_4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214" name="Google Shape;214;g2ac8a3d7704_0_49"/>
          <p:cNvCxnSpPr>
            <a:endCxn id="206"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215" name="Google Shape;215;g2ac8a3d7704_0_4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216" name="Google Shape;216;g2ac8a3d7704_0_4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217" name="Google Shape;217;g2ac8a3d7704_0_4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218" name="Google Shape;218;g2ac8a3d7704_0_49"/>
          <p:cNvSpPr/>
          <p:nvPr/>
        </p:nvSpPr>
        <p:spPr>
          <a:xfrm>
            <a:off x="7494602" y="1947696"/>
            <a:ext cx="3600000" cy="1481400"/>
          </a:xfrm>
          <a:prstGeom prst="roundRect">
            <a:avLst>
              <a:gd name="adj" fmla="val 16667"/>
            </a:avLst>
          </a:prstGeom>
          <a:noFill/>
          <a:ln w="9525" cap="flat" cmpd="sng">
            <a:solidFill>
              <a:schemeClr val="dk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219" name="Google Shape;219;g2ac8a3d7704_0_4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220" name="Google Shape;220;g2ac8a3d7704_0_4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26</a:t>
            </a:fld>
            <a:endParaRPr/>
          </a:p>
        </p:txBody>
      </p:sp>
      <p:sp>
        <p:nvSpPr>
          <p:cNvPr id="2" name="Rectangle : coins arrondis 1">
            <a:extLst>
              <a:ext uri="{FF2B5EF4-FFF2-40B4-BE49-F238E27FC236}">
                <a16:creationId xmlns:a16="http://schemas.microsoft.com/office/drawing/2014/main" id="{27F4D07E-8C29-4325-86E1-EA0971A48D34}"/>
              </a:ext>
            </a:extLst>
          </p:cNvPr>
          <p:cNvSpPr/>
          <p:nvPr/>
        </p:nvSpPr>
        <p:spPr>
          <a:xfrm>
            <a:off x="7803675" y="3577630"/>
            <a:ext cx="2982857" cy="901719"/>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89527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ac8a3d7704_0_4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Architecture d’un systèmes à base de connaissances - Suite</a:t>
            </a:r>
            <a:endParaRPr dirty="0"/>
          </a:p>
        </p:txBody>
      </p:sp>
      <p:sp>
        <p:nvSpPr>
          <p:cNvPr id="205" name="Google Shape;205;g2ac8a3d7704_0_49"/>
          <p:cNvSpPr txBox="1">
            <a:spLocks noGrp="1"/>
          </p:cNvSpPr>
          <p:nvPr>
            <p:ph type="body" idx="1"/>
          </p:nvPr>
        </p:nvSpPr>
        <p:spPr>
          <a:xfrm>
            <a:off x="581194" y="1715856"/>
            <a:ext cx="6473524" cy="5142144"/>
          </a:xfrm>
          <a:prstGeom prst="rect">
            <a:avLst/>
          </a:prstGeom>
          <a:noFill/>
          <a:ln>
            <a:noFill/>
          </a:ln>
        </p:spPr>
        <p:txBody>
          <a:bodyPr spcFirstLastPara="1" wrap="square" lIns="68575" tIns="34275" rIns="68575" bIns="34275" anchor="ctr" anchorCtr="0">
            <a:normAutofit fontScale="92500" lnSpcReduction="20000"/>
          </a:bodyPr>
          <a:lstStyle/>
          <a:p>
            <a:pPr marL="0" lvl="1" indent="0" algn="l" rtl="0">
              <a:lnSpc>
                <a:spcPct val="100000"/>
              </a:lnSpc>
              <a:spcBef>
                <a:spcPts val="667"/>
              </a:spcBef>
              <a:spcAft>
                <a:spcPts val="0"/>
              </a:spcAft>
              <a:buSzPts val="1200"/>
              <a:buNone/>
            </a:pPr>
            <a:endParaRPr sz="2200" dirty="0"/>
          </a:p>
          <a:p>
            <a:pPr lvl="0" indent="-349250">
              <a:buSzPts val="1900"/>
            </a:pPr>
            <a:r>
              <a:rPr lang="fr-FR" sz="2200" b="1" dirty="0"/>
              <a:t>L’éditeur :</a:t>
            </a:r>
            <a:r>
              <a:rPr lang="fr-FR" sz="2200" dirty="0"/>
              <a:t> permet l’édition des connaissances dans la base.  Il y a une séparation entre les connaissances et l’inférence. </a:t>
            </a:r>
          </a:p>
          <a:p>
            <a:pPr marL="107950" lvl="0" indent="0">
              <a:buSzPts val="1900"/>
              <a:buNone/>
            </a:pPr>
            <a:endParaRPr lang="fr-FR" sz="2200" dirty="0"/>
          </a:p>
          <a:p>
            <a:pPr lvl="0" indent="-349250">
              <a:buSzPts val="1900"/>
              <a:buFont typeface="Wingdings" panose="05000000000000000000" pitchFamily="2" charset="2"/>
              <a:buChar char="Ø"/>
            </a:pPr>
            <a:r>
              <a:rPr lang="fr-FR" sz="2200" dirty="0"/>
              <a:t>Cette séparation permet : </a:t>
            </a:r>
          </a:p>
          <a:p>
            <a:pPr marL="107950" lvl="0" indent="0">
              <a:buSzPts val="1900"/>
              <a:buNone/>
            </a:pPr>
            <a:endParaRPr lang="fr-FR" sz="2200" dirty="0"/>
          </a:p>
          <a:p>
            <a:pPr lvl="0" indent="-349250">
              <a:buSzPts val="1900"/>
              <a:buFont typeface="Wingdings" panose="05000000000000000000" pitchFamily="2" charset="2"/>
              <a:buChar char="v"/>
            </a:pPr>
            <a:r>
              <a:rPr lang="fr-FR" sz="2200" dirty="0"/>
              <a:t>d’utiliser un codage différent :  par exemple d’utiliser le langage naturel pour représenter les connaissances (sous forme Si .. ALORS.. par exemple).</a:t>
            </a:r>
          </a:p>
          <a:p>
            <a:pPr lvl="0" indent="-349250">
              <a:buSzPts val="1900"/>
              <a:buFont typeface="Wingdings" panose="05000000000000000000" pitchFamily="2" charset="2"/>
              <a:buChar char="v"/>
            </a:pPr>
            <a:r>
              <a:rPr lang="fr-FR" sz="2200" dirty="0"/>
              <a:t>au programmeur de se focaliser au codage des connaissances sans trop se soucier du codage du moteur d’inférences. </a:t>
            </a:r>
          </a:p>
          <a:p>
            <a:pPr lvl="0" indent="-349250">
              <a:buSzPts val="1900"/>
              <a:buFont typeface="Wingdings" panose="05000000000000000000" pitchFamily="2" charset="2"/>
              <a:buChar char="v"/>
            </a:pPr>
            <a:r>
              <a:rPr lang="fr-FR" sz="2200" dirty="0"/>
              <a:t>de modifier les connaissances sans avoir un effet sur le codage du moteur d’inférences. </a:t>
            </a:r>
          </a:p>
          <a:p>
            <a:pPr lvl="0" indent="-349250">
              <a:buSzPts val="1900"/>
              <a:buFont typeface="Wingdings" panose="05000000000000000000" pitchFamily="2" charset="2"/>
              <a:buChar char="v"/>
            </a:pPr>
            <a:r>
              <a:rPr lang="fr-FR" sz="2200" dirty="0"/>
              <a:t>pouvoir tester plusieurs types d’inférences sur la même base de connaissances.</a:t>
            </a:r>
            <a:r>
              <a:rPr lang="fr-FR" sz="2600" dirty="0">
                <a:latin typeface="Calibri" panose="020F0502020204030204" pitchFamily="34" charset="0"/>
                <a:ea typeface="Calibri" panose="020F0502020204030204" pitchFamily="34" charset="0"/>
                <a:cs typeface="Arial" panose="020B0604020202020204" pitchFamily="34" charset="0"/>
              </a:rPr>
              <a:t> </a:t>
            </a:r>
            <a:endParaRPr lang="fr-FR" sz="1900" dirty="0">
              <a:latin typeface="Calibri" panose="020F0502020204030204" pitchFamily="34" charset="0"/>
              <a:ea typeface="Calibri" panose="020F0502020204030204" pitchFamily="34" charset="0"/>
              <a:cs typeface="Arial" panose="020B0604020202020204" pitchFamily="34" charset="0"/>
            </a:endParaRPr>
          </a:p>
          <a:p>
            <a:pPr marL="457200" lvl="0" indent="-349250" algn="l" rtl="0">
              <a:lnSpc>
                <a:spcPct val="100000"/>
              </a:lnSpc>
              <a:spcBef>
                <a:spcPts val="400"/>
              </a:spcBef>
              <a:spcAft>
                <a:spcPts val="0"/>
              </a:spcAft>
              <a:buSzPts val="1900"/>
              <a:buChar char="◼"/>
            </a:pPr>
            <a:endParaRPr sz="2100" dirty="0"/>
          </a:p>
          <a:p>
            <a:pPr marL="457200" lvl="0" indent="0" algn="l" rtl="0">
              <a:lnSpc>
                <a:spcPct val="100000"/>
              </a:lnSpc>
              <a:spcBef>
                <a:spcPts val="400"/>
              </a:spcBef>
              <a:spcAft>
                <a:spcPts val="0"/>
              </a:spcAft>
              <a:buNone/>
            </a:pPr>
            <a:endParaRPr sz="2100" dirty="0"/>
          </a:p>
        </p:txBody>
      </p:sp>
      <p:sp>
        <p:nvSpPr>
          <p:cNvPr id="206" name="Google Shape;206;g2ac8a3d7704_0_4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207" name="Google Shape;207;g2ac8a3d7704_0_4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208" name="Google Shape;208;g2ac8a3d7704_0_4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9" name="Google Shape;209;g2ac8a3d7704_0_4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210" name="Google Shape;210;g2ac8a3d7704_0_4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211" name="Google Shape;211;g2ac8a3d7704_0_4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g2ac8a3d7704_0_4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213" name="Google Shape;213;g2ac8a3d7704_0_4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214" name="Google Shape;214;g2ac8a3d7704_0_49"/>
          <p:cNvCxnSpPr>
            <a:endCxn id="206"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215" name="Google Shape;215;g2ac8a3d7704_0_4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216" name="Google Shape;216;g2ac8a3d7704_0_4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217" name="Google Shape;217;g2ac8a3d7704_0_4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218" name="Google Shape;218;g2ac8a3d7704_0_49"/>
          <p:cNvSpPr/>
          <p:nvPr/>
        </p:nvSpPr>
        <p:spPr>
          <a:xfrm>
            <a:off x="7494602" y="1947696"/>
            <a:ext cx="3600000" cy="1481400"/>
          </a:xfrm>
          <a:prstGeom prst="roundRect">
            <a:avLst>
              <a:gd name="adj" fmla="val 16667"/>
            </a:avLst>
          </a:prstGeom>
          <a:noFill/>
          <a:ln w="9525" cap="flat" cmpd="sng">
            <a:solidFill>
              <a:schemeClr val="dk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219" name="Google Shape;219;g2ac8a3d7704_0_4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220" name="Google Shape;220;g2ac8a3d7704_0_4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27</a:t>
            </a:fld>
            <a:endParaRPr/>
          </a:p>
        </p:txBody>
      </p:sp>
    </p:spTree>
    <p:extLst>
      <p:ext uri="{BB962C8B-B14F-4D97-AF65-F5344CB8AC3E}">
        <p14:creationId xmlns:p14="http://schemas.microsoft.com/office/powerpoint/2010/main" val="32527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03"/>
        <p:cNvGrpSpPr/>
        <p:nvPr/>
      </p:nvGrpSpPr>
      <p:grpSpPr>
        <a:xfrm>
          <a:off x="0" y="0"/>
          <a:ext cx="0" cy="0"/>
          <a:chOff x="0" y="0"/>
          <a:chExt cx="0" cy="0"/>
        </a:xfrm>
      </p:grpSpPr>
      <p:sp>
        <p:nvSpPr>
          <p:cNvPr id="204" name="Google Shape;204;g2ac8a3d7704_0_4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dirty="0"/>
              <a:t>Architecture d’un systèmes à base de connaissances - Suite</a:t>
            </a:r>
            <a:endParaRPr dirty="0"/>
          </a:p>
        </p:txBody>
      </p:sp>
      <p:sp>
        <p:nvSpPr>
          <p:cNvPr id="205" name="Google Shape;205;g2ac8a3d7704_0_49"/>
          <p:cNvSpPr txBox="1">
            <a:spLocks noGrp="1"/>
          </p:cNvSpPr>
          <p:nvPr>
            <p:ph type="body" idx="1"/>
          </p:nvPr>
        </p:nvSpPr>
        <p:spPr>
          <a:xfrm>
            <a:off x="581194" y="2180497"/>
            <a:ext cx="6383100" cy="4323000"/>
          </a:xfrm>
          <a:prstGeom prst="rect">
            <a:avLst/>
          </a:prstGeom>
          <a:noFill/>
          <a:ln>
            <a:noFill/>
          </a:ln>
        </p:spPr>
        <p:txBody>
          <a:bodyPr spcFirstLastPara="1" wrap="square" lIns="68575" tIns="34275" rIns="68575" bIns="34275" anchor="ctr" anchorCtr="0">
            <a:normAutofit/>
          </a:bodyPr>
          <a:lstStyle/>
          <a:p>
            <a:pPr marL="457200" lvl="0" indent="0" algn="l" rtl="0">
              <a:lnSpc>
                <a:spcPct val="100000"/>
              </a:lnSpc>
              <a:spcBef>
                <a:spcPts val="400"/>
              </a:spcBef>
              <a:spcAft>
                <a:spcPts val="0"/>
              </a:spcAft>
              <a:buNone/>
            </a:pPr>
            <a:endParaRPr sz="2100" dirty="0"/>
          </a:p>
          <a:p>
            <a:pPr marL="457200" lvl="0" indent="-349250" algn="l" rtl="0">
              <a:lnSpc>
                <a:spcPct val="100000"/>
              </a:lnSpc>
              <a:spcBef>
                <a:spcPts val="400"/>
              </a:spcBef>
              <a:spcAft>
                <a:spcPts val="0"/>
              </a:spcAft>
              <a:buSzPts val="1900"/>
              <a:buChar char="◼"/>
            </a:pPr>
            <a:r>
              <a:rPr lang="fr-FR" sz="2100" b="1" dirty="0" err="1"/>
              <a:t>Méta-règles</a:t>
            </a:r>
            <a:r>
              <a:rPr lang="fr-FR" sz="2100" dirty="0"/>
              <a:t>: il s’agit des règles destinées à guider le moteur d’inférences quand à la stratégie de résolution ou à la maintenance des bases de règles ou de faits.</a:t>
            </a:r>
            <a:endParaRPr sz="2100" b="1" dirty="0"/>
          </a:p>
        </p:txBody>
      </p:sp>
      <p:sp>
        <p:nvSpPr>
          <p:cNvPr id="206" name="Google Shape;206;g2ac8a3d7704_0_49"/>
          <p:cNvSpPr/>
          <p:nvPr/>
        </p:nvSpPr>
        <p:spPr>
          <a:xfrm>
            <a:off x="7617273"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207" name="Google Shape;207;g2ac8a3d7704_0_49"/>
          <p:cNvSpPr/>
          <p:nvPr/>
        </p:nvSpPr>
        <p:spPr>
          <a:xfrm>
            <a:off x="9824896" y="2007968"/>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208" name="Google Shape;208;g2ac8a3d7704_0_49"/>
          <p:cNvSpPr/>
          <p:nvPr/>
        </p:nvSpPr>
        <p:spPr>
          <a:xfrm>
            <a:off x="10192793" y="2975935"/>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09" name="Google Shape;209;g2ac8a3d7704_0_49"/>
          <p:cNvSpPr/>
          <p:nvPr/>
        </p:nvSpPr>
        <p:spPr>
          <a:xfrm>
            <a:off x="7958592" y="3660740"/>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210" name="Google Shape;210;g2ac8a3d7704_0_49"/>
          <p:cNvCxnSpPr/>
          <p:nvPr/>
        </p:nvCxnSpPr>
        <p:spPr>
          <a:xfrm rot="5400000">
            <a:off x="9085176" y="2914446"/>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211" name="Google Shape;211;g2ac8a3d7704_0_49"/>
          <p:cNvSpPr/>
          <p:nvPr/>
        </p:nvSpPr>
        <p:spPr>
          <a:xfrm>
            <a:off x="9142956" y="4386047"/>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2" name="Google Shape;212;g2ac8a3d7704_0_49"/>
          <p:cNvSpPr/>
          <p:nvPr/>
        </p:nvSpPr>
        <p:spPr>
          <a:xfrm>
            <a:off x="8402727" y="4905746"/>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213" name="Google Shape;213;g2ac8a3d7704_0_49"/>
          <p:cNvCxnSpPr/>
          <p:nvPr/>
        </p:nvCxnSpPr>
        <p:spPr>
          <a:xfrm rot="-5400000">
            <a:off x="9241686" y="3464651"/>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214" name="Google Shape;214;g2ac8a3d7704_0_49"/>
          <p:cNvCxnSpPr>
            <a:endCxn id="206" idx="2"/>
          </p:cNvCxnSpPr>
          <p:nvPr/>
        </p:nvCxnSpPr>
        <p:spPr>
          <a:xfrm rot="5400000" flipH="1">
            <a:off x="6720423" y="3516274"/>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sp>
        <p:nvSpPr>
          <p:cNvPr id="215" name="Google Shape;215;g2ac8a3d7704_0_49"/>
          <p:cNvSpPr txBox="1"/>
          <p:nvPr/>
        </p:nvSpPr>
        <p:spPr>
          <a:xfrm rot="-5400000">
            <a:off x="6201068" y="3657744"/>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216" name="Google Shape;216;g2ac8a3d7704_0_49"/>
          <p:cNvSpPr txBox="1"/>
          <p:nvPr/>
        </p:nvSpPr>
        <p:spPr>
          <a:xfrm rot="5400000">
            <a:off x="10321710" y="3879440"/>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217" name="Google Shape;217;g2ac8a3d7704_0_49"/>
          <p:cNvSpPr txBox="1"/>
          <p:nvPr/>
        </p:nvSpPr>
        <p:spPr>
          <a:xfrm>
            <a:off x="9228555" y="4449762"/>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218" name="Google Shape;218;g2ac8a3d7704_0_49"/>
          <p:cNvSpPr/>
          <p:nvPr/>
        </p:nvSpPr>
        <p:spPr>
          <a:xfrm>
            <a:off x="7494602" y="1947696"/>
            <a:ext cx="3600000" cy="1481400"/>
          </a:xfrm>
          <a:prstGeom prst="roundRect">
            <a:avLst>
              <a:gd name="adj" fmla="val 16667"/>
            </a:avLst>
          </a:prstGeom>
          <a:noFill/>
          <a:ln w="9525" cap="flat" cmpd="sng">
            <a:solidFill>
              <a:schemeClr val="dk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219" name="Google Shape;219;g2ac8a3d7704_0_49"/>
          <p:cNvCxnSpPr/>
          <p:nvPr/>
        </p:nvCxnSpPr>
        <p:spPr>
          <a:xfrm rot="-5400000" flipH="1">
            <a:off x="8454050" y="29223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220" name="Google Shape;220;g2ac8a3d7704_0_4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28</a:t>
            </a:fld>
            <a:endParaRPr/>
          </a:p>
        </p:txBody>
      </p:sp>
    </p:spTree>
    <p:extLst>
      <p:ext uri="{BB962C8B-B14F-4D97-AF65-F5344CB8AC3E}">
        <p14:creationId xmlns:p14="http://schemas.microsoft.com/office/powerpoint/2010/main" val="253203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97CA450-CFC8-17C8-4EC9-0354A8CBD547}"/>
              </a:ext>
            </a:extLst>
          </p:cNvPr>
          <p:cNvSpPr>
            <a:spLocks noGrp="1"/>
          </p:cNvSpPr>
          <p:nvPr>
            <p:ph type="subTitle" idx="1"/>
          </p:nvPr>
        </p:nvSpPr>
        <p:spPr/>
        <p:txBody>
          <a:bodyPr/>
          <a:lstStyle/>
          <a:p>
            <a:endParaRPr lang="fr-FR" dirty="0"/>
          </a:p>
        </p:txBody>
      </p:sp>
      <p:sp>
        <p:nvSpPr>
          <p:cNvPr id="2" name="Titre 1">
            <a:extLst>
              <a:ext uri="{FF2B5EF4-FFF2-40B4-BE49-F238E27FC236}">
                <a16:creationId xmlns:a16="http://schemas.microsoft.com/office/drawing/2014/main" id="{3D44A7AF-DD65-F37A-A1D6-529C092A3FB6}"/>
              </a:ext>
            </a:extLst>
          </p:cNvPr>
          <p:cNvSpPr>
            <a:spLocks noGrp="1"/>
          </p:cNvSpPr>
          <p:nvPr>
            <p:ph type="ctrTitle"/>
          </p:nvPr>
        </p:nvSpPr>
        <p:spPr>
          <a:xfrm>
            <a:off x="581191" y="2187367"/>
            <a:ext cx="10993549" cy="3825817"/>
          </a:xfrm>
        </p:spPr>
        <p:txBody>
          <a:bodyPr>
            <a:normAutofit/>
          </a:bodyPr>
          <a:lstStyle/>
          <a:p>
            <a:pPr algn="ctr"/>
            <a:r>
              <a:rPr lang="fr" dirty="0">
                <a:solidFill>
                  <a:schemeClr val="bg1"/>
                </a:solidFill>
              </a:rPr>
              <a:t>Base de connaissances : </a:t>
            </a:r>
            <a:br>
              <a:rPr lang="fr" dirty="0">
                <a:solidFill>
                  <a:schemeClr val="bg1"/>
                </a:solidFill>
              </a:rPr>
            </a:br>
            <a:r>
              <a:rPr lang="fr" dirty="0">
                <a:solidFill>
                  <a:schemeClr val="bg1"/>
                </a:solidFill>
              </a:rPr>
              <a:t>- Base de faits (BF)</a:t>
            </a:r>
            <a:br>
              <a:rPr lang="fr" dirty="0">
                <a:solidFill>
                  <a:schemeClr val="bg1"/>
                </a:solidFill>
              </a:rPr>
            </a:br>
            <a:r>
              <a:rPr lang="fr" dirty="0">
                <a:solidFill>
                  <a:schemeClr val="bg1"/>
                </a:solidFill>
              </a:rPr>
              <a:t>- Base de règles (BR)</a:t>
            </a:r>
            <a:br>
              <a:rPr lang="fr" dirty="0">
                <a:solidFill>
                  <a:schemeClr val="bg1"/>
                </a:solidFill>
              </a:rPr>
            </a:br>
            <a:r>
              <a:rPr lang="fr-FR" dirty="0">
                <a:solidFill>
                  <a:schemeClr val="bg1"/>
                </a:solidFill>
              </a:rPr>
              <a:t> - Les métarègles et la méta connaissances</a:t>
            </a:r>
            <a:br>
              <a:rPr lang="fr-FR" dirty="0">
                <a:solidFill>
                  <a:schemeClr val="bg1"/>
                </a:solidFill>
              </a:rPr>
            </a:br>
            <a:r>
              <a:rPr lang="fr-FR" dirty="0">
                <a:solidFill>
                  <a:schemeClr val="bg1"/>
                </a:solidFill>
              </a:rPr>
              <a:t>-  La représentation des connaissances incertaines</a:t>
            </a:r>
          </a:p>
        </p:txBody>
      </p:sp>
      <p:sp>
        <p:nvSpPr>
          <p:cNvPr id="4" name="Espace réservé du numéro de diapositive 3">
            <a:extLst>
              <a:ext uri="{FF2B5EF4-FFF2-40B4-BE49-F238E27FC236}">
                <a16:creationId xmlns:a16="http://schemas.microsoft.com/office/drawing/2014/main" id="{C4F0D9D1-A32F-E9C7-F783-40383C433B99}"/>
              </a:ext>
            </a:extLst>
          </p:cNvPr>
          <p:cNvSpPr>
            <a:spLocks noGrp="1"/>
          </p:cNvSpPr>
          <p:nvPr>
            <p:ph type="sldNum" idx="12"/>
          </p:nvPr>
        </p:nvSpPr>
        <p:spPr/>
        <p:txBody>
          <a:bodyPr/>
          <a:lstStyle/>
          <a:p>
            <a:fld id="{00000000-1234-1234-1234-123412341234}" type="slidenum">
              <a:rPr lang="fr-FR" smtClean="0"/>
              <a:pPr/>
              <a:t>29</a:t>
            </a:fld>
            <a:endParaRPr lang="fr-FR"/>
          </a:p>
        </p:txBody>
      </p:sp>
    </p:spTree>
    <p:extLst>
      <p:ext uri="{BB962C8B-B14F-4D97-AF65-F5344CB8AC3E}">
        <p14:creationId xmlns:p14="http://schemas.microsoft.com/office/powerpoint/2010/main" val="388496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97CA450-CFC8-17C8-4EC9-0354A8CBD547}"/>
              </a:ext>
            </a:extLst>
          </p:cNvPr>
          <p:cNvSpPr>
            <a:spLocks noGrp="1"/>
          </p:cNvSpPr>
          <p:nvPr>
            <p:ph type="subTitle" idx="1"/>
          </p:nvPr>
        </p:nvSpPr>
        <p:spPr/>
        <p:txBody>
          <a:bodyPr/>
          <a:lstStyle/>
          <a:p>
            <a:endParaRPr lang="fr-FR" dirty="0"/>
          </a:p>
        </p:txBody>
      </p:sp>
      <p:sp>
        <p:nvSpPr>
          <p:cNvPr id="2" name="Titre 1">
            <a:extLst>
              <a:ext uri="{FF2B5EF4-FFF2-40B4-BE49-F238E27FC236}">
                <a16:creationId xmlns:a16="http://schemas.microsoft.com/office/drawing/2014/main" id="{3D44A7AF-DD65-F37A-A1D6-529C092A3FB6}"/>
              </a:ext>
            </a:extLst>
          </p:cNvPr>
          <p:cNvSpPr>
            <a:spLocks noGrp="1"/>
          </p:cNvSpPr>
          <p:nvPr>
            <p:ph type="ctrTitle"/>
          </p:nvPr>
        </p:nvSpPr>
        <p:spPr>
          <a:xfrm>
            <a:off x="481954" y="2495446"/>
            <a:ext cx="10993549" cy="1475013"/>
          </a:xfrm>
        </p:spPr>
        <p:txBody>
          <a:bodyPr/>
          <a:lstStyle/>
          <a:p>
            <a:pPr algn="ctr"/>
            <a:r>
              <a:rPr lang="fr" dirty="0">
                <a:solidFill>
                  <a:schemeClr val="bg1"/>
                </a:solidFill>
              </a:rPr>
              <a:t>Introduction</a:t>
            </a:r>
            <a:endParaRPr lang="fr-FR" dirty="0">
              <a:solidFill>
                <a:schemeClr val="bg1"/>
              </a:solidFill>
            </a:endParaRPr>
          </a:p>
        </p:txBody>
      </p:sp>
      <p:sp>
        <p:nvSpPr>
          <p:cNvPr id="4" name="Espace réservé du numéro de diapositive 3">
            <a:extLst>
              <a:ext uri="{FF2B5EF4-FFF2-40B4-BE49-F238E27FC236}">
                <a16:creationId xmlns:a16="http://schemas.microsoft.com/office/drawing/2014/main" id="{C4F0D9D1-A32F-E9C7-F783-40383C433B99}"/>
              </a:ext>
            </a:extLst>
          </p:cNvPr>
          <p:cNvSpPr>
            <a:spLocks noGrp="1"/>
          </p:cNvSpPr>
          <p:nvPr>
            <p:ph type="sldNum" idx="12"/>
          </p:nvPr>
        </p:nvSpPr>
        <p:spPr/>
        <p:txBody>
          <a:bodyPr/>
          <a:lstStyle/>
          <a:p>
            <a:fld id="{00000000-1234-1234-1234-123412341234}" type="slidenum">
              <a:rPr lang="fr-FR" smtClean="0"/>
              <a:pPr/>
              <a:t>3</a:t>
            </a:fld>
            <a:endParaRPr lang="fr-FR"/>
          </a:p>
        </p:txBody>
      </p:sp>
    </p:spTree>
    <p:extLst>
      <p:ext uri="{BB962C8B-B14F-4D97-AF65-F5344CB8AC3E}">
        <p14:creationId xmlns:p14="http://schemas.microsoft.com/office/powerpoint/2010/main" val="598776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FCB37-9922-D7AB-EB28-D43745C69D2C}"/>
              </a:ext>
            </a:extLst>
          </p:cNvPr>
          <p:cNvSpPr>
            <a:spLocks noGrp="1"/>
          </p:cNvSpPr>
          <p:nvPr>
            <p:ph type="title"/>
          </p:nvPr>
        </p:nvSpPr>
        <p:spPr/>
        <p:txBody>
          <a:bodyPr/>
          <a:lstStyle/>
          <a:p>
            <a:r>
              <a:rPr lang="fr-FR" sz="2400" dirty="0">
                <a:effectLst/>
                <a:latin typeface="Times New Roman" panose="02020603050405020304" pitchFamily="18" charset="0"/>
                <a:ea typeface="Calibri" panose="020F0502020204030204" pitchFamily="34" charset="0"/>
                <a:cs typeface="Arial" panose="020B0604020202020204" pitchFamily="34" charset="0"/>
              </a:rPr>
              <a:t>Base de connaissances -  Types de faits</a:t>
            </a:r>
            <a:endParaRPr lang="fr-FR" dirty="0"/>
          </a:p>
        </p:txBody>
      </p:sp>
      <p:sp>
        <p:nvSpPr>
          <p:cNvPr id="3" name="Espace réservé du texte 2">
            <a:extLst>
              <a:ext uri="{FF2B5EF4-FFF2-40B4-BE49-F238E27FC236}">
                <a16:creationId xmlns:a16="http://schemas.microsoft.com/office/drawing/2014/main" id="{6BF1C159-54F2-5509-CEDA-7C549C268324}"/>
              </a:ext>
            </a:extLst>
          </p:cNvPr>
          <p:cNvSpPr>
            <a:spLocks noGrp="1"/>
          </p:cNvSpPr>
          <p:nvPr>
            <p:ph type="body" idx="1"/>
          </p:nvPr>
        </p:nvSpPr>
        <p:spPr>
          <a:xfrm>
            <a:off x="581192" y="1941346"/>
            <a:ext cx="11029615" cy="4677503"/>
          </a:xfrm>
        </p:spPr>
        <p:txBody>
          <a:bodyPr>
            <a:normAutofit/>
          </a:bodyPr>
          <a:lstStyle/>
          <a:p>
            <a:pPr marL="437515" algn="just">
              <a:lnSpc>
                <a:spcPct val="107000"/>
              </a:lnSpc>
            </a:pPr>
            <a:r>
              <a:rPr lang="fr-FR" sz="2400" dirty="0">
                <a:latin typeface="Times New Roman" panose="02020603050405020304" pitchFamily="18" charset="0"/>
                <a:ea typeface="Calibri" panose="020F0502020204030204" pitchFamily="34" charset="0"/>
                <a:cs typeface="Arial" panose="020B0604020202020204" pitchFamily="34" charset="0"/>
              </a:rPr>
              <a:t>L</a:t>
            </a:r>
            <a:r>
              <a:rPr lang="fr-FR" sz="2400" dirty="0">
                <a:effectLst/>
                <a:latin typeface="Times New Roman" panose="02020603050405020304" pitchFamily="18" charset="0"/>
                <a:ea typeface="Calibri" panose="020F0502020204030204" pitchFamily="34" charset="0"/>
                <a:cs typeface="Arial" panose="020B0604020202020204" pitchFamily="34" charset="0"/>
              </a:rPr>
              <a:t>es faits élémentaires sont :</a:t>
            </a:r>
          </a:p>
          <a:p>
            <a:pPr marL="437515" algn="just">
              <a:lnSpc>
                <a:spcPct val="107000"/>
              </a:lnSpc>
              <a:buFont typeface="Wingdings" panose="05000000000000000000" pitchFamily="2" charset="2"/>
              <a:buChar char="Ø"/>
            </a:pPr>
            <a:r>
              <a:rPr lang="fr-FR" sz="2400" b="1" dirty="0">
                <a:latin typeface="Times New Roman" panose="02020603050405020304" pitchFamily="18" charset="0"/>
                <a:ea typeface="Calibri" panose="020F0502020204030204" pitchFamily="34" charset="0"/>
                <a:cs typeface="Arial" panose="020B0604020202020204" pitchFamily="34" charset="0"/>
              </a:rPr>
              <a:t>B</a:t>
            </a:r>
            <a:r>
              <a:rPr lang="fr-FR" sz="2400" b="1" dirty="0">
                <a:effectLst/>
                <a:latin typeface="Times New Roman" panose="02020603050405020304" pitchFamily="18" charset="0"/>
                <a:ea typeface="Calibri" panose="020F0502020204030204" pitchFamily="34" charset="0"/>
                <a:cs typeface="Arial" panose="020B0604020202020204" pitchFamily="34" charset="0"/>
              </a:rPr>
              <a:t>ooléens</a:t>
            </a:r>
            <a:r>
              <a:rPr lang="fr-FR" sz="2400" dirty="0">
                <a:effectLst/>
                <a:latin typeface="Times New Roman" panose="02020603050405020304" pitchFamily="18" charset="0"/>
                <a:ea typeface="Calibri" panose="020F0502020204030204" pitchFamily="34" charset="0"/>
                <a:cs typeface="Arial" panose="020B0604020202020204" pitchFamily="34" charset="0"/>
              </a:rPr>
              <a:t> : vrai, faux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buFont typeface="Wingdings" panose="05000000000000000000" pitchFamily="2" charset="2"/>
              <a:buChar char="Ø"/>
            </a:pPr>
            <a:r>
              <a:rPr lang="fr-FR" sz="2400" b="1" dirty="0">
                <a:effectLst/>
                <a:latin typeface="Times New Roman" panose="02020603050405020304" pitchFamily="18" charset="0"/>
                <a:ea typeface="Calibri" panose="020F0502020204030204" pitchFamily="34" charset="0"/>
                <a:cs typeface="Arial" panose="020B0604020202020204" pitchFamily="34" charset="0"/>
              </a:rPr>
              <a:t>Symboliques </a:t>
            </a:r>
            <a:r>
              <a:rPr lang="fr-FR" sz="2400" dirty="0">
                <a:effectLst/>
                <a:latin typeface="Times New Roman" panose="02020603050405020304" pitchFamily="18" charset="0"/>
                <a:ea typeface="Calibri" panose="020F0502020204030204" pitchFamily="34" charset="0"/>
                <a:cs typeface="Arial" panose="020B0604020202020204" pitchFamily="34" charset="0"/>
              </a:rPr>
              <a:t>: c'est-à-dire appartenant à un domaine fini de symboles</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buFont typeface="Wingdings" panose="05000000000000000000" pitchFamily="2" charset="2"/>
              <a:buChar char="Ø"/>
            </a:pPr>
            <a:r>
              <a:rPr lang="fr-FR" sz="2400" b="1" dirty="0">
                <a:effectLst/>
                <a:latin typeface="Times New Roman" panose="02020603050405020304" pitchFamily="18" charset="0"/>
                <a:ea typeface="Calibri" panose="020F0502020204030204" pitchFamily="34" charset="0"/>
                <a:cs typeface="Arial" panose="020B0604020202020204" pitchFamily="34" charset="0"/>
              </a:rPr>
              <a:t>Réels</a:t>
            </a:r>
            <a:r>
              <a:rPr lang="fr-FR" sz="2400" dirty="0">
                <a:effectLst/>
                <a:latin typeface="Times New Roman" panose="02020603050405020304" pitchFamily="18" charset="0"/>
                <a:ea typeface="Calibri" panose="020F0502020204030204" pitchFamily="34" charset="0"/>
                <a:cs typeface="Arial" panose="020B0604020202020204" pitchFamily="34" charset="0"/>
              </a:rPr>
              <a:t> : pour représenter les faits continus.</a:t>
            </a:r>
            <a:endParaRPr lang="fr-FR" sz="2400" dirty="0">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buFont typeface="Wingdings" panose="05000000000000000000" pitchFamily="2" charset="2"/>
              <a:buChar char="Ø"/>
            </a:pP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buFont typeface="Wingdings" panose="05000000000000000000" pitchFamily="2" charset="2"/>
              <a:buChar char="v"/>
            </a:pPr>
            <a:r>
              <a:rPr lang="fr-FR" sz="2400" b="1" dirty="0">
                <a:effectLst/>
                <a:latin typeface="Times New Roman" panose="02020603050405020304" pitchFamily="18" charset="0"/>
                <a:ea typeface="Calibri" panose="020F0502020204030204" pitchFamily="34" charset="0"/>
                <a:cs typeface="Arial" panose="020B0604020202020204" pitchFamily="34" charset="0"/>
              </a:rPr>
              <a:t>Exemple : </a:t>
            </a:r>
            <a:r>
              <a:rPr lang="fr-FR" sz="2400" dirty="0">
                <a:latin typeface="Times New Roman" panose="02020603050405020304" pitchFamily="18" charset="0"/>
                <a:ea typeface="Calibri" panose="020F0502020204030204" pitchFamily="34" charset="0"/>
                <a:cs typeface="Arial" panose="020B0604020202020204" pitchFamily="34" charset="0"/>
              </a:rPr>
              <a:t>A</a:t>
            </a:r>
            <a:r>
              <a:rPr lang="fr-FR" sz="2400" dirty="0">
                <a:effectLst/>
                <a:latin typeface="Times New Roman" panose="02020603050405020304" pitchFamily="18" charset="0"/>
                <a:ea typeface="Calibri" panose="020F0502020204030204" pitchFamily="34" charset="0"/>
                <a:cs typeface="Arial" panose="020B0604020202020204" pitchFamily="34" charset="0"/>
              </a:rPr>
              <a:t>ctif est un fait booléen, </a:t>
            </a:r>
          </a:p>
          <a:p>
            <a:pPr marL="132715" indent="0" algn="just">
              <a:lnSpc>
                <a:spcPct val="107000"/>
              </a:lnSpc>
              <a:buNone/>
            </a:pPr>
            <a:r>
              <a:rPr lang="fr-FR" sz="2400" dirty="0">
                <a:effectLst/>
                <a:latin typeface="Times New Roman" panose="02020603050405020304" pitchFamily="18" charset="0"/>
                <a:ea typeface="Calibri" panose="020F0502020204030204" pitchFamily="34" charset="0"/>
                <a:cs typeface="Arial" panose="020B0604020202020204" pitchFamily="34" charset="0"/>
              </a:rPr>
              <a:t>	           Profession est un fait symbolique </a:t>
            </a:r>
            <a:endParaRPr lang="fr-FR" sz="2400" dirty="0">
              <a:latin typeface="Times New Roman" panose="02020603050405020304" pitchFamily="18" charset="0"/>
              <a:ea typeface="Calibri" panose="020F0502020204030204" pitchFamily="34" charset="0"/>
              <a:cs typeface="Arial" panose="020B0604020202020204" pitchFamily="34" charset="0"/>
            </a:endParaRPr>
          </a:p>
          <a:p>
            <a:pPr marL="132715" indent="0" algn="just">
              <a:lnSpc>
                <a:spcPct val="107000"/>
              </a:lnSpc>
              <a:buNone/>
            </a:pPr>
            <a:r>
              <a:rPr lang="fr-FR" sz="2400" dirty="0">
                <a:effectLst/>
                <a:latin typeface="Times New Roman" panose="02020603050405020304" pitchFamily="18" charset="0"/>
                <a:ea typeface="Calibri" panose="020F0502020204030204" pitchFamily="34" charset="0"/>
                <a:cs typeface="Arial" panose="020B0604020202020204" pitchFamily="34" charset="0"/>
              </a:rPr>
              <a:t>	           Rémunération est un fait réel.</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152400" indent="0">
              <a:buNone/>
            </a:pPr>
            <a:endParaRPr lang="fr-FR" sz="1800" dirty="0"/>
          </a:p>
        </p:txBody>
      </p:sp>
    </p:spTree>
    <p:extLst>
      <p:ext uri="{BB962C8B-B14F-4D97-AF65-F5344CB8AC3E}">
        <p14:creationId xmlns:p14="http://schemas.microsoft.com/office/powerpoint/2010/main" val="22857694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9FCB37-9922-D7AB-EB28-D43745C69D2C}"/>
              </a:ext>
            </a:extLst>
          </p:cNvPr>
          <p:cNvSpPr>
            <a:spLocks noGrp="1"/>
          </p:cNvSpPr>
          <p:nvPr>
            <p:ph type="title"/>
          </p:nvPr>
        </p:nvSpPr>
        <p:spPr/>
        <p:txBody>
          <a:bodyPr/>
          <a:lstStyle/>
          <a:p>
            <a:r>
              <a:rPr lang="fr-FR" sz="2400" dirty="0">
                <a:effectLst/>
                <a:latin typeface="Times New Roman" panose="02020603050405020304" pitchFamily="18" charset="0"/>
                <a:ea typeface="Calibri" panose="020F0502020204030204" pitchFamily="34" charset="0"/>
                <a:cs typeface="Arial" panose="020B0604020202020204" pitchFamily="34" charset="0"/>
              </a:rPr>
              <a:t>Faits : Les formules ou conditions </a:t>
            </a:r>
            <a:endParaRPr lang="fr-FR" dirty="0"/>
          </a:p>
        </p:txBody>
      </p:sp>
      <p:sp>
        <p:nvSpPr>
          <p:cNvPr id="3" name="Espace réservé du texte 2">
            <a:extLst>
              <a:ext uri="{FF2B5EF4-FFF2-40B4-BE49-F238E27FC236}">
                <a16:creationId xmlns:a16="http://schemas.microsoft.com/office/drawing/2014/main" id="{6BF1C159-54F2-5509-CEDA-7C549C268324}"/>
              </a:ext>
            </a:extLst>
          </p:cNvPr>
          <p:cNvSpPr>
            <a:spLocks noGrp="1"/>
          </p:cNvSpPr>
          <p:nvPr>
            <p:ph type="body" idx="1"/>
          </p:nvPr>
        </p:nvSpPr>
        <p:spPr>
          <a:xfrm>
            <a:off x="581192" y="1941346"/>
            <a:ext cx="11029615" cy="4677503"/>
          </a:xfrm>
        </p:spPr>
        <p:txBody>
          <a:bodyPr>
            <a:normAutofit/>
          </a:bodyPr>
          <a:lstStyle/>
          <a:p>
            <a:pPr marL="132715" indent="0" algn="just">
              <a:lnSpc>
                <a:spcPct val="107000"/>
              </a:lnSpc>
              <a:buNone/>
            </a:pP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pPr>
            <a:r>
              <a:rPr lang="fr-FR" sz="2400" b="1" dirty="0">
                <a:effectLst/>
                <a:latin typeface="Times New Roman" panose="02020603050405020304" pitchFamily="18" charset="0"/>
                <a:ea typeface="Calibri" panose="020F0502020204030204" pitchFamily="34" charset="0"/>
                <a:cs typeface="Arial" panose="020B0604020202020204" pitchFamily="34" charset="0"/>
              </a:rPr>
              <a:t>Dans un système expert d'ordre 0</a:t>
            </a:r>
            <a:r>
              <a:rPr lang="fr-FR" sz="2400" dirty="0">
                <a:effectLst/>
                <a:latin typeface="Times New Roman" panose="02020603050405020304" pitchFamily="18" charset="0"/>
                <a:ea typeface="Calibri" panose="020F0502020204030204" pitchFamily="34" charset="0"/>
                <a:cs typeface="Arial" panose="020B0604020202020204" pitchFamily="34" charset="0"/>
              </a:rPr>
              <a:t>, on pourra par exemple écrire des formules de la forme : actif ou </a:t>
            </a:r>
            <a:r>
              <a:rPr lang="fr-FR" sz="2400" b="1" dirty="0">
                <a:effectLst/>
                <a:latin typeface="Times New Roman" panose="02020603050405020304" pitchFamily="18" charset="0"/>
                <a:ea typeface="Calibri" panose="020F0502020204030204" pitchFamily="34" charset="0"/>
                <a:cs typeface="Arial" panose="020B0604020202020204" pitchFamily="34" charset="0"/>
              </a:rPr>
              <a:t>¬</a:t>
            </a:r>
            <a:r>
              <a:rPr lang="fr-FR" sz="2400" dirty="0">
                <a:effectLst/>
                <a:latin typeface="Times New Roman" panose="02020603050405020304" pitchFamily="18" charset="0"/>
                <a:ea typeface="Calibri" panose="020F0502020204030204" pitchFamily="34" charset="0"/>
                <a:cs typeface="Arial" panose="020B0604020202020204" pitchFamily="34" charset="0"/>
              </a:rPr>
              <a:t> actif </a:t>
            </a:r>
          </a:p>
          <a:p>
            <a:pPr marL="132715" indent="0" algn="just">
              <a:lnSpc>
                <a:spcPct val="107000"/>
              </a:lnSpc>
              <a:buNone/>
            </a:pP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pPr>
            <a:r>
              <a:rPr lang="fr-FR" sz="2400" b="1" dirty="0">
                <a:effectLst/>
                <a:latin typeface="Times New Roman" panose="02020603050405020304" pitchFamily="18" charset="0"/>
                <a:ea typeface="Calibri" panose="020F0502020204030204" pitchFamily="34" charset="0"/>
                <a:cs typeface="Arial" panose="020B0604020202020204" pitchFamily="34" charset="0"/>
              </a:rPr>
              <a:t>Dans un système d'ordre 0+, </a:t>
            </a:r>
            <a:r>
              <a:rPr lang="fr-FR" sz="2400" dirty="0">
                <a:effectLst/>
                <a:latin typeface="Times New Roman" panose="02020603050405020304" pitchFamily="18" charset="0"/>
                <a:ea typeface="Calibri" panose="020F0502020204030204" pitchFamily="34" charset="0"/>
                <a:cs typeface="Arial" panose="020B0604020202020204" pitchFamily="34" charset="0"/>
              </a:rPr>
              <a:t>on pourra trouver les formules : actif et (profession ≠ </a:t>
            </a:r>
            <a:r>
              <a:rPr lang="fr-FR" sz="2400" dirty="0" err="1">
                <a:effectLst/>
                <a:latin typeface="Times New Roman" panose="02020603050405020304" pitchFamily="18" charset="0"/>
                <a:ea typeface="Calibri" panose="020F0502020204030204" pitchFamily="34" charset="0"/>
                <a:cs typeface="Arial" panose="020B0604020202020204" pitchFamily="34" charset="0"/>
              </a:rPr>
              <a:t>medecin</a:t>
            </a:r>
            <a:r>
              <a:rPr lang="fr-FR" sz="2400" dirty="0">
                <a:effectLst/>
                <a:latin typeface="Times New Roman" panose="02020603050405020304" pitchFamily="18" charset="0"/>
                <a:ea typeface="Calibri" panose="020F0502020204030204" pitchFamily="34" charset="0"/>
                <a:cs typeface="Arial" panose="020B0604020202020204" pitchFamily="34" charset="0"/>
              </a:rPr>
              <a:t> ou rémunération ≤20000)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437515" algn="just">
              <a:lnSpc>
                <a:spcPct val="107000"/>
              </a:lnSpc>
              <a:spcAft>
                <a:spcPts val="800"/>
              </a:spcAft>
            </a:pPr>
            <a:endParaRPr lang="fr-FR" sz="2400" dirty="0">
              <a:effectLst/>
              <a:latin typeface="Times New Roman" panose="02020603050405020304" pitchFamily="18" charset="0"/>
              <a:ea typeface="Calibri" panose="020F0502020204030204" pitchFamily="34" charset="0"/>
              <a:cs typeface="Arial" panose="020B0604020202020204" pitchFamily="34" charset="0"/>
            </a:endParaRPr>
          </a:p>
          <a:p>
            <a:pPr marL="437515" algn="just">
              <a:lnSpc>
                <a:spcPct val="107000"/>
              </a:lnSpc>
              <a:spcAft>
                <a:spcPts val="800"/>
              </a:spcAft>
            </a:pPr>
            <a:r>
              <a:rPr lang="fr-FR" sz="2400" b="1" dirty="0">
                <a:effectLst/>
                <a:latin typeface="Times New Roman" panose="02020603050405020304" pitchFamily="18" charset="0"/>
                <a:ea typeface="Calibri" panose="020F0502020204030204" pitchFamily="34" charset="0"/>
                <a:cs typeface="Arial" panose="020B0604020202020204" pitchFamily="34" charset="0"/>
              </a:rPr>
              <a:t>Dans un système d'ordre 1,</a:t>
            </a:r>
            <a:r>
              <a:rPr lang="fr-FR" sz="2400" dirty="0">
                <a:effectLst/>
                <a:latin typeface="Times New Roman" panose="02020603050405020304" pitchFamily="18" charset="0"/>
                <a:ea typeface="Calibri" panose="020F0502020204030204" pitchFamily="34" charset="0"/>
                <a:cs typeface="Arial" panose="020B0604020202020204" pitchFamily="34" charset="0"/>
              </a:rPr>
              <a:t> on pourra trouver : </a:t>
            </a:r>
            <a:r>
              <a:rPr lang="fr-FR" sz="2400"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fr-FR" sz="2400" dirty="0">
                <a:effectLst/>
                <a:latin typeface="Times New Roman" panose="02020603050405020304" pitchFamily="18" charset="0"/>
                <a:ea typeface="Calibri" panose="020F0502020204030204" pitchFamily="34" charset="0"/>
                <a:cs typeface="Arial" panose="020B0604020202020204" pitchFamily="34" charset="0"/>
              </a:rPr>
              <a:t> X maladie(X) et X ≠ grippe et </a:t>
            </a:r>
            <a:r>
              <a:rPr lang="fr-FR" sz="2400" dirty="0" err="1">
                <a:effectLst/>
                <a:latin typeface="Times New Roman" panose="02020603050405020304" pitchFamily="18" charset="0"/>
                <a:ea typeface="Calibri" panose="020F0502020204030204" pitchFamily="34" charset="0"/>
                <a:cs typeface="Arial" panose="020B0604020202020204" pitchFamily="34" charset="0"/>
              </a:rPr>
              <a:t>symptome</a:t>
            </a:r>
            <a:r>
              <a:rPr lang="fr-FR" sz="2400" dirty="0">
                <a:effectLst/>
                <a:latin typeface="Times New Roman" panose="02020603050405020304" pitchFamily="18" charset="0"/>
                <a:ea typeface="Calibri" panose="020F0502020204030204" pitchFamily="34" charset="0"/>
                <a:cs typeface="Arial" panose="020B0604020202020204" pitchFamily="34" charset="0"/>
              </a:rPr>
              <a:t>(X) = </a:t>
            </a:r>
            <a:r>
              <a:rPr lang="fr-FR" sz="2400" dirty="0" err="1">
                <a:effectLst/>
                <a:latin typeface="Times New Roman" panose="02020603050405020304" pitchFamily="18" charset="0"/>
                <a:ea typeface="Calibri" panose="020F0502020204030204" pitchFamily="34" charset="0"/>
                <a:cs typeface="Arial" panose="020B0604020202020204" pitchFamily="34" charset="0"/>
              </a:rPr>
              <a:t>forteFievre</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152400" indent="0">
              <a:buNone/>
            </a:pPr>
            <a:endParaRPr lang="fr-FR" sz="1800" dirty="0"/>
          </a:p>
        </p:txBody>
      </p:sp>
    </p:spTree>
    <p:extLst>
      <p:ext uri="{BB962C8B-B14F-4D97-AF65-F5344CB8AC3E}">
        <p14:creationId xmlns:p14="http://schemas.microsoft.com/office/powerpoint/2010/main" val="1512854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2ac8a3d7704_0_69"/>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dirty="0"/>
              <a:t>Etats d’un Fait : (méta-valeurs) </a:t>
            </a:r>
            <a:endParaRPr dirty="0"/>
          </a:p>
        </p:txBody>
      </p:sp>
      <p:sp>
        <p:nvSpPr>
          <p:cNvPr id="248" name="Google Shape;248;g2ac8a3d7704_0_69"/>
          <p:cNvSpPr txBox="1">
            <a:spLocks noGrp="1"/>
          </p:cNvSpPr>
          <p:nvPr>
            <p:ph type="body" idx="1"/>
          </p:nvPr>
        </p:nvSpPr>
        <p:spPr>
          <a:xfrm>
            <a:off x="581192" y="1862667"/>
            <a:ext cx="11029508" cy="4754833"/>
          </a:xfrm>
          <a:prstGeom prst="rect">
            <a:avLst/>
          </a:prstGeom>
        </p:spPr>
        <p:txBody>
          <a:bodyPr spcFirstLastPara="1" wrap="square" lIns="68575" tIns="34275" rIns="68575" bIns="34275" anchor="ctr" anchorCtr="0">
            <a:normAutofit fontScale="92500" lnSpcReduction="20000"/>
          </a:bodyPr>
          <a:lstStyle/>
          <a:p>
            <a:pPr marL="0" indent="0">
              <a:buNone/>
            </a:pPr>
            <a:r>
              <a:rPr lang="fr-FR" sz="2400" b="1" dirty="0">
                <a:solidFill>
                  <a:schemeClr val="bg2"/>
                </a:solidFill>
              </a:rPr>
              <a:t>Méta-connaissance : </a:t>
            </a:r>
            <a:r>
              <a:rPr lang="fr-FR" sz="2400" dirty="0">
                <a:solidFill>
                  <a:schemeClr val="bg2"/>
                </a:solidFill>
              </a:rPr>
              <a:t>Une connaissance sur les faits manipulés</a:t>
            </a:r>
            <a:endParaRPr lang="fr-FR" sz="2100" dirty="0">
              <a:solidFill>
                <a:schemeClr val="bg2"/>
              </a:solidFill>
            </a:endParaRPr>
          </a:p>
          <a:p>
            <a:pPr marL="0" lvl="0" indent="0" algn="l" rtl="0">
              <a:spcBef>
                <a:spcPts val="400"/>
              </a:spcBef>
              <a:spcAft>
                <a:spcPts val="0"/>
              </a:spcAft>
              <a:buNone/>
            </a:pPr>
            <a:r>
              <a:rPr lang="fr-FR" sz="2100" dirty="0">
                <a:solidFill>
                  <a:schemeClr val="dk1"/>
                </a:solidFill>
              </a:rPr>
              <a:t>Un fait a 3 états possibles (méta-valeurs) :</a:t>
            </a:r>
            <a:endParaRPr sz="2100" dirty="0">
              <a:solidFill>
                <a:schemeClr val="dk1"/>
              </a:solidFill>
            </a:endParaRPr>
          </a:p>
          <a:p>
            <a:pPr marL="457200" lvl="0" indent="-361950" algn="l" rtl="0">
              <a:spcBef>
                <a:spcPts val="400"/>
              </a:spcBef>
              <a:spcAft>
                <a:spcPts val="0"/>
              </a:spcAft>
              <a:buClr>
                <a:schemeClr val="dk1"/>
              </a:buClr>
              <a:buSzPts val="2100"/>
              <a:buChar char="❏"/>
            </a:pPr>
            <a:r>
              <a:rPr lang="fr-FR" sz="2100" dirty="0">
                <a:solidFill>
                  <a:schemeClr val="dk1"/>
                </a:solidFill>
              </a:rPr>
              <a:t> </a:t>
            </a:r>
            <a:r>
              <a:rPr lang="fr-FR" sz="2100" b="1" dirty="0">
                <a:solidFill>
                  <a:schemeClr val="dk1"/>
                </a:solidFill>
              </a:rPr>
              <a:t>CONNU :</a:t>
            </a:r>
            <a:r>
              <a:rPr lang="fr-FR" sz="2100" dirty="0">
                <a:solidFill>
                  <a:schemeClr val="dk1"/>
                </a:solidFill>
              </a:rPr>
              <a:t> une valeur a été attribuée (par déduction ou par l'utilisateur)</a:t>
            </a:r>
            <a:endParaRPr sz="2100" dirty="0">
              <a:solidFill>
                <a:schemeClr val="dk1"/>
              </a:solidFill>
            </a:endParaRPr>
          </a:p>
          <a:p>
            <a:pPr marL="457200" lvl="0" indent="-361950" algn="l" rtl="0">
              <a:spcBef>
                <a:spcPts val="0"/>
              </a:spcBef>
              <a:spcAft>
                <a:spcPts val="0"/>
              </a:spcAft>
              <a:buClr>
                <a:schemeClr val="dk1"/>
              </a:buClr>
              <a:buSzPts val="2100"/>
              <a:buChar char="❏"/>
            </a:pPr>
            <a:r>
              <a:rPr lang="fr-FR" sz="2100" dirty="0">
                <a:solidFill>
                  <a:schemeClr val="dk1"/>
                </a:solidFill>
              </a:rPr>
              <a:t> </a:t>
            </a:r>
            <a:r>
              <a:rPr lang="fr-FR" sz="2100" b="1" dirty="0">
                <a:solidFill>
                  <a:schemeClr val="dk1"/>
                </a:solidFill>
              </a:rPr>
              <a:t>INCONNU</a:t>
            </a:r>
            <a:r>
              <a:rPr lang="fr-FR" sz="2100" dirty="0">
                <a:solidFill>
                  <a:schemeClr val="dk1"/>
                </a:solidFill>
              </a:rPr>
              <a:t> : aucune information connue</a:t>
            </a:r>
            <a:endParaRPr sz="2100" dirty="0">
              <a:solidFill>
                <a:schemeClr val="dk1"/>
              </a:solidFill>
            </a:endParaRPr>
          </a:p>
          <a:p>
            <a:pPr marL="457200" lvl="0" indent="-361950" algn="l" rtl="0">
              <a:spcBef>
                <a:spcPts val="0"/>
              </a:spcBef>
              <a:spcAft>
                <a:spcPts val="0"/>
              </a:spcAft>
              <a:buClr>
                <a:schemeClr val="dk1"/>
              </a:buClr>
              <a:buSzPts val="2100"/>
              <a:buChar char="❏"/>
            </a:pPr>
            <a:r>
              <a:rPr lang="fr-FR" sz="2100" b="1" dirty="0">
                <a:solidFill>
                  <a:schemeClr val="dk1"/>
                </a:solidFill>
              </a:rPr>
              <a:t> INDÉTERMINÉ</a:t>
            </a:r>
            <a:r>
              <a:rPr lang="fr-FR" sz="2100" dirty="0">
                <a:solidFill>
                  <a:schemeClr val="dk1"/>
                </a:solidFill>
              </a:rPr>
              <a:t> : pas de valeurs connue et l'utilisateur a dit "je ne sais pas"</a:t>
            </a:r>
            <a:endParaRPr sz="2100" dirty="0">
              <a:solidFill>
                <a:schemeClr val="dk1"/>
              </a:solidFill>
            </a:endParaRPr>
          </a:p>
          <a:p>
            <a:pPr marL="0" lvl="0" indent="0" algn="l" rtl="0">
              <a:spcBef>
                <a:spcPts val="400"/>
              </a:spcBef>
              <a:spcAft>
                <a:spcPts val="0"/>
              </a:spcAft>
              <a:buNone/>
            </a:pPr>
            <a:endParaRPr sz="2100" dirty="0">
              <a:solidFill>
                <a:schemeClr val="dk1"/>
              </a:solidFill>
            </a:endParaRPr>
          </a:p>
          <a:p>
            <a:pPr marL="0" lvl="0" indent="0" algn="l" rtl="0">
              <a:spcBef>
                <a:spcPts val="400"/>
              </a:spcBef>
              <a:spcAft>
                <a:spcPts val="0"/>
              </a:spcAft>
              <a:buClr>
                <a:schemeClr val="dk1"/>
              </a:buClr>
              <a:buSzPts val="1100"/>
              <a:buFont typeface="Arial"/>
              <a:buNone/>
            </a:pPr>
            <a:r>
              <a:rPr lang="fr-FR" sz="2100" dirty="0">
                <a:solidFill>
                  <a:schemeClr val="dk1"/>
                </a:solidFill>
              </a:rPr>
              <a:t>3 transitions possibles généralement (inférences monotones) :</a:t>
            </a:r>
            <a:endParaRPr sz="2100" dirty="0">
              <a:solidFill>
                <a:schemeClr val="dk1"/>
              </a:solidFill>
            </a:endParaRPr>
          </a:p>
          <a:p>
            <a:pPr marL="0" lvl="0" indent="0" algn="l" rtl="0">
              <a:spcBef>
                <a:spcPts val="400"/>
              </a:spcBef>
              <a:spcAft>
                <a:spcPts val="0"/>
              </a:spcAft>
              <a:buNone/>
            </a:pPr>
            <a:r>
              <a:rPr lang="fr-FR" sz="2100" dirty="0">
                <a:solidFill>
                  <a:schemeClr val="dk1"/>
                </a:solidFill>
              </a:rPr>
              <a:t>INCONNU </a:t>
            </a:r>
            <a:r>
              <a:rPr lang="fr-FR" sz="2929" dirty="0">
                <a:solidFill>
                  <a:schemeClr val="dk1"/>
                </a:solidFill>
              </a:rPr>
              <a:t> </a:t>
            </a:r>
            <a:r>
              <a:rPr lang="fr-FR" sz="2929" dirty="0">
                <a:solidFill>
                  <a:schemeClr val="dk1"/>
                </a:solidFill>
                <a:sym typeface="Wingdings" panose="05000000000000000000" pitchFamily="2" charset="2"/>
              </a:rPr>
              <a:t></a:t>
            </a:r>
            <a:r>
              <a:rPr lang="fr-FR" sz="2529" dirty="0"/>
              <a:t> </a:t>
            </a:r>
            <a:r>
              <a:rPr lang="fr-FR" sz="2100" dirty="0">
                <a:solidFill>
                  <a:schemeClr val="dk1"/>
                </a:solidFill>
              </a:rPr>
              <a:t>CONNU </a:t>
            </a:r>
            <a:endParaRPr sz="2100" dirty="0">
              <a:solidFill>
                <a:schemeClr val="dk1"/>
              </a:solidFill>
            </a:endParaRPr>
          </a:p>
          <a:p>
            <a:pPr marL="0" lvl="0" indent="0" algn="l" rtl="0">
              <a:spcBef>
                <a:spcPts val="400"/>
              </a:spcBef>
              <a:spcAft>
                <a:spcPts val="0"/>
              </a:spcAft>
              <a:buClr>
                <a:schemeClr val="dk1"/>
              </a:buClr>
              <a:buSzPts val="1100"/>
              <a:buFont typeface="Arial"/>
              <a:buNone/>
            </a:pPr>
            <a:r>
              <a:rPr lang="fr-FR" sz="2100" dirty="0">
                <a:solidFill>
                  <a:schemeClr val="dk1"/>
                </a:solidFill>
              </a:rPr>
              <a:t>INDÉTERMINÉ </a:t>
            </a:r>
            <a:r>
              <a:rPr lang="fr-FR" sz="2100" dirty="0">
                <a:solidFill>
                  <a:schemeClr val="dk1"/>
                </a:solidFill>
                <a:sym typeface="Wingdings" panose="05000000000000000000" pitchFamily="2" charset="2"/>
              </a:rPr>
              <a:t></a:t>
            </a:r>
            <a:r>
              <a:rPr lang="fr-FR" sz="2100" dirty="0">
                <a:solidFill>
                  <a:schemeClr val="dk1"/>
                </a:solidFill>
              </a:rPr>
              <a:t>CONNU</a:t>
            </a:r>
            <a:endParaRPr sz="2100" dirty="0">
              <a:solidFill>
                <a:schemeClr val="dk1"/>
              </a:solidFill>
            </a:endParaRPr>
          </a:p>
          <a:p>
            <a:pPr marL="0" lvl="0" indent="0" algn="l" rtl="0">
              <a:spcBef>
                <a:spcPts val="400"/>
              </a:spcBef>
              <a:spcAft>
                <a:spcPts val="0"/>
              </a:spcAft>
              <a:buNone/>
            </a:pPr>
            <a:r>
              <a:rPr lang="fr-FR" sz="2100" dirty="0">
                <a:solidFill>
                  <a:schemeClr val="dk1"/>
                </a:solidFill>
              </a:rPr>
              <a:t>INCONNU </a:t>
            </a:r>
            <a:r>
              <a:rPr lang="fr-FR" sz="2100" dirty="0">
                <a:solidFill>
                  <a:schemeClr val="dk1"/>
                </a:solidFill>
                <a:sym typeface="Wingdings" panose="05000000000000000000" pitchFamily="2" charset="2"/>
              </a:rPr>
              <a:t></a:t>
            </a:r>
            <a:r>
              <a:rPr lang="fr-FR" sz="2529" dirty="0"/>
              <a:t> </a:t>
            </a:r>
            <a:r>
              <a:rPr lang="fr-FR" sz="2100" dirty="0">
                <a:solidFill>
                  <a:schemeClr val="dk1"/>
                </a:solidFill>
              </a:rPr>
              <a:t> INDÉTERMINÉ</a:t>
            </a:r>
            <a:endParaRPr sz="2100" dirty="0">
              <a:solidFill>
                <a:schemeClr val="dk1"/>
              </a:solidFill>
            </a:endParaRPr>
          </a:p>
          <a:p>
            <a:pPr marL="0" lvl="0" indent="0" algn="l" rtl="0">
              <a:spcBef>
                <a:spcPts val="400"/>
              </a:spcBef>
              <a:spcAft>
                <a:spcPts val="0"/>
              </a:spcAft>
              <a:buClr>
                <a:schemeClr val="dk1"/>
              </a:buClr>
              <a:buSzPts val="1100"/>
              <a:buFont typeface="Arial"/>
              <a:buNone/>
            </a:pPr>
            <a:endParaRPr sz="2100" dirty="0">
              <a:solidFill>
                <a:schemeClr val="dk1"/>
              </a:solidFill>
            </a:endParaRPr>
          </a:p>
          <a:p>
            <a:pPr marL="457200" lvl="0" indent="-304800" algn="l" rtl="0">
              <a:spcBef>
                <a:spcPts val="400"/>
              </a:spcBef>
              <a:spcAft>
                <a:spcPts val="0"/>
              </a:spcAft>
              <a:buSzPts val="1200"/>
              <a:buChar char="➔"/>
            </a:pPr>
            <a:r>
              <a:rPr lang="fr-FR" sz="2100" dirty="0">
                <a:solidFill>
                  <a:schemeClr val="dk1"/>
                </a:solidFill>
              </a:rPr>
              <a:t>Si non monotonie, on peut avoir : CONNU </a:t>
            </a:r>
            <a:r>
              <a:rPr lang="fr-FR" sz="2100" dirty="0">
                <a:solidFill>
                  <a:schemeClr val="dk1"/>
                </a:solidFill>
                <a:sym typeface="Wingdings" panose="05000000000000000000" pitchFamily="2" charset="2"/>
              </a:rPr>
              <a:t></a:t>
            </a:r>
            <a:r>
              <a:rPr lang="fr-FR" sz="2529" dirty="0"/>
              <a:t> </a:t>
            </a:r>
            <a:r>
              <a:rPr lang="fr-FR" sz="2100" dirty="0">
                <a:solidFill>
                  <a:schemeClr val="dk1"/>
                </a:solidFill>
              </a:rPr>
              <a:t> INCONNU</a:t>
            </a:r>
            <a:endParaRPr sz="2100" dirty="0">
              <a:solidFill>
                <a:schemeClr val="dk1"/>
              </a:solidFill>
            </a:endParaRPr>
          </a:p>
          <a:p>
            <a:pPr lvl="0" indent="0">
              <a:buNone/>
            </a:pPr>
            <a:r>
              <a:rPr lang="fr-FR" sz="2100" dirty="0">
                <a:solidFill>
                  <a:schemeClr val="dk1"/>
                </a:solidFill>
              </a:rPr>
              <a:t> </a:t>
            </a:r>
          </a:p>
          <a:p>
            <a:pPr lvl="0" indent="0">
              <a:buNone/>
            </a:pPr>
            <a:r>
              <a:rPr lang="fr-FR" sz="2200" dirty="0">
                <a:solidFill>
                  <a:schemeClr val="dk1"/>
                </a:solidFill>
                <a:sym typeface="Wingdings" panose="05000000000000000000" pitchFamily="2" charset="2"/>
              </a:rPr>
              <a:t> </a:t>
            </a:r>
            <a:r>
              <a:rPr lang="fr-FR" sz="2600" dirty="0">
                <a:solidFill>
                  <a:srgbClr val="FF0000"/>
                </a:solidFill>
              </a:rPr>
              <a:t>Inférence monotone : </a:t>
            </a:r>
            <a:r>
              <a:rPr lang="fr-FR" sz="2600" dirty="0">
                <a:solidFill>
                  <a:schemeClr val="tx1"/>
                </a:solidFill>
              </a:rPr>
              <a:t>les nouvelles informations ne peuvent pas invalider les conclusions </a:t>
            </a:r>
            <a:r>
              <a:rPr lang="fr-FR" sz="2600">
                <a:solidFill>
                  <a:schemeClr val="tx1"/>
                </a:solidFill>
              </a:rPr>
              <a:t>précédemment tirées</a:t>
            </a:r>
            <a:endParaRPr sz="2100" dirty="0">
              <a:solidFill>
                <a:schemeClr val="dk1"/>
              </a:solidFill>
            </a:endParaRPr>
          </a:p>
        </p:txBody>
      </p:sp>
      <p:sp>
        <p:nvSpPr>
          <p:cNvPr id="249" name="Google Shape;249;g2ac8a3d7704_0_6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32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8">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8">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8">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4D0F77-D760-7656-4A33-8D72B84EFA0C}"/>
              </a:ext>
            </a:extLst>
          </p:cNvPr>
          <p:cNvSpPr>
            <a:spLocks noGrp="1"/>
          </p:cNvSpPr>
          <p:nvPr>
            <p:ph type="title"/>
          </p:nvPr>
        </p:nvSpPr>
        <p:spPr/>
        <p:txBody>
          <a:bodyPr/>
          <a:lstStyle/>
          <a:p>
            <a:r>
              <a:rPr lang="fr-FR" dirty="0"/>
              <a:t>Méta – connaissance  :Exemples </a:t>
            </a:r>
          </a:p>
        </p:txBody>
      </p:sp>
      <p:sp>
        <p:nvSpPr>
          <p:cNvPr id="3" name="Espace réservé du texte 2">
            <a:extLst>
              <a:ext uri="{FF2B5EF4-FFF2-40B4-BE49-F238E27FC236}">
                <a16:creationId xmlns:a16="http://schemas.microsoft.com/office/drawing/2014/main" id="{51988592-8581-C0DA-DFA4-E199A3A9F99C}"/>
              </a:ext>
            </a:extLst>
          </p:cNvPr>
          <p:cNvSpPr>
            <a:spLocks noGrp="1"/>
          </p:cNvSpPr>
          <p:nvPr>
            <p:ph type="body" idx="1"/>
          </p:nvPr>
        </p:nvSpPr>
        <p:spPr>
          <a:xfrm>
            <a:off x="581193" y="2180497"/>
            <a:ext cx="11029615" cy="4440436"/>
          </a:xfrm>
        </p:spPr>
        <p:txBody>
          <a:bodyPr>
            <a:normAutofit/>
          </a:bodyPr>
          <a:lstStyle/>
          <a:p>
            <a:r>
              <a:rPr lang="fr-FR" sz="2800" b="1" dirty="0"/>
              <a:t>Méta-fait : </a:t>
            </a:r>
            <a:r>
              <a:rPr lang="fr-FR" sz="2800" dirty="0"/>
              <a:t>valeur </a:t>
            </a:r>
            <a:r>
              <a:rPr lang="fr-FR" sz="2800" b="1" dirty="0"/>
              <a:t>( Température)</a:t>
            </a:r>
            <a:endParaRPr lang="fr-FR" sz="2800" dirty="0"/>
          </a:p>
          <a:p>
            <a:r>
              <a:rPr lang="fr-FR" sz="2800" b="1" dirty="0"/>
              <a:t>Méta-condition : </a:t>
            </a:r>
            <a:r>
              <a:rPr lang="fr-FR" sz="2800" dirty="0"/>
              <a:t> Valeur(Température) = </a:t>
            </a:r>
            <a:r>
              <a:rPr lang="fr-FR" sz="2800" dirty="0" err="1"/>
              <a:t>Indétreminée</a:t>
            </a:r>
            <a:r>
              <a:rPr lang="fr-FR" sz="2800" dirty="0"/>
              <a:t>. </a:t>
            </a:r>
          </a:p>
          <a:p>
            <a:r>
              <a:rPr lang="fr-FR" sz="2800" b="1" dirty="0"/>
              <a:t>Toute valeur ne peut pas être demandée : </a:t>
            </a:r>
          </a:p>
          <a:p>
            <a:pPr marL="152400" indent="0">
              <a:buNone/>
            </a:pPr>
            <a:r>
              <a:rPr lang="fr-FR" sz="2800" dirty="0"/>
              <a:t>Il </a:t>
            </a:r>
            <a:r>
              <a:rPr lang="fr-FR" sz="2800" dirty="0">
                <a:solidFill>
                  <a:srgbClr val="FF0000"/>
                </a:solidFill>
              </a:rPr>
              <a:t>n'est pas </a:t>
            </a:r>
            <a:r>
              <a:rPr lang="fr-FR" sz="2800" dirty="0"/>
              <a:t>envisageable qu'un médecin demande à son patient « quelle maladie avez-vous ? ». </a:t>
            </a:r>
          </a:p>
          <a:p>
            <a:pPr marL="152400" indent="0">
              <a:buNone/>
            </a:pPr>
            <a:endParaRPr lang="fr-FR" sz="2800" dirty="0"/>
          </a:p>
          <a:p>
            <a:pPr>
              <a:buFont typeface="Wingdings" panose="05000000000000000000" pitchFamily="2" charset="2"/>
              <a:buChar char="Ø"/>
            </a:pPr>
            <a:r>
              <a:rPr lang="fr-FR" sz="2800" dirty="0"/>
              <a:t>On utilise alors Demandable(diagnostic) comme méta fait ou méta condition. </a:t>
            </a:r>
          </a:p>
        </p:txBody>
      </p:sp>
    </p:spTree>
    <p:extLst>
      <p:ext uri="{BB962C8B-B14F-4D97-AF65-F5344CB8AC3E}">
        <p14:creationId xmlns:p14="http://schemas.microsoft.com/office/powerpoint/2010/main" val="26922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ac8a3d7704_0_81"/>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Classification des faits</a:t>
            </a:r>
            <a:endParaRPr/>
          </a:p>
        </p:txBody>
      </p:sp>
      <p:sp>
        <p:nvSpPr>
          <p:cNvPr id="256" name="Google Shape;256;g2ac8a3d7704_0_81"/>
          <p:cNvSpPr txBox="1">
            <a:spLocks noGrp="1"/>
          </p:cNvSpPr>
          <p:nvPr>
            <p:ph type="body" idx="1"/>
          </p:nvPr>
        </p:nvSpPr>
        <p:spPr>
          <a:xfrm>
            <a:off x="581192" y="1879600"/>
            <a:ext cx="11029501" cy="4605867"/>
          </a:xfrm>
          <a:prstGeom prst="rect">
            <a:avLst/>
          </a:prstGeom>
        </p:spPr>
        <p:txBody>
          <a:bodyPr spcFirstLastPara="1" wrap="square" lIns="68575" tIns="34275" rIns="68575" bIns="34275" anchor="ctr" anchorCtr="0">
            <a:normAutofit/>
          </a:bodyPr>
          <a:lstStyle/>
          <a:p>
            <a:pPr marL="0" lvl="0" indent="0" algn="l" rtl="0">
              <a:spcBef>
                <a:spcPts val="400"/>
              </a:spcBef>
              <a:spcAft>
                <a:spcPts val="0"/>
              </a:spcAft>
              <a:buNone/>
            </a:pPr>
            <a:r>
              <a:rPr lang="fr-FR" sz="2800" dirty="0"/>
              <a:t>L’analyse de la base de règles permet la classification des faits : </a:t>
            </a:r>
            <a:endParaRPr sz="2800" dirty="0"/>
          </a:p>
          <a:p>
            <a:pPr marL="914400" lvl="1" indent="-355600" algn="l" rtl="0">
              <a:spcBef>
                <a:spcPts val="0"/>
              </a:spcBef>
              <a:spcAft>
                <a:spcPts val="0"/>
              </a:spcAft>
              <a:buSzPts val="2000"/>
              <a:buChar char="❏"/>
            </a:pPr>
            <a:r>
              <a:rPr lang="fr-FR" sz="2800" b="1" dirty="0"/>
              <a:t>de base</a:t>
            </a:r>
            <a:r>
              <a:rPr lang="fr-FR" sz="2800" dirty="0"/>
              <a:t> : n'apparaissent qu'en condition (généralement demandable)</a:t>
            </a:r>
            <a:endParaRPr sz="2800" dirty="0"/>
          </a:p>
          <a:p>
            <a:pPr marL="558800" lvl="1" indent="0" algn="l" rtl="0">
              <a:spcBef>
                <a:spcPts val="0"/>
              </a:spcBef>
              <a:spcAft>
                <a:spcPts val="0"/>
              </a:spcAft>
              <a:buSzPts val="2000"/>
              <a:buNone/>
            </a:pPr>
            <a:endParaRPr lang="fr-FR" sz="2800" b="1" dirty="0"/>
          </a:p>
          <a:p>
            <a:pPr marL="914400" lvl="1" indent="-355600" algn="l" rtl="0">
              <a:spcBef>
                <a:spcPts val="0"/>
              </a:spcBef>
              <a:spcAft>
                <a:spcPts val="0"/>
              </a:spcAft>
              <a:buSzPts val="2000"/>
              <a:buChar char="❏"/>
            </a:pPr>
            <a:r>
              <a:rPr lang="fr-FR" sz="2800" b="1" dirty="0"/>
              <a:t>intermédiaire</a:t>
            </a:r>
            <a:r>
              <a:rPr lang="fr-FR" sz="2800" dirty="0"/>
              <a:t> : apparaissent en condition et conclusion de règles, ils représentent les étapes intermédiaires du raisonnement et permettent de l'expliquer</a:t>
            </a:r>
          </a:p>
          <a:p>
            <a:pPr marL="558800" lvl="1" indent="0" algn="l" rtl="0">
              <a:spcBef>
                <a:spcPts val="0"/>
              </a:spcBef>
              <a:spcAft>
                <a:spcPts val="0"/>
              </a:spcAft>
              <a:buSzPts val="2000"/>
              <a:buNone/>
            </a:pPr>
            <a:endParaRPr sz="2800" dirty="0"/>
          </a:p>
          <a:p>
            <a:pPr marL="914400" lvl="1" indent="-355600" algn="l" rtl="0">
              <a:spcBef>
                <a:spcPts val="0"/>
              </a:spcBef>
              <a:spcAft>
                <a:spcPts val="0"/>
              </a:spcAft>
              <a:buSzPts val="2000"/>
              <a:buChar char="❏"/>
            </a:pPr>
            <a:r>
              <a:rPr lang="fr-FR" sz="2800" b="1" dirty="0"/>
              <a:t>conclusifs</a:t>
            </a:r>
            <a:r>
              <a:rPr lang="fr-FR" sz="2800" dirty="0"/>
              <a:t> : n'apparaissent qu'en partie conclusion se sont les résultats possibles de l'expertise</a:t>
            </a:r>
            <a:endParaRPr sz="2800" dirty="0"/>
          </a:p>
        </p:txBody>
      </p:sp>
      <p:sp>
        <p:nvSpPr>
          <p:cNvPr id="257" name="Google Shape;257;g2ac8a3d7704_0_81"/>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34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A605D-951E-7276-7EA4-577D8847D6B0}"/>
              </a:ext>
            </a:extLst>
          </p:cNvPr>
          <p:cNvSpPr>
            <a:spLocks noGrp="1"/>
          </p:cNvSpPr>
          <p:nvPr>
            <p:ph type="title"/>
          </p:nvPr>
        </p:nvSpPr>
        <p:spPr/>
        <p:txBody>
          <a:bodyPr/>
          <a:lstStyle/>
          <a:p>
            <a:r>
              <a:rPr lang="fr-FR" dirty="0"/>
              <a:t>Méta règles</a:t>
            </a:r>
          </a:p>
        </p:txBody>
      </p:sp>
      <p:sp>
        <p:nvSpPr>
          <p:cNvPr id="3" name="Espace réservé du texte 2">
            <a:extLst>
              <a:ext uri="{FF2B5EF4-FFF2-40B4-BE49-F238E27FC236}">
                <a16:creationId xmlns:a16="http://schemas.microsoft.com/office/drawing/2014/main" id="{D2B481BF-08D2-166A-A0B9-13785D94D095}"/>
              </a:ext>
            </a:extLst>
          </p:cNvPr>
          <p:cNvSpPr>
            <a:spLocks noGrp="1"/>
          </p:cNvSpPr>
          <p:nvPr>
            <p:ph type="body" idx="1"/>
          </p:nvPr>
        </p:nvSpPr>
        <p:spPr/>
        <p:txBody>
          <a:bodyPr>
            <a:normAutofit/>
          </a:bodyPr>
          <a:lstStyle/>
          <a:p>
            <a:r>
              <a:rPr lang="fr-FR" sz="2800" b="1" dirty="0" err="1"/>
              <a:t>Méta-règles</a:t>
            </a:r>
            <a:r>
              <a:rPr lang="fr-FR" sz="2800" dirty="0"/>
              <a:t>: il s’agit des règles destinées à guider le moteur d’inférences quand à la stratégie de résolution ou à la maintenance des bases de règles ou de faits</a:t>
            </a:r>
          </a:p>
        </p:txBody>
      </p:sp>
    </p:spTree>
    <p:extLst>
      <p:ext uri="{BB962C8B-B14F-4D97-AF65-F5344CB8AC3E}">
        <p14:creationId xmlns:p14="http://schemas.microsoft.com/office/powerpoint/2010/main" val="2923042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Méta-règles </a:t>
            </a:r>
            <a:endParaRPr/>
          </a:p>
        </p:txBody>
      </p:sp>
      <p:sp>
        <p:nvSpPr>
          <p:cNvPr id="226" name="Google Shape;226;p10"/>
          <p:cNvSpPr txBox="1">
            <a:spLocks noGrp="1"/>
          </p:cNvSpPr>
          <p:nvPr>
            <p:ph type="body" idx="1"/>
          </p:nvPr>
        </p:nvSpPr>
        <p:spPr>
          <a:xfrm>
            <a:off x="581250" y="1983325"/>
            <a:ext cx="11029500" cy="4671300"/>
          </a:xfrm>
          <a:prstGeom prst="rect">
            <a:avLst/>
          </a:prstGeom>
          <a:noFill/>
          <a:ln>
            <a:noFill/>
          </a:ln>
        </p:spPr>
        <p:txBody>
          <a:bodyPr spcFirstLastPara="1" wrap="square" lIns="68575" tIns="34275" rIns="68575" bIns="34275" anchor="ctr" anchorCtr="0">
            <a:noAutofit/>
          </a:bodyPr>
          <a:lstStyle/>
          <a:p>
            <a:pPr marL="457200" lvl="0" indent="-330715" algn="l" rtl="0">
              <a:lnSpc>
                <a:spcPct val="100000"/>
              </a:lnSpc>
              <a:spcBef>
                <a:spcPts val="400"/>
              </a:spcBef>
              <a:spcAft>
                <a:spcPts val="0"/>
              </a:spcAft>
              <a:buSzPts val="1608"/>
              <a:buFont typeface="Gill Sans"/>
              <a:buChar char="◼"/>
            </a:pPr>
            <a:r>
              <a:rPr lang="fr-FR" sz="1808" b="1" i="0">
                <a:solidFill>
                  <a:schemeClr val="dk1"/>
                </a:solidFill>
              </a:rPr>
              <a:t>Trois catégories de méta-règles :</a:t>
            </a:r>
            <a:endParaRPr sz="1808" b="1" i="0">
              <a:solidFill>
                <a:schemeClr val="dk1"/>
              </a:solidFill>
            </a:endParaRPr>
          </a:p>
          <a:p>
            <a:pPr marL="0" lvl="0" indent="0" algn="l" rtl="0">
              <a:lnSpc>
                <a:spcPct val="100000"/>
              </a:lnSpc>
              <a:spcBef>
                <a:spcPts val="400"/>
              </a:spcBef>
              <a:spcAft>
                <a:spcPts val="0"/>
              </a:spcAft>
              <a:buNone/>
            </a:pPr>
            <a:endParaRPr sz="1808" b="1">
              <a:solidFill>
                <a:schemeClr val="dk1"/>
              </a:solidFill>
            </a:endParaRPr>
          </a:p>
          <a:p>
            <a:pPr marL="457200" lvl="0" indent="-330715" algn="l" rtl="0">
              <a:lnSpc>
                <a:spcPct val="100000"/>
              </a:lnSpc>
              <a:spcBef>
                <a:spcPts val="400"/>
              </a:spcBef>
              <a:spcAft>
                <a:spcPts val="0"/>
              </a:spcAft>
              <a:buSzPts val="1608"/>
              <a:buFont typeface="Arial"/>
              <a:buChar char="•"/>
            </a:pPr>
            <a:r>
              <a:rPr lang="fr-FR" sz="1808" b="1" i="0">
                <a:solidFill>
                  <a:schemeClr val="dk1"/>
                </a:solidFill>
              </a:rPr>
              <a:t>Méta-règles d'évocation de contexte :</a:t>
            </a:r>
            <a:br>
              <a:rPr lang="fr-FR" sz="1808" i="0">
                <a:solidFill>
                  <a:schemeClr val="dk1"/>
                </a:solidFill>
              </a:rPr>
            </a:br>
            <a:r>
              <a:rPr lang="fr-FR" sz="1808" i="0">
                <a:solidFill>
                  <a:schemeClr val="dk1"/>
                </a:solidFill>
              </a:rPr>
              <a:t>Les méta-règles suivant les faits contenus dans la base des faits , pourront donner une orientation dynamique de la recherche.</a:t>
            </a:r>
            <a:br>
              <a:rPr lang="fr-FR" sz="1808" i="0">
                <a:solidFill>
                  <a:schemeClr val="dk1"/>
                </a:solidFill>
              </a:rPr>
            </a:br>
            <a:endParaRPr sz="1808" i="0">
              <a:solidFill>
                <a:schemeClr val="dk1"/>
              </a:solidFill>
            </a:endParaRPr>
          </a:p>
          <a:p>
            <a:pPr marL="457200" lvl="0" indent="-330715" algn="l" rtl="0">
              <a:lnSpc>
                <a:spcPct val="100000"/>
              </a:lnSpc>
              <a:spcBef>
                <a:spcPts val="400"/>
              </a:spcBef>
              <a:spcAft>
                <a:spcPts val="0"/>
              </a:spcAft>
              <a:buSzPts val="1608"/>
              <a:buFont typeface="Arial"/>
              <a:buChar char="•"/>
            </a:pPr>
            <a:r>
              <a:rPr lang="fr-FR" sz="1808" b="1" i="0">
                <a:solidFill>
                  <a:schemeClr val="dk1"/>
                </a:solidFill>
              </a:rPr>
              <a:t>Méta-règles de relation d'ordre :</a:t>
            </a:r>
            <a:br>
              <a:rPr lang="fr-FR" sz="1808" i="0">
                <a:solidFill>
                  <a:schemeClr val="dk1"/>
                </a:solidFill>
              </a:rPr>
            </a:br>
            <a:r>
              <a:rPr lang="fr-FR" sz="1808" i="0">
                <a:solidFill>
                  <a:schemeClr val="dk1"/>
                </a:solidFill>
              </a:rPr>
              <a:t>Ces méta-règles spécifient l'ordre dans lequel peuvent être activées certaines règles, notamment quand celles-ci arrivent aux mêmes conclusions, les faits dans la partie conclusion de la règle.</a:t>
            </a:r>
            <a:endParaRPr sz="1808">
              <a:solidFill>
                <a:schemeClr val="dk1"/>
              </a:solidFill>
            </a:endParaRPr>
          </a:p>
          <a:p>
            <a:pPr marL="457200" lvl="0" indent="0" algn="l" rtl="0">
              <a:lnSpc>
                <a:spcPct val="100000"/>
              </a:lnSpc>
              <a:spcBef>
                <a:spcPts val="400"/>
              </a:spcBef>
              <a:spcAft>
                <a:spcPts val="0"/>
              </a:spcAft>
              <a:buNone/>
            </a:pPr>
            <a:endParaRPr sz="1808">
              <a:solidFill>
                <a:schemeClr val="dk1"/>
              </a:solidFill>
            </a:endParaRPr>
          </a:p>
          <a:p>
            <a:pPr marL="457200" lvl="0" indent="-330715" algn="l" rtl="0">
              <a:lnSpc>
                <a:spcPct val="100000"/>
              </a:lnSpc>
              <a:spcBef>
                <a:spcPts val="400"/>
              </a:spcBef>
              <a:spcAft>
                <a:spcPts val="0"/>
              </a:spcAft>
              <a:buSzPts val="1608"/>
              <a:buFont typeface="Arial"/>
              <a:buChar char="•"/>
            </a:pPr>
            <a:r>
              <a:rPr lang="fr-FR" sz="1808" b="1" i="0">
                <a:solidFill>
                  <a:schemeClr val="dk1"/>
                </a:solidFill>
              </a:rPr>
              <a:t>Méta-règles d'élimination :</a:t>
            </a:r>
            <a:br>
              <a:rPr lang="fr-FR" sz="1808" i="0">
                <a:solidFill>
                  <a:schemeClr val="dk1"/>
                </a:solidFill>
              </a:rPr>
            </a:br>
            <a:r>
              <a:rPr lang="fr-FR" sz="1808" i="0">
                <a:solidFill>
                  <a:schemeClr val="dk1"/>
                </a:solidFill>
              </a:rPr>
              <a:t>Si dans la base des faits ceux-ci ont un coefficient de </a:t>
            </a:r>
            <a:r>
              <a:rPr lang="fr-FR" sz="1808">
                <a:solidFill>
                  <a:schemeClr val="dk1"/>
                </a:solidFill>
              </a:rPr>
              <a:t>vraisemblance - définit le poids de chaque règle</a:t>
            </a:r>
            <a:r>
              <a:rPr lang="fr-FR" sz="1808" i="0">
                <a:solidFill>
                  <a:schemeClr val="dk1"/>
                </a:solidFill>
              </a:rPr>
              <a:t>, il est évident que les faits situés dans les règles qui ont un coefficient de </a:t>
            </a:r>
            <a:r>
              <a:rPr lang="fr-FR" sz="1808">
                <a:solidFill>
                  <a:schemeClr val="dk1"/>
                </a:solidFill>
              </a:rPr>
              <a:t>vraisemblance</a:t>
            </a:r>
            <a:r>
              <a:rPr lang="fr-FR" sz="1808" i="0">
                <a:solidFill>
                  <a:schemeClr val="dk1"/>
                </a:solidFill>
              </a:rPr>
              <a:t> inférieur seront éliminés.</a:t>
            </a:r>
            <a:br>
              <a:rPr lang="fr-FR" sz="1808" i="0">
                <a:solidFill>
                  <a:schemeClr val="dk1"/>
                </a:solidFill>
              </a:rPr>
            </a:br>
            <a:endParaRPr sz="1808" i="0">
              <a:solidFill>
                <a:schemeClr val="dk1"/>
              </a:solidFill>
            </a:endParaRPr>
          </a:p>
          <a:p>
            <a:pPr marL="457200" lvl="0" indent="-228600" algn="l" rtl="0">
              <a:lnSpc>
                <a:spcPct val="100000"/>
              </a:lnSpc>
              <a:spcBef>
                <a:spcPts val="400"/>
              </a:spcBef>
              <a:spcAft>
                <a:spcPts val="0"/>
              </a:spcAft>
              <a:buSzPts val="1200"/>
              <a:buNone/>
            </a:pPr>
            <a:endParaRPr/>
          </a:p>
        </p:txBody>
      </p:sp>
      <p:sp>
        <p:nvSpPr>
          <p:cNvPr id="227" name="Google Shape;227;p10"/>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36</a:t>
            </a:fld>
            <a:endParaRPr/>
          </a:p>
        </p:txBody>
      </p:sp>
    </p:spTree>
    <p:extLst>
      <p:ext uri="{BB962C8B-B14F-4D97-AF65-F5344CB8AC3E}">
        <p14:creationId xmlns:p14="http://schemas.microsoft.com/office/powerpoint/2010/main" val="15731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F3E382-6623-6C91-FA4F-18D8080DDE23}"/>
              </a:ext>
            </a:extLst>
          </p:cNvPr>
          <p:cNvSpPr>
            <a:spLocks noGrp="1"/>
          </p:cNvSpPr>
          <p:nvPr>
            <p:ph type="title"/>
          </p:nvPr>
        </p:nvSpPr>
        <p:spPr/>
        <p:txBody>
          <a:bodyPr>
            <a:normAutofit/>
          </a:bodyPr>
          <a:lstStyle/>
          <a:p>
            <a:r>
              <a:rPr lang="fr-FR" sz="3200" dirty="0"/>
              <a:t> La représentation des connaissances incertaines</a:t>
            </a:r>
          </a:p>
        </p:txBody>
      </p:sp>
      <p:sp>
        <p:nvSpPr>
          <p:cNvPr id="3" name="Espace réservé du texte 2">
            <a:extLst>
              <a:ext uri="{FF2B5EF4-FFF2-40B4-BE49-F238E27FC236}">
                <a16:creationId xmlns:a16="http://schemas.microsoft.com/office/drawing/2014/main" id="{C44F0B2B-BFFE-4A53-706C-AA93932BD283}"/>
              </a:ext>
            </a:extLst>
          </p:cNvPr>
          <p:cNvSpPr>
            <a:spLocks noGrp="1"/>
          </p:cNvSpPr>
          <p:nvPr>
            <p:ph type="body" idx="1"/>
          </p:nvPr>
        </p:nvSpPr>
        <p:spPr>
          <a:xfrm>
            <a:off x="389467" y="1981200"/>
            <a:ext cx="11221341" cy="4639733"/>
          </a:xfrm>
        </p:spPr>
        <p:txBody>
          <a:bodyPr>
            <a:normAutofit/>
          </a:bodyPr>
          <a:lstStyle/>
          <a:p>
            <a:pPr marL="152400" indent="0">
              <a:buNone/>
            </a:pPr>
            <a:r>
              <a:rPr lang="fr-FR" sz="2400" dirty="0"/>
              <a:t>On peut reconnaître globalement un objet sans être capable d'identifier à 100% chacun de ses détails.</a:t>
            </a:r>
          </a:p>
          <a:p>
            <a:r>
              <a:rPr lang="fr-FR" sz="2400" dirty="0"/>
              <a:t> Théorie des probabilités : degré de vraisemblance d'un fait. </a:t>
            </a:r>
          </a:p>
          <a:p>
            <a:pPr>
              <a:buFont typeface="Wingdings" panose="05000000000000000000" pitchFamily="2" charset="2"/>
              <a:buChar char="Ø"/>
            </a:pPr>
            <a:r>
              <a:rPr lang="fr-FR" sz="2400" dirty="0"/>
              <a:t>	De nombreux générateurs de systèmes experts offrent la possibilité aux utilisateurs de nuancer leur certitude concernant un fait en leur associant un degré de vraisemblance. </a:t>
            </a:r>
          </a:p>
          <a:p>
            <a:pPr>
              <a:buFont typeface="Wingdings" panose="05000000000000000000" pitchFamily="2" charset="2"/>
              <a:buChar char="Ø"/>
            </a:pPr>
            <a:r>
              <a:rPr lang="fr-FR" sz="2400" dirty="0"/>
              <a:t>Il n'est pas raisonnable d'attendre d'un être humain, expert ou non, qu'il puisse définir avec précision de tels degrés de vraisemblance.</a:t>
            </a:r>
          </a:p>
          <a:p>
            <a:pPr>
              <a:buFont typeface="Wingdings" panose="05000000000000000000" pitchFamily="2" charset="2"/>
              <a:buChar char="Ø"/>
            </a:pPr>
            <a:endParaRPr lang="fr-FR" sz="2400" dirty="0"/>
          </a:p>
          <a:p>
            <a:pPr>
              <a:buFont typeface="Wingdings" panose="05000000000000000000" pitchFamily="2" charset="2"/>
              <a:buChar char="Ø"/>
            </a:pPr>
            <a:r>
              <a:rPr lang="fr-FR" sz="2400" b="1" dirty="0"/>
              <a:t>Représentation des connaissances incertaines :</a:t>
            </a:r>
            <a:r>
              <a:rPr lang="fr-FR" sz="2400" dirty="0"/>
              <a:t> logique floue, logique modale,...</a:t>
            </a:r>
          </a:p>
          <a:p>
            <a:endParaRPr lang="fr-FR" dirty="0"/>
          </a:p>
        </p:txBody>
      </p:sp>
    </p:spTree>
    <p:extLst>
      <p:ext uri="{BB962C8B-B14F-4D97-AF65-F5344CB8AC3E}">
        <p14:creationId xmlns:p14="http://schemas.microsoft.com/office/powerpoint/2010/main" val="27306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97CA450-CFC8-17C8-4EC9-0354A8CBD547}"/>
              </a:ext>
            </a:extLst>
          </p:cNvPr>
          <p:cNvSpPr>
            <a:spLocks noGrp="1"/>
          </p:cNvSpPr>
          <p:nvPr>
            <p:ph type="subTitle" idx="1"/>
          </p:nvPr>
        </p:nvSpPr>
        <p:spPr/>
        <p:txBody>
          <a:bodyPr/>
          <a:lstStyle/>
          <a:p>
            <a:endParaRPr lang="fr-FR" dirty="0"/>
          </a:p>
        </p:txBody>
      </p:sp>
      <p:sp>
        <p:nvSpPr>
          <p:cNvPr id="2" name="Titre 1">
            <a:extLst>
              <a:ext uri="{FF2B5EF4-FFF2-40B4-BE49-F238E27FC236}">
                <a16:creationId xmlns:a16="http://schemas.microsoft.com/office/drawing/2014/main" id="{3D44A7AF-DD65-F37A-A1D6-529C092A3FB6}"/>
              </a:ext>
            </a:extLst>
          </p:cNvPr>
          <p:cNvSpPr>
            <a:spLocks noGrp="1"/>
          </p:cNvSpPr>
          <p:nvPr>
            <p:ph type="ctrTitle"/>
          </p:nvPr>
        </p:nvSpPr>
        <p:spPr>
          <a:xfrm>
            <a:off x="481954" y="2495446"/>
            <a:ext cx="10993549" cy="1475013"/>
          </a:xfrm>
        </p:spPr>
        <p:txBody>
          <a:bodyPr/>
          <a:lstStyle/>
          <a:p>
            <a:pPr algn="ctr"/>
            <a:r>
              <a:rPr lang="fr" dirty="0">
                <a:solidFill>
                  <a:schemeClr val="bg1"/>
                </a:solidFill>
              </a:rPr>
              <a:t>Moteur d’inférences</a:t>
            </a:r>
            <a:endParaRPr lang="fr-FR" dirty="0">
              <a:solidFill>
                <a:schemeClr val="bg1"/>
              </a:solidFill>
            </a:endParaRPr>
          </a:p>
        </p:txBody>
      </p:sp>
      <p:sp>
        <p:nvSpPr>
          <p:cNvPr id="4" name="Espace réservé du numéro de diapositive 3">
            <a:extLst>
              <a:ext uri="{FF2B5EF4-FFF2-40B4-BE49-F238E27FC236}">
                <a16:creationId xmlns:a16="http://schemas.microsoft.com/office/drawing/2014/main" id="{C4F0D9D1-A32F-E9C7-F783-40383C433B99}"/>
              </a:ext>
            </a:extLst>
          </p:cNvPr>
          <p:cNvSpPr>
            <a:spLocks noGrp="1"/>
          </p:cNvSpPr>
          <p:nvPr>
            <p:ph type="sldNum" idx="12"/>
          </p:nvPr>
        </p:nvSpPr>
        <p:spPr/>
        <p:txBody>
          <a:bodyPr/>
          <a:lstStyle/>
          <a:p>
            <a:fld id="{00000000-1234-1234-1234-123412341234}" type="slidenum">
              <a:rPr lang="fr-FR" smtClean="0"/>
              <a:pPr/>
              <a:t>38</a:t>
            </a:fld>
            <a:endParaRPr lang="fr-FR"/>
          </a:p>
        </p:txBody>
      </p:sp>
    </p:spTree>
    <p:extLst>
      <p:ext uri="{BB962C8B-B14F-4D97-AF65-F5344CB8AC3E}">
        <p14:creationId xmlns:p14="http://schemas.microsoft.com/office/powerpoint/2010/main" val="2772154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3"/>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Moteur d’inférences</a:t>
            </a:r>
            <a:endParaRPr/>
          </a:p>
        </p:txBody>
      </p:sp>
      <p:sp>
        <p:nvSpPr>
          <p:cNvPr id="263" name="Google Shape;263;p13"/>
          <p:cNvSpPr txBox="1">
            <a:spLocks noGrp="1"/>
          </p:cNvSpPr>
          <p:nvPr>
            <p:ph type="body" idx="1"/>
          </p:nvPr>
        </p:nvSpPr>
        <p:spPr>
          <a:xfrm>
            <a:off x="581193" y="2180497"/>
            <a:ext cx="11029615" cy="4323045"/>
          </a:xfrm>
          <a:prstGeom prst="rect">
            <a:avLst/>
          </a:prstGeom>
          <a:noFill/>
          <a:ln>
            <a:noFill/>
          </a:ln>
        </p:spPr>
        <p:txBody>
          <a:bodyPr spcFirstLastPara="1" wrap="square" lIns="68575" tIns="34275" rIns="68575" bIns="34275" anchor="ctr" anchorCtr="0">
            <a:normAutofit/>
          </a:bodyPr>
          <a:lstStyle/>
          <a:p>
            <a:pPr marL="457200" lvl="0" indent="-323850" algn="l" rtl="0">
              <a:lnSpc>
                <a:spcPct val="100000"/>
              </a:lnSpc>
              <a:spcBef>
                <a:spcPts val="400"/>
              </a:spcBef>
              <a:spcAft>
                <a:spcPts val="0"/>
              </a:spcAft>
              <a:buSzPts val="1500"/>
              <a:buChar char="◼"/>
            </a:pPr>
            <a:r>
              <a:rPr lang="fr-FR" sz="3100"/>
              <a:t>Inférer : </a:t>
            </a:r>
            <a:endParaRPr sz="2300"/>
          </a:p>
          <a:p>
            <a:pPr marL="152400" lvl="0" indent="0" algn="l" rtl="0">
              <a:lnSpc>
                <a:spcPct val="100000"/>
              </a:lnSpc>
              <a:spcBef>
                <a:spcPts val="400"/>
              </a:spcBef>
              <a:spcAft>
                <a:spcPts val="0"/>
              </a:spcAft>
              <a:buSzPts val="1200"/>
              <a:buNone/>
            </a:pPr>
            <a:r>
              <a:rPr lang="fr-FR" sz="2300"/>
              <a:t>Déduire une proposition à partir d’une autre proposition connue. </a:t>
            </a:r>
            <a:endParaRPr sz="1700"/>
          </a:p>
          <a:p>
            <a:pPr marL="457200" lvl="0" indent="-228600" algn="l" rtl="0">
              <a:lnSpc>
                <a:spcPct val="100000"/>
              </a:lnSpc>
              <a:spcBef>
                <a:spcPts val="400"/>
              </a:spcBef>
              <a:spcAft>
                <a:spcPts val="0"/>
              </a:spcAft>
              <a:buSzPts val="1200"/>
              <a:buNone/>
            </a:pPr>
            <a:endParaRPr sz="2300"/>
          </a:p>
          <a:p>
            <a:pPr marL="457200" lvl="0" indent="-323850" algn="l" rtl="0">
              <a:lnSpc>
                <a:spcPct val="100000"/>
              </a:lnSpc>
              <a:spcBef>
                <a:spcPts val="400"/>
              </a:spcBef>
              <a:spcAft>
                <a:spcPts val="0"/>
              </a:spcAft>
              <a:buSzPts val="1500"/>
              <a:buChar char="◼"/>
            </a:pPr>
            <a:r>
              <a:rPr lang="fr-FR" sz="2700" b="1"/>
              <a:t>Le moteur d’inférence </a:t>
            </a:r>
            <a:endParaRPr sz="1700"/>
          </a:p>
          <a:p>
            <a:pPr marL="914400" lvl="1" indent="-323850" algn="l" rtl="0">
              <a:lnSpc>
                <a:spcPct val="100000"/>
              </a:lnSpc>
              <a:spcBef>
                <a:spcPts val="667"/>
              </a:spcBef>
              <a:spcAft>
                <a:spcPts val="0"/>
              </a:spcAft>
              <a:buSzPts val="1500"/>
              <a:buChar char="◼"/>
            </a:pPr>
            <a:r>
              <a:rPr lang="fr-FR" sz="2100"/>
              <a:t>Un programme qui parcourt la base de connaissances en appliquant les règles aux faits (connus/donnés).</a:t>
            </a:r>
            <a:endParaRPr sz="1500"/>
          </a:p>
          <a:p>
            <a:pPr marL="914400" lvl="1" indent="-323850" algn="l" rtl="0">
              <a:lnSpc>
                <a:spcPct val="100000"/>
              </a:lnSpc>
              <a:spcBef>
                <a:spcPts val="667"/>
              </a:spcBef>
              <a:spcAft>
                <a:spcPts val="0"/>
              </a:spcAft>
              <a:buSzPts val="1500"/>
              <a:buChar char="◼"/>
            </a:pPr>
            <a:r>
              <a:rPr lang="fr-FR" sz="2100"/>
              <a:t>Le moteur d’inférence est l’équivalent de l’esprit logique de l’Expert humain.</a:t>
            </a:r>
            <a:endParaRPr sz="1500"/>
          </a:p>
          <a:p>
            <a:pPr marL="457200" lvl="0" indent="-228600" algn="l" rtl="0">
              <a:lnSpc>
                <a:spcPct val="100000"/>
              </a:lnSpc>
              <a:spcBef>
                <a:spcPts val="400"/>
              </a:spcBef>
              <a:spcAft>
                <a:spcPts val="0"/>
              </a:spcAft>
              <a:buSzPts val="1200"/>
              <a:buNone/>
            </a:pPr>
            <a:endParaRPr sz="1700"/>
          </a:p>
        </p:txBody>
      </p:sp>
      <p:sp>
        <p:nvSpPr>
          <p:cNvPr id="264" name="Google Shape;264;p13"/>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Introduction</a:t>
            </a:r>
            <a:endParaRPr/>
          </a:p>
        </p:txBody>
      </p:sp>
      <p:sp>
        <p:nvSpPr>
          <p:cNvPr id="114" name="Google Shape;114;p3"/>
          <p:cNvSpPr txBox="1">
            <a:spLocks noGrp="1"/>
          </p:cNvSpPr>
          <p:nvPr>
            <p:ph type="body" idx="1"/>
          </p:nvPr>
        </p:nvSpPr>
        <p:spPr>
          <a:xfrm>
            <a:off x="581200" y="2005474"/>
            <a:ext cx="9029700" cy="1423525"/>
          </a:xfrm>
          <a:prstGeom prst="rect">
            <a:avLst/>
          </a:prstGeom>
          <a:noFill/>
          <a:ln>
            <a:noFill/>
          </a:ln>
        </p:spPr>
        <p:txBody>
          <a:bodyPr spcFirstLastPara="1" wrap="square" lIns="68575" tIns="34275" rIns="68575" bIns="34275" anchor="ctr" anchorCtr="0">
            <a:normAutofit/>
          </a:bodyPr>
          <a:lstStyle/>
          <a:p>
            <a:pPr marL="457200" lvl="0" indent="-317500" algn="l" rtl="0">
              <a:lnSpc>
                <a:spcPct val="100000"/>
              </a:lnSpc>
              <a:spcBef>
                <a:spcPts val="400"/>
              </a:spcBef>
              <a:spcAft>
                <a:spcPts val="0"/>
              </a:spcAft>
              <a:buSzPts val="1400"/>
              <a:buChar char="◼"/>
            </a:pPr>
            <a:r>
              <a:rPr lang="fr-FR" sz="1800" dirty="0"/>
              <a:t> Dans le domaine de l’intelligence artificielle, la résolution d’un problème donné dans un domaine spécifique nécessite beaucoup de connaissances pour avoir une bonne performance.</a:t>
            </a:r>
            <a:endParaRPr sz="1800" dirty="0"/>
          </a:p>
          <a:p>
            <a:pPr marL="152400" lvl="0" indent="0" algn="l" rtl="0">
              <a:lnSpc>
                <a:spcPct val="100000"/>
              </a:lnSpc>
              <a:spcBef>
                <a:spcPts val="400"/>
              </a:spcBef>
              <a:spcAft>
                <a:spcPts val="0"/>
              </a:spcAft>
              <a:buSzPts val="1200"/>
              <a:buNone/>
            </a:pPr>
            <a:endParaRPr sz="1600" dirty="0"/>
          </a:p>
          <a:p>
            <a:pPr marL="0" lvl="0" indent="0" algn="l" rtl="0">
              <a:lnSpc>
                <a:spcPct val="100000"/>
              </a:lnSpc>
              <a:spcBef>
                <a:spcPts val="667"/>
              </a:spcBef>
              <a:spcAft>
                <a:spcPts val="0"/>
              </a:spcAft>
              <a:buNone/>
            </a:pPr>
            <a:endParaRPr sz="1600" dirty="0"/>
          </a:p>
        </p:txBody>
      </p:sp>
      <p:pic>
        <p:nvPicPr>
          <p:cNvPr id="115" name="Google Shape;115;p3"/>
          <p:cNvPicPr preferRelativeResize="0"/>
          <p:nvPr/>
        </p:nvPicPr>
        <p:blipFill>
          <a:blip r:embed="rId3">
            <a:alphaModFix/>
          </a:blip>
          <a:stretch>
            <a:fillRect/>
          </a:stretch>
        </p:blipFill>
        <p:spPr>
          <a:xfrm>
            <a:off x="9610888" y="1906888"/>
            <a:ext cx="2143125" cy="2143125"/>
          </a:xfrm>
          <a:prstGeom prst="rect">
            <a:avLst/>
          </a:prstGeom>
          <a:noFill/>
          <a:ln>
            <a:noFill/>
          </a:ln>
        </p:spPr>
      </p:pic>
      <p:sp>
        <p:nvSpPr>
          <p:cNvPr id="116" name="Google Shape;116;p3"/>
          <p:cNvSpPr txBox="1">
            <a:spLocks noGrp="1"/>
          </p:cNvSpPr>
          <p:nvPr>
            <p:ph type="body" idx="1"/>
          </p:nvPr>
        </p:nvSpPr>
        <p:spPr>
          <a:xfrm>
            <a:off x="654024" y="2842100"/>
            <a:ext cx="9029700" cy="36783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400"/>
              </a:spcBef>
              <a:spcAft>
                <a:spcPts val="0"/>
              </a:spcAft>
              <a:buSzPts val="1200"/>
              <a:buNone/>
            </a:pPr>
            <a:r>
              <a:rPr lang="fr-FR" sz="1700" b="1" dirty="0"/>
              <a:t>Exploitation des connaissances humaines : </a:t>
            </a:r>
            <a:endParaRPr sz="1700" dirty="0"/>
          </a:p>
          <a:p>
            <a:pPr marL="152400" lvl="0" indent="0" algn="l" rtl="0">
              <a:lnSpc>
                <a:spcPct val="100000"/>
              </a:lnSpc>
              <a:spcBef>
                <a:spcPts val="400"/>
              </a:spcBef>
              <a:spcAft>
                <a:spcPts val="0"/>
              </a:spcAft>
              <a:buSzPts val="1200"/>
              <a:buNone/>
            </a:pPr>
            <a:endParaRPr sz="1700" dirty="0"/>
          </a:p>
          <a:p>
            <a:pPr marL="457200" lvl="0" indent="-323850" algn="l" rtl="0">
              <a:lnSpc>
                <a:spcPct val="100000"/>
              </a:lnSpc>
              <a:spcBef>
                <a:spcPts val="400"/>
              </a:spcBef>
              <a:spcAft>
                <a:spcPts val="0"/>
              </a:spcAft>
              <a:buSzPts val="1500"/>
              <a:buChar char="◼"/>
            </a:pPr>
            <a:r>
              <a:rPr lang="fr-FR" sz="1700" dirty="0"/>
              <a:t>Présenter l’information ainsi que sa sémantique </a:t>
            </a:r>
            <a:r>
              <a:rPr lang="fr-FR" sz="1700" dirty="0">
                <a:sym typeface="Wingdings" panose="05000000000000000000" pitchFamily="2" charset="2"/>
              </a:rPr>
              <a:t></a:t>
            </a:r>
            <a:r>
              <a:rPr lang="fr-FR" sz="1700" dirty="0"/>
              <a:t> Inscrire les connaissances en tant que connaissances (pas seulement en tant qu’information) dans un système.</a:t>
            </a:r>
            <a:endParaRPr sz="1700" dirty="0"/>
          </a:p>
          <a:p>
            <a:pPr marL="457200" lvl="0" indent="0" algn="l" rtl="0">
              <a:lnSpc>
                <a:spcPct val="100000"/>
              </a:lnSpc>
              <a:spcBef>
                <a:spcPts val="400"/>
              </a:spcBef>
              <a:spcAft>
                <a:spcPts val="0"/>
              </a:spcAft>
              <a:buNone/>
            </a:pPr>
            <a:endParaRPr sz="1700" dirty="0"/>
          </a:p>
          <a:p>
            <a:pPr marL="457200" lvl="0" indent="-323850" algn="l" rtl="0">
              <a:lnSpc>
                <a:spcPct val="100000"/>
              </a:lnSpc>
              <a:spcBef>
                <a:spcPts val="400"/>
              </a:spcBef>
              <a:spcAft>
                <a:spcPts val="0"/>
              </a:spcAft>
              <a:buSzPts val="1500"/>
              <a:buChar char="◼"/>
            </a:pPr>
            <a:r>
              <a:rPr lang="fr-FR" sz="1700" dirty="0"/>
              <a:t> En pratique, un expert humain possède dans son domaine de compétence des connaissances théoriques et pratiques.</a:t>
            </a:r>
            <a:endParaRPr sz="1700" dirty="0"/>
          </a:p>
          <a:p>
            <a:pPr marL="914400" lvl="1" indent="-323850" algn="l" rtl="0">
              <a:lnSpc>
                <a:spcPct val="100000"/>
              </a:lnSpc>
              <a:spcBef>
                <a:spcPts val="667"/>
              </a:spcBef>
              <a:spcAft>
                <a:spcPts val="0"/>
              </a:spcAft>
              <a:buSzPts val="1500"/>
              <a:buFont typeface="Noto Sans Symbols"/>
              <a:buChar char="❖"/>
            </a:pPr>
            <a:r>
              <a:rPr lang="fr-FR" sz="1500" dirty="0"/>
              <a:t> Prendre une décision pertinente en fonction d’un problème posé.</a:t>
            </a:r>
            <a:endParaRPr sz="1500" dirty="0"/>
          </a:p>
        </p:txBody>
      </p:sp>
      <p:sp>
        <p:nvSpPr>
          <p:cNvPr id="117" name="Google Shape;117;p3"/>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4"/>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Moteur d’inférences</a:t>
            </a:r>
            <a:endParaRPr/>
          </a:p>
        </p:txBody>
      </p:sp>
      <p:sp>
        <p:nvSpPr>
          <p:cNvPr id="270" name="Google Shape;270;p14"/>
          <p:cNvSpPr txBox="1">
            <a:spLocks noGrp="1"/>
          </p:cNvSpPr>
          <p:nvPr>
            <p:ph type="body" idx="1"/>
          </p:nvPr>
        </p:nvSpPr>
        <p:spPr>
          <a:xfrm>
            <a:off x="156135" y="1156497"/>
            <a:ext cx="11029500" cy="5487437"/>
          </a:xfrm>
          <a:prstGeom prst="rect">
            <a:avLst/>
          </a:prstGeom>
          <a:noFill/>
          <a:ln>
            <a:noFill/>
          </a:ln>
        </p:spPr>
        <p:txBody>
          <a:bodyPr spcFirstLastPara="1" wrap="square" lIns="68575" tIns="34275" rIns="68575" bIns="34275" anchor="ctr" anchorCtr="0">
            <a:normAutofit/>
          </a:bodyPr>
          <a:lstStyle/>
          <a:p>
            <a:pPr marL="457200" lvl="0" indent="-317500" algn="l" rtl="0">
              <a:lnSpc>
                <a:spcPct val="100000"/>
              </a:lnSpc>
              <a:spcBef>
                <a:spcPts val="400"/>
              </a:spcBef>
              <a:spcAft>
                <a:spcPts val="0"/>
              </a:spcAft>
              <a:buSzPts val="1400"/>
              <a:buChar char="◼"/>
            </a:pPr>
            <a:r>
              <a:rPr lang="fr-FR" sz="2400" dirty="0"/>
              <a:t>Le moteur d’inférence est un constituant essentiel de tout système expert.</a:t>
            </a:r>
            <a:endParaRPr sz="2400" dirty="0"/>
          </a:p>
          <a:p>
            <a:pPr marL="457200" lvl="0" indent="-317500" algn="l" rtl="0">
              <a:lnSpc>
                <a:spcPct val="100000"/>
              </a:lnSpc>
              <a:spcBef>
                <a:spcPts val="400"/>
              </a:spcBef>
              <a:spcAft>
                <a:spcPts val="0"/>
              </a:spcAft>
              <a:buSzPts val="1400"/>
              <a:buChar char="◼"/>
            </a:pPr>
            <a:r>
              <a:rPr lang="fr-FR" sz="2400" dirty="0"/>
              <a:t>Il permet la mise en relation entre :</a:t>
            </a:r>
            <a:endParaRPr sz="2400" dirty="0"/>
          </a:p>
          <a:p>
            <a:pPr marL="914400" lvl="1" indent="-317500" algn="l" rtl="0">
              <a:lnSpc>
                <a:spcPct val="100000"/>
              </a:lnSpc>
              <a:spcBef>
                <a:spcPts val="667"/>
              </a:spcBef>
              <a:spcAft>
                <a:spcPts val="0"/>
              </a:spcAft>
              <a:buSzPts val="1400"/>
              <a:buChar char="◼"/>
            </a:pPr>
            <a:r>
              <a:rPr lang="fr-FR" sz="2000" dirty="0"/>
              <a:t>La base des faits</a:t>
            </a:r>
            <a:endParaRPr sz="2000" dirty="0"/>
          </a:p>
          <a:p>
            <a:pPr marL="914400" lvl="1" indent="-317500" algn="l" rtl="0">
              <a:lnSpc>
                <a:spcPct val="100000"/>
              </a:lnSpc>
              <a:spcBef>
                <a:spcPts val="667"/>
              </a:spcBef>
              <a:spcAft>
                <a:spcPts val="0"/>
              </a:spcAft>
              <a:buSzPts val="1400"/>
              <a:buChar char="◼"/>
            </a:pPr>
            <a:r>
              <a:rPr lang="fr-FR" sz="2000" dirty="0"/>
              <a:t>La base des règles</a:t>
            </a:r>
            <a:endParaRPr sz="2000" dirty="0"/>
          </a:p>
          <a:p>
            <a:pPr marL="914400" lvl="0" indent="0" algn="l" rtl="0">
              <a:lnSpc>
                <a:spcPct val="100000"/>
              </a:lnSpc>
              <a:spcBef>
                <a:spcPts val="667"/>
              </a:spcBef>
              <a:spcAft>
                <a:spcPts val="0"/>
              </a:spcAft>
              <a:buNone/>
            </a:pPr>
            <a:endParaRPr sz="2400" dirty="0"/>
          </a:p>
          <a:p>
            <a:pPr marL="152400" lvl="0" indent="0" algn="l" rtl="0">
              <a:lnSpc>
                <a:spcPct val="100000"/>
              </a:lnSpc>
              <a:spcBef>
                <a:spcPts val="400"/>
              </a:spcBef>
              <a:spcAft>
                <a:spcPts val="0"/>
              </a:spcAft>
              <a:buSzPts val="1200"/>
              <a:buNone/>
            </a:pPr>
            <a:r>
              <a:rPr lang="fr-FR" sz="2400" dirty="0"/>
              <a:t>Son rôle est de: </a:t>
            </a:r>
            <a:endParaRPr sz="2400" dirty="0"/>
          </a:p>
          <a:p>
            <a:pPr marL="457200" lvl="0" indent="-317500" algn="l" rtl="0">
              <a:lnSpc>
                <a:spcPct val="100000"/>
              </a:lnSpc>
              <a:spcBef>
                <a:spcPts val="400"/>
              </a:spcBef>
              <a:spcAft>
                <a:spcPts val="0"/>
              </a:spcAft>
              <a:buSzPts val="1400"/>
              <a:buChar char="◼"/>
            </a:pPr>
            <a:r>
              <a:rPr lang="fr-FR" sz="2400" dirty="0"/>
              <a:t>Interpréter l’ensemble des faits </a:t>
            </a:r>
          </a:p>
          <a:p>
            <a:pPr marL="139700" lvl="0" indent="0" algn="l" rtl="0">
              <a:lnSpc>
                <a:spcPct val="100000"/>
              </a:lnSpc>
              <a:spcBef>
                <a:spcPts val="400"/>
              </a:spcBef>
              <a:spcAft>
                <a:spcPts val="0"/>
              </a:spcAft>
              <a:buSzPts val="1400"/>
              <a:buNone/>
            </a:pPr>
            <a:r>
              <a:rPr lang="fr-FR" sz="2400" dirty="0"/>
              <a:t>    et des règles connus, </a:t>
            </a:r>
            <a:endParaRPr sz="2400" dirty="0"/>
          </a:p>
          <a:p>
            <a:pPr marL="457200" lvl="0" indent="-317500" algn="l" rtl="0">
              <a:lnSpc>
                <a:spcPct val="100000"/>
              </a:lnSpc>
              <a:spcBef>
                <a:spcPts val="400"/>
              </a:spcBef>
              <a:spcAft>
                <a:spcPts val="0"/>
              </a:spcAft>
              <a:buSzPts val="1400"/>
              <a:buChar char="◼"/>
            </a:pPr>
            <a:r>
              <a:rPr lang="fr-FR" sz="2400" dirty="0"/>
              <a:t>Faire les raisonnements nécessaires,</a:t>
            </a:r>
            <a:endParaRPr sz="2400" dirty="0"/>
          </a:p>
          <a:p>
            <a:pPr marL="457200" lvl="0" indent="-317500" algn="l" rtl="0">
              <a:lnSpc>
                <a:spcPct val="100000"/>
              </a:lnSpc>
              <a:spcBef>
                <a:spcPts val="400"/>
              </a:spcBef>
              <a:spcAft>
                <a:spcPts val="0"/>
              </a:spcAft>
              <a:buSzPts val="1400"/>
              <a:buChar char="◼"/>
            </a:pPr>
            <a:r>
              <a:rPr lang="fr-FR" sz="2400" dirty="0"/>
              <a:t>Déduire de nouvelles connaissances.</a:t>
            </a:r>
            <a:endParaRPr sz="2400" dirty="0"/>
          </a:p>
        </p:txBody>
      </p:sp>
      <p:sp>
        <p:nvSpPr>
          <p:cNvPr id="271" name="Google Shape;271;p14"/>
          <p:cNvSpPr/>
          <p:nvPr/>
        </p:nvSpPr>
        <p:spPr>
          <a:xfrm>
            <a:off x="7627548" y="2573047"/>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050" b="0" i="0" u="none" strike="noStrike" cap="none">
                <a:solidFill>
                  <a:schemeClr val="dk1"/>
                </a:solidFill>
                <a:latin typeface="Arial"/>
                <a:ea typeface="Arial"/>
                <a:cs typeface="Arial"/>
                <a:sym typeface="Arial"/>
              </a:rPr>
              <a:t>Base de règles</a:t>
            </a:r>
            <a:endParaRPr/>
          </a:p>
        </p:txBody>
      </p:sp>
      <p:sp>
        <p:nvSpPr>
          <p:cNvPr id="272" name="Google Shape;272;p14"/>
          <p:cNvSpPr/>
          <p:nvPr/>
        </p:nvSpPr>
        <p:spPr>
          <a:xfrm>
            <a:off x="9835171" y="2573047"/>
            <a:ext cx="1114697" cy="1222912"/>
          </a:xfrm>
          <a:prstGeom prst="flowChartMagneticDisk">
            <a:avLst/>
          </a:prstGeom>
          <a:gradFill>
            <a:gsLst>
              <a:gs pos="0">
                <a:srgbClr val="4DABBA"/>
              </a:gs>
              <a:gs pos="100000">
                <a:srgbClr val="A2ECFA"/>
              </a:gs>
            </a:gsLst>
            <a:lin ang="16200038" scaled="0"/>
          </a:gradFill>
          <a:ln w="9525" cap="flat" cmpd="sng">
            <a:solidFill>
              <a:srgbClr val="549FAB"/>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100" b="0" i="0" u="none" strike="noStrike" cap="none">
                <a:solidFill>
                  <a:schemeClr val="dk1"/>
                </a:solidFill>
                <a:latin typeface="Arial"/>
                <a:ea typeface="Arial"/>
                <a:cs typeface="Arial"/>
                <a:sym typeface="Arial"/>
              </a:rPr>
              <a:t>Base de faits</a:t>
            </a:r>
            <a:endParaRPr/>
          </a:p>
        </p:txBody>
      </p:sp>
      <p:sp>
        <p:nvSpPr>
          <p:cNvPr id="273" name="Google Shape;273;p14"/>
          <p:cNvSpPr/>
          <p:nvPr/>
        </p:nvSpPr>
        <p:spPr>
          <a:xfrm>
            <a:off x="10203068" y="3541014"/>
            <a:ext cx="427896" cy="237546"/>
          </a:xfrm>
          <a:prstGeom prst="flowChartMultidocument">
            <a:avLst/>
          </a:prstGeom>
          <a:gradFill>
            <a:gsLst>
              <a:gs pos="0">
                <a:srgbClr val="D8CBDB"/>
              </a:gs>
              <a:gs pos="35000">
                <a:srgbClr val="E4DAE4"/>
              </a:gs>
              <a:gs pos="100000">
                <a:srgbClr val="F3EFF6"/>
              </a:gs>
            </a:gsLst>
            <a:lin ang="16200038" scaled="0"/>
          </a:gradFill>
          <a:ln w="9525" cap="flat" cmpd="sng">
            <a:solidFill>
              <a:srgbClr val="998B9C"/>
            </a:solidFill>
            <a:prstDash val="solid"/>
            <a:round/>
            <a:headEnd type="none" w="sm" len="sm"/>
            <a:tailEnd type="none" w="sm" len="sm"/>
          </a:ln>
          <a:effectLst>
            <a:outerShdw blurRad="40000" dist="200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4" name="Google Shape;274;p14"/>
          <p:cNvSpPr/>
          <p:nvPr/>
        </p:nvSpPr>
        <p:spPr>
          <a:xfrm>
            <a:off x="7968867" y="4225819"/>
            <a:ext cx="2682300" cy="717900"/>
          </a:xfrm>
          <a:prstGeom prst="cube">
            <a:avLst>
              <a:gd name="adj" fmla="val 25000"/>
            </a:avLst>
          </a:prstGeom>
          <a:gradFill>
            <a:gsLst>
              <a:gs pos="0">
                <a:srgbClr val="788DAF"/>
              </a:gs>
              <a:gs pos="100000">
                <a:srgbClr val="B9CBEA"/>
              </a:gs>
            </a:gsLst>
            <a:lin ang="16200038" scaled="0"/>
          </a:grad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Moteur d’inférences</a:t>
            </a:r>
            <a:endParaRPr/>
          </a:p>
        </p:txBody>
      </p:sp>
      <p:cxnSp>
        <p:nvCxnSpPr>
          <p:cNvPr id="275" name="Google Shape;275;p14"/>
          <p:cNvCxnSpPr/>
          <p:nvPr/>
        </p:nvCxnSpPr>
        <p:spPr>
          <a:xfrm rot="5400000">
            <a:off x="9095451" y="3479525"/>
            <a:ext cx="1050600" cy="424500"/>
          </a:xfrm>
          <a:prstGeom prst="bentConnector3">
            <a:avLst>
              <a:gd name="adj1" fmla="val 2753"/>
            </a:avLst>
          </a:prstGeom>
          <a:noFill/>
          <a:ln w="9525" cap="flat" cmpd="sng">
            <a:solidFill>
              <a:srgbClr val="4561AA"/>
            </a:solidFill>
            <a:prstDash val="solid"/>
            <a:round/>
            <a:headEnd type="none" w="sm" len="sm"/>
            <a:tailEnd type="triangle" w="med" len="med"/>
          </a:ln>
        </p:spPr>
      </p:cxnSp>
      <p:sp>
        <p:nvSpPr>
          <p:cNvPr id="276" name="Google Shape;276;p14"/>
          <p:cNvSpPr/>
          <p:nvPr/>
        </p:nvSpPr>
        <p:spPr>
          <a:xfrm>
            <a:off x="9153231" y="4951126"/>
            <a:ext cx="156900" cy="461700"/>
          </a:xfrm>
          <a:prstGeom prst="downArrow">
            <a:avLst>
              <a:gd name="adj1" fmla="val 50000"/>
              <a:gd name="adj2" fmla="val 50000"/>
            </a:avLst>
          </a:prstGeom>
          <a:solidFill>
            <a:schemeClr val="accent1"/>
          </a:solidFill>
          <a:ln w="25400" cap="flat" cmpd="sng">
            <a:solidFill>
              <a:srgbClr val="1F2B4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7" name="Google Shape;277;p14"/>
          <p:cNvSpPr/>
          <p:nvPr/>
        </p:nvSpPr>
        <p:spPr>
          <a:xfrm>
            <a:off x="8413002" y="5470825"/>
            <a:ext cx="1637100" cy="461700"/>
          </a:xfrm>
          <a:prstGeom prst="roundRect">
            <a:avLst>
              <a:gd name="adj" fmla="val 16667"/>
            </a:avLst>
          </a:prstGeom>
          <a:solidFill>
            <a:schemeClr val="accent6"/>
          </a:solidFill>
          <a:ln w="25400" cap="flat" cmpd="sng">
            <a:solidFill>
              <a:srgbClr val="423C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Actions</a:t>
            </a:r>
            <a:endParaRPr/>
          </a:p>
        </p:txBody>
      </p:sp>
      <p:cxnSp>
        <p:nvCxnSpPr>
          <p:cNvPr id="278" name="Google Shape;278;p14"/>
          <p:cNvCxnSpPr/>
          <p:nvPr/>
        </p:nvCxnSpPr>
        <p:spPr>
          <a:xfrm rot="-5400000">
            <a:off x="9251961" y="4029730"/>
            <a:ext cx="2517000" cy="879000"/>
          </a:xfrm>
          <a:prstGeom prst="bentConnector4">
            <a:avLst>
              <a:gd name="adj1" fmla="val 489"/>
              <a:gd name="adj2" fmla="val 125997"/>
            </a:avLst>
          </a:prstGeom>
          <a:noFill/>
          <a:ln w="38100" cap="flat" cmpd="sng">
            <a:solidFill>
              <a:schemeClr val="accent1"/>
            </a:solidFill>
            <a:prstDash val="solid"/>
            <a:round/>
            <a:headEnd type="none" w="sm" len="sm"/>
            <a:tailEnd type="stealth" w="med" len="med"/>
          </a:ln>
          <a:effectLst>
            <a:outerShdw blurRad="40000" dist="23000" dir="5400000" rotWithShape="0">
              <a:srgbClr val="000000">
                <a:alpha val="34900"/>
              </a:srgbClr>
            </a:outerShdw>
          </a:effectLst>
        </p:spPr>
      </p:cxnSp>
      <p:cxnSp>
        <p:nvCxnSpPr>
          <p:cNvPr id="279" name="Google Shape;279;p14"/>
          <p:cNvCxnSpPr>
            <a:endCxn id="271" idx="2"/>
          </p:cNvCxnSpPr>
          <p:nvPr/>
        </p:nvCxnSpPr>
        <p:spPr>
          <a:xfrm rot="5400000" flipH="1">
            <a:off x="6730698" y="4081353"/>
            <a:ext cx="2517000" cy="723300"/>
          </a:xfrm>
          <a:prstGeom prst="bentConnector4">
            <a:avLst>
              <a:gd name="adj1" fmla="val -207"/>
              <a:gd name="adj2" fmla="val 135217"/>
            </a:avLst>
          </a:prstGeom>
          <a:noFill/>
          <a:ln w="38100" cap="flat" cmpd="sng">
            <a:solidFill>
              <a:schemeClr val="accent1"/>
            </a:solidFill>
            <a:prstDash val="solid"/>
            <a:round/>
            <a:headEnd type="none" w="sm" len="sm"/>
            <a:tailEnd type="stealth" w="med" len="med"/>
          </a:ln>
        </p:spPr>
      </p:cxnSp>
      <p:sp>
        <p:nvSpPr>
          <p:cNvPr id="280" name="Google Shape;280;p14"/>
          <p:cNvSpPr txBox="1"/>
          <p:nvPr/>
        </p:nvSpPr>
        <p:spPr>
          <a:xfrm rot="-5400000">
            <a:off x="6211343" y="4222823"/>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Mise à jour des règles </a:t>
            </a:r>
            <a:endParaRPr/>
          </a:p>
        </p:txBody>
      </p:sp>
      <p:sp>
        <p:nvSpPr>
          <p:cNvPr id="281" name="Google Shape;281;p14"/>
          <p:cNvSpPr txBox="1"/>
          <p:nvPr/>
        </p:nvSpPr>
        <p:spPr>
          <a:xfrm rot="5400000">
            <a:off x="10331985" y="4444519"/>
            <a:ext cx="2015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Réinjection de faits</a:t>
            </a:r>
            <a:endParaRPr/>
          </a:p>
        </p:txBody>
      </p:sp>
      <p:sp>
        <p:nvSpPr>
          <p:cNvPr id="282" name="Google Shape;282;p14"/>
          <p:cNvSpPr txBox="1"/>
          <p:nvPr/>
        </p:nvSpPr>
        <p:spPr>
          <a:xfrm>
            <a:off x="9238830" y="5014841"/>
            <a:ext cx="787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400" b="0" i="0" u="none" strike="noStrike" cap="none">
                <a:solidFill>
                  <a:srgbClr val="000000"/>
                </a:solidFill>
                <a:latin typeface="Arial"/>
                <a:ea typeface="Arial"/>
                <a:cs typeface="Arial"/>
                <a:sym typeface="Arial"/>
              </a:rPr>
              <a:t>Produit</a:t>
            </a:r>
            <a:endParaRPr/>
          </a:p>
        </p:txBody>
      </p:sp>
      <p:sp>
        <p:nvSpPr>
          <p:cNvPr id="283" name="Google Shape;283;p14"/>
          <p:cNvSpPr/>
          <p:nvPr/>
        </p:nvSpPr>
        <p:spPr>
          <a:xfrm>
            <a:off x="7777538" y="4126343"/>
            <a:ext cx="3030900" cy="8886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cxnSp>
        <p:nvCxnSpPr>
          <p:cNvPr id="284" name="Google Shape;284;p14"/>
          <p:cNvCxnSpPr/>
          <p:nvPr/>
        </p:nvCxnSpPr>
        <p:spPr>
          <a:xfrm rot="-5400000" flipH="1">
            <a:off x="8454050" y="3531950"/>
            <a:ext cx="1040400" cy="399900"/>
          </a:xfrm>
          <a:prstGeom prst="bentConnector3">
            <a:avLst>
              <a:gd name="adj1" fmla="val 3157"/>
            </a:avLst>
          </a:prstGeom>
          <a:noFill/>
          <a:ln w="9525" cap="flat" cmpd="sng">
            <a:solidFill>
              <a:srgbClr val="4561AA"/>
            </a:solidFill>
            <a:prstDash val="solid"/>
            <a:round/>
            <a:headEnd type="none" w="sm" len="sm"/>
            <a:tailEnd type="triangle" w="med" len="med"/>
          </a:ln>
        </p:spPr>
      </p:cxnSp>
      <p:sp>
        <p:nvSpPr>
          <p:cNvPr id="285" name="Google Shape;285;p14"/>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2ac8a3d7704_0_90"/>
          <p:cNvSpPr txBox="1">
            <a:spLocks noGrp="1"/>
          </p:cNvSpPr>
          <p:nvPr>
            <p:ph type="body" idx="1"/>
          </p:nvPr>
        </p:nvSpPr>
        <p:spPr>
          <a:xfrm>
            <a:off x="581200" y="2180500"/>
            <a:ext cx="11029500" cy="4505700"/>
          </a:xfrm>
          <a:prstGeom prst="rect">
            <a:avLst/>
          </a:prstGeom>
          <a:noFill/>
          <a:ln>
            <a:noFill/>
          </a:ln>
        </p:spPr>
        <p:txBody>
          <a:bodyPr spcFirstLastPara="1" wrap="square" lIns="68575" tIns="34275" rIns="68575" bIns="34275" anchor="ctr" anchorCtr="0">
            <a:normAutofit/>
          </a:bodyPr>
          <a:lstStyle/>
          <a:p>
            <a:pPr marL="457200" lvl="0" indent="-355600" algn="l" rtl="0">
              <a:lnSpc>
                <a:spcPct val="100000"/>
              </a:lnSpc>
              <a:spcBef>
                <a:spcPts val="400"/>
              </a:spcBef>
              <a:spcAft>
                <a:spcPts val="0"/>
              </a:spcAft>
              <a:buSzPts val="2000"/>
              <a:buChar char="◼"/>
            </a:pPr>
            <a:r>
              <a:rPr lang="fr-FR" sz="2200" b="1"/>
              <a:t>Chaînage avant : </a:t>
            </a:r>
            <a:endParaRPr sz="2200" b="1"/>
          </a:p>
          <a:p>
            <a:pPr marL="914400" lvl="1" indent="-355600" algn="l" rtl="0">
              <a:lnSpc>
                <a:spcPct val="100000"/>
              </a:lnSpc>
              <a:spcBef>
                <a:spcPts val="400"/>
              </a:spcBef>
              <a:spcAft>
                <a:spcPts val="0"/>
              </a:spcAft>
              <a:buSzPts val="2000"/>
              <a:buChar char="◼"/>
            </a:pPr>
            <a:r>
              <a:rPr lang="fr-FR" sz="2000"/>
              <a:t>Se base sur </a:t>
            </a:r>
            <a:r>
              <a:rPr lang="fr-FR" sz="2000" b="1"/>
              <a:t>Modus Ponens</a:t>
            </a:r>
            <a:endParaRPr sz="2000" b="1"/>
          </a:p>
          <a:p>
            <a:pPr marL="457200" lvl="0" indent="0" algn="l" rtl="0">
              <a:lnSpc>
                <a:spcPct val="100000"/>
              </a:lnSpc>
              <a:spcBef>
                <a:spcPts val="400"/>
              </a:spcBef>
              <a:spcAft>
                <a:spcPts val="0"/>
              </a:spcAft>
              <a:buNone/>
            </a:pPr>
            <a:endParaRPr sz="2200" b="1"/>
          </a:p>
          <a:p>
            <a:pPr marL="457200" lvl="0" indent="0" algn="l" rtl="0">
              <a:lnSpc>
                <a:spcPct val="100000"/>
              </a:lnSpc>
              <a:spcBef>
                <a:spcPts val="400"/>
              </a:spcBef>
              <a:spcAft>
                <a:spcPts val="0"/>
              </a:spcAft>
              <a:buNone/>
            </a:pPr>
            <a:endParaRPr sz="2200" b="1"/>
          </a:p>
          <a:p>
            <a:pPr marL="457200" lvl="0" indent="0" algn="l" rtl="0">
              <a:lnSpc>
                <a:spcPct val="100000"/>
              </a:lnSpc>
              <a:spcBef>
                <a:spcPts val="400"/>
              </a:spcBef>
              <a:spcAft>
                <a:spcPts val="0"/>
              </a:spcAft>
              <a:buNone/>
            </a:pPr>
            <a:endParaRPr sz="2200" b="1"/>
          </a:p>
          <a:p>
            <a:pPr marL="457200" lvl="0" indent="-355600" algn="l" rtl="0">
              <a:lnSpc>
                <a:spcPct val="100000"/>
              </a:lnSpc>
              <a:spcBef>
                <a:spcPts val="400"/>
              </a:spcBef>
              <a:spcAft>
                <a:spcPts val="0"/>
              </a:spcAft>
              <a:buSzPts val="2000"/>
              <a:buChar char="◼"/>
            </a:pPr>
            <a:r>
              <a:rPr lang="fr-FR" sz="2200" b="1"/>
              <a:t>Chaînage arrière :</a:t>
            </a:r>
            <a:endParaRPr sz="2200" b="1"/>
          </a:p>
          <a:p>
            <a:pPr marL="914400" lvl="1" indent="-355600" algn="l" rtl="0">
              <a:lnSpc>
                <a:spcPct val="100000"/>
              </a:lnSpc>
              <a:spcBef>
                <a:spcPts val="400"/>
              </a:spcBef>
              <a:spcAft>
                <a:spcPts val="0"/>
              </a:spcAft>
              <a:buSzPts val="2000"/>
              <a:buChar char="◼"/>
            </a:pPr>
            <a:r>
              <a:rPr lang="fr-FR" sz="2000"/>
              <a:t>Se base sur</a:t>
            </a:r>
            <a:r>
              <a:rPr lang="fr-FR" sz="2000" b="1"/>
              <a:t> Modus Tollens </a:t>
            </a:r>
            <a:endParaRPr sz="2000" b="1"/>
          </a:p>
        </p:txBody>
      </p:sp>
      <p:sp>
        <p:nvSpPr>
          <p:cNvPr id="291" name="Google Shape;291;g2ac8a3d7704_0_90"/>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Moteur d’inférence : </a:t>
            </a:r>
            <a:r>
              <a:rPr lang="fr-FR" sz="1400"/>
              <a:t>Deux mécanismes de base </a:t>
            </a:r>
            <a:endParaRPr/>
          </a:p>
        </p:txBody>
      </p:sp>
      <p:pic>
        <p:nvPicPr>
          <p:cNvPr id="292" name="Google Shape;292;g2ac8a3d7704_0_90"/>
          <p:cNvPicPr preferRelativeResize="0"/>
          <p:nvPr/>
        </p:nvPicPr>
        <p:blipFill>
          <a:blip r:embed="rId3">
            <a:alphaModFix/>
          </a:blip>
          <a:stretch>
            <a:fillRect/>
          </a:stretch>
        </p:blipFill>
        <p:spPr>
          <a:xfrm>
            <a:off x="2868075" y="3875325"/>
            <a:ext cx="3800850" cy="503525"/>
          </a:xfrm>
          <a:prstGeom prst="rect">
            <a:avLst/>
          </a:prstGeom>
          <a:noFill/>
          <a:ln>
            <a:noFill/>
          </a:ln>
        </p:spPr>
      </p:pic>
      <p:pic>
        <p:nvPicPr>
          <p:cNvPr id="293" name="Google Shape;293;g2ac8a3d7704_0_90"/>
          <p:cNvPicPr preferRelativeResize="0"/>
          <p:nvPr/>
        </p:nvPicPr>
        <p:blipFill>
          <a:blip r:embed="rId4">
            <a:alphaModFix/>
          </a:blip>
          <a:stretch>
            <a:fillRect/>
          </a:stretch>
        </p:blipFill>
        <p:spPr>
          <a:xfrm>
            <a:off x="2868100" y="5831623"/>
            <a:ext cx="3800802" cy="503525"/>
          </a:xfrm>
          <a:prstGeom prst="rect">
            <a:avLst/>
          </a:prstGeom>
          <a:noFill/>
          <a:ln>
            <a:noFill/>
          </a:ln>
        </p:spPr>
      </p:pic>
      <p:sp>
        <p:nvSpPr>
          <p:cNvPr id="294" name="Google Shape;294;g2ac8a3d7704_0_90"/>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5"/>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Chainage avant </a:t>
            </a:r>
            <a:endParaRPr/>
          </a:p>
        </p:txBody>
      </p:sp>
      <p:sp>
        <p:nvSpPr>
          <p:cNvPr id="300" name="Google Shape;300;p15"/>
          <p:cNvSpPr txBox="1">
            <a:spLocks noGrp="1"/>
          </p:cNvSpPr>
          <p:nvPr>
            <p:ph type="body" idx="1"/>
          </p:nvPr>
        </p:nvSpPr>
        <p:spPr>
          <a:xfrm>
            <a:off x="581193" y="2180497"/>
            <a:ext cx="11029615" cy="3678303"/>
          </a:xfrm>
          <a:prstGeom prst="rect">
            <a:avLst/>
          </a:prstGeom>
          <a:noFill/>
          <a:ln>
            <a:noFill/>
          </a:ln>
        </p:spPr>
        <p:txBody>
          <a:bodyPr spcFirstLastPara="1" wrap="square" lIns="68575" tIns="34275" rIns="68575" bIns="34275" anchor="ctr" anchorCtr="0">
            <a:normAutofit/>
          </a:bodyPr>
          <a:lstStyle/>
          <a:p>
            <a:pPr marL="457200" lvl="0" indent="-349250" algn="l" rtl="0">
              <a:lnSpc>
                <a:spcPct val="100000"/>
              </a:lnSpc>
              <a:spcBef>
                <a:spcPts val="400"/>
              </a:spcBef>
              <a:spcAft>
                <a:spcPts val="0"/>
              </a:spcAft>
              <a:buSzPts val="1900"/>
              <a:buChar char="◼"/>
            </a:pPr>
            <a:r>
              <a:rPr lang="fr-FR" sz="2100" dirty="0"/>
              <a:t>C’est une méthode de déduction qui applique des règles en partant des prémisses pour en déduire de nouvelles conclusions.</a:t>
            </a:r>
            <a:endParaRPr sz="2100" dirty="0"/>
          </a:p>
          <a:p>
            <a:pPr marL="457200" lvl="0" indent="0" algn="l" rtl="0">
              <a:lnSpc>
                <a:spcPct val="100000"/>
              </a:lnSpc>
              <a:spcBef>
                <a:spcPts val="400"/>
              </a:spcBef>
              <a:spcAft>
                <a:spcPts val="0"/>
              </a:spcAft>
              <a:buNone/>
            </a:pPr>
            <a:endParaRPr sz="2100" dirty="0"/>
          </a:p>
          <a:p>
            <a:pPr marL="457200" lvl="0" indent="-349250" algn="l" rtl="0">
              <a:lnSpc>
                <a:spcPct val="100000"/>
              </a:lnSpc>
              <a:spcBef>
                <a:spcPts val="400"/>
              </a:spcBef>
              <a:spcAft>
                <a:spcPts val="0"/>
              </a:spcAft>
              <a:buSzPts val="1900"/>
              <a:buChar char="◼"/>
            </a:pPr>
            <a:r>
              <a:rPr lang="fr-FR" sz="2100" dirty="0"/>
              <a:t>Le principe du chaînage avant est simple, il requiert l'accès aux prémisses (standards d'engagement) afin de déclencher les règles d'inférence adéquates prédéfinies.</a:t>
            </a:r>
            <a:endParaRPr sz="2100" dirty="0"/>
          </a:p>
          <a:p>
            <a:pPr marL="457200" lvl="0" indent="0" algn="l" rtl="0">
              <a:lnSpc>
                <a:spcPct val="100000"/>
              </a:lnSpc>
              <a:spcBef>
                <a:spcPts val="400"/>
              </a:spcBef>
              <a:spcAft>
                <a:spcPts val="0"/>
              </a:spcAft>
              <a:buNone/>
            </a:pPr>
            <a:endParaRPr sz="2100" dirty="0"/>
          </a:p>
          <a:p>
            <a:pPr marL="457200" lvl="0" indent="-349250" algn="l" rtl="0">
              <a:lnSpc>
                <a:spcPct val="100000"/>
              </a:lnSpc>
              <a:spcBef>
                <a:spcPts val="400"/>
              </a:spcBef>
              <a:spcAft>
                <a:spcPts val="0"/>
              </a:spcAft>
              <a:buSzPts val="1900"/>
              <a:buChar char="◼"/>
            </a:pPr>
            <a:r>
              <a:rPr lang="fr-FR" sz="2100" dirty="0"/>
              <a:t>L'application des règles (évaluations) donnent des résultats, ceux-ci sont évalués afin de savoir si l'on a accédé à une solution finale potentielle.</a:t>
            </a:r>
            <a:endParaRPr sz="2100" dirty="0"/>
          </a:p>
          <a:p>
            <a:pPr marL="914400" lvl="1" indent="-349250" algn="l" rtl="0">
              <a:lnSpc>
                <a:spcPct val="100000"/>
              </a:lnSpc>
              <a:spcBef>
                <a:spcPts val="400"/>
              </a:spcBef>
              <a:spcAft>
                <a:spcPts val="0"/>
              </a:spcAft>
              <a:buSzPts val="1900"/>
              <a:buChar char="◼"/>
            </a:pPr>
            <a:r>
              <a:rPr lang="fr-FR" sz="2100" dirty="0"/>
              <a:t>Si c'est le cas, alors on arrête et cette solution est proposée</a:t>
            </a:r>
            <a:endParaRPr sz="2100" dirty="0"/>
          </a:p>
          <a:p>
            <a:pPr marL="457200" lvl="0" indent="-228600" algn="l" rtl="0">
              <a:lnSpc>
                <a:spcPct val="100000"/>
              </a:lnSpc>
              <a:spcBef>
                <a:spcPts val="400"/>
              </a:spcBef>
              <a:spcAft>
                <a:spcPts val="0"/>
              </a:spcAft>
              <a:buSzPts val="1200"/>
              <a:buNone/>
            </a:pPr>
            <a:endParaRPr sz="2100" dirty="0"/>
          </a:p>
        </p:txBody>
      </p:sp>
      <p:sp>
        <p:nvSpPr>
          <p:cNvPr id="301" name="Google Shape;301;p15"/>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Chainage avant</a:t>
            </a:r>
            <a:endParaRPr/>
          </a:p>
        </p:txBody>
      </p:sp>
      <p:sp>
        <p:nvSpPr>
          <p:cNvPr id="308" name="Google Shape;308;p16"/>
          <p:cNvSpPr/>
          <p:nvPr/>
        </p:nvSpPr>
        <p:spPr>
          <a:xfrm>
            <a:off x="3526188" y="2075379"/>
            <a:ext cx="3082247" cy="1140432"/>
          </a:xfrm>
          <a:prstGeom prst="diamond">
            <a:avLst/>
          </a:prstGeom>
          <a:gradFill>
            <a:gsLst>
              <a:gs pos="0">
                <a:srgbClr val="BCCCE7"/>
              </a:gs>
              <a:gs pos="35000">
                <a:srgbClr val="D0DCED"/>
              </a:gs>
              <a:gs pos="100000">
                <a:srgbClr val="EDF0F7"/>
              </a:gs>
            </a:gsLst>
            <a:lin ang="16200000" scaled="0"/>
          </a:gradFill>
          <a:ln w="9525" cap="flat" cmpd="sng">
            <a:solidFill>
              <a:srgbClr val="7A8A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dk1"/>
                </a:solidFill>
                <a:latin typeface="Arial"/>
                <a:ea typeface="Arial"/>
                <a:cs typeface="Arial"/>
                <a:sym typeface="Arial"/>
              </a:rPr>
              <a:t>Existe-t-il une règle applicable?</a:t>
            </a:r>
            <a:endParaRPr/>
          </a:p>
        </p:txBody>
      </p:sp>
      <p:sp>
        <p:nvSpPr>
          <p:cNvPr id="309" name="Google Shape;309;p16"/>
          <p:cNvSpPr/>
          <p:nvPr/>
        </p:nvSpPr>
        <p:spPr>
          <a:xfrm>
            <a:off x="3623792" y="3791164"/>
            <a:ext cx="2887038" cy="544530"/>
          </a:xfrm>
          <a:prstGeom prst="rect">
            <a:avLst/>
          </a:prstGeom>
          <a:solidFill>
            <a:schemeClr val="accent4"/>
          </a:solidFill>
          <a:ln w="25400" cap="flat" cmpd="sng">
            <a:solidFill>
              <a:srgbClr val="353C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lt1"/>
                </a:solidFill>
                <a:latin typeface="Arial"/>
                <a:ea typeface="Arial"/>
                <a:cs typeface="Arial"/>
                <a:sym typeface="Arial"/>
              </a:rPr>
              <a:t>Appliquer cette règle</a:t>
            </a:r>
            <a:endParaRPr/>
          </a:p>
        </p:txBody>
      </p:sp>
      <p:sp>
        <p:nvSpPr>
          <p:cNvPr id="310" name="Google Shape;310;p16"/>
          <p:cNvSpPr/>
          <p:nvPr/>
        </p:nvSpPr>
        <p:spPr>
          <a:xfrm>
            <a:off x="3623792" y="4868531"/>
            <a:ext cx="2887038" cy="544530"/>
          </a:xfrm>
          <a:prstGeom prst="rect">
            <a:avLst/>
          </a:prstGeom>
          <a:solidFill>
            <a:schemeClr val="accent4"/>
          </a:solidFill>
          <a:ln w="25400" cap="flat" cmpd="sng">
            <a:solidFill>
              <a:srgbClr val="353C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lt1"/>
                </a:solidFill>
                <a:latin typeface="Arial"/>
                <a:ea typeface="Arial"/>
                <a:cs typeface="Arial"/>
                <a:sym typeface="Arial"/>
              </a:rPr>
              <a:t>Désactiver cette règle</a:t>
            </a:r>
            <a:endParaRPr/>
          </a:p>
        </p:txBody>
      </p:sp>
      <p:sp>
        <p:nvSpPr>
          <p:cNvPr id="311" name="Google Shape;311;p16"/>
          <p:cNvSpPr/>
          <p:nvPr/>
        </p:nvSpPr>
        <p:spPr>
          <a:xfrm>
            <a:off x="1985064" y="2337370"/>
            <a:ext cx="647272" cy="616450"/>
          </a:xfrm>
          <a:prstGeom prst="ellipse">
            <a:avLst/>
          </a:prstGeom>
          <a:solidFill>
            <a:schemeClr val="accent4"/>
          </a:solidFill>
          <a:ln w="25400" cap="flat" cmpd="sng">
            <a:solidFill>
              <a:srgbClr val="353C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lt1"/>
                </a:solidFill>
                <a:latin typeface="Arial"/>
                <a:ea typeface="Arial"/>
                <a:cs typeface="Arial"/>
                <a:sym typeface="Arial"/>
              </a:rPr>
              <a:t>Fin</a:t>
            </a:r>
            <a:endParaRPr/>
          </a:p>
        </p:txBody>
      </p:sp>
      <p:cxnSp>
        <p:nvCxnSpPr>
          <p:cNvPr id="312" name="Google Shape;312;p16"/>
          <p:cNvCxnSpPr>
            <a:stCxn id="308" idx="1"/>
            <a:endCxn id="309" idx="1"/>
          </p:cNvCxnSpPr>
          <p:nvPr/>
        </p:nvCxnSpPr>
        <p:spPr>
          <a:xfrm>
            <a:off x="3526188" y="2645595"/>
            <a:ext cx="97500" cy="1417800"/>
          </a:xfrm>
          <a:prstGeom prst="bentConnector3">
            <a:avLst>
              <a:gd name="adj1" fmla="val -234462"/>
            </a:avLst>
          </a:prstGeom>
          <a:noFill/>
          <a:ln w="9525" cap="flat" cmpd="sng">
            <a:solidFill>
              <a:schemeClr val="dk1"/>
            </a:solidFill>
            <a:prstDash val="solid"/>
            <a:round/>
            <a:headEnd type="none" w="sm" len="sm"/>
            <a:tailEnd type="triangle" w="med" len="med"/>
          </a:ln>
        </p:spPr>
      </p:cxnSp>
      <p:cxnSp>
        <p:nvCxnSpPr>
          <p:cNvPr id="313" name="Google Shape;313;p16"/>
          <p:cNvCxnSpPr>
            <a:stCxn id="310" idx="2"/>
            <a:endCxn id="308" idx="0"/>
          </p:cNvCxnSpPr>
          <p:nvPr/>
        </p:nvCxnSpPr>
        <p:spPr>
          <a:xfrm rot="-5400000">
            <a:off x="3398711" y="3743861"/>
            <a:ext cx="3337800" cy="600"/>
          </a:xfrm>
          <a:prstGeom prst="bentConnector5">
            <a:avLst>
              <a:gd name="adj1" fmla="val -6849"/>
              <a:gd name="adj2" fmla="val 294953917"/>
              <a:gd name="adj3" fmla="val 106845"/>
            </a:avLst>
          </a:prstGeom>
          <a:noFill/>
          <a:ln w="9525" cap="flat" cmpd="sng">
            <a:solidFill>
              <a:schemeClr val="dk1"/>
            </a:solidFill>
            <a:prstDash val="solid"/>
            <a:round/>
            <a:headEnd type="none" w="sm" len="sm"/>
            <a:tailEnd type="triangle" w="med" len="med"/>
          </a:ln>
        </p:spPr>
      </p:cxnSp>
      <p:cxnSp>
        <p:nvCxnSpPr>
          <p:cNvPr id="314" name="Google Shape;314;p16"/>
          <p:cNvCxnSpPr>
            <a:stCxn id="309" idx="2"/>
            <a:endCxn id="310" idx="0"/>
          </p:cNvCxnSpPr>
          <p:nvPr/>
        </p:nvCxnSpPr>
        <p:spPr>
          <a:xfrm>
            <a:off x="5067311" y="4335694"/>
            <a:ext cx="0" cy="532800"/>
          </a:xfrm>
          <a:prstGeom prst="straightConnector1">
            <a:avLst/>
          </a:prstGeom>
          <a:noFill/>
          <a:ln w="9525" cap="flat" cmpd="sng">
            <a:solidFill>
              <a:schemeClr val="dk1"/>
            </a:solidFill>
            <a:prstDash val="solid"/>
            <a:round/>
            <a:headEnd type="none" w="sm" len="sm"/>
            <a:tailEnd type="triangle" w="med" len="med"/>
          </a:ln>
        </p:spPr>
      </p:cxnSp>
      <p:cxnSp>
        <p:nvCxnSpPr>
          <p:cNvPr id="315" name="Google Shape;315;p16"/>
          <p:cNvCxnSpPr/>
          <p:nvPr/>
        </p:nvCxnSpPr>
        <p:spPr>
          <a:xfrm>
            <a:off x="5067310" y="5413061"/>
            <a:ext cx="0" cy="268548"/>
          </a:xfrm>
          <a:prstGeom prst="straightConnector1">
            <a:avLst/>
          </a:prstGeom>
          <a:noFill/>
          <a:ln w="9525" cap="flat" cmpd="sng">
            <a:solidFill>
              <a:schemeClr val="dk1"/>
            </a:solidFill>
            <a:prstDash val="solid"/>
            <a:round/>
            <a:headEnd type="none" w="sm" len="sm"/>
            <a:tailEnd type="triangle" w="med" len="med"/>
          </a:ln>
        </p:spPr>
      </p:cxnSp>
      <p:cxnSp>
        <p:nvCxnSpPr>
          <p:cNvPr id="316" name="Google Shape;316;p16"/>
          <p:cNvCxnSpPr>
            <a:stCxn id="308" idx="1"/>
          </p:cNvCxnSpPr>
          <p:nvPr/>
        </p:nvCxnSpPr>
        <p:spPr>
          <a:xfrm rot="10800000">
            <a:off x="2660988" y="2645595"/>
            <a:ext cx="865200" cy="0"/>
          </a:xfrm>
          <a:prstGeom prst="straightConnector1">
            <a:avLst/>
          </a:prstGeom>
          <a:noFill/>
          <a:ln w="9525" cap="flat" cmpd="sng">
            <a:solidFill>
              <a:schemeClr val="dk1"/>
            </a:solidFill>
            <a:prstDash val="solid"/>
            <a:round/>
            <a:headEnd type="none" w="sm" len="sm"/>
            <a:tailEnd type="triangle" w="med" len="med"/>
          </a:ln>
        </p:spPr>
      </p:cxnSp>
      <p:sp>
        <p:nvSpPr>
          <p:cNvPr id="317" name="Google Shape;317;p16"/>
          <p:cNvSpPr txBox="1"/>
          <p:nvPr/>
        </p:nvSpPr>
        <p:spPr>
          <a:xfrm>
            <a:off x="3248170" y="3123344"/>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Oui</a:t>
            </a:r>
            <a:endParaRPr/>
          </a:p>
        </p:txBody>
      </p:sp>
      <p:sp>
        <p:nvSpPr>
          <p:cNvPr id="318" name="Google Shape;318;p16"/>
          <p:cNvSpPr txBox="1"/>
          <p:nvPr/>
        </p:nvSpPr>
        <p:spPr>
          <a:xfrm>
            <a:off x="2704256" y="2287380"/>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Non</a:t>
            </a:r>
            <a:endParaRPr/>
          </a:p>
        </p:txBody>
      </p:sp>
      <p:graphicFrame>
        <p:nvGraphicFramePr>
          <p:cNvPr id="319" name="Google Shape;319;p16"/>
          <p:cNvGraphicFramePr/>
          <p:nvPr/>
        </p:nvGraphicFramePr>
        <p:xfrm>
          <a:off x="7874300" y="1969900"/>
          <a:ext cx="2228750" cy="1567300"/>
        </p:xfrm>
        <a:graphic>
          <a:graphicData uri="http://schemas.openxmlformats.org/drawingml/2006/table">
            <a:tbl>
              <a:tblPr>
                <a:noFill/>
                <a:tableStyleId>{EE1E2694-22A1-4999-BAA4-9987F4B57C73}</a:tableStyleId>
              </a:tblPr>
              <a:tblGrid>
                <a:gridCol w="2228750">
                  <a:extLst>
                    <a:ext uri="{9D8B030D-6E8A-4147-A177-3AD203B41FA5}">
                      <a16:colId xmlns:a16="http://schemas.microsoft.com/office/drawing/2014/main" val="20000"/>
                    </a:ext>
                  </a:extLst>
                </a:gridCol>
              </a:tblGrid>
              <a:tr h="509350">
                <a:tc>
                  <a:txBody>
                    <a:bodyPr/>
                    <a:lstStyle/>
                    <a:p>
                      <a:pPr marL="0" lvl="0" indent="0" algn="l" rtl="0">
                        <a:spcBef>
                          <a:spcPts val="0"/>
                        </a:spcBef>
                        <a:spcAft>
                          <a:spcPts val="0"/>
                        </a:spcAft>
                        <a:buNone/>
                      </a:pPr>
                      <a:r>
                        <a:rPr lang="fr-FR"/>
                        <a:t>Base de faits</a:t>
                      </a:r>
                      <a:endParaRPr/>
                    </a:p>
                  </a:txBody>
                  <a:tcPr marL="91425" marR="91425" marT="91425" marB="91425"/>
                </a:tc>
                <a:extLst>
                  <a:ext uri="{0D108BD9-81ED-4DB2-BD59-A6C34878D82A}">
                    <a16:rowId xmlns:a16="http://schemas.microsoft.com/office/drawing/2014/main" val="10000"/>
                  </a:ext>
                </a:extLst>
              </a:tr>
              <a:tr h="1057950">
                <a:tc>
                  <a:txBody>
                    <a:bodyPr/>
                    <a:lstStyle/>
                    <a:p>
                      <a:pPr marL="0" lvl="0" indent="0" algn="l" rtl="0">
                        <a:spcBef>
                          <a:spcPts val="0"/>
                        </a:spcBef>
                        <a:spcAft>
                          <a:spcPts val="0"/>
                        </a:spcAft>
                        <a:buNone/>
                      </a:pPr>
                      <a:r>
                        <a:rPr lang="fr-FR"/>
                        <a:t>F1 </a:t>
                      </a:r>
                      <a:endParaRPr/>
                    </a:p>
                    <a:p>
                      <a:pPr marL="0" lvl="0" indent="0" algn="l" rtl="0">
                        <a:spcBef>
                          <a:spcPts val="0"/>
                        </a:spcBef>
                        <a:spcAft>
                          <a:spcPts val="0"/>
                        </a:spcAft>
                        <a:buNone/>
                      </a:pPr>
                      <a:r>
                        <a:rPr lang="fr-FR"/>
                        <a:t>F2 </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320" name="Google Shape;320;p16"/>
          <p:cNvGraphicFramePr/>
          <p:nvPr/>
        </p:nvGraphicFramePr>
        <p:xfrm>
          <a:off x="7874300" y="3791175"/>
          <a:ext cx="2228750" cy="1567300"/>
        </p:xfrm>
        <a:graphic>
          <a:graphicData uri="http://schemas.openxmlformats.org/drawingml/2006/table">
            <a:tbl>
              <a:tblPr>
                <a:noFill/>
                <a:tableStyleId>{EE1E2694-22A1-4999-BAA4-9987F4B57C73}</a:tableStyleId>
              </a:tblPr>
              <a:tblGrid>
                <a:gridCol w="2228750">
                  <a:extLst>
                    <a:ext uri="{9D8B030D-6E8A-4147-A177-3AD203B41FA5}">
                      <a16:colId xmlns:a16="http://schemas.microsoft.com/office/drawing/2014/main" val="20000"/>
                    </a:ext>
                  </a:extLst>
                </a:gridCol>
              </a:tblGrid>
              <a:tr h="509350">
                <a:tc>
                  <a:txBody>
                    <a:bodyPr/>
                    <a:lstStyle/>
                    <a:p>
                      <a:pPr marL="0" lvl="0" indent="0" algn="l" rtl="0">
                        <a:spcBef>
                          <a:spcPts val="0"/>
                        </a:spcBef>
                        <a:spcAft>
                          <a:spcPts val="0"/>
                        </a:spcAft>
                        <a:buNone/>
                      </a:pPr>
                      <a:r>
                        <a:rPr lang="fr-FR"/>
                        <a:t>Base de règles</a:t>
                      </a:r>
                      <a:endParaRPr/>
                    </a:p>
                  </a:txBody>
                  <a:tcPr marL="91425" marR="91425" marT="91425" marB="91425"/>
                </a:tc>
                <a:extLst>
                  <a:ext uri="{0D108BD9-81ED-4DB2-BD59-A6C34878D82A}">
                    <a16:rowId xmlns:a16="http://schemas.microsoft.com/office/drawing/2014/main" val="10000"/>
                  </a:ext>
                </a:extLst>
              </a:tr>
              <a:tr h="1057950">
                <a:tc>
                  <a:txBody>
                    <a:bodyPr/>
                    <a:lstStyle/>
                    <a:p>
                      <a:pPr marL="0" lvl="0" indent="0" algn="l" rtl="0">
                        <a:spcBef>
                          <a:spcPts val="0"/>
                        </a:spcBef>
                        <a:spcAft>
                          <a:spcPts val="0"/>
                        </a:spcAft>
                        <a:buNone/>
                      </a:pPr>
                      <a:r>
                        <a:rPr lang="fr-FR"/>
                        <a:t>R1 : Si F1 Alors F3</a:t>
                      </a:r>
                      <a:endParaRPr/>
                    </a:p>
                    <a:p>
                      <a:pPr marL="0" lvl="0" indent="0" algn="l" rtl="0">
                        <a:spcBef>
                          <a:spcPts val="0"/>
                        </a:spcBef>
                        <a:spcAft>
                          <a:spcPts val="0"/>
                        </a:spcAft>
                        <a:buNone/>
                      </a:pPr>
                      <a:r>
                        <a:rPr lang="fr-FR"/>
                        <a:t>R2 : Si F2 Alors F1</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321" name="Google Shape;321;p16"/>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2ac8a3d7704_0_111"/>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Chainage avant : Exemple </a:t>
            </a:r>
            <a:endParaRPr/>
          </a:p>
        </p:txBody>
      </p:sp>
      <p:sp>
        <p:nvSpPr>
          <p:cNvPr id="328" name="Google Shape;328;g2ac8a3d7704_0_111"/>
          <p:cNvSpPr txBox="1">
            <a:spLocks noGrp="1"/>
          </p:cNvSpPr>
          <p:nvPr>
            <p:ph type="body" idx="1"/>
          </p:nvPr>
        </p:nvSpPr>
        <p:spPr>
          <a:xfrm>
            <a:off x="2386875" y="3742800"/>
            <a:ext cx="8327700" cy="2862600"/>
          </a:xfrm>
          <a:prstGeom prst="rect">
            <a:avLst/>
          </a:prstGeom>
        </p:spPr>
        <p:txBody>
          <a:bodyPr spcFirstLastPara="1" wrap="square" lIns="68575" tIns="34275" rIns="68575" bIns="34275" anchor="ctr" anchorCtr="0">
            <a:normAutofit fontScale="55000" lnSpcReduction="20000"/>
          </a:bodyPr>
          <a:lstStyle/>
          <a:p>
            <a:pPr marL="0" lvl="0" indent="0" algn="l" rtl="0">
              <a:spcBef>
                <a:spcPts val="0"/>
              </a:spcBef>
              <a:spcAft>
                <a:spcPts val="0"/>
              </a:spcAft>
              <a:buNone/>
            </a:pPr>
            <a:r>
              <a:rPr lang="fr-FR" sz="3009" b="1">
                <a:solidFill>
                  <a:schemeClr val="dk1"/>
                </a:solidFill>
                <a:latin typeface="Arial"/>
                <a:ea typeface="Arial"/>
                <a:cs typeface="Arial"/>
                <a:sym typeface="Arial"/>
              </a:rPr>
              <a:t>Chaînage avant :</a:t>
            </a:r>
            <a:endParaRPr sz="3009" b="1">
              <a:solidFill>
                <a:schemeClr val="dk1"/>
              </a:solidFill>
              <a:latin typeface="Arial"/>
              <a:ea typeface="Arial"/>
              <a:cs typeface="Arial"/>
              <a:sym typeface="Arial"/>
            </a:endParaRPr>
          </a:p>
          <a:p>
            <a:pPr marL="0" lvl="0" indent="0" algn="l" rtl="0">
              <a:spcBef>
                <a:spcPts val="0"/>
              </a:spcBef>
              <a:spcAft>
                <a:spcPts val="0"/>
              </a:spcAft>
              <a:buNone/>
            </a:pPr>
            <a:endParaRPr sz="3009" b="1">
              <a:solidFill>
                <a:schemeClr val="dk1"/>
              </a:solidFill>
              <a:latin typeface="Arial"/>
              <a:ea typeface="Arial"/>
              <a:cs typeface="Arial"/>
              <a:sym typeface="Arial"/>
            </a:endParaRPr>
          </a:p>
          <a:p>
            <a:pPr marL="457200" lvl="0" indent="-319372" algn="l" rtl="0">
              <a:spcBef>
                <a:spcPts val="0"/>
              </a:spcBef>
              <a:spcAft>
                <a:spcPts val="0"/>
              </a:spcAft>
              <a:buClr>
                <a:schemeClr val="dk1"/>
              </a:buClr>
              <a:buSzPct val="100000"/>
              <a:buFont typeface="Arial"/>
              <a:buAutoNum type="arabicPeriod"/>
            </a:pPr>
            <a:r>
              <a:rPr lang="fr-FR" sz="3009">
                <a:solidFill>
                  <a:schemeClr val="dk1"/>
                </a:solidFill>
                <a:latin typeface="Arial"/>
                <a:ea typeface="Arial"/>
                <a:cs typeface="Arial"/>
                <a:sym typeface="Arial"/>
              </a:rPr>
              <a:t>BF={F1,F2}. </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319372" algn="l" rtl="0">
              <a:spcBef>
                <a:spcPts val="0"/>
              </a:spcBef>
              <a:spcAft>
                <a:spcPts val="0"/>
              </a:spcAft>
              <a:buClr>
                <a:schemeClr val="dk1"/>
              </a:buClr>
              <a:buSzPct val="100000"/>
              <a:buFont typeface="Arial"/>
              <a:buAutoNum type="arabicPeriod"/>
            </a:pPr>
            <a:r>
              <a:rPr lang="fr-FR" sz="3009">
                <a:solidFill>
                  <a:schemeClr val="dk1"/>
                </a:solidFill>
                <a:latin typeface="Arial"/>
                <a:ea typeface="Arial"/>
                <a:cs typeface="Arial"/>
                <a:sym typeface="Arial"/>
              </a:rPr>
              <a:t>Règles déclenchable - Faits de BF qui sont des prémisses : R2.</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313339" algn="l" rtl="0">
              <a:spcBef>
                <a:spcPts val="0"/>
              </a:spcBef>
              <a:spcAft>
                <a:spcPts val="0"/>
              </a:spcAft>
              <a:buClr>
                <a:schemeClr val="dk1"/>
              </a:buClr>
              <a:buSzPct val="93354"/>
              <a:buFont typeface="Arial"/>
              <a:buChar char="-"/>
            </a:pPr>
            <a:r>
              <a:rPr lang="fr-FR" sz="3009">
                <a:solidFill>
                  <a:schemeClr val="dk1"/>
                </a:solidFill>
                <a:latin typeface="Arial"/>
                <a:ea typeface="Arial"/>
                <a:cs typeface="Arial"/>
                <a:sym typeface="Arial"/>
              </a:rPr>
              <a:t>On applique la règle R2 : </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0" algn="l" rtl="0">
              <a:spcBef>
                <a:spcPts val="0"/>
              </a:spcBef>
              <a:spcAft>
                <a:spcPts val="0"/>
              </a:spcAft>
              <a:buClr>
                <a:schemeClr val="dk1"/>
              </a:buClr>
              <a:buSzPct val="36551"/>
              <a:buFont typeface="Arial"/>
              <a:buNone/>
            </a:pPr>
            <a:r>
              <a:rPr lang="fr-FR" sz="3009">
                <a:solidFill>
                  <a:schemeClr val="dk1"/>
                </a:solidFill>
                <a:latin typeface="Arial"/>
                <a:ea typeface="Arial"/>
                <a:cs typeface="Arial"/>
                <a:sym typeface="Arial"/>
              </a:rPr>
              <a:t>On ajoute la conclusion de R2 dans BF. </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0" algn="l" rtl="0">
              <a:spcBef>
                <a:spcPts val="0"/>
              </a:spcBef>
              <a:spcAft>
                <a:spcPts val="0"/>
              </a:spcAft>
              <a:buClr>
                <a:schemeClr val="dk1"/>
              </a:buClr>
              <a:buSzPct val="36551"/>
              <a:buFont typeface="Arial"/>
              <a:buNone/>
            </a:pPr>
            <a:r>
              <a:rPr lang="fr-FR" sz="3009">
                <a:solidFill>
                  <a:schemeClr val="dk1"/>
                </a:solidFill>
                <a:latin typeface="Arial"/>
                <a:ea typeface="Arial"/>
                <a:cs typeface="Arial"/>
                <a:sym typeface="Arial"/>
              </a:rPr>
              <a:t>BF={F1,F2,F3} F3 : Le problème est probablement lié au démarreur. </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319372" algn="l" rtl="0">
              <a:spcBef>
                <a:spcPts val="0"/>
              </a:spcBef>
              <a:spcAft>
                <a:spcPts val="0"/>
              </a:spcAft>
              <a:buClr>
                <a:schemeClr val="dk1"/>
              </a:buClr>
              <a:buSzPct val="100000"/>
              <a:buFont typeface="Arial"/>
              <a:buAutoNum type="arabicPeriod"/>
            </a:pPr>
            <a:r>
              <a:rPr lang="fr-FR" sz="3009">
                <a:solidFill>
                  <a:schemeClr val="dk1"/>
                </a:solidFill>
                <a:latin typeface="Arial"/>
                <a:ea typeface="Arial"/>
                <a:cs typeface="Arial"/>
                <a:sym typeface="Arial"/>
              </a:rPr>
              <a:t>Plus de règles applicables - Fin</a:t>
            </a:r>
            <a:endParaRPr sz="3009">
              <a:solidFill>
                <a:schemeClr val="dk1"/>
              </a:solidFill>
              <a:latin typeface="Arial"/>
              <a:ea typeface="Arial"/>
              <a:cs typeface="Arial"/>
              <a:sym typeface="Arial"/>
            </a:endParaRPr>
          </a:p>
          <a:p>
            <a:pPr marL="0" lvl="0" indent="0" algn="l" rtl="0">
              <a:spcBef>
                <a:spcPts val="0"/>
              </a:spcBef>
              <a:spcAft>
                <a:spcPts val="0"/>
              </a:spcAft>
              <a:buClr>
                <a:schemeClr val="dk1"/>
              </a:buClr>
              <a:buSzPct val="78571"/>
              <a:buFont typeface="Arial"/>
              <a:buNone/>
            </a:pPr>
            <a:endParaRPr>
              <a:solidFill>
                <a:schemeClr val="dk1"/>
              </a:solidFill>
              <a:latin typeface="Arial"/>
              <a:ea typeface="Arial"/>
              <a:cs typeface="Arial"/>
              <a:sym typeface="Arial"/>
            </a:endParaRPr>
          </a:p>
          <a:p>
            <a:pPr marL="0" lvl="0" indent="0" algn="l" rtl="0">
              <a:spcBef>
                <a:spcPts val="0"/>
              </a:spcBef>
              <a:spcAft>
                <a:spcPts val="0"/>
              </a:spcAft>
              <a:buClr>
                <a:schemeClr val="dk1"/>
              </a:buClr>
              <a:buSzPct val="78571"/>
              <a:buFont typeface="Arial"/>
              <a:buNone/>
            </a:pPr>
            <a:endParaRPr>
              <a:solidFill>
                <a:schemeClr val="dk1"/>
              </a:solidFill>
              <a:latin typeface="Arial"/>
              <a:ea typeface="Arial"/>
              <a:cs typeface="Arial"/>
              <a:sym typeface="Arial"/>
            </a:endParaRPr>
          </a:p>
          <a:p>
            <a:pPr marL="0" lvl="0" indent="0" algn="l" rtl="0">
              <a:spcBef>
                <a:spcPts val="400"/>
              </a:spcBef>
              <a:spcAft>
                <a:spcPts val="0"/>
              </a:spcAft>
              <a:buNone/>
            </a:pPr>
            <a:endParaRPr/>
          </a:p>
        </p:txBody>
      </p:sp>
      <p:graphicFrame>
        <p:nvGraphicFramePr>
          <p:cNvPr id="329" name="Google Shape;329;g2ac8a3d7704_0_111"/>
          <p:cNvGraphicFramePr/>
          <p:nvPr/>
        </p:nvGraphicFramePr>
        <p:xfrm>
          <a:off x="7756700" y="1817650"/>
          <a:ext cx="3969000" cy="1823350"/>
        </p:xfrm>
        <a:graphic>
          <a:graphicData uri="http://schemas.openxmlformats.org/drawingml/2006/table">
            <a:tbl>
              <a:tblPr>
                <a:noFill/>
                <a:tableStyleId>{EE1E2694-22A1-4999-BAA4-9987F4B57C73}</a:tableStyleId>
              </a:tblPr>
              <a:tblGrid>
                <a:gridCol w="3969000">
                  <a:extLst>
                    <a:ext uri="{9D8B030D-6E8A-4147-A177-3AD203B41FA5}">
                      <a16:colId xmlns:a16="http://schemas.microsoft.com/office/drawing/2014/main" val="20000"/>
                    </a:ext>
                  </a:extLst>
                </a:gridCol>
              </a:tblGrid>
              <a:tr h="592575">
                <a:tc>
                  <a:txBody>
                    <a:bodyPr/>
                    <a:lstStyle/>
                    <a:p>
                      <a:pPr marL="0" lvl="0" indent="0" algn="l" rtl="0">
                        <a:spcBef>
                          <a:spcPts val="0"/>
                        </a:spcBef>
                        <a:spcAft>
                          <a:spcPts val="0"/>
                        </a:spcAft>
                        <a:buNone/>
                      </a:pPr>
                      <a:r>
                        <a:rPr lang="fr-FR"/>
                        <a:t>Base de faits</a:t>
                      </a:r>
                      <a:endParaRPr/>
                    </a:p>
                  </a:txBody>
                  <a:tcPr marL="91425" marR="91425" marT="91425" marB="91425"/>
                </a:tc>
                <a:extLst>
                  <a:ext uri="{0D108BD9-81ED-4DB2-BD59-A6C34878D82A}">
                    <a16:rowId xmlns:a16="http://schemas.microsoft.com/office/drawing/2014/main" val="10000"/>
                  </a:ext>
                </a:extLst>
              </a:tr>
              <a:tr h="1230775">
                <a:tc>
                  <a:txBody>
                    <a:bodyPr/>
                    <a:lstStyle/>
                    <a:p>
                      <a:pPr marL="0" lvl="0" indent="0" algn="l" rtl="0">
                        <a:spcBef>
                          <a:spcPts val="0"/>
                        </a:spcBef>
                        <a:spcAft>
                          <a:spcPts val="0"/>
                        </a:spcAft>
                        <a:buNone/>
                      </a:pPr>
                      <a:r>
                        <a:rPr lang="fr-FR"/>
                        <a:t>F1 : La voiture ne démarre pas.</a:t>
                      </a:r>
                      <a:endParaRPr/>
                    </a:p>
                    <a:p>
                      <a:pPr marL="0" lvl="0" indent="0" algn="l" rtl="0">
                        <a:spcBef>
                          <a:spcPts val="0"/>
                        </a:spcBef>
                        <a:spcAft>
                          <a:spcPts val="0"/>
                        </a:spcAft>
                        <a:buClr>
                          <a:schemeClr val="dk1"/>
                        </a:buClr>
                        <a:buSzPts val="1100"/>
                        <a:buFont typeface="Arial"/>
                        <a:buNone/>
                      </a:pPr>
                      <a:r>
                        <a:rPr lang="fr-FR"/>
                        <a:t>F2 : Les phares de la voiture fonctionnent.</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330" name="Google Shape;330;g2ac8a3d7704_0_111"/>
          <p:cNvGraphicFramePr/>
          <p:nvPr/>
        </p:nvGraphicFramePr>
        <p:xfrm>
          <a:off x="449750" y="1817650"/>
          <a:ext cx="7306950" cy="1823360"/>
        </p:xfrm>
        <a:graphic>
          <a:graphicData uri="http://schemas.openxmlformats.org/drawingml/2006/table">
            <a:tbl>
              <a:tblPr>
                <a:noFill/>
                <a:tableStyleId>{EE1E2694-22A1-4999-BAA4-9987F4B57C73}</a:tableStyleId>
              </a:tblPr>
              <a:tblGrid>
                <a:gridCol w="7306950">
                  <a:extLst>
                    <a:ext uri="{9D8B030D-6E8A-4147-A177-3AD203B41FA5}">
                      <a16:colId xmlns:a16="http://schemas.microsoft.com/office/drawing/2014/main" val="20000"/>
                    </a:ext>
                  </a:extLst>
                </a:gridCol>
              </a:tblGrid>
              <a:tr h="337300">
                <a:tc>
                  <a:txBody>
                    <a:bodyPr/>
                    <a:lstStyle/>
                    <a:p>
                      <a:pPr marL="0" lvl="0" indent="0" algn="l" rtl="0">
                        <a:spcBef>
                          <a:spcPts val="0"/>
                        </a:spcBef>
                        <a:spcAft>
                          <a:spcPts val="0"/>
                        </a:spcAft>
                        <a:buNone/>
                      </a:pPr>
                      <a:r>
                        <a:rPr lang="fr-FR"/>
                        <a:t>Base de règles</a:t>
                      </a:r>
                      <a:endParaRPr/>
                    </a:p>
                  </a:txBody>
                  <a:tcPr marL="91425" marR="91425" marT="91425" marB="91425"/>
                </a:tc>
                <a:extLst>
                  <a:ext uri="{0D108BD9-81ED-4DB2-BD59-A6C34878D82A}">
                    <a16:rowId xmlns:a16="http://schemas.microsoft.com/office/drawing/2014/main" val="10000"/>
                  </a:ext>
                </a:extLst>
              </a:tr>
              <a:tr h="1427150">
                <a:tc>
                  <a:txBody>
                    <a:bodyPr/>
                    <a:lstStyle/>
                    <a:p>
                      <a:pPr marL="0" lvl="0" indent="0" algn="l" rtl="0">
                        <a:spcBef>
                          <a:spcPts val="0"/>
                        </a:spcBef>
                        <a:spcAft>
                          <a:spcPts val="0"/>
                        </a:spcAft>
                        <a:buNone/>
                      </a:pPr>
                      <a:r>
                        <a:rPr lang="fr-FR"/>
                        <a:t>R1 : Si la voiture ne démarre pas et que les phares ne fonctionnent pas, alors la batterie est morte.</a:t>
                      </a:r>
                      <a:endParaRPr/>
                    </a:p>
                    <a:p>
                      <a:pPr marL="0" lvl="0" indent="0" algn="l" rtl="0">
                        <a:spcBef>
                          <a:spcPts val="0"/>
                        </a:spcBef>
                        <a:spcAft>
                          <a:spcPts val="0"/>
                        </a:spcAft>
                        <a:buNone/>
                      </a:pPr>
                      <a:endParaRPr/>
                    </a:p>
                    <a:p>
                      <a:pPr marL="0" lvl="0" indent="0" algn="l" rtl="0">
                        <a:spcBef>
                          <a:spcPts val="0"/>
                        </a:spcBef>
                        <a:spcAft>
                          <a:spcPts val="0"/>
                        </a:spcAft>
                        <a:buNone/>
                      </a:pPr>
                      <a:r>
                        <a:rPr lang="fr-FR"/>
                        <a:t>R2 : Si la voiture ne démarre pas mais que les phares fonctionnent, alors le problème est probablement lié au démarreur.</a:t>
                      </a:r>
                      <a:endParaRPr/>
                    </a:p>
                  </a:txBody>
                  <a:tcPr marL="91425" marR="91425" marT="91425" marB="91425"/>
                </a:tc>
                <a:extLst>
                  <a:ext uri="{0D108BD9-81ED-4DB2-BD59-A6C34878D82A}">
                    <a16:rowId xmlns:a16="http://schemas.microsoft.com/office/drawing/2014/main" val="10001"/>
                  </a:ext>
                </a:extLst>
              </a:tr>
            </a:tbl>
          </a:graphicData>
        </a:graphic>
      </p:graphicFrame>
      <p:sp>
        <p:nvSpPr>
          <p:cNvPr id="331" name="Google Shape;331;g2ac8a3d7704_0_111"/>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2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8">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28">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8">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8">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28">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7"/>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Chainage arrière</a:t>
            </a:r>
            <a:endParaRPr/>
          </a:p>
        </p:txBody>
      </p:sp>
      <p:sp>
        <p:nvSpPr>
          <p:cNvPr id="337" name="Google Shape;337;p17"/>
          <p:cNvSpPr txBox="1">
            <a:spLocks noGrp="1"/>
          </p:cNvSpPr>
          <p:nvPr>
            <p:ph type="body" idx="1"/>
          </p:nvPr>
        </p:nvSpPr>
        <p:spPr>
          <a:xfrm>
            <a:off x="581193" y="2180497"/>
            <a:ext cx="11029615" cy="3678303"/>
          </a:xfrm>
          <a:prstGeom prst="rect">
            <a:avLst/>
          </a:prstGeom>
          <a:noFill/>
          <a:ln>
            <a:noFill/>
          </a:ln>
        </p:spPr>
        <p:txBody>
          <a:bodyPr spcFirstLastPara="1" wrap="square" lIns="68575" tIns="34275" rIns="68575" bIns="34275" anchor="ctr" anchorCtr="0">
            <a:normAutofit/>
          </a:bodyPr>
          <a:lstStyle/>
          <a:p>
            <a:pPr marL="457200" lvl="0" indent="-342900" algn="l" rtl="0">
              <a:lnSpc>
                <a:spcPct val="100000"/>
              </a:lnSpc>
              <a:spcBef>
                <a:spcPts val="400"/>
              </a:spcBef>
              <a:spcAft>
                <a:spcPts val="0"/>
              </a:spcAft>
              <a:buSzPts val="1800"/>
              <a:buChar char="◼"/>
            </a:pPr>
            <a:r>
              <a:rPr lang="fr-FR" sz="2000"/>
              <a:t> Le principe du chaînage arrière est plus compliqué.</a:t>
            </a:r>
            <a:endParaRPr sz="2000"/>
          </a:p>
          <a:p>
            <a:pPr marL="457200" lvl="0" indent="0" algn="l" rtl="0">
              <a:lnSpc>
                <a:spcPct val="100000"/>
              </a:lnSpc>
              <a:spcBef>
                <a:spcPts val="400"/>
              </a:spcBef>
              <a:spcAft>
                <a:spcPts val="0"/>
              </a:spcAft>
              <a:buNone/>
            </a:pPr>
            <a:endParaRPr sz="2000"/>
          </a:p>
          <a:p>
            <a:pPr marL="457200" lvl="0" indent="-342900" algn="l" rtl="0">
              <a:lnSpc>
                <a:spcPct val="100000"/>
              </a:lnSpc>
              <a:spcBef>
                <a:spcPts val="400"/>
              </a:spcBef>
              <a:spcAft>
                <a:spcPts val="0"/>
              </a:spcAft>
              <a:buSzPts val="1800"/>
              <a:buChar char="◼"/>
            </a:pPr>
            <a:r>
              <a:rPr lang="fr-FR" sz="2000"/>
              <a:t> Le point de départ est une solution et de tenter de remonter la chaîne afin de déterminer les causes d'un effet (fait).</a:t>
            </a:r>
            <a:endParaRPr sz="2000"/>
          </a:p>
          <a:p>
            <a:pPr marL="457200" lvl="0" indent="0" algn="l" rtl="0">
              <a:lnSpc>
                <a:spcPct val="100000"/>
              </a:lnSpc>
              <a:spcBef>
                <a:spcPts val="400"/>
              </a:spcBef>
              <a:spcAft>
                <a:spcPts val="0"/>
              </a:spcAft>
              <a:buNone/>
            </a:pPr>
            <a:endParaRPr sz="2000"/>
          </a:p>
          <a:p>
            <a:pPr marL="457200" lvl="0" indent="-342900" algn="l" rtl="0">
              <a:lnSpc>
                <a:spcPct val="100000"/>
              </a:lnSpc>
              <a:spcBef>
                <a:spcPts val="400"/>
              </a:spcBef>
              <a:spcAft>
                <a:spcPts val="0"/>
              </a:spcAft>
              <a:buSzPts val="1800"/>
              <a:buChar char="◼"/>
            </a:pPr>
            <a:r>
              <a:rPr lang="fr-FR" sz="2000"/>
              <a:t> La procédure est à partir d'un fait, de déterminer les règles d'inférence qui auraient pu être à l'origine de ce fait et de déterminer les paramètres les plus probables</a:t>
            </a:r>
            <a:endParaRPr sz="2000"/>
          </a:p>
          <a:p>
            <a:pPr marL="457200" lvl="0" indent="-228600" algn="l" rtl="0">
              <a:lnSpc>
                <a:spcPct val="100000"/>
              </a:lnSpc>
              <a:spcBef>
                <a:spcPts val="400"/>
              </a:spcBef>
              <a:spcAft>
                <a:spcPts val="0"/>
              </a:spcAft>
              <a:buSzPts val="1200"/>
              <a:buNone/>
            </a:pPr>
            <a:endParaRPr sz="2000"/>
          </a:p>
        </p:txBody>
      </p:sp>
      <p:sp>
        <p:nvSpPr>
          <p:cNvPr id="338" name="Google Shape;338;p17"/>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8"/>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Chainage arrière</a:t>
            </a:r>
            <a:endParaRPr/>
          </a:p>
        </p:txBody>
      </p:sp>
      <p:sp>
        <p:nvSpPr>
          <p:cNvPr id="344" name="Google Shape;344;p18"/>
          <p:cNvSpPr/>
          <p:nvPr/>
        </p:nvSpPr>
        <p:spPr>
          <a:xfrm>
            <a:off x="3945283" y="1804363"/>
            <a:ext cx="3431568" cy="878441"/>
          </a:xfrm>
          <a:prstGeom prst="diamond">
            <a:avLst/>
          </a:prstGeom>
          <a:gradFill>
            <a:gsLst>
              <a:gs pos="0">
                <a:srgbClr val="BCCCE7"/>
              </a:gs>
              <a:gs pos="35000">
                <a:srgbClr val="D0DCED"/>
              </a:gs>
              <a:gs pos="100000">
                <a:srgbClr val="EDF0F7"/>
              </a:gs>
            </a:gsLst>
            <a:lin ang="16200000" scaled="0"/>
          </a:gradFill>
          <a:ln w="9525" cap="flat" cmpd="sng">
            <a:solidFill>
              <a:srgbClr val="7A8A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200" b="0" i="0" u="none" strike="noStrike" cap="none">
                <a:solidFill>
                  <a:schemeClr val="dk1"/>
                </a:solidFill>
                <a:latin typeface="Arial"/>
                <a:ea typeface="Arial"/>
                <a:cs typeface="Arial"/>
                <a:sym typeface="Arial"/>
              </a:rPr>
              <a:t>Existe-t-il une règle concluant sur ce fait</a:t>
            </a:r>
            <a:r>
              <a:rPr lang="fr-FR" sz="1400" b="0" i="0" u="none" strike="noStrike" cap="none">
                <a:solidFill>
                  <a:schemeClr val="dk1"/>
                </a:solidFill>
                <a:latin typeface="Arial"/>
                <a:ea typeface="Arial"/>
                <a:cs typeface="Arial"/>
                <a:sym typeface="Arial"/>
              </a:rPr>
              <a:t>?</a:t>
            </a:r>
            <a:endParaRPr/>
          </a:p>
        </p:txBody>
      </p:sp>
      <p:sp>
        <p:nvSpPr>
          <p:cNvPr id="345" name="Google Shape;345;p18"/>
          <p:cNvSpPr/>
          <p:nvPr/>
        </p:nvSpPr>
        <p:spPr>
          <a:xfrm>
            <a:off x="4476969" y="3247744"/>
            <a:ext cx="2193533" cy="261610"/>
          </a:xfrm>
          <a:prstGeom prst="rect">
            <a:avLst/>
          </a:prstGeom>
          <a:solidFill>
            <a:schemeClr val="accent4"/>
          </a:solidFill>
          <a:ln w="25400" cap="flat" cmpd="sng">
            <a:solidFill>
              <a:srgbClr val="353C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lt1"/>
                </a:solidFill>
                <a:latin typeface="Arial"/>
                <a:ea typeface="Arial"/>
                <a:cs typeface="Arial"/>
                <a:sym typeface="Arial"/>
              </a:rPr>
              <a:t>Prouver (règle)</a:t>
            </a:r>
            <a:endParaRPr/>
          </a:p>
        </p:txBody>
      </p:sp>
      <p:sp>
        <p:nvSpPr>
          <p:cNvPr id="346" name="Google Shape;346;p18"/>
          <p:cNvSpPr/>
          <p:nvPr/>
        </p:nvSpPr>
        <p:spPr>
          <a:xfrm>
            <a:off x="4185440" y="3915713"/>
            <a:ext cx="2776590" cy="518968"/>
          </a:xfrm>
          <a:prstGeom prst="diamond">
            <a:avLst/>
          </a:prstGeom>
          <a:gradFill>
            <a:gsLst>
              <a:gs pos="0">
                <a:srgbClr val="BCCCE7"/>
              </a:gs>
              <a:gs pos="35000">
                <a:srgbClr val="D0DCED"/>
              </a:gs>
              <a:gs pos="100000">
                <a:srgbClr val="EDF0F7"/>
              </a:gs>
            </a:gsLst>
            <a:lin ang="16200000" scaled="0"/>
          </a:gradFill>
          <a:ln w="9525" cap="flat" cmpd="sng">
            <a:solidFill>
              <a:srgbClr val="7A8A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200" b="0" i="0" u="none" strike="noStrike" cap="none">
                <a:solidFill>
                  <a:schemeClr val="dk1"/>
                </a:solidFill>
                <a:latin typeface="Arial"/>
                <a:ea typeface="Arial"/>
                <a:cs typeface="Arial"/>
                <a:sym typeface="Arial"/>
              </a:rPr>
              <a:t>La règle est elle prouvée?</a:t>
            </a:r>
            <a:endParaRPr/>
          </a:p>
        </p:txBody>
      </p:sp>
      <p:cxnSp>
        <p:nvCxnSpPr>
          <p:cNvPr id="347" name="Google Shape;347;p18"/>
          <p:cNvCxnSpPr>
            <a:stCxn id="344" idx="1"/>
            <a:endCxn id="345" idx="1"/>
          </p:cNvCxnSpPr>
          <p:nvPr/>
        </p:nvCxnSpPr>
        <p:spPr>
          <a:xfrm>
            <a:off x="3945283" y="2243584"/>
            <a:ext cx="531600" cy="1134900"/>
          </a:xfrm>
          <a:prstGeom prst="bentConnector3">
            <a:avLst>
              <a:gd name="adj1" fmla="val -43002"/>
            </a:avLst>
          </a:prstGeom>
          <a:noFill/>
          <a:ln w="9525" cap="flat" cmpd="sng">
            <a:solidFill>
              <a:schemeClr val="dk1"/>
            </a:solidFill>
            <a:prstDash val="solid"/>
            <a:round/>
            <a:headEnd type="none" w="sm" len="sm"/>
            <a:tailEnd type="triangle" w="med" len="med"/>
          </a:ln>
        </p:spPr>
      </p:cxnSp>
      <p:cxnSp>
        <p:nvCxnSpPr>
          <p:cNvPr id="348" name="Google Shape;348;p18"/>
          <p:cNvCxnSpPr>
            <a:stCxn id="345" idx="2"/>
          </p:cNvCxnSpPr>
          <p:nvPr/>
        </p:nvCxnSpPr>
        <p:spPr>
          <a:xfrm>
            <a:off x="5573736" y="3509354"/>
            <a:ext cx="0" cy="376200"/>
          </a:xfrm>
          <a:prstGeom prst="straightConnector1">
            <a:avLst/>
          </a:prstGeom>
          <a:noFill/>
          <a:ln w="9525" cap="flat" cmpd="sng">
            <a:solidFill>
              <a:schemeClr val="dk1"/>
            </a:solidFill>
            <a:prstDash val="solid"/>
            <a:round/>
            <a:headEnd type="none" w="sm" len="sm"/>
            <a:tailEnd type="triangle" w="med" len="med"/>
          </a:ln>
        </p:spPr>
      </p:cxnSp>
      <p:sp>
        <p:nvSpPr>
          <p:cNvPr id="349" name="Google Shape;349;p18"/>
          <p:cNvSpPr txBox="1"/>
          <p:nvPr/>
        </p:nvSpPr>
        <p:spPr>
          <a:xfrm>
            <a:off x="3667265" y="2852328"/>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Oui</a:t>
            </a:r>
            <a:endParaRPr/>
          </a:p>
        </p:txBody>
      </p:sp>
      <p:sp>
        <p:nvSpPr>
          <p:cNvPr id="350" name="Google Shape;350;p18"/>
          <p:cNvSpPr/>
          <p:nvPr/>
        </p:nvSpPr>
        <p:spPr>
          <a:xfrm>
            <a:off x="2431825" y="4436857"/>
            <a:ext cx="1779300" cy="420600"/>
          </a:xfrm>
          <a:prstGeom prst="rect">
            <a:avLst/>
          </a:prstGeom>
          <a:solidFill>
            <a:srgbClr val="00B050"/>
          </a:solidFill>
          <a:ln w="25400" cap="flat" cmpd="sng">
            <a:solidFill>
              <a:srgbClr val="353C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lt1"/>
                </a:solidFill>
                <a:latin typeface="Arial"/>
                <a:ea typeface="Arial"/>
                <a:cs typeface="Arial"/>
                <a:sym typeface="Arial"/>
              </a:rPr>
              <a:t>Sortie(fait satisfait)</a:t>
            </a:r>
            <a:endParaRPr/>
          </a:p>
        </p:txBody>
      </p:sp>
      <p:cxnSp>
        <p:nvCxnSpPr>
          <p:cNvPr id="351" name="Google Shape;351;p18"/>
          <p:cNvCxnSpPr>
            <a:stCxn id="346" idx="1"/>
            <a:endCxn id="350" idx="0"/>
          </p:cNvCxnSpPr>
          <p:nvPr/>
        </p:nvCxnSpPr>
        <p:spPr>
          <a:xfrm flipH="1">
            <a:off x="3321440" y="4175197"/>
            <a:ext cx="864000" cy="261600"/>
          </a:xfrm>
          <a:prstGeom prst="bentConnector2">
            <a:avLst/>
          </a:prstGeom>
          <a:noFill/>
          <a:ln w="9525" cap="flat" cmpd="sng">
            <a:solidFill>
              <a:schemeClr val="dk1"/>
            </a:solidFill>
            <a:prstDash val="solid"/>
            <a:round/>
            <a:headEnd type="none" w="sm" len="sm"/>
            <a:tailEnd type="triangle" w="med" len="med"/>
          </a:ln>
        </p:spPr>
      </p:cxnSp>
      <p:sp>
        <p:nvSpPr>
          <p:cNvPr id="352" name="Google Shape;352;p18"/>
          <p:cNvSpPr txBox="1"/>
          <p:nvPr/>
        </p:nvSpPr>
        <p:spPr>
          <a:xfrm>
            <a:off x="3516544" y="3929388"/>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Oui</a:t>
            </a:r>
            <a:endParaRPr/>
          </a:p>
        </p:txBody>
      </p:sp>
      <p:sp>
        <p:nvSpPr>
          <p:cNvPr id="353" name="Google Shape;353;p18"/>
          <p:cNvSpPr/>
          <p:nvPr/>
        </p:nvSpPr>
        <p:spPr>
          <a:xfrm>
            <a:off x="6219767" y="4523749"/>
            <a:ext cx="3026982" cy="878440"/>
          </a:xfrm>
          <a:prstGeom prst="diamond">
            <a:avLst/>
          </a:prstGeom>
          <a:gradFill>
            <a:gsLst>
              <a:gs pos="0">
                <a:srgbClr val="BCCCE7"/>
              </a:gs>
              <a:gs pos="35000">
                <a:srgbClr val="D0DCED"/>
              </a:gs>
              <a:gs pos="100000">
                <a:srgbClr val="EDF0F7"/>
              </a:gs>
            </a:gsLst>
            <a:lin ang="16200000" scaled="0"/>
          </a:gradFill>
          <a:ln w="9525" cap="flat" cmpd="sng">
            <a:solidFill>
              <a:srgbClr val="7A8A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200" b="0" i="0" u="none" strike="noStrike" cap="none">
                <a:solidFill>
                  <a:schemeClr val="dk1"/>
                </a:solidFill>
                <a:latin typeface="Arial"/>
                <a:ea typeface="Arial"/>
                <a:cs typeface="Arial"/>
                <a:sym typeface="Arial"/>
              </a:rPr>
              <a:t>Existe-t-il une autre règle concluant sur ce fait?</a:t>
            </a:r>
            <a:endParaRPr/>
          </a:p>
        </p:txBody>
      </p:sp>
      <p:cxnSp>
        <p:nvCxnSpPr>
          <p:cNvPr id="354" name="Google Shape;354;p18"/>
          <p:cNvCxnSpPr>
            <a:stCxn id="346" idx="3"/>
            <a:endCxn id="353" idx="0"/>
          </p:cNvCxnSpPr>
          <p:nvPr/>
        </p:nvCxnSpPr>
        <p:spPr>
          <a:xfrm>
            <a:off x="6962030" y="4175197"/>
            <a:ext cx="771300" cy="348600"/>
          </a:xfrm>
          <a:prstGeom prst="bentConnector2">
            <a:avLst/>
          </a:prstGeom>
          <a:noFill/>
          <a:ln w="9525" cap="flat" cmpd="sng">
            <a:solidFill>
              <a:schemeClr val="dk1"/>
            </a:solidFill>
            <a:prstDash val="solid"/>
            <a:round/>
            <a:headEnd type="none" w="sm" len="sm"/>
            <a:tailEnd type="triangle" w="med" len="med"/>
          </a:ln>
        </p:spPr>
      </p:cxnSp>
      <p:sp>
        <p:nvSpPr>
          <p:cNvPr id="355" name="Google Shape;355;p18"/>
          <p:cNvSpPr txBox="1"/>
          <p:nvPr/>
        </p:nvSpPr>
        <p:spPr>
          <a:xfrm>
            <a:off x="7265985" y="3833014"/>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Non</a:t>
            </a:r>
            <a:endParaRPr/>
          </a:p>
        </p:txBody>
      </p:sp>
      <p:sp>
        <p:nvSpPr>
          <p:cNvPr id="356" name="Google Shape;356;p18"/>
          <p:cNvSpPr/>
          <p:nvPr/>
        </p:nvSpPr>
        <p:spPr>
          <a:xfrm>
            <a:off x="3805291" y="5285310"/>
            <a:ext cx="3026982" cy="878440"/>
          </a:xfrm>
          <a:prstGeom prst="diamond">
            <a:avLst/>
          </a:prstGeom>
          <a:gradFill>
            <a:gsLst>
              <a:gs pos="0">
                <a:srgbClr val="BCCCE7"/>
              </a:gs>
              <a:gs pos="35000">
                <a:srgbClr val="D0DCED"/>
              </a:gs>
              <a:gs pos="100000">
                <a:srgbClr val="EDF0F7"/>
              </a:gs>
            </a:gsLst>
            <a:lin ang="16200000" scaled="0"/>
          </a:gradFill>
          <a:ln w="9525" cap="flat" cmpd="sng">
            <a:solidFill>
              <a:srgbClr val="7A8AA6"/>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200" b="0" i="0" u="none" strike="noStrike" cap="none">
                <a:solidFill>
                  <a:schemeClr val="dk1"/>
                </a:solidFill>
                <a:latin typeface="Arial"/>
                <a:ea typeface="Arial"/>
                <a:cs typeface="Arial"/>
                <a:sym typeface="Arial"/>
              </a:rPr>
              <a:t>Demande à l’utilisateur si le fait est vrai</a:t>
            </a:r>
            <a:endParaRPr/>
          </a:p>
        </p:txBody>
      </p:sp>
      <p:cxnSp>
        <p:nvCxnSpPr>
          <p:cNvPr id="357" name="Google Shape;357;p18"/>
          <p:cNvCxnSpPr>
            <a:stCxn id="353" idx="1"/>
            <a:endCxn id="356" idx="0"/>
          </p:cNvCxnSpPr>
          <p:nvPr/>
        </p:nvCxnSpPr>
        <p:spPr>
          <a:xfrm flipH="1">
            <a:off x="5318867" y="4962969"/>
            <a:ext cx="900900" cy="322200"/>
          </a:xfrm>
          <a:prstGeom prst="bentConnector2">
            <a:avLst/>
          </a:prstGeom>
          <a:noFill/>
          <a:ln w="9525" cap="flat" cmpd="sng">
            <a:solidFill>
              <a:schemeClr val="dk1"/>
            </a:solidFill>
            <a:prstDash val="solid"/>
            <a:round/>
            <a:headEnd type="none" w="sm" len="sm"/>
            <a:tailEnd type="triangle" w="med" len="med"/>
          </a:ln>
        </p:spPr>
      </p:cxnSp>
      <p:sp>
        <p:nvSpPr>
          <p:cNvPr id="358" name="Google Shape;358;p18"/>
          <p:cNvSpPr txBox="1"/>
          <p:nvPr/>
        </p:nvSpPr>
        <p:spPr>
          <a:xfrm>
            <a:off x="5532852" y="4714353"/>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Non</a:t>
            </a:r>
            <a:endParaRPr/>
          </a:p>
        </p:txBody>
      </p:sp>
      <p:cxnSp>
        <p:nvCxnSpPr>
          <p:cNvPr id="359" name="Google Shape;359;p18"/>
          <p:cNvCxnSpPr>
            <a:stCxn id="356" idx="1"/>
            <a:endCxn id="350" idx="2"/>
          </p:cNvCxnSpPr>
          <p:nvPr/>
        </p:nvCxnSpPr>
        <p:spPr>
          <a:xfrm rot="10800000">
            <a:off x="3321391" y="4857530"/>
            <a:ext cx="483900" cy="867000"/>
          </a:xfrm>
          <a:prstGeom prst="bentConnector2">
            <a:avLst/>
          </a:prstGeom>
          <a:noFill/>
          <a:ln w="9525" cap="flat" cmpd="sng">
            <a:solidFill>
              <a:schemeClr val="dk1"/>
            </a:solidFill>
            <a:prstDash val="solid"/>
            <a:round/>
            <a:headEnd type="none" w="sm" len="sm"/>
            <a:tailEnd type="triangle" w="med" len="med"/>
          </a:ln>
        </p:spPr>
      </p:cxnSp>
      <p:sp>
        <p:nvSpPr>
          <p:cNvPr id="360" name="Google Shape;360;p18"/>
          <p:cNvSpPr/>
          <p:nvPr/>
        </p:nvSpPr>
        <p:spPr>
          <a:xfrm>
            <a:off x="6219775" y="6115478"/>
            <a:ext cx="1979400" cy="528300"/>
          </a:xfrm>
          <a:prstGeom prst="rect">
            <a:avLst/>
          </a:prstGeom>
          <a:solidFill>
            <a:srgbClr val="CD5B5B"/>
          </a:solidFill>
          <a:ln w="25400" cap="flat" cmpd="sng">
            <a:solidFill>
              <a:srgbClr val="353C4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FR" sz="1400" b="0" i="0" u="none" strike="noStrike" cap="none">
                <a:solidFill>
                  <a:schemeClr val="lt1"/>
                </a:solidFill>
                <a:latin typeface="Arial"/>
                <a:ea typeface="Arial"/>
                <a:cs typeface="Arial"/>
                <a:sym typeface="Arial"/>
              </a:rPr>
              <a:t>Sortie(fait Non satisfait)</a:t>
            </a:r>
            <a:endParaRPr/>
          </a:p>
        </p:txBody>
      </p:sp>
      <p:cxnSp>
        <p:nvCxnSpPr>
          <p:cNvPr id="361" name="Google Shape;361;p18"/>
          <p:cNvCxnSpPr>
            <a:stCxn id="356" idx="3"/>
            <a:endCxn id="360" idx="0"/>
          </p:cNvCxnSpPr>
          <p:nvPr/>
        </p:nvCxnSpPr>
        <p:spPr>
          <a:xfrm>
            <a:off x="6832273" y="5724530"/>
            <a:ext cx="377100" cy="390900"/>
          </a:xfrm>
          <a:prstGeom prst="bentConnector2">
            <a:avLst/>
          </a:prstGeom>
          <a:noFill/>
          <a:ln w="9525" cap="flat" cmpd="sng">
            <a:solidFill>
              <a:schemeClr val="dk1"/>
            </a:solidFill>
            <a:prstDash val="solid"/>
            <a:round/>
            <a:headEnd type="none" w="sm" len="sm"/>
            <a:tailEnd type="triangle" w="med" len="med"/>
          </a:ln>
        </p:spPr>
      </p:cxnSp>
      <p:sp>
        <p:nvSpPr>
          <p:cNvPr id="362" name="Google Shape;362;p18"/>
          <p:cNvSpPr txBox="1"/>
          <p:nvPr/>
        </p:nvSpPr>
        <p:spPr>
          <a:xfrm>
            <a:off x="7145289" y="5787911"/>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Non</a:t>
            </a:r>
            <a:endParaRPr/>
          </a:p>
        </p:txBody>
      </p:sp>
      <p:sp>
        <p:nvSpPr>
          <p:cNvPr id="363" name="Google Shape;363;p18"/>
          <p:cNvSpPr txBox="1"/>
          <p:nvPr/>
        </p:nvSpPr>
        <p:spPr>
          <a:xfrm>
            <a:off x="3410401" y="5166785"/>
            <a:ext cx="472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100" b="0" i="0" u="none" strike="noStrike" cap="none">
                <a:solidFill>
                  <a:srgbClr val="000000"/>
                </a:solidFill>
                <a:latin typeface="Arial"/>
                <a:ea typeface="Arial"/>
                <a:cs typeface="Arial"/>
                <a:sym typeface="Arial"/>
              </a:rPr>
              <a:t>Oui</a:t>
            </a:r>
            <a:endParaRPr/>
          </a:p>
        </p:txBody>
      </p:sp>
      <p:cxnSp>
        <p:nvCxnSpPr>
          <p:cNvPr id="364" name="Google Shape;364;p18"/>
          <p:cNvCxnSpPr>
            <a:stCxn id="353" idx="3"/>
            <a:endCxn id="345" idx="3"/>
          </p:cNvCxnSpPr>
          <p:nvPr/>
        </p:nvCxnSpPr>
        <p:spPr>
          <a:xfrm rot="10800000">
            <a:off x="6670649" y="3378669"/>
            <a:ext cx="2576100" cy="1584300"/>
          </a:xfrm>
          <a:prstGeom prst="bentConnector3">
            <a:avLst>
              <a:gd name="adj1" fmla="val 698"/>
            </a:avLst>
          </a:prstGeom>
          <a:noFill/>
          <a:ln w="9525" cap="flat" cmpd="sng">
            <a:solidFill>
              <a:schemeClr val="dk1"/>
            </a:solidFill>
            <a:prstDash val="solid"/>
            <a:round/>
            <a:headEnd type="none" w="sm" len="sm"/>
            <a:tailEnd type="triangle" w="med" len="med"/>
          </a:ln>
        </p:spPr>
      </p:cxnSp>
      <p:cxnSp>
        <p:nvCxnSpPr>
          <p:cNvPr id="365" name="Google Shape;365;p18"/>
          <p:cNvCxnSpPr>
            <a:stCxn id="344" idx="3"/>
          </p:cNvCxnSpPr>
          <p:nvPr/>
        </p:nvCxnSpPr>
        <p:spPr>
          <a:xfrm flipH="1">
            <a:off x="5933851" y="2243584"/>
            <a:ext cx="1443000" cy="2732400"/>
          </a:xfrm>
          <a:prstGeom prst="bentConnector4">
            <a:avLst>
              <a:gd name="adj1" fmla="val -132610"/>
              <a:gd name="adj2" fmla="val 118574"/>
            </a:avLst>
          </a:prstGeom>
          <a:noFill/>
          <a:ln w="9525" cap="flat" cmpd="sng">
            <a:solidFill>
              <a:schemeClr val="dk1"/>
            </a:solidFill>
            <a:prstDash val="solid"/>
            <a:round/>
            <a:headEnd type="none" w="sm" len="sm"/>
            <a:tailEnd type="triangle" w="med" len="med"/>
          </a:ln>
        </p:spPr>
      </p:cxnSp>
      <p:sp>
        <p:nvSpPr>
          <p:cNvPr id="366" name="Google Shape;366;p18"/>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ac8a3d7704_0_130"/>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Chainage arrière : Exemple </a:t>
            </a:r>
            <a:endParaRPr/>
          </a:p>
        </p:txBody>
      </p:sp>
      <p:sp>
        <p:nvSpPr>
          <p:cNvPr id="373" name="Google Shape;373;g2ac8a3d7704_0_130"/>
          <p:cNvSpPr txBox="1">
            <a:spLocks noGrp="1"/>
          </p:cNvSpPr>
          <p:nvPr>
            <p:ph type="body" idx="1"/>
          </p:nvPr>
        </p:nvSpPr>
        <p:spPr>
          <a:xfrm>
            <a:off x="2386875" y="3742800"/>
            <a:ext cx="8327700" cy="2862600"/>
          </a:xfrm>
          <a:prstGeom prst="rect">
            <a:avLst/>
          </a:prstGeom>
        </p:spPr>
        <p:txBody>
          <a:bodyPr spcFirstLastPara="1" wrap="square" lIns="68575" tIns="34275" rIns="68575" bIns="34275" anchor="ctr" anchorCtr="0">
            <a:normAutofit fontScale="55000" lnSpcReduction="20000"/>
          </a:bodyPr>
          <a:lstStyle/>
          <a:p>
            <a:pPr marL="0" lvl="0" indent="0" algn="l" rtl="0">
              <a:spcBef>
                <a:spcPts val="0"/>
              </a:spcBef>
              <a:spcAft>
                <a:spcPts val="0"/>
              </a:spcAft>
              <a:buNone/>
            </a:pPr>
            <a:r>
              <a:rPr lang="fr-FR" sz="3009" b="1">
                <a:solidFill>
                  <a:schemeClr val="dk1"/>
                </a:solidFill>
                <a:latin typeface="Arial"/>
                <a:ea typeface="Arial"/>
                <a:cs typeface="Arial"/>
                <a:sym typeface="Arial"/>
              </a:rPr>
              <a:t>Chaînage arrière :</a:t>
            </a:r>
            <a:endParaRPr sz="3009" b="1">
              <a:solidFill>
                <a:schemeClr val="dk1"/>
              </a:solidFill>
              <a:latin typeface="Arial"/>
              <a:ea typeface="Arial"/>
              <a:cs typeface="Arial"/>
              <a:sym typeface="Arial"/>
            </a:endParaRPr>
          </a:p>
          <a:p>
            <a:pPr marL="0" lvl="0" indent="0" algn="l" rtl="0">
              <a:spcBef>
                <a:spcPts val="0"/>
              </a:spcBef>
              <a:spcAft>
                <a:spcPts val="0"/>
              </a:spcAft>
              <a:buNone/>
            </a:pPr>
            <a:endParaRPr sz="3009" b="1">
              <a:solidFill>
                <a:schemeClr val="dk1"/>
              </a:solidFill>
              <a:latin typeface="Arial"/>
              <a:ea typeface="Arial"/>
              <a:cs typeface="Arial"/>
              <a:sym typeface="Arial"/>
            </a:endParaRPr>
          </a:p>
          <a:p>
            <a:pPr marL="457200" lvl="0" indent="-333704" algn="l" rtl="0">
              <a:spcBef>
                <a:spcPts val="0"/>
              </a:spcBef>
              <a:spcAft>
                <a:spcPts val="0"/>
              </a:spcAft>
              <a:buClr>
                <a:schemeClr val="dk1"/>
              </a:buClr>
              <a:buSzPct val="100000"/>
              <a:buFont typeface="Arial"/>
              <a:buAutoNum type="arabicPeriod"/>
            </a:pPr>
            <a:r>
              <a:rPr lang="fr-FR" sz="3009">
                <a:solidFill>
                  <a:schemeClr val="dk1"/>
                </a:solidFill>
                <a:latin typeface="Arial"/>
                <a:ea typeface="Arial"/>
                <a:cs typeface="Arial"/>
                <a:sym typeface="Arial"/>
              </a:rPr>
              <a:t>BF={F1,F2,F3}.  Question : Est ce que l’animal est un oiseau?</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333704" algn="l" rtl="0">
              <a:spcBef>
                <a:spcPts val="0"/>
              </a:spcBef>
              <a:spcAft>
                <a:spcPts val="0"/>
              </a:spcAft>
              <a:buClr>
                <a:schemeClr val="dk1"/>
              </a:buClr>
              <a:buSzPct val="100000"/>
              <a:buFont typeface="Arial"/>
              <a:buAutoNum type="arabicPeriod"/>
            </a:pPr>
            <a:r>
              <a:rPr lang="fr-FR" sz="3009">
                <a:solidFill>
                  <a:schemeClr val="dk1"/>
                </a:solidFill>
                <a:latin typeface="Arial"/>
                <a:ea typeface="Arial"/>
                <a:cs typeface="Arial"/>
                <a:sym typeface="Arial"/>
              </a:rPr>
              <a:t>Règles déclenchable - Chercher l’animal est un oiseau dans les conclusions : R1.</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326719" algn="l" rtl="0">
              <a:spcBef>
                <a:spcPts val="0"/>
              </a:spcBef>
              <a:spcAft>
                <a:spcPts val="0"/>
              </a:spcAft>
              <a:buClr>
                <a:schemeClr val="dk1"/>
              </a:buClr>
              <a:buSzPct val="93354"/>
              <a:buFont typeface="Arial"/>
              <a:buChar char="-"/>
            </a:pPr>
            <a:r>
              <a:rPr lang="fr-FR" sz="3009">
                <a:solidFill>
                  <a:schemeClr val="dk1"/>
                </a:solidFill>
                <a:latin typeface="Arial"/>
                <a:ea typeface="Arial"/>
                <a:cs typeface="Arial"/>
                <a:sym typeface="Arial"/>
              </a:rPr>
              <a:t>On applique la règle R1 : Les prémisses “un animal a des plumes”, “vole”, et “pond des oeufs” appartiennent à BF. {Se sont des faits = Vrais}.</a:t>
            </a:r>
            <a:endParaRPr sz="3009">
              <a:solidFill>
                <a:schemeClr val="dk1"/>
              </a:solidFill>
              <a:latin typeface="Arial"/>
              <a:ea typeface="Arial"/>
              <a:cs typeface="Arial"/>
              <a:sym typeface="Arial"/>
            </a:endParaRPr>
          </a:p>
          <a:p>
            <a:pPr marL="457200" lvl="0" indent="0" algn="l" rtl="0">
              <a:spcBef>
                <a:spcPts val="0"/>
              </a:spcBef>
              <a:spcAft>
                <a:spcPts val="0"/>
              </a:spcAft>
              <a:buNone/>
            </a:pPr>
            <a:endParaRPr sz="3009">
              <a:solidFill>
                <a:schemeClr val="dk1"/>
              </a:solidFill>
              <a:latin typeface="Arial"/>
              <a:ea typeface="Arial"/>
              <a:cs typeface="Arial"/>
              <a:sym typeface="Arial"/>
            </a:endParaRPr>
          </a:p>
          <a:p>
            <a:pPr marL="457200" lvl="0" indent="0" algn="l" rtl="0">
              <a:spcBef>
                <a:spcPts val="0"/>
              </a:spcBef>
              <a:spcAft>
                <a:spcPts val="0"/>
              </a:spcAft>
              <a:buNone/>
            </a:pPr>
            <a:r>
              <a:rPr lang="fr-FR" sz="3009">
                <a:solidFill>
                  <a:schemeClr val="dk1"/>
                </a:solidFill>
                <a:latin typeface="Arial"/>
                <a:ea typeface="Arial"/>
                <a:cs typeface="Arial"/>
                <a:sym typeface="Arial"/>
              </a:rPr>
              <a:t>Donc :  L’animal est un oiseau est </a:t>
            </a:r>
            <a:r>
              <a:rPr lang="fr-FR" sz="3009" b="1">
                <a:solidFill>
                  <a:schemeClr val="dk1"/>
                </a:solidFill>
                <a:latin typeface="Arial"/>
                <a:ea typeface="Arial"/>
                <a:cs typeface="Arial"/>
                <a:sym typeface="Arial"/>
              </a:rPr>
              <a:t>Prouvé. </a:t>
            </a:r>
            <a:endParaRPr sz="3009" b="1">
              <a:solidFill>
                <a:schemeClr val="dk1"/>
              </a:solidFill>
              <a:latin typeface="Arial"/>
              <a:ea typeface="Arial"/>
              <a:cs typeface="Arial"/>
              <a:sym typeface="Arial"/>
            </a:endParaRPr>
          </a:p>
          <a:p>
            <a:pPr marL="0" lvl="0" indent="0" algn="l" rtl="0">
              <a:spcBef>
                <a:spcPts val="0"/>
              </a:spcBef>
              <a:spcAft>
                <a:spcPts val="0"/>
              </a:spcAft>
              <a:buNone/>
            </a:pPr>
            <a:endParaRPr sz="3009">
              <a:solidFill>
                <a:schemeClr val="dk1"/>
              </a:solidFill>
              <a:latin typeface="Arial"/>
              <a:ea typeface="Arial"/>
              <a:cs typeface="Arial"/>
              <a:sym typeface="Arial"/>
            </a:endParaRPr>
          </a:p>
          <a:p>
            <a:pPr marL="0" lvl="0" indent="0" algn="l" rtl="0">
              <a:spcBef>
                <a:spcPts val="0"/>
              </a:spcBef>
              <a:spcAft>
                <a:spcPts val="0"/>
              </a:spcAft>
              <a:buNone/>
            </a:pPr>
            <a:r>
              <a:rPr lang="fr-FR" sz="3009">
                <a:solidFill>
                  <a:schemeClr val="dk1"/>
                </a:solidFill>
                <a:latin typeface="Arial"/>
                <a:ea typeface="Arial"/>
                <a:cs typeface="Arial"/>
                <a:sym typeface="Arial"/>
              </a:rPr>
              <a:t>3. Oui, l’animal est un oiseau. </a:t>
            </a:r>
            <a:endParaRPr>
              <a:solidFill>
                <a:schemeClr val="dk1"/>
              </a:solidFill>
              <a:latin typeface="Arial"/>
              <a:ea typeface="Arial"/>
              <a:cs typeface="Arial"/>
              <a:sym typeface="Arial"/>
            </a:endParaRPr>
          </a:p>
          <a:p>
            <a:pPr marL="0" lvl="0" indent="0" algn="l" rtl="0">
              <a:spcBef>
                <a:spcPts val="0"/>
              </a:spcBef>
              <a:spcAft>
                <a:spcPts val="0"/>
              </a:spcAft>
              <a:buNone/>
            </a:pPr>
            <a:endParaRPr>
              <a:solidFill>
                <a:schemeClr val="dk1"/>
              </a:solidFill>
              <a:latin typeface="Arial"/>
              <a:ea typeface="Arial"/>
              <a:cs typeface="Arial"/>
              <a:sym typeface="Arial"/>
            </a:endParaRPr>
          </a:p>
          <a:p>
            <a:pPr marL="0" lvl="0" indent="0" algn="l" rtl="0">
              <a:spcBef>
                <a:spcPts val="400"/>
              </a:spcBef>
              <a:spcAft>
                <a:spcPts val="0"/>
              </a:spcAft>
              <a:buNone/>
            </a:pPr>
            <a:endParaRPr/>
          </a:p>
        </p:txBody>
      </p:sp>
      <p:graphicFrame>
        <p:nvGraphicFramePr>
          <p:cNvPr id="374" name="Google Shape;374;g2ac8a3d7704_0_130"/>
          <p:cNvGraphicFramePr/>
          <p:nvPr/>
        </p:nvGraphicFramePr>
        <p:xfrm>
          <a:off x="7756700" y="1817650"/>
          <a:ext cx="3969000" cy="1842225"/>
        </p:xfrm>
        <a:graphic>
          <a:graphicData uri="http://schemas.openxmlformats.org/drawingml/2006/table">
            <a:tbl>
              <a:tblPr>
                <a:noFill/>
                <a:tableStyleId>{EE1E2694-22A1-4999-BAA4-9987F4B57C73}</a:tableStyleId>
              </a:tblPr>
              <a:tblGrid>
                <a:gridCol w="3969000">
                  <a:extLst>
                    <a:ext uri="{9D8B030D-6E8A-4147-A177-3AD203B41FA5}">
                      <a16:colId xmlns:a16="http://schemas.microsoft.com/office/drawing/2014/main" val="20000"/>
                    </a:ext>
                  </a:extLst>
                </a:gridCol>
              </a:tblGrid>
              <a:tr h="592575">
                <a:tc>
                  <a:txBody>
                    <a:bodyPr/>
                    <a:lstStyle/>
                    <a:p>
                      <a:pPr marL="0" lvl="0" indent="0" algn="l" rtl="0">
                        <a:spcBef>
                          <a:spcPts val="0"/>
                        </a:spcBef>
                        <a:spcAft>
                          <a:spcPts val="0"/>
                        </a:spcAft>
                        <a:buNone/>
                      </a:pPr>
                      <a:r>
                        <a:rPr lang="fr-FR"/>
                        <a:t>Base de faits</a:t>
                      </a:r>
                      <a:endParaRPr/>
                    </a:p>
                  </a:txBody>
                  <a:tcPr marL="91425" marR="91425" marT="91425" marB="91425"/>
                </a:tc>
                <a:extLst>
                  <a:ext uri="{0D108BD9-81ED-4DB2-BD59-A6C34878D82A}">
                    <a16:rowId xmlns:a16="http://schemas.microsoft.com/office/drawing/2014/main" val="10000"/>
                  </a:ext>
                </a:extLst>
              </a:tr>
              <a:tr h="1230775">
                <a:tc>
                  <a:txBody>
                    <a:bodyPr/>
                    <a:lstStyle/>
                    <a:p>
                      <a:pPr marL="0" lvl="0" indent="0" algn="l" rtl="0">
                        <a:spcBef>
                          <a:spcPts val="0"/>
                        </a:spcBef>
                        <a:spcAft>
                          <a:spcPts val="0"/>
                        </a:spcAft>
                        <a:buNone/>
                      </a:pPr>
                      <a:r>
                        <a:rPr lang="fr-FR"/>
                        <a:t>F1 : L'animal a des plumes.</a:t>
                      </a:r>
                      <a:endParaRPr/>
                    </a:p>
                    <a:p>
                      <a:pPr marL="0" lvl="0" indent="0" algn="l" rtl="0">
                        <a:spcBef>
                          <a:spcPts val="0"/>
                        </a:spcBef>
                        <a:spcAft>
                          <a:spcPts val="0"/>
                        </a:spcAft>
                        <a:buNone/>
                      </a:pPr>
                      <a:r>
                        <a:rPr lang="fr-FR"/>
                        <a:t>F2 : L'animal vole.</a:t>
                      </a:r>
                      <a:endParaRPr/>
                    </a:p>
                    <a:p>
                      <a:pPr marL="0" lvl="0" indent="0" algn="l" rtl="0">
                        <a:spcBef>
                          <a:spcPts val="0"/>
                        </a:spcBef>
                        <a:spcAft>
                          <a:spcPts val="0"/>
                        </a:spcAft>
                        <a:buNone/>
                      </a:pPr>
                      <a:r>
                        <a:rPr lang="fr-FR"/>
                        <a:t>F3 : L'animal pond des œufs.</a:t>
                      </a: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375" name="Google Shape;375;g2ac8a3d7704_0_130"/>
          <p:cNvGraphicFramePr/>
          <p:nvPr/>
        </p:nvGraphicFramePr>
        <p:xfrm>
          <a:off x="449750" y="1817650"/>
          <a:ext cx="7306950" cy="1859220"/>
        </p:xfrm>
        <a:graphic>
          <a:graphicData uri="http://schemas.openxmlformats.org/drawingml/2006/table">
            <a:tbl>
              <a:tblPr>
                <a:noFill/>
                <a:tableStyleId>{EE1E2694-22A1-4999-BAA4-9987F4B57C73}</a:tableStyleId>
              </a:tblPr>
              <a:tblGrid>
                <a:gridCol w="7306950">
                  <a:extLst>
                    <a:ext uri="{9D8B030D-6E8A-4147-A177-3AD203B41FA5}">
                      <a16:colId xmlns:a16="http://schemas.microsoft.com/office/drawing/2014/main" val="20000"/>
                    </a:ext>
                  </a:extLst>
                </a:gridCol>
              </a:tblGrid>
              <a:tr h="337300">
                <a:tc>
                  <a:txBody>
                    <a:bodyPr/>
                    <a:lstStyle/>
                    <a:p>
                      <a:pPr marL="0" lvl="0" indent="0" algn="l" rtl="0">
                        <a:spcBef>
                          <a:spcPts val="0"/>
                        </a:spcBef>
                        <a:spcAft>
                          <a:spcPts val="0"/>
                        </a:spcAft>
                        <a:buNone/>
                      </a:pPr>
                      <a:r>
                        <a:rPr lang="fr-FR"/>
                        <a:t>Base de règles</a:t>
                      </a:r>
                      <a:endParaRPr/>
                    </a:p>
                  </a:txBody>
                  <a:tcPr marL="91425" marR="91425" marT="91425" marB="91425"/>
                </a:tc>
                <a:extLst>
                  <a:ext uri="{0D108BD9-81ED-4DB2-BD59-A6C34878D82A}">
                    <a16:rowId xmlns:a16="http://schemas.microsoft.com/office/drawing/2014/main" val="10000"/>
                  </a:ext>
                </a:extLst>
              </a:tr>
              <a:tr h="1427150">
                <a:tc>
                  <a:txBody>
                    <a:bodyPr/>
                    <a:lstStyle/>
                    <a:p>
                      <a:pPr marL="0" lvl="0" indent="0" algn="l" rtl="0">
                        <a:spcBef>
                          <a:spcPts val="0"/>
                        </a:spcBef>
                        <a:spcAft>
                          <a:spcPts val="0"/>
                        </a:spcAft>
                        <a:buNone/>
                      </a:pPr>
                      <a:r>
                        <a:rPr lang="fr-FR"/>
                        <a:t>Règle 1 : Si un animal a des plumes, vole et pond des œufs, alors l’animal est un oiseau.</a:t>
                      </a:r>
                      <a:endParaRPr/>
                    </a:p>
                    <a:p>
                      <a:pPr marL="0" lvl="0" indent="0" algn="l" rtl="0">
                        <a:spcBef>
                          <a:spcPts val="0"/>
                        </a:spcBef>
                        <a:spcAft>
                          <a:spcPts val="0"/>
                        </a:spcAft>
                        <a:buNone/>
                      </a:pPr>
                      <a:r>
                        <a:rPr lang="fr-FR"/>
                        <a:t>Règle 2 : Si un animal a des plumes, ne vole pas et pond des œufs, alors l’animal est un pingouin.</a:t>
                      </a:r>
                      <a:endParaRPr/>
                    </a:p>
                    <a:p>
                      <a:pPr marL="0" lvl="0" indent="0" algn="l" rtl="0">
                        <a:spcBef>
                          <a:spcPts val="0"/>
                        </a:spcBef>
                        <a:spcAft>
                          <a:spcPts val="0"/>
                        </a:spcAft>
                        <a:buNone/>
                      </a:pPr>
                      <a:r>
                        <a:rPr lang="fr-FR"/>
                        <a:t>Règle 3 : Si un animal n'a pas de plumes, a quatre pattes et est un mammifère, alors l’animal est un chien.</a:t>
                      </a: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376" name="Google Shape;376;g2ac8a3d7704_0_130"/>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ac8a3d7704_0_160"/>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Chainage mixte</a:t>
            </a:r>
            <a:endParaRPr/>
          </a:p>
        </p:txBody>
      </p:sp>
      <p:sp>
        <p:nvSpPr>
          <p:cNvPr id="382" name="Google Shape;382;g2ac8a3d7704_0_160"/>
          <p:cNvSpPr txBox="1">
            <a:spLocks noGrp="1"/>
          </p:cNvSpPr>
          <p:nvPr>
            <p:ph type="body" idx="1"/>
          </p:nvPr>
        </p:nvSpPr>
        <p:spPr>
          <a:xfrm>
            <a:off x="581201" y="2180500"/>
            <a:ext cx="5038200" cy="4572900"/>
          </a:xfrm>
          <a:prstGeom prst="rect">
            <a:avLst/>
          </a:prstGeom>
          <a:noFill/>
          <a:ln>
            <a:noFill/>
          </a:ln>
        </p:spPr>
        <p:txBody>
          <a:bodyPr spcFirstLastPara="1" wrap="square" lIns="68575" tIns="34275" rIns="68575" bIns="34275" anchor="ctr" anchorCtr="0">
            <a:noAutofit/>
          </a:bodyPr>
          <a:lstStyle/>
          <a:p>
            <a:pPr marL="152400" lvl="0" indent="0" algn="l" rtl="0">
              <a:lnSpc>
                <a:spcPct val="100000"/>
              </a:lnSpc>
              <a:spcBef>
                <a:spcPts val="400"/>
              </a:spcBef>
              <a:spcAft>
                <a:spcPts val="0"/>
              </a:spcAft>
              <a:buSzPts val="1200"/>
              <a:buNone/>
            </a:pPr>
            <a:endParaRPr sz="1800"/>
          </a:p>
          <a:p>
            <a:pPr marL="0" lvl="0" indent="0" algn="l" rtl="0">
              <a:spcBef>
                <a:spcPts val="400"/>
              </a:spcBef>
              <a:spcAft>
                <a:spcPts val="0"/>
              </a:spcAft>
              <a:buNone/>
            </a:pPr>
            <a:r>
              <a:rPr lang="fr-FR" sz="1800" b="1">
                <a:solidFill>
                  <a:schemeClr val="dk1"/>
                </a:solidFill>
              </a:rPr>
              <a:t>Constat :</a:t>
            </a:r>
            <a:endParaRPr sz="1800" b="1">
              <a:solidFill>
                <a:schemeClr val="dk1"/>
              </a:solidFill>
            </a:endParaRPr>
          </a:p>
          <a:p>
            <a:pPr marL="457200" lvl="0" indent="-330200" algn="l" rtl="0">
              <a:spcBef>
                <a:spcPts val="400"/>
              </a:spcBef>
              <a:spcAft>
                <a:spcPts val="0"/>
              </a:spcAft>
              <a:buSzPts val="1600"/>
              <a:buChar char="◼"/>
            </a:pPr>
            <a:r>
              <a:rPr lang="fr-FR" sz="1800">
                <a:solidFill>
                  <a:schemeClr val="dk1"/>
                </a:solidFill>
              </a:rPr>
              <a:t>Les chaînages avant et arrière nécessitent une connaissance suffisante dès le début. Si les connaissances initiales sont insuffisantes, la conclusion recherchée peut ne pas pouvoir être établie.</a:t>
            </a:r>
            <a:endParaRPr sz="1800">
              <a:solidFill>
                <a:schemeClr val="dk1"/>
              </a:solidFill>
            </a:endParaRPr>
          </a:p>
          <a:p>
            <a:pPr marL="0" lvl="0" indent="0" algn="l" rtl="0">
              <a:spcBef>
                <a:spcPts val="400"/>
              </a:spcBef>
              <a:spcAft>
                <a:spcPts val="0"/>
              </a:spcAft>
              <a:buNone/>
            </a:pPr>
            <a:endParaRPr sz="1800">
              <a:solidFill>
                <a:schemeClr val="dk1"/>
              </a:solidFill>
            </a:endParaRPr>
          </a:p>
          <a:p>
            <a:pPr marL="0" lvl="0" indent="0" algn="l" rtl="0">
              <a:spcBef>
                <a:spcPts val="400"/>
              </a:spcBef>
              <a:spcAft>
                <a:spcPts val="0"/>
              </a:spcAft>
              <a:buNone/>
            </a:pPr>
            <a:r>
              <a:rPr lang="fr-FR" sz="1800" b="1">
                <a:solidFill>
                  <a:schemeClr val="dk1"/>
                </a:solidFill>
              </a:rPr>
              <a:t>Solution :</a:t>
            </a:r>
            <a:endParaRPr sz="1800" b="1">
              <a:solidFill>
                <a:schemeClr val="dk1"/>
              </a:solidFill>
            </a:endParaRPr>
          </a:p>
          <a:p>
            <a:pPr marL="457200" lvl="0" indent="-330200" algn="l" rtl="0">
              <a:spcBef>
                <a:spcPts val="400"/>
              </a:spcBef>
              <a:spcAft>
                <a:spcPts val="0"/>
              </a:spcAft>
              <a:buSzPts val="1600"/>
              <a:buChar char="◼"/>
            </a:pPr>
            <a:r>
              <a:rPr lang="fr-FR" sz="1800">
                <a:solidFill>
                  <a:schemeClr val="dk1"/>
                </a:solidFill>
              </a:rPr>
              <a:t>Le système doit pouvoir poser des questions à l'utilisateur en cours de raisonnement afin de compléter ses connaissances, notamment pour les informations non calculables par déduction</a:t>
            </a:r>
            <a:endParaRPr sz="1800">
              <a:solidFill>
                <a:schemeClr val="dk1"/>
              </a:solidFill>
            </a:endParaRPr>
          </a:p>
          <a:p>
            <a:pPr marL="457200" lvl="0" indent="-228600" algn="l" rtl="0">
              <a:lnSpc>
                <a:spcPct val="100000"/>
              </a:lnSpc>
              <a:spcBef>
                <a:spcPts val="400"/>
              </a:spcBef>
              <a:spcAft>
                <a:spcPts val="0"/>
              </a:spcAft>
              <a:buSzPts val="1200"/>
              <a:buNone/>
            </a:pPr>
            <a:endParaRPr sz="1800"/>
          </a:p>
        </p:txBody>
      </p:sp>
      <p:pic>
        <p:nvPicPr>
          <p:cNvPr id="383" name="Google Shape;383;g2ac8a3d7704_0_160"/>
          <p:cNvPicPr preferRelativeResize="0"/>
          <p:nvPr/>
        </p:nvPicPr>
        <p:blipFill>
          <a:blip r:embed="rId3">
            <a:alphaModFix/>
          </a:blip>
          <a:stretch>
            <a:fillRect/>
          </a:stretch>
        </p:blipFill>
        <p:spPr>
          <a:xfrm>
            <a:off x="5767375" y="1873175"/>
            <a:ext cx="5940900" cy="3678300"/>
          </a:xfrm>
          <a:prstGeom prst="rect">
            <a:avLst/>
          </a:prstGeom>
          <a:noFill/>
          <a:ln>
            <a:noFill/>
          </a:ln>
        </p:spPr>
      </p:pic>
      <p:sp>
        <p:nvSpPr>
          <p:cNvPr id="384" name="Google Shape;384;g2ac8a3d7704_0_160"/>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19"/>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Chainage mixte</a:t>
            </a:r>
            <a:endParaRPr/>
          </a:p>
        </p:txBody>
      </p:sp>
      <p:sp>
        <p:nvSpPr>
          <p:cNvPr id="390" name="Google Shape;390;p19"/>
          <p:cNvSpPr txBox="1">
            <a:spLocks noGrp="1"/>
          </p:cNvSpPr>
          <p:nvPr>
            <p:ph type="body" idx="1"/>
          </p:nvPr>
        </p:nvSpPr>
        <p:spPr>
          <a:xfrm>
            <a:off x="581193" y="2180497"/>
            <a:ext cx="11029615" cy="3678303"/>
          </a:xfrm>
          <a:prstGeom prst="rect">
            <a:avLst/>
          </a:prstGeom>
          <a:noFill/>
          <a:ln>
            <a:noFill/>
          </a:ln>
        </p:spPr>
        <p:txBody>
          <a:bodyPr spcFirstLastPara="1" wrap="square" lIns="68575" tIns="34275" rIns="68575" bIns="34275" anchor="ctr" anchorCtr="0">
            <a:normAutofit/>
          </a:bodyPr>
          <a:lstStyle/>
          <a:p>
            <a:pPr marL="152400" lvl="0" indent="0" algn="l" rtl="0">
              <a:lnSpc>
                <a:spcPct val="100000"/>
              </a:lnSpc>
              <a:spcBef>
                <a:spcPts val="400"/>
              </a:spcBef>
              <a:spcAft>
                <a:spcPts val="0"/>
              </a:spcAft>
              <a:buSzPts val="1200"/>
              <a:buNone/>
            </a:pPr>
            <a:endParaRPr/>
          </a:p>
          <a:p>
            <a:pPr marL="457200" lvl="0" indent="-304800" algn="l" rtl="0">
              <a:lnSpc>
                <a:spcPct val="100000"/>
              </a:lnSpc>
              <a:spcBef>
                <a:spcPts val="400"/>
              </a:spcBef>
              <a:spcAft>
                <a:spcPts val="0"/>
              </a:spcAft>
              <a:buSzPts val="1200"/>
              <a:buChar char="◼"/>
            </a:pPr>
            <a:r>
              <a:rPr lang="fr-FR">
                <a:solidFill>
                  <a:schemeClr val="dk1"/>
                </a:solidFill>
              </a:rPr>
              <a:t>Le chaînage mixte utilise le raisonnement inductif et le raisonnement déductif</a:t>
            </a:r>
            <a:endParaRPr/>
          </a:p>
          <a:p>
            <a:pPr marL="457200" lvl="0" indent="-304800" algn="l" rtl="0">
              <a:lnSpc>
                <a:spcPct val="100000"/>
              </a:lnSpc>
              <a:spcBef>
                <a:spcPts val="400"/>
              </a:spcBef>
              <a:spcAft>
                <a:spcPts val="0"/>
              </a:spcAft>
              <a:buSzPts val="1200"/>
              <a:buChar char="◼"/>
            </a:pPr>
            <a:r>
              <a:rPr lang="fr-FR">
                <a:solidFill>
                  <a:schemeClr val="dk1"/>
                </a:solidFill>
              </a:rPr>
              <a:t>De prime abord, il fonctionne comme le chaînage avant avec pour but de déduire un fait donnée. Mais applique un chaînage arrière sur chaque fait trouvé afin de déterminer les paramètres les plus probables et les plus optimisés. Ce mécanisme permet l'ouverture sur de nouvelles combinaisons encore non envisagées par les règles d'inférences et de déterminer les facteurs discriminants lors de la recherche d'une solution.</a:t>
            </a:r>
            <a:endParaRPr/>
          </a:p>
          <a:p>
            <a:pPr marL="457200" lvl="0" indent="-304800" algn="l" rtl="0">
              <a:lnSpc>
                <a:spcPct val="100000"/>
              </a:lnSpc>
              <a:spcBef>
                <a:spcPts val="400"/>
              </a:spcBef>
              <a:spcAft>
                <a:spcPts val="0"/>
              </a:spcAft>
              <a:buSzPts val="1200"/>
              <a:buChar char="◼"/>
            </a:pPr>
            <a:r>
              <a:rPr lang="fr-FR" b="0" i="0">
                <a:solidFill>
                  <a:schemeClr val="dk1"/>
                </a:solidFill>
                <a:latin typeface="Comic Sans MS"/>
                <a:ea typeface="Comic Sans MS"/>
                <a:cs typeface="Comic Sans MS"/>
                <a:sym typeface="Comic Sans MS"/>
              </a:rPr>
              <a:t>Dans les moteurs d'inférence fonctionnant en chaînage mixte ou bidirectionnel, la base de faits comprend des faits considérés comme établis et des faits à établir.</a:t>
            </a:r>
            <a:br>
              <a:rPr lang="fr-FR" b="0" i="0">
                <a:solidFill>
                  <a:schemeClr val="dk1"/>
                </a:solidFill>
                <a:latin typeface="Comic Sans MS"/>
                <a:ea typeface="Comic Sans MS"/>
                <a:cs typeface="Comic Sans MS"/>
                <a:sym typeface="Comic Sans MS"/>
              </a:rPr>
            </a:br>
            <a:r>
              <a:rPr lang="fr-FR" b="0" i="0">
                <a:solidFill>
                  <a:schemeClr val="dk1"/>
                </a:solidFill>
                <a:latin typeface="Comic Sans MS"/>
                <a:ea typeface="Comic Sans MS"/>
                <a:cs typeface="Comic Sans MS"/>
                <a:sym typeface="Comic Sans MS"/>
              </a:rPr>
              <a:t>Avec </a:t>
            </a:r>
            <a:r>
              <a:rPr lang="fr-FR" b="1" i="0">
                <a:solidFill>
                  <a:schemeClr val="dk1"/>
                </a:solidFill>
                <a:latin typeface="Comic Sans MS"/>
                <a:ea typeface="Comic Sans MS"/>
                <a:cs typeface="Comic Sans MS"/>
                <a:sym typeface="Comic Sans MS"/>
              </a:rPr>
              <a:t>le chaînage mixte</a:t>
            </a:r>
            <a:r>
              <a:rPr lang="fr-FR" b="0" i="0">
                <a:solidFill>
                  <a:schemeClr val="dk1"/>
                </a:solidFill>
                <a:latin typeface="Comic Sans MS"/>
                <a:ea typeface="Comic Sans MS"/>
                <a:cs typeface="Comic Sans MS"/>
                <a:sym typeface="Comic Sans MS"/>
              </a:rPr>
              <a:t>, on va donc utiliser les mêmes règles (dîtes alors mixtes), soit en avant, soit en arrière, suivant les cas. Ici, les conditions de déclenchement des règles peuvent donc porter simultanément sur des faits établis ou à établir.</a:t>
            </a:r>
            <a:br>
              <a:rPr lang="fr-FR" b="0" i="0">
                <a:solidFill>
                  <a:schemeClr val="dk1"/>
                </a:solidFill>
                <a:latin typeface="Comic Sans MS"/>
                <a:ea typeface="Comic Sans MS"/>
                <a:cs typeface="Comic Sans MS"/>
                <a:sym typeface="Comic Sans MS"/>
              </a:rPr>
            </a:br>
            <a:r>
              <a:rPr lang="fr-FR" b="0" i="0">
                <a:solidFill>
                  <a:schemeClr val="dk1"/>
                </a:solidFill>
                <a:latin typeface="Comic Sans MS"/>
                <a:ea typeface="Comic Sans MS"/>
                <a:cs typeface="Comic Sans MS"/>
                <a:sym typeface="Comic Sans MS"/>
              </a:rPr>
              <a:t>En revanche, avec</a:t>
            </a:r>
            <a:r>
              <a:rPr lang="fr-FR" b="1" i="0">
                <a:solidFill>
                  <a:schemeClr val="dk1"/>
                </a:solidFill>
                <a:latin typeface="Comic Sans MS"/>
                <a:ea typeface="Comic Sans MS"/>
                <a:cs typeface="Comic Sans MS"/>
                <a:sym typeface="Comic Sans MS"/>
              </a:rPr>
              <a:t> le chaînage bidirectionnel</a:t>
            </a:r>
            <a:r>
              <a:rPr lang="fr-FR" b="0" i="0">
                <a:solidFill>
                  <a:schemeClr val="dk1"/>
                </a:solidFill>
                <a:latin typeface="Comic Sans MS"/>
                <a:ea typeface="Comic Sans MS"/>
                <a:cs typeface="Comic Sans MS"/>
                <a:sym typeface="Comic Sans MS"/>
              </a:rPr>
              <a:t>, on va en fait enchaîner des cycles en chaînage avant (avec des règles en avant) et des cycles en chaînage arrière (avec des règles en arrière). Généralement le S.E. procède par chaînage avant pour déterminer les conclusions partielles puis ces hypothèses sont ensuite vérifiées en chaînage arrière.</a:t>
            </a:r>
            <a:br>
              <a:rPr lang="fr-FR" b="0" i="0">
                <a:solidFill>
                  <a:schemeClr val="dk1"/>
                </a:solidFill>
                <a:latin typeface="Comic Sans MS"/>
                <a:ea typeface="Comic Sans MS"/>
                <a:cs typeface="Comic Sans MS"/>
                <a:sym typeface="Comic Sans MS"/>
              </a:rPr>
            </a:br>
            <a:r>
              <a:rPr lang="fr-FR" b="0" i="0">
                <a:solidFill>
                  <a:schemeClr val="dk1"/>
                </a:solidFill>
                <a:latin typeface="Comic Sans MS"/>
                <a:ea typeface="Comic Sans MS"/>
                <a:cs typeface="Comic Sans MS"/>
                <a:sym typeface="Comic Sans MS"/>
              </a:rPr>
              <a:t>En fait, ce type de raisonnement varie d'un moteur à l'autre. La mise en œuvre semble poser quelques difficultés</a:t>
            </a:r>
            <a:r>
              <a:rPr lang="fr-FR" b="0" i="0">
                <a:solidFill>
                  <a:schemeClr val="dk1"/>
                </a:solidFill>
                <a:latin typeface="Times New Roman"/>
                <a:ea typeface="Times New Roman"/>
                <a:cs typeface="Times New Roman"/>
                <a:sym typeface="Times New Roman"/>
              </a:rPr>
              <a:t>.</a:t>
            </a:r>
            <a:endParaRPr>
              <a:solidFill>
                <a:schemeClr val="dk1"/>
              </a:solidFill>
            </a:endParaRPr>
          </a:p>
          <a:p>
            <a:pPr marL="457200" lvl="0" indent="-228600" algn="l" rtl="0">
              <a:lnSpc>
                <a:spcPct val="100000"/>
              </a:lnSpc>
              <a:spcBef>
                <a:spcPts val="400"/>
              </a:spcBef>
              <a:spcAft>
                <a:spcPts val="0"/>
              </a:spcAft>
              <a:buSzPts val="1200"/>
              <a:buNone/>
            </a:pPr>
            <a:endParaRPr/>
          </a:p>
        </p:txBody>
      </p:sp>
      <p:sp>
        <p:nvSpPr>
          <p:cNvPr id="391" name="Google Shape;391;p1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Introduction</a:t>
            </a:r>
            <a:endParaRPr/>
          </a:p>
        </p:txBody>
      </p:sp>
      <p:sp>
        <p:nvSpPr>
          <p:cNvPr id="123" name="Google Shape;123;p4"/>
          <p:cNvSpPr txBox="1">
            <a:spLocks noGrp="1"/>
          </p:cNvSpPr>
          <p:nvPr>
            <p:ph type="body" idx="1"/>
          </p:nvPr>
        </p:nvSpPr>
        <p:spPr>
          <a:xfrm>
            <a:off x="581200" y="2180500"/>
            <a:ext cx="11029500" cy="4185000"/>
          </a:xfrm>
          <a:prstGeom prst="rect">
            <a:avLst/>
          </a:prstGeom>
          <a:noFill/>
          <a:ln>
            <a:noFill/>
          </a:ln>
        </p:spPr>
        <p:txBody>
          <a:bodyPr spcFirstLastPara="1" wrap="square" lIns="68575" tIns="34275" rIns="68575" bIns="34275" anchor="ctr" anchorCtr="0">
            <a:normAutofit/>
          </a:bodyPr>
          <a:lstStyle/>
          <a:p>
            <a:pPr marL="457200" lvl="0" indent="-330200" algn="l" rtl="0">
              <a:lnSpc>
                <a:spcPct val="100000"/>
              </a:lnSpc>
              <a:spcBef>
                <a:spcPts val="400"/>
              </a:spcBef>
              <a:spcAft>
                <a:spcPts val="0"/>
              </a:spcAft>
              <a:buSzPts val="1600"/>
              <a:buChar char="◼"/>
            </a:pPr>
            <a:r>
              <a:rPr lang="fr-FR" sz="1800" b="1" dirty="0"/>
              <a:t>Idée :  </a:t>
            </a:r>
            <a:r>
              <a:rPr lang="fr-FR" sz="1800" dirty="0"/>
              <a:t>Produire un programme informatique capable d’imiter un raisonnement humain.</a:t>
            </a:r>
            <a:endParaRPr sz="1800" dirty="0"/>
          </a:p>
          <a:p>
            <a:pPr marL="914400" lvl="1" indent="-342900" algn="l" rtl="0">
              <a:lnSpc>
                <a:spcPct val="100000"/>
              </a:lnSpc>
              <a:spcBef>
                <a:spcPts val="400"/>
              </a:spcBef>
              <a:spcAft>
                <a:spcPts val="0"/>
              </a:spcAft>
              <a:buSzPts val="1800"/>
              <a:buChar char="◼"/>
            </a:pPr>
            <a:r>
              <a:rPr lang="fr-FR" sz="1800" dirty="0"/>
              <a:t>Remplacer les experts humains d’un domaine ou les aider dans leurs expertises.</a:t>
            </a:r>
            <a:endParaRPr sz="1800" dirty="0"/>
          </a:p>
          <a:p>
            <a:pPr marL="914400" lvl="0" indent="0" algn="l" rtl="0">
              <a:lnSpc>
                <a:spcPct val="100000"/>
              </a:lnSpc>
              <a:spcBef>
                <a:spcPts val="400"/>
              </a:spcBef>
              <a:spcAft>
                <a:spcPts val="0"/>
              </a:spcAft>
              <a:buNone/>
            </a:pPr>
            <a:endParaRPr sz="1800" dirty="0"/>
          </a:p>
          <a:p>
            <a:pPr marL="914400" lvl="0" indent="0" algn="l" rtl="0">
              <a:lnSpc>
                <a:spcPct val="100000"/>
              </a:lnSpc>
              <a:spcBef>
                <a:spcPts val="400"/>
              </a:spcBef>
              <a:spcAft>
                <a:spcPts val="0"/>
              </a:spcAft>
              <a:buNone/>
            </a:pPr>
            <a:endParaRPr sz="1800" dirty="0"/>
          </a:p>
          <a:p>
            <a:pPr marL="457200" lvl="0" indent="-342900" algn="l" rtl="0">
              <a:lnSpc>
                <a:spcPct val="100000"/>
              </a:lnSpc>
              <a:spcBef>
                <a:spcPts val="400"/>
              </a:spcBef>
              <a:spcAft>
                <a:spcPts val="0"/>
              </a:spcAft>
              <a:buSzPts val="1800"/>
              <a:buChar char="◼"/>
            </a:pPr>
            <a:r>
              <a:rPr lang="fr-FR" sz="1800" b="1" dirty="0"/>
              <a:t>Principe : </a:t>
            </a:r>
            <a:r>
              <a:rPr lang="fr-FR" sz="1800" dirty="0"/>
              <a:t>On dispose de connaissances sur un domaine et d'un moteur d'inférences. </a:t>
            </a:r>
            <a:endParaRPr dirty="0"/>
          </a:p>
          <a:p>
            <a:pPr marL="152400" lvl="0" indent="0" algn="l" rtl="0">
              <a:lnSpc>
                <a:spcPct val="100000"/>
              </a:lnSpc>
              <a:spcBef>
                <a:spcPts val="400"/>
              </a:spcBef>
              <a:spcAft>
                <a:spcPts val="0"/>
              </a:spcAft>
              <a:buSzPts val="1200"/>
              <a:buNone/>
            </a:pPr>
            <a:endParaRPr sz="1700" dirty="0"/>
          </a:p>
          <a:p>
            <a:pPr marL="152400" lvl="0" indent="0" algn="l" rtl="0">
              <a:lnSpc>
                <a:spcPct val="100000"/>
              </a:lnSpc>
              <a:spcBef>
                <a:spcPts val="400"/>
              </a:spcBef>
              <a:spcAft>
                <a:spcPts val="0"/>
              </a:spcAft>
              <a:buSzPts val="1200"/>
              <a:buNone/>
            </a:pPr>
            <a:r>
              <a:rPr lang="fr-FR" sz="1700" dirty="0"/>
              <a:t>On a besoin à la fois : </a:t>
            </a:r>
            <a:endParaRPr sz="1700" dirty="0"/>
          </a:p>
          <a:p>
            <a:pPr marL="457200" lvl="0" indent="-323850" algn="l" rtl="0">
              <a:lnSpc>
                <a:spcPct val="100000"/>
              </a:lnSpc>
              <a:spcBef>
                <a:spcPts val="400"/>
              </a:spcBef>
              <a:spcAft>
                <a:spcPts val="0"/>
              </a:spcAft>
              <a:buSzPts val="1500"/>
              <a:buChar char="◼"/>
            </a:pPr>
            <a:r>
              <a:rPr lang="fr-FR" sz="1700" dirty="0"/>
              <a:t>D’un formalisme pour représenter les connaissances </a:t>
            </a:r>
            <a:endParaRPr sz="1700" dirty="0"/>
          </a:p>
          <a:p>
            <a:pPr marL="152400" lvl="0" indent="0" algn="l" rtl="0">
              <a:lnSpc>
                <a:spcPct val="100000"/>
              </a:lnSpc>
              <a:spcBef>
                <a:spcPts val="400"/>
              </a:spcBef>
              <a:spcAft>
                <a:spcPts val="0"/>
              </a:spcAft>
              <a:buSzPts val="1200"/>
              <a:buNone/>
            </a:pPr>
            <a:endParaRPr sz="1700" dirty="0"/>
          </a:p>
          <a:p>
            <a:pPr marL="457200" lvl="0" indent="-323850" algn="l" rtl="0">
              <a:lnSpc>
                <a:spcPct val="100000"/>
              </a:lnSpc>
              <a:spcBef>
                <a:spcPts val="400"/>
              </a:spcBef>
              <a:spcAft>
                <a:spcPts val="0"/>
              </a:spcAft>
              <a:buSzPts val="1500"/>
              <a:buChar char="◼"/>
            </a:pPr>
            <a:r>
              <a:rPr lang="fr-FR" sz="1700" dirty="0"/>
              <a:t>D’un mécanisme de raisonnement appelé « </a:t>
            </a:r>
            <a:r>
              <a:rPr lang="fr-FR" sz="1700" b="1" dirty="0"/>
              <a:t>moteur d’inférences</a:t>
            </a:r>
            <a:r>
              <a:rPr lang="fr-FR" sz="1700" dirty="0"/>
              <a:t>»  capable d’enchaîner des inférences (déductions) sur les représentations de ces connaissances.</a:t>
            </a:r>
            <a:endParaRPr sz="1700" dirty="0"/>
          </a:p>
          <a:p>
            <a:pPr marL="457200" lvl="0" indent="-228600" algn="l" rtl="0">
              <a:lnSpc>
                <a:spcPct val="100000"/>
              </a:lnSpc>
              <a:spcBef>
                <a:spcPts val="400"/>
              </a:spcBef>
              <a:spcAft>
                <a:spcPts val="0"/>
              </a:spcAft>
              <a:buSzPts val="1200"/>
              <a:buNone/>
            </a:pPr>
            <a:endParaRPr dirty="0"/>
          </a:p>
        </p:txBody>
      </p:sp>
      <p:sp>
        <p:nvSpPr>
          <p:cNvPr id="124" name="Google Shape;124;p4"/>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ac8a3d7704_0_167"/>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Chainage mixte</a:t>
            </a:r>
            <a:endParaRPr/>
          </a:p>
        </p:txBody>
      </p:sp>
      <p:sp>
        <p:nvSpPr>
          <p:cNvPr id="397" name="Google Shape;397;g2ac8a3d7704_0_167"/>
          <p:cNvSpPr txBox="1">
            <a:spLocks noGrp="1"/>
          </p:cNvSpPr>
          <p:nvPr>
            <p:ph type="body" idx="1"/>
          </p:nvPr>
        </p:nvSpPr>
        <p:spPr>
          <a:xfrm>
            <a:off x="581193" y="2180497"/>
            <a:ext cx="11029500" cy="3678300"/>
          </a:xfrm>
          <a:prstGeom prst="rect">
            <a:avLst/>
          </a:prstGeom>
          <a:noFill/>
          <a:ln>
            <a:noFill/>
          </a:ln>
        </p:spPr>
        <p:txBody>
          <a:bodyPr spcFirstLastPara="1" wrap="square" lIns="68575" tIns="34275" rIns="68575" bIns="34275" anchor="ctr" anchorCtr="0">
            <a:normAutofit/>
          </a:bodyPr>
          <a:lstStyle/>
          <a:p>
            <a:pPr marL="457200" lvl="0" indent="0" algn="l" rtl="0">
              <a:lnSpc>
                <a:spcPct val="100000"/>
              </a:lnSpc>
              <a:spcBef>
                <a:spcPts val="400"/>
              </a:spcBef>
              <a:spcAft>
                <a:spcPts val="0"/>
              </a:spcAft>
              <a:buNone/>
            </a:pPr>
            <a:endParaRPr sz="2000">
              <a:solidFill>
                <a:schemeClr val="dk1"/>
              </a:solidFill>
            </a:endParaRPr>
          </a:p>
          <a:p>
            <a:pPr marL="457200" lvl="0" indent="-342900" algn="l" rtl="0">
              <a:lnSpc>
                <a:spcPct val="100000"/>
              </a:lnSpc>
              <a:spcBef>
                <a:spcPts val="400"/>
              </a:spcBef>
              <a:spcAft>
                <a:spcPts val="0"/>
              </a:spcAft>
              <a:buSzPts val="1800"/>
              <a:buChar char="◼"/>
            </a:pPr>
            <a:r>
              <a:rPr lang="fr-FR" sz="2000">
                <a:solidFill>
                  <a:schemeClr val="dk1"/>
                </a:solidFill>
              </a:rPr>
              <a:t>De prime abord, le chaînage mixte fonctionne comme le chaînage avant avec pour but de déduire un fait donné. Puis applique un chaînage arrière sur chaque fait trouvé afin de déterminer les paramètres les plus probables et les plus optimisés. </a:t>
            </a:r>
            <a:endParaRPr sz="2000">
              <a:solidFill>
                <a:schemeClr val="dk1"/>
              </a:solidFill>
            </a:endParaRPr>
          </a:p>
          <a:p>
            <a:pPr marL="457200" lvl="0" indent="0" algn="l" rtl="0">
              <a:lnSpc>
                <a:spcPct val="100000"/>
              </a:lnSpc>
              <a:spcBef>
                <a:spcPts val="400"/>
              </a:spcBef>
              <a:spcAft>
                <a:spcPts val="0"/>
              </a:spcAft>
              <a:buNone/>
            </a:pPr>
            <a:endParaRPr sz="2000">
              <a:solidFill>
                <a:schemeClr val="dk1"/>
              </a:solidFill>
            </a:endParaRPr>
          </a:p>
          <a:p>
            <a:pPr marL="457200" lvl="0" indent="-342900" algn="l" rtl="0">
              <a:lnSpc>
                <a:spcPct val="100000"/>
              </a:lnSpc>
              <a:spcBef>
                <a:spcPts val="400"/>
              </a:spcBef>
              <a:spcAft>
                <a:spcPts val="0"/>
              </a:spcAft>
              <a:buSzPts val="1800"/>
              <a:buChar char="◼"/>
            </a:pPr>
            <a:r>
              <a:rPr lang="fr-FR" sz="2000">
                <a:solidFill>
                  <a:schemeClr val="dk1"/>
                </a:solidFill>
              </a:rPr>
              <a:t>Ce mécanisme permet l'ouverture sur de nouvelles combinaisons encore non envisagées par les règles d'inférences et de déterminer les facteurs discriminants lors de la recherche d'une solution.</a:t>
            </a:r>
            <a:endParaRPr sz="2000"/>
          </a:p>
          <a:p>
            <a:pPr marL="457200" lvl="0" indent="-228600" algn="l" rtl="0">
              <a:lnSpc>
                <a:spcPct val="100000"/>
              </a:lnSpc>
              <a:spcBef>
                <a:spcPts val="400"/>
              </a:spcBef>
              <a:spcAft>
                <a:spcPts val="0"/>
              </a:spcAft>
              <a:buSzPts val="1200"/>
              <a:buNone/>
            </a:pPr>
            <a:endParaRPr/>
          </a:p>
        </p:txBody>
      </p:sp>
      <p:sp>
        <p:nvSpPr>
          <p:cNvPr id="398" name="Google Shape;398;g2ac8a3d7704_0_167"/>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402"/>
        <p:cNvGrpSpPr/>
        <p:nvPr/>
      </p:nvGrpSpPr>
      <p:grpSpPr>
        <a:xfrm>
          <a:off x="0" y="0"/>
          <a:ext cx="0" cy="0"/>
          <a:chOff x="0" y="0"/>
          <a:chExt cx="0" cy="0"/>
        </a:xfrm>
      </p:grpSpPr>
      <p:sp>
        <p:nvSpPr>
          <p:cNvPr id="403" name="Google Shape;403;p20"/>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endParaRPr/>
          </a:p>
        </p:txBody>
      </p:sp>
      <p:sp>
        <p:nvSpPr>
          <p:cNvPr id="404" name="Google Shape;404;p20"/>
          <p:cNvSpPr txBox="1">
            <a:spLocks noGrp="1"/>
          </p:cNvSpPr>
          <p:nvPr>
            <p:ph type="body" idx="1"/>
          </p:nvPr>
        </p:nvSpPr>
        <p:spPr>
          <a:xfrm>
            <a:off x="581193" y="2180497"/>
            <a:ext cx="11029615" cy="3678303"/>
          </a:xfrm>
          <a:prstGeom prst="rect">
            <a:avLst/>
          </a:prstGeom>
          <a:noFill/>
          <a:ln>
            <a:noFill/>
          </a:ln>
        </p:spPr>
        <p:txBody>
          <a:bodyPr spcFirstLastPara="1" wrap="square" lIns="68575" tIns="34275" rIns="68575" bIns="34275" anchor="ctr" anchorCtr="0">
            <a:normAutofit/>
          </a:bodyPr>
          <a:lstStyle/>
          <a:p>
            <a:pPr marL="457200" lvl="0" indent="-228600" algn="l" rtl="0">
              <a:spcBef>
                <a:spcPts val="400"/>
              </a:spcBef>
              <a:spcAft>
                <a:spcPts val="0"/>
              </a:spcAft>
              <a:buSzPts val="1100"/>
              <a:buNone/>
            </a:pPr>
            <a:r>
              <a:rPr lang="fr-FR"/>
              <a:t>CHAINAGEMIXTE(BUT)  </a:t>
            </a:r>
            <a:endParaRPr/>
          </a:p>
          <a:p>
            <a:pPr marL="457200" lvl="0" indent="-228600" algn="l" rtl="0">
              <a:spcBef>
                <a:spcPts val="400"/>
              </a:spcBef>
              <a:spcAft>
                <a:spcPts val="0"/>
              </a:spcAft>
              <a:buClr>
                <a:schemeClr val="dk1"/>
              </a:buClr>
              <a:buSzPts val="1100"/>
              <a:buFont typeface="Arial"/>
              <a:buNone/>
            </a:pPr>
            <a:endParaRPr/>
          </a:p>
          <a:p>
            <a:pPr marL="457200" lvl="0" indent="-228600" algn="l" rtl="0">
              <a:spcBef>
                <a:spcPts val="400"/>
              </a:spcBef>
              <a:spcAft>
                <a:spcPts val="0"/>
              </a:spcAft>
              <a:buClr>
                <a:schemeClr val="dk1"/>
              </a:buClr>
              <a:buSzPts val="1100"/>
              <a:buFont typeface="Arial"/>
              <a:buNone/>
            </a:pPr>
            <a:r>
              <a:rPr lang="fr-FR" b="1"/>
              <a:t>DEBUT</a:t>
            </a:r>
            <a:endParaRPr b="1"/>
          </a:p>
          <a:p>
            <a:pPr marL="457200" lvl="0" indent="-228600" algn="l" rtl="0">
              <a:spcBef>
                <a:spcPts val="400"/>
              </a:spcBef>
              <a:spcAft>
                <a:spcPts val="0"/>
              </a:spcAft>
              <a:buClr>
                <a:schemeClr val="dk1"/>
              </a:buClr>
              <a:buSzPts val="1100"/>
              <a:buFont typeface="Arial"/>
              <a:buNone/>
            </a:pPr>
            <a:r>
              <a:rPr lang="fr-FR" b="1"/>
              <a:t>TANTQUE</a:t>
            </a:r>
            <a:r>
              <a:rPr lang="fr-FR"/>
              <a:t> BUT n'est pas déduit mais peut encore l'être </a:t>
            </a:r>
            <a:r>
              <a:rPr lang="fr-FR" b="1"/>
              <a:t>FAIRE</a:t>
            </a:r>
            <a:endParaRPr b="1"/>
          </a:p>
          <a:p>
            <a:pPr marL="914400" lvl="0" indent="0" algn="l" rtl="0">
              <a:spcBef>
                <a:spcPts val="400"/>
              </a:spcBef>
              <a:spcAft>
                <a:spcPts val="0"/>
              </a:spcAft>
              <a:buNone/>
            </a:pPr>
            <a:endParaRPr/>
          </a:p>
          <a:p>
            <a:pPr marL="914400" lvl="0" indent="-304800" algn="l" rtl="0">
              <a:spcBef>
                <a:spcPts val="400"/>
              </a:spcBef>
              <a:spcAft>
                <a:spcPts val="0"/>
              </a:spcAft>
              <a:buSzPts val="1200"/>
              <a:buChar char="➢"/>
            </a:pPr>
            <a:r>
              <a:rPr lang="fr-FR"/>
              <a:t>Saturer la base de faits par </a:t>
            </a:r>
            <a:r>
              <a:rPr lang="fr-FR" b="1"/>
              <a:t>chaînage AVANT</a:t>
            </a:r>
            <a:endParaRPr b="1"/>
          </a:p>
          <a:p>
            <a:pPr marL="914400" lvl="0" indent="-304800" algn="l" rtl="0">
              <a:spcBef>
                <a:spcPts val="0"/>
              </a:spcBef>
              <a:spcAft>
                <a:spcPts val="0"/>
              </a:spcAft>
              <a:buSzPts val="1200"/>
              <a:buChar char="➢"/>
            </a:pPr>
            <a:r>
              <a:rPr lang="fr-FR"/>
              <a:t>Chercher quels sont les faits encore éventuellement déductibles</a:t>
            </a:r>
            <a:endParaRPr/>
          </a:p>
          <a:p>
            <a:pPr marL="914400" lvl="0" indent="0" algn="l" rtl="0">
              <a:spcBef>
                <a:spcPts val="400"/>
              </a:spcBef>
              <a:spcAft>
                <a:spcPts val="0"/>
              </a:spcAft>
              <a:buNone/>
            </a:pPr>
            <a:endParaRPr/>
          </a:p>
          <a:p>
            <a:pPr marL="457200" lvl="0" indent="-228600" algn="l" rtl="0">
              <a:spcBef>
                <a:spcPts val="400"/>
              </a:spcBef>
              <a:spcAft>
                <a:spcPts val="0"/>
              </a:spcAft>
              <a:buClr>
                <a:schemeClr val="dk1"/>
              </a:buClr>
              <a:buSzPts val="1100"/>
              <a:buFont typeface="Arial"/>
              <a:buNone/>
            </a:pPr>
            <a:r>
              <a:rPr lang="fr-FR"/>
              <a:t>Déterminer </a:t>
            </a:r>
            <a:r>
              <a:rPr lang="fr-FR" b="1"/>
              <a:t>une question pertinente </a:t>
            </a:r>
            <a:r>
              <a:rPr lang="fr-FR"/>
              <a:t>à poser à l'utilisateur et ajouter </a:t>
            </a:r>
            <a:r>
              <a:rPr lang="fr-FR" b="1"/>
              <a:t>sa réponse</a:t>
            </a:r>
            <a:r>
              <a:rPr lang="fr-FR"/>
              <a:t> à la base de faits.</a:t>
            </a:r>
            <a:endParaRPr/>
          </a:p>
          <a:p>
            <a:pPr marL="457200" lvl="0" indent="-228600" algn="l" rtl="0">
              <a:spcBef>
                <a:spcPts val="400"/>
              </a:spcBef>
              <a:spcAft>
                <a:spcPts val="0"/>
              </a:spcAft>
              <a:buClr>
                <a:schemeClr val="dk1"/>
              </a:buClr>
              <a:buSzPts val="1100"/>
              <a:buFont typeface="Arial"/>
              <a:buNone/>
            </a:pPr>
            <a:r>
              <a:rPr lang="fr-FR" b="1"/>
              <a:t>FIN TANTQUE</a:t>
            </a:r>
            <a:endParaRPr b="1"/>
          </a:p>
          <a:p>
            <a:pPr marL="457200" lvl="0" indent="-228600" algn="l" rtl="0">
              <a:lnSpc>
                <a:spcPct val="100000"/>
              </a:lnSpc>
              <a:spcBef>
                <a:spcPts val="400"/>
              </a:spcBef>
              <a:spcAft>
                <a:spcPts val="0"/>
              </a:spcAft>
              <a:buSzPts val="1200"/>
              <a:buNone/>
            </a:pPr>
            <a:r>
              <a:rPr lang="fr-FR" b="1"/>
              <a:t>FIN</a:t>
            </a:r>
            <a:endParaRPr b="1"/>
          </a:p>
        </p:txBody>
      </p:sp>
      <p:sp>
        <p:nvSpPr>
          <p:cNvPr id="405" name="Google Shape;405;p20"/>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g2ac8a3d7704_0_146"/>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Chainage arrière : Exemple </a:t>
            </a:r>
            <a:endParaRPr/>
          </a:p>
        </p:txBody>
      </p:sp>
      <p:graphicFrame>
        <p:nvGraphicFramePr>
          <p:cNvPr id="412" name="Google Shape;412;g2ac8a3d7704_0_146"/>
          <p:cNvGraphicFramePr/>
          <p:nvPr/>
        </p:nvGraphicFramePr>
        <p:xfrm>
          <a:off x="7838800" y="1700763"/>
          <a:ext cx="3648550" cy="1859220"/>
        </p:xfrm>
        <a:graphic>
          <a:graphicData uri="http://schemas.openxmlformats.org/drawingml/2006/table">
            <a:tbl>
              <a:tblPr>
                <a:noFill/>
                <a:tableStyleId>{EE1E2694-22A1-4999-BAA4-9987F4B57C73}</a:tableStyleId>
              </a:tblPr>
              <a:tblGrid>
                <a:gridCol w="3648550">
                  <a:extLst>
                    <a:ext uri="{9D8B030D-6E8A-4147-A177-3AD203B41FA5}">
                      <a16:colId xmlns:a16="http://schemas.microsoft.com/office/drawing/2014/main" val="20000"/>
                    </a:ext>
                  </a:extLst>
                </a:gridCol>
              </a:tblGrid>
              <a:tr h="331425">
                <a:tc>
                  <a:txBody>
                    <a:bodyPr/>
                    <a:lstStyle/>
                    <a:p>
                      <a:pPr marL="0" lvl="0" indent="0" algn="l" rtl="0">
                        <a:spcBef>
                          <a:spcPts val="0"/>
                        </a:spcBef>
                        <a:spcAft>
                          <a:spcPts val="0"/>
                        </a:spcAft>
                        <a:buNone/>
                      </a:pPr>
                      <a:r>
                        <a:rPr lang="fr-FR"/>
                        <a:t>Base de faits</a:t>
                      </a:r>
                      <a:endParaRPr/>
                    </a:p>
                  </a:txBody>
                  <a:tcPr marL="91425" marR="91425" marT="91425" marB="91425"/>
                </a:tc>
                <a:extLst>
                  <a:ext uri="{0D108BD9-81ED-4DB2-BD59-A6C34878D82A}">
                    <a16:rowId xmlns:a16="http://schemas.microsoft.com/office/drawing/2014/main" val="10000"/>
                  </a:ext>
                </a:extLst>
              </a:tr>
              <a:tr h="1223800">
                <a:tc>
                  <a:txBody>
                    <a:bodyPr/>
                    <a:lstStyle/>
                    <a:p>
                      <a:pPr marL="0" lvl="0" indent="0" algn="l" rtl="0">
                        <a:spcBef>
                          <a:spcPts val="0"/>
                        </a:spcBef>
                        <a:spcAft>
                          <a:spcPts val="0"/>
                        </a:spcAft>
                        <a:buNone/>
                      </a:pPr>
                      <a:r>
                        <a:rPr lang="fr-FR"/>
                        <a:t>Fait1: Le patient a de la fièvre.</a:t>
                      </a:r>
                      <a:endParaRPr/>
                    </a:p>
                    <a:p>
                      <a:pPr marL="0" lvl="0" indent="0" algn="l" rtl="0">
                        <a:spcBef>
                          <a:spcPts val="0"/>
                        </a:spcBef>
                        <a:spcAft>
                          <a:spcPts val="0"/>
                        </a:spcAft>
                        <a:buNone/>
                      </a:pPr>
                      <a:r>
                        <a:rPr lang="fr-FR"/>
                        <a:t>Fait2: Le patient a des maux de tête.</a:t>
                      </a:r>
                      <a:endParaRPr/>
                    </a:p>
                    <a:p>
                      <a:pPr marL="0" lvl="0" indent="0" algn="l" rtl="0">
                        <a:spcBef>
                          <a:spcPts val="0"/>
                        </a:spcBef>
                        <a:spcAft>
                          <a:spcPts val="0"/>
                        </a:spcAft>
                        <a:buNone/>
                      </a:pPr>
                      <a:r>
                        <a:rPr lang="fr-FR"/>
                        <a:t>Fait3: Le patient a une toux sèche.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413" name="Google Shape;413;g2ac8a3d7704_0_146"/>
          <p:cNvGraphicFramePr/>
          <p:nvPr/>
        </p:nvGraphicFramePr>
        <p:xfrm>
          <a:off x="433300" y="1715838"/>
          <a:ext cx="7323350" cy="1840975"/>
        </p:xfrm>
        <a:graphic>
          <a:graphicData uri="http://schemas.openxmlformats.org/drawingml/2006/table">
            <a:tbl>
              <a:tblPr>
                <a:noFill/>
                <a:tableStyleId>{EE1E2694-22A1-4999-BAA4-9987F4B57C73}</a:tableStyleId>
              </a:tblPr>
              <a:tblGrid>
                <a:gridCol w="7323350">
                  <a:extLst>
                    <a:ext uri="{9D8B030D-6E8A-4147-A177-3AD203B41FA5}">
                      <a16:colId xmlns:a16="http://schemas.microsoft.com/office/drawing/2014/main" val="20000"/>
                    </a:ext>
                  </a:extLst>
                </a:gridCol>
              </a:tblGrid>
              <a:tr h="444100">
                <a:tc>
                  <a:txBody>
                    <a:bodyPr/>
                    <a:lstStyle/>
                    <a:p>
                      <a:pPr marL="0" lvl="0" indent="0" algn="l" rtl="0">
                        <a:spcBef>
                          <a:spcPts val="0"/>
                        </a:spcBef>
                        <a:spcAft>
                          <a:spcPts val="0"/>
                        </a:spcAft>
                        <a:buNone/>
                      </a:pPr>
                      <a:r>
                        <a:rPr lang="fr-FR"/>
                        <a:t>Base de règles</a:t>
                      </a:r>
                      <a:endParaRPr/>
                    </a:p>
                  </a:txBody>
                  <a:tcPr marL="91425" marR="91425" marT="91425" marB="91425"/>
                </a:tc>
                <a:extLst>
                  <a:ext uri="{0D108BD9-81ED-4DB2-BD59-A6C34878D82A}">
                    <a16:rowId xmlns:a16="http://schemas.microsoft.com/office/drawing/2014/main" val="10000"/>
                  </a:ext>
                </a:extLst>
              </a:tr>
              <a:tr h="1396875">
                <a:tc>
                  <a:txBody>
                    <a:bodyPr/>
                    <a:lstStyle/>
                    <a:p>
                      <a:pPr marL="0" lvl="0" indent="0" algn="l" rtl="0">
                        <a:spcBef>
                          <a:spcPts val="0"/>
                        </a:spcBef>
                        <a:spcAft>
                          <a:spcPts val="0"/>
                        </a:spcAft>
                        <a:buNone/>
                      </a:pPr>
                      <a:r>
                        <a:rPr lang="fr-FR" sz="1300"/>
                        <a:t>Règle1: Si 'Le patient a de la fièvre' et 'Le patient a des maux de tête' alors 'Le patient peut avoir une grippe'.</a:t>
                      </a:r>
                      <a:endParaRPr sz="1300"/>
                    </a:p>
                    <a:p>
                      <a:pPr marL="0" lvl="0" indent="0" algn="l" rtl="0">
                        <a:spcBef>
                          <a:spcPts val="0"/>
                        </a:spcBef>
                        <a:spcAft>
                          <a:spcPts val="0"/>
                        </a:spcAft>
                        <a:buNone/>
                      </a:pPr>
                      <a:r>
                        <a:rPr lang="fr-FR" sz="1300"/>
                        <a:t>Règle2: Si 'Le patient a une toux sèche' et 'Le patient a de la fièvre' alors 'Le patient peut avoir une pneumonie'.</a:t>
                      </a:r>
                      <a:endParaRPr sz="1300"/>
                    </a:p>
                    <a:p>
                      <a:pPr marL="0" lvl="0" indent="0" algn="l" rtl="0">
                        <a:spcBef>
                          <a:spcPts val="0"/>
                        </a:spcBef>
                        <a:spcAft>
                          <a:spcPts val="0"/>
                        </a:spcAft>
                        <a:buNone/>
                      </a:pPr>
                      <a:r>
                        <a:rPr lang="fr-FR" sz="1300"/>
                        <a:t>Règle3: Si 'Le patient peut avoir une grippe' et 'Le patient peut avoir une pneumonie' alors 'Le patient doit consulter un médecin immédiatement'.</a:t>
                      </a:r>
                      <a:endParaRPr sz="1300"/>
                    </a:p>
                  </a:txBody>
                  <a:tcPr marL="91425" marR="91425" marT="91425" marB="91425"/>
                </a:tc>
                <a:extLst>
                  <a:ext uri="{0D108BD9-81ED-4DB2-BD59-A6C34878D82A}">
                    <a16:rowId xmlns:a16="http://schemas.microsoft.com/office/drawing/2014/main" val="10001"/>
                  </a:ext>
                </a:extLst>
              </a:tr>
            </a:tbl>
          </a:graphicData>
        </a:graphic>
      </p:graphicFrame>
      <p:sp>
        <p:nvSpPr>
          <p:cNvPr id="414" name="Google Shape;414;g2ac8a3d7704_0_146"/>
          <p:cNvSpPr txBox="1">
            <a:spLocks noGrp="1"/>
          </p:cNvSpPr>
          <p:nvPr>
            <p:ph type="body" idx="1"/>
          </p:nvPr>
        </p:nvSpPr>
        <p:spPr>
          <a:xfrm>
            <a:off x="433300" y="3556825"/>
            <a:ext cx="5652300" cy="3045300"/>
          </a:xfrm>
          <a:prstGeom prst="rect">
            <a:avLst/>
          </a:prstGeom>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358"/>
              <a:buNone/>
            </a:pPr>
            <a:r>
              <a:rPr lang="fr-FR" sz="1478" b="1">
                <a:solidFill>
                  <a:schemeClr val="dk1"/>
                </a:solidFill>
                <a:latin typeface="Arial"/>
                <a:ea typeface="Arial"/>
                <a:cs typeface="Arial"/>
                <a:sym typeface="Arial"/>
              </a:rPr>
              <a:t>Chaînage mixte :  Question : Est ce que ‘Le patient doit consulter un médecin immédiatement’ ?</a:t>
            </a:r>
            <a:endParaRPr sz="1478" b="1">
              <a:solidFill>
                <a:schemeClr val="dk1"/>
              </a:solidFill>
              <a:latin typeface="Arial"/>
              <a:ea typeface="Arial"/>
              <a:cs typeface="Arial"/>
              <a:sym typeface="Arial"/>
            </a:endParaRPr>
          </a:p>
          <a:p>
            <a:pPr marL="0" lvl="0" indent="0" algn="l" rtl="0">
              <a:lnSpc>
                <a:spcPct val="90000"/>
              </a:lnSpc>
              <a:spcBef>
                <a:spcPts val="0"/>
              </a:spcBef>
              <a:spcAft>
                <a:spcPts val="0"/>
              </a:spcAft>
              <a:buSzPts val="358"/>
              <a:buNone/>
            </a:pPr>
            <a:endParaRPr sz="1478" b="1">
              <a:solidFill>
                <a:schemeClr val="dk1"/>
              </a:solidFill>
              <a:latin typeface="Arial"/>
              <a:ea typeface="Arial"/>
              <a:cs typeface="Arial"/>
              <a:sym typeface="Arial"/>
            </a:endParaRPr>
          </a:p>
          <a:p>
            <a:pPr marL="0" lvl="0" indent="0" algn="l" rtl="0">
              <a:lnSpc>
                <a:spcPct val="90000"/>
              </a:lnSpc>
              <a:spcBef>
                <a:spcPts val="0"/>
              </a:spcBef>
              <a:spcAft>
                <a:spcPts val="0"/>
              </a:spcAft>
              <a:buSzPts val="358"/>
              <a:buNone/>
            </a:pPr>
            <a:r>
              <a:rPr lang="fr-FR" sz="1478" b="1">
                <a:solidFill>
                  <a:schemeClr val="dk1"/>
                </a:solidFill>
                <a:latin typeface="Arial"/>
                <a:ea typeface="Arial"/>
                <a:cs typeface="Arial"/>
                <a:sym typeface="Arial"/>
              </a:rPr>
              <a:t>Etape  1 : Chainage avant : </a:t>
            </a:r>
            <a:endParaRPr sz="1478" b="1">
              <a:solidFill>
                <a:schemeClr val="dk1"/>
              </a:solidFill>
              <a:latin typeface="Arial"/>
              <a:ea typeface="Arial"/>
              <a:cs typeface="Arial"/>
              <a:sym typeface="Arial"/>
            </a:endParaRPr>
          </a:p>
          <a:p>
            <a:pPr marL="457200" lvl="0" indent="-322457" algn="l" rtl="0">
              <a:lnSpc>
                <a:spcPct val="90000"/>
              </a:lnSpc>
              <a:spcBef>
                <a:spcPts val="0"/>
              </a:spcBef>
              <a:spcAft>
                <a:spcPts val="0"/>
              </a:spcAft>
              <a:buClr>
                <a:schemeClr val="dk1"/>
              </a:buClr>
              <a:buSzPts val="1478"/>
              <a:buFont typeface="Arial"/>
              <a:buAutoNum type="arabicPeriod"/>
            </a:pPr>
            <a:r>
              <a:rPr lang="fr-FR" sz="1478">
                <a:solidFill>
                  <a:schemeClr val="dk1"/>
                </a:solidFill>
                <a:latin typeface="Arial"/>
                <a:ea typeface="Arial"/>
                <a:cs typeface="Arial"/>
                <a:sym typeface="Arial"/>
              </a:rPr>
              <a:t>BF={F1,F2,F3}. </a:t>
            </a:r>
            <a:endParaRPr sz="1478">
              <a:solidFill>
                <a:schemeClr val="dk1"/>
              </a:solidFill>
              <a:latin typeface="Arial"/>
              <a:ea typeface="Arial"/>
              <a:cs typeface="Arial"/>
              <a:sym typeface="Arial"/>
            </a:endParaRPr>
          </a:p>
          <a:p>
            <a:pPr marL="457200" lvl="0" indent="0" algn="l" rtl="0">
              <a:lnSpc>
                <a:spcPct val="90000"/>
              </a:lnSpc>
              <a:spcBef>
                <a:spcPts val="0"/>
              </a:spcBef>
              <a:spcAft>
                <a:spcPts val="0"/>
              </a:spcAft>
              <a:buSzPts val="358"/>
              <a:buNone/>
            </a:pPr>
            <a:endParaRPr sz="1478">
              <a:solidFill>
                <a:schemeClr val="dk1"/>
              </a:solidFill>
              <a:latin typeface="Arial"/>
              <a:ea typeface="Arial"/>
              <a:cs typeface="Arial"/>
              <a:sym typeface="Arial"/>
            </a:endParaRPr>
          </a:p>
          <a:p>
            <a:pPr marL="457200" lvl="0" indent="-322457" algn="l" rtl="0">
              <a:lnSpc>
                <a:spcPct val="90000"/>
              </a:lnSpc>
              <a:spcBef>
                <a:spcPts val="0"/>
              </a:spcBef>
              <a:spcAft>
                <a:spcPts val="0"/>
              </a:spcAft>
              <a:buClr>
                <a:schemeClr val="dk1"/>
              </a:buClr>
              <a:buSzPts val="1478"/>
              <a:buFont typeface="Arial"/>
              <a:buAutoNum type="arabicPeriod"/>
            </a:pPr>
            <a:r>
              <a:rPr lang="fr-FR" sz="1478">
                <a:solidFill>
                  <a:schemeClr val="dk1"/>
                </a:solidFill>
                <a:latin typeface="Arial"/>
                <a:ea typeface="Arial"/>
                <a:cs typeface="Arial"/>
                <a:sym typeface="Arial"/>
              </a:rPr>
              <a:t>Règles déclenchables-On regarde les prémisses (pour chercher F1 F2 F3): R1 et R2</a:t>
            </a:r>
            <a:endParaRPr sz="1478">
              <a:solidFill>
                <a:schemeClr val="dk1"/>
              </a:solidFill>
              <a:latin typeface="Arial"/>
              <a:ea typeface="Arial"/>
              <a:cs typeface="Arial"/>
              <a:sym typeface="Arial"/>
            </a:endParaRPr>
          </a:p>
          <a:p>
            <a:pPr marL="914400" lvl="1" indent="-322457" algn="l" rtl="0">
              <a:lnSpc>
                <a:spcPct val="90000"/>
              </a:lnSpc>
              <a:spcBef>
                <a:spcPts val="0"/>
              </a:spcBef>
              <a:spcAft>
                <a:spcPts val="0"/>
              </a:spcAft>
              <a:buClr>
                <a:schemeClr val="dk1"/>
              </a:buClr>
              <a:buSzPts val="1478"/>
              <a:buFont typeface="Arial"/>
              <a:buAutoNum type="alphaLcPeriod"/>
            </a:pPr>
            <a:r>
              <a:rPr lang="fr-FR" sz="1478">
                <a:solidFill>
                  <a:schemeClr val="dk1"/>
                </a:solidFill>
                <a:latin typeface="Arial"/>
                <a:ea typeface="Arial"/>
                <a:cs typeface="Arial"/>
                <a:sym typeface="Arial"/>
              </a:rPr>
              <a:t>On applique R1 : </a:t>
            </a:r>
            <a:endParaRPr sz="1478">
              <a:solidFill>
                <a:schemeClr val="dk1"/>
              </a:solidFill>
              <a:latin typeface="Arial"/>
              <a:ea typeface="Arial"/>
              <a:cs typeface="Arial"/>
              <a:sym typeface="Arial"/>
            </a:endParaRPr>
          </a:p>
          <a:p>
            <a:pPr marL="0" lvl="0" indent="0" algn="l" rtl="0">
              <a:lnSpc>
                <a:spcPct val="90000"/>
              </a:lnSpc>
              <a:spcBef>
                <a:spcPts val="0"/>
              </a:spcBef>
              <a:spcAft>
                <a:spcPts val="0"/>
              </a:spcAft>
              <a:buSzPts val="358"/>
              <a:buNone/>
            </a:pPr>
            <a:r>
              <a:rPr lang="fr-FR" sz="1478">
                <a:solidFill>
                  <a:schemeClr val="dk1"/>
                </a:solidFill>
                <a:latin typeface="Arial"/>
                <a:ea typeface="Arial"/>
                <a:cs typeface="Arial"/>
                <a:sym typeface="Arial"/>
              </a:rPr>
              <a:t>	On ajoute F4  à BF. F4 : Le patient peut avoir la grippe. </a:t>
            </a:r>
            <a:endParaRPr sz="1478">
              <a:solidFill>
                <a:schemeClr val="dk1"/>
              </a:solidFill>
              <a:latin typeface="Arial"/>
              <a:ea typeface="Arial"/>
              <a:cs typeface="Arial"/>
              <a:sym typeface="Arial"/>
            </a:endParaRPr>
          </a:p>
          <a:p>
            <a:pPr marL="914400" lvl="1" indent="-322457" algn="l" rtl="0">
              <a:lnSpc>
                <a:spcPct val="90000"/>
              </a:lnSpc>
              <a:spcBef>
                <a:spcPts val="0"/>
              </a:spcBef>
              <a:spcAft>
                <a:spcPts val="0"/>
              </a:spcAft>
              <a:buClr>
                <a:schemeClr val="dk1"/>
              </a:buClr>
              <a:buSzPts val="1478"/>
              <a:buFont typeface="Arial"/>
              <a:buAutoNum type="alphaLcPeriod"/>
            </a:pPr>
            <a:r>
              <a:rPr lang="fr-FR" sz="1478">
                <a:solidFill>
                  <a:schemeClr val="dk1"/>
                </a:solidFill>
                <a:latin typeface="Arial"/>
                <a:ea typeface="Arial"/>
                <a:cs typeface="Arial"/>
                <a:sym typeface="Arial"/>
              </a:rPr>
              <a:t>On applique R2 : </a:t>
            </a:r>
            <a:endParaRPr sz="1478">
              <a:solidFill>
                <a:schemeClr val="dk1"/>
              </a:solidFill>
              <a:latin typeface="Arial"/>
              <a:ea typeface="Arial"/>
              <a:cs typeface="Arial"/>
              <a:sym typeface="Arial"/>
            </a:endParaRPr>
          </a:p>
          <a:p>
            <a:pPr marL="0" lvl="0" indent="0" algn="l" rtl="0">
              <a:lnSpc>
                <a:spcPct val="90000"/>
              </a:lnSpc>
              <a:spcBef>
                <a:spcPts val="0"/>
              </a:spcBef>
              <a:spcAft>
                <a:spcPts val="0"/>
              </a:spcAft>
              <a:buSzPts val="358"/>
              <a:buNone/>
            </a:pPr>
            <a:r>
              <a:rPr lang="fr-FR" sz="1478">
                <a:solidFill>
                  <a:schemeClr val="dk1"/>
                </a:solidFill>
                <a:latin typeface="Arial"/>
                <a:ea typeface="Arial"/>
                <a:cs typeface="Arial"/>
                <a:sym typeface="Arial"/>
              </a:rPr>
              <a:t>On ajoute F5  à BF. F5 : Le patient peut avoir une pneumonie. </a:t>
            </a:r>
            <a:endParaRPr sz="1478">
              <a:solidFill>
                <a:schemeClr val="dk1"/>
              </a:solidFill>
              <a:latin typeface="Arial"/>
              <a:ea typeface="Arial"/>
              <a:cs typeface="Arial"/>
              <a:sym typeface="Arial"/>
            </a:endParaRPr>
          </a:p>
          <a:p>
            <a:pPr marL="0" lvl="0" indent="0" algn="l" rtl="0">
              <a:lnSpc>
                <a:spcPct val="90000"/>
              </a:lnSpc>
              <a:spcBef>
                <a:spcPts val="0"/>
              </a:spcBef>
              <a:spcAft>
                <a:spcPts val="0"/>
              </a:spcAft>
              <a:buSzPts val="358"/>
              <a:buNone/>
            </a:pPr>
            <a:r>
              <a:rPr lang="fr-FR" sz="1478">
                <a:solidFill>
                  <a:schemeClr val="dk1"/>
                </a:solidFill>
                <a:latin typeface="Arial"/>
                <a:ea typeface="Arial"/>
                <a:cs typeface="Arial"/>
                <a:sym typeface="Arial"/>
              </a:rPr>
              <a:t>BF={F1,F2,F3,F4,F5}</a:t>
            </a:r>
            <a:endParaRPr sz="1478">
              <a:solidFill>
                <a:schemeClr val="dk1"/>
              </a:solidFill>
              <a:latin typeface="Arial"/>
              <a:ea typeface="Arial"/>
              <a:cs typeface="Arial"/>
              <a:sym typeface="Arial"/>
            </a:endParaRPr>
          </a:p>
          <a:p>
            <a:pPr marL="0" lvl="0" indent="0" algn="l" rtl="0">
              <a:lnSpc>
                <a:spcPct val="90000"/>
              </a:lnSpc>
              <a:spcBef>
                <a:spcPts val="0"/>
              </a:spcBef>
              <a:spcAft>
                <a:spcPts val="0"/>
              </a:spcAft>
              <a:buSzPts val="358"/>
              <a:buNone/>
            </a:pPr>
            <a:endParaRPr sz="1278">
              <a:solidFill>
                <a:schemeClr val="dk1"/>
              </a:solidFill>
              <a:latin typeface="Arial"/>
              <a:ea typeface="Arial"/>
              <a:cs typeface="Arial"/>
              <a:sym typeface="Arial"/>
            </a:endParaRPr>
          </a:p>
          <a:p>
            <a:pPr marL="0" lvl="0" indent="0" algn="l" rtl="0">
              <a:lnSpc>
                <a:spcPct val="90000"/>
              </a:lnSpc>
              <a:spcBef>
                <a:spcPts val="0"/>
              </a:spcBef>
              <a:spcAft>
                <a:spcPts val="0"/>
              </a:spcAft>
              <a:buSzPts val="358"/>
              <a:buNone/>
            </a:pPr>
            <a:endParaRPr sz="655">
              <a:solidFill>
                <a:schemeClr val="dk1"/>
              </a:solidFill>
              <a:latin typeface="Arial"/>
              <a:ea typeface="Arial"/>
              <a:cs typeface="Arial"/>
              <a:sym typeface="Arial"/>
            </a:endParaRPr>
          </a:p>
          <a:p>
            <a:pPr marL="0" lvl="0" indent="0" algn="l" rtl="0">
              <a:lnSpc>
                <a:spcPct val="90000"/>
              </a:lnSpc>
              <a:spcBef>
                <a:spcPts val="400"/>
              </a:spcBef>
              <a:spcAft>
                <a:spcPts val="0"/>
              </a:spcAft>
              <a:buSzPts val="358"/>
              <a:buNone/>
            </a:pPr>
            <a:endParaRPr sz="455"/>
          </a:p>
        </p:txBody>
      </p:sp>
      <p:sp>
        <p:nvSpPr>
          <p:cNvPr id="415" name="Google Shape;415;g2ac8a3d7704_0_146"/>
          <p:cNvSpPr txBox="1"/>
          <p:nvPr/>
        </p:nvSpPr>
        <p:spPr>
          <a:xfrm>
            <a:off x="6063475" y="3662425"/>
            <a:ext cx="5652300" cy="2436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fr-FR" sz="1478" b="1">
                <a:solidFill>
                  <a:schemeClr val="dk1"/>
                </a:solidFill>
              </a:rPr>
              <a:t>Etape 2 : Chainage arrière : Est ce que ‘Le patient doit consulter un médecin immédiatement’ ?</a:t>
            </a:r>
            <a:endParaRPr sz="1478" b="1">
              <a:solidFill>
                <a:schemeClr val="dk1"/>
              </a:solidFill>
            </a:endParaRPr>
          </a:p>
          <a:p>
            <a:pPr marL="457200" lvl="0" indent="-322457" algn="l" rtl="0">
              <a:lnSpc>
                <a:spcPct val="90000"/>
              </a:lnSpc>
              <a:spcBef>
                <a:spcPts val="0"/>
              </a:spcBef>
              <a:spcAft>
                <a:spcPts val="0"/>
              </a:spcAft>
              <a:buClr>
                <a:schemeClr val="dk1"/>
              </a:buClr>
              <a:buSzPts val="1478"/>
              <a:buFont typeface="Arial"/>
              <a:buAutoNum type="arabicPeriod"/>
            </a:pPr>
            <a:r>
              <a:rPr lang="fr-FR" sz="1478">
                <a:solidFill>
                  <a:schemeClr val="dk1"/>
                </a:solidFill>
              </a:rPr>
              <a:t>Règles déclenchables : On regarde les conclusions : R3.</a:t>
            </a:r>
            <a:endParaRPr sz="1478">
              <a:solidFill>
                <a:schemeClr val="dk1"/>
              </a:solidFill>
            </a:endParaRPr>
          </a:p>
          <a:p>
            <a:pPr marL="457200" lvl="0" indent="0" algn="l" rtl="0">
              <a:lnSpc>
                <a:spcPct val="90000"/>
              </a:lnSpc>
              <a:spcBef>
                <a:spcPts val="0"/>
              </a:spcBef>
              <a:spcAft>
                <a:spcPts val="0"/>
              </a:spcAft>
              <a:buNone/>
            </a:pPr>
            <a:r>
              <a:rPr lang="fr-FR" sz="1478">
                <a:solidFill>
                  <a:schemeClr val="dk1"/>
                </a:solidFill>
              </a:rPr>
              <a:t>On applique R3 : “le patient peut voir une grippe” et “le patient peut avoir une pneumonie” font partie de la BF.</a:t>
            </a:r>
            <a:endParaRPr sz="1478">
              <a:solidFill>
                <a:schemeClr val="dk1"/>
              </a:solidFill>
            </a:endParaRPr>
          </a:p>
          <a:p>
            <a:pPr marL="457200" lvl="0" indent="0" algn="l" rtl="0">
              <a:lnSpc>
                <a:spcPct val="90000"/>
              </a:lnSpc>
              <a:spcBef>
                <a:spcPts val="0"/>
              </a:spcBef>
              <a:spcAft>
                <a:spcPts val="0"/>
              </a:spcAft>
              <a:buNone/>
            </a:pPr>
            <a:endParaRPr sz="1478">
              <a:solidFill>
                <a:schemeClr val="dk1"/>
              </a:solidFill>
            </a:endParaRPr>
          </a:p>
          <a:p>
            <a:pPr marL="457200" lvl="0" indent="0" algn="l" rtl="0">
              <a:lnSpc>
                <a:spcPct val="90000"/>
              </a:lnSpc>
              <a:spcBef>
                <a:spcPts val="0"/>
              </a:spcBef>
              <a:spcAft>
                <a:spcPts val="0"/>
              </a:spcAft>
              <a:buNone/>
            </a:pPr>
            <a:r>
              <a:rPr lang="fr-FR" sz="1478">
                <a:solidFill>
                  <a:schemeClr val="dk1"/>
                </a:solidFill>
              </a:rPr>
              <a:t>Donc  </a:t>
            </a:r>
            <a:r>
              <a:rPr lang="fr-FR" sz="1478" b="1">
                <a:solidFill>
                  <a:schemeClr val="dk1"/>
                </a:solidFill>
              </a:rPr>
              <a:t>‘Le patient doit consulter un médecin immédiatement’  </a:t>
            </a:r>
            <a:r>
              <a:rPr lang="fr-FR" sz="1478">
                <a:solidFill>
                  <a:schemeClr val="dk1"/>
                </a:solidFill>
              </a:rPr>
              <a:t>est prouvé.</a:t>
            </a:r>
            <a:endParaRPr sz="1478">
              <a:solidFill>
                <a:schemeClr val="dk1"/>
              </a:solidFill>
            </a:endParaRPr>
          </a:p>
          <a:p>
            <a:pPr marL="457200" lvl="0" indent="0" algn="l" rtl="0">
              <a:lnSpc>
                <a:spcPct val="90000"/>
              </a:lnSpc>
              <a:spcBef>
                <a:spcPts val="0"/>
              </a:spcBef>
              <a:spcAft>
                <a:spcPts val="0"/>
              </a:spcAft>
              <a:buNone/>
            </a:pPr>
            <a:endParaRPr sz="1478">
              <a:solidFill>
                <a:schemeClr val="dk1"/>
              </a:solidFill>
            </a:endParaRPr>
          </a:p>
          <a:p>
            <a:pPr marL="0" lvl="0" indent="0" algn="l" rtl="0">
              <a:lnSpc>
                <a:spcPct val="90000"/>
              </a:lnSpc>
              <a:spcBef>
                <a:spcPts val="0"/>
              </a:spcBef>
              <a:spcAft>
                <a:spcPts val="0"/>
              </a:spcAft>
              <a:buNone/>
            </a:pPr>
            <a:r>
              <a:rPr lang="fr-FR" sz="1478">
                <a:solidFill>
                  <a:schemeClr val="dk1"/>
                </a:solidFill>
              </a:rPr>
              <a:t>Réponse :</a:t>
            </a:r>
            <a:r>
              <a:rPr lang="fr-FR" sz="1478" b="1">
                <a:solidFill>
                  <a:schemeClr val="dk1"/>
                </a:solidFill>
              </a:rPr>
              <a:t>‘Le patient doit consulter un médecin immédiatement </a:t>
            </a:r>
            <a:endParaRPr sz="1478">
              <a:solidFill>
                <a:schemeClr val="dk1"/>
              </a:solidFill>
            </a:endParaRPr>
          </a:p>
        </p:txBody>
      </p:sp>
      <p:sp>
        <p:nvSpPr>
          <p:cNvPr id="416" name="Google Shape;416;g2ac8a3d7704_0_146"/>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1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15">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5">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5">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15">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5">
                                            <p:txEl>
                                              <p:pRg st="4" end="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15">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420"/>
        <p:cNvGrpSpPr/>
        <p:nvPr/>
      </p:nvGrpSpPr>
      <p:grpSpPr>
        <a:xfrm>
          <a:off x="0" y="0"/>
          <a:ext cx="0" cy="0"/>
          <a:chOff x="0" y="0"/>
          <a:chExt cx="0" cy="0"/>
        </a:xfrm>
      </p:grpSpPr>
      <p:sp>
        <p:nvSpPr>
          <p:cNvPr id="421" name="Google Shape;421;p21"/>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spcBef>
                <a:spcPts val="400"/>
              </a:spcBef>
              <a:spcAft>
                <a:spcPts val="0"/>
              </a:spcAft>
              <a:buNone/>
            </a:pPr>
            <a:r>
              <a:rPr lang="fr-FR" sz="2400" b="1">
                <a:latin typeface="Comic Sans MS"/>
                <a:ea typeface="Comic Sans MS"/>
                <a:cs typeface="Comic Sans MS"/>
                <a:sym typeface="Comic Sans MS"/>
              </a:rPr>
              <a:t>Quelle stratégie choisir ?</a:t>
            </a:r>
            <a:endParaRPr sz="3100"/>
          </a:p>
        </p:txBody>
      </p:sp>
      <p:sp>
        <p:nvSpPr>
          <p:cNvPr id="422" name="Google Shape;422;p21"/>
          <p:cNvSpPr txBox="1">
            <a:spLocks noGrp="1"/>
          </p:cNvSpPr>
          <p:nvPr>
            <p:ph type="body" idx="1"/>
          </p:nvPr>
        </p:nvSpPr>
        <p:spPr>
          <a:xfrm>
            <a:off x="581200" y="2180500"/>
            <a:ext cx="11029500" cy="424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400"/>
              </a:spcBef>
              <a:spcAft>
                <a:spcPts val="0"/>
              </a:spcAft>
              <a:buNone/>
            </a:pPr>
            <a:endParaRPr sz="1700" b="0" i="0">
              <a:solidFill>
                <a:schemeClr val="dk1"/>
              </a:solidFill>
              <a:latin typeface="Times New Roman"/>
              <a:ea typeface="Times New Roman"/>
              <a:cs typeface="Times New Roman"/>
              <a:sym typeface="Times New Roman"/>
            </a:endParaRPr>
          </a:p>
          <a:p>
            <a:pPr marL="457200" lvl="0" indent="-323850" algn="l" rtl="0">
              <a:lnSpc>
                <a:spcPct val="100000"/>
              </a:lnSpc>
              <a:spcBef>
                <a:spcPts val="400"/>
              </a:spcBef>
              <a:spcAft>
                <a:spcPts val="0"/>
              </a:spcAft>
              <a:buSzPts val="1500"/>
              <a:buChar char="◼"/>
            </a:pPr>
            <a:r>
              <a:rPr lang="fr-FR" sz="1700" b="1" i="0">
                <a:solidFill>
                  <a:schemeClr val="dk1"/>
                </a:solidFill>
                <a:latin typeface="Comic Sans MS"/>
                <a:ea typeface="Comic Sans MS"/>
                <a:cs typeface="Comic Sans MS"/>
                <a:sym typeface="Comic Sans MS"/>
              </a:rPr>
              <a:t>En chaînage avant</a:t>
            </a:r>
            <a:r>
              <a:rPr lang="fr-FR" sz="1700" b="0" i="0">
                <a:solidFill>
                  <a:schemeClr val="dk1"/>
                </a:solidFill>
                <a:latin typeface="Comic Sans MS"/>
                <a:ea typeface="Comic Sans MS"/>
                <a:cs typeface="Comic Sans MS"/>
                <a:sym typeface="Comic Sans MS"/>
              </a:rPr>
              <a:t> : </a:t>
            </a:r>
            <a:endParaRPr sz="1700" b="0" i="0">
              <a:solidFill>
                <a:schemeClr val="dk1"/>
              </a:solidFill>
              <a:latin typeface="Comic Sans MS"/>
              <a:ea typeface="Comic Sans MS"/>
              <a:cs typeface="Comic Sans MS"/>
              <a:sym typeface="Comic Sans MS"/>
            </a:endParaRPr>
          </a:p>
          <a:p>
            <a:pPr marL="914400" lvl="1" indent="-323850" algn="l" rtl="0">
              <a:lnSpc>
                <a:spcPct val="100000"/>
              </a:lnSpc>
              <a:spcBef>
                <a:spcPts val="400"/>
              </a:spcBef>
              <a:spcAft>
                <a:spcPts val="0"/>
              </a:spcAft>
              <a:buSzPts val="1500"/>
              <a:buChar char="◼"/>
            </a:pPr>
            <a:r>
              <a:rPr lang="fr-FR" sz="1700" b="0" i="0">
                <a:solidFill>
                  <a:schemeClr val="dk1"/>
                </a:solidFill>
                <a:latin typeface="Comic Sans MS"/>
                <a:ea typeface="Comic Sans MS"/>
                <a:cs typeface="Comic Sans MS"/>
                <a:sym typeface="Comic Sans MS"/>
              </a:rPr>
              <a:t>l'utilisateur n'est pas contraint de préciser sa question.</a:t>
            </a:r>
            <a:endParaRPr sz="1700" b="0" i="0">
              <a:solidFill>
                <a:schemeClr val="dk1"/>
              </a:solidFill>
              <a:latin typeface="Comic Sans MS"/>
              <a:ea typeface="Comic Sans MS"/>
              <a:cs typeface="Comic Sans MS"/>
              <a:sym typeface="Comic Sans MS"/>
            </a:endParaRPr>
          </a:p>
          <a:p>
            <a:pPr marL="914400" lvl="1" indent="-323850" algn="l" rtl="0">
              <a:lnSpc>
                <a:spcPct val="100000"/>
              </a:lnSpc>
              <a:spcBef>
                <a:spcPts val="400"/>
              </a:spcBef>
              <a:spcAft>
                <a:spcPts val="0"/>
              </a:spcAft>
              <a:buSzPts val="1500"/>
              <a:buChar char="◼"/>
            </a:pPr>
            <a:r>
              <a:rPr lang="fr-FR" sz="1700" b="0" i="0">
                <a:solidFill>
                  <a:schemeClr val="dk1"/>
                </a:solidFill>
                <a:latin typeface="Comic Sans MS"/>
                <a:ea typeface="Comic Sans MS"/>
                <a:cs typeface="Comic Sans MS"/>
                <a:sym typeface="Comic Sans MS"/>
              </a:rPr>
              <a:t> Il convient bien à des connaissances empiriques éventuellement accompagnées de méta-connaissances mais elle semble peu efficace pour les systèmes complexes.</a:t>
            </a:r>
            <a:endParaRPr sz="1700" b="0" i="0">
              <a:solidFill>
                <a:schemeClr val="dk1"/>
              </a:solidFill>
              <a:latin typeface="Comic Sans MS"/>
              <a:ea typeface="Comic Sans MS"/>
              <a:cs typeface="Comic Sans MS"/>
              <a:sym typeface="Comic Sans MS"/>
            </a:endParaRPr>
          </a:p>
          <a:p>
            <a:pPr marL="457200" lvl="0" indent="0" algn="l" rtl="0">
              <a:lnSpc>
                <a:spcPct val="100000"/>
              </a:lnSpc>
              <a:spcBef>
                <a:spcPts val="400"/>
              </a:spcBef>
              <a:spcAft>
                <a:spcPts val="0"/>
              </a:spcAft>
              <a:buNone/>
            </a:pPr>
            <a:br>
              <a:rPr lang="fr-FR" sz="1700" b="0" i="0">
                <a:solidFill>
                  <a:schemeClr val="dk1"/>
                </a:solidFill>
                <a:latin typeface="Comic Sans MS"/>
                <a:ea typeface="Comic Sans MS"/>
                <a:cs typeface="Comic Sans MS"/>
                <a:sym typeface="Comic Sans MS"/>
              </a:rPr>
            </a:br>
            <a:r>
              <a:rPr lang="fr-FR" sz="1700" b="1" i="0">
                <a:solidFill>
                  <a:schemeClr val="dk1"/>
                </a:solidFill>
                <a:latin typeface="Comic Sans MS"/>
                <a:ea typeface="Comic Sans MS"/>
                <a:cs typeface="Comic Sans MS"/>
                <a:sym typeface="Comic Sans MS"/>
              </a:rPr>
              <a:t>Le chaînage arrière </a:t>
            </a:r>
            <a:r>
              <a:rPr lang="fr-FR" sz="1700" b="0" i="0">
                <a:solidFill>
                  <a:schemeClr val="dk1"/>
                </a:solidFill>
                <a:latin typeface="Comic Sans MS"/>
                <a:ea typeface="Comic Sans MS"/>
                <a:cs typeface="Comic Sans MS"/>
                <a:sym typeface="Comic Sans MS"/>
              </a:rPr>
              <a:t>est préférable si un ou plusieurs buts sont à atteindre ou à vérifier. Il est recommandé dans le cas d'informations incomplètes où le dialogue avec l'utilisateur doit s'installer.</a:t>
            </a:r>
            <a:endParaRPr sz="1700">
              <a:solidFill>
                <a:schemeClr val="dk1"/>
              </a:solidFill>
              <a:latin typeface="Comic Sans MS"/>
              <a:ea typeface="Comic Sans MS"/>
              <a:cs typeface="Comic Sans MS"/>
              <a:sym typeface="Comic Sans MS"/>
            </a:endParaRPr>
          </a:p>
          <a:p>
            <a:pPr marL="914400" lvl="1" indent="-323850" algn="l" rtl="0">
              <a:lnSpc>
                <a:spcPct val="100000"/>
              </a:lnSpc>
              <a:spcBef>
                <a:spcPts val="400"/>
              </a:spcBef>
              <a:spcAft>
                <a:spcPts val="0"/>
              </a:spcAft>
              <a:buSzPts val="1500"/>
              <a:buChar char="◼"/>
            </a:pPr>
            <a:r>
              <a:rPr lang="fr-FR" sz="1700" b="0" i="0">
                <a:solidFill>
                  <a:schemeClr val="dk1"/>
                </a:solidFill>
                <a:latin typeface="Comic Sans MS"/>
                <a:ea typeface="Comic Sans MS"/>
                <a:cs typeface="Comic Sans MS"/>
                <a:sym typeface="Comic Sans MS"/>
              </a:rPr>
              <a:t>Une stratégie peut être en profondeur et irrévocable ou par tentatives. De même pour la largeur.</a:t>
            </a:r>
            <a:endParaRPr sz="1700" b="0" i="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None/>
            </a:pPr>
            <a:endParaRPr sz="1700" b="1">
              <a:solidFill>
                <a:schemeClr val="dk1"/>
              </a:solidFill>
              <a:latin typeface="Comic Sans MS"/>
              <a:ea typeface="Comic Sans MS"/>
              <a:cs typeface="Comic Sans MS"/>
              <a:sym typeface="Comic Sans MS"/>
            </a:endParaRPr>
          </a:p>
          <a:p>
            <a:pPr marL="457200" lvl="0" indent="-323850" algn="l" rtl="0">
              <a:lnSpc>
                <a:spcPct val="100000"/>
              </a:lnSpc>
              <a:spcBef>
                <a:spcPts val="400"/>
              </a:spcBef>
              <a:spcAft>
                <a:spcPts val="0"/>
              </a:spcAft>
              <a:buSzPts val="1500"/>
              <a:buChar char="◼"/>
            </a:pPr>
            <a:r>
              <a:rPr lang="fr-FR" sz="1700" b="1" i="0">
                <a:solidFill>
                  <a:schemeClr val="dk1"/>
                </a:solidFill>
                <a:latin typeface="Comic Sans MS"/>
                <a:ea typeface="Comic Sans MS"/>
                <a:cs typeface="Comic Sans MS"/>
                <a:sym typeface="Comic Sans MS"/>
              </a:rPr>
              <a:t>Le choix d'une règle à déclencher :</a:t>
            </a:r>
            <a:endParaRPr sz="1700" b="0" i="0">
              <a:solidFill>
                <a:schemeClr val="dk1"/>
              </a:solidFill>
              <a:latin typeface="Times New Roman"/>
              <a:ea typeface="Times New Roman"/>
              <a:cs typeface="Times New Roman"/>
              <a:sym typeface="Times New Roman"/>
            </a:endParaRPr>
          </a:p>
          <a:p>
            <a:pPr marL="457200" lvl="0" indent="0" algn="l" rtl="0">
              <a:lnSpc>
                <a:spcPct val="100000"/>
              </a:lnSpc>
              <a:spcBef>
                <a:spcPts val="400"/>
              </a:spcBef>
              <a:spcAft>
                <a:spcPts val="0"/>
              </a:spcAft>
              <a:buNone/>
            </a:pPr>
            <a:r>
              <a:rPr lang="fr-FR" sz="1700" b="0" i="0">
                <a:solidFill>
                  <a:schemeClr val="dk1"/>
                </a:solidFill>
                <a:latin typeface="Comic Sans MS"/>
                <a:ea typeface="Comic Sans MS"/>
                <a:cs typeface="Comic Sans MS"/>
                <a:sym typeface="Comic Sans MS"/>
              </a:rPr>
              <a:t>Ce choix influence fortement les performances du système. Souvent, la stratégie est figée.</a:t>
            </a:r>
            <a:br>
              <a:rPr lang="fr-FR" sz="1700" b="0" i="0">
                <a:solidFill>
                  <a:schemeClr val="dk1"/>
                </a:solidFill>
                <a:latin typeface="Comic Sans MS"/>
                <a:ea typeface="Comic Sans MS"/>
                <a:cs typeface="Comic Sans MS"/>
                <a:sym typeface="Comic Sans MS"/>
              </a:rPr>
            </a:br>
            <a:r>
              <a:rPr lang="fr-FR" sz="1700" b="0" i="0">
                <a:solidFill>
                  <a:schemeClr val="dk1"/>
                </a:solidFill>
                <a:latin typeface="Comic Sans MS"/>
                <a:ea typeface="Comic Sans MS"/>
                <a:cs typeface="Comic Sans MS"/>
                <a:sym typeface="Comic Sans MS"/>
              </a:rPr>
              <a:t>Par exemple, on choisit la première règle ou la plus utilisée …</a:t>
            </a:r>
            <a:br>
              <a:rPr lang="fr-FR" sz="1700" b="0" i="0">
                <a:solidFill>
                  <a:schemeClr val="dk1"/>
                </a:solidFill>
                <a:latin typeface="Comic Sans MS"/>
                <a:ea typeface="Comic Sans MS"/>
                <a:cs typeface="Comic Sans MS"/>
                <a:sym typeface="Comic Sans MS"/>
              </a:rPr>
            </a:br>
            <a:r>
              <a:rPr lang="fr-FR" sz="1700" b="0" i="0">
                <a:solidFill>
                  <a:schemeClr val="dk1"/>
                </a:solidFill>
                <a:latin typeface="Comic Sans MS"/>
                <a:ea typeface="Comic Sans MS"/>
                <a:cs typeface="Comic Sans MS"/>
                <a:sym typeface="Comic Sans MS"/>
              </a:rPr>
              <a:t>L'utilisation des méta-règles pour guider le choix du système est plus intéressante.</a:t>
            </a:r>
            <a:endParaRPr sz="1700" b="0" i="0">
              <a:solidFill>
                <a:schemeClr val="dk1"/>
              </a:solidFill>
              <a:latin typeface="Times New Roman"/>
              <a:ea typeface="Times New Roman"/>
              <a:cs typeface="Times New Roman"/>
              <a:sym typeface="Times New Roman"/>
            </a:endParaRPr>
          </a:p>
          <a:p>
            <a:pPr marL="457200" lvl="0" indent="-228600" algn="l" rtl="0">
              <a:lnSpc>
                <a:spcPct val="100000"/>
              </a:lnSpc>
              <a:spcBef>
                <a:spcPts val="400"/>
              </a:spcBef>
              <a:spcAft>
                <a:spcPts val="0"/>
              </a:spcAft>
              <a:buSzPts val="1200"/>
              <a:buNone/>
            </a:pPr>
            <a:endParaRPr/>
          </a:p>
        </p:txBody>
      </p:sp>
      <p:sp>
        <p:nvSpPr>
          <p:cNvPr id="423" name="Google Shape;423;p21"/>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g2ac8a3d7704_0_182"/>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Quelle stratégie choisir?</a:t>
            </a:r>
            <a:endParaRPr/>
          </a:p>
        </p:txBody>
      </p:sp>
      <p:graphicFrame>
        <p:nvGraphicFramePr>
          <p:cNvPr id="430" name="Google Shape;430;g2ac8a3d7704_0_182"/>
          <p:cNvGraphicFramePr/>
          <p:nvPr>
            <p:extLst>
              <p:ext uri="{D42A27DB-BD31-4B8C-83A1-F6EECF244321}">
                <p14:modId xmlns:p14="http://schemas.microsoft.com/office/powerpoint/2010/main" val="2498308957"/>
              </p:ext>
            </p:extLst>
          </p:nvPr>
        </p:nvGraphicFramePr>
        <p:xfrm>
          <a:off x="270933" y="1715850"/>
          <a:ext cx="11029501" cy="5142150"/>
        </p:xfrm>
        <a:graphic>
          <a:graphicData uri="http://schemas.openxmlformats.org/drawingml/2006/table">
            <a:tbl>
              <a:tblPr>
                <a:noFill/>
                <a:tableStyleId>{EE1E2694-22A1-4999-BAA4-9987F4B57C73}</a:tableStyleId>
              </a:tblPr>
              <a:tblGrid>
                <a:gridCol w="2231192">
                  <a:extLst>
                    <a:ext uri="{9D8B030D-6E8A-4147-A177-3AD203B41FA5}">
                      <a16:colId xmlns:a16="http://schemas.microsoft.com/office/drawing/2014/main" val="20000"/>
                    </a:ext>
                  </a:extLst>
                </a:gridCol>
                <a:gridCol w="4407640">
                  <a:extLst>
                    <a:ext uri="{9D8B030D-6E8A-4147-A177-3AD203B41FA5}">
                      <a16:colId xmlns:a16="http://schemas.microsoft.com/office/drawing/2014/main" val="20001"/>
                    </a:ext>
                  </a:extLst>
                </a:gridCol>
                <a:gridCol w="4390669">
                  <a:extLst>
                    <a:ext uri="{9D8B030D-6E8A-4147-A177-3AD203B41FA5}">
                      <a16:colId xmlns:a16="http://schemas.microsoft.com/office/drawing/2014/main" val="20002"/>
                    </a:ext>
                  </a:extLst>
                </a:gridCol>
              </a:tblGrid>
              <a:tr h="484418">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fr-FR" b="1"/>
                        <a:t>Chaînage avant</a:t>
                      </a:r>
                      <a:endParaRPr b="1"/>
                    </a:p>
                  </a:txBody>
                  <a:tcPr marL="91425" marR="91425" marT="91425" marB="91425"/>
                </a:tc>
                <a:tc>
                  <a:txBody>
                    <a:bodyPr/>
                    <a:lstStyle/>
                    <a:p>
                      <a:pPr marL="0" lvl="0" indent="0" algn="l" rtl="0">
                        <a:spcBef>
                          <a:spcPts val="0"/>
                        </a:spcBef>
                        <a:spcAft>
                          <a:spcPts val="0"/>
                        </a:spcAft>
                        <a:buNone/>
                      </a:pPr>
                      <a:r>
                        <a:rPr lang="fr-FR" b="1" dirty="0"/>
                        <a:t>Chaînage arrière </a:t>
                      </a:r>
                      <a:endParaRPr b="1" dirty="0"/>
                    </a:p>
                  </a:txBody>
                  <a:tcPr marL="91425" marR="91425" marT="91425" marB="91425"/>
                </a:tc>
                <a:extLst>
                  <a:ext uri="{0D108BD9-81ED-4DB2-BD59-A6C34878D82A}">
                    <a16:rowId xmlns:a16="http://schemas.microsoft.com/office/drawing/2014/main" val="10000"/>
                  </a:ext>
                </a:extLst>
              </a:tr>
              <a:tr h="3129880">
                <a:tc>
                  <a:txBody>
                    <a:bodyPr/>
                    <a:lstStyle/>
                    <a:p>
                      <a:pPr marL="0" lvl="0" indent="0" algn="l" rtl="0">
                        <a:spcBef>
                          <a:spcPts val="0"/>
                        </a:spcBef>
                        <a:spcAft>
                          <a:spcPts val="0"/>
                        </a:spcAft>
                        <a:buNone/>
                      </a:pPr>
                      <a:r>
                        <a:rPr lang="fr-FR" sz="2200" b="1"/>
                        <a:t>Points forts</a:t>
                      </a:r>
                      <a:endParaRPr sz="2200" b="1"/>
                    </a:p>
                  </a:txBody>
                  <a:tcPr marL="91425" marR="91425" marT="91425" marB="91425" anchor="ctr"/>
                </a:tc>
                <a:tc>
                  <a:txBody>
                    <a:bodyPr/>
                    <a:lstStyle/>
                    <a:p>
                      <a:pPr marL="457200" lvl="0" indent="-330200" algn="l" rtl="0">
                        <a:spcBef>
                          <a:spcPts val="0"/>
                        </a:spcBef>
                        <a:spcAft>
                          <a:spcPts val="0"/>
                        </a:spcAft>
                        <a:buSzPts val="1600"/>
                        <a:buChar char="-"/>
                      </a:pPr>
                      <a:r>
                        <a:rPr lang="fr-FR" sz="1600" dirty="0"/>
                        <a:t>Fonctionne bien avec les problèmes qui se présentent “naturellement” avec des faits initiaux.</a:t>
                      </a:r>
                      <a:endParaRPr sz="1600" dirty="0"/>
                    </a:p>
                    <a:p>
                      <a:pPr marL="457200" lvl="0" indent="0" algn="l" rtl="0">
                        <a:spcBef>
                          <a:spcPts val="0"/>
                        </a:spcBef>
                        <a:spcAft>
                          <a:spcPts val="0"/>
                        </a:spcAft>
                        <a:buNone/>
                      </a:pPr>
                      <a:endParaRPr sz="1600" dirty="0"/>
                    </a:p>
                    <a:p>
                      <a:pPr marL="457200" lvl="0" indent="-330200" algn="l" rtl="0">
                        <a:spcBef>
                          <a:spcPts val="0"/>
                        </a:spcBef>
                        <a:spcAft>
                          <a:spcPts val="0"/>
                        </a:spcAft>
                        <a:buSzPts val="1600"/>
                        <a:buChar char="-"/>
                      </a:pPr>
                      <a:r>
                        <a:rPr lang="fr-FR" sz="1600" dirty="0"/>
                        <a:t>Produit une grande quantités de Faits à partir de faits initiaux très peu nombreux.</a:t>
                      </a:r>
                      <a:endParaRPr sz="1600" dirty="0"/>
                    </a:p>
                    <a:p>
                      <a:pPr marL="457200" lvl="0" indent="0" algn="l" rtl="0">
                        <a:spcBef>
                          <a:spcPts val="0"/>
                        </a:spcBef>
                        <a:spcAft>
                          <a:spcPts val="0"/>
                        </a:spcAft>
                        <a:buNone/>
                      </a:pPr>
                      <a:endParaRPr sz="1600" dirty="0"/>
                    </a:p>
                    <a:p>
                      <a:pPr marL="457200" lvl="0" indent="-330200" algn="l" rtl="0">
                        <a:spcBef>
                          <a:spcPts val="0"/>
                        </a:spcBef>
                        <a:spcAft>
                          <a:spcPts val="0"/>
                        </a:spcAft>
                        <a:buSzPts val="1600"/>
                        <a:buChar char="-"/>
                      </a:pPr>
                      <a:r>
                        <a:rPr lang="fr-FR" sz="1600" dirty="0"/>
                        <a:t>Adapté à la planification le contrôle l’interprétation.</a:t>
                      </a:r>
                      <a:endParaRPr sz="1600" dirty="0"/>
                    </a:p>
                  </a:txBody>
                  <a:tcPr marL="91425" marR="91425" marT="91425" marB="91425"/>
                </a:tc>
                <a:tc>
                  <a:txBody>
                    <a:bodyPr/>
                    <a:lstStyle/>
                    <a:p>
                      <a:pPr marL="0" lvl="0" indent="0" algn="l" rtl="0">
                        <a:spcBef>
                          <a:spcPts val="0"/>
                        </a:spcBef>
                        <a:spcAft>
                          <a:spcPts val="0"/>
                        </a:spcAft>
                        <a:buNone/>
                      </a:pPr>
                      <a:r>
                        <a:rPr lang="fr-FR" sz="1600"/>
                        <a:t>– Fonctionne parfaitement lorsque le problème consiste à prouver une hypothèse.</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fr-FR" sz="1600"/>
                        <a:t>- Focalisé sur le but à prouver et pose des questions pertinentes, qui ne déroutent pas l’utilisateur.</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fr-FR" sz="1600"/>
                        <a:t>-Contrairement au Chaînage Avant, il recherche dans la BC les informations intéressantes pour le poblème courant.</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fr-FR" sz="1600"/>
                        <a:t>- Adapté au diagnostic et à la prescription</a:t>
                      </a:r>
                      <a:endParaRPr sz="1600"/>
                    </a:p>
                  </a:txBody>
                  <a:tcPr marL="91425" marR="91425" marT="91425" marB="91425"/>
                </a:tc>
                <a:extLst>
                  <a:ext uri="{0D108BD9-81ED-4DB2-BD59-A6C34878D82A}">
                    <a16:rowId xmlns:a16="http://schemas.microsoft.com/office/drawing/2014/main" val="10001"/>
                  </a:ext>
                </a:extLst>
              </a:tr>
              <a:tr h="1527852">
                <a:tc>
                  <a:txBody>
                    <a:bodyPr/>
                    <a:lstStyle/>
                    <a:p>
                      <a:pPr marL="0" lvl="0" indent="0" algn="l" rtl="0">
                        <a:spcBef>
                          <a:spcPts val="0"/>
                        </a:spcBef>
                        <a:spcAft>
                          <a:spcPts val="0"/>
                        </a:spcAft>
                        <a:buNone/>
                      </a:pPr>
                      <a:r>
                        <a:rPr lang="fr-FR" sz="2000" b="1"/>
                        <a:t>Points faibles</a:t>
                      </a:r>
                      <a:endParaRPr sz="2000" b="1"/>
                    </a:p>
                  </a:txBody>
                  <a:tcPr marL="91425" marR="91425" marT="91425" marB="91425" anchor="ctr"/>
                </a:tc>
                <a:tc>
                  <a:txBody>
                    <a:bodyPr/>
                    <a:lstStyle/>
                    <a:p>
                      <a:pPr marL="0" lvl="0" indent="0" algn="l" rtl="0">
                        <a:spcBef>
                          <a:spcPts val="0"/>
                        </a:spcBef>
                        <a:spcAft>
                          <a:spcPts val="0"/>
                        </a:spcAft>
                        <a:buNone/>
                      </a:pPr>
                      <a:r>
                        <a:rPr lang="fr-FR" sz="1600" dirty="0"/>
                        <a:t>Souvent ne perçoit pas certaines évidences :</a:t>
                      </a:r>
                    </a:p>
                    <a:p>
                      <a:pPr marL="0" lvl="0" indent="0" algn="l" rtl="0">
                        <a:spcBef>
                          <a:spcPts val="0"/>
                        </a:spcBef>
                        <a:spcAft>
                          <a:spcPts val="0"/>
                        </a:spcAft>
                        <a:buNone/>
                      </a:pPr>
                      <a:r>
                        <a:rPr lang="fr-FR" sz="1600" dirty="0"/>
                        <a:t> Le système peut poser de nombreuses questions qui peuvent s’avérer non pertinentes</a:t>
                      </a:r>
                      <a:endParaRPr sz="1600" dirty="0"/>
                    </a:p>
                  </a:txBody>
                  <a:tcPr marL="91425" marR="91425" marT="91425" marB="91425"/>
                </a:tc>
                <a:tc>
                  <a:txBody>
                    <a:bodyPr/>
                    <a:lstStyle/>
                    <a:p>
                      <a:pPr marL="0" lvl="0" indent="0" algn="l" rtl="0">
                        <a:spcBef>
                          <a:spcPts val="0"/>
                        </a:spcBef>
                        <a:spcAft>
                          <a:spcPts val="0"/>
                        </a:spcAft>
                        <a:buNone/>
                      </a:pPr>
                      <a:r>
                        <a:rPr lang="fr-FR" sz="1600" dirty="0"/>
                        <a:t>Poursuit une ligne de raisonnement même s’il s’avère qu’il devrait abandonner pour une autre. </a:t>
                      </a:r>
                      <a:r>
                        <a:rPr lang="fr-FR" sz="1600" b="1" dirty="0"/>
                        <a:t> les </a:t>
                      </a:r>
                      <a:r>
                        <a:rPr lang="fr-FR" sz="1600" b="1" dirty="0" err="1"/>
                        <a:t>méta-règles</a:t>
                      </a:r>
                      <a:r>
                        <a:rPr lang="fr-FR" sz="1600" dirty="0"/>
                        <a:t> peuvent aider à résoudre ce problème.</a:t>
                      </a:r>
                      <a:endParaRPr sz="1600" dirty="0"/>
                    </a:p>
                  </a:txBody>
                  <a:tcPr marL="91425" marR="91425" marT="91425" marB="91425"/>
                </a:tc>
                <a:extLst>
                  <a:ext uri="{0D108BD9-81ED-4DB2-BD59-A6C34878D82A}">
                    <a16:rowId xmlns:a16="http://schemas.microsoft.com/office/drawing/2014/main" val="10002"/>
                  </a:ext>
                </a:extLst>
              </a:tr>
            </a:tbl>
          </a:graphicData>
        </a:graphic>
      </p:graphicFrame>
      <p:sp>
        <p:nvSpPr>
          <p:cNvPr id="431" name="Google Shape;431;g2ac8a3d7704_0_182"/>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2ac8a3d7704_0_209"/>
          <p:cNvSpPr txBox="1">
            <a:spLocks noGrp="1"/>
          </p:cNvSpPr>
          <p:nvPr>
            <p:ph type="title"/>
          </p:nvPr>
        </p:nvSpPr>
        <p:spPr>
          <a:xfrm>
            <a:off x="581192" y="702156"/>
            <a:ext cx="11029500" cy="1013700"/>
          </a:xfrm>
          <a:prstGeom prst="rect">
            <a:avLst/>
          </a:prstGeom>
          <a:noFill/>
          <a:ln>
            <a:noFill/>
          </a:ln>
        </p:spPr>
        <p:txBody>
          <a:bodyPr spcFirstLastPara="1" wrap="square" lIns="68575" tIns="34275" rIns="68575" bIns="34275" anchor="b" anchorCtr="0">
            <a:normAutofit/>
          </a:bodyPr>
          <a:lstStyle/>
          <a:p>
            <a:pPr marL="0" lvl="0" indent="0" algn="l" rtl="0">
              <a:spcBef>
                <a:spcPts val="400"/>
              </a:spcBef>
              <a:spcAft>
                <a:spcPts val="0"/>
              </a:spcAft>
              <a:buNone/>
            </a:pPr>
            <a:r>
              <a:rPr lang="fr-FR" sz="2400" b="1" dirty="0">
                <a:latin typeface="Comic Sans MS"/>
                <a:ea typeface="Comic Sans MS"/>
                <a:cs typeface="Comic Sans MS"/>
                <a:sym typeface="Comic Sans MS"/>
              </a:rPr>
              <a:t>Le choix des règles à déclencher</a:t>
            </a:r>
            <a:endParaRPr sz="3100" dirty="0"/>
          </a:p>
        </p:txBody>
      </p:sp>
      <p:sp>
        <p:nvSpPr>
          <p:cNvPr id="437" name="Google Shape;437;g2ac8a3d7704_0_209"/>
          <p:cNvSpPr txBox="1">
            <a:spLocks noGrp="1"/>
          </p:cNvSpPr>
          <p:nvPr>
            <p:ph type="body" idx="1"/>
          </p:nvPr>
        </p:nvSpPr>
        <p:spPr>
          <a:xfrm>
            <a:off x="581200" y="2180500"/>
            <a:ext cx="11029500" cy="42441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400"/>
              </a:spcBef>
              <a:spcAft>
                <a:spcPts val="0"/>
              </a:spcAft>
              <a:buNone/>
            </a:pPr>
            <a:endParaRPr sz="2100" b="1" dirty="0">
              <a:solidFill>
                <a:schemeClr val="dk1"/>
              </a:solidFill>
              <a:latin typeface="Comic Sans MS"/>
              <a:ea typeface="Comic Sans MS"/>
              <a:cs typeface="Comic Sans MS"/>
              <a:sym typeface="Comic Sans MS"/>
            </a:endParaRPr>
          </a:p>
          <a:p>
            <a:pPr marL="457200" lvl="0" indent="-349250" algn="l" rtl="0">
              <a:lnSpc>
                <a:spcPct val="100000"/>
              </a:lnSpc>
              <a:spcBef>
                <a:spcPts val="400"/>
              </a:spcBef>
              <a:spcAft>
                <a:spcPts val="0"/>
              </a:spcAft>
              <a:buSzPts val="1900"/>
              <a:buChar char="◼"/>
            </a:pPr>
            <a:r>
              <a:rPr lang="fr-FR" sz="2100" b="1" i="0" dirty="0">
                <a:solidFill>
                  <a:schemeClr val="dk1"/>
                </a:solidFill>
                <a:latin typeface="Comic Sans MS"/>
                <a:ea typeface="Comic Sans MS"/>
                <a:cs typeface="Comic Sans MS"/>
                <a:sym typeface="Comic Sans MS"/>
              </a:rPr>
              <a:t>Le choix d'une règle à déclencher :</a:t>
            </a:r>
            <a:endParaRPr sz="2100" b="0" i="0" dirty="0">
              <a:solidFill>
                <a:schemeClr val="dk1"/>
              </a:solidFill>
              <a:latin typeface="Times New Roman"/>
              <a:ea typeface="Times New Roman"/>
              <a:cs typeface="Times New Roman"/>
              <a:sym typeface="Times New Roman"/>
            </a:endParaRPr>
          </a:p>
          <a:p>
            <a:pPr marL="914400" lvl="0" indent="0" algn="l" rtl="0">
              <a:lnSpc>
                <a:spcPct val="100000"/>
              </a:lnSpc>
              <a:spcBef>
                <a:spcPts val="400"/>
              </a:spcBef>
              <a:spcAft>
                <a:spcPts val="0"/>
              </a:spcAft>
              <a:buNone/>
            </a:pPr>
            <a:endParaRPr sz="2100" dirty="0">
              <a:solidFill>
                <a:schemeClr val="dk1"/>
              </a:solidFill>
              <a:latin typeface="Comic Sans MS"/>
              <a:ea typeface="Comic Sans MS"/>
              <a:cs typeface="Comic Sans MS"/>
              <a:sym typeface="Comic Sans MS"/>
            </a:endParaRPr>
          </a:p>
          <a:p>
            <a:pPr marL="457200" lvl="0" indent="-361950" algn="l" rtl="0">
              <a:lnSpc>
                <a:spcPct val="100000"/>
              </a:lnSpc>
              <a:spcBef>
                <a:spcPts val="400"/>
              </a:spcBef>
              <a:spcAft>
                <a:spcPts val="0"/>
              </a:spcAft>
              <a:buClr>
                <a:schemeClr val="dk1"/>
              </a:buClr>
              <a:buSzPts val="2100"/>
              <a:buFont typeface="Comic Sans MS"/>
              <a:buChar char="-"/>
            </a:pPr>
            <a:r>
              <a:rPr lang="fr-FR" sz="2100" b="0" i="0" dirty="0">
                <a:solidFill>
                  <a:schemeClr val="dk1"/>
                </a:solidFill>
                <a:latin typeface="Comic Sans MS"/>
                <a:ea typeface="Comic Sans MS"/>
                <a:cs typeface="Comic Sans MS"/>
                <a:sym typeface="Comic Sans MS"/>
              </a:rPr>
              <a:t>Ce choix influence fortement les performances du système.</a:t>
            </a:r>
            <a:endParaRPr sz="2100" b="0" i="0" dirty="0">
              <a:solidFill>
                <a:schemeClr val="dk1"/>
              </a:solidFill>
              <a:latin typeface="Comic Sans MS"/>
              <a:ea typeface="Comic Sans MS"/>
              <a:cs typeface="Comic Sans MS"/>
              <a:sym typeface="Comic Sans MS"/>
            </a:endParaRPr>
          </a:p>
          <a:p>
            <a:pPr marL="914400" lvl="0" indent="0" algn="l" rtl="0">
              <a:lnSpc>
                <a:spcPct val="100000"/>
              </a:lnSpc>
              <a:spcBef>
                <a:spcPts val="400"/>
              </a:spcBef>
              <a:spcAft>
                <a:spcPts val="0"/>
              </a:spcAft>
              <a:buNone/>
            </a:pPr>
            <a:endParaRPr sz="2100" dirty="0">
              <a:solidFill>
                <a:schemeClr val="dk1"/>
              </a:solidFill>
              <a:latin typeface="Comic Sans MS"/>
              <a:ea typeface="Comic Sans MS"/>
              <a:cs typeface="Comic Sans MS"/>
              <a:sym typeface="Comic Sans MS"/>
            </a:endParaRPr>
          </a:p>
          <a:p>
            <a:pPr marL="457200" lvl="0" indent="-361950" algn="l" rtl="0">
              <a:lnSpc>
                <a:spcPct val="100000"/>
              </a:lnSpc>
              <a:spcBef>
                <a:spcPts val="400"/>
              </a:spcBef>
              <a:spcAft>
                <a:spcPts val="0"/>
              </a:spcAft>
              <a:buClr>
                <a:schemeClr val="dk1"/>
              </a:buClr>
              <a:buSzPts val="2100"/>
              <a:buFont typeface="Comic Sans MS"/>
              <a:buChar char="-"/>
            </a:pPr>
            <a:r>
              <a:rPr lang="fr-FR" sz="2100" b="0" i="0" dirty="0">
                <a:solidFill>
                  <a:schemeClr val="dk1"/>
                </a:solidFill>
                <a:latin typeface="Comic Sans MS"/>
                <a:ea typeface="Comic Sans MS"/>
                <a:cs typeface="Comic Sans MS"/>
                <a:sym typeface="Comic Sans MS"/>
              </a:rPr>
              <a:t> Souvent, la stratégie est figée.</a:t>
            </a:r>
            <a:endParaRPr sz="2100" b="0" i="0" dirty="0">
              <a:solidFill>
                <a:schemeClr val="dk1"/>
              </a:solidFill>
              <a:latin typeface="Comic Sans MS"/>
              <a:ea typeface="Comic Sans MS"/>
              <a:cs typeface="Comic Sans MS"/>
              <a:sym typeface="Comic Sans MS"/>
            </a:endParaRPr>
          </a:p>
          <a:p>
            <a:pPr marL="914400" lvl="0" indent="0" algn="l" rtl="0">
              <a:lnSpc>
                <a:spcPct val="100000"/>
              </a:lnSpc>
              <a:spcBef>
                <a:spcPts val="400"/>
              </a:spcBef>
              <a:spcAft>
                <a:spcPts val="0"/>
              </a:spcAft>
              <a:buNone/>
            </a:pPr>
            <a:endParaRPr sz="2100" dirty="0">
              <a:solidFill>
                <a:schemeClr val="dk1"/>
              </a:solidFill>
              <a:latin typeface="Comic Sans MS"/>
              <a:ea typeface="Comic Sans MS"/>
              <a:cs typeface="Comic Sans MS"/>
              <a:sym typeface="Comic Sans MS"/>
            </a:endParaRPr>
          </a:p>
          <a:p>
            <a:pPr marL="457200" lvl="0" indent="-361950" algn="l" rtl="0">
              <a:lnSpc>
                <a:spcPct val="100000"/>
              </a:lnSpc>
              <a:spcBef>
                <a:spcPts val="400"/>
              </a:spcBef>
              <a:spcAft>
                <a:spcPts val="0"/>
              </a:spcAft>
              <a:buClr>
                <a:schemeClr val="dk1"/>
              </a:buClr>
              <a:buSzPts val="2100"/>
              <a:buFont typeface="Comic Sans MS"/>
              <a:buChar char="-"/>
            </a:pPr>
            <a:r>
              <a:rPr lang="fr-FR" sz="2100" dirty="0">
                <a:solidFill>
                  <a:schemeClr val="dk1"/>
                </a:solidFill>
                <a:latin typeface="Comic Sans MS"/>
                <a:ea typeface="Comic Sans MS"/>
                <a:cs typeface="Comic Sans MS"/>
                <a:sym typeface="Comic Sans MS"/>
              </a:rPr>
              <a:t>Si pas de  </a:t>
            </a:r>
            <a:r>
              <a:rPr lang="fr-FR" sz="2100" dirty="0" err="1">
                <a:solidFill>
                  <a:schemeClr val="dk1"/>
                </a:solidFill>
                <a:latin typeface="Comic Sans MS"/>
                <a:ea typeface="Comic Sans MS"/>
                <a:cs typeface="Comic Sans MS"/>
                <a:sym typeface="Comic Sans MS"/>
              </a:rPr>
              <a:t>méta-règles</a:t>
            </a:r>
            <a:r>
              <a:rPr lang="fr-FR" sz="2100" b="0" i="0" dirty="0">
                <a:solidFill>
                  <a:schemeClr val="dk1"/>
                </a:solidFill>
                <a:latin typeface="Comic Sans MS"/>
                <a:ea typeface="Comic Sans MS"/>
                <a:cs typeface="Comic Sans MS"/>
                <a:sym typeface="Comic Sans MS"/>
              </a:rPr>
              <a:t>, on choisit la première règle</a:t>
            </a:r>
            <a:r>
              <a:rPr lang="fr-FR" sz="2100" dirty="0">
                <a:solidFill>
                  <a:schemeClr val="dk1"/>
                </a:solidFill>
                <a:latin typeface="Comic Sans MS"/>
                <a:ea typeface="Comic Sans MS"/>
                <a:cs typeface="Comic Sans MS"/>
                <a:sym typeface="Comic Sans MS"/>
              </a:rPr>
              <a:t>.</a:t>
            </a:r>
            <a:endParaRPr sz="2100" dirty="0">
              <a:solidFill>
                <a:schemeClr val="dk1"/>
              </a:solidFill>
              <a:latin typeface="Comic Sans MS"/>
              <a:ea typeface="Comic Sans MS"/>
              <a:cs typeface="Comic Sans MS"/>
              <a:sym typeface="Comic Sans MS"/>
            </a:endParaRPr>
          </a:p>
          <a:p>
            <a:pPr marL="914400" lvl="0" indent="0" algn="l" rtl="0">
              <a:lnSpc>
                <a:spcPct val="100000"/>
              </a:lnSpc>
              <a:spcBef>
                <a:spcPts val="400"/>
              </a:spcBef>
              <a:spcAft>
                <a:spcPts val="0"/>
              </a:spcAft>
              <a:buNone/>
            </a:pPr>
            <a:endParaRPr sz="2100" dirty="0">
              <a:solidFill>
                <a:schemeClr val="dk1"/>
              </a:solidFill>
              <a:latin typeface="Comic Sans MS"/>
              <a:ea typeface="Comic Sans MS"/>
              <a:cs typeface="Comic Sans MS"/>
              <a:sym typeface="Comic Sans MS"/>
            </a:endParaRPr>
          </a:p>
          <a:p>
            <a:pPr marL="457200" lvl="0" indent="-361950" algn="l" rtl="0">
              <a:lnSpc>
                <a:spcPct val="100000"/>
              </a:lnSpc>
              <a:spcBef>
                <a:spcPts val="400"/>
              </a:spcBef>
              <a:spcAft>
                <a:spcPts val="0"/>
              </a:spcAft>
              <a:buClr>
                <a:schemeClr val="dk1"/>
              </a:buClr>
              <a:buSzPts val="2100"/>
              <a:buFont typeface="Comic Sans MS"/>
              <a:buChar char="-"/>
            </a:pPr>
            <a:r>
              <a:rPr lang="fr-FR" sz="2100" b="0" i="0" dirty="0">
                <a:solidFill>
                  <a:schemeClr val="dk1"/>
                </a:solidFill>
                <a:latin typeface="Comic Sans MS"/>
                <a:ea typeface="Comic Sans MS"/>
                <a:cs typeface="Comic Sans MS"/>
                <a:sym typeface="Comic Sans MS"/>
              </a:rPr>
              <a:t>L'utilisation des </a:t>
            </a:r>
            <a:r>
              <a:rPr lang="fr-FR" sz="2100" b="0" i="0" dirty="0" err="1">
                <a:solidFill>
                  <a:schemeClr val="dk1"/>
                </a:solidFill>
                <a:latin typeface="Comic Sans MS"/>
                <a:ea typeface="Comic Sans MS"/>
                <a:cs typeface="Comic Sans MS"/>
                <a:sym typeface="Comic Sans MS"/>
              </a:rPr>
              <a:t>méta-règles</a:t>
            </a:r>
            <a:r>
              <a:rPr lang="fr-FR" sz="2100" b="0" i="0" dirty="0">
                <a:solidFill>
                  <a:schemeClr val="dk1"/>
                </a:solidFill>
                <a:latin typeface="Comic Sans MS"/>
                <a:ea typeface="Comic Sans MS"/>
                <a:cs typeface="Comic Sans MS"/>
                <a:sym typeface="Comic Sans MS"/>
              </a:rPr>
              <a:t> pour guider le choix du système est plus intéressante.</a:t>
            </a:r>
            <a:endParaRPr sz="2100" b="0" i="0" dirty="0">
              <a:solidFill>
                <a:schemeClr val="dk1"/>
              </a:solidFill>
              <a:latin typeface="Times New Roman"/>
              <a:ea typeface="Times New Roman"/>
              <a:cs typeface="Times New Roman"/>
              <a:sym typeface="Times New Roman"/>
            </a:endParaRPr>
          </a:p>
          <a:p>
            <a:pPr marL="457200" lvl="0" indent="-228600" algn="l" rtl="0">
              <a:lnSpc>
                <a:spcPct val="100000"/>
              </a:lnSpc>
              <a:spcBef>
                <a:spcPts val="400"/>
              </a:spcBef>
              <a:spcAft>
                <a:spcPts val="0"/>
              </a:spcAft>
              <a:buSzPts val="1200"/>
              <a:buNone/>
            </a:pPr>
            <a:endParaRPr sz="1800" dirty="0"/>
          </a:p>
        </p:txBody>
      </p:sp>
      <p:sp>
        <p:nvSpPr>
          <p:cNvPr id="438" name="Google Shape;438;g2ac8a3d7704_0_209"/>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768353-344B-EB6C-54CE-44B90AD765DD}"/>
              </a:ext>
            </a:extLst>
          </p:cNvPr>
          <p:cNvSpPr>
            <a:spLocks noGrp="1"/>
          </p:cNvSpPr>
          <p:nvPr>
            <p:ph type="title"/>
          </p:nvPr>
        </p:nvSpPr>
        <p:spPr/>
        <p:txBody>
          <a:bodyPr/>
          <a:lstStyle/>
          <a:p>
            <a:r>
              <a:rPr lang="fr-FR" sz="3600" dirty="0"/>
              <a:t>Limites</a:t>
            </a:r>
            <a:endParaRPr lang="fr-FR" dirty="0"/>
          </a:p>
        </p:txBody>
      </p:sp>
      <p:sp>
        <p:nvSpPr>
          <p:cNvPr id="3" name="Espace réservé du texte 2">
            <a:extLst>
              <a:ext uri="{FF2B5EF4-FFF2-40B4-BE49-F238E27FC236}">
                <a16:creationId xmlns:a16="http://schemas.microsoft.com/office/drawing/2014/main" id="{447A2B04-AF9C-064C-06DE-9D39EAF3AC4D}"/>
              </a:ext>
            </a:extLst>
          </p:cNvPr>
          <p:cNvSpPr>
            <a:spLocks noGrp="1"/>
          </p:cNvSpPr>
          <p:nvPr>
            <p:ph type="body" idx="1"/>
          </p:nvPr>
        </p:nvSpPr>
        <p:spPr>
          <a:xfrm>
            <a:off x="581193" y="2180497"/>
            <a:ext cx="11029615" cy="4118703"/>
          </a:xfrm>
        </p:spPr>
        <p:txBody>
          <a:bodyPr>
            <a:normAutofit/>
          </a:bodyPr>
          <a:lstStyle/>
          <a:p>
            <a:r>
              <a:rPr lang="fr-FR" sz="2400" dirty="0"/>
              <a:t>Les connaissances d’un expert peuvent être difficiles à extraire (implicites ou non verbales) </a:t>
            </a:r>
          </a:p>
          <a:p>
            <a:endParaRPr lang="fr-FR" sz="2400" dirty="0"/>
          </a:p>
          <a:p>
            <a:r>
              <a:rPr lang="fr-FR" sz="2400" dirty="0"/>
              <a:t>Concevoir une base de faits et une base de règles fonctionnelles peut être compliqué. </a:t>
            </a:r>
          </a:p>
          <a:p>
            <a:endParaRPr lang="fr-FR" sz="2400" dirty="0"/>
          </a:p>
          <a:p>
            <a:r>
              <a:rPr lang="fr-FR" sz="2400" dirty="0"/>
              <a:t>Il est difficile de concevoir une interface homme / machine efficace pour un système expert.</a:t>
            </a:r>
          </a:p>
          <a:p>
            <a:endParaRPr lang="fr-FR" sz="2400" dirty="0"/>
          </a:p>
          <a:p>
            <a:endParaRPr lang="fr-FR" sz="2400" dirty="0"/>
          </a:p>
        </p:txBody>
      </p:sp>
    </p:spTree>
    <p:extLst>
      <p:ext uri="{BB962C8B-B14F-4D97-AF65-F5344CB8AC3E}">
        <p14:creationId xmlns:p14="http://schemas.microsoft.com/office/powerpoint/2010/main" val="5525684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EDD47B-B100-D5A0-893D-1BAB512E724B}"/>
              </a:ext>
            </a:extLst>
          </p:cNvPr>
          <p:cNvSpPr>
            <a:spLocks noGrp="1"/>
          </p:cNvSpPr>
          <p:nvPr>
            <p:ph type="title"/>
          </p:nvPr>
        </p:nvSpPr>
        <p:spPr/>
        <p:txBody>
          <a:bodyPr/>
          <a:lstStyle/>
          <a:p>
            <a:r>
              <a:rPr lang="fr-FR" sz="2800" dirty="0"/>
              <a:t>Conclusion</a:t>
            </a:r>
            <a:endParaRPr lang="fr-FR" dirty="0"/>
          </a:p>
        </p:txBody>
      </p:sp>
      <p:sp>
        <p:nvSpPr>
          <p:cNvPr id="3" name="Espace réservé du texte 2">
            <a:extLst>
              <a:ext uri="{FF2B5EF4-FFF2-40B4-BE49-F238E27FC236}">
                <a16:creationId xmlns:a16="http://schemas.microsoft.com/office/drawing/2014/main" id="{FD9DF56A-6A75-CF6A-AC26-14FB81784784}"/>
              </a:ext>
            </a:extLst>
          </p:cNvPr>
          <p:cNvSpPr>
            <a:spLocks noGrp="1"/>
          </p:cNvSpPr>
          <p:nvPr>
            <p:ph type="body" idx="1"/>
          </p:nvPr>
        </p:nvSpPr>
        <p:spPr>
          <a:xfrm>
            <a:off x="372532" y="2099733"/>
            <a:ext cx="11413067" cy="4538134"/>
          </a:xfrm>
        </p:spPr>
        <p:txBody>
          <a:bodyPr>
            <a:normAutofit lnSpcReduction="10000"/>
          </a:bodyPr>
          <a:lstStyle/>
          <a:p>
            <a:pPr marL="152400" indent="0">
              <a:buNone/>
            </a:pPr>
            <a:r>
              <a:rPr lang="fr-FR" sz="2400" dirty="0"/>
              <a:t> Les systèmes experts sont partout</a:t>
            </a:r>
          </a:p>
          <a:p>
            <a:r>
              <a:rPr lang="fr-FR" sz="2400" dirty="0"/>
              <a:t>Le  terme « système expert » n’est pas beaucoup utilisé de nos jours </a:t>
            </a:r>
          </a:p>
          <a:p>
            <a:r>
              <a:rPr lang="fr-FR" sz="2400" dirty="0"/>
              <a:t>Dans le monde commercial, on parle souvent de "bases de données"  plutôt que de "systèmes experts"</a:t>
            </a:r>
          </a:p>
          <a:p>
            <a:pPr marL="152400" indent="0">
              <a:buNone/>
            </a:pPr>
            <a:r>
              <a:rPr lang="fr-FR" sz="2400" dirty="0"/>
              <a:t> </a:t>
            </a:r>
          </a:p>
          <a:p>
            <a:r>
              <a:rPr lang="fr-FR" sz="2400" b="1" dirty="0"/>
              <a:t>Exemple : </a:t>
            </a:r>
            <a:r>
              <a:rPr lang="fr-FR" sz="2400" dirty="0"/>
              <a:t> la réservation d'un vol sur une ligne aérienne implique nécessairement</a:t>
            </a:r>
          </a:p>
          <a:p>
            <a:pPr marL="952500" lvl="1" indent="-342900">
              <a:buFont typeface="+mj-lt"/>
              <a:buAutoNum type="arabicParenR"/>
            </a:pPr>
            <a:r>
              <a:rPr lang="fr-FR" sz="2000" dirty="0"/>
              <a:t>Une base de connaissances (les vols assurés par la compagnie), </a:t>
            </a:r>
          </a:p>
          <a:p>
            <a:pPr marL="952500" lvl="1" indent="-342900">
              <a:buFont typeface="+mj-lt"/>
              <a:buAutoNum type="arabicParenR"/>
            </a:pPr>
            <a:r>
              <a:rPr lang="fr-FR" sz="2000" dirty="0"/>
              <a:t>Un ensemble de faits à considérer (votre demande de destination avec une gamme de départs et arrivées possibles), </a:t>
            </a:r>
          </a:p>
          <a:p>
            <a:pPr marL="952500" lvl="1" indent="-342900">
              <a:buFont typeface="+mj-lt"/>
              <a:buAutoNum type="arabicParenR"/>
            </a:pPr>
            <a:r>
              <a:rPr lang="fr-FR" sz="2000" dirty="0"/>
              <a:t>Une logique de règles ayant trait aux trajets disponibles, aux dates de départ et aux réservations déjà faites. </a:t>
            </a:r>
          </a:p>
          <a:p>
            <a:r>
              <a:rPr lang="fr-FR" sz="2400" dirty="0"/>
              <a:t>Un tel système correspond donc à la définition générale d'un système expert</a:t>
            </a:r>
          </a:p>
          <a:p>
            <a:endParaRPr lang="fr-FR" sz="2400" dirty="0"/>
          </a:p>
        </p:txBody>
      </p:sp>
    </p:spTree>
    <p:extLst>
      <p:ext uri="{BB962C8B-B14F-4D97-AF65-F5344CB8AC3E}">
        <p14:creationId xmlns:p14="http://schemas.microsoft.com/office/powerpoint/2010/main" val="297910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2ac8a3d7704_0_214"/>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Autres exemples</a:t>
            </a:r>
            <a:endParaRPr/>
          </a:p>
        </p:txBody>
      </p:sp>
      <p:sp>
        <p:nvSpPr>
          <p:cNvPr id="445" name="Google Shape;445;g2ac8a3d7704_0_214"/>
          <p:cNvSpPr txBox="1">
            <a:spLocks noGrp="1"/>
          </p:cNvSpPr>
          <p:nvPr>
            <p:ph type="body" idx="1"/>
          </p:nvPr>
        </p:nvSpPr>
        <p:spPr>
          <a:xfrm>
            <a:off x="581200" y="4845101"/>
            <a:ext cx="11029500" cy="1792766"/>
          </a:xfrm>
          <a:prstGeom prst="rect">
            <a:avLst/>
          </a:prstGeom>
        </p:spPr>
        <p:txBody>
          <a:bodyPr spcFirstLastPara="1" wrap="square" lIns="68575" tIns="34275" rIns="68575" bIns="34275" anchor="ctr" anchorCtr="0">
            <a:noAutofit/>
          </a:bodyPr>
          <a:lstStyle/>
          <a:p>
            <a:pPr marL="0" lvl="0" indent="0" algn="l" rtl="0">
              <a:spcBef>
                <a:spcPts val="400"/>
              </a:spcBef>
              <a:spcAft>
                <a:spcPts val="0"/>
              </a:spcAft>
              <a:buClr>
                <a:schemeClr val="dk1"/>
              </a:buClr>
              <a:buSzPts val="1100"/>
              <a:buFont typeface="Arial"/>
              <a:buNone/>
            </a:pPr>
            <a:r>
              <a:rPr lang="fr-FR" sz="1900" dirty="0"/>
              <a:t>Comment exploiter ce système à base de connaissances ?</a:t>
            </a:r>
            <a:endParaRPr sz="1900" dirty="0"/>
          </a:p>
          <a:p>
            <a:pPr marL="0" lvl="0" indent="0" algn="l" rtl="0">
              <a:spcBef>
                <a:spcPts val="400"/>
              </a:spcBef>
              <a:spcAft>
                <a:spcPts val="0"/>
              </a:spcAft>
              <a:buClr>
                <a:schemeClr val="dk1"/>
              </a:buClr>
              <a:buSzPts val="1100"/>
              <a:buFont typeface="Arial"/>
              <a:buNone/>
            </a:pPr>
            <a:r>
              <a:rPr lang="fr-FR" sz="1900" b="1" dirty="0"/>
              <a:t>Démarche 1 :</a:t>
            </a:r>
            <a:r>
              <a:rPr lang="fr-FR" sz="1900" dirty="0"/>
              <a:t> Avec les ingrédients (les faits) qu'est-ce que je peux faire ?</a:t>
            </a:r>
            <a:endParaRPr sz="1900" dirty="0"/>
          </a:p>
          <a:p>
            <a:pPr marL="0" lvl="0" indent="0" algn="l" rtl="0">
              <a:spcBef>
                <a:spcPts val="400"/>
              </a:spcBef>
              <a:spcAft>
                <a:spcPts val="0"/>
              </a:spcAft>
              <a:buNone/>
            </a:pPr>
            <a:r>
              <a:rPr lang="fr-FR" sz="1900" b="1" dirty="0"/>
              <a:t>Démarche 2 :</a:t>
            </a:r>
            <a:r>
              <a:rPr lang="fr-FR" sz="1900" dirty="0"/>
              <a:t> Est-ce que je peux faire une tarte aux abricots ?</a:t>
            </a:r>
            <a:endParaRPr sz="1900" dirty="0"/>
          </a:p>
        </p:txBody>
      </p:sp>
      <p:sp>
        <p:nvSpPr>
          <p:cNvPr id="447" name="Google Shape;447;g2ac8a3d7704_0_214"/>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58</a:t>
            </a:fld>
            <a:endParaRPr/>
          </a:p>
        </p:txBody>
      </p:sp>
      <p:pic>
        <p:nvPicPr>
          <p:cNvPr id="5" name="Image 4">
            <a:extLst>
              <a:ext uri="{FF2B5EF4-FFF2-40B4-BE49-F238E27FC236}">
                <a16:creationId xmlns:a16="http://schemas.microsoft.com/office/drawing/2014/main" id="{6438E774-B43B-4AC0-3B86-200B880FCD50}"/>
              </a:ext>
            </a:extLst>
          </p:cNvPr>
          <p:cNvPicPr>
            <a:picLocks noChangeAspect="1"/>
          </p:cNvPicPr>
          <p:nvPr/>
        </p:nvPicPr>
        <p:blipFill>
          <a:blip r:embed="rId3"/>
          <a:stretch>
            <a:fillRect/>
          </a:stretch>
        </p:blipFill>
        <p:spPr>
          <a:xfrm>
            <a:off x="484450" y="1814593"/>
            <a:ext cx="11196351" cy="3327551"/>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452"/>
        <p:cNvGrpSpPr/>
        <p:nvPr/>
      </p:nvGrpSpPr>
      <p:grpSpPr>
        <a:xfrm>
          <a:off x="0" y="0"/>
          <a:ext cx="0" cy="0"/>
          <a:chOff x="0" y="0"/>
          <a:chExt cx="0" cy="0"/>
        </a:xfrm>
      </p:grpSpPr>
      <p:sp>
        <p:nvSpPr>
          <p:cNvPr id="453" name="Google Shape;453;g2ac8a3d7704_0_223"/>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Chaînage mixte : Exemple </a:t>
            </a:r>
            <a:endParaRPr/>
          </a:p>
        </p:txBody>
      </p:sp>
      <p:graphicFrame>
        <p:nvGraphicFramePr>
          <p:cNvPr id="454" name="Google Shape;454;g2ac8a3d7704_0_223"/>
          <p:cNvGraphicFramePr/>
          <p:nvPr/>
        </p:nvGraphicFramePr>
        <p:xfrm>
          <a:off x="681325" y="2185313"/>
          <a:ext cx="11029500" cy="4367900"/>
        </p:xfrm>
        <a:graphic>
          <a:graphicData uri="http://schemas.openxmlformats.org/drawingml/2006/table">
            <a:tbl>
              <a:tblPr>
                <a:noFill/>
                <a:tableStyleId>{EE1E2694-22A1-4999-BAA4-9987F4B57C73}</a:tableStyleId>
              </a:tblPr>
              <a:tblGrid>
                <a:gridCol w="5514750">
                  <a:extLst>
                    <a:ext uri="{9D8B030D-6E8A-4147-A177-3AD203B41FA5}">
                      <a16:colId xmlns:a16="http://schemas.microsoft.com/office/drawing/2014/main" val="20000"/>
                    </a:ext>
                  </a:extLst>
                </a:gridCol>
                <a:gridCol w="5514750">
                  <a:extLst>
                    <a:ext uri="{9D8B030D-6E8A-4147-A177-3AD203B41FA5}">
                      <a16:colId xmlns:a16="http://schemas.microsoft.com/office/drawing/2014/main" val="20001"/>
                    </a:ext>
                  </a:extLst>
                </a:gridCol>
              </a:tblGrid>
              <a:tr h="434250">
                <a:tc>
                  <a:txBody>
                    <a:bodyPr/>
                    <a:lstStyle/>
                    <a:p>
                      <a:pPr marL="0" lvl="0" indent="0" algn="l" rtl="0">
                        <a:spcBef>
                          <a:spcPts val="0"/>
                        </a:spcBef>
                        <a:spcAft>
                          <a:spcPts val="0"/>
                        </a:spcAft>
                        <a:buNone/>
                      </a:pPr>
                      <a:r>
                        <a:rPr lang="fr-FR"/>
                        <a:t>Base de règles </a:t>
                      </a:r>
                      <a:endParaRPr/>
                    </a:p>
                  </a:txBody>
                  <a:tcPr marL="91425" marR="91425" marT="91425" marB="91425"/>
                </a:tc>
                <a:tc>
                  <a:txBody>
                    <a:bodyPr/>
                    <a:lstStyle/>
                    <a:p>
                      <a:pPr marL="0" lvl="0" indent="0" algn="l" rtl="0">
                        <a:spcBef>
                          <a:spcPts val="0"/>
                        </a:spcBef>
                        <a:spcAft>
                          <a:spcPts val="0"/>
                        </a:spcAft>
                        <a:buNone/>
                      </a:pPr>
                      <a:r>
                        <a:rPr lang="fr-FR"/>
                        <a:t>Base de faits</a:t>
                      </a:r>
                      <a:endParaRPr/>
                    </a:p>
                  </a:txBody>
                  <a:tcPr marL="91425" marR="91425" marT="91425" marB="91425"/>
                </a:tc>
                <a:extLst>
                  <a:ext uri="{0D108BD9-81ED-4DB2-BD59-A6C34878D82A}">
                    <a16:rowId xmlns:a16="http://schemas.microsoft.com/office/drawing/2014/main" val="10000"/>
                  </a:ext>
                </a:extLst>
              </a:tr>
              <a:tr h="3933650">
                <a:tc>
                  <a:txBody>
                    <a:bodyPr/>
                    <a:lstStyle/>
                    <a:p>
                      <a:pPr marL="457200" lvl="0" indent="-336550" algn="l" rtl="0">
                        <a:lnSpc>
                          <a:spcPct val="115000"/>
                        </a:lnSpc>
                        <a:spcBef>
                          <a:spcPts val="120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R1 : </a:t>
                      </a:r>
                      <a:r>
                        <a:rPr lang="fr-FR" sz="1700">
                          <a:solidFill>
                            <a:schemeClr val="dk1"/>
                          </a:solidFill>
                          <a:latin typeface="Comic Sans MS"/>
                          <a:ea typeface="Comic Sans MS"/>
                          <a:cs typeface="Comic Sans MS"/>
                          <a:sym typeface="Comic Sans MS"/>
                        </a:rPr>
                        <a:t>SI Tropiques ALORS Les_Saintes</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R2 :</a:t>
                      </a:r>
                      <a:r>
                        <a:rPr lang="fr-FR" sz="1700">
                          <a:solidFill>
                            <a:schemeClr val="dk1"/>
                          </a:solidFill>
                          <a:latin typeface="Comic Sans MS"/>
                          <a:ea typeface="Comic Sans MS"/>
                          <a:cs typeface="Comic Sans MS"/>
                          <a:sym typeface="Comic Sans MS"/>
                        </a:rPr>
                        <a:t> SI Saint-Bart et hôtel ALORS Hôtel Paradisio</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R3 :</a:t>
                      </a:r>
                      <a:r>
                        <a:rPr lang="fr-FR" sz="1700">
                          <a:solidFill>
                            <a:schemeClr val="dk1"/>
                          </a:solidFill>
                          <a:latin typeface="Comic Sans MS"/>
                          <a:ea typeface="Comic Sans MS"/>
                          <a:cs typeface="Comic Sans MS"/>
                          <a:sym typeface="Comic Sans MS"/>
                        </a:rPr>
                        <a:t> SI dépressif ALORS Tourisme chaud</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R4 :</a:t>
                      </a:r>
                      <a:r>
                        <a:rPr lang="fr-FR" sz="1700">
                          <a:solidFill>
                            <a:schemeClr val="dk1"/>
                          </a:solidFill>
                          <a:latin typeface="Comic Sans MS"/>
                          <a:ea typeface="Comic Sans MS"/>
                          <a:cs typeface="Comic Sans MS"/>
                          <a:sym typeface="Comic Sans MS"/>
                        </a:rPr>
                        <a:t> SI tourisme chaud ALORS tropiques</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R5 :</a:t>
                      </a:r>
                      <a:r>
                        <a:rPr lang="fr-FR" sz="1700">
                          <a:solidFill>
                            <a:schemeClr val="dk1"/>
                          </a:solidFill>
                          <a:latin typeface="Comic Sans MS"/>
                          <a:ea typeface="Comic Sans MS"/>
                          <a:cs typeface="Comic Sans MS"/>
                          <a:sym typeface="Comic Sans MS"/>
                        </a:rPr>
                        <a:t> SI Les_Saintes ALORS Hôtel Paradisio</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R6 :</a:t>
                      </a:r>
                      <a:r>
                        <a:rPr lang="fr-FR" sz="1700">
                          <a:solidFill>
                            <a:schemeClr val="dk1"/>
                          </a:solidFill>
                          <a:latin typeface="Comic Sans MS"/>
                          <a:ea typeface="Comic Sans MS"/>
                          <a:cs typeface="Comic Sans MS"/>
                          <a:sym typeface="Comic Sans MS"/>
                        </a:rPr>
                        <a:t> SI Les_Saintes ALORS tourisme chaud</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R7 :</a:t>
                      </a:r>
                      <a:r>
                        <a:rPr lang="fr-FR" sz="1700">
                          <a:solidFill>
                            <a:schemeClr val="dk1"/>
                          </a:solidFill>
                          <a:latin typeface="Comic Sans MS"/>
                          <a:ea typeface="Comic Sans MS"/>
                          <a:cs typeface="Comic Sans MS"/>
                          <a:sym typeface="Comic Sans MS"/>
                        </a:rPr>
                        <a:t> SI P.D.G. ALORS tourisme chaud</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R8 :</a:t>
                      </a:r>
                      <a:r>
                        <a:rPr lang="fr-FR" sz="1700">
                          <a:solidFill>
                            <a:schemeClr val="dk1"/>
                          </a:solidFill>
                          <a:latin typeface="Comic Sans MS"/>
                          <a:ea typeface="Comic Sans MS"/>
                          <a:cs typeface="Comic Sans MS"/>
                          <a:sym typeface="Comic Sans MS"/>
                        </a:rPr>
                        <a:t> SI tourisme chaud et Les_Saintes ALORS tourisme chaud et voilier</a:t>
                      </a:r>
                      <a:endParaRPr sz="1700">
                        <a:solidFill>
                          <a:schemeClr val="dk1"/>
                        </a:solidFill>
                        <a:latin typeface="Comic Sans MS"/>
                        <a:ea typeface="Comic Sans MS"/>
                        <a:cs typeface="Comic Sans MS"/>
                        <a:sym typeface="Comic Sans MS"/>
                      </a:endParaRPr>
                    </a:p>
                    <a:p>
                      <a:pPr marL="457200" lvl="0" indent="-336550" algn="l" rtl="0">
                        <a:lnSpc>
                          <a:spcPct val="115000"/>
                        </a:lnSpc>
                        <a:spcBef>
                          <a:spcPts val="0"/>
                        </a:spcBef>
                        <a:spcAft>
                          <a:spcPts val="0"/>
                        </a:spcAft>
                        <a:buClr>
                          <a:schemeClr val="dk1"/>
                        </a:buClr>
                        <a:buSzPts val="1700"/>
                        <a:buChar char="●"/>
                      </a:pPr>
                      <a:r>
                        <a:rPr lang="fr-FR" sz="1700" b="1">
                          <a:solidFill>
                            <a:schemeClr val="dk1"/>
                          </a:solidFill>
                          <a:latin typeface="Comic Sans MS"/>
                          <a:ea typeface="Comic Sans MS"/>
                          <a:cs typeface="Comic Sans MS"/>
                          <a:sym typeface="Comic Sans MS"/>
                        </a:rPr>
                        <a:t>R9 :</a:t>
                      </a:r>
                      <a:r>
                        <a:rPr lang="fr-FR" sz="1700">
                          <a:solidFill>
                            <a:schemeClr val="dk1"/>
                          </a:solidFill>
                          <a:latin typeface="Comic Sans MS"/>
                          <a:ea typeface="Comic Sans MS"/>
                          <a:cs typeface="Comic Sans MS"/>
                          <a:sym typeface="Comic Sans MS"/>
                        </a:rPr>
                        <a:t> SI Hôtel Paradisio ALORS Caraïbes</a:t>
                      </a:r>
                      <a:endParaRPr sz="1700">
                        <a:solidFill>
                          <a:schemeClr val="dk1"/>
                        </a:solidFill>
                        <a:latin typeface="Comic Sans MS"/>
                        <a:ea typeface="Comic Sans MS"/>
                        <a:cs typeface="Comic Sans MS"/>
                        <a:sym typeface="Comic Sans MS"/>
                      </a:endParaRPr>
                    </a:p>
                    <a:p>
                      <a:pPr marL="0" lvl="0" indent="0" algn="l" rtl="0">
                        <a:spcBef>
                          <a:spcPts val="1200"/>
                        </a:spcBef>
                        <a:spcAft>
                          <a:spcPts val="0"/>
                        </a:spcAft>
                        <a:buNone/>
                      </a:pPr>
                      <a:endParaRPr sz="1800"/>
                    </a:p>
                  </a:txBody>
                  <a:tcPr marL="91425" marR="91425" marT="91425" marB="91425"/>
                </a:tc>
                <a:tc>
                  <a:txBody>
                    <a:bodyPr/>
                    <a:lstStyle/>
                    <a:p>
                      <a:pPr marL="0" lvl="0" indent="0" algn="l" rtl="0">
                        <a:spcBef>
                          <a:spcPts val="0"/>
                        </a:spcBef>
                        <a:spcAft>
                          <a:spcPts val="0"/>
                        </a:spcAft>
                        <a:buNone/>
                      </a:pPr>
                      <a:r>
                        <a:rPr lang="fr-FR" sz="1700">
                          <a:solidFill>
                            <a:schemeClr val="dk1"/>
                          </a:solidFill>
                          <a:latin typeface="Comic Sans MS"/>
                          <a:ea typeface="Comic Sans MS"/>
                          <a:cs typeface="Comic Sans MS"/>
                          <a:sym typeface="Comic Sans MS"/>
                        </a:rPr>
                        <a:t>Les Saintes</a:t>
                      </a:r>
                      <a:endParaRPr sz="2000"/>
                    </a:p>
                  </a:txBody>
                  <a:tcPr marL="91425" marR="91425" marT="91425" marB="91425"/>
                </a:tc>
                <a:extLst>
                  <a:ext uri="{0D108BD9-81ED-4DB2-BD59-A6C34878D82A}">
                    <a16:rowId xmlns:a16="http://schemas.microsoft.com/office/drawing/2014/main" val="10001"/>
                  </a:ext>
                </a:extLst>
              </a:tr>
            </a:tbl>
          </a:graphicData>
        </a:graphic>
      </p:graphicFrame>
      <p:sp>
        <p:nvSpPr>
          <p:cNvPr id="455" name="Google Shape;455;g2ac8a3d7704_0_223"/>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59</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Système à base de connaissances – Systèmes experts</a:t>
            </a:r>
            <a:endParaRPr/>
          </a:p>
        </p:txBody>
      </p:sp>
      <p:sp>
        <p:nvSpPr>
          <p:cNvPr id="130" name="Google Shape;130;p5"/>
          <p:cNvSpPr txBox="1">
            <a:spLocks noGrp="1"/>
          </p:cNvSpPr>
          <p:nvPr>
            <p:ph type="body" idx="1"/>
          </p:nvPr>
        </p:nvSpPr>
        <p:spPr>
          <a:xfrm>
            <a:off x="581250" y="2403000"/>
            <a:ext cx="11029500" cy="4173600"/>
          </a:xfrm>
          <a:prstGeom prst="rect">
            <a:avLst/>
          </a:prstGeom>
          <a:noFill/>
          <a:ln>
            <a:noFill/>
          </a:ln>
        </p:spPr>
        <p:txBody>
          <a:bodyPr spcFirstLastPara="1" wrap="square" lIns="68575" tIns="34275" rIns="68575" bIns="34275" anchor="ctr" anchorCtr="0">
            <a:normAutofit/>
          </a:bodyPr>
          <a:lstStyle/>
          <a:p>
            <a:pPr marL="457200" lvl="0" indent="-336550" algn="l" rtl="0">
              <a:lnSpc>
                <a:spcPct val="100000"/>
              </a:lnSpc>
              <a:spcBef>
                <a:spcPts val="400"/>
              </a:spcBef>
              <a:spcAft>
                <a:spcPts val="0"/>
              </a:spcAft>
              <a:buSzPts val="1700"/>
              <a:buChar char="◼"/>
            </a:pPr>
            <a:r>
              <a:rPr lang="fr-FR" sz="1900">
                <a:solidFill>
                  <a:schemeClr val="dk1"/>
                </a:solidFill>
              </a:rPr>
              <a:t>La notion de système expert est une notion qui est apparue dans les années 70 avec l’apparition du célèbre système expert MYCIN  </a:t>
            </a:r>
            <a:endParaRPr sz="1900"/>
          </a:p>
          <a:p>
            <a:pPr marL="914400" lvl="1" indent="-228600" algn="l" rtl="0">
              <a:lnSpc>
                <a:spcPct val="100000"/>
              </a:lnSpc>
              <a:spcBef>
                <a:spcPts val="667"/>
              </a:spcBef>
              <a:spcAft>
                <a:spcPts val="0"/>
              </a:spcAft>
              <a:buSzPts val="1200"/>
              <a:buNone/>
            </a:pPr>
            <a:endParaRPr sz="1700">
              <a:solidFill>
                <a:schemeClr val="dk1"/>
              </a:solidFill>
            </a:endParaRPr>
          </a:p>
          <a:p>
            <a:pPr marL="914400" lvl="1" indent="-330200" algn="l" rtl="0">
              <a:lnSpc>
                <a:spcPct val="100000"/>
              </a:lnSpc>
              <a:spcBef>
                <a:spcPts val="667"/>
              </a:spcBef>
              <a:spcAft>
                <a:spcPts val="0"/>
              </a:spcAft>
              <a:buSzPts val="1600"/>
              <a:buChar char="◼"/>
            </a:pPr>
            <a:r>
              <a:rPr lang="fr-FR" sz="1800">
                <a:solidFill>
                  <a:schemeClr val="dk1"/>
                </a:solidFill>
              </a:rPr>
              <a:t> Son but était d’aider les médecins à effectuer le diagnostic des maladies infectieuses du sang</a:t>
            </a:r>
            <a:r>
              <a:rPr lang="fr-FR" sz="1700">
                <a:solidFill>
                  <a:schemeClr val="dk1"/>
                </a:solidFill>
              </a:rPr>
              <a:t>. </a:t>
            </a:r>
            <a:endParaRPr sz="1700"/>
          </a:p>
          <a:p>
            <a:pPr marL="914400" lvl="1" indent="-228600" algn="l" rtl="0">
              <a:lnSpc>
                <a:spcPct val="100000"/>
              </a:lnSpc>
              <a:spcBef>
                <a:spcPts val="667"/>
              </a:spcBef>
              <a:spcAft>
                <a:spcPts val="0"/>
              </a:spcAft>
              <a:buSzPts val="1200"/>
              <a:buNone/>
            </a:pPr>
            <a:endParaRPr sz="1700">
              <a:solidFill>
                <a:schemeClr val="dk1"/>
              </a:solidFill>
            </a:endParaRPr>
          </a:p>
          <a:p>
            <a:pPr marL="914400" lvl="1" indent="-342900" algn="l" rtl="0">
              <a:lnSpc>
                <a:spcPct val="100000"/>
              </a:lnSpc>
              <a:spcBef>
                <a:spcPts val="667"/>
              </a:spcBef>
              <a:spcAft>
                <a:spcPts val="0"/>
              </a:spcAft>
              <a:buSzPts val="1800"/>
              <a:buChar char="◼"/>
            </a:pPr>
            <a:r>
              <a:rPr lang="fr-FR" sz="1800">
                <a:solidFill>
                  <a:schemeClr val="dk1"/>
                </a:solidFill>
              </a:rPr>
              <a:t>La version de base contenait 200 règles ensuite 300 règles concernant les méningites ont été ajoutées.</a:t>
            </a:r>
            <a:endParaRPr sz="1800">
              <a:solidFill>
                <a:schemeClr val="dk1"/>
              </a:solidFill>
            </a:endParaRPr>
          </a:p>
          <a:p>
            <a:pPr marL="457200" lvl="0" indent="0" algn="l" rtl="0">
              <a:lnSpc>
                <a:spcPct val="100000"/>
              </a:lnSpc>
              <a:spcBef>
                <a:spcPts val="667"/>
              </a:spcBef>
              <a:spcAft>
                <a:spcPts val="0"/>
              </a:spcAft>
              <a:buNone/>
            </a:pPr>
            <a:endParaRPr sz="1800">
              <a:solidFill>
                <a:schemeClr val="dk1"/>
              </a:solidFill>
            </a:endParaRPr>
          </a:p>
          <a:p>
            <a:pPr marL="457200" lvl="0" indent="-342900" algn="l" rtl="0">
              <a:lnSpc>
                <a:spcPct val="100000"/>
              </a:lnSpc>
              <a:spcBef>
                <a:spcPts val="667"/>
              </a:spcBef>
              <a:spcAft>
                <a:spcPts val="0"/>
              </a:spcAft>
              <a:buSzPts val="1800"/>
              <a:buChar char="◼"/>
            </a:pPr>
            <a:r>
              <a:rPr lang="fr-FR" sz="1800">
                <a:solidFill>
                  <a:schemeClr val="dk1"/>
                </a:solidFill>
              </a:rPr>
              <a:t> Aujourd’hui, les systèmes experts constituent une technologie bien définie faisant partie des systèmes à base de connaissances. </a:t>
            </a:r>
            <a:endParaRPr sz="1800"/>
          </a:p>
          <a:p>
            <a:pPr marL="457200" lvl="0" indent="-228600" algn="l" rtl="0">
              <a:lnSpc>
                <a:spcPct val="100000"/>
              </a:lnSpc>
              <a:spcBef>
                <a:spcPts val="400"/>
              </a:spcBef>
              <a:spcAft>
                <a:spcPts val="0"/>
              </a:spcAft>
              <a:buSzPts val="1200"/>
              <a:buNone/>
            </a:pPr>
            <a:endParaRPr sz="1800">
              <a:solidFill>
                <a:schemeClr val="dk1"/>
              </a:solidFill>
            </a:endParaRPr>
          </a:p>
          <a:p>
            <a:pPr marL="0" lvl="0" indent="0" algn="l" rtl="0">
              <a:lnSpc>
                <a:spcPct val="100000"/>
              </a:lnSpc>
              <a:spcBef>
                <a:spcPts val="400"/>
              </a:spcBef>
              <a:spcAft>
                <a:spcPts val="0"/>
              </a:spcAft>
              <a:buNone/>
            </a:pPr>
            <a:endParaRPr sz="1800"/>
          </a:p>
        </p:txBody>
      </p:sp>
      <p:sp>
        <p:nvSpPr>
          <p:cNvPr id="131" name="Google Shape;131;p5"/>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460"/>
        <p:cNvGrpSpPr/>
        <p:nvPr/>
      </p:nvGrpSpPr>
      <p:grpSpPr>
        <a:xfrm>
          <a:off x="0" y="0"/>
          <a:ext cx="0" cy="0"/>
          <a:chOff x="0" y="0"/>
          <a:chExt cx="0" cy="0"/>
        </a:xfrm>
      </p:grpSpPr>
      <p:sp>
        <p:nvSpPr>
          <p:cNvPr id="461" name="Google Shape;461;g2ac8a3d7704_50_3"/>
          <p:cNvSpPr txBox="1">
            <a:spLocks noGrp="1"/>
          </p:cNvSpPr>
          <p:nvPr>
            <p:ph type="title"/>
          </p:nvPr>
        </p:nvSpPr>
        <p:spPr>
          <a:xfrm rot="5400000">
            <a:off x="7249666" y="2265127"/>
            <a:ext cx="5183100" cy="20043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endParaRPr/>
          </a:p>
        </p:txBody>
      </p:sp>
      <p:sp>
        <p:nvSpPr>
          <p:cNvPr id="462" name="Google Shape;462;g2ac8a3d7704_50_3"/>
          <p:cNvSpPr txBox="1">
            <a:spLocks noGrp="1"/>
          </p:cNvSpPr>
          <p:nvPr>
            <p:ph type="body" idx="1"/>
          </p:nvPr>
        </p:nvSpPr>
        <p:spPr>
          <a:xfrm rot="5400000">
            <a:off x="2131502" y="-680874"/>
            <a:ext cx="5183100" cy="7896300"/>
          </a:xfrm>
          <a:prstGeom prst="rect">
            <a:avLst/>
          </a:prstGeom>
        </p:spPr>
        <p:txBody>
          <a:bodyPr spcFirstLastPara="1" wrap="square" lIns="68575" tIns="34275" rIns="68575" bIns="34275" anchor="t" anchorCtr="0">
            <a:normAutofit/>
          </a:bodyPr>
          <a:lstStyle/>
          <a:p>
            <a:pPr marL="0" lvl="0" indent="0" algn="l" rtl="0">
              <a:spcBef>
                <a:spcPts val="400"/>
              </a:spcBef>
              <a:spcAft>
                <a:spcPts val="0"/>
              </a:spcAft>
              <a:buNone/>
            </a:pPr>
            <a:endParaRPr/>
          </a:p>
        </p:txBody>
      </p:sp>
      <p:pic>
        <p:nvPicPr>
          <p:cNvPr id="463" name="Google Shape;463;g2ac8a3d7704_50_3"/>
          <p:cNvPicPr preferRelativeResize="0"/>
          <p:nvPr/>
        </p:nvPicPr>
        <p:blipFill>
          <a:blip r:embed="rId3">
            <a:alphaModFix/>
          </a:blip>
          <a:stretch>
            <a:fillRect/>
          </a:stretch>
        </p:blipFill>
        <p:spPr>
          <a:xfrm>
            <a:off x="1707750" y="614850"/>
            <a:ext cx="8189951" cy="6243161"/>
          </a:xfrm>
          <a:prstGeom prst="rect">
            <a:avLst/>
          </a:prstGeom>
          <a:noFill/>
          <a:ln>
            <a:noFill/>
          </a:ln>
        </p:spPr>
      </p:pic>
      <p:sp>
        <p:nvSpPr>
          <p:cNvPr id="464" name="Google Shape;464;g2ac8a3d7704_50_3"/>
          <p:cNvSpPr txBox="1">
            <a:spLocks noGrp="1"/>
          </p:cNvSpPr>
          <p:nvPr>
            <p:ph type="sldNum" idx="12"/>
          </p:nvPr>
        </p:nvSpPr>
        <p:spPr>
          <a:xfrm>
            <a:off x="10446615" y="5956138"/>
            <a:ext cx="11643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60</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581192" y="702156"/>
            <a:ext cx="11029616" cy="1013800"/>
          </a:xfrm>
          <a:prstGeom prst="rect">
            <a:avLst/>
          </a:prstGeom>
          <a:noFill/>
          <a:ln>
            <a:noFill/>
          </a:ln>
        </p:spPr>
        <p:txBody>
          <a:bodyPr spcFirstLastPara="1" wrap="square" lIns="68575" tIns="34275" rIns="68575" bIns="34275" anchor="b" anchorCtr="0">
            <a:normAutofit/>
          </a:bodyPr>
          <a:lstStyle/>
          <a:p>
            <a:pPr marL="0" lvl="0" indent="0" algn="l" rtl="0">
              <a:lnSpc>
                <a:spcPct val="100000"/>
              </a:lnSpc>
              <a:spcBef>
                <a:spcPts val="0"/>
              </a:spcBef>
              <a:spcAft>
                <a:spcPts val="0"/>
              </a:spcAft>
              <a:buClr>
                <a:schemeClr val="lt1"/>
              </a:buClr>
              <a:buSzPts val="1400"/>
              <a:buNone/>
            </a:pPr>
            <a:r>
              <a:rPr lang="fr-FR"/>
              <a:t>Définition d’un Système expert</a:t>
            </a:r>
            <a:endParaRPr/>
          </a:p>
        </p:txBody>
      </p:sp>
      <p:sp>
        <p:nvSpPr>
          <p:cNvPr id="137" name="Google Shape;137;p6"/>
          <p:cNvSpPr txBox="1">
            <a:spLocks noGrp="1"/>
          </p:cNvSpPr>
          <p:nvPr>
            <p:ph type="body" idx="1"/>
          </p:nvPr>
        </p:nvSpPr>
        <p:spPr>
          <a:xfrm>
            <a:off x="581200" y="2180500"/>
            <a:ext cx="11029500" cy="4237800"/>
          </a:xfrm>
          <a:prstGeom prst="rect">
            <a:avLst/>
          </a:prstGeom>
          <a:noFill/>
          <a:ln>
            <a:noFill/>
          </a:ln>
        </p:spPr>
        <p:txBody>
          <a:bodyPr spcFirstLastPara="1" wrap="square" lIns="68575" tIns="34275" rIns="68575" bIns="34275" anchor="ctr" anchorCtr="0">
            <a:noAutofit/>
          </a:bodyPr>
          <a:lstStyle/>
          <a:p>
            <a:pPr marL="457200" lvl="0" indent="-330200" algn="l" rtl="0">
              <a:lnSpc>
                <a:spcPct val="100000"/>
              </a:lnSpc>
              <a:spcBef>
                <a:spcPts val="400"/>
              </a:spcBef>
              <a:spcAft>
                <a:spcPts val="0"/>
              </a:spcAft>
              <a:buSzPts val="1600"/>
              <a:buChar char="◼"/>
            </a:pPr>
            <a:r>
              <a:rPr lang="fr-FR" sz="1800" dirty="0"/>
              <a:t>Un Système expert est un programme intelligent qui utilise des connaissances et effectue des inférences logiques sur ces connaissances afin de résoudre les problèmes et répondre aux questions relatives à un domaine d’expertise donné.</a:t>
            </a:r>
            <a:endParaRPr sz="1800" dirty="0"/>
          </a:p>
          <a:p>
            <a:pPr marL="0" lvl="0" indent="0" algn="l" rtl="0">
              <a:lnSpc>
                <a:spcPct val="100000"/>
              </a:lnSpc>
              <a:spcBef>
                <a:spcPts val="400"/>
              </a:spcBef>
              <a:spcAft>
                <a:spcPts val="0"/>
              </a:spcAft>
              <a:buSzPts val="1200"/>
              <a:buNone/>
            </a:pPr>
            <a:endParaRPr sz="1800" dirty="0"/>
          </a:p>
          <a:p>
            <a:pPr marL="457200" lvl="0" indent="-330200" algn="l" rtl="0">
              <a:lnSpc>
                <a:spcPct val="100000"/>
              </a:lnSpc>
              <a:spcBef>
                <a:spcPts val="400"/>
              </a:spcBef>
              <a:spcAft>
                <a:spcPts val="0"/>
              </a:spcAft>
              <a:buSzPts val="1600"/>
              <a:buChar char="◼"/>
            </a:pPr>
            <a:r>
              <a:rPr lang="fr-FR" sz="1800" dirty="0"/>
              <a:t>Aide à la décision.</a:t>
            </a:r>
            <a:endParaRPr sz="1800" dirty="0"/>
          </a:p>
          <a:p>
            <a:pPr marL="152400" lvl="0" indent="0" algn="l" rtl="0">
              <a:lnSpc>
                <a:spcPct val="100000"/>
              </a:lnSpc>
              <a:spcBef>
                <a:spcPts val="400"/>
              </a:spcBef>
              <a:spcAft>
                <a:spcPts val="0"/>
              </a:spcAft>
              <a:buSzPts val="1200"/>
              <a:buNone/>
            </a:pPr>
            <a:r>
              <a:rPr lang="fr-FR" sz="1800" dirty="0"/>
              <a:t> </a:t>
            </a:r>
            <a:endParaRPr sz="1800" dirty="0"/>
          </a:p>
          <a:p>
            <a:pPr marL="457200" lvl="0" indent="-330200" algn="l" rtl="0">
              <a:lnSpc>
                <a:spcPct val="100000"/>
              </a:lnSpc>
              <a:spcBef>
                <a:spcPts val="400"/>
              </a:spcBef>
              <a:spcAft>
                <a:spcPts val="0"/>
              </a:spcAft>
              <a:buSzPts val="1600"/>
              <a:buChar char="◼"/>
            </a:pPr>
            <a:r>
              <a:rPr lang="fr-FR" sz="1800" dirty="0"/>
              <a:t>Nécessité d’un choix de langage pour </a:t>
            </a:r>
            <a:endParaRPr sz="1800" dirty="0"/>
          </a:p>
          <a:p>
            <a:pPr marL="0" lvl="0" indent="0" algn="l" rtl="0">
              <a:lnSpc>
                <a:spcPct val="100000"/>
              </a:lnSpc>
              <a:spcBef>
                <a:spcPts val="400"/>
              </a:spcBef>
              <a:spcAft>
                <a:spcPts val="0"/>
              </a:spcAft>
              <a:buNone/>
            </a:pPr>
            <a:r>
              <a:rPr lang="fr-FR" sz="1800" dirty="0"/>
              <a:t>exprimer les connaissances: </a:t>
            </a:r>
            <a:endParaRPr sz="1800" dirty="0"/>
          </a:p>
          <a:p>
            <a:pPr marL="914400" lvl="1" indent="-336550" algn="l" rtl="0">
              <a:lnSpc>
                <a:spcPct val="100000"/>
              </a:lnSpc>
              <a:spcBef>
                <a:spcPts val="667"/>
              </a:spcBef>
              <a:spcAft>
                <a:spcPts val="0"/>
              </a:spcAft>
              <a:buSzPts val="1700"/>
              <a:buChar char="◼"/>
            </a:pPr>
            <a:r>
              <a:rPr lang="fr-FR" sz="1700" dirty="0"/>
              <a:t>Instructions (par l’expert) </a:t>
            </a:r>
            <a:endParaRPr sz="1700" dirty="0"/>
          </a:p>
          <a:p>
            <a:pPr marL="914400" lvl="1" indent="-336550" algn="l" rtl="0">
              <a:lnSpc>
                <a:spcPct val="100000"/>
              </a:lnSpc>
              <a:spcBef>
                <a:spcPts val="667"/>
              </a:spcBef>
              <a:spcAft>
                <a:spcPts val="0"/>
              </a:spcAft>
              <a:buSzPts val="1700"/>
              <a:buChar char="◼"/>
            </a:pPr>
            <a:r>
              <a:rPr lang="fr-FR" sz="1700" dirty="0"/>
              <a:t>Consultation (par l’utilisateur)</a:t>
            </a:r>
            <a:endParaRPr sz="1700" dirty="0"/>
          </a:p>
        </p:txBody>
      </p:sp>
      <p:pic>
        <p:nvPicPr>
          <p:cNvPr id="138" name="Google Shape;138;p6"/>
          <p:cNvPicPr preferRelativeResize="0"/>
          <p:nvPr/>
        </p:nvPicPr>
        <p:blipFill>
          <a:blip r:embed="rId3">
            <a:alphaModFix/>
          </a:blip>
          <a:stretch>
            <a:fillRect/>
          </a:stretch>
        </p:blipFill>
        <p:spPr>
          <a:xfrm>
            <a:off x="5377975" y="3565600"/>
            <a:ext cx="5713625" cy="2359775"/>
          </a:xfrm>
          <a:prstGeom prst="rect">
            <a:avLst/>
          </a:prstGeom>
          <a:noFill/>
          <a:ln>
            <a:noFill/>
          </a:ln>
        </p:spPr>
      </p:pic>
      <p:sp>
        <p:nvSpPr>
          <p:cNvPr id="139" name="Google Shape;139;p6"/>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ac8a3d7704_0_175"/>
          <p:cNvSpPr txBox="1">
            <a:spLocks noGrp="1"/>
          </p:cNvSpPr>
          <p:nvPr>
            <p:ph type="title"/>
          </p:nvPr>
        </p:nvSpPr>
        <p:spPr>
          <a:xfrm>
            <a:off x="581192" y="702156"/>
            <a:ext cx="11029500" cy="10137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fr-FR"/>
              <a:t>Domaines d’application</a:t>
            </a:r>
            <a:endParaRPr/>
          </a:p>
        </p:txBody>
      </p:sp>
      <p:sp>
        <p:nvSpPr>
          <p:cNvPr id="146" name="Google Shape;146;g2ac8a3d7704_0_175"/>
          <p:cNvSpPr txBox="1">
            <a:spLocks noGrp="1"/>
          </p:cNvSpPr>
          <p:nvPr>
            <p:ph type="body" idx="1"/>
          </p:nvPr>
        </p:nvSpPr>
        <p:spPr>
          <a:xfrm>
            <a:off x="581193" y="2180497"/>
            <a:ext cx="11029500" cy="3678300"/>
          </a:xfrm>
          <a:prstGeom prst="rect">
            <a:avLst/>
          </a:prstGeom>
        </p:spPr>
        <p:txBody>
          <a:bodyPr spcFirstLastPara="1" wrap="square" lIns="68575" tIns="34275" rIns="68575" bIns="34275" anchor="ctr" anchorCtr="0">
            <a:normAutofit/>
          </a:bodyPr>
          <a:lstStyle/>
          <a:p>
            <a:pPr marL="0" lvl="0" indent="0" algn="l" rtl="0">
              <a:spcBef>
                <a:spcPts val="400"/>
              </a:spcBef>
              <a:spcAft>
                <a:spcPts val="0"/>
              </a:spcAft>
              <a:buClr>
                <a:schemeClr val="dk1"/>
              </a:buClr>
              <a:buSzPts val="1100"/>
              <a:buFont typeface="Arial"/>
              <a:buNone/>
            </a:pPr>
            <a:r>
              <a:rPr lang="fr-FR" sz="2200" dirty="0"/>
              <a:t>Les systèmes experts ont été conçus pour résoudre certains types de problèmes comme en</a:t>
            </a:r>
            <a:endParaRPr sz="2200" dirty="0"/>
          </a:p>
          <a:p>
            <a:pPr marL="0" lvl="0" indent="0" algn="l" rtl="0">
              <a:spcBef>
                <a:spcPts val="400"/>
              </a:spcBef>
              <a:spcAft>
                <a:spcPts val="0"/>
              </a:spcAft>
              <a:buNone/>
            </a:pPr>
            <a:r>
              <a:rPr lang="fr-FR" sz="2200" dirty="0"/>
              <a:t>médecine, en droit, en chimie, en éducation etc.</a:t>
            </a:r>
            <a:endParaRPr sz="2200" dirty="0"/>
          </a:p>
          <a:p>
            <a:pPr marL="0" lvl="0" indent="0" algn="l" rtl="0">
              <a:spcBef>
                <a:spcPts val="400"/>
              </a:spcBef>
              <a:spcAft>
                <a:spcPts val="0"/>
              </a:spcAft>
              <a:buClr>
                <a:schemeClr val="dk1"/>
              </a:buClr>
              <a:buSzPts val="1100"/>
              <a:buFont typeface="Arial"/>
              <a:buNone/>
            </a:pPr>
            <a:endParaRPr sz="2200" dirty="0"/>
          </a:p>
          <a:p>
            <a:pPr lvl="0" indent="-368300">
              <a:buSzPts val="2200"/>
              <a:buChar char="➔"/>
            </a:pPr>
            <a:r>
              <a:rPr lang="fr-FR" sz="2200" dirty="0"/>
              <a:t>L’interprétation ou la construction d’une description abstraite à partir de données. </a:t>
            </a:r>
          </a:p>
          <a:p>
            <a:pPr marL="457200" lvl="0" indent="-368300" algn="l" rtl="0">
              <a:spcBef>
                <a:spcPts val="400"/>
              </a:spcBef>
              <a:spcAft>
                <a:spcPts val="0"/>
              </a:spcAft>
              <a:buSzPts val="2200"/>
              <a:buChar char="➔"/>
            </a:pPr>
            <a:r>
              <a:rPr lang="fr-FR" sz="2200" dirty="0"/>
              <a:t>La planification d’une séquences d’actions pour accomplir un ensemble d’objectifs</a:t>
            </a:r>
          </a:p>
          <a:p>
            <a:pPr marL="457200" lvl="0" indent="-368300" algn="l" rtl="0">
              <a:spcBef>
                <a:spcPts val="400"/>
              </a:spcBef>
              <a:spcAft>
                <a:spcPts val="0"/>
              </a:spcAft>
              <a:buSzPts val="2200"/>
              <a:buChar char="➔"/>
            </a:pPr>
            <a:r>
              <a:rPr lang="fr-FR" sz="2200" dirty="0"/>
              <a:t>Le prédiction des conséquences à partir de situations données.</a:t>
            </a:r>
            <a:endParaRPr sz="2200" dirty="0"/>
          </a:p>
          <a:p>
            <a:pPr marL="457200" lvl="0" indent="-368300" algn="l" rtl="0">
              <a:spcBef>
                <a:spcPts val="0"/>
              </a:spcBef>
              <a:spcAft>
                <a:spcPts val="0"/>
              </a:spcAft>
              <a:buSzPts val="2200"/>
              <a:buChar char="➔"/>
            </a:pPr>
            <a:r>
              <a:rPr lang="fr-FR" sz="2200" dirty="0"/>
              <a:t> Le diagnostic d’une défaillance à partir d’un ensemble d’observations.</a:t>
            </a:r>
            <a:endParaRPr sz="2200" dirty="0"/>
          </a:p>
          <a:p>
            <a:pPr marL="457200" lvl="0" indent="-368300" algn="l" rtl="0">
              <a:spcBef>
                <a:spcPts val="0"/>
              </a:spcBef>
              <a:spcAft>
                <a:spcPts val="0"/>
              </a:spcAft>
              <a:buSzPts val="2200"/>
              <a:buChar char="➔"/>
            </a:pPr>
            <a:r>
              <a:rPr lang="fr-FR" sz="2200" dirty="0"/>
              <a:t>La conception d’une configuration de composants à partir d’un ensemble de contraintes.</a:t>
            </a:r>
            <a:endParaRPr sz="2200" dirty="0"/>
          </a:p>
          <a:p>
            <a:pPr marL="457200" lvl="0" indent="-368300" algn="l" rtl="0">
              <a:spcBef>
                <a:spcPts val="0"/>
              </a:spcBef>
              <a:spcAft>
                <a:spcPts val="0"/>
              </a:spcAft>
              <a:buSzPts val="2200"/>
              <a:buChar char="➔"/>
            </a:pPr>
            <a:r>
              <a:rPr lang="fr-FR" sz="2200" dirty="0"/>
              <a:t>Le contrôle du comportement d’un environnement complexe</a:t>
            </a:r>
            <a:endParaRPr sz="2200" dirty="0"/>
          </a:p>
        </p:txBody>
      </p:sp>
      <p:sp>
        <p:nvSpPr>
          <p:cNvPr id="147" name="Google Shape;147;g2ac8a3d7704_0_175"/>
          <p:cNvSpPr txBox="1">
            <a:spLocks noGrp="1"/>
          </p:cNvSpPr>
          <p:nvPr>
            <p:ph type="sldNum" idx="12"/>
          </p:nvPr>
        </p:nvSpPr>
        <p:spPr>
          <a:xfrm>
            <a:off x="10558301" y="5956138"/>
            <a:ext cx="1052400" cy="3651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fr-FR"/>
              <a:t>8</a:t>
            </a:fld>
            <a:endParaRPr/>
          </a:p>
        </p:txBody>
      </p:sp>
    </p:spTree>
    <p:extLst>
      <p:ext uri="{BB962C8B-B14F-4D97-AF65-F5344CB8AC3E}">
        <p14:creationId xmlns:p14="http://schemas.microsoft.com/office/powerpoint/2010/main" val="369234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78C81F-7512-C923-CBCF-95EFFC470DB1}"/>
              </a:ext>
            </a:extLst>
          </p:cNvPr>
          <p:cNvSpPr>
            <a:spLocks noGrp="1"/>
          </p:cNvSpPr>
          <p:nvPr>
            <p:ph type="title"/>
          </p:nvPr>
        </p:nvSpPr>
        <p:spPr/>
        <p:txBody>
          <a:bodyPr/>
          <a:lstStyle/>
          <a:p>
            <a:r>
              <a:rPr lang="fr-FR" dirty="0"/>
              <a:t>Domaines d’application des SE (SBC)</a:t>
            </a:r>
          </a:p>
        </p:txBody>
      </p:sp>
      <p:sp>
        <p:nvSpPr>
          <p:cNvPr id="3" name="Espace réservé du texte 2">
            <a:extLst>
              <a:ext uri="{FF2B5EF4-FFF2-40B4-BE49-F238E27FC236}">
                <a16:creationId xmlns:a16="http://schemas.microsoft.com/office/drawing/2014/main" id="{EC5EB7E1-9A9B-E889-71B7-57082F7D8D5F}"/>
              </a:ext>
            </a:extLst>
          </p:cNvPr>
          <p:cNvSpPr>
            <a:spLocks noGrp="1"/>
          </p:cNvSpPr>
          <p:nvPr>
            <p:ph type="body" idx="1"/>
          </p:nvPr>
        </p:nvSpPr>
        <p:spPr/>
        <p:txBody>
          <a:bodyPr/>
          <a:lstStyle/>
          <a:p>
            <a:endParaRPr lang="fr-FR"/>
          </a:p>
        </p:txBody>
      </p:sp>
      <p:pic>
        <p:nvPicPr>
          <p:cNvPr id="5" name="Image 4">
            <a:extLst>
              <a:ext uri="{FF2B5EF4-FFF2-40B4-BE49-F238E27FC236}">
                <a16:creationId xmlns:a16="http://schemas.microsoft.com/office/drawing/2014/main" id="{412F6919-E874-9EFF-9F1E-E7223DB549B7}"/>
              </a:ext>
            </a:extLst>
          </p:cNvPr>
          <p:cNvPicPr>
            <a:picLocks noChangeAspect="1"/>
          </p:cNvPicPr>
          <p:nvPr/>
        </p:nvPicPr>
        <p:blipFill>
          <a:blip r:embed="rId2"/>
          <a:stretch>
            <a:fillRect/>
          </a:stretch>
        </p:blipFill>
        <p:spPr>
          <a:xfrm>
            <a:off x="1512948" y="1858416"/>
            <a:ext cx="9473920" cy="4999584"/>
          </a:xfrm>
          <a:prstGeom prst="rect">
            <a:avLst/>
          </a:prstGeom>
        </p:spPr>
      </p:pic>
    </p:spTree>
    <p:extLst>
      <p:ext uri="{BB962C8B-B14F-4D97-AF65-F5344CB8AC3E}">
        <p14:creationId xmlns:p14="http://schemas.microsoft.com/office/powerpoint/2010/main" val="224244778"/>
      </p:ext>
    </p:extLst>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3C78D8"/>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nde">
  <a:themeElements>
    <a:clrScheme name="Bleu chaud">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1494</TotalTime>
  <Words>6727</Words>
  <Application>Microsoft Office PowerPoint</Application>
  <PresentationFormat>Grand écran</PresentationFormat>
  <Paragraphs>727</Paragraphs>
  <Slides>60</Slides>
  <Notes>45</Notes>
  <HiddenSlides>10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60</vt:i4>
      </vt:variant>
    </vt:vector>
  </HeadingPairs>
  <TitlesOfParts>
    <vt:vector size="71" baseType="lpstr">
      <vt:lpstr>Noto Sans Symbols</vt:lpstr>
      <vt:lpstr>Wingdings</vt:lpstr>
      <vt:lpstr>Comic Sans MS</vt:lpstr>
      <vt:lpstr>Times New Roman</vt:lpstr>
      <vt:lpstr>Maven Pro SemiBold</vt:lpstr>
      <vt:lpstr>Arial</vt:lpstr>
      <vt:lpstr>Calibri</vt:lpstr>
      <vt:lpstr>Montserrat Medium</vt:lpstr>
      <vt:lpstr>Gill Sans</vt:lpstr>
      <vt:lpstr>Simple Dark</vt:lpstr>
      <vt:lpstr>Dividende</vt:lpstr>
      <vt:lpstr> Intelligence Artificielle Systèmes à base  de conaissances</vt:lpstr>
      <vt:lpstr>Contenu du chapitre</vt:lpstr>
      <vt:lpstr>Introduction</vt:lpstr>
      <vt:lpstr>Introduction</vt:lpstr>
      <vt:lpstr>Introduction</vt:lpstr>
      <vt:lpstr>Système à base de connaissances – Systèmes experts</vt:lpstr>
      <vt:lpstr>Définition d’un Système expert</vt:lpstr>
      <vt:lpstr>Domaines d’application</vt:lpstr>
      <vt:lpstr>Domaines d’application des SE (SBC)</vt:lpstr>
      <vt:lpstr>Problèmes adaptés aux systèmes experts</vt:lpstr>
      <vt:lpstr>Elaboration d’un système expert</vt:lpstr>
      <vt:lpstr>Elaboration d’un système expert - Suite</vt:lpstr>
      <vt:lpstr>Développement d’un système expert </vt:lpstr>
      <vt:lpstr>Phases de développement d’un système à base de connaissances</vt:lpstr>
      <vt:lpstr>Phases de développement d’un système à base de connaissances</vt:lpstr>
      <vt:lpstr>Acquisition des connaissances - Suite</vt:lpstr>
      <vt:lpstr>Phases de développement d’un système à base de connaissances</vt:lpstr>
      <vt:lpstr>Caractéristiques d’un système à base de connaissance</vt:lpstr>
      <vt:lpstr>Architecture d’un SBC (SE)</vt:lpstr>
      <vt:lpstr>Architecture d’un systèmes à base de connaissances</vt:lpstr>
      <vt:lpstr>Base de connaissances</vt:lpstr>
      <vt:lpstr>Base de connaissances</vt:lpstr>
      <vt:lpstr>Base de connaissances : Base de faits </vt:lpstr>
      <vt:lpstr>Base de connaissances : Base de faits </vt:lpstr>
      <vt:lpstr>Base de connaissances – Base de règles</vt:lpstr>
      <vt:lpstr>Architecture d’un systèmes à base de connaissances - Suite</vt:lpstr>
      <vt:lpstr>Architecture d’un systèmes à base de connaissances - Suite</vt:lpstr>
      <vt:lpstr>Architecture d’un systèmes à base de connaissances - Suite</vt:lpstr>
      <vt:lpstr>Base de connaissances :  - Base de faits (BF) - Base de règles (BR)  - Les métarègles et la méta connaissances -  La représentation des connaissances incertaines</vt:lpstr>
      <vt:lpstr>Base de connaissances -  Types de faits</vt:lpstr>
      <vt:lpstr>Faits : Les formules ou conditions </vt:lpstr>
      <vt:lpstr>Etats d’un Fait : (méta-valeurs) </vt:lpstr>
      <vt:lpstr>Méta – connaissance  :Exemples </vt:lpstr>
      <vt:lpstr>Classification des faits</vt:lpstr>
      <vt:lpstr>Méta règles</vt:lpstr>
      <vt:lpstr>Méta-règles </vt:lpstr>
      <vt:lpstr> La représentation des connaissances incertaines</vt:lpstr>
      <vt:lpstr>Moteur d’inférences</vt:lpstr>
      <vt:lpstr>Moteur d’inférences</vt:lpstr>
      <vt:lpstr>Moteur d’inférences</vt:lpstr>
      <vt:lpstr>Moteur d’inférence : Deux mécanismes de base </vt:lpstr>
      <vt:lpstr>Chainage avant </vt:lpstr>
      <vt:lpstr>Chainage avant</vt:lpstr>
      <vt:lpstr>Chainage avant : Exemple </vt:lpstr>
      <vt:lpstr>Chainage arrière</vt:lpstr>
      <vt:lpstr>Chainage arrière</vt:lpstr>
      <vt:lpstr>Chainage arrière : Exemple </vt:lpstr>
      <vt:lpstr>Chainage mixte</vt:lpstr>
      <vt:lpstr>Chainage mixte</vt:lpstr>
      <vt:lpstr>Chainage mixte</vt:lpstr>
      <vt:lpstr>Présentation PowerPoint</vt:lpstr>
      <vt:lpstr>Chainage arrière : Exemple </vt:lpstr>
      <vt:lpstr>Quelle stratégie choisir ?</vt:lpstr>
      <vt:lpstr>Quelle stratégie choisir?</vt:lpstr>
      <vt:lpstr>Le choix des règles à déclencher</vt:lpstr>
      <vt:lpstr>Limites</vt:lpstr>
      <vt:lpstr>Conclusion</vt:lpstr>
      <vt:lpstr>Autres exemples</vt:lpstr>
      <vt:lpstr>Chaînage mixte : Exemple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Intelligence Artificielle Systèmes à base  de conaissances</dc:title>
  <dc:creator>Adel</dc:creator>
  <cp:lastModifiedBy>sarah chabane</cp:lastModifiedBy>
  <cp:revision>168</cp:revision>
  <dcterms:modified xsi:type="dcterms:W3CDTF">2024-04-28T09:24:42Z</dcterms:modified>
</cp:coreProperties>
</file>