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2" r:id="rId3"/>
    <p:sldId id="283" r:id="rId4"/>
    <p:sldId id="285" r:id="rId5"/>
    <p:sldId id="302" r:id="rId6"/>
    <p:sldId id="303" r:id="rId7"/>
    <p:sldId id="304" r:id="rId8"/>
    <p:sldId id="305" r:id="rId9"/>
    <p:sldId id="306" r:id="rId10"/>
    <p:sldId id="307" r:id="rId11"/>
    <p:sldId id="289" r:id="rId12"/>
    <p:sldId id="290" r:id="rId13"/>
    <p:sldId id="291" r:id="rId14"/>
    <p:sldId id="292" r:id="rId15"/>
    <p:sldId id="293" r:id="rId16"/>
    <p:sldId id="294" r:id="rId17"/>
    <p:sldId id="295" r:id="rId18"/>
    <p:sldId id="296" r:id="rId19"/>
    <p:sldId id="297" r:id="rId20"/>
    <p:sldId id="298" r:id="rId21"/>
    <p:sldId id="299" r:id="rId22"/>
    <p:sldId id="300"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5" d="100"/>
          <a:sy n="115" d="100"/>
        </p:scale>
        <p:origin x="-133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91E14154-3EA3-4EA7-86F3-B99F2D1F385F}" type="datetimeFigureOut">
              <a:rPr lang="fr-FR" smtClean="0"/>
              <a:pPr/>
              <a:t>04/05/2021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1E14154-3EA3-4EA7-86F3-B99F2D1F385F}" type="datetimeFigureOut">
              <a:rPr lang="fr-FR" smtClean="0"/>
              <a:pPr/>
              <a:t>04/05/2021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1E14154-3EA3-4EA7-86F3-B99F2D1F385F}" type="datetimeFigureOut">
              <a:rPr lang="fr-FR" smtClean="0"/>
              <a:pPr/>
              <a:t>04/05/2021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1E14154-3EA3-4EA7-86F3-B99F2D1F385F}" type="datetimeFigureOut">
              <a:rPr lang="fr-FR" smtClean="0"/>
              <a:pPr/>
              <a:t>04/05/2021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91E14154-3EA3-4EA7-86F3-B99F2D1F385F}" type="datetimeFigureOut">
              <a:rPr lang="fr-FR" smtClean="0"/>
              <a:pPr/>
              <a:t>04/05/2021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1E14154-3EA3-4EA7-86F3-B99F2D1F385F}" type="datetimeFigureOut">
              <a:rPr lang="fr-FR" smtClean="0"/>
              <a:pPr/>
              <a:t>04/05/2021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1E14154-3EA3-4EA7-86F3-B99F2D1F385F}" type="datetimeFigureOut">
              <a:rPr lang="fr-FR" smtClean="0"/>
              <a:pPr/>
              <a:t>04/05/2021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91E14154-3EA3-4EA7-86F3-B99F2D1F385F}" type="datetimeFigureOut">
              <a:rPr lang="fr-FR" smtClean="0"/>
              <a:pPr/>
              <a:t>04/05/2021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1E14154-3EA3-4EA7-86F3-B99F2D1F385F}" type="datetimeFigureOut">
              <a:rPr lang="fr-FR" smtClean="0"/>
              <a:pPr/>
              <a:t>04/05/2021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1E14154-3EA3-4EA7-86F3-B99F2D1F385F}" type="datetimeFigureOut">
              <a:rPr lang="fr-FR" smtClean="0"/>
              <a:pPr/>
              <a:t>04/05/2021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1E14154-3EA3-4EA7-86F3-B99F2D1F385F}" type="datetimeFigureOut">
              <a:rPr lang="fr-FR" smtClean="0"/>
              <a:pPr/>
              <a:t>04/05/2021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E14154-3EA3-4EA7-86F3-B99F2D1F385F}" type="datetimeFigureOut">
              <a:rPr lang="fr-FR" smtClean="0"/>
              <a:pPr/>
              <a:t>04/05/2021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509B8A-A0F5-49E2-93C9-D15C980765E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US" dirty="0" smtClean="0"/>
              <a:t>Principles of Economics 2ed</a:t>
            </a:r>
            <a:endParaRPr lang="fr-FR" dirty="0"/>
          </a:p>
        </p:txBody>
      </p:sp>
      <p:sp>
        <p:nvSpPr>
          <p:cNvPr id="3" name="Sous-titre 2"/>
          <p:cNvSpPr>
            <a:spLocks noGrp="1"/>
          </p:cNvSpPr>
          <p:nvPr>
            <p:ph type="subTitle" idx="1"/>
          </p:nvPr>
        </p:nvSpPr>
        <p:spPr/>
        <p:txBody>
          <a:bodyPr/>
          <a:lstStyle/>
          <a:p>
            <a:r>
              <a:rPr lang="en-US" dirty="0" smtClean="0"/>
              <a:t>Lecture 2</a:t>
            </a:r>
          </a:p>
          <a:p>
            <a:r>
              <a:rPr lang="en-US" dirty="0" smtClean="0"/>
              <a:t>Choice in a word of scarcity</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Forming a meaningful paragraph</a:t>
            </a:r>
            <a:endParaRPr lang="fr-FR" dirty="0"/>
          </a:p>
        </p:txBody>
      </p:sp>
      <p:sp>
        <p:nvSpPr>
          <p:cNvPr id="3" name="Espace réservé du contenu 2"/>
          <p:cNvSpPr>
            <a:spLocks noGrp="1"/>
          </p:cNvSpPr>
          <p:nvPr>
            <p:ph idx="1"/>
          </p:nvPr>
        </p:nvSpPr>
        <p:spPr/>
        <p:txBody>
          <a:bodyPr>
            <a:normAutofit fontScale="55000" lnSpcReduction="20000"/>
          </a:bodyPr>
          <a:lstStyle/>
          <a:p>
            <a:r>
              <a:rPr lang="en-US" dirty="0" smtClean="0"/>
              <a:t>Put the following sentences in a correct order to form a complete and meaningful paragraph:</a:t>
            </a:r>
          </a:p>
          <a:p>
            <a:pPr lvl="1"/>
            <a:r>
              <a:rPr lang="en-US" dirty="0" smtClean="0"/>
              <a:t>A "fixed" cost would be monthly payments made as part of a service contract or licensing deal with the company that set up the software. The upfront irretrievable payment for the installation should not be deemed a "fixed" cost, with its cost spread out over time. Sunk costs should be kept separate.</a:t>
            </a:r>
            <a:endParaRPr lang="en-US" dirty="0" smtClean="0"/>
          </a:p>
          <a:p>
            <a:pPr lvl="1"/>
            <a:r>
              <a:rPr lang="en-US" dirty="0" smtClean="0"/>
              <a:t>For </a:t>
            </a:r>
            <a:r>
              <a:rPr lang="en-US" dirty="0" smtClean="0"/>
              <a:t>example, if a firm sinks $1 million on an enterprise software installation, that cost is "sunk" because it was a one-time thing and cannot be recovered once expended</a:t>
            </a:r>
            <a:r>
              <a:rPr lang="en-US" dirty="0" smtClean="0"/>
              <a:t>.</a:t>
            </a:r>
          </a:p>
          <a:p>
            <a:pPr lvl="1"/>
            <a:r>
              <a:rPr lang="en-US" dirty="0" smtClean="0"/>
              <a:t>Sunk costs are sometimes contrasted with prospective costs, which are future costs that may be incurred or changed if an action is taken.</a:t>
            </a:r>
            <a:endParaRPr lang="en-US" dirty="0" smtClean="0"/>
          </a:p>
          <a:p>
            <a:pPr lvl="1"/>
            <a:r>
              <a:rPr lang="en-US" dirty="0" smtClean="0"/>
              <a:t>The "variable costs" for this project might include data centre power usage, etc.</a:t>
            </a:r>
            <a:endParaRPr lang="en-US" dirty="0" smtClean="0"/>
          </a:p>
          <a:p>
            <a:pPr lvl="1"/>
            <a:r>
              <a:rPr lang="en-US" dirty="0" smtClean="0"/>
              <a:t>In </a:t>
            </a:r>
            <a:r>
              <a:rPr lang="en-US" dirty="0" smtClean="0"/>
              <a:t>economics and business decision-making, sunk costs are retrospective (past) costs that have already been incurred and cannot be recovered. </a:t>
            </a:r>
            <a:r>
              <a:rPr lang="en-US" dirty="0" smtClean="0"/>
              <a:t>Both </a:t>
            </a:r>
            <a:r>
              <a:rPr lang="en-US" dirty="0" smtClean="0"/>
              <a:t>retrospective and prospective costs may be either fixed (continuous for as long as the business is in operation and unaffected by output volume) or variable (dependent on volume) costs. Note, however, that many economists consider it a mistake to classify sunk costs as "fixed" or "variable." </a:t>
            </a:r>
            <a:br>
              <a:rPr lang="en-US" dirty="0" smtClean="0"/>
            </a:br>
            <a:endParaRPr lang="en-US" dirty="0" smtClean="0"/>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Answers to conceptual questions</a:t>
            </a:r>
            <a:endParaRPr lang="fr-FR" dirty="0"/>
          </a:p>
        </p:txBody>
      </p:sp>
      <p:sp>
        <p:nvSpPr>
          <p:cNvPr id="3" name="Espace réservé du contenu 2"/>
          <p:cNvSpPr>
            <a:spLocks noGrp="1"/>
          </p:cNvSpPr>
          <p:nvPr>
            <p:ph idx="1"/>
          </p:nvPr>
        </p:nvSpPr>
        <p:spPr/>
        <p:txBody>
          <a:bodyPr>
            <a:normAutofit fontScale="92500"/>
          </a:bodyPr>
          <a:lstStyle/>
          <a:p>
            <a:r>
              <a:rPr lang="en-US" dirty="0" smtClean="0"/>
              <a:t>Read carefully the 2</a:t>
            </a:r>
            <a:r>
              <a:rPr lang="en-US" baseline="30000" dirty="0" smtClean="0"/>
              <a:t>nd</a:t>
            </a:r>
            <a:r>
              <a:rPr lang="en-US" dirty="0" smtClean="0"/>
              <a:t> chapter of your textbook and answer the following questions:</a:t>
            </a:r>
          </a:p>
          <a:p>
            <a:pPr lvl="1"/>
            <a:r>
              <a:rPr lang="en-US" dirty="0" smtClean="0"/>
              <a:t>How did the economist </a:t>
            </a:r>
            <a:r>
              <a:rPr lang="fr-FR" dirty="0" smtClean="0"/>
              <a:t>Lionel Robbins </a:t>
            </a:r>
            <a:r>
              <a:rPr lang="fr-FR" dirty="0" err="1" smtClean="0"/>
              <a:t>define</a:t>
            </a:r>
            <a:r>
              <a:rPr lang="fr-FR" dirty="0" smtClean="0"/>
              <a:t> </a:t>
            </a:r>
            <a:r>
              <a:rPr lang="fr-FR" dirty="0" err="1" smtClean="0"/>
              <a:t>scarcity</a:t>
            </a:r>
            <a:r>
              <a:rPr lang="fr-FR" dirty="0" smtClean="0"/>
              <a:t>?</a:t>
            </a:r>
          </a:p>
          <a:p>
            <a:pPr lvl="2"/>
            <a:r>
              <a:rPr lang="en-US" dirty="0" smtClean="0"/>
              <a:t>Everywhere we turn, if we choose one thing we must relinquish others which, in different circumstances, we would wish not to have relinquished. Scarcity of means to satisfy given ends is an almost ubiquitous condition of human nature.</a:t>
            </a:r>
          </a:p>
          <a:p>
            <a:pPr lvl="1"/>
            <a:r>
              <a:rPr lang="en-US" dirty="0" smtClean="0"/>
              <a:t>Explain briefly the meaning of opportunity cost.</a:t>
            </a:r>
          </a:p>
          <a:p>
            <a:pPr lvl="2"/>
            <a:r>
              <a:rPr lang="en-US" dirty="0" smtClean="0"/>
              <a:t>Economists use the term opportunity cost to indicate what one must give up to obtain what he or she desires.</a:t>
            </a:r>
            <a:endParaRPr lang="fr-FR"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Answers to the conceptual questions (cont.)</a:t>
            </a:r>
            <a:endParaRPr lang="fr-FR" dirty="0"/>
          </a:p>
        </p:txBody>
      </p:sp>
      <p:sp>
        <p:nvSpPr>
          <p:cNvPr id="3" name="Espace réservé du contenu 2"/>
          <p:cNvSpPr>
            <a:spLocks noGrp="1"/>
          </p:cNvSpPr>
          <p:nvPr>
            <p:ph idx="1"/>
          </p:nvPr>
        </p:nvSpPr>
        <p:spPr/>
        <p:txBody>
          <a:bodyPr>
            <a:normAutofit fontScale="85000" lnSpcReduction="20000"/>
          </a:bodyPr>
          <a:lstStyle/>
          <a:p>
            <a:pPr lvl="1"/>
            <a:r>
              <a:rPr lang="en-US" dirty="0" smtClean="0"/>
              <a:t>Use a simple example from the 2</a:t>
            </a:r>
            <a:r>
              <a:rPr lang="en-US" baseline="30000" dirty="0" smtClean="0"/>
              <a:t>nd</a:t>
            </a:r>
            <a:r>
              <a:rPr lang="en-US" dirty="0" smtClean="0"/>
              <a:t> chapter of textbook to explain the difference between the out-of-pocket costs and the opportunity cost.</a:t>
            </a:r>
          </a:p>
          <a:p>
            <a:pPr lvl="2"/>
            <a:r>
              <a:rPr lang="en-US" dirty="0" smtClean="0"/>
              <a:t>Attending college is another case where the opportunity cost exceeds the monetary cost. The out-of-pocket costs of attending college include tuition, books, room and board, and other expenses. However, in addition, during the hours that you are attending class and studying, it is impossible to work at a paying job. Thus, college imposes both an out-of-pocket cost and an opportunity cost of lost earnings.</a:t>
            </a:r>
          </a:p>
          <a:p>
            <a:pPr lvl="1"/>
            <a:r>
              <a:rPr lang="en-US" dirty="0" smtClean="0"/>
              <a:t>Explain the meaning of the law of diminishing marginal utility.</a:t>
            </a:r>
          </a:p>
          <a:p>
            <a:pPr lvl="2"/>
            <a:r>
              <a:rPr lang="fr-FR" dirty="0" smtClean="0"/>
              <a:t>The </a:t>
            </a:r>
            <a:r>
              <a:rPr lang="fr-FR" dirty="0" err="1" smtClean="0"/>
              <a:t>law</a:t>
            </a:r>
            <a:r>
              <a:rPr lang="fr-FR" dirty="0" smtClean="0"/>
              <a:t> of </a:t>
            </a:r>
            <a:r>
              <a:rPr lang="fr-FR" dirty="0" err="1" smtClean="0"/>
              <a:t>diminishing</a:t>
            </a:r>
            <a:r>
              <a:rPr lang="fr-FR" dirty="0" smtClean="0"/>
              <a:t> marginal utility </a:t>
            </a:r>
            <a:r>
              <a:rPr lang="fr-FR" dirty="0" err="1" smtClean="0"/>
              <a:t>indicates</a:t>
            </a:r>
            <a:r>
              <a:rPr lang="fr-FR" dirty="0" smtClean="0"/>
              <a:t> </a:t>
            </a:r>
            <a:r>
              <a:rPr lang="fr-FR" dirty="0" err="1" smtClean="0"/>
              <a:t>that</a:t>
            </a:r>
            <a:r>
              <a:rPr lang="fr-FR" dirty="0" smtClean="0"/>
              <a:t> as a </a:t>
            </a:r>
            <a:r>
              <a:rPr lang="en-US" dirty="0" smtClean="0"/>
              <a:t>person receives more of a good, the additional (or marginal) utility from each additional unit of the good declines. </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Answers to the conceptual questions (cont.)</a:t>
            </a:r>
            <a:endParaRPr lang="fr-FR" dirty="0"/>
          </a:p>
        </p:txBody>
      </p:sp>
      <p:sp>
        <p:nvSpPr>
          <p:cNvPr id="3" name="Espace réservé du contenu 2"/>
          <p:cNvSpPr>
            <a:spLocks noGrp="1"/>
          </p:cNvSpPr>
          <p:nvPr>
            <p:ph idx="1"/>
          </p:nvPr>
        </p:nvSpPr>
        <p:spPr/>
        <p:txBody>
          <a:bodyPr/>
          <a:lstStyle/>
          <a:p>
            <a:pPr lvl="1"/>
            <a:r>
              <a:rPr lang="en-US" dirty="0" smtClean="0"/>
              <a:t>When would a rational customer purchase additional units of some goods?</a:t>
            </a:r>
          </a:p>
          <a:p>
            <a:pPr lvl="2"/>
            <a:r>
              <a:rPr lang="en-US" dirty="0" smtClean="0"/>
              <a:t>A rational customer would only purchase additional units of some goods when the marginal utility exceeds the opportunity cost.</a:t>
            </a:r>
          </a:p>
          <a:p>
            <a:pPr lvl="1"/>
            <a:r>
              <a:rPr lang="en-US" dirty="0" smtClean="0"/>
              <a:t>What does sunk cost mean?</a:t>
            </a:r>
          </a:p>
          <a:p>
            <a:pPr lvl="2"/>
            <a:r>
              <a:rPr lang="en-US" dirty="0" smtClean="0"/>
              <a:t>Sunk costs are costs that were incurred in the past and cannot be recovered. Thus, they should not affect the current decision.</a:t>
            </a:r>
          </a:p>
          <a:p>
            <a:pPr lvl="2"/>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Answers to the conceptual questions (cont.)</a:t>
            </a:r>
            <a:endParaRPr lang="fr-FR" dirty="0"/>
          </a:p>
        </p:txBody>
      </p:sp>
      <p:sp>
        <p:nvSpPr>
          <p:cNvPr id="3" name="Espace réservé du contenu 2"/>
          <p:cNvSpPr>
            <a:spLocks noGrp="1"/>
          </p:cNvSpPr>
          <p:nvPr>
            <p:ph idx="1"/>
          </p:nvPr>
        </p:nvSpPr>
        <p:spPr/>
        <p:txBody>
          <a:bodyPr>
            <a:normAutofit lnSpcReduction="10000"/>
          </a:bodyPr>
          <a:lstStyle/>
          <a:p>
            <a:pPr lvl="1"/>
            <a:r>
              <a:rPr lang="en-US" dirty="0" smtClean="0"/>
              <a:t>Explain the difference between the law of diminishing marginal utility and the law of diminishing returns.</a:t>
            </a:r>
          </a:p>
          <a:p>
            <a:pPr lvl="2"/>
            <a:r>
              <a:rPr lang="fr-FR" dirty="0" smtClean="0"/>
              <a:t>The </a:t>
            </a:r>
            <a:r>
              <a:rPr lang="fr-FR" dirty="0" err="1" smtClean="0"/>
              <a:t>law</a:t>
            </a:r>
            <a:r>
              <a:rPr lang="fr-FR" dirty="0" smtClean="0"/>
              <a:t> of </a:t>
            </a:r>
            <a:r>
              <a:rPr lang="fr-FR" dirty="0" err="1" smtClean="0"/>
              <a:t>diminishing</a:t>
            </a:r>
            <a:r>
              <a:rPr lang="fr-FR" dirty="0" smtClean="0"/>
              <a:t> </a:t>
            </a:r>
            <a:r>
              <a:rPr lang="fr-FR" dirty="0" err="1" smtClean="0"/>
              <a:t>returns</a:t>
            </a:r>
            <a:r>
              <a:rPr lang="fr-FR" dirty="0" smtClean="0"/>
              <a:t> </a:t>
            </a:r>
            <a:r>
              <a:rPr lang="fr-FR" dirty="0" err="1" smtClean="0"/>
              <a:t>suggests</a:t>
            </a:r>
            <a:r>
              <a:rPr lang="fr-FR" dirty="0" smtClean="0"/>
              <a:t> </a:t>
            </a:r>
            <a:r>
              <a:rPr lang="en-US" dirty="0" smtClean="0"/>
              <a:t>that as additional increments of resources are added to a certain purpose, the marginal benefit from those additional increments will decline. However, the law of diminishing marginal utility </a:t>
            </a:r>
            <a:r>
              <a:rPr lang="fr-FR" dirty="0" err="1" smtClean="0"/>
              <a:t>indicates</a:t>
            </a:r>
            <a:r>
              <a:rPr lang="fr-FR" dirty="0" smtClean="0"/>
              <a:t> </a:t>
            </a:r>
            <a:r>
              <a:rPr lang="fr-FR" dirty="0" err="1" smtClean="0"/>
              <a:t>that</a:t>
            </a:r>
            <a:r>
              <a:rPr lang="fr-FR" dirty="0" smtClean="0"/>
              <a:t> as a </a:t>
            </a:r>
            <a:r>
              <a:rPr lang="en-US" dirty="0" smtClean="0"/>
              <a:t>person receives more of a good, the additional (or marginal) utility from each additional unit of the good declines. Thus, the law of diminishing marginal utility is a more specific case of the law of diminishing returns.</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Answers to the conceptual questions (cont.)</a:t>
            </a:r>
            <a:endParaRPr lang="fr-FR" dirty="0"/>
          </a:p>
        </p:txBody>
      </p:sp>
      <p:sp>
        <p:nvSpPr>
          <p:cNvPr id="3" name="Espace réservé du contenu 2"/>
          <p:cNvSpPr>
            <a:spLocks noGrp="1"/>
          </p:cNvSpPr>
          <p:nvPr>
            <p:ph idx="1"/>
          </p:nvPr>
        </p:nvSpPr>
        <p:spPr/>
        <p:txBody>
          <a:bodyPr>
            <a:normAutofit fontScale="92500" lnSpcReduction="10000"/>
          </a:bodyPr>
          <a:lstStyle/>
          <a:p>
            <a:pPr lvl="1"/>
            <a:r>
              <a:rPr lang="en-US" dirty="0" smtClean="0"/>
              <a:t>What does the term efficiency mean?</a:t>
            </a:r>
          </a:p>
          <a:p>
            <a:pPr lvl="2"/>
            <a:r>
              <a:rPr lang="fr-FR" dirty="0" smtClean="0"/>
              <a:t>In </a:t>
            </a:r>
            <a:r>
              <a:rPr lang="fr-FR" dirty="0" err="1" smtClean="0"/>
              <a:t>everyday</a:t>
            </a:r>
            <a:r>
              <a:rPr lang="fr-FR" dirty="0" smtClean="0"/>
              <a:t> usage, </a:t>
            </a:r>
            <a:r>
              <a:rPr lang="en-US" dirty="0" smtClean="0"/>
              <a:t>efficiency refers to lack of waste. An inefficient machine operates at high cost, while an efficient machine operates at lower cost, because it is not wasting energy or materials. An inefficient organization operates with long delays and high costs, while an efficient organization meets schedules, is focused, and performs within budget.</a:t>
            </a:r>
          </a:p>
          <a:p>
            <a:pPr lvl="1"/>
            <a:r>
              <a:rPr lang="en-US" dirty="0" smtClean="0"/>
              <a:t>What is the most basic definition of allocation efficiency?</a:t>
            </a:r>
          </a:p>
          <a:p>
            <a:pPr lvl="2"/>
            <a:r>
              <a:rPr lang="en-US" dirty="0" smtClean="0"/>
              <a:t>At its most basic, </a:t>
            </a:r>
            <a:r>
              <a:rPr lang="en-US" dirty="0" err="1" smtClean="0"/>
              <a:t>allocative</a:t>
            </a:r>
            <a:r>
              <a:rPr lang="en-US" dirty="0" smtClean="0"/>
              <a:t> efficiency means producers supply the quantity of each product that </a:t>
            </a:r>
            <a:r>
              <a:rPr lang="fr-FR" dirty="0" err="1" smtClean="0"/>
              <a:t>consumers</a:t>
            </a:r>
            <a:r>
              <a:rPr lang="fr-FR" dirty="0" smtClean="0"/>
              <a:t> </a:t>
            </a:r>
            <a:r>
              <a:rPr lang="fr-FR" dirty="0" err="1" smtClean="0"/>
              <a:t>demand</a:t>
            </a:r>
            <a:r>
              <a:rPr lang="fr-FR" dirty="0" smtClean="0"/>
              <a:t>.</a:t>
            </a:r>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Answers to the conceptual questions (cont.)</a:t>
            </a:r>
            <a:endParaRPr lang="fr-FR" dirty="0"/>
          </a:p>
        </p:txBody>
      </p:sp>
      <p:sp>
        <p:nvSpPr>
          <p:cNvPr id="3" name="Espace réservé du contenu 2"/>
          <p:cNvSpPr>
            <a:spLocks noGrp="1"/>
          </p:cNvSpPr>
          <p:nvPr>
            <p:ph idx="1"/>
          </p:nvPr>
        </p:nvSpPr>
        <p:spPr/>
        <p:txBody>
          <a:bodyPr>
            <a:normAutofit/>
          </a:bodyPr>
          <a:lstStyle/>
          <a:p>
            <a:pPr lvl="1"/>
            <a:r>
              <a:rPr lang="en-US" dirty="0" smtClean="0"/>
              <a:t>Describe in simple words the problem of scarcity that every society faces.</a:t>
            </a:r>
          </a:p>
          <a:p>
            <a:pPr lvl="2"/>
            <a:r>
              <a:rPr lang="en-US" dirty="0" smtClean="0"/>
              <a:t>Societies are faced with the problem of </a:t>
            </a:r>
            <a:r>
              <a:rPr lang="fr-FR" dirty="0" err="1" smtClean="0"/>
              <a:t>limited</a:t>
            </a:r>
            <a:r>
              <a:rPr lang="fr-FR" dirty="0" smtClean="0"/>
              <a:t> </a:t>
            </a:r>
            <a:r>
              <a:rPr lang="fr-FR" dirty="0" err="1" smtClean="0"/>
              <a:t>resources</a:t>
            </a:r>
            <a:r>
              <a:rPr lang="fr-FR" dirty="0" smtClean="0"/>
              <a:t> </a:t>
            </a:r>
            <a:r>
              <a:rPr lang="en-US" dirty="0" smtClean="0"/>
              <a:t>and unlimited needs and wants.</a:t>
            </a:r>
          </a:p>
          <a:p>
            <a:pPr lvl="1"/>
            <a:r>
              <a:rPr lang="en-US" dirty="0" smtClean="0"/>
              <a:t>What does metaphor of the invisible hand suggest?</a:t>
            </a:r>
          </a:p>
          <a:p>
            <a:pPr lvl="2"/>
            <a:r>
              <a:rPr lang="en-US" dirty="0" smtClean="0"/>
              <a:t>The metaphor of the invisible hand suggests that that broader social good can emerge from </a:t>
            </a:r>
            <a:r>
              <a:rPr lang="fr-FR" dirty="0" err="1" smtClean="0"/>
              <a:t>selfish</a:t>
            </a:r>
            <a:r>
              <a:rPr lang="fr-FR" dirty="0" smtClean="0"/>
              <a:t> </a:t>
            </a:r>
            <a:r>
              <a:rPr lang="fr-FR" dirty="0" err="1" smtClean="0"/>
              <a:t>individual</a:t>
            </a:r>
            <a:r>
              <a:rPr lang="fr-FR" dirty="0" smtClean="0"/>
              <a:t> actions.</a:t>
            </a:r>
            <a:endParaRPr 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MCQs - Answers</a:t>
            </a:r>
            <a:endParaRPr lang="fr-FR" dirty="0"/>
          </a:p>
        </p:txBody>
      </p:sp>
      <p:sp>
        <p:nvSpPr>
          <p:cNvPr id="3" name="Espace réservé du contenu 2"/>
          <p:cNvSpPr>
            <a:spLocks noGrp="1"/>
          </p:cNvSpPr>
          <p:nvPr>
            <p:ph idx="1"/>
          </p:nvPr>
        </p:nvSpPr>
        <p:spPr/>
        <p:txBody>
          <a:bodyPr/>
          <a:lstStyle/>
          <a:p>
            <a:r>
              <a:rPr lang="en-US" dirty="0" smtClean="0"/>
              <a:t>Sunk costs are</a:t>
            </a:r>
          </a:p>
          <a:p>
            <a:pPr lvl="1"/>
            <a:r>
              <a:rPr lang="en-US" dirty="0" smtClean="0"/>
              <a:t>the costs that were incurred in the past, but influence the current decisions</a:t>
            </a:r>
          </a:p>
          <a:p>
            <a:pPr lvl="1"/>
            <a:r>
              <a:rPr lang="en-US" b="1" dirty="0" smtClean="0"/>
              <a:t>Ignored in the decision making process</a:t>
            </a:r>
          </a:p>
          <a:p>
            <a:pPr lvl="1"/>
            <a:r>
              <a:rPr lang="en-US" dirty="0" smtClean="0"/>
              <a:t>somewhat relevant for decision making </a:t>
            </a: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MCQs - Answers (cont.)</a:t>
            </a:r>
            <a:endParaRPr lang="fr-FR" dirty="0"/>
          </a:p>
        </p:txBody>
      </p:sp>
      <p:sp>
        <p:nvSpPr>
          <p:cNvPr id="3" name="Espace réservé du contenu 2"/>
          <p:cNvSpPr>
            <a:spLocks noGrp="1"/>
          </p:cNvSpPr>
          <p:nvPr>
            <p:ph idx="1"/>
          </p:nvPr>
        </p:nvSpPr>
        <p:spPr/>
        <p:txBody>
          <a:bodyPr/>
          <a:lstStyle/>
          <a:p>
            <a:r>
              <a:rPr lang="en-US" dirty="0" smtClean="0"/>
              <a:t>The production possibilities frontier (PPF) suggests that</a:t>
            </a:r>
          </a:p>
          <a:p>
            <a:pPr lvl="1"/>
            <a:r>
              <a:rPr lang="en-US" dirty="0" smtClean="0"/>
              <a:t>individuals cannot have want they want and must </a:t>
            </a:r>
            <a:r>
              <a:rPr lang="en-US" dirty="0" smtClean="0"/>
              <a:t>instead make </a:t>
            </a:r>
            <a:r>
              <a:rPr lang="en-US" dirty="0" smtClean="0"/>
              <a:t>choices</a:t>
            </a:r>
          </a:p>
          <a:p>
            <a:pPr lvl="1"/>
            <a:r>
              <a:rPr lang="en-US" b="1" dirty="0" smtClean="0"/>
              <a:t>Societies have limited resources and must trade-off between different choices</a:t>
            </a:r>
          </a:p>
          <a:p>
            <a:pPr lvl="1"/>
            <a:r>
              <a:rPr lang="en-US" dirty="0" smtClean="0"/>
              <a:t>Opportunity cost is irrelevant to individual choices.</a:t>
            </a:r>
          </a:p>
          <a:p>
            <a:pPr lvl="1"/>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MCQs - Answers (cont.)</a:t>
            </a:r>
            <a:endParaRPr lang="fr-FR" dirty="0"/>
          </a:p>
        </p:txBody>
      </p:sp>
      <p:sp>
        <p:nvSpPr>
          <p:cNvPr id="3" name="Espace réservé du contenu 2"/>
          <p:cNvSpPr>
            <a:spLocks noGrp="1"/>
          </p:cNvSpPr>
          <p:nvPr>
            <p:ph idx="1"/>
          </p:nvPr>
        </p:nvSpPr>
        <p:spPr/>
        <p:txBody>
          <a:bodyPr/>
          <a:lstStyle/>
          <a:p>
            <a:r>
              <a:rPr lang="en-US" dirty="0" smtClean="0"/>
              <a:t>The terms budget constraints and production possibilities frontier (PPF) carry the same meaning and should therefore be used interchangeably</a:t>
            </a:r>
          </a:p>
          <a:p>
            <a:pPr lvl="1"/>
            <a:r>
              <a:rPr lang="en-US" dirty="0" smtClean="0"/>
              <a:t>True</a:t>
            </a:r>
          </a:p>
          <a:p>
            <a:pPr lvl="1"/>
            <a:r>
              <a:rPr lang="en-US" b="1" dirty="0" smtClean="0"/>
              <a:t>False</a:t>
            </a:r>
            <a:r>
              <a:rPr lang="en-US" dirty="0" smtClean="0"/>
              <a:t> </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Key terms</a:t>
            </a:r>
            <a:endParaRPr lang="fr-FR" dirty="0"/>
          </a:p>
        </p:txBody>
      </p:sp>
      <p:sp>
        <p:nvSpPr>
          <p:cNvPr id="3" name="Espace réservé du contenu 2"/>
          <p:cNvSpPr>
            <a:spLocks noGrp="1"/>
          </p:cNvSpPr>
          <p:nvPr>
            <p:ph idx="1"/>
          </p:nvPr>
        </p:nvSpPr>
        <p:spPr/>
        <p:txBody>
          <a:bodyPr/>
          <a:lstStyle/>
          <a:p>
            <a:r>
              <a:rPr lang="en-US" dirty="0" err="1" smtClean="0"/>
              <a:t>Familiarise</a:t>
            </a:r>
            <a:r>
              <a:rPr lang="en-US" dirty="0" smtClean="0"/>
              <a:t> yourself with the terms listed on page 42 of your textbook. </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MCQs - Answers (cont.)</a:t>
            </a:r>
            <a:endParaRPr lang="fr-FR" dirty="0"/>
          </a:p>
        </p:txBody>
      </p:sp>
      <p:sp>
        <p:nvSpPr>
          <p:cNvPr id="3" name="Espace réservé du contenu 2"/>
          <p:cNvSpPr>
            <a:spLocks noGrp="1"/>
          </p:cNvSpPr>
          <p:nvPr>
            <p:ph idx="1"/>
          </p:nvPr>
        </p:nvSpPr>
        <p:spPr/>
        <p:txBody>
          <a:bodyPr/>
          <a:lstStyle/>
          <a:p>
            <a:r>
              <a:rPr lang="en-US" dirty="0" smtClean="0"/>
              <a:t>The law of diminishing returns</a:t>
            </a:r>
          </a:p>
          <a:p>
            <a:pPr lvl="1"/>
            <a:r>
              <a:rPr lang="en-US" dirty="0" smtClean="0"/>
              <a:t>suggests that additional units of goods reduce individuals’ utility.</a:t>
            </a:r>
          </a:p>
          <a:p>
            <a:pPr lvl="1"/>
            <a:r>
              <a:rPr lang="en-US" b="1" dirty="0" smtClean="0"/>
              <a:t>marginal returns decrease as the as increments of resources are added to a certain purpose.</a:t>
            </a:r>
          </a:p>
          <a:p>
            <a:pPr lvl="1"/>
            <a:r>
              <a:rPr lang="en-US" dirty="0" smtClean="0"/>
              <a:t>Suggests that it is </a:t>
            </a:r>
            <a:r>
              <a:rPr lang="en-US" dirty="0" smtClean="0"/>
              <a:t>impossible to produce more </a:t>
            </a:r>
            <a:r>
              <a:rPr lang="en-US" dirty="0" smtClean="0"/>
              <a:t>of one </a:t>
            </a:r>
            <a:r>
              <a:rPr lang="en-US" dirty="0" smtClean="0"/>
              <a:t>good without decreasing the quantity that is produced of another good</a:t>
            </a:r>
            <a:r>
              <a:rPr lang="en-US" dirty="0" smtClean="0"/>
              <a:t>    </a:t>
            </a:r>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Filling the gaps - Answer</a:t>
            </a:r>
            <a:endParaRPr lang="fr-FR" dirty="0"/>
          </a:p>
        </p:txBody>
      </p:sp>
      <p:sp>
        <p:nvSpPr>
          <p:cNvPr id="3" name="Espace réservé du contenu 2"/>
          <p:cNvSpPr>
            <a:spLocks noGrp="1"/>
          </p:cNvSpPr>
          <p:nvPr>
            <p:ph idx="1"/>
          </p:nvPr>
        </p:nvSpPr>
        <p:spPr/>
        <p:txBody>
          <a:bodyPr>
            <a:normAutofit fontScale="70000" lnSpcReduction="20000"/>
          </a:bodyPr>
          <a:lstStyle/>
          <a:p>
            <a:r>
              <a:rPr lang="en-US" dirty="0" smtClean="0"/>
              <a:t>Use the following words to fill the gaps in the paragraph below:</a:t>
            </a:r>
          </a:p>
          <a:p>
            <a:pPr lvl="1"/>
            <a:r>
              <a:rPr lang="en-US" dirty="0" smtClean="0"/>
              <a:t>Information, resources, managers, investing, allocation.</a:t>
            </a:r>
          </a:p>
          <a:p>
            <a:pPr lvl="1">
              <a:buNone/>
            </a:pPr>
            <a:endParaRPr lang="en-US" dirty="0" smtClean="0"/>
          </a:p>
          <a:p>
            <a:pPr lvl="1"/>
            <a:r>
              <a:rPr lang="en-US" dirty="0" smtClean="0"/>
              <a:t>One of the most perplexing problems facing </a:t>
            </a:r>
            <a:r>
              <a:rPr lang="en-US" b="1" dirty="0" smtClean="0"/>
              <a:t>managers</a:t>
            </a:r>
            <a:r>
              <a:rPr lang="en-US" dirty="0" smtClean="0"/>
              <a:t> is that of deciding on what </a:t>
            </a:r>
            <a:r>
              <a:rPr lang="en-US" b="1" dirty="0" smtClean="0"/>
              <a:t>allocation</a:t>
            </a:r>
            <a:r>
              <a:rPr lang="en-US" dirty="0" smtClean="0"/>
              <a:t> of resources to a project that requires a sequence of repeated investments before any or all of the benefits arises. Once some of the </a:t>
            </a:r>
            <a:r>
              <a:rPr lang="en-US" b="1" dirty="0" smtClean="0"/>
              <a:t>resources</a:t>
            </a:r>
            <a:r>
              <a:rPr lang="en-US" dirty="0" smtClean="0"/>
              <a:t> have been allocated to the project, further information may become available, and the manager may find out that he is better of by not </a:t>
            </a:r>
            <a:r>
              <a:rPr lang="en-US" b="1" dirty="0" smtClean="0"/>
              <a:t>investing</a:t>
            </a:r>
            <a:r>
              <a:rPr lang="en-US" dirty="0" smtClean="0"/>
              <a:t> further in the project. But there is a dilemma: by letting go of the project, it will difficult for the manager to escape the feeling that the resources previously committed have been wasted – even though before the additional </a:t>
            </a:r>
            <a:r>
              <a:rPr lang="en-US" b="1" dirty="0" smtClean="0"/>
              <a:t>information</a:t>
            </a:r>
            <a:r>
              <a:rPr lang="en-US" dirty="0" smtClean="0"/>
              <a:t> became available, it may have been perfectly rational for him to invest in the project’s early stages.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Forming a meaningful paragraph - Answer</a:t>
            </a:r>
            <a:endParaRPr lang="fr-FR" dirty="0"/>
          </a:p>
        </p:txBody>
      </p:sp>
      <p:sp>
        <p:nvSpPr>
          <p:cNvPr id="3" name="Espace réservé du contenu 2"/>
          <p:cNvSpPr>
            <a:spLocks noGrp="1"/>
          </p:cNvSpPr>
          <p:nvPr>
            <p:ph idx="1"/>
          </p:nvPr>
        </p:nvSpPr>
        <p:spPr/>
        <p:txBody>
          <a:bodyPr>
            <a:normAutofit fontScale="62500" lnSpcReduction="20000"/>
          </a:bodyPr>
          <a:lstStyle/>
          <a:p>
            <a:r>
              <a:rPr lang="en-US" dirty="0" smtClean="0"/>
              <a:t>Put the following sentences in a correct order to form a complete and meaningful paragraph:</a:t>
            </a:r>
          </a:p>
          <a:p>
            <a:pPr lvl="1"/>
            <a:r>
              <a:rPr lang="en-US" dirty="0" smtClean="0"/>
              <a:t>In economics and business decision-making, sunk costs are retrospective (past) costs that have already been incurred and cannot be recovered. Sunk costs are sometimes contrasted with prospective costs, which are future costs that may be incurred or changed if an action is taken. Both retrospective and prospective costs may be either fixed (continuous for as long as the business is in operation and unaffected by output volume) or variable (dependent on volume) costs. Note, however, that many economists consider it a mistake to classify sunk costs as "fixed" or "variable." For example, if a firm sinks $1 million on an enterprise software installation, that cost is "sunk" because it was a one-time thing and cannot be recovered once expended. A "fixed" cost would be monthly payments made as part of a service contract or licensing deal with the company that set up the software. The upfront irretrievable payment for the installation should not be deemed a "fixed" cost, with its cost spread out over time. Sunk costs should be kept separate. The "variable costs" for this project might include data centre power usage, etc. </a:t>
            </a:r>
            <a:br>
              <a:rPr lang="en-US" dirty="0" smtClean="0"/>
            </a:br>
            <a:endParaRPr lang="en-US" dirty="0" smtClean="0"/>
          </a:p>
          <a:p>
            <a:pPr>
              <a:buNone/>
            </a:pP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Conceptual questions</a:t>
            </a:r>
            <a:endParaRPr lang="fr-FR" dirty="0"/>
          </a:p>
        </p:txBody>
      </p:sp>
      <p:sp>
        <p:nvSpPr>
          <p:cNvPr id="3" name="Espace réservé du contenu 2"/>
          <p:cNvSpPr>
            <a:spLocks noGrp="1"/>
          </p:cNvSpPr>
          <p:nvPr>
            <p:ph idx="1"/>
          </p:nvPr>
        </p:nvSpPr>
        <p:spPr/>
        <p:txBody>
          <a:bodyPr>
            <a:normAutofit lnSpcReduction="10000"/>
          </a:bodyPr>
          <a:lstStyle/>
          <a:p>
            <a:r>
              <a:rPr lang="en-US" dirty="0" smtClean="0"/>
              <a:t>Read carefully the 2</a:t>
            </a:r>
            <a:r>
              <a:rPr lang="en-US" baseline="30000" dirty="0" smtClean="0"/>
              <a:t>nd</a:t>
            </a:r>
            <a:r>
              <a:rPr lang="en-US" dirty="0" smtClean="0"/>
              <a:t> chapter of your textbook and answer the following questions:</a:t>
            </a:r>
          </a:p>
          <a:p>
            <a:pPr lvl="1"/>
            <a:r>
              <a:rPr lang="en-US" dirty="0" smtClean="0"/>
              <a:t>How did the economist </a:t>
            </a:r>
            <a:r>
              <a:rPr lang="fr-FR" dirty="0" smtClean="0"/>
              <a:t>Lionel Robbins </a:t>
            </a:r>
            <a:r>
              <a:rPr lang="fr-FR" dirty="0" err="1" smtClean="0"/>
              <a:t>define</a:t>
            </a:r>
            <a:r>
              <a:rPr lang="fr-FR" dirty="0" smtClean="0"/>
              <a:t> </a:t>
            </a:r>
            <a:r>
              <a:rPr lang="fr-FR" dirty="0" err="1" smtClean="0"/>
              <a:t>scarcity</a:t>
            </a:r>
            <a:r>
              <a:rPr lang="fr-FR" dirty="0" smtClean="0"/>
              <a:t>?</a:t>
            </a:r>
          </a:p>
          <a:p>
            <a:pPr lvl="1"/>
            <a:r>
              <a:rPr lang="en-US" dirty="0" smtClean="0"/>
              <a:t>Explain briefly the meaning of opportunity cost.</a:t>
            </a:r>
          </a:p>
          <a:p>
            <a:pPr lvl="1"/>
            <a:r>
              <a:rPr lang="en-US" dirty="0" smtClean="0"/>
              <a:t>Use a simple example from the 2</a:t>
            </a:r>
            <a:r>
              <a:rPr lang="en-US" baseline="30000" dirty="0" smtClean="0"/>
              <a:t>nd</a:t>
            </a:r>
            <a:r>
              <a:rPr lang="en-US" dirty="0" smtClean="0"/>
              <a:t> chapter of textbook to explain the difference between the out-of-pocket costs and the opportunity cost.</a:t>
            </a:r>
          </a:p>
          <a:p>
            <a:pPr lvl="1"/>
            <a:r>
              <a:rPr lang="en-US" dirty="0" smtClean="0"/>
              <a:t>Explain the meaning of the law of diminishing marginal utility.</a:t>
            </a:r>
          </a:p>
          <a:p>
            <a:pPr lvl="1"/>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Conceptual questions (cont.)</a:t>
            </a:r>
            <a:endParaRPr lang="fr-FR" dirty="0"/>
          </a:p>
        </p:txBody>
      </p:sp>
      <p:sp>
        <p:nvSpPr>
          <p:cNvPr id="3" name="Espace réservé du contenu 2"/>
          <p:cNvSpPr>
            <a:spLocks noGrp="1"/>
          </p:cNvSpPr>
          <p:nvPr>
            <p:ph idx="1"/>
          </p:nvPr>
        </p:nvSpPr>
        <p:spPr/>
        <p:txBody>
          <a:bodyPr>
            <a:normAutofit fontScale="92500" lnSpcReduction="10000"/>
          </a:bodyPr>
          <a:lstStyle/>
          <a:p>
            <a:pPr lvl="1"/>
            <a:r>
              <a:rPr lang="en-US" dirty="0" smtClean="0"/>
              <a:t>When would a rational customer purchase additional units of some goods?</a:t>
            </a:r>
          </a:p>
          <a:p>
            <a:pPr lvl="1"/>
            <a:r>
              <a:rPr lang="en-US" dirty="0" smtClean="0"/>
              <a:t>What does sunk cost mean?</a:t>
            </a:r>
          </a:p>
          <a:p>
            <a:pPr lvl="1"/>
            <a:r>
              <a:rPr lang="en-US" dirty="0" smtClean="0"/>
              <a:t>Explain the difference between the law of diminishing marginal utility and the law of diminishing returns.</a:t>
            </a:r>
          </a:p>
          <a:p>
            <a:pPr lvl="1"/>
            <a:r>
              <a:rPr lang="en-US" dirty="0" smtClean="0"/>
              <a:t>What does the term efficiency mean?</a:t>
            </a:r>
          </a:p>
          <a:p>
            <a:pPr lvl="1"/>
            <a:r>
              <a:rPr lang="en-US" dirty="0" smtClean="0"/>
              <a:t>What is the most basic definition of allocation efficiency?</a:t>
            </a:r>
          </a:p>
          <a:p>
            <a:pPr lvl="1"/>
            <a:r>
              <a:rPr lang="en-US" dirty="0" smtClean="0"/>
              <a:t>Describe in simple words the problem of scarcity that every society faces.</a:t>
            </a:r>
          </a:p>
          <a:p>
            <a:pPr lvl="1"/>
            <a:r>
              <a:rPr lang="en-US" dirty="0" smtClean="0"/>
              <a:t>What does metaphor of the invisible hand suggest?</a:t>
            </a:r>
          </a:p>
          <a:p>
            <a:pPr lvl="1"/>
            <a:endParaRPr lang="en-US" dirty="0" smtClean="0"/>
          </a:p>
          <a:p>
            <a:pPr lvl="1"/>
            <a:endParaRPr lang="en-US" dirty="0" smtClean="0"/>
          </a:p>
          <a:p>
            <a:pPr lvl="1"/>
            <a:endParaRPr lang="en-US" dirty="0" smtClean="0"/>
          </a:p>
          <a:p>
            <a:pPr lvl="2"/>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Multiple choice </a:t>
            </a:r>
            <a:r>
              <a:rPr lang="en-US" dirty="0" smtClean="0"/>
              <a:t>questions (MCQs)</a:t>
            </a:r>
            <a:endParaRPr lang="fr-FR" dirty="0"/>
          </a:p>
        </p:txBody>
      </p:sp>
      <p:sp>
        <p:nvSpPr>
          <p:cNvPr id="3" name="Espace réservé du contenu 2"/>
          <p:cNvSpPr>
            <a:spLocks noGrp="1"/>
          </p:cNvSpPr>
          <p:nvPr>
            <p:ph idx="1"/>
          </p:nvPr>
        </p:nvSpPr>
        <p:spPr/>
        <p:txBody>
          <a:bodyPr/>
          <a:lstStyle/>
          <a:p>
            <a:r>
              <a:rPr lang="en-US" dirty="0" smtClean="0"/>
              <a:t>Sunk costs are</a:t>
            </a:r>
          </a:p>
          <a:p>
            <a:pPr lvl="1"/>
            <a:r>
              <a:rPr lang="en-US" dirty="0" smtClean="0"/>
              <a:t>the costs that were incurred in the past, but influence the current decisions</a:t>
            </a:r>
          </a:p>
          <a:p>
            <a:pPr lvl="1"/>
            <a:r>
              <a:rPr lang="en-US" dirty="0" smtClean="0"/>
              <a:t>Ignored in the decision making process</a:t>
            </a:r>
          </a:p>
          <a:p>
            <a:pPr lvl="1"/>
            <a:r>
              <a:rPr lang="en-US" dirty="0" smtClean="0"/>
              <a:t>somewhat relevant for decision making </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MCQs (cont.)</a:t>
            </a:r>
            <a:endParaRPr lang="fr-FR" dirty="0"/>
          </a:p>
        </p:txBody>
      </p:sp>
      <p:sp>
        <p:nvSpPr>
          <p:cNvPr id="3" name="Espace réservé du contenu 2"/>
          <p:cNvSpPr>
            <a:spLocks noGrp="1"/>
          </p:cNvSpPr>
          <p:nvPr>
            <p:ph idx="1"/>
          </p:nvPr>
        </p:nvSpPr>
        <p:spPr/>
        <p:txBody>
          <a:bodyPr/>
          <a:lstStyle/>
          <a:p>
            <a:r>
              <a:rPr lang="en-US" dirty="0" smtClean="0"/>
              <a:t>The production possibilities frontier (PPF) suggests that</a:t>
            </a:r>
          </a:p>
          <a:p>
            <a:pPr lvl="1"/>
            <a:r>
              <a:rPr lang="en-US" dirty="0" smtClean="0"/>
              <a:t>individuals cannot have want they want and must </a:t>
            </a:r>
            <a:r>
              <a:rPr lang="en-US" dirty="0" smtClean="0"/>
              <a:t>instead make </a:t>
            </a:r>
            <a:r>
              <a:rPr lang="en-US" dirty="0" smtClean="0"/>
              <a:t>choices</a:t>
            </a:r>
          </a:p>
          <a:p>
            <a:pPr lvl="1"/>
            <a:r>
              <a:rPr lang="en-US" dirty="0" smtClean="0"/>
              <a:t>Societies have limited resources and must trade-off between different choices</a:t>
            </a:r>
          </a:p>
          <a:p>
            <a:pPr lvl="1"/>
            <a:r>
              <a:rPr lang="en-US" dirty="0" smtClean="0"/>
              <a:t>Opportunity cost is irrelevant to individual choices.</a:t>
            </a:r>
          </a:p>
          <a:p>
            <a:pPr lvl="1"/>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MCQs (cont.)</a:t>
            </a:r>
            <a:endParaRPr lang="fr-FR" dirty="0"/>
          </a:p>
        </p:txBody>
      </p:sp>
      <p:sp>
        <p:nvSpPr>
          <p:cNvPr id="3" name="Espace réservé du contenu 2"/>
          <p:cNvSpPr>
            <a:spLocks noGrp="1"/>
          </p:cNvSpPr>
          <p:nvPr>
            <p:ph idx="1"/>
          </p:nvPr>
        </p:nvSpPr>
        <p:spPr/>
        <p:txBody>
          <a:bodyPr/>
          <a:lstStyle/>
          <a:p>
            <a:r>
              <a:rPr lang="en-US" dirty="0" smtClean="0"/>
              <a:t>The terms budget constraints and production possibilities frontier (PPF) carry the same meaning and should therefore be used interchangeably</a:t>
            </a:r>
          </a:p>
          <a:p>
            <a:pPr lvl="1"/>
            <a:r>
              <a:rPr lang="en-US" dirty="0" smtClean="0"/>
              <a:t>True</a:t>
            </a:r>
          </a:p>
          <a:p>
            <a:pPr lvl="1"/>
            <a:r>
              <a:rPr lang="en-US" dirty="0" smtClean="0"/>
              <a:t>False </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MCQs (cont.)</a:t>
            </a:r>
            <a:endParaRPr lang="fr-FR" dirty="0"/>
          </a:p>
        </p:txBody>
      </p:sp>
      <p:sp>
        <p:nvSpPr>
          <p:cNvPr id="3" name="Espace réservé du contenu 2"/>
          <p:cNvSpPr>
            <a:spLocks noGrp="1"/>
          </p:cNvSpPr>
          <p:nvPr>
            <p:ph idx="1"/>
          </p:nvPr>
        </p:nvSpPr>
        <p:spPr/>
        <p:txBody>
          <a:bodyPr/>
          <a:lstStyle/>
          <a:p>
            <a:r>
              <a:rPr lang="en-US" dirty="0" smtClean="0"/>
              <a:t>The law of diminishing returns</a:t>
            </a:r>
          </a:p>
          <a:p>
            <a:pPr lvl="1"/>
            <a:r>
              <a:rPr lang="en-US" dirty="0" smtClean="0"/>
              <a:t>suggests that additional units of goods reduce individuals’ utility.</a:t>
            </a:r>
          </a:p>
          <a:p>
            <a:pPr lvl="1"/>
            <a:r>
              <a:rPr lang="en-US" dirty="0" smtClean="0"/>
              <a:t>marginal returns decrease as the as increments of resources are added to a certain purpose.</a:t>
            </a:r>
          </a:p>
          <a:p>
            <a:pPr lvl="1"/>
            <a:r>
              <a:rPr lang="en-US" dirty="0" smtClean="0"/>
              <a:t>Suggests that it is </a:t>
            </a:r>
            <a:r>
              <a:rPr lang="en-US" dirty="0" smtClean="0"/>
              <a:t>impossible to produce more </a:t>
            </a:r>
            <a:r>
              <a:rPr lang="en-US" dirty="0" smtClean="0"/>
              <a:t>of one </a:t>
            </a:r>
            <a:r>
              <a:rPr lang="en-US" dirty="0" smtClean="0"/>
              <a:t>good without decreasing the quantity that is produced of another good</a:t>
            </a:r>
            <a:r>
              <a:rPr lang="en-US" dirty="0" smtClean="0"/>
              <a:t>    </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Filling the gaps</a:t>
            </a:r>
            <a:endParaRPr lang="fr-FR" dirty="0"/>
          </a:p>
        </p:txBody>
      </p:sp>
      <p:sp>
        <p:nvSpPr>
          <p:cNvPr id="3" name="Espace réservé du contenu 2"/>
          <p:cNvSpPr>
            <a:spLocks noGrp="1"/>
          </p:cNvSpPr>
          <p:nvPr>
            <p:ph idx="1"/>
          </p:nvPr>
        </p:nvSpPr>
        <p:spPr/>
        <p:txBody>
          <a:bodyPr>
            <a:normAutofit fontScale="70000" lnSpcReduction="20000"/>
          </a:bodyPr>
          <a:lstStyle/>
          <a:p>
            <a:r>
              <a:rPr lang="en-US" dirty="0" smtClean="0"/>
              <a:t>Use the following words to fill the gaps in the paragraph below:</a:t>
            </a:r>
          </a:p>
          <a:p>
            <a:pPr lvl="1"/>
            <a:r>
              <a:rPr lang="en-US" dirty="0" smtClean="0"/>
              <a:t>Information, resources, managers, investing, allocation.</a:t>
            </a:r>
          </a:p>
          <a:p>
            <a:pPr lvl="1">
              <a:buNone/>
            </a:pPr>
            <a:endParaRPr lang="en-US" dirty="0" smtClean="0"/>
          </a:p>
          <a:p>
            <a:pPr lvl="1"/>
            <a:r>
              <a:rPr lang="en-US" dirty="0" smtClean="0"/>
              <a:t>One of the most perplexing problems facing </a:t>
            </a:r>
            <a:r>
              <a:rPr lang="en-US" b="1" dirty="0" smtClean="0"/>
              <a:t>………</a:t>
            </a:r>
            <a:r>
              <a:rPr lang="en-US" dirty="0" smtClean="0"/>
              <a:t> is that of deciding on what </a:t>
            </a:r>
            <a:r>
              <a:rPr lang="en-US" b="1" dirty="0" smtClean="0"/>
              <a:t>………</a:t>
            </a:r>
            <a:r>
              <a:rPr lang="en-US" dirty="0" smtClean="0"/>
              <a:t> of resources to a project that requires a sequence of repeated investments before any or all of the benefits arises. Once some of the </a:t>
            </a:r>
            <a:r>
              <a:rPr lang="en-US" b="1" dirty="0" smtClean="0"/>
              <a:t>………..</a:t>
            </a:r>
            <a:r>
              <a:rPr lang="en-US" dirty="0" smtClean="0"/>
              <a:t> have been allocated to the project, further information may become available, and the manager may find out that he is better of by not </a:t>
            </a:r>
            <a:r>
              <a:rPr lang="en-US" b="1" dirty="0" smtClean="0"/>
              <a:t>………..</a:t>
            </a:r>
            <a:r>
              <a:rPr lang="en-US" dirty="0" smtClean="0"/>
              <a:t> further in the project. But there is a dilemma: by letting go of the project, it will difficult for the manager to escape the feeling that the resources previously committed have been wasted – even though before the additional </a:t>
            </a:r>
            <a:r>
              <a:rPr lang="en-US" b="1" dirty="0" smtClean="0"/>
              <a:t>…………</a:t>
            </a:r>
            <a:r>
              <a:rPr lang="en-US" dirty="0" smtClean="0"/>
              <a:t> became available, it may have been perfectly rational for him to invest in the project’s early stages. </a:t>
            </a: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281</TotalTime>
  <Words>1890</Words>
  <Application>Microsoft Office PowerPoint</Application>
  <PresentationFormat>Affichage à l'écran (4:3)</PresentationFormat>
  <Paragraphs>108</Paragraphs>
  <Slides>22</Slides>
  <Notes>0</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Thème Office</vt:lpstr>
      <vt:lpstr>Principles of Economics 2ed</vt:lpstr>
      <vt:lpstr>Key terms</vt:lpstr>
      <vt:lpstr>Conceptual questions</vt:lpstr>
      <vt:lpstr>Conceptual questions (cont.)</vt:lpstr>
      <vt:lpstr>Multiple choice questions (MCQs)</vt:lpstr>
      <vt:lpstr>MCQs (cont.)</vt:lpstr>
      <vt:lpstr>MCQs (cont.)</vt:lpstr>
      <vt:lpstr>MCQs (cont.)</vt:lpstr>
      <vt:lpstr>Filling the gaps</vt:lpstr>
      <vt:lpstr>Forming a meaningful paragraph</vt:lpstr>
      <vt:lpstr>Answers to conceptual questions</vt:lpstr>
      <vt:lpstr>Answers to the conceptual questions (cont.)</vt:lpstr>
      <vt:lpstr>Answers to the conceptual questions (cont.)</vt:lpstr>
      <vt:lpstr>Answers to the conceptual questions (cont.)</vt:lpstr>
      <vt:lpstr>Answers to the conceptual questions (cont.)</vt:lpstr>
      <vt:lpstr>Answers to the conceptual questions (cont.)</vt:lpstr>
      <vt:lpstr>MCQs - Answers</vt:lpstr>
      <vt:lpstr>MCQs - Answers (cont.)</vt:lpstr>
      <vt:lpstr>MCQs - Answers (cont.)</vt:lpstr>
      <vt:lpstr>MCQs - Answers (cont.)</vt:lpstr>
      <vt:lpstr>Filling the gaps - Answer</vt:lpstr>
      <vt:lpstr>Forming a meaningful paragraph - Answer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pci</dc:creator>
  <cp:lastModifiedBy>pci</cp:lastModifiedBy>
  <cp:revision>28</cp:revision>
  <dcterms:created xsi:type="dcterms:W3CDTF">2021-04-28T21:55:42Z</dcterms:created>
  <dcterms:modified xsi:type="dcterms:W3CDTF">2021-05-03T23:13:11Z</dcterms:modified>
</cp:coreProperties>
</file>