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9" r:id="rId9"/>
    <p:sldId id="259" r:id="rId10"/>
    <p:sldId id="260" r:id="rId11"/>
    <p:sldId id="261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2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7CD9C29-F204-47F4-BC68-929D04A3B3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726B2C9F-84E7-4C32-B14B-C789DA9587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FC582023-A5C1-4FFE-8FDC-B2DDB80B1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C9D58F21-321F-4105-9C08-222251244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08D132E-9FB1-4B83-9CBC-A88BA8A78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137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78D83B9-A4F7-48B9-811B-3622D8ECB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C989462D-EA54-4719-B81F-AD85541703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4A723A0-0603-46F6-8DA8-BD581DD27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D214F3A-0F1D-4E73-AEA0-109490BC3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75223A34-22D6-4577-B5B8-8214760C8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7561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A77AC4AF-D434-4AA5-BFEC-BB19813C54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7F1B8FD0-C2DF-43D0-90BC-E89E86483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68306A84-4A6B-44DB-A6B5-2832E25FA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02624B79-F031-439D-8980-08EB6A9E1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3233304-E981-44AB-B5B2-F0BE6B926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242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3A03C20-4EC0-4EDD-A1B7-2F2F0A61B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35BE0027-7263-4326-B24D-C044427E1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3327B922-6818-4817-A1BB-6A03F2ED0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787839BA-6A11-48EE-B87F-CA2D1779E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A58B1C68-E3AD-40E4-9AC6-F02488DB5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9564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5E6204E-0A87-4891-956D-7FE7B8C20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8AE368FC-C705-4A33-90EA-9BD35FC6E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194A2542-5E20-456C-8585-94AC63142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FF90191-8B27-4B4F-8FB8-1305D5760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7AC7648-840E-4CA8-BBC4-6CB03C90B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2786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A8DB4C7-AE4D-4416-9FCE-BFCFDF71D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4F2957CA-1855-48AE-B3AA-51AEBF7F6A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B4C4A6A8-669E-451C-BCDD-35538717C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9FC5E4D2-33B5-42CC-B7B5-A0690D515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297AA6B3-8862-488D-961F-83B0D10C8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113AF415-70F7-423D-A768-05444D33E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875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9F9BF05-0C3E-4F96-A841-EBC06EA13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1898FB3F-17DD-4C61-8625-4AD03C6F0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2746F6AB-AC65-490C-9C0C-9920951205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A95BDB7B-00B5-45E9-A75A-82B743270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5D4CC9D4-7261-41B1-8C48-C6767D2844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436E302C-B0BD-461B-8052-C06A8E038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BCF0B3B0-9FFB-4E6D-B839-F00E63C00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53F09F04-837F-4233-BDBC-5823A1C92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454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B3113E5-4772-4C76-AA43-ABED7CCE9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9B1DE0E6-0201-4A76-9393-8A51040E5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579E7690-7623-4F82-A670-DD6704B83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3C196B30-70BF-4C51-BE32-58CFFB900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784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73FDDE4A-AC32-4CA9-8F90-191CB9EF6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D77BA14F-3A1D-4BDC-9017-9D256A615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94946396-9F9F-4D4A-B7C7-4EB96C241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0424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D540BB-0171-47D4-8EA3-E28A5B3C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63A58C0-D1DE-4041-8595-D8154A06F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B4E44BA8-EDBA-4F38-BBFD-5599C18863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A00D2DBA-C06B-472D-9FA2-5C8FBAD8E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FCDE2973-E612-4D81-8BF0-9CFB7B4AC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14FC1788-BDA4-48AC-A403-B385BD691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710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95474BE-681F-4549-A865-22B519BF6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94EC075A-FCA6-4E10-AB21-FAFC8034AF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BDA36511-0712-433E-B968-26F650C2A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E15DC3D2-1B3D-48A1-8EDF-98C70E8E9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45863969-8913-43AE-B59E-A04AC51C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525D6788-5EBE-4EDA-9236-07B9047BC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632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674A44B0-B14C-4CA7-A4A8-BF7187367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51013D1B-7F9E-44F4-A9BA-F24BAF993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C7515809-D7CA-4475-A2DC-C63C93591A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EDAB6-D62D-49D9-B576-684D46FC23CB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2454D47C-E818-4552-8BB6-E86F39D3E6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7BFB838B-C26C-406B-BD67-DB4E2F5157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029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image" Target="../media/image10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8.png"/><Relationship Id="rId4" Type="http://schemas.openxmlformats.org/officeDocument/2006/relationships/image" Target="../media/image10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png"/><Relationship Id="rId13" Type="http://schemas.openxmlformats.org/officeDocument/2006/relationships/image" Target="../media/image119.png"/><Relationship Id="rId18" Type="http://schemas.openxmlformats.org/officeDocument/2006/relationships/image" Target="../media/image124.png"/><Relationship Id="rId3" Type="http://schemas.openxmlformats.org/officeDocument/2006/relationships/image" Target="../media/image63.png"/><Relationship Id="rId7" Type="http://schemas.openxmlformats.org/officeDocument/2006/relationships/image" Target="../media/image113.png"/><Relationship Id="rId12" Type="http://schemas.openxmlformats.org/officeDocument/2006/relationships/image" Target="../media/image118.png"/><Relationship Id="rId17" Type="http://schemas.openxmlformats.org/officeDocument/2006/relationships/image" Target="../media/image123.png"/><Relationship Id="rId2" Type="http://schemas.openxmlformats.org/officeDocument/2006/relationships/image" Target="../media/image109.png"/><Relationship Id="rId16" Type="http://schemas.openxmlformats.org/officeDocument/2006/relationships/image" Target="../media/image1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2.png"/><Relationship Id="rId11" Type="http://schemas.openxmlformats.org/officeDocument/2006/relationships/image" Target="../media/image117.png"/><Relationship Id="rId5" Type="http://schemas.openxmlformats.org/officeDocument/2006/relationships/image" Target="../media/image111.png"/><Relationship Id="rId15" Type="http://schemas.openxmlformats.org/officeDocument/2006/relationships/image" Target="../media/image121.png"/><Relationship Id="rId10" Type="http://schemas.openxmlformats.org/officeDocument/2006/relationships/image" Target="../media/image116.png"/><Relationship Id="rId4" Type="http://schemas.openxmlformats.org/officeDocument/2006/relationships/image" Target="../media/image110.png"/><Relationship Id="rId9" Type="http://schemas.openxmlformats.org/officeDocument/2006/relationships/image" Target="../media/image115.png"/><Relationship Id="rId14" Type="http://schemas.openxmlformats.org/officeDocument/2006/relationships/image" Target="../media/image12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png"/><Relationship Id="rId13" Type="http://schemas.openxmlformats.org/officeDocument/2006/relationships/image" Target="../media/image136.png"/><Relationship Id="rId18" Type="http://schemas.openxmlformats.org/officeDocument/2006/relationships/image" Target="../media/image141.png"/><Relationship Id="rId3" Type="http://schemas.openxmlformats.org/officeDocument/2006/relationships/image" Target="../media/image126.png"/><Relationship Id="rId7" Type="http://schemas.openxmlformats.org/officeDocument/2006/relationships/image" Target="../media/image130.png"/><Relationship Id="rId12" Type="http://schemas.openxmlformats.org/officeDocument/2006/relationships/image" Target="../media/image135.png"/><Relationship Id="rId17" Type="http://schemas.openxmlformats.org/officeDocument/2006/relationships/image" Target="../media/image140.png"/><Relationship Id="rId2" Type="http://schemas.openxmlformats.org/officeDocument/2006/relationships/image" Target="../media/image125.png"/><Relationship Id="rId16" Type="http://schemas.openxmlformats.org/officeDocument/2006/relationships/image" Target="../media/image1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9.png"/><Relationship Id="rId11" Type="http://schemas.openxmlformats.org/officeDocument/2006/relationships/image" Target="../media/image134.png"/><Relationship Id="rId5" Type="http://schemas.openxmlformats.org/officeDocument/2006/relationships/image" Target="../media/image128.png"/><Relationship Id="rId15" Type="http://schemas.openxmlformats.org/officeDocument/2006/relationships/image" Target="../media/image138.png"/><Relationship Id="rId10" Type="http://schemas.openxmlformats.org/officeDocument/2006/relationships/image" Target="../media/image133.png"/><Relationship Id="rId4" Type="http://schemas.openxmlformats.org/officeDocument/2006/relationships/image" Target="../media/image127.png"/><Relationship Id="rId9" Type="http://schemas.openxmlformats.org/officeDocument/2006/relationships/image" Target="../media/image132.png"/><Relationship Id="rId14" Type="http://schemas.openxmlformats.org/officeDocument/2006/relationships/image" Target="../media/image13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6.png"/><Relationship Id="rId13" Type="http://schemas.openxmlformats.org/officeDocument/2006/relationships/image" Target="../media/image149.png"/><Relationship Id="rId18" Type="http://schemas.openxmlformats.org/officeDocument/2006/relationships/image" Target="../media/image153.png"/><Relationship Id="rId26" Type="http://schemas.openxmlformats.org/officeDocument/2006/relationships/image" Target="../media/image161.png"/><Relationship Id="rId3" Type="http://schemas.openxmlformats.org/officeDocument/2006/relationships/image" Target="../media/image115.png"/><Relationship Id="rId21" Type="http://schemas.openxmlformats.org/officeDocument/2006/relationships/image" Target="../media/image156.png"/><Relationship Id="rId7" Type="http://schemas.openxmlformats.org/officeDocument/2006/relationships/image" Target="../media/image145.png"/><Relationship Id="rId12" Type="http://schemas.openxmlformats.org/officeDocument/2006/relationships/image" Target="../media/image81.png"/><Relationship Id="rId17" Type="http://schemas.openxmlformats.org/officeDocument/2006/relationships/image" Target="../media/image9.png"/><Relationship Id="rId25" Type="http://schemas.openxmlformats.org/officeDocument/2006/relationships/image" Target="../media/image160.png"/><Relationship Id="rId2" Type="http://schemas.openxmlformats.org/officeDocument/2006/relationships/image" Target="../media/image142.png"/><Relationship Id="rId16" Type="http://schemas.openxmlformats.org/officeDocument/2006/relationships/image" Target="../media/image152.png"/><Relationship Id="rId20" Type="http://schemas.openxmlformats.org/officeDocument/2006/relationships/image" Target="../media/image155.png"/><Relationship Id="rId29" Type="http://schemas.openxmlformats.org/officeDocument/2006/relationships/image" Target="../media/image1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11" Type="http://schemas.openxmlformats.org/officeDocument/2006/relationships/image" Target="../media/image148.png"/><Relationship Id="rId24" Type="http://schemas.openxmlformats.org/officeDocument/2006/relationships/image" Target="../media/image159.png"/><Relationship Id="rId5" Type="http://schemas.openxmlformats.org/officeDocument/2006/relationships/image" Target="../media/image144.png"/><Relationship Id="rId15" Type="http://schemas.openxmlformats.org/officeDocument/2006/relationships/image" Target="../media/image151.png"/><Relationship Id="rId23" Type="http://schemas.openxmlformats.org/officeDocument/2006/relationships/image" Target="../media/image158.png"/><Relationship Id="rId28" Type="http://schemas.openxmlformats.org/officeDocument/2006/relationships/image" Target="../media/image163.png"/><Relationship Id="rId10" Type="http://schemas.openxmlformats.org/officeDocument/2006/relationships/image" Target="../media/image107.png"/><Relationship Id="rId19" Type="http://schemas.openxmlformats.org/officeDocument/2006/relationships/image" Target="../media/image154.png"/><Relationship Id="rId4" Type="http://schemas.openxmlformats.org/officeDocument/2006/relationships/image" Target="../media/image143.png"/><Relationship Id="rId9" Type="http://schemas.openxmlformats.org/officeDocument/2006/relationships/image" Target="../media/image147.png"/><Relationship Id="rId14" Type="http://schemas.openxmlformats.org/officeDocument/2006/relationships/image" Target="../media/image150.png"/><Relationship Id="rId22" Type="http://schemas.openxmlformats.org/officeDocument/2006/relationships/image" Target="../media/image157.png"/><Relationship Id="rId27" Type="http://schemas.openxmlformats.org/officeDocument/2006/relationships/image" Target="../media/image16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9.png"/><Relationship Id="rId3" Type="http://schemas.openxmlformats.org/officeDocument/2006/relationships/image" Target="../media/image166.png"/><Relationship Id="rId7" Type="http://schemas.openxmlformats.org/officeDocument/2006/relationships/image" Target="../media/image56.png"/><Relationship Id="rId12" Type="http://schemas.openxmlformats.org/officeDocument/2006/relationships/image" Target="../media/image172.png"/><Relationship Id="rId2" Type="http://schemas.openxmlformats.org/officeDocument/2006/relationships/image" Target="../media/image1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8.png"/><Relationship Id="rId11" Type="http://schemas.openxmlformats.org/officeDocument/2006/relationships/image" Target="../media/image171.png"/><Relationship Id="rId5" Type="http://schemas.openxmlformats.org/officeDocument/2006/relationships/image" Target="../media/image92.png"/><Relationship Id="rId10" Type="http://schemas.openxmlformats.org/officeDocument/2006/relationships/image" Target="../media/image170.png"/><Relationship Id="rId4" Type="http://schemas.openxmlformats.org/officeDocument/2006/relationships/image" Target="../media/image167.png"/><Relationship Id="rId9" Type="http://schemas.openxmlformats.org/officeDocument/2006/relationships/image" Target="../media/image6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26" Type="http://schemas.openxmlformats.org/officeDocument/2006/relationships/image" Target="../media/image35.png"/><Relationship Id="rId21" Type="http://schemas.openxmlformats.org/officeDocument/2006/relationships/image" Target="../media/image30.png"/><Relationship Id="rId34" Type="http://schemas.openxmlformats.org/officeDocument/2006/relationships/image" Target="../media/image43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5" Type="http://schemas.openxmlformats.org/officeDocument/2006/relationships/image" Target="../media/image34.png"/><Relationship Id="rId33" Type="http://schemas.openxmlformats.org/officeDocument/2006/relationships/image" Target="../media/image42.png"/><Relationship Id="rId38" Type="http://schemas.openxmlformats.org/officeDocument/2006/relationships/image" Target="../media/image47.png"/><Relationship Id="rId2" Type="http://schemas.openxmlformats.org/officeDocument/2006/relationships/image" Target="../media/image11.png"/><Relationship Id="rId16" Type="http://schemas.openxmlformats.org/officeDocument/2006/relationships/image" Target="../media/image25.png"/><Relationship Id="rId20" Type="http://schemas.openxmlformats.org/officeDocument/2006/relationships/image" Target="../media/image29.png"/><Relationship Id="rId29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24" Type="http://schemas.openxmlformats.org/officeDocument/2006/relationships/image" Target="../media/image33.png"/><Relationship Id="rId32" Type="http://schemas.openxmlformats.org/officeDocument/2006/relationships/image" Target="../media/image41.png"/><Relationship Id="rId37" Type="http://schemas.openxmlformats.org/officeDocument/2006/relationships/image" Target="../media/image46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23" Type="http://schemas.openxmlformats.org/officeDocument/2006/relationships/image" Target="../media/image32.png"/><Relationship Id="rId28" Type="http://schemas.openxmlformats.org/officeDocument/2006/relationships/image" Target="../media/image37.png"/><Relationship Id="rId36" Type="http://schemas.openxmlformats.org/officeDocument/2006/relationships/image" Target="../media/image45.png"/><Relationship Id="rId10" Type="http://schemas.openxmlformats.org/officeDocument/2006/relationships/image" Target="../media/image19.png"/><Relationship Id="rId19" Type="http://schemas.openxmlformats.org/officeDocument/2006/relationships/image" Target="../media/image28.png"/><Relationship Id="rId31" Type="http://schemas.openxmlformats.org/officeDocument/2006/relationships/image" Target="../media/image40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Relationship Id="rId22" Type="http://schemas.openxmlformats.org/officeDocument/2006/relationships/image" Target="../media/image31.png"/><Relationship Id="rId27" Type="http://schemas.openxmlformats.org/officeDocument/2006/relationships/image" Target="../media/image36.png"/><Relationship Id="rId30" Type="http://schemas.openxmlformats.org/officeDocument/2006/relationships/image" Target="../media/image39.png"/><Relationship Id="rId35" Type="http://schemas.openxmlformats.org/officeDocument/2006/relationships/image" Target="../media/image44.png"/><Relationship Id="rId8" Type="http://schemas.openxmlformats.org/officeDocument/2006/relationships/image" Target="../media/image17.png"/><Relationship Id="rId3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13" Type="http://schemas.openxmlformats.org/officeDocument/2006/relationships/image" Target="../media/image59.png"/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12" Type="http://schemas.openxmlformats.org/officeDocument/2006/relationships/image" Target="../media/image58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11" Type="http://schemas.openxmlformats.org/officeDocument/2006/relationships/image" Target="../media/image57.png"/><Relationship Id="rId5" Type="http://schemas.openxmlformats.org/officeDocument/2006/relationships/image" Target="../media/image51.png"/><Relationship Id="rId10" Type="http://schemas.openxmlformats.org/officeDocument/2006/relationships/image" Target="../media/image56.png"/><Relationship Id="rId4" Type="http://schemas.openxmlformats.org/officeDocument/2006/relationships/image" Target="../media/image50.png"/><Relationship Id="rId9" Type="http://schemas.openxmlformats.org/officeDocument/2006/relationships/image" Target="../media/image5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13" Type="http://schemas.openxmlformats.org/officeDocument/2006/relationships/image" Target="../media/image71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12" Type="http://schemas.openxmlformats.org/officeDocument/2006/relationships/image" Target="../media/image70.png"/><Relationship Id="rId2" Type="http://schemas.openxmlformats.org/officeDocument/2006/relationships/image" Target="../media/image60.png"/><Relationship Id="rId16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11" Type="http://schemas.openxmlformats.org/officeDocument/2006/relationships/image" Target="../media/image69.png"/><Relationship Id="rId5" Type="http://schemas.openxmlformats.org/officeDocument/2006/relationships/image" Target="../media/image63.png"/><Relationship Id="rId15" Type="http://schemas.openxmlformats.org/officeDocument/2006/relationships/image" Target="../media/image73.png"/><Relationship Id="rId10" Type="http://schemas.openxmlformats.org/officeDocument/2006/relationships/image" Target="../media/image68.png"/><Relationship Id="rId4" Type="http://schemas.openxmlformats.org/officeDocument/2006/relationships/image" Target="../media/image62.png"/><Relationship Id="rId9" Type="http://schemas.openxmlformats.org/officeDocument/2006/relationships/image" Target="../media/image67.png"/><Relationship Id="rId14" Type="http://schemas.openxmlformats.org/officeDocument/2006/relationships/image" Target="../media/image7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13" Type="http://schemas.openxmlformats.org/officeDocument/2006/relationships/image" Target="../media/image86.png"/><Relationship Id="rId18" Type="http://schemas.openxmlformats.org/officeDocument/2006/relationships/image" Target="../media/image91.png"/><Relationship Id="rId3" Type="http://schemas.openxmlformats.org/officeDocument/2006/relationships/image" Target="../media/image76.png"/><Relationship Id="rId21" Type="http://schemas.openxmlformats.org/officeDocument/2006/relationships/image" Target="../media/image94.png"/><Relationship Id="rId7" Type="http://schemas.openxmlformats.org/officeDocument/2006/relationships/image" Target="../media/image80.png"/><Relationship Id="rId12" Type="http://schemas.openxmlformats.org/officeDocument/2006/relationships/image" Target="../media/image85.png"/><Relationship Id="rId17" Type="http://schemas.openxmlformats.org/officeDocument/2006/relationships/image" Target="../media/image90.png"/><Relationship Id="rId2" Type="http://schemas.openxmlformats.org/officeDocument/2006/relationships/image" Target="../media/image75.png"/><Relationship Id="rId16" Type="http://schemas.openxmlformats.org/officeDocument/2006/relationships/image" Target="../media/image89.png"/><Relationship Id="rId20" Type="http://schemas.openxmlformats.org/officeDocument/2006/relationships/image" Target="../media/image9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11" Type="http://schemas.openxmlformats.org/officeDocument/2006/relationships/image" Target="../media/image84.png"/><Relationship Id="rId5" Type="http://schemas.openxmlformats.org/officeDocument/2006/relationships/image" Target="../media/image78.png"/><Relationship Id="rId15" Type="http://schemas.openxmlformats.org/officeDocument/2006/relationships/image" Target="../media/image88.png"/><Relationship Id="rId10" Type="http://schemas.openxmlformats.org/officeDocument/2006/relationships/image" Target="../media/image83.png"/><Relationship Id="rId19" Type="http://schemas.openxmlformats.org/officeDocument/2006/relationships/image" Target="../media/image92.png"/><Relationship Id="rId4" Type="http://schemas.openxmlformats.org/officeDocument/2006/relationships/image" Target="../media/image77.png"/><Relationship Id="rId9" Type="http://schemas.openxmlformats.org/officeDocument/2006/relationships/image" Target="../media/image82.png"/><Relationship Id="rId14" Type="http://schemas.openxmlformats.org/officeDocument/2006/relationships/image" Target="../media/image87.png"/><Relationship Id="rId22" Type="http://schemas.openxmlformats.org/officeDocument/2006/relationships/image" Target="../media/image9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png"/><Relationship Id="rId3" Type="http://schemas.openxmlformats.org/officeDocument/2006/relationships/image" Target="../media/image97.png"/><Relationship Id="rId7" Type="http://schemas.openxmlformats.org/officeDocument/2006/relationships/image" Target="../media/image101.png"/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png"/><Relationship Id="rId5" Type="http://schemas.openxmlformats.org/officeDocument/2006/relationships/image" Target="../media/image99.png"/><Relationship Id="rId4" Type="http://schemas.openxmlformats.org/officeDocument/2006/relationships/image" Target="../media/image98.png"/><Relationship Id="rId9" Type="http://schemas.openxmlformats.org/officeDocument/2006/relationships/image" Target="../media/image10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xmlns="" id="{974B328A-D2C7-4A2D-AE5E-2045B784367D}"/>
              </a:ext>
            </a:extLst>
          </p:cNvPr>
          <p:cNvGrpSpPr/>
          <p:nvPr/>
        </p:nvGrpSpPr>
        <p:grpSpPr>
          <a:xfrm>
            <a:off x="195943" y="298580"/>
            <a:ext cx="11605725" cy="1228320"/>
            <a:chOff x="195943" y="298580"/>
            <a:chExt cx="11605725" cy="1228320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xmlns="" id="{3292C8EE-DB5B-4609-98CD-72B34A228A6B}"/>
                </a:ext>
              </a:extLst>
            </p:cNvPr>
            <p:cNvSpPr txBox="1"/>
            <p:nvPr/>
          </p:nvSpPr>
          <p:spPr>
            <a:xfrm>
              <a:off x="2920481" y="326571"/>
              <a:ext cx="888118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Université A. Mira de Bejaia.                                         Niveau: Première année Master.</a:t>
              </a:r>
            </a:p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Faculté de Technologie.                                                  Options:</a:t>
              </a:r>
            </a:p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Département de Génie Mécanique.                                 Matière: Méthode des Eléments Finis.</a:t>
              </a:r>
            </a:p>
            <a:p>
              <a:endParaRPr lang="fr-FR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17879100-0DFE-4323-AA82-AFF297644DD3}"/>
                </a:ext>
              </a:extLst>
            </p:cNvPr>
            <p:cNvSpPr/>
            <p:nvPr/>
          </p:nvSpPr>
          <p:spPr>
            <a:xfrm>
              <a:off x="195943" y="298580"/>
              <a:ext cx="2565918" cy="1200329"/>
            </a:xfrm>
            <a:prstGeom prst="rect">
              <a:avLst/>
            </a:prstGeom>
            <a:blipFill dpi="0"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6C193BEE-CCA2-4BE1-8EA4-2E4DD02C1B5F}"/>
              </a:ext>
            </a:extLst>
          </p:cNvPr>
          <p:cNvSpPr txBox="1"/>
          <p:nvPr/>
        </p:nvSpPr>
        <p:spPr>
          <a:xfrm>
            <a:off x="3184848" y="4014882"/>
            <a:ext cx="5822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Module: 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Méthode des Eléments Finis (MEF).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78C03019-9838-4AE4-BBA7-8F2C5F1D6606}"/>
              </a:ext>
            </a:extLst>
          </p:cNvPr>
          <p:cNvSpPr txBox="1"/>
          <p:nvPr/>
        </p:nvSpPr>
        <p:spPr>
          <a:xfrm>
            <a:off x="1314060" y="2629887"/>
            <a:ext cx="95638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Présentation des corrections de la première série des travaux dirigés</a:t>
            </a:r>
          </a:p>
          <a:p>
            <a:pPr algn="ctr"/>
            <a:r>
              <a:rPr lang="fr-FR" dirty="0"/>
              <a:t>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 </a:t>
            </a:r>
            <a:r>
              <a:rPr lang="fr-FR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Techniques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d’intégrations numériques</a:t>
            </a:r>
            <a:r>
              <a:rPr lang="fr-FR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8543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FED6A28D-DF05-4FB8-9A01-54E9D8ABA31F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N°04 « Techniques d’intégrations numériques».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2390B94-A594-4074-B5B7-19C4E55DA1E4}"/>
              </a:ext>
            </a:extLst>
          </p:cNvPr>
          <p:cNvSpPr/>
          <p:nvPr/>
        </p:nvSpPr>
        <p:spPr>
          <a:xfrm>
            <a:off x="406472" y="863444"/>
            <a:ext cx="2649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Solution de l’exercice 02: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09DE6105-A2CD-468A-8167-AD7C1CBCC42A}"/>
                  </a:ext>
                </a:extLst>
              </p:cNvPr>
              <p:cNvSpPr/>
              <p:nvPr/>
            </p:nvSpPr>
            <p:spPr>
              <a:xfrm>
                <a:off x="622131" y="1417188"/>
                <a:ext cx="7590215" cy="4347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  <a:tabLst>
                    <a:tab pos="679450" algn="l"/>
                  </a:tabLst>
                </a:pP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1/ Calculons numériquement la valeur de l’intégrale 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𝐼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chr m:val="∬"/>
                        <m:limLoc m:val="undOvr"/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sub>
                      <m:sup>
                        <m:r>
                          <a:rPr lang="fr-FR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</m:sup>
                      <m:e>
                        <m:sSup>
                          <m:sSup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𝑑𝑥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𝑑𝑦</m:t>
                        </m:r>
                      </m:e>
                    </m:nary>
                  </m:oMath>
                </a14:m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09DE6105-A2CD-468A-8167-AD7C1CBCC4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131" y="1417188"/>
                <a:ext cx="7590215" cy="434734"/>
              </a:xfrm>
              <a:prstGeom prst="rect">
                <a:avLst/>
              </a:prstGeom>
              <a:blipFill>
                <a:blip r:embed="rId2"/>
                <a:stretch>
                  <a:fillRect l="-643" t="-119444" b="-18055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16D7757-F985-42DC-86BE-985752811B29}"/>
              </a:ext>
            </a:extLst>
          </p:cNvPr>
          <p:cNvSpPr/>
          <p:nvPr/>
        </p:nvSpPr>
        <p:spPr>
          <a:xfrm>
            <a:off x="1158164" y="1849295"/>
            <a:ext cx="748923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67945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On a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xmlns="" id="{0C263C9A-2937-446D-B5E7-5482C74B05D6}"/>
              </a:ext>
            </a:extLst>
          </p:cNvPr>
          <p:cNvGrpSpPr/>
          <p:nvPr/>
        </p:nvGrpSpPr>
        <p:grpSpPr>
          <a:xfrm>
            <a:off x="4968875" y="2466736"/>
            <a:ext cx="2254250" cy="2355850"/>
            <a:chOff x="0" y="0"/>
            <a:chExt cx="2254250" cy="2355850"/>
          </a:xfrm>
        </p:grpSpPr>
        <p:grpSp>
          <p:nvGrpSpPr>
            <p:cNvPr id="7" name="Groupe 6">
              <a:extLst>
                <a:ext uri="{FF2B5EF4-FFF2-40B4-BE49-F238E27FC236}">
                  <a16:creationId xmlns:a16="http://schemas.microsoft.com/office/drawing/2014/main" xmlns="" id="{4FDA8E78-4ADA-446A-AC10-11FAB22870AE}"/>
                </a:ext>
              </a:extLst>
            </p:cNvPr>
            <p:cNvGrpSpPr/>
            <p:nvPr/>
          </p:nvGrpSpPr>
          <p:grpSpPr>
            <a:xfrm>
              <a:off x="0" y="0"/>
              <a:ext cx="2254250" cy="2057400"/>
              <a:chOff x="0" y="0"/>
              <a:chExt cx="2254250" cy="2057400"/>
            </a:xfrm>
          </p:grpSpPr>
          <p:grpSp>
            <p:nvGrpSpPr>
              <p:cNvPr id="9" name="Groupe 8">
                <a:extLst>
                  <a:ext uri="{FF2B5EF4-FFF2-40B4-BE49-F238E27FC236}">
                    <a16:creationId xmlns:a16="http://schemas.microsoft.com/office/drawing/2014/main" xmlns="" id="{EEA0A25B-34E0-4C99-89A6-8BDF429AC989}"/>
                  </a:ext>
                </a:extLst>
              </p:cNvPr>
              <p:cNvGrpSpPr/>
              <p:nvPr/>
            </p:nvGrpSpPr>
            <p:grpSpPr>
              <a:xfrm>
                <a:off x="311150" y="0"/>
                <a:ext cx="1943100" cy="2057400"/>
                <a:chOff x="0" y="0"/>
                <a:chExt cx="1943100" cy="2057400"/>
              </a:xfrm>
            </p:grpSpPr>
            <p:grpSp>
              <p:nvGrpSpPr>
                <p:cNvPr id="11" name="Groupe 10">
                  <a:extLst>
                    <a:ext uri="{FF2B5EF4-FFF2-40B4-BE49-F238E27FC236}">
                      <a16:creationId xmlns:a16="http://schemas.microsoft.com/office/drawing/2014/main" xmlns="" id="{83D51DE9-CA08-45D3-B5E7-79BED8B60F11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1943100" cy="2057400"/>
                  <a:chOff x="0" y="0"/>
                  <a:chExt cx="1943100" cy="2057400"/>
                </a:xfrm>
              </p:grpSpPr>
              <p:grpSp>
                <p:nvGrpSpPr>
                  <p:cNvPr id="14" name="Groupe 13">
                    <a:extLst>
                      <a:ext uri="{FF2B5EF4-FFF2-40B4-BE49-F238E27FC236}">
                        <a16:creationId xmlns:a16="http://schemas.microsoft.com/office/drawing/2014/main" xmlns="" id="{F62EA0C0-2960-4474-B540-6263FA252816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33350"/>
                    <a:ext cx="1809750" cy="1924050"/>
                    <a:chOff x="0" y="0"/>
                    <a:chExt cx="1809750" cy="1924050"/>
                  </a:xfrm>
                </p:grpSpPr>
                <p:sp>
                  <p:nvSpPr>
                    <p:cNvPr id="17" name="Rectangle 16">
                      <a:extLst>
                        <a:ext uri="{FF2B5EF4-FFF2-40B4-BE49-F238E27FC236}">
                          <a16:creationId xmlns:a16="http://schemas.microsoft.com/office/drawing/2014/main" xmlns="" id="{6CC80050-1059-4D48-AAF4-C5506E578A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2250" y="476250"/>
                      <a:ext cx="1206500" cy="1193800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cxnSp>
                  <p:nvCxnSpPr>
                    <p:cNvPr id="18" name="Connecteur droit avec flèche 17">
                      <a:extLst>
                        <a:ext uri="{FF2B5EF4-FFF2-40B4-BE49-F238E27FC236}">
                          <a16:creationId xmlns:a16="http://schemas.microsoft.com/office/drawing/2014/main" xmlns="" id="{83E83355-48B0-47BD-A602-E47ABA2FBF0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0" y="1079500"/>
                      <a:ext cx="1809750" cy="0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" name="Connecteur droit avec flèche 18">
                      <a:extLst>
                        <a:ext uri="{FF2B5EF4-FFF2-40B4-BE49-F238E27FC236}">
                          <a16:creationId xmlns:a16="http://schemas.microsoft.com/office/drawing/2014/main" xmlns="" id="{A212377A-4953-4350-B466-76F5CE8A6C45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825500" y="0"/>
                      <a:ext cx="0" cy="1924050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5" name="Zone de texte 13">
                    <a:extLst>
                      <a:ext uri="{FF2B5EF4-FFF2-40B4-BE49-F238E27FC236}">
                        <a16:creationId xmlns:a16="http://schemas.microsoft.com/office/drawing/2014/main" xmlns="" id="{D71747BE-9403-409C-AD0F-6DA938683392}"/>
                      </a:ext>
                    </a:extLst>
                  </p:cNvPr>
                  <p:cNvSpPr txBox="1"/>
                  <p:nvPr/>
                </p:nvSpPr>
                <p:spPr>
                  <a:xfrm>
                    <a:off x="539750" y="0"/>
                    <a:ext cx="241300" cy="247650"/>
                  </a:xfrm>
                  <a:prstGeom prst="rect">
                    <a:avLst/>
                  </a:prstGeom>
                  <a:solidFill>
                    <a:schemeClr val="lt1"/>
                  </a:solidFill>
                  <a:ln w="6350">
                    <a:noFill/>
                  </a:ln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fr-FR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Y</a:t>
                    </a:r>
                    <a:endParaRPr lang="fr-FR" sz="11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6" name="Zone de texte 14">
                    <a:extLst>
                      <a:ext uri="{FF2B5EF4-FFF2-40B4-BE49-F238E27FC236}">
                        <a16:creationId xmlns:a16="http://schemas.microsoft.com/office/drawing/2014/main" xmlns="" id="{CE0282F5-1E52-4368-A81F-A21C453002C0}"/>
                      </a:ext>
                    </a:extLst>
                  </p:cNvPr>
                  <p:cNvSpPr txBox="1"/>
                  <p:nvPr/>
                </p:nvSpPr>
                <p:spPr>
                  <a:xfrm>
                    <a:off x="1701800" y="1276350"/>
                    <a:ext cx="241300" cy="228600"/>
                  </a:xfrm>
                  <a:prstGeom prst="rect">
                    <a:avLst/>
                  </a:prstGeom>
                  <a:solidFill>
                    <a:schemeClr val="lt1"/>
                  </a:solidFill>
                  <a:ln w="6350">
                    <a:noFill/>
                  </a:ln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fr-FR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X</a:t>
                    </a:r>
                    <a:endParaRPr lang="fr-FR" sz="11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cxnSp>
              <p:nvCxnSpPr>
                <p:cNvPr id="12" name="Connecteur droit avec flèche 11">
                  <a:extLst>
                    <a:ext uri="{FF2B5EF4-FFF2-40B4-BE49-F238E27FC236}">
                      <a16:creationId xmlns:a16="http://schemas.microsoft.com/office/drawing/2014/main" xmlns="" id="{8F46101A-377E-488E-A168-BCAFD61719D4}"/>
                    </a:ext>
                  </a:extLst>
                </p:cNvPr>
                <p:cNvCxnSpPr/>
                <p:nvPr/>
              </p:nvCxnSpPr>
              <p:spPr>
                <a:xfrm>
                  <a:off x="57150" y="615950"/>
                  <a:ext cx="0" cy="1219200"/>
                </a:xfrm>
                <a:prstGeom prst="straightConnector1">
                  <a:avLst/>
                </a:prstGeom>
                <a:ln>
                  <a:headEnd type="triangle"/>
                  <a:tailEnd type="triangle"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Connecteur droit avec flèche 12">
                  <a:extLst>
                    <a:ext uri="{FF2B5EF4-FFF2-40B4-BE49-F238E27FC236}">
                      <a16:creationId xmlns:a16="http://schemas.microsoft.com/office/drawing/2014/main" xmlns="" id="{82DB18D9-EB9C-4FAC-B46F-C01749862DAC}"/>
                    </a:ext>
                  </a:extLst>
                </p:cNvPr>
                <p:cNvCxnSpPr/>
                <p:nvPr/>
              </p:nvCxnSpPr>
              <p:spPr>
                <a:xfrm>
                  <a:off x="215900" y="1962150"/>
                  <a:ext cx="1212850" cy="0"/>
                </a:xfrm>
                <a:prstGeom prst="straightConnector1">
                  <a:avLst/>
                </a:prstGeom>
                <a:ln>
                  <a:headEnd type="triangle"/>
                  <a:tailEnd type="triangle"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" name="Zone de texte 23">
                <a:extLst>
                  <a:ext uri="{FF2B5EF4-FFF2-40B4-BE49-F238E27FC236}">
                    <a16:creationId xmlns:a16="http://schemas.microsoft.com/office/drawing/2014/main" xmlns="" id="{EBEA87F4-9F6B-4B87-BE38-64207647EEEC}"/>
                  </a:ext>
                </a:extLst>
              </p:cNvPr>
              <p:cNvSpPr txBox="1"/>
              <p:nvPr/>
            </p:nvSpPr>
            <p:spPr>
              <a:xfrm>
                <a:off x="0" y="1047750"/>
                <a:ext cx="266700" cy="33655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000" i="1">
                    <a:solidFill>
                      <a:srgbClr val="C4591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h</a:t>
                </a:r>
                <a:endParaRPr lang="fr-F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" name="Zone de texte 24">
              <a:extLst>
                <a:ext uri="{FF2B5EF4-FFF2-40B4-BE49-F238E27FC236}">
                  <a16:creationId xmlns:a16="http://schemas.microsoft.com/office/drawing/2014/main" xmlns="" id="{51083839-437B-48CD-BE2B-23799EB5D47F}"/>
                </a:ext>
              </a:extLst>
            </p:cNvPr>
            <p:cNvSpPr txBox="1"/>
            <p:nvPr/>
          </p:nvSpPr>
          <p:spPr>
            <a:xfrm>
              <a:off x="1016000" y="2076450"/>
              <a:ext cx="273050" cy="27940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i="1">
                  <a:solidFill>
                    <a:srgbClr val="C4591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b</a:t>
              </a:r>
              <a:endParaRPr lang="fr-F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70857F1A-033D-4609-9391-1D0B85A11B99}"/>
              </a:ext>
            </a:extLst>
          </p:cNvPr>
          <p:cNvSpPr/>
          <p:nvPr/>
        </p:nvSpPr>
        <p:spPr>
          <a:xfrm>
            <a:off x="622131" y="5133174"/>
            <a:ext cx="5044971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On associer à ce quadrangle un élément de référence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3B72D706-2DCE-4483-8BD1-6CA784DE09B5}"/>
                  </a:ext>
                </a:extLst>
              </p:cNvPr>
              <p:cNvSpPr/>
              <p:nvPr/>
            </p:nvSpPr>
            <p:spPr>
              <a:xfrm>
                <a:off x="4084198" y="5842206"/>
                <a:ext cx="3330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3B72D706-2DCE-4483-8BD1-6CA784DE09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4198" y="5842206"/>
                <a:ext cx="33304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8AF12F8B-59E2-40B6-AC41-A321C20AAC76}"/>
                  </a:ext>
                </a:extLst>
              </p:cNvPr>
              <p:cNvSpPr/>
              <p:nvPr/>
            </p:nvSpPr>
            <p:spPr>
              <a:xfrm>
                <a:off x="4250718" y="584220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8AF12F8B-59E2-40B6-AC41-A321C20AAC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718" y="5842206"/>
                <a:ext cx="41069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25558618-D4BF-4432-BF46-22297830AB63}"/>
                  </a:ext>
                </a:extLst>
              </p:cNvPr>
              <p:cNvSpPr/>
              <p:nvPr/>
            </p:nvSpPr>
            <p:spPr>
              <a:xfrm>
                <a:off x="4661408" y="5591528"/>
                <a:ext cx="3782382" cy="8706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∬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𝑐𝑎𝑟𝑟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é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𝑑𝑒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é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é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𝑟𝑒𝑛𝑐𝑒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  <m:sup>
                          <m:r>
                            <a:rPr lang="fr-FR" i="0" smtClean="0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p>
                        <m:e>
                          <m:d>
                            <m:dPr>
                              <m:begChr m:val="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</m:d>
                        </m:e>
                      </m:nary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det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d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5558618-D4BF-4432-BF46-22297830AB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1408" y="5591528"/>
                <a:ext cx="3782382" cy="87068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9918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0" grpId="0"/>
      <p:bldP spid="21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76C5486-A4E2-40C8-AE3F-D1BD04BD66E0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N°04 « Techniques d’intégrations numériques».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xmlns="" id="{3F04EC2B-77A3-43F0-AECA-38D97B9D604B}"/>
                  </a:ext>
                </a:extLst>
              </p:cNvPr>
              <p:cNvSpPr/>
              <p:nvPr/>
            </p:nvSpPr>
            <p:spPr>
              <a:xfrm>
                <a:off x="2390906" y="1113610"/>
                <a:ext cx="4918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3F04EC2B-77A3-43F0-AECA-38D97B9D60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0906" y="1113610"/>
                <a:ext cx="491801" cy="369332"/>
              </a:xfrm>
              <a:prstGeom prst="rect">
                <a:avLst/>
              </a:prstGeom>
              <a:blipFill>
                <a:blip r:embed="rId2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xmlns="" id="{6044AD97-54A4-4A7B-B79B-A91CD56CDA77}"/>
                  </a:ext>
                </a:extLst>
              </p:cNvPr>
              <p:cNvSpPr/>
              <p:nvPr/>
            </p:nvSpPr>
            <p:spPr>
              <a:xfrm>
                <a:off x="2677362" y="111361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6044AD97-54A4-4A7B-B79B-A91CD56CDA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7362" y="1113610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ED1A6F12-46B0-41FE-A211-1FDDA432C63B}"/>
                  </a:ext>
                </a:extLst>
              </p:cNvPr>
              <p:cNvSpPr/>
              <p:nvPr/>
            </p:nvSpPr>
            <p:spPr>
              <a:xfrm>
                <a:off x="2882707" y="648386"/>
                <a:ext cx="2197781" cy="12997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begChr m:val=""/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e>
                                    </m:d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𝜉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begChr m:val=""/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e>
                                    </m:d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𝜉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begChr m:val=""/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e>
                                    </m:d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𝜂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begChr m:val=""/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e>
                                    </m:d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𝜂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D1A6F12-46B0-41FE-A211-1FDDA432C63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707" y="648386"/>
                <a:ext cx="2197781" cy="12997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930C9A16-9600-4793-851B-D2478E724EE6}"/>
                  </a:ext>
                </a:extLst>
              </p:cNvPr>
              <p:cNvSpPr/>
              <p:nvPr/>
            </p:nvSpPr>
            <p:spPr>
              <a:xfrm>
                <a:off x="4875143" y="111360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30C9A16-9600-4793-851B-D2478E724E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5143" y="1113609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4EE3C798-CF7E-40DB-961B-5368E3E32AE3}"/>
                  </a:ext>
                </a:extLst>
              </p:cNvPr>
              <p:cNvSpPr/>
              <p:nvPr/>
            </p:nvSpPr>
            <p:spPr>
              <a:xfrm>
                <a:off x="5080488" y="594588"/>
                <a:ext cx="1102418" cy="14073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</m:mr>
                            <m:mr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EE3C798-CF7E-40DB-961B-5368E3E32A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488" y="594588"/>
                <a:ext cx="1102418" cy="140737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FE1BBC71-C1E4-4274-BC99-36C1C5A46CBB}"/>
                  </a:ext>
                </a:extLst>
              </p:cNvPr>
              <p:cNvSpPr/>
              <p:nvPr/>
            </p:nvSpPr>
            <p:spPr>
              <a:xfrm>
                <a:off x="6012603" y="734786"/>
                <a:ext cx="1265666" cy="11269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plcHide m:val="on"/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plcHide m:val="on"/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E1BBC71-C1E4-4274-BC99-36C1C5A46CB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2603" y="734786"/>
                <a:ext cx="1265666" cy="11269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77205D78-11E5-4479-A5A1-7AD12C818773}"/>
                  </a:ext>
                </a:extLst>
              </p:cNvPr>
              <p:cNvSpPr/>
              <p:nvPr/>
            </p:nvSpPr>
            <p:spPr>
              <a:xfrm>
                <a:off x="2390905" y="2413389"/>
                <a:ext cx="4918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7205D78-11E5-4479-A5A1-7AD12C8187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0905" y="2413389"/>
                <a:ext cx="491801" cy="369332"/>
              </a:xfrm>
              <a:prstGeom prst="rect">
                <a:avLst/>
              </a:prstGeom>
              <a:blipFill>
                <a:blip r:embed="rId8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DCB6B582-97B8-4510-9875-6B2B22EA07A7}"/>
                  </a:ext>
                </a:extLst>
              </p:cNvPr>
              <p:cNvSpPr/>
              <p:nvPr/>
            </p:nvSpPr>
            <p:spPr>
              <a:xfrm>
                <a:off x="2711859" y="241338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CB6B582-97B8-4510-9875-6B2B22EA07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1859" y="2413389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28444F4C-1E41-4635-94F2-8C4639869618}"/>
                  </a:ext>
                </a:extLst>
              </p:cNvPr>
              <p:cNvSpPr/>
              <p:nvPr/>
            </p:nvSpPr>
            <p:spPr>
              <a:xfrm>
                <a:off x="2882706" y="1909629"/>
                <a:ext cx="7977505" cy="1376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d>
                                  <m:d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  <m:mr>
                              <m:e>
                                <m:d>
                                  <m:d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28444F4C-1E41-4635-94F2-8C46398696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706" y="1909629"/>
                <a:ext cx="7977505" cy="137685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610FA1BE-C314-4A63-A7E4-631F9DB5060D}"/>
              </a:ext>
            </a:extLst>
          </p:cNvPr>
          <p:cNvSpPr/>
          <p:nvPr/>
        </p:nvSpPr>
        <p:spPr>
          <a:xfrm>
            <a:off x="1118933" y="3429000"/>
            <a:ext cx="654859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Avec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D082BBAB-CBB1-4A93-94C2-042688DB2779}"/>
                  </a:ext>
                </a:extLst>
              </p:cNvPr>
              <p:cNvSpPr/>
              <p:nvPr/>
            </p:nvSpPr>
            <p:spPr>
              <a:xfrm>
                <a:off x="1118933" y="4091757"/>
                <a:ext cx="2373920" cy="5068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,−</m:t>
                        </m:r>
                        <m:f>
                          <m:f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h</m:t>
                            </m:r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; </a:t>
                </a:r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D082BBAB-CBB1-4A93-94C2-042688DB27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8933" y="4091757"/>
                <a:ext cx="2373920" cy="506870"/>
              </a:xfrm>
              <a:prstGeom prst="rect">
                <a:avLst/>
              </a:prstGeom>
              <a:blipFill>
                <a:blip r:embed="rId11"/>
                <a:stretch>
                  <a:fillRect r="-1285" b="-481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882AA043-706F-436F-A628-CCE3A1F205ED}"/>
                  </a:ext>
                </a:extLst>
              </p:cNvPr>
              <p:cNvSpPr/>
              <p:nvPr/>
            </p:nvSpPr>
            <p:spPr>
              <a:xfrm>
                <a:off x="3981597" y="4091757"/>
                <a:ext cx="2390976" cy="5068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,−</m:t>
                        </m:r>
                        <m:f>
                          <m:f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h</m:t>
                            </m:r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; </a:t>
                </a:r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2AA043-706F-436F-A628-CCE3A1F205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1597" y="4091757"/>
                <a:ext cx="2390976" cy="506870"/>
              </a:xfrm>
              <a:prstGeom prst="rect">
                <a:avLst/>
              </a:prstGeom>
              <a:blipFill>
                <a:blip r:embed="rId12"/>
                <a:stretch>
                  <a:fillRect r="-1276" b="-481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DA8653A5-CB3E-4CB7-B8F7-E73F17E6F3FC}"/>
                  </a:ext>
                </a:extLst>
              </p:cNvPr>
              <p:cNvSpPr/>
              <p:nvPr/>
            </p:nvSpPr>
            <p:spPr>
              <a:xfrm>
                <a:off x="6861317" y="4091757"/>
                <a:ext cx="2326855" cy="5068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,+</m:t>
                        </m:r>
                        <m:f>
                          <m:f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h</m:t>
                            </m:r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;</a:t>
                </a:r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A8653A5-CB3E-4CB7-B8F7-E73F17E6F3F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1317" y="4091757"/>
                <a:ext cx="2326855" cy="506870"/>
              </a:xfrm>
              <a:prstGeom prst="rect">
                <a:avLst/>
              </a:prstGeom>
              <a:blipFill>
                <a:blip r:embed="rId13"/>
                <a:stretch>
                  <a:fillRect r="-1312" b="-481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4BBE2AB5-143D-4223-B476-43DA5BDBFC0D}"/>
                  </a:ext>
                </a:extLst>
              </p:cNvPr>
              <p:cNvSpPr/>
              <p:nvPr/>
            </p:nvSpPr>
            <p:spPr>
              <a:xfrm>
                <a:off x="9676916" y="3987850"/>
                <a:ext cx="2341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num>
                            <m:den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,+</m:t>
                          </m:r>
                          <m:f>
                            <m:f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4BBE2AB5-143D-4223-B476-43DA5BDBFC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6916" y="3987850"/>
                <a:ext cx="2341282" cy="71468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DC544E3D-DC7C-470F-BCC8-12BA3E7984D1}"/>
              </a:ext>
            </a:extLst>
          </p:cNvPr>
          <p:cNvSpPr/>
          <p:nvPr/>
        </p:nvSpPr>
        <p:spPr>
          <a:xfrm>
            <a:off x="1118933" y="4890002"/>
            <a:ext cx="4698722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Et on sait que les équations d’interpolation sont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D9EF86C9-5426-4C69-A88F-D4C79C4AACA5}"/>
                  </a:ext>
                </a:extLst>
              </p:cNvPr>
              <p:cNvSpPr/>
              <p:nvPr/>
            </p:nvSpPr>
            <p:spPr>
              <a:xfrm>
                <a:off x="1105131" y="5403903"/>
                <a:ext cx="3332835" cy="483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v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fr-FR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fr-FR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</m:d>
                    <m:r>
                      <a:rPr lang="fr-FR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</m:d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</m:d>
                    <m:r>
                      <a:rPr lang="fr-F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D9EF86C9-5426-4C69-A88F-D4C79C4AAC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131" y="5403903"/>
                <a:ext cx="3332835" cy="483466"/>
              </a:xfrm>
              <a:prstGeom prst="rect">
                <a:avLst/>
              </a:prstGeom>
              <a:blipFill>
                <a:blip r:embed="rId15"/>
                <a:stretch>
                  <a:fillRect l="-1097" b="-25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0469EAE6-5599-4BD2-BE4D-BEA3F80C1F27}"/>
                  </a:ext>
                </a:extLst>
              </p:cNvPr>
              <p:cNvSpPr/>
              <p:nvPr/>
            </p:nvSpPr>
            <p:spPr>
              <a:xfrm>
                <a:off x="1110879" y="5991256"/>
                <a:ext cx="3286862" cy="483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v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fr-FR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fr-FR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</m:d>
                    <m:r>
                      <a:rPr lang="fr-FR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</m:d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</m:d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0469EAE6-5599-4BD2-BE4D-BEA3F80C1F2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879" y="5991256"/>
                <a:ext cx="3286862" cy="483466"/>
              </a:xfrm>
              <a:prstGeom prst="rect">
                <a:avLst/>
              </a:prstGeom>
              <a:blipFill>
                <a:blip r:embed="rId16"/>
                <a:stretch>
                  <a:fillRect l="-1113" b="-379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A43FACB3-2948-4607-878A-7DBFB49FDD67}"/>
                  </a:ext>
                </a:extLst>
              </p:cNvPr>
              <p:cNvSpPr/>
              <p:nvPr/>
            </p:nvSpPr>
            <p:spPr>
              <a:xfrm>
                <a:off x="7754036" y="5403902"/>
                <a:ext cx="3286862" cy="483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v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fr-FR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fr-FR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</m:d>
                    <m:r>
                      <a:rPr lang="fr-FR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</m:d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</m:d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A43FACB3-2948-4607-878A-7DBFB49FDD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4036" y="5403902"/>
                <a:ext cx="3286862" cy="483466"/>
              </a:xfrm>
              <a:prstGeom prst="rect">
                <a:avLst/>
              </a:prstGeom>
              <a:blipFill>
                <a:blip r:embed="rId17"/>
                <a:stretch>
                  <a:fillRect l="-1299" b="-25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49925F2C-A0A4-4B4D-BB7C-9F0E8D10DCB0}"/>
                  </a:ext>
                </a:extLst>
              </p:cNvPr>
              <p:cNvSpPr/>
              <p:nvPr/>
            </p:nvSpPr>
            <p:spPr>
              <a:xfrm>
                <a:off x="7794261" y="5991256"/>
                <a:ext cx="3286862" cy="483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v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fr-FR" i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fr-FR" i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</m:d>
                    <m:r>
                      <a:rPr lang="fr-FR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 i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</m:d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0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</m:d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49925F2C-A0A4-4B4D-BB7C-9F0E8D10DC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4261" y="5991256"/>
                <a:ext cx="3286862" cy="483466"/>
              </a:xfrm>
              <a:prstGeom prst="rect">
                <a:avLst/>
              </a:prstGeom>
              <a:blipFill>
                <a:blip r:embed="rId18"/>
                <a:stretch>
                  <a:fillRect l="-1299" b="-379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0016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20" grpId="0"/>
      <p:bldP spid="22" grpId="0"/>
      <p:bldP spid="24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502E488-E745-44EA-8BFB-C45B9CEA4189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N°04 « Techniques d’intégrations numériques».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4319240-F8EE-47AD-BE63-FDA4664239C1}"/>
              </a:ext>
            </a:extLst>
          </p:cNvPr>
          <p:cNvSpPr/>
          <p:nvPr/>
        </p:nvSpPr>
        <p:spPr>
          <a:xfrm>
            <a:off x="286003" y="792060"/>
            <a:ext cx="1268296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Donc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983F1F69-2C10-423C-9D46-D23956C11484}"/>
                  </a:ext>
                </a:extLst>
              </p:cNvPr>
              <p:cNvSpPr/>
              <p:nvPr/>
            </p:nvSpPr>
            <p:spPr>
              <a:xfrm>
                <a:off x="1116359" y="1496532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83F1F69-2C10-423C-9D46-D23956C114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6359" y="1496532"/>
                <a:ext cx="437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3D5909F8-5B79-4F2C-A81C-553576FA6F7B}"/>
                  </a:ext>
                </a:extLst>
              </p:cNvPr>
              <p:cNvSpPr/>
              <p:nvPr/>
            </p:nvSpPr>
            <p:spPr>
              <a:xfrm>
                <a:off x="1554299" y="1414650"/>
                <a:ext cx="1950534" cy="5330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𝜕𝜉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(−1+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𝜂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 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;</a:t>
                </a:r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D5909F8-5B79-4F2C-A81C-553576FA6F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299" y="1414650"/>
                <a:ext cx="1950534" cy="533095"/>
              </a:xfrm>
              <a:prstGeom prst="rect">
                <a:avLst/>
              </a:prstGeom>
              <a:blipFill>
                <a:blip r:embed="rId3"/>
                <a:stretch>
                  <a:fillRect r="-1250" b="-68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EE3A5B94-6CCA-4362-9232-F819520AF875}"/>
                  </a:ext>
                </a:extLst>
              </p:cNvPr>
              <p:cNvSpPr/>
              <p:nvPr/>
            </p:nvSpPr>
            <p:spPr>
              <a:xfrm>
                <a:off x="4318590" y="1414649"/>
                <a:ext cx="1777410" cy="5330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𝜕𝜉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(1−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𝜂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 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;</a:t>
                </a:r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E3A5B94-6CCA-4362-9232-F819520AF87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8590" y="1414649"/>
                <a:ext cx="1777410" cy="533095"/>
              </a:xfrm>
              <a:prstGeom prst="rect">
                <a:avLst/>
              </a:prstGeom>
              <a:blipFill>
                <a:blip r:embed="rId4"/>
                <a:stretch>
                  <a:fillRect r="-1712" b="-68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A63AA7F4-5FDF-4E4F-88AF-88DA85144DE8}"/>
                  </a:ext>
                </a:extLst>
              </p:cNvPr>
              <p:cNvSpPr/>
              <p:nvPr/>
            </p:nvSpPr>
            <p:spPr>
              <a:xfrm>
                <a:off x="6909757" y="1414648"/>
                <a:ext cx="1783822" cy="5330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𝜕𝜉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(1+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𝜂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;</a:t>
                </a:r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63AA7F4-5FDF-4E4F-88AF-88DA85144D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9757" y="1414648"/>
                <a:ext cx="1783822" cy="533095"/>
              </a:xfrm>
              <a:prstGeom prst="rect">
                <a:avLst/>
              </a:prstGeom>
              <a:blipFill>
                <a:blip r:embed="rId5"/>
                <a:stretch>
                  <a:fillRect r="-1706" b="-68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8CFC2017-60B1-40D8-B1BD-57D29EEB1F50}"/>
                  </a:ext>
                </a:extLst>
              </p:cNvPr>
              <p:cNvSpPr/>
              <p:nvPr/>
            </p:nvSpPr>
            <p:spPr>
              <a:xfrm>
                <a:off x="9507336" y="1348828"/>
                <a:ext cx="1994200" cy="6647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num>
                        <m:den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den>
                      </m:f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r-FR">
                          <a:latin typeface="Cambria Math" panose="02040503050406030204" pitchFamily="18" charset="0"/>
                        </a:rPr>
                        <m:t>(−1−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CFC2017-60B1-40D8-B1BD-57D29EEB1F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7336" y="1348828"/>
                <a:ext cx="1994200" cy="66473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726B16D-DEFE-4ED8-B6CA-9AD2A2D58C65}"/>
              </a:ext>
            </a:extLst>
          </p:cNvPr>
          <p:cNvSpPr/>
          <p:nvPr/>
        </p:nvSpPr>
        <p:spPr>
          <a:xfrm>
            <a:off x="286003" y="2278139"/>
            <a:ext cx="4390946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Remplaçons ces expressions, on trouve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723BA49A-2EE2-4672-872C-ECD1E55D6E4C}"/>
                  </a:ext>
                </a:extLst>
              </p:cNvPr>
              <p:cNvSpPr/>
              <p:nvPr/>
            </p:nvSpPr>
            <p:spPr>
              <a:xfrm>
                <a:off x="4185148" y="3244334"/>
                <a:ext cx="4918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23BA49A-2EE2-4672-872C-ECD1E55D6E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5148" y="3244334"/>
                <a:ext cx="491801" cy="369332"/>
              </a:xfrm>
              <a:prstGeom prst="rect">
                <a:avLst/>
              </a:prstGeom>
              <a:blipFill>
                <a:blip r:embed="rId7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6505F367-DD62-49F1-86A0-660D22C27CDB}"/>
                  </a:ext>
                </a:extLst>
              </p:cNvPr>
              <p:cNvSpPr/>
              <p:nvPr/>
            </p:nvSpPr>
            <p:spPr>
              <a:xfrm>
                <a:off x="4471604" y="322788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505F367-DD62-49F1-86A0-660D22C27C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1604" y="3227883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402120F2-44EA-4026-A5E3-98167D67C639}"/>
                  </a:ext>
                </a:extLst>
              </p:cNvPr>
              <p:cNvSpPr/>
              <p:nvPr/>
            </p:nvSpPr>
            <p:spPr>
              <a:xfrm>
                <a:off x="4744668" y="2822355"/>
                <a:ext cx="925253" cy="11803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02120F2-44EA-4026-A5E3-98167D67C6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4668" y="2822355"/>
                <a:ext cx="925253" cy="118038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A15E5D1-63DB-49EB-8387-6899CFDC0722}"/>
              </a:ext>
            </a:extLst>
          </p:cNvPr>
          <p:cNvSpPr/>
          <p:nvPr/>
        </p:nvSpPr>
        <p:spPr>
          <a:xfrm>
            <a:off x="6137039" y="3245938"/>
            <a:ext cx="38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⇒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41BFD514-D4BF-4B02-800D-54792358FB33}"/>
                  </a:ext>
                </a:extLst>
              </p:cNvPr>
              <p:cNvSpPr/>
              <p:nvPr/>
            </p:nvSpPr>
            <p:spPr>
              <a:xfrm>
                <a:off x="6990869" y="3244334"/>
                <a:ext cx="8107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det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41BFD514-D4BF-4B02-800D-54792358FB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0869" y="3244334"/>
                <a:ext cx="810799" cy="369332"/>
              </a:xfrm>
              <a:prstGeom prst="rect">
                <a:avLst/>
              </a:prstGeom>
              <a:blipFill>
                <a:blip r:embed="rId10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D8DE1B7F-99E4-4E52-B526-7DD1F07B51EC}"/>
                  </a:ext>
                </a:extLst>
              </p:cNvPr>
              <p:cNvSpPr/>
              <p:nvPr/>
            </p:nvSpPr>
            <p:spPr>
              <a:xfrm>
                <a:off x="7637684" y="324433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D8DE1B7F-99E4-4E52-B526-7DD1F07B51E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7684" y="3244334"/>
                <a:ext cx="41069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9A406938-280A-4EE7-9ED4-B28DEFB74DD0}"/>
                  </a:ext>
                </a:extLst>
              </p:cNvPr>
              <p:cNvSpPr/>
              <p:nvPr/>
            </p:nvSpPr>
            <p:spPr>
              <a:xfrm>
                <a:off x="7843029" y="3104323"/>
                <a:ext cx="494815" cy="616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𝑏h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9A406938-280A-4EE7-9ED4-B28DEFB74D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3029" y="3104323"/>
                <a:ext cx="494815" cy="61645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A0AF9146-D379-4C09-9F38-B0451BE0221B}"/>
                  </a:ext>
                </a:extLst>
              </p:cNvPr>
              <p:cNvSpPr/>
              <p:nvPr/>
            </p:nvSpPr>
            <p:spPr>
              <a:xfrm>
                <a:off x="4185148" y="4692688"/>
                <a:ext cx="8977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0AF9146-D379-4C09-9F38-B0451BE022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5148" y="4692688"/>
                <a:ext cx="897746" cy="369332"/>
              </a:xfrm>
              <a:prstGeom prst="rect">
                <a:avLst/>
              </a:prstGeom>
              <a:blipFill>
                <a:blip r:embed="rId1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5E2D0FE2-1873-4415-9F73-52FD5983A882}"/>
                  </a:ext>
                </a:extLst>
              </p:cNvPr>
              <p:cNvSpPr/>
              <p:nvPr/>
            </p:nvSpPr>
            <p:spPr>
              <a:xfrm>
                <a:off x="4882294" y="469268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E2D0FE2-1873-4415-9F73-52FD5983A8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2294" y="4692688"/>
                <a:ext cx="41069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D4DB3FC9-3797-42E3-9567-D5364CEAAF70}"/>
                  </a:ext>
                </a:extLst>
              </p:cNvPr>
              <p:cNvSpPr/>
              <p:nvPr/>
            </p:nvSpPr>
            <p:spPr>
              <a:xfrm>
                <a:off x="5079645" y="4442363"/>
                <a:ext cx="1530419" cy="8699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4DB3FC9-3797-42E3-9567-D5364CEAAF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9645" y="4442363"/>
                <a:ext cx="1530419" cy="86998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50202D3D-5677-456A-A301-05FD88BA64B2}"/>
                  </a:ext>
                </a:extLst>
              </p:cNvPr>
              <p:cNvSpPr/>
              <p:nvPr/>
            </p:nvSpPr>
            <p:spPr>
              <a:xfrm>
                <a:off x="920151" y="5595992"/>
                <a:ext cx="8977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50202D3D-5677-456A-A301-05FD88BA64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151" y="5595992"/>
                <a:ext cx="897746" cy="369332"/>
              </a:xfrm>
              <a:prstGeom prst="rect">
                <a:avLst/>
              </a:prstGeom>
              <a:blipFill>
                <a:blip r:embed="rId16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F3E231A0-F64B-4FAD-885B-936DDF781CE8}"/>
                  </a:ext>
                </a:extLst>
              </p:cNvPr>
              <p:cNvSpPr/>
              <p:nvPr/>
            </p:nvSpPr>
            <p:spPr>
              <a:xfrm>
                <a:off x="1612552" y="559599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3E231A0-F64B-4FAD-885B-936DDF781C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2552" y="5595992"/>
                <a:ext cx="410690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13D7581C-3DAD-45FD-B605-F3D378A04525}"/>
                  </a:ext>
                </a:extLst>
              </p:cNvPr>
              <p:cNvSpPr/>
              <p:nvPr/>
            </p:nvSpPr>
            <p:spPr>
              <a:xfrm>
                <a:off x="1855704" y="5424755"/>
                <a:ext cx="9647264" cy="714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</m:d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</m:d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num>
                                <m:den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</m:d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</m:d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num>
                                <m:den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</m:d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</m:d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num>
                                <m:den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</m:d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</m:d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num>
                                <m:den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13D7581C-3DAD-45FD-B605-F3D378A0452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5704" y="5424755"/>
                <a:ext cx="9647264" cy="714683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1456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E7BA905-FB9C-443F-8C86-E9D10C9A2071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N°04 « Techniques d’intégrations numériques».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F77891C2-11A9-4286-8F84-11E598497371}"/>
                  </a:ext>
                </a:extLst>
              </p:cNvPr>
              <p:cNvSpPr/>
              <p:nvPr/>
            </p:nvSpPr>
            <p:spPr>
              <a:xfrm>
                <a:off x="781829" y="1096357"/>
                <a:ext cx="8977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77891C2-11A9-4286-8F84-11E5984973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29" y="1096357"/>
                <a:ext cx="897746" cy="369332"/>
              </a:xfrm>
              <a:prstGeom prst="rect">
                <a:avLst/>
              </a:prstGeom>
              <a:blipFill>
                <a:blip r:embed="rId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748AD9AA-760D-4C61-9C00-419401323F72}"/>
                  </a:ext>
                </a:extLst>
              </p:cNvPr>
              <p:cNvSpPr/>
              <p:nvPr/>
            </p:nvSpPr>
            <p:spPr>
              <a:xfrm>
                <a:off x="1474230" y="109635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748AD9AA-760D-4C61-9C00-419401323F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4230" y="1096357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32C64ECB-D067-46C1-B68D-3672E666C366}"/>
                  </a:ext>
                </a:extLst>
              </p:cNvPr>
              <p:cNvSpPr/>
              <p:nvPr/>
            </p:nvSpPr>
            <p:spPr>
              <a:xfrm>
                <a:off x="1023668" y="972797"/>
                <a:ext cx="9776604" cy="6164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2×4</m:t>
                          </m:r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[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2C64ECB-D067-46C1-B68D-3672E666C3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668" y="972797"/>
                <a:ext cx="9776604" cy="61645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73FAA841-8849-436F-94DF-701B82A96F40}"/>
                  </a:ext>
                </a:extLst>
              </p:cNvPr>
              <p:cNvSpPr/>
              <p:nvPr/>
            </p:nvSpPr>
            <p:spPr>
              <a:xfrm>
                <a:off x="1333920" y="1915714"/>
                <a:ext cx="8977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3FAA841-8849-436F-94DF-701B82A96F4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920" y="1915714"/>
                <a:ext cx="897746" cy="369332"/>
              </a:xfrm>
              <a:prstGeom prst="rect">
                <a:avLst/>
              </a:prstGeom>
              <a:blipFill>
                <a:blip r:embed="rId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89D1B19B-3ED9-4C0F-899F-698C2727DBFB}"/>
                  </a:ext>
                </a:extLst>
              </p:cNvPr>
              <p:cNvSpPr/>
              <p:nvPr/>
            </p:nvSpPr>
            <p:spPr>
              <a:xfrm>
                <a:off x="2026321" y="191571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9D1B19B-3ED9-4C0F-899F-698C2727DB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6321" y="1915714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670B5ED6-2CF8-4F1F-8B12-68A6E8C725B5}"/>
                  </a:ext>
                </a:extLst>
              </p:cNvPr>
              <p:cNvSpPr/>
              <p:nvPr/>
            </p:nvSpPr>
            <p:spPr>
              <a:xfrm>
                <a:off x="2231666" y="1774382"/>
                <a:ext cx="6031843" cy="618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fr-FR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𝜉</m:t>
                                  </m:r>
                                </m:e>
                              </m:d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𝜉</m:t>
                                  </m:r>
                                </m:e>
                              </m:d>
                            </m:e>
                          </m:d>
                          <m:r>
                            <a:rPr lang="fr-FR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𝜉</m:t>
                                  </m:r>
                                </m:e>
                              </m:d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𝜉</m:t>
                                  </m:r>
                                </m:e>
                              </m:d>
                            </m:e>
                          </m:d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70B5ED6-2CF8-4F1F-8B12-68A6E8C725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1666" y="1774382"/>
                <a:ext cx="6031843" cy="6182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C3B3F2D7-30E8-4262-82F5-EE3BC79D0F14}"/>
                  </a:ext>
                </a:extLst>
              </p:cNvPr>
              <p:cNvSpPr/>
              <p:nvPr/>
            </p:nvSpPr>
            <p:spPr>
              <a:xfrm>
                <a:off x="1588381" y="2611512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3B3F2D7-30E8-4262-82F5-EE3BC79D0F1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381" y="2611512"/>
                <a:ext cx="43794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63D1C838-D440-4C3B-8698-AF6FC9956D77}"/>
                  </a:ext>
                </a:extLst>
              </p:cNvPr>
              <p:cNvSpPr/>
              <p:nvPr/>
            </p:nvSpPr>
            <p:spPr>
              <a:xfrm>
                <a:off x="2437011" y="2611512"/>
                <a:ext cx="8977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3D1C838-D440-4C3B-8698-AF6FC9956D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7011" y="2611512"/>
                <a:ext cx="897746" cy="369332"/>
              </a:xfrm>
              <a:prstGeom prst="rect">
                <a:avLst/>
              </a:prstGeom>
              <a:blipFill>
                <a:blip r:embed="rId9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FF0E8466-293E-46B9-8B31-4AEE850BDD5F}"/>
                  </a:ext>
                </a:extLst>
              </p:cNvPr>
              <p:cNvSpPr/>
              <p:nvPr/>
            </p:nvSpPr>
            <p:spPr>
              <a:xfrm>
                <a:off x="3129412" y="261151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F0E8466-293E-46B9-8B31-4AEE850BDD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9412" y="2611512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B4097D7E-7BAD-41C2-9663-CE3511E7614F}"/>
                  </a:ext>
                </a:extLst>
              </p:cNvPr>
              <p:cNvSpPr/>
              <p:nvPr/>
            </p:nvSpPr>
            <p:spPr>
              <a:xfrm>
                <a:off x="3334757" y="2487055"/>
                <a:ext cx="2596031" cy="618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+2</m:t>
                          </m:r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4097D7E-7BAD-41C2-9663-CE3511E761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4757" y="2487055"/>
                <a:ext cx="2596031" cy="6182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2DA6B755-E235-4238-95CF-65978B2A1B8E}"/>
                  </a:ext>
                </a:extLst>
              </p:cNvPr>
              <p:cNvSpPr/>
              <p:nvPr/>
            </p:nvSpPr>
            <p:spPr>
              <a:xfrm>
                <a:off x="5725443" y="261151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2DA6B755-E235-4238-95CF-65978B2A1B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5443" y="2611512"/>
                <a:ext cx="410690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A082018B-8CB9-40F9-8689-0AFD8281BDD8}"/>
                  </a:ext>
                </a:extLst>
              </p:cNvPr>
              <p:cNvSpPr/>
              <p:nvPr/>
            </p:nvSpPr>
            <p:spPr>
              <a:xfrm>
                <a:off x="5930788" y="2487055"/>
                <a:ext cx="2197076" cy="618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fr-FR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  <m:r>
                            <a:rPr lang="fr-FR">
                              <a:latin typeface="Cambria Math" panose="02040503050406030204" pitchFamily="18" charset="0"/>
                            </a:rPr>
                            <m:t>−2+2+2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082018B-8CB9-40F9-8689-0AFD8281BD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0788" y="2487055"/>
                <a:ext cx="2197076" cy="61824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BD57463D-5A80-4F2F-BD97-E3214BC5E51B}"/>
                  </a:ext>
                </a:extLst>
              </p:cNvPr>
              <p:cNvSpPr/>
              <p:nvPr/>
            </p:nvSpPr>
            <p:spPr>
              <a:xfrm>
                <a:off x="2437011" y="3423852"/>
                <a:ext cx="8977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BD57463D-5A80-4F2F-BD97-E3214BC5E5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7011" y="3423852"/>
                <a:ext cx="897746" cy="369332"/>
              </a:xfrm>
              <a:prstGeom prst="rect">
                <a:avLst/>
              </a:prstGeom>
              <a:blipFill>
                <a:blip r:embed="rId1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AA0EEFD0-4C05-46FC-85DC-794FDDA94D57}"/>
                  </a:ext>
                </a:extLst>
              </p:cNvPr>
              <p:cNvSpPr/>
              <p:nvPr/>
            </p:nvSpPr>
            <p:spPr>
              <a:xfrm>
                <a:off x="3129412" y="342385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A0EEFD0-4C05-46FC-85DC-794FDDA94D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9412" y="3423852"/>
                <a:ext cx="410690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40A0E747-6158-4693-9BC0-F106A201258D}"/>
                  </a:ext>
                </a:extLst>
              </p:cNvPr>
              <p:cNvSpPr/>
              <p:nvPr/>
            </p:nvSpPr>
            <p:spPr>
              <a:xfrm>
                <a:off x="3334757" y="3299395"/>
                <a:ext cx="1161985" cy="618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×4×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40A0E747-6158-4693-9BC0-F106A20125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4757" y="3299395"/>
                <a:ext cx="1161985" cy="61824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69CCD03E-7B28-4A36-985C-90B3E7C2A3E2}"/>
                  </a:ext>
                </a:extLst>
              </p:cNvPr>
              <p:cNvSpPr/>
              <p:nvPr/>
            </p:nvSpPr>
            <p:spPr>
              <a:xfrm>
                <a:off x="4355153" y="342385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69CCD03E-7B28-4A36-985C-90B3E7C2A3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153" y="3423852"/>
                <a:ext cx="410690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51B7F563-F080-44D5-AA31-74F6EDC05A0C}"/>
                  </a:ext>
                </a:extLst>
              </p:cNvPr>
              <p:cNvSpPr/>
              <p:nvPr/>
            </p:nvSpPr>
            <p:spPr>
              <a:xfrm>
                <a:off x="4560498" y="3281934"/>
                <a:ext cx="536814" cy="616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51B7F563-F080-44D5-AA31-74F6EDC05A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0498" y="3281934"/>
                <a:ext cx="536814" cy="61645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5D3CCB49-5AE7-4BCD-84F6-88F3CA6FA771}"/>
                  </a:ext>
                </a:extLst>
              </p:cNvPr>
              <p:cNvSpPr/>
              <p:nvPr/>
            </p:nvSpPr>
            <p:spPr>
              <a:xfrm>
                <a:off x="5917163" y="3423852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5D3CCB49-5AE7-4BCD-84F6-88F3CA6FA7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7163" y="3423852"/>
                <a:ext cx="437940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65A9AF96-1017-4F0F-847F-E2EE054B9B70}"/>
                  </a:ext>
                </a:extLst>
              </p:cNvPr>
              <p:cNvSpPr/>
              <p:nvPr/>
            </p:nvSpPr>
            <p:spPr>
              <a:xfrm>
                <a:off x="7174954" y="3423852"/>
                <a:ext cx="101239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65A9AF96-1017-4F0F-847F-E2EE054B9B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4954" y="3423852"/>
                <a:ext cx="1012393" cy="369332"/>
              </a:xfrm>
              <a:prstGeom prst="rect">
                <a:avLst/>
              </a:prstGeom>
              <a:blipFill>
                <a:blip r:embed="rId20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1C72DDFF-5B80-4A98-9A8D-2C7B0F89FB83}"/>
                  </a:ext>
                </a:extLst>
              </p:cNvPr>
              <p:cNvSpPr/>
              <p:nvPr/>
            </p:nvSpPr>
            <p:spPr>
              <a:xfrm>
                <a:off x="8058164" y="342385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1C72DDFF-5B80-4A98-9A8D-2C7B0F89FB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8164" y="3423852"/>
                <a:ext cx="410690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xmlns="" id="{5AEB766C-C005-484A-AD47-8B70EB6A6355}"/>
                  </a:ext>
                </a:extLst>
              </p:cNvPr>
              <p:cNvSpPr/>
              <p:nvPr/>
            </p:nvSpPr>
            <p:spPr>
              <a:xfrm>
                <a:off x="8323632" y="3251846"/>
                <a:ext cx="751488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5AEB766C-C005-484A-AD47-8B70EB6A63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3632" y="3251846"/>
                <a:ext cx="751488" cy="646331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BE190E4A-8894-4D49-91CB-6CCC764C8891}"/>
                  </a:ext>
                </a:extLst>
              </p:cNvPr>
              <p:cNvSpPr/>
              <p:nvPr/>
            </p:nvSpPr>
            <p:spPr>
              <a:xfrm>
                <a:off x="1588381" y="4207102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BE190E4A-8894-4D49-91CB-6CCC764C889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381" y="4207102"/>
                <a:ext cx="437940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xmlns="" id="{42018F3C-6607-4B8D-AC75-E3C73B28F66E}"/>
                  </a:ext>
                </a:extLst>
              </p:cNvPr>
              <p:cNvSpPr/>
              <p:nvPr/>
            </p:nvSpPr>
            <p:spPr>
              <a:xfrm>
                <a:off x="2231666" y="3972807"/>
                <a:ext cx="1428404" cy="837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∬"/>
                          <m:limLoc m:val="undOvr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  <m:sup>
                          <m:r>
                            <a:rPr lang="fr-FR" i="0" smtClean="0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p>
                        <m:e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𝑑𝑥𝑑𝑦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42018F3C-6607-4B8D-AC75-E3C73B28F6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1666" y="3972807"/>
                <a:ext cx="1428404" cy="83792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xmlns="" id="{24468FFF-7E8D-4F0A-9320-254295A584DB}"/>
                  </a:ext>
                </a:extLst>
              </p:cNvPr>
              <p:cNvSpPr/>
              <p:nvPr/>
            </p:nvSpPr>
            <p:spPr>
              <a:xfrm>
                <a:off x="3454725" y="420679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4468FFF-7E8D-4F0A-9320-254295A584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4725" y="4206790"/>
                <a:ext cx="410690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xmlns="" id="{10A22CFF-E30F-467F-AB68-FD99FD554F91}"/>
                  </a:ext>
                </a:extLst>
              </p:cNvPr>
              <p:cNvSpPr/>
              <p:nvPr/>
            </p:nvSpPr>
            <p:spPr>
              <a:xfrm>
                <a:off x="3684146" y="3993067"/>
                <a:ext cx="3126882" cy="8393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𝑏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∬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𝑐𝑎𝑟𝑟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é</m:t>
                          </m:r>
                        </m:sub>
                        <m:sup>
                          <m:r>
                            <a:rPr lang="fr-FR" i="0" smtClean="0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p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h</m:t>
                                      </m:r>
                                    </m:e>
                                    <m:sup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𝜂</m:t>
                                  </m:r>
                                </m:e>
                                <m:sup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num>
                                <m:den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10A22CFF-E30F-467F-AB68-FD99FD554F9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4146" y="3993067"/>
                <a:ext cx="3126882" cy="839397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xmlns="" id="{9FC5C655-1580-45F4-8827-E1A75FB54893}"/>
                  </a:ext>
                </a:extLst>
              </p:cNvPr>
              <p:cNvSpPr/>
              <p:nvPr/>
            </p:nvSpPr>
            <p:spPr>
              <a:xfrm>
                <a:off x="1588381" y="5262915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9FC5C655-1580-45F4-8827-E1A75FB548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381" y="5262915"/>
                <a:ext cx="437940" cy="369332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xmlns="" id="{4FAD47C5-4CF7-4B0B-9077-FAE367872628}"/>
                  </a:ext>
                </a:extLst>
              </p:cNvPr>
              <p:cNvSpPr/>
              <p:nvPr/>
            </p:nvSpPr>
            <p:spPr>
              <a:xfrm>
                <a:off x="2008946" y="5028620"/>
                <a:ext cx="1325811" cy="837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∬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  <m:sup>
                          <m:r>
                            <a:rPr lang="fr-FR" i="0" smtClean="0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p>
                        <m:e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𝑑𝑥𝑑𝑦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4FAD47C5-4CF7-4B0B-9077-FAE36787262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8946" y="5028620"/>
                <a:ext cx="1325811" cy="837922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xmlns="" id="{97C83019-DD18-4885-8264-5A67A152D278}"/>
                  </a:ext>
                </a:extLst>
              </p:cNvPr>
              <p:cNvSpPr/>
              <p:nvPr/>
            </p:nvSpPr>
            <p:spPr>
              <a:xfrm>
                <a:off x="3129412" y="526291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97C83019-DD18-4885-8264-5A67A152D2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9412" y="5262915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xmlns="" id="{D20A1664-1387-4660-B843-13661C5BBD07}"/>
                  </a:ext>
                </a:extLst>
              </p:cNvPr>
              <p:cNvSpPr/>
              <p:nvPr/>
            </p:nvSpPr>
            <p:spPr>
              <a:xfrm>
                <a:off x="3370515" y="5044712"/>
                <a:ext cx="2568587" cy="8706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𝑏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∬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é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𝑓𝑓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é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𝑟𝑎𝑛𝑐𝑒</m:t>
                          </m:r>
                        </m:sub>
                        <m:sup>
                          <m:r>
                            <a:rPr lang="fr-FR" i="0" smtClean="0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p>
                        <m:e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D20A1664-1387-4660-B843-13661C5BBD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0515" y="5044712"/>
                <a:ext cx="2568587" cy="870688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70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061E349-3516-4B1A-BBBF-62A4A731A0C5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N°04 « Techniques d’intégrations numériques».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5F32009-5465-4BD5-B9D6-75044D08FD01}"/>
              </a:ext>
            </a:extLst>
          </p:cNvPr>
          <p:cNvSpPr/>
          <p:nvPr/>
        </p:nvSpPr>
        <p:spPr>
          <a:xfrm>
            <a:off x="705990" y="949707"/>
            <a:ext cx="428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43EA11CA-9CF6-49D3-8650-F03D1307C89F}"/>
                  </a:ext>
                </a:extLst>
              </p:cNvPr>
              <p:cNvSpPr/>
              <p:nvPr/>
            </p:nvSpPr>
            <p:spPr>
              <a:xfrm>
                <a:off x="1513212" y="1326863"/>
                <a:ext cx="2109167" cy="8706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∬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é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𝑓𝑓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é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𝑟𝑎𝑛𝑐𝑒</m:t>
                          </m:r>
                        </m:sub>
                        <m:sup>
                          <m:r>
                            <a:rPr lang="fr-FR" i="0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p>
                        <m:e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3EA11CA-9CF6-49D3-8650-F03D1307C8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212" y="1326863"/>
                <a:ext cx="2109167" cy="8706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22AECB46-22A1-4335-9806-CD8AE50B5FB4}"/>
                  </a:ext>
                </a:extLst>
              </p:cNvPr>
              <p:cNvSpPr/>
              <p:nvPr/>
            </p:nvSpPr>
            <p:spPr>
              <a:xfrm>
                <a:off x="3544270" y="157754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2AECB46-22A1-4335-9806-CD8AE50B5F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4270" y="1577541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D5FA953D-D990-49E1-BD57-9D6B90547CE4}"/>
                  </a:ext>
                </a:extLst>
              </p:cNvPr>
              <p:cNvSpPr/>
              <p:nvPr/>
            </p:nvSpPr>
            <p:spPr>
              <a:xfrm>
                <a:off x="3894516" y="1456354"/>
                <a:ext cx="365806" cy="6117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5FA953D-D990-49E1-BD57-9D6B90547C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4516" y="1456354"/>
                <a:ext cx="365806" cy="61170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9489BF73-0756-46CF-9CDA-235CC758451E}"/>
              </a:ext>
            </a:extLst>
          </p:cNvPr>
          <p:cNvSpPr/>
          <p:nvPr/>
        </p:nvSpPr>
        <p:spPr>
          <a:xfrm>
            <a:off x="6296877" y="1577541"/>
            <a:ext cx="17203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(Voir exemple 2)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C1CF892F-AB41-4F6A-BA3A-655476AE02B1}"/>
                  </a:ext>
                </a:extLst>
              </p:cNvPr>
              <p:cNvSpPr/>
              <p:nvPr/>
            </p:nvSpPr>
            <p:spPr>
              <a:xfrm>
                <a:off x="1793107" y="287808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1CF892F-AB41-4F6A-BA3A-655476AE02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3107" y="2878083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8F88769B-5CD3-423B-800F-406A3E9E0D4B}"/>
                  </a:ext>
                </a:extLst>
              </p:cNvPr>
              <p:cNvSpPr/>
              <p:nvPr/>
            </p:nvSpPr>
            <p:spPr>
              <a:xfrm>
                <a:off x="2085505" y="2627758"/>
                <a:ext cx="1664110" cy="8699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fr-FR" i="1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F88769B-5CD3-423B-800F-406A3E9E0D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5505" y="2627758"/>
                <a:ext cx="1664110" cy="86998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EB6AD7DD-39C2-4E4C-8DA1-6A6E20196EA4}"/>
                  </a:ext>
                </a:extLst>
              </p:cNvPr>
              <p:cNvSpPr/>
              <p:nvPr/>
            </p:nvSpPr>
            <p:spPr>
              <a:xfrm>
                <a:off x="3631323" y="287334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B6AD7DD-39C2-4E4C-8DA1-6A6E20196E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1323" y="2873340"/>
                <a:ext cx="4106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F95777DF-8F59-40CD-8EA1-DF65B5F46FAF}"/>
                  </a:ext>
                </a:extLst>
              </p:cNvPr>
              <p:cNvSpPr/>
              <p:nvPr/>
            </p:nvSpPr>
            <p:spPr>
              <a:xfrm>
                <a:off x="3836668" y="2627758"/>
                <a:ext cx="4762650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1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0">
                          <a:latin typeface="Cambria Math" panose="02040503050406030204" pitchFamily="18" charset="0"/>
                        </a:rPr>
                        <m:t>+1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95777DF-8F59-40CD-8EA1-DF65B5F46F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6668" y="2627758"/>
                <a:ext cx="4762650" cy="76937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89788A80-30AF-4116-BC89-7CC9D702CC9B}"/>
                  </a:ext>
                </a:extLst>
              </p:cNvPr>
              <p:cNvSpPr/>
              <p:nvPr/>
            </p:nvSpPr>
            <p:spPr>
              <a:xfrm>
                <a:off x="8393973" y="288110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9788A80-30AF-4116-BC89-7CC9D702CC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3973" y="2881106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8410B3DD-1028-426B-8A4E-869A68C519FC}"/>
                  </a:ext>
                </a:extLst>
              </p:cNvPr>
              <p:cNvSpPr/>
              <p:nvPr/>
            </p:nvSpPr>
            <p:spPr>
              <a:xfrm>
                <a:off x="8621760" y="2707491"/>
                <a:ext cx="365806" cy="6099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410B3DD-1028-426B-8A4E-869A68C519F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1760" y="2707491"/>
                <a:ext cx="365806" cy="60991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21C925C2-B442-4CF3-AF47-2957A2C53C46}"/>
                  </a:ext>
                </a:extLst>
              </p:cNvPr>
              <p:cNvSpPr/>
              <p:nvPr/>
            </p:nvSpPr>
            <p:spPr>
              <a:xfrm>
                <a:off x="2348825" y="4055218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21C925C2-B442-4CF3-AF47-2957A2C53C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8825" y="4055218"/>
                <a:ext cx="43794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e 18">
            <a:extLst>
              <a:ext uri="{FF2B5EF4-FFF2-40B4-BE49-F238E27FC236}">
                <a16:creationId xmlns:a16="http://schemas.microsoft.com/office/drawing/2014/main" xmlns="" id="{B5E6E11E-597A-4354-8862-29608CC9E1A6}"/>
              </a:ext>
            </a:extLst>
          </p:cNvPr>
          <p:cNvGrpSpPr/>
          <p:nvPr/>
        </p:nvGrpSpPr>
        <p:grpSpPr>
          <a:xfrm>
            <a:off x="2917560" y="3815192"/>
            <a:ext cx="2997535" cy="837922"/>
            <a:chOff x="2917560" y="3815192"/>
            <a:chExt cx="2997535" cy="83792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xmlns="" id="{C0B4E371-2DCD-4779-BE56-D5A8C2519671}"/>
                    </a:ext>
                  </a:extLst>
                </p:cNvPr>
                <p:cNvSpPr/>
                <p:nvPr/>
              </p:nvSpPr>
              <p:spPr>
                <a:xfrm>
                  <a:off x="2917560" y="3815192"/>
                  <a:ext cx="2937150" cy="83792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∬"/>
                            <m:limLoc m:val="undOvr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  <m:sup>
                            <m:r>
                              <a:rPr lang="fr-FR" i="0" smtClean="0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.</m:t>
                            </m:r>
                          </m:sup>
                          <m:e>
                            <m:sSup>
                              <m:sSup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𝑑𝑥𝑑𝑦</m:t>
                            </m:r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sSup>
                                  <m:sSup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p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den>
                            </m:f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num>
                              <m:den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sSup>
                                  <m:sSup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p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</m:den>
                            </m:f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nary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C0B4E371-2DCD-4779-BE56-D5A8C251967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7560" y="3815192"/>
                  <a:ext cx="2937150" cy="83792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Rectangle : coins arrondis 17">
              <a:extLst>
                <a:ext uri="{FF2B5EF4-FFF2-40B4-BE49-F238E27FC236}">
                  <a16:creationId xmlns:a16="http://schemas.microsoft.com/office/drawing/2014/main" xmlns="" id="{001AA41C-9533-45A7-A5DE-504240749474}"/>
                </a:ext>
              </a:extLst>
            </p:cNvPr>
            <p:cNvSpPr/>
            <p:nvPr/>
          </p:nvSpPr>
          <p:spPr>
            <a:xfrm>
              <a:off x="2977945" y="3815192"/>
              <a:ext cx="2937150" cy="837922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EE86572A-9263-43A2-8C51-87AA26480AA8}"/>
              </a:ext>
            </a:extLst>
          </p:cNvPr>
          <p:cNvSpPr/>
          <p:nvPr/>
        </p:nvSpPr>
        <p:spPr>
          <a:xfrm>
            <a:off x="661173" y="5157060"/>
            <a:ext cx="4512774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18669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Et on retrouve le résultat classique de la RDM.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789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56AF09B-959D-40AB-809A-1402259023AC}"/>
              </a:ext>
            </a:extLst>
          </p:cNvPr>
          <p:cNvSpPr/>
          <p:nvPr/>
        </p:nvSpPr>
        <p:spPr>
          <a:xfrm>
            <a:off x="415098" y="880697"/>
            <a:ext cx="1392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b="1" u="sn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Exercice 01: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D98994D-369F-462F-9777-0BD906DE25D5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N°04 « Techniques d’intégrations numériques».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B90D703A-97AF-48A4-8110-9619178E9502}"/>
              </a:ext>
            </a:extLst>
          </p:cNvPr>
          <p:cNvSpPr/>
          <p:nvPr/>
        </p:nvSpPr>
        <p:spPr>
          <a:xfrm>
            <a:off x="415098" y="1250525"/>
            <a:ext cx="115238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On considère le solide de forme triangulaire T défini en 2D dans le plan (</a:t>
            </a:r>
            <a:r>
              <a:rPr lang="fr-FR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x,y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 à la figure 01 ci-dessous.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7DCFCC2C-B2A5-4F29-ABC7-94C400325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369" y="1698622"/>
            <a:ext cx="2969251" cy="162989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FF2FD67-9B45-4C71-9961-6B3B53F6CFC1}"/>
              </a:ext>
            </a:extLst>
          </p:cNvPr>
          <p:cNvSpPr/>
          <p:nvPr/>
        </p:nvSpPr>
        <p:spPr>
          <a:xfrm>
            <a:off x="4514925" y="3468795"/>
            <a:ext cx="31621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Figure 01 : solide Triangulaire T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E07E46C-AC3D-4B75-9B0C-A90235CD9460}"/>
              </a:ext>
            </a:extLst>
          </p:cNvPr>
          <p:cNvSpPr/>
          <p:nvPr/>
        </p:nvSpPr>
        <p:spPr>
          <a:xfrm>
            <a:off x="415098" y="3919095"/>
            <a:ext cx="11523860" cy="1295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Ce solide est maillé avec un élément fini triangulaire de type TRI3 et on veut calculer l’intégrale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ci-dessous qui représente le moment d’inertie de ce solide autour de l’axe Y.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FA2E17A-2BA2-40AB-A4D5-78100A33D9A7}"/>
              </a:ext>
            </a:extLst>
          </p:cNvPr>
          <p:cNvSpPr/>
          <p:nvPr/>
        </p:nvSpPr>
        <p:spPr>
          <a:xfrm>
            <a:off x="334062" y="5581480"/>
            <a:ext cx="11523859" cy="1295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Les coordonnées des nœuds de l’élément sont les suivants Nœud 1 (0,0) ; Nœud 2 (2,0) ; Nœud 3 (1,2). Calculer numériquement la valeur de cette intégrale en passant par l’élément de référence :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xmlns="" id="{2EEB2925-E0E6-44C1-9B20-12F437DF9D75}"/>
                  </a:ext>
                </a:extLst>
              </p:cNvPr>
              <p:cNvSpPr txBox="1"/>
              <p:nvPr/>
            </p:nvSpPr>
            <p:spPr>
              <a:xfrm>
                <a:off x="4676947" y="4737275"/>
                <a:ext cx="2838091" cy="844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∬"/>
                          <m:limLoc m:val="undOvr"/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fr-FR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  <m:sup>
                          <m: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p>
                        <m:e>
                          <m:sSup>
                            <m:sSup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2EEB2925-E0E6-44C1-9B20-12F437DF9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6947" y="4737275"/>
                <a:ext cx="2838091" cy="8442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1132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F9D6A34F-2432-4804-B79E-C30E89913779}"/>
              </a:ext>
            </a:extLst>
          </p:cNvPr>
          <p:cNvSpPr txBox="1"/>
          <p:nvPr/>
        </p:nvSpPr>
        <p:spPr>
          <a:xfrm>
            <a:off x="306354" y="1456279"/>
            <a:ext cx="2670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Solution de l’exercice 01:</a:t>
            </a:r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86E3858-E984-445D-9271-0720D8AF17C8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N°04 « Techniques d’intégrations numériques».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907FC51-0EBD-4DAB-BCE6-DACE454E3CDC}"/>
              </a:ext>
            </a:extLst>
          </p:cNvPr>
          <p:cNvSpPr/>
          <p:nvPr/>
        </p:nvSpPr>
        <p:spPr>
          <a:xfrm>
            <a:off x="306354" y="54604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- Avec un seul point d’intégration (r=1).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0AF86DE-F705-4EF0-B35F-035930999738}"/>
              </a:ext>
            </a:extLst>
          </p:cNvPr>
          <p:cNvSpPr/>
          <p:nvPr/>
        </p:nvSpPr>
        <p:spPr>
          <a:xfrm>
            <a:off x="306354" y="994614"/>
            <a:ext cx="79577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- Avec le minimum de points d’intégration pour avoir une intégration exacte.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xmlns="" id="{5FCF4E14-9150-4BB6-916C-71F4F0C42CAC}"/>
              </a:ext>
            </a:extLst>
          </p:cNvPr>
          <p:cNvGrpSpPr/>
          <p:nvPr/>
        </p:nvGrpSpPr>
        <p:grpSpPr>
          <a:xfrm>
            <a:off x="4549116" y="2089518"/>
            <a:ext cx="3093768" cy="2374532"/>
            <a:chOff x="0" y="0"/>
            <a:chExt cx="2311400" cy="2070100"/>
          </a:xfrm>
        </p:grpSpPr>
        <p:grpSp>
          <p:nvGrpSpPr>
            <p:cNvPr id="8" name="Groupe 7">
              <a:extLst>
                <a:ext uri="{FF2B5EF4-FFF2-40B4-BE49-F238E27FC236}">
                  <a16:creationId xmlns:a16="http://schemas.microsoft.com/office/drawing/2014/main" xmlns="" id="{AAAF9E22-676A-4DEB-BCD3-CEB25C34B487}"/>
                </a:ext>
              </a:extLst>
            </p:cNvPr>
            <p:cNvGrpSpPr/>
            <p:nvPr/>
          </p:nvGrpSpPr>
          <p:grpSpPr>
            <a:xfrm>
              <a:off x="0" y="0"/>
              <a:ext cx="2311400" cy="2070100"/>
              <a:chOff x="0" y="0"/>
              <a:chExt cx="2311400" cy="2070100"/>
            </a:xfrm>
          </p:grpSpPr>
          <p:grpSp>
            <p:nvGrpSpPr>
              <p:cNvPr id="10" name="Groupe 9">
                <a:extLst>
                  <a:ext uri="{FF2B5EF4-FFF2-40B4-BE49-F238E27FC236}">
                    <a16:creationId xmlns:a16="http://schemas.microsoft.com/office/drawing/2014/main" xmlns="" id="{9CCC955F-69C2-4F1D-B83E-7185DDB60F58}"/>
                  </a:ext>
                </a:extLst>
              </p:cNvPr>
              <p:cNvGrpSpPr/>
              <p:nvPr/>
            </p:nvGrpSpPr>
            <p:grpSpPr>
              <a:xfrm>
                <a:off x="0" y="0"/>
                <a:ext cx="2311400" cy="2038350"/>
                <a:chOff x="0" y="0"/>
                <a:chExt cx="2311400" cy="2038350"/>
              </a:xfrm>
            </p:grpSpPr>
            <p:grpSp>
              <p:nvGrpSpPr>
                <p:cNvPr id="12" name="Groupe 11">
                  <a:extLst>
                    <a:ext uri="{FF2B5EF4-FFF2-40B4-BE49-F238E27FC236}">
                      <a16:creationId xmlns:a16="http://schemas.microsoft.com/office/drawing/2014/main" xmlns="" id="{328A65D9-5337-43EE-BA54-FC9724004EF2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2311400" cy="2038350"/>
                  <a:chOff x="0" y="0"/>
                  <a:chExt cx="2311400" cy="2038350"/>
                </a:xfrm>
              </p:grpSpPr>
              <p:grpSp>
                <p:nvGrpSpPr>
                  <p:cNvPr id="14" name="Groupe 13">
                    <a:extLst>
                      <a:ext uri="{FF2B5EF4-FFF2-40B4-BE49-F238E27FC236}">
                        <a16:creationId xmlns:a16="http://schemas.microsoft.com/office/drawing/2014/main" xmlns="" id="{2A54A7B1-8F3F-426B-A550-B41A0D79CD5A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0"/>
                    <a:ext cx="2311400" cy="2038350"/>
                    <a:chOff x="0" y="0"/>
                    <a:chExt cx="2311400" cy="2038350"/>
                  </a:xfrm>
                </p:grpSpPr>
                <p:grpSp>
                  <p:nvGrpSpPr>
                    <p:cNvPr id="16" name="Groupe 15">
                      <a:extLst>
                        <a:ext uri="{FF2B5EF4-FFF2-40B4-BE49-F238E27FC236}">
                          <a16:creationId xmlns:a16="http://schemas.microsoft.com/office/drawing/2014/main" xmlns="" id="{1DF5D720-44E7-426F-9B22-8DA5EB5A15C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0"/>
                      <a:ext cx="2311400" cy="2038350"/>
                      <a:chOff x="0" y="0"/>
                      <a:chExt cx="2311400" cy="2038350"/>
                    </a:xfrm>
                  </p:grpSpPr>
                  <p:grpSp>
                    <p:nvGrpSpPr>
                      <p:cNvPr id="18" name="Groupe 17">
                        <a:extLst>
                          <a:ext uri="{FF2B5EF4-FFF2-40B4-BE49-F238E27FC236}">
                            <a16:creationId xmlns:a16="http://schemas.microsoft.com/office/drawing/2014/main" xmlns="" id="{F70C0505-8D27-4A27-B5A3-FEB90508DD9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0" y="0"/>
                        <a:ext cx="2311400" cy="2038350"/>
                        <a:chOff x="0" y="0"/>
                        <a:chExt cx="2311400" cy="2038350"/>
                      </a:xfrm>
                    </p:grpSpPr>
                    <p:grpSp>
                      <p:nvGrpSpPr>
                        <p:cNvPr id="20" name="Groupe 19">
                          <a:extLst>
                            <a:ext uri="{FF2B5EF4-FFF2-40B4-BE49-F238E27FC236}">
                              <a16:creationId xmlns:a16="http://schemas.microsoft.com/office/drawing/2014/main" xmlns="" id="{128DA34E-1E3A-4237-83BD-316F4A59CDC5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0" y="0"/>
                          <a:ext cx="2190750" cy="1778000"/>
                          <a:chOff x="0" y="0"/>
                          <a:chExt cx="2190750" cy="1778000"/>
                        </a:xfrm>
                      </p:grpSpPr>
                      <p:grpSp>
                        <p:nvGrpSpPr>
                          <p:cNvPr id="22" name="Groupe 21">
                            <a:extLst>
                              <a:ext uri="{FF2B5EF4-FFF2-40B4-BE49-F238E27FC236}">
                                <a16:creationId xmlns:a16="http://schemas.microsoft.com/office/drawing/2014/main" xmlns="" id="{805DFA6D-2882-4F99-BE28-C326A1653526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222250" y="139700"/>
                            <a:ext cx="1968500" cy="1638300"/>
                            <a:chOff x="0" y="0"/>
                            <a:chExt cx="1968500" cy="1449100"/>
                          </a:xfrm>
                        </p:grpSpPr>
                        <p:grpSp>
                          <p:nvGrpSpPr>
                            <p:cNvPr id="24" name="Groupe 23">
                              <a:extLst>
                                <a:ext uri="{FF2B5EF4-FFF2-40B4-BE49-F238E27FC236}">
                                  <a16:creationId xmlns:a16="http://schemas.microsoft.com/office/drawing/2014/main" xmlns="" id="{EB3D4840-BC8C-4947-8383-4BF37BB7EC18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9050" y="0"/>
                              <a:ext cx="1949450" cy="1435100"/>
                              <a:chOff x="0" y="0"/>
                              <a:chExt cx="1949450" cy="1435100"/>
                            </a:xfrm>
                          </p:grpSpPr>
                          <p:grpSp>
                            <p:nvGrpSpPr>
                              <p:cNvPr id="28" name="Groupe 27">
                                <a:extLst>
                                  <a:ext uri="{FF2B5EF4-FFF2-40B4-BE49-F238E27FC236}">
                                    <a16:creationId xmlns:a16="http://schemas.microsoft.com/office/drawing/2014/main" xmlns="" id="{3D23D57B-8772-4748-896F-6B73CF2E5694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0" y="0"/>
                                <a:ext cx="1949450" cy="1435100"/>
                                <a:chOff x="0" y="0"/>
                                <a:chExt cx="1949450" cy="1435100"/>
                              </a:xfrm>
                            </p:grpSpPr>
                            <p:cxnSp>
                              <p:nvCxnSpPr>
                                <p:cNvPr id="30" name="Connecteur droit avec flèche 29">
                                  <a:extLst>
                                    <a:ext uri="{FF2B5EF4-FFF2-40B4-BE49-F238E27FC236}">
                                      <a16:creationId xmlns:a16="http://schemas.microsoft.com/office/drawing/2014/main" xmlns="" id="{FC57983A-BC0B-48D6-93DD-F36C7B039501}"/>
                                    </a:ext>
                                  </a:extLst>
                                </p:cNvPr>
                                <p:cNvCxnSpPr/>
                                <p:nvPr/>
                              </p:nvCxnSpPr>
                              <p:spPr>
                                <a:xfrm flipV="1">
                                  <a:off x="6350" y="0"/>
                                  <a:ext cx="0" cy="1435100"/>
                                </a:xfrm>
                                <a:prstGeom prst="straightConnector1">
                                  <a:avLst/>
                                </a:prstGeom>
                                <a:ln>
                                  <a:tailEnd type="triangle"/>
                                </a:ln>
                              </p:spPr>
                              <p:style>
                                <a:lnRef idx="3">
                                  <a:schemeClr val="dk1"/>
                                </a:lnRef>
                                <a:fillRef idx="0">
                                  <a:schemeClr val="dk1"/>
                                </a:fillRef>
                                <a:effectRef idx="2">
                                  <a:schemeClr val="dk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  <p:cxnSp>
                              <p:nvCxnSpPr>
                                <p:cNvPr id="31" name="Connecteur droit avec flèche 30">
                                  <a:extLst>
                                    <a:ext uri="{FF2B5EF4-FFF2-40B4-BE49-F238E27FC236}">
                                      <a16:creationId xmlns:a16="http://schemas.microsoft.com/office/drawing/2014/main" xmlns="" id="{B8AF8CE8-2249-477C-9D80-7A0858B13472}"/>
                                    </a:ext>
                                  </a:extLst>
                                </p:cNvPr>
                                <p:cNvCxnSpPr/>
                                <p:nvPr/>
                              </p:nvCxnSpPr>
                              <p:spPr>
                                <a:xfrm flipV="1">
                                  <a:off x="0" y="1422400"/>
                                  <a:ext cx="1949450" cy="0"/>
                                </a:xfrm>
                                <a:prstGeom prst="straightConnector1">
                                  <a:avLst/>
                                </a:prstGeom>
                                <a:ln>
                                  <a:tailEnd type="triangle"/>
                                </a:ln>
                              </p:spPr>
                              <p:style>
                                <a:lnRef idx="3">
                                  <a:schemeClr val="dk1"/>
                                </a:lnRef>
                                <a:fillRef idx="0">
                                  <a:schemeClr val="dk1"/>
                                </a:fillRef>
                                <a:effectRef idx="2">
                                  <a:schemeClr val="dk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</p:grpSp>
                          <p:sp>
                            <p:nvSpPr>
                              <p:cNvPr id="29" name="Triangle isocèle 28">
                                <a:extLst>
                                  <a:ext uri="{FF2B5EF4-FFF2-40B4-BE49-F238E27FC236}">
                                    <a16:creationId xmlns:a16="http://schemas.microsoft.com/office/drawing/2014/main" xmlns="" id="{14D3FAEC-AD09-440E-B5DA-D667686FB95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9050" y="368300"/>
                                <a:ext cx="1530350" cy="1054100"/>
                              </a:xfrm>
                              <a:prstGeom prst="triangle">
                                <a:avLst/>
                              </a:prstGeom>
                              <a:noFill/>
                              <a:ln w="1905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endParaRPr lang="fr-FR"/>
                              </a:p>
                            </p:txBody>
                          </p:sp>
                        </p:grpSp>
                        <p:sp>
                          <p:nvSpPr>
                            <p:cNvPr id="25" name="Ellipse 24">
                              <a:extLst>
                                <a:ext uri="{FF2B5EF4-FFF2-40B4-BE49-F238E27FC236}">
                                  <a16:creationId xmlns:a16="http://schemas.microsoft.com/office/drawing/2014/main" xmlns="" id="{D6C1DCD4-B7FD-4D5F-9853-86221D480DF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0" y="1384300"/>
                              <a:ext cx="64800" cy="64800"/>
                            </a:xfrm>
                            <a:prstGeom prst="ellipse">
                              <a:avLst/>
                            </a:prstGeom>
                          </p:spPr>
                          <p:style>
                            <a:lnRef idx="2">
                              <a:schemeClr val="dk1">
                                <a:shade val="50000"/>
                              </a:schemeClr>
                            </a:lnRef>
                            <a:fillRef idx="1">
                              <a:schemeClr val="dk1"/>
                            </a:fillRef>
                            <a:effectRef idx="0">
                              <a:schemeClr val="dk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fr-FR"/>
                            </a:p>
                          </p:txBody>
                        </p:sp>
                        <p:sp>
                          <p:nvSpPr>
                            <p:cNvPr id="26" name="Ellipse 25">
                              <a:extLst>
                                <a:ext uri="{FF2B5EF4-FFF2-40B4-BE49-F238E27FC236}">
                                  <a16:creationId xmlns:a16="http://schemas.microsoft.com/office/drawing/2014/main" xmlns="" id="{C33B98C4-A5FB-4671-86EE-A05780B155C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774700" y="349250"/>
                              <a:ext cx="63500" cy="64800"/>
                            </a:xfrm>
                            <a:prstGeom prst="ellipse">
                              <a:avLst/>
                            </a:prstGeom>
                          </p:spPr>
                          <p:style>
                            <a:lnRef idx="2">
                              <a:schemeClr val="dk1">
                                <a:shade val="50000"/>
                              </a:schemeClr>
                            </a:lnRef>
                            <a:fillRef idx="1">
                              <a:schemeClr val="dk1"/>
                            </a:fillRef>
                            <a:effectRef idx="0">
                              <a:schemeClr val="dk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fr-FR"/>
                            </a:p>
                          </p:txBody>
                        </p:sp>
                        <p:sp>
                          <p:nvSpPr>
                            <p:cNvPr id="27" name="Ellipse 26">
                              <a:extLst>
                                <a:ext uri="{FF2B5EF4-FFF2-40B4-BE49-F238E27FC236}">
                                  <a16:creationId xmlns:a16="http://schemas.microsoft.com/office/drawing/2014/main" xmlns="" id="{003CA057-5C10-4795-BD4F-E60783651FD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536700" y="1384300"/>
                              <a:ext cx="64800" cy="63500"/>
                            </a:xfrm>
                            <a:prstGeom prst="ellipse">
                              <a:avLst/>
                            </a:prstGeom>
                          </p:spPr>
                          <p:style>
                            <a:lnRef idx="2">
                              <a:schemeClr val="dk1">
                                <a:shade val="50000"/>
                              </a:schemeClr>
                            </a:lnRef>
                            <a:fillRef idx="1">
                              <a:schemeClr val="dk1"/>
                            </a:fillRef>
                            <a:effectRef idx="0">
                              <a:schemeClr val="dk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fr-FR"/>
                            </a:p>
                          </p:txBody>
                        </p:sp>
                      </p:grpSp>
                      <p:sp>
                        <p:nvSpPr>
                          <p:cNvPr id="23" name="Zone de texte 28">
                            <a:extLst>
                              <a:ext uri="{FF2B5EF4-FFF2-40B4-BE49-F238E27FC236}">
                                <a16:creationId xmlns:a16="http://schemas.microsoft.com/office/drawing/2014/main" xmlns="" id="{073AC569-73A6-400F-A7F2-62E9B6A61440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0" y="0"/>
                            <a:ext cx="184150" cy="241300"/>
                          </a:xfrm>
                          <a:prstGeom prst="rect">
                            <a:avLst/>
                          </a:prstGeom>
                          <a:solidFill>
                            <a:schemeClr val="lt1"/>
                          </a:solidFill>
                          <a:ln w="6350">
                            <a:noFill/>
                          </a:ln>
                        </p:spPr>
                        <p:txBody>
                          <a:bodyPr rot="0" spcFirstLastPara="0" vert="horz" wrap="square" lIns="91440" tIns="45720" rIns="91440" bIns="45720" numCol="1" spcCol="0" rtlCol="0" fromWordArt="0" anchor="t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>
                              <a:lnSpc>
                                <a:spcPct val="107000"/>
                              </a:lnSpc>
                              <a:spcAft>
                                <a:spcPts val="800"/>
                              </a:spcAft>
                            </a:pPr>
                            <a:r>
                              <a:rPr lang="fr-FR" sz="1000">
                                <a:effectLst/>
                                <a:latin typeface="Times New Roman" panose="020206030504050203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a:t>Y</a:t>
                            </a:r>
                            <a:endParaRPr lang="fr-FR" sz="11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sp>
                      <p:nvSpPr>
                        <p:cNvPr id="21" name="Zone de texte 30">
                          <a:extLst>
                            <a:ext uri="{FF2B5EF4-FFF2-40B4-BE49-F238E27FC236}">
                              <a16:creationId xmlns:a16="http://schemas.microsoft.com/office/drawing/2014/main" xmlns="" id="{CB60EAA8-C9C0-4F08-838A-284BE64C53AA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082800" y="1797050"/>
                          <a:ext cx="228600" cy="241300"/>
                        </a:xfrm>
                        <a:prstGeom prst="rect">
                          <a:avLst/>
                        </a:prstGeom>
                        <a:solidFill>
                          <a:schemeClr val="lt1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fr-FR" sz="1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X</a:t>
                          </a:r>
                          <a:endParaRPr lang="fr-F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sp>
                    <p:nvSpPr>
                      <p:cNvPr id="19" name="Zone de texte 32">
                        <a:extLst>
                          <a:ext uri="{FF2B5EF4-FFF2-40B4-BE49-F238E27FC236}">
                            <a16:creationId xmlns:a16="http://schemas.microsoft.com/office/drawing/2014/main" xmlns="" id="{FDC0A02A-462C-4775-9D55-2E9299162CE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0" y="1606550"/>
                        <a:ext cx="184150" cy="2032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 w="6350">
                        <a:noFill/>
                      </a:ln>
                    </p:spPr>
                    <p:txBody>
                      <a:bodyPr rot="0" spcFirstLastPara="0" vert="horz" wrap="squar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>
                          <a:lnSpc>
                            <a:spcPct val="107000"/>
                          </a:lnSpc>
                          <a:spcAft>
                            <a:spcPts val="800"/>
                          </a:spcAft>
                        </a:pPr>
                        <a:r>
                          <a:rPr lang="fr-FR" sz="800" b="1">
                            <a:solidFill>
                              <a:srgbClr val="C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a:t>1</a:t>
                        </a:r>
                        <a:endParaRPr lang="fr-F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  <p:sp>
                  <p:nvSpPr>
                    <p:cNvPr id="17" name="Zone de texte 34">
                      <a:extLst>
                        <a:ext uri="{FF2B5EF4-FFF2-40B4-BE49-F238E27FC236}">
                          <a16:creationId xmlns:a16="http://schemas.microsoft.com/office/drawing/2014/main" xmlns="" id="{779467F6-3FB5-4518-BD3B-24A35D78566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847850" y="1479550"/>
                      <a:ext cx="184150" cy="203200"/>
                    </a:xfrm>
                    <a:prstGeom prst="rect">
                      <a:avLst/>
                    </a:prstGeom>
                    <a:solidFill>
                      <a:schemeClr val="lt1"/>
                    </a:solidFill>
                    <a:ln w="6350">
                      <a:noFill/>
                    </a:ln>
                  </p:spPr>
                  <p:txBody>
                    <a:bodyPr rot="0" spcFirstLastPara="0" vert="horz" wrap="squar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800" b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15" name="Zone de texte 36">
                    <a:extLst>
                      <a:ext uri="{FF2B5EF4-FFF2-40B4-BE49-F238E27FC236}">
                        <a16:creationId xmlns:a16="http://schemas.microsoft.com/office/drawing/2014/main" xmlns="" id="{59963293-BD18-43A7-B999-F288ABFF359D}"/>
                      </a:ext>
                    </a:extLst>
                  </p:cNvPr>
                  <p:cNvSpPr txBox="1"/>
                  <p:nvPr/>
                </p:nvSpPr>
                <p:spPr>
                  <a:xfrm>
                    <a:off x="908050" y="285750"/>
                    <a:ext cx="203200" cy="209550"/>
                  </a:xfrm>
                  <a:prstGeom prst="rect">
                    <a:avLst/>
                  </a:prstGeom>
                  <a:solidFill>
                    <a:schemeClr val="lt1"/>
                  </a:solidFill>
                  <a:ln w="6350">
                    <a:noFill/>
                  </a:ln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fr-FR" sz="800" b="1">
                        <a:solidFill>
                          <a:srgbClr val="C00000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3</a:t>
                    </a:r>
                    <a:endParaRPr lang="fr-FR" sz="11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13" name="Zone de texte 38">
                  <a:extLst>
                    <a:ext uri="{FF2B5EF4-FFF2-40B4-BE49-F238E27FC236}">
                      <a16:creationId xmlns:a16="http://schemas.microsoft.com/office/drawing/2014/main" xmlns="" id="{05F6EF4F-B98B-4A7D-997A-0347C37CB905}"/>
                    </a:ext>
                  </a:extLst>
                </p:cNvPr>
                <p:cNvSpPr txBox="1"/>
                <p:nvPr/>
              </p:nvSpPr>
              <p:spPr>
                <a:xfrm>
                  <a:off x="38100" y="1816100"/>
                  <a:ext cx="431800" cy="22225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fr-FR" sz="800" b="1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(0, 0)</a:t>
                  </a:r>
                  <a:endParaRPr lang="fr-FR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1" name="Zone de texte 40">
                <a:extLst>
                  <a:ext uri="{FF2B5EF4-FFF2-40B4-BE49-F238E27FC236}">
                    <a16:creationId xmlns:a16="http://schemas.microsoft.com/office/drawing/2014/main" xmlns="" id="{339B628C-4910-4335-8893-5711A63FBF82}"/>
                  </a:ext>
                </a:extLst>
              </p:cNvPr>
              <p:cNvSpPr txBox="1"/>
              <p:nvPr/>
            </p:nvSpPr>
            <p:spPr>
              <a:xfrm>
                <a:off x="1574800" y="1822450"/>
                <a:ext cx="431800" cy="24765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 b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(2, 0)</a:t>
                </a:r>
                <a:endParaRPr lang="fr-F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endParaRPr lang="fr-F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" name="Zone de texte 42">
              <a:extLst>
                <a:ext uri="{FF2B5EF4-FFF2-40B4-BE49-F238E27FC236}">
                  <a16:creationId xmlns:a16="http://schemas.microsoft.com/office/drawing/2014/main" xmlns="" id="{3E20EEB9-501F-4BFD-A09A-9331892D69A7}"/>
                </a:ext>
              </a:extLst>
            </p:cNvPr>
            <p:cNvSpPr txBox="1"/>
            <p:nvPr/>
          </p:nvSpPr>
          <p:spPr>
            <a:xfrm>
              <a:off x="1123950" y="361950"/>
              <a:ext cx="419100" cy="22860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8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(1, 2)</a:t>
              </a:r>
              <a:endParaRPr lang="fr-F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fr-F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A3C61E08-8285-4797-876F-AB6A8417B0E0}"/>
                  </a:ext>
                </a:extLst>
              </p:cNvPr>
              <p:cNvSpPr/>
              <p:nvPr/>
            </p:nvSpPr>
            <p:spPr>
              <a:xfrm>
                <a:off x="306354" y="4845351"/>
                <a:ext cx="2389693" cy="374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Calculons l’intégrale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𝐼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: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3C61E08-8285-4797-876F-AB6A8417B0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354" y="4845351"/>
                <a:ext cx="2389693" cy="374077"/>
              </a:xfrm>
              <a:prstGeom prst="rect">
                <a:avLst/>
              </a:prstGeom>
              <a:blipFill>
                <a:blip r:embed="rId2"/>
                <a:stretch>
                  <a:fillRect l="-2041" t="-9836" r="-1276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xmlns="" id="{546103BB-41F0-45C4-8232-F938781878C9}"/>
                  </a:ext>
                </a:extLst>
              </p:cNvPr>
              <p:cNvSpPr/>
              <p:nvPr/>
            </p:nvSpPr>
            <p:spPr>
              <a:xfrm>
                <a:off x="3600348" y="5678720"/>
                <a:ext cx="3330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546103BB-41F0-45C4-8232-F938781878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348" y="5678720"/>
                <a:ext cx="33304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xmlns="" id="{543B12C1-B8CF-4D97-93AC-7ECF23784E18}"/>
                  </a:ext>
                </a:extLst>
              </p:cNvPr>
              <p:cNvSpPr/>
              <p:nvPr/>
            </p:nvSpPr>
            <p:spPr>
              <a:xfrm>
                <a:off x="3766868" y="568243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543B12C1-B8CF-4D97-93AC-7ECF23784E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6868" y="5682437"/>
                <a:ext cx="41069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xmlns="" id="{DD8363A2-D91E-4F17-B8BD-60749B88A3A6}"/>
                  </a:ext>
                </a:extLst>
              </p:cNvPr>
              <p:cNvSpPr/>
              <p:nvPr/>
            </p:nvSpPr>
            <p:spPr>
              <a:xfrm>
                <a:off x="3972213" y="5444425"/>
                <a:ext cx="1414298" cy="837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∬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  <m:sup>
                          <m:r>
                            <a:rPr lang="fr-FR" i="0" smtClean="0">
                              <a:solidFill>
                                <a:schemeClr val="accent5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p>
                        <m:e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DD8363A2-D91E-4F17-B8BD-60749B88A3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2213" y="5444425"/>
                <a:ext cx="1414298" cy="83792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xmlns="" id="{EAD201A3-CD51-46BE-9194-4A4A6B845600}"/>
                  </a:ext>
                </a:extLst>
              </p:cNvPr>
              <p:cNvSpPr/>
              <p:nvPr/>
            </p:nvSpPr>
            <p:spPr>
              <a:xfrm>
                <a:off x="5178069" y="567872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EAD201A3-CD51-46BE-9194-4A4A6B8456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8069" y="5678720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xmlns="" id="{6DFF6948-6691-4666-93C7-F4C57C884D2D}"/>
                  </a:ext>
                </a:extLst>
              </p:cNvPr>
              <p:cNvSpPr/>
              <p:nvPr/>
            </p:nvSpPr>
            <p:spPr>
              <a:xfrm>
                <a:off x="5383414" y="5477415"/>
                <a:ext cx="2670475" cy="837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∬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0" smtClean="0">
                              <a:solidFill>
                                <a:schemeClr val="accent5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b>
                        <m:sup>
                          <m:r>
                            <a:rPr lang="fr-FR" i="0" smtClean="0">
                              <a:solidFill>
                                <a:schemeClr val="accent5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p>
                        <m:e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)(</m:t>
                          </m:r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det</m:t>
                              </m:r>
                            </m:fNam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) 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 .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</m:func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6DFF6948-6691-4666-93C7-F4C57C884D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3414" y="5477415"/>
                <a:ext cx="2670475" cy="83792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971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32" grpId="0"/>
      <p:bldP spid="33" grpId="0"/>
      <p:bldP spid="34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2C8253E-A9C5-49E3-B490-A605B443175F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N°04 « Techniques d’intégrations numériques».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CFA969D-0C57-45FF-A5BB-7CFD4375034A}"/>
              </a:ext>
            </a:extLst>
          </p:cNvPr>
          <p:cNvSpPr/>
          <p:nvPr/>
        </p:nvSpPr>
        <p:spPr>
          <a:xfrm>
            <a:off x="653106" y="757555"/>
            <a:ext cx="654859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Avec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8F81E76E-48C0-4600-A388-B53B9832871D}"/>
                  </a:ext>
                </a:extLst>
              </p:cNvPr>
              <p:cNvSpPr/>
              <p:nvPr/>
            </p:nvSpPr>
            <p:spPr>
              <a:xfrm>
                <a:off x="2051419" y="1260258"/>
                <a:ext cx="89473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F81E76E-48C0-4600-A388-B53B983287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419" y="1260258"/>
                <a:ext cx="894732" cy="369332"/>
              </a:xfrm>
              <a:prstGeom prst="rect">
                <a:avLst/>
              </a:prstGeom>
              <a:blipFill>
                <a:blip r:embed="rId2"/>
                <a:stretch>
                  <a:fillRect t="-121667" r="-56849" b="-188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CCBB8B39-F47E-4A4C-ACA3-C95ED9CC296B}"/>
                  </a:ext>
                </a:extLst>
              </p:cNvPr>
              <p:cNvSpPr/>
              <p:nvPr/>
            </p:nvSpPr>
            <p:spPr>
              <a:xfrm>
                <a:off x="2740806" y="126025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CBB8B39-F47E-4A4C-ACA3-C95ED9CC29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0806" y="1260258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DA04FAB8-5E8A-41DC-8CF4-031293DDE3A1}"/>
                  </a:ext>
                </a:extLst>
              </p:cNvPr>
              <p:cNvSpPr/>
              <p:nvPr/>
            </p:nvSpPr>
            <p:spPr>
              <a:xfrm>
                <a:off x="2946151" y="1260258"/>
                <a:ext cx="13570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A04FAB8-5E8A-41DC-8CF4-031293DDE3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6151" y="1260258"/>
                <a:ext cx="1357038" cy="369332"/>
              </a:xfrm>
              <a:prstGeom prst="rect">
                <a:avLst/>
              </a:prstGeom>
              <a:blipFill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873C28F6-6862-4263-ADE1-60626802BE1C}"/>
                  </a:ext>
                </a:extLst>
              </p:cNvPr>
              <p:cNvSpPr/>
              <p:nvPr/>
            </p:nvSpPr>
            <p:spPr>
              <a:xfrm>
                <a:off x="4072805" y="1260258"/>
                <a:ext cx="4607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73C28F6-6862-4263-ADE1-60626802BE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2805" y="1260258"/>
                <a:ext cx="460767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D6122988-D8D3-43DA-8FA8-3FD9CF210058}"/>
                  </a:ext>
                </a:extLst>
              </p:cNvPr>
              <p:cNvSpPr/>
              <p:nvPr/>
            </p:nvSpPr>
            <p:spPr>
              <a:xfrm>
                <a:off x="4303189" y="126025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6122988-D8D3-43DA-8FA8-3FD9CF2100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189" y="1260258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4BE62F30-4B05-4D1C-B867-3CBFF62AC28E}"/>
                  </a:ext>
                </a:extLst>
              </p:cNvPr>
              <p:cNvSpPr/>
              <p:nvPr/>
            </p:nvSpPr>
            <p:spPr>
              <a:xfrm>
                <a:off x="4508534" y="1260258"/>
                <a:ext cx="3572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BE62F30-4B05-4D1C-B867-3CBFF62AC2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534" y="1260258"/>
                <a:ext cx="357213" cy="369332"/>
              </a:xfrm>
              <a:prstGeom prst="rect">
                <a:avLst/>
              </a:prstGeom>
              <a:blipFill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E6640935-6F8A-44A4-9493-0ED2D68D1C83}"/>
                  </a:ext>
                </a:extLst>
              </p:cNvPr>
              <p:cNvSpPr/>
              <p:nvPr/>
            </p:nvSpPr>
            <p:spPr>
              <a:xfrm>
                <a:off x="4687140" y="1260258"/>
                <a:ext cx="4660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6640935-6F8A-44A4-9493-0ED2D68D1C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7140" y="1260258"/>
                <a:ext cx="4660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E2FB48A8-2427-4F29-88D9-B5DF3AE43917}"/>
                  </a:ext>
                </a:extLst>
              </p:cNvPr>
              <p:cNvSpPr/>
              <p:nvPr/>
            </p:nvSpPr>
            <p:spPr>
              <a:xfrm>
                <a:off x="4919224" y="126025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2FB48A8-2427-4F29-88D9-B5DF3AE439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9224" y="1260258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5807B33D-650F-4708-A4C0-6BE1E874ED98}"/>
                  </a:ext>
                </a:extLst>
              </p:cNvPr>
              <p:cNvSpPr/>
              <p:nvPr/>
            </p:nvSpPr>
            <p:spPr>
              <a:xfrm>
                <a:off x="5123735" y="1260258"/>
                <a:ext cx="3661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807B33D-650F-4708-A4C0-6BE1E874ED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3735" y="1260258"/>
                <a:ext cx="366126" cy="369332"/>
              </a:xfrm>
              <a:prstGeom prst="rect">
                <a:avLst/>
              </a:prstGeom>
              <a:blipFill>
                <a:blip r:embed="rId9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39E33083-FAB5-42F7-9C44-7B761565D5AC}"/>
                  </a:ext>
                </a:extLst>
              </p:cNvPr>
              <p:cNvSpPr/>
              <p:nvPr/>
            </p:nvSpPr>
            <p:spPr>
              <a:xfrm>
                <a:off x="5329914" y="1260258"/>
                <a:ext cx="4660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39E33083-FAB5-42F7-9C44-7B761565D5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9914" y="1260258"/>
                <a:ext cx="4660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2671A04-8A2F-49EB-8D97-9DC935C27EE6}"/>
              </a:ext>
            </a:extLst>
          </p:cNvPr>
          <p:cNvSpPr/>
          <p:nvPr/>
        </p:nvSpPr>
        <p:spPr>
          <a:xfrm>
            <a:off x="653106" y="1766846"/>
            <a:ext cx="1245790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Telles que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9834C533-9AEC-4602-BF69-ABD84F4D1209}"/>
                  </a:ext>
                </a:extLst>
              </p:cNvPr>
              <p:cNvSpPr/>
              <p:nvPr/>
            </p:nvSpPr>
            <p:spPr>
              <a:xfrm>
                <a:off x="4085725" y="2321308"/>
                <a:ext cx="8956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9834C533-9AEC-4602-BF69-ABD84F4D12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5725" y="2321308"/>
                <a:ext cx="895694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A6B82411-8559-4532-A380-AFD8D2F96D0C}"/>
              </a:ext>
            </a:extLst>
          </p:cNvPr>
          <p:cNvSpPr/>
          <p:nvPr/>
        </p:nvSpPr>
        <p:spPr>
          <a:xfrm>
            <a:off x="5796004" y="232130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FE78ABFA-E920-420A-9FAB-EC6874ECD6E7}"/>
                  </a:ext>
                </a:extLst>
              </p:cNvPr>
              <p:cNvSpPr/>
              <p:nvPr/>
            </p:nvSpPr>
            <p:spPr>
              <a:xfrm>
                <a:off x="6781660" y="2321308"/>
                <a:ext cx="8956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FE78ABFA-E920-420A-9FAB-EC6874ECD6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660" y="2321308"/>
                <a:ext cx="895694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oupe 21">
            <a:extLst>
              <a:ext uri="{FF2B5EF4-FFF2-40B4-BE49-F238E27FC236}">
                <a16:creationId xmlns:a16="http://schemas.microsoft.com/office/drawing/2014/main" xmlns="" id="{7EA2DB19-AB73-4D07-8D73-153B71F45C94}"/>
              </a:ext>
            </a:extLst>
          </p:cNvPr>
          <p:cNvGrpSpPr/>
          <p:nvPr/>
        </p:nvGrpSpPr>
        <p:grpSpPr>
          <a:xfrm>
            <a:off x="2051419" y="2321308"/>
            <a:ext cx="890372" cy="369332"/>
            <a:chOff x="2051419" y="2321308"/>
            <a:chExt cx="890372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xmlns="" id="{3DF1CC6E-4875-4DF8-8706-8D76D5DE3FE3}"/>
                    </a:ext>
                  </a:extLst>
                </p:cNvPr>
                <p:cNvSpPr/>
                <p:nvPr/>
              </p:nvSpPr>
              <p:spPr>
                <a:xfrm>
                  <a:off x="2051419" y="2321308"/>
                  <a:ext cx="89037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fr-FR" i="0"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3DF1CC6E-4875-4DF8-8706-8D76D5DE3FE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51419" y="2321308"/>
                  <a:ext cx="89037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xmlns="" id="{84DA6F4B-420B-4F18-90CE-7C90B55B610A}"/>
                </a:ext>
              </a:extLst>
            </p:cNvPr>
            <p:cNvSpPr txBox="1"/>
            <p:nvPr/>
          </p:nvSpPr>
          <p:spPr>
            <a:xfrm>
              <a:off x="2829464" y="2321308"/>
              <a:ext cx="1123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;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E9EE702B-FD8C-40FD-B0E3-FE2D46F981CB}"/>
                  </a:ext>
                </a:extLst>
              </p:cNvPr>
              <p:cNvSpPr/>
              <p:nvPr/>
            </p:nvSpPr>
            <p:spPr>
              <a:xfrm>
                <a:off x="2713556" y="3429000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9EE702B-FD8C-40FD-B0E3-FE2D46F981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3556" y="3429000"/>
                <a:ext cx="43794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CD35292D-6187-4A60-81A7-16D8BE66D906}"/>
                  </a:ext>
                </a:extLst>
              </p:cNvPr>
              <p:cNvSpPr/>
              <p:nvPr/>
            </p:nvSpPr>
            <p:spPr>
              <a:xfrm>
                <a:off x="3151496" y="3429000"/>
                <a:ext cx="89473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CD35292D-6187-4A60-81A7-16D8BE66D9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1496" y="3429000"/>
                <a:ext cx="894732" cy="369332"/>
              </a:xfrm>
              <a:prstGeom prst="rect">
                <a:avLst/>
              </a:prstGeom>
              <a:blipFill>
                <a:blip r:embed="rId15"/>
                <a:stretch>
                  <a:fillRect t="-121667" r="-55782" b="-18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720CF2B6-84A5-4CCA-973F-1C0989E172C1}"/>
                  </a:ext>
                </a:extLst>
              </p:cNvPr>
              <p:cNvSpPr/>
              <p:nvPr/>
            </p:nvSpPr>
            <p:spPr>
              <a:xfrm>
                <a:off x="3867460" y="342900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20CF2B6-84A5-4CCA-973F-1C0989E172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7460" y="3429000"/>
                <a:ext cx="41069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7D84F284-4A57-42BD-ACE1-2B1D6E668570}"/>
                  </a:ext>
                </a:extLst>
              </p:cNvPr>
              <p:cNvSpPr/>
              <p:nvPr/>
            </p:nvSpPr>
            <p:spPr>
              <a:xfrm>
                <a:off x="4187228" y="3429000"/>
                <a:ext cx="13570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7D84F284-4A57-42BD-ACE1-2B1D6E6685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7228" y="3429000"/>
                <a:ext cx="1357038" cy="369332"/>
              </a:xfrm>
              <a:prstGeom prst="rect">
                <a:avLst/>
              </a:prstGeom>
              <a:blipFill>
                <a:blip r:embed="rId1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xmlns="" id="{5B84184E-E797-4CC3-9DD3-26880C382842}"/>
                  </a:ext>
                </a:extLst>
              </p:cNvPr>
              <p:cNvSpPr/>
              <p:nvPr/>
            </p:nvSpPr>
            <p:spPr>
              <a:xfrm>
                <a:off x="5361363" y="3429000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5B84184E-E797-4CC3-9DD3-26880C3828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1363" y="3429000"/>
                <a:ext cx="365806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313BEFB1-B928-448F-92E5-D133F6C12A34}"/>
                  </a:ext>
                </a:extLst>
              </p:cNvPr>
              <p:cNvSpPr/>
              <p:nvPr/>
            </p:nvSpPr>
            <p:spPr>
              <a:xfrm>
                <a:off x="5561003" y="342900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13BEFB1-B928-448F-92E5-D133F6C12A3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1003" y="3429000"/>
                <a:ext cx="410690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xmlns="" id="{D067E09D-712B-4AC3-8962-2B51767A094D}"/>
                  </a:ext>
                </a:extLst>
              </p:cNvPr>
              <p:cNvSpPr/>
              <p:nvPr/>
            </p:nvSpPr>
            <p:spPr>
              <a:xfrm>
                <a:off x="5797702" y="3429000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D067E09D-712B-4AC3-8962-2B51767A09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7702" y="3429000"/>
                <a:ext cx="365806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xmlns="" id="{BB795B09-09CC-4510-93E6-6A810B295530}"/>
                  </a:ext>
                </a:extLst>
              </p:cNvPr>
              <p:cNvSpPr/>
              <p:nvPr/>
            </p:nvSpPr>
            <p:spPr>
              <a:xfrm>
                <a:off x="5956138" y="3429000"/>
                <a:ext cx="3572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B795B09-09CC-4510-93E6-6A810B2955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6138" y="3429000"/>
                <a:ext cx="357213" cy="369332"/>
              </a:xfrm>
              <a:prstGeom prst="rect">
                <a:avLst/>
              </a:prstGeom>
              <a:blipFill>
                <a:blip r:embed="rId21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xmlns="" id="{5AEFDB29-B773-4C47-A82C-242A89933887}"/>
                  </a:ext>
                </a:extLst>
              </p:cNvPr>
              <p:cNvSpPr/>
              <p:nvPr/>
            </p:nvSpPr>
            <p:spPr>
              <a:xfrm>
                <a:off x="6130129" y="342900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5AEFDB29-B773-4C47-A82C-242A899338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0129" y="3429000"/>
                <a:ext cx="410690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xmlns="" id="{FA5E0361-ACEB-4C9A-9037-9F8BD8B824A3}"/>
                  </a:ext>
                </a:extLst>
              </p:cNvPr>
              <p:cNvSpPr/>
              <p:nvPr/>
            </p:nvSpPr>
            <p:spPr>
              <a:xfrm>
                <a:off x="6357916" y="3429000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FA5E0361-ACEB-4C9A-9037-9F8BD8B824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7916" y="34290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xmlns="" id="{6B2097A3-154E-4785-8A6D-37DDA2835E17}"/>
                  </a:ext>
                </a:extLst>
              </p:cNvPr>
              <p:cNvSpPr/>
              <p:nvPr/>
            </p:nvSpPr>
            <p:spPr>
              <a:xfrm>
                <a:off x="6540819" y="3429000"/>
                <a:ext cx="3661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6B2097A3-154E-4785-8A6D-37DDA2835E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0819" y="3429000"/>
                <a:ext cx="366126" cy="369332"/>
              </a:xfrm>
              <a:prstGeom prst="rect">
                <a:avLst/>
              </a:prstGeom>
              <a:blipFill>
                <a:blip r:embed="rId2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xmlns="" id="{E2199130-6552-4B61-91E8-DA7198CBD185}"/>
                  </a:ext>
                </a:extLst>
              </p:cNvPr>
              <p:cNvSpPr/>
              <p:nvPr/>
            </p:nvSpPr>
            <p:spPr>
              <a:xfrm>
                <a:off x="2713556" y="3951700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E2199130-6552-4B61-91E8-DA7198CBD18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3556" y="3951700"/>
                <a:ext cx="437940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xmlns="" id="{D7B1D67C-5922-40D4-8C0F-957D6088CE8F}"/>
                  </a:ext>
                </a:extLst>
              </p:cNvPr>
              <p:cNvSpPr/>
              <p:nvPr/>
            </p:nvSpPr>
            <p:spPr>
              <a:xfrm>
                <a:off x="3151496" y="3951700"/>
                <a:ext cx="89473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D7B1D67C-5922-40D4-8C0F-957D6088CE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1496" y="3951700"/>
                <a:ext cx="894732" cy="369332"/>
              </a:xfrm>
              <a:prstGeom prst="rect">
                <a:avLst/>
              </a:prstGeom>
              <a:blipFill>
                <a:blip r:embed="rId26"/>
                <a:stretch>
                  <a:fillRect t="-119672" r="-55782" b="-18360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xmlns="" id="{6E1B21A4-F4C3-4A00-A173-136328AE7070}"/>
                  </a:ext>
                </a:extLst>
              </p:cNvPr>
              <p:cNvSpPr/>
              <p:nvPr/>
            </p:nvSpPr>
            <p:spPr>
              <a:xfrm>
                <a:off x="3867460" y="395170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6E1B21A4-F4C3-4A00-A173-136328AE70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7460" y="3951700"/>
                <a:ext cx="410690" cy="369332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xmlns="" id="{3F9C1447-488F-4B8D-9D09-0E44708A579B}"/>
                  </a:ext>
                </a:extLst>
              </p:cNvPr>
              <p:cNvSpPr/>
              <p:nvPr/>
            </p:nvSpPr>
            <p:spPr>
              <a:xfrm>
                <a:off x="4163977" y="3951700"/>
                <a:ext cx="8897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3F9C1447-488F-4B8D-9D09-0E44708A57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3977" y="3951700"/>
                <a:ext cx="889731" cy="369332"/>
              </a:xfrm>
              <a:prstGeom prst="rect">
                <a:avLst/>
              </a:prstGeom>
              <a:blipFill>
                <a:blip r:embed="rId28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xmlns="" id="{F1A9ED16-D086-4F9F-B7E5-0538296CCC49}"/>
                  </a:ext>
                </a:extLst>
              </p:cNvPr>
              <p:cNvSpPr/>
              <p:nvPr/>
            </p:nvSpPr>
            <p:spPr>
              <a:xfrm>
                <a:off x="2713556" y="4474400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F1A9ED16-D086-4F9F-B7E5-0538296CCC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3556" y="4474400"/>
                <a:ext cx="437940" cy="369332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xmlns="" id="{21DC44F5-EDF6-4927-B02D-E347AE14570A}"/>
                  </a:ext>
                </a:extLst>
              </p:cNvPr>
              <p:cNvSpPr/>
              <p:nvPr/>
            </p:nvSpPr>
            <p:spPr>
              <a:xfrm>
                <a:off x="3120814" y="4474400"/>
                <a:ext cx="10077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21DC44F5-EDF6-4927-B02D-E347AE1457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0814" y="4474400"/>
                <a:ext cx="1007712" cy="369332"/>
              </a:xfrm>
              <a:prstGeom prst="rect">
                <a:avLst/>
              </a:prstGeom>
              <a:blipFill>
                <a:blip r:embed="rId30"/>
                <a:stretch>
                  <a:fillRect t="-119672" r="-50303" b="-18360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xmlns="" id="{2BDB202D-1A4D-4451-B37A-0E609C853152}"/>
                  </a:ext>
                </a:extLst>
              </p:cNvPr>
              <p:cNvSpPr/>
              <p:nvPr/>
            </p:nvSpPr>
            <p:spPr>
              <a:xfrm>
                <a:off x="3955697" y="447440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2BDB202D-1A4D-4451-B37A-0E609C8531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697" y="4474400"/>
                <a:ext cx="410690" cy="369332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xmlns="" id="{064366DA-F524-47CB-B75A-AEEE192D6C91}"/>
                  </a:ext>
                </a:extLst>
              </p:cNvPr>
              <p:cNvSpPr/>
              <p:nvPr/>
            </p:nvSpPr>
            <p:spPr>
              <a:xfrm>
                <a:off x="4193557" y="4474400"/>
                <a:ext cx="118865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</m:d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064366DA-F524-47CB-B75A-AEEE192D6C9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3557" y="4474400"/>
                <a:ext cx="1188659" cy="369332"/>
              </a:xfrm>
              <a:prstGeom prst="rect">
                <a:avLst/>
              </a:prstGeom>
              <a:blipFill>
                <a:blip r:embed="rId32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xmlns="" id="{FE6BD44A-BBA0-402D-8DE5-354B26B29F36}"/>
                  </a:ext>
                </a:extLst>
              </p:cNvPr>
              <p:cNvSpPr/>
              <p:nvPr/>
            </p:nvSpPr>
            <p:spPr>
              <a:xfrm>
                <a:off x="2341289" y="5413076"/>
                <a:ext cx="4918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FE6BD44A-BBA0-402D-8DE5-354B26B29F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1289" y="5413076"/>
                <a:ext cx="491801" cy="369332"/>
              </a:xfrm>
              <a:prstGeom prst="rect">
                <a:avLst/>
              </a:prstGeom>
              <a:blipFill>
                <a:blip r:embed="rId33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xmlns="" id="{20699741-68BA-4959-B8EB-09B25EFF7AE2}"/>
                  </a:ext>
                </a:extLst>
              </p:cNvPr>
              <p:cNvSpPr/>
              <p:nvPr/>
            </p:nvSpPr>
            <p:spPr>
              <a:xfrm>
                <a:off x="2680282" y="541307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20699741-68BA-4959-B8EB-09B25EFF7A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0282" y="5413076"/>
                <a:ext cx="410690" cy="369332"/>
              </a:xfrm>
              <a:prstGeom prst="rect">
                <a:avLst/>
              </a:prstGeom>
              <a:blipFill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xmlns="" id="{3118F894-3AEC-45C6-9D9D-D0FB2C075762}"/>
                  </a:ext>
                </a:extLst>
              </p:cNvPr>
              <p:cNvSpPr/>
              <p:nvPr/>
            </p:nvSpPr>
            <p:spPr>
              <a:xfrm>
                <a:off x="2885627" y="4958688"/>
                <a:ext cx="913905" cy="1278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</m:mr>
                            <m:mr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3118F894-3AEC-45C6-9D9D-D0FB2C0757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5627" y="4958688"/>
                <a:ext cx="913905" cy="1278107"/>
              </a:xfrm>
              <a:prstGeom prst="rect">
                <a:avLst/>
              </a:prstGeom>
              <a:blipFill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xmlns="" id="{69A9D2A4-6747-48F9-A784-1DA931BE0786}"/>
                  </a:ext>
                </a:extLst>
              </p:cNvPr>
              <p:cNvSpPr/>
              <p:nvPr/>
            </p:nvSpPr>
            <p:spPr>
              <a:xfrm>
                <a:off x="3627953" y="5184647"/>
                <a:ext cx="1162561" cy="8261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69A9D2A4-6747-48F9-A784-1DA931BE07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7953" y="5184647"/>
                <a:ext cx="1162561" cy="826188"/>
              </a:xfrm>
              <a:prstGeom prst="rect">
                <a:avLst/>
              </a:prstGeom>
              <a:blipFill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xmlns="" id="{94AC61F5-2E87-405D-8D0B-2988AA0C6621}"/>
                  </a:ext>
                </a:extLst>
              </p:cNvPr>
              <p:cNvSpPr/>
              <p:nvPr/>
            </p:nvSpPr>
            <p:spPr>
              <a:xfrm>
                <a:off x="4643018" y="541307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94AC61F5-2E87-405D-8D0B-2988AA0C662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018" y="5413075"/>
                <a:ext cx="410690" cy="369332"/>
              </a:xfrm>
              <a:prstGeom prst="rect">
                <a:avLst/>
              </a:prstGeom>
              <a:blipFill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xmlns="" id="{EB29861A-80F4-4412-A508-C5247265D282}"/>
                  </a:ext>
                </a:extLst>
              </p:cNvPr>
              <p:cNvSpPr/>
              <p:nvPr/>
            </p:nvSpPr>
            <p:spPr>
              <a:xfrm>
                <a:off x="4873603" y="4958687"/>
                <a:ext cx="2000035" cy="1278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𝜉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𝜉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𝜉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𝜂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𝜂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𝜂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EB29861A-80F4-4412-A508-C5247265D2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3603" y="4958687"/>
                <a:ext cx="2000035" cy="1278107"/>
              </a:xfrm>
              <a:prstGeom prst="rect">
                <a:avLst/>
              </a:prstGeom>
              <a:blipFill>
                <a:blip r:embed="rId3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xmlns="" id="{4CA1B593-3479-4DA5-8CF9-E50CB5ED06A9}"/>
                  </a:ext>
                </a:extLst>
              </p:cNvPr>
              <p:cNvSpPr/>
              <p:nvPr/>
            </p:nvSpPr>
            <p:spPr>
              <a:xfrm>
                <a:off x="6752048" y="5184647"/>
                <a:ext cx="909031" cy="823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4CA1B593-3479-4DA5-8CF9-E50CB5ED06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2048" y="5184647"/>
                <a:ext cx="909031" cy="823110"/>
              </a:xfrm>
              <a:prstGeom prst="rect">
                <a:avLst/>
              </a:prstGeom>
              <a:blipFill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88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086E1DB-B0FA-49F3-B2D7-E42EEF929E76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N°04 « Techniques d’intégrations numériques».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3057FEFE-2255-474B-AF3E-50180A94882E}"/>
                  </a:ext>
                </a:extLst>
              </p:cNvPr>
              <p:cNvSpPr/>
              <p:nvPr/>
            </p:nvSpPr>
            <p:spPr>
              <a:xfrm>
                <a:off x="3909156" y="1182621"/>
                <a:ext cx="4918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057FEFE-2255-474B-AF3E-50180A9488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9156" y="1182621"/>
                <a:ext cx="491801" cy="369332"/>
              </a:xfrm>
              <a:prstGeom prst="rect">
                <a:avLst/>
              </a:prstGeom>
              <a:blipFill>
                <a:blip r:embed="rId2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9AE356FE-F80B-47DC-960C-AA2CDBB9ED2C}"/>
                  </a:ext>
                </a:extLst>
              </p:cNvPr>
              <p:cNvSpPr/>
              <p:nvPr/>
            </p:nvSpPr>
            <p:spPr>
              <a:xfrm>
                <a:off x="4195612" y="118262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AE356FE-F80B-47DC-960C-AA2CDBB9ED2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5612" y="1182621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4C4EDF95-0D40-4499-9294-A0B0CB0D9060}"/>
                  </a:ext>
                </a:extLst>
              </p:cNvPr>
              <p:cNvSpPr/>
              <p:nvPr/>
            </p:nvSpPr>
            <p:spPr>
              <a:xfrm>
                <a:off x="4400957" y="678861"/>
                <a:ext cx="3233898" cy="1376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d>
                                  <m:d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</m:den>
                                    </m:f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+1 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2 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</m:mr>
                            <m:mr>
                              <m:e>
                                <m:d>
                                  <m:d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2 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den>
                                    </m:f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+1 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2 </m:t>
                                    </m:r>
                                    <m:f>
                                      <m:f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𝑁</m:t>
                                            </m:r>
                                          </m:e>
                                          <m:sub>
                                            <m:r>
                                              <a:rPr lang="fr-FR" i="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C4EDF95-0D40-4499-9294-A0B0CB0D90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0957" y="678861"/>
                <a:ext cx="3233898" cy="13768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A6CA1C8-51C7-4148-8918-5C5B9E119490}"/>
              </a:ext>
            </a:extLst>
          </p:cNvPr>
          <p:cNvSpPr/>
          <p:nvPr/>
        </p:nvSpPr>
        <p:spPr>
          <a:xfrm>
            <a:off x="688737" y="2180913"/>
            <a:ext cx="428322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Or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AD8EB0E9-BA0E-452C-BA85-1205ED8C27C9}"/>
                  </a:ext>
                </a:extLst>
              </p:cNvPr>
              <p:cNvSpPr/>
              <p:nvPr/>
            </p:nvSpPr>
            <p:spPr>
              <a:xfrm>
                <a:off x="2028284" y="2554990"/>
                <a:ext cx="1044517" cy="5330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𝜕𝜉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=1 </m:t>
                    </m:r>
                  </m:oMath>
                </a14:m>
                <a:r>
                  <a:rPr lang="en-GB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;</a:t>
                </a:r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D8EB0E9-BA0E-452C-BA85-1205ED8C27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8284" y="2554990"/>
                <a:ext cx="1044517" cy="533095"/>
              </a:xfrm>
              <a:prstGeom prst="rect">
                <a:avLst/>
              </a:prstGeom>
              <a:blipFill>
                <a:blip r:embed="rId5"/>
                <a:stretch>
                  <a:fillRect r="-3509" b="-68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6935EB70-B0C2-47C5-949A-DD594B37A01F}"/>
                  </a:ext>
                </a:extLst>
              </p:cNvPr>
              <p:cNvSpPr/>
              <p:nvPr/>
            </p:nvSpPr>
            <p:spPr>
              <a:xfrm>
                <a:off x="3849844" y="2554990"/>
                <a:ext cx="1102225" cy="5332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𝜕𝜂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=0 </m:t>
                    </m:r>
                  </m:oMath>
                </a14:m>
                <a:r>
                  <a:rPr lang="en-GB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; </a:t>
                </a:r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6935EB70-B0C2-47C5-949A-DD594B37A0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9844" y="2554990"/>
                <a:ext cx="1102225" cy="533288"/>
              </a:xfrm>
              <a:prstGeom prst="rect">
                <a:avLst/>
              </a:prstGeom>
              <a:blipFill>
                <a:blip r:embed="rId6"/>
                <a:stretch>
                  <a:fillRect r="-3889" b="-568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C85F7AC9-7ED7-44C1-B314-ED02702D5553}"/>
                  </a:ext>
                </a:extLst>
              </p:cNvPr>
              <p:cNvSpPr/>
              <p:nvPr/>
            </p:nvSpPr>
            <p:spPr>
              <a:xfrm>
                <a:off x="5729112" y="2554989"/>
                <a:ext cx="1102225" cy="5330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𝜕𝜉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=0 </m:t>
                    </m:r>
                  </m:oMath>
                </a14:m>
                <a:r>
                  <a:rPr lang="en-GB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;</a:t>
                </a:r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85F7AC9-7ED7-44C1-B314-ED02702D55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9112" y="2554989"/>
                <a:ext cx="1102225" cy="533095"/>
              </a:xfrm>
              <a:prstGeom prst="rect">
                <a:avLst/>
              </a:prstGeom>
              <a:blipFill>
                <a:blip r:embed="rId7"/>
                <a:stretch>
                  <a:fillRect r="-2762" b="-68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DB9DACF4-6692-4CFB-98ED-D7D908A52FCE}"/>
                  </a:ext>
                </a:extLst>
              </p:cNvPr>
              <p:cNvSpPr/>
              <p:nvPr/>
            </p:nvSpPr>
            <p:spPr>
              <a:xfrm>
                <a:off x="7607098" y="2554989"/>
                <a:ext cx="986809" cy="5332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𝜕𝜂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en-GB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DB9DACF4-6692-4CFB-98ED-D7D908A52F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7098" y="2554989"/>
                <a:ext cx="986809" cy="533288"/>
              </a:xfrm>
              <a:prstGeom prst="rect">
                <a:avLst/>
              </a:prstGeom>
              <a:blipFill>
                <a:blip r:embed="rId8"/>
                <a:stretch>
                  <a:fillRect b="-568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E15DD5DF-459E-48DD-9382-D7F0AB27EA6B}"/>
                  </a:ext>
                </a:extLst>
              </p:cNvPr>
              <p:cNvSpPr/>
              <p:nvPr/>
            </p:nvSpPr>
            <p:spPr>
              <a:xfrm>
                <a:off x="2826900" y="3891316"/>
                <a:ext cx="4918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15DD5DF-459E-48DD-9382-D7F0AB27EA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6900" y="3891316"/>
                <a:ext cx="491801" cy="369332"/>
              </a:xfrm>
              <a:prstGeom prst="rect">
                <a:avLst/>
              </a:prstGeom>
              <a:blipFill>
                <a:blip r:embed="rId9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B05141D1-87C5-4E1E-85C7-6EF92FCA08D4}"/>
                  </a:ext>
                </a:extLst>
              </p:cNvPr>
              <p:cNvSpPr/>
              <p:nvPr/>
            </p:nvSpPr>
            <p:spPr>
              <a:xfrm>
                <a:off x="3113356" y="389131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05141D1-87C5-4E1E-85C7-6EF92FCA08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3356" y="3891316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390A22C3-3CCC-4CE2-9F68-19900542F97F}"/>
                  </a:ext>
                </a:extLst>
              </p:cNvPr>
              <p:cNvSpPr/>
              <p:nvPr/>
            </p:nvSpPr>
            <p:spPr>
              <a:xfrm>
                <a:off x="3318701" y="3799752"/>
                <a:ext cx="893513" cy="5524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390A22C3-3CCC-4CE2-9F68-19900542F9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8701" y="3799752"/>
                <a:ext cx="893513" cy="55245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73D53647-BA2A-4662-9AB3-C188BD2A8D2D}"/>
              </a:ext>
            </a:extLst>
          </p:cNvPr>
          <p:cNvSpPr/>
          <p:nvPr/>
        </p:nvSpPr>
        <p:spPr>
          <a:xfrm>
            <a:off x="4952069" y="3891315"/>
            <a:ext cx="38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⇒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CF60417F-57A2-406D-B27A-400789FBB099}"/>
                  </a:ext>
                </a:extLst>
              </p:cNvPr>
              <p:cNvSpPr/>
              <p:nvPr/>
            </p:nvSpPr>
            <p:spPr>
              <a:xfrm>
                <a:off x="6071293" y="3891315"/>
                <a:ext cx="13301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det</m:t>
                          </m:r>
                        </m:fName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d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=4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CF60417F-57A2-406D-B27A-400789FBB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1293" y="3891315"/>
                <a:ext cx="1330172" cy="369332"/>
              </a:xfrm>
              <a:prstGeom prst="rect">
                <a:avLst/>
              </a:prstGeom>
              <a:blipFill>
                <a:blip r:embed="rId12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847CE3DD-195A-48F2-9672-95101E7BA971}"/>
              </a:ext>
            </a:extLst>
          </p:cNvPr>
          <p:cNvSpPr/>
          <p:nvPr/>
        </p:nvSpPr>
        <p:spPr>
          <a:xfrm>
            <a:off x="653869" y="4994371"/>
            <a:ext cx="1896673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Seconde méthode</a:t>
            </a:r>
            <a:endParaRPr lang="fr-FR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6F35B5DF-1B3C-44FE-BE47-3247AE6EFE96}"/>
                  </a:ext>
                </a:extLst>
              </p:cNvPr>
              <p:cNvSpPr/>
              <p:nvPr/>
            </p:nvSpPr>
            <p:spPr>
              <a:xfrm>
                <a:off x="688737" y="5720756"/>
                <a:ext cx="7907810" cy="3740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  <a:tabLst>
                    <a:tab pos="330200" algn="l"/>
                  </a:tabLst>
                </a:pP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On a vu dans l’exercice précédent que l’intégration d’un  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𝑇𝑅𝐼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3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est :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F35B5DF-1B3C-44FE-BE47-3247AE6EFE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737" y="5720756"/>
                <a:ext cx="7907810" cy="374077"/>
              </a:xfrm>
              <a:prstGeom prst="rect">
                <a:avLst/>
              </a:prstGeom>
              <a:blipFill>
                <a:blip r:embed="rId13"/>
                <a:stretch>
                  <a:fillRect l="-694" t="-8065" b="-2258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76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9A7BD7C-36F7-44B3-A0A8-490149DF60A1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N°04 « Techniques d’intégrations numériques».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C7CB94F2-9C79-47E8-9F2D-82731BDD107E}"/>
                  </a:ext>
                </a:extLst>
              </p:cNvPr>
              <p:cNvSpPr/>
              <p:nvPr/>
            </p:nvSpPr>
            <p:spPr>
              <a:xfrm>
                <a:off x="950295" y="1070477"/>
                <a:ext cx="4918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7CB94F2-9C79-47E8-9F2D-82731BDD10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295" y="1070477"/>
                <a:ext cx="491801" cy="369332"/>
              </a:xfrm>
              <a:prstGeom prst="rect">
                <a:avLst/>
              </a:prstGeom>
              <a:blipFill>
                <a:blip r:embed="rId2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7002C355-E290-4A52-A793-72D6E4C922C4}"/>
                  </a:ext>
                </a:extLst>
              </p:cNvPr>
              <p:cNvSpPr/>
              <p:nvPr/>
            </p:nvSpPr>
            <p:spPr>
              <a:xfrm>
                <a:off x="1236751" y="107047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7002C355-E290-4A52-A793-72D6E4C922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751" y="1070477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74561801-01F2-4E8C-845D-9FEE716C6899}"/>
                  </a:ext>
                </a:extLst>
              </p:cNvPr>
              <p:cNvSpPr/>
              <p:nvPr/>
            </p:nvSpPr>
            <p:spPr>
              <a:xfrm>
                <a:off x="1442096" y="977374"/>
                <a:ext cx="1349023" cy="5555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31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31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4561801-01F2-4E8C-845D-9FEE716C68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096" y="977374"/>
                <a:ext cx="1349023" cy="55553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E0CC2AE1-566F-43F7-9EB5-0316A38A3356}"/>
                  </a:ext>
                </a:extLst>
              </p:cNvPr>
              <p:cNvSpPr/>
              <p:nvPr/>
            </p:nvSpPr>
            <p:spPr>
              <a:xfrm>
                <a:off x="2585774" y="107047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0CC2AE1-566F-43F7-9EB5-0316A38A33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774" y="1070476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DAB8D592-CDA3-416E-B247-501C3CD986A6}"/>
                  </a:ext>
                </a:extLst>
              </p:cNvPr>
              <p:cNvSpPr/>
              <p:nvPr/>
            </p:nvSpPr>
            <p:spPr>
              <a:xfrm>
                <a:off x="2791119" y="933355"/>
                <a:ext cx="2537939" cy="6435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d>
                                  <m:d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  <m:mr>
                              <m:e>
                                <m:d>
                                  <m:d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AB8D592-CDA3-416E-B247-501C3CD986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1119" y="933355"/>
                <a:ext cx="2537939" cy="64357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06EDED3C-A3E3-4D5D-B6EB-4866BF282BCB}"/>
                  </a:ext>
                </a:extLst>
              </p:cNvPr>
              <p:cNvSpPr/>
              <p:nvPr/>
            </p:nvSpPr>
            <p:spPr>
              <a:xfrm>
                <a:off x="3568287" y="2174659"/>
                <a:ext cx="4918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6EDED3C-A3E3-4D5D-B6EB-4866BF282B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287" y="2174659"/>
                <a:ext cx="491801" cy="369332"/>
              </a:xfrm>
              <a:prstGeom prst="rect">
                <a:avLst/>
              </a:prstGeom>
              <a:blipFill>
                <a:blip r:embed="rId7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6B459BE0-21F4-468C-AE0C-7972D2AA74D8}"/>
                  </a:ext>
                </a:extLst>
              </p:cNvPr>
              <p:cNvSpPr/>
              <p:nvPr/>
            </p:nvSpPr>
            <p:spPr>
              <a:xfrm>
                <a:off x="3854743" y="217465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B459BE0-21F4-468C-AE0C-7972D2AA74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4743" y="2174659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EC817627-3AB9-4733-9AC6-6EA3EF535EA0}"/>
                  </a:ext>
                </a:extLst>
              </p:cNvPr>
              <p:cNvSpPr/>
              <p:nvPr/>
            </p:nvSpPr>
            <p:spPr>
              <a:xfrm>
                <a:off x="4060088" y="2045617"/>
                <a:ext cx="2090893" cy="6274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d>
                                  <m:d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−0</m:t>
                                    </m:r>
                                  </m:e>
                                </m:d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d>
                                  <m:d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1−0</m:t>
                                    </m:r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2−0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C817627-3AB9-4733-9AC6-6EA3EF535E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088" y="2045617"/>
                <a:ext cx="2090893" cy="62741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98A95DA1-2600-4667-95AC-2263DCEFDB75}"/>
                  </a:ext>
                </a:extLst>
              </p:cNvPr>
              <p:cNvSpPr/>
              <p:nvPr/>
            </p:nvSpPr>
            <p:spPr>
              <a:xfrm>
                <a:off x="5945636" y="217465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8A95DA1-2600-4667-95AC-2263DCEFDB7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5636" y="2174659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2B641FCF-4BE7-402F-99B2-717046D59D0F}"/>
                  </a:ext>
                </a:extLst>
              </p:cNvPr>
              <p:cNvSpPr/>
              <p:nvPr/>
            </p:nvSpPr>
            <p:spPr>
              <a:xfrm>
                <a:off x="6196025" y="2087774"/>
                <a:ext cx="893513" cy="5524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2B641FCF-4BE7-402F-99B2-717046D59D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6025" y="2087774"/>
                <a:ext cx="893513" cy="55245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E86FB2E0-1D36-40E3-AEA2-FE3F64FE1FB9}"/>
              </a:ext>
            </a:extLst>
          </p:cNvPr>
          <p:cNvSpPr/>
          <p:nvPr/>
        </p:nvSpPr>
        <p:spPr>
          <a:xfrm>
            <a:off x="950295" y="3054923"/>
            <a:ext cx="2467342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Il s’agit donc de calculer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2DC62114-B99A-4604-A867-4845C501D108}"/>
                  </a:ext>
                </a:extLst>
              </p:cNvPr>
              <p:cNvSpPr/>
              <p:nvPr/>
            </p:nvSpPr>
            <p:spPr>
              <a:xfrm>
                <a:off x="3315677" y="3805455"/>
                <a:ext cx="3330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2DC62114-B99A-4604-A867-4845C501D1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5677" y="3805455"/>
                <a:ext cx="33304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DD3EAB96-0AC9-48BE-945D-E7767ECEC04F}"/>
                  </a:ext>
                </a:extLst>
              </p:cNvPr>
              <p:cNvSpPr/>
              <p:nvPr/>
            </p:nvSpPr>
            <p:spPr>
              <a:xfrm>
                <a:off x="3482197" y="380545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D3EAB96-0AC9-48BE-945D-E7767ECEC0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2197" y="3805455"/>
                <a:ext cx="410690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E6B4BCD7-E39F-4930-BF81-AC40C08AAF0C}"/>
                  </a:ext>
                </a:extLst>
              </p:cNvPr>
              <p:cNvSpPr/>
              <p:nvPr/>
            </p:nvSpPr>
            <p:spPr>
              <a:xfrm>
                <a:off x="3890820" y="3554617"/>
                <a:ext cx="3911071" cy="8710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∬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𝑇𝑟𝑖𝑎𝑛𝑔𝑙𝑒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𝑑𝑒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é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é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𝑟𝑒𝑛𝑐𝑒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  <m:sup>
                          <m:r>
                            <a:rPr lang="fr-FR" i="0" smtClean="0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p>
                        <m:e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𝜉</m:t>
                                  </m:r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𝜂</m:t>
                                  </m:r>
                                </m:e>
                              </m:d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4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E6B4BCD7-E39F-4930-BF81-AC40C08AAF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0820" y="3554617"/>
                <a:ext cx="3911071" cy="87100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940D3300-867B-4829-9824-359F7BC53552}"/>
              </a:ext>
            </a:extLst>
          </p:cNvPr>
          <p:cNvSpPr/>
          <p:nvPr/>
        </p:nvSpPr>
        <p:spPr>
          <a:xfrm>
            <a:off x="950295" y="4901559"/>
            <a:ext cx="3441968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Si on prend un point d’intégration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18CE98BC-E6E4-4F50-978C-5CBAC39A702D}"/>
                  </a:ext>
                </a:extLst>
              </p:cNvPr>
              <p:cNvSpPr/>
              <p:nvPr/>
            </p:nvSpPr>
            <p:spPr>
              <a:xfrm>
                <a:off x="2585774" y="5545086"/>
                <a:ext cx="876778" cy="4848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𝜉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;</a:t>
                </a:r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18CE98BC-E6E4-4F50-978C-5CBAC39A70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774" y="5545086"/>
                <a:ext cx="876778" cy="484876"/>
              </a:xfrm>
              <a:prstGeom prst="rect">
                <a:avLst/>
              </a:prstGeom>
              <a:blipFill>
                <a:blip r:embed="rId14"/>
                <a:stretch>
                  <a:fillRect l="-2083" r="-4861" b="-759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F7951782-CA8A-480C-8296-3990841A54D1}"/>
                  </a:ext>
                </a:extLst>
              </p:cNvPr>
              <p:cNvSpPr/>
              <p:nvPr/>
            </p:nvSpPr>
            <p:spPr>
              <a:xfrm>
                <a:off x="5008369" y="5545086"/>
                <a:ext cx="837986" cy="4848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𝜂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F7951782-CA8A-480C-8296-3990841A54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8369" y="5545086"/>
                <a:ext cx="837986" cy="484876"/>
              </a:xfrm>
              <a:prstGeom prst="rect">
                <a:avLst/>
              </a:prstGeom>
              <a:blipFill>
                <a:blip r:embed="rId15"/>
                <a:stretch>
                  <a:fillRect b="-253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F7B1A7CE-0824-4134-9841-9A2807D51D8F}"/>
              </a:ext>
            </a:extLst>
          </p:cNvPr>
          <p:cNvSpPr/>
          <p:nvPr/>
        </p:nvSpPr>
        <p:spPr>
          <a:xfrm>
            <a:off x="6913849" y="560285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90DA17B6-6D9E-42C8-98AE-438D635BB0F7}"/>
                  </a:ext>
                </a:extLst>
              </p:cNvPr>
              <p:cNvSpPr/>
              <p:nvPr/>
            </p:nvSpPr>
            <p:spPr>
              <a:xfrm>
                <a:off x="7988126" y="5419026"/>
                <a:ext cx="908518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90DA17B6-6D9E-42C8-98AE-438D635BB0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8126" y="5419026"/>
                <a:ext cx="908518" cy="61093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1141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B6057CA-9314-4A85-AE30-AD4831854390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N°04 « Techniques d’intégrations numériques».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9BC9DD68-5441-4B38-9B5B-E25489105167}"/>
                  </a:ext>
                </a:extLst>
              </p:cNvPr>
              <p:cNvSpPr/>
              <p:nvPr/>
            </p:nvSpPr>
            <p:spPr>
              <a:xfrm>
                <a:off x="1296403" y="1044598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9BC9DD68-5441-4B38-9B5B-E254891051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6403" y="1044598"/>
                <a:ext cx="437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8B791146-FC8A-4BE9-B2D4-01BC1E5DC166}"/>
                  </a:ext>
                </a:extLst>
              </p:cNvPr>
              <p:cNvSpPr/>
              <p:nvPr/>
            </p:nvSpPr>
            <p:spPr>
              <a:xfrm>
                <a:off x="2119148" y="1044598"/>
                <a:ext cx="4142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B791146-FC8A-4BE9-B2D4-01BC1E5DC1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148" y="1044598"/>
                <a:ext cx="414216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3B51F13D-6688-435D-997B-3835DCB28B5F}"/>
                  </a:ext>
                </a:extLst>
              </p:cNvPr>
              <p:cNvSpPr/>
              <p:nvPr/>
            </p:nvSpPr>
            <p:spPr>
              <a:xfrm>
                <a:off x="2328019" y="104459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B51F13D-6688-435D-997B-3835DCB28B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8019" y="1044598"/>
                <a:ext cx="41069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468A709C-FC73-4201-8258-ACC0D31FCE4D}"/>
                  </a:ext>
                </a:extLst>
              </p:cNvPr>
              <p:cNvSpPr/>
              <p:nvPr/>
            </p:nvSpPr>
            <p:spPr>
              <a:xfrm>
                <a:off x="2533364" y="821203"/>
                <a:ext cx="2074093" cy="8161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4 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2 .</m:t>
                                  </m:r>
                                  <m:f>
                                    <m:f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68A709C-FC73-4201-8258-ACC0D31FCE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3364" y="821203"/>
                <a:ext cx="2074093" cy="81612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29F7C464-6CC2-44EC-ACDF-FF992C3180C6}"/>
                  </a:ext>
                </a:extLst>
              </p:cNvPr>
              <p:cNvSpPr/>
              <p:nvPr/>
            </p:nvSpPr>
            <p:spPr>
              <a:xfrm>
                <a:off x="4467297" y="104459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29F7C464-6CC2-44EC-ACDF-FF992C3180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7297" y="1044597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159C921A-40AC-4CDE-856F-8E1C6FCB4598}"/>
                  </a:ext>
                </a:extLst>
              </p:cNvPr>
              <p:cNvSpPr/>
              <p:nvPr/>
            </p:nvSpPr>
            <p:spPr>
              <a:xfrm>
                <a:off x="4695084" y="924307"/>
                <a:ext cx="365806" cy="6099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59C921A-40AC-4CDE-856F-8E1C6FCB45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084" y="924307"/>
                <a:ext cx="365806" cy="60991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EE432DD9-7442-4DA5-A6E8-54C18ED3FAD6}"/>
                  </a:ext>
                </a:extLst>
              </p:cNvPr>
              <p:cNvSpPr/>
              <p:nvPr/>
            </p:nvSpPr>
            <p:spPr>
              <a:xfrm>
                <a:off x="4877987" y="104459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E432DD9-7442-4DA5-A6E8-54C18ED3FA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7987" y="1044597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2F842A57-F28A-45CB-8002-9FBFD87F3C3D}"/>
                  </a:ext>
                </a:extLst>
              </p:cNvPr>
              <p:cNvSpPr/>
              <p:nvPr/>
            </p:nvSpPr>
            <p:spPr>
              <a:xfrm>
                <a:off x="5105774" y="1044596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F842A57-F28A-45CB-8002-9FBFD87F3C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774" y="1044596"/>
                <a:ext cx="365806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D291AE55-0C75-478E-A420-D02FA993FC52}"/>
              </a:ext>
            </a:extLst>
          </p:cNvPr>
          <p:cNvSpPr/>
          <p:nvPr/>
        </p:nvSpPr>
        <p:spPr>
          <a:xfrm>
            <a:off x="6720422" y="1044596"/>
            <a:ext cx="1947969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(Solution inexacte)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D434372A-6455-479B-8E98-D3F5760CB3AB}"/>
                  </a:ext>
                </a:extLst>
              </p:cNvPr>
              <p:cNvSpPr/>
              <p:nvPr/>
            </p:nvSpPr>
            <p:spPr>
              <a:xfrm>
                <a:off x="613287" y="1996861"/>
                <a:ext cx="3994170" cy="374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  <a:tabLst>
                    <a:tab pos="330200" algn="l"/>
                  </a:tabLst>
                </a:pP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Pour 03 points d’intégration 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→   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𝑚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=2</m:t>
                    </m:r>
                  </m:oMath>
                </a14:m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434372A-6455-479B-8E98-D3F5760CB3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287" y="1996861"/>
                <a:ext cx="3994170" cy="374077"/>
              </a:xfrm>
              <a:prstGeom prst="rect">
                <a:avLst/>
              </a:prstGeom>
              <a:blipFill>
                <a:blip r:embed="rId10"/>
                <a:stretch>
                  <a:fillRect l="-1374" t="-9836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e 17">
            <a:extLst>
              <a:ext uri="{FF2B5EF4-FFF2-40B4-BE49-F238E27FC236}">
                <a16:creationId xmlns:a16="http://schemas.microsoft.com/office/drawing/2014/main" xmlns="" id="{2D74C0D9-16AD-4EAA-8A2E-04D0DE6AD683}"/>
              </a:ext>
            </a:extLst>
          </p:cNvPr>
          <p:cNvGrpSpPr/>
          <p:nvPr/>
        </p:nvGrpSpPr>
        <p:grpSpPr>
          <a:xfrm>
            <a:off x="613287" y="2589389"/>
            <a:ext cx="11235130" cy="373757"/>
            <a:chOff x="613287" y="2589389"/>
            <a:chExt cx="11235130" cy="37375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xmlns="" id="{472CCB2F-D86D-4D20-A8BD-FB1500439B97}"/>
                    </a:ext>
                  </a:extLst>
                </p:cNvPr>
                <p:cNvSpPr/>
                <p:nvPr/>
              </p:nvSpPr>
              <p:spPr>
                <a:xfrm>
                  <a:off x="613287" y="2589389"/>
                  <a:ext cx="8599724" cy="37369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>
                    <a:lnSpc>
                      <a:spcPct val="107000"/>
                    </a:lnSpc>
                    <a:spcAft>
                      <a:spcPts val="800"/>
                    </a:spcAft>
                    <a:tabLst>
                      <a:tab pos="330200" algn="l"/>
                    </a:tabLst>
                  </a:pPr>
                  <a:r>
                    <a:rPr lang="fr-FR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Donc l’ordre le plus élevé est 2 c’est-à-dire </a:t>
                  </a:r>
                  <a14:m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𝜉</m:t>
                              </m:r>
                            </m:e>
                            <m:sup>
                              <m:r>
                                <a:rPr lang="fr-FR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+4 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𝜉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𝜂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𝜂</m:t>
                              </m:r>
                            </m:e>
                            <m:sup>
                              <m:r>
                                <a:rPr lang="fr-FR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→  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𝑚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≥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𝑖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𝑗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a14:m>
                  <a:r>
                    <a:rPr lang="fr-FR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 </a:t>
                  </a:r>
                  <a:r>
                    <a:rPr lang="fr-FR" dirty="0">
                      <a:latin typeface="Cambria Math" panose="020405030504060302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⇒ </a:t>
                  </a:r>
                  <a:endParaRPr lang="fr-FR" sz="16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472CCB2F-D86D-4D20-A8BD-FB1500439B9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3287" y="2589389"/>
                  <a:ext cx="8599724" cy="373692"/>
                </a:xfrm>
                <a:prstGeom prst="rect">
                  <a:avLst/>
                </a:prstGeom>
                <a:blipFill>
                  <a:blip r:embed="rId11"/>
                  <a:stretch>
                    <a:fillRect l="-638" t="-11475" b="-24590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xmlns="" id="{2752015E-ED95-4800-AF4E-BA096BBD9178}"/>
                    </a:ext>
                  </a:extLst>
                </p:cNvPr>
                <p:cNvSpPr/>
                <p:nvPr/>
              </p:nvSpPr>
              <p:spPr>
                <a:xfrm>
                  <a:off x="8383291" y="2589389"/>
                  <a:ext cx="2757871" cy="37375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just">
                    <a:lnSpc>
                      <a:spcPct val="107000"/>
                    </a:lnSpc>
                    <a:spcAft>
                      <a:spcPts val="800"/>
                    </a:spcAft>
                    <a:tabLst>
                      <a:tab pos="330200" algn="l"/>
                    </a:tabLst>
                  </a:pPr>
                  <a14:m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𝑚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≥2</m:t>
                      </m:r>
                    </m:oMath>
                  </a14:m>
                  <a:r>
                    <a:rPr lang="fr-FR" dirty="0">
                      <a:latin typeface="Cambria Math" panose="020405030504060302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⇒ on doit prendre  </a:t>
                  </a:r>
                  <a:endParaRPr lang="fr-FR" sz="16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752015E-ED95-4800-AF4E-BA096BBD917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83291" y="2589389"/>
                  <a:ext cx="2757871" cy="373757"/>
                </a:xfrm>
                <a:prstGeom prst="rect">
                  <a:avLst/>
                </a:prstGeom>
                <a:blipFill>
                  <a:blip r:embed="rId12"/>
                  <a:stretch>
                    <a:fillRect t="-11475" b="-22951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xmlns="" id="{967DC853-0C85-45DE-B6A7-627AF21E8059}"/>
                    </a:ext>
                  </a:extLst>
                </p:cNvPr>
                <p:cNvSpPr/>
                <p:nvPr/>
              </p:nvSpPr>
              <p:spPr>
                <a:xfrm>
                  <a:off x="10936821" y="2593749"/>
                  <a:ext cx="9115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𝑚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=2</m:t>
                      </m:r>
                    </m:oMath>
                  </a14:m>
                  <a:r>
                    <a:rPr lang="fr-FR" dirty="0">
                      <a:latin typeface="Cambria Math" panose="020405030504060302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. </a:t>
                  </a:r>
                  <a:endParaRPr lang="fr-FR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967DC853-0C85-45DE-B6A7-627AF21E805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36821" y="2593749"/>
                  <a:ext cx="911596" cy="369332"/>
                </a:xfrm>
                <a:prstGeom prst="rect">
                  <a:avLst/>
                </a:prstGeom>
                <a:blipFill>
                  <a:blip r:embed="rId13"/>
                  <a:stretch>
                    <a:fillRect t="-11475" r="-4667" b="-21311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0D4691B5-E9D0-4759-ABC3-807BDC9C6CD0}"/>
              </a:ext>
            </a:extLst>
          </p:cNvPr>
          <p:cNvSpPr/>
          <p:nvPr/>
        </p:nvSpPr>
        <p:spPr>
          <a:xfrm>
            <a:off x="613287" y="3181532"/>
            <a:ext cx="60733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(C’est-à-dire 03 points d’intégration au maximum) avec les :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BDDA7F5D-8A6F-4AA0-80D8-B23F2A0417B5}"/>
                  </a:ext>
                </a:extLst>
              </p:cNvPr>
              <p:cNvSpPr/>
              <p:nvPr/>
            </p:nvSpPr>
            <p:spPr>
              <a:xfrm>
                <a:off x="3573707" y="4068010"/>
                <a:ext cx="5044586" cy="5359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  <a:tabLst>
                    <a:tab pos="33020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𝜔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→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𝑔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;</m:t>
                        </m:r>
                        <m:f>
                          <m:f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 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𝑔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0;</m:t>
                        </m:r>
                        <m:f>
                          <m:f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 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𝑔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=(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;0)</m:t>
                    </m:r>
                  </m:oMath>
                </a14:m>
                <a:r>
                  <a:rPr lang="fr-FR" dirty="0">
                    <a:latin typeface="Cambria Math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BDDA7F5D-8A6F-4AA0-80D8-B23F2A0417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3707" y="4068010"/>
                <a:ext cx="5044586" cy="53591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50190588-A570-4FA4-9916-1B6BA76B7C80}"/>
                  </a:ext>
                </a:extLst>
              </p:cNvPr>
              <p:cNvSpPr/>
              <p:nvPr/>
            </p:nvSpPr>
            <p:spPr>
              <a:xfrm>
                <a:off x="1077433" y="5444070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0190588-A570-4FA4-9916-1B6BA76B7C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7433" y="5444070"/>
                <a:ext cx="437940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1409426D-D9D7-4221-AE2F-257FB171DA01}"/>
                  </a:ext>
                </a:extLst>
              </p:cNvPr>
              <p:cNvSpPr/>
              <p:nvPr/>
            </p:nvSpPr>
            <p:spPr>
              <a:xfrm>
                <a:off x="1952628" y="5444070"/>
                <a:ext cx="3330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1409426D-D9D7-4221-AE2F-257FB171DA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2628" y="5444070"/>
                <a:ext cx="33304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98B501EC-27D7-4144-8179-EC0E3B894D12}"/>
                  </a:ext>
                </a:extLst>
              </p:cNvPr>
              <p:cNvSpPr/>
              <p:nvPr/>
            </p:nvSpPr>
            <p:spPr>
              <a:xfrm>
                <a:off x="2080323" y="544407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98B501EC-27D7-4144-8179-EC0E3B894D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0323" y="5444070"/>
                <a:ext cx="410690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DDF36D7D-AEAC-4328-8291-2AFD47430F24}"/>
                  </a:ext>
                </a:extLst>
              </p:cNvPr>
              <p:cNvSpPr/>
              <p:nvPr/>
            </p:nvSpPr>
            <p:spPr>
              <a:xfrm>
                <a:off x="2282852" y="5220034"/>
                <a:ext cx="4702505" cy="8174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2 .</m:t>
                                  </m:r>
                                  <m:f>
                                    <m:f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 . 0+</m:t>
                                  </m:r>
                                  <m:f>
                                    <m:f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2 .  </m:t>
                                  </m:r>
                                  <m:f>
                                    <m:f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+0</m:t>
                                  </m:r>
                                </m:e>
                              </m:d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DDF36D7D-AEAC-4328-8291-2AFD47430F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2852" y="5220034"/>
                <a:ext cx="4702505" cy="817403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21FC6A0B-3864-4F59-A31B-B04A2706ADBC}"/>
                  </a:ext>
                </a:extLst>
              </p:cNvPr>
              <p:cNvSpPr/>
              <p:nvPr/>
            </p:nvSpPr>
            <p:spPr>
              <a:xfrm>
                <a:off x="6780012" y="544406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21FC6A0B-3864-4F59-A31B-B04A2706AD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0012" y="5444069"/>
                <a:ext cx="410690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2FF8352C-62C8-4711-BD79-23071B966DCD}"/>
                  </a:ext>
                </a:extLst>
              </p:cNvPr>
              <p:cNvSpPr/>
              <p:nvPr/>
            </p:nvSpPr>
            <p:spPr>
              <a:xfrm>
                <a:off x="6985357" y="5220033"/>
                <a:ext cx="2567818" cy="8174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2FF8352C-62C8-4711-BD79-23071B966D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5357" y="5220033"/>
                <a:ext cx="2567818" cy="81740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xmlns="" id="{D928E161-3DB1-44DD-AD51-A82443B2513E}"/>
                  </a:ext>
                </a:extLst>
              </p:cNvPr>
              <p:cNvSpPr/>
              <p:nvPr/>
            </p:nvSpPr>
            <p:spPr>
              <a:xfrm>
                <a:off x="9347830" y="543869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D928E161-3DB1-44DD-AD51-A82443B251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7830" y="5438692"/>
                <a:ext cx="410690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B992B96C-AA4A-40E5-986C-98E822DC3931}"/>
                  </a:ext>
                </a:extLst>
              </p:cNvPr>
              <p:cNvSpPr/>
              <p:nvPr/>
            </p:nvSpPr>
            <p:spPr>
              <a:xfrm>
                <a:off x="9625811" y="5313241"/>
                <a:ext cx="1515351" cy="6202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num>
                            <m:den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B992B96C-AA4A-40E5-986C-98E822DC39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5811" y="5313241"/>
                <a:ext cx="1515351" cy="620234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8159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53391D-F1AC-4E3C-B343-BC2E154BD7E8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N°04 « Techniques d’intégrations numériques».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2729A392-86AA-4421-B221-70682E6D8148}"/>
                  </a:ext>
                </a:extLst>
              </p:cNvPr>
              <p:cNvSpPr/>
              <p:nvPr/>
            </p:nvSpPr>
            <p:spPr>
              <a:xfrm>
                <a:off x="3759931" y="128613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729A392-86AA-4421-B221-70682E6D814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9931" y="1286137"/>
                <a:ext cx="41069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2EE36205-21CC-4F1C-8F6E-4486FD8C64E4}"/>
                  </a:ext>
                </a:extLst>
              </p:cNvPr>
              <p:cNvSpPr/>
              <p:nvPr/>
            </p:nvSpPr>
            <p:spPr>
              <a:xfrm>
                <a:off x="3965276" y="1113461"/>
                <a:ext cx="925573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num>
                            <m:den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EE36205-21CC-4F1C-8F6E-4486FD8C64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5276" y="1113461"/>
                <a:ext cx="925573" cy="7146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2B3C13A6-FD95-470F-9F76-AC094ABE0557}"/>
                  </a:ext>
                </a:extLst>
              </p:cNvPr>
              <p:cNvSpPr/>
              <p:nvPr/>
            </p:nvSpPr>
            <p:spPr>
              <a:xfrm>
                <a:off x="4685504" y="128613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B3C13A6-FD95-470F-9F76-AC094ABE05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5504" y="1286136"/>
                <a:ext cx="41069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F844F4A1-B704-49DD-83E9-DC28D1B92D89}"/>
                  </a:ext>
                </a:extLst>
              </p:cNvPr>
              <p:cNvSpPr/>
              <p:nvPr/>
            </p:nvSpPr>
            <p:spPr>
              <a:xfrm>
                <a:off x="4911686" y="1164436"/>
                <a:ext cx="494046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844F4A1-B704-49DD-83E9-DC28D1B92D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1686" y="1164436"/>
                <a:ext cx="494046" cy="6127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2E1EE5BC-4FD9-4985-B838-54DCD0E7E46B}"/>
                  </a:ext>
                </a:extLst>
              </p:cNvPr>
              <p:cNvSpPr/>
              <p:nvPr/>
            </p:nvSpPr>
            <p:spPr>
              <a:xfrm>
                <a:off x="5221224" y="128613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2E1EE5BC-4FD9-4985-B838-54DCD0E7E4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1224" y="1286136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28ECE526-A34D-4B92-9C15-06B712CCA479}"/>
                  </a:ext>
                </a:extLst>
              </p:cNvPr>
              <p:cNvSpPr/>
              <p:nvPr/>
            </p:nvSpPr>
            <p:spPr>
              <a:xfrm>
                <a:off x="5435548" y="1164436"/>
                <a:ext cx="761747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×2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3×2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8ECE526-A34D-4B92-9C15-06B712CCA4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5548" y="1164436"/>
                <a:ext cx="761747" cy="6127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B9353C9E-6F93-4B71-BCF4-DB811E3ECD66}"/>
                  </a:ext>
                </a:extLst>
              </p:cNvPr>
              <p:cNvSpPr/>
              <p:nvPr/>
            </p:nvSpPr>
            <p:spPr>
              <a:xfrm>
                <a:off x="6021766" y="128613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9353C9E-6F93-4B71-BCF4-DB811E3ECD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1766" y="1286136"/>
                <a:ext cx="41069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495C7975-682C-47F1-B141-9AA5FA355AA9}"/>
                  </a:ext>
                </a:extLst>
              </p:cNvPr>
              <p:cNvSpPr/>
              <p:nvPr/>
            </p:nvSpPr>
            <p:spPr>
              <a:xfrm>
                <a:off x="6221341" y="1164436"/>
                <a:ext cx="365806" cy="610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95C7975-682C-47F1-B141-9AA5FA355A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1341" y="1164436"/>
                <a:ext cx="365806" cy="61087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e 14">
            <a:extLst>
              <a:ext uri="{FF2B5EF4-FFF2-40B4-BE49-F238E27FC236}">
                <a16:creationId xmlns:a16="http://schemas.microsoft.com/office/drawing/2014/main" xmlns="" id="{BF2887D4-E72B-416E-9F4B-341BE77F0945}"/>
              </a:ext>
            </a:extLst>
          </p:cNvPr>
          <p:cNvGrpSpPr/>
          <p:nvPr/>
        </p:nvGrpSpPr>
        <p:grpSpPr>
          <a:xfrm>
            <a:off x="5631914" y="2216989"/>
            <a:ext cx="955233" cy="767751"/>
            <a:chOff x="5631914" y="2216989"/>
            <a:chExt cx="955233" cy="7677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xmlns="" id="{12921275-D9E8-49D6-8627-873970235F7B}"/>
                    </a:ext>
                  </a:extLst>
                </p:cNvPr>
                <p:cNvSpPr/>
                <p:nvPr/>
              </p:nvSpPr>
              <p:spPr>
                <a:xfrm>
                  <a:off x="5714677" y="2294343"/>
                  <a:ext cx="762645" cy="61087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i="1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fr-FR" i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12921275-D9E8-49D6-8627-873970235F7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14677" y="2294343"/>
                  <a:ext cx="762645" cy="610873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Rectangle : coins arrondis 13">
              <a:extLst>
                <a:ext uri="{FF2B5EF4-FFF2-40B4-BE49-F238E27FC236}">
                  <a16:creationId xmlns:a16="http://schemas.microsoft.com/office/drawing/2014/main" xmlns="" id="{5E0ACE9B-F686-42CF-8DA4-3330C1F40113}"/>
                </a:ext>
              </a:extLst>
            </p:cNvPr>
            <p:cNvSpPr/>
            <p:nvPr/>
          </p:nvSpPr>
          <p:spPr>
            <a:xfrm>
              <a:off x="5631914" y="2216989"/>
              <a:ext cx="955233" cy="767751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053973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201FAAD8-45CD-4F56-8EEC-C5957108D6E0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N°04 « Techniques d’intégrations numériques».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C132924-C144-4C73-8AD6-34C974047D97}"/>
              </a:ext>
            </a:extLst>
          </p:cNvPr>
          <p:cNvSpPr/>
          <p:nvPr/>
        </p:nvSpPr>
        <p:spPr>
          <a:xfrm>
            <a:off x="328834" y="768554"/>
            <a:ext cx="1392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b="1" u="sn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Exercice 02: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863C5437-DCB8-4D50-87C2-55C23B682692}"/>
              </a:ext>
            </a:extLst>
          </p:cNvPr>
          <p:cNvSpPr/>
          <p:nvPr/>
        </p:nvSpPr>
        <p:spPr>
          <a:xfrm>
            <a:off x="537713" y="1391334"/>
            <a:ext cx="11116573" cy="1295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On considère l'intégrale ci-dessous représentant le moment d'inertie d'une section rectangulaire A (centrée sur l’origine) définie en 2D dans le plan 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x, y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>
                <a:extLst>
                  <a:ext uri="{FF2B5EF4-FFF2-40B4-BE49-F238E27FC236}">
                    <a16:creationId xmlns:a16="http://schemas.microsoft.com/office/drawing/2014/main" xmlns="" id="{946E1B15-131E-46B9-8A9F-CA4CC8612A95}"/>
                  </a:ext>
                </a:extLst>
              </p:cNvPr>
              <p:cNvSpPr txBox="1"/>
              <p:nvPr/>
            </p:nvSpPr>
            <p:spPr>
              <a:xfrm>
                <a:off x="4295954" y="1699404"/>
                <a:ext cx="2829464" cy="8379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∬"/>
                          <m:limLoc m:val="undOvr"/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fr-FR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  <m:sup>
                          <m: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p>
                        <m:e>
                          <m:sSup>
                            <m:sSup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ZoneTexte 13">
                <a:extLst>
                  <a:ext uri="{FF2B5EF4-FFF2-40B4-BE49-F238E27FC236}">
                    <a16:creationId xmlns:a16="http://schemas.microsoft.com/office/drawing/2014/main" id="{946E1B15-131E-46B9-8A9F-CA4CC8612A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5954" y="1699404"/>
                <a:ext cx="2829464" cy="83792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Image 14">
            <a:extLst>
              <a:ext uri="{FF2B5EF4-FFF2-40B4-BE49-F238E27FC236}">
                <a16:creationId xmlns:a16="http://schemas.microsoft.com/office/drawing/2014/main" xmlns="" id="{F6D266EB-EF47-4504-9993-C136155F5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07" y="2687411"/>
            <a:ext cx="1915784" cy="1643049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52A4F0AE-BD97-4C82-998F-EB5F4F23F605}"/>
              </a:ext>
            </a:extLst>
          </p:cNvPr>
          <p:cNvSpPr/>
          <p:nvPr/>
        </p:nvSpPr>
        <p:spPr>
          <a:xfrm>
            <a:off x="4228380" y="4451555"/>
            <a:ext cx="37352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Figure 02 : section rectangulaire 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b×h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574C5868-27D7-49A6-8A8E-445E096C317F}"/>
              </a:ext>
            </a:extLst>
          </p:cNvPr>
          <p:cNvSpPr/>
          <p:nvPr/>
        </p:nvSpPr>
        <p:spPr>
          <a:xfrm>
            <a:off x="537712" y="5206115"/>
            <a:ext cx="11116573" cy="1295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On associe un élément fini de type quadrangle linéaire à cette section. Déterminer la matrice Jacobienne de cet élément ainsi que son déterminant. Calculer ensuite numériquement la valeur de cette intégrale.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631516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598</Words>
  <Application>Microsoft Office PowerPoint</Application>
  <PresentationFormat>Grand écran</PresentationFormat>
  <Paragraphs>251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Riad</dc:creator>
  <cp:lastModifiedBy>VMI</cp:lastModifiedBy>
  <cp:revision>91</cp:revision>
  <dcterms:created xsi:type="dcterms:W3CDTF">2020-04-20T21:22:00Z</dcterms:created>
  <dcterms:modified xsi:type="dcterms:W3CDTF">2020-05-28T02:04:41Z</dcterms:modified>
</cp:coreProperties>
</file>