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59" r:id="rId3"/>
    <p:sldId id="281" r:id="rId4"/>
    <p:sldId id="283" r:id="rId5"/>
    <p:sldId id="284" r:id="rId6"/>
    <p:sldId id="285" r:id="rId7"/>
    <p:sldId id="263" r:id="rId8"/>
    <p:sldId id="267" r:id="rId9"/>
    <p:sldId id="287" r:id="rId10"/>
    <p:sldId id="288" r:id="rId11"/>
    <p:sldId id="289" r:id="rId12"/>
    <p:sldId id="302" r:id="rId13"/>
    <p:sldId id="303" r:id="rId14"/>
    <p:sldId id="293" r:id="rId15"/>
    <p:sldId id="300" r:id="rId16"/>
    <p:sldId id="279" r:id="rId17"/>
    <p:sldId id="264" r:id="rId18"/>
    <p:sldId id="305" r:id="rId19"/>
    <p:sldId id="307" r:id="rId20"/>
    <p:sldId id="309" r:id="rId21"/>
    <p:sldId id="277" r:id="rId22"/>
    <p:sldId id="27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396E7-60E8-46B2-9C1F-ACC88B3C991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A66A666-CE29-4CF0-B8EC-733AEB23A1BC}">
      <dgm:prSet phldrT="[Texte]"/>
      <dgm:spPr/>
      <dgm:t>
        <a:bodyPr/>
        <a:lstStyle/>
        <a:p>
          <a:r>
            <a:rPr lang="fr-FR" dirty="0" smtClean="0"/>
            <a:t>Biologie </a:t>
          </a:r>
          <a:endParaRPr lang="fr-FR" dirty="0"/>
        </a:p>
      </dgm:t>
    </dgm:pt>
    <dgm:pt modelId="{98D8A5F3-DB9D-406A-B7CC-7DE349000993}" type="parTrans" cxnId="{F4913C4E-9E53-410C-A820-1872BE497A51}">
      <dgm:prSet/>
      <dgm:spPr/>
      <dgm:t>
        <a:bodyPr/>
        <a:lstStyle/>
        <a:p>
          <a:endParaRPr lang="fr-FR"/>
        </a:p>
      </dgm:t>
    </dgm:pt>
    <dgm:pt modelId="{8310B640-7182-4F00-B758-C9BFD70CF7E3}" type="sibTrans" cxnId="{F4913C4E-9E53-410C-A820-1872BE497A51}">
      <dgm:prSet/>
      <dgm:spPr/>
      <dgm:t>
        <a:bodyPr/>
        <a:lstStyle/>
        <a:p>
          <a:endParaRPr lang="fr-FR"/>
        </a:p>
      </dgm:t>
    </dgm:pt>
    <dgm:pt modelId="{296D5DAB-68F0-4F42-B190-3A24F4281862}">
      <dgm:prSet phldrT="[Texte]"/>
      <dgm:spPr/>
      <dgm:t>
        <a:bodyPr/>
        <a:lstStyle/>
        <a:p>
          <a:r>
            <a:rPr lang="fr-FR" dirty="0" smtClean="0"/>
            <a:t> Microbiologie</a:t>
          </a:r>
          <a:endParaRPr lang="fr-FR" dirty="0"/>
        </a:p>
      </dgm:t>
    </dgm:pt>
    <dgm:pt modelId="{2230B208-1EF3-4E51-A0FB-2D311CE6F69A}" type="parTrans" cxnId="{269EC18A-118B-4E5B-9785-3FD49B5EA747}">
      <dgm:prSet/>
      <dgm:spPr/>
      <dgm:t>
        <a:bodyPr/>
        <a:lstStyle/>
        <a:p>
          <a:endParaRPr lang="fr-FR"/>
        </a:p>
      </dgm:t>
    </dgm:pt>
    <dgm:pt modelId="{A1E622FA-32AE-4FB0-924A-A32E7155A2A1}" type="sibTrans" cxnId="{269EC18A-118B-4E5B-9785-3FD49B5EA747}">
      <dgm:prSet/>
      <dgm:spPr/>
      <dgm:t>
        <a:bodyPr/>
        <a:lstStyle/>
        <a:p>
          <a:endParaRPr lang="fr-FR"/>
        </a:p>
      </dgm:t>
    </dgm:pt>
    <dgm:pt modelId="{C953BEA0-4A02-4016-A5FF-D0DF57F5116B}">
      <dgm:prSet phldrT="[Texte]"/>
      <dgm:spPr/>
      <dgm:t>
        <a:bodyPr/>
        <a:lstStyle/>
        <a:p>
          <a:r>
            <a:rPr lang="fr-FR" dirty="0" smtClean="0"/>
            <a:t>Cancérologie</a:t>
          </a:r>
          <a:endParaRPr lang="fr-FR" dirty="0"/>
        </a:p>
      </dgm:t>
    </dgm:pt>
    <dgm:pt modelId="{94E621BD-EDEC-4D27-882E-469DAEE44834}" type="parTrans" cxnId="{8927AF16-6AD8-44ED-ABF0-0DD441BC0D43}">
      <dgm:prSet/>
      <dgm:spPr/>
      <dgm:t>
        <a:bodyPr/>
        <a:lstStyle/>
        <a:p>
          <a:endParaRPr lang="fr-FR"/>
        </a:p>
      </dgm:t>
    </dgm:pt>
    <dgm:pt modelId="{496315D0-25DD-4E39-B1B5-DB3902D697F6}" type="sibTrans" cxnId="{8927AF16-6AD8-44ED-ABF0-0DD441BC0D43}">
      <dgm:prSet/>
      <dgm:spPr/>
      <dgm:t>
        <a:bodyPr/>
        <a:lstStyle/>
        <a:p>
          <a:endParaRPr lang="fr-FR"/>
        </a:p>
      </dgm:t>
    </dgm:pt>
    <dgm:pt modelId="{39C7F4D7-439F-4875-A6B6-3A20870F8387}">
      <dgm:prSet phldrT="[Texte]"/>
      <dgm:spPr/>
      <dgm:t>
        <a:bodyPr/>
        <a:lstStyle/>
        <a:p>
          <a:r>
            <a:rPr lang="fr-FR" dirty="0" smtClean="0"/>
            <a:t>Hématologie</a:t>
          </a:r>
          <a:endParaRPr lang="fr-FR" dirty="0"/>
        </a:p>
      </dgm:t>
    </dgm:pt>
    <dgm:pt modelId="{B1E6123B-A2B6-433C-A7E9-8B28712CDE11}" type="parTrans" cxnId="{DFF988CD-4721-437D-8B7B-57B5F0E38E91}">
      <dgm:prSet/>
      <dgm:spPr/>
      <dgm:t>
        <a:bodyPr/>
        <a:lstStyle/>
        <a:p>
          <a:endParaRPr lang="fr-FR"/>
        </a:p>
      </dgm:t>
    </dgm:pt>
    <dgm:pt modelId="{91B75B53-1416-4BA0-B2DB-A9DB2212F05A}" type="sibTrans" cxnId="{DFF988CD-4721-437D-8B7B-57B5F0E38E91}">
      <dgm:prSet/>
      <dgm:spPr/>
      <dgm:t>
        <a:bodyPr/>
        <a:lstStyle/>
        <a:p>
          <a:endParaRPr lang="fr-FR"/>
        </a:p>
      </dgm:t>
    </dgm:pt>
    <dgm:pt modelId="{CA1F45B6-39C2-4DAD-AAC9-C9DF05C9B8F6}">
      <dgm:prSet phldrT="[Texte]"/>
      <dgm:spPr/>
      <dgm:t>
        <a:bodyPr/>
        <a:lstStyle/>
        <a:p>
          <a:r>
            <a:rPr lang="fr-FR" dirty="0" smtClean="0"/>
            <a:t>Immunologie</a:t>
          </a:r>
          <a:endParaRPr lang="fr-FR" dirty="0"/>
        </a:p>
      </dgm:t>
    </dgm:pt>
    <dgm:pt modelId="{E15958A9-A47A-4B4A-9929-86EBF16F4486}" type="parTrans" cxnId="{1C0B4093-EAA4-4B40-9899-DE2EA81320AF}">
      <dgm:prSet/>
      <dgm:spPr/>
      <dgm:t>
        <a:bodyPr/>
        <a:lstStyle/>
        <a:p>
          <a:endParaRPr lang="fr-FR"/>
        </a:p>
      </dgm:t>
    </dgm:pt>
    <dgm:pt modelId="{F76EBB3C-144C-4994-AA44-05925B80ECF2}" type="sibTrans" cxnId="{1C0B4093-EAA4-4B40-9899-DE2EA81320AF}">
      <dgm:prSet/>
      <dgm:spPr/>
      <dgm:t>
        <a:bodyPr/>
        <a:lstStyle/>
        <a:p>
          <a:endParaRPr lang="fr-FR"/>
        </a:p>
      </dgm:t>
    </dgm:pt>
    <dgm:pt modelId="{422DBA04-FB8D-48A7-8C72-23F80C25F608}">
      <dgm:prSet/>
      <dgm:spPr/>
      <dgm:t>
        <a:bodyPr/>
        <a:lstStyle/>
        <a:p>
          <a:r>
            <a:rPr lang="fr-FR" dirty="0" smtClean="0"/>
            <a:t>Pharmacologie</a:t>
          </a:r>
          <a:endParaRPr lang="fr-FR" dirty="0"/>
        </a:p>
      </dgm:t>
    </dgm:pt>
    <dgm:pt modelId="{7EC41CF4-E8B0-40B3-89DC-65A8B9BDB57B}" type="parTrans" cxnId="{9BBED193-23EB-44E1-8E38-B71140620D8F}">
      <dgm:prSet/>
      <dgm:spPr/>
      <dgm:t>
        <a:bodyPr/>
        <a:lstStyle/>
        <a:p>
          <a:endParaRPr lang="fr-FR"/>
        </a:p>
      </dgm:t>
    </dgm:pt>
    <dgm:pt modelId="{2AD6B6D7-BBD1-4368-BBBE-E396C37C5037}" type="sibTrans" cxnId="{9BBED193-23EB-44E1-8E38-B71140620D8F}">
      <dgm:prSet/>
      <dgm:spPr/>
      <dgm:t>
        <a:bodyPr/>
        <a:lstStyle/>
        <a:p>
          <a:endParaRPr lang="fr-FR"/>
        </a:p>
      </dgm:t>
    </dgm:pt>
    <dgm:pt modelId="{5731248A-A765-4BE1-9C70-BBD5442C482D}">
      <dgm:prSet/>
      <dgm:spPr/>
      <dgm:t>
        <a:bodyPr/>
        <a:lstStyle/>
        <a:p>
          <a:r>
            <a:rPr lang="fr-FR" dirty="0" smtClean="0"/>
            <a:t>Agroalimentaire </a:t>
          </a:r>
          <a:endParaRPr lang="fr-FR" dirty="0"/>
        </a:p>
      </dgm:t>
    </dgm:pt>
    <dgm:pt modelId="{21CD956E-FB9C-4AE6-84F0-9AF6C4D55C90}" type="parTrans" cxnId="{1C7D5A21-9834-4AD5-B8F9-812E842DDF86}">
      <dgm:prSet/>
      <dgm:spPr/>
      <dgm:t>
        <a:bodyPr/>
        <a:lstStyle/>
        <a:p>
          <a:endParaRPr lang="fr-FR"/>
        </a:p>
      </dgm:t>
    </dgm:pt>
    <dgm:pt modelId="{8173D90D-DE09-4594-B77A-BA51B818DF7E}" type="sibTrans" cxnId="{1C7D5A21-9834-4AD5-B8F9-812E842DDF86}">
      <dgm:prSet/>
      <dgm:spPr/>
      <dgm:t>
        <a:bodyPr/>
        <a:lstStyle/>
        <a:p>
          <a:endParaRPr lang="fr-FR"/>
        </a:p>
      </dgm:t>
    </dgm:pt>
    <dgm:pt modelId="{C98636B5-02C3-4940-99E1-F8B9F310DD78}" type="pres">
      <dgm:prSet presAssocID="{C51396E7-60E8-46B2-9C1F-ACC88B3C9910}" presName="Name0" presStyleCnt="0">
        <dgm:presLayoutVars>
          <dgm:dir/>
          <dgm:resizeHandles val="exact"/>
        </dgm:presLayoutVars>
      </dgm:prSet>
      <dgm:spPr/>
      <dgm:t>
        <a:bodyPr/>
        <a:lstStyle/>
        <a:p>
          <a:endParaRPr lang="fr-FR"/>
        </a:p>
      </dgm:t>
    </dgm:pt>
    <dgm:pt modelId="{FFCFF0F4-3C10-41E9-90B2-BFF0A60D4750}" type="pres">
      <dgm:prSet presAssocID="{C51396E7-60E8-46B2-9C1F-ACC88B3C9910}" presName="cycle" presStyleCnt="0"/>
      <dgm:spPr/>
    </dgm:pt>
    <dgm:pt modelId="{B20BA47E-5DBC-4770-AD63-FF309F0670F4}" type="pres">
      <dgm:prSet presAssocID="{EA66A666-CE29-4CF0-B8EC-733AEB23A1BC}" presName="nodeFirstNode" presStyleLbl="node1" presStyleIdx="0" presStyleCnt="7" custScaleX="128880" custRadScaleRad="95304" custRadScaleInc="18437">
        <dgm:presLayoutVars>
          <dgm:bulletEnabled val="1"/>
        </dgm:presLayoutVars>
      </dgm:prSet>
      <dgm:spPr/>
      <dgm:t>
        <a:bodyPr/>
        <a:lstStyle/>
        <a:p>
          <a:endParaRPr lang="fr-FR"/>
        </a:p>
      </dgm:t>
    </dgm:pt>
    <dgm:pt modelId="{BC379B24-8157-41F6-A3D9-1841DD5E1B69}" type="pres">
      <dgm:prSet presAssocID="{8310B640-7182-4F00-B758-C9BFD70CF7E3}" presName="sibTransFirstNode" presStyleLbl="bgShp" presStyleIdx="0" presStyleCnt="1" custLinFactNeighborX="-2099" custLinFactNeighborY="-753"/>
      <dgm:spPr/>
      <dgm:t>
        <a:bodyPr/>
        <a:lstStyle/>
        <a:p>
          <a:endParaRPr lang="fr-FR"/>
        </a:p>
      </dgm:t>
    </dgm:pt>
    <dgm:pt modelId="{BEF28C57-A29D-472B-96CD-886487791E67}" type="pres">
      <dgm:prSet presAssocID="{5731248A-A765-4BE1-9C70-BBD5442C482D}" presName="nodeFollowingNodes" presStyleLbl="node1" presStyleIdx="1" presStyleCnt="7" custScaleX="142203" custRadScaleRad="111606" custRadScaleInc="45549">
        <dgm:presLayoutVars>
          <dgm:bulletEnabled val="1"/>
        </dgm:presLayoutVars>
      </dgm:prSet>
      <dgm:spPr/>
      <dgm:t>
        <a:bodyPr/>
        <a:lstStyle/>
        <a:p>
          <a:endParaRPr lang="fr-FR"/>
        </a:p>
      </dgm:t>
    </dgm:pt>
    <dgm:pt modelId="{E87827C5-BD14-4F51-9D45-9D987953AEAF}" type="pres">
      <dgm:prSet presAssocID="{422DBA04-FB8D-48A7-8C72-23F80C25F608}" presName="nodeFollowingNodes" presStyleLbl="node1" presStyleIdx="2" presStyleCnt="7" custScaleX="138531" custRadScaleRad="130204" custRadScaleInc="8106">
        <dgm:presLayoutVars>
          <dgm:bulletEnabled val="1"/>
        </dgm:presLayoutVars>
      </dgm:prSet>
      <dgm:spPr/>
      <dgm:t>
        <a:bodyPr/>
        <a:lstStyle/>
        <a:p>
          <a:endParaRPr lang="fr-FR"/>
        </a:p>
      </dgm:t>
    </dgm:pt>
    <dgm:pt modelId="{4ED5F782-BC63-453E-82C4-B792780EE065}" type="pres">
      <dgm:prSet presAssocID="{296D5DAB-68F0-4F42-B190-3A24F4281862}" presName="nodeFollowingNodes" presStyleLbl="node1" presStyleIdx="3" presStyleCnt="7" custScaleX="122811" custRadScaleRad="113653" custRadScaleInc="39682">
        <dgm:presLayoutVars>
          <dgm:bulletEnabled val="1"/>
        </dgm:presLayoutVars>
      </dgm:prSet>
      <dgm:spPr/>
      <dgm:t>
        <a:bodyPr/>
        <a:lstStyle/>
        <a:p>
          <a:endParaRPr lang="fr-FR"/>
        </a:p>
      </dgm:t>
    </dgm:pt>
    <dgm:pt modelId="{464C6547-23A5-45F9-96DB-0B82214E6CEB}" type="pres">
      <dgm:prSet presAssocID="{C953BEA0-4A02-4016-A5FF-D0DF57F5116B}" presName="nodeFollowingNodes" presStyleLbl="node1" presStyleIdx="4" presStyleCnt="7" custScaleX="144037" custRadScaleRad="115032" custRadScaleInc="61199">
        <dgm:presLayoutVars>
          <dgm:bulletEnabled val="1"/>
        </dgm:presLayoutVars>
      </dgm:prSet>
      <dgm:spPr/>
      <dgm:t>
        <a:bodyPr/>
        <a:lstStyle/>
        <a:p>
          <a:endParaRPr lang="fr-FR"/>
        </a:p>
      </dgm:t>
    </dgm:pt>
    <dgm:pt modelId="{66945D98-ADA9-4A29-98C4-86E10FE6E55F}" type="pres">
      <dgm:prSet presAssocID="{39C7F4D7-439F-4875-A6B6-3A20870F8387}" presName="nodeFollowingNodes" presStyleLbl="node1" presStyleIdx="5" presStyleCnt="7" custScaleX="122020" custRadScaleRad="120216" custRadScaleInc="35751">
        <dgm:presLayoutVars>
          <dgm:bulletEnabled val="1"/>
        </dgm:presLayoutVars>
      </dgm:prSet>
      <dgm:spPr/>
      <dgm:t>
        <a:bodyPr/>
        <a:lstStyle/>
        <a:p>
          <a:endParaRPr lang="fr-FR"/>
        </a:p>
      </dgm:t>
    </dgm:pt>
    <dgm:pt modelId="{5F72C04F-C4AF-4994-A365-2C4754A1FC7D}" type="pres">
      <dgm:prSet presAssocID="{CA1F45B6-39C2-4DAD-AAC9-C9DF05C9B8F6}" presName="nodeFollowingNodes" presStyleLbl="node1" presStyleIdx="6" presStyleCnt="7" custScaleX="135961" custRadScaleRad="121558" custRadScaleInc="-7024">
        <dgm:presLayoutVars>
          <dgm:bulletEnabled val="1"/>
        </dgm:presLayoutVars>
      </dgm:prSet>
      <dgm:spPr/>
      <dgm:t>
        <a:bodyPr/>
        <a:lstStyle/>
        <a:p>
          <a:endParaRPr lang="fr-FR"/>
        </a:p>
      </dgm:t>
    </dgm:pt>
  </dgm:ptLst>
  <dgm:cxnLst>
    <dgm:cxn modelId="{1C7D5A21-9834-4AD5-B8F9-812E842DDF86}" srcId="{C51396E7-60E8-46B2-9C1F-ACC88B3C9910}" destId="{5731248A-A765-4BE1-9C70-BBD5442C482D}" srcOrd="1" destOrd="0" parTransId="{21CD956E-FB9C-4AE6-84F0-9AF6C4D55C90}" sibTransId="{8173D90D-DE09-4594-B77A-BA51B818DF7E}"/>
    <dgm:cxn modelId="{6CC4E71D-ED18-44E5-9DEA-D2706AC40D9A}" type="presOf" srcId="{C51396E7-60E8-46B2-9C1F-ACC88B3C9910}" destId="{C98636B5-02C3-4940-99E1-F8B9F310DD78}" srcOrd="0" destOrd="0" presId="urn:microsoft.com/office/officeart/2005/8/layout/cycle3"/>
    <dgm:cxn modelId="{DFF988CD-4721-437D-8B7B-57B5F0E38E91}" srcId="{C51396E7-60E8-46B2-9C1F-ACC88B3C9910}" destId="{39C7F4D7-439F-4875-A6B6-3A20870F8387}" srcOrd="5" destOrd="0" parTransId="{B1E6123B-A2B6-433C-A7E9-8B28712CDE11}" sibTransId="{91B75B53-1416-4BA0-B2DB-A9DB2212F05A}"/>
    <dgm:cxn modelId="{F4913C4E-9E53-410C-A820-1872BE497A51}" srcId="{C51396E7-60E8-46B2-9C1F-ACC88B3C9910}" destId="{EA66A666-CE29-4CF0-B8EC-733AEB23A1BC}" srcOrd="0" destOrd="0" parTransId="{98D8A5F3-DB9D-406A-B7CC-7DE349000993}" sibTransId="{8310B640-7182-4F00-B758-C9BFD70CF7E3}"/>
    <dgm:cxn modelId="{66407820-0315-4C44-BE68-83B37C380A20}" type="presOf" srcId="{422DBA04-FB8D-48A7-8C72-23F80C25F608}" destId="{E87827C5-BD14-4F51-9D45-9D987953AEAF}" srcOrd="0" destOrd="0" presId="urn:microsoft.com/office/officeart/2005/8/layout/cycle3"/>
    <dgm:cxn modelId="{905CBD08-485B-4C46-A385-C5C6FFE4FB68}" type="presOf" srcId="{5731248A-A765-4BE1-9C70-BBD5442C482D}" destId="{BEF28C57-A29D-472B-96CD-886487791E67}" srcOrd="0" destOrd="0" presId="urn:microsoft.com/office/officeart/2005/8/layout/cycle3"/>
    <dgm:cxn modelId="{43FC28DD-C4FB-491C-8F05-0616A1E777C5}" type="presOf" srcId="{8310B640-7182-4F00-B758-C9BFD70CF7E3}" destId="{BC379B24-8157-41F6-A3D9-1841DD5E1B69}" srcOrd="0" destOrd="0" presId="urn:microsoft.com/office/officeart/2005/8/layout/cycle3"/>
    <dgm:cxn modelId="{1C0B4093-EAA4-4B40-9899-DE2EA81320AF}" srcId="{C51396E7-60E8-46B2-9C1F-ACC88B3C9910}" destId="{CA1F45B6-39C2-4DAD-AAC9-C9DF05C9B8F6}" srcOrd="6" destOrd="0" parTransId="{E15958A9-A47A-4B4A-9929-86EBF16F4486}" sibTransId="{F76EBB3C-144C-4994-AA44-05925B80ECF2}"/>
    <dgm:cxn modelId="{E465E708-BBCE-4BC6-A207-6E3745AF8D0D}" type="presOf" srcId="{C953BEA0-4A02-4016-A5FF-D0DF57F5116B}" destId="{464C6547-23A5-45F9-96DB-0B82214E6CEB}" srcOrd="0" destOrd="0" presId="urn:microsoft.com/office/officeart/2005/8/layout/cycle3"/>
    <dgm:cxn modelId="{4B941240-D4F9-4204-AF75-37AC65DA0DE8}" type="presOf" srcId="{296D5DAB-68F0-4F42-B190-3A24F4281862}" destId="{4ED5F782-BC63-453E-82C4-B792780EE065}" srcOrd="0" destOrd="0" presId="urn:microsoft.com/office/officeart/2005/8/layout/cycle3"/>
    <dgm:cxn modelId="{8927AF16-6AD8-44ED-ABF0-0DD441BC0D43}" srcId="{C51396E7-60E8-46B2-9C1F-ACC88B3C9910}" destId="{C953BEA0-4A02-4016-A5FF-D0DF57F5116B}" srcOrd="4" destOrd="0" parTransId="{94E621BD-EDEC-4D27-882E-469DAEE44834}" sibTransId="{496315D0-25DD-4E39-B1B5-DB3902D697F6}"/>
    <dgm:cxn modelId="{9BBED193-23EB-44E1-8E38-B71140620D8F}" srcId="{C51396E7-60E8-46B2-9C1F-ACC88B3C9910}" destId="{422DBA04-FB8D-48A7-8C72-23F80C25F608}" srcOrd="2" destOrd="0" parTransId="{7EC41CF4-E8B0-40B3-89DC-65A8B9BDB57B}" sibTransId="{2AD6B6D7-BBD1-4368-BBBE-E396C37C5037}"/>
    <dgm:cxn modelId="{72F8BFCD-A78C-4653-ADF5-0AB851CAC910}" type="presOf" srcId="{CA1F45B6-39C2-4DAD-AAC9-C9DF05C9B8F6}" destId="{5F72C04F-C4AF-4994-A365-2C4754A1FC7D}" srcOrd="0" destOrd="0" presId="urn:microsoft.com/office/officeart/2005/8/layout/cycle3"/>
    <dgm:cxn modelId="{5947CF92-6D52-47BE-A4FA-F4382531499F}" type="presOf" srcId="{39C7F4D7-439F-4875-A6B6-3A20870F8387}" destId="{66945D98-ADA9-4A29-98C4-86E10FE6E55F}" srcOrd="0" destOrd="0" presId="urn:microsoft.com/office/officeart/2005/8/layout/cycle3"/>
    <dgm:cxn modelId="{269EC18A-118B-4E5B-9785-3FD49B5EA747}" srcId="{C51396E7-60E8-46B2-9C1F-ACC88B3C9910}" destId="{296D5DAB-68F0-4F42-B190-3A24F4281862}" srcOrd="3" destOrd="0" parTransId="{2230B208-1EF3-4E51-A0FB-2D311CE6F69A}" sibTransId="{A1E622FA-32AE-4FB0-924A-A32E7155A2A1}"/>
    <dgm:cxn modelId="{F3A3E1C0-0450-4169-9A04-D4A0A2E4CC4C}" type="presOf" srcId="{EA66A666-CE29-4CF0-B8EC-733AEB23A1BC}" destId="{B20BA47E-5DBC-4770-AD63-FF309F0670F4}" srcOrd="0" destOrd="0" presId="urn:microsoft.com/office/officeart/2005/8/layout/cycle3"/>
    <dgm:cxn modelId="{578C89A9-BC0B-4C4D-BAA2-CC8FD900D76F}" type="presParOf" srcId="{C98636B5-02C3-4940-99E1-F8B9F310DD78}" destId="{FFCFF0F4-3C10-41E9-90B2-BFF0A60D4750}" srcOrd="0" destOrd="0" presId="urn:microsoft.com/office/officeart/2005/8/layout/cycle3"/>
    <dgm:cxn modelId="{59F4D6FC-95C8-4C13-BAE2-332A8FA4F3B2}" type="presParOf" srcId="{FFCFF0F4-3C10-41E9-90B2-BFF0A60D4750}" destId="{B20BA47E-5DBC-4770-AD63-FF309F0670F4}" srcOrd="0" destOrd="0" presId="urn:microsoft.com/office/officeart/2005/8/layout/cycle3"/>
    <dgm:cxn modelId="{2451C8C7-B490-4144-81E8-0E40DEAF263D}" type="presParOf" srcId="{FFCFF0F4-3C10-41E9-90B2-BFF0A60D4750}" destId="{BC379B24-8157-41F6-A3D9-1841DD5E1B69}" srcOrd="1" destOrd="0" presId="urn:microsoft.com/office/officeart/2005/8/layout/cycle3"/>
    <dgm:cxn modelId="{D59DC85B-2AFB-4D36-B227-7DA40E931425}" type="presParOf" srcId="{FFCFF0F4-3C10-41E9-90B2-BFF0A60D4750}" destId="{BEF28C57-A29D-472B-96CD-886487791E67}" srcOrd="2" destOrd="0" presId="urn:microsoft.com/office/officeart/2005/8/layout/cycle3"/>
    <dgm:cxn modelId="{EA0DFE28-24C9-42BD-98C7-5A4632C4861F}" type="presParOf" srcId="{FFCFF0F4-3C10-41E9-90B2-BFF0A60D4750}" destId="{E87827C5-BD14-4F51-9D45-9D987953AEAF}" srcOrd="3" destOrd="0" presId="urn:microsoft.com/office/officeart/2005/8/layout/cycle3"/>
    <dgm:cxn modelId="{294F52D0-1D12-49A3-9F5F-2F6B4BFA8876}" type="presParOf" srcId="{FFCFF0F4-3C10-41E9-90B2-BFF0A60D4750}" destId="{4ED5F782-BC63-453E-82C4-B792780EE065}" srcOrd="4" destOrd="0" presId="urn:microsoft.com/office/officeart/2005/8/layout/cycle3"/>
    <dgm:cxn modelId="{C0C3D8F9-0C72-4628-BB53-9C6690246C53}" type="presParOf" srcId="{FFCFF0F4-3C10-41E9-90B2-BFF0A60D4750}" destId="{464C6547-23A5-45F9-96DB-0B82214E6CEB}" srcOrd="5" destOrd="0" presId="urn:microsoft.com/office/officeart/2005/8/layout/cycle3"/>
    <dgm:cxn modelId="{D59B0321-4B4E-4990-A8F6-4A1EB7F244DC}" type="presParOf" srcId="{FFCFF0F4-3C10-41E9-90B2-BFF0A60D4750}" destId="{66945D98-ADA9-4A29-98C4-86E10FE6E55F}" srcOrd="6" destOrd="0" presId="urn:microsoft.com/office/officeart/2005/8/layout/cycle3"/>
    <dgm:cxn modelId="{14E0E927-5EF2-486C-9759-2BED1BE90C56}" type="presParOf" srcId="{FFCFF0F4-3C10-41E9-90B2-BFF0A60D4750}" destId="{5F72C04F-C4AF-4994-A365-2C4754A1FC7D}"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9B24-8157-41F6-A3D9-1841DD5E1B69}">
      <dsp:nvSpPr>
        <dsp:cNvPr id="0" name=""/>
        <dsp:cNvSpPr/>
      </dsp:nvSpPr>
      <dsp:spPr>
        <a:xfrm>
          <a:off x="1047747" y="-39719"/>
          <a:ext cx="4210455" cy="4210455"/>
        </a:xfrm>
        <a:prstGeom prst="circularArrow">
          <a:avLst>
            <a:gd name="adj1" fmla="val 5544"/>
            <a:gd name="adj2" fmla="val 330680"/>
            <a:gd name="adj3" fmla="val 14118990"/>
            <a:gd name="adj4" fmla="val 1718052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BA47E-5DBC-4770-AD63-FF309F0670F4}">
      <dsp:nvSpPr>
        <dsp:cNvPr id="0" name=""/>
        <dsp:cNvSpPr/>
      </dsp:nvSpPr>
      <dsp:spPr>
        <a:xfrm>
          <a:off x="2405061" y="103182"/>
          <a:ext cx="1672580"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Biologie </a:t>
          </a:r>
          <a:endParaRPr lang="fr-FR" sz="1700" kern="1200" dirty="0"/>
        </a:p>
      </dsp:txBody>
      <dsp:txXfrm>
        <a:off x="2436737" y="134858"/>
        <a:ext cx="1609228" cy="585538"/>
      </dsp:txXfrm>
    </dsp:sp>
    <dsp:sp modelId="{BEF28C57-A29D-472B-96CD-886487791E67}">
      <dsp:nvSpPr>
        <dsp:cNvPr id="0" name=""/>
        <dsp:cNvSpPr/>
      </dsp:nvSpPr>
      <dsp:spPr>
        <a:xfrm>
          <a:off x="3976695" y="1174750"/>
          <a:ext cx="1845483"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Agroalimentaire </a:t>
          </a:r>
          <a:endParaRPr lang="fr-FR" sz="1700" kern="1200" dirty="0"/>
        </a:p>
      </dsp:txBody>
      <dsp:txXfrm>
        <a:off x="4008371" y="1206426"/>
        <a:ext cx="1782131" cy="585538"/>
      </dsp:txXfrm>
    </dsp:sp>
    <dsp:sp modelId="{E87827C5-BD14-4F51-9D45-9D987953AEAF}">
      <dsp:nvSpPr>
        <dsp:cNvPr id="0" name=""/>
        <dsp:cNvSpPr/>
      </dsp:nvSpPr>
      <dsp:spPr>
        <a:xfrm>
          <a:off x="4298170" y="2460625"/>
          <a:ext cx="1797829"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Pharmacologie</a:t>
          </a:r>
          <a:endParaRPr lang="fr-FR" sz="1700" kern="1200" dirty="0"/>
        </a:p>
      </dsp:txBody>
      <dsp:txXfrm>
        <a:off x="4329846" y="2492301"/>
        <a:ext cx="1734477" cy="585538"/>
      </dsp:txXfrm>
    </dsp:sp>
    <dsp:sp modelId="{4ED5F782-BC63-453E-82C4-B792780EE065}">
      <dsp:nvSpPr>
        <dsp:cNvPr id="0" name=""/>
        <dsp:cNvSpPr/>
      </dsp:nvSpPr>
      <dsp:spPr>
        <a:xfrm>
          <a:off x="2476493" y="3415109"/>
          <a:ext cx="1593818"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 Microbiologie</a:t>
          </a:r>
          <a:endParaRPr lang="fr-FR" sz="1700" kern="1200" dirty="0"/>
        </a:p>
      </dsp:txBody>
      <dsp:txXfrm>
        <a:off x="2508169" y="3446785"/>
        <a:ext cx="1530466" cy="585538"/>
      </dsp:txXfrm>
    </dsp:sp>
    <dsp:sp modelId="{464C6547-23A5-45F9-96DB-0B82214E6CEB}">
      <dsp:nvSpPr>
        <dsp:cNvPr id="0" name=""/>
        <dsp:cNvSpPr/>
      </dsp:nvSpPr>
      <dsp:spPr>
        <a:xfrm>
          <a:off x="404793" y="3032130"/>
          <a:ext cx="1869285"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Cancérologie</a:t>
          </a:r>
          <a:endParaRPr lang="fr-FR" sz="1700" kern="1200" dirty="0"/>
        </a:p>
      </dsp:txBody>
      <dsp:txXfrm>
        <a:off x="436469" y="3063806"/>
        <a:ext cx="1805933" cy="585538"/>
      </dsp:txXfrm>
    </dsp:sp>
    <dsp:sp modelId="{66945D98-ADA9-4A29-98C4-86E10FE6E55F}">
      <dsp:nvSpPr>
        <dsp:cNvPr id="0" name=""/>
        <dsp:cNvSpPr/>
      </dsp:nvSpPr>
      <dsp:spPr>
        <a:xfrm>
          <a:off x="47603" y="1674811"/>
          <a:ext cx="1583552"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Hématologie</a:t>
          </a:r>
          <a:endParaRPr lang="fr-FR" sz="1700" kern="1200" dirty="0"/>
        </a:p>
      </dsp:txBody>
      <dsp:txXfrm>
        <a:off x="79279" y="1706487"/>
        <a:ext cx="1520200" cy="585538"/>
      </dsp:txXfrm>
    </dsp:sp>
    <dsp:sp modelId="{5F72C04F-C4AF-4994-A365-2C4754A1FC7D}">
      <dsp:nvSpPr>
        <dsp:cNvPr id="0" name=""/>
        <dsp:cNvSpPr/>
      </dsp:nvSpPr>
      <dsp:spPr>
        <a:xfrm>
          <a:off x="333347" y="531803"/>
          <a:ext cx="1764476" cy="648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Immunologie</a:t>
          </a:r>
          <a:endParaRPr lang="fr-FR" sz="1700" kern="1200" dirty="0"/>
        </a:p>
      </dsp:txBody>
      <dsp:txXfrm>
        <a:off x="365023" y="563479"/>
        <a:ext cx="1701124" cy="58553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F6CCA0-3915-42AF-B935-CEC643EB7BCC}" type="datetimeFigureOut">
              <a:rPr lang="fr-FR" smtClean="0"/>
              <a:pPr/>
              <a:t>20/04/2024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B3B93-163C-4C72-AFCE-B9A0853674EC}" type="slidenum">
              <a:rPr lang="fr-FR" smtClean="0"/>
              <a:pPr/>
              <a:t>‹N°›</a:t>
            </a:fld>
            <a:endParaRPr lang="fr-FR"/>
          </a:p>
        </p:txBody>
      </p:sp>
    </p:spTree>
    <p:extLst>
      <p:ext uri="{BB962C8B-B14F-4D97-AF65-F5344CB8AC3E}">
        <p14:creationId xmlns:p14="http://schemas.microsoft.com/office/powerpoint/2010/main" val="13045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1842F-DAE0-4230-8A5F-DC66012FACBC}" type="datetimeFigureOut">
              <a:rPr lang="fr-FR" smtClean="0"/>
              <a:pPr/>
              <a:t>20/04/2024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3CC48-6997-41E3-9C1B-3486F5A30FF9}" type="slidenum">
              <a:rPr lang="fr-FR" smtClean="0"/>
              <a:pPr/>
              <a:t>‹N°›</a:t>
            </a:fld>
            <a:endParaRPr lang="fr-FR"/>
          </a:p>
        </p:txBody>
      </p:sp>
    </p:spTree>
    <p:extLst>
      <p:ext uri="{BB962C8B-B14F-4D97-AF65-F5344CB8AC3E}">
        <p14:creationId xmlns:p14="http://schemas.microsoft.com/office/powerpoint/2010/main" val="385629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6527B5D-DF9D-40E4-98CE-36A534197D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27B5D-DF9D-40E4-98CE-36A534197D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527B5D-DF9D-40E4-98CE-36A534197D2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21F24D2-B07D-4D83-919F-B757ACA55F05}" type="datetimeFigureOut">
              <a:rPr lang="fr-FR" smtClean="0"/>
              <a:pPr/>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6527B5D-DF9D-40E4-98CE-36A534197D2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1F24D2-B07D-4D83-919F-B757ACA55F05}" type="datetimeFigureOut">
              <a:rPr lang="fr-FR" smtClean="0"/>
              <a:pPr/>
              <a:t>20/04/2024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527B5D-DF9D-40E4-98CE-36A534197D2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i="1" dirty="0" smtClean="0"/>
              <a:t>Méthodes optiques d’analyses </a:t>
            </a:r>
            <a:endParaRPr lang="fr-FR" b="1" i="1" dirty="0"/>
          </a:p>
        </p:txBody>
      </p:sp>
      <p:sp>
        <p:nvSpPr>
          <p:cNvPr id="3" name="Sous-titre 2"/>
          <p:cNvSpPr>
            <a:spLocks noGrp="1"/>
          </p:cNvSpPr>
          <p:nvPr>
            <p:ph type="subTitle" idx="1"/>
          </p:nvPr>
        </p:nvSpPr>
        <p:spPr/>
        <p:txBody>
          <a:bodyPr>
            <a:normAutofit/>
          </a:bodyPr>
          <a:lstStyle/>
          <a:p>
            <a:pPr algn="ctr"/>
            <a:r>
              <a:rPr lang="fr-FR" sz="3600" b="1" dirty="0" err="1" smtClean="0">
                <a:solidFill>
                  <a:schemeClr val="tx2"/>
                </a:solidFill>
              </a:rPr>
              <a:t>Cytométrie</a:t>
            </a:r>
            <a:r>
              <a:rPr lang="fr-FR" sz="3600" b="1" dirty="0" smtClean="0">
                <a:solidFill>
                  <a:schemeClr val="tx2"/>
                </a:solidFill>
              </a:rPr>
              <a:t> en flux</a:t>
            </a:r>
            <a:endParaRPr lang="fr-FR" sz="3600" b="1" dirty="0">
              <a:solidFill>
                <a:schemeClr val="tx2"/>
              </a:solidFill>
            </a:endParaRPr>
          </a:p>
        </p:txBody>
      </p:sp>
      <p:sp>
        <p:nvSpPr>
          <p:cNvPr id="4" name="Rectangle 3"/>
          <p:cNvSpPr/>
          <p:nvPr/>
        </p:nvSpPr>
        <p:spPr>
          <a:xfrm>
            <a:off x="785786" y="4786322"/>
            <a:ext cx="4572000" cy="677108"/>
          </a:xfrm>
          <a:prstGeom prst="rect">
            <a:avLst/>
          </a:prstGeom>
        </p:spPr>
        <p:txBody>
          <a:bodyPr>
            <a:spAutoFit/>
          </a:bodyPr>
          <a:lstStyle/>
          <a:p>
            <a:pPr lvl="0"/>
            <a:r>
              <a:rPr lang="fr-FR" sz="2000" b="1" dirty="0" smtClean="0">
                <a:solidFill>
                  <a:schemeClr val="tx2"/>
                </a:solidFill>
              </a:rPr>
              <a:t>Réalisé par :</a:t>
            </a:r>
          </a:p>
          <a:p>
            <a:pPr lvl="2"/>
            <a:r>
              <a:rPr lang="fr-FR" b="1" dirty="0" smtClean="0"/>
              <a:t>Mme GUENDOUZE </a:t>
            </a:r>
            <a:endParaRPr lang="en-US" b="1"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34127" r="52478" b="28174"/>
          <a:stretch/>
        </p:blipFill>
        <p:spPr bwMode="auto">
          <a:xfrm>
            <a:off x="899592" y="980728"/>
            <a:ext cx="773745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46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78" t="32954" r="51698" b="30953"/>
          <a:stretch/>
        </p:blipFill>
        <p:spPr bwMode="auto">
          <a:xfrm>
            <a:off x="333352" y="1772816"/>
            <a:ext cx="8055072"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69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23" t="20437" r="31953" b="43371"/>
          <a:stretch/>
        </p:blipFill>
        <p:spPr bwMode="auto">
          <a:xfrm>
            <a:off x="465499" y="692696"/>
            <a:ext cx="8066941"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98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81" t="18055" r="29722" b="26705"/>
          <a:stretch/>
        </p:blipFill>
        <p:spPr bwMode="auto">
          <a:xfrm>
            <a:off x="983254" y="476672"/>
            <a:ext cx="702365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23528" y="5877272"/>
            <a:ext cx="3528392" cy="646331"/>
          </a:xfrm>
          <a:prstGeom prst="rect">
            <a:avLst/>
          </a:prstGeom>
          <a:solidFill>
            <a:schemeClr val="accent2">
              <a:lumMod val="40000"/>
              <a:lumOff val="60000"/>
            </a:schemeClr>
          </a:solidFill>
        </p:spPr>
        <p:txBody>
          <a:bodyPr wrap="square" rtlCol="0">
            <a:spAutoFit/>
          </a:bodyPr>
          <a:lstStyle/>
          <a:p>
            <a:r>
              <a:rPr lang="fr-FR" b="1" dirty="0" smtClean="0"/>
              <a:t>FSC: </a:t>
            </a:r>
            <a:r>
              <a:rPr lang="fr-FR" dirty="0" smtClean="0"/>
              <a:t>diffusion aux petits angles</a:t>
            </a:r>
          </a:p>
          <a:p>
            <a:r>
              <a:rPr lang="fr-FR" b="1" dirty="0" smtClean="0"/>
              <a:t>SSC: </a:t>
            </a:r>
            <a:r>
              <a:rPr lang="fr-FR" dirty="0" smtClean="0"/>
              <a:t>diffusion aux grands angles</a:t>
            </a:r>
            <a:endParaRPr lang="fr-FR" dirty="0"/>
          </a:p>
        </p:txBody>
      </p:sp>
    </p:spTree>
    <p:extLst>
      <p:ext uri="{BB962C8B-B14F-4D97-AF65-F5344CB8AC3E}">
        <p14:creationId xmlns:p14="http://schemas.microsoft.com/office/powerpoint/2010/main" val="385703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45" t="44445" r="50000" b="39015"/>
          <a:stretch/>
        </p:blipFill>
        <p:spPr bwMode="auto">
          <a:xfrm>
            <a:off x="899592" y="1412776"/>
            <a:ext cx="698991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60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09" t="34280" r="48016" b="28220"/>
          <a:stretch/>
        </p:blipFill>
        <p:spPr bwMode="auto">
          <a:xfrm>
            <a:off x="1016000" y="2507672"/>
            <a:ext cx="7512734" cy="358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908720"/>
            <a:ext cx="8640960" cy="1200329"/>
          </a:xfrm>
          <a:prstGeom prst="rect">
            <a:avLst/>
          </a:prstGeom>
          <a:solidFill>
            <a:schemeClr val="accent2">
              <a:lumMod val="40000"/>
              <a:lumOff val="60000"/>
            </a:schemeClr>
          </a:solidFill>
        </p:spPr>
        <p:txBody>
          <a:bodyPr wrap="square" rtlCol="0">
            <a:spAutoFit/>
          </a:bodyPr>
          <a:lstStyle/>
          <a:p>
            <a:pPr algn="just"/>
            <a:r>
              <a:rPr lang="fr-FR" b="1" dirty="0" smtClean="0"/>
              <a:t>Marquage: </a:t>
            </a:r>
            <a:r>
              <a:rPr lang="fr-FR" dirty="0" smtClean="0"/>
              <a:t>Les cellules peuvent être couplées à des marqueurs fluorescents et quantifiées pour caractériser  les propriétés des cellules.</a:t>
            </a:r>
          </a:p>
          <a:p>
            <a:pPr algn="just"/>
            <a:r>
              <a:rPr lang="fr-FR" dirty="0" smtClean="0"/>
              <a:t>En utilisant cette information, il est possible d’identifier des cellules en plus de pouvoir distinguer différentes variétés de cellules dans le mélange.</a:t>
            </a:r>
            <a:endParaRPr lang="fr-FR" dirty="0"/>
          </a:p>
        </p:txBody>
      </p:sp>
    </p:spTree>
    <p:extLst>
      <p:ext uri="{BB962C8B-B14F-4D97-AF65-F5344CB8AC3E}">
        <p14:creationId xmlns:p14="http://schemas.microsoft.com/office/powerpoint/2010/main" val="106659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5" t="18651" r="45674" b="5978"/>
          <a:stretch/>
        </p:blipFill>
        <p:spPr bwMode="auto">
          <a:xfrm>
            <a:off x="1331640" y="155102"/>
            <a:ext cx="7344816" cy="641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24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500430" y="2928934"/>
            <a:ext cx="1928826"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Domaines </a:t>
            </a:r>
            <a:endParaRPr lang="fr-FR" dirty="0"/>
          </a:p>
        </p:txBody>
      </p:sp>
      <p:graphicFrame>
        <p:nvGraphicFramePr>
          <p:cNvPr id="11" name="Diagramme 10"/>
          <p:cNvGraphicFramePr/>
          <p:nvPr>
            <p:extLst>
              <p:ext uri="{D42A27DB-BD31-4B8C-83A1-F6EECF244321}">
                <p14:modId xmlns:p14="http://schemas.microsoft.com/office/powerpoint/2010/main" val="42434825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txBox="1">
            <a:spLocks/>
          </p:cNvSpPr>
          <p:nvPr/>
        </p:nvSpPr>
        <p:spPr>
          <a:xfrm>
            <a:off x="3059832" y="188640"/>
            <a:ext cx="3600400" cy="703017"/>
          </a:xfrm>
          <a:prstGeom prst="rect">
            <a:avLst/>
          </a:prstGeom>
          <a:solidFill>
            <a:schemeClr val="accent2">
              <a:lumMod val="40000"/>
              <a:lumOff val="60000"/>
            </a:schemeClr>
          </a:solidFill>
          <a:ln>
            <a:noFill/>
          </a:ln>
        </p:spPr>
        <p:txBody>
          <a:bodyPr vert="horz" lIns="0" tIns="0" rIns="18288" bIns="0"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dirty="0" smtClean="0"/>
              <a:t>Applications</a:t>
            </a:r>
            <a:endParaRPr lang="fr-FR" dirty="0"/>
          </a:p>
        </p:txBody>
      </p:sp>
      <p:sp>
        <p:nvSpPr>
          <p:cNvPr id="7" name="Rectangle à coins arrondis 6"/>
          <p:cNvSpPr/>
          <p:nvPr/>
        </p:nvSpPr>
        <p:spPr>
          <a:xfrm>
            <a:off x="1725310" y="5625244"/>
            <a:ext cx="6015042" cy="1116124"/>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2000" dirty="0" smtClean="0"/>
              <a:t>Les </a:t>
            </a:r>
            <a:r>
              <a:rPr lang="fr-FR" sz="2000" dirty="0"/>
              <a:t>premiers domaines concernés sont </a:t>
            </a:r>
            <a:r>
              <a:rPr lang="fr-FR" sz="2000" dirty="0" smtClean="0"/>
              <a:t>biologiques</a:t>
            </a:r>
            <a:r>
              <a:rPr lang="fr-FR" sz="2000" dirty="0"/>
              <a:t>:</a:t>
            </a: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6" t="41571" r="48797" b="35318"/>
          <a:stretch/>
        </p:blipFill>
        <p:spPr bwMode="auto">
          <a:xfrm>
            <a:off x="368912" y="2466108"/>
            <a:ext cx="8608352" cy="369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15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44" t="43405" r="51363" b="34723"/>
          <a:stretch/>
        </p:blipFill>
        <p:spPr bwMode="auto">
          <a:xfrm>
            <a:off x="210019" y="1783251"/>
            <a:ext cx="8826477" cy="268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88640"/>
            <a:ext cx="4680520" cy="703017"/>
          </a:xfrm>
          <a:solidFill>
            <a:schemeClr val="accent2">
              <a:lumMod val="40000"/>
              <a:lumOff val="60000"/>
            </a:schemeClr>
          </a:solidFill>
        </p:spPr>
        <p:txBody>
          <a:bodyPr>
            <a:normAutofit fontScale="90000"/>
          </a:bodyPr>
          <a:lstStyle/>
          <a:p>
            <a:pPr algn="ctr"/>
            <a:r>
              <a:rPr lang="fr-FR" dirty="0" smtClean="0"/>
              <a:t>Introduction </a:t>
            </a:r>
            <a:endParaRPr lang="fr-FR" dirty="0"/>
          </a:p>
        </p:txBody>
      </p:sp>
      <p:sp>
        <p:nvSpPr>
          <p:cNvPr id="3" name="Sous-titre 2"/>
          <p:cNvSpPr>
            <a:spLocks noGrp="1"/>
          </p:cNvSpPr>
          <p:nvPr>
            <p:ph type="subTitle" idx="1"/>
          </p:nvPr>
        </p:nvSpPr>
        <p:spPr>
          <a:xfrm>
            <a:off x="0" y="1857364"/>
            <a:ext cx="4000496" cy="3857652"/>
          </a:xfrm>
        </p:spPr>
        <p:txBody>
          <a:bodyPr>
            <a:noAutofit/>
          </a:bodyPr>
          <a:lstStyle/>
          <a:p>
            <a:r>
              <a:rPr lang="fr-FR" sz="1800" dirty="0" smtClean="0">
                <a:solidFill>
                  <a:schemeClr val="tx1"/>
                </a:solidFill>
              </a:rPr>
              <a:t>.</a:t>
            </a:r>
            <a:endParaRPr lang="fr-FR" sz="1800" dirty="0">
              <a:solidFill>
                <a:schemeClr val="tx1"/>
              </a:solidFill>
            </a:endParaRPr>
          </a:p>
        </p:txBody>
      </p:sp>
      <p:sp>
        <p:nvSpPr>
          <p:cNvPr id="5" name="Rectangle à coins arrondis 4"/>
          <p:cNvSpPr/>
          <p:nvPr/>
        </p:nvSpPr>
        <p:spPr>
          <a:xfrm>
            <a:off x="107504" y="1357298"/>
            <a:ext cx="4176464" cy="4714908"/>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dirty="0" smtClean="0">
                <a:solidFill>
                  <a:schemeClr val="bg1"/>
                </a:solidFill>
              </a:rPr>
              <a:t> La </a:t>
            </a:r>
            <a:r>
              <a:rPr lang="fr-FR" b="1" dirty="0" err="1"/>
              <a:t>c</a:t>
            </a:r>
            <a:r>
              <a:rPr lang="fr-FR" b="1" dirty="0" err="1" smtClean="0"/>
              <a:t>ytométrie</a:t>
            </a:r>
            <a:r>
              <a:rPr lang="fr-FR" b="1" dirty="0" smtClean="0"/>
              <a:t> </a:t>
            </a:r>
            <a:r>
              <a:rPr lang="fr-FR" b="1" dirty="0"/>
              <a:t>en </a:t>
            </a:r>
            <a:r>
              <a:rPr lang="fr-FR" b="1" dirty="0" smtClean="0"/>
              <a:t>flux</a:t>
            </a:r>
            <a:r>
              <a:rPr lang="fr-FR" dirty="0"/>
              <a:t> </a:t>
            </a:r>
            <a:r>
              <a:rPr lang="fr-FR" dirty="0" smtClean="0"/>
              <a:t>est une </a:t>
            </a:r>
            <a:r>
              <a:rPr lang="fr-FR" dirty="0"/>
              <a:t>technique optique d’analyse et de tri de cellules, apparue il y a une douzaine d’années dans les laboratoires de recherches et plus particulièrement pour les applications d’immunologie et d’hématologie, a su s’adapter et profiter du développement de la chimie des marqueurs pour arriver dans les laboratoires d’analyse de routine sous une forme simplifiée adaptée à un usage </a:t>
            </a:r>
            <a:r>
              <a:rPr lang="fr-FR" dirty="0" err="1"/>
              <a:t>monotâche</a:t>
            </a:r>
            <a:r>
              <a:rPr lang="fr-FR" dirty="0"/>
              <a:t> répétitif.</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46" t="28788" r="35300" b="35714"/>
          <a:stretch/>
        </p:blipFill>
        <p:spPr bwMode="auto">
          <a:xfrm>
            <a:off x="4455886" y="2105890"/>
            <a:ext cx="4436268" cy="348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4" t="53702" r="50247" b="28554"/>
          <a:stretch/>
        </p:blipFill>
        <p:spPr bwMode="auto">
          <a:xfrm>
            <a:off x="395536" y="3519055"/>
            <a:ext cx="7719211" cy="191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89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476672"/>
            <a:ext cx="8640960" cy="5760640"/>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sz="2400" dirty="0"/>
              <a:t>En agro-alimentaire, il est prévisible qu’à moyen terme, l’évolution se fera vers des applications de contrôles microbiologiques au moyen de tests de quantification et de classification des germes suspects dans des milieux liquides </a:t>
            </a:r>
            <a:r>
              <a:rPr lang="fr-FR" sz="2400" b="1" dirty="0"/>
              <a:t>(l’eau, le lait)</a:t>
            </a:r>
            <a:r>
              <a:rPr lang="fr-FR" sz="2400" dirty="0"/>
              <a:t> et solides après un traitement de solubilisation et potentiellement l’air. L’utilisation de fluorochromes ne marquant que les organismes vivants et spécifiques, soit des bactéries, des levures ou des moisissures, peut déterminer la nature de l’éventuelle contamination du produit. L’identification quasiment en temps réel sans phase de mise en culture (de plusieurs jours parfois) et le gain de sensibilité même dans le cas de niveau de contamination faible (détection d’un microorganisme dans </a:t>
            </a:r>
            <a:r>
              <a:rPr lang="fr-FR" sz="2400" dirty="0" smtClean="0"/>
              <a:t>100 g </a:t>
            </a:r>
            <a:r>
              <a:rPr lang="fr-FR" sz="2400" dirty="0"/>
              <a:t>de produits) font de la </a:t>
            </a:r>
            <a:r>
              <a:rPr lang="fr-FR" sz="2400" dirty="0" err="1"/>
              <a:t>cytométrie</a:t>
            </a:r>
            <a:r>
              <a:rPr lang="fr-FR" sz="2400" dirty="0"/>
              <a:t> en flux une technique d’avenir.</a:t>
            </a:r>
          </a:p>
        </p:txBody>
      </p:sp>
    </p:spTree>
    <p:extLst>
      <p:ext uri="{BB962C8B-B14F-4D97-AF65-F5344CB8AC3E}">
        <p14:creationId xmlns:p14="http://schemas.microsoft.com/office/powerpoint/2010/main" val="1807839679"/>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51520" y="1124744"/>
            <a:ext cx="8640960" cy="4293096"/>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b="1" dirty="0" smtClean="0"/>
              <a:t>La quantification  des bactéries lactiques est un facteur important dans l’évaluation de la qualité des ferments lactiques, des probiotiques et des produits laitiers fermentés. Les bactéries lactiques contenues dans ces produits peuvent être examinées selon différents principes méthodologiques, les techniques de numération sur plaque étant  les  plus traditionnelles et les plus couramment utilisées. Les techniques les plus récentes comprennent la </a:t>
            </a:r>
            <a:r>
              <a:rPr lang="fr-FR" b="1" dirty="0" err="1" smtClean="0"/>
              <a:t>cytométrie</a:t>
            </a:r>
            <a:r>
              <a:rPr lang="fr-FR" b="1" dirty="0" smtClean="0"/>
              <a:t> en flux qui permet de déterminer les cellules en tant  qu’unités actives et/ou totales. Les avantages de la </a:t>
            </a:r>
            <a:r>
              <a:rPr lang="fr-FR" b="1" dirty="0" err="1" smtClean="0"/>
              <a:t>cytométrie</a:t>
            </a:r>
            <a:r>
              <a:rPr lang="fr-FR" b="1" dirty="0" smtClean="0"/>
              <a:t> en  flux comprennent une faible variation, une différentiation entre cellules actives et cellules totales est une caractéristique clé et un outil important de la </a:t>
            </a:r>
            <a:r>
              <a:rPr lang="fr-FR" b="1" dirty="0" err="1" smtClean="0"/>
              <a:t>cytométrie</a:t>
            </a:r>
            <a:r>
              <a:rPr lang="fr-FR" b="1" dirty="0" smtClean="0"/>
              <a:t> en flux pour évaluer  l’adéquation d’une population de cellules donnée. Ceci est particulièrement important pour certaines applications telles que l’optimisation du procédé de production et l’évaluation de la stabilité  pendant la durée de conservation.</a:t>
            </a:r>
            <a:endParaRPr lang="fr-FR" dirty="0"/>
          </a:p>
        </p:txBody>
      </p:sp>
    </p:spTree>
    <p:extLst>
      <p:ext uri="{BB962C8B-B14F-4D97-AF65-F5344CB8AC3E}">
        <p14:creationId xmlns:p14="http://schemas.microsoft.com/office/powerpoint/2010/main" val="416629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7" t="36310" r="48574" b="31845"/>
          <a:stretch/>
        </p:blipFill>
        <p:spPr bwMode="auto">
          <a:xfrm>
            <a:off x="1475656" y="1124744"/>
            <a:ext cx="6568950" cy="268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2411760" y="188640"/>
            <a:ext cx="3816424" cy="703017"/>
          </a:xfrm>
          <a:prstGeom prst="rect">
            <a:avLst/>
          </a:prstGeom>
          <a:solidFill>
            <a:schemeClr val="accent2">
              <a:lumMod val="40000"/>
              <a:lumOff val="60000"/>
            </a:schemeClr>
          </a:solidFill>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b="1" dirty="0" smtClean="0"/>
              <a:t>Définition </a:t>
            </a:r>
            <a:endParaRPr lang="fr-FR" b="1" dirty="0"/>
          </a:p>
        </p:txBody>
      </p:sp>
      <p:sp>
        <p:nvSpPr>
          <p:cNvPr id="6" name="Rectangle à coins arrondis 5"/>
          <p:cNvSpPr/>
          <p:nvPr/>
        </p:nvSpPr>
        <p:spPr>
          <a:xfrm>
            <a:off x="214314" y="4314800"/>
            <a:ext cx="8715404" cy="914400"/>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b="1" dirty="0" smtClean="0">
                <a:solidFill>
                  <a:schemeClr val="tx1"/>
                </a:solidFill>
              </a:rPr>
              <a:t>C’est la mesure (-</a:t>
            </a:r>
            <a:r>
              <a:rPr lang="fr-FR" b="1" dirty="0" err="1" smtClean="0">
                <a:solidFill>
                  <a:schemeClr val="tx1"/>
                </a:solidFill>
              </a:rPr>
              <a:t>métrie</a:t>
            </a:r>
            <a:r>
              <a:rPr lang="fr-FR" b="1" dirty="0" smtClean="0">
                <a:solidFill>
                  <a:schemeClr val="tx1"/>
                </a:solidFill>
              </a:rPr>
              <a:t>) des propriétés optiques des cellules (</a:t>
            </a:r>
            <a:r>
              <a:rPr lang="fr-FR" b="1" dirty="0" err="1" smtClean="0">
                <a:solidFill>
                  <a:schemeClr val="tx1"/>
                </a:solidFill>
              </a:rPr>
              <a:t>cyto</a:t>
            </a:r>
            <a:r>
              <a:rPr lang="fr-FR" b="1" dirty="0" smtClean="0">
                <a:solidFill>
                  <a:schemeClr val="tx1"/>
                </a:solidFill>
              </a:rPr>
              <a:t>-) transportées par un liquide vecteur (flux) jusqu'à la source d’excitation lumineuse (souvent un laser).</a:t>
            </a:r>
          </a:p>
        </p:txBody>
      </p:sp>
    </p:spTree>
    <p:extLst>
      <p:ext uri="{BB962C8B-B14F-4D97-AF65-F5344CB8AC3E}">
        <p14:creationId xmlns:p14="http://schemas.microsoft.com/office/powerpoint/2010/main" val="244001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14314" y="764704"/>
            <a:ext cx="8715404" cy="3888432"/>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b="1" dirty="0" smtClean="0">
                <a:solidFill>
                  <a:schemeClr val="tx1"/>
                </a:solidFill>
              </a:rPr>
              <a:t>La </a:t>
            </a:r>
            <a:r>
              <a:rPr lang="fr-FR" b="1" dirty="0" err="1" smtClean="0">
                <a:solidFill>
                  <a:schemeClr val="tx1"/>
                </a:solidFill>
              </a:rPr>
              <a:t>cytométrie</a:t>
            </a:r>
            <a:r>
              <a:rPr lang="fr-FR" b="1" dirty="0" smtClean="0">
                <a:solidFill>
                  <a:schemeClr val="tx1"/>
                </a:solidFill>
              </a:rPr>
              <a:t> en flux est une méthode permettant la quantification de la composition  ou de caractéristiques structurantes de cellules par des procédés optiques.</a:t>
            </a:r>
          </a:p>
          <a:p>
            <a:pPr algn="just"/>
            <a:endParaRPr lang="fr-FR" b="1" dirty="0" smtClean="0">
              <a:solidFill>
                <a:schemeClr val="tx1"/>
              </a:solidFill>
            </a:endParaRPr>
          </a:p>
          <a:p>
            <a:pPr algn="just"/>
            <a:r>
              <a:rPr lang="fr-FR" b="1" dirty="0" smtClean="0">
                <a:solidFill>
                  <a:schemeClr val="tx1"/>
                </a:solidFill>
              </a:rPr>
              <a:t>La </a:t>
            </a:r>
            <a:r>
              <a:rPr lang="fr-FR" b="1" dirty="0" err="1" smtClean="0">
                <a:solidFill>
                  <a:schemeClr val="tx1"/>
                </a:solidFill>
              </a:rPr>
              <a:t>cyométrie</a:t>
            </a:r>
            <a:r>
              <a:rPr lang="fr-FR" b="1" dirty="0" smtClean="0">
                <a:solidFill>
                  <a:schemeClr val="tx1"/>
                </a:solidFill>
              </a:rPr>
              <a:t> effectue des mesures sur des cellules lorsque celles-ci passent au travers d’un faisceau laser.</a:t>
            </a:r>
          </a:p>
          <a:p>
            <a:pPr algn="just"/>
            <a:endParaRPr lang="fr-FR" b="1" dirty="0" smtClean="0">
              <a:solidFill>
                <a:schemeClr val="tx1"/>
              </a:solidFill>
            </a:endParaRPr>
          </a:p>
          <a:p>
            <a:pPr algn="just"/>
            <a:r>
              <a:rPr lang="fr-FR" b="1" dirty="0" smtClean="0">
                <a:solidFill>
                  <a:schemeClr val="tx1"/>
                </a:solidFill>
              </a:rPr>
              <a:t>C’est une technique d’analyse multiparamétrique en flux continu de cellules ou d’éléments subcellulaires.</a:t>
            </a:r>
          </a:p>
          <a:p>
            <a:pPr algn="just"/>
            <a:endParaRPr lang="fr-FR" b="1" dirty="0" smtClean="0">
              <a:solidFill>
                <a:schemeClr val="tx1"/>
              </a:solidFill>
            </a:endParaRPr>
          </a:p>
          <a:p>
            <a:pPr algn="just"/>
            <a:r>
              <a:rPr lang="fr-FR" b="1" dirty="0" smtClean="0">
                <a:solidFill>
                  <a:schemeClr val="tx1"/>
                </a:solidFill>
              </a:rPr>
              <a:t>Elle est adaptée à toute population cellulaire dans un milieu liquide pouvant être rendue fluorescent de façon spécifique.</a:t>
            </a:r>
          </a:p>
        </p:txBody>
      </p:sp>
    </p:spTree>
    <p:extLst>
      <p:ext uri="{BB962C8B-B14F-4D97-AF65-F5344CB8AC3E}">
        <p14:creationId xmlns:p14="http://schemas.microsoft.com/office/powerpoint/2010/main" val="85054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14314" y="692696"/>
            <a:ext cx="8715404" cy="2664296"/>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b="1" dirty="0" smtClean="0">
                <a:solidFill>
                  <a:schemeClr val="tx1"/>
                </a:solidFill>
              </a:rPr>
              <a:t>La </a:t>
            </a:r>
            <a:r>
              <a:rPr lang="fr-FR" b="1" dirty="0" err="1" smtClean="0">
                <a:solidFill>
                  <a:schemeClr val="tx1"/>
                </a:solidFill>
              </a:rPr>
              <a:t>cytométrie</a:t>
            </a:r>
            <a:r>
              <a:rPr lang="fr-FR" b="1" dirty="0" smtClean="0">
                <a:solidFill>
                  <a:schemeClr val="tx1"/>
                </a:solidFill>
              </a:rPr>
              <a:t> en flux est une technologie qui nous permet de mesurer simultanément de multiples caractéristiques physiques d’une cellule.</a:t>
            </a:r>
          </a:p>
          <a:p>
            <a:pPr algn="just"/>
            <a:endParaRPr lang="fr-FR" b="1" dirty="0" smtClean="0">
              <a:solidFill>
                <a:schemeClr val="tx1"/>
              </a:solidFill>
            </a:endParaRPr>
          </a:p>
          <a:p>
            <a:pPr algn="just"/>
            <a:r>
              <a:rPr lang="fr-FR" b="1" dirty="0" smtClean="0">
                <a:solidFill>
                  <a:schemeClr val="tx1"/>
                </a:solidFill>
              </a:rPr>
              <a:t>La </a:t>
            </a:r>
            <a:r>
              <a:rPr lang="fr-FR" b="1" dirty="0" err="1" smtClean="0">
                <a:solidFill>
                  <a:schemeClr val="tx1"/>
                </a:solidFill>
              </a:rPr>
              <a:t>cytométrie</a:t>
            </a:r>
            <a:r>
              <a:rPr lang="fr-FR" b="1" dirty="0" smtClean="0">
                <a:solidFill>
                  <a:schemeClr val="tx1"/>
                </a:solidFill>
              </a:rPr>
              <a:t> en flux enregistre  le comportement de la cellule quand celle-ci passe devant le laser en mesurant:</a:t>
            </a:r>
          </a:p>
          <a:p>
            <a:pPr algn="just"/>
            <a:endParaRPr lang="fr-FR" b="1" dirty="0" smtClean="0">
              <a:solidFill>
                <a:schemeClr val="tx1"/>
              </a:solidFill>
            </a:endParaRPr>
          </a:p>
          <a:p>
            <a:pPr algn="just"/>
            <a:r>
              <a:rPr lang="fr-FR" b="1" dirty="0" smtClean="0">
                <a:solidFill>
                  <a:schemeClr val="tx1"/>
                </a:solidFill>
              </a:rPr>
              <a:t>1-La diffusion de la lumière incidente</a:t>
            </a:r>
          </a:p>
          <a:p>
            <a:pPr algn="just"/>
            <a:r>
              <a:rPr lang="fr-FR" b="1" dirty="0" smtClean="0">
                <a:solidFill>
                  <a:schemeClr val="tx1"/>
                </a:solidFill>
              </a:rPr>
              <a:t>2-L’émission de la fluorescence.</a:t>
            </a:r>
          </a:p>
          <a:p>
            <a:pPr algn="just"/>
            <a:endParaRPr lang="fr-FR" b="1" dirty="0" smtClean="0">
              <a:solidFill>
                <a:schemeClr val="tx1"/>
              </a:solidFill>
            </a:endParaRPr>
          </a:p>
        </p:txBody>
      </p:sp>
    </p:spTree>
    <p:extLst>
      <p:ext uri="{BB962C8B-B14F-4D97-AF65-F5344CB8AC3E}">
        <p14:creationId xmlns:p14="http://schemas.microsoft.com/office/powerpoint/2010/main" val="209241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7504" y="980728"/>
            <a:ext cx="8856984" cy="2736304"/>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dirty="0" smtClean="0">
                <a:solidFill>
                  <a:schemeClr val="bg1"/>
                </a:solidFill>
              </a:rPr>
              <a:t> </a:t>
            </a:r>
            <a:r>
              <a:rPr lang="fr-FR" b="1" dirty="0" smtClean="0"/>
              <a:t>Avantages par rapport à d’autres techniques</a:t>
            </a:r>
          </a:p>
          <a:p>
            <a:pPr algn="just"/>
            <a:r>
              <a:rPr lang="fr-FR" dirty="0" smtClean="0"/>
              <a:t>Contrairement à la microscopie à fluorescence, la </a:t>
            </a:r>
            <a:r>
              <a:rPr lang="fr-FR" dirty="0" err="1" smtClean="0"/>
              <a:t>cytométrie</a:t>
            </a:r>
            <a:r>
              <a:rPr lang="fr-FR" dirty="0" smtClean="0"/>
              <a:t> en flux permet d’analyser un très grand nombre de cellules;</a:t>
            </a:r>
          </a:p>
          <a:p>
            <a:pPr algn="just"/>
            <a:endParaRPr lang="fr-FR" dirty="0" smtClean="0"/>
          </a:p>
          <a:p>
            <a:pPr algn="just"/>
            <a:r>
              <a:rPr lang="fr-FR" dirty="0" smtClean="0"/>
              <a:t>Contrairement aux techniques de biologie moléculaire, qui permettent de travailler sur un ensemble de cellules, la </a:t>
            </a:r>
            <a:r>
              <a:rPr lang="fr-FR" dirty="0" err="1" smtClean="0"/>
              <a:t>cytométrie</a:t>
            </a:r>
            <a:r>
              <a:rPr lang="fr-FR" dirty="0" smtClean="0"/>
              <a:t> permet d’établir des paramètres cellule par cellule.</a:t>
            </a:r>
            <a:endParaRPr lang="fr-FR" dirty="0"/>
          </a:p>
        </p:txBody>
      </p:sp>
      <p:sp>
        <p:nvSpPr>
          <p:cNvPr id="5" name="Rectangle à coins arrondis 4"/>
          <p:cNvSpPr/>
          <p:nvPr/>
        </p:nvSpPr>
        <p:spPr>
          <a:xfrm>
            <a:off x="214314" y="4365104"/>
            <a:ext cx="8715404" cy="1728192"/>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b="1" dirty="0" smtClean="0">
                <a:solidFill>
                  <a:schemeClr val="tx1"/>
                </a:solidFill>
              </a:rPr>
              <a:t>Inconvénients:</a:t>
            </a:r>
          </a:p>
          <a:p>
            <a:pPr marL="285750" indent="-285750" algn="just">
              <a:buFont typeface="Wingdings" panose="05000000000000000000" pitchFamily="2" charset="2"/>
              <a:buChar char="Ø"/>
            </a:pPr>
            <a:r>
              <a:rPr lang="fr-FR" dirty="0" smtClean="0">
                <a:solidFill>
                  <a:schemeClr val="tx1"/>
                </a:solidFill>
              </a:rPr>
              <a:t>Quantification de l’expression des molécules d’intérêt très difficile</a:t>
            </a:r>
          </a:p>
          <a:p>
            <a:pPr marL="285750" indent="-285750" algn="just">
              <a:buFont typeface="Wingdings" panose="05000000000000000000" pitchFamily="2" charset="2"/>
              <a:buChar char="Ø"/>
            </a:pPr>
            <a:r>
              <a:rPr lang="fr-FR" dirty="0" smtClean="0">
                <a:solidFill>
                  <a:schemeClr val="tx1"/>
                </a:solidFill>
              </a:rPr>
              <a:t>Nécessité d’avoir des cellules en suspension.</a:t>
            </a:r>
          </a:p>
          <a:p>
            <a:pPr algn="just"/>
            <a:endParaRPr lang="fr-FR" b="1" dirty="0" smtClean="0">
              <a:solidFill>
                <a:schemeClr val="tx1"/>
              </a:solidFill>
            </a:endParaRPr>
          </a:p>
          <a:p>
            <a:pPr algn="just"/>
            <a:endParaRPr lang="fr-FR" b="1" dirty="0" smtClean="0">
              <a:solidFill>
                <a:schemeClr val="tx1"/>
              </a:solidFill>
            </a:endParaRPr>
          </a:p>
        </p:txBody>
      </p:sp>
    </p:spTree>
    <p:extLst>
      <p:ext uri="{BB962C8B-B14F-4D97-AF65-F5344CB8AC3E}">
        <p14:creationId xmlns:p14="http://schemas.microsoft.com/office/powerpoint/2010/main" val="175708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14282" y="1196752"/>
            <a:ext cx="8750206" cy="5328592"/>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fr-FR" sz="2000" b="1" dirty="0" smtClean="0"/>
              <a:t>Cette </a:t>
            </a:r>
            <a:r>
              <a:rPr lang="fr-FR" sz="2000" b="1" dirty="0"/>
              <a:t>jeune méthode permet de caractériser les cellules selon différents paramètres (= analyse multiparamétrique). </a:t>
            </a:r>
            <a:endParaRPr lang="fr-FR" sz="2000" b="1" dirty="0" smtClean="0"/>
          </a:p>
          <a:p>
            <a:pPr algn="just"/>
            <a:endParaRPr lang="fr-FR" sz="2000" b="1" dirty="0" smtClean="0"/>
          </a:p>
          <a:p>
            <a:pPr algn="just"/>
            <a:r>
              <a:rPr lang="fr-FR" sz="2000" b="1" dirty="0" smtClean="0"/>
              <a:t>Dans </a:t>
            </a:r>
            <a:r>
              <a:rPr lang="fr-FR" sz="2000" b="1" dirty="0"/>
              <a:t>un premier temps, les cellules en suspension sont marquées par des substances fluorescentes ; cette fluorescence peut être naturelle ou induite par des fluorochromes non couplés (bromure d’</a:t>
            </a:r>
            <a:r>
              <a:rPr lang="fr-FR" sz="2000" b="1" dirty="0" err="1"/>
              <a:t>éthidium</a:t>
            </a:r>
            <a:r>
              <a:rPr lang="fr-FR" sz="2000" b="1" dirty="0"/>
              <a:t> sur les acides nucléiques) ou couplés (anticorps). </a:t>
            </a:r>
            <a:endParaRPr lang="fr-FR" sz="2000" b="1" dirty="0" smtClean="0"/>
          </a:p>
          <a:p>
            <a:pPr algn="just"/>
            <a:endParaRPr lang="fr-FR" sz="2000" b="1" dirty="0" smtClean="0"/>
          </a:p>
          <a:p>
            <a:pPr algn="just"/>
            <a:r>
              <a:rPr lang="fr-FR" sz="2000" b="1" dirty="0" smtClean="0"/>
              <a:t>En </a:t>
            </a:r>
            <a:r>
              <a:rPr lang="fr-FR" sz="2000" b="1" dirty="0"/>
              <a:t>deuxième lieu, la suspension cellulaire à analyser est injecté dans le </a:t>
            </a:r>
            <a:r>
              <a:rPr lang="fr-FR" sz="2000" b="1" dirty="0" err="1"/>
              <a:t>cytomètre</a:t>
            </a:r>
            <a:r>
              <a:rPr lang="fr-FR" sz="2000" b="1" dirty="0"/>
              <a:t> au centre d’un conduit dans lequel circule un liquide porteur (liquide de gaine). A la sortie de la buse, les cellules sont accélérées et focalisées </a:t>
            </a:r>
            <a:r>
              <a:rPr lang="fr-FR" sz="2000" b="1" dirty="0" err="1"/>
              <a:t>hydrodynamiquement</a:t>
            </a:r>
            <a:r>
              <a:rPr lang="fr-FR" sz="2000" b="1" dirty="0"/>
              <a:t> dans l’axe d’un flux laminaire où elles circulent les unes à la suite des autres. Le flux passe ensuite dans une chambre de mesure où il est traversé par un fin et puissant faisceau lumineux (laser ou lampe de vapeur de Hg). </a:t>
            </a:r>
          </a:p>
        </p:txBody>
      </p:sp>
      <p:sp>
        <p:nvSpPr>
          <p:cNvPr id="8" name="Titre 1"/>
          <p:cNvSpPr>
            <a:spLocks noGrp="1"/>
          </p:cNvSpPr>
          <p:nvPr>
            <p:ph type="ctrTitle"/>
          </p:nvPr>
        </p:nvSpPr>
        <p:spPr>
          <a:xfrm>
            <a:off x="3059832" y="188640"/>
            <a:ext cx="3600400" cy="703017"/>
          </a:xfrm>
          <a:solidFill>
            <a:schemeClr val="accent2">
              <a:lumMod val="40000"/>
              <a:lumOff val="60000"/>
            </a:schemeClr>
          </a:solidFill>
        </p:spPr>
        <p:txBody>
          <a:bodyPr>
            <a:normAutofit fontScale="90000"/>
          </a:bodyPr>
          <a:lstStyle/>
          <a:p>
            <a:pPr algn="ctr"/>
            <a:r>
              <a:rPr lang="fr-FR" dirty="0" smtClean="0"/>
              <a:t>Principe </a:t>
            </a:r>
            <a:endParaRPr lang="fr-FR" dirty="0"/>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57158" y="620688"/>
            <a:ext cx="8319298" cy="5472608"/>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fr-FR" sz="2000" b="1" dirty="0"/>
              <a:t>Pendant les microsecondes où elles sont illuminées par ce rayonnement, les cellules diffusent de la lumière. L’intensité de ce flash de </a:t>
            </a:r>
            <a:r>
              <a:rPr lang="fr-FR" sz="2000" b="1" dirty="0" smtClean="0"/>
              <a:t>fluorescence </a:t>
            </a:r>
            <a:r>
              <a:rPr lang="fr-FR" sz="2000" b="1" dirty="0"/>
              <a:t>est proportionnel au contenu cellulaire en fluorochrome. Ces signaux de fluorescence sont analysés selon deux directions aux petits et aux grands angles et convertis en signaux électriques. Les informations sont traduites en histogrammes de la population </a:t>
            </a:r>
            <a:r>
              <a:rPr lang="fr-FR" sz="2000" b="1" dirty="0" smtClean="0"/>
              <a:t>bactérienne (ou d’autres). </a:t>
            </a:r>
            <a:r>
              <a:rPr lang="fr-FR" sz="2000" b="1" dirty="0"/>
              <a:t>Contrairement à l’analyse d’images, prolongement de l’observation microscopique, la </a:t>
            </a:r>
            <a:r>
              <a:rPr lang="fr-FR" sz="2000" b="1" dirty="0" err="1"/>
              <a:t>cytométrie</a:t>
            </a:r>
            <a:r>
              <a:rPr lang="fr-FR" sz="2000" b="1" dirty="0"/>
              <a:t> en flux ne s’intéresse qu’à une vision globale de la cellule sans rechercher la localisation des fonctions.</a:t>
            </a:r>
            <a:endParaRPr lang="fr-FR" sz="2000" b="1" dirty="0" smtClean="0"/>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3" t="33929" r="55948" b="45111"/>
          <a:stretch/>
        </p:blipFill>
        <p:spPr bwMode="auto">
          <a:xfrm>
            <a:off x="323528" y="1412776"/>
            <a:ext cx="7808524" cy="250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11560" y="4221088"/>
            <a:ext cx="7520492" cy="369332"/>
          </a:xfrm>
          <a:prstGeom prst="rect">
            <a:avLst/>
          </a:prstGeom>
          <a:solidFill>
            <a:schemeClr val="accent2">
              <a:lumMod val="40000"/>
              <a:lumOff val="60000"/>
            </a:schemeClr>
          </a:solidFill>
        </p:spPr>
        <p:txBody>
          <a:bodyPr wrap="square" rtlCol="0">
            <a:spAutoFit/>
          </a:bodyPr>
          <a:lstStyle/>
          <a:p>
            <a:r>
              <a:rPr lang="fr-FR" dirty="0" smtClean="0"/>
              <a:t>Analyser </a:t>
            </a:r>
            <a:r>
              <a:rPr lang="fr-FR" dirty="0"/>
              <a:t>10</a:t>
            </a:r>
            <a:r>
              <a:rPr lang="fr-FR" baseline="30000" dirty="0"/>
              <a:t>5</a:t>
            </a:r>
            <a:r>
              <a:rPr lang="fr-FR" dirty="0"/>
              <a:t> à 5.10</a:t>
            </a:r>
            <a:r>
              <a:rPr lang="fr-FR" baseline="30000" dirty="0"/>
              <a:t>6</a:t>
            </a:r>
            <a:r>
              <a:rPr lang="fr-FR" dirty="0" smtClean="0"/>
              <a:t>particules en moins d’une minute</a:t>
            </a:r>
            <a:endParaRPr lang="fr-FR" dirty="0"/>
          </a:p>
        </p:txBody>
      </p:sp>
    </p:spTree>
    <p:extLst>
      <p:ext uri="{BB962C8B-B14F-4D97-AF65-F5344CB8AC3E}">
        <p14:creationId xmlns:p14="http://schemas.microsoft.com/office/powerpoint/2010/main" val="167452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3230</TotalTime>
  <Words>801</Words>
  <Application>Microsoft Office PowerPoint</Application>
  <PresentationFormat>Affichage à l'écran (4:3)</PresentationFormat>
  <Paragraphs>53</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Constantia</vt:lpstr>
      <vt:lpstr>Wingdings</vt:lpstr>
      <vt:lpstr>Wingdings 2</vt:lpstr>
      <vt:lpstr>Débit</vt:lpstr>
      <vt:lpstr>Méthodes optiques d’analyses </vt:lpstr>
      <vt:lpstr>Introduction </vt:lpstr>
      <vt:lpstr>Présentation PowerPoint</vt:lpstr>
      <vt:lpstr>Présentation PowerPoint</vt:lpstr>
      <vt:lpstr>Présentation PowerPoint</vt:lpstr>
      <vt:lpstr>Présentation PowerPoint</vt:lpstr>
      <vt:lpstr>Principe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134</cp:revision>
  <dcterms:created xsi:type="dcterms:W3CDTF">2016-01-03T18:39:43Z</dcterms:created>
  <dcterms:modified xsi:type="dcterms:W3CDTF">2024-04-20T21:32:34Z</dcterms:modified>
</cp:coreProperties>
</file>