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 id="266" r:id="rId10"/>
    <p:sldId id="264" r:id="rId11"/>
    <p:sldId id="265"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0A8E-632E-E913-A0E6-F0CC7C41B44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53657FE-B0CB-3D9B-E17D-C105D00701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6C642AA-CB5D-E12E-C917-1D9A87DFB0BD}"/>
              </a:ext>
            </a:extLst>
          </p:cNvPr>
          <p:cNvSpPr>
            <a:spLocks noGrp="1"/>
          </p:cNvSpPr>
          <p:nvPr>
            <p:ph type="dt" sz="half" idx="10"/>
          </p:nvPr>
        </p:nvSpPr>
        <p:spPr/>
        <p:txBody>
          <a:bodyPr/>
          <a:lstStyle/>
          <a:p>
            <a:fld id="{1E94954C-6720-42CC-88D4-5FAC58371F8F}" type="datetimeFigureOut">
              <a:rPr lang="en-GB" smtClean="0"/>
              <a:t>20/10/2023</a:t>
            </a:fld>
            <a:endParaRPr lang="en-GB"/>
          </a:p>
        </p:txBody>
      </p:sp>
      <p:sp>
        <p:nvSpPr>
          <p:cNvPr id="5" name="Footer Placeholder 4">
            <a:extLst>
              <a:ext uri="{FF2B5EF4-FFF2-40B4-BE49-F238E27FC236}">
                <a16:creationId xmlns:a16="http://schemas.microsoft.com/office/drawing/2014/main" id="{F1870FC8-4888-3CCE-2E7E-063787C2B1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94FDCA-0E66-DD64-1764-DF6376AB0254}"/>
              </a:ext>
            </a:extLst>
          </p:cNvPr>
          <p:cNvSpPr>
            <a:spLocks noGrp="1"/>
          </p:cNvSpPr>
          <p:nvPr>
            <p:ph type="sldNum" sz="quarter" idx="12"/>
          </p:nvPr>
        </p:nvSpPr>
        <p:spPr/>
        <p:txBody>
          <a:bodyPr/>
          <a:lstStyle/>
          <a:p>
            <a:fld id="{DD3EF509-59D5-49BE-907D-B0DA9C650F58}" type="slidenum">
              <a:rPr lang="en-GB" smtClean="0"/>
              <a:t>‹#›</a:t>
            </a:fld>
            <a:endParaRPr lang="en-GB"/>
          </a:p>
        </p:txBody>
      </p:sp>
    </p:spTree>
    <p:extLst>
      <p:ext uri="{BB962C8B-B14F-4D97-AF65-F5344CB8AC3E}">
        <p14:creationId xmlns:p14="http://schemas.microsoft.com/office/powerpoint/2010/main" val="2854143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E8DA4-B4BD-80D2-731D-7FE07C651C3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9331DE5-7746-8F00-8C55-EE60FD41648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D523EC5-421A-37E6-03C2-30310385B9B8}"/>
              </a:ext>
            </a:extLst>
          </p:cNvPr>
          <p:cNvSpPr>
            <a:spLocks noGrp="1"/>
          </p:cNvSpPr>
          <p:nvPr>
            <p:ph type="dt" sz="half" idx="10"/>
          </p:nvPr>
        </p:nvSpPr>
        <p:spPr/>
        <p:txBody>
          <a:bodyPr/>
          <a:lstStyle/>
          <a:p>
            <a:fld id="{1E94954C-6720-42CC-88D4-5FAC58371F8F}" type="datetimeFigureOut">
              <a:rPr lang="en-GB" smtClean="0"/>
              <a:t>20/10/2023</a:t>
            </a:fld>
            <a:endParaRPr lang="en-GB"/>
          </a:p>
        </p:txBody>
      </p:sp>
      <p:sp>
        <p:nvSpPr>
          <p:cNvPr id="5" name="Footer Placeholder 4">
            <a:extLst>
              <a:ext uri="{FF2B5EF4-FFF2-40B4-BE49-F238E27FC236}">
                <a16:creationId xmlns:a16="http://schemas.microsoft.com/office/drawing/2014/main" id="{FD2E1303-E7B4-EE33-E443-1100B7ED06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97ABED-A8C9-1E29-1544-3756A76EE91D}"/>
              </a:ext>
            </a:extLst>
          </p:cNvPr>
          <p:cNvSpPr>
            <a:spLocks noGrp="1"/>
          </p:cNvSpPr>
          <p:nvPr>
            <p:ph type="sldNum" sz="quarter" idx="12"/>
          </p:nvPr>
        </p:nvSpPr>
        <p:spPr/>
        <p:txBody>
          <a:bodyPr/>
          <a:lstStyle/>
          <a:p>
            <a:fld id="{DD3EF509-59D5-49BE-907D-B0DA9C650F58}" type="slidenum">
              <a:rPr lang="en-GB" smtClean="0"/>
              <a:t>‹#›</a:t>
            </a:fld>
            <a:endParaRPr lang="en-GB"/>
          </a:p>
        </p:txBody>
      </p:sp>
    </p:spTree>
    <p:extLst>
      <p:ext uri="{BB962C8B-B14F-4D97-AF65-F5344CB8AC3E}">
        <p14:creationId xmlns:p14="http://schemas.microsoft.com/office/powerpoint/2010/main" val="3170192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0DE874-8ABF-F0B6-48BC-4929C21D84D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41C8CF5-2398-5277-DE52-189EC8ED91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982FF3-4596-98F0-872A-178C4C16C4BB}"/>
              </a:ext>
            </a:extLst>
          </p:cNvPr>
          <p:cNvSpPr>
            <a:spLocks noGrp="1"/>
          </p:cNvSpPr>
          <p:nvPr>
            <p:ph type="dt" sz="half" idx="10"/>
          </p:nvPr>
        </p:nvSpPr>
        <p:spPr/>
        <p:txBody>
          <a:bodyPr/>
          <a:lstStyle/>
          <a:p>
            <a:fld id="{1E94954C-6720-42CC-88D4-5FAC58371F8F}" type="datetimeFigureOut">
              <a:rPr lang="en-GB" smtClean="0"/>
              <a:t>20/10/2023</a:t>
            </a:fld>
            <a:endParaRPr lang="en-GB"/>
          </a:p>
        </p:txBody>
      </p:sp>
      <p:sp>
        <p:nvSpPr>
          <p:cNvPr id="5" name="Footer Placeholder 4">
            <a:extLst>
              <a:ext uri="{FF2B5EF4-FFF2-40B4-BE49-F238E27FC236}">
                <a16:creationId xmlns:a16="http://schemas.microsoft.com/office/drawing/2014/main" id="{80BEA030-0D6E-25D3-2C77-46D73A9006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7BFE4A-481D-1376-180E-45B3D056CC1C}"/>
              </a:ext>
            </a:extLst>
          </p:cNvPr>
          <p:cNvSpPr>
            <a:spLocks noGrp="1"/>
          </p:cNvSpPr>
          <p:nvPr>
            <p:ph type="sldNum" sz="quarter" idx="12"/>
          </p:nvPr>
        </p:nvSpPr>
        <p:spPr/>
        <p:txBody>
          <a:bodyPr/>
          <a:lstStyle/>
          <a:p>
            <a:fld id="{DD3EF509-59D5-49BE-907D-B0DA9C650F58}" type="slidenum">
              <a:rPr lang="en-GB" smtClean="0"/>
              <a:t>‹#›</a:t>
            </a:fld>
            <a:endParaRPr lang="en-GB"/>
          </a:p>
        </p:txBody>
      </p:sp>
    </p:spTree>
    <p:extLst>
      <p:ext uri="{BB962C8B-B14F-4D97-AF65-F5344CB8AC3E}">
        <p14:creationId xmlns:p14="http://schemas.microsoft.com/office/powerpoint/2010/main" val="2350486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01212-2E6B-2425-CB3C-B5DE37C3068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2FD06B-5610-764E-1485-0354A874BC9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A1EFB6-A41E-91F5-AED4-AF11DE42BEE3}"/>
              </a:ext>
            </a:extLst>
          </p:cNvPr>
          <p:cNvSpPr>
            <a:spLocks noGrp="1"/>
          </p:cNvSpPr>
          <p:nvPr>
            <p:ph type="dt" sz="half" idx="10"/>
          </p:nvPr>
        </p:nvSpPr>
        <p:spPr/>
        <p:txBody>
          <a:bodyPr/>
          <a:lstStyle/>
          <a:p>
            <a:fld id="{1E94954C-6720-42CC-88D4-5FAC58371F8F}" type="datetimeFigureOut">
              <a:rPr lang="en-GB" smtClean="0"/>
              <a:t>20/10/2023</a:t>
            </a:fld>
            <a:endParaRPr lang="en-GB"/>
          </a:p>
        </p:txBody>
      </p:sp>
      <p:sp>
        <p:nvSpPr>
          <p:cNvPr id="5" name="Footer Placeholder 4">
            <a:extLst>
              <a:ext uri="{FF2B5EF4-FFF2-40B4-BE49-F238E27FC236}">
                <a16:creationId xmlns:a16="http://schemas.microsoft.com/office/drawing/2014/main" id="{6223AA32-567F-AA21-AB9C-E706652647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ACAEC1-590B-9DDA-BEC1-96CB3A2814A8}"/>
              </a:ext>
            </a:extLst>
          </p:cNvPr>
          <p:cNvSpPr>
            <a:spLocks noGrp="1"/>
          </p:cNvSpPr>
          <p:nvPr>
            <p:ph type="sldNum" sz="quarter" idx="12"/>
          </p:nvPr>
        </p:nvSpPr>
        <p:spPr/>
        <p:txBody>
          <a:bodyPr/>
          <a:lstStyle/>
          <a:p>
            <a:fld id="{DD3EF509-59D5-49BE-907D-B0DA9C650F58}" type="slidenum">
              <a:rPr lang="en-GB" smtClean="0"/>
              <a:t>‹#›</a:t>
            </a:fld>
            <a:endParaRPr lang="en-GB"/>
          </a:p>
        </p:txBody>
      </p:sp>
    </p:spTree>
    <p:extLst>
      <p:ext uri="{BB962C8B-B14F-4D97-AF65-F5344CB8AC3E}">
        <p14:creationId xmlns:p14="http://schemas.microsoft.com/office/powerpoint/2010/main" val="2842176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9063A-30AA-D54B-0471-70849AC0CF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6EF4669-EA39-E972-FBD4-7BCD78719B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42519F-4C85-BE78-532A-F761337DCCF9}"/>
              </a:ext>
            </a:extLst>
          </p:cNvPr>
          <p:cNvSpPr>
            <a:spLocks noGrp="1"/>
          </p:cNvSpPr>
          <p:nvPr>
            <p:ph type="dt" sz="half" idx="10"/>
          </p:nvPr>
        </p:nvSpPr>
        <p:spPr/>
        <p:txBody>
          <a:bodyPr/>
          <a:lstStyle/>
          <a:p>
            <a:fld id="{1E94954C-6720-42CC-88D4-5FAC58371F8F}" type="datetimeFigureOut">
              <a:rPr lang="en-GB" smtClean="0"/>
              <a:t>20/10/2023</a:t>
            </a:fld>
            <a:endParaRPr lang="en-GB"/>
          </a:p>
        </p:txBody>
      </p:sp>
      <p:sp>
        <p:nvSpPr>
          <p:cNvPr id="5" name="Footer Placeholder 4">
            <a:extLst>
              <a:ext uri="{FF2B5EF4-FFF2-40B4-BE49-F238E27FC236}">
                <a16:creationId xmlns:a16="http://schemas.microsoft.com/office/drawing/2014/main" id="{F90E76BB-53ED-C378-FF1C-E3036AF048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1B295B-44DF-D6F3-B22F-5AC7A668BCEB}"/>
              </a:ext>
            </a:extLst>
          </p:cNvPr>
          <p:cNvSpPr>
            <a:spLocks noGrp="1"/>
          </p:cNvSpPr>
          <p:nvPr>
            <p:ph type="sldNum" sz="quarter" idx="12"/>
          </p:nvPr>
        </p:nvSpPr>
        <p:spPr/>
        <p:txBody>
          <a:bodyPr/>
          <a:lstStyle/>
          <a:p>
            <a:fld id="{DD3EF509-59D5-49BE-907D-B0DA9C650F58}" type="slidenum">
              <a:rPr lang="en-GB" smtClean="0"/>
              <a:t>‹#›</a:t>
            </a:fld>
            <a:endParaRPr lang="en-GB"/>
          </a:p>
        </p:txBody>
      </p:sp>
    </p:spTree>
    <p:extLst>
      <p:ext uri="{BB962C8B-B14F-4D97-AF65-F5344CB8AC3E}">
        <p14:creationId xmlns:p14="http://schemas.microsoft.com/office/powerpoint/2010/main" val="2448948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1CE6-70D1-170D-D61A-C2A35EA140E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0A6348E-AAC7-FBAB-56D6-DB40A3F3C59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1779640-B777-D72B-A808-A333A012615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1220DA8-3C0C-FF14-D8F2-32B9D2ED28AE}"/>
              </a:ext>
            </a:extLst>
          </p:cNvPr>
          <p:cNvSpPr>
            <a:spLocks noGrp="1"/>
          </p:cNvSpPr>
          <p:nvPr>
            <p:ph type="dt" sz="half" idx="10"/>
          </p:nvPr>
        </p:nvSpPr>
        <p:spPr/>
        <p:txBody>
          <a:bodyPr/>
          <a:lstStyle/>
          <a:p>
            <a:fld id="{1E94954C-6720-42CC-88D4-5FAC58371F8F}" type="datetimeFigureOut">
              <a:rPr lang="en-GB" smtClean="0"/>
              <a:t>20/10/2023</a:t>
            </a:fld>
            <a:endParaRPr lang="en-GB"/>
          </a:p>
        </p:txBody>
      </p:sp>
      <p:sp>
        <p:nvSpPr>
          <p:cNvPr id="6" name="Footer Placeholder 5">
            <a:extLst>
              <a:ext uri="{FF2B5EF4-FFF2-40B4-BE49-F238E27FC236}">
                <a16:creationId xmlns:a16="http://schemas.microsoft.com/office/drawing/2014/main" id="{DB604332-C01F-EA32-8D0E-F6918529495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09E85A-9BBB-ED07-25D1-5C3B4B67790D}"/>
              </a:ext>
            </a:extLst>
          </p:cNvPr>
          <p:cNvSpPr>
            <a:spLocks noGrp="1"/>
          </p:cNvSpPr>
          <p:nvPr>
            <p:ph type="sldNum" sz="quarter" idx="12"/>
          </p:nvPr>
        </p:nvSpPr>
        <p:spPr/>
        <p:txBody>
          <a:bodyPr/>
          <a:lstStyle/>
          <a:p>
            <a:fld id="{DD3EF509-59D5-49BE-907D-B0DA9C650F58}" type="slidenum">
              <a:rPr lang="en-GB" smtClean="0"/>
              <a:t>‹#›</a:t>
            </a:fld>
            <a:endParaRPr lang="en-GB"/>
          </a:p>
        </p:txBody>
      </p:sp>
    </p:spTree>
    <p:extLst>
      <p:ext uri="{BB962C8B-B14F-4D97-AF65-F5344CB8AC3E}">
        <p14:creationId xmlns:p14="http://schemas.microsoft.com/office/powerpoint/2010/main" val="790619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0C0AF-B81B-BA78-C5E7-B7EED304DAC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68D26BA-4EEA-FC33-81D6-E02712056F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01545C-2053-0962-840D-1E4FBFD5D4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D6B8658-FE28-40A7-2934-871662F6C8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9D47FB-0BE9-F63D-4D48-7B4492439F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E4FE316-D11E-F73A-235D-C36D707E414F}"/>
              </a:ext>
            </a:extLst>
          </p:cNvPr>
          <p:cNvSpPr>
            <a:spLocks noGrp="1"/>
          </p:cNvSpPr>
          <p:nvPr>
            <p:ph type="dt" sz="half" idx="10"/>
          </p:nvPr>
        </p:nvSpPr>
        <p:spPr/>
        <p:txBody>
          <a:bodyPr/>
          <a:lstStyle/>
          <a:p>
            <a:fld id="{1E94954C-6720-42CC-88D4-5FAC58371F8F}" type="datetimeFigureOut">
              <a:rPr lang="en-GB" smtClean="0"/>
              <a:t>20/10/2023</a:t>
            </a:fld>
            <a:endParaRPr lang="en-GB"/>
          </a:p>
        </p:txBody>
      </p:sp>
      <p:sp>
        <p:nvSpPr>
          <p:cNvPr id="8" name="Footer Placeholder 7">
            <a:extLst>
              <a:ext uri="{FF2B5EF4-FFF2-40B4-BE49-F238E27FC236}">
                <a16:creationId xmlns:a16="http://schemas.microsoft.com/office/drawing/2014/main" id="{75CC3908-1015-1813-4A30-B8685F59F97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82FC800-5E00-0328-4FE7-61C9BBED377B}"/>
              </a:ext>
            </a:extLst>
          </p:cNvPr>
          <p:cNvSpPr>
            <a:spLocks noGrp="1"/>
          </p:cNvSpPr>
          <p:nvPr>
            <p:ph type="sldNum" sz="quarter" idx="12"/>
          </p:nvPr>
        </p:nvSpPr>
        <p:spPr/>
        <p:txBody>
          <a:bodyPr/>
          <a:lstStyle/>
          <a:p>
            <a:fld id="{DD3EF509-59D5-49BE-907D-B0DA9C650F58}" type="slidenum">
              <a:rPr lang="en-GB" smtClean="0"/>
              <a:t>‹#›</a:t>
            </a:fld>
            <a:endParaRPr lang="en-GB"/>
          </a:p>
        </p:txBody>
      </p:sp>
    </p:spTree>
    <p:extLst>
      <p:ext uri="{BB962C8B-B14F-4D97-AF65-F5344CB8AC3E}">
        <p14:creationId xmlns:p14="http://schemas.microsoft.com/office/powerpoint/2010/main" val="1352470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07FD3-CE07-5E0E-1F67-3CDA5F87023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595B2FB-0951-FF94-327D-624BCE863192}"/>
              </a:ext>
            </a:extLst>
          </p:cNvPr>
          <p:cNvSpPr>
            <a:spLocks noGrp="1"/>
          </p:cNvSpPr>
          <p:nvPr>
            <p:ph type="dt" sz="half" idx="10"/>
          </p:nvPr>
        </p:nvSpPr>
        <p:spPr/>
        <p:txBody>
          <a:bodyPr/>
          <a:lstStyle/>
          <a:p>
            <a:fld id="{1E94954C-6720-42CC-88D4-5FAC58371F8F}" type="datetimeFigureOut">
              <a:rPr lang="en-GB" smtClean="0"/>
              <a:t>20/10/2023</a:t>
            </a:fld>
            <a:endParaRPr lang="en-GB"/>
          </a:p>
        </p:txBody>
      </p:sp>
      <p:sp>
        <p:nvSpPr>
          <p:cNvPr id="4" name="Footer Placeholder 3">
            <a:extLst>
              <a:ext uri="{FF2B5EF4-FFF2-40B4-BE49-F238E27FC236}">
                <a16:creationId xmlns:a16="http://schemas.microsoft.com/office/drawing/2014/main" id="{B8195410-7574-B8E8-F319-1BEA7ABF9C9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795CFAE-DF5F-28F9-ADA2-11383F79CF45}"/>
              </a:ext>
            </a:extLst>
          </p:cNvPr>
          <p:cNvSpPr>
            <a:spLocks noGrp="1"/>
          </p:cNvSpPr>
          <p:nvPr>
            <p:ph type="sldNum" sz="quarter" idx="12"/>
          </p:nvPr>
        </p:nvSpPr>
        <p:spPr/>
        <p:txBody>
          <a:bodyPr/>
          <a:lstStyle/>
          <a:p>
            <a:fld id="{DD3EF509-59D5-49BE-907D-B0DA9C650F58}" type="slidenum">
              <a:rPr lang="en-GB" smtClean="0"/>
              <a:t>‹#›</a:t>
            </a:fld>
            <a:endParaRPr lang="en-GB"/>
          </a:p>
        </p:txBody>
      </p:sp>
    </p:spTree>
    <p:extLst>
      <p:ext uri="{BB962C8B-B14F-4D97-AF65-F5344CB8AC3E}">
        <p14:creationId xmlns:p14="http://schemas.microsoft.com/office/powerpoint/2010/main" val="3044693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6F1954-1618-A3B6-E143-E5D1A2057CB9}"/>
              </a:ext>
            </a:extLst>
          </p:cNvPr>
          <p:cNvSpPr>
            <a:spLocks noGrp="1"/>
          </p:cNvSpPr>
          <p:nvPr>
            <p:ph type="dt" sz="half" idx="10"/>
          </p:nvPr>
        </p:nvSpPr>
        <p:spPr/>
        <p:txBody>
          <a:bodyPr/>
          <a:lstStyle/>
          <a:p>
            <a:fld id="{1E94954C-6720-42CC-88D4-5FAC58371F8F}" type="datetimeFigureOut">
              <a:rPr lang="en-GB" smtClean="0"/>
              <a:t>20/10/2023</a:t>
            </a:fld>
            <a:endParaRPr lang="en-GB"/>
          </a:p>
        </p:txBody>
      </p:sp>
      <p:sp>
        <p:nvSpPr>
          <p:cNvPr id="3" name="Footer Placeholder 2">
            <a:extLst>
              <a:ext uri="{FF2B5EF4-FFF2-40B4-BE49-F238E27FC236}">
                <a16:creationId xmlns:a16="http://schemas.microsoft.com/office/drawing/2014/main" id="{BFA82B14-106A-C40D-742E-0906ADA0DB6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0D9BD4A-2D4C-7483-2B53-8F07DC0C793E}"/>
              </a:ext>
            </a:extLst>
          </p:cNvPr>
          <p:cNvSpPr>
            <a:spLocks noGrp="1"/>
          </p:cNvSpPr>
          <p:nvPr>
            <p:ph type="sldNum" sz="quarter" idx="12"/>
          </p:nvPr>
        </p:nvSpPr>
        <p:spPr/>
        <p:txBody>
          <a:bodyPr/>
          <a:lstStyle/>
          <a:p>
            <a:fld id="{DD3EF509-59D5-49BE-907D-B0DA9C650F58}" type="slidenum">
              <a:rPr lang="en-GB" smtClean="0"/>
              <a:t>‹#›</a:t>
            </a:fld>
            <a:endParaRPr lang="en-GB"/>
          </a:p>
        </p:txBody>
      </p:sp>
    </p:spTree>
    <p:extLst>
      <p:ext uri="{BB962C8B-B14F-4D97-AF65-F5344CB8AC3E}">
        <p14:creationId xmlns:p14="http://schemas.microsoft.com/office/powerpoint/2010/main" val="2418974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183B0-CA46-FB31-BEB0-B9384C1FD5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2342C4F-B730-2D0A-0031-A547715C47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CA08F16-F99B-48A3-C8C3-AC87662212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643E73-3E1F-1C4B-795C-708285CC07D7}"/>
              </a:ext>
            </a:extLst>
          </p:cNvPr>
          <p:cNvSpPr>
            <a:spLocks noGrp="1"/>
          </p:cNvSpPr>
          <p:nvPr>
            <p:ph type="dt" sz="half" idx="10"/>
          </p:nvPr>
        </p:nvSpPr>
        <p:spPr/>
        <p:txBody>
          <a:bodyPr/>
          <a:lstStyle/>
          <a:p>
            <a:fld id="{1E94954C-6720-42CC-88D4-5FAC58371F8F}" type="datetimeFigureOut">
              <a:rPr lang="en-GB" smtClean="0"/>
              <a:t>20/10/2023</a:t>
            </a:fld>
            <a:endParaRPr lang="en-GB"/>
          </a:p>
        </p:txBody>
      </p:sp>
      <p:sp>
        <p:nvSpPr>
          <p:cNvPr id="6" name="Footer Placeholder 5">
            <a:extLst>
              <a:ext uri="{FF2B5EF4-FFF2-40B4-BE49-F238E27FC236}">
                <a16:creationId xmlns:a16="http://schemas.microsoft.com/office/drawing/2014/main" id="{4088CAD8-DA7A-6507-A78B-43FF68B96A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60385AE-A930-0138-1BE6-A4F07CA43BF8}"/>
              </a:ext>
            </a:extLst>
          </p:cNvPr>
          <p:cNvSpPr>
            <a:spLocks noGrp="1"/>
          </p:cNvSpPr>
          <p:nvPr>
            <p:ph type="sldNum" sz="quarter" idx="12"/>
          </p:nvPr>
        </p:nvSpPr>
        <p:spPr/>
        <p:txBody>
          <a:bodyPr/>
          <a:lstStyle/>
          <a:p>
            <a:fld id="{DD3EF509-59D5-49BE-907D-B0DA9C650F58}" type="slidenum">
              <a:rPr lang="en-GB" smtClean="0"/>
              <a:t>‹#›</a:t>
            </a:fld>
            <a:endParaRPr lang="en-GB"/>
          </a:p>
        </p:txBody>
      </p:sp>
    </p:spTree>
    <p:extLst>
      <p:ext uri="{BB962C8B-B14F-4D97-AF65-F5344CB8AC3E}">
        <p14:creationId xmlns:p14="http://schemas.microsoft.com/office/powerpoint/2010/main" val="3189564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54041-81BB-D588-37B1-AA3704CB29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21AF949-D86C-FC08-4B59-03334CA6C1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35FC6DE-DB4C-F30D-D780-2E88828747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1B62B6-9946-A70F-4863-A17EFE95742A}"/>
              </a:ext>
            </a:extLst>
          </p:cNvPr>
          <p:cNvSpPr>
            <a:spLocks noGrp="1"/>
          </p:cNvSpPr>
          <p:nvPr>
            <p:ph type="dt" sz="half" idx="10"/>
          </p:nvPr>
        </p:nvSpPr>
        <p:spPr/>
        <p:txBody>
          <a:bodyPr/>
          <a:lstStyle/>
          <a:p>
            <a:fld id="{1E94954C-6720-42CC-88D4-5FAC58371F8F}" type="datetimeFigureOut">
              <a:rPr lang="en-GB" smtClean="0"/>
              <a:t>20/10/2023</a:t>
            </a:fld>
            <a:endParaRPr lang="en-GB"/>
          </a:p>
        </p:txBody>
      </p:sp>
      <p:sp>
        <p:nvSpPr>
          <p:cNvPr id="6" name="Footer Placeholder 5">
            <a:extLst>
              <a:ext uri="{FF2B5EF4-FFF2-40B4-BE49-F238E27FC236}">
                <a16:creationId xmlns:a16="http://schemas.microsoft.com/office/drawing/2014/main" id="{B5293525-CDB8-405D-FA21-E7375CAC96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29A8A18-6D62-46EA-CF95-7D8F63D42555}"/>
              </a:ext>
            </a:extLst>
          </p:cNvPr>
          <p:cNvSpPr>
            <a:spLocks noGrp="1"/>
          </p:cNvSpPr>
          <p:nvPr>
            <p:ph type="sldNum" sz="quarter" idx="12"/>
          </p:nvPr>
        </p:nvSpPr>
        <p:spPr/>
        <p:txBody>
          <a:bodyPr/>
          <a:lstStyle/>
          <a:p>
            <a:fld id="{DD3EF509-59D5-49BE-907D-B0DA9C650F58}" type="slidenum">
              <a:rPr lang="en-GB" smtClean="0"/>
              <a:t>‹#›</a:t>
            </a:fld>
            <a:endParaRPr lang="en-GB"/>
          </a:p>
        </p:txBody>
      </p:sp>
    </p:spTree>
    <p:extLst>
      <p:ext uri="{BB962C8B-B14F-4D97-AF65-F5344CB8AC3E}">
        <p14:creationId xmlns:p14="http://schemas.microsoft.com/office/powerpoint/2010/main" val="1990888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09E6E0-C5CC-B535-7189-57F4348556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F0A161-D937-4F68-BFAD-021662B8F6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1B57BF-762D-159E-67EF-D3700FD124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94954C-6720-42CC-88D4-5FAC58371F8F}" type="datetimeFigureOut">
              <a:rPr lang="en-GB" smtClean="0"/>
              <a:t>20/10/2023</a:t>
            </a:fld>
            <a:endParaRPr lang="en-GB"/>
          </a:p>
        </p:txBody>
      </p:sp>
      <p:sp>
        <p:nvSpPr>
          <p:cNvPr id="5" name="Footer Placeholder 4">
            <a:extLst>
              <a:ext uri="{FF2B5EF4-FFF2-40B4-BE49-F238E27FC236}">
                <a16:creationId xmlns:a16="http://schemas.microsoft.com/office/drawing/2014/main" id="{FA14429E-89DA-B50E-AF29-78F442E049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39CF95A-2A26-EBB0-636D-8964C5B68C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3EF509-59D5-49BE-907D-B0DA9C650F58}" type="slidenum">
              <a:rPr lang="en-GB" smtClean="0"/>
              <a:t>‹#›</a:t>
            </a:fld>
            <a:endParaRPr lang="en-GB"/>
          </a:p>
        </p:txBody>
      </p:sp>
    </p:spTree>
    <p:extLst>
      <p:ext uri="{BB962C8B-B14F-4D97-AF65-F5344CB8AC3E}">
        <p14:creationId xmlns:p14="http://schemas.microsoft.com/office/powerpoint/2010/main" val="2841771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E1BB8-14B1-3E3A-EAA3-B0E855F1BC00}"/>
              </a:ext>
            </a:extLst>
          </p:cNvPr>
          <p:cNvSpPr>
            <a:spLocks noGrp="1"/>
          </p:cNvSpPr>
          <p:nvPr>
            <p:ph type="ctrTitle"/>
          </p:nvPr>
        </p:nvSpPr>
        <p:spPr/>
        <p:txBody>
          <a:bodyPr/>
          <a:lstStyle/>
          <a:p>
            <a:r>
              <a:rPr lang="en-GB" dirty="0"/>
              <a:t>Tutorial 6</a:t>
            </a:r>
          </a:p>
        </p:txBody>
      </p:sp>
      <p:sp>
        <p:nvSpPr>
          <p:cNvPr id="3" name="Subtitle 2">
            <a:extLst>
              <a:ext uri="{FF2B5EF4-FFF2-40B4-BE49-F238E27FC236}">
                <a16:creationId xmlns:a16="http://schemas.microsoft.com/office/drawing/2014/main" id="{A2089BC5-E8EB-BC2C-A437-CA49AEC775E0}"/>
              </a:ext>
            </a:extLst>
          </p:cNvPr>
          <p:cNvSpPr>
            <a:spLocks noGrp="1"/>
          </p:cNvSpPr>
          <p:nvPr>
            <p:ph type="subTitle" idx="1"/>
          </p:nvPr>
        </p:nvSpPr>
        <p:spPr/>
        <p:txBody>
          <a:bodyPr>
            <a:normAutofit/>
          </a:bodyPr>
          <a:lstStyle/>
          <a:p>
            <a:r>
              <a:rPr lang="en-GB" sz="3600" b="1" dirty="0"/>
              <a:t>Subject-verb agreement</a:t>
            </a:r>
          </a:p>
          <a:p>
            <a:r>
              <a:rPr lang="en-US" sz="3600" b="1" dirty="0">
                <a:effectLst/>
                <a:latin typeface="Times New Roman" panose="02020603050405020304" pitchFamily="18" charset="0"/>
                <a:ea typeface="Calibri" panose="020F0502020204030204" pitchFamily="34" charset="0"/>
              </a:rPr>
              <a:t>Adjectives and Adverbs</a:t>
            </a:r>
            <a:endParaRPr lang="en-GB" sz="3600" dirty="0"/>
          </a:p>
        </p:txBody>
      </p:sp>
    </p:spTree>
    <p:extLst>
      <p:ext uri="{BB962C8B-B14F-4D97-AF65-F5344CB8AC3E}">
        <p14:creationId xmlns:p14="http://schemas.microsoft.com/office/powerpoint/2010/main" val="2040015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1BE2F-A744-5953-5AB9-77CBD61AB979}"/>
              </a:ext>
            </a:extLst>
          </p:cNvPr>
          <p:cNvSpPr>
            <a:spLocks noGrp="1"/>
          </p:cNvSpPr>
          <p:nvPr>
            <p:ph type="title"/>
          </p:nvPr>
        </p:nvSpPr>
        <p:spPr/>
        <p:txBody>
          <a:bodyPr/>
          <a:lstStyle/>
          <a:p>
            <a:r>
              <a:rPr lang="en-GB" dirty="0"/>
              <a:t>Identify Adjectives and Adverbs from this statement</a:t>
            </a:r>
          </a:p>
        </p:txBody>
      </p:sp>
      <p:sp>
        <p:nvSpPr>
          <p:cNvPr id="3" name="Content Placeholder 2">
            <a:extLst>
              <a:ext uri="{FF2B5EF4-FFF2-40B4-BE49-F238E27FC236}">
                <a16:creationId xmlns:a16="http://schemas.microsoft.com/office/drawing/2014/main" id="{7CF623BE-282F-7889-5ACD-B757CEAC71A6}"/>
              </a:ext>
            </a:extLst>
          </p:cNvPr>
          <p:cNvSpPr>
            <a:spLocks noGrp="1"/>
          </p:cNvSpPr>
          <p:nvPr>
            <p:ph idx="1"/>
          </p:nvPr>
        </p:nvSpPr>
        <p:spPr/>
        <p:txBody>
          <a:bodyPr>
            <a:normAutofit/>
          </a:bodyPr>
          <a:lstStyle/>
          <a:p>
            <a:pPr marL="0" indent="0">
              <a:lnSpc>
                <a:spcPct val="150000"/>
              </a:lnSpc>
              <a:buNone/>
              <a:tabLst>
                <a:tab pos="457200" algn="l"/>
              </a:tabLst>
            </a:pPr>
            <a:r>
              <a:rPr lang="en-US" sz="2400" dirty="0">
                <a:effectLst/>
                <a:latin typeface="Times New Roman" panose="02020603050405020304" pitchFamily="18" charset="0"/>
                <a:ea typeface="Times New Roman" panose="02020603050405020304" pitchFamily="18" charset="0"/>
              </a:rPr>
              <a:t>Now you can experience, without the everyday worries of daily life, the futuristic luxury of the splendid new </a:t>
            </a:r>
            <a:r>
              <a:rPr lang="en-US" sz="2400" dirty="0" err="1">
                <a:effectLst/>
                <a:latin typeface="Times New Roman" panose="02020603050405020304" pitchFamily="18" charset="0"/>
                <a:ea typeface="Times New Roman" panose="02020603050405020304" pitchFamily="18" charset="0"/>
              </a:rPr>
              <a:t>Lilton</a:t>
            </a:r>
            <a:r>
              <a:rPr lang="en-US" sz="2400" dirty="0">
                <a:effectLst/>
                <a:latin typeface="Times New Roman" panose="02020603050405020304" pitchFamily="18" charset="0"/>
                <a:ea typeface="Times New Roman" panose="02020603050405020304" pitchFamily="18" charset="0"/>
              </a:rPr>
              <a:t>. For an unbelievably low price, you will enjoy impeccable personal services, elegant accommodations, nearby shopping, romantic dining, and top entertainment. To conveniently reserve a stay at this world-class hotel, call </a:t>
            </a:r>
            <a:r>
              <a:rPr lang="en-US" sz="2400" dirty="0" err="1">
                <a:effectLst/>
                <a:latin typeface="Times New Roman" panose="02020603050405020304" pitchFamily="18" charset="0"/>
                <a:ea typeface="Times New Roman" panose="02020603050405020304" pitchFamily="18" charset="0"/>
              </a:rPr>
              <a:t>Lilton’s</a:t>
            </a:r>
            <a:r>
              <a:rPr lang="en-US" sz="2400" dirty="0">
                <a:effectLst/>
                <a:latin typeface="Times New Roman" panose="02020603050405020304" pitchFamily="18" charset="0"/>
                <a:ea typeface="Times New Roman" panose="02020603050405020304" pitchFamily="18" charset="0"/>
              </a:rPr>
              <a:t> toll-free number today.</a:t>
            </a:r>
            <a:endParaRPr lang="en-GB"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7769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CC1C5-8E81-DE6B-EE92-6D56B97CA106}"/>
              </a:ext>
            </a:extLst>
          </p:cNvPr>
          <p:cNvSpPr>
            <a:spLocks noGrp="1"/>
          </p:cNvSpPr>
          <p:nvPr>
            <p:ph type="title"/>
          </p:nvPr>
        </p:nvSpPr>
        <p:spPr/>
        <p:txBody>
          <a:bodyPr/>
          <a:lstStyle/>
          <a:p>
            <a:r>
              <a:rPr lang="en-GB" dirty="0"/>
              <a:t>Identifying Adjectives and Adverbs</a:t>
            </a:r>
          </a:p>
        </p:txBody>
      </p:sp>
      <p:sp>
        <p:nvSpPr>
          <p:cNvPr id="3" name="Content Placeholder 2">
            <a:extLst>
              <a:ext uri="{FF2B5EF4-FFF2-40B4-BE49-F238E27FC236}">
                <a16:creationId xmlns:a16="http://schemas.microsoft.com/office/drawing/2014/main" id="{F1D4F3CC-2AA4-18E0-1589-D026466C3A1D}"/>
              </a:ext>
            </a:extLst>
          </p:cNvPr>
          <p:cNvSpPr>
            <a:spLocks noGrp="1"/>
          </p:cNvSpPr>
          <p:nvPr>
            <p:ph idx="1"/>
          </p:nvPr>
        </p:nvSpPr>
        <p:spPr/>
        <p:txBody>
          <a:bodyPr/>
          <a:lstStyle/>
          <a:p>
            <a:pPr marL="0" indent="0">
              <a:buNone/>
            </a:pPr>
            <a:r>
              <a:rPr lang="en-US" sz="2800" i="1" dirty="0">
                <a:effectLst/>
                <a:latin typeface="Times New Roman" panose="02020603050405020304" pitchFamily="18" charset="0"/>
                <a:ea typeface="Times New Roman" panose="02020603050405020304" pitchFamily="18" charset="0"/>
              </a:rPr>
              <a:t>Adjectives:</a:t>
            </a:r>
            <a:r>
              <a:rPr lang="en-US" sz="2800" dirty="0">
                <a:effectLst/>
                <a:latin typeface="Times New Roman" panose="02020603050405020304" pitchFamily="18" charset="0"/>
                <a:ea typeface="Times New Roman" panose="02020603050405020304" pitchFamily="18" charset="0"/>
              </a:rPr>
              <a:t> the everyday daily the futuristic the splendid new an low impeccable personal elegant nearby romantic top a this world-class toll-free. </a:t>
            </a:r>
          </a:p>
          <a:p>
            <a:pPr marL="0" indent="0">
              <a:buNone/>
            </a:pPr>
            <a:r>
              <a:rPr lang="en-US" sz="2800" i="1" dirty="0">
                <a:effectLst/>
                <a:latin typeface="Times New Roman" panose="02020603050405020304" pitchFamily="18" charset="0"/>
                <a:ea typeface="Times New Roman" panose="02020603050405020304" pitchFamily="18" charset="0"/>
              </a:rPr>
              <a:t>Adverbs:</a:t>
            </a:r>
            <a:r>
              <a:rPr lang="en-US" sz="2800" dirty="0">
                <a:effectLst/>
                <a:latin typeface="Times New Roman" panose="02020603050405020304" pitchFamily="18" charset="0"/>
                <a:ea typeface="Times New Roman" panose="02020603050405020304" pitchFamily="18" charset="0"/>
              </a:rPr>
              <a:t> Now unbelievably conveniently today.</a:t>
            </a:r>
            <a:endParaRPr lang="en-GB" dirty="0"/>
          </a:p>
          <a:p>
            <a:endParaRPr lang="en-GB" dirty="0"/>
          </a:p>
        </p:txBody>
      </p:sp>
    </p:spTree>
    <p:extLst>
      <p:ext uri="{BB962C8B-B14F-4D97-AF65-F5344CB8AC3E}">
        <p14:creationId xmlns:p14="http://schemas.microsoft.com/office/powerpoint/2010/main" val="4066778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6F434-C8D9-3FF1-C988-C13CD6C305CD}"/>
              </a:ext>
            </a:extLst>
          </p:cNvPr>
          <p:cNvSpPr>
            <a:spLocks noGrp="1"/>
          </p:cNvSpPr>
          <p:nvPr>
            <p:ph type="title"/>
          </p:nvPr>
        </p:nvSpPr>
        <p:spPr/>
        <p:txBody>
          <a:bodyPr>
            <a:normAutofit/>
          </a:bodyPr>
          <a:lstStyle/>
          <a:p>
            <a:r>
              <a:rPr lang="en-US" sz="3600" dirty="0">
                <a:effectLst/>
                <a:latin typeface="Arial" panose="020B0604020202020204" pitchFamily="34" charset="0"/>
                <a:ea typeface="Calibri" panose="020F0502020204030204" pitchFamily="34" charset="0"/>
              </a:rPr>
              <a:t>Avoiding Faulty </a:t>
            </a:r>
            <a:r>
              <a:rPr lang="en-US" sz="3600" dirty="0">
                <a:effectLst/>
                <a:latin typeface="Arial" panose="020B0604020202020204" pitchFamily="34" charset="0"/>
                <a:ea typeface="Times New Roman" panose="02020603050405020304" pitchFamily="18" charset="0"/>
              </a:rPr>
              <a:t>Comparisons</a:t>
            </a:r>
            <a:endParaRPr lang="en-GB" sz="3600" dirty="0"/>
          </a:p>
        </p:txBody>
      </p:sp>
      <p:sp>
        <p:nvSpPr>
          <p:cNvPr id="3" name="Content Placeholder 2">
            <a:extLst>
              <a:ext uri="{FF2B5EF4-FFF2-40B4-BE49-F238E27FC236}">
                <a16:creationId xmlns:a16="http://schemas.microsoft.com/office/drawing/2014/main" id="{24468290-3FF3-7C93-A027-CF353F3CCF87}"/>
              </a:ext>
            </a:extLst>
          </p:cNvPr>
          <p:cNvSpPr>
            <a:spLocks noGrp="1"/>
          </p:cNvSpPr>
          <p:nvPr>
            <p:ph idx="1"/>
          </p:nvPr>
        </p:nvSpPr>
        <p:spPr/>
        <p:txBody>
          <a:bodyPr/>
          <a:lstStyle/>
          <a:p>
            <a:pPr>
              <a:lnSpc>
                <a:spcPct val="150000"/>
              </a:lnSpc>
              <a:tabLst>
                <a:tab pos="628650" algn="l"/>
                <a:tab pos="1143000" algn="l"/>
                <a:tab pos="1371600" algn="l"/>
                <a:tab pos="1828800" algn="l"/>
                <a:tab pos="2400300" algn="l"/>
                <a:tab pos="2457450" algn="l"/>
                <a:tab pos="2857500" algn="l"/>
                <a:tab pos="3429000" algn="l"/>
                <a:tab pos="3886200" algn="l"/>
                <a:tab pos="4171950" algn="l"/>
                <a:tab pos="4457700" algn="l"/>
                <a:tab pos="5372100" algn="l"/>
                <a:tab pos="5829300" algn="l"/>
              </a:tabLst>
            </a:pPr>
            <a:r>
              <a:rPr lang="en-US" sz="1800" b="1" u="sng" dirty="0">
                <a:effectLst/>
                <a:latin typeface="Times New Roman" panose="02020603050405020304" pitchFamily="18" charset="0"/>
                <a:ea typeface="Times New Roman" panose="02020603050405020304" pitchFamily="18" charset="0"/>
              </a:rPr>
              <a:t>ABSOLUTE ADJECTIVES</a:t>
            </a:r>
            <a:endParaRPr lang="en-GB" sz="1800" dirty="0">
              <a:effectLst/>
              <a:latin typeface="Times New Roman" panose="02020603050405020304" pitchFamily="18" charset="0"/>
              <a:ea typeface="Times New Roman" panose="02020603050405020304" pitchFamily="18" charset="0"/>
            </a:endParaRPr>
          </a:p>
          <a:p>
            <a:pPr marL="0" indent="0">
              <a:buNone/>
              <a:tabLst>
                <a:tab pos="628650" algn="l"/>
                <a:tab pos="1143000" algn="l"/>
                <a:tab pos="1828800" algn="l"/>
                <a:tab pos="2400300" algn="l"/>
                <a:tab pos="2457450" algn="l"/>
                <a:tab pos="2857500" algn="l"/>
                <a:tab pos="3429000" algn="l"/>
                <a:tab pos="3886200" algn="l"/>
                <a:tab pos="4171950" algn="l"/>
                <a:tab pos="4457700" algn="l"/>
                <a:tab pos="5372100" algn="l"/>
                <a:tab pos="5829300" algn="l"/>
              </a:tabLst>
            </a:pPr>
            <a:r>
              <a:rPr lang="en-US" sz="1800" dirty="0">
                <a:effectLst/>
                <a:latin typeface="Arial" panose="020B0604020202020204" pitchFamily="34" charset="0"/>
                <a:ea typeface="Times New Roman" panose="02020603050405020304" pitchFamily="18" charset="0"/>
              </a:rPr>
              <a:t>Careful communicators do not compare adjectives or adverbs that represent an “absolute” idea. For example, either a box is square or it isn’t. How can one box be “squarer” than another? Since </a:t>
            </a:r>
            <a:r>
              <a:rPr lang="en-US" sz="1800" i="1" dirty="0">
                <a:effectLst/>
                <a:latin typeface="Arial" panose="020B0604020202020204" pitchFamily="34" charset="0"/>
                <a:ea typeface="Times New Roman" panose="02020603050405020304" pitchFamily="18" charset="0"/>
              </a:rPr>
              <a:t>unique</a:t>
            </a:r>
            <a:r>
              <a:rPr lang="en-US" sz="1800" dirty="0">
                <a:effectLst/>
                <a:latin typeface="Arial" panose="020B0604020202020204" pitchFamily="34" charset="0"/>
                <a:ea typeface="Times New Roman" panose="02020603050405020304" pitchFamily="18" charset="0"/>
              </a:rPr>
              <a:t> means “one of a kind,” how can a restaurant be the “most unique” one in the city? Here are additional adjectives to avoid in comparative or superlative forms.</a:t>
            </a:r>
            <a:endParaRPr lang="en-GB" sz="1800" dirty="0">
              <a:effectLst/>
              <a:latin typeface="Times New Roman" panose="02020603050405020304" pitchFamily="18" charset="0"/>
              <a:ea typeface="Times New Roman" panose="02020603050405020304" pitchFamily="18" charset="0"/>
            </a:endParaRPr>
          </a:p>
          <a:p>
            <a:pPr marL="0" indent="0">
              <a:lnSpc>
                <a:spcPct val="150000"/>
              </a:lnSpc>
              <a:buNone/>
              <a:tabLst>
                <a:tab pos="628650" algn="l"/>
                <a:tab pos="1143000" algn="l"/>
                <a:tab pos="1828800" algn="l"/>
                <a:tab pos="2400300" algn="l"/>
                <a:tab pos="2457450" algn="l"/>
                <a:tab pos="2857500" algn="l"/>
                <a:tab pos="3429000" algn="l"/>
                <a:tab pos="3886200" algn="l"/>
                <a:tab pos="4171950" algn="l"/>
                <a:tab pos="4457700" algn="l"/>
                <a:tab pos="5372100" algn="l"/>
                <a:tab pos="5829300" algn="l"/>
              </a:tabLst>
            </a:pPr>
            <a:r>
              <a:rPr lang="en-US" sz="1800" dirty="0">
                <a:effectLst/>
                <a:latin typeface="Arial" panose="020B0604020202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pPr marL="0" indent="0">
              <a:lnSpc>
                <a:spcPct val="150000"/>
              </a:lnSpc>
              <a:buNone/>
              <a:tabLst>
                <a:tab pos="457200" algn="l"/>
                <a:tab pos="1371600" algn="l"/>
                <a:tab pos="2286000" algn="l"/>
                <a:tab pos="3200400" algn="l"/>
                <a:tab pos="3771900" algn="l"/>
                <a:tab pos="4171950" algn="l"/>
                <a:tab pos="5086350" algn="l"/>
                <a:tab pos="5486400" algn="l"/>
              </a:tabLst>
            </a:pPr>
            <a:r>
              <a:rPr lang="en-US" sz="1800" dirty="0">
                <a:effectLst/>
                <a:latin typeface="Arial" panose="020B0604020202020204" pitchFamily="34" charset="0"/>
                <a:ea typeface="Times New Roman" panose="02020603050405020304" pitchFamily="18" charset="0"/>
              </a:rPr>
              <a:t>	complete	correct	         dead	          empty		genuine	            parallel</a:t>
            </a:r>
            <a:endParaRPr lang="en-GB" sz="1800" dirty="0">
              <a:effectLst/>
              <a:latin typeface="Times New Roman" panose="02020603050405020304" pitchFamily="18" charset="0"/>
              <a:ea typeface="Times New Roman" panose="02020603050405020304" pitchFamily="18" charset="0"/>
            </a:endParaRPr>
          </a:p>
          <a:p>
            <a:pPr marL="0" indent="0">
              <a:lnSpc>
                <a:spcPct val="150000"/>
              </a:lnSpc>
              <a:buNone/>
              <a:tabLst>
                <a:tab pos="457200" algn="l"/>
                <a:tab pos="1371600" algn="l"/>
                <a:tab pos="2286000" algn="l"/>
                <a:tab pos="3200400" algn="l"/>
                <a:tab pos="3771900" algn="l"/>
                <a:tab pos="4171950" algn="l"/>
                <a:tab pos="5086350" algn="l"/>
              </a:tabLst>
            </a:pPr>
            <a:r>
              <a:rPr lang="en-US" sz="1800" dirty="0">
                <a:effectLst/>
                <a:latin typeface="Arial" panose="020B0604020202020204" pitchFamily="34" charset="0"/>
                <a:ea typeface="Times New Roman" panose="02020603050405020304" pitchFamily="18" charset="0"/>
              </a:rPr>
              <a:t>	perfect	               round	         stationary	         unanimous	wrong	             right</a:t>
            </a:r>
            <a:endParaRPr lang="en-GB" sz="1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1687044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C8D8A-B05F-0011-A02A-B00143CBC7DD}"/>
              </a:ext>
            </a:extLst>
          </p:cNvPr>
          <p:cNvSpPr>
            <a:spLocks noGrp="1"/>
          </p:cNvSpPr>
          <p:nvPr>
            <p:ph type="title"/>
          </p:nvPr>
        </p:nvSpPr>
        <p:spPr/>
        <p:txBody>
          <a:bodyPr/>
          <a:lstStyle/>
          <a:p>
            <a:r>
              <a:rPr lang="en-US" sz="4400" dirty="0">
                <a:effectLst/>
                <a:latin typeface="Arial" panose="020B0604020202020204" pitchFamily="34" charset="0"/>
                <a:ea typeface="Calibri" panose="020F0502020204030204" pitchFamily="34" charset="0"/>
              </a:rPr>
              <a:t>Avoiding Faulty </a:t>
            </a:r>
            <a:r>
              <a:rPr lang="en-US" sz="4400" dirty="0">
                <a:effectLst/>
                <a:latin typeface="Arial" panose="020B0604020202020204" pitchFamily="34" charset="0"/>
                <a:ea typeface="Times New Roman" panose="02020603050405020304" pitchFamily="18" charset="0"/>
              </a:rPr>
              <a:t>Comparisons</a:t>
            </a:r>
            <a:endParaRPr lang="en-GB" dirty="0"/>
          </a:p>
        </p:txBody>
      </p:sp>
      <p:sp>
        <p:nvSpPr>
          <p:cNvPr id="3" name="Content Placeholder 2">
            <a:extLst>
              <a:ext uri="{FF2B5EF4-FFF2-40B4-BE49-F238E27FC236}">
                <a16:creationId xmlns:a16="http://schemas.microsoft.com/office/drawing/2014/main" id="{E6F1DD9E-613C-3507-2511-F2FA28DC6FB1}"/>
              </a:ext>
            </a:extLst>
          </p:cNvPr>
          <p:cNvSpPr>
            <a:spLocks noGrp="1"/>
          </p:cNvSpPr>
          <p:nvPr>
            <p:ph idx="1"/>
          </p:nvPr>
        </p:nvSpPr>
        <p:spPr>
          <a:xfrm>
            <a:off x="838200" y="1459684"/>
            <a:ext cx="10515600" cy="4717279"/>
          </a:xfrm>
        </p:spPr>
        <p:txBody>
          <a:bodyPr>
            <a:noAutofit/>
          </a:bodyPr>
          <a:lstStyle/>
          <a:p>
            <a:pPr marL="0" indent="0">
              <a:buNone/>
              <a:tabLst>
                <a:tab pos="1600200" algn="l"/>
                <a:tab pos="2400300" algn="l"/>
                <a:tab pos="2971800" algn="l"/>
                <a:tab pos="3771900" algn="l"/>
                <a:tab pos="4686300" algn="l"/>
                <a:tab pos="5486400" algn="l"/>
              </a:tabLst>
            </a:pPr>
            <a:r>
              <a:rPr lang="en-US" sz="2200" dirty="0">
                <a:effectLst/>
                <a:latin typeface="Arial" panose="020B0604020202020204" pitchFamily="34" charset="0"/>
                <a:ea typeface="Times New Roman" panose="02020603050405020304" pitchFamily="18" charset="0"/>
              </a:rPr>
              <a:t>Sometimes </a:t>
            </a:r>
            <a:r>
              <a:rPr lang="en-US" sz="2200" i="1" dirty="0">
                <a:effectLst/>
                <a:latin typeface="Arial" panose="020B0604020202020204" pitchFamily="34" charset="0"/>
                <a:ea typeface="Times New Roman" panose="02020603050405020304" pitchFamily="18" charset="0"/>
              </a:rPr>
              <a:t>more nearly</a:t>
            </a:r>
            <a:r>
              <a:rPr lang="en-US" sz="2200" dirty="0">
                <a:effectLst/>
                <a:latin typeface="Arial" panose="020B0604020202020204" pitchFamily="34" charset="0"/>
                <a:ea typeface="Times New Roman" panose="02020603050405020304" pitchFamily="18" charset="0"/>
              </a:rPr>
              <a:t> or </a:t>
            </a:r>
            <a:r>
              <a:rPr lang="en-US" sz="2200" i="1" dirty="0">
                <a:effectLst/>
                <a:latin typeface="Arial" panose="020B0604020202020204" pitchFamily="34" charset="0"/>
                <a:ea typeface="Times New Roman" panose="02020603050405020304" pitchFamily="18" charset="0"/>
              </a:rPr>
              <a:t>most nearly</a:t>
            </a:r>
            <a:r>
              <a:rPr lang="en-US" sz="2200" dirty="0">
                <a:effectLst/>
                <a:latin typeface="Arial" panose="020B0604020202020204" pitchFamily="34" charset="0"/>
                <a:ea typeface="Times New Roman" panose="02020603050405020304" pitchFamily="18" charset="0"/>
              </a:rPr>
              <a:t> or </a:t>
            </a:r>
            <a:r>
              <a:rPr lang="en-US" sz="2200" i="1" dirty="0">
                <a:effectLst/>
                <a:latin typeface="Arial" panose="020B0604020202020204" pitchFamily="34" charset="0"/>
                <a:ea typeface="Times New Roman" panose="02020603050405020304" pitchFamily="18" charset="0"/>
              </a:rPr>
              <a:t>closer</a:t>
            </a:r>
            <a:r>
              <a:rPr lang="en-US" sz="2200" dirty="0">
                <a:effectLst/>
                <a:latin typeface="Arial" panose="020B0604020202020204" pitchFamily="34" charset="0"/>
                <a:ea typeface="Times New Roman" panose="02020603050405020304" pitchFamily="18" charset="0"/>
              </a:rPr>
              <a:t> are used with certain absolute adjectives results in a logical comparison. In other cases, choose another adjective.</a:t>
            </a:r>
            <a:endParaRPr lang="en-GB" sz="2200" dirty="0">
              <a:latin typeface="Times New Roman" panose="02020603050405020304" pitchFamily="18" charset="0"/>
              <a:ea typeface="Times New Roman" panose="02020603050405020304" pitchFamily="18" charset="0"/>
            </a:endParaRPr>
          </a:p>
          <a:p>
            <a:pPr marL="0" indent="0">
              <a:buNone/>
              <a:tabLst>
                <a:tab pos="1600200" algn="l"/>
                <a:tab pos="2400300" algn="l"/>
                <a:tab pos="2971800" algn="l"/>
                <a:tab pos="3771900" algn="l"/>
                <a:tab pos="4686300" algn="l"/>
                <a:tab pos="5486400" algn="l"/>
              </a:tabLst>
            </a:pPr>
            <a:r>
              <a:rPr lang="en-US" sz="2200" dirty="0">
                <a:effectLst/>
                <a:latin typeface="Arial" panose="020B0604020202020204" pitchFamily="34" charset="0"/>
                <a:ea typeface="Times New Roman" panose="02020603050405020304" pitchFamily="18" charset="0"/>
              </a:rPr>
              <a:t> </a:t>
            </a:r>
            <a:endParaRPr lang="en-GB" sz="2200" dirty="0">
              <a:effectLst/>
              <a:latin typeface="Times New Roman" panose="02020603050405020304" pitchFamily="18" charset="0"/>
              <a:ea typeface="Times New Roman" panose="02020603050405020304" pitchFamily="18" charset="0"/>
            </a:endParaRPr>
          </a:p>
          <a:p>
            <a:pPr marL="0" indent="0">
              <a:buNone/>
              <a:tabLst>
                <a:tab pos="457200" algn="l"/>
                <a:tab pos="2400300" algn="l"/>
                <a:tab pos="2971800" algn="l"/>
                <a:tab pos="3771900" algn="l"/>
                <a:tab pos="4686300" algn="l"/>
                <a:tab pos="5486400" algn="l"/>
              </a:tabLst>
            </a:pPr>
            <a:r>
              <a:rPr lang="en-US" sz="2200" dirty="0">
                <a:effectLst/>
                <a:latin typeface="Arial" panose="020B0604020202020204" pitchFamily="34" charset="0"/>
                <a:ea typeface="Times New Roman" panose="02020603050405020304" pitchFamily="18" charset="0"/>
              </a:rPr>
              <a:t>His description is </a:t>
            </a:r>
            <a:r>
              <a:rPr lang="en-US" sz="2200" b="1" dirty="0">
                <a:effectLst/>
                <a:latin typeface="Arial" panose="020B0604020202020204" pitchFamily="34" charset="0"/>
                <a:ea typeface="Times New Roman" panose="02020603050405020304" pitchFamily="18" charset="0"/>
              </a:rPr>
              <a:t>more nearly correct</a:t>
            </a:r>
            <a:r>
              <a:rPr lang="en-US" sz="2200" dirty="0">
                <a:effectLst/>
                <a:latin typeface="Arial" panose="020B0604020202020204" pitchFamily="34" charset="0"/>
                <a:ea typeface="Times New Roman" panose="02020603050405020304" pitchFamily="18" charset="0"/>
              </a:rPr>
              <a:t> [or </a:t>
            </a:r>
            <a:r>
              <a:rPr lang="en-US" sz="2200" b="1" dirty="0">
                <a:effectLst/>
                <a:latin typeface="Arial" panose="020B0604020202020204" pitchFamily="34" charset="0"/>
                <a:ea typeface="Times New Roman" panose="02020603050405020304" pitchFamily="18" charset="0"/>
              </a:rPr>
              <a:t>more accurate</a:t>
            </a:r>
            <a:r>
              <a:rPr lang="en-US" sz="2200" dirty="0">
                <a:effectLst/>
                <a:latin typeface="Arial" panose="020B0604020202020204" pitchFamily="34" charset="0"/>
                <a:ea typeface="Times New Roman" panose="02020603050405020304" pitchFamily="18" charset="0"/>
              </a:rPr>
              <a:t>] than yours. [instead of </a:t>
            </a:r>
            <a:r>
              <a:rPr lang="en-US" sz="2200" i="1" dirty="0">
                <a:effectLst/>
                <a:latin typeface="Arial" panose="020B0604020202020204" pitchFamily="34" charset="0"/>
                <a:ea typeface="Times New Roman" panose="02020603050405020304" pitchFamily="18" charset="0"/>
              </a:rPr>
              <a:t>more</a:t>
            </a:r>
            <a:r>
              <a:rPr lang="en-US" sz="2200" dirty="0">
                <a:effectLst/>
                <a:latin typeface="Arial" panose="020B0604020202020204" pitchFamily="34" charset="0"/>
                <a:ea typeface="Times New Roman" panose="02020603050405020304" pitchFamily="18" charset="0"/>
              </a:rPr>
              <a:t> </a:t>
            </a:r>
            <a:r>
              <a:rPr lang="en-US" sz="2200" i="1" dirty="0">
                <a:effectLst/>
                <a:latin typeface="Arial" panose="020B0604020202020204" pitchFamily="34" charset="0"/>
                <a:ea typeface="Times New Roman" panose="02020603050405020304" pitchFamily="18" charset="0"/>
              </a:rPr>
              <a:t>correct</a:t>
            </a:r>
            <a:r>
              <a:rPr lang="en-US" sz="2200" dirty="0">
                <a:effectLst/>
                <a:latin typeface="Arial" panose="020B0604020202020204" pitchFamily="34" charset="0"/>
                <a:ea typeface="Times New Roman" panose="02020603050405020304" pitchFamily="18" charset="0"/>
              </a:rPr>
              <a:t>]</a:t>
            </a:r>
            <a:endParaRPr lang="en-GB" sz="2200" dirty="0">
              <a:effectLst/>
              <a:latin typeface="Times New Roman" panose="02020603050405020304" pitchFamily="18" charset="0"/>
              <a:ea typeface="Times New Roman" panose="02020603050405020304" pitchFamily="18" charset="0"/>
            </a:endParaRPr>
          </a:p>
          <a:p>
            <a:pPr marL="0" indent="0">
              <a:lnSpc>
                <a:spcPct val="150000"/>
              </a:lnSpc>
              <a:buNone/>
              <a:tabLst>
                <a:tab pos="457200" algn="l"/>
                <a:tab pos="2400300" algn="l"/>
                <a:tab pos="2971800" algn="l"/>
                <a:tab pos="3771900" algn="l"/>
                <a:tab pos="4686300" algn="l"/>
                <a:tab pos="5486400" algn="l"/>
              </a:tabLst>
            </a:pPr>
            <a:r>
              <a:rPr lang="en-US" sz="2200" spc="-30" dirty="0">
                <a:effectLst/>
                <a:latin typeface="Arial" panose="020B0604020202020204" pitchFamily="34" charset="0"/>
                <a:ea typeface="Times New Roman" panose="02020603050405020304" pitchFamily="18" charset="0"/>
              </a:rPr>
              <a:t>Those lines are </a:t>
            </a:r>
            <a:r>
              <a:rPr lang="en-US" sz="2200" b="1" spc="-30" dirty="0">
                <a:effectLst/>
                <a:latin typeface="Arial" panose="020B0604020202020204" pitchFamily="34" charset="0"/>
                <a:ea typeface="Times New Roman" panose="02020603050405020304" pitchFamily="18" charset="0"/>
              </a:rPr>
              <a:t>closer to being parallel</a:t>
            </a:r>
            <a:r>
              <a:rPr lang="en-US" sz="2200" spc="-30" dirty="0">
                <a:effectLst/>
                <a:latin typeface="Arial" panose="020B0604020202020204" pitchFamily="34" charset="0"/>
                <a:ea typeface="Times New Roman" panose="02020603050405020304" pitchFamily="18" charset="0"/>
              </a:rPr>
              <a:t> than they were before. [instead of </a:t>
            </a:r>
            <a:r>
              <a:rPr lang="en-US" sz="2200" i="1" spc="-30" dirty="0">
                <a:effectLst/>
                <a:latin typeface="Arial" panose="020B0604020202020204" pitchFamily="34" charset="0"/>
                <a:ea typeface="Times New Roman" panose="02020603050405020304" pitchFamily="18" charset="0"/>
              </a:rPr>
              <a:t>more parallel</a:t>
            </a:r>
            <a:r>
              <a:rPr lang="en-US" sz="2200" spc="-30" dirty="0">
                <a:effectLst/>
                <a:latin typeface="Arial" panose="020B0604020202020204" pitchFamily="34" charset="0"/>
                <a:ea typeface="Times New Roman" panose="02020603050405020304" pitchFamily="18" charset="0"/>
              </a:rPr>
              <a:t>]</a:t>
            </a:r>
            <a:endParaRPr lang="en-GB" sz="2200" dirty="0">
              <a:effectLst/>
              <a:latin typeface="Times New Roman" panose="02020603050405020304" pitchFamily="18" charset="0"/>
              <a:ea typeface="Times New Roman" panose="02020603050405020304" pitchFamily="18" charset="0"/>
            </a:endParaRPr>
          </a:p>
          <a:p>
            <a:pPr marL="0" indent="0">
              <a:buNone/>
              <a:tabLst>
                <a:tab pos="914400" algn="l"/>
                <a:tab pos="2400300" algn="l"/>
                <a:tab pos="2971800" algn="l"/>
                <a:tab pos="3771900" algn="l"/>
                <a:tab pos="4686300" algn="l"/>
                <a:tab pos="5486400" algn="l"/>
              </a:tabLst>
            </a:pPr>
            <a:r>
              <a:rPr lang="en-US" sz="2200" spc="-30" dirty="0">
                <a:effectLst/>
                <a:latin typeface="Arial" panose="020B0604020202020204" pitchFamily="34" charset="0"/>
                <a:ea typeface="Times New Roman" panose="02020603050405020304" pitchFamily="18" charset="0"/>
              </a:rPr>
              <a:t>Another example of an absolute is the word </a:t>
            </a:r>
            <a:r>
              <a:rPr lang="en-US" sz="2200" i="1" spc="-30" dirty="0">
                <a:effectLst/>
                <a:latin typeface="Arial" panose="020B0604020202020204" pitchFamily="34" charset="0"/>
                <a:ea typeface="Times New Roman" panose="02020603050405020304" pitchFamily="18" charset="0"/>
              </a:rPr>
              <a:t>fact </a:t>
            </a:r>
            <a:r>
              <a:rPr lang="en-US" sz="2200" spc="-30" dirty="0">
                <a:effectLst/>
                <a:latin typeface="Arial" panose="020B0604020202020204" pitchFamily="34" charset="0"/>
                <a:ea typeface="Times New Roman" panose="02020603050405020304" pitchFamily="18" charset="0"/>
              </a:rPr>
              <a:t>or </a:t>
            </a:r>
            <a:r>
              <a:rPr lang="en-US" sz="2200" i="1" spc="-30" dirty="0">
                <a:effectLst/>
                <a:latin typeface="Arial" panose="020B0604020202020204" pitchFamily="34" charset="0"/>
                <a:ea typeface="Times New Roman" panose="02020603050405020304" pitchFamily="18" charset="0"/>
              </a:rPr>
              <a:t>facts</a:t>
            </a:r>
            <a:r>
              <a:rPr lang="en-US" sz="2200" spc="-30" dirty="0">
                <a:effectLst/>
                <a:latin typeface="Arial" panose="020B0604020202020204" pitchFamily="34" charset="0"/>
                <a:ea typeface="Times New Roman" panose="02020603050405020304" pitchFamily="18" charset="0"/>
              </a:rPr>
              <a:t>. Speakers tend to use the phrase “true facts,” when referring to a fact, which is defined as “</a:t>
            </a:r>
            <a:r>
              <a:rPr lang="en-US" sz="2200" dirty="0">
                <a:effectLst/>
                <a:latin typeface="Arial" panose="020B0604020202020204" pitchFamily="34" charset="0"/>
                <a:ea typeface="Times New Roman" panose="02020603050405020304" pitchFamily="18" charset="0"/>
              </a:rPr>
              <a:t>a piece of information presented as having objective reality.” According to this definition, a fact cannot be “untrue,” therefore using the adjective </a:t>
            </a:r>
            <a:r>
              <a:rPr lang="en-US" sz="2200" i="1" dirty="0">
                <a:effectLst/>
                <a:latin typeface="Arial" panose="020B0604020202020204" pitchFamily="34" charset="0"/>
                <a:ea typeface="Times New Roman" panose="02020603050405020304" pitchFamily="18" charset="0"/>
              </a:rPr>
              <a:t>true</a:t>
            </a:r>
            <a:r>
              <a:rPr lang="en-US" sz="2200" dirty="0">
                <a:effectLst/>
                <a:latin typeface="Arial" panose="020B0604020202020204" pitchFamily="34" charset="0"/>
                <a:ea typeface="Times New Roman" panose="02020603050405020304" pitchFamily="18" charset="0"/>
              </a:rPr>
              <a:t> is redundant.</a:t>
            </a:r>
            <a:endParaRPr lang="en-GB" sz="2200" dirty="0">
              <a:effectLst/>
              <a:latin typeface="Times New Roman" panose="02020603050405020304" pitchFamily="18" charset="0"/>
              <a:ea typeface="Times New Roman" panose="02020603050405020304" pitchFamily="18" charset="0"/>
            </a:endParaRPr>
          </a:p>
          <a:p>
            <a:endParaRPr lang="en-GB" sz="2200" dirty="0"/>
          </a:p>
        </p:txBody>
      </p:sp>
    </p:spTree>
    <p:extLst>
      <p:ext uri="{BB962C8B-B14F-4D97-AF65-F5344CB8AC3E}">
        <p14:creationId xmlns:p14="http://schemas.microsoft.com/office/powerpoint/2010/main" val="1774227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BEF3B-665A-EF7F-66FA-EAF8DA5A74F9}"/>
              </a:ext>
            </a:extLst>
          </p:cNvPr>
          <p:cNvSpPr>
            <a:spLocks noGrp="1"/>
          </p:cNvSpPr>
          <p:nvPr>
            <p:ph type="title"/>
          </p:nvPr>
        </p:nvSpPr>
        <p:spPr/>
        <p:txBody>
          <a:bodyPr/>
          <a:lstStyle/>
          <a:p>
            <a:r>
              <a:rPr lang="en-GB" dirty="0"/>
              <a:t>Avoiding Faulty Comparisons (cont.)</a:t>
            </a:r>
          </a:p>
        </p:txBody>
      </p:sp>
      <p:sp>
        <p:nvSpPr>
          <p:cNvPr id="3" name="Content Placeholder 2">
            <a:extLst>
              <a:ext uri="{FF2B5EF4-FFF2-40B4-BE49-F238E27FC236}">
                <a16:creationId xmlns:a16="http://schemas.microsoft.com/office/drawing/2014/main" id="{B9A7835A-6C8F-7384-EF19-54EF1B6004FA}"/>
              </a:ext>
            </a:extLst>
          </p:cNvPr>
          <p:cNvSpPr>
            <a:spLocks noGrp="1"/>
          </p:cNvSpPr>
          <p:nvPr>
            <p:ph idx="1"/>
          </p:nvPr>
        </p:nvSpPr>
        <p:spPr/>
        <p:txBody>
          <a:bodyPr>
            <a:normAutofit fontScale="70000" lnSpcReduction="20000"/>
          </a:bodyPr>
          <a:lstStyle/>
          <a:p>
            <a:pPr algn="l">
              <a:lnSpc>
                <a:spcPct val="150000"/>
              </a:lnSpc>
              <a:tabLst>
                <a:tab pos="-457200" algn="l"/>
                <a:tab pos="-457200" algn="l"/>
                <a:tab pos="2971800" algn="l"/>
                <a:tab pos="3771900" algn="l"/>
                <a:tab pos="4686300" algn="l"/>
                <a:tab pos="5486400" algn="l"/>
              </a:tabLst>
            </a:pPr>
            <a:r>
              <a:rPr lang="en-US" sz="2800" b="1" u="sng" dirty="0">
                <a:effectLst/>
                <a:latin typeface="Arial" panose="020B0604020202020204" pitchFamily="34" charset="0"/>
                <a:ea typeface="Times New Roman" panose="02020603050405020304" pitchFamily="18" charset="0"/>
              </a:rPr>
              <a:t>ELSE/OTHER</a:t>
            </a:r>
            <a:endParaRPr lang="en-GB" sz="3600" b="1" dirty="0">
              <a:effectLst/>
              <a:latin typeface="CG Times"/>
              <a:ea typeface="Times New Roman" panose="02020603050405020304" pitchFamily="18" charset="0"/>
            </a:endParaRPr>
          </a:p>
          <a:p>
            <a:pPr marL="0" indent="0" algn="l">
              <a:buNone/>
              <a:tabLst>
                <a:tab pos="-457200" algn="l"/>
                <a:tab pos="-457200" algn="l"/>
                <a:tab pos="2971800" algn="l"/>
                <a:tab pos="3771900" algn="l"/>
                <a:tab pos="4686300" algn="l"/>
                <a:tab pos="5486400" algn="l"/>
              </a:tabLst>
            </a:pPr>
            <a:r>
              <a:rPr lang="en-US" sz="2800" b="1" dirty="0">
                <a:effectLst/>
                <a:latin typeface="Arial" panose="020B0604020202020204" pitchFamily="34" charset="0"/>
                <a:ea typeface="Times New Roman" panose="02020603050405020304" pitchFamily="18" charset="0"/>
              </a:rPr>
              <a:t>When using the comparative form to compare one noun or pronoun with all the others in its classification, exclude the original person or object from the classification. Use </a:t>
            </a:r>
            <a:r>
              <a:rPr lang="en-US" sz="2800" b="1" i="1" dirty="0">
                <a:effectLst/>
                <a:latin typeface="Arial" panose="020B0604020202020204" pitchFamily="34" charset="0"/>
                <a:ea typeface="Times New Roman" panose="02020603050405020304" pitchFamily="18" charset="0"/>
              </a:rPr>
              <a:t>other</a:t>
            </a:r>
            <a:r>
              <a:rPr lang="en-US" sz="2800" b="1" dirty="0">
                <a:effectLst/>
                <a:latin typeface="Arial" panose="020B0604020202020204" pitchFamily="34" charset="0"/>
                <a:ea typeface="Times New Roman" panose="02020603050405020304" pitchFamily="18" charset="0"/>
              </a:rPr>
              <a:t> or </a:t>
            </a:r>
            <a:r>
              <a:rPr lang="en-US" sz="2800" b="1" i="1" dirty="0">
                <a:effectLst/>
                <a:latin typeface="Arial" panose="020B0604020202020204" pitchFamily="34" charset="0"/>
                <a:ea typeface="Times New Roman" panose="02020603050405020304" pitchFamily="18" charset="0"/>
              </a:rPr>
              <a:t>else</a:t>
            </a:r>
            <a:r>
              <a:rPr lang="en-US" sz="2800" b="1" dirty="0">
                <a:effectLst/>
                <a:latin typeface="Arial" panose="020B0604020202020204" pitchFamily="34" charset="0"/>
                <a:ea typeface="Times New Roman" panose="02020603050405020304" pitchFamily="18" charset="0"/>
              </a:rPr>
              <a:t> to “exclude” and, thus, achieve a logical comparison.</a:t>
            </a:r>
          </a:p>
          <a:p>
            <a:pPr marL="0" indent="0" algn="l">
              <a:buNone/>
              <a:tabLst>
                <a:tab pos="-457200" algn="l"/>
                <a:tab pos="-457200" algn="l"/>
                <a:tab pos="2971800" algn="l"/>
                <a:tab pos="3771900" algn="l"/>
                <a:tab pos="4686300" algn="l"/>
                <a:tab pos="5486400" algn="l"/>
              </a:tabLst>
            </a:pPr>
            <a:endParaRPr lang="en-GB" sz="3200" dirty="0">
              <a:effectLst/>
              <a:latin typeface="Times New Roman" panose="02020603050405020304" pitchFamily="18" charset="0"/>
              <a:ea typeface="Times New Roman" panose="02020603050405020304" pitchFamily="18" charset="0"/>
            </a:endParaRPr>
          </a:p>
          <a:p>
            <a:pPr marL="0" indent="0">
              <a:lnSpc>
                <a:spcPct val="150000"/>
              </a:lnSpc>
              <a:buNone/>
              <a:tabLst>
                <a:tab pos="457200" algn="l"/>
                <a:tab pos="1143000" algn="l"/>
                <a:tab pos="2400300" algn="l"/>
                <a:tab pos="2971800" algn="l"/>
                <a:tab pos="3771900" algn="l"/>
                <a:tab pos="4686300" algn="l"/>
                <a:tab pos="5486400" algn="l"/>
              </a:tabLst>
            </a:pPr>
            <a:r>
              <a:rPr lang="en-US" sz="2800" b="1" spc="-30" dirty="0">
                <a:effectLst/>
                <a:latin typeface="Arial" panose="020B0604020202020204" pitchFamily="34" charset="0"/>
                <a:ea typeface="Times New Roman" panose="02020603050405020304" pitchFamily="18" charset="0"/>
              </a:rPr>
              <a:t>Illogical	</a:t>
            </a:r>
            <a:r>
              <a:rPr lang="en-US" sz="2800" spc="-30" dirty="0">
                <a:effectLst/>
                <a:latin typeface="Arial" panose="020B0604020202020204" pitchFamily="34" charset="0"/>
                <a:ea typeface="Times New Roman" panose="02020603050405020304" pitchFamily="18" charset="0"/>
              </a:rPr>
              <a:t>He knows Microsoft Word </a:t>
            </a:r>
            <a:r>
              <a:rPr lang="en-US" sz="2800" b="1" spc="-30" dirty="0">
                <a:effectLst/>
                <a:latin typeface="Arial" panose="020B0604020202020204" pitchFamily="34" charset="0"/>
                <a:ea typeface="Times New Roman" panose="02020603050405020304" pitchFamily="18" charset="0"/>
              </a:rPr>
              <a:t>better than anyone</a:t>
            </a:r>
            <a:r>
              <a:rPr lang="en-US" sz="2800" spc="-30" dirty="0">
                <a:effectLst/>
                <a:latin typeface="Arial" panose="020B0604020202020204" pitchFamily="34" charset="0"/>
                <a:ea typeface="Times New Roman" panose="02020603050405020304" pitchFamily="18" charset="0"/>
              </a:rPr>
              <a:t> in this office. [</a:t>
            </a:r>
            <a:r>
              <a:rPr lang="en-US" sz="2800" i="1" spc="-30" dirty="0">
                <a:effectLst/>
                <a:latin typeface="Arial" panose="020B0604020202020204" pitchFamily="34" charset="0"/>
                <a:ea typeface="Times New Roman" panose="02020603050405020304" pitchFamily="18" charset="0"/>
              </a:rPr>
              <a:t>Anyone</a:t>
            </a:r>
            <a:r>
              <a:rPr lang="en-US" sz="2800" spc="-30" dirty="0">
                <a:effectLst/>
                <a:latin typeface="Arial" panose="020B0604020202020204" pitchFamily="34" charset="0"/>
                <a:ea typeface="Times New Roman" panose="02020603050405020304" pitchFamily="18" charset="0"/>
              </a:rPr>
              <a:t> includes the person being referred to as “He.”]</a:t>
            </a:r>
            <a:endParaRPr lang="en-GB" sz="3200" dirty="0">
              <a:effectLst/>
              <a:latin typeface="Times New Roman" panose="02020603050405020304" pitchFamily="18" charset="0"/>
              <a:ea typeface="Times New Roman" panose="02020603050405020304" pitchFamily="18" charset="0"/>
            </a:endParaRPr>
          </a:p>
          <a:p>
            <a:pPr marL="0" indent="0">
              <a:lnSpc>
                <a:spcPct val="150000"/>
              </a:lnSpc>
              <a:buNone/>
              <a:tabLst>
                <a:tab pos="457200" algn="l"/>
                <a:tab pos="1143000" algn="l"/>
                <a:tab pos="2971800" algn="l"/>
                <a:tab pos="3771900" algn="l"/>
                <a:tab pos="4686300" algn="l"/>
                <a:tab pos="5486400" algn="l"/>
              </a:tabLst>
            </a:pPr>
            <a:r>
              <a:rPr lang="en-US" sz="2800" b="1" dirty="0">
                <a:effectLst/>
                <a:latin typeface="Arial" panose="020B0604020202020204" pitchFamily="34" charset="0"/>
                <a:ea typeface="Times New Roman" panose="02020603050405020304" pitchFamily="18" charset="0"/>
              </a:rPr>
              <a:t>Logical</a:t>
            </a:r>
            <a:r>
              <a:rPr lang="en-US" sz="2800" dirty="0">
                <a:effectLst/>
                <a:latin typeface="Arial" panose="020B0604020202020204" pitchFamily="34" charset="0"/>
                <a:ea typeface="Times New Roman" panose="02020603050405020304" pitchFamily="18" charset="0"/>
              </a:rPr>
              <a:t>	He knows Microsoft Word </a:t>
            </a:r>
            <a:r>
              <a:rPr lang="en-US" sz="2800" b="1" dirty="0">
                <a:effectLst/>
                <a:latin typeface="Arial" panose="020B0604020202020204" pitchFamily="34" charset="0"/>
                <a:ea typeface="Times New Roman" panose="02020603050405020304" pitchFamily="18" charset="0"/>
              </a:rPr>
              <a:t>better than anyone else</a:t>
            </a:r>
            <a:r>
              <a:rPr lang="en-US" sz="2800" dirty="0">
                <a:effectLst/>
                <a:latin typeface="Arial" panose="020B0604020202020204" pitchFamily="34" charset="0"/>
                <a:ea typeface="Times New Roman" panose="02020603050405020304" pitchFamily="18" charset="0"/>
              </a:rPr>
              <a:t> in this office.</a:t>
            </a:r>
            <a:r>
              <a:rPr lang="en-US" sz="2800" b="1" dirty="0">
                <a:effectLst/>
                <a:latin typeface="Arial" panose="020B0604020202020204" pitchFamily="34" charset="0"/>
                <a:ea typeface="Times New Roman" panose="02020603050405020304" pitchFamily="18" charset="0"/>
              </a:rPr>
              <a:t>	</a:t>
            </a:r>
            <a:endParaRPr lang="en-GB" sz="3200" dirty="0">
              <a:effectLst/>
              <a:latin typeface="Times New Roman" panose="02020603050405020304" pitchFamily="18" charset="0"/>
              <a:ea typeface="Times New Roman" panose="02020603050405020304" pitchFamily="18" charset="0"/>
            </a:endParaRPr>
          </a:p>
          <a:p>
            <a:pPr marL="0" indent="0">
              <a:lnSpc>
                <a:spcPct val="150000"/>
              </a:lnSpc>
              <a:buNone/>
              <a:tabLst>
                <a:tab pos="457200" algn="l"/>
                <a:tab pos="1143000" algn="l"/>
                <a:tab pos="2971800" algn="l"/>
                <a:tab pos="3771900" algn="l"/>
                <a:tab pos="4686300" algn="l"/>
                <a:tab pos="5486400" algn="l"/>
              </a:tabLst>
            </a:pPr>
            <a:r>
              <a:rPr lang="en-US" sz="2800" b="1" dirty="0">
                <a:effectLst/>
                <a:latin typeface="Arial" panose="020B0604020202020204" pitchFamily="34" charset="0"/>
                <a:ea typeface="Times New Roman" panose="02020603050405020304" pitchFamily="18" charset="0"/>
              </a:rPr>
              <a:t>Illogical</a:t>
            </a:r>
            <a:r>
              <a:rPr lang="en-US" sz="2800" dirty="0">
                <a:effectLst/>
                <a:latin typeface="Arial" panose="020B0604020202020204" pitchFamily="34" charset="0"/>
                <a:ea typeface="Times New Roman" panose="02020603050405020304" pitchFamily="18" charset="0"/>
              </a:rPr>
              <a:t>	This gas is </a:t>
            </a:r>
            <a:r>
              <a:rPr lang="en-US" sz="2800" b="1" dirty="0">
                <a:effectLst/>
                <a:latin typeface="Arial" panose="020B0604020202020204" pitchFamily="34" charset="0"/>
                <a:ea typeface="Times New Roman" panose="02020603050405020304" pitchFamily="18" charset="0"/>
              </a:rPr>
              <a:t>cheaper than any</a:t>
            </a:r>
            <a:r>
              <a:rPr lang="en-US" sz="2800" dirty="0">
                <a:effectLst/>
                <a:latin typeface="Arial" panose="020B0604020202020204" pitchFamily="34" charset="0"/>
                <a:ea typeface="Times New Roman" panose="02020603050405020304" pitchFamily="18" charset="0"/>
              </a:rPr>
              <a:t> I’ve used. [It’s cheaper than itself?]</a:t>
            </a:r>
            <a:endParaRPr lang="en-GB" sz="3200" dirty="0">
              <a:effectLst/>
              <a:latin typeface="Times New Roman" panose="02020603050405020304" pitchFamily="18" charset="0"/>
              <a:ea typeface="Times New Roman" panose="02020603050405020304" pitchFamily="18" charset="0"/>
            </a:endParaRPr>
          </a:p>
          <a:p>
            <a:pPr marL="0" indent="0">
              <a:lnSpc>
                <a:spcPct val="150000"/>
              </a:lnSpc>
              <a:buNone/>
              <a:tabLst>
                <a:tab pos="457200" algn="l"/>
                <a:tab pos="1143000" algn="l"/>
                <a:tab pos="2971800" algn="l"/>
                <a:tab pos="3771900" algn="l"/>
                <a:tab pos="4686300" algn="l"/>
                <a:tab pos="5486400" algn="l"/>
              </a:tabLst>
            </a:pPr>
            <a:r>
              <a:rPr lang="en-US" sz="2800" b="1" dirty="0">
                <a:effectLst/>
                <a:latin typeface="Arial" panose="020B0604020202020204" pitchFamily="34" charset="0"/>
                <a:ea typeface="Times New Roman" panose="02020603050405020304" pitchFamily="18" charset="0"/>
              </a:rPr>
              <a:t>Logical</a:t>
            </a:r>
            <a:r>
              <a:rPr lang="en-US" sz="2800" dirty="0">
                <a:effectLst/>
                <a:latin typeface="Arial" panose="020B0604020202020204" pitchFamily="34" charset="0"/>
                <a:ea typeface="Times New Roman" panose="02020603050405020304" pitchFamily="18" charset="0"/>
              </a:rPr>
              <a:t>	This gas is </a:t>
            </a:r>
            <a:r>
              <a:rPr lang="en-US" sz="2800" b="1" dirty="0">
                <a:effectLst/>
                <a:latin typeface="Arial" panose="020B0604020202020204" pitchFamily="34" charset="0"/>
                <a:ea typeface="Times New Roman" panose="02020603050405020304" pitchFamily="18" charset="0"/>
              </a:rPr>
              <a:t>cheaper than any other</a:t>
            </a:r>
            <a:r>
              <a:rPr lang="en-US" sz="2800" dirty="0">
                <a:effectLst/>
                <a:latin typeface="Arial" panose="020B0604020202020204" pitchFamily="34" charset="0"/>
                <a:ea typeface="Times New Roman" panose="02020603050405020304" pitchFamily="18" charset="0"/>
              </a:rPr>
              <a:t> I’ve used.</a:t>
            </a:r>
            <a:endParaRPr lang="en-GB" sz="32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3191486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AC791-7068-F603-CD9B-CD4B764CA15E}"/>
              </a:ext>
            </a:extLst>
          </p:cNvPr>
          <p:cNvSpPr>
            <a:spLocks noGrp="1"/>
          </p:cNvSpPr>
          <p:nvPr>
            <p:ph type="title"/>
          </p:nvPr>
        </p:nvSpPr>
        <p:spPr/>
        <p:txBody>
          <a:bodyPr/>
          <a:lstStyle/>
          <a:p>
            <a:r>
              <a:rPr lang="en-GB" dirty="0"/>
              <a:t>Proofreading</a:t>
            </a:r>
          </a:p>
        </p:txBody>
      </p:sp>
      <p:sp>
        <p:nvSpPr>
          <p:cNvPr id="3" name="Content Placeholder 2">
            <a:extLst>
              <a:ext uri="{FF2B5EF4-FFF2-40B4-BE49-F238E27FC236}">
                <a16:creationId xmlns:a16="http://schemas.microsoft.com/office/drawing/2014/main" id="{EB3C5927-32BB-F980-16FC-29BFEEF2E063}"/>
              </a:ext>
            </a:extLst>
          </p:cNvPr>
          <p:cNvSpPr>
            <a:spLocks noGrp="1"/>
          </p:cNvSpPr>
          <p:nvPr>
            <p:ph idx="1"/>
          </p:nvPr>
        </p:nvSpPr>
        <p:spPr>
          <a:xfrm>
            <a:off x="251670" y="1107348"/>
            <a:ext cx="11853644" cy="5069616"/>
          </a:xfrm>
        </p:spPr>
        <p:txBody>
          <a:bodyPr>
            <a:noAutofit/>
          </a:bodyPr>
          <a:lstStyle/>
          <a:p>
            <a:pPr marL="0" indent="0" algn="ctr" hangingPunct="0">
              <a:lnSpc>
                <a:spcPct val="150000"/>
              </a:lnSpc>
              <a:spcAft>
                <a:spcPts val="600"/>
              </a:spcAft>
              <a:buNone/>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What Employers Want</a:t>
            </a:r>
            <a:endParaRPr lang="en-GB" sz="1800" dirty="0">
              <a:effectLst/>
              <a:latin typeface="Stone Sans Bold"/>
              <a:ea typeface="Times New Roman" panose="02020603050405020304" pitchFamily="18" charset="0"/>
              <a:cs typeface="Times New Roman" panose="02020603050405020304" pitchFamily="18" charset="0"/>
            </a:endParaRPr>
          </a:p>
          <a:p>
            <a:pPr marL="0" indent="0" algn="l" hangingPunct="0">
              <a:lnSpc>
                <a:spcPct val="100000"/>
              </a:lnSpc>
              <a:spcBef>
                <a:spcPts val="0"/>
              </a:spcBef>
              <a:buNone/>
              <a:tabLst>
                <a:tab pos="152400" algn="r"/>
                <a:tab pos="228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When employers fill positions, they are looking for more than competence in the basic skills or even very specific technical skills. They also place a high value on personal qualities such as integrity, self-discipline, ethics, honesty, promptness, and reliability. You sure that you conduct yourself accordingly in your college courses and work situations so that these qualities will be noticed by professors and supervisors who can provided you with job references. Extra responsibilities that you take on, such as tutoring, working with the more elderly, or organizing a food drive build character and show employers what is best about you, your works habits, and your values systems.</a:t>
            </a:r>
            <a:endParaRPr lang="en-GB" sz="1800" dirty="0">
              <a:latin typeface="Stone Sans"/>
              <a:ea typeface="Times New Roman" panose="02020603050405020304" pitchFamily="18" charset="0"/>
              <a:cs typeface="Times New Roman" panose="02020603050405020304" pitchFamily="18" charset="0"/>
            </a:endParaRPr>
          </a:p>
          <a:p>
            <a:pPr marL="0" indent="0" algn="l" hangingPunct="0">
              <a:lnSpc>
                <a:spcPct val="100000"/>
              </a:lnSpc>
              <a:spcBef>
                <a:spcPts val="0"/>
              </a:spcBef>
              <a:buNone/>
              <a:tabLst>
                <a:tab pos="152400" algn="r"/>
                <a:tab pos="228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Here are some expectations commonly mentioned by employers:</a:t>
            </a:r>
            <a:endParaRPr lang="en-GB" sz="1800" dirty="0">
              <a:effectLst/>
              <a:latin typeface="Stone Sans"/>
              <a:ea typeface="Times New Roman" panose="02020603050405020304" pitchFamily="18" charset="0"/>
              <a:cs typeface="Times New Roman" panose="02020603050405020304" pitchFamily="18" charset="0"/>
            </a:endParaRPr>
          </a:p>
          <a:p>
            <a:pPr marL="342900" lvl="0" indent="-342900" hangingPunct="0">
              <a:lnSpc>
                <a:spcPct val="100000"/>
              </a:lnSpc>
              <a:spcBef>
                <a:spcPts val="0"/>
              </a:spcBef>
              <a:spcAft>
                <a:spcPts val="300"/>
              </a:spcAft>
              <a:buFont typeface="+mj-lt"/>
              <a:buAutoNum type="arabicPeriod"/>
              <a:tabLst>
                <a:tab pos="212090" algn="r"/>
                <a:tab pos="26987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Take responsibility for yourself, your work performance and your career success.</a:t>
            </a:r>
            <a:endParaRPr lang="en-GB" sz="1800" dirty="0">
              <a:effectLst/>
              <a:latin typeface="Melior"/>
              <a:ea typeface="Times New Roman" panose="02020603050405020304" pitchFamily="18" charset="0"/>
              <a:cs typeface="Times New Roman" panose="02020603050405020304" pitchFamily="18" charset="0"/>
            </a:endParaRPr>
          </a:p>
          <a:p>
            <a:pPr marL="342900" lvl="0" indent="-342900" hangingPunct="0">
              <a:lnSpc>
                <a:spcPct val="100000"/>
              </a:lnSpc>
              <a:spcBef>
                <a:spcPts val="0"/>
              </a:spcBef>
              <a:spcAft>
                <a:spcPts val="300"/>
              </a:spcAft>
              <a:buFont typeface="+mj-lt"/>
              <a:buAutoNum type="arabicPeriod"/>
              <a:tabLst>
                <a:tab pos="212090" algn="r"/>
                <a:tab pos="26987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Present yourself positively at time every day.</a:t>
            </a:r>
            <a:endParaRPr lang="en-GB" sz="1800" dirty="0">
              <a:effectLst/>
              <a:latin typeface="Melior"/>
              <a:ea typeface="Times New Roman" panose="02020603050405020304" pitchFamily="18" charset="0"/>
              <a:cs typeface="Times New Roman" panose="02020603050405020304" pitchFamily="18" charset="0"/>
            </a:endParaRPr>
          </a:p>
          <a:p>
            <a:pPr marL="342900" lvl="0" indent="-342900" hangingPunct="0">
              <a:lnSpc>
                <a:spcPct val="100000"/>
              </a:lnSpc>
              <a:spcBef>
                <a:spcPts val="0"/>
              </a:spcBef>
              <a:spcAft>
                <a:spcPts val="300"/>
              </a:spcAft>
              <a:buFont typeface="+mj-lt"/>
              <a:buAutoNum type="arabicPeriod"/>
              <a:tabLst>
                <a:tab pos="212090" algn="r"/>
                <a:tab pos="26987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Get along well with others and know how to perform as a member of in a team.</a:t>
            </a:r>
            <a:endParaRPr lang="en-GB" sz="1800" dirty="0">
              <a:effectLst/>
              <a:latin typeface="Melior"/>
              <a:ea typeface="Times New Roman" panose="02020603050405020304" pitchFamily="18" charset="0"/>
              <a:cs typeface="Times New Roman" panose="02020603050405020304" pitchFamily="18" charset="0"/>
            </a:endParaRPr>
          </a:p>
          <a:p>
            <a:pPr marL="342900" lvl="0" indent="-342900" hangingPunct="0">
              <a:lnSpc>
                <a:spcPct val="100000"/>
              </a:lnSpc>
              <a:spcBef>
                <a:spcPts val="0"/>
              </a:spcBef>
              <a:spcAft>
                <a:spcPts val="300"/>
              </a:spcAft>
              <a:buFont typeface="+mj-lt"/>
              <a:buAutoNum type="arabicPeriod"/>
              <a:tabLst>
                <a:tab pos="212090" algn="r"/>
                <a:tab pos="26987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Communicate well and ask intelligently questions.</a:t>
            </a:r>
            <a:endParaRPr lang="en-GB" sz="1800" dirty="0">
              <a:effectLst/>
              <a:latin typeface="Melior"/>
              <a:ea typeface="Times New Roman" panose="02020603050405020304" pitchFamily="18" charset="0"/>
              <a:cs typeface="Times New Roman" panose="02020603050405020304" pitchFamily="18" charset="0"/>
            </a:endParaRPr>
          </a:p>
          <a:p>
            <a:pPr marL="342900" lvl="0" indent="-342900" hangingPunct="0">
              <a:lnSpc>
                <a:spcPct val="100000"/>
              </a:lnSpc>
              <a:spcBef>
                <a:spcPts val="0"/>
              </a:spcBef>
              <a:spcAft>
                <a:spcPts val="300"/>
              </a:spcAft>
              <a:buFont typeface="+mj-lt"/>
              <a:buAutoNum type="arabicPeriod"/>
              <a:tabLst>
                <a:tab pos="212090" algn="r"/>
                <a:tab pos="26987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Have a strong work ethic: follow up, follow through, and get things done.</a:t>
            </a:r>
            <a:endParaRPr lang="en-GB" sz="1800" dirty="0">
              <a:effectLst/>
              <a:latin typeface="Melior"/>
              <a:ea typeface="Times New Roman" panose="02020603050405020304" pitchFamily="18" charset="0"/>
              <a:cs typeface="Times New Roman" panose="02020603050405020304" pitchFamily="18" charset="0"/>
            </a:endParaRPr>
          </a:p>
          <a:p>
            <a:pPr marL="342900" lvl="0" indent="-342900" hangingPunct="0">
              <a:lnSpc>
                <a:spcPct val="100000"/>
              </a:lnSpc>
              <a:spcBef>
                <a:spcPts val="0"/>
              </a:spcBef>
              <a:spcAft>
                <a:spcPts val="300"/>
              </a:spcAft>
              <a:buFont typeface="+mj-lt"/>
              <a:buAutoNum type="arabicPeriod"/>
              <a:tabLst>
                <a:tab pos="212090" algn="r"/>
                <a:tab pos="26987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Be problem solver and decision maker; don’t wait to be lead by others.</a:t>
            </a:r>
            <a:endParaRPr lang="en-GB" sz="1800" dirty="0">
              <a:effectLst/>
              <a:latin typeface="Melior"/>
              <a:ea typeface="Times New Roman" panose="02020603050405020304" pitchFamily="18" charset="0"/>
              <a:cs typeface="Times New Roman" panose="02020603050405020304" pitchFamily="18" charset="0"/>
            </a:endParaRPr>
          </a:p>
          <a:p>
            <a:pPr marL="342900" lvl="0" indent="-342900" hangingPunct="0">
              <a:lnSpc>
                <a:spcPct val="100000"/>
              </a:lnSpc>
              <a:spcBef>
                <a:spcPts val="0"/>
              </a:spcBef>
              <a:spcAft>
                <a:spcPts val="300"/>
              </a:spcAft>
              <a:buFont typeface="+mj-lt"/>
              <a:buAutoNum type="arabicPeriod"/>
              <a:tabLst>
                <a:tab pos="212090" algn="r"/>
                <a:tab pos="26987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Accept feedback and criticism positively in the interest of continuous improvement [or continuously improving]. </a:t>
            </a:r>
            <a:endParaRPr lang="en-GB" sz="1800" dirty="0">
              <a:effectLst/>
              <a:latin typeface="Melior"/>
              <a:ea typeface="Times New Roman" panose="02020603050405020304" pitchFamily="18" charset="0"/>
              <a:cs typeface="Times New Roman" panose="02020603050405020304" pitchFamily="18" charset="0"/>
            </a:endParaRPr>
          </a:p>
          <a:p>
            <a:pPr marL="342900" lvl="0" indent="-342900" hangingPunct="0">
              <a:lnSpc>
                <a:spcPct val="100000"/>
              </a:lnSpc>
              <a:spcBef>
                <a:spcPts val="0"/>
              </a:spcBef>
              <a:spcAft>
                <a:spcPts val="300"/>
              </a:spcAft>
              <a:buFont typeface="+mj-lt"/>
              <a:buAutoNum type="arabicPeriod"/>
              <a:tabLst>
                <a:tab pos="212090" algn="r"/>
                <a:tab pos="26987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Know business etiquette and exhibit behavior appropriate to the workplace.</a:t>
            </a:r>
            <a:endParaRPr lang="en-GB" sz="1800" dirty="0">
              <a:effectLst/>
              <a:latin typeface="Melior"/>
              <a:ea typeface="Times New Roman" panose="02020603050405020304" pitchFamily="18" charset="0"/>
              <a:cs typeface="Times New Roman" panose="02020603050405020304" pitchFamily="18" charset="0"/>
            </a:endParaRPr>
          </a:p>
          <a:p>
            <a:endParaRPr lang="en-GB" sz="1800" dirty="0"/>
          </a:p>
        </p:txBody>
      </p:sp>
    </p:spTree>
    <p:extLst>
      <p:ext uri="{BB962C8B-B14F-4D97-AF65-F5344CB8AC3E}">
        <p14:creationId xmlns:p14="http://schemas.microsoft.com/office/powerpoint/2010/main" val="34182596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AC791-7068-F603-CD9B-CD4B764CA15E}"/>
              </a:ext>
            </a:extLst>
          </p:cNvPr>
          <p:cNvSpPr>
            <a:spLocks noGrp="1"/>
          </p:cNvSpPr>
          <p:nvPr>
            <p:ph type="title"/>
          </p:nvPr>
        </p:nvSpPr>
        <p:spPr/>
        <p:txBody>
          <a:bodyPr/>
          <a:lstStyle/>
          <a:p>
            <a:r>
              <a:rPr lang="en-GB" dirty="0"/>
              <a:t>Check you answer</a:t>
            </a:r>
          </a:p>
        </p:txBody>
      </p:sp>
      <p:sp>
        <p:nvSpPr>
          <p:cNvPr id="3" name="Content Placeholder 2">
            <a:extLst>
              <a:ext uri="{FF2B5EF4-FFF2-40B4-BE49-F238E27FC236}">
                <a16:creationId xmlns:a16="http://schemas.microsoft.com/office/drawing/2014/main" id="{EB3C5927-32BB-F980-16FC-29BFEEF2E063}"/>
              </a:ext>
            </a:extLst>
          </p:cNvPr>
          <p:cNvSpPr>
            <a:spLocks noGrp="1"/>
          </p:cNvSpPr>
          <p:nvPr>
            <p:ph idx="1"/>
          </p:nvPr>
        </p:nvSpPr>
        <p:spPr>
          <a:xfrm>
            <a:off x="251670" y="1283516"/>
            <a:ext cx="11853644" cy="4977338"/>
          </a:xfrm>
        </p:spPr>
        <p:txBody>
          <a:bodyPr>
            <a:noAutofit/>
          </a:bodyPr>
          <a:lstStyle/>
          <a:p>
            <a:pPr marL="0" indent="0" algn="ctr" hangingPunct="0">
              <a:lnSpc>
                <a:spcPct val="150000"/>
              </a:lnSpc>
              <a:spcAft>
                <a:spcPts val="600"/>
              </a:spcAft>
              <a:buNone/>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What Employers Want</a:t>
            </a:r>
            <a:endParaRPr lang="en-GB" sz="1800" dirty="0">
              <a:effectLst/>
              <a:latin typeface="Stone Sans Bold"/>
              <a:ea typeface="Times New Roman" panose="02020603050405020304" pitchFamily="18" charset="0"/>
              <a:cs typeface="Times New Roman" panose="02020603050405020304" pitchFamily="18" charset="0"/>
            </a:endParaRPr>
          </a:p>
          <a:p>
            <a:pPr marL="0" indent="0" algn="l" hangingPunct="0">
              <a:lnSpc>
                <a:spcPct val="100000"/>
              </a:lnSpc>
              <a:spcBef>
                <a:spcPts val="0"/>
              </a:spcBef>
              <a:buNone/>
              <a:tabLst>
                <a:tab pos="152400" algn="r"/>
                <a:tab pos="228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When employers fill positions, they are looking for more than competence in the basic skills or even very specific technical skills. They also place a high value on personal qualities such as integrity, self-discipline, ethics, honesty, promptness, and reliability. Be sure that you conduct yourself accordingly in your college courses and work situations so that these qualities will be noticed by professors and supervisors who can provide you with job references. Extra responsibilities that you take on, such as tutoring, working with the </a:t>
            </a:r>
            <a:r>
              <a:rPr lang="en-US" sz="1800" strike="sngStrike" dirty="0">
                <a:effectLst/>
                <a:latin typeface="Times New Roman" panose="02020603050405020304" pitchFamily="18" charset="0"/>
                <a:ea typeface="Times New Roman" panose="02020603050405020304" pitchFamily="18" charset="0"/>
                <a:cs typeface="Times New Roman" panose="02020603050405020304" pitchFamily="18" charset="0"/>
              </a:rPr>
              <a:t>more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elderly, or organizing a food drive build character and show employers what is best about you, your work habits, and your value system.</a:t>
            </a:r>
            <a:endParaRPr lang="en-GB" sz="1800" dirty="0">
              <a:latin typeface="Stone Sans"/>
              <a:ea typeface="Times New Roman" panose="02020603050405020304" pitchFamily="18" charset="0"/>
              <a:cs typeface="Times New Roman" panose="02020603050405020304" pitchFamily="18" charset="0"/>
            </a:endParaRPr>
          </a:p>
          <a:p>
            <a:pPr marL="0" indent="0" algn="l" hangingPunct="0">
              <a:lnSpc>
                <a:spcPct val="100000"/>
              </a:lnSpc>
              <a:spcBef>
                <a:spcPts val="0"/>
              </a:spcBef>
              <a:buNone/>
              <a:tabLst>
                <a:tab pos="152400" algn="r"/>
                <a:tab pos="228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Here are some expectations commonly mentioned by employers:</a:t>
            </a:r>
            <a:endParaRPr lang="en-GB" sz="1800" dirty="0">
              <a:effectLst/>
              <a:latin typeface="Stone Sans"/>
              <a:ea typeface="Times New Roman" panose="02020603050405020304" pitchFamily="18" charset="0"/>
              <a:cs typeface="Times New Roman" panose="02020603050405020304" pitchFamily="18" charset="0"/>
            </a:endParaRPr>
          </a:p>
          <a:p>
            <a:pPr marL="342900" lvl="0" indent="-342900" hangingPunct="0">
              <a:lnSpc>
                <a:spcPct val="100000"/>
              </a:lnSpc>
              <a:spcBef>
                <a:spcPts val="0"/>
              </a:spcBef>
              <a:spcAft>
                <a:spcPts val="300"/>
              </a:spcAft>
              <a:buFont typeface="+mj-lt"/>
              <a:buAutoNum type="arabicPeriod"/>
              <a:tabLst>
                <a:tab pos="212090" algn="r"/>
                <a:tab pos="26987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Take responsibility for yourself, your work performance and your career success.</a:t>
            </a:r>
            <a:endParaRPr lang="en-GB" sz="1800" dirty="0">
              <a:effectLst/>
              <a:latin typeface="Melior"/>
              <a:ea typeface="Times New Roman" panose="02020603050405020304" pitchFamily="18" charset="0"/>
              <a:cs typeface="Times New Roman" panose="02020603050405020304" pitchFamily="18" charset="0"/>
            </a:endParaRPr>
          </a:p>
          <a:p>
            <a:pPr marL="342900" lvl="0" indent="-342900" hangingPunct="0">
              <a:lnSpc>
                <a:spcPct val="100000"/>
              </a:lnSpc>
              <a:spcBef>
                <a:spcPts val="0"/>
              </a:spcBef>
              <a:spcAft>
                <a:spcPts val="300"/>
              </a:spcAft>
              <a:buFont typeface="+mj-lt"/>
              <a:buAutoNum type="arabicPeriod"/>
              <a:tabLst>
                <a:tab pos="212090" algn="r"/>
                <a:tab pos="26987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Present yourself positively on time every day.</a:t>
            </a:r>
            <a:endParaRPr lang="en-GB" sz="1800" dirty="0">
              <a:effectLst/>
              <a:latin typeface="Melior"/>
              <a:ea typeface="Times New Roman" panose="02020603050405020304" pitchFamily="18" charset="0"/>
              <a:cs typeface="Times New Roman" panose="02020603050405020304" pitchFamily="18" charset="0"/>
            </a:endParaRPr>
          </a:p>
          <a:p>
            <a:pPr marL="342900" lvl="0" indent="-342900" hangingPunct="0">
              <a:lnSpc>
                <a:spcPct val="100000"/>
              </a:lnSpc>
              <a:spcBef>
                <a:spcPts val="0"/>
              </a:spcBef>
              <a:spcAft>
                <a:spcPts val="300"/>
              </a:spcAft>
              <a:buFont typeface="+mj-lt"/>
              <a:buAutoNum type="arabicPeriod"/>
              <a:tabLst>
                <a:tab pos="212090" algn="r"/>
                <a:tab pos="26987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Get along well with others and know how to perform as a member of </a:t>
            </a:r>
            <a:r>
              <a:rPr lang="en-US" sz="1800" strike="sngStrike" dirty="0">
                <a:effectLst/>
                <a:latin typeface="Times New Roman" panose="02020603050405020304" pitchFamily="18" charset="0"/>
                <a:ea typeface="Times New Roman" panose="02020603050405020304" pitchFamily="18" charset="0"/>
                <a:cs typeface="Times New Roman" panose="02020603050405020304" pitchFamily="18" charset="0"/>
              </a:rPr>
              <a:t>in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 team.</a:t>
            </a:r>
            <a:endParaRPr lang="en-GB" sz="1800" dirty="0">
              <a:effectLst/>
              <a:latin typeface="Melior"/>
              <a:ea typeface="Times New Roman" panose="02020603050405020304" pitchFamily="18" charset="0"/>
              <a:cs typeface="Times New Roman" panose="02020603050405020304" pitchFamily="18" charset="0"/>
            </a:endParaRPr>
          </a:p>
          <a:p>
            <a:pPr marL="342900" lvl="0" indent="-342900" hangingPunct="0">
              <a:lnSpc>
                <a:spcPct val="100000"/>
              </a:lnSpc>
              <a:spcBef>
                <a:spcPts val="0"/>
              </a:spcBef>
              <a:spcAft>
                <a:spcPts val="300"/>
              </a:spcAft>
              <a:buFont typeface="+mj-lt"/>
              <a:buAutoNum type="arabicPeriod"/>
              <a:tabLst>
                <a:tab pos="212090" algn="r"/>
                <a:tab pos="26987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Communicate well and ask intelligently questions.</a:t>
            </a:r>
            <a:endParaRPr lang="en-GB" sz="1800" dirty="0">
              <a:effectLst/>
              <a:latin typeface="Melior"/>
              <a:ea typeface="Times New Roman" panose="02020603050405020304" pitchFamily="18" charset="0"/>
              <a:cs typeface="Times New Roman" panose="02020603050405020304" pitchFamily="18" charset="0"/>
            </a:endParaRPr>
          </a:p>
          <a:p>
            <a:pPr marL="342900" lvl="0" indent="-342900" hangingPunct="0">
              <a:lnSpc>
                <a:spcPct val="100000"/>
              </a:lnSpc>
              <a:spcBef>
                <a:spcPts val="0"/>
              </a:spcBef>
              <a:spcAft>
                <a:spcPts val="300"/>
              </a:spcAft>
              <a:buFont typeface="+mj-lt"/>
              <a:buAutoNum type="arabicPeriod"/>
              <a:tabLst>
                <a:tab pos="212090" algn="r"/>
                <a:tab pos="26987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Have a strong work ethic: follow up, follow through, and get things done.</a:t>
            </a:r>
            <a:endParaRPr lang="en-GB" sz="1800" dirty="0">
              <a:effectLst/>
              <a:latin typeface="Melior"/>
              <a:ea typeface="Times New Roman" panose="02020603050405020304" pitchFamily="18" charset="0"/>
              <a:cs typeface="Times New Roman" panose="02020603050405020304" pitchFamily="18" charset="0"/>
            </a:endParaRPr>
          </a:p>
          <a:p>
            <a:pPr marL="342900" lvl="0" indent="-342900" hangingPunct="0">
              <a:lnSpc>
                <a:spcPct val="100000"/>
              </a:lnSpc>
              <a:spcBef>
                <a:spcPts val="0"/>
              </a:spcBef>
              <a:spcAft>
                <a:spcPts val="300"/>
              </a:spcAft>
              <a:buFont typeface="+mj-lt"/>
              <a:buAutoNum type="arabicPeriod"/>
              <a:tabLst>
                <a:tab pos="212090" algn="r"/>
                <a:tab pos="26987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Be a problem solver and decision maker; don’t wait to be led by others.</a:t>
            </a:r>
            <a:endParaRPr lang="en-GB" sz="1800" dirty="0">
              <a:effectLst/>
              <a:latin typeface="Melior"/>
              <a:ea typeface="Times New Roman" panose="02020603050405020304" pitchFamily="18" charset="0"/>
              <a:cs typeface="Times New Roman" panose="02020603050405020304" pitchFamily="18" charset="0"/>
            </a:endParaRPr>
          </a:p>
          <a:p>
            <a:pPr marL="342900" lvl="0" indent="-342900" hangingPunct="0">
              <a:lnSpc>
                <a:spcPct val="100000"/>
              </a:lnSpc>
              <a:spcBef>
                <a:spcPts val="0"/>
              </a:spcBef>
              <a:spcAft>
                <a:spcPts val="300"/>
              </a:spcAft>
              <a:buFont typeface="+mj-lt"/>
              <a:buAutoNum type="arabicPeriod"/>
              <a:tabLst>
                <a:tab pos="212090" algn="r"/>
                <a:tab pos="26987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Accept feedback and criticism positively in the interest of continuous improvement [or continuously improving]. </a:t>
            </a:r>
            <a:endParaRPr lang="en-GB" sz="1800" dirty="0">
              <a:effectLst/>
              <a:latin typeface="Melior"/>
              <a:ea typeface="Times New Roman" panose="02020603050405020304" pitchFamily="18" charset="0"/>
              <a:cs typeface="Times New Roman" panose="02020603050405020304" pitchFamily="18" charset="0"/>
            </a:endParaRPr>
          </a:p>
          <a:p>
            <a:pPr marL="342900" lvl="0" indent="-342900" hangingPunct="0">
              <a:lnSpc>
                <a:spcPct val="100000"/>
              </a:lnSpc>
              <a:spcBef>
                <a:spcPts val="0"/>
              </a:spcBef>
              <a:spcAft>
                <a:spcPts val="300"/>
              </a:spcAft>
              <a:buFont typeface="+mj-lt"/>
              <a:buAutoNum type="arabicPeriod"/>
              <a:tabLst>
                <a:tab pos="212090" algn="r"/>
                <a:tab pos="26987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Know business etiquette and exhibit behavior appropriate to the workplace.</a:t>
            </a:r>
            <a:endParaRPr lang="en-GB" sz="1800" dirty="0">
              <a:effectLst/>
              <a:latin typeface="Melior"/>
              <a:ea typeface="Times New Roman" panose="02020603050405020304" pitchFamily="18" charset="0"/>
              <a:cs typeface="Times New Roman" panose="02020603050405020304" pitchFamily="18" charset="0"/>
            </a:endParaRPr>
          </a:p>
          <a:p>
            <a:endParaRPr lang="en-GB" sz="1800" dirty="0"/>
          </a:p>
        </p:txBody>
      </p:sp>
    </p:spTree>
    <p:extLst>
      <p:ext uri="{BB962C8B-B14F-4D97-AF65-F5344CB8AC3E}">
        <p14:creationId xmlns:p14="http://schemas.microsoft.com/office/powerpoint/2010/main" val="215893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7BDCA-9840-AC1E-59A6-C8D32F909B1D}"/>
              </a:ext>
            </a:extLst>
          </p:cNvPr>
          <p:cNvSpPr>
            <a:spLocks noGrp="1"/>
          </p:cNvSpPr>
          <p:nvPr>
            <p:ph type="title"/>
          </p:nvPr>
        </p:nvSpPr>
        <p:spPr/>
        <p:txBody>
          <a:bodyPr/>
          <a:lstStyle/>
          <a:p>
            <a:r>
              <a:rPr lang="en-US" sz="3600" b="1" dirty="0">
                <a:effectLst/>
                <a:latin typeface="Times New Roman" panose="02020603050405020304" pitchFamily="18" charset="0"/>
                <a:ea typeface="Times New Roman" panose="02020603050405020304" pitchFamily="18" charset="0"/>
              </a:rPr>
              <a:t>Objectives</a:t>
            </a:r>
            <a:br>
              <a:rPr lang="en-GB" sz="1800" dirty="0">
                <a:effectLst/>
                <a:latin typeface="Times New Roman" panose="02020603050405020304" pitchFamily="18" charset="0"/>
                <a:ea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15CC97AB-DFF3-A992-2B74-B2406AA468FC}"/>
              </a:ext>
            </a:extLst>
          </p:cNvPr>
          <p:cNvSpPr>
            <a:spLocks noGrp="1"/>
          </p:cNvSpPr>
          <p:nvPr>
            <p:ph idx="1"/>
          </p:nvPr>
        </p:nvSpPr>
        <p:spPr/>
        <p:txBody>
          <a:bodyPr>
            <a:normAutofit/>
          </a:bodyPr>
          <a:lstStyle/>
          <a:p>
            <a:pPr marL="342900" lvl="0" indent="-342900">
              <a:lnSpc>
                <a:spcPct val="150000"/>
              </a:lnSpc>
              <a:buSzPts val="1200"/>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rPr>
              <a:t>Apply rules of subject-verb agreement with singular and plural subjects.</a:t>
            </a:r>
            <a:endParaRPr lang="en-GB" sz="2400" dirty="0">
              <a:effectLst/>
              <a:latin typeface="Times New Roman" panose="02020603050405020304" pitchFamily="18" charset="0"/>
              <a:ea typeface="Times New Roman" panose="02020603050405020304" pitchFamily="18" charset="0"/>
            </a:endParaRPr>
          </a:p>
          <a:p>
            <a:pPr marL="342900" lvl="0" indent="-342900">
              <a:lnSpc>
                <a:spcPct val="150000"/>
              </a:lnSpc>
              <a:buSzPts val="1200"/>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rPr>
              <a:t>Identify subjects and verbs in various types of sentences and apply rules of</a:t>
            </a:r>
            <a:endParaRPr lang="en-GB" sz="2400" dirty="0">
              <a:effectLst/>
              <a:latin typeface="Times New Roman" panose="02020603050405020304" pitchFamily="18" charset="0"/>
              <a:ea typeface="Times New Roman" panose="02020603050405020304" pitchFamily="18" charset="0"/>
            </a:endParaRPr>
          </a:p>
          <a:p>
            <a:pPr marL="0" indent="0">
              <a:lnSpc>
                <a:spcPct val="150000"/>
              </a:lnSpc>
              <a:buNone/>
            </a:pPr>
            <a:r>
              <a:rPr lang="en-US" sz="2400" dirty="0">
                <a:effectLst/>
                <a:latin typeface="Times New Roman" panose="02020603050405020304" pitchFamily="18" charset="0"/>
                <a:ea typeface="Calibri" panose="020F0502020204030204" pitchFamily="34" charset="0"/>
              </a:rPr>
              <a:t>subject-verb agreement.</a:t>
            </a:r>
            <a:endParaRPr lang="en-GB" sz="2400" dirty="0">
              <a:effectLst/>
              <a:latin typeface="Times New Roman" panose="02020603050405020304" pitchFamily="18" charset="0"/>
              <a:ea typeface="Times New Roman" panose="02020603050405020304" pitchFamily="18" charset="0"/>
            </a:endParaRPr>
          </a:p>
          <a:p>
            <a:pPr marL="342900" lvl="0" indent="-342900">
              <a:lnSpc>
                <a:spcPct val="150000"/>
              </a:lnSpc>
              <a:buSzPts val="1200"/>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rPr>
              <a:t>Apply rules of subject-verb agreement in sentences with personal pronouns,</a:t>
            </a:r>
            <a:endParaRPr lang="en-GB" sz="2400" dirty="0">
              <a:effectLst/>
              <a:latin typeface="Times New Roman" panose="02020603050405020304" pitchFamily="18" charset="0"/>
              <a:ea typeface="Times New Roman" panose="02020603050405020304" pitchFamily="18" charset="0"/>
            </a:endParaRPr>
          </a:p>
          <a:p>
            <a:pPr marL="0" indent="0">
              <a:lnSpc>
                <a:spcPct val="150000"/>
              </a:lnSpc>
              <a:buNone/>
            </a:pPr>
            <a:r>
              <a:rPr lang="en-US" sz="2400" dirty="0">
                <a:effectLst/>
                <a:latin typeface="Times New Roman" panose="02020603050405020304" pitchFamily="18" charset="0"/>
                <a:ea typeface="Calibri" panose="020F0502020204030204" pitchFamily="34" charset="0"/>
              </a:rPr>
              <a:t>compound subjects, and collective nouns as subjects.</a:t>
            </a:r>
            <a:endParaRPr lang="en-GB" sz="2400" dirty="0">
              <a:effectLst/>
              <a:latin typeface="Times New Roman" panose="02020603050405020304" pitchFamily="18" charset="0"/>
              <a:ea typeface="Times New Roman" panose="02020603050405020304" pitchFamily="18" charset="0"/>
            </a:endParaRPr>
          </a:p>
          <a:p>
            <a:endParaRPr lang="en-GB" sz="2400" dirty="0"/>
          </a:p>
        </p:txBody>
      </p:sp>
    </p:spTree>
    <p:extLst>
      <p:ext uri="{BB962C8B-B14F-4D97-AF65-F5344CB8AC3E}">
        <p14:creationId xmlns:p14="http://schemas.microsoft.com/office/powerpoint/2010/main" val="1990038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8FB69-A5B0-E2E4-C493-E55029517632}"/>
              </a:ext>
            </a:extLst>
          </p:cNvPr>
          <p:cNvSpPr>
            <a:spLocks noGrp="1"/>
          </p:cNvSpPr>
          <p:nvPr>
            <p:ph type="title"/>
          </p:nvPr>
        </p:nvSpPr>
        <p:spPr/>
        <p:txBody>
          <a:bodyPr>
            <a:normAutofit/>
          </a:bodyPr>
          <a:lstStyle/>
          <a:p>
            <a:r>
              <a:rPr lang="en-US" sz="3600" dirty="0">
                <a:effectLst/>
                <a:latin typeface="Arial" panose="020B0604020202020204" pitchFamily="34" charset="0"/>
                <a:ea typeface="Calibri" panose="020F0502020204030204" pitchFamily="34" charset="0"/>
              </a:rPr>
              <a:t>Subject-Verb Agreement Tips</a:t>
            </a:r>
            <a:endParaRPr lang="en-GB" sz="3600" dirty="0"/>
          </a:p>
        </p:txBody>
      </p:sp>
      <p:sp>
        <p:nvSpPr>
          <p:cNvPr id="3" name="Content Placeholder 2">
            <a:extLst>
              <a:ext uri="{FF2B5EF4-FFF2-40B4-BE49-F238E27FC236}">
                <a16:creationId xmlns:a16="http://schemas.microsoft.com/office/drawing/2014/main" id="{712DE078-E6F8-2B08-D7E9-28D8E07EA9DC}"/>
              </a:ext>
            </a:extLst>
          </p:cNvPr>
          <p:cNvSpPr>
            <a:spLocks noGrp="1"/>
          </p:cNvSpPr>
          <p:nvPr>
            <p:ph idx="1"/>
          </p:nvPr>
        </p:nvSpPr>
        <p:spPr/>
        <p:txBody>
          <a:bodyPr/>
          <a:lstStyle/>
          <a:p>
            <a:pPr marL="342900" lvl="0" indent="-342900">
              <a:buFont typeface="Symbol" panose="05050102010706020507" pitchFamily="18" charset="2"/>
              <a:buChar char=""/>
            </a:pPr>
            <a:r>
              <a:rPr lang="en-US" sz="2400" dirty="0">
                <a:effectLst/>
                <a:latin typeface="Arial" panose="020B0604020202020204" pitchFamily="34" charset="0"/>
                <a:ea typeface="Calibri" panose="020F0502020204030204" pitchFamily="34" charset="0"/>
              </a:rPr>
              <a:t>Although most </a:t>
            </a:r>
            <a:r>
              <a:rPr lang="en-US" sz="2400" i="1" dirty="0">
                <a:effectLst/>
                <a:latin typeface="Arial" panose="020B0604020202020204" pitchFamily="34" charset="0"/>
                <a:ea typeface="Calibri" panose="020F0502020204030204" pitchFamily="34" charset="0"/>
              </a:rPr>
              <a:t>nouns become plural </a:t>
            </a:r>
            <a:r>
              <a:rPr lang="en-US" sz="2400" dirty="0">
                <a:effectLst/>
                <a:latin typeface="Arial" panose="020B0604020202020204" pitchFamily="34" charset="0"/>
                <a:ea typeface="Calibri" panose="020F0502020204030204" pitchFamily="34" charset="0"/>
              </a:rPr>
              <a:t>by adding </a:t>
            </a:r>
            <a:r>
              <a:rPr lang="en-US" sz="2400" i="1" dirty="0">
                <a:effectLst/>
                <a:latin typeface="Arial" panose="020B0604020202020204" pitchFamily="34" charset="0"/>
                <a:ea typeface="Calibri" panose="020F0502020204030204" pitchFamily="34" charset="0"/>
              </a:rPr>
              <a:t>s</a:t>
            </a:r>
            <a:r>
              <a:rPr lang="en-US" sz="2400" dirty="0">
                <a:effectLst/>
                <a:latin typeface="Arial" panose="020B0604020202020204" pitchFamily="34" charset="0"/>
                <a:ea typeface="Calibri" panose="020F0502020204030204" pitchFamily="34" charset="0"/>
              </a:rPr>
              <a:t>, </a:t>
            </a:r>
            <a:r>
              <a:rPr lang="en-US" sz="2400" i="1" dirty="0">
                <a:effectLst/>
                <a:latin typeface="Arial" panose="020B0604020202020204" pitchFamily="34" charset="0"/>
                <a:ea typeface="Calibri" panose="020F0502020204030204" pitchFamily="34" charset="0"/>
              </a:rPr>
              <a:t>verbs become singular </a:t>
            </a:r>
            <a:r>
              <a:rPr lang="en-US" sz="2400" dirty="0">
                <a:effectLst/>
                <a:latin typeface="Arial" panose="020B0604020202020204" pitchFamily="34" charset="0"/>
                <a:ea typeface="Calibri" panose="020F0502020204030204" pitchFamily="34" charset="0"/>
              </a:rPr>
              <a:t>when you add </a:t>
            </a:r>
            <a:r>
              <a:rPr lang="en-US" sz="2400" i="1" dirty="0">
                <a:effectLst/>
                <a:latin typeface="Arial" panose="020B0604020202020204" pitchFamily="34" charset="0"/>
                <a:ea typeface="Calibri" panose="020F0502020204030204" pitchFamily="34" charset="0"/>
              </a:rPr>
              <a:t>s</a:t>
            </a:r>
            <a:r>
              <a:rPr lang="en-US" sz="2400" dirty="0">
                <a:effectLst/>
                <a:latin typeface="Arial" panose="020B0604020202020204" pitchFamily="34" charset="0"/>
                <a:ea typeface="Calibri" panose="020F0502020204030204" pitchFamily="34" charset="0"/>
              </a:rPr>
              <a:t>. It is important not to confuse these two spelling principles.</a:t>
            </a:r>
            <a:endParaRPr lang="en-GB" sz="2400" dirty="0">
              <a:effectLst/>
              <a:latin typeface="Times New Roman" panose="02020603050405020304" pitchFamily="18" charset="0"/>
              <a:ea typeface="Times New Roman" panose="02020603050405020304" pitchFamily="18" charset="0"/>
            </a:endParaRPr>
          </a:p>
          <a:p>
            <a:pPr marL="0" indent="0">
              <a:lnSpc>
                <a:spcPct val="150000"/>
              </a:lnSpc>
              <a:spcBef>
                <a:spcPts val="600"/>
              </a:spcBef>
              <a:buNone/>
            </a:pPr>
            <a:r>
              <a:rPr lang="en-US" sz="2400" dirty="0">
                <a:effectLst/>
                <a:latin typeface="Arial" panose="020B0604020202020204" pitchFamily="34" charset="0"/>
                <a:ea typeface="Calibri" panose="020F0502020204030204" pitchFamily="34" charset="0"/>
              </a:rPr>
              <a:t>		When </a:t>
            </a:r>
            <a:r>
              <a:rPr lang="en-US" sz="2400" b="1" dirty="0">
                <a:effectLst/>
                <a:latin typeface="Arial" panose="020B0604020202020204" pitchFamily="34" charset="0"/>
                <a:ea typeface="Calibri" panose="020F0502020204030204" pitchFamily="34" charset="0"/>
              </a:rPr>
              <a:t>students follow</a:t>
            </a:r>
            <a:r>
              <a:rPr lang="en-US" sz="2400" dirty="0">
                <a:effectLst/>
                <a:latin typeface="Arial" panose="020B0604020202020204" pitchFamily="34" charset="0"/>
                <a:ea typeface="Calibri" panose="020F0502020204030204" pitchFamily="34" charset="0"/>
              </a:rPr>
              <a:t> the rules, they do well.</a:t>
            </a:r>
            <a:endParaRPr lang="en-GB" sz="2400" dirty="0">
              <a:effectLst/>
              <a:latin typeface="Times New Roman" panose="02020603050405020304" pitchFamily="18" charset="0"/>
              <a:ea typeface="Times New Roman" panose="02020603050405020304" pitchFamily="18" charset="0"/>
            </a:endParaRPr>
          </a:p>
          <a:p>
            <a:pPr marL="0" indent="0">
              <a:lnSpc>
                <a:spcPct val="150000"/>
              </a:lnSpc>
              <a:buNone/>
            </a:pPr>
            <a:r>
              <a:rPr lang="en-US" sz="2400" dirty="0">
                <a:effectLst/>
                <a:latin typeface="Arial" panose="020B0604020202020204" pitchFamily="34" charset="0"/>
                <a:ea typeface="Calibri" panose="020F0502020204030204" pitchFamily="34" charset="0"/>
              </a:rPr>
              <a:t>		When a </a:t>
            </a:r>
            <a:r>
              <a:rPr lang="en-US" sz="2400" b="1" dirty="0">
                <a:effectLst/>
                <a:latin typeface="Arial" panose="020B0604020202020204" pitchFamily="34" charset="0"/>
                <a:ea typeface="Calibri" panose="020F0502020204030204" pitchFamily="34" charset="0"/>
              </a:rPr>
              <a:t>student follows</a:t>
            </a:r>
            <a:r>
              <a:rPr lang="en-US" sz="2400" dirty="0">
                <a:effectLst/>
                <a:latin typeface="Arial" panose="020B0604020202020204" pitchFamily="34" charset="0"/>
                <a:ea typeface="Calibri" panose="020F0502020204030204" pitchFamily="34" charset="0"/>
              </a:rPr>
              <a:t> the rules, he or she does well.</a:t>
            </a:r>
            <a:endParaRPr lang="en-GB" sz="24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US" sz="2400" dirty="0">
                <a:effectLst/>
                <a:latin typeface="Arial" panose="020B0604020202020204" pitchFamily="34" charset="0"/>
                <a:ea typeface="Calibri" panose="020F0502020204030204" pitchFamily="34" charset="0"/>
              </a:rPr>
              <a:t>Common usage: </a:t>
            </a:r>
            <a:r>
              <a:rPr lang="en-US" sz="2400" i="1" dirty="0">
                <a:effectLst/>
                <a:latin typeface="Arial" panose="020B0604020202020204" pitchFamily="34" charset="0"/>
                <a:ea typeface="Calibri" panose="020F0502020204030204" pitchFamily="34" charset="0"/>
              </a:rPr>
              <a:t>Here’s </a:t>
            </a:r>
            <a:r>
              <a:rPr lang="en-US" sz="2400" dirty="0">
                <a:effectLst/>
                <a:latin typeface="Arial" panose="020B0604020202020204" pitchFamily="34" charset="0"/>
                <a:ea typeface="Calibri" panose="020F0502020204030204" pitchFamily="34" charset="0"/>
              </a:rPr>
              <a:t>the shoes and umbrella you forgot last week. This is accepted speech, but incorrect and should never be put in writing. </a:t>
            </a:r>
            <a:r>
              <a:rPr lang="en-US" sz="2400" i="1" dirty="0">
                <a:effectLst/>
                <a:latin typeface="Arial" panose="020B0604020202020204" pitchFamily="34" charset="0"/>
                <a:ea typeface="Calibri" panose="020F0502020204030204" pitchFamily="34" charset="0"/>
              </a:rPr>
              <a:t>Here are </a:t>
            </a:r>
            <a:r>
              <a:rPr lang="en-US" sz="2400" dirty="0">
                <a:effectLst/>
                <a:latin typeface="Arial" panose="020B0604020202020204" pitchFamily="34" charset="0"/>
                <a:ea typeface="Calibri" panose="020F0502020204030204" pitchFamily="34" charset="0"/>
              </a:rPr>
              <a:t>is correct because the subject is plural.</a:t>
            </a:r>
            <a:endParaRPr lang="en-GB" sz="24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4279488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F6044-A8E6-22FA-A1BD-C5915F571CB3}"/>
              </a:ext>
            </a:extLst>
          </p:cNvPr>
          <p:cNvSpPr>
            <a:spLocks noGrp="1"/>
          </p:cNvSpPr>
          <p:nvPr>
            <p:ph type="title"/>
          </p:nvPr>
        </p:nvSpPr>
        <p:spPr/>
        <p:txBody>
          <a:bodyPr/>
          <a:lstStyle/>
          <a:p>
            <a:r>
              <a:rPr lang="en-GB" dirty="0"/>
              <a:t>Subject-Verb Agreement Tips (cont.) </a:t>
            </a:r>
          </a:p>
        </p:txBody>
      </p:sp>
      <p:sp>
        <p:nvSpPr>
          <p:cNvPr id="3" name="Content Placeholder 2">
            <a:extLst>
              <a:ext uri="{FF2B5EF4-FFF2-40B4-BE49-F238E27FC236}">
                <a16:creationId xmlns:a16="http://schemas.microsoft.com/office/drawing/2014/main" id="{91CDC622-FB29-FD00-80CE-C0AC0816C4E8}"/>
              </a:ext>
            </a:extLst>
          </p:cNvPr>
          <p:cNvSpPr>
            <a:spLocks noGrp="1"/>
          </p:cNvSpPr>
          <p:nvPr>
            <p:ph idx="1"/>
          </p:nvPr>
        </p:nvSpPr>
        <p:spPr/>
        <p:txBody>
          <a:bodyPr/>
          <a:lstStyle/>
          <a:p>
            <a:pPr marL="342900" lvl="0" indent="-342900">
              <a:buFont typeface="Symbol" panose="05050102010706020507" pitchFamily="18" charset="2"/>
              <a:buChar char=""/>
            </a:pPr>
            <a:r>
              <a:rPr lang="en-US" sz="1800" dirty="0">
                <a:effectLst/>
                <a:latin typeface="Arial" panose="020B0604020202020204" pitchFamily="34" charset="0"/>
                <a:ea typeface="Calibri" panose="020F0502020204030204" pitchFamily="34" charset="0"/>
              </a:rPr>
              <a:t>Sums of money are singular: I believe that $100 is a fair price.</a:t>
            </a:r>
            <a:endParaRPr lang="en-GB" sz="1800" dirty="0">
              <a:effectLst/>
              <a:latin typeface="Times New Roman" panose="02020603050405020304" pitchFamily="18" charset="0"/>
              <a:ea typeface="Times New Roman" panose="02020603050405020304" pitchFamily="18" charset="0"/>
            </a:endParaRPr>
          </a:p>
          <a:p>
            <a:pPr indent="0">
              <a:buNone/>
            </a:pPr>
            <a:endParaRPr lang="en-GB" sz="18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Symbol" panose="05050102010706020507" pitchFamily="18" charset="2"/>
              <a:buChar char=""/>
            </a:pPr>
            <a:r>
              <a:rPr lang="en-US" sz="1800" dirty="0">
                <a:effectLst/>
                <a:latin typeface="Arial" panose="020B0604020202020204" pitchFamily="34" charset="0"/>
                <a:ea typeface="Calibri" panose="020F0502020204030204" pitchFamily="34" charset="0"/>
              </a:rPr>
              <a:t>Some indefinite pronouns are always singular:</a:t>
            </a:r>
            <a:endParaRPr lang="en-GB" sz="1800" dirty="0">
              <a:effectLst/>
              <a:latin typeface="Times New Roman" panose="02020603050405020304" pitchFamily="18" charset="0"/>
              <a:ea typeface="Times New Roman" panose="02020603050405020304" pitchFamily="18" charset="0"/>
            </a:endParaRPr>
          </a:p>
          <a:p>
            <a:pPr marL="457200" indent="0">
              <a:lnSpc>
                <a:spcPct val="150000"/>
              </a:lnSpc>
              <a:buNone/>
            </a:pPr>
            <a:r>
              <a:rPr lang="en-US" sz="1800" dirty="0">
                <a:effectLst/>
                <a:latin typeface="Arial" panose="020B0604020202020204" pitchFamily="34" charset="0"/>
                <a:ea typeface="Calibri" panose="020F0502020204030204" pitchFamily="34" charset="0"/>
              </a:rPr>
              <a:t>anyone 	each 		somebody</a:t>
            </a:r>
            <a:endParaRPr lang="en-GB" sz="1800" dirty="0">
              <a:effectLst/>
              <a:latin typeface="Times New Roman" panose="02020603050405020304" pitchFamily="18" charset="0"/>
              <a:ea typeface="Times New Roman" panose="02020603050405020304" pitchFamily="18" charset="0"/>
            </a:endParaRPr>
          </a:p>
          <a:p>
            <a:pPr marL="457200" indent="0">
              <a:lnSpc>
                <a:spcPct val="150000"/>
              </a:lnSpc>
              <a:buNone/>
            </a:pPr>
            <a:r>
              <a:rPr lang="en-US" sz="1800" dirty="0">
                <a:effectLst/>
                <a:latin typeface="Arial" panose="020B0604020202020204" pitchFamily="34" charset="0"/>
                <a:ea typeface="Calibri" panose="020F0502020204030204" pitchFamily="34" charset="0"/>
              </a:rPr>
              <a:t>anybody 	every 		someone</a:t>
            </a:r>
            <a:endParaRPr lang="en-GB" sz="1800" dirty="0">
              <a:effectLst/>
              <a:latin typeface="Times New Roman" panose="02020603050405020304" pitchFamily="18" charset="0"/>
              <a:ea typeface="Times New Roman" panose="02020603050405020304" pitchFamily="18" charset="0"/>
            </a:endParaRPr>
          </a:p>
          <a:p>
            <a:pPr marL="457200" indent="0">
              <a:lnSpc>
                <a:spcPct val="150000"/>
              </a:lnSpc>
              <a:buNone/>
            </a:pPr>
            <a:r>
              <a:rPr lang="en-US" sz="1800" dirty="0">
                <a:effectLst/>
                <a:latin typeface="Arial" panose="020B0604020202020204" pitchFamily="34" charset="0"/>
                <a:ea typeface="Calibri" panose="020F0502020204030204" pitchFamily="34" charset="0"/>
              </a:rPr>
              <a:t>anything 	everyone 	nobody</a:t>
            </a:r>
            <a:endParaRPr lang="en-GB" sz="1800" dirty="0">
              <a:effectLst/>
              <a:latin typeface="Times New Roman" panose="02020603050405020304" pitchFamily="18" charset="0"/>
              <a:ea typeface="Times New Roman" panose="02020603050405020304" pitchFamily="18" charset="0"/>
            </a:endParaRPr>
          </a:p>
          <a:p>
            <a:pPr marL="457200" indent="0">
              <a:lnSpc>
                <a:spcPct val="150000"/>
              </a:lnSpc>
              <a:buNone/>
            </a:pPr>
            <a:r>
              <a:rPr lang="en-US" sz="1800" dirty="0">
                <a:effectLst/>
                <a:latin typeface="Arial" panose="020B0604020202020204" pitchFamily="34" charset="0"/>
                <a:ea typeface="Calibri" panose="020F0502020204030204" pitchFamily="34" charset="0"/>
              </a:rPr>
              <a:t>either 	everybody 	no one</a:t>
            </a:r>
            <a:endParaRPr lang="en-GB" sz="1800" dirty="0">
              <a:latin typeface="Times New Roman" panose="02020603050405020304" pitchFamily="18" charset="0"/>
              <a:ea typeface="Calibri" panose="020F0502020204030204" pitchFamily="34" charset="0"/>
            </a:endParaRPr>
          </a:p>
          <a:p>
            <a:pPr marL="457200" indent="0">
              <a:lnSpc>
                <a:spcPct val="150000"/>
              </a:lnSpc>
              <a:buNone/>
            </a:pPr>
            <a:r>
              <a:rPr lang="en-US" sz="1800" dirty="0">
                <a:effectLst/>
                <a:latin typeface="Arial" panose="020B0604020202020204" pitchFamily="34" charset="0"/>
                <a:ea typeface="Calibri" panose="020F0502020204030204" pitchFamily="34" charset="0"/>
              </a:rPr>
              <a:t>neither 	everything 	one</a:t>
            </a:r>
            <a:endParaRPr lang="en-GB" sz="1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79315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1C6EF-207F-482A-80BB-59B6F31B0FE8}"/>
              </a:ext>
            </a:extLst>
          </p:cNvPr>
          <p:cNvSpPr>
            <a:spLocks noGrp="1"/>
          </p:cNvSpPr>
          <p:nvPr>
            <p:ph type="title"/>
          </p:nvPr>
        </p:nvSpPr>
        <p:spPr/>
        <p:txBody>
          <a:bodyPr/>
          <a:lstStyle/>
          <a:p>
            <a:r>
              <a:rPr lang="en-GB" dirty="0"/>
              <a:t>Subject-Verb Agreement Tips</a:t>
            </a:r>
          </a:p>
        </p:txBody>
      </p:sp>
      <p:sp>
        <p:nvSpPr>
          <p:cNvPr id="3" name="Content Placeholder 2">
            <a:extLst>
              <a:ext uri="{FF2B5EF4-FFF2-40B4-BE49-F238E27FC236}">
                <a16:creationId xmlns:a16="http://schemas.microsoft.com/office/drawing/2014/main" id="{EEA7773E-D5E1-2782-FA85-A143FC62F715}"/>
              </a:ext>
            </a:extLst>
          </p:cNvPr>
          <p:cNvSpPr>
            <a:spLocks noGrp="1"/>
          </p:cNvSpPr>
          <p:nvPr>
            <p:ph idx="1"/>
          </p:nvPr>
        </p:nvSpPr>
        <p:spPr/>
        <p:txBody>
          <a:bodyPr>
            <a:normAutofit fontScale="92500" lnSpcReduction="20000"/>
          </a:bodyPr>
          <a:lstStyle/>
          <a:p>
            <a:pPr marL="342900" lvl="0" indent="-342900">
              <a:buFont typeface="Symbol" panose="05050102010706020507" pitchFamily="18" charset="2"/>
              <a:buChar char=""/>
            </a:pPr>
            <a:r>
              <a:rPr lang="en-US" sz="2400" dirty="0">
                <a:effectLst/>
                <a:latin typeface="Arial" panose="020B0604020202020204" pitchFamily="34" charset="0"/>
                <a:ea typeface="Calibri" panose="020F0502020204030204" pitchFamily="34" charset="0"/>
              </a:rPr>
              <a:t>Collective nouns</a:t>
            </a:r>
            <a:r>
              <a:rPr lang="en-US" sz="2400" b="1" dirty="0">
                <a:effectLst/>
                <a:latin typeface="Arial" panose="020B0604020202020204" pitchFamily="34" charset="0"/>
                <a:ea typeface="Calibri" panose="020F0502020204030204" pitchFamily="34" charset="0"/>
              </a:rPr>
              <a:t> </a:t>
            </a:r>
            <a:r>
              <a:rPr lang="en-US" sz="2400" dirty="0">
                <a:effectLst/>
                <a:latin typeface="Arial" panose="020B0604020202020204" pitchFamily="34" charset="0"/>
                <a:ea typeface="Calibri" panose="020F0502020204030204" pitchFamily="34" charset="0"/>
              </a:rPr>
              <a:t>are words like </a:t>
            </a:r>
            <a:r>
              <a:rPr lang="en-US" sz="2400" i="1" dirty="0">
                <a:effectLst/>
                <a:latin typeface="Arial" panose="020B0604020202020204" pitchFamily="34" charset="0"/>
                <a:ea typeface="Calibri" panose="020F0502020204030204" pitchFamily="34" charset="0"/>
              </a:rPr>
              <a:t>club</a:t>
            </a:r>
            <a:r>
              <a:rPr lang="en-US" sz="2400" dirty="0">
                <a:effectLst/>
                <a:latin typeface="Arial" panose="020B0604020202020204" pitchFamily="34" charset="0"/>
                <a:ea typeface="Calibri" panose="020F0502020204030204" pitchFamily="34" charset="0"/>
              </a:rPr>
              <a:t>, </a:t>
            </a:r>
            <a:r>
              <a:rPr lang="en-US" sz="2400" i="1" dirty="0">
                <a:effectLst/>
                <a:latin typeface="Arial" panose="020B0604020202020204" pitchFamily="34" charset="0"/>
                <a:ea typeface="Calibri" panose="020F0502020204030204" pitchFamily="34" charset="0"/>
              </a:rPr>
              <a:t>staff</a:t>
            </a:r>
            <a:r>
              <a:rPr lang="en-US" sz="2400" dirty="0">
                <a:effectLst/>
                <a:latin typeface="Arial" panose="020B0604020202020204" pitchFamily="34" charset="0"/>
                <a:ea typeface="Calibri" panose="020F0502020204030204" pitchFamily="34" charset="0"/>
              </a:rPr>
              <a:t>, </a:t>
            </a:r>
            <a:r>
              <a:rPr lang="en-US" sz="2400" i="1" dirty="0">
                <a:effectLst/>
                <a:latin typeface="Arial" panose="020B0604020202020204" pitchFamily="34" charset="0"/>
                <a:ea typeface="Calibri" panose="020F0502020204030204" pitchFamily="34" charset="0"/>
              </a:rPr>
              <a:t>management</a:t>
            </a:r>
            <a:r>
              <a:rPr lang="en-US" sz="2400" dirty="0">
                <a:effectLst/>
                <a:latin typeface="Arial" panose="020B0604020202020204" pitchFamily="34" charset="0"/>
                <a:ea typeface="Calibri" panose="020F0502020204030204" pitchFamily="34" charset="0"/>
              </a:rPr>
              <a:t>, </a:t>
            </a:r>
            <a:r>
              <a:rPr lang="en-US" sz="2400" i="1" dirty="0">
                <a:effectLst/>
                <a:latin typeface="Arial" panose="020B0604020202020204" pitchFamily="34" charset="0"/>
                <a:ea typeface="Calibri" panose="020F0502020204030204" pitchFamily="34" charset="0"/>
              </a:rPr>
              <a:t>family</a:t>
            </a:r>
            <a:r>
              <a:rPr lang="en-US" sz="2400" dirty="0">
                <a:effectLst/>
                <a:latin typeface="Arial" panose="020B0604020202020204" pitchFamily="34" charset="0"/>
                <a:ea typeface="Calibri" panose="020F0502020204030204" pitchFamily="34" charset="0"/>
              </a:rPr>
              <a:t>, </a:t>
            </a:r>
            <a:r>
              <a:rPr lang="en-US" sz="2400" i="1" dirty="0">
                <a:effectLst/>
                <a:latin typeface="Arial" panose="020B0604020202020204" pitchFamily="34" charset="0"/>
                <a:ea typeface="Calibri" panose="020F0502020204030204" pitchFamily="34" charset="0"/>
              </a:rPr>
              <a:t>class</a:t>
            </a:r>
            <a:r>
              <a:rPr lang="en-US" sz="2400" dirty="0">
                <a:effectLst/>
                <a:latin typeface="Arial" panose="020B0604020202020204" pitchFamily="34" charset="0"/>
                <a:ea typeface="Calibri" panose="020F0502020204030204" pitchFamily="34" charset="0"/>
              </a:rPr>
              <a:t>, </a:t>
            </a:r>
            <a:r>
              <a:rPr lang="en-US" sz="2400" i="1" dirty="0">
                <a:effectLst/>
                <a:latin typeface="Arial" panose="020B0604020202020204" pitchFamily="34" charset="0"/>
                <a:ea typeface="Calibri" panose="020F0502020204030204" pitchFamily="34" charset="0"/>
              </a:rPr>
              <a:t>faculty</a:t>
            </a:r>
            <a:r>
              <a:rPr lang="en-US" sz="2400" dirty="0">
                <a:effectLst/>
                <a:latin typeface="Arial" panose="020B0604020202020204" pitchFamily="34" charset="0"/>
                <a:ea typeface="Calibri" panose="020F0502020204030204" pitchFamily="34" charset="0"/>
              </a:rPr>
              <a:t>, </a:t>
            </a:r>
            <a:r>
              <a:rPr lang="en-US" sz="2400" i="1" dirty="0">
                <a:effectLst/>
                <a:latin typeface="Arial" panose="020B0604020202020204" pitchFamily="34" charset="0"/>
                <a:ea typeface="Calibri" panose="020F0502020204030204" pitchFamily="34" charset="0"/>
              </a:rPr>
              <a:t>company</a:t>
            </a:r>
            <a:r>
              <a:rPr lang="en-US" sz="2400" dirty="0">
                <a:effectLst/>
                <a:latin typeface="Arial" panose="020B0604020202020204" pitchFamily="34" charset="0"/>
                <a:ea typeface="Calibri" panose="020F0502020204030204" pitchFamily="34" charset="0"/>
              </a:rPr>
              <a:t>, </a:t>
            </a:r>
            <a:r>
              <a:rPr lang="en-US" sz="2400" i="1" dirty="0">
                <a:effectLst/>
                <a:latin typeface="Arial" panose="020B0604020202020204" pitchFamily="34" charset="0"/>
                <a:ea typeface="Calibri" panose="020F0502020204030204" pitchFamily="34" charset="0"/>
              </a:rPr>
              <a:t>committee</a:t>
            </a:r>
            <a:r>
              <a:rPr lang="en-US" sz="2400" dirty="0">
                <a:effectLst/>
                <a:latin typeface="Arial" panose="020B0604020202020204" pitchFamily="34" charset="0"/>
                <a:ea typeface="Calibri" panose="020F0502020204030204" pitchFamily="34" charset="0"/>
              </a:rPr>
              <a:t>, </a:t>
            </a:r>
            <a:r>
              <a:rPr lang="en-US" sz="2400" i="1" dirty="0">
                <a:effectLst/>
                <a:latin typeface="Arial" panose="020B0604020202020204" pitchFamily="34" charset="0"/>
                <a:ea typeface="Calibri" panose="020F0502020204030204" pitchFamily="34" charset="0"/>
              </a:rPr>
              <a:t>crowd</a:t>
            </a:r>
            <a:r>
              <a:rPr lang="en-US" sz="2400" dirty="0">
                <a:effectLst/>
                <a:latin typeface="Arial" panose="020B0604020202020204" pitchFamily="34" charset="0"/>
                <a:ea typeface="Calibri" panose="020F0502020204030204" pitchFamily="34" charset="0"/>
              </a:rPr>
              <a:t>, </a:t>
            </a:r>
            <a:r>
              <a:rPr lang="en-US" sz="2400" i="1" dirty="0">
                <a:effectLst/>
                <a:latin typeface="Arial" panose="020B0604020202020204" pitchFamily="34" charset="0"/>
                <a:ea typeface="Calibri" panose="020F0502020204030204" pitchFamily="34" charset="0"/>
              </a:rPr>
              <a:t>jury</a:t>
            </a:r>
            <a:r>
              <a:rPr lang="en-US" sz="2400" dirty="0">
                <a:effectLst/>
                <a:latin typeface="Arial" panose="020B0604020202020204" pitchFamily="34" charset="0"/>
                <a:ea typeface="Calibri" panose="020F0502020204030204" pitchFamily="34" charset="0"/>
              </a:rPr>
              <a:t>, and </a:t>
            </a:r>
            <a:r>
              <a:rPr lang="en-US" sz="2400" i="1" dirty="0">
                <a:effectLst/>
                <a:latin typeface="Arial" panose="020B0604020202020204" pitchFamily="34" charset="0"/>
                <a:ea typeface="Calibri" panose="020F0502020204030204" pitchFamily="34" charset="0"/>
              </a:rPr>
              <a:t>names of organizations</a:t>
            </a:r>
            <a:r>
              <a:rPr lang="en-US" sz="2400" dirty="0">
                <a:effectLst/>
                <a:latin typeface="Arial" panose="020B0604020202020204" pitchFamily="34" charset="0"/>
                <a:ea typeface="Calibri" panose="020F0502020204030204" pitchFamily="34" charset="0"/>
              </a:rPr>
              <a:t>. When the subject is a collective noun acting as a single unit, use a singular verb. When subject is the members of a collective noun acting as separately, use a plural verb.</a:t>
            </a:r>
            <a:endParaRPr lang="en-GB" sz="2400" dirty="0">
              <a:effectLst/>
              <a:latin typeface="Times New Roman" panose="02020603050405020304" pitchFamily="18" charset="0"/>
              <a:ea typeface="Times New Roman" panose="02020603050405020304" pitchFamily="18" charset="0"/>
            </a:endParaRPr>
          </a:p>
          <a:p>
            <a:pPr marL="0" indent="0">
              <a:buNone/>
            </a:pPr>
            <a:endParaRPr lang="en-GB" sz="24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US" sz="2400" dirty="0">
                <a:effectLst/>
                <a:latin typeface="Arial" panose="020B0604020202020204" pitchFamily="34" charset="0"/>
                <a:ea typeface="Calibri" panose="020F0502020204030204" pitchFamily="34" charset="0"/>
              </a:rPr>
              <a:t>Collective noun principles are more important in business and professional writing than in speech. If in doubt about whether a collective noun is singular or plural, just rephrase the sentence. </a:t>
            </a:r>
            <a:endParaRPr lang="en-GB" sz="2400" dirty="0">
              <a:effectLst/>
              <a:latin typeface="Times New Roman" panose="02020603050405020304" pitchFamily="18" charset="0"/>
              <a:ea typeface="Times New Roman" panose="02020603050405020304" pitchFamily="18" charset="0"/>
            </a:endParaRPr>
          </a:p>
          <a:p>
            <a:pPr marL="0" indent="0">
              <a:buNone/>
            </a:pPr>
            <a:r>
              <a:rPr lang="en-US" sz="2400" dirty="0">
                <a:effectLst/>
                <a:latin typeface="Arial" panose="020B0604020202020204" pitchFamily="34" charset="0"/>
                <a:ea typeface="Calibri" panose="020F0502020204030204" pitchFamily="34" charset="0"/>
              </a:rPr>
              <a:t> </a:t>
            </a:r>
            <a:endParaRPr lang="en-GB" sz="24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US" sz="2400" dirty="0">
                <a:effectLst/>
                <a:latin typeface="Arial" panose="020B0604020202020204" pitchFamily="34" charset="0"/>
                <a:ea typeface="Calibri" panose="020F0502020204030204" pitchFamily="34" charset="0"/>
              </a:rPr>
              <a:t>Although correct, </a:t>
            </a:r>
            <a:r>
              <a:rPr lang="en-US" sz="2400" i="1" dirty="0">
                <a:effectLst/>
                <a:latin typeface="Arial" panose="020B0604020202020204" pitchFamily="34" charset="0"/>
                <a:ea typeface="Calibri" panose="020F0502020204030204" pitchFamily="34" charset="0"/>
              </a:rPr>
              <a:t>there </a:t>
            </a:r>
            <a:r>
              <a:rPr lang="en-US" sz="2400" dirty="0">
                <a:effectLst/>
                <a:latin typeface="Arial" panose="020B0604020202020204" pitchFamily="34" charset="0"/>
                <a:ea typeface="Calibri" panose="020F0502020204030204" pitchFamily="34" charset="0"/>
              </a:rPr>
              <a:t>as an opener weakens a sentence. </a:t>
            </a:r>
            <a:r>
              <a:rPr lang="en-US" sz="2400" i="1" dirty="0">
                <a:effectLst/>
                <a:latin typeface="Arial" panose="020B0604020202020204" pitchFamily="34" charset="0"/>
                <a:ea typeface="Calibri" panose="020F0502020204030204" pitchFamily="34" charset="0"/>
              </a:rPr>
              <a:t>There </a:t>
            </a:r>
            <a:r>
              <a:rPr lang="en-US" sz="2400" b="1" i="1" dirty="0">
                <a:effectLst/>
                <a:latin typeface="Arial" panose="020B0604020202020204" pitchFamily="34" charset="0"/>
                <a:ea typeface="Calibri" panose="020F0502020204030204" pitchFamily="34" charset="0"/>
              </a:rPr>
              <a:t>(is/are) </a:t>
            </a:r>
            <a:r>
              <a:rPr lang="en-US" sz="2400" i="1" dirty="0">
                <a:effectLst/>
                <a:latin typeface="Arial" panose="020B0604020202020204" pitchFamily="34" charset="0"/>
                <a:ea typeface="Calibri" panose="020F0502020204030204" pitchFamily="34" charset="0"/>
              </a:rPr>
              <a:t>a sandwich and an apple in my lunch box. </a:t>
            </a:r>
            <a:r>
              <a:rPr lang="en-US" sz="2400" dirty="0">
                <a:effectLst/>
                <a:latin typeface="Arial" panose="020B0604020202020204" pitchFamily="34" charset="0"/>
                <a:ea typeface="Calibri" panose="020F0502020204030204" pitchFamily="34" charset="0"/>
              </a:rPr>
              <a:t>The tendency is to say “There is,” or “There’s,” which is acceptable in  everyday informal speech. The correct form in writing is </a:t>
            </a:r>
            <a:r>
              <a:rPr lang="en-US" sz="2400" i="1" dirty="0">
                <a:effectLst/>
                <a:latin typeface="Arial" panose="020B0604020202020204" pitchFamily="34" charset="0"/>
                <a:ea typeface="Calibri" panose="020F0502020204030204" pitchFamily="34" charset="0"/>
              </a:rPr>
              <a:t>There are a sandwich and an apple in my lunch box. </a:t>
            </a:r>
            <a:r>
              <a:rPr lang="en-US" sz="2400" dirty="0">
                <a:effectLst/>
                <a:latin typeface="Arial" panose="020B0604020202020204" pitchFamily="34" charset="0"/>
                <a:ea typeface="Calibri" panose="020F0502020204030204" pitchFamily="34" charset="0"/>
              </a:rPr>
              <a:t>It would be better to revise the sentence: </a:t>
            </a:r>
            <a:r>
              <a:rPr lang="en-US" sz="2400" i="1" dirty="0">
                <a:effectLst/>
                <a:latin typeface="Arial" panose="020B0604020202020204" pitchFamily="34" charset="0"/>
                <a:ea typeface="Calibri" panose="020F0502020204030204" pitchFamily="34" charset="0"/>
              </a:rPr>
              <a:t>A sandwich and an apple are in my lunch box.</a:t>
            </a:r>
            <a:endParaRPr lang="en-GB" sz="24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480293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5FD75-0BBD-611C-5A37-3E0798E2892D}"/>
              </a:ext>
            </a:extLst>
          </p:cNvPr>
          <p:cNvSpPr>
            <a:spLocks noGrp="1"/>
          </p:cNvSpPr>
          <p:nvPr>
            <p:ph type="title"/>
          </p:nvPr>
        </p:nvSpPr>
        <p:spPr>
          <a:xfrm>
            <a:off x="502640" y="197141"/>
            <a:ext cx="10515600" cy="456996"/>
          </a:xfrm>
        </p:spPr>
        <p:txBody>
          <a:bodyPr>
            <a:normAutofit fontScale="90000"/>
          </a:bodyPr>
          <a:lstStyle/>
          <a:p>
            <a:r>
              <a:rPr lang="en-GB" dirty="0"/>
              <a:t>Proofreading</a:t>
            </a:r>
          </a:p>
        </p:txBody>
      </p:sp>
      <p:sp>
        <p:nvSpPr>
          <p:cNvPr id="3" name="Content Placeholder 2">
            <a:extLst>
              <a:ext uri="{FF2B5EF4-FFF2-40B4-BE49-F238E27FC236}">
                <a16:creationId xmlns:a16="http://schemas.microsoft.com/office/drawing/2014/main" id="{4B883DC6-23AD-9CB3-EF03-EE6AFA0330B5}"/>
              </a:ext>
            </a:extLst>
          </p:cNvPr>
          <p:cNvSpPr>
            <a:spLocks noGrp="1"/>
          </p:cNvSpPr>
          <p:nvPr>
            <p:ph idx="1"/>
          </p:nvPr>
        </p:nvSpPr>
        <p:spPr>
          <a:xfrm>
            <a:off x="184558" y="679508"/>
            <a:ext cx="11820088" cy="5981351"/>
          </a:xfrm>
        </p:spPr>
        <p:txBody>
          <a:bodyPr>
            <a:noAutofit/>
          </a:bodyPr>
          <a:lstStyle/>
          <a:p>
            <a:pPr marL="0" indent="0" algn="ctr" hangingPunct="0">
              <a:lnSpc>
                <a:spcPct val="150000"/>
              </a:lnSpc>
              <a:spcAft>
                <a:spcPts val="600"/>
              </a:spcAft>
              <a:buNone/>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A Financial Health Care Plan</a:t>
            </a:r>
            <a:endParaRPr lang="en-GB" sz="1600" dirty="0">
              <a:effectLst/>
              <a:latin typeface="Stone Sans Bold"/>
              <a:ea typeface="Times New Roman" panose="02020603050405020304" pitchFamily="18" charset="0"/>
              <a:cs typeface="Times New Roman" panose="02020603050405020304" pitchFamily="18" charset="0"/>
            </a:endParaRPr>
          </a:p>
          <a:p>
            <a:pPr marL="0" indent="0" algn="l" hangingPunct="0">
              <a:lnSpc>
                <a:spcPct val="150000"/>
              </a:lnSpc>
              <a:spcAft>
                <a:spcPts val="300"/>
              </a:spcAft>
              <a:buNone/>
              <a:tabLst>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Maintaining financial solvency doesn’t just happen; it takes careful planning. Here is tips to help you stay financially healthy:</a:t>
            </a:r>
            <a:endParaRPr lang="en-GB" sz="1600" dirty="0">
              <a:effectLst/>
              <a:latin typeface="Melior"/>
              <a:ea typeface="Times New Roman" panose="02020603050405020304" pitchFamily="18" charset="0"/>
              <a:cs typeface="Times New Roman" panose="02020603050405020304" pitchFamily="18" charset="0"/>
            </a:endParaRPr>
          </a:p>
          <a:p>
            <a:pPr marL="0" lvl="0" indent="0" algn="l" hangingPunct="0">
              <a:lnSpc>
                <a:spcPct val="150000"/>
              </a:lnSpc>
              <a:spcAft>
                <a:spcPts val="300"/>
              </a:spcAft>
              <a:buNone/>
              <a:tabLst>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Practice delayed gratification—put off buying today what you can do without until you had</a:t>
            </a:r>
            <a:r>
              <a:rPr lang="en-US" sz="1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more money.</a:t>
            </a:r>
            <a:endParaRPr lang="en-GB" sz="1600" dirty="0">
              <a:effectLst/>
              <a:latin typeface="Melior"/>
              <a:ea typeface="Times New Roman" panose="02020603050405020304" pitchFamily="18" charset="0"/>
              <a:cs typeface="Times New Roman" panose="02020603050405020304" pitchFamily="18" charset="0"/>
            </a:endParaRPr>
          </a:p>
          <a:p>
            <a:pPr marL="0" lvl="0" indent="0" algn="l" hangingPunct="0">
              <a:lnSpc>
                <a:spcPct val="150000"/>
              </a:lnSpc>
              <a:spcAft>
                <a:spcPts val="300"/>
              </a:spcAft>
              <a:buNone/>
              <a:tabLst>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Save and plan for your purchase instead of using credit or busting your budget.</a:t>
            </a:r>
            <a:endParaRPr lang="en-GB" sz="1600" dirty="0">
              <a:effectLst/>
              <a:latin typeface="Melior"/>
              <a:ea typeface="Times New Roman" panose="02020603050405020304" pitchFamily="18" charset="0"/>
              <a:cs typeface="Times New Roman" panose="02020603050405020304" pitchFamily="18" charset="0"/>
            </a:endParaRPr>
          </a:p>
          <a:p>
            <a:pPr marL="0" lvl="0" indent="0" algn="l" hangingPunct="0">
              <a:lnSpc>
                <a:spcPct val="150000"/>
              </a:lnSpc>
              <a:spcAft>
                <a:spcPts val="300"/>
              </a:spcAft>
              <a:buNone/>
              <a:tabLst>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When you have to buy, a bargain hunter and a comparison shopper.</a:t>
            </a:r>
            <a:endParaRPr lang="en-GB" sz="1600" dirty="0">
              <a:effectLst/>
              <a:latin typeface="Melior"/>
              <a:ea typeface="Times New Roman" panose="02020603050405020304" pitchFamily="18" charset="0"/>
              <a:cs typeface="Times New Roman" panose="02020603050405020304" pitchFamily="18" charset="0"/>
            </a:endParaRPr>
          </a:p>
          <a:p>
            <a:pPr marL="0" lvl="0" indent="0" algn="l" hangingPunct="0">
              <a:lnSpc>
                <a:spcPct val="150000"/>
              </a:lnSpc>
              <a:spcAft>
                <a:spcPts val="300"/>
              </a:spcAft>
              <a:buNone/>
              <a:tabLst>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If you shop to fill the time or use it shopping as a relaxing leisure activity, change your habits. Get involved in a hobby, do volunteer work, or have made up a list of free activities (like taking a walk, exercising, playing games, fixing things, cooking) that you can do instead.</a:t>
            </a:r>
            <a:endParaRPr lang="en-GB" sz="1600" dirty="0">
              <a:effectLst/>
              <a:latin typeface="Melior"/>
              <a:ea typeface="Times New Roman" panose="02020603050405020304" pitchFamily="18" charset="0"/>
              <a:cs typeface="Times New Roman" panose="02020603050405020304" pitchFamily="18" charset="0"/>
            </a:endParaRPr>
          </a:p>
          <a:p>
            <a:pPr marL="0" lvl="0" indent="0" algn="l" hangingPunct="0">
              <a:lnSpc>
                <a:spcPct val="150000"/>
              </a:lnSpc>
              <a:spcAft>
                <a:spcPts val="300"/>
              </a:spcAft>
              <a:buNone/>
              <a:tabLst>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Don’t make money a source of worry and irritation. Focus on what you have, not what you don’t have. A positive attitude toward money frees your mind to handle it constructively and create opportunities for financial improvement.</a:t>
            </a:r>
            <a:endParaRPr lang="en-GB" sz="1600" dirty="0">
              <a:effectLst/>
              <a:latin typeface="Melior"/>
              <a:ea typeface="Times New Roman" panose="02020603050405020304" pitchFamily="18" charset="0"/>
              <a:cs typeface="Times New Roman" panose="02020603050405020304" pitchFamily="18" charset="0"/>
            </a:endParaRPr>
          </a:p>
          <a:p>
            <a:pPr marL="0" lvl="0" indent="0" algn="l" hangingPunct="0">
              <a:lnSpc>
                <a:spcPct val="150000"/>
              </a:lnSpc>
              <a:spcAft>
                <a:spcPts val="300"/>
              </a:spcAft>
              <a:buNone/>
              <a:tabLst>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Learn about investment; assume that this information will a necessity in your financial future.</a:t>
            </a:r>
            <a:endParaRPr lang="en-GB" sz="1600" dirty="0">
              <a:effectLst/>
              <a:latin typeface="Melior"/>
              <a:ea typeface="Times New Roman" panose="02020603050405020304" pitchFamily="18" charset="0"/>
              <a:cs typeface="Times New Roman" panose="02020603050405020304" pitchFamily="18" charset="0"/>
            </a:endParaRPr>
          </a:p>
          <a:p>
            <a:pPr marL="0" lvl="0" indent="0" algn="l" hangingPunct="0">
              <a:lnSpc>
                <a:spcPct val="150000"/>
              </a:lnSpc>
              <a:spcAft>
                <a:spcPts val="300"/>
              </a:spcAft>
              <a:buNone/>
              <a:tabLst>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Healthy finances mean have financial goals. Don’t assume that you will automatically get better jobs and higher salaries or that you will “grow into” the habit of saving. Financial goals help you identify and stay focused on what you need to do to achieve them.</a:t>
            </a:r>
            <a:endParaRPr lang="en-GB" sz="1600" dirty="0">
              <a:effectLst/>
              <a:latin typeface="Melior"/>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6687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5FD75-0BBD-611C-5A37-3E0798E2892D}"/>
              </a:ext>
            </a:extLst>
          </p:cNvPr>
          <p:cNvSpPr>
            <a:spLocks noGrp="1"/>
          </p:cNvSpPr>
          <p:nvPr>
            <p:ph type="title"/>
          </p:nvPr>
        </p:nvSpPr>
        <p:spPr>
          <a:xfrm>
            <a:off x="838200" y="79900"/>
            <a:ext cx="10515600" cy="456996"/>
          </a:xfrm>
        </p:spPr>
        <p:txBody>
          <a:bodyPr>
            <a:normAutofit fontScale="90000"/>
          </a:bodyPr>
          <a:lstStyle/>
          <a:p>
            <a:r>
              <a:rPr lang="en-GB" dirty="0"/>
              <a:t>Check you answer</a:t>
            </a:r>
          </a:p>
        </p:txBody>
      </p:sp>
      <p:sp>
        <p:nvSpPr>
          <p:cNvPr id="3" name="Content Placeholder 2">
            <a:extLst>
              <a:ext uri="{FF2B5EF4-FFF2-40B4-BE49-F238E27FC236}">
                <a16:creationId xmlns:a16="http://schemas.microsoft.com/office/drawing/2014/main" id="{4B883DC6-23AD-9CB3-EF03-EE6AFA0330B5}"/>
              </a:ext>
            </a:extLst>
          </p:cNvPr>
          <p:cNvSpPr>
            <a:spLocks noGrp="1"/>
          </p:cNvSpPr>
          <p:nvPr>
            <p:ph idx="1"/>
          </p:nvPr>
        </p:nvSpPr>
        <p:spPr>
          <a:xfrm>
            <a:off x="184558" y="679508"/>
            <a:ext cx="11820088" cy="5981351"/>
          </a:xfrm>
        </p:spPr>
        <p:txBody>
          <a:bodyPr>
            <a:noAutofit/>
          </a:bodyPr>
          <a:lstStyle/>
          <a:p>
            <a:pPr marL="0" indent="0" algn="ctr" hangingPunct="0">
              <a:lnSpc>
                <a:spcPct val="150000"/>
              </a:lnSpc>
              <a:spcAft>
                <a:spcPts val="600"/>
              </a:spcAft>
              <a:buNone/>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A Financial Health Care Plan</a:t>
            </a:r>
            <a:endParaRPr lang="en-GB" sz="1600" dirty="0">
              <a:effectLst/>
              <a:latin typeface="Stone Sans Bold"/>
              <a:ea typeface="Times New Roman" panose="02020603050405020304" pitchFamily="18" charset="0"/>
              <a:cs typeface="Times New Roman" panose="02020603050405020304" pitchFamily="18" charset="0"/>
            </a:endParaRPr>
          </a:p>
          <a:p>
            <a:pPr marL="0" indent="0" algn="l" hangingPunct="0">
              <a:lnSpc>
                <a:spcPct val="150000"/>
              </a:lnSpc>
              <a:spcAft>
                <a:spcPts val="300"/>
              </a:spcAft>
              <a:buNone/>
              <a:tabLst>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Maintaining financial solvency doesn’t just happen; it takes careful planning. Here are tips to help you stay financially healthy:</a:t>
            </a:r>
            <a:endParaRPr lang="en-GB" sz="1600" dirty="0">
              <a:effectLst/>
              <a:latin typeface="Melior"/>
              <a:ea typeface="Times New Roman" panose="02020603050405020304" pitchFamily="18" charset="0"/>
              <a:cs typeface="Times New Roman" panose="02020603050405020304" pitchFamily="18" charset="0"/>
            </a:endParaRPr>
          </a:p>
          <a:p>
            <a:pPr marL="0" lvl="0" indent="0" algn="l" hangingPunct="0">
              <a:lnSpc>
                <a:spcPct val="150000"/>
              </a:lnSpc>
              <a:spcAft>
                <a:spcPts val="300"/>
              </a:spcAft>
              <a:buNone/>
              <a:tabLst>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Practice delayed gratification—put off buying today what you can do without until you have</a:t>
            </a:r>
            <a:r>
              <a:rPr lang="en-US" sz="1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more money.</a:t>
            </a:r>
            <a:endParaRPr lang="en-GB" sz="1600" dirty="0">
              <a:latin typeface="Melior"/>
              <a:ea typeface="Times New Roman" panose="02020603050405020304" pitchFamily="18" charset="0"/>
              <a:cs typeface="Times New Roman" panose="02020603050405020304" pitchFamily="18" charset="0"/>
            </a:endParaRPr>
          </a:p>
          <a:p>
            <a:pPr marL="0" lvl="0" indent="0" algn="l" hangingPunct="0">
              <a:lnSpc>
                <a:spcPct val="150000"/>
              </a:lnSpc>
              <a:spcAft>
                <a:spcPts val="300"/>
              </a:spcAft>
              <a:buNone/>
              <a:tabLst>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Save and plan for your purchases instead of using credit or busting your budget.</a:t>
            </a:r>
            <a:endParaRPr lang="en-GB" sz="1600" dirty="0">
              <a:effectLst/>
              <a:latin typeface="Melior"/>
              <a:ea typeface="Times New Roman" panose="02020603050405020304" pitchFamily="18" charset="0"/>
              <a:cs typeface="Times New Roman" panose="02020603050405020304" pitchFamily="18" charset="0"/>
            </a:endParaRPr>
          </a:p>
          <a:p>
            <a:pPr marL="0" lvl="0" indent="0" algn="l" hangingPunct="0">
              <a:lnSpc>
                <a:spcPct val="150000"/>
              </a:lnSpc>
              <a:spcAft>
                <a:spcPts val="300"/>
              </a:spcAft>
              <a:buNone/>
              <a:tabLst>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When you have to buy, be a bargain hunter and a comparison shopper.</a:t>
            </a:r>
            <a:endParaRPr lang="en-GB" sz="1600" dirty="0">
              <a:effectLst/>
              <a:latin typeface="Melior"/>
              <a:ea typeface="Times New Roman" panose="02020603050405020304" pitchFamily="18" charset="0"/>
              <a:cs typeface="Times New Roman" panose="02020603050405020304" pitchFamily="18" charset="0"/>
            </a:endParaRPr>
          </a:p>
          <a:p>
            <a:pPr marL="0" lvl="0" indent="0" algn="l" hangingPunct="0">
              <a:lnSpc>
                <a:spcPct val="150000"/>
              </a:lnSpc>
              <a:spcAft>
                <a:spcPts val="300"/>
              </a:spcAft>
              <a:buNone/>
              <a:tabLst>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If you shop to fill the time or use </a:t>
            </a:r>
            <a:r>
              <a:rPr lang="en-US" sz="1600" strike="sngStrike" dirty="0">
                <a:effectLst/>
                <a:latin typeface="Times New Roman" panose="02020603050405020304" pitchFamily="18" charset="0"/>
                <a:ea typeface="Times New Roman" panose="02020603050405020304" pitchFamily="18" charset="0"/>
                <a:cs typeface="Times New Roman" panose="02020603050405020304" pitchFamily="18" charset="0"/>
              </a:rPr>
              <a:t>it</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shopping as a relaxing leisure activity, change your habits. Get involved in a hobby, do volunteer work, or make up a list of free activities (like taking a walk, exercising, playing games, fixing things, cooking) that you can do instead.</a:t>
            </a:r>
            <a:endParaRPr lang="en-GB" sz="1600" dirty="0">
              <a:effectLst/>
              <a:latin typeface="Melior"/>
              <a:ea typeface="Times New Roman" panose="02020603050405020304" pitchFamily="18" charset="0"/>
              <a:cs typeface="Times New Roman" panose="02020603050405020304" pitchFamily="18" charset="0"/>
            </a:endParaRPr>
          </a:p>
          <a:p>
            <a:pPr marL="0" lvl="0" indent="0" algn="l" hangingPunct="0">
              <a:lnSpc>
                <a:spcPct val="150000"/>
              </a:lnSpc>
              <a:spcAft>
                <a:spcPts val="300"/>
              </a:spcAft>
              <a:buNone/>
              <a:tabLst>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Don’t make money a source of worry and irritation. Focus on what you have, not what you don’t have. A positive attitude toward money frees your mind to handle it constructively and creates opportunities for financial improvement.</a:t>
            </a:r>
            <a:endParaRPr lang="en-GB" sz="1600" dirty="0">
              <a:effectLst/>
              <a:latin typeface="Melior"/>
              <a:ea typeface="Times New Roman" panose="02020603050405020304" pitchFamily="18" charset="0"/>
              <a:cs typeface="Times New Roman" panose="02020603050405020304" pitchFamily="18" charset="0"/>
            </a:endParaRPr>
          </a:p>
          <a:p>
            <a:pPr marL="0" lvl="0" indent="0" algn="l" hangingPunct="0">
              <a:lnSpc>
                <a:spcPct val="150000"/>
              </a:lnSpc>
              <a:spcAft>
                <a:spcPts val="300"/>
              </a:spcAft>
              <a:buNone/>
              <a:tabLst>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Learn about investment; assume that this information will be a necessity in your financial future.</a:t>
            </a:r>
            <a:endParaRPr lang="en-GB" sz="1600" dirty="0">
              <a:effectLst/>
              <a:latin typeface="Melior"/>
              <a:ea typeface="Times New Roman" panose="02020603050405020304" pitchFamily="18" charset="0"/>
              <a:cs typeface="Times New Roman" panose="02020603050405020304" pitchFamily="18" charset="0"/>
            </a:endParaRPr>
          </a:p>
          <a:p>
            <a:pPr marL="0" lvl="0" indent="0" algn="l" hangingPunct="0">
              <a:lnSpc>
                <a:spcPct val="150000"/>
              </a:lnSpc>
              <a:spcAft>
                <a:spcPts val="300"/>
              </a:spcAft>
              <a:buNone/>
              <a:tabLst>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Healthy finances mean having financial goals. Don’t assume that you will automatically get better jobs and higher salaries or that you will “grow into” the habit of saving. Financial goals help you identify and stay focused on what you need to do to achieve them.</a:t>
            </a:r>
            <a:endParaRPr lang="en-GB" sz="1600" dirty="0">
              <a:effectLst/>
              <a:latin typeface="Melior"/>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8264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31022-6F2A-A101-FE83-60AB9E8AF236}"/>
              </a:ext>
            </a:extLst>
          </p:cNvPr>
          <p:cNvSpPr>
            <a:spLocks noGrp="1"/>
          </p:cNvSpPr>
          <p:nvPr>
            <p:ph type="title"/>
          </p:nvPr>
        </p:nvSpPr>
        <p:spPr/>
        <p:txBody>
          <a:bodyPr>
            <a:normAutofit/>
          </a:bodyPr>
          <a:lstStyle/>
          <a:p>
            <a:r>
              <a:rPr lang="en-US" sz="3600" b="1" dirty="0">
                <a:effectLst/>
                <a:latin typeface="Times New Roman" panose="02020603050405020304" pitchFamily="18" charset="0"/>
                <a:ea typeface="Calibri" panose="020F0502020204030204" pitchFamily="34" charset="0"/>
              </a:rPr>
              <a:t>Adjectives and Adverbs</a:t>
            </a:r>
            <a:endParaRPr lang="en-GB" sz="3600" dirty="0"/>
          </a:p>
        </p:txBody>
      </p:sp>
      <p:sp>
        <p:nvSpPr>
          <p:cNvPr id="3" name="Content Placeholder 2">
            <a:extLst>
              <a:ext uri="{FF2B5EF4-FFF2-40B4-BE49-F238E27FC236}">
                <a16:creationId xmlns:a16="http://schemas.microsoft.com/office/drawing/2014/main" id="{1AA65FBB-9E7F-B788-9AAC-3A19590BA67D}"/>
              </a:ext>
            </a:extLst>
          </p:cNvPr>
          <p:cNvSpPr>
            <a:spLocks noGrp="1"/>
          </p:cNvSpPr>
          <p:nvPr>
            <p:ph idx="1"/>
          </p:nvPr>
        </p:nvSpPr>
        <p:spPr/>
        <p:txBody>
          <a:bodyPr/>
          <a:lstStyle/>
          <a:p>
            <a:pPr>
              <a:lnSpc>
                <a:spcPct val="150000"/>
              </a:lnSpc>
            </a:pPr>
            <a:r>
              <a:rPr lang="en-US" sz="2400" b="1" dirty="0">
                <a:effectLst/>
                <a:latin typeface="Times New Roman" panose="02020603050405020304" pitchFamily="18" charset="0"/>
                <a:ea typeface="Times New Roman" panose="02020603050405020304" pitchFamily="18" charset="0"/>
              </a:rPr>
              <a:t>Objectives</a:t>
            </a:r>
            <a:endParaRPr lang="en-GB" sz="2400" dirty="0">
              <a:effectLst/>
              <a:latin typeface="Times New Roman" panose="02020603050405020304" pitchFamily="18" charset="0"/>
              <a:ea typeface="Times New Roman" panose="02020603050405020304" pitchFamily="18" charset="0"/>
            </a:endParaRPr>
          </a:p>
          <a:p>
            <a:pPr marL="800100" lvl="1" indent="-342900">
              <a:lnSpc>
                <a:spcPct val="150000"/>
              </a:lnSpc>
              <a:buSzPts val="1200"/>
              <a:buFont typeface="Symbol" panose="05050102010706020507" pitchFamily="18" charset="2"/>
              <a:buChar char=""/>
            </a:pPr>
            <a:r>
              <a:rPr lang="en-US" dirty="0">
                <a:effectLst/>
                <a:latin typeface="Times New Roman" panose="02020603050405020304" pitchFamily="18" charset="0"/>
                <a:ea typeface="Calibri" panose="020F0502020204030204" pitchFamily="34" charset="0"/>
              </a:rPr>
              <a:t>Explain the difference between adjectives and adverbs.</a:t>
            </a:r>
            <a:endParaRPr lang="en-GB" dirty="0">
              <a:effectLst/>
              <a:latin typeface="Times New Roman" panose="02020603050405020304" pitchFamily="18" charset="0"/>
              <a:ea typeface="Times New Roman" panose="02020603050405020304" pitchFamily="18" charset="0"/>
            </a:endParaRPr>
          </a:p>
          <a:p>
            <a:pPr marL="800100" lvl="1" indent="-342900">
              <a:lnSpc>
                <a:spcPct val="150000"/>
              </a:lnSpc>
              <a:buSzPts val="1200"/>
              <a:buFont typeface="Symbol" panose="05050102010706020507" pitchFamily="18" charset="2"/>
              <a:buChar char=""/>
            </a:pPr>
            <a:r>
              <a:rPr lang="en-US" dirty="0">
                <a:effectLst/>
                <a:latin typeface="Times New Roman" panose="02020603050405020304" pitchFamily="18" charset="0"/>
                <a:ea typeface="Calibri" panose="020F0502020204030204" pitchFamily="34" charset="0"/>
              </a:rPr>
              <a:t>Use adjectives and adverbs correctly as modifiers.</a:t>
            </a:r>
            <a:endParaRPr lang="en-GB" dirty="0">
              <a:effectLst/>
              <a:latin typeface="Times New Roman" panose="02020603050405020304" pitchFamily="18" charset="0"/>
              <a:ea typeface="Times New Roman" panose="02020603050405020304" pitchFamily="18" charset="0"/>
            </a:endParaRPr>
          </a:p>
          <a:p>
            <a:pPr marL="800100" lvl="1" indent="-342900">
              <a:lnSpc>
                <a:spcPct val="150000"/>
              </a:lnSpc>
              <a:buSzPts val="1200"/>
              <a:buFont typeface="Symbol" panose="05050102010706020507" pitchFamily="18" charset="2"/>
              <a:buChar char=""/>
            </a:pPr>
            <a:r>
              <a:rPr lang="en-US" dirty="0">
                <a:effectLst/>
                <a:latin typeface="Times New Roman" panose="02020603050405020304" pitchFamily="18" charset="0"/>
                <a:ea typeface="Calibri" panose="020F0502020204030204" pitchFamily="34" charset="0"/>
              </a:rPr>
              <a:t>Identify different types of adjectives and use them correctly.</a:t>
            </a:r>
            <a:endParaRPr lang="en-GB" dirty="0">
              <a:effectLst/>
              <a:latin typeface="Times New Roman" panose="02020603050405020304" pitchFamily="18" charset="0"/>
              <a:ea typeface="Times New Roman" panose="02020603050405020304" pitchFamily="18" charset="0"/>
            </a:endParaRPr>
          </a:p>
          <a:p>
            <a:pPr marL="800100" lvl="1" indent="-342900">
              <a:lnSpc>
                <a:spcPct val="150000"/>
              </a:lnSpc>
              <a:spcAft>
                <a:spcPts val="600"/>
              </a:spcAft>
              <a:buSzPts val="1200"/>
              <a:buFont typeface="Symbol" panose="05050102010706020507" pitchFamily="18" charset="2"/>
              <a:buChar char=""/>
            </a:pPr>
            <a:r>
              <a:rPr lang="en-US" dirty="0">
                <a:effectLst/>
                <a:latin typeface="Times New Roman" panose="02020603050405020304" pitchFamily="18" charset="0"/>
                <a:ea typeface="Calibri" panose="020F0502020204030204" pitchFamily="34" charset="0"/>
              </a:rPr>
              <a:t>Use the correct forms of adjectives and adverbs to express comparisons.</a:t>
            </a:r>
            <a:endParaRPr lang="en-GB"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2268478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897CC-4896-EA00-C524-3CFAD1B98C83}"/>
              </a:ext>
            </a:extLst>
          </p:cNvPr>
          <p:cNvSpPr>
            <a:spLocks noGrp="1"/>
          </p:cNvSpPr>
          <p:nvPr>
            <p:ph type="title"/>
          </p:nvPr>
        </p:nvSpPr>
        <p:spPr/>
        <p:txBody>
          <a:bodyPr/>
          <a:lstStyle/>
          <a:p>
            <a:r>
              <a:rPr lang="en-GB" dirty="0"/>
              <a:t>Adjectives and adverbs</a:t>
            </a:r>
          </a:p>
        </p:txBody>
      </p:sp>
      <p:sp>
        <p:nvSpPr>
          <p:cNvPr id="3" name="Content Placeholder 2">
            <a:extLst>
              <a:ext uri="{FF2B5EF4-FFF2-40B4-BE49-F238E27FC236}">
                <a16:creationId xmlns:a16="http://schemas.microsoft.com/office/drawing/2014/main" id="{C1DA9CA5-576C-C1EE-DCD7-AFE858C54924}"/>
              </a:ext>
            </a:extLst>
          </p:cNvPr>
          <p:cNvSpPr>
            <a:spLocks noGrp="1"/>
          </p:cNvSpPr>
          <p:nvPr>
            <p:ph idx="1"/>
          </p:nvPr>
        </p:nvSpPr>
        <p:spPr/>
        <p:txBody>
          <a:bodyPr/>
          <a:lstStyle/>
          <a:p>
            <a:endParaRPr lang="en-GB"/>
          </a:p>
        </p:txBody>
      </p:sp>
      <p:pic>
        <p:nvPicPr>
          <p:cNvPr id="5" name="Picture 4">
            <a:extLst>
              <a:ext uri="{FF2B5EF4-FFF2-40B4-BE49-F238E27FC236}">
                <a16:creationId xmlns:a16="http://schemas.microsoft.com/office/drawing/2014/main" id="{FFB57D91-87C3-6A40-0E71-570C73A70E53}"/>
              </a:ext>
            </a:extLst>
          </p:cNvPr>
          <p:cNvPicPr>
            <a:picLocks noChangeAspect="1"/>
          </p:cNvPicPr>
          <p:nvPr/>
        </p:nvPicPr>
        <p:blipFill>
          <a:blip r:embed="rId2"/>
          <a:stretch>
            <a:fillRect/>
          </a:stretch>
        </p:blipFill>
        <p:spPr>
          <a:xfrm>
            <a:off x="1052808" y="1455578"/>
            <a:ext cx="10274559" cy="5083952"/>
          </a:xfrm>
          <a:prstGeom prst="rect">
            <a:avLst/>
          </a:prstGeom>
        </p:spPr>
      </p:pic>
    </p:spTree>
    <p:extLst>
      <p:ext uri="{BB962C8B-B14F-4D97-AF65-F5344CB8AC3E}">
        <p14:creationId xmlns:p14="http://schemas.microsoft.com/office/powerpoint/2010/main" val="7632197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1894</Words>
  <Application>Microsoft Office PowerPoint</Application>
  <PresentationFormat>Widescreen</PresentationFormat>
  <Paragraphs>105</Paragraphs>
  <Slides>16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Arial</vt:lpstr>
      <vt:lpstr>Calibri</vt:lpstr>
      <vt:lpstr>Calibri Light</vt:lpstr>
      <vt:lpstr>CG Times</vt:lpstr>
      <vt:lpstr>Melior</vt:lpstr>
      <vt:lpstr>Stone Sans</vt:lpstr>
      <vt:lpstr>Stone Sans Bold</vt:lpstr>
      <vt:lpstr>Symbol</vt:lpstr>
      <vt:lpstr>Times New Roman</vt:lpstr>
      <vt:lpstr>Office Theme</vt:lpstr>
      <vt:lpstr>Tutorial 6</vt:lpstr>
      <vt:lpstr>Objectives </vt:lpstr>
      <vt:lpstr>Subject-Verb Agreement Tips</vt:lpstr>
      <vt:lpstr>Subject-Verb Agreement Tips (cont.) </vt:lpstr>
      <vt:lpstr>Subject-Verb Agreement Tips</vt:lpstr>
      <vt:lpstr>Proofreading</vt:lpstr>
      <vt:lpstr>Check you answer</vt:lpstr>
      <vt:lpstr>Adjectives and Adverbs</vt:lpstr>
      <vt:lpstr>Adjectives and adverbs</vt:lpstr>
      <vt:lpstr>Identify Adjectives and Adverbs from this statement</vt:lpstr>
      <vt:lpstr>Identifying Adjectives and Adverbs</vt:lpstr>
      <vt:lpstr>Avoiding Faulty Comparisons</vt:lpstr>
      <vt:lpstr>Avoiding Faulty Comparisons</vt:lpstr>
      <vt:lpstr>Avoiding Faulty Comparisons (cont.)</vt:lpstr>
      <vt:lpstr>Proofreading</vt:lpstr>
      <vt:lpstr>Check you answer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Tutorial 6</dc:title>
  <dc:creator>Khelifa Mazouz</dc:creator>
  <cp:lastModifiedBy>Khelifa Mazouz</cp:lastModifiedBy>
  <cp:revision>1</cp:revision>
  <dcterms:created xsi:type="dcterms:W3CDTF">2023-10-20T07:31:29Z</dcterms:created>
  <dcterms:modified xsi:type="dcterms:W3CDTF">2023-10-20T08:18:51Z</dcterms:modified>
</cp:coreProperties>
</file>