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61" r:id="rId3"/>
    <p:sldId id="263" r:id="rId4"/>
    <p:sldId id="264" r:id="rId5"/>
    <p:sldId id="272" r:id="rId6"/>
    <p:sldId id="267" r:id="rId7"/>
    <p:sldId id="268" r:id="rId8"/>
    <p:sldId id="266"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67E6C-05EF-4014-9DED-C8B4611CD29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9B7C6A2B-8BE1-4139-BE10-8E6A2CD50331}">
      <dgm:prSet phldrT="[Texte]"/>
      <dgm:spPr/>
      <dgm:t>
        <a:bodyPr/>
        <a:lstStyle/>
        <a:p>
          <a:pPr algn="just"/>
          <a:r>
            <a:rPr lang="fr-FR" dirty="0" smtClean="0"/>
            <a:t>chapitre1</a:t>
          </a:r>
          <a:endParaRPr lang="fr-FR" dirty="0"/>
        </a:p>
      </dgm:t>
    </dgm:pt>
    <dgm:pt modelId="{35268BD2-8E10-4BFD-94BA-732F0F9DEE50}" type="parTrans" cxnId="{88491F1F-70BC-4D2C-B171-EEC434F95EA5}">
      <dgm:prSet/>
      <dgm:spPr/>
      <dgm:t>
        <a:bodyPr/>
        <a:lstStyle/>
        <a:p>
          <a:pPr algn="just"/>
          <a:endParaRPr lang="fr-FR"/>
        </a:p>
      </dgm:t>
    </dgm:pt>
    <dgm:pt modelId="{62D32F3E-EAA6-4B9B-B562-B5D7A22C4BAD}" type="sibTrans" cxnId="{88491F1F-70BC-4D2C-B171-EEC434F95EA5}">
      <dgm:prSet/>
      <dgm:spPr/>
      <dgm:t>
        <a:bodyPr/>
        <a:lstStyle/>
        <a:p>
          <a:pPr algn="just"/>
          <a:endParaRPr lang="fr-FR"/>
        </a:p>
      </dgm:t>
    </dgm:pt>
    <dgm:pt modelId="{6C10A41A-82C7-49CB-86F2-8F7260F2EDEA}">
      <dgm:prSet phldrT="[Texte]"/>
      <dgm:spPr/>
      <dgm:t>
        <a:bodyPr/>
        <a:lstStyle/>
        <a:p>
          <a:pPr algn="just"/>
          <a:r>
            <a:rPr lang="fr-FR" dirty="0" smtClean="0"/>
            <a:t>Le cadre conceptuel et contextuel de la supply chain Management</a:t>
          </a:r>
          <a:r>
            <a:rPr lang="" dirty="0" smtClean="0"/>
            <a:t> </a:t>
          </a:r>
          <a:endParaRPr lang="fr-FR" dirty="0"/>
        </a:p>
      </dgm:t>
    </dgm:pt>
    <dgm:pt modelId="{E65FA09D-DAED-454F-9F61-49202178C738}" type="parTrans" cxnId="{5B0CB866-6978-4FA2-9CD7-B2D267B92F71}">
      <dgm:prSet/>
      <dgm:spPr/>
      <dgm:t>
        <a:bodyPr/>
        <a:lstStyle/>
        <a:p>
          <a:pPr algn="just"/>
          <a:endParaRPr lang="fr-FR"/>
        </a:p>
      </dgm:t>
    </dgm:pt>
    <dgm:pt modelId="{DB599F7A-26FE-46A9-9E5C-7F843B139DC6}" type="sibTrans" cxnId="{5B0CB866-6978-4FA2-9CD7-B2D267B92F71}">
      <dgm:prSet/>
      <dgm:spPr/>
      <dgm:t>
        <a:bodyPr/>
        <a:lstStyle/>
        <a:p>
          <a:pPr algn="just"/>
          <a:endParaRPr lang="fr-FR"/>
        </a:p>
      </dgm:t>
    </dgm:pt>
    <dgm:pt modelId="{0F92A727-DF77-41A1-B8B9-3308F17CACE7}">
      <dgm:prSet phldrT="[Texte]"/>
      <dgm:spPr/>
      <dgm:t>
        <a:bodyPr/>
        <a:lstStyle/>
        <a:p>
          <a:pPr algn="just"/>
          <a:r>
            <a:rPr lang="fr-FR" dirty="0" smtClean="0"/>
            <a:t>chapitre2</a:t>
          </a:r>
          <a:endParaRPr lang="fr-FR" dirty="0"/>
        </a:p>
      </dgm:t>
    </dgm:pt>
    <dgm:pt modelId="{4E2AB6A0-D7F8-470E-87DC-1A92AAA9CBA9}" type="parTrans" cxnId="{02B3528E-DFC0-4C17-BFBE-EB40DCB93725}">
      <dgm:prSet/>
      <dgm:spPr/>
      <dgm:t>
        <a:bodyPr/>
        <a:lstStyle/>
        <a:p>
          <a:pPr algn="just"/>
          <a:endParaRPr lang="fr-FR"/>
        </a:p>
      </dgm:t>
    </dgm:pt>
    <dgm:pt modelId="{BE80F032-8E9E-4515-8904-E73C0AF4CC6B}" type="sibTrans" cxnId="{02B3528E-DFC0-4C17-BFBE-EB40DCB93725}">
      <dgm:prSet/>
      <dgm:spPr/>
      <dgm:t>
        <a:bodyPr/>
        <a:lstStyle/>
        <a:p>
          <a:pPr algn="just"/>
          <a:endParaRPr lang="fr-FR"/>
        </a:p>
      </dgm:t>
    </dgm:pt>
    <dgm:pt modelId="{BDDB7026-A0FE-412B-B0C3-354A959B1443}">
      <dgm:prSet phldrT="[Texte]"/>
      <dgm:spPr/>
      <dgm:t>
        <a:bodyPr/>
        <a:lstStyle/>
        <a:p>
          <a:pPr algn="just"/>
          <a:r>
            <a:rPr lang="fr-FR" dirty="0" smtClean="0"/>
            <a:t>chapitre3</a:t>
          </a:r>
          <a:endParaRPr lang="fr-FR" dirty="0"/>
        </a:p>
      </dgm:t>
    </dgm:pt>
    <dgm:pt modelId="{6473F09D-B15F-418A-BAA2-C77F584E2839}" type="parTrans" cxnId="{E68F5332-82B7-4D98-8C61-07A23EA8AF05}">
      <dgm:prSet/>
      <dgm:spPr/>
      <dgm:t>
        <a:bodyPr/>
        <a:lstStyle/>
        <a:p>
          <a:pPr algn="just"/>
          <a:endParaRPr lang="fr-FR"/>
        </a:p>
      </dgm:t>
    </dgm:pt>
    <dgm:pt modelId="{12A03419-7B06-4017-B8A7-B428EE1BB9E3}" type="sibTrans" cxnId="{E68F5332-82B7-4D98-8C61-07A23EA8AF05}">
      <dgm:prSet/>
      <dgm:spPr/>
      <dgm:t>
        <a:bodyPr/>
        <a:lstStyle/>
        <a:p>
          <a:pPr algn="just"/>
          <a:endParaRPr lang="fr-FR"/>
        </a:p>
      </dgm:t>
    </dgm:pt>
    <dgm:pt modelId="{290FE457-82D2-4447-9201-04EA08A97499}">
      <dgm:prSet/>
      <dgm:spPr/>
      <dgm:t>
        <a:bodyPr/>
        <a:lstStyle/>
        <a:p>
          <a:pPr algn="just"/>
          <a:r>
            <a:rPr lang="fr-FR" dirty="0" smtClean="0"/>
            <a:t>La gestion de la chaine logistique et les coûts</a:t>
          </a:r>
          <a:endParaRPr lang="fr-FR" dirty="0"/>
        </a:p>
      </dgm:t>
    </dgm:pt>
    <dgm:pt modelId="{DEA06EC5-E6BD-469C-BF7B-EA162943B63D}" type="parTrans" cxnId="{631D74F1-F34A-4680-93DA-A478F3597A63}">
      <dgm:prSet/>
      <dgm:spPr/>
      <dgm:t>
        <a:bodyPr/>
        <a:lstStyle/>
        <a:p>
          <a:pPr algn="just"/>
          <a:endParaRPr lang="fr-FR"/>
        </a:p>
      </dgm:t>
    </dgm:pt>
    <dgm:pt modelId="{AFAF8DC2-3FFB-43F2-AB88-C0A60A6B0018}" type="sibTrans" cxnId="{631D74F1-F34A-4680-93DA-A478F3597A63}">
      <dgm:prSet/>
      <dgm:spPr/>
      <dgm:t>
        <a:bodyPr/>
        <a:lstStyle/>
        <a:p>
          <a:pPr algn="just"/>
          <a:endParaRPr lang="fr-FR"/>
        </a:p>
      </dgm:t>
    </dgm:pt>
    <dgm:pt modelId="{759B65E3-3B93-49D4-A535-F8EA34E08397}">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fr-FR" sz="2400" dirty="0" smtClean="0"/>
            <a:t>Méthode et outils de la supply chain management</a:t>
          </a:r>
        </a:p>
      </dgm:t>
    </dgm:pt>
    <dgm:pt modelId="{33944CE0-0C31-4925-8D5E-1830CA87DE01}" type="parTrans" cxnId="{44EC1FF5-6FF7-4064-865F-E24B6DB7A4D6}">
      <dgm:prSet/>
      <dgm:spPr/>
      <dgm:t>
        <a:bodyPr/>
        <a:lstStyle/>
        <a:p>
          <a:pPr algn="just"/>
          <a:endParaRPr lang="fr-FR"/>
        </a:p>
      </dgm:t>
    </dgm:pt>
    <dgm:pt modelId="{4B91A08F-F6BB-4F24-ADDB-CAFD958197B9}" type="sibTrans" cxnId="{44EC1FF5-6FF7-4064-865F-E24B6DB7A4D6}">
      <dgm:prSet/>
      <dgm:spPr/>
      <dgm:t>
        <a:bodyPr/>
        <a:lstStyle/>
        <a:p>
          <a:pPr algn="just"/>
          <a:endParaRPr lang="fr-FR"/>
        </a:p>
      </dgm:t>
    </dgm:pt>
    <dgm:pt modelId="{0F426395-B9D4-4F4F-8FD0-590C4523FF13}">
      <dgm:prSet phldrT="[Texte]"/>
      <dgm:spPr/>
      <dgm:t>
        <a:bodyPr/>
        <a:lstStyle/>
        <a:p>
          <a:pPr algn="just"/>
          <a:r>
            <a:rPr lang="fr-FR" dirty="0" smtClean="0"/>
            <a:t>Chapitre4</a:t>
          </a:r>
          <a:endParaRPr lang="fr-FR" sz="1800" dirty="0"/>
        </a:p>
      </dgm:t>
    </dgm:pt>
    <dgm:pt modelId="{802585F1-0838-41DD-B0C2-FCE3564DA605}" type="sibTrans" cxnId="{C28A37EC-9D6D-48A1-AE39-EDE7F3642EA6}">
      <dgm:prSet/>
      <dgm:spPr/>
      <dgm:t>
        <a:bodyPr/>
        <a:lstStyle/>
        <a:p>
          <a:pPr algn="just"/>
          <a:endParaRPr lang="fr-FR"/>
        </a:p>
      </dgm:t>
    </dgm:pt>
    <dgm:pt modelId="{652B6D9B-F467-4797-9209-1CAFCBE5FB1D}" type="parTrans" cxnId="{C28A37EC-9D6D-48A1-AE39-EDE7F3642EA6}">
      <dgm:prSet/>
      <dgm:spPr/>
      <dgm:t>
        <a:bodyPr/>
        <a:lstStyle/>
        <a:p>
          <a:pPr algn="just"/>
          <a:endParaRPr lang="fr-FR"/>
        </a:p>
      </dgm:t>
    </dgm:pt>
    <dgm:pt modelId="{FF36DC30-2779-4360-9531-8518A5D108A1}">
      <dgm:prSet/>
      <dgm:spPr/>
      <dgm:t>
        <a:bodyPr/>
        <a:lstStyle/>
        <a:p>
          <a:pPr algn="just"/>
          <a:r>
            <a:rPr lang="fr-FR" dirty="0"/>
            <a:t>l’excellence logistique</a:t>
          </a:r>
        </a:p>
      </dgm:t>
    </dgm:pt>
    <dgm:pt modelId="{816B027E-F279-4311-98F7-4ABDAD9D9531}" type="sibTrans" cxnId="{DDC5A962-D7AE-4F30-8378-0EA0DDE51802}">
      <dgm:prSet/>
      <dgm:spPr/>
      <dgm:t>
        <a:bodyPr/>
        <a:lstStyle/>
        <a:p>
          <a:pPr algn="just"/>
          <a:endParaRPr lang="fr-FR"/>
        </a:p>
      </dgm:t>
    </dgm:pt>
    <dgm:pt modelId="{4738A9E3-449D-46F1-B759-2DDAE025C6A8}" type="parTrans" cxnId="{DDC5A962-D7AE-4F30-8378-0EA0DDE51802}">
      <dgm:prSet/>
      <dgm:spPr/>
      <dgm:t>
        <a:bodyPr/>
        <a:lstStyle/>
        <a:p>
          <a:pPr algn="just"/>
          <a:endParaRPr lang="fr-FR"/>
        </a:p>
      </dgm:t>
    </dgm:pt>
    <dgm:pt modelId="{4BEDB8D2-2F57-4AD7-B241-8DF97161A3BB}" type="pres">
      <dgm:prSet presAssocID="{37E67E6C-05EF-4014-9DED-C8B4611CD291}" presName="linearFlow" presStyleCnt="0">
        <dgm:presLayoutVars>
          <dgm:dir/>
          <dgm:animLvl val="lvl"/>
          <dgm:resizeHandles val="exact"/>
        </dgm:presLayoutVars>
      </dgm:prSet>
      <dgm:spPr/>
      <dgm:t>
        <a:bodyPr/>
        <a:lstStyle/>
        <a:p>
          <a:endParaRPr lang="fr-FR"/>
        </a:p>
      </dgm:t>
    </dgm:pt>
    <dgm:pt modelId="{204C5BDF-F237-483A-980E-8EB21039A9F0}" type="pres">
      <dgm:prSet presAssocID="{9B7C6A2B-8BE1-4139-BE10-8E6A2CD50331}" presName="composite" presStyleCnt="0"/>
      <dgm:spPr/>
    </dgm:pt>
    <dgm:pt modelId="{A220D855-D66A-40FB-BF55-3E0500E973D5}" type="pres">
      <dgm:prSet presAssocID="{9B7C6A2B-8BE1-4139-BE10-8E6A2CD50331}" presName="parentText" presStyleLbl="alignNode1" presStyleIdx="0" presStyleCnt="4">
        <dgm:presLayoutVars>
          <dgm:chMax val="1"/>
          <dgm:bulletEnabled val="1"/>
        </dgm:presLayoutVars>
      </dgm:prSet>
      <dgm:spPr/>
      <dgm:t>
        <a:bodyPr/>
        <a:lstStyle/>
        <a:p>
          <a:endParaRPr lang="fr-FR"/>
        </a:p>
      </dgm:t>
    </dgm:pt>
    <dgm:pt modelId="{51BDA5A4-6C25-4E37-BCAB-496025CC9FB0}" type="pres">
      <dgm:prSet presAssocID="{9B7C6A2B-8BE1-4139-BE10-8E6A2CD50331}" presName="descendantText" presStyleLbl="alignAcc1" presStyleIdx="0" presStyleCnt="4" custLinFactNeighborX="-541" custLinFactNeighborY="8273">
        <dgm:presLayoutVars>
          <dgm:bulletEnabled val="1"/>
        </dgm:presLayoutVars>
      </dgm:prSet>
      <dgm:spPr/>
      <dgm:t>
        <a:bodyPr/>
        <a:lstStyle/>
        <a:p>
          <a:endParaRPr lang="fr-FR"/>
        </a:p>
      </dgm:t>
    </dgm:pt>
    <dgm:pt modelId="{B0D09B39-4D4C-41ED-AD4B-8DDB48D491B8}" type="pres">
      <dgm:prSet presAssocID="{62D32F3E-EAA6-4B9B-B562-B5D7A22C4BAD}" presName="sp" presStyleCnt="0"/>
      <dgm:spPr/>
    </dgm:pt>
    <dgm:pt modelId="{37B7680E-4B1A-4EF2-A54B-3A6D6BE0AF9C}" type="pres">
      <dgm:prSet presAssocID="{0F92A727-DF77-41A1-B8B9-3308F17CACE7}" presName="composite" presStyleCnt="0"/>
      <dgm:spPr/>
    </dgm:pt>
    <dgm:pt modelId="{410DB386-C6AE-4414-B903-39A82CFA5572}" type="pres">
      <dgm:prSet presAssocID="{0F92A727-DF77-41A1-B8B9-3308F17CACE7}" presName="parentText" presStyleLbl="alignNode1" presStyleIdx="1" presStyleCnt="4">
        <dgm:presLayoutVars>
          <dgm:chMax val="1"/>
          <dgm:bulletEnabled val="1"/>
        </dgm:presLayoutVars>
      </dgm:prSet>
      <dgm:spPr/>
      <dgm:t>
        <a:bodyPr/>
        <a:lstStyle/>
        <a:p>
          <a:endParaRPr lang="fr-FR"/>
        </a:p>
      </dgm:t>
    </dgm:pt>
    <dgm:pt modelId="{22EA9102-75A2-4B44-BBBD-84F7DEEE112E}" type="pres">
      <dgm:prSet presAssocID="{0F92A727-DF77-41A1-B8B9-3308F17CACE7}" presName="descendantText" presStyleLbl="alignAcc1" presStyleIdx="1" presStyleCnt="4">
        <dgm:presLayoutVars>
          <dgm:bulletEnabled val="1"/>
        </dgm:presLayoutVars>
      </dgm:prSet>
      <dgm:spPr/>
      <dgm:t>
        <a:bodyPr/>
        <a:lstStyle/>
        <a:p>
          <a:endParaRPr lang="fr-FR"/>
        </a:p>
      </dgm:t>
    </dgm:pt>
    <dgm:pt modelId="{353EB223-D8E8-4F0F-9EF2-2D865B675229}" type="pres">
      <dgm:prSet presAssocID="{BE80F032-8E9E-4515-8904-E73C0AF4CC6B}" presName="sp" presStyleCnt="0"/>
      <dgm:spPr/>
    </dgm:pt>
    <dgm:pt modelId="{BF87C9DB-9B68-4CDD-B707-47D767EA4730}" type="pres">
      <dgm:prSet presAssocID="{BDDB7026-A0FE-412B-B0C3-354A959B1443}" presName="composite" presStyleCnt="0"/>
      <dgm:spPr/>
    </dgm:pt>
    <dgm:pt modelId="{7C35DC1B-9046-4680-8EE6-F07170E3F19F}" type="pres">
      <dgm:prSet presAssocID="{BDDB7026-A0FE-412B-B0C3-354A959B1443}" presName="parentText" presStyleLbl="alignNode1" presStyleIdx="2" presStyleCnt="4">
        <dgm:presLayoutVars>
          <dgm:chMax val="1"/>
          <dgm:bulletEnabled val="1"/>
        </dgm:presLayoutVars>
      </dgm:prSet>
      <dgm:spPr/>
      <dgm:t>
        <a:bodyPr/>
        <a:lstStyle/>
        <a:p>
          <a:endParaRPr lang="fr-FR"/>
        </a:p>
      </dgm:t>
    </dgm:pt>
    <dgm:pt modelId="{367D380B-DC62-459F-A915-88BB66D50439}" type="pres">
      <dgm:prSet presAssocID="{BDDB7026-A0FE-412B-B0C3-354A959B1443}" presName="descendantText" presStyleLbl="alignAcc1" presStyleIdx="2" presStyleCnt="4" custLinFactNeighborX="-282" custLinFactNeighborY="3455">
        <dgm:presLayoutVars>
          <dgm:bulletEnabled val="1"/>
        </dgm:presLayoutVars>
      </dgm:prSet>
      <dgm:spPr/>
      <dgm:t>
        <a:bodyPr/>
        <a:lstStyle/>
        <a:p>
          <a:endParaRPr lang="fr-FR"/>
        </a:p>
      </dgm:t>
    </dgm:pt>
    <dgm:pt modelId="{7131A56A-BD29-4BB9-90CE-9175D060CD11}" type="pres">
      <dgm:prSet presAssocID="{12A03419-7B06-4017-B8A7-B428EE1BB9E3}" presName="sp" presStyleCnt="0"/>
      <dgm:spPr/>
    </dgm:pt>
    <dgm:pt modelId="{368C05B5-2899-4D18-8538-BA5458D3EE6A}" type="pres">
      <dgm:prSet presAssocID="{0F426395-B9D4-4F4F-8FD0-590C4523FF13}" presName="composite" presStyleCnt="0"/>
      <dgm:spPr/>
    </dgm:pt>
    <dgm:pt modelId="{2E5BEA50-2B3C-4873-AB77-72A396CC305A}" type="pres">
      <dgm:prSet presAssocID="{0F426395-B9D4-4F4F-8FD0-590C4523FF13}" presName="parentText" presStyleLbl="alignNode1" presStyleIdx="3" presStyleCnt="4">
        <dgm:presLayoutVars>
          <dgm:chMax val="1"/>
          <dgm:bulletEnabled val="1"/>
        </dgm:presLayoutVars>
      </dgm:prSet>
      <dgm:spPr/>
      <dgm:t>
        <a:bodyPr/>
        <a:lstStyle/>
        <a:p>
          <a:endParaRPr lang="fr-FR"/>
        </a:p>
      </dgm:t>
    </dgm:pt>
    <dgm:pt modelId="{6A5D72DA-8261-4843-BDEE-BEE8B4359939}" type="pres">
      <dgm:prSet presAssocID="{0F426395-B9D4-4F4F-8FD0-590C4523FF13}" presName="descendantText" presStyleLbl="alignAcc1" presStyleIdx="3" presStyleCnt="4">
        <dgm:presLayoutVars>
          <dgm:bulletEnabled val="1"/>
        </dgm:presLayoutVars>
      </dgm:prSet>
      <dgm:spPr/>
      <dgm:t>
        <a:bodyPr/>
        <a:lstStyle/>
        <a:p>
          <a:endParaRPr lang="fr-FR"/>
        </a:p>
      </dgm:t>
    </dgm:pt>
  </dgm:ptLst>
  <dgm:cxnLst>
    <dgm:cxn modelId="{5B0CB866-6978-4FA2-9CD7-B2D267B92F71}" srcId="{9B7C6A2B-8BE1-4139-BE10-8E6A2CD50331}" destId="{6C10A41A-82C7-49CB-86F2-8F7260F2EDEA}" srcOrd="0" destOrd="0" parTransId="{E65FA09D-DAED-454F-9F61-49202178C738}" sibTransId="{DB599F7A-26FE-46A9-9E5C-7F843B139DC6}"/>
    <dgm:cxn modelId="{F11890E8-7420-4D0C-9115-CDAA1E288EFA}" type="presOf" srcId="{BDDB7026-A0FE-412B-B0C3-354A959B1443}" destId="{7C35DC1B-9046-4680-8EE6-F07170E3F19F}" srcOrd="0" destOrd="0" presId="urn:microsoft.com/office/officeart/2005/8/layout/chevron2"/>
    <dgm:cxn modelId="{474B49A0-91E3-44FF-9A72-27C8BE383999}" type="presOf" srcId="{6C10A41A-82C7-49CB-86F2-8F7260F2EDEA}" destId="{51BDA5A4-6C25-4E37-BCAB-496025CC9FB0}" srcOrd="0" destOrd="0" presId="urn:microsoft.com/office/officeart/2005/8/layout/chevron2"/>
    <dgm:cxn modelId="{FC464E64-543F-4A10-85BD-4AB708E71815}" type="presOf" srcId="{759B65E3-3B93-49D4-A535-F8EA34E08397}" destId="{367D380B-DC62-459F-A915-88BB66D50439}" srcOrd="0" destOrd="0" presId="urn:microsoft.com/office/officeart/2005/8/layout/chevron2"/>
    <dgm:cxn modelId="{C5BEC772-D75C-4073-947B-C938402DD61B}" type="presOf" srcId="{290FE457-82D2-4447-9201-04EA08A97499}" destId="{22EA9102-75A2-4B44-BBBD-84F7DEEE112E}" srcOrd="0" destOrd="0" presId="urn:microsoft.com/office/officeart/2005/8/layout/chevron2"/>
    <dgm:cxn modelId="{6CA14B2D-CDB6-4693-B349-0F770EABAC95}" type="presOf" srcId="{37E67E6C-05EF-4014-9DED-C8B4611CD291}" destId="{4BEDB8D2-2F57-4AD7-B241-8DF97161A3BB}" srcOrd="0" destOrd="0" presId="urn:microsoft.com/office/officeart/2005/8/layout/chevron2"/>
    <dgm:cxn modelId="{631D74F1-F34A-4680-93DA-A478F3597A63}" srcId="{0F92A727-DF77-41A1-B8B9-3308F17CACE7}" destId="{290FE457-82D2-4447-9201-04EA08A97499}" srcOrd="0" destOrd="0" parTransId="{DEA06EC5-E6BD-469C-BF7B-EA162943B63D}" sibTransId="{AFAF8DC2-3FFB-43F2-AB88-C0A60A6B0018}"/>
    <dgm:cxn modelId="{493557E1-966E-4A0D-80D3-ACD5CCC50922}" type="presOf" srcId="{9B7C6A2B-8BE1-4139-BE10-8E6A2CD50331}" destId="{A220D855-D66A-40FB-BF55-3E0500E973D5}" srcOrd="0" destOrd="0" presId="urn:microsoft.com/office/officeart/2005/8/layout/chevron2"/>
    <dgm:cxn modelId="{44EC1FF5-6FF7-4064-865F-E24B6DB7A4D6}" srcId="{BDDB7026-A0FE-412B-B0C3-354A959B1443}" destId="{759B65E3-3B93-49D4-A535-F8EA34E08397}" srcOrd="0" destOrd="0" parTransId="{33944CE0-0C31-4925-8D5E-1830CA87DE01}" sibTransId="{4B91A08F-F6BB-4F24-ADDB-CAFD958197B9}"/>
    <dgm:cxn modelId="{DDC5A962-D7AE-4F30-8378-0EA0DDE51802}" srcId="{0F426395-B9D4-4F4F-8FD0-590C4523FF13}" destId="{FF36DC30-2779-4360-9531-8518A5D108A1}" srcOrd="0" destOrd="0" parTransId="{4738A9E3-449D-46F1-B759-2DDAE025C6A8}" sibTransId="{816B027E-F279-4311-98F7-4ABDAD9D9531}"/>
    <dgm:cxn modelId="{DEFCEF46-C94E-4901-AA40-B4A6092CD1FA}" type="presOf" srcId="{0F92A727-DF77-41A1-B8B9-3308F17CACE7}" destId="{410DB386-C6AE-4414-B903-39A82CFA5572}" srcOrd="0" destOrd="0" presId="urn:microsoft.com/office/officeart/2005/8/layout/chevron2"/>
    <dgm:cxn modelId="{C28A37EC-9D6D-48A1-AE39-EDE7F3642EA6}" srcId="{37E67E6C-05EF-4014-9DED-C8B4611CD291}" destId="{0F426395-B9D4-4F4F-8FD0-590C4523FF13}" srcOrd="3" destOrd="0" parTransId="{652B6D9B-F467-4797-9209-1CAFCBE5FB1D}" sibTransId="{802585F1-0838-41DD-B0C2-FCE3564DA605}"/>
    <dgm:cxn modelId="{1DA986C7-D271-45DF-BD9D-1B4716A48446}" type="presOf" srcId="{FF36DC30-2779-4360-9531-8518A5D108A1}" destId="{6A5D72DA-8261-4843-BDEE-BEE8B4359939}" srcOrd="0" destOrd="0" presId="urn:microsoft.com/office/officeart/2005/8/layout/chevron2"/>
    <dgm:cxn modelId="{88491F1F-70BC-4D2C-B171-EEC434F95EA5}" srcId="{37E67E6C-05EF-4014-9DED-C8B4611CD291}" destId="{9B7C6A2B-8BE1-4139-BE10-8E6A2CD50331}" srcOrd="0" destOrd="0" parTransId="{35268BD2-8E10-4BFD-94BA-732F0F9DEE50}" sibTransId="{62D32F3E-EAA6-4B9B-B562-B5D7A22C4BAD}"/>
    <dgm:cxn modelId="{02B3528E-DFC0-4C17-BFBE-EB40DCB93725}" srcId="{37E67E6C-05EF-4014-9DED-C8B4611CD291}" destId="{0F92A727-DF77-41A1-B8B9-3308F17CACE7}" srcOrd="1" destOrd="0" parTransId="{4E2AB6A0-D7F8-470E-87DC-1A92AAA9CBA9}" sibTransId="{BE80F032-8E9E-4515-8904-E73C0AF4CC6B}"/>
    <dgm:cxn modelId="{E68F5332-82B7-4D98-8C61-07A23EA8AF05}" srcId="{37E67E6C-05EF-4014-9DED-C8B4611CD291}" destId="{BDDB7026-A0FE-412B-B0C3-354A959B1443}" srcOrd="2" destOrd="0" parTransId="{6473F09D-B15F-418A-BAA2-C77F584E2839}" sibTransId="{12A03419-7B06-4017-B8A7-B428EE1BB9E3}"/>
    <dgm:cxn modelId="{2D8F53CD-8706-4C57-91F2-D6E21A6C32A7}" type="presOf" srcId="{0F426395-B9D4-4F4F-8FD0-590C4523FF13}" destId="{2E5BEA50-2B3C-4873-AB77-72A396CC305A}" srcOrd="0" destOrd="0" presId="urn:microsoft.com/office/officeart/2005/8/layout/chevron2"/>
    <dgm:cxn modelId="{0DC264EB-5486-43EF-9A1F-918A39225466}" type="presParOf" srcId="{4BEDB8D2-2F57-4AD7-B241-8DF97161A3BB}" destId="{204C5BDF-F237-483A-980E-8EB21039A9F0}" srcOrd="0" destOrd="0" presId="urn:microsoft.com/office/officeart/2005/8/layout/chevron2"/>
    <dgm:cxn modelId="{FAEEF939-EBCF-4EFF-A236-684DFE522104}" type="presParOf" srcId="{204C5BDF-F237-483A-980E-8EB21039A9F0}" destId="{A220D855-D66A-40FB-BF55-3E0500E973D5}" srcOrd="0" destOrd="0" presId="urn:microsoft.com/office/officeart/2005/8/layout/chevron2"/>
    <dgm:cxn modelId="{C170EF92-8655-4F10-B495-5FEEB1819110}" type="presParOf" srcId="{204C5BDF-F237-483A-980E-8EB21039A9F0}" destId="{51BDA5A4-6C25-4E37-BCAB-496025CC9FB0}" srcOrd="1" destOrd="0" presId="urn:microsoft.com/office/officeart/2005/8/layout/chevron2"/>
    <dgm:cxn modelId="{F4C6C3DD-483F-4DA9-9FC5-5640CA2E6B6C}" type="presParOf" srcId="{4BEDB8D2-2F57-4AD7-B241-8DF97161A3BB}" destId="{B0D09B39-4D4C-41ED-AD4B-8DDB48D491B8}" srcOrd="1" destOrd="0" presId="urn:microsoft.com/office/officeart/2005/8/layout/chevron2"/>
    <dgm:cxn modelId="{FC1F8738-A216-40DA-BB61-96E48024F4C9}" type="presParOf" srcId="{4BEDB8D2-2F57-4AD7-B241-8DF97161A3BB}" destId="{37B7680E-4B1A-4EF2-A54B-3A6D6BE0AF9C}" srcOrd="2" destOrd="0" presId="urn:microsoft.com/office/officeart/2005/8/layout/chevron2"/>
    <dgm:cxn modelId="{90AA28AF-8EC4-46F7-9DE5-33F5F5241111}" type="presParOf" srcId="{37B7680E-4B1A-4EF2-A54B-3A6D6BE0AF9C}" destId="{410DB386-C6AE-4414-B903-39A82CFA5572}" srcOrd="0" destOrd="0" presId="urn:microsoft.com/office/officeart/2005/8/layout/chevron2"/>
    <dgm:cxn modelId="{B57E0BDA-2D8A-451A-AE45-C678BECEAEB6}" type="presParOf" srcId="{37B7680E-4B1A-4EF2-A54B-3A6D6BE0AF9C}" destId="{22EA9102-75A2-4B44-BBBD-84F7DEEE112E}" srcOrd="1" destOrd="0" presId="urn:microsoft.com/office/officeart/2005/8/layout/chevron2"/>
    <dgm:cxn modelId="{AF9FF8E8-4CFA-4B1E-A3CC-F35A5992E69A}" type="presParOf" srcId="{4BEDB8D2-2F57-4AD7-B241-8DF97161A3BB}" destId="{353EB223-D8E8-4F0F-9EF2-2D865B675229}" srcOrd="3" destOrd="0" presId="urn:microsoft.com/office/officeart/2005/8/layout/chevron2"/>
    <dgm:cxn modelId="{47DC1480-848E-4CC0-A834-BB755BA2939C}" type="presParOf" srcId="{4BEDB8D2-2F57-4AD7-B241-8DF97161A3BB}" destId="{BF87C9DB-9B68-4CDD-B707-47D767EA4730}" srcOrd="4" destOrd="0" presId="urn:microsoft.com/office/officeart/2005/8/layout/chevron2"/>
    <dgm:cxn modelId="{8C8E0B91-1E51-45AC-ADD0-9A72CE6A7B75}" type="presParOf" srcId="{BF87C9DB-9B68-4CDD-B707-47D767EA4730}" destId="{7C35DC1B-9046-4680-8EE6-F07170E3F19F}" srcOrd="0" destOrd="0" presId="urn:microsoft.com/office/officeart/2005/8/layout/chevron2"/>
    <dgm:cxn modelId="{570ECC5E-EDC7-495D-8C02-96BF9AA96598}" type="presParOf" srcId="{BF87C9DB-9B68-4CDD-B707-47D767EA4730}" destId="{367D380B-DC62-459F-A915-88BB66D50439}" srcOrd="1" destOrd="0" presId="urn:microsoft.com/office/officeart/2005/8/layout/chevron2"/>
    <dgm:cxn modelId="{96F269CB-F580-4015-9727-476C554D1826}" type="presParOf" srcId="{4BEDB8D2-2F57-4AD7-B241-8DF97161A3BB}" destId="{7131A56A-BD29-4BB9-90CE-9175D060CD11}" srcOrd="5" destOrd="0" presId="urn:microsoft.com/office/officeart/2005/8/layout/chevron2"/>
    <dgm:cxn modelId="{C9D32B0B-CF3B-4BF4-8992-9D004233B08D}" type="presParOf" srcId="{4BEDB8D2-2F57-4AD7-B241-8DF97161A3BB}" destId="{368C05B5-2899-4D18-8538-BA5458D3EE6A}" srcOrd="6" destOrd="0" presId="urn:microsoft.com/office/officeart/2005/8/layout/chevron2"/>
    <dgm:cxn modelId="{6C7ECFF3-91FE-410A-AAA2-7C30AA02C219}" type="presParOf" srcId="{368C05B5-2899-4D18-8538-BA5458D3EE6A}" destId="{2E5BEA50-2B3C-4873-AB77-72A396CC305A}" srcOrd="0" destOrd="0" presId="urn:microsoft.com/office/officeart/2005/8/layout/chevron2"/>
    <dgm:cxn modelId="{2DD17627-1163-4A4C-8A26-48EA9681C868}" type="presParOf" srcId="{368C05B5-2899-4D18-8538-BA5458D3EE6A}" destId="{6A5D72DA-8261-4843-BDEE-BEE8B43599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288E8-F48D-4AD0-8588-FC8AC0C9EB2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602AAE19-3D15-4FF5-B057-27C3250080CB}">
      <dgm:prSet/>
      <dgm:spPr/>
      <dgm:t>
        <a:bodyPr/>
        <a:lstStyle/>
        <a:p>
          <a:pPr rtl="0"/>
          <a:r>
            <a:rPr lang="fr-FR" baseline="0" dirty="0" smtClean="0"/>
            <a:t>« Le supply chain management comprend la planification et la gestion de toutes les activités impliquées dans l’approvisionnement, la transformation et toutes les activités logistiques. Il inclut également la coordination et la collaboration avec des partenaires qui peuvent être des fournisseurs, des intermédiaires, des prestataires et des clients. » </a:t>
          </a:r>
          <a:endParaRPr lang="en-US" dirty="0"/>
        </a:p>
      </dgm:t>
    </dgm:pt>
    <dgm:pt modelId="{AAAD8DFB-CE32-4DD9-AD27-6AAA4CA3EDD0}" type="parTrans" cxnId="{9C3BD042-448D-4BE2-AEA9-D32D0AD72EB6}">
      <dgm:prSet/>
      <dgm:spPr/>
      <dgm:t>
        <a:bodyPr/>
        <a:lstStyle/>
        <a:p>
          <a:endParaRPr lang="fr-FR"/>
        </a:p>
      </dgm:t>
    </dgm:pt>
    <dgm:pt modelId="{098CD412-0E78-4643-A786-9A65DB4C928E}" type="sibTrans" cxnId="{9C3BD042-448D-4BE2-AEA9-D32D0AD72EB6}">
      <dgm:prSet/>
      <dgm:spPr/>
      <dgm:t>
        <a:bodyPr/>
        <a:lstStyle/>
        <a:p>
          <a:endParaRPr lang="fr-FR"/>
        </a:p>
      </dgm:t>
    </dgm:pt>
    <dgm:pt modelId="{514E3B80-8AE0-459B-804E-C5620B198440}" type="pres">
      <dgm:prSet presAssocID="{7CF288E8-F48D-4AD0-8588-FC8AC0C9EB28}" presName="cycle" presStyleCnt="0">
        <dgm:presLayoutVars>
          <dgm:dir/>
          <dgm:resizeHandles val="exact"/>
        </dgm:presLayoutVars>
      </dgm:prSet>
      <dgm:spPr/>
      <dgm:t>
        <a:bodyPr/>
        <a:lstStyle/>
        <a:p>
          <a:endParaRPr lang="fr-FR"/>
        </a:p>
      </dgm:t>
    </dgm:pt>
    <dgm:pt modelId="{DDE4829F-4486-4CD7-858F-F4CC8FA0E259}" type="pres">
      <dgm:prSet presAssocID="{602AAE19-3D15-4FF5-B057-27C3250080CB}" presName="node" presStyleLbl="node1" presStyleIdx="0" presStyleCnt="1" custScaleX="153641" custRadScaleRad="99815" custRadScaleInc="-570">
        <dgm:presLayoutVars>
          <dgm:bulletEnabled val="1"/>
        </dgm:presLayoutVars>
      </dgm:prSet>
      <dgm:spPr/>
      <dgm:t>
        <a:bodyPr/>
        <a:lstStyle/>
        <a:p>
          <a:endParaRPr lang="fr-FR"/>
        </a:p>
      </dgm:t>
    </dgm:pt>
  </dgm:ptLst>
  <dgm:cxnLst>
    <dgm:cxn modelId="{9C3BD042-448D-4BE2-AEA9-D32D0AD72EB6}" srcId="{7CF288E8-F48D-4AD0-8588-FC8AC0C9EB28}" destId="{602AAE19-3D15-4FF5-B057-27C3250080CB}" srcOrd="0" destOrd="0" parTransId="{AAAD8DFB-CE32-4DD9-AD27-6AAA4CA3EDD0}" sibTransId="{098CD412-0E78-4643-A786-9A65DB4C928E}"/>
    <dgm:cxn modelId="{6015384C-EBD6-4A6E-AC7C-5B4EF0C1ABCC}" type="presOf" srcId="{602AAE19-3D15-4FF5-B057-27C3250080CB}" destId="{DDE4829F-4486-4CD7-858F-F4CC8FA0E259}" srcOrd="0" destOrd="0" presId="urn:microsoft.com/office/officeart/2005/8/layout/cycle2"/>
    <dgm:cxn modelId="{0E1CEFD2-6092-45B2-B143-E6C9CEB98921}" type="presOf" srcId="{7CF288E8-F48D-4AD0-8588-FC8AC0C9EB28}" destId="{514E3B80-8AE0-459B-804E-C5620B198440}" srcOrd="0" destOrd="0" presId="urn:microsoft.com/office/officeart/2005/8/layout/cycle2"/>
    <dgm:cxn modelId="{173B058E-E96D-4744-81BC-0C084FE14169}" type="presParOf" srcId="{514E3B80-8AE0-459B-804E-C5620B198440}" destId="{DDE4829F-4486-4CD7-858F-F4CC8FA0E2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0D855-D66A-40FB-BF55-3E0500E973D5}">
      <dsp:nvSpPr>
        <dsp:cNvPr id="0" name=""/>
        <dsp:cNvSpPr/>
      </dsp:nvSpPr>
      <dsp:spPr>
        <a:xfrm rot="5400000">
          <a:off x="-196845" y="199407"/>
          <a:ext cx="1312301" cy="9186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fr-FR" sz="1700" kern="1200" dirty="0" smtClean="0"/>
            <a:t>chapitre1</a:t>
          </a:r>
          <a:endParaRPr lang="fr-FR" sz="1700" kern="1200" dirty="0"/>
        </a:p>
      </dsp:txBody>
      <dsp:txXfrm rot="-5400000">
        <a:off x="1" y="461866"/>
        <a:ext cx="918610" cy="393691"/>
      </dsp:txXfrm>
    </dsp:sp>
    <dsp:sp modelId="{51BDA5A4-6C25-4E37-BCAB-496025CC9FB0}">
      <dsp:nvSpPr>
        <dsp:cNvPr id="0" name=""/>
        <dsp:cNvSpPr/>
      </dsp:nvSpPr>
      <dsp:spPr>
        <a:xfrm rot="5400000">
          <a:off x="5163312" y="-4222665"/>
          <a:ext cx="852995" cy="944458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just" defTabSz="1289050">
            <a:lnSpc>
              <a:spcPct val="90000"/>
            </a:lnSpc>
            <a:spcBef>
              <a:spcPct val="0"/>
            </a:spcBef>
            <a:spcAft>
              <a:spcPct val="15000"/>
            </a:spcAft>
            <a:buChar char="••"/>
          </a:pPr>
          <a:r>
            <a:rPr lang="fr-FR" sz="2900" kern="1200" dirty="0" smtClean="0"/>
            <a:t>Le cadre conceptuel et contextuel de la supply chain Management</a:t>
          </a:r>
          <a:r>
            <a:rPr lang="" sz="2900" kern="1200" dirty="0" smtClean="0"/>
            <a:t> </a:t>
          </a:r>
          <a:endParaRPr lang="fr-FR" sz="2900" kern="1200" dirty="0"/>
        </a:p>
      </dsp:txBody>
      <dsp:txXfrm rot="-5400000">
        <a:off x="867515" y="114772"/>
        <a:ext cx="9402949" cy="769715"/>
      </dsp:txXfrm>
    </dsp:sp>
    <dsp:sp modelId="{410DB386-C6AE-4414-B903-39A82CFA5572}">
      <dsp:nvSpPr>
        <dsp:cNvPr id="0" name=""/>
        <dsp:cNvSpPr/>
      </dsp:nvSpPr>
      <dsp:spPr>
        <a:xfrm rot="5400000">
          <a:off x="-196845" y="1365757"/>
          <a:ext cx="1312301" cy="9186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fr-FR" sz="1700" kern="1200" dirty="0" smtClean="0"/>
            <a:t>chapitre2</a:t>
          </a:r>
          <a:endParaRPr lang="fr-FR" sz="1700" kern="1200" dirty="0"/>
        </a:p>
      </dsp:txBody>
      <dsp:txXfrm rot="-5400000">
        <a:off x="1" y="1628216"/>
        <a:ext cx="918610" cy="393691"/>
      </dsp:txXfrm>
    </dsp:sp>
    <dsp:sp modelId="{22EA9102-75A2-4B44-BBBD-84F7DEEE112E}">
      <dsp:nvSpPr>
        <dsp:cNvPr id="0" name=""/>
        <dsp:cNvSpPr/>
      </dsp:nvSpPr>
      <dsp:spPr>
        <a:xfrm rot="5400000">
          <a:off x="5214407" y="-3126884"/>
          <a:ext cx="852995" cy="944458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just" defTabSz="1289050">
            <a:lnSpc>
              <a:spcPct val="90000"/>
            </a:lnSpc>
            <a:spcBef>
              <a:spcPct val="0"/>
            </a:spcBef>
            <a:spcAft>
              <a:spcPct val="15000"/>
            </a:spcAft>
            <a:buChar char="••"/>
          </a:pPr>
          <a:r>
            <a:rPr lang="fr-FR" sz="2900" kern="1200" dirty="0" smtClean="0"/>
            <a:t>La gestion de la chaine logistique et les coûts</a:t>
          </a:r>
          <a:endParaRPr lang="fr-FR" sz="2900" kern="1200" dirty="0"/>
        </a:p>
      </dsp:txBody>
      <dsp:txXfrm rot="-5400000">
        <a:off x="918610" y="1210553"/>
        <a:ext cx="9402949" cy="769715"/>
      </dsp:txXfrm>
    </dsp:sp>
    <dsp:sp modelId="{7C35DC1B-9046-4680-8EE6-F07170E3F19F}">
      <dsp:nvSpPr>
        <dsp:cNvPr id="0" name=""/>
        <dsp:cNvSpPr/>
      </dsp:nvSpPr>
      <dsp:spPr>
        <a:xfrm rot="5400000">
          <a:off x="-196845" y="2532106"/>
          <a:ext cx="1312301" cy="9186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fr-FR" sz="1700" kern="1200" dirty="0" smtClean="0"/>
            <a:t>chapitre3</a:t>
          </a:r>
          <a:endParaRPr lang="fr-FR" sz="1700" kern="1200" dirty="0"/>
        </a:p>
      </dsp:txBody>
      <dsp:txXfrm rot="-5400000">
        <a:off x="1" y="2794565"/>
        <a:ext cx="918610" cy="393691"/>
      </dsp:txXfrm>
    </dsp:sp>
    <dsp:sp modelId="{367D380B-DC62-459F-A915-88BB66D50439}">
      <dsp:nvSpPr>
        <dsp:cNvPr id="0" name=""/>
        <dsp:cNvSpPr/>
      </dsp:nvSpPr>
      <dsp:spPr>
        <a:xfrm rot="5400000">
          <a:off x="5187773" y="-1931064"/>
          <a:ext cx="852995" cy="944458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fr-FR" sz="2400" kern="1200" dirty="0" smtClean="0"/>
            <a:t>Méthode et outils de la supply chain management</a:t>
          </a:r>
        </a:p>
      </dsp:txBody>
      <dsp:txXfrm rot="-5400000">
        <a:off x="891976" y="2406373"/>
        <a:ext cx="9402949" cy="769715"/>
      </dsp:txXfrm>
    </dsp:sp>
    <dsp:sp modelId="{2E5BEA50-2B3C-4873-AB77-72A396CC305A}">
      <dsp:nvSpPr>
        <dsp:cNvPr id="0" name=""/>
        <dsp:cNvSpPr/>
      </dsp:nvSpPr>
      <dsp:spPr>
        <a:xfrm rot="5400000">
          <a:off x="-196845" y="3698456"/>
          <a:ext cx="1312301" cy="9186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fr-FR" sz="1700" kern="1200" dirty="0" smtClean="0"/>
            <a:t>Chapitre4</a:t>
          </a:r>
          <a:endParaRPr lang="fr-FR" sz="1700" kern="1200" dirty="0"/>
        </a:p>
      </dsp:txBody>
      <dsp:txXfrm rot="-5400000">
        <a:off x="1" y="3960915"/>
        <a:ext cx="918610" cy="393691"/>
      </dsp:txXfrm>
    </dsp:sp>
    <dsp:sp modelId="{6A5D72DA-8261-4843-BDEE-BEE8B4359939}">
      <dsp:nvSpPr>
        <dsp:cNvPr id="0" name=""/>
        <dsp:cNvSpPr/>
      </dsp:nvSpPr>
      <dsp:spPr>
        <a:xfrm rot="5400000">
          <a:off x="5214407" y="-794185"/>
          <a:ext cx="852995" cy="944458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just" defTabSz="1289050">
            <a:lnSpc>
              <a:spcPct val="90000"/>
            </a:lnSpc>
            <a:spcBef>
              <a:spcPct val="0"/>
            </a:spcBef>
            <a:spcAft>
              <a:spcPct val="15000"/>
            </a:spcAft>
            <a:buChar char="••"/>
          </a:pPr>
          <a:r>
            <a:rPr lang="fr-FR" sz="2900" kern="1200" dirty="0"/>
            <a:t>l’excellence logistique</a:t>
          </a:r>
        </a:p>
      </dsp:txBody>
      <dsp:txXfrm rot="-5400000">
        <a:off x="918610" y="3543252"/>
        <a:ext cx="9402949" cy="769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829F-4486-4CD7-858F-F4CC8FA0E259}">
      <dsp:nvSpPr>
        <dsp:cNvPr id="0" name=""/>
        <dsp:cNvSpPr/>
      </dsp:nvSpPr>
      <dsp:spPr>
        <a:xfrm>
          <a:off x="279727" y="5344"/>
          <a:ext cx="9645411" cy="62778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fr-FR" sz="3400" kern="1200" baseline="0" dirty="0" smtClean="0"/>
            <a:t>« Le supply chain management comprend la planification et la gestion de toutes les activités impliquées dans l’approvisionnement, la transformation et toutes les activités logistiques. Il inclut également la coordination et la collaboration avec des partenaires qui peuvent être des fournisseurs, des intermédiaires, des prestataires et des clients. » </a:t>
          </a:r>
          <a:endParaRPr lang="en-US" sz="3400" kern="1200" dirty="0"/>
        </a:p>
      </dsp:txBody>
      <dsp:txXfrm>
        <a:off x="1692265" y="924720"/>
        <a:ext cx="6820335" cy="44391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125520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378686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1682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389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195884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314259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203803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371290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7064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387687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57624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419614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84358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363931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29553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211651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28B5074-F6AE-4598-B629-9E6072EEF9E5}" type="datetimeFigureOut">
              <a:rPr lang="fr-FR" smtClean="0"/>
              <a:t>14/12/2021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9F88BE3-FE73-44E5-B45A-027615C36773}" type="slidenum">
              <a:rPr lang="fr-FR" smtClean="0"/>
              <a:t>‹N°›</a:t>
            </a:fld>
            <a:endParaRPr lang="fr-FR" dirty="0"/>
          </a:p>
        </p:txBody>
      </p:sp>
    </p:spTree>
    <p:extLst>
      <p:ext uri="{BB962C8B-B14F-4D97-AF65-F5344CB8AC3E}">
        <p14:creationId xmlns:p14="http://schemas.microsoft.com/office/powerpoint/2010/main" val="222181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28B5074-F6AE-4598-B629-9E6072EEF9E5}" type="datetimeFigureOut">
              <a:rPr lang="fr-FR" smtClean="0"/>
              <a:t>14/12/2021</a:t>
            </a:fld>
            <a:endParaRPr lang="fr-FR"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9F88BE3-FE73-44E5-B45A-027615C36773}" type="slidenum">
              <a:rPr lang="fr-FR" smtClean="0"/>
              <a:t>‹N°›</a:t>
            </a:fld>
            <a:endParaRPr lang="fr-FR" dirty="0"/>
          </a:p>
        </p:txBody>
      </p:sp>
    </p:spTree>
    <p:extLst>
      <p:ext uri="{BB962C8B-B14F-4D97-AF65-F5344CB8AC3E}">
        <p14:creationId xmlns:p14="http://schemas.microsoft.com/office/powerpoint/2010/main" val="1536858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56754"/>
            <a:ext cx="12192000" cy="7014754"/>
          </a:xfrm>
          <a:prstGeom prst="rect">
            <a:avLst/>
          </a:prstGeom>
        </p:spPr>
      </p:pic>
    </p:spTree>
    <p:extLst>
      <p:ext uri="{BB962C8B-B14F-4D97-AF65-F5344CB8AC3E}">
        <p14:creationId xmlns:p14="http://schemas.microsoft.com/office/powerpoint/2010/main" val="172738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107" t="676" r="-1107" b="23145"/>
          <a:stretch/>
        </p:blipFill>
        <p:spPr>
          <a:xfrm>
            <a:off x="600891" y="2545429"/>
            <a:ext cx="10711543" cy="3567988"/>
          </a:xfrm>
          <a:prstGeom prst="rect">
            <a:avLst/>
          </a:prstGeom>
        </p:spPr>
      </p:pic>
      <p:sp>
        <p:nvSpPr>
          <p:cNvPr id="4" name="ZoneTexte 3"/>
          <p:cNvSpPr txBox="1"/>
          <p:nvPr/>
        </p:nvSpPr>
        <p:spPr>
          <a:xfrm>
            <a:off x="940525" y="483326"/>
            <a:ext cx="9993086" cy="2062103"/>
          </a:xfrm>
          <a:prstGeom prst="rect">
            <a:avLst/>
          </a:prstGeom>
          <a:noFill/>
        </p:spPr>
        <p:txBody>
          <a:bodyPr wrap="square" rtlCol="0">
            <a:spAutoFit/>
          </a:bodyPr>
          <a:lstStyle/>
          <a:p>
            <a:pPr algn="just"/>
            <a:r>
              <a:rPr lang="fr-FR" sz="3200" dirty="0"/>
              <a:t>La logistique dans l’entreprise couvre des actions qui vont de l’achat (gestion des fournisseurs), en passant par l’entreposage (gestion de stock et d’entrepôt) jusqu’au transport de distribution final (livraison)</a:t>
            </a:r>
            <a:r>
              <a:rPr lang="fr-FR" sz="2800" dirty="0"/>
              <a:t>. </a:t>
            </a:r>
            <a:endParaRPr lang="en-US" sz="2800" dirty="0"/>
          </a:p>
        </p:txBody>
      </p:sp>
    </p:spTree>
    <p:extLst>
      <p:ext uri="{BB962C8B-B14F-4D97-AF65-F5344CB8AC3E}">
        <p14:creationId xmlns:p14="http://schemas.microsoft.com/office/powerpoint/2010/main" val="163838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261258"/>
            <a:ext cx="10364451" cy="796833"/>
          </a:xfrm>
        </p:spPr>
        <p:txBody>
          <a:bodyPr/>
          <a:lstStyle/>
          <a:p>
            <a:pPr algn="just"/>
            <a:r>
              <a:rPr lang="fr-FR" cap="none" dirty="0" smtClean="0"/>
              <a:t>3/La</a:t>
            </a:r>
            <a:r>
              <a:rPr lang="fr-FR" dirty="0" smtClean="0"/>
              <a:t> </a:t>
            </a:r>
            <a:r>
              <a:rPr lang="fr-FR" cap="none" dirty="0" smtClean="0"/>
              <a:t>Supply Chain Management (SCM)</a:t>
            </a:r>
            <a:endParaRPr lang="en-US" dirty="0"/>
          </a:p>
        </p:txBody>
      </p:sp>
      <p:pic>
        <p:nvPicPr>
          <p:cNvPr id="4" name="Image 3"/>
          <p:cNvPicPr>
            <a:picLocks noChangeAspect="1"/>
          </p:cNvPicPr>
          <p:nvPr/>
        </p:nvPicPr>
        <p:blipFill rotWithShape="1">
          <a:blip r:embed="rId2"/>
          <a:srcRect t="14081"/>
          <a:stretch/>
        </p:blipFill>
        <p:spPr>
          <a:xfrm>
            <a:off x="509450" y="2730137"/>
            <a:ext cx="11403875" cy="4127863"/>
          </a:xfrm>
          <a:prstGeom prst="rect">
            <a:avLst/>
          </a:prstGeom>
        </p:spPr>
      </p:pic>
      <p:sp>
        <p:nvSpPr>
          <p:cNvPr id="5" name="ZoneTexte 4"/>
          <p:cNvSpPr txBox="1"/>
          <p:nvPr/>
        </p:nvSpPr>
        <p:spPr>
          <a:xfrm>
            <a:off x="783771" y="1058091"/>
            <a:ext cx="10494455" cy="1815882"/>
          </a:xfrm>
          <a:prstGeom prst="rect">
            <a:avLst/>
          </a:prstGeom>
          <a:noFill/>
        </p:spPr>
        <p:txBody>
          <a:bodyPr wrap="square" rtlCol="0">
            <a:spAutoFit/>
          </a:bodyPr>
          <a:lstStyle/>
          <a:p>
            <a:pPr algn="just"/>
            <a:r>
              <a:rPr lang="fr-FR" sz="2800" dirty="0"/>
              <a:t>« est un réseau d’organisation qui supporte des flux physiques informationnels et financiers impliquées par de relations en amont et en aval, dans différents processus et activités qui fournissent un produit » Christopher (1992)</a:t>
            </a:r>
            <a:endParaRPr lang="en-US" sz="2800" dirty="0"/>
          </a:p>
        </p:txBody>
      </p:sp>
    </p:spTree>
    <p:extLst>
      <p:ext uri="{BB962C8B-B14F-4D97-AF65-F5344CB8AC3E}">
        <p14:creationId xmlns:p14="http://schemas.microsoft.com/office/powerpoint/2010/main" val="2680917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365760"/>
            <a:ext cx="10364451" cy="1097280"/>
          </a:xfrm>
        </p:spPr>
        <p:txBody>
          <a:bodyPr>
            <a:normAutofit/>
          </a:bodyPr>
          <a:lstStyle/>
          <a:p>
            <a:pPr algn="just"/>
            <a:r>
              <a:rPr lang="fr-FR" sz="3200" b="1" cap="none" dirty="0" smtClean="0"/>
              <a:t>3.1/Les objectifs de la supply chain management</a:t>
            </a:r>
            <a:endParaRPr lang="en-US" sz="3200" b="1" cap="none" dirty="0"/>
          </a:p>
        </p:txBody>
      </p:sp>
      <p:sp>
        <p:nvSpPr>
          <p:cNvPr id="3" name="ZoneTexte 2"/>
          <p:cNvSpPr txBox="1"/>
          <p:nvPr/>
        </p:nvSpPr>
        <p:spPr>
          <a:xfrm>
            <a:off x="796833" y="1463040"/>
            <a:ext cx="10162904" cy="3539430"/>
          </a:xfrm>
          <a:prstGeom prst="rect">
            <a:avLst/>
          </a:prstGeom>
          <a:noFill/>
        </p:spPr>
        <p:txBody>
          <a:bodyPr wrap="square" rtlCol="0">
            <a:spAutoFit/>
          </a:bodyPr>
          <a:lstStyle/>
          <a:p>
            <a:pPr algn="just"/>
            <a:r>
              <a:rPr lang="fr-FR" sz="3200" dirty="0" smtClean="0"/>
              <a:t>Les objectifs visés par la SCM sont inscrits dans une vision coopérative de la gestion des opérations, car les gisements de performances se situent essentiellement dans la maîtrise des interactions et dans la bonne synchronisation des tâches d’exécution concrète. La performance de l’ensemble et de chacun se situe ainsi en partie par une meilleure intégration des processus qui se trouvent aux interfaces des acteurs.     </a:t>
            </a:r>
            <a:endParaRPr lang="en-US" sz="3200" dirty="0"/>
          </a:p>
        </p:txBody>
      </p:sp>
    </p:spTree>
    <p:extLst>
      <p:ext uri="{BB962C8B-B14F-4D97-AF65-F5344CB8AC3E}">
        <p14:creationId xmlns:p14="http://schemas.microsoft.com/office/powerpoint/2010/main" val="12682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169818"/>
            <a:ext cx="10364451" cy="705394"/>
          </a:xfrm>
        </p:spPr>
        <p:txBody>
          <a:bodyPr>
            <a:normAutofit fontScale="90000"/>
          </a:bodyPr>
          <a:lstStyle/>
          <a:p>
            <a:pPr algn="l">
              <a:lnSpc>
                <a:spcPct val="100000"/>
              </a:lnSpc>
            </a:pPr>
            <a:r>
              <a:rPr lang="fr-FR" sz="3200" cap="none" dirty="0" smtClean="0"/>
              <a:t>Prenons quelques exemples:</a:t>
            </a:r>
            <a:br>
              <a:rPr lang="fr-FR" sz="3200" cap="none" dirty="0" smtClean="0"/>
            </a:br>
            <a:r>
              <a:rPr lang="fr-FR" sz="3200" cap="none" dirty="0" smtClean="0"/>
              <a:t> </a:t>
            </a:r>
            <a:endParaRPr lang="en-US" sz="3200" cap="none" dirty="0"/>
          </a:p>
        </p:txBody>
      </p:sp>
      <p:sp>
        <p:nvSpPr>
          <p:cNvPr id="4" name="ZoneTexte 3"/>
          <p:cNvSpPr txBox="1"/>
          <p:nvPr/>
        </p:nvSpPr>
        <p:spPr>
          <a:xfrm>
            <a:off x="600892" y="2351314"/>
            <a:ext cx="4859382" cy="369332"/>
          </a:xfrm>
          <a:prstGeom prst="rect">
            <a:avLst/>
          </a:prstGeom>
          <a:noFill/>
        </p:spPr>
        <p:txBody>
          <a:bodyPr wrap="square" rtlCol="0">
            <a:spAutoFit/>
          </a:bodyPr>
          <a:lstStyle/>
          <a:p>
            <a:endParaRPr lang="en-US" dirty="0"/>
          </a:p>
        </p:txBody>
      </p:sp>
      <p:sp>
        <p:nvSpPr>
          <p:cNvPr id="5" name="ZoneTexte 4"/>
          <p:cNvSpPr txBox="1"/>
          <p:nvPr/>
        </p:nvSpPr>
        <p:spPr>
          <a:xfrm>
            <a:off x="704769" y="653144"/>
            <a:ext cx="10947300" cy="6986528"/>
          </a:xfrm>
          <a:prstGeom prst="rect">
            <a:avLst/>
          </a:prstGeom>
          <a:noFill/>
        </p:spPr>
        <p:txBody>
          <a:bodyPr wrap="square" rtlCol="0">
            <a:spAutoFit/>
          </a:bodyPr>
          <a:lstStyle/>
          <a:p>
            <a:pPr marL="285750" indent="-285750">
              <a:buFont typeface="Wingdings" panose="05000000000000000000" pitchFamily="2" charset="2"/>
              <a:buChar char="v"/>
            </a:pPr>
            <a:r>
              <a:rPr lang="fr-FR" sz="3200" b="1" dirty="0" smtClean="0"/>
              <a:t>Coopération </a:t>
            </a:r>
            <a:r>
              <a:rPr lang="fr-FR" sz="3200" b="1" dirty="0"/>
              <a:t>dans le format des produits</a:t>
            </a:r>
            <a:r>
              <a:rPr lang="fr-FR" sz="3200" b="1" dirty="0" smtClean="0"/>
              <a:t>: </a:t>
            </a:r>
            <a:r>
              <a:rPr lang="fr-FR" sz="3200" dirty="0" smtClean="0"/>
              <a:t>la mise au standard des colis, dés la sortie des entrepôts des fournisseurs.</a:t>
            </a:r>
          </a:p>
          <a:p>
            <a:pPr marL="285750" indent="-285750">
              <a:buFont typeface="Wingdings" panose="05000000000000000000" pitchFamily="2" charset="2"/>
              <a:buChar char="v"/>
            </a:pPr>
            <a:r>
              <a:rPr lang="fr-FR" sz="3200" dirty="0" smtClean="0"/>
              <a:t> </a:t>
            </a:r>
            <a:r>
              <a:rPr lang="fr-FR" sz="3200" b="1" dirty="0" smtClean="0"/>
              <a:t>Coopération dans le pilotage des processus</a:t>
            </a:r>
            <a:r>
              <a:rPr lang="fr-FR" sz="3200" dirty="0" smtClean="0"/>
              <a:t>: en utilisant le processus de GPA (Gestion Partagée des Approvisionnements) qui consiste a donnée à certains fournisseurs la proposition de la nature et de la quantité des approvisionnements à lancer pour l’entreprise, celle-ci se contentant de les valides.</a:t>
            </a:r>
          </a:p>
          <a:p>
            <a:pPr marL="285750" indent="-285750">
              <a:buFont typeface="Wingdings" panose="05000000000000000000" pitchFamily="2" charset="2"/>
              <a:buChar char="v"/>
            </a:pPr>
            <a:r>
              <a:rPr lang="fr-FR" sz="3200" b="1" dirty="0" smtClean="0"/>
              <a:t>Coopération en matière d’échange d’information: </a:t>
            </a:r>
            <a:r>
              <a:rPr lang="fr-FR" sz="3200" dirty="0" smtClean="0"/>
              <a:t>l’ ouverture et la mise à disposition de ses plannings de production de la part de l’entreprise à certains de ses équipementiers apporte un meilleur suivi des changements en cours. Cette mise à disposition autorise des adaptation plus rapides qui tendent à limiter des ruptures d’approvisionnement chez ses équipementiers…..</a:t>
            </a:r>
            <a:r>
              <a:rPr lang="fr-FR" sz="3200" b="1" dirty="0"/>
              <a:t/>
            </a:r>
            <a:br>
              <a:rPr lang="fr-FR" sz="3200" b="1" dirty="0"/>
            </a:br>
            <a:endParaRPr lang="en-US" sz="3200" b="1" dirty="0"/>
          </a:p>
        </p:txBody>
      </p:sp>
    </p:spTree>
    <p:extLst>
      <p:ext uri="{BB962C8B-B14F-4D97-AF65-F5344CB8AC3E}">
        <p14:creationId xmlns:p14="http://schemas.microsoft.com/office/powerpoint/2010/main" val="417535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913774" y="1136469"/>
            <a:ext cx="10363826" cy="5368833"/>
          </a:xfrm>
        </p:spPr>
        <p:txBody>
          <a:bodyPr>
            <a:normAutofit lnSpcReduction="10000"/>
          </a:bodyPr>
          <a:lstStyle/>
          <a:p>
            <a:pPr algn="just"/>
            <a:r>
              <a:rPr lang="fr-DZ" sz="3200" cap="none" dirty="0" smtClean="0"/>
              <a:t>                                </a:t>
            </a:r>
          </a:p>
          <a:p>
            <a:pPr algn="just"/>
            <a:r>
              <a:rPr lang="fr-FR" sz="3200" cap="none" dirty="0" smtClean="0"/>
              <a:t>Si le terme supply chain management (SCM) est très utilisé aujourd’hui, sa signification est toujours source d’une grande confusion. Le terme supply chain management a vu sa définition évoluer depuis qu’il existe et, aujourd’hui, des dizaines de définitions différentes ont été recensées.  </a:t>
            </a:r>
            <a:endParaRPr lang="fr-DZ" sz="3200" cap="none" dirty="0" smtClean="0"/>
          </a:p>
          <a:p>
            <a:pPr algn="just"/>
            <a:r>
              <a:rPr lang="fr-FR" sz="3200" cap="none" dirty="0" smtClean="0"/>
              <a:t>Le Council of supply chain management Professional (association mondiale de professionnels de la gestion de la chaîne d'approvisionnement) propose la définition suivante :</a:t>
            </a:r>
            <a:endParaRPr lang="en-US" sz="3200" dirty="0"/>
          </a:p>
        </p:txBody>
      </p:sp>
      <p:sp>
        <p:nvSpPr>
          <p:cNvPr id="2" name="Pentagone 1"/>
          <p:cNvSpPr/>
          <p:nvPr/>
        </p:nvSpPr>
        <p:spPr>
          <a:xfrm>
            <a:off x="913774" y="261257"/>
            <a:ext cx="10516226" cy="8752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DZ" sz="2800" b="1" dirty="0">
                <a:solidFill>
                  <a:schemeClr val="tx1"/>
                </a:solidFill>
              </a:rPr>
              <a:t>4/</a:t>
            </a:r>
            <a:r>
              <a:rPr lang="fr-FR" sz="2800" b="1" dirty="0">
                <a:solidFill>
                  <a:schemeClr val="tx1"/>
                </a:solidFill>
              </a:rPr>
              <a:t>La gestion de la chaine </a:t>
            </a:r>
            <a:r>
              <a:rPr lang="fr-FR" sz="2800" b="1" dirty="0" smtClean="0">
                <a:solidFill>
                  <a:schemeClr val="tx1"/>
                </a:solidFill>
              </a:rPr>
              <a:t>logistique</a:t>
            </a:r>
            <a:r>
              <a:rPr lang="fr-DZ" sz="2800" b="1" dirty="0" smtClean="0">
                <a:solidFill>
                  <a:schemeClr val="tx1"/>
                </a:solidFill>
              </a:rPr>
              <a:t> (</a:t>
            </a:r>
            <a:r>
              <a:rPr lang="fr-FR" sz="2800" b="1" dirty="0" smtClean="0">
                <a:solidFill>
                  <a:schemeClr val="tx1"/>
                </a:solidFill>
              </a:rPr>
              <a:t>suppl</a:t>
            </a:r>
            <a:r>
              <a:rPr lang="fr-DZ" sz="2800" b="1" dirty="0" smtClean="0">
                <a:solidFill>
                  <a:schemeClr val="tx1"/>
                </a:solidFill>
              </a:rPr>
              <a:t>y </a:t>
            </a:r>
            <a:r>
              <a:rPr lang="fr-FR" sz="2800" b="1" dirty="0" err="1" smtClean="0">
                <a:solidFill>
                  <a:schemeClr val="tx1"/>
                </a:solidFill>
              </a:rPr>
              <a:t>chain</a:t>
            </a:r>
            <a:r>
              <a:rPr lang="fr-FR" sz="2800" b="1" dirty="0" smtClean="0">
                <a:solidFill>
                  <a:schemeClr val="tx1"/>
                </a:solidFill>
              </a:rPr>
              <a:t> management</a:t>
            </a:r>
            <a:r>
              <a:rPr lang="fr-DZ" sz="2800" b="1" dirty="0" smtClean="0">
                <a:solidFill>
                  <a:schemeClr val="tx1"/>
                </a:solidFill>
              </a:rPr>
              <a:t>)</a:t>
            </a:r>
            <a:r>
              <a:rPr lang="fr-FR" sz="2800" b="1" dirty="0" smtClean="0">
                <a:solidFill>
                  <a:schemeClr val="tx1"/>
                </a:solidFill>
              </a:rPr>
              <a:t> </a:t>
            </a:r>
            <a:r>
              <a:rPr lang="fr-FR" sz="2800" b="1" dirty="0">
                <a:solidFill>
                  <a:schemeClr val="tx1"/>
                </a:solidFill>
              </a:rPr>
              <a:t/>
            </a:r>
            <a:br>
              <a:rPr lang="fr-FR" sz="2800" b="1" dirty="0">
                <a:solidFill>
                  <a:schemeClr val="tx1"/>
                </a:solidFill>
              </a:rPr>
            </a:br>
            <a:endParaRPr lang="en-US" sz="2800" b="1" dirty="0">
              <a:solidFill>
                <a:schemeClr val="tx1"/>
              </a:solidFill>
            </a:endParaRPr>
          </a:p>
        </p:txBody>
      </p:sp>
      <p:sp>
        <p:nvSpPr>
          <p:cNvPr id="5" name="Ellipse 4"/>
          <p:cNvSpPr/>
          <p:nvPr/>
        </p:nvSpPr>
        <p:spPr>
          <a:xfrm>
            <a:off x="1005841" y="1136469"/>
            <a:ext cx="3631474"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DZ" sz="2800" b="1" dirty="0">
                <a:solidFill>
                  <a:schemeClr val="tx1"/>
                </a:solidFill>
              </a:rPr>
              <a:t>4.1/ Définition</a:t>
            </a:r>
          </a:p>
        </p:txBody>
      </p:sp>
    </p:spTree>
    <p:extLst>
      <p:ext uri="{BB962C8B-B14F-4D97-AF65-F5344CB8AC3E}">
        <p14:creationId xmlns:p14="http://schemas.microsoft.com/office/powerpoint/2010/main" val="210255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13"/>
            <p:extLst>
              <p:ext uri="{D42A27DB-BD31-4B8C-83A1-F6EECF244321}">
                <p14:modId xmlns:p14="http://schemas.microsoft.com/office/powerpoint/2010/main" val="934597861"/>
              </p:ext>
            </p:extLst>
          </p:nvPr>
        </p:nvGraphicFramePr>
        <p:xfrm>
          <a:off x="940526" y="365760"/>
          <a:ext cx="10123714" cy="6283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5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1149928"/>
            <a:ext cx="10363826" cy="4641272"/>
          </a:xfrm>
        </p:spPr>
        <p:txBody>
          <a:bodyPr/>
          <a:lstStyle/>
          <a:p>
            <a:pPr algn="just"/>
            <a:r>
              <a:rPr lang="fr-DZ" sz="3600" cap="none" dirty="0" smtClean="0"/>
              <a:t>                               </a:t>
            </a:r>
            <a:r>
              <a:rPr lang="fr-FR" sz="3600" cap="none" dirty="0" smtClean="0"/>
              <a:t>:(inbound logistics) ou encore logistique d’approvisionnement est : « l’ensemble des activités liées à la réception, au stockage et à la distribution des matières premières et composants, telles que la manutention des marchandises, la gestion des entrepôts, le contrôle des stocks </a:t>
            </a:r>
            <a:r>
              <a:rPr lang="fr-FR" dirty="0" smtClean="0"/>
              <a:t>». </a:t>
            </a:r>
            <a:endParaRPr lang="en-US" dirty="0"/>
          </a:p>
        </p:txBody>
      </p:sp>
      <p:sp>
        <p:nvSpPr>
          <p:cNvPr id="4" name="Pentagone 3"/>
          <p:cNvSpPr/>
          <p:nvPr/>
        </p:nvSpPr>
        <p:spPr>
          <a:xfrm>
            <a:off x="913774" y="339634"/>
            <a:ext cx="9928397" cy="8634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DZ" sz="3200" cap="all" dirty="0">
                <a:solidFill>
                  <a:prstClr val="black"/>
                </a:solidFill>
                <a:ea typeface="+mj-ea"/>
                <a:cs typeface="+mj-cs"/>
              </a:rPr>
              <a:t>4.2/</a:t>
            </a:r>
            <a:r>
              <a:rPr lang="fr-FR" sz="3200" cap="all" dirty="0">
                <a:solidFill>
                  <a:prstClr val="black"/>
                </a:solidFill>
                <a:ea typeface="+mj-ea"/>
                <a:cs typeface="+mj-cs"/>
              </a:rPr>
              <a:t>Le</a:t>
            </a:r>
            <a:r>
              <a:rPr lang="fr-DZ" sz="3200" cap="all" dirty="0">
                <a:solidFill>
                  <a:prstClr val="black"/>
                </a:solidFill>
                <a:ea typeface="+mj-ea"/>
                <a:cs typeface="+mj-cs"/>
              </a:rPr>
              <a:t>s</a:t>
            </a:r>
            <a:r>
              <a:rPr lang="fr-FR" sz="3200" cap="all" dirty="0">
                <a:solidFill>
                  <a:prstClr val="black"/>
                </a:solidFill>
                <a:ea typeface="+mj-ea"/>
                <a:cs typeface="+mj-cs"/>
              </a:rPr>
              <a:t> processus d’une supply chain :</a:t>
            </a:r>
            <a:br>
              <a:rPr lang="fr-FR" sz="3200" cap="all" dirty="0">
                <a:solidFill>
                  <a:prstClr val="black"/>
                </a:solidFill>
                <a:ea typeface="+mj-ea"/>
                <a:cs typeface="+mj-cs"/>
              </a:rPr>
            </a:br>
            <a:endParaRPr lang="en-US" dirty="0"/>
          </a:p>
        </p:txBody>
      </p:sp>
      <p:sp>
        <p:nvSpPr>
          <p:cNvPr id="5" name="Ellipse 4"/>
          <p:cNvSpPr/>
          <p:nvPr/>
        </p:nvSpPr>
        <p:spPr>
          <a:xfrm>
            <a:off x="744583" y="1203089"/>
            <a:ext cx="4297679" cy="810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DZ" sz="2400" b="1" dirty="0">
                <a:solidFill>
                  <a:schemeClr val="tx1"/>
                </a:solidFill>
              </a:rPr>
              <a:t>1/</a:t>
            </a:r>
            <a:r>
              <a:rPr lang="fr-FR" sz="2400" b="1" dirty="0">
                <a:solidFill>
                  <a:schemeClr val="tx1"/>
                </a:solidFill>
              </a:rPr>
              <a:t>La </a:t>
            </a:r>
            <a:r>
              <a:rPr lang="fr-FR" sz="2400" b="1" dirty="0" smtClean="0">
                <a:solidFill>
                  <a:schemeClr val="tx1"/>
                </a:solidFill>
              </a:rPr>
              <a:t>logistique </a:t>
            </a:r>
            <a:r>
              <a:rPr lang="fr-FR" sz="2400" b="1" dirty="0">
                <a:solidFill>
                  <a:schemeClr val="tx1"/>
                </a:solidFill>
              </a:rPr>
              <a:t>amont</a:t>
            </a:r>
            <a:endParaRPr lang="en-US" sz="2400" b="1" dirty="0">
              <a:solidFill>
                <a:schemeClr val="tx1"/>
              </a:solidFill>
            </a:endParaRPr>
          </a:p>
        </p:txBody>
      </p:sp>
    </p:spTree>
    <p:extLst>
      <p:ext uri="{BB962C8B-B14F-4D97-AF65-F5344CB8AC3E}">
        <p14:creationId xmlns:p14="http://schemas.microsoft.com/office/powerpoint/2010/main" val="12584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613954"/>
            <a:ext cx="10363826" cy="5939246"/>
          </a:xfrm>
        </p:spPr>
        <p:txBody>
          <a:bodyPr/>
          <a:lstStyle/>
          <a:p>
            <a:pPr algn="just"/>
            <a:r>
              <a:rPr lang="fr-DZ" sz="3600" cap="none" dirty="0" smtClean="0"/>
              <a:t>                                   </a:t>
            </a:r>
            <a:r>
              <a:rPr lang="fr-FR" sz="3600" cap="none" dirty="0" smtClean="0"/>
              <a:t>: (le matériels management ) est « l’ensemble des activités liées à l’acheminement des produits au sein de l’entreprise. </a:t>
            </a:r>
            <a:r>
              <a:rPr lang="fr-FR" dirty="0" smtClean="0"/>
              <a:t>»</a:t>
            </a:r>
            <a:endParaRPr lang="en-US" dirty="0"/>
          </a:p>
        </p:txBody>
      </p:sp>
      <p:sp>
        <p:nvSpPr>
          <p:cNvPr id="4" name="Rectangle 3"/>
          <p:cNvSpPr/>
          <p:nvPr/>
        </p:nvSpPr>
        <p:spPr>
          <a:xfrm>
            <a:off x="913774" y="2757055"/>
            <a:ext cx="10197571" cy="3416320"/>
          </a:xfrm>
          <a:prstGeom prst="rect">
            <a:avLst/>
          </a:prstGeom>
        </p:spPr>
        <p:txBody>
          <a:bodyPr wrap="square">
            <a:spAutoFit/>
          </a:bodyPr>
          <a:lstStyle/>
          <a:p>
            <a:pPr marL="571500" indent="-571500" algn="just">
              <a:buFont typeface="Arial" panose="020B0604020202020204" pitchFamily="34" charset="0"/>
              <a:buChar char="•"/>
            </a:pPr>
            <a:r>
              <a:rPr lang="fr-DZ" sz="3600" dirty="0" smtClean="0"/>
              <a:t>                                </a:t>
            </a:r>
            <a:r>
              <a:rPr lang="fr-FR" sz="3600" dirty="0" smtClean="0"/>
              <a:t>:(outbound logistics) est</a:t>
            </a:r>
            <a:r>
              <a:rPr lang="fr-DZ" sz="3600" dirty="0" smtClean="0"/>
              <a:t> </a:t>
            </a:r>
            <a:r>
              <a:rPr lang="fr-FR" sz="3600" dirty="0" smtClean="0"/>
              <a:t>«l’ensemble des activités liées à la collecte, au stockage et à la distribution de produits à des acheteurs, telles que la manutention des marchandises, l’exploitation des véhicules de livraison»</a:t>
            </a:r>
            <a:endParaRPr lang="en-US" sz="3600" dirty="0"/>
          </a:p>
        </p:txBody>
      </p:sp>
      <p:sp>
        <p:nvSpPr>
          <p:cNvPr id="2" name="Ellipse 1"/>
          <p:cNvSpPr/>
          <p:nvPr/>
        </p:nvSpPr>
        <p:spPr>
          <a:xfrm>
            <a:off x="1240970" y="352697"/>
            <a:ext cx="4389122" cy="120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2/La logistique interne </a:t>
            </a:r>
          </a:p>
        </p:txBody>
      </p:sp>
      <p:sp>
        <p:nvSpPr>
          <p:cNvPr id="5" name="Ellipse 4"/>
          <p:cNvSpPr/>
          <p:nvPr/>
        </p:nvSpPr>
        <p:spPr>
          <a:xfrm>
            <a:off x="1240971" y="2586446"/>
            <a:ext cx="4193178" cy="927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DZ" sz="2400" b="1" dirty="0">
                <a:solidFill>
                  <a:schemeClr val="tx1"/>
                </a:solidFill>
              </a:rPr>
              <a:t>3/</a:t>
            </a:r>
            <a:r>
              <a:rPr lang="fr-FR" sz="2400" b="1" dirty="0">
                <a:solidFill>
                  <a:schemeClr val="tx1"/>
                </a:solidFill>
              </a:rPr>
              <a:t>La logistique avale</a:t>
            </a:r>
            <a:endParaRPr lang="en-US" sz="2400" dirty="0">
              <a:solidFill>
                <a:schemeClr val="tx1"/>
              </a:solidFill>
            </a:endParaRPr>
          </a:p>
        </p:txBody>
      </p:sp>
    </p:spTree>
    <p:extLst>
      <p:ext uri="{BB962C8B-B14F-4D97-AF65-F5344CB8AC3E}">
        <p14:creationId xmlns:p14="http://schemas.microsoft.com/office/powerpoint/2010/main" val="11421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29491" y="1025235"/>
            <a:ext cx="10848109" cy="5652655"/>
          </a:xfrm>
        </p:spPr>
        <p:txBody>
          <a:bodyPr/>
          <a:lstStyle/>
          <a:p>
            <a:pPr marL="0" indent="0" algn="just">
              <a:buNone/>
            </a:pPr>
            <a:r>
              <a:rPr lang="fr-DZ" dirty="0" smtClean="0"/>
              <a:t>	</a:t>
            </a:r>
            <a:r>
              <a:rPr lang="en-US" sz="3600" cap="none" dirty="0" smtClean="0"/>
              <a:t>L</a:t>
            </a:r>
            <a:r>
              <a:rPr lang="fr-DZ" sz="3600" cap="none" dirty="0" smtClean="0"/>
              <a:t>es enjeux du SCM sont devenuts si sensible que des organisations se sont céées auteur de cette problimatique : directeurSC,chef de flux ou SCM,SC développement manager...</a:t>
            </a:r>
          </a:p>
          <a:p>
            <a:pPr marL="0" indent="0" algn="just">
              <a:buNone/>
            </a:pPr>
            <a:r>
              <a:rPr lang="fr-DZ" sz="3600" cap="none" dirty="0" smtClean="0"/>
              <a:t>C’est une des fonctions rares qui ont émergé c’est 15derniéres années et qui présentent la caracteristique d’évoluer de manière constante afin de s’adapter aux équilibres nouveaux</a:t>
            </a:r>
            <a:r>
              <a:rPr lang="fr-DZ" sz="3200" cap="none" dirty="0" smtClean="0"/>
              <a:t>.    </a:t>
            </a:r>
            <a:endParaRPr lang="en-US" sz="3200" dirty="0"/>
          </a:p>
        </p:txBody>
      </p:sp>
      <p:sp>
        <p:nvSpPr>
          <p:cNvPr id="4" name="Pentagone 3"/>
          <p:cNvSpPr/>
          <p:nvPr/>
        </p:nvSpPr>
        <p:spPr>
          <a:xfrm>
            <a:off x="428864" y="156754"/>
            <a:ext cx="10661501" cy="108552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DZ" sz="3600" cap="all" dirty="0">
                <a:solidFill>
                  <a:prstClr val="black"/>
                </a:solidFill>
                <a:ea typeface="+mj-ea"/>
                <a:cs typeface="+mj-cs"/>
              </a:rPr>
              <a:t>4.2/</a:t>
            </a:r>
            <a:r>
              <a:rPr lang="fr-FR" sz="3600" dirty="0">
                <a:solidFill>
                  <a:prstClr val="black"/>
                </a:solidFill>
                <a:ea typeface="+mj-ea"/>
                <a:cs typeface="+mj-cs"/>
              </a:rPr>
              <a:t>Les enjeux de la logistique </a:t>
            </a:r>
            <a:endParaRPr lang="en-US" dirty="0"/>
          </a:p>
        </p:txBody>
      </p:sp>
    </p:spTree>
    <p:extLst>
      <p:ext uri="{BB962C8B-B14F-4D97-AF65-F5344CB8AC3E}">
        <p14:creationId xmlns:p14="http://schemas.microsoft.com/office/powerpoint/2010/main" val="18899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706582" y="775856"/>
            <a:ext cx="10571018" cy="5015344"/>
          </a:xfrm>
        </p:spPr>
        <p:txBody>
          <a:bodyPr>
            <a:normAutofit/>
          </a:bodyPr>
          <a:lstStyle/>
          <a:p>
            <a:pPr marL="0" indent="0">
              <a:buNone/>
            </a:pPr>
            <a:r>
              <a:rPr lang="en-US" sz="3600" cap="none" dirty="0" smtClean="0"/>
              <a:t>L</a:t>
            </a:r>
            <a:r>
              <a:rPr lang="fr-DZ" sz="3600" cap="none" dirty="0" smtClean="0"/>
              <a:t>es enjeux associés à la bonne maîtrise de la SC sont:</a:t>
            </a:r>
          </a:p>
          <a:p>
            <a:pPr marL="0" indent="0">
              <a:buNone/>
            </a:pPr>
            <a:r>
              <a:rPr lang="fr-DZ" sz="3600" cap="none" dirty="0" smtClean="0"/>
              <a:t> </a:t>
            </a:r>
            <a:endParaRPr lang="en-US" sz="3600" cap="none" dirty="0"/>
          </a:p>
        </p:txBody>
      </p:sp>
      <p:sp>
        <p:nvSpPr>
          <p:cNvPr id="4" name="Flèche droite 3"/>
          <p:cNvSpPr/>
          <p:nvPr/>
        </p:nvSpPr>
        <p:spPr>
          <a:xfrm>
            <a:off x="845128" y="1523998"/>
            <a:ext cx="9864436" cy="1413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DZ" sz="2400" b="1" dirty="0" smtClean="0"/>
              <a:t>1/ Une contribution dirécte à la création d’avantages concurrentiels</a:t>
            </a:r>
            <a:endParaRPr lang="en-US" sz="2400" b="1" dirty="0"/>
          </a:p>
        </p:txBody>
      </p:sp>
      <p:sp>
        <p:nvSpPr>
          <p:cNvPr id="5" name="Flèche droite 4"/>
          <p:cNvSpPr/>
          <p:nvPr/>
        </p:nvSpPr>
        <p:spPr>
          <a:xfrm>
            <a:off x="845128" y="3124198"/>
            <a:ext cx="10002982" cy="1413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DZ" sz="2400" b="1" dirty="0" smtClean="0"/>
              <a:t>2/ Un appui  à la mise en </a:t>
            </a:r>
            <a:r>
              <a:rPr lang="en-US" sz="2400" b="1" dirty="0" smtClean="0"/>
              <a:t>œ</a:t>
            </a:r>
            <a:r>
              <a:rPr lang="fr-DZ" sz="2400" b="1" dirty="0" smtClean="0"/>
              <a:t>uvre de stratigiés d’entreprise </a:t>
            </a:r>
            <a:endParaRPr lang="en-US" sz="2400" b="1" dirty="0"/>
          </a:p>
        </p:txBody>
      </p:sp>
      <p:sp>
        <p:nvSpPr>
          <p:cNvPr id="6" name="Flèche droite 5"/>
          <p:cNvSpPr/>
          <p:nvPr/>
        </p:nvSpPr>
        <p:spPr>
          <a:xfrm>
            <a:off x="845129" y="4724398"/>
            <a:ext cx="10002982" cy="1413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DZ" sz="2400" b="1" dirty="0" smtClean="0"/>
              <a:t>3/Une démunition des capiteaux immobilisés dans les opirations logistiques</a:t>
            </a:r>
            <a:endParaRPr lang="en-US" sz="2400" b="1" dirty="0"/>
          </a:p>
        </p:txBody>
      </p:sp>
    </p:spTree>
    <p:extLst>
      <p:ext uri="{BB962C8B-B14F-4D97-AF65-F5344CB8AC3E}">
        <p14:creationId xmlns:p14="http://schemas.microsoft.com/office/powerpoint/2010/main" val="14073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4494" y="218960"/>
            <a:ext cx="9066494" cy="759835"/>
          </a:xfrm>
        </p:spPr>
        <p:txBody>
          <a:bodyPr>
            <a:normAutofit/>
          </a:bodyPr>
          <a:lstStyle/>
          <a:p>
            <a:r>
              <a:rPr lang="fr-FR" sz="3200" dirty="0" smtClean="0">
                <a:latin typeface="Times New Roman" panose="02020603050405020304" pitchFamily="18" charset="0"/>
                <a:cs typeface="Times New Roman" panose="02020603050405020304" pitchFamily="18" charset="0"/>
              </a:rPr>
              <a:t>Le programme </a:t>
            </a:r>
            <a:endParaRPr lang="fr-FR" sz="3200" dirty="0">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sz="quarter" idx="4294967295"/>
            <p:extLst>
              <p:ext uri="{D42A27DB-BD31-4B8C-83A1-F6EECF244321}">
                <p14:modId xmlns:p14="http://schemas.microsoft.com/office/powerpoint/2010/main" val="2926097548"/>
              </p:ext>
            </p:extLst>
          </p:nvPr>
        </p:nvGraphicFramePr>
        <p:xfrm>
          <a:off x="0" y="979488"/>
          <a:ext cx="10363200"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675194" y="5122193"/>
            <a:ext cx="1089212" cy="369332"/>
          </a:xfrm>
          <a:prstGeom prst="rect">
            <a:avLst/>
          </a:prstGeom>
          <a:noFill/>
        </p:spPr>
        <p:txBody>
          <a:bodyPr wrap="square" rtlCol="0">
            <a:spAutoFit/>
          </a:bodyPr>
          <a:lstStyle/>
          <a:p>
            <a:r>
              <a:rPr lang="" smtClean="0"/>
              <a:t> </a:t>
            </a:r>
            <a:endParaRPr lang="fr-FR" dirty="0"/>
          </a:p>
        </p:txBody>
      </p:sp>
    </p:spTree>
    <p:extLst>
      <p:ext uri="{BB962C8B-B14F-4D97-AF65-F5344CB8AC3E}">
        <p14:creationId xmlns:p14="http://schemas.microsoft.com/office/powerpoint/2010/main" val="868644125"/>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3"/>
          </p:nvPr>
        </p:nvSpPr>
        <p:spPr>
          <a:xfrm>
            <a:off x="913774" y="1607127"/>
            <a:ext cx="10363826" cy="4184072"/>
          </a:xfrm>
        </p:spPr>
        <p:txBody>
          <a:bodyPr/>
          <a:lstStyle/>
          <a:p>
            <a:pPr marL="0" indent="0" algn="just">
              <a:buNone/>
            </a:pPr>
            <a:r>
              <a:rPr lang="en-US" sz="2800" cap="none" dirty="0" smtClean="0"/>
              <a:t>L</a:t>
            </a:r>
            <a:r>
              <a:rPr lang="fr-DZ" sz="2800" cap="none" dirty="0" smtClean="0"/>
              <a:t>es avantages concurentiels qui sont recherchés sont relatifs soit à:</a:t>
            </a:r>
          </a:p>
          <a:p>
            <a:pPr algn="just">
              <a:buFont typeface="Courier New" panose="02070309020205020404" pitchFamily="49" charset="0"/>
              <a:buChar char="o"/>
            </a:pPr>
            <a:r>
              <a:rPr lang="fr-DZ" sz="2800" cap="none" dirty="0" smtClean="0"/>
              <a:t>Des services fournis (disponibilité, délai.....);</a:t>
            </a:r>
          </a:p>
          <a:p>
            <a:pPr algn="just">
              <a:buFont typeface="Courier New" panose="02070309020205020404" pitchFamily="49" charset="0"/>
              <a:buChar char="o"/>
            </a:pPr>
            <a:r>
              <a:rPr lang="fr-DZ" sz="2800" cap="none" dirty="0" smtClean="0"/>
              <a:t> La maîtrise des coûts opérationnels ;</a:t>
            </a:r>
          </a:p>
          <a:p>
            <a:pPr algn="just">
              <a:buFont typeface="Courier New" panose="02070309020205020404" pitchFamily="49" charset="0"/>
              <a:buChar char="o"/>
            </a:pPr>
            <a:r>
              <a:rPr lang="fr-DZ" sz="2800" cap="none" dirty="0" smtClean="0"/>
              <a:t> la maîtrise des coûts de la SC qui sont de l’ordre de 10% du prix de vente du produit(3%pour les produits à haute valeure ajeutée et jusqu’à 15% pour les produits à faible valeur ajeutée);</a:t>
            </a:r>
          </a:p>
          <a:p>
            <a:pPr>
              <a:buFont typeface="Courier New" panose="02070309020205020404" pitchFamily="49" charset="0"/>
              <a:buChar char="o"/>
            </a:pPr>
            <a:endParaRPr lang="en-US" cap="none" dirty="0"/>
          </a:p>
        </p:txBody>
      </p:sp>
      <p:sp>
        <p:nvSpPr>
          <p:cNvPr id="9" name="Flèche droite 8"/>
          <p:cNvSpPr/>
          <p:nvPr/>
        </p:nvSpPr>
        <p:spPr>
          <a:xfrm>
            <a:off x="913774" y="-235526"/>
            <a:ext cx="10363826" cy="1842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DZ" dirty="0" smtClean="0"/>
              <a:t>1/ </a:t>
            </a:r>
            <a:r>
              <a:rPr lang="fr-DZ" sz="2800" dirty="0" smtClean="0"/>
              <a:t>Une</a:t>
            </a:r>
            <a:r>
              <a:rPr lang="fr-DZ" dirty="0" smtClean="0"/>
              <a:t> </a:t>
            </a:r>
            <a:r>
              <a:rPr lang="fr-DZ" sz="2800" dirty="0" smtClean="0"/>
              <a:t>contribution dirécte dans la création d’avantages concurrent</a:t>
            </a:r>
            <a:r>
              <a:rPr lang="fr-DZ" sz="2800" spc="-150" dirty="0" smtClean="0"/>
              <a:t>iels</a:t>
            </a:r>
          </a:p>
        </p:txBody>
      </p:sp>
    </p:spTree>
    <p:extLst>
      <p:ext uri="{BB962C8B-B14F-4D97-AF65-F5344CB8AC3E}">
        <p14:creationId xmlns:p14="http://schemas.microsoft.com/office/powerpoint/2010/main" val="11714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526474"/>
            <a:ext cx="10363826" cy="5264726"/>
          </a:xfrm>
        </p:spPr>
        <p:txBody>
          <a:bodyPr>
            <a:normAutofit/>
          </a:bodyPr>
          <a:lstStyle/>
          <a:p>
            <a:pPr marL="0" indent="0" algn="just">
              <a:buNone/>
            </a:pPr>
            <a:r>
              <a:rPr lang="fr-DZ" sz="3600" cap="none" dirty="0" smtClean="0"/>
              <a:t>Ils recouvrent les principaux postes suivants: </a:t>
            </a:r>
          </a:p>
          <a:p>
            <a:pPr algn="just">
              <a:buFont typeface="Wingdings" panose="05000000000000000000" pitchFamily="2" charset="2"/>
              <a:buChar char="Ø"/>
            </a:pPr>
            <a:r>
              <a:rPr lang="en-US" sz="3600" cap="none" dirty="0" smtClean="0"/>
              <a:t>L</a:t>
            </a:r>
            <a:r>
              <a:rPr lang="fr-DZ" sz="3600" cap="none" dirty="0" smtClean="0"/>
              <a:t>es coûts de transports, qu’il soit amont,interne ou aval;</a:t>
            </a:r>
          </a:p>
          <a:p>
            <a:pPr algn="just">
              <a:buFont typeface="Wingdings" panose="05000000000000000000" pitchFamily="2" charset="2"/>
              <a:buChar char="Ø"/>
            </a:pPr>
            <a:r>
              <a:rPr lang="en-US" sz="3600" cap="none" dirty="0" smtClean="0"/>
              <a:t>L</a:t>
            </a:r>
            <a:r>
              <a:rPr lang="fr-DZ" sz="3600" cap="none" dirty="0" smtClean="0"/>
              <a:t>e coût financier des stocks;</a:t>
            </a:r>
          </a:p>
          <a:p>
            <a:pPr algn="just">
              <a:buFont typeface="Wingdings" panose="05000000000000000000" pitchFamily="2" charset="2"/>
              <a:buChar char="Ø"/>
            </a:pPr>
            <a:r>
              <a:rPr lang="en-US" sz="3600" cap="none" dirty="0" smtClean="0"/>
              <a:t>L</a:t>
            </a:r>
            <a:r>
              <a:rPr lang="fr-DZ" sz="3600" cap="none" dirty="0" smtClean="0"/>
              <a:t>e coût des systémes d’information dédiés au SCM;</a:t>
            </a:r>
          </a:p>
          <a:p>
            <a:pPr algn="just">
              <a:buFont typeface="Wingdings" panose="05000000000000000000" pitchFamily="2" charset="2"/>
              <a:buChar char="Ø"/>
            </a:pPr>
            <a:r>
              <a:rPr lang="en-US" sz="3600" cap="none" dirty="0" smtClean="0"/>
              <a:t>L</a:t>
            </a:r>
            <a:r>
              <a:rPr lang="fr-DZ" sz="3600" cap="none" dirty="0" smtClean="0"/>
              <a:t>e coût de l’organisation et des traitements administratifs.</a:t>
            </a:r>
          </a:p>
          <a:p>
            <a:pPr>
              <a:buFont typeface="Wingdings" panose="05000000000000000000" pitchFamily="2" charset="2"/>
              <a:buChar char="Ø"/>
            </a:pPr>
            <a:endParaRPr lang="en-US" sz="3600" cap="none" dirty="0"/>
          </a:p>
        </p:txBody>
      </p:sp>
    </p:spTree>
    <p:extLst>
      <p:ext uri="{BB962C8B-B14F-4D97-AF65-F5344CB8AC3E}">
        <p14:creationId xmlns:p14="http://schemas.microsoft.com/office/powerpoint/2010/main" val="36646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04800" y="928254"/>
            <a:ext cx="11471564" cy="5929745"/>
          </a:xfrm>
        </p:spPr>
        <p:txBody>
          <a:bodyPr>
            <a:noAutofit/>
          </a:bodyPr>
          <a:lstStyle/>
          <a:p>
            <a:pPr marL="0" indent="0" algn="just">
              <a:lnSpc>
                <a:spcPct val="100000"/>
              </a:lnSpc>
              <a:buNone/>
            </a:pPr>
            <a:r>
              <a:rPr lang="fr-DZ" sz="2800" cap="none" dirty="0" smtClean="0"/>
              <a:t>Les appuis aux stratégies qu’elle soient de distribution, de sourcing ou industrielles rendent la SCM de plus en plus lié à la stratégie globale de l’entreprise</a:t>
            </a:r>
            <a:r>
              <a:rPr lang="fr-DZ" sz="2800" dirty="0" smtClean="0"/>
              <a:t>.</a:t>
            </a:r>
          </a:p>
          <a:p>
            <a:pPr algn="just">
              <a:lnSpc>
                <a:spcPct val="100000"/>
              </a:lnSpc>
              <a:buFont typeface="Wingdings" panose="05000000000000000000" pitchFamily="2" charset="2"/>
              <a:buChar char="Ø"/>
            </a:pPr>
            <a:r>
              <a:rPr lang="en-US" sz="2800" cap="none" dirty="0" smtClean="0"/>
              <a:t>D</a:t>
            </a:r>
            <a:r>
              <a:rPr lang="fr-DZ" sz="2800" cap="none" dirty="0" smtClean="0"/>
              <a:t>ans le domaine industriel, les sous-coûts industriels générés par la délocalisation des productions ou par la spécialisation des usines n’ont d’intérêt que si les sur-coûts logistiques qu’elles génèrent ne sont pas tros élevé;</a:t>
            </a:r>
          </a:p>
          <a:p>
            <a:pPr algn="just">
              <a:lnSpc>
                <a:spcPct val="100000"/>
              </a:lnSpc>
              <a:buFont typeface="Wingdings" panose="05000000000000000000" pitchFamily="2" charset="2"/>
              <a:buChar char="Ø"/>
            </a:pPr>
            <a:r>
              <a:rPr lang="en-US" sz="2800" cap="none" dirty="0" smtClean="0"/>
              <a:t>D</a:t>
            </a:r>
            <a:r>
              <a:rPr lang="fr-DZ" sz="2800" cap="none" dirty="0" smtClean="0"/>
              <a:t>ans le secteur de la grande distribution, des plates-formes </a:t>
            </a:r>
            <a:r>
              <a:rPr lang="fr-DZ" sz="2800" b="1" cap="none" dirty="0" smtClean="0"/>
              <a:t>cross-docking</a:t>
            </a:r>
            <a:r>
              <a:rPr lang="fr-DZ" sz="2800" cap="none" dirty="0" smtClean="0"/>
              <a:t> ont été mises en place. Elles réceptionnent sur des durées trés bréves</a:t>
            </a:r>
          </a:p>
          <a:p>
            <a:pPr marL="0" indent="0" algn="just">
              <a:lnSpc>
                <a:spcPct val="100000"/>
              </a:lnSpc>
              <a:buNone/>
            </a:pPr>
            <a:r>
              <a:rPr lang="fr-DZ" sz="2800" cap="none" dirty="0" smtClean="0"/>
              <a:t>( quelques heures) des livraisons provenant de fournisseurs multiples, grâce à des remplissages de camion bien meilleurs;    </a:t>
            </a:r>
            <a:endParaRPr lang="en-US" sz="2800" cap="none" dirty="0"/>
          </a:p>
        </p:txBody>
      </p:sp>
      <p:sp>
        <p:nvSpPr>
          <p:cNvPr id="5" name="Flèche droite 4"/>
          <p:cNvSpPr/>
          <p:nvPr/>
        </p:nvSpPr>
        <p:spPr>
          <a:xfrm>
            <a:off x="623455" y="-318654"/>
            <a:ext cx="10972800" cy="1593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DZ" sz="2400" b="1" dirty="0" smtClean="0">
                <a:solidFill>
                  <a:prstClr val="white"/>
                </a:solidFill>
              </a:rPr>
              <a:t>2/ </a:t>
            </a:r>
            <a:r>
              <a:rPr lang="fr-DZ" sz="3200" b="1" dirty="0" smtClean="0">
                <a:solidFill>
                  <a:prstClr val="white"/>
                </a:solidFill>
              </a:rPr>
              <a:t>Un </a:t>
            </a:r>
            <a:r>
              <a:rPr lang="fr-DZ" sz="3200" b="1" dirty="0">
                <a:solidFill>
                  <a:prstClr val="white"/>
                </a:solidFill>
              </a:rPr>
              <a:t>appui  à la mise en </a:t>
            </a:r>
            <a:r>
              <a:rPr lang="en-US" sz="3200" b="1" dirty="0">
                <a:solidFill>
                  <a:prstClr val="white"/>
                </a:solidFill>
              </a:rPr>
              <a:t>œ</a:t>
            </a:r>
            <a:r>
              <a:rPr lang="fr-DZ" sz="3200" b="1" dirty="0">
                <a:solidFill>
                  <a:prstClr val="white"/>
                </a:solidFill>
              </a:rPr>
              <a:t>uvre de stratigiés d’entreprise</a:t>
            </a:r>
            <a:endParaRPr lang="en-US" sz="3200" b="1" dirty="0"/>
          </a:p>
        </p:txBody>
      </p:sp>
    </p:spTree>
    <p:extLst>
      <p:ext uri="{BB962C8B-B14F-4D97-AF65-F5344CB8AC3E}">
        <p14:creationId xmlns:p14="http://schemas.microsoft.com/office/powerpoint/2010/main" val="191319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207818"/>
            <a:ext cx="10363826" cy="5583382"/>
          </a:xfrm>
        </p:spPr>
        <p:txBody>
          <a:bodyPr/>
          <a:lstStyle/>
          <a:p>
            <a:pPr algn="just">
              <a:buFont typeface="Wingdings" panose="05000000000000000000" pitchFamily="2" charset="2"/>
              <a:buChar char="Ø"/>
            </a:pPr>
            <a:r>
              <a:rPr lang="en-US" sz="2800" cap="none" dirty="0" smtClean="0"/>
              <a:t>D</a:t>
            </a:r>
            <a:r>
              <a:rPr lang="fr-DZ" sz="2800" cap="none" dirty="0" smtClean="0"/>
              <a:t>e même ,en matière de stratégie commerciale, est de focaliser le point de venre sur ses missions commerciales. Le rôle duel du point de vente combinant à la fois la fanction commerciale et logistique de proximité (stockage de produit) tend  à s’estemper au profit de la fanction commerciale.</a:t>
            </a:r>
            <a:endParaRPr lang="en-US" sz="2800" dirty="0"/>
          </a:p>
        </p:txBody>
      </p:sp>
    </p:spTree>
    <p:extLst>
      <p:ext uri="{BB962C8B-B14F-4D97-AF65-F5344CB8AC3E}">
        <p14:creationId xmlns:p14="http://schemas.microsoft.com/office/powerpoint/2010/main" val="25341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21114"/>
            <a:ext cx="12192000" cy="6149058"/>
          </a:xfrm>
          <a:prstGeom prst="rect">
            <a:avLst/>
          </a:prstGeom>
        </p:spPr>
      </p:pic>
      <p:sp>
        <p:nvSpPr>
          <p:cNvPr id="5" name="ZoneTexte 4"/>
          <p:cNvSpPr txBox="1"/>
          <p:nvPr/>
        </p:nvSpPr>
        <p:spPr>
          <a:xfrm>
            <a:off x="4389121" y="6270173"/>
            <a:ext cx="6714308" cy="400110"/>
          </a:xfrm>
          <a:prstGeom prst="rect">
            <a:avLst/>
          </a:prstGeom>
          <a:noFill/>
        </p:spPr>
        <p:txBody>
          <a:bodyPr wrap="square" rtlCol="0">
            <a:spAutoFit/>
          </a:bodyPr>
          <a:lstStyle/>
          <a:p>
            <a:r>
              <a:rPr lang="fr-DZ" sz="2000" b="1" dirty="0" smtClean="0"/>
              <a:t>Source Gestion des opérations SC par Philippe-Pierre Dornier</a:t>
            </a:r>
            <a:endParaRPr lang="en-US" sz="2000" b="1" dirty="0"/>
          </a:p>
        </p:txBody>
      </p:sp>
    </p:spTree>
    <p:extLst>
      <p:ext uri="{BB962C8B-B14F-4D97-AF65-F5344CB8AC3E}">
        <p14:creationId xmlns:p14="http://schemas.microsoft.com/office/powerpoint/2010/main" val="39831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822961" y="0"/>
            <a:ext cx="10202090" cy="1045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DZ" sz="2400" dirty="0" smtClean="0"/>
              <a:t>3/ Diminution des capitaux immobilisés dans les opérations logistiques </a:t>
            </a:r>
            <a:endParaRPr lang="en-US" sz="2400" dirty="0"/>
          </a:p>
        </p:txBody>
      </p:sp>
      <p:sp>
        <p:nvSpPr>
          <p:cNvPr id="3" name="ZoneTexte 2"/>
          <p:cNvSpPr txBox="1"/>
          <p:nvPr/>
        </p:nvSpPr>
        <p:spPr>
          <a:xfrm>
            <a:off x="352697" y="1045029"/>
            <a:ext cx="11573692" cy="6432530"/>
          </a:xfrm>
          <a:prstGeom prst="rect">
            <a:avLst/>
          </a:prstGeom>
          <a:noFill/>
        </p:spPr>
        <p:txBody>
          <a:bodyPr wrap="square" rtlCol="0">
            <a:spAutoFit/>
          </a:bodyPr>
          <a:lstStyle/>
          <a:p>
            <a:pPr algn="just"/>
            <a:r>
              <a:rPr lang="fr-DZ" sz="3200" dirty="0" smtClean="0"/>
              <a:t>Le niveau </a:t>
            </a:r>
            <a:r>
              <a:rPr lang="fr-FR" sz="3200" dirty="0" smtClean="0"/>
              <a:t>des </a:t>
            </a:r>
            <a:r>
              <a:rPr lang="fr-FR" sz="3200" dirty="0"/>
              <a:t>capitaux immobilisés dans les opérations logistiques </a:t>
            </a:r>
            <a:r>
              <a:rPr lang="fr-DZ" sz="3200" dirty="0" smtClean="0"/>
              <a:t>peut être considérable. </a:t>
            </a:r>
            <a:r>
              <a:rPr lang="en-US" sz="3200" dirty="0" smtClean="0"/>
              <a:t>C</a:t>
            </a:r>
            <a:r>
              <a:rPr lang="fr-DZ" sz="3200" dirty="0" smtClean="0"/>
              <a:t>es capitaux immobilisés sont dus principalement aux:</a:t>
            </a:r>
          </a:p>
          <a:p>
            <a:pPr algn="just"/>
            <a:r>
              <a:rPr lang="fr-DZ" sz="3200" dirty="0" smtClean="0"/>
              <a:t>- </a:t>
            </a:r>
            <a:r>
              <a:rPr lang="en-US" sz="3200" dirty="0" smtClean="0"/>
              <a:t>M</a:t>
            </a:r>
            <a:r>
              <a:rPr lang="fr-DZ" sz="3200" dirty="0" smtClean="0"/>
              <a:t>ontants des stocks avec des risques de dépréciation qui y sont attachés. </a:t>
            </a:r>
          </a:p>
          <a:p>
            <a:pPr algn="just"/>
            <a:r>
              <a:rPr lang="en-US" sz="3200" b="1" dirty="0" smtClean="0"/>
              <a:t>E</a:t>
            </a:r>
            <a:r>
              <a:rPr lang="fr-DZ" sz="3200" b="1" dirty="0" smtClean="0"/>
              <a:t>xemple</a:t>
            </a:r>
            <a:r>
              <a:rPr lang="fr-DZ" sz="3200" dirty="0" smtClean="0"/>
              <a:t>: pour une entreprise qui réalise 15 milliards d’euros de chiffre d’affaires, 2,5 mois de stock représentent 3,1 millions d’euros immobilisés;</a:t>
            </a:r>
          </a:p>
          <a:p>
            <a:pPr algn="just"/>
            <a:r>
              <a:rPr lang="fr-DZ" sz="3200" dirty="0" smtClean="0"/>
              <a:t>- Investissement immobiliers, le métre carré d’entrepôt non équipé est à valoriser, à un prix moyen de 400 euros pour des entrepôts de base. </a:t>
            </a:r>
          </a:p>
          <a:p>
            <a:pPr algn="just"/>
            <a:r>
              <a:rPr lang="fr-DZ" sz="2400" dirty="0" smtClean="0"/>
              <a:t> </a:t>
            </a:r>
          </a:p>
          <a:p>
            <a:endParaRPr lang="fr-DZ" dirty="0" smtClean="0"/>
          </a:p>
          <a:p>
            <a:endParaRPr lang="en-US" dirty="0"/>
          </a:p>
        </p:txBody>
      </p:sp>
    </p:spTree>
    <p:extLst>
      <p:ext uri="{BB962C8B-B14F-4D97-AF65-F5344CB8AC3E}">
        <p14:creationId xmlns:p14="http://schemas.microsoft.com/office/powerpoint/2010/main" val="31348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887" y="209005"/>
            <a:ext cx="10886340" cy="6910252"/>
          </a:xfrm>
        </p:spPr>
        <p:txBody>
          <a:bodyPr>
            <a:noAutofit/>
          </a:bodyPr>
          <a:lstStyle/>
          <a:p>
            <a:pPr lvl="0" algn="l">
              <a:lnSpc>
                <a:spcPct val="100000"/>
              </a:lnSpc>
              <a:spcBef>
                <a:spcPts val="0"/>
              </a:spcBef>
            </a:pPr>
            <a:r>
              <a:rPr lang="fr-DZ" sz="3200" b="1" cap="none" dirty="0" smtClean="0">
                <a:solidFill>
                  <a:prstClr val="black"/>
                </a:solidFill>
                <a:ea typeface="+mn-ea"/>
                <a:cs typeface="+mn-cs"/>
              </a:rPr>
              <a:t>Exemple</a:t>
            </a:r>
            <a:r>
              <a:rPr lang="fr-DZ" sz="3200" cap="none" dirty="0">
                <a:solidFill>
                  <a:prstClr val="black"/>
                </a:solidFill>
                <a:ea typeface="+mn-ea"/>
                <a:cs typeface="+mn-cs"/>
              </a:rPr>
              <a:t>: </a:t>
            </a:r>
            <a:r>
              <a:rPr lang="fr-DZ" sz="3200" cap="none" dirty="0" smtClean="0">
                <a:solidFill>
                  <a:prstClr val="black"/>
                </a:solidFill>
                <a:ea typeface="+mn-ea"/>
                <a:cs typeface="+mn-cs"/>
              </a:rPr>
              <a:t>un </a:t>
            </a:r>
            <a:r>
              <a:rPr lang="fr-DZ" sz="3200" cap="none" dirty="0">
                <a:solidFill>
                  <a:prstClr val="black"/>
                </a:solidFill>
                <a:ea typeface="+mn-ea"/>
                <a:cs typeface="+mn-cs"/>
              </a:rPr>
              <a:t>groupe de distribution qui décide de créer en propre en Europe un réseau de 10 entrepôts doit débourser 60 millions d’euros, auxquels il faut ajouter le prix de l’équipement de l’entrepôt( environ 30%supplémentaires et le prix d’acquisition du foncier</a:t>
            </a:r>
            <a:r>
              <a:rPr lang="fr-DZ" sz="3200" cap="none" dirty="0" smtClean="0">
                <a:solidFill>
                  <a:prstClr val="black"/>
                </a:solidFill>
                <a:ea typeface="+mn-ea"/>
                <a:cs typeface="+mn-cs"/>
              </a:rPr>
              <a:t>;</a:t>
            </a:r>
            <a:r>
              <a:rPr lang="fr-DZ" sz="3200" cap="none" dirty="0">
                <a:solidFill>
                  <a:prstClr val="black"/>
                </a:solidFill>
                <a:ea typeface="+mn-ea"/>
                <a:cs typeface="+mn-cs"/>
              </a:rPr>
              <a:t/>
            </a:r>
            <a:br>
              <a:rPr lang="fr-DZ" sz="3200" cap="none" dirty="0">
                <a:solidFill>
                  <a:prstClr val="black"/>
                </a:solidFill>
                <a:ea typeface="+mn-ea"/>
                <a:cs typeface="+mn-cs"/>
              </a:rPr>
            </a:br>
            <a:r>
              <a:rPr lang="fr-DZ" sz="3200" cap="none" dirty="0" smtClean="0">
                <a:solidFill>
                  <a:prstClr val="black"/>
                </a:solidFill>
                <a:ea typeface="+mn-ea"/>
                <a:cs typeface="+mn-cs"/>
              </a:rPr>
              <a:t>- Investissement </a:t>
            </a:r>
            <a:r>
              <a:rPr lang="fr-DZ" sz="3200" cap="none" dirty="0">
                <a:solidFill>
                  <a:prstClr val="black"/>
                </a:solidFill>
                <a:ea typeface="+mn-ea"/>
                <a:cs typeface="+mn-cs"/>
              </a:rPr>
              <a:t>dans des outils logistiques tels que flotte de camions ou process automatique en entrepôt,</a:t>
            </a:r>
            <a:br>
              <a:rPr lang="fr-DZ" sz="3200" cap="none" dirty="0">
                <a:solidFill>
                  <a:prstClr val="black"/>
                </a:solidFill>
                <a:ea typeface="+mn-ea"/>
                <a:cs typeface="+mn-cs"/>
              </a:rPr>
            </a:br>
            <a:r>
              <a:rPr lang="fr-DZ" sz="3200" b="1" cap="none" dirty="0">
                <a:solidFill>
                  <a:prstClr val="black"/>
                </a:solidFill>
                <a:ea typeface="+mn-ea"/>
                <a:cs typeface="+mn-cs"/>
              </a:rPr>
              <a:t>Exemple:</a:t>
            </a:r>
            <a:r>
              <a:rPr lang="fr-DZ" sz="3200" cap="none" dirty="0">
                <a:solidFill>
                  <a:prstClr val="black"/>
                </a:solidFill>
                <a:ea typeface="+mn-ea"/>
                <a:cs typeface="+mn-cs"/>
              </a:rPr>
              <a:t> l’entrepôt automatisé de 100000</a:t>
            </a:r>
            <a:r>
              <a:rPr lang="fr-DZ" sz="3200" cap="none" dirty="0">
                <a:solidFill>
                  <a:prstClr val="black"/>
                </a:solidFill>
                <a:ea typeface="Calibri" panose="020F0502020204030204" pitchFamily="34" charset="0"/>
                <a:cs typeface="Times New Roman" panose="02020603050405020304" pitchFamily="18" charset="0"/>
              </a:rPr>
              <a:t> m</a:t>
            </a:r>
            <a:r>
              <a:rPr lang="fr-DZ" sz="3200" cap="none" baseline="30000" dirty="0">
                <a:solidFill>
                  <a:prstClr val="black"/>
                </a:solidFill>
                <a:ea typeface="Calibri" panose="020F0502020204030204" pitchFamily="34" charset="0"/>
                <a:cs typeface="Times New Roman" panose="02020603050405020304" pitchFamily="18" charset="0"/>
              </a:rPr>
              <a:t>2</a:t>
            </a:r>
            <a:r>
              <a:rPr lang="fr-DZ" sz="3200" cap="none" dirty="0">
                <a:solidFill>
                  <a:prstClr val="black"/>
                </a:solidFill>
                <a:ea typeface="Calibri" panose="020F0502020204030204" pitchFamily="34" charset="0"/>
                <a:cs typeface="Times New Roman" panose="02020603050405020304" pitchFamily="18" charset="0"/>
              </a:rPr>
              <a:t> de Carrefour,à Vert-Saint-Denis, a été construit pour gérer l’approvisionnement en produits textile de ses hypermarchés. </a:t>
            </a:r>
            <a:r>
              <a:rPr lang="en-US" sz="3200" cap="none" dirty="0">
                <a:solidFill>
                  <a:prstClr val="black"/>
                </a:solidFill>
                <a:ea typeface="Calibri" panose="020F0502020204030204" pitchFamily="34" charset="0"/>
                <a:cs typeface="Times New Roman" panose="02020603050405020304" pitchFamily="18" charset="0"/>
              </a:rPr>
              <a:t>I</a:t>
            </a:r>
            <a:r>
              <a:rPr lang="fr-DZ" sz="3200" cap="none" dirty="0">
                <a:solidFill>
                  <a:prstClr val="black"/>
                </a:solidFill>
                <a:ea typeface="Calibri" panose="020F0502020204030204" pitchFamily="34" charset="0"/>
                <a:cs typeface="Times New Roman" panose="02020603050405020304" pitchFamily="18" charset="0"/>
              </a:rPr>
              <a:t>l représante un investissement total de 108millions d’euros.</a:t>
            </a:r>
            <a:r>
              <a:rPr lang="en-US" sz="3200" cap="none" dirty="0">
                <a:solidFill>
                  <a:prstClr val="black"/>
                </a:solidFill>
                <a:ea typeface="Calibri" panose="020F0502020204030204" pitchFamily="34" charset="0"/>
                <a:cs typeface="Times New Roman" panose="02020603050405020304" pitchFamily="18" charset="0"/>
              </a:rPr>
              <a:t/>
            </a:r>
            <a:br>
              <a:rPr lang="en-US" sz="3200" cap="none" dirty="0">
                <a:solidFill>
                  <a:prstClr val="black"/>
                </a:solidFill>
                <a:ea typeface="Calibri" panose="020F0502020204030204" pitchFamily="34" charset="0"/>
                <a:cs typeface="Times New Roman" panose="02020603050405020304" pitchFamily="18" charset="0"/>
              </a:rPr>
            </a:br>
            <a:endParaRPr lang="en-US" sz="3200" dirty="0"/>
          </a:p>
        </p:txBody>
      </p:sp>
    </p:spTree>
    <p:extLst>
      <p:ext uri="{BB962C8B-B14F-4D97-AF65-F5344CB8AC3E}">
        <p14:creationId xmlns:p14="http://schemas.microsoft.com/office/powerpoint/2010/main" val="17265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345" y="221674"/>
            <a:ext cx="10834881" cy="1316182"/>
          </a:xfrm>
        </p:spPr>
        <p:txBody>
          <a:bodyPr/>
          <a:lstStyle/>
          <a:p>
            <a:pPr algn="l"/>
            <a:r>
              <a:rPr lang="fr-DZ" dirty="0" smtClean="0"/>
              <a:t>4.3/</a:t>
            </a:r>
            <a:r>
              <a:rPr lang="fr-FR" b="1" cap="none" dirty="0" smtClean="0"/>
              <a:t>Les grands principes de la relation clientèle </a:t>
            </a:r>
            <a:r>
              <a:rPr lang="fr-FR" dirty="0" smtClean="0"/>
              <a:t>:</a:t>
            </a:r>
            <a:endParaRPr lang="en-US" dirty="0"/>
          </a:p>
        </p:txBody>
      </p:sp>
      <p:sp>
        <p:nvSpPr>
          <p:cNvPr id="3" name="ZoneTexte 2"/>
          <p:cNvSpPr txBox="1"/>
          <p:nvPr/>
        </p:nvSpPr>
        <p:spPr>
          <a:xfrm>
            <a:off x="627017" y="1219199"/>
            <a:ext cx="11038113" cy="4524315"/>
          </a:xfrm>
          <a:prstGeom prst="rect">
            <a:avLst/>
          </a:prstGeom>
          <a:noFill/>
        </p:spPr>
        <p:txBody>
          <a:bodyPr wrap="square" rtlCol="0">
            <a:spAutoFit/>
          </a:bodyPr>
          <a:lstStyle/>
          <a:p>
            <a:pPr algn="just"/>
            <a:r>
              <a:rPr lang="fr-FR" sz="3600" dirty="0"/>
              <a:t>La mise en place d’un modèle de </a:t>
            </a:r>
            <a:r>
              <a:rPr lang="fr-FR" sz="3600" dirty="0" err="1"/>
              <a:t>Supply</a:t>
            </a:r>
            <a:r>
              <a:rPr lang="fr-FR" sz="3600" dirty="0"/>
              <a:t> </a:t>
            </a:r>
            <a:r>
              <a:rPr lang="fr-FR" sz="3600" dirty="0" err="1"/>
              <a:t>chain</a:t>
            </a:r>
            <a:r>
              <a:rPr lang="fr-FR" sz="3600" dirty="0"/>
              <a:t> repose sur quatre principes indissociables : la segmentation des clients ; </a:t>
            </a:r>
            <a:r>
              <a:rPr lang="fr-FR" sz="3600" dirty="0" smtClean="0"/>
              <a:t>la</a:t>
            </a:r>
            <a:r>
              <a:rPr lang="fr-DZ" sz="3600" dirty="0" smtClean="0"/>
              <a:t> construction de l’offre, le </a:t>
            </a:r>
            <a:r>
              <a:rPr lang="fr-FR" sz="3600" dirty="0" smtClean="0"/>
              <a:t>service </a:t>
            </a:r>
            <a:r>
              <a:rPr lang="fr-FR" sz="3600" dirty="0"/>
              <a:t>en qualité et en coût, la recherche constante de gains de </a:t>
            </a:r>
            <a:r>
              <a:rPr lang="fr-FR" sz="3600" dirty="0" smtClean="0"/>
              <a:t>productivité</a:t>
            </a:r>
            <a:r>
              <a:rPr lang="fr-DZ" sz="3600" dirty="0" smtClean="0"/>
              <a:t>.</a:t>
            </a:r>
          </a:p>
          <a:p>
            <a:pPr algn="just"/>
            <a:r>
              <a:rPr lang="fr-DZ" sz="3600" b="1" dirty="0" smtClean="0"/>
              <a:t>1)</a:t>
            </a:r>
            <a:r>
              <a:rPr lang="fr-FR" sz="3600" b="1" dirty="0" smtClean="0"/>
              <a:t>La segmentation</a:t>
            </a:r>
            <a:r>
              <a:rPr lang="fr-DZ" sz="3600" b="1" dirty="0"/>
              <a:t>:</a:t>
            </a:r>
            <a:r>
              <a:rPr lang="fr-FR" sz="3600" b="1" dirty="0" smtClean="0"/>
              <a:t> </a:t>
            </a:r>
            <a:r>
              <a:rPr lang="fr-FR" sz="3600" dirty="0"/>
              <a:t>repose sur la différenciation de la clientèle. Tous les clients n’attendent pas le même service. L’entreprise doit donc analyser la demande et les attentes de ses </a:t>
            </a:r>
            <a:r>
              <a:rPr lang="fr-FR" sz="3600" dirty="0" smtClean="0"/>
              <a:t>clients</a:t>
            </a:r>
            <a:r>
              <a:rPr lang="fr-DZ" sz="3600" dirty="0" smtClean="0"/>
              <a:t> et de les regrouper dans des segments</a:t>
            </a:r>
            <a:r>
              <a:rPr lang="fr-FR" sz="3600" dirty="0" smtClean="0"/>
              <a:t>. </a:t>
            </a:r>
            <a:endParaRPr lang="fr-DZ" sz="3600" dirty="0" smtClean="0"/>
          </a:p>
        </p:txBody>
      </p:sp>
    </p:spTree>
    <p:extLst>
      <p:ext uri="{BB962C8B-B14F-4D97-AF65-F5344CB8AC3E}">
        <p14:creationId xmlns:p14="http://schemas.microsoft.com/office/powerpoint/2010/main" val="1086204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3691"/>
            <a:ext cx="12192000" cy="6714309"/>
          </a:xfrm>
        </p:spPr>
        <p:txBody>
          <a:bodyPr anchor="t">
            <a:normAutofit/>
          </a:bodyPr>
          <a:lstStyle/>
          <a:p>
            <a:pPr algn="l">
              <a:lnSpc>
                <a:spcPct val="100000"/>
              </a:lnSpc>
            </a:pPr>
            <a:r>
              <a:rPr lang="fr-DZ" b="1" cap="none" dirty="0" smtClean="0"/>
              <a:t>2)</a:t>
            </a:r>
            <a:r>
              <a:rPr lang="fr-FR" sz="2800" b="1" cap="none" dirty="0" smtClean="0"/>
              <a:t>La construction de l’offre</a:t>
            </a:r>
            <a:r>
              <a:rPr lang="fr-FR" sz="2800" cap="none" dirty="0" smtClean="0"/>
              <a:t>: s’effectue en fonction des attentes des clients, des capacités de production et de l’offre</a:t>
            </a:r>
            <a:r>
              <a:rPr lang="fr-DZ" sz="2800" cap="none" dirty="0" smtClean="0"/>
              <a:t> </a:t>
            </a:r>
            <a:r>
              <a:rPr lang="fr-FR" sz="2800" cap="none" dirty="0" smtClean="0"/>
              <a:t>concurrentielle. L’entreprise doit donc connaître ses clients et ses contraintes. Elle commence par élaborer une offre de service standard qui lui assure une certaine rentabilité, puis développe une logique de « services  </a:t>
            </a:r>
            <a:r>
              <a:rPr lang="fr-DZ" sz="2800" cap="none" dirty="0" smtClean="0"/>
              <a:t>adapté</a:t>
            </a:r>
            <a:r>
              <a:rPr lang="fr-FR" sz="2800" cap="none" dirty="0" smtClean="0"/>
              <a:t>» qu’elle destinera à certains clients(moyennant</a:t>
            </a:r>
            <a:r>
              <a:rPr lang="fr-DZ" sz="2800" cap="none" dirty="0" smtClean="0"/>
              <a:t> </a:t>
            </a:r>
            <a:r>
              <a:rPr lang="fr-FR" sz="2800" cap="none" dirty="0" smtClean="0"/>
              <a:t>sur</a:t>
            </a:r>
            <a:r>
              <a:rPr lang="fr-DZ" sz="2800" cap="none" dirty="0" smtClean="0"/>
              <a:t> </a:t>
            </a:r>
            <a:r>
              <a:rPr lang="fr-FR" sz="2800" cap="none" dirty="0" smtClean="0"/>
              <a:t>coût</a:t>
            </a:r>
            <a:r>
              <a:rPr lang="fr-DZ" sz="2800" cap="none" dirty="0" smtClean="0"/>
              <a:t>eux</a:t>
            </a:r>
            <a:r>
              <a:rPr lang="fr-FR" sz="2800" cap="none" dirty="0" smtClean="0"/>
              <a:t>).</a:t>
            </a:r>
            <a:r>
              <a:rPr lang="fr-DZ" sz="2800" cap="none" dirty="0" smtClean="0"/>
              <a:t/>
            </a:r>
            <a:br>
              <a:rPr lang="fr-DZ" sz="2800" cap="none" dirty="0" smtClean="0"/>
            </a:br>
            <a:r>
              <a:rPr lang="fr-FR" sz="2800" cap="none" dirty="0" smtClean="0"/>
              <a:t> </a:t>
            </a:r>
            <a:br>
              <a:rPr lang="fr-FR" sz="2800" cap="none" dirty="0" smtClean="0"/>
            </a:br>
            <a:r>
              <a:rPr lang="fr-DZ" sz="2800" b="1" cap="none" dirty="0" smtClean="0"/>
              <a:t>3)</a:t>
            </a:r>
            <a:r>
              <a:rPr lang="fr-FR" sz="2800" b="1" cap="none" dirty="0" smtClean="0"/>
              <a:t>La mesure du service</a:t>
            </a:r>
            <a:r>
              <a:rPr lang="fr-FR" sz="2800" cap="none" dirty="0" smtClean="0"/>
              <a:t>: se fera en termes de qualité et de coût. L’entreprise choisira tout particulièrement de suivre la fiabilité du service et sa rentabilité. L’objectif est ici de proposer des services différenciateurs</a:t>
            </a:r>
            <a:r>
              <a:rPr lang="fr-DZ" sz="2800" cap="none" dirty="0" smtClean="0"/>
              <a:t> </a:t>
            </a:r>
            <a:r>
              <a:rPr lang="fr-FR" sz="2800" cap="none" dirty="0" smtClean="0"/>
              <a:t>et à forte valeur ajoutée</a:t>
            </a:r>
            <a:r>
              <a:rPr lang="fr-DZ" sz="2800" cap="none" dirty="0" smtClean="0"/>
              <a:t>.</a:t>
            </a:r>
            <a:br>
              <a:rPr lang="fr-DZ" sz="2800" cap="none" dirty="0" smtClean="0"/>
            </a:br>
            <a:r>
              <a:rPr lang="fr-FR" sz="2800" dirty="0"/>
              <a:t/>
            </a:r>
            <a:br>
              <a:rPr lang="fr-FR" sz="2800" dirty="0"/>
            </a:br>
            <a:r>
              <a:rPr lang="fr-FR" sz="2800" b="1" cap="none" dirty="0" smtClean="0"/>
              <a:t>4)</a:t>
            </a:r>
            <a:r>
              <a:rPr lang="fr-DZ" sz="2800" b="1" cap="none" dirty="0" smtClean="0"/>
              <a:t>L</a:t>
            </a:r>
            <a:r>
              <a:rPr lang="fr-FR" sz="2800" b="1" cap="none" dirty="0" smtClean="0"/>
              <a:t>a recherche de gains de productivité</a:t>
            </a:r>
            <a:r>
              <a:rPr lang="fr-FR" sz="2800" dirty="0" smtClean="0"/>
              <a:t>: </a:t>
            </a:r>
            <a:r>
              <a:rPr lang="fr-FR" sz="2800" cap="none" dirty="0" smtClean="0"/>
              <a:t>Ont éliminant les ruptures d’approvisionnement, des stocks, des doublons.</a:t>
            </a:r>
            <a:br>
              <a:rPr lang="fr-FR" sz="2800" cap="none" dirty="0" smtClean="0"/>
            </a:br>
            <a:endParaRPr lang="en-US" sz="2800" dirty="0"/>
          </a:p>
        </p:txBody>
      </p:sp>
    </p:spTree>
    <p:extLst>
      <p:ext uri="{BB962C8B-B14F-4D97-AF65-F5344CB8AC3E}">
        <p14:creationId xmlns:p14="http://schemas.microsoft.com/office/powerpoint/2010/main" val="1653691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87990" y="206062"/>
            <a:ext cx="5541744" cy="4310485"/>
          </a:xfrm>
          <a:prstGeom prst="rect">
            <a:avLst/>
          </a:prstGeom>
        </p:spPr>
      </p:pic>
      <p:pic>
        <p:nvPicPr>
          <p:cNvPr id="4" name="Image 3"/>
          <p:cNvPicPr>
            <a:picLocks noChangeAspect="1"/>
          </p:cNvPicPr>
          <p:nvPr/>
        </p:nvPicPr>
        <p:blipFill>
          <a:blip r:embed="rId3"/>
          <a:stretch>
            <a:fillRect/>
          </a:stretch>
        </p:blipFill>
        <p:spPr>
          <a:xfrm>
            <a:off x="5795493" y="1266052"/>
            <a:ext cx="5692461" cy="4296733"/>
          </a:xfrm>
          <a:prstGeom prst="rect">
            <a:avLst/>
          </a:prstGeom>
        </p:spPr>
      </p:pic>
      <p:sp>
        <p:nvSpPr>
          <p:cNvPr id="5" name="ZoneTexte 4"/>
          <p:cNvSpPr txBox="1"/>
          <p:nvPr/>
        </p:nvSpPr>
        <p:spPr>
          <a:xfrm>
            <a:off x="7262949" y="574766"/>
            <a:ext cx="2547257" cy="707886"/>
          </a:xfrm>
          <a:prstGeom prst="rect">
            <a:avLst/>
          </a:prstGeom>
          <a:noFill/>
        </p:spPr>
        <p:txBody>
          <a:bodyPr wrap="square" rtlCol="0">
            <a:spAutoFit/>
          </a:bodyPr>
          <a:lstStyle/>
          <a:p>
            <a:r>
              <a:rPr lang="en-US" sz="4000" b="1" dirty="0" smtClean="0"/>
              <a:t>C</a:t>
            </a:r>
            <a:r>
              <a:rPr lang="fr-DZ" sz="4000" b="1" dirty="0" smtClean="0"/>
              <a:t>hapitre 1</a:t>
            </a:r>
            <a:endParaRPr lang="en-US" sz="4000" b="1" dirty="0"/>
          </a:p>
        </p:txBody>
      </p:sp>
    </p:spTree>
    <p:extLst>
      <p:ext uri="{BB962C8B-B14F-4D97-AF65-F5344CB8AC3E}">
        <p14:creationId xmlns:p14="http://schemas.microsoft.com/office/powerpoint/2010/main" val="234756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1" y="431075"/>
            <a:ext cx="10332720" cy="6262227"/>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3200" dirty="0" smtClean="0">
                <a:effectLst/>
                <a:latin typeface="Times New Roman" panose="02020603050405020304" pitchFamily="18" charset="0"/>
                <a:ea typeface="Calibri" panose="020F0502020204030204" pitchFamily="34" charset="0"/>
                <a:cs typeface="Arial" panose="020B0604020202020204" pitchFamily="34" charset="0"/>
              </a:rPr>
              <a:t>À l’heure de la mondialisation et de la concurrence accrue des pays émergents, les entreprises doivent s’adapter </a:t>
            </a:r>
            <a:r>
              <a:rPr lang="fr-FR" sz="3200" dirty="0" smtClean="0">
                <a:effectLst/>
                <a:latin typeface="+mj-lt"/>
                <a:ea typeface="Calibri" panose="020F0502020204030204" pitchFamily="34" charset="0"/>
                <a:cs typeface="Arial" panose="020B0604020202020204" pitchFamily="34" charset="0"/>
              </a:rPr>
              <a:t>rapidement</a:t>
            </a:r>
            <a:r>
              <a:rPr lang="fr-FR" sz="3200" dirty="0" smtClean="0">
                <a:effectLst/>
                <a:latin typeface="Times New Roman" panose="02020603050405020304" pitchFamily="18" charset="0"/>
                <a:ea typeface="Calibri" panose="020F0502020204030204" pitchFamily="34" charset="0"/>
                <a:cs typeface="Arial" panose="020B0604020202020204" pitchFamily="34" charset="0"/>
              </a:rPr>
              <a:t> pour optimiser leur performance. Leur survie dépend de leur réactivité et de leur capacité d’adaptation aux changements. Dans ce contexte, la maîtrise de la logistique et de ses champs de compétences associés est apparue comme un élément clef contribuant à la flexibilité des entreprises. </a:t>
            </a:r>
          </a:p>
          <a:p>
            <a:pPr lvl="0" algn="just">
              <a:lnSpc>
                <a:spcPct val="107000"/>
              </a:lnSpc>
              <a:spcAft>
                <a:spcPts val="800"/>
              </a:spcAft>
            </a:pPr>
            <a:r>
              <a:rPr lang="fr-FR" sz="3200" dirty="0" smtClean="0">
                <a:latin typeface="Times New Roman" panose="02020603050405020304" pitchFamily="18" charset="0"/>
                <a:ea typeface="Calibri" panose="020F0502020204030204" pitchFamily="34" charset="0"/>
                <a:cs typeface="Arial" panose="020B0604020202020204" pitchFamily="34" charset="0"/>
              </a:rPr>
              <a:t>De ce point de vu ont démarre notre réflexion sur la définition et l’importance de la SCM </a:t>
            </a:r>
          </a:p>
          <a:p>
            <a:pPr lvl="0" algn="just">
              <a:lnSpc>
                <a:spcPct val="107000"/>
              </a:lnSpc>
              <a:spcAft>
                <a:spcPts val="800"/>
              </a:spcAft>
            </a:pP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9858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633" y="156754"/>
            <a:ext cx="11599817" cy="6678751"/>
          </a:xfrm>
          <a:prstGeom prst="rect">
            <a:avLst/>
          </a:prstGeom>
        </p:spPr>
        <p:txBody>
          <a:bodyPr wrap="square">
            <a:spAutoFit/>
          </a:bodyPr>
          <a:lstStyle/>
          <a:p>
            <a:pPr marL="571500" indent="-571500" algn="just">
              <a:buFont typeface="+mj-lt"/>
              <a:buAutoNum type="romanUcPeriod"/>
            </a:pPr>
            <a:r>
              <a:rPr lang="fr-FR" sz="3600" b="1" dirty="0"/>
              <a:t>Historique et définitions</a:t>
            </a:r>
          </a:p>
          <a:p>
            <a:pPr marL="457200" indent="-457200" algn="just">
              <a:buFont typeface="Wingdings" panose="05000000000000000000" pitchFamily="2" charset="2"/>
              <a:buChar char="ü"/>
            </a:pPr>
            <a:r>
              <a:rPr lang="fr-FR" sz="3000" b="1" dirty="0"/>
              <a:t>Étymologiquement,</a:t>
            </a:r>
            <a:r>
              <a:rPr lang="fr-FR" sz="3000" dirty="0"/>
              <a:t> le terme « logistique » provient du grec </a:t>
            </a:r>
            <a:r>
              <a:rPr lang="fr-FR" sz="3000" dirty="0">
                <a:solidFill>
                  <a:srgbClr val="FF0000"/>
                </a:solidFill>
              </a:rPr>
              <a:t>logistikos,</a:t>
            </a:r>
            <a:r>
              <a:rPr lang="fr-FR" sz="3000" dirty="0"/>
              <a:t> ce qui est « relatif à l’art du raisonnement ». Platon est notamment cité comme le premier à avoir utilisé le mot logistikos pour opposer le calcul pratique (logistique) à l’arithmétique théorique</a:t>
            </a:r>
            <a:r>
              <a:rPr lang="fr-FR" sz="3000" dirty="0" smtClean="0"/>
              <a:t>.</a:t>
            </a:r>
          </a:p>
          <a:p>
            <a:pPr marL="457200" indent="-457200" algn="just">
              <a:buFont typeface="Wingdings" panose="05000000000000000000" pitchFamily="2" charset="2"/>
              <a:buChar char="ü"/>
            </a:pPr>
            <a:r>
              <a:rPr lang="fr-FR" sz="3000" dirty="0"/>
              <a:t>Le terme « logistique » trouve ensuite son origine dans </a:t>
            </a:r>
            <a:r>
              <a:rPr lang="fr-FR" sz="3000" b="1" dirty="0"/>
              <a:t>le milieu militaire </a:t>
            </a:r>
            <a:r>
              <a:rPr lang="fr-FR" sz="3000" dirty="0"/>
              <a:t>et provient du grade d’un officier en charge du « logis » des troupes, lors du combat. Napoléon 1er met en place un encadrement de l’approvisionnement en vivres et en munitions. Ainsi, le grade de « major général des logis » fut donné à « un officier qui avait la fonction de loger ou de camper les troupes, de diriger les colonnes, de les placer sur le terrain » (Jomini, 1837). Le logisticien militaire avait en charge le transport, le ravitaillement et le campement des troupes </a:t>
            </a:r>
          </a:p>
          <a:p>
            <a:pPr marL="457200" indent="-457200" algn="just">
              <a:buFont typeface="Wingdings" panose="05000000000000000000" pitchFamily="2" charset="2"/>
              <a:buChar char="ü"/>
            </a:pPr>
            <a:endParaRPr lang="fr-FR" sz="3200" dirty="0"/>
          </a:p>
        </p:txBody>
      </p:sp>
    </p:spTree>
    <p:extLst>
      <p:ext uri="{BB962C8B-B14F-4D97-AF65-F5344CB8AC3E}">
        <p14:creationId xmlns:p14="http://schemas.microsoft.com/office/powerpoint/2010/main" val="785877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512618"/>
            <a:ext cx="10363826" cy="6345382"/>
          </a:xfrm>
        </p:spPr>
        <p:txBody>
          <a:bodyPr>
            <a:normAutofit lnSpcReduction="10000"/>
          </a:bodyPr>
          <a:lstStyle/>
          <a:p>
            <a:pPr algn="just">
              <a:buFont typeface="Wingdings" panose="05000000000000000000" pitchFamily="2" charset="2"/>
              <a:buChar char="ü"/>
            </a:pPr>
            <a:r>
              <a:rPr lang="fr-FR" sz="3200" b="1" cap="none" dirty="0" smtClean="0">
                <a:latin typeface="+mj-lt"/>
                <a:cs typeface="Times New Roman" panose="02020603050405020304" pitchFamily="18" charset="0"/>
              </a:rPr>
              <a:t>Il est classiquement </a:t>
            </a:r>
            <a:r>
              <a:rPr lang="fr-FR" sz="3200" cap="none" dirty="0" smtClean="0">
                <a:latin typeface="+mj-lt"/>
                <a:cs typeface="Times New Roman" panose="02020603050405020304" pitchFamily="18" charset="0"/>
              </a:rPr>
              <a:t>reconnu qu’une des principales organisations logistiques à caractère militaire du XXe siècle fut la coordination du débarquement des troupes alliées en Normandie en juin1944. Le savoir-faire acquis s’est alors diffusé dans les entreprises, d’abord aux Etats-Unis, ensuite dans les pays européens</a:t>
            </a:r>
            <a:r>
              <a:rPr lang="fr-FR" sz="3200" dirty="0" smtClean="0">
                <a:latin typeface="+mj-lt"/>
                <a:cs typeface="Times New Roman" panose="02020603050405020304" pitchFamily="18" charset="0"/>
              </a:rPr>
              <a:t>. </a:t>
            </a:r>
            <a:endParaRPr lang="fr-DZ" sz="3200" dirty="0" smtClean="0">
              <a:latin typeface="+mj-lt"/>
              <a:cs typeface="Times New Roman" panose="02020603050405020304" pitchFamily="18" charset="0"/>
            </a:endParaRPr>
          </a:p>
          <a:p>
            <a:pPr algn="just">
              <a:buFont typeface="Wingdings" panose="05000000000000000000" pitchFamily="2" charset="2"/>
              <a:buChar char="ü"/>
            </a:pPr>
            <a:r>
              <a:rPr lang="fr-FR" sz="3200" b="1" cap="none" dirty="0" smtClean="0">
                <a:latin typeface="+mj-lt"/>
                <a:cs typeface="Times New Roman" panose="02020603050405020304" pitchFamily="18" charset="0"/>
              </a:rPr>
              <a:t>Dans la littérature</a:t>
            </a:r>
            <a:r>
              <a:rPr lang="fr-FR" sz="3200" cap="none" dirty="0" smtClean="0">
                <a:latin typeface="+mj-lt"/>
                <a:cs typeface="Times New Roman" panose="02020603050405020304" pitchFamily="18" charset="0"/>
              </a:rPr>
              <a:t>, la logistique naît aux Etats-Unis à la fin des années quarante, cette fonction ne connaît un véritable essor en France qu’au début des années quatre- vingt. Plusieurs éléments sont reconnus comme étant les catalyseurs de sa « naissance » et de son expansion</a:t>
            </a:r>
            <a:endParaRPr lang="fr-DZ" sz="3200" cap="none" dirty="0" smtClean="0">
              <a:latin typeface="+mj-lt"/>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669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263" y="953589"/>
            <a:ext cx="11377748" cy="5120639"/>
          </a:xfrm>
        </p:spPr>
        <p:txBody>
          <a:bodyPr>
            <a:normAutofit fontScale="90000"/>
          </a:bodyPr>
          <a:lstStyle/>
          <a:p>
            <a:pPr algn="l">
              <a:lnSpc>
                <a:spcPct val="100000"/>
              </a:lnSpc>
            </a:pPr>
            <a:r>
              <a:rPr lang="fr-FR" sz="2800" dirty="0">
                <a:latin typeface="Times New Roman" panose="02020603050405020304" pitchFamily="18" charset="0"/>
                <a:cs typeface="Times New Roman" panose="02020603050405020304" pitchFamily="18" charset="0"/>
              </a:rPr>
              <a:t>2.</a:t>
            </a:r>
            <a:r>
              <a:rPr lang="fr-FR" dirty="0"/>
              <a:t>	</a:t>
            </a:r>
            <a:r>
              <a:rPr lang="fr-DZ" sz="3200" b="1" cap="none" dirty="0" smtClean="0">
                <a:latin typeface="Times New Roman" panose="02020603050405020304" pitchFamily="18" charset="0"/>
                <a:cs typeface="Times New Roman" panose="02020603050405020304" pitchFamily="18" charset="0"/>
              </a:rPr>
              <a:t>Quelque </a:t>
            </a:r>
            <a:r>
              <a:rPr lang="fr-FR" sz="3200" b="1" cap="none" dirty="0" smtClean="0">
                <a:latin typeface="Times New Roman" panose="02020603050405020304" pitchFamily="18" charset="0"/>
                <a:cs typeface="Times New Roman" panose="02020603050405020304" pitchFamily="18" charset="0"/>
              </a:rPr>
              <a:t>définition </a:t>
            </a:r>
            <a:r>
              <a:rPr lang="fr-FR" sz="2200" dirty="0">
                <a:latin typeface="Times New Roman" panose="02020603050405020304" pitchFamily="18" charset="0"/>
                <a:cs typeface="Times New Roman" panose="02020603050405020304" pitchFamily="18" charset="0"/>
              </a:rPr>
              <a:t/>
            </a:r>
            <a:br>
              <a:rPr lang="fr-FR" sz="2200" dirty="0">
                <a:latin typeface="Times New Roman" panose="02020603050405020304" pitchFamily="18" charset="0"/>
                <a:cs typeface="Times New Roman" panose="02020603050405020304" pitchFamily="18" charset="0"/>
              </a:rPr>
            </a:br>
            <a:r>
              <a:rPr lang="fr-FR" cap="none" dirty="0" smtClean="0">
                <a:solidFill>
                  <a:srgbClr val="FF0000"/>
                </a:solidFill>
                <a:latin typeface="+mn-lt"/>
                <a:cs typeface="Times New Roman" panose="02020603050405020304" pitchFamily="18" charset="0"/>
              </a:rPr>
              <a:t>La logistique </a:t>
            </a:r>
            <a:r>
              <a:rPr lang="fr-FR" cap="none" dirty="0" smtClean="0">
                <a:latin typeface="+mn-lt"/>
                <a:cs typeface="Times New Roman" panose="02020603050405020304" pitchFamily="18" charset="0"/>
              </a:rPr>
              <a:t>est l’enchainement de la gestion de la production du fournisseur de fournisseur jusqu’au client du client.  La logistique est un sous- système au sein du système de management global. </a:t>
            </a:r>
            <a:br>
              <a:rPr lang="fr-FR" cap="none" dirty="0" smtClean="0">
                <a:latin typeface="+mn-lt"/>
                <a:cs typeface="Times New Roman" panose="02020603050405020304" pitchFamily="18" charset="0"/>
              </a:rPr>
            </a:br>
            <a:r>
              <a:rPr lang="fr-FR" cap="none" dirty="0" smtClean="0">
                <a:solidFill>
                  <a:srgbClr val="FF0000"/>
                </a:solidFill>
                <a:latin typeface="+mn-lt"/>
                <a:cs typeface="Times New Roman" panose="02020603050405020304" pitchFamily="18" charset="0"/>
              </a:rPr>
              <a:t>Le management </a:t>
            </a:r>
            <a:r>
              <a:rPr lang="fr-FR" cap="none" dirty="0" smtClean="0">
                <a:latin typeface="+mn-lt"/>
                <a:cs typeface="Times New Roman" panose="02020603050405020304" pitchFamily="18" charset="0"/>
              </a:rPr>
              <a:t>se définit comme l'art de diriger des équipes et de prendre les décisions stratégiques nécessaires à la réalisation de ses objectifs. </a:t>
            </a:r>
            <a:br>
              <a:rPr lang="fr-FR" cap="none" dirty="0" smtClean="0">
                <a:latin typeface="+mn-lt"/>
                <a:cs typeface="Times New Roman" panose="02020603050405020304" pitchFamily="18" charset="0"/>
              </a:rPr>
            </a:br>
            <a:r>
              <a:rPr lang="fr-FR" cap="none" dirty="0" smtClean="0">
                <a:solidFill>
                  <a:srgbClr val="FF0000"/>
                </a:solidFill>
                <a:latin typeface="+mn-lt"/>
                <a:cs typeface="Times New Roman" panose="02020603050405020304" pitchFamily="18" charset="0"/>
              </a:rPr>
              <a:t>La supply chain management  </a:t>
            </a:r>
            <a:r>
              <a:rPr lang="fr-FR" cap="none" dirty="0" smtClean="0">
                <a:latin typeface="+mn-lt"/>
                <a:cs typeface="Times New Roman" panose="02020603050405020304" pitchFamily="18" charset="0"/>
              </a:rPr>
              <a:t>est un réseau d’organisation qui supporte des flux physiques informationnels et financiers impliquées par de relations en amont et en aval, dans différents processus et activités qui fournissent un produit</a:t>
            </a:r>
            <a:br>
              <a:rPr lang="fr-FR" cap="none" dirty="0" smtClean="0">
                <a:latin typeface="+mn-lt"/>
                <a:cs typeface="Times New Roman" panose="02020603050405020304" pitchFamily="18" charset="0"/>
              </a:rPr>
            </a:br>
            <a:r>
              <a:rPr lang="fr-FR" cap="none" dirty="0" smtClean="0">
                <a:solidFill>
                  <a:srgbClr val="FF0000"/>
                </a:solidFill>
                <a:latin typeface="+mn-lt"/>
                <a:cs typeface="Times New Roman" panose="02020603050405020304" pitchFamily="18" charset="0"/>
              </a:rPr>
              <a:t>la définition donnée par ASLOG </a:t>
            </a:r>
            <a:r>
              <a:rPr lang="fr-FR" cap="none" dirty="0" smtClean="0">
                <a:latin typeface="+mn-lt"/>
                <a:cs typeface="Times New Roman" panose="02020603050405020304" pitchFamily="18" charset="0"/>
              </a:rPr>
              <a:t>(association française pour la logistique) la logistique est : « l'art et la manière de mettre à disposition un produit donné au bon moment, au bon endroit, </a:t>
            </a:r>
            <a:endParaRPr lang="en-US" cap="none" dirty="0">
              <a:latin typeface="+mn-lt"/>
              <a:cs typeface="Times New Roman" panose="02020603050405020304" pitchFamily="18" charset="0"/>
            </a:endParaRPr>
          </a:p>
        </p:txBody>
      </p:sp>
    </p:spTree>
    <p:extLst>
      <p:ext uri="{BB962C8B-B14F-4D97-AF65-F5344CB8AC3E}">
        <p14:creationId xmlns:p14="http://schemas.microsoft.com/office/powerpoint/2010/main" val="186624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66529"/>
          </a:xfrm>
        </p:spPr>
        <p:txBody>
          <a:bodyPr>
            <a:normAutofit/>
          </a:bodyPr>
          <a:lstStyle/>
          <a:p>
            <a:pPr algn="just"/>
            <a:r>
              <a:rPr lang="fr-FR" b="1" cap="none" dirty="0" smtClean="0"/>
              <a:t>2/la logistique dans l'entreprise  </a:t>
            </a:r>
            <a:endParaRPr lang="fr-FR" b="1" cap="none" dirty="0"/>
          </a:p>
        </p:txBody>
      </p:sp>
      <p:sp>
        <p:nvSpPr>
          <p:cNvPr id="4" name="ZoneTexte 3"/>
          <p:cNvSpPr txBox="1"/>
          <p:nvPr/>
        </p:nvSpPr>
        <p:spPr>
          <a:xfrm>
            <a:off x="161363" y="1546412"/>
            <a:ext cx="11294763" cy="5016758"/>
          </a:xfrm>
          <a:prstGeom prst="rect">
            <a:avLst/>
          </a:prstGeom>
          <a:noFill/>
        </p:spPr>
        <p:txBody>
          <a:bodyPr wrap="square" rtlCol="0">
            <a:spAutoFit/>
          </a:bodyPr>
          <a:lstStyle/>
          <a:p>
            <a:pPr algn="just"/>
            <a:r>
              <a:rPr lang="fr-FR" sz="3200" dirty="0"/>
              <a:t>La logistique au sein de l’entreprise peut être appréhendée à </a:t>
            </a:r>
            <a:r>
              <a:rPr lang="fr-FR" sz="3200" dirty="0" smtClean="0"/>
              <a:t>travers trois </a:t>
            </a:r>
            <a:r>
              <a:rPr lang="fr-FR" sz="3200" dirty="0"/>
              <a:t>groupes d’activités distinctes, on parle alors de </a:t>
            </a:r>
            <a:r>
              <a:rPr lang="fr-FR" sz="3200" dirty="0" smtClean="0"/>
              <a:t>logistique purement </a:t>
            </a:r>
            <a:r>
              <a:rPr lang="fr-FR" sz="3200" dirty="0"/>
              <a:t>industrielle, logistique de stockage et de logistique </a:t>
            </a:r>
            <a:r>
              <a:rPr lang="fr-FR" sz="3200" dirty="0" smtClean="0"/>
              <a:t>de distribution </a:t>
            </a:r>
          </a:p>
          <a:p>
            <a:pPr algn="just"/>
            <a:r>
              <a:rPr lang="fr-FR" sz="3200" dirty="0" smtClean="0"/>
              <a:t>Colin, Mathé et Tixier (1981) distinguent :</a:t>
            </a:r>
          </a:p>
          <a:p>
            <a:pPr algn="just"/>
            <a:r>
              <a:rPr lang="fr-FR" sz="3200" dirty="0" smtClean="0"/>
              <a:t>• </a:t>
            </a:r>
            <a:r>
              <a:rPr lang="fr-FR" sz="3200" dirty="0"/>
              <a:t>la logistique de produit (elle concerne toutes les phases du cycle </a:t>
            </a:r>
            <a:r>
              <a:rPr lang="fr-FR" sz="3200" dirty="0" smtClean="0"/>
              <a:t>de production</a:t>
            </a:r>
            <a:r>
              <a:rPr lang="fr-FR" sz="3200" dirty="0"/>
              <a:t>, depuis l’approvisionnement en matières </a:t>
            </a:r>
            <a:r>
              <a:rPr lang="fr-FR" sz="3200" dirty="0" smtClean="0"/>
              <a:t>premières jusqu’au </a:t>
            </a:r>
            <a:r>
              <a:rPr lang="fr-FR" sz="3200" dirty="0"/>
              <a:t>stockage dans les magasins de </a:t>
            </a:r>
            <a:r>
              <a:rPr lang="fr-FR" sz="3200" dirty="0" smtClean="0"/>
              <a:t>détail</a:t>
            </a:r>
            <a:r>
              <a:rPr lang="fr-DZ" sz="3200" dirty="0" smtClean="0"/>
              <a:t>)</a:t>
            </a:r>
            <a:r>
              <a:rPr lang="fr-FR" sz="3200" dirty="0" smtClean="0"/>
              <a:t>.</a:t>
            </a:r>
            <a:endParaRPr lang="fr-FR" sz="3200" dirty="0"/>
          </a:p>
          <a:p>
            <a:pPr algn="just"/>
            <a:r>
              <a:rPr lang="fr-FR" sz="3200" dirty="0"/>
              <a:t>• la logistique de soutien (elle intervient à partir de la vente des</a:t>
            </a:r>
          </a:p>
          <a:p>
            <a:pPr algn="just"/>
            <a:r>
              <a:rPr lang="fr-FR" sz="3200" dirty="0"/>
              <a:t>produits, et inclut l’après-vente et la maintenance</a:t>
            </a:r>
            <a:r>
              <a:rPr lang="fr-FR" sz="3200" dirty="0" smtClean="0"/>
              <a:t>)</a:t>
            </a:r>
            <a:endParaRPr lang="fr-FR" sz="3200" dirty="0"/>
          </a:p>
        </p:txBody>
      </p:sp>
    </p:spTree>
    <p:extLst>
      <p:ext uri="{BB962C8B-B14F-4D97-AF65-F5344CB8AC3E}">
        <p14:creationId xmlns:p14="http://schemas.microsoft.com/office/powerpoint/2010/main" val="951361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5976" y="313510"/>
            <a:ext cx="4284617" cy="7315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DZ" sz="2800" cap="all" dirty="0" smtClean="0">
                <a:solidFill>
                  <a:prstClr val="black"/>
                </a:solidFill>
                <a:latin typeface="+mj-lt"/>
                <a:ea typeface="+mj-ea"/>
                <a:cs typeface="Times New Roman" panose="02020603050405020304" pitchFamily="18" charset="0"/>
              </a:rPr>
              <a:t>fonction</a:t>
            </a:r>
            <a:r>
              <a:rPr lang="fr-DZ" sz="2800" cap="all" dirty="0" smtClean="0">
                <a:solidFill>
                  <a:prstClr val="black"/>
                </a:solidFill>
                <a:latin typeface="Times New Roman" panose="02020603050405020304" pitchFamily="18" charset="0"/>
                <a:ea typeface="+mj-ea"/>
                <a:cs typeface="Times New Roman" panose="02020603050405020304" pitchFamily="18" charset="0"/>
              </a:rPr>
              <a:t> </a:t>
            </a:r>
            <a:r>
              <a:rPr lang="fr-DZ" sz="2800" cap="all" dirty="0">
                <a:solidFill>
                  <a:prstClr val="black"/>
                </a:solidFill>
                <a:latin typeface="Times New Roman" panose="02020603050405020304" pitchFamily="18" charset="0"/>
                <a:ea typeface="+mj-ea"/>
                <a:cs typeface="Times New Roman" panose="02020603050405020304" pitchFamily="18" charset="0"/>
              </a:rPr>
              <a:t>logistique</a:t>
            </a:r>
            <a:endParaRPr lang="en-US" sz="2800" dirty="0"/>
          </a:p>
        </p:txBody>
      </p:sp>
      <p:graphicFrame>
        <p:nvGraphicFramePr>
          <p:cNvPr id="17" name="Espace réservé du contenu 16"/>
          <p:cNvGraphicFramePr>
            <a:graphicFrameLocks noGrp="1"/>
          </p:cNvGraphicFramePr>
          <p:nvPr>
            <p:ph sz="quarter" idx="13"/>
            <p:extLst>
              <p:ext uri="{D42A27DB-BD31-4B8C-83A1-F6EECF244321}">
                <p14:modId xmlns:p14="http://schemas.microsoft.com/office/powerpoint/2010/main" val="201339617"/>
              </p:ext>
            </p:extLst>
          </p:nvPr>
        </p:nvGraphicFramePr>
        <p:xfrm>
          <a:off x="3735976" y="1162595"/>
          <a:ext cx="4284617" cy="5430812"/>
        </p:xfrm>
        <a:graphic>
          <a:graphicData uri="http://schemas.openxmlformats.org/drawingml/2006/table">
            <a:tbl>
              <a:tblPr firstRow="1" bandRow="1">
                <a:tableStyleId>{5C22544A-7EE6-4342-B048-85BDC9FD1C3A}</a:tableStyleId>
              </a:tblPr>
              <a:tblGrid>
                <a:gridCol w="4284617">
                  <a:extLst>
                    <a:ext uri="{9D8B030D-6E8A-4147-A177-3AD203B41FA5}">
                      <a16:colId xmlns:a16="http://schemas.microsoft.com/office/drawing/2014/main" val="1318016892"/>
                    </a:ext>
                  </a:extLst>
                </a:gridCol>
              </a:tblGrid>
              <a:tr h="1276330">
                <a:tc>
                  <a:txBody>
                    <a:bodyPr/>
                    <a:lstStyle/>
                    <a:p>
                      <a:pPr algn="l"/>
                      <a:r>
                        <a:rPr lang="fr-DZ" sz="2000" dirty="0" smtClean="0">
                          <a:solidFill>
                            <a:schemeClr val="tx1"/>
                          </a:solidFill>
                        </a:rPr>
                        <a:t>Achat</a:t>
                      </a:r>
                      <a:r>
                        <a:rPr lang="fr-DZ" sz="2000" baseline="0" dirty="0" smtClean="0">
                          <a:solidFill>
                            <a:schemeClr val="tx1"/>
                          </a:solidFill>
                        </a:rPr>
                        <a:t> de matiéres premiéres et approvisionnements </a:t>
                      </a:r>
                    </a:p>
                    <a:p>
                      <a:pPr algn="l"/>
                      <a:r>
                        <a:rPr lang="fr-DZ" sz="2000" baseline="0" dirty="0" smtClean="0">
                          <a:solidFill>
                            <a:schemeClr val="tx1"/>
                          </a:solidFill>
                        </a:rPr>
                        <a:t>Tranceport </a:t>
                      </a:r>
                      <a:r>
                        <a:rPr lang="fr-DZ" sz="1800" baseline="0" dirty="0" smtClean="0">
                          <a:solidFill>
                            <a:schemeClr val="tx1"/>
                          </a:solidFill>
                        </a:rPr>
                        <a:t>de</a:t>
                      </a:r>
                      <a:r>
                        <a:rPr lang="fr-DZ" sz="2000" baseline="0" dirty="0" smtClean="0">
                          <a:solidFill>
                            <a:schemeClr val="tx1"/>
                          </a:solidFill>
                        </a:rPr>
                        <a:t> matiéres premieres</a:t>
                      </a:r>
                    </a:p>
                    <a:p>
                      <a:pPr algn="l"/>
                      <a:r>
                        <a:rPr lang="fr-DZ" sz="2000" baseline="0" dirty="0" smtClean="0">
                          <a:solidFill>
                            <a:schemeClr val="tx1"/>
                          </a:solidFill>
                        </a:rPr>
                        <a:t>Production et géstion de la production </a:t>
                      </a:r>
                      <a:endParaRPr lang="en-US" sz="2000" dirty="0">
                        <a:solidFill>
                          <a:schemeClr val="tx1"/>
                        </a:solidFill>
                      </a:endParaRPr>
                    </a:p>
                  </a:txBody>
                  <a:tcPr>
                    <a:solidFill>
                      <a:srgbClr val="0070C0"/>
                    </a:solidFill>
                  </a:tcPr>
                </a:tc>
                <a:extLst>
                  <a:ext uri="{0D108BD9-81ED-4DB2-BD59-A6C34878D82A}">
                    <a16:rowId xmlns:a16="http://schemas.microsoft.com/office/drawing/2014/main" val="2325197514"/>
                  </a:ext>
                </a:extLst>
              </a:tr>
              <a:tr h="659203">
                <a:tc>
                  <a:txBody>
                    <a:bodyPr/>
                    <a:lstStyle/>
                    <a:p>
                      <a:r>
                        <a:rPr lang="fr-DZ" sz="2000" b="1" dirty="0" smtClean="0"/>
                        <a:t>Transport de produit finis </a:t>
                      </a:r>
                      <a:endParaRPr lang="en-US" sz="2000" b="1" dirty="0"/>
                    </a:p>
                  </a:txBody>
                  <a:tcPr>
                    <a:solidFill>
                      <a:srgbClr val="0070C0"/>
                    </a:solidFill>
                  </a:tcPr>
                </a:tc>
                <a:extLst>
                  <a:ext uri="{0D108BD9-81ED-4DB2-BD59-A6C34878D82A}">
                    <a16:rowId xmlns:a16="http://schemas.microsoft.com/office/drawing/2014/main" val="401442935"/>
                  </a:ext>
                </a:extLst>
              </a:tr>
              <a:tr h="885380">
                <a:tc>
                  <a:txBody>
                    <a:bodyPr/>
                    <a:lstStyle/>
                    <a:p>
                      <a:r>
                        <a:rPr lang="en-US" sz="2000" b="1" dirty="0" smtClean="0"/>
                        <a:t>E</a:t>
                      </a:r>
                      <a:r>
                        <a:rPr lang="fr-DZ" sz="2000" b="1" dirty="0" smtClean="0"/>
                        <a:t>ntreposage de produits finis</a:t>
                      </a:r>
                    </a:p>
                    <a:p>
                      <a:r>
                        <a:rPr lang="fr-DZ" sz="2000" b="1" dirty="0" smtClean="0"/>
                        <a:t>Alimentation de plates-formes de</a:t>
                      </a:r>
                      <a:r>
                        <a:rPr lang="fr-DZ" sz="2000" b="1" baseline="0" dirty="0" smtClean="0"/>
                        <a:t> redustrubution</a:t>
                      </a:r>
                    </a:p>
                  </a:txBody>
                  <a:tcPr>
                    <a:solidFill>
                      <a:schemeClr val="accent1">
                        <a:lumMod val="60000"/>
                        <a:lumOff val="40000"/>
                      </a:schemeClr>
                    </a:solidFill>
                  </a:tcPr>
                </a:tc>
                <a:extLst>
                  <a:ext uri="{0D108BD9-81ED-4DB2-BD59-A6C34878D82A}">
                    <a16:rowId xmlns:a16="http://schemas.microsoft.com/office/drawing/2014/main" val="2353709598"/>
                  </a:ext>
                </a:extLst>
              </a:tr>
              <a:tr h="1144489">
                <a:tc>
                  <a:txBody>
                    <a:bodyPr/>
                    <a:lstStyle/>
                    <a:p>
                      <a:r>
                        <a:rPr lang="fr-DZ" sz="2000" b="1" dirty="0" smtClean="0"/>
                        <a:t>Transport des commendes de détail-clionts</a:t>
                      </a:r>
                    </a:p>
                    <a:p>
                      <a:r>
                        <a:rPr lang="fr-DZ" sz="2000" b="1" dirty="0" smtClean="0"/>
                        <a:t>Stockage et géstion du stock dans les magasins de détail </a:t>
                      </a:r>
                    </a:p>
                  </a:txBody>
                  <a:tcPr>
                    <a:solidFill>
                      <a:schemeClr val="accent1">
                        <a:lumMod val="60000"/>
                        <a:lumOff val="40000"/>
                      </a:schemeClr>
                    </a:solidFill>
                  </a:tcPr>
                </a:tc>
                <a:extLst>
                  <a:ext uri="{0D108BD9-81ED-4DB2-BD59-A6C34878D82A}">
                    <a16:rowId xmlns:a16="http://schemas.microsoft.com/office/drawing/2014/main" val="95833372"/>
                  </a:ext>
                </a:extLst>
              </a:tr>
              <a:tr h="1144489">
                <a:tc>
                  <a:txBody>
                    <a:bodyPr/>
                    <a:lstStyle/>
                    <a:p>
                      <a:r>
                        <a:rPr lang="fr-FR" sz="2000" b="1" dirty="0" smtClean="0"/>
                        <a:t>Distribution du détail après vante </a:t>
                      </a:r>
                      <a:r>
                        <a:rPr lang="fr-DZ" sz="2000" b="1" dirty="0" smtClean="0"/>
                        <a:t>et maintenance  </a:t>
                      </a:r>
                      <a:endParaRPr lang="fr-FR" sz="2000" b="1" dirty="0"/>
                    </a:p>
                  </a:txBody>
                  <a:tcPr>
                    <a:solidFill>
                      <a:schemeClr val="bg1">
                        <a:lumMod val="50000"/>
                      </a:schemeClr>
                    </a:solidFill>
                  </a:tcPr>
                </a:tc>
                <a:extLst>
                  <a:ext uri="{0D108BD9-81ED-4DB2-BD59-A6C34878D82A}">
                    <a16:rowId xmlns:a16="http://schemas.microsoft.com/office/drawing/2014/main" val="837522052"/>
                  </a:ext>
                </a:extLst>
              </a:tr>
            </a:tbl>
          </a:graphicData>
        </a:graphic>
      </p:graphicFrame>
      <p:sp>
        <p:nvSpPr>
          <p:cNvPr id="15" name="Rectangle 14"/>
          <p:cNvSpPr/>
          <p:nvPr/>
        </p:nvSpPr>
        <p:spPr>
          <a:xfrm>
            <a:off x="1058091" y="1162595"/>
            <a:ext cx="2560319" cy="29244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L</a:t>
            </a:r>
            <a:r>
              <a:rPr lang="fr-DZ" sz="2800" dirty="0" smtClean="0">
                <a:ln w="0"/>
                <a:solidFill>
                  <a:schemeClr val="tx1"/>
                </a:solidFill>
                <a:effectLst>
                  <a:outerShdw blurRad="38100" dist="19050" dir="2700000" algn="tl" rotWithShape="0">
                    <a:schemeClr val="dk1">
                      <a:alpha val="40000"/>
                    </a:schemeClr>
                  </a:outerShdw>
                </a:effectLst>
              </a:rPr>
              <a:t>ogistique de produit</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1058091" y="4184073"/>
            <a:ext cx="2560319" cy="246943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L</a:t>
            </a:r>
            <a:r>
              <a:rPr lang="fr-DZ" sz="2800" dirty="0" smtClean="0">
                <a:ln w="0"/>
                <a:solidFill>
                  <a:schemeClr val="tx1"/>
                </a:solidFill>
                <a:effectLst>
                  <a:outerShdw blurRad="38100" dist="19050" dir="2700000" algn="tl" rotWithShape="0">
                    <a:schemeClr val="dk1">
                      <a:alpha val="40000"/>
                    </a:schemeClr>
                  </a:outerShdw>
                </a:effectLst>
              </a:rPr>
              <a:t>ogistique de soutien </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18" name="Rectangle à coins arrondis 17"/>
          <p:cNvSpPr/>
          <p:nvPr/>
        </p:nvSpPr>
        <p:spPr>
          <a:xfrm>
            <a:off x="8281851" y="1162595"/>
            <a:ext cx="2560320" cy="18299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a:t>
            </a:r>
            <a:r>
              <a:rPr lang="fr-DZ" sz="2800" dirty="0" smtClean="0">
                <a:solidFill>
                  <a:schemeClr val="tx1"/>
                </a:solidFill>
              </a:rPr>
              <a:t>ogistique purement industrielle</a:t>
            </a:r>
            <a:endParaRPr lang="en-US" sz="2800" dirty="0">
              <a:solidFill>
                <a:schemeClr val="tx1"/>
              </a:solidFill>
            </a:endParaRPr>
          </a:p>
        </p:txBody>
      </p:sp>
      <p:sp>
        <p:nvSpPr>
          <p:cNvPr id="19" name="Rectangle à coins arrondis 18"/>
          <p:cNvSpPr/>
          <p:nvPr/>
        </p:nvSpPr>
        <p:spPr>
          <a:xfrm>
            <a:off x="8373291" y="3095898"/>
            <a:ext cx="2560320" cy="22519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a:t>
            </a:r>
            <a:r>
              <a:rPr lang="fr-DZ" sz="2800" b="1" dirty="0" smtClean="0">
                <a:solidFill>
                  <a:schemeClr val="tx1"/>
                </a:solidFill>
              </a:rPr>
              <a:t>ogistique de stockage</a:t>
            </a:r>
            <a:endParaRPr lang="en-US" sz="2800" b="1" dirty="0">
              <a:solidFill>
                <a:schemeClr val="tx1"/>
              </a:solidFill>
            </a:endParaRPr>
          </a:p>
        </p:txBody>
      </p:sp>
      <p:sp>
        <p:nvSpPr>
          <p:cNvPr id="20" name="Rectangle à coins arrondis 19"/>
          <p:cNvSpPr/>
          <p:nvPr/>
        </p:nvSpPr>
        <p:spPr>
          <a:xfrm>
            <a:off x="8373291" y="5451171"/>
            <a:ext cx="2560320" cy="120234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a:t>
            </a:r>
            <a:r>
              <a:rPr lang="fr-DZ" sz="2800" b="1" dirty="0" smtClean="0">
                <a:solidFill>
                  <a:schemeClr val="tx1"/>
                </a:solidFill>
              </a:rPr>
              <a:t>ogistique de distributio</a:t>
            </a:r>
            <a:r>
              <a:rPr lang="fr-DZ" dirty="0" smtClean="0"/>
              <a:t>n</a:t>
            </a:r>
            <a:endParaRPr lang="en-US" dirty="0"/>
          </a:p>
        </p:txBody>
      </p:sp>
    </p:spTree>
    <p:extLst>
      <p:ext uri="{BB962C8B-B14F-4D97-AF65-F5344CB8AC3E}">
        <p14:creationId xmlns:p14="http://schemas.microsoft.com/office/powerpoint/2010/main" val="1606282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Wisp</Template>
  <TotalTime>25160</TotalTime>
  <Words>1779</Words>
  <Application>Microsoft Office PowerPoint</Application>
  <PresentationFormat>Grand écran</PresentationFormat>
  <Paragraphs>98</Paragraphs>
  <Slides>28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Courier New</vt:lpstr>
      <vt:lpstr>Symbol</vt:lpstr>
      <vt:lpstr>Times New Roman</vt:lpstr>
      <vt:lpstr>Tw Cen MT</vt:lpstr>
      <vt:lpstr>Wingdings</vt:lpstr>
      <vt:lpstr>Ronds dans l’eau</vt:lpstr>
      <vt:lpstr>Présentation PowerPoint</vt:lpstr>
      <vt:lpstr>Le programme </vt:lpstr>
      <vt:lpstr>Présentation PowerPoint</vt:lpstr>
      <vt:lpstr>Présentation PowerPoint</vt:lpstr>
      <vt:lpstr>Présentation PowerPoint</vt:lpstr>
      <vt:lpstr>Présentation PowerPoint</vt:lpstr>
      <vt:lpstr>2. Quelque définition  La logistique est l’enchainement de la gestion de la production du fournisseur de fournisseur jusqu’au client du client.  La logistique est un sous- système au sein du système de management global.  Le management se définit comme l'art de diriger des équipes et de prendre les décisions stratégiques nécessaires à la réalisation de ses objectifs.  La supply chain management  est un réseau d’organisation qui supporte des flux physiques informationnels et financiers impliquées par de relations en amont et en aval, dans différents processus et activités qui fournissent un produit la définition donnée par ASLOG (association française pour la logistique) la logistique est : « l'art et la manière de mettre à disposition un produit donné au bon moment, au bon endroit, </vt:lpstr>
      <vt:lpstr>2/la logistique dans l'entreprise  </vt:lpstr>
      <vt:lpstr>Présentation PowerPoint</vt:lpstr>
      <vt:lpstr>Présentation PowerPoint</vt:lpstr>
      <vt:lpstr>3/La Supply Chain Management (SCM)</vt:lpstr>
      <vt:lpstr>3.1/Les objectifs de la supply chain management</vt:lpstr>
      <vt:lpstr>Prenons quelques exemples: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un groupe de distribution qui décide de créer en propre en Europe un réseau de 10 entrepôts doit débourser 60 millions d’euros, auxquels il faut ajouter le prix de l’équipement de l’entrepôt( environ 30%supplémentaires et le prix d’acquisition du foncier; - Investissement dans des outils logistiques tels que flotte de camions ou process automatique en entrepôt, Exemple: l’entrepôt automatisé de 100000 m2 de Carrefour,à Vert-Saint-Denis, a été construit pour gérer l’approvisionnement en produits textile de ses hypermarchés. Il représante un investissement total de 108millions d’euros. </vt:lpstr>
      <vt:lpstr>4.3/Les grands principes de la relation clientèle :</vt:lpstr>
      <vt:lpstr>2)La construction de l’offre: s’effectue en fonction des attentes des clients, des capacités de production et de l’offre concurrentielle. L’entreprise doit donc connaître ses clients et ses contraintes. Elle commence par élaborer une offre de service standard qui lui assure une certaine rentabilité, puis développe une logique de « services  adapté» qu’elle destinera à certains clients(moyennant sur coûteux).   3)La mesure du service: se fera en termes de qualité et de coût. L’entreprise choisira tout particulièrement de suivre la fiabilité du service et sa rentabilité. L’objectif est ici de proposer des services différenciateurs et à forte valeur ajoutée.  4)La recherche de gains de productivité: Ont éliminant les ruptures d’approvisionnement, des stocks, des doublons.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de la chaîne logistique</dc:title>
  <dc:creator>ADMIN</dc:creator>
  <cp:lastModifiedBy>ADMIN</cp:lastModifiedBy>
  <cp:revision>130</cp:revision>
  <cp:lastPrinted>2021-11-08T20:32:19Z</cp:lastPrinted>
  <dcterms:created xsi:type="dcterms:W3CDTF">2021-10-31T16:41:41Z</dcterms:created>
  <dcterms:modified xsi:type="dcterms:W3CDTF">2021-12-13T23:40:00Z</dcterms:modified>
</cp:coreProperties>
</file>