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A9F51E-C8F7-423D-8C03-24B9223A35D5}" type="doc">
      <dgm:prSet loTypeId="urn:microsoft.com/office/officeart/2005/8/layout/target3" loCatId="relationship" qsTypeId="urn:microsoft.com/office/officeart/2005/8/quickstyle/3d9" qsCatId="3D" csTypeId="urn:microsoft.com/office/officeart/2005/8/colors/accent2_3" csCatId="accent2" phldr="1"/>
      <dgm:spPr/>
      <dgm:t>
        <a:bodyPr/>
        <a:lstStyle/>
        <a:p>
          <a:endParaRPr lang="fr-FR"/>
        </a:p>
      </dgm:t>
    </dgm:pt>
    <dgm:pt modelId="{FDC5D118-2A70-4DCE-9EDB-0BEE0B717414}">
      <dgm:prSet phldrT="[Text]"/>
      <dgm:spPr/>
      <dgm:t>
        <a:bodyPr/>
        <a:lstStyle/>
        <a:p>
          <a:r>
            <a:rPr lang="fr-FR" dirty="0" smtClean="0"/>
            <a:t>Principe de filtration </a:t>
          </a:r>
          <a:endParaRPr lang="fr-FR" dirty="0"/>
        </a:p>
      </dgm:t>
    </dgm:pt>
    <dgm:pt modelId="{D588D758-D4E1-4D74-BF9F-F33528F83E30}" type="parTrans" cxnId="{8D3A655A-3C36-48EB-8FA6-EC7CFC4B8AC8}">
      <dgm:prSet/>
      <dgm:spPr/>
      <dgm:t>
        <a:bodyPr/>
        <a:lstStyle/>
        <a:p>
          <a:endParaRPr lang="fr-FR"/>
        </a:p>
      </dgm:t>
    </dgm:pt>
    <dgm:pt modelId="{5C8F7C9C-A6C2-45C5-B399-E3BBC4775019}" type="sibTrans" cxnId="{8D3A655A-3C36-48EB-8FA6-EC7CFC4B8AC8}">
      <dgm:prSet/>
      <dgm:spPr/>
      <dgm:t>
        <a:bodyPr/>
        <a:lstStyle/>
        <a:p>
          <a:endParaRPr lang="fr-FR"/>
        </a:p>
      </dgm:t>
    </dgm:pt>
    <dgm:pt modelId="{700A69FE-2BF3-44AE-9CD7-2D6E624D407C}">
      <dgm:prSet phldrT="[Text]"/>
      <dgm:spPr/>
      <dgm:t>
        <a:bodyPr/>
        <a:lstStyle/>
        <a:p>
          <a:endParaRPr lang="fr-FR" dirty="0"/>
        </a:p>
      </dgm:t>
    </dgm:pt>
    <dgm:pt modelId="{FE2339ED-5CB1-4340-B76A-6B9561601145}" type="parTrans" cxnId="{04E6683C-15AA-43BD-B6E5-77F2BADC3156}">
      <dgm:prSet/>
      <dgm:spPr/>
      <dgm:t>
        <a:bodyPr/>
        <a:lstStyle/>
        <a:p>
          <a:endParaRPr lang="fr-FR"/>
        </a:p>
      </dgm:t>
    </dgm:pt>
    <dgm:pt modelId="{078EC8B4-5C6D-4FAF-A1F2-1E20EF8DB2EE}" type="sibTrans" cxnId="{04E6683C-15AA-43BD-B6E5-77F2BADC3156}">
      <dgm:prSet/>
      <dgm:spPr/>
      <dgm:t>
        <a:bodyPr/>
        <a:lstStyle/>
        <a:p>
          <a:endParaRPr lang="fr-FR"/>
        </a:p>
      </dgm:t>
    </dgm:pt>
    <dgm:pt modelId="{C8174726-C2A4-4B7C-9D11-FE2AC5D83517}">
      <dgm:prSet phldrT="[Text]"/>
      <dgm:spPr/>
      <dgm:t>
        <a:bodyPr/>
        <a:lstStyle/>
        <a:p>
          <a:r>
            <a:rPr lang="fr-FR" dirty="0" smtClean="0"/>
            <a:t>Sens du flux </a:t>
          </a:r>
          <a:endParaRPr lang="fr-FR" dirty="0"/>
        </a:p>
      </dgm:t>
    </dgm:pt>
    <dgm:pt modelId="{6BD9A146-F1A5-4115-8B92-8D6A8D735D6C}" type="parTrans" cxnId="{F83C9DA3-B9CB-4859-8E92-93C79EEE5F2B}">
      <dgm:prSet/>
      <dgm:spPr/>
      <dgm:t>
        <a:bodyPr/>
        <a:lstStyle/>
        <a:p>
          <a:endParaRPr lang="fr-FR"/>
        </a:p>
      </dgm:t>
    </dgm:pt>
    <dgm:pt modelId="{7F9B91E8-DD7B-4832-B22C-BABAC850F175}" type="sibTrans" cxnId="{F83C9DA3-B9CB-4859-8E92-93C79EEE5F2B}">
      <dgm:prSet/>
      <dgm:spPr/>
      <dgm:t>
        <a:bodyPr/>
        <a:lstStyle/>
        <a:p>
          <a:endParaRPr lang="fr-FR"/>
        </a:p>
      </dgm:t>
    </dgm:pt>
    <dgm:pt modelId="{427A0005-6791-44A3-9B2A-935561142E1E}">
      <dgm:prSet phldrT="[Text]"/>
      <dgm:spPr/>
      <dgm:t>
        <a:bodyPr/>
        <a:lstStyle/>
        <a:p>
          <a:r>
            <a:rPr lang="fr-FR" dirty="0" smtClean="0"/>
            <a:t>Tangentielle </a:t>
          </a:r>
          <a:endParaRPr lang="fr-FR" dirty="0"/>
        </a:p>
      </dgm:t>
    </dgm:pt>
    <dgm:pt modelId="{48CEDB39-25A7-429F-89B1-AEF2A2B7A89B}" type="parTrans" cxnId="{F4BE66FA-F0DC-4E53-ADBF-B6782F7EBE1E}">
      <dgm:prSet/>
      <dgm:spPr/>
      <dgm:t>
        <a:bodyPr/>
        <a:lstStyle/>
        <a:p>
          <a:endParaRPr lang="fr-FR"/>
        </a:p>
      </dgm:t>
    </dgm:pt>
    <dgm:pt modelId="{3EC7F062-6DED-4626-8688-04C1740D3482}" type="sibTrans" cxnId="{F4BE66FA-F0DC-4E53-ADBF-B6782F7EBE1E}">
      <dgm:prSet/>
      <dgm:spPr/>
      <dgm:t>
        <a:bodyPr/>
        <a:lstStyle/>
        <a:p>
          <a:endParaRPr lang="fr-FR"/>
        </a:p>
      </dgm:t>
    </dgm:pt>
    <dgm:pt modelId="{6C287DC7-E5B1-468C-B0B1-A7525473123E}">
      <dgm:prSet phldrT="[Text]"/>
      <dgm:spPr/>
      <dgm:t>
        <a:bodyPr/>
        <a:lstStyle/>
        <a:p>
          <a:r>
            <a:rPr lang="fr-FR" dirty="0" smtClean="0"/>
            <a:t>Frontale </a:t>
          </a:r>
          <a:endParaRPr lang="fr-FR" dirty="0"/>
        </a:p>
      </dgm:t>
    </dgm:pt>
    <dgm:pt modelId="{ED2EBE13-377D-41E2-A8DE-1D256BD47796}" type="parTrans" cxnId="{944AB201-E134-413C-B090-781B9437AFA5}">
      <dgm:prSet/>
      <dgm:spPr/>
      <dgm:t>
        <a:bodyPr/>
        <a:lstStyle/>
        <a:p>
          <a:endParaRPr lang="fr-FR"/>
        </a:p>
      </dgm:t>
    </dgm:pt>
    <dgm:pt modelId="{BEBD8C09-7A4F-43BD-A3AE-8FB36DC66429}" type="sibTrans" cxnId="{944AB201-E134-413C-B090-781B9437AFA5}">
      <dgm:prSet/>
      <dgm:spPr/>
      <dgm:t>
        <a:bodyPr/>
        <a:lstStyle/>
        <a:p>
          <a:endParaRPr lang="fr-FR"/>
        </a:p>
      </dgm:t>
    </dgm:pt>
    <dgm:pt modelId="{64D8D8DD-10EF-4AC3-84F9-663BFBC85077}">
      <dgm:prSet phldrT="[Text]"/>
      <dgm:spPr/>
      <dgm:t>
        <a:bodyPr/>
        <a:lstStyle/>
        <a:p>
          <a:r>
            <a:rPr lang="fr-FR" dirty="0" smtClean="0"/>
            <a:t>Adjuvants de filtration </a:t>
          </a:r>
          <a:endParaRPr lang="fr-FR" dirty="0"/>
        </a:p>
      </dgm:t>
    </dgm:pt>
    <dgm:pt modelId="{AB383D3A-5637-4A0B-85E9-6D779A7934CB}" type="parTrans" cxnId="{CCCBE14A-F32C-4E31-A3C1-B94E97BE0800}">
      <dgm:prSet/>
      <dgm:spPr/>
      <dgm:t>
        <a:bodyPr/>
        <a:lstStyle/>
        <a:p>
          <a:endParaRPr lang="fr-FR"/>
        </a:p>
      </dgm:t>
    </dgm:pt>
    <dgm:pt modelId="{22E9AA25-FF6A-4DE0-9137-A9DBF956F0AC}" type="sibTrans" cxnId="{CCCBE14A-F32C-4E31-A3C1-B94E97BE0800}">
      <dgm:prSet/>
      <dgm:spPr/>
      <dgm:t>
        <a:bodyPr/>
        <a:lstStyle/>
        <a:p>
          <a:endParaRPr lang="fr-FR"/>
        </a:p>
      </dgm:t>
    </dgm:pt>
    <dgm:pt modelId="{C781C646-FCF9-4757-ACD9-D1BBF4AE7343}" type="pres">
      <dgm:prSet presAssocID="{1CA9F51E-C8F7-423D-8C03-24B9223A35D5}" presName="Name0" presStyleCnt="0">
        <dgm:presLayoutVars>
          <dgm:chMax val="7"/>
          <dgm:dir/>
          <dgm:animLvl val="lvl"/>
          <dgm:resizeHandles val="exact"/>
        </dgm:presLayoutVars>
      </dgm:prSet>
      <dgm:spPr/>
      <dgm:t>
        <a:bodyPr/>
        <a:lstStyle/>
        <a:p>
          <a:endParaRPr lang="fr-FR"/>
        </a:p>
      </dgm:t>
    </dgm:pt>
    <dgm:pt modelId="{9DAB7F97-23C3-452F-A2E1-D7AB92BDC3C1}" type="pres">
      <dgm:prSet presAssocID="{FDC5D118-2A70-4DCE-9EDB-0BEE0B717414}" presName="circle1" presStyleLbl="node1" presStyleIdx="0" presStyleCnt="3"/>
      <dgm:spPr/>
      <dgm:t>
        <a:bodyPr/>
        <a:lstStyle/>
        <a:p>
          <a:endParaRPr lang="fr-FR"/>
        </a:p>
      </dgm:t>
    </dgm:pt>
    <dgm:pt modelId="{CE48D9EF-938B-40E8-AC7C-519903A3DB97}" type="pres">
      <dgm:prSet presAssocID="{FDC5D118-2A70-4DCE-9EDB-0BEE0B717414}" presName="space" presStyleCnt="0"/>
      <dgm:spPr/>
    </dgm:pt>
    <dgm:pt modelId="{20F2137D-A40F-4648-A44E-3B866C2C0ACB}" type="pres">
      <dgm:prSet presAssocID="{FDC5D118-2A70-4DCE-9EDB-0BEE0B717414}" presName="rect1" presStyleLbl="alignAcc1" presStyleIdx="0" presStyleCnt="3"/>
      <dgm:spPr/>
      <dgm:t>
        <a:bodyPr/>
        <a:lstStyle/>
        <a:p>
          <a:endParaRPr lang="fr-FR"/>
        </a:p>
      </dgm:t>
    </dgm:pt>
    <dgm:pt modelId="{D5873EC3-F693-4E61-A41E-6BBCE82B76F1}" type="pres">
      <dgm:prSet presAssocID="{C8174726-C2A4-4B7C-9D11-FE2AC5D83517}" presName="vertSpace2" presStyleLbl="node1" presStyleIdx="0" presStyleCnt="3"/>
      <dgm:spPr/>
    </dgm:pt>
    <dgm:pt modelId="{201238DB-157E-46EB-9ECA-BA956E382921}" type="pres">
      <dgm:prSet presAssocID="{C8174726-C2A4-4B7C-9D11-FE2AC5D83517}" presName="circle2" presStyleLbl="node1" presStyleIdx="1" presStyleCnt="3"/>
      <dgm:spPr/>
    </dgm:pt>
    <dgm:pt modelId="{5F2B44CE-1EE0-46B0-97C5-83E6304D0859}" type="pres">
      <dgm:prSet presAssocID="{C8174726-C2A4-4B7C-9D11-FE2AC5D83517}" presName="rect2" presStyleLbl="alignAcc1" presStyleIdx="1" presStyleCnt="3"/>
      <dgm:spPr/>
      <dgm:t>
        <a:bodyPr/>
        <a:lstStyle/>
        <a:p>
          <a:endParaRPr lang="fr-FR"/>
        </a:p>
      </dgm:t>
    </dgm:pt>
    <dgm:pt modelId="{6BB8D2A9-5070-4AA4-B9EF-C56D7FA90FEC}" type="pres">
      <dgm:prSet presAssocID="{64D8D8DD-10EF-4AC3-84F9-663BFBC85077}" presName="vertSpace3" presStyleLbl="node1" presStyleIdx="1" presStyleCnt="3"/>
      <dgm:spPr/>
    </dgm:pt>
    <dgm:pt modelId="{50F8AD3E-DDBC-478B-9ABA-0BD42783CA22}" type="pres">
      <dgm:prSet presAssocID="{64D8D8DD-10EF-4AC3-84F9-663BFBC85077}" presName="circle3" presStyleLbl="node1" presStyleIdx="2" presStyleCnt="3"/>
      <dgm:spPr/>
    </dgm:pt>
    <dgm:pt modelId="{D2FFD5B4-855E-4F93-92A3-C3DDD43F417E}" type="pres">
      <dgm:prSet presAssocID="{64D8D8DD-10EF-4AC3-84F9-663BFBC85077}" presName="rect3" presStyleLbl="alignAcc1" presStyleIdx="2" presStyleCnt="3" custLinFactNeighborX="17411" custLinFactNeighborY="-3673"/>
      <dgm:spPr/>
      <dgm:t>
        <a:bodyPr/>
        <a:lstStyle/>
        <a:p>
          <a:endParaRPr lang="fr-FR"/>
        </a:p>
      </dgm:t>
    </dgm:pt>
    <dgm:pt modelId="{A4E281F5-F64B-49D7-A725-5954A1AF98E5}" type="pres">
      <dgm:prSet presAssocID="{FDC5D118-2A70-4DCE-9EDB-0BEE0B717414}" presName="rect1ParTx" presStyleLbl="alignAcc1" presStyleIdx="2" presStyleCnt="3">
        <dgm:presLayoutVars>
          <dgm:chMax val="1"/>
          <dgm:bulletEnabled val="1"/>
        </dgm:presLayoutVars>
      </dgm:prSet>
      <dgm:spPr/>
      <dgm:t>
        <a:bodyPr/>
        <a:lstStyle/>
        <a:p>
          <a:endParaRPr lang="fr-FR"/>
        </a:p>
      </dgm:t>
    </dgm:pt>
    <dgm:pt modelId="{AAFDAA21-64D8-4E52-9D20-B5EBCD19C177}" type="pres">
      <dgm:prSet presAssocID="{FDC5D118-2A70-4DCE-9EDB-0BEE0B717414}" presName="rect1ChTx" presStyleLbl="alignAcc1" presStyleIdx="2" presStyleCnt="3">
        <dgm:presLayoutVars>
          <dgm:bulletEnabled val="1"/>
        </dgm:presLayoutVars>
      </dgm:prSet>
      <dgm:spPr/>
      <dgm:t>
        <a:bodyPr/>
        <a:lstStyle/>
        <a:p>
          <a:endParaRPr lang="fr-FR"/>
        </a:p>
      </dgm:t>
    </dgm:pt>
    <dgm:pt modelId="{F67AFACE-F23C-484D-BA78-BF4CE62867B9}" type="pres">
      <dgm:prSet presAssocID="{C8174726-C2A4-4B7C-9D11-FE2AC5D83517}" presName="rect2ParTx" presStyleLbl="alignAcc1" presStyleIdx="2" presStyleCnt="3">
        <dgm:presLayoutVars>
          <dgm:chMax val="1"/>
          <dgm:bulletEnabled val="1"/>
        </dgm:presLayoutVars>
      </dgm:prSet>
      <dgm:spPr/>
      <dgm:t>
        <a:bodyPr/>
        <a:lstStyle/>
        <a:p>
          <a:endParaRPr lang="fr-FR"/>
        </a:p>
      </dgm:t>
    </dgm:pt>
    <dgm:pt modelId="{D422F2EC-169E-46BB-A793-5EC7FF85E39E}" type="pres">
      <dgm:prSet presAssocID="{C8174726-C2A4-4B7C-9D11-FE2AC5D83517}" presName="rect2ChTx" presStyleLbl="alignAcc1" presStyleIdx="2" presStyleCnt="3">
        <dgm:presLayoutVars>
          <dgm:bulletEnabled val="1"/>
        </dgm:presLayoutVars>
      </dgm:prSet>
      <dgm:spPr/>
      <dgm:t>
        <a:bodyPr/>
        <a:lstStyle/>
        <a:p>
          <a:endParaRPr lang="fr-FR"/>
        </a:p>
      </dgm:t>
    </dgm:pt>
    <dgm:pt modelId="{0BB32EBE-119B-40DE-8B02-838420D707AD}" type="pres">
      <dgm:prSet presAssocID="{64D8D8DD-10EF-4AC3-84F9-663BFBC85077}" presName="rect3ParTx" presStyleLbl="alignAcc1" presStyleIdx="2" presStyleCnt="3">
        <dgm:presLayoutVars>
          <dgm:chMax val="1"/>
          <dgm:bulletEnabled val="1"/>
        </dgm:presLayoutVars>
      </dgm:prSet>
      <dgm:spPr/>
      <dgm:t>
        <a:bodyPr/>
        <a:lstStyle/>
        <a:p>
          <a:endParaRPr lang="fr-FR"/>
        </a:p>
      </dgm:t>
    </dgm:pt>
    <dgm:pt modelId="{1089862E-67AD-484E-B0AA-2E00292FAE08}" type="pres">
      <dgm:prSet presAssocID="{64D8D8DD-10EF-4AC3-84F9-663BFBC85077}" presName="rect3ChTx" presStyleLbl="alignAcc1" presStyleIdx="2" presStyleCnt="3">
        <dgm:presLayoutVars>
          <dgm:bulletEnabled val="1"/>
        </dgm:presLayoutVars>
      </dgm:prSet>
      <dgm:spPr/>
      <dgm:t>
        <a:bodyPr/>
        <a:lstStyle/>
        <a:p>
          <a:endParaRPr lang="fr-FR"/>
        </a:p>
      </dgm:t>
    </dgm:pt>
  </dgm:ptLst>
  <dgm:cxnLst>
    <dgm:cxn modelId="{20D5CD7D-A908-46CC-A5DC-6D109B3C27B2}" type="presOf" srcId="{427A0005-6791-44A3-9B2A-935561142E1E}" destId="{D422F2EC-169E-46BB-A793-5EC7FF85E39E}" srcOrd="0" destOrd="0" presId="urn:microsoft.com/office/officeart/2005/8/layout/target3"/>
    <dgm:cxn modelId="{881EFFED-964F-4EC9-8DC4-D6EC23BACAA7}" type="presOf" srcId="{700A69FE-2BF3-44AE-9CD7-2D6E624D407C}" destId="{AAFDAA21-64D8-4E52-9D20-B5EBCD19C177}" srcOrd="0" destOrd="0" presId="urn:microsoft.com/office/officeart/2005/8/layout/target3"/>
    <dgm:cxn modelId="{145ED584-2903-4862-B4DC-569827A31AEA}" type="presOf" srcId="{1CA9F51E-C8F7-423D-8C03-24B9223A35D5}" destId="{C781C646-FCF9-4757-ACD9-D1BBF4AE7343}" srcOrd="0" destOrd="0" presId="urn:microsoft.com/office/officeart/2005/8/layout/target3"/>
    <dgm:cxn modelId="{8D3A655A-3C36-48EB-8FA6-EC7CFC4B8AC8}" srcId="{1CA9F51E-C8F7-423D-8C03-24B9223A35D5}" destId="{FDC5D118-2A70-4DCE-9EDB-0BEE0B717414}" srcOrd="0" destOrd="0" parTransId="{D588D758-D4E1-4D74-BF9F-F33528F83E30}" sibTransId="{5C8F7C9C-A6C2-45C5-B399-E3BBC4775019}"/>
    <dgm:cxn modelId="{04E6683C-15AA-43BD-B6E5-77F2BADC3156}" srcId="{FDC5D118-2A70-4DCE-9EDB-0BEE0B717414}" destId="{700A69FE-2BF3-44AE-9CD7-2D6E624D407C}" srcOrd="0" destOrd="0" parTransId="{FE2339ED-5CB1-4340-B76A-6B9561601145}" sibTransId="{078EC8B4-5C6D-4FAF-A1F2-1E20EF8DB2EE}"/>
    <dgm:cxn modelId="{D76D1CED-3D36-442A-97EE-81B4ACC9F626}" type="presOf" srcId="{C8174726-C2A4-4B7C-9D11-FE2AC5D83517}" destId="{F67AFACE-F23C-484D-BA78-BF4CE62867B9}" srcOrd="1" destOrd="0" presId="urn:microsoft.com/office/officeart/2005/8/layout/target3"/>
    <dgm:cxn modelId="{F83C9DA3-B9CB-4859-8E92-93C79EEE5F2B}" srcId="{1CA9F51E-C8F7-423D-8C03-24B9223A35D5}" destId="{C8174726-C2A4-4B7C-9D11-FE2AC5D83517}" srcOrd="1" destOrd="0" parTransId="{6BD9A146-F1A5-4115-8B92-8D6A8D735D6C}" sibTransId="{7F9B91E8-DD7B-4832-B22C-BABAC850F175}"/>
    <dgm:cxn modelId="{6DEFC057-375F-4249-AB9D-0E49F35E3962}" type="presOf" srcId="{FDC5D118-2A70-4DCE-9EDB-0BEE0B717414}" destId="{A4E281F5-F64B-49D7-A725-5954A1AF98E5}" srcOrd="1" destOrd="0" presId="urn:microsoft.com/office/officeart/2005/8/layout/target3"/>
    <dgm:cxn modelId="{30B6C63D-41A7-4807-A447-FA98211A602F}" type="presOf" srcId="{6C287DC7-E5B1-468C-B0B1-A7525473123E}" destId="{D422F2EC-169E-46BB-A793-5EC7FF85E39E}" srcOrd="0" destOrd="1" presId="urn:microsoft.com/office/officeart/2005/8/layout/target3"/>
    <dgm:cxn modelId="{CCCBE14A-F32C-4E31-A3C1-B94E97BE0800}" srcId="{1CA9F51E-C8F7-423D-8C03-24B9223A35D5}" destId="{64D8D8DD-10EF-4AC3-84F9-663BFBC85077}" srcOrd="2" destOrd="0" parTransId="{AB383D3A-5637-4A0B-85E9-6D779A7934CB}" sibTransId="{22E9AA25-FF6A-4DE0-9137-A9DBF956F0AC}"/>
    <dgm:cxn modelId="{96A14377-D3FB-4FD0-817A-F0BED36827F9}" type="presOf" srcId="{FDC5D118-2A70-4DCE-9EDB-0BEE0B717414}" destId="{20F2137D-A40F-4648-A44E-3B866C2C0ACB}" srcOrd="0" destOrd="0" presId="urn:microsoft.com/office/officeart/2005/8/layout/target3"/>
    <dgm:cxn modelId="{CE7F3A08-6E85-4E64-9A0C-E0F610772A3D}" type="presOf" srcId="{64D8D8DD-10EF-4AC3-84F9-663BFBC85077}" destId="{0BB32EBE-119B-40DE-8B02-838420D707AD}" srcOrd="1" destOrd="0" presId="urn:microsoft.com/office/officeart/2005/8/layout/target3"/>
    <dgm:cxn modelId="{F4BE66FA-F0DC-4E53-ADBF-B6782F7EBE1E}" srcId="{C8174726-C2A4-4B7C-9D11-FE2AC5D83517}" destId="{427A0005-6791-44A3-9B2A-935561142E1E}" srcOrd="0" destOrd="0" parTransId="{48CEDB39-25A7-429F-89B1-AEF2A2B7A89B}" sibTransId="{3EC7F062-6DED-4626-8688-04C1740D3482}"/>
    <dgm:cxn modelId="{944AB201-E134-413C-B090-781B9437AFA5}" srcId="{C8174726-C2A4-4B7C-9D11-FE2AC5D83517}" destId="{6C287DC7-E5B1-468C-B0B1-A7525473123E}" srcOrd="1" destOrd="0" parTransId="{ED2EBE13-377D-41E2-A8DE-1D256BD47796}" sibTransId="{BEBD8C09-7A4F-43BD-A3AE-8FB36DC66429}"/>
    <dgm:cxn modelId="{32158FAD-CEBE-4C38-932C-ADA853CEF72D}" type="presOf" srcId="{64D8D8DD-10EF-4AC3-84F9-663BFBC85077}" destId="{D2FFD5B4-855E-4F93-92A3-C3DDD43F417E}" srcOrd="0" destOrd="0" presId="urn:microsoft.com/office/officeart/2005/8/layout/target3"/>
    <dgm:cxn modelId="{91D6CEFD-DBA2-433E-B152-C8FA61F22A0E}" type="presOf" srcId="{C8174726-C2A4-4B7C-9D11-FE2AC5D83517}" destId="{5F2B44CE-1EE0-46B0-97C5-83E6304D0859}" srcOrd="0" destOrd="0" presId="urn:microsoft.com/office/officeart/2005/8/layout/target3"/>
    <dgm:cxn modelId="{FD35CD83-D930-4A04-938F-29B2E499ACDA}" type="presParOf" srcId="{C781C646-FCF9-4757-ACD9-D1BBF4AE7343}" destId="{9DAB7F97-23C3-452F-A2E1-D7AB92BDC3C1}" srcOrd="0" destOrd="0" presId="urn:microsoft.com/office/officeart/2005/8/layout/target3"/>
    <dgm:cxn modelId="{9416066C-8F07-4D25-80D2-ECA701DE7859}" type="presParOf" srcId="{C781C646-FCF9-4757-ACD9-D1BBF4AE7343}" destId="{CE48D9EF-938B-40E8-AC7C-519903A3DB97}" srcOrd="1" destOrd="0" presId="urn:microsoft.com/office/officeart/2005/8/layout/target3"/>
    <dgm:cxn modelId="{46A2EF8F-EE67-454C-B35B-BA9BA4FA83FD}" type="presParOf" srcId="{C781C646-FCF9-4757-ACD9-D1BBF4AE7343}" destId="{20F2137D-A40F-4648-A44E-3B866C2C0ACB}" srcOrd="2" destOrd="0" presId="urn:microsoft.com/office/officeart/2005/8/layout/target3"/>
    <dgm:cxn modelId="{CF008CC7-0868-4497-8BD1-3155DFED92E7}" type="presParOf" srcId="{C781C646-FCF9-4757-ACD9-D1BBF4AE7343}" destId="{D5873EC3-F693-4E61-A41E-6BBCE82B76F1}" srcOrd="3" destOrd="0" presId="urn:microsoft.com/office/officeart/2005/8/layout/target3"/>
    <dgm:cxn modelId="{C874C054-855E-46A2-9457-78CDB0300140}" type="presParOf" srcId="{C781C646-FCF9-4757-ACD9-D1BBF4AE7343}" destId="{201238DB-157E-46EB-9ECA-BA956E382921}" srcOrd="4" destOrd="0" presId="urn:microsoft.com/office/officeart/2005/8/layout/target3"/>
    <dgm:cxn modelId="{847088A9-DC03-4FA0-9098-FDD7D62DEC59}" type="presParOf" srcId="{C781C646-FCF9-4757-ACD9-D1BBF4AE7343}" destId="{5F2B44CE-1EE0-46B0-97C5-83E6304D0859}" srcOrd="5" destOrd="0" presId="urn:microsoft.com/office/officeart/2005/8/layout/target3"/>
    <dgm:cxn modelId="{9D5FD7B5-18CE-4962-9E6C-69EF12C6B486}" type="presParOf" srcId="{C781C646-FCF9-4757-ACD9-D1BBF4AE7343}" destId="{6BB8D2A9-5070-4AA4-B9EF-C56D7FA90FEC}" srcOrd="6" destOrd="0" presId="urn:microsoft.com/office/officeart/2005/8/layout/target3"/>
    <dgm:cxn modelId="{5B640F3F-A06A-444C-A41B-E5F2D5847AED}" type="presParOf" srcId="{C781C646-FCF9-4757-ACD9-D1BBF4AE7343}" destId="{50F8AD3E-DDBC-478B-9ABA-0BD42783CA22}" srcOrd="7" destOrd="0" presId="urn:microsoft.com/office/officeart/2005/8/layout/target3"/>
    <dgm:cxn modelId="{48015517-B214-4811-BFAD-5C1C6D03F64F}" type="presParOf" srcId="{C781C646-FCF9-4757-ACD9-D1BBF4AE7343}" destId="{D2FFD5B4-855E-4F93-92A3-C3DDD43F417E}" srcOrd="8" destOrd="0" presId="urn:microsoft.com/office/officeart/2005/8/layout/target3"/>
    <dgm:cxn modelId="{8C5CEDC8-7A09-448A-AFDC-F7F1A2E657A2}" type="presParOf" srcId="{C781C646-FCF9-4757-ACD9-D1BBF4AE7343}" destId="{A4E281F5-F64B-49D7-A725-5954A1AF98E5}" srcOrd="9" destOrd="0" presId="urn:microsoft.com/office/officeart/2005/8/layout/target3"/>
    <dgm:cxn modelId="{04E95774-4C95-4E3C-A02B-6310DAB80292}" type="presParOf" srcId="{C781C646-FCF9-4757-ACD9-D1BBF4AE7343}" destId="{AAFDAA21-64D8-4E52-9D20-B5EBCD19C177}" srcOrd="10" destOrd="0" presId="urn:microsoft.com/office/officeart/2005/8/layout/target3"/>
    <dgm:cxn modelId="{097A5C85-80F7-47D6-A083-1256775152AF}" type="presParOf" srcId="{C781C646-FCF9-4757-ACD9-D1BBF4AE7343}" destId="{F67AFACE-F23C-484D-BA78-BF4CE62867B9}" srcOrd="11" destOrd="0" presId="urn:microsoft.com/office/officeart/2005/8/layout/target3"/>
    <dgm:cxn modelId="{3EFE980D-704E-450D-BC8E-55727AE5715D}" type="presParOf" srcId="{C781C646-FCF9-4757-ACD9-D1BBF4AE7343}" destId="{D422F2EC-169E-46BB-A793-5EC7FF85E39E}" srcOrd="12" destOrd="0" presId="urn:microsoft.com/office/officeart/2005/8/layout/target3"/>
    <dgm:cxn modelId="{C4E4495F-F9ED-471D-8A75-BB7B855CB765}" type="presParOf" srcId="{C781C646-FCF9-4757-ACD9-D1BBF4AE7343}" destId="{0BB32EBE-119B-40DE-8B02-838420D707AD}" srcOrd="13" destOrd="0" presId="urn:microsoft.com/office/officeart/2005/8/layout/target3"/>
    <dgm:cxn modelId="{9E3C516C-7F3B-46D5-B0C1-EA1D88783D1C}" type="presParOf" srcId="{C781C646-FCF9-4757-ACD9-D1BBF4AE7343}" destId="{1089862E-67AD-484E-B0AA-2E00292FAE08}" srcOrd="14" destOrd="0" presId="urn:microsoft.com/office/officeart/2005/8/layout/target3"/>
  </dgm:cxnLst>
  <dgm:bg/>
  <dgm:whole/>
</dgm:dataModel>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BB0F7EF5-7E69-4F19-876E-A9DFFDCF1667}" type="datetimeFigureOut">
              <a:rPr lang="fr-FR" smtClean="0"/>
              <a:t>11/11/2023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BB0F7EF5-7E69-4F19-876E-A9DFFDCF1667}" type="datetimeFigureOut">
              <a:rPr lang="fr-FR" smtClean="0"/>
              <a:t>11/11/2023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BB0F7EF5-7E69-4F19-876E-A9DFFDCF1667}" type="datetimeFigureOut">
              <a:rPr lang="fr-FR" smtClean="0"/>
              <a:t>11/11/2023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BB0F7EF5-7E69-4F19-876E-A9DFFDCF1667}" type="datetimeFigureOut">
              <a:rPr lang="fr-FR" smtClean="0"/>
              <a:t>11/11/2023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0F7EF5-7E69-4F19-876E-A9DFFDCF1667}" type="datetimeFigureOut">
              <a:rPr lang="fr-FR" smtClean="0"/>
              <a:t>11/11/2023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BB0F7EF5-7E69-4F19-876E-A9DFFDCF1667}" type="datetimeFigureOut">
              <a:rPr lang="fr-FR" smtClean="0"/>
              <a:t>11/11/2023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BB0F7EF5-7E69-4F19-876E-A9DFFDCF1667}" type="datetimeFigureOut">
              <a:rPr lang="fr-FR" smtClean="0"/>
              <a:t>11/11/2023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BB0F7EF5-7E69-4F19-876E-A9DFFDCF1667}" type="datetimeFigureOut">
              <a:rPr lang="fr-FR" smtClean="0"/>
              <a:t>11/11/2023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F7EF5-7E69-4F19-876E-A9DFFDCF1667}" type="datetimeFigureOut">
              <a:rPr lang="fr-FR" smtClean="0"/>
              <a:t>11/11/2023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0F7EF5-7E69-4F19-876E-A9DFFDCF1667}" type="datetimeFigureOut">
              <a:rPr lang="fr-FR" smtClean="0"/>
              <a:t>11/11/2023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0F7EF5-7E69-4F19-876E-A9DFFDCF1667}" type="datetimeFigureOut">
              <a:rPr lang="fr-FR" smtClean="0"/>
              <a:t>11/11/2023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85EA3F5-2FE9-4437-945A-851D5A6E080D}"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0F7EF5-7E69-4F19-876E-A9DFFDCF1667}" type="datetimeFigureOut">
              <a:rPr lang="fr-FR" smtClean="0"/>
              <a:t>11/11/2023</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EA3F5-2FE9-4437-945A-851D5A6E080D}"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5" name="Rectangle 1"/>
          <p:cNvSpPr txBox="1">
            <a:spLocks noChangeArrowheads="1"/>
          </p:cNvSpPr>
          <p:nvPr/>
        </p:nvSpPr>
        <p:spPr bwMode="auto">
          <a:xfrm>
            <a:off x="4760428" y="0"/>
            <a:ext cx="4383572" cy="1200329"/>
          </a:xfrm>
          <a:prstGeom prst="rect">
            <a:avLst/>
          </a:prstGeom>
          <a:noFill/>
          <a:ln w="9525">
            <a:noFill/>
            <a:miter lim="800000"/>
            <a:headEnd/>
            <a:tailEnd/>
          </a:ln>
          <a:effectLst/>
        </p:spPr>
        <p:txBody>
          <a:bodyPr vert="horz" wrap="non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800" b="1" i="0" u="none" strike="noStrike" kern="1200" cap="none" spc="0" normalizeH="0" baseline="0" noProof="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800" b="1" i="0" u="none" strike="noStrike" kern="1200" cap="none" spc="0" normalizeH="0" baseline="0" noProof="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br>
            <a:endParaRPr kumimoji="0" lang="fr-FR" sz="1800" b="1"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sp>
        <p:nvSpPr>
          <p:cNvPr id="6" name="Rectangle 5"/>
          <p:cNvSpPr/>
          <p:nvPr/>
        </p:nvSpPr>
        <p:spPr>
          <a:xfrm>
            <a:off x="3571868" y="6072206"/>
            <a:ext cx="2276008" cy="369332"/>
          </a:xfrm>
          <a:prstGeom prst="rect">
            <a:avLst/>
          </a:prstGeom>
        </p:spPr>
        <p:txBody>
          <a:bodyPr wrap="none">
            <a:spAutoFit/>
          </a:bodyPr>
          <a:lstStyle/>
          <a:p>
            <a:r>
              <a:rPr lang="fr-FR" b="1" dirty="0">
                <a:ea typeface="Calibri" pitchFamily="34" charset="0"/>
                <a:cs typeface="Times New Roman" pitchFamily="18" charset="0"/>
              </a:rPr>
              <a:t>Dr MEKHOUKHE AIDA</a:t>
            </a:r>
            <a:endParaRPr lang="fr-FR" dirty="0"/>
          </a:p>
        </p:txBody>
      </p:sp>
      <p:sp>
        <p:nvSpPr>
          <p:cNvPr id="7" name="Rectangle 2"/>
          <p:cNvSpPr>
            <a:spLocks noChangeArrowheads="1"/>
          </p:cNvSpPr>
          <p:nvPr/>
        </p:nvSpPr>
        <p:spPr bwMode="auto">
          <a:xfrm>
            <a:off x="1500166" y="2428868"/>
            <a:ext cx="664373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504950" algn="l"/>
              </a:tabLst>
            </a:pPr>
            <a:r>
              <a:rPr kumimoji="0" lang="fr-FR" sz="4000" b="1" i="0" u="none" strike="noStrike" cap="none" normalizeH="0" baseline="0" dirty="0" smtClean="0">
                <a:ln>
                  <a:noFill/>
                </a:ln>
                <a:solidFill>
                  <a:schemeClr val="tx2"/>
                </a:solidFill>
                <a:effectLst/>
                <a:latin typeface="Times New Roman" pitchFamily="18" charset="0"/>
                <a:ea typeface="Calibri" pitchFamily="34" charset="0"/>
                <a:cs typeface="Times New Roman" pitchFamily="18" charset="0"/>
              </a:rPr>
              <a:t>Techniques de séparation</a:t>
            </a:r>
          </a:p>
          <a:p>
            <a:pPr marL="0" marR="0" lvl="0" indent="0" algn="ctr" defTabSz="914400" rtl="0" eaLnBrk="1" fontAlgn="base" latinLnBrk="0" hangingPunct="1">
              <a:lnSpc>
                <a:spcPct val="100000"/>
              </a:lnSpc>
              <a:spcBef>
                <a:spcPct val="0"/>
              </a:spcBef>
              <a:spcAft>
                <a:spcPct val="0"/>
              </a:spcAft>
              <a:buClrTx/>
              <a:buSzTx/>
              <a:buFontTx/>
              <a:buNone/>
              <a:tabLst>
                <a:tab pos="1504950" algn="l"/>
              </a:tabLst>
            </a:pPr>
            <a:endParaRPr lang="fr-FR" sz="4000" b="1" dirty="0" smtClean="0">
              <a:solidFill>
                <a:schemeClr val="tx2"/>
              </a:solidFill>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1504950" algn="l"/>
              </a:tabLst>
            </a:pPr>
            <a:r>
              <a:rPr lang="fr-FR" sz="4000" b="1" dirty="0" smtClean="0">
                <a:solidFill>
                  <a:schemeClr val="tx2"/>
                </a:solidFill>
                <a:latin typeface="Times New Roman" pitchFamily="18" charset="0"/>
                <a:ea typeface="Calibri" pitchFamily="34" charset="0"/>
                <a:cs typeface="Times New Roman" pitchFamily="18" charset="0"/>
              </a:rPr>
              <a:t>Filtration </a:t>
            </a:r>
            <a:r>
              <a:rPr kumimoji="0" lang="fr-FR" sz="4000" b="1" i="0" u="none" strike="noStrike" cap="none" normalizeH="0" baseline="0" dirty="0" smtClean="0">
                <a:ln>
                  <a:noFill/>
                </a:ln>
                <a:solidFill>
                  <a:schemeClr val="tx2"/>
                </a:solidFill>
                <a:effectLst/>
                <a:latin typeface="Times New Roman" pitchFamily="18" charset="0"/>
                <a:ea typeface="Calibri" pitchFamily="34" charset="0"/>
                <a:cs typeface="Times New Roman" pitchFamily="18" charset="0"/>
              </a:rPr>
              <a:t> </a:t>
            </a:r>
            <a:endParaRPr kumimoji="0" lang="fr-FR" sz="4000" b="0" i="0" u="none" strike="noStrike" cap="none" normalizeH="0" baseline="0" dirty="0" smtClean="0">
              <a:ln>
                <a:noFill/>
              </a:ln>
              <a:solidFill>
                <a:schemeClr val="tx2"/>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357158" y="785794"/>
            <a:ext cx="1714512"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504950" algn="l"/>
              </a:tabLst>
            </a:pPr>
            <a:r>
              <a:rPr kumimoji="0" lang="fr-FR" sz="4000" b="0" i="0" u="none" strike="noStrike" cap="none" normalizeH="0" baseline="0" dirty="0" smtClean="0">
                <a:ln>
                  <a:noFill/>
                </a:ln>
                <a:solidFill>
                  <a:srgbClr val="FF0000"/>
                </a:solidFill>
                <a:effectLst/>
                <a:latin typeface="Arial" pitchFamily="34" charset="0"/>
                <a:cs typeface="Arial" pitchFamily="34" charset="0"/>
              </a:rPr>
              <a:t>Plan</a:t>
            </a:r>
          </a:p>
        </p:txBody>
      </p:sp>
      <p:graphicFrame>
        <p:nvGraphicFramePr>
          <p:cNvPr id="7" name="Diagram 6"/>
          <p:cNvGraphicFramePr/>
          <p:nvPr/>
        </p:nvGraphicFramePr>
        <p:xfrm>
          <a:off x="1571604" y="150017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sp>
        <p:nvSpPr>
          <p:cNvPr id="2049" name="Rectangle 1"/>
          <p:cNvSpPr>
            <a:spLocks noChangeArrowheads="1"/>
          </p:cNvSpPr>
          <p:nvPr/>
        </p:nvSpPr>
        <p:spPr bwMode="auto">
          <a:xfrm>
            <a:off x="0" y="1000108"/>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mj-lt"/>
                <a:ea typeface="Calibri" pitchFamily="34" charset="0"/>
                <a:cs typeface="Arial" pitchFamily="34" charset="0"/>
              </a:rPr>
              <a:t>1.1.Filtration</a:t>
            </a:r>
            <a:endParaRPr kumimoji="0" lang="fr-FR"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mj-lt"/>
                <a:ea typeface="Calibri" pitchFamily="34" charset="0"/>
                <a:cs typeface="Arial" pitchFamily="34" charset="0"/>
              </a:rPr>
              <a:t>La filtration est un procédé de séparation permettant de séparer les constituants d’un mélange qui possède une phase liquide et une phase solide au travers d’un milieu poreux.</a:t>
            </a:r>
            <a:endParaRPr kumimoji="0" lang="fr-FR" b="0" i="0" u="none" strike="noStrike" cap="none" normalizeH="0" baseline="0" dirty="0" smtClean="0">
              <a:ln>
                <a:noFill/>
              </a:ln>
              <a:solidFill>
                <a:schemeClr val="tx1"/>
              </a:solidFill>
              <a:effectLst/>
              <a:latin typeface="+mj-l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mj-lt"/>
                <a:ea typeface="Calibri" pitchFamily="34" charset="0"/>
                <a:cs typeface="Arial" pitchFamily="34" charset="0"/>
              </a:rPr>
              <a:t>L’utilisation d’un filtre permet de retenir les particules du mélange hétérogène qui sont plus grosses que les trous du filtre (porosité). Le liquide ayant subi la filtration se nomme filtrat, et ce que le filtre retient se nomme un résidu (aussi communément appelé "gâteau" ou </a:t>
            </a:r>
            <a:r>
              <a:rPr kumimoji="0" lang="fr-FR" b="0" i="0" u="none" strike="noStrike" cap="none" normalizeH="0" baseline="0" dirty="0" err="1" smtClean="0">
                <a:ln>
                  <a:noFill/>
                </a:ln>
                <a:solidFill>
                  <a:schemeClr val="tx1"/>
                </a:solidFill>
                <a:effectLst/>
                <a:latin typeface="+mj-lt"/>
                <a:ea typeface="Calibri" pitchFamily="34" charset="0"/>
                <a:cs typeface="Arial" pitchFamily="34" charset="0"/>
              </a:rPr>
              <a:t>rétentat</a:t>
            </a:r>
            <a:r>
              <a:rPr kumimoji="0" lang="fr-FR" b="0" i="0" u="none" strike="noStrike" cap="none" normalizeH="0" baseline="0" dirty="0" smtClean="0">
                <a:ln>
                  <a:noFill/>
                </a:ln>
                <a:solidFill>
                  <a:schemeClr val="tx1"/>
                </a:solidFill>
                <a:effectLst/>
                <a:latin typeface="+mj-lt"/>
                <a:ea typeface="Calibri" pitchFamily="34" charset="0"/>
                <a:cs typeface="Arial" pitchFamily="34" charset="0"/>
              </a:rPr>
              <a:t>).Comme illustré sur la Figure 1</a:t>
            </a:r>
            <a:endParaRPr kumimoji="0" lang="fr-FR" b="0" i="0" u="none" strike="noStrike" cap="none" normalizeH="0" baseline="0" dirty="0" smtClean="0">
              <a:ln>
                <a:noFill/>
              </a:ln>
              <a:solidFill>
                <a:schemeClr val="tx1"/>
              </a:solidFill>
              <a:effectLst/>
              <a:latin typeface="+mj-lt"/>
              <a:cs typeface="Arial" pitchFamily="34" charset="0"/>
            </a:endParaRPr>
          </a:p>
        </p:txBody>
      </p:sp>
      <p:pic>
        <p:nvPicPr>
          <p:cNvPr id="6" name="Image 8"/>
          <p:cNvPicPr/>
          <p:nvPr/>
        </p:nvPicPr>
        <p:blipFill>
          <a:blip r:embed="rId2">
            <a:extLst>
              <a:ext uri="{28A0092B-C50C-407E-A947-70E740481C1C}">
                <a14:useLocalDpi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428860" y="3000372"/>
            <a:ext cx="5000660" cy="2786082"/>
          </a:xfrm>
          <a:prstGeom prst="rect">
            <a:avLst/>
          </a:prstGeom>
          <a:noFill/>
          <a:ln>
            <a:noFill/>
          </a:ln>
        </p:spPr>
      </p:pic>
      <p:sp>
        <p:nvSpPr>
          <p:cNvPr id="2050" name="Rectangle 2"/>
          <p:cNvSpPr>
            <a:spLocks noChangeArrowheads="1"/>
          </p:cNvSpPr>
          <p:nvPr/>
        </p:nvSpPr>
        <p:spPr bwMode="auto">
          <a:xfrm>
            <a:off x="2285984" y="5857893"/>
            <a:ext cx="4786346"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Figure. 1 Principe de la filtration </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sp>
        <p:nvSpPr>
          <p:cNvPr id="16385" name="Rectangle 1"/>
          <p:cNvSpPr>
            <a:spLocks noChangeArrowheads="1"/>
          </p:cNvSpPr>
          <p:nvPr/>
        </p:nvSpPr>
        <p:spPr bwMode="auto">
          <a:xfrm>
            <a:off x="0" y="1000108"/>
            <a:ext cx="91440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ea typeface="Calibri" pitchFamily="34" charset="0"/>
                <a:cs typeface="Arial" pitchFamily="34" charset="0"/>
              </a:rPr>
              <a:t>1.4 Sens du flux </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ea typeface="Calibri" pitchFamily="34" charset="0"/>
                <a:cs typeface="Arial" pitchFamily="34" charset="0"/>
              </a:rPr>
              <a:t>1.4.1 F</a:t>
            </a:r>
            <a:r>
              <a:rPr kumimoji="0" lang="fr-FR" sz="1400" b="1" i="0" u="none" strike="noStrike" cap="none" normalizeH="0" baseline="0" dirty="0" smtClean="0" bmk="">
                <a:ln>
                  <a:noFill/>
                </a:ln>
                <a:solidFill>
                  <a:schemeClr val="tx1"/>
                </a:solidFill>
                <a:effectLst/>
                <a:ea typeface="Calibri" pitchFamily="34" charset="0"/>
                <a:cs typeface="Arial" pitchFamily="34" charset="0"/>
              </a:rPr>
              <a:t>iltration tangentielle </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ea typeface="Calibri" pitchFamily="34" charset="0"/>
                <a:cs typeface="Calibri" pitchFamily="34" charset="0"/>
              </a:rPr>
              <a:t>Dans le cas de la </a:t>
            </a:r>
            <a:r>
              <a:rPr kumimoji="0" lang="fr-FR" sz="1600" b="1" i="0" u="none" strike="noStrike" cap="none" normalizeH="0" baseline="0" dirty="0" smtClean="0">
                <a:ln>
                  <a:noFill/>
                </a:ln>
                <a:solidFill>
                  <a:schemeClr val="tx1"/>
                </a:solidFill>
                <a:effectLst/>
                <a:ea typeface="Calibri" pitchFamily="34" charset="0"/>
                <a:cs typeface="Calibri" pitchFamily="34" charset="0"/>
              </a:rPr>
              <a:t>filtration tangentielle</a:t>
            </a:r>
            <a:r>
              <a:rPr kumimoji="0" lang="fr-FR" sz="1600" b="0" i="0" u="none" strike="noStrike" cap="none" normalizeH="0" baseline="0" dirty="0" smtClean="0">
                <a:ln>
                  <a:noFill/>
                </a:ln>
                <a:solidFill>
                  <a:schemeClr val="tx1"/>
                </a:solidFill>
                <a:effectLst/>
                <a:ea typeface="Calibri" pitchFamily="34" charset="0"/>
                <a:cs typeface="Calibri" pitchFamily="34" charset="0"/>
              </a:rPr>
              <a:t>, appelée aussi </a:t>
            </a:r>
            <a:r>
              <a:rPr kumimoji="0" lang="fr-FR" sz="1600" b="1" i="1" u="none" strike="noStrike" cap="none" normalizeH="0" baseline="0" dirty="0" smtClean="0">
                <a:ln>
                  <a:noFill/>
                </a:ln>
                <a:solidFill>
                  <a:schemeClr val="tx1"/>
                </a:solidFill>
                <a:effectLst/>
                <a:ea typeface="Calibri" pitchFamily="34" charset="0"/>
                <a:cs typeface="Calibri" pitchFamily="34" charset="0"/>
              </a:rPr>
              <a:t>cross-flow filtration</a:t>
            </a:r>
            <a:r>
              <a:rPr kumimoji="0" lang="fr-FR" sz="1600" b="0" i="1" u="none" strike="noStrike" cap="none" normalizeH="0" baseline="0" dirty="0" smtClean="0">
                <a:ln>
                  <a:noFill/>
                </a:ln>
                <a:solidFill>
                  <a:schemeClr val="tx1"/>
                </a:solidFill>
                <a:effectLst/>
                <a:ea typeface="Calibri" pitchFamily="34" charset="0"/>
                <a:cs typeface="Calibri" pitchFamily="34" charset="0"/>
              </a:rPr>
              <a:t>, </a:t>
            </a:r>
            <a:r>
              <a:rPr kumimoji="0" lang="fr-FR" sz="1600" b="0" i="0" u="none" strike="noStrike" cap="none" normalizeH="0" baseline="0" dirty="0" smtClean="0">
                <a:ln>
                  <a:noFill/>
                </a:ln>
                <a:solidFill>
                  <a:schemeClr val="tx1"/>
                </a:solidFill>
                <a:effectLst/>
                <a:ea typeface="Calibri" pitchFamily="34" charset="0"/>
                <a:cs typeface="Calibri" pitchFamily="34" charset="0"/>
              </a:rPr>
              <a:t>le fluide circule parallèlement à la </a:t>
            </a:r>
            <a:r>
              <a:rPr kumimoji="0" lang="fr-FR" sz="1600" b="1" i="0" u="none" strike="noStrike" cap="none" normalizeH="0" baseline="0" dirty="0" smtClean="0">
                <a:ln>
                  <a:noFill/>
                </a:ln>
                <a:solidFill>
                  <a:schemeClr val="tx1"/>
                </a:solidFill>
                <a:effectLst/>
                <a:ea typeface="Calibri" pitchFamily="34" charset="0"/>
                <a:cs typeface="Calibri" pitchFamily="34" charset="0"/>
              </a:rPr>
              <a:t>membrane filtrante</a:t>
            </a:r>
            <a:r>
              <a:rPr kumimoji="0" lang="fr-FR" sz="1600" b="0" i="0" u="none" strike="noStrike" cap="none" normalizeH="0" baseline="0" dirty="0" smtClean="0">
                <a:ln>
                  <a:noFill/>
                </a:ln>
                <a:solidFill>
                  <a:schemeClr val="tx1"/>
                </a:solidFill>
                <a:effectLst/>
                <a:ea typeface="Calibri" pitchFamily="34" charset="0"/>
                <a:cs typeface="Calibri" pitchFamily="34" charset="0"/>
              </a:rPr>
              <a:t> qu'il traverse sous l'effet de la pression. Dans ce cas, on distingue, trois courants : la solution d’alimentation, le </a:t>
            </a:r>
            <a:r>
              <a:rPr kumimoji="0" lang="fr-FR" sz="1600" b="0" i="0" u="none" strike="noStrike" cap="none" normalizeH="0" baseline="0" dirty="0" err="1" smtClean="0">
                <a:ln>
                  <a:noFill/>
                </a:ln>
                <a:solidFill>
                  <a:schemeClr val="tx1"/>
                </a:solidFill>
                <a:effectLst/>
                <a:ea typeface="Calibri" pitchFamily="34" charset="0"/>
                <a:cs typeface="Calibri" pitchFamily="34" charset="0"/>
              </a:rPr>
              <a:t>rétentat</a:t>
            </a:r>
            <a:r>
              <a:rPr kumimoji="0" lang="fr-FR" sz="1600" b="0" i="0" u="none" strike="noStrike" cap="none" normalizeH="0" baseline="0" dirty="0" smtClean="0">
                <a:ln>
                  <a:noFill/>
                </a:ln>
                <a:solidFill>
                  <a:schemeClr val="tx1"/>
                </a:solidFill>
                <a:effectLst/>
                <a:ea typeface="Calibri" pitchFamily="34" charset="0"/>
                <a:cs typeface="Calibri" pitchFamily="34" charset="0"/>
              </a:rPr>
              <a:t> ou </a:t>
            </a:r>
            <a:r>
              <a:rPr kumimoji="0" lang="fr-FR" sz="1600" b="0" i="0" u="none" strike="noStrike" cap="none" normalizeH="0" baseline="0" dirty="0" err="1" smtClean="0">
                <a:ln>
                  <a:noFill/>
                </a:ln>
                <a:solidFill>
                  <a:schemeClr val="tx1"/>
                </a:solidFill>
                <a:effectLst/>
                <a:ea typeface="Calibri" pitchFamily="34" charset="0"/>
                <a:cs typeface="Calibri" pitchFamily="34" charset="0"/>
              </a:rPr>
              <a:t>concentrat</a:t>
            </a:r>
            <a:r>
              <a:rPr kumimoji="0" lang="fr-FR" sz="1600" b="0" i="0" u="none" strike="noStrike" cap="none" normalizeH="0" baseline="0" dirty="0" smtClean="0">
                <a:ln>
                  <a:noFill/>
                </a:ln>
                <a:solidFill>
                  <a:schemeClr val="tx1"/>
                </a:solidFill>
                <a:effectLst/>
                <a:ea typeface="Calibri" pitchFamily="34" charset="0"/>
                <a:cs typeface="Calibri" pitchFamily="34" charset="0"/>
              </a:rPr>
              <a:t> et le </a:t>
            </a:r>
            <a:r>
              <a:rPr kumimoji="0" lang="fr-FR" sz="1600" b="0" i="0" u="none" strike="noStrike" cap="none" normalizeH="0" baseline="0" dirty="0" err="1" smtClean="0">
                <a:ln>
                  <a:noFill/>
                </a:ln>
                <a:solidFill>
                  <a:schemeClr val="tx1"/>
                </a:solidFill>
                <a:effectLst/>
                <a:ea typeface="Calibri" pitchFamily="34" charset="0"/>
                <a:cs typeface="Calibri" pitchFamily="34" charset="0"/>
              </a:rPr>
              <a:t>perméat</a:t>
            </a:r>
            <a:r>
              <a:rPr kumimoji="0" lang="fr-FR" sz="1600" b="0" i="0" u="none" strike="noStrike" cap="none" normalizeH="0" baseline="0" dirty="0" smtClean="0">
                <a:ln>
                  <a:noFill/>
                </a:ln>
                <a:solidFill>
                  <a:schemeClr val="tx1"/>
                </a:solidFill>
                <a:effectLst/>
                <a:ea typeface="Calibri" pitchFamily="34" charset="0"/>
                <a:cs typeface="Calibri" pitchFamily="34" charset="0"/>
              </a:rPr>
              <a:t>. </a:t>
            </a:r>
            <a:endParaRPr kumimoji="0" lang="fr-FR" sz="16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ea typeface="Calibri" pitchFamily="34" charset="0"/>
                <a:cs typeface="Calibri" pitchFamily="34" charset="0"/>
              </a:rPr>
              <a:t>Une partie du liquide, le </a:t>
            </a:r>
            <a:r>
              <a:rPr kumimoji="0" lang="fr-FR" sz="1600" b="1" i="0" u="none" strike="noStrike" cap="none" normalizeH="0" baseline="0" dirty="0" err="1" smtClean="0">
                <a:ln>
                  <a:noFill/>
                </a:ln>
                <a:solidFill>
                  <a:schemeClr val="tx1"/>
                </a:solidFill>
                <a:effectLst/>
                <a:ea typeface="Calibri" pitchFamily="34" charset="0"/>
                <a:cs typeface="Calibri" pitchFamily="34" charset="0"/>
              </a:rPr>
              <a:t>perméat</a:t>
            </a:r>
            <a:r>
              <a:rPr kumimoji="0" lang="fr-FR" sz="1600" b="0" i="0" u="none" strike="noStrike" cap="none" normalizeH="0" baseline="0" dirty="0" smtClean="0">
                <a:ln>
                  <a:noFill/>
                </a:ln>
                <a:solidFill>
                  <a:schemeClr val="tx1"/>
                </a:solidFill>
                <a:effectLst/>
                <a:ea typeface="Calibri" pitchFamily="34" charset="0"/>
                <a:cs typeface="Calibri" pitchFamily="34" charset="0"/>
              </a:rPr>
              <a:t>, traverse la </a:t>
            </a:r>
            <a:r>
              <a:rPr kumimoji="0" lang="fr-FR" sz="1600" b="1" i="0" u="none" strike="noStrike" cap="none" normalizeH="0" baseline="0" dirty="0" smtClean="0">
                <a:ln>
                  <a:noFill/>
                </a:ln>
                <a:solidFill>
                  <a:schemeClr val="tx1"/>
                </a:solidFill>
                <a:effectLst/>
                <a:ea typeface="Calibri" pitchFamily="34" charset="0"/>
                <a:cs typeface="Calibri" pitchFamily="34" charset="0"/>
              </a:rPr>
              <a:t>membrane</a:t>
            </a:r>
            <a:r>
              <a:rPr kumimoji="0" lang="fr-FR" sz="1600" b="0" i="0" u="none" strike="noStrike" cap="none" normalizeH="0" baseline="0" dirty="0" smtClean="0">
                <a:ln>
                  <a:noFill/>
                </a:ln>
                <a:solidFill>
                  <a:schemeClr val="tx1"/>
                </a:solidFill>
                <a:effectLst/>
                <a:ea typeface="Calibri" pitchFamily="34" charset="0"/>
                <a:cs typeface="Calibri" pitchFamily="34" charset="0"/>
              </a:rPr>
              <a:t> sous l’effet d’un gradient de pression. Les particules les plus grosses se concentrent dans le liquide qui n’a pas traversé la </a:t>
            </a:r>
            <a:r>
              <a:rPr kumimoji="0" lang="fr-FR" sz="1600" b="1" i="0" u="none" strike="noStrike" cap="none" normalizeH="0" baseline="0" dirty="0" smtClean="0">
                <a:ln>
                  <a:noFill/>
                </a:ln>
                <a:solidFill>
                  <a:schemeClr val="tx1"/>
                </a:solidFill>
                <a:effectLst/>
                <a:ea typeface="Calibri" pitchFamily="34" charset="0"/>
                <a:cs typeface="Calibri" pitchFamily="34" charset="0"/>
              </a:rPr>
              <a:t>membrane</a:t>
            </a:r>
            <a:r>
              <a:rPr kumimoji="0" lang="fr-FR" sz="1600" b="0" i="0" u="none" strike="noStrike" cap="none" normalizeH="0" baseline="0" dirty="0" smtClean="0">
                <a:ln>
                  <a:noFill/>
                </a:ln>
                <a:solidFill>
                  <a:schemeClr val="tx1"/>
                </a:solidFill>
                <a:effectLst/>
                <a:ea typeface="Calibri" pitchFamily="34" charset="0"/>
                <a:cs typeface="Calibri" pitchFamily="34" charset="0"/>
              </a:rPr>
              <a:t>, appelé </a:t>
            </a:r>
            <a:r>
              <a:rPr kumimoji="0" lang="fr-FR" sz="1600" b="1" i="0" u="none" strike="noStrike" cap="none" normalizeH="0" baseline="0" dirty="0" err="1" smtClean="0">
                <a:ln>
                  <a:noFill/>
                </a:ln>
                <a:solidFill>
                  <a:schemeClr val="tx1"/>
                </a:solidFill>
                <a:effectLst/>
                <a:ea typeface="Calibri" pitchFamily="34" charset="0"/>
                <a:cs typeface="Calibri" pitchFamily="34" charset="0"/>
              </a:rPr>
              <a:t>rétentat</a:t>
            </a:r>
            <a:r>
              <a:rPr kumimoji="0" lang="fr-FR" sz="1600" b="1" i="0" u="none" strike="noStrike" cap="none" normalizeH="0" baseline="0" dirty="0" smtClean="0">
                <a:ln>
                  <a:noFill/>
                </a:ln>
                <a:solidFill>
                  <a:schemeClr val="tx1"/>
                </a:solidFill>
                <a:effectLst/>
                <a:ea typeface="Calibri" pitchFamily="34" charset="0"/>
                <a:cs typeface="Calibri" pitchFamily="34" charset="0"/>
              </a:rPr>
              <a:t> Figure 2</a:t>
            </a:r>
            <a:endParaRPr kumimoji="0" lang="fr-FR" sz="1600" b="0" i="0" u="none" strike="noStrike" cap="none" normalizeH="0" baseline="0" dirty="0" smtClean="0">
              <a:ln>
                <a:noFill/>
              </a:ln>
              <a:solidFill>
                <a:schemeClr val="tx1"/>
              </a:solidFill>
              <a:effectLst/>
              <a:cs typeface="Arial" pitchFamily="34" charset="0"/>
            </a:endParaRPr>
          </a:p>
        </p:txBody>
      </p:sp>
      <p:pic>
        <p:nvPicPr>
          <p:cNvPr id="16386" name="Image 5"/>
          <p:cNvPicPr>
            <a:picLocks noChangeAspect="1" noChangeArrowheads="1"/>
          </p:cNvPicPr>
          <p:nvPr/>
        </p:nvPicPr>
        <p:blipFill>
          <a:blip r:embed="rId2"/>
          <a:srcRect/>
          <a:stretch>
            <a:fillRect/>
          </a:stretch>
        </p:blipFill>
        <p:spPr bwMode="auto">
          <a:xfrm>
            <a:off x="785786" y="3000372"/>
            <a:ext cx="7572428" cy="2357454"/>
          </a:xfrm>
          <a:prstGeom prst="rect">
            <a:avLst/>
          </a:prstGeom>
          <a:noFill/>
        </p:spPr>
      </p:pic>
      <p:sp>
        <p:nvSpPr>
          <p:cNvPr id="16388" name="Rectangle 4"/>
          <p:cNvSpPr>
            <a:spLocks noChangeArrowheads="1"/>
          </p:cNvSpPr>
          <p:nvPr/>
        </p:nvSpPr>
        <p:spPr bwMode="auto">
          <a:xfrm>
            <a:off x="3500430" y="5429264"/>
            <a:ext cx="341734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076325" algn="l"/>
              </a:tabLst>
            </a:pPr>
            <a:r>
              <a:rPr kumimoji="0" lang="fr-FR" b="1" i="0" u="none" strike="noStrike" cap="none" normalizeH="0" baseline="0" dirty="0" smtClean="0">
                <a:ln>
                  <a:noFill/>
                </a:ln>
                <a:solidFill>
                  <a:schemeClr val="tx1"/>
                </a:solidFill>
                <a:effectLst/>
                <a:latin typeface="Calibri" pitchFamily="34" charset="0"/>
                <a:ea typeface="Calibri" pitchFamily="34" charset="0"/>
                <a:cs typeface="Arial" pitchFamily="34" charset="0"/>
              </a:rPr>
              <a:t>Figure  2. Filtration	on tangentielle</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16391" name="Rectangle 7"/>
          <p:cNvSpPr>
            <a:spLocks noChangeArrowheads="1"/>
          </p:cNvSpPr>
          <p:nvPr/>
        </p:nvSpPr>
        <p:spPr bwMode="auto">
          <a:xfrm>
            <a:off x="0" y="5857892"/>
            <a:ext cx="9551846" cy="7386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mj-lt"/>
                <a:ea typeface="Calibri" pitchFamily="34" charset="0"/>
                <a:cs typeface="Calibri" pitchFamily="34" charset="0"/>
              </a:rPr>
              <a:t>Le flux d’alimentation est continu et parallèle à la surface de la membrane. </a:t>
            </a: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Réservée surtout à l’ultrafiltration et l’osmose inverse</a:t>
            </a:r>
            <a:endParaRPr kumimoji="0" lang="fr-FR" sz="1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Le </a:t>
            </a:r>
            <a:r>
              <a:rPr kumimoji="0" lang="fr-FR" sz="1400" b="1" i="0" u="none" strike="noStrike" cap="none" normalizeH="0" baseline="0" dirty="0" smtClean="0">
                <a:ln>
                  <a:noFill/>
                </a:ln>
                <a:solidFill>
                  <a:schemeClr val="tx1"/>
                </a:solidFill>
                <a:effectLst/>
                <a:latin typeface="+mj-lt"/>
                <a:ea typeface="Calibri" pitchFamily="34" charset="0"/>
                <a:cs typeface="Arial" pitchFamily="34" charset="0"/>
              </a:rPr>
              <a:t>débit de </a:t>
            </a:r>
            <a:r>
              <a:rPr kumimoji="0" lang="fr-FR" sz="1400" b="1" i="0" u="none" strike="noStrike" cap="none" normalizeH="0" baseline="0" dirty="0" err="1" smtClean="0">
                <a:ln>
                  <a:noFill/>
                </a:ln>
                <a:solidFill>
                  <a:schemeClr val="tx1"/>
                </a:solidFill>
                <a:effectLst/>
                <a:latin typeface="+mj-lt"/>
                <a:ea typeface="Calibri" pitchFamily="34" charset="0"/>
                <a:cs typeface="Arial" pitchFamily="34" charset="0"/>
              </a:rPr>
              <a:t>perméat</a:t>
            </a: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 (noté QP) est le paramètre qu’on cherche à maximiser (l/h) pour la filtration tangentielle </a:t>
            </a:r>
            <a:endParaRPr kumimoji="0" lang="fr-FR" sz="1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mj-lt"/>
                <a:ea typeface="Times New Roman" pitchFamily="18" charset="0"/>
                <a:cs typeface="Arial" pitchFamily="34" charset="0"/>
              </a:rPr>
              <a:t>Selon la loi de darcy : </a:t>
            </a:r>
            <a:r>
              <a:rPr kumimoji="0" lang="fr-FR" sz="1400" b="0" i="0" u="none" strike="noStrike" cap="none" normalizeH="0" baseline="0" dirty="0" err="1" smtClean="0">
                <a:ln>
                  <a:noFill/>
                </a:ln>
                <a:solidFill>
                  <a:schemeClr val="tx1"/>
                </a:solidFill>
                <a:effectLst/>
                <a:latin typeface="+mj-lt"/>
                <a:ea typeface="Times New Roman" pitchFamily="18" charset="0"/>
                <a:cs typeface="Arial" pitchFamily="34" charset="0"/>
              </a:rPr>
              <a:t>Qp</a:t>
            </a:r>
            <a:r>
              <a:rPr kumimoji="0" lang="fr-FR" sz="1400" b="0" i="0" u="none" strike="noStrike" cap="none" normalizeH="0" baseline="0" dirty="0" smtClean="0">
                <a:ln>
                  <a:noFill/>
                </a:ln>
                <a:solidFill>
                  <a:schemeClr val="tx1"/>
                </a:solidFill>
                <a:effectLst/>
                <a:latin typeface="+mj-lt"/>
                <a:ea typeface="Times New Roman" pitchFamily="18" charset="0"/>
                <a:cs typeface="Arial" pitchFamily="34" charset="0"/>
              </a:rPr>
              <a:t>= </a:t>
            </a:r>
            <a:endParaRPr kumimoji="0" lang="fr-FR" sz="1400" b="0" i="0" u="none" strike="noStrike" cap="none" normalizeH="0" baseline="0" dirty="0" smtClean="0">
              <a:ln>
                <a:noFill/>
              </a:ln>
              <a:solidFill>
                <a:schemeClr val="tx1"/>
              </a:solidFill>
              <a:effectLst/>
              <a:latin typeface="+mj-lt"/>
              <a:cs typeface="Arial" pitchFamily="34" charset="0"/>
            </a:endParaRPr>
          </a:p>
        </p:txBody>
      </p:sp>
      <p:pic>
        <p:nvPicPr>
          <p:cNvPr id="16390" name="Picture 6"/>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000232" y="6286520"/>
            <a:ext cx="438150" cy="381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sp>
        <p:nvSpPr>
          <p:cNvPr id="17413" name="Rectangle 5"/>
          <p:cNvSpPr>
            <a:spLocks noChangeArrowheads="1"/>
          </p:cNvSpPr>
          <p:nvPr/>
        </p:nvSpPr>
        <p:spPr bwMode="auto">
          <a:xfrm>
            <a:off x="0" y="785794"/>
            <a:ext cx="3836499" cy="172354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err="1" smtClean="0">
                <a:ln>
                  <a:noFill/>
                </a:ln>
                <a:solidFill>
                  <a:schemeClr val="tx1"/>
                </a:solidFill>
                <a:effectLst/>
                <a:latin typeface="+mj-lt"/>
                <a:ea typeface="Calibri" pitchFamily="34" charset="0"/>
                <a:cs typeface="Arial" pitchFamily="34" charset="0"/>
              </a:rPr>
              <a:t>Qp</a:t>
            </a: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 : débit de </a:t>
            </a:r>
            <a:r>
              <a:rPr kumimoji="0" lang="fr-FR" sz="1400" b="0" i="0" u="none" strike="noStrike" cap="none" normalizeH="0" baseline="0" dirty="0" err="1" smtClean="0">
                <a:ln>
                  <a:noFill/>
                </a:ln>
                <a:solidFill>
                  <a:schemeClr val="tx1"/>
                </a:solidFill>
                <a:effectLst/>
                <a:latin typeface="+mj-lt"/>
                <a:ea typeface="Calibri" pitchFamily="34" charset="0"/>
                <a:cs typeface="Arial" pitchFamily="34" charset="0"/>
              </a:rPr>
              <a:t>perméat</a:t>
            </a:r>
            <a:endParaRPr kumimoji="0" lang="fr-FR" sz="1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∆Pm : différence de la pression transmembranaire</a:t>
            </a:r>
            <a:endParaRPr kumimoji="0" lang="fr-FR" sz="1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µ : viscosité du </a:t>
            </a:r>
            <a:r>
              <a:rPr kumimoji="0" lang="fr-FR" sz="1400" b="0" i="0" u="none" strike="noStrike" cap="none" normalizeH="0" baseline="0" dirty="0" err="1" smtClean="0">
                <a:ln>
                  <a:noFill/>
                </a:ln>
                <a:solidFill>
                  <a:schemeClr val="tx1"/>
                </a:solidFill>
                <a:effectLst/>
                <a:latin typeface="+mj-lt"/>
                <a:ea typeface="Calibri" pitchFamily="34" charset="0"/>
                <a:cs typeface="Arial" pitchFamily="34" charset="0"/>
              </a:rPr>
              <a:t>perméat</a:t>
            </a: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  (</a:t>
            </a:r>
            <a:r>
              <a:rPr kumimoji="0" lang="fr-FR" sz="1400" b="0" i="0" u="none" strike="noStrike" cap="none" normalizeH="0" baseline="0" dirty="0" err="1" smtClean="0">
                <a:ln>
                  <a:noFill/>
                </a:ln>
                <a:solidFill>
                  <a:schemeClr val="tx1"/>
                </a:solidFill>
                <a:effectLst/>
                <a:latin typeface="+mj-lt"/>
                <a:ea typeface="Calibri" pitchFamily="34" charset="0"/>
                <a:cs typeface="Arial" pitchFamily="34" charset="0"/>
              </a:rPr>
              <a:t>Pa.s</a:t>
            </a: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a:t>
            </a:r>
            <a:endParaRPr kumimoji="0" lang="fr-FR" sz="1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err="1" smtClean="0">
                <a:ln>
                  <a:noFill/>
                </a:ln>
                <a:solidFill>
                  <a:schemeClr val="tx1"/>
                </a:solidFill>
                <a:effectLst/>
                <a:latin typeface="+mj-lt"/>
                <a:ea typeface="Calibri" pitchFamily="34" charset="0"/>
                <a:cs typeface="Arial" pitchFamily="34" charset="0"/>
              </a:rPr>
              <a:t>Rm</a:t>
            </a: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 : résistance de la membrane filtrante</a:t>
            </a:r>
            <a:endParaRPr kumimoji="0" lang="fr-FR" sz="1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mj-lt"/>
                <a:ea typeface="Calibri" pitchFamily="34" charset="0"/>
                <a:cs typeface="Arial" pitchFamily="34" charset="0"/>
              </a:rPr>
              <a:t>S : surface de la membrane</a:t>
            </a:r>
            <a:endParaRPr kumimoji="0" lang="fr-FR" sz="1400" b="0" i="0" u="none" strike="noStrike" cap="none" normalizeH="0" baseline="0" dirty="0" smtClean="0">
              <a:ln>
                <a:noFill/>
              </a:ln>
              <a:solidFill>
                <a:schemeClr val="tx1"/>
              </a:solidFill>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∆P</a:t>
            </a:r>
            <a:r>
              <a:rPr kumimoji="0" lang="fr-FR" sz="1400" b="1"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m</a:t>
            </a:r>
            <a:r>
              <a:rPr kumimoji="0" lang="fr-FR"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r>
              <a:rPr kumimoji="0" lang="fr-FR" sz="1400" b="1"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P</a:t>
            </a:r>
            <a:r>
              <a:rPr kumimoji="0" lang="fr-FR" sz="1400" b="1" i="0" u="none" strike="noStrike" cap="none" normalizeH="0" baseline="-30000" dirty="0" err="1" smtClean="0">
                <a:ln>
                  <a:noFill/>
                </a:ln>
                <a:solidFill>
                  <a:schemeClr val="tx1"/>
                </a:solidFill>
                <a:effectLst/>
                <a:latin typeface="Calibri" pitchFamily="34" charset="0"/>
                <a:ea typeface="Calibri" pitchFamily="34" charset="0"/>
                <a:cs typeface="Arial" pitchFamily="34" charset="0"/>
              </a:rPr>
              <a:t>moy</a:t>
            </a:r>
            <a:r>
              <a:rPr kumimoji="0" lang="fr-FR" sz="1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-P</a:t>
            </a:r>
            <a:r>
              <a:rPr kumimoji="0" lang="fr-FR" sz="1400" b="1" i="0" u="none" strike="noStrike" cap="none" normalizeH="0" baseline="-30000" dirty="0" smtClean="0">
                <a:ln>
                  <a:noFill/>
                </a:ln>
                <a:solidFill>
                  <a:schemeClr val="tx1"/>
                </a:solidFill>
                <a:effectLst/>
                <a:latin typeface="Calibri" pitchFamily="34" charset="0"/>
                <a:ea typeface="Calibri" pitchFamily="34" charset="0"/>
                <a:cs typeface="Arial" pitchFamily="34" charset="0"/>
              </a:rPr>
              <a:t>p</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Avec </a:t>
            </a:r>
            <a:r>
              <a:rPr kumimoji="0" lang="fr-FR" sz="1100" b="0"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P</a:t>
            </a:r>
            <a:r>
              <a:rPr kumimoji="0" lang="fr-FR" sz="1100" b="0" i="0" u="none" strike="noStrike" cap="none" normalizeH="0" baseline="-30000" dirty="0" err="1" smtClean="0">
                <a:ln>
                  <a:noFill/>
                </a:ln>
                <a:solidFill>
                  <a:schemeClr val="tx1"/>
                </a:solidFill>
                <a:effectLst/>
                <a:latin typeface="Calibri" pitchFamily="34" charset="0"/>
                <a:ea typeface="Calibri" pitchFamily="34" charset="0"/>
                <a:cs typeface="Arial" pitchFamily="34" charset="0"/>
              </a:rPr>
              <a:t>moy</a:t>
            </a: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7412"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28662" y="2214554"/>
            <a:ext cx="504825" cy="352425"/>
          </a:xfrm>
          <a:prstGeom prst="rect">
            <a:avLst/>
          </a:prstGeom>
          <a:noFill/>
        </p:spPr>
      </p:pic>
      <p:sp>
        <p:nvSpPr>
          <p:cNvPr id="10" name="Rectangle 9"/>
          <p:cNvSpPr/>
          <p:nvPr/>
        </p:nvSpPr>
        <p:spPr>
          <a:xfrm>
            <a:off x="0" y="2500306"/>
            <a:ext cx="4572000" cy="2031325"/>
          </a:xfrm>
          <a:prstGeom prst="rect">
            <a:avLst/>
          </a:prstGeom>
        </p:spPr>
        <p:txBody>
          <a:bodyPr>
            <a:spAutoFit/>
          </a:bodyPr>
          <a:lstStyle/>
          <a:p>
            <a:r>
              <a:rPr lang="fr-FR" dirty="0"/>
              <a:t>avec ∆Pm : différence de la pression transmembranaire</a:t>
            </a:r>
          </a:p>
          <a:p>
            <a:r>
              <a:rPr lang="fr-FR" dirty="0"/>
              <a:t>(</a:t>
            </a:r>
            <a:r>
              <a:rPr lang="fr-FR" dirty="0" err="1"/>
              <a:t>Pmoy</a:t>
            </a:r>
            <a:r>
              <a:rPr lang="fr-FR" dirty="0"/>
              <a:t> ) : pression moyenne coté« alimentation &amp; </a:t>
            </a:r>
            <a:r>
              <a:rPr lang="fr-FR" dirty="0" err="1"/>
              <a:t>rétentat</a:t>
            </a:r>
            <a:r>
              <a:rPr lang="fr-FR" dirty="0"/>
              <a:t> »</a:t>
            </a:r>
          </a:p>
          <a:p>
            <a:r>
              <a:rPr lang="fr-FR" dirty="0"/>
              <a:t>(PA ) : pression entrée de l’alimentation</a:t>
            </a:r>
          </a:p>
          <a:p>
            <a:r>
              <a:rPr lang="fr-FR" dirty="0"/>
              <a:t>(PR ) : pression sortie du </a:t>
            </a:r>
            <a:r>
              <a:rPr lang="fr-FR" dirty="0" err="1"/>
              <a:t>rétentat</a:t>
            </a:r>
            <a:endParaRPr lang="fr-FR" dirty="0"/>
          </a:p>
          <a:p>
            <a:r>
              <a:rPr lang="fr-FR" dirty="0"/>
              <a:t>(PP ) : pression sortie du </a:t>
            </a:r>
            <a:r>
              <a:rPr lang="fr-FR" dirty="0" err="1"/>
              <a:t>perméat</a:t>
            </a:r>
            <a:r>
              <a:rPr lang="fr-FR" dirty="0"/>
              <a:t> (filtrat)</a:t>
            </a:r>
          </a:p>
        </p:txBody>
      </p:sp>
      <p:sp>
        <p:nvSpPr>
          <p:cNvPr id="17414" name="Rectangle 6"/>
          <p:cNvSpPr>
            <a:spLocks noChangeArrowheads="1"/>
          </p:cNvSpPr>
          <p:nvPr/>
        </p:nvSpPr>
        <p:spPr bwMode="auto">
          <a:xfrm>
            <a:off x="0" y="4572008"/>
            <a:ext cx="9144000" cy="20621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ea typeface="Calibri" pitchFamily="34" charset="0"/>
                <a:cs typeface="Calibri" pitchFamily="34" charset="0"/>
              </a:rPr>
              <a:t>Filtration frontale </a:t>
            </a: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ea typeface="Calibri" pitchFamily="34" charset="0"/>
                <a:cs typeface="Calibri" pitchFamily="34" charset="0"/>
              </a:rPr>
              <a:t>La </a:t>
            </a:r>
            <a:r>
              <a:rPr kumimoji="0" lang="fr-FR" sz="1600" b="1" i="0" u="none" strike="noStrike" cap="none" normalizeH="0" baseline="0" dirty="0" smtClean="0">
                <a:ln>
                  <a:noFill/>
                </a:ln>
                <a:solidFill>
                  <a:schemeClr val="tx1"/>
                </a:solidFill>
                <a:effectLst/>
                <a:ea typeface="Calibri" pitchFamily="34" charset="0"/>
                <a:cs typeface="Calibri" pitchFamily="34" charset="0"/>
              </a:rPr>
              <a:t>filtration frontale</a:t>
            </a:r>
            <a:r>
              <a:rPr kumimoji="0" lang="fr-FR" sz="1600" b="0" i="0" u="none" strike="noStrike" cap="none" normalizeH="0" baseline="0" dirty="0" smtClean="0">
                <a:ln>
                  <a:noFill/>
                </a:ln>
                <a:solidFill>
                  <a:schemeClr val="tx1"/>
                </a:solidFill>
                <a:effectLst/>
                <a:ea typeface="Calibri" pitchFamily="34" charset="0"/>
                <a:cs typeface="Calibri" pitchFamily="34" charset="0"/>
              </a:rPr>
              <a:t>, ou </a:t>
            </a:r>
            <a:r>
              <a:rPr kumimoji="0" lang="fr-FR" sz="1600" b="1" i="1" u="none" strike="noStrike" cap="none" normalizeH="0" baseline="0" dirty="0" err="1" smtClean="0">
                <a:ln>
                  <a:noFill/>
                </a:ln>
                <a:solidFill>
                  <a:schemeClr val="tx1"/>
                </a:solidFill>
                <a:effectLst/>
                <a:ea typeface="Calibri" pitchFamily="34" charset="0"/>
                <a:cs typeface="Calibri" pitchFamily="34" charset="0"/>
              </a:rPr>
              <a:t>dead</a:t>
            </a:r>
            <a:r>
              <a:rPr kumimoji="0" lang="fr-FR" sz="1600" b="1" i="1" u="none" strike="noStrike" cap="none" normalizeH="0" baseline="0" dirty="0" smtClean="0">
                <a:ln>
                  <a:noFill/>
                </a:ln>
                <a:solidFill>
                  <a:schemeClr val="tx1"/>
                </a:solidFill>
                <a:effectLst/>
                <a:ea typeface="Calibri" pitchFamily="34" charset="0"/>
                <a:cs typeface="Calibri" pitchFamily="34" charset="0"/>
              </a:rPr>
              <a:t>-end filtration :</a:t>
            </a:r>
            <a:r>
              <a:rPr kumimoji="0" lang="fr-FR" sz="1600" b="0" i="0" u="none" strike="noStrike" cap="none" normalizeH="0" baseline="0" dirty="0" smtClean="0">
                <a:ln>
                  <a:noFill/>
                </a:ln>
                <a:solidFill>
                  <a:schemeClr val="tx1"/>
                </a:solidFill>
                <a:effectLst/>
                <a:ea typeface="Calibri" pitchFamily="34" charset="0"/>
                <a:cs typeface="Calibri" pitchFamily="34" charset="0"/>
              </a:rPr>
              <a:t> consiste à faire passer le fluide à épurer perpendiculairement à la </a:t>
            </a:r>
            <a:r>
              <a:rPr kumimoji="0" lang="fr-FR" sz="1600" b="1" i="0" u="none" strike="noStrike" cap="none" normalizeH="0" baseline="0" dirty="0" smtClean="0">
                <a:ln>
                  <a:noFill/>
                </a:ln>
                <a:solidFill>
                  <a:schemeClr val="tx1"/>
                </a:solidFill>
                <a:effectLst/>
                <a:ea typeface="Calibri" pitchFamily="34" charset="0"/>
                <a:cs typeface="Calibri" pitchFamily="34" charset="0"/>
              </a:rPr>
              <a:t>surface du filtre. </a:t>
            </a:r>
            <a:r>
              <a:rPr kumimoji="0" lang="fr-FR" sz="1600" b="0" i="0" u="none" strike="noStrike" cap="none" normalizeH="0" baseline="0" dirty="0" smtClean="0">
                <a:ln>
                  <a:noFill/>
                </a:ln>
                <a:solidFill>
                  <a:schemeClr val="tx1"/>
                </a:solidFill>
                <a:effectLst/>
                <a:ea typeface="Calibri" pitchFamily="34" charset="0"/>
                <a:cs typeface="Calibri" pitchFamily="34" charset="0"/>
              </a:rPr>
              <a:t>On distingue alors deux courants, la solution d’alimentation et le filtrat ou </a:t>
            </a:r>
            <a:r>
              <a:rPr kumimoji="0" lang="fr-FR" sz="1600" b="0" i="0" u="none" strike="noStrike" cap="none" normalizeH="0" baseline="0" dirty="0" err="1" smtClean="0">
                <a:ln>
                  <a:noFill/>
                </a:ln>
                <a:solidFill>
                  <a:schemeClr val="tx1"/>
                </a:solidFill>
                <a:effectLst/>
                <a:ea typeface="Calibri" pitchFamily="34" charset="0"/>
                <a:cs typeface="Calibri" pitchFamily="34" charset="0"/>
              </a:rPr>
              <a:t>perméat</a:t>
            </a:r>
            <a:r>
              <a:rPr kumimoji="0" lang="fr-FR" sz="1600" b="0" i="0" u="none" strike="noStrike" cap="none" normalizeH="0" baseline="0" dirty="0" smtClean="0">
                <a:ln>
                  <a:noFill/>
                </a:ln>
                <a:solidFill>
                  <a:schemeClr val="tx1"/>
                </a:solidFill>
                <a:effectLst/>
                <a:ea typeface="Calibri" pitchFamily="34" charset="0"/>
                <a:cs typeface="Calibri" pitchFamily="34" charset="0"/>
              </a:rPr>
              <a:t>. </a:t>
            </a:r>
            <a:r>
              <a:rPr kumimoji="0" lang="fr-FR" sz="1600" b="0" i="0" u="none" strike="noStrike" cap="none" normalizeH="0" baseline="0" dirty="0" smtClean="0">
                <a:ln>
                  <a:noFill/>
                </a:ln>
                <a:solidFill>
                  <a:schemeClr val="tx1"/>
                </a:solidFill>
                <a:effectLst/>
                <a:ea typeface="Calibri" pitchFamily="34" charset="0"/>
                <a:cs typeface="Arial" pitchFamily="34" charset="0"/>
              </a:rPr>
              <a:t>Le produit liquide est forcé (grâce à une pompe ou à la gravité) à traverser frontalement un milieu poreux (appelé médium ou milieu filtrant) chargé d’arrêter (à sa surface et/</a:t>
            </a:r>
            <a:r>
              <a:rPr kumimoji="0" lang="fr-FR" sz="1600" b="0" i="0" u="none" strike="noStrike" cap="none" normalizeH="0" baseline="0" dirty="0" err="1" smtClean="0">
                <a:ln>
                  <a:noFill/>
                </a:ln>
                <a:solidFill>
                  <a:schemeClr val="tx1"/>
                </a:solidFill>
                <a:effectLst/>
                <a:ea typeface="Calibri" pitchFamily="34" charset="0"/>
                <a:cs typeface="Arial" pitchFamily="34" charset="0"/>
              </a:rPr>
              <a:t>ouen</a:t>
            </a:r>
            <a:r>
              <a:rPr kumimoji="0" lang="fr-FR" sz="1600" b="0" i="0" u="none" strike="noStrike" cap="none" normalizeH="0" baseline="0" dirty="0" smtClean="0">
                <a:ln>
                  <a:noFill/>
                </a:ln>
                <a:solidFill>
                  <a:schemeClr val="tx1"/>
                </a:solidFill>
                <a:effectLst/>
                <a:ea typeface="Calibri" pitchFamily="34" charset="0"/>
                <a:cs typeface="Arial" pitchFamily="34" charset="0"/>
              </a:rPr>
              <a:t> profondeur) les particules qu’il contient. Il se forme alors à la surface du milieu filtrant un dépôt de sédiments (particules arrêtées) appelé gâteau de filtration. Ce type de filtration est donc surtout employé pour la filtration la microfiltration figure 3.</a:t>
            </a:r>
            <a:endParaRPr kumimoji="0" lang="fr-FR" sz="16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pic>
        <p:nvPicPr>
          <p:cNvPr id="5" name="Image 4"/>
          <p:cNvPicPr/>
          <p:nvPr/>
        </p:nvPicPr>
        <p:blipFill>
          <a:blip r:embed="rId2">
            <a:extLst>
              <a:ext uri="{28A0092B-C50C-407E-A947-70E740481C1C}">
                <a14:useLocalDpi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642910" y="1071546"/>
            <a:ext cx="7143800" cy="2357454"/>
          </a:xfrm>
          <a:prstGeom prst="rect">
            <a:avLst/>
          </a:prstGeom>
          <a:noFill/>
          <a:ln>
            <a:noFill/>
          </a:ln>
        </p:spPr>
      </p:pic>
      <p:sp>
        <p:nvSpPr>
          <p:cNvPr id="18433" name="Rectangle 1"/>
          <p:cNvSpPr>
            <a:spLocks noChangeArrowheads="1"/>
          </p:cNvSpPr>
          <p:nvPr/>
        </p:nvSpPr>
        <p:spPr bwMode="auto">
          <a:xfrm>
            <a:off x="2357422" y="3429000"/>
            <a:ext cx="3714776"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Figure.3 Filtration frontale (Classique)</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5" name="Rectangle 3"/>
          <p:cNvSpPr>
            <a:spLocks noChangeArrowheads="1"/>
          </p:cNvSpPr>
          <p:nvPr/>
        </p:nvSpPr>
        <p:spPr bwMode="auto">
          <a:xfrm>
            <a:off x="0" y="307181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QF=</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8434" name="Picture 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00034" y="3071810"/>
            <a:ext cx="561975" cy="381000"/>
          </a:xfrm>
          <a:prstGeom prst="rect">
            <a:avLst/>
          </a:prstGeom>
          <a:noFill/>
        </p:spPr>
      </p:pic>
      <p:sp>
        <p:nvSpPr>
          <p:cNvPr id="18436" name="Rectangle 4"/>
          <p:cNvSpPr>
            <a:spLocks noChangeArrowheads="1"/>
          </p:cNvSpPr>
          <p:nvPr/>
        </p:nvSpPr>
        <p:spPr bwMode="auto">
          <a:xfrm>
            <a:off x="0" y="3571876"/>
            <a:ext cx="4071934" cy="9387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S : surface </a:t>
            </a:r>
            <a:r>
              <a:rPr kumimoji="0" lang="fr-FR" sz="1100" b="0" i="0" u="none" strike="noStrike" cap="none" normalizeH="0" baseline="0" dirty="0" err="1" smtClean="0">
                <a:ln>
                  <a:noFill/>
                </a:ln>
                <a:solidFill>
                  <a:schemeClr val="tx1"/>
                </a:solidFill>
                <a:effectLst/>
                <a:latin typeface="Calibri" pitchFamily="34" charset="0"/>
                <a:ea typeface="Calibri" pitchFamily="34" charset="0"/>
                <a:cs typeface="Arial" pitchFamily="34" charset="0"/>
              </a:rPr>
              <a:t>filtante</a:t>
            </a: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p : Pa-Pf</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RS : résistance spécifique du medium filtrant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η </a:t>
            </a: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viscosité du filtrat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e : épaisseur du medium filtrant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7" name="Rectangle 5"/>
          <p:cNvSpPr>
            <a:spLocks noChangeArrowheads="1"/>
          </p:cNvSpPr>
          <p:nvPr/>
        </p:nvSpPr>
        <p:spPr bwMode="auto">
          <a:xfrm>
            <a:off x="0" y="4611231"/>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ea typeface="Calibri" pitchFamily="34" charset="0"/>
                <a:cs typeface="Calibri" pitchFamily="34" charset="0"/>
              </a:rPr>
              <a:t>Adjuvants de filtration</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ea typeface="Calibri" pitchFamily="34" charset="0"/>
                <a:cs typeface="Calibri" pitchFamily="34" charset="0"/>
              </a:rPr>
              <a:t>Les adjuvants de filtration sont des particules artificielles que l’on met dans le liquide à filtrer afin d’éviter le colmatage des filtres. Inertes chimiquement et rigides, les adjuvants de filtration possèdent d’excellentes propriétés de rétention, on les utilise pour retenir des particules à partir de 20-25 </a:t>
            </a:r>
            <a:r>
              <a:rPr kumimoji="0" lang="fr-FR" sz="1400" b="0" i="0" u="none" strike="noStrike" cap="none" normalizeH="0" baseline="0" dirty="0" err="1" smtClean="0">
                <a:ln>
                  <a:noFill/>
                </a:ln>
                <a:solidFill>
                  <a:schemeClr val="tx1"/>
                </a:solidFill>
                <a:effectLst/>
                <a:ea typeface="Calibri" pitchFamily="34" charset="0"/>
                <a:cs typeface="Calibri" pitchFamily="34" charset="0"/>
              </a:rPr>
              <a:t>μm</a:t>
            </a:r>
            <a:r>
              <a:rPr kumimoji="0" lang="fr-FR" sz="1400" b="0" i="0" u="none" strike="noStrike" cap="none" normalizeH="0" baseline="0" dirty="0" smtClean="0">
                <a:ln>
                  <a:noFill/>
                </a:ln>
                <a:solidFill>
                  <a:schemeClr val="tx1"/>
                </a:solidFill>
                <a:effectLst/>
                <a:ea typeface="Calibri" pitchFamily="34" charset="0"/>
                <a:cs typeface="Calibri" pitchFamily="34" charset="0"/>
              </a:rPr>
              <a:t> et jusqu'à 0,1-0,2 </a:t>
            </a:r>
            <a:r>
              <a:rPr kumimoji="0" lang="fr-FR" sz="1400" b="0" i="0" u="none" strike="noStrike" cap="none" normalizeH="0" baseline="0" dirty="0" err="1" smtClean="0">
                <a:ln>
                  <a:noFill/>
                </a:ln>
                <a:solidFill>
                  <a:schemeClr val="tx1"/>
                </a:solidFill>
                <a:effectLst/>
                <a:ea typeface="Calibri" pitchFamily="34" charset="0"/>
                <a:cs typeface="Calibri" pitchFamily="34" charset="0"/>
              </a:rPr>
              <a:t>μm</a:t>
            </a:r>
            <a:r>
              <a:rPr kumimoji="0" lang="fr-FR" sz="1400" b="0" i="0" u="none" strike="noStrike" cap="none" normalizeH="0" baseline="0" dirty="0" smtClean="0">
                <a:ln>
                  <a:noFill/>
                </a:ln>
                <a:solidFill>
                  <a:schemeClr val="tx1"/>
                </a:solidFill>
                <a:effectLst/>
                <a:ea typeface="Calibri" pitchFamily="34" charset="0"/>
                <a:cs typeface="Calibri" pitchFamily="34" charset="0"/>
              </a:rPr>
              <a:t>. Lorsqu’on utilise les adjuvants de filtration on parle alors de filtration par alluvionnement. Les adjuvants utilisés sont les suivant</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1400" b="1" i="0" u="none" strike="noStrike" cap="none" normalizeH="0" baseline="0" dirty="0" smtClean="0">
                <a:ln>
                  <a:noFill/>
                </a:ln>
                <a:solidFill>
                  <a:schemeClr val="tx1"/>
                </a:solidFill>
                <a:effectLst/>
                <a:ea typeface="Calibri" pitchFamily="34" charset="0"/>
                <a:cs typeface="Calibri" pitchFamily="34" charset="0"/>
              </a:rPr>
              <a:t>Diatomites </a:t>
            </a:r>
            <a:r>
              <a:rPr kumimoji="0" lang="fr-FR" sz="1400" b="0" i="0" u="none" strike="noStrike" cap="none" normalizeH="0" baseline="0" dirty="0" smtClean="0">
                <a:ln>
                  <a:noFill/>
                </a:ln>
                <a:solidFill>
                  <a:schemeClr val="tx1"/>
                </a:solidFill>
                <a:effectLst/>
                <a:ea typeface="Calibri" pitchFamily="34" charset="0"/>
                <a:cs typeface="Calibri" pitchFamily="34" charset="0"/>
              </a:rPr>
              <a:t>: Connue sous le nom de Kieselguhr, sont des roches sédimentaires de silice d’origine marine, dont les dimensions varient de 5 à 100 </a:t>
            </a:r>
            <a:r>
              <a:rPr kumimoji="0" lang="fr-FR" sz="1400" b="0" i="0" u="none" strike="noStrike" cap="none" normalizeH="0" baseline="0" dirty="0" err="1" smtClean="0">
                <a:ln>
                  <a:noFill/>
                </a:ln>
                <a:solidFill>
                  <a:schemeClr val="tx1"/>
                </a:solidFill>
                <a:effectLst/>
                <a:ea typeface="Calibri" pitchFamily="34" charset="0"/>
                <a:cs typeface="Calibri" pitchFamily="34" charset="0"/>
              </a:rPr>
              <a:t>μm</a:t>
            </a:r>
            <a:r>
              <a:rPr kumimoji="0" lang="fr-FR" sz="1400" b="0" i="0" u="none" strike="noStrike" cap="none" normalizeH="0" baseline="0" dirty="0" smtClean="0">
                <a:ln>
                  <a:noFill/>
                </a:ln>
                <a:solidFill>
                  <a:schemeClr val="tx1"/>
                </a:solidFill>
                <a:effectLst/>
                <a:ea typeface="Calibri" pitchFamily="34" charset="0"/>
                <a:cs typeface="Calibri" pitchFamily="34" charset="0"/>
              </a:rPr>
              <a:t>. </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1400" b="1" i="0" u="none" strike="noStrike" cap="none" normalizeH="0" baseline="0" dirty="0" smtClean="0">
                <a:ln>
                  <a:noFill/>
                </a:ln>
                <a:solidFill>
                  <a:schemeClr val="tx1"/>
                </a:solidFill>
                <a:effectLst/>
                <a:ea typeface="Calibri" pitchFamily="34" charset="0"/>
                <a:cs typeface="Calibri" pitchFamily="34" charset="0"/>
              </a:rPr>
              <a:t>Perlite : </a:t>
            </a:r>
            <a:r>
              <a:rPr kumimoji="0" lang="fr-FR" sz="1400" b="0" i="0" u="none" strike="noStrike" cap="none" normalizeH="0" baseline="0" dirty="0" smtClean="0">
                <a:ln>
                  <a:noFill/>
                </a:ln>
                <a:solidFill>
                  <a:schemeClr val="tx1"/>
                </a:solidFill>
                <a:effectLst/>
                <a:ea typeface="Calibri" pitchFamily="34" charset="0"/>
                <a:cs typeface="Calibri" pitchFamily="34" charset="0"/>
              </a:rPr>
              <a:t>C’est une roche volcanique vitreuse, riche en silice et alumine, à haute température elle devient très légère. </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1400" b="1" i="0" u="none" strike="noStrike" cap="none" normalizeH="0" baseline="0" dirty="0" smtClean="0">
                <a:ln>
                  <a:noFill/>
                </a:ln>
                <a:solidFill>
                  <a:srgbClr val="000000"/>
                </a:solidFill>
                <a:effectLst/>
                <a:ea typeface="Calibri" pitchFamily="34" charset="0"/>
                <a:cs typeface="Calibri" pitchFamily="34" charset="0"/>
              </a:rPr>
              <a:t>Cellulose </a:t>
            </a:r>
            <a:endParaRPr kumimoji="0" lang="fr-FR" sz="1400"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1400" b="1" i="0" u="none" strike="noStrike" cap="none" normalizeH="0" baseline="0" dirty="0" smtClean="0">
                <a:ln>
                  <a:noFill/>
                </a:ln>
                <a:solidFill>
                  <a:srgbClr val="000000"/>
                </a:solidFill>
                <a:effectLst/>
                <a:ea typeface="Calibri" pitchFamily="34" charset="0"/>
                <a:cs typeface="Calibri" pitchFamily="34" charset="0"/>
              </a:rPr>
              <a:t>Charbon filtrant </a:t>
            </a:r>
            <a:r>
              <a:rPr kumimoji="0" lang="fr-FR" sz="1400" b="0" i="0" u="none" strike="noStrike" cap="none" normalizeH="0" baseline="0" dirty="0" smtClean="0">
                <a:ln>
                  <a:noFill/>
                </a:ln>
                <a:solidFill>
                  <a:srgbClr val="000000"/>
                </a:solidFill>
                <a:effectLst/>
                <a:ea typeface="Calibri" pitchFamily="34" charset="0"/>
                <a:cs typeface="Calibri" pitchFamily="34" charset="0"/>
              </a:rPr>
              <a:t>: c’est un sous-produit de la fabrication du papier </a:t>
            </a:r>
            <a:endParaRPr kumimoji="0" lang="fr-FR" sz="1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417</Words>
  <Application>Microsoft Office PowerPoint</Application>
  <PresentationFormat>On-screen Show (4:3)</PresentationFormat>
  <Paragraphs>68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AYOO TECK</dc:creator>
  <cp:lastModifiedBy>AYOO TECK</cp:lastModifiedBy>
  <cp:revision>21</cp:revision>
  <dcterms:created xsi:type="dcterms:W3CDTF">2023-11-11T15:51:45Z</dcterms:created>
  <dcterms:modified xsi:type="dcterms:W3CDTF">2023-11-11T18:28:44Z</dcterms:modified>
</cp:coreProperties>
</file>