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61" r:id="rId4"/>
    <p:sldId id="293" r:id="rId5"/>
    <p:sldId id="262" r:id="rId6"/>
    <p:sldId id="258" r:id="rId7"/>
    <p:sldId id="294" r:id="rId8"/>
    <p:sldId id="264" r:id="rId9"/>
    <p:sldId id="265" r:id="rId10"/>
    <p:sldId id="263" r:id="rId11"/>
    <p:sldId id="272" r:id="rId12"/>
    <p:sldId id="269" r:id="rId13"/>
    <p:sldId id="270" r:id="rId14"/>
    <p:sldId id="271" r:id="rId15"/>
    <p:sldId id="273" r:id="rId16"/>
    <p:sldId id="268" r:id="rId17"/>
    <p:sldId id="276" r:id="rId18"/>
    <p:sldId id="277" r:id="rId19"/>
    <p:sldId id="280" r:id="rId20"/>
    <p:sldId id="281" r:id="rId21"/>
    <p:sldId id="282" r:id="rId22"/>
    <p:sldId id="275" r:id="rId23"/>
    <p:sldId id="278" r:id="rId24"/>
    <p:sldId id="283" r:id="rId25"/>
    <p:sldId id="286" r:id="rId26"/>
    <p:sldId id="279" r:id="rId27"/>
    <p:sldId id="284" r:id="rId28"/>
    <p:sldId id="285" r:id="rId29"/>
    <p:sldId id="288" r:id="rId30"/>
    <p:sldId id="289" r:id="rId31"/>
    <p:sldId id="291" r:id="rId32"/>
    <p:sldId id="292" r:id="rId33"/>
    <p:sldId id="295" r:id="rId3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83FF"/>
    <a:srgbClr val="FFD579"/>
    <a:srgbClr val="929000"/>
    <a:srgbClr val="EBEBEB"/>
    <a:srgbClr val="942093"/>
    <a:srgbClr val="FF40FF"/>
    <a:srgbClr val="76D6FF"/>
    <a:srgbClr val="00FDFF"/>
    <a:srgbClr val="D5FC79"/>
    <a:srgbClr val="7132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92"/>
    <p:restoredTop sz="94718"/>
  </p:normalViewPr>
  <p:slideViewPr>
    <p:cSldViewPr snapToGrid="0" snapToObjects="1">
      <p:cViewPr varScale="1">
        <p:scale>
          <a:sx n="101" d="100"/>
          <a:sy n="101" d="100"/>
        </p:scale>
        <p:origin x="200" y="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2AB992-C7C0-814A-8934-9E017AC0D01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3B788054-9212-4641-B09F-397E3E1090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1F3BCC8-2627-484E-B6F1-F2D8063D46D8}"/>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37365E57-0C34-BB44-B6F4-DBA05351D88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C5F9D45-1751-D044-987F-5EA7A840D9F3}"/>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732881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B8F8FE-4FBB-5049-B146-6C11AAE40DEF}"/>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28452E3-BB73-9347-AEDE-7111986956D9}"/>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6E4028B-0195-114B-94EC-4E3090531CA2}"/>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4BB49D88-7E81-2D4A-84EF-2624F1F8E99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43EC47F-5B89-5A43-97A5-2D266A0C3C25}"/>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3657252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6953A8C-6252-624C-A6DE-77E1A90CA637}"/>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8E226DF0-361D-B849-95F1-88ED52F348E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935AC83-7D7D-8E42-99EB-4AE7849D7925}"/>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ACCD7610-8C65-4648-910F-ECB41A4156D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45B4EE7-5AF6-D943-9ABB-A080CF2C3C4E}"/>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1450800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6B6D18-A827-704A-891F-107A58A9BFF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2D94BA5-7F78-AB42-802E-84CA5E4D701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6845000-35B1-6D4C-B30F-8E1D1C2C4DAD}"/>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64CE8729-FA35-A842-9C75-B59FE42B023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EE4C11-7A5D-2E48-A26F-4C5457B3545B}"/>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158532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684C86-0E24-8A4A-BD4B-3828B6F737F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F8D8F53-67E3-BA4E-80F9-AF5069E239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1508428-062A-0048-8C6D-EFAC6E90F8B1}"/>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C8A1199D-AEF6-5F4E-8C2C-174590B2DF1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7FD5752-7DA8-6D40-B756-2895E52FB8CC}"/>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553128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7C9097-F2F9-044C-A8A0-0D90DA2F5BF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4454981-CF3B-F34A-B1FB-4F96A74D607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2597923-9A39-AC48-B8AC-F4709176FBA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9C6BEBEC-FB03-AD4F-B732-BB7EDDB2C592}"/>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60695FA4-0662-1F42-99DE-EF0E1F2407D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20DD809-98FF-4B48-99E1-9D3902D1455D}"/>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1957460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C5DE86-4134-D043-AB42-BF4654C92C6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C1B97999-0E8F-D54B-8B69-402C49AD2E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87C1AE6-03E3-A04D-AFA5-3FB4AE55E49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68E622B-78F2-0940-96C5-DCD4299002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93BC7CD-F37A-AD4C-AEFB-918B0E7DA0B6}"/>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D3814B5-937E-744D-9D10-063C281955F1}"/>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8" name="Espace réservé du pied de page 7">
            <a:extLst>
              <a:ext uri="{FF2B5EF4-FFF2-40B4-BE49-F238E27FC236}">
                <a16:creationId xmlns:a16="http://schemas.microsoft.com/office/drawing/2014/main" id="{DDC45DA6-BB23-A042-A1CF-FE871420E3AA}"/>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BC737A62-4BDA-0C4F-8B66-D4865230D87D}"/>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2160378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0C7FF6-F65B-514F-8DEC-F37EBBAB938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84217CF4-6E86-3E43-BB95-4CFA2BB859F6}"/>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4" name="Espace réservé du pied de page 3">
            <a:extLst>
              <a:ext uri="{FF2B5EF4-FFF2-40B4-BE49-F238E27FC236}">
                <a16:creationId xmlns:a16="http://schemas.microsoft.com/office/drawing/2014/main" id="{9225FF85-40F5-FC41-A490-1A94F19F194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C899004-2827-FB47-B7F6-2B7A2F5387DF}"/>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2906760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C92B757-DEAC-4449-8F11-B3327410E014}"/>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3" name="Espace réservé du pied de page 2">
            <a:extLst>
              <a:ext uri="{FF2B5EF4-FFF2-40B4-BE49-F238E27FC236}">
                <a16:creationId xmlns:a16="http://schemas.microsoft.com/office/drawing/2014/main" id="{2A7777FD-1F88-0045-AD52-D5D8624A5DB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F0732A-2ACF-1A46-A402-5B5752378D88}"/>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1385818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25CC29-25FD-2348-8505-54A79291F1D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0667D59-90B8-8942-94C2-1AC8D79B85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9B943E5-2FFC-A843-A46F-778A9CBD24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13099B2-F96E-BC48-9E8F-EDD05763D245}"/>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2515859C-AB48-3F49-AA14-5954BC0C873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CB0B736-C906-7E40-A1A5-88F9477B91DB}"/>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2521122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B73AE36-CBB5-964C-9C48-8CFD87AA8AA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546DF135-142F-0848-AD6B-9FB0C4428C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6F9F3842-2BAA-DB47-9B28-9C730C66F5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0DAE517-328A-024C-9072-21E525856986}"/>
              </a:ext>
            </a:extLst>
          </p:cNvPr>
          <p:cNvSpPr>
            <a:spLocks noGrp="1"/>
          </p:cNvSpPr>
          <p:nvPr>
            <p:ph type="dt" sz="half" idx="10"/>
          </p:nvPr>
        </p:nvSpPr>
        <p:spPr/>
        <p:txBody>
          <a:bodyPr/>
          <a:lstStyle/>
          <a:p>
            <a:fld id="{4E767489-F75A-A748-9662-B30C36729F2D}" type="datetimeFigureOut">
              <a:rPr lang="fr-FR" smtClean="0"/>
              <a:t>31/01/2021</a:t>
            </a:fld>
            <a:endParaRPr lang="fr-FR"/>
          </a:p>
        </p:txBody>
      </p:sp>
      <p:sp>
        <p:nvSpPr>
          <p:cNvPr id="6" name="Espace réservé du pied de page 5">
            <a:extLst>
              <a:ext uri="{FF2B5EF4-FFF2-40B4-BE49-F238E27FC236}">
                <a16:creationId xmlns:a16="http://schemas.microsoft.com/office/drawing/2014/main" id="{7872F544-919E-D940-96A2-83529AC8428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9086BB1-6B60-0642-9554-0DE7F164F2AC}"/>
              </a:ext>
            </a:extLst>
          </p:cNvPr>
          <p:cNvSpPr>
            <a:spLocks noGrp="1"/>
          </p:cNvSpPr>
          <p:nvPr>
            <p:ph type="sldNum" sz="quarter" idx="12"/>
          </p:nvPr>
        </p:nvSpPr>
        <p:spPr/>
        <p:txBody>
          <a:bodyPr/>
          <a:lstStyle/>
          <a:p>
            <a:fld id="{0DB35EBC-C1D8-D846-BDF3-A64C3615D180}" type="slidenum">
              <a:rPr lang="fr-FR" smtClean="0"/>
              <a:t>‹N°›</a:t>
            </a:fld>
            <a:endParaRPr lang="fr-FR"/>
          </a:p>
        </p:txBody>
      </p:sp>
    </p:spTree>
    <p:extLst>
      <p:ext uri="{BB962C8B-B14F-4D97-AF65-F5344CB8AC3E}">
        <p14:creationId xmlns:p14="http://schemas.microsoft.com/office/powerpoint/2010/main" val="2831625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CC4380B-BB53-6541-A692-CE00A6FA14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8E60F6E-0C23-5A4D-B589-FA5B6CB556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3D12B6-4C9F-864F-8998-A3AA7635A9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767489-F75A-A748-9662-B30C36729F2D}" type="datetimeFigureOut">
              <a:rPr lang="fr-FR" smtClean="0"/>
              <a:t>31/01/2021</a:t>
            </a:fld>
            <a:endParaRPr lang="fr-FR"/>
          </a:p>
        </p:txBody>
      </p:sp>
      <p:sp>
        <p:nvSpPr>
          <p:cNvPr id="5" name="Espace réservé du pied de page 4">
            <a:extLst>
              <a:ext uri="{FF2B5EF4-FFF2-40B4-BE49-F238E27FC236}">
                <a16:creationId xmlns:a16="http://schemas.microsoft.com/office/drawing/2014/main" id="{1188649E-D73B-BA4E-858A-C40DAAE5C7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A113136-A093-9D4B-8DA8-94F73E61B9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B35EBC-C1D8-D846-BDF3-A64C3615D180}" type="slidenum">
              <a:rPr lang="fr-FR" smtClean="0"/>
              <a:t>‹N°›</a:t>
            </a:fld>
            <a:endParaRPr lang="fr-FR"/>
          </a:p>
        </p:txBody>
      </p:sp>
    </p:spTree>
    <p:extLst>
      <p:ext uri="{BB962C8B-B14F-4D97-AF65-F5344CB8AC3E}">
        <p14:creationId xmlns:p14="http://schemas.microsoft.com/office/powerpoint/2010/main" val="4075596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6.xml"/><Relationship Id="rId4" Type="http://schemas.openxmlformats.org/officeDocument/2006/relationships/image" Target="../media/image12.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A4F9A18E-69D1-8C4A-B9F2-3B32AD3149AA}"/>
              </a:ext>
            </a:extLst>
          </p:cNvPr>
          <p:cNvPicPr>
            <a:picLocks noChangeAspect="1"/>
          </p:cNvPicPr>
          <p:nvPr/>
        </p:nvPicPr>
        <p:blipFill rotWithShape="1">
          <a:blip r:embed="rId2"/>
          <a:srcRect r="12531"/>
          <a:stretch/>
        </p:blipFill>
        <p:spPr>
          <a:xfrm>
            <a:off x="357920" y="0"/>
            <a:ext cx="5214206" cy="6858000"/>
          </a:xfrm>
          <a:prstGeom prst="rect">
            <a:avLst/>
          </a:prstGeom>
        </p:spPr>
      </p:pic>
      <p:sp>
        <p:nvSpPr>
          <p:cNvPr id="4" name="Rectangle 3">
            <a:extLst>
              <a:ext uri="{FF2B5EF4-FFF2-40B4-BE49-F238E27FC236}">
                <a16:creationId xmlns:a16="http://schemas.microsoft.com/office/drawing/2014/main" id="{77E34B43-8BB6-C946-92F7-EC30690F3711}"/>
              </a:ext>
            </a:extLst>
          </p:cNvPr>
          <p:cNvSpPr/>
          <p:nvPr/>
        </p:nvSpPr>
        <p:spPr>
          <a:xfrm>
            <a:off x="5572126" y="1725949"/>
            <a:ext cx="5671745" cy="1938992"/>
          </a:xfrm>
          <a:prstGeom prst="rect">
            <a:avLst/>
          </a:prstGeom>
        </p:spPr>
        <p:txBody>
          <a:bodyPr wrap="none">
            <a:spAutoFit/>
          </a:bodyPr>
          <a:lstStyle/>
          <a:p>
            <a:r>
              <a:rPr lang="fr-FR" sz="6000" b="1" u="sng" dirty="0">
                <a:latin typeface="Comic Sans MS" panose="030F0902030302020204" pitchFamily="66" charset="0"/>
              </a:rPr>
              <a:t>La Réplication </a:t>
            </a:r>
          </a:p>
          <a:p>
            <a:pPr algn="ctr"/>
            <a:r>
              <a:rPr lang="fr-FR" sz="6000" b="1" u="sng" dirty="0">
                <a:latin typeface="Comic Sans MS" panose="030F0902030302020204" pitchFamily="66" charset="0"/>
              </a:rPr>
              <a:t>de l’ADN</a:t>
            </a:r>
            <a:endParaRPr lang="fr-FR" sz="6000" dirty="0">
              <a:latin typeface="Comic Sans MS" panose="030F0902030302020204" pitchFamily="66" charset="0"/>
            </a:endParaRPr>
          </a:p>
        </p:txBody>
      </p:sp>
    </p:spTree>
    <p:extLst>
      <p:ext uri="{BB962C8B-B14F-4D97-AF65-F5344CB8AC3E}">
        <p14:creationId xmlns:p14="http://schemas.microsoft.com/office/powerpoint/2010/main" val="174930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83DAC2B8-B018-CD49-9DA7-5A3703BA28D1}"/>
              </a:ext>
            </a:extLst>
          </p:cNvPr>
          <p:cNvPicPr>
            <a:picLocks noChangeAspect="1"/>
          </p:cNvPicPr>
          <p:nvPr/>
        </p:nvPicPr>
        <p:blipFill>
          <a:blip r:embed="rId2"/>
          <a:stretch>
            <a:fillRect/>
          </a:stretch>
        </p:blipFill>
        <p:spPr>
          <a:xfrm>
            <a:off x="6403975" y="266700"/>
            <a:ext cx="5613400" cy="6324600"/>
          </a:xfrm>
          <a:prstGeom prst="rect">
            <a:avLst/>
          </a:prstGeom>
        </p:spPr>
      </p:pic>
      <p:sp>
        <p:nvSpPr>
          <p:cNvPr id="9" name="Rectangle avec flèche vers la droite 8">
            <a:extLst>
              <a:ext uri="{FF2B5EF4-FFF2-40B4-BE49-F238E27FC236}">
                <a16:creationId xmlns:a16="http://schemas.microsoft.com/office/drawing/2014/main" id="{67FA92A8-5DF5-0F43-8B29-B252178095D5}"/>
              </a:ext>
            </a:extLst>
          </p:cNvPr>
          <p:cNvSpPr/>
          <p:nvPr/>
        </p:nvSpPr>
        <p:spPr>
          <a:xfrm>
            <a:off x="288926" y="785813"/>
            <a:ext cx="7383462" cy="4486275"/>
          </a:xfrm>
          <a:prstGeom prst="rightArrowCallout">
            <a:avLst>
              <a:gd name="adj1" fmla="val 11387"/>
              <a:gd name="adj2" fmla="val 9753"/>
              <a:gd name="adj3" fmla="val 24476"/>
              <a:gd name="adj4" fmla="val 64977"/>
            </a:avLst>
          </a:prstGeom>
          <a:gradFill flip="none" rotWithShape="1">
            <a:gsLst>
              <a:gs pos="0">
                <a:srgbClr val="D883FF">
                  <a:tint val="66000"/>
                  <a:satMod val="160000"/>
                </a:srgbClr>
              </a:gs>
              <a:gs pos="50000">
                <a:srgbClr val="D883FF">
                  <a:tint val="44500"/>
                  <a:satMod val="160000"/>
                </a:srgbClr>
              </a:gs>
              <a:gs pos="100000">
                <a:srgbClr val="D883FF">
                  <a:tint val="23500"/>
                  <a:satMod val="160000"/>
                </a:srgbClr>
              </a:gs>
            </a:gsLst>
            <a:lin ang="13500000" scaled="1"/>
            <a:tileRect/>
          </a:gra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fr-FR" dirty="0">
                <a:latin typeface="Times New Roman" panose="02020603050405020304" pitchFamily="18" charset="0"/>
                <a:cs typeface="Times New Roman" panose="02020603050405020304" pitchFamily="18" charset="0"/>
              </a:rPr>
              <a:t>-</a:t>
            </a:r>
            <a:r>
              <a:rPr lang="fr-FR" dirty="0">
                <a:solidFill>
                  <a:schemeClr val="tx1"/>
                </a:solidFill>
                <a:latin typeface="Times New Roman" panose="02020603050405020304" pitchFamily="18" charset="0"/>
                <a:cs typeface="Times New Roman" panose="02020603050405020304" pitchFamily="18" charset="0"/>
              </a:rPr>
              <a:t> Le substrat pour la synthèse d’une nouvelle molécule d’ADN  sont les </a:t>
            </a:r>
            <a:r>
              <a:rPr lang="fr-FR" dirty="0" err="1">
                <a:solidFill>
                  <a:schemeClr val="tx1"/>
                </a:solidFill>
                <a:latin typeface="Times New Roman" panose="02020603050405020304" pitchFamily="18" charset="0"/>
                <a:cs typeface="Times New Roman" panose="02020603050405020304" pitchFamily="18" charset="0"/>
              </a:rPr>
              <a:t>désoxy-ribonucleosides</a:t>
            </a:r>
            <a:r>
              <a:rPr lang="fr-FR" dirty="0">
                <a:solidFill>
                  <a:schemeClr val="tx1"/>
                </a:solidFill>
                <a:latin typeface="Times New Roman" panose="02020603050405020304" pitchFamily="18" charset="0"/>
                <a:cs typeface="Times New Roman" panose="02020603050405020304" pitchFamily="18" charset="0"/>
              </a:rPr>
              <a:t> triphosphate(</a:t>
            </a:r>
            <a:r>
              <a:rPr lang="fr-FR" dirty="0" err="1">
                <a:solidFill>
                  <a:schemeClr val="tx1"/>
                </a:solidFill>
                <a:latin typeface="Times New Roman" panose="02020603050405020304" pitchFamily="18" charset="0"/>
                <a:cs typeface="Times New Roman" panose="02020603050405020304" pitchFamily="18" charset="0"/>
              </a:rPr>
              <a:t>dNTP</a:t>
            </a:r>
            <a:r>
              <a:rPr lang="fr-FR" dirty="0">
                <a:solidFill>
                  <a:schemeClr val="tx1"/>
                </a:solidFill>
                <a:latin typeface="Times New Roman" panose="02020603050405020304" pitchFamily="18" charset="0"/>
                <a:cs typeface="Times New Roman" panose="02020603050405020304" pitchFamily="18" charset="0"/>
              </a:rPr>
              <a:t>), contenant un nucléoside la synthèse de l’ADN procède par l’addition de nucléotides au groupe 3` OH de la chaine naissante. Le groupe 3` OH du dernier nucléotide de la chaine attaque le groupement 5` phosphate du NTP entrant les deux groupement phosphate du </a:t>
            </a:r>
            <a:r>
              <a:rPr lang="fr-FR" dirty="0" err="1">
                <a:solidFill>
                  <a:schemeClr val="tx1"/>
                </a:solidFill>
                <a:latin typeface="Times New Roman" panose="02020603050405020304" pitchFamily="18" charset="0"/>
                <a:cs typeface="Times New Roman" panose="02020603050405020304" pitchFamily="18" charset="0"/>
              </a:rPr>
              <a:t>dNTP</a:t>
            </a:r>
            <a:r>
              <a:rPr lang="fr-FR" dirty="0">
                <a:solidFill>
                  <a:schemeClr val="tx1"/>
                </a:solidFill>
                <a:latin typeface="Times New Roman" panose="02020603050405020304" pitchFamily="18" charset="0"/>
                <a:cs typeface="Times New Roman" panose="02020603050405020304" pitchFamily="18" charset="0"/>
              </a:rPr>
              <a:t> sont clives et une liaison </a:t>
            </a:r>
            <a:r>
              <a:rPr lang="fr-FR" dirty="0" err="1">
                <a:solidFill>
                  <a:schemeClr val="tx1"/>
                </a:solidFill>
                <a:latin typeface="Times New Roman" panose="02020603050405020304" pitchFamily="18" charset="0"/>
                <a:cs typeface="Times New Roman" panose="02020603050405020304" pitchFamily="18" charset="0"/>
              </a:rPr>
              <a:t>phospho</a:t>
            </a:r>
            <a:r>
              <a:rPr lang="fr-FR" dirty="0">
                <a:solidFill>
                  <a:schemeClr val="tx1"/>
                </a:solidFill>
                <a:latin typeface="Times New Roman" panose="02020603050405020304" pitchFamily="18" charset="0"/>
                <a:cs typeface="Times New Roman" panose="02020603050405020304" pitchFamily="18" charset="0"/>
              </a:rPr>
              <a:t>-diester est formée entre les deux nucléotides </a:t>
            </a:r>
          </a:p>
        </p:txBody>
      </p:sp>
    </p:spTree>
    <p:extLst>
      <p:ext uri="{BB962C8B-B14F-4D97-AF65-F5344CB8AC3E}">
        <p14:creationId xmlns:p14="http://schemas.microsoft.com/office/powerpoint/2010/main" val="1170470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6352FB9F-AAE9-8948-9A5A-62A80EDB8188}"/>
              </a:ext>
            </a:extLst>
          </p:cNvPr>
          <p:cNvSpPr>
            <a:spLocks noGrp="1"/>
          </p:cNvSpPr>
          <p:nvPr>
            <p:ph type="title"/>
          </p:nvPr>
        </p:nvSpPr>
        <p:spPr>
          <a:xfrm>
            <a:off x="818470" y="3838574"/>
            <a:ext cx="4482193" cy="2247901"/>
          </a:xfrm>
          <a:gradFill flip="none" rotWithShape="1">
            <a:gsLst>
              <a:gs pos="0">
                <a:srgbClr val="713272">
                  <a:tint val="66000"/>
                  <a:satMod val="160000"/>
                </a:srgbClr>
              </a:gs>
              <a:gs pos="50000">
                <a:srgbClr val="713272">
                  <a:tint val="44500"/>
                  <a:satMod val="160000"/>
                </a:srgbClr>
              </a:gs>
              <a:gs pos="100000">
                <a:srgbClr val="713272">
                  <a:tint val="23500"/>
                  <a:satMod val="160000"/>
                </a:srgbClr>
              </a:gs>
            </a:gsLst>
            <a:lin ang="13500000" scaled="1"/>
            <a:tileRect/>
          </a:gradFill>
          <a:scene3d>
            <a:camera prst="orthographicFront"/>
            <a:lightRig rig="threePt" dir="t"/>
          </a:scene3d>
          <a:sp3d>
            <a:bevelT/>
            <a:bevelB/>
          </a:sp3d>
        </p:spPr>
        <p:txBody>
          <a:bodyPr>
            <a:noAutofit/>
          </a:bodyPr>
          <a:lstStyle/>
          <a:p>
            <a:pPr algn="just"/>
            <a:r>
              <a:rPr lang="fr-FR" sz="2400" dirty="0">
                <a:latin typeface="Al Nile" pitchFamily="2" charset="-78"/>
                <a:cs typeface="Al Nile" pitchFamily="2" charset="-78"/>
              </a:rPr>
              <a:t>Les modes de réplication sont différents entre les procaryotes et eucaryotes, le chromosome circulaire de </a:t>
            </a:r>
            <a:r>
              <a:rPr lang="fr-FR" sz="2400" i="1" dirty="0" err="1">
                <a:latin typeface="Al Nile" pitchFamily="2" charset="-78"/>
                <a:cs typeface="Al Nile" pitchFamily="2" charset="-78"/>
              </a:rPr>
              <a:t>E.coli</a:t>
            </a:r>
            <a:r>
              <a:rPr lang="fr-FR" sz="2400" i="1" dirty="0">
                <a:latin typeface="Al Nile" pitchFamily="2" charset="-78"/>
                <a:cs typeface="Al Nile" pitchFamily="2" charset="-78"/>
              </a:rPr>
              <a:t> </a:t>
            </a:r>
            <a:r>
              <a:rPr lang="fr-FR" sz="2400" dirty="0">
                <a:latin typeface="Al Nile" pitchFamily="2" charset="-78"/>
                <a:cs typeface="Al Nile" pitchFamily="2" charset="-78"/>
              </a:rPr>
              <a:t>est copie, la réplication commence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un seul endroit, </a:t>
            </a:r>
            <a:r>
              <a:rPr lang="fr-FR" sz="2400" b="1" dirty="0">
                <a:latin typeface="Al Nile" pitchFamily="2" charset="-78"/>
                <a:cs typeface="Al Nile" pitchFamily="2" charset="-78"/>
              </a:rPr>
              <a:t>l’origine</a:t>
            </a:r>
            <a:r>
              <a:rPr lang="fr-FR" sz="2400" dirty="0">
                <a:latin typeface="Al Nile" pitchFamily="2" charset="-78"/>
                <a:cs typeface="Al Nile" pitchFamily="2" charset="-78"/>
              </a:rPr>
              <a:t>. </a:t>
            </a:r>
          </a:p>
        </p:txBody>
      </p:sp>
      <p:sp>
        <p:nvSpPr>
          <p:cNvPr id="7" name="Titre 1">
            <a:extLst>
              <a:ext uri="{FF2B5EF4-FFF2-40B4-BE49-F238E27FC236}">
                <a16:creationId xmlns:a16="http://schemas.microsoft.com/office/drawing/2014/main" id="{AB9063FB-EE7B-E945-837D-93D876D47490}"/>
              </a:ext>
            </a:extLst>
          </p:cNvPr>
          <p:cNvSpPr txBox="1">
            <a:spLocks/>
          </p:cNvSpPr>
          <p:nvPr/>
        </p:nvSpPr>
        <p:spPr>
          <a:xfrm>
            <a:off x="6387192" y="3830637"/>
            <a:ext cx="5147583" cy="2936874"/>
          </a:xfrm>
          <a:prstGeom prst="rect">
            <a:avLst/>
          </a:prstGeom>
          <a:solidFill>
            <a:schemeClr val="accent6">
              <a:lumMod val="20000"/>
              <a:lumOff val="80000"/>
            </a:schemeClr>
          </a:solidFill>
          <a:scene3d>
            <a:camera prst="orthographicFront"/>
            <a:lightRig rig="threePt" dir="t"/>
          </a:scene3d>
          <a:sp3d>
            <a:bevelT/>
            <a:bevelB/>
          </a:sp3d>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2400" dirty="0">
                <a:latin typeface="Al Nile" pitchFamily="2" charset="-78"/>
                <a:cs typeface="Al Nile" pitchFamily="2" charset="-78"/>
              </a:rPr>
              <a:t>La synthèse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lieu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a:t>
            </a:r>
            <a:r>
              <a:rPr lang="fr-FR" sz="2400" b="1" dirty="0">
                <a:solidFill>
                  <a:srgbClr val="FF0000"/>
                </a:solidFill>
                <a:latin typeface="Al Nile" pitchFamily="2" charset="-78"/>
                <a:cs typeface="Al Nile" pitchFamily="2" charset="-78"/>
              </a:rPr>
              <a:t>l’œil de réplication</a:t>
            </a:r>
            <a:r>
              <a:rPr lang="fr-FR" sz="2400" dirty="0">
                <a:latin typeface="Al Nile" pitchFamily="2" charset="-78"/>
                <a:cs typeface="Al Nile" pitchFamily="2" charset="-78"/>
              </a:rPr>
              <a:t>, la ou l’hélice d’ADN est déroulée et ou les brins individualises sont répliqués. </a:t>
            </a:r>
            <a:r>
              <a:rPr lang="fr-FR" sz="2400" b="1" dirty="0">
                <a:solidFill>
                  <a:srgbClr val="FF0000"/>
                </a:solidFill>
                <a:latin typeface="Al Nile" pitchFamily="2" charset="-78"/>
                <a:cs typeface="Al Nile" pitchFamily="2" charset="-78"/>
              </a:rPr>
              <a:t>La réplication est bidirectionnelle</a:t>
            </a:r>
            <a:r>
              <a:rPr lang="fr-FR" sz="2400" dirty="0">
                <a:latin typeface="Al Nile" pitchFamily="2" charset="-78"/>
                <a:cs typeface="Al Nile" pitchFamily="2" charset="-78"/>
              </a:rPr>
              <a:t>, </a:t>
            </a:r>
            <a:r>
              <a:rPr lang="fr-FR" sz="2400" b="1" dirty="0">
                <a:solidFill>
                  <a:srgbClr val="FF0000"/>
                </a:solidFill>
                <a:latin typeface="Al Nile" pitchFamily="2" charset="-78"/>
                <a:cs typeface="Al Nile" pitchFamily="2" charset="-78"/>
              </a:rPr>
              <a:t>deux fourches de réplication</a:t>
            </a:r>
            <a:r>
              <a:rPr lang="fr-FR" sz="2400" dirty="0">
                <a:latin typeface="Al Nile" pitchFamily="2" charset="-78"/>
                <a:cs typeface="Al Nile" pitchFamily="2" charset="-78"/>
              </a:rPr>
              <a:t> se déplacent a partir de l’origine jusqu’à ce qu’elles aient copié tout le </a:t>
            </a:r>
            <a:r>
              <a:rPr lang="fr-FR" sz="2400" b="1" dirty="0">
                <a:latin typeface="Al Nile" pitchFamily="2" charset="-78"/>
                <a:cs typeface="Al Nile" pitchFamily="2" charset="-78"/>
              </a:rPr>
              <a:t>réplicon.</a:t>
            </a:r>
            <a:endParaRPr lang="fr-FR" sz="2400" dirty="0">
              <a:latin typeface="Al Nile" pitchFamily="2" charset="-78"/>
              <a:cs typeface="Al Nile" pitchFamily="2" charset="-78"/>
            </a:endParaRPr>
          </a:p>
        </p:txBody>
      </p:sp>
      <p:pic>
        <p:nvPicPr>
          <p:cNvPr id="9" name="Image 8">
            <a:extLst>
              <a:ext uri="{FF2B5EF4-FFF2-40B4-BE49-F238E27FC236}">
                <a16:creationId xmlns:a16="http://schemas.microsoft.com/office/drawing/2014/main" id="{481901B2-6EC5-7843-857D-24652F1CF082}"/>
              </a:ext>
            </a:extLst>
          </p:cNvPr>
          <p:cNvPicPr>
            <a:picLocks noChangeAspect="1"/>
          </p:cNvPicPr>
          <p:nvPr/>
        </p:nvPicPr>
        <p:blipFill rotWithShape="1">
          <a:blip r:embed="rId2"/>
          <a:srcRect t="59792"/>
          <a:stretch/>
        </p:blipFill>
        <p:spPr>
          <a:xfrm>
            <a:off x="242888" y="371474"/>
            <a:ext cx="11429999" cy="3057526"/>
          </a:xfrm>
          <a:prstGeom prst="rect">
            <a:avLst/>
          </a:prstGeom>
        </p:spPr>
      </p:pic>
    </p:spTree>
    <p:extLst>
      <p:ext uri="{BB962C8B-B14F-4D97-AF65-F5344CB8AC3E}">
        <p14:creationId xmlns:p14="http://schemas.microsoft.com/office/powerpoint/2010/main" val="287882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4909E400-DDF1-2D4B-8782-14EC21047D26}"/>
              </a:ext>
            </a:extLst>
          </p:cNvPr>
          <p:cNvSpPr txBox="1"/>
          <p:nvPr/>
        </p:nvSpPr>
        <p:spPr>
          <a:xfrm>
            <a:off x="473869" y="4969026"/>
            <a:ext cx="11244262" cy="1631216"/>
          </a:xfrm>
          <a:prstGeom prst="rect">
            <a:avLst/>
          </a:prstGeom>
          <a:solidFill>
            <a:schemeClr val="accent5">
              <a:lumMod val="20000"/>
              <a:lumOff val="80000"/>
            </a:schemeClr>
          </a:solidFill>
          <a:scene3d>
            <a:camera prst="orthographicFront"/>
            <a:lightRig rig="threePt" dir="t"/>
          </a:scene3d>
          <a:sp3d>
            <a:bevelT/>
            <a:bevelB/>
          </a:sp3d>
        </p:spPr>
        <p:txBody>
          <a:bodyPr wrap="square" rtlCol="0">
            <a:spAutoFit/>
          </a:bodyPr>
          <a:lstStyle/>
          <a:p>
            <a:pPr algn="ctr"/>
            <a:r>
              <a:rPr lang="fr-FR" sz="2400" dirty="0">
                <a:latin typeface="Al Nile" pitchFamily="2" charset="-78"/>
                <a:cs typeface="Al Nile" pitchFamily="2" charset="-78"/>
              </a:rPr>
              <a:t>Lorsque les fourches de réplication se déplacent autour du cercle, on obtient une structure qui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la forme téta. Comme le chromosome bactérien est un réplicon unique, les fourches se rencontrent rencontrent de l’autre cote et deux chromosomes séparés sont libérés </a:t>
            </a:r>
            <a:endParaRPr lang="fr-FR" sz="2400" dirty="0"/>
          </a:p>
        </p:txBody>
      </p:sp>
      <p:pic>
        <p:nvPicPr>
          <p:cNvPr id="9" name="Image 8">
            <a:extLst>
              <a:ext uri="{FF2B5EF4-FFF2-40B4-BE49-F238E27FC236}">
                <a16:creationId xmlns:a16="http://schemas.microsoft.com/office/drawing/2014/main" id="{9914AD48-CCAE-A04A-BC30-02FC19AE95A0}"/>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b="38958"/>
          <a:stretch/>
        </p:blipFill>
        <p:spPr>
          <a:xfrm>
            <a:off x="283369" y="319314"/>
            <a:ext cx="11501437" cy="4629150"/>
          </a:xfrm>
          <a:prstGeom prst="rect">
            <a:avLst/>
          </a:prstGeom>
        </p:spPr>
      </p:pic>
    </p:spTree>
    <p:extLst>
      <p:ext uri="{BB962C8B-B14F-4D97-AF65-F5344CB8AC3E}">
        <p14:creationId xmlns:p14="http://schemas.microsoft.com/office/powerpoint/2010/main" val="233720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7A582C12-8343-DC4E-85D5-118EECD93AC2}"/>
              </a:ext>
            </a:extLst>
          </p:cNvPr>
          <p:cNvSpPr>
            <a:spLocks noGrp="1"/>
          </p:cNvSpPr>
          <p:nvPr>
            <p:ph type="title"/>
          </p:nvPr>
        </p:nvSpPr>
        <p:spPr>
          <a:xfrm>
            <a:off x="431006" y="4527777"/>
            <a:ext cx="11329988" cy="2183658"/>
          </a:xfrm>
          <a:solidFill>
            <a:schemeClr val="accent4">
              <a:lumMod val="20000"/>
              <a:lumOff val="80000"/>
            </a:schemeClr>
          </a:solidFill>
          <a:scene3d>
            <a:camera prst="orthographicFront"/>
            <a:lightRig rig="threePt" dir="t"/>
          </a:scene3d>
          <a:sp3d>
            <a:bevelT/>
            <a:bevelB/>
          </a:sp3d>
        </p:spPr>
        <p:txBody>
          <a:bodyPr>
            <a:normAutofit/>
          </a:bodyPr>
          <a:lstStyle/>
          <a:p>
            <a:pPr algn="ctr"/>
            <a:r>
              <a:rPr lang="fr-FR" sz="2000" dirty="0">
                <a:latin typeface="Al Nile" pitchFamily="2" charset="-78"/>
                <a:cs typeface="Al Nile" pitchFamily="2" charset="-78"/>
              </a:rPr>
              <a:t>Un modèle diffèrent de réplication de l’ADN est observe durant la conjugaison chez </a:t>
            </a:r>
            <a:r>
              <a:rPr lang="fr-FR" sz="2000" i="1" dirty="0" err="1">
                <a:latin typeface="Al Nile" pitchFamily="2" charset="-78"/>
                <a:cs typeface="Al Nile" pitchFamily="2" charset="-78"/>
              </a:rPr>
              <a:t>E.coli</a:t>
            </a:r>
            <a:r>
              <a:rPr lang="fr-FR" sz="2000" i="1" dirty="0">
                <a:latin typeface="Al Nile" pitchFamily="2" charset="-78"/>
                <a:cs typeface="Al Nile" pitchFamily="2" charset="-78"/>
              </a:rPr>
              <a:t>  </a:t>
            </a:r>
            <a:r>
              <a:rPr lang="fr-FR" sz="2000" dirty="0">
                <a:latin typeface="Al Nile" pitchFamily="2" charset="-78"/>
                <a:cs typeface="Al Nile" pitchFamily="2" charset="-78"/>
              </a:rPr>
              <a:t>et la multiplication de virus tels que le phage lambda. Dans le </a:t>
            </a:r>
            <a:r>
              <a:rPr lang="fr-FR" sz="2000" b="1" dirty="0">
                <a:solidFill>
                  <a:srgbClr val="FF0000"/>
                </a:solidFill>
                <a:latin typeface="Al Nile" pitchFamily="2" charset="-78"/>
                <a:cs typeface="Al Nile" pitchFamily="2" charset="-78"/>
              </a:rPr>
              <a:t>mécanisme du cercle roulant </a:t>
            </a:r>
            <a:r>
              <a:rPr lang="fr-FR" sz="2000" dirty="0">
                <a:latin typeface="Al Nile" pitchFamily="2" charset="-78"/>
                <a:cs typeface="Al Nile" pitchFamily="2" charset="-78"/>
              </a:rPr>
              <a:t>un brin est incisé et l’extrémité hydroxyle </a:t>
            </a:r>
            <a:r>
              <a:rPr lang="fr-FR" sz="2000" dirty="0">
                <a:latin typeface="Times New Roman" panose="02020603050405020304" pitchFamily="18" charset="0"/>
                <a:cs typeface="Times New Roman" panose="02020603050405020304" pitchFamily="18" charset="0"/>
              </a:rPr>
              <a:t>3</a:t>
            </a:r>
            <a:r>
              <a:rPr lang="fr-FR" sz="2000" dirty="0">
                <a:latin typeface="Al Nile" pitchFamily="2" charset="-78"/>
                <a:cs typeface="Al Nile" pitchFamily="2" charset="-78"/>
              </a:rPr>
              <a:t> libre s’agrandit grâce aux enzymes de la réplication. Comme l’ extrémité </a:t>
            </a:r>
            <a:r>
              <a:rPr lang="fr-FR" sz="2000" dirty="0">
                <a:latin typeface="Times New Roman" panose="02020603050405020304" pitchFamily="18" charset="0"/>
                <a:cs typeface="Times New Roman" panose="02020603050405020304" pitchFamily="18" charset="0"/>
              </a:rPr>
              <a:t>3`</a:t>
            </a:r>
            <a:r>
              <a:rPr lang="fr-FR" sz="2000" dirty="0">
                <a:latin typeface="Al Nile" pitchFamily="2" charset="-78"/>
                <a:cs typeface="Al Nile" pitchFamily="2" charset="-78"/>
              </a:rPr>
              <a:t> est allongée tandis que le point de croissance tourne autour de la molécule circulaire, l’extrémité 5 du brin est déplacée et forme une queue qui grandit. La queue simple brin peut être convertie en double brin  par la synthèse du brin complémentaire. </a:t>
            </a:r>
          </a:p>
        </p:txBody>
      </p:sp>
      <p:pic>
        <p:nvPicPr>
          <p:cNvPr id="6" name="Image 5">
            <a:extLst>
              <a:ext uri="{FF2B5EF4-FFF2-40B4-BE49-F238E27FC236}">
                <a16:creationId xmlns:a16="http://schemas.microsoft.com/office/drawing/2014/main" id="{147B04EB-BB72-C841-9326-BFB17ACD2720}"/>
              </a:ext>
            </a:extLst>
          </p:cNvPr>
          <p:cNvPicPr>
            <a:picLocks noChangeAspect="1"/>
          </p:cNvPicPr>
          <p:nvPr/>
        </p:nvPicPr>
        <p:blipFill>
          <a:blip r:embed="rId2"/>
          <a:stretch>
            <a:fillRect/>
          </a:stretch>
        </p:blipFill>
        <p:spPr>
          <a:xfrm>
            <a:off x="961571" y="0"/>
            <a:ext cx="10007600" cy="4102100"/>
          </a:xfrm>
          <a:prstGeom prst="rect">
            <a:avLst/>
          </a:prstGeom>
        </p:spPr>
      </p:pic>
    </p:spTree>
    <p:extLst>
      <p:ext uri="{BB962C8B-B14F-4D97-AF65-F5344CB8AC3E}">
        <p14:creationId xmlns:p14="http://schemas.microsoft.com/office/powerpoint/2010/main" val="4000221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84AD75-CA95-3F43-B758-DA8678F7E1E9}"/>
              </a:ext>
            </a:extLst>
          </p:cNvPr>
          <p:cNvSpPr>
            <a:spLocks noGrp="1"/>
          </p:cNvSpPr>
          <p:nvPr>
            <p:ph type="title"/>
          </p:nvPr>
        </p:nvSpPr>
        <p:spPr>
          <a:xfrm>
            <a:off x="0" y="585216"/>
            <a:ext cx="6434183" cy="5687568"/>
          </a:xfrm>
        </p:spPr>
        <p:txBody>
          <a:bodyPr>
            <a:noAutofit/>
          </a:bodyPr>
          <a:lstStyle/>
          <a:p>
            <a:pPr algn="just">
              <a:lnSpc>
                <a:spcPct val="100000"/>
              </a:lnSpc>
            </a:pPr>
            <a:r>
              <a:rPr lang="fr-FR" sz="2400" b="1" dirty="0">
                <a:solidFill>
                  <a:srgbClr val="FF0000"/>
                </a:solidFill>
                <a:latin typeface="Al Nile" pitchFamily="2" charset="-78"/>
                <a:cs typeface="Al Nile" pitchFamily="2" charset="-78"/>
              </a:rPr>
              <a:t>L’ADN des eucaryotes </a:t>
            </a:r>
            <a:r>
              <a:rPr lang="fr-FR" sz="2400" dirty="0">
                <a:latin typeface="Al Nile" pitchFamily="2" charset="-78"/>
                <a:cs typeface="Al Nile" pitchFamily="2" charset="-78"/>
              </a:rPr>
              <a:t>est linéaire et beaucoup plus long que celui des procaryotes. L’ADN chez </a:t>
            </a:r>
            <a:r>
              <a:rPr lang="fr-FR" sz="2400" i="1" dirty="0" err="1">
                <a:latin typeface="Al Nile" pitchFamily="2" charset="-78"/>
                <a:cs typeface="Al Nile" pitchFamily="2" charset="-78"/>
              </a:rPr>
              <a:t>E.coli</a:t>
            </a:r>
            <a:r>
              <a:rPr lang="fr-FR" sz="2400" i="1" dirty="0">
                <a:latin typeface="Al Nile" pitchFamily="2" charset="-78"/>
                <a:cs typeface="Al Nile" pitchFamily="2" charset="-78"/>
              </a:rPr>
              <a:t> </a:t>
            </a:r>
            <a:r>
              <a:rPr lang="fr-FR" sz="2400" dirty="0">
                <a:latin typeface="Al Nile" pitchFamily="2" charset="-78"/>
                <a:cs typeface="Al Nile" pitchFamily="2" charset="-78"/>
              </a:rPr>
              <a:t>mesure environs 1300 Um, tandis que les 46 chromosomes de l’homme ont une longueur totale de </a:t>
            </a:r>
            <a:r>
              <a:rPr lang="fr-FR" sz="2400" dirty="0">
                <a:latin typeface="Times New Roman" panose="02020603050405020304" pitchFamily="18" charset="0"/>
                <a:cs typeface="Times New Roman" panose="02020603050405020304" pitchFamily="18" charset="0"/>
              </a:rPr>
              <a:t>1,8</a:t>
            </a:r>
            <a:r>
              <a:rPr lang="fr-FR" sz="2400" dirty="0">
                <a:latin typeface="Al Nile" pitchFamily="2" charset="-78"/>
                <a:cs typeface="Al Nile" pitchFamily="2" charset="-78"/>
              </a:rPr>
              <a:t>m.Il faut que de nombreuses fourches de réplication copient l’ADN eucaryotes simultanément, de manière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ce que la molécule puisse être dupliquée en un temps relativement court. En conséquence, il y’as beaucoup de réplicons tous les </a:t>
            </a:r>
            <a:r>
              <a:rPr lang="fr-FR" sz="2400" dirty="0">
                <a:latin typeface="Times New Roman" panose="02020603050405020304" pitchFamily="18" charset="0"/>
                <a:cs typeface="Times New Roman" panose="02020603050405020304" pitchFamily="18" charset="0"/>
              </a:rPr>
              <a:t>10</a:t>
            </a:r>
            <a:r>
              <a:rPr lang="fr-FR" sz="2400" dirty="0">
                <a:latin typeface="Al Nile" pitchFamily="2" charset="-78"/>
                <a:cs typeface="Al Nile" pitchFamily="2" charset="-78"/>
              </a:rPr>
              <a:t>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a:t>
            </a:r>
            <a:r>
              <a:rPr lang="fr-FR" sz="2400" dirty="0">
                <a:latin typeface="Times New Roman" panose="02020603050405020304" pitchFamily="18" charset="0"/>
                <a:cs typeface="Times New Roman" panose="02020603050405020304" pitchFamily="18" charset="0"/>
              </a:rPr>
              <a:t>100</a:t>
            </a:r>
            <a:r>
              <a:rPr lang="fr-FR" sz="2400" dirty="0">
                <a:latin typeface="Al Nile" pitchFamily="2" charset="-78"/>
                <a:cs typeface="Al Nile" pitchFamily="2" charset="-78"/>
              </a:rPr>
              <a:t> </a:t>
            </a:r>
            <a:r>
              <a:rPr lang="fr-FR" sz="2400" dirty="0" err="1">
                <a:latin typeface="Al Nile" pitchFamily="2" charset="-78"/>
                <a:cs typeface="Al Nile" pitchFamily="2" charset="-78"/>
              </a:rPr>
              <a:t>um</a:t>
            </a:r>
            <a:r>
              <a:rPr lang="fr-FR" sz="2400" dirty="0">
                <a:latin typeface="Al Nile" pitchFamily="2" charset="-78"/>
                <a:cs typeface="Al Nile" pitchFamily="2" charset="-78"/>
              </a:rPr>
              <a:t> le long de l’ADN. Les fourches de réplication se déplacent </a:t>
            </a:r>
            <a:r>
              <a:rPr lang="fr-FR" sz="2400" dirty="0">
                <a:effectLst/>
                <a:latin typeface="Times New Roman" panose="02020603050405020304" pitchFamily="18" charset="0"/>
                <a:cs typeface="Times New Roman" panose="02020603050405020304" pitchFamily="18" charset="0"/>
              </a:rPr>
              <a:t>à</a:t>
            </a:r>
            <a:r>
              <a:rPr lang="fr-FR" sz="2400" dirty="0">
                <a:latin typeface="Al Nile" pitchFamily="2" charset="-78"/>
                <a:cs typeface="Al Nile" pitchFamily="2" charset="-78"/>
              </a:rPr>
              <a:t> partir de  ces origines, deux fourches peuvent se rencontrer lorsqu’elles ont terminé de copier deux parties adjacentes.</a:t>
            </a:r>
          </a:p>
        </p:txBody>
      </p:sp>
      <p:pic>
        <p:nvPicPr>
          <p:cNvPr id="5" name="Image 4">
            <a:extLst>
              <a:ext uri="{FF2B5EF4-FFF2-40B4-BE49-F238E27FC236}">
                <a16:creationId xmlns:a16="http://schemas.microsoft.com/office/drawing/2014/main" id="{5A05DB14-62EA-C34F-88FF-52745754B37F}"/>
              </a:ext>
            </a:extLst>
          </p:cNvPr>
          <p:cNvPicPr>
            <a:picLocks noChangeAspect="1"/>
          </p:cNvPicPr>
          <p:nvPr/>
        </p:nvPicPr>
        <p:blipFill>
          <a:blip r:embed="rId2"/>
          <a:stretch>
            <a:fillRect/>
          </a:stretch>
        </p:blipFill>
        <p:spPr>
          <a:xfrm>
            <a:off x="7155752" y="0"/>
            <a:ext cx="3980999" cy="6858000"/>
          </a:xfrm>
          <a:prstGeom prst="rect">
            <a:avLst/>
          </a:prstGeom>
        </p:spPr>
      </p:pic>
    </p:spTree>
    <p:extLst>
      <p:ext uri="{BB962C8B-B14F-4D97-AF65-F5344CB8AC3E}">
        <p14:creationId xmlns:p14="http://schemas.microsoft.com/office/powerpoint/2010/main" val="3895684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94EA6871-6AF4-0247-BB23-7B492CB879AD}"/>
              </a:ext>
            </a:extLst>
          </p:cNvPr>
          <p:cNvPicPr>
            <a:picLocks noChangeAspect="1"/>
          </p:cNvPicPr>
          <p:nvPr/>
        </p:nvPicPr>
        <p:blipFill>
          <a:blip r:embed="rId2"/>
          <a:stretch>
            <a:fillRect/>
          </a:stretch>
        </p:blipFill>
        <p:spPr>
          <a:xfrm>
            <a:off x="5506242" y="172244"/>
            <a:ext cx="4478339" cy="3002756"/>
          </a:xfrm>
          <a:prstGeom prst="rect">
            <a:avLst/>
          </a:prstGeom>
        </p:spPr>
      </p:pic>
      <p:pic>
        <p:nvPicPr>
          <p:cNvPr id="7" name="Image 6">
            <a:extLst>
              <a:ext uri="{FF2B5EF4-FFF2-40B4-BE49-F238E27FC236}">
                <a16:creationId xmlns:a16="http://schemas.microsoft.com/office/drawing/2014/main" id="{51D73B45-F555-B44F-8B9E-824AB36D5EBC}"/>
              </a:ext>
            </a:extLst>
          </p:cNvPr>
          <p:cNvPicPr>
            <a:picLocks noChangeAspect="1"/>
          </p:cNvPicPr>
          <p:nvPr/>
        </p:nvPicPr>
        <p:blipFill>
          <a:blip r:embed="rId3"/>
          <a:stretch>
            <a:fillRect/>
          </a:stretch>
        </p:blipFill>
        <p:spPr>
          <a:xfrm>
            <a:off x="2947193" y="3243264"/>
            <a:ext cx="4478339" cy="3643312"/>
          </a:xfrm>
          <a:prstGeom prst="rect">
            <a:avLst/>
          </a:prstGeom>
        </p:spPr>
      </p:pic>
      <p:pic>
        <p:nvPicPr>
          <p:cNvPr id="8" name="Image 7">
            <a:extLst>
              <a:ext uri="{FF2B5EF4-FFF2-40B4-BE49-F238E27FC236}">
                <a16:creationId xmlns:a16="http://schemas.microsoft.com/office/drawing/2014/main" id="{E28A388B-347A-F444-849F-C7CD2649A071}"/>
              </a:ext>
            </a:extLst>
          </p:cNvPr>
          <p:cNvPicPr>
            <a:picLocks noChangeAspect="1"/>
          </p:cNvPicPr>
          <p:nvPr/>
        </p:nvPicPr>
        <p:blipFill>
          <a:blip r:embed="rId4"/>
          <a:stretch>
            <a:fillRect/>
          </a:stretch>
        </p:blipFill>
        <p:spPr>
          <a:xfrm>
            <a:off x="114300" y="39688"/>
            <a:ext cx="5072063" cy="3135312"/>
          </a:xfrm>
          <a:prstGeom prst="rect">
            <a:avLst/>
          </a:prstGeom>
        </p:spPr>
      </p:pic>
    </p:spTree>
    <p:extLst>
      <p:ext uri="{BB962C8B-B14F-4D97-AF65-F5344CB8AC3E}">
        <p14:creationId xmlns:p14="http://schemas.microsoft.com/office/powerpoint/2010/main" val="32190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 coins arrondis 11">
            <a:extLst>
              <a:ext uri="{FF2B5EF4-FFF2-40B4-BE49-F238E27FC236}">
                <a16:creationId xmlns:a16="http://schemas.microsoft.com/office/drawing/2014/main" id="{3531E746-D19E-3644-AAC3-87B9A7198AB3}"/>
              </a:ext>
            </a:extLst>
          </p:cNvPr>
          <p:cNvSpPr/>
          <p:nvPr/>
        </p:nvSpPr>
        <p:spPr>
          <a:xfrm>
            <a:off x="100012" y="4414156"/>
            <a:ext cx="5587433" cy="2000931"/>
          </a:xfrm>
          <a:prstGeom prst="roundRect">
            <a:avLst/>
          </a:prstGeom>
          <a:solidFill>
            <a:srgbClr val="D883FF"/>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 coins arrondis 10">
            <a:extLst>
              <a:ext uri="{FF2B5EF4-FFF2-40B4-BE49-F238E27FC236}">
                <a16:creationId xmlns:a16="http://schemas.microsoft.com/office/drawing/2014/main" id="{08E2AC2F-3FEC-2842-9DF6-C08641FD0263}"/>
              </a:ext>
            </a:extLst>
          </p:cNvPr>
          <p:cNvSpPr/>
          <p:nvPr/>
        </p:nvSpPr>
        <p:spPr>
          <a:xfrm>
            <a:off x="6117771" y="1434194"/>
            <a:ext cx="5587433" cy="2419010"/>
          </a:xfrm>
          <a:prstGeom prst="roundRect">
            <a:avLst/>
          </a:prstGeom>
          <a:scene3d>
            <a:camera prst="orthographicFront"/>
            <a:lightRig rig="threePt" dir="t"/>
          </a:scene3d>
          <a:sp3d>
            <a:bevelT prst="angle"/>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CA486635-B0F5-7346-A8A2-A2EF10FE896F}"/>
              </a:ext>
            </a:extLst>
          </p:cNvPr>
          <p:cNvSpPr/>
          <p:nvPr/>
        </p:nvSpPr>
        <p:spPr>
          <a:xfrm>
            <a:off x="227410" y="1667386"/>
            <a:ext cx="5429250" cy="2594882"/>
          </a:xfrm>
          <a:prstGeom prst="roundRect">
            <a:avLst/>
          </a:prstGeom>
          <a:solidFill>
            <a:srgbClr val="EBEBEB"/>
          </a:solidFill>
          <a:scene3d>
            <a:camera prst="orthographicFront"/>
            <a:lightRig rig="threePt" dir="t"/>
          </a:scene3d>
          <a:sp3d>
            <a:bevelT prst="angle"/>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dirty="0"/>
          </a:p>
        </p:txBody>
      </p:sp>
      <p:sp>
        <p:nvSpPr>
          <p:cNvPr id="4" name="Titre 1">
            <a:extLst>
              <a:ext uri="{FF2B5EF4-FFF2-40B4-BE49-F238E27FC236}">
                <a16:creationId xmlns:a16="http://schemas.microsoft.com/office/drawing/2014/main" id="{EEA95F25-600D-6842-AAC5-C5023DA30560}"/>
              </a:ext>
            </a:extLst>
          </p:cNvPr>
          <p:cNvSpPr txBox="1">
            <a:spLocks/>
          </p:cNvSpPr>
          <p:nvPr/>
        </p:nvSpPr>
        <p:spPr>
          <a:xfrm>
            <a:off x="389504" y="734106"/>
            <a:ext cx="10515600" cy="6286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b="1" u="sng" dirty="0">
                <a:latin typeface="Times New Roman" panose="02020603050405020304" pitchFamily="18" charset="0"/>
                <a:cs typeface="Times New Roman" panose="02020603050405020304" pitchFamily="18" charset="0"/>
              </a:rPr>
              <a:t>On peut subdiviser la réplication en 3 étapes  : </a:t>
            </a:r>
            <a:br>
              <a:rPr lang="fr-FR" sz="2800" b="1" u="sng" dirty="0">
                <a:latin typeface="Times New Roman" panose="02020603050405020304" pitchFamily="18" charset="0"/>
                <a:cs typeface="Times New Roman" panose="02020603050405020304" pitchFamily="18" charset="0"/>
              </a:rPr>
            </a:br>
            <a:br>
              <a:rPr lang="fr-FR" sz="2800" b="1" u="sng" dirty="0">
                <a:latin typeface="Times New Roman" panose="02020603050405020304" pitchFamily="18" charset="0"/>
                <a:cs typeface="Times New Roman" panose="02020603050405020304" pitchFamily="18" charset="0"/>
              </a:rPr>
            </a:br>
            <a:r>
              <a:rPr lang="fr-FR" sz="2800" b="1" dirty="0">
                <a:solidFill>
                  <a:srgbClr val="FF0000"/>
                </a:solidFill>
                <a:latin typeface="Times New Roman" panose="02020603050405020304" pitchFamily="18" charset="0"/>
                <a:cs typeface="Times New Roman" panose="02020603050405020304" pitchFamily="18" charset="0"/>
              </a:rPr>
              <a:t>1. Initiation </a:t>
            </a:r>
            <a:br>
              <a:rPr lang="fr-FR" sz="2800" b="1" dirty="0">
                <a:latin typeface="Times New Roman" panose="02020603050405020304" pitchFamily="18" charset="0"/>
                <a:cs typeface="Times New Roman" panose="02020603050405020304" pitchFamily="18" charset="0"/>
              </a:rPr>
            </a:br>
            <a:br>
              <a:rPr lang="fr-FR" sz="2800" dirty="0">
                <a:latin typeface="Times New Roman" panose="02020603050405020304" pitchFamily="18" charset="0"/>
                <a:cs typeface="Times New Roman" panose="02020603050405020304" pitchFamily="18" charset="0"/>
              </a:rPr>
            </a:br>
            <a:endParaRPr lang="fr-FR" sz="2800" dirty="0">
              <a:latin typeface="Times New Roman" panose="02020603050405020304" pitchFamily="18" charset="0"/>
              <a:cs typeface="Times New Roman" panose="02020603050405020304" pitchFamily="18" charset="0"/>
            </a:endParaRPr>
          </a:p>
        </p:txBody>
      </p:sp>
      <p:sp>
        <p:nvSpPr>
          <p:cNvPr id="5" name="Titre 1">
            <a:extLst>
              <a:ext uri="{FF2B5EF4-FFF2-40B4-BE49-F238E27FC236}">
                <a16:creationId xmlns:a16="http://schemas.microsoft.com/office/drawing/2014/main" id="{848288CB-AA2D-FD4E-8629-975B1C97AB0C}"/>
              </a:ext>
            </a:extLst>
          </p:cNvPr>
          <p:cNvSpPr txBox="1">
            <a:spLocks/>
          </p:cNvSpPr>
          <p:nvPr/>
        </p:nvSpPr>
        <p:spPr>
          <a:xfrm>
            <a:off x="277927" y="1666533"/>
            <a:ext cx="5227184" cy="3008538"/>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2700" b="1" dirty="0">
                <a:latin typeface="Times New Roman" panose="02020603050405020304" pitchFamily="18" charset="0"/>
                <a:cs typeface="Times New Roman" panose="02020603050405020304" pitchFamily="18" charset="0"/>
              </a:rPr>
              <a:t>1. </a:t>
            </a:r>
            <a:r>
              <a:rPr lang="fr-FR" sz="2700" dirty="0">
                <a:latin typeface="Times New Roman" panose="02020603050405020304" pitchFamily="18" charset="0"/>
                <a:cs typeface="Times New Roman" panose="02020603050405020304" pitchFamily="18" charset="0"/>
              </a:rPr>
              <a:t>Le chromosome de </a:t>
            </a:r>
            <a:r>
              <a:rPr lang="fr-FR" sz="2700" i="1" dirty="0">
                <a:latin typeface="Times New Roman" panose="02020603050405020304" pitchFamily="18" charset="0"/>
                <a:cs typeface="Times New Roman" panose="02020603050405020304" pitchFamily="18" charset="0"/>
              </a:rPr>
              <a:t>E. coli </a:t>
            </a:r>
            <a:r>
              <a:rPr lang="fr-FR" sz="2700" dirty="0">
                <a:latin typeface="Times New Roman" panose="02020603050405020304" pitchFamily="18" charset="0"/>
                <a:cs typeface="Times New Roman" panose="02020603050405020304" pitchFamily="18" charset="0"/>
              </a:rPr>
              <a:t>contient une seule origine de réplication (</a:t>
            </a:r>
            <a:r>
              <a:rPr lang="fr-FR" sz="2700" dirty="0" err="1">
                <a:latin typeface="Times New Roman" panose="02020603050405020304" pitchFamily="18" charset="0"/>
                <a:cs typeface="Times New Roman" panose="02020603050405020304" pitchFamily="18" charset="0"/>
              </a:rPr>
              <a:t>Ori</a:t>
            </a:r>
            <a:r>
              <a:rPr lang="fr-FR" sz="2700" dirty="0">
                <a:latin typeface="Times New Roman" panose="02020603050405020304" pitchFamily="18" charset="0"/>
                <a:cs typeface="Times New Roman" panose="02020603050405020304" pitchFamily="18" charset="0"/>
              </a:rPr>
              <a:t> C) elle contient 245pb. Une protéine d’initiation (</a:t>
            </a:r>
            <a:r>
              <a:rPr lang="fr-FR" sz="2700" dirty="0" err="1">
                <a:latin typeface="Times New Roman" panose="02020603050405020304" pitchFamily="18" charset="0"/>
                <a:cs typeface="Times New Roman" panose="02020603050405020304" pitchFamily="18" charset="0"/>
              </a:rPr>
              <a:t>Dna</a:t>
            </a:r>
            <a:r>
              <a:rPr lang="fr-FR" sz="2700" dirty="0">
                <a:latin typeface="Times New Roman" panose="02020603050405020304" pitchFamily="18" charset="0"/>
                <a:cs typeface="Times New Roman" panose="02020603050405020304" pitchFamily="18" charset="0"/>
              </a:rPr>
              <a:t> A chez </a:t>
            </a:r>
            <a:r>
              <a:rPr lang="fr-FR" sz="2700" i="1" dirty="0">
                <a:latin typeface="Times New Roman" panose="02020603050405020304" pitchFamily="18" charset="0"/>
                <a:cs typeface="Times New Roman" panose="02020603050405020304" pitchFamily="18" charset="0"/>
              </a:rPr>
              <a:t>E. coli</a:t>
            </a:r>
            <a:r>
              <a:rPr lang="fr-FR" sz="2700" dirty="0">
                <a:latin typeface="Times New Roman" panose="02020603050405020304" pitchFamily="18" charset="0"/>
                <a:cs typeface="Times New Roman" panose="02020603050405020304" pitchFamily="18" charset="0"/>
              </a:rPr>
              <a:t>) se lie </a:t>
            </a:r>
            <a:r>
              <a:rPr lang="fr-FR" sz="2400" dirty="0">
                <a:effectLst/>
                <a:latin typeface="Times New Roman" panose="02020603050405020304" pitchFamily="18" charset="0"/>
                <a:cs typeface="Times New Roman" panose="02020603050405020304" pitchFamily="18" charset="0"/>
              </a:rPr>
              <a:t>à</a:t>
            </a:r>
            <a:r>
              <a:rPr lang="fr-FR" sz="2700" dirty="0">
                <a:latin typeface="Times New Roman" panose="02020603050405020304" pitchFamily="18" charset="0"/>
                <a:cs typeface="Times New Roman" panose="02020603050405020304" pitchFamily="18" charset="0"/>
              </a:rPr>
              <a:t> </a:t>
            </a:r>
            <a:r>
              <a:rPr lang="fr-FR" sz="2700" dirty="0" err="1">
                <a:latin typeface="Times New Roman" panose="02020603050405020304" pitchFamily="18" charset="0"/>
                <a:cs typeface="Times New Roman" panose="02020603050405020304" pitchFamily="18" charset="0"/>
              </a:rPr>
              <a:t>Ori</a:t>
            </a:r>
            <a:r>
              <a:rPr lang="fr-FR" sz="2700" dirty="0">
                <a:latin typeface="Times New Roman" panose="02020603050405020304" pitchFamily="18" charset="0"/>
                <a:cs typeface="Times New Roman" panose="02020603050405020304" pitchFamily="18" charset="0"/>
              </a:rPr>
              <a:t> C et provoque le déroulement d’un segment d’ADN initie l'assemblage des protéines et des enzymes nécessaires à la réplication. </a:t>
            </a:r>
            <a:br>
              <a:rPr lang="fr-FR" sz="3200" dirty="0">
                <a:latin typeface="Times New Roman" panose="02020603050405020304" pitchFamily="18" charset="0"/>
                <a:cs typeface="Times New Roman" panose="02020603050405020304" pitchFamily="18" charset="0"/>
              </a:rPr>
            </a:br>
            <a:endParaRPr lang="fr-FR" sz="3200" dirty="0">
              <a:latin typeface="Times New Roman" panose="02020603050405020304" pitchFamily="18" charset="0"/>
              <a:cs typeface="Times New Roman" panose="02020603050405020304" pitchFamily="18" charset="0"/>
            </a:endParaRPr>
          </a:p>
        </p:txBody>
      </p:sp>
      <p:sp>
        <p:nvSpPr>
          <p:cNvPr id="8" name="Titre 1">
            <a:extLst>
              <a:ext uri="{FF2B5EF4-FFF2-40B4-BE49-F238E27FC236}">
                <a16:creationId xmlns:a16="http://schemas.microsoft.com/office/drawing/2014/main" id="{000BF71D-3D50-E24B-931D-B264C35949DD}"/>
              </a:ext>
            </a:extLst>
          </p:cNvPr>
          <p:cNvSpPr txBox="1">
            <a:spLocks/>
          </p:cNvSpPr>
          <p:nvPr/>
        </p:nvSpPr>
        <p:spPr>
          <a:xfrm>
            <a:off x="6297895" y="1139430"/>
            <a:ext cx="5227184" cy="300853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2400" b="1" dirty="0">
                <a:latin typeface="Times New Roman" panose="02020603050405020304" pitchFamily="18" charset="0"/>
                <a:cs typeface="Times New Roman" panose="02020603050405020304" pitchFamily="18" charset="0"/>
              </a:rPr>
              <a:t>2. </a:t>
            </a:r>
            <a:r>
              <a:rPr lang="fr-FR" sz="2400" dirty="0">
                <a:latin typeface="Times New Roman" panose="02020603050405020304" pitchFamily="18" charset="0"/>
                <a:cs typeface="Times New Roman" panose="02020603050405020304" pitchFamily="18" charset="0"/>
              </a:rPr>
              <a:t>Attachement d’une hélicase (</a:t>
            </a:r>
            <a:r>
              <a:rPr lang="fr-FR" sz="2400" dirty="0" err="1">
                <a:latin typeface="Times New Roman" panose="02020603050405020304" pitchFamily="18" charset="0"/>
                <a:cs typeface="Times New Roman" panose="02020603050405020304" pitchFamily="18" charset="0"/>
              </a:rPr>
              <a:t>Dna</a:t>
            </a:r>
            <a:r>
              <a:rPr lang="fr-FR" sz="2400" dirty="0">
                <a:latin typeface="Times New Roman" panose="02020603050405020304" pitchFamily="18" charset="0"/>
                <a:cs typeface="Times New Roman" panose="02020603050405020304" pitchFamily="18" charset="0"/>
              </a:rPr>
              <a:t> B) qui élimine les liaison hydrogènes entres les deux brin d’ADN complémentaire, il existe une hélicase dans chaque fourche de réplication qui se déplace dans le sens 5`vers 3` déplaçant en même temps la fourche de réplication </a:t>
            </a:r>
          </a:p>
        </p:txBody>
      </p:sp>
      <p:sp>
        <p:nvSpPr>
          <p:cNvPr id="9" name="Titre 1">
            <a:extLst>
              <a:ext uri="{FF2B5EF4-FFF2-40B4-BE49-F238E27FC236}">
                <a16:creationId xmlns:a16="http://schemas.microsoft.com/office/drawing/2014/main" id="{B289F3B1-4A1F-9540-9B94-08C6096F6782}"/>
              </a:ext>
            </a:extLst>
          </p:cNvPr>
          <p:cNvSpPr txBox="1">
            <a:spLocks/>
          </p:cNvSpPr>
          <p:nvPr/>
        </p:nvSpPr>
        <p:spPr>
          <a:xfrm>
            <a:off x="227410" y="4304277"/>
            <a:ext cx="5227184" cy="222068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2400" b="1" dirty="0">
                <a:latin typeface="Times New Roman" panose="02020603050405020304" pitchFamily="18" charset="0"/>
                <a:cs typeface="Times New Roman" panose="02020603050405020304" pitchFamily="18" charset="0"/>
              </a:rPr>
              <a:t>3. </a:t>
            </a:r>
            <a:r>
              <a:rPr lang="fr-FR" sz="2400" dirty="0">
                <a:latin typeface="Times New Roman" panose="02020603050405020304" pitchFamily="18" charset="0"/>
                <a:cs typeface="Times New Roman" panose="02020603050405020304" pitchFamily="18" charset="0"/>
              </a:rPr>
              <a:t>Les régions simples brin sont stabilisées et maintenu </a:t>
            </a:r>
            <a:r>
              <a:rPr lang="fr-FR" sz="2400" dirty="0">
                <a:effectLst/>
                <a:latin typeface="Times New Roman" panose="02020603050405020304" pitchFamily="18" charset="0"/>
                <a:cs typeface="Times New Roman" panose="02020603050405020304" pitchFamily="18" charset="0"/>
              </a:rPr>
              <a:t>à</a:t>
            </a:r>
            <a:r>
              <a:rPr lang="fr-FR" sz="2400" dirty="0">
                <a:latin typeface="Times New Roman" panose="02020603050405020304" pitchFamily="18" charset="0"/>
                <a:cs typeface="Times New Roman" panose="02020603050405020304" pitchFamily="18" charset="0"/>
              </a:rPr>
              <a:t> l’état monocaténaire le temps nécessaire a leur réplication grâce aux protéines SSB( Single-Strand Binding)</a:t>
            </a:r>
          </a:p>
        </p:txBody>
      </p:sp>
      <p:sp>
        <p:nvSpPr>
          <p:cNvPr id="13" name="Rectangle : coins arrondis 12">
            <a:extLst>
              <a:ext uri="{FF2B5EF4-FFF2-40B4-BE49-F238E27FC236}">
                <a16:creationId xmlns:a16="http://schemas.microsoft.com/office/drawing/2014/main" id="{F32EF0B8-FF23-3B48-9DCD-8C2F72486CEA}"/>
              </a:ext>
            </a:extLst>
          </p:cNvPr>
          <p:cNvSpPr/>
          <p:nvPr/>
        </p:nvSpPr>
        <p:spPr>
          <a:xfrm>
            <a:off x="6196862" y="4117179"/>
            <a:ext cx="5429250" cy="2594882"/>
          </a:xfrm>
          <a:prstGeom prst="roundRect">
            <a:avLst/>
          </a:prstGeom>
          <a:solidFill>
            <a:srgbClr val="76D6FF"/>
          </a:solidFill>
          <a:scene3d>
            <a:camera prst="orthographicFront"/>
            <a:lightRig rig="threePt" dir="t"/>
          </a:scene3d>
          <a:sp3d>
            <a:bevelT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000" b="1" dirty="0">
                <a:solidFill>
                  <a:schemeClr val="tx1"/>
                </a:solidFill>
                <a:latin typeface="Times New Roman" panose="02020603050405020304" pitchFamily="18" charset="0"/>
                <a:cs typeface="Times New Roman" panose="02020603050405020304" pitchFamily="18" charset="0"/>
              </a:rPr>
              <a:t>4. </a:t>
            </a:r>
            <a:r>
              <a:rPr lang="fr-FR" sz="2000" dirty="0">
                <a:solidFill>
                  <a:schemeClr val="tx1"/>
                </a:solidFill>
                <a:latin typeface="Al Nile" pitchFamily="2" charset="-78"/>
                <a:cs typeface="Al Nile" pitchFamily="2" charset="-78"/>
              </a:rPr>
              <a:t>Une autre protéine essentielle pour le processus de déroulement est la </a:t>
            </a:r>
            <a:r>
              <a:rPr lang="fr-FR" sz="2000" dirty="0" err="1">
                <a:solidFill>
                  <a:schemeClr val="tx1"/>
                </a:solidFill>
                <a:latin typeface="Al Nile" pitchFamily="2" charset="-78"/>
                <a:cs typeface="Al Nile" pitchFamily="2" charset="-78"/>
              </a:rPr>
              <a:t>gyrase</a:t>
            </a:r>
            <a:r>
              <a:rPr lang="fr-FR" sz="2000" dirty="0">
                <a:solidFill>
                  <a:schemeClr val="tx1"/>
                </a:solidFill>
                <a:latin typeface="Al Nile" pitchFamily="2" charset="-78"/>
                <a:cs typeface="Al Nile" pitchFamily="2" charset="-78"/>
              </a:rPr>
              <a:t>, </a:t>
            </a:r>
            <a:r>
              <a:rPr lang="fr-FR" sz="2000" dirty="0" err="1">
                <a:solidFill>
                  <a:schemeClr val="tx1"/>
                </a:solidFill>
                <a:latin typeface="Al Nile" pitchFamily="2" charset="-78"/>
                <a:cs typeface="Al Nile" pitchFamily="2" charset="-78"/>
              </a:rPr>
              <a:t>topoisomérase</a:t>
            </a:r>
            <a:r>
              <a:rPr lang="fr-FR" sz="2000" dirty="0">
                <a:solidFill>
                  <a:schemeClr val="tx1"/>
                </a:solidFill>
                <a:latin typeface="Al Nile" pitchFamily="2" charset="-78"/>
                <a:cs typeface="Al Nile" pitchFamily="2" charset="-78"/>
              </a:rPr>
              <a:t> qui </a:t>
            </a:r>
            <a:r>
              <a:rPr lang="fr-FR" sz="2000" dirty="0" err="1">
                <a:solidFill>
                  <a:schemeClr val="tx1"/>
                </a:solidFill>
                <a:latin typeface="Al Nile" pitchFamily="2" charset="-78"/>
                <a:cs typeface="Al Nile" pitchFamily="2" charset="-78"/>
              </a:rPr>
              <a:t>concrée</a:t>
            </a:r>
            <a:r>
              <a:rPr lang="fr-FR" sz="2000" dirty="0">
                <a:solidFill>
                  <a:schemeClr val="tx1"/>
                </a:solidFill>
                <a:latin typeface="Al Nile" pitchFamily="2" charset="-78"/>
                <a:cs typeface="Al Nile" pitchFamily="2" charset="-78"/>
              </a:rPr>
              <a:t> </a:t>
            </a:r>
            <a:r>
              <a:rPr lang="fr-FR" sz="2000" dirty="0">
                <a:solidFill>
                  <a:schemeClr val="tx1"/>
                </a:solidFill>
                <a:effectLst/>
                <a:latin typeface="Times New Roman" panose="02020603050405020304" pitchFamily="18" charset="0"/>
                <a:cs typeface="Times New Roman" panose="02020603050405020304" pitchFamily="18" charset="0"/>
              </a:rPr>
              <a:t>à</a:t>
            </a:r>
            <a:r>
              <a:rPr lang="fr-FR" sz="2000" dirty="0">
                <a:solidFill>
                  <a:schemeClr val="tx1"/>
                </a:solidFill>
                <a:latin typeface="Al Nile" pitchFamily="2" charset="-78"/>
                <a:cs typeface="Al Nile" pitchFamily="2" charset="-78"/>
              </a:rPr>
              <a:t> l’avant trôlent le taux de  surenroulement de l’ADN la </a:t>
            </a:r>
            <a:r>
              <a:rPr lang="fr-FR" sz="2000" dirty="0" err="1">
                <a:solidFill>
                  <a:schemeClr val="tx1"/>
                </a:solidFill>
                <a:latin typeface="Al Nile" pitchFamily="2" charset="-78"/>
                <a:cs typeface="Al Nile" pitchFamily="2" charset="-78"/>
              </a:rPr>
              <a:t>gyrase</a:t>
            </a:r>
            <a:r>
              <a:rPr lang="fr-FR" sz="2000" dirty="0">
                <a:solidFill>
                  <a:schemeClr val="tx1"/>
                </a:solidFill>
                <a:latin typeface="Al Nile" pitchFamily="2" charset="-78"/>
                <a:cs typeface="Al Nile" pitchFamily="2" charset="-78"/>
              </a:rPr>
              <a:t> réduit les torsions de la fourche de réplication, elle induit une coupure sur les deux brins d’ADN. Cette action élimine un tour de surenroulement positif. </a:t>
            </a:r>
          </a:p>
        </p:txBody>
      </p:sp>
    </p:spTree>
    <p:extLst>
      <p:ext uri="{BB962C8B-B14F-4D97-AF65-F5344CB8AC3E}">
        <p14:creationId xmlns:p14="http://schemas.microsoft.com/office/powerpoint/2010/main" val="2535728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DB0EF81-6AE1-B44B-A997-A8F50A77EC2B}"/>
              </a:ext>
            </a:extLst>
          </p:cNvPr>
          <p:cNvPicPr>
            <a:picLocks noChangeAspect="1"/>
          </p:cNvPicPr>
          <p:nvPr/>
        </p:nvPicPr>
        <p:blipFill>
          <a:blip r:embed="rId2"/>
          <a:stretch>
            <a:fillRect/>
          </a:stretch>
        </p:blipFill>
        <p:spPr>
          <a:xfrm>
            <a:off x="414337" y="757239"/>
            <a:ext cx="11101387" cy="5557836"/>
          </a:xfrm>
          <a:prstGeom prst="rect">
            <a:avLst/>
          </a:prstGeom>
        </p:spPr>
      </p:pic>
    </p:spTree>
    <p:extLst>
      <p:ext uri="{BB962C8B-B14F-4D97-AF65-F5344CB8AC3E}">
        <p14:creationId xmlns:p14="http://schemas.microsoft.com/office/powerpoint/2010/main" val="2612466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55AD843-95A3-5A42-82BA-9F97B2F08151}"/>
              </a:ext>
            </a:extLst>
          </p:cNvPr>
          <p:cNvPicPr>
            <a:picLocks noChangeAspect="1"/>
          </p:cNvPicPr>
          <p:nvPr/>
        </p:nvPicPr>
        <p:blipFill>
          <a:blip r:embed="rId2"/>
          <a:stretch>
            <a:fillRect/>
          </a:stretch>
        </p:blipFill>
        <p:spPr>
          <a:xfrm>
            <a:off x="2845707" y="123370"/>
            <a:ext cx="9346293" cy="4992914"/>
          </a:xfrm>
          <a:prstGeom prst="rect">
            <a:avLst/>
          </a:prstGeom>
        </p:spPr>
      </p:pic>
      <p:sp>
        <p:nvSpPr>
          <p:cNvPr id="5" name="Rectangle : coins arrondis 4">
            <a:extLst>
              <a:ext uri="{FF2B5EF4-FFF2-40B4-BE49-F238E27FC236}">
                <a16:creationId xmlns:a16="http://schemas.microsoft.com/office/drawing/2014/main" id="{88D4ACA3-6099-4F48-B403-962C1AE1F5D2}"/>
              </a:ext>
            </a:extLst>
          </p:cNvPr>
          <p:cNvSpPr/>
          <p:nvPr/>
        </p:nvSpPr>
        <p:spPr>
          <a:xfrm>
            <a:off x="1" y="94343"/>
            <a:ext cx="3468914" cy="2677886"/>
          </a:xfrm>
          <a:prstGeom prst="roundRect">
            <a:avLst/>
          </a:prstGeom>
          <a:solidFill>
            <a:srgbClr val="EBEBEB"/>
          </a:solidFill>
          <a:scene3d>
            <a:camera prst="orthographicFront"/>
            <a:lightRig rig="threePt" dir="t"/>
          </a:scene3d>
          <a:sp3d>
            <a:bevelT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b="1" dirty="0">
                <a:solidFill>
                  <a:schemeClr val="tx1"/>
                </a:solidFill>
                <a:latin typeface="Times New Roman" panose="02020603050405020304" pitchFamily="18" charset="0"/>
                <a:cs typeface="Times New Roman" panose="02020603050405020304" pitchFamily="18" charset="0"/>
              </a:rPr>
              <a:t>5</a:t>
            </a:r>
            <a:r>
              <a:rPr lang="fr-FR" dirty="0">
                <a:solidFill>
                  <a:schemeClr val="tx1"/>
                </a:solidFill>
                <a:latin typeface="Times New Roman" panose="02020603050405020304" pitchFamily="18" charset="0"/>
                <a:cs typeface="Times New Roman" panose="02020603050405020304" pitchFamily="18" charset="0"/>
              </a:rPr>
              <a:t>. Une enzyme appelée </a:t>
            </a:r>
            <a:r>
              <a:rPr lang="fr-FR" dirty="0" err="1">
                <a:solidFill>
                  <a:schemeClr val="tx1"/>
                </a:solidFill>
                <a:latin typeface="Times New Roman" panose="02020603050405020304" pitchFamily="18" charset="0"/>
                <a:cs typeface="Times New Roman" panose="02020603050405020304" pitchFamily="18" charset="0"/>
              </a:rPr>
              <a:t>primase</a:t>
            </a:r>
            <a:r>
              <a:rPr lang="fr-FR" dirty="0">
                <a:solidFill>
                  <a:schemeClr val="tx1"/>
                </a:solidFill>
                <a:latin typeface="Times New Roman" panose="02020603050405020304" pitchFamily="18" charset="0"/>
                <a:cs typeface="Times New Roman" panose="02020603050405020304" pitchFamily="18" charset="0"/>
              </a:rPr>
              <a:t> synthétise les amorces d’ARN, des oligonucléotides de 1—12 nt de long, qui fournissent les groupes 3`OH auxquels l’ADN polymérase peut attacher des nucléotides et commencer la réplication </a:t>
            </a:r>
          </a:p>
        </p:txBody>
      </p:sp>
      <p:sp>
        <p:nvSpPr>
          <p:cNvPr id="6" name="Rectangle : coins arrondis 5">
            <a:extLst>
              <a:ext uri="{FF2B5EF4-FFF2-40B4-BE49-F238E27FC236}">
                <a16:creationId xmlns:a16="http://schemas.microsoft.com/office/drawing/2014/main" id="{93F65360-0CEF-5B41-BD0C-D45AC12EED3A}"/>
              </a:ext>
            </a:extLst>
          </p:cNvPr>
          <p:cNvSpPr/>
          <p:nvPr/>
        </p:nvSpPr>
        <p:spPr>
          <a:xfrm>
            <a:off x="131535" y="5500008"/>
            <a:ext cx="6240236" cy="1263649"/>
          </a:xfrm>
          <a:prstGeom prst="roundRect">
            <a:avLst/>
          </a:prstGeom>
          <a:scene3d>
            <a:camera prst="orthographicFront"/>
            <a:lightRig rig="threePt" dir="t"/>
          </a:scene3d>
          <a:sp3d>
            <a:bevelT prst="angle"/>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b="1" dirty="0">
                <a:solidFill>
                  <a:schemeClr val="tx1"/>
                </a:solidFill>
                <a:latin typeface="Times New Roman" panose="02020603050405020304" pitchFamily="18" charset="0"/>
                <a:cs typeface="Times New Roman" panose="02020603050405020304" pitchFamily="18" charset="0"/>
              </a:rPr>
              <a:t>6. </a:t>
            </a:r>
            <a:r>
              <a:rPr lang="fr-FR" dirty="0">
                <a:solidFill>
                  <a:schemeClr val="tx1"/>
                </a:solidFill>
                <a:latin typeface="Times New Roman" panose="02020603050405020304" pitchFamily="18" charset="0"/>
                <a:cs typeface="Times New Roman" panose="02020603050405020304" pitchFamily="18" charset="0"/>
              </a:rPr>
              <a:t>Pour la synthèse continue du brin précoce, une seule amorce suffit, à l’ extrémité 5 du nouveau brin . Pour le brin tardif qui est synthétisé de façon discontinue, une nouvelle amorce doit être générée à l’ extrémité 5 de chaque fragment d’Okazaki  </a:t>
            </a:r>
          </a:p>
        </p:txBody>
      </p:sp>
    </p:spTree>
    <p:extLst>
      <p:ext uri="{BB962C8B-B14F-4D97-AF65-F5344CB8AC3E}">
        <p14:creationId xmlns:p14="http://schemas.microsoft.com/office/powerpoint/2010/main" val="4252823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A70A88A-8DD5-BD41-901C-8A406AC9A2A4}"/>
              </a:ext>
            </a:extLst>
          </p:cNvPr>
          <p:cNvPicPr>
            <a:picLocks noChangeAspect="1"/>
          </p:cNvPicPr>
          <p:nvPr/>
        </p:nvPicPr>
        <p:blipFill>
          <a:blip r:embed="rId2"/>
          <a:stretch>
            <a:fillRect/>
          </a:stretch>
        </p:blipFill>
        <p:spPr>
          <a:xfrm>
            <a:off x="3810000" y="889000"/>
            <a:ext cx="8382000" cy="5080000"/>
          </a:xfrm>
          <a:prstGeom prst="rect">
            <a:avLst/>
          </a:prstGeom>
        </p:spPr>
      </p:pic>
      <p:sp>
        <p:nvSpPr>
          <p:cNvPr id="5" name="ZoneTexte 4">
            <a:extLst>
              <a:ext uri="{FF2B5EF4-FFF2-40B4-BE49-F238E27FC236}">
                <a16:creationId xmlns:a16="http://schemas.microsoft.com/office/drawing/2014/main" id="{94576823-A41F-6344-92B0-DC3A432FD22E}"/>
              </a:ext>
            </a:extLst>
          </p:cNvPr>
          <p:cNvSpPr txBox="1"/>
          <p:nvPr/>
        </p:nvSpPr>
        <p:spPr>
          <a:xfrm>
            <a:off x="236085" y="-39688"/>
            <a:ext cx="4607378" cy="707886"/>
          </a:xfrm>
          <a:prstGeom prst="rect">
            <a:avLst/>
          </a:prstGeom>
          <a:noFill/>
        </p:spPr>
        <p:txBody>
          <a:bodyPr wrap="square" rtlCol="0">
            <a:spAutoFit/>
          </a:bodyPr>
          <a:lstStyle/>
          <a:p>
            <a:r>
              <a:rPr lang="fr-FR" sz="4000" b="1" u="sng" dirty="0">
                <a:solidFill>
                  <a:srgbClr val="FF0000"/>
                </a:solidFill>
                <a:latin typeface="Times New Roman" panose="02020603050405020304" pitchFamily="18" charset="0"/>
                <a:cs typeface="Times New Roman" panose="02020603050405020304" pitchFamily="18" charset="0"/>
              </a:rPr>
              <a:t>1. Initiation résumé  </a:t>
            </a:r>
          </a:p>
        </p:txBody>
      </p:sp>
      <p:sp>
        <p:nvSpPr>
          <p:cNvPr id="7" name="ZoneTexte 6">
            <a:extLst>
              <a:ext uri="{FF2B5EF4-FFF2-40B4-BE49-F238E27FC236}">
                <a16:creationId xmlns:a16="http://schemas.microsoft.com/office/drawing/2014/main" id="{CABABB12-7DC3-A84E-A518-D1363701446C}"/>
              </a:ext>
            </a:extLst>
          </p:cNvPr>
          <p:cNvSpPr txBox="1"/>
          <p:nvPr/>
        </p:nvSpPr>
        <p:spPr>
          <a:xfrm>
            <a:off x="236085" y="4266347"/>
            <a:ext cx="5178878" cy="2345322"/>
          </a:xfrm>
          <a:prstGeom prst="rect">
            <a:avLst/>
          </a:prstGeom>
          <a:noFill/>
        </p:spPr>
        <p:txBody>
          <a:bodyPr wrap="square" rtlCol="0">
            <a:spAutoFit/>
          </a:bodyPr>
          <a:lstStyle/>
          <a:p>
            <a:pPr marL="457200" indent="-457200" algn="just">
              <a:lnSpc>
                <a:spcPct val="150000"/>
              </a:lnSpc>
              <a:buAutoNum type="arabicPeriod"/>
            </a:pPr>
            <a:r>
              <a:rPr lang="fr-FR" sz="2000" b="1" dirty="0">
                <a:latin typeface="Times New Roman" panose="02020603050405020304" pitchFamily="18" charset="0"/>
                <a:cs typeface="Times New Roman" panose="02020603050405020304" pitchFamily="18" charset="0"/>
              </a:rPr>
              <a:t>Reconnaissance de la séquence d’origine</a:t>
            </a:r>
          </a:p>
          <a:p>
            <a:pPr marL="457200" indent="-457200" algn="just">
              <a:lnSpc>
                <a:spcPct val="150000"/>
              </a:lnSpc>
              <a:buAutoNum type="arabicPeriod"/>
            </a:pPr>
            <a:endParaRPr lang="fr-FR" sz="2000" b="1" dirty="0">
              <a:latin typeface="Times New Roman" panose="02020603050405020304" pitchFamily="18" charset="0"/>
              <a:cs typeface="Times New Roman" panose="02020603050405020304" pitchFamily="18" charset="0"/>
            </a:endParaRPr>
          </a:p>
          <a:p>
            <a:pPr marL="457200" indent="-457200" algn="just">
              <a:lnSpc>
                <a:spcPct val="150000"/>
              </a:lnSpc>
              <a:buAutoNum type="arabicPeriod"/>
            </a:pPr>
            <a:r>
              <a:rPr lang="fr-FR" sz="2000" b="1" dirty="0">
                <a:latin typeface="Times New Roman" panose="02020603050405020304" pitchFamily="18" charset="0"/>
                <a:cs typeface="Times New Roman" panose="02020603050405020304" pitchFamily="18" charset="0"/>
              </a:rPr>
              <a:t>Formation du </a:t>
            </a:r>
            <a:r>
              <a:rPr lang="fr-FR" sz="2000" b="1" dirty="0" err="1">
                <a:latin typeface="Times New Roman" panose="02020603050405020304" pitchFamily="18" charset="0"/>
                <a:cs typeface="Times New Roman" panose="02020603050405020304" pitchFamily="18" charset="0"/>
              </a:rPr>
              <a:t>primosome</a:t>
            </a:r>
            <a:r>
              <a:rPr lang="fr-FR" sz="2000" b="1" dirty="0">
                <a:latin typeface="Times New Roman" panose="02020603050405020304" pitchFamily="18" charset="0"/>
                <a:cs typeface="Times New Roman" panose="02020603050405020304" pitchFamily="18" charset="0"/>
              </a:rPr>
              <a:t>, ouverture du double brin et stabilisation des brins </a:t>
            </a:r>
          </a:p>
          <a:p>
            <a:pPr marL="457200" indent="-457200" algn="just">
              <a:lnSpc>
                <a:spcPct val="150000"/>
              </a:lnSpc>
              <a:buAutoNum type="arabicPeriod"/>
            </a:pPr>
            <a:endParaRPr lang="fr-FR"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83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D301C81-621A-1542-BA86-EBFD2144C7FC}"/>
              </a:ext>
            </a:extLst>
          </p:cNvPr>
          <p:cNvSpPr/>
          <p:nvPr/>
        </p:nvSpPr>
        <p:spPr>
          <a:xfrm>
            <a:off x="264543" y="552445"/>
            <a:ext cx="11662913" cy="5078313"/>
          </a:xfrm>
          <a:prstGeom prst="rect">
            <a:avLst/>
          </a:prstGeom>
        </p:spPr>
        <p:txBody>
          <a:bodyPr wrap="square">
            <a:spAutoFit/>
          </a:bodyPr>
          <a:lstStyle/>
          <a:p>
            <a:pPr indent="449580" algn="just">
              <a:lnSpc>
                <a:spcPct val="150000"/>
              </a:lnSpc>
              <a:spcAft>
                <a:spcPts val="0"/>
              </a:spcAft>
            </a:pPr>
            <a:r>
              <a:rPr lang="fr-FR" sz="2400" b="1" dirty="0">
                <a:latin typeface="Times New Roman" panose="02020603050405020304" pitchFamily="18" charset="0"/>
                <a:ea typeface="Times New Roman" panose="02020603050405020304" pitchFamily="18" charset="0"/>
              </a:rPr>
              <a:t>Comment le matériel génétique se transmet de façon aussi exacte d’une génération à une autre ?</a:t>
            </a:r>
          </a:p>
          <a:p>
            <a:pPr indent="449580" algn="just">
              <a:lnSpc>
                <a:spcPct val="150000"/>
              </a:lnSpc>
              <a:spcAft>
                <a:spcPts val="0"/>
              </a:spcAft>
            </a:pPr>
            <a:r>
              <a:rPr lang="fr-FR" sz="2400" dirty="0">
                <a:latin typeface="Times New Roman" panose="02020603050405020304" pitchFamily="18" charset="0"/>
                <a:ea typeface="Times New Roman" panose="02020603050405020304" pitchFamily="18" charset="0"/>
              </a:rPr>
              <a:t>En 1953, quand Watson et Crick ont décrit la structure de l’ADN: une molécule bi caténaire avec appariement des bases, il est devenu évident qu’une matrice régissait le transfert de l’information au cours des division successives…</a:t>
            </a:r>
          </a:p>
          <a:p>
            <a:pPr indent="449580" algn="just">
              <a:lnSpc>
                <a:spcPct val="150000"/>
              </a:lnSpc>
              <a:spcAft>
                <a:spcPts val="0"/>
              </a:spcAft>
            </a:pPr>
            <a:r>
              <a:rPr lang="fr-FR" sz="2400" dirty="0">
                <a:latin typeface="Times New Roman" panose="02020603050405020304" pitchFamily="18" charset="0"/>
                <a:ea typeface="Times New Roman" panose="02020603050405020304" pitchFamily="18" charset="0"/>
              </a:rPr>
              <a:t>Mais cette </a:t>
            </a:r>
            <a:r>
              <a:rPr lang="fr-FR" sz="2400" b="1" dirty="0">
                <a:latin typeface="Times New Roman" panose="02020603050405020304" pitchFamily="18" charset="0"/>
                <a:ea typeface="Times New Roman" panose="02020603050405020304" pitchFamily="18" charset="0"/>
              </a:rPr>
              <a:t>réplication est elle conservative? </a:t>
            </a:r>
            <a:r>
              <a:rPr lang="fr-FR" sz="2400" dirty="0">
                <a:latin typeface="Times New Roman" panose="02020603050405020304" pitchFamily="18" charset="0"/>
                <a:ea typeface="Times New Roman" panose="02020603050405020304" pitchFamily="18" charset="0"/>
              </a:rPr>
              <a:t>une fois répliqués, les brin parentaux se réassocient-ils entre eux ou avec les brins néoformés</a:t>
            </a:r>
            <a:r>
              <a:rPr lang="fr-FR" sz="2400" b="1" dirty="0">
                <a:latin typeface="Times New Roman" panose="02020603050405020304" pitchFamily="18" charset="0"/>
                <a:ea typeface="Times New Roman" panose="02020603050405020304" pitchFamily="18" charset="0"/>
              </a:rPr>
              <a:t> ? </a:t>
            </a:r>
            <a:r>
              <a:rPr lang="fr-FR" sz="2400" dirty="0">
                <a:latin typeface="Times New Roman" panose="02020603050405020304" pitchFamily="18" charset="0"/>
                <a:ea typeface="Times New Roman" panose="02020603050405020304" pitchFamily="18" charset="0"/>
              </a:rPr>
              <a:t>Comment s’amorce cette réplication ? Comment avance t-elle le long du chromosome ? Quelles sont les enzymes qui participent à ce phénomène </a:t>
            </a:r>
            <a:r>
              <a:rPr lang="fr-FR" sz="2400" b="1" dirty="0">
                <a:latin typeface="Times New Roman" panose="02020603050405020304" pitchFamily="18" charset="0"/>
                <a:ea typeface="Times New Roman" panose="02020603050405020304" pitchFamily="18" charset="0"/>
              </a:rPr>
              <a:t>?</a:t>
            </a:r>
            <a:r>
              <a:rPr lang="fr-FR" sz="2400" dirty="0">
                <a:latin typeface="Times New Roman" panose="02020603050405020304" pitchFamily="18" charset="0"/>
                <a:ea typeface="Times New Roman" panose="02020603050405020304" pitchFamily="18" charset="0"/>
              </a:rPr>
              <a:t> Y a t- il des erreurs </a:t>
            </a:r>
            <a:r>
              <a:rPr lang="fr-FR" sz="2400" b="1" dirty="0">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500128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656B2E-A573-524B-A0AE-C4FC8C63887E}"/>
              </a:ext>
            </a:extLst>
          </p:cNvPr>
          <p:cNvSpPr/>
          <p:nvPr/>
        </p:nvSpPr>
        <p:spPr>
          <a:xfrm>
            <a:off x="242887" y="1217869"/>
            <a:ext cx="4614863" cy="707886"/>
          </a:xfrm>
          <a:prstGeom prst="rect">
            <a:avLst/>
          </a:prstGeom>
        </p:spPr>
        <p:txBody>
          <a:bodyPr wrap="square">
            <a:spAutoFit/>
          </a:bodyPr>
          <a:lstStyle/>
          <a:p>
            <a:r>
              <a:rPr lang="fr-FR" sz="2000" b="1" dirty="0">
                <a:solidFill>
                  <a:srgbClr val="FF0000"/>
                </a:solidFill>
                <a:effectLst/>
                <a:latin typeface="Al Nile" pitchFamily="2" charset="-78"/>
                <a:cs typeface="Al Nile" pitchFamily="2" charset="-78"/>
              </a:rPr>
              <a:t>L ’élongation nécessite:</a:t>
            </a:r>
          </a:p>
          <a:p>
            <a:pPr marL="457200" indent="-457200">
              <a:buFont typeface="Wingdings" pitchFamily="2" charset="2"/>
              <a:buChar char="Ø"/>
            </a:pPr>
            <a:r>
              <a:rPr lang="fr-FR" sz="2000" b="1" dirty="0">
                <a:latin typeface="Al Nile" pitchFamily="2" charset="-78"/>
                <a:cs typeface="Al Nile" pitchFamily="2" charset="-78"/>
              </a:rPr>
              <a:t>ADN polymérase</a:t>
            </a:r>
            <a:endParaRPr lang="fr-FR" sz="2000" b="1" dirty="0">
              <a:effectLst/>
              <a:latin typeface="Al Nile" pitchFamily="2" charset="-78"/>
              <a:cs typeface="Al Nile" pitchFamily="2" charset="-78"/>
            </a:endParaRPr>
          </a:p>
        </p:txBody>
      </p:sp>
      <p:sp>
        <p:nvSpPr>
          <p:cNvPr id="5" name="ZoneTexte 4">
            <a:extLst>
              <a:ext uri="{FF2B5EF4-FFF2-40B4-BE49-F238E27FC236}">
                <a16:creationId xmlns:a16="http://schemas.microsoft.com/office/drawing/2014/main" id="{B3F8FA71-4B5D-704C-9DD7-4B3DB27A3B09}"/>
              </a:ext>
            </a:extLst>
          </p:cNvPr>
          <p:cNvSpPr txBox="1"/>
          <p:nvPr/>
        </p:nvSpPr>
        <p:spPr>
          <a:xfrm>
            <a:off x="4336597" y="0"/>
            <a:ext cx="3220753" cy="707886"/>
          </a:xfrm>
          <a:prstGeom prst="rect">
            <a:avLst/>
          </a:prstGeom>
          <a:noFill/>
        </p:spPr>
        <p:txBody>
          <a:bodyPr wrap="square" rtlCol="0">
            <a:spAutoFit/>
          </a:bodyPr>
          <a:lstStyle/>
          <a:p>
            <a:r>
              <a:rPr lang="fr-FR" sz="4000" b="1" u="sng" dirty="0">
                <a:solidFill>
                  <a:srgbClr val="FF0000"/>
                </a:solidFill>
                <a:latin typeface="Times New Roman" panose="02020603050405020304" pitchFamily="18" charset="0"/>
                <a:cs typeface="Times New Roman" panose="02020603050405020304" pitchFamily="18" charset="0"/>
              </a:rPr>
              <a:t>2. Elongation </a:t>
            </a:r>
          </a:p>
        </p:txBody>
      </p:sp>
      <p:pic>
        <p:nvPicPr>
          <p:cNvPr id="7" name="Image 6">
            <a:extLst>
              <a:ext uri="{FF2B5EF4-FFF2-40B4-BE49-F238E27FC236}">
                <a16:creationId xmlns:a16="http://schemas.microsoft.com/office/drawing/2014/main" id="{E0408AEB-30BB-D045-BE1A-92EBFE4D0941}"/>
              </a:ext>
            </a:extLst>
          </p:cNvPr>
          <p:cNvPicPr>
            <a:picLocks noChangeAspect="1"/>
          </p:cNvPicPr>
          <p:nvPr/>
        </p:nvPicPr>
        <p:blipFill rotWithShape="1">
          <a:blip r:embed="rId2"/>
          <a:srcRect t="3538"/>
          <a:stretch/>
        </p:blipFill>
        <p:spPr>
          <a:xfrm>
            <a:off x="3414712" y="2400301"/>
            <a:ext cx="8777288" cy="4457699"/>
          </a:xfrm>
          <a:prstGeom prst="rect">
            <a:avLst/>
          </a:prstGeom>
        </p:spPr>
      </p:pic>
      <p:sp>
        <p:nvSpPr>
          <p:cNvPr id="8" name="Rectangle 7">
            <a:extLst>
              <a:ext uri="{FF2B5EF4-FFF2-40B4-BE49-F238E27FC236}">
                <a16:creationId xmlns:a16="http://schemas.microsoft.com/office/drawing/2014/main" id="{C85E70D3-F95C-B041-A868-8C76207B77CE}"/>
              </a:ext>
            </a:extLst>
          </p:cNvPr>
          <p:cNvSpPr/>
          <p:nvPr/>
        </p:nvSpPr>
        <p:spPr>
          <a:xfrm>
            <a:off x="3921124" y="1830385"/>
            <a:ext cx="9051925" cy="461665"/>
          </a:xfrm>
          <a:prstGeom prst="rect">
            <a:avLst/>
          </a:prstGeom>
        </p:spPr>
        <p:txBody>
          <a:bodyPr wrap="square">
            <a:spAutoFit/>
          </a:bodyPr>
          <a:lstStyle/>
          <a:p>
            <a:r>
              <a:rPr lang="fr-FR" sz="2400" b="1" dirty="0">
                <a:effectLst/>
                <a:latin typeface="Times New Roman" panose="02020603050405020304" pitchFamily="18" charset="0"/>
                <a:cs typeface="Times New Roman" panose="02020603050405020304" pitchFamily="18" charset="0"/>
              </a:rPr>
              <a:t>Tableau récapitulatif des principales polymérases procaryotes</a:t>
            </a:r>
          </a:p>
        </p:txBody>
      </p:sp>
      <p:sp>
        <p:nvSpPr>
          <p:cNvPr id="9" name="Rectangle 8">
            <a:extLst>
              <a:ext uri="{FF2B5EF4-FFF2-40B4-BE49-F238E27FC236}">
                <a16:creationId xmlns:a16="http://schemas.microsoft.com/office/drawing/2014/main" id="{13C8BD3F-5F85-4B41-A2D8-070A4F8D956D}"/>
              </a:ext>
            </a:extLst>
          </p:cNvPr>
          <p:cNvSpPr/>
          <p:nvPr/>
        </p:nvSpPr>
        <p:spPr>
          <a:xfrm>
            <a:off x="242887" y="1925755"/>
            <a:ext cx="3171825" cy="2246769"/>
          </a:xfrm>
          <a:prstGeom prst="rect">
            <a:avLst/>
          </a:prstGeom>
        </p:spPr>
        <p:txBody>
          <a:bodyPr wrap="square">
            <a:spAutoFit/>
          </a:bodyPr>
          <a:lstStyle/>
          <a:p>
            <a:pPr marL="571500" indent="-571500">
              <a:buFont typeface="Wingdings" pitchFamily="2" charset="2"/>
              <a:buChar char="Ø"/>
            </a:pPr>
            <a:r>
              <a:rPr lang="fr-FR" sz="2000" dirty="0">
                <a:effectLst/>
                <a:latin typeface="Times New Roman" panose="02020603050405020304" pitchFamily="18" charset="0"/>
                <a:cs typeface="Times New Roman" panose="02020603050405020304" pitchFamily="18" charset="0"/>
              </a:rPr>
              <a:t> matrice formée par 1 simple brin, </a:t>
            </a:r>
            <a:r>
              <a:rPr lang="fr-FR" sz="2000" dirty="0" err="1">
                <a:effectLst/>
                <a:latin typeface="Times New Roman" panose="02020603050405020304" pitchFamily="18" charset="0"/>
                <a:cs typeface="Times New Roman" panose="02020603050405020304" pitchFamily="18" charset="0"/>
              </a:rPr>
              <a:t>dNTP</a:t>
            </a:r>
            <a:r>
              <a:rPr lang="fr-FR" sz="2000" dirty="0">
                <a:effectLst/>
                <a:latin typeface="Times New Roman" panose="02020603050405020304" pitchFamily="18" charset="0"/>
                <a:cs typeface="Times New Roman" panose="02020603050405020304" pitchFamily="18" charset="0"/>
              </a:rPr>
              <a:t>, Mg++</a:t>
            </a:r>
          </a:p>
          <a:p>
            <a:pPr marL="571500" indent="-571500">
              <a:buFont typeface="Wingdings" pitchFamily="2" charset="2"/>
              <a:buChar char="Ø"/>
            </a:pPr>
            <a:r>
              <a:rPr lang="fr-FR" sz="2000" dirty="0">
                <a:effectLst/>
                <a:latin typeface="Times New Roman" panose="02020603050405020304" pitchFamily="18" charset="0"/>
                <a:cs typeface="Times New Roman" panose="02020603050405020304" pitchFamily="18" charset="0"/>
              </a:rPr>
              <a:t>amorce ARN avec OH libre en 3 ’</a:t>
            </a:r>
          </a:p>
          <a:p>
            <a:pPr marL="571500" indent="-571500">
              <a:buFont typeface="Wingdings" pitchFamily="2" charset="2"/>
              <a:buChar char="Ø"/>
            </a:pPr>
            <a:r>
              <a:rPr lang="fr-FR" sz="2000" dirty="0">
                <a:effectLst/>
                <a:latin typeface="Times New Roman" panose="02020603050405020304" pitchFamily="18" charset="0"/>
                <a:cs typeface="Times New Roman" panose="02020603050405020304" pitchFamily="18" charset="0"/>
              </a:rPr>
              <a:t>hélicases, </a:t>
            </a:r>
            <a:r>
              <a:rPr lang="fr-FR" sz="2000" dirty="0" err="1">
                <a:effectLst/>
                <a:latin typeface="Times New Roman" panose="02020603050405020304" pitchFamily="18" charset="0"/>
                <a:cs typeface="Times New Roman" panose="02020603050405020304" pitchFamily="18" charset="0"/>
              </a:rPr>
              <a:t>gyrases</a:t>
            </a:r>
            <a:r>
              <a:rPr lang="fr-FR" sz="2000" dirty="0">
                <a:effectLst/>
                <a:latin typeface="Times New Roman" panose="02020603050405020304" pitchFamily="18" charset="0"/>
                <a:cs typeface="Times New Roman" panose="02020603050405020304" pitchFamily="18" charset="0"/>
              </a:rPr>
              <a:t> (</a:t>
            </a:r>
            <a:r>
              <a:rPr lang="fr-FR" sz="2000" dirty="0" err="1">
                <a:effectLst/>
                <a:latin typeface="Times New Roman" panose="02020603050405020304" pitchFamily="18" charset="0"/>
                <a:cs typeface="Times New Roman" panose="02020603050405020304" pitchFamily="18" charset="0"/>
              </a:rPr>
              <a:t>topoisomérases</a:t>
            </a:r>
            <a:r>
              <a:rPr lang="fr-FR" sz="2000" dirty="0">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3219321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1643951-FAD9-BD43-BC2F-3653744C167C}"/>
              </a:ext>
            </a:extLst>
          </p:cNvPr>
          <p:cNvPicPr>
            <a:picLocks noChangeAspect="1"/>
          </p:cNvPicPr>
          <p:nvPr/>
        </p:nvPicPr>
        <p:blipFill>
          <a:blip r:embed="rId2"/>
          <a:stretch>
            <a:fillRect/>
          </a:stretch>
        </p:blipFill>
        <p:spPr>
          <a:xfrm>
            <a:off x="2210252" y="1514475"/>
            <a:ext cx="7883977" cy="2780031"/>
          </a:xfrm>
          <a:prstGeom prst="rect">
            <a:avLst/>
          </a:prstGeom>
        </p:spPr>
      </p:pic>
      <p:sp>
        <p:nvSpPr>
          <p:cNvPr id="6" name="ZoneTexte 5">
            <a:extLst>
              <a:ext uri="{FF2B5EF4-FFF2-40B4-BE49-F238E27FC236}">
                <a16:creationId xmlns:a16="http://schemas.microsoft.com/office/drawing/2014/main" id="{803586F5-ACC6-9645-96B8-CA31BBBFD126}"/>
              </a:ext>
            </a:extLst>
          </p:cNvPr>
          <p:cNvSpPr txBox="1"/>
          <p:nvPr/>
        </p:nvSpPr>
        <p:spPr>
          <a:xfrm>
            <a:off x="364103" y="319504"/>
            <a:ext cx="11463793" cy="1323439"/>
          </a:xfrm>
          <a:prstGeom prst="rect">
            <a:avLst/>
          </a:prstGeom>
          <a:solidFill>
            <a:schemeClr val="accent2">
              <a:lumMod val="20000"/>
              <a:lumOff val="80000"/>
            </a:schemeClr>
          </a:solidFill>
          <a:scene3d>
            <a:camera prst="orthographicFront"/>
            <a:lightRig rig="threePt" dir="t"/>
          </a:scene3d>
          <a:sp3d>
            <a:bevelT prst="angle"/>
          </a:sp3d>
        </p:spPr>
        <p:txBody>
          <a:bodyPr wrap="square" rtlCol="0">
            <a:spAutoFit/>
          </a:bodyPr>
          <a:lstStyle/>
          <a:p>
            <a:pPr algn="just"/>
            <a:r>
              <a:rPr lang="fr-FR" sz="2000" dirty="0">
                <a:latin typeface="Times New Roman" panose="02020603050405020304" pitchFamily="18" charset="0"/>
                <a:cs typeface="Times New Roman" panose="02020603050405020304" pitchFamily="18" charset="0"/>
              </a:rPr>
              <a:t>La synthèse des brins fils se fait par l’ADN </a:t>
            </a:r>
            <a:r>
              <a:rPr lang="fr-FR" sz="2000" dirty="0" err="1">
                <a:latin typeface="Times New Roman" panose="02020603050405020304" pitchFamily="18" charset="0"/>
                <a:cs typeface="Times New Roman" panose="02020603050405020304" pitchFamily="18" charset="0"/>
              </a:rPr>
              <a:t>polymérase</a:t>
            </a:r>
            <a:r>
              <a:rPr lang="fr-FR" sz="2000" dirty="0">
                <a:latin typeface="Times New Roman" panose="02020603050405020304" pitchFamily="18" charset="0"/>
                <a:cs typeface="Times New Roman" panose="02020603050405020304" pitchFamily="18" charset="0"/>
              </a:rPr>
              <a:t> III. L’</a:t>
            </a:r>
            <a:r>
              <a:rPr lang="fr-FR" sz="2000" dirty="0" err="1">
                <a:latin typeface="Times New Roman" panose="02020603050405020304" pitchFamily="18" charset="0"/>
                <a:cs typeface="Times New Roman" panose="02020603050405020304" pitchFamily="18" charset="0"/>
              </a:rPr>
              <a:t>activite</a:t>
            </a:r>
            <a:r>
              <a:rPr lang="fr-FR" sz="2000" dirty="0">
                <a:latin typeface="Times New Roman" panose="02020603050405020304" pitchFamily="18" charset="0"/>
                <a:cs typeface="Times New Roman" panose="02020603050405020304" pitchFamily="18" charset="0"/>
              </a:rPr>
              <a:t>́ enzymatique se fait toujours dans le sens 5’……3’. Le sens de propagation de la réplication doit s’effectuer dans le sens d’ouverture de la boucle d’ADN, c'est- à-dire dans le sens 5’…..3’. </a:t>
            </a:r>
            <a:r>
              <a:rPr lang="fr-FR" sz="2000" b="1" dirty="0">
                <a:latin typeface="Times New Roman" panose="02020603050405020304" pitchFamily="18" charset="0"/>
                <a:cs typeface="Times New Roman" panose="02020603050405020304" pitchFamily="18" charset="0"/>
              </a:rPr>
              <a:t>La réplication est donc discontinue ou retardé sur un des deux brins. </a:t>
            </a:r>
          </a:p>
        </p:txBody>
      </p:sp>
      <p:pic>
        <p:nvPicPr>
          <p:cNvPr id="7" name="Image 6">
            <a:extLst>
              <a:ext uri="{FF2B5EF4-FFF2-40B4-BE49-F238E27FC236}">
                <a16:creationId xmlns:a16="http://schemas.microsoft.com/office/drawing/2014/main" id="{678BCBD2-AE7D-D046-91FA-FC27F22D9E5D}"/>
              </a:ext>
            </a:extLst>
          </p:cNvPr>
          <p:cNvPicPr>
            <a:picLocks noChangeAspect="1"/>
          </p:cNvPicPr>
          <p:nvPr/>
        </p:nvPicPr>
        <p:blipFill>
          <a:blip r:embed="rId3"/>
          <a:stretch>
            <a:fillRect/>
          </a:stretch>
        </p:blipFill>
        <p:spPr>
          <a:xfrm>
            <a:off x="2210252" y="4294506"/>
            <a:ext cx="8176761" cy="2449513"/>
          </a:xfrm>
          <a:prstGeom prst="rect">
            <a:avLst/>
          </a:prstGeom>
        </p:spPr>
      </p:pic>
    </p:spTree>
    <p:extLst>
      <p:ext uri="{BB962C8B-B14F-4D97-AF65-F5344CB8AC3E}">
        <p14:creationId xmlns:p14="http://schemas.microsoft.com/office/powerpoint/2010/main" val="3483243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B780341E-76F0-F049-A243-A9B5BB8AD71D}"/>
              </a:ext>
            </a:extLst>
          </p:cNvPr>
          <p:cNvSpPr txBox="1"/>
          <p:nvPr/>
        </p:nvSpPr>
        <p:spPr>
          <a:xfrm>
            <a:off x="2074650" y="87247"/>
            <a:ext cx="8042699" cy="461665"/>
          </a:xfrm>
          <a:prstGeom prst="rect">
            <a:avLst/>
          </a:prstGeom>
          <a:noFill/>
        </p:spPr>
        <p:txBody>
          <a:bodyPr wrap="square" rtlCol="0">
            <a:spAutoFit/>
          </a:bodyPr>
          <a:lstStyle/>
          <a:p>
            <a:pPr algn="just"/>
            <a:r>
              <a:rPr lang="fr-FR" sz="2400" b="1" u="sng" dirty="0">
                <a:latin typeface="Times New Roman" panose="02020603050405020304" pitchFamily="18" charset="0"/>
                <a:cs typeface="Times New Roman" panose="02020603050405020304" pitchFamily="18" charset="0"/>
              </a:rPr>
              <a:t>On distingue un brin dit avancé et un brin dit retardé </a:t>
            </a:r>
          </a:p>
        </p:txBody>
      </p:sp>
      <p:sp>
        <p:nvSpPr>
          <p:cNvPr id="13" name="ZoneTexte 12">
            <a:extLst>
              <a:ext uri="{FF2B5EF4-FFF2-40B4-BE49-F238E27FC236}">
                <a16:creationId xmlns:a16="http://schemas.microsoft.com/office/drawing/2014/main" id="{D86A4C7B-4341-AA4A-AB96-10D47FAA1AB2}"/>
              </a:ext>
            </a:extLst>
          </p:cNvPr>
          <p:cNvSpPr txBox="1"/>
          <p:nvPr/>
        </p:nvSpPr>
        <p:spPr>
          <a:xfrm>
            <a:off x="349447" y="1846375"/>
            <a:ext cx="4950082" cy="1323439"/>
          </a:xfrm>
          <a:prstGeom prst="rect">
            <a:avLst/>
          </a:prstGeom>
          <a:solidFill>
            <a:srgbClr val="929000"/>
          </a:solidFill>
          <a:scene3d>
            <a:camera prst="orthographicFront"/>
            <a:lightRig rig="threePt" dir="t"/>
          </a:scene3d>
          <a:sp3d>
            <a:bevelT prst="angle"/>
          </a:sp3d>
        </p:spPr>
        <p:txBody>
          <a:bodyPr wrap="square" rtlCol="0">
            <a:spAutoFit/>
          </a:bodyPr>
          <a:lstStyle/>
          <a:p>
            <a:pPr algn="just"/>
            <a:r>
              <a:rPr lang="fr-FR" sz="2000" dirty="0">
                <a:latin typeface="Times New Roman" panose="02020603050405020304" pitchFamily="18" charset="0"/>
                <a:cs typeface="Times New Roman" panose="02020603050405020304" pitchFamily="18" charset="0"/>
              </a:rPr>
              <a:t>-  Pour le brin avancé, la synthèse de l’ADN se fait dans le sens d’ouverture de la molécule d’ADN, donc dans le sens de propagation de la fourche de réplication. C’est le brin continu. </a:t>
            </a:r>
            <a:endParaRPr lang="fr-FR" sz="2000" dirty="0">
              <a:effectLst/>
              <a:latin typeface="Times New Roman" panose="02020603050405020304" pitchFamily="18" charset="0"/>
              <a:cs typeface="Times New Roman" panose="02020603050405020304" pitchFamily="18" charset="0"/>
            </a:endParaRPr>
          </a:p>
        </p:txBody>
      </p:sp>
      <p:sp>
        <p:nvSpPr>
          <p:cNvPr id="14" name="ZoneTexte 13">
            <a:extLst>
              <a:ext uri="{FF2B5EF4-FFF2-40B4-BE49-F238E27FC236}">
                <a16:creationId xmlns:a16="http://schemas.microsoft.com/office/drawing/2014/main" id="{B0071319-53C4-5C40-BDEB-7FED2FBC1F5C}"/>
              </a:ext>
            </a:extLst>
          </p:cNvPr>
          <p:cNvSpPr txBox="1"/>
          <p:nvPr/>
        </p:nvSpPr>
        <p:spPr>
          <a:xfrm>
            <a:off x="152401" y="4349905"/>
            <a:ext cx="12039599" cy="1015663"/>
          </a:xfrm>
          <a:prstGeom prst="rect">
            <a:avLst/>
          </a:prstGeom>
          <a:solidFill>
            <a:schemeClr val="bg2"/>
          </a:solidFill>
        </p:spPr>
        <p:txBody>
          <a:bodyPr wrap="square" rtlCol="0">
            <a:spAutoFit/>
          </a:bodyPr>
          <a:lstStyle/>
          <a:p>
            <a:pPr algn="just"/>
            <a:r>
              <a:rPr lang="fr-FR" sz="2000" dirty="0">
                <a:latin typeface="Times New Roman" panose="02020603050405020304" pitchFamily="18" charset="0"/>
                <a:cs typeface="Times New Roman" panose="02020603050405020304" pitchFamily="18" charset="0"/>
              </a:rPr>
              <a:t>or sur ce brin discontinu, le sens de propagation de la fourche de réplication est 3’…..5’. La synthèse de ce brin est donc discontinue. Elle va s’effectuer à partir de multiples fragments d’ARN. On obtient donc de multiples fragments d’ADN  (fragments de 1000 à 2000 nt), appelés fragments d’Okazaki. </a:t>
            </a:r>
            <a:endParaRPr lang="fr-FR" sz="2000" dirty="0">
              <a:effectLst/>
              <a:latin typeface="Times New Roman" panose="02020603050405020304" pitchFamily="18" charset="0"/>
              <a:cs typeface="Times New Roman" panose="02020603050405020304" pitchFamily="18" charset="0"/>
            </a:endParaRPr>
          </a:p>
        </p:txBody>
      </p:sp>
      <p:sp>
        <p:nvSpPr>
          <p:cNvPr id="15" name="ZoneTexte 14">
            <a:extLst>
              <a:ext uri="{FF2B5EF4-FFF2-40B4-BE49-F238E27FC236}">
                <a16:creationId xmlns:a16="http://schemas.microsoft.com/office/drawing/2014/main" id="{C803580B-7583-E44E-83A9-B8C1457F3878}"/>
              </a:ext>
            </a:extLst>
          </p:cNvPr>
          <p:cNvSpPr txBox="1"/>
          <p:nvPr/>
        </p:nvSpPr>
        <p:spPr>
          <a:xfrm>
            <a:off x="6095999" y="1832694"/>
            <a:ext cx="5962453" cy="1631216"/>
          </a:xfrm>
          <a:prstGeom prst="rect">
            <a:avLst/>
          </a:prstGeom>
          <a:solidFill>
            <a:srgbClr val="FFD579"/>
          </a:solidFill>
          <a:scene3d>
            <a:camera prst="orthographicFront"/>
            <a:lightRig rig="threePt" dir="t"/>
          </a:scene3d>
          <a:sp3d>
            <a:bevelT prst="angle"/>
          </a:sp3d>
        </p:spPr>
        <p:txBody>
          <a:bodyPr wrap="square" rtlCol="0">
            <a:spAutoFit/>
          </a:bodyPr>
          <a:lstStyle/>
          <a:p>
            <a:pPr marL="285750" indent="-285750" algn="just">
              <a:buFontTx/>
              <a:buChar char="-"/>
            </a:pPr>
            <a:r>
              <a:rPr lang="fr-FR" sz="2000" dirty="0">
                <a:latin typeface="Times New Roman" panose="02020603050405020304" pitchFamily="18" charset="0"/>
                <a:cs typeface="Times New Roman" panose="02020603050405020304" pitchFamily="18" charset="0"/>
              </a:rPr>
              <a:t> Pour le brin retardé ou discontinu, la synthèse d’ADN se fait dans le sens contraire de l’ouverture la molécule d’ADN : l’ADN polymérase n’exerce son activité́ </a:t>
            </a:r>
            <a:r>
              <a:rPr lang="fr-FR" sz="2000" dirty="0" err="1">
                <a:latin typeface="Times New Roman" panose="02020603050405020304" pitchFamily="18" charset="0"/>
                <a:cs typeface="Times New Roman" panose="02020603050405020304" pitchFamily="18" charset="0"/>
              </a:rPr>
              <a:t>polymérasique</a:t>
            </a:r>
            <a:r>
              <a:rPr lang="fr-FR" sz="2000" dirty="0">
                <a:latin typeface="Times New Roman" panose="02020603050405020304" pitchFamily="18" charset="0"/>
                <a:cs typeface="Times New Roman" panose="02020603050405020304" pitchFamily="18" charset="0"/>
              </a:rPr>
              <a:t> seulement dans le sens 5’ vers 3’ de la chaine en cours de synthèse, </a:t>
            </a:r>
          </a:p>
        </p:txBody>
      </p:sp>
    </p:spTree>
    <p:extLst>
      <p:ext uri="{BB962C8B-B14F-4D97-AF65-F5344CB8AC3E}">
        <p14:creationId xmlns:p14="http://schemas.microsoft.com/office/powerpoint/2010/main" val="464255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31F89A4-AE92-0E48-A687-70FE62106FD6}"/>
              </a:ext>
            </a:extLst>
          </p:cNvPr>
          <p:cNvPicPr>
            <a:picLocks noChangeAspect="1"/>
          </p:cNvPicPr>
          <p:nvPr/>
        </p:nvPicPr>
        <p:blipFill>
          <a:blip r:embed="rId2"/>
          <a:stretch>
            <a:fillRect/>
          </a:stretch>
        </p:blipFill>
        <p:spPr>
          <a:xfrm>
            <a:off x="0" y="0"/>
            <a:ext cx="4736592" cy="3429000"/>
          </a:xfrm>
          <a:prstGeom prst="rect">
            <a:avLst/>
          </a:prstGeom>
        </p:spPr>
      </p:pic>
      <p:pic>
        <p:nvPicPr>
          <p:cNvPr id="5" name="Image 4">
            <a:extLst>
              <a:ext uri="{FF2B5EF4-FFF2-40B4-BE49-F238E27FC236}">
                <a16:creationId xmlns:a16="http://schemas.microsoft.com/office/drawing/2014/main" id="{5BDAB9C5-6EFB-EA44-B821-246A3484AEBE}"/>
              </a:ext>
            </a:extLst>
          </p:cNvPr>
          <p:cNvPicPr>
            <a:picLocks noChangeAspect="1"/>
          </p:cNvPicPr>
          <p:nvPr/>
        </p:nvPicPr>
        <p:blipFill>
          <a:blip r:embed="rId3"/>
          <a:stretch>
            <a:fillRect/>
          </a:stretch>
        </p:blipFill>
        <p:spPr>
          <a:xfrm>
            <a:off x="6876288" y="0"/>
            <a:ext cx="4736592" cy="3273552"/>
          </a:xfrm>
          <a:prstGeom prst="rect">
            <a:avLst/>
          </a:prstGeom>
        </p:spPr>
      </p:pic>
      <p:pic>
        <p:nvPicPr>
          <p:cNvPr id="6" name="Image 5">
            <a:extLst>
              <a:ext uri="{FF2B5EF4-FFF2-40B4-BE49-F238E27FC236}">
                <a16:creationId xmlns:a16="http://schemas.microsoft.com/office/drawing/2014/main" id="{1A7C12FF-0C02-B74F-8C59-0DB5857D8788}"/>
              </a:ext>
            </a:extLst>
          </p:cNvPr>
          <p:cNvPicPr>
            <a:picLocks noChangeAspect="1"/>
          </p:cNvPicPr>
          <p:nvPr/>
        </p:nvPicPr>
        <p:blipFill>
          <a:blip r:embed="rId4"/>
          <a:stretch>
            <a:fillRect/>
          </a:stretch>
        </p:blipFill>
        <p:spPr>
          <a:xfrm>
            <a:off x="2368296" y="3429000"/>
            <a:ext cx="4736592" cy="3429000"/>
          </a:xfrm>
          <a:prstGeom prst="rect">
            <a:avLst/>
          </a:prstGeom>
        </p:spPr>
      </p:pic>
      <p:sp>
        <p:nvSpPr>
          <p:cNvPr id="7" name="Flèche vers la droite 6">
            <a:extLst>
              <a:ext uri="{FF2B5EF4-FFF2-40B4-BE49-F238E27FC236}">
                <a16:creationId xmlns:a16="http://schemas.microsoft.com/office/drawing/2014/main" id="{40F26D91-B946-0B48-B92F-F34844AFD105}"/>
              </a:ext>
            </a:extLst>
          </p:cNvPr>
          <p:cNvSpPr/>
          <p:nvPr/>
        </p:nvSpPr>
        <p:spPr>
          <a:xfrm>
            <a:off x="4736592" y="1858963"/>
            <a:ext cx="2139696" cy="392176"/>
          </a:xfrm>
          <a:prstGeom prst="rightArrow">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Virage 7">
            <a:extLst>
              <a:ext uri="{FF2B5EF4-FFF2-40B4-BE49-F238E27FC236}">
                <a16:creationId xmlns:a16="http://schemas.microsoft.com/office/drawing/2014/main" id="{30B73047-4F75-F24A-B063-814585C2BAF3}"/>
              </a:ext>
            </a:extLst>
          </p:cNvPr>
          <p:cNvSpPr/>
          <p:nvPr/>
        </p:nvSpPr>
        <p:spPr>
          <a:xfrm rot="10800000">
            <a:off x="7104888" y="3429000"/>
            <a:ext cx="1511300" cy="965200"/>
          </a:xfrm>
          <a:prstGeom prst="bentArrow">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4187642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9CE04B-D97E-9441-9579-281EEE93AD2A}"/>
              </a:ext>
            </a:extLst>
          </p:cNvPr>
          <p:cNvSpPr>
            <a:spLocks noGrp="1"/>
          </p:cNvSpPr>
          <p:nvPr>
            <p:ph type="title"/>
          </p:nvPr>
        </p:nvSpPr>
        <p:spPr>
          <a:xfrm>
            <a:off x="838200" y="365125"/>
            <a:ext cx="10515600" cy="3678238"/>
          </a:xfrm>
        </p:spPr>
        <p:txBody>
          <a:bodyPr>
            <a:normAutofit/>
          </a:bodyPr>
          <a:lstStyle/>
          <a:p>
            <a:pPr algn="just"/>
            <a:r>
              <a:rPr lang="fr-FR" sz="2400" b="1" dirty="0">
                <a:latin typeface="Times New Roman" panose="02020603050405020304" pitchFamily="18" charset="0"/>
                <a:cs typeface="Times New Roman" panose="02020603050405020304" pitchFamily="18" charset="0"/>
              </a:rPr>
              <a:t>ADN polymérase III </a:t>
            </a:r>
            <a:r>
              <a:rPr lang="fr-FR" sz="2400" dirty="0">
                <a:latin typeface="Times New Roman" panose="02020603050405020304" pitchFamily="18" charset="0"/>
                <a:cs typeface="Times New Roman" panose="02020603050405020304" pitchFamily="18" charset="0"/>
              </a:rPr>
              <a:t>est un complexe de plusieurs protéines, elle synthétise une molécule d’ADN en ajoutant de nouveaux nucléotides a son extrémité 3`. Cette enzyme </a:t>
            </a:r>
            <a:r>
              <a:rPr lang="fr-FR" sz="2400" dirty="0">
                <a:effectLst/>
                <a:latin typeface="Times New Roman" panose="02020603050405020304" pitchFamily="18" charset="0"/>
                <a:cs typeface="Times New Roman" panose="02020603050405020304" pitchFamily="18" charset="0"/>
              </a:rPr>
              <a:t>à</a:t>
            </a:r>
            <a:r>
              <a:rPr lang="fr-FR" sz="2400" dirty="0">
                <a:latin typeface="Times New Roman" panose="02020603050405020304" pitchFamily="18" charset="0"/>
                <a:cs typeface="Times New Roman" panose="02020603050405020304" pitchFamily="18" charset="0"/>
              </a:rPr>
              <a:t> deux activités. Son activité </a:t>
            </a:r>
            <a:r>
              <a:rPr lang="fr-FR" sz="2400" dirty="0" err="1">
                <a:latin typeface="Times New Roman" panose="02020603050405020304" pitchFamily="18" charset="0"/>
                <a:cs typeface="Times New Roman" panose="02020603050405020304" pitchFamily="18" charset="0"/>
              </a:rPr>
              <a:t>polymérasique</a:t>
            </a:r>
            <a:r>
              <a:rPr lang="fr-FR" sz="2400" dirty="0">
                <a:latin typeface="Times New Roman" panose="02020603050405020304" pitchFamily="18" charset="0"/>
                <a:cs typeface="Times New Roman" panose="02020603050405020304" pitchFamily="18" charset="0"/>
              </a:rPr>
              <a:t> 5`vers 3` responsable de l’allongement de la chaine et une activité </a:t>
            </a:r>
            <a:r>
              <a:rPr lang="fr-FR" sz="2400" dirty="0" err="1">
                <a:latin typeface="Times New Roman" panose="02020603050405020304" pitchFamily="18" charset="0"/>
                <a:cs typeface="Times New Roman" panose="02020603050405020304" pitchFamily="18" charset="0"/>
              </a:rPr>
              <a:t>exonucléasique</a:t>
            </a:r>
            <a:r>
              <a:rPr lang="fr-FR" sz="2400" dirty="0">
                <a:latin typeface="Times New Roman" panose="02020603050405020304" pitchFamily="18" charset="0"/>
                <a:cs typeface="Times New Roman" panose="02020603050405020304" pitchFamily="18" charset="0"/>
              </a:rPr>
              <a:t>  dans le sens 3` vers 5` qui permet d’</a:t>
            </a:r>
            <a:r>
              <a:rPr lang="fr-FR" sz="2400" dirty="0" err="1">
                <a:latin typeface="Times New Roman" panose="02020603050405020304" pitchFamily="18" charset="0"/>
                <a:cs typeface="Times New Roman" panose="02020603050405020304" pitchFamily="18" charset="0"/>
              </a:rPr>
              <a:t>oter</a:t>
            </a:r>
            <a:r>
              <a:rPr lang="fr-FR" sz="2400" dirty="0">
                <a:latin typeface="Times New Roman" panose="02020603050405020304" pitchFamily="18" charset="0"/>
                <a:cs typeface="Times New Roman" panose="02020603050405020304" pitchFamily="18" charset="0"/>
              </a:rPr>
              <a:t> des nucléotides dans cette direction et ainsi corriger les erreurs d’</a:t>
            </a:r>
            <a:r>
              <a:rPr lang="fr-FR" sz="2400" dirty="0" err="1">
                <a:latin typeface="Times New Roman" panose="02020603050405020304" pitchFamily="18" charset="0"/>
                <a:cs typeface="Times New Roman" panose="02020603050405020304" pitchFamily="18" charset="0"/>
              </a:rPr>
              <a:t>incorportion</a:t>
            </a:r>
            <a:r>
              <a:rPr lang="fr-FR" sz="2400" dirty="0">
                <a:latin typeface="Times New Roman" panose="02020603050405020304" pitchFamily="18" charset="0"/>
                <a:cs typeface="Times New Roman" panose="02020603050405020304" pitchFamily="18" charset="0"/>
              </a:rPr>
              <a:t>. Quand un nucléotide contenant une base incorrecte est ajoute a la chaine d’ADN en croissance. L’ADN polymérase III utilise son activité </a:t>
            </a:r>
            <a:r>
              <a:rPr lang="fr-FR" sz="2400" dirty="0" err="1">
                <a:latin typeface="Times New Roman" panose="02020603050405020304" pitchFamily="18" charset="0"/>
                <a:cs typeface="Times New Roman" panose="02020603050405020304" pitchFamily="18" charset="0"/>
              </a:rPr>
              <a:t>exonucléasique</a:t>
            </a:r>
            <a:r>
              <a:rPr lang="fr-FR" sz="2400" dirty="0">
                <a:latin typeface="Times New Roman" panose="02020603050405020304" pitchFamily="18" charset="0"/>
                <a:cs typeface="Times New Roman" panose="02020603050405020304" pitchFamily="18" charset="0"/>
              </a:rPr>
              <a:t> de 3` vers 5` afin de corriger l’erreur (proof </a:t>
            </a:r>
            <a:r>
              <a:rPr lang="fr-FR" sz="2400" dirty="0" err="1">
                <a:latin typeface="Times New Roman" panose="02020603050405020304" pitchFamily="18" charset="0"/>
                <a:cs typeface="Times New Roman" panose="02020603050405020304" pitchFamily="18" charset="0"/>
              </a:rPr>
              <a:t>reading</a:t>
            </a:r>
            <a:r>
              <a:rPr lang="fr-FR" sz="2400" dirty="0">
                <a:latin typeface="Times New Roman" panose="02020603050405020304" pitchFamily="18" charset="0"/>
                <a:cs typeface="Times New Roman" panose="02020603050405020304" pitchFamily="18" charset="0"/>
              </a:rPr>
              <a:t> ou correction d’ épreuves)     </a:t>
            </a:r>
          </a:p>
        </p:txBody>
      </p:sp>
      <p:sp>
        <p:nvSpPr>
          <p:cNvPr id="4" name="ZoneTexte 3">
            <a:extLst>
              <a:ext uri="{FF2B5EF4-FFF2-40B4-BE49-F238E27FC236}">
                <a16:creationId xmlns:a16="http://schemas.microsoft.com/office/drawing/2014/main" id="{766E4313-B299-6945-B970-4DA01A46889B}"/>
              </a:ext>
            </a:extLst>
          </p:cNvPr>
          <p:cNvSpPr txBox="1"/>
          <p:nvPr/>
        </p:nvSpPr>
        <p:spPr>
          <a:xfrm>
            <a:off x="838200" y="4184551"/>
            <a:ext cx="10515599" cy="2308324"/>
          </a:xfrm>
          <a:prstGeom prst="rect">
            <a:avLst/>
          </a:prstGeom>
          <a:noFill/>
        </p:spPr>
        <p:txBody>
          <a:bodyPr wrap="square" rtlCol="0">
            <a:spAutoFit/>
          </a:bodyPr>
          <a:lstStyle/>
          <a:p>
            <a:pPr algn="just"/>
            <a:r>
              <a:rPr lang="fr-FR" sz="2400" b="1" dirty="0">
                <a:latin typeface="Times New Roman" panose="02020603050405020304" pitchFamily="18" charset="0"/>
                <a:cs typeface="Times New Roman" panose="02020603050405020304" pitchFamily="18" charset="0"/>
              </a:rPr>
              <a:t>ADN polymérase I</a:t>
            </a:r>
            <a:r>
              <a:rPr lang="fr-FR" sz="2400" dirty="0">
                <a:latin typeface="Times New Roman" panose="02020603050405020304" pitchFamily="18" charset="0"/>
                <a:cs typeface="Times New Roman" panose="02020603050405020304" pitchFamily="18" charset="0"/>
              </a:rPr>
              <a:t>, possède également une activité </a:t>
            </a:r>
            <a:r>
              <a:rPr lang="fr-FR" sz="2400" dirty="0" err="1">
                <a:latin typeface="Times New Roman" panose="02020603050405020304" pitchFamily="18" charset="0"/>
                <a:cs typeface="Times New Roman" panose="02020603050405020304" pitchFamily="18" charset="0"/>
              </a:rPr>
              <a:t>polymérasique</a:t>
            </a:r>
            <a:r>
              <a:rPr lang="fr-FR" sz="2400" dirty="0">
                <a:latin typeface="Times New Roman" panose="02020603050405020304" pitchFamily="18" charset="0"/>
                <a:cs typeface="Times New Roman" panose="02020603050405020304" pitchFamily="18" charset="0"/>
              </a:rPr>
              <a:t> 5` vers 3` et </a:t>
            </a:r>
            <a:r>
              <a:rPr lang="fr-FR" sz="2400" dirty="0" err="1">
                <a:latin typeface="Times New Roman" panose="02020603050405020304" pitchFamily="18" charset="0"/>
                <a:cs typeface="Times New Roman" panose="02020603050405020304" pitchFamily="18" charset="0"/>
              </a:rPr>
              <a:t>exonucléasique</a:t>
            </a:r>
            <a:r>
              <a:rPr lang="fr-FR" sz="2400" dirty="0">
                <a:latin typeface="Times New Roman" panose="02020603050405020304" pitchFamily="18" charset="0"/>
                <a:cs typeface="Times New Roman" panose="02020603050405020304" pitchFamily="18" charset="0"/>
              </a:rPr>
              <a:t> 3` vers 5` ce  qui permet a cette enzyme de synthétiser l’ADN et de corriger les erreurs. Cette enzyme possède une activité </a:t>
            </a:r>
            <a:r>
              <a:rPr lang="fr-FR" sz="2400" dirty="0" err="1">
                <a:latin typeface="Times New Roman" panose="02020603050405020304" pitchFamily="18" charset="0"/>
                <a:cs typeface="Times New Roman" panose="02020603050405020304" pitchFamily="18" charset="0"/>
              </a:rPr>
              <a:t>exonucléasique</a:t>
            </a:r>
            <a:r>
              <a:rPr lang="fr-FR" sz="2400" dirty="0">
                <a:latin typeface="Times New Roman" panose="02020603050405020304" pitchFamily="18" charset="0"/>
                <a:cs typeface="Times New Roman" panose="02020603050405020304" pitchFamily="18" charset="0"/>
              </a:rPr>
              <a:t> de 5` vers 3` que n a pas l’ADN polymérase III. Cette activité sert </a:t>
            </a:r>
            <a:r>
              <a:rPr lang="fr-FR" sz="2400" dirty="0">
                <a:effectLst/>
                <a:latin typeface="Times New Roman" panose="02020603050405020304" pitchFamily="18" charset="0"/>
                <a:cs typeface="Times New Roman" panose="02020603050405020304" pitchFamily="18" charset="0"/>
              </a:rPr>
              <a:t>à</a:t>
            </a:r>
            <a:r>
              <a:rPr lang="fr-FR" sz="2400" dirty="0">
                <a:latin typeface="Times New Roman" panose="02020603050405020304" pitchFamily="18" charset="0"/>
                <a:cs typeface="Times New Roman" panose="02020603050405020304" pitchFamily="18" charset="0"/>
              </a:rPr>
              <a:t> éliminer les amorces  ARN mises en place par la </a:t>
            </a:r>
            <a:r>
              <a:rPr lang="fr-FR" sz="2400" dirty="0" err="1">
                <a:latin typeface="Times New Roman" panose="02020603050405020304" pitchFamily="18" charset="0"/>
                <a:cs typeface="Times New Roman" panose="02020603050405020304" pitchFamily="18" charset="0"/>
              </a:rPr>
              <a:t>primase</a:t>
            </a:r>
            <a:r>
              <a:rPr lang="fr-FR" sz="2400" dirty="0">
                <a:latin typeface="Times New Roman" panose="02020603050405020304" pitchFamily="18" charset="0"/>
                <a:cs typeface="Times New Roman" panose="02020603050405020304" pitchFamily="18" charset="0"/>
              </a:rPr>
              <a:t> pour les remplacer par des nucléotides d’ADN grâce </a:t>
            </a:r>
            <a:r>
              <a:rPr lang="fr-FR" sz="2400" dirty="0">
                <a:effectLst/>
                <a:latin typeface="Times New Roman" panose="02020603050405020304" pitchFamily="18" charset="0"/>
                <a:cs typeface="Times New Roman" panose="02020603050405020304" pitchFamily="18" charset="0"/>
              </a:rPr>
              <a:t>à</a:t>
            </a:r>
            <a:r>
              <a:rPr lang="fr-FR" sz="2400" dirty="0">
                <a:latin typeface="Times New Roman" panose="02020603050405020304" pitchFamily="18" charset="0"/>
                <a:cs typeface="Times New Roman" panose="02020603050405020304" pitchFamily="18" charset="0"/>
              </a:rPr>
              <a:t> son activité de polymérase 5 vers 3</a:t>
            </a:r>
          </a:p>
        </p:txBody>
      </p:sp>
    </p:spTree>
    <p:extLst>
      <p:ext uri="{BB962C8B-B14F-4D97-AF65-F5344CB8AC3E}">
        <p14:creationId xmlns:p14="http://schemas.microsoft.com/office/powerpoint/2010/main" val="3646545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C5C0E0A-CA62-F24F-84B5-152252E27374}"/>
              </a:ext>
            </a:extLst>
          </p:cNvPr>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6198"/>
          <a:stretch/>
        </p:blipFill>
        <p:spPr bwMode="auto">
          <a:xfrm>
            <a:off x="3800475" y="100013"/>
            <a:ext cx="8271328" cy="5268454"/>
          </a:xfrm>
          <a:prstGeom prst="rect">
            <a:avLst/>
          </a:prstGeom>
          <a:noFill/>
          <a:ln>
            <a:solidFill>
              <a:schemeClr val="tx1"/>
            </a:solidFill>
          </a:ln>
        </p:spPr>
      </p:pic>
      <p:sp>
        <p:nvSpPr>
          <p:cNvPr id="5" name="Rectangle 4">
            <a:extLst>
              <a:ext uri="{FF2B5EF4-FFF2-40B4-BE49-F238E27FC236}">
                <a16:creationId xmlns:a16="http://schemas.microsoft.com/office/drawing/2014/main" id="{3D218573-2B01-3749-9DD7-D69EB0B38443}"/>
              </a:ext>
            </a:extLst>
          </p:cNvPr>
          <p:cNvSpPr/>
          <p:nvPr/>
        </p:nvSpPr>
        <p:spPr>
          <a:xfrm>
            <a:off x="5682790" y="5639929"/>
            <a:ext cx="5150769" cy="523220"/>
          </a:xfrm>
          <a:prstGeom prst="rect">
            <a:avLst/>
          </a:prstGeom>
        </p:spPr>
        <p:txBody>
          <a:bodyPr wrap="none">
            <a:spAutoFit/>
          </a:bodyPr>
          <a:lstStyle/>
          <a:p>
            <a:pPr algn="ctr"/>
            <a:r>
              <a:rPr lang="fr-FR" sz="2800" dirty="0">
                <a:latin typeface="Comic Sans MS"/>
                <a:cs typeface="Comic Sans MS"/>
              </a:rPr>
              <a:t>ADN polymérase III </a:t>
            </a:r>
            <a:r>
              <a:rPr lang="fr-FR" sz="2800" i="1" dirty="0">
                <a:latin typeface="Comic Sans MS"/>
                <a:cs typeface="Comic Sans MS"/>
              </a:rPr>
              <a:t>d’ E. coli</a:t>
            </a:r>
            <a:endParaRPr lang="fr-FR" sz="2800" dirty="0">
              <a:latin typeface="Comic Sans MS"/>
              <a:cs typeface="Comic Sans MS"/>
            </a:endParaRPr>
          </a:p>
        </p:txBody>
      </p:sp>
      <p:sp>
        <p:nvSpPr>
          <p:cNvPr id="7" name="Rectangle 6">
            <a:extLst>
              <a:ext uri="{FF2B5EF4-FFF2-40B4-BE49-F238E27FC236}">
                <a16:creationId xmlns:a16="http://schemas.microsoft.com/office/drawing/2014/main" id="{217B5474-71C5-9B40-95C9-9687925FA530}"/>
              </a:ext>
            </a:extLst>
          </p:cNvPr>
          <p:cNvSpPr/>
          <p:nvPr/>
        </p:nvSpPr>
        <p:spPr>
          <a:xfrm>
            <a:off x="138113" y="1705660"/>
            <a:ext cx="3376612" cy="2862322"/>
          </a:xfrm>
          <a:prstGeom prst="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path path="circle">
              <a:fillToRect r="100000" b="100000"/>
            </a:path>
            <a:tileRect l="-100000" t="-100000"/>
          </a:gradFill>
          <a:scene3d>
            <a:camera prst="orthographicFront"/>
            <a:lightRig rig="threePt" dir="t"/>
          </a:scene3d>
          <a:sp3d>
            <a:bevelT prst="angle"/>
          </a:sp3d>
        </p:spPr>
        <p:txBody>
          <a:bodyPr wrap="square">
            <a:spAutoFit/>
          </a:bodyPr>
          <a:lstStyle/>
          <a:p>
            <a:pPr algn="ctr"/>
            <a:r>
              <a:rPr lang="fr-FR" dirty="0">
                <a:latin typeface="Comic Sans MS"/>
                <a:cs typeface="Comic Sans MS"/>
              </a:rPr>
              <a:t>ADN polymérase III composées de plusieurs sous unités une </a:t>
            </a:r>
            <a:r>
              <a:rPr lang="fr-FR" dirty="0" err="1">
                <a:latin typeface="Comic Sans MS"/>
                <a:cs typeface="Comic Sans MS"/>
              </a:rPr>
              <a:t>primase</a:t>
            </a:r>
            <a:r>
              <a:rPr lang="fr-FR" dirty="0">
                <a:latin typeface="Comic Sans MS"/>
                <a:cs typeface="Comic Sans MS"/>
              </a:rPr>
              <a:t>, deux anneaux protéiques B (clamp B) qui encerclent l’ADN donnant une </a:t>
            </a:r>
            <a:r>
              <a:rPr lang="fr-FR" dirty="0" err="1">
                <a:latin typeface="Comic Sans MS"/>
                <a:cs typeface="Comic Sans MS"/>
              </a:rPr>
              <a:t>processivité</a:t>
            </a:r>
            <a:r>
              <a:rPr lang="fr-FR" dirty="0">
                <a:latin typeface="Comic Sans MS"/>
                <a:cs typeface="Comic Sans MS"/>
              </a:rPr>
              <a:t> au processus de réplication en réduisant le phénomène dissociation/réassociation du complexe </a:t>
            </a:r>
          </a:p>
        </p:txBody>
      </p:sp>
    </p:spTree>
    <p:extLst>
      <p:ext uri="{BB962C8B-B14F-4D97-AF65-F5344CB8AC3E}">
        <p14:creationId xmlns:p14="http://schemas.microsoft.com/office/powerpoint/2010/main" val="3187694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B2D52121-298E-1648-94F9-3DDFE4EEF859}"/>
              </a:ext>
            </a:extLst>
          </p:cNvPr>
          <p:cNvSpPr>
            <a:spLocks noGrp="1"/>
          </p:cNvSpPr>
          <p:nvPr>
            <p:ph type="title"/>
          </p:nvPr>
        </p:nvSpPr>
        <p:spPr>
          <a:xfrm>
            <a:off x="445293" y="161924"/>
            <a:ext cx="2219326" cy="406400"/>
          </a:xfrm>
        </p:spPr>
        <p:txBody>
          <a:bodyPr>
            <a:normAutofit fontScale="90000"/>
          </a:bodyPr>
          <a:lstStyle/>
          <a:p>
            <a:pPr algn="just"/>
            <a:r>
              <a:rPr lang="fr-FR" sz="4000" b="1" dirty="0" err="1">
                <a:solidFill>
                  <a:srgbClr val="FF0000"/>
                </a:solidFill>
                <a:latin typeface="Times New Roman" panose="02020603050405020304" pitchFamily="18" charset="0"/>
                <a:cs typeface="Times New Roman" panose="02020603050405020304" pitchFamily="18" charset="0"/>
              </a:rPr>
              <a:t>Ligation</a:t>
            </a:r>
            <a:r>
              <a:rPr lang="fr-FR" sz="4000" b="1" dirty="0">
                <a:solidFill>
                  <a:srgbClr val="FF0000"/>
                </a:solidFill>
                <a:latin typeface="Times New Roman" panose="02020603050405020304" pitchFamily="18" charset="0"/>
                <a:cs typeface="Times New Roman" panose="02020603050405020304" pitchFamily="18" charset="0"/>
              </a:rPr>
              <a:t>:</a:t>
            </a:r>
            <a:endParaRPr lang="fr-FR" sz="1800" dirty="0">
              <a:solidFill>
                <a:srgbClr val="FF0000"/>
              </a:solidFill>
              <a:latin typeface="Times New Roman" panose="02020603050405020304" pitchFamily="18" charset="0"/>
              <a:cs typeface="Times New Roman" panose="02020603050405020304" pitchFamily="18" charset="0"/>
            </a:endParaRPr>
          </a:p>
        </p:txBody>
      </p:sp>
      <p:pic>
        <p:nvPicPr>
          <p:cNvPr id="7" name="Image 6">
            <a:extLst>
              <a:ext uri="{FF2B5EF4-FFF2-40B4-BE49-F238E27FC236}">
                <a16:creationId xmlns:a16="http://schemas.microsoft.com/office/drawing/2014/main" id="{D80C2EF0-43E2-4D45-AA3F-EC8AD75E04F0}"/>
              </a:ext>
            </a:extLst>
          </p:cNvPr>
          <p:cNvPicPr>
            <a:picLocks noChangeAspect="1"/>
          </p:cNvPicPr>
          <p:nvPr/>
        </p:nvPicPr>
        <p:blipFill>
          <a:blip r:embed="rId2"/>
          <a:stretch>
            <a:fillRect/>
          </a:stretch>
        </p:blipFill>
        <p:spPr>
          <a:xfrm>
            <a:off x="400050" y="1885950"/>
            <a:ext cx="4529138" cy="4823617"/>
          </a:xfrm>
          <a:prstGeom prst="rect">
            <a:avLst/>
          </a:prstGeom>
        </p:spPr>
      </p:pic>
      <p:pic>
        <p:nvPicPr>
          <p:cNvPr id="8" name="Image 7">
            <a:extLst>
              <a:ext uri="{FF2B5EF4-FFF2-40B4-BE49-F238E27FC236}">
                <a16:creationId xmlns:a16="http://schemas.microsoft.com/office/drawing/2014/main" id="{6C36459F-4843-6A44-A94D-80434D14229C}"/>
              </a:ext>
            </a:extLst>
          </p:cNvPr>
          <p:cNvPicPr>
            <a:picLocks noChangeAspect="1"/>
          </p:cNvPicPr>
          <p:nvPr/>
        </p:nvPicPr>
        <p:blipFill>
          <a:blip r:embed="rId3"/>
          <a:stretch>
            <a:fillRect/>
          </a:stretch>
        </p:blipFill>
        <p:spPr>
          <a:xfrm>
            <a:off x="7662861" y="2057400"/>
            <a:ext cx="4529139" cy="4652167"/>
          </a:xfrm>
          <a:prstGeom prst="rect">
            <a:avLst/>
          </a:prstGeom>
        </p:spPr>
      </p:pic>
      <p:sp>
        <p:nvSpPr>
          <p:cNvPr id="9" name="Titre 3">
            <a:extLst>
              <a:ext uri="{FF2B5EF4-FFF2-40B4-BE49-F238E27FC236}">
                <a16:creationId xmlns:a16="http://schemas.microsoft.com/office/drawing/2014/main" id="{8209DD48-04AC-924C-83BC-C93C8F268AB8}"/>
              </a:ext>
            </a:extLst>
          </p:cNvPr>
          <p:cNvSpPr txBox="1">
            <a:spLocks/>
          </p:cNvSpPr>
          <p:nvPr/>
        </p:nvSpPr>
        <p:spPr>
          <a:xfrm>
            <a:off x="3131348" y="161924"/>
            <a:ext cx="8412952" cy="1724026"/>
          </a:xfrm>
          <a:prstGeom prst="rect">
            <a:avLst/>
          </a:prstGeom>
          <a:solidFill>
            <a:schemeClr val="bg2"/>
          </a:solidFill>
          <a:scene3d>
            <a:camera prst="orthographicFront"/>
            <a:lightRig rig="threePt" dir="t"/>
          </a:scene3d>
          <a:sp3d>
            <a:bevelT prst="angle"/>
          </a:sp3d>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1800" dirty="0">
                <a:latin typeface="Times New Roman" panose="02020603050405020304" pitchFamily="18" charset="0"/>
                <a:cs typeface="Times New Roman" panose="02020603050405020304" pitchFamily="18" charset="0"/>
              </a:rPr>
              <a:t>Après que l’ADN polymérase I ait remplacé le dernier nucléotide de l’amorce d’ARN par nucléotide d’ADN il reste une entaille dans le squelette sucre-phosphate du nouveau brin d’ADN. Le groupe 3`OH du dernier nucléotide incorporé par l’ADN polymérase I n’est pas attache au groupement 5`phosphate du premier nucléotide incorpore par l’ADN polymérase III. Cette entaille est ligaturée par l’enzyme ADN ligase qui catalyse la formation d’une liaison </a:t>
            </a:r>
            <a:r>
              <a:rPr lang="fr-FR" sz="1800" dirty="0" err="1">
                <a:latin typeface="Times New Roman" panose="02020603050405020304" pitchFamily="18" charset="0"/>
                <a:cs typeface="Times New Roman" panose="02020603050405020304" pitchFamily="18" charset="0"/>
              </a:rPr>
              <a:t>phosphodiester</a:t>
            </a:r>
            <a:r>
              <a:rPr lang="fr-FR" sz="1800" dirty="0">
                <a:latin typeface="Times New Roman" panose="02020603050405020304" pitchFamily="18" charset="0"/>
                <a:cs typeface="Times New Roman" panose="02020603050405020304" pitchFamily="18" charset="0"/>
              </a:rPr>
              <a:t> sans ajout de nucléotides.</a:t>
            </a:r>
          </a:p>
        </p:txBody>
      </p:sp>
    </p:spTree>
    <p:extLst>
      <p:ext uri="{BB962C8B-B14F-4D97-AF65-F5344CB8AC3E}">
        <p14:creationId xmlns:p14="http://schemas.microsoft.com/office/powerpoint/2010/main" val="8545604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2316CE1-C04A-AE47-B189-4BE5C4AC76C3}"/>
              </a:ext>
            </a:extLst>
          </p:cNvPr>
          <p:cNvPicPr>
            <a:picLocks noChangeAspect="1"/>
          </p:cNvPicPr>
          <p:nvPr/>
        </p:nvPicPr>
        <p:blipFill>
          <a:blip r:embed="rId2"/>
          <a:stretch>
            <a:fillRect/>
          </a:stretch>
        </p:blipFill>
        <p:spPr>
          <a:xfrm>
            <a:off x="1543050" y="571501"/>
            <a:ext cx="9647237" cy="5972174"/>
          </a:xfrm>
          <a:prstGeom prst="rect">
            <a:avLst/>
          </a:prstGeom>
        </p:spPr>
      </p:pic>
    </p:spTree>
    <p:extLst>
      <p:ext uri="{BB962C8B-B14F-4D97-AF65-F5344CB8AC3E}">
        <p14:creationId xmlns:p14="http://schemas.microsoft.com/office/powerpoint/2010/main" val="1121590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3B17EA-772F-6144-9397-04684AB4F3D6}"/>
              </a:ext>
            </a:extLst>
          </p:cNvPr>
          <p:cNvSpPr>
            <a:spLocks noGrp="1"/>
          </p:cNvSpPr>
          <p:nvPr>
            <p:ph type="title"/>
          </p:nvPr>
        </p:nvSpPr>
        <p:spPr>
          <a:xfrm>
            <a:off x="638176" y="1928813"/>
            <a:ext cx="10515600" cy="2943226"/>
          </a:xfrm>
        </p:spPr>
        <p:txBody>
          <a:bodyPr>
            <a:normAutofit/>
          </a:bodyPr>
          <a:lstStyle/>
          <a:p>
            <a:pPr algn="just"/>
            <a:r>
              <a:rPr lang="fr-FR" sz="3200" dirty="0">
                <a:latin typeface="Times New Roman" panose="02020603050405020304" pitchFamily="18" charset="0"/>
                <a:cs typeface="Times New Roman" panose="02020603050405020304" pitchFamily="18" charset="0"/>
              </a:rPr>
              <a:t>La réplication de certaine molécules d’ADN se termine quand deux fourches de réplication se rencontrent. D’autres molécules d’ADN contiennent des sites ou des séquences de terminaison arrêtent le processus de réplication. Chez </a:t>
            </a:r>
            <a:r>
              <a:rPr lang="fr-FR" sz="3200" i="1" dirty="0">
                <a:latin typeface="Times New Roman" panose="02020603050405020304" pitchFamily="18" charset="0"/>
                <a:cs typeface="Times New Roman" panose="02020603050405020304" pitchFamily="18" charset="0"/>
              </a:rPr>
              <a:t>E. coli</a:t>
            </a:r>
            <a:r>
              <a:rPr lang="fr-FR" sz="3200" dirty="0">
                <a:latin typeface="Times New Roman" panose="02020603050405020304" pitchFamily="18" charset="0"/>
                <a:cs typeface="Times New Roman" panose="02020603050405020304" pitchFamily="18" charset="0"/>
              </a:rPr>
              <a:t>, une protéine appelée tus se lie a ces séquences. Tus termine la réplication en bloquant le mouvement de l’hélicase   </a:t>
            </a:r>
          </a:p>
        </p:txBody>
      </p:sp>
      <p:sp>
        <p:nvSpPr>
          <p:cNvPr id="4" name="Titre 1">
            <a:extLst>
              <a:ext uri="{FF2B5EF4-FFF2-40B4-BE49-F238E27FC236}">
                <a16:creationId xmlns:a16="http://schemas.microsoft.com/office/drawing/2014/main" id="{83164063-26DC-1F4C-9F05-913B881AA7BA}"/>
              </a:ext>
            </a:extLst>
          </p:cNvPr>
          <p:cNvSpPr txBox="1">
            <a:spLocks/>
          </p:cNvSpPr>
          <p:nvPr/>
        </p:nvSpPr>
        <p:spPr>
          <a:xfrm>
            <a:off x="876300" y="557213"/>
            <a:ext cx="3695700" cy="11715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fr-FR" sz="3200" b="1" dirty="0">
                <a:solidFill>
                  <a:srgbClr val="FF0000"/>
                </a:solidFill>
                <a:latin typeface="Times New Roman" panose="02020603050405020304" pitchFamily="18" charset="0"/>
                <a:cs typeface="Times New Roman" panose="02020603050405020304" pitchFamily="18" charset="0"/>
              </a:rPr>
              <a:t>3. La terminaison: </a:t>
            </a:r>
            <a:endParaRPr lang="fr-FR"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5022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B54E7303-FB21-F540-9BC4-D5ADAB6FA284}"/>
              </a:ext>
            </a:extLst>
          </p:cNvPr>
          <p:cNvSpPr>
            <a:spLocks noGrp="1"/>
          </p:cNvSpPr>
          <p:nvPr>
            <p:ph type="ctrTitle"/>
          </p:nvPr>
        </p:nvSpPr>
        <p:spPr>
          <a:xfrm>
            <a:off x="1395412" y="407988"/>
            <a:ext cx="9144000" cy="477837"/>
          </a:xfrm>
        </p:spPr>
        <p:txBody>
          <a:bodyPr>
            <a:normAutofit/>
          </a:bodyPr>
          <a:lstStyle/>
          <a:p>
            <a:r>
              <a:rPr lang="fr-FR" sz="2800" b="1" u="sng" dirty="0">
                <a:solidFill>
                  <a:srgbClr val="FF0000"/>
                </a:solidFill>
                <a:latin typeface="Times New Roman" panose="02020603050405020304" pitchFamily="18" charset="0"/>
                <a:cs typeface="Times New Roman" panose="02020603050405020304" pitchFamily="18" charset="0"/>
              </a:rPr>
              <a:t>Réplication chez les eucaryotes</a:t>
            </a:r>
          </a:p>
        </p:txBody>
      </p:sp>
      <p:sp>
        <p:nvSpPr>
          <p:cNvPr id="5" name="Sous-titre 4">
            <a:extLst>
              <a:ext uri="{FF2B5EF4-FFF2-40B4-BE49-F238E27FC236}">
                <a16:creationId xmlns:a16="http://schemas.microsoft.com/office/drawing/2014/main" id="{B6C8CCE2-98F2-F54C-901B-5A55FF120DB7}"/>
              </a:ext>
            </a:extLst>
          </p:cNvPr>
          <p:cNvSpPr>
            <a:spLocks noGrp="1"/>
          </p:cNvSpPr>
          <p:nvPr>
            <p:ph type="subTitle" idx="1"/>
          </p:nvPr>
        </p:nvSpPr>
        <p:spPr>
          <a:xfrm>
            <a:off x="1395412" y="1701005"/>
            <a:ext cx="9144000" cy="1512887"/>
          </a:xfrm>
        </p:spPr>
        <p:txBody>
          <a:bodyPr>
            <a:normAutofit fontScale="92500" lnSpcReduction="10000"/>
          </a:bodyPr>
          <a:lstStyle/>
          <a:p>
            <a:pPr>
              <a:lnSpc>
                <a:spcPct val="150000"/>
              </a:lnSpc>
            </a:pPr>
            <a:r>
              <a:rPr lang="fr-FR" dirty="0">
                <a:latin typeface="Times New Roman" panose="02020603050405020304" pitchFamily="18" charset="0"/>
                <a:cs typeface="Times New Roman" panose="02020603050405020304" pitchFamily="18" charset="0"/>
              </a:rPr>
              <a:t>L’ADN des eucaryotes contient de nombreuses origines de réplication. Un complexe </a:t>
            </a:r>
            <a:r>
              <a:rPr lang="fr-FR" dirty="0" err="1">
                <a:latin typeface="Times New Roman" panose="02020603050405020304" pitchFamily="18" charset="0"/>
                <a:cs typeface="Times New Roman" panose="02020603050405020304" pitchFamily="18" charset="0"/>
              </a:rPr>
              <a:t>multiprotéique</a:t>
            </a:r>
            <a:r>
              <a:rPr lang="fr-FR" dirty="0">
                <a:latin typeface="Times New Roman" panose="02020603050405020304" pitchFamily="18" charset="0"/>
                <a:cs typeface="Times New Roman" panose="02020603050405020304" pitchFamily="18" charset="0"/>
              </a:rPr>
              <a:t> de reconnaissance des origines se lie a chaque origine pour initier le déroulement de l’ADN</a:t>
            </a:r>
          </a:p>
        </p:txBody>
      </p:sp>
      <p:sp>
        <p:nvSpPr>
          <p:cNvPr id="6" name="Sous-titre 4">
            <a:extLst>
              <a:ext uri="{FF2B5EF4-FFF2-40B4-BE49-F238E27FC236}">
                <a16:creationId xmlns:a16="http://schemas.microsoft.com/office/drawing/2014/main" id="{ADA5B46B-C1AA-DB46-AF9E-34CCF73A874E}"/>
              </a:ext>
            </a:extLst>
          </p:cNvPr>
          <p:cNvSpPr txBox="1">
            <a:spLocks/>
          </p:cNvSpPr>
          <p:nvPr/>
        </p:nvSpPr>
        <p:spPr>
          <a:xfrm>
            <a:off x="1524000" y="4400551"/>
            <a:ext cx="9144000" cy="1512887"/>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fr-FR" dirty="0">
                <a:latin typeface="Times New Roman" panose="02020603050405020304" pitchFamily="18" charset="0"/>
                <a:cs typeface="Times New Roman" panose="02020603050405020304" pitchFamily="18" charset="0"/>
              </a:rPr>
              <a:t>Les cellules </a:t>
            </a:r>
            <a:r>
              <a:rPr lang="fr-FR" dirty="0" err="1">
                <a:latin typeface="Times New Roman" panose="02020603050405020304" pitchFamily="18" charset="0"/>
                <a:cs typeface="Times New Roman" panose="02020603050405020304" pitchFamily="18" charset="0"/>
              </a:rPr>
              <a:t>eucaryotiques</a:t>
            </a:r>
            <a:r>
              <a:rPr lang="fr-FR" dirty="0">
                <a:latin typeface="Times New Roman" panose="02020603050405020304" pitchFamily="18" charset="0"/>
                <a:cs typeface="Times New Roman" panose="02020603050405020304" pitchFamily="18" charset="0"/>
              </a:rPr>
              <a:t> possèdent un grand nombre d’ADN polymérases différentes. Plusieurs ADN polymérases synthétisent les brins précoce et tardif. D’autres ADN polymérases effectuent la réparation de l’ADN   </a:t>
            </a:r>
          </a:p>
        </p:txBody>
      </p:sp>
    </p:spTree>
    <p:extLst>
      <p:ext uri="{BB962C8B-B14F-4D97-AF65-F5344CB8AC3E}">
        <p14:creationId xmlns:p14="http://schemas.microsoft.com/office/powerpoint/2010/main" val="1978684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069AE6D-0F72-5F45-893E-6E622ADA02F4}"/>
              </a:ext>
            </a:extLst>
          </p:cNvPr>
          <p:cNvSpPr/>
          <p:nvPr/>
        </p:nvSpPr>
        <p:spPr>
          <a:xfrm>
            <a:off x="572219" y="2090172"/>
            <a:ext cx="11047562" cy="2677656"/>
          </a:xfrm>
          <a:prstGeom prst="rect">
            <a:avLst/>
          </a:prstGeom>
        </p:spPr>
        <p:txBody>
          <a:bodyPr wrap="square">
            <a:spAutoFit/>
          </a:bodyPr>
          <a:lstStyle/>
          <a:p>
            <a:pPr algn="just"/>
            <a:r>
              <a:rPr lang="fr-FR" sz="2400" b="1" dirty="0">
                <a:latin typeface="Times New Roman" panose="02020603050405020304" pitchFamily="18" charset="0"/>
                <a:cs typeface="Times New Roman" panose="02020603050405020304" pitchFamily="18" charset="0"/>
              </a:rPr>
              <a:t>RAPPEL</a:t>
            </a:r>
          </a:p>
          <a:p>
            <a:pPr algn="just"/>
            <a:endParaRPr lang="fr-FR" sz="2400" b="1" dirty="0">
              <a:latin typeface="Times New Roman" panose="02020603050405020304" pitchFamily="18" charset="0"/>
              <a:cs typeface="Times New Roman" panose="02020603050405020304" pitchFamily="18" charset="0"/>
            </a:endParaRPr>
          </a:p>
          <a:p>
            <a:pPr marL="342900" indent="-342900">
              <a:buFont typeface="Wingdings" pitchFamily="2" charset="2"/>
              <a:buChar char="q"/>
            </a:pPr>
            <a:r>
              <a:rPr lang="fr-FR" sz="2400" b="1" dirty="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Les eucaryotes ont un noyau isolé du cytoplasme et un ADN linéaire.</a:t>
            </a:r>
          </a:p>
          <a:p>
            <a:endParaRPr lang="fr-FR" sz="2400" dirty="0">
              <a:latin typeface="Times New Roman" panose="02020603050405020304" pitchFamily="18" charset="0"/>
              <a:cs typeface="Times New Roman" panose="02020603050405020304" pitchFamily="18" charset="0"/>
            </a:endParaRPr>
          </a:p>
          <a:p>
            <a:pPr marL="342900" indent="-342900" algn="just">
              <a:buFont typeface="Wingdings" pitchFamily="2" charset="2"/>
              <a:buChar char="q"/>
            </a:pPr>
            <a:r>
              <a:rPr lang="fr-FR" sz="2400" dirty="0">
                <a:latin typeface="Times New Roman" panose="02020603050405020304" pitchFamily="18" charset="0"/>
                <a:cs typeface="Times New Roman" panose="02020603050405020304" pitchFamily="18" charset="0"/>
              </a:rPr>
              <a:t>Les procaryotes n’ont pas de noyau : leur matériel génétique est directement dans le cytoplasme, et se présente sous la forme d’un chromosome unique et d’un ADN circulaire. </a:t>
            </a:r>
            <a:endParaRPr lang="fr-FR" sz="24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8387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1DDB221-7295-424B-A706-7EC37D31C9B6}"/>
              </a:ext>
            </a:extLst>
          </p:cNvPr>
          <p:cNvPicPr>
            <a:picLocks noChangeAspect="1"/>
          </p:cNvPicPr>
          <p:nvPr/>
        </p:nvPicPr>
        <p:blipFill>
          <a:blip r:embed="rId2"/>
          <a:stretch>
            <a:fillRect/>
          </a:stretch>
        </p:blipFill>
        <p:spPr>
          <a:xfrm>
            <a:off x="1859445" y="200024"/>
            <a:ext cx="8473109" cy="6657975"/>
          </a:xfrm>
          <a:prstGeom prst="rect">
            <a:avLst/>
          </a:prstGeom>
        </p:spPr>
      </p:pic>
    </p:spTree>
    <p:extLst>
      <p:ext uri="{BB962C8B-B14F-4D97-AF65-F5344CB8AC3E}">
        <p14:creationId xmlns:p14="http://schemas.microsoft.com/office/powerpoint/2010/main" val="3363116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1A809F4-D292-B242-BCAE-D584F0332B64}"/>
              </a:ext>
            </a:extLst>
          </p:cNvPr>
          <p:cNvPicPr>
            <a:picLocks noChangeAspect="1"/>
          </p:cNvPicPr>
          <p:nvPr/>
        </p:nvPicPr>
        <p:blipFill>
          <a:blip r:embed="rId2"/>
          <a:stretch>
            <a:fillRect/>
          </a:stretch>
        </p:blipFill>
        <p:spPr>
          <a:xfrm>
            <a:off x="6552405" y="5351462"/>
            <a:ext cx="5519737" cy="1206500"/>
          </a:xfrm>
          <a:prstGeom prst="rect">
            <a:avLst/>
          </a:prstGeom>
        </p:spPr>
      </p:pic>
      <p:pic>
        <p:nvPicPr>
          <p:cNvPr id="5" name="Image 4">
            <a:extLst>
              <a:ext uri="{FF2B5EF4-FFF2-40B4-BE49-F238E27FC236}">
                <a16:creationId xmlns:a16="http://schemas.microsoft.com/office/drawing/2014/main" id="{FE7EB5AF-6142-4A4F-AB37-72EC9574B8C2}"/>
              </a:ext>
            </a:extLst>
          </p:cNvPr>
          <p:cNvPicPr>
            <a:picLocks noChangeAspect="1"/>
          </p:cNvPicPr>
          <p:nvPr/>
        </p:nvPicPr>
        <p:blipFill>
          <a:blip r:embed="rId3"/>
          <a:stretch>
            <a:fillRect/>
          </a:stretch>
        </p:blipFill>
        <p:spPr>
          <a:xfrm>
            <a:off x="6415087" y="0"/>
            <a:ext cx="5794375" cy="5229225"/>
          </a:xfrm>
          <a:prstGeom prst="rect">
            <a:avLst/>
          </a:prstGeom>
        </p:spPr>
      </p:pic>
      <p:sp>
        <p:nvSpPr>
          <p:cNvPr id="6" name="Titre 1">
            <a:extLst>
              <a:ext uri="{FF2B5EF4-FFF2-40B4-BE49-F238E27FC236}">
                <a16:creationId xmlns:a16="http://schemas.microsoft.com/office/drawing/2014/main" id="{DBA88F29-439A-BB4C-9A20-EC8EC6C5B101}"/>
              </a:ext>
            </a:extLst>
          </p:cNvPr>
          <p:cNvSpPr>
            <a:spLocks noGrp="1"/>
          </p:cNvSpPr>
          <p:nvPr>
            <p:ph type="title"/>
          </p:nvPr>
        </p:nvSpPr>
        <p:spPr>
          <a:xfrm>
            <a:off x="838200" y="150813"/>
            <a:ext cx="4748213" cy="663575"/>
          </a:xfrm>
        </p:spPr>
        <p:txBody>
          <a:bodyPr>
            <a:normAutofit fontScale="90000"/>
          </a:bodyPr>
          <a:lstStyle/>
          <a:p>
            <a:pPr algn="ctr"/>
            <a:r>
              <a:rPr lang="fr-FR" sz="3600" b="1" u="sng" dirty="0">
                <a:solidFill>
                  <a:srgbClr val="92D050"/>
                </a:solidFill>
                <a:latin typeface="Times New Roman" panose="02020603050405020304" pitchFamily="18" charset="0"/>
                <a:cs typeface="Times New Roman" panose="02020603050405020304" pitchFamily="18" charset="0"/>
              </a:rPr>
              <a:t>Problèmes des extrémités </a:t>
            </a:r>
            <a:br>
              <a:rPr lang="fr-FR" sz="3600" b="1" u="sng" dirty="0">
                <a:solidFill>
                  <a:srgbClr val="92D050"/>
                </a:solidFill>
                <a:latin typeface="Times New Roman" panose="02020603050405020304" pitchFamily="18" charset="0"/>
                <a:cs typeface="Times New Roman" panose="02020603050405020304" pitchFamily="18" charset="0"/>
              </a:rPr>
            </a:br>
            <a:r>
              <a:rPr lang="fr-FR" sz="3600" b="1" u="sng" dirty="0">
                <a:solidFill>
                  <a:srgbClr val="92D050"/>
                </a:solidFill>
                <a:latin typeface="Times New Roman" panose="02020603050405020304" pitchFamily="18" charset="0"/>
                <a:cs typeface="Times New Roman" panose="02020603050405020304" pitchFamily="18" charset="0"/>
              </a:rPr>
              <a:t>chromosomiques </a:t>
            </a:r>
          </a:p>
        </p:txBody>
      </p:sp>
      <p:sp>
        <p:nvSpPr>
          <p:cNvPr id="7" name="Sous-titre 4">
            <a:extLst>
              <a:ext uri="{FF2B5EF4-FFF2-40B4-BE49-F238E27FC236}">
                <a16:creationId xmlns:a16="http://schemas.microsoft.com/office/drawing/2014/main" id="{533FC4B1-F200-5542-A39B-8E0D02E07049}"/>
              </a:ext>
            </a:extLst>
          </p:cNvPr>
          <p:cNvSpPr txBox="1">
            <a:spLocks/>
          </p:cNvSpPr>
          <p:nvPr/>
        </p:nvSpPr>
        <p:spPr>
          <a:xfrm>
            <a:off x="119858" y="1357313"/>
            <a:ext cx="6078538" cy="58927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fr-FR" sz="2000" dirty="0">
                <a:latin typeface="Times New Roman" panose="02020603050405020304" pitchFamily="18" charset="0"/>
                <a:cs typeface="Times New Roman" panose="02020603050405020304" pitchFamily="18" charset="0"/>
              </a:rPr>
              <a:t>Dans le cas de chromosomes linéaires dotés de plusieurs origines de réplication, l’élongation de l’ADN dans des réplicons fournit un groupe 3` OH précédant chaque amorce, sauf aux extrémités ou il n’y a pas d’ADN répliqué pour fournir un 3`-OH quand l’amorce a été éliminée elle ne peut pas être remplacée par de l’ADN laissant une lacune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l’</a:t>
            </a:r>
            <a:r>
              <a:rPr lang="fr-FR" sz="2000" dirty="0" err="1">
                <a:latin typeface="Times New Roman" panose="02020603050405020304" pitchFamily="18" charset="0"/>
                <a:cs typeface="Times New Roman" panose="02020603050405020304" pitchFamily="18" charset="0"/>
              </a:rPr>
              <a:t>éxtrémite</a:t>
            </a:r>
            <a:r>
              <a:rPr lang="fr-FR" sz="2000" dirty="0">
                <a:latin typeface="Times New Roman" panose="02020603050405020304" pitchFamily="18" charset="0"/>
                <a:cs typeface="Times New Roman" panose="02020603050405020304" pitchFamily="18" charset="0"/>
              </a:rPr>
              <a:t> du chromosome ce qui devrait entrainer un raccourcissement du chromosome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chaque cycle de réplication</a:t>
            </a:r>
          </a:p>
          <a:p>
            <a:pPr algn="just">
              <a:lnSpc>
                <a:spcPct val="100000"/>
              </a:lnSpc>
            </a:pPr>
            <a:r>
              <a:rPr lang="fr-FR" sz="2000" dirty="0">
                <a:latin typeface="Times New Roman" panose="02020603050405020304" pitchFamily="18" charset="0"/>
                <a:cs typeface="Times New Roman" panose="02020603050405020304" pitchFamily="18" charset="0"/>
              </a:rPr>
              <a:t>Au fil des générations ce raccourcissement du chromosome devrait entrainer l’élimination de tout le télomère, ce qui entrainerait la déstabilisation du chromosome et la mort de la cellule.</a:t>
            </a:r>
          </a:p>
          <a:p>
            <a:pPr algn="just">
              <a:lnSpc>
                <a:spcPct val="100000"/>
              </a:lnSpc>
            </a:pPr>
            <a:r>
              <a:rPr lang="fr-FR" b="1" dirty="0">
                <a:latin typeface="Times New Roman" panose="02020603050405020304" pitchFamily="18" charset="0"/>
                <a:cs typeface="Times New Roman" panose="02020603050405020304" pitchFamily="18" charset="0"/>
              </a:rPr>
              <a:t>Comment les extrémités des chromosomes sont –elles répliquées </a:t>
            </a:r>
          </a:p>
        </p:txBody>
      </p:sp>
    </p:spTree>
    <p:extLst>
      <p:ext uri="{BB962C8B-B14F-4D97-AF65-F5344CB8AC3E}">
        <p14:creationId xmlns:p14="http://schemas.microsoft.com/office/powerpoint/2010/main" val="2410618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75C6BB-3C69-1040-9817-7492EA4B999C}"/>
              </a:ext>
            </a:extLst>
          </p:cNvPr>
          <p:cNvSpPr>
            <a:spLocks noGrp="1"/>
          </p:cNvSpPr>
          <p:nvPr>
            <p:ph type="title"/>
          </p:nvPr>
        </p:nvSpPr>
        <p:spPr>
          <a:xfrm>
            <a:off x="235626" y="177800"/>
            <a:ext cx="5288874" cy="1968500"/>
          </a:xfrm>
        </p:spPr>
        <p:txBody>
          <a:bodyPr>
            <a:normAutofit/>
          </a:bodyPr>
          <a:lstStyle/>
          <a:p>
            <a:pPr algn="ctr"/>
            <a:r>
              <a:rPr lang="fr-FR" b="1" u="sng" dirty="0">
                <a:solidFill>
                  <a:srgbClr val="FF0000"/>
                </a:solidFill>
                <a:latin typeface="Times New Roman" panose="02020603050405020304" pitchFamily="18" charset="0"/>
                <a:cs typeface="Times New Roman" panose="02020603050405020304" pitchFamily="18" charset="0"/>
              </a:rPr>
              <a:t>Les télomères et la </a:t>
            </a:r>
            <a:r>
              <a:rPr lang="fr-FR" b="1" u="sng" dirty="0" err="1">
                <a:solidFill>
                  <a:srgbClr val="FF0000"/>
                </a:solidFill>
                <a:latin typeface="Times New Roman" panose="02020603050405020304" pitchFamily="18" charset="0"/>
                <a:cs typeface="Times New Roman" panose="02020603050405020304" pitchFamily="18" charset="0"/>
              </a:rPr>
              <a:t>télomérase</a:t>
            </a:r>
            <a:r>
              <a:rPr lang="fr-FR" b="1" u="sng" dirty="0">
                <a:solidFill>
                  <a:srgbClr val="FF0000"/>
                </a:solidFill>
                <a:latin typeface="Times New Roman" panose="02020603050405020304" pitchFamily="18" charset="0"/>
                <a:cs typeface="Times New Roman" panose="02020603050405020304" pitchFamily="18" charset="0"/>
              </a:rPr>
              <a:t> </a:t>
            </a:r>
          </a:p>
        </p:txBody>
      </p:sp>
      <p:pic>
        <p:nvPicPr>
          <p:cNvPr id="3" name="Image 2">
            <a:extLst>
              <a:ext uri="{FF2B5EF4-FFF2-40B4-BE49-F238E27FC236}">
                <a16:creationId xmlns:a16="http://schemas.microsoft.com/office/drawing/2014/main" id="{F7224AD9-602E-EC44-9C3D-8E8CDAAD4757}"/>
              </a:ext>
            </a:extLst>
          </p:cNvPr>
          <p:cNvPicPr>
            <a:picLocks noChangeAspect="1"/>
          </p:cNvPicPr>
          <p:nvPr/>
        </p:nvPicPr>
        <p:blipFill>
          <a:blip r:embed="rId2"/>
          <a:stretch>
            <a:fillRect/>
          </a:stretch>
        </p:blipFill>
        <p:spPr>
          <a:xfrm>
            <a:off x="6273800" y="406400"/>
            <a:ext cx="4730074" cy="6273800"/>
          </a:xfrm>
          <a:prstGeom prst="rect">
            <a:avLst/>
          </a:prstGeom>
        </p:spPr>
      </p:pic>
    </p:spTree>
    <p:extLst>
      <p:ext uri="{BB962C8B-B14F-4D97-AF65-F5344CB8AC3E}">
        <p14:creationId xmlns:p14="http://schemas.microsoft.com/office/powerpoint/2010/main" val="4137625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D75E384-EE6A-DF4A-86BC-A2377F990BB4}"/>
              </a:ext>
            </a:extLst>
          </p:cNvPr>
          <p:cNvPicPr>
            <a:picLocks noChangeAspect="1"/>
          </p:cNvPicPr>
          <p:nvPr/>
        </p:nvPicPr>
        <p:blipFill>
          <a:blip r:embed="rId2"/>
          <a:stretch>
            <a:fillRect/>
          </a:stretch>
        </p:blipFill>
        <p:spPr>
          <a:xfrm>
            <a:off x="3422650" y="558800"/>
            <a:ext cx="5067300" cy="5740400"/>
          </a:xfrm>
          <a:prstGeom prst="rect">
            <a:avLst/>
          </a:prstGeom>
        </p:spPr>
      </p:pic>
    </p:spTree>
    <p:extLst>
      <p:ext uri="{BB962C8B-B14F-4D97-AF65-F5344CB8AC3E}">
        <p14:creationId xmlns:p14="http://schemas.microsoft.com/office/powerpoint/2010/main" val="279649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53FC3A-37D1-4047-9557-8BA21BA629A4}"/>
              </a:ext>
            </a:extLst>
          </p:cNvPr>
          <p:cNvSpPr/>
          <p:nvPr/>
        </p:nvSpPr>
        <p:spPr>
          <a:xfrm>
            <a:off x="4495278" y="651679"/>
            <a:ext cx="3268844" cy="769441"/>
          </a:xfrm>
          <a:prstGeom prst="rect">
            <a:avLst/>
          </a:prstGeom>
          <a:solidFill>
            <a:schemeClr val="accent6">
              <a:lumMod val="60000"/>
              <a:lumOff val="40000"/>
            </a:schemeClr>
          </a:solidFill>
        </p:spPr>
        <p:style>
          <a:lnRef idx="0">
            <a:schemeClr val="accent6"/>
          </a:lnRef>
          <a:fillRef idx="3">
            <a:schemeClr val="accent6"/>
          </a:fillRef>
          <a:effectRef idx="3">
            <a:schemeClr val="accent6"/>
          </a:effectRef>
          <a:fontRef idx="minor">
            <a:schemeClr val="lt1"/>
          </a:fontRef>
        </p:style>
        <p:txBody>
          <a:bodyPr wrap="none">
            <a:spAutoFit/>
          </a:bodyPr>
          <a:lstStyle/>
          <a:p>
            <a:r>
              <a:rPr lang="fr-FR" sz="4400" dirty="0">
                <a:solidFill>
                  <a:schemeClr val="tx1"/>
                </a:solidFill>
                <a:effectLst/>
                <a:latin typeface="Times New Roman" panose="02020603050405020304" pitchFamily="18" charset="0"/>
                <a:cs typeface="Times New Roman" panose="02020603050405020304" pitchFamily="18" charset="0"/>
              </a:rPr>
              <a:t>I- Généralités</a:t>
            </a:r>
          </a:p>
        </p:txBody>
      </p:sp>
      <p:sp>
        <p:nvSpPr>
          <p:cNvPr id="5" name="Rectangle 4">
            <a:extLst>
              <a:ext uri="{FF2B5EF4-FFF2-40B4-BE49-F238E27FC236}">
                <a16:creationId xmlns:a16="http://schemas.microsoft.com/office/drawing/2014/main" id="{46A47E5B-586B-FF45-A7D0-D633AE8177CD}"/>
              </a:ext>
            </a:extLst>
          </p:cNvPr>
          <p:cNvSpPr/>
          <p:nvPr/>
        </p:nvSpPr>
        <p:spPr>
          <a:xfrm>
            <a:off x="290927" y="1869570"/>
            <a:ext cx="11610146" cy="1384995"/>
          </a:xfrm>
          <a:prstGeom prst="rect">
            <a:avLst/>
          </a:prstGeom>
        </p:spPr>
        <p:txBody>
          <a:bodyPr wrap="square">
            <a:spAutoFit/>
          </a:bodyPr>
          <a:lstStyle/>
          <a:p>
            <a:pPr algn="just"/>
            <a:r>
              <a:rPr lang="fr-FR" sz="2800" dirty="0">
                <a:effectLst/>
                <a:latin typeface="Times New Roman" panose="02020603050405020304" pitchFamily="18" charset="0"/>
                <a:cs typeface="Times New Roman" panose="02020603050405020304" pitchFamily="18" charset="0"/>
              </a:rPr>
              <a:t>• Synthèse de plusieurs molécules d’ADN à partir d’une molécule parentale initiale afin de transmettre à la descendance une information génétique conforme.</a:t>
            </a:r>
          </a:p>
        </p:txBody>
      </p:sp>
      <p:sp>
        <p:nvSpPr>
          <p:cNvPr id="6" name="Rectangle 5">
            <a:extLst>
              <a:ext uri="{FF2B5EF4-FFF2-40B4-BE49-F238E27FC236}">
                <a16:creationId xmlns:a16="http://schemas.microsoft.com/office/drawing/2014/main" id="{CC54FD95-1A47-9449-B2DD-DD86D996A65B}"/>
              </a:ext>
            </a:extLst>
          </p:cNvPr>
          <p:cNvSpPr/>
          <p:nvPr/>
        </p:nvSpPr>
        <p:spPr>
          <a:xfrm>
            <a:off x="460075" y="3893475"/>
            <a:ext cx="6096000" cy="1384995"/>
          </a:xfrm>
          <a:prstGeom prst="rect">
            <a:avLst/>
          </a:prstGeom>
        </p:spPr>
        <p:txBody>
          <a:bodyPr>
            <a:spAutoFit/>
          </a:bodyPr>
          <a:lstStyle/>
          <a:p>
            <a:r>
              <a:rPr lang="fr-FR" sz="2800" dirty="0">
                <a:effectLst/>
                <a:latin typeface="Times New Roman" panose="02020603050405020304" pitchFamily="18" charset="0"/>
                <a:cs typeface="Times New Roman" panose="02020603050405020304" pitchFamily="18" charset="0"/>
              </a:rPr>
              <a:t>• Règles d’appariement:</a:t>
            </a:r>
          </a:p>
          <a:p>
            <a:r>
              <a:rPr lang="fr-FR" sz="2800" dirty="0">
                <a:solidFill>
                  <a:srgbClr val="951100"/>
                </a:solidFill>
                <a:effectLst/>
                <a:latin typeface="Times New Roman" panose="02020603050405020304" pitchFamily="18" charset="0"/>
                <a:cs typeface="Times New Roman" panose="02020603050405020304" pitchFamily="18" charset="0"/>
              </a:rPr>
              <a:t>• A =</a:t>
            </a:r>
            <a:r>
              <a:rPr lang="fr-FR" sz="2800" dirty="0" err="1">
                <a:solidFill>
                  <a:srgbClr val="951100"/>
                </a:solidFill>
                <a:effectLst/>
                <a:latin typeface="Times New Roman" panose="02020603050405020304" pitchFamily="18" charset="0"/>
                <a:cs typeface="Times New Roman" panose="02020603050405020304" pitchFamily="18" charset="0"/>
              </a:rPr>
              <a:t>T</a:t>
            </a:r>
            <a:endParaRPr lang="fr-FR" sz="2800" dirty="0">
              <a:solidFill>
                <a:srgbClr val="951100"/>
              </a:solidFill>
              <a:effectLst/>
              <a:latin typeface="Times New Roman" panose="02020603050405020304" pitchFamily="18" charset="0"/>
              <a:cs typeface="Times New Roman" panose="02020603050405020304" pitchFamily="18" charset="0"/>
            </a:endParaRPr>
          </a:p>
          <a:p>
            <a:r>
              <a:rPr lang="fr-FR" sz="2800" dirty="0">
                <a:solidFill>
                  <a:srgbClr val="951100"/>
                </a:solidFill>
                <a:effectLst/>
                <a:latin typeface="Times New Roman" panose="02020603050405020304" pitchFamily="18" charset="0"/>
                <a:cs typeface="Times New Roman" panose="02020603050405020304" pitchFamily="18" charset="0"/>
              </a:rPr>
              <a:t>• C =G</a:t>
            </a:r>
          </a:p>
        </p:txBody>
      </p:sp>
      <p:cxnSp>
        <p:nvCxnSpPr>
          <p:cNvPr id="8" name="Connecteur droit 7">
            <a:extLst>
              <a:ext uri="{FF2B5EF4-FFF2-40B4-BE49-F238E27FC236}">
                <a16:creationId xmlns:a16="http://schemas.microsoft.com/office/drawing/2014/main" id="{48B39ED4-10B3-E14F-89BB-00F238EA3225}"/>
              </a:ext>
            </a:extLst>
          </p:cNvPr>
          <p:cNvCxnSpPr/>
          <p:nvPr/>
        </p:nvCxnSpPr>
        <p:spPr>
          <a:xfrm>
            <a:off x="1121434" y="5072332"/>
            <a:ext cx="138023" cy="0"/>
          </a:xfrm>
          <a:prstGeom prst="line">
            <a:avLst/>
          </a:prstGeom>
          <a:ln>
            <a:solidFill>
              <a:srgbClr val="C00000"/>
            </a:solidFill>
          </a:ln>
        </p:spPr>
        <p:style>
          <a:lnRef idx="2">
            <a:schemeClr val="accent2"/>
          </a:lnRef>
          <a:fillRef idx="0">
            <a:schemeClr val="accent2"/>
          </a:fillRef>
          <a:effectRef idx="1">
            <a:schemeClr val="accent2"/>
          </a:effectRef>
          <a:fontRef idx="minor">
            <a:schemeClr val="tx1"/>
          </a:fontRef>
        </p:style>
      </p:cxnSp>
      <p:sp>
        <p:nvSpPr>
          <p:cNvPr id="9" name="Rectangle 8">
            <a:extLst>
              <a:ext uri="{FF2B5EF4-FFF2-40B4-BE49-F238E27FC236}">
                <a16:creationId xmlns:a16="http://schemas.microsoft.com/office/drawing/2014/main" id="{1D876EFC-6113-8B46-97AF-0A29566D393A}"/>
              </a:ext>
            </a:extLst>
          </p:cNvPr>
          <p:cNvSpPr/>
          <p:nvPr/>
        </p:nvSpPr>
        <p:spPr>
          <a:xfrm>
            <a:off x="460075" y="5732714"/>
            <a:ext cx="5482591" cy="523220"/>
          </a:xfrm>
          <a:prstGeom prst="rect">
            <a:avLst/>
          </a:prstGeom>
        </p:spPr>
        <p:txBody>
          <a:bodyPr wrap="none">
            <a:spAutoFit/>
          </a:bodyPr>
          <a:lstStyle/>
          <a:p>
            <a:pPr marL="457200" indent="-457200">
              <a:buFont typeface="Arial" panose="020B0604020202020204" pitchFamily="34" charset="0"/>
              <a:buChar char="•"/>
            </a:pPr>
            <a:r>
              <a:rPr lang="fr-FR" sz="2800" dirty="0">
                <a:effectLst/>
                <a:latin typeface="Times New Roman" panose="02020603050405020304" pitchFamily="18" charset="0"/>
                <a:cs typeface="Times New Roman" panose="02020603050405020304" pitchFamily="18" charset="0"/>
              </a:rPr>
              <a:t>Réplication est semi-conservative</a:t>
            </a:r>
          </a:p>
        </p:txBody>
      </p:sp>
    </p:spTree>
    <p:extLst>
      <p:ext uri="{BB962C8B-B14F-4D97-AF65-F5344CB8AC3E}">
        <p14:creationId xmlns:p14="http://schemas.microsoft.com/office/powerpoint/2010/main" val="2506688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C878BE03-F868-3E41-9C62-8914044F395E}"/>
              </a:ext>
            </a:extLst>
          </p:cNvPr>
          <p:cNvSpPr txBox="1"/>
          <p:nvPr/>
        </p:nvSpPr>
        <p:spPr>
          <a:xfrm>
            <a:off x="1399041" y="258792"/>
            <a:ext cx="9393918" cy="523220"/>
          </a:xfrm>
          <a:prstGeom prst="rect">
            <a:avLst/>
          </a:prstGeom>
          <a:noFill/>
        </p:spPr>
        <p:txBody>
          <a:bodyPr wrap="none" rtlCol="0">
            <a:spAutoFit/>
          </a:bodyPr>
          <a:lstStyle/>
          <a:p>
            <a:r>
              <a:rPr lang="fr-FR" sz="2800" b="1" u="sng" dirty="0">
                <a:latin typeface="Times New Roman" panose="02020603050405020304" pitchFamily="18" charset="0"/>
                <a:cs typeface="Times New Roman" panose="02020603050405020304" pitchFamily="18" charset="0"/>
              </a:rPr>
              <a:t>Théoriquement la réplication peut se faire selon trois model </a:t>
            </a:r>
          </a:p>
        </p:txBody>
      </p:sp>
      <p:pic>
        <p:nvPicPr>
          <p:cNvPr id="6" name="Image 5">
            <a:extLst>
              <a:ext uri="{FF2B5EF4-FFF2-40B4-BE49-F238E27FC236}">
                <a16:creationId xmlns:a16="http://schemas.microsoft.com/office/drawing/2014/main" id="{CDE95FDD-07FF-AF4E-8308-03D152E234E3}"/>
              </a:ext>
            </a:extLst>
          </p:cNvPr>
          <p:cNvPicPr>
            <a:picLocks noChangeAspect="1"/>
          </p:cNvPicPr>
          <p:nvPr/>
        </p:nvPicPr>
        <p:blipFill>
          <a:blip r:embed="rId2"/>
          <a:stretch>
            <a:fillRect/>
          </a:stretch>
        </p:blipFill>
        <p:spPr>
          <a:xfrm>
            <a:off x="585788" y="1485901"/>
            <a:ext cx="10901362" cy="4329112"/>
          </a:xfrm>
          <a:prstGeom prst="rect">
            <a:avLst/>
          </a:prstGeom>
        </p:spPr>
      </p:pic>
    </p:spTree>
    <p:extLst>
      <p:ext uri="{BB962C8B-B14F-4D97-AF65-F5344CB8AC3E}">
        <p14:creationId xmlns:p14="http://schemas.microsoft.com/office/powerpoint/2010/main" val="422684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FEBDD62-6EE9-7D43-90EC-71BAD3A01C0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174750" y="69850"/>
            <a:ext cx="9842500" cy="6718300"/>
          </a:xfrm>
          <a:prstGeom prst="rect">
            <a:avLst/>
          </a:prstGeom>
        </p:spPr>
      </p:pic>
    </p:spTree>
    <p:extLst>
      <p:ext uri="{BB962C8B-B14F-4D97-AF65-F5344CB8AC3E}">
        <p14:creationId xmlns:p14="http://schemas.microsoft.com/office/powerpoint/2010/main" val="3044759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94CCC4D-4719-2C48-9399-114C3C528F4C}"/>
              </a:ext>
            </a:extLst>
          </p:cNvPr>
          <p:cNvSpPr txBox="1"/>
          <p:nvPr/>
        </p:nvSpPr>
        <p:spPr>
          <a:xfrm>
            <a:off x="242888" y="171451"/>
            <a:ext cx="11444287" cy="6684972"/>
          </a:xfrm>
          <a:prstGeom prst="rect">
            <a:avLst/>
          </a:prstGeom>
          <a:noFill/>
        </p:spPr>
        <p:txBody>
          <a:bodyPr wrap="square" rtlCol="0">
            <a:spAutoFit/>
          </a:bodyPr>
          <a:lstStyle/>
          <a:p>
            <a:pPr algn="just">
              <a:lnSpc>
                <a:spcPct val="150000"/>
              </a:lnSpc>
            </a:pPr>
            <a:r>
              <a:rPr lang="fr-FR" sz="2000" dirty="0">
                <a:latin typeface="Times New Roman" panose="02020603050405020304" pitchFamily="18" charset="0"/>
                <a:cs typeface="Times New Roman" panose="02020603050405020304" pitchFamily="18" charset="0"/>
              </a:rPr>
              <a:t>- MESELSON et STAHL observèrent que l'ADN de bactéries ayant poussé uniquement en présence de N15 formait  une seule bande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la position attendue d’un ADN lourd (FIG a).</a:t>
            </a:r>
          </a:p>
          <a:p>
            <a:pPr algn="just">
              <a:lnSpc>
                <a:spcPct val="150000"/>
              </a:lnSpc>
            </a:pPr>
            <a:r>
              <a:rPr lang="fr-FR" sz="2000" dirty="0">
                <a:latin typeface="Times New Roman" panose="02020603050405020304" pitchFamily="18" charset="0"/>
                <a:cs typeface="Times New Roman" panose="02020603050405020304" pitchFamily="18" charset="0"/>
              </a:rPr>
              <a:t> - L’ADN de bactéries récoltées une génération après transfert dans le milieu  contenant du N14 formait aussi une bande unique, mais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une position intermédiaire entre celle de l’ADN contenant uniquement du N15 et celle de l’ADN contenant uniquement du N14 (FIG b).</a:t>
            </a:r>
          </a:p>
          <a:p>
            <a:pPr algn="just">
              <a:lnSpc>
                <a:spcPct val="150000"/>
              </a:lnSpc>
            </a:pPr>
            <a:r>
              <a:rPr lang="fr-FR" sz="2000" dirty="0">
                <a:latin typeface="Times New Roman" panose="02020603050405020304" pitchFamily="18" charset="0"/>
                <a:cs typeface="Times New Roman" panose="02020603050405020304" pitchFamily="18" charset="0"/>
              </a:rPr>
              <a:t>- Ce résultat exclut une réplication de type conservatif, qui,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ce stade aurait produit une bande lourde (Les molécules d’ADN parentales) et une bande légère (les nouvelles molécules d’ADN). Il est compatible avec les modèles de réplication dispersive et semi conservative. Pour distinguer entre les deux modèles, ils analysèrent l’ADN des bactéries après une seconde génération passée dans le milieu 14N. </a:t>
            </a:r>
          </a:p>
          <a:p>
            <a:pPr algn="just">
              <a:lnSpc>
                <a:spcPct val="150000"/>
              </a:lnSpc>
            </a:pPr>
            <a:r>
              <a:rPr lang="fr-FR" sz="2000" dirty="0">
                <a:latin typeface="Times New Roman" panose="02020603050405020304" pitchFamily="18" charset="0"/>
                <a:cs typeface="Times New Roman" panose="02020603050405020304" pitchFamily="18" charset="0"/>
              </a:rPr>
              <a:t>- Deux bandes d’importance égale étaient formées, l’une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la position intermédiaire, et l’autre en position du 14N(</a:t>
            </a:r>
            <a:r>
              <a:rPr lang="fr-FR" sz="2000" dirty="0" err="1">
                <a:latin typeface="Times New Roman" panose="02020603050405020304" pitchFamily="18" charset="0"/>
                <a:cs typeface="Times New Roman" panose="02020603050405020304" pitchFamily="18" charset="0"/>
              </a:rPr>
              <a:t>Fig</a:t>
            </a:r>
            <a:r>
              <a:rPr lang="fr-FR" sz="2000" dirty="0">
                <a:latin typeface="Times New Roman" panose="02020603050405020304" pitchFamily="18" charset="0"/>
                <a:cs typeface="Times New Roman" panose="02020603050405020304" pitchFamily="18" charset="0"/>
              </a:rPr>
              <a:t> c)</a:t>
            </a:r>
          </a:p>
          <a:p>
            <a:pPr algn="just">
              <a:lnSpc>
                <a:spcPct val="150000"/>
              </a:lnSpc>
            </a:pPr>
            <a:r>
              <a:rPr lang="fr-FR" sz="2000" dirty="0">
                <a:latin typeface="Times New Roman" panose="02020603050405020304" pitchFamily="18" charset="0"/>
                <a:cs typeface="Times New Roman" panose="02020603050405020304" pitchFamily="18" charset="0"/>
              </a:rPr>
              <a:t>- Tous les échantillons prélevés après des cycles de réplication supplémentaire formaient deux bandes, et la bande correspondant </a:t>
            </a:r>
            <a:r>
              <a:rPr lang="fr-FR" sz="2000" dirty="0">
                <a:effectLst/>
                <a:latin typeface="Times New Roman" panose="02020603050405020304" pitchFamily="18" charset="0"/>
                <a:cs typeface="Times New Roman" panose="02020603050405020304" pitchFamily="18" charset="0"/>
              </a:rPr>
              <a:t>à</a:t>
            </a:r>
            <a:r>
              <a:rPr lang="fr-FR" sz="2000" dirty="0">
                <a:latin typeface="Times New Roman" panose="02020603050405020304" pitchFamily="18" charset="0"/>
                <a:cs typeface="Times New Roman" panose="02020603050405020304" pitchFamily="18" charset="0"/>
              </a:rPr>
              <a:t> l’ADN léger devenait progressivement plus importante (d)</a:t>
            </a:r>
          </a:p>
          <a:p>
            <a:pPr algn="just">
              <a:lnSpc>
                <a:spcPct val="150000"/>
              </a:lnSpc>
            </a:pPr>
            <a:endParaRPr lang="fr-F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7302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93AE82-2F61-5448-A70B-DF38E71F7E93}"/>
              </a:ext>
            </a:extLst>
          </p:cNvPr>
          <p:cNvSpPr>
            <a:spLocks noGrp="1"/>
          </p:cNvSpPr>
          <p:nvPr>
            <p:ph type="title"/>
          </p:nvPr>
        </p:nvSpPr>
        <p:spPr>
          <a:xfrm>
            <a:off x="1243320" y="179506"/>
            <a:ext cx="9313473" cy="620713"/>
          </a:xfrm>
          <a:gradFill flip="none" rotWithShape="1">
            <a:gsLst>
              <a:gs pos="100000">
                <a:schemeClr val="accent4">
                  <a:lumMod val="20000"/>
                  <a:lumOff val="80000"/>
                  <a:shade val="30000"/>
                  <a:satMod val="115000"/>
                </a:schemeClr>
              </a:gs>
              <a:gs pos="93000">
                <a:schemeClr val="accent4">
                  <a:lumMod val="20000"/>
                  <a:lumOff val="80000"/>
                  <a:shade val="67500"/>
                  <a:satMod val="115000"/>
                </a:schemeClr>
              </a:gs>
              <a:gs pos="100000">
                <a:schemeClr val="accent4">
                  <a:lumMod val="20000"/>
                  <a:lumOff val="80000"/>
                  <a:shade val="100000"/>
                  <a:satMod val="115000"/>
                </a:schemeClr>
              </a:gs>
            </a:gsLst>
            <a:path path="circle">
              <a:fillToRect t="100000" r="100000"/>
            </a:path>
            <a:tileRect l="-100000" b="-100000"/>
          </a:gradFill>
        </p:spPr>
        <p:txBody>
          <a:bodyPr>
            <a:noAutofit/>
          </a:bodyPr>
          <a:lstStyle/>
          <a:p>
            <a:pPr algn="ctr"/>
            <a:r>
              <a:rPr lang="fr-FR" sz="4000" u="sng" dirty="0">
                <a:latin typeface="Times New Roman" panose="02020603050405020304" pitchFamily="18" charset="0"/>
                <a:cs typeface="Times New Roman" panose="02020603050405020304" pitchFamily="18" charset="0"/>
              </a:rPr>
              <a:t>Les éléments nécessaire a la réplication </a:t>
            </a:r>
          </a:p>
        </p:txBody>
      </p:sp>
      <p:sp>
        <p:nvSpPr>
          <p:cNvPr id="7" name="ZoneTexte 6">
            <a:extLst>
              <a:ext uri="{FF2B5EF4-FFF2-40B4-BE49-F238E27FC236}">
                <a16:creationId xmlns:a16="http://schemas.microsoft.com/office/drawing/2014/main" id="{F63851BA-73E6-AC46-8DF2-9D113D4875B8}"/>
              </a:ext>
            </a:extLst>
          </p:cNvPr>
          <p:cNvSpPr txBox="1"/>
          <p:nvPr/>
        </p:nvSpPr>
        <p:spPr>
          <a:xfrm>
            <a:off x="319314" y="1164134"/>
            <a:ext cx="11161486" cy="4524315"/>
          </a:xfrm>
          <a:prstGeom prst="rect">
            <a:avLst/>
          </a:prstGeom>
          <a:noFill/>
        </p:spPr>
        <p:txBody>
          <a:bodyPr wrap="square" rtlCol="0">
            <a:spAutoFit/>
          </a:bodyPr>
          <a:lstStyle/>
          <a:p>
            <a:pPr algn="just"/>
            <a:endParaRPr lang="fr-FR" sz="2400" b="1" dirty="0">
              <a:latin typeface="Times New Roman" panose="02020603050405020304" pitchFamily="18" charset="0"/>
              <a:cs typeface="Times New Roman" panose="02020603050405020304" pitchFamily="18" charset="0"/>
            </a:endParaRPr>
          </a:p>
          <a:p>
            <a:pPr algn="just"/>
            <a:r>
              <a:rPr lang="fr-FR" sz="2400" dirty="0">
                <a:solidFill>
                  <a:srgbClr val="FF0000"/>
                </a:solidFill>
                <a:latin typeface="Times New Roman" panose="02020603050405020304" pitchFamily="18" charset="0"/>
                <a:cs typeface="Times New Roman" panose="02020603050405020304" pitchFamily="18" charset="0"/>
              </a:rPr>
              <a:t>1.  L’ADN parental</a:t>
            </a:r>
            <a:r>
              <a:rPr lang="fr-FR" sz="2400" dirty="0">
                <a:latin typeface="Times New Roman" panose="02020603050405020304" pitchFamily="18" charset="0"/>
                <a:cs typeface="Times New Roman" panose="02020603050405020304" pitchFamily="18" charset="0"/>
              </a:rPr>
              <a:t>, où chacun des deux brins sert de matrice pour synthétiser le brin </a:t>
            </a:r>
            <a:r>
              <a:rPr lang="fr-FR" sz="2400" dirty="0" err="1">
                <a:latin typeface="Times New Roman" panose="02020603050405020304" pitchFamily="18" charset="0"/>
                <a:cs typeface="Times New Roman" panose="02020603050405020304" pitchFamily="18" charset="0"/>
              </a:rPr>
              <a:t>anti-parallèle</a:t>
            </a:r>
            <a:r>
              <a:rPr lang="fr-FR" sz="2400" dirty="0">
                <a:latin typeface="Times New Roman" panose="02020603050405020304" pitchFamily="18" charset="0"/>
                <a:cs typeface="Times New Roman" panose="02020603050405020304" pitchFamily="18" charset="0"/>
              </a:rPr>
              <a:t>. Il est aussi </a:t>
            </a:r>
            <a:r>
              <a:rPr lang="fr-FR" sz="2400" dirty="0" err="1">
                <a:latin typeface="Times New Roman" panose="02020603050405020304" pitchFamily="18" charset="0"/>
                <a:cs typeface="Times New Roman" panose="02020603050405020304" pitchFamily="18" charset="0"/>
              </a:rPr>
              <a:t>appele</a:t>
            </a:r>
            <a:r>
              <a:rPr lang="fr-FR" sz="2400" dirty="0">
                <a:latin typeface="Times New Roman" panose="02020603050405020304" pitchFamily="18" charset="0"/>
                <a:cs typeface="Times New Roman" panose="02020603050405020304" pitchFamily="18" charset="0"/>
              </a:rPr>
              <a:t>́ ADN matrice. </a:t>
            </a:r>
          </a:p>
          <a:p>
            <a:pPr algn="just"/>
            <a:endParaRPr lang="fr-FR" sz="2400" dirty="0">
              <a:latin typeface="Times New Roman" panose="02020603050405020304" pitchFamily="18" charset="0"/>
              <a:cs typeface="Times New Roman" panose="02020603050405020304" pitchFamily="18" charset="0"/>
            </a:endParaRPr>
          </a:p>
          <a:p>
            <a:pPr algn="just"/>
            <a:r>
              <a:rPr lang="fr-FR" sz="2400" dirty="0">
                <a:solidFill>
                  <a:srgbClr val="FF0000"/>
                </a:solidFill>
                <a:latin typeface="Times New Roman" panose="02020603050405020304" pitchFamily="18" charset="0"/>
                <a:cs typeface="Times New Roman" panose="02020603050405020304" pitchFamily="18" charset="0"/>
              </a:rPr>
              <a:t>2. Les </a:t>
            </a:r>
            <a:r>
              <a:rPr lang="fr-FR" sz="2400" dirty="0" err="1">
                <a:solidFill>
                  <a:srgbClr val="FF0000"/>
                </a:solidFill>
                <a:latin typeface="Times New Roman" panose="02020603050405020304" pitchFamily="18" charset="0"/>
                <a:cs typeface="Times New Roman" panose="02020603050405020304" pitchFamily="18" charset="0"/>
              </a:rPr>
              <a:t>dNTP</a:t>
            </a:r>
            <a:r>
              <a:rPr lang="fr-FR" sz="2400" dirty="0">
                <a:solidFill>
                  <a:srgbClr val="FF0000"/>
                </a:solidFill>
                <a:latin typeface="Times New Roman" panose="02020603050405020304" pitchFamily="18" charset="0"/>
                <a:cs typeface="Times New Roman" panose="02020603050405020304" pitchFamily="18" charset="0"/>
              </a:rPr>
              <a:t> (</a:t>
            </a:r>
            <a:r>
              <a:rPr lang="fr-FR" sz="2400" dirty="0" err="1">
                <a:solidFill>
                  <a:srgbClr val="FF0000"/>
                </a:solidFill>
                <a:latin typeface="Times New Roman" panose="02020603050405020304" pitchFamily="18" charset="0"/>
                <a:cs typeface="Times New Roman" panose="02020603050405020304" pitchFamily="18" charset="0"/>
              </a:rPr>
              <a:t>dATP</a:t>
            </a:r>
            <a:r>
              <a:rPr lang="fr-FR" sz="2400" dirty="0">
                <a:solidFill>
                  <a:srgbClr val="FF0000"/>
                </a:solidFill>
                <a:latin typeface="Times New Roman" panose="02020603050405020304" pitchFamily="18" charset="0"/>
                <a:cs typeface="Times New Roman" panose="02020603050405020304" pitchFamily="18" charset="0"/>
              </a:rPr>
              <a:t>, </a:t>
            </a:r>
            <a:r>
              <a:rPr lang="fr-FR" sz="2400" dirty="0" err="1">
                <a:solidFill>
                  <a:srgbClr val="FF0000"/>
                </a:solidFill>
                <a:latin typeface="Times New Roman" panose="02020603050405020304" pitchFamily="18" charset="0"/>
                <a:cs typeface="Times New Roman" panose="02020603050405020304" pitchFamily="18" charset="0"/>
              </a:rPr>
              <a:t>dCTP</a:t>
            </a:r>
            <a:r>
              <a:rPr lang="fr-FR" sz="2400" dirty="0">
                <a:solidFill>
                  <a:srgbClr val="FF0000"/>
                </a:solidFill>
                <a:latin typeface="Times New Roman" panose="02020603050405020304" pitchFamily="18" charset="0"/>
                <a:cs typeface="Times New Roman" panose="02020603050405020304" pitchFamily="18" charset="0"/>
              </a:rPr>
              <a:t>, </a:t>
            </a:r>
            <a:r>
              <a:rPr lang="fr-FR" sz="2400" dirty="0" err="1">
                <a:solidFill>
                  <a:srgbClr val="FF0000"/>
                </a:solidFill>
                <a:latin typeface="Times New Roman" panose="02020603050405020304" pitchFamily="18" charset="0"/>
                <a:cs typeface="Times New Roman" panose="02020603050405020304" pitchFamily="18" charset="0"/>
              </a:rPr>
              <a:t>dTTP</a:t>
            </a:r>
            <a:r>
              <a:rPr lang="fr-FR" sz="2400" dirty="0">
                <a:solidFill>
                  <a:srgbClr val="FF0000"/>
                </a:solidFill>
                <a:latin typeface="Times New Roman" panose="02020603050405020304" pitchFamily="18" charset="0"/>
                <a:cs typeface="Times New Roman" panose="02020603050405020304" pitchFamily="18" charset="0"/>
              </a:rPr>
              <a:t> et </a:t>
            </a:r>
            <a:r>
              <a:rPr lang="fr-FR" sz="2400" dirty="0" err="1">
                <a:solidFill>
                  <a:srgbClr val="FF0000"/>
                </a:solidFill>
                <a:latin typeface="Times New Roman" panose="02020603050405020304" pitchFamily="18" charset="0"/>
                <a:cs typeface="Times New Roman" panose="02020603050405020304" pitchFamily="18" charset="0"/>
              </a:rPr>
              <a:t>dGTP</a:t>
            </a:r>
            <a:r>
              <a:rPr lang="fr-FR" sz="2400" dirty="0">
                <a:solidFill>
                  <a:srgbClr val="FF0000"/>
                </a:solidFill>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rentrent dans la réaction sous forme triphosphate, et sont intégrés dans le brin sous forme </a:t>
            </a:r>
            <a:r>
              <a:rPr lang="fr-FR" sz="2400" dirty="0" err="1">
                <a:latin typeface="Times New Roman" panose="02020603050405020304" pitchFamily="18" charset="0"/>
                <a:cs typeface="Times New Roman" panose="02020603050405020304" pitchFamily="18" charset="0"/>
              </a:rPr>
              <a:t>monophosphate</a:t>
            </a:r>
            <a:r>
              <a:rPr lang="fr-FR" sz="2400" dirty="0">
                <a:latin typeface="Times New Roman" panose="02020603050405020304" pitchFamily="18" charset="0"/>
                <a:cs typeface="Times New Roman" panose="02020603050405020304" pitchFamily="18" charset="0"/>
              </a:rPr>
              <a:t> : le relargage du pyrophosphate apporte l’</a:t>
            </a:r>
            <a:r>
              <a:rPr lang="fr-FR" sz="2400" dirty="0" err="1">
                <a:latin typeface="Times New Roman" panose="02020603050405020304" pitchFamily="18" charset="0"/>
                <a:cs typeface="Times New Roman" panose="02020603050405020304" pitchFamily="18" charset="0"/>
              </a:rPr>
              <a:t>énergie</a:t>
            </a:r>
            <a:r>
              <a:rPr lang="fr-FR" sz="2400" dirty="0">
                <a:latin typeface="Times New Roman" panose="02020603050405020304" pitchFamily="18" charset="0"/>
                <a:cs typeface="Times New Roman" panose="02020603050405020304" pitchFamily="18" charset="0"/>
              </a:rPr>
              <a:t> nécessaire à la réplication. </a:t>
            </a:r>
          </a:p>
          <a:p>
            <a:pPr algn="just"/>
            <a:endParaRPr lang="fr-FR" sz="2400" dirty="0">
              <a:latin typeface="Times New Roman" panose="02020603050405020304" pitchFamily="18" charset="0"/>
              <a:cs typeface="Times New Roman" panose="02020603050405020304" pitchFamily="18" charset="0"/>
            </a:endParaRPr>
          </a:p>
          <a:p>
            <a:pPr algn="just"/>
            <a:r>
              <a:rPr lang="fr-FR" sz="2400" dirty="0">
                <a:solidFill>
                  <a:srgbClr val="FF0000"/>
                </a:solidFill>
                <a:latin typeface="Times New Roman" panose="02020603050405020304" pitchFamily="18" charset="0"/>
                <a:cs typeface="Times New Roman" panose="02020603050405020304" pitchFamily="18" charset="0"/>
              </a:rPr>
              <a:t>3. Les ions Mg2+ </a:t>
            </a:r>
            <a:r>
              <a:rPr lang="fr-FR" sz="2400" dirty="0">
                <a:latin typeface="Times New Roman" panose="02020603050405020304" pitchFamily="18" charset="0"/>
                <a:cs typeface="Times New Roman" panose="02020603050405020304" pitchFamily="18" charset="0"/>
              </a:rPr>
              <a:t>stabilisent les </a:t>
            </a:r>
            <a:r>
              <a:rPr lang="fr-FR" sz="2400" dirty="0" err="1">
                <a:latin typeface="Times New Roman" panose="02020603050405020304" pitchFamily="18" charset="0"/>
                <a:cs typeface="Times New Roman" panose="02020603050405020304" pitchFamily="18" charset="0"/>
              </a:rPr>
              <a:t>dNTP</a:t>
            </a:r>
            <a:r>
              <a:rPr lang="fr-FR" sz="2400" dirty="0">
                <a:latin typeface="Times New Roman" panose="02020603050405020304" pitchFamily="18" charset="0"/>
                <a:cs typeface="Times New Roman" panose="02020603050405020304" pitchFamily="18" charset="0"/>
              </a:rPr>
              <a:t> en les protégeant d’une hydrolyse enzymatique et sont également importants pour l’ADN </a:t>
            </a:r>
            <a:r>
              <a:rPr lang="fr-FR" sz="2400" dirty="0" err="1">
                <a:latin typeface="Times New Roman" panose="02020603050405020304" pitchFamily="18" charset="0"/>
                <a:cs typeface="Times New Roman" panose="02020603050405020304" pitchFamily="18" charset="0"/>
              </a:rPr>
              <a:t>polymérase</a:t>
            </a:r>
            <a:r>
              <a:rPr lang="fr-FR" sz="2400" dirty="0">
                <a:latin typeface="Times New Roman" panose="02020603050405020304" pitchFamily="18" charset="0"/>
                <a:cs typeface="Times New Roman" panose="02020603050405020304" pitchFamily="18" charset="0"/>
              </a:rPr>
              <a:t>. </a:t>
            </a:r>
          </a:p>
          <a:p>
            <a:pPr algn="just"/>
            <a:endParaRPr lang="fr-FR" sz="2400" dirty="0">
              <a:latin typeface="Times New Roman" panose="02020603050405020304" pitchFamily="18" charset="0"/>
              <a:cs typeface="Times New Roman" panose="02020603050405020304" pitchFamily="18" charset="0"/>
            </a:endParaRPr>
          </a:p>
          <a:p>
            <a:pPr algn="just"/>
            <a:r>
              <a:rPr lang="fr-FR" sz="2400" dirty="0">
                <a:latin typeface="Times New Roman" panose="02020603050405020304" pitchFamily="18" charset="0"/>
                <a:cs typeface="Times New Roman" panose="02020603050405020304" pitchFamily="18" charset="0"/>
              </a:rPr>
              <a:t>4.  Des enzymes telle que;  Les </a:t>
            </a:r>
            <a:r>
              <a:rPr lang="fr-FR" sz="2400" dirty="0" err="1">
                <a:latin typeface="Times New Roman" panose="02020603050405020304" pitchFamily="18" charset="0"/>
                <a:cs typeface="Times New Roman" panose="02020603050405020304" pitchFamily="18" charset="0"/>
              </a:rPr>
              <a:t>hélicases</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topoisomérases</a:t>
            </a:r>
            <a:r>
              <a:rPr lang="fr-FR" sz="2400" dirty="0">
                <a:latin typeface="Times New Roman" panose="02020603050405020304" pitchFamily="18" charset="0"/>
                <a:cs typeface="Times New Roman" panose="02020603050405020304" pitchFamily="18" charset="0"/>
              </a:rPr>
              <a:t>, ADN </a:t>
            </a:r>
            <a:r>
              <a:rPr lang="fr-FR" sz="2400" dirty="0" err="1">
                <a:latin typeface="Times New Roman" panose="02020603050405020304" pitchFamily="18" charset="0"/>
                <a:cs typeface="Times New Roman" panose="02020603050405020304" pitchFamily="18" charset="0"/>
              </a:rPr>
              <a:t>polymérase</a:t>
            </a:r>
            <a:r>
              <a:rPr lang="fr-FR" sz="2400" dirty="0">
                <a:latin typeface="Times New Roman" panose="02020603050405020304" pitchFamily="18" charset="0"/>
                <a:cs typeface="Times New Roman" panose="02020603050405020304" pitchFamily="18" charset="0"/>
              </a:rPr>
              <a:t> et </a:t>
            </a:r>
            <a:r>
              <a:rPr lang="fr-FR" sz="2400" dirty="0" err="1">
                <a:latin typeface="Times New Roman" panose="02020603050405020304" pitchFamily="18" charset="0"/>
                <a:cs typeface="Times New Roman" panose="02020603050405020304" pitchFamily="18" charset="0"/>
              </a:rPr>
              <a:t>primases</a:t>
            </a:r>
            <a:r>
              <a:rPr lang="fr-FR" sz="2400" dirty="0">
                <a:latin typeface="Times New Roman" panose="02020603050405020304" pitchFamily="18" charset="0"/>
                <a:cs typeface="Times New Roman" panose="02020603050405020304" pitchFamily="18" charset="0"/>
              </a:rPr>
              <a:t> </a:t>
            </a:r>
            <a:endParaRPr lang="fr-FR" sz="24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9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65A71CEC-9CEA-A943-8128-54AB432B90E9}"/>
              </a:ext>
            </a:extLst>
          </p:cNvPr>
          <p:cNvPicPr>
            <a:picLocks noChangeAspect="1"/>
          </p:cNvPicPr>
          <p:nvPr/>
        </p:nvPicPr>
        <p:blipFill>
          <a:blip r:embed="rId2"/>
          <a:stretch>
            <a:fillRect/>
          </a:stretch>
        </p:blipFill>
        <p:spPr>
          <a:xfrm>
            <a:off x="3382283" y="242888"/>
            <a:ext cx="8809717" cy="5472111"/>
          </a:xfrm>
          <a:prstGeom prst="rect">
            <a:avLst/>
          </a:prstGeom>
        </p:spPr>
      </p:pic>
      <p:sp>
        <p:nvSpPr>
          <p:cNvPr id="5" name="Titre 1">
            <a:extLst>
              <a:ext uri="{FF2B5EF4-FFF2-40B4-BE49-F238E27FC236}">
                <a16:creationId xmlns:a16="http://schemas.microsoft.com/office/drawing/2014/main" id="{D6FE5F10-443A-954D-93F1-AFA6AB3A7E97}"/>
              </a:ext>
            </a:extLst>
          </p:cNvPr>
          <p:cNvSpPr>
            <a:spLocks noGrp="1"/>
          </p:cNvSpPr>
          <p:nvPr>
            <p:ph type="title"/>
          </p:nvPr>
        </p:nvSpPr>
        <p:spPr>
          <a:xfrm>
            <a:off x="1" y="3600450"/>
            <a:ext cx="5086350" cy="2745014"/>
          </a:xfr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p>
            <a:pPr algn="just"/>
            <a:r>
              <a:rPr lang="fr-FR" sz="2000" b="1" dirty="0">
                <a:solidFill>
                  <a:srgbClr val="FF0000"/>
                </a:solidFill>
                <a:latin typeface="Times New Roman" panose="02020603050405020304" pitchFamily="18" charset="0"/>
                <a:cs typeface="Times New Roman" panose="02020603050405020304" pitchFamily="18" charset="0"/>
              </a:rPr>
              <a:t>La complémentarité: </a:t>
            </a:r>
            <a:r>
              <a:rPr lang="fr-FR" sz="2000" dirty="0">
                <a:latin typeface="Times New Roman" panose="02020603050405020304" pitchFamily="18" charset="0"/>
                <a:cs typeface="Times New Roman" panose="02020603050405020304" pitchFamily="18" charset="0"/>
              </a:rPr>
              <a:t>les nucléotides sont polymérises suivant les règles de complémentarité A-T et C-G</a:t>
            </a:r>
            <a:br>
              <a:rPr lang="fr-FR" sz="2000" dirty="0">
                <a:latin typeface="Times New Roman" panose="02020603050405020304" pitchFamily="18" charset="0"/>
                <a:cs typeface="Times New Roman" panose="02020603050405020304" pitchFamily="18" charset="0"/>
              </a:rPr>
            </a:br>
            <a:br>
              <a:rPr lang="fr-FR" sz="2000" dirty="0">
                <a:latin typeface="Times New Roman" panose="02020603050405020304" pitchFamily="18" charset="0"/>
                <a:cs typeface="Times New Roman" panose="02020603050405020304" pitchFamily="18" charset="0"/>
              </a:rPr>
            </a:br>
            <a:r>
              <a:rPr lang="fr-FR" sz="2000" b="1" dirty="0">
                <a:solidFill>
                  <a:srgbClr val="FF0000"/>
                </a:solidFill>
                <a:latin typeface="Times New Roman" panose="02020603050405020304" pitchFamily="18" charset="0"/>
                <a:cs typeface="Times New Roman" panose="02020603050405020304" pitchFamily="18" charset="0"/>
              </a:rPr>
              <a:t>L’orientation : </a:t>
            </a:r>
            <a:r>
              <a:rPr lang="fr-FR" sz="2000" dirty="0">
                <a:latin typeface="Times New Roman" panose="02020603050405020304" pitchFamily="18" charset="0"/>
                <a:cs typeface="Times New Roman" panose="02020603050405020304" pitchFamily="18" charset="0"/>
              </a:rPr>
              <a:t>Le brin néoformé et le brin parental ou matrice sont antiparallèles </a:t>
            </a:r>
          </a:p>
        </p:txBody>
      </p:sp>
      <p:sp>
        <p:nvSpPr>
          <p:cNvPr id="6" name="Titre 1">
            <a:extLst>
              <a:ext uri="{FF2B5EF4-FFF2-40B4-BE49-F238E27FC236}">
                <a16:creationId xmlns:a16="http://schemas.microsoft.com/office/drawing/2014/main" id="{86A3CA68-D3C6-DB41-8D99-5E06E8C565EA}"/>
              </a:ext>
            </a:extLst>
          </p:cNvPr>
          <p:cNvSpPr txBox="1">
            <a:spLocks/>
          </p:cNvSpPr>
          <p:nvPr/>
        </p:nvSpPr>
        <p:spPr>
          <a:xfrm>
            <a:off x="0" y="692944"/>
            <a:ext cx="3382283" cy="2277042"/>
          </a:xfrm>
          <a:prstGeom prst="rect">
            <a:avLst/>
          </a:prstGeom>
          <a:solidFill>
            <a:schemeClr val="accent1">
              <a:lumMod val="20000"/>
              <a:lumOff val="80000"/>
            </a:schemeClr>
          </a:solidFill>
          <a:scene3d>
            <a:camera prst="orthographicFront"/>
            <a:lightRig rig="threePt" dir="t"/>
          </a:scene3d>
          <a:sp3d>
            <a:bevelT/>
          </a:sp3d>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000" b="1" dirty="0">
                <a:solidFill>
                  <a:srgbClr val="FF0000"/>
                </a:solidFill>
                <a:latin typeface="Times New Roman" panose="02020603050405020304" pitchFamily="18" charset="0"/>
                <a:cs typeface="Times New Roman" panose="02020603050405020304" pitchFamily="18" charset="0"/>
              </a:rPr>
              <a:t>Le sens de la réplication: </a:t>
            </a:r>
            <a:r>
              <a:rPr lang="fr-FR" sz="2000" dirty="0">
                <a:latin typeface="Times New Roman" panose="02020603050405020304" pitchFamily="18" charset="0"/>
                <a:cs typeface="Times New Roman" panose="02020603050405020304" pitchFamily="18" charset="0"/>
              </a:rPr>
              <a:t>la polymérase fixe le NTP par l’ extrémité 5` sur le 3` OH du premier nucléotide d’une chaine préexistante. L’addition des nucléotides se fait donc dans le sens 5`vers 3` </a:t>
            </a:r>
          </a:p>
        </p:txBody>
      </p:sp>
    </p:spTree>
    <p:extLst>
      <p:ext uri="{BB962C8B-B14F-4D97-AF65-F5344CB8AC3E}">
        <p14:creationId xmlns:p14="http://schemas.microsoft.com/office/powerpoint/2010/main" val="332335175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4890</TotalTime>
  <Words>2163</Words>
  <Application>Microsoft Macintosh PowerPoint</Application>
  <PresentationFormat>Grand écran</PresentationFormat>
  <Paragraphs>78</Paragraphs>
  <Slides>33</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33</vt:i4>
      </vt:variant>
    </vt:vector>
  </HeadingPairs>
  <TitlesOfParts>
    <vt:vector size="41" baseType="lpstr">
      <vt:lpstr>Al Nile</vt:lpstr>
      <vt:lpstr>Arial</vt:lpstr>
      <vt:lpstr>Calibri</vt:lpstr>
      <vt:lpstr>Calibri Light</vt:lpstr>
      <vt:lpstr>Comic Sans MS</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éléments nécessaire a la réplication </vt:lpstr>
      <vt:lpstr>La complémentarité: les nucléotides sont polymérises suivant les règles de complémentarité A-T et C-G  L’orientation : Le brin néoformé et le brin parental ou matrice sont antiparallèles </vt:lpstr>
      <vt:lpstr>Présentation PowerPoint</vt:lpstr>
      <vt:lpstr>Les modes de réplication sont différents entre les procaryotes et eucaryotes, le chromosome circulaire de E.coli est copie, la réplication commence à un seul endroit, l’origine. </vt:lpstr>
      <vt:lpstr>Présentation PowerPoint</vt:lpstr>
      <vt:lpstr>Un modèle diffèrent de réplication de l’ADN est observe durant la conjugaison chez E.coli  et la multiplication de virus tels que le phage lambda. Dans le mécanisme du cercle roulant un brin est incisé et l’extrémité hydroxyle 3 libre s’agrandit grâce aux enzymes de la réplication. Comme l’ extrémité 3` est allongée tandis que le point de croissance tourne autour de la molécule circulaire, l’extrémité 5 du brin est déplacée et forme une queue qui grandit. La queue simple brin peut être convertie en double brin  par la synthèse du brin complémentaire. </vt:lpstr>
      <vt:lpstr>L’ADN des eucaryotes est linéaire et beaucoup plus long que celui des procaryotes. L’ADN chez E.coli mesure environs 1300 Um, tandis que les 46 chromosomes de l’homme ont une longueur totale de 1,8m.Il faut que de nombreuses fourches de réplication copient l’ADN eucaryotes simultanément, de manière à ce que la molécule puisse être dupliquée en un temps relativement court. En conséquence, il y’as beaucoup de réplicons tous les 10 à 100 um le long de l’ADN. Les fourches de réplication se déplacent à partir de  ces origines, deux fourches peuvent se rencontrer lorsqu’elles ont terminé de copier deux parties adjacentes.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ADN polymérase III est un complexe de plusieurs protéines, elle synthétise une molécule d’ADN en ajoutant de nouveaux nucléotides a son extrémité 3`. Cette enzyme à deux activités. Son activité polymérasique 5`vers 3` responsable de l’allongement de la chaine et une activité exonucléasique  dans le sens 3` vers 5` qui permet d’oter des nucléotides dans cette direction et ainsi corriger les erreurs d’incorportion. Quand un nucléotide contenant une base incorrecte est ajoute a la chaine d’ADN en croissance. L’ADN polymérase III utilise son activité exonucléasique de 3` vers 5` afin de corriger l’erreur (proof reading ou correction d’ épreuves)     </vt:lpstr>
      <vt:lpstr>Présentation PowerPoint</vt:lpstr>
      <vt:lpstr>Ligation:</vt:lpstr>
      <vt:lpstr>Présentation PowerPoint</vt:lpstr>
      <vt:lpstr>La réplication de certaine molécules d’ADN se termine quand deux fourches de réplication se rencontrent. D’autres molécules d’ADN contiennent des sites ou des séquences de terminaison arrêtent le processus de réplication. Chez E. coli, une protéine appelée tus se lie a ces séquences. Tus termine la réplication en bloquant le mouvement de l’hélicase   </vt:lpstr>
      <vt:lpstr>Réplication chez les eucaryotes</vt:lpstr>
      <vt:lpstr>Présentation PowerPoint</vt:lpstr>
      <vt:lpstr>Problèmes des extrémités  chromosomiques </vt:lpstr>
      <vt:lpstr>Les télomères et la télomérase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Microsoft Office User</cp:lastModifiedBy>
  <cp:revision>77</cp:revision>
  <dcterms:created xsi:type="dcterms:W3CDTF">2021-01-20T12:05:52Z</dcterms:created>
  <dcterms:modified xsi:type="dcterms:W3CDTF">2021-01-31T17:43:32Z</dcterms:modified>
</cp:coreProperties>
</file>