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12/15/2024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12/15/2024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Rabah.NOUI@univ-bejaia.D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39D26-9C98-8CB4-4994-DB2B31EAFAC1}"/>
              </a:ext>
            </a:extLst>
          </p:cNvPr>
          <p:cNvSpPr>
            <a:spLocks noGrp="1"/>
          </p:cNvSpPr>
          <p:nvPr>
            <p:ph type="ctrTitle"/>
          </p:nvPr>
        </p:nvSpPr>
        <p:spPr>
          <a:xfrm>
            <a:off x="1397452" y="99105"/>
            <a:ext cx="8791575" cy="2387600"/>
          </a:xfrm>
        </p:spPr>
        <p:style>
          <a:lnRef idx="1">
            <a:schemeClr val="dk1"/>
          </a:lnRef>
          <a:fillRef idx="2">
            <a:schemeClr val="dk1"/>
          </a:fillRef>
          <a:effectRef idx="1">
            <a:schemeClr val="dk1"/>
          </a:effectRef>
          <a:fontRef idx="minor">
            <a:schemeClr val="dk1"/>
          </a:fontRef>
        </p:style>
        <p:txBody>
          <a:bodyPr>
            <a:normAutofit/>
          </a:bodyPr>
          <a:lstStyle/>
          <a:p>
            <a:r>
              <a:rPr lang="en-US" sz="6000" b="1" dirty="0">
                <a:solidFill>
                  <a:schemeClr val="accent3">
                    <a:lumMod val="50000"/>
                  </a:schemeClr>
                </a:solidFill>
              </a:rPr>
              <a:t>The Classical School in Economics</a:t>
            </a:r>
            <a:endParaRPr lang="fr-FR" sz="6000" dirty="0">
              <a:solidFill>
                <a:schemeClr val="accent3">
                  <a:lumMod val="50000"/>
                </a:schemeClr>
              </a:solidFill>
            </a:endParaRPr>
          </a:p>
        </p:txBody>
      </p:sp>
      <p:sp>
        <p:nvSpPr>
          <p:cNvPr id="3" name="Subtitle 2">
            <a:extLst>
              <a:ext uri="{FF2B5EF4-FFF2-40B4-BE49-F238E27FC236}">
                <a16:creationId xmlns:a16="http://schemas.microsoft.com/office/drawing/2014/main" id="{86A0B51C-EADB-DC08-7D44-BF60CE35E77C}"/>
              </a:ext>
            </a:extLst>
          </p:cNvPr>
          <p:cNvSpPr>
            <a:spLocks noGrp="1"/>
          </p:cNvSpPr>
          <p:nvPr>
            <p:ph type="subTitle" idx="1"/>
          </p:nvPr>
        </p:nvSpPr>
        <p:spPr>
          <a:xfrm>
            <a:off x="8190138" y="5718266"/>
            <a:ext cx="5928633" cy="1655762"/>
          </a:xfrm>
        </p:spPr>
        <p:txBody>
          <a:bodyPr/>
          <a:lstStyle/>
          <a:p>
            <a:r>
              <a:rPr lang="en-US" b="1" dirty="0"/>
              <a:t>Prepared</a:t>
            </a:r>
            <a:r>
              <a:rPr lang="fr-FR" b="1" dirty="0"/>
              <a:t> by: Dr. NOUI Rabah</a:t>
            </a:r>
          </a:p>
          <a:p>
            <a:r>
              <a:rPr lang="fr-FR" b="1" dirty="0" err="1">
                <a:hlinkClick r:id="rId2"/>
              </a:rPr>
              <a:t>Rabah.NOUI@univ-bejaia.Dz</a:t>
            </a:r>
            <a:endParaRPr lang="fr-FR" b="1" dirty="0"/>
          </a:p>
          <a:p>
            <a:endParaRPr lang="fr-FR" b="1" dirty="0"/>
          </a:p>
        </p:txBody>
      </p:sp>
      <p:pic>
        <p:nvPicPr>
          <p:cNvPr id="5" name="Picture 4">
            <a:extLst>
              <a:ext uri="{FF2B5EF4-FFF2-40B4-BE49-F238E27FC236}">
                <a16:creationId xmlns:a16="http://schemas.microsoft.com/office/drawing/2014/main" id="{BF0CC472-80E8-C335-FDB3-199BA6FEB5F6}"/>
              </a:ext>
            </a:extLst>
          </p:cNvPr>
          <p:cNvPicPr>
            <a:picLocks noChangeAspect="1"/>
          </p:cNvPicPr>
          <p:nvPr/>
        </p:nvPicPr>
        <p:blipFill>
          <a:blip r:embed="rId3"/>
          <a:stretch>
            <a:fillRect/>
          </a:stretch>
        </p:blipFill>
        <p:spPr>
          <a:xfrm>
            <a:off x="1162255" y="2486705"/>
            <a:ext cx="8319203" cy="2499723"/>
          </a:xfrm>
          <a:prstGeom prst="rect">
            <a:avLst/>
          </a:prstGeom>
        </p:spPr>
      </p:pic>
    </p:spTree>
    <p:extLst>
      <p:ext uri="{BB962C8B-B14F-4D97-AF65-F5344CB8AC3E}">
        <p14:creationId xmlns:p14="http://schemas.microsoft.com/office/powerpoint/2010/main" val="2401341180"/>
      </p:ext>
    </p:extLst>
  </p:cSld>
  <p:clrMapOvr>
    <a:masterClrMapping/>
  </p:clrMapOvr>
  <mc:AlternateContent xmlns:mc="http://schemas.openxmlformats.org/markup-compatibility/2006">
    <mc:Choice xmlns:p14="http://schemas.microsoft.com/office/powerpoint/2010/main" Requires="p14">
      <p:transition spd="slow" p14:dur="2000" advTm="53597"/>
    </mc:Choice>
    <mc:Fallback>
      <p:transition spd="slow" advTm="5359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4CAAF-8DCD-210B-9EB7-3FAA3ABA26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A71533-E3DD-AFFF-EA77-0C1D515F7F15}"/>
              </a:ext>
            </a:extLst>
          </p:cNvPr>
          <p:cNvSpPr>
            <a:spLocks noGrp="1"/>
          </p:cNvSpPr>
          <p:nvPr>
            <p:ph type="title"/>
          </p:nvPr>
        </p:nvSpPr>
        <p:spPr>
          <a:xfrm>
            <a:off x="1304698" y="130628"/>
            <a:ext cx="9905998" cy="1347941"/>
          </a:xfrm>
        </p:spPr>
        <p:style>
          <a:lnRef idx="3">
            <a:schemeClr val="lt1"/>
          </a:lnRef>
          <a:fillRef idx="1">
            <a:schemeClr val="accent3"/>
          </a:fillRef>
          <a:effectRef idx="1">
            <a:schemeClr val="accent3"/>
          </a:effectRef>
          <a:fontRef idx="minor">
            <a:schemeClr val="lt1"/>
          </a:fontRef>
        </p:style>
        <p:txBody>
          <a:bodyPr>
            <a:normAutofit fontScale="90000"/>
          </a:bodyPr>
          <a:lstStyle/>
          <a:p>
            <a:pPr algn="ctr"/>
            <a:br>
              <a:rPr lang="en-US" b="1" dirty="0"/>
            </a:br>
            <a:r>
              <a:rPr lang="en-US" b="1" dirty="0"/>
              <a:t>Alfred Marshall – Neoclassical Transition</a:t>
            </a:r>
            <a:br>
              <a:rPr lang="en-US" b="1" dirty="0"/>
            </a:br>
            <a:endParaRPr lang="fr-FR" dirty="0"/>
          </a:p>
        </p:txBody>
      </p:sp>
      <p:sp>
        <p:nvSpPr>
          <p:cNvPr id="3" name="Content Placeholder 2">
            <a:extLst>
              <a:ext uri="{FF2B5EF4-FFF2-40B4-BE49-F238E27FC236}">
                <a16:creationId xmlns:a16="http://schemas.microsoft.com/office/drawing/2014/main" id="{15B45760-CBF2-9B95-7B5F-5CDB16EEE14F}"/>
              </a:ext>
            </a:extLst>
          </p:cNvPr>
          <p:cNvSpPr>
            <a:spLocks noGrp="1"/>
          </p:cNvSpPr>
          <p:nvPr>
            <p:ph idx="1"/>
          </p:nvPr>
        </p:nvSpPr>
        <p:spPr>
          <a:xfrm>
            <a:off x="1576840" y="1632856"/>
            <a:ext cx="9905999" cy="4201887"/>
          </a:xfrm>
        </p:spPr>
        <p:style>
          <a:lnRef idx="2">
            <a:schemeClr val="accent2"/>
          </a:lnRef>
          <a:fillRef idx="1">
            <a:schemeClr val="lt1"/>
          </a:fillRef>
          <a:effectRef idx="0">
            <a:schemeClr val="accent2"/>
          </a:effectRef>
          <a:fontRef idx="minor">
            <a:schemeClr val="dk1"/>
          </a:fontRef>
        </p:style>
        <p:txBody>
          <a:bodyPr>
            <a:normAutofit/>
          </a:bodyPr>
          <a:lstStyle/>
          <a:p>
            <a:pPr algn="just"/>
            <a:r>
              <a:rPr lang="en-US" dirty="0">
                <a:latin typeface="Arial Rounded MT Bold" panose="020F0704030504030204" pitchFamily="34" charset="0"/>
              </a:rPr>
              <a:t>Work: Principles of Economics (1890)</a:t>
            </a:r>
          </a:p>
          <a:p>
            <a:pPr algn="just"/>
            <a:r>
              <a:rPr lang="en-US" dirty="0">
                <a:latin typeface="Arial Rounded MT Bold" panose="020F0704030504030204" pitchFamily="34" charset="0"/>
              </a:rPr>
              <a:t>Concepts: Marshall integrated supply, demand, and elasticity into economic analysis, formalizing concepts of equilibrium.</a:t>
            </a:r>
          </a:p>
          <a:p>
            <a:pPr algn="just"/>
            <a:r>
              <a:rPr lang="en-US" dirty="0">
                <a:latin typeface="Arial Rounded MT Bold" panose="020F0704030504030204" pitchFamily="34" charset="0"/>
              </a:rPr>
              <a:t>Example: The introduction of supply and demand curves provided a graphical representation of price determination in competitive markets. ✨✨✨</a:t>
            </a:r>
          </a:p>
        </p:txBody>
      </p:sp>
    </p:spTree>
    <p:extLst>
      <p:ext uri="{BB962C8B-B14F-4D97-AF65-F5344CB8AC3E}">
        <p14:creationId xmlns:p14="http://schemas.microsoft.com/office/powerpoint/2010/main" val="3343923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6AAFA-97CB-A40F-69F9-197346697B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7F1E78-4326-768C-370D-4AFD410F1CE6}"/>
              </a:ext>
            </a:extLst>
          </p:cNvPr>
          <p:cNvSpPr>
            <a:spLocks noGrp="1"/>
          </p:cNvSpPr>
          <p:nvPr>
            <p:ph type="title"/>
          </p:nvPr>
        </p:nvSpPr>
        <p:spPr>
          <a:xfrm>
            <a:off x="1304698" y="130628"/>
            <a:ext cx="9905998" cy="1347941"/>
          </a:xfrm>
        </p:spPr>
        <p:style>
          <a:lnRef idx="3">
            <a:schemeClr val="lt1"/>
          </a:lnRef>
          <a:fillRef idx="1">
            <a:schemeClr val="accent3"/>
          </a:fillRef>
          <a:effectRef idx="1">
            <a:schemeClr val="accent3"/>
          </a:effectRef>
          <a:fontRef idx="minor">
            <a:schemeClr val="lt1"/>
          </a:fontRef>
        </p:style>
        <p:txBody>
          <a:bodyPr>
            <a:normAutofit fontScale="90000"/>
          </a:bodyPr>
          <a:lstStyle/>
          <a:p>
            <a:pPr algn="ctr"/>
            <a:br>
              <a:rPr lang="en-US" b="1" dirty="0"/>
            </a:br>
            <a:r>
              <a:rPr lang="en-US" b="1" dirty="0"/>
              <a:t>Criticisms and Limits of the Classical School</a:t>
            </a:r>
            <a:br>
              <a:rPr lang="en-US" b="1" dirty="0"/>
            </a:br>
            <a:br>
              <a:rPr lang="en-US" b="1" dirty="0"/>
            </a:br>
            <a:endParaRPr lang="fr-FR" dirty="0"/>
          </a:p>
        </p:txBody>
      </p:sp>
      <p:sp>
        <p:nvSpPr>
          <p:cNvPr id="3" name="Content Placeholder 2">
            <a:extLst>
              <a:ext uri="{FF2B5EF4-FFF2-40B4-BE49-F238E27FC236}">
                <a16:creationId xmlns:a16="http://schemas.microsoft.com/office/drawing/2014/main" id="{6ED6AA66-08BE-CAAA-3677-5BE399A43F8F}"/>
              </a:ext>
            </a:extLst>
          </p:cNvPr>
          <p:cNvSpPr>
            <a:spLocks noGrp="1"/>
          </p:cNvSpPr>
          <p:nvPr>
            <p:ph idx="1"/>
          </p:nvPr>
        </p:nvSpPr>
        <p:spPr>
          <a:xfrm>
            <a:off x="1576840" y="1632856"/>
            <a:ext cx="9905999" cy="4201887"/>
          </a:xfrm>
        </p:spPr>
        <p:style>
          <a:lnRef idx="2">
            <a:schemeClr val="accent2"/>
          </a:lnRef>
          <a:fillRef idx="1">
            <a:schemeClr val="lt1"/>
          </a:fillRef>
          <a:effectRef idx="0">
            <a:schemeClr val="accent2"/>
          </a:effectRef>
          <a:fontRef idx="minor">
            <a:schemeClr val="dk1"/>
          </a:fontRef>
        </p:style>
        <p:txBody>
          <a:bodyPr>
            <a:normAutofit/>
          </a:bodyPr>
          <a:lstStyle/>
          <a:p>
            <a:pPr algn="just"/>
            <a:r>
              <a:rPr lang="en-US" dirty="0">
                <a:latin typeface="Arial Rounded MT Bold" panose="020F0704030504030204" pitchFamily="34" charset="0"/>
              </a:rPr>
              <a:t>Classical economics oversimplifies human behavior and fails to account for economic crises.</a:t>
            </a:r>
          </a:p>
          <a:p>
            <a:pPr algn="just"/>
            <a:r>
              <a:rPr lang="en-US" dirty="0">
                <a:latin typeface="Arial Rounded MT Bold" panose="020F0704030504030204" pitchFamily="34" charset="0"/>
              </a:rPr>
              <a:t>Examples: Marx criticized its focus on capital accumulation at the expense of equitable wealth distribution, while Keynes emphasized insufficient demand during economic downturns.</a:t>
            </a:r>
          </a:p>
          <a:p>
            <a:pPr algn="just"/>
            <a:r>
              <a:rPr lang="en-US" dirty="0">
                <a:latin typeface="Arial Rounded MT Bold" panose="020F0704030504030204" pitchFamily="34" charset="0"/>
              </a:rPr>
              <a:t>Legacy: These critiques spurred alternative schools of thought, including Marxism and Keynesianism. ✨✨✨</a:t>
            </a:r>
          </a:p>
        </p:txBody>
      </p:sp>
    </p:spTree>
    <p:extLst>
      <p:ext uri="{BB962C8B-B14F-4D97-AF65-F5344CB8AC3E}">
        <p14:creationId xmlns:p14="http://schemas.microsoft.com/office/powerpoint/2010/main" val="2588848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3F752-DEA0-C6BE-E11C-B138B5703B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464C74-0638-8517-B933-6F62E7162448}"/>
              </a:ext>
            </a:extLst>
          </p:cNvPr>
          <p:cNvSpPr>
            <a:spLocks noGrp="1"/>
          </p:cNvSpPr>
          <p:nvPr>
            <p:ph type="title"/>
          </p:nvPr>
        </p:nvSpPr>
        <p:spPr>
          <a:xfrm>
            <a:off x="1304698" y="130628"/>
            <a:ext cx="9905998" cy="1347941"/>
          </a:xfrm>
        </p:spPr>
        <p:style>
          <a:lnRef idx="3">
            <a:schemeClr val="lt1"/>
          </a:lnRef>
          <a:fillRef idx="1">
            <a:schemeClr val="accent3"/>
          </a:fillRef>
          <a:effectRef idx="1">
            <a:schemeClr val="accent3"/>
          </a:effectRef>
          <a:fontRef idx="minor">
            <a:schemeClr val="lt1"/>
          </a:fontRef>
        </p:style>
        <p:txBody>
          <a:bodyPr>
            <a:normAutofit fontScale="90000"/>
          </a:bodyPr>
          <a:lstStyle/>
          <a:p>
            <a:pPr algn="ctr"/>
            <a:br>
              <a:rPr lang="en-US" b="1" dirty="0"/>
            </a:br>
            <a:r>
              <a:rPr lang="en-US" b="1" dirty="0"/>
              <a:t>Conclusion and Legacy</a:t>
            </a:r>
            <a:br>
              <a:rPr lang="en-US" b="1" dirty="0"/>
            </a:br>
            <a:br>
              <a:rPr lang="en-US" b="1" dirty="0"/>
            </a:br>
            <a:endParaRPr lang="fr-FR" dirty="0"/>
          </a:p>
        </p:txBody>
      </p:sp>
      <p:sp>
        <p:nvSpPr>
          <p:cNvPr id="3" name="Content Placeholder 2">
            <a:extLst>
              <a:ext uri="{FF2B5EF4-FFF2-40B4-BE49-F238E27FC236}">
                <a16:creationId xmlns:a16="http://schemas.microsoft.com/office/drawing/2014/main" id="{4F308CA1-9DCB-699A-4F03-5257B89AC702}"/>
              </a:ext>
            </a:extLst>
          </p:cNvPr>
          <p:cNvSpPr>
            <a:spLocks noGrp="1"/>
          </p:cNvSpPr>
          <p:nvPr>
            <p:ph idx="1"/>
          </p:nvPr>
        </p:nvSpPr>
        <p:spPr>
          <a:xfrm>
            <a:off x="1576840" y="1632856"/>
            <a:ext cx="9905999" cy="4201887"/>
          </a:xfrm>
        </p:spPr>
        <p:style>
          <a:lnRef idx="2">
            <a:schemeClr val="accent2"/>
          </a:lnRef>
          <a:fillRef idx="1">
            <a:schemeClr val="lt1"/>
          </a:fillRef>
          <a:effectRef idx="0">
            <a:schemeClr val="accent2"/>
          </a:effectRef>
          <a:fontRef idx="minor">
            <a:schemeClr val="dk1"/>
          </a:fontRef>
        </p:style>
        <p:txBody>
          <a:bodyPr>
            <a:normAutofit/>
          </a:bodyPr>
          <a:lstStyle/>
          <a:p>
            <a:pPr algn="just"/>
            <a:r>
              <a:rPr lang="en-US" dirty="0">
                <a:latin typeface="Arial Rounded MT Bold" panose="020F0704030504030204" pitchFamily="34" charset="0"/>
              </a:rPr>
              <a:t>Summary: The classical school laid the foundations of modern economics, advocating for market-driven efficiency and individual freedom.</a:t>
            </a:r>
          </a:p>
          <a:p>
            <a:pPr algn="just"/>
            <a:r>
              <a:rPr lang="en-US" dirty="0">
                <a:latin typeface="Arial Rounded MT Bold" panose="020F0704030504030204" pitchFamily="34" charset="0"/>
              </a:rPr>
              <a:t>Legacy: Its principles continue to underpin capitalist economies while informing contemporary policy debates.</a:t>
            </a:r>
          </a:p>
          <a:p>
            <a:pPr algn="just"/>
            <a:r>
              <a:rPr lang="en-US" dirty="0">
                <a:latin typeface="Arial Rounded MT Bold" panose="020F0704030504030204" pitchFamily="34" charset="0"/>
              </a:rPr>
              <a:t>Discussion: To what extent do classical theories remain relevant in addressing modern economic challenges, such as inequality and sustainability? ✨✨✨</a:t>
            </a:r>
          </a:p>
        </p:txBody>
      </p:sp>
    </p:spTree>
    <p:extLst>
      <p:ext uri="{BB962C8B-B14F-4D97-AF65-F5344CB8AC3E}">
        <p14:creationId xmlns:p14="http://schemas.microsoft.com/office/powerpoint/2010/main" val="361883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3E969-9E2C-7B59-2907-9CB12D492B72}"/>
              </a:ext>
            </a:extLst>
          </p:cNvPr>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pPr algn="ctr"/>
            <a:r>
              <a:rPr lang="en-US" b="1" dirty="0"/>
              <a:t>The Classical School in Economics</a:t>
            </a:r>
            <a:br>
              <a:rPr lang="en-US" b="1" dirty="0"/>
            </a:br>
            <a:endParaRPr lang="fr-FR" dirty="0"/>
          </a:p>
        </p:txBody>
      </p:sp>
      <p:sp>
        <p:nvSpPr>
          <p:cNvPr id="3" name="Content Placeholder 2">
            <a:extLst>
              <a:ext uri="{FF2B5EF4-FFF2-40B4-BE49-F238E27FC236}">
                <a16:creationId xmlns:a16="http://schemas.microsoft.com/office/drawing/2014/main" id="{4695E880-430B-308A-FA52-7557BEBEA524}"/>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just"/>
            <a:r>
              <a:rPr lang="en-US" sz="2800" b="1" dirty="0">
                <a:latin typeface="Arial Rounded MT Bold" panose="020F0704030504030204" pitchFamily="34" charset="0"/>
              </a:rPr>
              <a:t>Introduction: </a:t>
            </a:r>
            <a:r>
              <a:rPr lang="en-US" sz="2800" dirty="0">
                <a:latin typeface="Arial Rounded MT Bold" panose="020F0704030504030204" pitchFamily="34" charset="0"/>
              </a:rPr>
              <a:t>✨✨✨ </a:t>
            </a:r>
          </a:p>
          <a:p>
            <a:pPr marL="0" indent="0" algn="just">
              <a:buNone/>
            </a:pPr>
            <a:r>
              <a:rPr lang="en-US" sz="2800" dirty="0">
                <a:latin typeface="Arial Rounded MT Bold" panose="020F0704030504030204" pitchFamily="34" charset="0"/>
              </a:rPr>
              <a:t>	The classical school emerged during the transformative period spanning the late 18th and early 19th centuries, driven by the sweeping changes of the Industrial Revolution. It laid the foundation for economic thought through its examination of market mechanisms, individual behaviors, and their broader societal impacts. This section provides a critical overview of its foundational principles, leading figures, and their enduring influence on contemporary economics. ✨✨✨</a:t>
            </a:r>
          </a:p>
          <a:p>
            <a:pPr algn="just"/>
            <a:endParaRPr lang="fr-FR" sz="2800" dirty="0">
              <a:latin typeface="Arial Rounded MT Bold" panose="020F0704030504030204" pitchFamily="34" charset="0"/>
            </a:endParaRPr>
          </a:p>
        </p:txBody>
      </p:sp>
    </p:spTree>
    <p:extLst>
      <p:ext uri="{BB962C8B-B14F-4D97-AF65-F5344CB8AC3E}">
        <p14:creationId xmlns:p14="http://schemas.microsoft.com/office/powerpoint/2010/main" val="2953343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4E4C2-9124-CAA3-0877-C82191AB44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73BA01-1703-EFA1-BEB2-6AC10AD19A3C}"/>
              </a:ext>
            </a:extLst>
          </p:cNvPr>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a:bodyPr>
          <a:lstStyle/>
          <a:p>
            <a:pPr algn="ctr"/>
            <a:r>
              <a:rPr lang="en-US" b="1" dirty="0"/>
              <a:t>Context and Foundations of the Classical School</a:t>
            </a:r>
            <a:endParaRPr lang="fr-FR" dirty="0"/>
          </a:p>
        </p:txBody>
      </p:sp>
      <p:sp>
        <p:nvSpPr>
          <p:cNvPr id="3" name="Content Placeholder 2">
            <a:extLst>
              <a:ext uri="{FF2B5EF4-FFF2-40B4-BE49-F238E27FC236}">
                <a16:creationId xmlns:a16="http://schemas.microsoft.com/office/drawing/2014/main" id="{B50C8B63-44A1-1DB2-C5A6-F4C3D9A3F08D}"/>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buFont typeface="Arial" panose="020B0604020202020204" pitchFamily="34" charset="0"/>
              <a:buChar char="•"/>
            </a:pPr>
            <a:r>
              <a:rPr lang="en-US" dirty="0">
                <a:latin typeface="Arial Rounded MT Bold" panose="020F0704030504030204" pitchFamily="34" charset="0"/>
              </a:rPr>
              <a:t>Principles: Economic freedom, invisible hand, individualism</a:t>
            </a:r>
          </a:p>
          <a:p>
            <a:pPr>
              <a:buFont typeface="Arial" panose="020B0604020202020204" pitchFamily="34" charset="0"/>
              <a:buChar char="•"/>
            </a:pPr>
            <a:r>
              <a:rPr lang="en-US" dirty="0">
                <a:latin typeface="Arial Rounded MT Bold" panose="020F0704030504030204" pitchFamily="34" charset="0"/>
              </a:rPr>
              <a:t>Historical Context: Emerged during the Industrial Revolution, characterized by technological progress, urbanization, and market expansion.</a:t>
            </a:r>
          </a:p>
          <a:p>
            <a:pPr>
              <a:buFont typeface="Arial" panose="020B0604020202020204" pitchFamily="34" charset="0"/>
              <a:buChar char="•"/>
            </a:pPr>
            <a:r>
              <a:rPr lang="en-US" dirty="0">
                <a:latin typeface="Arial Rounded MT Bold" panose="020F0704030504030204" pitchFamily="34" charset="0"/>
              </a:rPr>
              <a:t>Impact: The classical school played a pivotal role in legitimizing capitalism and shaping liberal economic policies, laying the groundwork for free-market systems as we know them. ✨✨✨</a:t>
            </a:r>
          </a:p>
          <a:p>
            <a:pPr algn="just"/>
            <a:endParaRPr lang="fr-FR" sz="2800" dirty="0">
              <a:latin typeface="Arial Rounded MT Bold" panose="020F0704030504030204" pitchFamily="34" charset="0"/>
            </a:endParaRPr>
          </a:p>
        </p:txBody>
      </p:sp>
    </p:spTree>
    <p:extLst>
      <p:ext uri="{BB962C8B-B14F-4D97-AF65-F5344CB8AC3E}">
        <p14:creationId xmlns:p14="http://schemas.microsoft.com/office/powerpoint/2010/main" val="790970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85947-2CBB-C758-071A-D2A0299F81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EB0A2C-0E86-E7AF-29D6-48792E29221B}"/>
              </a:ext>
            </a:extLst>
          </p:cNvPr>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a:bodyPr>
          <a:lstStyle/>
          <a:p>
            <a:pPr algn="ctr"/>
            <a:r>
              <a:rPr lang="en-US" dirty="0">
                <a:latin typeface="Arial Rounded MT Bold" panose="020F0704030504030204" pitchFamily="34" charset="0"/>
              </a:rPr>
              <a:t>Economic Freedom</a:t>
            </a:r>
            <a:br>
              <a:rPr lang="en-US" b="1" dirty="0"/>
            </a:br>
            <a:endParaRPr lang="fr-FR" dirty="0"/>
          </a:p>
        </p:txBody>
      </p:sp>
      <p:sp>
        <p:nvSpPr>
          <p:cNvPr id="3" name="Content Placeholder 2">
            <a:extLst>
              <a:ext uri="{FF2B5EF4-FFF2-40B4-BE49-F238E27FC236}">
                <a16:creationId xmlns:a16="http://schemas.microsoft.com/office/drawing/2014/main" id="{70D0B4E5-9669-6290-FB70-0DF3DCDD4A9E}"/>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lgn="just"/>
            <a:r>
              <a:rPr lang="en-US" sz="2800" dirty="0">
                <a:latin typeface="Arial Rounded MT Bold" panose="020F0704030504030204" pitchFamily="34" charset="0"/>
              </a:rPr>
              <a:t>:Definition:✨✨✨ Economic freedom encapsulates the autonomy of individuals and firms to produce, trade, and consume goods and services without undue intervention by the state. It assumes that voluntary exchanges within competitive markets optimize resource allocation and innovation. ✨✨✨</a:t>
            </a:r>
          </a:p>
          <a:p>
            <a:pPr algn="just"/>
            <a:r>
              <a:rPr lang="en-US" sz="2800" dirty="0">
                <a:latin typeface="Arial Rounded MT Bold" panose="020F0704030504030204" pitchFamily="34" charset="0"/>
              </a:rPr>
              <a:t>Example: In a laissez-faire economic environment, firms freely determine prices, hire labor, and pursue market expansion. For instance, post-industrial Britain witnessed a surge in manufacturing as businesses capitalized on unregulated markets to maximize productivity. ✨✨✨</a:t>
            </a:r>
            <a:endParaRPr lang="fr-FR" sz="2800" dirty="0">
              <a:latin typeface="Arial Rounded MT Bold" panose="020F0704030504030204" pitchFamily="34" charset="0"/>
            </a:endParaRPr>
          </a:p>
        </p:txBody>
      </p:sp>
    </p:spTree>
    <p:extLst>
      <p:ext uri="{BB962C8B-B14F-4D97-AF65-F5344CB8AC3E}">
        <p14:creationId xmlns:p14="http://schemas.microsoft.com/office/powerpoint/2010/main" val="3583143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F07E2-A4EC-F1E7-9313-C3649CD31B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A56200-FD4E-C1A0-1034-3627EB91B9D2}"/>
              </a:ext>
            </a:extLst>
          </p:cNvPr>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a:bodyPr>
          <a:lstStyle/>
          <a:p>
            <a:pPr algn="ctr"/>
            <a:r>
              <a:rPr lang="en-US" sz="3600" dirty="0">
                <a:latin typeface="Arial Rounded MT Bold" panose="020F0704030504030204" pitchFamily="34" charset="0"/>
              </a:rPr>
              <a:t> The Invisible Hand</a:t>
            </a:r>
            <a:br>
              <a:rPr lang="en-US" b="1" dirty="0"/>
            </a:br>
            <a:endParaRPr lang="fr-FR" dirty="0"/>
          </a:p>
        </p:txBody>
      </p:sp>
      <p:sp>
        <p:nvSpPr>
          <p:cNvPr id="3" name="Content Placeholder 2">
            <a:extLst>
              <a:ext uri="{FF2B5EF4-FFF2-40B4-BE49-F238E27FC236}">
                <a16:creationId xmlns:a16="http://schemas.microsoft.com/office/drawing/2014/main" id="{5F300AC6-9C8B-90D2-136E-59EE5D6AE363}"/>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0" indent="0" algn="just">
              <a:buNone/>
            </a:pPr>
            <a:r>
              <a:rPr lang="en-US" sz="2800" dirty="0">
                <a:latin typeface="Arial Rounded MT Bold" panose="020F0704030504030204" pitchFamily="34" charset="0"/>
              </a:rPr>
              <a:t>Definition:✨✨✨ Coined by Adam Smith, the "invisible hand" refers to the self-regulating nature of a free-market economy, where individual pursuit of self-interest inadvertently promotes collective welfare by aligning production with societal needs. ✨✨✨Limits: While the invisible hand assumes perfect competition and rational actors, real-world economies often experience market failures, such as monopolistic practices, externalities, and income disparities, necessitating corrective state intervention. ✨✨✨</a:t>
            </a:r>
            <a:endParaRPr lang="fr-FR" sz="2800" dirty="0">
              <a:latin typeface="Arial Rounded MT Bold" panose="020F0704030504030204" pitchFamily="34" charset="0"/>
            </a:endParaRPr>
          </a:p>
        </p:txBody>
      </p:sp>
    </p:spTree>
    <p:extLst>
      <p:ext uri="{BB962C8B-B14F-4D97-AF65-F5344CB8AC3E}">
        <p14:creationId xmlns:p14="http://schemas.microsoft.com/office/powerpoint/2010/main" val="3247183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795F7-687C-5BD1-D3EE-E07E9B7636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C68321-8997-3A05-42EF-9899A54FB9F5}"/>
              </a:ext>
            </a:extLst>
          </p:cNvPr>
          <p:cNvSpPr>
            <a:spLocks noGrp="1"/>
          </p:cNvSpPr>
          <p:nvPr>
            <p:ph type="title"/>
          </p:nvPr>
        </p:nvSpPr>
        <p:spPr>
          <a:xfrm>
            <a:off x="1304698" y="0"/>
            <a:ext cx="9905998" cy="1478570"/>
          </a:xfrm>
        </p:spPr>
        <p:style>
          <a:lnRef idx="3">
            <a:schemeClr val="lt1"/>
          </a:lnRef>
          <a:fillRef idx="1">
            <a:schemeClr val="accent3"/>
          </a:fillRef>
          <a:effectRef idx="1">
            <a:schemeClr val="accent3"/>
          </a:effectRef>
          <a:fontRef idx="minor">
            <a:schemeClr val="lt1"/>
          </a:fontRef>
        </p:style>
        <p:txBody>
          <a:bodyPr>
            <a:normAutofit/>
          </a:bodyPr>
          <a:lstStyle/>
          <a:p>
            <a:pPr algn="ctr"/>
            <a:r>
              <a:rPr lang="en-US" dirty="0">
                <a:latin typeface="Arial Rounded MT Bold" panose="020F0704030504030204" pitchFamily="34" charset="0"/>
              </a:rPr>
              <a:t>Individualism</a:t>
            </a:r>
            <a:br>
              <a:rPr lang="en-US" b="1" dirty="0"/>
            </a:br>
            <a:endParaRPr lang="fr-FR" dirty="0"/>
          </a:p>
        </p:txBody>
      </p:sp>
      <p:sp>
        <p:nvSpPr>
          <p:cNvPr id="3" name="Content Placeholder 2">
            <a:extLst>
              <a:ext uri="{FF2B5EF4-FFF2-40B4-BE49-F238E27FC236}">
                <a16:creationId xmlns:a16="http://schemas.microsoft.com/office/drawing/2014/main" id="{CA609C80-B8A8-5CC0-93AE-42554B4D332E}"/>
              </a:ext>
            </a:extLst>
          </p:cNvPr>
          <p:cNvSpPr>
            <a:spLocks noGrp="1"/>
          </p:cNvSpPr>
          <p:nvPr>
            <p:ph idx="1"/>
          </p:nvPr>
        </p:nvSpPr>
        <p:spPr>
          <a:xfrm>
            <a:off x="1141412" y="1589314"/>
            <a:ext cx="9905999" cy="4201887"/>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indent="0" algn="just">
              <a:buNone/>
            </a:pPr>
            <a:r>
              <a:rPr lang="en-US" sz="2800" dirty="0">
                <a:latin typeface="Arial Rounded MT Bold" panose="020F0704030504030204" pitchFamily="34" charset="0"/>
              </a:rPr>
              <a:t>Individualism posits that economic agents prioritize their self-interest, with market mechanisms channeling these pursuits toward economic efficiency. Rational decision-making underpins this concept, where individuals aim to optimize their outcomes within defined constraints. ✨✨✨</a:t>
            </a:r>
          </a:p>
          <a:p>
            <a:pPr marL="0" indent="0" algn="just">
              <a:buNone/>
            </a:pPr>
            <a:r>
              <a:rPr lang="en-US" sz="2800" dirty="0">
                <a:latin typeface="Arial Rounded MT Bold" panose="020F0704030504030204" pitchFamily="34" charset="0"/>
              </a:rPr>
              <a:t>Example: Entrepreneurs seeking to maximize profits inherently stimulate innovation and competition. </a:t>
            </a:r>
          </a:p>
          <a:p>
            <a:pPr marL="0" indent="0" algn="just">
              <a:buNone/>
            </a:pPr>
            <a:r>
              <a:rPr lang="en-US" sz="2800" dirty="0">
                <a:latin typeface="Arial Rounded MT Bold" panose="020F0704030504030204" pitchFamily="34" charset="0"/>
              </a:rPr>
              <a:t>For instance, the Industrial Revolution incentivized technological advancements in textile production, enhancing both productivity and consumer welfare. ✨✨✨</a:t>
            </a:r>
          </a:p>
          <a:p>
            <a:pPr marL="0" indent="0" algn="just">
              <a:buNone/>
            </a:pPr>
            <a:r>
              <a:rPr lang="en-US" sz="2800" dirty="0">
                <a:latin typeface="Arial Rounded MT Bold" panose="020F0704030504030204" pitchFamily="34" charset="0"/>
              </a:rPr>
              <a:t>Criticism: Excessive individualism can exacerbate wealth inequality and undermine collective goals, particularly in contexts requiring cooperation, such as environmental sustainability or public goods provision. ✨✨✨</a:t>
            </a:r>
            <a:endParaRPr lang="fr-FR" sz="2800" dirty="0">
              <a:latin typeface="Arial Rounded MT Bold" panose="020F0704030504030204" pitchFamily="34" charset="0"/>
            </a:endParaRPr>
          </a:p>
        </p:txBody>
      </p:sp>
    </p:spTree>
    <p:extLst>
      <p:ext uri="{BB962C8B-B14F-4D97-AF65-F5344CB8AC3E}">
        <p14:creationId xmlns:p14="http://schemas.microsoft.com/office/powerpoint/2010/main" val="747510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FCD0B-C95E-6E7A-6131-CC72E99B40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30BF36-6A4D-6A30-8350-36CA4BB3E70F}"/>
              </a:ext>
            </a:extLst>
          </p:cNvPr>
          <p:cNvSpPr>
            <a:spLocks noGrp="1"/>
          </p:cNvSpPr>
          <p:nvPr>
            <p:ph type="title"/>
          </p:nvPr>
        </p:nvSpPr>
        <p:spPr>
          <a:xfrm>
            <a:off x="1304698" y="0"/>
            <a:ext cx="9905998" cy="1478570"/>
          </a:xfrm>
        </p:spPr>
        <p:style>
          <a:lnRef idx="3">
            <a:schemeClr val="lt1"/>
          </a:lnRef>
          <a:fillRef idx="1">
            <a:schemeClr val="accent3"/>
          </a:fillRef>
          <a:effectRef idx="1">
            <a:schemeClr val="accent3"/>
          </a:effectRef>
          <a:fontRef idx="minor">
            <a:schemeClr val="lt1"/>
          </a:fontRef>
        </p:style>
        <p:txBody>
          <a:bodyPr>
            <a:normAutofit/>
          </a:bodyPr>
          <a:lstStyle/>
          <a:p>
            <a:pPr algn="ctr"/>
            <a:r>
              <a:rPr lang="en-US" sz="3600" dirty="0">
                <a:latin typeface="Arial Rounded MT Bold" panose="020F0704030504030204" pitchFamily="34" charset="0"/>
              </a:rPr>
              <a:t>The Wealth of Nations</a:t>
            </a:r>
            <a:br>
              <a:rPr lang="en-US" b="1" dirty="0"/>
            </a:br>
            <a:endParaRPr lang="fr-FR" dirty="0"/>
          </a:p>
        </p:txBody>
      </p:sp>
      <p:sp>
        <p:nvSpPr>
          <p:cNvPr id="3" name="Content Placeholder 2">
            <a:extLst>
              <a:ext uri="{FF2B5EF4-FFF2-40B4-BE49-F238E27FC236}">
                <a16:creationId xmlns:a16="http://schemas.microsoft.com/office/drawing/2014/main" id="{A98D27A1-076D-31FA-B18D-4E1215CB4B42}"/>
              </a:ext>
            </a:extLst>
          </p:cNvPr>
          <p:cNvSpPr>
            <a:spLocks noGrp="1"/>
          </p:cNvSpPr>
          <p:nvPr>
            <p:ph idx="1"/>
          </p:nvPr>
        </p:nvSpPr>
        <p:spPr>
          <a:xfrm>
            <a:off x="1141412" y="1589314"/>
            <a:ext cx="9905999" cy="4201887"/>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0" indent="0" algn="just">
              <a:buNone/>
            </a:pPr>
            <a:r>
              <a:rPr lang="en-US" sz="2800" dirty="0">
                <a:latin typeface="Arial Rounded MT Bold" panose="020F0704030504030204" pitchFamily="34" charset="0"/>
              </a:rPr>
              <a:t>Adam Smith – </a:t>
            </a:r>
          </a:p>
          <a:p>
            <a:pPr marL="0" indent="0" algn="just">
              <a:buNone/>
            </a:pPr>
            <a:r>
              <a:rPr lang="en-US" sz="2800" dirty="0">
                <a:latin typeface="Arial Rounded MT Bold" panose="020F0704030504030204" pitchFamily="34" charset="0"/>
              </a:rPr>
              <a:t>The Wealth of Nations (1776)Concepts: Division of labor, invisible hand </a:t>
            </a:r>
          </a:p>
          <a:p>
            <a:pPr marL="0" indent="0" algn="just">
              <a:buNone/>
            </a:pPr>
            <a:r>
              <a:rPr lang="en-US" sz="2800" dirty="0">
                <a:latin typeface="Arial Rounded MT Bold" panose="020F0704030504030204" pitchFamily="34" charset="0"/>
              </a:rPr>
              <a:t>Example: Smith’s analysis of pin production highlights productivity gains through task specialization, a precursor to modern assembly-line techniques.</a:t>
            </a:r>
          </a:p>
          <a:p>
            <a:pPr marL="0" indent="0" algn="just">
              <a:buNone/>
            </a:pPr>
            <a:r>
              <a:rPr lang="en-US" sz="2800" dirty="0">
                <a:latin typeface="Arial Rounded MT Bold" panose="020F0704030504030204" pitchFamily="34" charset="0"/>
              </a:rPr>
              <a:t>Limit: While revolutionary, Smith’s framework overlooked socioeconomic inequalities and environmental considerations, which became prominent in subsequent economic theories. ✨✨✨</a:t>
            </a:r>
            <a:endParaRPr lang="fr-FR" sz="2800" dirty="0">
              <a:latin typeface="Arial Rounded MT Bold" panose="020F0704030504030204" pitchFamily="34" charset="0"/>
            </a:endParaRPr>
          </a:p>
        </p:txBody>
      </p:sp>
    </p:spTree>
    <p:extLst>
      <p:ext uri="{BB962C8B-B14F-4D97-AF65-F5344CB8AC3E}">
        <p14:creationId xmlns:p14="http://schemas.microsoft.com/office/powerpoint/2010/main" val="3081575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1FA15-1390-7FD6-AB13-5AB53D783A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40187E-B786-851F-2B08-BDFC7E99CFE5}"/>
              </a:ext>
            </a:extLst>
          </p:cNvPr>
          <p:cNvSpPr>
            <a:spLocks noGrp="1"/>
          </p:cNvSpPr>
          <p:nvPr>
            <p:ph type="title"/>
          </p:nvPr>
        </p:nvSpPr>
        <p:spPr>
          <a:xfrm>
            <a:off x="1304698" y="130628"/>
            <a:ext cx="9905998" cy="1347941"/>
          </a:xfrm>
        </p:spPr>
        <p:style>
          <a:lnRef idx="3">
            <a:schemeClr val="lt1"/>
          </a:lnRef>
          <a:fillRef idx="1">
            <a:schemeClr val="accent3"/>
          </a:fillRef>
          <a:effectRef idx="1">
            <a:schemeClr val="accent3"/>
          </a:effectRef>
          <a:fontRef idx="minor">
            <a:schemeClr val="lt1"/>
          </a:fontRef>
        </p:style>
        <p:txBody>
          <a:bodyPr>
            <a:normAutofit fontScale="90000"/>
          </a:bodyPr>
          <a:lstStyle/>
          <a:p>
            <a:pPr algn="ctr"/>
            <a:br>
              <a:rPr lang="en-US" b="1" dirty="0"/>
            </a:br>
            <a:br>
              <a:rPr lang="en-US" b="1" dirty="0"/>
            </a:br>
            <a:r>
              <a:rPr lang="en-US" b="1" dirty="0"/>
              <a:t>David Ricardo – Theory of Comparative Advantage</a:t>
            </a:r>
            <a:br>
              <a:rPr lang="en-US" dirty="0"/>
            </a:br>
            <a:br>
              <a:rPr lang="en-US" b="1" dirty="0"/>
            </a:br>
            <a:endParaRPr lang="fr-FR" dirty="0"/>
          </a:p>
        </p:txBody>
      </p:sp>
      <p:sp>
        <p:nvSpPr>
          <p:cNvPr id="3" name="Content Placeholder 2">
            <a:extLst>
              <a:ext uri="{FF2B5EF4-FFF2-40B4-BE49-F238E27FC236}">
                <a16:creationId xmlns:a16="http://schemas.microsoft.com/office/drawing/2014/main" id="{14AB66A1-C24A-6173-A89C-560E57F66BED}"/>
              </a:ext>
            </a:extLst>
          </p:cNvPr>
          <p:cNvSpPr>
            <a:spLocks noGrp="1"/>
          </p:cNvSpPr>
          <p:nvPr>
            <p:ph idx="1"/>
          </p:nvPr>
        </p:nvSpPr>
        <p:spPr>
          <a:xfrm>
            <a:off x="1141412" y="1589314"/>
            <a:ext cx="9905999" cy="4201887"/>
          </a:xfrm>
        </p:spPr>
        <p:style>
          <a:lnRef idx="2">
            <a:schemeClr val="accent2"/>
          </a:lnRef>
          <a:fillRef idx="1">
            <a:schemeClr val="lt1"/>
          </a:fillRef>
          <a:effectRef idx="0">
            <a:schemeClr val="accent2"/>
          </a:effectRef>
          <a:fontRef idx="minor">
            <a:schemeClr val="dk1"/>
          </a:fontRef>
        </p:style>
        <p:txBody>
          <a:bodyPr>
            <a:normAutofit lnSpcReduction="10000"/>
          </a:bodyPr>
          <a:lstStyle/>
          <a:p>
            <a:pPr algn="just">
              <a:buFont typeface="Arial" panose="020B0604020202020204" pitchFamily="34" charset="0"/>
              <a:buChar char="•"/>
            </a:pPr>
            <a:r>
              <a:rPr lang="en-US" dirty="0">
                <a:latin typeface="Arial Rounded MT Bold" panose="020F0704030504030204" pitchFamily="34" charset="0"/>
              </a:rPr>
              <a:t>Work: Principles of Political Economy and Taxation (1817)</a:t>
            </a:r>
          </a:p>
          <a:p>
            <a:pPr algn="just">
              <a:buFont typeface="Arial" panose="020B0604020202020204" pitchFamily="34" charset="0"/>
              <a:buChar char="•"/>
            </a:pPr>
            <a:r>
              <a:rPr lang="en-US" dirty="0">
                <a:latin typeface="Arial Rounded MT Bold" panose="020F0704030504030204" pitchFamily="34" charset="0"/>
              </a:rPr>
              <a:t>Concepts: Labor-value theory, law of diminishing returns, comparative advantage</a:t>
            </a:r>
          </a:p>
          <a:p>
            <a:pPr algn="just"/>
            <a:r>
              <a:rPr lang="en-US" dirty="0">
                <a:latin typeface="Arial Rounded MT Bold" panose="020F0704030504030204" pitchFamily="34" charset="0"/>
              </a:rPr>
              <a:t>Example: ✨✨✨ Ricardo’s comparative advantage demonstrates how nations benefit from trade by specializing in goods with the lowest opportunity costs. </a:t>
            </a:r>
          </a:p>
          <a:p>
            <a:pPr algn="just"/>
            <a:r>
              <a:rPr lang="en-US" dirty="0">
                <a:latin typeface="Arial Rounded MT Bold" panose="020F0704030504030204" pitchFamily="34" charset="0"/>
              </a:rPr>
              <a:t>For instance, England focused on textile production while Portugal exported wine, optimizing mutual gains despite differing efficiencies. ✨✨✨</a:t>
            </a:r>
          </a:p>
        </p:txBody>
      </p:sp>
    </p:spTree>
    <p:extLst>
      <p:ext uri="{BB962C8B-B14F-4D97-AF65-F5344CB8AC3E}">
        <p14:creationId xmlns:p14="http://schemas.microsoft.com/office/powerpoint/2010/main" val="1876828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36D10-D8AC-3070-FC8E-2176B4F194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A67156-DD1E-C94C-F3DA-96827DED00A1}"/>
              </a:ext>
            </a:extLst>
          </p:cNvPr>
          <p:cNvSpPr>
            <a:spLocks noGrp="1"/>
          </p:cNvSpPr>
          <p:nvPr>
            <p:ph type="title"/>
          </p:nvPr>
        </p:nvSpPr>
        <p:spPr>
          <a:xfrm>
            <a:off x="1304698" y="130628"/>
            <a:ext cx="9905998" cy="1347941"/>
          </a:xfrm>
        </p:spPr>
        <p:style>
          <a:lnRef idx="3">
            <a:schemeClr val="lt1"/>
          </a:lnRef>
          <a:fillRef idx="1">
            <a:schemeClr val="accent3"/>
          </a:fillRef>
          <a:effectRef idx="1">
            <a:schemeClr val="accent3"/>
          </a:effectRef>
          <a:fontRef idx="minor">
            <a:schemeClr val="lt1"/>
          </a:fontRef>
        </p:style>
        <p:txBody>
          <a:bodyPr>
            <a:normAutofit fontScale="90000"/>
          </a:bodyPr>
          <a:lstStyle/>
          <a:p>
            <a:pPr algn="ctr"/>
            <a:br>
              <a:rPr lang="en-US" b="1" dirty="0"/>
            </a:br>
            <a:br>
              <a:rPr lang="en-US" dirty="0"/>
            </a:br>
            <a:r>
              <a:rPr lang="en-US" b="1" dirty="0"/>
              <a:t>Jean-Baptiste Say – The Law of Markets</a:t>
            </a:r>
            <a:br>
              <a:rPr lang="en-US" b="1" dirty="0"/>
            </a:br>
            <a:br>
              <a:rPr lang="en-US" b="1" dirty="0"/>
            </a:br>
            <a:endParaRPr lang="fr-FR" dirty="0"/>
          </a:p>
        </p:txBody>
      </p:sp>
      <p:sp>
        <p:nvSpPr>
          <p:cNvPr id="3" name="Content Placeholder 2">
            <a:extLst>
              <a:ext uri="{FF2B5EF4-FFF2-40B4-BE49-F238E27FC236}">
                <a16:creationId xmlns:a16="http://schemas.microsoft.com/office/drawing/2014/main" id="{551B6917-B845-1F6E-4115-9A1148577622}"/>
              </a:ext>
            </a:extLst>
          </p:cNvPr>
          <p:cNvSpPr>
            <a:spLocks noGrp="1"/>
          </p:cNvSpPr>
          <p:nvPr>
            <p:ph idx="1"/>
          </p:nvPr>
        </p:nvSpPr>
        <p:spPr>
          <a:xfrm>
            <a:off x="1304697" y="1894114"/>
            <a:ext cx="9905999" cy="4201887"/>
          </a:xfrm>
        </p:spPr>
        <p:style>
          <a:lnRef idx="2">
            <a:schemeClr val="accent2"/>
          </a:lnRef>
          <a:fillRef idx="1">
            <a:schemeClr val="lt1"/>
          </a:fillRef>
          <a:effectRef idx="0">
            <a:schemeClr val="accent2"/>
          </a:effectRef>
          <a:fontRef idx="minor">
            <a:schemeClr val="dk1"/>
          </a:fontRef>
        </p:style>
        <p:txBody>
          <a:bodyPr>
            <a:normAutofit/>
          </a:bodyPr>
          <a:lstStyle/>
          <a:p>
            <a:pPr algn="just"/>
            <a:r>
              <a:rPr lang="en-US" dirty="0">
                <a:latin typeface="Arial Rounded MT Bold" panose="020F0704030504030204" pitchFamily="34" charset="0"/>
              </a:rPr>
              <a:t>Concept: ✨✨✨ Say’s Law asserts that supply inherently generates its own demand, implying that production creates the income necessary to purchase goods and services. ✨✨✨</a:t>
            </a:r>
          </a:p>
          <a:p>
            <a:pPr algn="just"/>
            <a:r>
              <a:rPr lang="en-US" dirty="0">
                <a:latin typeface="Arial Rounded MT Bold" panose="020F0704030504030204" pitchFamily="34" charset="0"/>
              </a:rPr>
              <a:t>Example: Manufacturers, such as those in the automotive industry, stimulate demand by distributing wages to workers and profits to investors, who, in turn, reinvest in consumption and production cycles. ✨✨✨</a:t>
            </a:r>
          </a:p>
        </p:txBody>
      </p:sp>
    </p:spTree>
    <p:extLst>
      <p:ext uri="{BB962C8B-B14F-4D97-AF65-F5344CB8AC3E}">
        <p14:creationId xmlns:p14="http://schemas.microsoft.com/office/powerpoint/2010/main" val="34536045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25</TotalTime>
  <Words>846</Words>
  <Application>Microsoft Office PowerPoint</Application>
  <PresentationFormat>Widescreen</PresentationFormat>
  <Paragraphs>45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Arial Rounded MT Bold</vt:lpstr>
      <vt:lpstr>Tw Cen MT</vt:lpstr>
      <vt:lpstr>Circuit</vt:lpstr>
      <vt:lpstr>The Classical School in Economics</vt:lpstr>
      <vt:lpstr>The Classical School in Economics </vt:lpstr>
      <vt:lpstr>Context and Foundations of the Classical School</vt:lpstr>
      <vt:lpstr>Economic Freedom </vt:lpstr>
      <vt:lpstr> The Invisible Hand </vt:lpstr>
      <vt:lpstr>Individualism </vt:lpstr>
      <vt:lpstr>The Wealth of Nations </vt:lpstr>
      <vt:lpstr>  David Ricardo – Theory of Comparative Advantage  </vt:lpstr>
      <vt:lpstr>  Jean-Baptiste Say – The Law of Markets  </vt:lpstr>
      <vt:lpstr> Alfred Marshall – Neoclassical Transition </vt:lpstr>
      <vt:lpstr> Criticisms and Limits of the Classical School  </vt:lpstr>
      <vt:lpstr> Conclusion and Legacy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rabahnoui2015@gmail.com</dc:creator>
  <cp:lastModifiedBy>rabahnoui2015@gmail.com</cp:lastModifiedBy>
  <cp:revision>9</cp:revision>
  <dcterms:created xsi:type="dcterms:W3CDTF">2024-12-15T22:29:42Z</dcterms:created>
  <dcterms:modified xsi:type="dcterms:W3CDTF">2024-12-15T22:55:27Z</dcterms:modified>
</cp:coreProperties>
</file>