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91" r:id="rId4"/>
    <p:sldId id="260" r:id="rId5"/>
    <p:sldId id="261" r:id="rId6"/>
    <p:sldId id="289" r:id="rId7"/>
    <p:sldId id="295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2" r:id="rId20"/>
    <p:sldId id="273" r:id="rId21"/>
    <p:sldId id="274" r:id="rId22"/>
    <p:sldId id="292" r:id="rId23"/>
    <p:sldId id="297" r:id="rId24"/>
    <p:sldId id="296" r:id="rId25"/>
    <p:sldId id="293" r:id="rId26"/>
    <p:sldId id="294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092" y="18"/>
      </p:cViewPr>
      <p:guideLst>
        <p:guide orient="horz" pos="4767"/>
        <p:guide pos="67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498E-D45A-4472-A1CC-BF4CF074C6CB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0025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595688"/>
            <a:ext cx="8553450" cy="340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E82F-324F-4EF8-8FD3-8C3B7FFB528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9E82F-324F-4EF8-8FD3-8C3B7FFB528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permiologie.u-strasbg.fr" TargetMode="Externa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spermiologie.u-strasbg.fr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621166" y="1117057"/>
            <a:ext cx="1230559" cy="585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1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D83703"/>
                </a:solidFill>
                <a:latin typeface="Arial"/>
                <a:cs typeface="Arial"/>
              </a:rPr>
              <a:t>Plan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6727" y="1117057"/>
            <a:ext cx="732432" cy="585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1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D83703"/>
                </a:solidFill>
                <a:latin typeface="Arial"/>
                <a:cs typeface="Arial"/>
              </a:rPr>
              <a:t>du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4160" y="1117057"/>
            <a:ext cx="1479342" cy="585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1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D83703"/>
                </a:solidFill>
                <a:latin typeface="Arial"/>
                <a:cs typeface="Arial"/>
              </a:rPr>
              <a:t>cours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4481" y="3046729"/>
            <a:ext cx="4273111" cy="2109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Introduction</a:t>
            </a:r>
            <a:r>
              <a:rPr sz="3050" spc="199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:</a:t>
            </a:r>
            <a:r>
              <a:rPr sz="3050" spc="23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L’ovaire</a:t>
            </a:r>
            <a:r>
              <a:rPr sz="3050" spc="151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et</a:t>
            </a:r>
            <a:endParaRPr sz="3050">
              <a:latin typeface="Arial"/>
              <a:cs typeface="Arial"/>
            </a:endParaRPr>
          </a:p>
          <a:p>
            <a:pPr marL="12700" marR="58750">
              <a:lnSpc>
                <a:spcPct val="95825"/>
              </a:lnSpc>
              <a:spcBef>
                <a:spcPts val="770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La</a:t>
            </a:r>
            <a:r>
              <a:rPr sz="3050" spc="53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folliculogenèse</a:t>
            </a:r>
            <a:endParaRPr sz="3050">
              <a:latin typeface="Arial"/>
              <a:cs typeface="Arial"/>
            </a:endParaRPr>
          </a:p>
          <a:p>
            <a:pPr marL="12700" marR="58750">
              <a:lnSpc>
                <a:spcPct val="95825"/>
              </a:lnSpc>
              <a:spcBef>
                <a:spcPts val="938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L’ovogenèse</a:t>
            </a:r>
            <a:endParaRPr sz="3050">
              <a:latin typeface="Arial"/>
              <a:cs typeface="Arial"/>
            </a:endParaRPr>
          </a:p>
          <a:p>
            <a:pPr marL="12700" marR="58750">
              <a:lnSpc>
                <a:spcPct val="95825"/>
              </a:lnSpc>
              <a:spcBef>
                <a:spcPts val="932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La</a:t>
            </a:r>
            <a:r>
              <a:rPr sz="3050" spc="53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fécondation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443" y="3046729"/>
            <a:ext cx="1390638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le</a:t>
            </a:r>
            <a:r>
              <a:rPr sz="3050" spc="38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cycle</a:t>
            </a:r>
            <a:endParaRPr sz="30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17932" y="3046729"/>
            <a:ext cx="1368978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ovarien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002928" y="614835"/>
            <a:ext cx="276034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1. Définition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0819" y="1816740"/>
            <a:ext cx="22123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8735" y="1816740"/>
            <a:ext cx="1829267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Ensemble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8407" y="1816740"/>
            <a:ext cx="717326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des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06760" y="1816740"/>
            <a:ext cx="1873212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processus</a:t>
            </a:r>
            <a:endParaRPr sz="3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9508" y="1816740"/>
            <a:ext cx="651520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par</a:t>
            </a:r>
            <a:endParaRPr sz="3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11937" y="1816740"/>
            <a:ext cx="1524549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lesquels</a:t>
            </a:r>
            <a:endParaRPr sz="3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27510" y="1816740"/>
            <a:ext cx="519802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un</a:t>
            </a:r>
            <a:endParaRPr sz="3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8771" y="2239662"/>
            <a:ext cx="1394907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follicule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1185" y="2239662"/>
            <a:ext cx="180898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primordial</a:t>
            </a:r>
            <a:endParaRPr sz="3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7437" y="2239662"/>
            <a:ext cx="497751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2500" y="2239662"/>
            <a:ext cx="1896561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développe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6573" y="2239662"/>
            <a:ext cx="840696" cy="840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pour</a:t>
            </a:r>
            <a:endParaRPr sz="3050">
              <a:latin typeface="Arial"/>
              <a:cs typeface="Arial"/>
            </a:endParaRPr>
          </a:p>
          <a:p>
            <a:pPr marL="43776" marR="145517" algn="ctr">
              <a:lnSpc>
                <a:spcPts val="3335"/>
              </a:lnSpc>
              <a:spcBef>
                <a:spcPts val="4"/>
              </a:spcBef>
            </a:pPr>
            <a:r>
              <a:rPr sz="3050" spc="4" dirty="0" smtClean="0">
                <a:latin typeface="Arial"/>
                <a:cs typeface="Arial"/>
              </a:rPr>
              <a:t>par</a:t>
            </a:r>
            <a:endParaRPr sz="3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8755" y="2239662"/>
            <a:ext cx="1669545" cy="840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826" marR="652" algn="ctr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atteindre</a:t>
            </a:r>
            <a:endParaRPr sz="3050">
              <a:latin typeface="Arial"/>
              <a:cs typeface="Arial"/>
            </a:endParaRPr>
          </a:p>
          <a:p>
            <a:pPr algn="ctr">
              <a:lnSpc>
                <a:spcPts val="3335"/>
              </a:lnSpc>
              <a:spcBef>
                <a:spcPts val="4"/>
              </a:spcBef>
            </a:pPr>
            <a:r>
              <a:rPr sz="3050" spc="4" dirty="0" smtClean="0">
                <a:latin typeface="Arial"/>
                <a:cs typeface="Arial"/>
              </a:rPr>
              <a:t>apoptose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771" y="2663323"/>
            <a:ext cx="1830246" cy="840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l’ovulation</a:t>
            </a:r>
            <a:endParaRPr sz="3050">
              <a:latin typeface="Arial"/>
              <a:cs typeface="Arial"/>
            </a:endParaRPr>
          </a:p>
          <a:p>
            <a:pPr marL="12700" marR="58750">
              <a:lnSpc>
                <a:spcPts val="3329"/>
              </a:lnSpc>
              <a:spcBef>
                <a:spcPts val="4"/>
              </a:spcBef>
            </a:pPr>
            <a:r>
              <a:rPr sz="3050" spc="0" dirty="0" smtClean="0">
                <a:latin typeface="Arial"/>
                <a:cs typeface="Arial"/>
              </a:rPr>
              <a:t>(99.9%)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6093" y="2663323"/>
            <a:ext cx="2147537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(&lt;0.1%</a:t>
            </a:r>
            <a:r>
              <a:rPr sz="3050" spc="0" dirty="0" smtClean="0">
                <a:latin typeface="Arial"/>
                <a:cs typeface="Arial"/>
              </a:rPr>
              <a:t>) </a:t>
            </a:r>
            <a:r>
              <a:rPr sz="3050" spc="322" dirty="0" smtClean="0">
                <a:latin typeface="Arial"/>
                <a:cs typeface="Arial"/>
              </a:rPr>
              <a:t> </a:t>
            </a:r>
            <a:r>
              <a:rPr sz="3050" spc="4" dirty="0" smtClean="0">
                <a:latin typeface="Arial"/>
                <a:cs typeface="Arial"/>
              </a:rPr>
              <a:t>ou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54" y="2663323"/>
            <a:ext cx="1611186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4" dirty="0" smtClean="0">
                <a:latin typeface="Arial"/>
                <a:cs typeface="Arial"/>
              </a:rPr>
              <a:t>régresse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819" y="4120292"/>
            <a:ext cx="22123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8735" y="4120292"/>
            <a:ext cx="3614178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Lieu</a:t>
            </a:r>
            <a:r>
              <a:rPr sz="3050" spc="87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:</a:t>
            </a:r>
            <a:r>
              <a:rPr sz="3050" spc="8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cortex</a:t>
            </a:r>
            <a:r>
              <a:rPr sz="3050" spc="108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ovarien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819" y="5154339"/>
            <a:ext cx="22123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78734" y="5154340"/>
            <a:ext cx="8908003" cy="556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lang="fr-FR" sz="3050" spc="0" smtClean="0">
                <a:latin typeface="Arial"/>
                <a:cs typeface="Arial"/>
              </a:rPr>
              <a:t>Processus</a:t>
            </a:r>
            <a:r>
              <a:rPr lang="fr-FR" sz="3050" spc="167" smtClean="0">
                <a:latin typeface="Arial"/>
                <a:cs typeface="Arial"/>
              </a:rPr>
              <a:t> </a:t>
            </a:r>
            <a:r>
              <a:rPr lang="fr-FR" sz="3050" b="1" spc="0" smtClean="0">
                <a:solidFill>
                  <a:srgbClr val="CC0000"/>
                </a:solidFill>
                <a:latin typeface="Arial"/>
                <a:cs typeface="Arial"/>
              </a:rPr>
              <a:t>continu</a:t>
            </a:r>
            <a:r>
              <a:rPr lang="fr-FR" sz="3050" b="1" spc="139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de</a:t>
            </a:r>
            <a:r>
              <a:rPr lang="fr-FR" sz="3050" spc="53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la</a:t>
            </a:r>
            <a:r>
              <a:rPr lang="fr-FR" sz="3050" spc="43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puberté</a:t>
            </a:r>
            <a:r>
              <a:rPr lang="fr-FR" sz="3050" spc="143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à</a:t>
            </a:r>
            <a:r>
              <a:rPr lang="fr-FR" sz="3050" spc="36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la ménopause</a:t>
            </a:r>
            <a:endParaRPr lang="fr-FR"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90360" y="376489"/>
            <a:ext cx="8345782" cy="1133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6380" marR="295859" algn="ctr">
              <a:lnSpc>
                <a:spcPts val="4155"/>
              </a:lnSpc>
              <a:spcBef>
                <a:spcPts val="207"/>
              </a:spcBef>
            </a:pPr>
            <a:r>
              <a:rPr lang="fr-FR" sz="3950" spc="0" smtClean="0">
                <a:solidFill>
                  <a:srgbClr val="D83703"/>
                </a:solidFill>
                <a:latin typeface="Arial"/>
                <a:cs typeface="Arial"/>
              </a:rPr>
              <a:t>2. Les différents types de follicules</a:t>
            </a:r>
            <a:endParaRPr lang="fr-FR" sz="3950" smtClean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7"/>
              </a:spcBef>
            </a:pPr>
            <a:r>
              <a:rPr lang="fr-FR" sz="3950" spc="0" smtClean="0">
                <a:solidFill>
                  <a:srgbClr val="D83703"/>
                </a:solidFill>
                <a:latin typeface="Arial"/>
                <a:cs typeface="Arial"/>
              </a:rPr>
              <a:t>gamétogènes: aspects histologiques</a:t>
            </a:r>
            <a:endParaRPr lang="fr-FR" sz="3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819" y="2555904"/>
            <a:ext cx="7432969" cy="69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16">
              <a:lnSpc>
                <a:spcPts val="2810"/>
              </a:lnSpc>
              <a:spcBef>
                <a:spcPts val="140"/>
              </a:spcBef>
            </a:pPr>
            <a:r>
              <a:rPr lang="fr-FR" sz="2650" spc="0" smtClean="0">
                <a:latin typeface="Arial"/>
                <a:cs typeface="Arial"/>
              </a:rPr>
              <a:t>• </a:t>
            </a:r>
            <a:r>
              <a:rPr lang="fr-FR" sz="2650" spc="574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Follicules</a:t>
            </a:r>
            <a:r>
              <a:rPr lang="fr-FR" sz="2650" b="1" spc="-14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primordiaux</a:t>
            </a:r>
            <a:endParaRPr lang="fr-FR" sz="2650" smtClean="0">
              <a:latin typeface="Arial"/>
              <a:cs typeface="Arial"/>
            </a:endParaRPr>
          </a:p>
          <a:p>
            <a:pPr marL="516382">
              <a:lnSpc>
                <a:spcPct val="95825"/>
              </a:lnSpc>
            </a:pPr>
            <a:r>
              <a:rPr lang="fr-FR" sz="2200" spc="0" smtClean="0">
                <a:latin typeface="Wingdings"/>
                <a:cs typeface="Wingdings"/>
              </a:rPr>
              <a:t></a:t>
            </a:r>
            <a:r>
              <a:rPr lang="fr-FR" sz="2200" spc="59" smtClean="0">
                <a:latin typeface="Times New Roman"/>
                <a:cs typeface="Times New Roman"/>
              </a:rPr>
              <a:t> </a:t>
            </a:r>
            <a:r>
              <a:rPr lang="fr-FR" sz="2200" spc="0" smtClean="0">
                <a:latin typeface="Arial"/>
                <a:cs typeface="Arial"/>
              </a:rPr>
              <a:t>pool</a:t>
            </a:r>
            <a:r>
              <a:rPr lang="fr-FR" sz="2200" spc="9" smtClean="0">
                <a:latin typeface="Arial"/>
                <a:cs typeface="Arial"/>
              </a:rPr>
              <a:t> </a:t>
            </a:r>
            <a:r>
              <a:rPr lang="fr-FR" sz="2200" spc="0" smtClean="0">
                <a:latin typeface="Arial"/>
                <a:cs typeface="Arial"/>
              </a:rPr>
              <a:t>de réserve constitué</a:t>
            </a:r>
            <a:r>
              <a:rPr lang="fr-FR" sz="2200" spc="-14" smtClean="0">
                <a:latin typeface="Arial"/>
                <a:cs typeface="Arial"/>
              </a:rPr>
              <a:t> </a:t>
            </a:r>
            <a:r>
              <a:rPr lang="fr-FR" sz="2200" spc="0" smtClean="0">
                <a:latin typeface="Arial"/>
                <a:cs typeface="Arial"/>
              </a:rPr>
              <a:t>pendant la vie intra-utérine</a:t>
            </a:r>
            <a:endParaRPr lang="fr-FR"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819" y="3999133"/>
            <a:ext cx="4330525" cy="361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lang="fr-FR" sz="2650" spc="0" smtClean="0">
                <a:latin typeface="Arial"/>
                <a:cs typeface="Arial"/>
              </a:rPr>
              <a:t>• </a:t>
            </a:r>
            <a:r>
              <a:rPr lang="fr-FR" sz="2650" spc="574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Follicules</a:t>
            </a:r>
            <a:r>
              <a:rPr lang="fr-FR" sz="2650" b="1" spc="-9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en</a:t>
            </a:r>
            <a:r>
              <a:rPr lang="fr-FR" sz="2650" b="1" spc="-40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croissance</a:t>
            </a:r>
            <a:endParaRPr lang="fr-FR"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04502" y="4796229"/>
            <a:ext cx="222835" cy="1312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lang="fr-FR" sz="2200" spc="0" smtClean="0">
                <a:latin typeface="Arial"/>
                <a:cs typeface="Arial"/>
              </a:rPr>
              <a:t>–</a:t>
            </a:r>
            <a:endParaRPr lang="fr-FR" sz="2200" smtClean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lang="fr-FR" sz="2200" spc="0" smtClean="0">
                <a:latin typeface="Arial"/>
                <a:cs typeface="Arial"/>
              </a:rPr>
              <a:t>–</a:t>
            </a:r>
            <a:endParaRPr lang="fr-FR" sz="2200" smtClean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4"/>
              </a:spcBef>
            </a:pPr>
            <a:r>
              <a:rPr lang="fr-FR" sz="2200" spc="0" smtClean="0">
                <a:latin typeface="Arial"/>
                <a:cs typeface="Arial"/>
              </a:rPr>
              <a:t>–</a:t>
            </a:r>
            <a:endParaRPr lang="fr-FR" sz="2200" smtClean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0"/>
              </a:spcBef>
            </a:pPr>
            <a:r>
              <a:rPr lang="fr-FR" sz="2200" spc="0" smtClean="0">
                <a:latin typeface="Arial"/>
                <a:cs typeface="Arial"/>
              </a:rPr>
              <a:t>–</a:t>
            </a:r>
            <a:endParaRPr lang="fr-FR"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19169" y="4796229"/>
            <a:ext cx="4659561" cy="1312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48">
              <a:lnSpc>
                <a:spcPts val="2355"/>
              </a:lnSpc>
              <a:spcBef>
                <a:spcPts val="117"/>
              </a:spcBef>
            </a:pPr>
            <a:r>
              <a:rPr lang="fr-FR" sz="2200" spc="0" smtClean="0">
                <a:latin typeface="Arial"/>
                <a:cs typeface="Arial"/>
              </a:rPr>
              <a:t>Pr</a:t>
            </a:r>
            <a:r>
              <a:rPr lang="fr-FR" sz="2200" spc="4" smtClean="0">
                <a:latin typeface="Arial"/>
                <a:cs typeface="Arial"/>
              </a:rPr>
              <a:t>i</a:t>
            </a:r>
            <a:r>
              <a:rPr lang="fr-FR" sz="2200" spc="0" smtClean="0">
                <a:latin typeface="Arial"/>
                <a:cs typeface="Arial"/>
              </a:rPr>
              <a:t>ma</a:t>
            </a:r>
            <a:r>
              <a:rPr lang="fr-FR" sz="2200" spc="4" smtClean="0">
                <a:latin typeface="Arial"/>
                <a:cs typeface="Arial"/>
              </a:rPr>
              <a:t>i</a:t>
            </a:r>
            <a:r>
              <a:rPr lang="fr-FR" sz="2200" spc="0" smtClean="0">
                <a:latin typeface="Arial"/>
                <a:cs typeface="Arial"/>
              </a:rPr>
              <a:t>re</a:t>
            </a:r>
            <a:endParaRPr lang="fr-FR" sz="2200" smtClean="0">
              <a:latin typeface="Arial"/>
              <a:cs typeface="Arial"/>
            </a:endParaRPr>
          </a:p>
          <a:p>
            <a:pPr marL="12703" marR="41948">
              <a:lnSpc>
                <a:spcPct val="95825"/>
              </a:lnSpc>
            </a:pPr>
            <a:r>
              <a:rPr lang="fr-FR" sz="2200" spc="0" smtClean="0">
                <a:latin typeface="Arial"/>
                <a:cs typeface="Arial"/>
              </a:rPr>
              <a:t>Secondaire</a:t>
            </a:r>
            <a:endParaRPr lang="fr-FR" sz="2200" smtClean="0">
              <a:latin typeface="Arial"/>
              <a:cs typeface="Arial"/>
            </a:endParaRPr>
          </a:p>
          <a:p>
            <a:pPr marL="12703" marR="24059">
              <a:lnSpc>
                <a:spcPct val="95825"/>
              </a:lnSpc>
              <a:spcBef>
                <a:spcPts val="114"/>
              </a:spcBef>
            </a:pPr>
            <a:r>
              <a:rPr lang="fr-FR" sz="2200" spc="0" smtClean="0">
                <a:latin typeface="Arial"/>
                <a:cs typeface="Arial"/>
              </a:rPr>
              <a:t>Tertiaire = follicule</a:t>
            </a:r>
            <a:r>
              <a:rPr lang="fr-FR" sz="2200" spc="9" smtClean="0">
                <a:latin typeface="Arial"/>
                <a:cs typeface="Arial"/>
              </a:rPr>
              <a:t> </a:t>
            </a:r>
            <a:r>
              <a:rPr lang="fr-FR" sz="2200" spc="0" smtClean="0">
                <a:latin typeface="Arial"/>
                <a:cs typeface="Arial"/>
              </a:rPr>
              <a:t>antral ou cavitaire</a:t>
            </a:r>
            <a:endParaRPr lang="fr-FR" sz="2200" smtClean="0">
              <a:latin typeface="Arial"/>
              <a:cs typeface="Arial"/>
            </a:endParaRPr>
          </a:p>
          <a:p>
            <a:pPr marL="12703">
              <a:lnSpc>
                <a:spcPct val="95825"/>
              </a:lnSpc>
              <a:spcBef>
                <a:spcPts val="110"/>
              </a:spcBef>
            </a:pPr>
            <a:r>
              <a:rPr lang="fr-FR" sz="2200" spc="0" smtClean="0">
                <a:latin typeface="Arial"/>
                <a:cs typeface="Arial"/>
              </a:rPr>
              <a:t>Pré-ovulatoire =</a:t>
            </a:r>
            <a:r>
              <a:rPr lang="fr-FR" sz="2200" spc="-9" smtClean="0">
                <a:latin typeface="Arial"/>
                <a:cs typeface="Arial"/>
              </a:rPr>
              <a:t> </a:t>
            </a:r>
            <a:r>
              <a:rPr lang="fr-FR" sz="2200" spc="0" smtClean="0">
                <a:latin typeface="Arial"/>
                <a:cs typeface="Arial"/>
              </a:rPr>
              <a:t>follicule de De Graaf</a:t>
            </a:r>
            <a:endParaRPr lang="fr-FR"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795412" y="1840993"/>
            <a:ext cx="4352970" cy="325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837" y="1833382"/>
            <a:ext cx="4358636" cy="3264401"/>
          </a:xfrm>
          <a:custGeom>
            <a:avLst/>
            <a:gdLst/>
            <a:ahLst/>
            <a:cxnLst/>
            <a:rect l="l" t="t" r="r" b="b"/>
            <a:pathLst>
              <a:path w="4358636" h="3264401">
                <a:moveTo>
                  <a:pt x="5334" y="3264401"/>
                </a:moveTo>
                <a:lnTo>
                  <a:pt x="5334" y="10668"/>
                </a:lnTo>
                <a:lnTo>
                  <a:pt x="10668" y="5334"/>
                </a:lnTo>
                <a:lnTo>
                  <a:pt x="4347968" y="5334"/>
                </a:lnTo>
                <a:lnTo>
                  <a:pt x="4358636" y="0"/>
                </a:lnTo>
                <a:lnTo>
                  <a:pt x="0" y="0"/>
                </a:lnTo>
                <a:lnTo>
                  <a:pt x="5334" y="3264401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837" y="1833382"/>
            <a:ext cx="4358636" cy="3274307"/>
          </a:xfrm>
          <a:custGeom>
            <a:avLst/>
            <a:gdLst/>
            <a:ahLst/>
            <a:cxnLst/>
            <a:rect l="l" t="t" r="r" b="b"/>
            <a:pathLst>
              <a:path w="4358636" h="3274307">
                <a:moveTo>
                  <a:pt x="4358636" y="3274307"/>
                </a:moveTo>
                <a:lnTo>
                  <a:pt x="4358636" y="0"/>
                </a:lnTo>
                <a:lnTo>
                  <a:pt x="4347968" y="5334"/>
                </a:lnTo>
                <a:lnTo>
                  <a:pt x="10668" y="5334"/>
                </a:lnTo>
                <a:lnTo>
                  <a:pt x="5334" y="10668"/>
                </a:lnTo>
                <a:lnTo>
                  <a:pt x="5334" y="3264401"/>
                </a:lnTo>
                <a:lnTo>
                  <a:pt x="0" y="0"/>
                </a:lnTo>
                <a:lnTo>
                  <a:pt x="0" y="3274307"/>
                </a:lnTo>
                <a:lnTo>
                  <a:pt x="4358636" y="3274307"/>
                </a:lnTo>
                <a:lnTo>
                  <a:pt x="10668" y="3269735"/>
                </a:lnTo>
                <a:lnTo>
                  <a:pt x="10667" y="10668"/>
                </a:lnTo>
                <a:lnTo>
                  <a:pt x="4353302" y="10668"/>
                </a:lnTo>
                <a:lnTo>
                  <a:pt x="4353302" y="3264401"/>
                </a:lnTo>
                <a:lnTo>
                  <a:pt x="4347968" y="3269735"/>
                </a:lnTo>
                <a:lnTo>
                  <a:pt x="4358636" y="3274307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1505" y="1844050"/>
            <a:ext cx="4347968" cy="3263639"/>
          </a:xfrm>
          <a:custGeom>
            <a:avLst/>
            <a:gdLst/>
            <a:ahLst/>
            <a:cxnLst/>
            <a:rect l="l" t="t" r="r" b="b"/>
            <a:pathLst>
              <a:path w="4347968" h="3263639">
                <a:moveTo>
                  <a:pt x="4342634" y="0"/>
                </a:moveTo>
                <a:lnTo>
                  <a:pt x="4337300" y="0"/>
                </a:lnTo>
                <a:lnTo>
                  <a:pt x="4337300" y="3253733"/>
                </a:lnTo>
                <a:lnTo>
                  <a:pt x="0" y="3253733"/>
                </a:lnTo>
                <a:lnTo>
                  <a:pt x="0" y="3259067"/>
                </a:lnTo>
                <a:lnTo>
                  <a:pt x="4347968" y="3263639"/>
                </a:lnTo>
                <a:lnTo>
                  <a:pt x="4337300" y="3259067"/>
                </a:lnTo>
                <a:lnTo>
                  <a:pt x="4342634" y="3253733"/>
                </a:lnTo>
                <a:lnTo>
                  <a:pt x="4342634" y="0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9395" y="4058422"/>
            <a:ext cx="503678" cy="1212335"/>
          </a:xfrm>
          <a:custGeom>
            <a:avLst/>
            <a:gdLst/>
            <a:ahLst/>
            <a:cxnLst/>
            <a:rect l="l" t="t" r="r" b="b"/>
            <a:pathLst>
              <a:path w="503678" h="1212335">
                <a:moveTo>
                  <a:pt x="25867" y="83328"/>
                </a:moveTo>
                <a:lnTo>
                  <a:pt x="477770" y="1212335"/>
                </a:lnTo>
                <a:lnTo>
                  <a:pt x="503678" y="1201667"/>
                </a:lnTo>
                <a:lnTo>
                  <a:pt x="51603" y="72983"/>
                </a:lnTo>
                <a:lnTo>
                  <a:pt x="46481" y="60198"/>
                </a:lnTo>
                <a:lnTo>
                  <a:pt x="20573" y="70104"/>
                </a:lnTo>
                <a:lnTo>
                  <a:pt x="25867" y="83328"/>
                </a:lnTo>
                <a:close/>
              </a:path>
              <a:path w="503678" h="1212335">
                <a:moveTo>
                  <a:pt x="51603" y="72983"/>
                </a:moveTo>
                <a:lnTo>
                  <a:pt x="77723" y="62484"/>
                </a:lnTo>
                <a:lnTo>
                  <a:pt x="7619" y="0"/>
                </a:lnTo>
                <a:lnTo>
                  <a:pt x="0" y="93726"/>
                </a:lnTo>
                <a:lnTo>
                  <a:pt x="25867" y="83328"/>
                </a:lnTo>
                <a:lnTo>
                  <a:pt x="20573" y="70104"/>
                </a:lnTo>
                <a:lnTo>
                  <a:pt x="46481" y="60198"/>
                </a:lnTo>
                <a:lnTo>
                  <a:pt x="51603" y="72983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9395" y="4058422"/>
            <a:ext cx="503678" cy="1212335"/>
          </a:xfrm>
          <a:custGeom>
            <a:avLst/>
            <a:gdLst/>
            <a:ahLst/>
            <a:cxnLst/>
            <a:rect l="l" t="t" r="r" b="b"/>
            <a:pathLst>
              <a:path w="503678" h="1212335">
                <a:moveTo>
                  <a:pt x="25867" y="83328"/>
                </a:moveTo>
                <a:lnTo>
                  <a:pt x="477770" y="1212335"/>
                </a:lnTo>
                <a:lnTo>
                  <a:pt x="503678" y="1201667"/>
                </a:lnTo>
                <a:lnTo>
                  <a:pt x="51603" y="72983"/>
                </a:lnTo>
                <a:lnTo>
                  <a:pt x="46481" y="60198"/>
                </a:lnTo>
                <a:lnTo>
                  <a:pt x="20573" y="70104"/>
                </a:lnTo>
                <a:lnTo>
                  <a:pt x="25867" y="83328"/>
                </a:lnTo>
                <a:close/>
              </a:path>
              <a:path w="503678" h="1212335">
                <a:moveTo>
                  <a:pt x="51603" y="72983"/>
                </a:moveTo>
                <a:lnTo>
                  <a:pt x="77723" y="62484"/>
                </a:lnTo>
                <a:lnTo>
                  <a:pt x="7619" y="0"/>
                </a:lnTo>
                <a:lnTo>
                  <a:pt x="0" y="93726"/>
                </a:lnTo>
                <a:lnTo>
                  <a:pt x="25867" y="83328"/>
                </a:lnTo>
                <a:lnTo>
                  <a:pt x="20573" y="70104"/>
                </a:lnTo>
                <a:lnTo>
                  <a:pt x="46481" y="60198"/>
                </a:lnTo>
                <a:lnTo>
                  <a:pt x="51603" y="72983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68132" y="245265"/>
            <a:ext cx="661349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6941" y="245265"/>
            <a:ext cx="4132174" cy="1004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follicule primordial</a:t>
            </a:r>
            <a:endParaRPr sz="3950">
              <a:latin typeface="Arial"/>
              <a:cs typeface="Arial"/>
            </a:endParaRPr>
          </a:p>
          <a:p>
            <a:pPr marL="1000198" marR="75552">
              <a:lnSpc>
                <a:spcPct val="102091"/>
              </a:lnSpc>
            </a:pPr>
            <a:r>
              <a:rPr sz="3050" spc="0" dirty="0" smtClean="0">
                <a:solidFill>
                  <a:srgbClr val="D83703"/>
                </a:solidFill>
                <a:latin typeface="Arial"/>
                <a:cs typeface="Arial"/>
              </a:rPr>
              <a:t>(40</a:t>
            </a:r>
            <a:r>
              <a:rPr sz="3050" spc="69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3050" spc="0" dirty="0" smtClean="0">
                <a:solidFill>
                  <a:srgbClr val="D83703"/>
                </a:solidFill>
                <a:latin typeface="Symbol"/>
                <a:cs typeface="Symbol"/>
              </a:rPr>
              <a:t></a:t>
            </a:r>
            <a:r>
              <a:rPr sz="3050" spc="0" dirty="0" smtClean="0">
                <a:solidFill>
                  <a:srgbClr val="D83703"/>
                </a:solidFill>
                <a:latin typeface="Arial"/>
                <a:cs typeface="Arial"/>
              </a:rPr>
              <a:t>m)</a:t>
            </a:r>
            <a:endParaRPr sz="3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5584" y="2156823"/>
            <a:ext cx="16047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5497" y="2156824"/>
            <a:ext cx="4061850" cy="1340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 algn="just">
              <a:spcAft>
                <a:spcPts val="600"/>
              </a:spcAft>
            </a:pPr>
            <a:r>
              <a:rPr lang="fr-FR" sz="2200" spc="-4" dirty="0" smtClean="0">
                <a:latin typeface="Arial"/>
                <a:cs typeface="Arial"/>
              </a:rPr>
              <a:t>O</a:t>
            </a:r>
            <a:r>
              <a:rPr lang="fr-FR" sz="2200" spc="0" dirty="0" smtClean="0">
                <a:latin typeface="Arial"/>
                <a:cs typeface="Arial"/>
              </a:rPr>
              <a:t>vocyte</a:t>
            </a:r>
            <a:r>
              <a:rPr lang="fr-FR" sz="2200" spc="-9" dirty="0" smtClean="0">
                <a:latin typeface="Arial"/>
                <a:cs typeface="Arial"/>
              </a:rPr>
              <a:t> </a:t>
            </a:r>
            <a:r>
              <a:rPr lang="fr-FR" sz="2200" spc="0" dirty="0" smtClean="0">
                <a:latin typeface="Arial"/>
                <a:cs typeface="Arial"/>
              </a:rPr>
              <a:t>I (bloqué en prophase I)</a:t>
            </a:r>
            <a:r>
              <a:rPr lang="fr-FR" sz="2200" spc="-9" dirty="0" smtClean="0">
                <a:latin typeface="Arial"/>
                <a:cs typeface="Arial"/>
              </a:rPr>
              <a:t> </a:t>
            </a:r>
            <a:r>
              <a:rPr lang="fr-FR" sz="2200" spc="0" dirty="0" smtClean="0">
                <a:latin typeface="Arial"/>
                <a:cs typeface="Arial"/>
              </a:rPr>
              <a:t>entouré</a:t>
            </a:r>
            <a:r>
              <a:rPr lang="fr-FR" sz="2200" spc="-9" dirty="0" smtClean="0">
                <a:latin typeface="Arial"/>
                <a:cs typeface="Arial"/>
              </a:rPr>
              <a:t> </a:t>
            </a:r>
            <a:r>
              <a:rPr lang="fr-FR" sz="2200" spc="0" dirty="0" smtClean="0">
                <a:latin typeface="Arial"/>
                <a:cs typeface="Arial"/>
              </a:rPr>
              <a:t>d’une</a:t>
            </a:r>
            <a:r>
              <a:rPr lang="fr-FR" sz="2200" spc="9" dirty="0" smtClean="0">
                <a:latin typeface="Arial"/>
                <a:cs typeface="Arial"/>
              </a:rPr>
              <a:t> </a:t>
            </a:r>
            <a:r>
              <a:rPr lang="fr-FR" sz="2200" spc="0" dirty="0" smtClean="0">
                <a:latin typeface="Arial"/>
                <a:cs typeface="Arial"/>
              </a:rPr>
              <a:t>seule</a:t>
            </a:r>
            <a:r>
              <a:rPr lang="fr-FR" sz="2200" dirty="0" smtClean="0">
                <a:latin typeface="Arial"/>
                <a:cs typeface="Arial"/>
              </a:rPr>
              <a:t> </a:t>
            </a:r>
            <a:r>
              <a:rPr lang="fr-FR" sz="2200" spc="0" dirty="0" smtClean="0">
                <a:latin typeface="Arial"/>
                <a:cs typeface="Arial"/>
              </a:rPr>
              <a:t>couche de</a:t>
            </a:r>
            <a:r>
              <a:rPr lang="fr-FR" sz="2200" spc="4" dirty="0" smtClean="0">
                <a:latin typeface="Arial"/>
                <a:cs typeface="Arial"/>
              </a:rPr>
              <a:t> </a:t>
            </a:r>
            <a:r>
              <a:rPr lang="fr-FR" sz="2200" b="1" spc="0" dirty="0" smtClean="0">
                <a:latin typeface="Arial"/>
                <a:cs typeface="Arial"/>
              </a:rPr>
              <a:t>cellules folliculeuses</a:t>
            </a:r>
            <a:r>
              <a:rPr lang="fr-FR" sz="2200" b="1" spc="609" dirty="0" smtClean="0">
                <a:latin typeface="Arial"/>
                <a:cs typeface="Arial"/>
              </a:rPr>
              <a:t> </a:t>
            </a:r>
            <a:r>
              <a:rPr lang="fr-FR" sz="2200" spc="0" dirty="0" err="1" smtClean="0">
                <a:latin typeface="Arial"/>
                <a:cs typeface="Arial"/>
              </a:rPr>
              <a:t>endothéliformes</a:t>
            </a:r>
            <a:r>
              <a:rPr lang="fr-FR" sz="2200" spc="0" dirty="0" smtClean="0">
                <a:latin typeface="Arial"/>
                <a:cs typeface="Arial"/>
              </a:rPr>
              <a:t> (aplaties)</a:t>
            </a:r>
            <a:endParaRPr lang="fr-FR"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6621" y="3613472"/>
            <a:ext cx="538747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b="1" spc="-4" dirty="0" smtClean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950" b="1" spc="0" dirty="0" smtClean="0">
                <a:solidFill>
                  <a:srgbClr val="3F3F3F"/>
                </a:solidFill>
                <a:latin typeface="Arial"/>
                <a:cs typeface="Arial"/>
              </a:rPr>
              <a:t>v</a:t>
            </a:r>
            <a:r>
              <a:rPr sz="1950" b="1" spc="25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5584" y="4171530"/>
            <a:ext cx="16047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5498" y="4171530"/>
            <a:ext cx="3825961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Stock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définitif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constitué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vers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3536" y="4565517"/>
            <a:ext cx="586714" cy="313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300" baseline="-1317" dirty="0" smtClean="0">
                <a:latin typeface="Arial"/>
                <a:cs typeface="Arial"/>
              </a:rPr>
              <a:t>7</a:t>
            </a:r>
            <a:r>
              <a:rPr sz="2175" baseline="25989" dirty="0" smtClean="0">
                <a:latin typeface="Arial"/>
                <a:cs typeface="Arial"/>
              </a:rPr>
              <a:t>ème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7896" y="4573890"/>
            <a:ext cx="3345231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mois de la vie intra-utérine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92705" y="5374752"/>
            <a:ext cx="1571188" cy="64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190" marR="263857" algn="ctr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3F3F3F"/>
                </a:solidFill>
                <a:latin typeface="Arial"/>
                <a:cs typeface="Arial"/>
              </a:rPr>
              <a:t>Cellules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200" spc="0" dirty="0" smtClean="0">
                <a:solidFill>
                  <a:srgbClr val="3F3F3F"/>
                </a:solidFill>
                <a:latin typeface="Arial"/>
                <a:cs typeface="Arial"/>
              </a:rPr>
              <a:t>folliculeuses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553858" y="1949197"/>
            <a:ext cx="4838212" cy="3150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283" y="1942348"/>
            <a:ext cx="4847078" cy="3155435"/>
          </a:xfrm>
          <a:custGeom>
            <a:avLst/>
            <a:gdLst/>
            <a:ahLst/>
            <a:cxnLst/>
            <a:rect l="l" t="t" r="r" b="b"/>
            <a:pathLst>
              <a:path w="4847078" h="3155435">
                <a:moveTo>
                  <a:pt x="5333" y="3155435"/>
                </a:moveTo>
                <a:lnTo>
                  <a:pt x="5333" y="9905"/>
                </a:lnTo>
                <a:lnTo>
                  <a:pt x="10667" y="4571"/>
                </a:lnTo>
                <a:lnTo>
                  <a:pt x="4836410" y="4571"/>
                </a:lnTo>
                <a:lnTo>
                  <a:pt x="4847078" y="0"/>
                </a:lnTo>
                <a:lnTo>
                  <a:pt x="0" y="0"/>
                </a:lnTo>
                <a:lnTo>
                  <a:pt x="5333" y="3155435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283" y="1942348"/>
            <a:ext cx="4847078" cy="3165341"/>
          </a:xfrm>
          <a:custGeom>
            <a:avLst/>
            <a:gdLst/>
            <a:ahLst/>
            <a:cxnLst/>
            <a:rect l="l" t="t" r="r" b="b"/>
            <a:pathLst>
              <a:path w="4847078" h="3165341">
                <a:moveTo>
                  <a:pt x="4847078" y="3165341"/>
                </a:moveTo>
                <a:lnTo>
                  <a:pt x="4847078" y="0"/>
                </a:lnTo>
                <a:lnTo>
                  <a:pt x="4836410" y="4571"/>
                </a:lnTo>
                <a:lnTo>
                  <a:pt x="10667" y="4571"/>
                </a:lnTo>
                <a:lnTo>
                  <a:pt x="5333" y="9905"/>
                </a:lnTo>
                <a:lnTo>
                  <a:pt x="5333" y="3155435"/>
                </a:lnTo>
                <a:lnTo>
                  <a:pt x="0" y="0"/>
                </a:lnTo>
                <a:lnTo>
                  <a:pt x="0" y="3165341"/>
                </a:lnTo>
                <a:lnTo>
                  <a:pt x="4847078" y="3165341"/>
                </a:lnTo>
                <a:lnTo>
                  <a:pt x="10667" y="3160769"/>
                </a:lnTo>
                <a:lnTo>
                  <a:pt x="10667" y="9906"/>
                </a:lnTo>
                <a:lnTo>
                  <a:pt x="4841744" y="9905"/>
                </a:lnTo>
                <a:lnTo>
                  <a:pt x="4841744" y="3155435"/>
                </a:lnTo>
                <a:lnTo>
                  <a:pt x="4836410" y="3160769"/>
                </a:lnTo>
                <a:lnTo>
                  <a:pt x="4847078" y="3165341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9951" y="1952254"/>
            <a:ext cx="4836410" cy="3155435"/>
          </a:xfrm>
          <a:custGeom>
            <a:avLst/>
            <a:gdLst/>
            <a:ahLst/>
            <a:cxnLst/>
            <a:rect l="l" t="t" r="r" b="b"/>
            <a:pathLst>
              <a:path w="4836410" h="3155435">
                <a:moveTo>
                  <a:pt x="4831076" y="0"/>
                </a:moveTo>
                <a:lnTo>
                  <a:pt x="4825742" y="0"/>
                </a:lnTo>
                <a:lnTo>
                  <a:pt x="4825742" y="3145529"/>
                </a:lnTo>
                <a:lnTo>
                  <a:pt x="0" y="3145529"/>
                </a:lnTo>
                <a:lnTo>
                  <a:pt x="0" y="3150863"/>
                </a:lnTo>
                <a:lnTo>
                  <a:pt x="4836410" y="3155435"/>
                </a:lnTo>
                <a:lnTo>
                  <a:pt x="4825742" y="3150863"/>
                </a:lnTo>
                <a:lnTo>
                  <a:pt x="4831076" y="3145529"/>
                </a:lnTo>
                <a:lnTo>
                  <a:pt x="4831076" y="0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4223" y="4243588"/>
            <a:ext cx="528066" cy="1287773"/>
          </a:xfrm>
          <a:custGeom>
            <a:avLst/>
            <a:gdLst/>
            <a:ahLst/>
            <a:cxnLst/>
            <a:rect l="l" t="t" r="r" b="b"/>
            <a:pathLst>
              <a:path w="528066" h="1287773">
                <a:moveTo>
                  <a:pt x="0" y="1277105"/>
                </a:moveTo>
                <a:lnTo>
                  <a:pt x="25907" y="1287773"/>
                </a:lnTo>
                <a:lnTo>
                  <a:pt x="502424" y="83670"/>
                </a:lnTo>
                <a:lnTo>
                  <a:pt x="507492" y="70865"/>
                </a:lnTo>
                <a:lnTo>
                  <a:pt x="528066" y="93725"/>
                </a:lnTo>
                <a:lnTo>
                  <a:pt x="520445" y="0"/>
                </a:lnTo>
                <a:lnTo>
                  <a:pt x="481584" y="60198"/>
                </a:lnTo>
                <a:lnTo>
                  <a:pt x="476342" y="73442"/>
                </a:lnTo>
                <a:lnTo>
                  <a:pt x="0" y="1277105"/>
                </a:lnTo>
                <a:close/>
              </a:path>
              <a:path w="528066" h="1287773">
                <a:moveTo>
                  <a:pt x="481584" y="60198"/>
                </a:moveTo>
                <a:lnTo>
                  <a:pt x="520445" y="0"/>
                </a:lnTo>
                <a:lnTo>
                  <a:pt x="450342" y="63245"/>
                </a:lnTo>
                <a:lnTo>
                  <a:pt x="476342" y="73442"/>
                </a:lnTo>
                <a:lnTo>
                  <a:pt x="481584" y="60198"/>
                </a:lnTo>
                <a:close/>
              </a:path>
              <a:path w="528066" h="1287773">
                <a:moveTo>
                  <a:pt x="528066" y="93725"/>
                </a:moveTo>
                <a:lnTo>
                  <a:pt x="507492" y="70865"/>
                </a:lnTo>
                <a:lnTo>
                  <a:pt x="502424" y="83670"/>
                </a:lnTo>
                <a:lnTo>
                  <a:pt x="528066" y="93725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4223" y="4243588"/>
            <a:ext cx="528066" cy="1287773"/>
          </a:xfrm>
          <a:custGeom>
            <a:avLst/>
            <a:gdLst/>
            <a:ahLst/>
            <a:cxnLst/>
            <a:rect l="l" t="t" r="r" b="b"/>
            <a:pathLst>
              <a:path w="528066" h="1287773">
                <a:moveTo>
                  <a:pt x="0" y="1277105"/>
                </a:moveTo>
                <a:lnTo>
                  <a:pt x="25907" y="1287773"/>
                </a:lnTo>
                <a:lnTo>
                  <a:pt x="502424" y="83670"/>
                </a:lnTo>
                <a:lnTo>
                  <a:pt x="507492" y="70865"/>
                </a:lnTo>
                <a:lnTo>
                  <a:pt x="528066" y="93725"/>
                </a:lnTo>
                <a:lnTo>
                  <a:pt x="520445" y="0"/>
                </a:lnTo>
                <a:lnTo>
                  <a:pt x="481584" y="60198"/>
                </a:lnTo>
                <a:lnTo>
                  <a:pt x="476342" y="73442"/>
                </a:lnTo>
                <a:lnTo>
                  <a:pt x="0" y="1277105"/>
                </a:lnTo>
                <a:close/>
              </a:path>
              <a:path w="528066" h="1287773">
                <a:moveTo>
                  <a:pt x="481584" y="60198"/>
                </a:moveTo>
                <a:lnTo>
                  <a:pt x="520445" y="0"/>
                </a:lnTo>
                <a:lnTo>
                  <a:pt x="450342" y="63245"/>
                </a:lnTo>
                <a:lnTo>
                  <a:pt x="476342" y="73442"/>
                </a:lnTo>
                <a:lnTo>
                  <a:pt x="481584" y="60198"/>
                </a:lnTo>
                <a:close/>
              </a:path>
              <a:path w="528066" h="1287773">
                <a:moveTo>
                  <a:pt x="528066" y="93725"/>
                </a:moveTo>
                <a:lnTo>
                  <a:pt x="507492" y="70865"/>
                </a:lnTo>
                <a:lnTo>
                  <a:pt x="502424" y="83670"/>
                </a:lnTo>
                <a:lnTo>
                  <a:pt x="528066" y="93725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20090" y="4527046"/>
            <a:ext cx="543306" cy="1508760"/>
          </a:xfrm>
          <a:custGeom>
            <a:avLst/>
            <a:gdLst/>
            <a:ahLst/>
            <a:cxnLst/>
            <a:rect l="l" t="t" r="r" b="b"/>
            <a:pathLst>
              <a:path w="543306" h="1508760">
                <a:moveTo>
                  <a:pt x="26617" y="84006"/>
                </a:moveTo>
                <a:lnTo>
                  <a:pt x="516635" y="1508760"/>
                </a:lnTo>
                <a:lnTo>
                  <a:pt x="543306" y="1499616"/>
                </a:lnTo>
                <a:lnTo>
                  <a:pt x="53339" y="75013"/>
                </a:lnTo>
                <a:lnTo>
                  <a:pt x="48768" y="61722"/>
                </a:lnTo>
                <a:lnTo>
                  <a:pt x="22098" y="70866"/>
                </a:lnTo>
                <a:lnTo>
                  <a:pt x="26617" y="84006"/>
                </a:lnTo>
                <a:close/>
              </a:path>
              <a:path w="543306" h="1508760">
                <a:moveTo>
                  <a:pt x="53339" y="75013"/>
                </a:moveTo>
                <a:lnTo>
                  <a:pt x="79247" y="66294"/>
                </a:lnTo>
                <a:lnTo>
                  <a:pt x="12192" y="0"/>
                </a:lnTo>
                <a:lnTo>
                  <a:pt x="0" y="92964"/>
                </a:lnTo>
                <a:lnTo>
                  <a:pt x="26617" y="84006"/>
                </a:lnTo>
                <a:lnTo>
                  <a:pt x="22098" y="70866"/>
                </a:lnTo>
                <a:lnTo>
                  <a:pt x="48768" y="61722"/>
                </a:lnTo>
                <a:lnTo>
                  <a:pt x="53339" y="75013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0090" y="4527046"/>
            <a:ext cx="543306" cy="1508760"/>
          </a:xfrm>
          <a:custGeom>
            <a:avLst/>
            <a:gdLst/>
            <a:ahLst/>
            <a:cxnLst/>
            <a:rect l="l" t="t" r="r" b="b"/>
            <a:pathLst>
              <a:path w="543306" h="1508760">
                <a:moveTo>
                  <a:pt x="26617" y="84006"/>
                </a:moveTo>
                <a:lnTo>
                  <a:pt x="516635" y="1508760"/>
                </a:lnTo>
                <a:lnTo>
                  <a:pt x="543306" y="1499616"/>
                </a:lnTo>
                <a:lnTo>
                  <a:pt x="53339" y="75013"/>
                </a:lnTo>
                <a:lnTo>
                  <a:pt x="48768" y="61722"/>
                </a:lnTo>
                <a:lnTo>
                  <a:pt x="22098" y="70866"/>
                </a:lnTo>
                <a:lnTo>
                  <a:pt x="26617" y="84006"/>
                </a:lnTo>
                <a:close/>
              </a:path>
              <a:path w="543306" h="1508760">
                <a:moveTo>
                  <a:pt x="53339" y="75013"/>
                </a:moveTo>
                <a:lnTo>
                  <a:pt x="79247" y="66294"/>
                </a:lnTo>
                <a:lnTo>
                  <a:pt x="12192" y="0"/>
                </a:lnTo>
                <a:lnTo>
                  <a:pt x="0" y="92964"/>
                </a:lnTo>
                <a:lnTo>
                  <a:pt x="26617" y="84006"/>
                </a:lnTo>
                <a:lnTo>
                  <a:pt x="22098" y="70866"/>
                </a:lnTo>
                <a:lnTo>
                  <a:pt x="48768" y="61722"/>
                </a:lnTo>
                <a:lnTo>
                  <a:pt x="53339" y="75013"/>
                </a:lnTo>
                <a:close/>
              </a:path>
            </a:pathLst>
          </a:custGeom>
          <a:solidFill>
            <a:srgbClr val="3F40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64728" y="278793"/>
            <a:ext cx="661349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3537" y="278793"/>
            <a:ext cx="3740007" cy="939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follicule primaire</a:t>
            </a:r>
            <a:endParaRPr sz="3950">
              <a:latin typeface="Arial"/>
              <a:cs typeface="Arial"/>
            </a:endParaRPr>
          </a:p>
          <a:p>
            <a:pPr marL="658060" marR="75552">
              <a:lnSpc>
                <a:spcPts val="3225"/>
              </a:lnSpc>
            </a:pPr>
            <a:r>
              <a:rPr sz="3975" spc="0" baseline="-1093" dirty="0" smtClean="0">
                <a:solidFill>
                  <a:srgbClr val="D83703"/>
                </a:solidFill>
                <a:latin typeface="Arial"/>
                <a:cs typeface="Arial"/>
              </a:rPr>
              <a:t>(45-50</a:t>
            </a:r>
            <a:r>
              <a:rPr sz="3975" spc="-66" baseline="-1093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3975" spc="0" baseline="-1026" dirty="0" smtClean="0">
                <a:solidFill>
                  <a:srgbClr val="D83703"/>
                </a:solidFill>
                <a:latin typeface="Symbol"/>
                <a:cs typeface="Symbol"/>
              </a:rPr>
              <a:t></a:t>
            </a:r>
            <a:r>
              <a:rPr sz="3975" spc="0" baseline="-1093" dirty="0" smtClean="0">
                <a:solidFill>
                  <a:srgbClr val="D83703"/>
                </a:solidFill>
                <a:latin typeface="Arial"/>
                <a:cs typeface="Arial"/>
              </a:rPr>
              <a:t>m)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9404" y="2035665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7331" y="2035665"/>
            <a:ext cx="3966232" cy="976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355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vocyte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entouré d’une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seule</a:t>
            </a:r>
            <a:endParaRPr sz="2200" dirty="0">
              <a:latin typeface="Arial"/>
              <a:cs typeface="Arial"/>
            </a:endParaRPr>
          </a:p>
          <a:p>
            <a:pPr marL="12724">
              <a:lnSpc>
                <a:spcPct val="100041"/>
              </a:lnSpc>
            </a:pPr>
            <a:r>
              <a:rPr sz="2200" spc="0" dirty="0" smtClean="0">
                <a:latin typeface="Arial"/>
                <a:cs typeface="Arial"/>
              </a:rPr>
              <a:t>couche de cellules folliculeuses cubiques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7779" y="3150043"/>
            <a:ext cx="439679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-4" dirty="0" smtClean="0">
                <a:solidFill>
                  <a:srgbClr val="3F3F3F"/>
                </a:solidFill>
                <a:latin typeface="Arial"/>
                <a:cs typeface="Arial"/>
              </a:rPr>
              <a:t>Ov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7348" y="3150043"/>
            <a:ext cx="14509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0" dirty="0" smtClean="0">
                <a:solidFill>
                  <a:srgbClr val="3F3F3F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9404" y="3379061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7331" y="3379061"/>
            <a:ext cx="3224894" cy="1312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Sécrétion de la </a:t>
            </a:r>
            <a:r>
              <a:rPr sz="2200" b="1" spc="0" dirty="0" smtClean="0">
                <a:latin typeface="Arial"/>
                <a:cs typeface="Arial"/>
              </a:rPr>
              <a:t>ZONE</a:t>
            </a:r>
            <a:endParaRPr sz="2200">
              <a:latin typeface="Arial"/>
              <a:cs typeface="Arial"/>
            </a:endParaRPr>
          </a:p>
          <a:p>
            <a:pPr marL="12724" marR="35492">
              <a:lnSpc>
                <a:spcPct val="95825"/>
              </a:lnSpc>
            </a:pPr>
            <a:r>
              <a:rPr sz="2200" b="1" spc="0" dirty="0" smtClean="0">
                <a:latin typeface="Arial"/>
                <a:cs typeface="Arial"/>
              </a:rPr>
              <a:t>PELLUCIDE</a:t>
            </a:r>
            <a:endParaRPr sz="2200">
              <a:latin typeface="Arial"/>
              <a:cs typeface="Arial"/>
            </a:endParaRPr>
          </a:p>
          <a:p>
            <a:pPr marL="12724">
              <a:lnSpc>
                <a:spcPct val="100233"/>
              </a:lnSpc>
              <a:spcBef>
                <a:spcPts val="114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matrice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glycoprotéique entourant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l’ovocyte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0595" y="5607175"/>
            <a:ext cx="1150896" cy="64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4073" marR="272477" algn="ctr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3F3F3F"/>
                </a:solidFill>
                <a:latin typeface="Arial"/>
                <a:cs typeface="Arial"/>
              </a:rPr>
              <a:t>Zone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200" spc="0" dirty="0" smtClean="0">
                <a:solidFill>
                  <a:srgbClr val="3F3F3F"/>
                </a:solidFill>
                <a:latin typeface="Arial"/>
                <a:cs typeface="Arial"/>
              </a:rPr>
              <a:t>pellucide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7995" y="6098656"/>
            <a:ext cx="1571188" cy="64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190" marR="263857" algn="ctr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3F3F3F"/>
                </a:solidFill>
                <a:latin typeface="Arial"/>
                <a:cs typeface="Arial"/>
              </a:rPr>
              <a:t>Cellules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200" spc="0" dirty="0" smtClean="0">
                <a:solidFill>
                  <a:srgbClr val="3F3F3F"/>
                </a:solidFill>
                <a:latin typeface="Arial"/>
                <a:cs typeface="Arial"/>
              </a:rPr>
              <a:t>folliculeuses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66990" y="2634711"/>
            <a:ext cx="4837785" cy="3167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129" y="2628624"/>
            <a:ext cx="4841744" cy="3169151"/>
          </a:xfrm>
          <a:custGeom>
            <a:avLst/>
            <a:gdLst/>
            <a:ahLst/>
            <a:cxnLst/>
            <a:rect l="l" t="t" r="r" b="b"/>
            <a:pathLst>
              <a:path w="4841744" h="3169151">
                <a:moveTo>
                  <a:pt x="5334" y="3169151"/>
                </a:moveTo>
                <a:lnTo>
                  <a:pt x="5334" y="10667"/>
                </a:lnTo>
                <a:lnTo>
                  <a:pt x="10668" y="5333"/>
                </a:lnTo>
                <a:lnTo>
                  <a:pt x="4831076" y="5333"/>
                </a:lnTo>
                <a:lnTo>
                  <a:pt x="4841744" y="0"/>
                </a:lnTo>
                <a:lnTo>
                  <a:pt x="0" y="0"/>
                </a:lnTo>
                <a:lnTo>
                  <a:pt x="5334" y="3169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129" y="2628624"/>
            <a:ext cx="4841744" cy="3179819"/>
          </a:xfrm>
          <a:custGeom>
            <a:avLst/>
            <a:gdLst/>
            <a:ahLst/>
            <a:cxnLst/>
            <a:rect l="l" t="t" r="r" b="b"/>
            <a:pathLst>
              <a:path w="4841744" h="3179819">
                <a:moveTo>
                  <a:pt x="4841744" y="3179819"/>
                </a:moveTo>
                <a:lnTo>
                  <a:pt x="4841744" y="0"/>
                </a:lnTo>
                <a:lnTo>
                  <a:pt x="4831076" y="5333"/>
                </a:lnTo>
                <a:lnTo>
                  <a:pt x="10668" y="5333"/>
                </a:lnTo>
                <a:lnTo>
                  <a:pt x="5334" y="10667"/>
                </a:lnTo>
                <a:lnTo>
                  <a:pt x="5334" y="3169151"/>
                </a:lnTo>
                <a:lnTo>
                  <a:pt x="0" y="0"/>
                </a:lnTo>
                <a:lnTo>
                  <a:pt x="0" y="3179819"/>
                </a:lnTo>
                <a:lnTo>
                  <a:pt x="4841744" y="3179819"/>
                </a:lnTo>
                <a:lnTo>
                  <a:pt x="10668" y="3174485"/>
                </a:lnTo>
                <a:lnTo>
                  <a:pt x="10668" y="10667"/>
                </a:lnTo>
                <a:lnTo>
                  <a:pt x="4836410" y="10667"/>
                </a:lnTo>
                <a:lnTo>
                  <a:pt x="4836410" y="3169151"/>
                </a:lnTo>
                <a:lnTo>
                  <a:pt x="4831076" y="3174485"/>
                </a:lnTo>
                <a:lnTo>
                  <a:pt x="4841744" y="3179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0797" y="2639292"/>
            <a:ext cx="4831076" cy="3169152"/>
          </a:xfrm>
          <a:custGeom>
            <a:avLst/>
            <a:gdLst/>
            <a:ahLst/>
            <a:cxnLst/>
            <a:rect l="l" t="t" r="r" b="b"/>
            <a:pathLst>
              <a:path w="4831076" h="3169152">
                <a:moveTo>
                  <a:pt x="4825742" y="0"/>
                </a:moveTo>
                <a:lnTo>
                  <a:pt x="4820409" y="0"/>
                </a:lnTo>
                <a:lnTo>
                  <a:pt x="4820408" y="3158484"/>
                </a:lnTo>
                <a:lnTo>
                  <a:pt x="0" y="3158484"/>
                </a:lnTo>
                <a:lnTo>
                  <a:pt x="0" y="3163818"/>
                </a:lnTo>
                <a:lnTo>
                  <a:pt x="4831076" y="3169152"/>
                </a:lnTo>
                <a:lnTo>
                  <a:pt x="4820408" y="3163818"/>
                </a:lnTo>
                <a:lnTo>
                  <a:pt x="4825742" y="3158484"/>
                </a:lnTo>
                <a:lnTo>
                  <a:pt x="4825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42401" y="413667"/>
            <a:ext cx="661248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1110" y="413667"/>
            <a:ext cx="4384066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follicule secondaire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4869" y="991681"/>
            <a:ext cx="560883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(50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3365" y="991681"/>
            <a:ext cx="262645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à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3457" y="991681"/>
            <a:ext cx="635820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180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7427" y="988635"/>
            <a:ext cx="661110" cy="36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  <a:spcBef>
                <a:spcPts val="142"/>
              </a:spcBef>
            </a:pPr>
            <a:r>
              <a:rPr sz="2650" spc="0" dirty="0" smtClean="0">
                <a:solidFill>
                  <a:srgbClr val="D83703"/>
                </a:solidFill>
                <a:latin typeface="Symbol"/>
                <a:cs typeface="Symbol"/>
              </a:rPr>
              <a:t></a:t>
            </a: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m)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7390" y="2697557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5317" y="2697557"/>
            <a:ext cx="4104602" cy="976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355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vocyte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 entouré de plusieurs</a:t>
            </a:r>
            <a:endParaRPr sz="2200">
              <a:latin typeface="Arial"/>
              <a:cs typeface="Arial"/>
            </a:endParaRPr>
          </a:p>
          <a:p>
            <a:pPr marL="12724">
              <a:lnSpc>
                <a:spcPct val="100041"/>
              </a:lnSpc>
            </a:pPr>
            <a:r>
              <a:rPr sz="2200" spc="0" dirty="0" smtClean="0">
                <a:latin typeface="Arial"/>
                <a:cs typeface="Arial"/>
              </a:rPr>
              <a:t>couches de cellules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folliculeuses formant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la </a:t>
            </a:r>
            <a:r>
              <a:rPr sz="2200" b="1" spc="0" dirty="0" smtClean="0">
                <a:latin typeface="Arial"/>
                <a:cs typeface="Arial"/>
              </a:rPr>
              <a:t>GRANULOSA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7390" y="4040953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5317" y="4040953"/>
            <a:ext cx="4369730" cy="976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Début de formation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la </a:t>
            </a:r>
            <a:r>
              <a:rPr sz="2200" b="1" spc="0" dirty="0" smtClean="0">
                <a:latin typeface="Arial"/>
                <a:cs typeface="Arial"/>
              </a:rPr>
              <a:t>THEQUE</a:t>
            </a:r>
            <a:endParaRPr sz="2200">
              <a:latin typeface="Arial"/>
              <a:cs typeface="Arial"/>
            </a:endParaRPr>
          </a:p>
          <a:p>
            <a:pPr marL="12724" marR="41998">
              <a:lnSpc>
                <a:spcPct val="95825"/>
              </a:lnSpc>
            </a:pPr>
            <a:r>
              <a:rPr sz="2200" b="1" spc="0" dirty="0" smtClean="0">
                <a:latin typeface="Arial"/>
                <a:cs typeface="Arial"/>
              </a:rPr>
              <a:t>INTERNE</a:t>
            </a:r>
            <a:endParaRPr sz="2200">
              <a:latin typeface="Arial"/>
              <a:cs typeface="Arial"/>
            </a:endParaRPr>
          </a:p>
          <a:p>
            <a:pPr marL="12724" marR="41998">
              <a:lnSpc>
                <a:spcPct val="95825"/>
              </a:lnSpc>
              <a:spcBef>
                <a:spcPts val="114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Oestrogènes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75550" y="2219947"/>
            <a:ext cx="4993446" cy="3421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978" y="2203183"/>
            <a:ext cx="5012222" cy="346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5287" y="463959"/>
            <a:ext cx="661450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4197" y="463959"/>
            <a:ext cx="1782042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follicule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3699" y="463959"/>
            <a:ext cx="6594627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tertiaire ou antral ou cavitaire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0449" y="1092267"/>
            <a:ext cx="1596208" cy="36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  <a:spcBef>
                <a:spcPts val="142"/>
              </a:spcBef>
            </a:pP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(200</a:t>
            </a:r>
            <a:r>
              <a:rPr sz="2650" spc="-42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2650" spc="0" dirty="0" smtClean="0">
                <a:solidFill>
                  <a:srgbClr val="D83703"/>
                </a:solidFill>
                <a:latin typeface="Symbol"/>
                <a:cs typeface="Symbol"/>
              </a:rPr>
              <a:t></a:t>
            </a: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m</a:t>
            </a:r>
            <a:r>
              <a:rPr sz="2650" spc="-37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à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3444" y="1095313"/>
            <a:ext cx="1213343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20</a:t>
            </a:r>
            <a:r>
              <a:rPr sz="2650" spc="-29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2650" spc="0" dirty="0" smtClean="0">
                <a:solidFill>
                  <a:srgbClr val="D83703"/>
                </a:solidFill>
                <a:latin typeface="Arial"/>
                <a:cs typeface="Arial"/>
              </a:rPr>
              <a:t>mm)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7964" y="2278221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5891" y="2278221"/>
            <a:ext cx="3280881" cy="607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un ovocyte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entouré de la</a:t>
            </a:r>
            <a:endParaRPr sz="2200">
              <a:latin typeface="Arial"/>
              <a:cs typeface="Arial"/>
            </a:endParaRPr>
          </a:p>
          <a:p>
            <a:pPr marL="12724" marR="41948">
              <a:lnSpc>
                <a:spcPts val="2380"/>
              </a:lnSpc>
              <a:spcBef>
                <a:spcPts val="1"/>
              </a:spcBef>
            </a:pPr>
            <a:r>
              <a:rPr sz="2200" b="1" spc="0" dirty="0" smtClean="0">
                <a:latin typeface="Arial"/>
                <a:cs typeface="Arial"/>
              </a:rPr>
              <a:t>GRANULOSA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7964" y="3185002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5891" y="3185002"/>
            <a:ext cx="4435874" cy="607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formation de la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CAVITÉ</a:t>
            </a:r>
            <a:r>
              <a:rPr sz="2200" b="1" spc="14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ANTRALE</a:t>
            </a:r>
            <a:endParaRPr sz="2200">
              <a:latin typeface="Arial"/>
              <a:cs typeface="Arial"/>
            </a:endParaRPr>
          </a:p>
          <a:p>
            <a:pPr marL="12724" marR="41998">
              <a:lnSpc>
                <a:spcPts val="2375"/>
              </a:lnSpc>
              <a:spcBef>
                <a:spcPts val="1"/>
              </a:spcBef>
            </a:pPr>
            <a:r>
              <a:rPr sz="2200" spc="0" dirty="0" smtClean="0">
                <a:latin typeface="Arial"/>
                <a:cs typeface="Arial"/>
              </a:rPr>
              <a:t>ou </a:t>
            </a:r>
            <a:r>
              <a:rPr sz="2200" b="1" spc="0" dirty="0" smtClean="0">
                <a:latin typeface="Arial"/>
                <a:cs typeface="Arial"/>
              </a:rPr>
              <a:t>ANTRUM</a:t>
            </a:r>
            <a:r>
              <a:rPr sz="2200" b="1" spc="2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(liquide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folliculaire)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7965" y="4091771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917" y="4092105"/>
            <a:ext cx="2540134" cy="606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0" dirty="0" smtClean="0">
                <a:latin typeface="Arial"/>
                <a:cs typeface="Arial"/>
              </a:rPr>
              <a:t>THÈQUE</a:t>
            </a:r>
            <a:r>
              <a:rPr sz="2200" b="1" spc="19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INTERNE</a:t>
            </a:r>
            <a:endParaRPr sz="2200">
              <a:latin typeface="Arial"/>
              <a:cs typeface="Arial"/>
            </a:endParaRPr>
          </a:p>
          <a:p>
            <a:pPr marL="12700" marR="41948">
              <a:lnSpc>
                <a:spcPts val="2375"/>
              </a:lnSpc>
              <a:spcBef>
                <a:spcPts val="1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Oestrogènes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7965" y="4997801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5917" y="4998135"/>
            <a:ext cx="3620476" cy="607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16">
              <a:lnSpc>
                <a:spcPts val="2350"/>
              </a:lnSpc>
              <a:spcBef>
                <a:spcPts val="117"/>
              </a:spcBef>
            </a:pPr>
            <a:r>
              <a:rPr sz="2200" b="1" spc="0" dirty="0" smtClean="0">
                <a:latin typeface="Arial"/>
                <a:cs typeface="Arial"/>
              </a:rPr>
              <a:t>THÈQUE</a:t>
            </a:r>
            <a:r>
              <a:rPr sz="2200" b="1" spc="19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EXTERNE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  <a:spcBef>
                <a:spcPts val="1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tissu conjonctif de soutien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346594" y="2040646"/>
            <a:ext cx="5761482" cy="3941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5183" y="229263"/>
            <a:ext cx="661147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3689" y="229263"/>
            <a:ext cx="7515258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follicule pré-ovulatoire ou follicule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6306" y="229263"/>
            <a:ext cx="968444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mûr</a:t>
            </a:r>
            <a:endParaRPr sz="3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5343" y="833529"/>
            <a:ext cx="661147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ou</a:t>
            </a:r>
            <a:endParaRPr sz="3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94303" y="833529"/>
            <a:ext cx="2479642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follicule de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1758" y="833529"/>
            <a:ext cx="214348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De Graaf</a:t>
            </a:r>
            <a:endParaRPr sz="3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6072" y="1401681"/>
            <a:ext cx="47153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D83703"/>
                </a:solidFill>
                <a:latin typeface="Arial"/>
                <a:cs typeface="Arial"/>
              </a:rPr>
              <a:t>(20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7273" y="1401681"/>
            <a:ext cx="626460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D83703"/>
                </a:solidFill>
                <a:latin typeface="Arial"/>
                <a:cs typeface="Arial"/>
              </a:rPr>
              <a:t>mm)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4922" y="2143869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7871" y="2143869"/>
            <a:ext cx="2539429" cy="305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-119" dirty="0" smtClean="0">
                <a:latin typeface="Arial"/>
                <a:cs typeface="Arial"/>
              </a:rPr>
              <a:t>V</a:t>
            </a:r>
            <a:r>
              <a:rPr sz="2200" spc="0" dirty="0" smtClean="0">
                <a:latin typeface="Arial"/>
                <a:cs typeface="Arial"/>
              </a:rPr>
              <a:t>olumineux </a:t>
            </a:r>
            <a:r>
              <a:rPr sz="2200" b="1" spc="0" dirty="0" smtClean="0">
                <a:latin typeface="Arial"/>
                <a:cs typeface="Arial"/>
              </a:rPr>
              <a:t>antrum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04521" y="2143869"/>
            <a:ext cx="782004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bordé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4921" y="2479900"/>
            <a:ext cx="2179600" cy="305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par la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granulosa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921" y="3151211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7870" y="3151211"/>
            <a:ext cx="3158396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vocyte</a:t>
            </a:r>
            <a:r>
              <a:rPr sz="2200" spc="-1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fait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saillie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dans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4920" y="3487242"/>
            <a:ext cx="4122238" cy="105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48" algn="just">
              <a:lnSpc>
                <a:spcPts val="2355"/>
              </a:lnSpc>
              <a:spcBef>
                <a:spcPts val="117"/>
              </a:spcBef>
            </a:pPr>
            <a:r>
              <a:rPr lang="fr-FR" sz="2200" spc="0" smtClean="0">
                <a:latin typeface="Arial"/>
                <a:cs typeface="Arial"/>
              </a:rPr>
              <a:t>l’antrum au sommet</a:t>
            </a:r>
            <a:r>
              <a:rPr lang="fr-FR" sz="2200" spc="-14" smtClean="0">
                <a:latin typeface="Arial"/>
                <a:cs typeface="Arial"/>
              </a:rPr>
              <a:t> </a:t>
            </a:r>
            <a:r>
              <a:rPr lang="fr-FR" sz="2200" spc="0" smtClean="0">
                <a:latin typeface="Arial"/>
                <a:cs typeface="Arial"/>
              </a:rPr>
              <a:t>du </a:t>
            </a:r>
            <a:r>
              <a:rPr lang="fr-FR" sz="2200" b="1" spc="0" smtClean="0">
                <a:latin typeface="Arial"/>
                <a:cs typeface="Arial"/>
              </a:rPr>
              <a:t>cumulus</a:t>
            </a:r>
            <a:r>
              <a:rPr lang="fr-FR" sz="2200" b="1" spc="9" smtClean="0">
                <a:latin typeface="Arial"/>
                <a:cs typeface="Arial"/>
              </a:rPr>
              <a:t> </a:t>
            </a:r>
            <a:r>
              <a:rPr lang="fr-FR" sz="2200" b="1" spc="0" smtClean="0">
                <a:latin typeface="Arial"/>
                <a:cs typeface="Arial"/>
              </a:rPr>
              <a:t>oophorus (ou cumulus</a:t>
            </a:r>
            <a:r>
              <a:rPr lang="fr-FR" sz="2200" b="1" spc="14" smtClean="0">
                <a:latin typeface="Arial"/>
                <a:cs typeface="Arial"/>
              </a:rPr>
              <a:t> </a:t>
            </a:r>
            <a:r>
              <a:rPr lang="fr-FR" sz="2200" b="1" spc="0" smtClean="0">
                <a:latin typeface="Arial"/>
                <a:cs typeface="Arial"/>
              </a:rPr>
              <a:t>proliger)</a:t>
            </a:r>
            <a:endParaRPr lang="fr-FR"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4921" y="4829864"/>
            <a:ext cx="16522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870" y="4829864"/>
            <a:ext cx="377838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vocyte</a:t>
            </a:r>
            <a:r>
              <a:rPr sz="2200" spc="-1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entouré d’une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seule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24921" y="5165895"/>
            <a:ext cx="3862843" cy="641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assise de cellules folliculeuses</a:t>
            </a:r>
            <a:endParaRPr sz="2200">
              <a:latin typeface="Arial"/>
              <a:cs typeface="Arial"/>
            </a:endParaRPr>
          </a:p>
          <a:p>
            <a:pPr marL="951473" marR="41948">
              <a:lnSpc>
                <a:spcPct val="95825"/>
              </a:lnSpc>
            </a:pPr>
            <a:r>
              <a:rPr sz="2200" spc="0" dirty="0" smtClean="0">
                <a:latin typeface="Arial"/>
                <a:cs typeface="Arial"/>
              </a:rPr>
              <a:t>=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corona</a:t>
            </a:r>
            <a:r>
              <a:rPr sz="2200" b="1" spc="14" dirty="0" smtClean="0">
                <a:latin typeface="Arial"/>
                <a:cs typeface="Arial"/>
              </a:rPr>
              <a:t> </a:t>
            </a:r>
            <a:r>
              <a:rPr sz="2200" b="1" spc="0" dirty="0" smtClean="0">
                <a:latin typeface="Arial"/>
                <a:cs typeface="Arial"/>
              </a:rPr>
              <a:t>radiata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0"/>
          <p:cNvSpPr txBox="1"/>
          <p:nvPr/>
        </p:nvSpPr>
        <p:spPr>
          <a:xfrm>
            <a:off x="1231900" y="869172"/>
            <a:ext cx="204526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Fo</a:t>
            </a:r>
            <a:r>
              <a:rPr sz="6000" b="1" spc="-4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6000" b="1" spc="9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6000" b="1" spc="-4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i</a:t>
            </a:r>
            <a:r>
              <a:rPr sz="6000" b="1" spc="0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6000" b="1" spc="9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u</a:t>
            </a:r>
            <a:r>
              <a:rPr sz="6000" b="1" spc="-4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6000" b="1" spc="0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50" name="object 39"/>
          <p:cNvSpPr txBox="1"/>
          <p:nvPr/>
        </p:nvSpPr>
        <p:spPr>
          <a:xfrm>
            <a:off x="3396360" y="869172"/>
            <a:ext cx="100544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4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m</a:t>
            </a:r>
            <a:r>
              <a:rPr sz="6000" b="1" spc="9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û</a:t>
            </a:r>
            <a:r>
              <a:rPr sz="6000" b="1" spc="0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1" name="object 38"/>
          <p:cNvSpPr txBox="1"/>
          <p:nvPr/>
        </p:nvSpPr>
        <p:spPr>
          <a:xfrm>
            <a:off x="4521099" y="869172"/>
            <a:ext cx="86973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(de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2" name="object 37"/>
          <p:cNvSpPr txBox="1"/>
          <p:nvPr/>
        </p:nvSpPr>
        <p:spPr>
          <a:xfrm>
            <a:off x="5511547" y="869172"/>
            <a:ext cx="1700326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9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G</a:t>
            </a:r>
            <a:r>
              <a:rPr sz="6000" b="1" spc="-4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6000" b="1" spc="0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6000" b="1" spc="9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6000" b="1" spc="-4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f</a:t>
            </a:r>
            <a:r>
              <a:rPr sz="6000" b="1" spc="0" baseline="1195" dirty="0" smtClean="0">
                <a:solidFill>
                  <a:srgbClr val="FF0065"/>
                </a:solidFill>
                <a:latin typeface="Comic Sans MS"/>
                <a:cs typeface="Comic Sans MS"/>
              </a:rPr>
              <a:t>)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3" name="object 36"/>
          <p:cNvSpPr txBox="1"/>
          <p:nvPr/>
        </p:nvSpPr>
        <p:spPr>
          <a:xfrm>
            <a:off x="1104272" y="2103760"/>
            <a:ext cx="46904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Il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4" name="object 35"/>
          <p:cNvSpPr txBox="1"/>
          <p:nvPr/>
        </p:nvSpPr>
        <p:spPr>
          <a:xfrm>
            <a:off x="1692471" y="2103760"/>
            <a:ext cx="328068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a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5" name="object 34"/>
          <p:cNvSpPr txBox="1"/>
          <p:nvPr/>
        </p:nvSpPr>
        <p:spPr>
          <a:xfrm>
            <a:off x="2139210" y="2103760"/>
            <a:ext cx="159395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tt</a:t>
            </a:r>
            <a:r>
              <a:rPr sz="5400" spc="4" baseline="1328" dirty="0" smtClean="0">
                <a:latin typeface="Comic Sans MS"/>
                <a:cs typeface="Comic Sans MS"/>
              </a:rPr>
              <a:t>e</a:t>
            </a:r>
            <a:r>
              <a:rPr sz="5400" spc="-4" baseline="1328" dirty="0" smtClean="0">
                <a:latin typeface="Comic Sans MS"/>
                <a:cs typeface="Comic Sans MS"/>
              </a:rPr>
              <a:t>i</a:t>
            </a:r>
            <a:r>
              <a:rPr sz="5400" spc="9" baseline="1328" dirty="0" smtClean="0">
                <a:latin typeface="Comic Sans MS"/>
                <a:cs typeface="Comic Sans MS"/>
              </a:rPr>
              <a:t>n</a:t>
            </a:r>
            <a:r>
              <a:rPr sz="5400" spc="0" baseline="1328" dirty="0" smtClean="0">
                <a:latin typeface="Comic Sans MS"/>
                <a:cs typeface="Comic Sans MS"/>
              </a:rPr>
              <a:t>t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6" name="object 33"/>
          <p:cNvSpPr txBox="1"/>
          <p:nvPr/>
        </p:nvSpPr>
        <p:spPr>
          <a:xfrm>
            <a:off x="3815420" y="2103760"/>
            <a:ext cx="611113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677" marR="22479">
              <a:lnSpc>
                <a:spcPts val="3995"/>
              </a:lnSpc>
              <a:spcBef>
                <a:spcPts val="199"/>
              </a:spcBef>
            </a:pPr>
            <a:r>
              <a:rPr sz="5400" spc="0" baseline="3322" dirty="0" smtClean="0">
                <a:latin typeface="Comic Sans MS"/>
                <a:cs typeface="Comic Sans MS"/>
              </a:rPr>
              <a:t>sa</a:t>
            </a:r>
            <a:endParaRPr sz="3600">
              <a:latin typeface="Comic Sans MS"/>
              <a:cs typeface="Comic Sans MS"/>
            </a:endParaRPr>
          </a:p>
          <a:p>
            <a:pPr marL="12700">
              <a:lnSpc>
                <a:spcPts val="4125"/>
              </a:lnSpc>
              <a:spcBef>
                <a:spcPts val="6"/>
              </a:spcBef>
            </a:pPr>
            <a:r>
              <a:rPr sz="3600" spc="-14" dirty="0" smtClean="0">
                <a:latin typeface="Comic Sans MS"/>
                <a:cs typeface="Comic Sans MS"/>
              </a:rPr>
              <a:t>d</a:t>
            </a:r>
            <a:r>
              <a:rPr sz="3600" spc="0" dirty="0" smtClean="0">
                <a:latin typeface="Comic Sans MS"/>
                <a:cs typeface="Comic Sans MS"/>
              </a:rPr>
              <a:t>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7" name="object 32"/>
          <p:cNvSpPr txBox="1"/>
          <p:nvPr/>
        </p:nvSpPr>
        <p:spPr>
          <a:xfrm>
            <a:off x="4525772" y="2103760"/>
            <a:ext cx="117211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-4" baseline="1328" dirty="0" smtClean="0">
                <a:latin typeface="Comic Sans MS"/>
                <a:cs typeface="Comic Sans MS"/>
              </a:rPr>
              <a:t>t</a:t>
            </a: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i</a:t>
            </a:r>
            <a:r>
              <a:rPr sz="5400" spc="0" baseline="1328" dirty="0" smtClean="0">
                <a:latin typeface="Comic Sans MS"/>
                <a:cs typeface="Comic Sans MS"/>
              </a:rPr>
              <a:t>lle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8" name="object 31"/>
          <p:cNvSpPr txBox="1"/>
          <p:nvPr/>
        </p:nvSpPr>
        <p:spPr>
          <a:xfrm>
            <a:off x="5818254" y="2103760"/>
            <a:ext cx="160635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m</a:t>
            </a: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t</a:t>
            </a:r>
            <a:r>
              <a:rPr sz="5400" spc="0" baseline="1328" dirty="0" smtClean="0">
                <a:latin typeface="Comic Sans MS"/>
                <a:cs typeface="Comic Sans MS"/>
              </a:rPr>
              <a:t>u</a:t>
            </a:r>
            <a:r>
              <a:rPr sz="5400" spc="-4" baseline="1328" dirty="0" smtClean="0">
                <a:latin typeface="Comic Sans MS"/>
                <a:cs typeface="Comic Sans MS"/>
              </a:rPr>
              <a:t>r</a:t>
            </a:r>
            <a:r>
              <a:rPr sz="5400" spc="0" baseline="1328" dirty="0" smtClean="0">
                <a:latin typeface="Comic Sans MS"/>
                <a:cs typeface="Comic Sans MS"/>
              </a:rPr>
              <a:t>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9" name="object 30"/>
          <p:cNvSpPr txBox="1"/>
          <p:nvPr/>
        </p:nvSpPr>
        <p:spPr>
          <a:xfrm>
            <a:off x="7544976" y="2103760"/>
            <a:ext cx="81928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(</a:t>
            </a:r>
            <a:r>
              <a:rPr sz="5400" spc="-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2</a:t>
            </a:r>
            <a:r>
              <a:rPr sz="5400" spc="0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5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60" name="object 29"/>
          <p:cNvSpPr txBox="1"/>
          <p:nvPr/>
        </p:nvSpPr>
        <p:spPr>
          <a:xfrm>
            <a:off x="8484763" y="2103760"/>
            <a:ext cx="1098599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mm</a:t>
            </a:r>
            <a:r>
              <a:rPr sz="5400" spc="0" baseline="1328" dirty="0" smtClean="0">
                <a:latin typeface="Comic Sans MS"/>
                <a:cs typeface="Comic Sans MS"/>
              </a:rPr>
              <a:t>),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61" name="object 28"/>
          <p:cNvSpPr txBox="1"/>
          <p:nvPr/>
        </p:nvSpPr>
        <p:spPr>
          <a:xfrm>
            <a:off x="1104282" y="2652400"/>
            <a:ext cx="2221728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pp</a:t>
            </a: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riti</a:t>
            </a:r>
            <a:r>
              <a:rPr sz="5400" spc="0" baseline="1328" dirty="0" smtClean="0">
                <a:latin typeface="Comic Sans MS"/>
                <a:cs typeface="Comic Sans MS"/>
              </a:rPr>
              <a:t>on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62" name="object 27"/>
          <p:cNvSpPr txBox="1"/>
          <p:nvPr/>
        </p:nvSpPr>
        <p:spPr>
          <a:xfrm>
            <a:off x="4915710" y="2652400"/>
            <a:ext cx="180224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l’</a:t>
            </a: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ntr</a:t>
            </a:r>
            <a:r>
              <a:rPr sz="5400" spc="0" baseline="1328" dirty="0" smtClean="0">
                <a:latin typeface="Comic Sans MS"/>
                <a:cs typeface="Comic Sans MS"/>
              </a:rPr>
              <a:t>um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63" name="object 26"/>
          <p:cNvSpPr txBox="1"/>
          <p:nvPr/>
        </p:nvSpPr>
        <p:spPr>
          <a:xfrm>
            <a:off x="7064667" y="2652400"/>
            <a:ext cx="262476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lang="en-US" sz="5400" spc="-9" baseline="1328" dirty="0" err="1">
                <a:latin typeface="Comic Sans MS"/>
                <a:cs typeface="Comic Sans MS"/>
              </a:rPr>
              <a:t>f</a:t>
            </a:r>
            <a:r>
              <a:rPr sz="5400" spc="0" baseline="1328" dirty="0" err="1" smtClean="0">
                <a:latin typeface="Comic Sans MS"/>
                <a:cs typeface="Comic Sans MS"/>
              </a:rPr>
              <a:t>oll</a:t>
            </a:r>
            <a:r>
              <a:rPr sz="5400" spc="-4" baseline="1328" dirty="0" err="1" smtClean="0">
                <a:latin typeface="Comic Sans MS"/>
                <a:cs typeface="Comic Sans MS"/>
              </a:rPr>
              <a:t>i</a:t>
            </a:r>
            <a:r>
              <a:rPr sz="5400" spc="0" baseline="1328" dirty="0" err="1" smtClean="0">
                <a:latin typeface="Comic Sans MS"/>
                <a:cs typeface="Comic Sans MS"/>
              </a:rPr>
              <a:t>cul</a:t>
            </a:r>
            <a:r>
              <a:rPr sz="5400" spc="4" baseline="1328" dirty="0" err="1" smtClean="0">
                <a:latin typeface="Comic Sans MS"/>
                <a:cs typeface="Comic Sans MS"/>
              </a:rPr>
              <a:t>a</a:t>
            </a:r>
            <a:r>
              <a:rPr sz="5400" spc="-4" baseline="1328" dirty="0" err="1" smtClean="0">
                <a:latin typeface="Comic Sans MS"/>
                <a:cs typeface="Comic Sans MS"/>
              </a:rPr>
              <a:t>ir</a:t>
            </a:r>
            <a:r>
              <a:rPr sz="5400" spc="0" baseline="1328" dirty="0" err="1" smtClean="0">
                <a:latin typeface="Comic Sans MS"/>
                <a:cs typeface="Comic Sans MS"/>
              </a:rPr>
              <a:t>e</a:t>
            </a:r>
            <a:r>
              <a:rPr lang="en-US" sz="5400" spc="0" baseline="1328" dirty="0" smtClean="0">
                <a:latin typeface="Comic Sans MS"/>
                <a:cs typeface="Comic Sans MS"/>
              </a:rPr>
              <a:t>.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66" name="object 23"/>
          <p:cNvSpPr txBox="1"/>
          <p:nvPr/>
        </p:nvSpPr>
        <p:spPr>
          <a:xfrm>
            <a:off x="1067419" y="3699865"/>
            <a:ext cx="2221231" cy="519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575" marR="68579">
              <a:lnSpc>
                <a:spcPts val="4125"/>
              </a:lnSpc>
              <a:spcBef>
                <a:spcPts val="6"/>
              </a:spcBef>
            </a:pPr>
            <a:r>
              <a:rPr sz="3600" spc="-4" dirty="0" err="1" smtClean="0">
                <a:latin typeface="Comic Sans MS"/>
                <a:cs typeface="Comic Sans MS"/>
              </a:rPr>
              <a:t>L</a:t>
            </a:r>
            <a:r>
              <a:rPr sz="3600" spc="0" dirty="0" err="1" smtClean="0">
                <a:latin typeface="Comic Sans MS"/>
                <a:cs typeface="Comic Sans MS"/>
              </a:rPr>
              <a:t>’ovo</a:t>
            </a:r>
            <a:r>
              <a:rPr sz="3600" spc="-4" dirty="0" err="1" smtClean="0">
                <a:latin typeface="Comic Sans MS"/>
                <a:cs typeface="Comic Sans MS"/>
              </a:rPr>
              <a:t>c</a:t>
            </a:r>
            <a:r>
              <a:rPr sz="3600" spc="0" dirty="0" err="1" smtClean="0">
                <a:latin typeface="Comic Sans MS"/>
                <a:cs typeface="Comic Sans MS"/>
              </a:rPr>
              <a:t>y</a:t>
            </a:r>
            <a:r>
              <a:rPr sz="3600" spc="-4" dirty="0" err="1" smtClean="0">
                <a:latin typeface="Comic Sans MS"/>
                <a:cs typeface="Comic Sans MS"/>
              </a:rPr>
              <a:t>t</a:t>
            </a:r>
            <a:r>
              <a:rPr sz="3600" spc="0" dirty="0" err="1" smtClean="0">
                <a:latin typeface="Comic Sans MS"/>
                <a:cs typeface="Comic Sans MS"/>
              </a:rPr>
              <a:t>e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70" name="object 19"/>
          <p:cNvSpPr txBox="1"/>
          <p:nvPr/>
        </p:nvSpPr>
        <p:spPr>
          <a:xfrm>
            <a:off x="3599588" y="3751203"/>
            <a:ext cx="34392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I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1" name="object 18"/>
          <p:cNvSpPr txBox="1"/>
          <p:nvPr/>
        </p:nvSpPr>
        <p:spPr>
          <a:xfrm>
            <a:off x="4343202" y="3751203"/>
            <a:ext cx="1550444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0" baseline="1328" dirty="0" smtClean="0">
                <a:latin typeface="Comic Sans MS"/>
                <a:cs typeface="Comic Sans MS"/>
              </a:rPr>
              <a:t>c</a:t>
            </a:r>
            <a:r>
              <a:rPr sz="5400" spc="-4" baseline="1328" dirty="0" smtClean="0">
                <a:latin typeface="Comic Sans MS"/>
                <a:cs typeface="Comic Sans MS"/>
              </a:rPr>
              <a:t>hè</a:t>
            </a:r>
            <a:r>
              <a:rPr sz="5400" spc="0" baseline="1328" dirty="0" smtClean="0">
                <a:latin typeface="Comic Sans MS"/>
                <a:cs typeface="Comic Sans MS"/>
              </a:rPr>
              <a:t>ve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291383" y="3751203"/>
            <a:ext cx="55065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sa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3" name="object 16"/>
          <p:cNvSpPr txBox="1"/>
          <p:nvPr/>
        </p:nvSpPr>
        <p:spPr>
          <a:xfrm>
            <a:off x="7039822" y="3755939"/>
            <a:ext cx="167093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-4" baseline="1328" dirty="0" smtClean="0">
                <a:latin typeface="Comic Sans MS"/>
                <a:cs typeface="Comic Sans MS"/>
              </a:rPr>
              <a:t>di</a:t>
            </a:r>
            <a:r>
              <a:rPr sz="5400" spc="0" baseline="1328" dirty="0" smtClean="0">
                <a:latin typeface="Comic Sans MS"/>
                <a:cs typeface="Comic Sans MS"/>
              </a:rPr>
              <a:t>v</a:t>
            </a:r>
            <a:r>
              <a:rPr sz="5400" spc="-4" baseline="1328" dirty="0" smtClean="0">
                <a:latin typeface="Comic Sans MS"/>
                <a:cs typeface="Comic Sans MS"/>
              </a:rPr>
              <a:t>i</a:t>
            </a:r>
            <a:r>
              <a:rPr sz="5400" spc="0" baseline="1328" dirty="0" smtClean="0">
                <a:latin typeface="Comic Sans MS"/>
                <a:cs typeface="Comic Sans MS"/>
              </a:rPr>
              <a:t>s</a:t>
            </a:r>
            <a:r>
              <a:rPr sz="5400" spc="-4" baseline="1328" dirty="0" smtClean="0">
                <a:latin typeface="Comic Sans MS"/>
                <a:cs typeface="Comic Sans MS"/>
              </a:rPr>
              <a:t>i</a:t>
            </a:r>
            <a:r>
              <a:rPr sz="5400" spc="0" baseline="1328" dirty="0" smtClean="0">
                <a:latin typeface="Comic Sans MS"/>
                <a:cs typeface="Comic Sans MS"/>
              </a:rPr>
              <a:t>on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4" name="object 15"/>
          <p:cNvSpPr txBox="1"/>
          <p:nvPr/>
        </p:nvSpPr>
        <p:spPr>
          <a:xfrm>
            <a:off x="1122692" y="4301367"/>
            <a:ext cx="3120714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-4" baseline="1328" dirty="0" smtClean="0">
                <a:latin typeface="Comic Sans MS"/>
                <a:cs typeface="Comic Sans MS"/>
              </a:rPr>
              <a:t>réd</a:t>
            </a:r>
            <a:r>
              <a:rPr sz="5400" spc="9" baseline="1328" dirty="0" smtClean="0">
                <a:latin typeface="Comic Sans MS"/>
                <a:cs typeface="Comic Sans MS"/>
              </a:rPr>
              <a:t>u</a:t>
            </a:r>
            <a:r>
              <a:rPr sz="5400" spc="0" baseline="1328" dirty="0" smtClean="0">
                <a:latin typeface="Comic Sans MS"/>
                <a:cs typeface="Comic Sans MS"/>
              </a:rPr>
              <a:t>c</a:t>
            </a:r>
            <a:r>
              <a:rPr sz="5400" spc="-4" baseline="1328" dirty="0" smtClean="0">
                <a:latin typeface="Comic Sans MS"/>
                <a:cs typeface="Comic Sans MS"/>
              </a:rPr>
              <a:t>ti</a:t>
            </a:r>
            <a:r>
              <a:rPr sz="5400" spc="0" baseline="1328" dirty="0" smtClean="0">
                <a:latin typeface="Comic Sans MS"/>
                <a:cs typeface="Comic Sans MS"/>
              </a:rPr>
              <a:t>o</a:t>
            </a:r>
            <a:r>
              <a:rPr sz="5400" spc="-4" baseline="1328" dirty="0" smtClean="0">
                <a:latin typeface="Comic Sans MS"/>
                <a:cs typeface="Comic Sans MS"/>
              </a:rPr>
              <a:t>n</a:t>
            </a:r>
            <a:r>
              <a:rPr sz="5400" spc="9" baseline="1328" dirty="0" smtClean="0">
                <a:latin typeface="Comic Sans MS"/>
                <a:cs typeface="Comic Sans MS"/>
              </a:rPr>
              <a:t>n</a:t>
            </a:r>
            <a:r>
              <a:rPr sz="5400" spc="4" baseline="1328" dirty="0" smtClean="0">
                <a:latin typeface="Comic Sans MS"/>
                <a:cs typeface="Comic Sans MS"/>
              </a:rPr>
              <a:t>e</a:t>
            </a:r>
            <a:r>
              <a:rPr sz="5400" spc="0" baseline="1328" dirty="0" smtClean="0">
                <a:latin typeface="Comic Sans MS"/>
                <a:cs typeface="Comic Sans MS"/>
              </a:rPr>
              <a:t>lle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75" name="object 14"/>
          <p:cNvSpPr txBox="1"/>
          <p:nvPr/>
        </p:nvSpPr>
        <p:spPr>
          <a:xfrm>
            <a:off x="4403399" y="4301367"/>
            <a:ext cx="1770444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-4" baseline="1328" dirty="0" smtClean="0">
                <a:latin typeface="Comic Sans MS"/>
                <a:cs typeface="Comic Sans MS"/>
              </a:rPr>
              <a:t>d</a:t>
            </a:r>
            <a:r>
              <a:rPr sz="5400" spc="0" baseline="1328" dirty="0" smtClean="0">
                <a:latin typeface="Comic Sans MS"/>
                <a:cs typeface="Comic Sans MS"/>
              </a:rPr>
              <a:t>o</a:t>
            </a:r>
            <a:r>
              <a:rPr sz="5400" spc="-4" baseline="1328" dirty="0" smtClean="0">
                <a:latin typeface="Comic Sans MS"/>
                <a:cs typeface="Comic Sans MS"/>
              </a:rPr>
              <a:t>nn</a:t>
            </a: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n</a:t>
            </a:r>
            <a:r>
              <a:rPr sz="5400" spc="0" baseline="1328" dirty="0" smtClean="0">
                <a:latin typeface="Comic Sans MS"/>
                <a:cs typeface="Comic Sans MS"/>
              </a:rPr>
              <a:t>t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6" name="object 13"/>
          <p:cNvSpPr txBox="1"/>
          <p:nvPr/>
        </p:nvSpPr>
        <p:spPr>
          <a:xfrm>
            <a:off x="6333697" y="4301367"/>
            <a:ext cx="1046564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in</a:t>
            </a:r>
            <a:r>
              <a:rPr sz="5400" spc="0" baseline="1328" dirty="0" smtClean="0">
                <a:latin typeface="Comic Sans MS"/>
                <a:cs typeface="Comic Sans MS"/>
              </a:rPr>
              <a:t>si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7" name="object 12"/>
          <p:cNvSpPr txBox="1"/>
          <p:nvPr/>
        </p:nvSpPr>
        <p:spPr>
          <a:xfrm>
            <a:off x="7346518" y="4301367"/>
            <a:ext cx="23068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: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78" name="object 11"/>
          <p:cNvSpPr txBox="1"/>
          <p:nvPr/>
        </p:nvSpPr>
        <p:spPr>
          <a:xfrm>
            <a:off x="7802155" y="4830320"/>
            <a:ext cx="615458" cy="502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54"/>
              </a:lnSpc>
              <a:spcBef>
                <a:spcPts val="197"/>
              </a:spcBef>
            </a:pPr>
            <a:r>
              <a:rPr sz="3600" spc="0" dirty="0" smtClean="0">
                <a:latin typeface="Comic Sans MS"/>
                <a:cs typeface="Comic Sans MS"/>
              </a:rPr>
              <a:t>1</a:t>
            </a:r>
            <a:r>
              <a:rPr sz="3600" spc="-4" baseline="22922" dirty="0" smtClean="0">
                <a:latin typeface="Comic Sans MS"/>
                <a:cs typeface="Comic Sans MS"/>
              </a:rPr>
              <a:t>e</a:t>
            </a:r>
            <a:r>
              <a:rPr sz="3600" spc="0" baseline="22922" dirty="0" smtClean="0">
                <a:latin typeface="Comic Sans MS"/>
                <a:cs typeface="Comic Sans MS"/>
              </a:rPr>
              <a:t>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9" name="object 10"/>
          <p:cNvSpPr txBox="1"/>
          <p:nvPr/>
        </p:nvSpPr>
        <p:spPr>
          <a:xfrm>
            <a:off x="1104272" y="4850007"/>
            <a:ext cx="2311503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995"/>
              </a:lnSpc>
              <a:spcBef>
                <a:spcPts val="199"/>
              </a:spcBef>
            </a:pPr>
            <a:r>
              <a:rPr sz="5400" spc="0" baseline="3322" dirty="0" smtClean="0">
                <a:solidFill>
                  <a:srgbClr val="FF0065"/>
                </a:solidFill>
                <a:latin typeface="Comic Sans MS"/>
                <a:cs typeface="Comic Sans MS"/>
              </a:rPr>
              <a:t>l’ovo</a:t>
            </a:r>
            <a:r>
              <a:rPr sz="5400" spc="-4" baseline="3322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5400" spc="-9" baseline="3322" dirty="0" smtClean="0">
                <a:solidFill>
                  <a:srgbClr val="FF0065"/>
                </a:solidFill>
                <a:latin typeface="Comic Sans MS"/>
                <a:cs typeface="Comic Sans MS"/>
              </a:rPr>
              <a:t>y</a:t>
            </a:r>
            <a:r>
              <a:rPr sz="5400" spc="-4" baseline="3322" dirty="0" smtClean="0">
                <a:solidFill>
                  <a:srgbClr val="FF0065"/>
                </a:solidFill>
                <a:latin typeface="Comic Sans MS"/>
                <a:cs typeface="Comic Sans MS"/>
              </a:rPr>
              <a:t>t</a:t>
            </a:r>
            <a:r>
              <a:rPr sz="5400" spc="0" baseline="3322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3600">
              <a:latin typeface="Comic Sans MS"/>
              <a:cs typeface="Comic Sans MS"/>
            </a:endParaRPr>
          </a:p>
          <a:p>
            <a:pPr marL="12701">
              <a:lnSpc>
                <a:spcPts val="4125"/>
              </a:lnSpc>
              <a:spcBef>
                <a:spcPts val="6"/>
              </a:spcBef>
            </a:pPr>
            <a:r>
              <a:rPr sz="3600" spc="-4" dirty="0" smtClean="0">
                <a:latin typeface="Comic Sans MS"/>
                <a:cs typeface="Comic Sans MS"/>
              </a:rPr>
              <a:t>L</a:t>
            </a:r>
            <a:r>
              <a:rPr sz="3600" spc="0" dirty="0" smtClean="0">
                <a:latin typeface="Comic Sans MS"/>
                <a:cs typeface="Comic Sans MS"/>
              </a:rPr>
              <a:t>’ovul</a:t>
            </a:r>
            <a:r>
              <a:rPr sz="3600" spc="4" dirty="0" smtClean="0">
                <a:latin typeface="Comic Sans MS"/>
                <a:cs typeface="Comic Sans MS"/>
              </a:rPr>
              <a:t>a</a:t>
            </a:r>
            <a:r>
              <a:rPr sz="3600" spc="-4" dirty="0" smtClean="0">
                <a:latin typeface="Comic Sans MS"/>
                <a:cs typeface="Comic Sans MS"/>
              </a:rPr>
              <a:t>ti</a:t>
            </a:r>
            <a:r>
              <a:rPr sz="3600" spc="0" dirty="0" smtClean="0">
                <a:latin typeface="Comic Sans MS"/>
                <a:cs typeface="Comic Sans MS"/>
              </a:rPr>
              <a:t>on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0" name="object 9"/>
          <p:cNvSpPr txBox="1"/>
          <p:nvPr/>
        </p:nvSpPr>
        <p:spPr>
          <a:xfrm>
            <a:off x="3344899" y="4850007"/>
            <a:ext cx="618605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918">
              <a:lnSpc>
                <a:spcPts val="3995"/>
              </a:lnSpc>
              <a:spcBef>
                <a:spcPts val="199"/>
              </a:spcBef>
            </a:pPr>
            <a:r>
              <a:rPr sz="5400" spc="0" baseline="3322" dirty="0" smtClean="0">
                <a:solidFill>
                  <a:srgbClr val="FF0065"/>
                </a:solidFill>
                <a:latin typeface="Comic Sans MS"/>
                <a:cs typeface="Comic Sans MS"/>
              </a:rPr>
              <a:t>II</a:t>
            </a:r>
            <a:endParaRPr sz="3600">
              <a:latin typeface="Comic Sans MS"/>
              <a:cs typeface="Comic Sans MS"/>
            </a:endParaRPr>
          </a:p>
          <a:p>
            <a:pPr marL="303236">
              <a:lnSpc>
                <a:spcPts val="4125"/>
              </a:lnSpc>
              <a:spcBef>
                <a:spcPts val="6"/>
              </a:spcBef>
            </a:pPr>
            <a:r>
              <a:rPr sz="3600" spc="0" dirty="0" smtClean="0">
                <a:latin typeface="Comic Sans MS"/>
                <a:cs typeface="Comic Sans MS"/>
              </a:rPr>
              <a:t>a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1" name="object 8"/>
          <p:cNvSpPr txBox="1"/>
          <p:nvPr/>
        </p:nvSpPr>
        <p:spPr>
          <a:xfrm>
            <a:off x="4182759" y="4850007"/>
            <a:ext cx="834762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60" marR="68579">
              <a:lnSpc>
                <a:spcPts val="3995"/>
              </a:lnSpc>
              <a:spcBef>
                <a:spcPts val="199"/>
              </a:spcBef>
            </a:pPr>
            <a:r>
              <a:rPr sz="5400" spc="0" baseline="3322" dirty="0" smtClean="0">
                <a:latin typeface="Comic Sans MS"/>
                <a:cs typeface="Comic Sans MS"/>
              </a:rPr>
              <a:t>(n</a:t>
            </a:r>
            <a:endParaRPr sz="3600">
              <a:latin typeface="Comic Sans MS"/>
              <a:cs typeface="Comic Sans MS"/>
            </a:endParaRPr>
          </a:p>
          <a:p>
            <a:pPr marL="12700">
              <a:lnSpc>
                <a:spcPts val="4125"/>
              </a:lnSpc>
              <a:spcBef>
                <a:spcPts val="6"/>
              </a:spcBef>
            </a:pPr>
            <a:r>
              <a:rPr sz="3600" spc="0" dirty="0" smtClean="0">
                <a:latin typeface="Comic Sans MS"/>
                <a:cs typeface="Comic Sans MS"/>
              </a:rPr>
              <a:t>l</a:t>
            </a:r>
            <a:r>
              <a:rPr sz="3600" spc="-4" dirty="0" smtClean="0">
                <a:latin typeface="Comic Sans MS"/>
                <a:cs typeface="Comic Sans MS"/>
              </a:rPr>
              <a:t>ie</a:t>
            </a:r>
            <a:r>
              <a:rPr sz="3600" spc="0" dirty="0" smtClean="0">
                <a:latin typeface="Comic Sans MS"/>
                <a:cs typeface="Comic Sans MS"/>
              </a:rPr>
              <a:t>u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2" name="object 7"/>
          <p:cNvSpPr txBox="1"/>
          <p:nvPr/>
        </p:nvSpPr>
        <p:spPr>
          <a:xfrm>
            <a:off x="5035977" y="4850007"/>
            <a:ext cx="1219282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995"/>
              </a:lnSpc>
              <a:spcBef>
                <a:spcPts val="199"/>
              </a:spcBef>
            </a:pPr>
            <a:r>
              <a:rPr sz="5400" spc="-14" baseline="3322" dirty="0" smtClean="0">
                <a:latin typeface="Comic Sans MS"/>
                <a:cs typeface="Comic Sans MS"/>
              </a:rPr>
              <a:t>c</a:t>
            </a:r>
            <a:r>
              <a:rPr sz="5400" spc="-4" baseline="3322" dirty="0" smtClean="0">
                <a:latin typeface="Comic Sans MS"/>
                <a:cs typeface="Comic Sans MS"/>
              </a:rPr>
              <a:t>hr</a:t>
            </a:r>
            <a:r>
              <a:rPr sz="5400" spc="4" baseline="3322" dirty="0" smtClean="0">
                <a:latin typeface="Comic Sans MS"/>
                <a:cs typeface="Comic Sans MS"/>
              </a:rPr>
              <a:t>.</a:t>
            </a:r>
            <a:r>
              <a:rPr sz="5400" spc="0" baseline="3322" dirty="0" smtClean="0">
                <a:latin typeface="Comic Sans MS"/>
                <a:cs typeface="Comic Sans MS"/>
              </a:rPr>
              <a:t>)</a:t>
            </a:r>
            <a:endParaRPr sz="3600">
              <a:latin typeface="Comic Sans MS"/>
              <a:cs typeface="Comic Sans MS"/>
            </a:endParaRPr>
          </a:p>
          <a:p>
            <a:pPr marL="214135">
              <a:lnSpc>
                <a:spcPts val="4125"/>
              </a:lnSpc>
              <a:spcBef>
                <a:spcPts val="6"/>
              </a:spcBef>
            </a:pPr>
            <a:r>
              <a:rPr sz="3600" spc="0" dirty="0" smtClean="0">
                <a:latin typeface="Comic Sans MS"/>
                <a:cs typeface="Comic Sans MS"/>
              </a:rPr>
              <a:t>sous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3" name="object 6"/>
          <p:cNvSpPr txBox="1"/>
          <p:nvPr/>
        </p:nvSpPr>
        <p:spPr>
          <a:xfrm>
            <a:off x="6425938" y="4850007"/>
            <a:ext cx="31377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+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4" name="object 5"/>
          <p:cNvSpPr txBox="1"/>
          <p:nvPr/>
        </p:nvSpPr>
        <p:spPr>
          <a:xfrm>
            <a:off x="7035402" y="4850007"/>
            <a:ext cx="469599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le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5" name="object 4"/>
          <p:cNvSpPr txBox="1"/>
          <p:nvPr/>
        </p:nvSpPr>
        <p:spPr>
          <a:xfrm>
            <a:off x="8470900" y="4850007"/>
            <a:ext cx="1524000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95"/>
              </a:lnSpc>
              <a:spcBef>
                <a:spcPts val="199"/>
              </a:spcBef>
            </a:pPr>
            <a:r>
              <a:rPr sz="5400" spc="0" baseline="3322" dirty="0" smtClean="0">
                <a:latin typeface="Comic Sans MS"/>
                <a:cs typeface="Comic Sans MS"/>
              </a:rPr>
              <a:t>G</a:t>
            </a:r>
            <a:r>
              <a:rPr sz="5400" spc="4" baseline="3322" dirty="0" smtClean="0">
                <a:latin typeface="Comic Sans MS"/>
                <a:cs typeface="Comic Sans MS"/>
              </a:rPr>
              <a:t>.</a:t>
            </a:r>
            <a:r>
              <a:rPr sz="5400" spc="0" baseline="3322" dirty="0" smtClean="0">
                <a:latin typeface="Comic Sans MS"/>
                <a:cs typeface="Comic Sans MS"/>
              </a:rPr>
              <a:t>P.</a:t>
            </a:r>
            <a:endParaRPr sz="3600" dirty="0">
              <a:latin typeface="Comic Sans MS"/>
              <a:cs typeface="Comic Sans MS"/>
            </a:endParaRPr>
          </a:p>
          <a:p>
            <a:pPr marL="233704" marR="9">
              <a:lnSpc>
                <a:spcPts val="4125"/>
              </a:lnSpc>
              <a:spcBef>
                <a:spcPts val="6"/>
              </a:spcBef>
            </a:pPr>
            <a:r>
              <a:rPr lang="en-US" sz="3600" spc="-4" dirty="0" err="1">
                <a:latin typeface="Comic Sans MS"/>
                <a:cs typeface="Comic Sans MS"/>
              </a:rPr>
              <a:t>d</a:t>
            </a:r>
            <a:r>
              <a:rPr sz="3600" spc="0" dirty="0" err="1" smtClean="0">
                <a:latin typeface="Comic Sans MS"/>
                <a:cs typeface="Comic Sans MS"/>
              </a:rPr>
              <a:t>’</a:t>
            </a:r>
            <a:r>
              <a:rPr lang="en-US" sz="3600" spc="0" dirty="0" err="1" smtClean="0">
                <a:latin typeface="Comic Sans MS"/>
                <a:cs typeface="Comic Sans MS"/>
              </a:rPr>
              <a:t>une</a:t>
            </a: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86" name="object 3"/>
          <p:cNvSpPr txBox="1"/>
          <p:nvPr/>
        </p:nvSpPr>
        <p:spPr>
          <a:xfrm>
            <a:off x="6473670" y="5398646"/>
            <a:ext cx="2239987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0" baseline="1328" dirty="0" smtClean="0">
                <a:latin typeface="Comic Sans MS"/>
                <a:cs typeface="Comic Sans MS"/>
              </a:rPr>
              <a:t>l’</a:t>
            </a:r>
            <a:r>
              <a:rPr sz="5400" spc="-4" baseline="1328" dirty="0" smtClean="0">
                <a:latin typeface="Comic Sans MS"/>
                <a:cs typeface="Comic Sans MS"/>
              </a:rPr>
              <a:t>in</a:t>
            </a:r>
            <a:r>
              <a:rPr sz="5400" spc="-9" baseline="1328" dirty="0" smtClean="0">
                <a:latin typeface="Comic Sans MS"/>
                <a:cs typeface="Comic Sans MS"/>
              </a:rPr>
              <a:t>f</a:t>
            </a:r>
            <a:r>
              <a:rPr sz="5400" spc="0" baseline="1328" dirty="0" smtClean="0">
                <a:latin typeface="Comic Sans MS"/>
                <a:cs typeface="Comic Sans MS"/>
              </a:rPr>
              <a:t>l</a:t>
            </a:r>
            <a:r>
              <a:rPr sz="5400" spc="9" baseline="1328" dirty="0" smtClean="0">
                <a:latin typeface="Comic Sans MS"/>
                <a:cs typeface="Comic Sans MS"/>
              </a:rPr>
              <a:t>u</a:t>
            </a:r>
            <a:r>
              <a:rPr sz="5400" spc="-4" baseline="1328" dirty="0" smtClean="0">
                <a:latin typeface="Comic Sans MS"/>
                <a:cs typeface="Comic Sans MS"/>
              </a:rPr>
              <a:t>e</a:t>
            </a:r>
            <a:r>
              <a:rPr sz="5400" spc="9" baseline="1328" dirty="0" smtClean="0">
                <a:latin typeface="Comic Sans MS"/>
                <a:cs typeface="Comic Sans MS"/>
              </a:rPr>
              <a:t>n</a:t>
            </a:r>
            <a:r>
              <a:rPr sz="5400" spc="0" baseline="1328" dirty="0" smtClean="0">
                <a:latin typeface="Comic Sans MS"/>
                <a:cs typeface="Comic Sans MS"/>
              </a:rPr>
              <a:t>ce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7" name="object 2"/>
          <p:cNvSpPr txBox="1"/>
          <p:nvPr/>
        </p:nvSpPr>
        <p:spPr>
          <a:xfrm>
            <a:off x="1104273" y="5948810"/>
            <a:ext cx="5957950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5400" spc="-4" baseline="1328" dirty="0" smtClean="0">
                <a:latin typeface="Comic Sans MS"/>
                <a:cs typeface="Comic Sans MS"/>
              </a:rPr>
              <a:t>dé</a:t>
            </a:r>
            <a:r>
              <a:rPr sz="5400" spc="0" baseline="1328" dirty="0" smtClean="0">
                <a:latin typeface="Comic Sans MS"/>
                <a:cs typeface="Comic Sans MS"/>
              </a:rPr>
              <a:t>c</a:t>
            </a:r>
            <a:r>
              <a:rPr sz="5400" spc="-4" baseline="1328" dirty="0" smtClean="0">
                <a:latin typeface="Comic Sans MS"/>
                <a:cs typeface="Comic Sans MS"/>
              </a:rPr>
              <a:t>h</a:t>
            </a:r>
            <a:r>
              <a:rPr sz="5400" spc="4" baseline="1328" dirty="0" smtClean="0">
                <a:latin typeface="Comic Sans MS"/>
                <a:cs typeface="Comic Sans MS"/>
              </a:rPr>
              <a:t>a</a:t>
            </a:r>
            <a:r>
              <a:rPr sz="5400" spc="-4" baseline="1328" dirty="0" smtClean="0">
                <a:latin typeface="Comic Sans MS"/>
                <a:cs typeface="Comic Sans MS"/>
              </a:rPr>
              <a:t>rg</a:t>
            </a:r>
            <a:r>
              <a:rPr sz="5400" spc="0" baseline="1328" dirty="0" smtClean="0">
                <a:latin typeface="Comic Sans MS"/>
                <a:cs typeface="Comic Sans MS"/>
              </a:rPr>
              <a:t>e </a:t>
            </a:r>
            <a:r>
              <a:rPr sz="5400" spc="-4" baseline="1328" dirty="0" smtClean="0">
                <a:latin typeface="Comic Sans MS"/>
                <a:cs typeface="Comic Sans MS"/>
              </a:rPr>
              <a:t>d</a:t>
            </a:r>
            <a:r>
              <a:rPr sz="5400" spc="0" baseline="1328" dirty="0" smtClean="0">
                <a:latin typeface="Comic Sans MS"/>
                <a:cs typeface="Comic Sans MS"/>
              </a:rPr>
              <a:t>e </a:t>
            </a:r>
            <a:r>
              <a:rPr sz="5400" spc="9" baseline="1328" dirty="0" smtClean="0">
                <a:latin typeface="Comic Sans MS"/>
                <a:cs typeface="Comic Sans MS"/>
              </a:rPr>
              <a:t>l</a:t>
            </a:r>
            <a:r>
              <a:rPr sz="5400" spc="0" baseline="1328" dirty="0" smtClean="0">
                <a:latin typeface="Comic Sans MS"/>
                <a:cs typeface="Comic Sans MS"/>
              </a:rPr>
              <a:t>a </a:t>
            </a:r>
            <a:r>
              <a:rPr sz="5400" spc="-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5400" spc="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.</a:t>
            </a:r>
            <a:r>
              <a:rPr sz="5400" spc="-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H</a:t>
            </a:r>
            <a:r>
              <a:rPr sz="5400" spc="0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.</a:t>
            </a:r>
            <a:r>
              <a:rPr sz="5400" spc="9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5400" spc="0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+ F</a:t>
            </a:r>
            <a:r>
              <a:rPr sz="5400" spc="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.</a:t>
            </a:r>
            <a:r>
              <a:rPr sz="5400" spc="-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5400" spc="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.</a:t>
            </a:r>
            <a:r>
              <a:rPr sz="5400" spc="-4" baseline="1328" dirty="0" smtClean="0">
                <a:solidFill>
                  <a:srgbClr val="FF0065"/>
                </a:solidFill>
                <a:latin typeface="Comic Sans MS"/>
                <a:cs typeface="Comic Sans MS"/>
              </a:rPr>
              <a:t>H</a:t>
            </a:r>
            <a:r>
              <a:rPr sz="5400" spc="0" baseline="1328" dirty="0" smtClean="0">
                <a:latin typeface="Comic Sans MS"/>
                <a:cs typeface="Comic Sans MS"/>
              </a:rPr>
              <a:t>.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042733" y="6801855"/>
            <a:ext cx="68259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G.P.: Globule polaire, cellule haploïde abortive. 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8"/>
          <p:cNvSpPr txBox="1"/>
          <p:nvPr/>
        </p:nvSpPr>
        <p:spPr>
          <a:xfrm>
            <a:off x="1340417" y="966891"/>
            <a:ext cx="2820792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v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u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48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t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i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4365166" y="966891"/>
            <a:ext cx="489118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=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4" name="object 26"/>
          <p:cNvSpPr txBox="1"/>
          <p:nvPr/>
        </p:nvSpPr>
        <p:spPr>
          <a:xfrm>
            <a:off x="5060144" y="966891"/>
            <a:ext cx="3000803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1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x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pu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48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io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,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5" name="object 25"/>
          <p:cNvSpPr txBox="1"/>
          <p:nvPr/>
        </p:nvSpPr>
        <p:spPr>
          <a:xfrm>
            <a:off x="8266878" y="966891"/>
            <a:ext cx="1378473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h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or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6" name="object 24"/>
          <p:cNvSpPr txBox="1"/>
          <p:nvPr/>
        </p:nvSpPr>
        <p:spPr>
          <a:xfrm>
            <a:off x="1340399" y="1698411"/>
            <a:ext cx="815760" cy="136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7">
              <a:lnSpc>
                <a:spcPts val="5295"/>
              </a:lnSpc>
              <a:spcBef>
                <a:spcPts val="264"/>
              </a:spcBef>
            </a:pPr>
            <a:r>
              <a:rPr sz="7200" b="1" spc="-4" baseline="3488" dirty="0" smtClean="0">
                <a:solidFill>
                  <a:srgbClr val="FF0065"/>
                </a:solidFill>
                <a:latin typeface="Comic Sans MS"/>
                <a:cs typeface="Comic Sans MS"/>
              </a:rPr>
              <a:t>d</a:t>
            </a:r>
            <a:r>
              <a:rPr sz="7200" b="1" spc="0" baseline="3488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  <a:p>
            <a:pPr marL="12700" marR="91439">
              <a:lnSpc>
                <a:spcPts val="5465"/>
              </a:lnSpc>
              <a:spcBef>
                <a:spcPts val="8"/>
              </a:spcBef>
            </a:pP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+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7" name="object 23"/>
          <p:cNvSpPr txBox="1"/>
          <p:nvPr/>
        </p:nvSpPr>
        <p:spPr>
          <a:xfrm>
            <a:off x="2356879" y="1698411"/>
            <a:ext cx="2448955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l’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v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ai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re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,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8" name="object 22"/>
          <p:cNvSpPr txBox="1"/>
          <p:nvPr/>
        </p:nvSpPr>
        <p:spPr>
          <a:xfrm>
            <a:off x="5007192" y="1698411"/>
            <a:ext cx="817266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9" dirty="0" smtClean="0">
                <a:solidFill>
                  <a:srgbClr val="FF0065"/>
                </a:solidFill>
                <a:latin typeface="Comic Sans MS"/>
                <a:cs typeface="Comic Sans MS"/>
              </a:rPr>
              <a:t>d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9" name="object 21"/>
          <p:cNvSpPr txBox="1"/>
          <p:nvPr/>
        </p:nvSpPr>
        <p:spPr>
          <a:xfrm>
            <a:off x="6023667" y="1698411"/>
            <a:ext cx="2640413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l’ov</a:t>
            </a: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oc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0" name="object 20"/>
          <p:cNvSpPr txBox="1"/>
          <p:nvPr/>
        </p:nvSpPr>
        <p:spPr>
          <a:xfrm>
            <a:off x="8863276" y="1698411"/>
            <a:ext cx="783624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II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1" name="object 19"/>
          <p:cNvSpPr txBox="1"/>
          <p:nvPr/>
        </p:nvSpPr>
        <p:spPr>
          <a:xfrm>
            <a:off x="2056714" y="2429931"/>
            <a:ext cx="1426867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zo</a:t>
            </a:r>
            <a:r>
              <a:rPr sz="4800" b="1" spc="-9" dirty="0" smtClean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2" name="object 18"/>
          <p:cNvSpPr txBox="1"/>
          <p:nvPr/>
        </p:nvSpPr>
        <p:spPr>
          <a:xfrm>
            <a:off x="3711733" y="2429931"/>
            <a:ext cx="2620426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14" dirty="0" smtClean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ell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cid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6909557" y="2429931"/>
            <a:ext cx="489118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+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7625871" y="2429931"/>
            <a:ext cx="2020709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ro</a:t>
            </a:r>
            <a:r>
              <a:rPr sz="4800" b="1" spc="-9" dirty="0" smtClean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5" name="object 15"/>
          <p:cNvSpPr txBox="1"/>
          <p:nvPr/>
        </p:nvSpPr>
        <p:spPr>
          <a:xfrm>
            <a:off x="1340399" y="3161450"/>
            <a:ext cx="2319071" cy="1366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7582">
              <a:lnSpc>
                <a:spcPts val="5295"/>
              </a:lnSpc>
              <a:spcBef>
                <a:spcPts val="264"/>
              </a:spcBef>
            </a:pPr>
            <a:r>
              <a:rPr sz="7200" b="1" spc="-4" baseline="3488" dirty="0" smtClean="0">
                <a:solidFill>
                  <a:srgbClr val="0000CC"/>
                </a:solidFill>
                <a:latin typeface="Comic Sans MS"/>
                <a:cs typeface="Comic Sans MS"/>
              </a:rPr>
              <a:t>radi</a:t>
            </a:r>
            <a:r>
              <a:rPr sz="7200" b="1" spc="9" baseline="3488" dirty="0" smtClean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7200" b="1" spc="-9" baseline="3488" dirty="0" smtClean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7200" b="1" spc="0" baseline="3488" dirty="0" smtClean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endParaRPr sz="4800">
              <a:latin typeface="Comic Sans MS"/>
              <a:cs typeface="Comic Sans MS"/>
            </a:endParaRPr>
          </a:p>
          <a:p>
            <a:pPr marL="12700">
              <a:lnSpc>
                <a:spcPts val="5465"/>
              </a:lnSpc>
              <a:spcBef>
                <a:spcPts val="8"/>
              </a:spcBef>
            </a:pP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umu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us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6" name="object 14"/>
          <p:cNvSpPr txBox="1"/>
          <p:nvPr/>
        </p:nvSpPr>
        <p:spPr>
          <a:xfrm>
            <a:off x="3751420" y="3161450"/>
            <a:ext cx="489118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+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4411347" y="3161450"/>
            <a:ext cx="1875247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q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q</a:t>
            </a:r>
            <a:r>
              <a:rPr sz="4800" b="1" spc="9" dirty="0" smtClean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8" name="object 12"/>
          <p:cNvSpPr txBox="1"/>
          <p:nvPr/>
        </p:nvSpPr>
        <p:spPr>
          <a:xfrm>
            <a:off x="6456878" y="3161450"/>
            <a:ext cx="2226033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ell</a:t>
            </a:r>
            <a:r>
              <a:rPr sz="4800" b="1" spc="-14" dirty="0" smtClean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4800" b="1" spc="-9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8853195" y="3161450"/>
            <a:ext cx="791916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0" name="object 10"/>
          <p:cNvSpPr txBox="1"/>
          <p:nvPr/>
        </p:nvSpPr>
        <p:spPr>
          <a:xfrm>
            <a:off x="3780527" y="3892970"/>
            <a:ext cx="2928782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oo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4800" b="1" spc="9" dirty="0" smtClean="0">
                <a:solidFill>
                  <a:srgbClr val="0000CC"/>
                </a:solidFill>
                <a:latin typeface="Comic Sans MS"/>
                <a:cs typeface="Comic Sans MS"/>
              </a:rPr>
              <a:t>h</a:t>
            </a:r>
            <a:r>
              <a:rPr sz="4800" b="1" spc="-4" dirty="0" smtClean="0">
                <a:solidFill>
                  <a:srgbClr val="0000CC"/>
                </a:solidFill>
                <a:latin typeface="Comic Sans MS"/>
                <a:cs typeface="Comic Sans MS"/>
              </a:rPr>
              <a:t>or</a:t>
            </a:r>
            <a:r>
              <a:rPr sz="4800" b="1" spc="0" dirty="0" smtClean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4800" b="1" spc="4" dirty="0" smtClean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.</a:t>
            </a:r>
            <a:endParaRPr sz="4800" dirty="0">
              <a:latin typeface="Comic Sans MS"/>
              <a:cs typeface="Comic Sans MS"/>
            </a:endParaRPr>
          </a:p>
        </p:txBody>
      </p:sp>
      <p:sp>
        <p:nvSpPr>
          <p:cNvPr id="51" name="object 9"/>
          <p:cNvSpPr txBox="1"/>
          <p:nvPr/>
        </p:nvSpPr>
        <p:spPr>
          <a:xfrm>
            <a:off x="1340402" y="4626014"/>
            <a:ext cx="3232863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L’</a:t>
            </a:r>
            <a:r>
              <a:rPr sz="4800" b="1" spc="1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4800" b="1" spc="14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m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bl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2" name="object 8"/>
          <p:cNvSpPr txBox="1"/>
          <p:nvPr/>
        </p:nvSpPr>
        <p:spPr>
          <a:xfrm>
            <a:off x="4946198" y="4626014"/>
            <a:ext cx="1902488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to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m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b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3" name="object 7"/>
          <p:cNvSpPr txBox="1"/>
          <p:nvPr/>
        </p:nvSpPr>
        <p:spPr>
          <a:xfrm>
            <a:off x="7220095" y="4626014"/>
            <a:ext cx="1429971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da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4" name="object 6"/>
          <p:cNvSpPr txBox="1"/>
          <p:nvPr/>
        </p:nvSpPr>
        <p:spPr>
          <a:xfrm>
            <a:off x="9021519" y="4626014"/>
            <a:ext cx="625532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5" name="object 5"/>
          <p:cNvSpPr txBox="1"/>
          <p:nvPr/>
        </p:nvSpPr>
        <p:spPr>
          <a:xfrm>
            <a:off x="1340402" y="5357534"/>
            <a:ext cx="1505860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t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i</a:t>
            </a:r>
            <a:r>
              <a:rPr sz="4800" b="1" spc="1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6" name="object 4"/>
          <p:cNvSpPr txBox="1"/>
          <p:nvPr/>
        </p:nvSpPr>
        <p:spPr>
          <a:xfrm>
            <a:off x="2993685" y="5357534"/>
            <a:ext cx="2399979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exte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48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7" name="object 3"/>
          <p:cNvSpPr txBox="1"/>
          <p:nvPr/>
        </p:nvSpPr>
        <p:spPr>
          <a:xfrm>
            <a:off x="5542568" y="5357534"/>
            <a:ext cx="815742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d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58" name="object 2"/>
          <p:cNvSpPr txBox="1"/>
          <p:nvPr/>
        </p:nvSpPr>
        <p:spPr>
          <a:xfrm>
            <a:off x="6507215" y="5357534"/>
            <a:ext cx="3093516" cy="634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l’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v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id</a:t>
            </a:r>
            <a:r>
              <a:rPr sz="4800" b="1" spc="9" dirty="0" smtClean="0">
                <a:solidFill>
                  <a:srgbClr val="FF0065"/>
                </a:solidFill>
                <a:latin typeface="Comic Sans MS"/>
                <a:cs typeface="Comic Sans MS"/>
              </a:rPr>
              <a:t>u</a:t>
            </a:r>
            <a:r>
              <a:rPr sz="48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48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t</a:t>
            </a:r>
            <a:r>
              <a:rPr sz="4800" b="1" spc="1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.</a:t>
            </a:r>
            <a:endParaRPr sz="4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054489" y="1427998"/>
            <a:ext cx="3554726" cy="1434083"/>
          </a:xfrm>
          <a:custGeom>
            <a:avLst/>
            <a:gdLst/>
            <a:ahLst/>
            <a:cxnLst/>
            <a:rect l="l" t="t" r="r" b="b"/>
            <a:pathLst>
              <a:path w="3554726" h="1434083">
                <a:moveTo>
                  <a:pt x="0" y="1428750"/>
                </a:moveTo>
                <a:lnTo>
                  <a:pt x="0" y="1431797"/>
                </a:lnTo>
                <a:lnTo>
                  <a:pt x="2285" y="1434083"/>
                </a:lnTo>
                <a:lnTo>
                  <a:pt x="3549392" y="1434083"/>
                </a:lnTo>
                <a:lnTo>
                  <a:pt x="10667" y="1428750"/>
                </a:lnTo>
                <a:lnTo>
                  <a:pt x="10667" y="9906"/>
                </a:lnTo>
                <a:lnTo>
                  <a:pt x="3549392" y="9905"/>
                </a:lnTo>
                <a:lnTo>
                  <a:pt x="3552440" y="1434083"/>
                </a:lnTo>
                <a:lnTo>
                  <a:pt x="3554726" y="1431797"/>
                </a:lnTo>
                <a:lnTo>
                  <a:pt x="3554726" y="2286"/>
                </a:lnTo>
                <a:lnTo>
                  <a:pt x="3552440" y="0"/>
                </a:lnTo>
                <a:lnTo>
                  <a:pt x="3549392" y="0"/>
                </a:lnTo>
                <a:lnTo>
                  <a:pt x="3544058" y="5333"/>
                </a:lnTo>
                <a:lnTo>
                  <a:pt x="10667" y="5333"/>
                </a:lnTo>
                <a:lnTo>
                  <a:pt x="5334" y="9905"/>
                </a:lnTo>
                <a:lnTo>
                  <a:pt x="5334" y="1423415"/>
                </a:lnTo>
                <a:lnTo>
                  <a:pt x="5334" y="0"/>
                </a:lnTo>
                <a:lnTo>
                  <a:pt x="2285" y="0"/>
                </a:lnTo>
                <a:lnTo>
                  <a:pt x="0" y="2286"/>
                </a:lnTo>
                <a:lnTo>
                  <a:pt x="0" y="142875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5157" y="1437904"/>
            <a:ext cx="3538724" cy="1424177"/>
          </a:xfrm>
          <a:custGeom>
            <a:avLst/>
            <a:gdLst/>
            <a:ahLst/>
            <a:cxnLst/>
            <a:rect l="l" t="t" r="r" b="b"/>
            <a:pathLst>
              <a:path w="3538724" h="1424177">
                <a:moveTo>
                  <a:pt x="3538724" y="0"/>
                </a:moveTo>
                <a:lnTo>
                  <a:pt x="3533390" y="0"/>
                </a:lnTo>
                <a:lnTo>
                  <a:pt x="3533390" y="1413510"/>
                </a:lnTo>
                <a:lnTo>
                  <a:pt x="0" y="1413510"/>
                </a:lnTo>
                <a:lnTo>
                  <a:pt x="0" y="1418844"/>
                </a:lnTo>
                <a:lnTo>
                  <a:pt x="3538724" y="1424177"/>
                </a:lnTo>
                <a:lnTo>
                  <a:pt x="3533390" y="1418844"/>
                </a:lnTo>
                <a:lnTo>
                  <a:pt x="3538724" y="1413510"/>
                </a:lnTo>
                <a:lnTo>
                  <a:pt x="3538724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823" y="1427998"/>
            <a:ext cx="3544058" cy="1423415"/>
          </a:xfrm>
          <a:custGeom>
            <a:avLst/>
            <a:gdLst/>
            <a:ahLst/>
            <a:cxnLst/>
            <a:rect l="l" t="t" r="r" b="b"/>
            <a:pathLst>
              <a:path w="3544058" h="1423415">
                <a:moveTo>
                  <a:pt x="0" y="1423415"/>
                </a:moveTo>
                <a:lnTo>
                  <a:pt x="0" y="9905"/>
                </a:lnTo>
                <a:lnTo>
                  <a:pt x="5333" y="5333"/>
                </a:lnTo>
                <a:lnTo>
                  <a:pt x="3538724" y="5333"/>
                </a:lnTo>
                <a:lnTo>
                  <a:pt x="3544058" y="0"/>
                </a:lnTo>
                <a:lnTo>
                  <a:pt x="0" y="0"/>
                </a:lnTo>
                <a:lnTo>
                  <a:pt x="0" y="142341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7718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4063" y="3638560"/>
            <a:ext cx="3493004" cy="1456937"/>
          </a:xfrm>
          <a:custGeom>
            <a:avLst/>
            <a:gdLst/>
            <a:ahLst/>
            <a:cxnLst/>
            <a:rect l="l" t="t" r="r" b="b"/>
            <a:pathLst>
              <a:path w="3493004" h="1456937">
                <a:moveTo>
                  <a:pt x="5334" y="1456937"/>
                </a:moveTo>
                <a:lnTo>
                  <a:pt x="5334" y="10667"/>
                </a:lnTo>
                <a:lnTo>
                  <a:pt x="10668" y="5333"/>
                </a:lnTo>
                <a:lnTo>
                  <a:pt x="3483098" y="5333"/>
                </a:lnTo>
                <a:lnTo>
                  <a:pt x="3493004" y="0"/>
                </a:lnTo>
                <a:lnTo>
                  <a:pt x="0" y="0"/>
                </a:lnTo>
                <a:lnTo>
                  <a:pt x="5334" y="145693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4400" y="3638560"/>
            <a:ext cx="3976913" cy="1731726"/>
          </a:xfrm>
          <a:custGeom>
            <a:avLst/>
            <a:gdLst/>
            <a:ahLst/>
            <a:cxnLst/>
            <a:rect l="l" t="t" r="r" b="b"/>
            <a:pathLst>
              <a:path w="3493004" h="1467605">
                <a:moveTo>
                  <a:pt x="3493004" y="1467605"/>
                </a:moveTo>
                <a:lnTo>
                  <a:pt x="3493004" y="0"/>
                </a:lnTo>
                <a:lnTo>
                  <a:pt x="3483098" y="5333"/>
                </a:lnTo>
                <a:lnTo>
                  <a:pt x="10668" y="5333"/>
                </a:lnTo>
                <a:lnTo>
                  <a:pt x="5334" y="10667"/>
                </a:lnTo>
                <a:lnTo>
                  <a:pt x="5334" y="1456937"/>
                </a:lnTo>
                <a:lnTo>
                  <a:pt x="0" y="0"/>
                </a:lnTo>
                <a:lnTo>
                  <a:pt x="0" y="1467605"/>
                </a:lnTo>
                <a:lnTo>
                  <a:pt x="3493004" y="1467605"/>
                </a:lnTo>
                <a:lnTo>
                  <a:pt x="10668" y="1462271"/>
                </a:lnTo>
                <a:lnTo>
                  <a:pt x="10667" y="10668"/>
                </a:lnTo>
                <a:lnTo>
                  <a:pt x="3487670" y="10667"/>
                </a:lnTo>
                <a:lnTo>
                  <a:pt x="3487670" y="1456937"/>
                </a:lnTo>
                <a:lnTo>
                  <a:pt x="3483098" y="1462271"/>
                </a:lnTo>
                <a:lnTo>
                  <a:pt x="3493004" y="1467605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5555" y="2926852"/>
            <a:ext cx="402332" cy="646938"/>
          </a:xfrm>
          <a:custGeom>
            <a:avLst/>
            <a:gdLst/>
            <a:ahLst/>
            <a:cxnLst/>
            <a:rect l="l" t="t" r="r" b="b"/>
            <a:pathLst>
              <a:path w="402332" h="646938">
                <a:moveTo>
                  <a:pt x="201168" y="646938"/>
                </a:moveTo>
                <a:lnTo>
                  <a:pt x="402332" y="445769"/>
                </a:lnTo>
                <a:lnTo>
                  <a:pt x="301751" y="445769"/>
                </a:lnTo>
                <a:lnTo>
                  <a:pt x="301751" y="0"/>
                </a:lnTo>
                <a:lnTo>
                  <a:pt x="100584" y="0"/>
                </a:lnTo>
                <a:lnTo>
                  <a:pt x="100584" y="445769"/>
                </a:lnTo>
                <a:lnTo>
                  <a:pt x="0" y="445769"/>
                </a:lnTo>
                <a:lnTo>
                  <a:pt x="201168" y="646938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1265" y="2913136"/>
            <a:ext cx="470150" cy="680465"/>
          </a:xfrm>
          <a:custGeom>
            <a:avLst/>
            <a:gdLst/>
            <a:ahLst/>
            <a:cxnLst/>
            <a:rect l="l" t="t" r="r" b="b"/>
            <a:pathLst>
              <a:path w="470150" h="680465">
                <a:moveTo>
                  <a:pt x="148590" y="27431"/>
                </a:moveTo>
                <a:lnTo>
                  <a:pt x="321564" y="27431"/>
                </a:lnTo>
                <a:lnTo>
                  <a:pt x="321563" y="13715"/>
                </a:lnTo>
                <a:lnTo>
                  <a:pt x="148589" y="13715"/>
                </a:lnTo>
                <a:lnTo>
                  <a:pt x="134874" y="27431"/>
                </a:lnTo>
                <a:lnTo>
                  <a:pt x="148589" y="473963"/>
                </a:lnTo>
                <a:lnTo>
                  <a:pt x="148590" y="27431"/>
                </a:lnTo>
                <a:close/>
              </a:path>
              <a:path w="470150" h="680465">
                <a:moveTo>
                  <a:pt x="245363" y="650747"/>
                </a:moveTo>
                <a:lnTo>
                  <a:pt x="225551" y="650747"/>
                </a:lnTo>
                <a:lnTo>
                  <a:pt x="235457" y="680465"/>
                </a:lnTo>
                <a:lnTo>
                  <a:pt x="470150" y="445769"/>
                </a:lnTo>
                <a:lnTo>
                  <a:pt x="245363" y="650747"/>
                </a:lnTo>
                <a:close/>
              </a:path>
              <a:path w="470150" h="680465">
                <a:moveTo>
                  <a:pt x="349758" y="445769"/>
                </a:moveTo>
                <a:lnTo>
                  <a:pt x="349757" y="0"/>
                </a:lnTo>
                <a:lnTo>
                  <a:pt x="336041" y="27431"/>
                </a:lnTo>
                <a:lnTo>
                  <a:pt x="336041" y="445769"/>
                </a:lnTo>
                <a:lnTo>
                  <a:pt x="349757" y="459485"/>
                </a:lnTo>
                <a:lnTo>
                  <a:pt x="349758" y="445769"/>
                </a:lnTo>
                <a:close/>
              </a:path>
              <a:path w="470150" h="680465">
                <a:moveTo>
                  <a:pt x="134874" y="445769"/>
                </a:moveTo>
                <a:lnTo>
                  <a:pt x="120395" y="0"/>
                </a:lnTo>
                <a:lnTo>
                  <a:pt x="120395" y="459485"/>
                </a:lnTo>
                <a:lnTo>
                  <a:pt x="134874" y="445769"/>
                </a:lnTo>
                <a:close/>
              </a:path>
              <a:path w="470150" h="680465">
                <a:moveTo>
                  <a:pt x="68580" y="473964"/>
                </a:moveTo>
                <a:lnTo>
                  <a:pt x="44195" y="449579"/>
                </a:lnTo>
                <a:lnTo>
                  <a:pt x="34289" y="473963"/>
                </a:lnTo>
                <a:lnTo>
                  <a:pt x="68580" y="473964"/>
                </a:lnTo>
                <a:close/>
              </a:path>
              <a:path w="470150" h="680465">
                <a:moveTo>
                  <a:pt x="436622" y="473963"/>
                </a:moveTo>
                <a:lnTo>
                  <a:pt x="426716" y="449579"/>
                </a:lnTo>
                <a:lnTo>
                  <a:pt x="402333" y="473964"/>
                </a:lnTo>
                <a:lnTo>
                  <a:pt x="436622" y="473963"/>
                </a:lnTo>
                <a:close/>
              </a:path>
              <a:path w="470150" h="680465">
                <a:moveTo>
                  <a:pt x="245363" y="650747"/>
                </a:moveTo>
                <a:lnTo>
                  <a:pt x="235457" y="640841"/>
                </a:lnTo>
                <a:lnTo>
                  <a:pt x="68580" y="473964"/>
                </a:lnTo>
                <a:lnTo>
                  <a:pt x="34289" y="473963"/>
                </a:lnTo>
                <a:lnTo>
                  <a:pt x="44195" y="449579"/>
                </a:lnTo>
                <a:lnTo>
                  <a:pt x="68580" y="473964"/>
                </a:lnTo>
                <a:lnTo>
                  <a:pt x="148589" y="473963"/>
                </a:lnTo>
                <a:lnTo>
                  <a:pt x="134874" y="27431"/>
                </a:lnTo>
                <a:lnTo>
                  <a:pt x="148589" y="13715"/>
                </a:lnTo>
                <a:lnTo>
                  <a:pt x="321563" y="13715"/>
                </a:lnTo>
                <a:lnTo>
                  <a:pt x="321563" y="473963"/>
                </a:lnTo>
                <a:lnTo>
                  <a:pt x="402333" y="473964"/>
                </a:lnTo>
                <a:lnTo>
                  <a:pt x="426716" y="449579"/>
                </a:lnTo>
                <a:lnTo>
                  <a:pt x="436622" y="473963"/>
                </a:lnTo>
                <a:lnTo>
                  <a:pt x="402333" y="473964"/>
                </a:lnTo>
                <a:lnTo>
                  <a:pt x="235457" y="640841"/>
                </a:lnTo>
                <a:lnTo>
                  <a:pt x="245363" y="650747"/>
                </a:lnTo>
                <a:lnTo>
                  <a:pt x="470150" y="445769"/>
                </a:lnTo>
                <a:lnTo>
                  <a:pt x="349758" y="445769"/>
                </a:lnTo>
                <a:lnTo>
                  <a:pt x="349757" y="459485"/>
                </a:lnTo>
                <a:lnTo>
                  <a:pt x="336041" y="445769"/>
                </a:lnTo>
                <a:lnTo>
                  <a:pt x="336041" y="27431"/>
                </a:lnTo>
                <a:lnTo>
                  <a:pt x="349757" y="0"/>
                </a:lnTo>
                <a:lnTo>
                  <a:pt x="120395" y="0"/>
                </a:lnTo>
                <a:lnTo>
                  <a:pt x="134874" y="445769"/>
                </a:lnTo>
                <a:lnTo>
                  <a:pt x="120395" y="459485"/>
                </a:lnTo>
                <a:lnTo>
                  <a:pt x="120396" y="445769"/>
                </a:lnTo>
                <a:lnTo>
                  <a:pt x="0" y="445769"/>
                </a:lnTo>
                <a:lnTo>
                  <a:pt x="235457" y="680465"/>
                </a:lnTo>
                <a:lnTo>
                  <a:pt x="225551" y="650747"/>
                </a:lnTo>
                <a:lnTo>
                  <a:pt x="245363" y="650747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8789" y="6184030"/>
            <a:ext cx="3524246" cy="1187958"/>
          </a:xfrm>
          <a:custGeom>
            <a:avLst/>
            <a:gdLst/>
            <a:ahLst/>
            <a:cxnLst/>
            <a:rect l="l" t="t" r="r" b="b"/>
            <a:pathLst>
              <a:path w="3524246" h="1187957">
                <a:moveTo>
                  <a:pt x="4571" y="1187958"/>
                </a:moveTo>
                <a:lnTo>
                  <a:pt x="4571" y="10668"/>
                </a:lnTo>
                <a:lnTo>
                  <a:pt x="9906" y="5334"/>
                </a:lnTo>
                <a:lnTo>
                  <a:pt x="3513578" y="5334"/>
                </a:lnTo>
                <a:lnTo>
                  <a:pt x="3524246" y="0"/>
                </a:lnTo>
                <a:lnTo>
                  <a:pt x="0" y="0"/>
                </a:lnTo>
                <a:lnTo>
                  <a:pt x="4571" y="1187958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8789" y="6184030"/>
            <a:ext cx="3524246" cy="1198626"/>
          </a:xfrm>
          <a:custGeom>
            <a:avLst/>
            <a:gdLst/>
            <a:ahLst/>
            <a:cxnLst/>
            <a:rect l="l" t="t" r="r" b="b"/>
            <a:pathLst>
              <a:path w="3524246" h="1198626">
                <a:moveTo>
                  <a:pt x="3524246" y="1198626"/>
                </a:moveTo>
                <a:lnTo>
                  <a:pt x="3524246" y="0"/>
                </a:lnTo>
                <a:lnTo>
                  <a:pt x="3513578" y="5334"/>
                </a:lnTo>
                <a:lnTo>
                  <a:pt x="9906" y="5334"/>
                </a:lnTo>
                <a:lnTo>
                  <a:pt x="4571" y="10668"/>
                </a:lnTo>
                <a:lnTo>
                  <a:pt x="4571" y="1187958"/>
                </a:lnTo>
                <a:lnTo>
                  <a:pt x="0" y="0"/>
                </a:lnTo>
                <a:lnTo>
                  <a:pt x="0" y="1198626"/>
                </a:lnTo>
                <a:lnTo>
                  <a:pt x="3524246" y="1198626"/>
                </a:lnTo>
                <a:lnTo>
                  <a:pt x="9906" y="1193292"/>
                </a:lnTo>
                <a:lnTo>
                  <a:pt x="9906" y="10667"/>
                </a:lnTo>
                <a:lnTo>
                  <a:pt x="3518912" y="10668"/>
                </a:lnTo>
                <a:lnTo>
                  <a:pt x="3518912" y="1187958"/>
                </a:lnTo>
                <a:lnTo>
                  <a:pt x="3513578" y="1193292"/>
                </a:lnTo>
                <a:lnTo>
                  <a:pt x="3524246" y="119862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8695" y="6194698"/>
            <a:ext cx="3514340" cy="1187958"/>
          </a:xfrm>
          <a:custGeom>
            <a:avLst/>
            <a:gdLst/>
            <a:ahLst/>
            <a:cxnLst/>
            <a:rect l="l" t="t" r="r" b="b"/>
            <a:pathLst>
              <a:path w="3514340" h="1187958">
                <a:moveTo>
                  <a:pt x="3509006" y="0"/>
                </a:moveTo>
                <a:lnTo>
                  <a:pt x="3503672" y="0"/>
                </a:lnTo>
                <a:lnTo>
                  <a:pt x="3503672" y="1177290"/>
                </a:lnTo>
                <a:lnTo>
                  <a:pt x="0" y="1177290"/>
                </a:lnTo>
                <a:lnTo>
                  <a:pt x="0" y="1182624"/>
                </a:lnTo>
                <a:lnTo>
                  <a:pt x="3514340" y="1187958"/>
                </a:lnTo>
                <a:lnTo>
                  <a:pt x="3503672" y="1182624"/>
                </a:lnTo>
                <a:lnTo>
                  <a:pt x="3509006" y="1177290"/>
                </a:lnTo>
                <a:lnTo>
                  <a:pt x="3509006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7747" y="5510782"/>
            <a:ext cx="402332" cy="646938"/>
          </a:xfrm>
          <a:custGeom>
            <a:avLst/>
            <a:gdLst/>
            <a:ahLst/>
            <a:cxnLst/>
            <a:rect l="l" t="t" r="r" b="b"/>
            <a:pathLst>
              <a:path w="402332" h="646938">
                <a:moveTo>
                  <a:pt x="201168" y="646937"/>
                </a:moveTo>
                <a:lnTo>
                  <a:pt x="402332" y="445769"/>
                </a:lnTo>
                <a:lnTo>
                  <a:pt x="301751" y="445769"/>
                </a:lnTo>
                <a:lnTo>
                  <a:pt x="301751" y="0"/>
                </a:lnTo>
                <a:lnTo>
                  <a:pt x="100583" y="0"/>
                </a:lnTo>
                <a:lnTo>
                  <a:pt x="100583" y="445769"/>
                </a:lnTo>
                <a:lnTo>
                  <a:pt x="0" y="445769"/>
                </a:lnTo>
                <a:lnTo>
                  <a:pt x="201168" y="646937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3457" y="5482552"/>
            <a:ext cx="470150" cy="680465"/>
          </a:xfrm>
          <a:custGeom>
            <a:avLst/>
            <a:gdLst/>
            <a:ahLst/>
            <a:cxnLst/>
            <a:rect l="l" t="t" r="r" b="b"/>
            <a:pathLst>
              <a:path w="470150" h="680465">
                <a:moveTo>
                  <a:pt x="148590" y="27431"/>
                </a:moveTo>
                <a:lnTo>
                  <a:pt x="321564" y="27431"/>
                </a:lnTo>
                <a:lnTo>
                  <a:pt x="321563" y="13716"/>
                </a:lnTo>
                <a:lnTo>
                  <a:pt x="148589" y="13716"/>
                </a:lnTo>
                <a:lnTo>
                  <a:pt x="134873" y="27432"/>
                </a:lnTo>
                <a:lnTo>
                  <a:pt x="148589" y="473964"/>
                </a:lnTo>
                <a:lnTo>
                  <a:pt x="148590" y="27431"/>
                </a:lnTo>
                <a:close/>
              </a:path>
              <a:path w="470150" h="680465">
                <a:moveTo>
                  <a:pt x="245363" y="650748"/>
                </a:moveTo>
                <a:lnTo>
                  <a:pt x="225551" y="650748"/>
                </a:lnTo>
                <a:lnTo>
                  <a:pt x="235457" y="680466"/>
                </a:lnTo>
                <a:lnTo>
                  <a:pt x="470150" y="445770"/>
                </a:lnTo>
                <a:lnTo>
                  <a:pt x="245363" y="650748"/>
                </a:lnTo>
                <a:close/>
              </a:path>
              <a:path w="470150" h="680465">
                <a:moveTo>
                  <a:pt x="349755" y="445769"/>
                </a:moveTo>
                <a:lnTo>
                  <a:pt x="349754" y="0"/>
                </a:lnTo>
                <a:lnTo>
                  <a:pt x="336041" y="27432"/>
                </a:lnTo>
                <a:lnTo>
                  <a:pt x="336041" y="445770"/>
                </a:lnTo>
                <a:lnTo>
                  <a:pt x="349754" y="459486"/>
                </a:lnTo>
                <a:lnTo>
                  <a:pt x="349755" y="445769"/>
                </a:lnTo>
                <a:close/>
              </a:path>
              <a:path w="470150" h="680465">
                <a:moveTo>
                  <a:pt x="134873" y="445770"/>
                </a:moveTo>
                <a:lnTo>
                  <a:pt x="120395" y="0"/>
                </a:lnTo>
                <a:lnTo>
                  <a:pt x="120395" y="459486"/>
                </a:lnTo>
                <a:lnTo>
                  <a:pt x="134873" y="445770"/>
                </a:lnTo>
                <a:close/>
              </a:path>
              <a:path w="470150" h="680465">
                <a:moveTo>
                  <a:pt x="68580" y="473964"/>
                </a:moveTo>
                <a:lnTo>
                  <a:pt x="44195" y="449580"/>
                </a:lnTo>
                <a:lnTo>
                  <a:pt x="34289" y="473964"/>
                </a:lnTo>
                <a:lnTo>
                  <a:pt x="68580" y="473964"/>
                </a:lnTo>
                <a:close/>
              </a:path>
              <a:path w="470150" h="680465">
                <a:moveTo>
                  <a:pt x="436622" y="473964"/>
                </a:moveTo>
                <a:lnTo>
                  <a:pt x="426716" y="449580"/>
                </a:lnTo>
                <a:lnTo>
                  <a:pt x="402333" y="473964"/>
                </a:lnTo>
                <a:lnTo>
                  <a:pt x="436622" y="473964"/>
                </a:lnTo>
                <a:close/>
              </a:path>
              <a:path w="470150" h="680465">
                <a:moveTo>
                  <a:pt x="245363" y="650748"/>
                </a:moveTo>
                <a:lnTo>
                  <a:pt x="235457" y="640841"/>
                </a:lnTo>
                <a:lnTo>
                  <a:pt x="68580" y="473964"/>
                </a:lnTo>
                <a:lnTo>
                  <a:pt x="34289" y="473964"/>
                </a:lnTo>
                <a:lnTo>
                  <a:pt x="44195" y="449580"/>
                </a:lnTo>
                <a:lnTo>
                  <a:pt x="68580" y="473964"/>
                </a:lnTo>
                <a:lnTo>
                  <a:pt x="148589" y="473964"/>
                </a:lnTo>
                <a:lnTo>
                  <a:pt x="134873" y="27432"/>
                </a:lnTo>
                <a:lnTo>
                  <a:pt x="148589" y="13716"/>
                </a:lnTo>
                <a:lnTo>
                  <a:pt x="321563" y="13716"/>
                </a:lnTo>
                <a:lnTo>
                  <a:pt x="321563" y="473964"/>
                </a:lnTo>
                <a:lnTo>
                  <a:pt x="402333" y="473964"/>
                </a:lnTo>
                <a:lnTo>
                  <a:pt x="426716" y="449580"/>
                </a:lnTo>
                <a:lnTo>
                  <a:pt x="436622" y="473964"/>
                </a:lnTo>
                <a:lnTo>
                  <a:pt x="402333" y="473964"/>
                </a:lnTo>
                <a:lnTo>
                  <a:pt x="235457" y="640841"/>
                </a:lnTo>
                <a:lnTo>
                  <a:pt x="245363" y="650748"/>
                </a:lnTo>
                <a:lnTo>
                  <a:pt x="470150" y="445770"/>
                </a:lnTo>
                <a:lnTo>
                  <a:pt x="349755" y="445769"/>
                </a:lnTo>
                <a:lnTo>
                  <a:pt x="349754" y="459486"/>
                </a:lnTo>
                <a:lnTo>
                  <a:pt x="336041" y="445770"/>
                </a:lnTo>
                <a:lnTo>
                  <a:pt x="336041" y="27432"/>
                </a:lnTo>
                <a:lnTo>
                  <a:pt x="349754" y="0"/>
                </a:lnTo>
                <a:lnTo>
                  <a:pt x="120395" y="0"/>
                </a:lnTo>
                <a:lnTo>
                  <a:pt x="134873" y="445770"/>
                </a:lnTo>
                <a:lnTo>
                  <a:pt x="120395" y="459486"/>
                </a:lnTo>
                <a:lnTo>
                  <a:pt x="120396" y="445769"/>
                </a:lnTo>
                <a:lnTo>
                  <a:pt x="0" y="445770"/>
                </a:lnTo>
                <a:lnTo>
                  <a:pt x="235457" y="680466"/>
                </a:lnTo>
                <a:lnTo>
                  <a:pt x="225551" y="650748"/>
                </a:lnTo>
                <a:lnTo>
                  <a:pt x="245363" y="650748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1423" y="214972"/>
            <a:ext cx="3264937" cy="1809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Cycle ovarien et</a:t>
            </a:r>
            <a:endParaRPr sz="3500" dirty="0">
              <a:latin typeface="Arial"/>
              <a:cs typeface="Arial"/>
            </a:endParaRPr>
          </a:p>
          <a:p>
            <a:pPr marL="575210" marR="608644" algn="ctr">
              <a:lnSpc>
                <a:spcPct val="95825"/>
              </a:lnSpc>
              <a:spcBef>
                <a:spcPts val="19"/>
              </a:spcBef>
            </a:pPr>
            <a:r>
              <a:rPr sz="3500" spc="-4" dirty="0" smtClean="0">
                <a:solidFill>
                  <a:srgbClr val="D83703"/>
                </a:solidFill>
                <a:latin typeface="Arial"/>
                <a:cs typeface="Arial"/>
              </a:rPr>
              <a:t>hormones</a:t>
            </a:r>
            <a:endParaRPr sz="3500" dirty="0">
              <a:latin typeface="Arial"/>
              <a:cs typeface="Arial"/>
            </a:endParaRPr>
          </a:p>
          <a:p>
            <a:pPr marL="654954" marR="578536" indent="271" algn="ctr">
              <a:lnSpc>
                <a:spcPts val="2012"/>
              </a:lnSpc>
              <a:spcBef>
                <a:spcPts val="2128"/>
              </a:spcBef>
            </a:pPr>
            <a:r>
              <a:rPr sz="1750" b="1" u="heavy" spc="-4" dirty="0" smtClean="0">
                <a:solidFill>
                  <a:srgbClr val="3F3F3F"/>
                </a:solidFill>
                <a:latin typeface="Arial"/>
                <a:cs typeface="Arial"/>
              </a:rPr>
              <a:t>HYP</a:t>
            </a:r>
            <a:r>
              <a:rPr sz="1750" b="1" u="heavy" spc="0" dirty="0" smtClean="0">
                <a:solidFill>
                  <a:srgbClr val="3F3F3F"/>
                </a:solidFill>
                <a:latin typeface="Arial"/>
                <a:cs typeface="Arial"/>
              </a:rPr>
              <a:t>OT</a:t>
            </a:r>
            <a:r>
              <a:rPr sz="1750" b="1" u="heavy" spc="-4" dirty="0" smtClean="0">
                <a:solidFill>
                  <a:srgbClr val="3F3F3F"/>
                </a:solidFill>
                <a:latin typeface="Arial"/>
                <a:cs typeface="Arial"/>
              </a:rPr>
              <a:t>HALAMUS</a:t>
            </a:r>
            <a:r>
              <a:rPr sz="1750" b="1" spc="-4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endParaRPr sz="1750" dirty="0">
              <a:latin typeface="Arial"/>
              <a:cs typeface="Arial"/>
            </a:endParaRPr>
          </a:p>
          <a:p>
            <a:pPr marL="654954" marR="578536" algn="ctr">
              <a:lnSpc>
                <a:spcPts val="2012"/>
              </a:lnSpc>
              <a:spcBef>
                <a:spcPts val="100"/>
              </a:spcBef>
            </a:pPr>
            <a:r>
              <a:rPr sz="1750" b="1" spc="0" dirty="0" smtClean="0">
                <a:solidFill>
                  <a:srgbClr val="3F3F3F"/>
                </a:solidFill>
                <a:latin typeface="Arial"/>
                <a:cs typeface="Arial"/>
              </a:rPr>
              <a:t>Sécrétion</a:t>
            </a:r>
            <a:r>
              <a:rPr sz="1750" b="1" spc="9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3F3F3F"/>
                </a:solidFill>
                <a:latin typeface="Arial"/>
                <a:cs typeface="Arial"/>
              </a:rPr>
              <a:t>pulsatile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8880" y="2312738"/>
            <a:ext cx="2979980" cy="485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6913" marR="640468" algn="ctr">
              <a:lnSpc>
                <a:spcPts val="1900"/>
              </a:lnSpc>
              <a:spcBef>
                <a:spcPts val="95"/>
              </a:spcBef>
            </a:pPr>
            <a:r>
              <a:rPr sz="1750" b="1" spc="0" dirty="0" smtClean="0">
                <a:latin typeface="Arial"/>
                <a:cs typeface="Arial"/>
              </a:rPr>
              <a:t>GnRH</a:t>
            </a:r>
            <a:r>
              <a:rPr sz="1750" b="1" spc="-4" dirty="0" smtClean="0">
                <a:latin typeface="Arial"/>
                <a:cs typeface="Arial"/>
              </a:rPr>
              <a:t> </a:t>
            </a:r>
            <a:r>
              <a:rPr sz="1750" b="1" spc="0" dirty="0" smtClean="0">
                <a:latin typeface="Arial"/>
                <a:cs typeface="Arial"/>
              </a:rPr>
              <a:t>ou LHRH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550" spc="0" dirty="0" smtClean="0">
                <a:latin typeface="Arial"/>
                <a:cs typeface="Arial"/>
              </a:rPr>
              <a:t>(gonadotropin</a:t>
            </a:r>
            <a:r>
              <a:rPr sz="1550" spc="-115" dirty="0" smtClean="0">
                <a:latin typeface="Arial"/>
                <a:cs typeface="Arial"/>
              </a:rPr>
              <a:t> </a:t>
            </a:r>
            <a:r>
              <a:rPr sz="1550" spc="4" dirty="0" smtClean="0">
                <a:latin typeface="Arial"/>
                <a:cs typeface="Arial"/>
              </a:rPr>
              <a:t>r</a:t>
            </a:r>
            <a:r>
              <a:rPr sz="1550" spc="0" dirty="0" smtClean="0">
                <a:latin typeface="Arial"/>
                <a:cs typeface="Arial"/>
              </a:rPr>
              <a:t>eleasing</a:t>
            </a:r>
            <a:r>
              <a:rPr sz="1550" spc="-82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hormone)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874" y="3718616"/>
            <a:ext cx="3058136" cy="517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5490" marR="812919" algn="ctr">
              <a:lnSpc>
                <a:spcPts val="1900"/>
              </a:lnSpc>
              <a:spcBef>
                <a:spcPts val="95"/>
              </a:spcBef>
            </a:pPr>
            <a:r>
              <a:rPr sz="1750" b="1" u="heavy" spc="-4" dirty="0" smtClean="0">
                <a:solidFill>
                  <a:srgbClr val="3F3F3F"/>
                </a:solidFill>
                <a:latin typeface="Arial"/>
                <a:cs typeface="Arial"/>
              </a:rPr>
              <a:t>HYPOPHYSE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4"/>
              </a:spcBef>
            </a:pPr>
            <a:r>
              <a:rPr sz="1750" b="1" spc="0" dirty="0" smtClean="0">
                <a:solidFill>
                  <a:srgbClr val="3F3F3F"/>
                </a:solidFill>
                <a:latin typeface="Arial"/>
                <a:cs typeface="Arial"/>
              </a:rPr>
              <a:t>Sécrétion</a:t>
            </a:r>
            <a:r>
              <a:rPr sz="1750" b="1" spc="4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3F3F3F"/>
                </a:solidFill>
                <a:latin typeface="Arial"/>
                <a:cs typeface="Arial"/>
              </a:rPr>
              <a:t>pulsatile</a:t>
            </a:r>
            <a:r>
              <a:rPr sz="1750" b="1" spc="4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3F3F3F"/>
                </a:solidFill>
                <a:latin typeface="Arial"/>
                <a:cs typeface="Arial"/>
              </a:rPr>
              <a:t>/cyclique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8056" y="4524051"/>
            <a:ext cx="3309230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b="1" spc="0" dirty="0" smtClean="0">
                <a:latin typeface="Arial"/>
                <a:cs typeface="Arial"/>
              </a:rPr>
              <a:t>FSH </a:t>
            </a:r>
            <a:r>
              <a:rPr sz="1750" b="1" spc="4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Wingdings"/>
                <a:cs typeface="Wingdings"/>
              </a:rPr>
              <a:t></a:t>
            </a:r>
            <a:r>
              <a:rPr sz="1550" spc="94" dirty="0" smtClean="0">
                <a:latin typeface="Times New Roman"/>
                <a:cs typeface="Times New Roman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Follicle</a:t>
            </a:r>
            <a:r>
              <a:rPr sz="1550" spc="-63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stimulating</a:t>
            </a:r>
            <a:r>
              <a:rPr sz="1550" spc="-88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hormone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8043" y="4793037"/>
            <a:ext cx="358261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b="1" spc="0" dirty="0" smtClean="0">
                <a:latin typeface="Arial"/>
                <a:cs typeface="Arial"/>
              </a:rPr>
              <a:t>LH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7451" y="4815652"/>
            <a:ext cx="3105806" cy="453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 smtClean="0">
                <a:latin typeface="Wingdings"/>
                <a:cs typeface="Wingdings"/>
              </a:rPr>
              <a:t></a:t>
            </a:r>
            <a:r>
              <a:rPr sz="1550" spc="94" dirty="0" smtClean="0">
                <a:latin typeface="Times New Roman"/>
                <a:cs typeface="Times New Roman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Luteinizing</a:t>
            </a:r>
            <a:r>
              <a:rPr sz="1550" spc="-83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hormone</a:t>
            </a:r>
            <a:r>
              <a:rPr lang="en-US" sz="1550" spc="0" dirty="0" smtClean="0">
                <a:latin typeface="Arial"/>
                <a:cs typeface="Arial"/>
              </a:rPr>
              <a:t>: </a:t>
            </a:r>
            <a:r>
              <a:rPr lang="en-US" sz="1550" spc="0" dirty="0" err="1" smtClean="0">
                <a:latin typeface="Arial"/>
                <a:cs typeface="Arial"/>
              </a:rPr>
              <a:t>provoque</a:t>
            </a:r>
            <a:r>
              <a:rPr lang="en-US" sz="1550" spc="0" dirty="0" smtClean="0">
                <a:latin typeface="Arial"/>
                <a:cs typeface="Arial"/>
              </a:rPr>
              <a:t> </a:t>
            </a:r>
            <a:r>
              <a:rPr lang="en-US" sz="1550" spc="0" dirty="0" err="1" smtClean="0">
                <a:latin typeface="Arial"/>
                <a:cs typeface="Arial"/>
              </a:rPr>
              <a:t>l’ovulation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6453" y="6264098"/>
            <a:ext cx="901079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b="1" u="heavy" spc="0" dirty="0" smtClean="0">
                <a:solidFill>
                  <a:srgbClr val="3F3F3F"/>
                </a:solidFill>
                <a:latin typeface="Arial"/>
                <a:cs typeface="Arial"/>
              </a:rPr>
              <a:t>O</a:t>
            </a:r>
            <a:r>
              <a:rPr sz="1750" b="1" u="heavy" spc="-134" dirty="0" smtClean="0">
                <a:solidFill>
                  <a:srgbClr val="3F3F3F"/>
                </a:solidFill>
                <a:latin typeface="Arial"/>
                <a:cs typeface="Arial"/>
              </a:rPr>
              <a:t>V</a:t>
            </a:r>
            <a:r>
              <a:rPr sz="1750" b="1" u="heavy" spc="0" dirty="0" smtClean="0">
                <a:solidFill>
                  <a:srgbClr val="3F3F3F"/>
                </a:solidFill>
                <a:latin typeface="Arial"/>
                <a:cs typeface="Arial"/>
              </a:rPr>
              <a:t>AIRE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2012" y="6554570"/>
            <a:ext cx="3440617" cy="767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>
              <a:lnSpc>
                <a:spcPts val="1900"/>
              </a:lnSpc>
              <a:spcBef>
                <a:spcPts val="95"/>
              </a:spcBef>
            </a:pPr>
            <a:r>
              <a:rPr lang="fr-FR" sz="1750" b="1" u="sng" spc="0" dirty="0" err="1" smtClean="0">
                <a:latin typeface="Arial"/>
                <a:cs typeface="Arial"/>
              </a:rPr>
              <a:t>Oestrogènes</a:t>
            </a:r>
            <a:r>
              <a:rPr lang="fr-FR" sz="1750" b="1" spc="0" dirty="0" smtClean="0">
                <a:latin typeface="Arial"/>
                <a:cs typeface="Arial"/>
              </a:rPr>
              <a:t>: rétrocontrôle négatif de la FSH  </a:t>
            </a:r>
            <a:endParaRPr lang="fr-FR" sz="1750" dirty="0" smtClean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lang="fr-FR" sz="1750" b="1" u="sng" spc="0" dirty="0" smtClean="0">
                <a:latin typeface="Arial"/>
                <a:cs typeface="Arial"/>
              </a:rPr>
              <a:t>Progestérone</a:t>
            </a:r>
            <a:r>
              <a:rPr lang="fr-FR" sz="1750" b="1" spc="0" dirty="0" smtClean="0">
                <a:latin typeface="Arial"/>
                <a:cs typeface="Arial"/>
              </a:rPr>
              <a:t>: induite par la LH</a:t>
            </a:r>
            <a:endParaRPr lang="fr-FR" sz="1750" dirty="0">
              <a:latin typeface="Arial"/>
              <a:cs typeface="Arial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570" y="478962"/>
            <a:ext cx="5491163" cy="69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ject 26"/>
          <p:cNvSpPr/>
          <p:nvPr/>
        </p:nvSpPr>
        <p:spPr>
          <a:xfrm>
            <a:off x="9176782" y="782140"/>
            <a:ext cx="1090422" cy="47244"/>
          </a:xfrm>
          <a:custGeom>
            <a:avLst/>
            <a:gdLst/>
            <a:ahLst/>
            <a:cxnLst/>
            <a:rect l="l" t="t" r="r" b="b"/>
            <a:pathLst>
              <a:path w="1090422" h="47244">
                <a:moveTo>
                  <a:pt x="0" y="0"/>
                </a:moveTo>
                <a:lnTo>
                  <a:pt x="0" y="41909"/>
                </a:lnTo>
                <a:lnTo>
                  <a:pt x="1089659" y="47244"/>
                </a:lnTo>
                <a:lnTo>
                  <a:pt x="1090422" y="533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56318" y="1339342"/>
            <a:ext cx="1187958" cy="54101"/>
          </a:xfrm>
          <a:custGeom>
            <a:avLst/>
            <a:gdLst/>
            <a:ahLst/>
            <a:cxnLst/>
            <a:rect l="l" t="t" r="r" b="b"/>
            <a:pathLst>
              <a:path w="1187958" h="54101">
                <a:moveTo>
                  <a:pt x="761" y="54101"/>
                </a:moveTo>
                <a:lnTo>
                  <a:pt x="1187958" y="41909"/>
                </a:lnTo>
                <a:lnTo>
                  <a:pt x="1187958" y="0"/>
                </a:lnTo>
                <a:lnTo>
                  <a:pt x="0" y="12192"/>
                </a:lnTo>
                <a:lnTo>
                  <a:pt x="761" y="5410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009280" y="438373"/>
            <a:ext cx="4746717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L’ovaire : généralités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281" y="1603127"/>
            <a:ext cx="7843372" cy="764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lang="fr-FR" sz="2650" spc="0" smtClean="0">
                <a:latin typeface="Arial"/>
                <a:cs typeface="Arial"/>
              </a:rPr>
              <a:t>•</a:t>
            </a:r>
            <a:r>
              <a:rPr lang="fr-FR" sz="2650" spc="-9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De</a:t>
            </a:r>
            <a:r>
              <a:rPr lang="fr-FR" sz="2650" b="1" spc="-43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la</a:t>
            </a:r>
            <a:r>
              <a:rPr lang="fr-FR" sz="2650" b="1" spc="-32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puberté</a:t>
            </a:r>
            <a:r>
              <a:rPr lang="fr-FR" sz="2650" b="1" spc="-107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à</a:t>
            </a:r>
            <a:r>
              <a:rPr lang="fr-FR" sz="2650" b="1" spc="-24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la</a:t>
            </a:r>
            <a:r>
              <a:rPr lang="fr-FR" sz="2650" b="1" spc="-32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ménopause,</a:t>
            </a:r>
            <a:r>
              <a:rPr lang="fr-FR" sz="2650" b="1" spc="-164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l’ovaire</a:t>
            </a:r>
            <a:r>
              <a:rPr lang="fr-FR" sz="2650" b="1" spc="-102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assure</a:t>
            </a:r>
            <a:r>
              <a:rPr lang="fr-FR" sz="2650" b="1" spc="-75" smtClean="0">
                <a:latin typeface="Arial"/>
                <a:cs typeface="Arial"/>
              </a:rPr>
              <a:t> </a:t>
            </a:r>
            <a:r>
              <a:rPr lang="fr-FR" sz="2650" b="1" spc="0" smtClean="0">
                <a:latin typeface="Arial"/>
                <a:cs typeface="Arial"/>
              </a:rPr>
              <a:t>2</a:t>
            </a:r>
            <a:endParaRPr lang="fr-FR" sz="2650" smtClean="0">
              <a:latin typeface="Arial"/>
              <a:cs typeface="Arial"/>
            </a:endParaRPr>
          </a:p>
          <a:p>
            <a:pPr marL="12700" marR="50466">
              <a:lnSpc>
                <a:spcPct val="95825"/>
              </a:lnSpc>
            </a:pPr>
            <a:r>
              <a:rPr lang="fr-FR" sz="2650" b="1" spc="0" smtClean="0">
                <a:latin typeface="Arial"/>
                <a:cs typeface="Arial"/>
              </a:rPr>
              <a:t>fonctions:</a:t>
            </a:r>
            <a:endParaRPr lang="fr-FR" sz="2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4646" y="2454326"/>
            <a:ext cx="16047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2307" y="2454326"/>
            <a:ext cx="6117064" cy="1325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exocrine  </a:t>
            </a:r>
            <a:r>
              <a:rPr sz="2200" spc="59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croissance,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maturation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et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libération</a:t>
            </a:r>
            <a:endParaRPr sz="2200">
              <a:latin typeface="Arial"/>
              <a:cs typeface="Arial"/>
            </a:endParaRPr>
          </a:p>
          <a:p>
            <a:pPr marL="12700" marR="407935" indent="1767080">
              <a:lnSpc>
                <a:spcPct val="100233"/>
              </a:lnSpc>
              <a:spcBef>
                <a:spcPts val="92"/>
              </a:spcBef>
            </a:pPr>
            <a:r>
              <a:rPr sz="2200" spc="0" dirty="0" smtClean="0">
                <a:latin typeface="Arial"/>
                <a:cs typeface="Arial"/>
              </a:rPr>
              <a:t>ovocyte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prêt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à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être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fécondé endocrine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sécrétion des stéroïdes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sexuels</a:t>
            </a:r>
            <a:endParaRPr sz="2200">
              <a:latin typeface="Arial"/>
              <a:cs typeface="Arial"/>
            </a:endParaRPr>
          </a:p>
          <a:p>
            <a:pPr marL="1779780" marR="42016">
              <a:lnSpc>
                <a:spcPct val="95825"/>
              </a:lnSpc>
            </a:pPr>
            <a:r>
              <a:rPr sz="2200" spc="0" dirty="0" smtClean="0">
                <a:latin typeface="Arial"/>
                <a:cs typeface="Arial"/>
              </a:rPr>
              <a:t>(œstrogène</a:t>
            </a:r>
            <a:r>
              <a:rPr sz="2200" spc="-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et</a:t>
            </a:r>
            <a:r>
              <a:rPr sz="2200" spc="-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progestérone)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0484" y="2454326"/>
            <a:ext cx="596118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d’un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4645" y="3138579"/>
            <a:ext cx="16047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280" y="4222125"/>
            <a:ext cx="6610774" cy="754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r>
              <a:rPr sz="2650" spc="-9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Unité</a:t>
            </a:r>
            <a:r>
              <a:rPr sz="2650" b="1" spc="-81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fonctionnelle</a:t>
            </a:r>
            <a:r>
              <a:rPr sz="2650" b="1" spc="-179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=</a:t>
            </a:r>
            <a:r>
              <a:rPr sz="2650" b="1" spc="-14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le</a:t>
            </a:r>
            <a:r>
              <a:rPr sz="2650" b="1" spc="-37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follicule</a:t>
            </a:r>
            <a:r>
              <a:rPr sz="2650" b="1" spc="-14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ovarien</a:t>
            </a:r>
            <a:endParaRPr sz="2650">
              <a:latin typeface="Arial"/>
              <a:cs typeface="Arial"/>
            </a:endParaRPr>
          </a:p>
          <a:p>
            <a:pPr marL="1020064" marR="50466">
              <a:lnSpc>
                <a:spcPct val="95825"/>
              </a:lnSpc>
              <a:spcBef>
                <a:spcPts val="408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renferme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l’ovocyte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281" y="5430658"/>
            <a:ext cx="4240803" cy="361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r>
              <a:rPr sz="2650" spc="-9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Cycle</a:t>
            </a:r>
            <a:r>
              <a:rPr sz="2650" b="1" spc="-70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ovulatoire</a:t>
            </a:r>
            <a:r>
              <a:rPr sz="2650" b="1" spc="-146" dirty="0" smtClean="0">
                <a:latin typeface="Arial"/>
                <a:cs typeface="Arial"/>
              </a:rPr>
              <a:t> </a:t>
            </a:r>
            <a:r>
              <a:rPr sz="2650" b="1" spc="0" dirty="0" smtClean="0">
                <a:latin typeface="Arial"/>
                <a:cs typeface="Arial"/>
              </a:rPr>
              <a:t>(J1-J28)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4646" y="5879520"/>
            <a:ext cx="160475" cy="989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  <a:p>
            <a:pPr marL="12701" marR="1">
              <a:lnSpc>
                <a:spcPct val="95825"/>
              </a:lnSpc>
              <a:spcBef>
                <a:spcPts val="92"/>
              </a:spcBef>
            </a:pPr>
            <a:r>
              <a:rPr sz="2200" spc="0" dirty="0" smtClean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  <a:p>
            <a:pPr marL="12702">
              <a:lnSpc>
                <a:spcPct val="95825"/>
              </a:lnSpc>
              <a:spcBef>
                <a:spcPts val="114"/>
              </a:spcBef>
            </a:pPr>
            <a:r>
              <a:rPr sz="2200" spc="0" dirty="0" smtClean="0"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4560" y="5879520"/>
            <a:ext cx="2183776" cy="653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Phase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folliculaire</a:t>
            </a:r>
            <a:endParaRPr sz="2200">
              <a:latin typeface="Arial"/>
              <a:cs typeface="Arial"/>
            </a:endParaRPr>
          </a:p>
          <a:p>
            <a:pPr marL="12701" marR="41948">
              <a:lnSpc>
                <a:spcPct val="95825"/>
              </a:lnSpc>
              <a:spcBef>
                <a:spcPts val="92"/>
              </a:spcBef>
            </a:pP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vulation (J14)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7639" y="5879520"/>
            <a:ext cx="3109521" cy="65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16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conduit à l’ovulation</a:t>
            </a:r>
            <a:endParaRPr sz="2200">
              <a:latin typeface="Arial"/>
              <a:cs typeface="Arial"/>
            </a:endParaRPr>
          </a:p>
          <a:p>
            <a:pPr marL="12701">
              <a:lnSpc>
                <a:spcPct val="95825"/>
              </a:lnSpc>
              <a:spcBef>
                <a:spcPts val="92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libération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l’ovocyte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974" y="6227742"/>
            <a:ext cx="1435975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fécondable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64563" y="6563773"/>
            <a:ext cx="6074304" cy="305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Phase lutéale (J15-J28)</a:t>
            </a:r>
            <a:r>
              <a:rPr sz="2200" spc="60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prépare à la nidation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793378" y="379377"/>
            <a:ext cx="1809191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Plan du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0382" y="379377"/>
            <a:ext cx="133371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cours</a:t>
            </a:r>
            <a:endParaRPr sz="3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4506" y="2283859"/>
            <a:ext cx="515674" cy="1545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4112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I.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4450"/>
              </a:lnSpc>
              <a:spcBef>
                <a:spcPts val="290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II. </a:t>
            </a:r>
            <a:r>
              <a:rPr sz="3050" spc="0" dirty="0" smtClean="0">
                <a:latin typeface="Arial"/>
                <a:cs typeface="Arial"/>
              </a:rPr>
              <a:t>III.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5900" y="2283859"/>
            <a:ext cx="3233081" cy="1545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6812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Introduction</a:t>
            </a:r>
            <a:endParaRPr sz="3050">
              <a:latin typeface="Arial"/>
              <a:cs typeface="Arial"/>
            </a:endParaRPr>
          </a:p>
          <a:p>
            <a:pPr marL="13759">
              <a:lnSpc>
                <a:spcPct val="95825"/>
              </a:lnSpc>
              <a:spcBef>
                <a:spcPts val="770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La</a:t>
            </a:r>
            <a:r>
              <a:rPr sz="3050" spc="53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folliculogenèse</a:t>
            </a:r>
            <a:endParaRPr sz="3050">
              <a:latin typeface="Arial"/>
              <a:cs typeface="Arial"/>
            </a:endParaRPr>
          </a:p>
          <a:p>
            <a:pPr marL="14426" marR="66812">
              <a:lnSpc>
                <a:spcPct val="95825"/>
              </a:lnSpc>
              <a:spcBef>
                <a:spcPts val="938"/>
              </a:spcBef>
            </a:pPr>
            <a:r>
              <a:rPr sz="3050" spc="-166" dirty="0" smtClean="0">
                <a:latin typeface="Arial"/>
                <a:cs typeface="Arial"/>
              </a:rPr>
              <a:t>L</a:t>
            </a:r>
            <a:r>
              <a:rPr sz="3050" spc="0" dirty="0" smtClean="0">
                <a:latin typeface="Arial"/>
                <a:cs typeface="Arial"/>
              </a:rPr>
              <a:t>’ovogenèse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8189" y="3931523"/>
            <a:ext cx="688267" cy="2073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75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  <a:p>
            <a:pPr marL="12700" marR="58750">
              <a:lnSpc>
                <a:spcPct val="95825"/>
              </a:lnSpc>
              <a:spcBef>
                <a:spcPts val="526"/>
              </a:spcBef>
            </a:pPr>
            <a:r>
              <a:rPr sz="2200" spc="0" dirty="0" smtClean="0"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  <a:p>
            <a:pPr marL="12700" marR="58750">
              <a:lnSpc>
                <a:spcPct val="95825"/>
              </a:lnSpc>
              <a:spcBef>
                <a:spcPts val="638"/>
              </a:spcBef>
            </a:pPr>
            <a:r>
              <a:rPr sz="2200" spc="0" dirty="0" smtClean="0"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  <a:p>
            <a:pPr marL="12700" marR="58750">
              <a:lnSpc>
                <a:spcPct val="95825"/>
              </a:lnSpc>
              <a:spcBef>
                <a:spcPts val="644"/>
              </a:spcBef>
            </a:pPr>
            <a:r>
              <a:rPr sz="2200" spc="0" dirty="0" smtClean="0">
                <a:latin typeface="Arial"/>
                <a:cs typeface="Arial"/>
              </a:rPr>
              <a:t>4.</a:t>
            </a:r>
            <a:endParaRPr sz="2200">
              <a:latin typeface="Arial"/>
              <a:cs typeface="Arial"/>
            </a:endParaRPr>
          </a:p>
          <a:p>
            <a:pPr marL="181125">
              <a:lnSpc>
                <a:spcPct val="95825"/>
              </a:lnSpc>
              <a:spcBef>
                <a:spcPts val="915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La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9641" y="3931523"/>
            <a:ext cx="3620806" cy="2073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35492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Définition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9"/>
              </a:lnSpc>
              <a:spcBef>
                <a:spcPts val="526"/>
              </a:spcBef>
            </a:pPr>
            <a:r>
              <a:rPr sz="2200" spc="0" dirty="0" smtClean="0">
                <a:latin typeface="Arial"/>
                <a:cs typeface="Arial"/>
              </a:rPr>
              <a:t>Chronologie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l’ovogenèse 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9"/>
              </a:lnSpc>
              <a:spcBef>
                <a:spcPts val="640"/>
              </a:spcBef>
            </a:pPr>
            <a:r>
              <a:rPr sz="2200" spc="0" dirty="0" smtClean="0">
                <a:latin typeface="Arial"/>
                <a:cs typeface="Arial"/>
              </a:rPr>
              <a:t>La méiose ovocytaire 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9"/>
              </a:lnSpc>
              <a:spcBef>
                <a:spcPts val="640"/>
              </a:spcBef>
            </a:pPr>
            <a:r>
              <a:rPr sz="2200" spc="0" dirty="0" smtClean="0">
                <a:latin typeface="Arial"/>
                <a:cs typeface="Arial"/>
              </a:rPr>
              <a:t>Comparaison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méiose mâle –</a:t>
            </a:r>
            <a:endParaRPr sz="2200">
              <a:latin typeface="Arial"/>
              <a:cs typeface="Arial"/>
            </a:endParaRPr>
          </a:p>
          <a:p>
            <a:pPr marL="55149" marR="35492">
              <a:lnSpc>
                <a:spcPct val="95825"/>
              </a:lnSpc>
              <a:spcBef>
                <a:spcPts val="930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fécondation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6434" y="5140044"/>
            <a:ext cx="969173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méiose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5528" y="5140044"/>
            <a:ext cx="969065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femelle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04506" y="5587881"/>
            <a:ext cx="563395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IV.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275643" y="598793"/>
            <a:ext cx="2109114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lang="fr-FR" sz="3950" spc="0" smtClean="0">
                <a:solidFill>
                  <a:srgbClr val="D83703"/>
                </a:solidFill>
                <a:latin typeface="Arial"/>
                <a:cs typeface="Arial"/>
              </a:rPr>
              <a:t>Définition</a:t>
            </a:r>
            <a:endParaRPr lang="fr-FR" sz="3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8216" y="1825079"/>
            <a:ext cx="5002145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3500" spc="9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500" spc="-4" dirty="0" smtClean="0">
                <a:solidFill>
                  <a:srgbClr val="CC0000"/>
                </a:solidFill>
                <a:latin typeface="Arial"/>
                <a:cs typeface="Arial"/>
              </a:rPr>
              <a:t>gamétogenès</a:t>
            </a:r>
            <a:r>
              <a:rPr sz="3500" spc="0" dirty="0" smtClean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3500" spc="-9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500" spc="-4" dirty="0" smtClean="0">
                <a:solidFill>
                  <a:srgbClr val="CC0000"/>
                </a:solidFill>
                <a:latin typeface="Arial"/>
                <a:cs typeface="Arial"/>
              </a:rPr>
              <a:t>femelle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999" y="3207391"/>
            <a:ext cx="701707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•</a:t>
            </a:r>
            <a:r>
              <a:rPr sz="3050" spc="10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Di</a:t>
            </a:r>
            <a:r>
              <a:rPr sz="3050" spc="-54" dirty="0" smtClean="0">
                <a:latin typeface="Arial"/>
                <a:cs typeface="Arial"/>
              </a:rPr>
              <a:t>f</a:t>
            </a:r>
            <a:r>
              <a:rPr sz="3050" spc="0" dirty="0" smtClean="0">
                <a:latin typeface="Arial"/>
                <a:cs typeface="Arial"/>
              </a:rPr>
              <a:t>férenciation</a:t>
            </a:r>
            <a:r>
              <a:rPr sz="3050" spc="234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des</a:t>
            </a:r>
            <a:r>
              <a:rPr sz="3050" spc="69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cellules</a:t>
            </a:r>
            <a:r>
              <a:rPr sz="3050" spc="141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germinales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2019" y="3207391"/>
            <a:ext cx="154358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femelles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3549" y="3207391"/>
            <a:ext cx="519998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en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999" y="3677546"/>
            <a:ext cx="8186154" cy="887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ovocyte</a:t>
            </a:r>
            <a:r>
              <a:rPr sz="3050" spc="124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(gamète</a:t>
            </a:r>
            <a:r>
              <a:rPr sz="3050" spc="151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femelle</a:t>
            </a:r>
            <a:r>
              <a:rPr sz="3050" spc="138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fécondable</a:t>
            </a:r>
            <a:r>
              <a:rPr sz="3050" spc="189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=</a:t>
            </a:r>
            <a:r>
              <a:rPr sz="3050" spc="32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ovocyte</a:t>
            </a:r>
            <a:endParaRPr sz="3050">
              <a:latin typeface="Arial"/>
              <a:cs typeface="Arial"/>
            </a:endParaRPr>
          </a:p>
          <a:p>
            <a:pPr marL="12700" marR="58750">
              <a:lnSpc>
                <a:spcPct val="95825"/>
              </a:lnSpc>
              <a:spcBef>
                <a:spcPts val="32"/>
              </a:spcBef>
            </a:pPr>
            <a:r>
              <a:rPr sz="3050" spc="0" dirty="0" smtClean="0">
                <a:latin typeface="Arial"/>
                <a:cs typeface="Arial"/>
              </a:rPr>
              <a:t>bloqué</a:t>
            </a:r>
            <a:r>
              <a:rPr sz="3050" spc="131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en</a:t>
            </a:r>
            <a:r>
              <a:rPr sz="3050" spc="53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métaphase</a:t>
            </a:r>
            <a:r>
              <a:rPr sz="3050" spc="190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II)</a:t>
            </a:r>
            <a:endParaRPr sz="30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6999" y="5088021"/>
            <a:ext cx="9321612" cy="1344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3250"/>
              </a:lnSpc>
              <a:spcBef>
                <a:spcPts val="162"/>
              </a:spcBef>
            </a:pPr>
            <a:r>
              <a:rPr lang="fr-FR" sz="3050" spc="0" dirty="0" smtClean="0">
                <a:latin typeface="Arial"/>
                <a:cs typeface="Arial"/>
              </a:rPr>
              <a:t>•</a:t>
            </a:r>
            <a:r>
              <a:rPr lang="fr-FR" sz="3050" spc="10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Processus</a:t>
            </a:r>
            <a:r>
              <a:rPr lang="fr-FR" sz="3050" spc="172" dirty="0" smtClean="0">
                <a:latin typeface="Arial"/>
                <a:cs typeface="Arial"/>
              </a:rPr>
              <a:t> </a:t>
            </a:r>
            <a:r>
              <a:rPr lang="fr-FR" sz="3050" b="1" spc="0" dirty="0" smtClean="0">
                <a:solidFill>
                  <a:srgbClr val="CC0000"/>
                </a:solidFill>
                <a:latin typeface="Arial"/>
                <a:cs typeface="Arial"/>
              </a:rPr>
              <a:t>discontinu</a:t>
            </a:r>
            <a:r>
              <a:rPr lang="fr-FR" sz="3050" spc="0" dirty="0" smtClean="0">
                <a:latin typeface="Arial"/>
                <a:cs typeface="Arial"/>
              </a:rPr>
              <a:t>:</a:t>
            </a:r>
            <a:r>
              <a:rPr lang="fr-FR" sz="3050" spc="8" dirty="0" smtClean="0">
                <a:latin typeface="Arial"/>
                <a:cs typeface="Arial"/>
              </a:rPr>
              <a:t> Débute vers le 18</a:t>
            </a:r>
            <a:r>
              <a:rPr lang="fr-FR" sz="3050" spc="8" baseline="30000" dirty="0" smtClean="0">
                <a:latin typeface="Arial"/>
                <a:cs typeface="Arial"/>
              </a:rPr>
              <a:t>ème</a:t>
            </a:r>
            <a:r>
              <a:rPr lang="fr-FR" sz="3050" spc="8" dirty="0" smtClean="0">
                <a:latin typeface="Arial"/>
                <a:cs typeface="Arial"/>
              </a:rPr>
              <a:t> jour du développement et continue jusqu’à la naissance. Reprend à</a:t>
            </a:r>
            <a:r>
              <a:rPr lang="fr-FR" sz="3050" spc="129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la puberté</a:t>
            </a:r>
            <a:r>
              <a:rPr lang="fr-FR" sz="3050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jusqu’à</a:t>
            </a:r>
            <a:r>
              <a:rPr lang="fr-FR" sz="3050" spc="136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la</a:t>
            </a:r>
            <a:r>
              <a:rPr lang="fr-FR" sz="3050" spc="43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ménopause</a:t>
            </a:r>
            <a:endParaRPr lang="fr-FR" sz="3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5263" y="3108930"/>
            <a:ext cx="9437199" cy="707886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Les différentes phases de l’ovogenèse:</a:t>
            </a:r>
            <a:endParaRPr lang="fr-FR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306292" y="904097"/>
            <a:ext cx="8128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L’ovogenèse 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Les ovules naissent dans les ovaires à partir des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ovogonies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Leur stock est déjà 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définitivement constitué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à la naissance il y a environ 2 millions d’ovocytes. Beaucoup d’entre eux vont régresser pendant l’enfance et, ainsi à la puberté il en reste environ 30 à 40 000 parmi ceux-ci seulement 200 à 400 arriveront à maturité à l’occasion des cycles menstruels débutant à la puberté et se terminant à la ménopause.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30514" y="1214486"/>
            <a:ext cx="8563429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Comme chez le mâle, on retrouve les mêmes étapes principales. Ces étapes peuvent se dérouler de manière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discontinue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pendant la 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vie génitale active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 la puberté à la ménopause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 On assiste aussi aux étapes suivantes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-La multiplication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-L’accroissement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-La maturation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2"/>
          <p:cNvSpPr txBox="1"/>
          <p:nvPr/>
        </p:nvSpPr>
        <p:spPr>
          <a:xfrm>
            <a:off x="594912" y="348995"/>
            <a:ext cx="9490092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R="71642" algn="r">
              <a:lnSpc>
                <a:spcPts val="1950"/>
              </a:lnSpc>
              <a:spcBef>
                <a:spcPts val="2125"/>
              </a:spcBef>
            </a:pPr>
            <a:r>
              <a:rPr sz="1400" b="1" spc="-4" dirty="0" smtClean="0">
                <a:latin typeface="Comic Sans MS"/>
                <a:cs typeface="Comic Sans MS"/>
              </a:rPr>
              <a:t>4</a:t>
            </a:r>
            <a:r>
              <a:rPr sz="1350" b="1" spc="0" baseline="21261" dirty="0" smtClean="0">
                <a:latin typeface="Comic Sans MS"/>
                <a:cs typeface="Comic Sans MS"/>
              </a:rPr>
              <a:t>è</a:t>
            </a:r>
            <a:r>
              <a:rPr sz="1350" b="1" spc="-4" baseline="21261" dirty="0" smtClean="0">
                <a:latin typeface="Comic Sans MS"/>
                <a:cs typeface="Comic Sans MS"/>
              </a:rPr>
              <a:t>m</a:t>
            </a:r>
            <a:r>
              <a:rPr sz="1350" b="1" spc="0" baseline="21261" dirty="0" smtClean="0">
                <a:latin typeface="Comic Sans MS"/>
                <a:cs typeface="Comic Sans MS"/>
              </a:rPr>
              <a:t>e  </a:t>
            </a:r>
            <a:r>
              <a:rPr sz="1400" b="1" spc="0" dirty="0" smtClean="0">
                <a:latin typeface="Comic Sans MS"/>
                <a:cs typeface="Comic Sans MS"/>
              </a:rPr>
              <a:t>m</a:t>
            </a:r>
            <a:r>
              <a:rPr sz="1400" b="1" spc="-4" dirty="0" smtClean="0">
                <a:latin typeface="Comic Sans MS"/>
                <a:cs typeface="Comic Sans MS"/>
              </a:rPr>
              <a:t>o</a:t>
            </a:r>
            <a:r>
              <a:rPr sz="1400" b="1" spc="0" dirty="0" smtClean="0">
                <a:latin typeface="Comic Sans MS"/>
                <a:cs typeface="Comic Sans MS"/>
              </a:rPr>
              <a:t>is</a:t>
            </a:r>
            <a:endParaRPr sz="1400" dirty="0">
              <a:latin typeface="Comic Sans MS"/>
              <a:cs typeface="Comic Sans MS"/>
            </a:endParaRPr>
          </a:p>
          <a:p>
            <a:pPr marL="2256158" marR="2144425" algn="ctr">
              <a:lnSpc>
                <a:spcPct val="116129"/>
              </a:lnSpc>
              <a:spcBef>
                <a:spcPts val="11480"/>
              </a:spcBef>
            </a:pPr>
            <a:r>
              <a:rPr sz="1800" spc="0" dirty="0" smtClean="0">
                <a:latin typeface="Comic Sans MS"/>
                <a:cs typeface="Comic Sans MS"/>
              </a:rPr>
              <a:t>Ov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0" dirty="0" smtClean="0">
                <a:latin typeface="Comic Sans MS"/>
                <a:cs typeface="Comic Sans MS"/>
              </a:rPr>
              <a:t>.                                                     </a:t>
            </a:r>
            <a:r>
              <a:rPr sz="1800" spc="466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Ov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  <a:p>
            <a:pPr marL="1570358" marR="1639981" algn="ctr">
              <a:lnSpc>
                <a:spcPct val="116129"/>
              </a:lnSpc>
              <a:spcBef>
                <a:spcPts val="9971"/>
              </a:spcBef>
            </a:pPr>
            <a:r>
              <a:rPr sz="1800" spc="0" dirty="0" smtClean="0">
                <a:latin typeface="Comic Sans MS"/>
                <a:cs typeface="Comic Sans MS"/>
              </a:rPr>
              <a:t>Ov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0" dirty="0" smtClean="0">
                <a:latin typeface="Comic Sans MS"/>
                <a:cs typeface="Comic Sans MS"/>
              </a:rPr>
              <a:t>.              </a:t>
            </a:r>
            <a:r>
              <a:rPr sz="1800" spc="134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Ov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0" dirty="0" smtClean="0">
                <a:latin typeface="Comic Sans MS"/>
                <a:cs typeface="Comic Sans MS"/>
              </a:rPr>
              <a:t>.            </a:t>
            </a:r>
            <a:r>
              <a:rPr sz="1800" spc="79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Ov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0" dirty="0" smtClean="0">
                <a:latin typeface="Comic Sans MS"/>
                <a:cs typeface="Comic Sans MS"/>
              </a:rPr>
              <a:t>.                             </a:t>
            </a:r>
            <a:r>
              <a:rPr sz="1800" spc="29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Ov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0" dirty="0" smtClean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  <a:p>
            <a:pPr marL="64159" marR="42839" algn="ctr">
              <a:lnSpc>
                <a:spcPts val="1724"/>
              </a:lnSpc>
              <a:spcBef>
                <a:spcPts val="648"/>
              </a:spcBef>
            </a:pPr>
            <a:r>
              <a:rPr sz="1200" spc="0" dirty="0" smtClean="0">
                <a:latin typeface="Comic Sans MS"/>
                <a:cs typeface="Comic Sans MS"/>
              </a:rPr>
              <a:t>Par </a:t>
            </a:r>
            <a:r>
              <a:rPr sz="1200" spc="4" dirty="0" smtClean="0">
                <a:latin typeface="Comic Sans MS"/>
                <a:cs typeface="Comic Sans MS"/>
              </a:rPr>
              <a:t>ov</a:t>
            </a:r>
            <a:r>
              <a:rPr sz="1200" spc="0" dirty="0" smtClean="0">
                <a:latin typeface="Comic Sans MS"/>
                <a:cs typeface="Comic Sans MS"/>
              </a:rPr>
              <a:t>a</a:t>
            </a:r>
            <a:r>
              <a:rPr sz="1200" spc="-14" dirty="0" smtClean="0">
                <a:latin typeface="Comic Sans MS"/>
                <a:cs typeface="Comic Sans MS"/>
              </a:rPr>
              <a:t>i</a:t>
            </a:r>
            <a:r>
              <a:rPr sz="1200" spc="9" dirty="0" smtClean="0">
                <a:latin typeface="Comic Sans MS"/>
                <a:cs typeface="Comic Sans MS"/>
              </a:rPr>
              <a:t>r</a:t>
            </a:r>
            <a:r>
              <a:rPr sz="1200" spc="0" dirty="0" smtClean="0">
                <a:latin typeface="Comic Sans MS"/>
                <a:cs typeface="Comic Sans MS"/>
              </a:rPr>
              <a:t>e                                                                                                                                                                     </a:t>
            </a:r>
            <a:r>
              <a:rPr sz="2100" b="1" spc="-282" baseline="-8542" dirty="0" smtClean="0">
                <a:latin typeface="Comic Sans MS"/>
                <a:cs typeface="Comic Sans MS"/>
              </a:rPr>
              <a:t> </a:t>
            </a:r>
            <a:r>
              <a:rPr sz="2100" b="1" spc="-4" baseline="-8542" dirty="0" smtClean="0">
                <a:latin typeface="Comic Sans MS"/>
                <a:cs typeface="Comic Sans MS"/>
              </a:rPr>
              <a:t>7</a:t>
            </a:r>
            <a:r>
              <a:rPr sz="1350" b="1" spc="0" baseline="7973" dirty="0" smtClean="0">
                <a:latin typeface="Comic Sans MS"/>
                <a:cs typeface="Comic Sans MS"/>
              </a:rPr>
              <a:t>è</a:t>
            </a:r>
            <a:r>
              <a:rPr sz="1350" b="1" spc="-4" baseline="7973" dirty="0" smtClean="0">
                <a:latin typeface="Comic Sans MS"/>
                <a:cs typeface="Comic Sans MS"/>
              </a:rPr>
              <a:t>m</a:t>
            </a:r>
            <a:r>
              <a:rPr sz="1350" b="1" spc="0" baseline="7973" dirty="0" smtClean="0">
                <a:latin typeface="Comic Sans MS"/>
                <a:cs typeface="Comic Sans MS"/>
              </a:rPr>
              <a:t>e  </a:t>
            </a:r>
            <a:r>
              <a:rPr sz="2100" b="1" spc="0" baseline="-8542" dirty="0" smtClean="0">
                <a:latin typeface="Comic Sans MS"/>
                <a:cs typeface="Comic Sans MS"/>
              </a:rPr>
              <a:t>m</a:t>
            </a:r>
            <a:r>
              <a:rPr sz="2100" b="1" spc="-4" baseline="-8542" dirty="0" smtClean="0">
                <a:latin typeface="Comic Sans MS"/>
                <a:cs typeface="Comic Sans MS"/>
              </a:rPr>
              <a:t>o</a:t>
            </a:r>
            <a:r>
              <a:rPr sz="2100" b="1" spc="0" baseline="-8542" dirty="0" smtClean="0">
                <a:latin typeface="Comic Sans MS"/>
                <a:cs typeface="Comic Sans MS"/>
              </a:rPr>
              <a:t>is</a:t>
            </a:r>
            <a:endParaRPr sz="1400" dirty="0">
              <a:latin typeface="Comic Sans MS"/>
              <a:cs typeface="Comic Sans MS"/>
            </a:endParaRPr>
          </a:p>
          <a:p>
            <a:pPr marL="91439">
              <a:lnSpc>
                <a:spcPts val="2965"/>
              </a:lnSpc>
              <a:spcBef>
                <a:spcPts val="11274"/>
              </a:spcBef>
            </a:pPr>
            <a:r>
              <a:rPr sz="1200" b="1" spc="0" dirty="0" smtClean="0">
                <a:latin typeface="Comic Sans MS"/>
                <a:cs typeface="Comic Sans MS"/>
              </a:rPr>
              <a:t>1 </a:t>
            </a:r>
            <a:r>
              <a:rPr sz="1200" b="1" spc="4" dirty="0" smtClean="0">
                <a:latin typeface="Comic Sans MS"/>
                <a:cs typeface="Comic Sans MS"/>
              </a:rPr>
              <a:t>m</a:t>
            </a:r>
            <a:r>
              <a:rPr sz="1200" b="1" spc="9" dirty="0" smtClean="0">
                <a:latin typeface="Comic Sans MS"/>
                <a:cs typeface="Comic Sans MS"/>
              </a:rPr>
              <a:t>i</a:t>
            </a:r>
            <a:r>
              <a:rPr sz="1200" b="1" spc="-4" dirty="0" smtClean="0">
                <a:latin typeface="Comic Sans MS"/>
                <a:cs typeface="Comic Sans MS"/>
              </a:rPr>
              <a:t>ll</a:t>
            </a:r>
            <a:r>
              <a:rPr sz="1200" b="1" spc="0" dirty="0" smtClean="0">
                <a:latin typeface="Comic Sans MS"/>
                <a:cs typeface="Comic Sans MS"/>
              </a:rPr>
              <a:t>i</a:t>
            </a:r>
            <a:r>
              <a:rPr sz="1200" b="1" spc="4" dirty="0" smtClean="0">
                <a:latin typeface="Comic Sans MS"/>
                <a:cs typeface="Comic Sans MS"/>
              </a:rPr>
              <a:t>o</a:t>
            </a:r>
            <a:r>
              <a:rPr sz="1200" b="1" spc="0" dirty="0" smtClean="0">
                <a:latin typeface="Comic Sans MS"/>
                <a:cs typeface="Comic Sans MS"/>
              </a:rPr>
              <a:t>n</a:t>
            </a:r>
            <a:r>
              <a:rPr sz="1200" b="1" spc="-9" dirty="0" smtClean="0">
                <a:latin typeface="Comic Sans MS"/>
                <a:cs typeface="Comic Sans MS"/>
              </a:rPr>
              <a:t> </a:t>
            </a:r>
            <a:r>
              <a:rPr sz="1200" b="1" spc="0" dirty="0" smtClean="0">
                <a:latin typeface="Comic Sans MS"/>
                <a:cs typeface="Comic Sans MS"/>
              </a:rPr>
              <a:t>OI         </a:t>
            </a:r>
            <a:r>
              <a:rPr sz="1200" b="1" spc="14" dirty="0" smtClean="0">
                <a:latin typeface="Comic Sans MS"/>
                <a:cs typeface="Comic Sans MS"/>
              </a:rPr>
              <a:t> </a:t>
            </a:r>
            <a:r>
              <a:rPr sz="2700" spc="0" baseline="17275" dirty="0" smtClean="0">
                <a:latin typeface="Comic Sans MS"/>
                <a:cs typeface="Comic Sans MS"/>
              </a:rPr>
              <a:t>O</a:t>
            </a:r>
            <a:r>
              <a:rPr sz="1800" spc="0" baseline="5979" dirty="0" smtClean="0">
                <a:latin typeface="Comic Sans MS"/>
                <a:cs typeface="Comic Sans MS"/>
              </a:rPr>
              <a:t>I                           </a:t>
            </a:r>
            <a:r>
              <a:rPr sz="1800" spc="202" baseline="5979" dirty="0" smtClean="0">
                <a:latin typeface="Comic Sans MS"/>
                <a:cs typeface="Comic Sans MS"/>
              </a:rPr>
              <a:t> </a:t>
            </a:r>
            <a:r>
              <a:rPr sz="2700" spc="0" baseline="17275" dirty="0" smtClean="0">
                <a:latin typeface="Comic Sans MS"/>
                <a:cs typeface="Comic Sans MS"/>
              </a:rPr>
              <a:t>O</a:t>
            </a:r>
            <a:r>
              <a:rPr sz="1800" spc="0" baseline="5979" dirty="0" smtClean="0">
                <a:latin typeface="Comic Sans MS"/>
                <a:cs typeface="Comic Sans MS"/>
              </a:rPr>
              <a:t>I                      </a:t>
            </a:r>
            <a:r>
              <a:rPr sz="1800" spc="44" baseline="5979" dirty="0" smtClean="0">
                <a:latin typeface="Comic Sans MS"/>
                <a:cs typeface="Comic Sans MS"/>
              </a:rPr>
              <a:t> </a:t>
            </a:r>
            <a:r>
              <a:rPr sz="2700" spc="0" baseline="17275" dirty="0" smtClean="0">
                <a:latin typeface="Comic Sans MS"/>
                <a:cs typeface="Comic Sans MS"/>
              </a:rPr>
              <a:t>O</a:t>
            </a:r>
            <a:r>
              <a:rPr sz="1800" spc="0" baseline="5979" dirty="0" smtClean="0">
                <a:latin typeface="Comic Sans MS"/>
                <a:cs typeface="Comic Sans MS"/>
              </a:rPr>
              <a:t>I                                                </a:t>
            </a:r>
            <a:r>
              <a:rPr sz="1800" spc="227" baseline="5979" dirty="0" smtClean="0">
                <a:latin typeface="Comic Sans MS"/>
                <a:cs typeface="Comic Sans MS"/>
              </a:rPr>
              <a:t> </a:t>
            </a:r>
            <a:r>
              <a:rPr sz="2700" spc="0" baseline="17275" dirty="0" smtClean="0">
                <a:latin typeface="Comic Sans MS"/>
                <a:cs typeface="Comic Sans MS"/>
              </a:rPr>
              <a:t>O</a:t>
            </a:r>
            <a:r>
              <a:rPr sz="1800" spc="0" baseline="5979" dirty="0" smtClean="0">
                <a:latin typeface="Comic Sans MS"/>
                <a:cs typeface="Comic Sans MS"/>
              </a:rPr>
              <a:t>I</a:t>
            </a:r>
            <a:endParaRPr sz="1200" dirty="0">
              <a:latin typeface="Comic Sans MS"/>
              <a:cs typeface="Comic Sans MS"/>
            </a:endParaRPr>
          </a:p>
          <a:p>
            <a:pPr marL="1319736" marR="1204253" algn="ctr">
              <a:lnSpc>
                <a:spcPct val="116129"/>
              </a:lnSpc>
              <a:spcBef>
                <a:spcPts val="1578"/>
              </a:spcBef>
            </a:pPr>
            <a:r>
              <a:rPr sz="1800" spc="0" dirty="0" smtClean="0">
                <a:latin typeface="Comic Sans MS"/>
                <a:cs typeface="Comic Sans MS"/>
              </a:rPr>
              <a:t>ATT</a:t>
            </a:r>
            <a:r>
              <a:rPr sz="1800" spc="4" dirty="0" smtClean="0">
                <a:latin typeface="Comic Sans MS"/>
                <a:cs typeface="Comic Sans MS"/>
              </a:rPr>
              <a:t>EN</a:t>
            </a:r>
            <a:r>
              <a:rPr sz="1800" spc="0" dirty="0" smtClean="0">
                <a:latin typeface="Comic Sans MS"/>
                <a:cs typeface="Comic Sans MS"/>
              </a:rPr>
              <a:t>TION :</a:t>
            </a:r>
            <a:r>
              <a:rPr sz="1800" spc="4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l’Ovocy</a:t>
            </a:r>
            <a:r>
              <a:rPr sz="1800" spc="4" dirty="0" smtClean="0">
                <a:latin typeface="Comic Sans MS"/>
                <a:cs typeface="Comic Sans MS"/>
              </a:rPr>
              <a:t>t</a:t>
            </a:r>
            <a:r>
              <a:rPr sz="1800" spc="0" dirty="0" smtClean="0">
                <a:latin typeface="Comic Sans MS"/>
                <a:cs typeface="Comic Sans MS"/>
              </a:rPr>
              <a:t>e I (2</a:t>
            </a:r>
            <a:r>
              <a:rPr sz="1800" spc="9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n c</a:t>
            </a:r>
            <a:r>
              <a:rPr sz="1800" spc="4" dirty="0" smtClean="0">
                <a:latin typeface="Comic Sans MS"/>
                <a:cs typeface="Comic Sans MS"/>
              </a:rPr>
              <a:t>h</a:t>
            </a:r>
            <a:r>
              <a:rPr sz="1800" spc="0" dirty="0" smtClean="0">
                <a:latin typeface="Comic Sans MS"/>
                <a:cs typeface="Comic Sans MS"/>
              </a:rPr>
              <a:t>r</a:t>
            </a:r>
            <a:r>
              <a:rPr sz="1800" spc="-4" dirty="0" smtClean="0">
                <a:latin typeface="Comic Sans MS"/>
                <a:cs typeface="Comic Sans MS"/>
              </a:rPr>
              <a:t>.</a:t>
            </a:r>
            <a:r>
              <a:rPr sz="1800" spc="0" dirty="0" smtClean="0">
                <a:latin typeface="Comic Sans MS"/>
                <a:cs typeface="Comic Sans MS"/>
              </a:rPr>
              <a:t>) est </a:t>
            </a:r>
            <a:r>
              <a:rPr sz="1800" spc="-531" dirty="0" smtClean="0">
                <a:latin typeface="Comic Sans MS"/>
                <a:cs typeface="Comic Sans MS"/>
              </a:rPr>
              <a:t> </a:t>
            </a:r>
            <a:r>
              <a:rPr sz="1800" spc="-14" dirty="0" smtClean="0">
                <a:latin typeface="Comic Sans MS"/>
                <a:cs typeface="Comic Sans MS"/>
              </a:rPr>
              <a:t>b</a:t>
            </a:r>
            <a:r>
              <a:rPr sz="1800" spc="0" dirty="0" smtClean="0">
                <a:latin typeface="Comic Sans MS"/>
                <a:cs typeface="Comic Sans MS"/>
              </a:rPr>
              <a:t>loqué en</a:t>
            </a:r>
            <a:r>
              <a:rPr sz="1800" spc="9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prop</a:t>
            </a:r>
            <a:r>
              <a:rPr sz="1800" spc="-9" dirty="0" smtClean="0">
                <a:latin typeface="Comic Sans MS"/>
                <a:cs typeface="Comic Sans MS"/>
              </a:rPr>
              <a:t>h</a:t>
            </a:r>
            <a:r>
              <a:rPr sz="1800" spc="4" dirty="0" smtClean="0">
                <a:latin typeface="Comic Sans MS"/>
                <a:cs typeface="Comic Sans MS"/>
              </a:rPr>
              <a:t>a</a:t>
            </a:r>
            <a:r>
              <a:rPr sz="1800" spc="0" dirty="0" smtClean="0">
                <a:latin typeface="Comic Sans MS"/>
                <a:cs typeface="Comic Sans MS"/>
              </a:rPr>
              <a:t>se 1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3" name="object 41"/>
          <p:cNvSpPr/>
          <p:nvPr/>
        </p:nvSpPr>
        <p:spPr>
          <a:xfrm>
            <a:off x="3691006" y="682751"/>
            <a:ext cx="3528059" cy="719328"/>
          </a:xfrm>
          <a:custGeom>
            <a:avLst/>
            <a:gdLst/>
            <a:ahLst/>
            <a:cxnLst/>
            <a:rect l="l" t="t" r="r" b="b"/>
            <a:pathLst>
              <a:path w="3528059" h="719328">
                <a:moveTo>
                  <a:pt x="0" y="0"/>
                </a:moveTo>
                <a:lnTo>
                  <a:pt x="0" y="719327"/>
                </a:lnTo>
                <a:lnTo>
                  <a:pt x="3528059" y="719327"/>
                </a:lnTo>
                <a:lnTo>
                  <a:pt x="3528059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2"/>
          <p:cNvSpPr/>
          <p:nvPr/>
        </p:nvSpPr>
        <p:spPr>
          <a:xfrm>
            <a:off x="5417698" y="1402079"/>
            <a:ext cx="0" cy="431291"/>
          </a:xfrm>
          <a:custGeom>
            <a:avLst/>
            <a:gdLst/>
            <a:ahLst/>
            <a:cxnLst/>
            <a:rect l="l" t="t" r="r" b="b"/>
            <a:pathLst>
              <a:path h="431291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3"/>
          <p:cNvSpPr/>
          <p:nvPr/>
        </p:nvSpPr>
        <p:spPr>
          <a:xfrm>
            <a:off x="3258190" y="1833371"/>
            <a:ext cx="4248912" cy="15240"/>
          </a:xfrm>
          <a:custGeom>
            <a:avLst/>
            <a:gdLst/>
            <a:ahLst/>
            <a:cxnLst/>
            <a:rect l="l" t="t" r="r" b="b"/>
            <a:pathLst>
              <a:path w="4248912" h="15240">
                <a:moveTo>
                  <a:pt x="0" y="0"/>
                </a:moveTo>
                <a:lnTo>
                  <a:pt x="4248912" y="15240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4"/>
          <p:cNvSpPr/>
          <p:nvPr/>
        </p:nvSpPr>
        <p:spPr>
          <a:xfrm>
            <a:off x="3258190" y="1819655"/>
            <a:ext cx="0" cy="431291"/>
          </a:xfrm>
          <a:custGeom>
            <a:avLst/>
            <a:gdLst/>
            <a:ahLst/>
            <a:cxnLst/>
            <a:rect l="l" t="t" r="r" b="b"/>
            <a:pathLst>
              <a:path h="431291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5"/>
          <p:cNvSpPr/>
          <p:nvPr/>
        </p:nvSpPr>
        <p:spPr>
          <a:xfrm>
            <a:off x="7507102" y="1833371"/>
            <a:ext cx="0" cy="431292"/>
          </a:xfrm>
          <a:custGeom>
            <a:avLst/>
            <a:gdLst/>
            <a:ahLst/>
            <a:cxnLst/>
            <a:rect l="l" t="t" r="r" b="b"/>
            <a:pathLst>
              <a:path h="431292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46"/>
          <p:cNvSpPr/>
          <p:nvPr/>
        </p:nvSpPr>
        <p:spPr>
          <a:xfrm>
            <a:off x="3258190" y="2985515"/>
            <a:ext cx="0" cy="432816"/>
          </a:xfrm>
          <a:custGeom>
            <a:avLst/>
            <a:gdLst/>
            <a:ahLst/>
            <a:cxnLst/>
            <a:rect l="l" t="t" r="r" b="b"/>
            <a:pathLst>
              <a:path h="432816">
                <a:moveTo>
                  <a:pt x="0" y="0"/>
                </a:moveTo>
                <a:lnTo>
                  <a:pt x="0" y="432816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47"/>
          <p:cNvSpPr/>
          <p:nvPr/>
        </p:nvSpPr>
        <p:spPr>
          <a:xfrm>
            <a:off x="7507102" y="2985515"/>
            <a:ext cx="0" cy="432815"/>
          </a:xfrm>
          <a:custGeom>
            <a:avLst/>
            <a:gdLst/>
            <a:ahLst/>
            <a:cxnLst/>
            <a:rect l="l" t="t" r="r" b="b"/>
            <a:pathLst>
              <a:path h="432815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48"/>
          <p:cNvSpPr/>
          <p:nvPr/>
        </p:nvSpPr>
        <p:spPr>
          <a:xfrm>
            <a:off x="2537338" y="3418331"/>
            <a:ext cx="1584959" cy="0"/>
          </a:xfrm>
          <a:custGeom>
            <a:avLst/>
            <a:gdLst/>
            <a:ahLst/>
            <a:cxnLst/>
            <a:rect l="l" t="t" r="r" b="b"/>
            <a:pathLst>
              <a:path w="1584959">
                <a:moveTo>
                  <a:pt x="0" y="0"/>
                </a:moveTo>
                <a:lnTo>
                  <a:pt x="1584959" y="0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49"/>
          <p:cNvSpPr/>
          <p:nvPr/>
        </p:nvSpPr>
        <p:spPr>
          <a:xfrm>
            <a:off x="5562478" y="3418331"/>
            <a:ext cx="2375916" cy="0"/>
          </a:xfrm>
          <a:custGeom>
            <a:avLst/>
            <a:gdLst/>
            <a:ahLst/>
            <a:cxnLst/>
            <a:rect l="l" t="t" r="r" b="b"/>
            <a:pathLst>
              <a:path w="2375916">
                <a:moveTo>
                  <a:pt x="0" y="0"/>
                </a:moveTo>
                <a:lnTo>
                  <a:pt x="2375916" y="0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50"/>
          <p:cNvSpPr/>
          <p:nvPr/>
        </p:nvSpPr>
        <p:spPr>
          <a:xfrm>
            <a:off x="4122298" y="3403091"/>
            <a:ext cx="0" cy="431292"/>
          </a:xfrm>
          <a:custGeom>
            <a:avLst/>
            <a:gdLst/>
            <a:ahLst/>
            <a:cxnLst/>
            <a:rect l="l" t="t" r="r" b="b"/>
            <a:pathLst>
              <a:path h="431292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51"/>
          <p:cNvSpPr/>
          <p:nvPr/>
        </p:nvSpPr>
        <p:spPr>
          <a:xfrm>
            <a:off x="7953634" y="3403091"/>
            <a:ext cx="0" cy="431292"/>
          </a:xfrm>
          <a:custGeom>
            <a:avLst/>
            <a:gdLst/>
            <a:ahLst/>
            <a:cxnLst/>
            <a:rect l="l" t="t" r="r" b="b"/>
            <a:pathLst>
              <a:path h="431292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52"/>
          <p:cNvSpPr/>
          <p:nvPr/>
        </p:nvSpPr>
        <p:spPr>
          <a:xfrm>
            <a:off x="2791846" y="2264663"/>
            <a:ext cx="1007363" cy="719328"/>
          </a:xfrm>
          <a:custGeom>
            <a:avLst/>
            <a:gdLst/>
            <a:ahLst/>
            <a:cxnLst/>
            <a:rect l="l" t="t" r="r" b="b"/>
            <a:pathLst>
              <a:path w="1007363" h="719328">
                <a:moveTo>
                  <a:pt x="0" y="0"/>
                </a:moveTo>
                <a:lnTo>
                  <a:pt x="0" y="719328"/>
                </a:lnTo>
                <a:lnTo>
                  <a:pt x="1007363" y="719328"/>
                </a:lnTo>
                <a:lnTo>
                  <a:pt x="1007363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5FF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53"/>
          <p:cNvSpPr/>
          <p:nvPr/>
        </p:nvSpPr>
        <p:spPr>
          <a:xfrm>
            <a:off x="7001134" y="2264663"/>
            <a:ext cx="1008887" cy="719327"/>
          </a:xfrm>
          <a:custGeom>
            <a:avLst/>
            <a:gdLst/>
            <a:ahLst/>
            <a:cxnLst/>
            <a:rect l="l" t="t" r="r" b="b"/>
            <a:pathLst>
              <a:path w="1008887" h="719327">
                <a:moveTo>
                  <a:pt x="0" y="0"/>
                </a:moveTo>
                <a:lnTo>
                  <a:pt x="0" y="719328"/>
                </a:lnTo>
                <a:lnTo>
                  <a:pt x="1008887" y="719328"/>
                </a:lnTo>
                <a:lnTo>
                  <a:pt x="1008887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5FF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54"/>
          <p:cNvSpPr/>
          <p:nvPr/>
        </p:nvSpPr>
        <p:spPr>
          <a:xfrm>
            <a:off x="3617854" y="3849624"/>
            <a:ext cx="1007363" cy="719327"/>
          </a:xfrm>
          <a:custGeom>
            <a:avLst/>
            <a:gdLst/>
            <a:ahLst/>
            <a:cxnLst/>
            <a:rect l="l" t="t" r="r" b="b"/>
            <a:pathLst>
              <a:path w="1007363" h="719327">
                <a:moveTo>
                  <a:pt x="0" y="0"/>
                </a:moveTo>
                <a:lnTo>
                  <a:pt x="0" y="719327"/>
                </a:lnTo>
                <a:lnTo>
                  <a:pt x="1007363" y="719327"/>
                </a:lnTo>
                <a:lnTo>
                  <a:pt x="1007363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5FF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55"/>
          <p:cNvSpPr/>
          <p:nvPr/>
        </p:nvSpPr>
        <p:spPr>
          <a:xfrm>
            <a:off x="5562478" y="3418331"/>
            <a:ext cx="0" cy="431292"/>
          </a:xfrm>
          <a:custGeom>
            <a:avLst/>
            <a:gdLst/>
            <a:ahLst/>
            <a:cxnLst/>
            <a:rect l="l" t="t" r="r" b="b"/>
            <a:pathLst>
              <a:path h="431292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56"/>
          <p:cNvSpPr/>
          <p:nvPr/>
        </p:nvSpPr>
        <p:spPr>
          <a:xfrm>
            <a:off x="2537338" y="3403091"/>
            <a:ext cx="0" cy="431292"/>
          </a:xfrm>
          <a:custGeom>
            <a:avLst/>
            <a:gdLst/>
            <a:ahLst/>
            <a:cxnLst/>
            <a:rect l="l" t="t" r="r" b="b"/>
            <a:pathLst>
              <a:path h="431292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28575"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57"/>
          <p:cNvSpPr/>
          <p:nvPr/>
        </p:nvSpPr>
        <p:spPr>
          <a:xfrm>
            <a:off x="4986406" y="3849623"/>
            <a:ext cx="1007363" cy="719328"/>
          </a:xfrm>
          <a:custGeom>
            <a:avLst/>
            <a:gdLst/>
            <a:ahLst/>
            <a:cxnLst/>
            <a:rect l="l" t="t" r="r" b="b"/>
            <a:pathLst>
              <a:path w="1007363" h="719328">
                <a:moveTo>
                  <a:pt x="0" y="0"/>
                </a:moveTo>
                <a:lnTo>
                  <a:pt x="0" y="719328"/>
                </a:lnTo>
                <a:lnTo>
                  <a:pt x="1007363" y="719327"/>
                </a:lnTo>
                <a:lnTo>
                  <a:pt x="1007363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5FF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58"/>
          <p:cNvSpPr/>
          <p:nvPr/>
        </p:nvSpPr>
        <p:spPr>
          <a:xfrm>
            <a:off x="7507102" y="3849623"/>
            <a:ext cx="1007363" cy="719327"/>
          </a:xfrm>
          <a:custGeom>
            <a:avLst/>
            <a:gdLst/>
            <a:ahLst/>
            <a:cxnLst/>
            <a:rect l="l" t="t" r="r" b="b"/>
            <a:pathLst>
              <a:path w="1007363" h="719327">
                <a:moveTo>
                  <a:pt x="0" y="0"/>
                </a:moveTo>
                <a:lnTo>
                  <a:pt x="0" y="719327"/>
                </a:lnTo>
                <a:lnTo>
                  <a:pt x="1007363" y="719327"/>
                </a:lnTo>
                <a:lnTo>
                  <a:pt x="1007363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5FF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59"/>
          <p:cNvSpPr/>
          <p:nvPr/>
        </p:nvSpPr>
        <p:spPr>
          <a:xfrm>
            <a:off x="2106046" y="3849624"/>
            <a:ext cx="1007363" cy="719327"/>
          </a:xfrm>
          <a:custGeom>
            <a:avLst/>
            <a:gdLst/>
            <a:ahLst/>
            <a:cxnLst/>
            <a:rect l="l" t="t" r="r" b="b"/>
            <a:pathLst>
              <a:path w="1007363" h="719327">
                <a:moveTo>
                  <a:pt x="0" y="0"/>
                </a:moveTo>
                <a:lnTo>
                  <a:pt x="0" y="719327"/>
                </a:lnTo>
                <a:lnTo>
                  <a:pt x="1007363" y="719327"/>
                </a:lnTo>
                <a:lnTo>
                  <a:pt x="1007363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5FF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60"/>
          <p:cNvSpPr/>
          <p:nvPr/>
        </p:nvSpPr>
        <p:spPr>
          <a:xfrm>
            <a:off x="2480950" y="4570476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38100" y="1199388"/>
                </a:moveTo>
                <a:lnTo>
                  <a:pt x="38100" y="1181100"/>
                </a:lnTo>
                <a:lnTo>
                  <a:pt x="0" y="1181100"/>
                </a:lnTo>
                <a:lnTo>
                  <a:pt x="56387" y="1295400"/>
                </a:lnTo>
                <a:lnTo>
                  <a:pt x="38100" y="1199388"/>
                </a:lnTo>
                <a:close/>
              </a:path>
              <a:path w="114300" h="1295400">
                <a:moveTo>
                  <a:pt x="76200" y="1199388"/>
                </a:moveTo>
                <a:lnTo>
                  <a:pt x="114300" y="1181100"/>
                </a:lnTo>
                <a:lnTo>
                  <a:pt x="76200" y="1181100"/>
                </a:lnTo>
                <a:lnTo>
                  <a:pt x="76200" y="1199388"/>
                </a:lnTo>
                <a:close/>
              </a:path>
              <a:path w="114300" h="1295400">
                <a:moveTo>
                  <a:pt x="76200" y="0"/>
                </a:moveTo>
                <a:lnTo>
                  <a:pt x="38100" y="0"/>
                </a:lnTo>
                <a:lnTo>
                  <a:pt x="38100" y="1199388"/>
                </a:lnTo>
                <a:lnTo>
                  <a:pt x="56387" y="1295400"/>
                </a:lnTo>
                <a:lnTo>
                  <a:pt x="114300" y="1181100"/>
                </a:lnTo>
                <a:lnTo>
                  <a:pt x="76200" y="1199388"/>
                </a:lnTo>
                <a:lnTo>
                  <a:pt x="76200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61"/>
          <p:cNvSpPr/>
          <p:nvPr/>
        </p:nvSpPr>
        <p:spPr>
          <a:xfrm>
            <a:off x="4064386" y="4570476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38100" y="1199388"/>
                </a:moveTo>
                <a:lnTo>
                  <a:pt x="38100" y="1181100"/>
                </a:lnTo>
                <a:lnTo>
                  <a:pt x="0" y="1181100"/>
                </a:lnTo>
                <a:lnTo>
                  <a:pt x="57912" y="1295400"/>
                </a:lnTo>
                <a:lnTo>
                  <a:pt x="38100" y="1199388"/>
                </a:lnTo>
                <a:close/>
              </a:path>
              <a:path w="114300" h="1295400">
                <a:moveTo>
                  <a:pt x="76200" y="1199388"/>
                </a:moveTo>
                <a:lnTo>
                  <a:pt x="114300" y="1181100"/>
                </a:lnTo>
                <a:lnTo>
                  <a:pt x="76200" y="1181100"/>
                </a:lnTo>
                <a:lnTo>
                  <a:pt x="76200" y="1199388"/>
                </a:lnTo>
                <a:close/>
              </a:path>
              <a:path w="114300" h="1295400">
                <a:moveTo>
                  <a:pt x="76200" y="0"/>
                </a:moveTo>
                <a:lnTo>
                  <a:pt x="38100" y="0"/>
                </a:lnTo>
                <a:lnTo>
                  <a:pt x="38100" y="1199388"/>
                </a:lnTo>
                <a:lnTo>
                  <a:pt x="57912" y="1295400"/>
                </a:lnTo>
                <a:lnTo>
                  <a:pt x="114300" y="1181100"/>
                </a:lnTo>
                <a:lnTo>
                  <a:pt x="76200" y="1199388"/>
                </a:lnTo>
                <a:lnTo>
                  <a:pt x="76200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62"/>
          <p:cNvSpPr/>
          <p:nvPr/>
        </p:nvSpPr>
        <p:spPr>
          <a:xfrm>
            <a:off x="5359786" y="4570476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38100" y="1199388"/>
                </a:moveTo>
                <a:lnTo>
                  <a:pt x="38100" y="1181100"/>
                </a:lnTo>
                <a:lnTo>
                  <a:pt x="0" y="1181100"/>
                </a:lnTo>
                <a:lnTo>
                  <a:pt x="57912" y="1295400"/>
                </a:lnTo>
                <a:lnTo>
                  <a:pt x="38100" y="1199388"/>
                </a:lnTo>
                <a:close/>
              </a:path>
              <a:path w="114300" h="1295400">
                <a:moveTo>
                  <a:pt x="76200" y="1199388"/>
                </a:moveTo>
                <a:lnTo>
                  <a:pt x="114300" y="1181100"/>
                </a:lnTo>
                <a:lnTo>
                  <a:pt x="76200" y="1181100"/>
                </a:lnTo>
                <a:lnTo>
                  <a:pt x="76200" y="1199388"/>
                </a:lnTo>
                <a:close/>
              </a:path>
              <a:path w="114300" h="1295400">
                <a:moveTo>
                  <a:pt x="76200" y="0"/>
                </a:moveTo>
                <a:lnTo>
                  <a:pt x="38100" y="0"/>
                </a:lnTo>
                <a:lnTo>
                  <a:pt x="38100" y="1199388"/>
                </a:lnTo>
                <a:lnTo>
                  <a:pt x="57912" y="1295400"/>
                </a:lnTo>
                <a:lnTo>
                  <a:pt x="114300" y="1181100"/>
                </a:lnTo>
                <a:lnTo>
                  <a:pt x="76200" y="1199388"/>
                </a:lnTo>
                <a:lnTo>
                  <a:pt x="76200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63"/>
          <p:cNvSpPr/>
          <p:nvPr/>
        </p:nvSpPr>
        <p:spPr>
          <a:xfrm>
            <a:off x="7882006" y="4570475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38100" y="1199388"/>
                </a:moveTo>
                <a:lnTo>
                  <a:pt x="38100" y="1181100"/>
                </a:lnTo>
                <a:lnTo>
                  <a:pt x="0" y="1181100"/>
                </a:lnTo>
                <a:lnTo>
                  <a:pt x="56387" y="1295400"/>
                </a:lnTo>
                <a:lnTo>
                  <a:pt x="38100" y="1199388"/>
                </a:lnTo>
                <a:close/>
              </a:path>
              <a:path w="114300" h="1295400">
                <a:moveTo>
                  <a:pt x="76200" y="1199388"/>
                </a:moveTo>
                <a:lnTo>
                  <a:pt x="114300" y="1181100"/>
                </a:lnTo>
                <a:lnTo>
                  <a:pt x="76200" y="1181100"/>
                </a:lnTo>
                <a:lnTo>
                  <a:pt x="76200" y="1199388"/>
                </a:lnTo>
                <a:close/>
              </a:path>
              <a:path w="114300" h="1295400">
                <a:moveTo>
                  <a:pt x="76200" y="0"/>
                </a:moveTo>
                <a:lnTo>
                  <a:pt x="38100" y="0"/>
                </a:lnTo>
                <a:lnTo>
                  <a:pt x="38100" y="1199388"/>
                </a:lnTo>
                <a:lnTo>
                  <a:pt x="56387" y="1295400"/>
                </a:lnTo>
                <a:lnTo>
                  <a:pt x="114300" y="1181100"/>
                </a:lnTo>
                <a:lnTo>
                  <a:pt x="76200" y="1199388"/>
                </a:lnTo>
                <a:lnTo>
                  <a:pt x="76200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64"/>
          <p:cNvSpPr/>
          <p:nvPr/>
        </p:nvSpPr>
        <p:spPr>
          <a:xfrm>
            <a:off x="2133478" y="6969252"/>
            <a:ext cx="1450848" cy="0"/>
          </a:xfrm>
          <a:custGeom>
            <a:avLst/>
            <a:gdLst/>
            <a:ahLst/>
            <a:cxnLst/>
            <a:rect l="l" t="t" r="r" b="b"/>
            <a:pathLst>
              <a:path w="1450848">
                <a:moveTo>
                  <a:pt x="1450848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65"/>
          <p:cNvSpPr/>
          <p:nvPr/>
        </p:nvSpPr>
        <p:spPr>
          <a:xfrm>
            <a:off x="2124334" y="6960108"/>
            <a:ext cx="1450848" cy="0"/>
          </a:xfrm>
          <a:custGeom>
            <a:avLst/>
            <a:gdLst/>
            <a:ahLst/>
            <a:cxnLst/>
            <a:rect l="l" t="t" r="r" b="b"/>
            <a:pathLst>
              <a:path w="1450848">
                <a:moveTo>
                  <a:pt x="1450848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FF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66"/>
          <p:cNvSpPr/>
          <p:nvPr/>
        </p:nvSpPr>
        <p:spPr>
          <a:xfrm>
            <a:off x="6499738" y="6969252"/>
            <a:ext cx="2193035" cy="0"/>
          </a:xfrm>
          <a:custGeom>
            <a:avLst/>
            <a:gdLst/>
            <a:ahLst/>
            <a:cxnLst/>
            <a:rect l="l" t="t" r="r" b="b"/>
            <a:pathLst>
              <a:path w="2193035">
                <a:moveTo>
                  <a:pt x="2193035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67"/>
          <p:cNvSpPr/>
          <p:nvPr/>
        </p:nvSpPr>
        <p:spPr>
          <a:xfrm>
            <a:off x="6490594" y="6960108"/>
            <a:ext cx="2193035" cy="0"/>
          </a:xfrm>
          <a:custGeom>
            <a:avLst/>
            <a:gdLst/>
            <a:ahLst/>
            <a:cxnLst/>
            <a:rect l="l" t="t" r="r" b="b"/>
            <a:pathLst>
              <a:path w="2193035">
                <a:moveTo>
                  <a:pt x="2193035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FF3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68"/>
          <p:cNvSpPr/>
          <p:nvPr/>
        </p:nvSpPr>
        <p:spPr>
          <a:xfrm>
            <a:off x="8586094" y="897635"/>
            <a:ext cx="144779" cy="3672840"/>
          </a:xfrm>
          <a:custGeom>
            <a:avLst/>
            <a:gdLst/>
            <a:ahLst/>
            <a:cxnLst/>
            <a:rect l="l" t="t" r="r" b="b"/>
            <a:pathLst>
              <a:path w="144779" h="3672840">
                <a:moveTo>
                  <a:pt x="0" y="0"/>
                </a:moveTo>
                <a:lnTo>
                  <a:pt x="45488" y="15617"/>
                </a:lnTo>
                <a:lnTo>
                  <a:pt x="75948" y="45897"/>
                </a:lnTo>
                <a:lnTo>
                  <a:pt x="102107" y="89725"/>
                </a:lnTo>
                <a:lnTo>
                  <a:pt x="116640" y="125419"/>
                </a:lnTo>
                <a:lnTo>
                  <a:pt x="128485" y="165556"/>
                </a:lnTo>
                <a:lnTo>
                  <a:pt x="137330" y="209507"/>
                </a:lnTo>
                <a:lnTo>
                  <a:pt x="142865" y="256640"/>
                </a:lnTo>
                <a:lnTo>
                  <a:pt x="144779" y="306324"/>
                </a:lnTo>
                <a:lnTo>
                  <a:pt x="144779" y="3366516"/>
                </a:lnTo>
                <a:lnTo>
                  <a:pt x="142865" y="3416199"/>
                </a:lnTo>
                <a:lnTo>
                  <a:pt x="137330" y="3463332"/>
                </a:lnTo>
                <a:lnTo>
                  <a:pt x="128485" y="3507283"/>
                </a:lnTo>
                <a:lnTo>
                  <a:pt x="116640" y="3547420"/>
                </a:lnTo>
                <a:lnTo>
                  <a:pt x="102107" y="3583114"/>
                </a:lnTo>
                <a:lnTo>
                  <a:pt x="75948" y="3626942"/>
                </a:lnTo>
                <a:lnTo>
                  <a:pt x="45488" y="3657222"/>
                </a:lnTo>
                <a:lnTo>
                  <a:pt x="11777" y="3671824"/>
                </a:lnTo>
                <a:lnTo>
                  <a:pt x="0" y="367284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75"/>
          <p:cNvSpPr/>
          <p:nvPr/>
        </p:nvSpPr>
        <p:spPr>
          <a:xfrm>
            <a:off x="8730874" y="4483607"/>
            <a:ext cx="214884" cy="132587"/>
          </a:xfrm>
          <a:custGeom>
            <a:avLst/>
            <a:gdLst/>
            <a:ahLst/>
            <a:cxnLst/>
            <a:rect l="l" t="t" r="r" b="b"/>
            <a:pathLst>
              <a:path w="214884" h="132587">
                <a:moveTo>
                  <a:pt x="28956" y="51816"/>
                </a:moveTo>
                <a:lnTo>
                  <a:pt x="81200" y="51815"/>
                </a:lnTo>
                <a:lnTo>
                  <a:pt x="121920" y="28956"/>
                </a:lnTo>
                <a:lnTo>
                  <a:pt x="128016" y="24384"/>
                </a:lnTo>
                <a:lnTo>
                  <a:pt x="131064" y="15240"/>
                </a:lnTo>
                <a:lnTo>
                  <a:pt x="126492" y="9144"/>
                </a:lnTo>
                <a:lnTo>
                  <a:pt x="121920" y="1524"/>
                </a:lnTo>
                <a:lnTo>
                  <a:pt x="114300" y="0"/>
                </a:lnTo>
                <a:lnTo>
                  <a:pt x="106680" y="3048"/>
                </a:lnTo>
                <a:lnTo>
                  <a:pt x="0" y="65532"/>
                </a:lnTo>
                <a:lnTo>
                  <a:pt x="106680" y="128016"/>
                </a:lnTo>
                <a:lnTo>
                  <a:pt x="28956" y="80772"/>
                </a:lnTo>
                <a:lnTo>
                  <a:pt x="35052" y="53340"/>
                </a:lnTo>
                <a:lnTo>
                  <a:pt x="81200" y="51815"/>
                </a:lnTo>
                <a:lnTo>
                  <a:pt x="28956" y="51816"/>
                </a:lnTo>
                <a:close/>
              </a:path>
              <a:path w="214884" h="132587">
                <a:moveTo>
                  <a:pt x="128016" y="108204"/>
                </a:moveTo>
                <a:lnTo>
                  <a:pt x="121920" y="103632"/>
                </a:lnTo>
                <a:lnTo>
                  <a:pt x="82434" y="80772"/>
                </a:lnTo>
                <a:lnTo>
                  <a:pt x="35052" y="77724"/>
                </a:lnTo>
                <a:lnTo>
                  <a:pt x="56435" y="65719"/>
                </a:lnTo>
                <a:lnTo>
                  <a:pt x="214884" y="51816"/>
                </a:lnTo>
                <a:lnTo>
                  <a:pt x="81200" y="51815"/>
                </a:lnTo>
                <a:lnTo>
                  <a:pt x="35052" y="53340"/>
                </a:lnTo>
                <a:lnTo>
                  <a:pt x="28956" y="80772"/>
                </a:lnTo>
                <a:lnTo>
                  <a:pt x="106680" y="128016"/>
                </a:lnTo>
                <a:lnTo>
                  <a:pt x="114300" y="132587"/>
                </a:lnTo>
                <a:lnTo>
                  <a:pt x="121920" y="129540"/>
                </a:lnTo>
                <a:lnTo>
                  <a:pt x="126492" y="123444"/>
                </a:lnTo>
                <a:lnTo>
                  <a:pt x="131064" y="115824"/>
                </a:lnTo>
                <a:lnTo>
                  <a:pt x="128016" y="108204"/>
                </a:lnTo>
                <a:close/>
              </a:path>
              <a:path w="214884" h="132587">
                <a:moveTo>
                  <a:pt x="56435" y="65719"/>
                </a:moveTo>
                <a:lnTo>
                  <a:pt x="35052" y="77724"/>
                </a:lnTo>
                <a:lnTo>
                  <a:pt x="82434" y="80772"/>
                </a:lnTo>
                <a:lnTo>
                  <a:pt x="214884" y="80772"/>
                </a:lnTo>
                <a:lnTo>
                  <a:pt x="214884" y="51816"/>
                </a:lnTo>
                <a:lnTo>
                  <a:pt x="56435" y="657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76"/>
          <p:cNvSpPr/>
          <p:nvPr/>
        </p:nvSpPr>
        <p:spPr>
          <a:xfrm>
            <a:off x="8730874" y="832103"/>
            <a:ext cx="214884" cy="132587"/>
          </a:xfrm>
          <a:custGeom>
            <a:avLst/>
            <a:gdLst/>
            <a:ahLst/>
            <a:cxnLst/>
            <a:rect l="l" t="t" r="r" b="b"/>
            <a:pathLst>
              <a:path w="214884" h="132587">
                <a:moveTo>
                  <a:pt x="28956" y="51815"/>
                </a:moveTo>
                <a:lnTo>
                  <a:pt x="81200" y="51815"/>
                </a:lnTo>
                <a:lnTo>
                  <a:pt x="121920" y="28955"/>
                </a:lnTo>
                <a:lnTo>
                  <a:pt x="128016" y="24383"/>
                </a:lnTo>
                <a:lnTo>
                  <a:pt x="131064" y="15239"/>
                </a:lnTo>
                <a:lnTo>
                  <a:pt x="126492" y="9143"/>
                </a:lnTo>
                <a:lnTo>
                  <a:pt x="121920" y="1523"/>
                </a:lnTo>
                <a:lnTo>
                  <a:pt x="114300" y="0"/>
                </a:lnTo>
                <a:lnTo>
                  <a:pt x="106680" y="3047"/>
                </a:lnTo>
                <a:lnTo>
                  <a:pt x="0" y="65531"/>
                </a:lnTo>
                <a:lnTo>
                  <a:pt x="106680" y="128015"/>
                </a:lnTo>
                <a:lnTo>
                  <a:pt x="28956" y="80771"/>
                </a:lnTo>
                <a:lnTo>
                  <a:pt x="35052" y="53339"/>
                </a:lnTo>
                <a:lnTo>
                  <a:pt x="81200" y="51815"/>
                </a:lnTo>
                <a:lnTo>
                  <a:pt x="28956" y="51815"/>
                </a:lnTo>
                <a:close/>
              </a:path>
              <a:path w="214884" h="132587">
                <a:moveTo>
                  <a:pt x="128016" y="108203"/>
                </a:moveTo>
                <a:lnTo>
                  <a:pt x="121920" y="103631"/>
                </a:lnTo>
                <a:lnTo>
                  <a:pt x="82434" y="80772"/>
                </a:lnTo>
                <a:lnTo>
                  <a:pt x="35052" y="77723"/>
                </a:lnTo>
                <a:lnTo>
                  <a:pt x="56435" y="65719"/>
                </a:lnTo>
                <a:lnTo>
                  <a:pt x="214884" y="51815"/>
                </a:lnTo>
                <a:lnTo>
                  <a:pt x="81200" y="51815"/>
                </a:lnTo>
                <a:lnTo>
                  <a:pt x="35052" y="53339"/>
                </a:lnTo>
                <a:lnTo>
                  <a:pt x="28956" y="80771"/>
                </a:lnTo>
                <a:lnTo>
                  <a:pt x="106680" y="128015"/>
                </a:lnTo>
                <a:lnTo>
                  <a:pt x="114300" y="132587"/>
                </a:lnTo>
                <a:lnTo>
                  <a:pt x="121920" y="129539"/>
                </a:lnTo>
                <a:lnTo>
                  <a:pt x="126492" y="123443"/>
                </a:lnTo>
                <a:lnTo>
                  <a:pt x="131064" y="115823"/>
                </a:lnTo>
                <a:lnTo>
                  <a:pt x="128016" y="108203"/>
                </a:lnTo>
                <a:close/>
              </a:path>
              <a:path w="214884" h="132587">
                <a:moveTo>
                  <a:pt x="56435" y="65719"/>
                </a:moveTo>
                <a:lnTo>
                  <a:pt x="35052" y="77723"/>
                </a:lnTo>
                <a:lnTo>
                  <a:pt x="82434" y="80772"/>
                </a:lnTo>
                <a:lnTo>
                  <a:pt x="214884" y="80771"/>
                </a:lnTo>
                <a:lnTo>
                  <a:pt x="214884" y="51815"/>
                </a:lnTo>
                <a:lnTo>
                  <a:pt x="56435" y="657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77"/>
          <p:cNvSpPr/>
          <p:nvPr/>
        </p:nvSpPr>
        <p:spPr>
          <a:xfrm>
            <a:off x="1859158" y="4503420"/>
            <a:ext cx="216407" cy="132587"/>
          </a:xfrm>
          <a:custGeom>
            <a:avLst/>
            <a:gdLst/>
            <a:ahLst/>
            <a:cxnLst/>
            <a:rect l="l" t="t" r="r" b="b"/>
            <a:pathLst>
              <a:path w="216407" h="132587">
                <a:moveTo>
                  <a:pt x="88392" y="24384"/>
                </a:moveTo>
                <a:lnTo>
                  <a:pt x="94487" y="28956"/>
                </a:lnTo>
                <a:lnTo>
                  <a:pt x="133973" y="51816"/>
                </a:lnTo>
                <a:lnTo>
                  <a:pt x="159973" y="66868"/>
                </a:lnTo>
                <a:lnTo>
                  <a:pt x="135207" y="80772"/>
                </a:lnTo>
                <a:lnTo>
                  <a:pt x="94487" y="103632"/>
                </a:lnTo>
                <a:lnTo>
                  <a:pt x="88392" y="108204"/>
                </a:lnTo>
                <a:lnTo>
                  <a:pt x="85343" y="117348"/>
                </a:lnTo>
                <a:lnTo>
                  <a:pt x="89916" y="123444"/>
                </a:lnTo>
                <a:lnTo>
                  <a:pt x="94487" y="131063"/>
                </a:lnTo>
                <a:lnTo>
                  <a:pt x="102107" y="132587"/>
                </a:lnTo>
                <a:lnTo>
                  <a:pt x="109728" y="129540"/>
                </a:lnTo>
                <a:lnTo>
                  <a:pt x="187451" y="80772"/>
                </a:lnTo>
                <a:lnTo>
                  <a:pt x="181356" y="79248"/>
                </a:lnTo>
                <a:lnTo>
                  <a:pt x="181356" y="54863"/>
                </a:lnTo>
                <a:lnTo>
                  <a:pt x="187451" y="51816"/>
                </a:lnTo>
                <a:lnTo>
                  <a:pt x="109728" y="4572"/>
                </a:lnTo>
                <a:lnTo>
                  <a:pt x="102107" y="0"/>
                </a:lnTo>
                <a:lnTo>
                  <a:pt x="94487" y="3048"/>
                </a:lnTo>
                <a:lnTo>
                  <a:pt x="89916" y="9144"/>
                </a:lnTo>
                <a:lnTo>
                  <a:pt x="85343" y="16763"/>
                </a:lnTo>
                <a:lnTo>
                  <a:pt x="88392" y="24384"/>
                </a:lnTo>
                <a:close/>
              </a:path>
              <a:path w="216407" h="132587">
                <a:moveTo>
                  <a:pt x="187451" y="80772"/>
                </a:moveTo>
                <a:lnTo>
                  <a:pt x="109728" y="129540"/>
                </a:lnTo>
                <a:lnTo>
                  <a:pt x="216407" y="67056"/>
                </a:lnTo>
                <a:lnTo>
                  <a:pt x="109728" y="4572"/>
                </a:lnTo>
                <a:lnTo>
                  <a:pt x="187451" y="51816"/>
                </a:lnTo>
                <a:lnTo>
                  <a:pt x="181356" y="54863"/>
                </a:lnTo>
                <a:lnTo>
                  <a:pt x="181356" y="79248"/>
                </a:lnTo>
                <a:lnTo>
                  <a:pt x="187451" y="80772"/>
                </a:lnTo>
                <a:close/>
              </a:path>
              <a:path w="216407" h="132587">
                <a:moveTo>
                  <a:pt x="0" y="80772"/>
                </a:moveTo>
                <a:lnTo>
                  <a:pt x="135207" y="80772"/>
                </a:lnTo>
                <a:lnTo>
                  <a:pt x="159973" y="66868"/>
                </a:lnTo>
                <a:lnTo>
                  <a:pt x="133973" y="51816"/>
                </a:lnTo>
                <a:lnTo>
                  <a:pt x="0" y="51816"/>
                </a:lnTo>
                <a:lnTo>
                  <a:pt x="0" y="80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78"/>
          <p:cNvSpPr/>
          <p:nvPr/>
        </p:nvSpPr>
        <p:spPr>
          <a:xfrm>
            <a:off x="8802502" y="6461759"/>
            <a:ext cx="214883" cy="132588"/>
          </a:xfrm>
          <a:custGeom>
            <a:avLst/>
            <a:gdLst/>
            <a:ahLst/>
            <a:cxnLst/>
            <a:rect l="l" t="t" r="r" b="b"/>
            <a:pathLst>
              <a:path w="214883" h="132588">
                <a:moveTo>
                  <a:pt x="27431" y="51816"/>
                </a:moveTo>
                <a:lnTo>
                  <a:pt x="79016" y="51815"/>
                </a:lnTo>
                <a:lnTo>
                  <a:pt x="120395" y="27432"/>
                </a:lnTo>
                <a:lnTo>
                  <a:pt x="128015" y="24384"/>
                </a:lnTo>
                <a:lnTo>
                  <a:pt x="129539" y="15240"/>
                </a:lnTo>
                <a:lnTo>
                  <a:pt x="126491" y="9144"/>
                </a:lnTo>
                <a:lnTo>
                  <a:pt x="121919" y="1524"/>
                </a:lnTo>
                <a:lnTo>
                  <a:pt x="112775" y="0"/>
                </a:lnTo>
                <a:lnTo>
                  <a:pt x="106679" y="3048"/>
                </a:lnTo>
                <a:lnTo>
                  <a:pt x="0" y="65532"/>
                </a:lnTo>
                <a:lnTo>
                  <a:pt x="106679" y="128016"/>
                </a:lnTo>
                <a:lnTo>
                  <a:pt x="27431" y="80772"/>
                </a:lnTo>
                <a:lnTo>
                  <a:pt x="35051" y="53340"/>
                </a:lnTo>
                <a:lnTo>
                  <a:pt x="79016" y="51815"/>
                </a:lnTo>
                <a:lnTo>
                  <a:pt x="27431" y="51816"/>
                </a:lnTo>
                <a:close/>
              </a:path>
              <a:path w="214883" h="132588">
                <a:moveTo>
                  <a:pt x="128015" y="106680"/>
                </a:moveTo>
                <a:lnTo>
                  <a:pt x="120395" y="103632"/>
                </a:lnTo>
                <a:lnTo>
                  <a:pt x="81603" y="80772"/>
                </a:lnTo>
                <a:lnTo>
                  <a:pt x="35051" y="77724"/>
                </a:lnTo>
                <a:lnTo>
                  <a:pt x="55741" y="65532"/>
                </a:lnTo>
                <a:lnTo>
                  <a:pt x="214883" y="51816"/>
                </a:lnTo>
                <a:lnTo>
                  <a:pt x="79016" y="51815"/>
                </a:lnTo>
                <a:lnTo>
                  <a:pt x="35051" y="53340"/>
                </a:lnTo>
                <a:lnTo>
                  <a:pt x="27431" y="80772"/>
                </a:lnTo>
                <a:lnTo>
                  <a:pt x="106679" y="128016"/>
                </a:lnTo>
                <a:lnTo>
                  <a:pt x="112775" y="132588"/>
                </a:lnTo>
                <a:lnTo>
                  <a:pt x="121919" y="129540"/>
                </a:lnTo>
                <a:lnTo>
                  <a:pt x="126491" y="123444"/>
                </a:lnTo>
                <a:lnTo>
                  <a:pt x="129539" y="115824"/>
                </a:lnTo>
                <a:lnTo>
                  <a:pt x="128015" y="106680"/>
                </a:lnTo>
                <a:close/>
              </a:path>
              <a:path w="214883" h="132588">
                <a:moveTo>
                  <a:pt x="55741" y="65532"/>
                </a:moveTo>
                <a:lnTo>
                  <a:pt x="35051" y="77724"/>
                </a:lnTo>
                <a:lnTo>
                  <a:pt x="81603" y="80772"/>
                </a:lnTo>
                <a:lnTo>
                  <a:pt x="214883" y="80772"/>
                </a:lnTo>
                <a:lnTo>
                  <a:pt x="214883" y="51816"/>
                </a:lnTo>
                <a:lnTo>
                  <a:pt x="55741" y="655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79"/>
          <p:cNvSpPr/>
          <p:nvPr/>
        </p:nvSpPr>
        <p:spPr>
          <a:xfrm>
            <a:off x="8572378" y="4684775"/>
            <a:ext cx="149351" cy="1871472"/>
          </a:xfrm>
          <a:custGeom>
            <a:avLst/>
            <a:gdLst/>
            <a:ahLst/>
            <a:cxnLst/>
            <a:rect l="l" t="t" r="r" b="b"/>
            <a:pathLst>
              <a:path w="149351" h="1871472">
                <a:moveTo>
                  <a:pt x="0" y="0"/>
                </a:moveTo>
                <a:lnTo>
                  <a:pt x="41921" y="6266"/>
                </a:lnTo>
                <a:lnTo>
                  <a:pt x="79269" y="23855"/>
                </a:lnTo>
                <a:lnTo>
                  <a:pt x="110328" y="50948"/>
                </a:lnTo>
                <a:lnTo>
                  <a:pt x="133381" y="85728"/>
                </a:lnTo>
                <a:lnTo>
                  <a:pt x="146712" y="126377"/>
                </a:lnTo>
                <a:lnTo>
                  <a:pt x="149351" y="155448"/>
                </a:lnTo>
                <a:lnTo>
                  <a:pt x="149351" y="1716024"/>
                </a:lnTo>
                <a:lnTo>
                  <a:pt x="143354" y="1759544"/>
                </a:lnTo>
                <a:lnTo>
                  <a:pt x="126504" y="1798390"/>
                </a:lnTo>
                <a:lnTo>
                  <a:pt x="100520" y="1830746"/>
                </a:lnTo>
                <a:lnTo>
                  <a:pt x="67116" y="1854793"/>
                </a:lnTo>
                <a:lnTo>
                  <a:pt x="28011" y="1868714"/>
                </a:lnTo>
                <a:lnTo>
                  <a:pt x="14005" y="1870789"/>
                </a:lnTo>
                <a:lnTo>
                  <a:pt x="0" y="1871472"/>
                </a:lnTo>
              </a:path>
            </a:pathLst>
          </a:custGeom>
          <a:ln w="38100">
            <a:solidFill>
              <a:srgbClr val="FF32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80"/>
          <p:cNvSpPr/>
          <p:nvPr/>
        </p:nvSpPr>
        <p:spPr>
          <a:xfrm>
            <a:off x="1744858" y="6519672"/>
            <a:ext cx="216407" cy="132587"/>
          </a:xfrm>
          <a:custGeom>
            <a:avLst/>
            <a:gdLst/>
            <a:ahLst/>
            <a:cxnLst/>
            <a:rect l="l" t="t" r="r" b="b"/>
            <a:pathLst>
              <a:path w="216407" h="132587">
                <a:moveTo>
                  <a:pt x="88392" y="24383"/>
                </a:moveTo>
                <a:lnTo>
                  <a:pt x="94487" y="28955"/>
                </a:lnTo>
                <a:lnTo>
                  <a:pt x="133973" y="51815"/>
                </a:lnTo>
                <a:lnTo>
                  <a:pt x="159973" y="66868"/>
                </a:lnTo>
                <a:lnTo>
                  <a:pt x="135207" y="80772"/>
                </a:lnTo>
                <a:lnTo>
                  <a:pt x="94487" y="103631"/>
                </a:lnTo>
                <a:lnTo>
                  <a:pt x="88392" y="108203"/>
                </a:lnTo>
                <a:lnTo>
                  <a:pt x="85343" y="117348"/>
                </a:lnTo>
                <a:lnTo>
                  <a:pt x="89916" y="123443"/>
                </a:lnTo>
                <a:lnTo>
                  <a:pt x="94487" y="131063"/>
                </a:lnTo>
                <a:lnTo>
                  <a:pt x="102107" y="132587"/>
                </a:lnTo>
                <a:lnTo>
                  <a:pt x="109728" y="129539"/>
                </a:lnTo>
                <a:lnTo>
                  <a:pt x="187451" y="80772"/>
                </a:lnTo>
                <a:lnTo>
                  <a:pt x="181356" y="79248"/>
                </a:lnTo>
                <a:lnTo>
                  <a:pt x="181356" y="54863"/>
                </a:lnTo>
                <a:lnTo>
                  <a:pt x="187451" y="51815"/>
                </a:lnTo>
                <a:lnTo>
                  <a:pt x="109728" y="4572"/>
                </a:lnTo>
                <a:lnTo>
                  <a:pt x="102107" y="0"/>
                </a:lnTo>
                <a:lnTo>
                  <a:pt x="94487" y="3048"/>
                </a:lnTo>
                <a:lnTo>
                  <a:pt x="89916" y="9143"/>
                </a:lnTo>
                <a:lnTo>
                  <a:pt x="85343" y="16763"/>
                </a:lnTo>
                <a:lnTo>
                  <a:pt x="88392" y="24383"/>
                </a:lnTo>
                <a:close/>
              </a:path>
              <a:path w="216407" h="132587">
                <a:moveTo>
                  <a:pt x="187451" y="80772"/>
                </a:moveTo>
                <a:lnTo>
                  <a:pt x="109728" y="129539"/>
                </a:lnTo>
                <a:lnTo>
                  <a:pt x="216407" y="67055"/>
                </a:lnTo>
                <a:lnTo>
                  <a:pt x="109728" y="4572"/>
                </a:lnTo>
                <a:lnTo>
                  <a:pt x="187451" y="51815"/>
                </a:lnTo>
                <a:lnTo>
                  <a:pt x="181356" y="54863"/>
                </a:lnTo>
                <a:lnTo>
                  <a:pt x="181356" y="79248"/>
                </a:lnTo>
                <a:lnTo>
                  <a:pt x="187451" y="80772"/>
                </a:lnTo>
                <a:close/>
              </a:path>
              <a:path w="216407" h="132587">
                <a:moveTo>
                  <a:pt x="0" y="80772"/>
                </a:moveTo>
                <a:lnTo>
                  <a:pt x="135207" y="80772"/>
                </a:lnTo>
                <a:lnTo>
                  <a:pt x="159973" y="66868"/>
                </a:lnTo>
                <a:lnTo>
                  <a:pt x="133973" y="51815"/>
                </a:lnTo>
                <a:lnTo>
                  <a:pt x="0" y="51815"/>
                </a:lnTo>
                <a:lnTo>
                  <a:pt x="0" y="80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39"/>
          <p:cNvSpPr txBox="1"/>
          <p:nvPr/>
        </p:nvSpPr>
        <p:spPr>
          <a:xfrm>
            <a:off x="852812" y="4289425"/>
            <a:ext cx="1069085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spc="0" baseline="1993" dirty="0" smtClean="0">
                <a:latin typeface="Comic Sans MS"/>
                <a:cs typeface="Comic Sans MS"/>
              </a:rPr>
              <a:t>7 </a:t>
            </a:r>
            <a:r>
              <a:rPr sz="1800" spc="4" baseline="1993" dirty="0" smtClean="0">
                <a:latin typeface="Comic Sans MS"/>
                <a:cs typeface="Comic Sans MS"/>
              </a:rPr>
              <a:t>m</a:t>
            </a:r>
            <a:r>
              <a:rPr sz="1800" spc="0" baseline="1993" dirty="0" smtClean="0">
                <a:latin typeface="Comic Sans MS"/>
                <a:cs typeface="Comic Sans MS"/>
              </a:rPr>
              <a:t>i</a:t>
            </a:r>
            <a:r>
              <a:rPr sz="1800" spc="-4" baseline="1993" dirty="0" smtClean="0">
                <a:latin typeface="Comic Sans MS"/>
                <a:cs typeface="Comic Sans MS"/>
              </a:rPr>
              <a:t>ll</a:t>
            </a:r>
            <a:r>
              <a:rPr sz="1800" spc="0" baseline="1993" dirty="0" smtClean="0">
                <a:latin typeface="Comic Sans MS"/>
                <a:cs typeface="Comic Sans MS"/>
              </a:rPr>
              <a:t>i</a:t>
            </a:r>
            <a:r>
              <a:rPr sz="1800" spc="4" baseline="1993" dirty="0" smtClean="0">
                <a:latin typeface="Comic Sans MS"/>
                <a:cs typeface="Comic Sans MS"/>
              </a:rPr>
              <a:t>o</a:t>
            </a:r>
            <a:r>
              <a:rPr sz="1800" spc="-4" baseline="1993" dirty="0" smtClean="0">
                <a:latin typeface="Comic Sans MS"/>
                <a:cs typeface="Comic Sans MS"/>
              </a:rPr>
              <a:t>n</a:t>
            </a:r>
            <a:r>
              <a:rPr sz="1800" spc="0" baseline="1993" dirty="0" smtClean="0">
                <a:latin typeface="Comic Sans MS"/>
                <a:cs typeface="Comic Sans MS"/>
              </a:rPr>
              <a:t>s</a:t>
            </a:r>
            <a:r>
              <a:rPr sz="1800" spc="4" baseline="1993" dirty="0" smtClean="0">
                <a:latin typeface="Comic Sans MS"/>
                <a:cs typeface="Comic Sans MS"/>
              </a:rPr>
              <a:t> </a:t>
            </a:r>
            <a:r>
              <a:rPr sz="1800" spc="0" baseline="1993" dirty="0" smtClean="0">
                <a:latin typeface="Comic Sans MS"/>
                <a:cs typeface="Comic Sans MS"/>
              </a:rPr>
              <a:t>O</a:t>
            </a:r>
            <a:r>
              <a:rPr sz="1800" spc="4" baseline="1993" dirty="0" smtClean="0">
                <a:latin typeface="Comic Sans MS"/>
                <a:cs typeface="Comic Sans MS"/>
              </a:rPr>
              <a:t>v</a:t>
            </a:r>
            <a:r>
              <a:rPr sz="1800" spc="0" baseline="1993" dirty="0" smtClean="0">
                <a:latin typeface="Comic Sans MS"/>
                <a:cs typeface="Comic Sans MS"/>
              </a:rPr>
              <a:t>g.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4" name="object 38"/>
          <p:cNvSpPr txBox="1"/>
          <p:nvPr/>
        </p:nvSpPr>
        <p:spPr>
          <a:xfrm>
            <a:off x="9064126" y="6436063"/>
            <a:ext cx="376702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b="1" spc="-4" baseline="1708" dirty="0" smtClean="0">
                <a:latin typeface="Comic Sans MS"/>
                <a:cs typeface="Comic Sans MS"/>
              </a:rPr>
              <a:t>9</a:t>
            </a:r>
            <a:r>
              <a:rPr sz="1350" b="1" spc="0" baseline="23919" dirty="0" smtClean="0">
                <a:latin typeface="Comic Sans MS"/>
                <a:cs typeface="Comic Sans MS"/>
              </a:rPr>
              <a:t>è</a:t>
            </a:r>
            <a:r>
              <a:rPr sz="1350" b="1" spc="-4" baseline="23919" dirty="0" smtClean="0">
                <a:latin typeface="Comic Sans MS"/>
                <a:cs typeface="Comic Sans MS"/>
              </a:rPr>
              <a:t>m</a:t>
            </a:r>
            <a:r>
              <a:rPr sz="1350" b="1" spc="0" baseline="23919" dirty="0" smtClean="0">
                <a:latin typeface="Comic Sans MS"/>
                <a:cs typeface="Comic Sans MS"/>
              </a:rPr>
              <a:t>e</a:t>
            </a:r>
            <a:endParaRPr sz="900">
              <a:latin typeface="Comic Sans MS"/>
              <a:cs typeface="Comic Sans MS"/>
            </a:endParaRPr>
          </a:p>
        </p:txBody>
      </p:sp>
      <p:sp>
        <p:nvSpPr>
          <p:cNvPr id="45" name="object 37"/>
          <p:cNvSpPr txBox="1"/>
          <p:nvPr/>
        </p:nvSpPr>
        <p:spPr>
          <a:xfrm>
            <a:off x="9466461" y="6436063"/>
            <a:ext cx="42093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b="1" spc="0" baseline="1708" dirty="0" smtClean="0">
                <a:latin typeface="Comic Sans MS"/>
                <a:cs typeface="Comic Sans MS"/>
              </a:rPr>
              <a:t>m</a:t>
            </a:r>
            <a:r>
              <a:rPr sz="2100" b="1" spc="-4" baseline="1708" dirty="0" smtClean="0">
                <a:latin typeface="Comic Sans MS"/>
                <a:cs typeface="Comic Sans MS"/>
              </a:rPr>
              <a:t>o</a:t>
            </a:r>
            <a:r>
              <a:rPr sz="2100" b="1" spc="0" baseline="1708" dirty="0" smtClean="0">
                <a:latin typeface="Comic Sans MS"/>
                <a:cs typeface="Comic Sans MS"/>
              </a:rPr>
              <a:t>is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6" name="object 36"/>
          <p:cNvSpPr txBox="1"/>
          <p:nvPr/>
        </p:nvSpPr>
        <p:spPr>
          <a:xfrm>
            <a:off x="852812" y="6473316"/>
            <a:ext cx="7934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0"/>
              </a:lnSpc>
              <a:spcBef>
                <a:spcPts val="70"/>
              </a:spcBef>
            </a:pPr>
            <a:r>
              <a:rPr sz="1800" b="1" spc="-4" baseline="1993" dirty="0" smtClean="0">
                <a:latin typeface="Comic Sans MS"/>
                <a:cs typeface="Comic Sans MS"/>
              </a:rPr>
              <a:t>p</a:t>
            </a:r>
            <a:r>
              <a:rPr sz="1800" b="1" spc="4" baseline="1993" dirty="0" smtClean="0">
                <a:latin typeface="Comic Sans MS"/>
                <a:cs typeface="Comic Sans MS"/>
              </a:rPr>
              <a:t>a</a:t>
            </a:r>
            <a:r>
              <a:rPr sz="1800" b="1" spc="0" baseline="1993" dirty="0" smtClean="0">
                <a:latin typeface="Comic Sans MS"/>
                <a:cs typeface="Comic Sans MS"/>
              </a:rPr>
              <a:t>r </a:t>
            </a:r>
            <a:r>
              <a:rPr sz="1800" b="1" spc="4" baseline="1993" dirty="0" smtClean="0">
                <a:latin typeface="Comic Sans MS"/>
                <a:cs typeface="Comic Sans MS"/>
              </a:rPr>
              <a:t>o</a:t>
            </a:r>
            <a:r>
              <a:rPr sz="1800" b="1" spc="-9" baseline="1993" dirty="0" smtClean="0">
                <a:latin typeface="Comic Sans MS"/>
                <a:cs typeface="Comic Sans MS"/>
              </a:rPr>
              <a:t>v</a:t>
            </a:r>
            <a:r>
              <a:rPr sz="1800" b="1" spc="4" baseline="1993" dirty="0" smtClean="0">
                <a:latin typeface="Comic Sans MS"/>
                <a:cs typeface="Comic Sans MS"/>
              </a:rPr>
              <a:t>a</a:t>
            </a:r>
            <a:r>
              <a:rPr sz="1800" b="1" spc="0" baseline="1993" dirty="0" smtClean="0">
                <a:latin typeface="Comic Sans MS"/>
                <a:cs typeface="Comic Sans MS"/>
              </a:rPr>
              <a:t>ire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8945758" y="1675131"/>
            <a:ext cx="720851" cy="1847087"/>
            <a:chOff x="8945758" y="1675131"/>
            <a:chExt cx="720851" cy="1847087"/>
          </a:xfrm>
        </p:grpSpPr>
        <p:sp>
          <p:nvSpPr>
            <p:cNvPr id="31" name="object 69"/>
            <p:cNvSpPr/>
            <p:nvPr/>
          </p:nvSpPr>
          <p:spPr>
            <a:xfrm>
              <a:off x="8945758" y="1675131"/>
              <a:ext cx="720851" cy="1847087"/>
            </a:xfrm>
            <a:custGeom>
              <a:avLst/>
              <a:gdLst/>
              <a:ahLst/>
              <a:cxnLst/>
              <a:rect l="l" t="t" r="r" b="b"/>
              <a:pathLst>
                <a:path w="720851" h="1847087">
                  <a:moveTo>
                    <a:pt x="0" y="0"/>
                  </a:moveTo>
                  <a:lnTo>
                    <a:pt x="0" y="1847088"/>
                  </a:lnTo>
                  <a:lnTo>
                    <a:pt x="720851" y="1847088"/>
                  </a:lnTo>
                  <a:lnTo>
                    <a:pt x="720851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70"/>
            <p:cNvSpPr/>
            <p:nvPr/>
          </p:nvSpPr>
          <p:spPr>
            <a:xfrm>
              <a:off x="9320662" y="1860803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400"/>
                  </a:lnTo>
                </a:path>
              </a:pathLst>
            </a:custGeom>
            <a:ln w="16510">
              <a:solidFill>
                <a:srgbClr val="FF32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71"/>
            <p:cNvSpPr/>
            <p:nvPr/>
          </p:nvSpPr>
          <p:spPr>
            <a:xfrm>
              <a:off x="9075298" y="1860803"/>
              <a:ext cx="0" cy="1059180"/>
            </a:xfrm>
            <a:custGeom>
              <a:avLst/>
              <a:gdLst/>
              <a:ahLst/>
              <a:cxnLst/>
              <a:rect l="l" t="t" r="r" b="b"/>
              <a:pathLst>
                <a:path h="1059180">
                  <a:moveTo>
                    <a:pt x="0" y="0"/>
                  </a:moveTo>
                  <a:lnTo>
                    <a:pt x="0" y="1059180"/>
                  </a:lnTo>
                </a:path>
              </a:pathLst>
            </a:custGeom>
            <a:ln w="16509">
              <a:solidFill>
                <a:srgbClr val="FF32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35"/>
            <p:cNvSpPr txBox="1"/>
            <p:nvPr/>
          </p:nvSpPr>
          <p:spPr>
            <a:xfrm rot="5400000">
              <a:off x="8701261" y="2392061"/>
              <a:ext cx="1413200" cy="2324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830"/>
                </a:lnSpc>
                <a:spcBef>
                  <a:spcPts val="91"/>
                </a:spcBef>
              </a:pPr>
              <a:r>
                <a:rPr sz="2400" b="1" spc="-4" baseline="2989" dirty="0" smtClean="0">
                  <a:latin typeface="Comic Sans MS"/>
                  <a:cs typeface="Comic Sans MS"/>
                </a:rPr>
                <a:t>M</a:t>
              </a:r>
              <a:r>
                <a:rPr sz="2400" b="1" spc="9" baseline="2989" dirty="0" smtClean="0">
                  <a:latin typeface="Comic Sans MS"/>
                  <a:cs typeface="Comic Sans MS"/>
                </a:rPr>
                <a:t>u</a:t>
              </a:r>
              <a:r>
                <a:rPr sz="2400" b="1" spc="-4" baseline="2989" dirty="0" smtClean="0">
                  <a:latin typeface="Comic Sans MS"/>
                  <a:cs typeface="Comic Sans MS"/>
                </a:rPr>
                <a:t>l</a:t>
              </a:r>
              <a:r>
                <a:rPr sz="2400" b="1" spc="4" baseline="2989" dirty="0" smtClean="0">
                  <a:latin typeface="Comic Sans MS"/>
                  <a:cs typeface="Comic Sans MS"/>
                </a:rPr>
                <a:t>t</a:t>
              </a:r>
              <a:r>
                <a:rPr sz="2400" b="1" spc="-4" baseline="2989" dirty="0" smtClean="0">
                  <a:latin typeface="Comic Sans MS"/>
                  <a:cs typeface="Comic Sans MS"/>
                </a:rPr>
                <a:t>i</a:t>
              </a:r>
              <a:r>
                <a:rPr sz="2400" b="1" spc="0" baseline="2989" dirty="0" smtClean="0">
                  <a:latin typeface="Comic Sans MS"/>
                  <a:cs typeface="Comic Sans MS"/>
                </a:rPr>
                <a:t>p</a:t>
              </a:r>
              <a:r>
                <a:rPr sz="2400" b="1" spc="4" baseline="2989" dirty="0" smtClean="0">
                  <a:latin typeface="Comic Sans MS"/>
                  <a:cs typeface="Comic Sans MS"/>
                </a:rPr>
                <a:t>l</a:t>
              </a:r>
              <a:r>
                <a:rPr sz="2400" b="1" spc="-4" baseline="2989" dirty="0" smtClean="0">
                  <a:latin typeface="Comic Sans MS"/>
                  <a:cs typeface="Comic Sans MS"/>
                </a:rPr>
                <a:t>ic</a:t>
              </a:r>
              <a:r>
                <a:rPr sz="2400" b="1" spc="0" baseline="2989" dirty="0" smtClean="0">
                  <a:latin typeface="Comic Sans MS"/>
                  <a:cs typeface="Comic Sans MS"/>
                </a:rPr>
                <a:t>a</a:t>
              </a:r>
              <a:r>
                <a:rPr sz="2400" b="1" spc="4" baseline="2989" dirty="0" smtClean="0">
                  <a:latin typeface="Comic Sans MS"/>
                  <a:cs typeface="Comic Sans MS"/>
                </a:rPr>
                <a:t>t</a:t>
              </a:r>
              <a:r>
                <a:rPr sz="2400" b="1" spc="-4" baseline="2989" dirty="0" smtClean="0">
                  <a:latin typeface="Comic Sans MS"/>
                  <a:cs typeface="Comic Sans MS"/>
                </a:rPr>
                <a:t>i</a:t>
              </a:r>
              <a:r>
                <a:rPr sz="2400" b="1" spc="0" baseline="2989" dirty="0" smtClean="0">
                  <a:latin typeface="Comic Sans MS"/>
                  <a:cs typeface="Comic Sans MS"/>
                </a:rPr>
                <a:t>on</a:t>
              </a:r>
              <a:endParaRPr sz="1600" dirty="0">
                <a:latin typeface="Comic Sans MS"/>
                <a:cs typeface="Comic Sans MS"/>
              </a:endParaRPr>
            </a:p>
            <a:p>
              <a:pPr marL="12700" marR="30403">
                <a:lnSpc>
                  <a:spcPts val="1900"/>
                </a:lnSpc>
                <a:spcBef>
                  <a:spcPts val="3"/>
                </a:spcBef>
              </a:pPr>
              <a:r>
                <a:rPr sz="2400" b="1" spc="4" baseline="1494" dirty="0" smtClean="0">
                  <a:latin typeface="Comic Sans MS"/>
                  <a:cs typeface="Comic Sans MS"/>
                </a:rPr>
                <a:t>V</a:t>
              </a:r>
              <a:r>
                <a:rPr sz="2400" b="1" spc="-4" baseline="1494" dirty="0" smtClean="0">
                  <a:latin typeface="Comic Sans MS"/>
                  <a:cs typeface="Comic Sans MS"/>
                </a:rPr>
                <a:t>i</a:t>
              </a:r>
              <a:r>
                <a:rPr sz="2400" b="1" spc="0" baseline="1494" dirty="0" smtClean="0">
                  <a:latin typeface="Comic Sans MS"/>
                  <a:cs typeface="Comic Sans MS"/>
                </a:rPr>
                <a:t>e</a:t>
              </a:r>
              <a:r>
                <a:rPr sz="2400" b="1" spc="-24" baseline="1494" dirty="0" smtClean="0">
                  <a:latin typeface="Comic Sans MS"/>
                  <a:cs typeface="Comic Sans MS"/>
                </a:rPr>
                <a:t> </a:t>
              </a:r>
              <a:r>
                <a:rPr sz="2400" b="1" spc="14" baseline="1494" dirty="0" smtClean="0">
                  <a:latin typeface="Comic Sans MS"/>
                  <a:cs typeface="Comic Sans MS"/>
                </a:rPr>
                <a:t>f</a:t>
              </a:r>
              <a:r>
                <a:rPr sz="2400" b="1" spc="-4" baseline="1494" dirty="0" smtClean="0">
                  <a:latin typeface="Comic Sans MS"/>
                  <a:cs typeface="Comic Sans MS"/>
                </a:rPr>
                <a:t>œ</a:t>
              </a:r>
              <a:r>
                <a:rPr sz="2400" b="1" spc="4" baseline="1494" dirty="0" smtClean="0">
                  <a:latin typeface="Comic Sans MS"/>
                  <a:cs typeface="Comic Sans MS"/>
                </a:rPr>
                <a:t>t</a:t>
              </a:r>
              <a:r>
                <a:rPr sz="2400" b="1" spc="0" baseline="1494" dirty="0" smtClean="0">
                  <a:latin typeface="Comic Sans MS"/>
                  <a:cs typeface="Comic Sans MS"/>
                </a:rPr>
                <a:t>a</a:t>
              </a:r>
              <a:r>
                <a:rPr sz="2400" b="1" spc="4" baseline="1494" dirty="0" smtClean="0">
                  <a:latin typeface="Comic Sans MS"/>
                  <a:cs typeface="Comic Sans MS"/>
                </a:rPr>
                <a:t>l</a:t>
              </a:r>
              <a:r>
                <a:rPr sz="2400" b="1" spc="0" baseline="1494" dirty="0" smtClean="0">
                  <a:latin typeface="Comic Sans MS"/>
                  <a:cs typeface="Comic Sans MS"/>
                </a:rPr>
                <a:t>e</a:t>
              </a:r>
              <a:endParaRPr sz="16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8820569" y="4742687"/>
            <a:ext cx="753902" cy="1583436"/>
            <a:chOff x="8820569" y="4742687"/>
            <a:chExt cx="753902" cy="1583436"/>
          </a:xfrm>
        </p:grpSpPr>
        <p:sp>
          <p:nvSpPr>
            <p:cNvPr id="34" name="object 72"/>
            <p:cNvSpPr/>
            <p:nvPr/>
          </p:nvSpPr>
          <p:spPr>
            <a:xfrm>
              <a:off x="8820569" y="4742687"/>
              <a:ext cx="720851" cy="1583436"/>
            </a:xfrm>
            <a:custGeom>
              <a:avLst/>
              <a:gdLst/>
              <a:ahLst/>
              <a:cxnLst/>
              <a:rect l="l" t="t" r="r" b="b"/>
              <a:pathLst>
                <a:path w="720851" h="1583436">
                  <a:moveTo>
                    <a:pt x="0" y="0"/>
                  </a:moveTo>
                  <a:lnTo>
                    <a:pt x="0" y="1583436"/>
                  </a:lnTo>
                  <a:lnTo>
                    <a:pt x="720851" y="1583436"/>
                  </a:lnTo>
                  <a:lnTo>
                    <a:pt x="720851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73"/>
            <p:cNvSpPr/>
            <p:nvPr/>
          </p:nvSpPr>
          <p:spPr>
            <a:xfrm>
              <a:off x="9171915" y="4841747"/>
              <a:ext cx="0" cy="1405127"/>
            </a:xfrm>
            <a:custGeom>
              <a:avLst/>
              <a:gdLst/>
              <a:ahLst/>
              <a:cxnLst/>
              <a:rect l="l" t="t" r="r" b="b"/>
              <a:pathLst>
                <a:path h="1405127">
                  <a:moveTo>
                    <a:pt x="0" y="0"/>
                  </a:moveTo>
                  <a:lnTo>
                    <a:pt x="0" y="1405127"/>
                  </a:lnTo>
                </a:path>
              </a:pathLst>
            </a:custGeom>
            <a:ln w="16510">
              <a:solidFill>
                <a:srgbClr val="FF32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74"/>
            <p:cNvSpPr/>
            <p:nvPr/>
          </p:nvSpPr>
          <p:spPr>
            <a:xfrm>
              <a:off x="8926551" y="4841747"/>
              <a:ext cx="0" cy="1059179"/>
            </a:xfrm>
            <a:custGeom>
              <a:avLst/>
              <a:gdLst/>
              <a:ahLst/>
              <a:cxnLst/>
              <a:rect l="l" t="t" r="r" b="b"/>
              <a:pathLst>
                <a:path h="1059179">
                  <a:moveTo>
                    <a:pt x="0" y="0"/>
                  </a:moveTo>
                  <a:lnTo>
                    <a:pt x="0" y="1059179"/>
                  </a:lnTo>
                </a:path>
              </a:pathLst>
            </a:custGeom>
            <a:ln w="16509">
              <a:solidFill>
                <a:srgbClr val="FF32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34"/>
            <p:cNvSpPr txBox="1"/>
            <p:nvPr/>
          </p:nvSpPr>
          <p:spPr>
            <a:xfrm rot="5400000">
              <a:off x="8512056" y="5427830"/>
              <a:ext cx="1516150" cy="2324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830"/>
                </a:lnSpc>
                <a:spcBef>
                  <a:spcPts val="91"/>
                </a:spcBef>
              </a:pPr>
              <a:r>
                <a:rPr sz="2400" b="1" spc="4" baseline="2989" dirty="0" smtClean="0">
                  <a:latin typeface="Comic Sans MS"/>
                  <a:cs typeface="Comic Sans MS"/>
                </a:rPr>
                <a:t>A</a:t>
              </a:r>
              <a:r>
                <a:rPr sz="2400" b="1" spc="-4" baseline="2989" dirty="0" smtClean="0">
                  <a:latin typeface="Comic Sans MS"/>
                  <a:cs typeface="Comic Sans MS"/>
                </a:rPr>
                <a:t>c</a:t>
              </a:r>
              <a:r>
                <a:rPr sz="2400" b="1" spc="9" baseline="2989" dirty="0" smtClean="0">
                  <a:latin typeface="Comic Sans MS"/>
                  <a:cs typeface="Comic Sans MS"/>
                </a:rPr>
                <a:t>c</a:t>
              </a:r>
              <a:r>
                <a:rPr sz="2400" b="1" spc="0" baseline="2989" dirty="0" smtClean="0">
                  <a:latin typeface="Comic Sans MS"/>
                  <a:cs typeface="Comic Sans MS"/>
                </a:rPr>
                <a:t>ro</a:t>
              </a:r>
              <a:r>
                <a:rPr sz="2400" b="1" spc="-4" baseline="2989" dirty="0" smtClean="0">
                  <a:latin typeface="Comic Sans MS"/>
                  <a:cs typeface="Comic Sans MS"/>
                </a:rPr>
                <a:t>i</a:t>
              </a:r>
              <a:r>
                <a:rPr sz="2400" b="1" spc="4" baseline="2989" dirty="0" smtClean="0">
                  <a:latin typeface="Comic Sans MS"/>
                  <a:cs typeface="Comic Sans MS"/>
                </a:rPr>
                <a:t>sse</a:t>
              </a:r>
              <a:r>
                <a:rPr sz="2400" b="1" spc="9" baseline="2989" dirty="0" smtClean="0">
                  <a:latin typeface="Comic Sans MS"/>
                  <a:cs typeface="Comic Sans MS"/>
                </a:rPr>
                <a:t>m</a:t>
              </a:r>
              <a:r>
                <a:rPr sz="2400" b="1" spc="-4" baseline="2989" dirty="0" smtClean="0">
                  <a:latin typeface="Comic Sans MS"/>
                  <a:cs typeface="Comic Sans MS"/>
                </a:rPr>
                <a:t>e</a:t>
              </a:r>
              <a:r>
                <a:rPr sz="2400" b="1" spc="4" baseline="2989" dirty="0" smtClean="0">
                  <a:latin typeface="Comic Sans MS"/>
                  <a:cs typeface="Comic Sans MS"/>
                </a:rPr>
                <a:t>n</a:t>
              </a:r>
              <a:r>
                <a:rPr sz="2400" b="1" spc="0" baseline="2989" dirty="0" smtClean="0">
                  <a:latin typeface="Comic Sans MS"/>
                  <a:cs typeface="Comic Sans MS"/>
                </a:rPr>
                <a:t>t</a:t>
              </a:r>
              <a:endParaRPr sz="1600" dirty="0">
                <a:latin typeface="Comic Sans MS"/>
                <a:cs typeface="Comic Sans MS"/>
              </a:endParaRPr>
            </a:p>
            <a:p>
              <a:pPr marL="12700" marR="30403">
                <a:lnSpc>
                  <a:spcPts val="1900"/>
                </a:lnSpc>
                <a:spcBef>
                  <a:spcPts val="3"/>
                </a:spcBef>
              </a:pPr>
              <a:r>
                <a:rPr sz="2400" b="1" spc="4" baseline="1494" dirty="0" smtClean="0">
                  <a:latin typeface="Comic Sans MS"/>
                  <a:cs typeface="Comic Sans MS"/>
                </a:rPr>
                <a:t>V</a:t>
              </a:r>
              <a:r>
                <a:rPr sz="2400" b="1" spc="-4" baseline="1494" dirty="0" smtClean="0">
                  <a:latin typeface="Comic Sans MS"/>
                  <a:cs typeface="Comic Sans MS"/>
                </a:rPr>
                <a:t>i</a:t>
              </a:r>
              <a:r>
                <a:rPr sz="2400" b="1" spc="0" baseline="1494" dirty="0" smtClean="0">
                  <a:latin typeface="Comic Sans MS"/>
                  <a:cs typeface="Comic Sans MS"/>
                </a:rPr>
                <a:t>e</a:t>
              </a:r>
              <a:r>
                <a:rPr sz="2400" b="1" spc="-24" baseline="1494" dirty="0" smtClean="0">
                  <a:latin typeface="Comic Sans MS"/>
                  <a:cs typeface="Comic Sans MS"/>
                </a:rPr>
                <a:t> </a:t>
              </a:r>
              <a:r>
                <a:rPr sz="2400" b="1" spc="14" baseline="1494" dirty="0" smtClean="0">
                  <a:latin typeface="Comic Sans MS"/>
                  <a:cs typeface="Comic Sans MS"/>
                </a:rPr>
                <a:t>f</a:t>
              </a:r>
              <a:r>
                <a:rPr sz="2400" b="1" spc="-4" baseline="1494" dirty="0" smtClean="0">
                  <a:latin typeface="Comic Sans MS"/>
                  <a:cs typeface="Comic Sans MS"/>
                </a:rPr>
                <a:t>œ</a:t>
              </a:r>
              <a:r>
                <a:rPr sz="2400" b="1" spc="4" baseline="1494" dirty="0" smtClean="0">
                  <a:latin typeface="Comic Sans MS"/>
                  <a:cs typeface="Comic Sans MS"/>
                </a:rPr>
                <a:t>t</a:t>
              </a:r>
              <a:r>
                <a:rPr sz="2400" b="1" spc="0" baseline="1494" dirty="0" smtClean="0">
                  <a:latin typeface="Comic Sans MS"/>
                  <a:cs typeface="Comic Sans MS"/>
                </a:rPr>
                <a:t>a</a:t>
              </a:r>
              <a:r>
                <a:rPr sz="2400" b="1" spc="4" baseline="1494" dirty="0" smtClean="0">
                  <a:latin typeface="Comic Sans MS"/>
                  <a:cs typeface="Comic Sans MS"/>
                </a:rPr>
                <a:t>l</a:t>
              </a:r>
              <a:r>
                <a:rPr sz="2400" b="1" spc="0" baseline="1494" dirty="0" smtClean="0">
                  <a:latin typeface="Comic Sans MS"/>
                  <a:cs typeface="Comic Sans MS"/>
                </a:rPr>
                <a:t>e</a:t>
              </a:r>
              <a:endParaRPr sz="1600" dirty="0">
                <a:latin typeface="Comic Sans MS"/>
                <a:cs typeface="Comic Sans MS"/>
              </a:endParaRPr>
            </a:p>
          </p:txBody>
        </p:sp>
        <p:sp>
          <p:nvSpPr>
            <p:cNvPr id="49" name="object 33"/>
            <p:cNvSpPr txBox="1"/>
            <p:nvPr/>
          </p:nvSpPr>
          <p:spPr>
            <a:xfrm>
              <a:off x="8853620" y="4742687"/>
              <a:ext cx="720851" cy="158343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</p:grpSp>
      <p:sp>
        <p:nvSpPr>
          <p:cNvPr id="50" name="object 32"/>
          <p:cNvSpPr txBox="1"/>
          <p:nvPr/>
        </p:nvSpPr>
        <p:spPr>
          <a:xfrm>
            <a:off x="4986406" y="1833371"/>
            <a:ext cx="2520696" cy="431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31"/>
          <p:cNvSpPr txBox="1"/>
          <p:nvPr/>
        </p:nvSpPr>
        <p:spPr>
          <a:xfrm>
            <a:off x="7507102" y="1833371"/>
            <a:ext cx="1007363" cy="431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30"/>
          <p:cNvSpPr txBox="1"/>
          <p:nvPr/>
        </p:nvSpPr>
        <p:spPr>
          <a:xfrm>
            <a:off x="4986406" y="2264663"/>
            <a:ext cx="2014727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29"/>
          <p:cNvSpPr txBox="1"/>
          <p:nvPr/>
        </p:nvSpPr>
        <p:spPr>
          <a:xfrm>
            <a:off x="7001134" y="2264663"/>
            <a:ext cx="1008887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28"/>
          <p:cNvSpPr txBox="1"/>
          <p:nvPr/>
        </p:nvSpPr>
        <p:spPr>
          <a:xfrm>
            <a:off x="8010022" y="2264663"/>
            <a:ext cx="504444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27"/>
          <p:cNvSpPr txBox="1"/>
          <p:nvPr/>
        </p:nvSpPr>
        <p:spPr>
          <a:xfrm>
            <a:off x="4986406" y="2983991"/>
            <a:ext cx="2520696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26"/>
          <p:cNvSpPr txBox="1"/>
          <p:nvPr/>
        </p:nvSpPr>
        <p:spPr>
          <a:xfrm>
            <a:off x="7507102" y="2983991"/>
            <a:ext cx="1007363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25"/>
          <p:cNvSpPr txBox="1"/>
          <p:nvPr/>
        </p:nvSpPr>
        <p:spPr>
          <a:xfrm>
            <a:off x="4986406" y="3418331"/>
            <a:ext cx="576071" cy="431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24"/>
          <p:cNvSpPr txBox="1"/>
          <p:nvPr/>
        </p:nvSpPr>
        <p:spPr>
          <a:xfrm>
            <a:off x="5562478" y="3418331"/>
            <a:ext cx="2391156" cy="431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23"/>
          <p:cNvSpPr txBox="1"/>
          <p:nvPr/>
        </p:nvSpPr>
        <p:spPr>
          <a:xfrm>
            <a:off x="7953634" y="3418331"/>
            <a:ext cx="560831" cy="431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22"/>
          <p:cNvSpPr txBox="1"/>
          <p:nvPr/>
        </p:nvSpPr>
        <p:spPr>
          <a:xfrm>
            <a:off x="4986406" y="3849624"/>
            <a:ext cx="1007363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21"/>
          <p:cNvSpPr txBox="1"/>
          <p:nvPr/>
        </p:nvSpPr>
        <p:spPr>
          <a:xfrm>
            <a:off x="5993770" y="3849624"/>
            <a:ext cx="1513332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20"/>
          <p:cNvSpPr txBox="1"/>
          <p:nvPr/>
        </p:nvSpPr>
        <p:spPr>
          <a:xfrm>
            <a:off x="7507102" y="3849624"/>
            <a:ext cx="1007363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19"/>
          <p:cNvSpPr txBox="1"/>
          <p:nvPr/>
        </p:nvSpPr>
        <p:spPr>
          <a:xfrm>
            <a:off x="2106046" y="1819655"/>
            <a:ext cx="1152144" cy="44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18"/>
          <p:cNvSpPr txBox="1"/>
          <p:nvPr/>
        </p:nvSpPr>
        <p:spPr>
          <a:xfrm>
            <a:off x="3258190" y="1819655"/>
            <a:ext cx="1367027" cy="44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17"/>
          <p:cNvSpPr txBox="1"/>
          <p:nvPr/>
        </p:nvSpPr>
        <p:spPr>
          <a:xfrm>
            <a:off x="2106046" y="2264663"/>
            <a:ext cx="685799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16"/>
          <p:cNvSpPr txBox="1"/>
          <p:nvPr/>
        </p:nvSpPr>
        <p:spPr>
          <a:xfrm>
            <a:off x="2791846" y="2264663"/>
            <a:ext cx="1007363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15"/>
          <p:cNvSpPr txBox="1"/>
          <p:nvPr/>
        </p:nvSpPr>
        <p:spPr>
          <a:xfrm>
            <a:off x="3799210" y="2264663"/>
            <a:ext cx="826008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14"/>
          <p:cNvSpPr txBox="1"/>
          <p:nvPr/>
        </p:nvSpPr>
        <p:spPr>
          <a:xfrm>
            <a:off x="2106046" y="2983991"/>
            <a:ext cx="1152144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13"/>
          <p:cNvSpPr txBox="1"/>
          <p:nvPr/>
        </p:nvSpPr>
        <p:spPr>
          <a:xfrm>
            <a:off x="3258190" y="2983991"/>
            <a:ext cx="1367027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12"/>
          <p:cNvSpPr txBox="1"/>
          <p:nvPr/>
        </p:nvSpPr>
        <p:spPr>
          <a:xfrm>
            <a:off x="2106046" y="3418331"/>
            <a:ext cx="431292" cy="431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11"/>
          <p:cNvSpPr txBox="1"/>
          <p:nvPr/>
        </p:nvSpPr>
        <p:spPr>
          <a:xfrm>
            <a:off x="2537338" y="3418331"/>
            <a:ext cx="1584959" cy="431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10"/>
          <p:cNvSpPr txBox="1"/>
          <p:nvPr/>
        </p:nvSpPr>
        <p:spPr>
          <a:xfrm>
            <a:off x="4122298" y="3418331"/>
            <a:ext cx="502920" cy="431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9"/>
          <p:cNvSpPr txBox="1"/>
          <p:nvPr/>
        </p:nvSpPr>
        <p:spPr>
          <a:xfrm>
            <a:off x="2106046" y="3849624"/>
            <a:ext cx="1007363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4" name="object 8"/>
          <p:cNvSpPr txBox="1"/>
          <p:nvPr/>
        </p:nvSpPr>
        <p:spPr>
          <a:xfrm>
            <a:off x="3113410" y="3849624"/>
            <a:ext cx="504444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"/>
          <p:cNvSpPr txBox="1"/>
          <p:nvPr/>
        </p:nvSpPr>
        <p:spPr>
          <a:xfrm>
            <a:off x="3617854" y="3849624"/>
            <a:ext cx="1007363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object 5"/>
          <p:cNvSpPr txBox="1"/>
          <p:nvPr/>
        </p:nvSpPr>
        <p:spPr>
          <a:xfrm>
            <a:off x="3691006" y="682751"/>
            <a:ext cx="3528059" cy="719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72"/>
              </a:spcBef>
            </a:pPr>
            <a:endParaRPr sz="1400"/>
          </a:p>
          <a:p>
            <a:pPr marL="349002">
              <a:lnSpc>
                <a:spcPct val="116129"/>
              </a:lnSpc>
            </a:pPr>
            <a:r>
              <a:rPr sz="1800" spc="0" dirty="0" smtClean="0">
                <a:latin typeface="Comic Sans MS"/>
                <a:cs typeface="Comic Sans MS"/>
              </a:rPr>
              <a:t>Ovo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-9" dirty="0" smtClean="0">
                <a:latin typeface="Comic Sans MS"/>
                <a:cs typeface="Comic Sans MS"/>
              </a:rPr>
              <a:t>o</a:t>
            </a:r>
            <a:r>
              <a:rPr sz="1800" spc="4" dirty="0" smtClean="0">
                <a:latin typeface="Comic Sans MS"/>
                <a:cs typeface="Comic Sans MS"/>
              </a:rPr>
              <a:t>n</a:t>
            </a:r>
            <a:r>
              <a:rPr sz="1800" spc="0" dirty="0" smtClean="0">
                <a:latin typeface="Comic Sans MS"/>
                <a:cs typeface="Comic Sans MS"/>
              </a:rPr>
              <a:t>ies (O</a:t>
            </a:r>
            <a:r>
              <a:rPr sz="1800" spc="-9" dirty="0" smtClean="0">
                <a:latin typeface="Comic Sans MS"/>
                <a:cs typeface="Comic Sans MS"/>
              </a:rPr>
              <a:t>v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-4" dirty="0" smtClean="0">
                <a:latin typeface="Comic Sans MS"/>
                <a:cs typeface="Comic Sans MS"/>
              </a:rPr>
              <a:t>.</a:t>
            </a:r>
            <a:r>
              <a:rPr sz="1800" spc="0" dirty="0" smtClean="0">
                <a:latin typeface="Comic Sans MS"/>
                <a:cs typeface="Comic Sans MS"/>
              </a:rPr>
              <a:t>) (2 n</a:t>
            </a:r>
            <a:r>
              <a:rPr sz="1800" spc="9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c</a:t>
            </a:r>
            <a:r>
              <a:rPr sz="1800" spc="4" dirty="0" smtClean="0">
                <a:latin typeface="Comic Sans MS"/>
                <a:cs typeface="Comic Sans MS"/>
              </a:rPr>
              <a:t>h</a:t>
            </a:r>
            <a:r>
              <a:rPr sz="1800" spc="0" dirty="0" smtClean="0">
                <a:latin typeface="Comic Sans MS"/>
                <a:cs typeface="Comic Sans MS"/>
              </a:rPr>
              <a:t>r</a:t>
            </a:r>
            <a:r>
              <a:rPr sz="1800" spc="-4" dirty="0" smtClean="0">
                <a:latin typeface="Comic Sans MS"/>
                <a:cs typeface="Comic Sans MS"/>
              </a:rPr>
              <a:t>.</a:t>
            </a:r>
            <a:r>
              <a:rPr sz="1800" spc="0" dirty="0" smtClean="0"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2"/>
          <p:cNvSpPr txBox="1"/>
          <p:nvPr/>
        </p:nvSpPr>
        <p:spPr>
          <a:xfrm>
            <a:off x="774073" y="348995"/>
            <a:ext cx="9143996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345947">
              <a:lnSpc>
                <a:spcPts val="2323"/>
              </a:lnSpc>
              <a:spcBef>
                <a:spcPts val="1108"/>
              </a:spcBef>
            </a:pPr>
            <a:r>
              <a:rPr sz="1800" spc="4" dirty="0" smtClean="0">
                <a:latin typeface="Comic Sans MS"/>
                <a:cs typeface="Comic Sans MS"/>
              </a:rPr>
              <a:t>10</a:t>
            </a:r>
            <a:r>
              <a:rPr sz="1800" spc="0" baseline="19933" dirty="0" smtClean="0">
                <a:latin typeface="Comic Sans MS"/>
                <a:cs typeface="Comic Sans MS"/>
              </a:rPr>
              <a:t>6 </a:t>
            </a:r>
            <a:r>
              <a:rPr sz="1800" spc="0" dirty="0" smtClean="0">
                <a:latin typeface="Comic Sans MS"/>
                <a:cs typeface="Comic Sans MS"/>
              </a:rPr>
              <a:t>O</a:t>
            </a:r>
            <a:r>
              <a:rPr sz="1800" spc="-9" baseline="-19933" dirty="0" smtClean="0">
                <a:latin typeface="Comic Sans MS"/>
                <a:cs typeface="Comic Sans MS"/>
              </a:rPr>
              <a:t>I</a:t>
            </a:r>
            <a:r>
              <a:rPr sz="1600" spc="0" dirty="0" smtClean="0">
                <a:latin typeface="Comic Sans MS"/>
                <a:cs typeface="Comic Sans MS"/>
              </a:rPr>
              <a:t>, b</a:t>
            </a:r>
            <a:r>
              <a:rPr sz="1600" spc="-4" dirty="0" smtClean="0">
                <a:latin typeface="Comic Sans MS"/>
                <a:cs typeface="Comic Sans MS"/>
              </a:rPr>
              <a:t>l</a:t>
            </a:r>
            <a:r>
              <a:rPr sz="1600" spc="0" dirty="0" smtClean="0">
                <a:latin typeface="Comic Sans MS"/>
                <a:cs typeface="Comic Sans MS"/>
              </a:rPr>
              <a:t>oqués</a:t>
            </a:r>
            <a:r>
              <a:rPr sz="1600" spc="-45" dirty="0" smtClean="0">
                <a:latin typeface="Comic Sans MS"/>
                <a:cs typeface="Comic Sans MS"/>
              </a:rPr>
              <a:t> </a:t>
            </a:r>
            <a:r>
              <a:rPr sz="1600" spc="0" dirty="0" smtClean="0">
                <a:latin typeface="Comic Sans MS"/>
                <a:cs typeface="Comic Sans MS"/>
              </a:rPr>
              <a:t>en</a:t>
            </a:r>
            <a:r>
              <a:rPr sz="1600" spc="-12" dirty="0" smtClean="0">
                <a:latin typeface="Comic Sans MS"/>
                <a:cs typeface="Comic Sans MS"/>
              </a:rPr>
              <a:t> </a:t>
            </a:r>
            <a:r>
              <a:rPr sz="1600" spc="0" dirty="0" smtClean="0">
                <a:latin typeface="Comic Sans MS"/>
                <a:cs typeface="Comic Sans MS"/>
              </a:rPr>
              <a:t>pro</a:t>
            </a:r>
            <a:r>
              <a:rPr sz="1600" spc="-24" dirty="0" smtClean="0">
                <a:latin typeface="Comic Sans MS"/>
                <a:cs typeface="Comic Sans MS"/>
              </a:rPr>
              <a:t> </a:t>
            </a:r>
            <a:r>
              <a:rPr sz="1600" spc="0" dirty="0" smtClean="0">
                <a:latin typeface="Comic Sans MS"/>
                <a:cs typeface="Comic Sans MS"/>
              </a:rPr>
              <a:t>1</a:t>
            </a:r>
            <a:r>
              <a:rPr sz="1600" spc="-7" dirty="0" smtClean="0">
                <a:latin typeface="Comic Sans MS"/>
                <a:cs typeface="Comic Sans MS"/>
              </a:rPr>
              <a:t> </a:t>
            </a:r>
            <a:r>
              <a:rPr sz="1600" spc="0" dirty="0" smtClean="0">
                <a:latin typeface="Comic Sans MS"/>
                <a:cs typeface="Comic Sans MS"/>
              </a:rPr>
              <a:t>/</a:t>
            </a:r>
            <a:r>
              <a:rPr sz="1600" spc="-4" dirty="0" smtClean="0">
                <a:latin typeface="Comic Sans MS"/>
                <a:cs typeface="Comic Sans MS"/>
              </a:rPr>
              <a:t>O</a:t>
            </a:r>
            <a:r>
              <a:rPr sz="1600" spc="4" dirty="0" smtClean="0">
                <a:latin typeface="Comic Sans MS"/>
                <a:cs typeface="Comic Sans MS"/>
              </a:rPr>
              <a:t>v</a:t>
            </a:r>
            <a:r>
              <a:rPr sz="1600" spc="0" dirty="0" smtClean="0">
                <a:latin typeface="Comic Sans MS"/>
                <a:cs typeface="Comic Sans MS"/>
              </a:rPr>
              <a:t>a</a:t>
            </a:r>
            <a:r>
              <a:rPr sz="1600" spc="-4" dirty="0" smtClean="0">
                <a:latin typeface="Comic Sans MS"/>
                <a:cs typeface="Comic Sans MS"/>
              </a:rPr>
              <a:t>i</a:t>
            </a:r>
            <a:r>
              <a:rPr sz="1600" spc="0" dirty="0" smtClean="0">
                <a:latin typeface="Comic Sans MS"/>
                <a:cs typeface="Comic Sans MS"/>
              </a:rPr>
              <a:t>re                                  </a:t>
            </a:r>
            <a:r>
              <a:rPr sz="1600" spc="249" dirty="0" smtClean="0">
                <a:latin typeface="Comic Sans MS"/>
                <a:cs typeface="Comic Sans MS"/>
              </a:rPr>
              <a:t> </a:t>
            </a:r>
            <a:r>
              <a:rPr sz="1800" spc="4" dirty="0" smtClean="0">
                <a:latin typeface="Comic Sans MS"/>
                <a:cs typeface="Comic Sans MS"/>
              </a:rPr>
              <a:t>Na</a:t>
            </a:r>
            <a:r>
              <a:rPr sz="1800" spc="0" dirty="0" smtClean="0">
                <a:latin typeface="Comic Sans MS"/>
                <a:cs typeface="Comic Sans MS"/>
              </a:rPr>
              <a:t>iss</a:t>
            </a:r>
            <a:r>
              <a:rPr sz="1800" spc="4" dirty="0" smtClean="0">
                <a:latin typeface="Comic Sans MS"/>
                <a:cs typeface="Comic Sans MS"/>
              </a:rPr>
              <a:t>an</a:t>
            </a:r>
            <a:r>
              <a:rPr sz="1800" spc="0" dirty="0" smtClean="0">
                <a:latin typeface="Comic Sans MS"/>
                <a:cs typeface="Comic Sans MS"/>
              </a:rPr>
              <a:t>ce</a:t>
            </a:r>
            <a:endParaRPr sz="1800" dirty="0">
              <a:latin typeface="Comic Sans MS"/>
              <a:cs typeface="Comic Sans MS"/>
            </a:endParaRPr>
          </a:p>
          <a:p>
            <a:pPr marL="7372572" marR="539127" algn="r">
              <a:lnSpc>
                <a:spcPts val="2160"/>
              </a:lnSpc>
              <a:spcBef>
                <a:spcPts val="923"/>
              </a:spcBef>
            </a:pPr>
            <a:r>
              <a:rPr sz="1800" spc="4" dirty="0" smtClean="0">
                <a:latin typeface="Comic Sans MS"/>
                <a:cs typeface="Comic Sans MS"/>
              </a:rPr>
              <a:t>B</a:t>
            </a:r>
            <a:r>
              <a:rPr sz="1800" spc="0" dirty="0" smtClean="0">
                <a:latin typeface="Comic Sans MS"/>
                <a:cs typeface="Comic Sans MS"/>
              </a:rPr>
              <a:t>loc</a:t>
            </a:r>
            <a:r>
              <a:rPr sz="1800" spc="4" dirty="0" smtClean="0">
                <a:latin typeface="Comic Sans MS"/>
                <a:cs typeface="Comic Sans MS"/>
              </a:rPr>
              <a:t>ag</a:t>
            </a:r>
            <a:r>
              <a:rPr sz="1800" spc="0" dirty="0" smtClean="0">
                <a:latin typeface="Comic Sans MS"/>
                <a:cs typeface="Comic Sans MS"/>
              </a:rPr>
              <a:t>e </a:t>
            </a:r>
            <a:r>
              <a:rPr sz="1800" spc="-4" dirty="0" smtClean="0">
                <a:latin typeface="Comic Sans MS"/>
                <a:cs typeface="Comic Sans MS"/>
              </a:rPr>
              <a:t>d</a:t>
            </a:r>
            <a:r>
              <a:rPr sz="1800" spc="0" dirty="0" smtClean="0">
                <a:latin typeface="Comic Sans MS"/>
                <a:cs typeface="Comic Sans MS"/>
              </a:rPr>
              <a:t>e l’ovo</a:t>
            </a:r>
            <a:r>
              <a:rPr sz="1800" spc="4" dirty="0" smtClean="0">
                <a:latin typeface="Comic Sans MS"/>
                <a:cs typeface="Comic Sans MS"/>
              </a:rPr>
              <a:t>g</a:t>
            </a:r>
            <a:r>
              <a:rPr sz="1800" spc="0" dirty="0" smtClean="0">
                <a:latin typeface="Comic Sans MS"/>
                <a:cs typeface="Comic Sans MS"/>
              </a:rPr>
              <a:t>e</a:t>
            </a:r>
            <a:r>
              <a:rPr sz="1800" spc="4" dirty="0" smtClean="0">
                <a:latin typeface="Comic Sans MS"/>
                <a:cs typeface="Comic Sans MS"/>
              </a:rPr>
              <a:t>n</a:t>
            </a:r>
            <a:r>
              <a:rPr sz="1800" spc="0" dirty="0" smtClean="0">
                <a:latin typeface="Comic Sans MS"/>
                <a:cs typeface="Comic Sans MS"/>
              </a:rPr>
              <a:t>èse</a:t>
            </a:r>
            <a:endParaRPr sz="1800" dirty="0">
              <a:latin typeface="Comic Sans MS"/>
              <a:cs typeface="Comic Sans MS"/>
            </a:endParaRPr>
          </a:p>
          <a:p>
            <a:pPr marL="228599">
              <a:lnSpc>
                <a:spcPts val="3310"/>
              </a:lnSpc>
              <a:spcBef>
                <a:spcPts val="57"/>
              </a:spcBef>
            </a:pPr>
            <a:r>
              <a:rPr sz="2700" spc="4" baseline="5315" dirty="0" smtClean="0">
                <a:latin typeface="Comic Sans MS"/>
                <a:cs typeface="Comic Sans MS"/>
              </a:rPr>
              <a:t>4</a:t>
            </a:r>
            <a:r>
              <a:rPr sz="2700" spc="-4" baseline="5315" dirty="0" smtClean="0">
                <a:latin typeface="Comic Sans MS"/>
                <a:cs typeface="Comic Sans MS"/>
              </a:rPr>
              <a:t>*</a:t>
            </a:r>
            <a:r>
              <a:rPr sz="2700" spc="4" baseline="5315" dirty="0" smtClean="0">
                <a:latin typeface="Comic Sans MS"/>
                <a:cs typeface="Comic Sans MS"/>
              </a:rPr>
              <a:t>10</a:t>
            </a:r>
            <a:r>
              <a:rPr sz="1800" spc="0" baseline="27906" dirty="0" smtClean="0">
                <a:latin typeface="Comic Sans MS"/>
                <a:cs typeface="Comic Sans MS"/>
              </a:rPr>
              <a:t>5</a:t>
            </a:r>
            <a:r>
              <a:rPr sz="1800" spc="182" baseline="27906" dirty="0" smtClean="0">
                <a:latin typeface="Comic Sans MS"/>
                <a:cs typeface="Comic Sans MS"/>
              </a:rPr>
              <a:t> </a:t>
            </a:r>
            <a:r>
              <a:rPr sz="2700" spc="-9" baseline="5315" dirty="0" smtClean="0">
                <a:latin typeface="Comic Sans MS"/>
                <a:cs typeface="Comic Sans MS"/>
              </a:rPr>
              <a:t>O</a:t>
            </a:r>
            <a:r>
              <a:rPr sz="1800" spc="4" baseline="-11959" dirty="0" smtClean="0">
                <a:latin typeface="Comic Sans MS"/>
                <a:cs typeface="Comic Sans MS"/>
              </a:rPr>
              <a:t>I</a:t>
            </a:r>
            <a:r>
              <a:rPr sz="2700" spc="0" baseline="5315" dirty="0" smtClean="0">
                <a:latin typeface="Comic Sans MS"/>
                <a:cs typeface="Comic Sans MS"/>
              </a:rPr>
              <a:t>, </a:t>
            </a:r>
            <a:r>
              <a:rPr sz="2400" spc="0" baseline="5979" dirty="0" smtClean="0">
                <a:latin typeface="Comic Sans MS"/>
                <a:cs typeface="Comic Sans MS"/>
              </a:rPr>
              <a:t>b</a:t>
            </a:r>
            <a:r>
              <a:rPr sz="2400" spc="-4" baseline="5979" dirty="0" smtClean="0">
                <a:latin typeface="Comic Sans MS"/>
                <a:cs typeface="Comic Sans MS"/>
              </a:rPr>
              <a:t>l</a:t>
            </a:r>
            <a:r>
              <a:rPr sz="2400" spc="0" baseline="5979" dirty="0" smtClean="0">
                <a:latin typeface="Comic Sans MS"/>
                <a:cs typeface="Comic Sans MS"/>
              </a:rPr>
              <a:t>oq</a:t>
            </a:r>
            <a:r>
              <a:rPr sz="2400" spc="9" baseline="5979" dirty="0" smtClean="0">
                <a:latin typeface="Comic Sans MS"/>
                <a:cs typeface="Comic Sans MS"/>
              </a:rPr>
              <a:t>u</a:t>
            </a:r>
            <a:r>
              <a:rPr sz="2400" spc="0" baseline="5979" dirty="0" smtClean="0">
                <a:latin typeface="Comic Sans MS"/>
                <a:cs typeface="Comic Sans MS"/>
              </a:rPr>
              <a:t>és</a:t>
            </a:r>
            <a:r>
              <a:rPr sz="2400" spc="-45" baseline="5979" dirty="0" smtClean="0">
                <a:latin typeface="Comic Sans MS"/>
                <a:cs typeface="Comic Sans MS"/>
              </a:rPr>
              <a:t> </a:t>
            </a:r>
            <a:r>
              <a:rPr sz="2400" spc="0" baseline="5979" dirty="0" smtClean="0">
                <a:latin typeface="Comic Sans MS"/>
                <a:cs typeface="Comic Sans MS"/>
              </a:rPr>
              <a:t>en</a:t>
            </a:r>
            <a:r>
              <a:rPr sz="2400" spc="-22" baseline="5979" dirty="0" smtClean="0">
                <a:latin typeface="Comic Sans MS"/>
                <a:cs typeface="Comic Sans MS"/>
              </a:rPr>
              <a:t> </a:t>
            </a:r>
            <a:r>
              <a:rPr sz="2400" spc="0" baseline="5979" dirty="0" smtClean="0">
                <a:latin typeface="Comic Sans MS"/>
                <a:cs typeface="Comic Sans MS"/>
              </a:rPr>
              <a:t>pro</a:t>
            </a:r>
            <a:r>
              <a:rPr sz="2400" spc="-24" baseline="5979" dirty="0" smtClean="0">
                <a:latin typeface="Comic Sans MS"/>
                <a:cs typeface="Comic Sans MS"/>
              </a:rPr>
              <a:t> </a:t>
            </a:r>
            <a:r>
              <a:rPr sz="2400" spc="0" baseline="5979" dirty="0" smtClean="0">
                <a:latin typeface="Comic Sans MS"/>
                <a:cs typeface="Comic Sans MS"/>
              </a:rPr>
              <a:t>1</a:t>
            </a:r>
            <a:r>
              <a:rPr sz="2400" spc="57" baseline="5979" dirty="0" smtClean="0">
                <a:latin typeface="Comic Sans MS"/>
                <a:cs typeface="Comic Sans MS"/>
              </a:rPr>
              <a:t> </a:t>
            </a:r>
            <a:r>
              <a:rPr sz="2400" spc="0" baseline="5979" dirty="0" smtClean="0">
                <a:latin typeface="Comic Sans MS"/>
                <a:cs typeface="Comic Sans MS"/>
              </a:rPr>
              <a:t>/</a:t>
            </a:r>
            <a:r>
              <a:rPr sz="2400" spc="-8" baseline="5979" dirty="0" smtClean="0">
                <a:latin typeface="Comic Sans MS"/>
                <a:cs typeface="Comic Sans MS"/>
              </a:rPr>
              <a:t> </a:t>
            </a:r>
            <a:r>
              <a:rPr sz="2400" spc="0" baseline="5979" dirty="0" smtClean="0">
                <a:latin typeface="Comic Sans MS"/>
                <a:cs typeface="Comic Sans MS"/>
              </a:rPr>
              <a:t>o</a:t>
            </a:r>
            <a:r>
              <a:rPr sz="2400" spc="4" baseline="5979" dirty="0" smtClean="0">
                <a:latin typeface="Comic Sans MS"/>
                <a:cs typeface="Comic Sans MS"/>
              </a:rPr>
              <a:t>v</a:t>
            </a:r>
            <a:r>
              <a:rPr sz="2400" spc="0" baseline="5979" dirty="0" smtClean="0">
                <a:latin typeface="Comic Sans MS"/>
                <a:cs typeface="Comic Sans MS"/>
              </a:rPr>
              <a:t>a</a:t>
            </a:r>
            <a:r>
              <a:rPr sz="2400" spc="-4" baseline="5979" dirty="0" smtClean="0">
                <a:latin typeface="Comic Sans MS"/>
                <a:cs typeface="Comic Sans MS"/>
              </a:rPr>
              <a:t>i</a:t>
            </a:r>
            <a:r>
              <a:rPr sz="2400" spc="0" baseline="5979" dirty="0" smtClean="0">
                <a:latin typeface="Comic Sans MS"/>
                <a:cs typeface="Comic Sans MS"/>
              </a:rPr>
              <a:t>re                                 </a:t>
            </a:r>
            <a:r>
              <a:rPr sz="2400" spc="124" baseline="5979" dirty="0" smtClean="0">
                <a:latin typeface="Comic Sans MS"/>
                <a:cs typeface="Comic Sans MS"/>
              </a:rPr>
              <a:t> </a:t>
            </a:r>
            <a:r>
              <a:rPr sz="2700" spc="0" baseline="19933" dirty="0" smtClean="0">
                <a:latin typeface="Comic Sans MS"/>
                <a:cs typeface="Comic Sans MS"/>
              </a:rPr>
              <a:t>Puber</a:t>
            </a:r>
            <a:r>
              <a:rPr sz="2700" spc="4" baseline="19933" dirty="0" smtClean="0">
                <a:latin typeface="Comic Sans MS"/>
                <a:cs typeface="Comic Sans MS"/>
              </a:rPr>
              <a:t>t</a:t>
            </a:r>
            <a:r>
              <a:rPr sz="2700" spc="0" baseline="19933" dirty="0" smtClean="0">
                <a:latin typeface="Comic Sans MS"/>
                <a:cs typeface="Comic Sans MS"/>
              </a:rPr>
              <a:t>é</a:t>
            </a:r>
            <a:endParaRPr sz="1800" dirty="0">
              <a:latin typeface="Comic Sans MS"/>
              <a:cs typeface="Comic Sans MS"/>
            </a:endParaRPr>
          </a:p>
          <a:p>
            <a:pPr marL="3931033" marR="4075705" algn="ctr">
              <a:lnSpc>
                <a:spcPct val="116129"/>
              </a:lnSpc>
              <a:spcBef>
                <a:spcPts val="2665"/>
              </a:spcBef>
            </a:pPr>
            <a:r>
              <a:rPr sz="1800" spc="0" dirty="0" smtClean="0">
                <a:latin typeface="Comic Sans MS"/>
                <a:cs typeface="Comic Sans MS"/>
              </a:rPr>
              <a:t>Ovocy</a:t>
            </a:r>
            <a:r>
              <a:rPr sz="1800" spc="4" dirty="0" smtClean="0">
                <a:latin typeface="Comic Sans MS"/>
                <a:cs typeface="Comic Sans MS"/>
              </a:rPr>
              <a:t>t</a:t>
            </a:r>
            <a:r>
              <a:rPr sz="1800" spc="0" dirty="0" smtClean="0">
                <a:latin typeface="Comic Sans MS"/>
                <a:cs typeface="Comic Sans MS"/>
              </a:rPr>
              <a:t>e I</a:t>
            </a:r>
            <a:endParaRPr sz="1800" dirty="0">
              <a:latin typeface="Comic Sans MS"/>
              <a:cs typeface="Comic Sans MS"/>
            </a:endParaRPr>
          </a:p>
          <a:p>
            <a:pPr marL="3578304" marR="4586238" algn="ctr">
              <a:lnSpc>
                <a:spcPct val="116129"/>
              </a:lnSpc>
              <a:spcBef>
                <a:spcPts val="4007"/>
              </a:spcBef>
            </a:pPr>
            <a:r>
              <a:rPr sz="1800" spc="-4" dirty="0" smtClean="0">
                <a:latin typeface="Comic Sans MS"/>
                <a:cs typeface="Comic Sans MS"/>
              </a:rPr>
              <a:t>Mé</a:t>
            </a:r>
            <a:r>
              <a:rPr sz="1800" spc="0" dirty="0" smtClean="0">
                <a:latin typeface="Comic Sans MS"/>
                <a:cs typeface="Comic Sans MS"/>
              </a:rPr>
              <a:t>iose 1</a:t>
            </a:r>
            <a:endParaRPr sz="1800" dirty="0">
              <a:latin typeface="Comic Sans MS"/>
              <a:cs typeface="Comic Sans MS"/>
            </a:endParaRPr>
          </a:p>
          <a:p>
            <a:pPr marL="1246713" marR="2221611" algn="ctr">
              <a:lnSpc>
                <a:spcPts val="2323"/>
              </a:lnSpc>
              <a:spcBef>
                <a:spcPts val="1931"/>
              </a:spcBef>
            </a:pPr>
            <a:r>
              <a:rPr sz="1400" spc="4" dirty="0" smtClean="0">
                <a:latin typeface="Comic Sans MS"/>
                <a:cs typeface="Comic Sans MS"/>
              </a:rPr>
              <a:t>1</a:t>
            </a:r>
            <a:r>
              <a:rPr sz="1350" spc="0" baseline="21261" dirty="0" smtClean="0">
                <a:latin typeface="Comic Sans MS"/>
                <a:cs typeface="Comic Sans MS"/>
              </a:rPr>
              <a:t>er</a:t>
            </a:r>
            <a:r>
              <a:rPr sz="1350" spc="138" baseline="21261" dirty="0" smtClean="0">
                <a:latin typeface="Comic Sans MS"/>
                <a:cs typeface="Comic Sans MS"/>
              </a:rPr>
              <a:t> </a:t>
            </a:r>
            <a:r>
              <a:rPr sz="1400" spc="0" dirty="0" smtClean="0">
                <a:latin typeface="Comic Sans MS"/>
                <a:cs typeface="Comic Sans MS"/>
              </a:rPr>
              <a:t>gl</a:t>
            </a:r>
            <a:r>
              <a:rPr sz="1400" spc="-4" dirty="0" smtClean="0">
                <a:latin typeface="Comic Sans MS"/>
                <a:cs typeface="Comic Sans MS"/>
              </a:rPr>
              <a:t>ob</a:t>
            </a:r>
            <a:r>
              <a:rPr sz="1400" spc="0" dirty="0" smtClean="0">
                <a:latin typeface="Comic Sans MS"/>
                <a:cs typeface="Comic Sans MS"/>
              </a:rPr>
              <a:t>ule</a:t>
            </a:r>
            <a:r>
              <a:rPr sz="1400" spc="-9" dirty="0" smtClean="0">
                <a:latin typeface="Comic Sans MS"/>
                <a:cs typeface="Comic Sans MS"/>
              </a:rPr>
              <a:t> </a:t>
            </a:r>
            <a:r>
              <a:rPr sz="1400" spc="-4" dirty="0" smtClean="0">
                <a:latin typeface="Comic Sans MS"/>
                <a:cs typeface="Comic Sans MS"/>
              </a:rPr>
              <a:t>p</a:t>
            </a:r>
            <a:r>
              <a:rPr sz="1400" spc="4" dirty="0" smtClean="0">
                <a:latin typeface="Comic Sans MS"/>
                <a:cs typeface="Comic Sans MS"/>
              </a:rPr>
              <a:t>o</a:t>
            </a:r>
            <a:r>
              <a:rPr sz="1400" spc="0" dirty="0" smtClean="0">
                <a:latin typeface="Comic Sans MS"/>
                <a:cs typeface="Comic Sans MS"/>
              </a:rPr>
              <a:t>l</a:t>
            </a:r>
            <a:r>
              <a:rPr sz="1400" spc="-9" dirty="0" smtClean="0">
                <a:latin typeface="Comic Sans MS"/>
                <a:cs typeface="Comic Sans MS"/>
              </a:rPr>
              <a:t>a</a:t>
            </a:r>
            <a:r>
              <a:rPr sz="1400" spc="0" dirty="0" smtClean="0">
                <a:latin typeface="Comic Sans MS"/>
                <a:cs typeface="Comic Sans MS"/>
              </a:rPr>
              <a:t>i</a:t>
            </a:r>
            <a:r>
              <a:rPr sz="1400" spc="-4" dirty="0" smtClean="0">
                <a:latin typeface="Comic Sans MS"/>
                <a:cs typeface="Comic Sans MS"/>
              </a:rPr>
              <a:t>r</a:t>
            </a:r>
            <a:r>
              <a:rPr sz="1400" spc="0" dirty="0" smtClean="0">
                <a:latin typeface="Comic Sans MS"/>
                <a:cs typeface="Comic Sans MS"/>
              </a:rPr>
              <a:t>e</a:t>
            </a:r>
            <a:r>
              <a:rPr sz="1400" spc="-9" dirty="0" smtClean="0">
                <a:latin typeface="Comic Sans MS"/>
                <a:cs typeface="Comic Sans MS"/>
              </a:rPr>
              <a:t> (</a:t>
            </a:r>
            <a:r>
              <a:rPr sz="1400" spc="0" dirty="0" smtClean="0">
                <a:latin typeface="Comic Sans MS"/>
                <a:cs typeface="Comic Sans MS"/>
              </a:rPr>
              <a:t>n c</a:t>
            </a:r>
            <a:r>
              <a:rPr sz="1400" spc="4" dirty="0" smtClean="0">
                <a:latin typeface="Comic Sans MS"/>
                <a:cs typeface="Comic Sans MS"/>
              </a:rPr>
              <a:t>h</a:t>
            </a:r>
            <a:r>
              <a:rPr sz="1400" spc="-4" dirty="0" smtClean="0">
                <a:latin typeface="Comic Sans MS"/>
                <a:cs typeface="Comic Sans MS"/>
              </a:rPr>
              <a:t>r</a:t>
            </a:r>
            <a:r>
              <a:rPr sz="1400" spc="0" dirty="0" smtClean="0">
                <a:latin typeface="Comic Sans MS"/>
                <a:cs typeface="Comic Sans MS"/>
              </a:rPr>
              <a:t>)                              </a:t>
            </a:r>
            <a:r>
              <a:rPr sz="1400" spc="307" dirty="0" smtClean="0">
                <a:latin typeface="Comic Sans MS"/>
                <a:cs typeface="Comic Sans MS"/>
              </a:rPr>
              <a:t> </a:t>
            </a:r>
            <a:r>
              <a:rPr sz="1800" spc="0" dirty="0" smtClean="0">
                <a:latin typeface="Comic Sans MS"/>
                <a:cs typeface="Comic Sans MS"/>
              </a:rPr>
              <a:t>O</a:t>
            </a:r>
            <a:r>
              <a:rPr sz="1800" spc="-9" baseline="-19933" dirty="0" smtClean="0">
                <a:latin typeface="Comic Sans MS"/>
                <a:cs typeface="Comic Sans MS"/>
              </a:rPr>
              <a:t>I</a:t>
            </a:r>
            <a:r>
              <a:rPr sz="1800" spc="0" baseline="-19933" dirty="0" smtClean="0">
                <a:latin typeface="Comic Sans MS"/>
                <a:cs typeface="Comic Sans MS"/>
              </a:rPr>
              <a:t>I</a:t>
            </a:r>
            <a:r>
              <a:rPr sz="1800" spc="187" baseline="-19933" dirty="0" smtClean="0">
                <a:latin typeface="Comic Sans MS"/>
                <a:cs typeface="Comic Sans MS"/>
              </a:rPr>
              <a:t> </a:t>
            </a:r>
            <a:r>
              <a:rPr sz="1400" spc="0" dirty="0" smtClean="0">
                <a:latin typeface="Comic Sans MS"/>
                <a:cs typeface="Comic Sans MS"/>
              </a:rPr>
              <a:t>(n</a:t>
            </a:r>
            <a:r>
              <a:rPr sz="1400" spc="-14" dirty="0" smtClean="0">
                <a:latin typeface="Comic Sans MS"/>
                <a:cs typeface="Comic Sans MS"/>
              </a:rPr>
              <a:t> </a:t>
            </a:r>
            <a:r>
              <a:rPr sz="1400" spc="-4" dirty="0" smtClean="0">
                <a:latin typeface="Comic Sans MS"/>
                <a:cs typeface="Comic Sans MS"/>
              </a:rPr>
              <a:t>C</a:t>
            </a:r>
            <a:r>
              <a:rPr sz="1400" spc="4" dirty="0" smtClean="0">
                <a:latin typeface="Comic Sans MS"/>
                <a:cs typeface="Comic Sans MS"/>
              </a:rPr>
              <a:t>h</a:t>
            </a:r>
            <a:r>
              <a:rPr sz="1400" spc="-4" dirty="0" smtClean="0">
                <a:latin typeface="Comic Sans MS"/>
                <a:cs typeface="Comic Sans MS"/>
              </a:rPr>
              <a:t>r</a:t>
            </a:r>
            <a:r>
              <a:rPr sz="1400" spc="0" dirty="0" smtClean="0">
                <a:latin typeface="Comic Sans MS"/>
                <a:cs typeface="Comic Sans MS"/>
              </a:rPr>
              <a:t>),</a:t>
            </a:r>
            <a:r>
              <a:rPr sz="1400" spc="119" dirty="0" smtClean="0">
                <a:latin typeface="Comic Sans MS"/>
                <a:cs typeface="Comic Sans MS"/>
              </a:rPr>
              <a:t> </a:t>
            </a:r>
            <a:r>
              <a:rPr sz="1400" spc="-4" dirty="0" smtClean="0">
                <a:latin typeface="Comic Sans MS"/>
                <a:cs typeface="Comic Sans MS"/>
              </a:rPr>
              <a:t>b</a:t>
            </a:r>
            <a:r>
              <a:rPr sz="1400" spc="-14" dirty="0" smtClean="0">
                <a:latin typeface="Comic Sans MS"/>
                <a:cs typeface="Comic Sans MS"/>
              </a:rPr>
              <a:t>l</a:t>
            </a:r>
            <a:r>
              <a:rPr sz="1400" spc="4" dirty="0" smtClean="0">
                <a:latin typeface="Comic Sans MS"/>
                <a:cs typeface="Comic Sans MS"/>
              </a:rPr>
              <a:t>o</a:t>
            </a:r>
            <a:r>
              <a:rPr sz="1400" spc="-9" dirty="0" smtClean="0">
                <a:latin typeface="Comic Sans MS"/>
                <a:cs typeface="Comic Sans MS"/>
              </a:rPr>
              <a:t>qu</a:t>
            </a:r>
            <a:r>
              <a:rPr sz="1400" spc="0" dirty="0" smtClean="0">
                <a:latin typeface="Comic Sans MS"/>
                <a:cs typeface="Comic Sans MS"/>
              </a:rPr>
              <a:t>é</a:t>
            </a:r>
            <a:r>
              <a:rPr sz="1400" spc="-9" dirty="0" smtClean="0">
                <a:latin typeface="Comic Sans MS"/>
                <a:cs typeface="Comic Sans MS"/>
              </a:rPr>
              <a:t> </a:t>
            </a:r>
            <a:r>
              <a:rPr sz="1400" spc="0" dirty="0" smtClean="0">
                <a:latin typeface="Comic Sans MS"/>
                <a:cs typeface="Comic Sans MS"/>
              </a:rPr>
              <a:t>en</a:t>
            </a:r>
            <a:endParaRPr sz="1400" dirty="0">
              <a:latin typeface="Comic Sans MS"/>
              <a:cs typeface="Comic Sans MS"/>
            </a:endParaRPr>
          </a:p>
          <a:p>
            <a:pPr marL="4279343" marR="3848566" algn="ctr">
              <a:lnSpc>
                <a:spcPct val="116129"/>
              </a:lnSpc>
              <a:spcBef>
                <a:spcPts val="8526"/>
              </a:spcBef>
            </a:pPr>
            <a:r>
              <a:rPr sz="1800" spc="-4" dirty="0" smtClean="0">
                <a:latin typeface="Comic Sans MS"/>
                <a:cs typeface="Comic Sans MS"/>
              </a:rPr>
              <a:t>Mé</a:t>
            </a:r>
            <a:r>
              <a:rPr sz="1800" spc="0" dirty="0" smtClean="0">
                <a:latin typeface="Comic Sans MS"/>
                <a:cs typeface="Comic Sans MS"/>
              </a:rPr>
              <a:t>iose 2</a:t>
            </a:r>
            <a:endParaRPr sz="1800" dirty="0">
              <a:latin typeface="Comic Sans MS"/>
              <a:cs typeface="Comic Sans MS"/>
            </a:endParaRPr>
          </a:p>
          <a:p>
            <a:pPr marL="2001015">
              <a:lnSpc>
                <a:spcPts val="2073"/>
              </a:lnSpc>
              <a:spcBef>
                <a:spcPts val="944"/>
              </a:spcBef>
            </a:pPr>
            <a:r>
              <a:rPr sz="1400" spc="-4" dirty="0" smtClean="0">
                <a:latin typeface="Comic Sans MS"/>
                <a:cs typeface="Comic Sans MS"/>
              </a:rPr>
              <a:t>2</a:t>
            </a:r>
            <a:r>
              <a:rPr sz="1350" spc="0" baseline="21261" dirty="0" smtClean="0">
                <a:latin typeface="Comic Sans MS"/>
                <a:cs typeface="Comic Sans MS"/>
              </a:rPr>
              <a:t>è</a:t>
            </a:r>
            <a:r>
              <a:rPr sz="1350" spc="-4" baseline="21261" dirty="0" smtClean="0">
                <a:latin typeface="Comic Sans MS"/>
                <a:cs typeface="Comic Sans MS"/>
              </a:rPr>
              <a:t>m</a:t>
            </a:r>
            <a:r>
              <a:rPr sz="1350" spc="0" baseline="21261" dirty="0" smtClean="0">
                <a:latin typeface="Comic Sans MS"/>
                <a:cs typeface="Comic Sans MS"/>
              </a:rPr>
              <a:t>e  </a:t>
            </a:r>
            <a:r>
              <a:rPr sz="1350" spc="19" baseline="21261" dirty="0" smtClean="0">
                <a:latin typeface="Comic Sans MS"/>
                <a:cs typeface="Comic Sans MS"/>
              </a:rPr>
              <a:t> </a:t>
            </a:r>
            <a:r>
              <a:rPr sz="1400" spc="0" dirty="0" smtClean="0">
                <a:latin typeface="Comic Sans MS"/>
                <a:cs typeface="Comic Sans MS"/>
              </a:rPr>
              <a:t>g</a:t>
            </a:r>
            <a:r>
              <a:rPr sz="1400" spc="-14" dirty="0" smtClean="0">
                <a:latin typeface="Comic Sans MS"/>
                <a:cs typeface="Comic Sans MS"/>
              </a:rPr>
              <a:t>l</a:t>
            </a:r>
            <a:r>
              <a:rPr sz="1400" spc="4" dirty="0" smtClean="0">
                <a:latin typeface="Comic Sans MS"/>
                <a:cs typeface="Comic Sans MS"/>
              </a:rPr>
              <a:t>o</a:t>
            </a:r>
            <a:r>
              <a:rPr sz="1400" spc="-4" dirty="0" smtClean="0">
                <a:latin typeface="Comic Sans MS"/>
                <a:cs typeface="Comic Sans MS"/>
              </a:rPr>
              <a:t>b</a:t>
            </a:r>
            <a:r>
              <a:rPr sz="1400" spc="0" dirty="0" smtClean="0">
                <a:latin typeface="Comic Sans MS"/>
                <a:cs typeface="Comic Sans MS"/>
              </a:rPr>
              <a:t>u</a:t>
            </a:r>
            <a:r>
              <a:rPr sz="1400" spc="-14" dirty="0" smtClean="0">
                <a:latin typeface="Comic Sans MS"/>
                <a:cs typeface="Comic Sans MS"/>
              </a:rPr>
              <a:t>l</a:t>
            </a:r>
            <a:r>
              <a:rPr sz="1400" spc="0" dirty="0" smtClean="0">
                <a:latin typeface="Comic Sans MS"/>
                <a:cs typeface="Comic Sans MS"/>
              </a:rPr>
              <a:t>e</a:t>
            </a:r>
            <a:r>
              <a:rPr sz="1400" spc="-9" dirty="0" smtClean="0">
                <a:latin typeface="Comic Sans MS"/>
                <a:cs typeface="Comic Sans MS"/>
              </a:rPr>
              <a:t> </a:t>
            </a:r>
            <a:r>
              <a:rPr sz="1400" spc="4" dirty="0" smtClean="0">
                <a:latin typeface="Comic Sans MS"/>
                <a:cs typeface="Comic Sans MS"/>
              </a:rPr>
              <a:t>po</a:t>
            </a:r>
            <a:r>
              <a:rPr sz="1400" spc="-14" dirty="0" smtClean="0">
                <a:latin typeface="Comic Sans MS"/>
                <a:cs typeface="Comic Sans MS"/>
              </a:rPr>
              <a:t>l</a:t>
            </a:r>
            <a:r>
              <a:rPr sz="1400" spc="0" dirty="0" smtClean="0">
                <a:latin typeface="Comic Sans MS"/>
                <a:cs typeface="Comic Sans MS"/>
              </a:rPr>
              <a:t>ai</a:t>
            </a:r>
            <a:r>
              <a:rPr sz="1400" spc="-14" dirty="0" smtClean="0">
                <a:latin typeface="Comic Sans MS"/>
                <a:cs typeface="Comic Sans MS"/>
              </a:rPr>
              <a:t>r</a:t>
            </a:r>
            <a:r>
              <a:rPr sz="1400" spc="0" dirty="0" smtClean="0">
                <a:latin typeface="Comic Sans MS"/>
                <a:cs typeface="Comic Sans MS"/>
              </a:rPr>
              <a:t>e                                         </a:t>
            </a:r>
            <a:r>
              <a:rPr sz="1400" spc="125" dirty="0" smtClean="0">
                <a:latin typeface="Comic Sans MS"/>
                <a:cs typeface="Comic Sans MS"/>
              </a:rPr>
              <a:t> </a:t>
            </a:r>
            <a:r>
              <a:rPr sz="2700" spc="0" baseline="-26577" dirty="0" smtClean="0">
                <a:latin typeface="Comic Sans MS"/>
                <a:cs typeface="Comic Sans MS"/>
              </a:rPr>
              <a:t>Ovule (n</a:t>
            </a:r>
            <a:r>
              <a:rPr sz="2700" spc="9" baseline="-26577" dirty="0" smtClean="0">
                <a:latin typeface="Comic Sans MS"/>
                <a:cs typeface="Comic Sans MS"/>
              </a:rPr>
              <a:t> </a:t>
            </a:r>
            <a:r>
              <a:rPr sz="2700" spc="-14" baseline="-26577" dirty="0" err="1" smtClean="0">
                <a:latin typeface="Comic Sans MS"/>
                <a:cs typeface="Comic Sans MS"/>
              </a:rPr>
              <a:t>c</a:t>
            </a:r>
            <a:r>
              <a:rPr sz="2700" spc="4" baseline="-26577" dirty="0" err="1" smtClean="0">
                <a:latin typeface="Comic Sans MS"/>
                <a:cs typeface="Comic Sans MS"/>
              </a:rPr>
              <a:t>h</a:t>
            </a:r>
            <a:r>
              <a:rPr sz="2700" spc="0" baseline="-26577" dirty="0" err="1" smtClean="0">
                <a:latin typeface="Comic Sans MS"/>
                <a:cs typeface="Comic Sans MS"/>
              </a:rPr>
              <a:t>r</a:t>
            </a:r>
            <a:r>
              <a:rPr sz="2700" spc="0" baseline="-26577" dirty="0" smtClean="0">
                <a:latin typeface="Comic Sans MS"/>
                <a:cs typeface="Comic Sans MS"/>
              </a:rPr>
              <a:t>)</a:t>
            </a:r>
            <a:endParaRPr sz="1800" dirty="0" smtClean="0">
              <a:latin typeface="Comic Sans MS"/>
              <a:cs typeface="Comic Sans MS"/>
            </a:endParaRPr>
          </a:p>
          <a:p>
            <a:pPr marL="1898907" marR="302962" indent="-1674880">
              <a:lnSpc>
                <a:spcPts val="4459"/>
              </a:lnSpc>
              <a:spcBef>
                <a:spcPts val="3629"/>
              </a:spcBef>
            </a:pPr>
            <a:r>
              <a:rPr lang="fr-FR" sz="1800" spc="4" dirty="0" smtClean="0">
                <a:latin typeface="Comic Sans MS"/>
                <a:cs typeface="Comic Sans MS"/>
              </a:rPr>
              <a:t>L</a:t>
            </a:r>
            <a:r>
              <a:rPr lang="fr-FR" sz="1800" spc="0" dirty="0" smtClean="0">
                <a:latin typeface="Comic Sans MS"/>
                <a:cs typeface="Comic Sans MS"/>
              </a:rPr>
              <a:t>a</a:t>
            </a:r>
            <a:r>
              <a:rPr lang="fr-FR" sz="1800" spc="4" dirty="0" smtClean="0">
                <a:latin typeface="Comic Sans MS"/>
                <a:cs typeface="Comic Sans MS"/>
              </a:rPr>
              <a:t> m</a:t>
            </a:r>
            <a:r>
              <a:rPr lang="fr-FR" sz="1800" spc="-4" dirty="0" smtClean="0">
                <a:latin typeface="Comic Sans MS"/>
                <a:cs typeface="Comic Sans MS"/>
              </a:rPr>
              <a:t>é</a:t>
            </a:r>
            <a:r>
              <a:rPr lang="fr-FR" sz="1800" spc="0" dirty="0" smtClean="0">
                <a:latin typeface="Comic Sans MS"/>
                <a:cs typeface="Comic Sans MS"/>
              </a:rPr>
              <a:t>iose</a:t>
            </a:r>
            <a:r>
              <a:rPr lang="fr-FR" sz="1800" spc="-9" dirty="0" smtClean="0">
                <a:latin typeface="Comic Sans MS"/>
                <a:cs typeface="Comic Sans MS"/>
              </a:rPr>
              <a:t> </a:t>
            </a:r>
            <a:r>
              <a:rPr lang="fr-FR" sz="1800" spc="0" dirty="0" smtClean="0">
                <a:latin typeface="Comic Sans MS"/>
                <a:cs typeface="Comic Sans MS"/>
              </a:rPr>
              <a:t>2</a:t>
            </a:r>
            <a:r>
              <a:rPr lang="fr-FR" sz="1800" spc="9" dirty="0" smtClean="0">
                <a:latin typeface="Comic Sans MS"/>
                <a:cs typeface="Comic Sans MS"/>
              </a:rPr>
              <a:t> </a:t>
            </a:r>
            <a:r>
              <a:rPr lang="fr-FR" sz="1800" spc="4" dirty="0" smtClean="0">
                <a:latin typeface="Comic Sans MS"/>
                <a:cs typeface="Comic Sans MS"/>
              </a:rPr>
              <a:t>n</a:t>
            </a:r>
            <a:r>
              <a:rPr lang="fr-FR" sz="1800" spc="0" dirty="0" smtClean="0">
                <a:latin typeface="Comic Sans MS"/>
                <a:cs typeface="Comic Sans MS"/>
              </a:rPr>
              <a:t>’a lieu qu’en c</a:t>
            </a:r>
            <a:r>
              <a:rPr lang="fr-FR" sz="1800" spc="4" dirty="0" smtClean="0">
                <a:latin typeface="Comic Sans MS"/>
                <a:cs typeface="Comic Sans MS"/>
              </a:rPr>
              <a:t>a</a:t>
            </a:r>
            <a:r>
              <a:rPr lang="fr-FR" sz="1800" spc="0" dirty="0" smtClean="0">
                <a:latin typeface="Comic Sans MS"/>
                <a:cs typeface="Comic Sans MS"/>
              </a:rPr>
              <a:t>s </a:t>
            </a:r>
            <a:r>
              <a:rPr lang="fr-FR" sz="1800" spc="-4" dirty="0" smtClean="0">
                <a:latin typeface="Comic Sans MS"/>
                <a:cs typeface="Comic Sans MS"/>
              </a:rPr>
              <a:t>d</a:t>
            </a:r>
            <a:r>
              <a:rPr lang="fr-FR" sz="1800" spc="0" dirty="0" smtClean="0">
                <a:latin typeface="Comic Sans MS"/>
                <a:cs typeface="Comic Sans MS"/>
              </a:rPr>
              <a:t>e </a:t>
            </a:r>
            <a:r>
              <a:rPr lang="fr-FR" sz="1800" spc="-4" dirty="0" smtClean="0">
                <a:latin typeface="Comic Sans MS"/>
                <a:cs typeface="Comic Sans MS"/>
              </a:rPr>
              <a:t>fé</a:t>
            </a:r>
            <a:r>
              <a:rPr lang="fr-FR" sz="1800" spc="0" dirty="0" smtClean="0">
                <a:latin typeface="Comic Sans MS"/>
                <a:cs typeface="Comic Sans MS"/>
              </a:rPr>
              <a:t>co</a:t>
            </a:r>
            <a:r>
              <a:rPr lang="fr-FR" sz="1800" spc="4" dirty="0" smtClean="0">
                <a:latin typeface="Comic Sans MS"/>
                <a:cs typeface="Comic Sans MS"/>
              </a:rPr>
              <a:t>n</a:t>
            </a:r>
            <a:r>
              <a:rPr lang="fr-FR" sz="1800" spc="9" dirty="0" smtClean="0">
                <a:latin typeface="Comic Sans MS"/>
                <a:cs typeface="Comic Sans MS"/>
              </a:rPr>
              <a:t>d</a:t>
            </a:r>
            <a:r>
              <a:rPr lang="fr-FR" sz="1800" spc="4" dirty="0" smtClean="0">
                <a:latin typeface="Comic Sans MS"/>
                <a:cs typeface="Comic Sans MS"/>
              </a:rPr>
              <a:t>at</a:t>
            </a:r>
            <a:r>
              <a:rPr lang="fr-FR" sz="1800" spc="0" dirty="0" smtClean="0">
                <a:latin typeface="Comic Sans MS"/>
                <a:cs typeface="Comic Sans MS"/>
              </a:rPr>
              <a:t>io</a:t>
            </a:r>
            <a:r>
              <a:rPr lang="fr-FR" sz="1800" spc="4" dirty="0" smtClean="0">
                <a:latin typeface="Comic Sans MS"/>
                <a:cs typeface="Comic Sans MS"/>
              </a:rPr>
              <a:t>n</a:t>
            </a:r>
            <a:r>
              <a:rPr lang="fr-FR" sz="1800" spc="0" dirty="0" smtClean="0">
                <a:latin typeface="Comic Sans MS"/>
                <a:cs typeface="Comic Sans MS"/>
              </a:rPr>
              <a:t>. </a:t>
            </a:r>
            <a:r>
              <a:rPr lang="fr-FR" sz="1800" spc="-9" dirty="0" smtClean="0">
                <a:latin typeface="Comic Sans MS"/>
                <a:cs typeface="Comic Sans MS"/>
              </a:rPr>
              <a:t>E</a:t>
            </a:r>
            <a:r>
              <a:rPr lang="fr-FR" sz="1800" spc="0" dirty="0" smtClean="0">
                <a:latin typeface="Comic Sans MS"/>
                <a:cs typeface="Comic Sans MS"/>
              </a:rPr>
              <a:t>n l’</a:t>
            </a:r>
            <a:r>
              <a:rPr lang="fr-FR" sz="1800" spc="4" dirty="0" smtClean="0">
                <a:latin typeface="Comic Sans MS"/>
                <a:cs typeface="Comic Sans MS"/>
              </a:rPr>
              <a:t>a</a:t>
            </a:r>
            <a:r>
              <a:rPr lang="fr-FR" sz="1800" spc="0" dirty="0" smtClean="0">
                <a:latin typeface="Comic Sans MS"/>
                <a:cs typeface="Comic Sans MS"/>
              </a:rPr>
              <a:t>b</a:t>
            </a:r>
            <a:r>
              <a:rPr lang="fr-FR" sz="1800" spc="-9" dirty="0" smtClean="0">
                <a:latin typeface="Comic Sans MS"/>
                <a:cs typeface="Comic Sans MS"/>
              </a:rPr>
              <a:t>s</a:t>
            </a:r>
            <a:r>
              <a:rPr lang="fr-FR" sz="1800" spc="0" dirty="0" smtClean="0">
                <a:latin typeface="Comic Sans MS"/>
                <a:cs typeface="Comic Sans MS"/>
              </a:rPr>
              <a:t>e</a:t>
            </a:r>
            <a:r>
              <a:rPr lang="fr-FR" sz="1800" spc="4" dirty="0" smtClean="0">
                <a:latin typeface="Comic Sans MS"/>
                <a:cs typeface="Comic Sans MS"/>
              </a:rPr>
              <a:t>n</a:t>
            </a:r>
            <a:r>
              <a:rPr lang="fr-FR" sz="1800" spc="0" dirty="0" smtClean="0">
                <a:latin typeface="Comic Sans MS"/>
                <a:cs typeface="Comic Sans MS"/>
              </a:rPr>
              <a:t>ce </a:t>
            </a:r>
            <a:r>
              <a:rPr lang="fr-FR" sz="1800" spc="-4" dirty="0" smtClean="0">
                <a:latin typeface="Comic Sans MS"/>
                <a:cs typeface="Comic Sans MS"/>
              </a:rPr>
              <a:t>d</a:t>
            </a:r>
            <a:r>
              <a:rPr lang="fr-FR" sz="1800" spc="0" dirty="0" smtClean="0">
                <a:latin typeface="Comic Sans MS"/>
                <a:cs typeface="Comic Sans MS"/>
              </a:rPr>
              <a:t>e ce</a:t>
            </a:r>
            <a:r>
              <a:rPr lang="fr-FR" sz="1800" spc="4" dirty="0" smtClean="0">
                <a:latin typeface="Comic Sans MS"/>
                <a:cs typeface="Comic Sans MS"/>
              </a:rPr>
              <a:t>tt</a:t>
            </a:r>
            <a:r>
              <a:rPr lang="fr-FR" sz="1800" spc="0" dirty="0" smtClean="0">
                <a:latin typeface="Comic Sans MS"/>
                <a:cs typeface="Comic Sans MS"/>
              </a:rPr>
              <a:t>e </a:t>
            </a:r>
            <a:r>
              <a:rPr lang="fr-FR" sz="1800" spc="-4" dirty="0" smtClean="0">
                <a:latin typeface="Comic Sans MS"/>
                <a:cs typeface="Comic Sans MS"/>
              </a:rPr>
              <a:t>d</a:t>
            </a:r>
            <a:r>
              <a:rPr lang="fr-FR" sz="1800" spc="0" dirty="0" smtClean="0">
                <a:latin typeface="Comic Sans MS"/>
                <a:cs typeface="Comic Sans MS"/>
              </a:rPr>
              <a:t>er</a:t>
            </a:r>
            <a:r>
              <a:rPr lang="fr-FR" sz="1800" spc="4" dirty="0" smtClean="0">
                <a:latin typeface="Comic Sans MS"/>
                <a:cs typeface="Comic Sans MS"/>
              </a:rPr>
              <a:t>n</a:t>
            </a:r>
            <a:r>
              <a:rPr lang="fr-FR" sz="1800" spc="0" dirty="0" smtClean="0">
                <a:latin typeface="Comic Sans MS"/>
                <a:cs typeface="Comic Sans MS"/>
              </a:rPr>
              <a:t>i</a:t>
            </a:r>
            <a:r>
              <a:rPr lang="fr-FR" sz="1800" spc="-4" dirty="0" smtClean="0">
                <a:latin typeface="Comic Sans MS"/>
                <a:cs typeface="Comic Sans MS"/>
              </a:rPr>
              <a:t>è</a:t>
            </a:r>
            <a:r>
              <a:rPr lang="fr-FR" sz="1800" spc="0" dirty="0" smtClean="0">
                <a:latin typeface="Comic Sans MS"/>
                <a:cs typeface="Comic Sans MS"/>
              </a:rPr>
              <a:t>re, </a:t>
            </a:r>
            <a:endParaRPr lang="fr-FR" sz="1800" dirty="0" smtClean="0">
              <a:latin typeface="Comic Sans MS"/>
              <a:cs typeface="Comic Sans MS"/>
            </a:endParaRPr>
          </a:p>
          <a:p>
            <a:pPr marL="1898907" marR="302962">
              <a:lnSpc>
                <a:spcPts val="2323"/>
              </a:lnSpc>
            </a:pPr>
            <a:r>
              <a:rPr lang="fr-FR" sz="1800" spc="0" dirty="0" smtClean="0">
                <a:latin typeface="Comic Sans MS"/>
                <a:cs typeface="Comic Sans MS"/>
              </a:rPr>
              <a:t>l’</a:t>
            </a:r>
            <a:r>
              <a:rPr lang="fr-FR" sz="1800" spc="-9" dirty="0" smtClean="0">
                <a:latin typeface="Comic Sans MS"/>
                <a:cs typeface="Comic Sans MS"/>
              </a:rPr>
              <a:t>O</a:t>
            </a:r>
            <a:r>
              <a:rPr lang="fr-FR" sz="1800" spc="4" baseline="-19933" dirty="0" smtClean="0">
                <a:latin typeface="Comic Sans MS"/>
                <a:cs typeface="Comic Sans MS"/>
              </a:rPr>
              <a:t>I</a:t>
            </a:r>
            <a:r>
              <a:rPr lang="fr-FR" sz="1800" spc="0" baseline="-19933" dirty="0" smtClean="0">
                <a:latin typeface="Comic Sans MS"/>
                <a:cs typeface="Comic Sans MS"/>
              </a:rPr>
              <a:t>I </a:t>
            </a:r>
            <a:r>
              <a:rPr lang="fr-FR" sz="1800" spc="-182" dirty="0" smtClean="0">
                <a:latin typeface="Comic Sans MS"/>
                <a:cs typeface="Comic Sans MS"/>
              </a:rPr>
              <a:t> </a:t>
            </a:r>
            <a:r>
              <a:rPr lang="fr-FR" sz="1800" spc="0" dirty="0" smtClean="0">
                <a:latin typeface="Comic Sans MS"/>
                <a:cs typeface="Comic Sans MS"/>
              </a:rPr>
              <a:t>d</a:t>
            </a:r>
            <a:r>
              <a:rPr lang="fr-FR" sz="1800" spc="-4" dirty="0" smtClean="0">
                <a:latin typeface="Comic Sans MS"/>
                <a:cs typeface="Comic Sans MS"/>
              </a:rPr>
              <a:t>é</a:t>
            </a:r>
            <a:r>
              <a:rPr lang="fr-FR" sz="1800" spc="4" dirty="0" smtClean="0">
                <a:latin typeface="Comic Sans MS"/>
                <a:cs typeface="Comic Sans MS"/>
              </a:rPr>
              <a:t>g</a:t>
            </a:r>
            <a:r>
              <a:rPr lang="fr-FR" sz="1800" spc="-4" dirty="0" smtClean="0">
                <a:latin typeface="Comic Sans MS"/>
                <a:cs typeface="Comic Sans MS"/>
              </a:rPr>
              <a:t>é</a:t>
            </a:r>
            <a:r>
              <a:rPr lang="fr-FR" sz="1800" spc="4" dirty="0" smtClean="0">
                <a:latin typeface="Comic Sans MS"/>
                <a:cs typeface="Comic Sans MS"/>
              </a:rPr>
              <a:t>n</a:t>
            </a:r>
            <a:r>
              <a:rPr lang="fr-FR" sz="1800" spc="-4" dirty="0" smtClean="0">
                <a:latin typeface="Comic Sans MS"/>
                <a:cs typeface="Comic Sans MS"/>
              </a:rPr>
              <a:t>è</a:t>
            </a:r>
            <a:r>
              <a:rPr lang="fr-FR" sz="1800" spc="-14" dirty="0" smtClean="0">
                <a:latin typeface="Comic Sans MS"/>
                <a:cs typeface="Comic Sans MS"/>
              </a:rPr>
              <a:t>r</a:t>
            </a:r>
            <a:r>
              <a:rPr lang="fr-FR" sz="1800" spc="0" dirty="0" smtClean="0">
                <a:latin typeface="Comic Sans MS"/>
                <a:cs typeface="Comic Sans MS"/>
              </a:rPr>
              <a:t>e </a:t>
            </a:r>
            <a:r>
              <a:rPr lang="fr-FR" sz="1800" spc="-4" dirty="0" smtClean="0">
                <a:latin typeface="Comic Sans MS"/>
                <a:cs typeface="Comic Sans MS"/>
              </a:rPr>
              <a:t>d</a:t>
            </a:r>
            <a:r>
              <a:rPr lang="fr-FR" sz="1800" spc="4" dirty="0" smtClean="0">
                <a:latin typeface="Comic Sans MS"/>
                <a:cs typeface="Comic Sans MS"/>
              </a:rPr>
              <a:t>an</a:t>
            </a:r>
            <a:r>
              <a:rPr lang="fr-FR" sz="1800" spc="0" dirty="0" smtClean="0">
                <a:latin typeface="Comic Sans MS"/>
                <a:cs typeface="Comic Sans MS"/>
              </a:rPr>
              <a:t>s le </a:t>
            </a:r>
            <a:r>
              <a:rPr lang="fr-FR" sz="1800" spc="4" dirty="0" smtClean="0">
                <a:latin typeface="Comic Sans MS"/>
                <a:cs typeface="Comic Sans MS"/>
              </a:rPr>
              <a:t>t</a:t>
            </a:r>
            <a:r>
              <a:rPr lang="fr-FR" sz="1800" spc="0" dirty="0" smtClean="0">
                <a:latin typeface="Comic Sans MS"/>
                <a:cs typeface="Comic Sans MS"/>
              </a:rPr>
              <a:t>iers</a:t>
            </a:r>
            <a:r>
              <a:rPr lang="fr-FR" sz="1800" spc="-9" dirty="0" smtClean="0">
                <a:latin typeface="Comic Sans MS"/>
                <a:cs typeface="Comic Sans MS"/>
              </a:rPr>
              <a:t> </a:t>
            </a:r>
            <a:r>
              <a:rPr lang="fr-FR" sz="1800" spc="0" dirty="0" smtClean="0">
                <a:latin typeface="Comic Sans MS"/>
                <a:cs typeface="Comic Sans MS"/>
              </a:rPr>
              <a:t>e</a:t>
            </a:r>
            <a:r>
              <a:rPr lang="fr-FR" sz="1800" spc="4" dirty="0" smtClean="0">
                <a:latin typeface="Comic Sans MS"/>
                <a:cs typeface="Comic Sans MS"/>
              </a:rPr>
              <a:t>xt</a:t>
            </a:r>
            <a:r>
              <a:rPr lang="fr-FR" sz="1800" spc="0" dirty="0" smtClean="0">
                <a:latin typeface="Comic Sans MS"/>
                <a:cs typeface="Comic Sans MS"/>
              </a:rPr>
              <a:t>er</a:t>
            </a:r>
            <a:r>
              <a:rPr lang="fr-FR" sz="1800" spc="4" dirty="0" smtClean="0">
                <a:latin typeface="Comic Sans MS"/>
                <a:cs typeface="Comic Sans MS"/>
              </a:rPr>
              <a:t>n</a:t>
            </a:r>
            <a:r>
              <a:rPr lang="fr-FR" sz="1800" spc="0" dirty="0" smtClean="0">
                <a:latin typeface="Comic Sans MS"/>
                <a:cs typeface="Comic Sans MS"/>
              </a:rPr>
              <a:t>e </a:t>
            </a:r>
            <a:r>
              <a:rPr lang="fr-FR" sz="1800" spc="-4" dirty="0" smtClean="0">
                <a:latin typeface="Comic Sans MS"/>
                <a:cs typeface="Comic Sans MS"/>
              </a:rPr>
              <a:t>d</a:t>
            </a:r>
            <a:r>
              <a:rPr lang="fr-FR" sz="1800" spc="0" dirty="0" smtClean="0">
                <a:latin typeface="Comic Sans MS"/>
                <a:cs typeface="Comic Sans MS"/>
              </a:rPr>
              <a:t>e l’</a:t>
            </a:r>
            <a:r>
              <a:rPr lang="fr-FR" sz="1800" spc="-9" dirty="0" smtClean="0">
                <a:latin typeface="Comic Sans MS"/>
                <a:cs typeface="Comic Sans MS"/>
              </a:rPr>
              <a:t>o</a:t>
            </a:r>
            <a:r>
              <a:rPr lang="fr-FR" sz="1800" spc="0" dirty="0" smtClean="0">
                <a:latin typeface="Comic Sans MS"/>
                <a:cs typeface="Comic Sans MS"/>
              </a:rPr>
              <a:t>vi</a:t>
            </a:r>
            <a:r>
              <a:rPr lang="fr-FR" sz="1800" spc="-4" dirty="0" smtClean="0">
                <a:latin typeface="Comic Sans MS"/>
                <a:cs typeface="Comic Sans MS"/>
              </a:rPr>
              <a:t>d</a:t>
            </a:r>
            <a:r>
              <a:rPr lang="fr-FR" sz="1800" spc="0" dirty="0" smtClean="0">
                <a:latin typeface="Comic Sans MS"/>
                <a:cs typeface="Comic Sans MS"/>
              </a:rPr>
              <a:t>uc</a:t>
            </a:r>
            <a:r>
              <a:rPr lang="fr-FR" sz="1800" spc="4" dirty="0" smtClean="0">
                <a:latin typeface="Comic Sans MS"/>
                <a:cs typeface="Comic Sans MS"/>
              </a:rPr>
              <a:t>t</a:t>
            </a:r>
            <a:r>
              <a:rPr lang="fr-FR" sz="1800" spc="0" dirty="0" smtClean="0">
                <a:latin typeface="Comic Sans MS"/>
                <a:cs typeface="Comic Sans MS"/>
              </a:rPr>
              <a:t>e.</a:t>
            </a:r>
            <a:endParaRPr lang="fr-FR" sz="1800" dirty="0">
              <a:latin typeface="Comic Sans MS"/>
              <a:cs typeface="Comic Sans MS"/>
            </a:endParaRPr>
          </a:p>
        </p:txBody>
      </p:sp>
      <p:sp>
        <p:nvSpPr>
          <p:cNvPr id="3" name="object 20"/>
          <p:cNvSpPr/>
          <p:nvPr/>
        </p:nvSpPr>
        <p:spPr>
          <a:xfrm>
            <a:off x="6138550" y="537972"/>
            <a:ext cx="1441704" cy="502920"/>
          </a:xfrm>
          <a:custGeom>
            <a:avLst/>
            <a:gdLst/>
            <a:ahLst/>
            <a:cxnLst/>
            <a:rect l="l" t="t" r="r" b="b"/>
            <a:pathLst>
              <a:path w="1441704" h="502919">
                <a:moveTo>
                  <a:pt x="0" y="0"/>
                </a:moveTo>
                <a:lnTo>
                  <a:pt x="0" y="502919"/>
                </a:lnTo>
                <a:lnTo>
                  <a:pt x="1441704" y="502919"/>
                </a:lnTo>
                <a:lnTo>
                  <a:pt x="144170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21"/>
          <p:cNvSpPr/>
          <p:nvPr/>
        </p:nvSpPr>
        <p:spPr>
          <a:xfrm>
            <a:off x="6138550" y="1475231"/>
            <a:ext cx="1441704" cy="502920"/>
          </a:xfrm>
          <a:custGeom>
            <a:avLst/>
            <a:gdLst/>
            <a:ahLst/>
            <a:cxnLst/>
            <a:rect l="l" t="t" r="r" b="b"/>
            <a:pathLst>
              <a:path w="1441704" h="502920">
                <a:moveTo>
                  <a:pt x="0" y="0"/>
                </a:moveTo>
                <a:lnTo>
                  <a:pt x="0" y="502919"/>
                </a:lnTo>
                <a:lnTo>
                  <a:pt x="1441704" y="502919"/>
                </a:lnTo>
                <a:lnTo>
                  <a:pt x="144170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22"/>
          <p:cNvSpPr/>
          <p:nvPr/>
        </p:nvSpPr>
        <p:spPr>
          <a:xfrm>
            <a:off x="7721986" y="682751"/>
            <a:ext cx="216407" cy="1223772"/>
          </a:xfrm>
          <a:custGeom>
            <a:avLst/>
            <a:gdLst/>
            <a:ahLst/>
            <a:cxnLst/>
            <a:rect l="l" t="t" r="r" b="b"/>
            <a:pathLst>
              <a:path w="216407" h="1223772">
                <a:moveTo>
                  <a:pt x="0" y="0"/>
                </a:moveTo>
                <a:lnTo>
                  <a:pt x="55365" y="3335"/>
                </a:lnTo>
                <a:lnTo>
                  <a:pt x="105287" y="12777"/>
                </a:lnTo>
                <a:lnTo>
                  <a:pt x="148030" y="27475"/>
                </a:lnTo>
                <a:lnTo>
                  <a:pt x="181860" y="46580"/>
                </a:lnTo>
                <a:lnTo>
                  <a:pt x="210102" y="77444"/>
                </a:lnTo>
                <a:lnTo>
                  <a:pt x="216407" y="102107"/>
                </a:lnTo>
                <a:lnTo>
                  <a:pt x="216407" y="1121663"/>
                </a:lnTo>
                <a:lnTo>
                  <a:pt x="197462" y="1163646"/>
                </a:lnTo>
                <a:lnTo>
                  <a:pt x="158494" y="1191345"/>
                </a:lnTo>
                <a:lnTo>
                  <a:pt x="118076" y="1207365"/>
                </a:lnTo>
                <a:lnTo>
                  <a:pt x="69993" y="1218367"/>
                </a:lnTo>
                <a:lnTo>
                  <a:pt x="15979" y="1223501"/>
                </a:lnTo>
                <a:lnTo>
                  <a:pt x="0" y="1223771"/>
                </a:lnTo>
              </a:path>
            </a:pathLst>
          </a:custGeom>
          <a:ln w="38100">
            <a:solidFill>
              <a:srgbClr val="FF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3"/>
          <p:cNvSpPr/>
          <p:nvPr/>
        </p:nvSpPr>
        <p:spPr>
          <a:xfrm>
            <a:off x="8083174" y="897635"/>
            <a:ext cx="1368552" cy="792480"/>
          </a:xfrm>
          <a:custGeom>
            <a:avLst/>
            <a:gdLst/>
            <a:ahLst/>
            <a:cxnLst/>
            <a:rect l="l" t="t" r="r" b="b"/>
            <a:pathLst>
              <a:path w="1368552" h="792480">
                <a:moveTo>
                  <a:pt x="0" y="0"/>
                </a:moveTo>
                <a:lnTo>
                  <a:pt x="0" y="792480"/>
                </a:lnTo>
                <a:lnTo>
                  <a:pt x="1368552" y="792479"/>
                </a:lnTo>
                <a:lnTo>
                  <a:pt x="1368552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65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4"/>
          <p:cNvSpPr/>
          <p:nvPr/>
        </p:nvSpPr>
        <p:spPr>
          <a:xfrm>
            <a:off x="953905" y="537972"/>
            <a:ext cx="3384804" cy="504444"/>
          </a:xfrm>
          <a:custGeom>
            <a:avLst/>
            <a:gdLst/>
            <a:ahLst/>
            <a:cxnLst/>
            <a:rect l="l" t="t" r="r" b="b"/>
            <a:pathLst>
              <a:path w="3384804" h="504444">
                <a:moveTo>
                  <a:pt x="0" y="0"/>
                </a:moveTo>
                <a:lnTo>
                  <a:pt x="0" y="504443"/>
                </a:lnTo>
                <a:lnTo>
                  <a:pt x="3384804" y="504443"/>
                </a:lnTo>
                <a:lnTo>
                  <a:pt x="3384804" y="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5"/>
          <p:cNvSpPr/>
          <p:nvPr/>
        </p:nvSpPr>
        <p:spPr>
          <a:xfrm>
            <a:off x="1874398" y="911351"/>
            <a:ext cx="2302763" cy="0"/>
          </a:xfrm>
          <a:custGeom>
            <a:avLst/>
            <a:gdLst/>
            <a:ahLst/>
            <a:cxnLst/>
            <a:rect l="l" t="t" r="r" b="b"/>
            <a:pathLst>
              <a:path w="2302763">
                <a:moveTo>
                  <a:pt x="2302763" y="0"/>
                </a:moveTo>
                <a:lnTo>
                  <a:pt x="0" y="0"/>
                </a:lnTo>
              </a:path>
            </a:pathLst>
          </a:custGeom>
          <a:ln w="1650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6"/>
          <p:cNvSpPr/>
          <p:nvPr/>
        </p:nvSpPr>
        <p:spPr>
          <a:xfrm>
            <a:off x="1866778" y="903731"/>
            <a:ext cx="2302764" cy="0"/>
          </a:xfrm>
          <a:custGeom>
            <a:avLst/>
            <a:gdLst/>
            <a:ahLst/>
            <a:cxnLst/>
            <a:rect l="l" t="t" r="r" b="b"/>
            <a:pathLst>
              <a:path w="2302764">
                <a:moveTo>
                  <a:pt x="2302764" y="0"/>
                </a:moveTo>
                <a:lnTo>
                  <a:pt x="0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7"/>
          <p:cNvSpPr/>
          <p:nvPr/>
        </p:nvSpPr>
        <p:spPr>
          <a:xfrm>
            <a:off x="953905" y="1545335"/>
            <a:ext cx="3454907" cy="505968"/>
          </a:xfrm>
          <a:custGeom>
            <a:avLst/>
            <a:gdLst/>
            <a:ahLst/>
            <a:cxnLst/>
            <a:rect l="l" t="t" r="r" b="b"/>
            <a:pathLst>
              <a:path w="3454907" h="505968">
                <a:moveTo>
                  <a:pt x="0" y="0"/>
                </a:moveTo>
                <a:lnTo>
                  <a:pt x="0" y="505968"/>
                </a:lnTo>
                <a:lnTo>
                  <a:pt x="3454907" y="505968"/>
                </a:lnTo>
                <a:lnTo>
                  <a:pt x="3454907" y="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8"/>
          <p:cNvSpPr/>
          <p:nvPr/>
        </p:nvSpPr>
        <p:spPr>
          <a:xfrm>
            <a:off x="2051182" y="1920239"/>
            <a:ext cx="2314955" cy="0"/>
          </a:xfrm>
          <a:custGeom>
            <a:avLst/>
            <a:gdLst/>
            <a:ahLst/>
            <a:cxnLst/>
            <a:rect l="l" t="t" r="r" b="b"/>
            <a:pathLst>
              <a:path w="2314955">
                <a:moveTo>
                  <a:pt x="2314955" y="0"/>
                </a:moveTo>
                <a:lnTo>
                  <a:pt x="0" y="0"/>
                </a:lnTo>
              </a:path>
            </a:pathLst>
          </a:custGeom>
          <a:ln w="1650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9"/>
          <p:cNvSpPr/>
          <p:nvPr/>
        </p:nvSpPr>
        <p:spPr>
          <a:xfrm>
            <a:off x="2043562" y="1912619"/>
            <a:ext cx="2314956" cy="0"/>
          </a:xfrm>
          <a:custGeom>
            <a:avLst/>
            <a:gdLst/>
            <a:ahLst/>
            <a:cxnLst/>
            <a:rect l="l" t="t" r="r" b="b"/>
            <a:pathLst>
              <a:path w="2314956">
                <a:moveTo>
                  <a:pt x="2314956" y="0"/>
                </a:moveTo>
                <a:lnTo>
                  <a:pt x="0" y="0"/>
                </a:lnTo>
              </a:path>
            </a:pathLst>
          </a:custGeom>
          <a:ln w="165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0"/>
          <p:cNvSpPr/>
          <p:nvPr/>
        </p:nvSpPr>
        <p:spPr>
          <a:xfrm>
            <a:off x="5274442" y="2770631"/>
            <a:ext cx="0" cy="359663"/>
          </a:xfrm>
          <a:custGeom>
            <a:avLst/>
            <a:gdLst/>
            <a:ahLst/>
            <a:cxnLst/>
            <a:rect l="l" t="t" r="r" b="b"/>
            <a:pathLst>
              <a:path h="359663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1"/>
          <p:cNvSpPr/>
          <p:nvPr/>
        </p:nvSpPr>
        <p:spPr>
          <a:xfrm>
            <a:off x="3043306" y="3130295"/>
            <a:ext cx="3671315" cy="0"/>
          </a:xfrm>
          <a:custGeom>
            <a:avLst/>
            <a:gdLst/>
            <a:ahLst/>
            <a:cxnLst/>
            <a:rect l="l" t="t" r="r" b="b"/>
            <a:pathLst>
              <a:path w="3671315">
                <a:moveTo>
                  <a:pt x="0" y="0"/>
                </a:moveTo>
                <a:lnTo>
                  <a:pt x="3671315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32"/>
          <p:cNvSpPr/>
          <p:nvPr/>
        </p:nvSpPr>
        <p:spPr>
          <a:xfrm>
            <a:off x="2985394" y="3116579"/>
            <a:ext cx="114300" cy="647700"/>
          </a:xfrm>
          <a:custGeom>
            <a:avLst/>
            <a:gdLst/>
            <a:ahLst/>
            <a:cxnLst/>
            <a:rect l="l" t="t" r="r" b="b"/>
            <a:pathLst>
              <a:path w="114300" h="647700">
                <a:moveTo>
                  <a:pt x="38100" y="551688"/>
                </a:moveTo>
                <a:lnTo>
                  <a:pt x="38100" y="533400"/>
                </a:lnTo>
                <a:lnTo>
                  <a:pt x="0" y="533400"/>
                </a:lnTo>
                <a:lnTo>
                  <a:pt x="57912" y="647700"/>
                </a:lnTo>
                <a:lnTo>
                  <a:pt x="38100" y="551688"/>
                </a:lnTo>
                <a:close/>
              </a:path>
              <a:path w="114300" h="647700">
                <a:moveTo>
                  <a:pt x="76200" y="551688"/>
                </a:moveTo>
                <a:lnTo>
                  <a:pt x="114300" y="533400"/>
                </a:lnTo>
                <a:lnTo>
                  <a:pt x="76199" y="533399"/>
                </a:lnTo>
                <a:lnTo>
                  <a:pt x="76200" y="551688"/>
                </a:lnTo>
                <a:close/>
              </a:path>
              <a:path w="114300" h="647700">
                <a:moveTo>
                  <a:pt x="76200" y="0"/>
                </a:moveTo>
                <a:lnTo>
                  <a:pt x="38100" y="0"/>
                </a:lnTo>
                <a:lnTo>
                  <a:pt x="38100" y="551688"/>
                </a:lnTo>
                <a:lnTo>
                  <a:pt x="57912" y="647700"/>
                </a:lnTo>
                <a:lnTo>
                  <a:pt x="114300" y="533400"/>
                </a:lnTo>
                <a:lnTo>
                  <a:pt x="76200" y="551688"/>
                </a:lnTo>
                <a:lnTo>
                  <a:pt x="762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33"/>
          <p:cNvSpPr/>
          <p:nvPr/>
        </p:nvSpPr>
        <p:spPr>
          <a:xfrm>
            <a:off x="6642994" y="3116579"/>
            <a:ext cx="114300" cy="647699"/>
          </a:xfrm>
          <a:custGeom>
            <a:avLst/>
            <a:gdLst/>
            <a:ahLst/>
            <a:cxnLst/>
            <a:rect l="l" t="t" r="r" b="b"/>
            <a:pathLst>
              <a:path w="114300" h="647700">
                <a:moveTo>
                  <a:pt x="38100" y="551687"/>
                </a:moveTo>
                <a:lnTo>
                  <a:pt x="38100" y="533400"/>
                </a:lnTo>
                <a:lnTo>
                  <a:pt x="0" y="533399"/>
                </a:lnTo>
                <a:lnTo>
                  <a:pt x="57912" y="647699"/>
                </a:lnTo>
                <a:lnTo>
                  <a:pt x="38100" y="551687"/>
                </a:lnTo>
                <a:close/>
              </a:path>
              <a:path w="114300" h="647700">
                <a:moveTo>
                  <a:pt x="76200" y="551687"/>
                </a:moveTo>
                <a:lnTo>
                  <a:pt x="114300" y="533399"/>
                </a:lnTo>
                <a:lnTo>
                  <a:pt x="76199" y="533399"/>
                </a:lnTo>
                <a:lnTo>
                  <a:pt x="76200" y="551687"/>
                </a:lnTo>
                <a:close/>
              </a:path>
              <a:path w="114300" h="647700">
                <a:moveTo>
                  <a:pt x="76200" y="0"/>
                </a:moveTo>
                <a:lnTo>
                  <a:pt x="38100" y="0"/>
                </a:lnTo>
                <a:lnTo>
                  <a:pt x="38100" y="551687"/>
                </a:lnTo>
                <a:lnTo>
                  <a:pt x="57912" y="647699"/>
                </a:lnTo>
                <a:lnTo>
                  <a:pt x="114300" y="533399"/>
                </a:lnTo>
                <a:lnTo>
                  <a:pt x="76200" y="551687"/>
                </a:lnTo>
                <a:lnTo>
                  <a:pt x="762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4"/>
          <p:cNvSpPr/>
          <p:nvPr/>
        </p:nvSpPr>
        <p:spPr>
          <a:xfrm>
            <a:off x="4392046" y="3473196"/>
            <a:ext cx="918972" cy="0"/>
          </a:xfrm>
          <a:custGeom>
            <a:avLst/>
            <a:gdLst/>
            <a:ahLst/>
            <a:cxnLst/>
            <a:rect l="l" t="t" r="r" b="b"/>
            <a:pathLst>
              <a:path w="918972">
                <a:moveTo>
                  <a:pt x="918972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5"/>
          <p:cNvSpPr/>
          <p:nvPr/>
        </p:nvSpPr>
        <p:spPr>
          <a:xfrm>
            <a:off x="4382902" y="3464052"/>
            <a:ext cx="918972" cy="0"/>
          </a:xfrm>
          <a:custGeom>
            <a:avLst/>
            <a:gdLst/>
            <a:ahLst/>
            <a:cxnLst/>
            <a:rect l="l" t="t" r="r" b="b"/>
            <a:pathLst>
              <a:path w="918972">
                <a:moveTo>
                  <a:pt x="918972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00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6"/>
          <p:cNvSpPr/>
          <p:nvPr/>
        </p:nvSpPr>
        <p:spPr>
          <a:xfrm>
            <a:off x="6714622" y="4425695"/>
            <a:ext cx="0" cy="359664"/>
          </a:xfrm>
          <a:custGeom>
            <a:avLst/>
            <a:gdLst/>
            <a:ahLst/>
            <a:cxnLst/>
            <a:rect l="l" t="t" r="r" b="b"/>
            <a:pathLst>
              <a:path h="359664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7"/>
          <p:cNvSpPr/>
          <p:nvPr/>
        </p:nvSpPr>
        <p:spPr>
          <a:xfrm>
            <a:off x="3691006" y="4785359"/>
            <a:ext cx="3671315" cy="0"/>
          </a:xfrm>
          <a:custGeom>
            <a:avLst/>
            <a:gdLst/>
            <a:ahLst/>
            <a:cxnLst/>
            <a:rect l="l" t="t" r="r" b="b"/>
            <a:pathLst>
              <a:path w="3671315">
                <a:moveTo>
                  <a:pt x="0" y="0"/>
                </a:moveTo>
                <a:lnTo>
                  <a:pt x="3671315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8"/>
          <p:cNvSpPr/>
          <p:nvPr/>
        </p:nvSpPr>
        <p:spPr>
          <a:xfrm>
            <a:off x="3633094" y="4771644"/>
            <a:ext cx="114300" cy="647700"/>
          </a:xfrm>
          <a:custGeom>
            <a:avLst/>
            <a:gdLst/>
            <a:ahLst/>
            <a:cxnLst/>
            <a:rect l="l" t="t" r="r" b="b"/>
            <a:pathLst>
              <a:path w="114300" h="647700">
                <a:moveTo>
                  <a:pt x="38100" y="553212"/>
                </a:moveTo>
                <a:lnTo>
                  <a:pt x="38100" y="533400"/>
                </a:lnTo>
                <a:lnTo>
                  <a:pt x="0" y="533400"/>
                </a:lnTo>
                <a:lnTo>
                  <a:pt x="57912" y="647700"/>
                </a:lnTo>
                <a:lnTo>
                  <a:pt x="38100" y="553212"/>
                </a:lnTo>
                <a:close/>
              </a:path>
              <a:path w="114300" h="647700">
                <a:moveTo>
                  <a:pt x="76200" y="553212"/>
                </a:moveTo>
                <a:lnTo>
                  <a:pt x="114300" y="533400"/>
                </a:lnTo>
                <a:lnTo>
                  <a:pt x="76200" y="533400"/>
                </a:lnTo>
                <a:lnTo>
                  <a:pt x="76200" y="553212"/>
                </a:lnTo>
                <a:close/>
              </a:path>
              <a:path w="114300" h="647700">
                <a:moveTo>
                  <a:pt x="76200" y="0"/>
                </a:moveTo>
                <a:lnTo>
                  <a:pt x="38100" y="0"/>
                </a:lnTo>
                <a:lnTo>
                  <a:pt x="38100" y="553212"/>
                </a:lnTo>
                <a:lnTo>
                  <a:pt x="57912" y="647700"/>
                </a:lnTo>
                <a:lnTo>
                  <a:pt x="114300" y="533400"/>
                </a:lnTo>
                <a:lnTo>
                  <a:pt x="76200" y="553212"/>
                </a:lnTo>
                <a:lnTo>
                  <a:pt x="762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9"/>
          <p:cNvSpPr/>
          <p:nvPr/>
        </p:nvSpPr>
        <p:spPr>
          <a:xfrm>
            <a:off x="7304410" y="4771643"/>
            <a:ext cx="114300" cy="647700"/>
          </a:xfrm>
          <a:custGeom>
            <a:avLst/>
            <a:gdLst/>
            <a:ahLst/>
            <a:cxnLst/>
            <a:rect l="l" t="t" r="r" b="b"/>
            <a:pathLst>
              <a:path w="114300" h="647700">
                <a:moveTo>
                  <a:pt x="38100" y="553212"/>
                </a:moveTo>
                <a:lnTo>
                  <a:pt x="38100" y="533400"/>
                </a:lnTo>
                <a:lnTo>
                  <a:pt x="0" y="533400"/>
                </a:lnTo>
                <a:lnTo>
                  <a:pt x="57911" y="647700"/>
                </a:lnTo>
                <a:lnTo>
                  <a:pt x="38100" y="553212"/>
                </a:lnTo>
                <a:close/>
              </a:path>
              <a:path w="114300" h="647700">
                <a:moveTo>
                  <a:pt x="76200" y="553212"/>
                </a:moveTo>
                <a:lnTo>
                  <a:pt x="114300" y="533400"/>
                </a:lnTo>
                <a:lnTo>
                  <a:pt x="76200" y="533400"/>
                </a:lnTo>
                <a:lnTo>
                  <a:pt x="76200" y="553212"/>
                </a:lnTo>
                <a:close/>
              </a:path>
              <a:path w="114300" h="647700">
                <a:moveTo>
                  <a:pt x="76200" y="0"/>
                </a:moveTo>
                <a:lnTo>
                  <a:pt x="38100" y="0"/>
                </a:lnTo>
                <a:lnTo>
                  <a:pt x="38100" y="553212"/>
                </a:lnTo>
                <a:lnTo>
                  <a:pt x="57911" y="647700"/>
                </a:lnTo>
                <a:lnTo>
                  <a:pt x="114300" y="533400"/>
                </a:lnTo>
                <a:lnTo>
                  <a:pt x="76200" y="553212"/>
                </a:lnTo>
                <a:lnTo>
                  <a:pt x="7620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40"/>
          <p:cNvSpPr/>
          <p:nvPr/>
        </p:nvSpPr>
        <p:spPr>
          <a:xfrm>
            <a:off x="5093086" y="5416295"/>
            <a:ext cx="955548" cy="0"/>
          </a:xfrm>
          <a:custGeom>
            <a:avLst/>
            <a:gdLst/>
            <a:ahLst/>
            <a:cxnLst/>
            <a:rect l="l" t="t" r="r" b="b"/>
            <a:pathLst>
              <a:path w="955548">
                <a:moveTo>
                  <a:pt x="955548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41"/>
          <p:cNvSpPr/>
          <p:nvPr/>
        </p:nvSpPr>
        <p:spPr>
          <a:xfrm>
            <a:off x="5083942" y="5407151"/>
            <a:ext cx="955547" cy="0"/>
          </a:xfrm>
          <a:custGeom>
            <a:avLst/>
            <a:gdLst/>
            <a:ahLst/>
            <a:cxnLst/>
            <a:rect l="l" t="t" r="r" b="b"/>
            <a:pathLst>
              <a:path w="955547">
                <a:moveTo>
                  <a:pt x="955547" y="0"/>
                </a:moveTo>
                <a:lnTo>
                  <a:pt x="0" y="0"/>
                </a:lnTo>
              </a:path>
            </a:pathLst>
          </a:custGeom>
          <a:ln w="19557">
            <a:solidFill>
              <a:srgbClr val="00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42"/>
          <p:cNvSpPr/>
          <p:nvPr/>
        </p:nvSpPr>
        <p:spPr>
          <a:xfrm>
            <a:off x="1014865" y="6771132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356616" y="0"/>
                </a:moveTo>
                <a:lnTo>
                  <a:pt x="0" y="0"/>
                </a:lnTo>
              </a:path>
            </a:pathLst>
          </a:custGeom>
          <a:ln w="3479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44"/>
          <p:cNvSpPr/>
          <p:nvPr/>
        </p:nvSpPr>
        <p:spPr>
          <a:xfrm>
            <a:off x="8154802" y="2409443"/>
            <a:ext cx="213359" cy="3456431"/>
          </a:xfrm>
          <a:custGeom>
            <a:avLst/>
            <a:gdLst/>
            <a:ahLst/>
            <a:cxnLst/>
            <a:rect l="l" t="t" r="r" b="b"/>
            <a:pathLst>
              <a:path w="213359" h="3456431">
                <a:moveTo>
                  <a:pt x="0" y="0"/>
                </a:moveTo>
                <a:lnTo>
                  <a:pt x="51114" y="8404"/>
                </a:lnTo>
                <a:lnTo>
                  <a:pt x="97836" y="32260"/>
                </a:lnTo>
                <a:lnTo>
                  <a:pt x="138653" y="69529"/>
                </a:lnTo>
                <a:lnTo>
                  <a:pt x="161837" y="100822"/>
                </a:lnTo>
                <a:lnTo>
                  <a:pt x="181277" y="136569"/>
                </a:lnTo>
                <a:lnTo>
                  <a:pt x="196524" y="176164"/>
                </a:lnTo>
                <a:lnTo>
                  <a:pt x="207131" y="219006"/>
                </a:lnTo>
                <a:lnTo>
                  <a:pt x="212649" y="264491"/>
                </a:lnTo>
                <a:lnTo>
                  <a:pt x="213359" y="288036"/>
                </a:lnTo>
                <a:lnTo>
                  <a:pt x="213359" y="3168395"/>
                </a:lnTo>
                <a:lnTo>
                  <a:pt x="210554" y="3214975"/>
                </a:lnTo>
                <a:lnTo>
                  <a:pt x="202435" y="3259214"/>
                </a:lnTo>
                <a:lnTo>
                  <a:pt x="189453" y="3300508"/>
                </a:lnTo>
                <a:lnTo>
                  <a:pt x="172053" y="3338254"/>
                </a:lnTo>
                <a:lnTo>
                  <a:pt x="150685" y="3371849"/>
                </a:lnTo>
                <a:lnTo>
                  <a:pt x="112172" y="3413138"/>
                </a:lnTo>
                <a:lnTo>
                  <a:pt x="67251" y="3441691"/>
                </a:lnTo>
                <a:lnTo>
                  <a:pt x="17432" y="3455473"/>
                </a:lnTo>
                <a:lnTo>
                  <a:pt x="0" y="3456431"/>
                </a:lnTo>
              </a:path>
            </a:pathLst>
          </a:custGeom>
          <a:ln w="38100">
            <a:solidFill>
              <a:srgbClr val="FF00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6"/>
          <p:cNvSpPr/>
          <p:nvPr/>
        </p:nvSpPr>
        <p:spPr>
          <a:xfrm>
            <a:off x="8702752" y="2682095"/>
            <a:ext cx="826007" cy="2508504"/>
          </a:xfrm>
          <a:custGeom>
            <a:avLst/>
            <a:gdLst/>
            <a:ahLst/>
            <a:cxnLst/>
            <a:rect l="l" t="t" r="r" b="b"/>
            <a:pathLst>
              <a:path w="826007" h="2508504">
                <a:moveTo>
                  <a:pt x="0" y="0"/>
                </a:moveTo>
                <a:lnTo>
                  <a:pt x="0" y="2508504"/>
                </a:lnTo>
                <a:lnTo>
                  <a:pt x="826007" y="2508504"/>
                </a:lnTo>
                <a:lnTo>
                  <a:pt x="826007" y="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65FF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48"/>
          <p:cNvSpPr/>
          <p:nvPr/>
        </p:nvSpPr>
        <p:spPr>
          <a:xfrm>
            <a:off x="4408810" y="768096"/>
            <a:ext cx="1513332" cy="114300"/>
          </a:xfrm>
          <a:custGeom>
            <a:avLst/>
            <a:gdLst/>
            <a:ahLst/>
            <a:cxnLst/>
            <a:rect l="l" t="t" r="r" b="b"/>
            <a:pathLst>
              <a:path w="1513332" h="114300">
                <a:moveTo>
                  <a:pt x="1524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152400" y="76199"/>
                </a:lnTo>
                <a:lnTo>
                  <a:pt x="152400" y="38099"/>
                </a:lnTo>
                <a:close/>
              </a:path>
              <a:path w="1513332" h="114300">
                <a:moveTo>
                  <a:pt x="1257300" y="38099"/>
                </a:moveTo>
                <a:lnTo>
                  <a:pt x="1257300" y="76199"/>
                </a:lnTo>
                <a:lnTo>
                  <a:pt x="1409700" y="76199"/>
                </a:lnTo>
                <a:lnTo>
                  <a:pt x="1399032" y="114299"/>
                </a:lnTo>
                <a:lnTo>
                  <a:pt x="1513332" y="56387"/>
                </a:lnTo>
                <a:lnTo>
                  <a:pt x="1409700" y="38099"/>
                </a:lnTo>
                <a:lnTo>
                  <a:pt x="1257300" y="38099"/>
                </a:lnTo>
                <a:close/>
              </a:path>
              <a:path w="1513332" h="114300">
                <a:moveTo>
                  <a:pt x="1409700" y="38099"/>
                </a:moveTo>
                <a:lnTo>
                  <a:pt x="1513332" y="56387"/>
                </a:lnTo>
                <a:lnTo>
                  <a:pt x="1399032" y="0"/>
                </a:lnTo>
                <a:lnTo>
                  <a:pt x="1399032" y="38100"/>
                </a:lnTo>
                <a:lnTo>
                  <a:pt x="1409700" y="38099"/>
                </a:lnTo>
                <a:close/>
              </a:path>
              <a:path w="1513332" h="114300">
                <a:moveTo>
                  <a:pt x="304800" y="38099"/>
                </a:moveTo>
                <a:lnTo>
                  <a:pt x="266700" y="38099"/>
                </a:lnTo>
                <a:lnTo>
                  <a:pt x="266700" y="76199"/>
                </a:lnTo>
                <a:lnTo>
                  <a:pt x="304800" y="76199"/>
                </a:lnTo>
                <a:lnTo>
                  <a:pt x="304800" y="38099"/>
                </a:lnTo>
                <a:close/>
              </a:path>
              <a:path w="1513332" h="114300">
                <a:moveTo>
                  <a:pt x="571500" y="38099"/>
                </a:moveTo>
                <a:lnTo>
                  <a:pt x="419100" y="38099"/>
                </a:lnTo>
                <a:lnTo>
                  <a:pt x="419100" y="76199"/>
                </a:lnTo>
                <a:lnTo>
                  <a:pt x="571500" y="76199"/>
                </a:lnTo>
                <a:lnTo>
                  <a:pt x="571500" y="38099"/>
                </a:lnTo>
                <a:close/>
              </a:path>
              <a:path w="1513332" h="114300">
                <a:moveTo>
                  <a:pt x="723900" y="38099"/>
                </a:moveTo>
                <a:lnTo>
                  <a:pt x="685800" y="38099"/>
                </a:lnTo>
                <a:lnTo>
                  <a:pt x="685800" y="76199"/>
                </a:lnTo>
                <a:lnTo>
                  <a:pt x="723900" y="76199"/>
                </a:lnTo>
                <a:lnTo>
                  <a:pt x="723900" y="38099"/>
                </a:lnTo>
                <a:close/>
              </a:path>
              <a:path w="1513332" h="114300">
                <a:moveTo>
                  <a:pt x="990600" y="38099"/>
                </a:moveTo>
                <a:lnTo>
                  <a:pt x="838200" y="38099"/>
                </a:lnTo>
                <a:lnTo>
                  <a:pt x="838200" y="76199"/>
                </a:lnTo>
                <a:lnTo>
                  <a:pt x="990600" y="76199"/>
                </a:lnTo>
                <a:lnTo>
                  <a:pt x="990600" y="38099"/>
                </a:lnTo>
                <a:close/>
              </a:path>
              <a:path w="1513332" h="114300">
                <a:moveTo>
                  <a:pt x="1143000" y="38099"/>
                </a:moveTo>
                <a:lnTo>
                  <a:pt x="1104900" y="38099"/>
                </a:lnTo>
                <a:lnTo>
                  <a:pt x="1104900" y="76199"/>
                </a:lnTo>
                <a:lnTo>
                  <a:pt x="1143000" y="76199"/>
                </a:lnTo>
                <a:lnTo>
                  <a:pt x="1143000" y="38099"/>
                </a:lnTo>
                <a:close/>
              </a:path>
              <a:path w="1513332" h="114300">
                <a:moveTo>
                  <a:pt x="1399032" y="114299"/>
                </a:moveTo>
                <a:lnTo>
                  <a:pt x="1409700" y="76199"/>
                </a:lnTo>
                <a:lnTo>
                  <a:pt x="1399032" y="76200"/>
                </a:lnTo>
                <a:lnTo>
                  <a:pt x="1399032" y="114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49"/>
          <p:cNvSpPr/>
          <p:nvPr/>
        </p:nvSpPr>
        <p:spPr>
          <a:xfrm>
            <a:off x="4408810" y="82524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50"/>
          <p:cNvSpPr/>
          <p:nvPr/>
        </p:nvSpPr>
        <p:spPr>
          <a:xfrm>
            <a:off x="4694560" y="80619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51"/>
          <p:cNvSpPr/>
          <p:nvPr/>
        </p:nvSpPr>
        <p:spPr>
          <a:xfrm>
            <a:off x="4827910" y="82524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52"/>
          <p:cNvSpPr/>
          <p:nvPr/>
        </p:nvSpPr>
        <p:spPr>
          <a:xfrm>
            <a:off x="5113660" y="80619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53"/>
          <p:cNvSpPr/>
          <p:nvPr/>
        </p:nvSpPr>
        <p:spPr>
          <a:xfrm>
            <a:off x="5247010" y="82524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54"/>
          <p:cNvSpPr/>
          <p:nvPr/>
        </p:nvSpPr>
        <p:spPr>
          <a:xfrm>
            <a:off x="5532760" y="80619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55"/>
          <p:cNvSpPr/>
          <p:nvPr/>
        </p:nvSpPr>
        <p:spPr>
          <a:xfrm>
            <a:off x="5666110" y="82524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56"/>
          <p:cNvSpPr/>
          <p:nvPr/>
        </p:nvSpPr>
        <p:spPr>
          <a:xfrm>
            <a:off x="4480438" y="1705355"/>
            <a:ext cx="1513332" cy="114300"/>
          </a:xfrm>
          <a:custGeom>
            <a:avLst/>
            <a:gdLst/>
            <a:ahLst/>
            <a:cxnLst/>
            <a:rect l="l" t="t" r="r" b="b"/>
            <a:pathLst>
              <a:path w="1513332" h="114300">
                <a:moveTo>
                  <a:pt x="1524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52400" y="76200"/>
                </a:lnTo>
                <a:lnTo>
                  <a:pt x="152400" y="38100"/>
                </a:lnTo>
                <a:close/>
              </a:path>
              <a:path w="1513332" h="114300">
                <a:moveTo>
                  <a:pt x="1257300" y="38100"/>
                </a:moveTo>
                <a:lnTo>
                  <a:pt x="1257300" y="76200"/>
                </a:lnTo>
                <a:lnTo>
                  <a:pt x="1409700" y="76200"/>
                </a:lnTo>
                <a:lnTo>
                  <a:pt x="1399032" y="114300"/>
                </a:lnTo>
                <a:lnTo>
                  <a:pt x="1513332" y="56387"/>
                </a:lnTo>
                <a:lnTo>
                  <a:pt x="1409700" y="38100"/>
                </a:lnTo>
                <a:lnTo>
                  <a:pt x="1257300" y="38100"/>
                </a:lnTo>
                <a:close/>
              </a:path>
              <a:path w="1513332" h="114300">
                <a:moveTo>
                  <a:pt x="1409700" y="38100"/>
                </a:moveTo>
                <a:lnTo>
                  <a:pt x="1513332" y="56387"/>
                </a:lnTo>
                <a:lnTo>
                  <a:pt x="1399032" y="0"/>
                </a:lnTo>
                <a:lnTo>
                  <a:pt x="1399032" y="38100"/>
                </a:lnTo>
                <a:lnTo>
                  <a:pt x="1409700" y="38100"/>
                </a:lnTo>
                <a:close/>
              </a:path>
              <a:path w="1513332" h="114300">
                <a:moveTo>
                  <a:pt x="304800" y="38100"/>
                </a:moveTo>
                <a:lnTo>
                  <a:pt x="266700" y="38100"/>
                </a:lnTo>
                <a:lnTo>
                  <a:pt x="266700" y="76200"/>
                </a:lnTo>
                <a:lnTo>
                  <a:pt x="304800" y="76200"/>
                </a:lnTo>
                <a:lnTo>
                  <a:pt x="304800" y="38100"/>
                </a:lnTo>
                <a:close/>
              </a:path>
              <a:path w="1513332" h="114300">
                <a:moveTo>
                  <a:pt x="571500" y="38100"/>
                </a:moveTo>
                <a:lnTo>
                  <a:pt x="419100" y="38100"/>
                </a:lnTo>
                <a:lnTo>
                  <a:pt x="419100" y="76200"/>
                </a:lnTo>
                <a:lnTo>
                  <a:pt x="571500" y="76200"/>
                </a:lnTo>
                <a:lnTo>
                  <a:pt x="571500" y="38100"/>
                </a:lnTo>
                <a:close/>
              </a:path>
              <a:path w="1513332" h="114300">
                <a:moveTo>
                  <a:pt x="723900" y="38100"/>
                </a:moveTo>
                <a:lnTo>
                  <a:pt x="685800" y="38100"/>
                </a:lnTo>
                <a:lnTo>
                  <a:pt x="685800" y="76200"/>
                </a:lnTo>
                <a:lnTo>
                  <a:pt x="723900" y="76200"/>
                </a:lnTo>
                <a:lnTo>
                  <a:pt x="723900" y="38100"/>
                </a:lnTo>
                <a:close/>
              </a:path>
              <a:path w="1513332" h="114300">
                <a:moveTo>
                  <a:pt x="990600" y="38100"/>
                </a:moveTo>
                <a:lnTo>
                  <a:pt x="838200" y="38100"/>
                </a:lnTo>
                <a:lnTo>
                  <a:pt x="838200" y="76200"/>
                </a:lnTo>
                <a:lnTo>
                  <a:pt x="990600" y="76200"/>
                </a:lnTo>
                <a:lnTo>
                  <a:pt x="990600" y="38100"/>
                </a:lnTo>
                <a:close/>
              </a:path>
              <a:path w="1513332" h="114300">
                <a:moveTo>
                  <a:pt x="1143000" y="38100"/>
                </a:moveTo>
                <a:lnTo>
                  <a:pt x="1104900" y="38100"/>
                </a:lnTo>
                <a:lnTo>
                  <a:pt x="1104900" y="76200"/>
                </a:lnTo>
                <a:lnTo>
                  <a:pt x="1143000" y="76200"/>
                </a:lnTo>
                <a:lnTo>
                  <a:pt x="1143000" y="38100"/>
                </a:lnTo>
                <a:close/>
              </a:path>
              <a:path w="1513332" h="114300">
                <a:moveTo>
                  <a:pt x="1399032" y="114300"/>
                </a:moveTo>
                <a:lnTo>
                  <a:pt x="1409700" y="76200"/>
                </a:lnTo>
                <a:lnTo>
                  <a:pt x="1399032" y="76200"/>
                </a:lnTo>
                <a:lnTo>
                  <a:pt x="1399032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57"/>
          <p:cNvSpPr/>
          <p:nvPr/>
        </p:nvSpPr>
        <p:spPr>
          <a:xfrm>
            <a:off x="4480438" y="176250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58"/>
          <p:cNvSpPr/>
          <p:nvPr/>
        </p:nvSpPr>
        <p:spPr>
          <a:xfrm>
            <a:off x="4766188" y="174345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59"/>
          <p:cNvSpPr/>
          <p:nvPr/>
        </p:nvSpPr>
        <p:spPr>
          <a:xfrm>
            <a:off x="4899538" y="176250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60"/>
          <p:cNvSpPr/>
          <p:nvPr/>
        </p:nvSpPr>
        <p:spPr>
          <a:xfrm>
            <a:off x="5185288" y="174345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61"/>
          <p:cNvSpPr/>
          <p:nvPr/>
        </p:nvSpPr>
        <p:spPr>
          <a:xfrm>
            <a:off x="5318638" y="176250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62"/>
          <p:cNvSpPr/>
          <p:nvPr/>
        </p:nvSpPr>
        <p:spPr>
          <a:xfrm>
            <a:off x="5604388" y="174345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63"/>
          <p:cNvSpPr/>
          <p:nvPr/>
        </p:nvSpPr>
        <p:spPr>
          <a:xfrm>
            <a:off x="5737738" y="176250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400" y="0"/>
                </a:moveTo>
                <a:lnTo>
                  <a:pt x="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18"/>
          <p:cNvSpPr txBox="1"/>
          <p:nvPr/>
        </p:nvSpPr>
        <p:spPr>
          <a:xfrm>
            <a:off x="2617608" y="4043384"/>
            <a:ext cx="94805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spc="0" baseline="1708" dirty="0" smtClean="0">
                <a:latin typeface="Comic Sans MS"/>
                <a:cs typeface="Comic Sans MS"/>
              </a:rPr>
              <a:t>(</a:t>
            </a:r>
            <a:r>
              <a:rPr sz="2100" u="heavy" spc="0" baseline="1708" dirty="0" smtClean="0">
                <a:latin typeface="Comic Sans MS"/>
                <a:cs typeface="Comic Sans MS"/>
              </a:rPr>
              <a:t>d</a:t>
            </a:r>
            <a:r>
              <a:rPr sz="2100" u="heavy" spc="-14" baseline="1708" dirty="0" smtClean="0">
                <a:latin typeface="Comic Sans MS"/>
                <a:cs typeface="Comic Sans MS"/>
              </a:rPr>
              <a:t>é</a:t>
            </a:r>
            <a:r>
              <a:rPr sz="2100" u="heavy" spc="0" baseline="1708" dirty="0" smtClean="0">
                <a:latin typeface="Comic Sans MS"/>
                <a:cs typeface="Comic Sans MS"/>
              </a:rPr>
              <a:t>gé</a:t>
            </a:r>
            <a:r>
              <a:rPr sz="2100" u="heavy" spc="-4" baseline="1708" dirty="0" smtClean="0">
                <a:latin typeface="Comic Sans MS"/>
                <a:cs typeface="Comic Sans MS"/>
              </a:rPr>
              <a:t>n</a:t>
            </a:r>
            <a:r>
              <a:rPr sz="2100" u="heavy" spc="0" baseline="1708" dirty="0" smtClean="0">
                <a:latin typeface="Comic Sans MS"/>
                <a:cs typeface="Comic Sans MS"/>
              </a:rPr>
              <a:t>è</a:t>
            </a:r>
            <a:r>
              <a:rPr sz="2100" u="heavy" spc="-4" baseline="1708" dirty="0" smtClean="0">
                <a:latin typeface="Comic Sans MS"/>
                <a:cs typeface="Comic Sans MS"/>
              </a:rPr>
              <a:t>r</a:t>
            </a:r>
            <a:r>
              <a:rPr sz="2100" u="heavy" spc="-9" baseline="1708" dirty="0" smtClean="0">
                <a:latin typeface="Comic Sans MS"/>
                <a:cs typeface="Comic Sans MS"/>
              </a:rPr>
              <a:t>e</a:t>
            </a:r>
            <a:r>
              <a:rPr sz="2100" spc="0" baseline="1708" dirty="0" smtClean="0">
                <a:latin typeface="Comic Sans MS"/>
                <a:cs typeface="Comic Sans MS"/>
              </a:rPr>
              <a:t>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6206625" y="4061672"/>
            <a:ext cx="111692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spc="-4" baseline="1708" dirty="0" err="1" smtClean="0">
                <a:latin typeface="Comic Sans MS"/>
                <a:cs typeface="Comic Sans MS"/>
              </a:rPr>
              <a:t>M</a:t>
            </a:r>
            <a:r>
              <a:rPr sz="2100" spc="0" baseline="1708" dirty="0" err="1" smtClean="0">
                <a:latin typeface="Comic Sans MS"/>
                <a:cs typeface="Comic Sans MS"/>
              </a:rPr>
              <a:t>éta</a:t>
            </a:r>
            <a:r>
              <a:rPr sz="2100" spc="-4" baseline="1708" dirty="0" err="1" smtClean="0">
                <a:latin typeface="Comic Sans MS"/>
                <a:cs typeface="Comic Sans MS"/>
              </a:rPr>
              <a:t>p</a:t>
            </a:r>
            <a:r>
              <a:rPr sz="2100" spc="4" baseline="1708" dirty="0" err="1" smtClean="0">
                <a:latin typeface="Comic Sans MS"/>
                <a:cs typeface="Comic Sans MS"/>
              </a:rPr>
              <a:t>h</a:t>
            </a:r>
            <a:r>
              <a:rPr sz="2100" spc="0" baseline="1708" dirty="0" err="1" smtClean="0">
                <a:latin typeface="Comic Sans MS"/>
                <a:cs typeface="Comic Sans MS"/>
              </a:rPr>
              <a:t>ase</a:t>
            </a:r>
            <a:r>
              <a:rPr sz="2100" spc="-9" baseline="1708" dirty="0" smtClean="0">
                <a:latin typeface="Comic Sans MS"/>
                <a:cs typeface="Comic Sans MS"/>
              </a:rPr>
              <a:t> </a:t>
            </a:r>
            <a:r>
              <a:rPr lang="en-US" sz="2100" baseline="1708" dirty="0" smtClean="0">
                <a:latin typeface="Comic Sans MS"/>
                <a:cs typeface="Comic Sans MS"/>
              </a:rPr>
              <a:t>2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49" name="object 16"/>
          <p:cNvSpPr txBox="1"/>
          <p:nvPr/>
        </p:nvSpPr>
        <p:spPr>
          <a:xfrm>
            <a:off x="3122052" y="5809700"/>
            <a:ext cx="948059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05"/>
              </a:lnSpc>
              <a:spcBef>
                <a:spcPts val="80"/>
              </a:spcBef>
            </a:pPr>
            <a:r>
              <a:rPr sz="2100" spc="0" baseline="1708" dirty="0" smtClean="0">
                <a:latin typeface="Comic Sans MS"/>
                <a:cs typeface="Comic Sans MS"/>
              </a:rPr>
              <a:t>(</a:t>
            </a:r>
            <a:r>
              <a:rPr sz="2100" u="heavy" spc="0" baseline="1708" dirty="0" smtClean="0">
                <a:latin typeface="Comic Sans MS"/>
                <a:cs typeface="Comic Sans MS"/>
              </a:rPr>
              <a:t>d</a:t>
            </a:r>
            <a:r>
              <a:rPr sz="2100" u="heavy" spc="-14" baseline="1708" dirty="0" smtClean="0">
                <a:latin typeface="Comic Sans MS"/>
                <a:cs typeface="Comic Sans MS"/>
              </a:rPr>
              <a:t>é</a:t>
            </a:r>
            <a:r>
              <a:rPr sz="2100" u="heavy" spc="0" baseline="1708" dirty="0" smtClean="0">
                <a:latin typeface="Comic Sans MS"/>
                <a:cs typeface="Comic Sans MS"/>
              </a:rPr>
              <a:t>gé</a:t>
            </a:r>
            <a:r>
              <a:rPr sz="2100" u="heavy" spc="-4" baseline="1708" dirty="0" smtClean="0">
                <a:latin typeface="Comic Sans MS"/>
                <a:cs typeface="Comic Sans MS"/>
              </a:rPr>
              <a:t>n</a:t>
            </a:r>
            <a:r>
              <a:rPr sz="2100" u="heavy" spc="0" baseline="1708" dirty="0" smtClean="0">
                <a:latin typeface="Comic Sans MS"/>
                <a:cs typeface="Comic Sans MS"/>
              </a:rPr>
              <a:t>è</a:t>
            </a:r>
            <a:r>
              <a:rPr sz="2100" u="heavy" spc="-4" baseline="1708" dirty="0" smtClean="0">
                <a:latin typeface="Comic Sans MS"/>
                <a:cs typeface="Comic Sans MS"/>
              </a:rPr>
              <a:t>r</a:t>
            </a:r>
            <a:r>
              <a:rPr sz="2100" u="heavy" spc="-9" baseline="1708" dirty="0" smtClean="0">
                <a:latin typeface="Comic Sans MS"/>
                <a:cs typeface="Comic Sans MS"/>
              </a:rPr>
              <a:t>e</a:t>
            </a:r>
            <a:r>
              <a:rPr sz="2100" spc="0" baseline="1708" dirty="0" smtClean="0">
                <a:latin typeface="Comic Sans MS"/>
                <a:cs typeface="Comic Sans MS"/>
              </a:rPr>
              <a:t>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0" name="object 15"/>
          <p:cNvSpPr txBox="1"/>
          <p:nvPr/>
        </p:nvSpPr>
        <p:spPr>
          <a:xfrm rot="5400000">
            <a:off x="8560153" y="3804276"/>
            <a:ext cx="1305373" cy="260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103" marR="147984" algn="ctr">
              <a:lnSpc>
                <a:spcPts val="2050"/>
              </a:lnSpc>
              <a:spcBef>
                <a:spcPts val="102"/>
              </a:spcBef>
            </a:pPr>
            <a:r>
              <a:rPr sz="2700" spc="0" baseline="2657" dirty="0" smtClean="0">
                <a:latin typeface="Comic Sans MS"/>
                <a:cs typeface="Comic Sans MS"/>
              </a:rPr>
              <a:t>P</a:t>
            </a:r>
            <a:r>
              <a:rPr sz="2700" spc="4" baseline="2657" dirty="0" smtClean="0">
                <a:latin typeface="Comic Sans MS"/>
                <a:cs typeface="Comic Sans MS"/>
              </a:rPr>
              <a:t>ha</a:t>
            </a:r>
            <a:r>
              <a:rPr sz="2700" spc="0" baseline="2657" dirty="0" smtClean="0">
                <a:latin typeface="Comic Sans MS"/>
                <a:cs typeface="Comic Sans MS"/>
              </a:rPr>
              <a:t>se </a:t>
            </a:r>
            <a:r>
              <a:rPr sz="2700" spc="-4" baseline="2657" dirty="0" smtClean="0">
                <a:latin typeface="Comic Sans MS"/>
                <a:cs typeface="Comic Sans MS"/>
              </a:rPr>
              <a:t>d</a:t>
            </a:r>
            <a:r>
              <a:rPr sz="2700" spc="0" baseline="2657" dirty="0" smtClean="0"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ts val="2110"/>
              </a:lnSpc>
              <a:spcBef>
                <a:spcPts val="3"/>
              </a:spcBef>
            </a:pPr>
            <a:r>
              <a:rPr sz="2700" spc="4" baseline="1328" dirty="0" smtClean="0">
                <a:latin typeface="Comic Sans MS"/>
                <a:cs typeface="Comic Sans MS"/>
              </a:rPr>
              <a:t>mat</a:t>
            </a:r>
            <a:r>
              <a:rPr sz="2700" spc="0" baseline="1328" dirty="0" smtClean="0">
                <a:latin typeface="Comic Sans MS"/>
                <a:cs typeface="Comic Sans MS"/>
              </a:rPr>
              <a:t>ur</a:t>
            </a:r>
            <a:r>
              <a:rPr sz="2700" spc="4" baseline="1328" dirty="0" smtClean="0">
                <a:latin typeface="Comic Sans MS"/>
                <a:cs typeface="Comic Sans MS"/>
              </a:rPr>
              <a:t>at</a:t>
            </a:r>
            <a:r>
              <a:rPr sz="2700" spc="0" baseline="1328" dirty="0" smtClean="0">
                <a:latin typeface="Comic Sans MS"/>
                <a:cs typeface="Comic Sans MS"/>
              </a:rPr>
              <a:t>i</a:t>
            </a:r>
            <a:r>
              <a:rPr sz="2700" spc="-9" baseline="1328" dirty="0" smtClean="0">
                <a:latin typeface="Comic Sans MS"/>
                <a:cs typeface="Comic Sans MS"/>
              </a:rPr>
              <a:t>o</a:t>
            </a:r>
            <a:r>
              <a:rPr sz="2700" spc="0" baseline="1328" dirty="0" smtClean="0">
                <a:latin typeface="Comic Sans MS"/>
                <a:cs typeface="Comic Sans MS"/>
              </a:rPr>
              <a:t>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4" name="object 11"/>
          <p:cNvSpPr txBox="1"/>
          <p:nvPr/>
        </p:nvSpPr>
        <p:spPr>
          <a:xfrm>
            <a:off x="3691006" y="4425695"/>
            <a:ext cx="3023615" cy="35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10"/>
          <p:cNvSpPr txBox="1"/>
          <p:nvPr/>
        </p:nvSpPr>
        <p:spPr>
          <a:xfrm>
            <a:off x="6714622" y="4425695"/>
            <a:ext cx="647700" cy="359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7"/>
          <p:cNvSpPr txBox="1"/>
          <p:nvPr/>
        </p:nvSpPr>
        <p:spPr>
          <a:xfrm>
            <a:off x="8686127" y="2682095"/>
            <a:ext cx="826007" cy="250850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5"/>
          <p:cNvSpPr txBox="1"/>
          <p:nvPr/>
        </p:nvSpPr>
        <p:spPr>
          <a:xfrm>
            <a:off x="953905" y="1545335"/>
            <a:ext cx="3454907" cy="50596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4"/>
          <p:cNvSpPr txBox="1"/>
          <p:nvPr/>
        </p:nvSpPr>
        <p:spPr>
          <a:xfrm>
            <a:off x="8083174" y="897635"/>
            <a:ext cx="1368552" cy="792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3"/>
          <p:cNvSpPr txBox="1"/>
          <p:nvPr/>
        </p:nvSpPr>
        <p:spPr>
          <a:xfrm>
            <a:off x="953905" y="537972"/>
            <a:ext cx="3384804" cy="50444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295792" y="336446"/>
            <a:ext cx="1418844" cy="641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50"/>
              </a:lnSpc>
              <a:spcBef>
                <a:spcPts val="252"/>
              </a:spcBef>
            </a:pPr>
            <a:r>
              <a:rPr sz="4850" b="1" spc="0" dirty="0" smtClean="0">
                <a:solidFill>
                  <a:srgbClr val="FF0000"/>
                </a:solidFill>
                <a:latin typeface="Arial"/>
                <a:cs typeface="Arial"/>
              </a:rPr>
              <a:t>Plan</a:t>
            </a:r>
            <a:endParaRPr sz="4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8415" y="336446"/>
            <a:ext cx="870505" cy="641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50"/>
              </a:lnSpc>
              <a:spcBef>
                <a:spcPts val="252"/>
              </a:spcBef>
            </a:pPr>
            <a:r>
              <a:rPr sz="4850" b="1" spc="0" dirty="0" smtClean="0">
                <a:solidFill>
                  <a:srgbClr val="FF0000"/>
                </a:solidFill>
                <a:latin typeface="Arial"/>
                <a:cs typeface="Arial"/>
              </a:rPr>
              <a:t>du</a:t>
            </a:r>
            <a:endParaRPr sz="4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2698" y="336446"/>
            <a:ext cx="1795219" cy="641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50"/>
              </a:lnSpc>
              <a:spcBef>
                <a:spcPts val="252"/>
              </a:spcBef>
            </a:pPr>
            <a:r>
              <a:rPr sz="4850" b="1" spc="0" dirty="0" smtClean="0">
                <a:solidFill>
                  <a:srgbClr val="FF0000"/>
                </a:solidFill>
                <a:latin typeface="Arial"/>
                <a:cs typeface="Arial"/>
              </a:rPr>
              <a:t>cours</a:t>
            </a:r>
            <a:endParaRPr sz="4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4506" y="2274890"/>
            <a:ext cx="486382" cy="18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0406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solidFill>
                  <a:srgbClr val="A6A6A6"/>
                </a:solidFill>
                <a:latin typeface="Arial"/>
                <a:cs typeface="Arial"/>
              </a:rPr>
              <a:t>I.</a:t>
            </a:r>
            <a:endParaRPr sz="2650">
              <a:latin typeface="Arial"/>
              <a:cs typeface="Arial"/>
            </a:endParaRPr>
          </a:p>
          <a:p>
            <a:pPr marL="12700" marR="42625">
              <a:lnSpc>
                <a:spcPts val="3047"/>
              </a:lnSpc>
              <a:spcBef>
                <a:spcPts val="616"/>
              </a:spcBef>
            </a:pPr>
            <a:r>
              <a:rPr sz="2650" spc="0" dirty="0" smtClean="0">
                <a:solidFill>
                  <a:srgbClr val="A6A6A6"/>
                </a:solidFill>
                <a:latin typeface="Arial"/>
                <a:cs typeface="Arial"/>
              </a:rPr>
              <a:t>II. </a:t>
            </a:r>
            <a:endParaRPr sz="2650">
              <a:latin typeface="Arial"/>
              <a:cs typeface="Arial"/>
            </a:endParaRPr>
          </a:p>
          <a:p>
            <a:pPr marL="12700" marR="42625">
              <a:lnSpc>
                <a:spcPts val="3047"/>
              </a:lnSpc>
              <a:spcBef>
                <a:spcPts val="761"/>
              </a:spcBef>
            </a:pPr>
            <a:r>
              <a:rPr sz="2650" spc="0" dirty="0" smtClean="0">
                <a:solidFill>
                  <a:srgbClr val="A6A6A6"/>
                </a:solidFill>
                <a:latin typeface="Arial"/>
                <a:cs typeface="Arial"/>
              </a:rPr>
              <a:t>III.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76"/>
              </a:spcBef>
            </a:pPr>
            <a:r>
              <a:rPr sz="2650" spc="0" dirty="0" smtClean="0">
                <a:latin typeface="Arial"/>
                <a:cs typeface="Arial"/>
              </a:rPr>
              <a:t>IV.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6319" y="2274890"/>
            <a:ext cx="2772060" cy="132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049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solidFill>
                  <a:srgbClr val="A6A6A6"/>
                </a:solidFill>
                <a:latin typeface="Arial"/>
                <a:cs typeface="Arial"/>
              </a:rPr>
              <a:t>Introduction</a:t>
            </a:r>
            <a:endParaRPr sz="2650">
              <a:latin typeface="Arial"/>
              <a:cs typeface="Arial"/>
            </a:endParaRPr>
          </a:p>
          <a:p>
            <a:pPr marL="12972">
              <a:lnSpc>
                <a:spcPct val="95825"/>
              </a:lnSpc>
              <a:spcBef>
                <a:spcPts val="616"/>
              </a:spcBef>
            </a:pPr>
            <a:r>
              <a:rPr sz="2650" spc="0" dirty="0" smtClean="0">
                <a:solidFill>
                  <a:srgbClr val="A6A6A6"/>
                </a:solidFill>
                <a:latin typeface="Arial"/>
                <a:cs typeface="Arial"/>
              </a:rPr>
              <a:t>La</a:t>
            </a:r>
            <a:r>
              <a:rPr sz="2650" spc="-29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650" spc="0" dirty="0" smtClean="0">
                <a:solidFill>
                  <a:srgbClr val="A6A6A6"/>
                </a:solidFill>
                <a:latin typeface="Arial"/>
                <a:cs typeface="Arial"/>
              </a:rPr>
              <a:t>folliculogenèse</a:t>
            </a:r>
            <a:endParaRPr sz="2650">
              <a:latin typeface="Arial"/>
              <a:cs typeface="Arial"/>
            </a:endParaRPr>
          </a:p>
          <a:p>
            <a:pPr marL="13138" marR="58049">
              <a:lnSpc>
                <a:spcPct val="95825"/>
              </a:lnSpc>
              <a:spcBef>
                <a:spcPts val="762"/>
              </a:spcBef>
            </a:pPr>
            <a:r>
              <a:rPr sz="2650" spc="-144" dirty="0" smtClean="0">
                <a:solidFill>
                  <a:srgbClr val="A6A6A6"/>
                </a:solidFill>
                <a:latin typeface="Arial"/>
                <a:cs typeface="Arial"/>
              </a:rPr>
              <a:t>L</a:t>
            </a:r>
            <a:r>
              <a:rPr sz="2650" spc="0" dirty="0" smtClean="0">
                <a:solidFill>
                  <a:srgbClr val="A6A6A6"/>
                </a:solidFill>
                <a:latin typeface="Arial"/>
                <a:cs typeface="Arial"/>
              </a:rPr>
              <a:t>’ovogenèse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8189" y="3724952"/>
            <a:ext cx="617987" cy="1975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1471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La</a:t>
            </a:r>
            <a:endParaRPr sz="2650">
              <a:latin typeface="Arial"/>
              <a:cs typeface="Arial"/>
            </a:endParaRPr>
          </a:p>
          <a:p>
            <a:pPr marL="12700" marR="50406">
              <a:lnSpc>
                <a:spcPct val="95825"/>
              </a:lnSpc>
              <a:spcBef>
                <a:spcPts val="510"/>
              </a:spcBef>
            </a:pPr>
            <a:r>
              <a:rPr sz="2200" spc="0" dirty="0" smtClean="0"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  <a:p>
            <a:pPr marL="12700" marR="50406">
              <a:lnSpc>
                <a:spcPct val="95825"/>
              </a:lnSpc>
              <a:spcBef>
                <a:spcPts val="638"/>
              </a:spcBef>
            </a:pPr>
            <a:r>
              <a:rPr sz="2200" spc="0" dirty="0" smtClean="0">
                <a:latin typeface="Arial"/>
                <a:cs typeface="Arial"/>
              </a:rPr>
              <a:t>2.</a:t>
            </a:r>
            <a:endParaRPr sz="2200">
              <a:latin typeface="Arial"/>
              <a:cs typeface="Arial"/>
            </a:endParaRPr>
          </a:p>
          <a:p>
            <a:pPr marL="12700" marR="50406">
              <a:lnSpc>
                <a:spcPct val="95825"/>
              </a:lnSpc>
              <a:spcBef>
                <a:spcPts val="644"/>
              </a:spcBef>
            </a:pPr>
            <a:r>
              <a:rPr sz="2200" spc="0" dirty="0" smtClean="0">
                <a:latin typeface="Arial"/>
                <a:cs typeface="Arial"/>
              </a:rPr>
              <a:t>3.</a:t>
            </a:r>
            <a:endParaRPr sz="2200">
              <a:latin typeface="Arial"/>
              <a:cs typeface="Arial"/>
            </a:endParaRPr>
          </a:p>
          <a:p>
            <a:pPr marL="12700" marR="50406">
              <a:lnSpc>
                <a:spcPct val="95825"/>
              </a:lnSpc>
              <a:spcBef>
                <a:spcPts val="644"/>
              </a:spcBef>
            </a:pPr>
            <a:r>
              <a:rPr sz="2200" spc="0" dirty="0" smtClean="0">
                <a:latin typeface="Arial"/>
                <a:cs typeface="Arial"/>
              </a:rPr>
              <a:t>4.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44160" y="3724952"/>
            <a:ext cx="4638396" cy="1975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48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fécondation</a:t>
            </a:r>
            <a:endParaRPr sz="2650">
              <a:latin typeface="Arial"/>
              <a:cs typeface="Arial"/>
            </a:endParaRPr>
          </a:p>
          <a:p>
            <a:pPr marL="48122" marR="41948">
              <a:lnSpc>
                <a:spcPct val="95825"/>
              </a:lnSpc>
              <a:spcBef>
                <a:spcPts val="510"/>
              </a:spcBef>
            </a:pPr>
            <a:r>
              <a:rPr sz="2200" spc="0" dirty="0" smtClean="0">
                <a:latin typeface="Arial"/>
                <a:cs typeface="Arial"/>
              </a:rPr>
              <a:t>Généralités</a:t>
            </a:r>
            <a:endParaRPr sz="2200">
              <a:latin typeface="Arial"/>
              <a:cs typeface="Arial"/>
            </a:endParaRPr>
          </a:p>
          <a:p>
            <a:pPr marL="48206" marR="41948">
              <a:lnSpc>
                <a:spcPct val="95825"/>
              </a:lnSpc>
              <a:spcBef>
                <a:spcPts val="638"/>
              </a:spcBef>
            </a:pPr>
            <a:r>
              <a:rPr sz="2200" spc="0" dirty="0" smtClean="0">
                <a:latin typeface="Arial"/>
                <a:cs typeface="Arial"/>
              </a:rPr>
              <a:t>La capacitation</a:t>
            </a:r>
            <a:endParaRPr sz="2200">
              <a:latin typeface="Arial"/>
              <a:cs typeface="Arial"/>
            </a:endParaRPr>
          </a:p>
          <a:p>
            <a:pPr marL="48181" marR="41948">
              <a:lnSpc>
                <a:spcPct val="95825"/>
              </a:lnSpc>
              <a:spcBef>
                <a:spcPts val="644"/>
              </a:spcBef>
            </a:pPr>
            <a:r>
              <a:rPr sz="2200" spc="-119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’interaction gamétique</a:t>
            </a:r>
            <a:endParaRPr sz="2200">
              <a:latin typeface="Arial"/>
              <a:cs typeface="Arial"/>
            </a:endParaRPr>
          </a:p>
          <a:p>
            <a:pPr marL="48148">
              <a:lnSpc>
                <a:spcPct val="95825"/>
              </a:lnSpc>
              <a:spcBef>
                <a:spcPts val="644"/>
              </a:spcBef>
            </a:pPr>
            <a:r>
              <a:rPr sz="2200" spc="0" dirty="0" smtClean="0">
                <a:latin typeface="Arial"/>
                <a:cs typeface="Arial"/>
              </a:rPr>
              <a:t>La première mitose de segmentation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194176" y="2094739"/>
            <a:ext cx="3959900" cy="3499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94829" y="615597"/>
            <a:ext cx="4103310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1- Généralités sur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5952" y="615597"/>
            <a:ext cx="493018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la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6783" y="615597"/>
            <a:ext cx="2706098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fécondation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837" y="2193356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1778" y="2193356"/>
            <a:ext cx="4800661" cy="763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651" marR="50406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Fusion</a:t>
            </a:r>
            <a:r>
              <a:rPr sz="2650" spc="-63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deux</a:t>
            </a:r>
            <a:r>
              <a:rPr sz="2650" spc="-57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cellules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50" spc="0" dirty="0" smtClean="0">
                <a:latin typeface="Arial"/>
                <a:cs typeface="Arial"/>
              </a:rPr>
              <a:t>haploïdes</a:t>
            </a:r>
            <a:r>
              <a:rPr sz="2650" spc="-114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(issues</a:t>
            </a:r>
            <a:r>
              <a:rPr sz="2650" spc="-83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la</a:t>
            </a:r>
            <a:r>
              <a:rPr sz="2650" spc="-20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méiose)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7520" y="3057508"/>
            <a:ext cx="222835" cy="708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6"/>
              </a:spcBef>
            </a:pPr>
            <a:r>
              <a:rPr sz="2200" spc="0" dirty="0" smtClean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190" y="3057508"/>
            <a:ext cx="4507861" cy="708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48">
              <a:lnSpc>
                <a:spcPts val="2355"/>
              </a:lnSpc>
              <a:spcBef>
                <a:spcPts val="117"/>
              </a:spcBef>
            </a:pPr>
            <a:r>
              <a:rPr sz="2200" spc="4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e spz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(gamète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mâle mature)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6"/>
              </a:spcBef>
            </a:pPr>
            <a:r>
              <a:rPr sz="2200" spc="0" dirty="0" smtClean="0">
                <a:latin typeface="Arial"/>
                <a:cs typeface="Arial"/>
              </a:rPr>
              <a:t>l’ovocyte II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(gamète femelle mature)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837" y="4691195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778" y="4691195"/>
            <a:ext cx="5039795" cy="764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651">
              <a:lnSpc>
                <a:spcPts val="2810"/>
              </a:lnSpc>
              <a:spcBef>
                <a:spcPts val="140"/>
              </a:spcBef>
            </a:pPr>
            <a:r>
              <a:rPr lang="fr-FR" sz="2650" spc="-4" smtClean="0">
                <a:latin typeface="Arial"/>
                <a:cs typeface="Arial"/>
              </a:rPr>
              <a:t>C</a:t>
            </a:r>
            <a:r>
              <a:rPr lang="fr-FR" sz="2650" spc="0" smtClean="0">
                <a:latin typeface="Arial"/>
                <a:cs typeface="Arial"/>
              </a:rPr>
              <a:t>ette</a:t>
            </a:r>
            <a:r>
              <a:rPr lang="fr-FR" sz="2650" spc="-63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fusion</a:t>
            </a:r>
            <a:r>
              <a:rPr lang="fr-FR" sz="2650" spc="-70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aboutit</a:t>
            </a:r>
            <a:r>
              <a:rPr lang="fr-FR" sz="2650" spc="-79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à</a:t>
            </a:r>
            <a:r>
              <a:rPr lang="fr-FR" sz="2650" spc="-14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une</a:t>
            </a:r>
            <a:r>
              <a:rPr lang="fr-FR" sz="2650" spc="-44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cellule</a:t>
            </a:r>
            <a:endParaRPr lang="fr-FR" sz="2650" smtClean="0">
              <a:latin typeface="Arial"/>
              <a:cs typeface="Arial"/>
            </a:endParaRPr>
          </a:p>
          <a:p>
            <a:pPr marL="12700" marR="50406">
              <a:lnSpc>
                <a:spcPct val="95825"/>
              </a:lnSpc>
            </a:pPr>
            <a:r>
              <a:rPr lang="fr-FR" sz="2650" spc="0" smtClean="0">
                <a:latin typeface="Arial"/>
                <a:cs typeface="Arial"/>
              </a:rPr>
              <a:t>unique</a:t>
            </a:r>
            <a:r>
              <a:rPr lang="fr-FR" sz="2650" spc="-69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diploïde:</a:t>
            </a:r>
            <a:r>
              <a:rPr lang="fr-FR" sz="2650" spc="-14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le</a:t>
            </a:r>
            <a:r>
              <a:rPr lang="fr-FR" sz="2650" spc="-10" smtClean="0">
                <a:latin typeface="Arial"/>
                <a:cs typeface="Arial"/>
              </a:rPr>
              <a:t> </a:t>
            </a:r>
            <a:r>
              <a:rPr lang="fr-FR" sz="2650" spc="0" smtClean="0">
                <a:latin typeface="Arial"/>
                <a:cs typeface="Arial"/>
              </a:rPr>
              <a:t>zygote</a:t>
            </a:r>
            <a:endParaRPr lang="fr-FR"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194176" y="2094739"/>
            <a:ext cx="3959900" cy="3499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94829" y="615597"/>
            <a:ext cx="4103310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1- Généralités sur</a:t>
            </a:r>
            <a:endParaRPr sz="3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5952" y="615597"/>
            <a:ext cx="493018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la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6783" y="615597"/>
            <a:ext cx="2706098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fécondation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837" y="2152970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1753" y="2152970"/>
            <a:ext cx="4334167" cy="1086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La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fécondation</a:t>
            </a:r>
            <a:r>
              <a:rPr sz="2650" spc="-136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répond</a:t>
            </a:r>
            <a:r>
              <a:rPr sz="2650" spc="-82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à</a:t>
            </a:r>
            <a:r>
              <a:rPr sz="2650" spc="-14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des</a:t>
            </a:r>
            <a:endParaRPr sz="2650">
              <a:latin typeface="Arial"/>
              <a:cs typeface="Arial"/>
            </a:endParaRPr>
          </a:p>
          <a:p>
            <a:pPr marL="12724" marR="827">
              <a:lnSpc>
                <a:spcPts val="2860"/>
              </a:lnSpc>
              <a:spcBef>
                <a:spcPts val="7"/>
              </a:spcBef>
            </a:pPr>
            <a:r>
              <a:rPr sz="2650" spc="0" dirty="0" smtClean="0">
                <a:latin typeface="Arial"/>
                <a:cs typeface="Arial"/>
              </a:rPr>
              <a:t>conditions</a:t>
            </a:r>
            <a:r>
              <a:rPr sz="2650" spc="-11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chronologiques</a:t>
            </a:r>
            <a:r>
              <a:rPr sz="2650" spc="-154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et topographiques</a:t>
            </a:r>
            <a:r>
              <a:rPr sz="2650" spc="-162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précises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520" y="3675489"/>
            <a:ext cx="3939909" cy="1043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48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26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Période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fécondabilité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453124" marR="41948">
              <a:lnSpc>
                <a:spcPct val="95825"/>
              </a:lnSpc>
              <a:spcBef>
                <a:spcPts val="257"/>
              </a:spcBef>
            </a:pPr>
            <a:r>
              <a:rPr sz="2200" spc="0" dirty="0" smtClean="0">
                <a:latin typeface="Arial"/>
                <a:cs typeface="Arial"/>
              </a:rPr>
              <a:t>- Date d’ovulation</a:t>
            </a:r>
            <a:endParaRPr sz="2200">
              <a:latin typeface="Arial"/>
              <a:cs typeface="Arial"/>
            </a:endParaRPr>
          </a:p>
          <a:p>
            <a:pPr marL="453124">
              <a:lnSpc>
                <a:spcPct val="95825"/>
              </a:lnSpc>
              <a:spcBef>
                <a:spcPts val="380"/>
              </a:spcBef>
            </a:pPr>
            <a:r>
              <a:rPr sz="2200" spc="0" dirty="0" smtClean="0">
                <a:latin typeface="Arial"/>
                <a:cs typeface="Arial"/>
              </a:rPr>
              <a:t>- Durée de vie des gamètes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837" y="5571303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753" y="5571303"/>
            <a:ext cx="4391026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Elle</a:t>
            </a:r>
            <a:r>
              <a:rPr sz="2650" spc="-44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nécessite</a:t>
            </a:r>
            <a:r>
              <a:rPr sz="2650" spc="-111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la</a:t>
            </a:r>
            <a:r>
              <a:rPr sz="2650" spc="-20" dirty="0" smtClean="0">
                <a:latin typeface="Arial"/>
                <a:cs typeface="Arial"/>
              </a:rPr>
              <a:t> </a:t>
            </a:r>
            <a:r>
              <a:rPr sz="2650" u="sng" spc="0" dirty="0" smtClean="0">
                <a:latin typeface="Arial"/>
                <a:cs typeface="Arial"/>
              </a:rPr>
              <a:t>capacitation</a:t>
            </a:r>
            <a:endParaRPr sz="2650" u="sng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0393" y="5571303"/>
            <a:ext cx="617607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des</a:t>
            </a:r>
            <a:endParaRPr sz="26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41778" y="5934027"/>
            <a:ext cx="5122178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spz</a:t>
            </a:r>
            <a:r>
              <a:rPr sz="2650" spc="-41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dans</a:t>
            </a:r>
            <a:r>
              <a:rPr sz="2650" spc="-57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l’appareil</a:t>
            </a:r>
            <a:r>
              <a:rPr sz="2650" spc="-75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génital</a:t>
            </a:r>
            <a:r>
              <a:rPr sz="2650" spc="-68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féminin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343373" y="2772377"/>
            <a:ext cx="8122920" cy="415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6"/>
          <p:cNvSpPr/>
          <p:nvPr/>
        </p:nvSpPr>
        <p:spPr>
          <a:xfrm>
            <a:off x="3943060" y="6301962"/>
            <a:ext cx="1732788" cy="938783"/>
          </a:xfrm>
          <a:custGeom>
            <a:avLst/>
            <a:gdLst/>
            <a:ahLst/>
            <a:cxnLst/>
            <a:rect l="l" t="t" r="r" b="b"/>
            <a:pathLst>
              <a:path w="1732788" h="938783">
                <a:moveTo>
                  <a:pt x="1732788" y="937259"/>
                </a:moveTo>
                <a:lnTo>
                  <a:pt x="1732788" y="932687"/>
                </a:lnTo>
                <a:lnTo>
                  <a:pt x="1731264" y="929639"/>
                </a:lnTo>
                <a:lnTo>
                  <a:pt x="68827" y="31803"/>
                </a:lnTo>
                <a:lnTo>
                  <a:pt x="53339" y="33527"/>
                </a:lnTo>
                <a:lnTo>
                  <a:pt x="64572" y="39604"/>
                </a:lnTo>
                <a:lnTo>
                  <a:pt x="1726692" y="938783"/>
                </a:lnTo>
                <a:lnTo>
                  <a:pt x="1729740" y="938783"/>
                </a:lnTo>
                <a:lnTo>
                  <a:pt x="1732788" y="937259"/>
                </a:lnTo>
                <a:close/>
              </a:path>
              <a:path w="1732788" h="938783">
                <a:moveTo>
                  <a:pt x="51815" y="27432"/>
                </a:moveTo>
                <a:lnTo>
                  <a:pt x="0" y="0"/>
                </a:lnTo>
                <a:lnTo>
                  <a:pt x="48767" y="68579"/>
                </a:lnTo>
                <a:lnTo>
                  <a:pt x="51815" y="30479"/>
                </a:lnTo>
                <a:lnTo>
                  <a:pt x="51815" y="27432"/>
                </a:lnTo>
                <a:close/>
              </a:path>
              <a:path w="1732788" h="938783">
                <a:moveTo>
                  <a:pt x="85343" y="1524"/>
                </a:moveTo>
                <a:lnTo>
                  <a:pt x="57912" y="25908"/>
                </a:lnTo>
                <a:lnTo>
                  <a:pt x="68827" y="31803"/>
                </a:lnTo>
                <a:lnTo>
                  <a:pt x="85343" y="1524"/>
                </a:lnTo>
                <a:close/>
              </a:path>
              <a:path w="1732788" h="938783">
                <a:moveTo>
                  <a:pt x="0" y="0"/>
                </a:moveTo>
                <a:lnTo>
                  <a:pt x="51815" y="27432"/>
                </a:lnTo>
                <a:lnTo>
                  <a:pt x="54863" y="25908"/>
                </a:lnTo>
                <a:lnTo>
                  <a:pt x="51815" y="27432"/>
                </a:lnTo>
                <a:lnTo>
                  <a:pt x="51815" y="30479"/>
                </a:lnTo>
                <a:lnTo>
                  <a:pt x="48767" y="68579"/>
                </a:lnTo>
                <a:lnTo>
                  <a:pt x="64572" y="39604"/>
                </a:lnTo>
                <a:lnTo>
                  <a:pt x="53339" y="33527"/>
                </a:lnTo>
                <a:lnTo>
                  <a:pt x="68827" y="31803"/>
                </a:lnTo>
                <a:lnTo>
                  <a:pt x="57912" y="25908"/>
                </a:lnTo>
                <a:lnTo>
                  <a:pt x="85343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7"/>
          <p:cNvSpPr/>
          <p:nvPr/>
        </p:nvSpPr>
        <p:spPr>
          <a:xfrm>
            <a:off x="4519132" y="2406617"/>
            <a:ext cx="941832" cy="1013460"/>
          </a:xfrm>
          <a:custGeom>
            <a:avLst/>
            <a:gdLst/>
            <a:ahLst/>
            <a:cxnLst/>
            <a:rect l="l" t="t" r="r" b="b"/>
            <a:pathLst>
              <a:path w="941832" h="1013460">
                <a:moveTo>
                  <a:pt x="39624" y="963168"/>
                </a:moveTo>
                <a:lnTo>
                  <a:pt x="48643" y="953456"/>
                </a:lnTo>
                <a:lnTo>
                  <a:pt x="24384" y="931163"/>
                </a:lnTo>
                <a:lnTo>
                  <a:pt x="0" y="1013460"/>
                </a:lnTo>
                <a:lnTo>
                  <a:pt x="38100" y="967740"/>
                </a:lnTo>
                <a:lnTo>
                  <a:pt x="39624" y="963168"/>
                </a:lnTo>
                <a:close/>
              </a:path>
              <a:path w="941832" h="1013460">
                <a:moveTo>
                  <a:pt x="47244" y="970788"/>
                </a:moveTo>
                <a:lnTo>
                  <a:pt x="39624" y="970788"/>
                </a:lnTo>
                <a:lnTo>
                  <a:pt x="44196" y="972312"/>
                </a:lnTo>
                <a:lnTo>
                  <a:pt x="47244" y="970788"/>
                </a:lnTo>
                <a:close/>
              </a:path>
              <a:path w="941832" h="1013460">
                <a:moveTo>
                  <a:pt x="56572" y="960742"/>
                </a:moveTo>
                <a:lnTo>
                  <a:pt x="47244" y="970788"/>
                </a:lnTo>
                <a:lnTo>
                  <a:pt x="44196" y="972312"/>
                </a:lnTo>
                <a:lnTo>
                  <a:pt x="39624" y="970788"/>
                </a:lnTo>
                <a:lnTo>
                  <a:pt x="47244" y="970788"/>
                </a:lnTo>
                <a:lnTo>
                  <a:pt x="56572" y="960742"/>
                </a:lnTo>
                <a:lnTo>
                  <a:pt x="940308" y="9144"/>
                </a:lnTo>
                <a:lnTo>
                  <a:pt x="941832" y="6096"/>
                </a:lnTo>
                <a:lnTo>
                  <a:pt x="940308" y="1524"/>
                </a:lnTo>
                <a:lnTo>
                  <a:pt x="937260" y="0"/>
                </a:lnTo>
                <a:lnTo>
                  <a:pt x="932688" y="1524"/>
                </a:lnTo>
                <a:lnTo>
                  <a:pt x="48643" y="953456"/>
                </a:lnTo>
                <a:lnTo>
                  <a:pt x="39624" y="963168"/>
                </a:lnTo>
                <a:lnTo>
                  <a:pt x="38100" y="967740"/>
                </a:lnTo>
                <a:lnTo>
                  <a:pt x="0" y="1013460"/>
                </a:lnTo>
                <a:lnTo>
                  <a:pt x="80772" y="982980"/>
                </a:lnTo>
                <a:lnTo>
                  <a:pt x="56572" y="96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4411103" y="2176459"/>
            <a:ext cx="112499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600" spc="0" dirty="0" smtClean="0">
                <a:latin typeface="Arial"/>
                <a:cs typeface="Arial"/>
              </a:rPr>
              <a:t>É</a:t>
            </a:r>
            <a:r>
              <a:rPr sz="1600" spc="-4" dirty="0" smtClean="0">
                <a:latin typeface="Arial"/>
                <a:cs typeface="Arial"/>
              </a:rPr>
              <a:t>pi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hé</a:t>
            </a:r>
            <a:r>
              <a:rPr sz="1600" spc="9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iu</a:t>
            </a:r>
            <a:r>
              <a:rPr sz="1600" spc="0" dirty="0" smtClean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409763" y="2176459"/>
            <a:ext cx="106206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600" spc="-4" dirty="0" smtClean="0">
                <a:latin typeface="Arial"/>
                <a:cs typeface="Arial"/>
              </a:rPr>
              <a:t>ge</a:t>
            </a:r>
            <a:r>
              <a:rPr sz="1600" spc="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ina</a:t>
            </a:r>
            <a:r>
              <a:rPr sz="1600" spc="4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5242424" y="7055500"/>
            <a:ext cx="1907792" cy="4598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939"/>
              </a:lnSpc>
              <a:spcBef>
                <a:spcPts val="97"/>
              </a:spcBef>
            </a:pPr>
            <a:r>
              <a:rPr lang="fr-FR" sz="1600" spc="0" dirty="0" smtClean="0">
                <a:latin typeface="Arial"/>
                <a:cs typeface="Arial"/>
              </a:rPr>
              <a:t>A</a:t>
            </a:r>
            <a:r>
              <a:rPr lang="fr-FR" sz="1600" spc="-4" dirty="0" smtClean="0">
                <a:latin typeface="Arial"/>
                <a:cs typeface="Arial"/>
              </a:rPr>
              <a:t>lbu</a:t>
            </a:r>
            <a:r>
              <a:rPr lang="fr-FR" sz="1600" spc="4" dirty="0" smtClean="0">
                <a:latin typeface="Arial"/>
                <a:cs typeface="Arial"/>
              </a:rPr>
              <a:t>g</a:t>
            </a:r>
            <a:r>
              <a:rPr lang="fr-FR" sz="1600" spc="-4" dirty="0" smtClean="0">
                <a:latin typeface="Arial"/>
                <a:cs typeface="Arial"/>
              </a:rPr>
              <a:t>in</a:t>
            </a:r>
            <a:r>
              <a:rPr lang="fr-FR" sz="1600" spc="4" dirty="0" smtClean="0">
                <a:latin typeface="Arial"/>
                <a:cs typeface="Arial"/>
              </a:rPr>
              <a:t>é</a:t>
            </a:r>
            <a:r>
              <a:rPr lang="fr-FR" sz="1600" spc="0" dirty="0" smtClean="0">
                <a:latin typeface="Arial"/>
                <a:cs typeface="Arial"/>
              </a:rPr>
              <a:t>e</a:t>
            </a:r>
          </a:p>
          <a:p>
            <a:pPr marL="12700" algn="ctr">
              <a:lnSpc>
                <a:spcPts val="1939"/>
              </a:lnSpc>
              <a:spcBef>
                <a:spcPts val="97"/>
              </a:spcBef>
            </a:pPr>
            <a:r>
              <a:rPr lang="fr-FR" sz="1600" dirty="0" smtClean="0">
                <a:latin typeface="Arial"/>
                <a:cs typeface="Arial"/>
              </a:rPr>
              <a:t>(Tissu conjonctif) 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8" name="object 19"/>
          <p:cNvSpPr txBox="1"/>
          <p:nvPr/>
        </p:nvSpPr>
        <p:spPr>
          <a:xfrm>
            <a:off x="3329280" y="258126"/>
            <a:ext cx="2529542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Structure de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9" name="object 18"/>
          <p:cNvSpPr txBox="1"/>
          <p:nvPr/>
        </p:nvSpPr>
        <p:spPr>
          <a:xfrm>
            <a:off x="5888623" y="258126"/>
            <a:ext cx="1510527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l’ovaire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2220"/>
          <a:stretch>
            <a:fillRect/>
          </a:stretch>
        </p:blipFill>
        <p:spPr bwMode="auto">
          <a:xfrm>
            <a:off x="7883597" y="558313"/>
            <a:ext cx="2305431" cy="25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304685" y="1242070"/>
            <a:ext cx="5688482" cy="6318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3232" y="2790454"/>
            <a:ext cx="1794510" cy="372618"/>
          </a:xfrm>
          <a:custGeom>
            <a:avLst/>
            <a:gdLst/>
            <a:ahLst/>
            <a:cxnLst/>
            <a:rect l="l" t="t" r="r" b="b"/>
            <a:pathLst>
              <a:path w="1794510" h="372618">
                <a:moveTo>
                  <a:pt x="0" y="372618"/>
                </a:moveTo>
                <a:lnTo>
                  <a:pt x="1794510" y="372618"/>
                </a:lnTo>
                <a:lnTo>
                  <a:pt x="1794510" y="0"/>
                </a:lnTo>
                <a:lnTo>
                  <a:pt x="0" y="0"/>
                </a:lnTo>
                <a:lnTo>
                  <a:pt x="0" y="37261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7064" y="3098121"/>
            <a:ext cx="291480" cy="654345"/>
          </a:xfrm>
          <a:custGeom>
            <a:avLst/>
            <a:gdLst/>
            <a:ahLst/>
            <a:cxnLst/>
            <a:rect l="l" t="t" r="r" b="b"/>
            <a:pathLst>
              <a:path w="291480" h="654345">
                <a:moveTo>
                  <a:pt x="291480" y="228621"/>
                </a:moveTo>
                <a:lnTo>
                  <a:pt x="246291" y="184655"/>
                </a:lnTo>
                <a:lnTo>
                  <a:pt x="204085" y="167583"/>
                </a:lnTo>
                <a:lnTo>
                  <a:pt x="164628" y="145057"/>
                </a:lnTo>
                <a:lnTo>
                  <a:pt x="128677" y="117058"/>
                </a:lnTo>
                <a:lnTo>
                  <a:pt x="96987" y="83563"/>
                </a:lnTo>
                <a:lnTo>
                  <a:pt x="70316" y="44550"/>
                </a:lnTo>
                <a:lnTo>
                  <a:pt x="49418" y="0"/>
                </a:lnTo>
                <a:lnTo>
                  <a:pt x="44554" y="62351"/>
                </a:lnTo>
                <a:lnTo>
                  <a:pt x="74646" y="105875"/>
                </a:lnTo>
                <a:lnTo>
                  <a:pt x="110319" y="143018"/>
                </a:lnTo>
                <a:lnTo>
                  <a:pt x="150705" y="173821"/>
                </a:lnTo>
                <a:lnTo>
                  <a:pt x="194938" y="198327"/>
                </a:lnTo>
                <a:lnTo>
                  <a:pt x="242152" y="216580"/>
                </a:lnTo>
                <a:lnTo>
                  <a:pt x="291480" y="228621"/>
                </a:lnTo>
                <a:close/>
              </a:path>
              <a:path w="291480" h="654345">
                <a:moveTo>
                  <a:pt x="31242" y="-95830"/>
                </a:moveTo>
                <a:lnTo>
                  <a:pt x="33528" y="-126310"/>
                </a:lnTo>
                <a:lnTo>
                  <a:pt x="45676" y="-178275"/>
                </a:lnTo>
                <a:lnTo>
                  <a:pt x="64822" y="-224613"/>
                </a:lnTo>
                <a:lnTo>
                  <a:pt x="90172" y="-265336"/>
                </a:lnTo>
                <a:lnTo>
                  <a:pt x="120932" y="-300457"/>
                </a:lnTo>
                <a:lnTo>
                  <a:pt x="156309" y="-329987"/>
                </a:lnTo>
                <a:lnTo>
                  <a:pt x="195507" y="-353939"/>
                </a:lnTo>
                <a:lnTo>
                  <a:pt x="237734" y="-372325"/>
                </a:lnTo>
                <a:lnTo>
                  <a:pt x="282195" y="-385157"/>
                </a:lnTo>
                <a:lnTo>
                  <a:pt x="328096" y="-392447"/>
                </a:lnTo>
                <a:lnTo>
                  <a:pt x="374644" y="-394207"/>
                </a:lnTo>
                <a:lnTo>
                  <a:pt x="421045" y="-390448"/>
                </a:lnTo>
                <a:lnTo>
                  <a:pt x="466505" y="-381184"/>
                </a:lnTo>
                <a:lnTo>
                  <a:pt x="510230" y="-366426"/>
                </a:lnTo>
                <a:lnTo>
                  <a:pt x="551426" y="-346187"/>
                </a:lnTo>
                <a:lnTo>
                  <a:pt x="589300" y="-320477"/>
                </a:lnTo>
                <a:lnTo>
                  <a:pt x="623057" y="-289311"/>
                </a:lnTo>
                <a:lnTo>
                  <a:pt x="651903" y="-252698"/>
                </a:lnTo>
                <a:lnTo>
                  <a:pt x="675045" y="-210652"/>
                </a:lnTo>
                <a:lnTo>
                  <a:pt x="691688" y="-163185"/>
                </a:lnTo>
                <a:lnTo>
                  <a:pt x="701040" y="-110308"/>
                </a:lnTo>
                <a:lnTo>
                  <a:pt x="701040" y="-79828"/>
                </a:lnTo>
                <a:lnTo>
                  <a:pt x="691915" y="-27969"/>
                </a:lnTo>
                <a:lnTo>
                  <a:pt x="675709" y="18715"/>
                </a:lnTo>
                <a:lnTo>
                  <a:pt x="653176" y="60206"/>
                </a:lnTo>
                <a:lnTo>
                  <a:pt x="625073" y="96479"/>
                </a:lnTo>
                <a:lnTo>
                  <a:pt x="592157" y="127515"/>
                </a:lnTo>
                <a:lnTo>
                  <a:pt x="555183" y="153291"/>
                </a:lnTo>
                <a:lnTo>
                  <a:pt x="514909" y="173787"/>
                </a:lnTo>
                <a:lnTo>
                  <a:pt x="472089" y="188979"/>
                </a:lnTo>
                <a:lnTo>
                  <a:pt x="427482" y="198848"/>
                </a:lnTo>
                <a:lnTo>
                  <a:pt x="381842" y="203372"/>
                </a:lnTo>
                <a:lnTo>
                  <a:pt x="335926" y="202528"/>
                </a:lnTo>
                <a:lnTo>
                  <a:pt x="290490" y="196297"/>
                </a:lnTo>
                <a:lnTo>
                  <a:pt x="246291" y="184655"/>
                </a:lnTo>
                <a:lnTo>
                  <a:pt x="291480" y="228621"/>
                </a:lnTo>
                <a:lnTo>
                  <a:pt x="342057" y="234494"/>
                </a:lnTo>
                <a:lnTo>
                  <a:pt x="393016" y="234240"/>
                </a:lnTo>
                <a:lnTo>
                  <a:pt x="443491" y="227904"/>
                </a:lnTo>
                <a:lnTo>
                  <a:pt x="492615" y="215526"/>
                </a:lnTo>
                <a:lnTo>
                  <a:pt x="539523" y="197151"/>
                </a:lnTo>
                <a:lnTo>
                  <a:pt x="583348" y="172821"/>
                </a:lnTo>
                <a:lnTo>
                  <a:pt x="623223" y="142578"/>
                </a:lnTo>
                <a:lnTo>
                  <a:pt x="658283" y="106465"/>
                </a:lnTo>
                <a:lnTo>
                  <a:pt x="687661" y="64525"/>
                </a:lnTo>
                <a:lnTo>
                  <a:pt x="710492" y="16801"/>
                </a:lnTo>
                <a:lnTo>
                  <a:pt x="725908" y="-36665"/>
                </a:lnTo>
                <a:lnTo>
                  <a:pt x="733044" y="-95830"/>
                </a:lnTo>
                <a:lnTo>
                  <a:pt x="732282" y="-112594"/>
                </a:lnTo>
                <a:lnTo>
                  <a:pt x="717863" y="-185746"/>
                </a:lnTo>
                <a:lnTo>
                  <a:pt x="697526" y="-236185"/>
                </a:lnTo>
                <a:lnTo>
                  <a:pt x="670573" y="-280677"/>
                </a:lnTo>
                <a:lnTo>
                  <a:pt x="637832" y="-319223"/>
                </a:lnTo>
                <a:lnTo>
                  <a:pt x="600128" y="-351824"/>
                </a:lnTo>
                <a:lnTo>
                  <a:pt x="558290" y="-378483"/>
                </a:lnTo>
                <a:lnTo>
                  <a:pt x="513144" y="-399201"/>
                </a:lnTo>
                <a:lnTo>
                  <a:pt x="465517" y="-413979"/>
                </a:lnTo>
                <a:lnTo>
                  <a:pt x="416236" y="-422819"/>
                </a:lnTo>
                <a:lnTo>
                  <a:pt x="366129" y="-425723"/>
                </a:lnTo>
                <a:lnTo>
                  <a:pt x="316022" y="-422692"/>
                </a:lnTo>
                <a:lnTo>
                  <a:pt x="266742" y="-413727"/>
                </a:lnTo>
                <a:lnTo>
                  <a:pt x="219116" y="-398831"/>
                </a:lnTo>
                <a:lnTo>
                  <a:pt x="173972" y="-378004"/>
                </a:lnTo>
                <a:lnTo>
                  <a:pt x="132136" y="-351249"/>
                </a:lnTo>
                <a:lnTo>
                  <a:pt x="94435" y="-318567"/>
                </a:lnTo>
                <a:lnTo>
                  <a:pt x="61696" y="-279958"/>
                </a:lnTo>
                <a:lnTo>
                  <a:pt x="34746" y="-235426"/>
                </a:lnTo>
                <a:lnTo>
                  <a:pt x="14413" y="-184972"/>
                </a:lnTo>
                <a:lnTo>
                  <a:pt x="1524" y="-128596"/>
                </a:lnTo>
                <a:lnTo>
                  <a:pt x="0" y="-95068"/>
                </a:lnTo>
                <a:lnTo>
                  <a:pt x="762" y="-77542"/>
                </a:lnTo>
                <a:lnTo>
                  <a:pt x="4572" y="-44014"/>
                </a:lnTo>
                <a:lnTo>
                  <a:pt x="20906" y="12401"/>
                </a:lnTo>
                <a:lnTo>
                  <a:pt x="44554" y="62351"/>
                </a:lnTo>
                <a:lnTo>
                  <a:pt x="49418" y="0"/>
                </a:lnTo>
                <a:lnTo>
                  <a:pt x="35052" y="-50110"/>
                </a:lnTo>
                <a:lnTo>
                  <a:pt x="32766" y="-65350"/>
                </a:lnTo>
                <a:lnTo>
                  <a:pt x="32004" y="-80590"/>
                </a:lnTo>
                <a:lnTo>
                  <a:pt x="31242" y="-95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373" y="5483356"/>
            <a:ext cx="554736" cy="142494"/>
          </a:xfrm>
          <a:custGeom>
            <a:avLst/>
            <a:gdLst/>
            <a:ahLst/>
            <a:cxnLst/>
            <a:rect l="l" t="t" r="r" b="b"/>
            <a:pathLst>
              <a:path w="554736" h="142493">
                <a:moveTo>
                  <a:pt x="32765" y="64769"/>
                </a:moveTo>
                <a:lnTo>
                  <a:pt x="76125" y="72994"/>
                </a:lnTo>
                <a:lnTo>
                  <a:pt x="550926" y="142494"/>
                </a:lnTo>
                <a:lnTo>
                  <a:pt x="554736" y="114300"/>
                </a:lnTo>
                <a:lnTo>
                  <a:pt x="80106" y="45513"/>
                </a:lnTo>
                <a:lnTo>
                  <a:pt x="28956" y="38100"/>
                </a:lnTo>
                <a:lnTo>
                  <a:pt x="25146" y="65531"/>
                </a:lnTo>
                <a:lnTo>
                  <a:pt x="94488" y="123443"/>
                </a:lnTo>
                <a:lnTo>
                  <a:pt x="100584" y="128016"/>
                </a:lnTo>
                <a:lnTo>
                  <a:pt x="109728" y="127254"/>
                </a:lnTo>
                <a:lnTo>
                  <a:pt x="114300" y="121157"/>
                </a:lnTo>
                <a:lnTo>
                  <a:pt x="118872" y="115062"/>
                </a:lnTo>
                <a:lnTo>
                  <a:pt x="118110" y="106680"/>
                </a:lnTo>
                <a:lnTo>
                  <a:pt x="112014" y="101345"/>
                </a:lnTo>
                <a:lnTo>
                  <a:pt x="76125" y="72994"/>
                </a:lnTo>
                <a:lnTo>
                  <a:pt x="32765" y="64769"/>
                </a:lnTo>
                <a:lnTo>
                  <a:pt x="35814" y="41148"/>
                </a:lnTo>
                <a:lnTo>
                  <a:pt x="54515" y="55922"/>
                </a:lnTo>
                <a:lnTo>
                  <a:pt x="32765" y="64769"/>
                </a:lnTo>
                <a:close/>
              </a:path>
              <a:path w="554736" h="142493">
                <a:moveTo>
                  <a:pt x="94488" y="123443"/>
                </a:moveTo>
                <a:lnTo>
                  <a:pt x="25146" y="65531"/>
                </a:lnTo>
                <a:lnTo>
                  <a:pt x="28956" y="38100"/>
                </a:lnTo>
                <a:lnTo>
                  <a:pt x="80106" y="45513"/>
                </a:lnTo>
                <a:lnTo>
                  <a:pt x="122682" y="28193"/>
                </a:lnTo>
                <a:lnTo>
                  <a:pt x="129540" y="25907"/>
                </a:lnTo>
                <a:lnTo>
                  <a:pt x="133350" y="17525"/>
                </a:lnTo>
                <a:lnTo>
                  <a:pt x="130301" y="10668"/>
                </a:lnTo>
                <a:lnTo>
                  <a:pt x="127254" y="3048"/>
                </a:lnTo>
                <a:lnTo>
                  <a:pt x="119634" y="0"/>
                </a:lnTo>
                <a:lnTo>
                  <a:pt x="112014" y="2286"/>
                </a:lnTo>
                <a:lnTo>
                  <a:pt x="0" y="48006"/>
                </a:lnTo>
                <a:lnTo>
                  <a:pt x="94488" y="123443"/>
                </a:lnTo>
                <a:close/>
              </a:path>
              <a:path w="554736" h="142493">
                <a:moveTo>
                  <a:pt x="54515" y="55922"/>
                </a:moveTo>
                <a:lnTo>
                  <a:pt x="35814" y="41148"/>
                </a:lnTo>
                <a:lnTo>
                  <a:pt x="32765" y="64769"/>
                </a:lnTo>
                <a:lnTo>
                  <a:pt x="54515" y="55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7373" y="5483356"/>
            <a:ext cx="554736" cy="142494"/>
          </a:xfrm>
          <a:custGeom>
            <a:avLst/>
            <a:gdLst/>
            <a:ahLst/>
            <a:cxnLst/>
            <a:rect l="l" t="t" r="r" b="b"/>
            <a:pathLst>
              <a:path w="554736" h="142493">
                <a:moveTo>
                  <a:pt x="32765" y="64769"/>
                </a:moveTo>
                <a:lnTo>
                  <a:pt x="76125" y="72994"/>
                </a:lnTo>
                <a:lnTo>
                  <a:pt x="550926" y="142494"/>
                </a:lnTo>
                <a:lnTo>
                  <a:pt x="554736" y="114300"/>
                </a:lnTo>
                <a:lnTo>
                  <a:pt x="80106" y="45513"/>
                </a:lnTo>
                <a:lnTo>
                  <a:pt x="28956" y="38100"/>
                </a:lnTo>
                <a:lnTo>
                  <a:pt x="25146" y="65531"/>
                </a:lnTo>
                <a:lnTo>
                  <a:pt x="94488" y="123443"/>
                </a:lnTo>
                <a:lnTo>
                  <a:pt x="100584" y="128016"/>
                </a:lnTo>
                <a:lnTo>
                  <a:pt x="109728" y="127254"/>
                </a:lnTo>
                <a:lnTo>
                  <a:pt x="114300" y="121157"/>
                </a:lnTo>
                <a:lnTo>
                  <a:pt x="118872" y="115062"/>
                </a:lnTo>
                <a:lnTo>
                  <a:pt x="118110" y="106680"/>
                </a:lnTo>
                <a:lnTo>
                  <a:pt x="112014" y="101345"/>
                </a:lnTo>
                <a:lnTo>
                  <a:pt x="76125" y="72994"/>
                </a:lnTo>
                <a:lnTo>
                  <a:pt x="32765" y="64769"/>
                </a:lnTo>
                <a:lnTo>
                  <a:pt x="35814" y="41148"/>
                </a:lnTo>
                <a:lnTo>
                  <a:pt x="54515" y="55922"/>
                </a:lnTo>
                <a:lnTo>
                  <a:pt x="32765" y="64769"/>
                </a:lnTo>
                <a:close/>
              </a:path>
              <a:path w="554736" h="142493">
                <a:moveTo>
                  <a:pt x="94488" y="123443"/>
                </a:moveTo>
                <a:lnTo>
                  <a:pt x="25146" y="65531"/>
                </a:lnTo>
                <a:lnTo>
                  <a:pt x="28956" y="38100"/>
                </a:lnTo>
                <a:lnTo>
                  <a:pt x="80106" y="45513"/>
                </a:lnTo>
                <a:lnTo>
                  <a:pt x="122682" y="28193"/>
                </a:lnTo>
                <a:lnTo>
                  <a:pt x="129540" y="25907"/>
                </a:lnTo>
                <a:lnTo>
                  <a:pt x="133350" y="17525"/>
                </a:lnTo>
                <a:lnTo>
                  <a:pt x="130301" y="10668"/>
                </a:lnTo>
                <a:lnTo>
                  <a:pt x="127254" y="3048"/>
                </a:lnTo>
                <a:lnTo>
                  <a:pt x="119634" y="0"/>
                </a:lnTo>
                <a:lnTo>
                  <a:pt x="112014" y="2286"/>
                </a:lnTo>
                <a:lnTo>
                  <a:pt x="0" y="48006"/>
                </a:lnTo>
                <a:lnTo>
                  <a:pt x="94488" y="123443"/>
                </a:lnTo>
                <a:close/>
              </a:path>
              <a:path w="554736" h="142493">
                <a:moveTo>
                  <a:pt x="54515" y="55922"/>
                </a:moveTo>
                <a:lnTo>
                  <a:pt x="35814" y="41148"/>
                </a:lnTo>
                <a:lnTo>
                  <a:pt x="32765" y="64769"/>
                </a:lnTo>
                <a:lnTo>
                  <a:pt x="54515" y="55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4449" y="6855718"/>
            <a:ext cx="554735" cy="140970"/>
          </a:xfrm>
          <a:custGeom>
            <a:avLst/>
            <a:gdLst/>
            <a:ahLst/>
            <a:cxnLst/>
            <a:rect l="l" t="t" r="r" b="b"/>
            <a:pathLst>
              <a:path w="554735" h="140970">
                <a:moveTo>
                  <a:pt x="32765" y="65531"/>
                </a:moveTo>
                <a:lnTo>
                  <a:pt x="76561" y="73498"/>
                </a:lnTo>
                <a:lnTo>
                  <a:pt x="550926" y="140969"/>
                </a:lnTo>
                <a:lnTo>
                  <a:pt x="554735" y="113537"/>
                </a:lnTo>
                <a:lnTo>
                  <a:pt x="80554" y="46092"/>
                </a:lnTo>
                <a:lnTo>
                  <a:pt x="29717" y="38861"/>
                </a:lnTo>
                <a:lnTo>
                  <a:pt x="25907" y="66293"/>
                </a:lnTo>
                <a:lnTo>
                  <a:pt x="95250" y="124205"/>
                </a:lnTo>
                <a:lnTo>
                  <a:pt x="115062" y="121919"/>
                </a:lnTo>
                <a:lnTo>
                  <a:pt x="112775" y="102107"/>
                </a:lnTo>
                <a:lnTo>
                  <a:pt x="76561" y="73498"/>
                </a:lnTo>
                <a:lnTo>
                  <a:pt x="32765" y="65531"/>
                </a:lnTo>
                <a:lnTo>
                  <a:pt x="36575" y="41909"/>
                </a:lnTo>
                <a:lnTo>
                  <a:pt x="55018" y="56479"/>
                </a:lnTo>
                <a:lnTo>
                  <a:pt x="32765" y="65531"/>
                </a:lnTo>
                <a:close/>
              </a:path>
              <a:path w="554735" h="140970">
                <a:moveTo>
                  <a:pt x="95250" y="124205"/>
                </a:moveTo>
                <a:lnTo>
                  <a:pt x="25907" y="66293"/>
                </a:lnTo>
                <a:lnTo>
                  <a:pt x="29717" y="38861"/>
                </a:lnTo>
                <a:lnTo>
                  <a:pt x="80554" y="46092"/>
                </a:lnTo>
                <a:lnTo>
                  <a:pt x="122681" y="28955"/>
                </a:lnTo>
                <a:lnTo>
                  <a:pt x="130302" y="25907"/>
                </a:lnTo>
                <a:lnTo>
                  <a:pt x="133350" y="17525"/>
                </a:lnTo>
                <a:lnTo>
                  <a:pt x="130302" y="10667"/>
                </a:lnTo>
                <a:lnTo>
                  <a:pt x="128015" y="3809"/>
                </a:lnTo>
                <a:lnTo>
                  <a:pt x="119634" y="0"/>
                </a:lnTo>
                <a:lnTo>
                  <a:pt x="112775" y="3047"/>
                </a:lnTo>
                <a:lnTo>
                  <a:pt x="0" y="48767"/>
                </a:lnTo>
                <a:lnTo>
                  <a:pt x="95250" y="124205"/>
                </a:lnTo>
                <a:close/>
              </a:path>
              <a:path w="554735" h="140970">
                <a:moveTo>
                  <a:pt x="55018" y="56479"/>
                </a:moveTo>
                <a:lnTo>
                  <a:pt x="36575" y="41909"/>
                </a:lnTo>
                <a:lnTo>
                  <a:pt x="32765" y="65531"/>
                </a:lnTo>
                <a:lnTo>
                  <a:pt x="55018" y="56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4449" y="6855718"/>
            <a:ext cx="554735" cy="140970"/>
          </a:xfrm>
          <a:custGeom>
            <a:avLst/>
            <a:gdLst/>
            <a:ahLst/>
            <a:cxnLst/>
            <a:rect l="l" t="t" r="r" b="b"/>
            <a:pathLst>
              <a:path w="554735" h="140970">
                <a:moveTo>
                  <a:pt x="32765" y="65531"/>
                </a:moveTo>
                <a:lnTo>
                  <a:pt x="76561" y="73498"/>
                </a:lnTo>
                <a:lnTo>
                  <a:pt x="550926" y="140969"/>
                </a:lnTo>
                <a:lnTo>
                  <a:pt x="554735" y="113537"/>
                </a:lnTo>
                <a:lnTo>
                  <a:pt x="80554" y="46092"/>
                </a:lnTo>
                <a:lnTo>
                  <a:pt x="29717" y="38861"/>
                </a:lnTo>
                <a:lnTo>
                  <a:pt x="25907" y="66293"/>
                </a:lnTo>
                <a:lnTo>
                  <a:pt x="95250" y="124205"/>
                </a:lnTo>
                <a:lnTo>
                  <a:pt x="115062" y="121919"/>
                </a:lnTo>
                <a:lnTo>
                  <a:pt x="112775" y="102107"/>
                </a:lnTo>
                <a:lnTo>
                  <a:pt x="76561" y="73498"/>
                </a:lnTo>
                <a:lnTo>
                  <a:pt x="32765" y="65531"/>
                </a:lnTo>
                <a:lnTo>
                  <a:pt x="36575" y="41909"/>
                </a:lnTo>
                <a:lnTo>
                  <a:pt x="55018" y="56479"/>
                </a:lnTo>
                <a:lnTo>
                  <a:pt x="32765" y="65531"/>
                </a:lnTo>
                <a:close/>
              </a:path>
              <a:path w="554735" h="140970">
                <a:moveTo>
                  <a:pt x="95250" y="124205"/>
                </a:moveTo>
                <a:lnTo>
                  <a:pt x="25907" y="66293"/>
                </a:lnTo>
                <a:lnTo>
                  <a:pt x="29717" y="38861"/>
                </a:lnTo>
                <a:lnTo>
                  <a:pt x="80554" y="46092"/>
                </a:lnTo>
                <a:lnTo>
                  <a:pt x="122681" y="28955"/>
                </a:lnTo>
                <a:lnTo>
                  <a:pt x="130302" y="25907"/>
                </a:lnTo>
                <a:lnTo>
                  <a:pt x="133350" y="17525"/>
                </a:lnTo>
                <a:lnTo>
                  <a:pt x="130302" y="10667"/>
                </a:lnTo>
                <a:lnTo>
                  <a:pt x="128015" y="3809"/>
                </a:lnTo>
                <a:lnTo>
                  <a:pt x="119634" y="0"/>
                </a:lnTo>
                <a:lnTo>
                  <a:pt x="112775" y="3047"/>
                </a:lnTo>
                <a:lnTo>
                  <a:pt x="0" y="48767"/>
                </a:lnTo>
                <a:lnTo>
                  <a:pt x="95250" y="124205"/>
                </a:lnTo>
                <a:close/>
              </a:path>
              <a:path w="554735" h="140970">
                <a:moveTo>
                  <a:pt x="55018" y="56479"/>
                </a:moveTo>
                <a:lnTo>
                  <a:pt x="36575" y="41909"/>
                </a:lnTo>
                <a:lnTo>
                  <a:pt x="32765" y="65531"/>
                </a:lnTo>
                <a:lnTo>
                  <a:pt x="55018" y="56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449" y="3992128"/>
            <a:ext cx="554735" cy="141731"/>
          </a:xfrm>
          <a:custGeom>
            <a:avLst/>
            <a:gdLst/>
            <a:ahLst/>
            <a:cxnLst/>
            <a:rect l="l" t="t" r="r" b="b"/>
            <a:pathLst>
              <a:path w="554735" h="141731">
                <a:moveTo>
                  <a:pt x="32765" y="65531"/>
                </a:moveTo>
                <a:lnTo>
                  <a:pt x="76675" y="73588"/>
                </a:lnTo>
                <a:lnTo>
                  <a:pt x="550926" y="141731"/>
                </a:lnTo>
                <a:lnTo>
                  <a:pt x="554735" y="113537"/>
                </a:lnTo>
                <a:lnTo>
                  <a:pt x="80554" y="46092"/>
                </a:lnTo>
                <a:lnTo>
                  <a:pt x="29717" y="38862"/>
                </a:lnTo>
                <a:lnTo>
                  <a:pt x="25907" y="66293"/>
                </a:lnTo>
                <a:lnTo>
                  <a:pt x="95250" y="124205"/>
                </a:lnTo>
                <a:lnTo>
                  <a:pt x="115062" y="121920"/>
                </a:lnTo>
                <a:lnTo>
                  <a:pt x="112775" y="102108"/>
                </a:lnTo>
                <a:lnTo>
                  <a:pt x="76675" y="73588"/>
                </a:lnTo>
                <a:lnTo>
                  <a:pt x="32765" y="65531"/>
                </a:lnTo>
                <a:lnTo>
                  <a:pt x="36575" y="41910"/>
                </a:lnTo>
                <a:lnTo>
                  <a:pt x="55018" y="56479"/>
                </a:lnTo>
                <a:lnTo>
                  <a:pt x="32765" y="65531"/>
                </a:lnTo>
                <a:close/>
              </a:path>
              <a:path w="554735" h="141731">
                <a:moveTo>
                  <a:pt x="95250" y="124205"/>
                </a:moveTo>
                <a:lnTo>
                  <a:pt x="25907" y="66293"/>
                </a:lnTo>
                <a:lnTo>
                  <a:pt x="29717" y="38862"/>
                </a:lnTo>
                <a:lnTo>
                  <a:pt x="80554" y="46092"/>
                </a:lnTo>
                <a:lnTo>
                  <a:pt x="122681" y="28955"/>
                </a:lnTo>
                <a:lnTo>
                  <a:pt x="130302" y="25908"/>
                </a:lnTo>
                <a:lnTo>
                  <a:pt x="133350" y="18287"/>
                </a:lnTo>
                <a:lnTo>
                  <a:pt x="130302" y="10667"/>
                </a:lnTo>
                <a:lnTo>
                  <a:pt x="128015" y="3810"/>
                </a:lnTo>
                <a:lnTo>
                  <a:pt x="119634" y="0"/>
                </a:lnTo>
                <a:lnTo>
                  <a:pt x="112775" y="3048"/>
                </a:lnTo>
                <a:lnTo>
                  <a:pt x="0" y="48767"/>
                </a:lnTo>
                <a:lnTo>
                  <a:pt x="95250" y="124205"/>
                </a:lnTo>
                <a:close/>
              </a:path>
              <a:path w="554735" h="141731">
                <a:moveTo>
                  <a:pt x="55018" y="56479"/>
                </a:moveTo>
                <a:lnTo>
                  <a:pt x="36575" y="41910"/>
                </a:lnTo>
                <a:lnTo>
                  <a:pt x="32765" y="65531"/>
                </a:lnTo>
                <a:lnTo>
                  <a:pt x="55018" y="56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449" y="3992128"/>
            <a:ext cx="554735" cy="141731"/>
          </a:xfrm>
          <a:custGeom>
            <a:avLst/>
            <a:gdLst/>
            <a:ahLst/>
            <a:cxnLst/>
            <a:rect l="l" t="t" r="r" b="b"/>
            <a:pathLst>
              <a:path w="554735" h="141731">
                <a:moveTo>
                  <a:pt x="32765" y="65531"/>
                </a:moveTo>
                <a:lnTo>
                  <a:pt x="76675" y="73588"/>
                </a:lnTo>
                <a:lnTo>
                  <a:pt x="550926" y="141731"/>
                </a:lnTo>
                <a:lnTo>
                  <a:pt x="554735" y="113537"/>
                </a:lnTo>
                <a:lnTo>
                  <a:pt x="80554" y="46092"/>
                </a:lnTo>
                <a:lnTo>
                  <a:pt x="29717" y="38862"/>
                </a:lnTo>
                <a:lnTo>
                  <a:pt x="25907" y="66293"/>
                </a:lnTo>
                <a:lnTo>
                  <a:pt x="95250" y="124205"/>
                </a:lnTo>
                <a:lnTo>
                  <a:pt x="115062" y="121920"/>
                </a:lnTo>
                <a:lnTo>
                  <a:pt x="112775" y="102108"/>
                </a:lnTo>
                <a:lnTo>
                  <a:pt x="76675" y="73588"/>
                </a:lnTo>
                <a:lnTo>
                  <a:pt x="32765" y="65531"/>
                </a:lnTo>
                <a:lnTo>
                  <a:pt x="36575" y="41910"/>
                </a:lnTo>
                <a:lnTo>
                  <a:pt x="55018" y="56479"/>
                </a:lnTo>
                <a:lnTo>
                  <a:pt x="32765" y="65531"/>
                </a:lnTo>
                <a:close/>
              </a:path>
              <a:path w="554735" h="141731">
                <a:moveTo>
                  <a:pt x="95250" y="124205"/>
                </a:moveTo>
                <a:lnTo>
                  <a:pt x="25907" y="66293"/>
                </a:lnTo>
                <a:lnTo>
                  <a:pt x="29717" y="38862"/>
                </a:lnTo>
                <a:lnTo>
                  <a:pt x="80554" y="46092"/>
                </a:lnTo>
                <a:lnTo>
                  <a:pt x="122681" y="28955"/>
                </a:lnTo>
                <a:lnTo>
                  <a:pt x="130302" y="25908"/>
                </a:lnTo>
                <a:lnTo>
                  <a:pt x="133350" y="18287"/>
                </a:lnTo>
                <a:lnTo>
                  <a:pt x="130302" y="10667"/>
                </a:lnTo>
                <a:lnTo>
                  <a:pt x="128015" y="3810"/>
                </a:lnTo>
                <a:lnTo>
                  <a:pt x="119634" y="0"/>
                </a:lnTo>
                <a:lnTo>
                  <a:pt x="112775" y="3048"/>
                </a:lnTo>
                <a:lnTo>
                  <a:pt x="0" y="48767"/>
                </a:lnTo>
                <a:lnTo>
                  <a:pt x="95250" y="124205"/>
                </a:lnTo>
                <a:close/>
              </a:path>
              <a:path w="554735" h="141731">
                <a:moveTo>
                  <a:pt x="55018" y="56479"/>
                </a:moveTo>
                <a:lnTo>
                  <a:pt x="36575" y="41910"/>
                </a:lnTo>
                <a:lnTo>
                  <a:pt x="32765" y="65531"/>
                </a:lnTo>
                <a:lnTo>
                  <a:pt x="55018" y="56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2245" y="4447042"/>
            <a:ext cx="479294" cy="227831"/>
          </a:xfrm>
          <a:custGeom>
            <a:avLst/>
            <a:gdLst/>
            <a:ahLst/>
            <a:cxnLst/>
            <a:rect l="l" t="t" r="r" b="b"/>
            <a:pathLst>
              <a:path w="479294" h="227831">
                <a:moveTo>
                  <a:pt x="0" y="201923"/>
                </a:moveTo>
                <a:lnTo>
                  <a:pt x="10667" y="227831"/>
                </a:lnTo>
                <a:lnTo>
                  <a:pt x="411111" y="61268"/>
                </a:lnTo>
                <a:lnTo>
                  <a:pt x="451862" y="41910"/>
                </a:lnTo>
                <a:lnTo>
                  <a:pt x="448814" y="15240"/>
                </a:lnTo>
                <a:lnTo>
                  <a:pt x="479294" y="17526"/>
                </a:lnTo>
                <a:lnTo>
                  <a:pt x="359660" y="1524"/>
                </a:lnTo>
                <a:lnTo>
                  <a:pt x="352040" y="0"/>
                </a:lnTo>
                <a:lnTo>
                  <a:pt x="344420" y="5334"/>
                </a:lnTo>
                <a:lnTo>
                  <a:pt x="343658" y="12954"/>
                </a:lnTo>
                <a:lnTo>
                  <a:pt x="342896" y="20574"/>
                </a:lnTo>
                <a:lnTo>
                  <a:pt x="348230" y="28194"/>
                </a:lnTo>
                <a:lnTo>
                  <a:pt x="355850" y="28956"/>
                </a:lnTo>
                <a:lnTo>
                  <a:pt x="401147" y="35067"/>
                </a:lnTo>
                <a:lnTo>
                  <a:pt x="442718" y="19812"/>
                </a:lnTo>
                <a:lnTo>
                  <a:pt x="428294" y="38730"/>
                </a:lnTo>
                <a:lnTo>
                  <a:pt x="401147" y="35067"/>
                </a:lnTo>
                <a:lnTo>
                  <a:pt x="0" y="201923"/>
                </a:lnTo>
                <a:close/>
              </a:path>
              <a:path w="479294" h="227831">
                <a:moveTo>
                  <a:pt x="384044" y="96767"/>
                </a:moveTo>
                <a:lnTo>
                  <a:pt x="379472" y="102863"/>
                </a:lnTo>
                <a:lnTo>
                  <a:pt x="380234" y="112007"/>
                </a:lnTo>
                <a:lnTo>
                  <a:pt x="387092" y="116579"/>
                </a:lnTo>
                <a:lnTo>
                  <a:pt x="393188" y="121151"/>
                </a:lnTo>
                <a:lnTo>
                  <a:pt x="401570" y="120389"/>
                </a:lnTo>
                <a:lnTo>
                  <a:pt x="406142" y="113531"/>
                </a:lnTo>
                <a:lnTo>
                  <a:pt x="479294" y="17526"/>
                </a:lnTo>
                <a:lnTo>
                  <a:pt x="448814" y="15240"/>
                </a:lnTo>
                <a:lnTo>
                  <a:pt x="459482" y="41148"/>
                </a:lnTo>
                <a:lnTo>
                  <a:pt x="448814" y="15240"/>
                </a:lnTo>
                <a:lnTo>
                  <a:pt x="451862" y="41910"/>
                </a:lnTo>
                <a:lnTo>
                  <a:pt x="411111" y="61268"/>
                </a:lnTo>
                <a:lnTo>
                  <a:pt x="384044" y="96767"/>
                </a:lnTo>
                <a:close/>
              </a:path>
              <a:path w="479294" h="227831">
                <a:moveTo>
                  <a:pt x="442718" y="19812"/>
                </a:moveTo>
                <a:lnTo>
                  <a:pt x="401147" y="35067"/>
                </a:lnTo>
                <a:lnTo>
                  <a:pt x="428294" y="38730"/>
                </a:lnTo>
                <a:lnTo>
                  <a:pt x="442718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2245" y="4447042"/>
            <a:ext cx="479294" cy="227831"/>
          </a:xfrm>
          <a:custGeom>
            <a:avLst/>
            <a:gdLst/>
            <a:ahLst/>
            <a:cxnLst/>
            <a:rect l="l" t="t" r="r" b="b"/>
            <a:pathLst>
              <a:path w="479294" h="227831">
                <a:moveTo>
                  <a:pt x="0" y="201923"/>
                </a:moveTo>
                <a:lnTo>
                  <a:pt x="10667" y="227831"/>
                </a:lnTo>
                <a:lnTo>
                  <a:pt x="411111" y="61268"/>
                </a:lnTo>
                <a:lnTo>
                  <a:pt x="451862" y="41910"/>
                </a:lnTo>
                <a:lnTo>
                  <a:pt x="448814" y="15240"/>
                </a:lnTo>
                <a:lnTo>
                  <a:pt x="479294" y="17526"/>
                </a:lnTo>
                <a:lnTo>
                  <a:pt x="359660" y="1524"/>
                </a:lnTo>
                <a:lnTo>
                  <a:pt x="352040" y="0"/>
                </a:lnTo>
                <a:lnTo>
                  <a:pt x="344420" y="5334"/>
                </a:lnTo>
                <a:lnTo>
                  <a:pt x="343658" y="12954"/>
                </a:lnTo>
                <a:lnTo>
                  <a:pt x="342896" y="20574"/>
                </a:lnTo>
                <a:lnTo>
                  <a:pt x="348230" y="28194"/>
                </a:lnTo>
                <a:lnTo>
                  <a:pt x="355850" y="28956"/>
                </a:lnTo>
                <a:lnTo>
                  <a:pt x="401147" y="35067"/>
                </a:lnTo>
                <a:lnTo>
                  <a:pt x="442718" y="19812"/>
                </a:lnTo>
                <a:lnTo>
                  <a:pt x="428294" y="38730"/>
                </a:lnTo>
                <a:lnTo>
                  <a:pt x="401147" y="35067"/>
                </a:lnTo>
                <a:lnTo>
                  <a:pt x="0" y="201923"/>
                </a:lnTo>
                <a:close/>
              </a:path>
              <a:path w="479294" h="227831">
                <a:moveTo>
                  <a:pt x="384044" y="96767"/>
                </a:moveTo>
                <a:lnTo>
                  <a:pt x="379472" y="102863"/>
                </a:lnTo>
                <a:lnTo>
                  <a:pt x="380234" y="112007"/>
                </a:lnTo>
                <a:lnTo>
                  <a:pt x="387092" y="116579"/>
                </a:lnTo>
                <a:lnTo>
                  <a:pt x="393188" y="121151"/>
                </a:lnTo>
                <a:lnTo>
                  <a:pt x="401570" y="120389"/>
                </a:lnTo>
                <a:lnTo>
                  <a:pt x="406142" y="113531"/>
                </a:lnTo>
                <a:lnTo>
                  <a:pt x="479294" y="17526"/>
                </a:lnTo>
                <a:lnTo>
                  <a:pt x="448814" y="15240"/>
                </a:lnTo>
                <a:lnTo>
                  <a:pt x="459482" y="41148"/>
                </a:lnTo>
                <a:lnTo>
                  <a:pt x="448814" y="15240"/>
                </a:lnTo>
                <a:lnTo>
                  <a:pt x="451862" y="41910"/>
                </a:lnTo>
                <a:lnTo>
                  <a:pt x="411111" y="61268"/>
                </a:lnTo>
                <a:lnTo>
                  <a:pt x="384044" y="96767"/>
                </a:lnTo>
                <a:close/>
              </a:path>
              <a:path w="479294" h="227831">
                <a:moveTo>
                  <a:pt x="442718" y="19812"/>
                </a:moveTo>
                <a:lnTo>
                  <a:pt x="401147" y="35067"/>
                </a:lnTo>
                <a:lnTo>
                  <a:pt x="428294" y="38730"/>
                </a:lnTo>
                <a:lnTo>
                  <a:pt x="442718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24078" y="1727352"/>
            <a:ext cx="306324" cy="345186"/>
          </a:xfrm>
          <a:custGeom>
            <a:avLst/>
            <a:gdLst/>
            <a:ahLst/>
            <a:cxnLst/>
            <a:rect l="l" t="t" r="r" b="b"/>
            <a:pathLst>
              <a:path w="306324" h="345186">
                <a:moveTo>
                  <a:pt x="243100" y="0"/>
                </a:moveTo>
                <a:lnTo>
                  <a:pt x="274319" y="32116"/>
                </a:lnTo>
                <a:lnTo>
                  <a:pt x="269652" y="8777"/>
                </a:lnTo>
                <a:lnTo>
                  <a:pt x="243100" y="0"/>
                </a:lnTo>
                <a:close/>
              </a:path>
              <a:path w="306324" h="345186">
                <a:moveTo>
                  <a:pt x="183642" y="9256"/>
                </a:moveTo>
                <a:lnTo>
                  <a:pt x="191262" y="12304"/>
                </a:lnTo>
                <a:lnTo>
                  <a:pt x="277368" y="38974"/>
                </a:lnTo>
                <a:lnTo>
                  <a:pt x="291845" y="16114"/>
                </a:lnTo>
                <a:lnTo>
                  <a:pt x="264204" y="-18459"/>
                </a:lnTo>
                <a:lnTo>
                  <a:pt x="21336" y="-294781"/>
                </a:lnTo>
                <a:lnTo>
                  <a:pt x="0" y="-276493"/>
                </a:lnTo>
                <a:lnTo>
                  <a:pt x="243100" y="0"/>
                </a:lnTo>
                <a:lnTo>
                  <a:pt x="269652" y="8777"/>
                </a:lnTo>
                <a:lnTo>
                  <a:pt x="274319" y="32116"/>
                </a:lnTo>
                <a:lnTo>
                  <a:pt x="243100" y="0"/>
                </a:lnTo>
                <a:lnTo>
                  <a:pt x="199644" y="-14365"/>
                </a:lnTo>
                <a:lnTo>
                  <a:pt x="192785" y="-16651"/>
                </a:lnTo>
                <a:lnTo>
                  <a:pt x="184404" y="-12841"/>
                </a:lnTo>
                <a:lnTo>
                  <a:pt x="182118" y="-5983"/>
                </a:lnTo>
                <a:lnTo>
                  <a:pt x="179831" y="1636"/>
                </a:lnTo>
                <a:lnTo>
                  <a:pt x="183642" y="9256"/>
                </a:lnTo>
                <a:close/>
              </a:path>
              <a:path w="306324" h="345186">
                <a:moveTo>
                  <a:pt x="297942" y="19924"/>
                </a:moveTo>
                <a:lnTo>
                  <a:pt x="306324" y="50404"/>
                </a:lnTo>
                <a:lnTo>
                  <a:pt x="282702" y="-68467"/>
                </a:lnTo>
                <a:lnTo>
                  <a:pt x="281178" y="-76087"/>
                </a:lnTo>
                <a:lnTo>
                  <a:pt x="274319" y="-81421"/>
                </a:lnTo>
                <a:lnTo>
                  <a:pt x="266700" y="-79897"/>
                </a:lnTo>
                <a:lnTo>
                  <a:pt x="259080" y="-78373"/>
                </a:lnTo>
                <a:lnTo>
                  <a:pt x="253745" y="-70753"/>
                </a:lnTo>
                <a:lnTo>
                  <a:pt x="255269" y="-63133"/>
                </a:lnTo>
                <a:lnTo>
                  <a:pt x="264204" y="-18459"/>
                </a:lnTo>
                <a:lnTo>
                  <a:pt x="291845" y="16114"/>
                </a:lnTo>
                <a:lnTo>
                  <a:pt x="277368" y="38974"/>
                </a:lnTo>
                <a:lnTo>
                  <a:pt x="191262" y="12304"/>
                </a:lnTo>
                <a:lnTo>
                  <a:pt x="306324" y="50404"/>
                </a:lnTo>
                <a:lnTo>
                  <a:pt x="297942" y="19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24078" y="1727352"/>
            <a:ext cx="306324" cy="345186"/>
          </a:xfrm>
          <a:custGeom>
            <a:avLst/>
            <a:gdLst/>
            <a:ahLst/>
            <a:cxnLst/>
            <a:rect l="l" t="t" r="r" b="b"/>
            <a:pathLst>
              <a:path w="306324" h="345186">
                <a:moveTo>
                  <a:pt x="243100" y="0"/>
                </a:moveTo>
                <a:lnTo>
                  <a:pt x="274319" y="32116"/>
                </a:lnTo>
                <a:lnTo>
                  <a:pt x="269652" y="8777"/>
                </a:lnTo>
                <a:lnTo>
                  <a:pt x="243100" y="0"/>
                </a:lnTo>
                <a:close/>
              </a:path>
              <a:path w="306324" h="345186">
                <a:moveTo>
                  <a:pt x="183642" y="9256"/>
                </a:moveTo>
                <a:lnTo>
                  <a:pt x="191262" y="12304"/>
                </a:lnTo>
                <a:lnTo>
                  <a:pt x="277368" y="38974"/>
                </a:lnTo>
                <a:lnTo>
                  <a:pt x="291845" y="16114"/>
                </a:lnTo>
                <a:lnTo>
                  <a:pt x="264204" y="-18459"/>
                </a:lnTo>
                <a:lnTo>
                  <a:pt x="21336" y="-294781"/>
                </a:lnTo>
                <a:lnTo>
                  <a:pt x="0" y="-276493"/>
                </a:lnTo>
                <a:lnTo>
                  <a:pt x="243100" y="0"/>
                </a:lnTo>
                <a:lnTo>
                  <a:pt x="269652" y="8777"/>
                </a:lnTo>
                <a:lnTo>
                  <a:pt x="274319" y="32116"/>
                </a:lnTo>
                <a:lnTo>
                  <a:pt x="243100" y="0"/>
                </a:lnTo>
                <a:lnTo>
                  <a:pt x="199644" y="-14365"/>
                </a:lnTo>
                <a:lnTo>
                  <a:pt x="192785" y="-16651"/>
                </a:lnTo>
                <a:lnTo>
                  <a:pt x="184404" y="-12841"/>
                </a:lnTo>
                <a:lnTo>
                  <a:pt x="182118" y="-5983"/>
                </a:lnTo>
                <a:lnTo>
                  <a:pt x="179831" y="1636"/>
                </a:lnTo>
                <a:lnTo>
                  <a:pt x="183642" y="9256"/>
                </a:lnTo>
                <a:close/>
              </a:path>
              <a:path w="306324" h="345186">
                <a:moveTo>
                  <a:pt x="297942" y="19924"/>
                </a:moveTo>
                <a:lnTo>
                  <a:pt x="306324" y="50404"/>
                </a:lnTo>
                <a:lnTo>
                  <a:pt x="282702" y="-68467"/>
                </a:lnTo>
                <a:lnTo>
                  <a:pt x="281178" y="-76087"/>
                </a:lnTo>
                <a:lnTo>
                  <a:pt x="274319" y="-81421"/>
                </a:lnTo>
                <a:lnTo>
                  <a:pt x="266700" y="-79897"/>
                </a:lnTo>
                <a:lnTo>
                  <a:pt x="259080" y="-78373"/>
                </a:lnTo>
                <a:lnTo>
                  <a:pt x="253745" y="-70753"/>
                </a:lnTo>
                <a:lnTo>
                  <a:pt x="255269" y="-63133"/>
                </a:lnTo>
                <a:lnTo>
                  <a:pt x="264204" y="-18459"/>
                </a:lnTo>
                <a:lnTo>
                  <a:pt x="291845" y="16114"/>
                </a:lnTo>
                <a:lnTo>
                  <a:pt x="277368" y="38974"/>
                </a:lnTo>
                <a:lnTo>
                  <a:pt x="191262" y="12304"/>
                </a:lnTo>
                <a:lnTo>
                  <a:pt x="306324" y="50404"/>
                </a:lnTo>
                <a:lnTo>
                  <a:pt x="297942" y="19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7232" y="3093730"/>
            <a:ext cx="391667" cy="317753"/>
          </a:xfrm>
          <a:custGeom>
            <a:avLst/>
            <a:gdLst/>
            <a:ahLst/>
            <a:cxnLst/>
            <a:rect l="l" t="t" r="r" b="b"/>
            <a:pathLst>
              <a:path w="391667" h="317753">
                <a:moveTo>
                  <a:pt x="377189" y="0"/>
                </a:moveTo>
                <a:lnTo>
                  <a:pt x="341028" y="25480"/>
                </a:lnTo>
                <a:lnTo>
                  <a:pt x="368033" y="22051"/>
                </a:lnTo>
                <a:lnTo>
                  <a:pt x="391667" y="19050"/>
                </a:lnTo>
                <a:lnTo>
                  <a:pt x="377189" y="0"/>
                </a:lnTo>
                <a:close/>
              </a:path>
              <a:path w="391667" h="317753">
                <a:moveTo>
                  <a:pt x="279653" y="19050"/>
                </a:moveTo>
                <a:lnTo>
                  <a:pt x="281177" y="26670"/>
                </a:lnTo>
                <a:lnTo>
                  <a:pt x="288036" y="32003"/>
                </a:lnTo>
                <a:lnTo>
                  <a:pt x="295655" y="31242"/>
                </a:lnTo>
                <a:lnTo>
                  <a:pt x="341028" y="25480"/>
                </a:lnTo>
                <a:lnTo>
                  <a:pt x="377189" y="0"/>
                </a:lnTo>
                <a:lnTo>
                  <a:pt x="391667" y="19050"/>
                </a:lnTo>
                <a:lnTo>
                  <a:pt x="381762" y="-5334"/>
                </a:lnTo>
                <a:lnTo>
                  <a:pt x="391667" y="19050"/>
                </a:lnTo>
                <a:lnTo>
                  <a:pt x="398525" y="16763"/>
                </a:lnTo>
                <a:lnTo>
                  <a:pt x="412241" y="-11429"/>
                </a:lnTo>
                <a:lnTo>
                  <a:pt x="291846" y="3048"/>
                </a:lnTo>
                <a:lnTo>
                  <a:pt x="284225" y="3810"/>
                </a:lnTo>
                <a:lnTo>
                  <a:pt x="278891" y="11430"/>
                </a:lnTo>
                <a:lnTo>
                  <a:pt x="279653" y="19050"/>
                </a:lnTo>
                <a:close/>
              </a:path>
              <a:path w="391667" h="317753">
                <a:moveTo>
                  <a:pt x="357218" y="48095"/>
                </a:moveTo>
                <a:lnTo>
                  <a:pt x="339851" y="89915"/>
                </a:lnTo>
                <a:lnTo>
                  <a:pt x="336803" y="96774"/>
                </a:lnTo>
                <a:lnTo>
                  <a:pt x="340613" y="105156"/>
                </a:lnTo>
                <a:lnTo>
                  <a:pt x="347472" y="108203"/>
                </a:lnTo>
                <a:lnTo>
                  <a:pt x="354329" y="111251"/>
                </a:lnTo>
                <a:lnTo>
                  <a:pt x="362712" y="107442"/>
                </a:lnTo>
                <a:lnTo>
                  <a:pt x="365760" y="100584"/>
                </a:lnTo>
                <a:lnTo>
                  <a:pt x="412241" y="-11429"/>
                </a:lnTo>
                <a:lnTo>
                  <a:pt x="398525" y="16763"/>
                </a:lnTo>
                <a:lnTo>
                  <a:pt x="391667" y="19050"/>
                </a:lnTo>
                <a:lnTo>
                  <a:pt x="368033" y="22051"/>
                </a:lnTo>
                <a:lnTo>
                  <a:pt x="341028" y="25480"/>
                </a:lnTo>
                <a:lnTo>
                  <a:pt x="0" y="283463"/>
                </a:lnTo>
                <a:lnTo>
                  <a:pt x="16763" y="306324"/>
                </a:lnTo>
                <a:lnTo>
                  <a:pt x="357218" y="4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7232" y="3093730"/>
            <a:ext cx="391667" cy="317753"/>
          </a:xfrm>
          <a:custGeom>
            <a:avLst/>
            <a:gdLst/>
            <a:ahLst/>
            <a:cxnLst/>
            <a:rect l="l" t="t" r="r" b="b"/>
            <a:pathLst>
              <a:path w="391667" h="317753">
                <a:moveTo>
                  <a:pt x="377189" y="0"/>
                </a:moveTo>
                <a:lnTo>
                  <a:pt x="341028" y="25480"/>
                </a:lnTo>
                <a:lnTo>
                  <a:pt x="368033" y="22051"/>
                </a:lnTo>
                <a:lnTo>
                  <a:pt x="391667" y="19050"/>
                </a:lnTo>
                <a:lnTo>
                  <a:pt x="377189" y="0"/>
                </a:lnTo>
                <a:close/>
              </a:path>
              <a:path w="391667" h="317753">
                <a:moveTo>
                  <a:pt x="279653" y="19050"/>
                </a:moveTo>
                <a:lnTo>
                  <a:pt x="281177" y="26670"/>
                </a:lnTo>
                <a:lnTo>
                  <a:pt x="288036" y="32003"/>
                </a:lnTo>
                <a:lnTo>
                  <a:pt x="295655" y="31242"/>
                </a:lnTo>
                <a:lnTo>
                  <a:pt x="341028" y="25480"/>
                </a:lnTo>
                <a:lnTo>
                  <a:pt x="377189" y="0"/>
                </a:lnTo>
                <a:lnTo>
                  <a:pt x="391667" y="19050"/>
                </a:lnTo>
                <a:lnTo>
                  <a:pt x="381762" y="-5334"/>
                </a:lnTo>
                <a:lnTo>
                  <a:pt x="391667" y="19050"/>
                </a:lnTo>
                <a:lnTo>
                  <a:pt x="398525" y="16763"/>
                </a:lnTo>
                <a:lnTo>
                  <a:pt x="412241" y="-11429"/>
                </a:lnTo>
                <a:lnTo>
                  <a:pt x="291846" y="3048"/>
                </a:lnTo>
                <a:lnTo>
                  <a:pt x="284225" y="3810"/>
                </a:lnTo>
                <a:lnTo>
                  <a:pt x="278891" y="11430"/>
                </a:lnTo>
                <a:lnTo>
                  <a:pt x="279653" y="19050"/>
                </a:lnTo>
                <a:close/>
              </a:path>
              <a:path w="391667" h="317753">
                <a:moveTo>
                  <a:pt x="357218" y="48095"/>
                </a:moveTo>
                <a:lnTo>
                  <a:pt x="339851" y="89915"/>
                </a:lnTo>
                <a:lnTo>
                  <a:pt x="336803" y="96774"/>
                </a:lnTo>
                <a:lnTo>
                  <a:pt x="340613" y="105156"/>
                </a:lnTo>
                <a:lnTo>
                  <a:pt x="347472" y="108203"/>
                </a:lnTo>
                <a:lnTo>
                  <a:pt x="354329" y="111251"/>
                </a:lnTo>
                <a:lnTo>
                  <a:pt x="362712" y="107442"/>
                </a:lnTo>
                <a:lnTo>
                  <a:pt x="365760" y="100584"/>
                </a:lnTo>
                <a:lnTo>
                  <a:pt x="412241" y="-11429"/>
                </a:lnTo>
                <a:lnTo>
                  <a:pt x="398525" y="16763"/>
                </a:lnTo>
                <a:lnTo>
                  <a:pt x="391667" y="19050"/>
                </a:lnTo>
                <a:lnTo>
                  <a:pt x="368033" y="22051"/>
                </a:lnTo>
                <a:lnTo>
                  <a:pt x="341028" y="25480"/>
                </a:lnTo>
                <a:lnTo>
                  <a:pt x="0" y="283463"/>
                </a:lnTo>
                <a:lnTo>
                  <a:pt x="16763" y="306324"/>
                </a:lnTo>
                <a:lnTo>
                  <a:pt x="357218" y="4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97415" y="184305"/>
            <a:ext cx="858613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-150" dirty="0" smtClean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ransit et maturation des spz dans les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2502" y="788571"/>
            <a:ext cx="2433227" cy="794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8624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voies</a:t>
            </a:r>
            <a:endParaRPr sz="3950">
              <a:latin typeface="Arial"/>
              <a:cs typeface="Arial"/>
            </a:endParaRPr>
          </a:p>
          <a:p>
            <a:pPr marL="12700" marR="75552">
              <a:lnSpc>
                <a:spcPct val="95825"/>
              </a:lnSpc>
              <a:spcBef>
                <a:spcPts val="52"/>
              </a:spcBef>
            </a:pPr>
            <a:r>
              <a:rPr sz="1550" spc="-59" dirty="0" smtClean="0">
                <a:latin typeface="Arial"/>
                <a:cs typeface="Arial"/>
              </a:rPr>
              <a:t>T</a:t>
            </a:r>
            <a:r>
              <a:rPr sz="1550" spc="4" dirty="0" smtClean="0">
                <a:latin typeface="Arial"/>
                <a:cs typeface="Arial"/>
              </a:rPr>
              <a:t>r</a:t>
            </a:r>
            <a:r>
              <a:rPr sz="1550" spc="0" dirty="0" smtClean="0">
                <a:latin typeface="Arial"/>
                <a:cs typeface="Arial"/>
              </a:rPr>
              <a:t>ompe</a:t>
            </a:r>
            <a:r>
              <a:rPr sz="1550" spc="-73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de</a:t>
            </a:r>
            <a:r>
              <a:rPr sz="1550" spc="-27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Fallope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2736" y="788571"/>
            <a:ext cx="2118049" cy="1146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génitales</a:t>
            </a:r>
            <a:endParaRPr sz="3950">
              <a:latin typeface="Arial"/>
              <a:cs typeface="Arial"/>
            </a:endParaRPr>
          </a:p>
          <a:p>
            <a:pPr marR="237246" algn="r">
              <a:lnSpc>
                <a:spcPct val="95825"/>
              </a:lnSpc>
              <a:spcBef>
                <a:spcPts val="1581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1140" y="788571"/>
            <a:ext cx="4355082" cy="1146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50" marR="50406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féminines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581"/>
              </a:spcBef>
            </a:pPr>
            <a:r>
              <a:rPr sz="2650" spc="-4" dirty="0" smtClean="0">
                <a:latin typeface="Arial"/>
                <a:cs typeface="Arial"/>
              </a:rPr>
              <a:t>D</a:t>
            </a:r>
            <a:r>
              <a:rPr sz="2650" spc="0" dirty="0" smtClean="0">
                <a:latin typeface="Arial"/>
                <a:cs typeface="Arial"/>
              </a:rPr>
              <a:t>épôt</a:t>
            </a:r>
            <a:r>
              <a:rPr sz="2650" spc="-70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des</a:t>
            </a:r>
            <a:r>
              <a:rPr sz="2650" spc="-42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spz</a:t>
            </a:r>
            <a:r>
              <a:rPr sz="2650" spc="-41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(liquide</a:t>
            </a:r>
            <a:r>
              <a:rPr sz="2200" spc="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séminal)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3224" y="2460056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1140" y="2460056"/>
            <a:ext cx="3445298" cy="1060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895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Elimination</a:t>
            </a:r>
            <a:r>
              <a:rPr sz="2650" spc="-11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du</a:t>
            </a:r>
            <a:r>
              <a:rPr sz="2650" spc="-1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liquide</a:t>
            </a:r>
            <a:endParaRPr sz="2650">
              <a:latin typeface="Arial"/>
              <a:cs typeface="Arial"/>
            </a:endParaRPr>
          </a:p>
          <a:p>
            <a:pPr marL="12724" marR="37895">
              <a:lnSpc>
                <a:spcPts val="2855"/>
              </a:lnSpc>
              <a:spcBef>
                <a:spcPts val="2"/>
              </a:spcBef>
            </a:pPr>
            <a:r>
              <a:rPr sz="2650" spc="0" dirty="0" smtClean="0">
                <a:latin typeface="Arial"/>
                <a:cs typeface="Arial"/>
              </a:rPr>
              <a:t>séminal</a:t>
            </a:r>
            <a:endParaRPr sz="2650">
              <a:latin typeface="Arial"/>
              <a:cs typeface="Arial"/>
            </a:endParaRPr>
          </a:p>
          <a:p>
            <a:pPr marL="138466">
              <a:lnSpc>
                <a:spcPct val="95825"/>
              </a:lnSpc>
              <a:spcBef>
                <a:spcPts val="232"/>
              </a:spcBef>
            </a:pPr>
            <a:r>
              <a:rPr sz="1950" spc="0" dirty="0" smtClean="0">
                <a:latin typeface="Wingdings"/>
                <a:cs typeface="Wingdings"/>
              </a:rPr>
              <a:t></a:t>
            </a:r>
            <a:r>
              <a:rPr sz="1950" spc="74" dirty="0" smtClean="0">
                <a:latin typeface="Times New Roman"/>
                <a:cs typeface="Times New Roman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col</a:t>
            </a:r>
            <a:r>
              <a:rPr sz="1950" spc="24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utérin</a:t>
            </a:r>
            <a:r>
              <a:rPr sz="1950" spc="48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(glaire</a:t>
            </a:r>
            <a:r>
              <a:rPr sz="1950" spc="49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cervicale)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4546" y="3370899"/>
            <a:ext cx="934187" cy="455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 smtClean="0">
                <a:latin typeface="Arial"/>
                <a:cs typeface="Arial"/>
              </a:rPr>
              <a:t>Ovocyte</a:t>
            </a:r>
            <a:r>
              <a:rPr sz="1550" spc="-76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II</a:t>
            </a:r>
            <a:endParaRPr sz="1550">
              <a:latin typeface="Arial"/>
              <a:cs typeface="Arial"/>
            </a:endParaRPr>
          </a:p>
          <a:p>
            <a:pPr marL="165862" marR="528">
              <a:lnSpc>
                <a:spcPct val="95825"/>
              </a:lnSpc>
            </a:pPr>
            <a:r>
              <a:rPr sz="1550" spc="0" dirty="0" smtClean="0">
                <a:latin typeface="Arial"/>
                <a:cs typeface="Arial"/>
              </a:rPr>
              <a:t>(Méta</a:t>
            </a:r>
            <a:r>
              <a:rPr sz="1550" spc="-59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II)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3224" y="3968055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1141" y="3968055"/>
            <a:ext cx="4278388" cy="724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-4" dirty="0" smtClean="0">
                <a:latin typeface="Arial"/>
                <a:cs typeface="Arial"/>
              </a:rPr>
              <a:t>R</a:t>
            </a:r>
            <a:r>
              <a:rPr sz="2650" spc="0" dirty="0" smtClean="0">
                <a:latin typeface="Arial"/>
                <a:cs typeface="Arial"/>
              </a:rPr>
              <a:t>emontée</a:t>
            </a:r>
            <a:r>
              <a:rPr sz="2650" spc="-122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progressive</a:t>
            </a:r>
            <a:r>
              <a:rPr sz="2650" spc="-136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dans</a:t>
            </a:r>
            <a:endParaRPr sz="2650">
              <a:latin typeface="Arial"/>
              <a:cs typeface="Arial"/>
            </a:endParaRPr>
          </a:p>
          <a:p>
            <a:pPr marL="12724" marR="50406">
              <a:lnSpc>
                <a:spcPts val="2855"/>
              </a:lnSpc>
              <a:spcBef>
                <a:spcPts val="2"/>
              </a:spcBef>
            </a:pPr>
            <a:r>
              <a:rPr sz="2650" spc="0" dirty="0" smtClean="0">
                <a:latin typeface="Arial"/>
                <a:cs typeface="Arial"/>
              </a:rPr>
              <a:t>le</a:t>
            </a:r>
            <a:r>
              <a:rPr sz="2650" spc="-10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tractus</a:t>
            </a:r>
            <a:r>
              <a:rPr sz="2650" spc="-9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génital</a:t>
            </a:r>
            <a:r>
              <a:rPr sz="2650" spc="-68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féminin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1072" y="4026219"/>
            <a:ext cx="631859" cy="221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 smtClean="0">
                <a:latin typeface="Arial"/>
                <a:cs typeface="Arial"/>
              </a:rPr>
              <a:t>Utérus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4242" y="4551225"/>
            <a:ext cx="632564" cy="221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80"/>
              </a:lnSpc>
              <a:spcBef>
                <a:spcPts val="84"/>
              </a:spcBef>
            </a:pPr>
            <a:r>
              <a:rPr sz="1550" spc="0" dirty="0" smtClean="0">
                <a:latin typeface="Arial"/>
                <a:cs typeface="Arial"/>
              </a:rPr>
              <a:t>Ovaire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3224" y="5143060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1141" y="5143060"/>
            <a:ext cx="3864457" cy="697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895">
              <a:lnSpc>
                <a:spcPts val="2810"/>
              </a:lnSpc>
              <a:spcBef>
                <a:spcPts val="140"/>
              </a:spcBef>
            </a:pPr>
            <a:r>
              <a:rPr sz="2650" spc="-4" dirty="0" smtClean="0">
                <a:latin typeface="Arial"/>
                <a:cs typeface="Arial"/>
              </a:rPr>
              <a:t>C</a:t>
            </a:r>
            <a:r>
              <a:rPr sz="2650" spc="0" dirty="0" smtClean="0">
                <a:latin typeface="Arial"/>
                <a:cs typeface="Arial"/>
              </a:rPr>
              <a:t>apacitation</a:t>
            </a:r>
            <a:r>
              <a:rPr sz="2650" spc="-147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des</a:t>
            </a:r>
            <a:r>
              <a:rPr sz="2650" spc="-42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spz</a:t>
            </a:r>
            <a:endParaRPr sz="2650">
              <a:latin typeface="Arial"/>
              <a:cs typeface="Arial"/>
            </a:endParaRPr>
          </a:p>
          <a:p>
            <a:pPr marL="138465">
              <a:lnSpc>
                <a:spcPct val="95825"/>
              </a:lnSpc>
              <a:spcBef>
                <a:spcPts val="234"/>
              </a:spcBef>
            </a:pPr>
            <a:r>
              <a:rPr sz="1950" spc="0" dirty="0" smtClean="0">
                <a:latin typeface="Wingdings"/>
                <a:cs typeface="Wingdings"/>
              </a:rPr>
              <a:t></a:t>
            </a:r>
            <a:r>
              <a:rPr sz="1950" spc="74" dirty="0" smtClean="0">
                <a:latin typeface="Times New Roman"/>
                <a:cs typeface="Times New Roman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sécrétions</a:t>
            </a:r>
            <a:r>
              <a:rPr sz="1950" spc="83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utérines</a:t>
            </a:r>
            <a:r>
              <a:rPr sz="1950" spc="64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et</a:t>
            </a:r>
            <a:r>
              <a:rPr sz="1950" spc="21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tubaires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243" y="5480117"/>
            <a:ext cx="1474357" cy="455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6584" marR="271384" algn="ctr">
              <a:lnSpc>
                <a:spcPts val="1680"/>
              </a:lnSpc>
              <a:spcBef>
                <a:spcPts val="84"/>
              </a:spcBef>
            </a:pPr>
            <a:r>
              <a:rPr sz="1550" spc="0" dirty="0" smtClean="0">
                <a:latin typeface="Arial"/>
                <a:cs typeface="Arial"/>
              </a:rPr>
              <a:t>Col</a:t>
            </a:r>
            <a:r>
              <a:rPr sz="1550" spc="401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utérin</a:t>
            </a:r>
            <a:endParaRPr sz="155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1550" spc="0" dirty="0" smtClean="0">
                <a:latin typeface="Arial"/>
                <a:cs typeface="Arial"/>
              </a:rPr>
              <a:t>(glaire</a:t>
            </a:r>
            <a:r>
              <a:rPr sz="1550" spc="-42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cervicale)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3224" y="6288347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1141" y="6288347"/>
            <a:ext cx="3360553" cy="6973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895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Fécondation</a:t>
            </a:r>
            <a:endParaRPr sz="2650">
              <a:latin typeface="Arial"/>
              <a:cs typeface="Arial"/>
            </a:endParaRPr>
          </a:p>
          <a:p>
            <a:pPr marL="138465">
              <a:lnSpc>
                <a:spcPct val="95825"/>
              </a:lnSpc>
              <a:spcBef>
                <a:spcPts val="234"/>
              </a:spcBef>
            </a:pPr>
            <a:r>
              <a:rPr sz="1950" spc="0" dirty="0" smtClean="0">
                <a:latin typeface="Wingdings"/>
                <a:cs typeface="Wingdings"/>
              </a:rPr>
              <a:t></a:t>
            </a:r>
            <a:r>
              <a:rPr sz="1950" spc="74" dirty="0" smtClean="0">
                <a:latin typeface="Times New Roman"/>
                <a:cs typeface="Times New Roman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tiers</a:t>
            </a:r>
            <a:r>
              <a:rPr sz="1950" spc="41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externe</a:t>
            </a:r>
            <a:r>
              <a:rPr sz="1950" spc="59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de</a:t>
            </a:r>
            <a:r>
              <a:rPr sz="1950" spc="26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la</a:t>
            </a:r>
            <a:r>
              <a:rPr sz="1950" spc="20" dirty="0" smtClean="0">
                <a:latin typeface="Arial"/>
                <a:cs typeface="Arial"/>
              </a:rPr>
              <a:t> </a:t>
            </a:r>
            <a:r>
              <a:rPr sz="1950" spc="0" dirty="0" smtClean="0">
                <a:latin typeface="Arial"/>
                <a:cs typeface="Arial"/>
              </a:rPr>
              <a:t>trompe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2673" y="6902010"/>
            <a:ext cx="1434583" cy="455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285" marR="29375">
              <a:lnSpc>
                <a:spcPts val="1680"/>
              </a:lnSpc>
              <a:spcBef>
                <a:spcPts val="84"/>
              </a:spcBef>
            </a:pPr>
            <a:r>
              <a:rPr sz="1550" spc="0" dirty="0" smtClean="0">
                <a:latin typeface="Arial"/>
                <a:cs typeface="Arial"/>
              </a:rPr>
              <a:t>Cavité</a:t>
            </a:r>
            <a:r>
              <a:rPr sz="1550" spc="-53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vaginale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550" spc="0" dirty="0" smtClean="0">
                <a:latin typeface="Arial"/>
                <a:cs typeface="Arial"/>
              </a:rPr>
              <a:t>(Dépôt</a:t>
            </a:r>
            <a:r>
              <a:rPr sz="1550" spc="-61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des</a:t>
            </a:r>
            <a:r>
              <a:rPr sz="1550" spc="-39" dirty="0" smtClean="0">
                <a:latin typeface="Arial"/>
                <a:cs typeface="Arial"/>
              </a:rPr>
              <a:t> </a:t>
            </a:r>
            <a:r>
              <a:rPr sz="1550" spc="0" dirty="0" smtClean="0">
                <a:latin typeface="Arial"/>
                <a:cs typeface="Arial"/>
              </a:rPr>
              <a:t>spz)</a:t>
            </a:r>
            <a:endParaRPr sz="15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13232" y="2790454"/>
            <a:ext cx="1794510" cy="372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2420">
              <a:lnSpc>
                <a:spcPct val="95825"/>
              </a:lnSpc>
              <a:spcBef>
                <a:spcPts val="470"/>
              </a:spcBef>
            </a:pPr>
            <a:r>
              <a:rPr sz="1750" b="1" spc="0" dirty="0" smtClean="0">
                <a:latin typeface="Arial"/>
                <a:cs typeface="Arial"/>
              </a:rPr>
              <a:t>Fécondation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15909" y="614835"/>
            <a:ext cx="533194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lang="fr-FR" sz="3950" spc="0" smtClean="0">
                <a:solidFill>
                  <a:srgbClr val="D83703"/>
                </a:solidFill>
                <a:latin typeface="Arial"/>
                <a:cs typeface="Arial"/>
              </a:rPr>
              <a:t>2. Capacitation des spz</a:t>
            </a:r>
            <a:endParaRPr lang="fr-FR" sz="3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293" y="1657482"/>
            <a:ext cx="8653811" cy="887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750">
              <a:lnSpc>
                <a:spcPts val="3250"/>
              </a:lnSpc>
              <a:spcBef>
                <a:spcPts val="162"/>
              </a:spcBef>
            </a:pPr>
            <a:r>
              <a:rPr lang="fr-FR" sz="3050" spc="0" smtClean="0">
                <a:latin typeface="Arial"/>
                <a:cs typeface="Arial"/>
              </a:rPr>
              <a:t>•</a:t>
            </a:r>
            <a:r>
              <a:rPr lang="fr-FR" sz="3050" spc="10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Modifications</a:t>
            </a:r>
            <a:r>
              <a:rPr lang="fr-FR" sz="3050" spc="217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structurales</a:t>
            </a:r>
            <a:r>
              <a:rPr lang="fr-FR" sz="3050" spc="197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et</a:t>
            </a:r>
            <a:r>
              <a:rPr lang="fr-FR" sz="3050" spc="35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fonctionnelles</a:t>
            </a:r>
            <a:endParaRPr lang="fr-FR" sz="3050" smtClean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2"/>
              </a:spcBef>
            </a:pPr>
            <a:r>
              <a:rPr lang="fr-FR" sz="3050" spc="0" smtClean="0">
                <a:latin typeface="Arial"/>
                <a:cs typeface="Arial"/>
              </a:rPr>
              <a:t>permettant</a:t>
            </a:r>
            <a:r>
              <a:rPr lang="fr-FR" sz="3050" spc="185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aux</a:t>
            </a:r>
            <a:r>
              <a:rPr lang="fr-FR" sz="3050" spc="69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spz</a:t>
            </a:r>
            <a:r>
              <a:rPr lang="fr-FR" sz="3050" spc="67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l’acquisition</a:t>
            </a:r>
            <a:r>
              <a:rPr lang="fr-FR" sz="3050" spc="197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de</a:t>
            </a:r>
            <a:r>
              <a:rPr lang="fr-FR" sz="3050" spc="53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la</a:t>
            </a:r>
            <a:r>
              <a:rPr lang="fr-FR" sz="3050" spc="43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fécondance</a:t>
            </a:r>
            <a:endParaRPr lang="fr-FR"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293" y="3138191"/>
            <a:ext cx="8470381" cy="1054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349">
              <a:lnSpc>
                <a:spcPts val="3250"/>
              </a:lnSpc>
              <a:spcBef>
                <a:spcPts val="162"/>
              </a:spcBef>
            </a:pPr>
            <a:r>
              <a:rPr lang="fr-FR" sz="3050" spc="0" smtClean="0">
                <a:latin typeface="Arial"/>
                <a:cs typeface="Arial"/>
              </a:rPr>
              <a:t>•</a:t>
            </a:r>
            <a:r>
              <a:rPr lang="fr-FR" sz="3050" spc="10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Se</a:t>
            </a:r>
            <a:r>
              <a:rPr lang="fr-FR" sz="3050" spc="37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déroule</a:t>
            </a:r>
            <a:r>
              <a:rPr lang="fr-FR" sz="3050" spc="136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essentiellement</a:t>
            </a:r>
            <a:r>
              <a:rPr lang="fr-FR" sz="3050" spc="246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dans</a:t>
            </a:r>
            <a:r>
              <a:rPr lang="fr-FR" sz="3050" spc="101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l’utérus</a:t>
            </a:r>
            <a:r>
              <a:rPr lang="fr-FR" sz="3050" spc="133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et</a:t>
            </a:r>
            <a:r>
              <a:rPr lang="fr-FR" sz="3050" spc="25" smtClean="0">
                <a:latin typeface="Arial"/>
                <a:cs typeface="Arial"/>
              </a:rPr>
              <a:t> </a:t>
            </a:r>
            <a:r>
              <a:rPr lang="fr-FR" sz="3050" spc="0" smtClean="0">
                <a:latin typeface="Arial"/>
                <a:cs typeface="Arial"/>
              </a:rPr>
              <a:t>la</a:t>
            </a:r>
            <a:endParaRPr lang="fr-FR" sz="3050" smtClean="0">
              <a:latin typeface="Arial"/>
              <a:cs typeface="Arial"/>
            </a:endParaRPr>
          </a:p>
          <a:p>
            <a:pPr marL="12700" marR="45349">
              <a:lnSpc>
                <a:spcPct val="95825"/>
              </a:lnSpc>
              <a:spcBef>
                <a:spcPts val="32"/>
              </a:spcBef>
            </a:pPr>
            <a:r>
              <a:rPr lang="fr-FR" sz="3050" spc="0" smtClean="0">
                <a:latin typeface="Arial"/>
                <a:cs typeface="Arial"/>
              </a:rPr>
              <a:t>trompe</a:t>
            </a:r>
            <a:endParaRPr lang="fr-FR" sz="30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3293" y="4786541"/>
            <a:ext cx="8729636" cy="1532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lang="fr-FR" sz="3050" spc="0" dirty="0" smtClean="0">
                <a:latin typeface="Arial"/>
                <a:cs typeface="Arial"/>
              </a:rPr>
              <a:t>•</a:t>
            </a:r>
            <a:r>
              <a:rPr lang="fr-FR" sz="3050" spc="10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Modifications</a:t>
            </a:r>
            <a:r>
              <a:rPr lang="fr-FR" sz="3050" spc="217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de</a:t>
            </a:r>
            <a:r>
              <a:rPr lang="fr-FR" sz="3050" spc="53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la</a:t>
            </a:r>
            <a:r>
              <a:rPr lang="fr-FR" sz="3050" spc="43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membrane</a:t>
            </a:r>
            <a:r>
              <a:rPr lang="fr-FR" sz="3050" spc="190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plasmique</a:t>
            </a:r>
            <a:r>
              <a:rPr lang="fr-FR" sz="3050" spc="178" dirty="0" smtClean="0">
                <a:latin typeface="Arial"/>
                <a:cs typeface="Arial"/>
              </a:rPr>
              <a:t> </a:t>
            </a:r>
            <a:r>
              <a:rPr lang="fr-FR" sz="3050" spc="0" dirty="0" smtClean="0">
                <a:latin typeface="Arial"/>
                <a:cs typeface="Arial"/>
              </a:rPr>
              <a:t>du</a:t>
            </a:r>
            <a:r>
              <a:rPr lang="fr-FR" sz="3050" spc="53" dirty="0" smtClean="0">
                <a:latin typeface="Arial"/>
                <a:cs typeface="Arial"/>
              </a:rPr>
              <a:t> </a:t>
            </a:r>
            <a:r>
              <a:rPr lang="fr-FR" sz="3050" spc="0" dirty="0" err="1" smtClean="0">
                <a:latin typeface="Arial"/>
                <a:cs typeface="Arial"/>
              </a:rPr>
              <a:t>spz</a:t>
            </a:r>
            <a:endParaRPr lang="fr-FR" sz="3050" dirty="0" smtClean="0">
              <a:latin typeface="Arial"/>
              <a:cs typeface="Arial"/>
            </a:endParaRPr>
          </a:p>
          <a:p>
            <a:pPr marL="516382" marR="58750"/>
            <a:r>
              <a:rPr lang="fr-FR" sz="2200" spc="0" dirty="0" smtClean="0">
                <a:latin typeface="Arial"/>
                <a:cs typeface="Arial"/>
              </a:rPr>
              <a:t>– Perte de protéines de surface</a:t>
            </a:r>
            <a:endParaRPr lang="fr-FR" sz="2200" dirty="0" smtClean="0">
              <a:latin typeface="Arial"/>
              <a:cs typeface="Arial"/>
            </a:endParaRPr>
          </a:p>
          <a:p>
            <a:pPr marL="516382" marR="58750">
              <a:spcBef>
                <a:spcPts val="114"/>
              </a:spcBef>
            </a:pPr>
            <a:r>
              <a:rPr lang="fr-FR" sz="2200" spc="0" dirty="0" smtClean="0">
                <a:latin typeface="Arial"/>
                <a:cs typeface="Arial"/>
              </a:rPr>
              <a:t>– Perte de résidus glucidiques</a:t>
            </a:r>
            <a:r>
              <a:rPr lang="fr-FR" sz="2200" spc="9" dirty="0" smtClean="0">
                <a:latin typeface="Arial"/>
                <a:cs typeface="Arial"/>
              </a:rPr>
              <a:t> </a:t>
            </a:r>
            <a:r>
              <a:rPr lang="fr-FR" sz="2200" spc="0" dirty="0" smtClean="0">
                <a:latin typeface="Arial"/>
                <a:cs typeface="Arial"/>
              </a:rPr>
              <a:t>de protéines intra-membranaires</a:t>
            </a:r>
            <a:endParaRPr lang="fr-FR" sz="2200" dirty="0">
              <a:latin typeface="Arial"/>
              <a:cs typeface="Arial"/>
            </a:endParaRPr>
          </a:p>
          <a:p>
            <a:pPr marL="516382" marR="58750">
              <a:spcBef>
                <a:spcPts val="114"/>
              </a:spcBef>
            </a:pPr>
            <a:r>
              <a:rPr lang="fr-FR" sz="1950" spc="0" dirty="0" smtClean="0">
                <a:latin typeface="Arial"/>
                <a:cs typeface="Arial"/>
              </a:rPr>
              <a:t>–</a:t>
            </a:r>
            <a:r>
              <a:rPr lang="fr-FR" sz="1950" spc="20" dirty="0" smtClean="0">
                <a:latin typeface="Arial"/>
                <a:cs typeface="Arial"/>
              </a:rPr>
              <a:t> </a:t>
            </a:r>
            <a:r>
              <a:rPr lang="fr-FR" sz="1950" spc="0" dirty="0" smtClean="0">
                <a:latin typeface="Arial"/>
                <a:cs typeface="Arial"/>
              </a:rPr>
              <a:t>Elimination</a:t>
            </a:r>
            <a:r>
              <a:rPr lang="fr-FR" sz="1950" spc="85" dirty="0" smtClean="0">
                <a:latin typeface="Arial"/>
                <a:cs typeface="Arial"/>
              </a:rPr>
              <a:t> </a:t>
            </a:r>
            <a:r>
              <a:rPr lang="fr-FR" sz="1950" spc="0" dirty="0" smtClean="0">
                <a:latin typeface="Arial"/>
                <a:cs typeface="Arial"/>
              </a:rPr>
              <a:t>d’une</a:t>
            </a:r>
            <a:r>
              <a:rPr lang="fr-FR" sz="1950" spc="47" dirty="0" smtClean="0">
                <a:latin typeface="Arial"/>
                <a:cs typeface="Arial"/>
              </a:rPr>
              <a:t> </a:t>
            </a:r>
            <a:r>
              <a:rPr lang="fr-FR" sz="1950" spc="0" dirty="0" smtClean="0">
                <a:latin typeface="Arial"/>
                <a:cs typeface="Arial"/>
              </a:rPr>
              <a:t>partie</a:t>
            </a:r>
            <a:r>
              <a:rPr lang="fr-FR" sz="1950" spc="48" dirty="0" smtClean="0">
                <a:latin typeface="Arial"/>
                <a:cs typeface="Arial"/>
              </a:rPr>
              <a:t> </a:t>
            </a:r>
            <a:r>
              <a:rPr lang="fr-FR" sz="1950" spc="0" dirty="0" smtClean="0">
                <a:latin typeface="Arial"/>
                <a:cs typeface="Arial"/>
              </a:rPr>
              <a:t>du</a:t>
            </a:r>
            <a:r>
              <a:rPr lang="fr-FR" sz="1950" spc="21" dirty="0" smtClean="0">
                <a:latin typeface="Arial"/>
                <a:cs typeface="Arial"/>
              </a:rPr>
              <a:t> </a:t>
            </a:r>
            <a:r>
              <a:rPr lang="fr-FR" sz="1950" spc="0" dirty="0" smtClean="0">
                <a:latin typeface="Arial"/>
                <a:cs typeface="Arial"/>
              </a:rPr>
              <a:t>cholestérol</a:t>
            </a:r>
            <a:r>
              <a:rPr lang="fr-FR" sz="1950" spc="84" dirty="0" smtClean="0">
                <a:latin typeface="Arial"/>
                <a:cs typeface="Arial"/>
              </a:rPr>
              <a:t> </a:t>
            </a:r>
            <a:r>
              <a:rPr lang="fr-FR" sz="1950" spc="0" dirty="0" smtClean="0">
                <a:latin typeface="Arial"/>
                <a:cs typeface="Arial"/>
              </a:rPr>
              <a:t>libre</a:t>
            </a:r>
            <a:endParaRPr lang="fr-FR"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715909" y="614835"/>
            <a:ext cx="533194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Capacitation des spz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999" y="1657482"/>
            <a:ext cx="22123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•</a:t>
            </a:r>
            <a:endParaRPr sz="3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1553" y="1657482"/>
            <a:ext cx="6084394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latin typeface="Arial"/>
                <a:cs typeface="Arial"/>
              </a:rPr>
              <a:t>Conséquences</a:t>
            </a:r>
            <a:r>
              <a:rPr sz="3050" spc="248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de</a:t>
            </a:r>
            <a:r>
              <a:rPr sz="3050" spc="53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la</a:t>
            </a:r>
            <a:r>
              <a:rPr sz="3050" spc="43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capacitation</a:t>
            </a:r>
            <a:r>
              <a:rPr sz="3050" spc="207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:</a:t>
            </a:r>
            <a:endParaRPr sz="3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0681" y="2453960"/>
            <a:ext cx="5872759" cy="6994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–</a:t>
            </a:r>
            <a:r>
              <a:rPr sz="265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Externalisation des récepteurs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permatiques</a:t>
            </a:r>
            <a:endParaRPr sz="2200">
              <a:latin typeface="Arial"/>
              <a:cs typeface="Arial"/>
            </a:endParaRPr>
          </a:p>
          <a:p>
            <a:pPr marL="516393" marR="50406">
              <a:lnSpc>
                <a:spcPct val="95825"/>
              </a:lnSpc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Fixation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à </a:t>
            </a:r>
            <a:r>
              <a:rPr sz="2200" spc="4" dirty="0" smtClean="0">
                <a:latin typeface="Arial"/>
                <a:cs typeface="Arial"/>
              </a:rPr>
              <a:t>l</a:t>
            </a:r>
            <a:r>
              <a:rPr sz="2200" spc="0" dirty="0" smtClean="0">
                <a:latin typeface="Arial"/>
                <a:cs typeface="Arial"/>
              </a:rPr>
              <a:t>a </a:t>
            </a:r>
            <a:r>
              <a:rPr sz="2200" spc="4" dirty="0" smtClean="0">
                <a:latin typeface="Arial"/>
                <a:cs typeface="Arial"/>
              </a:rPr>
              <a:t>z</a:t>
            </a:r>
            <a:r>
              <a:rPr sz="2200" spc="0" dirty="0" smtClean="0">
                <a:latin typeface="Arial"/>
                <a:cs typeface="Arial"/>
              </a:rPr>
              <a:t>one pellucide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681" y="3855311"/>
            <a:ext cx="5647094" cy="641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016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– Possibilité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rupture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l’acrosome</a:t>
            </a:r>
            <a:endParaRPr sz="2200">
              <a:latin typeface="Arial"/>
              <a:cs typeface="Arial"/>
            </a:endParaRPr>
          </a:p>
          <a:p>
            <a:pPr marL="516393">
              <a:lnSpc>
                <a:spcPct val="95825"/>
              </a:lnSpc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Préparation à la réaction acrosomique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0681" y="5198718"/>
            <a:ext cx="621899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- Hyperactivation du spz (mouvement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« hyperactif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7726" y="5198718"/>
            <a:ext cx="151313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» circulaire)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24375" y="5534749"/>
            <a:ext cx="6591433" cy="305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Possibilité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franchissement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la zone pellucide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327288" y="1661932"/>
            <a:ext cx="8056686" cy="567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9468" y="6864100"/>
            <a:ext cx="755903" cy="336042"/>
          </a:xfrm>
          <a:custGeom>
            <a:avLst/>
            <a:gdLst/>
            <a:ahLst/>
            <a:cxnLst/>
            <a:rect l="l" t="t" r="r" b="b"/>
            <a:pathLst>
              <a:path w="755903" h="336042">
                <a:moveTo>
                  <a:pt x="0" y="336042"/>
                </a:moveTo>
                <a:lnTo>
                  <a:pt x="755903" y="336042"/>
                </a:lnTo>
                <a:lnTo>
                  <a:pt x="755903" y="0"/>
                </a:lnTo>
                <a:lnTo>
                  <a:pt x="0" y="0"/>
                </a:lnTo>
                <a:lnTo>
                  <a:pt x="0" y="33604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5752" y="6850384"/>
            <a:ext cx="783336" cy="363474"/>
          </a:xfrm>
          <a:custGeom>
            <a:avLst/>
            <a:gdLst/>
            <a:ahLst/>
            <a:cxnLst/>
            <a:rect l="l" t="t" r="r" b="b"/>
            <a:pathLst>
              <a:path w="783336" h="363474">
                <a:moveTo>
                  <a:pt x="0" y="349757"/>
                </a:moveTo>
                <a:lnTo>
                  <a:pt x="0" y="357377"/>
                </a:lnTo>
                <a:lnTo>
                  <a:pt x="6096" y="363473"/>
                </a:lnTo>
                <a:lnTo>
                  <a:pt x="769620" y="363473"/>
                </a:lnTo>
                <a:lnTo>
                  <a:pt x="28194" y="349757"/>
                </a:lnTo>
                <a:lnTo>
                  <a:pt x="28193" y="27432"/>
                </a:lnTo>
                <a:lnTo>
                  <a:pt x="769620" y="27431"/>
                </a:lnTo>
                <a:lnTo>
                  <a:pt x="777240" y="363473"/>
                </a:lnTo>
                <a:lnTo>
                  <a:pt x="783336" y="357377"/>
                </a:lnTo>
                <a:lnTo>
                  <a:pt x="783336" y="6095"/>
                </a:lnTo>
                <a:lnTo>
                  <a:pt x="777240" y="0"/>
                </a:lnTo>
                <a:lnTo>
                  <a:pt x="769620" y="0"/>
                </a:lnTo>
                <a:lnTo>
                  <a:pt x="755904" y="13715"/>
                </a:lnTo>
                <a:lnTo>
                  <a:pt x="28194" y="13715"/>
                </a:lnTo>
                <a:lnTo>
                  <a:pt x="13716" y="27431"/>
                </a:lnTo>
                <a:lnTo>
                  <a:pt x="13716" y="335279"/>
                </a:lnTo>
                <a:lnTo>
                  <a:pt x="13716" y="0"/>
                </a:lnTo>
                <a:lnTo>
                  <a:pt x="6096" y="0"/>
                </a:lnTo>
                <a:lnTo>
                  <a:pt x="0" y="6095"/>
                </a:lnTo>
                <a:lnTo>
                  <a:pt x="0" y="349757"/>
                </a:lnTo>
                <a:close/>
              </a:path>
              <a:path w="783336" h="363474">
                <a:moveTo>
                  <a:pt x="769620" y="335279"/>
                </a:moveTo>
                <a:lnTo>
                  <a:pt x="755904" y="349757"/>
                </a:lnTo>
                <a:lnTo>
                  <a:pt x="769620" y="363473"/>
                </a:lnTo>
                <a:lnTo>
                  <a:pt x="777240" y="363473"/>
                </a:lnTo>
                <a:lnTo>
                  <a:pt x="769620" y="27431"/>
                </a:lnTo>
                <a:lnTo>
                  <a:pt x="769620" y="335279"/>
                </a:lnTo>
                <a:close/>
              </a:path>
              <a:path w="783336" h="363474">
                <a:moveTo>
                  <a:pt x="769620" y="27431"/>
                </a:moveTo>
                <a:lnTo>
                  <a:pt x="755903" y="27432"/>
                </a:lnTo>
                <a:lnTo>
                  <a:pt x="755903" y="335280"/>
                </a:lnTo>
                <a:lnTo>
                  <a:pt x="28193" y="335280"/>
                </a:lnTo>
                <a:lnTo>
                  <a:pt x="28194" y="349757"/>
                </a:lnTo>
                <a:lnTo>
                  <a:pt x="769620" y="363473"/>
                </a:lnTo>
                <a:lnTo>
                  <a:pt x="755904" y="349757"/>
                </a:lnTo>
                <a:lnTo>
                  <a:pt x="769620" y="335279"/>
                </a:lnTo>
                <a:lnTo>
                  <a:pt x="769620" y="27431"/>
                </a:lnTo>
                <a:close/>
              </a:path>
              <a:path w="783336" h="363474">
                <a:moveTo>
                  <a:pt x="13716" y="335279"/>
                </a:moveTo>
                <a:lnTo>
                  <a:pt x="13716" y="27431"/>
                </a:lnTo>
                <a:lnTo>
                  <a:pt x="28194" y="13715"/>
                </a:lnTo>
                <a:lnTo>
                  <a:pt x="755904" y="13715"/>
                </a:lnTo>
                <a:lnTo>
                  <a:pt x="769620" y="0"/>
                </a:lnTo>
                <a:lnTo>
                  <a:pt x="13716" y="0"/>
                </a:lnTo>
                <a:lnTo>
                  <a:pt x="13716" y="3352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7379" y="2069602"/>
            <a:ext cx="1549908" cy="302513"/>
          </a:xfrm>
          <a:custGeom>
            <a:avLst/>
            <a:gdLst/>
            <a:ahLst/>
            <a:cxnLst/>
            <a:rect l="l" t="t" r="r" b="b"/>
            <a:pathLst>
              <a:path w="1549908" h="302513">
                <a:moveTo>
                  <a:pt x="0" y="302513"/>
                </a:moveTo>
                <a:lnTo>
                  <a:pt x="1549908" y="302513"/>
                </a:lnTo>
                <a:lnTo>
                  <a:pt x="1549908" y="0"/>
                </a:lnTo>
                <a:lnTo>
                  <a:pt x="0" y="0"/>
                </a:lnTo>
                <a:lnTo>
                  <a:pt x="0" y="3025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8284" y="2038360"/>
            <a:ext cx="1598676" cy="302513"/>
          </a:xfrm>
          <a:custGeom>
            <a:avLst/>
            <a:gdLst/>
            <a:ahLst/>
            <a:cxnLst/>
            <a:rect l="l" t="t" r="r" b="b"/>
            <a:pathLst>
              <a:path w="1598676" h="302513">
                <a:moveTo>
                  <a:pt x="0" y="302513"/>
                </a:moveTo>
                <a:lnTo>
                  <a:pt x="1598676" y="302513"/>
                </a:lnTo>
                <a:lnTo>
                  <a:pt x="1598676" y="0"/>
                </a:lnTo>
                <a:lnTo>
                  <a:pt x="0" y="0"/>
                </a:lnTo>
                <a:lnTo>
                  <a:pt x="0" y="3025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9675" y="2739400"/>
            <a:ext cx="417576" cy="302513"/>
          </a:xfrm>
          <a:custGeom>
            <a:avLst/>
            <a:gdLst/>
            <a:ahLst/>
            <a:cxnLst/>
            <a:rect l="l" t="t" r="r" b="b"/>
            <a:pathLst>
              <a:path w="417576" h="302513">
                <a:moveTo>
                  <a:pt x="0" y="302513"/>
                </a:moveTo>
                <a:lnTo>
                  <a:pt x="417576" y="302513"/>
                </a:lnTo>
                <a:lnTo>
                  <a:pt x="417576" y="0"/>
                </a:lnTo>
                <a:lnTo>
                  <a:pt x="0" y="0"/>
                </a:lnTo>
                <a:lnTo>
                  <a:pt x="0" y="3025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9621" y="2961904"/>
            <a:ext cx="12954" cy="587501"/>
          </a:xfrm>
          <a:custGeom>
            <a:avLst/>
            <a:gdLst/>
            <a:ahLst/>
            <a:cxnLst/>
            <a:rect l="l" t="t" r="r" b="b"/>
            <a:pathLst>
              <a:path w="12954" h="587501">
                <a:moveTo>
                  <a:pt x="12954" y="0"/>
                </a:moveTo>
                <a:lnTo>
                  <a:pt x="2286" y="0"/>
                </a:lnTo>
                <a:lnTo>
                  <a:pt x="0" y="587501"/>
                </a:lnTo>
                <a:lnTo>
                  <a:pt x="10668" y="587501"/>
                </a:lnTo>
                <a:lnTo>
                  <a:pt x="12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51769" y="2373640"/>
            <a:ext cx="38100" cy="1259586"/>
          </a:xfrm>
          <a:custGeom>
            <a:avLst/>
            <a:gdLst/>
            <a:ahLst/>
            <a:cxnLst/>
            <a:rect l="l" t="t" r="r" b="b"/>
            <a:pathLst>
              <a:path w="38100" h="1259586">
                <a:moveTo>
                  <a:pt x="0" y="762"/>
                </a:moveTo>
                <a:lnTo>
                  <a:pt x="27432" y="1259586"/>
                </a:lnTo>
                <a:lnTo>
                  <a:pt x="38100" y="1259586"/>
                </a:lnTo>
                <a:lnTo>
                  <a:pt x="9906" y="0"/>
                </a:lnTo>
                <a:lnTo>
                  <a:pt x="0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3299" y="1953778"/>
            <a:ext cx="38100" cy="1259586"/>
          </a:xfrm>
          <a:custGeom>
            <a:avLst/>
            <a:gdLst/>
            <a:ahLst/>
            <a:cxnLst/>
            <a:rect l="l" t="t" r="r" b="b"/>
            <a:pathLst>
              <a:path w="38100" h="1259586">
                <a:moveTo>
                  <a:pt x="0" y="762"/>
                </a:moveTo>
                <a:lnTo>
                  <a:pt x="28193" y="1259586"/>
                </a:lnTo>
                <a:lnTo>
                  <a:pt x="38100" y="1259586"/>
                </a:lnTo>
                <a:lnTo>
                  <a:pt x="10668" y="0"/>
                </a:lnTo>
                <a:lnTo>
                  <a:pt x="0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92383" y="1450096"/>
            <a:ext cx="1243583" cy="504443"/>
          </a:xfrm>
          <a:custGeom>
            <a:avLst/>
            <a:gdLst/>
            <a:ahLst/>
            <a:cxnLst/>
            <a:rect l="l" t="t" r="r" b="b"/>
            <a:pathLst>
              <a:path w="1243583" h="504443">
                <a:moveTo>
                  <a:pt x="0" y="504443"/>
                </a:moveTo>
                <a:lnTo>
                  <a:pt x="1243583" y="504443"/>
                </a:lnTo>
                <a:lnTo>
                  <a:pt x="1243583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96568" y="2289820"/>
            <a:ext cx="12953" cy="588263"/>
          </a:xfrm>
          <a:custGeom>
            <a:avLst/>
            <a:gdLst/>
            <a:ahLst/>
            <a:cxnLst/>
            <a:rect l="l" t="t" r="r" b="b"/>
            <a:pathLst>
              <a:path w="12953" h="588263">
                <a:moveTo>
                  <a:pt x="12953" y="0"/>
                </a:moveTo>
                <a:lnTo>
                  <a:pt x="2286" y="0"/>
                </a:lnTo>
                <a:lnTo>
                  <a:pt x="0" y="588263"/>
                </a:lnTo>
                <a:lnTo>
                  <a:pt x="10667" y="588263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69686" y="5732530"/>
            <a:ext cx="1691640" cy="302513"/>
          </a:xfrm>
          <a:custGeom>
            <a:avLst/>
            <a:gdLst/>
            <a:ahLst/>
            <a:cxnLst/>
            <a:rect l="l" t="t" r="r" b="b"/>
            <a:pathLst>
              <a:path w="1691640" h="302513">
                <a:moveTo>
                  <a:pt x="0" y="302513"/>
                </a:moveTo>
                <a:lnTo>
                  <a:pt x="1691640" y="302513"/>
                </a:lnTo>
                <a:lnTo>
                  <a:pt x="1691640" y="0"/>
                </a:lnTo>
                <a:lnTo>
                  <a:pt x="0" y="0"/>
                </a:lnTo>
                <a:lnTo>
                  <a:pt x="0" y="30251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8226" y="5732530"/>
            <a:ext cx="255269" cy="157733"/>
          </a:xfrm>
          <a:custGeom>
            <a:avLst/>
            <a:gdLst/>
            <a:ahLst/>
            <a:cxnLst/>
            <a:rect l="l" t="t" r="r" b="b"/>
            <a:pathLst>
              <a:path w="255269" h="157734">
                <a:moveTo>
                  <a:pt x="11429" y="13715"/>
                </a:moveTo>
                <a:lnTo>
                  <a:pt x="29789" y="26325"/>
                </a:lnTo>
                <a:lnTo>
                  <a:pt x="247650" y="157733"/>
                </a:lnTo>
                <a:lnTo>
                  <a:pt x="255269" y="146303"/>
                </a:lnTo>
                <a:lnTo>
                  <a:pt x="37269" y="14119"/>
                </a:lnTo>
                <a:lnTo>
                  <a:pt x="15239" y="762"/>
                </a:lnTo>
                <a:lnTo>
                  <a:pt x="7619" y="12953"/>
                </a:lnTo>
                <a:lnTo>
                  <a:pt x="51815" y="96012"/>
                </a:lnTo>
                <a:lnTo>
                  <a:pt x="54101" y="99059"/>
                </a:lnTo>
                <a:lnTo>
                  <a:pt x="57911" y="100583"/>
                </a:lnTo>
                <a:lnTo>
                  <a:pt x="61721" y="98297"/>
                </a:lnTo>
                <a:lnTo>
                  <a:pt x="64769" y="96774"/>
                </a:lnTo>
                <a:lnTo>
                  <a:pt x="66293" y="92201"/>
                </a:lnTo>
                <a:lnTo>
                  <a:pt x="64007" y="89153"/>
                </a:lnTo>
                <a:lnTo>
                  <a:pt x="29789" y="26325"/>
                </a:lnTo>
                <a:lnTo>
                  <a:pt x="11429" y="13715"/>
                </a:lnTo>
                <a:lnTo>
                  <a:pt x="17525" y="3809"/>
                </a:lnTo>
                <a:lnTo>
                  <a:pt x="23019" y="13897"/>
                </a:lnTo>
                <a:lnTo>
                  <a:pt x="11429" y="13715"/>
                </a:lnTo>
                <a:close/>
              </a:path>
              <a:path w="255269" h="157734">
                <a:moveTo>
                  <a:pt x="51815" y="96012"/>
                </a:moveTo>
                <a:lnTo>
                  <a:pt x="7619" y="12953"/>
                </a:lnTo>
                <a:lnTo>
                  <a:pt x="15239" y="762"/>
                </a:lnTo>
                <a:lnTo>
                  <a:pt x="37269" y="14119"/>
                </a:lnTo>
                <a:lnTo>
                  <a:pt x="108965" y="15239"/>
                </a:lnTo>
                <a:lnTo>
                  <a:pt x="112775" y="16001"/>
                </a:lnTo>
                <a:lnTo>
                  <a:pt x="115824" y="12192"/>
                </a:lnTo>
                <a:lnTo>
                  <a:pt x="115824" y="4571"/>
                </a:lnTo>
                <a:lnTo>
                  <a:pt x="112775" y="1524"/>
                </a:lnTo>
                <a:lnTo>
                  <a:pt x="108965" y="1524"/>
                </a:lnTo>
                <a:lnTo>
                  <a:pt x="0" y="0"/>
                </a:lnTo>
                <a:lnTo>
                  <a:pt x="51815" y="96012"/>
                </a:lnTo>
                <a:close/>
              </a:path>
              <a:path w="255269" h="157734">
                <a:moveTo>
                  <a:pt x="23019" y="13897"/>
                </a:moveTo>
                <a:lnTo>
                  <a:pt x="17525" y="3809"/>
                </a:lnTo>
                <a:lnTo>
                  <a:pt x="11429" y="13715"/>
                </a:lnTo>
                <a:lnTo>
                  <a:pt x="23019" y="13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85866" y="2300488"/>
            <a:ext cx="1925574" cy="706374"/>
          </a:xfrm>
          <a:custGeom>
            <a:avLst/>
            <a:gdLst/>
            <a:ahLst/>
            <a:cxnLst/>
            <a:rect l="l" t="t" r="r" b="b"/>
            <a:pathLst>
              <a:path w="1925574" h="706374">
                <a:moveTo>
                  <a:pt x="0" y="706374"/>
                </a:moveTo>
                <a:lnTo>
                  <a:pt x="1925574" y="706374"/>
                </a:lnTo>
                <a:lnTo>
                  <a:pt x="1925574" y="0"/>
                </a:lnTo>
                <a:lnTo>
                  <a:pt x="0" y="0"/>
                </a:lnTo>
                <a:lnTo>
                  <a:pt x="0" y="70637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17970" y="1897390"/>
            <a:ext cx="367283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04254" y="2105416"/>
            <a:ext cx="82317" cy="355041"/>
          </a:xfrm>
          <a:custGeom>
            <a:avLst/>
            <a:gdLst/>
            <a:ahLst/>
            <a:cxnLst/>
            <a:rect l="l" t="t" r="r" b="b"/>
            <a:pathLst>
              <a:path w="82317" h="355041">
                <a:moveTo>
                  <a:pt x="82317" y="134560"/>
                </a:moveTo>
                <a:lnTo>
                  <a:pt x="61651" y="75199"/>
                </a:lnTo>
                <a:lnTo>
                  <a:pt x="48229" y="53288"/>
                </a:lnTo>
                <a:lnTo>
                  <a:pt x="37712" y="28228"/>
                </a:lnTo>
                <a:lnTo>
                  <a:pt x="30479" y="0"/>
                </a:lnTo>
                <a:lnTo>
                  <a:pt x="41071" y="94199"/>
                </a:lnTo>
                <a:lnTo>
                  <a:pt x="60461" y="116294"/>
                </a:lnTo>
                <a:lnTo>
                  <a:pt x="82317" y="134560"/>
                </a:lnTo>
                <a:close/>
              </a:path>
              <a:path w="82317" h="355041">
                <a:moveTo>
                  <a:pt x="185221" y="170070"/>
                </a:moveTo>
                <a:lnTo>
                  <a:pt x="212521" y="169743"/>
                </a:lnTo>
                <a:lnTo>
                  <a:pt x="239534" y="165807"/>
                </a:lnTo>
                <a:lnTo>
                  <a:pt x="265799" y="158300"/>
                </a:lnTo>
                <a:lnTo>
                  <a:pt x="290859" y="147259"/>
                </a:lnTo>
                <a:lnTo>
                  <a:pt x="314254" y="132720"/>
                </a:lnTo>
                <a:lnTo>
                  <a:pt x="335524" y="114720"/>
                </a:lnTo>
                <a:lnTo>
                  <a:pt x="354212" y="93295"/>
                </a:lnTo>
                <a:lnTo>
                  <a:pt x="369858" y="68483"/>
                </a:lnTo>
                <a:lnTo>
                  <a:pt x="382003" y="40321"/>
                </a:lnTo>
                <a:lnTo>
                  <a:pt x="390187" y="8845"/>
                </a:lnTo>
                <a:lnTo>
                  <a:pt x="393953" y="-25908"/>
                </a:lnTo>
                <a:lnTo>
                  <a:pt x="393953" y="-35813"/>
                </a:lnTo>
                <a:lnTo>
                  <a:pt x="385603" y="-78969"/>
                </a:lnTo>
                <a:lnTo>
                  <a:pt x="374750" y="-108713"/>
                </a:lnTo>
                <a:lnTo>
                  <a:pt x="360317" y="-134951"/>
                </a:lnTo>
                <a:lnTo>
                  <a:pt x="342754" y="-157683"/>
                </a:lnTo>
                <a:lnTo>
                  <a:pt x="322508" y="-176910"/>
                </a:lnTo>
                <a:lnTo>
                  <a:pt x="300027" y="-192632"/>
                </a:lnTo>
                <a:lnTo>
                  <a:pt x="275759" y="-204850"/>
                </a:lnTo>
                <a:lnTo>
                  <a:pt x="250152" y="-213563"/>
                </a:lnTo>
                <a:lnTo>
                  <a:pt x="223654" y="-218773"/>
                </a:lnTo>
                <a:lnTo>
                  <a:pt x="196714" y="-220480"/>
                </a:lnTo>
                <a:lnTo>
                  <a:pt x="169778" y="-218684"/>
                </a:lnTo>
                <a:lnTo>
                  <a:pt x="143296" y="-213386"/>
                </a:lnTo>
                <a:lnTo>
                  <a:pt x="117716" y="-204586"/>
                </a:lnTo>
                <a:lnTo>
                  <a:pt x="93485" y="-192284"/>
                </a:lnTo>
                <a:lnTo>
                  <a:pt x="71051" y="-176480"/>
                </a:lnTo>
                <a:lnTo>
                  <a:pt x="50862" y="-157176"/>
                </a:lnTo>
                <a:lnTo>
                  <a:pt x="33367" y="-134371"/>
                </a:lnTo>
                <a:lnTo>
                  <a:pt x="19014" y="-108066"/>
                </a:lnTo>
                <a:lnTo>
                  <a:pt x="8250" y="-78261"/>
                </a:lnTo>
                <a:lnTo>
                  <a:pt x="1524" y="-44958"/>
                </a:lnTo>
                <a:lnTo>
                  <a:pt x="0" y="-25146"/>
                </a:lnTo>
                <a:lnTo>
                  <a:pt x="761" y="-14477"/>
                </a:lnTo>
                <a:lnTo>
                  <a:pt x="2285" y="4572"/>
                </a:lnTo>
                <a:lnTo>
                  <a:pt x="11524" y="38375"/>
                </a:lnTo>
                <a:lnTo>
                  <a:pt x="24606" y="68238"/>
                </a:lnTo>
                <a:lnTo>
                  <a:pt x="41071" y="94199"/>
                </a:lnTo>
                <a:lnTo>
                  <a:pt x="30479" y="0"/>
                </a:lnTo>
                <a:lnTo>
                  <a:pt x="28955" y="-8381"/>
                </a:lnTo>
                <a:lnTo>
                  <a:pt x="28193" y="-16763"/>
                </a:lnTo>
                <a:lnTo>
                  <a:pt x="28193" y="-34289"/>
                </a:lnTo>
                <a:lnTo>
                  <a:pt x="28955" y="-42672"/>
                </a:lnTo>
                <a:lnTo>
                  <a:pt x="35383" y="-71967"/>
                </a:lnTo>
                <a:lnTo>
                  <a:pt x="45285" y="-98050"/>
                </a:lnTo>
                <a:lnTo>
                  <a:pt x="58265" y="-120933"/>
                </a:lnTo>
                <a:lnTo>
                  <a:pt x="73926" y="-140631"/>
                </a:lnTo>
                <a:lnTo>
                  <a:pt x="91872" y="-157156"/>
                </a:lnTo>
                <a:lnTo>
                  <a:pt x="111708" y="-170522"/>
                </a:lnTo>
                <a:lnTo>
                  <a:pt x="133035" y="-180743"/>
                </a:lnTo>
                <a:lnTo>
                  <a:pt x="155459" y="-187831"/>
                </a:lnTo>
                <a:lnTo>
                  <a:pt x="178583" y="-191802"/>
                </a:lnTo>
                <a:lnTo>
                  <a:pt x="202010" y="-192667"/>
                </a:lnTo>
                <a:lnTo>
                  <a:pt x="225343" y="-190442"/>
                </a:lnTo>
                <a:lnTo>
                  <a:pt x="248188" y="-185138"/>
                </a:lnTo>
                <a:lnTo>
                  <a:pt x="270146" y="-176770"/>
                </a:lnTo>
                <a:lnTo>
                  <a:pt x="290823" y="-165351"/>
                </a:lnTo>
                <a:lnTo>
                  <a:pt x="309821" y="-150895"/>
                </a:lnTo>
                <a:lnTo>
                  <a:pt x="326744" y="-133415"/>
                </a:lnTo>
                <a:lnTo>
                  <a:pt x="341195" y="-112925"/>
                </a:lnTo>
                <a:lnTo>
                  <a:pt x="352780" y="-89438"/>
                </a:lnTo>
                <a:lnTo>
                  <a:pt x="361100" y="-62968"/>
                </a:lnTo>
                <a:lnTo>
                  <a:pt x="365759" y="-33527"/>
                </a:lnTo>
                <a:lnTo>
                  <a:pt x="365759" y="-16001"/>
                </a:lnTo>
                <a:lnTo>
                  <a:pt x="361137" y="12759"/>
                </a:lnTo>
                <a:lnTo>
                  <a:pt x="352956" y="38689"/>
                </a:lnTo>
                <a:lnTo>
                  <a:pt x="341595" y="61770"/>
                </a:lnTo>
                <a:lnTo>
                  <a:pt x="327435" y="81982"/>
                </a:lnTo>
                <a:lnTo>
                  <a:pt x="310856" y="99308"/>
                </a:lnTo>
                <a:lnTo>
                  <a:pt x="292239" y="113727"/>
                </a:lnTo>
                <a:lnTo>
                  <a:pt x="271963" y="125222"/>
                </a:lnTo>
                <a:lnTo>
                  <a:pt x="250410" y="133773"/>
                </a:lnTo>
                <a:lnTo>
                  <a:pt x="227958" y="139363"/>
                </a:lnTo>
                <a:lnTo>
                  <a:pt x="204989" y="141972"/>
                </a:lnTo>
                <a:lnTo>
                  <a:pt x="181882" y="141581"/>
                </a:lnTo>
                <a:lnTo>
                  <a:pt x="159019" y="138172"/>
                </a:lnTo>
                <a:lnTo>
                  <a:pt x="136778" y="131726"/>
                </a:lnTo>
                <a:lnTo>
                  <a:pt x="115541" y="122225"/>
                </a:lnTo>
                <a:lnTo>
                  <a:pt x="95687" y="109649"/>
                </a:lnTo>
                <a:lnTo>
                  <a:pt x="77597" y="93980"/>
                </a:lnTo>
                <a:lnTo>
                  <a:pt x="61651" y="75199"/>
                </a:lnTo>
                <a:lnTo>
                  <a:pt x="82317" y="134560"/>
                </a:lnTo>
                <a:lnTo>
                  <a:pt x="106180" y="149034"/>
                </a:lnTo>
                <a:lnTo>
                  <a:pt x="131591" y="159752"/>
                </a:lnTo>
                <a:lnTo>
                  <a:pt x="158091" y="166752"/>
                </a:lnTo>
                <a:lnTo>
                  <a:pt x="185221" y="170070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0430" y="1450096"/>
            <a:ext cx="2049779" cy="404621"/>
          </a:xfrm>
          <a:custGeom>
            <a:avLst/>
            <a:gdLst/>
            <a:ahLst/>
            <a:cxnLst/>
            <a:rect l="l" t="t" r="r" b="b"/>
            <a:pathLst>
              <a:path w="2049779" h="404621">
                <a:moveTo>
                  <a:pt x="0" y="404621"/>
                </a:moveTo>
                <a:lnTo>
                  <a:pt x="2049779" y="404621"/>
                </a:lnTo>
                <a:lnTo>
                  <a:pt x="2049779" y="0"/>
                </a:lnTo>
                <a:lnTo>
                  <a:pt x="0" y="0"/>
                </a:lnTo>
                <a:lnTo>
                  <a:pt x="0" y="40462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6100" y="1458478"/>
            <a:ext cx="367853" cy="364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73146" y="1666504"/>
            <a:ext cx="81371" cy="355055"/>
          </a:xfrm>
          <a:custGeom>
            <a:avLst/>
            <a:gdLst/>
            <a:ahLst/>
            <a:cxnLst/>
            <a:rect l="l" t="t" r="r" b="b"/>
            <a:pathLst>
              <a:path w="81371" h="355055">
                <a:moveTo>
                  <a:pt x="81371" y="134209"/>
                </a:moveTo>
                <a:lnTo>
                  <a:pt x="61359" y="75026"/>
                </a:lnTo>
                <a:lnTo>
                  <a:pt x="47823" y="53152"/>
                </a:lnTo>
                <a:lnTo>
                  <a:pt x="37150" y="28148"/>
                </a:lnTo>
                <a:lnTo>
                  <a:pt x="29717" y="0"/>
                </a:lnTo>
                <a:lnTo>
                  <a:pt x="40310" y="93958"/>
                </a:lnTo>
                <a:lnTo>
                  <a:pt x="59580" y="115993"/>
                </a:lnTo>
                <a:lnTo>
                  <a:pt x="81371" y="134209"/>
                </a:lnTo>
                <a:close/>
              </a:path>
              <a:path w="81371" h="355055">
                <a:moveTo>
                  <a:pt x="184398" y="169615"/>
                </a:moveTo>
                <a:lnTo>
                  <a:pt x="211786" y="169285"/>
                </a:lnTo>
                <a:lnTo>
                  <a:pt x="238893" y="165357"/>
                </a:lnTo>
                <a:lnTo>
                  <a:pt x="265253" y="157866"/>
                </a:lnTo>
                <a:lnTo>
                  <a:pt x="290398" y="146849"/>
                </a:lnTo>
                <a:lnTo>
                  <a:pt x="313862" y="132343"/>
                </a:lnTo>
                <a:lnTo>
                  <a:pt x="335177" y="114385"/>
                </a:lnTo>
                <a:lnTo>
                  <a:pt x="353877" y="93011"/>
                </a:lnTo>
                <a:lnTo>
                  <a:pt x="369496" y="68258"/>
                </a:lnTo>
                <a:lnTo>
                  <a:pt x="381566" y="40163"/>
                </a:lnTo>
                <a:lnTo>
                  <a:pt x="389620" y="8762"/>
                </a:lnTo>
                <a:lnTo>
                  <a:pt x="393191" y="-25907"/>
                </a:lnTo>
                <a:lnTo>
                  <a:pt x="393191" y="-35813"/>
                </a:lnTo>
                <a:lnTo>
                  <a:pt x="385308" y="-79027"/>
                </a:lnTo>
                <a:lnTo>
                  <a:pt x="374238" y="-108825"/>
                </a:lnTo>
                <a:lnTo>
                  <a:pt x="359660" y="-135113"/>
                </a:lnTo>
                <a:lnTo>
                  <a:pt x="342014" y="-157891"/>
                </a:lnTo>
                <a:lnTo>
                  <a:pt x="321737" y="-177158"/>
                </a:lnTo>
                <a:lnTo>
                  <a:pt x="299271" y="-192916"/>
                </a:lnTo>
                <a:lnTo>
                  <a:pt x="275053" y="-205164"/>
                </a:lnTo>
                <a:lnTo>
                  <a:pt x="249524" y="-213901"/>
                </a:lnTo>
                <a:lnTo>
                  <a:pt x="223122" y="-219129"/>
                </a:lnTo>
                <a:lnTo>
                  <a:pt x="196287" y="-220846"/>
                </a:lnTo>
                <a:lnTo>
                  <a:pt x="169458" y="-219053"/>
                </a:lnTo>
                <a:lnTo>
                  <a:pt x="143075" y="-213750"/>
                </a:lnTo>
                <a:lnTo>
                  <a:pt x="117576" y="-204937"/>
                </a:lnTo>
                <a:lnTo>
                  <a:pt x="93402" y="-192614"/>
                </a:lnTo>
                <a:lnTo>
                  <a:pt x="70991" y="-176780"/>
                </a:lnTo>
                <a:lnTo>
                  <a:pt x="50782" y="-157436"/>
                </a:lnTo>
                <a:lnTo>
                  <a:pt x="33216" y="-134582"/>
                </a:lnTo>
                <a:lnTo>
                  <a:pt x="18731" y="-108218"/>
                </a:lnTo>
                <a:lnTo>
                  <a:pt x="7766" y="-78343"/>
                </a:lnTo>
                <a:lnTo>
                  <a:pt x="762" y="-44957"/>
                </a:lnTo>
                <a:lnTo>
                  <a:pt x="0" y="-35051"/>
                </a:lnTo>
                <a:lnTo>
                  <a:pt x="0" y="-15239"/>
                </a:lnTo>
                <a:lnTo>
                  <a:pt x="2286" y="4572"/>
                </a:lnTo>
                <a:lnTo>
                  <a:pt x="11195" y="38284"/>
                </a:lnTo>
                <a:lnTo>
                  <a:pt x="24026" y="68067"/>
                </a:lnTo>
                <a:lnTo>
                  <a:pt x="40310" y="93958"/>
                </a:lnTo>
                <a:lnTo>
                  <a:pt x="29717" y="0"/>
                </a:lnTo>
                <a:lnTo>
                  <a:pt x="28193" y="-16763"/>
                </a:lnTo>
                <a:lnTo>
                  <a:pt x="28955" y="-42672"/>
                </a:lnTo>
                <a:lnTo>
                  <a:pt x="35086" y="-71879"/>
                </a:lnTo>
                <a:lnTo>
                  <a:pt x="44751" y="-97904"/>
                </a:lnTo>
                <a:lnTo>
                  <a:pt x="57549" y="-120758"/>
                </a:lnTo>
                <a:lnTo>
                  <a:pt x="73077" y="-140449"/>
                </a:lnTo>
                <a:lnTo>
                  <a:pt x="90935" y="-156989"/>
                </a:lnTo>
                <a:lnTo>
                  <a:pt x="110719" y="-170386"/>
                </a:lnTo>
                <a:lnTo>
                  <a:pt x="132029" y="-180650"/>
                </a:lnTo>
                <a:lnTo>
                  <a:pt x="154462" y="-187792"/>
                </a:lnTo>
                <a:lnTo>
                  <a:pt x="177617" y="-191821"/>
                </a:lnTo>
                <a:lnTo>
                  <a:pt x="201091" y="-192747"/>
                </a:lnTo>
                <a:lnTo>
                  <a:pt x="224483" y="-190581"/>
                </a:lnTo>
                <a:lnTo>
                  <a:pt x="247391" y="-185331"/>
                </a:lnTo>
                <a:lnTo>
                  <a:pt x="269413" y="-177008"/>
                </a:lnTo>
                <a:lnTo>
                  <a:pt x="290147" y="-165622"/>
                </a:lnTo>
                <a:lnTo>
                  <a:pt x="309191" y="-151182"/>
                </a:lnTo>
                <a:lnTo>
                  <a:pt x="326143" y="-133699"/>
                </a:lnTo>
                <a:lnTo>
                  <a:pt x="340602" y="-113182"/>
                </a:lnTo>
                <a:lnTo>
                  <a:pt x="352165" y="-89641"/>
                </a:lnTo>
                <a:lnTo>
                  <a:pt x="360431" y="-63086"/>
                </a:lnTo>
                <a:lnTo>
                  <a:pt x="364998" y="-33527"/>
                </a:lnTo>
                <a:lnTo>
                  <a:pt x="364998" y="-16001"/>
                </a:lnTo>
                <a:lnTo>
                  <a:pt x="360349" y="12812"/>
                </a:lnTo>
                <a:lnTo>
                  <a:pt x="352167" y="38777"/>
                </a:lnTo>
                <a:lnTo>
                  <a:pt x="340829" y="61874"/>
                </a:lnTo>
                <a:lnTo>
                  <a:pt x="326711" y="82088"/>
                </a:lnTo>
                <a:lnTo>
                  <a:pt x="310188" y="99402"/>
                </a:lnTo>
                <a:lnTo>
                  <a:pt x="291638" y="113800"/>
                </a:lnTo>
                <a:lnTo>
                  <a:pt x="271436" y="125265"/>
                </a:lnTo>
                <a:lnTo>
                  <a:pt x="249959" y="133782"/>
                </a:lnTo>
                <a:lnTo>
                  <a:pt x="227583" y="139333"/>
                </a:lnTo>
                <a:lnTo>
                  <a:pt x="204684" y="141903"/>
                </a:lnTo>
                <a:lnTo>
                  <a:pt x="181639" y="141474"/>
                </a:lnTo>
                <a:lnTo>
                  <a:pt x="158823" y="138031"/>
                </a:lnTo>
                <a:lnTo>
                  <a:pt x="136613" y="131558"/>
                </a:lnTo>
                <a:lnTo>
                  <a:pt x="115386" y="122037"/>
                </a:lnTo>
                <a:lnTo>
                  <a:pt x="95517" y="109452"/>
                </a:lnTo>
                <a:lnTo>
                  <a:pt x="77382" y="93787"/>
                </a:lnTo>
                <a:lnTo>
                  <a:pt x="61359" y="75026"/>
                </a:lnTo>
                <a:lnTo>
                  <a:pt x="81371" y="134209"/>
                </a:lnTo>
                <a:lnTo>
                  <a:pt x="105215" y="148642"/>
                </a:lnTo>
                <a:lnTo>
                  <a:pt x="130645" y="159330"/>
                </a:lnTo>
                <a:lnTo>
                  <a:pt x="157195" y="166309"/>
                </a:lnTo>
                <a:lnTo>
                  <a:pt x="184398" y="169615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75728" y="525681"/>
            <a:ext cx="521224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3.</a:t>
            </a:r>
            <a:endParaRPr sz="3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4614" y="525681"/>
            <a:ext cx="2453753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Interaction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6029" y="525681"/>
            <a:ext cx="2453552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gamétique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7242" y="525681"/>
            <a:ext cx="240976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:</a:t>
            </a:r>
            <a:endParaRPr sz="3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5980" y="525681"/>
            <a:ext cx="744960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8602" y="525681"/>
            <a:ext cx="1613611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étapes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7712" y="1517670"/>
            <a:ext cx="203468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00205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18823" y="1956582"/>
            <a:ext cx="203468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00205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6406" y="7298209"/>
            <a:ext cx="2033115" cy="172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85"/>
              </a:lnSpc>
              <a:spcBef>
                <a:spcPts val="64"/>
              </a:spcBef>
            </a:pPr>
            <a:r>
              <a:rPr sz="1150" spc="0" dirty="0" smtClean="0">
                <a:latin typeface="Arial"/>
                <a:cs typeface="Arial"/>
                <a:hlinkClick r:id="rId5"/>
              </a:rPr>
              <a:t>http:/</a:t>
            </a:r>
            <a:r>
              <a:rPr sz="1150" spc="-4" dirty="0" smtClean="0">
                <a:latin typeface="Arial"/>
                <a:cs typeface="Arial"/>
                <a:hlinkClick r:id="rId5"/>
              </a:rPr>
              <a:t>/</a:t>
            </a:r>
            <a:r>
              <a:rPr sz="1150" spc="0" dirty="0" smtClean="0">
                <a:latin typeface="Arial"/>
                <a:cs typeface="Arial"/>
                <a:hlinkClick r:id="rId5"/>
              </a:rPr>
              <a:t>spermiologie.u-strasbg.fr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9468" y="6864100"/>
            <a:ext cx="755903" cy="336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369686" y="5732530"/>
            <a:ext cx="1691640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60">
              <a:lnSpc>
                <a:spcPct val="95825"/>
              </a:lnSpc>
              <a:spcBef>
                <a:spcPts val="459"/>
              </a:spcBef>
            </a:pPr>
            <a:r>
              <a:rPr sz="1300" spc="0" dirty="0" smtClean="0">
                <a:latin typeface="Arial"/>
                <a:cs typeface="Arial"/>
              </a:rPr>
              <a:t>Spz</a:t>
            </a:r>
            <a:r>
              <a:rPr sz="1300" spc="32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acrosome</a:t>
            </a:r>
            <a:r>
              <a:rPr sz="1300" spc="66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réagi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9675" y="2739400"/>
            <a:ext cx="417576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89">
              <a:lnSpc>
                <a:spcPct val="95825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ZP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5866" y="2300488"/>
            <a:ext cx="1925574" cy="70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8322" marR="135814" indent="252222">
              <a:lnSpc>
                <a:spcPts val="2242"/>
              </a:lnSpc>
              <a:spcBef>
                <a:spcPts val="495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Réaction </a:t>
            </a:r>
            <a:endParaRPr sz="1950">
              <a:latin typeface="Arial"/>
              <a:cs typeface="Arial"/>
            </a:endParaRPr>
          </a:p>
          <a:p>
            <a:pPr marL="178322" marR="135814">
              <a:lnSpc>
                <a:spcPts val="2242"/>
              </a:lnSpc>
              <a:spcBef>
                <a:spcPts val="139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acrosomique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8284" y="2038360"/>
            <a:ext cx="1598676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56">
              <a:lnSpc>
                <a:spcPct val="95825"/>
              </a:lnSpc>
              <a:spcBef>
                <a:spcPts val="459"/>
              </a:spcBef>
            </a:pPr>
            <a:r>
              <a:rPr sz="1300" spc="0" dirty="0" smtClean="0">
                <a:latin typeface="Arial"/>
                <a:cs typeface="Arial"/>
              </a:rPr>
              <a:t>Granules</a:t>
            </a:r>
            <a:r>
              <a:rPr sz="1300" spc="57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corticaux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379" y="2069602"/>
            <a:ext cx="1549908" cy="302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89">
              <a:lnSpc>
                <a:spcPct val="95825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Espace</a:t>
            </a:r>
            <a:r>
              <a:rPr sz="1300" spc="48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périvitellin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0430" y="1450096"/>
            <a:ext cx="2049779" cy="404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96">
              <a:lnSpc>
                <a:spcPct val="95825"/>
              </a:lnSpc>
              <a:spcBef>
                <a:spcPts val="495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Fixation</a:t>
            </a:r>
            <a:r>
              <a:rPr sz="1950" b="1" spc="74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à</a:t>
            </a:r>
            <a:r>
              <a:rPr sz="1950" b="1" spc="10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la</a:t>
            </a:r>
            <a:r>
              <a:rPr sz="1950" b="1" spc="16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ZP</a:t>
            </a:r>
            <a:endParaRPr sz="19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92383" y="1450096"/>
            <a:ext cx="1243583" cy="504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52" marR="71535">
              <a:lnSpc>
                <a:spcPts val="1494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Mb</a:t>
            </a:r>
            <a:r>
              <a:rPr sz="1300" spc="27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plasmique ovocytaire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364626" y="1753372"/>
            <a:ext cx="7590190" cy="5234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7128" y="2277628"/>
            <a:ext cx="38100" cy="701801"/>
          </a:xfrm>
          <a:custGeom>
            <a:avLst/>
            <a:gdLst/>
            <a:ahLst/>
            <a:cxnLst/>
            <a:rect l="l" t="t" r="r" b="b"/>
            <a:pathLst>
              <a:path w="38100" h="701801">
                <a:moveTo>
                  <a:pt x="0" y="0"/>
                </a:moveTo>
                <a:lnTo>
                  <a:pt x="6857" y="701801"/>
                </a:lnTo>
                <a:lnTo>
                  <a:pt x="38100" y="701801"/>
                </a:lnTo>
                <a:lnTo>
                  <a:pt x="312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76463" y="649887"/>
            <a:ext cx="561360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La réaction acrosomique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5639" y="1713526"/>
            <a:ext cx="1453560" cy="517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Contenu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sz="1750" spc="0" dirty="0" smtClean="0">
                <a:latin typeface="Arial"/>
                <a:cs typeface="Arial"/>
              </a:rPr>
              <a:t>de l’acro</a:t>
            </a:r>
            <a:r>
              <a:rPr sz="1750" spc="-4" dirty="0" smtClean="0">
                <a:latin typeface="Arial"/>
                <a:cs typeface="Arial"/>
              </a:rPr>
              <a:t>s</a:t>
            </a:r>
            <a:r>
              <a:rPr sz="1750" spc="0" dirty="0" smtClean="0">
                <a:latin typeface="Arial"/>
                <a:cs typeface="Arial"/>
              </a:rPr>
              <a:t>ome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1216" y="1719622"/>
            <a:ext cx="1377454" cy="517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Vésicules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sz="1750" spc="0" dirty="0" smtClean="0">
                <a:latin typeface="Arial"/>
                <a:cs typeface="Arial"/>
              </a:rPr>
              <a:t>acrosomiales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4773" y="1936030"/>
            <a:ext cx="1453560" cy="517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Mb</a:t>
            </a:r>
            <a:r>
              <a:rPr sz="1750" spc="9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interne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sz="1750" spc="0" dirty="0" smtClean="0">
                <a:latin typeface="Arial"/>
                <a:cs typeface="Arial"/>
              </a:rPr>
              <a:t>de l’acro</a:t>
            </a:r>
            <a:r>
              <a:rPr sz="1750" spc="-4" dirty="0" smtClean="0">
                <a:latin typeface="Arial"/>
                <a:cs typeface="Arial"/>
              </a:rPr>
              <a:t>s</a:t>
            </a:r>
            <a:r>
              <a:rPr sz="1750" spc="0" dirty="0" smtClean="0">
                <a:latin typeface="Arial"/>
                <a:cs typeface="Arial"/>
              </a:rPr>
              <a:t>ome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157" y="2043472"/>
            <a:ext cx="1453602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Mb</a:t>
            </a:r>
            <a:r>
              <a:rPr sz="1750" spc="9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plasmique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0583" y="2369608"/>
            <a:ext cx="1068251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Acrosome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6194" y="2957111"/>
            <a:ext cx="1036131" cy="78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634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Spz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012"/>
              </a:lnSpc>
              <a:spcBef>
                <a:spcPts val="4"/>
              </a:spcBef>
            </a:pPr>
            <a:r>
              <a:rPr sz="1750" spc="0" dirty="0" smtClean="0">
                <a:latin typeface="Arial"/>
                <a:cs typeface="Arial"/>
              </a:rPr>
              <a:t>acrosome 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012"/>
              </a:lnSpc>
              <a:spcBef>
                <a:spcPts val="106"/>
              </a:spcBef>
            </a:pPr>
            <a:r>
              <a:rPr sz="1750" spc="0" dirty="0" smtClean="0">
                <a:latin typeface="Arial"/>
                <a:cs typeface="Arial"/>
              </a:rPr>
              <a:t>réagi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5642" y="3591095"/>
            <a:ext cx="707117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Noyau</a:t>
            </a:r>
            <a:endParaRPr sz="17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95927" y="4375956"/>
            <a:ext cx="1341341" cy="517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latin typeface="Arial"/>
                <a:cs typeface="Arial"/>
              </a:rPr>
              <a:t>Cape</a:t>
            </a:r>
            <a:r>
              <a:rPr sz="1750" spc="9" dirty="0" smtClean="0">
                <a:latin typeface="Arial"/>
                <a:cs typeface="Arial"/>
              </a:rPr>
              <a:t> </a:t>
            </a:r>
            <a:r>
              <a:rPr sz="1750" spc="0" dirty="0" smtClean="0">
                <a:latin typeface="Arial"/>
                <a:cs typeface="Arial"/>
              </a:rPr>
              <a:t>po</a:t>
            </a:r>
            <a:r>
              <a:rPr sz="1750" spc="-4" dirty="0" smtClean="0">
                <a:latin typeface="Arial"/>
                <a:cs typeface="Arial"/>
              </a:rPr>
              <a:t>s</a:t>
            </a:r>
            <a:r>
              <a:rPr sz="1750" spc="0" dirty="0" smtClean="0">
                <a:latin typeface="Arial"/>
                <a:cs typeface="Arial"/>
              </a:rPr>
              <a:t>t-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"/>
              </a:spcBef>
            </a:pPr>
            <a:r>
              <a:rPr sz="1750" spc="0" dirty="0" smtClean="0">
                <a:latin typeface="Arial"/>
                <a:cs typeface="Arial"/>
              </a:rPr>
              <a:t>acrosomique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327288" y="1221496"/>
            <a:ext cx="8056686" cy="5666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5752" y="6407662"/>
            <a:ext cx="783336" cy="363473"/>
          </a:xfrm>
          <a:custGeom>
            <a:avLst/>
            <a:gdLst/>
            <a:ahLst/>
            <a:cxnLst/>
            <a:rect l="l" t="t" r="r" b="b"/>
            <a:pathLst>
              <a:path w="783336" h="363474">
                <a:moveTo>
                  <a:pt x="0" y="349757"/>
                </a:moveTo>
                <a:lnTo>
                  <a:pt x="0" y="357377"/>
                </a:lnTo>
                <a:lnTo>
                  <a:pt x="6096" y="363473"/>
                </a:lnTo>
                <a:lnTo>
                  <a:pt x="769620" y="363473"/>
                </a:lnTo>
                <a:lnTo>
                  <a:pt x="28194" y="349757"/>
                </a:lnTo>
                <a:lnTo>
                  <a:pt x="28193" y="28194"/>
                </a:lnTo>
                <a:lnTo>
                  <a:pt x="769620" y="28193"/>
                </a:lnTo>
                <a:lnTo>
                  <a:pt x="777240" y="363473"/>
                </a:lnTo>
                <a:lnTo>
                  <a:pt x="783336" y="357377"/>
                </a:lnTo>
                <a:lnTo>
                  <a:pt x="783336" y="6095"/>
                </a:lnTo>
                <a:lnTo>
                  <a:pt x="777240" y="0"/>
                </a:lnTo>
                <a:lnTo>
                  <a:pt x="769620" y="0"/>
                </a:lnTo>
                <a:lnTo>
                  <a:pt x="755904" y="13715"/>
                </a:lnTo>
                <a:lnTo>
                  <a:pt x="28194" y="13715"/>
                </a:lnTo>
                <a:lnTo>
                  <a:pt x="13716" y="28193"/>
                </a:lnTo>
                <a:lnTo>
                  <a:pt x="13716" y="336041"/>
                </a:lnTo>
                <a:lnTo>
                  <a:pt x="13716" y="0"/>
                </a:lnTo>
                <a:lnTo>
                  <a:pt x="6096" y="0"/>
                </a:lnTo>
                <a:lnTo>
                  <a:pt x="0" y="6095"/>
                </a:lnTo>
                <a:lnTo>
                  <a:pt x="0" y="349757"/>
                </a:lnTo>
                <a:close/>
              </a:path>
              <a:path w="783336" h="363474">
                <a:moveTo>
                  <a:pt x="769620" y="336041"/>
                </a:moveTo>
                <a:lnTo>
                  <a:pt x="755904" y="349757"/>
                </a:lnTo>
                <a:lnTo>
                  <a:pt x="769620" y="363473"/>
                </a:lnTo>
                <a:lnTo>
                  <a:pt x="777240" y="363473"/>
                </a:lnTo>
                <a:lnTo>
                  <a:pt x="769620" y="28193"/>
                </a:lnTo>
                <a:lnTo>
                  <a:pt x="769620" y="336041"/>
                </a:lnTo>
                <a:close/>
              </a:path>
              <a:path w="783336" h="363474">
                <a:moveTo>
                  <a:pt x="769620" y="28193"/>
                </a:moveTo>
                <a:lnTo>
                  <a:pt x="755903" y="28194"/>
                </a:lnTo>
                <a:lnTo>
                  <a:pt x="755904" y="336041"/>
                </a:lnTo>
                <a:lnTo>
                  <a:pt x="28194" y="336041"/>
                </a:lnTo>
                <a:lnTo>
                  <a:pt x="28194" y="349757"/>
                </a:lnTo>
                <a:lnTo>
                  <a:pt x="769620" y="363473"/>
                </a:lnTo>
                <a:lnTo>
                  <a:pt x="755904" y="349757"/>
                </a:lnTo>
                <a:lnTo>
                  <a:pt x="769620" y="336041"/>
                </a:lnTo>
                <a:lnTo>
                  <a:pt x="769620" y="28193"/>
                </a:lnTo>
                <a:close/>
              </a:path>
              <a:path w="783336" h="363474">
                <a:moveTo>
                  <a:pt x="13716" y="336041"/>
                </a:moveTo>
                <a:lnTo>
                  <a:pt x="13716" y="28193"/>
                </a:lnTo>
                <a:lnTo>
                  <a:pt x="28194" y="13715"/>
                </a:lnTo>
                <a:lnTo>
                  <a:pt x="755904" y="13715"/>
                </a:lnTo>
                <a:lnTo>
                  <a:pt x="769620" y="0"/>
                </a:lnTo>
                <a:lnTo>
                  <a:pt x="13716" y="0"/>
                </a:lnTo>
                <a:lnTo>
                  <a:pt x="13716" y="3360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17379" y="1626880"/>
            <a:ext cx="1563624" cy="304800"/>
          </a:xfrm>
          <a:custGeom>
            <a:avLst/>
            <a:gdLst/>
            <a:ahLst/>
            <a:cxnLst/>
            <a:rect l="l" t="t" r="r" b="b"/>
            <a:pathLst>
              <a:path w="1563624" h="304800">
                <a:moveTo>
                  <a:pt x="0" y="304800"/>
                </a:moveTo>
                <a:lnTo>
                  <a:pt x="1563624" y="304800"/>
                </a:lnTo>
                <a:lnTo>
                  <a:pt x="156362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8284" y="1595638"/>
            <a:ext cx="1612391" cy="304038"/>
          </a:xfrm>
          <a:custGeom>
            <a:avLst/>
            <a:gdLst/>
            <a:ahLst/>
            <a:cxnLst/>
            <a:rect l="l" t="t" r="r" b="b"/>
            <a:pathLst>
              <a:path w="1612391" h="304038">
                <a:moveTo>
                  <a:pt x="0" y="304038"/>
                </a:moveTo>
                <a:lnTo>
                  <a:pt x="1612391" y="304038"/>
                </a:lnTo>
                <a:lnTo>
                  <a:pt x="1612391" y="0"/>
                </a:lnTo>
                <a:lnTo>
                  <a:pt x="0" y="0"/>
                </a:lnTo>
                <a:lnTo>
                  <a:pt x="0" y="3040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99675" y="2296678"/>
            <a:ext cx="421385" cy="304800"/>
          </a:xfrm>
          <a:custGeom>
            <a:avLst/>
            <a:gdLst/>
            <a:ahLst/>
            <a:cxnLst/>
            <a:rect l="l" t="t" r="r" b="b"/>
            <a:pathLst>
              <a:path w="421386" h="304800">
                <a:moveTo>
                  <a:pt x="0" y="304800"/>
                </a:moveTo>
                <a:lnTo>
                  <a:pt x="421385" y="304800"/>
                </a:lnTo>
                <a:lnTo>
                  <a:pt x="42138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9621" y="2519182"/>
            <a:ext cx="12954" cy="587501"/>
          </a:xfrm>
          <a:custGeom>
            <a:avLst/>
            <a:gdLst/>
            <a:ahLst/>
            <a:cxnLst/>
            <a:rect l="l" t="t" r="r" b="b"/>
            <a:pathLst>
              <a:path w="12954" h="587501">
                <a:moveTo>
                  <a:pt x="12954" y="0"/>
                </a:moveTo>
                <a:lnTo>
                  <a:pt x="2286" y="0"/>
                </a:lnTo>
                <a:lnTo>
                  <a:pt x="0" y="587501"/>
                </a:lnTo>
                <a:lnTo>
                  <a:pt x="10668" y="587501"/>
                </a:lnTo>
                <a:lnTo>
                  <a:pt x="12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51769" y="1931680"/>
            <a:ext cx="38100" cy="1259586"/>
          </a:xfrm>
          <a:custGeom>
            <a:avLst/>
            <a:gdLst/>
            <a:ahLst/>
            <a:cxnLst/>
            <a:rect l="l" t="t" r="r" b="b"/>
            <a:pathLst>
              <a:path w="38100" h="1259586">
                <a:moveTo>
                  <a:pt x="0" y="0"/>
                </a:moveTo>
                <a:lnTo>
                  <a:pt x="27432" y="1259586"/>
                </a:lnTo>
                <a:lnTo>
                  <a:pt x="38100" y="1258824"/>
                </a:lnTo>
                <a:lnTo>
                  <a:pt x="9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3299" y="1511818"/>
            <a:ext cx="38100" cy="1259586"/>
          </a:xfrm>
          <a:custGeom>
            <a:avLst/>
            <a:gdLst/>
            <a:ahLst/>
            <a:cxnLst/>
            <a:rect l="l" t="t" r="r" b="b"/>
            <a:pathLst>
              <a:path w="38100" h="1259586">
                <a:moveTo>
                  <a:pt x="0" y="0"/>
                </a:moveTo>
                <a:lnTo>
                  <a:pt x="28193" y="1259586"/>
                </a:lnTo>
                <a:lnTo>
                  <a:pt x="38100" y="1258824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92383" y="1008136"/>
            <a:ext cx="1254251" cy="509016"/>
          </a:xfrm>
          <a:custGeom>
            <a:avLst/>
            <a:gdLst/>
            <a:ahLst/>
            <a:cxnLst/>
            <a:rect l="l" t="t" r="r" b="b"/>
            <a:pathLst>
              <a:path w="1254251" h="509016">
                <a:moveTo>
                  <a:pt x="0" y="509016"/>
                </a:moveTo>
                <a:lnTo>
                  <a:pt x="1254251" y="509016"/>
                </a:lnTo>
                <a:lnTo>
                  <a:pt x="1254251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96568" y="1847860"/>
            <a:ext cx="12953" cy="587501"/>
          </a:xfrm>
          <a:custGeom>
            <a:avLst/>
            <a:gdLst/>
            <a:ahLst/>
            <a:cxnLst/>
            <a:rect l="l" t="t" r="r" b="b"/>
            <a:pathLst>
              <a:path w="12953" h="587501">
                <a:moveTo>
                  <a:pt x="12953" y="0"/>
                </a:moveTo>
                <a:lnTo>
                  <a:pt x="2286" y="0"/>
                </a:lnTo>
                <a:lnTo>
                  <a:pt x="0" y="587501"/>
                </a:lnTo>
                <a:lnTo>
                  <a:pt x="10667" y="587501"/>
                </a:lnTo>
                <a:lnTo>
                  <a:pt x="129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04772" y="6381754"/>
            <a:ext cx="1803653" cy="706374"/>
          </a:xfrm>
          <a:custGeom>
            <a:avLst/>
            <a:gdLst/>
            <a:ahLst/>
            <a:cxnLst/>
            <a:rect l="l" t="t" r="r" b="b"/>
            <a:pathLst>
              <a:path w="1803653" h="706373">
                <a:moveTo>
                  <a:pt x="0" y="706373"/>
                </a:moveTo>
                <a:lnTo>
                  <a:pt x="1803653" y="706373"/>
                </a:lnTo>
                <a:lnTo>
                  <a:pt x="1803653" y="0"/>
                </a:lnTo>
                <a:lnTo>
                  <a:pt x="0" y="0"/>
                </a:lnTo>
                <a:lnTo>
                  <a:pt x="0" y="7063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35024" y="6355843"/>
            <a:ext cx="481584" cy="36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22070" y="6343300"/>
            <a:ext cx="507491" cy="390532"/>
          </a:xfrm>
          <a:custGeom>
            <a:avLst/>
            <a:gdLst/>
            <a:ahLst/>
            <a:cxnLst/>
            <a:rect l="l" t="t" r="r" b="b"/>
            <a:pathLst>
              <a:path w="507491" h="390532">
                <a:moveTo>
                  <a:pt x="51142" y="314110"/>
                </a:moveTo>
                <a:lnTo>
                  <a:pt x="75708" y="335926"/>
                </a:lnTo>
                <a:lnTo>
                  <a:pt x="103547" y="354093"/>
                </a:lnTo>
                <a:lnTo>
                  <a:pt x="134059" y="368620"/>
                </a:lnTo>
                <a:lnTo>
                  <a:pt x="166649" y="379517"/>
                </a:lnTo>
                <a:lnTo>
                  <a:pt x="200718" y="386795"/>
                </a:lnTo>
                <a:lnTo>
                  <a:pt x="235670" y="390463"/>
                </a:lnTo>
                <a:lnTo>
                  <a:pt x="270906" y="390532"/>
                </a:lnTo>
                <a:lnTo>
                  <a:pt x="305829" y="387011"/>
                </a:lnTo>
                <a:lnTo>
                  <a:pt x="339842" y="379910"/>
                </a:lnTo>
                <a:lnTo>
                  <a:pt x="372348" y="369239"/>
                </a:lnTo>
                <a:lnTo>
                  <a:pt x="402748" y="355009"/>
                </a:lnTo>
                <a:lnTo>
                  <a:pt x="430447" y="337228"/>
                </a:lnTo>
                <a:lnTo>
                  <a:pt x="454845" y="315908"/>
                </a:lnTo>
                <a:lnTo>
                  <a:pt x="475346" y="291057"/>
                </a:lnTo>
                <a:lnTo>
                  <a:pt x="491352" y="262687"/>
                </a:lnTo>
                <a:lnTo>
                  <a:pt x="502267" y="230806"/>
                </a:lnTo>
                <a:lnTo>
                  <a:pt x="507491" y="195425"/>
                </a:lnTo>
                <a:lnTo>
                  <a:pt x="507491" y="184757"/>
                </a:lnTo>
                <a:lnTo>
                  <a:pt x="496976" y="141590"/>
                </a:lnTo>
                <a:lnTo>
                  <a:pt x="482846" y="111836"/>
                </a:lnTo>
                <a:lnTo>
                  <a:pt x="464150" y="85588"/>
                </a:lnTo>
                <a:lnTo>
                  <a:pt x="441459" y="62845"/>
                </a:lnTo>
                <a:lnTo>
                  <a:pt x="415344" y="43608"/>
                </a:lnTo>
                <a:lnTo>
                  <a:pt x="386377" y="27876"/>
                </a:lnTo>
                <a:lnTo>
                  <a:pt x="355130" y="15649"/>
                </a:lnTo>
                <a:lnTo>
                  <a:pt x="322175" y="6928"/>
                </a:lnTo>
                <a:lnTo>
                  <a:pt x="288083" y="1711"/>
                </a:lnTo>
                <a:lnTo>
                  <a:pt x="253425" y="0"/>
                </a:lnTo>
                <a:lnTo>
                  <a:pt x="218774" y="1792"/>
                </a:lnTo>
                <a:lnTo>
                  <a:pt x="184701" y="7090"/>
                </a:lnTo>
                <a:lnTo>
                  <a:pt x="151778" y="15891"/>
                </a:lnTo>
                <a:lnTo>
                  <a:pt x="120576" y="28197"/>
                </a:lnTo>
                <a:lnTo>
                  <a:pt x="91667" y="44007"/>
                </a:lnTo>
                <a:lnTo>
                  <a:pt x="65623" y="63321"/>
                </a:lnTo>
                <a:lnTo>
                  <a:pt x="43014" y="86139"/>
                </a:lnTo>
                <a:lnTo>
                  <a:pt x="28955" y="178661"/>
                </a:lnTo>
                <a:lnTo>
                  <a:pt x="37353" y="149402"/>
                </a:lnTo>
                <a:lnTo>
                  <a:pt x="50432" y="123322"/>
                </a:lnTo>
                <a:lnTo>
                  <a:pt x="67661" y="100412"/>
                </a:lnTo>
                <a:lnTo>
                  <a:pt x="88505" y="80664"/>
                </a:lnTo>
                <a:lnTo>
                  <a:pt x="112433" y="64069"/>
                </a:lnTo>
                <a:lnTo>
                  <a:pt x="138913" y="50618"/>
                </a:lnTo>
                <a:lnTo>
                  <a:pt x="167411" y="40304"/>
                </a:lnTo>
                <a:lnTo>
                  <a:pt x="197395" y="33118"/>
                </a:lnTo>
                <a:lnTo>
                  <a:pt x="228334" y="29052"/>
                </a:lnTo>
                <a:lnTo>
                  <a:pt x="259693" y="28097"/>
                </a:lnTo>
                <a:lnTo>
                  <a:pt x="290941" y="30244"/>
                </a:lnTo>
                <a:lnTo>
                  <a:pt x="321545" y="35486"/>
                </a:lnTo>
                <a:lnTo>
                  <a:pt x="350973" y="43813"/>
                </a:lnTo>
                <a:lnTo>
                  <a:pt x="378692" y="55219"/>
                </a:lnTo>
                <a:lnTo>
                  <a:pt x="404170" y="69693"/>
                </a:lnTo>
                <a:lnTo>
                  <a:pt x="426873" y="87227"/>
                </a:lnTo>
                <a:lnTo>
                  <a:pt x="446270" y="107814"/>
                </a:lnTo>
                <a:lnTo>
                  <a:pt x="461828" y="131445"/>
                </a:lnTo>
                <a:lnTo>
                  <a:pt x="473015" y="158111"/>
                </a:lnTo>
                <a:lnTo>
                  <a:pt x="479298" y="187805"/>
                </a:lnTo>
                <a:lnTo>
                  <a:pt x="479298" y="204569"/>
                </a:lnTo>
                <a:lnTo>
                  <a:pt x="472972" y="233633"/>
                </a:lnTo>
                <a:lnTo>
                  <a:pt x="461888" y="259787"/>
                </a:lnTo>
                <a:lnTo>
                  <a:pt x="446557" y="283019"/>
                </a:lnTo>
                <a:lnTo>
                  <a:pt x="427488" y="303318"/>
                </a:lnTo>
                <a:lnTo>
                  <a:pt x="405192" y="320671"/>
                </a:lnTo>
                <a:lnTo>
                  <a:pt x="380179" y="335068"/>
                </a:lnTo>
                <a:lnTo>
                  <a:pt x="352960" y="346497"/>
                </a:lnTo>
                <a:lnTo>
                  <a:pt x="324044" y="354947"/>
                </a:lnTo>
                <a:lnTo>
                  <a:pt x="293942" y="360406"/>
                </a:lnTo>
                <a:lnTo>
                  <a:pt x="263164" y="362864"/>
                </a:lnTo>
                <a:lnTo>
                  <a:pt x="232221" y="362307"/>
                </a:lnTo>
                <a:lnTo>
                  <a:pt x="201622" y="358726"/>
                </a:lnTo>
                <a:lnTo>
                  <a:pt x="171879" y="352108"/>
                </a:lnTo>
                <a:lnTo>
                  <a:pt x="143500" y="342443"/>
                </a:lnTo>
                <a:lnTo>
                  <a:pt x="116998" y="329719"/>
                </a:lnTo>
                <a:lnTo>
                  <a:pt x="92881" y="313924"/>
                </a:lnTo>
                <a:lnTo>
                  <a:pt x="71661" y="295046"/>
                </a:lnTo>
                <a:lnTo>
                  <a:pt x="53847" y="273076"/>
                </a:lnTo>
                <a:lnTo>
                  <a:pt x="39950" y="248000"/>
                </a:lnTo>
                <a:lnTo>
                  <a:pt x="30479" y="219809"/>
                </a:lnTo>
                <a:lnTo>
                  <a:pt x="30445" y="288635"/>
                </a:lnTo>
                <a:lnTo>
                  <a:pt x="51142" y="314110"/>
                </a:lnTo>
                <a:close/>
              </a:path>
              <a:path w="507491" h="390532">
                <a:moveTo>
                  <a:pt x="1524" y="216761"/>
                </a:moveTo>
                <a:lnTo>
                  <a:pt x="3048" y="226667"/>
                </a:lnTo>
                <a:lnTo>
                  <a:pt x="14214" y="259490"/>
                </a:lnTo>
                <a:lnTo>
                  <a:pt x="30445" y="288635"/>
                </a:lnTo>
                <a:lnTo>
                  <a:pt x="30479" y="219809"/>
                </a:lnTo>
                <a:lnTo>
                  <a:pt x="28955" y="212189"/>
                </a:lnTo>
                <a:lnTo>
                  <a:pt x="28193" y="203807"/>
                </a:lnTo>
                <a:lnTo>
                  <a:pt x="28193" y="186281"/>
                </a:lnTo>
                <a:lnTo>
                  <a:pt x="28955" y="178661"/>
                </a:lnTo>
                <a:lnTo>
                  <a:pt x="43014" y="86139"/>
                </a:lnTo>
                <a:lnTo>
                  <a:pt x="24414" y="112460"/>
                </a:lnTo>
                <a:lnTo>
                  <a:pt x="10393" y="142285"/>
                </a:lnTo>
                <a:lnTo>
                  <a:pt x="1524" y="175613"/>
                </a:lnTo>
                <a:lnTo>
                  <a:pt x="0" y="185519"/>
                </a:lnTo>
                <a:lnTo>
                  <a:pt x="0" y="206093"/>
                </a:lnTo>
                <a:lnTo>
                  <a:pt x="1524" y="216761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475" y="5793490"/>
            <a:ext cx="1847088" cy="712470"/>
          </a:xfrm>
          <a:custGeom>
            <a:avLst/>
            <a:gdLst/>
            <a:ahLst/>
            <a:cxnLst/>
            <a:rect l="l" t="t" r="r" b="b"/>
            <a:pathLst>
              <a:path w="1847088" h="712470">
                <a:moveTo>
                  <a:pt x="0" y="712469"/>
                </a:moveTo>
                <a:lnTo>
                  <a:pt x="1847088" y="712469"/>
                </a:lnTo>
                <a:lnTo>
                  <a:pt x="1847088" y="0"/>
                </a:lnTo>
                <a:lnTo>
                  <a:pt x="0" y="0"/>
                </a:lnTo>
                <a:lnTo>
                  <a:pt x="0" y="7124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66425" y="5048254"/>
            <a:ext cx="669798" cy="762000"/>
          </a:xfrm>
          <a:custGeom>
            <a:avLst/>
            <a:gdLst/>
            <a:ahLst/>
            <a:cxnLst/>
            <a:rect l="l" t="t" r="r" b="b"/>
            <a:pathLst>
              <a:path w="669798" h="762000">
                <a:moveTo>
                  <a:pt x="661416" y="0"/>
                </a:moveTo>
                <a:lnTo>
                  <a:pt x="645754" y="15568"/>
                </a:lnTo>
                <a:lnTo>
                  <a:pt x="659190" y="11126"/>
                </a:lnTo>
                <a:lnTo>
                  <a:pt x="669798" y="7619"/>
                </a:lnTo>
                <a:lnTo>
                  <a:pt x="661416" y="0"/>
                </a:lnTo>
                <a:close/>
              </a:path>
              <a:path w="669798" h="762000">
                <a:moveTo>
                  <a:pt x="569214" y="33527"/>
                </a:moveTo>
                <a:lnTo>
                  <a:pt x="569976" y="37337"/>
                </a:lnTo>
                <a:lnTo>
                  <a:pt x="573786" y="38862"/>
                </a:lnTo>
                <a:lnTo>
                  <a:pt x="577596" y="38100"/>
                </a:lnTo>
                <a:lnTo>
                  <a:pt x="645754" y="15568"/>
                </a:lnTo>
                <a:lnTo>
                  <a:pt x="661416" y="0"/>
                </a:lnTo>
                <a:lnTo>
                  <a:pt x="669798" y="7619"/>
                </a:lnTo>
                <a:lnTo>
                  <a:pt x="662940" y="-3810"/>
                </a:lnTo>
                <a:lnTo>
                  <a:pt x="669798" y="7619"/>
                </a:lnTo>
                <a:lnTo>
                  <a:pt x="673608" y="5333"/>
                </a:lnTo>
                <a:lnTo>
                  <a:pt x="677418" y="-9143"/>
                </a:lnTo>
                <a:lnTo>
                  <a:pt x="573786" y="24383"/>
                </a:lnTo>
                <a:lnTo>
                  <a:pt x="569976" y="25907"/>
                </a:lnTo>
                <a:lnTo>
                  <a:pt x="567690" y="29718"/>
                </a:lnTo>
                <a:lnTo>
                  <a:pt x="569214" y="33527"/>
                </a:lnTo>
                <a:close/>
              </a:path>
              <a:path w="669798" h="762000">
                <a:moveTo>
                  <a:pt x="656488" y="24637"/>
                </a:moveTo>
                <a:lnTo>
                  <a:pt x="642366" y="95250"/>
                </a:lnTo>
                <a:lnTo>
                  <a:pt x="641604" y="99059"/>
                </a:lnTo>
                <a:lnTo>
                  <a:pt x="643890" y="102107"/>
                </a:lnTo>
                <a:lnTo>
                  <a:pt x="647700" y="102869"/>
                </a:lnTo>
                <a:lnTo>
                  <a:pt x="651510" y="103631"/>
                </a:lnTo>
                <a:lnTo>
                  <a:pt x="655320" y="101345"/>
                </a:lnTo>
                <a:lnTo>
                  <a:pt x="656082" y="97535"/>
                </a:lnTo>
                <a:lnTo>
                  <a:pt x="677418" y="-9143"/>
                </a:lnTo>
                <a:lnTo>
                  <a:pt x="673608" y="5333"/>
                </a:lnTo>
                <a:lnTo>
                  <a:pt x="669798" y="7619"/>
                </a:lnTo>
                <a:lnTo>
                  <a:pt x="659190" y="11126"/>
                </a:lnTo>
                <a:lnTo>
                  <a:pt x="645754" y="15568"/>
                </a:lnTo>
                <a:lnTo>
                  <a:pt x="0" y="743712"/>
                </a:lnTo>
                <a:lnTo>
                  <a:pt x="10668" y="752856"/>
                </a:lnTo>
                <a:lnTo>
                  <a:pt x="656488" y="24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27120" y="6550918"/>
            <a:ext cx="2926841" cy="407669"/>
          </a:xfrm>
          <a:custGeom>
            <a:avLst/>
            <a:gdLst/>
            <a:ahLst/>
            <a:cxnLst/>
            <a:rect l="l" t="t" r="r" b="b"/>
            <a:pathLst>
              <a:path w="2926841" h="407670">
                <a:moveTo>
                  <a:pt x="0" y="407669"/>
                </a:moveTo>
                <a:lnTo>
                  <a:pt x="2926841" y="407669"/>
                </a:lnTo>
                <a:lnTo>
                  <a:pt x="2926841" y="0"/>
                </a:lnTo>
                <a:lnTo>
                  <a:pt x="0" y="0"/>
                </a:lnTo>
                <a:lnTo>
                  <a:pt x="0" y="4076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66694" y="6376420"/>
            <a:ext cx="777239" cy="47243"/>
          </a:xfrm>
          <a:custGeom>
            <a:avLst/>
            <a:gdLst/>
            <a:ahLst/>
            <a:cxnLst/>
            <a:rect l="l" t="t" r="r" b="b"/>
            <a:pathLst>
              <a:path w="777239" h="47244">
                <a:moveTo>
                  <a:pt x="776477" y="47243"/>
                </a:moveTo>
                <a:lnTo>
                  <a:pt x="777239" y="36576"/>
                </a:lnTo>
                <a:lnTo>
                  <a:pt x="762" y="0"/>
                </a:lnTo>
                <a:lnTo>
                  <a:pt x="0" y="9906"/>
                </a:lnTo>
                <a:lnTo>
                  <a:pt x="776477" y="47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79214" y="6042664"/>
            <a:ext cx="235457" cy="294894"/>
          </a:xfrm>
          <a:custGeom>
            <a:avLst/>
            <a:gdLst/>
            <a:ahLst/>
            <a:cxnLst/>
            <a:rect l="l" t="t" r="r" b="b"/>
            <a:pathLst>
              <a:path w="235457" h="294894">
                <a:moveTo>
                  <a:pt x="7620" y="294893"/>
                </a:moveTo>
                <a:lnTo>
                  <a:pt x="235457" y="6095"/>
                </a:lnTo>
                <a:lnTo>
                  <a:pt x="227075" y="0"/>
                </a:lnTo>
                <a:lnTo>
                  <a:pt x="0" y="288035"/>
                </a:lnTo>
                <a:lnTo>
                  <a:pt x="7620" y="294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4028" y="6258307"/>
            <a:ext cx="367853" cy="364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21074" y="6466336"/>
            <a:ext cx="81620" cy="355035"/>
          </a:xfrm>
          <a:custGeom>
            <a:avLst/>
            <a:gdLst/>
            <a:ahLst/>
            <a:cxnLst/>
            <a:rect l="l" t="t" r="r" b="b"/>
            <a:pathLst>
              <a:path w="81620" h="355035">
                <a:moveTo>
                  <a:pt x="81620" y="134170"/>
                </a:moveTo>
                <a:lnTo>
                  <a:pt x="61426" y="75138"/>
                </a:lnTo>
                <a:lnTo>
                  <a:pt x="47844" y="53244"/>
                </a:lnTo>
                <a:lnTo>
                  <a:pt x="37147" y="28203"/>
                </a:lnTo>
                <a:lnTo>
                  <a:pt x="29717" y="0"/>
                </a:lnTo>
                <a:lnTo>
                  <a:pt x="40504" y="93920"/>
                </a:lnTo>
                <a:lnTo>
                  <a:pt x="59809" y="115952"/>
                </a:lnTo>
                <a:lnTo>
                  <a:pt x="81620" y="134170"/>
                </a:lnTo>
                <a:close/>
              </a:path>
              <a:path w="81620" h="355035">
                <a:moveTo>
                  <a:pt x="184626" y="169610"/>
                </a:moveTo>
                <a:lnTo>
                  <a:pt x="211992" y="169292"/>
                </a:lnTo>
                <a:lnTo>
                  <a:pt x="239072" y="165375"/>
                </a:lnTo>
                <a:lnTo>
                  <a:pt x="265402" y="157895"/>
                </a:lnTo>
                <a:lnTo>
                  <a:pt x="290517" y="146887"/>
                </a:lnTo>
                <a:lnTo>
                  <a:pt x="313950" y="132388"/>
                </a:lnTo>
                <a:lnTo>
                  <a:pt x="335237" y="114434"/>
                </a:lnTo>
                <a:lnTo>
                  <a:pt x="353913" y="93060"/>
                </a:lnTo>
                <a:lnTo>
                  <a:pt x="369511" y="68303"/>
                </a:lnTo>
                <a:lnTo>
                  <a:pt x="381567" y="40199"/>
                </a:lnTo>
                <a:lnTo>
                  <a:pt x="389616" y="8783"/>
                </a:lnTo>
                <a:lnTo>
                  <a:pt x="393191" y="-25907"/>
                </a:lnTo>
                <a:lnTo>
                  <a:pt x="393191" y="-35813"/>
                </a:lnTo>
                <a:lnTo>
                  <a:pt x="385358" y="-79031"/>
                </a:lnTo>
                <a:lnTo>
                  <a:pt x="374329" y="-108832"/>
                </a:lnTo>
                <a:lnTo>
                  <a:pt x="359784" y="-135123"/>
                </a:lnTo>
                <a:lnTo>
                  <a:pt x="342163" y="-157903"/>
                </a:lnTo>
                <a:lnTo>
                  <a:pt x="321904" y="-177173"/>
                </a:lnTo>
                <a:lnTo>
                  <a:pt x="299449" y="-192932"/>
                </a:lnTo>
                <a:lnTo>
                  <a:pt x="275237" y="-205181"/>
                </a:lnTo>
                <a:lnTo>
                  <a:pt x="249708" y="-213919"/>
                </a:lnTo>
                <a:lnTo>
                  <a:pt x="223302" y="-219147"/>
                </a:lnTo>
                <a:lnTo>
                  <a:pt x="196458" y="-220864"/>
                </a:lnTo>
                <a:lnTo>
                  <a:pt x="169618" y="-219071"/>
                </a:lnTo>
                <a:lnTo>
                  <a:pt x="143220" y="-213767"/>
                </a:lnTo>
                <a:lnTo>
                  <a:pt x="117704" y="-204953"/>
                </a:lnTo>
                <a:lnTo>
                  <a:pt x="93511" y="-192628"/>
                </a:lnTo>
                <a:lnTo>
                  <a:pt x="71081" y="-176793"/>
                </a:lnTo>
                <a:lnTo>
                  <a:pt x="50853" y="-157447"/>
                </a:lnTo>
                <a:lnTo>
                  <a:pt x="33267" y="-134591"/>
                </a:lnTo>
                <a:lnTo>
                  <a:pt x="18763" y="-108223"/>
                </a:lnTo>
                <a:lnTo>
                  <a:pt x="7781" y="-78346"/>
                </a:lnTo>
                <a:lnTo>
                  <a:pt x="761" y="-44957"/>
                </a:lnTo>
                <a:lnTo>
                  <a:pt x="0" y="-35051"/>
                </a:lnTo>
                <a:lnTo>
                  <a:pt x="0" y="-15239"/>
                </a:lnTo>
                <a:lnTo>
                  <a:pt x="2285" y="4572"/>
                </a:lnTo>
                <a:lnTo>
                  <a:pt x="11277" y="38265"/>
                </a:lnTo>
                <a:lnTo>
                  <a:pt x="24172" y="68036"/>
                </a:lnTo>
                <a:lnTo>
                  <a:pt x="40504" y="93920"/>
                </a:lnTo>
                <a:lnTo>
                  <a:pt x="29717" y="0"/>
                </a:lnTo>
                <a:lnTo>
                  <a:pt x="28955" y="-8381"/>
                </a:lnTo>
                <a:lnTo>
                  <a:pt x="28193" y="-17525"/>
                </a:lnTo>
                <a:lnTo>
                  <a:pt x="28193" y="-34289"/>
                </a:lnTo>
                <a:lnTo>
                  <a:pt x="35145" y="-71889"/>
                </a:lnTo>
                <a:lnTo>
                  <a:pt x="44860" y="-97922"/>
                </a:lnTo>
                <a:lnTo>
                  <a:pt x="57700" y="-120780"/>
                </a:lnTo>
                <a:lnTo>
                  <a:pt x="73261" y="-140474"/>
                </a:lnTo>
                <a:lnTo>
                  <a:pt x="91145" y="-157014"/>
                </a:lnTo>
                <a:lnTo>
                  <a:pt x="110948" y="-170410"/>
                </a:lnTo>
                <a:lnTo>
                  <a:pt x="132269" y="-180672"/>
                </a:lnTo>
                <a:lnTo>
                  <a:pt x="154708" y="-187811"/>
                </a:lnTo>
                <a:lnTo>
                  <a:pt x="177863" y="-191836"/>
                </a:lnTo>
                <a:lnTo>
                  <a:pt x="201331" y="-192758"/>
                </a:lnTo>
                <a:lnTo>
                  <a:pt x="224713" y="-190586"/>
                </a:lnTo>
                <a:lnTo>
                  <a:pt x="247606" y="-185332"/>
                </a:lnTo>
                <a:lnTo>
                  <a:pt x="269609" y="-177005"/>
                </a:lnTo>
                <a:lnTo>
                  <a:pt x="290321" y="-165615"/>
                </a:lnTo>
                <a:lnTo>
                  <a:pt x="309341" y="-151172"/>
                </a:lnTo>
                <a:lnTo>
                  <a:pt x="326266" y="-133688"/>
                </a:lnTo>
                <a:lnTo>
                  <a:pt x="340695" y="-113170"/>
                </a:lnTo>
                <a:lnTo>
                  <a:pt x="352228" y="-89631"/>
                </a:lnTo>
                <a:lnTo>
                  <a:pt x="360463" y="-63080"/>
                </a:lnTo>
                <a:lnTo>
                  <a:pt x="364997" y="-33527"/>
                </a:lnTo>
                <a:lnTo>
                  <a:pt x="365759" y="-25145"/>
                </a:lnTo>
                <a:lnTo>
                  <a:pt x="364997" y="-16763"/>
                </a:lnTo>
                <a:lnTo>
                  <a:pt x="360600" y="12107"/>
                </a:lnTo>
                <a:lnTo>
                  <a:pt x="352616" y="38133"/>
                </a:lnTo>
                <a:lnTo>
                  <a:pt x="341427" y="61298"/>
                </a:lnTo>
                <a:lnTo>
                  <a:pt x="327413" y="81582"/>
                </a:lnTo>
                <a:lnTo>
                  <a:pt x="310956" y="98968"/>
                </a:lnTo>
                <a:lnTo>
                  <a:pt x="292435" y="113439"/>
                </a:lnTo>
                <a:lnTo>
                  <a:pt x="272232" y="124977"/>
                </a:lnTo>
                <a:lnTo>
                  <a:pt x="250727" y="133564"/>
                </a:lnTo>
                <a:lnTo>
                  <a:pt x="228302" y="139182"/>
                </a:lnTo>
                <a:lnTo>
                  <a:pt x="205336" y="141815"/>
                </a:lnTo>
                <a:lnTo>
                  <a:pt x="182210" y="141443"/>
                </a:lnTo>
                <a:lnTo>
                  <a:pt x="159306" y="138049"/>
                </a:lnTo>
                <a:lnTo>
                  <a:pt x="137003" y="131617"/>
                </a:lnTo>
                <a:lnTo>
                  <a:pt x="115683" y="122127"/>
                </a:lnTo>
                <a:lnTo>
                  <a:pt x="95727" y="109562"/>
                </a:lnTo>
                <a:lnTo>
                  <a:pt x="77514" y="93906"/>
                </a:lnTo>
                <a:lnTo>
                  <a:pt x="61426" y="75138"/>
                </a:lnTo>
                <a:lnTo>
                  <a:pt x="81620" y="134170"/>
                </a:lnTo>
                <a:lnTo>
                  <a:pt x="105472" y="148609"/>
                </a:lnTo>
                <a:lnTo>
                  <a:pt x="130901" y="159304"/>
                </a:lnTo>
                <a:lnTo>
                  <a:pt x="157441" y="166293"/>
                </a:lnTo>
                <a:lnTo>
                  <a:pt x="184626" y="169610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69686" y="5289808"/>
            <a:ext cx="1707642" cy="304800"/>
          </a:xfrm>
          <a:custGeom>
            <a:avLst/>
            <a:gdLst/>
            <a:ahLst/>
            <a:cxnLst/>
            <a:rect l="l" t="t" r="r" b="b"/>
            <a:pathLst>
              <a:path w="1707642" h="304800">
                <a:moveTo>
                  <a:pt x="0" y="304800"/>
                </a:moveTo>
                <a:lnTo>
                  <a:pt x="1707642" y="304800"/>
                </a:lnTo>
                <a:lnTo>
                  <a:pt x="170764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18226" y="5289808"/>
            <a:ext cx="255269" cy="158496"/>
          </a:xfrm>
          <a:custGeom>
            <a:avLst/>
            <a:gdLst/>
            <a:ahLst/>
            <a:cxnLst/>
            <a:rect l="l" t="t" r="r" b="b"/>
            <a:pathLst>
              <a:path w="255269" h="158496">
                <a:moveTo>
                  <a:pt x="11429" y="14478"/>
                </a:moveTo>
                <a:lnTo>
                  <a:pt x="29846" y="26430"/>
                </a:lnTo>
                <a:lnTo>
                  <a:pt x="247650" y="158496"/>
                </a:lnTo>
                <a:lnTo>
                  <a:pt x="255269" y="146304"/>
                </a:lnTo>
                <a:lnTo>
                  <a:pt x="37388" y="14883"/>
                </a:lnTo>
                <a:lnTo>
                  <a:pt x="15239" y="1524"/>
                </a:lnTo>
                <a:lnTo>
                  <a:pt x="7619" y="12954"/>
                </a:lnTo>
                <a:lnTo>
                  <a:pt x="51815" y="96012"/>
                </a:lnTo>
                <a:lnTo>
                  <a:pt x="61721" y="99060"/>
                </a:lnTo>
                <a:lnTo>
                  <a:pt x="64007" y="89154"/>
                </a:lnTo>
                <a:lnTo>
                  <a:pt x="29846" y="26430"/>
                </a:lnTo>
                <a:lnTo>
                  <a:pt x="11429" y="14478"/>
                </a:lnTo>
                <a:lnTo>
                  <a:pt x="17525" y="3810"/>
                </a:lnTo>
                <a:lnTo>
                  <a:pt x="23438" y="14665"/>
                </a:lnTo>
                <a:lnTo>
                  <a:pt x="11429" y="14478"/>
                </a:lnTo>
                <a:close/>
              </a:path>
              <a:path w="255269" h="158496">
                <a:moveTo>
                  <a:pt x="51815" y="96012"/>
                </a:moveTo>
                <a:lnTo>
                  <a:pt x="7619" y="12954"/>
                </a:lnTo>
                <a:lnTo>
                  <a:pt x="15239" y="1524"/>
                </a:lnTo>
                <a:lnTo>
                  <a:pt x="37388" y="14883"/>
                </a:lnTo>
                <a:lnTo>
                  <a:pt x="108965" y="16002"/>
                </a:lnTo>
                <a:lnTo>
                  <a:pt x="112775" y="16002"/>
                </a:lnTo>
                <a:lnTo>
                  <a:pt x="115824" y="12954"/>
                </a:lnTo>
                <a:lnTo>
                  <a:pt x="115824" y="5334"/>
                </a:lnTo>
                <a:lnTo>
                  <a:pt x="112775" y="1524"/>
                </a:lnTo>
                <a:lnTo>
                  <a:pt x="108965" y="1524"/>
                </a:lnTo>
                <a:lnTo>
                  <a:pt x="0" y="0"/>
                </a:lnTo>
                <a:lnTo>
                  <a:pt x="51815" y="96012"/>
                </a:lnTo>
                <a:close/>
              </a:path>
              <a:path w="255269" h="158496">
                <a:moveTo>
                  <a:pt x="23438" y="14665"/>
                </a:moveTo>
                <a:lnTo>
                  <a:pt x="17525" y="3810"/>
                </a:lnTo>
                <a:lnTo>
                  <a:pt x="11429" y="14478"/>
                </a:lnTo>
                <a:lnTo>
                  <a:pt x="23438" y="14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85866" y="1857766"/>
            <a:ext cx="1925574" cy="707136"/>
          </a:xfrm>
          <a:custGeom>
            <a:avLst/>
            <a:gdLst/>
            <a:ahLst/>
            <a:cxnLst/>
            <a:rect l="l" t="t" r="r" b="b"/>
            <a:pathLst>
              <a:path w="1925574" h="707136">
                <a:moveTo>
                  <a:pt x="0" y="707136"/>
                </a:moveTo>
                <a:lnTo>
                  <a:pt x="1925574" y="707136"/>
                </a:lnTo>
                <a:lnTo>
                  <a:pt x="1925574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17970" y="1454668"/>
            <a:ext cx="367283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104254" y="1662694"/>
            <a:ext cx="82377" cy="355057"/>
          </a:xfrm>
          <a:custGeom>
            <a:avLst/>
            <a:gdLst/>
            <a:ahLst/>
            <a:cxnLst/>
            <a:rect l="l" t="t" r="r" b="b"/>
            <a:pathLst>
              <a:path w="82377" h="355057">
                <a:moveTo>
                  <a:pt x="82377" y="134645"/>
                </a:moveTo>
                <a:lnTo>
                  <a:pt x="61686" y="75318"/>
                </a:lnTo>
                <a:lnTo>
                  <a:pt x="48257" y="53371"/>
                </a:lnTo>
                <a:lnTo>
                  <a:pt x="37728" y="28272"/>
                </a:lnTo>
                <a:lnTo>
                  <a:pt x="30479" y="0"/>
                </a:lnTo>
                <a:lnTo>
                  <a:pt x="41128" y="94470"/>
                </a:lnTo>
                <a:lnTo>
                  <a:pt x="60523" y="116459"/>
                </a:lnTo>
                <a:lnTo>
                  <a:pt x="82377" y="134645"/>
                </a:lnTo>
                <a:close/>
              </a:path>
              <a:path w="82377" h="355057">
                <a:moveTo>
                  <a:pt x="185237" y="170056"/>
                </a:moveTo>
                <a:lnTo>
                  <a:pt x="212521" y="169750"/>
                </a:lnTo>
                <a:lnTo>
                  <a:pt x="239518" y="165852"/>
                </a:lnTo>
                <a:lnTo>
                  <a:pt x="265769" y="158395"/>
                </a:lnTo>
                <a:lnTo>
                  <a:pt x="290815" y="147416"/>
                </a:lnTo>
                <a:lnTo>
                  <a:pt x="314200" y="132948"/>
                </a:lnTo>
                <a:lnTo>
                  <a:pt x="335464" y="115027"/>
                </a:lnTo>
                <a:lnTo>
                  <a:pt x="354151" y="93688"/>
                </a:lnTo>
                <a:lnTo>
                  <a:pt x="369801" y="68967"/>
                </a:lnTo>
                <a:lnTo>
                  <a:pt x="381956" y="40897"/>
                </a:lnTo>
                <a:lnTo>
                  <a:pt x="390160" y="9514"/>
                </a:lnTo>
                <a:lnTo>
                  <a:pt x="393953" y="-25145"/>
                </a:lnTo>
                <a:lnTo>
                  <a:pt x="393953" y="-35813"/>
                </a:lnTo>
                <a:lnTo>
                  <a:pt x="385580" y="-78976"/>
                </a:lnTo>
                <a:lnTo>
                  <a:pt x="374711" y="-108721"/>
                </a:lnTo>
                <a:lnTo>
                  <a:pt x="360270" y="-134957"/>
                </a:lnTo>
                <a:lnTo>
                  <a:pt x="342704" y="-157683"/>
                </a:lnTo>
                <a:lnTo>
                  <a:pt x="322461" y="-176901"/>
                </a:lnTo>
                <a:lnTo>
                  <a:pt x="299986" y="-192613"/>
                </a:lnTo>
                <a:lnTo>
                  <a:pt x="275729" y="-204818"/>
                </a:lnTo>
                <a:lnTo>
                  <a:pt x="250134" y="-213519"/>
                </a:lnTo>
                <a:lnTo>
                  <a:pt x="223651" y="-218717"/>
                </a:lnTo>
                <a:lnTo>
                  <a:pt x="196725" y="-220412"/>
                </a:lnTo>
                <a:lnTo>
                  <a:pt x="169804" y="-218605"/>
                </a:lnTo>
                <a:lnTo>
                  <a:pt x="143336" y="-213298"/>
                </a:lnTo>
                <a:lnTo>
                  <a:pt x="117767" y="-204492"/>
                </a:lnTo>
                <a:lnTo>
                  <a:pt x="93544" y="-192188"/>
                </a:lnTo>
                <a:lnTo>
                  <a:pt x="71115" y="-176386"/>
                </a:lnTo>
                <a:lnTo>
                  <a:pt x="50927" y="-157088"/>
                </a:lnTo>
                <a:lnTo>
                  <a:pt x="33426" y="-134295"/>
                </a:lnTo>
                <a:lnTo>
                  <a:pt x="19061" y="-108009"/>
                </a:lnTo>
                <a:lnTo>
                  <a:pt x="8277" y="-78229"/>
                </a:lnTo>
                <a:lnTo>
                  <a:pt x="1524" y="-44957"/>
                </a:lnTo>
                <a:lnTo>
                  <a:pt x="0" y="-24383"/>
                </a:lnTo>
                <a:lnTo>
                  <a:pt x="761" y="-14477"/>
                </a:lnTo>
                <a:lnTo>
                  <a:pt x="2285" y="5334"/>
                </a:lnTo>
                <a:lnTo>
                  <a:pt x="11552" y="38942"/>
                </a:lnTo>
                <a:lnTo>
                  <a:pt x="24652" y="68643"/>
                </a:lnTo>
                <a:lnTo>
                  <a:pt x="41128" y="94470"/>
                </a:lnTo>
                <a:lnTo>
                  <a:pt x="30479" y="0"/>
                </a:lnTo>
                <a:lnTo>
                  <a:pt x="28955" y="-8381"/>
                </a:lnTo>
                <a:lnTo>
                  <a:pt x="28193" y="-16763"/>
                </a:lnTo>
                <a:lnTo>
                  <a:pt x="28193" y="-34289"/>
                </a:lnTo>
                <a:lnTo>
                  <a:pt x="28955" y="-42671"/>
                </a:lnTo>
                <a:lnTo>
                  <a:pt x="35394" y="-71875"/>
                </a:lnTo>
                <a:lnTo>
                  <a:pt x="45295" y="-97889"/>
                </a:lnTo>
                <a:lnTo>
                  <a:pt x="58262" y="-120725"/>
                </a:lnTo>
                <a:lnTo>
                  <a:pt x="73903" y="-140394"/>
                </a:lnTo>
                <a:lnTo>
                  <a:pt x="91821" y="-156907"/>
                </a:lnTo>
                <a:lnTo>
                  <a:pt x="111623" y="-170276"/>
                </a:lnTo>
                <a:lnTo>
                  <a:pt x="132915" y="-180512"/>
                </a:lnTo>
                <a:lnTo>
                  <a:pt x="155301" y="-187625"/>
                </a:lnTo>
                <a:lnTo>
                  <a:pt x="178388" y="-191628"/>
                </a:lnTo>
                <a:lnTo>
                  <a:pt x="201781" y="-192530"/>
                </a:lnTo>
                <a:lnTo>
                  <a:pt x="225085" y="-190344"/>
                </a:lnTo>
                <a:lnTo>
                  <a:pt x="247907" y="-185081"/>
                </a:lnTo>
                <a:lnTo>
                  <a:pt x="269851" y="-176751"/>
                </a:lnTo>
                <a:lnTo>
                  <a:pt x="290523" y="-165367"/>
                </a:lnTo>
                <a:lnTo>
                  <a:pt x="309529" y="-150938"/>
                </a:lnTo>
                <a:lnTo>
                  <a:pt x="326474" y="-133477"/>
                </a:lnTo>
                <a:lnTo>
                  <a:pt x="340965" y="-112994"/>
                </a:lnTo>
                <a:lnTo>
                  <a:pt x="352605" y="-89500"/>
                </a:lnTo>
                <a:lnTo>
                  <a:pt x="361002" y="-63008"/>
                </a:lnTo>
                <a:lnTo>
                  <a:pt x="365759" y="-33527"/>
                </a:lnTo>
                <a:lnTo>
                  <a:pt x="365759" y="-16001"/>
                </a:lnTo>
                <a:lnTo>
                  <a:pt x="361126" y="12806"/>
                </a:lnTo>
                <a:lnTo>
                  <a:pt x="352937" y="38779"/>
                </a:lnTo>
                <a:lnTo>
                  <a:pt x="341572" y="61897"/>
                </a:lnTo>
                <a:lnTo>
                  <a:pt x="327411" y="82140"/>
                </a:lnTo>
                <a:lnTo>
                  <a:pt x="310835" y="99492"/>
                </a:lnTo>
                <a:lnTo>
                  <a:pt x="292221" y="113932"/>
                </a:lnTo>
                <a:lnTo>
                  <a:pt x="271952" y="125443"/>
                </a:lnTo>
                <a:lnTo>
                  <a:pt x="250405" y="134006"/>
                </a:lnTo>
                <a:lnTo>
                  <a:pt x="227961" y="139602"/>
                </a:lnTo>
                <a:lnTo>
                  <a:pt x="205000" y="142212"/>
                </a:lnTo>
                <a:lnTo>
                  <a:pt x="181902" y="141817"/>
                </a:lnTo>
                <a:lnTo>
                  <a:pt x="159045" y="138400"/>
                </a:lnTo>
                <a:lnTo>
                  <a:pt x="136810" y="131941"/>
                </a:lnTo>
                <a:lnTo>
                  <a:pt x="115577" y="122422"/>
                </a:lnTo>
                <a:lnTo>
                  <a:pt x="95726" y="109825"/>
                </a:lnTo>
                <a:lnTo>
                  <a:pt x="77635" y="94129"/>
                </a:lnTo>
                <a:lnTo>
                  <a:pt x="61686" y="75318"/>
                </a:lnTo>
                <a:lnTo>
                  <a:pt x="82377" y="134645"/>
                </a:lnTo>
                <a:lnTo>
                  <a:pt x="106234" y="149062"/>
                </a:lnTo>
                <a:lnTo>
                  <a:pt x="131635" y="159747"/>
                </a:lnTo>
                <a:lnTo>
                  <a:pt x="158122" y="166733"/>
                </a:lnTo>
                <a:lnTo>
                  <a:pt x="185237" y="170056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0430" y="1008136"/>
            <a:ext cx="2068829" cy="407670"/>
          </a:xfrm>
          <a:custGeom>
            <a:avLst/>
            <a:gdLst/>
            <a:ahLst/>
            <a:cxnLst/>
            <a:rect l="l" t="t" r="r" b="b"/>
            <a:pathLst>
              <a:path w="2068829" h="407670">
                <a:moveTo>
                  <a:pt x="0" y="407670"/>
                </a:moveTo>
                <a:lnTo>
                  <a:pt x="2068829" y="407670"/>
                </a:lnTo>
                <a:lnTo>
                  <a:pt x="2068829" y="0"/>
                </a:lnTo>
                <a:lnTo>
                  <a:pt x="0" y="0"/>
                </a:lnTo>
                <a:lnTo>
                  <a:pt x="0" y="4076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86100" y="1015756"/>
            <a:ext cx="367284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73146" y="1223782"/>
            <a:ext cx="81877" cy="355441"/>
          </a:xfrm>
          <a:custGeom>
            <a:avLst/>
            <a:gdLst/>
            <a:ahLst/>
            <a:cxnLst/>
            <a:rect l="l" t="t" r="r" b="b"/>
            <a:pathLst>
              <a:path w="81877" h="355441">
                <a:moveTo>
                  <a:pt x="81877" y="134766"/>
                </a:moveTo>
                <a:lnTo>
                  <a:pt x="61120" y="75103"/>
                </a:lnTo>
                <a:lnTo>
                  <a:pt x="47634" y="53210"/>
                </a:lnTo>
                <a:lnTo>
                  <a:pt x="37040" y="28181"/>
                </a:lnTo>
                <a:lnTo>
                  <a:pt x="29717" y="0"/>
                </a:lnTo>
                <a:lnTo>
                  <a:pt x="40707" y="94606"/>
                </a:lnTo>
                <a:lnTo>
                  <a:pt x="60046" y="116596"/>
                </a:lnTo>
                <a:lnTo>
                  <a:pt x="81877" y="134766"/>
                </a:lnTo>
                <a:close/>
              </a:path>
              <a:path w="81877" h="355441">
                <a:moveTo>
                  <a:pt x="184857" y="169976"/>
                </a:moveTo>
                <a:lnTo>
                  <a:pt x="212197" y="169598"/>
                </a:lnTo>
                <a:lnTo>
                  <a:pt x="239249" y="165622"/>
                </a:lnTo>
                <a:lnTo>
                  <a:pt x="265547" y="158086"/>
                </a:lnTo>
                <a:lnTo>
                  <a:pt x="290629" y="147026"/>
                </a:lnTo>
                <a:lnTo>
                  <a:pt x="314031" y="132481"/>
                </a:lnTo>
                <a:lnTo>
                  <a:pt x="335289" y="114487"/>
                </a:lnTo>
                <a:lnTo>
                  <a:pt x="353939" y="93082"/>
                </a:lnTo>
                <a:lnTo>
                  <a:pt x="369518" y="68302"/>
                </a:lnTo>
                <a:lnTo>
                  <a:pt x="381562" y="40186"/>
                </a:lnTo>
                <a:lnTo>
                  <a:pt x="389608" y="8770"/>
                </a:lnTo>
                <a:lnTo>
                  <a:pt x="393191" y="-25907"/>
                </a:lnTo>
                <a:lnTo>
                  <a:pt x="393191" y="-35813"/>
                </a:lnTo>
                <a:lnTo>
                  <a:pt x="385303" y="-78993"/>
                </a:lnTo>
                <a:lnTo>
                  <a:pt x="374230" y="-108760"/>
                </a:lnTo>
                <a:lnTo>
                  <a:pt x="359649" y="-135021"/>
                </a:lnTo>
                <a:lnTo>
                  <a:pt x="341999" y="-157776"/>
                </a:lnTo>
                <a:lnTo>
                  <a:pt x="321720" y="-177025"/>
                </a:lnTo>
                <a:lnTo>
                  <a:pt x="299251" y="-192768"/>
                </a:lnTo>
                <a:lnTo>
                  <a:pt x="275032" y="-205005"/>
                </a:lnTo>
                <a:lnTo>
                  <a:pt x="249502" y="-213735"/>
                </a:lnTo>
                <a:lnTo>
                  <a:pt x="223099" y="-218958"/>
                </a:lnTo>
                <a:lnTo>
                  <a:pt x="196264" y="-220675"/>
                </a:lnTo>
                <a:lnTo>
                  <a:pt x="169435" y="-218885"/>
                </a:lnTo>
                <a:lnTo>
                  <a:pt x="143053" y="-213588"/>
                </a:lnTo>
                <a:lnTo>
                  <a:pt x="117555" y="-204784"/>
                </a:lnTo>
                <a:lnTo>
                  <a:pt x="93383" y="-192474"/>
                </a:lnTo>
                <a:lnTo>
                  <a:pt x="70974" y="-176656"/>
                </a:lnTo>
                <a:lnTo>
                  <a:pt x="50768" y="-157331"/>
                </a:lnTo>
                <a:lnTo>
                  <a:pt x="33204" y="-134499"/>
                </a:lnTo>
                <a:lnTo>
                  <a:pt x="18723" y="-108159"/>
                </a:lnTo>
                <a:lnTo>
                  <a:pt x="7762" y="-78312"/>
                </a:lnTo>
                <a:lnTo>
                  <a:pt x="762" y="-44957"/>
                </a:lnTo>
                <a:lnTo>
                  <a:pt x="0" y="-35051"/>
                </a:lnTo>
                <a:lnTo>
                  <a:pt x="0" y="-14477"/>
                </a:lnTo>
                <a:lnTo>
                  <a:pt x="2286" y="5334"/>
                </a:lnTo>
                <a:lnTo>
                  <a:pt x="11363" y="39012"/>
                </a:lnTo>
                <a:lnTo>
                  <a:pt x="24325" y="68757"/>
                </a:lnTo>
                <a:lnTo>
                  <a:pt x="40707" y="94606"/>
                </a:lnTo>
                <a:lnTo>
                  <a:pt x="29717" y="0"/>
                </a:lnTo>
                <a:lnTo>
                  <a:pt x="28193" y="-16763"/>
                </a:lnTo>
                <a:lnTo>
                  <a:pt x="28955" y="-42671"/>
                </a:lnTo>
                <a:lnTo>
                  <a:pt x="35075" y="-71870"/>
                </a:lnTo>
                <a:lnTo>
                  <a:pt x="44735" y="-97880"/>
                </a:lnTo>
                <a:lnTo>
                  <a:pt x="57533" y="-120711"/>
                </a:lnTo>
                <a:lnTo>
                  <a:pt x="73065" y="-140376"/>
                </a:lnTo>
                <a:lnTo>
                  <a:pt x="90930" y="-156886"/>
                </a:lnTo>
                <a:lnTo>
                  <a:pt x="110725" y="-170251"/>
                </a:lnTo>
                <a:lnTo>
                  <a:pt x="132047" y="-180484"/>
                </a:lnTo>
                <a:lnTo>
                  <a:pt x="154493" y="-187594"/>
                </a:lnTo>
                <a:lnTo>
                  <a:pt x="177661" y="-191595"/>
                </a:lnTo>
                <a:lnTo>
                  <a:pt x="201148" y="-192496"/>
                </a:lnTo>
                <a:lnTo>
                  <a:pt x="224552" y="-190309"/>
                </a:lnTo>
                <a:lnTo>
                  <a:pt x="247470" y="-185046"/>
                </a:lnTo>
                <a:lnTo>
                  <a:pt x="269499" y="-176717"/>
                </a:lnTo>
                <a:lnTo>
                  <a:pt x="290237" y="-165334"/>
                </a:lnTo>
                <a:lnTo>
                  <a:pt x="309281" y="-150908"/>
                </a:lnTo>
                <a:lnTo>
                  <a:pt x="326228" y="-133450"/>
                </a:lnTo>
                <a:lnTo>
                  <a:pt x="340676" y="-112972"/>
                </a:lnTo>
                <a:lnTo>
                  <a:pt x="352222" y="-89485"/>
                </a:lnTo>
                <a:lnTo>
                  <a:pt x="360463" y="-62999"/>
                </a:lnTo>
                <a:lnTo>
                  <a:pt x="364998" y="-33527"/>
                </a:lnTo>
                <a:lnTo>
                  <a:pt x="364998" y="-16001"/>
                </a:lnTo>
                <a:lnTo>
                  <a:pt x="360433" y="12810"/>
                </a:lnTo>
                <a:lnTo>
                  <a:pt x="352307" y="38776"/>
                </a:lnTo>
                <a:lnTo>
                  <a:pt x="340998" y="61878"/>
                </a:lnTo>
                <a:lnTo>
                  <a:pt x="326886" y="82099"/>
                </a:lnTo>
                <a:lnTo>
                  <a:pt x="310351" y="99423"/>
                </a:lnTo>
                <a:lnTo>
                  <a:pt x="291772" y="113833"/>
                </a:lnTo>
                <a:lnTo>
                  <a:pt x="271530" y="125310"/>
                </a:lnTo>
                <a:lnTo>
                  <a:pt x="250003" y="133839"/>
                </a:lnTo>
                <a:lnTo>
                  <a:pt x="227572" y="139402"/>
                </a:lnTo>
                <a:lnTo>
                  <a:pt x="204616" y="141983"/>
                </a:lnTo>
                <a:lnTo>
                  <a:pt x="181514" y="141564"/>
                </a:lnTo>
                <a:lnTo>
                  <a:pt x="158647" y="138128"/>
                </a:lnTo>
                <a:lnTo>
                  <a:pt x="136395" y="131659"/>
                </a:lnTo>
                <a:lnTo>
                  <a:pt x="115136" y="122138"/>
                </a:lnTo>
                <a:lnTo>
                  <a:pt x="95251" y="109550"/>
                </a:lnTo>
                <a:lnTo>
                  <a:pt x="77119" y="93878"/>
                </a:lnTo>
                <a:lnTo>
                  <a:pt x="61120" y="75103"/>
                </a:lnTo>
                <a:lnTo>
                  <a:pt x="81877" y="134766"/>
                </a:lnTo>
                <a:lnTo>
                  <a:pt x="105737" y="149151"/>
                </a:lnTo>
                <a:lnTo>
                  <a:pt x="131163" y="159790"/>
                </a:lnTo>
                <a:lnTo>
                  <a:pt x="157691" y="166719"/>
                </a:lnTo>
                <a:lnTo>
                  <a:pt x="184857" y="169976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2124" y="6944107"/>
            <a:ext cx="367853" cy="364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79170" y="7152136"/>
            <a:ext cx="81500" cy="355012"/>
          </a:xfrm>
          <a:custGeom>
            <a:avLst/>
            <a:gdLst/>
            <a:ahLst/>
            <a:cxnLst/>
            <a:rect l="l" t="t" r="r" b="b"/>
            <a:pathLst>
              <a:path w="81500" h="355012">
                <a:moveTo>
                  <a:pt x="81500" y="134004"/>
                </a:moveTo>
                <a:lnTo>
                  <a:pt x="61433" y="75127"/>
                </a:lnTo>
                <a:lnTo>
                  <a:pt x="47847" y="53239"/>
                </a:lnTo>
                <a:lnTo>
                  <a:pt x="37148" y="28203"/>
                </a:lnTo>
                <a:lnTo>
                  <a:pt x="29717" y="0"/>
                </a:lnTo>
                <a:lnTo>
                  <a:pt x="40390" y="93801"/>
                </a:lnTo>
                <a:lnTo>
                  <a:pt x="59686" y="115807"/>
                </a:lnTo>
                <a:lnTo>
                  <a:pt x="81500" y="134004"/>
                </a:lnTo>
                <a:close/>
              </a:path>
              <a:path w="81500" h="355012">
                <a:moveTo>
                  <a:pt x="184594" y="169414"/>
                </a:moveTo>
                <a:lnTo>
                  <a:pt x="211992" y="169099"/>
                </a:lnTo>
                <a:lnTo>
                  <a:pt x="239104" y="165190"/>
                </a:lnTo>
                <a:lnTo>
                  <a:pt x="265464" y="157721"/>
                </a:lnTo>
                <a:lnTo>
                  <a:pt x="290604" y="146728"/>
                </a:lnTo>
                <a:lnTo>
                  <a:pt x="314058" y="132246"/>
                </a:lnTo>
                <a:lnTo>
                  <a:pt x="335357" y="114311"/>
                </a:lnTo>
                <a:lnTo>
                  <a:pt x="354035" y="92959"/>
                </a:lnTo>
                <a:lnTo>
                  <a:pt x="369625" y="68226"/>
                </a:lnTo>
                <a:lnTo>
                  <a:pt x="381659" y="40146"/>
                </a:lnTo>
                <a:lnTo>
                  <a:pt x="389671" y="8756"/>
                </a:lnTo>
                <a:lnTo>
                  <a:pt x="393191" y="-25908"/>
                </a:lnTo>
                <a:lnTo>
                  <a:pt x="393191" y="-35814"/>
                </a:lnTo>
                <a:lnTo>
                  <a:pt x="385382" y="-79083"/>
                </a:lnTo>
                <a:lnTo>
                  <a:pt x="374372" y="-108925"/>
                </a:lnTo>
                <a:lnTo>
                  <a:pt x="359840" y="-135247"/>
                </a:lnTo>
                <a:lnTo>
                  <a:pt x="342227" y="-158049"/>
                </a:lnTo>
                <a:lnTo>
                  <a:pt x="321973" y="-177334"/>
                </a:lnTo>
                <a:lnTo>
                  <a:pt x="299518" y="-193100"/>
                </a:lnTo>
                <a:lnTo>
                  <a:pt x="275304" y="-205350"/>
                </a:lnTo>
                <a:lnTo>
                  <a:pt x="249769" y="-214084"/>
                </a:lnTo>
                <a:lnTo>
                  <a:pt x="223356" y="-219303"/>
                </a:lnTo>
                <a:lnTo>
                  <a:pt x="196504" y="-221007"/>
                </a:lnTo>
                <a:lnTo>
                  <a:pt x="169654" y="-219199"/>
                </a:lnTo>
                <a:lnTo>
                  <a:pt x="143246" y="-213877"/>
                </a:lnTo>
                <a:lnTo>
                  <a:pt x="117721" y="-205044"/>
                </a:lnTo>
                <a:lnTo>
                  <a:pt x="93519" y="-192700"/>
                </a:lnTo>
                <a:lnTo>
                  <a:pt x="71081" y="-176847"/>
                </a:lnTo>
                <a:lnTo>
                  <a:pt x="50847" y="-157484"/>
                </a:lnTo>
                <a:lnTo>
                  <a:pt x="33257" y="-134612"/>
                </a:lnTo>
                <a:lnTo>
                  <a:pt x="18753" y="-108234"/>
                </a:lnTo>
                <a:lnTo>
                  <a:pt x="7774" y="-78349"/>
                </a:lnTo>
                <a:lnTo>
                  <a:pt x="762" y="-44958"/>
                </a:lnTo>
                <a:lnTo>
                  <a:pt x="0" y="-35052"/>
                </a:lnTo>
                <a:lnTo>
                  <a:pt x="0" y="-15240"/>
                </a:lnTo>
                <a:lnTo>
                  <a:pt x="2286" y="4571"/>
                </a:lnTo>
                <a:lnTo>
                  <a:pt x="11223" y="38219"/>
                </a:lnTo>
                <a:lnTo>
                  <a:pt x="24080" y="67950"/>
                </a:lnTo>
                <a:lnTo>
                  <a:pt x="40390" y="93801"/>
                </a:lnTo>
                <a:lnTo>
                  <a:pt x="29717" y="0"/>
                </a:lnTo>
                <a:lnTo>
                  <a:pt x="28955" y="-8382"/>
                </a:lnTo>
                <a:lnTo>
                  <a:pt x="28193" y="-17526"/>
                </a:lnTo>
                <a:lnTo>
                  <a:pt x="28193" y="-34290"/>
                </a:lnTo>
                <a:lnTo>
                  <a:pt x="35287" y="-72611"/>
                </a:lnTo>
                <a:lnTo>
                  <a:pt x="45116" y="-98595"/>
                </a:lnTo>
                <a:lnTo>
                  <a:pt x="58045" y="-121397"/>
                </a:lnTo>
                <a:lnTo>
                  <a:pt x="73674" y="-141029"/>
                </a:lnTo>
                <a:lnTo>
                  <a:pt x="91603" y="-157502"/>
                </a:lnTo>
                <a:lnTo>
                  <a:pt x="111434" y="-170828"/>
                </a:lnTo>
                <a:lnTo>
                  <a:pt x="132766" y="-181018"/>
                </a:lnTo>
                <a:lnTo>
                  <a:pt x="155200" y="-188086"/>
                </a:lnTo>
                <a:lnTo>
                  <a:pt x="178337" y="-192041"/>
                </a:lnTo>
                <a:lnTo>
                  <a:pt x="201777" y="-192896"/>
                </a:lnTo>
                <a:lnTo>
                  <a:pt x="225121" y="-190663"/>
                </a:lnTo>
                <a:lnTo>
                  <a:pt x="247970" y="-185354"/>
                </a:lnTo>
                <a:lnTo>
                  <a:pt x="269924" y="-176980"/>
                </a:lnTo>
                <a:lnTo>
                  <a:pt x="290584" y="-165552"/>
                </a:lnTo>
                <a:lnTo>
                  <a:pt x="309551" y="-151083"/>
                </a:lnTo>
                <a:lnTo>
                  <a:pt x="326424" y="-133584"/>
                </a:lnTo>
                <a:lnTo>
                  <a:pt x="340804" y="-113068"/>
                </a:lnTo>
                <a:lnTo>
                  <a:pt x="352293" y="-89545"/>
                </a:lnTo>
                <a:lnTo>
                  <a:pt x="360491" y="-63028"/>
                </a:lnTo>
                <a:lnTo>
                  <a:pt x="364998" y="-33528"/>
                </a:lnTo>
                <a:lnTo>
                  <a:pt x="365760" y="-25146"/>
                </a:lnTo>
                <a:lnTo>
                  <a:pt x="364998" y="-16764"/>
                </a:lnTo>
                <a:lnTo>
                  <a:pt x="360616" y="12070"/>
                </a:lnTo>
                <a:lnTo>
                  <a:pt x="352645" y="38067"/>
                </a:lnTo>
                <a:lnTo>
                  <a:pt x="341466" y="61209"/>
                </a:lnTo>
                <a:lnTo>
                  <a:pt x="327460" y="81478"/>
                </a:lnTo>
                <a:lnTo>
                  <a:pt x="311007" y="98854"/>
                </a:lnTo>
                <a:lnTo>
                  <a:pt x="292489" y="113321"/>
                </a:lnTo>
                <a:lnTo>
                  <a:pt x="272286" y="124858"/>
                </a:lnTo>
                <a:lnTo>
                  <a:pt x="250780" y="133449"/>
                </a:lnTo>
                <a:lnTo>
                  <a:pt x="228351" y="139075"/>
                </a:lnTo>
                <a:lnTo>
                  <a:pt x="205381" y="141716"/>
                </a:lnTo>
                <a:lnTo>
                  <a:pt x="182251" y="141356"/>
                </a:lnTo>
                <a:lnTo>
                  <a:pt x="159341" y="137976"/>
                </a:lnTo>
                <a:lnTo>
                  <a:pt x="137032" y="131557"/>
                </a:lnTo>
                <a:lnTo>
                  <a:pt x="115706" y="122081"/>
                </a:lnTo>
                <a:lnTo>
                  <a:pt x="95744" y="109529"/>
                </a:lnTo>
                <a:lnTo>
                  <a:pt x="77526" y="93884"/>
                </a:lnTo>
                <a:lnTo>
                  <a:pt x="61433" y="75127"/>
                </a:lnTo>
                <a:lnTo>
                  <a:pt x="81500" y="134004"/>
                </a:lnTo>
                <a:lnTo>
                  <a:pt x="105365" y="148427"/>
                </a:lnTo>
                <a:lnTo>
                  <a:pt x="130814" y="159113"/>
                </a:lnTo>
                <a:lnTo>
                  <a:pt x="157379" y="166097"/>
                </a:lnTo>
                <a:lnTo>
                  <a:pt x="184594" y="169414"/>
                </a:lnTo>
                <a:close/>
              </a:path>
            </a:pathLst>
          </a:custGeom>
          <a:solidFill>
            <a:srgbClr val="88A3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75728" y="245265"/>
            <a:ext cx="521224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3.</a:t>
            </a:r>
            <a:endParaRPr sz="3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34614" y="245265"/>
            <a:ext cx="2453753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Interaction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26029" y="245265"/>
            <a:ext cx="2732189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gamétique :</a:t>
            </a:r>
            <a:endParaRPr sz="3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95980" y="245265"/>
            <a:ext cx="744960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8602" y="245265"/>
            <a:ext cx="1613611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étapes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87712" y="1074948"/>
            <a:ext cx="203468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00205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8823" y="1513860"/>
            <a:ext cx="203468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00205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35641" y="6317516"/>
            <a:ext cx="203468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00205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3784" y="6415052"/>
            <a:ext cx="203468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00205F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1287" y="6459548"/>
            <a:ext cx="889412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Fusion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9555" y="6958659"/>
            <a:ext cx="1324344" cy="580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6" marR="21541">
              <a:lnSpc>
                <a:spcPts val="2125"/>
              </a:lnSpc>
              <a:spcBef>
                <a:spcPts val="106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Activation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3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ovocytaire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3734" y="7003316"/>
            <a:ext cx="203468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00205F"/>
                </a:solidFill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6406" y="7144285"/>
            <a:ext cx="2033115" cy="172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85"/>
              </a:lnSpc>
              <a:spcBef>
                <a:spcPts val="64"/>
              </a:spcBef>
            </a:pPr>
            <a:r>
              <a:rPr sz="1150" spc="0" dirty="0" smtClean="0">
                <a:latin typeface="Arial"/>
                <a:cs typeface="Arial"/>
                <a:hlinkClick r:id="rId8"/>
              </a:rPr>
              <a:t>http:/</a:t>
            </a:r>
            <a:r>
              <a:rPr sz="1150" spc="-4" dirty="0" smtClean="0">
                <a:latin typeface="Arial"/>
                <a:cs typeface="Arial"/>
                <a:hlinkClick r:id="rId8"/>
              </a:rPr>
              <a:t>/</a:t>
            </a:r>
            <a:r>
              <a:rPr sz="1150" spc="0" dirty="0" smtClean="0">
                <a:latin typeface="Arial"/>
                <a:cs typeface="Arial"/>
                <a:hlinkClick r:id="rId8"/>
              </a:rPr>
              <a:t>spermiologie.u-strasbg.fr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7120" y="6550918"/>
            <a:ext cx="2926841" cy="407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2996">
              <a:lnSpc>
                <a:spcPct val="95825"/>
              </a:lnSpc>
              <a:spcBef>
                <a:spcPts val="495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Pénétration</a:t>
            </a:r>
            <a:r>
              <a:rPr sz="1950" b="1" spc="107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de</a:t>
            </a:r>
            <a:r>
              <a:rPr sz="1950" b="1" spc="22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la</a:t>
            </a:r>
            <a:r>
              <a:rPr sz="1950" b="1" spc="16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ZP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4772" y="6381754"/>
            <a:ext cx="1803653" cy="70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24"/>
              </a:spcBef>
            </a:pPr>
            <a:endParaRPr sz="850"/>
          </a:p>
          <a:p>
            <a:pPr marL="138695">
              <a:lnSpc>
                <a:spcPct val="95825"/>
              </a:lnSpc>
              <a:spcBef>
                <a:spcPts val="2000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des</a:t>
            </a:r>
            <a:r>
              <a:rPr sz="1950" b="1" spc="33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gamètes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475" y="5793490"/>
            <a:ext cx="1847088" cy="712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7417" marR="99951" indent="-490728" algn="r">
              <a:lnSpc>
                <a:spcPts val="1494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Modification</a:t>
            </a:r>
            <a:r>
              <a:rPr sz="1300" spc="69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de</a:t>
            </a:r>
            <a:r>
              <a:rPr sz="1300" spc="24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la</a:t>
            </a:r>
            <a:r>
              <a:rPr sz="1300" spc="10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ZP (Blocage</a:t>
            </a:r>
            <a:r>
              <a:rPr sz="1300" spc="51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de</a:t>
            </a:r>
            <a:r>
              <a:rPr sz="1300" spc="14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la polyspermie)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9686" y="5289808"/>
            <a:ext cx="17076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60">
              <a:lnSpc>
                <a:spcPct val="95825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Spz</a:t>
            </a:r>
            <a:r>
              <a:rPr sz="1300" spc="32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acrosome</a:t>
            </a:r>
            <a:r>
              <a:rPr sz="1300" spc="66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réagi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9675" y="2296678"/>
            <a:ext cx="42138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89">
              <a:lnSpc>
                <a:spcPct val="95825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ZP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5866" y="1857766"/>
            <a:ext cx="1925574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8322" marR="135814" indent="252222">
              <a:lnSpc>
                <a:spcPts val="2242"/>
              </a:lnSpc>
              <a:spcBef>
                <a:spcPts val="495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Réaction </a:t>
            </a:r>
            <a:endParaRPr sz="1950">
              <a:latin typeface="Arial"/>
              <a:cs typeface="Arial"/>
            </a:endParaRPr>
          </a:p>
          <a:p>
            <a:pPr marL="178322" marR="135814">
              <a:lnSpc>
                <a:spcPts val="2242"/>
              </a:lnSpc>
              <a:spcBef>
                <a:spcPts val="139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acrosomique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8284" y="1595638"/>
            <a:ext cx="1612391" cy="304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56">
              <a:lnSpc>
                <a:spcPct val="95825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Granules</a:t>
            </a:r>
            <a:r>
              <a:rPr sz="1300" spc="57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corticaux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379" y="1626880"/>
            <a:ext cx="1563624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89">
              <a:lnSpc>
                <a:spcPct val="95825"/>
              </a:lnSpc>
              <a:spcBef>
                <a:spcPts val="465"/>
              </a:spcBef>
            </a:pPr>
            <a:r>
              <a:rPr sz="1300" spc="0" dirty="0" smtClean="0">
                <a:latin typeface="Arial"/>
                <a:cs typeface="Arial"/>
              </a:rPr>
              <a:t>Espace</a:t>
            </a:r>
            <a:r>
              <a:rPr sz="1300" spc="48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périvitellin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0430" y="1008136"/>
            <a:ext cx="2068829" cy="407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96">
              <a:lnSpc>
                <a:spcPct val="95825"/>
              </a:lnSpc>
              <a:spcBef>
                <a:spcPts val="490"/>
              </a:spcBef>
            </a:pP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Fixation</a:t>
            </a:r>
            <a:r>
              <a:rPr sz="1950" b="1" spc="74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à</a:t>
            </a:r>
            <a:r>
              <a:rPr sz="1950" b="1" spc="10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la</a:t>
            </a:r>
            <a:r>
              <a:rPr sz="1950" b="1" spc="16" dirty="0" smtClean="0">
                <a:solidFill>
                  <a:srgbClr val="00205F"/>
                </a:solidFill>
                <a:latin typeface="Arial"/>
                <a:cs typeface="Arial"/>
              </a:rPr>
              <a:t> </a:t>
            </a:r>
            <a:r>
              <a:rPr sz="1950" b="1" spc="0" dirty="0" smtClean="0">
                <a:solidFill>
                  <a:srgbClr val="00205F"/>
                </a:solidFill>
                <a:latin typeface="Arial"/>
                <a:cs typeface="Arial"/>
              </a:rPr>
              <a:t>ZP</a:t>
            </a:r>
            <a:endParaRPr sz="19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92383" y="1008136"/>
            <a:ext cx="1254251" cy="509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52" marR="82203">
              <a:lnSpc>
                <a:spcPts val="1494"/>
              </a:lnSpc>
              <a:spcBef>
                <a:spcPts val="459"/>
              </a:spcBef>
            </a:pPr>
            <a:r>
              <a:rPr sz="1300" spc="0" dirty="0" smtClean="0">
                <a:latin typeface="Arial"/>
                <a:cs typeface="Arial"/>
              </a:rPr>
              <a:t>Mb</a:t>
            </a:r>
            <a:r>
              <a:rPr sz="1300" spc="27" dirty="0" smtClean="0">
                <a:latin typeface="Arial"/>
                <a:cs typeface="Arial"/>
              </a:rPr>
              <a:t> </a:t>
            </a:r>
            <a:r>
              <a:rPr sz="1300" spc="0" dirty="0" smtClean="0">
                <a:latin typeface="Arial"/>
                <a:cs typeface="Arial"/>
              </a:rPr>
              <a:t>plasmique ovocytaire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3304174" y="475389"/>
            <a:ext cx="4156451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Conséquences</a:t>
            </a:r>
            <a:r>
              <a:rPr sz="3950" spc="-14" dirty="0" smtClean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de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1332" y="1079655"/>
            <a:ext cx="3821774" cy="134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80519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l’activation</a:t>
            </a:r>
            <a:endParaRPr sz="3950">
              <a:latin typeface="Arial"/>
              <a:cs typeface="Arial"/>
            </a:endParaRPr>
          </a:p>
          <a:p>
            <a:pPr marL="12700" marR="75552">
              <a:lnSpc>
                <a:spcPct val="95825"/>
              </a:lnSpc>
              <a:spcBef>
                <a:spcPts val="3129"/>
              </a:spcBef>
            </a:pPr>
            <a:r>
              <a:rPr sz="2650" spc="0" dirty="0" smtClean="0">
                <a:latin typeface="Arial"/>
                <a:cs typeface="Arial"/>
              </a:rPr>
              <a:t>Pénétration</a:t>
            </a:r>
            <a:r>
              <a:rPr sz="2650" spc="-135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du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spz</a:t>
            </a:r>
            <a:endParaRPr sz="2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29408" y="1079655"/>
            <a:ext cx="2397744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CC0000"/>
                </a:solidFill>
                <a:latin typeface="Arial"/>
                <a:cs typeface="Arial"/>
              </a:rPr>
              <a:t>ovocytaire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057" y="2061530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0057" y="2866953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0493" y="2866953"/>
            <a:ext cx="3668961" cy="700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538" marR="42016">
              <a:lnSpc>
                <a:spcPts val="2810"/>
              </a:lnSpc>
              <a:spcBef>
                <a:spcPts val="140"/>
              </a:spcBef>
            </a:pPr>
            <a:r>
              <a:rPr sz="2650" spc="-4" dirty="0" smtClean="0">
                <a:latin typeface="Arial"/>
                <a:cs typeface="Arial"/>
              </a:rPr>
              <a:t>R</a:t>
            </a:r>
            <a:r>
              <a:rPr sz="2650" spc="0" dirty="0" smtClean="0">
                <a:latin typeface="Arial"/>
                <a:cs typeface="Arial"/>
              </a:rPr>
              <a:t>éaction</a:t>
            </a:r>
            <a:r>
              <a:rPr sz="2650" spc="-94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corticale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59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blocage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de la polyspermie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0057" y="4009203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1332" y="4009203"/>
            <a:ext cx="3530272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-4" dirty="0" smtClean="0">
                <a:latin typeface="Arial"/>
                <a:cs typeface="Arial"/>
              </a:rPr>
              <a:t>R</a:t>
            </a:r>
            <a:r>
              <a:rPr sz="2650" spc="0" dirty="0" smtClean="0">
                <a:latin typeface="Arial"/>
                <a:cs typeface="Arial"/>
              </a:rPr>
              <a:t>eprise</a:t>
            </a:r>
            <a:r>
              <a:rPr sz="2650" spc="-81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et</a:t>
            </a:r>
            <a:r>
              <a:rPr sz="2650" spc="-14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achèvement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9886" y="4009203"/>
            <a:ext cx="3605902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de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la</a:t>
            </a:r>
            <a:r>
              <a:rPr sz="2650" spc="-20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méiose</a:t>
            </a:r>
            <a:r>
              <a:rPr sz="2650" spc="-85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ovocytaire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3644" y="4394829"/>
            <a:ext cx="587431" cy="3134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sz="3300" spc="4" baseline="-1317" dirty="0" smtClean="0">
                <a:latin typeface="Arial"/>
                <a:cs typeface="Arial"/>
              </a:rPr>
              <a:t>2</a:t>
            </a:r>
            <a:r>
              <a:rPr sz="2175" spc="0" baseline="25989" dirty="0" smtClean="0">
                <a:latin typeface="Arial"/>
                <a:cs typeface="Arial"/>
              </a:rPr>
              <a:t>ème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0481" y="4403201"/>
            <a:ext cx="222848" cy="641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2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 marR="12">
              <a:lnSpc>
                <a:spcPct val="95825"/>
              </a:lnSpc>
            </a:pPr>
            <a:r>
              <a:rPr sz="2200" spc="0" dirty="0" smtClean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2530" y="4403201"/>
            <a:ext cx="1591747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Émission du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9425" y="4403201"/>
            <a:ext cx="470721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GP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2518" y="4739232"/>
            <a:ext cx="4496232" cy="305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Formation du PN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femelle (haploïde)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056" y="5553778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1330" y="5553778"/>
            <a:ext cx="7413108" cy="1370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192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Transformation</a:t>
            </a:r>
            <a:r>
              <a:rPr sz="2650" spc="-161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du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4" dirty="0" smtClean="0">
                <a:latin typeface="Arial"/>
                <a:cs typeface="Arial"/>
              </a:rPr>
              <a:t>s</a:t>
            </a:r>
            <a:r>
              <a:rPr sz="2650" spc="0" dirty="0" smtClean="0">
                <a:latin typeface="Arial"/>
                <a:cs typeface="Arial"/>
              </a:rPr>
              <a:t>pz</a:t>
            </a:r>
            <a:endParaRPr sz="2650">
              <a:latin typeface="Arial"/>
              <a:cs typeface="Arial"/>
            </a:endParaRPr>
          </a:p>
          <a:p>
            <a:pPr marL="453898">
              <a:lnSpc>
                <a:spcPct val="95825"/>
              </a:lnSpc>
            </a:pPr>
            <a:r>
              <a:rPr sz="2200" spc="0" dirty="0" smtClean="0">
                <a:latin typeface="Arial"/>
                <a:cs typeface="Arial"/>
              </a:rPr>
              <a:t>Destruction de la plupart des composants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s</a:t>
            </a:r>
            <a:r>
              <a:rPr sz="2200" spc="0" dirty="0" smtClean="0">
                <a:latin typeface="Arial"/>
                <a:cs typeface="Arial"/>
              </a:rPr>
              <a:t>permatiques</a:t>
            </a:r>
            <a:endParaRPr sz="2200">
              <a:latin typeface="Arial"/>
              <a:cs typeface="Arial"/>
            </a:endParaRPr>
          </a:p>
          <a:p>
            <a:pPr marL="453898" marR="48192">
              <a:lnSpc>
                <a:spcPct val="95825"/>
              </a:lnSpc>
              <a:spcBef>
                <a:spcPts val="114"/>
              </a:spcBef>
            </a:pPr>
            <a:r>
              <a:rPr sz="2200" spc="0" dirty="0" smtClean="0">
                <a:latin typeface="Arial"/>
                <a:cs typeface="Arial"/>
              </a:rPr>
              <a:t>Décondensation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du noyau</a:t>
            </a:r>
            <a:endParaRPr sz="2200">
              <a:latin typeface="Arial"/>
              <a:cs typeface="Arial"/>
            </a:endParaRPr>
          </a:p>
          <a:p>
            <a:pPr marL="453898" marR="48192">
              <a:lnSpc>
                <a:spcPct val="95825"/>
              </a:lnSpc>
              <a:spcBef>
                <a:spcPts val="110"/>
              </a:spcBef>
            </a:pPr>
            <a:r>
              <a:rPr sz="2200" spc="0" dirty="0" smtClean="0">
                <a:latin typeface="Arial"/>
                <a:cs typeface="Arial"/>
              </a:rPr>
              <a:t>Formation du PN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mâle (haploïde)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40492" y="5947776"/>
            <a:ext cx="222835" cy="976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200" spc="0" dirty="0" smtClean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0"/>
              </a:spcBef>
            </a:pPr>
            <a:r>
              <a:rPr sz="2200" spc="0" dirty="0" smtClean="0"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6842638" y="2535175"/>
            <a:ext cx="3319820" cy="3309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1398" y="3602746"/>
            <a:ext cx="198120" cy="345948"/>
          </a:xfrm>
          <a:custGeom>
            <a:avLst/>
            <a:gdLst/>
            <a:ahLst/>
            <a:cxnLst/>
            <a:rect l="l" t="t" r="r" b="b"/>
            <a:pathLst>
              <a:path w="198120" h="345948">
                <a:moveTo>
                  <a:pt x="179070" y="149352"/>
                </a:moveTo>
                <a:lnTo>
                  <a:pt x="149298" y="129814"/>
                </a:lnTo>
                <a:lnTo>
                  <a:pt x="147066" y="165354"/>
                </a:lnTo>
                <a:lnTo>
                  <a:pt x="179070" y="149352"/>
                </a:lnTo>
                <a:close/>
              </a:path>
              <a:path w="198120" h="345948">
                <a:moveTo>
                  <a:pt x="34290" y="104394"/>
                </a:moveTo>
                <a:lnTo>
                  <a:pt x="186690" y="204216"/>
                </a:lnTo>
                <a:lnTo>
                  <a:pt x="186690" y="156972"/>
                </a:lnTo>
                <a:lnTo>
                  <a:pt x="151957" y="87505"/>
                </a:lnTo>
                <a:lnTo>
                  <a:pt x="37338" y="-141731"/>
                </a:lnTo>
                <a:lnTo>
                  <a:pt x="0" y="-122681"/>
                </a:lnTo>
                <a:lnTo>
                  <a:pt x="114991" y="107300"/>
                </a:lnTo>
                <a:lnTo>
                  <a:pt x="149352" y="176022"/>
                </a:lnTo>
                <a:lnTo>
                  <a:pt x="179070" y="149352"/>
                </a:lnTo>
                <a:lnTo>
                  <a:pt x="147066" y="165354"/>
                </a:lnTo>
                <a:lnTo>
                  <a:pt x="149298" y="129814"/>
                </a:lnTo>
                <a:lnTo>
                  <a:pt x="179070" y="149352"/>
                </a:lnTo>
                <a:lnTo>
                  <a:pt x="149352" y="176022"/>
                </a:lnTo>
                <a:lnTo>
                  <a:pt x="34290" y="104394"/>
                </a:lnTo>
                <a:close/>
              </a:path>
              <a:path w="198120" h="345948">
                <a:moveTo>
                  <a:pt x="186690" y="156972"/>
                </a:moveTo>
                <a:lnTo>
                  <a:pt x="186690" y="204216"/>
                </a:lnTo>
                <a:lnTo>
                  <a:pt x="198120" y="22860"/>
                </a:lnTo>
                <a:lnTo>
                  <a:pt x="197552" y="16281"/>
                </a:lnTo>
                <a:lnTo>
                  <a:pt x="190592" y="4993"/>
                </a:lnTo>
                <a:lnTo>
                  <a:pt x="178308" y="0"/>
                </a:lnTo>
                <a:lnTo>
                  <a:pt x="172548" y="455"/>
                </a:lnTo>
                <a:lnTo>
                  <a:pt x="161305" y="7345"/>
                </a:lnTo>
                <a:lnTo>
                  <a:pt x="156210" y="19812"/>
                </a:lnTo>
                <a:lnTo>
                  <a:pt x="151957" y="87505"/>
                </a:lnTo>
                <a:lnTo>
                  <a:pt x="186690" y="156972"/>
                </a:lnTo>
                <a:close/>
              </a:path>
              <a:path w="198120" h="345948">
                <a:moveTo>
                  <a:pt x="149352" y="176022"/>
                </a:moveTo>
                <a:lnTo>
                  <a:pt x="114991" y="107300"/>
                </a:lnTo>
                <a:lnTo>
                  <a:pt x="57150" y="69342"/>
                </a:lnTo>
                <a:lnTo>
                  <a:pt x="49033" y="66282"/>
                </a:lnTo>
                <a:lnTo>
                  <a:pt x="37299" y="67600"/>
                </a:lnTo>
                <a:lnTo>
                  <a:pt x="28194" y="75437"/>
                </a:lnTo>
                <a:lnTo>
                  <a:pt x="25134" y="83554"/>
                </a:lnTo>
                <a:lnTo>
                  <a:pt x="26452" y="95288"/>
                </a:lnTo>
                <a:lnTo>
                  <a:pt x="34290" y="104394"/>
                </a:lnTo>
                <a:lnTo>
                  <a:pt x="149352" y="176022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51398" y="3602746"/>
            <a:ext cx="198120" cy="345948"/>
          </a:xfrm>
          <a:custGeom>
            <a:avLst/>
            <a:gdLst/>
            <a:ahLst/>
            <a:cxnLst/>
            <a:rect l="l" t="t" r="r" b="b"/>
            <a:pathLst>
              <a:path w="198120" h="345948">
                <a:moveTo>
                  <a:pt x="179070" y="149352"/>
                </a:moveTo>
                <a:lnTo>
                  <a:pt x="149298" y="129814"/>
                </a:lnTo>
                <a:lnTo>
                  <a:pt x="147066" y="165354"/>
                </a:lnTo>
                <a:lnTo>
                  <a:pt x="179070" y="149352"/>
                </a:lnTo>
                <a:close/>
              </a:path>
              <a:path w="198120" h="345948">
                <a:moveTo>
                  <a:pt x="34290" y="104394"/>
                </a:moveTo>
                <a:lnTo>
                  <a:pt x="186690" y="204216"/>
                </a:lnTo>
                <a:lnTo>
                  <a:pt x="186690" y="156972"/>
                </a:lnTo>
                <a:lnTo>
                  <a:pt x="151957" y="87505"/>
                </a:lnTo>
                <a:lnTo>
                  <a:pt x="37338" y="-141731"/>
                </a:lnTo>
                <a:lnTo>
                  <a:pt x="0" y="-122681"/>
                </a:lnTo>
                <a:lnTo>
                  <a:pt x="114991" y="107300"/>
                </a:lnTo>
                <a:lnTo>
                  <a:pt x="149352" y="176022"/>
                </a:lnTo>
                <a:lnTo>
                  <a:pt x="179070" y="149352"/>
                </a:lnTo>
                <a:lnTo>
                  <a:pt x="147066" y="165354"/>
                </a:lnTo>
                <a:lnTo>
                  <a:pt x="149298" y="129814"/>
                </a:lnTo>
                <a:lnTo>
                  <a:pt x="179070" y="149352"/>
                </a:lnTo>
                <a:lnTo>
                  <a:pt x="149352" y="176022"/>
                </a:lnTo>
                <a:lnTo>
                  <a:pt x="34290" y="104394"/>
                </a:lnTo>
                <a:close/>
              </a:path>
              <a:path w="198120" h="345948">
                <a:moveTo>
                  <a:pt x="186690" y="156972"/>
                </a:moveTo>
                <a:lnTo>
                  <a:pt x="186690" y="204216"/>
                </a:lnTo>
                <a:lnTo>
                  <a:pt x="198120" y="22860"/>
                </a:lnTo>
                <a:lnTo>
                  <a:pt x="197552" y="16281"/>
                </a:lnTo>
                <a:lnTo>
                  <a:pt x="190592" y="4993"/>
                </a:lnTo>
                <a:lnTo>
                  <a:pt x="178308" y="0"/>
                </a:lnTo>
                <a:lnTo>
                  <a:pt x="172548" y="455"/>
                </a:lnTo>
                <a:lnTo>
                  <a:pt x="161305" y="7345"/>
                </a:lnTo>
                <a:lnTo>
                  <a:pt x="156210" y="19812"/>
                </a:lnTo>
                <a:lnTo>
                  <a:pt x="151957" y="87505"/>
                </a:lnTo>
                <a:lnTo>
                  <a:pt x="186690" y="156972"/>
                </a:lnTo>
                <a:close/>
              </a:path>
              <a:path w="198120" h="345948">
                <a:moveTo>
                  <a:pt x="149352" y="176022"/>
                </a:moveTo>
                <a:lnTo>
                  <a:pt x="114991" y="107300"/>
                </a:lnTo>
                <a:lnTo>
                  <a:pt x="57150" y="69342"/>
                </a:lnTo>
                <a:lnTo>
                  <a:pt x="49033" y="66282"/>
                </a:lnTo>
                <a:lnTo>
                  <a:pt x="37299" y="67600"/>
                </a:lnTo>
                <a:lnTo>
                  <a:pt x="28194" y="75437"/>
                </a:lnTo>
                <a:lnTo>
                  <a:pt x="25134" y="83554"/>
                </a:lnTo>
                <a:lnTo>
                  <a:pt x="26452" y="95288"/>
                </a:lnTo>
                <a:lnTo>
                  <a:pt x="34290" y="104394"/>
                </a:lnTo>
                <a:lnTo>
                  <a:pt x="149352" y="176022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3560" y="3930406"/>
            <a:ext cx="198881" cy="345185"/>
          </a:xfrm>
          <a:custGeom>
            <a:avLst/>
            <a:gdLst/>
            <a:ahLst/>
            <a:cxnLst/>
            <a:rect l="l" t="t" r="r" b="b"/>
            <a:pathLst>
              <a:path w="198881" h="345185">
                <a:moveTo>
                  <a:pt x="179831" y="148589"/>
                </a:moveTo>
                <a:lnTo>
                  <a:pt x="149509" y="128690"/>
                </a:lnTo>
                <a:lnTo>
                  <a:pt x="147066" y="164592"/>
                </a:lnTo>
                <a:lnTo>
                  <a:pt x="179831" y="148589"/>
                </a:lnTo>
                <a:close/>
              </a:path>
              <a:path w="198881" h="345185">
                <a:moveTo>
                  <a:pt x="35051" y="103632"/>
                </a:moveTo>
                <a:lnTo>
                  <a:pt x="186690" y="203453"/>
                </a:lnTo>
                <a:lnTo>
                  <a:pt x="186690" y="156972"/>
                </a:lnTo>
                <a:lnTo>
                  <a:pt x="152269" y="88132"/>
                </a:lnTo>
                <a:lnTo>
                  <a:pt x="37337" y="-141731"/>
                </a:lnTo>
                <a:lnTo>
                  <a:pt x="0" y="-123443"/>
                </a:lnTo>
                <a:lnTo>
                  <a:pt x="114619" y="105793"/>
                </a:lnTo>
                <a:lnTo>
                  <a:pt x="149351" y="175260"/>
                </a:lnTo>
                <a:lnTo>
                  <a:pt x="179831" y="148589"/>
                </a:lnTo>
                <a:lnTo>
                  <a:pt x="147066" y="164592"/>
                </a:lnTo>
                <a:lnTo>
                  <a:pt x="149509" y="128690"/>
                </a:lnTo>
                <a:lnTo>
                  <a:pt x="179831" y="148589"/>
                </a:lnTo>
                <a:lnTo>
                  <a:pt x="149351" y="175260"/>
                </a:lnTo>
                <a:lnTo>
                  <a:pt x="35051" y="103632"/>
                </a:lnTo>
                <a:close/>
              </a:path>
              <a:path w="198881" h="345185">
                <a:moveTo>
                  <a:pt x="186690" y="156972"/>
                </a:moveTo>
                <a:lnTo>
                  <a:pt x="186690" y="203453"/>
                </a:lnTo>
                <a:lnTo>
                  <a:pt x="198881" y="22098"/>
                </a:lnTo>
                <a:lnTo>
                  <a:pt x="198426" y="16338"/>
                </a:lnTo>
                <a:lnTo>
                  <a:pt x="191536" y="5095"/>
                </a:lnTo>
                <a:lnTo>
                  <a:pt x="179070" y="0"/>
                </a:lnTo>
                <a:lnTo>
                  <a:pt x="173772" y="303"/>
                </a:lnTo>
                <a:lnTo>
                  <a:pt x="162219" y="6698"/>
                </a:lnTo>
                <a:lnTo>
                  <a:pt x="156972" y="19050"/>
                </a:lnTo>
                <a:lnTo>
                  <a:pt x="152269" y="88132"/>
                </a:lnTo>
                <a:lnTo>
                  <a:pt x="186690" y="156972"/>
                </a:lnTo>
                <a:close/>
              </a:path>
              <a:path w="198881" h="345185">
                <a:moveTo>
                  <a:pt x="149351" y="175260"/>
                </a:moveTo>
                <a:lnTo>
                  <a:pt x="114619" y="105793"/>
                </a:lnTo>
                <a:lnTo>
                  <a:pt x="57911" y="68580"/>
                </a:lnTo>
                <a:lnTo>
                  <a:pt x="49795" y="65520"/>
                </a:lnTo>
                <a:lnTo>
                  <a:pt x="38061" y="66838"/>
                </a:lnTo>
                <a:lnTo>
                  <a:pt x="28955" y="74675"/>
                </a:lnTo>
                <a:lnTo>
                  <a:pt x="25477" y="83367"/>
                </a:lnTo>
                <a:lnTo>
                  <a:pt x="27135" y="94786"/>
                </a:lnTo>
                <a:lnTo>
                  <a:pt x="35051" y="103632"/>
                </a:lnTo>
                <a:lnTo>
                  <a:pt x="149351" y="17526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3560" y="3930406"/>
            <a:ext cx="198881" cy="345185"/>
          </a:xfrm>
          <a:custGeom>
            <a:avLst/>
            <a:gdLst/>
            <a:ahLst/>
            <a:cxnLst/>
            <a:rect l="l" t="t" r="r" b="b"/>
            <a:pathLst>
              <a:path w="198881" h="345185">
                <a:moveTo>
                  <a:pt x="179831" y="148589"/>
                </a:moveTo>
                <a:lnTo>
                  <a:pt x="149509" y="128690"/>
                </a:lnTo>
                <a:lnTo>
                  <a:pt x="147066" y="164592"/>
                </a:lnTo>
                <a:lnTo>
                  <a:pt x="179831" y="148589"/>
                </a:lnTo>
                <a:close/>
              </a:path>
              <a:path w="198881" h="345185">
                <a:moveTo>
                  <a:pt x="35051" y="103632"/>
                </a:moveTo>
                <a:lnTo>
                  <a:pt x="186690" y="203453"/>
                </a:lnTo>
                <a:lnTo>
                  <a:pt x="186690" y="156972"/>
                </a:lnTo>
                <a:lnTo>
                  <a:pt x="152269" y="88132"/>
                </a:lnTo>
                <a:lnTo>
                  <a:pt x="37337" y="-141731"/>
                </a:lnTo>
                <a:lnTo>
                  <a:pt x="0" y="-123443"/>
                </a:lnTo>
                <a:lnTo>
                  <a:pt x="114619" y="105793"/>
                </a:lnTo>
                <a:lnTo>
                  <a:pt x="149351" y="175260"/>
                </a:lnTo>
                <a:lnTo>
                  <a:pt x="179831" y="148589"/>
                </a:lnTo>
                <a:lnTo>
                  <a:pt x="147066" y="164592"/>
                </a:lnTo>
                <a:lnTo>
                  <a:pt x="149509" y="128690"/>
                </a:lnTo>
                <a:lnTo>
                  <a:pt x="179831" y="148589"/>
                </a:lnTo>
                <a:lnTo>
                  <a:pt x="149351" y="175260"/>
                </a:lnTo>
                <a:lnTo>
                  <a:pt x="35051" y="103632"/>
                </a:lnTo>
                <a:close/>
              </a:path>
              <a:path w="198881" h="345185">
                <a:moveTo>
                  <a:pt x="186690" y="156972"/>
                </a:moveTo>
                <a:lnTo>
                  <a:pt x="186690" y="203453"/>
                </a:lnTo>
                <a:lnTo>
                  <a:pt x="198881" y="22098"/>
                </a:lnTo>
                <a:lnTo>
                  <a:pt x="198426" y="16338"/>
                </a:lnTo>
                <a:lnTo>
                  <a:pt x="191536" y="5095"/>
                </a:lnTo>
                <a:lnTo>
                  <a:pt x="179070" y="0"/>
                </a:lnTo>
                <a:lnTo>
                  <a:pt x="173772" y="303"/>
                </a:lnTo>
                <a:lnTo>
                  <a:pt x="162219" y="6698"/>
                </a:lnTo>
                <a:lnTo>
                  <a:pt x="156972" y="19050"/>
                </a:lnTo>
                <a:lnTo>
                  <a:pt x="152269" y="88132"/>
                </a:lnTo>
                <a:lnTo>
                  <a:pt x="186690" y="156972"/>
                </a:lnTo>
                <a:close/>
              </a:path>
              <a:path w="198881" h="345185">
                <a:moveTo>
                  <a:pt x="149351" y="175260"/>
                </a:moveTo>
                <a:lnTo>
                  <a:pt x="114619" y="105793"/>
                </a:lnTo>
                <a:lnTo>
                  <a:pt x="57911" y="68580"/>
                </a:lnTo>
                <a:lnTo>
                  <a:pt x="49795" y="65520"/>
                </a:lnTo>
                <a:lnTo>
                  <a:pt x="38061" y="66838"/>
                </a:lnTo>
                <a:lnTo>
                  <a:pt x="28955" y="74675"/>
                </a:lnTo>
                <a:lnTo>
                  <a:pt x="25477" y="83367"/>
                </a:lnTo>
                <a:lnTo>
                  <a:pt x="27135" y="94786"/>
                </a:lnTo>
                <a:lnTo>
                  <a:pt x="35051" y="103632"/>
                </a:lnTo>
                <a:lnTo>
                  <a:pt x="149351" y="17526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7875" y="615597"/>
            <a:ext cx="521224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4.</a:t>
            </a:r>
            <a:endParaRPr sz="3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6610" y="615597"/>
            <a:ext cx="440995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La première mitose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4075" y="615597"/>
            <a:ext cx="3824525" cy="529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55"/>
              </a:lnSpc>
              <a:spcBef>
                <a:spcPts val="207"/>
              </a:spcBef>
            </a:pPr>
            <a:r>
              <a:rPr sz="3950" spc="0" dirty="0" smtClean="0">
                <a:solidFill>
                  <a:srgbClr val="D83703"/>
                </a:solidFill>
                <a:latin typeface="Arial"/>
                <a:cs typeface="Arial"/>
              </a:rPr>
              <a:t>de segmentation</a:t>
            </a:r>
            <a:endParaRPr sz="3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293" y="1762825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4568" y="1762825"/>
            <a:ext cx="1735239" cy="683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6" indent="-36">
              <a:lnSpc>
                <a:spcPts val="2540"/>
              </a:lnSpc>
              <a:spcBef>
                <a:spcPts val="342"/>
              </a:spcBef>
            </a:pPr>
            <a:r>
              <a:rPr sz="2650" spc="4" dirty="0" smtClean="0">
                <a:latin typeface="Arial"/>
                <a:cs typeface="Arial"/>
              </a:rPr>
              <a:t>R</a:t>
            </a:r>
            <a:r>
              <a:rPr sz="2650" spc="0" dirty="0" smtClean="0">
                <a:latin typeface="Arial"/>
                <a:cs typeface="Arial"/>
              </a:rPr>
              <a:t>éplication chaque</a:t>
            </a:r>
            <a:r>
              <a:rPr sz="2650" spc="-76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PN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1830" y="1762825"/>
            <a:ext cx="1047242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d’ADN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6649" y="1762825"/>
            <a:ext cx="1104297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(phase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7141" y="1762825"/>
            <a:ext cx="411748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S)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6367" y="1762825"/>
            <a:ext cx="2113705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-4" dirty="0" smtClean="0">
                <a:latin typeface="Arial"/>
                <a:cs typeface="Arial"/>
              </a:rPr>
              <a:t>i</a:t>
            </a:r>
            <a:r>
              <a:rPr sz="2650" spc="0" dirty="0" smtClean="0">
                <a:latin typeface="Arial"/>
                <a:cs typeface="Arial"/>
              </a:rPr>
              <a:t>ndépendante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6271" y="1762825"/>
            <a:ext cx="804753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dans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293" y="2890575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4568" y="2890575"/>
            <a:ext cx="4762879" cy="764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Migration</a:t>
            </a:r>
            <a:r>
              <a:rPr sz="2650" spc="-98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chaque</a:t>
            </a:r>
            <a:r>
              <a:rPr sz="2650" spc="-76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PN</a:t>
            </a:r>
            <a:r>
              <a:rPr sz="2650" spc="-36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vers</a:t>
            </a:r>
            <a:r>
              <a:rPr sz="2650" spc="-50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le</a:t>
            </a:r>
            <a:endParaRPr sz="2650">
              <a:latin typeface="Arial"/>
              <a:cs typeface="Arial"/>
            </a:endParaRPr>
          </a:p>
          <a:p>
            <a:pPr marL="12736" marR="50406">
              <a:lnSpc>
                <a:spcPct val="95825"/>
              </a:lnSpc>
            </a:pPr>
            <a:r>
              <a:rPr sz="2650" spc="0" dirty="0" smtClean="0">
                <a:latin typeface="Arial"/>
                <a:cs typeface="Arial"/>
              </a:rPr>
              <a:t>centre</a:t>
            </a:r>
            <a:r>
              <a:rPr sz="2650" spc="-83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de</a:t>
            </a:r>
            <a:r>
              <a:rPr sz="2650" spc="-29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l’œuf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293" y="4099858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4568" y="4099858"/>
            <a:ext cx="4466364" cy="764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Prophase</a:t>
            </a:r>
            <a:r>
              <a:rPr sz="2650" spc="-103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indépendante</a:t>
            </a:r>
            <a:r>
              <a:rPr sz="2650" spc="-140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dans</a:t>
            </a:r>
            <a:endParaRPr sz="2650">
              <a:latin typeface="Arial"/>
              <a:cs typeface="Arial"/>
            </a:endParaRPr>
          </a:p>
          <a:p>
            <a:pPr marL="12736" marR="50406">
              <a:lnSpc>
                <a:spcPct val="95825"/>
              </a:lnSpc>
            </a:pPr>
            <a:r>
              <a:rPr sz="2650" spc="0" dirty="0" smtClean="0">
                <a:latin typeface="Arial"/>
                <a:cs typeface="Arial"/>
              </a:rPr>
              <a:t>chaque</a:t>
            </a:r>
            <a:r>
              <a:rPr sz="2650" spc="-76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PN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293" y="5308368"/>
            <a:ext cx="193421" cy="361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4568" y="5308368"/>
            <a:ext cx="4413087" cy="1438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810"/>
              </a:lnSpc>
              <a:spcBef>
                <a:spcPts val="140"/>
              </a:spcBef>
            </a:pPr>
            <a:r>
              <a:rPr sz="2650" spc="0" dirty="0" smtClean="0">
                <a:latin typeface="Arial"/>
                <a:cs typeface="Arial"/>
              </a:rPr>
              <a:t>Métaphase</a:t>
            </a:r>
            <a:r>
              <a:rPr sz="2650" spc="-131" dirty="0" smtClean="0">
                <a:latin typeface="Arial"/>
                <a:cs typeface="Arial"/>
              </a:rPr>
              <a:t> </a:t>
            </a:r>
            <a:r>
              <a:rPr sz="2650" spc="0" dirty="0" smtClean="0">
                <a:latin typeface="Arial"/>
                <a:cs typeface="Arial"/>
              </a:rPr>
              <a:t>: caryogamie</a:t>
            </a:r>
            <a:endParaRPr sz="2650">
              <a:latin typeface="Arial"/>
              <a:cs typeface="Arial"/>
            </a:endParaRPr>
          </a:p>
          <a:p>
            <a:pPr marL="825051" indent="-308621" algn="just">
              <a:lnSpc>
                <a:spcPts val="2595"/>
              </a:lnSpc>
              <a:spcBef>
                <a:spcPts val="408"/>
              </a:spcBef>
            </a:pPr>
            <a:r>
              <a:rPr sz="2200" spc="0" dirty="0" smtClean="0">
                <a:latin typeface="Wingdings"/>
                <a:cs typeface="Wingdings"/>
              </a:rPr>
              <a:t></a:t>
            </a:r>
            <a:r>
              <a:rPr sz="2200" spc="18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Mélange des chromosomes </a:t>
            </a:r>
            <a:endParaRPr sz="2200">
              <a:latin typeface="Arial"/>
              <a:cs typeface="Arial"/>
            </a:endParaRPr>
          </a:p>
          <a:p>
            <a:pPr marL="825051" algn="just">
              <a:lnSpc>
                <a:spcPts val="2529"/>
              </a:lnSpc>
              <a:spcBef>
                <a:spcPts val="168"/>
              </a:spcBef>
            </a:pPr>
            <a:r>
              <a:rPr sz="2200" spc="0" dirty="0" smtClean="0">
                <a:latin typeface="Arial"/>
                <a:cs typeface="Arial"/>
              </a:rPr>
              <a:t>maternels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et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paternels en un </a:t>
            </a:r>
            <a:endParaRPr sz="2200">
              <a:latin typeface="Arial"/>
              <a:cs typeface="Arial"/>
            </a:endParaRPr>
          </a:p>
          <a:p>
            <a:pPr marL="825051" algn="just">
              <a:lnSpc>
                <a:spcPts val="2529"/>
              </a:lnSpc>
              <a:spcBef>
                <a:spcPts val="164"/>
              </a:spcBef>
            </a:pPr>
            <a:r>
              <a:rPr sz="2200" spc="0" dirty="0" smtClean="0">
                <a:latin typeface="Arial"/>
                <a:cs typeface="Arial"/>
              </a:rPr>
              <a:t>noyau diploïde 2n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64291" y="5906439"/>
            <a:ext cx="2496318" cy="464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0596" marR="516632" algn="ctr">
              <a:lnSpc>
                <a:spcPts val="1814"/>
              </a:lnSpc>
              <a:spcBef>
                <a:spcPts val="90"/>
              </a:spcBef>
            </a:pPr>
            <a:r>
              <a:rPr sz="1750" i="1" spc="-94" dirty="0" smtClean="0">
                <a:latin typeface="Arial"/>
                <a:cs typeface="Arial"/>
              </a:rPr>
              <a:t>L</a:t>
            </a:r>
            <a:r>
              <a:rPr sz="1750" i="1" spc="0" dirty="0" smtClean="0">
                <a:latin typeface="Arial"/>
                <a:cs typeface="Arial"/>
              </a:rPr>
              <a:t>’œuf fécondé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ts val="1714"/>
              </a:lnSpc>
            </a:pPr>
            <a:r>
              <a:rPr sz="2625" i="1" spc="0" baseline="1656" dirty="0" smtClean="0">
                <a:latin typeface="Arial"/>
                <a:cs typeface="Arial"/>
              </a:rPr>
              <a:t>au stade 2 PN ou zygote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061350" y="2647189"/>
            <a:ext cx="7397770" cy="485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1285" y="2839222"/>
            <a:ext cx="636266" cy="734567"/>
          </a:xfrm>
          <a:custGeom>
            <a:avLst/>
            <a:gdLst/>
            <a:ahLst/>
            <a:cxnLst/>
            <a:rect l="l" t="t" r="r" b="b"/>
            <a:pathLst>
              <a:path w="636266" h="734567">
                <a:moveTo>
                  <a:pt x="573020" y="685038"/>
                </a:moveTo>
                <a:lnTo>
                  <a:pt x="563142" y="673583"/>
                </a:lnTo>
                <a:lnTo>
                  <a:pt x="539492" y="694181"/>
                </a:lnTo>
                <a:lnTo>
                  <a:pt x="636266" y="734567"/>
                </a:lnTo>
                <a:lnTo>
                  <a:pt x="573020" y="685038"/>
                </a:lnTo>
                <a:close/>
              </a:path>
              <a:path w="636266" h="734567">
                <a:moveTo>
                  <a:pt x="610358" y="632459"/>
                </a:moveTo>
                <a:lnTo>
                  <a:pt x="586831" y="652951"/>
                </a:lnTo>
                <a:lnTo>
                  <a:pt x="597404" y="665226"/>
                </a:lnTo>
                <a:lnTo>
                  <a:pt x="610358" y="632459"/>
                </a:lnTo>
                <a:close/>
              </a:path>
              <a:path w="636266" h="734567">
                <a:moveTo>
                  <a:pt x="24383" y="0"/>
                </a:moveTo>
                <a:lnTo>
                  <a:pt x="0" y="20573"/>
                </a:lnTo>
                <a:lnTo>
                  <a:pt x="563142" y="673583"/>
                </a:lnTo>
                <a:lnTo>
                  <a:pt x="573020" y="685038"/>
                </a:lnTo>
                <a:lnTo>
                  <a:pt x="636266" y="734567"/>
                </a:lnTo>
                <a:lnTo>
                  <a:pt x="610358" y="632459"/>
                </a:lnTo>
                <a:lnTo>
                  <a:pt x="597404" y="665226"/>
                </a:lnTo>
                <a:lnTo>
                  <a:pt x="586831" y="652951"/>
                </a:lnTo>
                <a:lnTo>
                  <a:pt x="24383" y="0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8701" y="2207524"/>
            <a:ext cx="1343405" cy="643889"/>
          </a:xfrm>
          <a:custGeom>
            <a:avLst/>
            <a:gdLst/>
            <a:ahLst/>
            <a:cxnLst/>
            <a:rect l="l" t="t" r="r" b="b"/>
            <a:pathLst>
              <a:path w="1343405" h="643889">
                <a:moveTo>
                  <a:pt x="0" y="643889"/>
                </a:moveTo>
                <a:lnTo>
                  <a:pt x="1343405" y="643889"/>
                </a:lnTo>
                <a:lnTo>
                  <a:pt x="1343405" y="0"/>
                </a:lnTo>
                <a:lnTo>
                  <a:pt x="0" y="0"/>
                </a:lnTo>
                <a:lnTo>
                  <a:pt x="0" y="64388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9092" y="2423932"/>
            <a:ext cx="145541" cy="654558"/>
          </a:xfrm>
          <a:custGeom>
            <a:avLst/>
            <a:gdLst/>
            <a:ahLst/>
            <a:cxnLst/>
            <a:rect l="l" t="t" r="r" b="b"/>
            <a:pathLst>
              <a:path w="145541" h="654558">
                <a:moveTo>
                  <a:pt x="30584" y="558737"/>
                </a:moveTo>
                <a:lnTo>
                  <a:pt x="0" y="553974"/>
                </a:lnTo>
                <a:lnTo>
                  <a:pt x="32003" y="654558"/>
                </a:lnTo>
                <a:lnTo>
                  <a:pt x="92963" y="568451"/>
                </a:lnTo>
                <a:lnTo>
                  <a:pt x="61762" y="563592"/>
                </a:lnTo>
                <a:lnTo>
                  <a:pt x="59436" y="579120"/>
                </a:lnTo>
                <a:lnTo>
                  <a:pt x="28193" y="574548"/>
                </a:lnTo>
                <a:lnTo>
                  <a:pt x="30584" y="558737"/>
                </a:lnTo>
                <a:close/>
              </a:path>
              <a:path w="145541" h="654558">
                <a:moveTo>
                  <a:pt x="28193" y="574548"/>
                </a:moveTo>
                <a:lnTo>
                  <a:pt x="59436" y="579120"/>
                </a:lnTo>
                <a:lnTo>
                  <a:pt x="61762" y="563592"/>
                </a:lnTo>
                <a:lnTo>
                  <a:pt x="145541" y="4572"/>
                </a:lnTo>
                <a:lnTo>
                  <a:pt x="115062" y="0"/>
                </a:lnTo>
                <a:lnTo>
                  <a:pt x="30584" y="558737"/>
                </a:lnTo>
                <a:lnTo>
                  <a:pt x="28193" y="574548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2046" y="6098290"/>
            <a:ext cx="2182499" cy="372617"/>
          </a:xfrm>
          <a:custGeom>
            <a:avLst/>
            <a:gdLst/>
            <a:ahLst/>
            <a:cxnLst/>
            <a:rect l="l" t="t" r="r" b="b"/>
            <a:pathLst>
              <a:path w="2182499" h="372617">
                <a:moveTo>
                  <a:pt x="2182489" y="0"/>
                </a:moveTo>
                <a:lnTo>
                  <a:pt x="0" y="0"/>
                </a:lnTo>
                <a:lnTo>
                  <a:pt x="0" y="372617"/>
                </a:lnTo>
                <a:lnTo>
                  <a:pt x="2182489" y="372617"/>
                </a:lnTo>
                <a:lnTo>
                  <a:pt x="2182489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8244" y="3253750"/>
            <a:ext cx="979170" cy="260603"/>
          </a:xfrm>
          <a:custGeom>
            <a:avLst/>
            <a:gdLst/>
            <a:ahLst/>
            <a:cxnLst/>
            <a:rect l="l" t="t" r="r" b="b"/>
            <a:pathLst>
              <a:path w="979170" h="260603">
                <a:moveTo>
                  <a:pt x="80010" y="233933"/>
                </a:moveTo>
                <a:lnTo>
                  <a:pt x="73151" y="202691"/>
                </a:lnTo>
                <a:lnTo>
                  <a:pt x="0" y="235457"/>
                </a:lnTo>
                <a:lnTo>
                  <a:pt x="102108" y="260603"/>
                </a:lnTo>
                <a:lnTo>
                  <a:pt x="80010" y="233933"/>
                </a:lnTo>
                <a:close/>
              </a:path>
              <a:path w="979170" h="260603">
                <a:moveTo>
                  <a:pt x="102108" y="260603"/>
                </a:moveTo>
                <a:lnTo>
                  <a:pt x="95327" y="230468"/>
                </a:lnTo>
                <a:lnTo>
                  <a:pt x="979170" y="30479"/>
                </a:lnTo>
                <a:lnTo>
                  <a:pt x="972312" y="0"/>
                </a:lnTo>
                <a:lnTo>
                  <a:pt x="88309" y="199275"/>
                </a:lnTo>
                <a:lnTo>
                  <a:pt x="81534" y="169163"/>
                </a:lnTo>
                <a:lnTo>
                  <a:pt x="0" y="235457"/>
                </a:lnTo>
                <a:lnTo>
                  <a:pt x="73151" y="202691"/>
                </a:lnTo>
                <a:lnTo>
                  <a:pt x="80010" y="233933"/>
                </a:lnTo>
                <a:lnTo>
                  <a:pt x="102108" y="260603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17592" y="5447542"/>
            <a:ext cx="889253" cy="651510"/>
          </a:xfrm>
          <a:custGeom>
            <a:avLst/>
            <a:gdLst/>
            <a:ahLst/>
            <a:cxnLst/>
            <a:rect l="l" t="t" r="r" b="b"/>
            <a:pathLst>
              <a:path w="889253" h="651510">
                <a:moveTo>
                  <a:pt x="54864" y="59435"/>
                </a:moveTo>
                <a:lnTo>
                  <a:pt x="0" y="0"/>
                </a:lnTo>
                <a:lnTo>
                  <a:pt x="48768" y="93725"/>
                </a:lnTo>
                <a:lnTo>
                  <a:pt x="67243" y="68417"/>
                </a:lnTo>
                <a:lnTo>
                  <a:pt x="54864" y="59435"/>
                </a:lnTo>
                <a:close/>
              </a:path>
              <a:path w="889253" h="651510">
                <a:moveTo>
                  <a:pt x="73151" y="33527"/>
                </a:moveTo>
                <a:lnTo>
                  <a:pt x="67243" y="68417"/>
                </a:lnTo>
                <a:lnTo>
                  <a:pt x="870966" y="651510"/>
                </a:lnTo>
                <a:lnTo>
                  <a:pt x="889253" y="625601"/>
                </a:lnTo>
                <a:lnTo>
                  <a:pt x="85939" y="42805"/>
                </a:lnTo>
                <a:lnTo>
                  <a:pt x="104394" y="17525"/>
                </a:lnTo>
                <a:lnTo>
                  <a:pt x="0" y="0"/>
                </a:lnTo>
                <a:lnTo>
                  <a:pt x="54864" y="59435"/>
                </a:lnTo>
                <a:lnTo>
                  <a:pt x="67243" y="68417"/>
                </a:lnTo>
                <a:lnTo>
                  <a:pt x="73151" y="33527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1562" y="2430790"/>
            <a:ext cx="1041653" cy="944879"/>
          </a:xfrm>
          <a:custGeom>
            <a:avLst/>
            <a:gdLst/>
            <a:ahLst/>
            <a:cxnLst/>
            <a:rect l="l" t="t" r="r" b="b"/>
            <a:pathLst>
              <a:path w="1041653" h="944879">
                <a:moveTo>
                  <a:pt x="59623" y="869594"/>
                </a:moveTo>
                <a:lnTo>
                  <a:pt x="38862" y="846581"/>
                </a:lnTo>
                <a:lnTo>
                  <a:pt x="0" y="944879"/>
                </a:lnTo>
                <a:lnTo>
                  <a:pt x="102108" y="916686"/>
                </a:lnTo>
                <a:lnTo>
                  <a:pt x="80940" y="893223"/>
                </a:lnTo>
                <a:lnTo>
                  <a:pt x="69342" y="903731"/>
                </a:lnTo>
                <a:lnTo>
                  <a:pt x="48006" y="880110"/>
                </a:lnTo>
                <a:lnTo>
                  <a:pt x="59623" y="869594"/>
                </a:lnTo>
                <a:close/>
              </a:path>
              <a:path w="1041653" h="944879">
                <a:moveTo>
                  <a:pt x="48006" y="880110"/>
                </a:moveTo>
                <a:lnTo>
                  <a:pt x="69342" y="903731"/>
                </a:lnTo>
                <a:lnTo>
                  <a:pt x="80940" y="893223"/>
                </a:lnTo>
                <a:lnTo>
                  <a:pt x="1041653" y="22860"/>
                </a:lnTo>
                <a:lnTo>
                  <a:pt x="1020318" y="0"/>
                </a:lnTo>
                <a:lnTo>
                  <a:pt x="59623" y="869594"/>
                </a:lnTo>
                <a:lnTo>
                  <a:pt x="48006" y="880110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4609" y="1725178"/>
            <a:ext cx="1968242" cy="70103"/>
          </a:xfrm>
          <a:custGeom>
            <a:avLst/>
            <a:gdLst/>
            <a:ahLst/>
            <a:cxnLst/>
            <a:rect l="l" t="t" r="r" b="b"/>
            <a:pathLst>
              <a:path w="1968242" h="70103">
                <a:moveTo>
                  <a:pt x="762" y="70103"/>
                </a:moveTo>
                <a:lnTo>
                  <a:pt x="1968242" y="62484"/>
                </a:lnTo>
                <a:lnTo>
                  <a:pt x="1968242" y="0"/>
                </a:lnTo>
                <a:lnTo>
                  <a:pt x="0" y="6858"/>
                </a:lnTo>
                <a:lnTo>
                  <a:pt x="762" y="70103"/>
                </a:lnTo>
                <a:close/>
              </a:path>
            </a:pathLst>
          </a:custGeom>
          <a:solidFill>
            <a:srgbClr val="6698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6984" y="1726702"/>
            <a:ext cx="5887211" cy="63246"/>
          </a:xfrm>
          <a:custGeom>
            <a:avLst/>
            <a:gdLst/>
            <a:ahLst/>
            <a:cxnLst/>
            <a:rect l="l" t="t" r="r" b="b"/>
            <a:pathLst>
              <a:path w="5887211" h="63246">
                <a:moveTo>
                  <a:pt x="0" y="63246"/>
                </a:moveTo>
                <a:lnTo>
                  <a:pt x="5887211" y="63246"/>
                </a:lnTo>
                <a:lnTo>
                  <a:pt x="5887211" y="0"/>
                </a:lnTo>
                <a:lnTo>
                  <a:pt x="0" y="0"/>
                </a:lnTo>
                <a:lnTo>
                  <a:pt x="0" y="63246"/>
                </a:lnTo>
                <a:close/>
              </a:path>
            </a:pathLst>
          </a:custGeom>
          <a:solidFill>
            <a:srgbClr val="6F3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5205" y="396328"/>
            <a:ext cx="7448976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Evolution</a:t>
            </a:r>
            <a:r>
              <a:rPr sz="3500" spc="-9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des</a:t>
            </a:r>
            <a:r>
              <a:rPr sz="3500" spc="-9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follicules</a:t>
            </a:r>
            <a:r>
              <a:rPr sz="3500" spc="-9" dirty="0" smtClean="0">
                <a:solidFill>
                  <a:srgbClr val="D83703"/>
                </a:solidFill>
                <a:latin typeface="Arial"/>
                <a:cs typeface="Arial"/>
              </a:rPr>
              <a:t> </a:t>
            </a: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gamétogènes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6085" y="1160460"/>
            <a:ext cx="3463949" cy="547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861" marR="37833">
              <a:lnSpc>
                <a:spcPts val="2290"/>
              </a:lnSpc>
              <a:spcBef>
                <a:spcPts val="114"/>
              </a:spcBef>
            </a:pPr>
            <a:r>
              <a:rPr sz="3300" b="1" spc="0" baseline="-1317" dirty="0" smtClean="0">
                <a:solidFill>
                  <a:srgbClr val="6F309F"/>
                </a:solidFill>
                <a:latin typeface="Arial"/>
                <a:cs typeface="Arial"/>
              </a:rPr>
              <a:t>Folliculogenèse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964"/>
              </a:lnSpc>
            </a:pPr>
            <a:r>
              <a:rPr sz="1950" spc="0" dirty="0" smtClean="0">
                <a:solidFill>
                  <a:srgbClr val="6F309F"/>
                </a:solidFill>
                <a:latin typeface="Arial"/>
                <a:cs typeface="Arial"/>
              </a:rPr>
              <a:t>phase</a:t>
            </a:r>
            <a:r>
              <a:rPr sz="1950" spc="53" dirty="0" smtClean="0">
                <a:solidFill>
                  <a:srgbClr val="6F309F"/>
                </a:solidFill>
                <a:latin typeface="Arial"/>
                <a:cs typeface="Arial"/>
              </a:rPr>
              <a:t> </a:t>
            </a:r>
            <a:r>
              <a:rPr sz="1950" spc="0" dirty="0" smtClean="0">
                <a:solidFill>
                  <a:srgbClr val="6F309F"/>
                </a:solidFill>
                <a:latin typeface="Arial"/>
                <a:cs typeface="Arial"/>
              </a:rPr>
              <a:t>de</a:t>
            </a:r>
            <a:r>
              <a:rPr sz="1950" spc="31" dirty="0" smtClean="0">
                <a:solidFill>
                  <a:srgbClr val="6F309F"/>
                </a:solidFill>
                <a:latin typeface="Arial"/>
                <a:cs typeface="Arial"/>
              </a:rPr>
              <a:t> </a:t>
            </a:r>
            <a:r>
              <a:rPr sz="1950" spc="0" dirty="0" smtClean="0">
                <a:solidFill>
                  <a:srgbClr val="6F309F"/>
                </a:solidFill>
                <a:latin typeface="Arial"/>
                <a:cs typeface="Arial"/>
              </a:rPr>
              <a:t>croissance</a:t>
            </a:r>
            <a:r>
              <a:rPr sz="1950" spc="83" dirty="0" smtClean="0">
                <a:solidFill>
                  <a:srgbClr val="6F309F"/>
                </a:solidFill>
                <a:latin typeface="Arial"/>
                <a:cs typeface="Arial"/>
              </a:rPr>
              <a:t> </a:t>
            </a:r>
            <a:r>
              <a:rPr sz="1950" spc="0" dirty="0" smtClean="0">
                <a:solidFill>
                  <a:srgbClr val="6F309F"/>
                </a:solidFill>
                <a:latin typeface="Arial"/>
                <a:cs typeface="Arial"/>
              </a:rPr>
              <a:t>(puberté)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8669" y="1166556"/>
            <a:ext cx="2152127" cy="5177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300" b="1" spc="0" baseline="-3952" dirty="0" smtClean="0">
                <a:solidFill>
                  <a:srgbClr val="6599FE"/>
                </a:solidFill>
                <a:latin typeface="Arial"/>
                <a:cs typeface="Arial"/>
              </a:rPr>
              <a:t>Pool de réserve</a:t>
            </a:r>
            <a:endParaRPr sz="2200">
              <a:latin typeface="Arial"/>
              <a:cs typeface="Arial"/>
            </a:endParaRPr>
          </a:p>
          <a:p>
            <a:pPr marL="24892" marR="19098">
              <a:lnSpc>
                <a:spcPts val="1845"/>
              </a:lnSpc>
            </a:pPr>
            <a:r>
              <a:rPr sz="2925" b="1" spc="0" baseline="1486" dirty="0" smtClean="0">
                <a:solidFill>
                  <a:srgbClr val="6599FE"/>
                </a:solidFill>
                <a:latin typeface="Arial"/>
                <a:cs typeface="Arial"/>
              </a:rPr>
              <a:t>(vie</a:t>
            </a:r>
            <a:r>
              <a:rPr sz="2925" b="1" spc="38" baseline="1486" dirty="0" smtClean="0">
                <a:solidFill>
                  <a:srgbClr val="6599FE"/>
                </a:solidFill>
                <a:latin typeface="Arial"/>
                <a:cs typeface="Arial"/>
              </a:rPr>
              <a:t> </a:t>
            </a:r>
            <a:r>
              <a:rPr sz="2925" b="1" spc="0" baseline="1486" dirty="0" smtClean="0">
                <a:solidFill>
                  <a:srgbClr val="6599FE"/>
                </a:solidFill>
                <a:latin typeface="Arial"/>
                <a:cs typeface="Arial"/>
              </a:rPr>
              <a:t>intra-utérine)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5711" y="1430802"/>
            <a:ext cx="805977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6F309F"/>
                </a:solidFill>
                <a:latin typeface="Arial"/>
                <a:cs typeface="Arial"/>
              </a:rPr>
              <a:t>Entrée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7085" y="1430802"/>
            <a:ext cx="343603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solidFill>
                  <a:srgbClr val="6F309F"/>
                </a:solidFill>
                <a:latin typeface="Arial"/>
                <a:cs typeface="Arial"/>
              </a:rPr>
              <a:t>en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6665" y="1932487"/>
            <a:ext cx="970709" cy="517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Follicule</a:t>
            </a:r>
            <a:endParaRPr sz="1750">
              <a:latin typeface="Arial"/>
              <a:cs typeface="Arial"/>
            </a:endParaRPr>
          </a:p>
          <a:p>
            <a:pPr marL="12700" marR="33604">
              <a:lnSpc>
                <a:spcPct val="95825"/>
              </a:lnSpc>
              <a:spcBef>
                <a:spcPts val="4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primaire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6540" y="2046025"/>
            <a:ext cx="1207596" cy="991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Follicule</a:t>
            </a:r>
            <a:endParaRPr sz="175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4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secondaire</a:t>
            </a:r>
            <a:endParaRPr sz="1750">
              <a:latin typeface="Arial"/>
              <a:cs typeface="Arial"/>
            </a:endParaRPr>
          </a:p>
          <a:p>
            <a:pPr marR="59124" algn="r">
              <a:lnSpc>
                <a:spcPct val="95825"/>
              </a:lnSpc>
              <a:spcBef>
                <a:spcPts val="1490"/>
              </a:spcBef>
            </a:pPr>
            <a:r>
              <a:rPr sz="1950" spc="4" dirty="0" smtClean="0">
                <a:latin typeface="Arial"/>
                <a:cs typeface="Arial"/>
              </a:rPr>
              <a:t>J1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8620" y="3091490"/>
            <a:ext cx="2447256" cy="517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986" marR="304612" algn="ctr">
              <a:lnSpc>
                <a:spcPts val="1900"/>
              </a:lnSpc>
              <a:spcBef>
                <a:spcPts val="95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Follicule tertiaire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4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(ou cavitaire ou antral)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7299" y="6406670"/>
            <a:ext cx="470269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latin typeface="Arial"/>
                <a:cs typeface="Arial"/>
              </a:rPr>
              <a:t>J14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2046" y="6098290"/>
            <a:ext cx="2182489" cy="372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60">
              <a:lnSpc>
                <a:spcPct val="95825"/>
              </a:lnSpc>
              <a:spcBef>
                <a:spcPts val="475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Follicule De Graaf</a:t>
            </a:r>
            <a:endParaRPr sz="17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88701" y="2207524"/>
            <a:ext cx="1343405" cy="643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352" marR="106876">
              <a:lnSpc>
                <a:spcPts val="2012"/>
              </a:lnSpc>
              <a:spcBef>
                <a:spcPts val="475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Follicule </a:t>
            </a:r>
            <a:endParaRPr sz="1750">
              <a:latin typeface="Arial"/>
              <a:cs typeface="Arial"/>
            </a:endParaRPr>
          </a:p>
          <a:p>
            <a:pPr marL="101352" marR="106876">
              <a:lnSpc>
                <a:spcPts val="2012"/>
              </a:lnSpc>
              <a:spcBef>
                <a:spcPts val="100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primordial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269896" y="1171325"/>
            <a:ext cx="7397770" cy="485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5806" y="5414906"/>
            <a:ext cx="550926" cy="114300"/>
          </a:xfrm>
          <a:custGeom>
            <a:avLst/>
            <a:gdLst/>
            <a:ahLst/>
            <a:cxnLst/>
            <a:rect l="l" t="t" r="r" b="b"/>
            <a:pathLst>
              <a:path w="550926" h="114300">
                <a:moveTo>
                  <a:pt x="79248" y="85343"/>
                </a:moveTo>
                <a:lnTo>
                  <a:pt x="76200" y="54102"/>
                </a:lnTo>
                <a:lnTo>
                  <a:pt x="0" y="78486"/>
                </a:lnTo>
                <a:lnTo>
                  <a:pt x="99059" y="114300"/>
                </a:lnTo>
                <a:lnTo>
                  <a:pt x="79248" y="85343"/>
                </a:lnTo>
                <a:close/>
              </a:path>
              <a:path w="550926" h="114300">
                <a:moveTo>
                  <a:pt x="99059" y="114300"/>
                </a:moveTo>
                <a:lnTo>
                  <a:pt x="95551" y="83473"/>
                </a:lnTo>
                <a:lnTo>
                  <a:pt x="550926" y="31242"/>
                </a:lnTo>
                <a:lnTo>
                  <a:pt x="547116" y="0"/>
                </a:lnTo>
                <a:lnTo>
                  <a:pt x="92001" y="52286"/>
                </a:lnTo>
                <a:lnTo>
                  <a:pt x="88392" y="20574"/>
                </a:lnTo>
                <a:lnTo>
                  <a:pt x="0" y="78486"/>
                </a:lnTo>
                <a:lnTo>
                  <a:pt x="76200" y="54102"/>
                </a:lnTo>
                <a:lnTo>
                  <a:pt x="79248" y="85343"/>
                </a:lnTo>
                <a:lnTo>
                  <a:pt x="99059" y="114300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5685" y="3749173"/>
            <a:ext cx="729554" cy="983245"/>
          </a:xfrm>
          <a:custGeom>
            <a:avLst/>
            <a:gdLst/>
            <a:ahLst/>
            <a:cxnLst/>
            <a:rect l="l" t="t" r="r" b="b"/>
            <a:pathLst>
              <a:path w="574547" h="855726">
                <a:moveTo>
                  <a:pt x="0" y="838199"/>
                </a:moveTo>
                <a:lnTo>
                  <a:pt x="25907" y="855725"/>
                </a:lnTo>
                <a:lnTo>
                  <a:pt x="535461" y="87649"/>
                </a:lnTo>
                <a:lnTo>
                  <a:pt x="544067" y="74675"/>
                </a:lnTo>
                <a:lnTo>
                  <a:pt x="561594" y="105155"/>
                </a:lnTo>
                <a:lnTo>
                  <a:pt x="574547" y="0"/>
                </a:lnTo>
                <a:lnTo>
                  <a:pt x="518159" y="57149"/>
                </a:lnTo>
                <a:lnTo>
                  <a:pt x="509475" y="70241"/>
                </a:lnTo>
                <a:lnTo>
                  <a:pt x="0" y="838199"/>
                </a:lnTo>
                <a:close/>
              </a:path>
              <a:path w="574547" h="855726">
                <a:moveTo>
                  <a:pt x="518159" y="57149"/>
                </a:moveTo>
                <a:lnTo>
                  <a:pt x="574547" y="0"/>
                </a:lnTo>
                <a:lnTo>
                  <a:pt x="483107" y="52577"/>
                </a:lnTo>
                <a:lnTo>
                  <a:pt x="509475" y="70241"/>
                </a:lnTo>
                <a:lnTo>
                  <a:pt x="518159" y="57149"/>
                </a:lnTo>
                <a:close/>
              </a:path>
              <a:path w="574547" h="855726">
                <a:moveTo>
                  <a:pt x="561594" y="105155"/>
                </a:moveTo>
                <a:lnTo>
                  <a:pt x="544067" y="74675"/>
                </a:lnTo>
                <a:lnTo>
                  <a:pt x="535461" y="87649"/>
                </a:lnTo>
                <a:lnTo>
                  <a:pt x="561594" y="105155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rot="3648259">
            <a:off x="3999768" y="4891364"/>
            <a:ext cx="549209" cy="801115"/>
          </a:xfrm>
          <a:custGeom>
            <a:avLst/>
            <a:gdLst/>
            <a:ahLst/>
            <a:cxnLst/>
            <a:rect l="l" t="t" r="r" b="b"/>
            <a:pathLst>
              <a:path w="475488" h="630174">
                <a:moveTo>
                  <a:pt x="34289" y="72390"/>
                </a:moveTo>
                <a:lnTo>
                  <a:pt x="0" y="0"/>
                </a:lnTo>
                <a:lnTo>
                  <a:pt x="18287" y="103632"/>
                </a:lnTo>
                <a:lnTo>
                  <a:pt x="43523" y="84769"/>
                </a:lnTo>
                <a:lnTo>
                  <a:pt x="34289" y="72390"/>
                </a:lnTo>
                <a:close/>
              </a:path>
              <a:path w="475488" h="630174">
                <a:moveTo>
                  <a:pt x="59436" y="53340"/>
                </a:moveTo>
                <a:lnTo>
                  <a:pt x="43523" y="84769"/>
                </a:lnTo>
                <a:lnTo>
                  <a:pt x="450341" y="630174"/>
                </a:lnTo>
                <a:lnTo>
                  <a:pt x="475488" y="611886"/>
                </a:lnTo>
                <a:lnTo>
                  <a:pt x="68783" y="65888"/>
                </a:lnTo>
                <a:lnTo>
                  <a:pt x="93725" y="47244"/>
                </a:lnTo>
                <a:lnTo>
                  <a:pt x="0" y="0"/>
                </a:lnTo>
                <a:lnTo>
                  <a:pt x="34289" y="72390"/>
                </a:lnTo>
                <a:lnTo>
                  <a:pt x="43523" y="84769"/>
                </a:lnTo>
                <a:lnTo>
                  <a:pt x="59436" y="53340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6678" y="4779398"/>
            <a:ext cx="1664207" cy="407669"/>
          </a:xfrm>
          <a:custGeom>
            <a:avLst/>
            <a:gdLst/>
            <a:ahLst/>
            <a:cxnLst/>
            <a:rect l="l" t="t" r="r" b="b"/>
            <a:pathLst>
              <a:path w="1664207" h="407670">
                <a:moveTo>
                  <a:pt x="5333" y="407669"/>
                </a:moveTo>
                <a:lnTo>
                  <a:pt x="5333" y="10667"/>
                </a:lnTo>
                <a:lnTo>
                  <a:pt x="10668" y="5333"/>
                </a:lnTo>
                <a:lnTo>
                  <a:pt x="1653539" y="5333"/>
                </a:lnTo>
                <a:lnTo>
                  <a:pt x="1664207" y="0"/>
                </a:lnTo>
                <a:lnTo>
                  <a:pt x="0" y="0"/>
                </a:lnTo>
                <a:lnTo>
                  <a:pt x="5333" y="407669"/>
                </a:lnTo>
                <a:close/>
              </a:path>
            </a:pathLst>
          </a:custGeom>
          <a:solidFill>
            <a:srgbClr val="7F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6678" y="4779398"/>
            <a:ext cx="1664207" cy="418338"/>
          </a:xfrm>
          <a:custGeom>
            <a:avLst/>
            <a:gdLst/>
            <a:ahLst/>
            <a:cxnLst/>
            <a:rect l="l" t="t" r="r" b="b"/>
            <a:pathLst>
              <a:path w="1664207" h="418338">
                <a:moveTo>
                  <a:pt x="1664207" y="418337"/>
                </a:moveTo>
                <a:lnTo>
                  <a:pt x="1664207" y="0"/>
                </a:lnTo>
                <a:lnTo>
                  <a:pt x="1653539" y="5333"/>
                </a:lnTo>
                <a:lnTo>
                  <a:pt x="10668" y="5333"/>
                </a:lnTo>
                <a:lnTo>
                  <a:pt x="5333" y="10667"/>
                </a:lnTo>
                <a:lnTo>
                  <a:pt x="5333" y="407669"/>
                </a:lnTo>
                <a:lnTo>
                  <a:pt x="0" y="0"/>
                </a:lnTo>
                <a:lnTo>
                  <a:pt x="0" y="418337"/>
                </a:lnTo>
                <a:lnTo>
                  <a:pt x="1664207" y="418337"/>
                </a:lnTo>
                <a:lnTo>
                  <a:pt x="10668" y="413003"/>
                </a:lnTo>
                <a:lnTo>
                  <a:pt x="10668" y="10667"/>
                </a:lnTo>
                <a:lnTo>
                  <a:pt x="1658874" y="10667"/>
                </a:lnTo>
                <a:lnTo>
                  <a:pt x="1658874" y="407669"/>
                </a:lnTo>
                <a:lnTo>
                  <a:pt x="1653539" y="413003"/>
                </a:lnTo>
                <a:lnTo>
                  <a:pt x="1664207" y="418337"/>
                </a:lnTo>
                <a:close/>
              </a:path>
            </a:pathLst>
          </a:custGeom>
          <a:solidFill>
            <a:srgbClr val="7F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47346" y="4790066"/>
            <a:ext cx="1653539" cy="407670"/>
          </a:xfrm>
          <a:custGeom>
            <a:avLst/>
            <a:gdLst/>
            <a:ahLst/>
            <a:cxnLst/>
            <a:rect l="l" t="t" r="r" b="b"/>
            <a:pathLst>
              <a:path w="1653539" h="407670">
                <a:moveTo>
                  <a:pt x="1648205" y="0"/>
                </a:moveTo>
                <a:lnTo>
                  <a:pt x="1642872" y="0"/>
                </a:lnTo>
                <a:lnTo>
                  <a:pt x="1642872" y="397002"/>
                </a:lnTo>
                <a:lnTo>
                  <a:pt x="0" y="397002"/>
                </a:lnTo>
                <a:lnTo>
                  <a:pt x="0" y="402336"/>
                </a:lnTo>
                <a:lnTo>
                  <a:pt x="1653539" y="407670"/>
                </a:lnTo>
                <a:lnTo>
                  <a:pt x="1642871" y="402336"/>
                </a:lnTo>
                <a:lnTo>
                  <a:pt x="1648205" y="397002"/>
                </a:lnTo>
                <a:lnTo>
                  <a:pt x="1648205" y="0"/>
                </a:lnTo>
                <a:close/>
              </a:path>
            </a:pathLst>
          </a:custGeom>
          <a:solidFill>
            <a:srgbClr val="7F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5535" y="3375032"/>
            <a:ext cx="1691639" cy="407670"/>
          </a:xfrm>
          <a:custGeom>
            <a:avLst/>
            <a:gdLst/>
            <a:ahLst/>
            <a:cxnLst/>
            <a:rect l="l" t="t" r="r" b="b"/>
            <a:pathLst>
              <a:path w="1691639" h="407670">
                <a:moveTo>
                  <a:pt x="5333" y="407670"/>
                </a:moveTo>
                <a:lnTo>
                  <a:pt x="5333" y="10668"/>
                </a:lnTo>
                <a:lnTo>
                  <a:pt x="10667" y="5334"/>
                </a:lnTo>
                <a:lnTo>
                  <a:pt x="1680971" y="5334"/>
                </a:lnTo>
                <a:lnTo>
                  <a:pt x="1691639" y="0"/>
                </a:lnTo>
                <a:lnTo>
                  <a:pt x="0" y="0"/>
                </a:lnTo>
                <a:lnTo>
                  <a:pt x="5333" y="407670"/>
                </a:lnTo>
                <a:close/>
              </a:path>
            </a:pathLst>
          </a:custGeom>
          <a:solidFill>
            <a:srgbClr val="7F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5535" y="3375032"/>
            <a:ext cx="1691639" cy="418338"/>
          </a:xfrm>
          <a:custGeom>
            <a:avLst/>
            <a:gdLst/>
            <a:ahLst/>
            <a:cxnLst/>
            <a:rect l="l" t="t" r="r" b="b"/>
            <a:pathLst>
              <a:path w="1691639" h="418338">
                <a:moveTo>
                  <a:pt x="1691639" y="418338"/>
                </a:moveTo>
                <a:lnTo>
                  <a:pt x="1691639" y="0"/>
                </a:lnTo>
                <a:lnTo>
                  <a:pt x="1680971" y="5334"/>
                </a:lnTo>
                <a:lnTo>
                  <a:pt x="10667" y="5334"/>
                </a:lnTo>
                <a:lnTo>
                  <a:pt x="5333" y="10668"/>
                </a:lnTo>
                <a:lnTo>
                  <a:pt x="5333" y="407670"/>
                </a:lnTo>
                <a:lnTo>
                  <a:pt x="0" y="0"/>
                </a:lnTo>
                <a:lnTo>
                  <a:pt x="0" y="418338"/>
                </a:lnTo>
                <a:lnTo>
                  <a:pt x="1691639" y="418338"/>
                </a:lnTo>
                <a:lnTo>
                  <a:pt x="10667" y="413004"/>
                </a:lnTo>
                <a:lnTo>
                  <a:pt x="10668" y="10667"/>
                </a:lnTo>
                <a:lnTo>
                  <a:pt x="1686306" y="10668"/>
                </a:lnTo>
                <a:lnTo>
                  <a:pt x="1686306" y="407670"/>
                </a:lnTo>
                <a:lnTo>
                  <a:pt x="1680971" y="413004"/>
                </a:lnTo>
                <a:lnTo>
                  <a:pt x="1691639" y="418338"/>
                </a:lnTo>
                <a:close/>
              </a:path>
            </a:pathLst>
          </a:custGeom>
          <a:solidFill>
            <a:srgbClr val="7F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203" y="3385700"/>
            <a:ext cx="1680972" cy="407670"/>
          </a:xfrm>
          <a:custGeom>
            <a:avLst/>
            <a:gdLst/>
            <a:ahLst/>
            <a:cxnLst/>
            <a:rect l="l" t="t" r="r" b="b"/>
            <a:pathLst>
              <a:path w="1680972" h="407670">
                <a:moveTo>
                  <a:pt x="1675638" y="0"/>
                </a:moveTo>
                <a:lnTo>
                  <a:pt x="1670304" y="0"/>
                </a:lnTo>
                <a:lnTo>
                  <a:pt x="1670304" y="397002"/>
                </a:lnTo>
                <a:lnTo>
                  <a:pt x="0" y="397002"/>
                </a:lnTo>
                <a:lnTo>
                  <a:pt x="0" y="402336"/>
                </a:lnTo>
                <a:lnTo>
                  <a:pt x="1680972" y="407670"/>
                </a:lnTo>
                <a:lnTo>
                  <a:pt x="1670304" y="402336"/>
                </a:lnTo>
                <a:lnTo>
                  <a:pt x="1675638" y="397002"/>
                </a:lnTo>
                <a:lnTo>
                  <a:pt x="1675638" y="0"/>
                </a:lnTo>
                <a:close/>
              </a:path>
            </a:pathLst>
          </a:custGeom>
          <a:solidFill>
            <a:srgbClr val="7F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48675" y="332160"/>
            <a:ext cx="1983182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Ovulation</a:t>
            </a:r>
            <a:endParaRPr sz="3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1793" y="332160"/>
            <a:ext cx="465839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et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567" y="332160"/>
            <a:ext cx="1311993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phase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496" y="332160"/>
            <a:ext cx="1411014" cy="473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4"/>
              </a:lnSpc>
              <a:spcBef>
                <a:spcPts val="185"/>
              </a:spcBef>
            </a:pPr>
            <a:r>
              <a:rPr sz="3500" spc="0" dirty="0" smtClean="0">
                <a:solidFill>
                  <a:srgbClr val="D83703"/>
                </a:solidFill>
                <a:latin typeface="Arial"/>
                <a:cs typeface="Arial"/>
              </a:rPr>
              <a:t>lutéale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641" y="3457855"/>
            <a:ext cx="1682879" cy="751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dirty="0" smtClean="0">
                <a:latin typeface="Arial"/>
                <a:cs typeface="Arial"/>
              </a:rPr>
              <a:t>LUTEO</a:t>
            </a:r>
            <a:r>
              <a:rPr sz="1950" spc="-150" dirty="0" smtClean="0">
                <a:latin typeface="Arial"/>
                <a:cs typeface="Arial"/>
              </a:rPr>
              <a:t>L</a:t>
            </a:r>
            <a:r>
              <a:rPr sz="1950" spc="0" dirty="0" smtClean="0">
                <a:latin typeface="Arial"/>
                <a:cs typeface="Arial"/>
              </a:rPr>
              <a:t>YSE</a:t>
            </a:r>
            <a:endParaRPr sz="1950" dirty="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1383"/>
              </a:spcBef>
            </a:pPr>
            <a:r>
              <a:rPr sz="1950" spc="0" dirty="0" smtClean="0">
                <a:latin typeface="Arial"/>
                <a:cs typeface="Arial"/>
              </a:rPr>
              <a:t>J28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596" y="4758109"/>
            <a:ext cx="2393734" cy="792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00"/>
              </a:lnSpc>
              <a:spcBef>
                <a:spcPts val="95"/>
              </a:spcBef>
            </a:pPr>
            <a:r>
              <a:rPr lang="fr-FR" sz="1750" b="1" spc="0" smtClean="0">
                <a:solidFill>
                  <a:srgbClr val="003399"/>
                </a:solidFill>
                <a:latin typeface="Arial"/>
                <a:cs typeface="Arial"/>
              </a:rPr>
              <a:t>Corps jaune</a:t>
            </a:r>
            <a:r>
              <a:rPr lang="fr-FR" sz="1750" b="1" spc="4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fr-FR" sz="1750" b="1" spc="0" smtClean="0">
                <a:solidFill>
                  <a:srgbClr val="003399"/>
                </a:solidFill>
                <a:latin typeface="Arial"/>
                <a:cs typeface="Arial"/>
              </a:rPr>
              <a:t>dégénéré</a:t>
            </a:r>
          </a:p>
          <a:p>
            <a:pPr algn="ctr">
              <a:lnSpc>
                <a:spcPts val="1900"/>
              </a:lnSpc>
              <a:spcBef>
                <a:spcPts val="95"/>
              </a:spcBef>
            </a:pPr>
            <a:r>
              <a:rPr lang="fr-FR" sz="1750" b="1" smtClean="0">
                <a:solidFill>
                  <a:srgbClr val="003399"/>
                </a:solidFill>
                <a:latin typeface="Arial"/>
                <a:cs typeface="Arial"/>
              </a:rPr>
              <a:t>Corps blanc</a:t>
            </a:r>
            <a:endParaRPr lang="fr-FR" sz="1750" smtClean="0">
              <a:latin typeface="Arial"/>
              <a:cs typeface="Arial"/>
            </a:endParaRPr>
          </a:p>
          <a:p>
            <a:pPr marL="208750" marR="225190" algn="ctr">
              <a:lnSpc>
                <a:spcPct val="95825"/>
              </a:lnSpc>
              <a:spcBef>
                <a:spcPts val="4"/>
              </a:spcBef>
            </a:pPr>
            <a:r>
              <a:rPr lang="fr-FR" sz="1750" b="1" spc="0" smtClean="0">
                <a:solidFill>
                  <a:srgbClr val="003399"/>
                </a:solidFill>
                <a:latin typeface="Arial"/>
                <a:cs typeface="Arial"/>
              </a:rPr>
              <a:t>=</a:t>
            </a:r>
            <a:r>
              <a:rPr lang="fr-FR" sz="1750" b="1" spc="9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fr-FR" sz="1750" b="1" spc="0" smtClean="0">
                <a:solidFill>
                  <a:srgbClr val="003399"/>
                </a:solidFill>
                <a:latin typeface="Arial"/>
                <a:cs typeface="Arial"/>
              </a:rPr>
              <a:t>corpus</a:t>
            </a:r>
            <a:r>
              <a:rPr lang="fr-FR" sz="1750" b="1" spc="9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fr-FR" sz="1750" b="1" spc="0" smtClean="0">
                <a:solidFill>
                  <a:srgbClr val="003399"/>
                </a:solidFill>
                <a:latin typeface="Arial"/>
                <a:cs typeface="Arial"/>
              </a:rPr>
              <a:t>albicans</a:t>
            </a:r>
            <a:endParaRPr lang="fr-FR"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6540" y="4862988"/>
            <a:ext cx="2171388" cy="366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5215" marR="395070" algn="ctr">
              <a:lnSpc>
                <a:spcPts val="2125"/>
              </a:lnSpc>
              <a:spcBef>
                <a:spcPts val="106"/>
              </a:spcBef>
            </a:pPr>
            <a:r>
              <a:rPr sz="1950" dirty="0" smtClean="0">
                <a:latin typeface="Arial"/>
                <a:cs typeface="Arial"/>
              </a:rPr>
              <a:t>OVUL</a:t>
            </a:r>
            <a:r>
              <a:rPr sz="1950" spc="-150" dirty="0" smtClean="0">
                <a:latin typeface="Arial"/>
                <a:cs typeface="Arial"/>
              </a:rPr>
              <a:t>A</a:t>
            </a:r>
            <a:r>
              <a:rPr sz="1950" spc="0" dirty="0" smtClean="0">
                <a:latin typeface="Arial"/>
                <a:cs typeface="Arial"/>
              </a:rPr>
              <a:t>TION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1073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Ovocyte fécondable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5852" y="4930802"/>
            <a:ext cx="470269" cy="277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1950" spc="0" dirty="0" smtClean="0">
                <a:latin typeface="Arial"/>
                <a:cs typeface="Arial"/>
              </a:rPr>
              <a:t>J14</a:t>
            </a:r>
            <a:endParaRPr sz="19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36496" y="5743146"/>
            <a:ext cx="1467312" cy="517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 algn="ctr">
              <a:lnSpc>
                <a:spcPts val="1900"/>
              </a:lnSpc>
              <a:spcBef>
                <a:spcPts val="95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Corps jaune</a:t>
            </a:r>
            <a:endParaRPr sz="1750" dirty="0">
              <a:latin typeface="Arial"/>
              <a:cs typeface="Arial"/>
            </a:endParaRPr>
          </a:p>
          <a:p>
            <a:pPr marL="12700" algn="ctr">
              <a:lnSpc>
                <a:spcPct val="95825"/>
              </a:lnSpc>
              <a:spcBef>
                <a:spcPts val="4"/>
              </a:spcBef>
            </a:pPr>
            <a:r>
              <a:rPr sz="1750" b="1" spc="0" dirty="0" smtClean="0">
                <a:solidFill>
                  <a:srgbClr val="003399"/>
                </a:solidFill>
                <a:latin typeface="Arial"/>
                <a:cs typeface="Arial"/>
              </a:rPr>
              <a:t>(corps lutéal)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10026315" y="4813413"/>
            <a:ext cx="489321" cy="336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ct val="95825"/>
              </a:lnSpc>
              <a:spcBef>
                <a:spcPts val="1383"/>
              </a:spcBef>
            </a:pPr>
            <a:r>
              <a:rPr sz="1950" spc="0" dirty="0" smtClean="0">
                <a:latin typeface="Arial"/>
                <a:cs typeface="Arial"/>
              </a:rPr>
              <a:t>J</a:t>
            </a:r>
            <a:r>
              <a:rPr lang="en-US" sz="1950" spc="0" dirty="0" smtClean="0">
                <a:latin typeface="Arial"/>
                <a:cs typeface="Arial"/>
              </a:rPr>
              <a:t>14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5464199" y="6133924"/>
            <a:ext cx="1103109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604" algn="ctr">
              <a:lnSpc>
                <a:spcPts val="1900"/>
              </a:lnSpc>
              <a:spcBef>
                <a:spcPts val="95"/>
              </a:spcBef>
            </a:pPr>
            <a:r>
              <a:rPr sz="1750" b="1" dirty="0">
                <a:solidFill>
                  <a:srgbClr val="003399"/>
                </a:solidFill>
                <a:latin typeface="Arial"/>
                <a:cs typeface="Arial"/>
              </a:rPr>
              <a:t>Follicule</a:t>
            </a:r>
          </a:p>
          <a:p>
            <a:pPr marL="12700" marR="33604" algn="ctr">
              <a:lnSpc>
                <a:spcPts val="1900"/>
              </a:lnSpc>
              <a:spcBef>
                <a:spcPts val="95"/>
              </a:spcBef>
            </a:pPr>
            <a:r>
              <a:rPr sz="1750" b="1" dirty="0">
                <a:solidFill>
                  <a:srgbClr val="003399"/>
                </a:solidFill>
                <a:latin typeface="Arial"/>
                <a:cs typeface="Arial"/>
              </a:rPr>
              <a:t>déhiscent</a:t>
            </a:r>
          </a:p>
        </p:txBody>
      </p:sp>
      <p:sp>
        <p:nvSpPr>
          <p:cNvPr id="23" name="object 14"/>
          <p:cNvSpPr/>
          <p:nvPr/>
        </p:nvSpPr>
        <p:spPr>
          <a:xfrm rot="2485753">
            <a:off x="5703100" y="5211344"/>
            <a:ext cx="615145" cy="778540"/>
          </a:xfrm>
          <a:custGeom>
            <a:avLst/>
            <a:gdLst/>
            <a:ahLst/>
            <a:cxnLst/>
            <a:rect l="l" t="t" r="r" b="b"/>
            <a:pathLst>
              <a:path w="475488" h="630174">
                <a:moveTo>
                  <a:pt x="34289" y="72390"/>
                </a:moveTo>
                <a:lnTo>
                  <a:pt x="0" y="0"/>
                </a:lnTo>
                <a:lnTo>
                  <a:pt x="18287" y="103632"/>
                </a:lnTo>
                <a:lnTo>
                  <a:pt x="43523" y="84769"/>
                </a:lnTo>
                <a:lnTo>
                  <a:pt x="34289" y="72390"/>
                </a:lnTo>
                <a:close/>
              </a:path>
              <a:path w="475488" h="630174">
                <a:moveTo>
                  <a:pt x="59436" y="53340"/>
                </a:moveTo>
                <a:lnTo>
                  <a:pt x="43523" y="84769"/>
                </a:lnTo>
                <a:lnTo>
                  <a:pt x="450341" y="630174"/>
                </a:lnTo>
                <a:lnTo>
                  <a:pt x="475488" y="611886"/>
                </a:lnTo>
                <a:lnTo>
                  <a:pt x="68783" y="65888"/>
                </a:lnTo>
                <a:lnTo>
                  <a:pt x="93725" y="47244"/>
                </a:lnTo>
                <a:lnTo>
                  <a:pt x="0" y="0"/>
                </a:lnTo>
                <a:lnTo>
                  <a:pt x="34289" y="72390"/>
                </a:lnTo>
                <a:lnTo>
                  <a:pt x="43523" y="84769"/>
                </a:lnTo>
                <a:lnTo>
                  <a:pt x="59436" y="53340"/>
                </a:lnTo>
                <a:close/>
              </a:path>
            </a:pathLst>
          </a:custGeom>
          <a:solidFill>
            <a:srgbClr val="3233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155701" y="1214381"/>
            <a:ext cx="1588917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0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Co</a:t>
            </a:r>
            <a:r>
              <a:rPr sz="6600" b="1" spc="-4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rp</a:t>
            </a:r>
            <a:r>
              <a:rPr sz="6600" b="1" spc="0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78056" y="1214381"/>
            <a:ext cx="1540807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0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ja</a:t>
            </a:r>
            <a:r>
              <a:rPr sz="6600" b="1" spc="-9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u</a:t>
            </a:r>
            <a:r>
              <a:rPr sz="6600" b="1" spc="-4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6600" b="1" spc="0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4400" dirty="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51609" y="1214381"/>
            <a:ext cx="1722913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4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(</a:t>
            </a:r>
            <a:r>
              <a:rPr sz="6600" b="1" spc="9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6600" b="1" spc="0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.</a:t>
            </a:r>
            <a:r>
              <a:rPr sz="6600" b="1" spc="-4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J</a:t>
            </a:r>
            <a:r>
              <a:rPr sz="6600" b="1" spc="0" baseline="1087" dirty="0" smtClean="0">
                <a:solidFill>
                  <a:srgbClr val="FF0065"/>
                </a:solidFill>
                <a:latin typeface="Comic Sans MS"/>
                <a:cs typeface="Comic Sans MS"/>
              </a:rPr>
              <a:t>.)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7424" y="2334367"/>
            <a:ext cx="1195302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C</a:t>
            </a:r>
            <a:r>
              <a:rPr sz="6000" b="1" spc="9" baseline="1195" dirty="0" smtClean="0">
                <a:latin typeface="Comic Sans MS"/>
                <a:cs typeface="Comic Sans MS"/>
              </a:rPr>
              <a:t>.</a:t>
            </a:r>
            <a:r>
              <a:rPr sz="6000" b="1" spc="4" baseline="1195" dirty="0" smtClean="0">
                <a:latin typeface="Comic Sans MS"/>
                <a:cs typeface="Comic Sans MS"/>
              </a:rPr>
              <a:t>J</a:t>
            </a:r>
            <a:r>
              <a:rPr sz="6000" b="1" spc="0" baseline="1195" dirty="0" smtClean="0">
                <a:latin typeface="Comic Sans MS"/>
                <a:cs typeface="Comic Sans MS"/>
              </a:rPr>
              <a:t>.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2655" y="2334367"/>
            <a:ext cx="411445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=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16739" y="2334367"/>
            <a:ext cx="1642608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6000" b="1" spc="9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6000" b="1" spc="0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6000" b="1" spc="-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6000" b="1" spc="1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6000" b="1" spc="0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02793" y="2334367"/>
            <a:ext cx="2416054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9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6000" b="1" spc="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6000" b="1" spc="0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doc</a:t>
            </a:r>
            <a:r>
              <a:rPr sz="6000" b="1" spc="-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6000" b="1" spc="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in</a:t>
            </a:r>
            <a:r>
              <a:rPr sz="6000" b="1" spc="0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7449" y="2944991"/>
            <a:ext cx="2976478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6000" b="1" spc="-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6000" b="1" spc="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6000" b="1" spc="0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6000" b="1" spc="9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6000" b="1" spc="-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6000" b="1" spc="9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6000" b="1" spc="-4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ir</a:t>
            </a:r>
            <a:r>
              <a:rPr sz="6000" b="1" spc="9" baseline="1195" dirty="0" smtClean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6000" b="1" spc="0" baseline="1195" dirty="0" smtClean="0">
                <a:latin typeface="Comic Sans MS"/>
                <a:cs typeface="Comic Sans MS"/>
              </a:rPr>
              <a:t>,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4701" y="2944991"/>
            <a:ext cx="3422499" cy="1144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7108">
              <a:lnSpc>
                <a:spcPts val="4425"/>
              </a:lnSpc>
              <a:spcBef>
                <a:spcPts val="221"/>
              </a:spcBef>
            </a:pPr>
            <a:r>
              <a:rPr sz="6000" b="1" spc="-4" baseline="3587" dirty="0" smtClean="0">
                <a:latin typeface="Comic Sans MS"/>
                <a:cs typeface="Comic Sans MS"/>
              </a:rPr>
              <a:t>r</a:t>
            </a:r>
            <a:r>
              <a:rPr sz="6000" b="1" spc="9" baseline="3587" dirty="0" smtClean="0">
                <a:latin typeface="Comic Sans MS"/>
                <a:cs typeface="Comic Sans MS"/>
              </a:rPr>
              <a:t>e</a:t>
            </a:r>
            <a:r>
              <a:rPr sz="6000" b="1" spc="0" baseline="3587" dirty="0" smtClean="0">
                <a:latin typeface="Comic Sans MS"/>
                <a:cs typeface="Comic Sans MS"/>
              </a:rPr>
              <a:t>s</a:t>
            </a:r>
            <a:r>
              <a:rPr sz="6000" b="1" spc="9" baseline="3587" dirty="0" smtClean="0">
                <a:latin typeface="Comic Sans MS"/>
                <a:cs typeface="Comic Sans MS"/>
              </a:rPr>
              <a:t>p</a:t>
            </a:r>
            <a:r>
              <a:rPr sz="6000" b="1" spc="0" baseline="3587" dirty="0" smtClean="0">
                <a:latin typeface="Comic Sans MS"/>
                <a:cs typeface="Comic Sans MS"/>
              </a:rPr>
              <a:t>o</a:t>
            </a:r>
            <a:r>
              <a:rPr sz="6000" b="1" spc="-4" baseline="3587" dirty="0" smtClean="0">
                <a:latin typeface="Comic Sans MS"/>
                <a:cs typeface="Comic Sans MS"/>
              </a:rPr>
              <a:t>n</a:t>
            </a:r>
            <a:r>
              <a:rPr sz="6000" b="1" spc="9" baseline="3587" dirty="0" smtClean="0">
                <a:latin typeface="Comic Sans MS"/>
                <a:cs typeface="Comic Sans MS"/>
              </a:rPr>
              <a:t>s</a:t>
            </a:r>
            <a:r>
              <a:rPr sz="6000" b="1" spc="0" baseline="3587" dirty="0" smtClean="0">
                <a:latin typeface="Comic Sans MS"/>
                <a:cs typeface="Comic Sans MS"/>
              </a:rPr>
              <a:t>a</a:t>
            </a:r>
            <a:r>
              <a:rPr sz="6000" b="1" spc="4" baseline="3587" dirty="0" smtClean="0">
                <a:latin typeface="Comic Sans MS"/>
                <a:cs typeface="Comic Sans MS"/>
              </a:rPr>
              <a:t>b</a:t>
            </a:r>
            <a:r>
              <a:rPr sz="6000" b="1" spc="9" baseline="3587" dirty="0" smtClean="0">
                <a:latin typeface="Comic Sans MS"/>
                <a:cs typeface="Comic Sans MS"/>
              </a:rPr>
              <a:t>l</a:t>
            </a:r>
            <a:r>
              <a:rPr sz="6000" b="1" spc="0" baseline="3587" dirty="0" smtClean="0">
                <a:latin typeface="Comic Sans MS"/>
                <a:cs typeface="Comic Sans MS"/>
              </a:rPr>
              <a:t>e</a:t>
            </a:r>
            <a:endParaRPr sz="4000" dirty="0">
              <a:latin typeface="Comic Sans MS"/>
              <a:cs typeface="Comic Sans MS"/>
            </a:endParaRPr>
          </a:p>
          <a:p>
            <a:pPr marL="12700" marR="76123">
              <a:lnSpc>
                <a:spcPts val="4570"/>
              </a:lnSpc>
              <a:spcBef>
                <a:spcPts val="7"/>
              </a:spcBef>
            </a:pPr>
            <a:r>
              <a:rPr sz="4000" b="1" spc="0" dirty="0" smtClean="0">
                <a:latin typeface="Comic Sans MS"/>
                <a:cs typeface="Comic Sans MS"/>
              </a:rPr>
              <a:t>p</a:t>
            </a:r>
            <a:r>
              <a:rPr sz="4000" b="1" spc="-4" dirty="0" smtClean="0">
                <a:latin typeface="Comic Sans MS"/>
                <a:cs typeface="Comic Sans MS"/>
              </a:rPr>
              <a:t>r</a:t>
            </a:r>
            <a:r>
              <a:rPr sz="4000" b="1" spc="0" dirty="0" smtClean="0">
                <a:latin typeface="Comic Sans MS"/>
                <a:cs typeface="Comic Sans MS"/>
              </a:rPr>
              <a:t>o</a:t>
            </a:r>
            <a:r>
              <a:rPr sz="4000" b="1" spc="4" dirty="0" smtClean="0">
                <a:latin typeface="Comic Sans MS"/>
                <a:cs typeface="Comic Sans MS"/>
              </a:rPr>
              <a:t>g</a:t>
            </a:r>
            <a:r>
              <a:rPr sz="4000" b="1" spc="9" dirty="0" smtClean="0">
                <a:latin typeface="Comic Sans MS"/>
                <a:cs typeface="Comic Sans MS"/>
              </a:rPr>
              <a:t>e</a:t>
            </a:r>
            <a:r>
              <a:rPr sz="4000" b="1" spc="0" dirty="0" smtClean="0">
                <a:latin typeface="Comic Sans MS"/>
                <a:cs typeface="Comic Sans MS"/>
              </a:rPr>
              <a:t>st</a:t>
            </a:r>
            <a:r>
              <a:rPr sz="4000" b="1" spc="9" dirty="0" smtClean="0">
                <a:latin typeface="Comic Sans MS"/>
                <a:cs typeface="Comic Sans MS"/>
              </a:rPr>
              <a:t>é</a:t>
            </a:r>
            <a:r>
              <a:rPr sz="4000" b="1" spc="-4" dirty="0" smtClean="0">
                <a:latin typeface="Comic Sans MS"/>
                <a:cs typeface="Comic Sans MS"/>
              </a:rPr>
              <a:t>r</a:t>
            </a:r>
            <a:r>
              <a:rPr sz="4000" b="1" spc="9" dirty="0" smtClean="0">
                <a:latin typeface="Comic Sans MS"/>
                <a:cs typeface="Comic Sans MS"/>
              </a:rPr>
              <a:t>o</a:t>
            </a:r>
            <a:r>
              <a:rPr sz="4000" b="1" spc="4" dirty="0" smtClean="0">
                <a:latin typeface="Comic Sans MS"/>
                <a:cs typeface="Comic Sans MS"/>
              </a:rPr>
              <a:t>n</a:t>
            </a:r>
            <a:r>
              <a:rPr sz="4000" b="1" spc="0" dirty="0" smtClean="0">
                <a:latin typeface="Comic Sans MS"/>
                <a:cs typeface="Comic Sans MS"/>
              </a:rPr>
              <a:t>e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6200" y="2944991"/>
            <a:ext cx="991900" cy="1144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0689">
              <a:lnSpc>
                <a:spcPts val="4425"/>
              </a:lnSpc>
              <a:spcBef>
                <a:spcPts val="221"/>
              </a:spcBef>
            </a:pPr>
            <a:r>
              <a:rPr sz="6000" b="1" spc="0" baseline="3587" dirty="0" smtClean="0">
                <a:latin typeface="Comic Sans MS"/>
                <a:cs typeface="Comic Sans MS"/>
              </a:rPr>
              <a:t>de</a:t>
            </a:r>
            <a:endParaRPr sz="4000" dirty="0">
              <a:latin typeface="Comic Sans MS"/>
              <a:cs typeface="Comic Sans MS"/>
            </a:endParaRPr>
          </a:p>
          <a:p>
            <a:pPr marL="12700" marR="76123">
              <a:lnSpc>
                <a:spcPts val="4570"/>
              </a:lnSpc>
              <a:spcBef>
                <a:spcPts val="7"/>
              </a:spcBef>
            </a:pPr>
            <a:r>
              <a:rPr sz="4000" b="1" spc="0" dirty="0" smtClean="0">
                <a:latin typeface="Comic Sans MS"/>
                <a:cs typeface="Comic Sans MS"/>
              </a:rPr>
              <a:t>p</a:t>
            </a:r>
            <a:r>
              <a:rPr sz="4000" b="1" spc="9" dirty="0" smtClean="0">
                <a:latin typeface="Comic Sans MS"/>
                <a:cs typeface="Comic Sans MS"/>
              </a:rPr>
              <a:t>a</a:t>
            </a:r>
            <a:r>
              <a:rPr sz="4000" b="1" spc="0" dirty="0" smtClean="0">
                <a:latin typeface="Comic Sans MS"/>
                <a:cs typeface="Comic Sans MS"/>
              </a:rPr>
              <a:t>r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6962" y="2944991"/>
            <a:ext cx="776938" cy="2365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3938" marR="3302">
              <a:lnSpc>
                <a:spcPts val="4425"/>
              </a:lnSpc>
              <a:spcBef>
                <a:spcPts val="221"/>
              </a:spcBef>
            </a:pPr>
            <a:r>
              <a:rPr sz="6000" b="1" spc="-4" baseline="3587" dirty="0" smtClean="0">
                <a:latin typeface="Comic Sans MS"/>
                <a:cs typeface="Comic Sans MS"/>
              </a:rPr>
              <a:t>l</a:t>
            </a:r>
            <a:r>
              <a:rPr sz="6000" b="1" spc="0" baseline="3587" dirty="0" smtClean="0">
                <a:latin typeface="Comic Sans MS"/>
                <a:cs typeface="Comic Sans MS"/>
              </a:rPr>
              <a:t>a</a:t>
            </a:r>
            <a:endParaRPr sz="4000" dirty="0">
              <a:latin typeface="Comic Sans MS"/>
              <a:cs typeface="Comic Sans MS"/>
            </a:endParaRPr>
          </a:p>
          <a:p>
            <a:pPr marL="17254">
              <a:lnSpc>
                <a:spcPts val="4800"/>
              </a:lnSpc>
              <a:spcBef>
                <a:spcPts val="18"/>
              </a:spcBef>
            </a:pPr>
            <a:r>
              <a:rPr sz="6000" b="1" spc="-4" baseline="2391" dirty="0" smtClean="0">
                <a:latin typeface="Comic Sans MS"/>
                <a:cs typeface="Comic Sans MS"/>
              </a:rPr>
              <a:t>l</a:t>
            </a:r>
            <a:r>
              <a:rPr sz="6000" b="1" spc="9" baseline="2391" dirty="0" smtClean="0">
                <a:latin typeface="Comic Sans MS"/>
                <a:cs typeface="Comic Sans MS"/>
              </a:rPr>
              <a:t>e</a:t>
            </a:r>
            <a:r>
              <a:rPr sz="6000" b="1" spc="0" baseline="2391" dirty="0" smtClean="0">
                <a:latin typeface="Comic Sans MS"/>
                <a:cs typeface="Comic Sans MS"/>
              </a:rPr>
              <a:t>s</a:t>
            </a:r>
            <a:endParaRPr sz="4000" dirty="0">
              <a:latin typeface="Comic Sans MS"/>
              <a:cs typeface="Comic Sans MS"/>
            </a:endParaRPr>
          </a:p>
          <a:p>
            <a:pPr marL="17775" marR="741">
              <a:lnSpc>
                <a:spcPts val="4800"/>
              </a:lnSpc>
            </a:pPr>
            <a:r>
              <a:rPr sz="6000" b="1" spc="-4" baseline="2391" dirty="0" smtClean="0">
                <a:latin typeface="Comic Sans MS"/>
                <a:cs typeface="Comic Sans MS"/>
              </a:rPr>
              <a:t>qu</a:t>
            </a:r>
            <a:r>
              <a:rPr sz="6000" b="1" spc="0" baseline="2391" dirty="0" smtClean="0">
                <a:latin typeface="Comic Sans MS"/>
                <a:cs typeface="Comic Sans MS"/>
              </a:rPr>
              <a:t>i</a:t>
            </a:r>
            <a:endParaRPr sz="4000" dirty="0">
              <a:latin typeface="Comic Sans MS"/>
              <a:cs typeface="Comic Sans MS"/>
            </a:endParaRPr>
          </a:p>
          <a:p>
            <a:pPr marL="12700" marR="4554">
              <a:lnSpc>
                <a:spcPts val="4570"/>
              </a:lnSpc>
            </a:pPr>
            <a:r>
              <a:rPr sz="4000" b="1" spc="9" dirty="0" smtClean="0">
                <a:latin typeface="Comic Sans MS"/>
                <a:cs typeface="Comic Sans MS"/>
              </a:rPr>
              <a:t>l</a:t>
            </a:r>
            <a:r>
              <a:rPr sz="4000" b="1" spc="-4" dirty="0" smtClean="0">
                <a:latin typeface="Comic Sans MS"/>
                <a:cs typeface="Comic Sans MS"/>
              </a:rPr>
              <a:t>e</a:t>
            </a:r>
            <a:r>
              <a:rPr sz="4000" b="1" spc="0" dirty="0" smtClean="0">
                <a:latin typeface="Comic Sans MS"/>
                <a:cs typeface="Comic Sans MS"/>
              </a:rPr>
              <a:t>s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9500" y="3545706"/>
            <a:ext cx="2362200" cy="543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75"/>
              </a:lnSpc>
              <a:spcBef>
                <a:spcPts val="213"/>
              </a:spcBef>
            </a:pPr>
            <a:r>
              <a:rPr lang="fr-FR" sz="6000" b="1" baseline="1449" dirty="0" smtClean="0">
                <a:latin typeface="Comic Sans MS" pitchFamily="66" charset="0"/>
                <a:cs typeface="Arial"/>
              </a:rPr>
              <a:t>synthèse</a:t>
            </a:r>
            <a:endParaRPr lang="fr-FR" sz="4000" dirty="0">
              <a:latin typeface="Comic Sans MS" pitchFamily="66" charset="0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64064" y="3555615"/>
            <a:ext cx="685434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14" baseline="1195" dirty="0" smtClean="0">
                <a:latin typeface="Comic Sans MS"/>
                <a:cs typeface="Comic Sans MS"/>
              </a:rPr>
              <a:t>d</a:t>
            </a:r>
            <a:r>
              <a:rPr sz="6000" b="1" spc="0" baseline="1195" dirty="0" smtClean="0">
                <a:latin typeface="Comic Sans MS"/>
                <a:cs typeface="Comic Sans MS"/>
              </a:rPr>
              <a:t>e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0780" y="3555615"/>
            <a:ext cx="523921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9" baseline="1195" dirty="0" smtClean="0">
                <a:latin typeface="Comic Sans MS"/>
                <a:cs typeface="Comic Sans MS"/>
              </a:rPr>
              <a:t>l</a:t>
            </a:r>
            <a:r>
              <a:rPr sz="6000" b="1" spc="0" baseline="1195" dirty="0" smtClean="0">
                <a:latin typeface="Comic Sans MS"/>
                <a:cs typeface="Comic Sans MS"/>
              </a:rPr>
              <a:t>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7441" y="4166240"/>
            <a:ext cx="1860704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c</a:t>
            </a:r>
            <a:r>
              <a:rPr sz="6000" b="1" spc="-4" baseline="1195" dirty="0" smtClean="0">
                <a:latin typeface="Comic Sans MS"/>
                <a:cs typeface="Comic Sans MS"/>
              </a:rPr>
              <a:t>e</a:t>
            </a:r>
            <a:r>
              <a:rPr sz="6000" b="1" spc="9" baseline="1195" dirty="0" smtClean="0">
                <a:latin typeface="Comic Sans MS"/>
                <a:cs typeface="Comic Sans MS"/>
              </a:rPr>
              <a:t>l</a:t>
            </a:r>
            <a:r>
              <a:rPr sz="6000" b="1" spc="-4" baseline="1195" dirty="0" smtClean="0">
                <a:latin typeface="Comic Sans MS"/>
                <a:cs typeface="Comic Sans MS"/>
              </a:rPr>
              <a:t>lu</a:t>
            </a:r>
            <a:r>
              <a:rPr sz="6000" b="1" spc="9" baseline="1195" dirty="0" smtClean="0">
                <a:latin typeface="Comic Sans MS"/>
                <a:cs typeface="Comic Sans MS"/>
              </a:rPr>
              <a:t>le</a:t>
            </a:r>
            <a:r>
              <a:rPr sz="6000" b="1" spc="0" baseline="1195" dirty="0" smtClean="0">
                <a:latin typeface="Comic Sans MS"/>
                <a:cs typeface="Comic Sans MS"/>
              </a:rPr>
              <a:t>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2120" y="4166240"/>
            <a:ext cx="683910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de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1275" y="4166240"/>
            <a:ext cx="523921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9" baseline="1195" dirty="0" smtClean="0">
                <a:latin typeface="Comic Sans MS"/>
                <a:cs typeface="Comic Sans MS"/>
              </a:rPr>
              <a:t>l</a:t>
            </a:r>
            <a:r>
              <a:rPr sz="6000" b="1" spc="0" baseline="1195" dirty="0" smtClean="0">
                <a:latin typeface="Comic Sans MS"/>
                <a:cs typeface="Comic Sans MS"/>
              </a:rPr>
              <a:t>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9340" y="4166240"/>
            <a:ext cx="2364881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4" baseline="1195" dirty="0" smtClean="0">
                <a:latin typeface="Comic Sans MS"/>
                <a:cs typeface="Comic Sans MS"/>
              </a:rPr>
              <a:t>g</a:t>
            </a:r>
            <a:r>
              <a:rPr sz="6000" b="1" spc="9" baseline="1195" dirty="0" smtClean="0">
                <a:latin typeface="Comic Sans MS"/>
                <a:cs typeface="Comic Sans MS"/>
              </a:rPr>
              <a:t>ra</a:t>
            </a:r>
            <a:r>
              <a:rPr sz="6000" b="1" spc="-4" baseline="1195" dirty="0" smtClean="0">
                <a:latin typeface="Comic Sans MS"/>
                <a:cs typeface="Comic Sans MS"/>
              </a:rPr>
              <a:t>n</a:t>
            </a:r>
            <a:r>
              <a:rPr sz="6000" b="1" spc="9" baseline="1195" dirty="0" smtClean="0">
                <a:latin typeface="Comic Sans MS"/>
                <a:cs typeface="Comic Sans MS"/>
              </a:rPr>
              <a:t>u</a:t>
            </a:r>
            <a:r>
              <a:rPr sz="6000" b="1" spc="-4" baseline="1195" dirty="0" smtClean="0">
                <a:latin typeface="Comic Sans MS"/>
                <a:cs typeface="Comic Sans MS"/>
              </a:rPr>
              <a:t>l</a:t>
            </a:r>
            <a:r>
              <a:rPr sz="6000" b="1" spc="0" baseline="1195" dirty="0" smtClean="0">
                <a:latin typeface="Comic Sans MS"/>
                <a:cs typeface="Comic Sans MS"/>
              </a:rPr>
              <a:t>osa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7442" y="4776864"/>
            <a:ext cx="3001643" cy="1144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6123">
              <a:lnSpc>
                <a:spcPts val="4425"/>
              </a:lnSpc>
              <a:spcBef>
                <a:spcPts val="221"/>
              </a:spcBef>
            </a:pPr>
            <a:r>
              <a:rPr sz="6000" b="1" spc="0" baseline="3587" dirty="0" smtClean="0">
                <a:latin typeface="Comic Sans MS"/>
                <a:cs typeface="Comic Sans MS"/>
              </a:rPr>
              <a:t>d</a:t>
            </a:r>
            <a:r>
              <a:rPr sz="6000" b="1" spc="-4" baseline="3587" dirty="0" smtClean="0">
                <a:latin typeface="Comic Sans MS"/>
                <a:cs typeface="Comic Sans MS"/>
              </a:rPr>
              <a:t>e</a:t>
            </a:r>
            <a:r>
              <a:rPr sz="6000" b="1" spc="9" baseline="3587" dirty="0" smtClean="0">
                <a:latin typeface="Comic Sans MS"/>
                <a:cs typeface="Comic Sans MS"/>
              </a:rPr>
              <a:t>v</a:t>
            </a:r>
            <a:r>
              <a:rPr sz="6000" b="1" spc="-4" baseline="3587" dirty="0" smtClean="0">
                <a:latin typeface="Comic Sans MS"/>
                <a:cs typeface="Comic Sans MS"/>
              </a:rPr>
              <a:t>i</a:t>
            </a:r>
            <a:r>
              <a:rPr sz="6000" b="1" spc="9" baseline="3587" dirty="0" smtClean="0">
                <a:latin typeface="Comic Sans MS"/>
                <a:cs typeface="Comic Sans MS"/>
              </a:rPr>
              <a:t>e</a:t>
            </a:r>
            <a:r>
              <a:rPr sz="6000" b="1" spc="4" baseline="3587" dirty="0" smtClean="0">
                <a:latin typeface="Comic Sans MS"/>
                <a:cs typeface="Comic Sans MS"/>
              </a:rPr>
              <a:t>n</a:t>
            </a:r>
            <a:r>
              <a:rPr sz="6000" b="1" spc="-4" baseline="3587" dirty="0" smtClean="0">
                <a:latin typeface="Comic Sans MS"/>
                <a:cs typeface="Comic Sans MS"/>
              </a:rPr>
              <a:t>n</a:t>
            </a:r>
            <a:r>
              <a:rPr sz="6000" b="1" spc="9" baseline="3587" dirty="0" smtClean="0">
                <a:latin typeface="Comic Sans MS"/>
                <a:cs typeface="Comic Sans MS"/>
              </a:rPr>
              <a:t>e</a:t>
            </a:r>
            <a:r>
              <a:rPr sz="6000" b="1" spc="4" baseline="3587" dirty="0" smtClean="0">
                <a:latin typeface="Comic Sans MS"/>
                <a:cs typeface="Comic Sans MS"/>
              </a:rPr>
              <a:t>n</a:t>
            </a:r>
            <a:r>
              <a:rPr sz="6000" b="1" spc="0" baseline="3587" dirty="0" smtClean="0">
                <a:latin typeface="Comic Sans MS"/>
                <a:cs typeface="Comic Sans MS"/>
              </a:rPr>
              <a:t>t</a:t>
            </a:r>
            <a:endParaRPr sz="4000">
              <a:latin typeface="Comic Sans MS"/>
              <a:cs typeface="Comic Sans MS"/>
            </a:endParaRPr>
          </a:p>
          <a:p>
            <a:pPr marL="12700">
              <a:lnSpc>
                <a:spcPts val="4570"/>
              </a:lnSpc>
              <a:spcBef>
                <a:spcPts val="7"/>
              </a:spcBef>
            </a:pPr>
            <a:r>
              <a:rPr sz="4000" b="1" spc="0" dirty="0" smtClean="0">
                <a:latin typeface="Comic Sans MS"/>
                <a:cs typeface="Comic Sans MS"/>
              </a:rPr>
              <a:t>o</a:t>
            </a:r>
            <a:r>
              <a:rPr sz="4000" b="1" spc="-4" dirty="0" smtClean="0">
                <a:latin typeface="Comic Sans MS"/>
                <a:cs typeface="Comic Sans MS"/>
              </a:rPr>
              <a:t>e</a:t>
            </a:r>
            <a:r>
              <a:rPr sz="4000" b="1" spc="0" dirty="0" smtClean="0">
                <a:latin typeface="Comic Sans MS"/>
                <a:cs typeface="Comic Sans MS"/>
              </a:rPr>
              <a:t>s</a:t>
            </a:r>
            <a:r>
              <a:rPr sz="4000" b="1" spc="9" dirty="0" smtClean="0">
                <a:latin typeface="Comic Sans MS"/>
                <a:cs typeface="Comic Sans MS"/>
              </a:rPr>
              <a:t>t</a:t>
            </a:r>
            <a:r>
              <a:rPr sz="4000" b="1" spc="-4" dirty="0" smtClean="0">
                <a:latin typeface="Comic Sans MS"/>
                <a:cs typeface="Comic Sans MS"/>
              </a:rPr>
              <a:t>r</a:t>
            </a:r>
            <a:r>
              <a:rPr sz="4000" b="1" spc="9" dirty="0" smtClean="0">
                <a:latin typeface="Comic Sans MS"/>
                <a:cs typeface="Comic Sans MS"/>
              </a:rPr>
              <a:t>o</a:t>
            </a:r>
            <a:r>
              <a:rPr sz="4000" b="1" spc="4" dirty="0" smtClean="0">
                <a:latin typeface="Comic Sans MS"/>
                <a:cs typeface="Comic Sans MS"/>
              </a:rPr>
              <a:t>g</a:t>
            </a:r>
            <a:r>
              <a:rPr sz="4000" b="1" spc="9" dirty="0" smtClean="0">
                <a:latin typeface="Comic Sans MS"/>
                <a:cs typeface="Comic Sans MS"/>
              </a:rPr>
              <a:t>è</a:t>
            </a:r>
            <a:r>
              <a:rPr sz="4000" b="1" spc="-4" dirty="0" smtClean="0">
                <a:latin typeface="Comic Sans MS"/>
                <a:cs typeface="Comic Sans MS"/>
              </a:rPr>
              <a:t>ne</a:t>
            </a:r>
            <a:r>
              <a:rPr sz="4000" b="1" spc="0" dirty="0" smtClean="0">
                <a:latin typeface="Comic Sans MS"/>
                <a:cs typeface="Comic Sans MS"/>
              </a:rPr>
              <a:t>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8946" y="4776864"/>
            <a:ext cx="1980969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-4" baseline="1195" dirty="0" smtClean="0">
                <a:latin typeface="Comic Sans MS"/>
                <a:cs typeface="Comic Sans MS"/>
              </a:rPr>
              <a:t>lu</a:t>
            </a:r>
            <a:r>
              <a:rPr sz="6000" b="1" spc="9" baseline="1195" dirty="0" smtClean="0">
                <a:latin typeface="Comic Sans MS"/>
                <a:cs typeface="Comic Sans MS"/>
              </a:rPr>
              <a:t>t</a:t>
            </a:r>
            <a:r>
              <a:rPr sz="6000" b="1" spc="-4" baseline="1195" dirty="0" smtClean="0">
                <a:latin typeface="Comic Sans MS"/>
                <a:cs typeface="Comic Sans MS"/>
              </a:rPr>
              <a:t>é</a:t>
            </a:r>
            <a:r>
              <a:rPr sz="6000" b="1" spc="9" baseline="1195" dirty="0" smtClean="0">
                <a:latin typeface="Comic Sans MS"/>
                <a:cs typeface="Comic Sans MS"/>
              </a:rPr>
              <a:t>a</a:t>
            </a:r>
            <a:r>
              <a:rPr sz="6000" b="1" spc="-4" baseline="1195" dirty="0" smtClean="0">
                <a:latin typeface="Comic Sans MS"/>
                <a:cs typeface="Comic Sans MS"/>
              </a:rPr>
              <a:t>le</a:t>
            </a:r>
            <a:r>
              <a:rPr sz="6000" b="1" spc="0" baseline="1195" dirty="0" smtClean="0">
                <a:latin typeface="Comic Sans MS"/>
                <a:cs typeface="Comic Sans MS"/>
              </a:rPr>
              <a:t>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9438" y="4776864"/>
            <a:ext cx="624204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-4" baseline="1195" dirty="0" smtClean="0">
                <a:latin typeface="Comic Sans MS"/>
                <a:cs typeface="Comic Sans MS"/>
              </a:rPr>
              <a:t>e</a:t>
            </a:r>
            <a:r>
              <a:rPr sz="6000" b="1" spc="0" baseline="1195" dirty="0" smtClean="0">
                <a:latin typeface="Comic Sans MS"/>
                <a:cs typeface="Comic Sans MS"/>
              </a:rPr>
              <a:t>t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8533" y="5387488"/>
            <a:ext cx="900566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p</a:t>
            </a:r>
            <a:r>
              <a:rPr sz="6000" b="1" spc="9" baseline="1195" dirty="0" smtClean="0">
                <a:latin typeface="Comic Sans MS"/>
                <a:cs typeface="Comic Sans MS"/>
              </a:rPr>
              <a:t>a</a:t>
            </a:r>
            <a:r>
              <a:rPr sz="6000" b="1" spc="0" baseline="1195" dirty="0" smtClean="0">
                <a:latin typeface="Comic Sans MS"/>
                <a:cs typeface="Comic Sans MS"/>
              </a:rPr>
              <a:t>r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8391" y="5387488"/>
            <a:ext cx="772383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9" baseline="1195" dirty="0" smtClean="0">
                <a:latin typeface="Comic Sans MS"/>
                <a:cs typeface="Comic Sans MS"/>
              </a:rPr>
              <a:t>l</a:t>
            </a:r>
            <a:r>
              <a:rPr sz="6000" b="1" spc="-4" baseline="1195" dirty="0" smtClean="0">
                <a:latin typeface="Comic Sans MS"/>
                <a:cs typeface="Comic Sans MS"/>
              </a:rPr>
              <a:t>e</a:t>
            </a:r>
            <a:r>
              <a:rPr sz="6000" b="1" spc="0" baseline="1195" dirty="0" smtClean="0">
                <a:latin typeface="Comic Sans MS"/>
                <a:cs typeface="Comic Sans MS"/>
              </a:rPr>
              <a:t>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0223" y="5387488"/>
            <a:ext cx="1860705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c</a:t>
            </a:r>
            <a:r>
              <a:rPr sz="6000" b="1" spc="9" baseline="1195" dirty="0" smtClean="0">
                <a:latin typeface="Comic Sans MS"/>
                <a:cs typeface="Comic Sans MS"/>
              </a:rPr>
              <a:t>el</a:t>
            </a:r>
            <a:r>
              <a:rPr sz="6000" b="1" spc="-4" baseline="1195" dirty="0" smtClean="0">
                <a:latin typeface="Comic Sans MS"/>
                <a:cs typeface="Comic Sans MS"/>
              </a:rPr>
              <a:t>lu</a:t>
            </a:r>
            <a:r>
              <a:rPr sz="6000" b="1" spc="9" baseline="1195" dirty="0" smtClean="0">
                <a:latin typeface="Comic Sans MS"/>
                <a:cs typeface="Comic Sans MS"/>
              </a:rPr>
              <a:t>l</a:t>
            </a:r>
            <a:r>
              <a:rPr sz="6000" b="1" spc="-4" baseline="1195" dirty="0" smtClean="0">
                <a:latin typeface="Comic Sans MS"/>
                <a:cs typeface="Comic Sans MS"/>
              </a:rPr>
              <a:t>e</a:t>
            </a:r>
            <a:r>
              <a:rPr sz="6000" b="1" spc="0" baseline="1195" dirty="0" smtClean="0">
                <a:latin typeface="Comic Sans MS"/>
                <a:cs typeface="Comic Sans MS"/>
              </a:rPr>
              <a:t>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1900" y="5387488"/>
            <a:ext cx="683910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de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6529" y="5387488"/>
            <a:ext cx="522397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-4" baseline="1195" dirty="0" smtClean="0">
                <a:latin typeface="Comic Sans MS"/>
                <a:cs typeface="Comic Sans MS"/>
              </a:rPr>
              <a:t>l</a:t>
            </a:r>
            <a:r>
              <a:rPr sz="6000" b="1" spc="0" baseline="1195" dirty="0" smtClean="0">
                <a:latin typeface="Comic Sans MS"/>
                <a:cs typeface="Comic Sans MS"/>
              </a:rPr>
              <a:t>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442" y="5998112"/>
            <a:ext cx="1729599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0" baseline="1195" dirty="0" smtClean="0">
                <a:latin typeface="Comic Sans MS"/>
                <a:cs typeface="Comic Sans MS"/>
              </a:rPr>
              <a:t>t</a:t>
            </a:r>
            <a:r>
              <a:rPr sz="6000" b="1" spc="-4" baseline="1195" dirty="0" smtClean="0">
                <a:latin typeface="Comic Sans MS"/>
                <a:cs typeface="Comic Sans MS"/>
              </a:rPr>
              <a:t>hèq</a:t>
            </a:r>
            <a:r>
              <a:rPr sz="6000" b="1" spc="9" baseline="1195" dirty="0" smtClean="0">
                <a:latin typeface="Comic Sans MS"/>
                <a:cs typeface="Comic Sans MS"/>
              </a:rPr>
              <a:t>u</a:t>
            </a:r>
            <a:r>
              <a:rPr sz="6000" b="1" spc="0" baseline="1195" dirty="0" smtClean="0">
                <a:latin typeface="Comic Sans MS"/>
                <a:cs typeface="Comic Sans MS"/>
              </a:rPr>
              <a:t>e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26235" y="5998112"/>
            <a:ext cx="2050422" cy="53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6000" b="1" spc="4" baseline="1195" dirty="0" smtClean="0">
                <a:latin typeface="Comic Sans MS"/>
                <a:cs typeface="Comic Sans MS"/>
              </a:rPr>
              <a:t>i</a:t>
            </a:r>
            <a:r>
              <a:rPr sz="6000" b="1" spc="-4" baseline="1195" dirty="0" smtClean="0">
                <a:latin typeface="Comic Sans MS"/>
                <a:cs typeface="Comic Sans MS"/>
              </a:rPr>
              <a:t>n</a:t>
            </a:r>
            <a:r>
              <a:rPr sz="6000" b="1" spc="9" baseline="1195" dirty="0" smtClean="0">
                <a:latin typeface="Comic Sans MS"/>
                <a:cs typeface="Comic Sans MS"/>
              </a:rPr>
              <a:t>te</a:t>
            </a:r>
            <a:r>
              <a:rPr sz="6000" b="1" spc="-4" baseline="1195" dirty="0" smtClean="0">
                <a:latin typeface="Comic Sans MS"/>
                <a:cs typeface="Comic Sans MS"/>
              </a:rPr>
              <a:t>r</a:t>
            </a:r>
            <a:r>
              <a:rPr sz="6000" b="1" spc="4" baseline="1195" dirty="0" smtClean="0">
                <a:latin typeface="Comic Sans MS"/>
                <a:cs typeface="Comic Sans MS"/>
              </a:rPr>
              <a:t>n</a:t>
            </a:r>
            <a:r>
              <a:rPr sz="6000" b="1" spc="9" baseline="1195" dirty="0" smtClean="0">
                <a:latin typeface="Comic Sans MS"/>
                <a:cs typeface="Comic Sans MS"/>
              </a:rPr>
              <a:t>e</a:t>
            </a:r>
            <a:r>
              <a:rPr sz="6000" b="1" spc="0" baseline="1195" dirty="0" smtClean="0">
                <a:latin typeface="Comic Sans MS"/>
                <a:cs typeface="Comic Sans MS"/>
              </a:rPr>
              <a:t>.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7"/>
          <p:cNvSpPr/>
          <p:nvPr/>
        </p:nvSpPr>
        <p:spPr>
          <a:xfrm>
            <a:off x="2970154" y="1978152"/>
            <a:ext cx="647700" cy="4032504"/>
          </a:xfrm>
          <a:custGeom>
            <a:avLst/>
            <a:gdLst/>
            <a:ahLst/>
            <a:cxnLst/>
            <a:rect l="l" t="t" r="r" b="b"/>
            <a:pathLst>
              <a:path w="647700" h="4032504">
                <a:moveTo>
                  <a:pt x="647700" y="0"/>
                </a:moveTo>
                <a:lnTo>
                  <a:pt x="594911" y="4367"/>
                </a:lnTo>
                <a:lnTo>
                  <a:pt x="544884" y="17020"/>
                </a:lnTo>
                <a:lnTo>
                  <a:pt x="498277" y="37280"/>
                </a:lnTo>
                <a:lnTo>
                  <a:pt x="455749" y="64471"/>
                </a:lnTo>
                <a:lnTo>
                  <a:pt x="417956" y="97916"/>
                </a:lnTo>
                <a:lnTo>
                  <a:pt x="385559" y="136940"/>
                </a:lnTo>
                <a:lnTo>
                  <a:pt x="359215" y="180865"/>
                </a:lnTo>
                <a:lnTo>
                  <a:pt x="339583" y="229014"/>
                </a:lnTo>
                <a:lnTo>
                  <a:pt x="327321" y="280711"/>
                </a:lnTo>
                <a:lnTo>
                  <a:pt x="323088" y="335279"/>
                </a:lnTo>
                <a:lnTo>
                  <a:pt x="323088" y="1679448"/>
                </a:lnTo>
                <a:lnTo>
                  <a:pt x="322016" y="1707059"/>
                </a:lnTo>
                <a:lnTo>
                  <a:pt x="318855" y="1734059"/>
                </a:lnTo>
                <a:lnTo>
                  <a:pt x="313690" y="1760358"/>
                </a:lnTo>
                <a:lnTo>
                  <a:pt x="306604" y="1785871"/>
                </a:lnTo>
                <a:lnTo>
                  <a:pt x="297680" y="1810512"/>
                </a:lnTo>
                <a:lnTo>
                  <a:pt x="287001" y="1834191"/>
                </a:lnTo>
                <a:lnTo>
                  <a:pt x="274651" y="1856824"/>
                </a:lnTo>
                <a:lnTo>
                  <a:pt x="260713" y="1878323"/>
                </a:lnTo>
                <a:lnTo>
                  <a:pt x="245271" y="1898602"/>
                </a:lnTo>
                <a:lnTo>
                  <a:pt x="228409" y="1917572"/>
                </a:lnTo>
                <a:lnTo>
                  <a:pt x="210209" y="1935149"/>
                </a:lnTo>
                <a:lnTo>
                  <a:pt x="190756" y="1951244"/>
                </a:lnTo>
                <a:lnTo>
                  <a:pt x="170131" y="1965771"/>
                </a:lnTo>
                <a:lnTo>
                  <a:pt x="148420" y="1978642"/>
                </a:lnTo>
                <a:lnTo>
                  <a:pt x="125706" y="1989772"/>
                </a:lnTo>
                <a:lnTo>
                  <a:pt x="102071" y="1999073"/>
                </a:lnTo>
                <a:lnTo>
                  <a:pt x="77599" y="2006458"/>
                </a:lnTo>
                <a:lnTo>
                  <a:pt x="52375" y="2011841"/>
                </a:lnTo>
                <a:lnTo>
                  <a:pt x="26480" y="2015134"/>
                </a:lnTo>
                <a:lnTo>
                  <a:pt x="0" y="2016252"/>
                </a:lnTo>
                <a:lnTo>
                  <a:pt x="26480" y="2017358"/>
                </a:lnTo>
                <a:lnTo>
                  <a:pt x="77599" y="2025952"/>
                </a:lnTo>
                <a:lnTo>
                  <a:pt x="125706" y="2042493"/>
                </a:lnTo>
                <a:lnTo>
                  <a:pt x="170131" y="2066303"/>
                </a:lnTo>
                <a:lnTo>
                  <a:pt x="210209" y="2096706"/>
                </a:lnTo>
                <a:lnTo>
                  <a:pt x="245271" y="2133025"/>
                </a:lnTo>
                <a:lnTo>
                  <a:pt x="274651" y="2174584"/>
                </a:lnTo>
                <a:lnTo>
                  <a:pt x="297680" y="2220706"/>
                </a:lnTo>
                <a:lnTo>
                  <a:pt x="313690" y="2270713"/>
                </a:lnTo>
                <a:lnTo>
                  <a:pt x="322016" y="2323931"/>
                </a:lnTo>
                <a:lnTo>
                  <a:pt x="323088" y="2351531"/>
                </a:lnTo>
                <a:lnTo>
                  <a:pt x="323088" y="3695700"/>
                </a:lnTo>
                <a:lnTo>
                  <a:pt x="324160" y="3723311"/>
                </a:lnTo>
                <a:lnTo>
                  <a:pt x="327321" y="3750311"/>
                </a:lnTo>
                <a:lnTo>
                  <a:pt x="332490" y="3776610"/>
                </a:lnTo>
                <a:lnTo>
                  <a:pt x="339583" y="3802123"/>
                </a:lnTo>
                <a:lnTo>
                  <a:pt x="348519" y="3826764"/>
                </a:lnTo>
                <a:lnTo>
                  <a:pt x="359215" y="3850443"/>
                </a:lnTo>
                <a:lnTo>
                  <a:pt x="371590" y="3873076"/>
                </a:lnTo>
                <a:lnTo>
                  <a:pt x="385559" y="3894575"/>
                </a:lnTo>
                <a:lnTo>
                  <a:pt x="401042" y="3914854"/>
                </a:lnTo>
                <a:lnTo>
                  <a:pt x="417956" y="3933824"/>
                </a:lnTo>
                <a:lnTo>
                  <a:pt x="436219" y="3951401"/>
                </a:lnTo>
                <a:lnTo>
                  <a:pt x="455749" y="3967496"/>
                </a:lnTo>
                <a:lnTo>
                  <a:pt x="476462" y="3982023"/>
                </a:lnTo>
                <a:lnTo>
                  <a:pt x="498277" y="3994894"/>
                </a:lnTo>
                <a:lnTo>
                  <a:pt x="521112" y="4006024"/>
                </a:lnTo>
                <a:lnTo>
                  <a:pt x="544884" y="4015325"/>
                </a:lnTo>
                <a:lnTo>
                  <a:pt x="569511" y="4022710"/>
                </a:lnTo>
                <a:lnTo>
                  <a:pt x="594911" y="4028093"/>
                </a:lnTo>
                <a:lnTo>
                  <a:pt x="621001" y="4031386"/>
                </a:lnTo>
                <a:lnTo>
                  <a:pt x="647700" y="4032504"/>
                </a:lnTo>
              </a:path>
            </a:pathLst>
          </a:custGeom>
          <a:ln w="57150">
            <a:solidFill>
              <a:srgbClr val="F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26"/>
          <p:cNvSpPr txBox="1"/>
          <p:nvPr/>
        </p:nvSpPr>
        <p:spPr>
          <a:xfrm>
            <a:off x="3893196" y="1951508"/>
            <a:ext cx="83314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spc="0" baseline="1494" dirty="0" smtClean="0">
                <a:latin typeface="Comic Sans MS"/>
                <a:cs typeface="Comic Sans MS"/>
              </a:rPr>
              <a:t>• </a:t>
            </a:r>
            <a:r>
              <a:rPr sz="4800" b="1" spc="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25"/>
          <p:cNvSpPr txBox="1"/>
          <p:nvPr/>
        </p:nvSpPr>
        <p:spPr>
          <a:xfrm>
            <a:off x="4879406" y="1951508"/>
            <a:ext cx="71924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24"/>
          <p:cNvSpPr txBox="1"/>
          <p:nvPr/>
        </p:nvSpPr>
        <p:spPr>
          <a:xfrm>
            <a:off x="5747069" y="1951508"/>
            <a:ext cx="305457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de</a:t>
            </a:r>
            <a:r>
              <a:rPr sz="4800" b="1" spc="469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f</a:t>
            </a:r>
            <a:r>
              <a:rPr sz="4800" b="1" spc="-1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é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nd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ti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6" name="object 23"/>
          <p:cNvSpPr txBox="1"/>
          <p:nvPr/>
        </p:nvSpPr>
        <p:spPr>
          <a:xfrm>
            <a:off x="8706136" y="1951508"/>
            <a:ext cx="26296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: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7" name="object 22"/>
          <p:cNvSpPr txBox="1"/>
          <p:nvPr/>
        </p:nvSpPr>
        <p:spPr>
          <a:xfrm>
            <a:off x="3893221" y="2437664"/>
            <a:ext cx="42533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le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21"/>
          <p:cNvSpPr txBox="1"/>
          <p:nvPr/>
        </p:nvSpPr>
        <p:spPr>
          <a:xfrm>
            <a:off x="4539556" y="2437664"/>
            <a:ext cx="96124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C</a:t>
            </a:r>
            <a:r>
              <a:rPr sz="4800" b="1" spc="-9" baseline="1494" dirty="0" smtClean="0">
                <a:latin typeface="Comic Sans MS"/>
                <a:cs typeface="Comic Sans MS"/>
              </a:rPr>
              <a:t>.</a:t>
            </a:r>
            <a:r>
              <a:rPr sz="4800" b="1" spc="4" baseline="1494" dirty="0" smtClean="0">
                <a:latin typeface="Comic Sans MS"/>
                <a:cs typeface="Comic Sans MS"/>
              </a:rPr>
              <a:t>J</a:t>
            </a:r>
            <a:r>
              <a:rPr sz="4800" b="1" spc="0" baseline="1494" dirty="0" smtClean="0"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20"/>
          <p:cNvSpPr txBox="1"/>
          <p:nvPr/>
        </p:nvSpPr>
        <p:spPr>
          <a:xfrm>
            <a:off x="5721272" y="2437664"/>
            <a:ext cx="349527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-4" baseline="1494" dirty="0" smtClean="0">
                <a:latin typeface="Comic Sans MS"/>
                <a:cs typeface="Comic Sans MS"/>
              </a:rPr>
              <a:t>e</a:t>
            </a:r>
            <a:r>
              <a:rPr sz="4800" b="1" spc="0" baseline="1494" dirty="0" smtClean="0">
                <a:latin typeface="Comic Sans MS"/>
                <a:cs typeface="Comic Sans MS"/>
              </a:rPr>
              <a:t>st</a:t>
            </a:r>
            <a:r>
              <a:rPr sz="4800" b="1" spc="1040" baseline="1494" dirty="0" smtClean="0">
                <a:latin typeface="Comic Sans MS"/>
                <a:cs typeface="Comic Sans MS"/>
              </a:rPr>
              <a:t> </a:t>
            </a:r>
            <a:r>
              <a:rPr sz="4800" b="1" spc="0" baseline="1494" dirty="0" smtClean="0">
                <a:latin typeface="Comic Sans MS"/>
                <a:cs typeface="Comic Sans MS"/>
              </a:rPr>
              <a:t>dit</a:t>
            </a:r>
            <a:r>
              <a:rPr sz="4800" b="1" spc="1030" baseline="1494" dirty="0" smtClean="0">
                <a:latin typeface="Comic Sans MS"/>
                <a:cs typeface="Comic Sans MS"/>
              </a:rPr>
              <a:t> </a:t>
            </a:r>
            <a:r>
              <a:rPr sz="4800" b="1" spc="-4" baseline="1494" dirty="0" smtClean="0">
                <a:latin typeface="Comic Sans MS"/>
                <a:cs typeface="Comic Sans MS"/>
              </a:rPr>
              <a:t>Ge</a:t>
            </a:r>
            <a:r>
              <a:rPr sz="4800" b="1" spc="0" baseline="1494" dirty="0" smtClean="0">
                <a:latin typeface="Comic Sans MS"/>
                <a:cs typeface="Comic Sans MS"/>
              </a:rPr>
              <a:t>s</a:t>
            </a:r>
            <a:r>
              <a:rPr sz="4800" b="1" spc="14" baseline="1494" dirty="0" smtClean="0">
                <a:latin typeface="Comic Sans MS"/>
                <a:cs typeface="Comic Sans MS"/>
              </a:rPr>
              <a:t>t</a:t>
            </a:r>
            <a:r>
              <a:rPr sz="4800" b="1" spc="-4" baseline="1494" dirty="0" smtClean="0">
                <a:latin typeface="Comic Sans MS"/>
                <a:cs typeface="Comic Sans MS"/>
              </a:rPr>
              <a:t>a</a:t>
            </a:r>
            <a:r>
              <a:rPr sz="4800" b="1" spc="0" baseline="1494" dirty="0" smtClean="0">
                <a:latin typeface="Comic Sans MS"/>
                <a:cs typeface="Comic Sans MS"/>
              </a:rPr>
              <a:t>t</a:t>
            </a:r>
            <a:r>
              <a:rPr sz="4800" b="1" spc="-9" baseline="1494" dirty="0" smtClean="0">
                <a:latin typeface="Comic Sans MS"/>
                <a:cs typeface="Comic Sans MS"/>
              </a:rPr>
              <a:t>i</a:t>
            </a:r>
            <a:r>
              <a:rPr sz="4800" b="1" spc="0" baseline="1494" dirty="0" smtClean="0">
                <a:latin typeface="Comic Sans MS"/>
                <a:cs typeface="Comic Sans MS"/>
              </a:rPr>
              <a:t>f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9"/>
          <p:cNvSpPr txBox="1"/>
          <p:nvPr/>
        </p:nvSpPr>
        <p:spPr>
          <a:xfrm>
            <a:off x="3893221" y="2925343"/>
            <a:ext cx="139133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(</a:t>
            </a:r>
            <a:r>
              <a:rPr sz="4800" b="1" spc="4" baseline="1494" dirty="0" smtClean="0">
                <a:latin typeface="Comic Sans MS"/>
                <a:cs typeface="Comic Sans MS"/>
              </a:rPr>
              <a:t>D</a:t>
            </a:r>
            <a:r>
              <a:rPr sz="4800" b="1" spc="0" baseline="1494" dirty="0" smtClean="0">
                <a:latin typeface="Comic Sans MS"/>
                <a:cs typeface="Comic Sans MS"/>
              </a:rPr>
              <a:t>u</a:t>
            </a:r>
            <a:r>
              <a:rPr sz="4800" b="1" spc="-4" baseline="1494" dirty="0" smtClean="0">
                <a:latin typeface="Comic Sans MS"/>
                <a:cs typeface="Comic Sans MS"/>
              </a:rPr>
              <a:t>ré</a:t>
            </a:r>
            <a:r>
              <a:rPr sz="4800" b="1" spc="0" baseline="1494" dirty="0" smtClean="0"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1" name="object 18"/>
          <p:cNvSpPr txBox="1"/>
          <p:nvPr/>
        </p:nvSpPr>
        <p:spPr>
          <a:xfrm>
            <a:off x="5372963" y="2925343"/>
            <a:ext cx="55315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de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2" name="object 17"/>
          <p:cNvSpPr txBox="1"/>
          <p:nvPr/>
        </p:nvSpPr>
        <p:spPr>
          <a:xfrm>
            <a:off x="6016056" y="2925343"/>
            <a:ext cx="6262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vie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6730696" y="2925343"/>
            <a:ext cx="3349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=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7156078" y="2925343"/>
            <a:ext cx="150045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solidFill>
                  <a:srgbClr val="000065"/>
                </a:solidFill>
                <a:latin typeface="Comic Sans MS"/>
                <a:cs typeface="Comic Sans MS"/>
              </a:rPr>
              <a:t>3 </a:t>
            </a:r>
            <a:r>
              <a:rPr sz="4800" b="1" spc="-4" baseline="1494" dirty="0" smtClean="0">
                <a:solidFill>
                  <a:srgbClr val="000065"/>
                </a:solidFill>
                <a:latin typeface="Comic Sans MS"/>
                <a:cs typeface="Comic Sans MS"/>
              </a:rPr>
              <a:t>mo</a:t>
            </a:r>
            <a:r>
              <a:rPr sz="4800" b="1" spc="0" baseline="1494" dirty="0" smtClean="0">
                <a:solidFill>
                  <a:srgbClr val="000065"/>
                </a:solidFill>
                <a:latin typeface="Comic Sans MS"/>
                <a:cs typeface="Comic Sans MS"/>
              </a:rPr>
              <a:t>is</a:t>
            </a:r>
            <a:r>
              <a:rPr sz="4800" b="1" spc="0" baseline="1494" dirty="0" smtClean="0">
                <a:latin typeface="Comic Sans MS"/>
                <a:cs typeface="Comic Sans MS"/>
              </a:rPr>
              <a:t>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1156088" y="3407354"/>
            <a:ext cx="1602807" cy="711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-4" dirty="0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54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sz="5400" b="1" spc="-4" dirty="0" smtClean="0">
                <a:solidFill>
                  <a:srgbClr val="FF0000"/>
                </a:solidFill>
                <a:latin typeface="Comic Sans MS"/>
                <a:cs typeface="Comic Sans MS"/>
              </a:rPr>
              <a:t>J</a:t>
            </a:r>
            <a:r>
              <a:rPr sz="54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3893196" y="3900703"/>
            <a:ext cx="92554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•</a:t>
            </a:r>
            <a:r>
              <a:rPr lang="en-US" sz="4800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4800" b="1" spc="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5719128" y="3900703"/>
            <a:ext cx="18304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l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’ab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nce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8512187" y="3900703"/>
            <a:ext cx="704055" cy="1406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4152" marR="967">
              <a:lnSpc>
                <a:spcPts val="3565"/>
              </a:lnSpc>
              <a:spcBef>
                <a:spcPts val="178"/>
              </a:spcBef>
            </a:pPr>
            <a:r>
              <a:rPr sz="4800" b="1" spc="-9" baseline="2989" dirty="0" smtClean="0">
                <a:solidFill>
                  <a:srgbClr val="FF0065"/>
                </a:solidFill>
                <a:latin typeface="Comic Sans MS"/>
                <a:cs typeface="Comic Sans MS"/>
              </a:rPr>
              <a:t>d</a:t>
            </a:r>
            <a:r>
              <a:rPr sz="4800" b="1" spc="0" baseline="2989" dirty="0" smtClean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  <a:p>
            <a:pPr marL="12700" marR="547">
              <a:lnSpc>
                <a:spcPts val="3829"/>
              </a:lnSpc>
              <a:spcBef>
                <a:spcPts val="13"/>
              </a:spcBef>
            </a:pPr>
            <a:r>
              <a:rPr sz="4800" b="1" spc="-4" baseline="2242" dirty="0" smtClean="0">
                <a:latin typeface="Comic Sans MS"/>
                <a:cs typeface="Comic Sans MS"/>
              </a:rPr>
              <a:t>e</a:t>
            </a:r>
            <a:r>
              <a:rPr sz="4800" b="1" spc="0" baseline="2242" dirty="0" smtClean="0">
                <a:latin typeface="Comic Sans MS"/>
                <a:cs typeface="Comic Sans MS"/>
              </a:rPr>
              <a:t>st</a:t>
            </a:r>
            <a:endParaRPr sz="3200">
              <a:latin typeface="Comic Sans MS"/>
              <a:cs typeface="Comic Sans MS"/>
            </a:endParaRPr>
          </a:p>
          <a:p>
            <a:pPr marL="165120">
              <a:lnSpc>
                <a:spcPts val="3675"/>
              </a:lnSpc>
            </a:pPr>
            <a:r>
              <a:rPr sz="3200" b="1" spc="-9" dirty="0" smtClean="0">
                <a:latin typeface="Comic Sans MS"/>
                <a:cs typeface="Comic Sans MS"/>
              </a:rPr>
              <a:t>d</a:t>
            </a:r>
            <a:r>
              <a:rPr sz="3200" b="1" spc="0" dirty="0" smtClean="0"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3893196" y="4386859"/>
            <a:ext cx="23520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f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é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nd</a:t>
            </a:r>
            <a:r>
              <a:rPr sz="4800" b="1" spc="-1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ti</a:t>
            </a:r>
            <a:r>
              <a:rPr sz="4800" b="1" spc="-4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4800" b="1" spc="0" baseline="1494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6177239" y="4386859"/>
            <a:ext cx="26296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: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6720544" y="4386859"/>
            <a:ext cx="42533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le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7120858" y="4386859"/>
            <a:ext cx="1388283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611" marR="61036">
              <a:lnSpc>
                <a:spcPts val="3565"/>
              </a:lnSpc>
              <a:spcBef>
                <a:spcPts val="178"/>
              </a:spcBef>
            </a:pPr>
            <a:r>
              <a:rPr sz="4800" b="1" spc="0" baseline="2989" dirty="0" smtClean="0">
                <a:latin typeface="Comic Sans MS"/>
                <a:cs typeface="Comic Sans MS"/>
              </a:rPr>
              <a:t>C</a:t>
            </a:r>
            <a:r>
              <a:rPr sz="4800" b="1" spc="-9" baseline="2989" dirty="0" smtClean="0">
                <a:latin typeface="Comic Sans MS"/>
                <a:cs typeface="Comic Sans MS"/>
              </a:rPr>
              <a:t>.</a:t>
            </a:r>
            <a:r>
              <a:rPr sz="4800" b="1" spc="4" baseline="2989" dirty="0" smtClean="0">
                <a:latin typeface="Comic Sans MS"/>
                <a:cs typeface="Comic Sans MS"/>
              </a:rPr>
              <a:t>J</a:t>
            </a:r>
            <a:r>
              <a:rPr sz="4800" b="1" spc="0" baseline="2989" dirty="0" smtClean="0"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ts val="3675"/>
              </a:lnSpc>
              <a:spcBef>
                <a:spcPts val="5"/>
              </a:spcBef>
            </a:pPr>
            <a:r>
              <a:rPr sz="3200" b="1" spc="-9" dirty="0" smtClean="0">
                <a:latin typeface="Comic Sans MS"/>
                <a:cs typeface="Comic Sans MS"/>
              </a:rPr>
              <a:t>(</a:t>
            </a:r>
            <a:r>
              <a:rPr sz="3200" b="1" spc="4" dirty="0" smtClean="0">
                <a:latin typeface="Comic Sans MS"/>
                <a:cs typeface="Comic Sans MS"/>
              </a:rPr>
              <a:t>D</a:t>
            </a:r>
            <a:r>
              <a:rPr sz="3200" b="1" spc="0" dirty="0" smtClean="0">
                <a:latin typeface="Comic Sans MS"/>
                <a:cs typeface="Comic Sans MS"/>
              </a:rPr>
              <a:t>u</a:t>
            </a:r>
            <a:r>
              <a:rPr sz="3200" b="1" spc="-4" dirty="0" smtClean="0">
                <a:latin typeface="Comic Sans MS"/>
                <a:cs typeface="Comic Sans MS"/>
              </a:rPr>
              <a:t>r</a:t>
            </a:r>
            <a:r>
              <a:rPr sz="3200" b="1" spc="-14" dirty="0" smtClean="0">
                <a:latin typeface="Comic Sans MS"/>
                <a:cs typeface="Comic Sans MS"/>
              </a:rPr>
              <a:t>é</a:t>
            </a:r>
            <a:r>
              <a:rPr sz="3200" b="1" spc="0" dirty="0" smtClean="0">
                <a:latin typeface="Comic Sans MS"/>
                <a:cs typeface="Comic Sans MS"/>
              </a:rPr>
              <a:t>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3893203" y="4874539"/>
            <a:ext cx="631564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65"/>
              </a:lnSpc>
              <a:spcBef>
                <a:spcPts val="178"/>
              </a:spcBef>
            </a:pPr>
            <a:r>
              <a:rPr sz="4800" b="1" spc="0" baseline="2989" dirty="0" smtClean="0">
                <a:latin typeface="Comic Sans MS"/>
                <a:cs typeface="Comic Sans MS"/>
              </a:rPr>
              <a:t>dit</a:t>
            </a:r>
            <a:endParaRPr sz="3200">
              <a:latin typeface="Comic Sans MS"/>
              <a:cs typeface="Comic Sans MS"/>
            </a:endParaRPr>
          </a:p>
          <a:p>
            <a:pPr marL="12700" marR="5334">
              <a:lnSpc>
                <a:spcPts val="3675"/>
              </a:lnSpc>
              <a:spcBef>
                <a:spcPts val="5"/>
              </a:spcBef>
            </a:pPr>
            <a:r>
              <a:rPr sz="3200" b="1" spc="0" dirty="0" smtClean="0">
                <a:latin typeface="Comic Sans MS"/>
                <a:cs typeface="Comic Sans MS"/>
              </a:rPr>
              <a:t>vie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680920" y="4874539"/>
            <a:ext cx="228369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-4" baseline="1494" dirty="0" smtClean="0">
                <a:latin typeface="Comic Sans MS"/>
                <a:cs typeface="Comic Sans MS"/>
              </a:rPr>
              <a:t>Pro</a:t>
            </a:r>
            <a:r>
              <a:rPr sz="4800" b="1" spc="4" baseline="1494" dirty="0" smtClean="0">
                <a:latin typeface="Comic Sans MS"/>
                <a:cs typeface="Comic Sans MS"/>
              </a:rPr>
              <a:t>g</a:t>
            </a:r>
            <a:r>
              <a:rPr sz="4800" b="1" spc="-4" baseline="1494" dirty="0" smtClean="0">
                <a:latin typeface="Comic Sans MS"/>
                <a:cs typeface="Comic Sans MS"/>
              </a:rPr>
              <a:t>e</a:t>
            </a:r>
            <a:r>
              <a:rPr sz="4800" b="1" spc="0" baseline="1494" dirty="0" smtClean="0">
                <a:latin typeface="Comic Sans MS"/>
                <a:cs typeface="Comic Sans MS"/>
              </a:rPr>
              <a:t>st</a:t>
            </a:r>
            <a:r>
              <a:rPr sz="4800" b="1" spc="-4" baseline="1494" dirty="0" smtClean="0">
                <a:latin typeface="Comic Sans MS"/>
                <a:cs typeface="Comic Sans MS"/>
              </a:rPr>
              <a:t>a</a:t>
            </a:r>
            <a:r>
              <a:rPr sz="4800" b="1" spc="0" baseline="1494" dirty="0" smtClean="0">
                <a:latin typeface="Comic Sans MS"/>
                <a:cs typeface="Comic Sans MS"/>
              </a:rPr>
              <a:t>tif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4609367" y="5362218"/>
            <a:ext cx="3349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0" baseline="1494" dirty="0" smtClean="0">
                <a:latin typeface="Comic Sans MS"/>
                <a:cs typeface="Comic Sans MS"/>
              </a:rPr>
              <a:t>=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6" name="object 3"/>
          <p:cNvSpPr txBox="1"/>
          <p:nvPr/>
        </p:nvSpPr>
        <p:spPr>
          <a:xfrm>
            <a:off x="5033147" y="5362218"/>
            <a:ext cx="5816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-14" baseline="1494" dirty="0" smtClean="0">
                <a:solidFill>
                  <a:srgbClr val="FF3200"/>
                </a:solidFill>
                <a:latin typeface="Comic Sans MS"/>
                <a:cs typeface="Comic Sans MS"/>
              </a:rPr>
              <a:t>1</a:t>
            </a:r>
            <a:r>
              <a:rPr sz="4800" b="1" spc="0" baseline="1494" dirty="0" smtClean="0">
                <a:solidFill>
                  <a:srgbClr val="FF3200"/>
                </a:solidFill>
                <a:latin typeface="Comic Sans MS"/>
                <a:cs typeface="Comic Sans MS"/>
              </a:rPr>
              <a:t>4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5703384" y="5362218"/>
            <a:ext cx="121883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4800" b="1" spc="4" baseline="1494" dirty="0" smtClean="0">
                <a:solidFill>
                  <a:srgbClr val="FF3200"/>
                </a:solidFill>
                <a:latin typeface="Comic Sans MS"/>
                <a:cs typeface="Comic Sans MS"/>
              </a:rPr>
              <a:t>j</a:t>
            </a:r>
            <a:r>
              <a:rPr sz="4800" b="1" spc="-4" baseline="1494" dirty="0" smtClean="0">
                <a:solidFill>
                  <a:srgbClr val="FF3200"/>
                </a:solidFill>
                <a:latin typeface="Comic Sans MS"/>
                <a:cs typeface="Comic Sans MS"/>
              </a:rPr>
              <a:t>o</a:t>
            </a:r>
            <a:r>
              <a:rPr sz="4800" b="1" spc="0" baseline="1494" dirty="0" smtClean="0">
                <a:solidFill>
                  <a:srgbClr val="FF3200"/>
                </a:solidFill>
                <a:latin typeface="Comic Sans MS"/>
                <a:cs typeface="Comic Sans MS"/>
              </a:rPr>
              <a:t>u</a:t>
            </a:r>
            <a:r>
              <a:rPr sz="4800" b="1" spc="-4" baseline="1494" dirty="0" smtClean="0">
                <a:solidFill>
                  <a:srgbClr val="FF3200"/>
                </a:solidFill>
                <a:latin typeface="Comic Sans MS"/>
                <a:cs typeface="Comic Sans MS"/>
              </a:rPr>
              <a:t>r</a:t>
            </a:r>
            <a:r>
              <a:rPr sz="4800" b="1" spc="4" baseline="1494" dirty="0" smtClean="0">
                <a:solidFill>
                  <a:srgbClr val="FF3200"/>
                </a:solidFill>
                <a:latin typeface="Comic Sans MS"/>
                <a:cs typeface="Comic Sans MS"/>
              </a:rPr>
              <a:t>s</a:t>
            </a:r>
            <a:r>
              <a:rPr sz="4800" b="1" spc="0" baseline="1494" dirty="0" smtClean="0">
                <a:latin typeface="Comic Sans MS"/>
                <a:cs typeface="Comic Sans MS"/>
              </a:rPr>
              <a:t>)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643286" y="1040806"/>
            <a:ext cx="1942339" cy="712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54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54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54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p</a:t>
            </a:r>
            <a:r>
              <a:rPr sz="54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endParaRPr sz="5400" dirty="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4649" y="1040806"/>
            <a:ext cx="1814039" cy="712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bl</a:t>
            </a:r>
            <a:r>
              <a:rPr sz="54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5400" b="1" spc="-9" dirty="0" smtClean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54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8909" y="1865148"/>
            <a:ext cx="2480138" cy="712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(c</a:t>
            </a:r>
            <a:r>
              <a:rPr sz="54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o</a:t>
            </a:r>
            <a:r>
              <a:rPr sz="54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5400" b="1" spc="4" dirty="0" smtClean="0">
                <a:solidFill>
                  <a:srgbClr val="FF0065"/>
                </a:solidFill>
                <a:latin typeface="Comic Sans MS"/>
                <a:cs typeface="Comic Sans MS"/>
              </a:rPr>
              <a:t>p</a:t>
            </a:r>
            <a:r>
              <a:rPr sz="54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us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8070" y="1865148"/>
            <a:ext cx="2973589" cy="712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5400" b="1" spc="-4" dirty="0" smtClean="0">
                <a:solidFill>
                  <a:srgbClr val="FF0065"/>
                </a:solidFill>
                <a:latin typeface="Comic Sans MS"/>
                <a:cs typeface="Comic Sans MS"/>
              </a:rPr>
              <a:t>lbi</a:t>
            </a:r>
            <a:r>
              <a:rPr sz="5400" b="1" spc="0" dirty="0" smtClean="0">
                <a:solidFill>
                  <a:srgbClr val="FF0065"/>
                </a:solidFill>
                <a:latin typeface="Comic Sans MS"/>
                <a:cs typeface="Comic Sans MS"/>
              </a:rPr>
              <a:t>cans)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5654" y="3398789"/>
            <a:ext cx="567173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9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I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l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8587" y="3398789"/>
            <a:ext cx="2266672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pr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o</a:t>
            </a:r>
            <a:r>
              <a:rPr sz="6600" b="1" spc="-9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v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i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en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4306" y="3398789"/>
            <a:ext cx="1098557" cy="1927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0129">
              <a:lnSpc>
                <a:spcPts val="4865"/>
              </a:lnSpc>
              <a:spcBef>
                <a:spcPts val="243"/>
              </a:spcBef>
            </a:pPr>
            <a:r>
              <a:rPr sz="6600" b="1" spc="0" baseline="3261" dirty="0" smtClean="0">
                <a:solidFill>
                  <a:srgbClr val="323299"/>
                </a:solidFill>
                <a:latin typeface="Comic Sans MS"/>
                <a:cs typeface="Comic Sans MS"/>
              </a:rPr>
              <a:t>de</a:t>
            </a:r>
            <a:endParaRPr sz="4400">
              <a:latin typeface="Comic Sans MS"/>
              <a:cs typeface="Comic Sans MS"/>
            </a:endParaRPr>
          </a:p>
          <a:p>
            <a:pPr marL="12700" marR="83896">
              <a:lnSpc>
                <a:spcPts val="5270"/>
              </a:lnSpc>
              <a:spcBef>
                <a:spcPts val="20"/>
              </a:spcBef>
            </a:pPr>
            <a:r>
              <a:rPr sz="6600" b="1" spc="0" baseline="2718" dirty="0" smtClean="0">
                <a:solidFill>
                  <a:srgbClr val="323299"/>
                </a:solidFill>
                <a:latin typeface="Comic Sans MS"/>
                <a:cs typeface="Comic Sans MS"/>
              </a:rPr>
              <a:t>du</a:t>
            </a:r>
            <a:endParaRPr sz="4400">
              <a:latin typeface="Comic Sans MS"/>
              <a:cs typeface="Comic Sans MS"/>
            </a:endParaRPr>
          </a:p>
          <a:p>
            <a:pPr marL="645459" marR="46388">
              <a:lnSpc>
                <a:spcPts val="5020"/>
              </a:lnSpc>
            </a:pPr>
            <a:r>
              <a:rPr sz="4400" b="1" spc="0" dirty="0" smtClean="0">
                <a:solidFill>
                  <a:srgbClr val="323299"/>
                </a:solidFill>
                <a:latin typeface="Comic Sans MS"/>
                <a:cs typeface="Comic Sans MS"/>
              </a:rPr>
              <a:t>il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1987" y="3398789"/>
            <a:ext cx="1447807" cy="1927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6237" algn="r">
              <a:lnSpc>
                <a:spcPts val="4865"/>
              </a:lnSpc>
              <a:spcBef>
                <a:spcPts val="243"/>
              </a:spcBef>
            </a:pPr>
            <a:r>
              <a:rPr sz="6600" b="1" spc="-4" baseline="3261" dirty="0" smtClean="0">
                <a:solidFill>
                  <a:srgbClr val="323299"/>
                </a:solidFill>
                <a:latin typeface="Comic Sans MS"/>
                <a:cs typeface="Comic Sans MS"/>
              </a:rPr>
              <a:t>l</a:t>
            </a:r>
            <a:r>
              <a:rPr sz="6600" b="1" spc="0" baseline="3261" dirty="0" smtClean="0">
                <a:solidFill>
                  <a:srgbClr val="323299"/>
                </a:solidFill>
                <a:latin typeface="Comic Sans MS"/>
                <a:cs typeface="Comic Sans MS"/>
              </a:rPr>
              <a:t>a</a:t>
            </a:r>
            <a:endParaRPr sz="4400">
              <a:latin typeface="Comic Sans MS"/>
              <a:cs typeface="Comic Sans MS"/>
            </a:endParaRPr>
          </a:p>
          <a:p>
            <a:pPr marR="14933" algn="r">
              <a:lnSpc>
                <a:spcPts val="5270"/>
              </a:lnSpc>
              <a:spcBef>
                <a:spcPts val="20"/>
              </a:spcBef>
            </a:pPr>
            <a:r>
              <a:rPr sz="6600" b="1" spc="4" baseline="2718" dirty="0" smtClean="0">
                <a:solidFill>
                  <a:srgbClr val="323299"/>
                </a:solidFill>
                <a:latin typeface="Comic Sans MS"/>
                <a:cs typeface="Comic Sans MS"/>
              </a:rPr>
              <a:t>c</a:t>
            </a:r>
            <a:r>
              <a:rPr sz="6600" b="1" spc="-14" baseline="2718" dirty="0" smtClean="0">
                <a:solidFill>
                  <a:srgbClr val="323299"/>
                </a:solidFill>
                <a:latin typeface="Comic Sans MS"/>
                <a:cs typeface="Comic Sans MS"/>
              </a:rPr>
              <a:t>o</a:t>
            </a:r>
            <a:r>
              <a:rPr sz="6600" b="1" spc="-4" baseline="2718" dirty="0" smtClean="0">
                <a:solidFill>
                  <a:srgbClr val="323299"/>
                </a:solidFill>
                <a:latin typeface="Comic Sans MS"/>
                <a:cs typeface="Comic Sans MS"/>
              </a:rPr>
              <a:t>rp</a:t>
            </a:r>
            <a:r>
              <a:rPr sz="6600" b="1" spc="0" baseline="2718" dirty="0" smtClean="0">
                <a:solidFill>
                  <a:srgbClr val="323299"/>
                </a:solidFill>
                <a:latin typeface="Comic Sans MS"/>
                <a:cs typeface="Comic Sans MS"/>
              </a:rPr>
              <a:t>s</a:t>
            </a:r>
            <a:endParaRPr sz="4400">
              <a:latin typeface="Comic Sans MS"/>
              <a:cs typeface="Comic Sans MS"/>
            </a:endParaRPr>
          </a:p>
          <a:p>
            <a:pPr marR="12700" algn="r">
              <a:lnSpc>
                <a:spcPts val="5020"/>
              </a:lnSpc>
            </a:pPr>
            <a:r>
              <a:rPr sz="4400" b="1" spc="9" dirty="0" smtClean="0">
                <a:solidFill>
                  <a:srgbClr val="323299"/>
                </a:solidFill>
                <a:latin typeface="Comic Sans MS"/>
                <a:cs typeface="Comic Sans MS"/>
              </a:rPr>
              <a:t>e</a:t>
            </a:r>
            <a:r>
              <a:rPr sz="4400" b="1" spc="-9" dirty="0" smtClean="0">
                <a:solidFill>
                  <a:srgbClr val="323299"/>
                </a:solidFill>
                <a:latin typeface="Comic Sans MS"/>
                <a:cs typeface="Comic Sans MS"/>
              </a:rPr>
              <a:t>s</a:t>
            </a:r>
            <a:r>
              <a:rPr sz="4400" b="1" spc="0" dirty="0" smtClean="0">
                <a:solidFill>
                  <a:srgbClr val="323299"/>
                </a:solidFill>
                <a:latin typeface="Comic Sans MS"/>
                <a:cs typeface="Comic Sans MS"/>
              </a:rPr>
              <a:t>t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5653" y="4068949"/>
            <a:ext cx="4309274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d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é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g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é</a:t>
            </a:r>
            <a:r>
              <a:rPr sz="6600" b="1" spc="-1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n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ére</a:t>
            </a: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s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cen</a:t>
            </a: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c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5379" y="4740636"/>
            <a:ext cx="1784478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jau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ne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,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9565" y="4740636"/>
            <a:ext cx="2009711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en</a:t>
            </a: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s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u</a:t>
            </a:r>
            <a:r>
              <a:rPr sz="6600" b="1" spc="-9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i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te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5654" y="5410796"/>
            <a:ext cx="2806699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p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hag</a:t>
            </a:r>
            <a:r>
              <a:rPr sz="6600" b="1" spc="-1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o</a:t>
            </a: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c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yté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6997" y="5410796"/>
            <a:ext cx="988147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p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ar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9597" y="5410796"/>
            <a:ext cx="848066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l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1979" y="5410796"/>
            <a:ext cx="2043087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c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ell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u</a:t>
            </a: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l</a:t>
            </a:r>
            <a:r>
              <a:rPr sz="6600" b="1" spc="-1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5654" y="6082483"/>
            <a:ext cx="3814491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p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hag</a:t>
            </a:r>
            <a:r>
              <a:rPr sz="6600" b="1" spc="-1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o</a:t>
            </a: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c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ytai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re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s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3856" y="6082483"/>
            <a:ext cx="749603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-9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d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76205" y="6082483"/>
            <a:ext cx="2003731" cy="585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6600" b="1" spc="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l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’o</a:t>
            </a:r>
            <a:r>
              <a:rPr sz="6600" b="1" spc="-9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v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ai</a:t>
            </a:r>
            <a:r>
              <a:rPr sz="6600" b="1" spc="-4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r</a:t>
            </a:r>
            <a:r>
              <a:rPr sz="6600" b="1" spc="0" baseline="1087" dirty="0" smtClean="0">
                <a:solidFill>
                  <a:srgbClr val="323299"/>
                </a:solidFill>
                <a:latin typeface="Comic Sans MS"/>
                <a:cs typeface="Comic Sans MS"/>
              </a:rPr>
              <a:t>e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295792" y="537614"/>
            <a:ext cx="1418844" cy="641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50"/>
              </a:lnSpc>
              <a:spcBef>
                <a:spcPts val="252"/>
              </a:spcBef>
            </a:pPr>
            <a:r>
              <a:rPr sz="4850" b="1" spc="0" dirty="0" smtClean="0">
                <a:solidFill>
                  <a:srgbClr val="CC0000"/>
                </a:solidFill>
                <a:latin typeface="Arial"/>
                <a:cs typeface="Arial"/>
              </a:rPr>
              <a:t>Plan</a:t>
            </a:r>
            <a:endParaRPr sz="4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8415" y="537614"/>
            <a:ext cx="870505" cy="641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50"/>
              </a:lnSpc>
              <a:spcBef>
                <a:spcPts val="252"/>
              </a:spcBef>
            </a:pPr>
            <a:r>
              <a:rPr sz="4850" b="1" spc="0" dirty="0" smtClean="0">
                <a:solidFill>
                  <a:srgbClr val="CC0000"/>
                </a:solidFill>
                <a:latin typeface="Arial"/>
                <a:cs typeface="Arial"/>
              </a:rPr>
              <a:t>du</a:t>
            </a:r>
            <a:endParaRPr sz="4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2698" y="537614"/>
            <a:ext cx="1795219" cy="641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50"/>
              </a:lnSpc>
              <a:spcBef>
                <a:spcPts val="252"/>
              </a:spcBef>
            </a:pPr>
            <a:r>
              <a:rPr sz="4850" b="1" spc="0" dirty="0" smtClean="0">
                <a:solidFill>
                  <a:srgbClr val="CC0000"/>
                </a:solidFill>
                <a:latin typeface="Arial"/>
                <a:cs typeface="Arial"/>
              </a:rPr>
              <a:t>cours</a:t>
            </a:r>
            <a:endParaRPr sz="485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04506" y="2283847"/>
            <a:ext cx="6310858" cy="3318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192">
              <a:lnSpc>
                <a:spcPts val="3250"/>
              </a:lnSpc>
              <a:spcBef>
                <a:spcPts val="162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Introduction</a:t>
            </a:r>
            <a:endParaRPr sz="3050">
              <a:latin typeface="Arial"/>
              <a:cs typeface="Arial"/>
            </a:endParaRPr>
          </a:p>
          <a:p>
            <a:pPr marL="12700" marR="48192">
              <a:lnSpc>
                <a:spcPct val="95825"/>
              </a:lnSpc>
              <a:spcBef>
                <a:spcPts val="770"/>
              </a:spcBef>
            </a:pPr>
            <a:r>
              <a:rPr sz="3050" spc="0" dirty="0" smtClean="0">
                <a:latin typeface="Arial"/>
                <a:cs typeface="Arial"/>
              </a:rPr>
              <a:t>La</a:t>
            </a:r>
            <a:r>
              <a:rPr sz="3050" spc="53" dirty="0" smtClean="0">
                <a:latin typeface="Arial"/>
                <a:cs typeface="Arial"/>
              </a:rPr>
              <a:t> </a:t>
            </a:r>
            <a:r>
              <a:rPr sz="3050" spc="0" dirty="0" smtClean="0">
                <a:latin typeface="Arial"/>
                <a:cs typeface="Arial"/>
              </a:rPr>
              <a:t>folliculogenèse</a:t>
            </a:r>
            <a:endParaRPr sz="3050">
              <a:latin typeface="Arial"/>
              <a:cs typeface="Arial"/>
            </a:endParaRPr>
          </a:p>
          <a:p>
            <a:pPr marL="516382" marR="48192">
              <a:lnSpc>
                <a:spcPct val="95825"/>
              </a:lnSpc>
              <a:spcBef>
                <a:spcPts val="662"/>
              </a:spcBef>
            </a:pPr>
            <a:r>
              <a:rPr sz="2200" spc="0" dirty="0" smtClean="0">
                <a:latin typeface="Arial"/>
                <a:cs typeface="Arial"/>
              </a:rPr>
              <a:t>Définition</a:t>
            </a:r>
            <a:endParaRPr sz="2200">
              <a:latin typeface="Arial"/>
              <a:cs typeface="Arial"/>
            </a:endParaRPr>
          </a:p>
          <a:p>
            <a:pPr marL="516382">
              <a:lnSpc>
                <a:spcPct val="95825"/>
              </a:lnSpc>
              <a:spcBef>
                <a:spcPts val="644"/>
              </a:spcBef>
            </a:pPr>
            <a:r>
              <a:rPr sz="2200" spc="0" dirty="0" smtClean="0">
                <a:latin typeface="Arial"/>
                <a:cs typeface="Arial"/>
              </a:rPr>
              <a:t>Les différents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types de follicules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gamétogènes</a:t>
            </a:r>
            <a:endParaRPr sz="2200">
              <a:latin typeface="Arial"/>
              <a:cs typeface="Arial"/>
            </a:endParaRPr>
          </a:p>
          <a:p>
            <a:pPr marL="516382" marR="48192">
              <a:lnSpc>
                <a:spcPct val="95825"/>
              </a:lnSpc>
              <a:spcBef>
                <a:spcPts val="644"/>
              </a:spcBef>
            </a:pPr>
            <a:r>
              <a:rPr sz="2200" spc="0" dirty="0" smtClean="0">
                <a:latin typeface="Arial"/>
                <a:cs typeface="Arial"/>
              </a:rPr>
              <a:t>Dynamique de la folliculogenèse</a:t>
            </a:r>
            <a:endParaRPr sz="2200">
              <a:latin typeface="Arial"/>
              <a:cs typeface="Arial"/>
            </a:endParaRPr>
          </a:p>
          <a:p>
            <a:pPr marL="12700" marR="48192">
              <a:lnSpc>
                <a:spcPct val="95825"/>
              </a:lnSpc>
              <a:spcBef>
                <a:spcPts val="915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L’ovogenèse</a:t>
            </a:r>
            <a:endParaRPr sz="3050">
              <a:latin typeface="Arial"/>
              <a:cs typeface="Arial"/>
            </a:endParaRPr>
          </a:p>
          <a:p>
            <a:pPr marL="12700" marR="48192">
              <a:lnSpc>
                <a:spcPct val="95825"/>
              </a:lnSpc>
              <a:spcBef>
                <a:spcPts val="932"/>
              </a:spcBef>
            </a:pP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La</a:t>
            </a:r>
            <a:r>
              <a:rPr sz="3050" spc="53" dirty="0" smtClean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3050" spc="0" dirty="0" smtClean="0">
                <a:solidFill>
                  <a:srgbClr val="A6A6A6"/>
                </a:solidFill>
                <a:latin typeface="Arial"/>
                <a:cs typeface="Arial"/>
              </a:rPr>
              <a:t>fécondation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1555</Words>
  <Application>Microsoft Office PowerPoint</Application>
  <PresentationFormat>Personnalisé</PresentationFormat>
  <Paragraphs>634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Djida</dc:creator>
  <cp:lastModifiedBy>Djida</cp:lastModifiedBy>
  <cp:revision>52</cp:revision>
  <dcterms:modified xsi:type="dcterms:W3CDTF">2014-02-19T13:07:10Z</dcterms:modified>
</cp:coreProperties>
</file>