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F6C8EA15-8E4F-4D95-84D6-7D1157D419EF}" type="datetimeFigureOut">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A08BDA-576A-4F2A-A677-1D6E4A1A34B2}" type="slidenum">
              <a:rPr lang="fr-FR" smtClean="0"/>
              <a:t>‹N°›</a:t>
            </a:fld>
            <a:endParaRPr lang="fr-FR"/>
          </a:p>
        </p:txBody>
      </p:sp>
    </p:spTree>
    <p:extLst>
      <p:ext uri="{BB962C8B-B14F-4D97-AF65-F5344CB8AC3E}">
        <p14:creationId xmlns:p14="http://schemas.microsoft.com/office/powerpoint/2010/main" val="224079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C8EA15-8E4F-4D95-84D6-7D1157D419EF}" type="datetimeFigureOut">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A08BDA-576A-4F2A-A677-1D6E4A1A34B2}" type="slidenum">
              <a:rPr lang="fr-FR" smtClean="0"/>
              <a:t>‹N°›</a:t>
            </a:fld>
            <a:endParaRPr lang="fr-FR"/>
          </a:p>
        </p:txBody>
      </p:sp>
    </p:spTree>
    <p:extLst>
      <p:ext uri="{BB962C8B-B14F-4D97-AF65-F5344CB8AC3E}">
        <p14:creationId xmlns:p14="http://schemas.microsoft.com/office/powerpoint/2010/main" val="121623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C8EA15-8E4F-4D95-84D6-7D1157D419EF}" type="datetimeFigureOut">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A08BDA-576A-4F2A-A677-1D6E4A1A34B2}" type="slidenum">
              <a:rPr lang="fr-FR" smtClean="0"/>
              <a:t>‹N°›</a:t>
            </a:fld>
            <a:endParaRPr lang="fr-FR"/>
          </a:p>
        </p:txBody>
      </p:sp>
    </p:spTree>
    <p:extLst>
      <p:ext uri="{BB962C8B-B14F-4D97-AF65-F5344CB8AC3E}">
        <p14:creationId xmlns:p14="http://schemas.microsoft.com/office/powerpoint/2010/main" val="151739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C8EA15-8E4F-4D95-84D6-7D1157D419EF}" type="datetimeFigureOut">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A08BDA-576A-4F2A-A677-1D6E4A1A34B2}" type="slidenum">
              <a:rPr lang="fr-FR" smtClean="0"/>
              <a:t>‹N°›</a:t>
            </a:fld>
            <a:endParaRPr lang="fr-FR"/>
          </a:p>
        </p:txBody>
      </p:sp>
    </p:spTree>
    <p:extLst>
      <p:ext uri="{BB962C8B-B14F-4D97-AF65-F5344CB8AC3E}">
        <p14:creationId xmlns:p14="http://schemas.microsoft.com/office/powerpoint/2010/main" val="248642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F6C8EA15-8E4F-4D95-84D6-7D1157D419EF}" type="datetimeFigureOut">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A08BDA-576A-4F2A-A677-1D6E4A1A34B2}" type="slidenum">
              <a:rPr lang="fr-FR" smtClean="0"/>
              <a:t>‹N°›</a:t>
            </a:fld>
            <a:endParaRPr lang="fr-FR"/>
          </a:p>
        </p:txBody>
      </p:sp>
    </p:spTree>
    <p:extLst>
      <p:ext uri="{BB962C8B-B14F-4D97-AF65-F5344CB8AC3E}">
        <p14:creationId xmlns:p14="http://schemas.microsoft.com/office/powerpoint/2010/main" val="84584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6C8EA15-8E4F-4D95-84D6-7D1157D419EF}" type="datetimeFigureOut">
              <a:rPr lang="fr-FR" smtClean="0"/>
              <a:t>17/03/2021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A08BDA-576A-4F2A-A677-1D6E4A1A34B2}" type="slidenum">
              <a:rPr lang="fr-FR" smtClean="0"/>
              <a:t>‹N°›</a:t>
            </a:fld>
            <a:endParaRPr lang="fr-FR"/>
          </a:p>
        </p:txBody>
      </p:sp>
    </p:spTree>
    <p:extLst>
      <p:ext uri="{BB962C8B-B14F-4D97-AF65-F5344CB8AC3E}">
        <p14:creationId xmlns:p14="http://schemas.microsoft.com/office/powerpoint/2010/main" val="284313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6C8EA15-8E4F-4D95-84D6-7D1157D419EF}" type="datetimeFigureOut">
              <a:rPr lang="fr-FR" smtClean="0"/>
              <a:t>17/03/2021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3A08BDA-576A-4F2A-A677-1D6E4A1A34B2}" type="slidenum">
              <a:rPr lang="fr-FR" smtClean="0"/>
              <a:t>‹N°›</a:t>
            </a:fld>
            <a:endParaRPr lang="fr-FR"/>
          </a:p>
        </p:txBody>
      </p:sp>
    </p:spTree>
    <p:extLst>
      <p:ext uri="{BB962C8B-B14F-4D97-AF65-F5344CB8AC3E}">
        <p14:creationId xmlns:p14="http://schemas.microsoft.com/office/powerpoint/2010/main" val="106663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6C8EA15-8E4F-4D95-84D6-7D1157D419EF}" type="datetimeFigureOut">
              <a:rPr lang="fr-FR" smtClean="0"/>
              <a:t>17/03/2021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3A08BDA-576A-4F2A-A677-1D6E4A1A34B2}" type="slidenum">
              <a:rPr lang="fr-FR" smtClean="0"/>
              <a:t>‹N°›</a:t>
            </a:fld>
            <a:endParaRPr lang="fr-FR"/>
          </a:p>
        </p:txBody>
      </p:sp>
    </p:spTree>
    <p:extLst>
      <p:ext uri="{BB962C8B-B14F-4D97-AF65-F5344CB8AC3E}">
        <p14:creationId xmlns:p14="http://schemas.microsoft.com/office/powerpoint/2010/main" val="307273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6C8EA15-8E4F-4D95-84D6-7D1157D419EF}" type="datetimeFigureOut">
              <a:rPr lang="fr-FR" smtClean="0"/>
              <a:t>17/03/2021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3A08BDA-576A-4F2A-A677-1D6E4A1A34B2}" type="slidenum">
              <a:rPr lang="fr-FR" smtClean="0"/>
              <a:t>‹N°›</a:t>
            </a:fld>
            <a:endParaRPr lang="fr-FR"/>
          </a:p>
        </p:txBody>
      </p:sp>
    </p:spTree>
    <p:extLst>
      <p:ext uri="{BB962C8B-B14F-4D97-AF65-F5344CB8AC3E}">
        <p14:creationId xmlns:p14="http://schemas.microsoft.com/office/powerpoint/2010/main" val="155799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6C8EA15-8E4F-4D95-84D6-7D1157D419EF}" type="datetimeFigureOut">
              <a:rPr lang="fr-FR" smtClean="0"/>
              <a:t>17/03/2021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A08BDA-576A-4F2A-A677-1D6E4A1A34B2}" type="slidenum">
              <a:rPr lang="fr-FR" smtClean="0"/>
              <a:t>‹N°›</a:t>
            </a:fld>
            <a:endParaRPr lang="fr-FR"/>
          </a:p>
        </p:txBody>
      </p:sp>
    </p:spTree>
    <p:extLst>
      <p:ext uri="{BB962C8B-B14F-4D97-AF65-F5344CB8AC3E}">
        <p14:creationId xmlns:p14="http://schemas.microsoft.com/office/powerpoint/2010/main" val="359648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6C8EA15-8E4F-4D95-84D6-7D1157D419EF}" type="datetimeFigureOut">
              <a:rPr lang="fr-FR" smtClean="0"/>
              <a:t>17/03/2021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A08BDA-576A-4F2A-A677-1D6E4A1A34B2}" type="slidenum">
              <a:rPr lang="fr-FR" smtClean="0"/>
              <a:t>‹N°›</a:t>
            </a:fld>
            <a:endParaRPr lang="fr-FR"/>
          </a:p>
        </p:txBody>
      </p:sp>
    </p:spTree>
    <p:extLst>
      <p:ext uri="{BB962C8B-B14F-4D97-AF65-F5344CB8AC3E}">
        <p14:creationId xmlns:p14="http://schemas.microsoft.com/office/powerpoint/2010/main" val="292799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8EA15-8E4F-4D95-84D6-7D1157D419EF}" type="datetimeFigureOut">
              <a:rPr lang="fr-FR" smtClean="0"/>
              <a:t>17/03/2021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08BDA-576A-4F2A-A677-1D6E4A1A34B2}" type="slidenum">
              <a:rPr lang="fr-FR" smtClean="0"/>
              <a:t>‹N°›</a:t>
            </a:fld>
            <a:endParaRPr lang="fr-FR"/>
          </a:p>
        </p:txBody>
      </p:sp>
    </p:spTree>
    <p:extLst>
      <p:ext uri="{BB962C8B-B14F-4D97-AF65-F5344CB8AC3E}">
        <p14:creationId xmlns:p14="http://schemas.microsoft.com/office/powerpoint/2010/main" val="248483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88910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2226" name="Picture 2"/>
          <p:cNvPicPr>
            <a:picLocks noChangeAspect="1" noChangeArrowheads="1"/>
          </p:cNvPicPr>
          <p:nvPr/>
        </p:nvPicPr>
        <p:blipFill>
          <a:blip r:embed="rId2" cstate="print"/>
          <a:srcRect/>
          <a:stretch>
            <a:fillRect/>
          </a:stretch>
        </p:blipFill>
        <p:spPr bwMode="auto">
          <a:xfrm>
            <a:off x="1775520" y="157740"/>
            <a:ext cx="8689752" cy="6295596"/>
          </a:xfrm>
          <a:prstGeom prst="rect">
            <a:avLst/>
          </a:prstGeom>
          <a:noFill/>
          <a:ln w="9525">
            <a:noFill/>
            <a:miter lim="800000"/>
            <a:headEnd/>
            <a:tailEnd/>
          </a:ln>
        </p:spPr>
      </p:pic>
    </p:spTree>
    <p:extLst>
      <p:ext uri="{BB962C8B-B14F-4D97-AF65-F5344CB8AC3E}">
        <p14:creationId xmlns:p14="http://schemas.microsoft.com/office/powerpoint/2010/main" val="2899614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Résultat de recherche d'images pour &quot;regulation de l'expression des gènes par choix du promoteur&quot;"/>
          <p:cNvPicPr>
            <a:picLocks noChangeAspect="1" noChangeArrowheads="1"/>
          </p:cNvPicPr>
          <p:nvPr/>
        </p:nvPicPr>
        <p:blipFill>
          <a:blip r:embed="rId2" cstate="print"/>
          <a:srcRect/>
          <a:stretch>
            <a:fillRect/>
          </a:stretch>
        </p:blipFill>
        <p:spPr bwMode="auto">
          <a:xfrm>
            <a:off x="1524000" y="-16446"/>
            <a:ext cx="9144000" cy="6874446"/>
          </a:xfrm>
          <a:prstGeom prst="rect">
            <a:avLst/>
          </a:prstGeom>
          <a:noFill/>
        </p:spPr>
      </p:pic>
    </p:spTree>
    <p:extLst>
      <p:ext uri="{BB962C8B-B14F-4D97-AF65-F5344CB8AC3E}">
        <p14:creationId xmlns:p14="http://schemas.microsoft.com/office/powerpoint/2010/main" val="857472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3"/>
          <p:cNvPicPr>
            <a:picLocks noChangeAspect="1" noChangeArrowheads="1"/>
          </p:cNvPicPr>
          <p:nvPr/>
        </p:nvPicPr>
        <p:blipFill>
          <a:blip r:embed="rId2" cstate="print"/>
          <a:srcRect/>
          <a:stretch>
            <a:fillRect/>
          </a:stretch>
        </p:blipFill>
        <p:spPr bwMode="auto">
          <a:xfrm>
            <a:off x="2135561" y="385962"/>
            <a:ext cx="7858125" cy="5707335"/>
          </a:xfrm>
          <a:prstGeom prst="rect">
            <a:avLst/>
          </a:prstGeom>
          <a:noFill/>
          <a:ln w="9525">
            <a:noFill/>
            <a:miter lim="800000"/>
            <a:headEnd/>
            <a:tailEnd/>
          </a:ln>
        </p:spPr>
      </p:pic>
    </p:spTree>
    <p:extLst>
      <p:ext uri="{BB962C8B-B14F-4D97-AF65-F5344CB8AC3E}">
        <p14:creationId xmlns:p14="http://schemas.microsoft.com/office/powerpoint/2010/main" val="3692473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1544" y="612846"/>
            <a:ext cx="8280920" cy="4401205"/>
          </a:xfrm>
          <a:prstGeom prst="rect">
            <a:avLst/>
          </a:prstGeom>
        </p:spPr>
        <p:txBody>
          <a:bodyPr wrap="square">
            <a:spAutoFit/>
          </a:bodyPr>
          <a:lstStyle/>
          <a:p>
            <a:r>
              <a:rPr lang="fr-FR" sz="2000" b="1" dirty="0"/>
              <a:t>Séquences cis régulatrices et protéines </a:t>
            </a:r>
            <a:r>
              <a:rPr lang="fr-FR" sz="2000" b="1" dirty="0" err="1"/>
              <a:t>trans</a:t>
            </a:r>
            <a:r>
              <a:rPr lang="fr-FR" sz="2000" b="1" dirty="0"/>
              <a:t> régulatrices</a:t>
            </a:r>
          </a:p>
          <a:p>
            <a:endParaRPr lang="fr-FR" sz="2000" b="1" dirty="0"/>
          </a:p>
          <a:p>
            <a:r>
              <a:rPr lang="fr-FR" sz="2000" dirty="0"/>
              <a:t>2.1. Séquences cis régulatrices</a:t>
            </a:r>
          </a:p>
          <a:p>
            <a:r>
              <a:rPr lang="fr-FR" sz="2000" dirty="0"/>
              <a:t>- promoteur : en amont du site d’initiation, motifs (CAAT, TATA…)</a:t>
            </a:r>
          </a:p>
          <a:p>
            <a:r>
              <a:rPr lang="fr-FR" sz="2000" dirty="0"/>
              <a:t>- séquences activatrices ou modératrices :</a:t>
            </a:r>
          </a:p>
          <a:p>
            <a:r>
              <a:rPr lang="fr-FR" sz="2000" dirty="0"/>
              <a:t>- localisation variable – nombreuses - parfois spécificité tissulaire</a:t>
            </a:r>
          </a:p>
          <a:p>
            <a:r>
              <a:rPr lang="fr-FR" sz="2000" dirty="0"/>
              <a:t>- séquences de réponses RE : ERE, GRE, CRE, IRE…</a:t>
            </a:r>
          </a:p>
          <a:p>
            <a:r>
              <a:rPr lang="fr-FR" sz="2000" dirty="0"/>
              <a:t>- combinaisons</a:t>
            </a:r>
          </a:p>
          <a:p>
            <a:endParaRPr lang="fr-FR" sz="2000" dirty="0"/>
          </a:p>
          <a:p>
            <a:endParaRPr lang="fr-FR" sz="2000" dirty="0"/>
          </a:p>
          <a:p>
            <a:r>
              <a:rPr lang="fr-FR" sz="2000" dirty="0"/>
              <a:t>2.2. Protéines </a:t>
            </a:r>
            <a:r>
              <a:rPr lang="fr-FR" sz="2000" dirty="0" err="1"/>
              <a:t>trans</a:t>
            </a:r>
            <a:r>
              <a:rPr lang="fr-FR" sz="2000" dirty="0"/>
              <a:t> régulatrices: facteurs de transcription</a:t>
            </a:r>
          </a:p>
          <a:p>
            <a:r>
              <a:rPr lang="fr-FR" sz="2000" dirty="0"/>
              <a:t>- généraux</a:t>
            </a:r>
          </a:p>
          <a:p>
            <a:r>
              <a:rPr lang="fr-FR" sz="2000" dirty="0"/>
              <a:t>- spécifiques (</a:t>
            </a:r>
            <a:r>
              <a:rPr lang="fr-FR" sz="2000" dirty="0" err="1"/>
              <a:t>tissus,stade</a:t>
            </a:r>
            <a:r>
              <a:rPr lang="fr-FR" sz="2000" dirty="0"/>
              <a:t> de développement, …)</a:t>
            </a:r>
          </a:p>
          <a:p>
            <a:r>
              <a:rPr lang="fr-FR" sz="2000" dirty="0"/>
              <a:t>- inductibles (</a:t>
            </a:r>
            <a:r>
              <a:rPr lang="fr-FR" sz="2000" dirty="0" err="1"/>
              <a:t>phosphorylation,protéolyse</a:t>
            </a:r>
            <a:r>
              <a:rPr lang="fr-FR" sz="2000" dirty="0"/>
              <a:t>, ligands…)</a:t>
            </a:r>
            <a:endParaRPr lang="fr-FR" sz="2000" dirty="0"/>
          </a:p>
        </p:txBody>
      </p:sp>
    </p:spTree>
    <p:extLst>
      <p:ext uri="{BB962C8B-B14F-4D97-AF65-F5344CB8AC3E}">
        <p14:creationId xmlns:p14="http://schemas.microsoft.com/office/powerpoint/2010/main" val="2418805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3554" name="Picture 2" descr="Résultat de recherche d'images pour &quot;COMPLEXE CO ACTIVATEUR HAT&quot;"/>
          <p:cNvPicPr>
            <a:picLocks noChangeAspect="1" noChangeArrowheads="1"/>
          </p:cNvPicPr>
          <p:nvPr/>
        </p:nvPicPr>
        <p:blipFill>
          <a:blip r:embed="rId2" cstate="print"/>
          <a:srcRect/>
          <a:stretch>
            <a:fillRect/>
          </a:stretch>
        </p:blipFill>
        <p:spPr bwMode="auto">
          <a:xfrm>
            <a:off x="1524000" y="27384"/>
            <a:ext cx="9144000" cy="6858000"/>
          </a:xfrm>
          <a:prstGeom prst="rect">
            <a:avLst/>
          </a:prstGeom>
          <a:noFill/>
        </p:spPr>
      </p:pic>
    </p:spTree>
    <p:extLst>
      <p:ext uri="{BB962C8B-B14F-4D97-AF65-F5344CB8AC3E}">
        <p14:creationId xmlns:p14="http://schemas.microsoft.com/office/powerpoint/2010/main" val="1715328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62074"/>
          </a:xfrm>
        </p:spPr>
        <p:txBody>
          <a:bodyPr>
            <a:normAutofit fontScale="90000"/>
          </a:bodyPr>
          <a:lstStyle/>
          <a:p>
            <a:r>
              <a:rPr lang="fr-FR" dirty="0" smtClean="0"/>
              <a:t>Facteurs de transcription</a:t>
            </a:r>
            <a:endParaRPr lang="fr-FR" dirty="0"/>
          </a:p>
        </p:txBody>
      </p:sp>
      <p:pic>
        <p:nvPicPr>
          <p:cNvPr id="5" name="Picture 5"/>
          <p:cNvPicPr>
            <a:picLocks noChangeAspect="1" noChangeArrowheads="1"/>
          </p:cNvPicPr>
          <p:nvPr/>
        </p:nvPicPr>
        <p:blipFill>
          <a:blip r:embed="rId2" cstate="print"/>
          <a:srcRect/>
          <a:stretch>
            <a:fillRect/>
          </a:stretch>
        </p:blipFill>
        <p:spPr bwMode="auto">
          <a:xfrm>
            <a:off x="1776364" y="1026368"/>
            <a:ext cx="7920037" cy="5715000"/>
          </a:xfrm>
          <a:prstGeom prst="rect">
            <a:avLst/>
          </a:prstGeom>
          <a:noFill/>
          <a:ln w="9525">
            <a:noFill/>
            <a:miter lim="800000"/>
            <a:headEnd/>
            <a:tailEnd/>
          </a:ln>
        </p:spPr>
      </p:pic>
    </p:spTree>
    <p:extLst>
      <p:ext uri="{BB962C8B-B14F-4D97-AF65-F5344CB8AC3E}">
        <p14:creationId xmlns:p14="http://schemas.microsoft.com/office/powerpoint/2010/main" val="906322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24000" y="458670"/>
            <a:ext cx="9144000" cy="95410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sz="1400" b="1" dirty="0">
                <a:solidFill>
                  <a:srgbClr val="000000"/>
                </a:solidFill>
                <a:latin typeface="Times New Roman" pitchFamily="18" charset="0"/>
                <a:cs typeface="Times New Roman" pitchFamily="18" charset="0"/>
              </a:rPr>
              <a:t>Les éléments de régulation</a:t>
            </a:r>
          </a:p>
          <a:p>
            <a:pPr algn="just" eaLnBrk="0" fontAlgn="base" hangingPunct="0">
              <a:spcBef>
                <a:spcPct val="0"/>
              </a:spcBef>
              <a:spcAft>
                <a:spcPct val="0"/>
              </a:spcAft>
            </a:pPr>
            <a:r>
              <a:rPr lang="fr-FR" sz="1400" dirty="0">
                <a:solidFill>
                  <a:srgbClr val="000000"/>
                </a:solidFill>
                <a:latin typeface="Times New Roman" pitchFamily="18" charset="0"/>
                <a:cs typeface="Times New Roman" pitchFamily="18" charset="0"/>
              </a:rPr>
              <a:t>     . Ces séquences permettent d'adapter le niveau d'activité d'un gène aux besoins physiologiques et à l'état de différenciation de la cellule. Il existe deux types d'éléments de régulation, classés selon leur éloignement du site d'initiation de la transcription : les séquences proximales et les séquences distales.</a:t>
            </a:r>
            <a:endParaRPr lang="fr-FR" sz="1400" dirty="0">
              <a:latin typeface="Arial" pitchFamily="34" charset="0"/>
              <a:cs typeface="Arial" pitchFamily="34" charset="0"/>
            </a:endParaRPr>
          </a:p>
        </p:txBody>
      </p:sp>
      <p:sp>
        <p:nvSpPr>
          <p:cNvPr id="8195" name="Rectangle 3"/>
          <p:cNvSpPr>
            <a:spLocks noChangeArrowheads="1"/>
          </p:cNvSpPr>
          <p:nvPr/>
        </p:nvSpPr>
        <p:spPr bwMode="auto">
          <a:xfrm>
            <a:off x="1524000" y="1757716"/>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fr-FR" sz="1400" b="1" dirty="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fr-FR" sz="1400" b="1" dirty="0">
                <a:solidFill>
                  <a:srgbClr val="000000"/>
                </a:solidFill>
                <a:latin typeface="Times New Roman" pitchFamily="18" charset="0"/>
                <a:cs typeface="Times New Roman" pitchFamily="18" charset="0"/>
              </a:rPr>
              <a:t>a) Les séquences régulatrices proximales</a:t>
            </a:r>
          </a:p>
          <a:p>
            <a:pPr algn="just" eaLnBrk="0" fontAlgn="base" hangingPunct="0">
              <a:spcBef>
                <a:spcPct val="0"/>
              </a:spcBef>
              <a:spcAft>
                <a:spcPct val="0"/>
              </a:spcAft>
            </a:pPr>
            <a:r>
              <a:rPr lang="fr-FR" sz="1400" dirty="0">
                <a:solidFill>
                  <a:srgbClr val="000000"/>
                </a:solidFill>
                <a:latin typeface="Times New Roman" pitchFamily="18" charset="0"/>
                <a:cs typeface="Times New Roman" pitchFamily="18" charset="0"/>
              </a:rPr>
              <a:t>      Généralement situées entre 40 et 110 paires de bases en amont du site d'initiation et parfois présentes en plusieurs exemplaires, les séquences proximales peuvent avoir un effet activateur (UAS, pour </a:t>
            </a:r>
            <a:r>
              <a:rPr lang="fr-FR" sz="1400" dirty="0" err="1">
                <a:solidFill>
                  <a:srgbClr val="000000"/>
                </a:solidFill>
                <a:latin typeface="Times New Roman" pitchFamily="18" charset="0"/>
                <a:cs typeface="Times New Roman" pitchFamily="18" charset="0"/>
              </a:rPr>
              <a:t>upstream</a:t>
            </a:r>
            <a:r>
              <a:rPr lang="fr-FR" sz="1400" dirty="0">
                <a:solidFill>
                  <a:srgbClr val="000000"/>
                </a:solidFill>
                <a:latin typeface="Times New Roman" pitchFamily="18" charset="0"/>
                <a:cs typeface="Times New Roman" pitchFamily="18" charset="0"/>
              </a:rPr>
              <a:t> </a:t>
            </a:r>
            <a:r>
              <a:rPr lang="fr-FR" sz="1400" dirty="0" err="1">
                <a:solidFill>
                  <a:srgbClr val="000000"/>
                </a:solidFill>
                <a:latin typeface="Times New Roman" pitchFamily="18" charset="0"/>
                <a:cs typeface="Times New Roman" pitchFamily="18" charset="0"/>
              </a:rPr>
              <a:t>activating</a:t>
            </a:r>
            <a:r>
              <a:rPr lang="fr-FR" sz="1400" dirty="0">
                <a:solidFill>
                  <a:srgbClr val="000000"/>
                </a:solidFill>
                <a:latin typeface="Times New Roman" pitchFamily="18" charset="0"/>
                <a:cs typeface="Times New Roman" pitchFamily="18" charset="0"/>
              </a:rPr>
              <a:t> </a:t>
            </a:r>
            <a:r>
              <a:rPr lang="fr-FR" sz="1400" dirty="0" err="1">
                <a:solidFill>
                  <a:srgbClr val="000000"/>
                </a:solidFill>
                <a:latin typeface="Times New Roman" pitchFamily="18" charset="0"/>
                <a:cs typeface="Times New Roman" pitchFamily="18" charset="0"/>
              </a:rPr>
              <a:t>sequence</a:t>
            </a:r>
            <a:r>
              <a:rPr lang="fr-FR" sz="1400" dirty="0">
                <a:solidFill>
                  <a:srgbClr val="000000"/>
                </a:solidFill>
                <a:latin typeface="Times New Roman" pitchFamily="18" charset="0"/>
                <a:cs typeface="Times New Roman" pitchFamily="18" charset="0"/>
              </a:rPr>
              <a:t>) ou répresseur (URS, pour </a:t>
            </a:r>
            <a:r>
              <a:rPr lang="fr-FR" sz="1400" dirty="0" err="1">
                <a:solidFill>
                  <a:srgbClr val="000000"/>
                </a:solidFill>
                <a:latin typeface="Times New Roman" pitchFamily="18" charset="0"/>
                <a:cs typeface="Times New Roman" pitchFamily="18" charset="0"/>
              </a:rPr>
              <a:t>upstream</a:t>
            </a:r>
            <a:r>
              <a:rPr lang="fr-FR" sz="1400" dirty="0">
                <a:solidFill>
                  <a:srgbClr val="000000"/>
                </a:solidFill>
                <a:latin typeface="Times New Roman" pitchFamily="18" charset="0"/>
                <a:cs typeface="Times New Roman" pitchFamily="18" charset="0"/>
              </a:rPr>
              <a:t> </a:t>
            </a:r>
            <a:r>
              <a:rPr lang="fr-FR" sz="1400" dirty="0" err="1">
                <a:solidFill>
                  <a:srgbClr val="000000"/>
                </a:solidFill>
                <a:latin typeface="Times New Roman" pitchFamily="18" charset="0"/>
                <a:cs typeface="Times New Roman" pitchFamily="18" charset="0"/>
              </a:rPr>
              <a:t>repressing</a:t>
            </a:r>
            <a:r>
              <a:rPr lang="fr-FR" sz="1400" dirty="0">
                <a:solidFill>
                  <a:srgbClr val="000000"/>
                </a:solidFill>
                <a:latin typeface="Times New Roman" pitchFamily="18" charset="0"/>
                <a:cs typeface="Times New Roman" pitchFamily="18" charset="0"/>
              </a:rPr>
              <a:t> </a:t>
            </a:r>
            <a:r>
              <a:rPr lang="fr-FR" sz="1400" dirty="0" err="1">
                <a:solidFill>
                  <a:srgbClr val="000000"/>
                </a:solidFill>
                <a:latin typeface="Times New Roman" pitchFamily="18" charset="0"/>
                <a:cs typeface="Times New Roman" pitchFamily="18" charset="0"/>
              </a:rPr>
              <a:t>sequence</a:t>
            </a:r>
            <a:r>
              <a:rPr lang="fr-FR" sz="1400" dirty="0">
                <a:solidFill>
                  <a:srgbClr val="000000"/>
                </a:solidFill>
                <a:latin typeface="Times New Roman" pitchFamily="18" charset="0"/>
                <a:cs typeface="Times New Roman" pitchFamily="18" charset="0"/>
              </a:rPr>
              <a:t>) en fonction de l'activité de la protéine qui les reconnaît. Les deux séquences les mieux étudiées sont les boîtes CAAT et les motifs riches en GC. Ces séquences d'ADN sont en général reconnues par des protéines qui régulent la transcription par contacts directs avec la machinerie de transcription de base. C'est le cas de l'activateur </a:t>
            </a:r>
            <a:r>
              <a:rPr lang="fr-FR" sz="1400" dirty="0" err="1">
                <a:solidFill>
                  <a:srgbClr val="000000"/>
                </a:solidFill>
                <a:latin typeface="Times New Roman" pitchFamily="18" charset="0"/>
                <a:cs typeface="Times New Roman" pitchFamily="18" charset="0"/>
              </a:rPr>
              <a:t>transcriptionnel</a:t>
            </a:r>
            <a:r>
              <a:rPr lang="fr-FR" sz="1400" dirty="0">
                <a:solidFill>
                  <a:srgbClr val="000000"/>
                </a:solidFill>
                <a:latin typeface="Times New Roman" pitchFamily="18" charset="0"/>
                <a:cs typeface="Times New Roman" pitchFamily="18" charset="0"/>
              </a:rPr>
              <a:t> Sp1 qui se fixe sur les motifs riches en GC et y recrute à la fois la machinerie de transcription et la machinerie de remodelage de la chromatine.</a:t>
            </a:r>
            <a:endParaRPr lang="fr-FR" sz="1400" dirty="0">
              <a:latin typeface="Arial" pitchFamily="34" charset="0"/>
              <a:cs typeface="Arial" pitchFamily="34" charset="0"/>
            </a:endParaRPr>
          </a:p>
        </p:txBody>
      </p:sp>
      <p:sp>
        <p:nvSpPr>
          <p:cNvPr id="8197" name="Rectangle 5"/>
          <p:cNvSpPr>
            <a:spLocks noChangeArrowheads="1"/>
          </p:cNvSpPr>
          <p:nvPr/>
        </p:nvSpPr>
        <p:spPr bwMode="auto">
          <a:xfrm>
            <a:off x="1524000" y="3810814"/>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fr-FR" sz="1400" b="1" dirty="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fr-FR" sz="1400" b="1" dirty="0">
                <a:solidFill>
                  <a:srgbClr val="000000"/>
                </a:solidFill>
                <a:latin typeface="Times New Roman" pitchFamily="18" charset="0"/>
                <a:cs typeface="Times New Roman" pitchFamily="18" charset="0"/>
              </a:rPr>
              <a:t>b) Les séquences régulatrices distales</a:t>
            </a:r>
          </a:p>
          <a:p>
            <a:pPr algn="just" eaLnBrk="0" fontAlgn="base" hangingPunct="0">
              <a:spcBef>
                <a:spcPct val="0"/>
              </a:spcBef>
              <a:spcAft>
                <a:spcPct val="0"/>
              </a:spcAft>
            </a:pPr>
            <a:r>
              <a:rPr lang="fr-FR" sz="1400" dirty="0">
                <a:solidFill>
                  <a:srgbClr val="000000"/>
                </a:solidFill>
                <a:latin typeface="Times New Roman" pitchFamily="18" charset="0"/>
                <a:cs typeface="Times New Roman" pitchFamily="18" charset="0"/>
              </a:rPr>
              <a:t>      Les éléments distaux du promoteur peuvent être situés jusqu'à quelques milliers de paires de bases en amont ou en aval du site d'initiation. Ces éléments peuvent activer la transcription, '</a:t>
            </a:r>
            <a:r>
              <a:rPr lang="fr-FR" sz="1400" dirty="0" err="1">
                <a:solidFill>
                  <a:srgbClr val="000000"/>
                </a:solidFill>
                <a:latin typeface="Times New Roman" pitchFamily="18" charset="0"/>
                <a:cs typeface="Times New Roman" pitchFamily="18" charset="0"/>
              </a:rPr>
              <a:t>enhancers</a:t>
            </a:r>
            <a:r>
              <a:rPr lang="fr-FR" sz="1400" dirty="0">
                <a:solidFill>
                  <a:srgbClr val="000000"/>
                </a:solidFill>
                <a:latin typeface="Times New Roman" pitchFamily="18" charset="0"/>
                <a:cs typeface="Times New Roman" pitchFamily="18" charset="0"/>
              </a:rPr>
              <a:t>', ou la réprimer, '</a:t>
            </a:r>
            <a:r>
              <a:rPr lang="fr-FR" sz="1400" dirty="0" err="1">
                <a:solidFill>
                  <a:srgbClr val="000000"/>
                </a:solidFill>
                <a:latin typeface="Times New Roman" pitchFamily="18" charset="0"/>
                <a:cs typeface="Times New Roman" pitchFamily="18" charset="0"/>
              </a:rPr>
              <a:t>silencers</a:t>
            </a:r>
            <a:r>
              <a:rPr lang="fr-FR" sz="1400" dirty="0">
                <a:solidFill>
                  <a:srgbClr val="000000"/>
                </a:solidFill>
                <a:latin typeface="Times New Roman" pitchFamily="18" charset="0"/>
                <a:cs typeface="Times New Roman" pitchFamily="18" charset="0"/>
              </a:rPr>
              <a:t>'. </a:t>
            </a:r>
          </a:p>
          <a:p>
            <a:pPr algn="just" eaLnBrk="0" fontAlgn="base" hangingPunct="0">
              <a:spcBef>
                <a:spcPct val="0"/>
              </a:spcBef>
              <a:spcAft>
                <a:spcPct val="0"/>
              </a:spcAft>
            </a:pPr>
            <a:endParaRPr lang="fr-FR" sz="1400" dirty="0">
              <a:solidFill>
                <a:srgbClr val="000000"/>
              </a:solidFill>
              <a:latin typeface="Times New Roman" pitchFamily="18" charset="0"/>
              <a:cs typeface="Times New Roman" pitchFamily="18" charset="0"/>
            </a:endParaRPr>
          </a:p>
          <a:p>
            <a:pPr algn="just" eaLnBrk="0" fontAlgn="base" hangingPunct="0">
              <a:spcBef>
                <a:spcPct val="0"/>
              </a:spcBef>
              <a:spcAft>
                <a:spcPct val="0"/>
              </a:spcAft>
            </a:pPr>
            <a:r>
              <a:rPr lang="fr-FR" sz="1400" dirty="0">
                <a:solidFill>
                  <a:srgbClr val="000000"/>
                </a:solidFill>
                <a:latin typeface="Times New Roman" pitchFamily="18" charset="0"/>
                <a:cs typeface="Times New Roman" pitchFamily="18" charset="0"/>
              </a:rPr>
              <a:t>Des études génétiques menées chez la drosophile ont en effet montré qu'un gène pouvait être activé par un </a:t>
            </a:r>
            <a:r>
              <a:rPr lang="fr-FR" sz="1400" dirty="0" err="1">
                <a:solidFill>
                  <a:srgbClr val="000000"/>
                </a:solidFill>
                <a:latin typeface="Times New Roman" pitchFamily="18" charset="0"/>
                <a:cs typeface="Times New Roman" pitchFamily="18" charset="0"/>
              </a:rPr>
              <a:t>enhancer</a:t>
            </a:r>
            <a:r>
              <a:rPr lang="fr-FR" sz="1400" dirty="0">
                <a:solidFill>
                  <a:srgbClr val="000000"/>
                </a:solidFill>
                <a:latin typeface="Times New Roman" pitchFamily="18" charset="0"/>
                <a:cs typeface="Times New Roman" pitchFamily="18" charset="0"/>
              </a:rPr>
              <a:t> situé sur le chromosome homologue. Le mécanisme d'action par lequel des séquences éloignées régulent la transcription est encore assez mal connu. Une hypothèse séduisante propose qu'un repliement de l'ADN permettrait le rapprochement de ces séquences régulatrices du site d'initiation et, de ce fait, des interactions avec la machinerie de transcription, permettant ainsi de passer outre les séquences qui isolent les différents </a:t>
            </a:r>
            <a:r>
              <a:rPr lang="fr-FR" sz="1400" dirty="0" err="1">
                <a:solidFill>
                  <a:srgbClr val="000000"/>
                </a:solidFill>
                <a:latin typeface="Times New Roman" pitchFamily="18" charset="0"/>
                <a:cs typeface="Times New Roman" pitchFamily="18" charset="0"/>
              </a:rPr>
              <a:t>loci</a:t>
            </a:r>
            <a:r>
              <a:rPr lang="fr-FR" sz="1400" dirty="0">
                <a:solidFill>
                  <a:srgbClr val="000000"/>
                </a:solidFill>
                <a:latin typeface="Times New Roman" pitchFamily="18" charset="0"/>
                <a:cs typeface="Times New Roman" pitchFamily="18" charset="0"/>
              </a:rPr>
              <a:t> du génome appelées les </a:t>
            </a:r>
            <a:r>
              <a:rPr lang="fr-FR" sz="1400" dirty="0" err="1">
                <a:solidFill>
                  <a:srgbClr val="000000"/>
                </a:solidFill>
                <a:latin typeface="Times New Roman" pitchFamily="18" charset="0"/>
                <a:cs typeface="Times New Roman" pitchFamily="18" charset="0"/>
              </a:rPr>
              <a:t>insulateurs</a:t>
            </a:r>
            <a:r>
              <a:rPr lang="fr-FR" sz="1400" dirty="0">
                <a:solidFill>
                  <a:srgbClr val="000000"/>
                </a:solidFill>
                <a:latin typeface="Times New Roman" pitchFamily="18" charset="0"/>
                <a:cs typeface="Times New Roman" pitchFamily="18" charset="0"/>
              </a:rPr>
              <a:t>.</a:t>
            </a:r>
            <a:endParaRPr lang="fr-FR" sz="1400" dirty="0">
              <a:latin typeface="Arial" pitchFamily="34" charset="0"/>
              <a:cs typeface="Arial" pitchFamily="34" charset="0"/>
            </a:endParaRPr>
          </a:p>
        </p:txBody>
      </p:sp>
    </p:spTree>
    <p:extLst>
      <p:ext uri="{BB962C8B-B14F-4D97-AF65-F5344CB8AC3E}">
        <p14:creationId xmlns:p14="http://schemas.microsoft.com/office/powerpoint/2010/main" val="3120615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d-theses.u-strasbg.fr/842/01/Fig/p0000001.jpg"/>
          <p:cNvPicPr>
            <a:picLocks noChangeAspect="1" noChangeArrowheads="1"/>
          </p:cNvPicPr>
          <p:nvPr/>
        </p:nvPicPr>
        <p:blipFill>
          <a:blip r:embed="rId2" cstate="print"/>
          <a:srcRect/>
          <a:stretch>
            <a:fillRect/>
          </a:stretch>
        </p:blipFill>
        <p:spPr bwMode="auto">
          <a:xfrm>
            <a:off x="1919536" y="255612"/>
            <a:ext cx="8568952" cy="5981701"/>
          </a:xfrm>
          <a:prstGeom prst="rect">
            <a:avLst/>
          </a:prstGeom>
          <a:noFill/>
        </p:spPr>
      </p:pic>
    </p:spTree>
    <p:extLst>
      <p:ext uri="{BB962C8B-B14F-4D97-AF65-F5344CB8AC3E}">
        <p14:creationId xmlns:p14="http://schemas.microsoft.com/office/powerpoint/2010/main" val="2535749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cstate="print"/>
          <a:srcRect/>
          <a:stretch>
            <a:fillRect/>
          </a:stretch>
        </p:blipFill>
        <p:spPr bwMode="auto">
          <a:xfrm>
            <a:off x="1775520" y="1196752"/>
            <a:ext cx="8892480" cy="5263902"/>
          </a:xfrm>
          <a:prstGeom prst="rect">
            <a:avLst/>
          </a:prstGeom>
          <a:noFill/>
          <a:ln w="9525">
            <a:noFill/>
            <a:miter lim="800000"/>
            <a:headEnd/>
            <a:tailEnd/>
          </a:ln>
        </p:spPr>
      </p:pic>
      <p:sp>
        <p:nvSpPr>
          <p:cNvPr id="5" name="Titre 1"/>
          <p:cNvSpPr>
            <a:spLocks noGrp="1"/>
          </p:cNvSpPr>
          <p:nvPr>
            <p:ph type="title"/>
          </p:nvPr>
        </p:nvSpPr>
        <p:spPr/>
        <p:txBody>
          <a:bodyPr/>
          <a:lstStyle/>
          <a:p>
            <a:r>
              <a:rPr lang="fr-FR" dirty="0" smtClean="0"/>
              <a:t>Facteurs de régulation</a:t>
            </a:r>
            <a:endParaRPr lang="fr-FR" dirty="0"/>
          </a:p>
        </p:txBody>
      </p:sp>
    </p:spTree>
    <p:extLst>
      <p:ext uri="{BB962C8B-B14F-4D97-AF65-F5344CB8AC3E}">
        <p14:creationId xmlns:p14="http://schemas.microsoft.com/office/powerpoint/2010/main" val="727935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cstate="print"/>
          <a:srcRect/>
          <a:stretch>
            <a:fillRect/>
          </a:stretch>
        </p:blipFill>
        <p:spPr bwMode="auto">
          <a:xfrm>
            <a:off x="2394905" y="476673"/>
            <a:ext cx="6934834" cy="5559127"/>
          </a:xfrm>
          <a:prstGeom prst="rect">
            <a:avLst/>
          </a:prstGeom>
          <a:noFill/>
          <a:ln w="9525">
            <a:noFill/>
            <a:miter lim="800000"/>
            <a:headEnd/>
            <a:tailEnd/>
          </a:ln>
        </p:spPr>
      </p:pic>
    </p:spTree>
    <p:extLst>
      <p:ext uri="{BB962C8B-B14F-4D97-AF65-F5344CB8AC3E}">
        <p14:creationId xmlns:p14="http://schemas.microsoft.com/office/powerpoint/2010/main" val="2407380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Words>
  <Application>Microsoft Office PowerPoint</Application>
  <PresentationFormat>Grand écran</PresentationFormat>
  <Paragraphs>26</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Facteurs de transcription</vt:lpstr>
      <vt:lpstr>Présentation PowerPoint</vt:lpstr>
      <vt:lpstr>Présentation PowerPoint</vt:lpstr>
      <vt:lpstr>Facteurs de régulation</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Utilisateur Windows</cp:lastModifiedBy>
  <cp:revision>1</cp:revision>
  <dcterms:created xsi:type="dcterms:W3CDTF">2021-03-17T22:34:51Z</dcterms:created>
  <dcterms:modified xsi:type="dcterms:W3CDTF">2021-03-17T22:35:12Z</dcterms:modified>
</cp:coreProperties>
</file>