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50" y="36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415B3B42-2075-44CC-8C12-9BCF9963123D}" type="datetimeFigureOut">
              <a:rPr lang="fr-FR" smtClean="0"/>
              <a:pPr/>
              <a:t>24/02/2020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99F3E00-0C6D-4C23-ABCF-C5225F2C3505}"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15B3B42-2075-44CC-8C12-9BCF9963123D}" type="datetimeFigureOut">
              <a:rPr lang="fr-FR" smtClean="0"/>
              <a:pPr/>
              <a:t>24/02/2020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99F3E00-0C6D-4C23-ABCF-C5225F2C3505}"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15B3B42-2075-44CC-8C12-9BCF9963123D}" type="datetimeFigureOut">
              <a:rPr lang="fr-FR" smtClean="0"/>
              <a:pPr/>
              <a:t>24/02/2020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99F3E00-0C6D-4C23-ABCF-C5225F2C3505}"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15B3B42-2075-44CC-8C12-9BCF9963123D}" type="datetimeFigureOut">
              <a:rPr lang="fr-FR" smtClean="0"/>
              <a:pPr/>
              <a:t>24/02/2020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99F3E00-0C6D-4C23-ABCF-C5225F2C3505}"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415B3B42-2075-44CC-8C12-9BCF9963123D}" type="datetimeFigureOut">
              <a:rPr lang="fr-FR" smtClean="0"/>
              <a:pPr/>
              <a:t>24/02/2020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99F3E00-0C6D-4C23-ABCF-C5225F2C3505}"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15B3B42-2075-44CC-8C12-9BCF9963123D}" type="datetimeFigureOut">
              <a:rPr lang="fr-FR" smtClean="0"/>
              <a:pPr/>
              <a:t>24/02/2020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99F3E00-0C6D-4C23-ABCF-C5225F2C3505}"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15B3B42-2075-44CC-8C12-9BCF9963123D}" type="datetimeFigureOut">
              <a:rPr lang="fr-FR" smtClean="0"/>
              <a:pPr/>
              <a:t>24/02/2020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99F3E00-0C6D-4C23-ABCF-C5225F2C3505}"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415B3B42-2075-44CC-8C12-9BCF9963123D}" type="datetimeFigureOut">
              <a:rPr lang="fr-FR" smtClean="0"/>
              <a:pPr/>
              <a:t>24/02/2020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99F3E00-0C6D-4C23-ABCF-C5225F2C3505}"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15B3B42-2075-44CC-8C12-9BCF9963123D}" type="datetimeFigureOut">
              <a:rPr lang="fr-FR" smtClean="0"/>
              <a:pPr/>
              <a:t>24/02/2020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99F3E00-0C6D-4C23-ABCF-C5225F2C3505}"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15B3B42-2075-44CC-8C12-9BCF9963123D}" type="datetimeFigureOut">
              <a:rPr lang="fr-FR" smtClean="0"/>
              <a:pPr/>
              <a:t>24/02/2020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99F3E00-0C6D-4C23-ABCF-C5225F2C3505}"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15B3B42-2075-44CC-8C12-9BCF9963123D}" type="datetimeFigureOut">
              <a:rPr lang="fr-FR" smtClean="0"/>
              <a:pPr/>
              <a:t>24/02/2020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99F3E00-0C6D-4C23-ABCF-C5225F2C3505}"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5B3B42-2075-44CC-8C12-9BCF9963123D}" type="datetimeFigureOut">
              <a:rPr lang="fr-FR" smtClean="0"/>
              <a:pPr/>
              <a:t>24/02/2020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9F3E00-0C6D-4C23-ABCF-C5225F2C3505}"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b="1" dirty="0" smtClean="0"/>
              <a:t>Chapitre I</a:t>
            </a:r>
            <a:r>
              <a:rPr lang="fr-FR" dirty="0" smtClean="0"/>
              <a:t> : L’entrepreneuriat: paradigmes et modèles conceptuels</a:t>
            </a:r>
            <a:endParaRPr lang="fr-FR" dirty="0"/>
          </a:p>
        </p:txBody>
      </p:sp>
      <p:sp>
        <p:nvSpPr>
          <p:cNvPr id="3" name="Sous-titre 2"/>
          <p:cNvSpPr>
            <a:spLocks noGrp="1"/>
          </p:cNvSpPr>
          <p:nvPr>
            <p:ph type="subTitle" idx="1"/>
          </p:nvPr>
        </p:nvSpPr>
        <p:spPr/>
        <p:txBody>
          <a:bodyPr/>
          <a:lstStyle/>
          <a:p>
            <a:endParaRPr lang="fr-F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1196752"/>
          </a:xfrm>
        </p:spPr>
        <p:txBody>
          <a:bodyPr>
            <a:noAutofit/>
          </a:bodyPr>
          <a:lstStyle/>
          <a:p>
            <a:r>
              <a:rPr lang="fr-FR" sz="3600" dirty="0" smtClean="0"/>
              <a:t>Genèse et évolution des idées sur l’entrepreneuriat</a:t>
            </a:r>
            <a:endParaRPr lang="fr-FR" sz="3600" dirty="0"/>
          </a:p>
        </p:txBody>
      </p:sp>
      <p:sp>
        <p:nvSpPr>
          <p:cNvPr id="3" name="Espace réservé du contenu 2"/>
          <p:cNvSpPr>
            <a:spLocks noGrp="1"/>
          </p:cNvSpPr>
          <p:nvPr>
            <p:ph idx="1"/>
          </p:nvPr>
        </p:nvSpPr>
        <p:spPr>
          <a:xfrm>
            <a:off x="457200" y="1268760"/>
            <a:ext cx="8229600" cy="5400600"/>
          </a:xfrm>
        </p:spPr>
        <p:txBody>
          <a:bodyPr>
            <a:normAutofit fontScale="25000" lnSpcReduction="20000"/>
          </a:bodyPr>
          <a:lstStyle/>
          <a:p>
            <a:pPr algn="just">
              <a:buNone/>
            </a:pPr>
            <a:r>
              <a:rPr lang="fr-FR" sz="9600" dirty="0" smtClean="0"/>
              <a:t>Les bases historiques de l’entrepreneuriat appartiennent aux sciences économiques.</a:t>
            </a:r>
          </a:p>
          <a:p>
            <a:pPr algn="just">
              <a:buFontTx/>
              <a:buChar char="-"/>
            </a:pPr>
            <a:r>
              <a:rPr lang="fr-FR" sz="9600" dirty="0" smtClean="0"/>
              <a:t>Les physiocrates sont les premiers, avec François Quesnay [1694-1774],  qui s’intéressent à l’entrepreneur mais il professe que ce dernier fait partie de la classe stérile, il ne crée pas de richesse, il la fait uniquement circuler.</a:t>
            </a:r>
          </a:p>
          <a:p>
            <a:pPr algn="just">
              <a:buNone/>
            </a:pPr>
            <a:r>
              <a:rPr lang="fr-FR" sz="9600" dirty="0" smtClean="0"/>
              <a:t>- Le concept d’entrepreneuriat apparait dans la littérature économique dans les écrits de Richard Cantillon [1697-1735]. Ce dernier explique que l’entrepreneur est indispensable au fonctionnement de l’économie de marché parce qu’il prend des risques. Pour cet auteur, l’activité de l’entrepreneur est fondée sur deux principes: </a:t>
            </a:r>
            <a:r>
              <a:rPr lang="fr-FR" sz="9600" b="1" dirty="0" smtClean="0"/>
              <a:t>l’incertitude et le risque</a:t>
            </a:r>
            <a:r>
              <a:rPr lang="fr-FR" sz="9600" dirty="0" smtClean="0"/>
              <a:t>. </a:t>
            </a:r>
          </a:p>
          <a:p>
            <a:pPr algn="just">
              <a:buNone/>
            </a:pPr>
            <a:r>
              <a:rPr lang="fr-FR" sz="9600" dirty="0" smtClean="0"/>
              <a:t>Les économistes classiques ne parlent ni de l’entreprise, ni de l’entrepreneur en tant que tel. Leur analyse est macroéconomique (générale). Ils cherchent à expliquer le mouvement d’ensemble, de quelle façon la richesse est produite et comment elle circule.</a:t>
            </a:r>
          </a:p>
          <a:p>
            <a:pPr algn="just">
              <a:buNone/>
            </a:pPr>
            <a:endParaRPr lang="fr-FR" dirty="0" smtClean="0"/>
          </a:p>
          <a:p>
            <a:pPr algn="just">
              <a:buNone/>
            </a:pPr>
            <a:endParaRPr lang="fr-FR" dirty="0" smtClean="0"/>
          </a:p>
          <a:p>
            <a:pPr>
              <a:buNone/>
            </a:pPr>
            <a:r>
              <a:rPr lang="fr-FR" dirty="0" smtClean="0"/>
              <a:t> </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332656"/>
          </a:xfrm>
        </p:spPr>
        <p:txBody>
          <a:bodyPr>
            <a:normAutofit fontScale="90000"/>
          </a:bodyPr>
          <a:lstStyle/>
          <a:p>
            <a:endParaRPr lang="fr-FR" sz="3200" dirty="0"/>
          </a:p>
        </p:txBody>
      </p:sp>
      <p:sp>
        <p:nvSpPr>
          <p:cNvPr id="3" name="Espace réservé du contenu 2"/>
          <p:cNvSpPr>
            <a:spLocks noGrp="1"/>
          </p:cNvSpPr>
          <p:nvPr>
            <p:ph idx="1"/>
          </p:nvPr>
        </p:nvSpPr>
        <p:spPr>
          <a:xfrm>
            <a:off x="457200" y="764704"/>
            <a:ext cx="8229600" cy="5361459"/>
          </a:xfrm>
        </p:spPr>
        <p:txBody>
          <a:bodyPr>
            <a:noAutofit/>
          </a:bodyPr>
          <a:lstStyle/>
          <a:p>
            <a:pPr algn="just">
              <a:buFontTx/>
              <a:buChar char="-"/>
            </a:pPr>
            <a:r>
              <a:rPr lang="fr-FR" sz="2000" dirty="0" smtClean="0"/>
              <a:t>Adam Smith [1723-1790] ne s’intéresse guère à l’entrepreneur en tant que tel mais s’inquiète de l’arrivée de l’actionnaire et de la séparation entre pouvoir et propriété qui peut nuire à l’initiative individuelle. Le contrôle du maître (propriétaire) est irremplaçable pour assurer le bon fonctionnement d’une affaire.</a:t>
            </a:r>
          </a:p>
          <a:p>
            <a:pPr algn="just">
              <a:buFontTx/>
              <a:buChar char="-"/>
            </a:pPr>
            <a:r>
              <a:rPr lang="fr-FR" sz="2000" dirty="0" smtClean="0"/>
              <a:t>Jeremy Bentham [1748-1832], lui,  glorifie le « </a:t>
            </a:r>
            <a:r>
              <a:rPr lang="fr-FR" sz="2000" i="1" dirty="0" smtClean="0"/>
              <a:t>faiseur de projets</a:t>
            </a:r>
            <a:r>
              <a:rPr lang="fr-FR" sz="2000" dirty="0" smtClean="0"/>
              <a:t> » qui fait progresser l’économie et la société.</a:t>
            </a:r>
          </a:p>
          <a:p>
            <a:pPr algn="just">
              <a:buFontTx/>
              <a:buChar char="-"/>
            </a:pPr>
            <a:r>
              <a:rPr lang="fr-FR" sz="2000" dirty="0" smtClean="0"/>
              <a:t>Jean-Baptiste Say [1767-1823] est, avec Cantillon et Schumpeter, l’un des trois pères fondateurs de la théorie économique de l’entrepreneur. L’entrepreneur est à ses yeux l’intermédiaire entre le savant qui produit la connaissance et l’ouvrier qui l’applique à l’industrie. Etre entrepreneur est un véritable métier, c’est l’agent principal de la production.</a:t>
            </a:r>
          </a:p>
          <a:p>
            <a:pPr algn="just">
              <a:buFontTx/>
              <a:buChar char="-"/>
            </a:pPr>
            <a:r>
              <a:rPr lang="fr-FR" sz="2000" dirty="0" smtClean="0"/>
              <a:t>Jean Baptiste Say détermine avec précision les qualités qui doivent être celles d’un entrepreneur:</a:t>
            </a:r>
          </a:p>
          <a:p>
            <a:pPr algn="just">
              <a:buNone/>
            </a:pPr>
            <a:r>
              <a:rPr lang="fr-FR" sz="2000" dirty="0" smtClean="0"/>
              <a:t>      • L’entrepreneur doit être doté d’une « </a:t>
            </a:r>
            <a:r>
              <a:rPr lang="fr-FR" sz="2000" i="1" dirty="0" smtClean="0"/>
              <a:t>capacité de jugement</a:t>
            </a:r>
            <a:r>
              <a:rPr lang="fr-FR" sz="2000" dirty="0" smtClean="0"/>
              <a:t> », i.e. qu’il doit juger les besoins et surtout les moyens de les satisfaire;</a:t>
            </a:r>
          </a:p>
          <a:p>
            <a:pPr algn="just">
              <a:buNone/>
            </a:pPr>
            <a:r>
              <a:rPr lang="fr-FR" sz="2000" dirty="0" smtClean="0"/>
              <a:t>       • L’entrepreneur ne doit pas s’en remettre à la routine. Il doit sans cesse innover. Il doit vaincre le conservatisme et la méfiance des banquiers.    </a:t>
            </a:r>
          </a:p>
          <a:p>
            <a:pPr algn="just">
              <a:buNone/>
            </a:pPr>
            <a:r>
              <a:rPr lang="fr-FR" sz="2000" dirty="0" smtClean="0"/>
              <a:t> </a:t>
            </a:r>
          </a:p>
          <a:p>
            <a:pPr algn="just">
              <a:buFontTx/>
              <a:buChar char="-"/>
            </a:pPr>
            <a:endParaRPr lang="fr-FR" sz="2000" dirty="0" smtClean="0"/>
          </a:p>
          <a:p>
            <a:pPr algn="just">
              <a:buNone/>
            </a:pPr>
            <a:endParaRPr lang="fr-FR"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18058"/>
          </a:xfrm>
        </p:spPr>
        <p:txBody>
          <a:bodyPr>
            <a:normAutofit fontScale="90000"/>
          </a:bodyPr>
          <a:lstStyle/>
          <a:p>
            <a:endParaRPr lang="fr-FR" dirty="0"/>
          </a:p>
        </p:txBody>
      </p:sp>
      <p:sp>
        <p:nvSpPr>
          <p:cNvPr id="3" name="Espace réservé du contenu 2"/>
          <p:cNvSpPr>
            <a:spLocks noGrp="1"/>
          </p:cNvSpPr>
          <p:nvPr>
            <p:ph idx="1"/>
          </p:nvPr>
        </p:nvSpPr>
        <p:spPr>
          <a:xfrm>
            <a:off x="457200" y="908720"/>
            <a:ext cx="8229600" cy="5760640"/>
          </a:xfrm>
        </p:spPr>
        <p:txBody>
          <a:bodyPr>
            <a:noAutofit/>
          </a:bodyPr>
          <a:lstStyle/>
          <a:p>
            <a:pPr algn="just">
              <a:buFontTx/>
              <a:buChar char="-"/>
            </a:pPr>
            <a:r>
              <a:rPr lang="fr-FR" sz="2000" dirty="0" smtClean="0"/>
              <a:t>Léon Walras [1834-1910], fondateur de l’école néoclassique, ne voit dans l’entrepreneur qu’un agent qui combine les facteurs de production (capital  et travail). L’entrepreneur ne fait pas de profit et n’innove pas. Les représentants de cette école se contentent de cette représentation simplifiée de l’entreprise et de l’entrepreneur. Pour Walras, l’entrepreneur a pour rôle de « </a:t>
            </a:r>
            <a:r>
              <a:rPr lang="fr-FR" sz="2000" i="1" dirty="0" smtClean="0"/>
              <a:t>prendre à bail la terre du propriétaire foncier, les facultés personnelles du travailleur et le capital du capitaliste et d’associer les trois services producteurs </a:t>
            </a:r>
            <a:r>
              <a:rPr lang="fr-FR" sz="2000" dirty="0" smtClean="0"/>
              <a:t>».</a:t>
            </a:r>
          </a:p>
          <a:p>
            <a:pPr algn="just">
              <a:buFontTx/>
              <a:buChar char="-"/>
            </a:pPr>
            <a:r>
              <a:rPr lang="fr-FR" sz="2000" dirty="0" smtClean="0"/>
              <a:t>Alfred Marshall [1842-1924] considère qu’il existe une sorte de partage du travail entre l’entrepreneur qui est à la tête d’une petite entreprise qu’il a généralement fondé et le manager (sorte d’entrepreneur salarié) qui gère la grande entreprise. Les qualités que doit avoir un entrepreneur sont: </a:t>
            </a:r>
          </a:p>
          <a:p>
            <a:pPr algn="just">
              <a:buNone/>
            </a:pPr>
            <a:r>
              <a:rPr lang="fr-FR" sz="2000" dirty="0"/>
              <a:t> </a:t>
            </a:r>
            <a:r>
              <a:rPr lang="fr-FR" sz="2000" dirty="0" smtClean="0"/>
              <a:t>      • voir loin: estimer ses chances de succès et bien peser les risques;</a:t>
            </a:r>
          </a:p>
          <a:p>
            <a:pPr algn="just">
              <a:buNone/>
            </a:pPr>
            <a:r>
              <a:rPr lang="fr-FR" sz="2000" dirty="0"/>
              <a:t> </a:t>
            </a:r>
            <a:r>
              <a:rPr lang="fr-FR" sz="2000" dirty="0" smtClean="0"/>
              <a:t>      • mobiliser son personnel;</a:t>
            </a:r>
          </a:p>
          <a:p>
            <a:pPr algn="just">
              <a:buNone/>
            </a:pPr>
            <a:r>
              <a:rPr lang="fr-FR" sz="2000" dirty="0"/>
              <a:t> </a:t>
            </a:r>
            <a:r>
              <a:rPr lang="fr-FR" sz="2000" dirty="0" smtClean="0"/>
              <a:t>      • l’entrepreneur étant rarement un inventeur, aussi il doit se tenir informé  et au courant des recherches menées par les savants pour repérer l’invention qu’il pourra exploiter à des fins commerciales. </a:t>
            </a:r>
          </a:p>
          <a:p>
            <a:pPr algn="just">
              <a:buNone/>
            </a:pPr>
            <a:r>
              <a:rPr lang="fr-FR" sz="2000" dirty="0"/>
              <a:t> </a:t>
            </a:r>
            <a:r>
              <a:rPr lang="fr-FR" sz="2000" dirty="0" smtClean="0"/>
              <a:t>       • Surveiller l’évolution de l’industrie et le commerce (la concurrence).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a:xfrm>
            <a:off x="457200" y="908720"/>
            <a:ext cx="8229600" cy="5616624"/>
          </a:xfrm>
        </p:spPr>
        <p:txBody>
          <a:bodyPr>
            <a:normAutofit fontScale="25000" lnSpcReduction="20000"/>
          </a:bodyPr>
          <a:lstStyle/>
          <a:p>
            <a:pPr algn="just">
              <a:buFontTx/>
              <a:buChar char="-"/>
            </a:pPr>
            <a:r>
              <a:rPr lang="fr-FR" sz="8000" dirty="0" smtClean="0"/>
              <a:t>Karl Marx [1818-1883], comme A. Smith, ne s’est pas intéressé à l’entrepreneur en tant que tel mais au fonctionnement d’ensemble de l’économie capitaliste. Pour lui, ce qui est important ce n’est pas l’individu (l’entrepreneur) qui compte dans le processus d’enrichissement et de l’industrialisation de la société, mais le groupe, la classe sociale (la bourgeoisie. Dans le cadre de l’économie capitaliste, l’entrepreneur est contraint de faire des profits . Si ce n’est pas le cas, il fait faillite et disparait en tant qu’entrepreneur.   </a:t>
            </a:r>
          </a:p>
          <a:p>
            <a:pPr algn="just">
              <a:buFontTx/>
              <a:buChar char="-"/>
            </a:pPr>
            <a:r>
              <a:rPr lang="fr-FR" sz="8000" dirty="0" smtClean="0"/>
              <a:t>Max Weber [1864-1920] est celui qui fait le lien entre « </a:t>
            </a:r>
            <a:r>
              <a:rPr lang="fr-FR" sz="8000" i="1" dirty="0" smtClean="0"/>
              <a:t>l’esprit du capitalisme</a:t>
            </a:r>
            <a:r>
              <a:rPr lang="fr-FR" sz="8000" dirty="0" smtClean="0"/>
              <a:t> » et « </a:t>
            </a:r>
            <a:r>
              <a:rPr lang="fr-FR" sz="8000" i="1" dirty="0" smtClean="0"/>
              <a:t>l’éthique protestante</a:t>
            </a:r>
            <a:r>
              <a:rPr lang="fr-FR" sz="8000" dirty="0" smtClean="0"/>
              <a:t> ». Les entrepreneurs sont dotés de l’ « </a:t>
            </a:r>
            <a:r>
              <a:rPr lang="fr-FR" sz="8000" i="1" dirty="0" smtClean="0"/>
              <a:t>esprit du capitalisme</a:t>
            </a:r>
            <a:r>
              <a:rPr lang="fr-FR" sz="8000" dirty="0" smtClean="0"/>
              <a:t>» qui est celui de la rationalité économique: «</a:t>
            </a:r>
            <a:r>
              <a:rPr lang="fr-FR" sz="8000" i="1" dirty="0" smtClean="0"/>
              <a:t>un type de conduite économique particulier caractérisé par la recherche de profits, toujours accrus grâce à l’utilisation rationnelle , calculée et méthodique des moyens de production ainsi que des conditions d’échange</a:t>
            </a:r>
            <a:r>
              <a:rPr lang="fr-FR" sz="8000" dirty="0" smtClean="0"/>
              <a:t> ».</a:t>
            </a:r>
          </a:p>
          <a:p>
            <a:pPr algn="just">
              <a:buNone/>
            </a:pPr>
            <a:r>
              <a:rPr lang="fr-FR" sz="8000" dirty="0" smtClean="0"/>
              <a:t>-  Pour Joseph Alois Schumpeter [1883-1950], l’entrepreneur est le moteur du progrès technique. Il développe une théorie des cycles économiques selon laquelle l’économie traverse quatre phases: prospérité, récession, dépression puis reprise en mettant en lumière la diffusion de technologies nouvelles dans l’économie grâce à l’entrepreneur. L’innovation peut être la fabrication de nouveaux biens, l’introduction de nouvelles méthodes de production, l’ouverture de nouveaux marchés, la conquête d’une nouvelle source de matières premières et de produits intermédiaires, la réalisation d’une nouvelle organisation industrielle. </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4082"/>
          </a:xfrm>
        </p:spPr>
        <p:txBody>
          <a:bodyPr>
            <a:noAutofit/>
          </a:bodyPr>
          <a:lstStyle/>
          <a:p>
            <a:endParaRPr lang="fr-FR" sz="3600" dirty="0"/>
          </a:p>
        </p:txBody>
      </p:sp>
      <p:sp>
        <p:nvSpPr>
          <p:cNvPr id="3" name="Espace réservé du contenu 2"/>
          <p:cNvSpPr>
            <a:spLocks noGrp="1"/>
          </p:cNvSpPr>
          <p:nvPr>
            <p:ph idx="1"/>
          </p:nvPr>
        </p:nvSpPr>
        <p:spPr>
          <a:xfrm>
            <a:off x="457200" y="908720"/>
            <a:ext cx="8229600" cy="5217443"/>
          </a:xfrm>
        </p:spPr>
        <p:txBody>
          <a:bodyPr/>
          <a:lstStyle/>
          <a:p>
            <a:pPr algn="just">
              <a:buNone/>
            </a:pPr>
            <a:r>
              <a:rPr lang="fr-FR" dirty="0" smtClean="0"/>
              <a:t>- </a:t>
            </a:r>
            <a:r>
              <a:rPr lang="fr-FR" sz="2400" dirty="0" smtClean="0"/>
              <a:t>Joseph Alois Schumpeter [1883-1950] considère que l’entrepreneur est le moteur du progrès technique. L’entrepreneur, selon Schumpeter, est bien distinct, d’une part du gestionnaire dont l’activité est routinière, d’autre part du capitaliste, qui apporte par définition les capitaux nécessaires au démarrage, puis à la croissance de l’entreprise</a:t>
            </a:r>
            <a:r>
              <a:rPr lang="fr-FR" dirty="0" smtClean="0"/>
              <a:t>. </a:t>
            </a:r>
            <a:r>
              <a:rPr lang="fr-FR" sz="2400" dirty="0" smtClean="0"/>
              <a:t>Mais l’avènement de la grande entreprise (industrie) et la concentration du capital entrainent la disparition de l’entrepreneur qui est remplacé par une organisation complexe, i.e. la grande entreprise. Ce qui, selon Schumpeter , condamne le capitalisme et donne raison à Marx! La disparition de l’esprit d’entreprise et d’initiative annonce la disparition </a:t>
            </a:r>
            <a:r>
              <a:rPr lang="fr-FR" sz="2400" smtClean="0"/>
              <a:t>du capitalisme.  </a:t>
            </a:r>
            <a:r>
              <a:rPr lang="fr-FR" smtClean="0"/>
              <a:t>   </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06090"/>
          </a:xfrm>
        </p:spPr>
        <p:txBody>
          <a:bodyPr>
            <a:normAutofit fontScale="90000"/>
          </a:bodyPr>
          <a:lstStyle/>
          <a:p>
            <a:r>
              <a:rPr lang="fr-FR" sz="3600" b="1" dirty="0" smtClean="0"/>
              <a:t>Les pensées contemporaines</a:t>
            </a:r>
            <a:r>
              <a:rPr lang="fr-FR" sz="3600" dirty="0" smtClean="0"/>
              <a:t/>
            </a:r>
            <a:br>
              <a:rPr lang="fr-FR" sz="3600" dirty="0" smtClean="0"/>
            </a:br>
            <a:r>
              <a:rPr lang="fr-FR" sz="3100" dirty="0" smtClean="0"/>
              <a:t>L’incertitude, le risque et l’information</a:t>
            </a:r>
            <a:endParaRPr lang="fr-FR" sz="3100" dirty="0"/>
          </a:p>
        </p:txBody>
      </p:sp>
      <p:sp>
        <p:nvSpPr>
          <p:cNvPr id="3" name="Espace réservé du contenu 2"/>
          <p:cNvSpPr>
            <a:spLocks noGrp="1"/>
          </p:cNvSpPr>
          <p:nvPr>
            <p:ph idx="1"/>
          </p:nvPr>
        </p:nvSpPr>
        <p:spPr>
          <a:xfrm>
            <a:off x="457200" y="1052736"/>
            <a:ext cx="8229600" cy="5073427"/>
          </a:xfrm>
        </p:spPr>
        <p:txBody>
          <a:bodyPr>
            <a:normAutofit fontScale="92500" lnSpcReduction="20000"/>
          </a:bodyPr>
          <a:lstStyle/>
          <a:p>
            <a:pPr>
              <a:buFontTx/>
              <a:buChar char="-"/>
            </a:pPr>
            <a:r>
              <a:rPr lang="fr-FR" dirty="0" smtClean="0"/>
              <a:t>L’entrepreneur est perçu par nombre d’économistes comme le moteur de l’activité économique parce qu’il prend des risques(économiques, techniques et financiers).</a:t>
            </a:r>
          </a:p>
          <a:p>
            <a:pPr>
              <a:buFontTx/>
              <a:buChar char="-"/>
            </a:pPr>
            <a:r>
              <a:rPr lang="fr-FR" dirty="0" smtClean="0"/>
              <a:t>Pour Friedrich Von Hayek [1899-1992], les agents économiques prennent des décisions dans un contexte d’incertitude (et non de transparence-remise en cause de l’une des hypothèses de la concurrence pure et parfaite). Pour cet auteur, l’information est le nerf des affaires: les agents économiques agissent dans l’ignorance  des décisions des autres </a:t>
            </a:r>
            <a:r>
              <a:rPr lang="fr-FR" smtClean="0"/>
              <a:t>agents économiques.  </a:t>
            </a: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567</TotalTime>
  <Words>605</Words>
  <Application>Microsoft Office PowerPoint</Application>
  <PresentationFormat>Affichage à l'écran (4:3)</PresentationFormat>
  <Paragraphs>29</Paragraphs>
  <Slides>7</Slides>
  <Notes>0</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Thème Office</vt:lpstr>
      <vt:lpstr>Chapitre I : L’entrepreneuriat: paradigmes et modèles conceptuels</vt:lpstr>
      <vt:lpstr>Genèse et évolution des idées sur l’entrepreneuriat</vt:lpstr>
      <vt:lpstr>Diapositive 3</vt:lpstr>
      <vt:lpstr>Diapositive 4</vt:lpstr>
      <vt:lpstr>Diapositive 5</vt:lpstr>
      <vt:lpstr>Diapositive 6</vt:lpstr>
      <vt:lpstr>Les pensées contemporaines L’incertitude, le risque et l’information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BCS</dc:creator>
  <cp:lastModifiedBy>hp</cp:lastModifiedBy>
  <cp:revision>33</cp:revision>
  <dcterms:created xsi:type="dcterms:W3CDTF">2019-02-24T14:50:07Z</dcterms:created>
  <dcterms:modified xsi:type="dcterms:W3CDTF">2020-02-24T13:59:42Z</dcterms:modified>
</cp:coreProperties>
</file>