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80" r:id="rId7"/>
    <p:sldId id="262" r:id="rId8"/>
    <p:sldId id="263" r:id="rId9"/>
    <p:sldId id="264" r:id="rId10"/>
    <p:sldId id="265" r:id="rId11"/>
    <p:sldId id="266" r:id="rId12"/>
    <p:sldId id="267" r:id="rId13"/>
    <p:sldId id="268" r:id="rId14"/>
    <p:sldId id="261" r:id="rId15"/>
    <p:sldId id="269" r:id="rId16"/>
    <p:sldId id="270" r:id="rId17"/>
    <p:sldId id="271" r:id="rId18"/>
    <p:sldId id="272" r:id="rId19"/>
    <p:sldId id="281" r:id="rId20"/>
    <p:sldId id="273" r:id="rId21"/>
    <p:sldId id="277" r:id="rId22"/>
    <p:sldId id="274" r:id="rId23"/>
    <p:sldId id="275" r:id="rId24"/>
    <p:sldId id="276"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11/27/2025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3200" i="1" dirty="0" smtClean="0">
                <a:solidFill>
                  <a:srgbClr val="C00000"/>
                </a:solidFill>
                <a:latin typeface="Times New Roman" panose="02020603050405020304" pitchFamily="18" charset="0"/>
                <a:cs typeface="Times New Roman" panose="02020603050405020304" pitchFamily="18" charset="0"/>
              </a:rPr>
              <a:t>Les droits de l’homme et l’ONU</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Sous-titre 2"/>
          <p:cNvSpPr>
            <a:spLocks noGrp="1"/>
          </p:cNvSpPr>
          <p:nvPr>
            <p:ph type="subTitle" idx="1"/>
          </p:nvPr>
        </p:nvSpPr>
        <p:spPr/>
        <p:txBody>
          <a:bodyPr/>
          <a:lstStyle/>
          <a:p>
            <a:endParaRPr lang="fr-FR" dirty="0" smtClean="0"/>
          </a:p>
          <a:p>
            <a:endParaRPr lang="fr-FR" dirty="0"/>
          </a:p>
        </p:txBody>
      </p:sp>
      <p:pic>
        <p:nvPicPr>
          <p:cNvPr id="4" name="Image 3"/>
          <p:cNvPicPr>
            <a:picLocks noChangeAspect="1"/>
          </p:cNvPicPr>
          <p:nvPr/>
        </p:nvPicPr>
        <p:blipFill>
          <a:blip r:embed="rId2"/>
          <a:stretch>
            <a:fillRect/>
          </a:stretch>
        </p:blipFill>
        <p:spPr>
          <a:xfrm>
            <a:off x="4055623" y="3869840"/>
            <a:ext cx="4089218" cy="1209675"/>
          </a:xfrm>
          <a:prstGeom prst="rect">
            <a:avLst/>
          </a:prstGeom>
        </p:spPr>
      </p:pic>
    </p:spTree>
    <p:extLst>
      <p:ext uri="{BB962C8B-B14F-4D97-AF65-F5344CB8AC3E}">
        <p14:creationId xmlns:p14="http://schemas.microsoft.com/office/powerpoint/2010/main" val="343657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538030"/>
            <a:ext cx="9601196" cy="1018902"/>
          </a:xfrm>
        </p:spPr>
        <p:txBody>
          <a:bodyPr>
            <a:normAutofit fontScale="90000"/>
          </a:bodyPr>
          <a:lstStyle/>
          <a:p>
            <a:pPr algn="l"/>
            <a:r>
              <a:rPr lang="fr-FR" sz="2200" b="1" dirty="0">
                <a:solidFill>
                  <a:schemeClr val="tx1"/>
                </a:solidFill>
                <a:latin typeface="Times New Roman" panose="02020603050405020304" pitchFamily="18" charset="0"/>
                <a:cs typeface="Times New Roman" panose="02020603050405020304" pitchFamily="18" charset="0"/>
              </a:rPr>
              <a:t>Article 13 :</a:t>
            </a:r>
            <a:r>
              <a:rPr lang="fr-FR" sz="2200" dirty="0">
                <a:solidFill>
                  <a:schemeClr val="tx1"/>
                </a:solidFill>
                <a:latin typeface="Times New Roman" panose="02020603050405020304" pitchFamily="18" charset="0"/>
                <a:cs typeface="Times New Roman" panose="02020603050405020304" pitchFamily="18" charset="0"/>
              </a:rPr>
              <a:t> Toute personne a</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dirty="0">
                <a:solidFill>
                  <a:schemeClr val="tx1"/>
                </a:solidFill>
                <a:latin typeface="Times New Roman" panose="02020603050405020304" pitchFamily="18" charset="0"/>
                <a:cs typeface="Times New Roman" panose="02020603050405020304" pitchFamily="18" charset="0"/>
              </a:rPr>
              <a:t>le droit de circuler librement et de choisir sa résidence à l'intérieur d'un État. Toute personne a</a:t>
            </a:r>
            <a:r>
              <a:rPr lang="fr-FR" sz="2200" dirty="0" smtClean="0">
                <a:solidFill>
                  <a:schemeClr val="tx1"/>
                </a:solidFill>
                <a:latin typeface="Times New Roman" panose="02020603050405020304" pitchFamily="18" charset="0"/>
                <a:cs typeface="Times New Roman" panose="02020603050405020304" pitchFamily="18" charset="0"/>
              </a:rPr>
              <a:t> </a:t>
            </a:r>
            <a:r>
              <a:rPr lang="fr-FR" sz="2200" dirty="0">
                <a:solidFill>
                  <a:schemeClr val="tx1"/>
                </a:solidFill>
                <a:latin typeface="Times New Roman" panose="02020603050405020304" pitchFamily="18" charset="0"/>
                <a:cs typeface="Times New Roman" panose="02020603050405020304" pitchFamily="18" charset="0"/>
              </a:rPr>
              <a:t>le droit de quitter tout pays, y compris le sien, et de revenir dans son pays.</a:t>
            </a:r>
            <a:br>
              <a:rPr lang="fr-FR" sz="2200" dirty="0">
                <a:solidFill>
                  <a:schemeClr val="tx1"/>
                </a:solidFill>
                <a:latin typeface="Times New Roman" panose="02020603050405020304" pitchFamily="18" charset="0"/>
                <a:cs typeface="Times New Roman" panose="02020603050405020304" pitchFamily="18" charset="0"/>
              </a:rPr>
            </a:br>
            <a:endParaRPr lang="fr-FR" sz="2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295401" y="2556931"/>
            <a:ext cx="9601196" cy="3399731"/>
          </a:xfrm>
        </p:spPr>
        <p:txBody>
          <a:bodyPr>
            <a:normAutofit fontScale="85000" lnSpcReduction="10000"/>
          </a:bodyPr>
          <a:lstStyle/>
          <a:p>
            <a:r>
              <a:rPr lang="fr-FR" b="1" dirty="0">
                <a:solidFill>
                  <a:schemeClr val="tx1"/>
                </a:solidFill>
                <a:latin typeface="Times New Roman" panose="02020603050405020304" pitchFamily="18" charset="0"/>
                <a:cs typeface="Times New Roman" panose="02020603050405020304" pitchFamily="18" charset="0"/>
              </a:rPr>
              <a:t>Article 14 :</a:t>
            </a:r>
            <a:r>
              <a:rPr lang="fr-FR" dirty="0">
                <a:solidFill>
                  <a:schemeClr val="tx1"/>
                </a:solidFill>
                <a:latin typeface="Times New Roman" panose="02020603050405020304" pitchFamily="18" charset="0"/>
                <a:cs typeface="Times New Roman" panose="02020603050405020304" pitchFamily="18" charset="0"/>
              </a:rPr>
              <a:t> Devant la persécution, toute personne a le droit de chercher asile </a:t>
            </a:r>
            <a:r>
              <a:rPr lang="fr-FR" dirty="0" smtClean="0">
                <a:solidFill>
                  <a:schemeClr val="tx1"/>
                </a:solidFill>
                <a:latin typeface="Times New Roman" panose="02020603050405020304" pitchFamily="18" charset="0"/>
                <a:cs typeface="Times New Roman" panose="02020603050405020304" pitchFamily="18" charset="0"/>
              </a:rPr>
              <a:t>(refuge) et </a:t>
            </a:r>
            <a:r>
              <a:rPr lang="fr-FR" dirty="0">
                <a:solidFill>
                  <a:schemeClr val="tx1"/>
                </a:solidFill>
                <a:latin typeface="Times New Roman" panose="02020603050405020304" pitchFamily="18" charset="0"/>
                <a:cs typeface="Times New Roman" panose="02020603050405020304" pitchFamily="18" charset="0"/>
              </a:rPr>
              <a:t>de bénéficier de l'asile en d'autres pays</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
            </a:r>
            <a:br>
              <a:rPr lang="fr-FR" dirty="0">
                <a:solidFill>
                  <a:schemeClr val="tx1"/>
                </a:solidFill>
                <a:latin typeface="Times New Roman" panose="02020603050405020304" pitchFamily="18" charset="0"/>
                <a:cs typeface="Times New Roman" panose="02020603050405020304" pitchFamily="18" charset="0"/>
              </a:rPr>
            </a:br>
            <a:r>
              <a:rPr lang="fr-FR" b="1" dirty="0" smtClean="0">
                <a:solidFill>
                  <a:schemeClr val="tx1"/>
                </a:solidFill>
                <a:latin typeface="Times New Roman" panose="02020603050405020304" pitchFamily="18" charset="0"/>
                <a:cs typeface="Times New Roman" panose="02020603050405020304" pitchFamily="18" charset="0"/>
              </a:rPr>
              <a:t>Article </a:t>
            </a:r>
            <a:r>
              <a:rPr lang="fr-FR" b="1" dirty="0">
                <a:solidFill>
                  <a:schemeClr val="tx1"/>
                </a:solidFill>
                <a:latin typeface="Times New Roman" panose="02020603050405020304" pitchFamily="18" charset="0"/>
                <a:cs typeface="Times New Roman" panose="02020603050405020304" pitchFamily="18" charset="0"/>
              </a:rPr>
              <a:t>15 :</a:t>
            </a:r>
            <a:r>
              <a:rPr lang="fr-FR" dirty="0">
                <a:solidFill>
                  <a:schemeClr val="tx1"/>
                </a:solidFill>
                <a:latin typeface="Times New Roman" panose="02020603050405020304" pitchFamily="18" charset="0"/>
                <a:cs typeface="Times New Roman" panose="02020603050405020304" pitchFamily="18" charset="0"/>
              </a:rPr>
              <a:t> Tout individu a droit à une nationalité.</a:t>
            </a:r>
          </a:p>
          <a:p>
            <a:r>
              <a:rPr lang="fr-FR" b="1" dirty="0">
                <a:solidFill>
                  <a:schemeClr val="tx1"/>
                </a:solidFill>
                <a:latin typeface="Times New Roman" panose="02020603050405020304" pitchFamily="18" charset="0"/>
                <a:cs typeface="Times New Roman" panose="02020603050405020304" pitchFamily="18" charset="0"/>
              </a:rPr>
              <a:t>Article 16 :</a:t>
            </a:r>
            <a:r>
              <a:rPr lang="fr-FR" dirty="0">
                <a:solidFill>
                  <a:schemeClr val="tx1"/>
                </a:solidFill>
                <a:latin typeface="Times New Roman" panose="02020603050405020304" pitchFamily="18" charset="0"/>
                <a:cs typeface="Times New Roman" panose="02020603050405020304" pitchFamily="18" charset="0"/>
              </a:rPr>
              <a:t> À partir de l'âge nubile, l'homme et la femme, sans aucune restriction quant à la race, la nationalité ou la religion, ont le droit de se marier et de fonder une famille.  Ils ont des droits égaux au regard du mariage, durant le mariage et lors de sa dissolution.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-Le mariage ne peut être conclu qu'avec le libre et plein consentement des futurs époux. </a:t>
            </a:r>
            <a:br>
              <a:rPr lang="fr-FR" dirty="0">
                <a:solidFill>
                  <a:schemeClr val="tx1"/>
                </a:solidFill>
                <a:latin typeface="Times New Roman" panose="02020603050405020304" pitchFamily="18" charset="0"/>
                <a:cs typeface="Times New Roman" panose="02020603050405020304" pitchFamily="18" charset="0"/>
              </a:rPr>
            </a:br>
            <a:r>
              <a:rPr lang="fr-FR" dirty="0">
                <a:solidFill>
                  <a:schemeClr val="tx1"/>
                </a:solidFill>
                <a:latin typeface="Times New Roman" panose="02020603050405020304" pitchFamily="18" charset="0"/>
                <a:cs typeface="Times New Roman" panose="02020603050405020304" pitchFamily="18" charset="0"/>
              </a:rPr>
              <a:t>-La famille est l'élément naturel et fondamental de la société et a droit à la protection de la société et de l'Etat.</a:t>
            </a:r>
          </a:p>
          <a:p>
            <a:r>
              <a:rPr lang="fr-FR" b="1" dirty="0">
                <a:solidFill>
                  <a:schemeClr val="tx1"/>
                </a:solidFill>
                <a:latin typeface="Times New Roman" panose="02020603050405020304" pitchFamily="18" charset="0"/>
                <a:cs typeface="Times New Roman" panose="02020603050405020304" pitchFamily="18" charset="0"/>
              </a:rPr>
              <a:t>Article 17 :</a:t>
            </a:r>
            <a:r>
              <a:rPr lang="fr-FR" dirty="0">
                <a:solidFill>
                  <a:schemeClr val="tx1"/>
                </a:solidFill>
                <a:latin typeface="Times New Roman" panose="02020603050405020304" pitchFamily="18" charset="0"/>
                <a:cs typeface="Times New Roman" panose="02020603050405020304" pitchFamily="18" charset="0"/>
              </a:rPr>
              <a:t> Toute personne, aussi bien seule qu'en collectivité, a droit à la propriété.</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0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567543"/>
            <a:ext cx="9601196" cy="875210"/>
          </a:xfrm>
        </p:spPr>
        <p:txBody>
          <a:bodyPr>
            <a:normAutofit/>
          </a:bodyPr>
          <a:lstStyle/>
          <a:p>
            <a:pPr algn="l"/>
            <a:r>
              <a:rPr lang="fr-FR" sz="2000" b="1" dirty="0">
                <a:solidFill>
                  <a:schemeClr val="tx1"/>
                </a:solidFill>
                <a:latin typeface="Times New Roman" panose="02020603050405020304" pitchFamily="18" charset="0"/>
                <a:cs typeface="Times New Roman" panose="02020603050405020304" pitchFamily="18" charset="0"/>
              </a:rPr>
              <a:t>Article 18 :</a:t>
            </a:r>
            <a:r>
              <a:rPr lang="fr-FR" sz="2000" dirty="0">
                <a:solidFill>
                  <a:schemeClr val="tx1"/>
                </a:solidFill>
                <a:latin typeface="Times New Roman" panose="02020603050405020304" pitchFamily="18" charset="0"/>
                <a:cs typeface="Times New Roman" panose="02020603050405020304" pitchFamily="18" charset="0"/>
              </a:rPr>
              <a:t> Toute personne a droit à la liberté de pensée, de conscience et de religion. </a:t>
            </a:r>
            <a:r>
              <a:rPr lang="fr-FR" sz="2000" dirty="0" smtClean="0">
                <a:solidFill>
                  <a:schemeClr val="tx1"/>
                </a:solidFill>
                <a:latin typeface="Times New Roman" panose="02020603050405020304" pitchFamily="18" charset="0"/>
                <a:cs typeface="Times New Roman" panose="02020603050405020304" pitchFamily="18" charset="0"/>
              </a:rPr>
              <a:t>Ce </a:t>
            </a:r>
            <a:r>
              <a:rPr lang="fr-FR" sz="2000" dirty="0">
                <a:solidFill>
                  <a:schemeClr val="tx1"/>
                </a:solidFill>
                <a:latin typeface="Times New Roman" panose="02020603050405020304" pitchFamily="18" charset="0"/>
                <a:cs typeface="Times New Roman" panose="02020603050405020304" pitchFamily="18" charset="0"/>
              </a:rPr>
              <a:t>droit implique la liberté de changer de religion ou de </a:t>
            </a:r>
            <a:r>
              <a:rPr lang="fr-FR" sz="2000" dirty="0" smtClean="0">
                <a:solidFill>
                  <a:schemeClr val="tx1"/>
                </a:solidFill>
                <a:latin typeface="Times New Roman" panose="02020603050405020304" pitchFamily="18" charset="0"/>
                <a:cs typeface="Times New Roman" panose="02020603050405020304" pitchFamily="18" charset="0"/>
              </a:rPr>
              <a:t>conviction ;</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295401" y="2556932"/>
            <a:ext cx="9821090" cy="3451982"/>
          </a:xfrm>
        </p:spPr>
        <p:txBody>
          <a:bodyPr>
            <a:normAutofit fontScale="85000" lnSpcReduction="10000"/>
          </a:bodyPr>
          <a:lstStyle/>
          <a:p>
            <a:r>
              <a:rPr lang="fr-FR" b="1" dirty="0">
                <a:solidFill>
                  <a:schemeClr val="tx1"/>
                </a:solidFill>
                <a:latin typeface="Times New Roman" panose="02020603050405020304" pitchFamily="18" charset="0"/>
                <a:cs typeface="Times New Roman" panose="02020603050405020304" pitchFamily="18" charset="0"/>
              </a:rPr>
              <a:t>Article 19 :</a:t>
            </a:r>
            <a:r>
              <a:rPr lang="fr-FR" dirty="0">
                <a:solidFill>
                  <a:schemeClr val="tx1"/>
                </a:solidFill>
                <a:latin typeface="Times New Roman" panose="02020603050405020304" pitchFamily="18" charset="0"/>
                <a:cs typeface="Times New Roman" panose="02020603050405020304" pitchFamily="18" charset="0"/>
              </a:rPr>
              <a:t> Tout individu a droit à la liberté d'opinion et d'expression, ce qui implique le droit de ne pas être inquiété pour ses opinions et celui de chercher, de recevoir et de répandre, sans considérations de frontières, les informations et les idées par quelque moyen d'expression que ce soit.</a:t>
            </a:r>
          </a:p>
          <a:p>
            <a:r>
              <a:rPr lang="fr-FR" b="1" dirty="0">
                <a:solidFill>
                  <a:schemeClr val="tx1"/>
                </a:solidFill>
                <a:latin typeface="Times New Roman" panose="02020603050405020304" pitchFamily="18" charset="0"/>
                <a:cs typeface="Times New Roman" panose="02020603050405020304" pitchFamily="18" charset="0"/>
              </a:rPr>
              <a:t>Article 20 :</a:t>
            </a:r>
            <a:r>
              <a:rPr lang="fr-FR" dirty="0">
                <a:solidFill>
                  <a:schemeClr val="tx1"/>
                </a:solidFill>
                <a:latin typeface="Times New Roman" panose="02020603050405020304" pitchFamily="18" charset="0"/>
                <a:cs typeface="Times New Roman" panose="02020603050405020304" pitchFamily="18" charset="0"/>
              </a:rPr>
              <a:t> Toute personne a droit à la liberté de réunion et d'association pacifiques.</a:t>
            </a:r>
          </a:p>
          <a:p>
            <a:r>
              <a:rPr lang="fr-FR" b="1" dirty="0">
                <a:solidFill>
                  <a:schemeClr val="tx1"/>
                </a:solidFill>
                <a:latin typeface="Times New Roman" panose="02020603050405020304" pitchFamily="18" charset="0"/>
                <a:cs typeface="Times New Roman" panose="02020603050405020304" pitchFamily="18" charset="0"/>
              </a:rPr>
              <a:t>Article 21 :</a:t>
            </a:r>
            <a:r>
              <a:rPr lang="fr-FR" dirty="0">
                <a:solidFill>
                  <a:schemeClr val="tx1"/>
                </a:solidFill>
                <a:latin typeface="Times New Roman" panose="02020603050405020304" pitchFamily="18" charset="0"/>
                <a:cs typeface="Times New Roman" panose="02020603050405020304" pitchFamily="18" charset="0"/>
              </a:rPr>
              <a:t> Toute personne a le droit de prendre part à la direction des affaires publiques de son pays, soit directement, soit par l'intermédiaire de représentants librement choisis.  Toute personne a droit à accéder, dans des conditions d'égalité, aux fonctions publiques de son pays.</a:t>
            </a:r>
          </a:p>
          <a:p>
            <a:r>
              <a:rPr lang="fr-FR" b="1" dirty="0">
                <a:solidFill>
                  <a:schemeClr val="tx1"/>
                </a:solidFill>
                <a:latin typeface="Times New Roman" panose="02020603050405020304" pitchFamily="18" charset="0"/>
                <a:cs typeface="Times New Roman" panose="02020603050405020304" pitchFamily="18" charset="0"/>
              </a:rPr>
              <a:t>Article 22 :</a:t>
            </a:r>
            <a:r>
              <a:rPr lang="fr-FR" dirty="0">
                <a:solidFill>
                  <a:schemeClr val="tx1"/>
                </a:solidFill>
                <a:latin typeface="Times New Roman" panose="02020603050405020304" pitchFamily="18" charset="0"/>
                <a:cs typeface="Times New Roman" panose="02020603050405020304" pitchFamily="18" charset="0"/>
              </a:rPr>
              <a:t> Toute personne, en tant que membre de la société, a droit à la sécurité sociale.</a:t>
            </a:r>
          </a:p>
          <a:p>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956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8282" y="995195"/>
            <a:ext cx="9601196" cy="1303867"/>
          </a:xfrm>
        </p:spPr>
        <p:txBody>
          <a:bodyPr>
            <a:normAutofit fontScale="90000"/>
          </a:bodyPr>
          <a:lstStyle/>
          <a:p>
            <a:pPr algn="l"/>
            <a:r>
              <a:rPr lang="fr-FR" sz="2400" b="1" dirty="0" smtClean="0"/>
              <a:t/>
            </a:r>
            <a:br>
              <a:rPr lang="fr-FR" sz="2400" b="1" dirty="0" smtClean="0"/>
            </a:br>
            <a:r>
              <a:rPr lang="fr-FR" sz="2400" b="1" dirty="0"/>
              <a:t/>
            </a:r>
            <a:br>
              <a:rPr lang="fr-FR" sz="2400" b="1" dirty="0"/>
            </a:br>
            <a:r>
              <a:rPr lang="fr-FR" sz="2200" b="1" dirty="0" smtClean="0">
                <a:solidFill>
                  <a:schemeClr val="tx1"/>
                </a:solidFill>
                <a:latin typeface="Times New Roman" panose="02020603050405020304" pitchFamily="18" charset="0"/>
                <a:cs typeface="Times New Roman" panose="02020603050405020304" pitchFamily="18" charset="0"/>
              </a:rPr>
              <a:t>Article </a:t>
            </a:r>
            <a:r>
              <a:rPr lang="fr-FR" sz="2200" b="1" dirty="0">
                <a:solidFill>
                  <a:schemeClr val="tx1"/>
                </a:solidFill>
                <a:latin typeface="Times New Roman" panose="02020603050405020304" pitchFamily="18" charset="0"/>
                <a:cs typeface="Times New Roman" panose="02020603050405020304" pitchFamily="18" charset="0"/>
              </a:rPr>
              <a:t>23 :</a:t>
            </a:r>
            <a:r>
              <a:rPr lang="fr-FR" sz="2200" dirty="0">
                <a:solidFill>
                  <a:schemeClr val="tx1"/>
                </a:solidFill>
                <a:latin typeface="Times New Roman" panose="02020603050405020304" pitchFamily="18" charset="0"/>
                <a:cs typeface="Times New Roman" panose="02020603050405020304" pitchFamily="18" charset="0"/>
              </a:rPr>
              <a:t> Toute personne a droit au travail, au libre choix de son travail, à des conditions équitables et satisfaisantes de travail et à la protection contre le</a:t>
            </a:r>
            <a:r>
              <a:rPr lang="fr-FR" sz="2200" dirty="0">
                <a:latin typeface="Times New Roman" panose="02020603050405020304" pitchFamily="18" charset="0"/>
                <a:cs typeface="Times New Roman" panose="02020603050405020304" pitchFamily="18" charset="0"/>
              </a:rPr>
              <a:t> chômage.</a:t>
            </a:r>
            <a:br>
              <a:rPr lang="fr-FR" sz="2200" dirty="0">
                <a:latin typeface="Times New Roman" panose="02020603050405020304" pitchFamily="18" charset="0"/>
                <a:cs typeface="Times New Roman" panose="02020603050405020304" pitchFamily="18" charset="0"/>
              </a:rPr>
            </a:br>
            <a:endParaRPr lang="fr-FR" sz="22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85000" lnSpcReduction="20000"/>
          </a:bodyPr>
          <a:lstStyle/>
          <a:p>
            <a:r>
              <a:rPr lang="fr-FR" b="1" dirty="0">
                <a:solidFill>
                  <a:schemeClr val="tx1"/>
                </a:solidFill>
                <a:latin typeface="Times New Roman" panose="02020603050405020304" pitchFamily="18" charset="0"/>
                <a:cs typeface="Times New Roman" panose="02020603050405020304" pitchFamily="18" charset="0"/>
              </a:rPr>
              <a:t>Article 24 :</a:t>
            </a:r>
            <a:r>
              <a:rPr lang="fr-FR" dirty="0">
                <a:solidFill>
                  <a:schemeClr val="tx1"/>
                </a:solidFill>
                <a:latin typeface="Times New Roman" panose="02020603050405020304" pitchFamily="18" charset="0"/>
                <a:cs typeface="Times New Roman" panose="02020603050405020304" pitchFamily="18" charset="0"/>
              </a:rPr>
              <a:t> Toute personne a droit au repos et aux loisirs, notamment à une limitation raisonnable de la durée du travail et à des congés payés périodiques.</a:t>
            </a:r>
          </a:p>
          <a:p>
            <a:r>
              <a:rPr lang="fr-FR" b="1" dirty="0">
                <a:solidFill>
                  <a:schemeClr val="tx1"/>
                </a:solidFill>
                <a:latin typeface="Times New Roman" panose="02020603050405020304" pitchFamily="18" charset="0"/>
                <a:cs typeface="Times New Roman" panose="02020603050405020304" pitchFamily="18" charset="0"/>
              </a:rPr>
              <a:t>Article 25 :</a:t>
            </a:r>
            <a:r>
              <a:rPr lang="fr-FR" dirty="0">
                <a:solidFill>
                  <a:schemeClr val="tx1"/>
                </a:solidFill>
                <a:latin typeface="Times New Roman" panose="02020603050405020304" pitchFamily="18" charset="0"/>
                <a:cs typeface="Times New Roman" panose="02020603050405020304" pitchFamily="18" charset="0"/>
              </a:rPr>
              <a:t> Toute personne a droit à un niveau de vie suffisant pour assurer sa santé, son bien-être et ceux de sa famille, notamment pour l'alimentation, l'habillement, le logement, les soins médicaux ainsi que pour les services sociaux nécessaires.</a:t>
            </a:r>
          </a:p>
          <a:p>
            <a:r>
              <a:rPr lang="fr-FR" b="1" dirty="0">
                <a:solidFill>
                  <a:schemeClr val="tx1"/>
                </a:solidFill>
                <a:latin typeface="Times New Roman" panose="02020603050405020304" pitchFamily="18" charset="0"/>
                <a:cs typeface="Times New Roman" panose="02020603050405020304" pitchFamily="18" charset="0"/>
              </a:rPr>
              <a:t>Article 26 :</a:t>
            </a:r>
            <a:r>
              <a:rPr lang="fr-FR" dirty="0">
                <a:solidFill>
                  <a:schemeClr val="tx1"/>
                </a:solidFill>
                <a:latin typeface="Times New Roman" panose="02020603050405020304" pitchFamily="18" charset="0"/>
                <a:cs typeface="Times New Roman" panose="02020603050405020304" pitchFamily="18" charset="0"/>
              </a:rPr>
              <a:t> Toute personne a droit à l'éducation. L'éducation doit être gratuite, au moins en ce qui concerne l'enseignement élémentaire et fondamental. L'enseignement élémentaire est obligatoire.</a:t>
            </a:r>
          </a:p>
          <a:p>
            <a:r>
              <a:rPr lang="fr-FR" b="1" dirty="0">
                <a:solidFill>
                  <a:schemeClr val="tx1"/>
                </a:solidFill>
                <a:latin typeface="Times New Roman" panose="02020603050405020304" pitchFamily="18" charset="0"/>
                <a:cs typeface="Times New Roman" panose="02020603050405020304" pitchFamily="18" charset="0"/>
              </a:rPr>
              <a:t>Article 27 :</a:t>
            </a:r>
            <a:r>
              <a:rPr lang="fr-FR" dirty="0">
                <a:solidFill>
                  <a:schemeClr val="tx1"/>
                </a:solidFill>
                <a:latin typeface="Times New Roman" panose="02020603050405020304" pitchFamily="18" charset="0"/>
                <a:cs typeface="Times New Roman" panose="02020603050405020304" pitchFamily="18" charset="0"/>
              </a:rPr>
              <a:t> Toute personne à  le droit de prendre part librement à la vie culturelle de la communauté, de jouir des arts et de participer au progrès scientifique et aux bienfaits qui en résultent.</a:t>
            </a:r>
          </a:p>
          <a:p>
            <a:endParaRPr lang="fr-FR" dirty="0"/>
          </a:p>
        </p:txBody>
      </p:sp>
    </p:spTree>
    <p:extLst>
      <p:ext uri="{BB962C8B-B14F-4D97-AF65-F5344CB8AC3E}">
        <p14:creationId xmlns:p14="http://schemas.microsoft.com/office/powerpoint/2010/main" val="1772517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267097"/>
            <a:ext cx="9601196" cy="1136468"/>
          </a:xfrm>
        </p:spPr>
        <p:txBody>
          <a:bodyPr>
            <a:noAutofit/>
          </a:bodyPr>
          <a:lstStyle/>
          <a:p>
            <a:pPr algn="just"/>
            <a:r>
              <a:rPr lang="fr-FR" sz="2000" b="1" dirty="0">
                <a:solidFill>
                  <a:schemeClr val="tx1"/>
                </a:solidFill>
                <a:latin typeface="Times New Roman" panose="02020603050405020304" pitchFamily="18" charset="0"/>
                <a:cs typeface="Times New Roman" panose="02020603050405020304" pitchFamily="18" charset="0"/>
              </a:rPr>
              <a:t>Article 28 :</a:t>
            </a:r>
            <a:r>
              <a:rPr lang="fr-FR" sz="2000" dirty="0">
                <a:solidFill>
                  <a:schemeClr val="tx1"/>
                </a:solidFill>
                <a:latin typeface="Times New Roman" panose="02020603050405020304" pitchFamily="18" charset="0"/>
                <a:cs typeface="Times New Roman" panose="02020603050405020304" pitchFamily="18" charset="0"/>
              </a:rPr>
              <a:t> Toute personne a droit à ce que règne, sur le plan social et sur le plan international, un ordre tel que les droits et libertés énoncés dans la présente Déclaration puissent y trouver plein effet.</a:t>
            </a:r>
            <a:br>
              <a:rPr lang="fr-FR" sz="2000" dirty="0">
                <a:solidFill>
                  <a:schemeClr val="tx1"/>
                </a:solidFill>
                <a:latin typeface="Times New Roman" panose="02020603050405020304" pitchFamily="18" charset="0"/>
                <a:cs typeface="Times New Roman" panose="02020603050405020304" pitchFamily="18" charset="0"/>
              </a:rPr>
            </a:b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algn="just"/>
            <a:r>
              <a:rPr lang="fr-FR" sz="2000" b="1" dirty="0">
                <a:solidFill>
                  <a:schemeClr val="tx1"/>
                </a:solidFill>
                <a:latin typeface="Times New Roman" panose="02020603050405020304" pitchFamily="18" charset="0"/>
                <a:cs typeface="Times New Roman" panose="02020603050405020304" pitchFamily="18" charset="0"/>
              </a:rPr>
              <a:t>Article 29 :</a:t>
            </a:r>
            <a:r>
              <a:rPr lang="fr-FR" sz="2000" dirty="0">
                <a:solidFill>
                  <a:schemeClr val="tx1"/>
                </a:solidFill>
                <a:latin typeface="Times New Roman" panose="02020603050405020304" pitchFamily="18" charset="0"/>
                <a:cs typeface="Times New Roman" panose="02020603050405020304" pitchFamily="18" charset="0"/>
              </a:rPr>
              <a:t> L'individu a des devoirs envers la communauté dans laquelle seul le libre et plein développement de sa personnalité est possible.</a:t>
            </a:r>
          </a:p>
          <a:p>
            <a:pPr algn="just"/>
            <a:r>
              <a:rPr lang="fr-FR" sz="2000" b="1" dirty="0">
                <a:solidFill>
                  <a:schemeClr val="tx1"/>
                </a:solidFill>
                <a:latin typeface="Times New Roman" panose="02020603050405020304" pitchFamily="18" charset="0"/>
                <a:cs typeface="Times New Roman" panose="02020603050405020304" pitchFamily="18" charset="0"/>
              </a:rPr>
              <a:t>Article 30 :</a:t>
            </a:r>
            <a:r>
              <a:rPr lang="fr-FR" sz="2000" dirty="0">
                <a:solidFill>
                  <a:schemeClr val="tx1"/>
                </a:solidFill>
                <a:latin typeface="Times New Roman" panose="02020603050405020304" pitchFamily="18" charset="0"/>
                <a:cs typeface="Times New Roman" panose="02020603050405020304" pitchFamily="18" charset="0"/>
              </a:rPr>
              <a:t> Aucune disposition de la présente Déclaration ne peut être interprétée comme impliquant pour un État, un groupement ou un individu un droit quelconque de se livrer à une activité ou d'accomplir un acte visant à la destruction des droits et libertés qui y sont énoncés</a:t>
            </a:r>
            <a:r>
              <a:rPr lang="fr-FR" dirty="0">
                <a:solidFill>
                  <a:schemeClr val="tx1"/>
                </a:solidFill>
                <a:latin typeface="Times New Roman" panose="02020603050405020304" pitchFamily="18" charset="0"/>
                <a:cs typeface="Times New Roman" panose="02020603050405020304" pitchFamily="18" charset="0"/>
              </a:rPr>
              <a:t>. </a:t>
            </a:r>
            <a:endParaRPr lang="fr-FR"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527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r>
              <a:rPr lang="fr-FR" dirty="0" smtClean="0">
                <a:solidFill>
                  <a:schemeClr val="tx1"/>
                </a:solidFill>
                <a:latin typeface="Times New Roman" panose="02020603050405020304" pitchFamily="18" charset="0"/>
                <a:cs typeface="Times New Roman" panose="02020603050405020304" pitchFamily="18" charset="0"/>
              </a:rPr>
              <a:t>Ce </a:t>
            </a:r>
            <a:r>
              <a:rPr lang="fr-FR" dirty="0">
                <a:solidFill>
                  <a:schemeClr val="tx1"/>
                </a:solidFill>
                <a:latin typeface="Times New Roman" panose="02020603050405020304" pitchFamily="18" charset="0"/>
                <a:cs typeface="Times New Roman" panose="02020603050405020304" pitchFamily="18" charset="0"/>
              </a:rPr>
              <a:t>texte de </a:t>
            </a:r>
            <a:r>
              <a:rPr lang="fr-FR" b="1" dirty="0">
                <a:solidFill>
                  <a:schemeClr val="tx1"/>
                </a:solidFill>
                <a:latin typeface="Times New Roman" panose="02020603050405020304" pitchFamily="18" charset="0"/>
                <a:cs typeface="Times New Roman" panose="02020603050405020304" pitchFamily="18" charset="0"/>
              </a:rPr>
              <a:t>30 articles</a:t>
            </a:r>
            <a:r>
              <a:rPr lang="fr-FR" dirty="0">
                <a:solidFill>
                  <a:schemeClr val="tx1"/>
                </a:solidFill>
                <a:latin typeface="Times New Roman" panose="02020603050405020304" pitchFamily="18" charset="0"/>
                <a:cs typeface="Times New Roman" panose="02020603050405020304" pitchFamily="18" charset="0"/>
              </a:rPr>
              <a:t> fut le fruit de quatre ans de travail acharné et adopté par l'Organisation des Nations Unies (ONU). Aujourd'hui, c'est le document le plus traduit au monde, </a:t>
            </a:r>
            <a:r>
              <a:rPr lang="fr-FR" dirty="0" smtClean="0">
                <a:solidFill>
                  <a:schemeClr val="tx1"/>
                </a:solidFill>
                <a:latin typeface="Times New Roman" panose="02020603050405020304" pitchFamily="18" charset="0"/>
                <a:cs typeface="Times New Roman" panose="02020603050405020304" pitchFamily="18" charset="0"/>
              </a:rPr>
              <a:t>il est traduit dans plus </a:t>
            </a:r>
            <a:r>
              <a:rPr lang="fr-FR" dirty="0">
                <a:solidFill>
                  <a:schemeClr val="tx1"/>
                </a:solidFill>
                <a:latin typeface="Times New Roman" panose="02020603050405020304" pitchFamily="18" charset="0"/>
                <a:cs typeface="Times New Roman" panose="02020603050405020304" pitchFamily="18" charset="0"/>
              </a:rPr>
              <a:t>de </a:t>
            </a:r>
            <a:r>
              <a:rPr lang="fr-FR" dirty="0">
                <a:solidFill>
                  <a:srgbClr val="C00000"/>
                </a:solidFill>
                <a:latin typeface="Times New Roman" panose="02020603050405020304" pitchFamily="18" charset="0"/>
                <a:cs typeface="Times New Roman" panose="02020603050405020304" pitchFamily="18" charset="0"/>
              </a:rPr>
              <a:t>500 </a:t>
            </a:r>
            <a:r>
              <a:rPr lang="fr-FR" dirty="0" smtClean="0">
                <a:solidFill>
                  <a:srgbClr val="C00000"/>
                </a:solidFill>
                <a:latin typeface="Times New Roman" panose="02020603050405020304" pitchFamily="18" charset="0"/>
                <a:cs typeface="Times New Roman" panose="02020603050405020304" pitchFamily="18" charset="0"/>
              </a:rPr>
              <a:t>langues différentes</a:t>
            </a:r>
            <a:r>
              <a:rPr lang="fr-FR" dirty="0" smtClean="0">
                <a:solidFill>
                  <a:schemeClr val="tx1"/>
                </a:solidFill>
                <a:latin typeface="Times New Roman" panose="02020603050405020304" pitchFamily="18" charset="0"/>
                <a:cs typeface="Times New Roman" panose="02020603050405020304" pitchFamily="18" charset="0"/>
              </a:rPr>
              <a:t>. </a:t>
            </a:r>
          </a:p>
          <a:p>
            <a:pPr algn="just"/>
            <a:r>
              <a:rPr lang="fr-FR" dirty="0" smtClean="0">
                <a:solidFill>
                  <a:schemeClr val="tx1"/>
                </a:solidFill>
                <a:latin typeface="Times New Roman" panose="02020603050405020304" pitchFamily="18" charset="0"/>
                <a:cs typeface="Times New Roman" panose="02020603050405020304" pitchFamily="18" charset="0"/>
              </a:rPr>
              <a:t>Ce document </a:t>
            </a:r>
            <a:r>
              <a:rPr lang="fr-FR" dirty="0">
                <a:solidFill>
                  <a:schemeClr val="tx1"/>
                </a:solidFill>
                <a:latin typeface="Times New Roman" panose="02020603050405020304" pitchFamily="18" charset="0"/>
                <a:cs typeface="Times New Roman" panose="02020603050405020304" pitchFamily="18" charset="0"/>
              </a:rPr>
              <a:t>continue d’être, pour chacun d’entre nous, une source d’inspiration pour promouvoir l'exercice universel des droits de l'homme.</a:t>
            </a:r>
          </a:p>
          <a:p>
            <a:pPr marL="0" indent="0">
              <a:buNone/>
            </a:pPr>
            <a:endParaRPr lang="fr-FR" dirty="0"/>
          </a:p>
          <a:p>
            <a:endParaRPr lang="fr-FR" dirty="0"/>
          </a:p>
        </p:txBody>
      </p:sp>
    </p:spTree>
    <p:extLst>
      <p:ext uri="{BB962C8B-B14F-4D97-AF65-F5344CB8AC3E}">
        <p14:creationId xmlns:p14="http://schemas.microsoft.com/office/powerpoint/2010/main" val="96913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i="1" dirty="0">
                <a:solidFill>
                  <a:srgbClr val="C00000"/>
                </a:solidFill>
                <a:latin typeface="Times New Roman" panose="02020603050405020304" pitchFamily="18" charset="0"/>
                <a:cs typeface="Times New Roman" panose="02020603050405020304" pitchFamily="18" charset="0"/>
              </a:rPr>
              <a:t>Les </a:t>
            </a:r>
            <a:r>
              <a:rPr lang="fr-FR" sz="3200" i="1" dirty="0" smtClean="0">
                <a:solidFill>
                  <a:srgbClr val="C00000"/>
                </a:solidFill>
                <a:latin typeface="Times New Roman" panose="02020603050405020304" pitchFamily="18" charset="0"/>
                <a:cs typeface="Times New Roman" panose="02020603050405020304" pitchFamily="18" charset="0"/>
              </a:rPr>
              <a:t>principes </a:t>
            </a:r>
            <a:r>
              <a:rPr lang="fr-FR" sz="3200" i="1" dirty="0">
                <a:solidFill>
                  <a:srgbClr val="C00000"/>
                </a:solidFill>
                <a:latin typeface="Times New Roman" panose="02020603050405020304" pitchFamily="18" charset="0"/>
                <a:cs typeface="Times New Roman" panose="02020603050405020304" pitchFamily="18" charset="0"/>
              </a:rPr>
              <a:t>f</a:t>
            </a:r>
            <a:r>
              <a:rPr lang="fr-FR" sz="3200" i="1" dirty="0" smtClean="0">
                <a:solidFill>
                  <a:srgbClr val="C00000"/>
                </a:solidFill>
                <a:latin typeface="Times New Roman" panose="02020603050405020304" pitchFamily="18" charset="0"/>
                <a:cs typeface="Times New Roman" panose="02020603050405020304" pitchFamily="18" charset="0"/>
              </a:rPr>
              <a:t>ondamentaux des </a:t>
            </a:r>
            <a:r>
              <a:rPr lang="fr-FR" sz="3200" i="1" dirty="0">
                <a:solidFill>
                  <a:srgbClr val="C00000"/>
                </a:solidFill>
                <a:latin typeface="Times New Roman" panose="02020603050405020304" pitchFamily="18" charset="0"/>
                <a:cs typeface="Times New Roman" panose="02020603050405020304" pitchFamily="18" charset="0"/>
              </a:rPr>
              <a:t>d</a:t>
            </a:r>
            <a:r>
              <a:rPr lang="fr-FR" sz="3200" i="1" dirty="0" smtClean="0">
                <a:solidFill>
                  <a:srgbClr val="C00000"/>
                </a:solidFill>
                <a:latin typeface="Times New Roman" panose="02020603050405020304" pitchFamily="18" charset="0"/>
                <a:cs typeface="Times New Roman" panose="02020603050405020304" pitchFamily="18" charset="0"/>
              </a:rPr>
              <a:t>roits </a:t>
            </a:r>
            <a:r>
              <a:rPr lang="fr-FR" sz="3200" i="1" dirty="0">
                <a:solidFill>
                  <a:srgbClr val="C00000"/>
                </a:solidFill>
                <a:latin typeface="Times New Roman" panose="02020603050405020304" pitchFamily="18" charset="0"/>
                <a:cs typeface="Times New Roman" panose="02020603050405020304" pitchFamily="18" charset="0"/>
              </a:rPr>
              <a:t>de </a:t>
            </a:r>
            <a:r>
              <a:rPr lang="fr-FR" sz="3200" i="1" dirty="0" smtClean="0">
                <a:solidFill>
                  <a:srgbClr val="C00000"/>
                </a:solidFill>
                <a:latin typeface="Times New Roman" panose="02020603050405020304" pitchFamily="18" charset="0"/>
                <a:cs typeface="Times New Roman" panose="02020603050405020304" pitchFamily="18" charset="0"/>
              </a:rPr>
              <a:t>l‘homme</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a:bodyPr>
          <a:lstStyle/>
          <a:p>
            <a:pPr marL="0" indent="0">
              <a:buNone/>
            </a:pPr>
            <a:r>
              <a:rPr lang="fr-FR" dirty="0">
                <a:solidFill>
                  <a:schemeClr val="tx1"/>
                </a:solidFill>
                <a:latin typeface="Times New Roman" panose="02020603050405020304" pitchFamily="18" charset="0"/>
                <a:cs typeface="Times New Roman" panose="02020603050405020304" pitchFamily="18" charset="0"/>
              </a:rPr>
              <a:t>La Déclaration </a:t>
            </a:r>
            <a:r>
              <a:rPr lang="fr-FR" dirty="0" smtClean="0">
                <a:solidFill>
                  <a:schemeClr val="tx1"/>
                </a:solidFill>
                <a:latin typeface="Times New Roman" panose="02020603050405020304" pitchFamily="18" charset="0"/>
                <a:cs typeface="Times New Roman" panose="02020603050405020304" pitchFamily="18" charset="0"/>
              </a:rPr>
              <a:t>repose </a:t>
            </a:r>
            <a:r>
              <a:rPr lang="fr-FR" dirty="0">
                <a:solidFill>
                  <a:schemeClr val="tx1"/>
                </a:solidFill>
                <a:latin typeface="Times New Roman" panose="02020603050405020304" pitchFamily="18" charset="0"/>
                <a:cs typeface="Times New Roman" panose="02020603050405020304" pitchFamily="18" charset="0"/>
              </a:rPr>
              <a:t>sur des principes simples mais puissants :</a:t>
            </a:r>
          </a:p>
          <a:p>
            <a:pPr lvl="0" algn="just"/>
            <a:r>
              <a:rPr lang="fr-FR" b="1" dirty="0">
                <a:solidFill>
                  <a:schemeClr val="tx1"/>
                </a:solidFill>
                <a:latin typeface="Times New Roman" panose="02020603050405020304" pitchFamily="18" charset="0"/>
                <a:cs typeface="Times New Roman" panose="02020603050405020304" pitchFamily="18" charset="0"/>
              </a:rPr>
              <a:t>La Dignité :</a:t>
            </a:r>
            <a:r>
              <a:rPr lang="fr-FR" dirty="0">
                <a:solidFill>
                  <a:schemeClr val="tx1"/>
                </a:solidFill>
                <a:latin typeface="Times New Roman" panose="02020603050405020304" pitchFamily="18" charset="0"/>
                <a:cs typeface="Times New Roman" panose="02020603050405020304" pitchFamily="18" charset="0"/>
              </a:rPr>
              <a:t> Chaque personne </a:t>
            </a:r>
            <a:r>
              <a:rPr lang="fr-FR" dirty="0" smtClean="0">
                <a:solidFill>
                  <a:schemeClr val="tx1"/>
                </a:solidFill>
                <a:latin typeface="Times New Roman" panose="02020603050405020304" pitchFamily="18" charset="0"/>
                <a:cs typeface="Times New Roman" panose="02020603050405020304" pitchFamily="18" charset="0"/>
              </a:rPr>
              <a:t>à </a:t>
            </a:r>
            <a:r>
              <a:rPr lang="fr-FR" dirty="0">
                <a:solidFill>
                  <a:schemeClr val="tx1"/>
                </a:solidFill>
                <a:latin typeface="Times New Roman" panose="02020603050405020304" pitchFamily="18" charset="0"/>
                <a:cs typeface="Times New Roman" panose="02020603050405020304" pitchFamily="18" charset="0"/>
              </a:rPr>
              <a:t>une valeur et doit être respectée. Personne ne doit être traité de manière cruelle, inhumaine ou dégradante.</a:t>
            </a:r>
            <a:r>
              <a:rPr lang="fr-FR" u="sng" dirty="0">
                <a:solidFill>
                  <a:schemeClr val="tx1"/>
                </a:solidFill>
                <a:latin typeface="Times New Roman" panose="02020603050405020304" pitchFamily="18" charset="0"/>
                <a:cs typeface="Times New Roman" panose="02020603050405020304" pitchFamily="18" charset="0"/>
              </a:rPr>
              <a:t> </a:t>
            </a:r>
            <a:endParaRPr lang="fr-FR" dirty="0">
              <a:solidFill>
                <a:schemeClr val="tx1"/>
              </a:solidFill>
              <a:latin typeface="Times New Roman" panose="02020603050405020304" pitchFamily="18" charset="0"/>
              <a:cs typeface="Times New Roman" panose="02020603050405020304" pitchFamily="18" charset="0"/>
            </a:endParaRPr>
          </a:p>
          <a:p>
            <a:pPr lvl="0" algn="just"/>
            <a:r>
              <a:rPr lang="fr-FR" b="1" dirty="0">
                <a:solidFill>
                  <a:schemeClr val="tx1"/>
                </a:solidFill>
                <a:latin typeface="Times New Roman" panose="02020603050405020304" pitchFamily="18" charset="0"/>
                <a:cs typeface="Times New Roman" panose="02020603050405020304" pitchFamily="18" charset="0"/>
              </a:rPr>
              <a:t>L'Égalité :</a:t>
            </a:r>
            <a:r>
              <a:rPr lang="fr-FR" dirty="0">
                <a:solidFill>
                  <a:schemeClr val="tx1"/>
                </a:solidFill>
                <a:latin typeface="Times New Roman" panose="02020603050405020304" pitchFamily="18" charset="0"/>
                <a:cs typeface="Times New Roman" panose="02020603050405020304" pitchFamily="18" charset="0"/>
              </a:rPr>
              <a:t> Nous naissons tous libres et égaux en dignité et en droits</a:t>
            </a:r>
            <a:r>
              <a:rPr lang="fr-FR" dirty="0" smtClean="0">
                <a:solidFill>
                  <a:schemeClr val="tx1"/>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Cela signifie qu'aucune distinction ne doit être faite, que ce soit sur la base de la race, de la couleur, du sexe, de la langue, de la religion ou de toute autre situation.</a:t>
            </a:r>
          </a:p>
          <a:p>
            <a:pPr lvl="0" algn="just"/>
            <a:r>
              <a:rPr lang="fr-FR" b="1" dirty="0">
                <a:solidFill>
                  <a:schemeClr val="tx1"/>
                </a:solidFill>
                <a:latin typeface="Times New Roman" panose="02020603050405020304" pitchFamily="18" charset="0"/>
                <a:cs typeface="Times New Roman" panose="02020603050405020304" pitchFamily="18" charset="0"/>
              </a:rPr>
              <a:t>L'Universalité :</a:t>
            </a:r>
            <a:r>
              <a:rPr lang="fr-FR" dirty="0">
                <a:solidFill>
                  <a:schemeClr val="tx1"/>
                </a:solidFill>
                <a:latin typeface="Times New Roman" panose="02020603050405020304" pitchFamily="18" charset="0"/>
                <a:cs typeface="Times New Roman" panose="02020603050405020304" pitchFamily="18" charset="0"/>
              </a:rPr>
              <a:t> Les droits de l'homme s'appliquent à tout le monde, partout dans le monde, sans </a:t>
            </a:r>
            <a:r>
              <a:rPr lang="fr-FR" dirty="0" smtClean="0">
                <a:solidFill>
                  <a:schemeClr val="tx1"/>
                </a:solidFill>
                <a:latin typeface="Times New Roman" panose="02020603050405020304" pitchFamily="18" charset="0"/>
                <a:cs typeface="Times New Roman" panose="02020603050405020304" pitchFamily="18" charset="0"/>
              </a:rPr>
              <a:t>exception.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01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200" i="1" dirty="0" smtClean="0">
                <a:solidFill>
                  <a:srgbClr val="C00000"/>
                </a:solidFill>
                <a:latin typeface="Times New Roman" panose="02020603050405020304" pitchFamily="18" charset="0"/>
                <a:cs typeface="Times New Roman" panose="02020603050405020304" pitchFamily="18" charset="0"/>
              </a:rPr>
              <a:t>Les caractéristiques des droits de l’homme</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85000" lnSpcReduction="10000"/>
          </a:bodyPr>
          <a:lstStyle/>
          <a:p>
            <a:pPr algn="just">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Universels :</a:t>
            </a:r>
            <a:r>
              <a:rPr lang="fr-FR" dirty="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Ils </a:t>
            </a:r>
            <a:r>
              <a:rPr lang="fr-FR" dirty="0">
                <a:solidFill>
                  <a:schemeClr val="tx1"/>
                </a:solidFill>
                <a:latin typeface="Times New Roman" panose="02020603050405020304" pitchFamily="18" charset="0"/>
                <a:cs typeface="Times New Roman" panose="02020603050405020304" pitchFamily="18" charset="0"/>
              </a:rPr>
              <a:t>s'appliquent à tous, partout dans le monde, sans limite de temps et sans distinction (race, couleur, sexe, religion, etc.).</a:t>
            </a:r>
          </a:p>
          <a:p>
            <a:pPr lvl="0" algn="just">
              <a:buFont typeface="Wingdings" panose="05000000000000000000" pitchFamily="2" charset="2"/>
              <a:buChar char="q"/>
            </a:pPr>
            <a:r>
              <a:rPr lang="fr-FR" b="1" dirty="0" smtClean="0">
                <a:solidFill>
                  <a:schemeClr val="tx1"/>
                </a:solidFill>
                <a:latin typeface="Times New Roman" panose="02020603050405020304" pitchFamily="18" charset="0"/>
                <a:cs typeface="Times New Roman" panose="02020603050405020304" pitchFamily="18" charset="0"/>
              </a:rPr>
              <a:t>Inaliénables </a:t>
            </a:r>
            <a:r>
              <a:rPr lang="fr-FR" b="1" dirty="0">
                <a:solidFill>
                  <a:schemeClr val="tx1"/>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On ne peut pas les perdre ou les enlever, </a:t>
            </a:r>
            <a:r>
              <a:rPr lang="fr-FR" dirty="0" smtClean="0">
                <a:solidFill>
                  <a:schemeClr val="tx1"/>
                </a:solidFill>
                <a:latin typeface="Times New Roman" panose="02020603050405020304" pitchFamily="18" charset="0"/>
                <a:cs typeface="Times New Roman" panose="02020603050405020304" pitchFamily="18" charset="0"/>
              </a:rPr>
              <a:t>(même </a:t>
            </a:r>
            <a:r>
              <a:rPr lang="fr-FR" dirty="0">
                <a:solidFill>
                  <a:schemeClr val="tx1"/>
                </a:solidFill>
                <a:latin typeface="Times New Roman" panose="02020603050405020304" pitchFamily="18" charset="0"/>
                <a:cs typeface="Times New Roman" panose="02020603050405020304" pitchFamily="18" charset="0"/>
              </a:rPr>
              <a:t>un gouvernement ne pas décider de supprimer un droit) car ils sont inhérents à la personne humaine.</a:t>
            </a:r>
          </a:p>
          <a:p>
            <a:pPr lvl="0" algn="just">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Indivisibles :</a:t>
            </a:r>
            <a:r>
              <a:rPr lang="fr-FR" dirty="0">
                <a:solidFill>
                  <a:schemeClr val="tx1"/>
                </a:solidFill>
                <a:latin typeface="Times New Roman" panose="02020603050405020304" pitchFamily="18" charset="0"/>
                <a:cs typeface="Times New Roman" panose="02020603050405020304" pitchFamily="18" charset="0"/>
              </a:rPr>
              <a:t> Tous les droits sont d'égale importance et ne peuvent être hiérarchisés. On ne peut pas décider que </a:t>
            </a:r>
            <a:r>
              <a:rPr lang="fr-FR" dirty="0" smtClean="0">
                <a:solidFill>
                  <a:schemeClr val="tx1"/>
                </a:solidFill>
                <a:latin typeface="Times New Roman" panose="02020603050405020304" pitchFamily="18" charset="0"/>
                <a:cs typeface="Times New Roman" panose="02020603050405020304" pitchFamily="18" charset="0"/>
              </a:rPr>
              <a:t>certains droits sont </a:t>
            </a:r>
            <a:r>
              <a:rPr lang="fr-FR" dirty="0">
                <a:solidFill>
                  <a:schemeClr val="tx1"/>
                </a:solidFill>
                <a:latin typeface="Times New Roman" panose="02020603050405020304" pitchFamily="18" charset="0"/>
                <a:cs typeface="Times New Roman" panose="02020603050405020304" pitchFamily="18" charset="0"/>
              </a:rPr>
              <a:t>plus importants que d'autres.</a:t>
            </a:r>
          </a:p>
          <a:p>
            <a:pPr lvl="0" algn="just">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Interdépendants :</a:t>
            </a:r>
            <a:r>
              <a:rPr lang="fr-FR" dirty="0">
                <a:solidFill>
                  <a:schemeClr val="tx1"/>
                </a:solidFill>
                <a:latin typeface="Times New Roman" panose="02020603050405020304" pitchFamily="18" charset="0"/>
                <a:cs typeface="Times New Roman" panose="02020603050405020304" pitchFamily="18" charset="0"/>
              </a:rPr>
              <a:t> Les droits sont liés les uns aux autres. La réalisation d'un droit favorise celle des autres, et inversement, la violation d'un droit a un impact négatif sur les autres.</a:t>
            </a:r>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762373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253065"/>
            <a:ext cx="9601196" cy="1303867"/>
          </a:xfrm>
        </p:spPr>
        <p:txBody>
          <a:bodyPr>
            <a:normAutofit/>
          </a:bodyPr>
          <a:lstStyle/>
          <a:p>
            <a:pPr algn="l"/>
            <a:r>
              <a:rPr lang="fr-FR" sz="3200" i="1" dirty="0">
                <a:solidFill>
                  <a:srgbClr val="C00000"/>
                </a:solidFill>
                <a:latin typeface="Times New Roman" panose="02020603050405020304" pitchFamily="18" charset="0"/>
                <a:cs typeface="Times New Roman" panose="02020603050405020304" pitchFamily="18" charset="0"/>
              </a:rPr>
              <a:t>Critères de classification des droits de l'homme</a:t>
            </a:r>
            <a:br>
              <a:rPr lang="fr-FR" sz="3200" i="1" dirty="0">
                <a:solidFill>
                  <a:srgbClr val="C00000"/>
                </a:solidFill>
                <a:latin typeface="Times New Roman" panose="02020603050405020304" pitchFamily="18" charset="0"/>
                <a:cs typeface="Times New Roman" panose="02020603050405020304" pitchFamily="18" charset="0"/>
              </a:rPr>
            </a:b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295401" y="2556931"/>
            <a:ext cx="9601196" cy="3530359"/>
          </a:xfrm>
        </p:spPr>
        <p:txBody>
          <a:bodyPr>
            <a:normAutofit fontScale="85000" lnSpcReduction="20000"/>
          </a:bodyPr>
          <a:lstStyle/>
          <a:p>
            <a:pPr marL="0" indent="0">
              <a:buNone/>
            </a:pPr>
            <a:r>
              <a:rPr lang="fr-FR" dirty="0">
                <a:solidFill>
                  <a:schemeClr val="tx1"/>
                </a:solidFill>
                <a:latin typeface="Times New Roman" panose="02020603050405020304" pitchFamily="18" charset="0"/>
                <a:cs typeface="Times New Roman" panose="02020603050405020304" pitchFamily="18" charset="0"/>
              </a:rPr>
              <a:t>La classification la plus courante est celle par "générations", qui correspond à leur apparition dans </a:t>
            </a:r>
            <a:r>
              <a:rPr lang="fr-FR" dirty="0" smtClean="0">
                <a:solidFill>
                  <a:schemeClr val="tx1"/>
                </a:solidFill>
                <a:latin typeface="Times New Roman" panose="02020603050405020304" pitchFamily="18" charset="0"/>
                <a:cs typeface="Times New Roman" panose="02020603050405020304" pitchFamily="18" charset="0"/>
              </a:rPr>
              <a:t>l'histoire, c’est-à-dire, les premières idées </a:t>
            </a:r>
            <a:r>
              <a:rPr lang="fr-FR" dirty="0">
                <a:solidFill>
                  <a:schemeClr val="tx1"/>
                </a:solidFill>
                <a:latin typeface="Times New Roman" panose="02020603050405020304" pitchFamily="18" charset="0"/>
                <a:cs typeface="Times New Roman" panose="02020603050405020304" pitchFamily="18" charset="0"/>
              </a:rPr>
              <a:t>:</a:t>
            </a:r>
            <a:endParaRPr lang="fr-FR" sz="2000" dirty="0">
              <a:solidFill>
                <a:schemeClr val="tx1"/>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fr-FR" b="1" dirty="0">
                <a:solidFill>
                  <a:schemeClr val="tx1"/>
                </a:solidFill>
                <a:latin typeface="Times New Roman" panose="02020603050405020304" pitchFamily="18" charset="0"/>
                <a:cs typeface="Times New Roman" panose="02020603050405020304" pitchFamily="18" charset="0"/>
              </a:rPr>
              <a:t>Première génération (Droits civils et politiques) </a:t>
            </a:r>
            <a:r>
              <a:rPr lang="fr-FR" b="1"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Issus </a:t>
            </a:r>
            <a:r>
              <a:rPr lang="fr-FR" dirty="0">
                <a:solidFill>
                  <a:schemeClr val="tx1"/>
                </a:solidFill>
                <a:latin typeface="Times New Roman" panose="02020603050405020304" pitchFamily="18" charset="0"/>
                <a:cs typeface="Times New Roman" panose="02020603050405020304" pitchFamily="18" charset="0"/>
              </a:rPr>
              <a:t>de la fin du 18ème </a:t>
            </a:r>
            <a:r>
              <a:rPr lang="fr-FR" dirty="0" smtClean="0">
                <a:solidFill>
                  <a:schemeClr val="tx1"/>
                </a:solidFill>
                <a:latin typeface="Times New Roman" panose="02020603050405020304" pitchFamily="18" charset="0"/>
                <a:cs typeface="Times New Roman" panose="02020603050405020304" pitchFamily="18" charset="0"/>
              </a:rPr>
              <a:t>siècle</a:t>
            </a:r>
            <a:endParaRPr lang="fr-FR" b="1" dirty="0" smtClean="0">
              <a:solidFill>
                <a:schemeClr val="tx1"/>
              </a:solidFill>
              <a:latin typeface="Times New Roman" panose="02020603050405020304" pitchFamily="18" charset="0"/>
              <a:cs typeface="Times New Roman" panose="02020603050405020304" pitchFamily="18" charset="0"/>
            </a:endParaRPr>
          </a:p>
          <a:p>
            <a:pPr marL="0" lvl="0" indent="0" algn="ctr">
              <a:buNone/>
            </a:pPr>
            <a:r>
              <a:rPr lang="fr-FR" i="1" dirty="0" smtClean="0">
                <a:solidFill>
                  <a:srgbClr val="C00000"/>
                </a:solidFill>
                <a:latin typeface="Times New Roman" panose="02020603050405020304" pitchFamily="18" charset="0"/>
                <a:cs typeface="Times New Roman" panose="02020603050405020304" pitchFamily="18" charset="0"/>
              </a:rPr>
              <a:t>Le pacte International des Droits Civils et Politiques </a:t>
            </a:r>
            <a:r>
              <a:rPr lang="fr-FR" i="1" dirty="0" smtClean="0">
                <a:solidFill>
                  <a:srgbClr val="C00000"/>
                </a:solidFill>
              </a:rPr>
              <a:t>(PIDCP</a:t>
            </a:r>
            <a:r>
              <a:rPr lang="fr-FR" i="1" dirty="0">
                <a:solidFill>
                  <a:srgbClr val="C00000"/>
                </a:solidFill>
              </a:rPr>
              <a:t>) </a:t>
            </a:r>
            <a:endParaRPr lang="fr-FR" i="1" dirty="0" smtClean="0">
              <a:solidFill>
                <a:srgbClr val="C00000"/>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fr-FR" b="1" dirty="0" smtClean="0">
                <a:solidFill>
                  <a:schemeClr val="tx1"/>
                </a:solidFill>
                <a:latin typeface="Times New Roman" panose="02020603050405020304" pitchFamily="18" charset="0"/>
                <a:cs typeface="Times New Roman" panose="02020603050405020304" pitchFamily="18" charset="0"/>
              </a:rPr>
              <a:t>Deuxième </a:t>
            </a:r>
            <a:r>
              <a:rPr lang="fr-FR" b="1" dirty="0">
                <a:solidFill>
                  <a:schemeClr val="tx1"/>
                </a:solidFill>
                <a:latin typeface="Times New Roman" panose="02020603050405020304" pitchFamily="18" charset="0"/>
                <a:cs typeface="Times New Roman" panose="02020603050405020304" pitchFamily="18" charset="0"/>
              </a:rPr>
              <a:t>génération (Droits économiques, sociaux et culturels) </a:t>
            </a:r>
            <a:r>
              <a:rPr lang="fr-FR" b="1" dirty="0" smtClean="0">
                <a:solidFill>
                  <a:schemeClr val="tx1"/>
                </a:solidFill>
                <a:latin typeface="Times New Roman" panose="02020603050405020304" pitchFamily="18" charset="0"/>
                <a:cs typeface="Times New Roman" panose="02020603050405020304" pitchFamily="18" charset="0"/>
              </a:rPr>
              <a:t>:</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Apparus au 19ème siècle</a:t>
            </a:r>
            <a:r>
              <a:rPr lang="fr-FR" dirty="0"/>
              <a:t> </a:t>
            </a:r>
            <a:r>
              <a:rPr lang="fr-FR" dirty="0">
                <a:solidFill>
                  <a:schemeClr val="tx1"/>
                </a:solidFill>
                <a:latin typeface="Times New Roman" panose="02020603050405020304" pitchFamily="18" charset="0"/>
                <a:cs typeface="Times New Roman" panose="02020603050405020304" pitchFamily="18" charset="0"/>
              </a:rPr>
              <a:t>en réaction à l'exploitation des travailleurs</a:t>
            </a:r>
            <a:r>
              <a:rPr lang="fr-FR" dirty="0"/>
              <a:t>.</a:t>
            </a:r>
            <a:endParaRPr lang="fr-FR" dirty="0" smtClean="0">
              <a:solidFill>
                <a:schemeClr val="tx1"/>
              </a:solidFill>
              <a:latin typeface="Times New Roman" panose="02020603050405020304" pitchFamily="18" charset="0"/>
              <a:cs typeface="Times New Roman" panose="02020603050405020304" pitchFamily="18" charset="0"/>
            </a:endParaRPr>
          </a:p>
          <a:p>
            <a:pPr marL="0" lvl="0" indent="0" algn="ctr">
              <a:buNone/>
            </a:pPr>
            <a:r>
              <a:rPr lang="fr-FR" i="1" dirty="0" smtClean="0">
                <a:solidFill>
                  <a:srgbClr val="C00000"/>
                </a:solidFill>
                <a:latin typeface="Times New Roman" panose="02020603050405020304" pitchFamily="18" charset="0"/>
                <a:cs typeface="Times New Roman" panose="02020603050405020304" pitchFamily="18" charset="0"/>
              </a:rPr>
              <a:t>Le pacte International des droits économiques, sociaux et culturels</a:t>
            </a:r>
            <a:endParaRPr lang="fr-FR" i="1" dirty="0">
              <a:solidFill>
                <a:srgbClr val="C000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fr-FR" b="1" dirty="0" smtClean="0">
                <a:solidFill>
                  <a:schemeClr val="tx1"/>
                </a:solidFill>
                <a:latin typeface="Times New Roman" panose="02020603050405020304" pitchFamily="18" charset="0"/>
                <a:cs typeface="Times New Roman" panose="02020603050405020304" pitchFamily="18" charset="0"/>
              </a:rPr>
              <a:t>Troisième </a:t>
            </a:r>
            <a:r>
              <a:rPr lang="fr-FR" b="1" dirty="0">
                <a:solidFill>
                  <a:schemeClr val="tx1"/>
                </a:solidFill>
                <a:latin typeface="Times New Roman" panose="02020603050405020304" pitchFamily="18" charset="0"/>
                <a:cs typeface="Times New Roman" panose="02020603050405020304" pitchFamily="18" charset="0"/>
              </a:rPr>
              <a:t>génération (Droits de solidarité) </a:t>
            </a:r>
            <a:r>
              <a:rPr lang="fr-FR" b="1" dirty="0" smtClean="0">
                <a:solidFill>
                  <a:schemeClr val="tx1"/>
                </a:solidFill>
                <a:latin typeface="Times New Roman" panose="02020603050405020304" pitchFamily="18" charset="0"/>
                <a:cs typeface="Times New Roman" panose="02020603050405020304" pitchFamily="18" charset="0"/>
              </a:rPr>
              <a:t>: </a:t>
            </a:r>
            <a:r>
              <a:rPr lang="fr-FR" dirty="0" smtClean="0">
                <a:solidFill>
                  <a:schemeClr val="tx1"/>
                </a:solidFill>
                <a:latin typeface="Times New Roman" panose="02020603050405020304" pitchFamily="18" charset="0"/>
                <a:cs typeface="Times New Roman" panose="02020603050405020304" pitchFamily="18" charset="0"/>
              </a:rPr>
              <a:t>Émergents </a:t>
            </a:r>
            <a:r>
              <a:rPr lang="fr-FR" dirty="0">
                <a:solidFill>
                  <a:schemeClr val="tx1"/>
                </a:solidFill>
                <a:latin typeface="Times New Roman" panose="02020603050405020304" pitchFamily="18" charset="0"/>
                <a:cs typeface="Times New Roman" panose="02020603050405020304" pitchFamily="18" charset="0"/>
              </a:rPr>
              <a:t>dans les années 1970, </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p</a:t>
            </a:r>
            <a:r>
              <a:rPr lang="fr-FR" dirty="0" smtClean="0">
                <a:solidFill>
                  <a:schemeClr val="tx1"/>
                </a:solidFill>
                <a:latin typeface="Times New Roman" panose="02020603050405020304" pitchFamily="18" charset="0"/>
                <a:cs typeface="Times New Roman" panose="02020603050405020304" pitchFamily="18" charset="0"/>
              </a:rPr>
              <a:t>lus </a:t>
            </a:r>
            <a:r>
              <a:rPr lang="fr-FR" dirty="0">
                <a:solidFill>
                  <a:schemeClr val="tx1"/>
                </a:solidFill>
                <a:latin typeface="Times New Roman" panose="02020603050405020304" pitchFamily="18" charset="0"/>
                <a:cs typeface="Times New Roman" panose="02020603050405020304" pitchFamily="18" charset="0"/>
              </a:rPr>
              <a:t>récents, ils concernent les droits collectifs de l'humanité</a:t>
            </a:r>
            <a:r>
              <a:rPr lang="fr-FR" dirty="0" smtClean="0">
                <a:solidFill>
                  <a:schemeClr val="tx1"/>
                </a:solidFill>
                <a:latin typeface="Times New Roman" panose="02020603050405020304" pitchFamily="18" charset="0"/>
                <a:cs typeface="Times New Roman" panose="02020603050405020304" pitchFamily="18" charset="0"/>
              </a:rPr>
              <a:t>. </a:t>
            </a:r>
            <a:endParaRPr lang="fr-FR" sz="2000" dirty="0">
              <a:solidFill>
                <a:schemeClr val="tx1"/>
              </a:solidFill>
              <a:latin typeface="Times New Roman" panose="02020603050405020304" pitchFamily="18" charset="0"/>
              <a:cs typeface="Times New Roman" panose="02020603050405020304" pitchFamily="18" charset="0"/>
            </a:endParaRPr>
          </a:p>
          <a:p>
            <a:pPr marL="457200" lvl="1" indent="0">
              <a:buNone/>
            </a:pPr>
            <a:r>
              <a:rPr lang="fr-FR" i="1" dirty="0" smtClean="0">
                <a:solidFill>
                  <a:schemeClr val="tx1"/>
                </a:solidFill>
                <a:latin typeface="Times New Roman" panose="02020603050405020304" pitchFamily="18" charset="0"/>
                <a:cs typeface="Times New Roman" panose="02020603050405020304" pitchFamily="18" charset="0"/>
              </a:rPr>
              <a:t>         Exemples </a:t>
            </a:r>
            <a:r>
              <a:rPr lang="fr-FR" i="1" dirty="0">
                <a:solidFill>
                  <a:schemeClr val="tx1"/>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Droit à la paix, droit à un environnement sain, droit au développement.</a:t>
            </a:r>
            <a:endParaRPr lang="fr-FR" sz="1800" dirty="0">
              <a:solidFill>
                <a:schemeClr val="tx1"/>
              </a:solidFill>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23058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i="1" dirty="0" smtClean="0">
                <a:solidFill>
                  <a:srgbClr val="C00000"/>
                </a:solidFill>
                <a:latin typeface="Times New Roman" panose="02020603050405020304" pitchFamily="18" charset="0"/>
                <a:cs typeface="Times New Roman" panose="02020603050405020304" pitchFamily="18" charset="0"/>
              </a:rPr>
              <a:t/>
            </a:r>
            <a:br>
              <a:rPr lang="fr-FR" sz="3200" i="1" dirty="0" smtClean="0">
                <a:solidFill>
                  <a:srgbClr val="C00000"/>
                </a:solidFill>
                <a:latin typeface="Times New Roman" panose="02020603050405020304" pitchFamily="18" charset="0"/>
                <a:cs typeface="Times New Roman" panose="02020603050405020304" pitchFamily="18" charset="0"/>
              </a:rPr>
            </a:br>
            <a:r>
              <a:rPr lang="fr-FR" sz="3200" i="1" dirty="0" smtClean="0">
                <a:solidFill>
                  <a:srgbClr val="C00000"/>
                </a:solidFill>
                <a:latin typeface="Times New Roman" panose="02020603050405020304" pitchFamily="18" charset="0"/>
                <a:cs typeface="Times New Roman" panose="02020603050405020304" pitchFamily="18" charset="0"/>
              </a:rPr>
              <a:t>1</a:t>
            </a:r>
            <a:r>
              <a:rPr lang="fr-FR" sz="3200" i="1" dirty="0">
                <a:solidFill>
                  <a:srgbClr val="C00000"/>
                </a:solidFill>
                <a:latin typeface="Times New Roman" panose="02020603050405020304" pitchFamily="18" charset="0"/>
                <a:cs typeface="Times New Roman" panose="02020603050405020304" pitchFamily="18" charset="0"/>
              </a:rPr>
              <a:t>. </a:t>
            </a:r>
            <a:r>
              <a:rPr lang="fr-FR" sz="3200" i="1" dirty="0" smtClean="0">
                <a:solidFill>
                  <a:srgbClr val="C00000"/>
                </a:solidFill>
                <a:latin typeface="Times New Roman" panose="02020603050405020304" pitchFamily="18" charset="0"/>
                <a:cs typeface="Times New Roman" panose="02020603050405020304" pitchFamily="18" charset="0"/>
              </a:rPr>
              <a:t>Le pacte international des </a:t>
            </a:r>
            <a:r>
              <a:rPr lang="fr-FR" sz="3200" i="1" dirty="0">
                <a:solidFill>
                  <a:srgbClr val="C00000"/>
                </a:solidFill>
                <a:latin typeface="Times New Roman" panose="02020603050405020304" pitchFamily="18" charset="0"/>
                <a:cs typeface="Times New Roman" panose="02020603050405020304" pitchFamily="18" charset="0"/>
              </a:rPr>
              <a:t>d</a:t>
            </a:r>
            <a:r>
              <a:rPr lang="fr-FR" sz="3200" i="1" dirty="0" smtClean="0">
                <a:solidFill>
                  <a:srgbClr val="C00000"/>
                </a:solidFill>
                <a:latin typeface="Times New Roman" panose="02020603050405020304" pitchFamily="18" charset="0"/>
                <a:cs typeface="Times New Roman" panose="02020603050405020304" pitchFamily="18" charset="0"/>
              </a:rPr>
              <a:t>roits </a:t>
            </a:r>
            <a:r>
              <a:rPr lang="fr-FR" sz="3200" i="1" dirty="0">
                <a:solidFill>
                  <a:srgbClr val="C00000"/>
                </a:solidFill>
                <a:latin typeface="Times New Roman" panose="02020603050405020304" pitchFamily="18" charset="0"/>
                <a:cs typeface="Times New Roman" panose="02020603050405020304" pitchFamily="18" charset="0"/>
              </a:rPr>
              <a:t>c</a:t>
            </a:r>
            <a:r>
              <a:rPr lang="fr-FR" sz="3200" i="1" dirty="0" smtClean="0">
                <a:solidFill>
                  <a:srgbClr val="C00000"/>
                </a:solidFill>
                <a:latin typeface="Times New Roman" panose="02020603050405020304" pitchFamily="18" charset="0"/>
                <a:cs typeface="Times New Roman" panose="02020603050405020304" pitchFamily="18" charset="0"/>
              </a:rPr>
              <a:t>ivils </a:t>
            </a:r>
            <a:r>
              <a:rPr lang="fr-FR" sz="3200" i="1" dirty="0">
                <a:solidFill>
                  <a:srgbClr val="C00000"/>
                </a:solidFill>
                <a:latin typeface="Times New Roman" panose="02020603050405020304" pitchFamily="18" charset="0"/>
                <a:cs typeface="Times New Roman" panose="02020603050405020304" pitchFamily="18" charset="0"/>
              </a:rPr>
              <a:t>et </a:t>
            </a:r>
            <a:r>
              <a:rPr lang="fr-FR" sz="3200" i="1" dirty="0" smtClean="0">
                <a:solidFill>
                  <a:srgbClr val="C00000"/>
                </a:solidFill>
                <a:latin typeface="Times New Roman" panose="02020603050405020304" pitchFamily="18" charset="0"/>
                <a:cs typeface="Times New Roman" panose="02020603050405020304" pitchFamily="18" charset="0"/>
              </a:rPr>
              <a:t>politiques </a:t>
            </a:r>
            <a:r>
              <a:rPr lang="fr-FR" sz="3100" dirty="0">
                <a:solidFill>
                  <a:srgbClr val="C00000"/>
                </a:solidFill>
              </a:rPr>
              <a:t>(PIDCP) </a:t>
            </a:r>
          </a:p>
        </p:txBody>
      </p:sp>
      <p:sp>
        <p:nvSpPr>
          <p:cNvPr id="3" name="Espace réservé du contenu 2"/>
          <p:cNvSpPr>
            <a:spLocks noGrp="1"/>
          </p:cNvSpPr>
          <p:nvPr>
            <p:ph idx="1"/>
          </p:nvPr>
        </p:nvSpPr>
        <p:spPr>
          <a:xfrm>
            <a:off x="1295401" y="2556932"/>
            <a:ext cx="9601196" cy="3504234"/>
          </a:xfrm>
        </p:spPr>
        <p:txBody>
          <a:bodyPr>
            <a:normAutofit fontScale="70000" lnSpcReduction="20000"/>
          </a:bodyPr>
          <a:lstStyle/>
          <a:p>
            <a:pPr marL="0" lvl="0" indent="0">
              <a:lnSpc>
                <a:spcPct val="107000"/>
              </a:lnSpc>
              <a:spcAft>
                <a:spcPts val="800"/>
              </a:spcAft>
              <a:buSzPts val="1000"/>
              <a:buNone/>
              <a:tabLst>
                <a:tab pos="457200" algn="l"/>
              </a:tabLst>
            </a:pPr>
            <a:r>
              <a:rPr lang="fr-FR" sz="2600" dirty="0" smtClean="0">
                <a:solidFill>
                  <a:schemeClr val="tx1"/>
                </a:solidFill>
                <a:latin typeface="Times New Roman" panose="02020603050405020304" pitchFamily="18" charset="0"/>
                <a:cs typeface="Times New Roman" panose="02020603050405020304" pitchFamily="18" charset="0"/>
              </a:rPr>
              <a:t>Ils sont crées en </a:t>
            </a:r>
            <a:r>
              <a:rPr lang="fr-FR" sz="2600" b="1" dirty="0" smtClean="0">
                <a:solidFill>
                  <a:schemeClr val="tx1"/>
                </a:solidFill>
                <a:latin typeface="Times New Roman" panose="02020603050405020304" pitchFamily="18" charset="0"/>
                <a:cs typeface="Times New Roman" panose="02020603050405020304" pitchFamily="18" charset="0"/>
              </a:rPr>
              <a:t>1966</a:t>
            </a:r>
            <a:r>
              <a:rPr lang="fr-FR" sz="2600" dirty="0" smtClean="0">
                <a:solidFill>
                  <a:schemeClr val="tx1"/>
                </a:solidFill>
                <a:latin typeface="Times New Roman" panose="02020603050405020304" pitchFamily="18" charset="0"/>
                <a:cs typeface="Times New Roman" panose="02020603050405020304" pitchFamily="18" charset="0"/>
              </a:rPr>
              <a:t> mais entré en vigueur en </a:t>
            </a:r>
            <a:r>
              <a:rPr lang="fr-FR" sz="2600" b="1" dirty="0" smtClean="0">
                <a:solidFill>
                  <a:schemeClr val="tx1"/>
                </a:solidFill>
                <a:latin typeface="Times New Roman" panose="02020603050405020304" pitchFamily="18" charset="0"/>
                <a:cs typeface="Times New Roman" panose="02020603050405020304" pitchFamily="18" charset="0"/>
              </a:rPr>
              <a:t>1976</a:t>
            </a:r>
            <a:r>
              <a:rPr lang="fr-FR" sz="2600" dirty="0" smtClean="0">
                <a:solidFill>
                  <a:schemeClr val="tx1"/>
                </a:solidFill>
                <a:latin typeface="Times New Roman" panose="02020603050405020304" pitchFamily="18" charset="0"/>
                <a:cs typeface="Times New Roman" panose="02020603050405020304" pitchFamily="18" charset="0"/>
              </a:rPr>
              <a:t>.  Ce pacte contient au total </a:t>
            </a:r>
            <a:r>
              <a:rPr lang="fr-FR" sz="2900" dirty="0" smtClean="0">
                <a:solidFill>
                  <a:srgbClr val="C00000"/>
                </a:solidFill>
                <a:latin typeface="Times New Roman" panose="02020603050405020304" pitchFamily="18" charset="0"/>
                <a:cs typeface="Times New Roman" panose="02020603050405020304" pitchFamily="18" charset="0"/>
              </a:rPr>
              <a:t>53 articles</a:t>
            </a:r>
            <a:r>
              <a:rPr lang="fr-FR" sz="2600" dirty="0" smtClean="0">
                <a:solidFill>
                  <a:schemeClr val="tx1"/>
                </a:solidFill>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Arial" panose="020B0604020202020204" pitchFamily="34" charset="0"/>
              </a:rPr>
              <a:t>ils protègent l'individu contre les abus de l'État</a:t>
            </a:r>
            <a:r>
              <a:rPr lang="fr-FR" sz="2800" dirty="0" smtClean="0">
                <a:latin typeface="Times New Roman" panose="02020603050405020304" pitchFamily="18" charset="0"/>
                <a:ea typeface="Calibri" panose="020F0502020204030204" pitchFamily="34" charset="0"/>
                <a:cs typeface="Arial" panose="020B0604020202020204" pitchFamily="34" charset="0"/>
              </a:rPr>
              <a:t>.     </a:t>
            </a:r>
            <a:r>
              <a:rPr lang="fr-FR" sz="2600" dirty="0" smtClean="0">
                <a:solidFill>
                  <a:schemeClr val="tx1"/>
                </a:solidFill>
                <a:latin typeface="Times New Roman" panose="02020603050405020304" pitchFamily="18" charset="0"/>
                <a:cs typeface="Times New Roman" panose="02020603050405020304" pitchFamily="18" charset="0"/>
              </a:rPr>
              <a:t>Par exemple :    </a:t>
            </a:r>
          </a:p>
          <a:p>
            <a:pPr lvl="0"/>
            <a:r>
              <a:rPr lang="fr-FR" sz="2600" b="1" dirty="0" smtClean="0">
                <a:solidFill>
                  <a:schemeClr val="tx1"/>
                </a:solidFill>
                <a:latin typeface="Times New Roman" panose="02020603050405020304" pitchFamily="18" charset="0"/>
                <a:cs typeface="Times New Roman" panose="02020603050405020304" pitchFamily="18" charset="0"/>
              </a:rPr>
              <a:t>Le </a:t>
            </a:r>
            <a:r>
              <a:rPr lang="fr-FR" sz="2600" b="1" dirty="0">
                <a:solidFill>
                  <a:schemeClr val="tx1"/>
                </a:solidFill>
                <a:latin typeface="Times New Roman" panose="02020603050405020304" pitchFamily="18" charset="0"/>
                <a:cs typeface="Times New Roman" panose="02020603050405020304" pitchFamily="18" charset="0"/>
              </a:rPr>
              <a:t>droit à la vie, à la liberté et à la sécurité.</a:t>
            </a:r>
            <a:endParaRPr lang="fr-FR" sz="2600" dirty="0">
              <a:solidFill>
                <a:schemeClr val="tx1"/>
              </a:solidFill>
              <a:latin typeface="Times New Roman" panose="02020603050405020304" pitchFamily="18" charset="0"/>
              <a:cs typeface="Times New Roman" panose="02020603050405020304" pitchFamily="18" charset="0"/>
            </a:endParaRPr>
          </a:p>
          <a:p>
            <a:pPr lvl="0"/>
            <a:r>
              <a:rPr lang="fr-FR" sz="2600" b="1" dirty="0">
                <a:solidFill>
                  <a:schemeClr val="tx1"/>
                </a:solidFill>
                <a:latin typeface="Times New Roman" panose="02020603050405020304" pitchFamily="18" charset="0"/>
                <a:cs typeface="Times New Roman" panose="02020603050405020304" pitchFamily="18" charset="0"/>
              </a:rPr>
              <a:t>L'interdiction de l'esclavage et de la torture.</a:t>
            </a:r>
            <a:r>
              <a:rPr lang="fr-FR" sz="2600" dirty="0">
                <a:solidFill>
                  <a:schemeClr val="tx1"/>
                </a:solidFill>
                <a:latin typeface="Times New Roman" panose="02020603050405020304" pitchFamily="18" charset="0"/>
                <a:cs typeface="Times New Roman" panose="02020603050405020304" pitchFamily="18" charset="0"/>
              </a:rPr>
              <a:t> </a:t>
            </a:r>
          </a:p>
          <a:p>
            <a:pPr lvl="0"/>
            <a:r>
              <a:rPr lang="fr-FR" sz="2600" b="1" dirty="0">
                <a:solidFill>
                  <a:schemeClr val="tx1"/>
                </a:solidFill>
                <a:latin typeface="Times New Roman" panose="02020603050405020304" pitchFamily="18" charset="0"/>
                <a:cs typeface="Times New Roman" panose="02020603050405020304" pitchFamily="18" charset="0"/>
              </a:rPr>
              <a:t>Le droit d'être reconnu comme une personne devant la loi et d'être traité de manière égale par la justice.</a:t>
            </a:r>
            <a:endParaRPr lang="fr-FR" sz="2600" dirty="0">
              <a:solidFill>
                <a:schemeClr val="tx1"/>
              </a:solidFill>
              <a:latin typeface="Times New Roman" panose="02020603050405020304" pitchFamily="18" charset="0"/>
              <a:cs typeface="Times New Roman" panose="02020603050405020304" pitchFamily="18" charset="0"/>
            </a:endParaRPr>
          </a:p>
          <a:p>
            <a:pPr lvl="0"/>
            <a:r>
              <a:rPr lang="fr-FR" sz="2600" b="1" dirty="0">
                <a:solidFill>
                  <a:schemeClr val="tx1"/>
                </a:solidFill>
                <a:latin typeface="Times New Roman" panose="02020603050405020304" pitchFamily="18" charset="0"/>
                <a:cs typeface="Times New Roman" panose="02020603050405020304" pitchFamily="18" charset="0"/>
              </a:rPr>
              <a:t>La liberté de pensée, de conscience et de religion.</a:t>
            </a:r>
            <a:endParaRPr lang="fr-FR" sz="2600" dirty="0">
              <a:solidFill>
                <a:schemeClr val="tx1"/>
              </a:solidFill>
              <a:latin typeface="Times New Roman" panose="02020603050405020304" pitchFamily="18" charset="0"/>
              <a:cs typeface="Times New Roman" panose="02020603050405020304" pitchFamily="18" charset="0"/>
            </a:endParaRPr>
          </a:p>
          <a:p>
            <a:pPr lvl="0"/>
            <a:r>
              <a:rPr lang="fr-FR" sz="2600" b="1" dirty="0">
                <a:solidFill>
                  <a:schemeClr val="tx1"/>
                </a:solidFill>
                <a:latin typeface="Times New Roman" panose="02020603050405020304" pitchFamily="18" charset="0"/>
                <a:cs typeface="Times New Roman" panose="02020603050405020304" pitchFamily="18" charset="0"/>
              </a:rPr>
              <a:t>La liberté d'expression et d'opinion :</a:t>
            </a:r>
            <a:r>
              <a:rPr lang="fr-FR" sz="2600" dirty="0">
                <a:solidFill>
                  <a:schemeClr val="tx1"/>
                </a:solidFill>
                <a:latin typeface="Times New Roman" panose="02020603050405020304" pitchFamily="18" charset="0"/>
                <a:cs typeface="Times New Roman" panose="02020603050405020304" pitchFamily="18" charset="0"/>
              </a:rPr>
              <a:t> le droit de dire ce que l'on pense, dans le respect des autres.</a:t>
            </a:r>
          </a:p>
          <a:p>
            <a:pPr lvl="0"/>
            <a:r>
              <a:rPr lang="fr-FR" sz="2600" b="1" dirty="0">
                <a:solidFill>
                  <a:schemeClr val="tx1"/>
                </a:solidFill>
                <a:latin typeface="Times New Roman" panose="02020603050405020304" pitchFamily="18" charset="0"/>
                <a:cs typeface="Times New Roman" panose="02020603050405020304" pitchFamily="18" charset="0"/>
              </a:rPr>
              <a:t>Le droit de se réunir et de s'associer </a:t>
            </a:r>
            <a:r>
              <a:rPr lang="fr-FR" sz="2600" b="1" dirty="0" smtClean="0">
                <a:solidFill>
                  <a:schemeClr val="tx1"/>
                </a:solidFill>
                <a:latin typeface="Times New Roman" panose="02020603050405020304" pitchFamily="18" charset="0"/>
                <a:cs typeface="Times New Roman" panose="02020603050405020304" pitchFamily="18" charset="0"/>
              </a:rPr>
              <a:t>pacifiquement et le droit au vote.</a:t>
            </a:r>
            <a:endParaRPr lang="fr-FR" sz="2600" dirty="0">
              <a:solidFill>
                <a:schemeClr val="tx1"/>
              </a:solidFill>
              <a:latin typeface="Times New Roman" panose="02020603050405020304" pitchFamily="18" charset="0"/>
              <a:cs typeface="Times New Roman" panose="02020603050405020304" pitchFamily="18" charset="0"/>
            </a:endParaRPr>
          </a:p>
          <a:p>
            <a:pPr marL="0" indent="0" algn="ctr">
              <a:buNone/>
            </a:pPr>
            <a:r>
              <a:rPr lang="fr-FR" sz="2900" dirty="0">
                <a:solidFill>
                  <a:srgbClr val="C00000"/>
                </a:solidFill>
                <a:latin typeface="Times New Roman" panose="02020603050405020304" pitchFamily="18" charset="0"/>
                <a:cs typeface="Times New Roman" panose="02020603050405020304" pitchFamily="18" charset="0"/>
              </a:rPr>
              <a:t>Ce sont les premiers à avoir été reconnus.</a:t>
            </a:r>
            <a:endParaRPr lang="fr-FR" sz="2900" dirty="0">
              <a:solidFill>
                <a:srgbClr val="C00000"/>
              </a:solidFill>
            </a:endParaRPr>
          </a:p>
        </p:txBody>
      </p:sp>
    </p:spTree>
    <p:extLst>
      <p:ext uri="{BB962C8B-B14F-4D97-AF65-F5344CB8AC3E}">
        <p14:creationId xmlns:p14="http://schemas.microsoft.com/office/powerpoint/2010/main" val="116522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sz="2000" dirty="0">
                <a:solidFill>
                  <a:schemeClr val="tx1"/>
                </a:solidFill>
                <a:latin typeface="Times New Roman" panose="02020603050405020304" pitchFamily="18" charset="0"/>
                <a:cs typeface="Times New Roman" panose="02020603050405020304" pitchFamily="18" charset="0"/>
              </a:rPr>
              <a:t>En </a:t>
            </a:r>
            <a:r>
              <a:rPr lang="fr-FR" sz="2000" b="1" dirty="0">
                <a:solidFill>
                  <a:schemeClr val="tx1"/>
                </a:solidFill>
                <a:latin typeface="Times New Roman" panose="02020603050405020304" pitchFamily="18" charset="0"/>
                <a:cs typeface="Times New Roman" panose="02020603050405020304" pitchFamily="18" charset="0"/>
              </a:rPr>
              <a:t>1989</a:t>
            </a:r>
            <a:r>
              <a:rPr lang="fr-FR" sz="2000" dirty="0">
                <a:solidFill>
                  <a:schemeClr val="tx1"/>
                </a:solidFill>
                <a:latin typeface="Times New Roman" panose="02020603050405020304" pitchFamily="18" charset="0"/>
                <a:cs typeface="Times New Roman" panose="02020603050405020304" pitchFamily="18" charset="0"/>
              </a:rPr>
              <a:t>, un protocole additionnel majeur a été ajouté </a:t>
            </a:r>
            <a:r>
              <a:rPr lang="fr-FR" sz="2000" dirty="0" smtClean="0">
                <a:solidFill>
                  <a:schemeClr val="tx1"/>
                </a:solidFill>
                <a:latin typeface="Times New Roman" panose="02020603050405020304" pitchFamily="18" charset="0"/>
                <a:cs typeface="Times New Roman" panose="02020603050405020304" pitchFamily="18" charset="0"/>
              </a:rPr>
              <a:t>à ce Pacte. </a:t>
            </a:r>
            <a:r>
              <a:rPr lang="fr-FR" sz="2000" dirty="0">
                <a:solidFill>
                  <a:schemeClr val="tx1"/>
                </a:solidFill>
                <a:latin typeface="Times New Roman" panose="02020603050405020304" pitchFamily="18" charset="0"/>
                <a:cs typeface="Times New Roman" panose="02020603050405020304" pitchFamily="18" charset="0"/>
              </a:rPr>
              <a:t>Il s'agit du </a:t>
            </a:r>
            <a:r>
              <a:rPr lang="fr-FR" sz="2000" b="1" dirty="0">
                <a:solidFill>
                  <a:schemeClr val="tx1"/>
                </a:solidFill>
                <a:latin typeface="Times New Roman" panose="02020603050405020304" pitchFamily="18" charset="0"/>
                <a:cs typeface="Times New Roman" panose="02020603050405020304" pitchFamily="18" charset="0"/>
              </a:rPr>
              <a:t>Deuxième protocole facultatif, visant à abolir la peine de mort</a:t>
            </a:r>
            <a:r>
              <a:rPr lang="fr-FR" sz="2000" dirty="0">
                <a:solidFill>
                  <a:schemeClr val="tx1"/>
                </a:solidFill>
                <a:latin typeface="Times New Roman" panose="02020603050405020304" pitchFamily="18" charset="0"/>
                <a:cs typeface="Times New Roman" panose="02020603050405020304" pitchFamily="18" charset="0"/>
              </a:rPr>
              <a:t>, adopté le 15 décembre 1989.</a:t>
            </a:r>
            <a:endParaRPr lang="fr-FR" sz="20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algn="just"/>
            <a:r>
              <a:rPr lang="fr-FR" sz="2000" b="1" dirty="0">
                <a:solidFill>
                  <a:schemeClr val="tx1"/>
                </a:solidFill>
                <a:latin typeface="Times New Roman" panose="02020603050405020304" pitchFamily="18" charset="0"/>
                <a:cs typeface="Times New Roman" panose="02020603050405020304" pitchFamily="18" charset="0"/>
              </a:rPr>
              <a:t>Abolition de la peine de mort</a:t>
            </a:r>
            <a:r>
              <a:rPr lang="fr-FR" sz="2000" dirty="0">
                <a:solidFill>
                  <a:schemeClr val="tx1"/>
                </a:solidFill>
                <a:latin typeface="Times New Roman" panose="02020603050405020304" pitchFamily="18" charset="0"/>
                <a:cs typeface="Times New Roman" panose="02020603050405020304" pitchFamily="18" charset="0"/>
              </a:rPr>
              <a:t> : L'objectif principal de ce protocole est l'abolition totale de la peine de mort</a:t>
            </a:r>
            <a:r>
              <a:rPr lang="fr-FR" sz="2000" dirty="0" smtClean="0">
                <a:solidFill>
                  <a:schemeClr val="tx1"/>
                </a:solidFill>
                <a:latin typeface="Times New Roman" panose="02020603050405020304" pitchFamily="18" charset="0"/>
                <a:cs typeface="Times New Roman" panose="02020603050405020304" pitchFamily="18" charset="0"/>
              </a:rPr>
              <a:t>. Aucune </a:t>
            </a:r>
            <a:r>
              <a:rPr lang="fr-FR" sz="2000" dirty="0">
                <a:solidFill>
                  <a:schemeClr val="tx1"/>
                </a:solidFill>
                <a:latin typeface="Times New Roman" panose="02020603050405020304" pitchFamily="18" charset="0"/>
                <a:cs typeface="Times New Roman" panose="02020603050405020304" pitchFamily="18" charset="0"/>
              </a:rPr>
              <a:t>personne relevant de la juridiction d'un État partie ne peut être exécutée</a:t>
            </a:r>
            <a:r>
              <a:rPr lang="fr-FR" sz="2000" dirty="0" smtClean="0">
                <a:solidFill>
                  <a:schemeClr val="tx1"/>
                </a:solidFill>
                <a:latin typeface="Times New Roman" panose="02020603050405020304" pitchFamily="18" charset="0"/>
                <a:cs typeface="Times New Roman" panose="02020603050405020304" pitchFamily="18" charset="0"/>
              </a:rPr>
              <a:t>.</a:t>
            </a:r>
            <a:r>
              <a:rPr lang="fr-FR" sz="2000" dirty="0">
                <a:solidFill>
                  <a:schemeClr val="tx1"/>
                </a:solidFill>
                <a:latin typeface="Times New Roman" panose="02020603050405020304" pitchFamily="18" charset="0"/>
                <a:cs typeface="Times New Roman" panose="02020603050405020304" pitchFamily="18" charset="0"/>
              </a:rPr>
              <a:t> </a:t>
            </a:r>
            <a:endParaRPr lang="fr-FR" sz="2000" dirty="0" smtClean="0">
              <a:solidFill>
                <a:schemeClr val="tx1"/>
              </a:solidFill>
              <a:latin typeface="Times New Roman" panose="02020603050405020304" pitchFamily="18" charset="0"/>
              <a:cs typeface="Times New Roman" panose="02020603050405020304" pitchFamily="18" charset="0"/>
            </a:endParaRPr>
          </a:p>
          <a:p>
            <a:pPr algn="just"/>
            <a:r>
              <a:rPr lang="fr-FR" sz="2000" dirty="0" smtClean="0">
                <a:solidFill>
                  <a:schemeClr val="tx1"/>
                </a:solidFill>
                <a:latin typeface="Times New Roman" panose="02020603050405020304" pitchFamily="18" charset="0"/>
                <a:cs typeface="Times New Roman" panose="02020603050405020304" pitchFamily="18" charset="0"/>
              </a:rPr>
              <a:t>Une </a:t>
            </a:r>
            <a:r>
              <a:rPr lang="fr-FR" sz="2000" dirty="0">
                <a:solidFill>
                  <a:schemeClr val="tx1"/>
                </a:solidFill>
                <a:latin typeface="Times New Roman" panose="02020603050405020304" pitchFamily="18" charset="0"/>
                <a:cs typeface="Times New Roman" panose="02020603050405020304" pitchFamily="18" charset="0"/>
              </a:rPr>
              <a:t>seule réserve est autorisée au moment de la ratification ou de l'adhésion. </a:t>
            </a:r>
            <a:r>
              <a:rPr lang="fr-FR" sz="2000" dirty="0" smtClean="0">
                <a:solidFill>
                  <a:schemeClr val="tx1"/>
                </a:solidFill>
                <a:latin typeface="Times New Roman" panose="02020603050405020304" pitchFamily="18" charset="0"/>
                <a:cs typeface="Times New Roman" panose="02020603050405020304" pitchFamily="18" charset="0"/>
              </a:rPr>
              <a:t>Elle </a:t>
            </a:r>
            <a:r>
              <a:rPr lang="fr-FR" sz="2000" dirty="0">
                <a:solidFill>
                  <a:schemeClr val="tx1"/>
                </a:solidFill>
                <a:latin typeface="Times New Roman" panose="02020603050405020304" pitchFamily="18" charset="0"/>
                <a:cs typeface="Times New Roman" panose="02020603050405020304" pitchFamily="18" charset="0"/>
              </a:rPr>
              <a:t>concerne l'application de la peine de mort en temps de guerre pour les crimes de caractère militaire d'une extrême gravité.</a:t>
            </a:r>
          </a:p>
          <a:p>
            <a:pPr algn="just"/>
            <a:r>
              <a:rPr lang="fr-FR" sz="2000" dirty="0" smtClean="0">
                <a:solidFill>
                  <a:schemeClr val="tx1"/>
                </a:solidFill>
                <a:latin typeface="Times New Roman" panose="02020603050405020304" pitchFamily="18" charset="0"/>
                <a:cs typeface="Times New Roman" panose="02020603050405020304" pitchFamily="18" charset="0"/>
              </a:rPr>
              <a:t>Une </a:t>
            </a:r>
            <a:r>
              <a:rPr lang="fr-FR" sz="2000" dirty="0">
                <a:solidFill>
                  <a:schemeClr val="tx1"/>
                </a:solidFill>
                <a:latin typeface="Times New Roman" panose="02020603050405020304" pitchFamily="18" charset="0"/>
                <a:cs typeface="Times New Roman" panose="02020603050405020304" pitchFamily="18" charset="0"/>
              </a:rPr>
              <a:t>fois qu'un pays a ratifié le protocole, il ne peut pas réintroduire la peine de mort. L'abolition est considérée comme définitive</a:t>
            </a:r>
            <a:r>
              <a:rPr lang="fr-FR" sz="2000" dirty="0" smtClean="0">
                <a:solidFill>
                  <a:schemeClr val="tx1"/>
                </a:solidFill>
                <a:latin typeface="Times New Roman" panose="02020603050405020304" pitchFamily="18" charset="0"/>
                <a:cs typeface="Times New Roman" panose="02020603050405020304" pitchFamily="18" charset="0"/>
              </a:rPr>
              <a:t>.</a:t>
            </a:r>
            <a:endParaRPr lang="fr-FR"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5973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i="1" dirty="0" smtClean="0">
                <a:solidFill>
                  <a:srgbClr val="C00000"/>
                </a:solidFill>
                <a:latin typeface="Times New Roman" panose="02020603050405020304" pitchFamily="18" charset="0"/>
                <a:cs typeface="Times New Roman" panose="02020603050405020304" pitchFamily="18" charset="0"/>
              </a:rPr>
              <a:t>Les droits de l’homme selon la charte de l’ONU</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a:bodyPr>
          <a:lstStyle/>
          <a:p>
            <a:pPr marL="0" indent="0" algn="ctr">
              <a:lnSpc>
                <a:spcPct val="107000"/>
              </a:lnSpc>
              <a:spcAft>
                <a:spcPts val="800"/>
              </a:spcAft>
              <a:buNone/>
            </a:pPr>
            <a:r>
              <a:rPr lang="fr-FR"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Pourquoi parler des droits de l'homme </a:t>
            </a:r>
            <a:r>
              <a:rPr lang="fr-FR" b="1" dirty="0">
                <a:solidFill>
                  <a:schemeClr val="tx1"/>
                </a:solidFill>
                <a:latin typeface="Times New Roman" panose="02020603050405020304" pitchFamily="18" charset="0"/>
                <a:ea typeface="Times New Roman" panose="02020603050405020304" pitchFamily="18" charset="0"/>
                <a:cs typeface="Arial" panose="020B0604020202020204" pitchFamily="34" charset="0"/>
              </a:rPr>
              <a:t>?</a:t>
            </a:r>
            <a:endParaRPr lang="fr-FR" sz="2000" dirty="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indent="0">
              <a:buNone/>
            </a:pPr>
            <a:r>
              <a:rPr lang="fr-FR" dirty="0">
                <a:solidFill>
                  <a:schemeClr val="tx1"/>
                </a:solidFill>
                <a:latin typeface="Times New Roman" panose="02020603050405020304" pitchFamily="18" charset="0"/>
                <a:cs typeface="Times New Roman" panose="02020603050405020304" pitchFamily="18" charset="0"/>
              </a:rPr>
              <a:t>Imaginez un monde où chacun est traité avec respect, où tout le monde à  les mêmes chances de réussir, de vie, de s’épanouir et où personne ne vit dans la </a:t>
            </a:r>
            <a:r>
              <a:rPr lang="fr-FR" dirty="0" smtClean="0">
                <a:solidFill>
                  <a:schemeClr val="tx1"/>
                </a:solidFill>
                <a:latin typeface="Times New Roman" panose="02020603050405020304" pitchFamily="18" charset="0"/>
                <a:cs typeface="Times New Roman" panose="02020603050405020304" pitchFamily="18" charset="0"/>
              </a:rPr>
              <a:t>peur ou frustration. </a:t>
            </a:r>
            <a:r>
              <a:rPr lang="fr-FR" dirty="0">
                <a:solidFill>
                  <a:schemeClr val="tx1"/>
                </a:solidFill>
                <a:latin typeface="Times New Roman" panose="02020603050405020304" pitchFamily="18" charset="0"/>
                <a:cs typeface="Times New Roman" panose="02020603050405020304" pitchFamily="18" charset="0"/>
              </a:rPr>
              <a:t>C'est l'idée fondamentale derrière les droits de l'homme.</a:t>
            </a:r>
          </a:p>
          <a:p>
            <a:endParaRPr lang="fr-F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5730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123406"/>
            <a:ext cx="9601197" cy="1162593"/>
          </a:xfrm>
        </p:spPr>
        <p:txBody>
          <a:bodyPr>
            <a:normAutofit fontScale="90000"/>
          </a:bodyPr>
          <a:lstStyle/>
          <a:p>
            <a:pPr algn="l"/>
            <a:r>
              <a:rPr lang="fr-FR" sz="3200" b="1" i="1" dirty="0" smtClean="0">
                <a:solidFill>
                  <a:srgbClr val="C00000"/>
                </a:solidFill>
              </a:rPr>
              <a:t/>
            </a:r>
            <a:br>
              <a:rPr lang="fr-FR" sz="3200" b="1" i="1" dirty="0" smtClean="0">
                <a:solidFill>
                  <a:srgbClr val="C00000"/>
                </a:solidFill>
              </a:rPr>
            </a:br>
            <a:r>
              <a:rPr lang="fr-FR" sz="3200" i="1" dirty="0" smtClean="0">
                <a:solidFill>
                  <a:srgbClr val="C00000"/>
                </a:solidFill>
                <a:latin typeface="Times New Roman" panose="02020603050405020304" pitchFamily="18" charset="0"/>
                <a:cs typeface="Times New Roman" panose="02020603050405020304" pitchFamily="18" charset="0"/>
              </a:rPr>
              <a:t>2. Le pacte international des </a:t>
            </a:r>
            <a:r>
              <a:rPr lang="fr-FR" sz="3200" i="1" dirty="0">
                <a:solidFill>
                  <a:srgbClr val="C00000"/>
                </a:solidFill>
                <a:latin typeface="Times New Roman" panose="02020603050405020304" pitchFamily="18" charset="0"/>
                <a:cs typeface="Times New Roman" panose="02020603050405020304" pitchFamily="18" charset="0"/>
              </a:rPr>
              <a:t>d</a:t>
            </a:r>
            <a:r>
              <a:rPr lang="fr-FR" sz="3200" i="1" dirty="0" smtClean="0">
                <a:solidFill>
                  <a:srgbClr val="C00000"/>
                </a:solidFill>
                <a:latin typeface="Times New Roman" panose="02020603050405020304" pitchFamily="18" charset="0"/>
                <a:cs typeface="Times New Roman" panose="02020603050405020304" pitchFamily="18" charset="0"/>
              </a:rPr>
              <a:t>roits économiques</a:t>
            </a:r>
            <a:r>
              <a:rPr lang="fr-FR" sz="3200" i="1" dirty="0">
                <a:solidFill>
                  <a:srgbClr val="C00000"/>
                </a:solidFill>
                <a:latin typeface="Times New Roman" panose="02020603050405020304" pitchFamily="18" charset="0"/>
                <a:cs typeface="Times New Roman" panose="02020603050405020304" pitchFamily="18" charset="0"/>
              </a:rPr>
              <a:t>, </a:t>
            </a:r>
            <a:r>
              <a:rPr lang="fr-FR" sz="3200" i="1" dirty="0" smtClean="0">
                <a:solidFill>
                  <a:srgbClr val="C00000"/>
                </a:solidFill>
                <a:latin typeface="Times New Roman" panose="02020603050405020304" pitchFamily="18" charset="0"/>
                <a:cs typeface="Times New Roman" panose="02020603050405020304" pitchFamily="18" charset="0"/>
              </a:rPr>
              <a:t>sociaux </a:t>
            </a:r>
            <a:r>
              <a:rPr lang="fr-FR" sz="3200" i="1" dirty="0">
                <a:solidFill>
                  <a:srgbClr val="C00000"/>
                </a:solidFill>
                <a:latin typeface="Times New Roman" panose="02020603050405020304" pitchFamily="18" charset="0"/>
                <a:cs typeface="Times New Roman" panose="02020603050405020304" pitchFamily="18" charset="0"/>
              </a:rPr>
              <a:t>et c</a:t>
            </a:r>
            <a:r>
              <a:rPr lang="fr-FR" sz="3200" i="1" dirty="0" smtClean="0">
                <a:solidFill>
                  <a:srgbClr val="C00000"/>
                </a:solidFill>
                <a:latin typeface="Times New Roman" panose="02020603050405020304" pitchFamily="18" charset="0"/>
                <a:cs typeface="Times New Roman" panose="02020603050405020304" pitchFamily="18" charset="0"/>
              </a:rPr>
              <a:t>ulturels </a:t>
            </a:r>
            <a:r>
              <a:rPr lang="fr-FR" sz="2800" dirty="0">
                <a:solidFill>
                  <a:srgbClr val="C00000"/>
                </a:solidFill>
                <a:latin typeface="Times New Roman" panose="02020603050405020304" pitchFamily="18" charset="0"/>
                <a:cs typeface="Times New Roman" panose="02020603050405020304" pitchFamily="18" charset="0"/>
              </a:rPr>
              <a:t>(PIDESC)</a:t>
            </a:r>
            <a:r>
              <a:rPr lang="fr-FR" sz="3200" i="1" dirty="0">
                <a:solidFill>
                  <a:srgbClr val="C00000"/>
                </a:solidFill>
                <a:latin typeface="Times New Roman" panose="02020603050405020304" pitchFamily="18" charset="0"/>
                <a:cs typeface="Times New Roman" panose="02020603050405020304" pitchFamily="18" charset="0"/>
              </a:rPr>
              <a:t/>
            </a:r>
            <a:br>
              <a:rPr lang="fr-FR" sz="3200" i="1" dirty="0">
                <a:solidFill>
                  <a:srgbClr val="C00000"/>
                </a:solidFill>
                <a:latin typeface="Times New Roman" panose="02020603050405020304" pitchFamily="18" charset="0"/>
                <a:cs typeface="Times New Roman" panose="02020603050405020304" pitchFamily="18" charset="0"/>
              </a:rPr>
            </a:b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85000" lnSpcReduction="20000"/>
          </a:bodyPr>
          <a:lstStyle/>
          <a:p>
            <a:pPr marL="0" indent="0">
              <a:buNone/>
            </a:pPr>
            <a:r>
              <a:rPr lang="fr-FR" dirty="0">
                <a:solidFill>
                  <a:schemeClr val="tx1"/>
                </a:solidFill>
                <a:latin typeface="Times New Roman" panose="02020603050405020304" pitchFamily="18" charset="0"/>
                <a:cs typeface="Times New Roman" panose="02020603050405020304" pitchFamily="18" charset="0"/>
              </a:rPr>
              <a:t>Ce sont les droits qui nous assurent des conditions de vie dignes</a:t>
            </a:r>
            <a:r>
              <a:rPr lang="fr-FR" dirty="0" smtClean="0">
                <a:solidFill>
                  <a:schemeClr val="tx1"/>
                </a:solidFill>
                <a:latin typeface="Times New Roman" panose="02020603050405020304" pitchFamily="18" charset="0"/>
                <a:cs typeface="Times New Roman" panose="02020603050405020304" pitchFamily="18" charset="0"/>
              </a:rPr>
              <a:t>. Ils </a:t>
            </a:r>
            <a:r>
              <a:rPr lang="fr-FR" dirty="0">
                <a:solidFill>
                  <a:schemeClr val="tx1"/>
                </a:solidFill>
                <a:latin typeface="Times New Roman" panose="02020603050405020304" pitchFamily="18" charset="0"/>
                <a:cs typeface="Times New Roman" panose="02020603050405020304" pitchFamily="18" charset="0"/>
              </a:rPr>
              <a:t>sont crées en </a:t>
            </a:r>
            <a:r>
              <a:rPr lang="fr-FR" b="1" dirty="0">
                <a:solidFill>
                  <a:schemeClr val="tx1"/>
                </a:solidFill>
                <a:latin typeface="Times New Roman" panose="02020603050405020304" pitchFamily="18" charset="0"/>
                <a:cs typeface="Times New Roman" panose="02020603050405020304" pitchFamily="18" charset="0"/>
              </a:rPr>
              <a:t>1966</a:t>
            </a:r>
            <a:r>
              <a:rPr lang="fr-FR" dirty="0">
                <a:solidFill>
                  <a:schemeClr val="tx1"/>
                </a:solidFill>
                <a:latin typeface="Times New Roman" panose="02020603050405020304" pitchFamily="18" charset="0"/>
                <a:cs typeface="Times New Roman" panose="02020603050405020304" pitchFamily="18" charset="0"/>
              </a:rPr>
              <a:t> mais entré en vigueur en </a:t>
            </a:r>
            <a:r>
              <a:rPr lang="fr-FR" b="1" dirty="0">
                <a:solidFill>
                  <a:schemeClr val="tx1"/>
                </a:solidFill>
                <a:latin typeface="Times New Roman" panose="02020603050405020304" pitchFamily="18" charset="0"/>
                <a:cs typeface="Times New Roman" panose="02020603050405020304" pitchFamily="18" charset="0"/>
              </a:rPr>
              <a:t>1976</a:t>
            </a:r>
            <a:r>
              <a:rPr lang="fr-FR" dirty="0">
                <a:solidFill>
                  <a:schemeClr val="tx1"/>
                </a:solidFill>
                <a:latin typeface="Times New Roman" panose="02020603050405020304" pitchFamily="18" charset="0"/>
                <a:cs typeface="Times New Roman" panose="02020603050405020304" pitchFamily="18" charset="0"/>
              </a:rPr>
              <a:t>.  Ce pacte contient au total</a:t>
            </a:r>
            <a:r>
              <a:rPr lang="fr-FR" dirty="0" smtClean="0">
                <a:solidFill>
                  <a:schemeClr val="tx1"/>
                </a:solidFill>
                <a:latin typeface="Times New Roman" panose="02020603050405020304" pitchFamily="18" charset="0"/>
                <a:cs typeface="Times New Roman" panose="02020603050405020304" pitchFamily="18" charset="0"/>
              </a:rPr>
              <a:t> </a:t>
            </a:r>
            <a:r>
              <a:rPr lang="fr-FR" dirty="0" smtClean="0">
                <a:solidFill>
                  <a:srgbClr val="C00000"/>
                </a:solidFill>
                <a:latin typeface="Times New Roman" panose="02020603050405020304" pitchFamily="18" charset="0"/>
                <a:cs typeface="Times New Roman" panose="02020603050405020304" pitchFamily="18" charset="0"/>
              </a:rPr>
              <a:t>31 articles </a:t>
            </a:r>
            <a:r>
              <a:rPr lang="fr-FR" dirty="0" smtClean="0">
                <a:solidFill>
                  <a:schemeClr val="tx1"/>
                </a:solidFill>
                <a:latin typeface="Times New Roman" panose="02020603050405020304" pitchFamily="18" charset="0"/>
                <a:cs typeface="Times New Roman" panose="02020603050405020304" pitchFamily="18" charset="0"/>
              </a:rPr>
              <a:t>et oblige </a:t>
            </a:r>
            <a:r>
              <a:rPr lang="fr-FR" dirty="0">
                <a:solidFill>
                  <a:schemeClr val="tx1"/>
                </a:solidFill>
                <a:latin typeface="Times New Roman" panose="02020603050405020304" pitchFamily="18" charset="0"/>
                <a:cs typeface="Times New Roman" panose="02020603050405020304" pitchFamily="18" charset="0"/>
              </a:rPr>
              <a:t>les États à travailler pour garantir :</a:t>
            </a:r>
          </a:p>
          <a:p>
            <a:pPr lvl="0"/>
            <a:r>
              <a:rPr lang="fr-FR" b="1" dirty="0" smtClean="0">
                <a:solidFill>
                  <a:schemeClr val="tx1"/>
                </a:solidFill>
                <a:latin typeface="Times New Roman" panose="02020603050405020304" pitchFamily="18" charset="0"/>
                <a:cs typeface="Times New Roman" panose="02020603050405020304" pitchFamily="18" charset="0"/>
              </a:rPr>
              <a:t>Le </a:t>
            </a:r>
            <a:r>
              <a:rPr lang="fr-FR" b="1" dirty="0">
                <a:solidFill>
                  <a:schemeClr val="tx1"/>
                </a:solidFill>
                <a:latin typeface="Times New Roman" panose="02020603050405020304" pitchFamily="18" charset="0"/>
                <a:cs typeface="Times New Roman" panose="02020603050405020304" pitchFamily="18" charset="0"/>
              </a:rPr>
              <a:t>droit au travail</a:t>
            </a:r>
            <a:r>
              <a:rPr lang="fr-FR" dirty="0">
                <a:solidFill>
                  <a:schemeClr val="tx1"/>
                </a:solidFill>
                <a:latin typeface="Times New Roman" panose="02020603050405020304" pitchFamily="18" charset="0"/>
                <a:cs typeface="Times New Roman" panose="02020603050405020304" pitchFamily="18" charset="0"/>
              </a:rPr>
              <a:t> dans des conditions justes et </a:t>
            </a:r>
            <a:r>
              <a:rPr lang="fr-FR" dirty="0" smtClean="0">
                <a:solidFill>
                  <a:schemeClr val="tx1"/>
                </a:solidFill>
                <a:latin typeface="Times New Roman" panose="02020603050405020304" pitchFamily="18" charset="0"/>
                <a:cs typeface="Times New Roman" panose="02020603050405020304" pitchFamily="18" charset="0"/>
              </a:rPr>
              <a:t>favorables et à un salaire équitable.</a:t>
            </a:r>
            <a:endParaRPr lang="fr-FR" dirty="0">
              <a:solidFill>
                <a:schemeClr val="tx1"/>
              </a:solidFill>
              <a:latin typeface="Times New Roman" panose="02020603050405020304" pitchFamily="18" charset="0"/>
              <a:cs typeface="Times New Roman" panose="02020603050405020304" pitchFamily="18" charset="0"/>
            </a:endParaRPr>
          </a:p>
          <a:p>
            <a:pPr lvl="0"/>
            <a:r>
              <a:rPr lang="fr-FR" b="1" dirty="0">
                <a:solidFill>
                  <a:schemeClr val="tx1"/>
                </a:solidFill>
                <a:latin typeface="Times New Roman" panose="02020603050405020304" pitchFamily="18" charset="0"/>
                <a:cs typeface="Times New Roman" panose="02020603050405020304" pitchFamily="18" charset="0"/>
              </a:rPr>
              <a:t>Le droit à un niveau de vie </a:t>
            </a:r>
            <a:r>
              <a:rPr lang="fr-FR" b="1" dirty="0" smtClean="0">
                <a:solidFill>
                  <a:schemeClr val="tx1"/>
                </a:solidFill>
                <a:latin typeface="Times New Roman" panose="02020603050405020304" pitchFamily="18" charset="0"/>
                <a:cs typeface="Times New Roman" panose="02020603050405020304" pitchFamily="18" charset="0"/>
              </a:rPr>
              <a:t>suffisant</a:t>
            </a:r>
            <a:r>
              <a:rPr lang="fr-FR" dirty="0">
                <a:solidFill>
                  <a:schemeClr val="tx1"/>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et à la sécurité sociale </a:t>
            </a:r>
          </a:p>
          <a:p>
            <a:r>
              <a:rPr lang="fr-FR" b="1" dirty="0">
                <a:solidFill>
                  <a:schemeClr val="tx1"/>
                </a:solidFill>
                <a:latin typeface="Times New Roman" panose="02020603050405020304" pitchFamily="18" charset="0"/>
                <a:cs typeface="Times New Roman" panose="02020603050405020304" pitchFamily="18" charset="0"/>
              </a:rPr>
              <a:t>Le droit à la santé :</a:t>
            </a:r>
            <a:r>
              <a:rPr lang="fr-FR" dirty="0">
                <a:solidFill>
                  <a:schemeClr val="tx1"/>
                </a:solidFill>
                <a:latin typeface="Times New Roman" panose="02020603050405020304" pitchFamily="18" charset="0"/>
                <a:cs typeface="Times New Roman" panose="02020603050405020304" pitchFamily="18" charset="0"/>
              </a:rPr>
              <a:t> le droit pour toute personne de jouir du meilleur état de santé physique et mentale possible.</a:t>
            </a:r>
          </a:p>
          <a:p>
            <a:r>
              <a:rPr lang="fr-FR" b="1" dirty="0" smtClean="0">
                <a:solidFill>
                  <a:schemeClr val="tx1"/>
                </a:solidFill>
                <a:latin typeface="Times New Roman" panose="02020603050405020304" pitchFamily="18" charset="0"/>
                <a:cs typeface="Times New Roman" panose="02020603050405020304" pitchFamily="18" charset="0"/>
              </a:rPr>
              <a:t>Le </a:t>
            </a:r>
            <a:r>
              <a:rPr lang="fr-FR" b="1" dirty="0">
                <a:solidFill>
                  <a:schemeClr val="tx1"/>
                </a:solidFill>
                <a:latin typeface="Times New Roman" panose="02020603050405020304" pitchFamily="18" charset="0"/>
                <a:cs typeface="Times New Roman" panose="02020603050405020304" pitchFamily="18" charset="0"/>
              </a:rPr>
              <a:t>droit à </a:t>
            </a:r>
            <a:r>
              <a:rPr lang="fr-FR" b="1" dirty="0" smtClean="0">
                <a:solidFill>
                  <a:schemeClr val="tx1"/>
                </a:solidFill>
                <a:latin typeface="Times New Roman" panose="02020603050405020304" pitchFamily="18" charset="0"/>
                <a:cs typeface="Times New Roman" panose="02020603050405020304" pitchFamily="18" charset="0"/>
              </a:rPr>
              <a:t>l'éducation: </a:t>
            </a:r>
            <a:r>
              <a:rPr lang="fr-FR" dirty="0">
                <a:solidFill>
                  <a:schemeClr val="tx1"/>
                </a:solidFill>
                <a:latin typeface="Times New Roman" panose="02020603050405020304" pitchFamily="18" charset="0"/>
                <a:cs typeface="Times New Roman" panose="02020603050405020304" pitchFamily="18" charset="0"/>
              </a:rPr>
              <a:t>avec l'obligation de rendre l'enseignement primaire gratuit et obligatoire, et de rendre l'enseignement supérieur accessible à tous.</a:t>
            </a:r>
          </a:p>
          <a:p>
            <a:pPr lvl="0"/>
            <a:r>
              <a:rPr lang="fr-FR" b="1" dirty="0" smtClean="0">
                <a:solidFill>
                  <a:schemeClr val="tx1"/>
                </a:solidFill>
                <a:latin typeface="Times New Roman" panose="02020603050405020304" pitchFamily="18" charset="0"/>
                <a:cs typeface="Times New Roman" panose="02020603050405020304" pitchFamily="18" charset="0"/>
              </a:rPr>
              <a:t>Le </a:t>
            </a:r>
            <a:r>
              <a:rPr lang="fr-FR" b="1" dirty="0">
                <a:solidFill>
                  <a:schemeClr val="tx1"/>
                </a:solidFill>
                <a:latin typeface="Times New Roman" panose="02020603050405020304" pitchFamily="18" charset="0"/>
                <a:cs typeface="Times New Roman" panose="02020603050405020304" pitchFamily="18" charset="0"/>
              </a:rPr>
              <a:t>droit de participer à la vie culturelle</a:t>
            </a:r>
            <a:r>
              <a:rPr lang="fr-FR" dirty="0">
                <a:solidFill>
                  <a:schemeClr val="tx1"/>
                </a:solidFill>
                <a:latin typeface="Times New Roman" panose="02020603050405020304" pitchFamily="18" charset="0"/>
                <a:cs typeface="Times New Roman" panose="02020603050405020304" pitchFamily="18" charset="0"/>
              </a:rPr>
              <a:t> de sa communauté</a:t>
            </a:r>
          </a:p>
        </p:txBody>
      </p:sp>
    </p:spTree>
    <p:extLst>
      <p:ext uri="{BB962C8B-B14F-4D97-AF65-F5344CB8AC3E}">
        <p14:creationId xmlns:p14="http://schemas.microsoft.com/office/powerpoint/2010/main" val="2988252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1004871"/>
            <a:ext cx="9431379" cy="1303867"/>
          </a:xfrm>
        </p:spPr>
        <p:txBody>
          <a:bodyPr>
            <a:normAutofit/>
          </a:bodyPr>
          <a:lstStyle/>
          <a:p>
            <a:pPr algn="l"/>
            <a:r>
              <a:rPr lang="fr-FR" sz="2200" dirty="0" smtClean="0">
                <a:solidFill>
                  <a:schemeClr val="tx1"/>
                </a:solidFill>
                <a:latin typeface="Times New Roman" panose="02020603050405020304" pitchFamily="18" charset="0"/>
                <a:cs typeface="Times New Roman" panose="02020603050405020304" pitchFamily="18" charset="0"/>
              </a:rPr>
              <a:t/>
            </a:r>
            <a:br>
              <a:rPr lang="fr-FR" sz="2200" dirty="0" smtClean="0">
                <a:solidFill>
                  <a:schemeClr val="tx1"/>
                </a:solidFill>
                <a:latin typeface="Times New Roman" panose="02020603050405020304" pitchFamily="18" charset="0"/>
                <a:cs typeface="Times New Roman" panose="02020603050405020304" pitchFamily="18" charset="0"/>
              </a:rPr>
            </a:br>
            <a:r>
              <a:rPr lang="fr-FR" sz="2200" dirty="0">
                <a:solidFill>
                  <a:schemeClr val="tx1"/>
                </a:solidFill>
                <a:latin typeface="Times New Roman" panose="02020603050405020304" pitchFamily="18" charset="0"/>
                <a:cs typeface="Times New Roman" panose="02020603050405020304" pitchFamily="18" charset="0"/>
              </a:rPr>
              <a:t/>
            </a:r>
            <a:br>
              <a:rPr lang="fr-FR" sz="2200" dirty="0">
                <a:solidFill>
                  <a:schemeClr val="tx1"/>
                </a:solidFill>
                <a:latin typeface="Times New Roman" panose="02020603050405020304" pitchFamily="18" charset="0"/>
                <a:cs typeface="Times New Roman" panose="02020603050405020304" pitchFamily="18" charset="0"/>
              </a:rPr>
            </a:br>
            <a:r>
              <a:rPr lang="fr-FR" sz="2200" dirty="0" smtClean="0">
                <a:solidFill>
                  <a:schemeClr val="tx1"/>
                </a:solidFill>
                <a:latin typeface="Times New Roman" panose="02020603050405020304" pitchFamily="18" charset="0"/>
                <a:cs typeface="Times New Roman" panose="02020603050405020304" pitchFamily="18" charset="0"/>
              </a:rPr>
              <a:t>En </a:t>
            </a:r>
            <a:r>
              <a:rPr lang="fr-FR" sz="2200" dirty="0" smtClean="0">
                <a:solidFill>
                  <a:schemeClr val="tx1"/>
                </a:solidFill>
                <a:latin typeface="Times New Roman" panose="02020603050405020304" pitchFamily="18" charset="0"/>
                <a:cs typeface="Times New Roman" panose="02020603050405020304" pitchFamily="18" charset="0"/>
              </a:rPr>
              <a:t>2008, il y’a eu quelques articles additionnels à </a:t>
            </a:r>
            <a:r>
              <a:rPr lang="fr-FR" sz="2200" b="1" dirty="0" smtClean="0">
                <a:solidFill>
                  <a:schemeClr val="tx1"/>
                </a:solidFill>
                <a:latin typeface="Times New Roman" panose="02020603050405020304" pitchFamily="18" charset="0"/>
                <a:cs typeface="Times New Roman" panose="02020603050405020304" pitchFamily="18" charset="0"/>
              </a:rPr>
              <a:t>ce pacte </a:t>
            </a:r>
            <a:r>
              <a:rPr lang="fr-FR" sz="2200" dirty="0" smtClean="0">
                <a:solidFill>
                  <a:schemeClr val="tx1"/>
                </a:solidFill>
                <a:latin typeface="Times New Roman" panose="02020603050405020304" pitchFamily="18" charset="0"/>
                <a:cs typeface="Times New Roman" panose="02020603050405020304" pitchFamily="18" charset="0"/>
              </a:rPr>
              <a:t>comme le droit de : </a:t>
            </a:r>
            <a:endParaRPr lang="fr-FR" sz="22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lvl="0" algn="just"/>
            <a:r>
              <a:rPr lang="fr-FR" sz="2200" b="1" dirty="0">
                <a:solidFill>
                  <a:schemeClr val="tx1"/>
                </a:solidFill>
                <a:latin typeface="Times New Roman" panose="02020603050405020304" pitchFamily="18" charset="0"/>
                <a:cs typeface="Times New Roman" panose="02020603050405020304" pitchFamily="18" charset="0"/>
              </a:rPr>
              <a:t>Permettre aux victimes de porter plainte :</a:t>
            </a:r>
            <a:r>
              <a:rPr lang="fr-FR" sz="2200" dirty="0">
                <a:solidFill>
                  <a:schemeClr val="tx1"/>
                </a:solidFill>
                <a:latin typeface="Times New Roman" panose="02020603050405020304" pitchFamily="18" charset="0"/>
                <a:cs typeface="Times New Roman" panose="02020603050405020304" pitchFamily="18" charset="0"/>
              </a:rPr>
              <a:t> Des individus ou des groupes d'individus peuvent soumettre une </a:t>
            </a:r>
            <a:r>
              <a:rPr lang="fr-FR" sz="2200" dirty="0" smtClean="0">
                <a:solidFill>
                  <a:schemeClr val="tx1"/>
                </a:solidFill>
                <a:latin typeface="Times New Roman" panose="02020603050405020304" pitchFamily="18" charset="0"/>
                <a:cs typeface="Times New Roman" panose="02020603050405020304" pitchFamily="18" charset="0"/>
              </a:rPr>
              <a:t>plainte </a:t>
            </a:r>
            <a:r>
              <a:rPr lang="fr-FR" sz="2200" dirty="0">
                <a:solidFill>
                  <a:schemeClr val="tx1"/>
                </a:solidFill>
                <a:latin typeface="Times New Roman" panose="02020603050405020304" pitchFamily="18" charset="0"/>
                <a:cs typeface="Times New Roman" panose="02020603050405020304" pitchFamily="18" charset="0"/>
              </a:rPr>
              <a:t>au Comité des droits économiques, sociaux et culturels s'ils estiment que leurs droits (droit au logement, à la santé, etc.) ont été violés par leur pays.</a:t>
            </a:r>
          </a:p>
          <a:p>
            <a:pPr lvl="0" algn="just"/>
            <a:r>
              <a:rPr lang="fr-FR" sz="2200" b="1" dirty="0">
                <a:solidFill>
                  <a:schemeClr val="tx1"/>
                </a:solidFill>
                <a:latin typeface="Times New Roman" panose="02020603050405020304" pitchFamily="18" charset="0"/>
                <a:cs typeface="Times New Roman" panose="02020603050405020304" pitchFamily="18" charset="0"/>
              </a:rPr>
              <a:t>Mettre les droits sur un pied d'égalité :</a:t>
            </a:r>
            <a:r>
              <a:rPr lang="fr-FR" sz="2200" dirty="0">
                <a:solidFill>
                  <a:schemeClr val="tx1"/>
                </a:solidFill>
                <a:latin typeface="Times New Roman" panose="02020603050405020304" pitchFamily="18" charset="0"/>
                <a:cs typeface="Times New Roman" panose="02020603050405020304" pitchFamily="18" charset="0"/>
              </a:rPr>
              <a:t> Pendant des décennies, il était plus facile de dénoncer la violation d'un droit politique (comme la liberté d'expression) que celle d'un droit social (comme le droit à un logement décent). Ce protocole a corrigé ce déséquilibre.</a:t>
            </a:r>
          </a:p>
          <a:p>
            <a:endParaRPr lang="fr-FR" dirty="0"/>
          </a:p>
        </p:txBody>
      </p:sp>
    </p:spTree>
    <p:extLst>
      <p:ext uri="{BB962C8B-B14F-4D97-AF65-F5344CB8AC3E}">
        <p14:creationId xmlns:p14="http://schemas.microsoft.com/office/powerpoint/2010/main" val="4115999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smtClean="0">
              <a:solidFill>
                <a:schemeClr val="tx1"/>
              </a:solidFill>
            </a:endParaRPr>
          </a:p>
          <a:p>
            <a:pPr algn="just"/>
            <a:r>
              <a:rPr lang="fr-FR" dirty="0" smtClean="0">
                <a:solidFill>
                  <a:schemeClr val="tx1"/>
                </a:solidFill>
                <a:latin typeface="Times New Roman" panose="02020603050405020304" pitchFamily="18" charset="0"/>
                <a:cs typeface="Times New Roman" panose="02020603050405020304" pitchFamily="18" charset="0"/>
              </a:rPr>
              <a:t>Ensemble</a:t>
            </a:r>
            <a:r>
              <a:rPr lang="fr-FR" dirty="0">
                <a:solidFill>
                  <a:schemeClr val="tx1"/>
                </a:solidFill>
                <a:latin typeface="Times New Roman" panose="02020603050405020304" pitchFamily="18" charset="0"/>
                <a:cs typeface="Times New Roman" panose="02020603050405020304" pitchFamily="18" charset="0"/>
              </a:rPr>
              <a:t>, </a:t>
            </a:r>
            <a:r>
              <a:rPr lang="fr-FR" i="1" dirty="0">
                <a:solidFill>
                  <a:schemeClr val="tx1"/>
                </a:solidFill>
                <a:latin typeface="Times New Roman" panose="02020603050405020304" pitchFamily="18" charset="0"/>
                <a:cs typeface="Times New Roman" panose="02020603050405020304" pitchFamily="18" charset="0"/>
              </a:rPr>
              <a:t>la Déclaration Universelle des Droits de l'Homme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ces deux pactes internationaux </a:t>
            </a:r>
            <a:r>
              <a:rPr lang="fr-FR" dirty="0" smtClean="0">
                <a:solidFill>
                  <a:schemeClr val="tx1"/>
                </a:solidFill>
                <a:latin typeface="Times New Roman" panose="02020603050405020304" pitchFamily="18" charset="0"/>
                <a:cs typeface="Times New Roman" panose="02020603050405020304" pitchFamily="18" charset="0"/>
              </a:rPr>
              <a:t>forment ce que nous appelons la </a:t>
            </a:r>
            <a:r>
              <a:rPr lang="fr-FR" b="1" dirty="0">
                <a:solidFill>
                  <a:schemeClr val="tx1"/>
                </a:solidFill>
                <a:latin typeface="Times New Roman" panose="02020603050405020304" pitchFamily="18" charset="0"/>
                <a:cs typeface="Times New Roman" panose="02020603050405020304" pitchFamily="18" charset="0"/>
              </a:rPr>
              <a:t>Charte internationale des droits de l'homme</a:t>
            </a:r>
            <a:r>
              <a:rPr lang="fr-FR" dirty="0" smtClean="0">
                <a:solidFill>
                  <a:schemeClr val="tx1"/>
                </a:solidFill>
                <a:latin typeface="Times New Roman" panose="02020603050405020304" pitchFamily="18" charset="0"/>
                <a:cs typeface="Times New Roman" panose="02020603050405020304" pitchFamily="18" charset="0"/>
              </a:rPr>
              <a:t>.</a:t>
            </a:r>
          </a:p>
          <a:p>
            <a:pPr algn="just"/>
            <a:r>
              <a:rPr lang="fr-FR" dirty="0">
                <a:solidFill>
                  <a:schemeClr val="tx1"/>
                </a:solidFill>
                <a:latin typeface="Times New Roman" panose="02020603050405020304" pitchFamily="18" charset="0"/>
                <a:cs typeface="Times New Roman" panose="02020603050405020304" pitchFamily="18" charset="0"/>
              </a:rPr>
              <a:t>Il faut noter que les Droits de l'Homme est </a:t>
            </a:r>
            <a:r>
              <a:rPr lang="fr-FR" dirty="0" smtClean="0">
                <a:solidFill>
                  <a:schemeClr val="tx1"/>
                </a:solidFill>
                <a:latin typeface="Times New Roman" panose="02020603050405020304" pitchFamily="18" charset="0"/>
                <a:cs typeface="Times New Roman" panose="02020603050405020304" pitchFamily="18" charset="0"/>
              </a:rPr>
              <a:t>l’affaire </a:t>
            </a:r>
            <a:r>
              <a:rPr lang="fr-FR" dirty="0">
                <a:solidFill>
                  <a:schemeClr val="tx1"/>
                </a:solidFill>
                <a:latin typeface="Times New Roman" panose="02020603050405020304" pitchFamily="18" charset="0"/>
                <a:cs typeface="Times New Roman" panose="02020603050405020304" pitchFamily="18" charset="0"/>
              </a:rPr>
              <a:t>de tous. C'est une responsabilité partagée. Connaître ses droits est la première étape pour pouvoir les défendre.</a:t>
            </a:r>
          </a:p>
          <a:p>
            <a:endParaRPr lang="fr-FR" dirty="0">
              <a:solidFill>
                <a:srgbClr val="C00000"/>
              </a:solidFill>
            </a:endParaRPr>
          </a:p>
          <a:p>
            <a:endParaRPr lang="fr-FR" dirty="0"/>
          </a:p>
        </p:txBody>
      </p:sp>
    </p:spTree>
    <p:extLst>
      <p:ext uri="{BB962C8B-B14F-4D97-AF65-F5344CB8AC3E}">
        <p14:creationId xmlns:p14="http://schemas.microsoft.com/office/powerpoint/2010/main" val="2252789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1345474"/>
            <a:ext cx="9601196" cy="940525"/>
          </a:xfrm>
        </p:spPr>
        <p:txBody>
          <a:bodyPr>
            <a:noAutofit/>
          </a:bodyPr>
          <a:lstStyle/>
          <a:p>
            <a:r>
              <a:rPr lang="fr-FR" sz="3200" i="1" dirty="0">
                <a:solidFill>
                  <a:srgbClr val="C00000"/>
                </a:solidFill>
                <a:latin typeface="Times New Roman" panose="02020603050405020304" pitchFamily="18" charset="0"/>
                <a:cs typeface="Times New Roman" panose="02020603050405020304" pitchFamily="18" charset="0"/>
              </a:rPr>
              <a:t>"Droits de </a:t>
            </a:r>
            <a:r>
              <a:rPr lang="fr-FR" sz="3200" i="1" dirty="0" smtClean="0">
                <a:solidFill>
                  <a:srgbClr val="C00000"/>
                </a:solidFill>
                <a:latin typeface="Times New Roman" panose="02020603050405020304" pitchFamily="18" charset="0"/>
                <a:cs typeface="Times New Roman" panose="02020603050405020304" pitchFamily="18" charset="0"/>
              </a:rPr>
              <a:t>l‘homme</a:t>
            </a:r>
            <a:r>
              <a:rPr lang="fr-FR" sz="3200" i="1" dirty="0">
                <a:solidFill>
                  <a:srgbClr val="C00000"/>
                </a:solidFill>
                <a:latin typeface="Times New Roman" panose="02020603050405020304" pitchFamily="18" charset="0"/>
                <a:cs typeface="Times New Roman" panose="02020603050405020304" pitchFamily="18" charset="0"/>
              </a:rPr>
              <a:t>" ou "Droits </a:t>
            </a:r>
            <a:r>
              <a:rPr lang="fr-FR" sz="3200" i="1" dirty="0" smtClean="0">
                <a:solidFill>
                  <a:srgbClr val="C00000"/>
                </a:solidFill>
                <a:latin typeface="Times New Roman" panose="02020603050405020304" pitchFamily="18" charset="0"/>
                <a:cs typeface="Times New Roman" panose="02020603050405020304" pitchFamily="18" charset="0"/>
              </a:rPr>
              <a:t>humains</a:t>
            </a:r>
            <a:r>
              <a:rPr lang="fr-FR" sz="3200" i="1" dirty="0">
                <a:solidFill>
                  <a:srgbClr val="C00000"/>
                </a:solidFill>
                <a:latin typeface="Times New Roman" panose="02020603050405020304" pitchFamily="18" charset="0"/>
                <a:cs typeface="Times New Roman" panose="02020603050405020304" pitchFamily="18" charset="0"/>
              </a:rPr>
              <a:t>" ?</a:t>
            </a:r>
            <a:br>
              <a:rPr lang="fr-FR" sz="3200" i="1" dirty="0">
                <a:solidFill>
                  <a:srgbClr val="C00000"/>
                </a:solidFill>
                <a:latin typeface="Times New Roman" panose="02020603050405020304" pitchFamily="18" charset="0"/>
                <a:cs typeface="Times New Roman" panose="02020603050405020304" pitchFamily="18" charset="0"/>
              </a:rPr>
            </a:b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lnSpcReduction="10000"/>
          </a:bodyPr>
          <a:lstStyle/>
          <a:p>
            <a:pPr marL="0" indent="0">
              <a:buNone/>
            </a:pPr>
            <a:r>
              <a:rPr lang="fr-FR" u="sng" dirty="0">
                <a:solidFill>
                  <a:schemeClr val="tx1"/>
                </a:solidFill>
                <a:latin typeface="Times New Roman" panose="02020603050405020304" pitchFamily="18" charset="0"/>
                <a:cs typeface="Times New Roman" panose="02020603050405020304" pitchFamily="18" charset="0"/>
              </a:rPr>
              <a:t>Une précision importante </a:t>
            </a:r>
            <a:r>
              <a:rPr lang="fr-FR" dirty="0">
                <a:solidFill>
                  <a:schemeClr val="tx1"/>
                </a:solidFill>
                <a:latin typeface="Times New Roman" panose="02020603050405020304" pitchFamily="18" charset="0"/>
                <a:cs typeface="Times New Roman" panose="02020603050405020304" pitchFamily="18" charset="0"/>
              </a:rPr>
              <a:t>: on parle de plus en plus de </a:t>
            </a:r>
            <a:r>
              <a:rPr lang="fr-FR" b="1" dirty="0">
                <a:solidFill>
                  <a:schemeClr val="tx1"/>
                </a:solidFill>
                <a:latin typeface="Times New Roman" panose="02020603050405020304" pitchFamily="18" charset="0"/>
                <a:cs typeface="Times New Roman" panose="02020603050405020304" pitchFamily="18" charset="0"/>
              </a:rPr>
              <a:t>"droits humains</a:t>
            </a:r>
            <a:r>
              <a:rPr lang="fr-FR" b="1" dirty="0" smtClean="0">
                <a:solidFill>
                  <a:schemeClr val="tx1"/>
                </a:solidFill>
                <a:latin typeface="Times New Roman" panose="02020603050405020304" pitchFamily="18" charset="0"/>
                <a:cs typeface="Times New Roman" panose="02020603050405020304" pitchFamily="18" charset="0"/>
              </a:rPr>
              <a:t>"</a:t>
            </a:r>
            <a:r>
              <a:rPr lang="fr-FR" dirty="0" smtClean="0">
                <a:solidFill>
                  <a:schemeClr val="tx1"/>
                </a:solidFill>
                <a:latin typeface="Times New Roman" panose="02020603050405020304" pitchFamily="18" charset="0"/>
                <a:cs typeface="Times New Roman" panose="02020603050405020304" pitchFamily="18" charset="0"/>
              </a:rPr>
              <a:t>.  </a:t>
            </a:r>
            <a:endParaRPr lang="fr-FR" dirty="0">
              <a:solidFill>
                <a:schemeClr val="tx1"/>
              </a:solidFill>
              <a:latin typeface="Times New Roman" panose="02020603050405020304" pitchFamily="18" charset="0"/>
              <a:cs typeface="Times New Roman" panose="02020603050405020304" pitchFamily="18" charset="0"/>
            </a:endParaRPr>
          </a:p>
          <a:p>
            <a:pPr algn="just"/>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L'expression "droits de l'homme", héritée de la Révolution française de </a:t>
            </a:r>
            <a:r>
              <a:rPr lang="fr-FR" b="1" dirty="0">
                <a:solidFill>
                  <a:schemeClr val="tx1"/>
                </a:solidFill>
                <a:latin typeface="Times New Roman" panose="02020603050405020304" pitchFamily="18" charset="0"/>
                <a:cs typeface="Times New Roman" panose="02020603050405020304" pitchFamily="18" charset="0"/>
              </a:rPr>
              <a:t>1789</a:t>
            </a:r>
            <a:r>
              <a:rPr lang="fr-FR" dirty="0">
                <a:solidFill>
                  <a:schemeClr val="tx1"/>
                </a:solidFill>
                <a:latin typeface="Times New Roman" panose="02020603050405020304" pitchFamily="18" charset="0"/>
                <a:cs typeface="Times New Roman" panose="02020603050405020304" pitchFamily="18" charset="0"/>
              </a:rPr>
              <a:t>, avait une ambiguïté. À l'époque, les révolutionnaires ont refusé d'accorder aux femmes les mêmes droits qu'aux hommes, privant ainsi la moitié de la population de ses droits</a:t>
            </a:r>
            <a:r>
              <a:rPr lang="fr-FR" dirty="0" smtClean="0">
                <a:solidFill>
                  <a:schemeClr val="tx1"/>
                </a:solidFill>
                <a:latin typeface="Times New Roman" panose="02020603050405020304" pitchFamily="18" charset="0"/>
                <a:cs typeface="Times New Roman" panose="02020603050405020304" pitchFamily="18" charset="0"/>
              </a:rPr>
              <a:t>.</a:t>
            </a:r>
          </a:p>
          <a:p>
            <a:pPr lvl="0"/>
            <a:r>
              <a:rPr lang="fr-FR" dirty="0">
                <a:solidFill>
                  <a:schemeClr val="tx1"/>
                </a:solidFill>
                <a:latin typeface="Times New Roman" panose="02020603050405020304" pitchFamily="18" charset="0"/>
                <a:cs typeface="Times New Roman" panose="02020603050405020304" pitchFamily="18" charset="0"/>
              </a:rPr>
              <a:t> Même si la Déclaration de </a:t>
            </a:r>
            <a:r>
              <a:rPr lang="fr-FR" b="1" dirty="0">
                <a:solidFill>
                  <a:schemeClr val="tx1"/>
                </a:solidFill>
                <a:latin typeface="Times New Roman" panose="02020603050405020304" pitchFamily="18" charset="0"/>
                <a:cs typeface="Times New Roman" panose="02020603050405020304" pitchFamily="18" charset="0"/>
              </a:rPr>
              <a:t>1948</a:t>
            </a:r>
            <a:r>
              <a:rPr lang="fr-FR" dirty="0">
                <a:solidFill>
                  <a:schemeClr val="tx1"/>
                </a:solidFill>
                <a:latin typeface="Times New Roman" panose="02020603050405020304" pitchFamily="18" charset="0"/>
                <a:cs typeface="Times New Roman" panose="02020603050405020304" pitchFamily="18" charset="0"/>
              </a:rPr>
              <a:t> est universelle, l'expression "droits de l'homme" peut encore sembler excluant. C'est pourquoi des organisations comme Amnesty International utilisent le terme </a:t>
            </a:r>
            <a:r>
              <a:rPr lang="fr-FR" b="1" dirty="0">
                <a:solidFill>
                  <a:schemeClr val="tx1"/>
                </a:solidFill>
                <a:latin typeface="Times New Roman" panose="02020603050405020304" pitchFamily="18" charset="0"/>
                <a:cs typeface="Times New Roman" panose="02020603050405020304" pitchFamily="18" charset="0"/>
              </a:rPr>
              <a:t>"droits humains"</a:t>
            </a:r>
            <a:r>
              <a:rPr lang="fr-FR" dirty="0">
                <a:solidFill>
                  <a:schemeClr val="tx1"/>
                </a:solidFill>
                <a:latin typeface="Times New Roman" panose="02020603050405020304" pitchFamily="18" charset="0"/>
                <a:cs typeface="Times New Roman" panose="02020603050405020304" pitchFamily="18" charset="0"/>
              </a:rPr>
              <a:t> depuis 1997 pour inclure sans ambiguïté tous les genres.</a:t>
            </a:r>
          </a:p>
          <a:p>
            <a:endParaRPr lang="fr-FR" dirty="0">
              <a:solidFill>
                <a:schemeClr val="tx1"/>
              </a:solidFill>
            </a:endParaRPr>
          </a:p>
        </p:txBody>
      </p:sp>
    </p:spTree>
    <p:extLst>
      <p:ext uri="{BB962C8B-B14F-4D97-AF65-F5344CB8AC3E}">
        <p14:creationId xmlns:p14="http://schemas.microsoft.com/office/powerpoint/2010/main" val="67462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i="1" dirty="0" smtClean="0">
                <a:solidFill>
                  <a:srgbClr val="C00000"/>
                </a:solidFill>
              </a:rPr>
              <a:t/>
            </a:r>
            <a:br>
              <a:rPr lang="fr-FR" sz="3200" i="1" dirty="0" smtClean="0">
                <a:solidFill>
                  <a:srgbClr val="C00000"/>
                </a:solidFill>
              </a:rPr>
            </a:br>
            <a:r>
              <a:rPr lang="fr-FR" sz="3200" i="1" dirty="0" smtClean="0">
                <a:solidFill>
                  <a:srgbClr val="C00000"/>
                </a:solidFill>
                <a:latin typeface="Times New Roman" panose="02020603050405020304" pitchFamily="18" charset="0"/>
                <a:cs typeface="Times New Roman" panose="02020603050405020304" pitchFamily="18" charset="0"/>
              </a:rPr>
              <a:t>Le </a:t>
            </a:r>
            <a:r>
              <a:rPr lang="fr-FR" sz="3200" i="1" dirty="0" smtClean="0">
                <a:solidFill>
                  <a:srgbClr val="C00000"/>
                </a:solidFill>
                <a:latin typeface="Times New Roman" panose="02020603050405020304" pitchFamily="18" charset="0"/>
                <a:cs typeface="Times New Roman" panose="02020603050405020304" pitchFamily="18" charset="0"/>
              </a:rPr>
              <a:t>rôle </a:t>
            </a:r>
            <a:r>
              <a:rPr lang="fr-FR" sz="3200" i="1" dirty="0">
                <a:solidFill>
                  <a:srgbClr val="C00000"/>
                </a:solidFill>
                <a:latin typeface="Times New Roman" panose="02020603050405020304" pitchFamily="18" charset="0"/>
                <a:cs typeface="Times New Roman" panose="02020603050405020304" pitchFamily="18" charset="0"/>
              </a:rPr>
              <a:t>de l'ONU - Le </a:t>
            </a:r>
            <a:r>
              <a:rPr lang="fr-FR" sz="3200" i="1" dirty="0" smtClean="0">
                <a:solidFill>
                  <a:srgbClr val="C00000"/>
                </a:solidFill>
                <a:latin typeface="Times New Roman" panose="02020603050405020304" pitchFamily="18" charset="0"/>
                <a:cs typeface="Times New Roman" panose="02020603050405020304" pitchFamily="18" charset="0"/>
              </a:rPr>
              <a:t>gardien </a:t>
            </a:r>
            <a:r>
              <a:rPr lang="fr-FR" sz="3200" i="1" dirty="0">
                <a:solidFill>
                  <a:srgbClr val="C00000"/>
                </a:solidFill>
                <a:latin typeface="Times New Roman" panose="02020603050405020304" pitchFamily="18" charset="0"/>
                <a:cs typeface="Times New Roman" panose="02020603050405020304" pitchFamily="18" charset="0"/>
              </a:rPr>
              <a:t>des </a:t>
            </a:r>
            <a:r>
              <a:rPr lang="fr-FR" sz="3200" i="1" dirty="0" smtClean="0">
                <a:solidFill>
                  <a:srgbClr val="C00000"/>
                </a:solidFill>
                <a:latin typeface="Times New Roman" panose="02020603050405020304" pitchFamily="18" charset="0"/>
                <a:cs typeface="Times New Roman" panose="02020603050405020304" pitchFamily="18" charset="0"/>
              </a:rPr>
              <a:t>droits </a:t>
            </a:r>
            <a:r>
              <a:rPr lang="fr-FR" sz="3200" i="1" dirty="0">
                <a:solidFill>
                  <a:srgbClr val="C00000"/>
                </a:solidFill>
                <a:latin typeface="Times New Roman" panose="02020603050405020304" pitchFamily="18" charset="0"/>
                <a:cs typeface="Times New Roman" panose="02020603050405020304" pitchFamily="18" charset="0"/>
              </a:rPr>
              <a:t>de </a:t>
            </a:r>
            <a:r>
              <a:rPr lang="fr-FR" sz="3200" i="1" dirty="0" smtClean="0">
                <a:solidFill>
                  <a:srgbClr val="C00000"/>
                </a:solidFill>
                <a:latin typeface="Times New Roman" panose="02020603050405020304" pitchFamily="18" charset="0"/>
                <a:cs typeface="Times New Roman" panose="02020603050405020304" pitchFamily="18" charset="0"/>
              </a:rPr>
              <a:t>l‘homme</a:t>
            </a:r>
            <a:r>
              <a:rPr lang="fr-FR" sz="3200" i="1" dirty="0">
                <a:solidFill>
                  <a:srgbClr val="C00000"/>
                </a:solidFill>
                <a:latin typeface="Times New Roman" panose="02020603050405020304" pitchFamily="18" charset="0"/>
                <a:cs typeface="Times New Roman" panose="02020603050405020304" pitchFamily="18" charset="0"/>
              </a:rPr>
              <a:t/>
            </a:r>
            <a:br>
              <a:rPr lang="fr-FR" sz="3200" i="1" dirty="0">
                <a:solidFill>
                  <a:srgbClr val="C00000"/>
                </a:solidFill>
                <a:latin typeface="Times New Roman" panose="02020603050405020304" pitchFamily="18" charset="0"/>
                <a:cs typeface="Times New Roman" panose="02020603050405020304" pitchFamily="18" charset="0"/>
              </a:rPr>
            </a:b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lnSpcReduction="20000"/>
          </a:bodyPr>
          <a:lstStyle/>
          <a:p>
            <a:pPr marL="0" indent="0">
              <a:buNone/>
            </a:pPr>
            <a:r>
              <a:rPr lang="fr-FR" dirty="0">
                <a:solidFill>
                  <a:schemeClr val="tx1"/>
                </a:solidFill>
                <a:latin typeface="Times New Roman" panose="02020603050405020304" pitchFamily="18" charset="0"/>
                <a:cs typeface="Times New Roman" panose="02020603050405020304" pitchFamily="18" charset="0"/>
              </a:rPr>
              <a:t>L'ONU joue un rôle crucial pour que ces droits ne restent pas que des mots sur le papier</a:t>
            </a:r>
            <a:r>
              <a:rPr lang="fr-FR" dirty="0" smtClean="0">
                <a:solidFill>
                  <a:schemeClr val="tx1"/>
                </a:solidFill>
                <a:latin typeface="Times New Roman" panose="02020603050405020304" pitchFamily="18" charset="0"/>
                <a:cs typeface="Times New Roman" panose="02020603050405020304" pitchFamily="18" charset="0"/>
              </a:rPr>
              <a:t>.</a:t>
            </a:r>
            <a:r>
              <a:rPr lang="fr-FR" dirty="0"/>
              <a:t> </a:t>
            </a:r>
            <a:endParaRPr lang="fr-FR" dirty="0" smtClean="0"/>
          </a:p>
          <a:p>
            <a:pPr algn="just"/>
            <a:r>
              <a:rPr lang="fr-FR" b="1" dirty="0" smtClean="0">
                <a:solidFill>
                  <a:schemeClr val="tx1"/>
                </a:solidFill>
                <a:latin typeface="Times New Roman" panose="02020603050405020304" pitchFamily="18" charset="0"/>
                <a:cs typeface="Times New Roman" panose="02020603050405020304" pitchFamily="18" charset="0"/>
              </a:rPr>
              <a:t>Elle </a:t>
            </a:r>
            <a:r>
              <a:rPr lang="fr-FR" b="1" dirty="0">
                <a:solidFill>
                  <a:schemeClr val="tx1"/>
                </a:solidFill>
                <a:latin typeface="Times New Roman" panose="02020603050405020304" pitchFamily="18" charset="0"/>
                <a:cs typeface="Times New Roman" panose="02020603050405020304" pitchFamily="18" charset="0"/>
              </a:rPr>
              <a:t>fixe des normes :</a:t>
            </a:r>
            <a:r>
              <a:rPr lang="fr-FR" dirty="0">
                <a:solidFill>
                  <a:schemeClr val="tx1"/>
                </a:solidFill>
                <a:latin typeface="Times New Roman" panose="02020603050405020304" pitchFamily="18" charset="0"/>
                <a:cs typeface="Times New Roman" panose="02020603050405020304" pitchFamily="18" charset="0"/>
              </a:rPr>
              <a:t> En plus de la Déclaration, l'ONU a créé des traités internationaux juridiquement contraignants, comme le Pacte international relatif aux droits civils et politiques.</a:t>
            </a:r>
          </a:p>
          <a:p>
            <a:pPr lvl="0" algn="just"/>
            <a:r>
              <a:rPr lang="fr-FR" b="1" dirty="0">
                <a:solidFill>
                  <a:schemeClr val="tx1"/>
                </a:solidFill>
                <a:latin typeface="Times New Roman" panose="02020603050405020304" pitchFamily="18" charset="0"/>
                <a:cs typeface="Times New Roman" panose="02020603050405020304" pitchFamily="18" charset="0"/>
              </a:rPr>
              <a:t>Elle surveille :</a:t>
            </a:r>
            <a:r>
              <a:rPr lang="fr-FR" dirty="0">
                <a:solidFill>
                  <a:schemeClr val="tx1"/>
                </a:solidFill>
                <a:latin typeface="Times New Roman" panose="02020603050405020304" pitchFamily="18" charset="0"/>
                <a:cs typeface="Times New Roman" panose="02020603050405020304" pitchFamily="18" charset="0"/>
              </a:rPr>
              <a:t> Des experts et des comités, comme </a:t>
            </a:r>
            <a:r>
              <a:rPr lang="fr-FR" i="1" dirty="0">
                <a:solidFill>
                  <a:schemeClr val="tx1"/>
                </a:solidFill>
                <a:latin typeface="Times New Roman" panose="02020603050405020304" pitchFamily="18" charset="0"/>
                <a:cs typeface="Times New Roman" panose="02020603050405020304" pitchFamily="18" charset="0"/>
              </a:rPr>
              <a:t>le Conseil des droits de l'homme</a:t>
            </a:r>
            <a:r>
              <a:rPr lang="fr-FR" dirty="0">
                <a:solidFill>
                  <a:schemeClr val="tx1"/>
                </a:solidFill>
                <a:latin typeface="Times New Roman" panose="02020603050405020304" pitchFamily="18" charset="0"/>
                <a:cs typeface="Times New Roman" panose="02020603050405020304" pitchFamily="18" charset="0"/>
              </a:rPr>
              <a:t>, examinent la situation des droits de l'homme dans les différents pays.</a:t>
            </a:r>
          </a:p>
          <a:p>
            <a:pPr lvl="0" algn="just"/>
            <a:r>
              <a:rPr lang="fr-FR" b="1" dirty="0">
                <a:solidFill>
                  <a:schemeClr val="tx1"/>
                </a:solidFill>
                <a:latin typeface="Times New Roman" panose="02020603050405020304" pitchFamily="18" charset="0"/>
                <a:cs typeface="Times New Roman" panose="02020603050405020304" pitchFamily="18" charset="0"/>
              </a:rPr>
              <a:t>Elle promeut et aide :</a:t>
            </a:r>
            <a:r>
              <a:rPr lang="fr-FR" dirty="0">
                <a:solidFill>
                  <a:schemeClr val="tx1"/>
                </a:solidFill>
                <a:latin typeface="Times New Roman" panose="02020603050405020304" pitchFamily="18" charset="0"/>
                <a:cs typeface="Times New Roman" panose="02020603050405020304" pitchFamily="18" charset="0"/>
              </a:rPr>
              <a:t> L'ONU et ses agences, comme l'UNICEF pour les droits de l'enfant, aident les États à mettre en œuvre les droits de l'homme à travers des programmes de développement, d'aide humanitaire et d'éducation.</a:t>
            </a:r>
            <a:r>
              <a:rPr lang="fr-FR" u="sng" dirty="0">
                <a:solidFill>
                  <a:schemeClr val="tx1"/>
                </a:solidFill>
                <a:latin typeface="Times New Roman" panose="02020603050405020304" pitchFamily="18" charset="0"/>
                <a:cs typeface="Times New Roman" panose="02020603050405020304" pitchFamily="18" charset="0"/>
              </a:rPr>
              <a:t> </a:t>
            </a:r>
            <a:endParaRPr lang="fr-FR" dirty="0">
              <a:solidFill>
                <a:schemeClr val="tx1"/>
              </a:solidFill>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84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i="1" dirty="0" smtClean="0">
                <a:solidFill>
                  <a:srgbClr val="C00000"/>
                </a:solidFill>
                <a:latin typeface="Times New Roman" panose="02020603050405020304" pitchFamily="18" charset="0"/>
                <a:cs typeface="Times New Roman" panose="02020603050405020304" pitchFamily="18" charset="0"/>
              </a:rPr>
              <a:t>Conclusion</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a:bodyPr>
          <a:lstStyle/>
          <a:p>
            <a:pPr algn="just"/>
            <a:r>
              <a:rPr lang="fr-FR" dirty="0" smtClean="0"/>
              <a:t> </a:t>
            </a:r>
            <a:r>
              <a:rPr lang="fr-FR" dirty="0">
                <a:solidFill>
                  <a:schemeClr val="tx1"/>
                </a:solidFill>
                <a:latin typeface="Times New Roman" panose="02020603050405020304" pitchFamily="18" charset="0"/>
                <a:cs typeface="Times New Roman" panose="02020603050405020304" pitchFamily="18" charset="0"/>
              </a:rPr>
              <a:t>Il est crucial de comprendre que la Déclaration Universelle des Droits de l'Homme est un </a:t>
            </a:r>
            <a:r>
              <a:rPr lang="fr-FR" b="1" dirty="0">
                <a:solidFill>
                  <a:schemeClr val="tx1"/>
                </a:solidFill>
                <a:latin typeface="Times New Roman" panose="02020603050405020304" pitchFamily="18" charset="0"/>
                <a:cs typeface="Times New Roman" panose="02020603050405020304" pitchFamily="18" charset="0"/>
              </a:rPr>
              <a:t>idéal</a:t>
            </a:r>
            <a:r>
              <a:rPr lang="fr-FR" dirty="0">
                <a:solidFill>
                  <a:schemeClr val="tx1"/>
                </a:solidFill>
                <a:latin typeface="Times New Roman" panose="02020603050405020304" pitchFamily="18" charset="0"/>
                <a:cs typeface="Times New Roman" panose="02020603050405020304" pitchFamily="18" charset="0"/>
              </a:rPr>
              <a:t>, un objectif à atteindre</a:t>
            </a:r>
            <a:r>
              <a:rPr lang="fr-FR" dirty="0" smtClean="0">
                <a:solidFill>
                  <a:schemeClr val="tx1"/>
                </a:solidFill>
                <a:latin typeface="Times New Roman" panose="02020603050405020304" pitchFamily="18" charset="0"/>
                <a:cs typeface="Times New Roman" panose="02020603050405020304" pitchFamily="18" charset="0"/>
              </a:rPr>
              <a:t>.</a:t>
            </a:r>
          </a:p>
          <a:p>
            <a:pPr algn="just"/>
            <a:r>
              <a:rPr lang="fr-FR" dirty="0">
                <a:solidFill>
                  <a:schemeClr val="tx1"/>
                </a:solidFill>
                <a:latin typeface="Times New Roman" panose="02020603050405020304" pitchFamily="18" charset="0"/>
                <a:cs typeface="Times New Roman" panose="02020603050405020304" pitchFamily="18" charset="0"/>
              </a:rPr>
              <a:t>Faire triompher cet idéal est donc l'affaire de tous. C'est une question de </a:t>
            </a:r>
            <a:r>
              <a:rPr lang="fr-FR" b="1" dirty="0">
                <a:solidFill>
                  <a:schemeClr val="tx1"/>
                </a:solidFill>
                <a:latin typeface="Times New Roman" panose="02020603050405020304" pitchFamily="18" charset="0"/>
                <a:cs typeface="Times New Roman" panose="02020603050405020304" pitchFamily="18" charset="0"/>
              </a:rPr>
              <a:t>conscience collective</a:t>
            </a:r>
            <a:r>
              <a:rPr lang="fr-FR" dirty="0">
                <a:solidFill>
                  <a:schemeClr val="tx1"/>
                </a:solidFill>
                <a:latin typeface="Times New Roman" panose="02020603050405020304" pitchFamily="18" charset="0"/>
                <a:cs typeface="Times New Roman" panose="02020603050405020304" pitchFamily="18" charset="0"/>
              </a:rPr>
              <a:t> et de </a:t>
            </a:r>
            <a:r>
              <a:rPr lang="fr-FR" b="1" dirty="0">
                <a:solidFill>
                  <a:schemeClr val="tx1"/>
                </a:solidFill>
                <a:latin typeface="Times New Roman" panose="02020603050405020304" pitchFamily="18" charset="0"/>
                <a:cs typeface="Times New Roman" panose="02020603050405020304" pitchFamily="18" charset="0"/>
              </a:rPr>
              <a:t>responsabilité de chacun</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En s'informant, en manifestant, en signant des pétitions, chaque citoyen peut devenir un acteur de ce combat pour la dignité humaine. Comme le disait </a:t>
            </a:r>
            <a:r>
              <a:rPr lang="fr-FR" dirty="0">
                <a:solidFill>
                  <a:srgbClr val="C00000"/>
                </a:solidFill>
                <a:latin typeface="Times New Roman" panose="02020603050405020304" pitchFamily="18" charset="0"/>
                <a:cs typeface="Times New Roman" panose="02020603050405020304" pitchFamily="18" charset="0"/>
              </a:rPr>
              <a:t>Kofi Annan </a:t>
            </a:r>
            <a:r>
              <a:rPr lang="fr-FR" dirty="0">
                <a:solidFill>
                  <a:schemeClr val="tx1"/>
                </a:solidFill>
                <a:latin typeface="Times New Roman" panose="02020603050405020304" pitchFamily="18" charset="0"/>
                <a:cs typeface="Times New Roman" panose="02020603050405020304" pitchFamily="18" charset="0"/>
              </a:rPr>
              <a:t>: </a:t>
            </a:r>
            <a:endParaRPr lang="fr-FR"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fr-FR" dirty="0" smtClean="0">
                <a:solidFill>
                  <a:srgbClr val="C00000"/>
                </a:solidFill>
                <a:latin typeface="Times New Roman" panose="02020603050405020304" pitchFamily="18" charset="0"/>
                <a:cs typeface="Times New Roman" panose="02020603050405020304" pitchFamily="18" charset="0"/>
              </a:rPr>
              <a:t>"</a:t>
            </a:r>
            <a:r>
              <a:rPr lang="fr-FR" i="1" dirty="0">
                <a:solidFill>
                  <a:srgbClr val="C00000"/>
                </a:solidFill>
                <a:latin typeface="Times New Roman" panose="02020603050405020304" pitchFamily="18" charset="0"/>
                <a:cs typeface="Times New Roman" panose="02020603050405020304" pitchFamily="18" charset="0"/>
              </a:rPr>
              <a:t>Nous sommes tous des êtres humains ; nous méritons tous les droits de l'homme. L'un ne va pas sans l'autre</a:t>
            </a:r>
            <a:r>
              <a:rPr lang="fr-FR" dirty="0">
                <a:solidFill>
                  <a:srgbClr val="C00000"/>
                </a:solidFill>
                <a:latin typeface="Times New Roman" panose="02020603050405020304" pitchFamily="18" charset="0"/>
                <a:cs typeface="Times New Roman" panose="02020603050405020304" pitchFamily="18" charset="0"/>
              </a:rPr>
              <a:t>."</a:t>
            </a:r>
            <a:r>
              <a:rPr lang="fr-FR" dirty="0">
                <a:solidFill>
                  <a:schemeClr val="tx1"/>
                </a:solidFill>
                <a:latin typeface="Times New Roman" panose="02020603050405020304" pitchFamily="18" charset="0"/>
                <a:cs typeface="Times New Roman" panose="02020603050405020304" pitchFamily="18" charset="0"/>
              </a:rPr>
              <a:t> </a:t>
            </a:r>
          </a:p>
          <a:p>
            <a:endParaRPr lang="fr-FR" dirty="0"/>
          </a:p>
        </p:txBody>
      </p:sp>
    </p:spTree>
    <p:extLst>
      <p:ext uri="{BB962C8B-B14F-4D97-AF65-F5344CB8AC3E}">
        <p14:creationId xmlns:p14="http://schemas.microsoft.com/office/powerpoint/2010/main" val="1489874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descr="39 Merci idées image de merci à enregistrer aujourd'hui | merci gif, image  de remerciement et bien plus encor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2" y="982132"/>
            <a:ext cx="9601195" cy="489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89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5070" y="1530772"/>
            <a:ext cx="9601196" cy="872794"/>
          </a:xfrm>
        </p:spPr>
        <p:txBody>
          <a:bodyPr>
            <a:normAutofit fontScale="90000"/>
          </a:bodyPr>
          <a:lstStyle/>
          <a:p>
            <a:r>
              <a:rPr lang="fr-FR" sz="3600" i="1" dirty="0">
                <a:solidFill>
                  <a:srgbClr val="C00000"/>
                </a:solidFill>
                <a:latin typeface="Times New Roman" panose="02020603050405020304" pitchFamily="18" charset="0"/>
                <a:cs typeface="Times New Roman" panose="02020603050405020304" pitchFamily="18" charset="0"/>
              </a:rPr>
              <a:t>L'actualité tragique des </a:t>
            </a:r>
            <a:r>
              <a:rPr lang="fr-FR" sz="3600" i="1" dirty="0" smtClean="0">
                <a:solidFill>
                  <a:srgbClr val="C00000"/>
                </a:solidFill>
                <a:latin typeface="Times New Roman" panose="02020603050405020304" pitchFamily="18" charset="0"/>
                <a:cs typeface="Times New Roman" panose="02020603050405020304" pitchFamily="18" charset="0"/>
              </a:rPr>
              <a:t>droits </a:t>
            </a:r>
            <a:r>
              <a:rPr lang="fr-FR" sz="3600" i="1" dirty="0">
                <a:solidFill>
                  <a:srgbClr val="C00000"/>
                </a:solidFill>
                <a:latin typeface="Times New Roman" panose="02020603050405020304" pitchFamily="18" charset="0"/>
                <a:cs typeface="Times New Roman" panose="02020603050405020304" pitchFamily="18" charset="0"/>
              </a:rPr>
              <a:t>h</a:t>
            </a:r>
            <a:r>
              <a:rPr lang="fr-FR" sz="3600" i="1" dirty="0" smtClean="0">
                <a:solidFill>
                  <a:srgbClr val="C00000"/>
                </a:solidFill>
                <a:latin typeface="Times New Roman" panose="02020603050405020304" pitchFamily="18" charset="0"/>
                <a:cs typeface="Times New Roman" panose="02020603050405020304" pitchFamily="18" charset="0"/>
              </a:rPr>
              <a:t>umains</a:t>
            </a:r>
            <a:r>
              <a:rPr lang="fr-FR" dirty="0"/>
              <a:t/>
            </a:r>
            <a:br>
              <a:rPr lang="fr-FR" dirty="0"/>
            </a:br>
            <a:endParaRPr lang="fr-FR" dirty="0"/>
          </a:p>
        </p:txBody>
      </p:sp>
      <p:sp>
        <p:nvSpPr>
          <p:cNvPr id="3" name="Espace réservé du contenu 2"/>
          <p:cNvSpPr>
            <a:spLocks noGrp="1"/>
          </p:cNvSpPr>
          <p:nvPr>
            <p:ph idx="1"/>
          </p:nvPr>
        </p:nvSpPr>
        <p:spPr>
          <a:xfrm>
            <a:off x="953589" y="2599508"/>
            <a:ext cx="10424159" cy="3474721"/>
          </a:xfrm>
        </p:spPr>
        <p:txBody>
          <a:bodyPr>
            <a:normAutofit fontScale="77500" lnSpcReduction="20000"/>
          </a:bodyPr>
          <a:lstStyle/>
          <a:p>
            <a:pPr marL="0" indent="0">
              <a:buNone/>
            </a:pPr>
            <a:r>
              <a:rPr lang="fr-FR" sz="2600" dirty="0" smtClean="0">
                <a:solidFill>
                  <a:schemeClr val="tx1"/>
                </a:solidFill>
                <a:latin typeface="Times New Roman" panose="02020603050405020304" pitchFamily="18" charset="0"/>
                <a:cs typeface="Times New Roman" panose="02020603050405020304" pitchFamily="18" charset="0"/>
              </a:rPr>
              <a:t>Chaque </a:t>
            </a:r>
            <a:r>
              <a:rPr lang="fr-FR" sz="2600" dirty="0">
                <a:solidFill>
                  <a:schemeClr val="tx1"/>
                </a:solidFill>
                <a:latin typeface="Times New Roman" panose="02020603050405020304" pitchFamily="18" charset="0"/>
                <a:cs typeface="Times New Roman" panose="02020603050405020304" pitchFamily="18" charset="0"/>
              </a:rPr>
              <a:t>jour, l'actualité nous rappelle que les droits humains sont bafoués partout dans le monde :</a:t>
            </a:r>
          </a:p>
          <a:p>
            <a:pPr marL="0" indent="0">
              <a:buNone/>
            </a:pPr>
            <a:r>
              <a:rPr lang="fr-FR" sz="2600" dirty="0">
                <a:solidFill>
                  <a:schemeClr val="tx1"/>
                </a:solidFill>
                <a:latin typeface="Times New Roman" panose="02020603050405020304" pitchFamily="18" charset="0"/>
                <a:cs typeface="Times New Roman" panose="02020603050405020304" pitchFamily="18" charset="0"/>
              </a:rPr>
              <a:t>•	En </a:t>
            </a:r>
            <a:r>
              <a:rPr lang="fr-FR" sz="2600" dirty="0" smtClean="0">
                <a:solidFill>
                  <a:schemeClr val="tx1"/>
                </a:solidFill>
                <a:latin typeface="Times New Roman" panose="02020603050405020304" pitchFamily="18" charset="0"/>
                <a:cs typeface="Times New Roman" panose="02020603050405020304" pitchFamily="18" charset="0"/>
              </a:rPr>
              <a:t>Turquie et dans les </a:t>
            </a:r>
            <a:r>
              <a:rPr lang="fr-FR" sz="2600" dirty="0" smtClean="0">
                <a:solidFill>
                  <a:schemeClr val="tx1"/>
                </a:solidFill>
                <a:latin typeface="Times New Roman" panose="02020603050405020304" pitchFamily="18" charset="0"/>
                <a:cs typeface="Times New Roman" panose="02020603050405020304" pitchFamily="18" charset="0"/>
              </a:rPr>
              <a:t>pays du tiers-monde, </a:t>
            </a:r>
            <a:r>
              <a:rPr lang="fr-FR" sz="2600" dirty="0" smtClean="0">
                <a:solidFill>
                  <a:schemeClr val="tx1"/>
                </a:solidFill>
                <a:latin typeface="Times New Roman" panose="02020603050405020304" pitchFamily="18" charset="0"/>
                <a:cs typeface="Times New Roman" panose="02020603050405020304" pitchFamily="18" charset="0"/>
              </a:rPr>
              <a:t>des </a:t>
            </a:r>
            <a:r>
              <a:rPr lang="fr-FR" sz="2600" dirty="0">
                <a:solidFill>
                  <a:schemeClr val="tx1"/>
                </a:solidFill>
                <a:latin typeface="Times New Roman" panose="02020603050405020304" pitchFamily="18" charset="0"/>
                <a:cs typeface="Times New Roman" panose="02020603050405020304" pitchFamily="18" charset="0"/>
              </a:rPr>
              <a:t>journalistes sont emprisonnés pour leurs opinions.</a:t>
            </a:r>
          </a:p>
          <a:p>
            <a:pPr marL="0" indent="0">
              <a:buNone/>
            </a:pPr>
            <a:r>
              <a:rPr lang="fr-FR" sz="2600" dirty="0">
                <a:solidFill>
                  <a:schemeClr val="tx1"/>
                </a:solidFill>
                <a:latin typeface="Times New Roman" panose="02020603050405020304" pitchFamily="18" charset="0"/>
                <a:cs typeface="Times New Roman" panose="02020603050405020304" pitchFamily="18" charset="0"/>
              </a:rPr>
              <a:t>•	En Syrie, </a:t>
            </a:r>
            <a:r>
              <a:rPr lang="fr-FR" sz="2600" dirty="0" smtClean="0">
                <a:solidFill>
                  <a:schemeClr val="tx1"/>
                </a:solidFill>
                <a:latin typeface="Times New Roman" panose="02020603050405020304" pitchFamily="18" charset="0"/>
                <a:cs typeface="Times New Roman" panose="02020603050405020304" pitchFamily="18" charset="0"/>
              </a:rPr>
              <a:t>à Gaza, les </a:t>
            </a:r>
            <a:r>
              <a:rPr lang="fr-FR" sz="2600" dirty="0">
                <a:solidFill>
                  <a:schemeClr val="tx1"/>
                </a:solidFill>
                <a:latin typeface="Times New Roman" panose="02020603050405020304" pitchFamily="18" charset="0"/>
                <a:cs typeface="Times New Roman" panose="02020603050405020304" pitchFamily="18" charset="0"/>
              </a:rPr>
              <a:t>civils subissent des traitements effroyables</a:t>
            </a:r>
            <a:r>
              <a:rPr lang="fr-FR" sz="2600" dirty="0" smtClean="0">
                <a:solidFill>
                  <a:schemeClr val="tx1"/>
                </a:solidFill>
                <a:latin typeface="Times New Roman" panose="02020603050405020304" pitchFamily="18" charset="0"/>
                <a:cs typeface="Times New Roman" panose="02020603050405020304" pitchFamily="18" charset="0"/>
              </a:rPr>
              <a:t>.</a:t>
            </a:r>
            <a:r>
              <a:rPr lang="fr-FR" sz="2600" dirty="0">
                <a:solidFill>
                  <a:schemeClr val="tx1"/>
                </a:solidFill>
                <a:latin typeface="Times New Roman" panose="02020603050405020304" pitchFamily="18" charset="0"/>
                <a:cs typeface="Times New Roman" panose="02020603050405020304" pitchFamily="18" charset="0"/>
              </a:rPr>
              <a:t> </a:t>
            </a:r>
            <a:endParaRPr lang="fr-FR" sz="26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fr-FR" sz="2600" dirty="0" smtClean="0">
                <a:solidFill>
                  <a:schemeClr val="tx1"/>
                </a:solidFill>
                <a:latin typeface="Times New Roman" panose="02020603050405020304" pitchFamily="18" charset="0"/>
                <a:cs typeface="Times New Roman" panose="02020603050405020304" pitchFamily="18" charset="0"/>
              </a:rPr>
              <a:t>•</a:t>
            </a:r>
            <a:r>
              <a:rPr lang="fr-FR" sz="2600" dirty="0">
                <a:solidFill>
                  <a:schemeClr val="tx1"/>
                </a:solidFill>
                <a:latin typeface="Times New Roman" panose="02020603050405020304" pitchFamily="18" charset="0"/>
                <a:cs typeface="Times New Roman" panose="02020603050405020304" pitchFamily="18" charset="0"/>
              </a:rPr>
              <a:t>	En Europe, des réfugiés sont parfois traités de manière inhumaine</a:t>
            </a:r>
            <a:r>
              <a:rPr lang="fr-FR" sz="26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fr-FR" sz="2600" dirty="0" smtClean="0">
                <a:solidFill>
                  <a:schemeClr val="tx1"/>
                </a:solidFill>
                <a:latin typeface="Times New Roman" panose="02020603050405020304" pitchFamily="18" charset="0"/>
                <a:cs typeface="Times New Roman" panose="02020603050405020304" pitchFamily="18" charset="0"/>
              </a:rPr>
              <a:t>Dans le monde, </a:t>
            </a:r>
            <a:r>
              <a:rPr lang="fr-FR" sz="2600" dirty="0">
                <a:solidFill>
                  <a:schemeClr val="tx1"/>
                </a:solidFill>
                <a:latin typeface="Times New Roman" panose="02020603050405020304" pitchFamily="18" charset="0"/>
                <a:cs typeface="Times New Roman" panose="02020603050405020304" pitchFamily="18" charset="0"/>
              </a:rPr>
              <a:t>mariage forcé, trafic d’organe, mariage pubertaire, des sans-abris, pédophilie, viol, </a:t>
            </a:r>
            <a:r>
              <a:rPr lang="fr-FR" sz="2600" dirty="0" smtClean="0">
                <a:solidFill>
                  <a:schemeClr val="tx1"/>
                </a:solidFill>
                <a:latin typeface="Times New Roman" panose="02020603050405020304" pitchFamily="18" charset="0"/>
                <a:cs typeface="Times New Roman" panose="02020603050405020304" pitchFamily="18" charset="0"/>
              </a:rPr>
              <a:t>des pénuries, drogues, discriminations, racisme….etc</a:t>
            </a:r>
            <a:r>
              <a:rPr lang="fr-FR" sz="2600" dirty="0" smtClean="0">
                <a:solidFill>
                  <a:schemeClr val="tx1"/>
                </a:solidFill>
                <a:latin typeface="Times New Roman" panose="02020603050405020304" pitchFamily="18" charset="0"/>
                <a:cs typeface="Times New Roman" panose="02020603050405020304" pitchFamily="18" charset="0"/>
              </a:rPr>
              <a:t>.</a:t>
            </a:r>
          </a:p>
          <a:p>
            <a:pPr marL="0" indent="0" algn="ctr">
              <a:buNone/>
            </a:pPr>
            <a:endParaRPr lang="fr-FR" sz="1100"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fr-FR" sz="2900" dirty="0" smtClean="0">
                <a:solidFill>
                  <a:schemeClr val="tx1"/>
                </a:solidFill>
                <a:latin typeface="Times New Roman" panose="02020603050405020304" pitchFamily="18" charset="0"/>
                <a:cs typeface="Times New Roman" panose="02020603050405020304" pitchFamily="18" charset="0"/>
              </a:rPr>
              <a:t>Ces </a:t>
            </a:r>
            <a:r>
              <a:rPr lang="fr-FR" sz="2900" dirty="0">
                <a:solidFill>
                  <a:schemeClr val="tx1"/>
                </a:solidFill>
                <a:latin typeface="Times New Roman" panose="02020603050405020304" pitchFamily="18" charset="0"/>
                <a:cs typeface="Times New Roman" panose="02020603050405020304" pitchFamily="18" charset="0"/>
              </a:rPr>
              <a:t>violations nous révoltent, mais </a:t>
            </a:r>
            <a:r>
              <a:rPr lang="fr-FR" sz="2900" dirty="0">
                <a:solidFill>
                  <a:srgbClr val="C00000"/>
                </a:solidFill>
                <a:latin typeface="Times New Roman" panose="02020603050405020304" pitchFamily="18" charset="0"/>
                <a:cs typeface="Times New Roman" panose="02020603050405020304" pitchFamily="18" charset="0"/>
              </a:rPr>
              <a:t>quels sont exactement ces droits si souvent invoqués et si rarement respectés ? </a:t>
            </a:r>
          </a:p>
          <a:p>
            <a:pPr marL="0" indent="0">
              <a:lnSpc>
                <a:spcPct val="120000"/>
              </a:lnSpc>
              <a:buNone/>
            </a:pPr>
            <a:endParaRPr lang="fr-FR" sz="29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889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982132"/>
            <a:ext cx="9601196" cy="1303867"/>
          </a:xfrm>
        </p:spPr>
        <p:txBody>
          <a:bodyPr>
            <a:normAutofit/>
          </a:bodyPr>
          <a:lstStyle/>
          <a:p>
            <a:r>
              <a:rPr lang="fr-FR" sz="3200" i="1" dirty="0" smtClean="0">
                <a:solidFill>
                  <a:srgbClr val="C00000"/>
                </a:solidFill>
                <a:latin typeface="Times New Roman" panose="02020603050405020304" pitchFamily="18" charset="0"/>
                <a:cs typeface="Times New Roman" panose="02020603050405020304" pitchFamily="18" charset="0"/>
              </a:rPr>
              <a:t>Origine des droits de l’homme </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lstStyle/>
          <a:p>
            <a:pPr marL="0" indent="0" algn="ctr">
              <a:buNone/>
            </a:pPr>
            <a:endParaRPr lang="fr-FR"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fr-FR" dirty="0" smtClean="0">
                <a:solidFill>
                  <a:schemeClr val="tx1"/>
                </a:solidFill>
                <a:latin typeface="Times New Roman" panose="02020603050405020304" pitchFamily="18" charset="0"/>
                <a:cs typeface="Times New Roman" panose="02020603050405020304" pitchFamily="18" charset="0"/>
              </a:rPr>
              <a:t>Après </a:t>
            </a:r>
            <a:r>
              <a:rPr lang="fr-FR" dirty="0">
                <a:solidFill>
                  <a:schemeClr val="tx1"/>
                </a:solidFill>
                <a:latin typeface="Times New Roman" panose="02020603050405020304" pitchFamily="18" charset="0"/>
                <a:cs typeface="Times New Roman" panose="02020603050405020304" pitchFamily="18" charset="0"/>
              </a:rPr>
              <a:t>les horreurs de la Seconde Guerre mondiale, des pays du monde entier se sont réunis pour créer l'Organisation des Nations Unies (ONU) en </a:t>
            </a:r>
            <a:r>
              <a:rPr lang="fr-FR" dirty="0">
                <a:solidFill>
                  <a:srgbClr val="C00000"/>
                </a:solidFill>
                <a:latin typeface="Times New Roman" panose="02020603050405020304" pitchFamily="18" charset="0"/>
                <a:cs typeface="Times New Roman" panose="02020603050405020304" pitchFamily="18" charset="0"/>
              </a:rPr>
              <a:t>1945</a:t>
            </a:r>
            <a:r>
              <a:rPr lang="fr-FR" dirty="0">
                <a:solidFill>
                  <a:schemeClr val="tx1"/>
                </a:solidFill>
                <a:latin typeface="Times New Roman" panose="02020603050405020304" pitchFamily="18" charset="0"/>
                <a:cs typeface="Times New Roman" panose="02020603050405020304" pitchFamily="18" charset="0"/>
              </a:rPr>
              <a:t>.</a:t>
            </a:r>
            <a:r>
              <a:rPr lang="fr-FR" u="sng" dirty="0">
                <a:solidFill>
                  <a:schemeClr val="tx1"/>
                </a:solidFill>
                <a:latin typeface="Times New Roman" panose="02020603050405020304" pitchFamily="18" charset="0"/>
                <a:cs typeface="Times New Roman" panose="02020603050405020304" pitchFamily="18" charset="0"/>
              </a:rPr>
              <a:t> </a:t>
            </a:r>
            <a:endParaRPr lang="fr-FR" u="sng"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fr-FR" dirty="0" smtClean="0">
                <a:solidFill>
                  <a:schemeClr val="tx1"/>
                </a:solidFill>
                <a:latin typeface="Times New Roman" panose="02020603050405020304" pitchFamily="18" charset="0"/>
                <a:cs typeface="Times New Roman" panose="02020603050405020304" pitchFamily="18" charset="0"/>
              </a:rPr>
              <a:t>Leur </a:t>
            </a:r>
            <a:r>
              <a:rPr lang="fr-FR" dirty="0">
                <a:solidFill>
                  <a:schemeClr val="tx1"/>
                </a:solidFill>
                <a:latin typeface="Times New Roman" panose="02020603050405020304" pitchFamily="18" charset="0"/>
                <a:cs typeface="Times New Roman" panose="02020603050405020304" pitchFamily="18" charset="0"/>
              </a:rPr>
              <a:t>objectif principal était de </a:t>
            </a:r>
            <a:r>
              <a:rPr lang="fr-FR" i="1" dirty="0">
                <a:solidFill>
                  <a:schemeClr val="tx1"/>
                </a:solidFill>
                <a:latin typeface="Times New Roman" panose="02020603050405020304" pitchFamily="18" charset="0"/>
                <a:cs typeface="Times New Roman" panose="02020603050405020304" pitchFamily="18" charset="0"/>
              </a:rPr>
              <a:t>maintenir la paix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la sécurité dans le monde</a:t>
            </a:r>
            <a:r>
              <a:rPr lang="fr-FR" dirty="0">
                <a:solidFill>
                  <a:schemeClr val="tx1"/>
                </a:solidFill>
                <a:latin typeface="Times New Roman" panose="02020603050405020304" pitchFamily="18" charset="0"/>
                <a:cs typeface="Times New Roman" panose="02020603050405020304" pitchFamily="18" charset="0"/>
              </a:rPr>
              <a:t>. Pour y parvenir, ils ont rapidement compris qu'il était essentiel de protéger les droits fondamentaux de chaque être humain</a:t>
            </a:r>
            <a:r>
              <a:rPr lang="fr-FR" dirty="0" smtClean="0">
                <a:solidFill>
                  <a:schemeClr val="tx1"/>
                </a:solidFill>
                <a:latin typeface="Times New Roman" panose="02020603050405020304" pitchFamily="18" charset="0"/>
                <a:cs typeface="Times New Roman" panose="02020603050405020304" pitchFamily="18" charset="0"/>
              </a:rPr>
              <a:t>.</a:t>
            </a:r>
            <a:endParaRPr lang="fr-FR"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fr-FR" dirty="0">
              <a:solidFill>
                <a:schemeClr val="tx1"/>
              </a:solidFill>
            </a:endParaRPr>
          </a:p>
          <a:p>
            <a:pPr marL="0" indent="0" algn="ctr">
              <a:buNone/>
            </a:pPr>
            <a:endParaRPr lang="fr-FR" dirty="0">
              <a:solidFill>
                <a:schemeClr val="tx1"/>
              </a:solidFill>
            </a:endParaRPr>
          </a:p>
        </p:txBody>
      </p:sp>
    </p:spTree>
    <p:extLst>
      <p:ext uri="{BB962C8B-B14F-4D97-AF65-F5344CB8AC3E}">
        <p14:creationId xmlns:p14="http://schemas.microsoft.com/office/powerpoint/2010/main" val="1181996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8939" y="1021320"/>
            <a:ext cx="9601196" cy="1303867"/>
          </a:xfrm>
        </p:spPr>
        <p:txBody>
          <a:bodyPr>
            <a:normAutofit/>
          </a:bodyPr>
          <a:lstStyle/>
          <a:p>
            <a:r>
              <a:rPr lang="fr-FR" sz="3200" dirty="0">
                <a:solidFill>
                  <a:srgbClr val="C00000"/>
                </a:solidFill>
                <a:latin typeface="Times New Roman" panose="02020603050405020304" pitchFamily="18" charset="0"/>
                <a:cs typeface="Times New Roman" panose="02020603050405020304" pitchFamily="18" charset="0"/>
              </a:rPr>
              <a:t> </a:t>
            </a:r>
            <a:r>
              <a:rPr lang="fr-FR" sz="3200" dirty="0" smtClean="0">
                <a:solidFill>
                  <a:srgbClr val="C00000"/>
                </a:solidFill>
                <a:latin typeface="Times New Roman" panose="02020603050405020304" pitchFamily="18" charset="0"/>
                <a:cs typeface="Times New Roman" panose="02020603050405020304" pitchFamily="18" charset="0"/>
              </a:rPr>
              <a:t> </a:t>
            </a:r>
            <a:r>
              <a:rPr lang="fr-FR" sz="3200" dirty="0" smtClean="0">
                <a:solidFill>
                  <a:srgbClr val="C00000"/>
                </a:solidFill>
                <a:latin typeface="Times New Roman" panose="02020603050405020304" pitchFamily="18" charset="0"/>
                <a:cs typeface="Times New Roman" panose="02020603050405020304" pitchFamily="18" charset="0"/>
              </a:rPr>
              <a:t> </a:t>
            </a:r>
            <a:r>
              <a:rPr lang="fr-FR" sz="3200" i="1" dirty="0" smtClean="0">
                <a:solidFill>
                  <a:srgbClr val="C00000"/>
                </a:solidFill>
                <a:latin typeface="Times New Roman" panose="02020603050405020304" pitchFamily="18" charset="0"/>
                <a:cs typeface="Times New Roman" panose="02020603050405020304" pitchFamily="18" charset="0"/>
              </a:rPr>
              <a:t>La déclaration </a:t>
            </a:r>
            <a:r>
              <a:rPr lang="fr-FR" sz="3200" i="1" dirty="0">
                <a:solidFill>
                  <a:srgbClr val="C00000"/>
                </a:solidFill>
                <a:latin typeface="Times New Roman" panose="02020603050405020304" pitchFamily="18" charset="0"/>
                <a:cs typeface="Times New Roman" panose="02020603050405020304" pitchFamily="18" charset="0"/>
              </a:rPr>
              <a:t>u</a:t>
            </a:r>
            <a:r>
              <a:rPr lang="fr-FR" sz="3200" i="1" dirty="0" smtClean="0">
                <a:solidFill>
                  <a:srgbClr val="C00000"/>
                </a:solidFill>
                <a:latin typeface="Times New Roman" panose="02020603050405020304" pitchFamily="18" charset="0"/>
                <a:cs typeface="Times New Roman" panose="02020603050405020304" pitchFamily="18" charset="0"/>
              </a:rPr>
              <a:t>niverselle </a:t>
            </a:r>
            <a:r>
              <a:rPr lang="fr-FR" sz="3200" i="1" dirty="0">
                <a:solidFill>
                  <a:srgbClr val="C00000"/>
                </a:solidFill>
                <a:latin typeface="Times New Roman" panose="02020603050405020304" pitchFamily="18" charset="0"/>
                <a:cs typeface="Times New Roman" panose="02020603050405020304" pitchFamily="18" charset="0"/>
              </a:rPr>
              <a:t>des </a:t>
            </a:r>
            <a:r>
              <a:rPr lang="fr-FR" sz="3200" i="1" dirty="0" smtClean="0">
                <a:solidFill>
                  <a:srgbClr val="C00000"/>
                </a:solidFill>
                <a:latin typeface="Times New Roman" panose="02020603050405020304" pitchFamily="18" charset="0"/>
                <a:cs typeface="Times New Roman" panose="02020603050405020304" pitchFamily="18" charset="0"/>
              </a:rPr>
              <a:t>droits </a:t>
            </a:r>
            <a:r>
              <a:rPr lang="fr-FR" sz="3200" i="1" dirty="0">
                <a:solidFill>
                  <a:srgbClr val="C00000"/>
                </a:solidFill>
                <a:latin typeface="Times New Roman" panose="02020603050405020304" pitchFamily="18" charset="0"/>
                <a:cs typeface="Times New Roman" panose="02020603050405020304" pitchFamily="18" charset="0"/>
              </a:rPr>
              <a:t>de </a:t>
            </a:r>
            <a:r>
              <a:rPr lang="fr-FR" sz="3200" i="1" dirty="0" smtClean="0">
                <a:solidFill>
                  <a:srgbClr val="C00000"/>
                </a:solidFill>
                <a:latin typeface="Times New Roman" panose="02020603050405020304" pitchFamily="18" charset="0"/>
                <a:cs typeface="Times New Roman" panose="02020603050405020304" pitchFamily="18" charset="0"/>
              </a:rPr>
              <a:t>l‘homme</a:t>
            </a:r>
            <a:endParaRPr lang="fr-FR" sz="3200" i="1"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295401" y="2596121"/>
            <a:ext cx="9601196" cy="3318936"/>
          </a:xfrm>
        </p:spPr>
        <p:txBody>
          <a:bodyPr>
            <a:normAutofit fontScale="85000" lnSpcReduction="20000"/>
          </a:bodyPr>
          <a:lstStyle/>
          <a:p>
            <a:r>
              <a:rPr lang="fr-FR" sz="2800" dirty="0" smtClean="0">
                <a:solidFill>
                  <a:schemeClr val="tx1"/>
                </a:solidFill>
                <a:latin typeface="Times New Roman" panose="02020603050405020304" pitchFamily="18" charset="0"/>
                <a:cs typeface="Times New Roman" panose="02020603050405020304" pitchFamily="18" charset="0"/>
              </a:rPr>
              <a:t>C'est </a:t>
            </a:r>
            <a:r>
              <a:rPr lang="fr-FR" sz="2800" dirty="0">
                <a:solidFill>
                  <a:schemeClr val="tx1"/>
                </a:solidFill>
                <a:latin typeface="Times New Roman" panose="02020603050405020304" pitchFamily="18" charset="0"/>
                <a:cs typeface="Times New Roman" panose="02020603050405020304" pitchFamily="18" charset="0"/>
              </a:rPr>
              <a:t>ainsi qu'est née, le 10 décembre 1948, la </a:t>
            </a:r>
            <a:r>
              <a:rPr lang="fr-FR" sz="2800" b="1" dirty="0">
                <a:solidFill>
                  <a:schemeClr val="tx1"/>
                </a:solidFill>
                <a:latin typeface="Times New Roman" panose="02020603050405020304" pitchFamily="18" charset="0"/>
                <a:cs typeface="Times New Roman" panose="02020603050405020304" pitchFamily="18" charset="0"/>
              </a:rPr>
              <a:t>Déclaration Universelle des Droits de </a:t>
            </a:r>
            <a:r>
              <a:rPr lang="fr-FR" sz="2800" b="1" dirty="0" smtClean="0">
                <a:solidFill>
                  <a:schemeClr val="tx1"/>
                </a:solidFill>
                <a:latin typeface="Times New Roman" panose="02020603050405020304" pitchFamily="18" charset="0"/>
                <a:cs typeface="Times New Roman" panose="02020603050405020304" pitchFamily="18" charset="0"/>
              </a:rPr>
              <a:t>l'Homme</a:t>
            </a:r>
            <a:r>
              <a:rPr lang="fr-FR" sz="2800" dirty="0" smtClean="0">
                <a:solidFill>
                  <a:schemeClr val="tx1"/>
                </a:solidFill>
                <a:latin typeface="Times New Roman" panose="02020603050405020304" pitchFamily="18" charset="0"/>
                <a:cs typeface="Times New Roman" panose="02020603050405020304" pitchFamily="18" charset="0"/>
              </a:rPr>
              <a:t> </a:t>
            </a:r>
            <a:r>
              <a:rPr lang="fr-FR" sz="2800" dirty="0">
                <a:solidFill>
                  <a:schemeClr val="tx1"/>
                </a:solidFill>
                <a:latin typeface="Times New Roman" panose="02020603050405020304" pitchFamily="18" charset="0"/>
                <a:cs typeface="Times New Roman" panose="02020603050405020304" pitchFamily="18" charset="0"/>
              </a:rPr>
              <a:t>p</a:t>
            </a:r>
            <a:r>
              <a:rPr lang="fr-FR" sz="2800" dirty="0" smtClean="0">
                <a:solidFill>
                  <a:schemeClr val="tx1"/>
                </a:solidFill>
                <a:latin typeface="Times New Roman" panose="02020603050405020304" pitchFamily="18" charset="0"/>
                <a:cs typeface="Times New Roman" panose="02020603050405020304" pitchFamily="18" charset="0"/>
              </a:rPr>
              <a:t>ar l’assemblée générale des droits de l’homme qui était constitué par </a:t>
            </a:r>
            <a:r>
              <a:rPr lang="fr-FR" sz="2800" dirty="0">
                <a:solidFill>
                  <a:schemeClr val="tx1"/>
                </a:solidFill>
                <a:latin typeface="Times New Roman" panose="02020603050405020304" pitchFamily="18" charset="0"/>
                <a:cs typeface="Times New Roman" panose="02020603050405020304" pitchFamily="18" charset="0"/>
              </a:rPr>
              <a:t>58 </a:t>
            </a:r>
            <a:r>
              <a:rPr lang="fr-FR" sz="2800" dirty="0" smtClean="0">
                <a:solidFill>
                  <a:schemeClr val="tx1"/>
                </a:solidFill>
                <a:latin typeface="Times New Roman" panose="02020603050405020304" pitchFamily="18" charset="0"/>
                <a:cs typeface="Times New Roman" panose="02020603050405020304" pitchFamily="18" charset="0"/>
              </a:rPr>
              <a:t>états Membres. Cette loi a été signée à </a:t>
            </a:r>
            <a:r>
              <a:rPr lang="fr-FR" sz="28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Paris </a:t>
            </a:r>
            <a:r>
              <a:rPr lang="fr-FR" sz="28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au Palais de Chaillot</a:t>
            </a:r>
            <a:r>
              <a:rPr lang="fr-FR" sz="28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2800" i="1" dirty="0" smtClean="0">
                <a:solidFill>
                  <a:schemeClr val="tx1"/>
                </a:solidFill>
                <a:latin typeface="Times New Roman" panose="02020603050405020304" pitchFamily="18" charset="0"/>
                <a:cs typeface="Times New Roman" panose="02020603050405020304" pitchFamily="18" charset="0"/>
              </a:rPr>
              <a:t> </a:t>
            </a:r>
          </a:p>
          <a:p>
            <a:r>
              <a:rPr lang="fr-FR" sz="2800" dirty="0" smtClean="0">
                <a:solidFill>
                  <a:schemeClr val="tx1"/>
                </a:solidFill>
                <a:latin typeface="Times New Roman" panose="02020603050405020304" pitchFamily="18" charset="0"/>
                <a:cs typeface="Times New Roman" panose="02020603050405020304" pitchFamily="18" charset="0"/>
              </a:rPr>
              <a:t>Pour </a:t>
            </a:r>
            <a:r>
              <a:rPr lang="fr-FR" sz="2800" dirty="0">
                <a:solidFill>
                  <a:schemeClr val="tx1"/>
                </a:solidFill>
                <a:latin typeface="Times New Roman" panose="02020603050405020304" pitchFamily="18" charset="0"/>
                <a:cs typeface="Times New Roman" panose="02020603050405020304" pitchFamily="18" charset="0"/>
              </a:rPr>
              <a:t>commémorer son adoption, la Journée des droits de l'homme est célébrée chaque année le </a:t>
            </a:r>
            <a:r>
              <a:rPr lang="fr-FR" sz="2800" dirty="0" smtClean="0">
                <a:solidFill>
                  <a:schemeClr val="tx1"/>
                </a:solidFill>
                <a:latin typeface="Times New Roman" panose="02020603050405020304" pitchFamily="18" charset="0"/>
                <a:cs typeface="Times New Roman" panose="02020603050405020304" pitchFamily="18" charset="0"/>
              </a:rPr>
              <a:t>10 </a:t>
            </a:r>
            <a:r>
              <a:rPr lang="fr-FR" sz="2800" dirty="0">
                <a:solidFill>
                  <a:schemeClr val="tx1"/>
                </a:solidFill>
                <a:latin typeface="Times New Roman" panose="02020603050405020304" pitchFamily="18" charset="0"/>
                <a:cs typeface="Times New Roman" panose="02020603050405020304" pitchFamily="18" charset="0"/>
              </a:rPr>
              <a:t>décembre.</a:t>
            </a:r>
          </a:p>
          <a:p>
            <a:r>
              <a:rPr lang="fr-FR" sz="2800" dirty="0" smtClean="0">
                <a:solidFill>
                  <a:schemeClr val="tx1"/>
                </a:solidFill>
                <a:latin typeface="Times New Roman" panose="02020603050405020304" pitchFamily="18" charset="0"/>
                <a:cs typeface="Times New Roman" panose="02020603050405020304" pitchFamily="18" charset="0"/>
              </a:rPr>
              <a:t>Ce </a:t>
            </a:r>
            <a:r>
              <a:rPr lang="fr-FR" sz="2800" dirty="0">
                <a:solidFill>
                  <a:schemeClr val="tx1"/>
                </a:solidFill>
                <a:latin typeface="Times New Roman" panose="02020603050405020304" pitchFamily="18" charset="0"/>
                <a:cs typeface="Times New Roman" panose="02020603050405020304" pitchFamily="18" charset="0"/>
              </a:rPr>
              <a:t>n'est pas une loi obligatoire, mais plutôt un "</a:t>
            </a:r>
            <a:r>
              <a:rPr lang="fr-FR" sz="2800" i="1" dirty="0">
                <a:solidFill>
                  <a:schemeClr val="tx1"/>
                </a:solidFill>
                <a:latin typeface="Times New Roman" panose="02020603050405020304" pitchFamily="18" charset="0"/>
                <a:cs typeface="Times New Roman" panose="02020603050405020304" pitchFamily="18" charset="0"/>
              </a:rPr>
              <a:t>idéal commun à atteindre par tous les peuples et toutes les nations</a:t>
            </a:r>
            <a:r>
              <a:rPr lang="fr-FR" sz="2800" dirty="0">
                <a:solidFill>
                  <a:schemeClr val="tx1"/>
                </a:solidFill>
                <a:latin typeface="Times New Roman" panose="02020603050405020304" pitchFamily="18" charset="0"/>
                <a:cs typeface="Times New Roman" panose="02020603050405020304" pitchFamily="18" charset="0"/>
              </a:rPr>
              <a:t>".</a:t>
            </a:r>
          </a:p>
          <a:p>
            <a:pPr marL="0" indent="0" algn="ctr">
              <a:buNone/>
            </a:pPr>
            <a:r>
              <a:rPr lang="fr-FR" b="1" i="1" dirty="0">
                <a:solidFill>
                  <a:srgbClr val="C00000"/>
                </a:solidFill>
                <a:latin typeface="Times New Roman" panose="02020603050405020304" pitchFamily="18" charset="0"/>
                <a:ea typeface="Times New Roman" panose="02020603050405020304" pitchFamily="18" charset="0"/>
              </a:rPr>
              <a:t>C'est un guide qui inspire les lois de nombreux pays</a:t>
            </a:r>
            <a:endParaRPr lang="fr-FR" dirty="0">
              <a:solidFill>
                <a:schemeClr val="tx1"/>
              </a:solidFill>
            </a:endParaRPr>
          </a:p>
        </p:txBody>
      </p:sp>
      <p:pic>
        <p:nvPicPr>
          <p:cNvPr id="4" name="Image 3"/>
          <p:cNvPicPr>
            <a:picLocks noChangeAspect="1"/>
          </p:cNvPicPr>
          <p:nvPr/>
        </p:nvPicPr>
        <p:blipFill>
          <a:blip r:embed="rId2"/>
          <a:stretch>
            <a:fillRect/>
          </a:stretch>
        </p:blipFill>
        <p:spPr>
          <a:xfrm>
            <a:off x="9993086" y="0"/>
            <a:ext cx="2198914" cy="2050869"/>
          </a:xfrm>
          <a:prstGeom prst="rect">
            <a:avLst/>
          </a:prstGeom>
        </p:spPr>
      </p:pic>
    </p:spTree>
    <p:extLst>
      <p:ext uri="{BB962C8B-B14F-4D97-AF65-F5344CB8AC3E}">
        <p14:creationId xmlns:p14="http://schemas.microsoft.com/office/powerpoint/2010/main" val="3356442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295402" y="982133"/>
            <a:ext cx="9601196" cy="4893206"/>
          </a:xfrm>
          <a:prstGeom prst="rect">
            <a:avLst/>
          </a:prstGeom>
        </p:spPr>
      </p:pic>
    </p:spTree>
    <p:extLst>
      <p:ext uri="{BB962C8B-B14F-4D97-AF65-F5344CB8AC3E}">
        <p14:creationId xmlns:p14="http://schemas.microsoft.com/office/powerpoint/2010/main" val="26675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a:solidFill>
                  <a:srgbClr val="C00000"/>
                </a:solidFill>
                <a:latin typeface="Times New Roman" panose="02020603050405020304" pitchFamily="18" charset="0"/>
                <a:cs typeface="Times New Roman" panose="02020603050405020304" pitchFamily="18" charset="0"/>
              </a:rPr>
              <a:t>Les 30 articles de </a:t>
            </a:r>
            <a:r>
              <a:rPr lang="fr-FR" sz="3200" dirty="0" smtClean="0">
                <a:solidFill>
                  <a:srgbClr val="C00000"/>
                </a:solidFill>
                <a:latin typeface="Times New Roman" panose="02020603050405020304" pitchFamily="18" charset="0"/>
                <a:cs typeface="Times New Roman" panose="02020603050405020304" pitchFamily="18" charset="0"/>
              </a:rPr>
              <a:t>« </a:t>
            </a:r>
            <a:r>
              <a:rPr lang="fr-FR" sz="3200" i="1" dirty="0" smtClean="0">
                <a:solidFill>
                  <a:srgbClr val="C00000"/>
                </a:solidFill>
                <a:latin typeface="Times New Roman" panose="02020603050405020304" pitchFamily="18" charset="0"/>
                <a:cs typeface="Times New Roman" panose="02020603050405020304" pitchFamily="18" charset="0"/>
              </a:rPr>
              <a:t>la </a:t>
            </a:r>
            <a:r>
              <a:rPr lang="fr-FR" sz="3200" i="1" dirty="0">
                <a:solidFill>
                  <a:srgbClr val="C00000"/>
                </a:solidFill>
                <a:latin typeface="Times New Roman" panose="02020603050405020304" pitchFamily="18" charset="0"/>
                <a:cs typeface="Times New Roman" panose="02020603050405020304" pitchFamily="18" charset="0"/>
              </a:rPr>
              <a:t>loi universelle des droits de </a:t>
            </a:r>
            <a:r>
              <a:rPr lang="fr-FR" sz="3200" i="1" dirty="0" smtClean="0">
                <a:solidFill>
                  <a:srgbClr val="C00000"/>
                </a:solidFill>
                <a:latin typeface="Times New Roman" panose="02020603050405020304" pitchFamily="18" charset="0"/>
                <a:cs typeface="Times New Roman" panose="02020603050405020304" pitchFamily="18" charset="0"/>
              </a:rPr>
              <a:t>l’homme »</a:t>
            </a:r>
            <a:endParaRPr lang="fr-FR" sz="32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fontScale="92500" lnSpcReduction="10000"/>
          </a:bodyPr>
          <a:lstStyle/>
          <a:p>
            <a:r>
              <a:rPr lang="fr-FR" b="1" dirty="0">
                <a:solidFill>
                  <a:schemeClr val="tx1"/>
                </a:solidFill>
                <a:latin typeface="Times New Roman" panose="02020603050405020304" pitchFamily="18" charset="0"/>
                <a:cs typeface="Times New Roman" panose="02020603050405020304" pitchFamily="18" charset="0"/>
              </a:rPr>
              <a:t>Article 1 :</a:t>
            </a:r>
            <a:r>
              <a:rPr lang="fr-FR" dirty="0">
                <a:solidFill>
                  <a:schemeClr val="tx1"/>
                </a:solidFill>
                <a:latin typeface="Times New Roman" panose="02020603050405020304" pitchFamily="18" charset="0"/>
                <a:cs typeface="Times New Roman" panose="02020603050405020304" pitchFamily="18" charset="0"/>
              </a:rPr>
              <a:t> Tous les êtres humains naissent </a:t>
            </a:r>
            <a:r>
              <a:rPr lang="fr-FR" i="1" dirty="0">
                <a:solidFill>
                  <a:schemeClr val="tx1"/>
                </a:solidFill>
                <a:latin typeface="Times New Roman" panose="02020603050405020304" pitchFamily="18" charset="0"/>
                <a:cs typeface="Times New Roman" panose="02020603050405020304" pitchFamily="18" charset="0"/>
              </a:rPr>
              <a:t>libres </a:t>
            </a:r>
            <a:r>
              <a:rPr lang="fr-FR" dirty="0">
                <a:solidFill>
                  <a:schemeClr val="tx1"/>
                </a:solidFill>
                <a:latin typeface="Times New Roman" panose="02020603050405020304" pitchFamily="18" charset="0"/>
                <a:cs typeface="Times New Roman" panose="02020603050405020304" pitchFamily="18" charset="0"/>
              </a:rPr>
              <a:t>et </a:t>
            </a:r>
            <a:r>
              <a:rPr lang="fr-FR" i="1" dirty="0">
                <a:solidFill>
                  <a:schemeClr val="tx1"/>
                </a:solidFill>
                <a:latin typeface="Times New Roman" panose="02020603050405020304" pitchFamily="18" charset="0"/>
                <a:cs typeface="Times New Roman" panose="02020603050405020304" pitchFamily="18" charset="0"/>
              </a:rPr>
              <a:t>égaux en dignité et en droits</a:t>
            </a:r>
            <a:r>
              <a:rPr lang="fr-FR" dirty="0">
                <a:solidFill>
                  <a:schemeClr val="tx1"/>
                </a:solidFill>
                <a:latin typeface="Times New Roman" panose="02020603050405020304" pitchFamily="18" charset="0"/>
                <a:cs typeface="Times New Roman" panose="02020603050405020304" pitchFamily="18" charset="0"/>
              </a:rPr>
              <a:t>. Ils sont doués de raison et de conscience et doivent agir les uns envers les autres dans un esprit de fraternité.</a:t>
            </a:r>
          </a:p>
          <a:p>
            <a:pPr algn="just"/>
            <a:r>
              <a:rPr lang="fr-FR" b="1" dirty="0">
                <a:solidFill>
                  <a:schemeClr val="tx1"/>
                </a:solidFill>
                <a:latin typeface="Times New Roman" panose="02020603050405020304" pitchFamily="18" charset="0"/>
                <a:cs typeface="Times New Roman" panose="02020603050405020304" pitchFamily="18" charset="0"/>
              </a:rPr>
              <a:t>Article 2 :</a:t>
            </a:r>
            <a:r>
              <a:rPr lang="fr-FR" dirty="0">
                <a:solidFill>
                  <a:schemeClr val="tx1"/>
                </a:solidFill>
                <a:latin typeface="Times New Roman" panose="02020603050405020304" pitchFamily="18" charset="0"/>
                <a:cs typeface="Times New Roman" panose="02020603050405020304" pitchFamily="18" charset="0"/>
              </a:rPr>
              <a:t> Chacun peut se prévaloir de tous les droits et de toutes les libertés proclamés dans la présente Déclaration, sans distinction aucune, notamment de race, de couleur, de sexe, de langue, de religion, d'opinion politique ou de toute autre opinion, d'origine nationale ou sociale, de fortune, de naissance ou de toute autre situation.</a:t>
            </a:r>
          </a:p>
          <a:p>
            <a:r>
              <a:rPr lang="fr-FR" b="1" dirty="0">
                <a:solidFill>
                  <a:schemeClr val="tx1"/>
                </a:solidFill>
                <a:latin typeface="Times New Roman" panose="02020603050405020304" pitchFamily="18" charset="0"/>
                <a:cs typeface="Times New Roman" panose="02020603050405020304" pitchFamily="18" charset="0"/>
              </a:rPr>
              <a:t>Article 3 :</a:t>
            </a:r>
            <a:r>
              <a:rPr lang="fr-FR" dirty="0">
                <a:solidFill>
                  <a:schemeClr val="tx1"/>
                </a:solidFill>
                <a:latin typeface="Times New Roman" panose="02020603050405020304" pitchFamily="18" charset="0"/>
                <a:cs typeface="Times New Roman" panose="02020603050405020304" pitchFamily="18" charset="0"/>
              </a:rPr>
              <a:t> Tout individu </a:t>
            </a:r>
            <a:r>
              <a:rPr lang="fr-FR" dirty="0" smtClean="0">
                <a:solidFill>
                  <a:schemeClr val="tx1"/>
                </a:solidFill>
                <a:latin typeface="Times New Roman" panose="02020603050405020304" pitchFamily="18" charset="0"/>
                <a:cs typeface="Times New Roman" panose="02020603050405020304" pitchFamily="18" charset="0"/>
              </a:rPr>
              <a:t>à </a:t>
            </a:r>
            <a:r>
              <a:rPr lang="fr-FR" dirty="0">
                <a:solidFill>
                  <a:schemeClr val="tx1"/>
                </a:solidFill>
                <a:latin typeface="Times New Roman" panose="02020603050405020304" pitchFamily="18" charset="0"/>
                <a:cs typeface="Times New Roman" panose="02020603050405020304" pitchFamily="18" charset="0"/>
              </a:rPr>
              <a:t>droit à la vie, à la liberté et à la sûreté de sa personne.</a:t>
            </a: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26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sz="3100" b="1" dirty="0" smtClean="0"/>
              <a:t/>
            </a:r>
            <a:br>
              <a:rPr lang="fr-FR" sz="3100" b="1" dirty="0" smtClean="0"/>
            </a:br>
            <a:r>
              <a:rPr lang="fr-FR" sz="3100" b="1" dirty="0"/>
              <a:t/>
            </a:r>
            <a:br>
              <a:rPr lang="fr-FR" sz="3100" b="1" dirty="0"/>
            </a:br>
            <a:r>
              <a:rPr lang="fr-FR" sz="2400" b="1" dirty="0" smtClean="0">
                <a:solidFill>
                  <a:schemeClr val="tx1"/>
                </a:solidFill>
                <a:latin typeface="Times New Roman" panose="02020603050405020304" pitchFamily="18" charset="0"/>
                <a:cs typeface="Times New Roman" panose="02020603050405020304" pitchFamily="18" charset="0"/>
              </a:rPr>
              <a:t>Article </a:t>
            </a:r>
            <a:r>
              <a:rPr lang="fr-FR" sz="2400" b="1" dirty="0">
                <a:solidFill>
                  <a:schemeClr val="tx1"/>
                </a:solidFill>
                <a:latin typeface="Times New Roman" panose="02020603050405020304" pitchFamily="18" charset="0"/>
                <a:cs typeface="Times New Roman" panose="02020603050405020304" pitchFamily="18" charset="0"/>
              </a:rPr>
              <a:t>4 :</a:t>
            </a:r>
            <a:r>
              <a:rPr lang="fr-FR" sz="2400" dirty="0">
                <a:solidFill>
                  <a:schemeClr val="tx1"/>
                </a:solidFill>
                <a:latin typeface="Times New Roman" panose="02020603050405020304" pitchFamily="18" charset="0"/>
                <a:cs typeface="Times New Roman" panose="02020603050405020304" pitchFamily="18" charset="0"/>
              </a:rPr>
              <a:t> Nul ne sera tenu en esclavage ni en servitude ; l'esclavage et la traite des esclaves sont interdits sous toutes leurs formes.</a:t>
            </a:r>
            <a:br>
              <a:rPr lang="fr-FR" sz="2400" dirty="0">
                <a:solidFill>
                  <a:schemeClr val="tx1"/>
                </a:solidFill>
                <a:latin typeface="Times New Roman" panose="02020603050405020304" pitchFamily="18" charset="0"/>
                <a:cs typeface="Times New Roman" panose="02020603050405020304" pitchFamily="18" charset="0"/>
              </a:rPr>
            </a:br>
            <a:endParaRPr lang="fr-FR" sz="2400" dirty="0">
              <a:solidFill>
                <a:schemeClr val="tx1"/>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p:txBody>
          <a:bodyPr>
            <a:normAutofit lnSpcReduction="10000"/>
          </a:bodyPr>
          <a:lstStyle/>
          <a:p>
            <a:pPr>
              <a:lnSpc>
                <a:spcPct val="107000"/>
              </a:lnSpc>
              <a:spcAft>
                <a:spcPts val="800"/>
              </a:spcAft>
            </a:pPr>
            <a:r>
              <a:rPr lang="fr-FR"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Article 5 :</a:t>
            </a:r>
            <a:r>
              <a:rPr lang="fr-FR"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Nul ne sera soumis à la torture, ni à des peines ou traitements cruels, inhumains ou dégradants.</a:t>
            </a:r>
            <a:endParaRPr lang="fr-FR"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Article 6 :</a:t>
            </a:r>
            <a:r>
              <a:rPr lang="fr-FR"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Chacun a le droit à la reconnaissance en tous lieux de sa personnalité juridique.</a:t>
            </a:r>
            <a:endParaRPr lang="fr-FR"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sz="22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Article 7 :</a:t>
            </a:r>
            <a:r>
              <a:rPr lang="fr-FR" sz="2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Tous sont égaux devant la loi et ont droit sans distinction à une égale protection de la loi. </a:t>
            </a:r>
            <a:r>
              <a:rPr lang="fr-FR"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Tous ont droit à une protection égale contre toute discrimination qui violerait la présente Déclaration et contre toute provocation à une telle discrimination.</a:t>
            </a:r>
          </a:p>
          <a:p>
            <a:endParaRPr lang="fr-FR" dirty="0"/>
          </a:p>
        </p:txBody>
      </p:sp>
    </p:spTree>
    <p:extLst>
      <p:ext uri="{BB962C8B-B14F-4D97-AF65-F5344CB8AC3E}">
        <p14:creationId xmlns:p14="http://schemas.microsoft.com/office/powerpoint/2010/main" val="239434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1" y="1449978"/>
            <a:ext cx="9601196" cy="979713"/>
          </a:xfrm>
        </p:spPr>
        <p:txBody>
          <a:bodyPr>
            <a:noAutofit/>
          </a:bodyPr>
          <a:lstStyle/>
          <a:p>
            <a:pPr algn="l"/>
            <a:r>
              <a:rPr lang="fr-FR" sz="2000" b="1" dirty="0">
                <a:solidFill>
                  <a:schemeClr val="tx1"/>
                </a:solidFill>
                <a:latin typeface="Times New Roman" panose="02020603050405020304" pitchFamily="18" charset="0"/>
                <a:cs typeface="Times New Roman" panose="02020603050405020304" pitchFamily="18" charset="0"/>
              </a:rPr>
              <a:t>Article 8 :</a:t>
            </a:r>
            <a:r>
              <a:rPr lang="fr-FR" sz="2000" dirty="0">
                <a:solidFill>
                  <a:schemeClr val="tx1"/>
                </a:solidFill>
                <a:latin typeface="Times New Roman" panose="02020603050405020304" pitchFamily="18" charset="0"/>
                <a:cs typeface="Times New Roman" panose="02020603050405020304" pitchFamily="18" charset="0"/>
              </a:rPr>
              <a:t> Toute personne a droit à un recours effectif devant les juridictions nationales compétentes contre les actes violant les droits fondamentaux qui lui sont reconnus par la constitution ou par la loi.</a:t>
            </a:r>
            <a:r>
              <a:rPr lang="fr-FR" sz="2000" dirty="0">
                <a:solidFill>
                  <a:schemeClr val="tx1"/>
                </a:solidFill>
              </a:rPr>
              <a:t/>
            </a:r>
            <a:br>
              <a:rPr lang="fr-FR" sz="2000" dirty="0">
                <a:solidFill>
                  <a:schemeClr val="tx1"/>
                </a:solidFill>
              </a:rPr>
            </a:br>
            <a:endParaRPr lang="fr-FR" sz="2000" dirty="0">
              <a:solidFill>
                <a:schemeClr val="tx1"/>
              </a:solidFill>
            </a:endParaRPr>
          </a:p>
        </p:txBody>
      </p:sp>
      <p:sp>
        <p:nvSpPr>
          <p:cNvPr id="3" name="Espace réservé du contenu 2"/>
          <p:cNvSpPr>
            <a:spLocks noGrp="1"/>
          </p:cNvSpPr>
          <p:nvPr>
            <p:ph idx="1"/>
          </p:nvPr>
        </p:nvSpPr>
        <p:spPr/>
        <p:txBody>
          <a:bodyPr>
            <a:normAutofit fontScale="85000" lnSpcReduction="20000"/>
          </a:bodyPr>
          <a:lstStyle/>
          <a:p>
            <a:r>
              <a:rPr lang="fr-FR" dirty="0" smtClean="0"/>
              <a:t> </a:t>
            </a:r>
            <a:r>
              <a:rPr lang="fr-FR" b="1" dirty="0">
                <a:solidFill>
                  <a:schemeClr val="tx1"/>
                </a:solidFill>
                <a:latin typeface="Times New Roman" panose="02020603050405020304" pitchFamily="18" charset="0"/>
                <a:cs typeface="Times New Roman" panose="02020603050405020304" pitchFamily="18" charset="0"/>
              </a:rPr>
              <a:t>Article 9 :</a:t>
            </a:r>
            <a:r>
              <a:rPr lang="fr-FR" dirty="0">
                <a:solidFill>
                  <a:schemeClr val="tx1"/>
                </a:solidFill>
                <a:latin typeface="Times New Roman" panose="02020603050405020304" pitchFamily="18" charset="0"/>
                <a:cs typeface="Times New Roman" panose="02020603050405020304" pitchFamily="18" charset="0"/>
              </a:rPr>
              <a:t> Nul ne peut être arbitrairement arrêté, détenu ou exilé.</a:t>
            </a:r>
          </a:p>
          <a:p>
            <a:r>
              <a:rPr lang="fr-FR" b="1" dirty="0">
                <a:solidFill>
                  <a:schemeClr val="tx1"/>
                </a:solidFill>
                <a:latin typeface="Times New Roman" panose="02020603050405020304" pitchFamily="18" charset="0"/>
                <a:cs typeface="Times New Roman" panose="02020603050405020304" pitchFamily="18" charset="0"/>
              </a:rPr>
              <a:t>Article 10 :</a:t>
            </a:r>
            <a:r>
              <a:rPr lang="fr-FR" dirty="0">
                <a:solidFill>
                  <a:schemeClr val="tx1"/>
                </a:solidFill>
                <a:latin typeface="Times New Roman" panose="02020603050405020304" pitchFamily="18" charset="0"/>
                <a:cs typeface="Times New Roman" panose="02020603050405020304" pitchFamily="18" charset="0"/>
              </a:rPr>
              <a:t> Toute personne à droit, en pleine égalité, à ce que sa cause soit entendue équitablement et publiquement par un tribunal indépendant et impartial, qui décidera, soit de ses droits et obligations, soit du bien-fondé de toute accusation en matière pénale dirigée contre elle.</a:t>
            </a:r>
          </a:p>
          <a:p>
            <a:r>
              <a:rPr lang="fr-FR" b="1" dirty="0">
                <a:solidFill>
                  <a:schemeClr val="tx1"/>
                </a:solidFill>
                <a:latin typeface="Times New Roman" panose="02020603050405020304" pitchFamily="18" charset="0"/>
                <a:cs typeface="Times New Roman" panose="02020603050405020304" pitchFamily="18" charset="0"/>
              </a:rPr>
              <a:t>Article 11 :</a:t>
            </a:r>
            <a:r>
              <a:rPr lang="fr-FR" dirty="0">
                <a:solidFill>
                  <a:schemeClr val="tx1"/>
                </a:solidFill>
                <a:latin typeface="Times New Roman" panose="02020603050405020304" pitchFamily="18" charset="0"/>
                <a:cs typeface="Times New Roman" panose="02020603050405020304" pitchFamily="18" charset="0"/>
              </a:rPr>
              <a:t> Toute personne accusée d'un acte délictueux </a:t>
            </a:r>
            <a:r>
              <a:rPr lang="fr-FR" dirty="0" smtClean="0">
                <a:solidFill>
                  <a:schemeClr val="tx1"/>
                </a:solidFill>
                <a:latin typeface="Times New Roman" panose="02020603050405020304" pitchFamily="18" charset="0"/>
                <a:cs typeface="Times New Roman" panose="02020603050405020304" pitchFamily="18" charset="0"/>
              </a:rPr>
              <a:t>(coupable) est </a:t>
            </a:r>
            <a:r>
              <a:rPr lang="fr-FR" dirty="0">
                <a:solidFill>
                  <a:schemeClr val="tx1"/>
                </a:solidFill>
                <a:latin typeface="Times New Roman" panose="02020603050405020304" pitchFamily="18" charset="0"/>
                <a:cs typeface="Times New Roman" panose="02020603050405020304" pitchFamily="18" charset="0"/>
              </a:rPr>
              <a:t>présumée innocente jusqu'à ce que sa culpabilité ait été légalement établie au cours d'un procès public où toutes les garanties nécessaires à sa défense lui auront été assurées.</a:t>
            </a:r>
          </a:p>
          <a:p>
            <a:r>
              <a:rPr lang="fr-FR" b="1" dirty="0">
                <a:solidFill>
                  <a:schemeClr val="tx1"/>
                </a:solidFill>
                <a:latin typeface="Times New Roman" panose="02020603050405020304" pitchFamily="18" charset="0"/>
                <a:cs typeface="Times New Roman" panose="02020603050405020304" pitchFamily="18" charset="0"/>
              </a:rPr>
              <a:t>Article 12 :</a:t>
            </a:r>
            <a:r>
              <a:rPr lang="fr-FR" dirty="0">
                <a:solidFill>
                  <a:schemeClr val="tx1"/>
                </a:solidFill>
                <a:latin typeface="Times New Roman" panose="02020603050405020304" pitchFamily="18" charset="0"/>
                <a:cs typeface="Times New Roman" panose="02020603050405020304" pitchFamily="18" charset="0"/>
              </a:rPr>
              <a:t> Nul ne sera l'objet d'immixtions arbitraires </a:t>
            </a:r>
            <a:r>
              <a:rPr lang="fr-FR" dirty="0" smtClean="0">
                <a:solidFill>
                  <a:schemeClr val="tx1"/>
                </a:solidFill>
                <a:latin typeface="Times New Roman" panose="02020603050405020304" pitchFamily="18" charset="0"/>
                <a:cs typeface="Times New Roman" panose="02020603050405020304" pitchFamily="18" charset="0"/>
              </a:rPr>
              <a:t>(intervention illégale) dans </a:t>
            </a:r>
            <a:r>
              <a:rPr lang="fr-FR" dirty="0">
                <a:solidFill>
                  <a:schemeClr val="tx1"/>
                </a:solidFill>
                <a:latin typeface="Times New Roman" panose="02020603050405020304" pitchFamily="18" charset="0"/>
                <a:cs typeface="Times New Roman" panose="02020603050405020304" pitchFamily="18" charset="0"/>
              </a:rPr>
              <a:t>sa vie privée, sa famille, son domicile ou sa correspondance, ni d'atteintes à son honneur et à sa réputation</a:t>
            </a:r>
            <a:r>
              <a:rPr lang="fr-FR" dirty="0">
                <a:latin typeface="Times New Roman" panose="02020603050405020304" pitchFamily="18"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29967746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443</TotalTime>
  <Words>2394</Words>
  <Application>Microsoft Office PowerPoint</Application>
  <PresentationFormat>Grand écran</PresentationFormat>
  <Paragraphs>111</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Garamond</vt:lpstr>
      <vt:lpstr>Times New Roman</vt:lpstr>
      <vt:lpstr>Wingdings</vt:lpstr>
      <vt:lpstr>Organique</vt:lpstr>
      <vt:lpstr>Les droits de l’homme et l’ONU</vt:lpstr>
      <vt:lpstr>Les droits de l’homme selon la charte de l’ONU</vt:lpstr>
      <vt:lpstr>L'actualité tragique des droits humains </vt:lpstr>
      <vt:lpstr>Origine des droits de l’homme </vt:lpstr>
      <vt:lpstr>   La déclaration universelle des droits de l‘homme</vt:lpstr>
      <vt:lpstr>Présentation PowerPoint</vt:lpstr>
      <vt:lpstr>Les 30 articles de « la loi universelle des droits de l’homme »</vt:lpstr>
      <vt:lpstr>  Article 4 : Nul ne sera tenu en esclavage ni en servitude ; l'esclavage et la traite des esclaves sont interdits sous toutes leurs formes. </vt:lpstr>
      <vt:lpstr>Article 8 : Toute personne a droit à un recours effectif devant les juridictions nationales compétentes contre les actes violant les droits fondamentaux qui lui sont reconnus par la constitution ou par la loi. </vt:lpstr>
      <vt:lpstr>Article 13 : Toute personne a le droit de circuler librement et de choisir sa résidence à l'intérieur d'un État. Toute personne a le droit de quitter tout pays, y compris le sien, et de revenir dans son pays. </vt:lpstr>
      <vt:lpstr>Article 18 : Toute personne a droit à la liberté de pensée, de conscience et de religion. Ce droit implique la liberté de changer de religion ou de conviction ;</vt:lpstr>
      <vt:lpstr>  Article 23 : Toute personne a droit au travail, au libre choix de son travail, à des conditions équitables et satisfaisantes de travail et à la protection contre le chômage. </vt:lpstr>
      <vt:lpstr>Article 28 : Toute personne a droit à ce que règne, sur le plan social et sur le plan international, un ordre tel que les droits et libertés énoncés dans la présente Déclaration puissent y trouver plein effet. </vt:lpstr>
      <vt:lpstr>Présentation PowerPoint</vt:lpstr>
      <vt:lpstr>Les principes fondamentaux des droits de l‘homme</vt:lpstr>
      <vt:lpstr>Les caractéristiques des droits de l’homme</vt:lpstr>
      <vt:lpstr>Critères de classification des droits de l'homme </vt:lpstr>
      <vt:lpstr> 1. Le pacte international des droits civils et politiques (PIDCP) </vt:lpstr>
      <vt:lpstr>En 1989, un protocole additionnel majeur a été ajouté à ce Pacte. Il s'agit du Deuxième protocole facultatif, visant à abolir la peine de mort, adopté le 15 décembre 1989.</vt:lpstr>
      <vt:lpstr> 2. Le pacte international des droits économiques, sociaux et culturels (PIDESC) </vt:lpstr>
      <vt:lpstr>  En 2008, il y’a eu quelques articles additionnels à ce pacte comme le droit de : </vt:lpstr>
      <vt:lpstr>Présentation PowerPoint</vt:lpstr>
      <vt:lpstr>"Droits de l‘homme" ou "Droits humains" ? </vt:lpstr>
      <vt:lpstr> Le rôle de l'ONU - Le gardien des droits de l‘homme </vt:lpstr>
      <vt:lpstr>Conclusion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droits de l’homme et l’ONU</dc:title>
  <dc:creator>ATLAS PC</dc:creator>
  <cp:lastModifiedBy>ATLAS PC</cp:lastModifiedBy>
  <cp:revision>47</cp:revision>
  <dcterms:created xsi:type="dcterms:W3CDTF">2025-10-28T09:06:17Z</dcterms:created>
  <dcterms:modified xsi:type="dcterms:W3CDTF">2025-11-27T21:14:36Z</dcterms:modified>
</cp:coreProperties>
</file>