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6" r:id="rId6"/>
    <p:sldId id="262" r:id="rId7"/>
    <p:sldId id="264" r:id="rId8"/>
    <p:sldId id="265" r:id="rId9"/>
    <p:sldId id="268" r:id="rId10"/>
    <p:sldId id="269" r:id="rId11"/>
    <p:sldId id="271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33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A052-0651-4574-A532-B5CC136A0265}" type="datetimeFigureOut">
              <a:rPr lang="fr-FR" smtClean="0"/>
              <a:pPr/>
              <a:t>27/03/2022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402E-832D-4ED8-A759-6E9DEE4ED8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A052-0651-4574-A532-B5CC136A0265}" type="datetimeFigureOut">
              <a:rPr lang="fr-FR" smtClean="0"/>
              <a:pPr/>
              <a:t>27/03/2022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402E-832D-4ED8-A759-6E9DEE4ED8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A052-0651-4574-A532-B5CC136A0265}" type="datetimeFigureOut">
              <a:rPr lang="fr-FR" smtClean="0"/>
              <a:pPr/>
              <a:t>27/03/2022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402E-832D-4ED8-A759-6E9DEE4ED8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A052-0651-4574-A532-B5CC136A0265}" type="datetimeFigureOut">
              <a:rPr lang="fr-FR" smtClean="0"/>
              <a:pPr/>
              <a:t>27/03/2022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402E-832D-4ED8-A759-6E9DEE4ED8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A052-0651-4574-A532-B5CC136A0265}" type="datetimeFigureOut">
              <a:rPr lang="fr-FR" smtClean="0"/>
              <a:pPr/>
              <a:t>27/03/2022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402E-832D-4ED8-A759-6E9DEE4ED8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A052-0651-4574-A532-B5CC136A0265}" type="datetimeFigureOut">
              <a:rPr lang="fr-FR" smtClean="0"/>
              <a:pPr/>
              <a:t>27/03/2022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402E-832D-4ED8-A759-6E9DEE4ED8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A052-0651-4574-A532-B5CC136A0265}" type="datetimeFigureOut">
              <a:rPr lang="fr-FR" smtClean="0"/>
              <a:pPr/>
              <a:t>27/03/2022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402E-832D-4ED8-A759-6E9DEE4ED8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A052-0651-4574-A532-B5CC136A0265}" type="datetimeFigureOut">
              <a:rPr lang="fr-FR" smtClean="0"/>
              <a:pPr/>
              <a:t>27/03/2022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402E-832D-4ED8-A759-6E9DEE4ED8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A052-0651-4574-A532-B5CC136A0265}" type="datetimeFigureOut">
              <a:rPr lang="fr-FR" smtClean="0"/>
              <a:pPr/>
              <a:t>27/03/2022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402E-832D-4ED8-A759-6E9DEE4ED8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A052-0651-4574-A532-B5CC136A0265}" type="datetimeFigureOut">
              <a:rPr lang="fr-FR" smtClean="0"/>
              <a:pPr/>
              <a:t>27/03/2022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402E-832D-4ED8-A759-6E9DEE4ED8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A052-0651-4574-A532-B5CC136A0265}" type="datetimeFigureOut">
              <a:rPr lang="fr-FR" smtClean="0"/>
              <a:pPr/>
              <a:t>27/03/2022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402E-832D-4ED8-A759-6E9DEE4ED8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2A052-0651-4574-A532-B5CC136A0265}" type="datetimeFigureOut">
              <a:rPr lang="fr-FR" smtClean="0"/>
              <a:pPr/>
              <a:t>27/03/2022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D402E-832D-4ED8-A759-6E9DEE4ED8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Principles of Economics 2ed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2:</a:t>
            </a:r>
            <a:endParaRPr lang="en-US" dirty="0" smtClean="0"/>
          </a:p>
          <a:p>
            <a:r>
              <a:rPr lang="en-US" dirty="0" smtClean="0"/>
              <a:t>Elasticity</a:t>
            </a:r>
            <a:endParaRPr lang="en-US" dirty="0" smtClean="0"/>
          </a:p>
          <a:p>
            <a:r>
              <a:rPr lang="en-US" dirty="0" smtClean="0"/>
              <a:t>Chapter </a:t>
            </a:r>
            <a:r>
              <a:rPr lang="en-US" dirty="0" smtClean="0"/>
              <a:t>5 </a:t>
            </a:r>
            <a:r>
              <a:rPr lang="en-US" dirty="0" smtClean="0"/>
              <a:t>of your textbook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 the gaps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Complete the gaps in the text:</a:t>
            </a:r>
          </a:p>
          <a:p>
            <a:pPr lvl="1"/>
            <a:r>
              <a:rPr lang="en-US" dirty="0" smtClean="0"/>
              <a:t>Oakland Ltd has established two subsidiaries to capitalize on low production costs. One of these ….. (called </a:t>
            </a:r>
            <a:r>
              <a:rPr lang="en-US" dirty="0" err="1" smtClean="0"/>
              <a:t>Hitax</a:t>
            </a:r>
            <a:r>
              <a:rPr lang="en-US" dirty="0" smtClean="0"/>
              <a:t> Sub) is located in a country whose government …… a 50% tax rate on before-ta</a:t>
            </a:r>
            <a:r>
              <a:rPr lang="en-US" dirty="0" smtClean="0"/>
              <a:t>x earnings. </a:t>
            </a:r>
            <a:r>
              <a:rPr lang="en-US" dirty="0" err="1" smtClean="0"/>
              <a:t>Hitax</a:t>
            </a:r>
            <a:r>
              <a:rPr lang="en-US" dirty="0" smtClean="0"/>
              <a:t> Sub produces partially finished products and sends them to the other subsidiary (called </a:t>
            </a:r>
            <a:r>
              <a:rPr lang="en-US" dirty="0" err="1" smtClean="0"/>
              <a:t>Lotax</a:t>
            </a:r>
            <a:r>
              <a:rPr lang="en-US" dirty="0" smtClean="0"/>
              <a:t> Sub) where the final assembly takes place. The host government of </a:t>
            </a:r>
            <a:r>
              <a:rPr lang="en-US" dirty="0" err="1" smtClean="0"/>
              <a:t>Lotax</a:t>
            </a:r>
            <a:r>
              <a:rPr lang="en-US" dirty="0" smtClean="0"/>
              <a:t> Sub imposes a 20% tax on before-tax earnings. To simplify the example, assume that no dividends are to be ….. to the parent in the near future. 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Forming a paragraph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Put the following sentences in a correct order to form a meaningful </a:t>
            </a:r>
            <a:r>
              <a:rPr lang="en-US" dirty="0" smtClean="0"/>
              <a:t>paragraph</a:t>
            </a:r>
          </a:p>
          <a:p>
            <a:pPr lvl="1"/>
            <a:r>
              <a:rPr lang="en-US" dirty="0" smtClean="0"/>
              <a:t>Microsoft argued that the fine was unfair because it was not subject to such restrictions in its home country, the United States.</a:t>
            </a:r>
            <a:endParaRPr lang="en-US" dirty="0" smtClean="0"/>
          </a:p>
          <a:p>
            <a:pPr lvl="1"/>
            <a:r>
              <a:rPr lang="en-US" dirty="0" smtClean="0"/>
              <a:t>Some </a:t>
            </a:r>
            <a:r>
              <a:rPr lang="en-US" dirty="0" smtClean="0"/>
              <a:t>critics argue, however, that the European regulators are not being too strict, but rather that US regulators are being too lenient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They also imposed restrictions on how Microsoft can bundle its Windows Media Player (needed to access music videos) in its portable computers sold in Europe.</a:t>
            </a:r>
          </a:p>
          <a:p>
            <a:pPr lvl="1"/>
            <a:r>
              <a:rPr lang="en-US" dirty="0" smtClean="0"/>
              <a:t>In March 2004, antitrust regulators representing the European Union countries decided to fine Microsoft about 500 million </a:t>
            </a:r>
            <a:r>
              <a:rPr lang="en-US" dirty="0" err="1" smtClean="0"/>
              <a:t>euros</a:t>
            </a:r>
            <a:r>
              <a:rPr lang="en-US" dirty="0" smtClean="0"/>
              <a:t> (equivalent to about $610 million at the time) for abusing its monopolistic position in computer software. 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terms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Familiarise</a:t>
            </a:r>
            <a:r>
              <a:rPr lang="en-US" dirty="0" smtClean="0"/>
              <a:t> yourself with the key terms presented on </a:t>
            </a:r>
            <a:r>
              <a:rPr lang="en-US" dirty="0" smtClean="0"/>
              <a:t>pages 127-128 </a:t>
            </a:r>
            <a:r>
              <a:rPr lang="en-US" dirty="0" smtClean="0"/>
              <a:t>of your textbook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Conceptual questions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Read chapter </a:t>
            </a:r>
            <a:r>
              <a:rPr lang="en-US" dirty="0" smtClean="0"/>
              <a:t>5 </a:t>
            </a:r>
            <a:r>
              <a:rPr lang="en-US" dirty="0" smtClean="0"/>
              <a:t>of your textbook and answer the following questions:</a:t>
            </a:r>
          </a:p>
          <a:p>
            <a:pPr lvl="2"/>
            <a:r>
              <a:rPr lang="en-US" dirty="0" smtClean="0"/>
              <a:t>1</a:t>
            </a:r>
            <a:r>
              <a:rPr lang="en-US" dirty="0" smtClean="0"/>
              <a:t>. Explain the meaning of elasticity. </a:t>
            </a:r>
          </a:p>
          <a:p>
            <a:pPr lvl="2"/>
            <a:r>
              <a:rPr lang="en-US" dirty="0" smtClean="0"/>
              <a:t>2</a:t>
            </a:r>
            <a:r>
              <a:rPr lang="en-US" dirty="0" smtClean="0"/>
              <a:t>. </a:t>
            </a:r>
            <a:r>
              <a:rPr lang="en-US" dirty="0" smtClean="0"/>
              <a:t>Explain the meaning of sin tax.</a:t>
            </a:r>
            <a:endParaRPr lang="en-US" dirty="0" smtClean="0"/>
          </a:p>
          <a:p>
            <a:pPr lvl="2"/>
            <a:r>
              <a:rPr lang="en-US" dirty="0" smtClean="0"/>
              <a:t>3. </a:t>
            </a:r>
            <a:r>
              <a:rPr lang="en-US" dirty="0" smtClean="0"/>
              <a:t>What are the different categories of elasticity?</a:t>
            </a:r>
            <a:endParaRPr lang="en-US" dirty="0" smtClean="0"/>
          </a:p>
          <a:p>
            <a:pPr lvl="2"/>
            <a:r>
              <a:rPr lang="en-US" dirty="0" smtClean="0"/>
              <a:t>4. </a:t>
            </a:r>
            <a:r>
              <a:rPr lang="en-US" dirty="0" smtClean="0"/>
              <a:t>Why is the price elasticity of demand </a:t>
            </a:r>
            <a:r>
              <a:rPr lang="en-US" dirty="0" smtClean="0"/>
              <a:t>always negative?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Conceptual questions (cont.)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chapter </a:t>
            </a:r>
            <a:r>
              <a:rPr lang="en-US" dirty="0" smtClean="0"/>
              <a:t>5 </a:t>
            </a:r>
            <a:r>
              <a:rPr lang="en-US" dirty="0" smtClean="0"/>
              <a:t>of your textbook and answer the following questions:</a:t>
            </a:r>
          </a:p>
          <a:p>
            <a:pPr lvl="2"/>
            <a:r>
              <a:rPr lang="en-US" dirty="0" smtClean="0"/>
              <a:t>5. </a:t>
            </a:r>
            <a:r>
              <a:rPr lang="en-US" dirty="0" smtClean="0"/>
              <a:t>What is the meaning of perfect elasticity?</a:t>
            </a:r>
            <a:endParaRPr lang="en-US" dirty="0" smtClean="0"/>
          </a:p>
          <a:p>
            <a:pPr lvl="2"/>
            <a:r>
              <a:rPr lang="en-US" dirty="0" smtClean="0"/>
              <a:t>6. What </a:t>
            </a:r>
            <a:r>
              <a:rPr lang="en-US" dirty="0" smtClean="0"/>
              <a:t>is the meaning of perfect inelasticity?</a:t>
            </a:r>
            <a:endParaRPr lang="en-US" dirty="0" smtClean="0"/>
          </a:p>
          <a:p>
            <a:pPr lvl="2"/>
            <a:r>
              <a:rPr lang="en-US" dirty="0" smtClean="0"/>
              <a:t>7. </a:t>
            </a:r>
            <a:r>
              <a:rPr lang="en-US" dirty="0" smtClean="0"/>
              <a:t>Explain the meaning of constant unitary elasticity.</a:t>
            </a:r>
            <a:endParaRPr lang="en-US" dirty="0" smtClean="0"/>
          </a:p>
          <a:p>
            <a:pPr lvl="2"/>
            <a:r>
              <a:rPr lang="en-US" dirty="0" smtClean="0"/>
              <a:t>8. </a:t>
            </a:r>
            <a:r>
              <a:rPr lang="en-US" dirty="0" smtClean="0"/>
              <a:t>Give some example of price elastic and price inelastic products.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Conceptual questions (cont.)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9. </a:t>
            </a:r>
            <a:r>
              <a:rPr lang="en-US" dirty="0" smtClean="0"/>
              <a:t>Give examples of products </a:t>
            </a:r>
            <a:r>
              <a:rPr lang="en-US" dirty="0" smtClean="0"/>
              <a:t>that allow producers to pass higher costs on to their customers.</a:t>
            </a:r>
            <a:endParaRPr lang="en-US" dirty="0" smtClean="0"/>
          </a:p>
          <a:p>
            <a:pPr lvl="2"/>
            <a:r>
              <a:rPr lang="en-US" dirty="0" smtClean="0"/>
              <a:t>10. </a:t>
            </a:r>
            <a:r>
              <a:rPr lang="en-US" dirty="0" smtClean="0"/>
              <a:t>Explain the effect of elasticity on the distribution of tax burden between sellers and customers.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MCQs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smtClean="0"/>
              <a:t>When a government introduces a tax in a market with an inelastic supply, the tax burden will be higher for… </a:t>
            </a:r>
            <a:endParaRPr lang="en-US" dirty="0" smtClean="0"/>
          </a:p>
          <a:p>
            <a:pPr lvl="1"/>
            <a:r>
              <a:rPr lang="en-US" dirty="0" smtClean="0"/>
              <a:t>a. </a:t>
            </a:r>
            <a:r>
              <a:rPr lang="en-US" dirty="0" smtClean="0"/>
              <a:t>Customers</a:t>
            </a:r>
            <a:endParaRPr lang="en-US" dirty="0" smtClean="0"/>
          </a:p>
          <a:p>
            <a:pPr lvl="1"/>
            <a:r>
              <a:rPr lang="en-US" dirty="0"/>
              <a:t>b</a:t>
            </a:r>
            <a:r>
              <a:rPr lang="en-US" dirty="0" smtClean="0"/>
              <a:t>. </a:t>
            </a:r>
            <a:r>
              <a:rPr lang="en-US" dirty="0" smtClean="0"/>
              <a:t>Sellers</a:t>
            </a:r>
            <a:endParaRPr lang="en-US" dirty="0" smtClean="0"/>
          </a:p>
          <a:p>
            <a:pPr lvl="1"/>
            <a:r>
              <a:rPr lang="en-US" dirty="0"/>
              <a:t>c</a:t>
            </a:r>
            <a:r>
              <a:rPr lang="en-US" dirty="0" smtClean="0"/>
              <a:t>. </a:t>
            </a:r>
            <a:r>
              <a:rPr lang="en-US" dirty="0" smtClean="0"/>
              <a:t>Government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MCQs (cont.)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smtClean="0"/>
              <a:t>Cross-price refers to</a:t>
            </a:r>
            <a:endParaRPr lang="en-US" dirty="0" smtClean="0"/>
          </a:p>
          <a:p>
            <a:pPr lvl="1"/>
            <a:r>
              <a:rPr lang="en-US" dirty="0"/>
              <a:t>a</a:t>
            </a:r>
            <a:r>
              <a:rPr lang="en-US" dirty="0" smtClean="0"/>
              <a:t>. </a:t>
            </a:r>
            <a:r>
              <a:rPr lang="en-US" dirty="0" smtClean="0"/>
              <a:t>a situation when the prices of two products are not related</a:t>
            </a:r>
            <a:endParaRPr lang="en-US" dirty="0" smtClean="0"/>
          </a:p>
          <a:p>
            <a:pPr lvl="1"/>
            <a:r>
              <a:rPr lang="en-US" dirty="0" smtClean="0"/>
              <a:t>b. </a:t>
            </a:r>
            <a:r>
              <a:rPr lang="en-US" dirty="0" smtClean="0"/>
              <a:t>a situation when the price of one product affect the quantity demanded of anther product</a:t>
            </a:r>
            <a:endParaRPr lang="en-US" dirty="0" smtClean="0"/>
          </a:p>
          <a:p>
            <a:pPr lvl="1"/>
            <a:r>
              <a:rPr lang="en-US" dirty="0" smtClean="0"/>
              <a:t>c. a </a:t>
            </a:r>
            <a:r>
              <a:rPr lang="en-US" dirty="0" smtClean="0"/>
              <a:t>situation when the prices of two product do not affect the equilibrium</a:t>
            </a:r>
            <a:endParaRPr lang="en-US" dirty="0" smtClean="0"/>
          </a:p>
          <a:p>
            <a:pPr lvl="1"/>
            <a:r>
              <a:rPr lang="en-US" dirty="0"/>
              <a:t>e</a:t>
            </a:r>
            <a:r>
              <a:rPr lang="en-US" dirty="0" smtClean="0"/>
              <a:t>. a </a:t>
            </a:r>
            <a:r>
              <a:rPr lang="en-US" dirty="0" smtClean="0"/>
              <a:t>situation when the price of one product affect the quantity supplied of another product 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MCQs (cont.)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3. </a:t>
            </a:r>
            <a:r>
              <a:rPr lang="en-US" dirty="0" smtClean="0"/>
              <a:t>Elasticity of savings</a:t>
            </a:r>
            <a:endParaRPr lang="en-US" dirty="0" smtClean="0"/>
          </a:p>
          <a:p>
            <a:pPr lvl="3"/>
            <a:r>
              <a:rPr lang="en-US" dirty="0" smtClean="0"/>
              <a:t>a. </a:t>
            </a:r>
            <a:r>
              <a:rPr lang="en-US" dirty="0" smtClean="0"/>
              <a:t>The change in inflation affect the amount of savings;</a:t>
            </a:r>
            <a:endParaRPr lang="en-US" dirty="0" smtClean="0"/>
          </a:p>
          <a:p>
            <a:pPr lvl="3"/>
            <a:r>
              <a:rPr lang="en-US" dirty="0" smtClean="0"/>
              <a:t>b. </a:t>
            </a:r>
            <a:r>
              <a:rPr lang="en-US" dirty="0" smtClean="0"/>
              <a:t>Describe the shape of the demand curve of financial capital;</a:t>
            </a:r>
            <a:endParaRPr lang="en-US" dirty="0" smtClean="0"/>
          </a:p>
          <a:p>
            <a:pPr lvl="3"/>
            <a:r>
              <a:rPr lang="en-US" dirty="0" smtClean="0"/>
              <a:t>c. </a:t>
            </a:r>
            <a:r>
              <a:rPr lang="en-US" dirty="0" smtClean="0"/>
              <a:t>Describe the shape of the supply curve of financial capital;</a:t>
            </a:r>
            <a:endParaRPr lang="en-US" dirty="0" smtClean="0"/>
          </a:p>
          <a:p>
            <a:pPr lvl="3"/>
            <a:r>
              <a:rPr lang="en-US" dirty="0" smtClean="0"/>
              <a:t>d. Not many people are eager to borrow;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MCQs (cont.)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smtClean="0"/>
              <a:t>Elasticity </a:t>
            </a:r>
            <a:r>
              <a:rPr lang="en-US" dirty="0" smtClean="0"/>
              <a:t>concepts</a:t>
            </a:r>
            <a:endParaRPr lang="en-US" dirty="0" smtClean="0"/>
          </a:p>
          <a:p>
            <a:pPr lvl="1"/>
            <a:r>
              <a:rPr lang="en-US" dirty="0"/>
              <a:t>a</a:t>
            </a:r>
            <a:r>
              <a:rPr lang="en-US" dirty="0" smtClean="0"/>
              <a:t>. </a:t>
            </a:r>
            <a:r>
              <a:rPr lang="en-US" dirty="0" smtClean="0"/>
              <a:t>Always relate to the change in typical supply and typical demand;</a:t>
            </a:r>
            <a:endParaRPr lang="en-US" dirty="0" smtClean="0"/>
          </a:p>
          <a:p>
            <a:pPr lvl="1"/>
            <a:r>
              <a:rPr lang="en-US" dirty="0"/>
              <a:t>b</a:t>
            </a:r>
            <a:r>
              <a:rPr lang="en-US" dirty="0" smtClean="0"/>
              <a:t>. </a:t>
            </a:r>
            <a:r>
              <a:rPr lang="en-US" dirty="0" smtClean="0"/>
              <a:t>Always </a:t>
            </a:r>
            <a:r>
              <a:rPr lang="en-US" dirty="0" smtClean="0"/>
              <a:t>describes</a:t>
            </a:r>
            <a:r>
              <a:rPr lang="en-US" dirty="0" smtClean="0"/>
              <a:t> the effect of changes in prices on the quantity supplied or demanded;</a:t>
            </a:r>
            <a:endParaRPr lang="en-US" dirty="0" smtClean="0"/>
          </a:p>
          <a:p>
            <a:pPr lvl="1"/>
            <a:r>
              <a:rPr lang="en-US" dirty="0" smtClean="0"/>
              <a:t>c. </a:t>
            </a:r>
            <a:r>
              <a:rPr lang="en-US" dirty="0" smtClean="0"/>
              <a:t>Do not </a:t>
            </a:r>
            <a:r>
              <a:rPr lang="en-US" dirty="0" smtClean="0"/>
              <a:t>even need to relate to a typical supply or demand </a:t>
            </a:r>
            <a:r>
              <a:rPr lang="en-US" dirty="0" smtClean="0"/>
              <a:t>curve</a:t>
            </a:r>
            <a:r>
              <a:rPr lang="en-US" dirty="0" smtClean="0"/>
              <a:t>;</a:t>
            </a:r>
            <a:endParaRPr lang="en-US" dirty="0" smtClean="0"/>
          </a:p>
          <a:p>
            <a:pPr lvl="1"/>
            <a:r>
              <a:rPr lang="en-US" dirty="0" smtClean="0"/>
              <a:t>d. </a:t>
            </a:r>
            <a:r>
              <a:rPr lang="en-US" dirty="0" smtClean="0"/>
              <a:t>None of the above; 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649</Words>
  <Application>Microsoft Office PowerPoint</Application>
  <PresentationFormat>Affichage à l'écran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Principles of Economics 2ed</vt:lpstr>
      <vt:lpstr>Key terms</vt:lpstr>
      <vt:lpstr>Conceptual questions</vt:lpstr>
      <vt:lpstr>Conceptual questions (cont.)</vt:lpstr>
      <vt:lpstr>Conceptual questions (cont.)</vt:lpstr>
      <vt:lpstr>MCQs</vt:lpstr>
      <vt:lpstr>MCQs (cont.)</vt:lpstr>
      <vt:lpstr>MCQs (cont.)</vt:lpstr>
      <vt:lpstr>MCQs (cont.)</vt:lpstr>
      <vt:lpstr>Fill the gaps</vt:lpstr>
      <vt:lpstr>Forming a paragraph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Economics 2ed</dc:title>
  <dc:creator>pci</dc:creator>
  <cp:lastModifiedBy>pci</cp:lastModifiedBy>
  <cp:revision>24</cp:revision>
  <dcterms:created xsi:type="dcterms:W3CDTF">2022-03-10T07:48:40Z</dcterms:created>
  <dcterms:modified xsi:type="dcterms:W3CDTF">2022-03-27T11:15:30Z</dcterms:modified>
</cp:coreProperties>
</file>