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47" r:id="rId3"/>
    <p:sldId id="351" r:id="rId4"/>
    <p:sldId id="453" r:id="rId5"/>
    <p:sldId id="396" r:id="rId6"/>
    <p:sldId id="353" r:id="rId7"/>
    <p:sldId id="393" r:id="rId8"/>
    <p:sldId id="458" r:id="rId9"/>
    <p:sldId id="394" r:id="rId10"/>
    <p:sldId id="354" r:id="rId11"/>
    <p:sldId id="352" r:id="rId12"/>
    <p:sldId id="355" r:id="rId13"/>
    <p:sldId id="454" r:id="rId14"/>
    <p:sldId id="357" r:id="rId15"/>
    <p:sldId id="460" r:id="rId16"/>
    <p:sldId id="452" r:id="rId17"/>
    <p:sldId id="459" r:id="rId18"/>
    <p:sldId id="455" r:id="rId19"/>
    <p:sldId id="457"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mpaq" initials="C" lastIdx="3"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820" y="-11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C859B6-9188-4B62-8E0C-68DC3DD21A3F}" type="datetimeFigureOut">
              <a:rPr lang="fr-FR" smtClean="0"/>
              <a:pPr/>
              <a:t>22/11/2025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93A79-6265-4839-83E8-7E5D63D2AA3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D8E2307-08A9-4365-B813-0B33857C1DFC}" type="datetimeFigureOut">
              <a:rPr lang="fr-FR" smtClean="0"/>
              <a:pPr/>
              <a:t>22/11/2025</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BD8E2307-08A9-4365-B813-0B33857C1DFC}" type="datetimeFigureOut">
              <a:rPr lang="fr-FR" smtClean="0"/>
              <a:pPr/>
              <a:t>22/11/2025</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32518BA-6898-4927-9BB7-4923794FF5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D8E2307-08A9-4365-B813-0B33857C1DFC}" type="datetimeFigureOut">
              <a:rPr lang="fr-FR" smtClean="0"/>
              <a:pPr/>
              <a:t>22/11/2025</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BD8E2307-08A9-4365-B813-0B33857C1DFC}" type="datetimeFigureOut">
              <a:rPr lang="fr-FR" smtClean="0"/>
              <a:pPr/>
              <a:t>22/11/2025</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22/11/2025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D8E2307-08A9-4365-B813-0B33857C1DFC}" type="datetimeFigureOut">
              <a:rPr lang="fr-FR" smtClean="0"/>
              <a:pPr/>
              <a:t>22/11/2025</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32518BA-6898-4927-9BB7-4923794FF5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L3</a:t>
            </a:r>
            <a:r>
              <a:rPr lang="fr-FR" b="1" dirty="0" smtClean="0"/>
              <a:t>-PLC</a:t>
            </a:r>
            <a:br>
              <a:rPr lang="fr-FR" b="1" dirty="0" smtClean="0"/>
            </a:br>
            <a:r>
              <a:rPr lang="fr-FR" b="1" dirty="0" smtClean="0"/>
              <a:t>Troubles du développement </a:t>
            </a:r>
            <a:r>
              <a:rPr lang="fr-FR" dirty="0" smtClean="0"/>
              <a:t>Psycho</a:t>
            </a:r>
            <a:r>
              <a:rPr lang="fr-FR" b="1" dirty="0" smtClean="0"/>
              <a:t>moteur</a:t>
            </a:r>
            <a:br>
              <a:rPr lang="fr-FR" b="1" dirty="0" smtClean="0"/>
            </a:br>
            <a:endParaRPr lang="fr-FR" dirty="0"/>
          </a:p>
        </p:txBody>
      </p:sp>
      <p:sp>
        <p:nvSpPr>
          <p:cNvPr id="3" name="Sous-titre 2"/>
          <p:cNvSpPr>
            <a:spLocks noGrp="1"/>
          </p:cNvSpPr>
          <p:nvPr>
            <p:ph type="subTitle" idx="1"/>
          </p:nvPr>
        </p:nvSpPr>
        <p:spPr/>
        <p:txBody>
          <a:bodyPr/>
          <a:lstStyle/>
          <a:p>
            <a:pPr algn="ctr"/>
            <a:r>
              <a:rPr lang="fr-FR" dirty="0" smtClean="0"/>
              <a:t>Pr . BOUZID BAA Saliha</a:t>
            </a:r>
          </a:p>
          <a:p>
            <a:pPr algn="ctr"/>
            <a:r>
              <a:rPr lang="fr-FR" dirty="0" smtClean="0"/>
              <a:t>2025/2026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fontScale="92500" lnSpcReduction="10000"/>
          </a:bodyPr>
          <a:lstStyle/>
          <a:p>
            <a:pPr lvl="0">
              <a:buNone/>
            </a:pPr>
            <a:r>
              <a:rPr lang="fr-FR" b="1" dirty="0" smtClean="0"/>
              <a:t> </a:t>
            </a:r>
            <a:r>
              <a:rPr lang="fr-FR" b="1" dirty="0" smtClean="0">
                <a:solidFill>
                  <a:srgbClr val="00B050"/>
                </a:solidFill>
                <a:latin typeface="Times New Roman" pitchFamily="18" charset="0"/>
                <a:cs typeface="Times New Roman" pitchFamily="18" charset="0"/>
              </a:rPr>
              <a:t>4. Les principales classifications des troubles du développement psychomoteur</a:t>
            </a:r>
          </a:p>
          <a:p>
            <a:pPr>
              <a:buNone/>
            </a:pPr>
            <a:r>
              <a:rPr lang="fr-FR" b="1" dirty="0" smtClean="0">
                <a:solidFill>
                  <a:srgbClr val="7030A0"/>
                </a:solidFill>
                <a:latin typeface="Times New Roman" pitchFamily="18" charset="0"/>
                <a:cs typeface="Times New Roman" pitchFamily="18" charset="0"/>
              </a:rPr>
              <a:t> 4.1. La classification de la CIM-10</a:t>
            </a:r>
          </a:p>
          <a:p>
            <a:pPr>
              <a:buFont typeface="Wingdings" pitchFamily="2" charset="2"/>
              <a:buChar char="Ø"/>
            </a:pPr>
            <a:r>
              <a:rPr lang="fr-FR" dirty="0" smtClean="0">
                <a:latin typeface="Times New Roman" pitchFamily="18" charset="0"/>
                <a:cs typeface="Times New Roman" pitchFamily="18" charset="0"/>
              </a:rPr>
              <a:t>Elle classe les troubles du développement psychomoteur dans le chapitre V sur les « troubles mentaux et du comportement ». On retiendra surtout les blocs F70-F79 sur le « retard mental » et F80-F89 sur les « troubles du développement psychologique».</a:t>
            </a:r>
          </a:p>
          <a:p>
            <a:pPr>
              <a:buFont typeface="Wingdings" pitchFamily="2" charset="2"/>
              <a:buChar char="Ø"/>
            </a:pPr>
            <a:r>
              <a:rPr lang="fr-FR" dirty="0" smtClean="0">
                <a:latin typeface="Times New Roman" pitchFamily="18" charset="0"/>
                <a:cs typeface="Times New Roman" pitchFamily="18" charset="0"/>
              </a:rPr>
              <a:t>Le « retard mental » est défini comme un « arrêt ou développement incomplet du fonctionnement mental ». Il est « caractérisé essentiellement par une altération durant la période de développement, des facultés qui déterminent le niveau global d'intelligence, donc des fonctions cognitives, du langage, de la motricité et des capacités sociales </a:t>
            </a:r>
            <a:r>
              <a:rPr lang="fr-FR" dirty="0" smtClean="0">
                <a:latin typeface="Times New Roman" pitchFamily="18" charset="0"/>
                <a:cs typeface="Times New Roman" pitchFamily="18" charset="0"/>
              </a:rPr>
              <a:t>»</a:t>
            </a:r>
            <a:r>
              <a:rPr lang="fr-FR" sz="2800"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buNone/>
            </a:pPr>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2844" y="357166"/>
            <a:ext cx="7786742" cy="6098570"/>
          </a:xfrm>
        </p:spPr>
        <p:txBody>
          <a:bodyPr>
            <a:normAutofit lnSpcReduction="10000"/>
          </a:bodyPr>
          <a:lstStyle/>
          <a:p>
            <a:pPr lvl="0" algn="just">
              <a:buNone/>
            </a:pPr>
            <a:r>
              <a:rPr lang="fr-FR" b="1" dirty="0" smtClean="0">
                <a:latin typeface="Times New Roman" pitchFamily="18" charset="0"/>
                <a:cs typeface="Times New Roman" pitchFamily="18" charset="0"/>
              </a:rPr>
              <a:t>Les « </a:t>
            </a:r>
            <a:r>
              <a:rPr lang="fr-FR" dirty="0" smtClean="0">
                <a:solidFill>
                  <a:srgbClr val="0070C0"/>
                </a:solidFill>
                <a:latin typeface="Times New Roman" pitchFamily="18" charset="0"/>
                <a:cs typeface="Times New Roman" pitchFamily="18" charset="0"/>
              </a:rPr>
              <a:t>troubles du développement psychologique  </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qui</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regroupent les différentes pathologies spécifiques à l’altération d'un ou plusieurs domaines du développement psychomoteur. </a:t>
            </a:r>
          </a:p>
          <a:p>
            <a:pPr lvl="0" algn="just">
              <a:buNone/>
            </a:pPr>
            <a:endParaRPr lang="fr-FR" dirty="0" smtClean="0">
              <a:latin typeface="Times New Roman" pitchFamily="18" charset="0"/>
              <a:cs typeface="Times New Roman" pitchFamily="18" charset="0"/>
            </a:endParaRPr>
          </a:p>
          <a:p>
            <a:pPr lvl="0" algn="just">
              <a:buNone/>
            </a:pPr>
            <a:r>
              <a:rPr lang="fr-FR" dirty="0" smtClean="0">
                <a:latin typeface="Times New Roman" pitchFamily="18" charset="0"/>
                <a:cs typeface="Times New Roman" pitchFamily="18" charset="0"/>
              </a:rPr>
              <a:t>On retrouve :</a:t>
            </a:r>
          </a:p>
          <a:p>
            <a:pPr lvl="0" algn="just">
              <a:buFont typeface="Wingdings" pitchFamily="2" charset="2"/>
              <a:buChar char="ü"/>
            </a:pPr>
            <a:r>
              <a:rPr lang="fr-FR" dirty="0" smtClean="0">
                <a:latin typeface="Times New Roman" pitchFamily="18" charset="0"/>
                <a:cs typeface="Times New Roman" pitchFamily="18" charset="0"/>
              </a:rPr>
              <a:t> les « troubles du langage » (F80), </a:t>
            </a:r>
          </a:p>
          <a:p>
            <a:pPr lvl="0" algn="just">
              <a:buFont typeface="Wingdings" pitchFamily="2" charset="2"/>
              <a:buChar char="ü"/>
            </a:pPr>
            <a:r>
              <a:rPr lang="fr-FR" dirty="0" smtClean="0">
                <a:latin typeface="Times New Roman" pitchFamily="18" charset="0"/>
                <a:cs typeface="Times New Roman" pitchFamily="18" charset="0"/>
              </a:rPr>
              <a:t>les « troubles d'acquisitions scolaires » (F81), </a:t>
            </a:r>
          </a:p>
          <a:p>
            <a:pPr lvl="0" algn="just">
              <a:buFont typeface="Wingdings" pitchFamily="2" charset="2"/>
              <a:buChar char="ü"/>
            </a:pPr>
            <a:r>
              <a:rPr lang="fr-FR" dirty="0" smtClean="0">
                <a:latin typeface="Times New Roman" pitchFamily="18" charset="0"/>
                <a:cs typeface="Times New Roman" pitchFamily="18" charset="0"/>
              </a:rPr>
              <a:t>Les « troubles moteurs » (F82),</a:t>
            </a:r>
          </a:p>
          <a:p>
            <a:pPr lvl="0" algn="just">
              <a:buFont typeface="Wingdings" pitchFamily="2" charset="2"/>
              <a:buChar char="ü"/>
            </a:pPr>
            <a:r>
              <a:rPr lang="fr-FR" dirty="0" smtClean="0">
                <a:latin typeface="Times New Roman" pitchFamily="18" charset="0"/>
                <a:cs typeface="Times New Roman" pitchFamily="18" charset="0"/>
              </a:rPr>
              <a:t> les « troubles spécifiques mixtes du développement » qui sont des les différents troubles touchant plusieurs domaines sans qu'aucun d'eux ne prédomine pour en être le diagnostic principal(F 83).</a:t>
            </a:r>
          </a:p>
          <a:p>
            <a:pPr lvl="0" algn="just">
              <a:buFont typeface="Wingdings" pitchFamily="2" charset="2"/>
              <a:buChar char="ü"/>
            </a:pPr>
            <a:r>
              <a:rPr lang="fr-FR" dirty="0" smtClean="0">
                <a:latin typeface="Times New Roman" pitchFamily="18" charset="0"/>
                <a:cs typeface="Times New Roman" pitchFamily="18" charset="0"/>
              </a:rPr>
              <a:t>les « troubles envahissants du développement » (F84)</a:t>
            </a:r>
          </a:p>
          <a:p>
            <a:endParaRPr lang="fr-FR"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428604"/>
            <a:ext cx="7239000" cy="6027132"/>
          </a:xfrm>
        </p:spPr>
        <p:txBody>
          <a:bodyPr>
            <a:normAutofit/>
          </a:bodyPr>
          <a:lstStyle/>
          <a:p>
            <a:pPr>
              <a:buNone/>
            </a:pPr>
            <a:r>
              <a:rPr lang="fr-FR" b="1" dirty="0" smtClean="0">
                <a:solidFill>
                  <a:srgbClr val="7030A0"/>
                </a:solidFill>
                <a:latin typeface="Times New Roman" pitchFamily="18" charset="0"/>
                <a:cs typeface="Times New Roman" pitchFamily="18" charset="0"/>
              </a:rPr>
              <a:t>4.2. La classification du DSM-5</a:t>
            </a:r>
          </a:p>
          <a:p>
            <a:pPr>
              <a:buFont typeface="Wingdings" pitchFamily="2" charset="2"/>
              <a:buChar char="Ø"/>
            </a:pPr>
            <a:r>
              <a:rPr lang="fr-FR" b="1" dirty="0" smtClean="0">
                <a:latin typeface="Times New Roman" pitchFamily="18" charset="0"/>
                <a:cs typeface="Times New Roman" pitchFamily="18" charset="0"/>
              </a:rPr>
              <a:t>Le DSM-5 </a:t>
            </a:r>
            <a:r>
              <a:rPr lang="fr-FR" dirty="0" smtClean="0">
                <a:latin typeface="Times New Roman" pitchFamily="18" charset="0"/>
                <a:cs typeface="Times New Roman" pitchFamily="18" charset="0"/>
              </a:rPr>
              <a:t>regroupe les différentes affections pouvant toucher le développement psychomoteur sous le chapitre « Troubles </a:t>
            </a:r>
            <a:r>
              <a:rPr lang="fr-FR" dirty="0" err="1" smtClean="0">
                <a:latin typeface="Times New Roman" pitchFamily="18" charset="0"/>
                <a:cs typeface="Times New Roman" pitchFamily="18" charset="0"/>
              </a:rPr>
              <a:t>neurodéveloppementaux</a:t>
            </a:r>
            <a:r>
              <a:rPr lang="fr-FR" dirty="0" smtClean="0">
                <a:latin typeface="Times New Roman" pitchFamily="18" charset="0"/>
                <a:cs typeface="Times New Roman" pitchFamily="18" charset="0"/>
              </a:rPr>
              <a:t>». Elle précise que la gamme des déficits développementaux est variable, pouvant se restreindre à des limitations très spécifiques pour les apprentissages ou le contrôle des fonctions exécutives, tout comme atteindre de façon plus globale l'intelligence ou les compétences sociales. De même, les troubles se retrouvent souvent associés entre eux.</a:t>
            </a: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fontScale="92500" lnSpcReduction="10000"/>
          </a:bodyPr>
          <a:lstStyle/>
          <a:p>
            <a:pPr>
              <a:buNone/>
            </a:pPr>
            <a:r>
              <a:rPr lang="fr-FR" b="1" dirty="0" smtClean="0">
                <a:solidFill>
                  <a:srgbClr val="7030A0"/>
                </a:solidFill>
                <a:latin typeface="Times New Roman" pitchFamily="18" charset="0"/>
                <a:cs typeface="Times New Roman" pitchFamily="18" charset="0"/>
              </a:rPr>
              <a:t>4.2. La classification du DSM-5</a:t>
            </a:r>
          </a:p>
          <a:p>
            <a:pPr>
              <a:buNone/>
            </a:pPr>
            <a:r>
              <a:rPr lang="fr-FR" b="1" dirty="0" smtClean="0">
                <a:latin typeface="Times New Roman" pitchFamily="18" charset="0"/>
                <a:cs typeface="Times New Roman" pitchFamily="18" charset="0"/>
              </a:rPr>
              <a:t>Troubles moteurs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315.4 (F82) Trouble développemental de la coordination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307.3 (F98.4) Mouvements stéréotypés</a:t>
            </a:r>
            <a:endParaRPr lang="en-US"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Spécifier </a:t>
            </a:r>
            <a:r>
              <a:rPr lang="fr-FR" dirty="0" smtClean="0">
                <a:latin typeface="Times New Roman" pitchFamily="18" charset="0"/>
                <a:cs typeface="Times New Roman" pitchFamily="18" charset="0"/>
              </a:rPr>
              <a:t>si : Avec comportement d’automutilation, Sans comportement d’automutilation</a:t>
            </a:r>
            <a:endParaRPr lang="en-US"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Spécifier </a:t>
            </a:r>
            <a:r>
              <a:rPr lang="fr-FR" dirty="0" smtClean="0">
                <a:latin typeface="Times New Roman" pitchFamily="18" charset="0"/>
                <a:cs typeface="Times New Roman" pitchFamily="18" charset="0"/>
              </a:rPr>
              <a:t>si : Associé à une affection médicale ou génétique connue, un trouble </a:t>
            </a:r>
            <a:r>
              <a:rPr lang="fr-FR" dirty="0" err="1" smtClean="0">
                <a:latin typeface="Times New Roman" pitchFamily="18" charset="0"/>
                <a:cs typeface="Times New Roman" pitchFamily="18" charset="0"/>
              </a:rPr>
              <a:t>neurodéveloppemental</a:t>
            </a:r>
            <a:r>
              <a:rPr lang="fr-FR" dirty="0" smtClean="0">
                <a:latin typeface="Times New Roman" pitchFamily="18" charset="0"/>
                <a:cs typeface="Times New Roman" pitchFamily="18" charset="0"/>
              </a:rPr>
              <a:t> ou un facteur environnemental</a:t>
            </a:r>
            <a:endParaRPr lang="en-US"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Spécifier </a:t>
            </a:r>
            <a:r>
              <a:rPr lang="fr-FR" dirty="0" smtClean="0">
                <a:latin typeface="Times New Roman" pitchFamily="18" charset="0"/>
                <a:cs typeface="Times New Roman" pitchFamily="18" charset="0"/>
              </a:rPr>
              <a:t>la sévérité actuelle : Léger, Moyen, </a:t>
            </a:r>
            <a:r>
              <a:rPr lang="fr-FR" dirty="0" smtClean="0">
                <a:latin typeface="Times New Roman" pitchFamily="18" charset="0"/>
                <a:cs typeface="Times New Roman" pitchFamily="18" charset="0"/>
              </a:rPr>
              <a:t>Grave.</a:t>
            </a:r>
            <a:endParaRPr lang="en-US"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lvl="0">
              <a:buNone/>
            </a:pPr>
            <a:r>
              <a:rPr lang="fr-FR" b="1" dirty="0" smtClean="0"/>
              <a:t> </a:t>
            </a:r>
            <a:r>
              <a:rPr lang="fr-FR" sz="2800" b="1" dirty="0" smtClean="0">
                <a:latin typeface="Times New Roman" pitchFamily="18" charset="0"/>
                <a:cs typeface="Times New Roman" pitchFamily="18" charset="0"/>
              </a:rPr>
              <a:t>Pour retenir ce diagnostic, 3 critères doivent être présents :</a:t>
            </a:r>
          </a:p>
          <a:p>
            <a:pPr>
              <a:buNone/>
            </a:pPr>
            <a:r>
              <a:rPr lang="fr-FR" sz="2800" dirty="0" smtClean="0">
                <a:latin typeface="Times New Roman" pitchFamily="18" charset="0"/>
                <a:cs typeface="Times New Roman" pitchFamily="18" charset="0"/>
              </a:rPr>
              <a:t>-un déficit dans les fonctions intellectuelles, confirmé par des tests d'intelligence individuels standardisés ;</a:t>
            </a:r>
          </a:p>
          <a:p>
            <a:pPr>
              <a:buNone/>
            </a:pPr>
            <a:r>
              <a:rPr lang="fr-FR" sz="2800" dirty="0" smtClean="0">
                <a:latin typeface="Times New Roman" pitchFamily="18" charset="0"/>
                <a:cs typeface="Times New Roman" pitchFamily="18" charset="0"/>
              </a:rPr>
              <a:t>-des limitations significatives du comportement adaptatif ;</a:t>
            </a:r>
          </a:p>
          <a:p>
            <a:pPr>
              <a:buNone/>
            </a:pPr>
            <a:r>
              <a:rPr lang="fr-FR" sz="2800" dirty="0" smtClean="0">
                <a:latin typeface="Times New Roman" pitchFamily="18" charset="0"/>
                <a:cs typeface="Times New Roman" pitchFamily="18" charset="0"/>
              </a:rPr>
              <a:t>-l’apparition de ces troubles au cours de la période développementale.</a:t>
            </a: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r>
              <a:rPr lang="fr-FR" sz="2800" dirty="0" smtClean="0">
                <a:latin typeface="Times New Roman" pitchFamily="18" charset="0"/>
                <a:cs typeface="Times New Roman" pitchFamily="18" charset="0"/>
              </a:rPr>
              <a:t>La </a:t>
            </a:r>
            <a:r>
              <a:rPr lang="fr-FR" sz="2800" dirty="0" smtClean="0">
                <a:latin typeface="Times New Roman" pitchFamily="18" charset="0"/>
                <a:cs typeface="Times New Roman" pitchFamily="18" charset="0"/>
              </a:rPr>
              <a:t>catégorie « retard global de développement » a été ajoutée pour les enfants de moins de 5 ans qui ne peuvent encore pratiquer totalement les évaluations de quotient intellectuel.</a:t>
            </a:r>
          </a:p>
          <a:p>
            <a:r>
              <a:rPr lang="fr-FR" sz="2800" dirty="0" smtClean="0">
                <a:latin typeface="Times New Roman" pitchFamily="18" charset="0"/>
                <a:cs typeface="Times New Roman" pitchFamily="18" charset="0"/>
              </a:rPr>
              <a:t>On retrouve également dans ce grand chapitre les définitions spécifiques à chaque retard dans un ou plusieurs axes du développement psychomoteur: « troubles de la communication », « trouble du spectre de l'autisme », « déficit de l'attention/hyperactivité », « trouble spécifique des apprentissages », « troubles moteurs </a:t>
            </a:r>
            <a:r>
              <a:rPr lang="fr-FR" sz="2800" dirty="0" smtClean="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a:bodyPr>
          <a:lstStyle/>
          <a:p>
            <a:pPr lvl="0">
              <a:buNone/>
            </a:pPr>
            <a:r>
              <a:rPr lang="fr-FR" b="1" dirty="0" smtClean="0">
                <a:solidFill>
                  <a:srgbClr val="0070C0"/>
                </a:solidFill>
                <a:latin typeface="Times New Roman" pitchFamily="18" charset="0"/>
                <a:cs typeface="Times New Roman" pitchFamily="18" charset="0"/>
              </a:rPr>
              <a:t>4.3. Classification française des troubles mentaux de l'enfant et de l’adolescent révisée (CFTMEA-R) </a:t>
            </a:r>
          </a:p>
          <a:p>
            <a:pPr lvl="0">
              <a:buFont typeface="Wingdings" pitchFamily="2" charset="2"/>
              <a:buChar char="§"/>
            </a:pPr>
            <a:r>
              <a:rPr lang="fr-FR" sz="3100" dirty="0" smtClean="0">
                <a:latin typeface="Times New Roman" pitchFamily="18" charset="0"/>
                <a:cs typeface="Times New Roman" pitchFamily="18" charset="0"/>
              </a:rPr>
              <a:t>La CFTMEA-R est un système de classification psychopathologique d'inspiration psychanalytique, complémentaire du DSM américain et du CIM-10 international. Dans sa 5ème version datant de 2012, un retard du DPM peut être catégorisé soit en « déficience mentale » soit en « troubles du développement et des fonctions instrumentales », distinguant troubles du langage, troubles cognitifs et des acquisitions scolaires et troubles psychomoteurs. </a:t>
            </a:r>
            <a:endParaRPr lang="fr-FR" sz="3100" b="1"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a:bodyPr>
          <a:lstStyle/>
          <a:p>
            <a:pPr lvl="0">
              <a:buFont typeface="Wingdings" pitchFamily="2" charset="2"/>
              <a:buChar char="§"/>
            </a:pPr>
            <a:r>
              <a:rPr lang="fr-FR" sz="3100" dirty="0" smtClean="0">
                <a:latin typeface="Times New Roman" pitchFamily="18" charset="0"/>
                <a:cs typeface="Times New Roman" pitchFamily="18" charset="0"/>
              </a:rPr>
              <a:t>La </a:t>
            </a:r>
            <a:r>
              <a:rPr lang="fr-FR" sz="3100" dirty="0" smtClean="0">
                <a:latin typeface="Times New Roman" pitchFamily="18" charset="0"/>
                <a:cs typeface="Times New Roman" pitchFamily="18" charset="0"/>
              </a:rPr>
              <a:t>HAS </a:t>
            </a:r>
            <a:r>
              <a:rPr lang="fr-FR" sz="3100" dirty="0" smtClean="0">
                <a:latin typeface="Times New Roman" pitchFamily="18" charset="0"/>
                <a:cs typeface="Times New Roman" pitchFamily="18" charset="0"/>
              </a:rPr>
              <a:t>(Haute </a:t>
            </a:r>
            <a:r>
              <a:rPr lang="fr-FR" sz="3100" dirty="0" err="1" smtClean="0">
                <a:latin typeface="Times New Roman" pitchFamily="18" charset="0"/>
                <a:cs typeface="Times New Roman" pitchFamily="18" charset="0"/>
              </a:rPr>
              <a:t>Autorié</a:t>
            </a:r>
            <a:r>
              <a:rPr lang="fr-FR" sz="3100" dirty="0" smtClean="0">
                <a:latin typeface="Times New Roman" pitchFamily="18" charset="0"/>
                <a:cs typeface="Times New Roman" pitchFamily="18" charset="0"/>
              </a:rPr>
              <a:t> de Santé) retient </a:t>
            </a:r>
            <a:r>
              <a:rPr lang="fr-FR" sz="3100" dirty="0" smtClean="0">
                <a:latin typeface="Times New Roman" pitchFamily="18" charset="0"/>
                <a:cs typeface="Times New Roman" pitchFamily="18" charset="0"/>
              </a:rPr>
              <a:t>la définition de « retard mental » de la CIM-10 pour caractériser un retard de développement. Cette définition ne permet cependant pas de désigner l'ensemble des anomalies ou déficits du </a:t>
            </a:r>
            <a:r>
              <a:rPr lang="fr-FR" sz="3100" dirty="0" smtClean="0">
                <a:latin typeface="Times New Roman" pitchFamily="18" charset="0"/>
                <a:cs typeface="Times New Roman" pitchFamily="18" charset="0"/>
              </a:rPr>
              <a:t>DPM. </a:t>
            </a:r>
            <a:endParaRPr lang="fr-FR" sz="31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fontScale="85000" lnSpcReduction="20000"/>
          </a:bodyPr>
          <a:lstStyle/>
          <a:p>
            <a:pPr>
              <a:buNone/>
            </a:pPr>
            <a:r>
              <a:rPr lang="en-US" sz="3100" b="1" dirty="0" smtClean="0">
                <a:solidFill>
                  <a:srgbClr val="00B050"/>
                </a:solidFill>
                <a:latin typeface="Times New Roman" pitchFamily="18" charset="0"/>
                <a:cs typeface="Times New Roman" pitchFamily="18" charset="0"/>
              </a:rPr>
              <a:t>5. La </a:t>
            </a:r>
            <a:r>
              <a:rPr lang="en-US" sz="3100" b="1" dirty="0" err="1" smtClean="0">
                <a:solidFill>
                  <a:srgbClr val="00B050"/>
                </a:solidFill>
                <a:latin typeface="Times New Roman" pitchFamily="18" charset="0"/>
                <a:cs typeface="Times New Roman" pitchFamily="18" charset="0"/>
              </a:rPr>
              <a:t>prise</a:t>
            </a:r>
            <a:r>
              <a:rPr lang="en-US" sz="3100" b="1" dirty="0" smtClean="0">
                <a:solidFill>
                  <a:srgbClr val="00B050"/>
                </a:solidFill>
                <a:latin typeface="Times New Roman" pitchFamily="18" charset="0"/>
                <a:cs typeface="Times New Roman" pitchFamily="18" charset="0"/>
              </a:rPr>
              <a:t> en charge</a:t>
            </a:r>
          </a:p>
          <a:p>
            <a:pPr>
              <a:buNone/>
            </a:pPr>
            <a:r>
              <a:rPr lang="fr-FR" sz="3100" b="1" dirty="0" smtClean="0">
                <a:latin typeface="Times New Roman" pitchFamily="18" charset="0"/>
                <a:cs typeface="Times New Roman" pitchFamily="18" charset="0"/>
              </a:rPr>
              <a:t>La prise en charge est pluridisciplinaire et peut prendre plusieurs formes</a:t>
            </a:r>
            <a:endParaRPr lang="en-US" sz="3100" dirty="0" smtClean="0">
              <a:latin typeface="Times New Roman" pitchFamily="18" charset="0"/>
              <a:cs typeface="Times New Roman" pitchFamily="18" charset="0"/>
            </a:endParaRPr>
          </a:p>
          <a:p>
            <a:pPr lvl="0">
              <a:buNone/>
            </a:pPr>
            <a:endParaRPr lang="fr-FR" sz="3100" b="1" dirty="0" smtClean="0">
              <a:latin typeface="Times New Roman" pitchFamily="18" charset="0"/>
              <a:cs typeface="Times New Roman" pitchFamily="18" charset="0"/>
            </a:endParaRPr>
          </a:p>
          <a:p>
            <a:pPr marL="514350" lvl="0" indent="-514350">
              <a:buNone/>
            </a:pPr>
            <a:r>
              <a:rPr lang="fr-FR" sz="3100" b="1" dirty="0" smtClean="0">
                <a:latin typeface="Times New Roman" pitchFamily="18" charset="0"/>
                <a:cs typeface="Times New Roman" pitchFamily="18" charset="0"/>
              </a:rPr>
              <a:t>La psychomotricité</a:t>
            </a:r>
            <a:r>
              <a:rPr lang="fr-FR" sz="3100" dirty="0" smtClean="0">
                <a:latin typeface="Times New Roman" pitchFamily="18" charset="0"/>
                <a:cs typeface="Times New Roman" pitchFamily="18" charset="0"/>
              </a:rPr>
              <a:t> : </a:t>
            </a:r>
          </a:p>
          <a:p>
            <a:pPr marL="514350" lvl="0" indent="-514350">
              <a:buFont typeface="Wingdings" pitchFamily="2" charset="2"/>
              <a:buChar char="ü"/>
            </a:pPr>
            <a:r>
              <a:rPr lang="fr-FR" sz="3100" dirty="0" smtClean="0">
                <a:latin typeface="Times New Roman" pitchFamily="18" charset="0"/>
                <a:cs typeface="Times New Roman" pitchFamily="18" charset="0"/>
              </a:rPr>
              <a:t>Elle est réalisée en  séances individuelles ou en groupe </a:t>
            </a:r>
          </a:p>
          <a:p>
            <a:pPr marL="514350" lvl="0" indent="-514350">
              <a:buFont typeface="Wingdings" pitchFamily="2" charset="2"/>
              <a:buChar char="ü"/>
            </a:pPr>
            <a:r>
              <a:rPr lang="fr-FR" sz="3100" dirty="0" smtClean="0">
                <a:latin typeface="Times New Roman" pitchFamily="18" charset="0"/>
                <a:cs typeface="Times New Roman" pitchFamily="18" charset="0"/>
              </a:rPr>
              <a:t>Elle aide  à améliorer : la coordination, le contrôle des mouvements, la gestion des émotions et la conscience du corps.</a:t>
            </a:r>
            <a:endParaRPr lang="en-US" sz="3100" dirty="0" smtClean="0">
              <a:latin typeface="Times New Roman" pitchFamily="18" charset="0"/>
              <a:cs typeface="Times New Roman" pitchFamily="18" charset="0"/>
            </a:endParaRPr>
          </a:p>
          <a:p>
            <a:pPr lvl="0">
              <a:buNone/>
            </a:pPr>
            <a:r>
              <a:rPr lang="fr-FR" sz="3100" b="1" dirty="0" smtClean="0">
                <a:latin typeface="Times New Roman" pitchFamily="18" charset="0"/>
                <a:cs typeface="Times New Roman" pitchFamily="18" charset="0"/>
              </a:rPr>
              <a:t>L’ergothérapie</a:t>
            </a:r>
            <a:r>
              <a:rPr lang="fr-FR" sz="3100" dirty="0" smtClean="0">
                <a:latin typeface="Times New Roman" pitchFamily="18" charset="0"/>
                <a:cs typeface="Times New Roman" pitchFamily="18" charset="0"/>
              </a:rPr>
              <a:t> : </a:t>
            </a:r>
          </a:p>
          <a:p>
            <a:pPr lvl="0">
              <a:buNone/>
            </a:pPr>
            <a:r>
              <a:rPr lang="fr-FR" sz="3100" dirty="0" smtClean="0">
                <a:latin typeface="Times New Roman" pitchFamily="18" charset="0"/>
                <a:cs typeface="Times New Roman" pitchFamily="18" charset="0"/>
              </a:rPr>
              <a:t>Elle est proposer pour  aider les sujets  à s'adapter à leur environnement.</a:t>
            </a:r>
            <a:endParaRPr lang="en-US" sz="3100" dirty="0" smtClean="0">
              <a:latin typeface="Times New Roman" pitchFamily="18" charset="0"/>
              <a:cs typeface="Times New Roman" pitchFamily="18" charset="0"/>
            </a:endParaRPr>
          </a:p>
          <a:p>
            <a:pPr lvl="0">
              <a:buNone/>
            </a:pPr>
            <a:r>
              <a:rPr lang="fr-FR" sz="3100" b="1" dirty="0" smtClean="0">
                <a:latin typeface="Times New Roman" pitchFamily="18" charset="0"/>
                <a:cs typeface="Times New Roman" pitchFamily="18" charset="0"/>
              </a:rPr>
              <a:t>La psychothérapie</a:t>
            </a:r>
            <a:r>
              <a:rPr lang="fr-FR" sz="3100" dirty="0" smtClean="0">
                <a:latin typeface="Times New Roman" pitchFamily="18" charset="0"/>
                <a:cs typeface="Times New Roman" pitchFamily="18" charset="0"/>
              </a:rPr>
              <a:t> : </a:t>
            </a:r>
          </a:p>
          <a:p>
            <a:pPr lvl="0">
              <a:buNone/>
            </a:pPr>
            <a:r>
              <a:rPr lang="fr-FR" sz="3100" dirty="0" smtClean="0">
                <a:latin typeface="Times New Roman" pitchFamily="18" charset="0"/>
                <a:cs typeface="Times New Roman" pitchFamily="18" charset="0"/>
              </a:rPr>
              <a:t>Elle peut être nécessaire si le trouble psychomoteur est lié à des troubles psychologiques.</a:t>
            </a:r>
            <a:endParaRPr lang="en-US" sz="3100" dirty="0" smtClean="0">
              <a:latin typeface="Times New Roman" pitchFamily="18" charset="0"/>
              <a:cs typeface="Times New Roman" pitchFamily="18" charset="0"/>
            </a:endParaRPr>
          </a:p>
          <a:p>
            <a:pPr lvl="0">
              <a:buNone/>
            </a:pPr>
            <a:r>
              <a:rPr lang="fr-FR" sz="3100" b="1" dirty="0" smtClean="0">
                <a:solidFill>
                  <a:srgbClr val="0070C0"/>
                </a:solidFill>
                <a:latin typeface="Times New Roman" pitchFamily="18" charset="0"/>
                <a:cs typeface="Times New Roman" pitchFamily="18" charset="0"/>
              </a:rPr>
              <a:t> </a:t>
            </a: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a:bodyPr>
          <a:lstStyle/>
          <a:p>
            <a:pPr lvl="0">
              <a:buNone/>
            </a:pPr>
            <a:r>
              <a:rPr lang="fr-FR" sz="3100" b="1" smtClean="0">
                <a:latin typeface="Times New Roman" pitchFamily="18" charset="0"/>
                <a:cs typeface="Times New Roman" pitchFamily="18" charset="0"/>
              </a:rPr>
              <a:t>L’orthophonie</a:t>
            </a:r>
            <a:r>
              <a:rPr lang="fr-FR" sz="3100" smtClean="0">
                <a:latin typeface="Times New Roman" pitchFamily="18" charset="0"/>
                <a:cs typeface="Times New Roman" pitchFamily="18" charset="0"/>
              </a:rPr>
              <a:t> </a:t>
            </a:r>
            <a:endParaRPr lang="fr-FR" sz="3100" dirty="0" smtClean="0">
              <a:latin typeface="Times New Roman" pitchFamily="18" charset="0"/>
              <a:cs typeface="Times New Roman" pitchFamily="18" charset="0"/>
            </a:endParaRPr>
          </a:p>
          <a:p>
            <a:pPr lvl="0">
              <a:buNone/>
            </a:pPr>
            <a:r>
              <a:rPr lang="fr-FR" sz="3100" dirty="0" smtClean="0">
                <a:latin typeface="Times New Roman" pitchFamily="18" charset="0"/>
                <a:cs typeface="Times New Roman" pitchFamily="18" charset="0"/>
              </a:rPr>
              <a:t>Elle permet la prise en charge des troubles liés aux praxies, troubles des apprentissages (de l’écriture, …).</a:t>
            </a:r>
          </a:p>
          <a:p>
            <a:pPr lvl="0">
              <a:buNone/>
            </a:pPr>
            <a:r>
              <a:rPr lang="fr-FR" sz="3100" dirty="0" smtClean="0">
                <a:latin typeface="Times New Roman" pitchFamily="18" charset="0"/>
                <a:cs typeface="Times New Roman" pitchFamily="18" charset="0"/>
              </a:rPr>
              <a:t> </a:t>
            </a:r>
            <a:endParaRPr lang="en-US" sz="31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1000108"/>
            <a:ext cx="7239000" cy="5455628"/>
          </a:xfrm>
        </p:spPr>
        <p:txBody>
          <a:bodyPr>
            <a:noAutofit/>
          </a:bodyPr>
          <a:lstStyle/>
          <a:p>
            <a:pPr marL="514350" indent="-514350" algn="ctr">
              <a:buNone/>
            </a:pPr>
            <a:endParaRPr lang="fr-FR" sz="3600" b="1" dirty="0" smtClean="0">
              <a:solidFill>
                <a:srgbClr val="00B050"/>
              </a:solidFill>
              <a:latin typeface="Times New Roman" pitchFamily="18" charset="0"/>
              <a:cs typeface="Times New Roman" pitchFamily="18" charset="0"/>
            </a:endParaRPr>
          </a:p>
          <a:p>
            <a:pPr marL="514350" indent="-514350" algn="ctr">
              <a:buNone/>
            </a:pPr>
            <a:endParaRPr lang="fr-FR" sz="3600" b="1" dirty="0" smtClean="0">
              <a:solidFill>
                <a:srgbClr val="00B050"/>
              </a:solidFill>
              <a:latin typeface="Times New Roman" pitchFamily="18" charset="0"/>
              <a:cs typeface="Times New Roman" pitchFamily="18" charset="0"/>
            </a:endParaRPr>
          </a:p>
          <a:p>
            <a:pPr marL="514350" indent="-514350" algn="ctr">
              <a:buNone/>
            </a:pPr>
            <a:r>
              <a:rPr lang="fr-FR" sz="3600" b="1" dirty="0" smtClean="0">
                <a:solidFill>
                  <a:srgbClr val="00B050"/>
                </a:solidFill>
                <a:latin typeface="Times New Roman" pitchFamily="18" charset="0"/>
                <a:cs typeface="Times New Roman" pitchFamily="18" charset="0"/>
              </a:rPr>
              <a:t>9. Troubles psychomoteurs et leur prise en charge</a:t>
            </a:r>
          </a:p>
          <a:p>
            <a:pPr>
              <a:buNone/>
            </a:pPr>
            <a:endParaRPr lang="en-US" sz="1800" dirty="0" smtClean="0">
              <a:latin typeface="Times New Roman" pitchFamily="18" charset="0"/>
              <a:cs typeface="Times New Roman" pitchFamily="18" charset="0"/>
            </a:endParaRPr>
          </a:p>
          <a:p>
            <a:pPr>
              <a:buNone/>
            </a:pPr>
            <a:endParaRPr lang="fr-FR" sz="1800" dirty="0" smtClean="0">
              <a:latin typeface="Times New Roman" pitchFamily="18" charset="0"/>
              <a:cs typeface="Times New Roman" pitchFamily="18" charset="0"/>
            </a:endParaRPr>
          </a:p>
          <a:p>
            <a:pPr>
              <a:buNone/>
            </a:pPr>
            <a:endParaRPr lang="fr-FR" sz="1800" b="1" dirty="0" smtClean="0">
              <a:solidFill>
                <a:srgbClr val="00B050"/>
              </a:solidFill>
              <a:latin typeface="Times New Roman" pitchFamily="18" charset="0"/>
              <a:cs typeface="Times New Roman" pitchFamily="18" charset="0"/>
            </a:endParaRPr>
          </a:p>
          <a:p>
            <a:pPr>
              <a:buNone/>
            </a:pPr>
            <a:endParaRPr lang="en-US" sz="1800" b="1" dirty="0">
              <a:solidFill>
                <a:srgbClr val="00B05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500042"/>
            <a:ext cx="7239000" cy="5955694"/>
          </a:xfrm>
        </p:spPr>
        <p:txBody>
          <a:bodyPr>
            <a:normAutofit fontScale="92500" lnSpcReduction="20000"/>
          </a:bodyPr>
          <a:lstStyle/>
          <a:p>
            <a:pPr lvl="0">
              <a:buNone/>
            </a:pPr>
            <a:r>
              <a:rPr lang="fr-FR" b="1" dirty="0" smtClean="0">
                <a:solidFill>
                  <a:srgbClr val="7030A0"/>
                </a:solidFill>
                <a:latin typeface="Times New Roman" pitchFamily="18" charset="0"/>
                <a:cs typeface="Times New Roman" pitchFamily="18" charset="0"/>
              </a:rPr>
              <a:t>1. Introduction</a:t>
            </a:r>
            <a:r>
              <a:rPr lang="fr-FR" dirty="0" smtClean="0">
                <a:solidFill>
                  <a:srgbClr val="7030A0"/>
                </a:solidFill>
                <a:latin typeface="Times New Roman" pitchFamily="18" charset="0"/>
                <a:cs typeface="Times New Roman" pitchFamily="18" charset="0"/>
              </a:rPr>
              <a:t> </a:t>
            </a:r>
          </a:p>
          <a:p>
            <a:pPr>
              <a:buFont typeface="Wingdings" pitchFamily="2" charset="2"/>
              <a:buChar char="§"/>
            </a:pPr>
            <a:r>
              <a:rPr lang="fr-FR" dirty="0" smtClean="0">
                <a:latin typeface="Times New Roman" pitchFamily="18" charset="0"/>
                <a:cs typeface="Times New Roman" pitchFamily="18" charset="0"/>
              </a:rPr>
              <a:t>Le trouble psychomoteur se manifeste à la fois dans la façon dont le sujet est engagé dans l’action et dans la relation avec autrui. </a:t>
            </a:r>
            <a:endParaRPr lang="en-US" dirty="0" smtClean="0">
              <a:latin typeface="Times New Roman" pitchFamily="18" charset="0"/>
              <a:cs typeface="Times New Roman" pitchFamily="18" charset="0"/>
            </a:endParaRP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Les troubles psychomoteurs sont des troubles </a:t>
            </a:r>
            <a:r>
              <a:rPr lang="fr-FR" dirty="0" err="1" smtClean="0">
                <a:latin typeface="Times New Roman" pitchFamily="18" charset="0"/>
                <a:cs typeface="Times New Roman" pitchFamily="18" charset="0"/>
              </a:rPr>
              <a:t>neurodéveloppementaux</a:t>
            </a:r>
            <a:r>
              <a:rPr lang="fr-FR" dirty="0" smtClean="0">
                <a:latin typeface="Times New Roman" pitchFamily="18" charset="0"/>
                <a:cs typeface="Times New Roman" pitchFamily="18" charset="0"/>
              </a:rPr>
              <a:t> qui affectent l’adaptation du sujet dans sa dimension perceptivo- motrice. </a:t>
            </a:r>
            <a:endParaRPr lang="en-US" dirty="0" smtClean="0">
              <a:latin typeface="Times New Roman" pitchFamily="18" charset="0"/>
              <a:cs typeface="Times New Roman" pitchFamily="18" charset="0"/>
            </a:endParaRP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Leurs étiologies sont plurifactorielles et transactionnelles associant des facteurs génétiques, neurobiologiques, psychologiques et/ou psychosociaux qui agissent à différents niveaux de complémentarité et d’expression.</a:t>
            </a: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 Ils sont souvent situationnels et discrets, entravant en priorité les mécanismes</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d’adaptation, constituant une source de désagrément et de souffrance pour le sujet et son milieu social</a:t>
            </a:r>
            <a:r>
              <a:rPr lang="fr-FR" smtClean="0">
                <a:latin typeface="Times New Roman" pitchFamily="18" charset="0"/>
                <a:cs typeface="Times New Roman" pitchFamily="18" charset="0"/>
              </a:rPr>
              <a:t>. </a:t>
            </a:r>
            <a:endParaRPr lang="fr-FR" b="1"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a:bodyPr>
          <a:lstStyle/>
          <a:p>
            <a:pPr lvl="0">
              <a:buNone/>
            </a:pPr>
            <a:r>
              <a:rPr lang="fr-FR" b="1" dirty="0" smtClean="0"/>
              <a:t> </a:t>
            </a:r>
            <a:r>
              <a:rPr lang="fr-FR" b="1" dirty="0" smtClean="0">
                <a:solidFill>
                  <a:srgbClr val="7030A0"/>
                </a:solidFill>
                <a:latin typeface="Times New Roman" pitchFamily="18" charset="0"/>
                <a:cs typeface="Times New Roman" pitchFamily="18" charset="0"/>
              </a:rPr>
              <a:t>1. Introduction</a:t>
            </a:r>
            <a:r>
              <a:rPr lang="fr-FR" dirty="0" smtClean="0">
                <a:solidFill>
                  <a:srgbClr val="7030A0"/>
                </a:solidFill>
                <a:latin typeface="Times New Roman" pitchFamily="18" charset="0"/>
                <a:cs typeface="Times New Roman" pitchFamily="18" charset="0"/>
              </a:rPr>
              <a:t> (suite)</a:t>
            </a:r>
          </a:p>
          <a:p>
            <a:pPr>
              <a:buFont typeface="Wingdings" pitchFamily="2" charset="2"/>
              <a:buChar char="§"/>
            </a:pPr>
            <a:r>
              <a:rPr lang="fr-FR" dirty="0" smtClean="0">
                <a:latin typeface="Times New Roman" pitchFamily="18" charset="0"/>
                <a:cs typeface="Times New Roman" pitchFamily="18" charset="0"/>
              </a:rPr>
              <a:t>Leur analyse clinique s’appuie sur une connaissance référentielle approfondie du développement normal.</a:t>
            </a:r>
            <a:endParaRPr lang="en-US" dirty="0" smtClean="0">
              <a:latin typeface="Times New Roman" pitchFamily="18" charset="0"/>
              <a:cs typeface="Times New Roman" pitchFamily="18" charset="0"/>
            </a:endParaRP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Elle nécessite des investigations spécifiques, dont l’examen psychomoteur, pour appréhender les aspects qualitatifs et quantitatifs des perceptions, des représentations et des actions du sujet » (Définition du </a:t>
            </a:r>
            <a:r>
              <a:rPr lang="fr-FR" dirty="0" smtClean="0">
                <a:latin typeface="Times New Roman" pitchFamily="18" charset="0"/>
                <a:cs typeface="Times New Roman" pitchFamily="18" charset="0"/>
              </a:rPr>
              <a:t>CEDIFP)</a:t>
            </a:r>
            <a:endParaRPr lang="en-US" dirty="0" smtClean="0">
              <a:latin typeface="Times New Roman" pitchFamily="18" charset="0"/>
              <a:cs typeface="Times New Roman" pitchFamily="18" charset="0"/>
            </a:endParaRPr>
          </a:p>
          <a:p>
            <a:pPr>
              <a:buNone/>
            </a:pPr>
            <a:endParaRPr lang="fr-FR" b="1" dirty="0" smtClean="0">
              <a:latin typeface="Times New Roman" pitchFamily="18" charset="0"/>
              <a:cs typeface="Times New Roman" pitchFamily="18" charset="0"/>
            </a:endParaRPr>
          </a:p>
          <a:p>
            <a:pPr>
              <a:buNone/>
            </a:pPr>
            <a:endParaRPr lang="fr-FR" b="1"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a:bodyPr>
          <a:lstStyle/>
          <a:p>
            <a:pPr>
              <a:buNone/>
            </a:pPr>
            <a:r>
              <a:rPr lang="fr-FR" b="1" dirty="0" smtClean="0">
                <a:solidFill>
                  <a:srgbClr val="7030A0"/>
                </a:solidFill>
                <a:latin typeface="Times New Roman" pitchFamily="18" charset="0"/>
                <a:cs typeface="Times New Roman" pitchFamily="18" charset="0"/>
              </a:rPr>
              <a:t>1. Introduction</a:t>
            </a:r>
            <a:r>
              <a:rPr lang="fr-FR" dirty="0" smtClean="0">
                <a:solidFill>
                  <a:srgbClr val="7030A0"/>
                </a:solidFill>
                <a:latin typeface="Times New Roman" pitchFamily="18" charset="0"/>
                <a:cs typeface="Times New Roman" pitchFamily="18" charset="0"/>
              </a:rPr>
              <a:t> (suite)</a:t>
            </a:r>
            <a:endParaRPr lang="fr-FR"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Dans ses différents travaux concernant les troubles psychomoteurs</a:t>
            </a:r>
            <a:r>
              <a:rPr lang="en-US" dirty="0" smtClean="0">
                <a:latin typeface="Times New Roman" pitchFamily="18" charset="0"/>
                <a:cs typeface="Times New Roman" pitchFamily="18" charset="0"/>
              </a:rPr>
              <a:t> le </a:t>
            </a:r>
            <a:r>
              <a:rPr lang="en-US" dirty="0" err="1" smtClean="0">
                <a:latin typeface="Times New Roman" pitchFamily="18" charset="0"/>
                <a:cs typeface="Times New Roman" pitchFamily="18" charset="0"/>
              </a:rPr>
              <a:t>chercheur</a:t>
            </a:r>
            <a:r>
              <a:rPr lang="en-US"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Ajuriaguerra</a:t>
            </a:r>
            <a:r>
              <a:rPr lang="fr-FR" dirty="0" smtClean="0">
                <a:latin typeface="Times New Roman" pitchFamily="18" charset="0"/>
                <a:cs typeface="Times New Roman" pitchFamily="18" charset="0"/>
              </a:rPr>
              <a:t> insiste sur plusieurs points :</a:t>
            </a: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1) la pluralité étiologique et l’originalité du trouble qui doit se garder de différents réductionnismes, aussi bien du côté de la neurologie que de la psychologie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2) le caractère évolutif de la sémiologie avec le développement de l’individu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3) la nécessité de s’appuyer sur des tests permettant de mesurer les aptitudes psychomotrices. </a:t>
            </a:r>
            <a:endParaRPr lang="fr-FR" b="1"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a:bodyPr>
          <a:lstStyle/>
          <a:p>
            <a:pPr lvl="0">
              <a:buNone/>
            </a:pPr>
            <a:r>
              <a:rPr lang="fr-FR" b="1" dirty="0" smtClean="0">
                <a:latin typeface="Times New Roman" pitchFamily="18" charset="0"/>
                <a:cs typeface="Times New Roman" pitchFamily="18" charset="0"/>
              </a:rPr>
              <a:t> </a:t>
            </a:r>
            <a:r>
              <a:rPr lang="fr-FR" b="1" dirty="0" smtClean="0">
                <a:solidFill>
                  <a:srgbClr val="7030A0"/>
                </a:solidFill>
                <a:latin typeface="Times New Roman" pitchFamily="18" charset="0"/>
                <a:cs typeface="Times New Roman" pitchFamily="18" charset="0"/>
              </a:rPr>
              <a:t>2. </a:t>
            </a:r>
            <a:r>
              <a:rPr lang="fr-FR" dirty="0" smtClean="0">
                <a:solidFill>
                  <a:srgbClr val="7030A0"/>
                </a:solidFill>
                <a:latin typeface="Times New Roman" pitchFamily="18" charset="0"/>
                <a:cs typeface="Times New Roman" pitchFamily="18" charset="0"/>
              </a:rPr>
              <a:t>Définition  </a:t>
            </a:r>
          </a:p>
          <a:p>
            <a:pPr>
              <a:buFont typeface="Wingdings" pitchFamily="2" charset="2"/>
              <a:buChar char="§"/>
            </a:pPr>
            <a:r>
              <a:rPr lang="fr-FR" dirty="0" smtClean="0">
                <a:latin typeface="Times New Roman" pitchFamily="18" charset="0"/>
                <a:cs typeface="Times New Roman" pitchFamily="18" charset="0"/>
              </a:rPr>
              <a:t>Les troubles psychomoteurs sont des troubles </a:t>
            </a:r>
            <a:r>
              <a:rPr lang="fr-FR" dirty="0" err="1" smtClean="0">
                <a:latin typeface="Times New Roman" pitchFamily="18" charset="0"/>
                <a:cs typeface="Times New Roman" pitchFamily="18" charset="0"/>
              </a:rPr>
              <a:t>neurodéveloppementaux</a:t>
            </a:r>
            <a:r>
              <a:rPr lang="fr-FR" dirty="0" smtClean="0">
                <a:latin typeface="Times New Roman" pitchFamily="18" charset="0"/>
                <a:cs typeface="Times New Roman" pitchFamily="18" charset="0"/>
              </a:rPr>
              <a:t> qui affectent l’adaptation du sujet dans sa dimension </a:t>
            </a:r>
            <a:r>
              <a:rPr lang="fr-FR" dirty="0" err="1" smtClean="0">
                <a:latin typeface="Times New Roman" pitchFamily="18" charset="0"/>
                <a:cs typeface="Times New Roman" pitchFamily="18" charset="0"/>
              </a:rPr>
              <a:t>perceptivomotrice</a:t>
            </a:r>
            <a:r>
              <a:rPr lang="fr-FR" dirty="0" smtClean="0">
                <a:latin typeface="Times New Roman" pitchFamily="18" charset="0"/>
                <a:cs typeface="Times New Roman" pitchFamily="18" charset="0"/>
              </a:rPr>
              <a:t>.</a:t>
            </a:r>
          </a:p>
          <a:p>
            <a:pPr>
              <a:buFont typeface="Wingdings" pitchFamily="2" charset="2"/>
              <a:buChar char="§"/>
            </a:pPr>
            <a:r>
              <a:rPr lang="fr-FR" dirty="0" smtClean="0">
                <a:latin typeface="Times New Roman" pitchFamily="18" charset="0"/>
                <a:cs typeface="Times New Roman" pitchFamily="18" charset="0"/>
              </a:rPr>
              <a:t>Leurs étiologies sont plurifactorielles et transactionnelles associant des facteurs génétiques, neurobiologiques et psychosociaux qui agissent à différents niveaux de complémentarité et d’expression. </a:t>
            </a:r>
          </a:p>
          <a:p>
            <a:pPr>
              <a:buFont typeface="Wingdings" pitchFamily="2" charset="2"/>
              <a:buChar char="§"/>
            </a:pPr>
            <a:r>
              <a:rPr lang="fr-FR" dirty="0" smtClean="0">
                <a:latin typeface="Times New Roman" pitchFamily="18" charset="0"/>
                <a:cs typeface="Times New Roman" pitchFamily="18" charset="0"/>
              </a:rPr>
              <a:t>Ils sont souvent situationnels et discrets, entravant en priorité les mécanismes d’adaptation</a:t>
            </a:r>
            <a:r>
              <a:rPr lang="fr-FR" dirty="0" smtClean="0">
                <a:latin typeface="Times New Roman" pitchFamily="18" charset="0"/>
                <a:cs typeface="Times New Roman" pitchFamily="18" charset="0"/>
              </a:rPr>
              <a:t>, constituant </a:t>
            </a:r>
            <a:r>
              <a:rPr lang="fr-FR" dirty="0" smtClean="0">
                <a:latin typeface="Times New Roman" pitchFamily="18" charset="0"/>
                <a:cs typeface="Times New Roman" pitchFamily="18" charset="0"/>
              </a:rPr>
              <a:t>une source de désagrément et de souffrance pour le porteur et le milieu social. </a:t>
            </a:r>
            <a:endParaRPr lang="fr-FR" dirty="0" smtClean="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fontScale="32500" lnSpcReduction="20000"/>
          </a:bodyPr>
          <a:lstStyle/>
          <a:p>
            <a:pPr>
              <a:buNone/>
            </a:pPr>
            <a:r>
              <a:rPr lang="fr-FR" sz="8000" b="1" dirty="0" smtClean="0">
                <a:solidFill>
                  <a:srgbClr val="7030A0"/>
                </a:solidFill>
                <a:latin typeface="Times New Roman" pitchFamily="18" charset="0"/>
                <a:cs typeface="Times New Roman" pitchFamily="18" charset="0"/>
              </a:rPr>
              <a:t>3. Les caractéristiques </a:t>
            </a:r>
            <a:endParaRPr lang="en-US" sz="8000" dirty="0" smtClean="0">
              <a:solidFill>
                <a:srgbClr val="7030A0"/>
              </a:solidFill>
              <a:latin typeface="Times New Roman" pitchFamily="18" charset="0"/>
              <a:cs typeface="Times New Roman" pitchFamily="18" charset="0"/>
            </a:endParaRPr>
          </a:p>
          <a:p>
            <a:pPr>
              <a:buFont typeface="Wingdings" pitchFamily="2" charset="2"/>
              <a:buChar char="Ø"/>
            </a:pPr>
            <a:r>
              <a:rPr lang="fr-FR" sz="9600" dirty="0" smtClean="0">
                <a:latin typeface="Times New Roman" pitchFamily="18" charset="0"/>
                <a:cs typeface="Times New Roman" pitchFamily="18" charset="0"/>
              </a:rPr>
              <a:t>ce sont des troubles perceptivo-moteurs qui affectent les différentes fonctions d’exploration (aspects perceptifs), d’action (sur le milieu physique), de communication (notamment dans ses aspects non verbaux) et les manifestations émotionnelles ;</a:t>
            </a:r>
            <a:endParaRPr lang="en-US" sz="9600" dirty="0" smtClean="0">
              <a:latin typeface="Times New Roman" pitchFamily="18" charset="0"/>
              <a:cs typeface="Times New Roman" pitchFamily="18" charset="0"/>
            </a:endParaRPr>
          </a:p>
          <a:p>
            <a:pPr>
              <a:buFont typeface="Wingdings" pitchFamily="2" charset="2"/>
              <a:buChar char="Ø"/>
            </a:pPr>
            <a:endParaRPr lang="en-US" sz="9600" dirty="0" smtClean="0">
              <a:latin typeface="Times New Roman" pitchFamily="18" charset="0"/>
              <a:cs typeface="Times New Roman" pitchFamily="18" charset="0"/>
            </a:endParaRPr>
          </a:p>
          <a:p>
            <a:pPr>
              <a:buFont typeface="Wingdings" pitchFamily="2" charset="2"/>
              <a:buChar char="Ø"/>
            </a:pPr>
            <a:r>
              <a:rPr lang="fr-FR" sz="9600" dirty="0" smtClean="0">
                <a:latin typeface="Times New Roman" pitchFamily="18" charset="0"/>
                <a:cs typeface="Times New Roman" pitchFamily="18" charset="0"/>
              </a:rPr>
              <a:t> ils se manifestent par des signes neurologiques doux qui signent l’existence d’un</a:t>
            </a:r>
            <a:r>
              <a:rPr lang="en-US" sz="9600" dirty="0" smtClean="0">
                <a:latin typeface="Times New Roman" pitchFamily="18" charset="0"/>
                <a:cs typeface="Times New Roman" pitchFamily="18" charset="0"/>
              </a:rPr>
              <a:t> </a:t>
            </a:r>
            <a:r>
              <a:rPr lang="fr-FR" sz="9600" dirty="0" smtClean="0">
                <a:latin typeface="Times New Roman" pitchFamily="18" charset="0"/>
                <a:cs typeface="Times New Roman" pitchFamily="18" charset="0"/>
              </a:rPr>
              <a:t>dysfonctionnement cérébral </a:t>
            </a:r>
            <a:r>
              <a:rPr lang="fr-FR" sz="9600" i="1" dirty="0" smtClean="0">
                <a:latin typeface="Times New Roman" pitchFamily="18" charset="0"/>
                <a:cs typeface="Times New Roman" pitchFamily="18" charset="0"/>
              </a:rPr>
              <a:t>a minima </a:t>
            </a:r>
            <a:r>
              <a:rPr lang="fr-FR" sz="9600" dirty="0" smtClean="0">
                <a:latin typeface="Times New Roman" pitchFamily="18" charset="0"/>
                <a:cs typeface="Times New Roman" pitchFamily="18" charset="0"/>
              </a:rPr>
              <a:t>;</a:t>
            </a:r>
            <a:endParaRPr lang="en-US" sz="9600" dirty="0" smtClean="0">
              <a:latin typeface="Times New Roman" pitchFamily="18" charset="0"/>
              <a:cs typeface="Times New Roman" pitchFamily="18" charset="0"/>
            </a:endParaRPr>
          </a:p>
          <a:p>
            <a:pPr>
              <a:buFont typeface="Wingdings" pitchFamily="2" charset="2"/>
              <a:buChar char="Ø"/>
            </a:pPr>
            <a:endParaRPr lang="en-US" sz="96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fontScale="25000" lnSpcReduction="20000"/>
          </a:bodyPr>
          <a:lstStyle/>
          <a:p>
            <a:pPr>
              <a:buNone/>
            </a:pPr>
            <a:r>
              <a:rPr lang="fr-FR" sz="8000" b="1" dirty="0" smtClean="0">
                <a:solidFill>
                  <a:srgbClr val="7030A0"/>
                </a:solidFill>
                <a:latin typeface="Times New Roman" pitchFamily="18" charset="0"/>
                <a:cs typeface="Times New Roman" pitchFamily="18" charset="0"/>
              </a:rPr>
              <a:t>3</a:t>
            </a:r>
            <a:r>
              <a:rPr lang="fr-FR" sz="9600" b="1" dirty="0" smtClean="0">
                <a:solidFill>
                  <a:srgbClr val="7030A0"/>
                </a:solidFill>
                <a:latin typeface="Times New Roman" pitchFamily="18" charset="0"/>
                <a:cs typeface="Times New Roman" pitchFamily="18" charset="0"/>
              </a:rPr>
              <a:t>. Les caractéristiques </a:t>
            </a:r>
            <a:r>
              <a:rPr lang="fr-FR" sz="9600" b="1" dirty="0" smtClean="0">
                <a:solidFill>
                  <a:srgbClr val="7030A0"/>
                </a:solidFill>
                <a:latin typeface="Times New Roman" pitchFamily="18" charset="0"/>
                <a:cs typeface="Times New Roman" pitchFamily="18" charset="0"/>
              </a:rPr>
              <a:t>(suite)</a:t>
            </a:r>
            <a:endParaRPr lang="en-US" sz="9600" dirty="0" smtClean="0">
              <a:solidFill>
                <a:srgbClr val="7030A0"/>
              </a:solidFill>
              <a:latin typeface="Times New Roman" pitchFamily="18" charset="0"/>
              <a:cs typeface="Times New Roman" pitchFamily="18" charset="0"/>
            </a:endParaRPr>
          </a:p>
          <a:p>
            <a:pPr>
              <a:buFont typeface="Wingdings" pitchFamily="2" charset="2"/>
              <a:buChar char="Ø"/>
            </a:pPr>
            <a:endParaRPr lang="en-US" sz="9600" dirty="0" smtClean="0">
              <a:latin typeface="Times New Roman" pitchFamily="18" charset="0"/>
              <a:cs typeface="Times New Roman" pitchFamily="18" charset="0"/>
            </a:endParaRPr>
          </a:p>
          <a:p>
            <a:pPr>
              <a:buFont typeface="Wingdings" pitchFamily="2" charset="2"/>
              <a:buChar char="Ø"/>
            </a:pPr>
            <a:r>
              <a:rPr lang="fr-FR" sz="9600" dirty="0" smtClean="0">
                <a:latin typeface="Times New Roman" pitchFamily="18" charset="0"/>
                <a:cs typeface="Times New Roman" pitchFamily="18" charset="0"/>
              </a:rPr>
              <a:t>ils sont associés à un complexe psychopathologique, comportant des facteurs émotionnels et pouvant aller jusqu’à un véritable trouble psychiatrique qui soulève la question des </a:t>
            </a:r>
            <a:r>
              <a:rPr lang="fr-FR" sz="9600" dirty="0" err="1" smtClean="0">
                <a:latin typeface="Times New Roman" pitchFamily="18" charset="0"/>
                <a:cs typeface="Times New Roman" pitchFamily="18" charset="0"/>
              </a:rPr>
              <a:t>comorbidités</a:t>
            </a:r>
            <a:r>
              <a:rPr lang="fr-FR" sz="9600" dirty="0" smtClean="0">
                <a:latin typeface="Times New Roman" pitchFamily="18" charset="0"/>
                <a:cs typeface="Times New Roman" pitchFamily="18" charset="0"/>
              </a:rPr>
              <a:t> ;</a:t>
            </a:r>
            <a:endParaRPr lang="en-US" sz="9600" dirty="0" smtClean="0">
              <a:latin typeface="Times New Roman" pitchFamily="18" charset="0"/>
              <a:cs typeface="Times New Roman" pitchFamily="18" charset="0"/>
            </a:endParaRPr>
          </a:p>
          <a:p>
            <a:pPr>
              <a:buFont typeface="Wingdings" pitchFamily="2" charset="2"/>
              <a:buChar char="Ø"/>
            </a:pPr>
            <a:endParaRPr lang="en-US" sz="9600" dirty="0" smtClean="0">
              <a:latin typeface="Times New Roman" pitchFamily="18" charset="0"/>
              <a:cs typeface="Times New Roman" pitchFamily="18" charset="0"/>
            </a:endParaRPr>
          </a:p>
          <a:p>
            <a:pPr>
              <a:buFont typeface="Wingdings" pitchFamily="2" charset="2"/>
              <a:buChar char="Ø"/>
            </a:pPr>
            <a:r>
              <a:rPr lang="fr-FR" sz="9600" dirty="0" smtClean="0">
                <a:latin typeface="Times New Roman" pitchFamily="18" charset="0"/>
                <a:cs typeface="Times New Roman" pitchFamily="18" charset="0"/>
              </a:rPr>
              <a:t>ils demandent une analyse des différentes dimensions (biologique ou organique, écologique, téléologique ou intentionnelle) pour permettre la prise en compte de la pluralité </a:t>
            </a:r>
            <a:r>
              <a:rPr lang="fr-FR" sz="9600" dirty="0" smtClean="0">
                <a:latin typeface="Times New Roman" pitchFamily="18" charset="0"/>
                <a:cs typeface="Times New Roman" pitchFamily="18" charset="0"/>
              </a:rPr>
              <a:t>étiologique</a:t>
            </a:r>
            <a:endParaRPr lang="en-US" sz="9600" dirty="0" smtClean="0">
              <a:latin typeface="Times New Roman" pitchFamily="18" charset="0"/>
              <a:cs typeface="Times New Roman" pitchFamily="18" charset="0"/>
            </a:endParaRPr>
          </a:p>
          <a:p>
            <a:pPr>
              <a:buNone/>
            </a:pPr>
            <a:r>
              <a:rPr lang="fr-FR" sz="9600" dirty="0" smtClean="0">
                <a:latin typeface="Times New Roman" pitchFamily="18" charset="0"/>
                <a:cs typeface="Times New Roman" pitchFamily="18" charset="0"/>
              </a:rPr>
              <a:t> </a:t>
            </a:r>
            <a:endParaRPr lang="en-US" sz="9600" dirty="0" smtClean="0">
              <a:latin typeface="Times New Roman" pitchFamily="18" charset="0"/>
              <a:cs typeface="Times New Roman" pitchFamily="18" charset="0"/>
            </a:endParaRPr>
          </a:p>
          <a:p>
            <a:pPr>
              <a:buNone/>
            </a:pPr>
            <a:r>
              <a:rPr lang="fr-FR" sz="3800" dirty="0" smtClean="0"/>
              <a:t> </a:t>
            </a:r>
            <a:endParaRPr lang="en-US" sz="3800" dirty="0" smtClean="0"/>
          </a:p>
          <a:p>
            <a:pPr>
              <a:buNone/>
            </a:pPr>
            <a:r>
              <a:rPr lang="fr-FR" sz="3800" dirty="0" smtClean="0"/>
              <a:t> </a:t>
            </a:r>
            <a:endParaRPr lang="en-US" sz="3800" dirty="0" smtClean="0"/>
          </a:p>
          <a:p>
            <a:pPr>
              <a:buNone/>
            </a:pPr>
            <a:r>
              <a:rPr lang="fr-FR" b="1"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85720" y="928670"/>
            <a:ext cx="7715304" cy="5527066"/>
          </a:xfrm>
        </p:spPr>
        <p:txBody>
          <a:bodyPr>
            <a:normAutofit/>
          </a:bodyPr>
          <a:lstStyle/>
          <a:p>
            <a:pPr>
              <a:buNone/>
            </a:pPr>
            <a:r>
              <a:rPr lang="fr-FR" sz="1600" b="1" dirty="0" smtClean="0">
                <a:latin typeface="Times New Roman" pitchFamily="18" charset="0"/>
                <a:cs typeface="Times New Roman" pitchFamily="18" charset="0"/>
              </a:rPr>
              <a:t>Figure 1. </a:t>
            </a:r>
            <a:r>
              <a:rPr lang="fr-FR" sz="1600" dirty="0" smtClean="0">
                <a:latin typeface="Times New Roman" pitchFamily="18" charset="0"/>
                <a:cs typeface="Times New Roman" pitchFamily="18" charset="0"/>
              </a:rPr>
              <a:t>Trépied symptomatologique et pluralité étiologique des troubles psychomoteurs (</a:t>
            </a:r>
            <a:r>
              <a:rPr lang="fr-FR" sz="1600" dirty="0" err="1" smtClean="0">
                <a:latin typeface="Times New Roman" pitchFamily="18" charset="0"/>
                <a:cs typeface="Times New Roman" pitchFamily="18" charset="0"/>
              </a:rPr>
              <a:t>Albaret</a:t>
            </a:r>
            <a:r>
              <a:rPr lang="fr-FR" sz="1600" dirty="0" smtClean="0">
                <a:latin typeface="Times New Roman" pitchFamily="18" charset="0"/>
                <a:cs typeface="Times New Roman" pitchFamily="18" charset="0"/>
              </a:rPr>
              <a:t>, J-A., </a:t>
            </a:r>
            <a:r>
              <a:rPr lang="fr-FR" sz="1600" dirty="0" smtClean="0">
                <a:latin typeface="Times New Roman" pitchFamily="18" charset="0"/>
                <a:cs typeface="Times New Roman" pitchFamily="18" charset="0"/>
              </a:rPr>
              <a:t>2013)</a:t>
            </a:r>
            <a:endParaRPr lang="en-US" sz="1600" dirty="0" smtClean="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lvl="0">
              <a:buNone/>
            </a:pPr>
            <a:endParaRPr lang="en-US" dirty="0"/>
          </a:p>
        </p:txBody>
      </p:sp>
      <p:pic>
        <p:nvPicPr>
          <p:cNvPr id="5" name="Image 4"/>
          <p:cNvPicPr/>
          <p:nvPr/>
        </p:nvPicPr>
        <p:blipFill>
          <a:blip r:embed="rId3"/>
          <a:srcRect/>
          <a:stretch>
            <a:fillRect/>
          </a:stretch>
        </p:blipFill>
        <p:spPr bwMode="auto">
          <a:xfrm>
            <a:off x="1600200" y="1754829"/>
            <a:ext cx="5943600" cy="334834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14458</TotalTime>
  <Words>1136</Words>
  <Application>Microsoft Office PowerPoint</Application>
  <PresentationFormat>Affichage à l'écran (4:3)</PresentationFormat>
  <Paragraphs>113</Paragraphs>
  <Slides>19</Slides>
  <Notes>19</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Opulent</vt:lpstr>
      <vt:lpstr>L3-PLC Troubles du développement Psychomoteur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psychothérapie cognitive et comportementale</dc:title>
  <dc:creator>Compaq</dc:creator>
  <cp:lastModifiedBy>hp</cp:lastModifiedBy>
  <cp:revision>208</cp:revision>
  <dcterms:created xsi:type="dcterms:W3CDTF">2018-02-15T09:57:48Z</dcterms:created>
  <dcterms:modified xsi:type="dcterms:W3CDTF">2025-11-22T18:07:30Z</dcterms:modified>
</cp:coreProperties>
</file>