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6" r:id="rId4"/>
    <p:sldId id="301" r:id="rId5"/>
    <p:sldId id="261" r:id="rId6"/>
    <p:sldId id="302" r:id="rId7"/>
    <p:sldId id="267" r:id="rId8"/>
    <p:sldId id="268" r:id="rId9"/>
    <p:sldId id="269" r:id="rId10"/>
    <p:sldId id="270" r:id="rId11"/>
    <p:sldId id="271" r:id="rId12"/>
    <p:sldId id="292" r:id="rId13"/>
    <p:sldId id="279" r:id="rId14"/>
    <p:sldId id="273" r:id="rId15"/>
    <p:sldId id="281" r:id="rId16"/>
    <p:sldId id="274" r:id="rId17"/>
    <p:sldId id="276" r:id="rId18"/>
    <p:sldId id="280" r:id="rId19"/>
    <p:sldId id="277" r:id="rId20"/>
    <p:sldId id="285" r:id="rId21"/>
    <p:sldId id="282" r:id="rId22"/>
    <p:sldId id="278" r:id="rId23"/>
    <p:sldId id="286" r:id="rId24"/>
    <p:sldId id="287" r:id="rId25"/>
    <p:sldId id="288" r:id="rId26"/>
    <p:sldId id="296" r:id="rId27"/>
    <p:sldId id="298" r:id="rId28"/>
    <p:sldId id="294" r:id="rId29"/>
    <p:sldId id="299" r:id="rId30"/>
    <p:sldId id="300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CE32-F9D4-467C-861C-2BE5EB69995C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F4D2-C75B-4124-A7B7-3475ED23A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23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F4D2-C75B-4124-A7B7-3475ED23AD7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09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Fushine</a:t>
            </a:r>
            <a:r>
              <a:rPr lang="fr-FR" dirty="0" smtClean="0"/>
              <a:t> </a:t>
            </a:r>
            <a:r>
              <a:rPr lang="fr-FR" baseline="0" dirty="0" smtClean="0"/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chauffer par intermittence pendant 10 à 15 minutes, jusqu'à émission de vapeurs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(pour la technique à froid, la durée de contact entre la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fuchsine et la préparation est de 3 heures)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décolorer à l'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acide sulfurique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dilué au quart : 1 minute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laver à l'eau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décolorer à l'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alcool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95° pendant 10 minutes (Fig. 3.8C)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laver à l'eau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contre colorer au bleu de méthylène pendant 2 minutes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(Fig. 3.8D)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laver à l'eau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sécher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examiner à l'immersion.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bacilles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-alcoolo-résistants apparaissent roses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fond bleu (Fig. 3.9).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F4D2-C75B-4124-A7B7-3475ED23AD7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9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L'intradermoréaction à 10 unités de tuberculine injectées par voie intradermique sous le volume de 0,1 ml, lue à la 72</a:t>
            </a:r>
            <a:r>
              <a:rPr lang="fr-FR" baseline="30000" dirty="0" smtClean="0"/>
              <a:t>e</a:t>
            </a:r>
            <a:r>
              <a:rPr lang="fr-FR" dirty="0" smtClean="0"/>
              <a:t> heure, permet uniquement de savoir si le sujet a ou non déjà été infecté soit d'une manière spontanée (primo-infection par </a:t>
            </a:r>
            <a:r>
              <a:rPr lang="fr-FR" i="1" dirty="0" err="1" smtClean="0"/>
              <a:t>M.tuberculosis</a:t>
            </a:r>
            <a:r>
              <a:rPr lang="fr-FR" dirty="0" smtClean="0"/>
              <a:t>), soit d'une manière artificielle (vaccination par le B.C.G.).</a:t>
            </a:r>
          </a:p>
          <a:p>
            <a:r>
              <a:rPr lang="fr-FR" dirty="0" smtClean="0"/>
              <a:t>Il n'y a pas actuellement de sérodiagnostic fiable de la tuberculose.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F4D2-C75B-4124-A7B7-3475ED23AD7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4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42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19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9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5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0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55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5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4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9BFC-989E-4748-A661-5E01C886BBE3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6F09-1655-48FC-AD78-1398AF97A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3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Mycobactéries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8" descr="Mycobacterium%20tuberculosis%20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46" y="2004447"/>
            <a:ext cx="2592288" cy="22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k_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2856"/>
            <a:ext cx="2318864" cy="32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B_a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4875"/>
            <a:ext cx="2857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584" y="5561013"/>
            <a:ext cx="1981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Robert </a:t>
            </a:r>
            <a:r>
              <a:rPr lang="en-US" sz="2400" dirty="0" smtClean="0"/>
              <a:t>Koch </a:t>
            </a:r>
          </a:p>
          <a:p>
            <a:pPr eaLnBrk="1" hangingPunct="1"/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7380312" y="5976511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GHAROUT 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Ponctions d'abcès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seringue doit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privilégié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seringue adressée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directement au laboratoire.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à l‘écouvillon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déposés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un flacon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stérile et humidifiés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avec quelques gouttes d'eau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distillée stérile ou d'eau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physiologique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stérile.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Biopsies et pièces opératoires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Une bonne collaboration (transmission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résultats d'examen direct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entre les laboratoires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d'anatomie pathologique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bactériologie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permet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conforter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rattraper certains diagnostics. </a:t>
            </a:r>
          </a:p>
        </p:txBody>
      </p:sp>
    </p:spTree>
    <p:extLst>
      <p:ext uri="{BB962C8B-B14F-4D97-AF65-F5344CB8AC3E}">
        <p14:creationId xmlns:p14="http://schemas.microsoft.com/office/powerpoint/2010/main" val="2293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Décontamination, fluidification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concentration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fonction du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caractère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polymicrobien ou monobacterien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les prélèvements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vont faire l'objet ou non d'une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décontamination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Cette étape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 pour but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d‘éliminer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flore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commensale des échantillons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qui envahirait les milieux de culture avant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détection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mycobactéries,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qui sont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bactéries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croissance lente.</a:t>
            </a: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mycobactéries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sont plus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résistantes à l'action des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antiseptiques, des acides et des bases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dilués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que 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bactéries commensales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liquides de ponction, les ponctions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  collections fermées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ou les biopsies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prélevées stérilement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sont ensemencées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sans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décontamination après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centrifugation.</a:t>
            </a:r>
          </a:p>
          <a:p>
            <a:pPr algn="just">
              <a:lnSpc>
                <a:spcPct val="17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autres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prélèvements considérés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comme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polybacteriens (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tubages, expectorations, liquides d'aspiration bronchique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urines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abcès fistulisés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etc.) sont soumis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méthode de  fluidification–homogénéisation–décontamination.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technique la plus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fréquemment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utilisée (Fig.) associe l'action décontaminante d'une solution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soude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à l'action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mucolytique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acetyl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-L-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en présence de citrate de sodium. Cette solution de décontamination est mise en présence d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'une quantité égale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produit pathologique, puis il faut agiter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l'aide d'agitateur de type Kahn.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décontamination est arrêtée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après 25 minutes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contact par neutralisation à l'aide d'un tampon phosphate (pH 6,8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30 minutes de centrifugation à 3000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le culot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obtenu après élimination du surnageant.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goutte du culot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déposée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lames pour coloration. </a:t>
            </a:r>
          </a:p>
          <a:p>
            <a:pPr algn="just">
              <a:lnSpc>
                <a:spcPct val="17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culot est ensuite repris par 1 ml d'eau distillée stérile ou du tampon PBS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la mise en culture sur milieux solides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Lowenstein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Coletsos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à raison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0,2 ml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déposé en haut de la pente ou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0,5 ml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dans les tubes ou flacons contenant les milieux liquides.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468841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9932" y="3933056"/>
            <a:ext cx="4204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" pitchFamily="18" charset="0"/>
                <a:cs typeface="Times" pitchFamily="18" charset="0"/>
              </a:rPr>
              <a:t>Fig. </a:t>
            </a:r>
            <a:r>
              <a:rPr lang="fr-FR" b="1" dirty="0" smtClean="0">
                <a:latin typeface="Times" pitchFamily="18" charset="0"/>
                <a:cs typeface="Times" pitchFamily="18" charset="0"/>
              </a:rPr>
              <a:t>Étapes </a:t>
            </a:r>
            <a:r>
              <a:rPr lang="fr-FR" b="1" dirty="0">
                <a:latin typeface="Times" pitchFamily="18" charset="0"/>
                <a:cs typeface="Times" pitchFamily="18" charset="0"/>
              </a:rPr>
              <a:t>de la décontamination d'un produit pathologique.</a:t>
            </a:r>
          </a:p>
          <a:p>
            <a:r>
              <a:rPr lang="fr-FR" dirty="0">
                <a:latin typeface="Times" pitchFamily="18" charset="0"/>
                <a:cs typeface="Times" pitchFamily="18" charset="0"/>
              </a:rPr>
              <a:t>Exemple de la méthode de </a:t>
            </a:r>
            <a:r>
              <a:rPr lang="fr-FR" dirty="0" err="1">
                <a:latin typeface="Times" pitchFamily="18" charset="0"/>
                <a:cs typeface="Times" pitchFamily="18" charset="0"/>
              </a:rPr>
              <a:t>Kubica</a:t>
            </a:r>
            <a:r>
              <a:rPr lang="fr-FR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2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Examen microscopique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genre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difficilement colorées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la coloration de Gram. Le principe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colorations 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Ziehl-Neelsen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auramine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mycobactéries repose sur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propriété d'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acido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-alcoolo-résistance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frottis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effectués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centrifugation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contaminés, soit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partir du culot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décontamination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autres prélèvements.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existe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groupes de technique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coloration (Fig.).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L'examen direct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coloration fuchsine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Ziehl-Neelsen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confirmation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frottis positif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coloration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auramine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qui nécessite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microscope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fluorescence. </a:t>
            </a:r>
          </a:p>
        </p:txBody>
      </p:sp>
    </p:spTree>
    <p:extLst>
      <p:ext uri="{BB962C8B-B14F-4D97-AF65-F5344CB8AC3E}">
        <p14:creationId xmlns:p14="http://schemas.microsoft.com/office/powerpoint/2010/main" val="4237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384"/>
            <a:ext cx="8568952" cy="563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92971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Fig. </a:t>
            </a:r>
            <a:r>
              <a:rPr lang="fr-FR" b="1" dirty="0" smtClean="0"/>
              <a:t>Étapes </a:t>
            </a:r>
            <a:r>
              <a:rPr lang="fr-FR" b="1" dirty="0"/>
              <a:t>de la coloration de </a:t>
            </a:r>
            <a:r>
              <a:rPr lang="fr-FR" b="1" dirty="0" err="1"/>
              <a:t>Ziehl-Neelsen</a:t>
            </a:r>
            <a:r>
              <a:rPr lang="fr-FR" b="1" dirty="0"/>
              <a:t> et de la coloration à l'</a:t>
            </a:r>
            <a:r>
              <a:rPr lang="fr-FR" b="1" dirty="0" err="1"/>
              <a:t>auramine</a:t>
            </a:r>
            <a:r>
              <a:rPr lang="fr-FR" b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6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909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39"/>
            <a:ext cx="4680520" cy="283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2" y="3429000"/>
            <a:ext cx="3943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8228" y="311641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Examen direct d'un frottis réalisé à partir d'une expectoration.</a:t>
            </a:r>
          </a:p>
          <a:p>
            <a:pPr marL="342900" indent="-342900" algn="just">
              <a:buAutoNum type="alphaU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coloration à l'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auramine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.Présence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bacilles colorés en jaune fluorescent (BAAR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coloration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Ziehl-Neelsen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Présence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bacilles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colorés en rose (BAAR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Après coloration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Ziehl-Neelsen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culture de mycobactéries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tuberculose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milieu liquide. Présence de bacilles groupés en « cordes ».</a:t>
            </a:r>
          </a:p>
        </p:txBody>
      </p:sp>
    </p:spTree>
    <p:extLst>
      <p:ext uri="{BB962C8B-B14F-4D97-AF65-F5344CB8AC3E}">
        <p14:creationId xmlns:p14="http://schemas.microsoft.com/office/powerpoint/2010/main" val="5062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Méthodes de culture</a:t>
            </a: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culture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mycobactéries nécessite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recours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des milieux spécifiques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complexes en raison d'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croissance lente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(quelques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jours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plusieurs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semaines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et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nécessité d'apporter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lipides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(Tableau).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milieux se présentent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tube ou flacon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vis afin de permettre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une observation prolongée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sans dessiccation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et sans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d'aérosols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L'association d'un milieu liquide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milieux solides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recommandée. 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mycobactéries nécessitent pour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plupart des milieux enrichis et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conditions strictes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leur croissance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(température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comprise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°C et 45 °C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aérobiose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pH optimal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situé 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61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0113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252520" cy="695739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Milieux solides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milieu le plus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utilisé 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milieu de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Lowenstein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-Jensen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L'adjonction de certains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composés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comme le pyruvate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sodium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le milieu 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Coletsos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le citrate de fer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favorise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croissance respectivement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africanum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haemophilum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milieux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présentés S/F de tubes.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3 goutte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culot de centrifugation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déposées au sommet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pente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gélosée.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(si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couplés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milieux liquides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tubes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ensemencés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incubés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37 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tubes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incubés inclinés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incomplètement vissés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afin de permettre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l‘évaporation de l'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excés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liquide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l‘échantillon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(48 heures).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168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le seul genre de la famille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Mycobacteriaceae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l'ordre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actinomycetales.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00063" y="1833563"/>
            <a:ext cx="8362950" cy="4606925"/>
            <a:chOff x="500063" y="1833563"/>
            <a:chExt cx="8362950" cy="4606925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628900" y="2571750"/>
              <a:ext cx="456565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616200" y="2584450"/>
              <a:ext cx="0" cy="1397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194550" y="2584450"/>
              <a:ext cx="0" cy="1397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43263" y="1833563"/>
              <a:ext cx="3869648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b="1" dirty="0">
                  <a:latin typeface="Helvetica" pitchFamily="1" charset="0"/>
                </a:rPr>
                <a:t>&gt; </a:t>
              </a:r>
              <a:r>
                <a:rPr lang="fr-FR" sz="2400" b="1" dirty="0" smtClean="0">
                  <a:latin typeface="Helvetica" pitchFamily="1" charset="0"/>
                </a:rPr>
                <a:t>140 </a:t>
              </a:r>
              <a:r>
                <a:rPr lang="fr-FR" sz="2400" b="1" dirty="0">
                  <a:latin typeface="Helvetica" pitchFamily="1" charset="0"/>
                </a:rPr>
                <a:t>espèces identifiées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38213" y="2881313"/>
              <a:ext cx="372110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b="1">
                  <a:latin typeface="Helvetica" pitchFamily="1" charset="0"/>
                </a:rPr>
                <a:t>Pathogènes obligatoires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48413" y="2900363"/>
              <a:ext cx="2263775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b="1">
                  <a:latin typeface="Helvetica" pitchFamily="1" charset="0"/>
                </a:rPr>
                <a:t>Opportunistes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0063" y="3681413"/>
              <a:ext cx="3220240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 dirty="0">
                  <a:latin typeface="Times" pitchFamily="1" charset="0"/>
                </a:rPr>
                <a:t>M. </a:t>
              </a:r>
              <a:r>
                <a:rPr lang="fr-FR" sz="2400" i="1" dirty="0" err="1">
                  <a:latin typeface="Times" pitchFamily="1" charset="0"/>
                </a:rPr>
                <a:t>tuberculosis</a:t>
              </a:r>
              <a:r>
                <a:rPr lang="fr-FR" sz="2400" i="1" dirty="0">
                  <a:latin typeface="Times" pitchFamily="1" charset="0"/>
                </a:rPr>
                <a:t> </a:t>
              </a:r>
              <a:r>
                <a:rPr lang="fr-FR" sz="2400" dirty="0" err="1" smtClean="0">
                  <a:latin typeface="Times" pitchFamily="1" charset="0"/>
                </a:rPr>
                <a:t>complex</a:t>
              </a:r>
              <a:endParaRPr lang="fr-FR" sz="2400" dirty="0">
                <a:latin typeface="Times" pitchFamily="1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58478" y="4869160"/>
              <a:ext cx="3743011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 dirty="0">
                  <a:latin typeface="Times New Roman" pitchFamily="18" charset="0"/>
                  <a:cs typeface="Times New Roman" pitchFamily="18" charset="0"/>
                </a:rPr>
                <a:t>M. </a:t>
              </a:r>
              <a:r>
                <a:rPr lang="fr-FR" sz="2400" i="1" dirty="0" err="1" smtClean="0">
                  <a:latin typeface="Times New Roman" pitchFamily="18" charset="0"/>
                  <a:cs typeface="Times New Roman" pitchFamily="18" charset="0"/>
                </a:rPr>
                <a:t>leprae</a:t>
              </a:r>
              <a:r>
                <a:rPr lang="fr-FR" sz="2400" i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bacille de Hansen</a:t>
              </a:r>
            </a:p>
            <a:p>
              <a:r>
                <a:rPr lang="fr-FR" sz="2400" dirty="0">
                  <a:latin typeface="Georgia" pitchFamily="18" charset="0"/>
                </a:rPr>
                <a:t>c'est l'agent de la lèpre.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fr-FR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405563" y="3414713"/>
              <a:ext cx="245745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>
                  <a:latin typeface="Times" pitchFamily="1" charset="0"/>
                </a:rPr>
                <a:t>M. avium </a:t>
              </a:r>
              <a:r>
                <a:rPr lang="fr-FR" sz="2400">
                  <a:latin typeface="Times" pitchFamily="1" charset="0"/>
                </a:rPr>
                <a:t>complex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443663" y="3852863"/>
              <a:ext cx="1585912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 dirty="0">
                  <a:latin typeface="Times" pitchFamily="1" charset="0"/>
                </a:rPr>
                <a:t>M. </a:t>
              </a:r>
              <a:r>
                <a:rPr lang="fr-FR" sz="2400" i="1" dirty="0" err="1">
                  <a:latin typeface="Times" pitchFamily="1" charset="0"/>
                </a:rPr>
                <a:t>kansasii</a:t>
              </a:r>
              <a:endParaRPr lang="fr-FR" sz="2400" i="1" dirty="0">
                <a:latin typeface="Times" pitchFamily="1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43663" y="4329113"/>
              <a:ext cx="1704975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>
                  <a:latin typeface="Times" pitchFamily="1" charset="0"/>
                </a:rPr>
                <a:t>M. xenopi ...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481763" y="5091113"/>
              <a:ext cx="1687512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>
                  <a:latin typeface="Times" pitchFamily="1" charset="0"/>
                </a:rPr>
                <a:t>M. chelonae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81763" y="5548313"/>
              <a:ext cx="1722437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 dirty="0">
                  <a:latin typeface="Times" pitchFamily="1" charset="0"/>
                </a:rPr>
                <a:t>M. </a:t>
              </a:r>
              <a:r>
                <a:rPr lang="fr-FR" sz="2400" i="1" dirty="0" err="1">
                  <a:latin typeface="Times" pitchFamily="1" charset="0"/>
                </a:rPr>
                <a:t>fortuitum</a:t>
              </a:r>
              <a:endParaRPr lang="fr-FR" sz="2400" i="1" dirty="0">
                <a:latin typeface="Times" pitchFamily="1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43663" y="5986463"/>
              <a:ext cx="1992312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fr-FR" sz="2400" i="1">
                  <a:latin typeface="Times" pitchFamily="1" charset="0"/>
                </a:rPr>
                <a:t>M. marinum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8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milieux sont observés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1 fois par semaine pendant au moins 8 semaines.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L'observation des cultures durant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première semaine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permettra de mettre en évidence une contamination par des bactéries commensales ou la présence d'une mycobactérie à croissance rapide.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l'apparition de colonies, un frottis coloré par la méthode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Ziehl-Neelsen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sera effectué pour vérifier la présence de BAAR avant de déclarer la culture positive. 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nombre de colonies est rapporté ainsi que le délai d'apparition de la culture.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Sur milieu 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Lowenstein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-Jensen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les colonies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apparaissent après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2 à 3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semaines d'incubation (Fig.) en fonction de la densité microbienne de l‘échantillon.</a:t>
            </a:r>
          </a:p>
          <a:p>
            <a:pPr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colonies sont lisses et crèmes sur les cultures jeunes, puis atteignent plus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5 mm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diamètre et deviennent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beiges, rugueuses, à bords irréguliers 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chou-fleur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dites ≪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eugoniques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≫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(colonies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développement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progressif).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6632"/>
            <a:ext cx="72390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016" y="5448126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Fig. 34.6 Cultures sur milieu de </a:t>
            </a:r>
            <a:r>
              <a:rPr lang="fr-FR" sz="1600" b="1" dirty="0" err="1">
                <a:latin typeface="Times New Roman" pitchFamily="18" charset="0"/>
                <a:cs typeface="Times New Roman" pitchFamily="18" charset="0"/>
              </a:rPr>
              <a:t>Löwenstein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-Jensen. A.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szulgai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marinum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xenopi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chelonae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colonies de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africanum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ont une croissance plus lente :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6 semaines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sur milieu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Lowenstein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apparaissent plates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petites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2 mm), lisses, ≪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dysgoniques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≫,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blanchâtres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brillantes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tandis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que les colonies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africanum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présentent avec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caractéristiques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suivantes : petites colonies rondes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mates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crèmes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granuleuses.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Milieux gélosés semi-synthétiques</a:t>
            </a: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Des milieux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semi-synthétiques transparents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Middlebrook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7H10 et 7H11) contiennent des sels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minéraux, 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pyruvate de sodium, de l'hydrolysat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caséine (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7H11)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nécessitent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l'adjonction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extemporanée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supplément  contenant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acide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oléique,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dextrose albumine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incubation sous 5 %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CO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plates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sèches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rugueuses. </a:t>
            </a:r>
          </a:p>
        </p:txBody>
      </p:sp>
    </p:spTree>
    <p:extLst>
      <p:ext uri="{BB962C8B-B14F-4D97-AF65-F5344CB8AC3E}">
        <p14:creationId xmlns:p14="http://schemas.microsoft.com/office/powerpoint/2010/main" val="20354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Identification à partir des cultures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techniques de biologie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moléculaires d'identification ont supplanté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méthodes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biochimiques.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L'utilisation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méthodes moléculaires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 permis de s'affranchir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plupart des cas,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l‘étude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longue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fastidieuse des caractères métaboliques.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régions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l'ADN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plus fréquemment ciblées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ces techniques sont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gènes codant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ARN 16S,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séquences inter géniques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16-23S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ARNr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23S,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recA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gyrB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hsp65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rpoB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Seuls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certains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tests phénotypiques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(niacine, nitrate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réductase)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encore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utilisés couramment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2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Identification phénotypique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précis d‘espèces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mycobactéries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complexe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tuberculose par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méthodes phénotypiques (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production de niacine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[acide nicotinique]),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nitrate réductase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associée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croissance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TCH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acide 2-thiophene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carboxylique] et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Cyclosérine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®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bioMerieux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Tableau)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abandonné 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profit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détection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polymorphisme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gyrB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Recherche de l'acide nicotinique par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bandelette 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Niacin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Test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Difco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Déposer à la surface d'une culture sur milieu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Löwenstein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ml d'eau distillée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stérile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Laisser le tube incliné pendant 20 minutes et recueillir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l'eau 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tube à hémolyse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Tremper la bandelette imprégnée de réactif dans le tube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hémolyse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Laisser à température ambiante pendant 15 à 20 minutes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agitant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temps en temps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Test positif = coloration jaune de la suspension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Test négatif = absence de coloration de la suspension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Témoin positif : coloration jaune avec culture de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Réduction des nitrates (épreuve de Virtanen)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anse de mycobactéries à étudier est émulsionnée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2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gouttes d'eau distillée stérile dans un tube à hémolyse.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Ajouter 2 ml d'une solution à 0,085 % de nitrate de sodium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■ Incuber 2 h à 37 °C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Ajouter 0,2 ml du réactif A et 0,2 ml du réactif B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Réaction + =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coloration rose à rouge résultat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réduction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nitrates en nitrites par la nitrate réductase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Si pas de coloration,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ajouter une pincée de poudre de zinc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zinc réduit les nitrates encore présents en nitrites,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coloration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rose apparaît ; la réaction est négative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bactéries sans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nitrate réductase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Si au contraire, la teinte du milieu reste inchangée, le stade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nitrite 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été dépassé (bactéries ayant une nitrate réductase très active)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Témoin positif = culture de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Témoin négatif = culture de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73008" cy="571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Identification génotypique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Différenciation des espèces du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complexe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tuberculose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distinction entre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les souches de BCG ainsi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 l'identification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quelques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variants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nécessitent parfois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détermination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caractères génotypiques (Tableau).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Ces tests reposent sur la mise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évidence de régions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délétions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(RD1, RD4, RD9) et sur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détection de mutations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gènes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pnc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Récemment,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coffret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été commercialisé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Hain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Diagnostika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Biocentric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fondé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détection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polymorphisme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gyrB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GenoType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® MTBC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par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PCR multiplex.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coffret permet d'identifier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précisément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seule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étape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mycobactéries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tuberculose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mycobactéries sont des bacilles aérobies ou microaerophiles, immobiles, non ramifiés et non sporulés,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acidoalcoolo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-résistant (BAAR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du à la richesse en lipides de leur paroi: acides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mycoliques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0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4525963"/>
          </a:xfrm>
        </p:spPr>
        <p:txBody>
          <a:bodyPr/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Test tuberculinique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Protéines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tuberculosis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Administration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intradermique de 10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UI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Lecture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72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Diamètre d’induration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&gt; 5 mm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905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80512" cy="32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96" y="44624"/>
            <a:ext cx="213442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La tuberculose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393" y="620688"/>
            <a:ext cx="9083607" cy="56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responsable de la majorité des tuberculoses humaines.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responsable de la tuberculose bovine mais l’Homme peut être contaminé.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africanum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responsable de la tuberculose en Afrique.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microti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: responsable de la tuberculose chez la souris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8407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Habitat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La présence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étroitement liée à la présence humaine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L’excrétion du bacille par le malade explique qu’on puisse l’isoler de façon transitoire dans l’environnement, car il peut survivre au froid et à 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déssication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sensible aux agents physiques comme les rayonnements ionisants, les UV et la lumière. Sa sensibilité aux agents chimiques est variable : détruit par l’alcool à 70°, il résiste à de nombreux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antiseptiques (hydrophobicité de surface),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aux bases et aux acides dilués.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l’environnement familier de l’homme, les petits mammifères et les oiseaux peuvent s’infecter et devenir eux-mêmes vecteurs de la tuberculose, de même que les gros mammifères d’élevage contaminés par l’homme.</a:t>
            </a:r>
          </a:p>
          <a:p>
            <a:pPr algn="just">
              <a:lnSpc>
                <a:spcPct val="16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Diagnostic microbiologique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Prélèvements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majorité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ont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origine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bronchopulmonaire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(expectorations, tubages,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aspirations bronchiques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autres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essentiellement des prélèvements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urines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produits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ponction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(LCR,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liquides pleuraux,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abcès, ganglions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et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biopsies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L‘émission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bacillaire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intermittente,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bronchopulmonaires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urinaires doivent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répétés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si possible 3 jours de suite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traités séparément.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initiaux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réalisés chez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sujets sans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antibiothérapie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antituberculeuse.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Prélèvements respiratoires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doivent permettre l'obtention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secrétions respiratoires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profondes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d‘éviter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salivaires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expectorations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spontanées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recueillies 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effort de toux le matin au lever. Si le sujet 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tousse pas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les expectorations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provoquées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inhalation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d'un aérosol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sérum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physiologique 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kinésithérapie.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tubages gastriques permettent le recueil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secrétions bronchiques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cours de la nuit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réalisés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lit du malade chez un sujet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depuis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veille et à jeun.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aspirations bronchiques,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brossages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les liquides de lavages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alvéolaires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recueillis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lors d'une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fibroscopie sont aussi contributifs dans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diagnostic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tuberculose. </a:t>
            </a:r>
          </a:p>
        </p:txBody>
      </p:sp>
    </p:spTree>
    <p:extLst>
      <p:ext uri="{BB962C8B-B14F-4D97-AF65-F5344CB8AC3E}">
        <p14:creationId xmlns:p14="http://schemas.microsoft.com/office/powerpoint/2010/main" val="42447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Urines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restriction hydrique la veille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urines du matin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prélevés.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LCR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et liquides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d'épanchements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 volume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3 ml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nécessaire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l‘étude cytobactériologique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méningites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tuberculeuses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cytologie montrera une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leucocytorachie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modérée (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100/mm</a:t>
            </a:r>
            <a:r>
              <a:rPr lang="fr-FR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avec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prédominance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ymphocytes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L‘étude biochimique montrera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glycorachie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taux de chlorure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diminué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ainsi qu'une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protéinorachie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légèrement augmentée.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16468</TotalTime>
  <Words>2134</Words>
  <Application>Microsoft Office PowerPoint</Application>
  <PresentationFormat>Affichage à l'écran (4:3)</PresentationFormat>
  <Paragraphs>127</Paragraphs>
  <Slides>30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Mycobactéries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Diagnostic microbiologique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Mycobacteries</dc:title>
  <dc:creator>acer</dc:creator>
  <cp:lastModifiedBy>acer</cp:lastModifiedBy>
  <cp:revision>113</cp:revision>
  <dcterms:created xsi:type="dcterms:W3CDTF">2017-04-19T06:08:42Z</dcterms:created>
  <dcterms:modified xsi:type="dcterms:W3CDTF">2019-04-28T13:11:53Z</dcterms:modified>
</cp:coreProperties>
</file>