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9"/>
  </p:notes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5" r:id="rId16"/>
    <p:sldId id="276" r:id="rId17"/>
    <p:sldId id="313" r:id="rId18"/>
    <p:sldId id="288" r:id="rId19"/>
    <p:sldId id="277" r:id="rId20"/>
    <p:sldId id="278" r:id="rId21"/>
    <p:sldId id="290" r:id="rId22"/>
    <p:sldId id="279" r:id="rId23"/>
    <p:sldId id="285" r:id="rId24"/>
    <p:sldId id="284" r:id="rId25"/>
    <p:sldId id="286" r:id="rId26"/>
    <p:sldId id="291" r:id="rId27"/>
    <p:sldId id="292" r:id="rId28"/>
    <p:sldId id="293" r:id="rId29"/>
    <p:sldId id="294" r:id="rId30"/>
    <p:sldId id="302" r:id="rId31"/>
    <p:sldId id="282" r:id="rId32"/>
    <p:sldId id="295" r:id="rId33"/>
    <p:sldId id="296" r:id="rId34"/>
    <p:sldId id="297" r:id="rId35"/>
    <p:sldId id="298" r:id="rId36"/>
    <p:sldId id="308" r:id="rId37"/>
    <p:sldId id="299" r:id="rId38"/>
    <p:sldId id="301" r:id="rId39"/>
    <p:sldId id="300" r:id="rId40"/>
    <p:sldId id="280" r:id="rId41"/>
    <p:sldId id="303" r:id="rId42"/>
    <p:sldId id="305" r:id="rId43"/>
    <p:sldId id="306" r:id="rId44"/>
    <p:sldId id="307" r:id="rId45"/>
    <p:sldId id="283" r:id="rId46"/>
    <p:sldId id="309" r:id="rId47"/>
    <p:sldId id="310" r:id="rId48"/>
    <p:sldId id="312" r:id="rId49"/>
    <p:sldId id="311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9" r:id="rId65"/>
    <p:sldId id="330" r:id="rId66"/>
    <p:sldId id="328" r:id="rId67"/>
    <p:sldId id="331" r:id="rId6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CC463B-DC98-4289-B074-1910FC9EC8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2C181-8F47-493E-9756-B7704F94732F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Résidus de la régression</a:t>
            </a:r>
          </a:p>
          <a:p>
            <a:pPr eaLnBrk="1" hangingPunct="1"/>
            <a:r>
              <a:rPr lang="fr-FR" smtClean="0"/>
              <a:t>Fitted endogéne estimé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2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85DE-D6F0-4C59-88D9-DFD31E9F23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C8E9-33B9-4E88-8FB0-CB7994B06C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DDDA4-A60B-410A-B790-5F31D1AEDD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F2E8B-F442-42D1-971C-A39D23674D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B1F3-ED5F-4F4F-A40A-B280039787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9CE3-6279-484C-BB2B-A36EB15C46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F5D2-A2F9-46A9-B386-D5DF7EFF78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BEE3A-0E50-4049-9FB9-F20954FF18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CDF8-641B-4168-BB83-12D0A35601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FBAE-6701-4623-A50F-DC0B6233DC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EE10-FAEE-4552-9F03-42766B8F70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D893-77A9-4B9D-8715-78E9381A4F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32AC030-8DAF-4D2A-8856-0DF3443FE5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        TP EVIEWS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	</a:t>
            </a:r>
          </a:p>
          <a:p>
            <a:pPr eaLnBrk="1" hangingPunct="1"/>
            <a:r>
              <a:rPr lang="fr-FR" smtClean="0"/>
              <a:t>HAGANI         Rafik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8229600" cy="5688013"/>
          </a:xfrm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779838" y="4941888"/>
            <a:ext cx="367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Introduire les données de la série ou utiliser Excel « copier-coller »</a:t>
            </a:r>
            <a:r>
              <a:rPr lang="fr-FR" b="1"/>
              <a:t>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Remarque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Dans le cas du copier-coller: le séparateur décimal d’EVIEWS est le point il faut donc penser a remplacer dans Excel les virgules par les points (menu Edition/Rechercher et Remplacer)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27088"/>
            <a:ext cx="8229600" cy="5410200"/>
          </a:xfrm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55650" y="4292600"/>
            <a:ext cx="3744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Introduisez toute les séries que vous voulez étudier « endogènes et exogènes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27088"/>
            <a:ext cx="8229600" cy="5410200"/>
          </a:xfrm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11188" y="4659313"/>
            <a:ext cx="6481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Pour ouvrir toute les séries dans un seul tableau sélectionner les séries « ctrl +clic » ensuite clic droit &lt;open&gt;&lt;as Group&gt;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8229600" cy="5327650"/>
          </a:xfrm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1042988" y="4724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1187450" y="4581525"/>
            <a:ext cx="70564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Pour modifier/éditer les donnés d’une ou plusieurs séries:</a:t>
            </a:r>
          </a:p>
          <a:p>
            <a:r>
              <a:rPr lang="fr-FR"/>
              <a:t>Sélectionner la ou les séries puis double cliquer puis </a:t>
            </a:r>
            <a:r>
              <a:rPr lang="fr-FR" i="1"/>
              <a:t>&lt;edit +/–&gt;.</a:t>
            </a:r>
            <a:endParaRPr lang="fr-FR"/>
          </a:p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 flipH="1" flipV="1">
            <a:off x="6588125" y="2060575"/>
            <a:ext cx="360363" cy="252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eaLnBrk="1" hangingPunct="1"/>
            <a:r>
              <a:rPr lang="fr-FR" sz="2800" b="1" smtClean="0"/>
              <a:t>Faire un graphique avec Eviews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8229600" cy="4824412"/>
          </a:xfr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84438" y="4967288"/>
            <a:ext cx="48244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Dans la barre d’outil de la base de données cliquer sur </a:t>
            </a:r>
            <a:r>
              <a:rPr lang="fr-FR" sz="2000" b="1" i="1"/>
              <a:t>&lt;View&gt; </a:t>
            </a:r>
            <a:r>
              <a:rPr lang="fr-FR" sz="2000" b="1"/>
              <a:t>puis &lt;</a:t>
            </a:r>
            <a:r>
              <a:rPr lang="fr-FR" sz="2000" b="1" i="1"/>
              <a:t>Graph&gt;</a:t>
            </a:r>
            <a:endParaRPr lang="fr-FR" sz="2000" b="1"/>
          </a:p>
          <a:p>
            <a:pPr>
              <a:spcBef>
                <a:spcPct val="50000"/>
              </a:spcBef>
            </a:pPr>
            <a:endParaRPr lang="fr-F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55650"/>
            <a:ext cx="8229600" cy="5626100"/>
          </a:xfrm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11188" y="4437063"/>
            <a:ext cx="36734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Pour modifier les options du graphique, double cliquer sur la zone du graphique et faire</a:t>
            </a:r>
          </a:p>
          <a:p>
            <a:r>
              <a:rPr lang="fr-FR" b="1" i="1"/>
              <a:t>Graph option.</a:t>
            </a: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836613"/>
            <a:ext cx="72136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27088"/>
            <a:ext cx="822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371600"/>
          </a:xfrm>
        </p:spPr>
        <p:txBody>
          <a:bodyPr/>
          <a:lstStyle/>
          <a:p>
            <a:pPr eaLnBrk="1" hangingPunct="1"/>
            <a:r>
              <a:rPr lang="fr-FR" sz="4000" b="1" smtClean="0"/>
              <a:t/>
            </a:r>
            <a:br>
              <a:rPr lang="fr-FR" sz="4000" b="1" smtClean="0"/>
            </a:br>
            <a:r>
              <a:rPr lang="fr-FR" sz="2800" b="1" smtClean="0"/>
              <a:t>Créer un nouvelle série à partir de séries existantes</a:t>
            </a:r>
            <a:r>
              <a:rPr lang="fr-FR" sz="2400" smtClean="0"/>
              <a:t/>
            </a:r>
            <a:br>
              <a:rPr lang="fr-FR" sz="2400" smtClean="0"/>
            </a:br>
            <a:endParaRPr lang="fr-FR" sz="24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73238"/>
            <a:ext cx="8229600" cy="4608512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550" y="3789363"/>
            <a:ext cx="388778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sz="2000" b="1"/>
              <a:t>Dans le menu sélectionner </a:t>
            </a:r>
            <a:r>
              <a:rPr lang="fr-FR" sz="2000" b="1" i="1"/>
              <a:t>&lt;Quick&gt; &lt;Generate series&gt;</a:t>
            </a:r>
            <a:endParaRPr lang="fr-FR" sz="2000" b="1"/>
          </a:p>
          <a:p>
            <a:pPr>
              <a:spcBef>
                <a:spcPct val="50000"/>
              </a:spcBef>
            </a:pPr>
            <a:endParaRPr lang="fr-F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55675"/>
          </a:xfrm>
        </p:spPr>
        <p:txBody>
          <a:bodyPr/>
          <a:lstStyle/>
          <a:p>
            <a:pPr eaLnBrk="1" hangingPunct="1"/>
            <a:r>
              <a:rPr lang="fr-FR" smtClean="0"/>
              <a:t>  LE PLAN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smtClean="0"/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Création un espace de travail (</a:t>
            </a:r>
            <a:r>
              <a:rPr lang="fr-FR" sz="2400" i="1" smtClean="0"/>
              <a:t>WORKFILE</a:t>
            </a:r>
            <a:r>
              <a:rPr lang="fr-FR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Introduire des données statistique sur EVIEWS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Faire un graphique avec EVIEWS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Créer un nouvelle série à partir de séries</a:t>
            </a:r>
            <a:r>
              <a:rPr lang="fr-FR" sz="2400" b="1" smtClean="0"/>
              <a:t> </a:t>
            </a:r>
            <a:r>
              <a:rPr lang="fr-FR" sz="2400" smtClean="0"/>
              <a:t>existante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Estimation par MCO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Tester des restrictions sur les coefficients l’autocorrélation et l’hétéroscédasticité des erreurs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Faire une prévision avec EVIEWS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Autoprojectif (lissage exponentiel 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Autoprojectif (BOX &amp; JENKINS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conclusion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52513"/>
            <a:ext cx="822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8229600" cy="5410200"/>
          </a:xfrm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484438" y="2900363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Genr</a:t>
            </a:r>
            <a:r>
              <a:rPr lang="fr-FR" sz="2400"/>
              <a:t> </a:t>
            </a:r>
            <a:r>
              <a:rPr lang="fr-FR" sz="2400" b="1"/>
              <a:t>prix2=prix + 0.06*prix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 flipH="1" flipV="1">
            <a:off x="1187450" y="1412875"/>
            <a:ext cx="12969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36625"/>
          </a:xfrm>
        </p:spPr>
        <p:txBody>
          <a:bodyPr/>
          <a:lstStyle/>
          <a:p>
            <a:pPr eaLnBrk="1" hangingPunct="1"/>
            <a:r>
              <a:rPr lang="fr-FR" sz="4000" b="1" smtClean="0"/>
              <a:t/>
            </a:r>
            <a:br>
              <a:rPr lang="fr-FR" sz="4000" b="1" smtClean="0"/>
            </a:br>
            <a:r>
              <a:rPr lang="fr-FR" sz="3200" b="1" smtClean="0"/>
              <a:t>Estimation par MCO</a:t>
            </a:r>
            <a:r>
              <a:rPr lang="fr-FR" sz="3200" smtClean="0"/>
              <a:t/>
            </a:r>
            <a:br>
              <a:rPr lang="fr-FR" sz="3200" smtClean="0"/>
            </a:br>
            <a:endParaRPr lang="fr-FR" sz="320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2875"/>
            <a:ext cx="8229600" cy="5040313"/>
          </a:xfrm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4292600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QUICK\ESTIMATE EQUATION</a:t>
            </a:r>
          </a:p>
          <a:p>
            <a:r>
              <a:rPr lang="fr-FR" b="1"/>
              <a:t>Taper Y C X (nom de la variable expliquée, constante, noms des variables explicatives) dans l’ordre</a:t>
            </a:r>
          </a:p>
          <a:p>
            <a:r>
              <a:rPr lang="fr-FR" b="1"/>
              <a:t>Ou dans la ligne de commande : LS Y C X1 X2 X3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906588" y="1557338"/>
            <a:ext cx="288925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95288" y="4365625"/>
            <a:ext cx="828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Méthode: choisir la méthode d’estimation MCO=LS (least squares)</a:t>
            </a:r>
          </a:p>
          <a:p>
            <a:pPr>
              <a:spcBef>
                <a:spcPct val="50000"/>
              </a:spcBef>
            </a:pPr>
            <a:r>
              <a:rPr lang="fr-FR" sz="2000" b="1"/>
              <a:t>Sample = taille de l’échantillon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08050"/>
            <a:ext cx="8229600" cy="5410200"/>
          </a:xfr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508625" y="24034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084888" y="2403475"/>
            <a:ext cx="287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732588" y="2403475"/>
            <a:ext cx="21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7288213" y="2022475"/>
            <a:ext cx="37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716463" y="3268663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5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5148263" y="341153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5003800" y="35147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7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5127625" y="36449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8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4859338" y="3730625"/>
            <a:ext cx="217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9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5075238" y="387508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3366FF"/>
                </a:solidFill>
              </a:rPr>
              <a:t>10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7596188" y="3284538"/>
            <a:ext cx="381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solidFill>
                  <a:srgbClr val="3366FF"/>
                </a:solidFill>
              </a:rPr>
              <a:t>11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fr-FR" sz="1000" b="1">
                <a:solidFill>
                  <a:srgbClr val="3366FF"/>
                </a:solidFill>
              </a:rPr>
              <a:t>12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000" b="1">
                <a:solidFill>
                  <a:srgbClr val="3366FF"/>
                </a:solidFill>
              </a:rPr>
              <a:t>13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fr-FR" sz="1000" b="1">
                <a:solidFill>
                  <a:srgbClr val="3366FF"/>
                </a:solidFill>
              </a:rPr>
              <a:t>14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000" b="1">
                <a:solidFill>
                  <a:srgbClr val="3366FF"/>
                </a:solidFill>
              </a:rPr>
              <a:t>15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fr-FR" sz="1000" b="1">
                <a:solidFill>
                  <a:srgbClr val="3366FF"/>
                </a:solidFill>
              </a:rPr>
              <a:t>16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fr-FR" sz="1000" b="1">
              <a:solidFill>
                <a:srgbClr val="3366FF"/>
              </a:solidFill>
            </a:endParaRPr>
          </a:p>
          <a:p>
            <a:pPr>
              <a:spcBef>
                <a:spcPct val="50000"/>
              </a:spcBef>
            </a:pPr>
            <a:endParaRPr lang="fr-FR" sz="1000" b="1">
              <a:solidFill>
                <a:srgbClr val="3366FF"/>
              </a:solidFill>
            </a:endParaRP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900113" y="2701925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Tableau des résultats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30275" y="981075"/>
            <a:ext cx="7170738" cy="2076450"/>
          </a:xfrm>
          <a:noFill/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2997200"/>
            <a:ext cx="720248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404813"/>
            <a:ext cx="5610225" cy="4514850"/>
          </a:xfrm>
        </p:spPr>
      </p:pic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941888"/>
            <a:ext cx="5838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50825" y="1819275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Le menu view</a:t>
            </a:r>
            <a:r>
              <a:rPr lang="fr-FR" sz="2000" b="1"/>
              <a:t> </a:t>
            </a:r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 flipV="1">
            <a:off x="2124075" y="981075"/>
            <a:ext cx="129540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98525"/>
            <a:ext cx="822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312738" y="404813"/>
            <a:ext cx="8651875" cy="936625"/>
          </a:xfrm>
        </p:spPr>
        <p:txBody>
          <a:bodyPr/>
          <a:lstStyle/>
          <a:p>
            <a:pPr eaLnBrk="1" hangingPunct="1"/>
            <a:r>
              <a:rPr lang="fr-FR" sz="2800" b="1" smtClean="0"/>
              <a:t>Afficher le graphique des résidus de la régression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8229600" cy="4968875"/>
          </a:xfrm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3059113" y="4652963"/>
            <a:ext cx="5473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Dans la fenêtre de résultats (estimation output) cliquer sur resids ou aller view/ actual,fitted,résidual/actual,fitted,résidual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898525"/>
            <a:ext cx="822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EVIEWS est un logiciel d'économétrie    moderne et convivial offrant toutes les     fonctions nécessaires en analyse financière, prévision macro-économique et simulation.</a:t>
            </a:r>
            <a:br>
              <a:rPr lang="fr-FR" smtClean="0"/>
            </a:br>
            <a:endParaRPr lang="fr-FR" smtClean="0"/>
          </a:p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Remarques(choix des variables exogènes)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81200"/>
            <a:ext cx="8507412" cy="4616450"/>
          </a:xfr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482441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Pour le choix de variables on pourra utiliser la procédure d’élimination progressive</a:t>
            </a:r>
          </a:p>
          <a:p>
            <a:pPr>
              <a:spcBef>
                <a:spcPct val="50000"/>
              </a:spcBef>
            </a:pPr>
            <a:r>
              <a:rPr lang="fr-FR" b="1"/>
              <a:t>estimer d'abord l’équation totale par MCO ensuite éliminer  toutes les variables par  le t-test  ( Prob &gt; 0.05)</a:t>
            </a:r>
          </a:p>
          <a:p>
            <a:pPr>
              <a:spcBef>
                <a:spcPct val="50000"/>
              </a:spcBef>
            </a:pPr>
            <a:r>
              <a:rPr lang="fr-FR" b="1"/>
              <a:t>ré estimer l’équation par MCO avec les variables retenues.</a:t>
            </a:r>
          </a:p>
          <a:p>
            <a:pPr>
              <a:spcBef>
                <a:spcPct val="50000"/>
              </a:spcBef>
            </a:pPr>
            <a:r>
              <a:rPr lang="fr-FR" b="1"/>
              <a:t>On s’arrête lorsque le t-test accepte toutes les variables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027988" y="3500438"/>
            <a:ext cx="431800" cy="72072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812088" y="29908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T-test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05038"/>
            <a:ext cx="8569325" cy="1944687"/>
          </a:xfrm>
        </p:spPr>
        <p:txBody>
          <a:bodyPr/>
          <a:lstStyle/>
          <a:p>
            <a:pPr algn="ctr" eaLnBrk="1" hangingPunct="1"/>
            <a:r>
              <a:rPr lang="fr-FR" sz="4000" smtClean="0"/>
              <a:t>Tester des restrictions sur les coefficients ,l’autocorrélation et l’hétéroscédasticité des erreurs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Tester des restrictions sur les coefficients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81200"/>
            <a:ext cx="8424862" cy="4616450"/>
          </a:xfrm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9750" y="3278188"/>
            <a:ext cx="42481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Dans la fenêtre de résultats aller:</a:t>
            </a:r>
          </a:p>
          <a:p>
            <a:pPr>
              <a:spcBef>
                <a:spcPct val="50000"/>
              </a:spcBef>
            </a:pPr>
            <a:r>
              <a:rPr lang="fr-FR" sz="2000" b="1"/>
              <a:t> View / coefficient tests / wald – coefficient restrictions</a:t>
            </a:r>
            <a:r>
              <a:rPr lang="fr-FR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82625"/>
            <a:ext cx="8229600" cy="5626100"/>
          </a:xfrm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539750" y="3357563"/>
            <a:ext cx="431958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Entrer les restrictions C(2)=1</a:t>
            </a:r>
          </a:p>
          <a:p>
            <a:pPr>
              <a:spcBef>
                <a:spcPct val="50000"/>
              </a:spcBef>
            </a:pPr>
            <a:r>
              <a:rPr lang="fr-FR" b="1"/>
              <a:t>H0:C(2)=1 </a:t>
            </a:r>
          </a:p>
          <a:p>
            <a:pPr>
              <a:spcBef>
                <a:spcPct val="50000"/>
              </a:spcBef>
            </a:pPr>
            <a:r>
              <a:rPr lang="fr-FR" b="1"/>
              <a:t>H1:le coefficient des investissements « C(2) » est significativement différent de 1</a:t>
            </a:r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 flipV="1">
            <a:off x="1763713" y="1989138"/>
            <a:ext cx="10080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55650"/>
            <a:ext cx="8229600" cy="5410200"/>
          </a:xfrm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2700338" y="2420938"/>
            <a:ext cx="2951162" cy="21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36868" name="Line 7"/>
          <p:cNvSpPr>
            <a:spLocks noChangeShapeType="1"/>
          </p:cNvSpPr>
          <p:nvPr/>
        </p:nvSpPr>
        <p:spPr bwMode="auto">
          <a:xfrm flipV="1">
            <a:off x="2268538" y="2565400"/>
            <a:ext cx="15113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Line 8"/>
          <p:cNvSpPr>
            <a:spLocks noChangeShapeType="1"/>
          </p:cNvSpPr>
          <p:nvPr/>
        </p:nvSpPr>
        <p:spPr bwMode="auto">
          <a:xfrm flipV="1">
            <a:off x="4716463" y="26368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 flipH="1" flipV="1">
            <a:off x="5580063" y="2565400"/>
            <a:ext cx="10080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84213" y="3357563"/>
            <a:ext cx="1511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Valeur du Fischer empirique</a:t>
            </a: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3779838" y="4652963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Degrés de liberté du Fisher (J,N-K)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6443663" y="2349500"/>
            <a:ext cx="21605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Probabilité critique du test de Fisher</a:t>
            </a:r>
          </a:p>
          <a:p>
            <a:pPr>
              <a:spcBef>
                <a:spcPct val="50000"/>
              </a:spcBef>
            </a:pPr>
            <a:r>
              <a:rPr lang="fr-FR" b="1"/>
              <a:t>Si la probabilité&gt;0.05</a:t>
            </a:r>
          </a:p>
          <a:p>
            <a:pPr>
              <a:spcBef>
                <a:spcPct val="50000"/>
              </a:spcBef>
            </a:pPr>
            <a:r>
              <a:rPr lang="fr-FR" b="1"/>
              <a:t>Alors H0 acceptée au risque 5% </a:t>
            </a:r>
          </a:p>
          <a:p>
            <a:pPr>
              <a:spcBef>
                <a:spcPct val="50000"/>
              </a:spcBef>
            </a:pP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pPr eaLnBrk="1" hangingPunct="1"/>
            <a:r>
              <a:rPr lang="fr-FR" sz="4000" smtClean="0"/>
              <a:t>Tester l’autocorrélation des erreurs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 eaLnBrk="1" hangingPunct="1"/>
            <a:r>
              <a:rPr lang="fr-FR" sz="1800" b="1" smtClean="0"/>
              <a:t>Autocorrélation d’ordre 1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smtClean="0"/>
              <a:t> (test de Durbin Watson)</a:t>
            </a:r>
          </a:p>
          <a:p>
            <a:pPr eaLnBrk="1" hangingPunct="1">
              <a:buFont typeface="Wingdings" pitchFamily="2" charset="2"/>
              <a:buNone/>
            </a:pPr>
            <a:endParaRPr lang="fr-FR" sz="1800" b="1" smtClean="0"/>
          </a:p>
          <a:p>
            <a:pPr eaLnBrk="1" hangingPunct="1">
              <a:buFont typeface="Wingdings" pitchFamily="2" charset="2"/>
              <a:buNone/>
            </a:pPr>
            <a:endParaRPr lang="fr-FR" sz="1800" b="1" smtClean="0"/>
          </a:p>
          <a:p>
            <a:pPr eaLnBrk="1" hangingPunct="1">
              <a:buFont typeface="Wingdings" pitchFamily="2" charset="2"/>
              <a:buNone/>
            </a:pPr>
            <a:r>
              <a:rPr lang="fr-FR" sz="1800" b="1" smtClean="0"/>
              <a:t>La statistique de Durbin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smtClean="0"/>
              <a:t>Watson est donnée dans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smtClean="0"/>
              <a:t>le fenêtre des résultats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 smtClean="0"/>
              <a:t>de l’estimation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628775"/>
            <a:ext cx="49815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3738"/>
            <a:ext cx="8229600" cy="503237"/>
          </a:xfrm>
        </p:spPr>
        <p:txBody>
          <a:bodyPr/>
          <a:lstStyle/>
          <a:p>
            <a:pPr eaLnBrk="1" hangingPunct="1"/>
            <a:r>
              <a:rPr lang="fr-FR" sz="2400" smtClean="0"/>
              <a:t/>
            </a:r>
            <a:br>
              <a:rPr lang="fr-FR" sz="2400" smtClean="0"/>
            </a:br>
            <a:r>
              <a:rPr lang="fr-FR" sz="2400" smtClean="0"/>
              <a:t>Autocorrélation d’ordre supérieur a 1 (test de Ljung et Box)</a:t>
            </a:r>
            <a:br>
              <a:rPr lang="fr-FR" sz="2400" smtClean="0"/>
            </a:br>
            <a:endParaRPr lang="fr-FR" sz="2400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8229600" cy="5040312"/>
          </a:xfrm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84213" y="3519488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View / residual tests / correlogram- Q -statistics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448175"/>
            <a:ext cx="77898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995738" y="638175"/>
            <a:ext cx="5148262" cy="4014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25"/>
            <a:ext cx="8229600" cy="920750"/>
          </a:xfrm>
        </p:spPr>
        <p:txBody>
          <a:bodyPr/>
          <a:lstStyle/>
          <a:p>
            <a:pPr eaLnBrk="1" hangingPunct="1"/>
            <a:r>
              <a:rPr lang="fr-FR" smtClean="0"/>
              <a:t>Tester l’hétéroscédasticité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8229600" cy="4824413"/>
          </a:xfrm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116013" y="3143250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/>
              <a:t>View / residual test / hétéroskédasticity</a:t>
            </a:r>
          </a:p>
          <a:p>
            <a:r>
              <a:rPr lang="fr-FR" sz="2000" b="1"/>
              <a:t>(cross terms)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35975" cy="5903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84313"/>
            <a:ext cx="72612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8229600" cy="5410200"/>
          </a:xfrm>
        </p:spPr>
      </p:pic>
      <p:sp>
        <p:nvSpPr>
          <p:cNvPr id="6147" name="Line 9"/>
          <p:cNvSpPr>
            <a:spLocks noChangeShapeType="1"/>
          </p:cNvSpPr>
          <p:nvPr/>
        </p:nvSpPr>
        <p:spPr bwMode="auto">
          <a:xfrm flipH="1" flipV="1">
            <a:off x="755650" y="1341438"/>
            <a:ext cx="576263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71550" y="2028825"/>
            <a:ext cx="36004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/>
              <a:t>Ligne de commande : on</a:t>
            </a:r>
          </a:p>
          <a:p>
            <a:r>
              <a:rPr lang="fr-FR" sz="2000" b="1" i="1"/>
              <a:t>peut rentrer directement une instruction</a:t>
            </a:r>
            <a:endParaRPr lang="fr-FR" sz="2000" b="1"/>
          </a:p>
          <a:p>
            <a:pPr>
              <a:spcBef>
                <a:spcPct val="50000"/>
              </a:spcBef>
            </a:pPr>
            <a:endParaRPr lang="fr-FR" sz="2000" b="1"/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 flipH="1" flipV="1">
            <a:off x="3132138" y="1125538"/>
            <a:ext cx="30956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5724525" y="1982788"/>
            <a:ext cx="28082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/>
              <a:t>Menu Général :</a:t>
            </a:r>
          </a:p>
          <a:p>
            <a:r>
              <a:rPr lang="fr-FR" sz="2000" b="1" i="1"/>
              <a:t>cette barre est</a:t>
            </a:r>
          </a:p>
          <a:p>
            <a:r>
              <a:rPr lang="fr-FR" sz="2000" b="1" i="1"/>
              <a:t>toujours présente et</a:t>
            </a:r>
          </a:p>
          <a:p>
            <a:r>
              <a:rPr lang="fr-FR" sz="2000" b="1" i="1"/>
              <a:t>accessible</a:t>
            </a:r>
            <a:endParaRPr lang="fr-FR" sz="2000" b="1"/>
          </a:p>
          <a:p>
            <a:pPr>
              <a:spcBef>
                <a:spcPct val="50000"/>
              </a:spcBef>
            </a:pPr>
            <a:endParaRPr lang="fr-F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1100137"/>
          </a:xfrm>
        </p:spPr>
        <p:txBody>
          <a:bodyPr/>
          <a:lstStyle/>
          <a:p>
            <a:pPr eaLnBrk="1" hangingPunct="1"/>
            <a:r>
              <a:rPr lang="fr-FR" sz="4000" smtClean="0"/>
              <a:t>Faire une prévision avec EVIEWS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87888"/>
          </a:xfrm>
        </p:spPr>
        <p:txBody>
          <a:bodyPr/>
          <a:lstStyle/>
          <a:p>
            <a:pPr eaLnBrk="1" hangingPunct="1"/>
            <a:r>
              <a:rPr lang="fr-FR" sz="2000" smtClean="0"/>
              <a:t>– Pour calculer la prévision, il faut d’abord modifier l’horizon et le nombre d’observations de l’échantillon, c’est–à–dire respectivement </a:t>
            </a:r>
            <a:r>
              <a:rPr lang="fr-FR" sz="2000" b="1" i="1" smtClean="0"/>
              <a:t>Modifier </a:t>
            </a:r>
            <a:r>
              <a:rPr lang="fr-FR" sz="2000" smtClean="0"/>
              <a:t>les </a:t>
            </a:r>
            <a:r>
              <a:rPr lang="fr-FR" sz="2000" b="1" i="1" smtClean="0"/>
              <a:t>Range </a:t>
            </a:r>
            <a:r>
              <a:rPr lang="fr-FR" sz="2000" smtClean="0"/>
              <a:t>et </a:t>
            </a:r>
            <a:r>
              <a:rPr lang="fr-FR" sz="2000" b="1" i="1" smtClean="0"/>
              <a:t>Sample </a:t>
            </a:r>
            <a:r>
              <a:rPr lang="fr-FR" sz="2000" smtClean="0"/>
              <a:t>dans le </a:t>
            </a:r>
            <a:r>
              <a:rPr lang="fr-FR" sz="2000" b="1" i="1" smtClean="0"/>
              <a:t>Workfile </a:t>
            </a:r>
            <a:r>
              <a:rPr lang="fr-FR" sz="2000" i="1" smtClean="0"/>
              <a:t>&lt;Procs&gt; &lt;change worfile range&gt; </a:t>
            </a:r>
            <a:r>
              <a:rPr lang="fr-FR" sz="2000" smtClean="0"/>
              <a:t>permet d’augmenter l’espace de travail en rajoutant des années supplémentaires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062912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55650"/>
            <a:ext cx="8229600" cy="5410200"/>
          </a:xfrm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651500" y="4292600"/>
            <a:ext cx="266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Ajoutez le nombre d’année pour les quelles vous voulez faire une prévision</a:t>
            </a: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 flipV="1">
            <a:off x="4500563" y="4005263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924550"/>
          </a:xfrm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795963" y="3573463"/>
            <a:ext cx="2160587" cy="215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755650" y="2636838"/>
            <a:ext cx="36004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1)Ajouter les valeurs prévues pour la ou les variables explicatives.</a:t>
            </a:r>
          </a:p>
          <a:p>
            <a:pPr>
              <a:spcBef>
                <a:spcPct val="50000"/>
              </a:spcBef>
            </a:pPr>
            <a:r>
              <a:rPr lang="fr-FR" b="1"/>
              <a:t>2)revenir a l’équation </a:t>
            </a:r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6372225" y="32131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4859338" y="15573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755650"/>
            <a:ext cx="8229600" cy="5410200"/>
          </a:xfrm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4103687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/>
              <a:t>&lt;Forecast&gt;</a:t>
            </a:r>
            <a:r>
              <a:rPr lang="fr-FR" b="1" i="1"/>
              <a:t> </a:t>
            </a:r>
            <a:r>
              <a:rPr lang="fr-FR" b="1"/>
              <a:t>permet de réaliser la prévision de consommation à partir du modèle estimé par</a:t>
            </a:r>
          </a:p>
          <a:p>
            <a:r>
              <a:rPr lang="fr-FR" b="1"/>
              <a:t>les MCO.</a:t>
            </a:r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6948488" y="1700213"/>
            <a:ext cx="431800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692150"/>
            <a:ext cx="8229600" cy="5410200"/>
          </a:xfrm>
        </p:spPr>
      </p:pic>
      <p:sp>
        <p:nvSpPr>
          <p:cNvPr id="47107" name="Line 5"/>
          <p:cNvSpPr>
            <a:spLocks noChangeShapeType="1"/>
          </p:cNvSpPr>
          <p:nvPr/>
        </p:nvSpPr>
        <p:spPr bwMode="auto">
          <a:xfrm flipH="1" flipV="1">
            <a:off x="1908175" y="3933825"/>
            <a:ext cx="107950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987675" y="4508500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La prévision pour l’année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20750"/>
          </a:xfrm>
        </p:spPr>
        <p:txBody>
          <a:bodyPr/>
          <a:lstStyle/>
          <a:p>
            <a:pPr eaLnBrk="1" hangingPunct="1"/>
            <a:r>
              <a:rPr lang="fr-FR" sz="4000" smtClean="0"/>
              <a:t>Autoprojectif (lissage exponentiel)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8775"/>
            <a:ext cx="8229600" cy="4895850"/>
          </a:xfrm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484438" y="5157788"/>
            <a:ext cx="4967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Vérifiez que le chronique ne présente pas de saisonnalité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995988"/>
          </a:xfrm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539750" y="284638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&lt;Procs&gt;/&lt;exponential smoothing…&gt;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851525"/>
          </a:xfrm>
        </p:spPr>
      </p:pic>
      <p:sp>
        <p:nvSpPr>
          <p:cNvPr id="50179" name="Line 6"/>
          <p:cNvSpPr>
            <a:spLocks noChangeShapeType="1"/>
          </p:cNvSpPr>
          <p:nvPr/>
        </p:nvSpPr>
        <p:spPr bwMode="auto">
          <a:xfrm flipV="1">
            <a:off x="3708400" y="1916113"/>
            <a:ext cx="12239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0" name="Line 7"/>
          <p:cNvSpPr>
            <a:spLocks noChangeShapeType="1"/>
          </p:cNvSpPr>
          <p:nvPr/>
        </p:nvSpPr>
        <p:spPr bwMode="auto">
          <a:xfrm>
            <a:off x="3708400" y="20605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539750" y="1557338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Choisir  LES (lorsqu’il n’y a pas de tendance) soit le LED(lorsqu’il y a une tendance)</a:t>
            </a:r>
          </a:p>
        </p:txBody>
      </p:sp>
      <p:sp>
        <p:nvSpPr>
          <p:cNvPr id="50182" name="Line 9"/>
          <p:cNvSpPr>
            <a:spLocks noChangeShapeType="1"/>
          </p:cNvSpPr>
          <p:nvPr/>
        </p:nvSpPr>
        <p:spPr bwMode="auto">
          <a:xfrm flipV="1">
            <a:off x="3924300" y="2997200"/>
            <a:ext cx="14398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827088" y="3860800"/>
            <a:ext cx="3024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Déterminer 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b="1">
                <a:latin typeface="Times New Roman" pitchFamily="18" charset="0"/>
                <a:cs typeface="Times New Roman" pitchFamily="18" charset="0"/>
              </a:rPr>
              <a:t> selon l’importance du changement de structure </a:t>
            </a:r>
            <a:endParaRPr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 flipV="1">
            <a:off x="4859338" y="2060575"/>
            <a:ext cx="1728787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5" name="Text Box 12"/>
          <p:cNvSpPr txBox="1">
            <a:spLocks noChangeArrowheads="1"/>
          </p:cNvSpPr>
          <p:nvPr/>
        </p:nvSpPr>
        <p:spPr bwMode="auto">
          <a:xfrm>
            <a:off x="3059113" y="48625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Nom de la série estimée</a:t>
            </a:r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3779838" y="47974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0187" name="Line 15"/>
          <p:cNvSpPr>
            <a:spLocks noChangeShapeType="1"/>
          </p:cNvSpPr>
          <p:nvPr/>
        </p:nvSpPr>
        <p:spPr bwMode="auto">
          <a:xfrm flipH="1" flipV="1">
            <a:off x="6804025" y="2781300"/>
            <a:ext cx="3603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6011863" y="443071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Période de l’estimation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1663"/>
            <a:ext cx="8229600" cy="5851525"/>
          </a:xfrm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684213" y="3573463"/>
            <a:ext cx="33115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Remarque:</a:t>
            </a:r>
          </a:p>
          <a:p>
            <a:pPr>
              <a:spcBef>
                <a:spcPct val="50000"/>
              </a:spcBef>
            </a:pPr>
            <a:r>
              <a:rPr lang="fr-FR" b="1"/>
              <a:t>N’oublier pas d’augmenter le nombre de périodes pour faire des prévisons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811212"/>
          </a:xfrm>
        </p:spPr>
        <p:txBody>
          <a:bodyPr/>
          <a:lstStyle/>
          <a:p>
            <a:pPr eaLnBrk="1" hangingPunct="1"/>
            <a:r>
              <a:rPr lang="fr-FR" sz="3600" smtClean="0"/>
              <a:t>Autoprojectif (BOX &amp; JENKINS)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71525"/>
            <a:ext cx="8229600" cy="101441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fr-FR" smtClean="0"/>
              <a:t>Identification du modèle :</a:t>
            </a: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fr-FR" sz="2000" smtClean="0"/>
              <a:t>Les corrélogrammes simples et partiels:</a:t>
            </a:r>
          </a:p>
          <a:p>
            <a:pPr marL="514350" indent="-514350" eaLnBrk="1" hangingPunct="1">
              <a:buFont typeface="Wingdings" pitchFamily="2" charset="2"/>
              <a:buNone/>
            </a:pPr>
            <a:endParaRPr lang="fr-FR" sz="2000" smtClean="0"/>
          </a:p>
        </p:txBody>
      </p:sp>
      <p:pic>
        <p:nvPicPr>
          <p:cNvPr id="6" name="Imag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8572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14500"/>
            <a:ext cx="85725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-14288" y="4857750"/>
            <a:ext cx="30003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dans la fenêtre de IMMAT: view &gt; correlogram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371600"/>
          </a:xfrm>
        </p:spPr>
        <p:txBody>
          <a:bodyPr/>
          <a:lstStyle/>
          <a:p>
            <a:pPr eaLnBrk="1" hangingPunct="1"/>
            <a:r>
              <a:rPr lang="fr-FR" sz="4000" smtClean="0"/>
              <a:t/>
            </a:r>
            <a:br>
              <a:rPr lang="fr-FR" sz="4000" smtClean="0"/>
            </a:br>
            <a:r>
              <a:rPr lang="fr-FR" sz="3600" smtClean="0"/>
              <a:t>Création un espace de travail (</a:t>
            </a:r>
            <a:r>
              <a:rPr lang="fr-FR" sz="3600" i="1" smtClean="0"/>
              <a:t>WORKFILE</a:t>
            </a:r>
            <a:r>
              <a:rPr lang="fr-FR" sz="3600" smtClean="0"/>
              <a:t>)</a:t>
            </a:r>
            <a:br>
              <a:rPr lang="fr-FR" sz="3600" smtClean="0"/>
            </a:br>
            <a:endParaRPr lang="fr-FR" sz="360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8229600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214313" y="457200"/>
            <a:ext cx="8472487" cy="900113"/>
          </a:xfrm>
        </p:spPr>
        <p:txBody>
          <a:bodyPr/>
          <a:lstStyle/>
          <a:p>
            <a:pPr eaLnBrk="1" hangingPunct="1"/>
            <a:r>
              <a:rPr lang="fr-FR" sz="4000" smtClean="0"/>
              <a:t>Comment enlever la saisonnalité</a:t>
            </a:r>
            <a:r>
              <a:rPr lang="fr-FR" smtClean="0"/>
              <a:t>:</a:t>
            </a:r>
          </a:p>
        </p:txBody>
      </p:sp>
      <p:grpSp>
        <p:nvGrpSpPr>
          <p:cNvPr id="53251" name="Groupe 6"/>
          <p:cNvGrpSpPr>
            <a:grpSpLocks/>
          </p:cNvGrpSpPr>
          <p:nvPr/>
        </p:nvGrpSpPr>
        <p:grpSpPr bwMode="auto">
          <a:xfrm>
            <a:off x="214313" y="1270000"/>
            <a:ext cx="9144000" cy="5230813"/>
            <a:chOff x="214346" y="1269432"/>
            <a:chExt cx="9144000" cy="5231401"/>
          </a:xfrm>
        </p:grpSpPr>
        <p:pic>
          <p:nvPicPr>
            <p:cNvPr id="53252" name="Imag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269432"/>
              <a:ext cx="8358246" cy="523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ZoneTexte 5"/>
            <p:cNvSpPr txBox="1">
              <a:spLocks noChangeArrowheads="1"/>
            </p:cNvSpPr>
            <p:nvPr/>
          </p:nvSpPr>
          <p:spPr bwMode="auto">
            <a:xfrm>
              <a:off x="214346" y="5214950"/>
              <a:ext cx="914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Dans la fenêtre de IMMAT: Procs &gt; Seasonal adjustement &gt; Moving average methods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214313" y="457200"/>
            <a:ext cx="8472487" cy="900113"/>
          </a:xfrm>
        </p:spPr>
        <p:txBody>
          <a:bodyPr/>
          <a:lstStyle/>
          <a:p>
            <a:pPr eaLnBrk="1" hangingPunct="1"/>
            <a:r>
              <a:rPr lang="fr-FR" sz="4000" smtClean="0"/>
              <a:t>Comment enlever la saisonnalité</a:t>
            </a:r>
            <a:r>
              <a:rPr lang="fr-FR" smtClean="0"/>
              <a:t>:</a:t>
            </a:r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83581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9"/>
          <p:cNvGrpSpPr>
            <a:grpSpLocks/>
          </p:cNvGrpSpPr>
          <p:nvPr/>
        </p:nvGrpSpPr>
        <p:grpSpPr bwMode="auto">
          <a:xfrm>
            <a:off x="500063" y="3071813"/>
            <a:ext cx="5229225" cy="2155825"/>
            <a:chOff x="500066" y="3071810"/>
            <a:chExt cx="5229690" cy="2155282"/>
          </a:xfrm>
        </p:grpSpPr>
        <p:sp>
          <p:nvSpPr>
            <p:cNvPr id="6" name="Ellipse 5"/>
            <p:cNvSpPr/>
            <p:nvPr/>
          </p:nvSpPr>
          <p:spPr>
            <a:xfrm>
              <a:off x="3443553" y="3071810"/>
              <a:ext cx="2286203" cy="71419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8" name="Connecteur droit avec flèche 7"/>
            <p:cNvCxnSpPr>
              <a:stCxn id="6" idx="2"/>
            </p:cNvCxnSpPr>
            <p:nvPr/>
          </p:nvCxnSpPr>
          <p:spPr>
            <a:xfrm rot="10800000" flipV="1">
              <a:off x="1857499" y="3428907"/>
              <a:ext cx="1586054" cy="142839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3" name="ZoneTexte 8"/>
            <p:cNvSpPr txBox="1">
              <a:spLocks noChangeArrowheads="1"/>
            </p:cNvSpPr>
            <p:nvPr/>
          </p:nvSpPr>
          <p:spPr bwMode="auto">
            <a:xfrm>
              <a:off x="500066" y="4857760"/>
              <a:ext cx="25717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Choisir la méthode</a:t>
              </a:r>
            </a:p>
          </p:txBody>
        </p:sp>
      </p:grpSp>
      <p:grpSp>
        <p:nvGrpSpPr>
          <p:cNvPr id="3" name="Groupe 14"/>
          <p:cNvGrpSpPr>
            <a:grpSpLocks/>
          </p:cNvGrpSpPr>
          <p:nvPr/>
        </p:nvGrpSpPr>
        <p:grpSpPr bwMode="auto">
          <a:xfrm>
            <a:off x="3443288" y="3786188"/>
            <a:ext cx="5414962" cy="1571625"/>
            <a:chOff x="3443740" y="3786190"/>
            <a:chExt cx="5414540" cy="1571636"/>
          </a:xfrm>
        </p:grpSpPr>
        <p:sp>
          <p:nvSpPr>
            <p:cNvPr id="11" name="Ellipse 10"/>
            <p:cNvSpPr/>
            <p:nvPr/>
          </p:nvSpPr>
          <p:spPr>
            <a:xfrm>
              <a:off x="3443740" y="3786190"/>
              <a:ext cx="2285822" cy="71438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3" name="Connecteur droit avec flèche 12"/>
            <p:cNvCxnSpPr>
              <a:stCxn id="11" idx="6"/>
            </p:cNvCxnSpPr>
            <p:nvPr/>
          </p:nvCxnSpPr>
          <p:spPr>
            <a:xfrm>
              <a:off x="5729562" y="4143379"/>
              <a:ext cx="1200056" cy="85725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ZoneTexte 13"/>
            <p:cNvSpPr txBox="1">
              <a:spLocks noChangeArrowheads="1"/>
            </p:cNvSpPr>
            <p:nvPr/>
          </p:nvSpPr>
          <p:spPr bwMode="auto">
            <a:xfrm>
              <a:off x="5572132" y="4988494"/>
              <a:ext cx="32861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Le nom de la nouvelle série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214313" y="457200"/>
            <a:ext cx="8472487" cy="900113"/>
          </a:xfrm>
        </p:spPr>
        <p:txBody>
          <a:bodyPr/>
          <a:lstStyle/>
          <a:p>
            <a:pPr eaLnBrk="1" hangingPunct="1"/>
            <a:r>
              <a:rPr lang="fr-FR" sz="4000" smtClean="0"/>
              <a:t>Comment enlever la saisonnalité</a:t>
            </a:r>
            <a:r>
              <a:rPr lang="fr-FR" smtClean="0"/>
              <a:t>:</a:t>
            </a:r>
          </a:p>
        </p:txBody>
      </p:sp>
      <p:pic>
        <p:nvPicPr>
          <p:cNvPr id="55299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70000"/>
            <a:ext cx="821531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71688" y="2714625"/>
            <a:ext cx="714375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8" name="Connecteur droit avec flèche 7"/>
          <p:cNvCxnSpPr>
            <a:stCxn id="6" idx="2"/>
          </p:cNvCxnSpPr>
          <p:nvPr/>
        </p:nvCxnSpPr>
        <p:spPr>
          <a:xfrm rot="5400000">
            <a:off x="1391444" y="3893344"/>
            <a:ext cx="20732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29188" y="3357563"/>
            <a:ext cx="642937" cy="1500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" name="Connecteur droit avec flèche 10"/>
          <p:cNvCxnSpPr>
            <a:stCxn id="9" idx="2"/>
          </p:cNvCxnSpPr>
          <p:nvPr/>
        </p:nvCxnSpPr>
        <p:spPr>
          <a:xfrm rot="16200000" flipH="1">
            <a:off x="5054600" y="5054600"/>
            <a:ext cx="428625" cy="34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285875" y="4926013"/>
            <a:ext cx="2071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La nouvelle série dessaisonalisée 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429125" y="52863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Coefficient de saisonnalité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214313" y="457200"/>
            <a:ext cx="84724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4000" kern="0">
                <a:latin typeface="+mj-lt"/>
                <a:ea typeface="+mj-ea"/>
                <a:cs typeface="+mj-cs"/>
              </a:rPr>
              <a:t>Comment enlever la saisonnalité</a:t>
            </a:r>
            <a:r>
              <a:rPr lang="fr-FR" sz="4400" kern="0">
                <a:latin typeface="+mj-lt"/>
                <a:ea typeface="+mj-ea"/>
                <a:cs typeface="+mj-cs"/>
              </a:rPr>
              <a:t>:</a:t>
            </a:r>
            <a:endParaRPr lang="fr-FR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6323" name="ZoneTexte 4"/>
          <p:cNvSpPr txBox="1">
            <a:spLocks noChangeArrowheads="1"/>
          </p:cNvSpPr>
          <p:nvPr/>
        </p:nvSpPr>
        <p:spPr bwMode="auto">
          <a:xfrm>
            <a:off x="642938" y="1857375"/>
            <a:ext cx="7358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Ou bien avec l’instruction: </a:t>
            </a:r>
          </a:p>
          <a:p>
            <a:endParaRPr lang="fr-FR"/>
          </a:p>
          <a:p>
            <a:r>
              <a:rPr lang="fr-FR" sz="2400">
                <a:solidFill>
                  <a:srgbClr val="FF0000"/>
                </a:solidFill>
              </a:rPr>
              <a:t>IMMAT.SEAS(m)      IMMATSA        CS</a:t>
            </a:r>
          </a:p>
        </p:txBody>
      </p:sp>
      <p:sp>
        <p:nvSpPr>
          <p:cNvPr id="56324" name="ZoneTexte 5"/>
          <p:cNvSpPr txBox="1">
            <a:spLocks noChangeArrowheads="1"/>
          </p:cNvSpPr>
          <p:nvPr/>
        </p:nvSpPr>
        <p:spPr bwMode="auto">
          <a:xfrm>
            <a:off x="1000125" y="31432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IMMATSA: la série dessaisonalisée </a:t>
            </a:r>
          </a:p>
        </p:txBody>
      </p:sp>
      <p:sp>
        <p:nvSpPr>
          <p:cNvPr id="56325" name="ZoneTexte 6"/>
          <p:cNvSpPr txBox="1">
            <a:spLocks noChangeArrowheads="1"/>
          </p:cNvSpPr>
          <p:nvPr/>
        </p:nvSpPr>
        <p:spPr bwMode="auto">
          <a:xfrm>
            <a:off x="1000125" y="4000500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CS: Coefficient de saisonnalité </a:t>
            </a:r>
          </a:p>
        </p:txBody>
      </p:sp>
      <p:grpSp>
        <p:nvGrpSpPr>
          <p:cNvPr id="2" name="Groupe 9"/>
          <p:cNvGrpSpPr>
            <a:grpSpLocks/>
          </p:cNvGrpSpPr>
          <p:nvPr/>
        </p:nvGrpSpPr>
        <p:grpSpPr bwMode="auto">
          <a:xfrm>
            <a:off x="71438" y="1270000"/>
            <a:ext cx="8858250" cy="4945063"/>
            <a:chOff x="0" y="1269432"/>
            <a:chExt cx="8858280" cy="4945649"/>
          </a:xfrm>
        </p:grpSpPr>
        <p:pic>
          <p:nvPicPr>
            <p:cNvPr id="56327" name="Imag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1269432"/>
              <a:ext cx="8715436" cy="4945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1499647"/>
              <a:ext cx="1714506" cy="2857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fr-FR" sz="3200" smtClean="0"/>
              <a:t>Comment vérifier la stationnarité de la série:</a:t>
            </a:r>
          </a:p>
        </p:txBody>
      </p:sp>
      <p:sp>
        <p:nvSpPr>
          <p:cNvPr id="57347" name="ZoneTexte 3"/>
          <p:cNvSpPr txBox="1">
            <a:spLocks noChangeArrowheads="1"/>
          </p:cNvSpPr>
          <p:nvPr/>
        </p:nvSpPr>
        <p:spPr bwMode="auto">
          <a:xfrm>
            <a:off x="857250" y="1214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tests de Dickey – fuller :</a:t>
            </a:r>
          </a:p>
        </p:txBody>
      </p:sp>
      <p:pic>
        <p:nvPicPr>
          <p:cNvPr id="57348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8643937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ZoneTexte 5"/>
          <p:cNvSpPr txBox="1">
            <a:spLocks noChangeArrowheads="1"/>
          </p:cNvSpPr>
          <p:nvPr/>
        </p:nvSpPr>
        <p:spPr bwMode="auto">
          <a:xfrm>
            <a:off x="357188" y="5643563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Dans la fenêtre de IMMATSA:   view &gt; Unit Root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fr-FR" sz="3200" smtClean="0"/>
              <a:t>Comment vérifier la stationnarité de la série:</a:t>
            </a:r>
          </a:p>
        </p:txBody>
      </p:sp>
      <p:sp>
        <p:nvSpPr>
          <p:cNvPr id="58371" name="ZoneTexte 4"/>
          <p:cNvSpPr txBox="1">
            <a:spLocks noChangeArrowheads="1"/>
          </p:cNvSpPr>
          <p:nvPr/>
        </p:nvSpPr>
        <p:spPr bwMode="auto">
          <a:xfrm>
            <a:off x="857250" y="1214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tests de Dickey – fuller :</a:t>
            </a:r>
          </a:p>
        </p:txBody>
      </p:sp>
      <p:pic>
        <p:nvPicPr>
          <p:cNvPr id="58372" name="Imag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698625"/>
            <a:ext cx="8501063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00250"/>
            <a:ext cx="600075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fr-FR" sz="3200" smtClean="0"/>
              <a:t>Comment vérifier la stationnarité de la série:</a:t>
            </a:r>
          </a:p>
        </p:txBody>
      </p:sp>
      <p:sp>
        <p:nvSpPr>
          <p:cNvPr id="59396" name="ZoneTexte 5"/>
          <p:cNvSpPr txBox="1">
            <a:spLocks noChangeArrowheads="1"/>
          </p:cNvSpPr>
          <p:nvPr/>
        </p:nvSpPr>
        <p:spPr bwMode="auto">
          <a:xfrm>
            <a:off x="857250" y="1214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tests de Dickey – fuller :</a:t>
            </a:r>
          </a:p>
        </p:txBody>
      </p:sp>
      <p:grpSp>
        <p:nvGrpSpPr>
          <p:cNvPr id="2" name="Groupe 21"/>
          <p:cNvGrpSpPr>
            <a:grpSpLocks/>
          </p:cNvGrpSpPr>
          <p:nvPr/>
        </p:nvGrpSpPr>
        <p:grpSpPr bwMode="auto">
          <a:xfrm>
            <a:off x="3541713" y="1785938"/>
            <a:ext cx="5387975" cy="2857500"/>
            <a:chOff x="3542372" y="1785926"/>
            <a:chExt cx="5387346" cy="2857520"/>
          </a:xfrm>
        </p:grpSpPr>
        <p:grpSp>
          <p:nvGrpSpPr>
            <p:cNvPr id="59398" name="Groupe 16"/>
            <p:cNvGrpSpPr>
              <a:grpSpLocks/>
            </p:cNvGrpSpPr>
            <p:nvPr/>
          </p:nvGrpSpPr>
          <p:grpSpPr bwMode="auto">
            <a:xfrm>
              <a:off x="3542372" y="2143116"/>
              <a:ext cx="3887148" cy="2357454"/>
              <a:chOff x="3542372" y="2143116"/>
              <a:chExt cx="3887148" cy="2357454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3542372" y="2914646"/>
                <a:ext cx="2214303" cy="2555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3542372" y="3174998"/>
                <a:ext cx="2214303" cy="2555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3572530" y="3430588"/>
                <a:ext cx="2214304" cy="25717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12" name="Connecteur droit avec flèche 11"/>
              <p:cNvCxnSpPr>
                <a:stCxn id="7" idx="6"/>
              </p:cNvCxnSpPr>
              <p:nvPr/>
            </p:nvCxnSpPr>
            <p:spPr>
              <a:xfrm flipV="1">
                <a:off x="5756675" y="2143116"/>
                <a:ext cx="1530171" cy="8985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>
                <a:stCxn id="8" idx="6"/>
              </p:cNvCxnSpPr>
              <p:nvPr/>
            </p:nvCxnSpPr>
            <p:spPr>
              <a:xfrm flipV="1">
                <a:off x="5756675" y="3286124"/>
                <a:ext cx="1601601" cy="174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>
                <a:stCxn id="9" idx="6"/>
              </p:cNvCxnSpPr>
              <p:nvPr/>
            </p:nvCxnSpPr>
            <p:spPr>
              <a:xfrm>
                <a:off x="5786835" y="3559176"/>
                <a:ext cx="1642870" cy="9413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à coins arrondis 17"/>
            <p:cNvSpPr/>
            <p:nvPr/>
          </p:nvSpPr>
          <p:spPr>
            <a:xfrm>
              <a:off x="7358276" y="1785926"/>
              <a:ext cx="1571442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Le modèle 5</a:t>
              </a: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7429705" y="3143247"/>
              <a:ext cx="1428583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Le modèle 6</a:t>
              </a: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7501135" y="4214818"/>
              <a:ext cx="1428583" cy="4286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FF0000"/>
                  </a:solidFill>
                </a:rPr>
                <a:t>Le modèle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fr-FR" sz="3200" smtClean="0"/>
              <a:t>Comment vérifier la stationnarité de la série:</a:t>
            </a:r>
          </a:p>
        </p:txBody>
      </p:sp>
      <p:sp>
        <p:nvSpPr>
          <p:cNvPr id="60419" name="ZoneTexte 4"/>
          <p:cNvSpPr txBox="1">
            <a:spLocks noChangeArrowheads="1"/>
          </p:cNvSpPr>
          <p:nvPr/>
        </p:nvSpPr>
        <p:spPr bwMode="auto">
          <a:xfrm>
            <a:off x="857250" y="1214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tests de Dickey – fuller :</a:t>
            </a:r>
          </a:p>
        </p:txBody>
      </p:sp>
      <p:sp>
        <p:nvSpPr>
          <p:cNvPr id="60420" name="ZoneTexte 5"/>
          <p:cNvSpPr txBox="1">
            <a:spLocks noChangeArrowheads="1"/>
          </p:cNvSpPr>
          <p:nvPr/>
        </p:nvSpPr>
        <p:spPr bwMode="auto">
          <a:xfrm>
            <a:off x="500063" y="2143125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Comme c’est déjà présenté dans l’éxposé de Box-jenkins :</a:t>
            </a:r>
          </a:p>
          <a:p>
            <a:r>
              <a:rPr lang="fr-FR"/>
              <a:t>	</a:t>
            </a:r>
          </a:p>
          <a:p>
            <a:r>
              <a:rPr lang="fr-FR"/>
              <a:t>	 le test de Dickey-Fuller a montré que la série est non stationnaire et  ce n’est pas un processus TS.</a:t>
            </a:r>
          </a:p>
        </p:txBody>
      </p:sp>
      <p:sp>
        <p:nvSpPr>
          <p:cNvPr id="60421" name="ZoneTexte 6"/>
          <p:cNvSpPr txBox="1">
            <a:spLocks noChangeArrowheads="1"/>
          </p:cNvSpPr>
          <p:nvPr/>
        </p:nvSpPr>
        <p:spPr bwMode="auto">
          <a:xfrm>
            <a:off x="714375" y="3429000"/>
            <a:ext cx="607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La méthode des différences premières :</a:t>
            </a:r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500063" y="1643063"/>
            <a:ext cx="8001000" cy="5072062"/>
            <a:chOff x="500034" y="1643075"/>
            <a:chExt cx="8001056" cy="5072073"/>
          </a:xfrm>
        </p:grpSpPr>
        <p:pic>
          <p:nvPicPr>
            <p:cNvPr id="60423" name="Imag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1643075"/>
              <a:ext cx="8001056" cy="507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llipse 9"/>
            <p:cNvSpPr/>
            <p:nvPr/>
          </p:nvSpPr>
          <p:spPr>
            <a:xfrm>
              <a:off x="4786314" y="2470164"/>
              <a:ext cx="285752" cy="2143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eaLnBrk="1" hangingPunct="1"/>
            <a:r>
              <a:rPr lang="fr-FR" sz="3200" smtClean="0"/>
              <a:t>Comment vérifier la stationnarité de la série:</a:t>
            </a:r>
          </a:p>
        </p:txBody>
      </p:sp>
      <p:sp>
        <p:nvSpPr>
          <p:cNvPr id="61443" name="ZoneTexte 4"/>
          <p:cNvSpPr txBox="1">
            <a:spLocks noChangeArrowheads="1"/>
          </p:cNvSpPr>
          <p:nvPr/>
        </p:nvSpPr>
        <p:spPr bwMode="auto">
          <a:xfrm>
            <a:off x="857250" y="1214438"/>
            <a:ext cx="700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Les tests de Dickey – fuller :</a:t>
            </a:r>
          </a:p>
        </p:txBody>
      </p:sp>
      <p:sp>
        <p:nvSpPr>
          <p:cNvPr id="61444" name="ZoneTexte 5"/>
          <p:cNvSpPr txBox="1">
            <a:spLocks noChangeArrowheads="1"/>
          </p:cNvSpPr>
          <p:nvPr/>
        </p:nvSpPr>
        <p:spPr bwMode="auto">
          <a:xfrm>
            <a:off x="1285875" y="2428875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/>
              <a:t>On refait le test de Dickey-fuller et on vérifie que cette nouvelle série est bel et bien stationnaire.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42875" y="2714625"/>
            <a:ext cx="10715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42875" y="4286250"/>
            <a:ext cx="10715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47" name="ZoneTexte 8"/>
          <p:cNvSpPr txBox="1">
            <a:spLocks noChangeArrowheads="1"/>
          </p:cNvSpPr>
          <p:nvPr/>
        </p:nvSpPr>
        <p:spPr bwMode="auto">
          <a:xfrm>
            <a:off x="1428750" y="4071938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On observe les corrélogrammes de cette nouvelle série et on déduit le type du modèle 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3000375" y="5643563"/>
            <a:ext cx="305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Processus de type </a:t>
            </a:r>
            <a:r>
              <a:rPr lang="fr-FR"/>
              <a:t>: </a:t>
            </a:r>
            <a:r>
              <a:rPr lang="fr-FR" b="1">
                <a:solidFill>
                  <a:srgbClr val="FF0000"/>
                </a:solidFill>
              </a:rPr>
              <a:t>MA(1)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7334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fr-FR" smtClean="0"/>
              <a:t>Estimation des paramètres: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811212"/>
          </a:xfrm>
        </p:spPr>
        <p:txBody>
          <a:bodyPr/>
          <a:lstStyle/>
          <a:p>
            <a:pPr eaLnBrk="1" hangingPunct="1"/>
            <a:r>
              <a:rPr lang="fr-FR" sz="3600" smtClean="0"/>
              <a:t>Autoprojectif (BOX &amp; JENKINS)</a:t>
            </a:r>
          </a:p>
        </p:txBody>
      </p:sp>
      <p:pic>
        <p:nvPicPr>
          <p:cNvPr id="62468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79295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14375" y="5357813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Quick &gt; Estimate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81075"/>
            <a:ext cx="8229600" cy="5689600"/>
          </a:xfrm>
        </p:spPr>
      </p:pic>
      <p:sp>
        <p:nvSpPr>
          <p:cNvPr id="53252" name="Line 4"/>
          <p:cNvSpPr>
            <a:spLocks noChangeShapeType="1"/>
          </p:cNvSpPr>
          <p:nvPr/>
        </p:nvSpPr>
        <p:spPr bwMode="auto">
          <a:xfrm flipH="1" flipV="1">
            <a:off x="4427538" y="3860800"/>
            <a:ext cx="11525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148263" y="495935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Utiliser pour les séries non chronologiques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7200" y="857250"/>
            <a:ext cx="822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 startAt="2"/>
              <a:defRPr/>
            </a:pPr>
            <a:r>
              <a:rPr lang="fr-FR" sz="3200" kern="0">
                <a:latin typeface="+mn-lt"/>
                <a:cs typeface="+mn-cs"/>
              </a:rPr>
              <a:t>Estimation des paramètres:</a:t>
            </a:r>
            <a:endParaRPr lang="fr-FR" sz="3200" kern="0" dirty="0">
              <a:latin typeface="+mn-lt"/>
              <a:cs typeface="+mn-cs"/>
            </a:endParaRPr>
          </a:p>
        </p:txBody>
      </p:sp>
      <p:pic>
        <p:nvPicPr>
          <p:cNvPr id="63491" name="Imag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500188"/>
            <a:ext cx="7358062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571500" y="2500313"/>
            <a:ext cx="8072438" cy="3494087"/>
            <a:chOff x="571472" y="2500306"/>
            <a:chExt cx="8072494" cy="3493968"/>
          </a:xfrm>
        </p:grpSpPr>
        <p:sp>
          <p:nvSpPr>
            <p:cNvPr id="63493" name="ZoneTexte 6"/>
            <p:cNvSpPr txBox="1">
              <a:spLocks noChangeArrowheads="1"/>
            </p:cNvSpPr>
            <p:nvPr/>
          </p:nvSpPr>
          <p:spPr bwMode="auto">
            <a:xfrm>
              <a:off x="571472" y="5286388"/>
              <a:ext cx="8072494" cy="707886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/>
                <a:t>Le nom de la série à modéliser et les paramètres du modèle en les séparant par un espace 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1071538" y="2500306"/>
              <a:ext cx="1857388" cy="7143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0" name="Connecteur droit avec flèche 9"/>
            <p:cNvCxnSpPr>
              <a:stCxn id="8" idx="4"/>
            </p:cNvCxnSpPr>
            <p:nvPr/>
          </p:nvCxnSpPr>
          <p:spPr>
            <a:xfrm rot="5400000">
              <a:off x="964424" y="4250464"/>
              <a:ext cx="2071617" cy="3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7200" y="857250"/>
            <a:ext cx="822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 startAt="2"/>
              <a:defRPr/>
            </a:pPr>
            <a:r>
              <a:rPr lang="fr-FR" sz="3200" kern="0">
                <a:latin typeface="+mn-lt"/>
                <a:cs typeface="+mn-cs"/>
              </a:rPr>
              <a:t>Estimation des paramètres:</a:t>
            </a:r>
            <a:endParaRPr lang="fr-FR" sz="3200" kern="0" dirty="0">
              <a:latin typeface="+mn-lt"/>
              <a:cs typeface="+mn-cs"/>
            </a:endParaRPr>
          </a:p>
        </p:txBody>
      </p:sp>
      <p:pic>
        <p:nvPicPr>
          <p:cNvPr id="64515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35113"/>
            <a:ext cx="7072312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742950" indent="-742950" eaLnBrk="1" hangingPunct="1">
              <a:buFontTx/>
              <a:buAutoNum type="arabicPeriod" startAt="3"/>
            </a:pPr>
            <a:r>
              <a:rPr lang="fr-FR" sz="3200" smtClean="0"/>
              <a:t>Comment faire les tests sur les résidus</a:t>
            </a:r>
          </a:p>
        </p:txBody>
      </p:sp>
      <p:pic>
        <p:nvPicPr>
          <p:cNvPr id="65539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82153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ZoneTexte 4"/>
          <p:cNvSpPr txBox="1">
            <a:spLocks noChangeArrowheads="1"/>
          </p:cNvSpPr>
          <p:nvPr/>
        </p:nvSpPr>
        <p:spPr bwMode="auto">
          <a:xfrm>
            <a:off x="2286000" y="5500688"/>
            <a:ext cx="4714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Le bouton</a:t>
            </a:r>
            <a:r>
              <a:rPr lang="fr-FR" b="1" i="1"/>
              <a:t> </a:t>
            </a:r>
            <a:r>
              <a:rPr lang="fr-FR" i="1"/>
              <a:t>view </a:t>
            </a:r>
            <a:r>
              <a:rPr lang="fr-FR" b="1"/>
              <a:t>de la fenêtre </a:t>
            </a:r>
            <a:r>
              <a:rPr lang="fr-FR" i="1"/>
              <a:t>équation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8938" y="3357563"/>
            <a:ext cx="1500187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742950" indent="-742950" eaLnBrk="1" hangingPunct="1">
              <a:buFontTx/>
              <a:buAutoNum type="arabicPeriod" startAt="3"/>
            </a:pPr>
            <a:r>
              <a:rPr lang="fr-FR" sz="3200" smtClean="0"/>
              <a:t>Comment faire les tests sur les résidus</a:t>
            </a:r>
          </a:p>
        </p:txBody>
      </p:sp>
      <p:pic>
        <p:nvPicPr>
          <p:cNvPr id="66563" name="Imag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70038"/>
            <a:ext cx="6929438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70000"/>
            <a:ext cx="8572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742950" indent="-742950" eaLnBrk="1" hangingPunct="1">
              <a:buFontTx/>
              <a:buAutoNum type="arabicPeriod" startAt="3"/>
            </a:pPr>
            <a:r>
              <a:rPr lang="fr-FR" sz="3200" smtClean="0"/>
              <a:t>Comment faire les tests sur les résidus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5213"/>
            <a:ext cx="70008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57875" y="3643313"/>
            <a:ext cx="2071688" cy="57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61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742950" indent="-742950" eaLnBrk="1" hangingPunct="1">
              <a:buFontTx/>
              <a:buAutoNum type="arabicPeriod" startAt="3"/>
            </a:pPr>
            <a:r>
              <a:rPr lang="fr-FR" sz="3200" smtClean="0"/>
              <a:t>Comment faire les tests sur les résidus</a:t>
            </a:r>
          </a:p>
        </p:txBody>
      </p:sp>
      <p:cxnSp>
        <p:nvCxnSpPr>
          <p:cNvPr id="8" name="Forme 7"/>
          <p:cNvCxnSpPr>
            <a:stCxn id="5" idx="2"/>
            <a:endCxn id="68617" idx="1"/>
          </p:cNvCxnSpPr>
          <p:nvPr/>
        </p:nvCxnSpPr>
        <p:spPr>
          <a:xfrm rot="5400000">
            <a:off x="2682875" y="1960563"/>
            <a:ext cx="1957387" cy="6465888"/>
          </a:xfrm>
          <a:prstGeom prst="bentConnector4">
            <a:avLst>
              <a:gd name="adj1" fmla="val 34670"/>
              <a:gd name="adj2" fmla="val 10353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428625" y="5572125"/>
            <a:ext cx="5500688" cy="1200150"/>
            <a:chOff x="428596" y="5572141"/>
            <a:chExt cx="5500726" cy="1200329"/>
          </a:xfrm>
        </p:grpSpPr>
        <p:sp>
          <p:nvSpPr>
            <p:cNvPr id="68617" name="ZoneTexte 8"/>
            <p:cNvSpPr txBox="1">
              <a:spLocks noChangeArrowheads="1"/>
            </p:cNvSpPr>
            <p:nvPr/>
          </p:nvSpPr>
          <p:spPr bwMode="auto">
            <a:xfrm>
              <a:off x="428596" y="5572141"/>
              <a:ext cx="5500726" cy="12003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/>
                <a:t>Skewness                   le coefficient d’asymétrie</a:t>
              </a:r>
            </a:p>
            <a:p>
              <a:r>
                <a:rPr lang="fr-FR"/>
                <a:t>Kurtosis                      le coefficient d’aplatissement</a:t>
              </a:r>
            </a:p>
            <a:p>
              <a:r>
                <a:rPr lang="fr-FR"/>
                <a:t>La statistique Jarque-Bera </a:t>
              </a:r>
            </a:p>
            <a:p>
              <a:endParaRPr lang="fr-FR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1643042" y="5786486"/>
              <a:ext cx="100013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1643042" y="6072279"/>
              <a:ext cx="100013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 droite 13"/>
          <p:cNvSpPr/>
          <p:nvPr/>
        </p:nvSpPr>
        <p:spPr>
          <a:xfrm>
            <a:off x="6143625" y="6000750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6786563" y="5643563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L’hypothèse de  normalité des résidus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742950" indent="-742950" eaLnBrk="1" hangingPunct="1">
              <a:buFontTx/>
              <a:buAutoNum type="arabicPeriod" startAt="4"/>
            </a:pPr>
            <a:r>
              <a:rPr lang="fr-FR" sz="3200" smtClean="0"/>
              <a:t>Validation du modèle:</a:t>
            </a:r>
          </a:p>
        </p:txBody>
      </p:sp>
      <p:sp>
        <p:nvSpPr>
          <p:cNvPr id="69635" name="ZoneTexte 4"/>
          <p:cNvSpPr txBox="1">
            <a:spLocks noChangeArrowheads="1"/>
          </p:cNvSpPr>
          <p:nvPr/>
        </p:nvSpPr>
        <p:spPr bwMode="auto">
          <a:xfrm>
            <a:off x="928688" y="1500188"/>
            <a:ext cx="7500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Une fois le test sur la normalité des résidus est vérifié alors le modèle est validé</a:t>
            </a:r>
          </a:p>
          <a:p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41275" y="1785938"/>
            <a:ext cx="9286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637" name="ZoneTexte 4"/>
          <p:cNvSpPr txBox="1">
            <a:spLocks noChangeArrowheads="1"/>
          </p:cNvSpPr>
          <p:nvPr/>
        </p:nvSpPr>
        <p:spPr bwMode="auto">
          <a:xfrm>
            <a:off x="1000125" y="392906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Pour faire la prévision on suit les mêmes instructions  de la prévision causale 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1275" y="4214813"/>
            <a:ext cx="9286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oneTexte 3"/>
          <p:cNvSpPr txBox="1">
            <a:spLocks noChangeArrowheads="1"/>
          </p:cNvSpPr>
          <p:nvPr/>
        </p:nvSpPr>
        <p:spPr bwMode="auto">
          <a:xfrm>
            <a:off x="3214688" y="1354138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>
                <a:solidFill>
                  <a:srgbClr val="002060"/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8229600" cy="5761037"/>
          </a:xfrm>
        </p:spPr>
      </p:pic>
      <p:sp>
        <p:nvSpPr>
          <p:cNvPr id="9219" name="Line 5"/>
          <p:cNvSpPr>
            <a:spLocks noChangeShapeType="1"/>
          </p:cNvSpPr>
          <p:nvPr/>
        </p:nvSpPr>
        <p:spPr bwMode="auto">
          <a:xfrm flipV="1">
            <a:off x="3635375" y="4365625"/>
            <a:ext cx="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411413" y="5373688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/>
              <a:t>        </a:t>
            </a:r>
            <a:r>
              <a:rPr lang="fr-FR" sz="2400" b="1" i="1"/>
              <a:t>Mars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8229600" cy="5688012"/>
          </a:xfrm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643438" y="2546350"/>
            <a:ext cx="35290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/>
              <a:t>Remarque:</a:t>
            </a:r>
          </a:p>
          <a:p>
            <a:r>
              <a:rPr lang="fr-FR" sz="2000" b="1" i="1"/>
              <a:t>Dans un WORKFILE il ne peut figurer que des séries de même</a:t>
            </a:r>
          </a:p>
          <a:p>
            <a:r>
              <a:rPr lang="fr-FR" sz="2000" b="1" i="1"/>
              <a:t>périodicité</a:t>
            </a:r>
            <a:r>
              <a:rPr lang="fr-FR" sz="2000"/>
              <a:t>.</a:t>
            </a:r>
          </a:p>
          <a:p>
            <a:pPr>
              <a:spcBef>
                <a:spcPct val="50000"/>
              </a:spcBef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fr-FR" sz="2800" b="1" smtClean="0"/>
              <a:t>Introduire des données statistique sur EVIEWS</a:t>
            </a:r>
            <a:endParaRPr lang="fr-FR" sz="3600" b="1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8229600" cy="4968875"/>
          </a:xfrm>
        </p:spPr>
      </p:pic>
      <p:sp>
        <p:nvSpPr>
          <p:cNvPr id="11268" name="Line 7"/>
          <p:cNvSpPr>
            <a:spLocks noChangeShapeType="1"/>
          </p:cNvSpPr>
          <p:nvPr/>
        </p:nvSpPr>
        <p:spPr bwMode="auto">
          <a:xfrm flipH="1" flipV="1">
            <a:off x="1116013" y="1844675"/>
            <a:ext cx="345598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643438" y="2441575"/>
            <a:ext cx="38163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Utiliser la commande « DATA » plus le nom de le série</a:t>
            </a:r>
          </a:p>
          <a:p>
            <a:pPr>
              <a:spcBef>
                <a:spcPct val="50000"/>
              </a:spcBef>
            </a:pPr>
            <a:r>
              <a:rPr lang="fr-FR" b="1"/>
              <a:t>Ou</a:t>
            </a:r>
          </a:p>
          <a:p>
            <a:r>
              <a:rPr lang="fr-FR" b="1" i="1"/>
              <a:t>&lt;Objects&gt; &lt;new–objects&gt; series </a:t>
            </a:r>
            <a:r>
              <a:rPr lang="fr-FR" b="1"/>
              <a:t>puis donner un nom pour la série</a:t>
            </a:r>
          </a:p>
          <a:p>
            <a:r>
              <a:rPr lang="fr-FR" b="1"/>
              <a:t>(fenêtre à droite)</a:t>
            </a:r>
          </a:p>
          <a:p>
            <a:pPr>
              <a:spcBef>
                <a:spcPct val="50000"/>
              </a:spcBef>
            </a:pPr>
            <a:endParaRPr lang="fr-FR" b="1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900113" y="1628775"/>
            <a:ext cx="431800" cy="142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1554</TotalTime>
  <Words>1113</Words>
  <Application>Microsoft Office PowerPoint</Application>
  <PresentationFormat>Affichage à l'écran (4:3)</PresentationFormat>
  <Paragraphs>190</Paragraphs>
  <Slides>67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2" baseType="lpstr">
      <vt:lpstr>Arial</vt:lpstr>
      <vt:lpstr>Wingdings</vt:lpstr>
      <vt:lpstr>Arial Black</vt:lpstr>
      <vt:lpstr>Times New Roman</vt:lpstr>
      <vt:lpstr>Pixel</vt:lpstr>
      <vt:lpstr>        TP EVIEWS </vt:lpstr>
      <vt:lpstr>  LE PLAN </vt:lpstr>
      <vt:lpstr>Diapositive 3</vt:lpstr>
      <vt:lpstr>Diapositive 4</vt:lpstr>
      <vt:lpstr> Création un espace de travail (WORKFILE) </vt:lpstr>
      <vt:lpstr>Diapositive 6</vt:lpstr>
      <vt:lpstr>Diapositive 7</vt:lpstr>
      <vt:lpstr>Diapositive 8</vt:lpstr>
      <vt:lpstr>Introduire des données statistique sur EVIEWS</vt:lpstr>
      <vt:lpstr>Diapositive 10</vt:lpstr>
      <vt:lpstr>Remarque</vt:lpstr>
      <vt:lpstr>Diapositive 12</vt:lpstr>
      <vt:lpstr>Diapositive 13</vt:lpstr>
      <vt:lpstr>Diapositive 14</vt:lpstr>
      <vt:lpstr>Faire un graphique avec Eviews</vt:lpstr>
      <vt:lpstr>Diapositive 16</vt:lpstr>
      <vt:lpstr>Diapositive 17</vt:lpstr>
      <vt:lpstr>Diapositive 18</vt:lpstr>
      <vt:lpstr> Créer un nouvelle série à partir de séries existantes </vt:lpstr>
      <vt:lpstr>Diapositive 20</vt:lpstr>
      <vt:lpstr>Diapositive 21</vt:lpstr>
      <vt:lpstr> Estimation par MCO </vt:lpstr>
      <vt:lpstr>Diapositive 23</vt:lpstr>
      <vt:lpstr>Diapositive 24</vt:lpstr>
      <vt:lpstr>Diapositive 25</vt:lpstr>
      <vt:lpstr>Diapositive 26</vt:lpstr>
      <vt:lpstr>Diapositive 27</vt:lpstr>
      <vt:lpstr>Afficher le graphique des résidus de la régression</vt:lpstr>
      <vt:lpstr>Diapositive 29</vt:lpstr>
      <vt:lpstr>Remarques(choix des variables exogènes)</vt:lpstr>
      <vt:lpstr>Tester des restrictions sur les coefficients ,l’autocorrélation et l’hétéroscédasticité des erreurs </vt:lpstr>
      <vt:lpstr>Tester des restrictions sur les coefficients</vt:lpstr>
      <vt:lpstr>Diapositive 33</vt:lpstr>
      <vt:lpstr>Diapositive 34</vt:lpstr>
      <vt:lpstr>Tester l’autocorrélation des erreurs</vt:lpstr>
      <vt:lpstr> Autocorrélation d’ordre supérieur a 1 (test de Ljung et Box) </vt:lpstr>
      <vt:lpstr>Diapositive 37</vt:lpstr>
      <vt:lpstr>Tester l’hétéroscédasticité</vt:lpstr>
      <vt:lpstr>Diapositive 39</vt:lpstr>
      <vt:lpstr>Faire une prévision avec EVIEWS</vt:lpstr>
      <vt:lpstr>Diapositive 41</vt:lpstr>
      <vt:lpstr>Diapositive 42</vt:lpstr>
      <vt:lpstr>Diapositive 43</vt:lpstr>
      <vt:lpstr>Diapositive 44</vt:lpstr>
      <vt:lpstr>Autoprojectif (lissage exponentiel)</vt:lpstr>
      <vt:lpstr>Diapositive 46</vt:lpstr>
      <vt:lpstr>Diapositive 47</vt:lpstr>
      <vt:lpstr>Diapositive 48</vt:lpstr>
      <vt:lpstr>Autoprojectif (BOX &amp; JENKINS)</vt:lpstr>
      <vt:lpstr>Comment enlever la saisonnalité:</vt:lpstr>
      <vt:lpstr>Comment enlever la saisonnalité:</vt:lpstr>
      <vt:lpstr>Comment enlever la saisonnalité:</vt:lpstr>
      <vt:lpstr>Diapositive 53</vt:lpstr>
      <vt:lpstr>Comment vérifier la stationnarité de la série:</vt:lpstr>
      <vt:lpstr>Comment vérifier la stationnarité de la série:</vt:lpstr>
      <vt:lpstr>Comment vérifier la stationnarité de la série:</vt:lpstr>
      <vt:lpstr>Comment vérifier la stationnarité de la série:</vt:lpstr>
      <vt:lpstr>Comment vérifier la stationnarité de la série:</vt:lpstr>
      <vt:lpstr>Autoprojectif (BOX &amp; JENKINS)</vt:lpstr>
      <vt:lpstr>Diapositive 60</vt:lpstr>
      <vt:lpstr>Diapositive 61</vt:lpstr>
      <vt:lpstr>Comment faire les tests sur les résidus</vt:lpstr>
      <vt:lpstr>Comment faire les tests sur les résidus</vt:lpstr>
      <vt:lpstr>Comment faire les tests sur les résidus</vt:lpstr>
      <vt:lpstr>Comment faire les tests sur les résidus</vt:lpstr>
      <vt:lpstr>Validation du modèle:</vt:lpstr>
      <vt:lpstr>Diapositive 67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EVIEWS</dc:title>
  <dc:creator>amine</dc:creator>
  <cp:lastModifiedBy>malek</cp:lastModifiedBy>
  <cp:revision>49</cp:revision>
  <dcterms:created xsi:type="dcterms:W3CDTF">2010-04-26T20:10:06Z</dcterms:created>
  <dcterms:modified xsi:type="dcterms:W3CDTF">2014-01-14T09:35:48Z</dcterms:modified>
</cp:coreProperties>
</file>