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69"/>
  </p:notesMasterIdLst>
  <p:sldIdLst>
    <p:sldId id="256" r:id="rId2"/>
    <p:sldId id="257" r:id="rId3"/>
    <p:sldId id="258" r:id="rId4"/>
    <p:sldId id="263" r:id="rId5"/>
    <p:sldId id="259" r:id="rId6"/>
    <p:sldId id="260" r:id="rId7"/>
    <p:sldId id="264" r:id="rId8"/>
    <p:sldId id="265" r:id="rId9"/>
    <p:sldId id="266" r:id="rId10"/>
    <p:sldId id="268" r:id="rId11"/>
    <p:sldId id="270" r:id="rId12"/>
    <p:sldId id="271" r:id="rId13"/>
    <p:sldId id="272" r:id="rId14"/>
    <p:sldId id="273" r:id="rId15"/>
    <p:sldId id="275" r:id="rId16"/>
    <p:sldId id="276" r:id="rId17"/>
    <p:sldId id="313" r:id="rId18"/>
    <p:sldId id="288" r:id="rId19"/>
    <p:sldId id="277" r:id="rId20"/>
    <p:sldId id="278" r:id="rId21"/>
    <p:sldId id="290" r:id="rId22"/>
    <p:sldId id="279" r:id="rId23"/>
    <p:sldId id="285" r:id="rId24"/>
    <p:sldId id="284" r:id="rId25"/>
    <p:sldId id="286" r:id="rId26"/>
    <p:sldId id="291" r:id="rId27"/>
    <p:sldId id="292" r:id="rId28"/>
    <p:sldId id="293" r:id="rId29"/>
    <p:sldId id="294" r:id="rId30"/>
    <p:sldId id="302" r:id="rId31"/>
    <p:sldId id="282" r:id="rId32"/>
    <p:sldId id="295" r:id="rId33"/>
    <p:sldId id="296" r:id="rId34"/>
    <p:sldId id="297" r:id="rId35"/>
    <p:sldId id="298" r:id="rId36"/>
    <p:sldId id="308" r:id="rId37"/>
    <p:sldId id="299" r:id="rId38"/>
    <p:sldId id="301" r:id="rId39"/>
    <p:sldId id="300" r:id="rId40"/>
    <p:sldId id="280" r:id="rId41"/>
    <p:sldId id="303" r:id="rId42"/>
    <p:sldId id="305" r:id="rId43"/>
    <p:sldId id="306" r:id="rId44"/>
    <p:sldId id="307" r:id="rId45"/>
    <p:sldId id="283" r:id="rId46"/>
    <p:sldId id="309" r:id="rId47"/>
    <p:sldId id="310" r:id="rId48"/>
    <p:sldId id="312" r:id="rId49"/>
    <p:sldId id="311" r:id="rId50"/>
    <p:sldId id="314" r:id="rId51"/>
    <p:sldId id="315" r:id="rId52"/>
    <p:sldId id="316" r:id="rId53"/>
    <p:sldId id="317" r:id="rId54"/>
    <p:sldId id="318" r:id="rId55"/>
    <p:sldId id="319" r:id="rId56"/>
    <p:sldId id="320" r:id="rId57"/>
    <p:sldId id="321" r:id="rId58"/>
    <p:sldId id="322" r:id="rId59"/>
    <p:sldId id="323" r:id="rId60"/>
    <p:sldId id="324" r:id="rId61"/>
    <p:sldId id="325" r:id="rId62"/>
    <p:sldId id="326" r:id="rId63"/>
    <p:sldId id="327" r:id="rId64"/>
    <p:sldId id="329" r:id="rId65"/>
    <p:sldId id="330" r:id="rId66"/>
    <p:sldId id="328" r:id="rId67"/>
    <p:sldId id="331" r:id="rId68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168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133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33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ECC463B-DC98-4289-B074-1910FC9EC8F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B2C181-8F47-493E-9756-B7704F94732F}" type="slidenum">
              <a:rPr lang="fr-FR" smtClean="0"/>
              <a:pPr/>
              <a:t>29</a:t>
            </a:fld>
            <a:endParaRPr lang="fr-FR" smtClean="0"/>
          </a:p>
        </p:txBody>
      </p:sp>
      <p:sp>
        <p:nvSpPr>
          <p:cNvPr id="727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fr-FR" smtClean="0"/>
              <a:t>Résidus de la régression</a:t>
            </a:r>
          </a:p>
          <a:p>
            <a:pPr eaLnBrk="1" hangingPunct="1"/>
            <a:r>
              <a:rPr lang="fr-FR" smtClean="0"/>
              <a:t>Fitted endogéne estimé</a:t>
            </a:r>
          </a:p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fr-FR" sz="2400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 sz="2400">
                <a:latin typeface="Times New Roman" pitchFamily="18" charset="0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 sz="2400">
                  <a:latin typeface="Times New Roman" pitchFamily="18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 sz="2400">
                  <a:latin typeface="Times New Roman" pitchFamily="18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 sz="2400">
                  <a:latin typeface="Times New Roman" pitchFamily="18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 sz="2400">
                  <a:latin typeface="Times New Roman" pitchFamily="18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 sz="2400">
                  <a:latin typeface="Times New Roman" pitchFamily="18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 sz="2400">
                  <a:latin typeface="Times New Roman" pitchFamily="18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 sz="2400">
                  <a:latin typeface="Times New Roman" pitchFamily="18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 sz="2400">
                  <a:latin typeface="Times New Roman" pitchFamily="18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 sz="2400">
                  <a:latin typeface="Times New Roman" pitchFamily="18" charset="0"/>
                </a:endParaRPr>
              </a:p>
            </p:txBody>
          </p:sp>
        </p:grpSp>
      </p:grpSp>
      <p:sp>
        <p:nvSpPr>
          <p:cNvPr id="51219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51220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485DE-D6F0-4C59-88D9-DFD31E9F234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79C8E9-33B9-4E88-8FB0-CB7994B06C7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DDDDA4-A60B-410A-B790-5F31D1AEDDB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457200" y="457200"/>
            <a:ext cx="8229600" cy="5410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9F2E8B-F442-42D1-971C-A39D23674D4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29B1F3-ED5F-4F4F-A40A-B2800397871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DE9CE3-6279-484C-BB2B-A36EB15C46E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DF5D2-A2F9-46A9-B386-D5DF7EFF78E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EBEE3A-0E50-4049-9FB9-F20954FF180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66CDF8-641B-4168-BB83-12D0A356013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44FBAE-6701-4623-A50F-DC0B6233DCB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F2EE10-FAEE-4552-9F03-42766B8F706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81D893-77A9-4B9D-8715-78E9381A4F2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itchFamily="34" charset="0"/>
              </a:defRPr>
            </a:lvl1pPr>
          </a:lstStyle>
          <a:p>
            <a:pPr>
              <a:defRPr/>
            </a:pPr>
            <a:fld id="{032AC030-8DAF-4D2A-8856-0DF3443FE56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50181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fr-FR" sz="2400">
                <a:latin typeface="Times New Roman" pitchFamily="18" charset="0"/>
              </a:endParaRPr>
            </a:p>
          </p:txBody>
        </p:sp>
        <p:sp>
          <p:nvSpPr>
            <p:cNvPr id="50182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 sz="2400">
                <a:latin typeface="Times New Roman" pitchFamily="18" charset="0"/>
              </a:endParaRPr>
            </a:p>
          </p:txBody>
        </p:sp>
        <p:sp>
          <p:nvSpPr>
            <p:cNvPr id="50183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schemeClr val="hlink"/>
                </a:solidFill>
              </a:endParaRPr>
            </a:p>
          </p:txBody>
        </p:sp>
        <p:sp>
          <p:nvSpPr>
            <p:cNvPr id="50184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schemeClr val="hlink"/>
                </a:solidFill>
              </a:endParaRPr>
            </a:p>
          </p:txBody>
        </p:sp>
        <p:sp>
          <p:nvSpPr>
            <p:cNvPr id="50185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schemeClr val="accent2"/>
                </a:solidFill>
              </a:endParaRPr>
            </a:p>
          </p:txBody>
        </p:sp>
        <p:sp>
          <p:nvSpPr>
            <p:cNvPr id="50186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schemeClr val="hlink"/>
                </a:solidFill>
              </a:endParaRPr>
            </a:p>
          </p:txBody>
        </p:sp>
        <p:sp>
          <p:nvSpPr>
            <p:cNvPr id="50187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 sz="2400">
                <a:latin typeface="Times New Roman" pitchFamily="18" charset="0"/>
              </a:endParaRPr>
            </a:p>
          </p:txBody>
        </p:sp>
        <p:sp>
          <p:nvSpPr>
            <p:cNvPr id="50188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schemeClr val="accent2"/>
                </a:solidFill>
              </a:endParaRPr>
            </a:p>
          </p:txBody>
        </p:sp>
        <p:sp>
          <p:nvSpPr>
            <p:cNvPr id="50189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schemeClr val="accent2"/>
                </a:solidFill>
              </a:endParaRPr>
            </a:p>
          </p:txBody>
        </p:sp>
      </p:grpSp>
      <p:sp>
        <p:nvSpPr>
          <p:cNvPr id="1029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030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50192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fr-FR" smtClean="0"/>
              <a:t>        TP EVIEWS	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fr-FR" smtClean="0"/>
              <a:t>	</a:t>
            </a:r>
          </a:p>
          <a:p>
            <a:pPr eaLnBrk="1" hangingPunct="1"/>
            <a:r>
              <a:rPr lang="fr-FR" smtClean="0"/>
              <a:t>HAGANI         Rafik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/>
          <p:cNvPicPr>
            <a:picLocks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765175"/>
            <a:ext cx="8229600" cy="5688013"/>
          </a:xfrm>
        </p:spPr>
      </p:pic>
      <p:sp>
        <p:nvSpPr>
          <p:cNvPr id="12291" name="Text Box 6"/>
          <p:cNvSpPr txBox="1">
            <a:spLocks noChangeArrowheads="1"/>
          </p:cNvSpPr>
          <p:nvPr/>
        </p:nvSpPr>
        <p:spPr bwMode="auto">
          <a:xfrm>
            <a:off x="3779838" y="4941888"/>
            <a:ext cx="3671887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000" b="1"/>
              <a:t>Introduire les données de la série ou utiliser Excel « copier-coller »</a:t>
            </a:r>
            <a:r>
              <a:rPr lang="fr-FR" b="1"/>
              <a:t> </a:t>
            </a:r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smtClean="0"/>
              <a:t>Remarque</a:t>
            </a:r>
          </a:p>
        </p:txBody>
      </p:sp>
      <p:sp>
        <p:nvSpPr>
          <p:cNvPr id="13315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r-FR" smtClean="0"/>
          </a:p>
          <a:p>
            <a:pPr eaLnBrk="1" hangingPunct="1"/>
            <a:r>
              <a:rPr lang="fr-FR" smtClean="0"/>
              <a:t>Dans le cas du copier-coller: le séparateur décimal d’EVIEWS est le point il faut donc penser a remplacer dans Excel les virgules par les points (menu Edition/Rechercher et Remplacer)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/>
          <p:cNvPicPr>
            <a:picLocks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827088"/>
            <a:ext cx="8229600" cy="5410200"/>
          </a:xfrm>
        </p:spPr>
      </p:pic>
      <p:sp>
        <p:nvSpPr>
          <p:cNvPr id="14339" name="Text Box 5"/>
          <p:cNvSpPr txBox="1">
            <a:spLocks noChangeArrowheads="1"/>
          </p:cNvSpPr>
          <p:nvPr/>
        </p:nvSpPr>
        <p:spPr bwMode="auto">
          <a:xfrm>
            <a:off x="755650" y="4292600"/>
            <a:ext cx="374491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000" b="1"/>
              <a:t>Introduisez toute les séries que vous voulez étudier « endogènes et exogènes 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/>
          <p:cNvPicPr>
            <a:picLocks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827088"/>
            <a:ext cx="8229600" cy="5410200"/>
          </a:xfrm>
        </p:spPr>
      </p:pic>
      <p:sp>
        <p:nvSpPr>
          <p:cNvPr id="15363" name="Text Box 5"/>
          <p:cNvSpPr txBox="1">
            <a:spLocks noChangeArrowheads="1"/>
          </p:cNvSpPr>
          <p:nvPr/>
        </p:nvSpPr>
        <p:spPr bwMode="auto">
          <a:xfrm>
            <a:off x="611188" y="4659313"/>
            <a:ext cx="6481762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000" b="1"/>
              <a:t>Pour ouvrir toute les séries dans un seul tableau sélectionner les séries « ctrl +clic » ensuite clic droit &lt;open&gt;&lt;as Group&gt;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7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981075"/>
            <a:ext cx="8229600" cy="5327650"/>
          </a:xfrm>
        </p:spPr>
      </p:pic>
      <p:sp>
        <p:nvSpPr>
          <p:cNvPr id="16387" name="Text Box 9"/>
          <p:cNvSpPr txBox="1">
            <a:spLocks noChangeArrowheads="1"/>
          </p:cNvSpPr>
          <p:nvPr/>
        </p:nvSpPr>
        <p:spPr bwMode="auto">
          <a:xfrm>
            <a:off x="1042988" y="4724400"/>
            <a:ext cx="6553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/>
          </a:p>
        </p:txBody>
      </p:sp>
      <p:sp>
        <p:nvSpPr>
          <p:cNvPr id="16388" name="Text Box 11"/>
          <p:cNvSpPr txBox="1">
            <a:spLocks noChangeArrowheads="1"/>
          </p:cNvSpPr>
          <p:nvPr/>
        </p:nvSpPr>
        <p:spPr bwMode="auto">
          <a:xfrm>
            <a:off x="1187450" y="4581525"/>
            <a:ext cx="7056438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/>
              <a:t>Pour modifier/éditer les donnés d’une ou plusieurs séries:</a:t>
            </a:r>
          </a:p>
          <a:p>
            <a:r>
              <a:rPr lang="fr-FR"/>
              <a:t>Sélectionner la ou les séries puis double cliquer puis </a:t>
            </a:r>
            <a:r>
              <a:rPr lang="fr-FR" i="1"/>
              <a:t>&lt;edit +/–&gt;.</a:t>
            </a:r>
            <a:endParaRPr lang="fr-FR"/>
          </a:p>
          <a:p>
            <a:pPr>
              <a:spcBef>
                <a:spcPct val="50000"/>
              </a:spcBef>
            </a:pPr>
            <a:endParaRPr lang="fr-FR"/>
          </a:p>
        </p:txBody>
      </p:sp>
      <p:sp>
        <p:nvSpPr>
          <p:cNvPr id="16389" name="Line 12"/>
          <p:cNvSpPr>
            <a:spLocks noChangeShapeType="1"/>
          </p:cNvSpPr>
          <p:nvPr/>
        </p:nvSpPr>
        <p:spPr bwMode="auto">
          <a:xfrm flipH="1" flipV="1">
            <a:off x="6588125" y="2060575"/>
            <a:ext cx="360363" cy="25209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9275"/>
            <a:ext cx="8229600" cy="792163"/>
          </a:xfrm>
        </p:spPr>
        <p:txBody>
          <a:bodyPr/>
          <a:lstStyle/>
          <a:p>
            <a:pPr eaLnBrk="1" hangingPunct="1"/>
            <a:r>
              <a:rPr lang="fr-FR" sz="2800" b="1" smtClean="0"/>
              <a:t>Faire un graphique avec Eviews</a:t>
            </a:r>
          </a:p>
        </p:txBody>
      </p:sp>
      <p:pic>
        <p:nvPicPr>
          <p:cNvPr id="17411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1484313"/>
            <a:ext cx="8229600" cy="4824412"/>
          </a:xfrm>
        </p:spPr>
      </p:pic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2484438" y="4967288"/>
            <a:ext cx="4824412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000" b="1"/>
              <a:t>Dans la barre d’outil de la base de données cliquer sur </a:t>
            </a:r>
            <a:r>
              <a:rPr lang="fr-FR" sz="2000" b="1" i="1"/>
              <a:t>&lt;View&gt; </a:t>
            </a:r>
            <a:r>
              <a:rPr lang="fr-FR" sz="2000" b="1"/>
              <a:t>puis &lt;</a:t>
            </a:r>
            <a:r>
              <a:rPr lang="fr-FR" sz="2000" b="1" i="1"/>
              <a:t>Graph&gt;</a:t>
            </a:r>
            <a:endParaRPr lang="fr-FR" sz="2000" b="1"/>
          </a:p>
          <a:p>
            <a:pPr>
              <a:spcBef>
                <a:spcPct val="50000"/>
              </a:spcBef>
            </a:pPr>
            <a:endParaRPr lang="fr-FR" sz="20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5"/>
          <p:cNvPicPr>
            <a:picLocks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755650"/>
            <a:ext cx="8229600" cy="5626100"/>
          </a:xfrm>
        </p:spPr>
      </p:pic>
      <p:sp>
        <p:nvSpPr>
          <p:cNvPr id="18435" name="Text Box 6"/>
          <p:cNvSpPr txBox="1">
            <a:spLocks noChangeArrowheads="1"/>
          </p:cNvSpPr>
          <p:nvPr/>
        </p:nvSpPr>
        <p:spPr bwMode="auto">
          <a:xfrm>
            <a:off x="611188" y="4437063"/>
            <a:ext cx="3673475" cy="160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/>
              <a:t>Pour modifier les options du graphique, double cliquer sur la zone du graphique et faire</a:t>
            </a:r>
          </a:p>
          <a:p>
            <a:r>
              <a:rPr lang="fr-FR" b="1" i="1"/>
              <a:t>Graph option.</a:t>
            </a:r>
            <a:endParaRPr lang="fr-FR" b="1"/>
          </a:p>
          <a:p>
            <a:pPr>
              <a:spcBef>
                <a:spcPct val="50000"/>
              </a:spcBef>
            </a:pPr>
            <a:endParaRPr lang="fr-FR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5"/>
          <p:cNvPicPr>
            <a:picLocks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900113" y="836613"/>
            <a:ext cx="7213600" cy="54102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/>
          <p:cNvPicPr>
            <a:picLocks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827088"/>
            <a:ext cx="8229600" cy="5410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3375"/>
            <a:ext cx="8229600" cy="1371600"/>
          </a:xfrm>
        </p:spPr>
        <p:txBody>
          <a:bodyPr/>
          <a:lstStyle/>
          <a:p>
            <a:pPr eaLnBrk="1" hangingPunct="1"/>
            <a:r>
              <a:rPr lang="fr-FR" sz="4000" b="1" smtClean="0"/>
              <a:t/>
            </a:r>
            <a:br>
              <a:rPr lang="fr-FR" sz="4000" b="1" smtClean="0"/>
            </a:br>
            <a:r>
              <a:rPr lang="fr-FR" sz="2800" b="1" smtClean="0"/>
              <a:t>Créer un nouvelle série à partir de séries existantes</a:t>
            </a:r>
            <a:r>
              <a:rPr lang="fr-FR" sz="2400" smtClean="0"/>
              <a:t/>
            </a:r>
            <a:br>
              <a:rPr lang="fr-FR" sz="2400" smtClean="0"/>
            </a:br>
            <a:endParaRPr lang="fr-FR" sz="2400" smtClean="0"/>
          </a:p>
        </p:txBody>
      </p:sp>
      <p:pic>
        <p:nvPicPr>
          <p:cNvPr id="21507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1773238"/>
            <a:ext cx="8229600" cy="4608512"/>
          </a:xfrm>
        </p:spPr>
      </p:pic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971550" y="3789363"/>
            <a:ext cx="3887788" cy="158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 b="1"/>
          </a:p>
          <a:p>
            <a:pPr>
              <a:spcBef>
                <a:spcPct val="50000"/>
              </a:spcBef>
            </a:pPr>
            <a:r>
              <a:rPr lang="fr-FR" sz="2000" b="1"/>
              <a:t>Dans le menu sélectionner </a:t>
            </a:r>
            <a:r>
              <a:rPr lang="fr-FR" sz="2000" b="1" i="1"/>
              <a:t>&lt;Quick&gt; &lt;Generate series&gt;</a:t>
            </a:r>
            <a:endParaRPr lang="fr-FR" sz="2000" b="1"/>
          </a:p>
          <a:p>
            <a:pPr>
              <a:spcBef>
                <a:spcPct val="50000"/>
              </a:spcBef>
            </a:pPr>
            <a:endParaRPr lang="fr-FR" sz="20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3375"/>
            <a:ext cx="8229600" cy="955675"/>
          </a:xfrm>
        </p:spPr>
        <p:txBody>
          <a:bodyPr/>
          <a:lstStyle/>
          <a:p>
            <a:pPr eaLnBrk="1" hangingPunct="1"/>
            <a:r>
              <a:rPr lang="fr-FR" smtClean="0"/>
              <a:t>  LE PLAN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73238"/>
            <a:ext cx="8229600" cy="460851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fr-FR" sz="2400" smtClean="0"/>
              <a:t>Introduction</a:t>
            </a:r>
          </a:p>
          <a:p>
            <a:pPr eaLnBrk="1" hangingPunct="1">
              <a:lnSpc>
                <a:spcPct val="80000"/>
              </a:lnSpc>
            </a:pPr>
            <a:r>
              <a:rPr lang="fr-FR" sz="2400" smtClean="0"/>
              <a:t>Création un espace de travail (</a:t>
            </a:r>
            <a:r>
              <a:rPr lang="fr-FR" sz="2400" i="1" smtClean="0"/>
              <a:t>WORKFILE</a:t>
            </a:r>
            <a:r>
              <a:rPr lang="fr-FR" sz="2400" smtClean="0"/>
              <a:t>)</a:t>
            </a:r>
          </a:p>
          <a:p>
            <a:pPr eaLnBrk="1" hangingPunct="1">
              <a:lnSpc>
                <a:spcPct val="80000"/>
              </a:lnSpc>
            </a:pPr>
            <a:r>
              <a:rPr lang="fr-FR" sz="2400" smtClean="0"/>
              <a:t>Introduire des données statistique sur EVIEWS</a:t>
            </a:r>
          </a:p>
          <a:p>
            <a:pPr eaLnBrk="1" hangingPunct="1">
              <a:lnSpc>
                <a:spcPct val="80000"/>
              </a:lnSpc>
            </a:pPr>
            <a:r>
              <a:rPr lang="fr-FR" sz="2400" smtClean="0"/>
              <a:t>Faire un graphique avec EVIEWS</a:t>
            </a:r>
          </a:p>
          <a:p>
            <a:pPr eaLnBrk="1" hangingPunct="1">
              <a:lnSpc>
                <a:spcPct val="80000"/>
              </a:lnSpc>
            </a:pPr>
            <a:r>
              <a:rPr lang="fr-FR" sz="2400" smtClean="0"/>
              <a:t>Créer un nouvelle série à partir de séries</a:t>
            </a:r>
            <a:r>
              <a:rPr lang="fr-FR" sz="2400" b="1" smtClean="0"/>
              <a:t> </a:t>
            </a:r>
            <a:r>
              <a:rPr lang="fr-FR" sz="2400" smtClean="0"/>
              <a:t>existante</a:t>
            </a:r>
          </a:p>
          <a:p>
            <a:pPr eaLnBrk="1" hangingPunct="1">
              <a:lnSpc>
                <a:spcPct val="80000"/>
              </a:lnSpc>
            </a:pPr>
            <a:r>
              <a:rPr lang="fr-FR" sz="2400" smtClean="0"/>
              <a:t>Estimation par MCO</a:t>
            </a:r>
          </a:p>
          <a:p>
            <a:pPr eaLnBrk="1" hangingPunct="1">
              <a:lnSpc>
                <a:spcPct val="80000"/>
              </a:lnSpc>
            </a:pPr>
            <a:r>
              <a:rPr lang="fr-FR" sz="2400" smtClean="0"/>
              <a:t>Tester des restrictions sur les coefficients l’autocorrélation et l’hétéroscédasticité des erreurs</a:t>
            </a:r>
          </a:p>
          <a:p>
            <a:pPr eaLnBrk="1" hangingPunct="1">
              <a:lnSpc>
                <a:spcPct val="80000"/>
              </a:lnSpc>
            </a:pPr>
            <a:r>
              <a:rPr lang="fr-FR" sz="2400" smtClean="0"/>
              <a:t>Faire une prévision avec EVIEWS</a:t>
            </a:r>
          </a:p>
          <a:p>
            <a:pPr eaLnBrk="1" hangingPunct="1">
              <a:lnSpc>
                <a:spcPct val="80000"/>
              </a:lnSpc>
            </a:pPr>
            <a:r>
              <a:rPr lang="fr-FR" sz="2400" smtClean="0"/>
              <a:t>Autoprojectif (lissage exponentiel )</a:t>
            </a:r>
          </a:p>
          <a:p>
            <a:pPr eaLnBrk="1" hangingPunct="1">
              <a:lnSpc>
                <a:spcPct val="80000"/>
              </a:lnSpc>
            </a:pPr>
            <a:r>
              <a:rPr lang="fr-FR" sz="2400" smtClean="0"/>
              <a:t>Autoprojectif (BOX &amp; JENKINS</a:t>
            </a:r>
          </a:p>
          <a:p>
            <a:pPr eaLnBrk="1" hangingPunct="1">
              <a:lnSpc>
                <a:spcPct val="80000"/>
              </a:lnSpc>
            </a:pPr>
            <a:r>
              <a:rPr lang="fr-FR" sz="2400" smtClean="0"/>
              <a:t>conclusion</a:t>
            </a:r>
          </a:p>
          <a:p>
            <a:pPr eaLnBrk="1" hangingPunct="1">
              <a:lnSpc>
                <a:spcPct val="80000"/>
              </a:lnSpc>
            </a:pPr>
            <a:endParaRPr lang="fr-FR" sz="2400" smtClean="0"/>
          </a:p>
          <a:p>
            <a:pPr eaLnBrk="1" hangingPunct="1">
              <a:lnSpc>
                <a:spcPct val="80000"/>
              </a:lnSpc>
            </a:pPr>
            <a:endParaRPr lang="fr-FR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5"/>
          <p:cNvPicPr>
            <a:picLocks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1052513"/>
            <a:ext cx="8229600" cy="5410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/>
          <p:cNvPicPr>
            <a:picLocks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539750" y="908050"/>
            <a:ext cx="8229600" cy="5410200"/>
          </a:xfrm>
        </p:spPr>
      </p:pic>
      <p:sp>
        <p:nvSpPr>
          <p:cNvPr id="23555" name="Text Box 5"/>
          <p:cNvSpPr txBox="1">
            <a:spLocks noChangeArrowheads="1"/>
          </p:cNvSpPr>
          <p:nvPr/>
        </p:nvSpPr>
        <p:spPr bwMode="auto">
          <a:xfrm>
            <a:off x="2484438" y="2900363"/>
            <a:ext cx="52562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400" b="1"/>
              <a:t>Genr</a:t>
            </a:r>
            <a:r>
              <a:rPr lang="fr-FR" sz="2400"/>
              <a:t> </a:t>
            </a:r>
            <a:r>
              <a:rPr lang="fr-FR" sz="2400" b="1"/>
              <a:t>prix2=prix + 0.06*prix</a:t>
            </a:r>
          </a:p>
        </p:txBody>
      </p:sp>
      <p:sp>
        <p:nvSpPr>
          <p:cNvPr id="23556" name="Line 6"/>
          <p:cNvSpPr>
            <a:spLocks noChangeShapeType="1"/>
          </p:cNvSpPr>
          <p:nvPr/>
        </p:nvSpPr>
        <p:spPr bwMode="auto">
          <a:xfrm flipH="1" flipV="1">
            <a:off x="1187450" y="1412875"/>
            <a:ext cx="1296988" cy="1655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3375"/>
            <a:ext cx="8229600" cy="936625"/>
          </a:xfrm>
        </p:spPr>
        <p:txBody>
          <a:bodyPr/>
          <a:lstStyle/>
          <a:p>
            <a:pPr eaLnBrk="1" hangingPunct="1"/>
            <a:r>
              <a:rPr lang="fr-FR" sz="4000" b="1" smtClean="0"/>
              <a:t/>
            </a:r>
            <a:br>
              <a:rPr lang="fr-FR" sz="4000" b="1" smtClean="0"/>
            </a:br>
            <a:r>
              <a:rPr lang="fr-FR" sz="3200" b="1" smtClean="0"/>
              <a:t>Estimation par MCO</a:t>
            </a:r>
            <a:r>
              <a:rPr lang="fr-FR" sz="3200" smtClean="0"/>
              <a:t/>
            </a:r>
            <a:br>
              <a:rPr lang="fr-FR" sz="3200" smtClean="0"/>
            </a:br>
            <a:endParaRPr lang="fr-FR" sz="3200" smtClean="0"/>
          </a:p>
        </p:txBody>
      </p:sp>
      <p:pic>
        <p:nvPicPr>
          <p:cNvPr id="24579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1412875"/>
            <a:ext cx="8229600" cy="5040313"/>
          </a:xfrm>
        </p:spPr>
      </p:pic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755650" y="4292600"/>
            <a:ext cx="76327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/>
              <a:t>QUICK\ESTIMATE EQUATION</a:t>
            </a:r>
          </a:p>
          <a:p>
            <a:r>
              <a:rPr lang="fr-FR" b="1"/>
              <a:t>Taper Y C X (nom de la variable expliquée, constante, noms des variables explicatives) dans l’ordre</a:t>
            </a:r>
          </a:p>
          <a:p>
            <a:r>
              <a:rPr lang="fr-FR" b="1"/>
              <a:t>Ou dans la ligne de commande : LS Y C X1 X2 X3</a:t>
            </a:r>
          </a:p>
        </p:txBody>
      </p:sp>
      <p:sp>
        <p:nvSpPr>
          <p:cNvPr id="24581" name="Rectangle 6"/>
          <p:cNvSpPr>
            <a:spLocks noChangeArrowheads="1"/>
          </p:cNvSpPr>
          <p:nvPr/>
        </p:nvSpPr>
        <p:spPr bwMode="auto">
          <a:xfrm>
            <a:off x="1906588" y="1557338"/>
            <a:ext cx="288925" cy="2159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1125538"/>
            <a:ext cx="8229600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Text Box 6"/>
          <p:cNvSpPr txBox="1">
            <a:spLocks noChangeArrowheads="1"/>
          </p:cNvSpPr>
          <p:nvPr/>
        </p:nvSpPr>
        <p:spPr bwMode="auto">
          <a:xfrm>
            <a:off x="395288" y="4365625"/>
            <a:ext cx="82804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000" b="1"/>
              <a:t>Méthode: choisir la méthode d’estimation MCO=LS (least squares)</a:t>
            </a:r>
          </a:p>
          <a:p>
            <a:pPr>
              <a:spcBef>
                <a:spcPct val="50000"/>
              </a:spcBef>
            </a:pPr>
            <a:r>
              <a:rPr lang="fr-FR" sz="2000" b="1"/>
              <a:t>Sample = taille de l’échantillon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/>
          <p:cNvPicPr>
            <a:picLocks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908050"/>
            <a:ext cx="8229600" cy="5410200"/>
          </a:xfrm>
        </p:spPr>
      </p:pic>
      <p:sp>
        <p:nvSpPr>
          <p:cNvPr id="26627" name="Text Box 5"/>
          <p:cNvSpPr txBox="1">
            <a:spLocks noChangeArrowheads="1"/>
          </p:cNvSpPr>
          <p:nvPr/>
        </p:nvSpPr>
        <p:spPr bwMode="auto">
          <a:xfrm>
            <a:off x="5508625" y="2403475"/>
            <a:ext cx="1841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200" b="1">
                <a:solidFill>
                  <a:srgbClr val="3366FF"/>
                </a:solidFill>
              </a:rPr>
              <a:t>1</a:t>
            </a:r>
          </a:p>
        </p:txBody>
      </p:sp>
      <p:sp>
        <p:nvSpPr>
          <p:cNvPr id="26628" name="Text Box 6"/>
          <p:cNvSpPr txBox="1">
            <a:spLocks noChangeArrowheads="1"/>
          </p:cNvSpPr>
          <p:nvPr/>
        </p:nvSpPr>
        <p:spPr bwMode="auto">
          <a:xfrm>
            <a:off x="6084888" y="2403475"/>
            <a:ext cx="28733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200" b="1">
                <a:solidFill>
                  <a:srgbClr val="3366FF"/>
                </a:solidFill>
              </a:rPr>
              <a:t>2</a:t>
            </a:r>
          </a:p>
        </p:txBody>
      </p:sp>
      <p:sp>
        <p:nvSpPr>
          <p:cNvPr id="26629" name="Text Box 7"/>
          <p:cNvSpPr txBox="1">
            <a:spLocks noChangeArrowheads="1"/>
          </p:cNvSpPr>
          <p:nvPr/>
        </p:nvSpPr>
        <p:spPr bwMode="auto">
          <a:xfrm>
            <a:off x="6732588" y="2403475"/>
            <a:ext cx="2159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200" b="1">
                <a:solidFill>
                  <a:srgbClr val="3366FF"/>
                </a:solidFill>
              </a:rPr>
              <a:t>3</a:t>
            </a:r>
          </a:p>
        </p:txBody>
      </p:sp>
      <p:sp>
        <p:nvSpPr>
          <p:cNvPr id="26630" name="Text Box 8"/>
          <p:cNvSpPr txBox="1">
            <a:spLocks noChangeArrowheads="1"/>
          </p:cNvSpPr>
          <p:nvPr/>
        </p:nvSpPr>
        <p:spPr bwMode="auto">
          <a:xfrm>
            <a:off x="7288213" y="2022475"/>
            <a:ext cx="3794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/>
          </a:p>
          <a:p>
            <a:pPr>
              <a:spcBef>
                <a:spcPct val="50000"/>
              </a:spcBef>
            </a:pPr>
            <a:r>
              <a:rPr lang="fr-FR" sz="1200" b="1">
                <a:solidFill>
                  <a:srgbClr val="3366FF"/>
                </a:solidFill>
              </a:rPr>
              <a:t>4</a:t>
            </a:r>
          </a:p>
        </p:txBody>
      </p:sp>
      <p:sp>
        <p:nvSpPr>
          <p:cNvPr id="26631" name="Text Box 9"/>
          <p:cNvSpPr txBox="1">
            <a:spLocks noChangeArrowheads="1"/>
          </p:cNvSpPr>
          <p:nvPr/>
        </p:nvSpPr>
        <p:spPr bwMode="auto">
          <a:xfrm>
            <a:off x="4716463" y="3268663"/>
            <a:ext cx="2159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200" b="1">
                <a:solidFill>
                  <a:srgbClr val="3366FF"/>
                </a:solidFill>
              </a:rPr>
              <a:t>5</a:t>
            </a:r>
          </a:p>
        </p:txBody>
      </p:sp>
      <p:sp>
        <p:nvSpPr>
          <p:cNvPr id="26632" name="Text Box 10"/>
          <p:cNvSpPr txBox="1">
            <a:spLocks noChangeArrowheads="1"/>
          </p:cNvSpPr>
          <p:nvPr/>
        </p:nvSpPr>
        <p:spPr bwMode="auto">
          <a:xfrm>
            <a:off x="5148263" y="3411538"/>
            <a:ext cx="2159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200" b="1">
                <a:solidFill>
                  <a:srgbClr val="3366FF"/>
                </a:solidFill>
              </a:rPr>
              <a:t>6</a:t>
            </a:r>
          </a:p>
        </p:txBody>
      </p:sp>
      <p:sp>
        <p:nvSpPr>
          <p:cNvPr id="26633" name="Text Box 11"/>
          <p:cNvSpPr txBox="1">
            <a:spLocks noChangeArrowheads="1"/>
          </p:cNvSpPr>
          <p:nvPr/>
        </p:nvSpPr>
        <p:spPr bwMode="auto">
          <a:xfrm>
            <a:off x="5003800" y="3514725"/>
            <a:ext cx="4318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200" b="1">
                <a:solidFill>
                  <a:srgbClr val="3366FF"/>
                </a:solidFill>
              </a:rPr>
              <a:t>7</a:t>
            </a:r>
          </a:p>
        </p:txBody>
      </p:sp>
      <p:sp>
        <p:nvSpPr>
          <p:cNvPr id="26634" name="Text Box 12"/>
          <p:cNvSpPr txBox="1">
            <a:spLocks noChangeArrowheads="1"/>
          </p:cNvSpPr>
          <p:nvPr/>
        </p:nvSpPr>
        <p:spPr bwMode="auto">
          <a:xfrm>
            <a:off x="5127625" y="3644900"/>
            <a:ext cx="3810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200" b="1">
                <a:solidFill>
                  <a:srgbClr val="3366FF"/>
                </a:solidFill>
              </a:rPr>
              <a:t>8</a:t>
            </a:r>
          </a:p>
        </p:txBody>
      </p:sp>
      <p:sp>
        <p:nvSpPr>
          <p:cNvPr id="26635" name="Text Box 13"/>
          <p:cNvSpPr txBox="1">
            <a:spLocks noChangeArrowheads="1"/>
          </p:cNvSpPr>
          <p:nvPr/>
        </p:nvSpPr>
        <p:spPr bwMode="auto">
          <a:xfrm>
            <a:off x="4859338" y="3730625"/>
            <a:ext cx="21748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200" b="1">
                <a:solidFill>
                  <a:srgbClr val="3366FF"/>
                </a:solidFill>
              </a:rPr>
              <a:t>9</a:t>
            </a:r>
          </a:p>
        </p:txBody>
      </p:sp>
      <p:sp>
        <p:nvSpPr>
          <p:cNvPr id="26636" name="Text Box 14"/>
          <p:cNvSpPr txBox="1">
            <a:spLocks noChangeArrowheads="1"/>
          </p:cNvSpPr>
          <p:nvPr/>
        </p:nvSpPr>
        <p:spPr bwMode="auto">
          <a:xfrm>
            <a:off x="5075238" y="3875088"/>
            <a:ext cx="36036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200" b="1">
                <a:solidFill>
                  <a:srgbClr val="3366FF"/>
                </a:solidFill>
              </a:rPr>
              <a:t>10</a:t>
            </a:r>
          </a:p>
        </p:txBody>
      </p:sp>
      <p:sp>
        <p:nvSpPr>
          <p:cNvPr id="26637" name="Text Box 15"/>
          <p:cNvSpPr txBox="1">
            <a:spLocks noChangeArrowheads="1"/>
          </p:cNvSpPr>
          <p:nvPr/>
        </p:nvSpPr>
        <p:spPr bwMode="auto">
          <a:xfrm>
            <a:off x="7596188" y="3284538"/>
            <a:ext cx="381000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000" b="1">
                <a:solidFill>
                  <a:srgbClr val="3366FF"/>
                </a:solidFill>
              </a:rPr>
              <a:t>11</a:t>
            </a:r>
          </a:p>
          <a:p>
            <a:pPr>
              <a:lnSpc>
                <a:spcPct val="10000"/>
              </a:lnSpc>
              <a:spcBef>
                <a:spcPct val="50000"/>
              </a:spcBef>
            </a:pPr>
            <a:r>
              <a:rPr lang="fr-FR" sz="1000" b="1">
                <a:solidFill>
                  <a:srgbClr val="3366FF"/>
                </a:solidFill>
              </a:rPr>
              <a:t>12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fr-FR" sz="1000" b="1">
                <a:solidFill>
                  <a:srgbClr val="3366FF"/>
                </a:solidFill>
              </a:rPr>
              <a:t>13</a:t>
            </a:r>
          </a:p>
          <a:p>
            <a:pPr>
              <a:lnSpc>
                <a:spcPct val="20000"/>
              </a:lnSpc>
              <a:spcBef>
                <a:spcPct val="50000"/>
              </a:spcBef>
            </a:pPr>
            <a:r>
              <a:rPr lang="fr-FR" sz="1000" b="1">
                <a:solidFill>
                  <a:srgbClr val="3366FF"/>
                </a:solidFill>
              </a:rPr>
              <a:t>14</a:t>
            </a:r>
          </a:p>
          <a:p>
            <a:pPr>
              <a:lnSpc>
                <a:spcPct val="40000"/>
              </a:lnSpc>
              <a:spcBef>
                <a:spcPct val="50000"/>
              </a:spcBef>
            </a:pPr>
            <a:r>
              <a:rPr lang="fr-FR" sz="1000" b="1">
                <a:solidFill>
                  <a:srgbClr val="3366FF"/>
                </a:solidFill>
              </a:rPr>
              <a:t>15</a:t>
            </a:r>
          </a:p>
          <a:p>
            <a:pPr>
              <a:lnSpc>
                <a:spcPct val="20000"/>
              </a:lnSpc>
              <a:spcBef>
                <a:spcPct val="50000"/>
              </a:spcBef>
            </a:pPr>
            <a:r>
              <a:rPr lang="fr-FR" sz="1000" b="1">
                <a:solidFill>
                  <a:srgbClr val="3366FF"/>
                </a:solidFill>
              </a:rPr>
              <a:t>16</a:t>
            </a:r>
          </a:p>
          <a:p>
            <a:pPr>
              <a:lnSpc>
                <a:spcPct val="10000"/>
              </a:lnSpc>
              <a:spcBef>
                <a:spcPct val="50000"/>
              </a:spcBef>
            </a:pPr>
            <a:endParaRPr lang="fr-FR" sz="1000" b="1">
              <a:solidFill>
                <a:srgbClr val="3366FF"/>
              </a:solidFill>
            </a:endParaRPr>
          </a:p>
          <a:p>
            <a:pPr>
              <a:spcBef>
                <a:spcPct val="50000"/>
              </a:spcBef>
            </a:pPr>
            <a:endParaRPr lang="fr-FR" sz="1000" b="1">
              <a:solidFill>
                <a:srgbClr val="3366FF"/>
              </a:solidFill>
            </a:endParaRPr>
          </a:p>
        </p:txBody>
      </p:sp>
      <p:sp>
        <p:nvSpPr>
          <p:cNvPr id="26638" name="Text Box 18"/>
          <p:cNvSpPr txBox="1">
            <a:spLocks noChangeArrowheads="1"/>
          </p:cNvSpPr>
          <p:nvPr/>
        </p:nvSpPr>
        <p:spPr bwMode="auto">
          <a:xfrm>
            <a:off x="900113" y="2701925"/>
            <a:ext cx="28797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400" b="1"/>
              <a:t>Tableau des résultats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5"/>
          <p:cNvPicPr>
            <a:picLocks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930275" y="981075"/>
            <a:ext cx="7170738" cy="2076450"/>
          </a:xfrm>
          <a:noFill/>
        </p:spPr>
      </p:pic>
      <p:pic>
        <p:nvPicPr>
          <p:cNvPr id="27651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9963" y="2997200"/>
            <a:ext cx="7202487" cy="25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6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3132138" y="404813"/>
            <a:ext cx="5610225" cy="4514850"/>
          </a:xfrm>
        </p:spPr>
      </p:pic>
      <p:pic>
        <p:nvPicPr>
          <p:cNvPr id="2867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6013" y="4941888"/>
            <a:ext cx="583882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6" name="Text Box 8"/>
          <p:cNvSpPr txBox="1">
            <a:spLocks noChangeArrowheads="1"/>
          </p:cNvSpPr>
          <p:nvPr/>
        </p:nvSpPr>
        <p:spPr bwMode="auto">
          <a:xfrm>
            <a:off x="250825" y="1819275"/>
            <a:ext cx="23764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400" b="1"/>
              <a:t>Le menu view</a:t>
            </a:r>
            <a:r>
              <a:rPr lang="fr-FR" sz="2000" b="1"/>
              <a:t> </a:t>
            </a:r>
          </a:p>
        </p:txBody>
      </p:sp>
      <p:sp>
        <p:nvSpPr>
          <p:cNvPr id="28677" name="Line 9"/>
          <p:cNvSpPr>
            <a:spLocks noChangeShapeType="1"/>
          </p:cNvSpPr>
          <p:nvPr/>
        </p:nvSpPr>
        <p:spPr bwMode="auto">
          <a:xfrm flipV="1">
            <a:off x="2124075" y="981075"/>
            <a:ext cx="1295400" cy="7921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/>
          <p:cNvPicPr>
            <a:picLocks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898525"/>
            <a:ext cx="8229600" cy="5410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5"/>
          <p:cNvSpPr>
            <a:spLocks noGrp="1" noChangeArrowheads="1"/>
          </p:cNvSpPr>
          <p:nvPr>
            <p:ph type="title"/>
          </p:nvPr>
        </p:nvSpPr>
        <p:spPr>
          <a:xfrm>
            <a:off x="312738" y="404813"/>
            <a:ext cx="8651875" cy="936625"/>
          </a:xfrm>
        </p:spPr>
        <p:txBody>
          <a:bodyPr/>
          <a:lstStyle/>
          <a:p>
            <a:pPr eaLnBrk="1" hangingPunct="1"/>
            <a:r>
              <a:rPr lang="fr-FR" sz="2800" b="1" smtClean="0"/>
              <a:t>Afficher le graphique des résidus de la régression</a:t>
            </a:r>
          </a:p>
        </p:txBody>
      </p:sp>
      <p:pic>
        <p:nvPicPr>
          <p:cNvPr id="30723" name="Picture 6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1484313"/>
            <a:ext cx="8229600" cy="4968875"/>
          </a:xfrm>
        </p:spPr>
      </p:pic>
      <p:sp>
        <p:nvSpPr>
          <p:cNvPr id="30724" name="Text Box 7"/>
          <p:cNvSpPr txBox="1">
            <a:spLocks noChangeArrowheads="1"/>
          </p:cNvSpPr>
          <p:nvPr/>
        </p:nvSpPr>
        <p:spPr bwMode="auto">
          <a:xfrm>
            <a:off x="3059113" y="4652963"/>
            <a:ext cx="54737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000" b="1"/>
              <a:t>Dans la fenêtre de résultats (estimation output) cliquer sur resids ou aller view/ actual,fitted,résidual/actual,fitted,résidual graph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/>
          <p:cNvPicPr>
            <a:picLocks noChangeAspect="1" noChangeArrowheads="1"/>
          </p:cNvPicPr>
          <p:nvPr>
            <p:ph/>
          </p:nvPr>
        </p:nvPicPr>
        <p:blipFill>
          <a:blip r:embed="rId3"/>
          <a:srcRect/>
          <a:stretch>
            <a:fillRect/>
          </a:stretch>
        </p:blipFill>
        <p:spPr>
          <a:xfrm>
            <a:off x="457200" y="898525"/>
            <a:ext cx="8229600" cy="5410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52513"/>
            <a:ext cx="8229600" cy="4814887"/>
          </a:xfrm>
        </p:spPr>
        <p:txBody>
          <a:bodyPr/>
          <a:lstStyle/>
          <a:p>
            <a:pPr eaLnBrk="1" hangingPunct="1"/>
            <a:endParaRPr lang="fr-FR" smtClean="0"/>
          </a:p>
          <a:p>
            <a:pPr eaLnBrk="1" hangingPunct="1"/>
            <a:endParaRPr lang="fr-FR" smtClean="0"/>
          </a:p>
          <a:p>
            <a:pPr eaLnBrk="1" hangingPunct="1"/>
            <a:r>
              <a:rPr lang="fr-FR" smtClean="0"/>
              <a:t>EVIEWS est un logiciel d'économétrie    moderne et convivial offrant toutes les     fonctions nécessaires en analyse financière, prévision macro-économique et simulation.</a:t>
            </a:r>
            <a:br>
              <a:rPr lang="fr-FR" smtClean="0"/>
            </a:br>
            <a:endParaRPr lang="fr-FR" smtClean="0"/>
          </a:p>
          <a:p>
            <a:pPr eaLnBrk="1" hangingPunct="1">
              <a:buFont typeface="Wingdings" pitchFamily="2" charset="2"/>
              <a:buNone/>
            </a:pPr>
            <a:endParaRPr lang="fr-F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sz="4000" smtClean="0"/>
              <a:t>Remarques(choix des variables exogènes)</a:t>
            </a:r>
          </a:p>
        </p:txBody>
      </p:sp>
      <p:pic>
        <p:nvPicPr>
          <p:cNvPr id="32771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1981200"/>
            <a:ext cx="8507412" cy="4616450"/>
          </a:xfrm>
          <a:noFill/>
        </p:spPr>
      </p:pic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179388" y="2565400"/>
            <a:ext cx="4824412" cy="325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/>
              <a:t>Pour le choix de variables on pourra utiliser la procédure d’élimination progressive</a:t>
            </a:r>
          </a:p>
          <a:p>
            <a:pPr>
              <a:spcBef>
                <a:spcPct val="50000"/>
              </a:spcBef>
            </a:pPr>
            <a:r>
              <a:rPr lang="fr-FR" b="1"/>
              <a:t>estimer d'abord l’équation totale par MCO ensuite éliminer  toutes les variables par  le t-test  ( Prob &gt; 0.05)</a:t>
            </a:r>
          </a:p>
          <a:p>
            <a:pPr>
              <a:spcBef>
                <a:spcPct val="50000"/>
              </a:spcBef>
            </a:pPr>
            <a:r>
              <a:rPr lang="fr-FR" b="1"/>
              <a:t>ré estimer l’équation par MCO avec les variables retenues.</a:t>
            </a:r>
          </a:p>
          <a:p>
            <a:pPr>
              <a:spcBef>
                <a:spcPct val="50000"/>
              </a:spcBef>
            </a:pPr>
            <a:r>
              <a:rPr lang="fr-FR" b="1"/>
              <a:t>On s’arrête lorsque le t-test accepte toutes les variables</a:t>
            </a:r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8027988" y="3500438"/>
            <a:ext cx="431800" cy="720725"/>
          </a:xfrm>
          <a:prstGeom prst="rect">
            <a:avLst/>
          </a:prstGeom>
          <a:noFill/>
          <a:ln w="3175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7812088" y="2990850"/>
            <a:ext cx="10080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/>
              <a:t>T-test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205038"/>
            <a:ext cx="8569325" cy="1944687"/>
          </a:xfrm>
        </p:spPr>
        <p:txBody>
          <a:bodyPr/>
          <a:lstStyle/>
          <a:p>
            <a:pPr algn="ctr" eaLnBrk="1" hangingPunct="1"/>
            <a:r>
              <a:rPr lang="fr-FR" sz="4000" smtClean="0"/>
              <a:t>Tester des restrictions sur les coefficients ,l’autocorrélation et l’hétéroscédasticité des erreurs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sz="4000" smtClean="0"/>
              <a:t>Tester des restrictions sur les coefficients</a:t>
            </a:r>
          </a:p>
        </p:txBody>
      </p:sp>
      <p:pic>
        <p:nvPicPr>
          <p:cNvPr id="34819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1981200"/>
            <a:ext cx="8424862" cy="4616450"/>
          </a:xfrm>
        </p:spPr>
      </p:pic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539750" y="3278188"/>
            <a:ext cx="4248150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000" b="1"/>
              <a:t>Dans la fenêtre de résultats aller:</a:t>
            </a:r>
          </a:p>
          <a:p>
            <a:pPr>
              <a:spcBef>
                <a:spcPct val="50000"/>
              </a:spcBef>
            </a:pPr>
            <a:r>
              <a:rPr lang="fr-FR" sz="2000" b="1"/>
              <a:t> View / coefficient tests / wald – coefficient restrictions</a:t>
            </a:r>
            <a:r>
              <a:rPr lang="fr-FR" sz="20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4"/>
          <p:cNvPicPr>
            <a:picLocks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682625"/>
            <a:ext cx="8229600" cy="5626100"/>
          </a:xfrm>
        </p:spPr>
      </p:pic>
      <p:sp>
        <p:nvSpPr>
          <p:cNvPr id="35843" name="Text Box 5"/>
          <p:cNvSpPr txBox="1">
            <a:spLocks noChangeArrowheads="1"/>
          </p:cNvSpPr>
          <p:nvPr/>
        </p:nvSpPr>
        <p:spPr bwMode="auto">
          <a:xfrm>
            <a:off x="539750" y="3357563"/>
            <a:ext cx="4319588" cy="215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/>
              <a:t>Entrer les restrictions C(2)=1</a:t>
            </a:r>
          </a:p>
          <a:p>
            <a:pPr>
              <a:spcBef>
                <a:spcPct val="50000"/>
              </a:spcBef>
            </a:pPr>
            <a:r>
              <a:rPr lang="fr-FR" b="1"/>
              <a:t>H0:C(2)=1 </a:t>
            </a:r>
          </a:p>
          <a:p>
            <a:pPr>
              <a:spcBef>
                <a:spcPct val="50000"/>
              </a:spcBef>
            </a:pPr>
            <a:r>
              <a:rPr lang="fr-FR" b="1"/>
              <a:t>H1:le coefficient des investissements « C(2) » est significativement différent de 1</a:t>
            </a:r>
          </a:p>
          <a:p>
            <a:pPr>
              <a:spcBef>
                <a:spcPct val="50000"/>
              </a:spcBef>
            </a:pPr>
            <a:endParaRPr lang="fr-FR" b="1"/>
          </a:p>
        </p:txBody>
      </p:sp>
      <p:sp>
        <p:nvSpPr>
          <p:cNvPr id="35844" name="Line 6"/>
          <p:cNvSpPr>
            <a:spLocks noChangeShapeType="1"/>
          </p:cNvSpPr>
          <p:nvPr/>
        </p:nvSpPr>
        <p:spPr bwMode="auto">
          <a:xfrm flipV="1">
            <a:off x="1763713" y="1989138"/>
            <a:ext cx="1008062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4"/>
          <p:cNvPicPr>
            <a:picLocks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755650"/>
            <a:ext cx="8229600" cy="5410200"/>
          </a:xfrm>
        </p:spPr>
      </p:pic>
      <p:sp>
        <p:nvSpPr>
          <p:cNvPr id="36867" name="Rectangle 5"/>
          <p:cNvSpPr>
            <a:spLocks noChangeArrowheads="1"/>
          </p:cNvSpPr>
          <p:nvPr/>
        </p:nvSpPr>
        <p:spPr bwMode="auto">
          <a:xfrm>
            <a:off x="2700338" y="2420938"/>
            <a:ext cx="2951162" cy="2159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fr-FR"/>
          </a:p>
        </p:txBody>
      </p:sp>
      <p:sp>
        <p:nvSpPr>
          <p:cNvPr id="36868" name="Line 7"/>
          <p:cNvSpPr>
            <a:spLocks noChangeShapeType="1"/>
          </p:cNvSpPr>
          <p:nvPr/>
        </p:nvSpPr>
        <p:spPr bwMode="auto">
          <a:xfrm flipV="1">
            <a:off x="2268538" y="2565400"/>
            <a:ext cx="1511300" cy="7921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36869" name="Line 8"/>
          <p:cNvSpPr>
            <a:spLocks noChangeShapeType="1"/>
          </p:cNvSpPr>
          <p:nvPr/>
        </p:nvSpPr>
        <p:spPr bwMode="auto">
          <a:xfrm flipV="1">
            <a:off x="4716463" y="2636838"/>
            <a:ext cx="0" cy="18716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36870" name="Line 9"/>
          <p:cNvSpPr>
            <a:spLocks noChangeShapeType="1"/>
          </p:cNvSpPr>
          <p:nvPr/>
        </p:nvSpPr>
        <p:spPr bwMode="auto">
          <a:xfrm flipH="1" flipV="1">
            <a:off x="5580063" y="2565400"/>
            <a:ext cx="1008062" cy="71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36871" name="Text Box 10"/>
          <p:cNvSpPr txBox="1">
            <a:spLocks noChangeArrowheads="1"/>
          </p:cNvSpPr>
          <p:nvPr/>
        </p:nvSpPr>
        <p:spPr bwMode="auto">
          <a:xfrm>
            <a:off x="684213" y="3357563"/>
            <a:ext cx="151130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/>
              <a:t>Valeur du Fischer empirique</a:t>
            </a:r>
          </a:p>
        </p:txBody>
      </p:sp>
      <p:sp>
        <p:nvSpPr>
          <p:cNvPr id="36872" name="Text Box 11"/>
          <p:cNvSpPr txBox="1">
            <a:spLocks noChangeArrowheads="1"/>
          </p:cNvSpPr>
          <p:nvPr/>
        </p:nvSpPr>
        <p:spPr bwMode="auto">
          <a:xfrm>
            <a:off x="3779838" y="4652963"/>
            <a:ext cx="21605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/>
              <a:t>Degrés de liberté du Fisher (J,N-K)</a:t>
            </a:r>
          </a:p>
        </p:txBody>
      </p:sp>
      <p:sp>
        <p:nvSpPr>
          <p:cNvPr id="36873" name="Text Box 12"/>
          <p:cNvSpPr txBox="1">
            <a:spLocks noChangeArrowheads="1"/>
          </p:cNvSpPr>
          <p:nvPr/>
        </p:nvSpPr>
        <p:spPr bwMode="auto">
          <a:xfrm>
            <a:off x="6443663" y="2349500"/>
            <a:ext cx="2160587" cy="297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/>
              <a:t>Probabilité critique du test de Fisher</a:t>
            </a:r>
          </a:p>
          <a:p>
            <a:pPr>
              <a:spcBef>
                <a:spcPct val="50000"/>
              </a:spcBef>
            </a:pPr>
            <a:r>
              <a:rPr lang="fr-FR" b="1"/>
              <a:t>Si la probabilité&gt;0.05</a:t>
            </a:r>
          </a:p>
          <a:p>
            <a:pPr>
              <a:spcBef>
                <a:spcPct val="50000"/>
              </a:spcBef>
            </a:pPr>
            <a:r>
              <a:rPr lang="fr-FR" b="1"/>
              <a:t>Alors H0 acceptée au risque 5% </a:t>
            </a:r>
          </a:p>
          <a:p>
            <a:pPr>
              <a:spcBef>
                <a:spcPct val="50000"/>
              </a:spcBef>
            </a:pPr>
            <a:endParaRPr lang="fr-FR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260350"/>
            <a:ext cx="8229600" cy="1008063"/>
          </a:xfrm>
        </p:spPr>
        <p:txBody>
          <a:bodyPr/>
          <a:lstStyle/>
          <a:p>
            <a:pPr eaLnBrk="1" hangingPunct="1"/>
            <a:r>
              <a:rPr lang="fr-FR" sz="4000" smtClean="0"/>
              <a:t>Tester l’autocorrélation des erreurs</a:t>
            </a:r>
          </a:p>
        </p:txBody>
      </p:sp>
      <p:sp>
        <p:nvSpPr>
          <p:cNvPr id="37891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57200" y="1700213"/>
            <a:ext cx="8229600" cy="4608512"/>
          </a:xfrm>
        </p:spPr>
        <p:txBody>
          <a:bodyPr/>
          <a:lstStyle/>
          <a:p>
            <a:pPr eaLnBrk="1" hangingPunct="1"/>
            <a:r>
              <a:rPr lang="fr-FR" sz="1800" b="1" smtClean="0"/>
              <a:t>Autocorrélation d’ordre 1</a:t>
            </a:r>
          </a:p>
          <a:p>
            <a:pPr eaLnBrk="1" hangingPunct="1">
              <a:buFont typeface="Wingdings" pitchFamily="2" charset="2"/>
              <a:buNone/>
            </a:pPr>
            <a:r>
              <a:rPr lang="fr-FR" sz="1800" b="1" smtClean="0"/>
              <a:t> (test de Durbin Watson)</a:t>
            </a:r>
          </a:p>
          <a:p>
            <a:pPr eaLnBrk="1" hangingPunct="1">
              <a:buFont typeface="Wingdings" pitchFamily="2" charset="2"/>
              <a:buNone/>
            </a:pPr>
            <a:endParaRPr lang="fr-FR" sz="1800" b="1" smtClean="0"/>
          </a:p>
          <a:p>
            <a:pPr eaLnBrk="1" hangingPunct="1">
              <a:buFont typeface="Wingdings" pitchFamily="2" charset="2"/>
              <a:buNone/>
            </a:pPr>
            <a:endParaRPr lang="fr-FR" sz="1800" b="1" smtClean="0"/>
          </a:p>
          <a:p>
            <a:pPr eaLnBrk="1" hangingPunct="1">
              <a:buFont typeface="Wingdings" pitchFamily="2" charset="2"/>
              <a:buNone/>
            </a:pPr>
            <a:r>
              <a:rPr lang="fr-FR" sz="1800" b="1" smtClean="0"/>
              <a:t>La statistique de Durbin </a:t>
            </a:r>
          </a:p>
          <a:p>
            <a:pPr eaLnBrk="1" hangingPunct="1">
              <a:buFont typeface="Wingdings" pitchFamily="2" charset="2"/>
              <a:buNone/>
            </a:pPr>
            <a:r>
              <a:rPr lang="fr-FR" sz="1800" b="1" smtClean="0"/>
              <a:t>Watson est donnée dans</a:t>
            </a:r>
          </a:p>
          <a:p>
            <a:pPr eaLnBrk="1" hangingPunct="1">
              <a:buFont typeface="Wingdings" pitchFamily="2" charset="2"/>
              <a:buNone/>
            </a:pPr>
            <a:r>
              <a:rPr lang="fr-FR" sz="1800" b="1" smtClean="0"/>
              <a:t>le fenêtre des résultats</a:t>
            </a:r>
          </a:p>
          <a:p>
            <a:pPr eaLnBrk="1" hangingPunct="1">
              <a:buFont typeface="Wingdings" pitchFamily="2" charset="2"/>
              <a:buNone/>
            </a:pPr>
            <a:r>
              <a:rPr lang="fr-FR" sz="1800" b="1" smtClean="0"/>
              <a:t>de l’estimation</a:t>
            </a:r>
          </a:p>
        </p:txBody>
      </p:sp>
      <p:pic>
        <p:nvPicPr>
          <p:cNvPr id="37892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79838" y="1628775"/>
            <a:ext cx="4981575" cy="423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93738"/>
            <a:ext cx="8229600" cy="503237"/>
          </a:xfrm>
        </p:spPr>
        <p:txBody>
          <a:bodyPr/>
          <a:lstStyle/>
          <a:p>
            <a:pPr eaLnBrk="1" hangingPunct="1"/>
            <a:r>
              <a:rPr lang="fr-FR" sz="2400" smtClean="0"/>
              <a:t/>
            </a:r>
            <a:br>
              <a:rPr lang="fr-FR" sz="2400" smtClean="0"/>
            </a:br>
            <a:r>
              <a:rPr lang="fr-FR" sz="2400" smtClean="0"/>
              <a:t>Autocorrélation d’ordre supérieur a 1 (test de Ljung et Box)</a:t>
            </a:r>
            <a:br>
              <a:rPr lang="fr-FR" sz="2400" smtClean="0"/>
            </a:br>
            <a:endParaRPr lang="fr-FR" sz="2400" smtClean="0"/>
          </a:p>
        </p:txBody>
      </p:sp>
      <p:pic>
        <p:nvPicPr>
          <p:cNvPr id="38915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1484313"/>
            <a:ext cx="8229600" cy="5040312"/>
          </a:xfrm>
        </p:spPr>
      </p:pic>
      <p:sp>
        <p:nvSpPr>
          <p:cNvPr id="38916" name="Text Box 6"/>
          <p:cNvSpPr txBox="1">
            <a:spLocks noChangeArrowheads="1"/>
          </p:cNvSpPr>
          <p:nvPr/>
        </p:nvSpPr>
        <p:spPr bwMode="auto">
          <a:xfrm>
            <a:off x="684213" y="3519488"/>
            <a:ext cx="33115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000" b="1"/>
              <a:t>View / residual tests / correlogram- Q -statistics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4448175"/>
            <a:ext cx="7789863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9" name="Picture 5"/>
          <p:cNvPicPr>
            <a:picLocks noGrp="1" noChangeAspect="1" noChangeArrowheads="1"/>
          </p:cNvPicPr>
          <p:nvPr>
            <p:ph/>
          </p:nvPr>
        </p:nvPicPr>
        <p:blipFill>
          <a:blip r:embed="rId3"/>
          <a:srcRect/>
          <a:stretch>
            <a:fillRect/>
          </a:stretch>
        </p:blipFill>
        <p:spPr>
          <a:xfrm>
            <a:off x="3995738" y="638175"/>
            <a:ext cx="5148262" cy="40147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92125"/>
            <a:ext cx="8229600" cy="920750"/>
          </a:xfrm>
        </p:spPr>
        <p:txBody>
          <a:bodyPr/>
          <a:lstStyle/>
          <a:p>
            <a:pPr eaLnBrk="1" hangingPunct="1"/>
            <a:r>
              <a:rPr lang="fr-FR" smtClean="0"/>
              <a:t>Tester l’hétéroscédasticité</a:t>
            </a:r>
          </a:p>
        </p:txBody>
      </p:sp>
      <p:pic>
        <p:nvPicPr>
          <p:cNvPr id="40963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1628775"/>
            <a:ext cx="8229600" cy="4824413"/>
          </a:xfrm>
        </p:spPr>
      </p:pic>
      <p:sp>
        <p:nvSpPr>
          <p:cNvPr id="40964" name="Text Box 5"/>
          <p:cNvSpPr txBox="1">
            <a:spLocks noChangeArrowheads="1"/>
          </p:cNvSpPr>
          <p:nvPr/>
        </p:nvSpPr>
        <p:spPr bwMode="auto">
          <a:xfrm>
            <a:off x="1116013" y="3143250"/>
            <a:ext cx="3024187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 b="1"/>
              <a:t>View / residual test / hétéroskédasticity</a:t>
            </a:r>
          </a:p>
          <a:p>
            <a:r>
              <a:rPr lang="fr-FR" sz="2000" b="1"/>
              <a:t>(cross terms) </a:t>
            </a:r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765175"/>
            <a:ext cx="8435975" cy="590391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fr-FR" smtClean="0"/>
          </a:p>
        </p:txBody>
      </p:sp>
      <p:pic>
        <p:nvPicPr>
          <p:cNvPr id="4198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450" y="1484313"/>
            <a:ext cx="7261225" cy="458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7"/>
          <p:cNvPicPr>
            <a:picLocks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836613"/>
            <a:ext cx="8229600" cy="5410200"/>
          </a:xfrm>
        </p:spPr>
      </p:pic>
      <p:sp>
        <p:nvSpPr>
          <p:cNvPr id="6147" name="Line 9"/>
          <p:cNvSpPr>
            <a:spLocks noChangeShapeType="1"/>
          </p:cNvSpPr>
          <p:nvPr/>
        </p:nvSpPr>
        <p:spPr bwMode="auto">
          <a:xfrm flipH="1" flipV="1">
            <a:off x="755650" y="1341438"/>
            <a:ext cx="576263" cy="5746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6148" name="Text Box 10"/>
          <p:cNvSpPr txBox="1">
            <a:spLocks noChangeArrowheads="1"/>
          </p:cNvSpPr>
          <p:nvPr/>
        </p:nvSpPr>
        <p:spPr bwMode="auto">
          <a:xfrm>
            <a:off x="971550" y="2028825"/>
            <a:ext cx="3600450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 b="1" i="1"/>
              <a:t>Ligne de commande : on</a:t>
            </a:r>
          </a:p>
          <a:p>
            <a:r>
              <a:rPr lang="fr-FR" sz="2000" b="1" i="1"/>
              <a:t>peut rentrer directement une instruction</a:t>
            </a:r>
            <a:endParaRPr lang="fr-FR" sz="2000" b="1"/>
          </a:p>
          <a:p>
            <a:pPr>
              <a:spcBef>
                <a:spcPct val="50000"/>
              </a:spcBef>
            </a:pPr>
            <a:endParaRPr lang="fr-FR" sz="2000" b="1"/>
          </a:p>
        </p:txBody>
      </p:sp>
      <p:sp>
        <p:nvSpPr>
          <p:cNvPr id="6149" name="Line 13"/>
          <p:cNvSpPr>
            <a:spLocks noChangeShapeType="1"/>
          </p:cNvSpPr>
          <p:nvPr/>
        </p:nvSpPr>
        <p:spPr bwMode="auto">
          <a:xfrm flipH="1" flipV="1">
            <a:off x="3132138" y="1125538"/>
            <a:ext cx="3095625" cy="790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6150" name="Text Box 14"/>
          <p:cNvSpPr txBox="1">
            <a:spLocks noChangeArrowheads="1"/>
          </p:cNvSpPr>
          <p:nvPr/>
        </p:nvSpPr>
        <p:spPr bwMode="auto">
          <a:xfrm>
            <a:off x="5724525" y="1982788"/>
            <a:ext cx="2808288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 b="1" i="1"/>
              <a:t>Menu Général :</a:t>
            </a:r>
          </a:p>
          <a:p>
            <a:r>
              <a:rPr lang="fr-FR" sz="2000" b="1" i="1"/>
              <a:t>cette barre est</a:t>
            </a:r>
          </a:p>
          <a:p>
            <a:r>
              <a:rPr lang="fr-FR" sz="2000" b="1" i="1"/>
              <a:t>toujours présente et</a:t>
            </a:r>
          </a:p>
          <a:p>
            <a:r>
              <a:rPr lang="fr-FR" sz="2000" b="1" i="1"/>
              <a:t>accessible</a:t>
            </a:r>
            <a:endParaRPr lang="fr-FR" sz="2000" b="1"/>
          </a:p>
          <a:p>
            <a:pPr>
              <a:spcBef>
                <a:spcPct val="50000"/>
              </a:spcBef>
            </a:pPr>
            <a:endParaRPr lang="fr-FR" sz="20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28638"/>
            <a:ext cx="8229600" cy="1100137"/>
          </a:xfrm>
        </p:spPr>
        <p:txBody>
          <a:bodyPr/>
          <a:lstStyle/>
          <a:p>
            <a:pPr eaLnBrk="1" hangingPunct="1"/>
            <a:r>
              <a:rPr lang="fr-FR" sz="4000" smtClean="0"/>
              <a:t>Faire une prévision avec EVIEWS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4687888"/>
          </a:xfrm>
        </p:spPr>
        <p:txBody>
          <a:bodyPr/>
          <a:lstStyle/>
          <a:p>
            <a:pPr eaLnBrk="1" hangingPunct="1"/>
            <a:r>
              <a:rPr lang="fr-FR" sz="2000" smtClean="0"/>
              <a:t>– Pour calculer la prévision, il faut d’abord modifier l’horizon et le nombre d’observations de l’échantillon, c’est–à–dire respectivement </a:t>
            </a:r>
            <a:r>
              <a:rPr lang="fr-FR" sz="2000" b="1" i="1" smtClean="0"/>
              <a:t>Modifier </a:t>
            </a:r>
            <a:r>
              <a:rPr lang="fr-FR" sz="2000" smtClean="0"/>
              <a:t>les </a:t>
            </a:r>
            <a:r>
              <a:rPr lang="fr-FR" sz="2000" b="1" i="1" smtClean="0"/>
              <a:t>Range </a:t>
            </a:r>
            <a:r>
              <a:rPr lang="fr-FR" sz="2000" smtClean="0"/>
              <a:t>et </a:t>
            </a:r>
            <a:r>
              <a:rPr lang="fr-FR" sz="2000" b="1" i="1" smtClean="0"/>
              <a:t>Sample </a:t>
            </a:r>
            <a:r>
              <a:rPr lang="fr-FR" sz="2000" smtClean="0"/>
              <a:t>dans le </a:t>
            </a:r>
            <a:r>
              <a:rPr lang="fr-FR" sz="2000" b="1" i="1" smtClean="0"/>
              <a:t>Workfile </a:t>
            </a:r>
            <a:r>
              <a:rPr lang="fr-FR" sz="2000" i="1" smtClean="0"/>
              <a:t>&lt;Procs&gt; &lt;change worfile range&gt; </a:t>
            </a:r>
            <a:r>
              <a:rPr lang="fr-FR" sz="2000" smtClean="0"/>
              <a:t>permet d’augmenter l’espace de travail en rajoutant des années supplémentaires</a:t>
            </a:r>
          </a:p>
        </p:txBody>
      </p:sp>
      <p:pic>
        <p:nvPicPr>
          <p:cNvPr id="10547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628775"/>
            <a:ext cx="8062912" cy="493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54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54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054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54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4"/>
          <p:cNvPicPr>
            <a:picLocks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755650"/>
            <a:ext cx="8229600" cy="5410200"/>
          </a:xfrm>
        </p:spPr>
      </p:pic>
      <p:sp>
        <p:nvSpPr>
          <p:cNvPr id="44035" name="Text Box 5"/>
          <p:cNvSpPr txBox="1">
            <a:spLocks noChangeArrowheads="1"/>
          </p:cNvSpPr>
          <p:nvPr/>
        </p:nvSpPr>
        <p:spPr bwMode="auto">
          <a:xfrm>
            <a:off x="5651500" y="4292600"/>
            <a:ext cx="2665413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/>
              <a:t>Ajoutez le nombre d’année pour les quelles vous voulez faire une prévision</a:t>
            </a:r>
          </a:p>
        </p:txBody>
      </p:sp>
      <p:sp>
        <p:nvSpPr>
          <p:cNvPr id="44036" name="Line 6"/>
          <p:cNvSpPr>
            <a:spLocks noChangeShapeType="1"/>
          </p:cNvSpPr>
          <p:nvPr/>
        </p:nvSpPr>
        <p:spPr bwMode="auto">
          <a:xfrm flipH="1" flipV="1">
            <a:off x="4500563" y="4005263"/>
            <a:ext cx="107950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4"/>
          <p:cNvPicPr>
            <a:picLocks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457200"/>
            <a:ext cx="8229600" cy="5924550"/>
          </a:xfrm>
        </p:spPr>
      </p:pic>
      <p:sp>
        <p:nvSpPr>
          <p:cNvPr id="45059" name="Rectangle 5"/>
          <p:cNvSpPr>
            <a:spLocks noChangeArrowheads="1"/>
          </p:cNvSpPr>
          <p:nvPr/>
        </p:nvSpPr>
        <p:spPr bwMode="auto">
          <a:xfrm>
            <a:off x="5795963" y="3573463"/>
            <a:ext cx="2160587" cy="215900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5060" name="Text Box 6"/>
          <p:cNvSpPr txBox="1">
            <a:spLocks noChangeArrowheads="1"/>
          </p:cNvSpPr>
          <p:nvPr/>
        </p:nvSpPr>
        <p:spPr bwMode="auto">
          <a:xfrm>
            <a:off x="755650" y="2636838"/>
            <a:ext cx="3600450" cy="174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/>
              <a:t>1)Ajouter les valeurs prévues pour la ou les variables explicatives.</a:t>
            </a:r>
          </a:p>
          <a:p>
            <a:pPr>
              <a:spcBef>
                <a:spcPct val="50000"/>
              </a:spcBef>
            </a:pPr>
            <a:r>
              <a:rPr lang="fr-FR" b="1"/>
              <a:t>2)revenir a l’équation </a:t>
            </a:r>
          </a:p>
          <a:p>
            <a:pPr>
              <a:spcBef>
                <a:spcPct val="50000"/>
              </a:spcBef>
            </a:pPr>
            <a:endParaRPr lang="fr-FR" b="1"/>
          </a:p>
        </p:txBody>
      </p:sp>
      <p:sp>
        <p:nvSpPr>
          <p:cNvPr id="45061" name="Text Box 7"/>
          <p:cNvSpPr txBox="1">
            <a:spLocks noChangeArrowheads="1"/>
          </p:cNvSpPr>
          <p:nvPr/>
        </p:nvSpPr>
        <p:spPr bwMode="auto">
          <a:xfrm>
            <a:off x="6372225" y="3213100"/>
            <a:ext cx="3603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45062" name="Text Box 8"/>
          <p:cNvSpPr txBox="1">
            <a:spLocks noChangeArrowheads="1"/>
          </p:cNvSpPr>
          <p:nvPr/>
        </p:nvSpPr>
        <p:spPr bwMode="auto">
          <a:xfrm>
            <a:off x="4859338" y="1557338"/>
            <a:ext cx="3587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>
                <a:solidFill>
                  <a:schemeClr val="bg2"/>
                </a:solidFill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4"/>
          <p:cNvPicPr>
            <a:picLocks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755650"/>
            <a:ext cx="8229600" cy="5410200"/>
          </a:xfrm>
        </p:spPr>
      </p:pic>
      <p:sp>
        <p:nvSpPr>
          <p:cNvPr id="46083" name="Text Box 5"/>
          <p:cNvSpPr txBox="1">
            <a:spLocks noChangeArrowheads="1"/>
          </p:cNvSpPr>
          <p:nvPr/>
        </p:nvSpPr>
        <p:spPr bwMode="auto">
          <a:xfrm>
            <a:off x="684213" y="1844675"/>
            <a:ext cx="4103687" cy="163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 b="1" i="1"/>
              <a:t>&lt;Forecast&gt;</a:t>
            </a:r>
            <a:r>
              <a:rPr lang="fr-FR" b="1" i="1"/>
              <a:t> </a:t>
            </a:r>
            <a:r>
              <a:rPr lang="fr-FR" b="1"/>
              <a:t>permet de réaliser la prévision de consommation à partir du modèle estimé par</a:t>
            </a:r>
          </a:p>
          <a:p>
            <a:r>
              <a:rPr lang="fr-FR" b="1"/>
              <a:t>les MCO.</a:t>
            </a:r>
          </a:p>
          <a:p>
            <a:pPr>
              <a:spcBef>
                <a:spcPct val="50000"/>
              </a:spcBef>
            </a:pPr>
            <a:endParaRPr lang="fr-FR" b="1"/>
          </a:p>
        </p:txBody>
      </p:sp>
      <p:sp>
        <p:nvSpPr>
          <p:cNvPr id="46084" name="Rectangle 6"/>
          <p:cNvSpPr>
            <a:spLocks noChangeArrowheads="1"/>
          </p:cNvSpPr>
          <p:nvPr/>
        </p:nvSpPr>
        <p:spPr bwMode="auto">
          <a:xfrm>
            <a:off x="6948488" y="1700213"/>
            <a:ext cx="431800" cy="144462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4"/>
          <p:cNvPicPr>
            <a:picLocks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590550" y="692150"/>
            <a:ext cx="8229600" cy="5410200"/>
          </a:xfrm>
        </p:spPr>
      </p:pic>
      <p:sp>
        <p:nvSpPr>
          <p:cNvPr id="47107" name="Line 5"/>
          <p:cNvSpPr>
            <a:spLocks noChangeShapeType="1"/>
          </p:cNvSpPr>
          <p:nvPr/>
        </p:nvSpPr>
        <p:spPr bwMode="auto">
          <a:xfrm flipH="1" flipV="1">
            <a:off x="1908175" y="3933825"/>
            <a:ext cx="1079500" cy="7905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fr-FR"/>
          </a:p>
        </p:txBody>
      </p:sp>
      <p:sp>
        <p:nvSpPr>
          <p:cNvPr id="47108" name="Text Box 7"/>
          <p:cNvSpPr txBox="1">
            <a:spLocks noChangeArrowheads="1"/>
          </p:cNvSpPr>
          <p:nvPr/>
        </p:nvSpPr>
        <p:spPr bwMode="auto">
          <a:xfrm>
            <a:off x="2987675" y="4508500"/>
            <a:ext cx="39608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000" b="1"/>
              <a:t>La prévision pour l’année 2009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76250"/>
            <a:ext cx="8229600" cy="920750"/>
          </a:xfrm>
        </p:spPr>
        <p:txBody>
          <a:bodyPr/>
          <a:lstStyle/>
          <a:p>
            <a:pPr eaLnBrk="1" hangingPunct="1"/>
            <a:r>
              <a:rPr lang="fr-FR" sz="4000" smtClean="0"/>
              <a:t>Autoprojectif (lissage exponentiel)</a:t>
            </a:r>
          </a:p>
        </p:txBody>
      </p:sp>
      <p:pic>
        <p:nvPicPr>
          <p:cNvPr id="48131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1628775"/>
            <a:ext cx="8229600" cy="4895850"/>
          </a:xfrm>
        </p:spPr>
      </p:pic>
      <p:sp>
        <p:nvSpPr>
          <p:cNvPr id="48132" name="Text Box 5"/>
          <p:cNvSpPr txBox="1">
            <a:spLocks noChangeArrowheads="1"/>
          </p:cNvSpPr>
          <p:nvPr/>
        </p:nvSpPr>
        <p:spPr bwMode="auto">
          <a:xfrm>
            <a:off x="2484438" y="5157788"/>
            <a:ext cx="49672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/>
              <a:t>Vérifiez que le chronique ne présente pas de saisonnalité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4"/>
          <p:cNvPicPr>
            <a:picLocks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457200"/>
            <a:ext cx="8229600" cy="5995988"/>
          </a:xfrm>
        </p:spPr>
      </p:pic>
      <p:sp>
        <p:nvSpPr>
          <p:cNvPr id="49155" name="Text Box 5"/>
          <p:cNvSpPr txBox="1">
            <a:spLocks noChangeArrowheads="1"/>
          </p:cNvSpPr>
          <p:nvPr/>
        </p:nvSpPr>
        <p:spPr bwMode="auto">
          <a:xfrm>
            <a:off x="539750" y="2846388"/>
            <a:ext cx="41767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/>
              <a:t>&lt;Procs&gt;/&lt;exponential smoothing…&gt;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4"/>
          <p:cNvPicPr>
            <a:picLocks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457200"/>
            <a:ext cx="8229600" cy="5851525"/>
          </a:xfrm>
        </p:spPr>
      </p:pic>
      <p:sp>
        <p:nvSpPr>
          <p:cNvPr id="50179" name="Line 6"/>
          <p:cNvSpPr>
            <a:spLocks noChangeShapeType="1"/>
          </p:cNvSpPr>
          <p:nvPr/>
        </p:nvSpPr>
        <p:spPr bwMode="auto">
          <a:xfrm flipV="1">
            <a:off x="3708400" y="1916113"/>
            <a:ext cx="1223963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0180" name="Line 7"/>
          <p:cNvSpPr>
            <a:spLocks noChangeShapeType="1"/>
          </p:cNvSpPr>
          <p:nvPr/>
        </p:nvSpPr>
        <p:spPr bwMode="auto">
          <a:xfrm>
            <a:off x="3708400" y="2060575"/>
            <a:ext cx="12239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0181" name="Text Box 8"/>
          <p:cNvSpPr txBox="1">
            <a:spLocks noChangeArrowheads="1"/>
          </p:cNvSpPr>
          <p:nvPr/>
        </p:nvSpPr>
        <p:spPr bwMode="auto">
          <a:xfrm>
            <a:off x="539750" y="1557338"/>
            <a:ext cx="31686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/>
              <a:t>Choisir  LES (lorsqu’il n’y a pas de tendance) soit le LED(lorsqu’il y a une tendance)</a:t>
            </a:r>
          </a:p>
        </p:txBody>
      </p:sp>
      <p:sp>
        <p:nvSpPr>
          <p:cNvPr id="50182" name="Line 9"/>
          <p:cNvSpPr>
            <a:spLocks noChangeShapeType="1"/>
          </p:cNvSpPr>
          <p:nvPr/>
        </p:nvSpPr>
        <p:spPr bwMode="auto">
          <a:xfrm flipV="1">
            <a:off x="3924300" y="2997200"/>
            <a:ext cx="1439863" cy="14398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0183" name="Text Box 10"/>
          <p:cNvSpPr txBox="1">
            <a:spLocks noChangeArrowheads="1"/>
          </p:cNvSpPr>
          <p:nvPr/>
        </p:nvSpPr>
        <p:spPr bwMode="auto">
          <a:xfrm>
            <a:off x="827088" y="3860800"/>
            <a:ext cx="3024187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/>
              <a:t>Déterminer </a:t>
            </a:r>
            <a:r>
              <a:rPr lang="el-GR" b="1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fr-FR" b="1">
                <a:latin typeface="Times New Roman" pitchFamily="18" charset="0"/>
                <a:cs typeface="Times New Roman" pitchFamily="18" charset="0"/>
              </a:rPr>
              <a:t> selon l’importance du changement de structure </a:t>
            </a:r>
            <a:endParaRPr lang="el-GR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84" name="Line 11"/>
          <p:cNvSpPr>
            <a:spLocks noChangeShapeType="1"/>
          </p:cNvSpPr>
          <p:nvPr/>
        </p:nvSpPr>
        <p:spPr bwMode="auto">
          <a:xfrm flipV="1">
            <a:off x="4859338" y="2060575"/>
            <a:ext cx="1728787" cy="2736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0185" name="Text Box 12"/>
          <p:cNvSpPr txBox="1">
            <a:spLocks noChangeArrowheads="1"/>
          </p:cNvSpPr>
          <p:nvPr/>
        </p:nvSpPr>
        <p:spPr bwMode="auto">
          <a:xfrm>
            <a:off x="3059113" y="4862513"/>
            <a:ext cx="28082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/>
              <a:t>Nom de la série estimée</a:t>
            </a:r>
          </a:p>
        </p:txBody>
      </p:sp>
      <p:sp>
        <p:nvSpPr>
          <p:cNvPr id="50186" name="Text Box 14"/>
          <p:cNvSpPr txBox="1">
            <a:spLocks noChangeArrowheads="1"/>
          </p:cNvSpPr>
          <p:nvPr/>
        </p:nvSpPr>
        <p:spPr bwMode="auto">
          <a:xfrm>
            <a:off x="3779838" y="4797425"/>
            <a:ext cx="18716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/>
          </a:p>
        </p:txBody>
      </p:sp>
      <p:sp>
        <p:nvSpPr>
          <p:cNvPr id="50187" name="Line 15"/>
          <p:cNvSpPr>
            <a:spLocks noChangeShapeType="1"/>
          </p:cNvSpPr>
          <p:nvPr/>
        </p:nvSpPr>
        <p:spPr bwMode="auto">
          <a:xfrm flipH="1" flipV="1">
            <a:off x="6804025" y="2781300"/>
            <a:ext cx="360363" cy="1584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0188" name="Text Box 16"/>
          <p:cNvSpPr txBox="1">
            <a:spLocks noChangeArrowheads="1"/>
          </p:cNvSpPr>
          <p:nvPr/>
        </p:nvSpPr>
        <p:spPr bwMode="auto">
          <a:xfrm>
            <a:off x="6011863" y="4430713"/>
            <a:ext cx="28082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/>
              <a:t>Période de l’estimation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/>
          <p:cNvPicPr>
            <a:picLocks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601663"/>
            <a:ext cx="8229600" cy="5851525"/>
          </a:xfrm>
        </p:spPr>
      </p:pic>
      <p:sp>
        <p:nvSpPr>
          <p:cNvPr id="51203" name="Text Box 5"/>
          <p:cNvSpPr txBox="1">
            <a:spLocks noChangeArrowheads="1"/>
          </p:cNvSpPr>
          <p:nvPr/>
        </p:nvSpPr>
        <p:spPr bwMode="auto">
          <a:xfrm>
            <a:off x="684213" y="3573463"/>
            <a:ext cx="3311525" cy="135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000" b="1"/>
              <a:t>Remarque:</a:t>
            </a:r>
          </a:p>
          <a:p>
            <a:pPr>
              <a:spcBef>
                <a:spcPct val="50000"/>
              </a:spcBef>
            </a:pPr>
            <a:r>
              <a:rPr lang="fr-FR" b="1"/>
              <a:t>N’oublier pas d’augmenter le nombre de périodes pour faire des prévisons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14313"/>
            <a:ext cx="8229600" cy="811212"/>
          </a:xfrm>
        </p:spPr>
        <p:txBody>
          <a:bodyPr/>
          <a:lstStyle/>
          <a:p>
            <a:pPr eaLnBrk="1" hangingPunct="1"/>
            <a:r>
              <a:rPr lang="fr-FR" sz="3600" smtClean="0"/>
              <a:t>Autoprojectif (BOX &amp; JENKINS)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71525"/>
            <a:ext cx="8229600" cy="1014413"/>
          </a:xfrm>
        </p:spPr>
        <p:txBody>
          <a:bodyPr/>
          <a:lstStyle/>
          <a:p>
            <a:pPr marL="514350" indent="-514350" eaLnBrk="1" hangingPunct="1">
              <a:buFont typeface="Arial" charset="0"/>
              <a:buAutoNum type="arabicPeriod"/>
            </a:pPr>
            <a:r>
              <a:rPr lang="fr-FR" smtClean="0"/>
              <a:t>Identification du modèle :</a:t>
            </a:r>
          </a:p>
          <a:p>
            <a:pPr marL="514350" indent="-514350" eaLnBrk="1" hangingPunct="1">
              <a:buFont typeface="Wingdings" pitchFamily="2" charset="2"/>
              <a:buNone/>
            </a:pPr>
            <a:r>
              <a:rPr lang="fr-FR" sz="2000" smtClean="0"/>
              <a:t>Les corrélogrammes simples et partiels:</a:t>
            </a:r>
          </a:p>
          <a:p>
            <a:pPr marL="514350" indent="-514350" eaLnBrk="1" hangingPunct="1">
              <a:buFont typeface="Wingdings" pitchFamily="2" charset="2"/>
              <a:buNone/>
            </a:pPr>
            <a:endParaRPr lang="fr-FR" sz="2000" smtClean="0"/>
          </a:p>
        </p:txBody>
      </p:sp>
      <p:pic>
        <p:nvPicPr>
          <p:cNvPr id="6" name="Imag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1714500"/>
            <a:ext cx="85725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1714500"/>
            <a:ext cx="8572500" cy="5043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oneTexte 7"/>
          <p:cNvSpPr txBox="1">
            <a:spLocks noChangeArrowheads="1"/>
          </p:cNvSpPr>
          <p:nvPr/>
        </p:nvSpPr>
        <p:spPr bwMode="auto">
          <a:xfrm>
            <a:off x="-14288" y="4857750"/>
            <a:ext cx="3000376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/>
              <a:t>dans la fenêtre de IMMAT: view &gt; correlogram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333375"/>
            <a:ext cx="8229600" cy="1371600"/>
          </a:xfrm>
        </p:spPr>
        <p:txBody>
          <a:bodyPr/>
          <a:lstStyle/>
          <a:p>
            <a:pPr eaLnBrk="1" hangingPunct="1"/>
            <a:r>
              <a:rPr lang="fr-FR" sz="4000" smtClean="0"/>
              <a:t/>
            </a:r>
            <a:br>
              <a:rPr lang="fr-FR" sz="4000" smtClean="0"/>
            </a:br>
            <a:r>
              <a:rPr lang="fr-FR" sz="3600" smtClean="0"/>
              <a:t>Création un espace de travail (</a:t>
            </a:r>
            <a:r>
              <a:rPr lang="fr-FR" sz="3600" i="1" smtClean="0"/>
              <a:t>WORKFILE</a:t>
            </a:r>
            <a:r>
              <a:rPr lang="fr-FR" sz="3600" smtClean="0"/>
              <a:t>)</a:t>
            </a:r>
            <a:br>
              <a:rPr lang="fr-FR" sz="3600" smtClean="0"/>
            </a:br>
            <a:endParaRPr lang="fr-FR" sz="3600" smtClean="0"/>
          </a:p>
        </p:txBody>
      </p:sp>
      <p:pic>
        <p:nvPicPr>
          <p:cNvPr id="7171" name="Picture 4"/>
          <p:cNvPicPr>
            <a:picLocks noChangeAspect="1" noChangeArrowheads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1844675"/>
            <a:ext cx="8229600" cy="48958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re 1"/>
          <p:cNvSpPr>
            <a:spLocks noGrp="1"/>
          </p:cNvSpPr>
          <p:nvPr>
            <p:ph type="title"/>
          </p:nvPr>
        </p:nvSpPr>
        <p:spPr>
          <a:xfrm>
            <a:off x="214313" y="457200"/>
            <a:ext cx="8472487" cy="900113"/>
          </a:xfrm>
        </p:spPr>
        <p:txBody>
          <a:bodyPr/>
          <a:lstStyle/>
          <a:p>
            <a:pPr eaLnBrk="1" hangingPunct="1"/>
            <a:r>
              <a:rPr lang="fr-FR" sz="4000" smtClean="0"/>
              <a:t>Comment enlever la saisonnalité</a:t>
            </a:r>
            <a:r>
              <a:rPr lang="fr-FR" smtClean="0"/>
              <a:t>:</a:t>
            </a:r>
          </a:p>
        </p:txBody>
      </p:sp>
      <p:grpSp>
        <p:nvGrpSpPr>
          <p:cNvPr id="53251" name="Groupe 6"/>
          <p:cNvGrpSpPr>
            <a:grpSpLocks/>
          </p:cNvGrpSpPr>
          <p:nvPr/>
        </p:nvGrpSpPr>
        <p:grpSpPr bwMode="auto">
          <a:xfrm>
            <a:off x="214313" y="1270000"/>
            <a:ext cx="9144000" cy="5230813"/>
            <a:chOff x="214346" y="1269432"/>
            <a:chExt cx="9144000" cy="5231401"/>
          </a:xfrm>
        </p:grpSpPr>
        <p:pic>
          <p:nvPicPr>
            <p:cNvPr id="53252" name="Imag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57158" y="1269432"/>
              <a:ext cx="8358246" cy="52314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3253" name="ZoneTexte 5"/>
            <p:cNvSpPr txBox="1">
              <a:spLocks noChangeArrowheads="1"/>
            </p:cNvSpPr>
            <p:nvPr/>
          </p:nvSpPr>
          <p:spPr bwMode="auto">
            <a:xfrm>
              <a:off x="214346" y="5214950"/>
              <a:ext cx="914400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b="1"/>
                <a:t>Dans la fenêtre de IMMAT: Procs &gt; Seasonal adjustement &gt; Moving average methods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re 1"/>
          <p:cNvSpPr>
            <a:spLocks noGrp="1"/>
          </p:cNvSpPr>
          <p:nvPr>
            <p:ph type="title"/>
          </p:nvPr>
        </p:nvSpPr>
        <p:spPr>
          <a:xfrm>
            <a:off x="214313" y="457200"/>
            <a:ext cx="8472487" cy="900113"/>
          </a:xfrm>
        </p:spPr>
        <p:txBody>
          <a:bodyPr/>
          <a:lstStyle/>
          <a:p>
            <a:pPr eaLnBrk="1" hangingPunct="1"/>
            <a:r>
              <a:rPr lang="fr-FR" sz="4000" smtClean="0"/>
              <a:t>Comment enlever la saisonnalité</a:t>
            </a:r>
            <a:r>
              <a:rPr lang="fr-FR" smtClean="0"/>
              <a:t>:</a:t>
            </a:r>
          </a:p>
        </p:txBody>
      </p:sp>
      <p:pic>
        <p:nvPicPr>
          <p:cNvPr id="5" name="Imag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1214438"/>
            <a:ext cx="8358188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e 9"/>
          <p:cNvGrpSpPr>
            <a:grpSpLocks/>
          </p:cNvGrpSpPr>
          <p:nvPr/>
        </p:nvGrpSpPr>
        <p:grpSpPr bwMode="auto">
          <a:xfrm>
            <a:off x="500063" y="3071813"/>
            <a:ext cx="5229225" cy="2155825"/>
            <a:chOff x="500066" y="3071810"/>
            <a:chExt cx="5229690" cy="2155282"/>
          </a:xfrm>
        </p:grpSpPr>
        <p:sp>
          <p:nvSpPr>
            <p:cNvPr id="6" name="Ellipse 5"/>
            <p:cNvSpPr/>
            <p:nvPr/>
          </p:nvSpPr>
          <p:spPr>
            <a:xfrm>
              <a:off x="3443553" y="3071810"/>
              <a:ext cx="2286203" cy="714195"/>
            </a:xfrm>
            <a:prstGeom prst="ellipse">
              <a:avLst/>
            </a:prstGeom>
            <a:noFill/>
            <a:ln>
              <a:solidFill>
                <a:schemeClr val="accent4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cxnSp>
          <p:nvCxnSpPr>
            <p:cNvPr id="8" name="Connecteur droit avec flèche 7"/>
            <p:cNvCxnSpPr>
              <a:stCxn id="6" idx="2"/>
            </p:cNvCxnSpPr>
            <p:nvPr/>
          </p:nvCxnSpPr>
          <p:spPr>
            <a:xfrm rot="10800000" flipV="1">
              <a:off x="1857499" y="3428907"/>
              <a:ext cx="1586054" cy="1428390"/>
            </a:xfrm>
            <a:prstGeom prst="straightConnector1">
              <a:avLst/>
            </a:prstGeom>
            <a:ln w="28575">
              <a:solidFill>
                <a:schemeClr val="accent4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283" name="ZoneTexte 8"/>
            <p:cNvSpPr txBox="1">
              <a:spLocks noChangeArrowheads="1"/>
            </p:cNvSpPr>
            <p:nvPr/>
          </p:nvSpPr>
          <p:spPr bwMode="auto">
            <a:xfrm>
              <a:off x="500066" y="4857760"/>
              <a:ext cx="257173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b="1"/>
                <a:t>Choisir la méthode</a:t>
              </a:r>
            </a:p>
          </p:txBody>
        </p:sp>
      </p:grpSp>
      <p:grpSp>
        <p:nvGrpSpPr>
          <p:cNvPr id="3" name="Groupe 14"/>
          <p:cNvGrpSpPr>
            <a:grpSpLocks/>
          </p:cNvGrpSpPr>
          <p:nvPr/>
        </p:nvGrpSpPr>
        <p:grpSpPr bwMode="auto">
          <a:xfrm>
            <a:off x="3443288" y="3786188"/>
            <a:ext cx="5414962" cy="1571625"/>
            <a:chOff x="3443740" y="3786190"/>
            <a:chExt cx="5414540" cy="1571636"/>
          </a:xfrm>
        </p:grpSpPr>
        <p:sp>
          <p:nvSpPr>
            <p:cNvPr id="11" name="Ellipse 10"/>
            <p:cNvSpPr/>
            <p:nvPr/>
          </p:nvSpPr>
          <p:spPr>
            <a:xfrm>
              <a:off x="3443740" y="3786190"/>
              <a:ext cx="2285822" cy="714380"/>
            </a:xfrm>
            <a:prstGeom prst="ellipse">
              <a:avLst/>
            </a:prstGeom>
            <a:noFill/>
            <a:ln>
              <a:solidFill>
                <a:schemeClr val="accent4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cxnSp>
          <p:nvCxnSpPr>
            <p:cNvPr id="13" name="Connecteur droit avec flèche 12"/>
            <p:cNvCxnSpPr>
              <a:stCxn id="11" idx="6"/>
            </p:cNvCxnSpPr>
            <p:nvPr/>
          </p:nvCxnSpPr>
          <p:spPr>
            <a:xfrm>
              <a:off x="5729562" y="4143379"/>
              <a:ext cx="1200056" cy="857256"/>
            </a:xfrm>
            <a:prstGeom prst="straightConnector1">
              <a:avLst/>
            </a:prstGeom>
            <a:ln w="28575">
              <a:solidFill>
                <a:schemeClr val="accent4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280" name="ZoneTexte 13"/>
            <p:cNvSpPr txBox="1">
              <a:spLocks noChangeArrowheads="1"/>
            </p:cNvSpPr>
            <p:nvPr/>
          </p:nvSpPr>
          <p:spPr bwMode="auto">
            <a:xfrm>
              <a:off x="5572132" y="4988494"/>
              <a:ext cx="328614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b="1"/>
                <a:t>Le nom de la nouvelle série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re 1"/>
          <p:cNvSpPr>
            <a:spLocks noGrp="1"/>
          </p:cNvSpPr>
          <p:nvPr>
            <p:ph type="title"/>
          </p:nvPr>
        </p:nvSpPr>
        <p:spPr>
          <a:xfrm>
            <a:off x="214313" y="457200"/>
            <a:ext cx="8472487" cy="900113"/>
          </a:xfrm>
        </p:spPr>
        <p:txBody>
          <a:bodyPr/>
          <a:lstStyle/>
          <a:p>
            <a:pPr eaLnBrk="1" hangingPunct="1"/>
            <a:r>
              <a:rPr lang="fr-FR" sz="4000" smtClean="0"/>
              <a:t>Comment enlever la saisonnalité</a:t>
            </a:r>
            <a:r>
              <a:rPr lang="fr-FR" smtClean="0"/>
              <a:t>:</a:t>
            </a:r>
          </a:p>
        </p:txBody>
      </p:sp>
      <p:pic>
        <p:nvPicPr>
          <p:cNvPr id="55299" name="Imag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1270000"/>
            <a:ext cx="8215313" cy="515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2071688" y="2714625"/>
            <a:ext cx="714375" cy="14287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cxnSp>
        <p:nvCxnSpPr>
          <p:cNvPr id="8" name="Connecteur droit avec flèche 7"/>
          <p:cNvCxnSpPr>
            <a:stCxn id="6" idx="2"/>
          </p:cNvCxnSpPr>
          <p:nvPr/>
        </p:nvCxnSpPr>
        <p:spPr>
          <a:xfrm rot="5400000">
            <a:off x="1391444" y="3893344"/>
            <a:ext cx="2073275" cy="158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4929188" y="3357563"/>
            <a:ext cx="642937" cy="150018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cxnSp>
        <p:nvCxnSpPr>
          <p:cNvPr id="11" name="Connecteur droit avec flèche 10"/>
          <p:cNvCxnSpPr>
            <a:stCxn id="9" idx="2"/>
          </p:cNvCxnSpPr>
          <p:nvPr/>
        </p:nvCxnSpPr>
        <p:spPr>
          <a:xfrm rot="16200000" flipH="1">
            <a:off x="5054600" y="5054600"/>
            <a:ext cx="428625" cy="3492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>
            <a:spLocks noChangeArrowheads="1"/>
          </p:cNvSpPr>
          <p:nvPr/>
        </p:nvSpPr>
        <p:spPr bwMode="auto">
          <a:xfrm>
            <a:off x="1285875" y="4926013"/>
            <a:ext cx="20716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/>
              <a:t>La nouvelle série dessaisonalisée </a:t>
            </a:r>
          </a:p>
        </p:txBody>
      </p:sp>
      <p:sp>
        <p:nvSpPr>
          <p:cNvPr id="13" name="ZoneTexte 12"/>
          <p:cNvSpPr txBox="1">
            <a:spLocks noChangeArrowheads="1"/>
          </p:cNvSpPr>
          <p:nvPr/>
        </p:nvSpPr>
        <p:spPr bwMode="auto">
          <a:xfrm>
            <a:off x="4429125" y="5286375"/>
            <a:ext cx="20002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/>
              <a:t>Coefficient de saisonnalité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 bwMode="auto">
          <a:xfrm>
            <a:off x="214313" y="457200"/>
            <a:ext cx="8472487" cy="90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fr-FR" sz="4000" kern="0">
                <a:latin typeface="+mj-lt"/>
                <a:ea typeface="+mj-ea"/>
                <a:cs typeface="+mj-cs"/>
              </a:rPr>
              <a:t>Comment enlever la saisonnalité</a:t>
            </a:r>
            <a:r>
              <a:rPr lang="fr-FR" sz="4400" kern="0">
                <a:latin typeface="+mj-lt"/>
                <a:ea typeface="+mj-ea"/>
                <a:cs typeface="+mj-cs"/>
              </a:rPr>
              <a:t>:</a:t>
            </a:r>
            <a:endParaRPr lang="fr-FR" sz="4400" kern="0" dirty="0">
              <a:latin typeface="+mj-lt"/>
              <a:ea typeface="+mj-ea"/>
              <a:cs typeface="+mj-cs"/>
            </a:endParaRPr>
          </a:p>
        </p:txBody>
      </p:sp>
      <p:sp>
        <p:nvSpPr>
          <p:cNvPr id="56323" name="ZoneTexte 4"/>
          <p:cNvSpPr txBox="1">
            <a:spLocks noChangeArrowheads="1"/>
          </p:cNvSpPr>
          <p:nvPr/>
        </p:nvSpPr>
        <p:spPr bwMode="auto">
          <a:xfrm>
            <a:off x="642938" y="1857375"/>
            <a:ext cx="735806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Ou bien avec l’instruction: </a:t>
            </a:r>
          </a:p>
          <a:p>
            <a:endParaRPr lang="fr-FR"/>
          </a:p>
          <a:p>
            <a:r>
              <a:rPr lang="fr-FR" sz="2400">
                <a:solidFill>
                  <a:srgbClr val="FF0000"/>
                </a:solidFill>
              </a:rPr>
              <a:t>IMMAT.SEAS(m)      IMMATSA        CS</a:t>
            </a:r>
          </a:p>
        </p:txBody>
      </p:sp>
      <p:sp>
        <p:nvSpPr>
          <p:cNvPr id="56324" name="ZoneTexte 5"/>
          <p:cNvSpPr txBox="1">
            <a:spLocks noChangeArrowheads="1"/>
          </p:cNvSpPr>
          <p:nvPr/>
        </p:nvSpPr>
        <p:spPr bwMode="auto">
          <a:xfrm>
            <a:off x="1000125" y="3143250"/>
            <a:ext cx="46434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IMMATSA: la série dessaisonalisée </a:t>
            </a:r>
          </a:p>
        </p:txBody>
      </p:sp>
      <p:sp>
        <p:nvSpPr>
          <p:cNvPr id="56325" name="ZoneTexte 6"/>
          <p:cNvSpPr txBox="1">
            <a:spLocks noChangeArrowheads="1"/>
          </p:cNvSpPr>
          <p:nvPr/>
        </p:nvSpPr>
        <p:spPr bwMode="auto">
          <a:xfrm>
            <a:off x="1000125" y="4000500"/>
            <a:ext cx="39290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CS: Coefficient de saisonnalité </a:t>
            </a:r>
          </a:p>
        </p:txBody>
      </p:sp>
      <p:grpSp>
        <p:nvGrpSpPr>
          <p:cNvPr id="2" name="Groupe 9"/>
          <p:cNvGrpSpPr>
            <a:grpSpLocks/>
          </p:cNvGrpSpPr>
          <p:nvPr/>
        </p:nvGrpSpPr>
        <p:grpSpPr bwMode="auto">
          <a:xfrm>
            <a:off x="71438" y="1270000"/>
            <a:ext cx="8858250" cy="4945063"/>
            <a:chOff x="0" y="1269432"/>
            <a:chExt cx="8858280" cy="4945649"/>
          </a:xfrm>
        </p:grpSpPr>
        <p:pic>
          <p:nvPicPr>
            <p:cNvPr id="56327" name="Image 7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42844" y="1269432"/>
              <a:ext cx="8715436" cy="49456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Rectangle 8"/>
            <p:cNvSpPr/>
            <p:nvPr/>
          </p:nvSpPr>
          <p:spPr>
            <a:xfrm>
              <a:off x="0" y="1499647"/>
              <a:ext cx="1714506" cy="285784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r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85800"/>
          </a:xfrm>
        </p:spPr>
        <p:txBody>
          <a:bodyPr/>
          <a:lstStyle/>
          <a:p>
            <a:pPr eaLnBrk="1" hangingPunct="1"/>
            <a:r>
              <a:rPr lang="fr-FR" sz="3200" smtClean="0"/>
              <a:t>Comment vérifier la stationnarité de la série:</a:t>
            </a:r>
          </a:p>
        </p:txBody>
      </p:sp>
      <p:sp>
        <p:nvSpPr>
          <p:cNvPr id="57347" name="ZoneTexte 3"/>
          <p:cNvSpPr txBox="1">
            <a:spLocks noChangeArrowheads="1"/>
          </p:cNvSpPr>
          <p:nvPr/>
        </p:nvSpPr>
        <p:spPr bwMode="auto">
          <a:xfrm>
            <a:off x="857250" y="1214438"/>
            <a:ext cx="70008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400" b="1"/>
              <a:t>Les tests de Dickey – fuller :</a:t>
            </a:r>
          </a:p>
        </p:txBody>
      </p:sp>
      <p:pic>
        <p:nvPicPr>
          <p:cNvPr id="57348" name="Imag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1643063"/>
            <a:ext cx="8643937" cy="508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9" name="ZoneTexte 5"/>
          <p:cNvSpPr txBox="1">
            <a:spLocks noChangeArrowheads="1"/>
          </p:cNvSpPr>
          <p:nvPr/>
        </p:nvSpPr>
        <p:spPr bwMode="auto">
          <a:xfrm>
            <a:off x="357188" y="5643563"/>
            <a:ext cx="8572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/>
              <a:t>Dans la fenêtre de IMMATSA:   view &gt; Unit Root Test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r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85800"/>
          </a:xfrm>
        </p:spPr>
        <p:txBody>
          <a:bodyPr/>
          <a:lstStyle/>
          <a:p>
            <a:pPr eaLnBrk="1" hangingPunct="1"/>
            <a:r>
              <a:rPr lang="fr-FR" sz="3200" smtClean="0"/>
              <a:t>Comment vérifier la stationnarité de la série:</a:t>
            </a:r>
          </a:p>
        </p:txBody>
      </p:sp>
      <p:sp>
        <p:nvSpPr>
          <p:cNvPr id="58371" name="ZoneTexte 4"/>
          <p:cNvSpPr txBox="1">
            <a:spLocks noChangeArrowheads="1"/>
          </p:cNvSpPr>
          <p:nvPr/>
        </p:nvSpPr>
        <p:spPr bwMode="auto">
          <a:xfrm>
            <a:off x="857250" y="1214438"/>
            <a:ext cx="70008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400" b="1"/>
              <a:t>Les tests de Dickey – fuller :</a:t>
            </a:r>
          </a:p>
        </p:txBody>
      </p:sp>
      <p:pic>
        <p:nvPicPr>
          <p:cNvPr id="58372" name="Imag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025" y="1698625"/>
            <a:ext cx="8501063" cy="508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Imag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2000250"/>
            <a:ext cx="6000750" cy="355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5" name="Titr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85800"/>
          </a:xfrm>
        </p:spPr>
        <p:txBody>
          <a:bodyPr/>
          <a:lstStyle/>
          <a:p>
            <a:pPr eaLnBrk="1" hangingPunct="1"/>
            <a:r>
              <a:rPr lang="fr-FR" sz="3200" smtClean="0"/>
              <a:t>Comment vérifier la stationnarité de la série:</a:t>
            </a:r>
          </a:p>
        </p:txBody>
      </p:sp>
      <p:sp>
        <p:nvSpPr>
          <p:cNvPr id="59396" name="ZoneTexte 5"/>
          <p:cNvSpPr txBox="1">
            <a:spLocks noChangeArrowheads="1"/>
          </p:cNvSpPr>
          <p:nvPr/>
        </p:nvSpPr>
        <p:spPr bwMode="auto">
          <a:xfrm>
            <a:off x="857250" y="1214438"/>
            <a:ext cx="70008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400" b="1"/>
              <a:t>Les tests de Dickey – fuller :</a:t>
            </a:r>
          </a:p>
        </p:txBody>
      </p:sp>
      <p:grpSp>
        <p:nvGrpSpPr>
          <p:cNvPr id="2" name="Groupe 21"/>
          <p:cNvGrpSpPr>
            <a:grpSpLocks/>
          </p:cNvGrpSpPr>
          <p:nvPr/>
        </p:nvGrpSpPr>
        <p:grpSpPr bwMode="auto">
          <a:xfrm>
            <a:off x="3541713" y="1785938"/>
            <a:ext cx="5387975" cy="2857500"/>
            <a:chOff x="3542372" y="1785926"/>
            <a:chExt cx="5387346" cy="2857520"/>
          </a:xfrm>
        </p:grpSpPr>
        <p:grpSp>
          <p:nvGrpSpPr>
            <p:cNvPr id="59398" name="Groupe 16"/>
            <p:cNvGrpSpPr>
              <a:grpSpLocks/>
            </p:cNvGrpSpPr>
            <p:nvPr/>
          </p:nvGrpSpPr>
          <p:grpSpPr bwMode="auto">
            <a:xfrm>
              <a:off x="3542372" y="2143116"/>
              <a:ext cx="3887148" cy="2357454"/>
              <a:chOff x="3542372" y="2143116"/>
              <a:chExt cx="3887148" cy="2357454"/>
            </a:xfrm>
          </p:grpSpPr>
          <p:sp>
            <p:nvSpPr>
              <p:cNvPr id="7" name="Ellipse 6"/>
              <p:cNvSpPr/>
              <p:nvPr/>
            </p:nvSpPr>
            <p:spPr>
              <a:xfrm>
                <a:off x="3542372" y="2914646"/>
                <a:ext cx="2214303" cy="255590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8" name="Ellipse 7"/>
              <p:cNvSpPr/>
              <p:nvPr/>
            </p:nvSpPr>
            <p:spPr>
              <a:xfrm>
                <a:off x="3542372" y="3174998"/>
                <a:ext cx="2214303" cy="255590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9" name="Ellipse 8"/>
              <p:cNvSpPr/>
              <p:nvPr/>
            </p:nvSpPr>
            <p:spPr>
              <a:xfrm>
                <a:off x="3572530" y="3430588"/>
                <a:ext cx="2214304" cy="257177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cxnSp>
            <p:nvCxnSpPr>
              <p:cNvPr id="12" name="Connecteur droit avec flèche 11"/>
              <p:cNvCxnSpPr>
                <a:stCxn id="7" idx="6"/>
              </p:cNvCxnSpPr>
              <p:nvPr/>
            </p:nvCxnSpPr>
            <p:spPr>
              <a:xfrm flipV="1">
                <a:off x="5756675" y="2143116"/>
                <a:ext cx="1530171" cy="898531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Connecteur droit avec flèche 13"/>
              <p:cNvCxnSpPr>
                <a:stCxn id="8" idx="6"/>
              </p:cNvCxnSpPr>
              <p:nvPr/>
            </p:nvCxnSpPr>
            <p:spPr>
              <a:xfrm flipV="1">
                <a:off x="5756675" y="3286124"/>
                <a:ext cx="1601601" cy="17463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Connecteur droit avec flèche 15"/>
              <p:cNvCxnSpPr>
                <a:stCxn id="9" idx="6"/>
              </p:cNvCxnSpPr>
              <p:nvPr/>
            </p:nvCxnSpPr>
            <p:spPr>
              <a:xfrm>
                <a:off x="5786835" y="3559176"/>
                <a:ext cx="1642870" cy="941394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Rectangle à coins arrondis 17"/>
            <p:cNvSpPr/>
            <p:nvPr/>
          </p:nvSpPr>
          <p:spPr>
            <a:xfrm>
              <a:off x="7358276" y="1785926"/>
              <a:ext cx="1571442" cy="42862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600" b="1" dirty="0">
                  <a:solidFill>
                    <a:srgbClr val="FF0000"/>
                  </a:solidFill>
                </a:rPr>
                <a:t>Le modèle 5</a:t>
              </a:r>
            </a:p>
          </p:txBody>
        </p:sp>
        <p:sp>
          <p:nvSpPr>
            <p:cNvPr id="19" name="Rectangle à coins arrondis 18"/>
            <p:cNvSpPr/>
            <p:nvPr/>
          </p:nvSpPr>
          <p:spPr>
            <a:xfrm>
              <a:off x="7429705" y="3143247"/>
              <a:ext cx="1428583" cy="42862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600" b="1" dirty="0">
                  <a:solidFill>
                    <a:srgbClr val="FF0000"/>
                  </a:solidFill>
                </a:rPr>
                <a:t>Le modèle 6</a:t>
              </a:r>
            </a:p>
          </p:txBody>
        </p:sp>
        <p:sp>
          <p:nvSpPr>
            <p:cNvPr id="20" name="Rectangle à coins arrondis 19"/>
            <p:cNvSpPr/>
            <p:nvPr/>
          </p:nvSpPr>
          <p:spPr>
            <a:xfrm>
              <a:off x="7501135" y="4214818"/>
              <a:ext cx="1428583" cy="42862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600" b="1" dirty="0">
                  <a:solidFill>
                    <a:srgbClr val="FF0000"/>
                  </a:solidFill>
                </a:rPr>
                <a:t>Le modèle 4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r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85800"/>
          </a:xfrm>
        </p:spPr>
        <p:txBody>
          <a:bodyPr/>
          <a:lstStyle/>
          <a:p>
            <a:pPr eaLnBrk="1" hangingPunct="1"/>
            <a:r>
              <a:rPr lang="fr-FR" sz="3200" smtClean="0"/>
              <a:t>Comment vérifier la stationnarité de la série:</a:t>
            </a:r>
          </a:p>
        </p:txBody>
      </p:sp>
      <p:sp>
        <p:nvSpPr>
          <p:cNvPr id="60419" name="ZoneTexte 4"/>
          <p:cNvSpPr txBox="1">
            <a:spLocks noChangeArrowheads="1"/>
          </p:cNvSpPr>
          <p:nvPr/>
        </p:nvSpPr>
        <p:spPr bwMode="auto">
          <a:xfrm>
            <a:off x="857250" y="1214438"/>
            <a:ext cx="70008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400" b="1"/>
              <a:t>Les tests de Dickey – fuller :</a:t>
            </a:r>
          </a:p>
        </p:txBody>
      </p:sp>
      <p:sp>
        <p:nvSpPr>
          <p:cNvPr id="60420" name="ZoneTexte 5"/>
          <p:cNvSpPr txBox="1">
            <a:spLocks noChangeArrowheads="1"/>
          </p:cNvSpPr>
          <p:nvPr/>
        </p:nvSpPr>
        <p:spPr bwMode="auto">
          <a:xfrm>
            <a:off x="500063" y="2143125"/>
            <a:ext cx="807243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Comme c’est déjà présenté dans l’éxposé de Box-jenkins :</a:t>
            </a:r>
          </a:p>
          <a:p>
            <a:r>
              <a:rPr lang="fr-FR"/>
              <a:t>	</a:t>
            </a:r>
          </a:p>
          <a:p>
            <a:r>
              <a:rPr lang="fr-FR"/>
              <a:t>	 le test de Dickey-Fuller a montré que la série est non stationnaire et  ce n’est pas un processus TS.</a:t>
            </a:r>
          </a:p>
        </p:txBody>
      </p:sp>
      <p:sp>
        <p:nvSpPr>
          <p:cNvPr id="60421" name="ZoneTexte 6"/>
          <p:cNvSpPr txBox="1">
            <a:spLocks noChangeArrowheads="1"/>
          </p:cNvSpPr>
          <p:nvPr/>
        </p:nvSpPr>
        <p:spPr bwMode="auto">
          <a:xfrm>
            <a:off x="714375" y="3429000"/>
            <a:ext cx="60721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/>
              <a:t>La méthode des différences premières :</a:t>
            </a:r>
          </a:p>
        </p:txBody>
      </p:sp>
      <p:grpSp>
        <p:nvGrpSpPr>
          <p:cNvPr id="2" name="Groupe 10"/>
          <p:cNvGrpSpPr>
            <a:grpSpLocks/>
          </p:cNvGrpSpPr>
          <p:nvPr/>
        </p:nvGrpSpPr>
        <p:grpSpPr bwMode="auto">
          <a:xfrm>
            <a:off x="500063" y="1643063"/>
            <a:ext cx="8001000" cy="5072062"/>
            <a:chOff x="500034" y="1643075"/>
            <a:chExt cx="8001056" cy="5072073"/>
          </a:xfrm>
        </p:grpSpPr>
        <p:pic>
          <p:nvPicPr>
            <p:cNvPr id="60423" name="Image 7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00034" y="1643075"/>
              <a:ext cx="8001056" cy="50720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Ellipse 9"/>
            <p:cNvSpPr/>
            <p:nvPr/>
          </p:nvSpPr>
          <p:spPr>
            <a:xfrm>
              <a:off x="4786314" y="2470164"/>
              <a:ext cx="285752" cy="214313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r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85800"/>
          </a:xfrm>
        </p:spPr>
        <p:txBody>
          <a:bodyPr/>
          <a:lstStyle/>
          <a:p>
            <a:pPr eaLnBrk="1" hangingPunct="1"/>
            <a:r>
              <a:rPr lang="fr-FR" sz="3200" smtClean="0"/>
              <a:t>Comment vérifier la stationnarité de la série:</a:t>
            </a:r>
          </a:p>
        </p:txBody>
      </p:sp>
      <p:sp>
        <p:nvSpPr>
          <p:cNvPr id="61443" name="ZoneTexte 4"/>
          <p:cNvSpPr txBox="1">
            <a:spLocks noChangeArrowheads="1"/>
          </p:cNvSpPr>
          <p:nvPr/>
        </p:nvSpPr>
        <p:spPr bwMode="auto">
          <a:xfrm>
            <a:off x="857250" y="1214438"/>
            <a:ext cx="70008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400" b="1"/>
              <a:t>Les tests de Dickey – fuller :</a:t>
            </a:r>
          </a:p>
        </p:txBody>
      </p:sp>
      <p:sp>
        <p:nvSpPr>
          <p:cNvPr id="61444" name="ZoneTexte 5"/>
          <p:cNvSpPr txBox="1">
            <a:spLocks noChangeArrowheads="1"/>
          </p:cNvSpPr>
          <p:nvPr/>
        </p:nvSpPr>
        <p:spPr bwMode="auto">
          <a:xfrm>
            <a:off x="1285875" y="2428875"/>
            <a:ext cx="75723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/>
              <a:t>On refait le test de Dickey-fuller et on vérifie que cette nouvelle série est bel et bien stationnaire.</a:t>
            </a:r>
          </a:p>
        </p:txBody>
      </p:sp>
      <p:sp>
        <p:nvSpPr>
          <p:cNvPr id="7" name="Flèche droite 6"/>
          <p:cNvSpPr/>
          <p:nvPr/>
        </p:nvSpPr>
        <p:spPr>
          <a:xfrm>
            <a:off x="142875" y="2714625"/>
            <a:ext cx="1071563" cy="1428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8" name="Flèche droite 7"/>
          <p:cNvSpPr/>
          <p:nvPr/>
        </p:nvSpPr>
        <p:spPr>
          <a:xfrm>
            <a:off x="142875" y="4286250"/>
            <a:ext cx="1071563" cy="1428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1447" name="ZoneTexte 8"/>
          <p:cNvSpPr txBox="1">
            <a:spLocks noChangeArrowheads="1"/>
          </p:cNvSpPr>
          <p:nvPr/>
        </p:nvSpPr>
        <p:spPr bwMode="auto">
          <a:xfrm>
            <a:off x="1428750" y="4071938"/>
            <a:ext cx="71437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On observe les corrélogrammes de cette nouvelle série et on déduit le type du modèle </a:t>
            </a:r>
          </a:p>
        </p:txBody>
      </p:sp>
      <p:sp>
        <p:nvSpPr>
          <p:cNvPr id="61448" name="Rectangle 9"/>
          <p:cNvSpPr>
            <a:spLocks noChangeArrowheads="1"/>
          </p:cNvSpPr>
          <p:nvPr/>
        </p:nvSpPr>
        <p:spPr bwMode="auto">
          <a:xfrm>
            <a:off x="3000375" y="5643563"/>
            <a:ext cx="30575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/>
              <a:t>Processus de type </a:t>
            </a:r>
            <a:r>
              <a:rPr lang="fr-FR"/>
              <a:t>: </a:t>
            </a:r>
            <a:r>
              <a:rPr lang="fr-FR" b="1">
                <a:solidFill>
                  <a:srgbClr val="FF0000"/>
                </a:solidFill>
              </a:rPr>
              <a:t>MA(1)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Espace réservé du contenu 2"/>
          <p:cNvSpPr>
            <a:spLocks noGrp="1"/>
          </p:cNvSpPr>
          <p:nvPr>
            <p:ph idx="1"/>
          </p:nvPr>
        </p:nvSpPr>
        <p:spPr>
          <a:xfrm>
            <a:off x="457200" y="857250"/>
            <a:ext cx="8229600" cy="733425"/>
          </a:xfrm>
        </p:spPr>
        <p:txBody>
          <a:bodyPr/>
          <a:lstStyle/>
          <a:p>
            <a:pPr marL="514350" indent="-514350" eaLnBrk="1" hangingPunct="1">
              <a:buFont typeface="Arial" charset="0"/>
              <a:buAutoNum type="arabicPeriod" startAt="2"/>
            </a:pPr>
            <a:r>
              <a:rPr lang="fr-FR" smtClean="0"/>
              <a:t>Estimation des paramètres:</a:t>
            </a:r>
          </a:p>
        </p:txBody>
      </p:sp>
      <p:sp>
        <p:nvSpPr>
          <p:cNvPr id="6246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14313"/>
            <a:ext cx="8229600" cy="811212"/>
          </a:xfrm>
        </p:spPr>
        <p:txBody>
          <a:bodyPr/>
          <a:lstStyle/>
          <a:p>
            <a:pPr eaLnBrk="1" hangingPunct="1"/>
            <a:r>
              <a:rPr lang="fr-FR" sz="3600" smtClean="0"/>
              <a:t>Autoprojectif (BOX &amp; JENKINS)</a:t>
            </a:r>
          </a:p>
        </p:txBody>
      </p:sp>
      <p:pic>
        <p:nvPicPr>
          <p:cNvPr id="62468" name="Imag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1500188"/>
            <a:ext cx="7929562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>
            <a:spLocks noChangeArrowheads="1"/>
          </p:cNvSpPr>
          <p:nvPr/>
        </p:nvSpPr>
        <p:spPr bwMode="auto">
          <a:xfrm>
            <a:off x="714375" y="5357813"/>
            <a:ext cx="33575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/>
              <a:t>Quick &gt; Estimate Equation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981075"/>
            <a:ext cx="8229600" cy="5689600"/>
          </a:xfrm>
        </p:spPr>
      </p:pic>
      <p:sp>
        <p:nvSpPr>
          <p:cNvPr id="53252" name="Line 4"/>
          <p:cNvSpPr>
            <a:spLocks noChangeShapeType="1"/>
          </p:cNvSpPr>
          <p:nvPr/>
        </p:nvSpPr>
        <p:spPr bwMode="auto">
          <a:xfrm flipH="1" flipV="1">
            <a:off x="4427538" y="3860800"/>
            <a:ext cx="1152525" cy="10810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3257" name="Text Box 9"/>
          <p:cNvSpPr txBox="1">
            <a:spLocks noChangeArrowheads="1"/>
          </p:cNvSpPr>
          <p:nvPr/>
        </p:nvSpPr>
        <p:spPr bwMode="auto">
          <a:xfrm>
            <a:off x="5148263" y="4959350"/>
            <a:ext cx="33845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000" b="1"/>
              <a:t>Utiliser pour les séries non chronologiques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2" grpId="0" animBg="1"/>
      <p:bldP spid="53257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/>
          <p:cNvSpPr txBox="1">
            <a:spLocks/>
          </p:cNvSpPr>
          <p:nvPr/>
        </p:nvSpPr>
        <p:spPr bwMode="auto">
          <a:xfrm>
            <a:off x="457200" y="857250"/>
            <a:ext cx="8229600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14350" indent="-514350">
              <a:spcBef>
                <a:spcPct val="20000"/>
              </a:spcBef>
              <a:buClr>
                <a:schemeClr val="bg2"/>
              </a:buClr>
              <a:buSzPct val="75000"/>
              <a:buFont typeface="+mj-lt"/>
              <a:buAutoNum type="arabicPeriod" startAt="2"/>
              <a:defRPr/>
            </a:pPr>
            <a:r>
              <a:rPr lang="fr-FR" sz="3200" kern="0">
                <a:latin typeface="+mn-lt"/>
                <a:cs typeface="+mn-cs"/>
              </a:rPr>
              <a:t>Estimation des paramètres:</a:t>
            </a:r>
            <a:endParaRPr lang="fr-FR" sz="3200" kern="0" dirty="0">
              <a:latin typeface="+mn-lt"/>
              <a:cs typeface="+mn-cs"/>
            </a:endParaRPr>
          </a:p>
        </p:txBody>
      </p:sp>
      <p:pic>
        <p:nvPicPr>
          <p:cNvPr id="63491" name="Imag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813" y="1500188"/>
            <a:ext cx="7358062" cy="355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e 10"/>
          <p:cNvGrpSpPr>
            <a:grpSpLocks/>
          </p:cNvGrpSpPr>
          <p:nvPr/>
        </p:nvGrpSpPr>
        <p:grpSpPr bwMode="auto">
          <a:xfrm>
            <a:off x="571500" y="2500313"/>
            <a:ext cx="8072438" cy="3494087"/>
            <a:chOff x="571472" y="2500306"/>
            <a:chExt cx="8072494" cy="3493968"/>
          </a:xfrm>
        </p:grpSpPr>
        <p:sp>
          <p:nvSpPr>
            <p:cNvPr id="63493" name="ZoneTexte 6"/>
            <p:cNvSpPr txBox="1">
              <a:spLocks noChangeArrowheads="1"/>
            </p:cNvSpPr>
            <p:nvPr/>
          </p:nvSpPr>
          <p:spPr bwMode="auto">
            <a:xfrm>
              <a:off x="571472" y="5286388"/>
              <a:ext cx="8072494" cy="707886"/>
            </a:xfrm>
            <a:prstGeom prst="rect">
              <a:avLst/>
            </a:prstGeom>
            <a:noFill/>
            <a:ln w="28575">
              <a:solidFill>
                <a:srgbClr val="00206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sz="2000"/>
                <a:t>Le nom de la série à modéliser et les paramètres du modèle en les séparant par un espace </a:t>
              </a:r>
            </a:p>
          </p:txBody>
        </p:sp>
        <p:sp>
          <p:nvSpPr>
            <p:cNvPr id="8" name="Ellipse 7"/>
            <p:cNvSpPr/>
            <p:nvPr/>
          </p:nvSpPr>
          <p:spPr>
            <a:xfrm>
              <a:off x="1071538" y="2500306"/>
              <a:ext cx="1857388" cy="71435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cxnSp>
          <p:nvCxnSpPr>
            <p:cNvPr id="10" name="Connecteur droit avec flèche 9"/>
            <p:cNvCxnSpPr>
              <a:stCxn id="8" idx="4"/>
            </p:cNvCxnSpPr>
            <p:nvPr/>
          </p:nvCxnSpPr>
          <p:spPr>
            <a:xfrm rot="5400000">
              <a:off x="964424" y="4250464"/>
              <a:ext cx="2071617" cy="3175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/>
          <p:cNvSpPr txBox="1">
            <a:spLocks/>
          </p:cNvSpPr>
          <p:nvPr/>
        </p:nvSpPr>
        <p:spPr bwMode="auto">
          <a:xfrm>
            <a:off x="457200" y="857250"/>
            <a:ext cx="8229600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14350" indent="-514350">
              <a:spcBef>
                <a:spcPct val="20000"/>
              </a:spcBef>
              <a:buClr>
                <a:schemeClr val="bg2"/>
              </a:buClr>
              <a:buSzPct val="75000"/>
              <a:buFont typeface="+mj-lt"/>
              <a:buAutoNum type="arabicPeriod" startAt="2"/>
              <a:defRPr/>
            </a:pPr>
            <a:r>
              <a:rPr lang="fr-FR" sz="3200" kern="0">
                <a:latin typeface="+mn-lt"/>
                <a:cs typeface="+mn-cs"/>
              </a:rPr>
              <a:t>Estimation des paramètres:</a:t>
            </a:r>
            <a:endParaRPr lang="fr-FR" sz="3200" kern="0" dirty="0">
              <a:latin typeface="+mn-lt"/>
              <a:cs typeface="+mn-cs"/>
            </a:endParaRPr>
          </a:p>
        </p:txBody>
      </p:sp>
      <p:pic>
        <p:nvPicPr>
          <p:cNvPr id="64515" name="Imag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63" y="1535113"/>
            <a:ext cx="7072312" cy="432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71600"/>
          </a:xfrm>
        </p:spPr>
        <p:txBody>
          <a:bodyPr/>
          <a:lstStyle/>
          <a:p>
            <a:pPr marL="742950" indent="-742950" eaLnBrk="1" hangingPunct="1">
              <a:buFontTx/>
              <a:buAutoNum type="arabicPeriod" startAt="3"/>
            </a:pPr>
            <a:r>
              <a:rPr lang="fr-FR" sz="3200" smtClean="0"/>
              <a:t>Comment faire les tests sur les résidus</a:t>
            </a:r>
          </a:p>
        </p:txBody>
      </p:sp>
      <p:pic>
        <p:nvPicPr>
          <p:cNvPr id="65539" name="Imag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1071563"/>
            <a:ext cx="8215313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40" name="ZoneTexte 4"/>
          <p:cNvSpPr txBox="1">
            <a:spLocks noChangeArrowheads="1"/>
          </p:cNvSpPr>
          <p:nvPr/>
        </p:nvSpPr>
        <p:spPr bwMode="auto">
          <a:xfrm>
            <a:off x="2286000" y="5500688"/>
            <a:ext cx="47148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/>
              <a:t>Le bouton</a:t>
            </a:r>
            <a:r>
              <a:rPr lang="fr-FR" b="1" i="1"/>
              <a:t> </a:t>
            </a:r>
            <a:r>
              <a:rPr lang="fr-FR" i="1"/>
              <a:t>view </a:t>
            </a:r>
            <a:r>
              <a:rPr lang="fr-FR" b="1"/>
              <a:t>de la fenêtre </a:t>
            </a:r>
            <a:r>
              <a:rPr lang="fr-FR" i="1"/>
              <a:t>équation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2928938" y="3357563"/>
            <a:ext cx="1500187" cy="14287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71600"/>
          </a:xfrm>
        </p:spPr>
        <p:txBody>
          <a:bodyPr/>
          <a:lstStyle/>
          <a:p>
            <a:pPr marL="742950" indent="-742950" eaLnBrk="1" hangingPunct="1">
              <a:buFontTx/>
              <a:buAutoNum type="arabicPeriod" startAt="3"/>
            </a:pPr>
            <a:r>
              <a:rPr lang="fr-FR" sz="3200" smtClean="0"/>
              <a:t>Comment faire les tests sur les résidus</a:t>
            </a:r>
          </a:p>
        </p:txBody>
      </p:sp>
      <p:pic>
        <p:nvPicPr>
          <p:cNvPr id="66563" name="Imag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75" y="1570038"/>
            <a:ext cx="6929438" cy="443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Imag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1270000"/>
            <a:ext cx="8572500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587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71600"/>
          </a:xfrm>
        </p:spPr>
        <p:txBody>
          <a:bodyPr/>
          <a:lstStyle/>
          <a:p>
            <a:pPr marL="742950" indent="-742950" eaLnBrk="1" hangingPunct="1">
              <a:buFontTx/>
              <a:buAutoNum type="arabicPeriod" startAt="3"/>
            </a:pPr>
            <a:r>
              <a:rPr lang="fr-FR" sz="3200" smtClean="0"/>
              <a:t>Comment faire les tests sur les résidus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Imag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065213"/>
            <a:ext cx="7000875" cy="422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5857875" y="3643313"/>
            <a:ext cx="2071688" cy="5715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861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71600"/>
          </a:xfrm>
        </p:spPr>
        <p:txBody>
          <a:bodyPr/>
          <a:lstStyle/>
          <a:p>
            <a:pPr marL="742950" indent="-742950" eaLnBrk="1" hangingPunct="1">
              <a:buFontTx/>
              <a:buAutoNum type="arabicPeriod" startAt="3"/>
            </a:pPr>
            <a:r>
              <a:rPr lang="fr-FR" sz="3200" smtClean="0"/>
              <a:t>Comment faire les tests sur les résidus</a:t>
            </a:r>
          </a:p>
        </p:txBody>
      </p:sp>
      <p:cxnSp>
        <p:nvCxnSpPr>
          <p:cNvPr id="8" name="Forme 7"/>
          <p:cNvCxnSpPr>
            <a:stCxn id="5" idx="2"/>
            <a:endCxn id="68617" idx="1"/>
          </p:cNvCxnSpPr>
          <p:nvPr/>
        </p:nvCxnSpPr>
        <p:spPr>
          <a:xfrm rot="5400000">
            <a:off x="2682875" y="1960563"/>
            <a:ext cx="1957387" cy="6465888"/>
          </a:xfrm>
          <a:prstGeom prst="bentConnector4">
            <a:avLst>
              <a:gd name="adj1" fmla="val 34670"/>
              <a:gd name="adj2" fmla="val 103536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e 17"/>
          <p:cNvGrpSpPr>
            <a:grpSpLocks/>
          </p:cNvGrpSpPr>
          <p:nvPr/>
        </p:nvGrpSpPr>
        <p:grpSpPr bwMode="auto">
          <a:xfrm>
            <a:off x="428625" y="5572125"/>
            <a:ext cx="5500688" cy="1200150"/>
            <a:chOff x="428596" y="5572141"/>
            <a:chExt cx="5500726" cy="1200329"/>
          </a:xfrm>
        </p:grpSpPr>
        <p:sp>
          <p:nvSpPr>
            <p:cNvPr id="68617" name="ZoneTexte 8"/>
            <p:cNvSpPr txBox="1">
              <a:spLocks noChangeArrowheads="1"/>
            </p:cNvSpPr>
            <p:nvPr/>
          </p:nvSpPr>
          <p:spPr bwMode="auto">
            <a:xfrm>
              <a:off x="428596" y="5572141"/>
              <a:ext cx="5500726" cy="1200329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/>
                <a:t>Skewness                   le coefficient d’asymétrie</a:t>
              </a:r>
            </a:p>
            <a:p>
              <a:r>
                <a:rPr lang="fr-FR"/>
                <a:t>Kurtosis                      le coefficient d’aplatissement</a:t>
              </a:r>
            </a:p>
            <a:p>
              <a:r>
                <a:rPr lang="fr-FR"/>
                <a:t>La statistique Jarque-Bera </a:t>
              </a:r>
            </a:p>
            <a:p>
              <a:endParaRPr lang="fr-FR"/>
            </a:p>
          </p:txBody>
        </p:sp>
        <p:cxnSp>
          <p:nvCxnSpPr>
            <p:cNvPr id="11" name="Connecteur droit avec flèche 10"/>
            <p:cNvCxnSpPr/>
            <p:nvPr/>
          </p:nvCxnSpPr>
          <p:spPr>
            <a:xfrm>
              <a:off x="1643042" y="5786486"/>
              <a:ext cx="1000132" cy="158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avec flèche 11"/>
            <p:cNvCxnSpPr/>
            <p:nvPr/>
          </p:nvCxnSpPr>
          <p:spPr>
            <a:xfrm>
              <a:off x="1643042" y="6072279"/>
              <a:ext cx="1000132" cy="158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Flèche droite 13"/>
          <p:cNvSpPr/>
          <p:nvPr/>
        </p:nvSpPr>
        <p:spPr>
          <a:xfrm>
            <a:off x="6143625" y="6000750"/>
            <a:ext cx="428625" cy="2143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5" name="ZoneTexte 14"/>
          <p:cNvSpPr txBox="1">
            <a:spLocks noChangeArrowheads="1"/>
          </p:cNvSpPr>
          <p:nvPr/>
        </p:nvSpPr>
        <p:spPr bwMode="auto">
          <a:xfrm>
            <a:off x="6786563" y="5643563"/>
            <a:ext cx="21431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L’hypothèse de  normalité des résidus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  <p:bldP spid="15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71600"/>
          </a:xfrm>
        </p:spPr>
        <p:txBody>
          <a:bodyPr/>
          <a:lstStyle/>
          <a:p>
            <a:pPr marL="742950" indent="-742950" eaLnBrk="1" hangingPunct="1">
              <a:buFontTx/>
              <a:buAutoNum type="arabicPeriod" startAt="4"/>
            </a:pPr>
            <a:r>
              <a:rPr lang="fr-FR" sz="3200" smtClean="0"/>
              <a:t>Validation du modèle:</a:t>
            </a:r>
          </a:p>
        </p:txBody>
      </p:sp>
      <p:sp>
        <p:nvSpPr>
          <p:cNvPr id="69635" name="ZoneTexte 4"/>
          <p:cNvSpPr txBox="1">
            <a:spLocks noChangeArrowheads="1"/>
          </p:cNvSpPr>
          <p:nvPr/>
        </p:nvSpPr>
        <p:spPr bwMode="auto">
          <a:xfrm>
            <a:off x="928688" y="1500188"/>
            <a:ext cx="7500937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400" b="1"/>
              <a:t>Une fois le test sur la normalité des résidus est vérifié alors le modèle est validé</a:t>
            </a:r>
          </a:p>
          <a:p>
            <a:endParaRPr lang="fr-FR"/>
          </a:p>
        </p:txBody>
      </p:sp>
      <p:sp>
        <p:nvSpPr>
          <p:cNvPr id="4" name="Flèche droite 3"/>
          <p:cNvSpPr/>
          <p:nvPr/>
        </p:nvSpPr>
        <p:spPr>
          <a:xfrm>
            <a:off x="41275" y="1785938"/>
            <a:ext cx="928688" cy="285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9637" name="ZoneTexte 4"/>
          <p:cNvSpPr txBox="1">
            <a:spLocks noChangeArrowheads="1"/>
          </p:cNvSpPr>
          <p:nvPr/>
        </p:nvSpPr>
        <p:spPr bwMode="auto">
          <a:xfrm>
            <a:off x="1000125" y="3929063"/>
            <a:ext cx="81438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400" b="1"/>
              <a:t>Pour faire la prévision on suit les mêmes instructions  de la prévision causale </a:t>
            </a:r>
          </a:p>
        </p:txBody>
      </p:sp>
      <p:sp>
        <p:nvSpPr>
          <p:cNvPr id="6" name="Flèche droite 5"/>
          <p:cNvSpPr/>
          <p:nvPr/>
        </p:nvSpPr>
        <p:spPr>
          <a:xfrm>
            <a:off x="41275" y="4214813"/>
            <a:ext cx="928688" cy="285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ZoneTexte 3"/>
          <p:cNvSpPr txBox="1">
            <a:spLocks noChangeArrowheads="1"/>
          </p:cNvSpPr>
          <p:nvPr/>
        </p:nvSpPr>
        <p:spPr bwMode="auto">
          <a:xfrm>
            <a:off x="3214688" y="1354138"/>
            <a:ext cx="278606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3600">
                <a:solidFill>
                  <a:srgbClr val="002060"/>
                </a:solidFill>
              </a:rPr>
              <a:t>Conclusion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/>
          <p:cNvPicPr>
            <a:picLocks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836613"/>
            <a:ext cx="8229600" cy="5761037"/>
          </a:xfrm>
        </p:spPr>
      </p:pic>
      <p:sp>
        <p:nvSpPr>
          <p:cNvPr id="9219" name="Line 5"/>
          <p:cNvSpPr>
            <a:spLocks noChangeShapeType="1"/>
          </p:cNvSpPr>
          <p:nvPr/>
        </p:nvSpPr>
        <p:spPr bwMode="auto">
          <a:xfrm flipV="1">
            <a:off x="3635375" y="4365625"/>
            <a:ext cx="0" cy="863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9220" name="Text Box 6"/>
          <p:cNvSpPr txBox="1">
            <a:spLocks noChangeArrowheads="1"/>
          </p:cNvSpPr>
          <p:nvPr/>
        </p:nvSpPr>
        <p:spPr bwMode="auto">
          <a:xfrm>
            <a:off x="2411413" y="5373688"/>
            <a:ext cx="30972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 i="1"/>
              <a:t>        </a:t>
            </a:r>
            <a:r>
              <a:rPr lang="fr-FR" sz="2400" b="1" i="1"/>
              <a:t>Mars 2000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/>
          <p:cNvPicPr>
            <a:picLocks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836613"/>
            <a:ext cx="8229600" cy="5688012"/>
          </a:xfrm>
        </p:spPr>
      </p:pic>
      <p:sp>
        <p:nvSpPr>
          <p:cNvPr id="10243" name="Text Box 5"/>
          <p:cNvSpPr txBox="1">
            <a:spLocks noChangeArrowheads="1"/>
          </p:cNvSpPr>
          <p:nvPr/>
        </p:nvSpPr>
        <p:spPr bwMode="auto">
          <a:xfrm>
            <a:off x="4643438" y="2546350"/>
            <a:ext cx="3529012" cy="207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 b="1" i="1"/>
              <a:t>Remarque:</a:t>
            </a:r>
          </a:p>
          <a:p>
            <a:r>
              <a:rPr lang="fr-FR" sz="2000" b="1" i="1"/>
              <a:t>Dans un WORKFILE il ne peut figurer que des séries de même</a:t>
            </a:r>
          </a:p>
          <a:p>
            <a:r>
              <a:rPr lang="fr-FR" sz="2000" b="1" i="1"/>
              <a:t>périodicité</a:t>
            </a:r>
            <a:r>
              <a:rPr lang="fr-FR" sz="2000"/>
              <a:t>.</a:t>
            </a:r>
          </a:p>
          <a:p>
            <a:pPr>
              <a:spcBef>
                <a:spcPct val="50000"/>
              </a:spcBef>
            </a:pPr>
            <a:endParaRPr lang="fr-FR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260350"/>
            <a:ext cx="8229600" cy="1371600"/>
          </a:xfrm>
        </p:spPr>
        <p:txBody>
          <a:bodyPr/>
          <a:lstStyle/>
          <a:p>
            <a:pPr eaLnBrk="1" hangingPunct="1"/>
            <a:r>
              <a:rPr lang="fr-FR" sz="2800" b="1" smtClean="0"/>
              <a:t>Introduire des données statistique sur EVIEWS</a:t>
            </a:r>
            <a:endParaRPr lang="fr-FR" sz="3600" b="1" smtClean="0"/>
          </a:p>
        </p:txBody>
      </p:sp>
      <p:pic>
        <p:nvPicPr>
          <p:cNvPr id="11267" name="Picture 4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1484313"/>
            <a:ext cx="8229600" cy="4968875"/>
          </a:xfrm>
        </p:spPr>
      </p:pic>
      <p:sp>
        <p:nvSpPr>
          <p:cNvPr id="11268" name="Line 7"/>
          <p:cNvSpPr>
            <a:spLocks noChangeShapeType="1"/>
          </p:cNvSpPr>
          <p:nvPr/>
        </p:nvSpPr>
        <p:spPr bwMode="auto">
          <a:xfrm flipH="1" flipV="1">
            <a:off x="1116013" y="1844675"/>
            <a:ext cx="3455987" cy="7921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1269" name="Text Box 8"/>
          <p:cNvSpPr txBox="1">
            <a:spLocks noChangeArrowheads="1"/>
          </p:cNvSpPr>
          <p:nvPr/>
        </p:nvSpPr>
        <p:spPr bwMode="auto">
          <a:xfrm>
            <a:off x="4643438" y="2441575"/>
            <a:ext cx="3816350" cy="229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/>
              <a:t>Utiliser la commande « DATA » plus le nom de le série</a:t>
            </a:r>
          </a:p>
          <a:p>
            <a:pPr>
              <a:spcBef>
                <a:spcPct val="50000"/>
              </a:spcBef>
            </a:pPr>
            <a:r>
              <a:rPr lang="fr-FR" b="1"/>
              <a:t>Ou</a:t>
            </a:r>
          </a:p>
          <a:p>
            <a:r>
              <a:rPr lang="fr-FR" b="1" i="1"/>
              <a:t>&lt;Objects&gt; &lt;new–objects&gt; series </a:t>
            </a:r>
            <a:r>
              <a:rPr lang="fr-FR" b="1"/>
              <a:t>puis donner un nom pour la série</a:t>
            </a:r>
          </a:p>
          <a:p>
            <a:r>
              <a:rPr lang="fr-FR" b="1"/>
              <a:t>(fenêtre à droite)</a:t>
            </a:r>
          </a:p>
          <a:p>
            <a:pPr>
              <a:spcBef>
                <a:spcPct val="50000"/>
              </a:spcBef>
            </a:pPr>
            <a:endParaRPr lang="fr-FR" b="1"/>
          </a:p>
        </p:txBody>
      </p:sp>
      <p:sp>
        <p:nvSpPr>
          <p:cNvPr id="62475" name="Rectangle 11"/>
          <p:cNvSpPr>
            <a:spLocks noChangeArrowheads="1"/>
          </p:cNvSpPr>
          <p:nvPr/>
        </p:nvSpPr>
        <p:spPr bwMode="auto">
          <a:xfrm>
            <a:off x="900113" y="1628775"/>
            <a:ext cx="431800" cy="14287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75" grpId="0" animBg="1"/>
    </p:bldLst>
  </p:timing>
</p:sld>
</file>

<file path=ppt/theme/theme1.xml><?xml version="1.0" encoding="utf-8"?>
<a:theme xmlns:a="http://schemas.openxmlformats.org/drawingml/2006/main" name="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Pixel</Template>
  <TotalTime>1554</TotalTime>
  <Words>1113</Words>
  <Application>Microsoft Office PowerPoint</Application>
  <PresentationFormat>Affichage à l'écran (4:3)</PresentationFormat>
  <Paragraphs>190</Paragraphs>
  <Slides>67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67</vt:i4>
      </vt:variant>
    </vt:vector>
  </HeadingPairs>
  <TitlesOfParts>
    <vt:vector size="72" baseType="lpstr">
      <vt:lpstr>Arial</vt:lpstr>
      <vt:lpstr>Wingdings</vt:lpstr>
      <vt:lpstr>Arial Black</vt:lpstr>
      <vt:lpstr>Times New Roman</vt:lpstr>
      <vt:lpstr>Pixel</vt:lpstr>
      <vt:lpstr>        TP EVIEWS </vt:lpstr>
      <vt:lpstr>  LE PLAN </vt:lpstr>
      <vt:lpstr>Diapositive 3</vt:lpstr>
      <vt:lpstr>Diapositive 4</vt:lpstr>
      <vt:lpstr> Création un espace de travail (WORKFILE) </vt:lpstr>
      <vt:lpstr>Diapositive 6</vt:lpstr>
      <vt:lpstr>Diapositive 7</vt:lpstr>
      <vt:lpstr>Diapositive 8</vt:lpstr>
      <vt:lpstr>Introduire des données statistique sur EVIEWS</vt:lpstr>
      <vt:lpstr>Diapositive 10</vt:lpstr>
      <vt:lpstr>Remarque</vt:lpstr>
      <vt:lpstr>Diapositive 12</vt:lpstr>
      <vt:lpstr>Diapositive 13</vt:lpstr>
      <vt:lpstr>Diapositive 14</vt:lpstr>
      <vt:lpstr>Faire un graphique avec Eviews</vt:lpstr>
      <vt:lpstr>Diapositive 16</vt:lpstr>
      <vt:lpstr>Diapositive 17</vt:lpstr>
      <vt:lpstr>Diapositive 18</vt:lpstr>
      <vt:lpstr> Créer un nouvelle série à partir de séries existantes </vt:lpstr>
      <vt:lpstr>Diapositive 20</vt:lpstr>
      <vt:lpstr>Diapositive 21</vt:lpstr>
      <vt:lpstr> Estimation par MCO </vt:lpstr>
      <vt:lpstr>Diapositive 23</vt:lpstr>
      <vt:lpstr>Diapositive 24</vt:lpstr>
      <vt:lpstr>Diapositive 25</vt:lpstr>
      <vt:lpstr>Diapositive 26</vt:lpstr>
      <vt:lpstr>Diapositive 27</vt:lpstr>
      <vt:lpstr>Afficher le graphique des résidus de la régression</vt:lpstr>
      <vt:lpstr>Diapositive 29</vt:lpstr>
      <vt:lpstr>Remarques(choix des variables exogènes)</vt:lpstr>
      <vt:lpstr>Tester des restrictions sur les coefficients ,l’autocorrélation et l’hétéroscédasticité des erreurs </vt:lpstr>
      <vt:lpstr>Tester des restrictions sur les coefficients</vt:lpstr>
      <vt:lpstr>Diapositive 33</vt:lpstr>
      <vt:lpstr>Diapositive 34</vt:lpstr>
      <vt:lpstr>Tester l’autocorrélation des erreurs</vt:lpstr>
      <vt:lpstr> Autocorrélation d’ordre supérieur a 1 (test de Ljung et Box) </vt:lpstr>
      <vt:lpstr>Diapositive 37</vt:lpstr>
      <vt:lpstr>Tester l’hétéroscédasticité</vt:lpstr>
      <vt:lpstr>Diapositive 39</vt:lpstr>
      <vt:lpstr>Faire une prévision avec EVIEWS</vt:lpstr>
      <vt:lpstr>Diapositive 41</vt:lpstr>
      <vt:lpstr>Diapositive 42</vt:lpstr>
      <vt:lpstr>Diapositive 43</vt:lpstr>
      <vt:lpstr>Diapositive 44</vt:lpstr>
      <vt:lpstr>Autoprojectif (lissage exponentiel)</vt:lpstr>
      <vt:lpstr>Diapositive 46</vt:lpstr>
      <vt:lpstr>Diapositive 47</vt:lpstr>
      <vt:lpstr>Diapositive 48</vt:lpstr>
      <vt:lpstr>Autoprojectif (BOX &amp; JENKINS)</vt:lpstr>
      <vt:lpstr>Comment enlever la saisonnalité:</vt:lpstr>
      <vt:lpstr>Comment enlever la saisonnalité:</vt:lpstr>
      <vt:lpstr>Comment enlever la saisonnalité:</vt:lpstr>
      <vt:lpstr>Diapositive 53</vt:lpstr>
      <vt:lpstr>Comment vérifier la stationnarité de la série:</vt:lpstr>
      <vt:lpstr>Comment vérifier la stationnarité de la série:</vt:lpstr>
      <vt:lpstr>Comment vérifier la stationnarité de la série:</vt:lpstr>
      <vt:lpstr>Comment vérifier la stationnarité de la série:</vt:lpstr>
      <vt:lpstr>Comment vérifier la stationnarité de la série:</vt:lpstr>
      <vt:lpstr>Autoprojectif (BOX &amp; JENKINS)</vt:lpstr>
      <vt:lpstr>Diapositive 60</vt:lpstr>
      <vt:lpstr>Diapositive 61</vt:lpstr>
      <vt:lpstr>Comment faire les tests sur les résidus</vt:lpstr>
      <vt:lpstr>Comment faire les tests sur les résidus</vt:lpstr>
      <vt:lpstr>Comment faire les tests sur les résidus</vt:lpstr>
      <vt:lpstr>Comment faire les tests sur les résidus</vt:lpstr>
      <vt:lpstr>Validation du modèle:</vt:lpstr>
      <vt:lpstr>Diapositive 67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TP EVIEWS</dc:title>
  <dc:creator>amine</dc:creator>
  <cp:lastModifiedBy>malek</cp:lastModifiedBy>
  <cp:revision>49</cp:revision>
  <dcterms:created xsi:type="dcterms:W3CDTF">2010-04-26T20:10:06Z</dcterms:created>
  <dcterms:modified xsi:type="dcterms:W3CDTF">2014-01-14T09:35:48Z</dcterms:modified>
</cp:coreProperties>
</file>