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364" r:id="rId2"/>
    <p:sldId id="363" r:id="rId3"/>
    <p:sldId id="344" r:id="rId4"/>
    <p:sldId id="345" r:id="rId5"/>
    <p:sldId id="350" r:id="rId6"/>
    <p:sldId id="351" r:id="rId7"/>
    <p:sldId id="352" r:id="rId8"/>
    <p:sldId id="353" r:id="rId9"/>
    <p:sldId id="354" r:id="rId10"/>
    <p:sldId id="356" r:id="rId11"/>
    <p:sldId id="357" r:id="rId12"/>
    <p:sldId id="358" r:id="rId13"/>
    <p:sldId id="366" r:id="rId14"/>
    <p:sldId id="347" r:id="rId15"/>
    <p:sldId id="362" r:id="rId16"/>
    <p:sldId id="367" r:id="rId17"/>
    <p:sldId id="299" r:id="rId18"/>
    <p:sldId id="298" r:id="rId19"/>
    <p:sldId id="303" r:id="rId20"/>
    <p:sldId id="301" r:id="rId21"/>
    <p:sldId id="305" r:id="rId22"/>
    <p:sldId id="307" r:id="rId23"/>
    <p:sldId id="309" r:id="rId24"/>
    <p:sldId id="306" r:id="rId25"/>
    <p:sldId id="335" r:id="rId26"/>
    <p:sldId id="336" r:id="rId27"/>
    <p:sldId id="334" r:id="rId28"/>
    <p:sldId id="369" r:id="rId29"/>
    <p:sldId id="370" r:id="rId30"/>
    <p:sldId id="371" r:id="rId31"/>
    <p:sldId id="372" r:id="rId32"/>
    <p:sldId id="338" r:id="rId33"/>
    <p:sldId id="316" r:id="rId34"/>
    <p:sldId id="317" r:id="rId35"/>
    <p:sldId id="332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943EBA-66AC-4375-B1D5-DC069E5C4BF0}" type="datetimeFigureOut">
              <a:rPr lang="fr-FR" smtClean="0"/>
              <a:pPr/>
              <a:t>20/02/2023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7E701B-527C-4E77-A06A-897022282F8D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Informatique et Méthode de Traitement de l’Information</a:t>
            </a:r>
            <a:endParaRPr lang="fr-F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4282" y="642918"/>
            <a:ext cx="89297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partement des Sciences Commerciales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Niveau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M1</a:t>
            </a:r>
            <a:r>
              <a:rPr lang="fr-FR" sz="2000" b="1" baseline="-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Finance et Commerce International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Module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Informatique et M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de traitement de 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Responsable du Module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Dr. K Touati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Test de saisonnalité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r>
              <a:rPr lang="fr-FR" dirty="0" smtClean="0"/>
              <a:t>Estimer l’équation suivante :</a:t>
            </a:r>
          </a:p>
          <a:p>
            <a:r>
              <a:rPr lang="fr-FR" dirty="0" smtClean="0"/>
              <a:t>Nom de la série @</a:t>
            </a:r>
            <a:r>
              <a:rPr lang="fr-FR" dirty="0" err="1" smtClean="0"/>
              <a:t>seas</a:t>
            </a:r>
            <a:r>
              <a:rPr lang="fr-FR" dirty="0" smtClean="0"/>
              <a:t>(1) @</a:t>
            </a:r>
            <a:r>
              <a:rPr lang="fr-FR" dirty="0" err="1" smtClean="0"/>
              <a:t>seas</a:t>
            </a:r>
            <a:r>
              <a:rPr lang="fr-FR" dirty="0" smtClean="0"/>
              <a:t>(2)	@</a:t>
            </a:r>
            <a:r>
              <a:rPr lang="fr-FR" dirty="0" err="1" smtClean="0"/>
              <a:t>seas</a:t>
            </a:r>
            <a:r>
              <a:rPr lang="fr-FR" dirty="0" smtClean="0"/>
              <a:t>(3) @</a:t>
            </a:r>
            <a:r>
              <a:rPr lang="fr-FR" dirty="0" err="1" smtClean="0"/>
              <a:t>seas</a:t>
            </a:r>
            <a:r>
              <a:rPr lang="fr-FR" dirty="0" smtClean="0"/>
              <a:t>(4)</a:t>
            </a:r>
          </a:p>
          <a:p>
            <a:r>
              <a:rPr lang="fr-FR" dirty="0" smtClean="0"/>
              <a:t>Le nombre de coefficients @</a:t>
            </a:r>
            <a:r>
              <a:rPr lang="fr-FR" dirty="0" err="1" smtClean="0"/>
              <a:t>seas</a:t>
            </a:r>
            <a:r>
              <a:rPr lang="fr-FR" dirty="0" smtClean="0"/>
              <a:t> (…) est fonction de la périodicité de la série. Ainsi, pour une série semestrielle, nous aurons deux coefficients, pour une série trimestrielle, nous aurons quatre coefficients…</a:t>
            </a:r>
          </a:p>
          <a:p>
            <a:r>
              <a:rPr lang="fr-FR" dirty="0" smtClean="0"/>
              <a:t>Donc pour estimer l’équation, Quick → </a:t>
            </a:r>
            <a:r>
              <a:rPr lang="fr-FR" dirty="0" err="1" smtClean="0"/>
              <a:t>estimate</a:t>
            </a:r>
            <a:r>
              <a:rPr lang="fr-FR" dirty="0" smtClean="0"/>
              <a:t> </a:t>
            </a:r>
            <a:r>
              <a:rPr lang="fr-FR" dirty="0" err="1" smtClean="0"/>
              <a:t>equation</a:t>
            </a:r>
            <a:r>
              <a:rPr lang="fr-FR" dirty="0" smtClean="0"/>
              <a:t> → écrire l’équation → cliquer sur OK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4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928670"/>
            <a:ext cx="8572560" cy="5429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792961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28596" y="4857760"/>
            <a:ext cx="75724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Pour valider la présence d’une saisonnalité, il faut que tous les coefficients soient significatifs. C’est-à-dire : le t de </a:t>
            </a:r>
            <a:r>
              <a:rPr lang="fr-FR" b="1" dirty="0" err="1" smtClean="0"/>
              <a:t>student</a:t>
            </a:r>
            <a:r>
              <a:rPr lang="fr-FR" b="1" dirty="0" smtClean="0"/>
              <a:t> calculé soit supérieur à la valeur tabulée, ou bien la probabilité soit inférieur au risque (5%).</a:t>
            </a:r>
          </a:p>
          <a:p>
            <a:r>
              <a:rPr lang="fr-FR" b="1" dirty="0" smtClean="0"/>
              <a:t>Tous les coefficients ont une probabilité égale à zéro (p = 0) &lt; au risque 0.05 (5%)Donc la série est saisonnière.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8640960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II- Le test ADF et </a:t>
            </a:r>
            <a:r>
              <a:rPr lang="fr-FR" b="1" dirty="0" err="1" smtClean="0"/>
              <a:t>Modelisation</a:t>
            </a:r>
            <a:r>
              <a:rPr lang="fr-FR" b="1" dirty="0" smtClean="0"/>
              <a:t> VAR, sous </a:t>
            </a:r>
            <a:r>
              <a:rPr lang="fr-FR" b="1" dirty="0" err="1" smtClean="0"/>
              <a:t>Eviews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       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Une série est stationnaire si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ses caractéristiques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(espérance et variance)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 trouvent invariantes dans le temps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Une série  pour t=1, ..., t est dite stationnaire si : 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moyenne est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constante et indépendante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du temps ; E (X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= E (X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t+k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=  µ 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variance est définie et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indépendante du temps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; V (X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&lt; ∞</a:t>
            </a: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covariance est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indépendante du temps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; 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714356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429396"/>
          </a:xfrm>
        </p:spPr>
        <p:txBody>
          <a:bodyPr>
            <a:normAutofit fontScale="92500" lnSpcReduction="20000"/>
          </a:bodyPr>
          <a:lstStyle/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Le modèle 3: 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2800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= c + 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8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+ ϕ</a:t>
            </a:r>
            <a:r>
              <a:rPr lang="fr-FR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2800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800" b="1" baseline="-25000" dirty="0" smtClean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fr-FR" sz="2800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/>
              <a:t>Modèle autorégressif</a:t>
            </a:r>
            <a:r>
              <a:rPr lang="fr-FR" sz="2800" b="1" dirty="0" smtClean="0"/>
              <a:t> </a:t>
            </a:r>
            <a:r>
              <a:rPr lang="fr-FR" sz="2800" dirty="0" smtClean="0"/>
              <a:t>avec </a:t>
            </a:r>
            <a:r>
              <a:rPr lang="fr-FR" sz="2800" dirty="0" smtClean="0">
                <a:solidFill>
                  <a:srgbClr val="FF0000"/>
                </a:solidFill>
              </a:rPr>
              <a:t>tendance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Quick → series statistic →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Unit Root test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→ Level →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intercept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Test du trend: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 H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B=0  contre H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B≠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Tb </a:t>
            </a:r>
            <a:r>
              <a:rPr lang="fr-FR" sz="2800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˂ T</a:t>
            </a:r>
            <a:r>
              <a:rPr lang="fr-FR" sz="2800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ADF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2.78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 donc on accepte H</a:t>
            </a:r>
            <a:r>
              <a:rPr lang="fr-FR" sz="2800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sz="2800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B=0, la tendance est non significative. On passe au modèle </a:t>
            </a: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Si Tb 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˃ T</a:t>
            </a:r>
            <a:r>
              <a:rPr lang="fr-FR" sz="2800" baseline="30000" dirty="0" smtClean="0">
                <a:latin typeface="Times New Roman" pitchFamily="18" charset="0"/>
                <a:cs typeface="Times New Roman" pitchFamily="18" charset="0"/>
              </a:rPr>
              <a:t>ADF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2.78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donc on accepte H</a:t>
            </a:r>
            <a:r>
              <a:rPr lang="fr-FR" sz="2800" baseline="-250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B≠0, la tendance est significative;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série n’est pas stationnaire; Il convient de la </a:t>
            </a:r>
            <a:r>
              <a:rPr lang="fr-FR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stationnariser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en supprimant  la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tendance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s’il s’agit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d’un TS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par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 l’estimation de l’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equation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 la tendance  ( par les (MCO) , 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récupération de  la série des résidus.</a:t>
            </a:r>
            <a:r>
              <a:rPr lang="fr-FR" sz="2800" dirty="0" smtClean="0"/>
              <a:t>  </a:t>
            </a:r>
            <a:r>
              <a:rPr lang="fr-FR" sz="2800" dirty="0" smtClean="0">
                <a:solidFill>
                  <a:srgbClr val="FF0000"/>
                </a:solidFill>
              </a:rPr>
              <a:t>Procs → </a:t>
            </a:r>
            <a:r>
              <a:rPr lang="fr-FR" sz="2800" dirty="0" err="1" smtClean="0">
                <a:solidFill>
                  <a:srgbClr val="FF0000"/>
                </a:solidFill>
              </a:rPr>
              <a:t>make</a:t>
            </a:r>
            <a:r>
              <a:rPr lang="fr-FR" sz="2800" dirty="0" smtClean="0">
                <a:solidFill>
                  <a:srgbClr val="FF0000"/>
                </a:solidFill>
              </a:rPr>
              <a:t> résiduels séries</a:t>
            </a:r>
          </a:p>
          <a:p>
            <a:r>
              <a:rPr lang="fr-FR" sz="2800" dirty="0" smtClean="0">
                <a:solidFill>
                  <a:srgbClr val="FF0000"/>
                </a:solidFill>
              </a:rPr>
              <a:t> tester la stationnarité des </a:t>
            </a:r>
            <a:r>
              <a:rPr lang="fr-FR" sz="2800" dirty="0" smtClean="0">
                <a:solidFill>
                  <a:srgbClr val="FF0000"/>
                </a:solidFill>
              </a:rPr>
              <a:t>résidus</a:t>
            </a:r>
          </a:p>
          <a:p>
            <a:r>
              <a:rPr lang="fr-FR" sz="2800" dirty="0" smtClean="0">
                <a:solidFill>
                  <a:srgbClr val="00B050"/>
                </a:solidFill>
              </a:rPr>
              <a:t>De la différencier s’il s’agit de d’</a:t>
            </a:r>
            <a:r>
              <a:rPr lang="fr-FR" sz="2800" dirty="0" err="1" smtClean="0">
                <a:solidFill>
                  <a:srgbClr val="00B050"/>
                </a:solidFill>
              </a:rPr>
              <a:t>unDS</a:t>
            </a:r>
            <a:r>
              <a:rPr lang="fr-FR" sz="2800" dirty="0" smtClean="0">
                <a:solidFill>
                  <a:srgbClr val="FF0000"/>
                </a:solidFill>
              </a:rPr>
              <a:t>.</a:t>
            </a:r>
            <a:endParaRPr lang="fr-FR" sz="2800" dirty="0" smtClean="0">
              <a:solidFill>
                <a:srgbClr val="FF0000"/>
              </a:solidFill>
            </a:endParaRPr>
          </a:p>
          <a:p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fr-FR" sz="2700" b="1" dirty="0" smtClean="0"/>
              <a:t/>
            </a:r>
            <a:br>
              <a:rPr lang="fr-FR" sz="2700" b="1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400" b="1" dirty="0" smtClean="0"/>
              <a:t> </a:t>
            </a:r>
            <a:r>
              <a:rPr lang="fr-FR" sz="2700" b="1" dirty="0" smtClean="0">
                <a:latin typeface="Times New Roman" pitchFamily="18" charset="0"/>
                <a:cs typeface="Times New Roman" pitchFamily="18" charset="0"/>
              </a:rPr>
              <a:t>Stratégie simplifiée des tests de racine unitaire</a:t>
            </a:r>
            <a:endParaRPr lang="fr-FR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7232"/>
            <a:ext cx="9144000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285720" y="1142984"/>
            <a:ext cx="8643997" cy="5429288"/>
            <a:chOff x="2308" y="215"/>
            <a:chExt cx="7295" cy="5053"/>
          </a:xfrm>
        </p:grpSpPr>
        <p:pic>
          <p:nvPicPr>
            <p:cNvPr id="45059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23" y="230"/>
              <a:ext cx="7191" cy="5023"/>
            </a:xfrm>
            <a:prstGeom prst="rect">
              <a:avLst/>
            </a:prstGeom>
            <a:noFill/>
          </p:spPr>
        </p:pic>
        <p:sp>
          <p:nvSpPr>
            <p:cNvPr id="45060" name="Rectangle 4"/>
            <p:cNvSpPr>
              <a:spLocks noChangeArrowheads="1"/>
            </p:cNvSpPr>
            <p:nvPr/>
          </p:nvSpPr>
          <p:spPr bwMode="auto">
            <a:xfrm>
              <a:off x="2315" y="222"/>
              <a:ext cx="7280" cy="5038"/>
            </a:xfrm>
            <a:prstGeom prst="rect">
              <a:avLst/>
            </a:prstGeom>
            <a:noFill/>
            <a:ln w="9525">
              <a:solidFill>
                <a:srgbClr val="375F9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9" name="Rectangle 8"/>
          <p:cNvSpPr/>
          <p:nvPr/>
        </p:nvSpPr>
        <p:spPr>
          <a:xfrm>
            <a:off x="428596" y="214290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Pour étudier la stationnarité, il existe deux tests, le teste de </a:t>
            </a:r>
            <a:r>
              <a:rPr lang="fr-FR" sz="2400" dirty="0" err="1" smtClean="0"/>
              <a:t>Dickey</a:t>
            </a:r>
            <a:r>
              <a:rPr lang="fr-FR" sz="2400" dirty="0" smtClean="0"/>
              <a:t>-Fuller et le teste de Phillips-Perron.</a:t>
            </a:r>
            <a:endParaRPr lang="fr-F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764704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3100" b="1" dirty="0" smtClean="0"/>
              <a:t>Test  ADF: </a:t>
            </a:r>
            <a:br>
              <a:rPr lang="fr-FR" sz="3100" b="1" dirty="0" smtClean="0"/>
            </a:br>
            <a:endParaRPr lang="fr-FR" sz="31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72008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95536" y="764704"/>
            <a:ext cx="806489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modèle 3:  X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c +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+ ϕ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t-1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fr-FR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/>
              <a:t>Modèle autorégressif</a:t>
            </a:r>
            <a:r>
              <a:rPr lang="fr-FR" b="1" dirty="0" smtClean="0"/>
              <a:t> </a:t>
            </a:r>
            <a:r>
              <a:rPr lang="fr-FR" dirty="0" smtClean="0"/>
              <a:t>avec tendance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Quick → series statistic →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Unit Root test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→ Level →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trend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intercept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9"/>
          <p:cNvSpPr>
            <a:spLocks noGrp="1"/>
          </p:cNvSpPr>
          <p:nvPr>
            <p:ph sz="quarter" idx="2"/>
          </p:nvPr>
        </p:nvSpPr>
        <p:spPr>
          <a:xfrm>
            <a:off x="0" y="260648"/>
            <a:ext cx="4355976" cy="6597352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Test du trend: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B=0  contre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B≠0</a:t>
            </a:r>
          </a:p>
          <a:p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Tb ( 1,40)</a:t>
            </a:r>
            <a:r>
              <a:rPr lang="fr-FR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˂ T</a:t>
            </a:r>
            <a:r>
              <a:rPr lang="fr-FR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ADF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2.78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 donc on accepte H</a:t>
            </a:r>
            <a:r>
              <a:rPr lang="fr-FR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B=0, la tendance est non significative. On passe au modèle 2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7" y="188640"/>
            <a:ext cx="4536504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3100" b="1" dirty="0" smtClean="0"/>
              <a:t>Test  ADF: </a:t>
            </a:r>
            <a:br>
              <a:rPr lang="fr-FR" sz="3100" b="1" dirty="0" smtClean="0"/>
            </a:br>
            <a:endParaRPr lang="fr-FR" sz="31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334419"/>
            <a:ext cx="7200800" cy="404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39552" y="908720"/>
            <a:ext cx="7128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modèle 2: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t-1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Modèle autorégressif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avec constante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Quick → series statistic → Unit Root test → Level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intercept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92869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fr-FR" b="1" dirty="0" smtClean="0"/>
              <a:t> </a:t>
            </a:r>
            <a:r>
              <a:rPr lang="fr-FR" sz="3600" b="1" dirty="0" smtClean="0"/>
              <a:t>Chapitre 2 : Analyse des séries temporelles et modélisation VAR sous </a:t>
            </a:r>
            <a:r>
              <a:rPr lang="fr-FR" sz="3600" b="1" dirty="0" err="1" smtClean="0"/>
              <a:t>Eviews</a:t>
            </a:r>
            <a:endParaRPr lang="fr-FR" sz="3600" b="1" dirty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2031324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série temporelle est une succession d'observations au cours du temps représentant un phénomène économique (prix, ventes...) </a:t>
            </a: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 hypothèse, le pas du temps est considéré constant : l'heure, le jour, le mois, le trimestre, l'année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421481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L’objectif de la décomposition d’une série chronologique est de distinguer dans l’évolution de la série, une tendance « générale », des variations saisonnières, et des variations accidentelles imprévisibles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9"/>
          <p:cNvSpPr>
            <a:spLocks noGrp="1"/>
          </p:cNvSpPr>
          <p:nvPr>
            <p:ph sz="quarter" idx="2"/>
          </p:nvPr>
        </p:nvSpPr>
        <p:spPr>
          <a:xfrm>
            <a:off x="0" y="260648"/>
            <a:ext cx="4355976" cy="6597352"/>
          </a:xfrm>
        </p:spPr>
        <p:txBody>
          <a:bodyPr>
            <a:normAutofit lnSpcReduction="1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Test de la constante 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C=0  contre     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C≠0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Si Tc</a:t>
            </a:r>
            <a:r>
              <a:rPr lang="fr-FR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˂ T</a:t>
            </a:r>
            <a:r>
              <a:rPr lang="fr-FR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ADF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2.52 , on accepte H</a:t>
            </a:r>
            <a:r>
              <a:rPr lang="fr-FR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C= 0, la constante n’est pas significative. On passe à l’estimation du premier modèle.</a:t>
            </a:r>
            <a:endParaRPr lang="fr-FR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Si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 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˃ T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ADF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2.52 ,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on accepte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C≠0,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constante est significative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On passe au test du ϕ : </a:t>
            </a:r>
          </a:p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Test du ϕ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 =1   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ontre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ϕ ˂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-  Si 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Tϕ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= ˃ T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ADF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(5%) = - 2.92,  on accepte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 =1,  le processus est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non stationnaire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-  Si 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Tϕ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= ˂ T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ADF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(5%) = - 2.92 on accepte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 =1 le processus est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stationnaire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5" y="188640"/>
            <a:ext cx="4221686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8462174" cy="764704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3100" b="1" dirty="0" smtClean="0"/>
              <a:t>Test  ADF </a:t>
            </a:r>
            <a:br>
              <a:rPr lang="fr-FR" sz="3100" b="1" dirty="0" smtClean="0"/>
            </a:br>
            <a:endParaRPr lang="fr-FR" sz="3100" dirty="0"/>
          </a:p>
        </p:txBody>
      </p:sp>
      <p:pic>
        <p:nvPicPr>
          <p:cNvPr id="6" name="Espace réservé du contenu 5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714488"/>
            <a:ext cx="7429551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28596" y="908720"/>
            <a:ext cx="75997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Modèle 1 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ϕ</a:t>
            </a:r>
            <a:r>
              <a:rPr lang="fr-FR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t-1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fr-FR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Quick → series statistic → Unit Root test →Level →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None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57200" y="476672"/>
            <a:ext cx="4040188" cy="5904656"/>
          </a:xfrm>
        </p:spPr>
        <p:txBody>
          <a:bodyPr>
            <a:normAutofit/>
          </a:bodyPr>
          <a:lstStyle/>
          <a:p>
            <a:r>
              <a:rPr lang="fr-FR" b="1" dirty="0" smtClean="0"/>
              <a:t>Test du ϕ:</a:t>
            </a:r>
            <a:endParaRPr lang="fr-FR" dirty="0" smtClean="0"/>
          </a:p>
          <a:p>
            <a:r>
              <a:rPr lang="fr-FR" dirty="0" smtClean="0"/>
              <a:t>H</a:t>
            </a:r>
            <a:r>
              <a:rPr lang="fr-FR" baseline="-25000" dirty="0" smtClean="0"/>
              <a:t>0</a:t>
            </a:r>
            <a:r>
              <a:rPr lang="fr-FR" dirty="0" smtClean="0"/>
              <a:t> :</a:t>
            </a:r>
            <a:r>
              <a:rPr lang="fr-FR" baseline="-25000" dirty="0" smtClean="0"/>
              <a:t> </a:t>
            </a:r>
            <a:r>
              <a:rPr lang="fr-FR" dirty="0" smtClean="0"/>
              <a:t>ϕ =1   contre H</a:t>
            </a:r>
            <a:r>
              <a:rPr lang="fr-FR" baseline="-25000" dirty="0" smtClean="0"/>
              <a:t>1 </a:t>
            </a:r>
            <a:r>
              <a:rPr lang="fr-FR" dirty="0" smtClean="0"/>
              <a:t>: ϕ ˂ 1</a:t>
            </a:r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r>
              <a:rPr lang="fr-FR" dirty="0" smtClean="0"/>
              <a:t>Si </a:t>
            </a:r>
            <a:r>
              <a:rPr lang="fr-FR" dirty="0" err="1" smtClean="0"/>
              <a:t>Tϕ</a:t>
            </a:r>
            <a:r>
              <a:rPr lang="fr-FR" dirty="0" smtClean="0"/>
              <a:t> ˃ T</a:t>
            </a:r>
            <a:r>
              <a:rPr lang="fr-FR" baseline="30000" dirty="0" smtClean="0"/>
              <a:t>ADF </a:t>
            </a:r>
            <a:r>
              <a:rPr lang="fr-FR" dirty="0" smtClean="0"/>
              <a:t>(5%) = </a:t>
            </a:r>
            <a:r>
              <a:rPr lang="fr-FR" dirty="0" smtClean="0">
                <a:solidFill>
                  <a:srgbClr val="FF0000"/>
                </a:solidFill>
              </a:rPr>
              <a:t>- 1.94</a:t>
            </a:r>
            <a:r>
              <a:rPr lang="fr-FR" dirty="0" smtClean="0"/>
              <a:t>,  on accepte H</a:t>
            </a:r>
            <a:r>
              <a:rPr lang="fr-FR" baseline="-25000" dirty="0" smtClean="0"/>
              <a:t>0  </a:t>
            </a:r>
            <a:r>
              <a:rPr lang="fr-FR" dirty="0" smtClean="0"/>
              <a:t>ϕ =1,  le processus est </a:t>
            </a:r>
            <a:r>
              <a:rPr lang="fr-FR" b="1" dirty="0" smtClean="0"/>
              <a:t> non stationnaire </a:t>
            </a:r>
          </a:p>
          <a:p>
            <a:endParaRPr lang="fr-FR" b="1" dirty="0" smtClean="0"/>
          </a:p>
          <a:p>
            <a:r>
              <a:rPr lang="fr-FR" dirty="0" smtClean="0"/>
              <a:t>Si </a:t>
            </a:r>
            <a:r>
              <a:rPr lang="fr-FR" dirty="0" err="1" smtClean="0"/>
              <a:t>Tϕ</a:t>
            </a:r>
            <a:r>
              <a:rPr lang="fr-FR" dirty="0" smtClean="0"/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˂ </a:t>
            </a:r>
            <a:r>
              <a:rPr lang="fr-FR" dirty="0" smtClean="0"/>
              <a:t>T</a:t>
            </a:r>
            <a:r>
              <a:rPr lang="fr-FR" baseline="30000" dirty="0" smtClean="0"/>
              <a:t>ADF </a:t>
            </a:r>
            <a:r>
              <a:rPr lang="fr-FR" dirty="0" smtClean="0"/>
              <a:t>(5%) = - 1.94,  on  rejette H</a:t>
            </a:r>
            <a:r>
              <a:rPr lang="fr-FR" baseline="-25000" dirty="0" smtClean="0"/>
              <a:t>0  </a:t>
            </a:r>
            <a:r>
              <a:rPr lang="fr-FR" dirty="0" smtClean="0"/>
              <a:t>ϕ =1,  le processus est  alors </a:t>
            </a:r>
            <a:r>
              <a:rPr lang="fr-FR" b="1" dirty="0" smtClean="0"/>
              <a:t>stationnaire </a:t>
            </a:r>
          </a:p>
          <a:p>
            <a:endParaRPr lang="fr-F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5025" y="260648"/>
            <a:ext cx="4041775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568" y="620689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stationnarisation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de la série et récupération de l’ordre d’intégration</a:t>
            </a:r>
          </a:p>
          <a:p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Restons dans le modèle 1 ,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cad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Quick → series statistic → Unit Root test →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1st Difference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04863"/>
            <a:ext cx="7272808" cy="4176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57200" y="548680"/>
            <a:ext cx="4040188" cy="5577483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Test du ϕ: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 =1  Contre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ϕ ˂ 1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Tϕ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˂  T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ADF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(5%) = - 1. 94 on accepte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 ˂ 1 , le processus est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stationnaire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Donc, le processus  EXPO est intégré d’ordre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I(1)</a:t>
            </a: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Tϕ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˃ T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ADF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(5%) = - 1.94,  on rejette  H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ϕ ˂ 1; le processus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nest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pas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stationnaire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Il faudra passer à la 2ieme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difference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5025" y="404664"/>
            <a:ext cx="4041775" cy="5643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Cas particulier Le Modèle 2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017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764704"/>
            <a:ext cx="4038600" cy="5126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692696"/>
            <a:ext cx="4038600" cy="5433467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Test de la constante :</a:t>
            </a:r>
            <a:endParaRPr lang="fr-FR" dirty="0" smtClean="0"/>
          </a:p>
          <a:p>
            <a:r>
              <a:rPr lang="fr-FR" dirty="0" smtClean="0"/>
              <a:t>H</a:t>
            </a:r>
            <a:r>
              <a:rPr lang="fr-FR" baseline="-25000" dirty="0" smtClean="0"/>
              <a:t>0</a:t>
            </a:r>
            <a:r>
              <a:rPr lang="fr-FR" dirty="0" smtClean="0"/>
              <a:t> :</a:t>
            </a:r>
            <a:r>
              <a:rPr lang="fr-FR" baseline="-25000" dirty="0" smtClean="0"/>
              <a:t> </a:t>
            </a:r>
            <a:r>
              <a:rPr lang="fr-FR" dirty="0" smtClean="0"/>
              <a:t>C=0  Contre H</a:t>
            </a:r>
            <a:r>
              <a:rPr lang="fr-FR" baseline="-25000" dirty="0" smtClean="0"/>
              <a:t>1 </a:t>
            </a:r>
            <a:r>
              <a:rPr lang="fr-FR" dirty="0" smtClean="0"/>
              <a:t>: C≠0</a:t>
            </a:r>
          </a:p>
          <a:p>
            <a:r>
              <a:rPr lang="fr-FR" dirty="0" smtClean="0"/>
              <a:t>Tc</a:t>
            </a:r>
            <a:r>
              <a:rPr lang="fr-FR" baseline="-25000" dirty="0" smtClean="0"/>
              <a:t> </a:t>
            </a:r>
            <a:r>
              <a:rPr lang="fr-FR" dirty="0" smtClean="0"/>
              <a:t>= ǀ4.11ǀ ˃ T</a:t>
            </a:r>
            <a:r>
              <a:rPr lang="fr-FR" baseline="30000" dirty="0" smtClean="0"/>
              <a:t>ADF</a:t>
            </a:r>
            <a:r>
              <a:rPr lang="fr-FR" dirty="0" smtClean="0"/>
              <a:t>= 2.52 , on accepte H</a:t>
            </a:r>
            <a:r>
              <a:rPr lang="fr-FR" baseline="-25000" dirty="0" smtClean="0"/>
              <a:t>1</a:t>
            </a:r>
            <a:r>
              <a:rPr lang="fr-FR" dirty="0" smtClean="0"/>
              <a:t> :</a:t>
            </a:r>
            <a:r>
              <a:rPr lang="fr-FR" baseline="-25000" dirty="0" smtClean="0"/>
              <a:t> </a:t>
            </a:r>
            <a:r>
              <a:rPr lang="fr-FR" dirty="0" smtClean="0"/>
              <a:t>C≠0, la constante est significative. On passe au test du </a:t>
            </a:r>
            <a:r>
              <a:rPr lang="fr-FR" b="1" dirty="0" smtClean="0"/>
              <a:t> </a:t>
            </a:r>
            <a:r>
              <a:rPr lang="fr-FR" dirty="0" smtClean="0"/>
              <a:t>ϕ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b="1" dirty="0" smtClean="0"/>
              <a:t>Test du ϕ:</a:t>
            </a:r>
            <a:r>
              <a:rPr lang="fr-FR" dirty="0" smtClean="0"/>
              <a:t> </a:t>
            </a:r>
          </a:p>
          <a:p>
            <a:r>
              <a:rPr lang="fr-FR" dirty="0" smtClean="0"/>
              <a:t>H</a:t>
            </a:r>
            <a:r>
              <a:rPr lang="fr-FR" baseline="-25000" dirty="0" smtClean="0"/>
              <a:t>0</a:t>
            </a:r>
            <a:r>
              <a:rPr lang="fr-FR" dirty="0" smtClean="0"/>
              <a:t> :</a:t>
            </a:r>
            <a:r>
              <a:rPr lang="fr-FR" baseline="-25000" dirty="0" smtClean="0"/>
              <a:t> </a:t>
            </a:r>
            <a:r>
              <a:rPr lang="fr-FR" dirty="0" smtClean="0"/>
              <a:t>ϕ =1 Contre H</a:t>
            </a:r>
            <a:r>
              <a:rPr lang="fr-FR" baseline="-25000" dirty="0" smtClean="0"/>
              <a:t>1 </a:t>
            </a:r>
            <a:r>
              <a:rPr lang="fr-FR" dirty="0" smtClean="0"/>
              <a:t>: ϕ ˂ 1</a:t>
            </a:r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r>
              <a:rPr lang="fr-FR" dirty="0" err="1" smtClean="0"/>
              <a:t>Tϕ</a:t>
            </a:r>
            <a:r>
              <a:rPr lang="fr-FR" dirty="0" smtClean="0"/>
              <a:t> = - 4.89  ˂ T</a:t>
            </a:r>
            <a:r>
              <a:rPr lang="fr-FR" baseline="30000" dirty="0" smtClean="0"/>
              <a:t>ADF </a:t>
            </a:r>
            <a:r>
              <a:rPr lang="fr-FR" dirty="0" smtClean="0"/>
              <a:t>(5%) = - 2.94, on rejette H</a:t>
            </a:r>
            <a:r>
              <a:rPr lang="fr-FR" baseline="-25000" dirty="0" smtClean="0"/>
              <a:t>0  </a:t>
            </a:r>
            <a:r>
              <a:rPr lang="fr-FR" dirty="0" smtClean="0"/>
              <a:t>ϕ =1,  le processus est </a:t>
            </a:r>
            <a:r>
              <a:rPr lang="fr-FR" b="1" dirty="0" smtClean="0"/>
              <a:t> stationnaire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8064896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424936" cy="5826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29684" cy="714380"/>
          </a:xfrm>
        </p:spPr>
        <p:txBody>
          <a:bodyPr>
            <a:normAutofit fontScale="90000"/>
          </a:bodyPr>
          <a:lstStyle/>
          <a:p>
            <a:pPr lvl="0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r>
              <a:rPr lang="fr-FR" sz="3100" b="1" dirty="0" smtClean="0"/>
              <a:t>Lister les coefficients d’une série ARMA (p, q)</a:t>
            </a:r>
            <a:endParaRPr lang="fr-FR" sz="31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lvl="0"/>
            <a:r>
              <a:rPr lang="fr-FR" dirty="0" smtClean="0"/>
              <a:t>Lister les coefficients d’une série auto régressive AR(p) et moyenne mobile MA(q)</a:t>
            </a:r>
          </a:p>
          <a:p>
            <a:pPr>
              <a:buNone/>
            </a:pPr>
            <a:r>
              <a:rPr lang="fr-FR" dirty="0" smtClean="0"/>
              <a:t>1. générer les coefficients d’une série AR(3), on utilise la	commande suivante :	</a:t>
            </a:r>
            <a:r>
              <a:rPr lang="fr-FR" b="1" dirty="0" err="1" smtClean="0"/>
              <a:t>Ls</a:t>
            </a:r>
            <a:r>
              <a:rPr lang="fr-FR" b="1" dirty="0" smtClean="0"/>
              <a:t> y </a:t>
            </a:r>
            <a:r>
              <a:rPr lang="fr-FR" b="1" dirty="0" err="1" smtClean="0"/>
              <a:t>ar</a:t>
            </a:r>
            <a:r>
              <a:rPr lang="fr-FR" b="1" dirty="0" smtClean="0"/>
              <a:t>(1) </a:t>
            </a:r>
            <a:r>
              <a:rPr lang="fr-FR" b="1" dirty="0" err="1" smtClean="0"/>
              <a:t>ar</a:t>
            </a:r>
            <a:r>
              <a:rPr lang="fr-FR" b="1" dirty="0" smtClean="0"/>
              <a:t>(2) </a:t>
            </a:r>
            <a:r>
              <a:rPr lang="fr-FR" b="1" dirty="0" err="1" smtClean="0"/>
              <a:t>ar</a:t>
            </a:r>
            <a:r>
              <a:rPr lang="fr-FR" b="1" dirty="0" smtClean="0"/>
              <a:t>(3)</a:t>
            </a:r>
            <a:endParaRPr lang="fr-FR" dirty="0" smtClean="0"/>
          </a:p>
          <a:p>
            <a:r>
              <a:rPr lang="fr-FR" dirty="0" err="1" smtClean="0"/>
              <a:t>Ls</a:t>
            </a:r>
            <a:r>
              <a:rPr lang="fr-FR" dirty="0" smtClean="0"/>
              <a:t> : lister   Y ; notre série   Ar(p) : le Pleme coefficient</a:t>
            </a:r>
          </a:p>
          <a:p>
            <a:pPr>
              <a:buNone/>
            </a:pPr>
            <a:r>
              <a:rPr lang="fr-FR" dirty="0" smtClean="0"/>
              <a:t>2. Aussi pour les séries moyenne mobile, il suffit de changer </a:t>
            </a:r>
            <a:r>
              <a:rPr lang="fr-FR" dirty="0" err="1" smtClean="0"/>
              <a:t>ar</a:t>
            </a:r>
            <a:r>
              <a:rPr lang="fr-FR" dirty="0" smtClean="0"/>
              <a:t> par ma :  </a:t>
            </a:r>
            <a:r>
              <a:rPr lang="fr-FR" b="1" dirty="0" err="1" smtClean="0"/>
              <a:t>Ls</a:t>
            </a:r>
            <a:r>
              <a:rPr lang="fr-FR" b="1" dirty="0" smtClean="0"/>
              <a:t> y ma(1) ma(2)</a:t>
            </a:r>
          </a:p>
          <a:p>
            <a:pPr>
              <a:buNone/>
            </a:pPr>
            <a:r>
              <a:rPr lang="fr-FR" dirty="0" smtClean="0"/>
              <a:t>3. </a:t>
            </a:r>
            <a:r>
              <a:rPr lang="fr-FR" dirty="0" err="1" smtClean="0"/>
              <a:t>Eviews</a:t>
            </a:r>
            <a:r>
              <a:rPr lang="fr-FR" dirty="0" smtClean="0"/>
              <a:t> par défaut, traie les séries come des séries de type ARMA (</a:t>
            </a:r>
            <a:r>
              <a:rPr lang="fr-FR" dirty="0" err="1" smtClean="0"/>
              <a:t>p.q</a:t>
            </a:r>
            <a:r>
              <a:rPr lang="fr-FR" dirty="0" smtClean="0"/>
              <a:t>), et pour afficher les coefficients d’une ARMA (</a:t>
            </a:r>
            <a:r>
              <a:rPr lang="fr-FR" dirty="0" err="1" smtClean="0"/>
              <a:t>p,q</a:t>
            </a:r>
            <a:r>
              <a:rPr lang="fr-FR" dirty="0" smtClean="0"/>
              <a:t>), il suffit de combiner les commande de lister les coefficients AR(p) et de MA(q): </a:t>
            </a:r>
            <a:r>
              <a:rPr lang="fr-FR" b="1" dirty="0" err="1" smtClean="0"/>
              <a:t>Ls</a:t>
            </a:r>
            <a:r>
              <a:rPr lang="fr-FR" b="1" dirty="0" smtClean="0"/>
              <a:t> y </a:t>
            </a:r>
            <a:r>
              <a:rPr lang="fr-FR" b="1" dirty="0" err="1" smtClean="0"/>
              <a:t>ar</a:t>
            </a:r>
            <a:r>
              <a:rPr lang="fr-FR" b="1" dirty="0" smtClean="0"/>
              <a:t>(1) </a:t>
            </a:r>
            <a:r>
              <a:rPr lang="fr-FR" b="1" dirty="0" err="1" smtClean="0"/>
              <a:t>ar</a:t>
            </a:r>
            <a:r>
              <a:rPr lang="fr-FR" b="1" dirty="0" smtClean="0"/>
              <a:t>(2) </a:t>
            </a:r>
            <a:r>
              <a:rPr lang="fr-FR" b="1" dirty="0" err="1" smtClean="0"/>
              <a:t>ar</a:t>
            </a:r>
            <a:r>
              <a:rPr lang="fr-FR" b="1" dirty="0" smtClean="0"/>
              <a:t>(3) ma(1)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 smtClean="0"/>
          </a:p>
          <a:p>
            <a:pPr lvl="0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214282" y="1214422"/>
            <a:ext cx="8572560" cy="5286412"/>
            <a:chOff x="2488" y="216"/>
            <a:chExt cx="6934" cy="4098"/>
          </a:xfrm>
        </p:grpSpPr>
        <p:pic>
          <p:nvPicPr>
            <p:cNvPr id="4608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03" y="230"/>
              <a:ext cx="6904" cy="4068"/>
            </a:xfrm>
            <a:prstGeom prst="rect">
              <a:avLst/>
            </a:prstGeom>
            <a:noFill/>
          </p:spPr>
        </p:pic>
        <p:sp>
          <p:nvSpPr>
            <p:cNvPr id="46084" name="Rectangle 4"/>
            <p:cNvSpPr>
              <a:spLocks noChangeArrowheads="1"/>
            </p:cNvSpPr>
            <p:nvPr/>
          </p:nvSpPr>
          <p:spPr bwMode="auto">
            <a:xfrm>
              <a:off x="2495" y="223"/>
              <a:ext cx="6919" cy="4083"/>
            </a:xfrm>
            <a:prstGeom prst="rect">
              <a:avLst/>
            </a:prstGeom>
            <a:noFill/>
            <a:ln w="9525">
              <a:solidFill>
                <a:srgbClr val="375F9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00034" y="571481"/>
            <a:ext cx="47149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/>
              <a:t>Les coefficients AR(3)</a:t>
            </a:r>
            <a:endParaRPr lang="fr-FR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/>
              <a:t>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Les composantes d’une série temporelle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pPr lvl="3">
              <a:buFont typeface="Wingdings" pitchFamily="2" charset="2"/>
              <a:buChar char="§"/>
            </a:pPr>
            <a:r>
              <a:rPr lang="fr-FR" sz="2400" b="1" dirty="0" smtClean="0"/>
              <a:t>La tendance (trend) Tt</a:t>
            </a:r>
          </a:p>
          <a:p>
            <a:pPr>
              <a:buNone/>
            </a:pPr>
            <a:r>
              <a:rPr lang="fr-FR" sz="2400" dirty="0" smtClean="0"/>
              <a:t>      Représente </a:t>
            </a:r>
            <a:r>
              <a:rPr lang="fr-FR" sz="2400" dirty="0" smtClean="0">
                <a:solidFill>
                  <a:srgbClr val="FF0000"/>
                </a:solidFill>
              </a:rPr>
              <a:t>l'évolution à long terme de la série étudiée</a:t>
            </a:r>
            <a:r>
              <a:rPr lang="fr-FR" sz="2400" dirty="0" smtClean="0"/>
              <a:t>. Elle traduit le comportement moyen de la série (tendance à la hausse ou à la baisse)</a:t>
            </a:r>
          </a:p>
          <a:p>
            <a:pPr lvl="3"/>
            <a:r>
              <a:rPr lang="fr-FR" sz="2400" b="1" dirty="0" smtClean="0"/>
              <a:t>La saisonnalité St</a:t>
            </a:r>
          </a:p>
          <a:p>
            <a:pPr>
              <a:buNone/>
            </a:pPr>
            <a:r>
              <a:rPr lang="fr-FR" sz="2400" dirty="0" smtClean="0"/>
              <a:t>      Elle correspond au phénomène qui se </a:t>
            </a:r>
            <a:r>
              <a:rPr lang="fr-FR" sz="2400" dirty="0" smtClean="0">
                <a:solidFill>
                  <a:srgbClr val="FF0000"/>
                </a:solidFill>
              </a:rPr>
              <a:t>répète à un intervalle de temps régulier </a:t>
            </a:r>
            <a:r>
              <a:rPr lang="fr-FR" sz="2400" dirty="0" smtClean="0"/>
              <a:t>(périodique)</a:t>
            </a:r>
          </a:p>
          <a:p>
            <a:pPr lvl="3"/>
            <a:r>
              <a:rPr lang="fr-FR" sz="2400" b="1" dirty="0" smtClean="0"/>
              <a:t>La composante résiduelle (résidus, erreur) et</a:t>
            </a:r>
          </a:p>
          <a:p>
            <a:pPr>
              <a:buNone/>
            </a:pPr>
            <a:r>
              <a:rPr lang="fr-FR" sz="2400" dirty="0" smtClean="0"/>
              <a:t>      Ce sont des fluctuations </a:t>
            </a:r>
            <a:r>
              <a:rPr lang="fr-FR" sz="2400" dirty="0" smtClean="0">
                <a:solidFill>
                  <a:srgbClr val="FF0000"/>
                </a:solidFill>
              </a:rPr>
              <a:t>accidentelles irrégulières </a:t>
            </a:r>
            <a:r>
              <a:rPr lang="fr-FR" sz="2400" dirty="0" smtClean="0"/>
              <a:t>dues par exemple aux : guerre, grèves. elle sont de nature aléatoire.</a:t>
            </a:r>
          </a:p>
          <a:p>
            <a:pPr lvl="3"/>
            <a:r>
              <a:rPr lang="fr-FR" sz="2400" b="1" dirty="0" smtClean="0"/>
              <a:t>La composante cyclique Ct</a:t>
            </a:r>
          </a:p>
          <a:p>
            <a:pPr>
              <a:buNone/>
            </a:pPr>
            <a:r>
              <a:rPr lang="fr-FR" sz="2400" dirty="0" smtClean="0"/>
              <a:t>      Cette variation se trouve généralement dans les séries de longue durée et traduit </a:t>
            </a:r>
            <a:r>
              <a:rPr lang="fr-FR" sz="2400" dirty="0" smtClean="0">
                <a:solidFill>
                  <a:srgbClr val="FF0000"/>
                </a:solidFill>
              </a:rPr>
              <a:t>des phases successives de croissance et de récession qui constitue le cycle économique</a:t>
            </a:r>
            <a:r>
              <a:rPr lang="fr-FR" sz="2400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214282" y="1214422"/>
            <a:ext cx="8358246" cy="4929222"/>
            <a:chOff x="2473" y="362"/>
            <a:chExt cx="6961" cy="4031"/>
          </a:xfrm>
        </p:grpSpPr>
        <p:pic>
          <p:nvPicPr>
            <p:cNvPr id="4710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88" y="376"/>
              <a:ext cx="6931" cy="4001"/>
            </a:xfrm>
            <a:prstGeom prst="rect">
              <a:avLst/>
            </a:prstGeom>
            <a:noFill/>
          </p:spPr>
        </p:pic>
        <p:sp>
          <p:nvSpPr>
            <p:cNvPr id="47108" name="Rectangle 4"/>
            <p:cNvSpPr>
              <a:spLocks noChangeArrowheads="1"/>
            </p:cNvSpPr>
            <p:nvPr/>
          </p:nvSpPr>
          <p:spPr bwMode="auto">
            <a:xfrm>
              <a:off x="2480" y="369"/>
              <a:ext cx="6946" cy="4016"/>
            </a:xfrm>
            <a:prstGeom prst="rect">
              <a:avLst/>
            </a:prstGeom>
            <a:noFill/>
            <a:ln w="9525">
              <a:solidFill>
                <a:srgbClr val="375F9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00034" y="571481"/>
            <a:ext cx="47149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b="1" dirty="0" smtClean="0">
                <a:solidFill>
                  <a:srgbClr val="4F81B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4F81B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coefficients MA(2)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00034" y="571481"/>
            <a:ext cx="47149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/>
              <a:t> Exemple ARMA(3,1)</a:t>
            </a:r>
            <a:endParaRPr lang="fr-FR" sz="2000" dirty="0" smtClean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214282" y="1000108"/>
            <a:ext cx="8643998" cy="5500727"/>
            <a:chOff x="2473" y="349"/>
            <a:chExt cx="6964" cy="4216"/>
          </a:xfrm>
        </p:grpSpPr>
        <p:pic>
          <p:nvPicPr>
            <p:cNvPr id="5120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88" y="364"/>
              <a:ext cx="6920" cy="4186"/>
            </a:xfrm>
            <a:prstGeom prst="rect">
              <a:avLst/>
            </a:prstGeom>
            <a:noFill/>
          </p:spPr>
        </p:pic>
        <p:sp>
          <p:nvSpPr>
            <p:cNvPr id="51204" name="Rectangle 4"/>
            <p:cNvSpPr>
              <a:spLocks noChangeArrowheads="1"/>
            </p:cNvSpPr>
            <p:nvPr/>
          </p:nvSpPr>
          <p:spPr bwMode="auto">
            <a:xfrm>
              <a:off x="2480" y="356"/>
              <a:ext cx="6949" cy="4201"/>
            </a:xfrm>
            <a:prstGeom prst="rect">
              <a:avLst/>
            </a:prstGeom>
            <a:noFill/>
            <a:ln w="9525">
              <a:solidFill>
                <a:srgbClr val="375F92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 smtClean="0"/>
              <a:t>modélisation VAR consiste </a:t>
            </a:r>
            <a:r>
              <a:rPr lang="fr-FR" dirty="0" smtClean="0">
                <a:solidFill>
                  <a:srgbClr val="FF0000"/>
                </a:solidFill>
              </a:rPr>
              <a:t>à modéliser les interactions existantes entre les variables stationnaires</a:t>
            </a:r>
            <a:r>
              <a:rPr lang="fr-FR" dirty="0" smtClean="0"/>
              <a:t>, à partir de leur passé et de celui des autres variables. </a:t>
            </a:r>
          </a:p>
          <a:p>
            <a:r>
              <a:rPr lang="fr-FR" dirty="0" smtClean="0"/>
              <a:t>analyse  l’impact d’une variable donnée sur elle-même et sur les autres variables en utilisant des instruments d’analyse portant sur </a:t>
            </a:r>
            <a:r>
              <a:rPr lang="fr-FR" dirty="0" smtClean="0">
                <a:solidFill>
                  <a:srgbClr val="FF0000"/>
                </a:solidFill>
              </a:rPr>
              <a:t>les tests de causalité, la décomposition de la variance de l’erreur de prévision et les réponses </a:t>
            </a:r>
            <a:r>
              <a:rPr lang="fr-FR" dirty="0" err="1" smtClean="0">
                <a:solidFill>
                  <a:srgbClr val="FF0000"/>
                </a:solidFill>
              </a:rPr>
              <a:t>impulsionnelles</a:t>
            </a:r>
            <a:r>
              <a:rPr lang="fr-FR" dirty="0" smtClean="0">
                <a:solidFill>
                  <a:srgbClr val="FF0000"/>
                </a:solidFill>
              </a:rPr>
              <a:t>.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Estmation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du VAR: </a:t>
            </a:r>
            <a:b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</a:b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Espace réservé du contenu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628800"/>
            <a:ext cx="6552727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827584" y="112474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Quick → </a:t>
            </a:r>
            <a:r>
              <a:rPr lang="en-US" b="1" dirty="0" err="1" smtClean="0"/>
              <a:t>Estmate</a:t>
            </a:r>
            <a:r>
              <a:rPr lang="en-US" b="1" dirty="0" smtClean="0"/>
              <a:t> VAR→ 1</a:t>
            </a:r>
            <a:endParaRPr lang="fr-FR" b="1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Resultat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de l’estimation du VAR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052736"/>
            <a:ext cx="7416823" cy="507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2000" b="1" dirty="0" smtClean="0"/>
              <a:t>II-1 Détermination de nombre de retard (P)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  <p:pic>
        <p:nvPicPr>
          <p:cNvPr id="614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71604" y="2500306"/>
            <a:ext cx="557216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1053757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nombre de 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calages optimal P est obtenu par la m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thode relative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utilisation de crit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 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information. Celle-ci consistera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minimisation de la valeur des crit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 AIC (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Akaike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Information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Criterion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et SC (Schwarz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Criterion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dans 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estimation de quatre mod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diff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rents.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286412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La technique de décomposition repose sur un </a:t>
            </a:r>
            <a:r>
              <a:rPr lang="fr-FR" sz="2400" dirty="0" smtClean="0">
                <a:solidFill>
                  <a:srgbClr val="FF0000"/>
                </a:solidFill>
              </a:rPr>
              <a:t>schéma de décomposition.</a:t>
            </a:r>
            <a:r>
              <a:rPr lang="fr-FR" sz="2400" dirty="0" smtClean="0"/>
              <a:t> Il existe deux modèles</a:t>
            </a:r>
          </a:p>
          <a:p>
            <a:r>
              <a:rPr lang="fr-FR" sz="2400" b="1" dirty="0" smtClean="0"/>
              <a:t>Modèle additif: </a:t>
            </a:r>
            <a:r>
              <a:rPr lang="fr-FR" sz="2400" dirty="0" smtClean="0"/>
              <a:t>Ce modèle suppose l'interdépendance des 4 composantes </a:t>
            </a:r>
          </a:p>
          <a:p>
            <a:pPr>
              <a:buNone/>
            </a:pPr>
            <a:r>
              <a:rPr lang="fr-FR" sz="2400" dirty="0" smtClean="0"/>
              <a:t>                </a:t>
            </a:r>
            <a:r>
              <a:rPr lang="fr-FR" sz="2400" dirty="0" err="1" smtClean="0"/>
              <a:t>Xt</a:t>
            </a:r>
            <a:r>
              <a:rPr lang="fr-FR" sz="2400" dirty="0" smtClean="0"/>
              <a:t> = Tt + St + C + e</a:t>
            </a:r>
          </a:p>
          <a:p>
            <a:r>
              <a:rPr lang="fr-FR" sz="2400" dirty="0" smtClean="0"/>
              <a:t>-Le modèle additif </a:t>
            </a:r>
            <a:r>
              <a:rPr lang="fr-FR" sz="2400" dirty="0" smtClean="0">
                <a:solidFill>
                  <a:srgbClr val="FF0000"/>
                </a:solidFill>
              </a:rPr>
              <a:t>est engendré par deux lignes parallèles</a:t>
            </a:r>
          </a:p>
          <a:p>
            <a:r>
              <a:rPr lang="fr-FR" sz="2400" dirty="0" smtClean="0"/>
              <a:t>-L'amplitude de variation dans le modèle additif est constante.</a:t>
            </a:r>
          </a:p>
          <a:p>
            <a:r>
              <a:rPr lang="fr-FR" sz="2400" b="1" dirty="0" smtClean="0"/>
              <a:t>Modèle multiplicatif : </a:t>
            </a:r>
            <a:r>
              <a:rPr lang="fr-FR" sz="2400" dirty="0" smtClean="0">
                <a:solidFill>
                  <a:srgbClr val="FF0000"/>
                </a:solidFill>
              </a:rPr>
              <a:t>L'amplitude du modèle multiplicatif varie dans le temps</a:t>
            </a:r>
            <a:r>
              <a:rPr lang="fr-FR" sz="2400" dirty="0" smtClean="0"/>
              <a:t>. </a:t>
            </a:r>
            <a:r>
              <a:rPr lang="fr-FR" sz="2400" dirty="0" err="1" smtClean="0"/>
              <a:t>Xt</a:t>
            </a:r>
            <a:r>
              <a:rPr lang="fr-FR" sz="2400" dirty="0" smtClean="0"/>
              <a:t> = Tt * St * Ct * et</a:t>
            </a:r>
            <a:br>
              <a:rPr lang="fr-FR" sz="2400" dirty="0" smtClean="0"/>
            </a:br>
            <a:endParaRPr lang="fr-FR" sz="24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17.pn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14356"/>
            <a:ext cx="4038600" cy="5000660"/>
          </a:xfrm>
          <a:prstGeom prst="rect">
            <a:avLst/>
          </a:prstGeom>
        </p:spPr>
      </p:pic>
      <p:pic>
        <p:nvPicPr>
          <p:cNvPr id="6" name="image18.png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714356"/>
            <a:ext cx="4038600" cy="50006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lvl="3" algn="ctr" rtl="0">
              <a:spcBef>
                <a:spcPct val="0"/>
              </a:spcBef>
            </a:pP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Test du modèle (test de </a:t>
            </a:r>
            <a:r>
              <a:rPr lang="fr-FR" sz="2200" b="1" dirty="0" err="1" smtClean="0">
                <a:latin typeface="Times New Roman" pitchFamily="18" charset="0"/>
                <a:cs typeface="Times New Roman" pitchFamily="18" charset="0"/>
              </a:rPr>
              <a:t>Buys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 Ballot)</a:t>
            </a:r>
            <a:br>
              <a:rPr lang="fr-FR" sz="2200" b="1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test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Buys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Ballot se base sur le calcul des moyennes et des écarts types par année.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On dit qu'un modèle est additif si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moyennes et les écarts types sont indépendants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Dans le cas contraire, le modèle est dit multiplicatif.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cela, on estime par la méthode des MCO (moindre carrées ordinaires) les paramètres α et β dont le modèle s'écrit ainsi :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On effectue le test suivant: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Si le coefficient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 est significativement différent de zéro donc le modèle est multiplicatif.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Si le coefficient β = 0 donc le modèle est additif.</a:t>
            </a:r>
          </a:p>
          <a:p>
            <a:endParaRPr lang="fr-FR" dirty="0"/>
          </a:p>
        </p:txBody>
      </p:sp>
      <p:pic>
        <p:nvPicPr>
          <p:cNvPr id="4" name="image20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538" y="3643314"/>
            <a:ext cx="6286543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Comme les données sont trimestrielles, on coche  </a:t>
            </a:r>
            <a:r>
              <a:rPr lang="fr-FR" dirty="0" err="1" smtClean="0"/>
              <a:t>quartely</a:t>
            </a:r>
            <a:r>
              <a:rPr lang="fr-FR" dirty="0" smtClean="0"/>
              <a:t> → enter la date de début et de la fin → cliquer sur OK</a:t>
            </a:r>
          </a:p>
          <a:p>
            <a:endParaRPr lang="fr-FR" dirty="0"/>
          </a:p>
        </p:txBody>
      </p:sp>
      <p:pic>
        <p:nvPicPr>
          <p:cNvPr id="5" name="image1.png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57752" y="1643050"/>
            <a:ext cx="3714776" cy="44291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>Créer la série y 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471858" cy="3328998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 Object → new </a:t>
            </a:r>
            <a:r>
              <a:rPr lang="fr-FR" b="1" dirty="0" err="1" smtClean="0"/>
              <a:t>object</a:t>
            </a:r>
            <a:r>
              <a:rPr lang="fr-FR" b="1" dirty="0" smtClean="0"/>
              <a:t> → choisir le type d’objet (</a:t>
            </a:r>
            <a:r>
              <a:rPr lang="fr-FR" b="1" dirty="0" err="1" smtClean="0"/>
              <a:t>series</a:t>
            </a:r>
            <a:r>
              <a:rPr lang="fr-FR" b="1" dirty="0" smtClean="0"/>
              <a:t>) et nommer la série (y)</a:t>
            </a:r>
            <a:endParaRPr lang="fr-FR" dirty="0"/>
          </a:p>
        </p:txBody>
      </p:sp>
      <p:pic>
        <p:nvPicPr>
          <p:cNvPr id="5" name="image2.png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071934" y="1428736"/>
            <a:ext cx="4286280" cy="4500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3543296" cy="4840303"/>
          </a:xfrm>
        </p:spPr>
        <p:txBody>
          <a:bodyPr/>
          <a:lstStyle/>
          <a:p>
            <a:r>
              <a:rPr lang="fr-FR" dirty="0" smtClean="0"/>
              <a:t>Pour pouvoir saisir ou copier les données, il faut activer le mode édition en cliquant une fois sur </a:t>
            </a:r>
            <a:r>
              <a:rPr lang="fr-FR" b="1" dirty="0" smtClean="0"/>
              <a:t>Edit+/-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5" name="image3.png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857620" y="1071546"/>
            <a:ext cx="4829180" cy="5143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873</TotalTime>
  <Words>921</Words>
  <Application>Microsoft Office PowerPoint</Application>
  <PresentationFormat>Affichage à l'écran (4:3)</PresentationFormat>
  <Paragraphs>143</Paragraphs>
  <Slides>35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6" baseType="lpstr">
      <vt:lpstr>Débit</vt:lpstr>
      <vt:lpstr>Informatique et Méthode de Traitement de l’Information</vt:lpstr>
      <vt:lpstr>Diapositive 2</vt:lpstr>
      <vt:lpstr>  Les composantes d’une série temporelle</vt:lpstr>
      <vt:lpstr>Diapositive 4</vt:lpstr>
      <vt:lpstr>Diapositive 5</vt:lpstr>
      <vt:lpstr>Test du modèle (test de Buys Ballot) </vt:lpstr>
      <vt:lpstr>Diapositive 7</vt:lpstr>
      <vt:lpstr>Créer la série y  </vt:lpstr>
      <vt:lpstr>Diapositive 9</vt:lpstr>
      <vt:lpstr>Test de saisonnalité </vt:lpstr>
      <vt:lpstr>Diapositive 11</vt:lpstr>
      <vt:lpstr>Diapositive 12</vt:lpstr>
      <vt:lpstr>Diapositive 13</vt:lpstr>
      <vt:lpstr>   </vt:lpstr>
      <vt:lpstr>   Stratégie simplifiée des tests de racine unitaire</vt:lpstr>
      <vt:lpstr>Diapositive 16</vt:lpstr>
      <vt:lpstr> Test  ADF:  </vt:lpstr>
      <vt:lpstr>Diapositive 18</vt:lpstr>
      <vt:lpstr> Test  ADF:  </vt:lpstr>
      <vt:lpstr>Diapositive 20</vt:lpstr>
      <vt:lpstr> Test  ADF  </vt:lpstr>
      <vt:lpstr>Diapositive 22</vt:lpstr>
      <vt:lpstr>Diapositive 23</vt:lpstr>
      <vt:lpstr>Diapositive 24</vt:lpstr>
      <vt:lpstr>Cas particulier Le Modèle 2</vt:lpstr>
      <vt:lpstr>Diapositive 26</vt:lpstr>
      <vt:lpstr>Diapositive 27</vt:lpstr>
      <vt:lpstr>   Lister les coefficients d’une série ARMA (p, q)</vt:lpstr>
      <vt:lpstr>Diapositive 29</vt:lpstr>
      <vt:lpstr>Diapositive 30</vt:lpstr>
      <vt:lpstr>Diapositive 31</vt:lpstr>
      <vt:lpstr>Diapositive 32</vt:lpstr>
      <vt:lpstr> Estmation du VAR:  </vt:lpstr>
      <vt:lpstr>Resultat de l’estimation du VAR</vt:lpstr>
      <vt:lpstr>II-1 Détermination de nombre de retard (P)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compaq</dc:creator>
  <cp:lastModifiedBy>HoC</cp:lastModifiedBy>
  <cp:revision>117</cp:revision>
  <dcterms:created xsi:type="dcterms:W3CDTF">2019-02-17T14:42:26Z</dcterms:created>
  <dcterms:modified xsi:type="dcterms:W3CDTF">2023-02-20T19:07:16Z</dcterms:modified>
</cp:coreProperties>
</file>