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89" r:id="rId4"/>
    <p:sldId id="263" r:id="rId5"/>
    <p:sldId id="290" r:id="rId6"/>
    <p:sldId id="291" r:id="rId7"/>
    <p:sldId id="292" r:id="rId8"/>
    <p:sldId id="264" r:id="rId9"/>
    <p:sldId id="294" r:id="rId10"/>
    <p:sldId id="295" r:id="rId11"/>
    <p:sldId id="296" r:id="rId12"/>
    <p:sldId id="297" r:id="rId13"/>
    <p:sldId id="265" r:id="rId14"/>
    <p:sldId id="300" r:id="rId15"/>
    <p:sldId id="301" r:id="rId16"/>
    <p:sldId id="302" r:id="rId17"/>
    <p:sldId id="303" r:id="rId18"/>
    <p:sldId id="283" r:id="rId19"/>
    <p:sldId id="284" r:id="rId20"/>
    <p:sldId id="285" r:id="rId21"/>
    <p:sldId id="287" r:id="rId22"/>
    <p:sldId id="288" r:id="rId23"/>
    <p:sldId id="266" r:id="rId24"/>
    <p:sldId id="267" r:id="rId25"/>
    <p:sldId id="268" r:id="rId26"/>
    <p:sldId id="269" r:id="rId27"/>
    <p:sldId id="304" r:id="rId28"/>
    <p:sldId id="272" r:id="rId29"/>
    <p:sldId id="305" r:id="rId30"/>
    <p:sldId id="275" r:id="rId31"/>
    <p:sldId id="306" r:id="rId32"/>
    <p:sldId id="276" r:id="rId33"/>
    <p:sldId id="277" r:id="rId34"/>
    <p:sldId id="279" r:id="rId35"/>
    <p:sldId id="280" r:id="rId36"/>
    <p:sldId id="281" r:id="rId37"/>
    <p:sldId id="278" r:id="rId38"/>
    <p:sldId id="270" r:id="rId39"/>
    <p:sldId id="271"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80" autoAdjust="0"/>
  </p:normalViewPr>
  <p:slideViewPr>
    <p:cSldViewPr>
      <p:cViewPr varScale="1">
        <p:scale>
          <a:sx n="85" d="100"/>
          <a:sy n="85" d="100"/>
        </p:scale>
        <p:origin x="115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2641622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59446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298332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401906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3924141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0734CFF-D56E-479E-9A2A-F4A091C6BA1E}"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133875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0734CFF-D56E-479E-9A2A-F4A091C6BA1E}" type="datetimeFigureOut">
              <a:rPr lang="fr-FR" smtClean="0"/>
              <a:t>16/02/2022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98061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80734CFF-D56E-479E-9A2A-F4A091C6BA1E}" type="datetimeFigureOut">
              <a:rPr lang="fr-FR" smtClean="0"/>
              <a:t>16/02/2022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77281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0734CFF-D56E-479E-9A2A-F4A091C6BA1E}" type="datetimeFigureOut">
              <a:rPr lang="fr-FR" smtClean="0"/>
              <a:t>16/02/2022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197237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0734CFF-D56E-479E-9A2A-F4A091C6BA1E}"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419916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80734CFF-D56E-479E-9A2A-F4A091C6BA1E}" type="datetimeFigureOut">
              <a:rPr lang="fr-FR" smtClean="0"/>
              <a:t>16/02/2022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7A8F58-FBC4-4CF2-BD2F-EF7C037657B2}" type="slidenum">
              <a:rPr lang="fr-FR" smtClean="0"/>
              <a:t>‹N°›</a:t>
            </a:fld>
            <a:endParaRPr lang="fr-FR"/>
          </a:p>
        </p:txBody>
      </p:sp>
    </p:spTree>
    <p:extLst>
      <p:ext uri="{BB962C8B-B14F-4D97-AF65-F5344CB8AC3E}">
        <p14:creationId xmlns:p14="http://schemas.microsoft.com/office/powerpoint/2010/main" val="1062158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34CFF-D56E-479E-9A2A-F4A091C6BA1E}" type="datetimeFigureOut">
              <a:rPr lang="fr-FR" smtClean="0"/>
              <a:t>16/02/2022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A8F58-FBC4-4CF2-BD2F-EF7C037657B2}" type="slidenum">
              <a:rPr lang="fr-FR" smtClean="0"/>
              <a:t>‹N°›</a:t>
            </a:fld>
            <a:endParaRPr lang="fr-FR"/>
          </a:p>
        </p:txBody>
      </p:sp>
    </p:spTree>
    <p:extLst>
      <p:ext uri="{BB962C8B-B14F-4D97-AF65-F5344CB8AC3E}">
        <p14:creationId xmlns:p14="http://schemas.microsoft.com/office/powerpoint/2010/main" val="2826846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5400" i="1" dirty="0">
                <a:latin typeface="Times New Roman" pitchFamily="18" charset="0"/>
                <a:cs typeface="Times New Roman" pitchFamily="18" charset="0"/>
              </a:rPr>
              <a:t>Salmonella</a:t>
            </a:r>
            <a:endParaRPr lang="fr-FR" sz="5400" dirty="0">
              <a:latin typeface="Times New Roman" pitchFamily="18" charset="0"/>
              <a:cs typeface="Times New Roman" pitchFamily="18" charset="0"/>
            </a:endParaRPr>
          </a:p>
        </p:txBody>
      </p:sp>
      <p:sp>
        <p:nvSpPr>
          <p:cNvPr id="4" name="Rectangle 3"/>
          <p:cNvSpPr/>
          <p:nvPr/>
        </p:nvSpPr>
        <p:spPr>
          <a:xfrm>
            <a:off x="899592" y="3718773"/>
            <a:ext cx="7920880" cy="369332"/>
          </a:xfrm>
          <a:prstGeom prst="rect">
            <a:avLst/>
          </a:prstGeom>
        </p:spPr>
        <p:txBody>
          <a:bodyPr wrap="square">
            <a:spAutoFit/>
          </a:bodyPr>
          <a:lstStyle/>
          <a:p>
            <a:pPr>
              <a:buFont typeface="Monotype Sorts" charset="2"/>
              <a:buNone/>
              <a:tabLst>
                <a:tab pos="1616075" algn="l"/>
                <a:tab pos="2001838" algn="l"/>
              </a:tabLst>
            </a:pPr>
            <a:r>
              <a:rPr lang="fr-FR" dirty="0"/>
              <a:t>Genre le plus complexe et le plus vaste de la famille des entérobactéries</a:t>
            </a:r>
          </a:p>
        </p:txBody>
      </p:sp>
    </p:spTree>
    <p:extLst>
      <p:ext uri="{BB962C8B-B14F-4D97-AF65-F5344CB8AC3E}">
        <p14:creationId xmlns:p14="http://schemas.microsoft.com/office/powerpoint/2010/main" val="88116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066800" y="323850"/>
            <a:ext cx="8077200" cy="487363"/>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Symptomatologie des fièvres typho</a:t>
            </a:r>
            <a:r>
              <a:rPr lang="en-GB" altLang="ja-JP">
                <a:ea typeface="ヒラギノ角ゴ Pro W3" pitchFamily="1" charset="-128"/>
              </a:rPr>
              <a:t>ï</a:t>
            </a:r>
            <a:r>
              <a:rPr lang="en-GB"/>
              <a:t>des</a:t>
            </a:r>
          </a:p>
        </p:txBody>
      </p:sp>
      <p:sp>
        <p:nvSpPr>
          <p:cNvPr id="6" name="Rectangle 3"/>
          <p:cNvSpPr txBox="1">
            <a:spLocks noChangeArrowheads="1"/>
          </p:cNvSpPr>
          <p:nvPr/>
        </p:nvSpPr>
        <p:spPr>
          <a:xfrm>
            <a:off x="0" y="811214"/>
            <a:ext cx="9144000" cy="60467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2400" dirty="0">
                <a:latin typeface="Times New Roman" pitchFamily="18" charset="0"/>
                <a:cs typeface="Times New Roman" pitchFamily="18" charset="0"/>
              </a:rPr>
              <a:t>Incubation : 5 à 30 </a:t>
            </a:r>
            <a:r>
              <a:rPr lang="en-GB" sz="2400" dirty="0" err="1">
                <a:latin typeface="Times New Roman" pitchFamily="18" charset="0"/>
                <a:cs typeface="Times New Roman" pitchFamily="18" charset="0"/>
              </a:rPr>
              <a:t>jours</a:t>
            </a:r>
            <a:r>
              <a:rPr lang="en-GB" sz="2400" dirty="0">
                <a:latin typeface="Times New Roman" pitchFamily="18" charset="0"/>
                <a:cs typeface="Times New Roman" pitchFamily="18" charset="0"/>
              </a:rPr>
              <a:t> (15 </a:t>
            </a:r>
            <a:r>
              <a:rPr lang="en-GB" sz="2400" dirty="0" err="1">
                <a:latin typeface="Times New Roman" pitchFamily="18" charset="0"/>
                <a:cs typeface="Times New Roman" pitchFamily="18" charset="0"/>
              </a:rPr>
              <a:t>jours</a:t>
            </a:r>
            <a:r>
              <a:rPr lang="en-GB" sz="2400" dirty="0">
                <a:latin typeface="Times New Roman" pitchFamily="18" charset="0"/>
                <a:cs typeface="Times New Roman" pitchFamily="18" charset="0"/>
              </a:rPr>
              <a:t> en </a:t>
            </a:r>
            <a:r>
              <a:rPr lang="en-GB" sz="2400" dirty="0" err="1">
                <a:latin typeface="Times New Roman" pitchFamily="18" charset="0"/>
                <a:cs typeface="Times New Roman" pitchFamily="18" charset="0"/>
              </a:rPr>
              <a:t>moyenne</a:t>
            </a:r>
            <a:r>
              <a:rPr lang="en-GB" sz="2400" dirty="0">
                <a:latin typeface="Times New Roman" pitchFamily="18" charset="0"/>
                <a:cs typeface="Times New Roman" pitchFamily="18" charset="0"/>
              </a:rPr>
              <a:t>)</a:t>
            </a:r>
          </a:p>
          <a:p>
            <a:pPr algn="just"/>
            <a:endParaRPr lang="en-GB" sz="2400"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Période d'invasion : </a:t>
            </a:r>
          </a:p>
          <a:p>
            <a:pPr lvl="1" algn="just">
              <a:buFontTx/>
              <a:buChar char="•"/>
            </a:pPr>
            <a:r>
              <a:rPr lang="fr-FR" dirty="0">
                <a:latin typeface="Times New Roman" pitchFamily="18" charset="0"/>
                <a:cs typeface="Times New Roman" pitchFamily="18" charset="0"/>
              </a:rPr>
              <a:t>fièvre, céphalées, vertiges</a:t>
            </a:r>
          </a:p>
          <a:p>
            <a:pPr lvl="1" algn="just">
              <a:buFontTx/>
              <a:buChar char="•"/>
            </a:pPr>
            <a:r>
              <a:rPr lang="fr-FR" dirty="0">
                <a:latin typeface="Times New Roman" pitchFamily="18" charset="0"/>
                <a:cs typeface="Times New Roman" pitchFamily="18" charset="0"/>
              </a:rPr>
              <a:t>constipation, puis diarrhée, vomissements, douleurs abdominales</a:t>
            </a:r>
          </a:p>
          <a:p>
            <a:pPr lvl="1" algn="just">
              <a:buFontTx/>
              <a:buChar char="•"/>
            </a:pP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hépatosplénomégalie</a:t>
            </a:r>
            <a:r>
              <a:rPr lang="fr-FR" dirty="0">
                <a:latin typeface="Times New Roman" pitchFamily="18" charset="0"/>
                <a:cs typeface="Times New Roman" pitchFamily="18" charset="0"/>
              </a:rPr>
              <a:t> inconstante</a:t>
            </a:r>
          </a:p>
          <a:p>
            <a:pPr lvl="1" algn="just"/>
            <a:endParaRPr lang="fr-FR" dirty="0">
              <a:latin typeface="Times New Roman" pitchFamily="18" charset="0"/>
              <a:cs typeface="Times New Roman" pitchFamily="18" charset="0"/>
            </a:endParaRPr>
          </a:p>
          <a:p>
            <a:pPr algn="just"/>
            <a:r>
              <a:rPr lang="fr-FR" sz="2400" dirty="0">
                <a:latin typeface="Times New Roman" pitchFamily="18" charset="0"/>
                <a:cs typeface="Times New Roman" pitchFamily="18" charset="0"/>
              </a:rPr>
              <a:t>Période d'état :</a:t>
            </a:r>
            <a:r>
              <a:rPr lang="fr-FR" sz="2600" dirty="0">
                <a:latin typeface="Times New Roman" pitchFamily="18" charset="0"/>
                <a:cs typeface="Times New Roman" pitchFamily="18" charset="0"/>
              </a:rPr>
              <a:t> </a:t>
            </a:r>
          </a:p>
          <a:p>
            <a:pPr lvl="1" algn="just">
              <a:buFontTx/>
              <a:buChar char="•"/>
            </a:pPr>
            <a:r>
              <a:rPr lang="fr-FR" dirty="0">
                <a:latin typeface="Times New Roman" pitchFamily="18" charset="0"/>
                <a:cs typeface="Times New Roman" pitchFamily="18" charset="0"/>
              </a:rPr>
              <a:t>Tuphos (état d’obnubilation: baisse de la vigilance, liée à une atteinte du système nerveux central + phases de délire) inconstant</a:t>
            </a:r>
          </a:p>
          <a:p>
            <a:pPr lvl="1" algn="just">
              <a:buFontTx/>
              <a:buChar char="•"/>
            </a:pPr>
            <a:r>
              <a:rPr lang="fr-FR" dirty="0">
                <a:latin typeface="Times New Roman" pitchFamily="18" charset="0"/>
                <a:cs typeface="Times New Roman" pitchFamily="18" charset="0"/>
              </a:rPr>
              <a:t>taches rosées lenticulaires (2-4 mm diamètre) inconstantes</a:t>
            </a:r>
          </a:p>
          <a:p>
            <a:pPr algn="just"/>
            <a:endParaRPr lang="en-GB" dirty="0">
              <a:latin typeface="Times New Roman" pitchFamily="18" charset="0"/>
              <a:cs typeface="Times New Roman" pitchFamily="18" charset="0"/>
            </a:endParaRPr>
          </a:p>
          <a:p>
            <a:pPr algn="just"/>
            <a:r>
              <a:rPr lang="en-GB" sz="2400" dirty="0" err="1">
                <a:latin typeface="Times New Roman" pitchFamily="18" charset="0"/>
                <a:cs typeface="Times New Roman" pitchFamily="18" charset="0"/>
              </a:rPr>
              <a:t>Guérison</a:t>
            </a:r>
            <a:r>
              <a:rPr lang="en-GB" sz="2400" dirty="0">
                <a:latin typeface="Times New Roman" pitchFamily="18" charset="0"/>
                <a:cs typeface="Times New Roman" pitchFamily="18" charset="0"/>
              </a:rPr>
              <a:t> en 3-4 </a:t>
            </a:r>
            <a:r>
              <a:rPr lang="en-GB" sz="2400" dirty="0" err="1">
                <a:latin typeface="Times New Roman" pitchFamily="18" charset="0"/>
                <a:cs typeface="Times New Roman" pitchFamily="18" charset="0"/>
              </a:rPr>
              <a:t>semaines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mais</a:t>
            </a:r>
            <a:r>
              <a:rPr lang="en-GB" sz="2400" dirty="0">
                <a:latin typeface="Times New Roman" pitchFamily="18" charset="0"/>
                <a:cs typeface="Times New Roman" pitchFamily="18" charset="0"/>
              </a:rPr>
              <a:t> fatigue </a:t>
            </a:r>
            <a:r>
              <a:rPr lang="en-GB" sz="2400" dirty="0" err="1">
                <a:latin typeface="Times New Roman" pitchFamily="18" charset="0"/>
                <a:cs typeface="Times New Roman" pitchFamily="18" charset="0"/>
              </a:rPr>
              <a:t>résiduelle</a:t>
            </a:r>
            <a:endParaRPr lang="en-GB" sz="2400" dirty="0">
              <a:latin typeface="Times New Roman" pitchFamily="18" charset="0"/>
              <a:cs typeface="Times New Roman" pitchFamily="18" charset="0"/>
            </a:endParaRPr>
          </a:p>
          <a:p>
            <a:pPr algn="just"/>
            <a:r>
              <a:rPr lang="en-GB" sz="2400" dirty="0" err="1">
                <a:latin typeface="Times New Roman" pitchFamily="18" charset="0"/>
                <a:cs typeface="Times New Roman" pitchFamily="18" charset="0"/>
              </a:rPr>
              <a:t>Rechutes</a:t>
            </a:r>
            <a:r>
              <a:rPr lang="en-GB" sz="2400" dirty="0">
                <a:latin typeface="Times New Roman" pitchFamily="18" charset="0"/>
                <a:cs typeface="Times New Roman" pitchFamily="18" charset="0"/>
              </a:rPr>
              <a:t> </a:t>
            </a:r>
            <a:r>
              <a:rPr lang="en-GB" sz="2400" dirty="0" err="1">
                <a:latin typeface="Times New Roman" pitchFamily="18" charset="0"/>
                <a:cs typeface="Times New Roman" pitchFamily="18" charset="0"/>
              </a:rPr>
              <a:t>fréquentes</a:t>
            </a:r>
            <a:r>
              <a:rPr lang="en-GB" sz="2400" dirty="0">
                <a:latin typeface="Times New Roman" pitchFamily="18" charset="0"/>
                <a:cs typeface="Times New Roman" pitchFamily="18" charset="0"/>
              </a:rPr>
              <a:t> (8 à 30 </a:t>
            </a:r>
            <a:r>
              <a:rPr lang="en-GB" sz="2400" dirty="0" err="1">
                <a:latin typeface="Times New Roman" pitchFamily="18" charset="0"/>
                <a:cs typeface="Times New Roman" pitchFamily="18" charset="0"/>
              </a:rPr>
              <a:t>jours</a:t>
            </a:r>
            <a:r>
              <a:rPr lang="en-GB" sz="2400" dirty="0">
                <a:latin typeface="Times New Roman" pitchFamily="18" charset="0"/>
                <a:cs typeface="Times New Roman" pitchFamily="18" charset="0"/>
              </a:rPr>
              <a:t> après </a:t>
            </a:r>
            <a:r>
              <a:rPr lang="en-GB" sz="2400" dirty="0" err="1">
                <a:latin typeface="Times New Roman" pitchFamily="18" charset="0"/>
                <a:cs typeface="Times New Roman" pitchFamily="18" charset="0"/>
              </a:rPr>
              <a:t>l’arrêt</a:t>
            </a:r>
            <a:r>
              <a:rPr lang="en-GB" sz="2400" dirty="0">
                <a:latin typeface="Times New Roman" pitchFamily="18" charset="0"/>
                <a:cs typeface="Times New Roman" pitchFamily="18" charset="0"/>
              </a:rPr>
              <a:t> du </a:t>
            </a:r>
            <a:r>
              <a:rPr lang="en-GB" sz="2400" dirty="0" err="1">
                <a:latin typeface="Times New Roman" pitchFamily="18" charset="0"/>
                <a:cs typeface="Times New Roman" pitchFamily="18" charset="0"/>
              </a:rPr>
              <a:t>traitement</a:t>
            </a:r>
            <a:r>
              <a:rPr lang="en-GB" sz="2400" dirty="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Tree>
    <p:extLst>
      <p:ext uri="{BB962C8B-B14F-4D97-AF65-F5344CB8AC3E}">
        <p14:creationId xmlns:p14="http://schemas.microsoft.com/office/powerpoint/2010/main" val="3861167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54013"/>
            <a:ext cx="8077200" cy="503237"/>
          </a:xfrm>
        </p:spPr>
        <p:txBody>
          <a:bodyPr>
            <a:normAutofit fontScale="90000"/>
          </a:bodyPr>
          <a:lstStyle/>
          <a:p>
            <a:r>
              <a:rPr lang="fr-FR" sz="3300" b="1" dirty="0">
                <a:latin typeface="Times New Roman" pitchFamily="18" charset="0"/>
                <a:cs typeface="Times New Roman" pitchFamily="18" charset="0"/>
              </a:rPr>
              <a:t>Salmonelloses mineures </a:t>
            </a:r>
            <a:endParaRPr lang="en-GB" sz="3300" b="1" dirty="0">
              <a:latin typeface="Times New Roman" pitchFamily="18" charset="0"/>
              <a:cs typeface="Times New Roman" pitchFamily="18" charset="0"/>
            </a:endParaRPr>
          </a:p>
        </p:txBody>
      </p:sp>
      <p:sp>
        <p:nvSpPr>
          <p:cNvPr id="5" name="Rectangle 3"/>
          <p:cNvSpPr txBox="1">
            <a:spLocks noChangeArrowheads="1"/>
          </p:cNvSpPr>
          <p:nvPr/>
        </p:nvSpPr>
        <p:spPr>
          <a:xfrm>
            <a:off x="-1588" y="1052736"/>
            <a:ext cx="9182100" cy="561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buFont typeface="Wingdings" pitchFamily="2" charset="2"/>
              <a:buChar char="§"/>
            </a:pPr>
            <a:r>
              <a:rPr lang="fr-FR" sz="2400" dirty="0" err="1">
                <a:solidFill>
                  <a:schemeClr val="accent2"/>
                </a:solidFill>
                <a:latin typeface="Times New Roman" pitchFamily="18" charset="0"/>
                <a:cs typeface="Times New Roman" pitchFamily="18" charset="0"/>
              </a:rPr>
              <a:t>Sérotypes</a:t>
            </a:r>
            <a:r>
              <a:rPr lang="fr-FR" sz="2400" dirty="0">
                <a:solidFill>
                  <a:schemeClr val="accent2"/>
                </a:solidFill>
                <a:latin typeface="Times New Roman" pitchFamily="18" charset="0"/>
                <a:cs typeface="Times New Roman" pitchFamily="18" charset="0"/>
              </a:rPr>
              <a:t> : très nombreux</a:t>
            </a:r>
            <a:r>
              <a:rPr lang="fr-FR" sz="2400" dirty="0">
                <a:latin typeface="Times New Roman" pitchFamily="18" charset="0"/>
                <a:cs typeface="Times New Roman" pitchFamily="18" charset="0"/>
              </a:rPr>
              <a:t> </a:t>
            </a:r>
          </a:p>
          <a:p>
            <a:pPr lvl="2" algn="just"/>
            <a:r>
              <a:rPr lang="en-GB" dirty="0" err="1">
                <a:latin typeface="Times New Roman" pitchFamily="18" charset="0"/>
                <a:cs typeface="Times New Roman" pitchFamily="18" charset="0"/>
              </a:rPr>
              <a:t>Typhimurium</a:t>
            </a:r>
            <a:endParaRPr lang="en-GB" dirty="0">
              <a:latin typeface="Times New Roman" pitchFamily="18" charset="0"/>
              <a:cs typeface="Times New Roman" pitchFamily="18" charset="0"/>
            </a:endParaRPr>
          </a:p>
          <a:p>
            <a:pPr lvl="2" algn="just"/>
            <a:r>
              <a:rPr lang="en-GB" dirty="0" err="1">
                <a:latin typeface="Times New Roman" pitchFamily="18" charset="0"/>
                <a:cs typeface="Times New Roman" pitchFamily="18" charset="0"/>
              </a:rPr>
              <a:t>Enteritidis</a:t>
            </a:r>
            <a:endParaRPr lang="en-GB" dirty="0">
              <a:latin typeface="Times New Roman" pitchFamily="18" charset="0"/>
              <a:cs typeface="Times New Roman" pitchFamily="18" charset="0"/>
            </a:endParaRPr>
          </a:p>
          <a:p>
            <a:pPr lvl="2" algn="just"/>
            <a:r>
              <a:rPr lang="en-GB" dirty="0" err="1">
                <a:latin typeface="Times New Roman" pitchFamily="18" charset="0"/>
                <a:cs typeface="Times New Roman" pitchFamily="18" charset="0"/>
              </a:rPr>
              <a:t>Hadar</a:t>
            </a:r>
            <a:r>
              <a:rPr lang="en-GB" dirty="0">
                <a:latin typeface="Times New Roman" pitchFamily="18" charset="0"/>
                <a:cs typeface="Times New Roman" pitchFamily="18" charset="0"/>
              </a:rPr>
              <a:t>, Heidelberg, Virchow, Dublin …</a:t>
            </a:r>
          </a:p>
          <a:p>
            <a:pPr lvl="2" algn="just"/>
            <a:endParaRPr lang="en-GB" dirty="0">
              <a:latin typeface="Times New Roman" pitchFamily="18" charset="0"/>
              <a:cs typeface="Times New Roman" pitchFamily="18" charset="0"/>
            </a:endParaRPr>
          </a:p>
          <a:p>
            <a:pPr lvl="1" algn="just">
              <a:buFont typeface="Wingdings" pitchFamily="2" charset="2"/>
              <a:buChar char="§"/>
            </a:pPr>
            <a:r>
              <a:rPr lang="fr-FR" sz="2400" dirty="0">
                <a:solidFill>
                  <a:schemeClr val="accent2"/>
                </a:solidFill>
                <a:latin typeface="Times New Roman" pitchFamily="18" charset="0"/>
                <a:cs typeface="Times New Roman" pitchFamily="18" charset="0"/>
              </a:rPr>
              <a:t>Transmission</a:t>
            </a:r>
            <a:r>
              <a:rPr lang="fr-FR" sz="2400" dirty="0">
                <a:latin typeface="Times New Roman" pitchFamily="18" charset="0"/>
                <a:cs typeface="Times New Roman" pitchFamily="18" charset="0"/>
              </a:rPr>
              <a:t> : </a:t>
            </a:r>
          </a:p>
          <a:p>
            <a:pPr lvl="2" algn="just"/>
            <a:r>
              <a:rPr lang="fr-FR" dirty="0">
                <a:latin typeface="Times New Roman" pitchFamily="18" charset="0"/>
                <a:cs typeface="Times New Roman" pitchFamily="18" charset="0"/>
              </a:rPr>
              <a:t>Ingestion d’eau ou d’aliments contaminés</a:t>
            </a:r>
          </a:p>
          <a:p>
            <a:pPr lvl="2" algn="just"/>
            <a:r>
              <a:rPr lang="fr-FR" dirty="0">
                <a:latin typeface="Times New Roman" pitchFamily="18" charset="0"/>
                <a:cs typeface="Times New Roman" pitchFamily="18" charset="0"/>
              </a:rPr>
              <a:t>Aliments incriminés: produits contaminés (viandes, charcuterie, laitages, œufs, volailles), fruits et légumes souillés</a:t>
            </a:r>
          </a:p>
          <a:p>
            <a:pPr lvl="2" algn="just"/>
            <a:r>
              <a:rPr lang="fr-FR" dirty="0">
                <a:latin typeface="Times New Roman" pitchFamily="18" charset="0"/>
                <a:cs typeface="Times New Roman" pitchFamily="18" charset="0"/>
              </a:rPr>
              <a:t>Infection souvent collective : repas préparés à l'avance, défaut dans la conservation des aliments (chaîne du froid)</a:t>
            </a:r>
          </a:p>
          <a:p>
            <a:pPr lvl="2" algn="just"/>
            <a:r>
              <a:rPr lang="fr-FR" dirty="0">
                <a:latin typeface="Times New Roman" pitchFamily="18" charset="0"/>
                <a:cs typeface="Times New Roman" pitchFamily="18" charset="0"/>
              </a:rPr>
              <a:t>Il faut ingérer beaucoup de germes pour =&gt; maladie (10</a:t>
            </a:r>
            <a:r>
              <a:rPr lang="fr-FR" baseline="30000" dirty="0">
                <a:latin typeface="Times New Roman" pitchFamily="18" charset="0"/>
                <a:cs typeface="Times New Roman" pitchFamily="18" charset="0"/>
              </a:rPr>
              <a:t>6</a:t>
            </a:r>
            <a:r>
              <a:rPr lang="fr-FR" dirty="0">
                <a:latin typeface="Times New Roman" pitchFamily="18" charset="0"/>
                <a:cs typeface="Times New Roman" pitchFamily="18" charset="0"/>
              </a:rPr>
              <a:t>)</a:t>
            </a:r>
          </a:p>
          <a:p>
            <a:pPr lvl="1" algn="just"/>
            <a:endParaRPr lang="fr-FR" sz="2400" dirty="0">
              <a:latin typeface="Times New Roman" pitchFamily="18" charset="0"/>
              <a:cs typeface="Times New Roman" pitchFamily="18" charset="0"/>
            </a:endParaRPr>
          </a:p>
        </p:txBody>
      </p:sp>
      <p:sp>
        <p:nvSpPr>
          <p:cNvPr id="7" name="Text Box 16"/>
          <p:cNvSpPr txBox="1">
            <a:spLocks noChangeArrowheads="1"/>
          </p:cNvSpPr>
          <p:nvPr/>
        </p:nvSpPr>
        <p:spPr bwMode="auto">
          <a:xfrm>
            <a:off x="6523038" y="3495675"/>
            <a:ext cx="635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
        <p:nvSpPr>
          <p:cNvPr id="10" name="Text Box 26"/>
          <p:cNvSpPr txBox="1">
            <a:spLocks noChangeArrowheads="1"/>
          </p:cNvSpPr>
          <p:nvPr/>
        </p:nvSpPr>
        <p:spPr bwMode="auto">
          <a:xfrm>
            <a:off x="9798050" y="25908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1" name="Text Box 27"/>
          <p:cNvSpPr txBox="1">
            <a:spLocks noChangeArrowheads="1"/>
          </p:cNvSpPr>
          <p:nvPr/>
        </p:nvSpPr>
        <p:spPr bwMode="auto">
          <a:xfrm>
            <a:off x="9740900" y="2974975"/>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
        <p:nvSpPr>
          <p:cNvPr id="12" name="Text Box 33"/>
          <p:cNvSpPr txBox="1">
            <a:spLocks noChangeArrowheads="1"/>
          </p:cNvSpPr>
          <p:nvPr/>
        </p:nvSpPr>
        <p:spPr bwMode="auto">
          <a:xfrm>
            <a:off x="5503863" y="2347913"/>
            <a:ext cx="35591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p>
        </p:txBody>
      </p:sp>
    </p:spTree>
    <p:extLst>
      <p:ext uri="{BB962C8B-B14F-4D97-AF65-F5344CB8AC3E}">
        <p14:creationId xmlns:p14="http://schemas.microsoft.com/office/powerpoint/2010/main" val="395549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5952399"/>
          </a:xfrm>
          <a:prstGeom prst="rect">
            <a:avLst/>
          </a:prstGeom>
        </p:spPr>
        <p:txBody>
          <a:bodyPr wrap="square">
            <a:spAutoFit/>
          </a:bodyPr>
          <a:lstStyle/>
          <a:p>
            <a:pPr algn="just">
              <a:lnSpc>
                <a:spcPct val="170000"/>
              </a:lnSpc>
            </a:pPr>
            <a:r>
              <a:rPr lang="fr-FR" sz="3200" b="1" dirty="0">
                <a:latin typeface="Times New Roman" pitchFamily="18" charset="0"/>
                <a:cs typeface="Times New Roman" pitchFamily="18" charset="0"/>
              </a:rPr>
              <a:t>Les autres </a:t>
            </a:r>
            <a:r>
              <a:rPr lang="fr-FR" sz="3200" b="1" dirty="0" err="1">
                <a:latin typeface="Times New Roman" pitchFamily="18" charset="0"/>
                <a:cs typeface="Times New Roman" pitchFamily="18" charset="0"/>
              </a:rPr>
              <a:t>sérovars</a:t>
            </a:r>
            <a:r>
              <a:rPr lang="fr-FR" sz="3200" b="1" dirty="0">
                <a:latin typeface="Times New Roman" pitchFamily="18" charset="0"/>
                <a:cs typeface="Times New Roman" pitchFamily="18" charset="0"/>
              </a:rPr>
              <a:t> « mineurs »</a:t>
            </a:r>
            <a:r>
              <a:rPr lang="fr-FR" sz="3200" dirty="0">
                <a:latin typeface="Times New Roman" pitchFamily="18" charset="0"/>
                <a:cs typeface="Times New Roman" pitchFamily="18" charset="0"/>
              </a:rPr>
              <a:t> habituellement responsables de toxi-infections alimentaires qui se manifestent par des gastro-entérites avec diarrhées et vomissements survenant dans les </a:t>
            </a:r>
            <a:r>
              <a:rPr lang="fr-FR" sz="3200" b="1" dirty="0">
                <a:latin typeface="Times New Roman" pitchFamily="18" charset="0"/>
                <a:cs typeface="Times New Roman" pitchFamily="18" charset="0"/>
              </a:rPr>
              <a:t>8 à 10 heures</a:t>
            </a:r>
            <a:r>
              <a:rPr lang="fr-FR" sz="3200" dirty="0">
                <a:latin typeface="Times New Roman" pitchFamily="18" charset="0"/>
                <a:cs typeface="Times New Roman" pitchFamily="18" charset="0"/>
              </a:rPr>
              <a:t> suivant l'ingestion de l'aliment contaminant et dont l'évolution est en règle spontanément </a:t>
            </a:r>
            <a:r>
              <a:rPr lang="fr-FR" sz="3200" b="1" dirty="0">
                <a:latin typeface="Times New Roman" pitchFamily="18" charset="0"/>
                <a:cs typeface="Times New Roman" pitchFamily="18" charset="0"/>
              </a:rPr>
              <a:t>favorable</a:t>
            </a:r>
            <a:r>
              <a:rPr lang="fr-FR" sz="3200" dirty="0">
                <a:latin typeface="Times New Roman" pitchFamily="18" charset="0"/>
                <a:cs typeface="Times New Roman" pitchFamily="18" charset="0"/>
              </a:rPr>
              <a:t> en quelques jours. </a:t>
            </a:r>
          </a:p>
        </p:txBody>
      </p:sp>
    </p:spTree>
    <p:extLst>
      <p:ext uri="{BB962C8B-B14F-4D97-AF65-F5344CB8AC3E}">
        <p14:creationId xmlns:p14="http://schemas.microsoft.com/office/powerpoint/2010/main" val="161873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44624"/>
            <a:ext cx="8928992" cy="6741368"/>
          </a:xfrm>
        </p:spPr>
        <p:txBody>
          <a:bodyPr>
            <a:normAutofit fontScale="92500" lnSpcReduction="20000"/>
          </a:bodyPr>
          <a:lstStyle/>
          <a:p>
            <a:pPr marL="0" indent="0" algn="just">
              <a:lnSpc>
                <a:spcPct val="170000"/>
              </a:lnSpc>
              <a:buNone/>
            </a:pPr>
            <a:r>
              <a:rPr lang="fr-FR" dirty="0">
                <a:latin typeface="Times New Roman" pitchFamily="18" charset="0"/>
                <a:cs typeface="Times New Roman" pitchFamily="18" charset="0"/>
              </a:rPr>
              <a:t>Les entérites à salmonelles s'observent surtout chez les </a:t>
            </a:r>
            <a:r>
              <a:rPr lang="fr-FR" b="1" dirty="0">
                <a:latin typeface="Times New Roman" pitchFamily="18" charset="0"/>
                <a:cs typeface="Times New Roman" pitchFamily="18" charset="0"/>
              </a:rPr>
              <a:t>nourrissons</a:t>
            </a:r>
            <a:r>
              <a:rPr lang="fr-FR" dirty="0">
                <a:latin typeface="Times New Roman" pitchFamily="18" charset="0"/>
                <a:cs typeface="Times New Roman" pitchFamily="18" charset="0"/>
              </a:rPr>
              <a:t>, parfois au cours d'épidémies au sein de collectivités.</a:t>
            </a:r>
          </a:p>
          <a:p>
            <a:pPr marL="0" indent="0" algn="just">
              <a:lnSpc>
                <a:spcPct val="170000"/>
              </a:lnSpc>
              <a:buNone/>
            </a:pPr>
            <a:r>
              <a:rPr lang="fr-FR" dirty="0">
                <a:latin typeface="Times New Roman" pitchFamily="18" charset="0"/>
                <a:cs typeface="Times New Roman" pitchFamily="18" charset="0"/>
              </a:rPr>
              <a:t>Ces </a:t>
            </a:r>
            <a:r>
              <a:rPr lang="fr-FR" dirty="0" err="1">
                <a:latin typeface="Times New Roman" pitchFamily="18" charset="0"/>
                <a:cs typeface="Times New Roman" pitchFamily="18" charset="0"/>
              </a:rPr>
              <a:t>sérovars</a:t>
            </a:r>
            <a:r>
              <a:rPr lang="fr-FR" dirty="0">
                <a:latin typeface="Times New Roman" pitchFamily="18" charset="0"/>
                <a:cs typeface="Times New Roman" pitchFamily="18" charset="0"/>
              </a:rPr>
              <a:t> « mineurs » peuvent cependant être responsables de rares infections extradigestives (infections </a:t>
            </a:r>
            <a:r>
              <a:rPr lang="fr-FR" dirty="0" err="1">
                <a:latin typeface="Times New Roman" pitchFamily="18" charset="0"/>
                <a:cs typeface="Times New Roman" pitchFamily="18" charset="0"/>
              </a:rPr>
              <a:t>ostéoarticulaires</a:t>
            </a:r>
            <a:r>
              <a:rPr lang="fr-FR" dirty="0">
                <a:latin typeface="Times New Roman" pitchFamily="18" charset="0"/>
                <a:cs typeface="Times New Roman" pitchFamily="18" charset="0"/>
              </a:rPr>
              <a:t>, septicémies voire méningites) de type opportuniste sur certains terrains favorisants (drépanocytose, immunodépression, période néonatale). </a:t>
            </a:r>
            <a:endParaRPr lang="fr-FR" dirty="0"/>
          </a:p>
        </p:txBody>
      </p:sp>
    </p:spTree>
    <p:extLst>
      <p:ext uri="{BB962C8B-B14F-4D97-AF65-F5344CB8AC3E}">
        <p14:creationId xmlns:p14="http://schemas.microsoft.com/office/powerpoint/2010/main" val="242522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492" y="44624"/>
            <a:ext cx="9043988" cy="465138"/>
          </a:xfrm>
          <a:prstGeom prst="rect">
            <a:avLst/>
          </a:prstGeom>
          <a:ln w="38100" cmpd="dbl">
            <a:solidFill>
              <a:srgbClr val="FF00FF"/>
            </a:solidFill>
            <a:miter lim="800000"/>
            <a:headEnd/>
            <a:tailEnd/>
          </a:ln>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a:latin typeface="Times New Roman" pitchFamily="18" charset="0"/>
                <a:cs typeface="Times New Roman" pitchFamily="18" charset="0"/>
              </a:rPr>
              <a:t>Diagnostic direct des salmonelloses</a:t>
            </a:r>
            <a:endParaRPr lang="fr-FR" sz="2400" b="1" i="1">
              <a:latin typeface="Times New Roman" pitchFamily="18" charset="0"/>
              <a:cs typeface="Times New Roman" pitchFamily="18" charset="0"/>
            </a:endParaRPr>
          </a:p>
        </p:txBody>
      </p:sp>
      <p:sp>
        <p:nvSpPr>
          <p:cNvPr id="5" name="Rectangle 3"/>
          <p:cNvSpPr txBox="1">
            <a:spLocks noChangeArrowheads="1"/>
          </p:cNvSpPr>
          <p:nvPr/>
        </p:nvSpPr>
        <p:spPr>
          <a:xfrm>
            <a:off x="-108520" y="764704"/>
            <a:ext cx="9252520" cy="579167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fr-FR" sz="2600" dirty="0">
                <a:latin typeface="Times New Roman" pitchFamily="18" charset="0"/>
                <a:cs typeface="Times New Roman" pitchFamily="18" charset="0"/>
              </a:rPr>
              <a:t>Prélèvements pour culture</a:t>
            </a:r>
          </a:p>
          <a:p>
            <a:pPr algn="just"/>
            <a:endParaRPr lang="fr-FR" dirty="0">
              <a:latin typeface="Times New Roman" pitchFamily="18" charset="0"/>
              <a:cs typeface="Times New Roman" pitchFamily="18" charset="0"/>
            </a:endParaRPr>
          </a:p>
          <a:p>
            <a:pPr algn="just">
              <a:buFont typeface="Monotype Sorts" charset="2"/>
              <a:buNone/>
            </a:pPr>
            <a:r>
              <a:rPr lang="fr-FR" sz="2800" b="1" dirty="0">
                <a:latin typeface="Times New Roman" pitchFamily="18" charset="0"/>
                <a:cs typeface="Times New Roman" pitchFamily="18" charset="0"/>
              </a:rPr>
              <a:t>1.	Suspicion de fièvre typhoïde</a:t>
            </a:r>
          </a:p>
          <a:p>
            <a:pPr lvl="1" algn="just"/>
            <a:r>
              <a:rPr lang="fr-FR" dirty="0">
                <a:latin typeface="Times New Roman" pitchFamily="18" charset="0"/>
                <a:cs typeface="Times New Roman" pitchFamily="18" charset="0"/>
              </a:rPr>
              <a:t>Hémoculture (au début de la maladie, lors des ascensions thermiques)</a:t>
            </a:r>
          </a:p>
          <a:p>
            <a:pPr lvl="2" algn="just"/>
            <a:r>
              <a:rPr lang="fr-FR" dirty="0">
                <a:latin typeface="Times New Roman" pitchFamily="18" charset="0"/>
                <a:cs typeface="Times New Roman" pitchFamily="18" charset="0"/>
              </a:rPr>
              <a:t>Prélever au moins 10 ml de sang</a:t>
            </a:r>
          </a:p>
          <a:p>
            <a:pPr lvl="2" algn="just"/>
            <a:r>
              <a:rPr lang="fr-FR" dirty="0">
                <a:latin typeface="Times New Roman" pitchFamily="18" charset="0"/>
                <a:cs typeface="Times New Roman" pitchFamily="18" charset="0"/>
              </a:rPr>
              <a:t>1ère semaine : + dans 90 % des cas</a:t>
            </a:r>
          </a:p>
          <a:p>
            <a:pPr lvl="2" algn="just"/>
            <a:r>
              <a:rPr lang="fr-FR" dirty="0">
                <a:latin typeface="Times New Roman" pitchFamily="18" charset="0"/>
                <a:cs typeface="Times New Roman" pitchFamily="18" charset="0"/>
              </a:rPr>
              <a:t>3ème semaine : + dans 40 % des cas</a:t>
            </a:r>
          </a:p>
          <a:p>
            <a:pPr lvl="1" algn="just"/>
            <a:r>
              <a:rPr lang="fr-FR" dirty="0">
                <a:latin typeface="Times New Roman" pitchFamily="18" charset="0"/>
                <a:cs typeface="Times New Roman" pitchFamily="18" charset="0"/>
              </a:rPr>
              <a:t>Coproculture (négative au début, peut rester longtemps positive après la négativation de l'hémoculture)</a:t>
            </a:r>
          </a:p>
          <a:p>
            <a:pPr lvl="1" algn="just">
              <a:buFont typeface="Monotype Sorts" charset="2"/>
              <a:buNone/>
            </a:pPr>
            <a:endParaRPr lang="fr-FR" dirty="0">
              <a:latin typeface="Times New Roman" pitchFamily="18" charset="0"/>
              <a:cs typeface="Times New Roman" pitchFamily="18" charset="0"/>
            </a:endParaRPr>
          </a:p>
          <a:p>
            <a:pPr algn="just">
              <a:buFont typeface="Monotype Sorts" charset="2"/>
              <a:buNone/>
            </a:pPr>
            <a:r>
              <a:rPr lang="fr-FR" sz="3300" b="1" dirty="0">
                <a:latin typeface="Times New Roman" pitchFamily="18" charset="0"/>
                <a:cs typeface="Times New Roman" pitchFamily="18" charset="0"/>
              </a:rPr>
              <a:t>2. Salmonelloses mineures</a:t>
            </a:r>
          </a:p>
          <a:p>
            <a:pPr lvl="1" algn="just"/>
            <a:r>
              <a:rPr lang="fr-FR" dirty="0">
                <a:latin typeface="Times New Roman" pitchFamily="18" charset="0"/>
                <a:cs typeface="Times New Roman" pitchFamily="18" charset="0"/>
              </a:rPr>
              <a:t>Coproculture</a:t>
            </a:r>
          </a:p>
          <a:p>
            <a:pPr lvl="1" algn="just"/>
            <a:r>
              <a:rPr lang="fr-FR" dirty="0">
                <a:latin typeface="Times New Roman" pitchFamily="18" charset="0"/>
                <a:cs typeface="Times New Roman" pitchFamily="18" charset="0"/>
              </a:rPr>
              <a:t>L'hémoculture reste négative </a:t>
            </a:r>
          </a:p>
          <a:p>
            <a:pPr lvl="1" algn="just"/>
            <a:r>
              <a:rPr lang="fr-FR" dirty="0">
                <a:latin typeface="Times New Roman" pitchFamily="18" charset="0"/>
                <a:cs typeface="Times New Roman" pitchFamily="18" charset="0"/>
              </a:rPr>
              <a:t>Autres prélèvements : en fonction du contexte (pus, LCR…)</a:t>
            </a:r>
          </a:p>
          <a:p>
            <a:pPr lvl="1" algn="just"/>
            <a:r>
              <a:rPr lang="fr-FR" dirty="0">
                <a:latin typeface="Times New Roman" pitchFamily="18" charset="0"/>
                <a:cs typeface="Times New Roman" pitchFamily="18" charset="0"/>
              </a:rPr>
              <a:t>Aliments</a:t>
            </a:r>
          </a:p>
        </p:txBody>
      </p:sp>
    </p:spTree>
    <p:extLst>
      <p:ext uri="{BB962C8B-B14F-4D97-AF65-F5344CB8AC3E}">
        <p14:creationId xmlns:p14="http://schemas.microsoft.com/office/powerpoint/2010/main" val="80868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504" y="188640"/>
            <a:ext cx="9036496" cy="640871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200000"/>
              </a:lnSpc>
            </a:pPr>
            <a:r>
              <a:rPr lang="fr-FR" sz="2400" b="1" u="sng" dirty="0">
                <a:latin typeface="Times New Roman" pitchFamily="18" charset="0"/>
                <a:cs typeface="Times New Roman" pitchFamily="18" charset="0"/>
              </a:rPr>
              <a:t>Milieux d ’isolement</a:t>
            </a:r>
          </a:p>
          <a:p>
            <a:pPr algn="just">
              <a:lnSpc>
                <a:spcPct val="200000"/>
              </a:lnSpc>
              <a:buFont typeface="Wingdings" pitchFamily="2" charset="2"/>
              <a:buChar char="Ø"/>
            </a:pPr>
            <a:r>
              <a:rPr lang="fr-FR" b="1" dirty="0">
                <a:latin typeface="Times New Roman" pitchFamily="18" charset="0"/>
                <a:cs typeface="Times New Roman" pitchFamily="18" charset="0"/>
              </a:rPr>
              <a:t>	Dans un prélèvement théoriquement stérile (hémoculture) </a:t>
            </a:r>
          </a:p>
          <a:p>
            <a:pPr algn="just">
              <a:lnSpc>
                <a:spcPct val="200000"/>
              </a:lnSpc>
              <a:buFont typeface="Wingdings" pitchFamily="2" charset="2"/>
              <a:buChar char="Ø"/>
            </a:pPr>
            <a:r>
              <a:rPr lang="fr-FR" b="1" dirty="0">
                <a:latin typeface="Times New Roman" pitchFamily="18" charset="0"/>
                <a:cs typeface="Times New Roman" pitchFamily="18" charset="0"/>
              </a:rPr>
              <a:t>Dans les selles : </a:t>
            </a:r>
          </a:p>
          <a:p>
            <a:pPr algn="just">
              <a:lnSpc>
                <a:spcPct val="200000"/>
              </a:lnSpc>
              <a:buFont typeface="Monotype Sorts" charset="2"/>
              <a:buNone/>
            </a:pPr>
            <a:r>
              <a:rPr lang="fr-FR" b="1" dirty="0">
                <a:latin typeface="Times New Roman" pitchFamily="18" charset="0"/>
                <a:cs typeface="Times New Roman" pitchFamily="18" charset="0"/>
              </a:rPr>
              <a:t>	l'excrétion des germes peut être faible au cours des salmonelloses, et leur nombre est inférieur à celui des espèces commensales :</a:t>
            </a:r>
          </a:p>
          <a:p>
            <a:pPr lvl="1" algn="just">
              <a:lnSpc>
                <a:spcPct val="200000"/>
              </a:lnSpc>
            </a:pPr>
            <a:r>
              <a:rPr lang="fr-FR" b="1" dirty="0">
                <a:latin typeface="Times New Roman" pitchFamily="18" charset="0"/>
                <a:cs typeface="Times New Roman" pitchFamily="18" charset="0"/>
              </a:rPr>
              <a:t>Culture sur milieu sélectif contenant des inhibiteurs</a:t>
            </a:r>
          </a:p>
          <a:p>
            <a:pPr lvl="1" algn="just">
              <a:lnSpc>
                <a:spcPct val="200000"/>
              </a:lnSpc>
            </a:pPr>
            <a:r>
              <a:rPr lang="fr-FR" b="1" dirty="0">
                <a:latin typeface="Times New Roman" pitchFamily="18" charset="0"/>
                <a:cs typeface="Times New Roman" pitchFamily="18" charset="0"/>
              </a:rPr>
              <a:t>Utilisation d'un milieu liquide d'enrichissement</a:t>
            </a:r>
          </a:p>
          <a:p>
            <a:pPr lvl="1" algn="just">
              <a:lnSpc>
                <a:spcPct val="200000"/>
              </a:lnSpc>
            </a:pPr>
            <a:endParaRPr lang="fr-FR" b="1" dirty="0">
              <a:latin typeface="Times New Roman" pitchFamily="18" charset="0"/>
              <a:cs typeface="Times New Roman" pitchFamily="18" charset="0"/>
            </a:endParaRPr>
          </a:p>
          <a:p>
            <a:pPr algn="just">
              <a:lnSpc>
                <a:spcPct val="200000"/>
              </a:lnSpc>
              <a:buFont typeface="Monotype Sorts" charset="2"/>
              <a:buNone/>
            </a:pPr>
            <a:r>
              <a:rPr lang="fr-FR" b="1" dirty="0">
                <a:latin typeface="Times New Roman" pitchFamily="18" charset="0"/>
                <a:cs typeface="Times New Roman" pitchFamily="18" charset="0"/>
              </a:rPr>
              <a:t>	</a:t>
            </a:r>
          </a:p>
        </p:txBody>
      </p:sp>
    </p:spTree>
    <p:extLst>
      <p:ext uri="{BB962C8B-B14F-4D97-AF65-F5344CB8AC3E}">
        <p14:creationId xmlns:p14="http://schemas.microsoft.com/office/powerpoint/2010/main" val="2637170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505" y="44624"/>
            <a:ext cx="8856984" cy="3414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30000"/>
              </a:lnSpc>
            </a:pPr>
            <a:r>
              <a:rPr lang="fr-FR" sz="2400" b="1" dirty="0">
                <a:latin typeface="Times New Roman" pitchFamily="18" charset="0"/>
                <a:cs typeface="Times New Roman" pitchFamily="18" charset="0"/>
              </a:rPr>
              <a:t>Milieux sélectifs généralement utilisés :</a:t>
            </a:r>
            <a:endParaRPr lang="fr-FR" sz="2600" b="1" dirty="0">
              <a:latin typeface="Times New Roman" pitchFamily="18" charset="0"/>
              <a:cs typeface="Times New Roman" pitchFamily="18" charset="0"/>
            </a:endParaRPr>
          </a:p>
          <a:p>
            <a:pPr lvl="2" algn="just">
              <a:lnSpc>
                <a:spcPct val="130000"/>
              </a:lnSpc>
            </a:pPr>
            <a:r>
              <a:rPr lang="fr-FR" sz="2000" b="1" dirty="0" err="1">
                <a:solidFill>
                  <a:schemeClr val="accent2"/>
                </a:solidFill>
                <a:latin typeface="Times New Roman" pitchFamily="18" charset="0"/>
                <a:cs typeface="Times New Roman" pitchFamily="18" charset="0"/>
              </a:rPr>
              <a:t>Hektoen</a:t>
            </a:r>
            <a:r>
              <a:rPr lang="fr-FR" sz="2000" b="1" dirty="0">
                <a:latin typeface="Times New Roman" pitchFamily="18" charset="0"/>
                <a:cs typeface="Times New Roman" pitchFamily="18" charset="0"/>
              </a:rPr>
              <a:t> : contient des sels biliaires, du lactose et des indicateurs (mise en évidence de la production de H</a:t>
            </a:r>
            <a:r>
              <a:rPr lang="fr-FR" sz="2000" b="1" baseline="-25000" dirty="0">
                <a:latin typeface="Times New Roman" pitchFamily="18" charset="0"/>
                <a:cs typeface="Times New Roman" pitchFamily="18" charset="0"/>
              </a:rPr>
              <a:t>2</a:t>
            </a:r>
            <a:r>
              <a:rPr lang="fr-FR" sz="2000" b="1" dirty="0">
                <a:latin typeface="Times New Roman" pitchFamily="18" charset="0"/>
                <a:cs typeface="Times New Roman" pitchFamily="18" charset="0"/>
              </a:rPr>
              <a:t>S)</a:t>
            </a:r>
          </a:p>
          <a:p>
            <a:pPr marL="1562100" lvl="3" algn="just">
              <a:lnSpc>
                <a:spcPct val="130000"/>
              </a:lnSpc>
              <a:buFont typeface="Helvetica" pitchFamily="1" charset="0"/>
              <a:buNone/>
            </a:pPr>
            <a:r>
              <a:rPr lang="fr-FR" b="1" i="1" dirty="0">
                <a:latin typeface="Times New Roman" pitchFamily="18" charset="0"/>
                <a:cs typeface="Times New Roman" pitchFamily="18" charset="0"/>
              </a:rPr>
              <a:t>Salmonella</a:t>
            </a:r>
            <a:r>
              <a:rPr lang="fr-FR" b="1" dirty="0">
                <a:latin typeface="Times New Roman" pitchFamily="18" charset="0"/>
                <a:cs typeface="Times New Roman" pitchFamily="18" charset="0"/>
              </a:rPr>
              <a:t> : colonies verdâtres (lactose -) à centre noir si H</a:t>
            </a:r>
            <a:r>
              <a:rPr lang="fr-FR" b="1" baseline="-25000" dirty="0">
                <a:latin typeface="Times New Roman" pitchFamily="18" charset="0"/>
                <a:cs typeface="Times New Roman" pitchFamily="18" charset="0"/>
              </a:rPr>
              <a:t>2</a:t>
            </a:r>
            <a:r>
              <a:rPr lang="fr-FR" b="1" dirty="0">
                <a:latin typeface="Times New Roman" pitchFamily="18" charset="0"/>
                <a:cs typeface="Times New Roman" pitchFamily="18" charset="0"/>
              </a:rPr>
              <a:t>S+</a:t>
            </a:r>
          </a:p>
          <a:p>
            <a:pPr lvl="2" algn="just">
              <a:lnSpc>
                <a:spcPct val="130000"/>
              </a:lnSpc>
            </a:pPr>
            <a:r>
              <a:rPr lang="fr-FR" sz="2000" b="1" dirty="0">
                <a:solidFill>
                  <a:schemeClr val="accent2"/>
                </a:solidFill>
                <a:latin typeface="Times New Roman" pitchFamily="18" charset="0"/>
                <a:cs typeface="Times New Roman" pitchFamily="18" charset="0"/>
              </a:rPr>
              <a:t>Milieux chromogènes</a:t>
            </a:r>
            <a:r>
              <a:rPr lang="fr-FR" sz="2000" b="1" dirty="0">
                <a:latin typeface="Times New Roman" pitchFamily="18" charset="0"/>
                <a:cs typeface="Times New Roman" pitchFamily="18" charset="0"/>
              </a:rPr>
              <a:t> très spécifiques de </a:t>
            </a:r>
            <a:r>
              <a:rPr lang="fr-FR" sz="2000" b="1" i="1" dirty="0">
                <a:latin typeface="Times New Roman" pitchFamily="18" charset="0"/>
                <a:cs typeface="Times New Roman" pitchFamily="18" charset="0"/>
              </a:rPr>
              <a:t>Salmonella</a:t>
            </a:r>
            <a:br>
              <a:rPr lang="fr-FR" sz="2000" b="1" i="1" dirty="0">
                <a:latin typeface="Times New Roman" pitchFamily="18" charset="0"/>
                <a:cs typeface="Times New Roman" pitchFamily="18" charset="0"/>
              </a:rPr>
            </a:br>
            <a:r>
              <a:rPr lang="fr-FR" sz="2000" b="1" dirty="0">
                <a:latin typeface="Times New Roman" pitchFamily="18" charset="0"/>
                <a:cs typeface="Times New Roman" pitchFamily="18" charset="0"/>
              </a:rPr>
              <a:t>(colonies roses, oxydase -)</a:t>
            </a:r>
            <a:endParaRPr lang="fr-FR" b="1" dirty="0">
              <a:latin typeface="Times New Roman" pitchFamily="18" charset="0"/>
              <a:cs typeface="Times New Roman" pitchFamily="18" charset="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b="46611"/>
          <a:stretch>
            <a:fillRect/>
          </a:stretch>
        </p:blipFill>
        <p:spPr bwMode="auto">
          <a:xfrm>
            <a:off x="-1" y="3373531"/>
            <a:ext cx="4535997" cy="3484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l="15105" r="12674"/>
          <a:stretch>
            <a:fillRect/>
          </a:stretch>
        </p:blipFill>
        <p:spPr bwMode="auto">
          <a:xfrm>
            <a:off x="4535996" y="3501008"/>
            <a:ext cx="4428492"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1395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72009" y="144462"/>
            <a:ext cx="9036495" cy="33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333500" lvl="3" algn="just">
              <a:lnSpc>
                <a:spcPct val="200000"/>
              </a:lnSpc>
              <a:spcBef>
                <a:spcPct val="20000"/>
              </a:spcBef>
              <a:buClr>
                <a:schemeClr val="accent2"/>
              </a:buClr>
            </a:pPr>
            <a:endParaRPr lang="fr-FR" sz="2000" b="1" dirty="0">
              <a:latin typeface="Times New Roman" pitchFamily="18" charset="0"/>
              <a:cs typeface="Times New Roman" pitchFamily="18" charset="0"/>
            </a:endParaRPr>
          </a:p>
          <a:p>
            <a:pPr marL="342900" indent="-342900" algn="just">
              <a:lnSpc>
                <a:spcPct val="200000"/>
              </a:lnSpc>
              <a:spcBef>
                <a:spcPct val="20000"/>
              </a:spcBef>
              <a:buClr>
                <a:schemeClr val="accent2"/>
              </a:buClr>
              <a:buSzPct val="75000"/>
              <a:buFont typeface="Monotype Sorts" charset="2"/>
              <a:buChar char="n"/>
            </a:pPr>
            <a:r>
              <a:rPr lang="fr-FR" sz="2400" b="1" dirty="0">
                <a:latin typeface="Times New Roman" pitchFamily="18" charset="0"/>
                <a:cs typeface="Times New Roman" pitchFamily="18" charset="0"/>
              </a:rPr>
              <a:t>Milieux d'enrichissement</a:t>
            </a:r>
          </a:p>
          <a:p>
            <a:pPr marL="742950" lvl="1" indent="-285750" algn="just">
              <a:lnSpc>
                <a:spcPct val="200000"/>
              </a:lnSpc>
              <a:spcBef>
                <a:spcPct val="20000"/>
              </a:spcBef>
              <a:buClr>
                <a:schemeClr val="accent2"/>
              </a:buClr>
              <a:buSzPct val="75000"/>
              <a:buFont typeface="Monotype Sorts" charset="2"/>
              <a:buNone/>
            </a:pPr>
            <a:r>
              <a:rPr lang="fr-FR" sz="2000" b="1" dirty="0">
                <a:latin typeface="Times New Roman" pitchFamily="18" charset="0"/>
                <a:cs typeface="Times New Roman" pitchFamily="18" charset="0"/>
              </a:rPr>
              <a:t>contiennent des antiseptiques sélectifs inhibant les autres bactéries</a:t>
            </a:r>
          </a:p>
          <a:p>
            <a:pPr marL="1562100" lvl="3" indent="-228600" algn="just">
              <a:lnSpc>
                <a:spcPct val="200000"/>
              </a:lnSpc>
              <a:spcBef>
                <a:spcPct val="20000"/>
              </a:spcBef>
              <a:buClr>
                <a:schemeClr val="accent2"/>
              </a:buClr>
              <a:buFont typeface="Helvetica" pitchFamily="1" charset="0"/>
              <a:buChar char="–"/>
            </a:pPr>
            <a:r>
              <a:rPr lang="fr-FR" sz="2000" b="1" dirty="0">
                <a:latin typeface="Times New Roman" pitchFamily="18" charset="0"/>
                <a:cs typeface="Times New Roman" pitchFamily="18" charset="0"/>
              </a:rPr>
              <a:t>Müller-</a:t>
            </a:r>
            <a:r>
              <a:rPr lang="fr-FR" sz="2000" b="1" dirty="0" err="1">
                <a:latin typeface="Times New Roman" pitchFamily="18" charset="0"/>
                <a:cs typeface="Times New Roman" pitchFamily="18" charset="0"/>
              </a:rPr>
              <a:t>Kauffmann</a:t>
            </a:r>
            <a:r>
              <a:rPr lang="fr-FR" sz="2000" b="1" dirty="0">
                <a:latin typeface="Times New Roman" pitchFamily="18" charset="0"/>
                <a:cs typeface="Times New Roman" pitchFamily="18" charset="0"/>
              </a:rPr>
              <a:t> (au </a:t>
            </a:r>
            <a:r>
              <a:rPr lang="fr-FR" sz="2000" b="1" dirty="0" err="1">
                <a:latin typeface="Times New Roman" pitchFamily="18" charset="0"/>
                <a:cs typeface="Times New Roman" pitchFamily="18" charset="0"/>
              </a:rPr>
              <a:t>tétrathionate</a:t>
            </a:r>
            <a:r>
              <a:rPr lang="fr-FR" sz="2000" b="1" dirty="0">
                <a:latin typeface="Times New Roman" pitchFamily="18" charset="0"/>
                <a:cs typeface="Times New Roman" pitchFamily="18" charset="0"/>
              </a:rPr>
              <a:t> de Na et vert brillant)</a:t>
            </a:r>
          </a:p>
          <a:p>
            <a:pPr marL="1562100" lvl="3" indent="-228600" algn="just">
              <a:lnSpc>
                <a:spcPct val="200000"/>
              </a:lnSpc>
              <a:spcBef>
                <a:spcPct val="20000"/>
              </a:spcBef>
              <a:buClr>
                <a:schemeClr val="accent2"/>
              </a:buClr>
              <a:buFont typeface="Helvetica" pitchFamily="1" charset="0"/>
              <a:buChar char="–"/>
            </a:pPr>
            <a:r>
              <a:rPr lang="fr-FR" sz="2000" b="1" dirty="0">
                <a:latin typeface="Times New Roman" pitchFamily="18" charset="0"/>
                <a:cs typeface="Times New Roman" pitchFamily="18" charset="0"/>
              </a:rPr>
              <a:t>Sélénite (au sélénite de sodium).</a:t>
            </a:r>
          </a:p>
        </p:txBody>
      </p:sp>
    </p:spTree>
    <p:extLst>
      <p:ext uri="{BB962C8B-B14F-4D97-AF65-F5344CB8AC3E}">
        <p14:creationId xmlns:p14="http://schemas.microsoft.com/office/powerpoint/2010/main" val="2968040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12" y="-11360"/>
            <a:ext cx="9144000" cy="6740307"/>
          </a:xfrm>
          <a:prstGeom prst="rect">
            <a:avLst/>
          </a:prstGeom>
        </p:spPr>
        <p:txBody>
          <a:bodyPr wrap="square">
            <a:spAutoFit/>
          </a:bodyPr>
          <a:lstStyle/>
          <a:p>
            <a:pPr algn="just">
              <a:lnSpc>
                <a:spcPct val="150000"/>
              </a:lnSpc>
            </a:pPr>
            <a:r>
              <a:rPr lang="fr-FR" sz="2400" b="1" dirty="0">
                <a:latin typeface="Times New Roman" pitchFamily="18" charset="0"/>
                <a:cs typeface="Times New Roman" pitchFamily="18" charset="0"/>
              </a:rPr>
              <a:t>Salmonelles</a:t>
            </a:r>
          </a:p>
          <a:p>
            <a:pPr algn="just">
              <a:lnSpc>
                <a:spcPct val="150000"/>
              </a:lnSpc>
            </a:pPr>
            <a:r>
              <a:rPr lang="fr-FR" sz="2400" dirty="0">
                <a:latin typeface="Times New Roman" pitchFamily="18" charset="0"/>
                <a:cs typeface="Times New Roman" pitchFamily="18" charset="0"/>
              </a:rPr>
              <a:t>Outre leur impact majeur dans les pays en voie de développement, les salmonelles constituent la première cause de TIAC en Europe. Leur détection classiquement réalisée à partir d'un milieu </a:t>
            </a:r>
            <a:r>
              <a:rPr lang="fr-FR" sz="2400" b="1" dirty="0" err="1">
                <a:latin typeface="Times New Roman" pitchFamily="18" charset="0"/>
                <a:cs typeface="Times New Roman" pitchFamily="18" charset="0"/>
              </a:rPr>
              <a:t>Hektoen</a:t>
            </a:r>
            <a:r>
              <a:rPr lang="fr-FR" sz="2400" dirty="0">
                <a:latin typeface="Times New Roman" pitchFamily="18" charset="0"/>
                <a:cs typeface="Times New Roman" pitchFamily="18" charset="0"/>
              </a:rPr>
              <a:t> après une étape d'enrichissement en milieu liquide est désormais facilitée par des milieux chromogènes plus sensibles et spécifiques.</a:t>
            </a:r>
          </a:p>
          <a:p>
            <a:pPr algn="just">
              <a:lnSpc>
                <a:spcPct val="150000"/>
              </a:lnSpc>
            </a:pPr>
            <a:r>
              <a:rPr lang="fr-FR" sz="2400" b="1" dirty="0">
                <a:latin typeface="Times New Roman" pitchFamily="18" charset="0"/>
                <a:cs typeface="Times New Roman" pitchFamily="18" charset="0"/>
              </a:rPr>
              <a:t>Sites de dépistage</a:t>
            </a:r>
          </a:p>
          <a:p>
            <a:pPr algn="just">
              <a:lnSpc>
                <a:spcPct val="150000"/>
              </a:lnSpc>
            </a:pPr>
            <a:r>
              <a:rPr lang="fr-FR" sz="2400" dirty="0">
                <a:latin typeface="Times New Roman" pitchFamily="18" charset="0"/>
                <a:cs typeface="Times New Roman" pitchFamily="18" charset="0"/>
              </a:rPr>
              <a:t>Le prélèvement de selles est bien entendu utilisé. Les milieux de culture sont ensemencés directement ou après enrichissement préalable en milieu liquide. Dans le cas éventuel de salmonelloses majeures, le repiquage de flacons d'hémocultures positifs à bacilles à Gram négatif peut être réalisé sur les milieux dédiés. </a:t>
            </a:r>
          </a:p>
        </p:txBody>
      </p:sp>
    </p:spTree>
    <p:extLst>
      <p:ext uri="{BB962C8B-B14F-4D97-AF65-F5344CB8AC3E}">
        <p14:creationId xmlns:p14="http://schemas.microsoft.com/office/powerpoint/2010/main" val="2925928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858000"/>
          </a:xfrm>
        </p:spPr>
        <p:txBody>
          <a:bodyPr>
            <a:noAutofit/>
          </a:bodyPr>
          <a:lstStyle/>
          <a:p>
            <a:pPr algn="just">
              <a:lnSpc>
                <a:spcPct val="170000"/>
              </a:lnSpc>
            </a:pPr>
            <a:r>
              <a:rPr lang="fr-FR" sz="2000" b="1" dirty="0">
                <a:latin typeface="Times New Roman" pitchFamily="18" charset="0"/>
                <a:cs typeface="Times New Roman" pitchFamily="18" charset="0"/>
              </a:rPr>
              <a:t>Milieux de culture chromogènes </a:t>
            </a:r>
            <a:r>
              <a:rPr lang="fr-FR" sz="2000" dirty="0">
                <a:latin typeface="Times New Roman" pitchFamily="18" charset="0"/>
                <a:cs typeface="Times New Roman" pitchFamily="18" charset="0"/>
              </a:rPr>
              <a:t>Les milieux chromogènes destinés à la recherche des salmonelles contiennent des antibiotiques qui inhibent les bactéries à Gram positif et les levures. Certaines géloses contiennent en outre de la </a:t>
            </a:r>
            <a:r>
              <a:rPr lang="fr-FR" sz="2000" dirty="0" err="1">
                <a:latin typeface="Times New Roman" pitchFamily="18" charset="0"/>
                <a:cs typeface="Times New Roman" pitchFamily="18" charset="0"/>
              </a:rPr>
              <a:t>cefsulodine</a:t>
            </a:r>
            <a:r>
              <a:rPr lang="fr-FR" sz="2000" dirty="0">
                <a:latin typeface="Times New Roman" pitchFamily="18" charset="0"/>
                <a:cs typeface="Times New Roman" pitchFamily="18" charset="0"/>
              </a:rPr>
              <a:t> en tant qu'antibiotique inhibiteur de </a:t>
            </a:r>
            <a:r>
              <a:rPr lang="fr-FR" sz="2000" i="1" dirty="0">
                <a:latin typeface="Times New Roman" pitchFamily="18" charset="0"/>
                <a:cs typeface="Times New Roman" pitchFamily="18" charset="0"/>
              </a:rPr>
              <a:t>Pseudomonas </a:t>
            </a:r>
            <a:r>
              <a:rPr lang="fr-FR" sz="2000" i="1" dirty="0" err="1">
                <a:latin typeface="Times New Roman" pitchFamily="18" charset="0"/>
                <a:cs typeface="Times New Roman" pitchFamily="18" charset="0"/>
              </a:rPr>
              <a:t>aeruginosa</a:t>
            </a:r>
            <a:r>
              <a:rPr lang="fr-FR" sz="2000" dirty="0">
                <a:latin typeface="Times New Roman" pitchFamily="18" charset="0"/>
                <a:cs typeface="Times New Roman" pitchFamily="18" charset="0"/>
              </a:rPr>
              <a:t>. Les réactions enzymatiques et les substrats </a:t>
            </a:r>
            <a:r>
              <a:rPr lang="fr-FR" sz="2000" dirty="0" err="1">
                <a:latin typeface="Times New Roman" pitchFamily="18" charset="0"/>
                <a:cs typeface="Times New Roman" pitchFamily="18" charset="0"/>
              </a:rPr>
              <a:t>chromogéniques</a:t>
            </a:r>
            <a:r>
              <a:rPr lang="fr-FR" sz="2000" dirty="0">
                <a:latin typeface="Times New Roman" pitchFamily="18" charset="0"/>
                <a:cs typeface="Times New Roman" pitchFamily="18" charset="0"/>
              </a:rPr>
              <a:t> employés ne sont le plus souvent pas connus; les colonies présentent généralement une coloration rose à mauve (</a:t>
            </a:r>
            <a:r>
              <a:rPr lang="fr-FR" sz="2000" dirty="0" err="1">
                <a:latin typeface="Times New Roman" pitchFamily="18" charset="0"/>
                <a:cs typeface="Times New Roman" pitchFamily="18" charset="0"/>
              </a:rPr>
              <a:t>fig</a:t>
            </a:r>
            <a:r>
              <a:rPr lang="fr-FR" sz="2000" dirty="0">
                <a:latin typeface="Times New Roman" pitchFamily="18" charset="0"/>
                <a:cs typeface="Times New Roman" pitchFamily="18" charset="0"/>
              </a:rPr>
              <a:t>). Quel que soit le milieu utilisé, l'identification présomptive doit être confirmée éventuellement par une galerie d'identification. </a:t>
            </a:r>
          </a:p>
          <a:p>
            <a:pPr algn="just">
              <a:lnSpc>
                <a:spcPct val="170000"/>
              </a:lnSpc>
            </a:pPr>
            <a:r>
              <a:rPr lang="fr-FR" sz="2000" dirty="0">
                <a:latin typeface="Times New Roman" pitchFamily="18" charset="0"/>
                <a:cs typeface="Times New Roman" pitchFamily="18" charset="0"/>
              </a:rPr>
              <a:t>Il est indispensable de réaliser les tests d'agglutination recherchant les antigènes somatiques O et flagellaires H afin de déterminer l'identification exacte du </a:t>
            </a:r>
            <a:r>
              <a:rPr lang="fr-FR" sz="2000" dirty="0" err="1">
                <a:latin typeface="Times New Roman" pitchFamily="18" charset="0"/>
                <a:cs typeface="Times New Roman" pitchFamily="18" charset="0"/>
              </a:rPr>
              <a:t>sérotype</a:t>
            </a:r>
            <a:r>
              <a:rPr lang="fr-FR" sz="2000" dirty="0">
                <a:latin typeface="Times New Roman" pitchFamily="18" charset="0"/>
                <a:cs typeface="Times New Roman" pitchFamily="18" charset="0"/>
              </a:rPr>
              <a:t>.</a:t>
            </a:r>
          </a:p>
          <a:p>
            <a:pPr algn="just">
              <a:lnSpc>
                <a:spcPct val="170000"/>
              </a:lnSpc>
            </a:pPr>
            <a:r>
              <a:rPr lang="fr-FR" sz="2000" dirty="0">
                <a:latin typeface="Times New Roman" pitchFamily="18" charset="0"/>
                <a:cs typeface="Times New Roman" pitchFamily="18" charset="0"/>
              </a:rPr>
              <a:t>Il existe également des milieux dédiés aux prélèvements d'origine alimentaire tels que le milieu </a:t>
            </a:r>
            <a:r>
              <a:rPr lang="fr-FR" sz="2000" dirty="0" err="1">
                <a:latin typeface="Times New Roman" pitchFamily="18" charset="0"/>
                <a:cs typeface="Times New Roman" pitchFamily="18" charset="0"/>
              </a:rPr>
              <a:t>RAPID'Salmonella</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Biorad</a:t>
            </a:r>
            <a:r>
              <a:rPr lang="fr-FR" sz="2000" dirty="0">
                <a:latin typeface="Times New Roman" pitchFamily="18" charset="0"/>
                <a:cs typeface="Times New Roman" pitchFamily="18" charset="0"/>
              </a:rPr>
              <a:t>).</a:t>
            </a:r>
          </a:p>
          <a:p>
            <a:pPr algn="just">
              <a:lnSpc>
                <a:spcPct val="170000"/>
              </a:lnSpc>
            </a:pPr>
            <a:endParaRPr lang="fr-FR" sz="2000" dirty="0">
              <a:latin typeface="Times New Roman" pitchFamily="18" charset="0"/>
              <a:cs typeface="Times New Roman" pitchFamily="18" charset="0"/>
            </a:endParaRPr>
          </a:p>
        </p:txBody>
      </p:sp>
    </p:spTree>
    <p:extLst>
      <p:ext uri="{BB962C8B-B14F-4D97-AF65-F5344CB8AC3E}">
        <p14:creationId xmlns:p14="http://schemas.microsoft.com/office/powerpoint/2010/main" val="419841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9392"/>
            <a:ext cx="9144000" cy="6858000"/>
          </a:xfrm>
        </p:spPr>
        <p:txBody>
          <a:bodyPr>
            <a:noAutofit/>
          </a:bodyPr>
          <a:lstStyle/>
          <a:p>
            <a:pPr algn="just">
              <a:lnSpc>
                <a:spcPct val="170000"/>
              </a:lnSpc>
            </a:pPr>
            <a:r>
              <a:rPr lang="fr-FR" sz="2200" dirty="0">
                <a:latin typeface="Times New Roman" pitchFamily="18" charset="0"/>
                <a:cs typeface="Times New Roman" pitchFamily="18" charset="0"/>
              </a:rPr>
              <a:t>Les hybridations ADN-ADN ont démontré que toutes les souches de salmonelles appartenaient à deux espèces: </a:t>
            </a:r>
          </a:p>
          <a:p>
            <a:pPr algn="just">
              <a:lnSpc>
                <a:spcPct val="170000"/>
              </a:lnSpc>
            </a:pPr>
            <a:r>
              <a:rPr lang="it-IT" sz="2200" b="1" i="1" dirty="0">
                <a:latin typeface="Times New Roman" pitchFamily="18" charset="0"/>
                <a:cs typeface="Times New Roman" pitchFamily="18" charset="0"/>
              </a:rPr>
              <a:t>Salmonella enterica</a:t>
            </a:r>
            <a:r>
              <a:rPr lang="it-IT" sz="2200" i="1" dirty="0">
                <a:latin typeface="Times New Roman" pitchFamily="18" charset="0"/>
                <a:cs typeface="Times New Roman" pitchFamily="18" charset="0"/>
              </a:rPr>
              <a:t> </a:t>
            </a:r>
            <a:r>
              <a:rPr lang="it-IT" sz="2200" dirty="0">
                <a:latin typeface="Times New Roman" pitchFamily="18" charset="0"/>
                <a:cs typeface="Times New Roman" pitchFamily="18" charset="0"/>
              </a:rPr>
              <a:t>et </a:t>
            </a:r>
          </a:p>
          <a:p>
            <a:pPr algn="just">
              <a:lnSpc>
                <a:spcPct val="170000"/>
              </a:lnSpc>
            </a:pPr>
            <a:r>
              <a:rPr lang="it-IT" sz="2200" b="1" i="1" dirty="0">
                <a:latin typeface="Times New Roman" pitchFamily="18" charset="0"/>
                <a:cs typeface="Times New Roman" pitchFamily="18" charset="0"/>
              </a:rPr>
              <a:t>Salmonella bongorii</a:t>
            </a:r>
            <a:r>
              <a:rPr lang="it-IT" sz="2200" dirty="0">
                <a:latin typeface="Times New Roman" pitchFamily="18" charset="0"/>
                <a:cs typeface="Times New Roman" pitchFamily="18" charset="0"/>
              </a:rPr>
              <a:t>, qui </a:t>
            </a:r>
            <a:r>
              <a:rPr lang="fr-FR" sz="2200" dirty="0">
                <a:latin typeface="Times New Roman" pitchFamily="18" charset="0"/>
                <a:cs typeface="Times New Roman" pitchFamily="18" charset="0"/>
              </a:rPr>
              <a:t>est exceptionnellement isolée chez l'homme. </a:t>
            </a:r>
          </a:p>
          <a:p>
            <a:pPr algn="just">
              <a:lnSpc>
                <a:spcPct val="170000"/>
              </a:lnSpc>
            </a:pPr>
            <a:r>
              <a:rPr lang="fr-FR" sz="2200" dirty="0">
                <a:latin typeface="Times New Roman" pitchFamily="18" charset="0"/>
                <a:cs typeface="Times New Roman" pitchFamily="18" charset="0"/>
              </a:rPr>
              <a:t>L'espèce </a:t>
            </a:r>
            <a:r>
              <a:rPr lang="fr-FR" sz="2200" b="1" i="1" dirty="0">
                <a:latin typeface="Times New Roman" pitchFamily="18" charset="0"/>
                <a:cs typeface="Times New Roman" pitchFamily="18" charset="0"/>
              </a:rPr>
              <a:t>S. </a:t>
            </a:r>
            <a:r>
              <a:rPr lang="fr-FR" sz="2200" b="1"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est divisée en </a:t>
            </a:r>
            <a:r>
              <a:rPr lang="fr-FR" sz="2200" b="1" dirty="0">
                <a:latin typeface="Times New Roman" pitchFamily="18" charset="0"/>
                <a:cs typeface="Times New Roman" pitchFamily="18" charset="0"/>
              </a:rPr>
              <a:t>06 sous-espèces </a:t>
            </a:r>
            <a:r>
              <a:rPr lang="fr-FR" sz="2200" dirty="0">
                <a:latin typeface="Times New Roman" pitchFamily="18" charset="0"/>
                <a:cs typeface="Times New Roman" pitchFamily="18" charset="0"/>
              </a:rPr>
              <a:t>: </a:t>
            </a:r>
          </a:p>
          <a:p>
            <a:pPr marL="457200" indent="-457200" algn="just">
              <a:lnSpc>
                <a:spcPct val="170000"/>
              </a:lnSpc>
              <a:buAutoNum type="arabicPeriod"/>
            </a:pPr>
            <a:r>
              <a:rPr lang="fr-FR" sz="2200" b="1" i="1" dirty="0">
                <a:latin typeface="Times New Roman" pitchFamily="18" charset="0"/>
                <a:cs typeface="Times New Roman" pitchFamily="18" charset="0"/>
              </a:rPr>
              <a:t>S. </a:t>
            </a:r>
            <a:r>
              <a:rPr lang="fr-FR" sz="2200" b="1" i="1" dirty="0" err="1">
                <a:latin typeface="Times New Roman" pitchFamily="18" charset="0"/>
                <a:cs typeface="Times New Roman" pitchFamily="18" charset="0"/>
              </a:rPr>
              <a:t>enterica</a:t>
            </a:r>
            <a:r>
              <a:rPr lang="fr-FR" sz="2200" b="1" i="1" dirty="0">
                <a:latin typeface="Times New Roman" pitchFamily="18" charset="0"/>
                <a:cs typeface="Times New Roman" pitchFamily="18" charset="0"/>
              </a:rPr>
              <a:t> </a:t>
            </a:r>
            <a:r>
              <a:rPr lang="fr-FR" sz="2200" b="1" dirty="0" err="1">
                <a:latin typeface="Times New Roman" pitchFamily="18" charset="0"/>
                <a:cs typeface="Times New Roman" pitchFamily="18" charset="0"/>
              </a:rPr>
              <a:t>subsp</a:t>
            </a:r>
            <a:r>
              <a:rPr lang="fr-FR" sz="2200" b="1" dirty="0">
                <a:latin typeface="Times New Roman" pitchFamily="18" charset="0"/>
                <a:cs typeface="Times New Roman" pitchFamily="18" charset="0"/>
              </a:rPr>
              <a:t>. </a:t>
            </a:r>
            <a:r>
              <a:rPr lang="fr-FR" sz="2200" b="1" i="1" dirty="0" err="1">
                <a:latin typeface="Times New Roman" pitchFamily="18" charset="0"/>
                <a:cs typeface="Times New Roman" pitchFamily="18" charset="0"/>
              </a:rPr>
              <a:t>enterica</a:t>
            </a:r>
            <a:r>
              <a:rPr lang="fr-FR" sz="2200" b="1" i="1" dirty="0">
                <a:latin typeface="Times New Roman" pitchFamily="18" charset="0"/>
                <a:cs typeface="Times New Roman" pitchFamily="18" charset="0"/>
              </a:rPr>
              <a:t> </a:t>
            </a:r>
            <a:r>
              <a:rPr lang="fr-FR" sz="2200" b="1" dirty="0">
                <a:latin typeface="Times New Roman" pitchFamily="18" charset="0"/>
                <a:cs typeface="Times New Roman" pitchFamily="18" charset="0"/>
              </a:rPr>
              <a:t>,</a:t>
            </a:r>
          </a:p>
          <a:p>
            <a:pPr marL="457200" indent="-457200" algn="just">
              <a:lnSpc>
                <a:spcPct val="170000"/>
              </a:lnSpc>
              <a:buAutoNum type="arabicPeriod"/>
            </a:pPr>
            <a:r>
              <a:rPr lang="fr-FR" sz="2200" i="1" dirty="0">
                <a:latin typeface="Times New Roman" pitchFamily="18" charset="0"/>
                <a:cs typeface="Times New Roman" pitchFamily="18" charset="0"/>
              </a:rPr>
              <a:t>S. </a:t>
            </a:r>
            <a:r>
              <a:rPr lang="fr-FR" sz="2200"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err="1">
                <a:latin typeface="Times New Roman" pitchFamily="18" charset="0"/>
                <a:cs typeface="Times New Roman" pitchFamily="18" charset="0"/>
              </a:rPr>
              <a:t>subsp</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arizonae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p>
          <a:p>
            <a:pPr marL="457200" indent="-457200" algn="just">
              <a:lnSpc>
                <a:spcPct val="170000"/>
              </a:lnSpc>
              <a:buAutoNum type="arabicPeriod"/>
            </a:pPr>
            <a:r>
              <a:rPr lang="fr-FR" sz="2200" i="1" dirty="0">
                <a:latin typeface="Times New Roman" pitchFamily="18" charset="0"/>
                <a:cs typeface="Times New Roman" pitchFamily="18" charset="0"/>
              </a:rPr>
              <a:t>S. </a:t>
            </a:r>
            <a:r>
              <a:rPr lang="fr-FR" sz="2200"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err="1">
                <a:latin typeface="Times New Roman" pitchFamily="18" charset="0"/>
                <a:cs typeface="Times New Roman" pitchFamily="18" charset="0"/>
              </a:rPr>
              <a:t>subsp</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diarizonae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p>
          <a:p>
            <a:pPr marL="457200" indent="-457200" algn="just">
              <a:lnSpc>
                <a:spcPct val="170000"/>
              </a:lnSpc>
              <a:buAutoNum type="arabicPeriod"/>
            </a:pPr>
            <a:r>
              <a:rPr lang="fr-FR" sz="2200" i="1" dirty="0">
                <a:latin typeface="Times New Roman" pitchFamily="18" charset="0"/>
                <a:cs typeface="Times New Roman" pitchFamily="18" charset="0"/>
              </a:rPr>
              <a:t>S. </a:t>
            </a:r>
            <a:r>
              <a:rPr lang="fr-FR" sz="2200"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err="1">
                <a:latin typeface="Times New Roman" pitchFamily="18" charset="0"/>
                <a:cs typeface="Times New Roman" pitchFamily="18" charset="0"/>
              </a:rPr>
              <a:t>subsp</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houtenae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p>
          <a:p>
            <a:pPr marL="457200" indent="-457200" algn="just">
              <a:lnSpc>
                <a:spcPct val="170000"/>
              </a:lnSpc>
              <a:buAutoNum type="arabicPeriod"/>
            </a:pPr>
            <a:r>
              <a:rPr lang="fr-FR" sz="2200" i="1" dirty="0">
                <a:latin typeface="Times New Roman" pitchFamily="18" charset="0"/>
                <a:cs typeface="Times New Roman" pitchFamily="18" charset="0"/>
              </a:rPr>
              <a:t>Salmonella </a:t>
            </a:r>
            <a:r>
              <a:rPr lang="fr-FR" sz="2200"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err="1">
                <a:latin typeface="Times New Roman" pitchFamily="18" charset="0"/>
                <a:cs typeface="Times New Roman" pitchFamily="18" charset="0"/>
              </a:rPr>
              <a:t>subsp</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indica</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et</a:t>
            </a:r>
          </a:p>
          <a:p>
            <a:pPr marL="457200" indent="-457200" algn="just">
              <a:lnSpc>
                <a:spcPct val="170000"/>
              </a:lnSpc>
              <a:buAutoNum type="arabicPeriod"/>
            </a:pPr>
            <a:r>
              <a:rPr lang="fr-FR" sz="2200" dirty="0">
                <a:latin typeface="Times New Roman" pitchFamily="18" charset="0"/>
                <a:cs typeface="Times New Roman" pitchFamily="18" charset="0"/>
              </a:rPr>
              <a:t> </a:t>
            </a:r>
            <a:r>
              <a:rPr lang="fr-FR" sz="2200" i="1" dirty="0">
                <a:latin typeface="Times New Roman" pitchFamily="18" charset="0"/>
                <a:cs typeface="Times New Roman" pitchFamily="18" charset="0"/>
              </a:rPr>
              <a:t>S. </a:t>
            </a:r>
            <a:r>
              <a:rPr lang="fr-FR" sz="2200" i="1" dirty="0" err="1">
                <a:latin typeface="Times New Roman" pitchFamily="18" charset="0"/>
                <a:cs typeface="Times New Roman" pitchFamily="18" charset="0"/>
              </a:rPr>
              <a:t>enterica</a:t>
            </a:r>
            <a:r>
              <a:rPr lang="fr-FR" sz="2200" i="1" dirty="0">
                <a:latin typeface="Times New Roman" pitchFamily="18" charset="0"/>
                <a:cs typeface="Times New Roman" pitchFamily="18" charset="0"/>
              </a:rPr>
              <a:t> </a:t>
            </a:r>
            <a:r>
              <a:rPr lang="fr-FR" sz="2200" dirty="0" err="1">
                <a:latin typeface="Times New Roman" pitchFamily="18" charset="0"/>
                <a:cs typeface="Times New Roman" pitchFamily="18" charset="0"/>
              </a:rPr>
              <a:t>subsp</a:t>
            </a:r>
            <a:r>
              <a:rPr lang="fr-FR" sz="2200" dirty="0">
                <a:latin typeface="Times New Roman" pitchFamily="18" charset="0"/>
                <a:cs typeface="Times New Roman" pitchFamily="18" charset="0"/>
              </a:rPr>
              <a:t>. </a:t>
            </a:r>
            <a:r>
              <a:rPr lang="fr-FR" sz="2200" i="1" dirty="0" err="1">
                <a:latin typeface="Times New Roman" pitchFamily="18" charset="0"/>
                <a:cs typeface="Times New Roman" pitchFamily="18" charset="0"/>
              </a:rPr>
              <a:t>salamae</a:t>
            </a:r>
            <a:r>
              <a:rPr lang="fr-FR" sz="2200" i="1" dirty="0">
                <a:latin typeface="Times New Roman" pitchFamily="18" charset="0"/>
                <a:cs typeface="Times New Roman" pitchFamily="18" charset="0"/>
              </a:rPr>
              <a:t> </a:t>
            </a:r>
            <a:r>
              <a:rPr lang="fr-FR" sz="2200" dirty="0">
                <a:latin typeface="Times New Roman" pitchFamily="18" charset="0"/>
                <a:cs typeface="Times New Roman" pitchFamily="18" charset="0"/>
              </a:rPr>
              <a:t>. </a:t>
            </a:r>
          </a:p>
        </p:txBody>
      </p:sp>
    </p:spTree>
    <p:extLst>
      <p:ext uri="{BB962C8B-B14F-4D97-AF65-F5344CB8AC3E}">
        <p14:creationId xmlns:p14="http://schemas.microsoft.com/office/powerpoint/2010/main" val="3219387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647" y="332656"/>
            <a:ext cx="9057143" cy="6394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763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51" y="2333624"/>
            <a:ext cx="8995345" cy="2823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823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16632"/>
            <a:ext cx="8964488" cy="6741368"/>
          </a:xfrm>
        </p:spPr>
        <p:txBody>
          <a:bodyPr>
            <a:normAutofit fontScale="70000" lnSpcReduction="20000"/>
          </a:bodyPr>
          <a:lstStyle/>
          <a:p>
            <a:pPr algn="just"/>
            <a:r>
              <a:rPr lang="fr-FR" dirty="0">
                <a:latin typeface="Times New Roman" pitchFamily="18" charset="0"/>
                <a:cs typeface="Times New Roman" pitchFamily="18" charset="0"/>
              </a:rPr>
              <a:t>L'orientation s'effectue selon l' </a:t>
            </a:r>
            <a:r>
              <a:rPr lang="fr-FR" b="1" dirty="0">
                <a:latin typeface="Times New Roman" pitchFamily="18" charset="0"/>
                <a:cs typeface="Times New Roman" pitchFamily="18" charset="0"/>
              </a:rPr>
              <a:t>aspect des colonies :</a:t>
            </a:r>
          </a:p>
          <a:p>
            <a:pPr marL="0" indent="0" algn="just">
              <a:buNone/>
            </a:pPr>
            <a:r>
              <a:rPr lang="fr-FR" dirty="0">
                <a:latin typeface="Times New Roman" pitchFamily="18" charset="0"/>
                <a:cs typeface="Times New Roman" pitchFamily="18" charset="0"/>
              </a:rPr>
              <a:t>• sur </a:t>
            </a:r>
            <a:r>
              <a:rPr lang="fr-FR" b="1" dirty="0">
                <a:latin typeface="Times New Roman" pitchFamily="18" charset="0"/>
                <a:cs typeface="Times New Roman" pitchFamily="18" charset="0"/>
              </a:rPr>
              <a:t>milieu </a:t>
            </a:r>
            <a:r>
              <a:rPr lang="fr-FR" b="1" dirty="0" err="1">
                <a:latin typeface="Times New Roman" pitchFamily="18" charset="0"/>
                <a:cs typeface="Times New Roman" pitchFamily="18" charset="0"/>
              </a:rPr>
              <a:t>Hektoen</a:t>
            </a:r>
            <a:r>
              <a:rPr lang="fr-FR" b="1" dirty="0">
                <a:latin typeface="Times New Roman" pitchFamily="18" charset="0"/>
                <a:cs typeface="Times New Roman" pitchFamily="18" charset="0"/>
              </a:rPr>
              <a:t> </a:t>
            </a:r>
            <a:r>
              <a:rPr lang="fr-FR" dirty="0">
                <a:latin typeface="Times New Roman" pitchFamily="18" charset="0"/>
                <a:cs typeface="Times New Roman" pitchFamily="18" charset="0"/>
              </a:rPr>
              <a:t>après 24 heures à 37 °C, les colonies suspectes sont H2S + et lactose – ;</a:t>
            </a:r>
          </a:p>
          <a:p>
            <a:pPr marL="0" indent="0" algn="just">
              <a:buNone/>
            </a:pP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 sur la gélose SS,</a:t>
            </a:r>
            <a:r>
              <a:rPr lang="fr-FR" dirty="0">
                <a:latin typeface="Times New Roman" pitchFamily="18" charset="0"/>
                <a:cs typeface="Times New Roman" pitchFamily="18" charset="0"/>
              </a:rPr>
              <a:t> la présence de colonies incolores ou faiblement colorées avec ou sans centre noir est une forte présomption de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ou de </a:t>
            </a:r>
            <a:r>
              <a:rPr lang="fr-FR" i="1" dirty="0" err="1">
                <a:latin typeface="Times New Roman" pitchFamily="18" charset="0"/>
                <a:cs typeface="Times New Roman" pitchFamily="18" charset="0"/>
              </a:rPr>
              <a:t>Shigella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a:t>
            </a:r>
          </a:p>
          <a:p>
            <a:pPr marL="0" indent="0" algn="just">
              <a:buNone/>
            </a:pPr>
            <a:r>
              <a:rPr lang="fr-FR" b="1" dirty="0">
                <a:latin typeface="Times New Roman" pitchFamily="18" charset="0"/>
                <a:cs typeface="Times New Roman" pitchFamily="18" charset="0"/>
              </a:rPr>
              <a:t>• sur les milieux chromogènes</a:t>
            </a:r>
            <a:r>
              <a:rPr lang="fr-FR" dirty="0">
                <a:latin typeface="Times New Roman" pitchFamily="18" charset="0"/>
                <a:cs typeface="Times New Roman" pitchFamily="18" charset="0"/>
              </a:rPr>
              <a:t>, la détection spécifique de l'estérase des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donne une coloration des colonies variant du rose au mauve.</a:t>
            </a:r>
          </a:p>
          <a:p>
            <a:pPr algn="just"/>
            <a:r>
              <a:rPr lang="fr-FR" dirty="0">
                <a:latin typeface="Times New Roman" pitchFamily="18" charset="0"/>
                <a:cs typeface="Times New Roman" pitchFamily="18" charset="0"/>
              </a:rPr>
              <a:t>La démarche diagnostique de la recherche des salmonelles et </a:t>
            </a:r>
            <a:r>
              <a:rPr lang="fr-FR" dirty="0" err="1">
                <a:latin typeface="Times New Roman" pitchFamily="18" charset="0"/>
                <a:cs typeface="Times New Roman" pitchFamily="18" charset="0"/>
              </a:rPr>
              <a:t>shigelles</a:t>
            </a:r>
            <a:r>
              <a:rPr lang="fr-FR" dirty="0">
                <a:latin typeface="Times New Roman" pitchFamily="18" charset="0"/>
                <a:cs typeface="Times New Roman" pitchFamily="18" charset="0"/>
              </a:rPr>
              <a:t> est résumée:</a:t>
            </a:r>
          </a:p>
          <a:p>
            <a:pPr algn="just"/>
            <a:r>
              <a:rPr lang="fr-FR" dirty="0">
                <a:latin typeface="Times New Roman" pitchFamily="18" charset="0"/>
                <a:cs typeface="Times New Roman" pitchFamily="18" charset="0"/>
              </a:rPr>
              <a:t>On repère au moins cinq colonies suspectes isolées.</a:t>
            </a:r>
          </a:p>
          <a:p>
            <a:pPr algn="just"/>
            <a:r>
              <a:rPr lang="fr-FR" dirty="0">
                <a:latin typeface="Times New Roman" pitchFamily="18" charset="0"/>
                <a:cs typeface="Times New Roman" pitchFamily="18" charset="0"/>
              </a:rPr>
              <a:t>La recherche de l'</a:t>
            </a:r>
            <a:r>
              <a:rPr lang="fr-FR" dirty="0" err="1">
                <a:latin typeface="Times New Roman" pitchFamily="18" charset="0"/>
                <a:cs typeface="Times New Roman" pitchFamily="18" charset="0"/>
              </a:rPr>
              <a:t>uréase</a:t>
            </a:r>
            <a:r>
              <a:rPr lang="fr-FR" dirty="0">
                <a:latin typeface="Times New Roman" pitchFamily="18" charset="0"/>
                <a:cs typeface="Times New Roman" pitchFamily="18" charset="0"/>
              </a:rPr>
              <a:t> (milieu urée-indole) est faite sur </a:t>
            </a:r>
            <a:r>
              <a:rPr lang="fr-FR" b="1" dirty="0">
                <a:latin typeface="Times New Roman" pitchFamily="18" charset="0"/>
                <a:cs typeface="Times New Roman" pitchFamily="18" charset="0"/>
              </a:rPr>
              <a:t>chaque colonie suspecte</a:t>
            </a:r>
          </a:p>
          <a:p>
            <a:pPr algn="just"/>
            <a:r>
              <a:rPr lang="fr-FR" dirty="0">
                <a:latin typeface="Times New Roman" pitchFamily="18" charset="0"/>
                <a:cs typeface="Times New Roman" pitchFamily="18" charset="0"/>
              </a:rPr>
              <a:t>• éliminer les colonies de </a:t>
            </a:r>
            <a:r>
              <a:rPr lang="fr-FR" i="1" dirty="0" err="1">
                <a:latin typeface="Times New Roman" pitchFamily="18" charset="0"/>
                <a:cs typeface="Times New Roman" pitchFamily="18" charset="0"/>
              </a:rPr>
              <a:t>Proteus</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 </a:t>
            </a:r>
            <a:r>
              <a:rPr lang="fr-FR" dirty="0" err="1">
                <a:latin typeface="Times New Roman" pitchFamily="18" charset="0"/>
                <a:cs typeface="Times New Roman" pitchFamily="18" charset="0"/>
              </a:rPr>
              <a:t>uréase</a:t>
            </a:r>
            <a:r>
              <a:rPr lang="fr-FR" dirty="0">
                <a:latin typeface="Times New Roman" pitchFamily="18" charset="0"/>
                <a:cs typeface="Times New Roman" pitchFamily="18" charset="0"/>
              </a:rPr>
              <a:t> + (milieu urée-indole rouge en 2 heures);</a:t>
            </a:r>
          </a:p>
          <a:p>
            <a:pPr algn="just"/>
            <a:r>
              <a:rPr lang="fr-FR" dirty="0">
                <a:latin typeface="Times New Roman" pitchFamily="18" charset="0"/>
                <a:cs typeface="Times New Roman" pitchFamily="18" charset="0"/>
              </a:rPr>
              <a:t>• ensemencer avec les autres colonies à partir du milieu urée-indole une galerie d'identification (API 20 E® ou galerie automatisée) et un antibiogramme d'entérobactéries ;</a:t>
            </a:r>
          </a:p>
          <a:p>
            <a:pPr algn="just"/>
            <a:r>
              <a:rPr lang="fr-FR" dirty="0">
                <a:latin typeface="Times New Roman" pitchFamily="18" charset="0"/>
                <a:cs typeface="Times New Roman" pitchFamily="18" charset="0"/>
              </a:rPr>
              <a:t>• ensemencer les colonies suspectes sur milieu de </a:t>
            </a:r>
            <a:r>
              <a:rPr lang="fr-FR" dirty="0" err="1">
                <a:latin typeface="Times New Roman" pitchFamily="18" charset="0"/>
                <a:cs typeface="Times New Roman" pitchFamily="18" charset="0"/>
              </a:rPr>
              <a:t>Kligler-Hajna</a:t>
            </a:r>
            <a:r>
              <a:rPr lang="fr-FR" dirty="0">
                <a:latin typeface="Times New Roman" pitchFamily="18" charset="0"/>
                <a:cs typeface="Times New Roman" pitchFamily="18" charset="0"/>
              </a:rPr>
              <a:t>.</a:t>
            </a:r>
          </a:p>
          <a:p>
            <a:pPr algn="just"/>
            <a:r>
              <a:rPr lang="fr-FR" dirty="0">
                <a:latin typeface="Times New Roman" pitchFamily="18" charset="0"/>
                <a:cs typeface="Times New Roman" pitchFamily="18" charset="0"/>
              </a:rPr>
              <a:t>Devant les caractères biochimiques présomptifs, on tente une première agglutination. </a:t>
            </a:r>
          </a:p>
        </p:txBody>
      </p:sp>
    </p:spTree>
    <p:extLst>
      <p:ext uri="{BB962C8B-B14F-4D97-AF65-F5344CB8AC3E}">
        <p14:creationId xmlns:p14="http://schemas.microsoft.com/office/powerpoint/2010/main" val="237306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288032"/>
            <a:ext cx="8964488" cy="6741368"/>
          </a:xfrm>
        </p:spPr>
        <p:txBody>
          <a:bodyPr>
            <a:noAutofit/>
          </a:bodyPr>
          <a:lstStyle/>
          <a:p>
            <a:pPr algn="just">
              <a:lnSpc>
                <a:spcPct val="170000"/>
              </a:lnSpc>
            </a:pPr>
            <a:r>
              <a:rPr lang="fr-FR" sz="1900" b="1" dirty="0">
                <a:latin typeface="Times New Roman" pitchFamily="18" charset="0"/>
                <a:cs typeface="Times New Roman" pitchFamily="18" charset="0"/>
              </a:rPr>
              <a:t>Identification</a:t>
            </a:r>
          </a:p>
          <a:p>
            <a:pPr algn="just">
              <a:lnSpc>
                <a:spcPct val="170000"/>
              </a:lnSpc>
            </a:pPr>
            <a:r>
              <a:rPr lang="fr-FR" sz="1900" b="1" dirty="0">
                <a:latin typeface="Times New Roman" pitchFamily="18" charset="0"/>
                <a:cs typeface="Times New Roman" pitchFamily="18" charset="0"/>
              </a:rPr>
              <a:t>Identification biochimique</a:t>
            </a:r>
          </a:p>
          <a:p>
            <a:pPr algn="just">
              <a:lnSpc>
                <a:spcPct val="170000"/>
              </a:lnSpc>
            </a:pPr>
            <a:r>
              <a:rPr lang="fr-FR" sz="1900" dirty="0">
                <a:latin typeface="Times New Roman" pitchFamily="18" charset="0"/>
                <a:cs typeface="Times New Roman" pitchFamily="18" charset="0"/>
              </a:rPr>
              <a:t>Comme pour toutes les </a:t>
            </a:r>
            <a:r>
              <a:rPr lang="fr-FR" sz="1900" i="1" dirty="0" err="1">
                <a:latin typeface="Times New Roman" pitchFamily="18" charset="0"/>
                <a:cs typeface="Times New Roman" pitchFamily="18" charset="0"/>
              </a:rPr>
              <a:t>Enterobacteriaceae</a:t>
            </a:r>
            <a:r>
              <a:rPr lang="fr-FR" sz="1900" dirty="0">
                <a:latin typeface="Times New Roman" pitchFamily="18" charset="0"/>
                <a:cs typeface="Times New Roman" pitchFamily="18" charset="0"/>
              </a:rPr>
              <a:t>, l'identification doit d'abord être biochimique, ce qui conduit pour les salmonelles au diagnostic de genre, puis sérologique, ce qui amène pour les salmonelles au diagnostic de </a:t>
            </a:r>
            <a:r>
              <a:rPr lang="fr-FR" sz="1900" dirty="0" err="1">
                <a:latin typeface="Times New Roman" pitchFamily="18" charset="0"/>
                <a:cs typeface="Times New Roman" pitchFamily="18" charset="0"/>
              </a:rPr>
              <a:t>sérovar</a:t>
            </a:r>
            <a:r>
              <a:rPr lang="fr-FR" sz="1900" dirty="0">
                <a:latin typeface="Times New Roman" pitchFamily="18" charset="0"/>
                <a:cs typeface="Times New Roman" pitchFamily="18" charset="0"/>
              </a:rPr>
              <a:t>.</a:t>
            </a:r>
          </a:p>
          <a:p>
            <a:pPr algn="just">
              <a:lnSpc>
                <a:spcPct val="170000"/>
              </a:lnSpc>
            </a:pPr>
            <a:r>
              <a:rPr lang="fr-FR" sz="1900" dirty="0">
                <a:latin typeface="Times New Roman" pitchFamily="18" charset="0"/>
                <a:cs typeface="Times New Roman" pitchFamily="18" charset="0"/>
              </a:rPr>
              <a:t>La plupart des salmonelles isolées dans un laboratoire de bactériologie le sont à partir de coprocultures. La galerie minimale d'orientation comporte classiquement trois tubes :</a:t>
            </a:r>
            <a:r>
              <a:rPr lang="fr-FR" sz="1900" b="1" dirty="0">
                <a:latin typeface="Times New Roman" pitchFamily="18" charset="0"/>
                <a:cs typeface="Times New Roman" pitchFamily="18" charset="0"/>
              </a:rPr>
              <a:t> milieu urée indole, milieu de </a:t>
            </a:r>
            <a:r>
              <a:rPr lang="fr-FR" sz="1900" b="1" dirty="0" err="1">
                <a:latin typeface="Times New Roman" pitchFamily="18" charset="0"/>
                <a:cs typeface="Times New Roman" pitchFamily="18" charset="0"/>
              </a:rPr>
              <a:t>Kligler</a:t>
            </a:r>
            <a:r>
              <a:rPr lang="fr-FR" sz="1900" b="1" dirty="0">
                <a:latin typeface="Times New Roman" pitchFamily="18" charset="0"/>
                <a:cs typeface="Times New Roman" pitchFamily="18" charset="0"/>
              </a:rPr>
              <a:t>, milieu mannitol mobilité.</a:t>
            </a:r>
          </a:p>
          <a:p>
            <a:pPr algn="just">
              <a:lnSpc>
                <a:spcPct val="170000"/>
              </a:lnSpc>
            </a:pPr>
            <a:r>
              <a:rPr lang="fr-FR" sz="1900" dirty="0">
                <a:latin typeface="Times New Roman" pitchFamily="18" charset="0"/>
                <a:cs typeface="Times New Roman" pitchFamily="18" charset="0"/>
              </a:rPr>
              <a:t>Il est possible d'anticiper l'identification biochimique complète et de commencer le typage antigénique.</a:t>
            </a:r>
          </a:p>
          <a:p>
            <a:pPr algn="just">
              <a:lnSpc>
                <a:spcPct val="170000"/>
              </a:lnSpc>
            </a:pPr>
            <a:r>
              <a:rPr lang="fr-FR" sz="1900" dirty="0">
                <a:latin typeface="Times New Roman" pitchFamily="18" charset="0"/>
                <a:cs typeface="Times New Roman" pitchFamily="18" charset="0"/>
              </a:rPr>
              <a:t>Il conviendra alors de donner les résultats sous réserve au clinicien, à la condition toutefois que le </a:t>
            </a:r>
            <a:r>
              <a:rPr lang="fr-FR" sz="1900" dirty="0" err="1">
                <a:latin typeface="Times New Roman" pitchFamily="18" charset="0"/>
                <a:cs typeface="Times New Roman" pitchFamily="18" charset="0"/>
              </a:rPr>
              <a:t>sérovar</a:t>
            </a:r>
            <a:r>
              <a:rPr lang="fr-FR" sz="1900" dirty="0">
                <a:latin typeface="Times New Roman" pitchFamily="18" charset="0"/>
                <a:cs typeface="Times New Roman" pitchFamily="18" charset="0"/>
              </a:rPr>
              <a:t> déterminé soit parmi les plus fréquemment isolés.</a:t>
            </a:r>
          </a:p>
          <a:p>
            <a:pPr algn="just">
              <a:lnSpc>
                <a:spcPct val="170000"/>
              </a:lnSpc>
            </a:pPr>
            <a:r>
              <a:rPr lang="fr-FR" sz="1900" dirty="0">
                <a:latin typeface="Times New Roman" pitchFamily="18" charset="0"/>
                <a:cs typeface="Times New Roman" pitchFamily="18" charset="0"/>
              </a:rPr>
              <a:t>À l'exception du </a:t>
            </a:r>
            <a:r>
              <a:rPr lang="fr-FR" sz="1900" dirty="0" err="1">
                <a:latin typeface="Times New Roman" pitchFamily="18" charset="0"/>
                <a:cs typeface="Times New Roman" pitchFamily="18" charset="0"/>
              </a:rPr>
              <a:t>sérovar</a:t>
            </a:r>
            <a:r>
              <a:rPr lang="fr-FR" sz="1900" dirty="0">
                <a:latin typeface="Times New Roman" pitchFamily="18" charset="0"/>
                <a:cs typeface="Times New Roman" pitchFamily="18" charset="0"/>
              </a:rPr>
              <a:t> aviaire – </a:t>
            </a:r>
            <a:r>
              <a:rPr lang="fr-FR" sz="1900" i="1" dirty="0">
                <a:latin typeface="Times New Roman" pitchFamily="18" charset="0"/>
                <a:cs typeface="Times New Roman" pitchFamily="18" charset="0"/>
              </a:rPr>
              <a:t>S. </a:t>
            </a:r>
            <a:r>
              <a:rPr lang="fr-FR" sz="1900" dirty="0" err="1">
                <a:latin typeface="Times New Roman" pitchFamily="18" charset="0"/>
                <a:cs typeface="Times New Roman" pitchFamily="18" charset="0"/>
              </a:rPr>
              <a:t>Gallinarum</a:t>
            </a:r>
            <a:r>
              <a:rPr lang="fr-FR" sz="1900" dirty="0">
                <a:latin typeface="Times New Roman" pitchFamily="18" charset="0"/>
                <a:cs typeface="Times New Roman" pitchFamily="18" charset="0"/>
              </a:rPr>
              <a:t>- </a:t>
            </a:r>
            <a:r>
              <a:rPr lang="fr-FR" sz="1900" dirty="0" err="1">
                <a:latin typeface="Times New Roman" pitchFamily="18" charset="0"/>
                <a:cs typeface="Times New Roman" pitchFamily="18" charset="0"/>
              </a:rPr>
              <a:t>pullorum</a:t>
            </a:r>
            <a:r>
              <a:rPr lang="fr-FR" sz="1900" dirty="0">
                <a:latin typeface="Times New Roman" pitchFamily="18" charset="0"/>
                <a:cs typeface="Times New Roman" pitchFamily="18" charset="0"/>
              </a:rPr>
              <a:t> –, les salmonelles sont en général </a:t>
            </a:r>
            <a:r>
              <a:rPr lang="fr-FR" sz="1900" b="1" dirty="0">
                <a:latin typeface="Times New Roman" pitchFamily="18" charset="0"/>
                <a:cs typeface="Times New Roman" pitchFamily="18" charset="0"/>
              </a:rPr>
              <a:t>mobiles</a:t>
            </a:r>
            <a:r>
              <a:rPr lang="fr-FR" sz="1900" dirty="0">
                <a:latin typeface="Times New Roman" pitchFamily="18" charset="0"/>
                <a:cs typeface="Times New Roman" pitchFamily="18" charset="0"/>
              </a:rPr>
              <a:t>.</a:t>
            </a:r>
          </a:p>
        </p:txBody>
      </p:sp>
    </p:spTree>
    <p:extLst>
      <p:ext uri="{BB962C8B-B14F-4D97-AF65-F5344CB8AC3E}">
        <p14:creationId xmlns:p14="http://schemas.microsoft.com/office/powerpoint/2010/main" val="2999035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0"/>
            <a:ext cx="9036496" cy="6741368"/>
          </a:xfrm>
        </p:spPr>
        <p:txBody>
          <a:bodyPr>
            <a:noAutofit/>
          </a:bodyPr>
          <a:lstStyle/>
          <a:p>
            <a:pPr algn="just">
              <a:lnSpc>
                <a:spcPct val="150000"/>
              </a:lnSpc>
            </a:pPr>
            <a:r>
              <a:rPr lang="fr-FR" sz="1800" dirty="0">
                <a:latin typeface="Times New Roman" pitchFamily="18" charset="0"/>
                <a:cs typeface="Times New Roman" pitchFamily="18" charset="0"/>
              </a:rPr>
              <a:t>Quelques réactions sont particulièrement remarquables pour certaines souches importantes :</a:t>
            </a:r>
          </a:p>
          <a:p>
            <a:pPr marL="0" indent="0" algn="just">
              <a:lnSpc>
                <a:spcPct val="150000"/>
              </a:lnSpc>
              <a:buNone/>
            </a:pPr>
            <a:r>
              <a:rPr lang="fr-FR" sz="1800" dirty="0">
                <a:latin typeface="Times New Roman" pitchFamily="18" charset="0"/>
                <a:cs typeface="Times New Roman" pitchFamily="18" charset="0"/>
              </a:rPr>
              <a:t>• </a:t>
            </a:r>
            <a:r>
              <a:rPr lang="fr-FR" sz="1800" b="1" i="1" dirty="0">
                <a:latin typeface="Times New Roman" pitchFamily="18" charset="0"/>
                <a:cs typeface="Times New Roman" pitchFamily="18" charset="0"/>
              </a:rPr>
              <a:t>S. </a:t>
            </a:r>
            <a:r>
              <a:rPr lang="fr-FR" sz="1800" b="1" dirty="0" err="1">
                <a:latin typeface="Times New Roman" pitchFamily="18" charset="0"/>
                <a:cs typeface="Times New Roman" pitchFamily="18" charset="0"/>
              </a:rPr>
              <a:t>Typhi</a:t>
            </a:r>
            <a:r>
              <a:rPr lang="fr-FR" sz="1800" b="1" dirty="0">
                <a:latin typeface="Times New Roman" pitchFamily="18" charset="0"/>
                <a:cs typeface="Times New Roman" pitchFamily="18" charset="0"/>
              </a:rPr>
              <a:t> </a:t>
            </a:r>
            <a:r>
              <a:rPr lang="fr-FR" sz="1800" dirty="0">
                <a:latin typeface="Times New Roman" pitchFamily="18" charset="0"/>
                <a:cs typeface="Times New Roman" pitchFamily="18" charset="0"/>
              </a:rPr>
              <a:t>est: </a:t>
            </a:r>
            <a:r>
              <a:rPr lang="fr-FR" sz="1800" b="1" dirty="0">
                <a:latin typeface="Times New Roman" pitchFamily="18" charset="0"/>
                <a:cs typeface="Times New Roman" pitchFamily="18" charset="0"/>
              </a:rPr>
              <a:t>gaz -, citrate de Simmons -, faiblement mobile </a:t>
            </a:r>
            <a:r>
              <a:rPr lang="fr-FR" sz="1800" dirty="0">
                <a:latin typeface="Times New Roman" pitchFamily="18" charset="0"/>
                <a:cs typeface="Times New Roman" pitchFamily="18" charset="0"/>
              </a:rPr>
              <a:t>à l'isolement, et sur milieu KIA elle produit en 24 heures une pointe d'</a:t>
            </a:r>
            <a:r>
              <a:rPr lang="fr-FR" sz="1800" b="1" dirty="0">
                <a:solidFill>
                  <a:srgbClr val="FF0000"/>
                </a:solidFill>
                <a:latin typeface="Times New Roman" pitchFamily="18" charset="0"/>
                <a:cs typeface="Times New Roman" pitchFamily="18" charset="0"/>
              </a:rPr>
              <a:t>H2S</a:t>
            </a:r>
            <a:r>
              <a:rPr lang="fr-FR" sz="1800" dirty="0">
                <a:solidFill>
                  <a:srgbClr val="FF0000"/>
                </a:solidFill>
                <a:latin typeface="Times New Roman" pitchFamily="18" charset="0"/>
                <a:cs typeface="Times New Roman" pitchFamily="18" charset="0"/>
              </a:rPr>
              <a:t> très évocatrice</a:t>
            </a:r>
            <a:r>
              <a:rPr lang="fr-FR" sz="1800" dirty="0">
                <a:latin typeface="Times New Roman" pitchFamily="18" charset="0"/>
                <a:cs typeface="Times New Roman" pitchFamily="18" charset="0"/>
              </a:rPr>
              <a:t> ;</a:t>
            </a:r>
          </a:p>
          <a:p>
            <a:pPr marL="0" indent="0" algn="just">
              <a:lnSpc>
                <a:spcPct val="150000"/>
              </a:lnSpc>
              <a:buNone/>
            </a:pPr>
            <a:r>
              <a:rPr lang="fr-FR" sz="1800" dirty="0">
                <a:latin typeface="Times New Roman" pitchFamily="18" charset="0"/>
                <a:cs typeface="Times New Roman" pitchFamily="18" charset="0"/>
              </a:rPr>
              <a:t>• </a:t>
            </a:r>
            <a:r>
              <a:rPr lang="fr-FR" sz="1800" b="1" i="1" dirty="0">
                <a:latin typeface="Times New Roman" pitchFamily="18" charset="0"/>
                <a:cs typeface="Times New Roman" pitchFamily="18" charset="0"/>
              </a:rPr>
              <a:t>S. </a:t>
            </a:r>
            <a:r>
              <a:rPr lang="fr-FR" sz="1800" b="1" dirty="0" err="1">
                <a:latin typeface="Times New Roman" pitchFamily="18" charset="0"/>
                <a:cs typeface="Times New Roman" pitchFamily="18" charset="0"/>
              </a:rPr>
              <a:t>Paratyphi</a:t>
            </a:r>
            <a:r>
              <a:rPr lang="fr-FR" sz="1800" b="1" dirty="0">
                <a:latin typeface="Times New Roman" pitchFamily="18" charset="0"/>
                <a:cs typeface="Times New Roman" pitchFamily="18" charset="0"/>
              </a:rPr>
              <a:t> A</a:t>
            </a:r>
            <a:r>
              <a:rPr lang="fr-FR" sz="1800" dirty="0">
                <a:latin typeface="Times New Roman" pitchFamily="18" charset="0"/>
                <a:cs typeface="Times New Roman" pitchFamily="18" charset="0"/>
              </a:rPr>
              <a:t> est le plus souvent </a:t>
            </a:r>
            <a:r>
              <a:rPr lang="fr-FR" sz="1800" b="1" dirty="0">
                <a:solidFill>
                  <a:srgbClr val="FF0000"/>
                </a:solidFill>
                <a:latin typeface="Times New Roman" pitchFamily="18" charset="0"/>
                <a:cs typeface="Times New Roman" pitchFamily="18" charset="0"/>
              </a:rPr>
              <a:t>H2S -</a:t>
            </a:r>
            <a:r>
              <a:rPr lang="fr-FR" sz="1800" dirty="0">
                <a:latin typeface="Times New Roman" pitchFamily="18" charset="0"/>
                <a:cs typeface="Times New Roman" pitchFamily="18" charset="0"/>
              </a:rPr>
              <a:t>,</a:t>
            </a:r>
            <a:r>
              <a:rPr lang="fr-FR" sz="1800" b="1" dirty="0">
                <a:latin typeface="Times New Roman" pitchFamily="18" charset="0"/>
                <a:cs typeface="Times New Roman" pitchFamily="18" charset="0"/>
              </a:rPr>
              <a:t> LDC -</a:t>
            </a:r>
            <a:r>
              <a:rPr lang="fr-FR" sz="1800" dirty="0">
                <a:latin typeface="Times New Roman" pitchFamily="18" charset="0"/>
                <a:cs typeface="Times New Roman" pitchFamily="18" charset="0"/>
              </a:rPr>
              <a:t> et </a:t>
            </a:r>
            <a:r>
              <a:rPr lang="fr-FR" sz="1800" b="1" dirty="0">
                <a:latin typeface="Times New Roman" pitchFamily="18" charset="0"/>
                <a:cs typeface="Times New Roman" pitchFamily="18" charset="0"/>
              </a:rPr>
              <a:t>citrates de Simmons -</a:t>
            </a:r>
            <a:r>
              <a:rPr lang="fr-FR" sz="1800" dirty="0">
                <a:latin typeface="Times New Roman" pitchFamily="18" charset="0"/>
                <a:cs typeface="Times New Roman" pitchFamily="18" charset="0"/>
              </a:rPr>
              <a:t> ;</a:t>
            </a:r>
          </a:p>
          <a:p>
            <a:pPr marL="0" indent="0" algn="just">
              <a:lnSpc>
                <a:spcPct val="150000"/>
              </a:lnSpc>
              <a:buNone/>
            </a:pPr>
            <a:r>
              <a:rPr lang="fr-FR" sz="1800" b="1" dirty="0">
                <a:latin typeface="Times New Roman" pitchFamily="18" charset="0"/>
                <a:cs typeface="Times New Roman" pitchFamily="18" charset="0"/>
              </a:rPr>
              <a:t>• </a:t>
            </a:r>
            <a:r>
              <a:rPr lang="fr-FR" sz="1800" b="1" i="1" dirty="0">
                <a:latin typeface="Times New Roman" pitchFamily="18" charset="0"/>
                <a:cs typeface="Times New Roman" pitchFamily="18" charset="0"/>
              </a:rPr>
              <a:t>S. </a:t>
            </a:r>
            <a:r>
              <a:rPr lang="fr-FR" sz="1800" b="1" dirty="0" err="1">
                <a:latin typeface="Times New Roman" pitchFamily="18" charset="0"/>
                <a:cs typeface="Times New Roman" pitchFamily="18" charset="0"/>
              </a:rPr>
              <a:t>Paratyphi</a:t>
            </a:r>
            <a:r>
              <a:rPr lang="fr-FR" sz="1800" b="1" dirty="0">
                <a:latin typeface="Times New Roman" pitchFamily="18" charset="0"/>
                <a:cs typeface="Times New Roman" pitchFamily="18" charset="0"/>
              </a:rPr>
              <a:t> C</a:t>
            </a:r>
            <a:r>
              <a:rPr lang="fr-FR" sz="1800" dirty="0">
                <a:latin typeface="Times New Roman" pitchFamily="18" charset="0"/>
                <a:cs typeface="Times New Roman" pitchFamily="18" charset="0"/>
              </a:rPr>
              <a:t> est </a:t>
            </a:r>
            <a:r>
              <a:rPr lang="fr-FR" sz="1800" b="1" dirty="0">
                <a:solidFill>
                  <a:srgbClr val="FF0000"/>
                </a:solidFill>
                <a:latin typeface="Times New Roman" pitchFamily="18" charset="0"/>
                <a:cs typeface="Times New Roman" pitchFamily="18" charset="0"/>
              </a:rPr>
              <a:t>H2S +</a:t>
            </a:r>
            <a:r>
              <a:rPr lang="fr-FR" sz="1800" dirty="0">
                <a:latin typeface="Times New Roman" pitchFamily="18" charset="0"/>
                <a:cs typeface="Times New Roman" pitchFamily="18" charset="0"/>
              </a:rPr>
              <a:t>, contrairement aux souches diphasiques de </a:t>
            </a:r>
            <a:r>
              <a:rPr lang="fr-FR" sz="1800" b="1" i="1" dirty="0">
                <a:latin typeface="Times New Roman" pitchFamily="18" charset="0"/>
                <a:cs typeface="Times New Roman" pitchFamily="18" charset="0"/>
              </a:rPr>
              <a:t>S. </a:t>
            </a:r>
            <a:r>
              <a:rPr lang="fr-FR" sz="1800" b="1" dirty="0" err="1">
                <a:latin typeface="Times New Roman" pitchFamily="18" charset="0"/>
                <a:cs typeface="Times New Roman" pitchFamily="18" charset="0"/>
              </a:rPr>
              <a:t>Choleraesuis</a:t>
            </a:r>
            <a:r>
              <a:rPr lang="fr-FR" sz="1800" dirty="0">
                <a:latin typeface="Times New Roman" pitchFamily="18" charset="0"/>
                <a:cs typeface="Times New Roman" pitchFamily="18" charset="0"/>
              </a:rPr>
              <a:t> qui sont </a:t>
            </a:r>
            <a:r>
              <a:rPr lang="fr-FR" sz="1800" b="1" dirty="0">
                <a:latin typeface="Times New Roman" pitchFamily="18" charset="0"/>
                <a:cs typeface="Times New Roman" pitchFamily="18" charset="0"/>
              </a:rPr>
              <a:t>H2S négatif </a:t>
            </a:r>
            <a:r>
              <a:rPr lang="fr-FR" sz="1800" dirty="0">
                <a:latin typeface="Times New Roman" pitchFamily="18" charset="0"/>
                <a:cs typeface="Times New Roman" pitchFamily="18" charset="0"/>
              </a:rPr>
              <a:t>alors que les souches monophasiques de ce </a:t>
            </a:r>
            <a:r>
              <a:rPr lang="fr-FR" sz="1800" dirty="0" err="1">
                <a:latin typeface="Times New Roman" pitchFamily="18" charset="0"/>
                <a:cs typeface="Times New Roman" pitchFamily="18" charset="0"/>
              </a:rPr>
              <a:t>sérovar</a:t>
            </a:r>
            <a:r>
              <a:rPr lang="fr-FR" sz="1800" dirty="0">
                <a:latin typeface="Times New Roman" pitchFamily="18" charset="0"/>
                <a:cs typeface="Times New Roman" pitchFamily="18" charset="0"/>
              </a:rPr>
              <a:t>– variété </a:t>
            </a:r>
            <a:r>
              <a:rPr lang="fr-FR" sz="1800" dirty="0" err="1">
                <a:latin typeface="Times New Roman" pitchFamily="18" charset="0"/>
                <a:cs typeface="Times New Roman" pitchFamily="18" charset="0"/>
              </a:rPr>
              <a:t>Kunzendorf</a:t>
            </a:r>
            <a:r>
              <a:rPr lang="fr-FR" sz="1800" dirty="0">
                <a:latin typeface="Times New Roman" pitchFamily="18" charset="0"/>
                <a:cs typeface="Times New Roman" pitchFamily="18" charset="0"/>
              </a:rPr>
              <a:t> – sont </a:t>
            </a:r>
            <a:r>
              <a:rPr lang="fr-FR" sz="1800" b="1" dirty="0">
                <a:latin typeface="Times New Roman" pitchFamily="18" charset="0"/>
                <a:cs typeface="Times New Roman" pitchFamily="18" charset="0"/>
              </a:rPr>
              <a:t>H2S positif</a:t>
            </a:r>
            <a:r>
              <a:rPr lang="fr-FR" sz="1800" dirty="0">
                <a:latin typeface="Times New Roman" pitchFamily="18" charset="0"/>
                <a:cs typeface="Times New Roman" pitchFamily="18" charset="0"/>
              </a:rPr>
              <a:t>. </a:t>
            </a:r>
          </a:p>
          <a:p>
            <a:pPr marL="0" indent="0" algn="just">
              <a:lnSpc>
                <a:spcPct val="150000"/>
              </a:lnSpc>
              <a:buNone/>
            </a:pPr>
            <a:r>
              <a:rPr lang="fr-FR" sz="1800" dirty="0">
                <a:latin typeface="Times New Roman" pitchFamily="18" charset="0"/>
                <a:cs typeface="Times New Roman" pitchFamily="18" charset="0"/>
              </a:rPr>
              <a:t>Du point de vue antigénique </a:t>
            </a:r>
            <a:r>
              <a:rPr lang="fr-FR" sz="1800" b="1" i="1" dirty="0">
                <a:latin typeface="Times New Roman" pitchFamily="18" charset="0"/>
                <a:cs typeface="Times New Roman" pitchFamily="18" charset="0"/>
              </a:rPr>
              <a:t>S. </a:t>
            </a:r>
            <a:r>
              <a:rPr lang="fr-FR" sz="1800" b="1" dirty="0" err="1">
                <a:latin typeface="Times New Roman" pitchFamily="18" charset="0"/>
                <a:cs typeface="Times New Roman" pitchFamily="18" charset="0"/>
              </a:rPr>
              <a:t>Paratyphi</a:t>
            </a:r>
            <a:r>
              <a:rPr lang="fr-FR" sz="1800" b="1" dirty="0">
                <a:latin typeface="Times New Roman" pitchFamily="18" charset="0"/>
                <a:cs typeface="Times New Roman" pitchFamily="18" charset="0"/>
              </a:rPr>
              <a:t> C</a:t>
            </a:r>
            <a:r>
              <a:rPr lang="fr-FR" sz="1800" dirty="0">
                <a:latin typeface="Times New Roman" pitchFamily="18" charset="0"/>
                <a:cs typeface="Times New Roman" pitchFamily="18" charset="0"/>
              </a:rPr>
              <a:t> est très proche de </a:t>
            </a:r>
            <a:r>
              <a:rPr lang="pt-BR" sz="1800" b="1" i="1" dirty="0">
                <a:latin typeface="Times New Roman" pitchFamily="18" charset="0"/>
                <a:cs typeface="Times New Roman" pitchFamily="18" charset="0"/>
              </a:rPr>
              <a:t>S. </a:t>
            </a:r>
            <a:r>
              <a:rPr lang="pt-BR" sz="1800" b="1" dirty="0">
                <a:latin typeface="Times New Roman" pitchFamily="18" charset="0"/>
                <a:cs typeface="Times New Roman" pitchFamily="18" charset="0"/>
              </a:rPr>
              <a:t>Choleraesuis : Ag O : 6,7 ; Ag H c : 1,5,</a:t>
            </a:r>
            <a:r>
              <a:rPr lang="pt-BR" sz="1800" dirty="0">
                <a:latin typeface="Times New Roman" pitchFamily="18" charset="0"/>
                <a:cs typeface="Times New Roman" pitchFamily="18" charset="0"/>
              </a:rPr>
              <a:t> mais peut </a:t>
            </a:r>
            <a:r>
              <a:rPr lang="fr-FR" sz="1800" dirty="0">
                <a:latin typeface="Times New Roman" pitchFamily="18" charset="0"/>
                <a:cs typeface="Times New Roman" pitchFamily="18" charset="0"/>
              </a:rPr>
              <a:t>posséder l'antigène Vi.</a:t>
            </a:r>
          </a:p>
          <a:p>
            <a:pPr algn="just">
              <a:lnSpc>
                <a:spcPct val="150000"/>
              </a:lnSpc>
            </a:pPr>
            <a:r>
              <a:rPr lang="fr-FR" sz="1800" dirty="0">
                <a:latin typeface="Times New Roman" pitchFamily="18" charset="0"/>
                <a:cs typeface="Times New Roman" pitchFamily="18" charset="0"/>
              </a:rPr>
              <a:t>Les problèmes d'identification des salmonelles se posent en pratique courante avec certaines espèces : </a:t>
            </a:r>
            <a:r>
              <a:rPr lang="fr-FR" sz="1800" i="1" dirty="0" err="1">
                <a:latin typeface="Times New Roman" pitchFamily="18" charset="0"/>
                <a:cs typeface="Times New Roman" pitchFamily="18" charset="0"/>
              </a:rPr>
              <a:t>Hafnia</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halvei</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et </a:t>
            </a:r>
            <a:r>
              <a:rPr lang="fr-FR" sz="1800" i="1" dirty="0" err="1">
                <a:latin typeface="Times New Roman" pitchFamily="18" charset="0"/>
                <a:cs typeface="Times New Roman" pitchFamily="18" charset="0"/>
              </a:rPr>
              <a:t>Citrobacter</a:t>
            </a:r>
            <a:r>
              <a:rPr lang="fr-FR" sz="1800" i="1" dirty="0">
                <a:latin typeface="Times New Roman" pitchFamily="18" charset="0"/>
                <a:cs typeface="Times New Roman" pitchFamily="18" charset="0"/>
              </a:rPr>
              <a:t> </a:t>
            </a:r>
            <a:r>
              <a:rPr lang="fr-FR" sz="1800" i="1" dirty="0" err="1">
                <a:latin typeface="Times New Roman" pitchFamily="18" charset="0"/>
                <a:cs typeface="Times New Roman" pitchFamily="18" charset="0"/>
              </a:rPr>
              <a:t>freundii</a:t>
            </a:r>
            <a:r>
              <a:rPr lang="fr-FR" sz="1800" i="1" dirty="0">
                <a:latin typeface="Times New Roman" pitchFamily="18" charset="0"/>
                <a:cs typeface="Times New Roman" pitchFamily="18" charset="0"/>
              </a:rPr>
              <a:t> </a:t>
            </a:r>
            <a:r>
              <a:rPr lang="fr-FR" sz="1800" dirty="0">
                <a:latin typeface="Times New Roman" pitchFamily="18" charset="0"/>
                <a:cs typeface="Times New Roman" pitchFamily="18" charset="0"/>
              </a:rPr>
              <a:t>. à cause de leur caractère </a:t>
            </a:r>
            <a:r>
              <a:rPr lang="fr-FR" sz="1800" b="1" dirty="0">
                <a:latin typeface="Times New Roman" pitchFamily="18" charset="0"/>
                <a:cs typeface="Times New Roman" pitchFamily="18" charset="0"/>
              </a:rPr>
              <a:t>H2S positif</a:t>
            </a:r>
          </a:p>
          <a:p>
            <a:pPr algn="just">
              <a:lnSpc>
                <a:spcPct val="150000"/>
              </a:lnSpc>
            </a:pPr>
            <a:r>
              <a:rPr lang="fr-FR" sz="1800" dirty="0">
                <a:solidFill>
                  <a:srgbClr val="FF0000"/>
                </a:solidFill>
                <a:latin typeface="Times New Roman" pitchFamily="18" charset="0"/>
                <a:cs typeface="Times New Roman" pitchFamily="18" charset="0"/>
              </a:rPr>
              <a:t>Il peut exister des souches de </a:t>
            </a:r>
            <a:r>
              <a:rPr lang="fr-FR" sz="1800" i="1" dirty="0">
                <a:solidFill>
                  <a:srgbClr val="FF0000"/>
                </a:solidFill>
                <a:latin typeface="Times New Roman" pitchFamily="18" charset="0"/>
                <a:cs typeface="Times New Roman" pitchFamily="18" charset="0"/>
              </a:rPr>
              <a:t>Salmonella </a:t>
            </a:r>
            <a:r>
              <a:rPr lang="fr-FR" sz="1800" dirty="0">
                <a:solidFill>
                  <a:srgbClr val="FF0000"/>
                </a:solidFill>
                <a:latin typeface="Times New Roman" pitchFamily="18" charset="0"/>
                <a:cs typeface="Times New Roman" pitchFamily="18" charset="0"/>
              </a:rPr>
              <a:t>ayant acquis un plasmide métabolique lactose</a:t>
            </a:r>
            <a:r>
              <a:rPr lang="fr-FR" sz="1800" dirty="0">
                <a:latin typeface="Times New Roman" pitchFamily="18" charset="0"/>
                <a:cs typeface="Times New Roman" pitchFamily="18" charset="0"/>
              </a:rPr>
              <a:t>. Ces souches sont principalement isolées d'hémocultures car elles sont ignorées dans les coprocultures du fait de leur caractère lactose positif.</a:t>
            </a:r>
          </a:p>
        </p:txBody>
      </p:sp>
    </p:spTree>
    <p:extLst>
      <p:ext uri="{BB962C8B-B14F-4D97-AF65-F5344CB8AC3E}">
        <p14:creationId xmlns:p14="http://schemas.microsoft.com/office/powerpoint/2010/main" val="3974076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360040"/>
            <a:ext cx="8928992" cy="6093296"/>
          </a:xfrm>
        </p:spPr>
        <p:txBody>
          <a:bodyPr>
            <a:normAutofit fontScale="85000" lnSpcReduction="20000"/>
          </a:bodyPr>
          <a:lstStyle/>
          <a:p>
            <a:pPr algn="just">
              <a:lnSpc>
                <a:spcPct val="150000"/>
              </a:lnSpc>
            </a:pPr>
            <a:r>
              <a:rPr lang="fr-FR" dirty="0">
                <a:latin typeface="Times New Roman" pitchFamily="18" charset="0"/>
                <a:cs typeface="Times New Roman" pitchFamily="18" charset="0"/>
              </a:rPr>
              <a:t>Le tableau ci-après indique les principales réactions permettant de distinguer les salmonelles des autres espèces précitées. </a:t>
            </a:r>
          </a:p>
          <a:p>
            <a:pPr algn="just">
              <a:lnSpc>
                <a:spcPct val="150000"/>
              </a:lnSpc>
            </a:pPr>
            <a:r>
              <a:rPr lang="fr-FR" dirty="0">
                <a:latin typeface="Times New Roman" pitchFamily="18" charset="0"/>
                <a:cs typeface="Times New Roman" pitchFamily="18" charset="0"/>
              </a:rPr>
              <a:t>La lyse par les bactériophages spécifiques – phage </a:t>
            </a:r>
            <a:r>
              <a:rPr lang="fr-FR" i="1" dirty="0">
                <a:latin typeface="Times New Roman" pitchFamily="18" charset="0"/>
                <a:cs typeface="Times New Roman" pitchFamily="18" charset="0"/>
              </a:rPr>
              <a:t>Salmonella </a:t>
            </a:r>
            <a:r>
              <a:rPr lang="fr-FR" dirty="0">
                <a:latin typeface="Times New Roman" pitchFamily="18" charset="0"/>
                <a:cs typeface="Times New Roman" pitchFamily="18" charset="0"/>
              </a:rPr>
              <a:t>01 de Felix et </a:t>
            </a:r>
            <a:r>
              <a:rPr lang="fr-FR" dirty="0" err="1">
                <a:latin typeface="Times New Roman" pitchFamily="18" charset="0"/>
                <a:cs typeface="Times New Roman" pitchFamily="18" charset="0"/>
              </a:rPr>
              <a:t>Callow</a:t>
            </a:r>
            <a:r>
              <a:rPr lang="fr-FR" dirty="0">
                <a:latin typeface="Times New Roman" pitchFamily="18" charset="0"/>
                <a:cs typeface="Times New Roman" pitchFamily="18" charset="0"/>
              </a:rPr>
              <a:t> et phage </a:t>
            </a:r>
            <a:r>
              <a:rPr lang="fr-FR" i="1" dirty="0" err="1">
                <a:latin typeface="Times New Roman" pitchFamily="18" charset="0"/>
                <a:cs typeface="Times New Roman" pitchFamily="18" charset="0"/>
              </a:rPr>
              <a:t>Hafnia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de Guinée et Valkenburg (Diagnostics Pasteur) – est pratiquée sur la boite d'antibiogramme en déposant une microgoutte de chacune des suspensions </a:t>
            </a:r>
            <a:r>
              <a:rPr lang="fr-FR" dirty="0" err="1">
                <a:latin typeface="Times New Roman" pitchFamily="18" charset="0"/>
                <a:cs typeface="Times New Roman" pitchFamily="18" charset="0"/>
              </a:rPr>
              <a:t>phagiques</a:t>
            </a:r>
            <a:r>
              <a:rPr lang="fr-FR" dirty="0">
                <a:latin typeface="Times New Roman" pitchFamily="18" charset="0"/>
                <a:cs typeface="Times New Roman" pitchFamily="18" charset="0"/>
              </a:rPr>
              <a:t>. Souvent, à partir de la </a:t>
            </a:r>
            <a:r>
              <a:rPr lang="fr-FR" b="1" dirty="0">
                <a:latin typeface="Times New Roman" pitchFamily="18" charset="0"/>
                <a:cs typeface="Times New Roman" pitchFamily="18" charset="0"/>
              </a:rPr>
              <a:t>5e heure d'incubation à 37°C, </a:t>
            </a:r>
            <a:r>
              <a:rPr lang="fr-FR" dirty="0">
                <a:latin typeface="Times New Roman" pitchFamily="18" charset="0"/>
                <a:cs typeface="Times New Roman" pitchFamily="18" charset="0"/>
              </a:rPr>
              <a:t>on peut déjà voir la plage de lyse au niveau du dépôt de la goutte, plage caractéristique de l'espèce en cause.</a:t>
            </a:r>
            <a:endParaRPr lang="fr-FR" dirty="0"/>
          </a:p>
        </p:txBody>
      </p:sp>
    </p:spTree>
    <p:extLst>
      <p:ext uri="{BB962C8B-B14F-4D97-AF65-F5344CB8AC3E}">
        <p14:creationId xmlns:p14="http://schemas.microsoft.com/office/powerpoint/2010/main" val="2291679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63981"/>
            <a:ext cx="8712968" cy="658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52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11560" y="260648"/>
            <a:ext cx="8382000" cy="427038"/>
          </a:xfrm>
        </p:spPr>
        <p:txBody>
          <a:bodyPr>
            <a:normAutofit fontScale="90000"/>
          </a:bodyPr>
          <a:lstStyle/>
          <a:p>
            <a:r>
              <a:rPr lang="fr-FR" sz="2800" b="1">
                <a:latin typeface="Times New Roman" pitchFamily="18" charset="0"/>
                <a:cs typeface="Times New Roman" pitchFamily="18" charset="0"/>
              </a:rPr>
              <a:t>Caractères d'identification : </a:t>
            </a:r>
            <a:r>
              <a:rPr lang="fr-FR" sz="2400" b="1">
                <a:latin typeface="Times New Roman" pitchFamily="18" charset="0"/>
                <a:cs typeface="Times New Roman" pitchFamily="18" charset="0"/>
              </a:rPr>
              <a:t>API 20 E</a:t>
            </a:r>
            <a:endParaRPr lang="fr-FR" b="1">
              <a:latin typeface="Times New Roman" pitchFamily="18" charset="0"/>
              <a:cs typeface="Times New Roman" pitchFamily="18" charset="0"/>
            </a:endParaRPr>
          </a:p>
        </p:txBody>
      </p:sp>
      <p:sp>
        <p:nvSpPr>
          <p:cNvPr id="5" name="Rectangle 3"/>
          <p:cNvSpPr txBox="1">
            <a:spLocks noChangeArrowheads="1"/>
          </p:cNvSpPr>
          <p:nvPr/>
        </p:nvSpPr>
        <p:spPr>
          <a:xfrm>
            <a:off x="0" y="828501"/>
            <a:ext cx="9144000" cy="602949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pPr>
            <a:r>
              <a:rPr lang="fr-FR" b="1" dirty="0">
                <a:latin typeface="Times New Roman" pitchFamily="18" charset="0"/>
                <a:cs typeface="Times New Roman" pitchFamily="18" charset="0"/>
              </a:rPr>
              <a:t>Caractères des entérobactéries </a:t>
            </a:r>
          </a:p>
          <a:p>
            <a:pPr>
              <a:spcBef>
                <a:spcPct val="50000"/>
              </a:spcBef>
            </a:pPr>
            <a:r>
              <a:rPr lang="fr-FR" b="1" dirty="0">
                <a:latin typeface="Times New Roman" pitchFamily="18" charset="0"/>
                <a:cs typeface="Times New Roman" pitchFamily="18" charset="0"/>
              </a:rPr>
              <a:t>Gaz en glucose (sauf </a:t>
            </a:r>
            <a:r>
              <a:rPr lang="fr-FR" b="1" dirty="0" err="1">
                <a:latin typeface="Times New Roman" pitchFamily="18" charset="0"/>
                <a:cs typeface="Times New Roman" pitchFamily="18" charset="0"/>
              </a:rPr>
              <a:t>Typhi</a:t>
            </a:r>
            <a:r>
              <a:rPr lang="fr-FR" b="1" dirty="0">
                <a:latin typeface="Times New Roman" pitchFamily="18" charset="0"/>
                <a:cs typeface="Times New Roman" pitchFamily="18" charset="0"/>
              </a:rPr>
              <a:t>)</a:t>
            </a:r>
          </a:p>
          <a:p>
            <a:pPr>
              <a:spcBef>
                <a:spcPct val="50000"/>
              </a:spcBef>
            </a:pPr>
            <a:r>
              <a:rPr lang="fr-FR" b="1" dirty="0">
                <a:latin typeface="Times New Roman" pitchFamily="18" charset="0"/>
                <a:cs typeface="Times New Roman" pitchFamily="18" charset="0"/>
              </a:rPr>
              <a:t>Mobiles (sauf </a:t>
            </a:r>
            <a:r>
              <a:rPr lang="fr-FR" b="1" dirty="0" err="1">
                <a:latin typeface="Times New Roman" pitchFamily="18" charset="0"/>
                <a:cs typeface="Times New Roman" pitchFamily="18" charset="0"/>
              </a:rPr>
              <a:t>Gallinarum</a:t>
            </a:r>
            <a:r>
              <a:rPr lang="fr-FR" b="1" dirty="0">
                <a:latin typeface="Times New Roman" pitchFamily="18" charset="0"/>
                <a:cs typeface="Times New Roman" pitchFamily="18" charset="0"/>
              </a:rPr>
              <a:t>)</a:t>
            </a:r>
          </a:p>
          <a:p>
            <a:pPr>
              <a:spcBef>
                <a:spcPct val="50000"/>
              </a:spcBef>
            </a:pPr>
            <a:r>
              <a:rPr lang="fr-FR" b="1" dirty="0">
                <a:latin typeface="Times New Roman" pitchFamily="18" charset="0"/>
                <a:cs typeface="Times New Roman" pitchFamily="18" charset="0"/>
              </a:rPr>
              <a:t>Lactose -</a:t>
            </a:r>
          </a:p>
          <a:p>
            <a:pPr>
              <a:spcBef>
                <a:spcPct val="50000"/>
              </a:spcBef>
            </a:pPr>
            <a:r>
              <a:rPr lang="fr-FR" b="1" dirty="0">
                <a:latin typeface="Times New Roman" pitchFamily="18" charset="0"/>
                <a:cs typeface="Times New Roman" pitchFamily="18" charset="0"/>
              </a:rPr>
              <a:t>ONPG -</a:t>
            </a:r>
          </a:p>
          <a:p>
            <a:pPr>
              <a:spcBef>
                <a:spcPct val="50000"/>
              </a:spcBef>
            </a:pPr>
            <a:r>
              <a:rPr lang="fr-FR" b="1" dirty="0">
                <a:latin typeface="Times New Roman" pitchFamily="18" charset="0"/>
                <a:cs typeface="Times New Roman" pitchFamily="18" charset="0"/>
              </a:rPr>
              <a:t>ODC + (sauf </a:t>
            </a:r>
            <a:r>
              <a:rPr lang="fr-FR" b="1" dirty="0" err="1">
                <a:latin typeface="Times New Roman" pitchFamily="18" charset="0"/>
                <a:cs typeface="Times New Roman" pitchFamily="18" charset="0"/>
              </a:rPr>
              <a:t>Typhi</a:t>
            </a:r>
            <a:r>
              <a:rPr lang="fr-FR" b="1" dirty="0">
                <a:latin typeface="Times New Roman" pitchFamily="18" charset="0"/>
                <a:cs typeface="Times New Roman" pitchFamily="18" charset="0"/>
              </a:rPr>
              <a:t>)</a:t>
            </a:r>
          </a:p>
          <a:p>
            <a:pPr>
              <a:spcBef>
                <a:spcPct val="50000"/>
              </a:spcBef>
            </a:pPr>
            <a:r>
              <a:rPr lang="fr-FR" b="1" dirty="0">
                <a:latin typeface="Times New Roman" pitchFamily="18" charset="0"/>
                <a:cs typeface="Times New Roman" pitchFamily="18" charset="0"/>
              </a:rPr>
              <a:t>LDC + (sauf </a:t>
            </a:r>
            <a:r>
              <a:rPr lang="fr-FR" b="1" dirty="0" err="1">
                <a:latin typeface="Times New Roman" pitchFamily="18" charset="0"/>
                <a:cs typeface="Times New Roman" pitchFamily="18" charset="0"/>
              </a:rPr>
              <a:t>Paratyphi</a:t>
            </a:r>
            <a:r>
              <a:rPr lang="fr-FR" b="1" dirty="0">
                <a:latin typeface="Times New Roman" pitchFamily="18" charset="0"/>
                <a:cs typeface="Times New Roman" pitchFamily="18" charset="0"/>
              </a:rPr>
              <a:t> A)</a:t>
            </a:r>
          </a:p>
          <a:p>
            <a:pPr>
              <a:spcBef>
                <a:spcPct val="50000"/>
              </a:spcBef>
            </a:pPr>
            <a:r>
              <a:rPr lang="fr-FR" b="1" dirty="0">
                <a:latin typeface="Times New Roman" pitchFamily="18" charset="0"/>
                <a:cs typeface="Times New Roman" pitchFamily="18" charset="0"/>
              </a:rPr>
              <a:t>Citrate de Simmons + (sauf </a:t>
            </a:r>
            <a:r>
              <a:rPr lang="fr-FR" b="1" dirty="0" err="1">
                <a:latin typeface="Times New Roman" pitchFamily="18" charset="0"/>
                <a:cs typeface="Times New Roman" pitchFamily="18" charset="0"/>
              </a:rPr>
              <a:t>Typhi</a:t>
            </a:r>
            <a:r>
              <a:rPr lang="fr-FR" b="1" dirty="0">
                <a:latin typeface="Times New Roman" pitchFamily="18" charset="0"/>
                <a:cs typeface="Times New Roman" pitchFamily="18" charset="0"/>
              </a:rPr>
              <a:t>, </a:t>
            </a:r>
            <a:r>
              <a:rPr lang="fr-FR" b="1" dirty="0" err="1">
                <a:latin typeface="Times New Roman" pitchFamily="18" charset="0"/>
                <a:cs typeface="Times New Roman" pitchFamily="18" charset="0"/>
              </a:rPr>
              <a:t>Paratyphi</a:t>
            </a:r>
            <a:r>
              <a:rPr lang="fr-FR" b="1" dirty="0">
                <a:latin typeface="Times New Roman" pitchFamily="18" charset="0"/>
                <a:cs typeface="Times New Roman" pitchFamily="18" charset="0"/>
              </a:rPr>
              <a:t> A)</a:t>
            </a:r>
          </a:p>
          <a:p>
            <a:r>
              <a:rPr lang="fr-FR" b="1" dirty="0">
                <a:latin typeface="Times New Roman" pitchFamily="18" charset="0"/>
                <a:cs typeface="Times New Roman" pitchFamily="18" charset="0"/>
              </a:rPr>
              <a:t>H2S + (sauf </a:t>
            </a:r>
            <a:r>
              <a:rPr lang="fr-FR" b="1" dirty="0" err="1">
                <a:latin typeface="Times New Roman" pitchFamily="18" charset="0"/>
                <a:cs typeface="Times New Roman" pitchFamily="18" charset="0"/>
              </a:rPr>
              <a:t>Parayphi</a:t>
            </a:r>
            <a:r>
              <a:rPr lang="fr-FR" b="1" dirty="0">
                <a:latin typeface="Times New Roman" pitchFamily="18" charset="0"/>
                <a:cs typeface="Times New Roman" pitchFamily="18" charset="0"/>
              </a:rPr>
              <a:t> A, </a:t>
            </a:r>
            <a:r>
              <a:rPr lang="fr-FR" b="1" dirty="0" err="1">
                <a:latin typeface="Times New Roman" pitchFamily="18" charset="0"/>
                <a:cs typeface="Times New Roman" pitchFamily="18" charset="0"/>
              </a:rPr>
              <a:t>Choleraesuis</a:t>
            </a:r>
            <a:r>
              <a:rPr lang="fr-FR" b="1" dirty="0">
                <a:latin typeface="Times New Roman" pitchFamily="18" charset="0"/>
                <a:cs typeface="Times New Roman" pitchFamily="18" charset="0"/>
              </a:rPr>
              <a:t>) </a:t>
            </a:r>
          </a:p>
          <a:p>
            <a:r>
              <a:rPr lang="fr-FR" b="1" dirty="0" err="1">
                <a:latin typeface="Times New Roman" pitchFamily="18" charset="0"/>
                <a:cs typeface="Times New Roman" pitchFamily="18" charset="0"/>
              </a:rPr>
              <a:t>Uréase</a:t>
            </a:r>
            <a:r>
              <a:rPr lang="fr-FR" b="1" dirty="0">
                <a:latin typeface="Times New Roman" pitchFamily="18" charset="0"/>
                <a:cs typeface="Times New Roman" pitchFamily="18" charset="0"/>
              </a:rPr>
              <a:t> -, TDA-, </a:t>
            </a:r>
            <a:r>
              <a:rPr lang="fr-FR" b="1" dirty="0" err="1">
                <a:latin typeface="Times New Roman" pitchFamily="18" charset="0"/>
                <a:cs typeface="Times New Roman" pitchFamily="18" charset="0"/>
              </a:rPr>
              <a:t>gélatinase</a:t>
            </a:r>
            <a:r>
              <a:rPr lang="fr-FR" b="1" dirty="0">
                <a:latin typeface="Times New Roman" pitchFamily="18" charset="0"/>
                <a:cs typeface="Times New Roman" pitchFamily="18" charset="0"/>
              </a:rPr>
              <a:t> -</a:t>
            </a:r>
          </a:p>
          <a:p>
            <a:pPr>
              <a:spcBef>
                <a:spcPct val="50000"/>
              </a:spcBef>
            </a:pPr>
            <a:r>
              <a:rPr lang="fr-FR" b="1" dirty="0">
                <a:latin typeface="Times New Roman" pitchFamily="18" charset="0"/>
                <a:cs typeface="Times New Roman" pitchFamily="18" charset="0"/>
              </a:rPr>
              <a:t>VP -</a:t>
            </a:r>
          </a:p>
        </p:txBody>
      </p:sp>
    </p:spTree>
    <p:extLst>
      <p:ext uri="{BB962C8B-B14F-4D97-AF65-F5344CB8AC3E}">
        <p14:creationId xmlns:p14="http://schemas.microsoft.com/office/powerpoint/2010/main" val="3701335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624736"/>
          </a:xfrm>
        </p:spPr>
        <p:txBody>
          <a:bodyPr/>
          <a:lstStyle/>
          <a:p>
            <a:pPr algn="just">
              <a:lnSpc>
                <a:spcPct val="150000"/>
              </a:lnSpc>
            </a:pPr>
            <a:r>
              <a:rPr lang="fr-FR" b="1" dirty="0">
                <a:latin typeface="Times New Roman" pitchFamily="18" charset="0"/>
                <a:cs typeface="Times New Roman" pitchFamily="18" charset="0"/>
              </a:rPr>
              <a:t>Typage antigénique des </a:t>
            </a:r>
            <a:r>
              <a:rPr lang="fr-FR" b="1" i="1" dirty="0">
                <a:latin typeface="Times New Roman" pitchFamily="18" charset="0"/>
                <a:cs typeface="Times New Roman" pitchFamily="18" charset="0"/>
              </a:rPr>
              <a:t>Salmonella</a:t>
            </a:r>
          </a:p>
          <a:p>
            <a:pPr algn="just">
              <a:lnSpc>
                <a:spcPct val="150000"/>
              </a:lnSpc>
            </a:pPr>
            <a:r>
              <a:rPr lang="fr-FR" dirty="0">
                <a:latin typeface="Times New Roman" pitchFamily="18" charset="0"/>
                <a:cs typeface="Times New Roman" pitchFamily="18" charset="0"/>
              </a:rPr>
              <a:t>Il s'agit de l'étape essentielle pour la détermination des </a:t>
            </a:r>
            <a:r>
              <a:rPr lang="fr-FR" dirty="0" err="1">
                <a:latin typeface="Times New Roman" pitchFamily="18" charset="0"/>
                <a:cs typeface="Times New Roman" pitchFamily="18" charset="0"/>
              </a:rPr>
              <a:t>sérovars</a:t>
            </a:r>
            <a:r>
              <a:rPr lang="fr-FR" dirty="0">
                <a:latin typeface="Times New Roman" pitchFamily="18" charset="0"/>
                <a:cs typeface="Times New Roman" pitchFamily="18" charset="0"/>
              </a:rPr>
              <a:t> de salmonelles. </a:t>
            </a:r>
          </a:p>
          <a:p>
            <a:pPr algn="just">
              <a:lnSpc>
                <a:spcPct val="200000"/>
              </a:lnSpc>
            </a:pPr>
            <a:r>
              <a:rPr lang="fr-FR" dirty="0">
                <a:latin typeface="Times New Roman" pitchFamily="18" charset="0"/>
                <a:cs typeface="Times New Roman" pitchFamily="18" charset="0"/>
              </a:rPr>
              <a:t>Le typage repose sur la détermination des antigènes </a:t>
            </a:r>
            <a:r>
              <a:rPr lang="fr-FR" b="1" dirty="0">
                <a:latin typeface="Times New Roman" pitchFamily="18" charset="0"/>
                <a:cs typeface="Times New Roman" pitchFamily="18" charset="0"/>
              </a:rPr>
              <a:t>O (LPS), H (flagelle) </a:t>
            </a:r>
            <a:r>
              <a:rPr lang="fr-FR" dirty="0">
                <a:latin typeface="Times New Roman" pitchFamily="18" charset="0"/>
                <a:cs typeface="Times New Roman" pitchFamily="18" charset="0"/>
              </a:rPr>
              <a:t>et éventuellement </a:t>
            </a:r>
            <a:r>
              <a:rPr lang="fr-FR" b="1" dirty="0">
                <a:latin typeface="Times New Roman" pitchFamily="18" charset="0"/>
                <a:cs typeface="Times New Roman" pitchFamily="18" charset="0"/>
              </a:rPr>
              <a:t>Vi (capsule) </a:t>
            </a:r>
            <a:r>
              <a:rPr lang="fr-FR" dirty="0">
                <a:latin typeface="Times New Roman" pitchFamily="18" charset="0"/>
                <a:cs typeface="Times New Roman" pitchFamily="18" charset="0"/>
              </a:rPr>
              <a:t>de la souche.</a:t>
            </a:r>
          </a:p>
        </p:txBody>
      </p:sp>
    </p:spTree>
    <p:extLst>
      <p:ext uri="{BB962C8B-B14F-4D97-AF65-F5344CB8AC3E}">
        <p14:creationId xmlns:p14="http://schemas.microsoft.com/office/powerpoint/2010/main" val="1191694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 y="0"/>
            <a:ext cx="9144000" cy="6858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400" b="1" dirty="0">
                <a:latin typeface="Times New Roman" pitchFamily="18" charset="0"/>
                <a:cs typeface="Times New Roman" pitchFamily="18" charset="0"/>
              </a:rPr>
              <a:t>Antigènes O</a:t>
            </a:r>
          </a:p>
          <a:p>
            <a:pPr lvl="1"/>
            <a:r>
              <a:rPr lang="fr-FR" sz="2400" dirty="0">
                <a:latin typeface="Times New Roman" pitchFamily="18" charset="0"/>
                <a:cs typeface="Times New Roman" pitchFamily="18" charset="0"/>
              </a:rPr>
              <a:t>Spécifique du </a:t>
            </a:r>
            <a:r>
              <a:rPr lang="fr-FR" sz="2400" dirty="0" err="1">
                <a:latin typeface="Times New Roman" pitchFamily="18" charset="0"/>
                <a:cs typeface="Times New Roman" pitchFamily="18" charset="0"/>
              </a:rPr>
              <a:t>lipopolysaccharide</a:t>
            </a:r>
            <a:r>
              <a:rPr lang="fr-FR" sz="2400" dirty="0">
                <a:latin typeface="Times New Roman" pitchFamily="18" charset="0"/>
                <a:cs typeface="Times New Roman" pitchFamily="18" charset="0"/>
              </a:rPr>
              <a:t> de paroi</a:t>
            </a:r>
          </a:p>
          <a:p>
            <a:r>
              <a:rPr lang="fr-FR" sz="2400" b="1" dirty="0">
                <a:latin typeface="Times New Roman" pitchFamily="18" charset="0"/>
                <a:cs typeface="Times New Roman" pitchFamily="18" charset="0"/>
              </a:rPr>
              <a:t>Antigène H</a:t>
            </a:r>
          </a:p>
          <a:p>
            <a:pPr lvl="1"/>
            <a:r>
              <a:rPr lang="fr-FR" sz="2400" dirty="0">
                <a:latin typeface="Times New Roman" pitchFamily="18" charset="0"/>
                <a:cs typeface="Times New Roman" pitchFamily="18" charset="0"/>
              </a:rPr>
              <a:t>Portés par les flagelles contenant une protéine, </a:t>
            </a:r>
            <a:r>
              <a:rPr lang="fr-FR" sz="2400" b="1" u="sng" dirty="0">
                <a:latin typeface="Times New Roman" pitchFamily="18" charset="0"/>
                <a:cs typeface="Times New Roman" pitchFamily="18" charset="0"/>
              </a:rPr>
              <a:t>la </a:t>
            </a:r>
            <a:r>
              <a:rPr lang="fr-FR" sz="2400" b="1" u="sng" dirty="0" err="1">
                <a:latin typeface="Times New Roman" pitchFamily="18" charset="0"/>
                <a:cs typeface="Times New Roman" pitchFamily="18" charset="0"/>
              </a:rPr>
              <a:t>flagelline</a:t>
            </a:r>
            <a:r>
              <a:rPr lang="fr-FR" sz="2400" dirty="0">
                <a:latin typeface="Times New Roman" pitchFamily="18" charset="0"/>
                <a:cs typeface="Times New Roman" pitchFamily="18" charset="0"/>
              </a:rPr>
              <a:t>, qui détermine le type antigénique</a:t>
            </a:r>
          </a:p>
          <a:p>
            <a:pPr lvl="1">
              <a:lnSpc>
                <a:spcPct val="150000"/>
              </a:lnSpc>
            </a:pPr>
            <a:r>
              <a:rPr lang="fr-FR" sz="2400" b="1" u="sng" dirty="0">
                <a:solidFill>
                  <a:srgbClr val="FF0000"/>
                </a:solidFill>
                <a:latin typeface="Times New Roman" pitchFamily="18" charset="0"/>
                <a:cs typeface="Times New Roman" pitchFamily="18" charset="0"/>
              </a:rPr>
              <a:t>Habituellement diphasiques </a:t>
            </a:r>
            <a:r>
              <a:rPr lang="fr-FR" sz="2400" b="1" dirty="0">
                <a:solidFill>
                  <a:srgbClr val="FF0000"/>
                </a:solidFill>
                <a:latin typeface="Times New Roman" pitchFamily="18" charset="0"/>
                <a:cs typeface="Times New Roman" pitchFamily="18" charset="0"/>
              </a:rPr>
              <a:t>: les salmonelles ont deux systèmes de synthèse codant pour </a:t>
            </a:r>
            <a:r>
              <a:rPr lang="fr-FR" sz="2400" b="1" u="sng" dirty="0">
                <a:solidFill>
                  <a:schemeClr val="accent5">
                    <a:lumMod val="75000"/>
                  </a:schemeClr>
                </a:solidFill>
                <a:latin typeface="Times New Roman" pitchFamily="18" charset="0"/>
                <a:cs typeface="Times New Roman" pitchFamily="18" charset="0"/>
              </a:rPr>
              <a:t>2 </a:t>
            </a:r>
            <a:r>
              <a:rPr lang="fr-FR" sz="2400" b="1" u="sng" dirty="0" err="1">
                <a:solidFill>
                  <a:schemeClr val="accent5">
                    <a:lumMod val="75000"/>
                  </a:schemeClr>
                </a:solidFill>
                <a:latin typeface="Times New Roman" pitchFamily="18" charset="0"/>
                <a:cs typeface="Times New Roman" pitchFamily="18" charset="0"/>
              </a:rPr>
              <a:t>flagellines</a:t>
            </a:r>
            <a:r>
              <a:rPr lang="fr-FR" sz="2400" b="1" u="sng" dirty="0">
                <a:solidFill>
                  <a:schemeClr val="accent5">
                    <a:lumMod val="75000"/>
                  </a:schemeClr>
                </a:solidFill>
                <a:latin typeface="Times New Roman" pitchFamily="18" charset="0"/>
                <a:cs typeface="Times New Roman" pitchFamily="18" charset="0"/>
              </a:rPr>
              <a:t> différentes</a:t>
            </a:r>
          </a:p>
          <a:p>
            <a:pPr lvl="1"/>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Antigène Vi</a:t>
            </a:r>
          </a:p>
          <a:p>
            <a:pPr lvl="1"/>
            <a:r>
              <a:rPr lang="fr-FR" sz="2400" dirty="0">
                <a:latin typeface="Times New Roman" pitchFamily="18" charset="0"/>
                <a:cs typeface="Times New Roman" pitchFamily="18" charset="0"/>
              </a:rPr>
              <a:t>Polyoside capsulaire retrouvé que chez 3 </a:t>
            </a:r>
            <a:r>
              <a:rPr lang="fr-FR" sz="2400" dirty="0" err="1">
                <a:latin typeface="Times New Roman" pitchFamily="18" charset="0"/>
                <a:cs typeface="Times New Roman" pitchFamily="18" charset="0"/>
              </a:rPr>
              <a:t>sérotypes</a:t>
            </a:r>
            <a:r>
              <a:rPr lang="fr-FR" sz="2400" dirty="0">
                <a:latin typeface="Times New Roman" pitchFamily="18" charset="0"/>
                <a:cs typeface="Times New Roman" pitchFamily="18" charset="0"/>
              </a:rPr>
              <a:t> mais de façon inconstante :</a:t>
            </a:r>
            <a:r>
              <a:rPr lang="fr-FR" sz="2400" i="1" dirty="0">
                <a:latin typeface="Times New Roman" pitchFamily="18" charset="0"/>
                <a:cs typeface="Times New Roman" pitchFamily="18" charset="0"/>
              </a:rPr>
              <a:t> </a:t>
            </a:r>
            <a:r>
              <a:rPr lang="fr-FR" sz="2400" b="1" i="1" dirty="0">
                <a:latin typeface="Times New Roman" pitchFamily="18" charset="0"/>
                <a:cs typeface="Times New Roman" pitchFamily="18" charset="0"/>
              </a:rPr>
              <a:t>Salmonella</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Typhi</a:t>
            </a:r>
            <a:r>
              <a:rPr lang="fr-FR" sz="2400" b="1" dirty="0">
                <a:latin typeface="Times New Roman" pitchFamily="18" charset="0"/>
                <a:cs typeface="Times New Roman" pitchFamily="18" charset="0"/>
              </a:rPr>
              <a:t>, </a:t>
            </a:r>
            <a:r>
              <a:rPr lang="fr-FR" sz="2400" b="1" dirty="0" err="1">
                <a:latin typeface="Times New Roman" pitchFamily="18" charset="0"/>
                <a:cs typeface="Times New Roman" pitchFamily="18" charset="0"/>
              </a:rPr>
              <a:t>Paratyphi</a:t>
            </a:r>
            <a:r>
              <a:rPr lang="fr-FR" sz="2400" b="1" dirty="0">
                <a:latin typeface="Times New Roman" pitchFamily="18" charset="0"/>
                <a:cs typeface="Times New Roman" pitchFamily="18" charset="0"/>
              </a:rPr>
              <a:t> C, et</a:t>
            </a:r>
            <a:r>
              <a:rPr lang="fr-FR" sz="2400" b="1" i="1" dirty="0">
                <a:latin typeface="Times New Roman" pitchFamily="18" charset="0"/>
                <a:cs typeface="Times New Roman" pitchFamily="18" charset="0"/>
              </a:rPr>
              <a:t>  </a:t>
            </a:r>
            <a:r>
              <a:rPr lang="fr-FR" sz="2400" b="1" dirty="0">
                <a:latin typeface="Times New Roman" pitchFamily="18" charset="0"/>
                <a:cs typeface="Times New Roman" pitchFamily="18" charset="0"/>
              </a:rPr>
              <a:t>Dublin</a:t>
            </a:r>
          </a:p>
          <a:p>
            <a:pPr lvl="1"/>
            <a:r>
              <a:rPr lang="fr-FR" sz="2400" i="1" dirty="0">
                <a:latin typeface="Times New Roman" pitchFamily="18" charset="0"/>
                <a:cs typeface="Times New Roman" pitchFamily="18" charset="0"/>
              </a:rPr>
              <a:t>Salmonella</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Typhi</a:t>
            </a:r>
            <a:r>
              <a:rPr lang="fr-FR" sz="2400" dirty="0">
                <a:latin typeface="Times New Roman" pitchFamily="18" charset="0"/>
                <a:cs typeface="Times New Roman" pitchFamily="18" charset="0"/>
              </a:rPr>
              <a:t> est O-</a:t>
            </a:r>
            <a:r>
              <a:rPr lang="fr-FR" sz="2400" dirty="0" err="1">
                <a:latin typeface="Times New Roman" pitchFamily="18" charset="0"/>
                <a:cs typeface="Times New Roman" pitchFamily="18" charset="0"/>
              </a:rPr>
              <a:t>inagglutinable</a:t>
            </a:r>
            <a:r>
              <a:rPr lang="fr-FR" sz="2400" dirty="0">
                <a:latin typeface="Times New Roman" pitchFamily="18" charset="0"/>
                <a:cs typeface="Times New Roman" pitchFamily="18" charset="0"/>
              </a:rPr>
              <a:t> par la présence d'un antigène Vi.</a:t>
            </a:r>
          </a:p>
          <a:p>
            <a:pPr lvl="1">
              <a:buFont typeface="Monotype Sorts" charset="2"/>
              <a:buNone/>
            </a:pPr>
            <a:r>
              <a:rPr lang="fr-FR" sz="2400" dirty="0">
                <a:latin typeface="Times New Roman" pitchFamily="18" charset="0"/>
                <a:cs typeface="Times New Roman" pitchFamily="18" charset="0"/>
              </a:rPr>
              <a:t>	=&gt; devient O-agglutinables après chauffage à 100°C, qui fait passer  l'antigène Vi dans le surnageant.</a:t>
            </a:r>
          </a:p>
        </p:txBody>
      </p:sp>
    </p:spTree>
    <p:extLst>
      <p:ext uri="{BB962C8B-B14F-4D97-AF65-F5344CB8AC3E}">
        <p14:creationId xmlns:p14="http://schemas.microsoft.com/office/powerpoint/2010/main" val="3701526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algn="just">
              <a:lnSpc>
                <a:spcPct val="170000"/>
              </a:lnSpc>
            </a:pPr>
            <a:r>
              <a:rPr lang="fr-FR" dirty="0">
                <a:latin typeface="Times New Roman" pitchFamily="18" charset="0"/>
                <a:cs typeface="Times New Roman" pitchFamily="18" charset="0"/>
              </a:rPr>
              <a:t>Chacune de ces sous-espèces se divise en </a:t>
            </a:r>
            <a:r>
              <a:rPr lang="fr-FR" dirty="0" err="1">
                <a:latin typeface="Times New Roman" pitchFamily="18" charset="0"/>
                <a:cs typeface="Times New Roman" pitchFamily="18" charset="0"/>
              </a:rPr>
              <a:t>sérovars</a:t>
            </a:r>
            <a:r>
              <a:rPr lang="fr-FR" dirty="0">
                <a:latin typeface="Times New Roman" pitchFamily="18" charset="0"/>
                <a:cs typeface="Times New Roman" pitchFamily="18" charset="0"/>
              </a:rPr>
              <a:t> définis par les antigènes </a:t>
            </a:r>
            <a:r>
              <a:rPr lang="fr-FR" b="1" dirty="0">
                <a:latin typeface="Times New Roman" pitchFamily="18" charset="0"/>
                <a:cs typeface="Times New Roman" pitchFamily="18" charset="0"/>
              </a:rPr>
              <a:t>O (LPS)</a:t>
            </a:r>
            <a:r>
              <a:rPr lang="fr-FR" dirty="0">
                <a:latin typeface="Times New Roman" pitchFamily="18" charset="0"/>
                <a:cs typeface="Times New Roman" pitchFamily="18" charset="0"/>
              </a:rPr>
              <a:t>,</a:t>
            </a:r>
            <a:r>
              <a:rPr lang="fr-FR" b="1" dirty="0">
                <a:latin typeface="Times New Roman" pitchFamily="18" charset="0"/>
                <a:cs typeface="Times New Roman" pitchFamily="18" charset="0"/>
              </a:rPr>
              <a:t> H (flagelle)</a:t>
            </a:r>
            <a:r>
              <a:rPr lang="fr-FR" dirty="0">
                <a:latin typeface="Times New Roman" pitchFamily="18" charset="0"/>
                <a:cs typeface="Times New Roman" pitchFamily="18" charset="0"/>
              </a:rPr>
              <a:t> et </a:t>
            </a:r>
            <a:r>
              <a:rPr lang="fr-FR" b="1" dirty="0">
                <a:latin typeface="Times New Roman" pitchFamily="18" charset="0"/>
                <a:cs typeface="Times New Roman" pitchFamily="18" charset="0"/>
              </a:rPr>
              <a:t>Vi (capsule)</a:t>
            </a:r>
            <a:r>
              <a:rPr lang="fr-FR" dirty="0">
                <a:latin typeface="Times New Roman" pitchFamily="18" charset="0"/>
                <a:cs typeface="Times New Roman" pitchFamily="18" charset="0"/>
              </a:rPr>
              <a:t>.</a:t>
            </a:r>
          </a:p>
          <a:p>
            <a:pPr algn="just">
              <a:lnSpc>
                <a:spcPct val="170000"/>
              </a:lnSpc>
            </a:pPr>
            <a:r>
              <a:rPr lang="fr-FR" dirty="0">
                <a:latin typeface="Times New Roman" pitchFamily="18" charset="0"/>
                <a:cs typeface="Times New Roman" pitchFamily="18" charset="0"/>
              </a:rPr>
              <a:t>La sous-espèce </a:t>
            </a:r>
            <a:r>
              <a:rPr lang="fr-FR" b="1" i="1" dirty="0">
                <a:latin typeface="Times New Roman" pitchFamily="18" charset="0"/>
                <a:cs typeface="Times New Roman" pitchFamily="18" charset="0"/>
              </a:rPr>
              <a:t>S. </a:t>
            </a:r>
            <a:r>
              <a:rPr lang="fr-FR" b="1" i="1" dirty="0" err="1">
                <a:latin typeface="Times New Roman" pitchFamily="18" charset="0"/>
                <a:cs typeface="Times New Roman" pitchFamily="18" charset="0"/>
              </a:rPr>
              <a:t>enterica</a:t>
            </a:r>
            <a:r>
              <a:rPr lang="fr-FR" b="1" i="1" dirty="0">
                <a:latin typeface="Times New Roman" pitchFamily="18" charset="0"/>
                <a:cs typeface="Times New Roman" pitchFamily="18" charset="0"/>
              </a:rPr>
              <a:t> </a:t>
            </a:r>
            <a:r>
              <a:rPr lang="fr-FR" b="1" dirty="0" err="1">
                <a:latin typeface="Times New Roman" pitchFamily="18" charset="0"/>
                <a:cs typeface="Times New Roman" pitchFamily="18" charset="0"/>
              </a:rPr>
              <a:t>subsp</a:t>
            </a:r>
            <a:r>
              <a:rPr lang="fr-FR" b="1" dirty="0">
                <a:latin typeface="Times New Roman" pitchFamily="18" charset="0"/>
                <a:cs typeface="Times New Roman" pitchFamily="18" charset="0"/>
              </a:rPr>
              <a:t>. </a:t>
            </a:r>
            <a:r>
              <a:rPr lang="fr-FR" b="1" i="1" dirty="0" err="1">
                <a:latin typeface="Times New Roman" pitchFamily="18" charset="0"/>
                <a:cs typeface="Times New Roman" pitchFamily="18" charset="0"/>
              </a:rPr>
              <a:t>enterica</a:t>
            </a:r>
            <a:r>
              <a:rPr lang="fr-FR" i="1" dirty="0">
                <a:latin typeface="Times New Roman" pitchFamily="18" charset="0"/>
                <a:cs typeface="Times New Roman" pitchFamily="18" charset="0"/>
              </a:rPr>
              <a:t> </a:t>
            </a:r>
            <a:r>
              <a:rPr lang="fr-FR" dirty="0">
                <a:latin typeface="Times New Roman" pitchFamily="18" charset="0"/>
                <a:cs typeface="Times New Roman" pitchFamily="18" charset="0"/>
              </a:rPr>
              <a:t>représente la très grande majorité des souches isolées chez l'homme et les animaux à sang chaud, les autres sous-espèces étant rencontrées principalement chez les animaux à sang froid.</a:t>
            </a:r>
          </a:p>
          <a:p>
            <a:pPr marL="0" indent="0">
              <a:buNone/>
            </a:pPr>
            <a:endParaRPr lang="fr-FR" dirty="0"/>
          </a:p>
        </p:txBody>
      </p:sp>
    </p:spTree>
    <p:extLst>
      <p:ext uri="{BB962C8B-B14F-4D97-AF65-F5344CB8AC3E}">
        <p14:creationId xmlns:p14="http://schemas.microsoft.com/office/powerpoint/2010/main" val="3299998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70000" lnSpcReduction="20000"/>
          </a:bodyPr>
          <a:lstStyle/>
          <a:p>
            <a:pPr algn="just">
              <a:lnSpc>
                <a:spcPct val="170000"/>
              </a:lnSpc>
            </a:pPr>
            <a:r>
              <a:rPr lang="fr-FR" dirty="0">
                <a:latin typeface="Times New Roman" pitchFamily="18" charset="0"/>
                <a:cs typeface="Times New Roman" pitchFamily="18" charset="0"/>
              </a:rPr>
              <a:t>L'attitude pratique générale est résumée ainsi :</a:t>
            </a:r>
          </a:p>
          <a:p>
            <a:pPr marL="0" indent="0" algn="just">
              <a:lnSpc>
                <a:spcPct val="170000"/>
              </a:lnSpc>
              <a:buNone/>
            </a:pPr>
            <a:r>
              <a:rPr lang="fr-FR" dirty="0">
                <a:latin typeface="Times New Roman" pitchFamily="18" charset="0"/>
                <a:cs typeface="Times New Roman" pitchFamily="18" charset="0"/>
              </a:rPr>
              <a:t>• ne </a:t>
            </a:r>
            <a:r>
              <a:rPr lang="fr-FR" dirty="0" err="1">
                <a:latin typeface="Times New Roman" pitchFamily="18" charset="0"/>
                <a:cs typeface="Times New Roman" pitchFamily="18" charset="0"/>
              </a:rPr>
              <a:t>sérotyper</a:t>
            </a:r>
            <a:r>
              <a:rPr lang="fr-FR" dirty="0">
                <a:latin typeface="Times New Roman" pitchFamily="18" charset="0"/>
                <a:cs typeface="Times New Roman" pitchFamily="18" charset="0"/>
              </a:rPr>
              <a:t> que les souches identifiées biochimiquement;</a:t>
            </a:r>
          </a:p>
          <a:p>
            <a:pPr marL="0" indent="0" algn="just">
              <a:lnSpc>
                <a:spcPct val="170000"/>
              </a:lnSpc>
              <a:buNone/>
            </a:pPr>
            <a:r>
              <a:rPr lang="fr-FR" dirty="0">
                <a:latin typeface="Times New Roman" pitchFamily="18" charset="0"/>
                <a:cs typeface="Times New Roman" pitchFamily="18" charset="0"/>
              </a:rPr>
              <a:t>• utiliser des cultures humides surtout pour la recherche </a:t>
            </a:r>
            <a:r>
              <a:rPr lang="fr-FR" b="1" dirty="0">
                <a:latin typeface="Times New Roman" pitchFamily="18" charset="0"/>
                <a:cs typeface="Times New Roman" pitchFamily="18" charset="0"/>
              </a:rPr>
              <a:t>des antigènes H ;</a:t>
            </a:r>
          </a:p>
          <a:p>
            <a:pPr marL="0" indent="0" algn="just">
              <a:lnSpc>
                <a:spcPct val="170000"/>
              </a:lnSpc>
              <a:buNone/>
            </a:pPr>
            <a:r>
              <a:rPr lang="fr-FR" dirty="0">
                <a:latin typeface="Times New Roman" pitchFamily="18" charset="0"/>
                <a:cs typeface="Times New Roman" pitchFamily="18" charset="0"/>
              </a:rPr>
              <a:t>• la technique est une agglutination sur lame ;</a:t>
            </a:r>
          </a:p>
          <a:p>
            <a:pPr marL="0" indent="0" algn="just">
              <a:lnSpc>
                <a:spcPct val="170000"/>
              </a:lnSpc>
              <a:buNone/>
            </a:pPr>
            <a:r>
              <a:rPr lang="fr-FR" dirty="0">
                <a:latin typeface="Times New Roman" pitchFamily="18" charset="0"/>
                <a:cs typeface="Times New Roman" pitchFamily="18" charset="0"/>
              </a:rPr>
              <a:t>• déterminer les </a:t>
            </a:r>
            <a:r>
              <a:rPr lang="fr-FR" b="1" dirty="0">
                <a:latin typeface="Times New Roman" pitchFamily="18" charset="0"/>
                <a:cs typeface="Times New Roman" pitchFamily="18" charset="0"/>
              </a:rPr>
              <a:t>antigènes O </a:t>
            </a:r>
            <a:r>
              <a:rPr lang="fr-FR" dirty="0">
                <a:latin typeface="Times New Roman" pitchFamily="18" charset="0"/>
                <a:cs typeface="Times New Roman" pitchFamily="18" charset="0"/>
              </a:rPr>
              <a:t>et l'éventuelle présence de </a:t>
            </a:r>
            <a:r>
              <a:rPr lang="fr-FR" b="1" dirty="0">
                <a:latin typeface="Times New Roman" pitchFamily="18" charset="0"/>
                <a:cs typeface="Times New Roman" pitchFamily="18" charset="0"/>
              </a:rPr>
              <a:t>Vi ;</a:t>
            </a:r>
          </a:p>
          <a:p>
            <a:pPr marL="0" indent="0" algn="just">
              <a:lnSpc>
                <a:spcPct val="170000"/>
              </a:lnSpc>
              <a:buNone/>
            </a:pPr>
            <a:r>
              <a:rPr lang="fr-FR" dirty="0">
                <a:latin typeface="Times New Roman" pitchFamily="18" charset="0"/>
                <a:cs typeface="Times New Roman" pitchFamily="18" charset="0"/>
              </a:rPr>
              <a:t>• à l'intérieur du groupe sérologique O ainsi déterminé, rechercher les antigènes </a:t>
            </a:r>
            <a:r>
              <a:rPr lang="fr-FR" b="1" dirty="0">
                <a:solidFill>
                  <a:srgbClr val="FF0000"/>
                </a:solidFill>
                <a:latin typeface="Times New Roman" pitchFamily="18" charset="0"/>
                <a:cs typeface="Times New Roman" pitchFamily="18" charset="0"/>
              </a:rPr>
              <a:t>H</a:t>
            </a:r>
            <a:r>
              <a:rPr lang="fr-FR" dirty="0">
                <a:latin typeface="Times New Roman" pitchFamily="18" charset="0"/>
                <a:cs typeface="Times New Roman" pitchFamily="18" charset="0"/>
              </a:rPr>
              <a:t> </a:t>
            </a:r>
            <a:r>
              <a:rPr lang="fr-FR" b="1" dirty="0">
                <a:latin typeface="Times New Roman" pitchFamily="18" charset="0"/>
                <a:cs typeface="Times New Roman" pitchFamily="18" charset="0"/>
              </a:rPr>
              <a:t>mono-</a:t>
            </a:r>
            <a:r>
              <a:rPr lang="fr-FR" dirty="0">
                <a:latin typeface="Times New Roman" pitchFamily="18" charset="0"/>
                <a:cs typeface="Times New Roman" pitchFamily="18" charset="0"/>
              </a:rPr>
              <a:t> ou </a:t>
            </a:r>
            <a:r>
              <a:rPr lang="fr-FR" b="1" dirty="0" err="1">
                <a:latin typeface="Times New Roman" pitchFamily="18" charset="0"/>
                <a:cs typeface="Times New Roman" pitchFamily="18" charset="0"/>
              </a:rPr>
              <a:t>biphasiques</a:t>
            </a:r>
            <a:r>
              <a:rPr lang="fr-FR" dirty="0">
                <a:latin typeface="Times New Roman" pitchFamily="18" charset="0"/>
                <a:cs typeface="Times New Roman" pitchFamily="18" charset="0"/>
              </a:rPr>
              <a:t> compatibles avec les </a:t>
            </a:r>
            <a:r>
              <a:rPr lang="fr-FR" dirty="0" err="1">
                <a:latin typeface="Times New Roman" pitchFamily="18" charset="0"/>
                <a:cs typeface="Times New Roman" pitchFamily="18" charset="0"/>
              </a:rPr>
              <a:t>sérovars</a:t>
            </a:r>
            <a:r>
              <a:rPr lang="fr-FR" dirty="0">
                <a:latin typeface="Times New Roman" pitchFamily="18" charset="0"/>
                <a:cs typeface="Times New Roman" pitchFamily="18" charset="0"/>
              </a:rPr>
              <a:t> de ce groupe ;</a:t>
            </a:r>
          </a:p>
          <a:p>
            <a:pPr marL="0" indent="0" algn="just">
              <a:lnSpc>
                <a:spcPct val="170000"/>
              </a:lnSpc>
              <a:buNone/>
            </a:pPr>
            <a:r>
              <a:rPr lang="fr-FR" dirty="0">
                <a:latin typeface="Times New Roman" pitchFamily="18" charset="0"/>
                <a:cs typeface="Times New Roman" pitchFamily="18" charset="0"/>
              </a:rPr>
              <a:t>• si une seule phase H est décelée, pratiquer une </a:t>
            </a:r>
            <a:r>
              <a:rPr lang="fr-FR" b="1" dirty="0">
                <a:latin typeface="Times New Roman" pitchFamily="18" charset="0"/>
                <a:cs typeface="Times New Roman" pitchFamily="18" charset="0"/>
              </a:rPr>
              <a:t>inversion de phase </a:t>
            </a:r>
            <a:r>
              <a:rPr lang="fr-FR" dirty="0">
                <a:latin typeface="Times New Roman" pitchFamily="18" charset="0"/>
                <a:cs typeface="Times New Roman" pitchFamily="18" charset="0"/>
              </a:rPr>
              <a:t>selon la méthode de </a:t>
            </a:r>
            <a:r>
              <a:rPr lang="fr-FR" b="1" dirty="0">
                <a:latin typeface="Times New Roman" pitchFamily="18" charset="0"/>
                <a:cs typeface="Times New Roman" pitchFamily="18" charset="0"/>
              </a:rPr>
              <a:t>Sven Gard</a:t>
            </a:r>
            <a:r>
              <a:rPr lang="fr-FR" dirty="0">
                <a:latin typeface="Times New Roman" pitchFamily="18" charset="0"/>
                <a:cs typeface="Times New Roman" pitchFamily="18" charset="0"/>
              </a:rPr>
              <a:t> ;</a:t>
            </a:r>
          </a:p>
          <a:p>
            <a:pPr marL="0" indent="0" algn="just">
              <a:lnSpc>
                <a:spcPct val="170000"/>
              </a:lnSpc>
              <a:buNone/>
            </a:pPr>
            <a:r>
              <a:rPr lang="fr-FR" dirty="0">
                <a:latin typeface="Times New Roman" pitchFamily="18" charset="0"/>
                <a:cs typeface="Times New Roman" pitchFamily="18" charset="0"/>
              </a:rPr>
              <a:t>• en cas de discrimination insuffisante avec la batterie d'antisérums utilisée, adresser les souches à l’institut Pasteur.</a:t>
            </a:r>
          </a:p>
        </p:txBody>
      </p:sp>
    </p:spTree>
    <p:extLst>
      <p:ext uri="{BB962C8B-B14F-4D97-AF65-F5344CB8AC3E}">
        <p14:creationId xmlns:p14="http://schemas.microsoft.com/office/powerpoint/2010/main" val="993654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306" y="28146"/>
            <a:ext cx="8737600" cy="465137"/>
          </a:xfrm>
          <a:ln w="38100" cmpd="dbl">
            <a:solidFill>
              <a:srgbClr val="FF00FF"/>
            </a:solidFill>
            <a:miter lim="800000"/>
            <a:headEnd/>
            <a:tailEnd/>
          </a:ln>
        </p:spPr>
        <p:txBody>
          <a:bodyPr>
            <a:normAutofit fontScale="90000"/>
          </a:bodyPr>
          <a:lstStyle/>
          <a:p>
            <a:r>
              <a:rPr lang="fr-FR" sz="2800" b="1">
                <a:latin typeface="Times New Roman" pitchFamily="18" charset="0"/>
                <a:cs typeface="Times New Roman" pitchFamily="18" charset="0"/>
              </a:rPr>
              <a:t>Diagnostic indirect des salmonelloses</a:t>
            </a:r>
            <a:endParaRPr lang="fr-FR" sz="2400" b="1" i="1">
              <a:latin typeface="Times New Roman" pitchFamily="18" charset="0"/>
              <a:cs typeface="Times New Roman" pitchFamily="18" charset="0"/>
            </a:endParaRPr>
          </a:p>
        </p:txBody>
      </p:sp>
      <p:sp>
        <p:nvSpPr>
          <p:cNvPr id="5" name="Rectangle 3"/>
          <p:cNvSpPr txBox="1">
            <a:spLocks noChangeArrowheads="1"/>
          </p:cNvSpPr>
          <p:nvPr/>
        </p:nvSpPr>
        <p:spPr>
          <a:xfrm>
            <a:off x="-140332" y="469250"/>
            <a:ext cx="9284332" cy="638875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ctr">
              <a:lnSpc>
                <a:spcPct val="150000"/>
              </a:lnSpc>
              <a:buFont typeface="Monotype Sorts" charset="2"/>
              <a:buNone/>
            </a:pPr>
            <a:r>
              <a:rPr lang="fr-FR" sz="2000" b="1" dirty="0">
                <a:solidFill>
                  <a:schemeClr val="accent1">
                    <a:lumMod val="75000"/>
                  </a:schemeClr>
                </a:solidFill>
                <a:latin typeface="Times New Roman" pitchFamily="18" charset="0"/>
                <a:cs typeface="Times New Roman" pitchFamily="18" charset="0"/>
              </a:rPr>
              <a:t>recherche des anticorps: sérodiagnostic de Widal et Félix</a:t>
            </a:r>
          </a:p>
          <a:p>
            <a:pPr lvl="1" algn="just">
              <a:lnSpc>
                <a:spcPct val="150000"/>
              </a:lnSpc>
            </a:pPr>
            <a:r>
              <a:rPr lang="fr-FR" sz="2000" dirty="0">
                <a:latin typeface="Times New Roman" pitchFamily="18" charset="0"/>
                <a:cs typeface="Times New Roman" pitchFamily="18" charset="0"/>
              </a:rPr>
              <a:t>Utile uniquement pour le diagnostic des fièvres </a:t>
            </a:r>
            <a:r>
              <a:rPr lang="fr-FR" sz="2000" b="1" dirty="0">
                <a:latin typeface="Times New Roman" pitchFamily="18" charset="0"/>
                <a:cs typeface="Times New Roman" pitchFamily="18" charset="0"/>
              </a:rPr>
              <a:t>typhoïdes et paratyphoïdes</a:t>
            </a:r>
            <a:r>
              <a:rPr lang="fr-FR" sz="2000" dirty="0">
                <a:latin typeface="Times New Roman" pitchFamily="18" charset="0"/>
                <a:cs typeface="Times New Roman" pitchFamily="18" charset="0"/>
              </a:rPr>
              <a:t>,</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en particulier lorsque l'isolement de la bactérie n'est plus possible</a:t>
            </a:r>
            <a:br>
              <a:rPr lang="fr-FR" sz="2000" dirty="0">
                <a:latin typeface="Times New Roman" pitchFamily="18" charset="0"/>
                <a:cs typeface="Times New Roman" pitchFamily="18" charset="0"/>
              </a:rPr>
            </a:br>
            <a:r>
              <a:rPr lang="fr-FR" sz="2000" dirty="0">
                <a:latin typeface="Times New Roman" pitchFamily="18" charset="0"/>
                <a:cs typeface="Times New Roman" pitchFamily="18" charset="0"/>
              </a:rPr>
              <a:t>(malade vu tardivement ou antibiothérapie donnée "à l'aveugle").</a:t>
            </a:r>
          </a:p>
          <a:p>
            <a:pPr lvl="1">
              <a:lnSpc>
                <a:spcPct val="150000"/>
              </a:lnSpc>
            </a:pPr>
            <a:r>
              <a:rPr lang="fr-FR" sz="2000" dirty="0">
                <a:latin typeface="Times New Roman" pitchFamily="18" charset="0"/>
                <a:cs typeface="Times New Roman" pitchFamily="18" charset="0"/>
              </a:rPr>
              <a:t>Permet de rechercher dans le sérum les anticorps (agglutinines) correspondant aux  antigènes </a:t>
            </a:r>
            <a:r>
              <a:rPr lang="fr-FR" sz="2000" b="1" dirty="0">
                <a:solidFill>
                  <a:srgbClr val="FF0000"/>
                </a:solidFill>
                <a:latin typeface="Times New Roman" pitchFamily="18" charset="0"/>
                <a:cs typeface="Times New Roman" pitchFamily="18" charset="0"/>
              </a:rPr>
              <a:t>O</a:t>
            </a:r>
            <a:r>
              <a:rPr lang="fr-FR" sz="2000" dirty="0">
                <a:latin typeface="Times New Roman" pitchFamily="18" charset="0"/>
                <a:cs typeface="Times New Roman" pitchFamily="18" charset="0"/>
              </a:rPr>
              <a:t> et </a:t>
            </a:r>
            <a:r>
              <a:rPr lang="fr-FR" sz="2000" b="1" dirty="0">
                <a:solidFill>
                  <a:srgbClr val="FF0000"/>
                </a:solidFill>
                <a:latin typeface="Times New Roman" pitchFamily="18" charset="0"/>
                <a:cs typeface="Times New Roman" pitchFamily="18" charset="0"/>
              </a:rPr>
              <a:t>H</a:t>
            </a:r>
            <a:r>
              <a:rPr lang="fr-FR" sz="2000" dirty="0">
                <a:latin typeface="Times New Roman" pitchFamily="18" charset="0"/>
                <a:cs typeface="Times New Roman" pitchFamily="18" charset="0"/>
              </a:rPr>
              <a:t> de </a:t>
            </a:r>
            <a:r>
              <a:rPr lang="fr-FR" sz="2000" b="1" dirty="0" err="1">
                <a:latin typeface="Times New Roman" pitchFamily="18" charset="0"/>
                <a:cs typeface="Times New Roman" pitchFamily="18" charset="0"/>
              </a:rPr>
              <a:t>Typhi</a:t>
            </a:r>
            <a:r>
              <a:rPr lang="fr-FR" sz="2000" b="1" dirty="0">
                <a:latin typeface="Times New Roman" pitchFamily="18" charset="0"/>
                <a:cs typeface="Times New Roman" pitchFamily="18" charset="0"/>
              </a:rPr>
              <a:t> et </a:t>
            </a:r>
            <a:r>
              <a:rPr lang="fr-FR" sz="2000" b="1" dirty="0" err="1">
                <a:latin typeface="Times New Roman" pitchFamily="18" charset="0"/>
                <a:cs typeface="Times New Roman" pitchFamily="18" charset="0"/>
              </a:rPr>
              <a:t>Paratyphi</a:t>
            </a:r>
            <a:r>
              <a:rPr lang="fr-FR" sz="2000" b="1" i="1" dirty="0">
                <a:latin typeface="Times New Roman" pitchFamily="18" charset="0"/>
                <a:cs typeface="Times New Roman" pitchFamily="18" charset="0"/>
              </a:rPr>
              <a:t> </a:t>
            </a:r>
            <a:r>
              <a:rPr lang="fr-FR" sz="2000" b="1" dirty="0">
                <a:latin typeface="Times New Roman" pitchFamily="18" charset="0"/>
                <a:cs typeface="Times New Roman" pitchFamily="18" charset="0"/>
              </a:rPr>
              <a:t>A, B, C</a:t>
            </a:r>
          </a:p>
          <a:p>
            <a:pPr lvl="1" algn="just">
              <a:lnSpc>
                <a:spcPct val="150000"/>
              </a:lnSpc>
            </a:pPr>
            <a:r>
              <a:rPr lang="fr-FR" sz="2000" dirty="0">
                <a:latin typeface="Times New Roman" pitchFamily="18" charset="0"/>
                <a:cs typeface="Times New Roman" pitchFamily="18" charset="0"/>
              </a:rPr>
              <a:t>Nombreuses causes d'erreurs : demander en parallèle une coproculture et une hémoculture pour isolement du germe</a:t>
            </a:r>
          </a:p>
          <a:p>
            <a:pPr>
              <a:lnSpc>
                <a:spcPct val="150000"/>
              </a:lnSpc>
            </a:pPr>
            <a:r>
              <a:rPr lang="fr-FR" sz="2000" dirty="0">
                <a:latin typeface="Times New Roman" pitchFamily="18" charset="0"/>
                <a:cs typeface="Times New Roman" pitchFamily="18" charset="0"/>
              </a:rPr>
              <a:t>Méthode : </a:t>
            </a:r>
          </a:p>
          <a:p>
            <a:pPr lvl="1">
              <a:lnSpc>
                <a:spcPct val="150000"/>
              </a:lnSpc>
            </a:pPr>
            <a:r>
              <a:rPr lang="fr-FR" sz="2000" dirty="0">
                <a:latin typeface="Times New Roman" pitchFamily="18" charset="0"/>
                <a:cs typeface="Times New Roman" pitchFamily="18" charset="0"/>
              </a:rPr>
              <a:t>Utilisation de suspensions antigéniques: TO, TH, AO, AH, BO, BH, CO, CH</a:t>
            </a:r>
          </a:p>
          <a:p>
            <a:pPr lvl="1">
              <a:lnSpc>
                <a:spcPct val="150000"/>
              </a:lnSpc>
            </a:pPr>
            <a:r>
              <a:rPr lang="fr-FR" sz="2000" dirty="0">
                <a:latin typeface="Times New Roman" pitchFamily="18" charset="0"/>
                <a:cs typeface="Times New Roman" pitchFamily="18" charset="0"/>
              </a:rPr>
              <a:t>Ce sont des bactéries tuées :</a:t>
            </a:r>
          </a:p>
          <a:p>
            <a:pPr lvl="2">
              <a:lnSpc>
                <a:spcPct val="150000"/>
              </a:lnSpc>
            </a:pPr>
            <a:r>
              <a:rPr lang="fr-FR" sz="2000" dirty="0">
                <a:latin typeface="Times New Roman" pitchFamily="18" charset="0"/>
                <a:cs typeface="Times New Roman" pitchFamily="18" charset="0"/>
              </a:rPr>
              <a:t>soit par l'alcool (détruit les antigènes H)</a:t>
            </a:r>
          </a:p>
          <a:p>
            <a:pPr lvl="2">
              <a:lnSpc>
                <a:spcPct val="150000"/>
              </a:lnSpc>
            </a:pPr>
            <a:r>
              <a:rPr lang="fr-FR" sz="2000" dirty="0">
                <a:latin typeface="Times New Roman" pitchFamily="18" charset="0"/>
                <a:cs typeface="Times New Roman" pitchFamily="18" charset="0"/>
              </a:rPr>
              <a:t>soit par le formol (détruit les antigènes O)</a:t>
            </a:r>
          </a:p>
          <a:p>
            <a:pPr lvl="1">
              <a:lnSpc>
                <a:spcPct val="150000"/>
              </a:lnSpc>
            </a:pPr>
            <a:r>
              <a:rPr lang="fr-FR" sz="2000" dirty="0">
                <a:latin typeface="Times New Roman" pitchFamily="18" charset="0"/>
                <a:cs typeface="Times New Roman" pitchFamily="18" charset="0"/>
              </a:rPr>
              <a:t>Chaque suspension antigénique est mise en présence de dilutions croissantes du sérum du malade pour déterminer le titre en agglutinines.</a:t>
            </a:r>
          </a:p>
        </p:txBody>
      </p:sp>
    </p:spTree>
    <p:extLst>
      <p:ext uri="{BB962C8B-B14F-4D97-AF65-F5344CB8AC3E}">
        <p14:creationId xmlns:p14="http://schemas.microsoft.com/office/powerpoint/2010/main" val="3996699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Autofit/>
          </a:bodyPr>
          <a:lstStyle/>
          <a:p>
            <a:pPr algn="just">
              <a:lnSpc>
                <a:spcPct val="170000"/>
              </a:lnSpc>
            </a:pPr>
            <a:r>
              <a:rPr lang="fr-FR" sz="1600" b="1" dirty="0">
                <a:latin typeface="Times New Roman" pitchFamily="18" charset="0"/>
                <a:cs typeface="Times New Roman" pitchFamily="18" charset="0"/>
              </a:rPr>
              <a:t>Typages des antigènes somatiques O et de l'antigène Vi</a:t>
            </a:r>
          </a:p>
          <a:p>
            <a:pPr algn="just">
              <a:lnSpc>
                <a:spcPct val="170000"/>
              </a:lnSpc>
            </a:pPr>
            <a:r>
              <a:rPr lang="fr-FR" sz="1600" dirty="0">
                <a:latin typeface="Times New Roman" pitchFamily="18" charset="0"/>
                <a:cs typeface="Times New Roman" pitchFamily="18" charset="0"/>
              </a:rPr>
              <a:t>Des sérums « mélanges » de dépistage permettent l'orientation vers certains </a:t>
            </a:r>
            <a:r>
              <a:rPr lang="fr-FR" sz="1600" dirty="0" err="1">
                <a:latin typeface="Times New Roman" pitchFamily="18" charset="0"/>
                <a:cs typeface="Times New Roman" pitchFamily="18" charset="0"/>
              </a:rPr>
              <a:t>sérogroupes</a:t>
            </a:r>
            <a:r>
              <a:rPr lang="fr-FR" sz="1600" dirty="0">
                <a:latin typeface="Times New Roman" pitchFamily="18" charset="0"/>
                <a:cs typeface="Times New Roman" pitchFamily="18" charset="0"/>
              </a:rPr>
              <a:t>. Ces sérums ont malheureusement été appelés </a:t>
            </a:r>
            <a:r>
              <a:rPr lang="fr-FR" sz="1600" b="1" dirty="0">
                <a:latin typeface="Times New Roman" pitchFamily="18" charset="0"/>
                <a:cs typeface="Times New Roman" pitchFamily="18" charset="0"/>
              </a:rPr>
              <a:t>OMA, OMB, OMC jusqu'à OMF, </a:t>
            </a:r>
            <a:r>
              <a:rPr lang="fr-FR" sz="1600" dirty="0">
                <a:latin typeface="Times New Roman" pitchFamily="18" charset="0"/>
                <a:cs typeface="Times New Roman" pitchFamily="18" charset="0"/>
              </a:rPr>
              <a:t>ce qui est une </a:t>
            </a:r>
            <a:r>
              <a:rPr lang="fr-FR" sz="1600" b="1" u="sng" dirty="0">
                <a:latin typeface="Times New Roman" pitchFamily="18" charset="0"/>
                <a:cs typeface="Times New Roman" pitchFamily="18" charset="0"/>
              </a:rPr>
              <a:t>source perpétuelle de confusion </a:t>
            </a:r>
            <a:r>
              <a:rPr lang="fr-FR" sz="1600" dirty="0">
                <a:latin typeface="Times New Roman" pitchFamily="18" charset="0"/>
                <a:cs typeface="Times New Roman" pitchFamily="18" charset="0"/>
              </a:rPr>
              <a:t>avec les </a:t>
            </a:r>
            <a:r>
              <a:rPr lang="fr-FR" sz="1600" dirty="0" err="1">
                <a:latin typeface="Times New Roman" pitchFamily="18" charset="0"/>
                <a:cs typeface="Times New Roman" pitchFamily="18" charset="0"/>
              </a:rPr>
              <a:t>sérogroupes</a:t>
            </a:r>
            <a:r>
              <a:rPr lang="fr-FR" sz="1600" dirty="0">
                <a:latin typeface="Times New Roman" pitchFamily="18" charset="0"/>
                <a:cs typeface="Times New Roman" pitchFamily="18" charset="0"/>
              </a:rPr>
              <a:t> </a:t>
            </a:r>
            <a:r>
              <a:rPr lang="fr-FR" sz="1600" b="1" dirty="0">
                <a:latin typeface="Times New Roman" pitchFamily="18" charset="0"/>
                <a:cs typeface="Times New Roman" pitchFamily="18" charset="0"/>
              </a:rPr>
              <a:t>A, B, C</a:t>
            </a:r>
            <a:r>
              <a:rPr lang="fr-FR" sz="1600" dirty="0">
                <a:latin typeface="Times New Roman" pitchFamily="18" charset="0"/>
                <a:cs typeface="Times New Roman" pitchFamily="18" charset="0"/>
              </a:rPr>
              <a:t>. L'agglutination est immédiate et massive. </a:t>
            </a:r>
          </a:p>
          <a:p>
            <a:pPr algn="just">
              <a:lnSpc>
                <a:spcPct val="170000"/>
              </a:lnSpc>
            </a:pPr>
            <a:r>
              <a:rPr lang="fr-FR" sz="1600" b="1" dirty="0">
                <a:latin typeface="Times New Roman" pitchFamily="18" charset="0"/>
                <a:cs typeface="Times New Roman" pitchFamily="18" charset="0"/>
              </a:rPr>
              <a:t>La présence de l'antigène Vi</a:t>
            </a:r>
            <a:r>
              <a:rPr lang="fr-FR" sz="1600" dirty="0">
                <a:latin typeface="Times New Roman" pitchFamily="18" charset="0"/>
                <a:cs typeface="Times New Roman" pitchFamily="18" charset="0"/>
              </a:rPr>
              <a:t> </a:t>
            </a:r>
            <a:r>
              <a:rPr lang="fr-FR" sz="1600" b="1" dirty="0">
                <a:latin typeface="Times New Roman" pitchFamily="18" charset="0"/>
                <a:cs typeface="Times New Roman" pitchFamily="18" charset="0"/>
              </a:rPr>
              <a:t>peut masquer l'agglutination O</a:t>
            </a:r>
            <a:r>
              <a:rPr lang="fr-FR" sz="1600" dirty="0">
                <a:latin typeface="Times New Roman" pitchFamily="18" charset="0"/>
                <a:cs typeface="Times New Roman" pitchFamily="18" charset="0"/>
              </a:rPr>
              <a:t>. Cet antigène </a:t>
            </a:r>
            <a:r>
              <a:rPr lang="fr-FR" sz="1600" u="sng" dirty="0">
                <a:latin typeface="Times New Roman" pitchFamily="18" charset="0"/>
                <a:cs typeface="Times New Roman" pitchFamily="18" charset="0"/>
              </a:rPr>
              <a:t>Vi n'est présent que chez</a:t>
            </a:r>
            <a:r>
              <a:rPr lang="fr-FR" sz="1600" dirty="0">
                <a:latin typeface="Times New Roman" pitchFamily="18" charset="0"/>
                <a:cs typeface="Times New Roman" pitchFamily="18" charset="0"/>
              </a:rPr>
              <a:t> </a:t>
            </a:r>
            <a:r>
              <a:rPr lang="fr-FR" sz="1600" b="1" i="1" dirty="0">
                <a:latin typeface="Times New Roman" pitchFamily="18" charset="0"/>
                <a:cs typeface="Times New Roman" pitchFamily="18" charset="0"/>
              </a:rPr>
              <a:t>S. </a:t>
            </a:r>
            <a:r>
              <a:rPr lang="fr-FR" sz="1600" b="1" dirty="0" err="1">
                <a:latin typeface="Times New Roman" pitchFamily="18" charset="0"/>
                <a:cs typeface="Times New Roman" pitchFamily="18" charset="0"/>
              </a:rPr>
              <a:t>Typhi</a:t>
            </a:r>
            <a:r>
              <a:rPr lang="fr-FR" sz="1600" b="1" dirty="0">
                <a:latin typeface="Times New Roman" pitchFamily="18" charset="0"/>
                <a:cs typeface="Times New Roman" pitchFamily="18" charset="0"/>
              </a:rPr>
              <a:t>, </a:t>
            </a:r>
            <a:r>
              <a:rPr lang="fr-FR" sz="1600" b="1" i="1" dirty="0">
                <a:latin typeface="Times New Roman" pitchFamily="18" charset="0"/>
                <a:cs typeface="Times New Roman" pitchFamily="18" charset="0"/>
              </a:rPr>
              <a:t>S. </a:t>
            </a:r>
            <a:r>
              <a:rPr lang="fr-FR" sz="1600" b="1" dirty="0" err="1">
                <a:latin typeface="Times New Roman" pitchFamily="18" charset="0"/>
                <a:cs typeface="Times New Roman" pitchFamily="18" charset="0"/>
              </a:rPr>
              <a:t>Paratyphi</a:t>
            </a:r>
            <a:r>
              <a:rPr lang="fr-FR" sz="1600" b="1" dirty="0">
                <a:latin typeface="Times New Roman" pitchFamily="18" charset="0"/>
                <a:cs typeface="Times New Roman" pitchFamily="18" charset="0"/>
              </a:rPr>
              <a:t> C</a:t>
            </a:r>
            <a:r>
              <a:rPr lang="fr-FR" sz="1600" i="1" dirty="0">
                <a:latin typeface="Times New Roman" pitchFamily="18" charset="0"/>
                <a:cs typeface="Times New Roman" pitchFamily="18" charset="0"/>
              </a:rPr>
              <a:t> </a:t>
            </a:r>
            <a:r>
              <a:rPr lang="fr-FR" sz="1600" dirty="0">
                <a:latin typeface="Times New Roman" pitchFamily="18" charset="0"/>
                <a:cs typeface="Times New Roman" pitchFamily="18" charset="0"/>
              </a:rPr>
              <a:t>et chez d'exceptionnelles souches de </a:t>
            </a:r>
            <a:r>
              <a:rPr lang="fr-FR" sz="1600" b="1" i="1" dirty="0">
                <a:latin typeface="Times New Roman" pitchFamily="18" charset="0"/>
                <a:cs typeface="Times New Roman" pitchFamily="18" charset="0"/>
              </a:rPr>
              <a:t>S </a:t>
            </a:r>
            <a:r>
              <a:rPr lang="fr-FR" sz="1600" b="1" dirty="0">
                <a:latin typeface="Times New Roman" pitchFamily="18" charset="0"/>
                <a:cs typeface="Times New Roman" pitchFamily="18" charset="0"/>
              </a:rPr>
              <a:t>. Dublin</a:t>
            </a:r>
            <a:r>
              <a:rPr lang="fr-FR" sz="1600" dirty="0">
                <a:latin typeface="Times New Roman" pitchFamily="18" charset="0"/>
                <a:cs typeface="Times New Roman" pitchFamily="18" charset="0"/>
              </a:rPr>
              <a:t>. </a:t>
            </a:r>
            <a:r>
              <a:rPr lang="fr-FR" sz="1600" u="sng" dirty="0">
                <a:latin typeface="Times New Roman" pitchFamily="18" charset="0"/>
                <a:cs typeface="Times New Roman" pitchFamily="18" charset="0"/>
              </a:rPr>
              <a:t>Pour rendre les souches O agglutinables</a:t>
            </a:r>
            <a:r>
              <a:rPr lang="fr-FR" sz="1600" dirty="0">
                <a:latin typeface="Times New Roman" pitchFamily="18" charset="0"/>
                <a:cs typeface="Times New Roman" pitchFamily="18" charset="0"/>
              </a:rPr>
              <a:t>, il conviendra de </a:t>
            </a:r>
            <a:r>
              <a:rPr lang="fr-FR" sz="1600" u="sng" dirty="0">
                <a:latin typeface="Times New Roman" pitchFamily="18" charset="0"/>
                <a:cs typeface="Times New Roman" pitchFamily="18" charset="0"/>
              </a:rPr>
              <a:t>chauffer une suspension de la souche </a:t>
            </a:r>
            <a:r>
              <a:rPr lang="fr-FR" sz="1600" b="1" u="sng" dirty="0">
                <a:latin typeface="Times New Roman" pitchFamily="18" charset="0"/>
                <a:cs typeface="Times New Roman" pitchFamily="18" charset="0"/>
              </a:rPr>
              <a:t>1 heure à 60 °C</a:t>
            </a:r>
            <a:r>
              <a:rPr lang="fr-FR" sz="1600" u="sng" dirty="0">
                <a:latin typeface="Times New Roman" pitchFamily="18" charset="0"/>
                <a:cs typeface="Times New Roman" pitchFamily="18" charset="0"/>
              </a:rPr>
              <a:t>.</a:t>
            </a:r>
          </a:p>
          <a:p>
            <a:pPr algn="just">
              <a:lnSpc>
                <a:spcPct val="170000"/>
              </a:lnSpc>
            </a:pPr>
            <a:r>
              <a:rPr lang="fr-FR" sz="1600" dirty="0">
                <a:latin typeface="Times New Roman" pitchFamily="18" charset="0"/>
                <a:cs typeface="Times New Roman" pitchFamily="18" charset="0"/>
              </a:rPr>
              <a:t>Compte tenu du fait que </a:t>
            </a:r>
            <a:r>
              <a:rPr lang="fr-FR" sz="1600" b="1" dirty="0">
                <a:latin typeface="Times New Roman" pitchFamily="18" charset="0"/>
                <a:cs typeface="Times New Roman" pitchFamily="18" charset="0"/>
              </a:rPr>
              <a:t>98 % </a:t>
            </a:r>
            <a:r>
              <a:rPr lang="fr-FR" sz="1600" dirty="0">
                <a:latin typeface="Times New Roman" pitchFamily="18" charset="0"/>
                <a:cs typeface="Times New Roman" pitchFamily="18" charset="0"/>
              </a:rPr>
              <a:t>des souches isolées chez l'homme ont un antigène O correspondant aux sérums mélanges </a:t>
            </a:r>
            <a:r>
              <a:rPr lang="fr-FR" sz="1600" b="1" dirty="0">
                <a:solidFill>
                  <a:srgbClr val="FF0000"/>
                </a:solidFill>
                <a:latin typeface="Times New Roman" pitchFamily="18" charset="0"/>
                <a:cs typeface="Times New Roman" pitchFamily="18" charset="0"/>
              </a:rPr>
              <a:t>OMA et OMB</a:t>
            </a:r>
            <a:r>
              <a:rPr lang="fr-FR" sz="1600" dirty="0">
                <a:solidFill>
                  <a:srgbClr val="FF0000"/>
                </a:solidFill>
                <a:latin typeface="Times New Roman" pitchFamily="18" charset="0"/>
                <a:cs typeface="Times New Roman" pitchFamily="18" charset="0"/>
              </a:rPr>
              <a:t>, </a:t>
            </a:r>
            <a:r>
              <a:rPr lang="fr-FR" sz="1600" u="sng" dirty="0">
                <a:latin typeface="Times New Roman" pitchFamily="18" charset="0"/>
                <a:cs typeface="Times New Roman" pitchFamily="18" charset="0"/>
              </a:rPr>
              <a:t>on commencera</a:t>
            </a:r>
            <a:r>
              <a:rPr lang="fr-FR" sz="1600" dirty="0">
                <a:latin typeface="Times New Roman" pitchFamily="18" charset="0"/>
                <a:cs typeface="Times New Roman" pitchFamily="18" charset="0"/>
              </a:rPr>
              <a:t> les agglutinations avec ces deux sérums et le sérum </a:t>
            </a:r>
            <a:r>
              <a:rPr lang="fr-FR" sz="1600" b="1" dirty="0" err="1">
                <a:latin typeface="Times New Roman" pitchFamily="18" charset="0"/>
                <a:cs typeface="Times New Roman" pitchFamily="18" charset="0"/>
              </a:rPr>
              <a:t>anti-Vi</a:t>
            </a:r>
            <a:r>
              <a:rPr lang="fr-FR" sz="1600" dirty="0">
                <a:latin typeface="Times New Roman" pitchFamily="18" charset="0"/>
                <a:cs typeface="Times New Roman" pitchFamily="18" charset="0"/>
              </a:rPr>
              <a:t>. Ce n'est qu'en l'absence d'agglutination avec ceux-ci que l'on testera la souche vis-à-vis des autres sérums « mélanges ».</a:t>
            </a:r>
          </a:p>
          <a:p>
            <a:pPr algn="just">
              <a:lnSpc>
                <a:spcPct val="170000"/>
              </a:lnSpc>
            </a:pPr>
            <a:r>
              <a:rPr lang="fr-FR" sz="1600" u="sng" dirty="0">
                <a:latin typeface="Times New Roman" pitchFamily="18" charset="0"/>
                <a:cs typeface="Times New Roman" pitchFamily="18" charset="0"/>
              </a:rPr>
              <a:t>Dans un deuxième temps</a:t>
            </a:r>
            <a:r>
              <a:rPr lang="fr-FR" sz="1600" dirty="0">
                <a:latin typeface="Times New Roman" pitchFamily="18" charset="0"/>
                <a:cs typeface="Times New Roman" pitchFamily="18" charset="0"/>
              </a:rPr>
              <a:t>, on pratiquera l'agglutination avec les sérums « monovalents » entrant dans la composition du sérum « mélange » et l'on déterminera ainsi le groupe antigénique voire le sous-groupe. </a:t>
            </a:r>
          </a:p>
          <a:p>
            <a:pPr algn="just">
              <a:lnSpc>
                <a:spcPct val="170000"/>
              </a:lnSpc>
            </a:pPr>
            <a:r>
              <a:rPr lang="fr-FR" sz="1600" dirty="0">
                <a:latin typeface="Times New Roman" pitchFamily="18" charset="0"/>
                <a:cs typeface="Times New Roman" pitchFamily="18" charset="0"/>
              </a:rPr>
              <a:t>Le tableau indique la composition des sérums « mélanges ». </a:t>
            </a:r>
          </a:p>
        </p:txBody>
      </p:sp>
    </p:spTree>
    <p:extLst>
      <p:ext uri="{BB962C8B-B14F-4D97-AF65-F5344CB8AC3E}">
        <p14:creationId xmlns:p14="http://schemas.microsoft.com/office/powerpoint/2010/main" val="374179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3648" y="-1035493"/>
            <a:ext cx="6408712" cy="8856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4662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9392"/>
            <a:ext cx="9144000" cy="6957392"/>
          </a:xfrm>
        </p:spPr>
        <p:txBody>
          <a:bodyPr>
            <a:noAutofit/>
          </a:bodyPr>
          <a:lstStyle/>
          <a:p>
            <a:pPr algn="just">
              <a:lnSpc>
                <a:spcPct val="170000"/>
              </a:lnSpc>
            </a:pPr>
            <a:r>
              <a:rPr lang="fr-FR" sz="2200" b="1" dirty="0">
                <a:latin typeface="Times New Roman" pitchFamily="18" charset="0"/>
                <a:cs typeface="Times New Roman" pitchFamily="18" charset="0"/>
              </a:rPr>
              <a:t>Typage des antigènes flagellaires ;inversion de phase</a:t>
            </a:r>
          </a:p>
          <a:p>
            <a:pPr algn="just">
              <a:lnSpc>
                <a:spcPct val="170000"/>
              </a:lnSpc>
            </a:pPr>
            <a:r>
              <a:rPr lang="fr-FR" sz="2200" dirty="0">
                <a:latin typeface="Times New Roman" pitchFamily="18" charset="0"/>
                <a:cs typeface="Times New Roman" pitchFamily="18" charset="0"/>
              </a:rPr>
              <a:t>Les souches flagellées peuvent avoir </a:t>
            </a:r>
            <a:r>
              <a:rPr lang="fr-FR" sz="2200" u="sng" dirty="0">
                <a:latin typeface="Times New Roman" pitchFamily="18" charset="0"/>
                <a:cs typeface="Times New Roman" pitchFamily="18" charset="0"/>
              </a:rPr>
              <a:t>des antigènes </a:t>
            </a:r>
            <a:r>
              <a:rPr lang="fr-FR" sz="2200" b="1" u="sng" dirty="0">
                <a:latin typeface="Times New Roman" pitchFamily="18" charset="0"/>
                <a:cs typeface="Times New Roman" pitchFamily="18" charset="0"/>
              </a:rPr>
              <a:t>H mono- ou </a:t>
            </a:r>
            <a:r>
              <a:rPr lang="fr-FR" sz="2200" b="1" u="sng" dirty="0" err="1">
                <a:latin typeface="Times New Roman" pitchFamily="18" charset="0"/>
                <a:cs typeface="Times New Roman" pitchFamily="18" charset="0"/>
              </a:rPr>
              <a:t>biphasiques</a:t>
            </a:r>
            <a:r>
              <a:rPr lang="fr-FR" sz="2200" u="sng" dirty="0">
                <a:latin typeface="Times New Roman" pitchFamily="18" charset="0"/>
                <a:cs typeface="Times New Roman" pitchFamily="18" charset="0"/>
              </a:rPr>
              <a:t>, c'est-à-dire avec </a:t>
            </a:r>
            <a:r>
              <a:rPr lang="fr-FR" sz="2200" b="1" u="sng" dirty="0">
                <a:latin typeface="Times New Roman" pitchFamily="18" charset="0"/>
                <a:cs typeface="Times New Roman" pitchFamily="18" charset="0"/>
              </a:rPr>
              <a:t>1 ou 2 spécificités H.</a:t>
            </a:r>
            <a:r>
              <a:rPr lang="fr-FR" sz="2200" b="1" dirty="0">
                <a:latin typeface="Times New Roman" pitchFamily="18" charset="0"/>
                <a:cs typeface="Times New Roman" pitchFamily="18" charset="0"/>
              </a:rPr>
              <a:t> </a:t>
            </a:r>
            <a:r>
              <a:rPr lang="fr-FR" sz="2200" dirty="0">
                <a:latin typeface="Times New Roman" pitchFamily="18" charset="0"/>
                <a:cs typeface="Times New Roman" pitchFamily="18" charset="0"/>
              </a:rPr>
              <a:t>Pour les souches </a:t>
            </a:r>
            <a:r>
              <a:rPr lang="fr-FR" sz="2200" u="sng" dirty="0" err="1">
                <a:latin typeface="Times New Roman" pitchFamily="18" charset="0"/>
                <a:cs typeface="Times New Roman" pitchFamily="18" charset="0"/>
              </a:rPr>
              <a:t>biphasiques</a:t>
            </a:r>
            <a:r>
              <a:rPr lang="fr-FR" sz="2200" dirty="0">
                <a:latin typeface="Times New Roman" pitchFamily="18" charset="0"/>
                <a:cs typeface="Times New Roman" pitchFamily="18" charset="0"/>
              </a:rPr>
              <a:t>, les 2 spécificités existent simultanément, mais une de ces spécificités est souvent prépondérante et l'on ne pourra détecter la seconde que par un artifice technique : </a:t>
            </a:r>
            <a:r>
              <a:rPr lang="fr-FR" sz="2200" b="1" dirty="0">
                <a:latin typeface="Times New Roman" pitchFamily="18" charset="0"/>
                <a:cs typeface="Times New Roman" pitchFamily="18" charset="0"/>
              </a:rPr>
              <a:t>l'inversion de phase selon Sven Gard</a:t>
            </a:r>
            <a:r>
              <a:rPr lang="fr-FR" sz="2200" dirty="0">
                <a:latin typeface="Times New Roman" pitchFamily="18" charset="0"/>
                <a:cs typeface="Times New Roman" pitchFamily="18" charset="0"/>
              </a:rPr>
              <a:t>. Cette inversion de phase consiste </a:t>
            </a:r>
            <a:r>
              <a:rPr lang="fr-FR" sz="2200" u="sng" dirty="0">
                <a:latin typeface="Times New Roman" pitchFamily="18" charset="0"/>
                <a:cs typeface="Times New Roman" pitchFamily="18" charset="0"/>
              </a:rPr>
              <a:t>à inhiber la mobilité des bactéries sur lesquelles les flagelles ont une première spécificité</a:t>
            </a:r>
            <a:r>
              <a:rPr lang="fr-FR" sz="2200" dirty="0">
                <a:latin typeface="Times New Roman" pitchFamily="18" charset="0"/>
                <a:cs typeface="Times New Roman" pitchFamily="18" charset="0"/>
              </a:rPr>
              <a:t> grâce à l'antisérum dirigé contre cette spécificité. </a:t>
            </a:r>
            <a:r>
              <a:rPr lang="fr-FR" sz="2200" u="sng" dirty="0">
                <a:latin typeface="Times New Roman" pitchFamily="18" charset="0"/>
                <a:cs typeface="Times New Roman" pitchFamily="18" charset="0"/>
              </a:rPr>
              <a:t>Les bactéries qui restent mobiles et qui peuvent envahir une gélose molle</a:t>
            </a:r>
            <a:r>
              <a:rPr lang="fr-FR" sz="2200" dirty="0">
                <a:latin typeface="Times New Roman" pitchFamily="18" charset="0"/>
                <a:cs typeface="Times New Roman" pitchFamily="18" charset="0"/>
              </a:rPr>
              <a:t> ont alors </a:t>
            </a:r>
            <a:r>
              <a:rPr lang="fr-FR" sz="2200" b="1" dirty="0">
                <a:latin typeface="Times New Roman" pitchFamily="18" charset="0"/>
                <a:cs typeface="Times New Roman" pitchFamily="18" charset="0"/>
              </a:rPr>
              <a:t>la deuxième spécificité ou phase. </a:t>
            </a:r>
          </a:p>
          <a:p>
            <a:pPr algn="just">
              <a:lnSpc>
                <a:spcPct val="170000"/>
              </a:lnSpc>
            </a:pPr>
            <a:r>
              <a:rPr lang="fr-FR" sz="2200" dirty="0">
                <a:latin typeface="Times New Roman" pitchFamily="18" charset="0"/>
                <a:cs typeface="Times New Roman" pitchFamily="18" charset="0"/>
              </a:rPr>
              <a:t>En pratique, on consultera le schéma de </a:t>
            </a:r>
            <a:r>
              <a:rPr lang="fr-FR" sz="2200" b="1" dirty="0">
                <a:latin typeface="Times New Roman" pitchFamily="18" charset="0"/>
                <a:cs typeface="Times New Roman" pitchFamily="18" charset="0"/>
              </a:rPr>
              <a:t>Kaufmann-White (</a:t>
            </a:r>
            <a:r>
              <a:rPr lang="fr-FR" sz="2200" dirty="0">
                <a:latin typeface="Times New Roman" pitchFamily="18" charset="0"/>
                <a:cs typeface="Times New Roman" pitchFamily="18" charset="0"/>
              </a:rPr>
              <a:t>tableau 2) pour les souches les plus fréquentes.</a:t>
            </a:r>
          </a:p>
        </p:txBody>
      </p:sp>
    </p:spTree>
    <p:extLst>
      <p:ext uri="{BB962C8B-B14F-4D97-AF65-F5344CB8AC3E}">
        <p14:creationId xmlns:p14="http://schemas.microsoft.com/office/powerpoint/2010/main" val="34873069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12" y="-27384"/>
            <a:ext cx="9144000" cy="6624736"/>
          </a:xfrm>
        </p:spPr>
        <p:txBody>
          <a:bodyPr>
            <a:noAutofit/>
          </a:bodyPr>
          <a:lstStyle/>
          <a:p>
            <a:pPr algn="just">
              <a:lnSpc>
                <a:spcPct val="170000"/>
              </a:lnSpc>
            </a:pPr>
            <a:r>
              <a:rPr lang="fr-FR" sz="1600" dirty="0">
                <a:latin typeface="Times New Roman" pitchFamily="18" charset="0"/>
                <a:cs typeface="Times New Roman" pitchFamily="18" charset="0"/>
              </a:rPr>
              <a:t> À l'intérieur du groupe antigénique O que l'on a déterminé, on cherchera quels antigènes H peuvent être présents. À l'aide des sérums H « mélange », on oriente le diagnostic de la phase H. Le tableau suivant indique la composition des sérums mélanges</a:t>
            </a:r>
            <a:r>
              <a:rPr lang="fr-FR" sz="1600" b="1" dirty="0">
                <a:latin typeface="Times New Roman" pitchFamily="18" charset="0"/>
                <a:cs typeface="Times New Roman" pitchFamily="18" charset="0"/>
              </a:rPr>
              <a:t> HM</a:t>
            </a:r>
            <a:r>
              <a:rPr lang="fr-FR" sz="1600" dirty="0">
                <a:latin typeface="Times New Roman" pitchFamily="18" charset="0"/>
                <a:cs typeface="Times New Roman" pitchFamily="18" charset="0"/>
              </a:rPr>
              <a:t> et des sérums « mélanges intermédiaires » en sérums monovalents.</a:t>
            </a:r>
          </a:p>
          <a:p>
            <a:pPr algn="just">
              <a:lnSpc>
                <a:spcPct val="170000"/>
              </a:lnSpc>
            </a:pPr>
            <a:r>
              <a:rPr lang="fr-FR" sz="1600" dirty="0">
                <a:latin typeface="Times New Roman" pitchFamily="18" charset="0"/>
                <a:cs typeface="Times New Roman" pitchFamily="18" charset="0"/>
              </a:rPr>
              <a:t>Une fois la première phase H déterminée, on peut tenter de chercher la deuxième phase. Elle peut parfois être détectable d'emblée. En cas d'échec, il faudra pratiquer l'inversion de phase.</a:t>
            </a:r>
          </a:p>
          <a:p>
            <a:pPr algn="just">
              <a:lnSpc>
                <a:spcPct val="170000"/>
              </a:lnSpc>
            </a:pPr>
            <a:r>
              <a:rPr lang="fr-FR" sz="1600" b="1" dirty="0">
                <a:latin typeface="Times New Roman" pitchFamily="18" charset="0"/>
                <a:cs typeface="Times New Roman" pitchFamily="18" charset="0"/>
              </a:rPr>
              <a:t>À une gélose molle gardée en surfusion (10 ml de gélose nutritive + 20 ml de bouillon nutritif) ou à la gélose de Sven Gard (Diagnostics Pasteur), on ajoutera 1 goutte de sérum pour inversion de phase (sérum SG pour Sven Gard Diagnostics Pasteur) choisi pour contenir les anticorps de la première spécificité déterminée, ou 3 gouttes de sérum monovalent ou sérum mélange intermédiaire correspondant à la première phase détectée.</a:t>
            </a:r>
          </a:p>
          <a:p>
            <a:pPr algn="just">
              <a:lnSpc>
                <a:spcPct val="170000"/>
              </a:lnSpc>
            </a:pPr>
            <a:r>
              <a:rPr lang="fr-FR" sz="1600" dirty="0">
                <a:latin typeface="Times New Roman" pitchFamily="18" charset="0"/>
                <a:cs typeface="Times New Roman" pitchFamily="18" charset="0"/>
              </a:rPr>
              <a:t>On ensemencera cette gélose en touche centrale et on incubera la boîte sans la retourner 24 heures à 37 °C.</a:t>
            </a:r>
          </a:p>
          <a:p>
            <a:pPr algn="just">
              <a:lnSpc>
                <a:spcPct val="170000"/>
              </a:lnSpc>
            </a:pPr>
            <a:r>
              <a:rPr lang="fr-FR" sz="1600" dirty="0">
                <a:latin typeface="Times New Roman" pitchFamily="18" charset="0"/>
                <a:cs typeface="Times New Roman" pitchFamily="18" charset="0"/>
              </a:rPr>
              <a:t>En prenant soin d'éviter d'arracher des particules de gélose, on prélèvera la culture en périphérie de la zone d'envahissement, pour rechercher par agglutination la deuxième phase à l'aide des antisérums compatibles, en s'aidant du </a:t>
            </a:r>
            <a:r>
              <a:rPr lang="fr-FR" sz="1600" b="1" dirty="0">
                <a:latin typeface="Times New Roman" pitchFamily="18" charset="0"/>
                <a:cs typeface="Times New Roman" pitchFamily="18" charset="0"/>
              </a:rPr>
              <a:t>schéma de Kaufmann-White</a:t>
            </a:r>
            <a:r>
              <a:rPr lang="fr-FR" sz="1600" dirty="0">
                <a:latin typeface="Times New Roman" pitchFamily="18" charset="0"/>
                <a:cs typeface="Times New Roman" pitchFamily="18" charset="0"/>
              </a:rPr>
              <a:t>. </a:t>
            </a:r>
          </a:p>
          <a:p>
            <a:pPr algn="just">
              <a:lnSpc>
                <a:spcPct val="170000"/>
              </a:lnSpc>
            </a:pPr>
            <a:endParaRPr lang="fr-FR" sz="1600" dirty="0">
              <a:latin typeface="Times New Roman" pitchFamily="18" charset="0"/>
              <a:cs typeface="Times New Roman" pitchFamily="18" charset="0"/>
            </a:endParaRPr>
          </a:p>
        </p:txBody>
      </p:sp>
    </p:spTree>
    <p:extLst>
      <p:ext uri="{BB962C8B-B14F-4D97-AF65-F5344CB8AC3E}">
        <p14:creationId xmlns:p14="http://schemas.microsoft.com/office/powerpoint/2010/main" val="1339844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9144000" cy="6741368"/>
          </a:xfrm>
        </p:spPr>
        <p:txBody>
          <a:bodyPr>
            <a:normAutofit fontScale="70000" lnSpcReduction="20000"/>
          </a:bodyPr>
          <a:lstStyle/>
          <a:p>
            <a:pPr algn="just">
              <a:lnSpc>
                <a:spcPct val="170000"/>
              </a:lnSpc>
            </a:pPr>
            <a:r>
              <a:rPr lang="fr-FR" dirty="0">
                <a:latin typeface="Times New Roman" pitchFamily="18" charset="0"/>
                <a:cs typeface="Times New Roman" pitchFamily="18" charset="0"/>
              </a:rPr>
              <a:t>Il se peut que cette recherche soit infructueuse et il faudra vérifier que la culture en périphérie n'agglutine pas avec l'antisérum de la première phase déterminée, ce qui témoignerait de l'échec de l'inversion de phase. Il faudrait alors la recommencer en augmentant légèrement la dose de sérum ajoutée à la gélose molle.</a:t>
            </a:r>
          </a:p>
          <a:p>
            <a:pPr algn="just">
              <a:lnSpc>
                <a:spcPct val="170000"/>
              </a:lnSpc>
            </a:pPr>
            <a:r>
              <a:rPr lang="fr-FR" dirty="0">
                <a:latin typeface="Times New Roman" pitchFamily="18" charset="0"/>
                <a:cs typeface="Times New Roman" pitchFamily="18" charset="0"/>
              </a:rPr>
              <a:t>La batterie minimale d'antisérums dont devrait disposer tout laboratoire de bactériologie est indiquée dans les tableaux ci-après. Cette batterie ne permet pas d'arriver au diagnostic exact de </a:t>
            </a:r>
            <a:r>
              <a:rPr lang="fr-FR" dirty="0" err="1">
                <a:latin typeface="Times New Roman" pitchFamily="18" charset="0"/>
                <a:cs typeface="Times New Roman" pitchFamily="18" charset="0"/>
              </a:rPr>
              <a:t>sérovar</a:t>
            </a:r>
            <a:r>
              <a:rPr lang="fr-FR" dirty="0">
                <a:latin typeface="Times New Roman" pitchFamily="18" charset="0"/>
                <a:cs typeface="Times New Roman" pitchFamily="18" charset="0"/>
              </a:rPr>
              <a:t>, mais constitue bien souvent une approche relativement satisfaisante.</a:t>
            </a:r>
          </a:p>
          <a:p>
            <a:pPr algn="just">
              <a:lnSpc>
                <a:spcPct val="170000"/>
              </a:lnSpc>
            </a:pPr>
            <a:r>
              <a:rPr lang="fr-FR" dirty="0">
                <a:latin typeface="Times New Roman" pitchFamily="18" charset="0"/>
                <a:cs typeface="Times New Roman" pitchFamily="18" charset="0"/>
              </a:rPr>
              <a:t>La formulation de la réponse faite au clinicien dépendra donc en partie des possibilités de chaque laboratoire.</a:t>
            </a:r>
          </a:p>
        </p:txBody>
      </p:sp>
    </p:spTree>
    <p:extLst>
      <p:ext uri="{BB962C8B-B14F-4D97-AF65-F5344CB8AC3E}">
        <p14:creationId xmlns:p14="http://schemas.microsoft.com/office/powerpoint/2010/main" val="2618943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358" y="44624"/>
            <a:ext cx="5570874" cy="669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490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0"/>
            <a:ext cx="8562975" cy="1227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858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0"/>
            <a:ext cx="8591550" cy="727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3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7384"/>
            <a:ext cx="9144000" cy="6741368"/>
          </a:xfrm>
        </p:spPr>
        <p:txBody>
          <a:bodyPr>
            <a:noAutofit/>
          </a:bodyPr>
          <a:lstStyle/>
          <a:p>
            <a:pPr algn="just">
              <a:lnSpc>
                <a:spcPct val="170000"/>
              </a:lnSpc>
            </a:pPr>
            <a:r>
              <a:rPr lang="fr-FR" sz="2000" dirty="0">
                <a:latin typeface="Times New Roman" pitchFamily="18" charset="0"/>
                <a:cs typeface="Times New Roman" pitchFamily="18" charset="0"/>
              </a:rPr>
              <a:t>Au sein de cette sous-espèce (</a:t>
            </a:r>
            <a:r>
              <a:rPr lang="fr-FR" sz="2000" b="1" i="1" dirty="0">
                <a:latin typeface="Times New Roman" pitchFamily="18" charset="0"/>
                <a:cs typeface="Times New Roman" pitchFamily="18" charset="0"/>
              </a:rPr>
              <a:t>S. </a:t>
            </a:r>
            <a:r>
              <a:rPr lang="fr-FR" sz="2000" b="1" i="1" dirty="0" err="1">
                <a:latin typeface="Times New Roman" pitchFamily="18" charset="0"/>
                <a:cs typeface="Times New Roman" pitchFamily="18" charset="0"/>
              </a:rPr>
              <a:t>enterica</a:t>
            </a:r>
            <a:r>
              <a:rPr lang="fr-FR" sz="2000" b="1" i="1" dirty="0">
                <a:latin typeface="Times New Roman" pitchFamily="18" charset="0"/>
                <a:cs typeface="Times New Roman" pitchFamily="18" charset="0"/>
              </a:rPr>
              <a:t> </a:t>
            </a:r>
            <a:r>
              <a:rPr lang="fr-FR" sz="2000" b="1" dirty="0" err="1">
                <a:latin typeface="Times New Roman" pitchFamily="18" charset="0"/>
                <a:cs typeface="Times New Roman" pitchFamily="18" charset="0"/>
              </a:rPr>
              <a:t>subsp</a:t>
            </a:r>
            <a:r>
              <a:rPr lang="fr-FR" sz="2000" b="1" dirty="0">
                <a:latin typeface="Times New Roman" pitchFamily="18" charset="0"/>
                <a:cs typeface="Times New Roman" pitchFamily="18" charset="0"/>
              </a:rPr>
              <a:t>. </a:t>
            </a:r>
            <a:r>
              <a:rPr lang="fr-FR" sz="2000" b="1" i="1" dirty="0" err="1">
                <a:latin typeface="Times New Roman" pitchFamily="18" charset="0"/>
                <a:cs typeface="Times New Roman" pitchFamily="18" charset="0"/>
              </a:rPr>
              <a:t>enterica</a:t>
            </a:r>
            <a:r>
              <a:rPr lang="fr-FR" sz="2000" dirty="0">
                <a:latin typeface="Times New Roman" pitchFamily="18" charset="0"/>
                <a:cs typeface="Times New Roman" pitchFamily="18" charset="0"/>
              </a:rPr>
              <a:t>), plus de </a:t>
            </a:r>
            <a:r>
              <a:rPr lang="fr-FR" sz="2000" b="1" dirty="0">
                <a:latin typeface="Times New Roman" pitchFamily="18" charset="0"/>
                <a:cs typeface="Times New Roman" pitchFamily="18" charset="0"/>
              </a:rPr>
              <a:t>1400 </a:t>
            </a:r>
            <a:r>
              <a:rPr lang="fr-FR" sz="2000" b="1" dirty="0" err="1">
                <a:latin typeface="Times New Roman" pitchFamily="18" charset="0"/>
                <a:cs typeface="Times New Roman" pitchFamily="18" charset="0"/>
              </a:rPr>
              <a:t>sérovars</a:t>
            </a:r>
            <a:r>
              <a:rPr lang="fr-FR" sz="2000" dirty="0">
                <a:latin typeface="Times New Roman" pitchFamily="18" charset="0"/>
                <a:cs typeface="Times New Roman" pitchFamily="18" charset="0"/>
              </a:rPr>
              <a:t> sont individualisés. </a:t>
            </a:r>
          </a:p>
          <a:p>
            <a:pPr algn="just">
              <a:lnSpc>
                <a:spcPct val="170000"/>
              </a:lnSpc>
            </a:pPr>
            <a:r>
              <a:rPr lang="fr-FR" sz="2000" b="1" dirty="0">
                <a:latin typeface="Times New Roman" pitchFamily="18" charset="0"/>
                <a:cs typeface="Times New Roman" pitchFamily="18" charset="0"/>
              </a:rPr>
              <a:t>04 de ces </a:t>
            </a:r>
            <a:r>
              <a:rPr lang="fr-FR" sz="2000" b="1" dirty="0" err="1">
                <a:latin typeface="Times New Roman" pitchFamily="18" charset="0"/>
                <a:cs typeface="Times New Roman" pitchFamily="18" charset="0"/>
              </a:rPr>
              <a:t>sérovars</a:t>
            </a:r>
            <a:r>
              <a:rPr lang="fr-FR" sz="2000" dirty="0">
                <a:latin typeface="Times New Roman" pitchFamily="18" charset="0"/>
                <a:cs typeface="Times New Roman" pitchFamily="18" charset="0"/>
              </a:rPr>
              <a:t> correspondent aux salmonelles dites </a:t>
            </a:r>
            <a:r>
              <a:rPr lang="fr-FR" sz="2000" b="1" dirty="0">
                <a:latin typeface="Times New Roman" pitchFamily="18" charset="0"/>
                <a:cs typeface="Times New Roman" pitchFamily="18" charset="0"/>
              </a:rPr>
              <a:t>« majeures »</a:t>
            </a:r>
            <a:r>
              <a:rPr lang="fr-FR" sz="2000" dirty="0">
                <a:latin typeface="Times New Roman" pitchFamily="18" charset="0"/>
                <a:cs typeface="Times New Roman" pitchFamily="18" charset="0"/>
              </a:rPr>
              <a:t> strictement humaines </a:t>
            </a:r>
            <a:r>
              <a:rPr lang="fr-FR" sz="2000" b="1" dirty="0">
                <a:latin typeface="Times New Roman" pitchFamily="18" charset="0"/>
                <a:cs typeface="Times New Roman" pitchFamily="18" charset="0"/>
              </a:rPr>
              <a:t>(</a:t>
            </a:r>
            <a:r>
              <a:rPr lang="fr-FR" sz="2000" b="1" dirty="0" err="1">
                <a:latin typeface="Times New Roman" pitchFamily="18" charset="0"/>
                <a:cs typeface="Times New Roman" pitchFamily="18" charset="0"/>
              </a:rPr>
              <a:t>Typhi</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Paratyphi</a:t>
            </a:r>
            <a:r>
              <a:rPr lang="fr-FR" sz="2000" b="1" dirty="0">
                <a:latin typeface="Times New Roman" pitchFamily="18" charset="0"/>
                <a:cs typeface="Times New Roman" pitchFamily="18" charset="0"/>
              </a:rPr>
              <a:t> A, </a:t>
            </a:r>
            <a:r>
              <a:rPr lang="fr-FR" sz="2000" b="1" dirty="0" err="1">
                <a:latin typeface="Times New Roman" pitchFamily="18" charset="0"/>
                <a:cs typeface="Times New Roman" pitchFamily="18" charset="0"/>
              </a:rPr>
              <a:t>Paratyphi</a:t>
            </a:r>
            <a:r>
              <a:rPr lang="fr-FR" sz="2000" b="1" dirty="0">
                <a:latin typeface="Times New Roman" pitchFamily="18" charset="0"/>
                <a:cs typeface="Times New Roman" pitchFamily="18" charset="0"/>
              </a:rPr>
              <a:t> B et </a:t>
            </a:r>
            <a:r>
              <a:rPr lang="fr-FR" sz="2000" b="1" dirty="0" err="1">
                <a:latin typeface="Times New Roman" pitchFamily="18" charset="0"/>
                <a:cs typeface="Times New Roman" pitchFamily="18" charset="0"/>
              </a:rPr>
              <a:t>Paratyphi</a:t>
            </a:r>
            <a:r>
              <a:rPr lang="fr-FR" sz="2000" b="1" dirty="0">
                <a:latin typeface="Times New Roman" pitchFamily="18" charset="0"/>
                <a:cs typeface="Times New Roman" pitchFamily="18" charset="0"/>
              </a:rPr>
              <a:t> C)</a:t>
            </a:r>
            <a:r>
              <a:rPr lang="fr-FR" sz="2000" dirty="0">
                <a:latin typeface="Times New Roman" pitchFamily="18" charset="0"/>
                <a:cs typeface="Times New Roman" pitchFamily="18" charset="0"/>
              </a:rPr>
              <a:t> responsables des fièvres typhoïdes et paratyphoïdes.</a:t>
            </a:r>
          </a:p>
          <a:p>
            <a:pPr algn="just">
              <a:lnSpc>
                <a:spcPct val="170000"/>
              </a:lnSpc>
            </a:pPr>
            <a:r>
              <a:rPr lang="fr-FR" sz="2000" dirty="0">
                <a:latin typeface="Times New Roman" pitchFamily="18" charset="0"/>
                <a:cs typeface="Times New Roman" pitchFamily="18" charset="0"/>
              </a:rPr>
              <a:t>Les autres sont d'origine animale, pouvant se retrouver dans la flore digestive de l'homme en portage asymptomatique ou être responsables de diarrhées bénignes en l'absence de facteurs prédisposant à l'infection systémique (immunodépression, etc.). La plupart de ces </a:t>
            </a:r>
            <a:r>
              <a:rPr lang="fr-FR" sz="2000" dirty="0" err="1">
                <a:latin typeface="Times New Roman" pitchFamily="18" charset="0"/>
                <a:cs typeface="Times New Roman" pitchFamily="18" charset="0"/>
              </a:rPr>
              <a:t>sérovars</a:t>
            </a:r>
            <a:r>
              <a:rPr lang="fr-FR" sz="2000" dirty="0">
                <a:latin typeface="Times New Roman" pitchFamily="18" charset="0"/>
                <a:cs typeface="Times New Roman" pitchFamily="18" charset="0"/>
              </a:rPr>
              <a:t> </a:t>
            </a:r>
            <a:r>
              <a:rPr lang="fr-FR" sz="2000" b="1" dirty="0">
                <a:latin typeface="Times New Roman" pitchFamily="18" charset="0"/>
                <a:cs typeface="Times New Roman" pitchFamily="18" charset="0"/>
              </a:rPr>
              <a:t>« mineurs » </a:t>
            </a:r>
            <a:r>
              <a:rPr lang="fr-FR" sz="2000" dirty="0">
                <a:latin typeface="Times New Roman" pitchFamily="18" charset="0"/>
                <a:cs typeface="Times New Roman" pitchFamily="18" charset="0"/>
              </a:rPr>
              <a:t>sont désignés par des noms géographiques (</a:t>
            </a:r>
            <a:r>
              <a:rPr lang="fr-FR" sz="2000" b="1" dirty="0">
                <a:latin typeface="Times New Roman" pitchFamily="18" charset="0"/>
                <a:cs typeface="Times New Roman" pitchFamily="18" charset="0"/>
              </a:rPr>
              <a:t>Wien, Dublin</a:t>
            </a:r>
            <a:r>
              <a:rPr lang="fr-FR" sz="2000" dirty="0">
                <a:latin typeface="Times New Roman" pitchFamily="18" charset="0"/>
                <a:cs typeface="Times New Roman" pitchFamily="18" charset="0"/>
              </a:rPr>
              <a:t>, etc.). </a:t>
            </a:r>
          </a:p>
          <a:p>
            <a:pPr algn="just">
              <a:lnSpc>
                <a:spcPct val="170000"/>
              </a:lnSpc>
            </a:pPr>
            <a:r>
              <a:rPr lang="fr-FR" sz="2000" dirty="0">
                <a:latin typeface="Times New Roman" pitchFamily="18" charset="0"/>
                <a:cs typeface="Times New Roman" pitchFamily="18" charset="0"/>
              </a:rPr>
              <a:t>Afin de simplifier la dénomination des </a:t>
            </a:r>
            <a:r>
              <a:rPr lang="fr-FR" sz="2000" dirty="0" err="1">
                <a:latin typeface="Times New Roman" pitchFamily="18" charset="0"/>
                <a:cs typeface="Times New Roman" pitchFamily="18" charset="0"/>
              </a:rPr>
              <a:t>sérovars</a:t>
            </a:r>
            <a:r>
              <a:rPr lang="fr-FR" sz="2000" dirty="0">
                <a:latin typeface="Times New Roman" pitchFamily="18" charset="0"/>
                <a:cs typeface="Times New Roman" pitchFamily="18" charset="0"/>
              </a:rPr>
              <a:t> de salmonelle, il est usuel de juxtaposer le nom du </a:t>
            </a:r>
            <a:r>
              <a:rPr lang="fr-FR" sz="2000" dirty="0" err="1">
                <a:latin typeface="Times New Roman" pitchFamily="18" charset="0"/>
                <a:cs typeface="Times New Roman" pitchFamily="18" charset="0"/>
              </a:rPr>
              <a:t>sérovar</a:t>
            </a:r>
            <a:r>
              <a:rPr lang="fr-FR" sz="2000" dirty="0">
                <a:latin typeface="Times New Roman" pitchFamily="18" charset="0"/>
                <a:cs typeface="Times New Roman" pitchFamily="18" charset="0"/>
              </a:rPr>
              <a:t> à celui du genre </a:t>
            </a:r>
            <a:r>
              <a:rPr lang="fr-FR" sz="2000" i="1" dirty="0">
                <a:latin typeface="Times New Roman" pitchFamily="18" charset="0"/>
                <a:cs typeface="Times New Roman" pitchFamily="18" charset="0"/>
              </a:rPr>
              <a:t>Salmonella</a:t>
            </a:r>
            <a:r>
              <a:rPr lang="fr-FR" sz="2000" dirty="0">
                <a:latin typeface="Times New Roman" pitchFamily="18" charset="0"/>
                <a:cs typeface="Times New Roman" pitchFamily="18" charset="0"/>
              </a:rPr>
              <a:t>. Nous dirons </a:t>
            </a:r>
            <a:r>
              <a:rPr lang="it-IT" sz="2000" dirty="0">
                <a:latin typeface="Times New Roman" pitchFamily="18" charset="0"/>
                <a:cs typeface="Times New Roman" pitchFamily="18" charset="0"/>
              </a:rPr>
              <a:t>donc </a:t>
            </a:r>
            <a:r>
              <a:rPr lang="it-IT" sz="2000" b="1" i="1" dirty="0">
                <a:latin typeface="Times New Roman" pitchFamily="18" charset="0"/>
                <a:cs typeface="Times New Roman" pitchFamily="18" charset="0"/>
              </a:rPr>
              <a:t>Salmonella </a:t>
            </a:r>
            <a:r>
              <a:rPr lang="it-IT" sz="2000" b="1" dirty="0">
                <a:latin typeface="Times New Roman" pitchFamily="18" charset="0"/>
                <a:cs typeface="Times New Roman" pitchFamily="18" charset="0"/>
              </a:rPr>
              <a:t>Typhi</a:t>
            </a:r>
            <a:r>
              <a:rPr lang="it-IT" sz="2000" dirty="0">
                <a:latin typeface="Times New Roman" pitchFamily="18" charset="0"/>
                <a:cs typeface="Times New Roman" pitchFamily="18" charset="0"/>
              </a:rPr>
              <a:t> pour </a:t>
            </a:r>
            <a:r>
              <a:rPr lang="it-IT" sz="2000" b="1" i="1" dirty="0">
                <a:latin typeface="Times New Roman" pitchFamily="18" charset="0"/>
                <a:cs typeface="Times New Roman" pitchFamily="18" charset="0"/>
              </a:rPr>
              <a:t>Salmonella enterica </a:t>
            </a:r>
            <a:r>
              <a:rPr lang="it-IT" sz="2000" b="1" dirty="0">
                <a:latin typeface="Times New Roman" pitchFamily="18" charset="0"/>
                <a:cs typeface="Times New Roman" pitchFamily="18" charset="0"/>
              </a:rPr>
              <a:t>subsp. </a:t>
            </a:r>
            <a:r>
              <a:rPr lang="fr-FR" sz="2000" b="1" i="1" dirty="0" err="1">
                <a:latin typeface="Times New Roman" pitchFamily="18" charset="0"/>
                <a:cs typeface="Times New Roman" pitchFamily="18" charset="0"/>
              </a:rPr>
              <a:t>enterica</a:t>
            </a:r>
            <a:r>
              <a:rPr lang="fr-FR" sz="2000" b="1" i="1" dirty="0">
                <a:latin typeface="Times New Roman" pitchFamily="18" charset="0"/>
                <a:cs typeface="Times New Roman" pitchFamily="18" charset="0"/>
              </a:rPr>
              <a:t> </a:t>
            </a:r>
            <a:r>
              <a:rPr lang="fr-FR" sz="2000" b="1" dirty="0" err="1">
                <a:latin typeface="Times New Roman" pitchFamily="18" charset="0"/>
                <a:cs typeface="Times New Roman" pitchFamily="18" charset="0"/>
              </a:rPr>
              <a:t>sérovar</a:t>
            </a:r>
            <a:r>
              <a:rPr lang="fr-FR" sz="2000" b="1" dirty="0">
                <a:latin typeface="Times New Roman" pitchFamily="18" charset="0"/>
                <a:cs typeface="Times New Roman" pitchFamily="18" charset="0"/>
              </a:rPr>
              <a:t> </a:t>
            </a:r>
            <a:r>
              <a:rPr lang="fr-FR" sz="2000" b="1" dirty="0" err="1">
                <a:latin typeface="Times New Roman" pitchFamily="18" charset="0"/>
                <a:cs typeface="Times New Roman" pitchFamily="18" charset="0"/>
              </a:rPr>
              <a:t>Typhi</a:t>
            </a:r>
            <a:r>
              <a:rPr lang="fr-FR" sz="2000" b="1" dirty="0">
                <a:latin typeface="Times New Roman" pitchFamily="18" charset="0"/>
                <a:cs typeface="Times New Roman" pitchFamily="18" charset="0"/>
              </a:rPr>
              <a:t>.</a:t>
            </a:r>
            <a:r>
              <a:rPr lang="fr-FR" sz="2000" dirty="0">
                <a:latin typeface="Times New Roman" pitchFamily="18" charset="0"/>
                <a:cs typeface="Times New Roman" pitchFamily="18" charset="0"/>
              </a:rPr>
              <a:t> </a:t>
            </a:r>
          </a:p>
        </p:txBody>
      </p:sp>
    </p:spTree>
    <p:extLst>
      <p:ext uri="{BB962C8B-B14F-4D97-AF65-F5344CB8AC3E}">
        <p14:creationId xmlns:p14="http://schemas.microsoft.com/office/powerpoint/2010/main" val="1685885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79512" y="116632"/>
            <a:ext cx="8712968" cy="6624735"/>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000" b="1">
                <a:latin typeface="Times New Roman" pitchFamily="18" charset="0"/>
                <a:cs typeface="Times New Roman" pitchFamily="18" charset="0"/>
              </a:rPr>
              <a:t>Genre, espèce, sous espèce</a:t>
            </a:r>
            <a:r>
              <a:rPr lang="fr-FR" sz="2000" b="1" i="1">
                <a:latin typeface="Times New Roman" pitchFamily="18" charset="0"/>
                <a:cs typeface="Times New Roman" pitchFamily="18" charset="0"/>
              </a:rPr>
              <a:t> </a:t>
            </a:r>
            <a:r>
              <a:rPr lang="fr-FR" sz="2000" b="1">
                <a:latin typeface="Times New Roman" pitchFamily="18" charset="0"/>
                <a:cs typeface="Times New Roman" pitchFamily="18" charset="0"/>
              </a:rPr>
              <a:t>:</a:t>
            </a:r>
            <a:r>
              <a:rPr lang="fr-FR" sz="2000" b="1">
                <a:solidFill>
                  <a:schemeClr val="tx2"/>
                </a:solidFill>
                <a:latin typeface="Times New Roman" pitchFamily="18" charset="0"/>
                <a:cs typeface="Times New Roman" pitchFamily="18" charset="0"/>
              </a:rPr>
              <a:t> </a:t>
            </a:r>
          </a:p>
          <a:p>
            <a:pPr lvl="1"/>
            <a:r>
              <a:rPr lang="fr-FR" b="1">
                <a:solidFill>
                  <a:schemeClr val="tx2"/>
                </a:solidFill>
                <a:latin typeface="Times New Roman" pitchFamily="18" charset="0"/>
                <a:cs typeface="Times New Roman" pitchFamily="18" charset="0"/>
              </a:rPr>
              <a:t>toujours en italique</a:t>
            </a:r>
          </a:p>
          <a:p>
            <a:pPr lvl="1"/>
            <a:r>
              <a:rPr lang="fr-FR" b="1">
                <a:solidFill>
                  <a:schemeClr val="tx2"/>
                </a:solidFill>
                <a:latin typeface="Times New Roman" pitchFamily="18" charset="0"/>
                <a:cs typeface="Times New Roman" pitchFamily="18" charset="0"/>
              </a:rPr>
              <a:t>Ex :</a:t>
            </a:r>
            <a:r>
              <a:rPr lang="fr-FR" b="1" i="1">
                <a:solidFill>
                  <a:schemeClr val="tx2"/>
                </a:solidFill>
                <a:latin typeface="Times New Roman" pitchFamily="18" charset="0"/>
                <a:cs typeface="Times New Roman" pitchFamily="18" charset="0"/>
              </a:rPr>
              <a:t> 	Salmonella enterica subspecies enterica</a:t>
            </a:r>
            <a:r>
              <a:rPr lang="fr-FR" b="1">
                <a:solidFill>
                  <a:schemeClr val="tx2"/>
                </a:solidFill>
                <a:latin typeface="Times New Roman" pitchFamily="18" charset="0"/>
                <a:cs typeface="Times New Roman" pitchFamily="18" charset="0"/>
              </a:rPr>
              <a:t> </a:t>
            </a:r>
          </a:p>
          <a:p>
            <a:pPr lvl="1">
              <a:buFont typeface="Monotype Sorts" charset="2"/>
              <a:buNone/>
            </a:pPr>
            <a:r>
              <a:rPr lang="fr-FR" b="1" i="1">
                <a:solidFill>
                  <a:schemeClr val="tx2"/>
                </a:solidFill>
                <a:latin typeface="Times New Roman" pitchFamily="18" charset="0"/>
                <a:cs typeface="Times New Roman" pitchFamily="18" charset="0"/>
              </a:rPr>
              <a:t> 			Salmonella enterica subspecies</a:t>
            </a:r>
            <a:r>
              <a:rPr lang="fr-FR" b="1" i="1">
                <a:latin typeface="Times New Roman" pitchFamily="18" charset="0"/>
                <a:cs typeface="Times New Roman" pitchFamily="18" charset="0"/>
              </a:rPr>
              <a:t> arizonae</a:t>
            </a:r>
          </a:p>
          <a:p>
            <a:r>
              <a:rPr lang="fr-FR" sz="2000" b="1">
                <a:latin typeface="Times New Roman" pitchFamily="18" charset="0"/>
                <a:cs typeface="Times New Roman" pitchFamily="18" charset="0"/>
              </a:rPr>
              <a:t>Sérotype :</a:t>
            </a:r>
            <a:endParaRPr lang="fr-FR" b="1">
              <a:latin typeface="Times New Roman" pitchFamily="18" charset="0"/>
              <a:cs typeface="Times New Roman" pitchFamily="18" charset="0"/>
            </a:endParaRPr>
          </a:p>
          <a:p>
            <a:pPr lvl="1"/>
            <a:r>
              <a:rPr lang="fr-FR" b="1">
                <a:latin typeface="Times New Roman" pitchFamily="18" charset="0"/>
                <a:cs typeface="Times New Roman" pitchFamily="18" charset="0"/>
              </a:rPr>
              <a:t> Jamais en italique</a:t>
            </a:r>
          </a:p>
          <a:p>
            <a:pPr lvl="1"/>
            <a:r>
              <a:rPr lang="fr-FR" b="1">
                <a:latin typeface="Times New Roman" pitchFamily="18" charset="0"/>
                <a:cs typeface="Times New Roman" pitchFamily="18" charset="0"/>
              </a:rPr>
              <a:t> Commence par une majuscule</a:t>
            </a:r>
          </a:p>
          <a:p>
            <a:pPr lvl="1"/>
            <a:r>
              <a:rPr lang="fr-FR" b="1">
                <a:latin typeface="Times New Roman" pitchFamily="18" charset="0"/>
                <a:cs typeface="Times New Roman" pitchFamily="18" charset="0"/>
              </a:rPr>
              <a:t> Ex</a:t>
            </a:r>
            <a:r>
              <a:rPr lang="fr-FR" b="1" i="1">
                <a:solidFill>
                  <a:schemeClr val="accent2"/>
                </a:solidFill>
                <a:latin typeface="Times New Roman" pitchFamily="18" charset="0"/>
                <a:cs typeface="Times New Roman" pitchFamily="18" charset="0"/>
              </a:rPr>
              <a:t> : </a:t>
            </a:r>
            <a:r>
              <a:rPr lang="fr-FR" b="1" i="1">
                <a:latin typeface="Times New Roman" pitchFamily="18" charset="0"/>
                <a:cs typeface="Times New Roman" pitchFamily="18" charset="0"/>
              </a:rPr>
              <a:t>Salmonella enterica subsp. enterica</a:t>
            </a:r>
            <a:r>
              <a:rPr lang="fr-FR" b="1">
                <a:latin typeface="Times New Roman" pitchFamily="18" charset="0"/>
                <a:cs typeface="Times New Roman" pitchFamily="18" charset="0"/>
              </a:rPr>
              <a:t> sérotype Typhi </a:t>
            </a:r>
            <a:endParaRPr lang="fr-FR" b="1" i="1">
              <a:solidFill>
                <a:schemeClr val="accent2"/>
              </a:solidFill>
              <a:latin typeface="Times New Roman" pitchFamily="18" charset="0"/>
              <a:cs typeface="Times New Roman" pitchFamily="18" charset="0"/>
            </a:endParaRPr>
          </a:p>
          <a:p>
            <a:pPr lvl="1"/>
            <a:endParaRPr lang="fr-FR" sz="1800" b="1" i="1">
              <a:solidFill>
                <a:schemeClr val="accent2"/>
              </a:solidFill>
              <a:latin typeface="Times New Roman" pitchFamily="18" charset="0"/>
              <a:cs typeface="Times New Roman" pitchFamily="18" charset="0"/>
            </a:endParaRPr>
          </a:p>
          <a:p>
            <a:r>
              <a:rPr lang="fr-FR" sz="2000" b="1" i="1">
                <a:latin typeface="Times New Roman" pitchFamily="18" charset="0"/>
                <a:cs typeface="Times New Roman" pitchFamily="18" charset="0"/>
              </a:rPr>
              <a:t>Salmonella enterica subspecies enterica</a:t>
            </a:r>
            <a:r>
              <a:rPr lang="fr-FR" sz="2000" b="1">
                <a:latin typeface="Times New Roman" pitchFamily="18" charset="0"/>
                <a:cs typeface="Times New Roman" pitchFamily="18" charset="0"/>
              </a:rPr>
              <a:t> </a:t>
            </a:r>
          </a:p>
          <a:p>
            <a:pPr lvl="1"/>
            <a:r>
              <a:rPr lang="fr-FR" b="1">
                <a:latin typeface="Times New Roman" pitchFamily="18" charset="0"/>
                <a:cs typeface="Times New Roman" pitchFamily="18" charset="0"/>
              </a:rPr>
              <a:t>  seul groupe  isolé chez l ’homme</a:t>
            </a:r>
          </a:p>
          <a:p>
            <a:pPr lvl="2">
              <a:buFont typeface="Helvetica" pitchFamily="1" charset="0"/>
              <a:buNone/>
            </a:pPr>
            <a:r>
              <a:rPr lang="fr-FR" sz="2000" b="1">
                <a:latin typeface="Times New Roman" pitchFamily="18" charset="0"/>
                <a:cs typeface="Times New Roman" pitchFamily="18" charset="0"/>
              </a:rPr>
              <a:t>=&gt; la sous espèce et l ’espèce ne sont pas mentionnés</a:t>
            </a:r>
          </a:p>
          <a:p>
            <a:pPr lvl="2">
              <a:buFont typeface="Helvetica" pitchFamily="1" charset="0"/>
              <a:buNone/>
            </a:pPr>
            <a:r>
              <a:rPr lang="fr-FR" sz="2000" b="1">
                <a:latin typeface="Times New Roman" pitchFamily="18" charset="0"/>
                <a:cs typeface="Times New Roman" pitchFamily="18" charset="0"/>
              </a:rPr>
              <a:t>=&gt; seul le sérotype est précisé</a:t>
            </a:r>
          </a:p>
          <a:p>
            <a:pPr lvl="2">
              <a:buFont typeface="Helvetica" pitchFamily="1" charset="0"/>
              <a:buNone/>
            </a:pPr>
            <a:r>
              <a:rPr lang="fr-FR" sz="2000" b="1">
                <a:latin typeface="Times New Roman" pitchFamily="18" charset="0"/>
                <a:cs typeface="Times New Roman" pitchFamily="18" charset="0"/>
              </a:rPr>
              <a:t>=&gt; nomenclature usuelle : genre + sérotype</a:t>
            </a:r>
          </a:p>
          <a:p>
            <a:pPr lvl="2">
              <a:buFont typeface="Helvetica" pitchFamily="1" charset="0"/>
              <a:buNone/>
            </a:pPr>
            <a:r>
              <a:rPr lang="fr-FR" sz="2000" b="1">
                <a:latin typeface="Times New Roman" pitchFamily="18" charset="0"/>
                <a:cs typeface="Times New Roman" pitchFamily="18" charset="0"/>
              </a:rPr>
              <a:t>Ex : 	</a:t>
            </a:r>
            <a:r>
              <a:rPr lang="fr-FR" b="1" i="1">
                <a:latin typeface="Times New Roman" pitchFamily="18" charset="0"/>
                <a:cs typeface="Times New Roman" pitchFamily="18" charset="0"/>
              </a:rPr>
              <a:t>Salmonella </a:t>
            </a:r>
            <a:r>
              <a:rPr lang="fr-FR" b="1">
                <a:latin typeface="Times New Roman" pitchFamily="18" charset="0"/>
                <a:cs typeface="Times New Roman" pitchFamily="18" charset="0"/>
              </a:rPr>
              <a:t>Typhi</a:t>
            </a:r>
          </a:p>
          <a:p>
            <a:pPr lvl="2">
              <a:buFont typeface="Helvetica" pitchFamily="1" charset="0"/>
              <a:buNone/>
            </a:pPr>
            <a:r>
              <a:rPr lang="fr-FR" b="1">
                <a:latin typeface="Times New Roman" pitchFamily="18" charset="0"/>
                <a:cs typeface="Times New Roman" pitchFamily="18" charset="0"/>
              </a:rPr>
              <a:t>		 </a:t>
            </a:r>
            <a:r>
              <a:rPr lang="fr-FR" b="1" i="1">
                <a:latin typeface="Times New Roman" pitchFamily="18" charset="0"/>
                <a:cs typeface="Times New Roman" pitchFamily="18" charset="0"/>
              </a:rPr>
              <a:t>Salmonella </a:t>
            </a:r>
            <a:r>
              <a:rPr lang="fr-FR" b="1">
                <a:latin typeface="Times New Roman" pitchFamily="18" charset="0"/>
                <a:cs typeface="Times New Roman" pitchFamily="18" charset="0"/>
              </a:rPr>
              <a:t>Enteritidis</a:t>
            </a:r>
            <a:endParaRPr lang="fr-FR" b="1" dirty="0">
              <a:latin typeface="Times New Roman" pitchFamily="18" charset="0"/>
              <a:cs typeface="Times New Roman" pitchFamily="18" charset="0"/>
            </a:endParaRPr>
          </a:p>
        </p:txBody>
      </p:sp>
    </p:spTree>
    <p:extLst>
      <p:ext uri="{BB962C8B-B14F-4D97-AF65-F5344CB8AC3E}">
        <p14:creationId xmlns:p14="http://schemas.microsoft.com/office/powerpoint/2010/main" val="2436115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214313"/>
            <a:ext cx="8077200" cy="974725"/>
          </a:xfrm>
        </p:spPr>
        <p:txBody>
          <a:bodyPr>
            <a:normAutofit fontScale="90000"/>
          </a:bodyPr>
          <a:lstStyle/>
          <a:p>
            <a:r>
              <a:rPr lang="fr-FR" b="1" dirty="0">
                <a:latin typeface="Times New Roman" pitchFamily="18" charset="0"/>
                <a:cs typeface="Times New Roman" pitchFamily="18" charset="0"/>
              </a:rPr>
              <a:t>Sous-espèce </a:t>
            </a:r>
            <a:r>
              <a:rPr lang="fr-FR" b="1" i="1" dirty="0" err="1">
                <a:latin typeface="Times New Roman" pitchFamily="18" charset="0"/>
                <a:cs typeface="Times New Roman" pitchFamily="18" charset="0"/>
              </a:rPr>
              <a:t>enterica</a:t>
            </a:r>
            <a:r>
              <a:rPr lang="fr-FR" b="1" dirty="0">
                <a:latin typeface="Times New Roman" pitchFamily="18" charset="0"/>
                <a:cs typeface="Times New Roman" pitchFamily="18" charset="0"/>
              </a:rPr>
              <a:t> :</a:t>
            </a:r>
            <a:br>
              <a:rPr lang="fr-FR" b="1" dirty="0">
                <a:latin typeface="Times New Roman" pitchFamily="18" charset="0"/>
                <a:cs typeface="Times New Roman" pitchFamily="18" charset="0"/>
              </a:rPr>
            </a:br>
            <a:r>
              <a:rPr lang="fr-FR" b="1" dirty="0">
                <a:latin typeface="Times New Roman" pitchFamily="18" charset="0"/>
                <a:cs typeface="Times New Roman" pitchFamily="18" charset="0"/>
              </a:rPr>
              <a:t> 2 types de salmonelloses</a:t>
            </a:r>
            <a:endParaRPr lang="en-GB" b="1" dirty="0">
              <a:latin typeface="Times New Roman" pitchFamily="18" charset="0"/>
              <a:cs typeface="Times New Roman" pitchFamily="18" charset="0"/>
            </a:endParaRPr>
          </a:p>
        </p:txBody>
      </p:sp>
      <p:sp>
        <p:nvSpPr>
          <p:cNvPr id="5" name="Rectangle 3"/>
          <p:cNvSpPr txBox="1">
            <a:spLocks noChangeArrowheads="1"/>
          </p:cNvSpPr>
          <p:nvPr/>
        </p:nvSpPr>
        <p:spPr>
          <a:xfrm>
            <a:off x="0" y="2420888"/>
            <a:ext cx="9182100" cy="300037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Monotype Sorts" charset="2"/>
              <a:buNone/>
            </a:pPr>
            <a:r>
              <a:rPr lang="en-GB" sz="3400" b="1">
                <a:latin typeface="Times New Roman" pitchFamily="18" charset="0"/>
                <a:cs typeface="Times New Roman" pitchFamily="18" charset="0"/>
              </a:rPr>
              <a:t> Salmonelloses majeures</a:t>
            </a:r>
          </a:p>
          <a:p>
            <a:pPr algn="ctr"/>
            <a:endParaRPr lang="en-GB" sz="3400" b="1">
              <a:latin typeface="Times New Roman" pitchFamily="18" charset="0"/>
              <a:cs typeface="Times New Roman" pitchFamily="18" charset="0"/>
            </a:endParaRPr>
          </a:p>
          <a:p>
            <a:pPr algn="ctr"/>
            <a:endParaRPr lang="en-GB" sz="3400" b="1">
              <a:latin typeface="Times New Roman" pitchFamily="18" charset="0"/>
              <a:cs typeface="Times New Roman" pitchFamily="18" charset="0"/>
            </a:endParaRPr>
          </a:p>
          <a:p>
            <a:pPr algn="ctr"/>
            <a:endParaRPr lang="en-GB" sz="3400" b="1">
              <a:latin typeface="Times New Roman" pitchFamily="18" charset="0"/>
              <a:cs typeface="Times New Roman" pitchFamily="18" charset="0"/>
            </a:endParaRPr>
          </a:p>
          <a:p>
            <a:pPr algn="ctr">
              <a:buFont typeface="Monotype Sorts" charset="2"/>
              <a:buNone/>
            </a:pPr>
            <a:r>
              <a:rPr lang="en-GB" sz="3400" b="1">
                <a:latin typeface="Times New Roman" pitchFamily="18" charset="0"/>
                <a:cs typeface="Times New Roman" pitchFamily="18" charset="0"/>
              </a:rPr>
              <a:t> Salmonelloses mineures</a:t>
            </a:r>
          </a:p>
        </p:txBody>
      </p:sp>
    </p:spTree>
    <p:extLst>
      <p:ext uri="{BB962C8B-B14F-4D97-AF65-F5344CB8AC3E}">
        <p14:creationId xmlns:p14="http://schemas.microsoft.com/office/powerpoint/2010/main" val="221188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504" y="764705"/>
            <a:ext cx="9036497" cy="569342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Monotype Sorts" charset="2"/>
              <a:buNone/>
            </a:pPr>
            <a:r>
              <a:rPr lang="fr-FR" sz="2400" b="1" dirty="0">
                <a:latin typeface="Times New Roman" pitchFamily="18" charset="0"/>
                <a:cs typeface="Times New Roman" pitchFamily="18" charset="0"/>
              </a:rPr>
              <a:t>	Affections strictement humaines</a:t>
            </a:r>
          </a:p>
          <a:p>
            <a:pPr algn="ctr">
              <a:buFont typeface="Monotype Sorts" charset="2"/>
              <a:buNone/>
            </a:pPr>
            <a:r>
              <a:rPr lang="fr-FR" sz="2400" b="1" dirty="0">
                <a:latin typeface="Times New Roman" pitchFamily="18" charset="0"/>
                <a:cs typeface="Times New Roman" pitchFamily="18" charset="0"/>
              </a:rPr>
              <a:t>fréquentes en zone tropicale</a:t>
            </a:r>
          </a:p>
          <a:p>
            <a:pPr lvl="1"/>
            <a:r>
              <a:rPr lang="fr-FR" sz="2400" b="1" dirty="0" err="1">
                <a:latin typeface="Times New Roman" pitchFamily="18" charset="0"/>
                <a:cs typeface="Times New Roman" pitchFamily="18" charset="0"/>
              </a:rPr>
              <a:t>Sérotypes</a:t>
            </a:r>
            <a:r>
              <a:rPr lang="fr-FR" sz="2400" b="1" dirty="0">
                <a:latin typeface="Times New Roman" pitchFamily="18" charset="0"/>
                <a:cs typeface="Times New Roman" pitchFamily="18" charset="0"/>
              </a:rPr>
              <a:t> : </a:t>
            </a:r>
          </a:p>
          <a:p>
            <a:pPr lvl="2"/>
            <a:r>
              <a:rPr lang="fr-FR" b="1" dirty="0" err="1">
                <a:latin typeface="Times New Roman" pitchFamily="18" charset="0"/>
                <a:cs typeface="Times New Roman" pitchFamily="18" charset="0"/>
              </a:rPr>
              <a:t>Typhi</a:t>
            </a:r>
            <a:r>
              <a:rPr lang="fr-FR" b="1" dirty="0">
                <a:latin typeface="Times New Roman" pitchFamily="18" charset="0"/>
                <a:cs typeface="Times New Roman" pitchFamily="18" charset="0"/>
              </a:rPr>
              <a:t> : cosmopolite </a:t>
            </a:r>
          </a:p>
          <a:p>
            <a:pPr lvl="2"/>
            <a:r>
              <a:rPr lang="fr-FR" b="1" dirty="0" err="1">
                <a:latin typeface="Times New Roman" pitchFamily="18" charset="0"/>
                <a:cs typeface="Times New Roman" pitchFamily="18" charset="0"/>
              </a:rPr>
              <a:t>Paratyphi</a:t>
            </a:r>
            <a:r>
              <a:rPr lang="fr-FR" b="1" dirty="0">
                <a:latin typeface="Times New Roman" pitchFamily="18" charset="0"/>
                <a:cs typeface="Times New Roman" pitchFamily="18" charset="0"/>
              </a:rPr>
              <a:t> A : surtout répandu en Afrique</a:t>
            </a:r>
          </a:p>
          <a:p>
            <a:pPr lvl="2"/>
            <a:r>
              <a:rPr lang="fr-FR" b="1" dirty="0" err="1">
                <a:latin typeface="Times New Roman" pitchFamily="18" charset="0"/>
                <a:cs typeface="Times New Roman" pitchFamily="18" charset="0"/>
              </a:rPr>
              <a:t>Paratyphi</a:t>
            </a:r>
            <a:r>
              <a:rPr lang="fr-FR" b="1" dirty="0">
                <a:latin typeface="Times New Roman" pitchFamily="18" charset="0"/>
                <a:cs typeface="Times New Roman" pitchFamily="18" charset="0"/>
              </a:rPr>
              <a:t> B : Europe</a:t>
            </a:r>
          </a:p>
          <a:p>
            <a:pPr lvl="2"/>
            <a:r>
              <a:rPr lang="fr-FR" b="1" dirty="0" err="1">
                <a:latin typeface="Times New Roman" pitchFamily="18" charset="0"/>
                <a:cs typeface="Times New Roman" pitchFamily="18" charset="0"/>
              </a:rPr>
              <a:t>Paratyphi</a:t>
            </a:r>
            <a:r>
              <a:rPr lang="fr-FR" b="1" dirty="0">
                <a:latin typeface="Times New Roman" pitchFamily="18" charset="0"/>
                <a:cs typeface="Times New Roman" pitchFamily="18" charset="0"/>
              </a:rPr>
              <a:t> C : </a:t>
            </a:r>
            <a:r>
              <a:rPr lang="en-GB" b="1" dirty="0" err="1">
                <a:latin typeface="Times New Roman" pitchFamily="18" charset="0"/>
                <a:cs typeface="Times New Roman" pitchFamily="18" charset="0"/>
              </a:rPr>
              <a:t>Extrême</a:t>
            </a:r>
            <a:r>
              <a:rPr lang="en-GB" b="1" dirty="0">
                <a:latin typeface="Times New Roman" pitchFamily="18" charset="0"/>
                <a:cs typeface="Times New Roman" pitchFamily="18" charset="0"/>
              </a:rPr>
              <a:t>-Orient</a:t>
            </a:r>
          </a:p>
          <a:p>
            <a:pPr lvl="2"/>
            <a:endParaRPr lang="fr-FR" b="1" dirty="0">
              <a:latin typeface="Times New Roman" pitchFamily="18" charset="0"/>
              <a:cs typeface="Times New Roman" pitchFamily="18" charset="0"/>
            </a:endParaRPr>
          </a:p>
          <a:p>
            <a:pPr lvl="1"/>
            <a:r>
              <a:rPr lang="fr-FR" sz="2400" b="1" dirty="0">
                <a:latin typeface="Times New Roman" pitchFamily="18" charset="0"/>
                <a:cs typeface="Times New Roman" pitchFamily="18" charset="0"/>
              </a:rPr>
              <a:t>Transmission :</a:t>
            </a:r>
          </a:p>
          <a:p>
            <a:pPr lvl="2"/>
            <a:r>
              <a:rPr lang="fr-FR" b="1" dirty="0">
                <a:latin typeface="Times New Roman" pitchFamily="18" charset="0"/>
                <a:cs typeface="Times New Roman" pitchFamily="18" charset="0"/>
              </a:rPr>
              <a:t>Directe au contact des malades ou des porteurs</a:t>
            </a:r>
          </a:p>
          <a:p>
            <a:pPr lvl="2"/>
            <a:r>
              <a:rPr lang="fr-FR" b="1" dirty="0">
                <a:latin typeface="Times New Roman" pitchFamily="18" charset="0"/>
                <a:cs typeface="Times New Roman" pitchFamily="18" charset="0"/>
              </a:rPr>
              <a:t>Indirecte par ingestion d’eau ou d’aliments souillés par les selles de sujets infectés (malades, convalescents ou porteurs chroniques)</a:t>
            </a:r>
          </a:p>
          <a:p>
            <a:pPr lvl="2"/>
            <a:r>
              <a:rPr lang="fr-FR" b="1" dirty="0">
                <a:latin typeface="Times New Roman" pitchFamily="18" charset="0"/>
                <a:cs typeface="Times New Roman" pitchFamily="18" charset="0"/>
              </a:rPr>
              <a:t>Très peu de salmonelles suffisent pour =&gt; la maladie</a:t>
            </a:r>
          </a:p>
          <a:p>
            <a:pPr lvl="2"/>
            <a:endParaRPr lang="fr-FR" b="1" dirty="0">
              <a:latin typeface="Times New Roman" pitchFamily="18" charset="0"/>
              <a:cs typeface="Times New Roman" pitchFamily="18" charset="0"/>
            </a:endParaRPr>
          </a:p>
        </p:txBody>
      </p:sp>
      <p:sp>
        <p:nvSpPr>
          <p:cNvPr id="5" name="Text Box 6"/>
          <p:cNvSpPr txBox="1">
            <a:spLocks noChangeArrowheads="1"/>
          </p:cNvSpPr>
          <p:nvPr/>
        </p:nvSpPr>
        <p:spPr bwMode="auto">
          <a:xfrm>
            <a:off x="2492375" y="44624"/>
            <a:ext cx="45688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2400" b="1">
                <a:latin typeface="Times New Roman" pitchFamily="18" charset="0"/>
                <a:cs typeface="Times New Roman" pitchFamily="18" charset="0"/>
              </a:rPr>
              <a:t>Salmonelloses majeures</a:t>
            </a:r>
          </a:p>
        </p:txBody>
      </p:sp>
    </p:spTree>
    <p:extLst>
      <p:ext uri="{BB962C8B-B14F-4D97-AF65-F5344CB8AC3E}">
        <p14:creationId xmlns:p14="http://schemas.microsoft.com/office/powerpoint/2010/main" val="302234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43408"/>
            <a:ext cx="9144000" cy="6614592"/>
          </a:xfrm>
        </p:spPr>
        <p:txBody>
          <a:bodyPr>
            <a:noAutofit/>
          </a:bodyPr>
          <a:lstStyle/>
          <a:p>
            <a:pPr algn="just">
              <a:lnSpc>
                <a:spcPct val="170000"/>
              </a:lnSpc>
            </a:pPr>
            <a:r>
              <a:rPr lang="fr-FR" sz="1900" b="1" dirty="0">
                <a:latin typeface="Times New Roman" pitchFamily="18" charset="0"/>
                <a:cs typeface="Times New Roman" pitchFamily="18" charset="0"/>
              </a:rPr>
              <a:t>Pouvoir pathogène et habitat</a:t>
            </a:r>
          </a:p>
          <a:p>
            <a:pPr algn="just">
              <a:lnSpc>
                <a:spcPct val="170000"/>
              </a:lnSpc>
            </a:pPr>
            <a:r>
              <a:rPr lang="fr-FR" sz="1900" dirty="0">
                <a:latin typeface="Times New Roman" pitchFamily="18" charset="0"/>
                <a:cs typeface="Times New Roman" pitchFamily="18" charset="0"/>
              </a:rPr>
              <a:t>Du point de </a:t>
            </a:r>
            <a:r>
              <a:rPr lang="fr-FR" sz="1900" b="1" dirty="0">
                <a:latin typeface="Times New Roman" pitchFamily="18" charset="0"/>
                <a:cs typeface="Times New Roman" pitchFamily="18" charset="0"/>
              </a:rPr>
              <a:t>vue médical</a:t>
            </a:r>
            <a:r>
              <a:rPr lang="fr-FR" sz="1900" dirty="0">
                <a:latin typeface="Times New Roman" pitchFamily="18" charset="0"/>
                <a:cs typeface="Times New Roman" pitchFamily="18" charset="0"/>
              </a:rPr>
              <a:t>, il convient de distinguer deux grands groupes à l'intérieur du genre </a:t>
            </a:r>
            <a:r>
              <a:rPr lang="fr-FR" sz="1900" i="1" dirty="0">
                <a:latin typeface="Times New Roman" pitchFamily="18" charset="0"/>
                <a:cs typeface="Times New Roman" pitchFamily="18" charset="0"/>
              </a:rPr>
              <a:t>Salmonella </a:t>
            </a:r>
            <a:r>
              <a:rPr lang="fr-FR" sz="1900" dirty="0">
                <a:latin typeface="Times New Roman" pitchFamily="18" charset="0"/>
                <a:cs typeface="Times New Roman" pitchFamily="18" charset="0"/>
              </a:rPr>
              <a:t>:</a:t>
            </a:r>
          </a:p>
          <a:p>
            <a:pPr marL="0" indent="0" algn="just">
              <a:lnSpc>
                <a:spcPct val="170000"/>
              </a:lnSpc>
              <a:buNone/>
            </a:pPr>
            <a:r>
              <a:rPr lang="fr-FR" sz="1900" dirty="0">
                <a:latin typeface="Times New Roman" pitchFamily="18" charset="0"/>
                <a:cs typeface="Times New Roman" pitchFamily="18" charset="0"/>
              </a:rPr>
              <a:t>• </a:t>
            </a:r>
            <a:r>
              <a:rPr lang="fr-FR" sz="1900" b="1" dirty="0">
                <a:latin typeface="Times New Roman" pitchFamily="18" charset="0"/>
                <a:cs typeface="Times New Roman" pitchFamily="18" charset="0"/>
              </a:rPr>
              <a:t>les salmonelles majeures</a:t>
            </a:r>
            <a:r>
              <a:rPr lang="fr-FR" sz="1900" dirty="0">
                <a:latin typeface="Times New Roman" pitchFamily="18" charset="0"/>
                <a:cs typeface="Times New Roman" pitchFamily="18" charset="0"/>
              </a:rPr>
              <a:t>, agents de fièvres typhoïdes et paratyphoïdes – </a:t>
            </a:r>
          </a:p>
          <a:p>
            <a:pPr marL="0" indent="0" algn="just">
              <a:lnSpc>
                <a:spcPct val="170000"/>
              </a:lnSpc>
              <a:buNone/>
            </a:pPr>
            <a:r>
              <a:rPr lang="fr-FR" sz="1900" b="1" i="1" dirty="0">
                <a:latin typeface="Times New Roman" pitchFamily="18" charset="0"/>
                <a:cs typeface="Times New Roman" pitchFamily="18" charset="0"/>
              </a:rPr>
              <a:t>S. </a:t>
            </a:r>
            <a:r>
              <a:rPr lang="fr-FR" sz="1900" b="1" dirty="0" err="1">
                <a:latin typeface="Times New Roman" pitchFamily="18" charset="0"/>
                <a:cs typeface="Times New Roman" pitchFamily="18" charset="0"/>
              </a:rPr>
              <a:t>Typhi</a:t>
            </a:r>
            <a:r>
              <a:rPr lang="fr-FR" sz="1900" b="1" dirty="0">
                <a:latin typeface="Times New Roman" pitchFamily="18" charset="0"/>
                <a:cs typeface="Times New Roman" pitchFamily="18" charset="0"/>
              </a:rPr>
              <a:t>, </a:t>
            </a:r>
          </a:p>
          <a:p>
            <a:pPr marL="0" indent="0" algn="just">
              <a:lnSpc>
                <a:spcPct val="170000"/>
              </a:lnSpc>
              <a:buNone/>
            </a:pPr>
            <a:r>
              <a:rPr lang="fr-FR" sz="1900" b="1" i="1" dirty="0">
                <a:latin typeface="Times New Roman" pitchFamily="18" charset="0"/>
                <a:cs typeface="Times New Roman" pitchFamily="18" charset="0"/>
              </a:rPr>
              <a:t>S. </a:t>
            </a:r>
            <a:r>
              <a:rPr lang="fr-FR" sz="1900" b="1" dirty="0" err="1">
                <a:latin typeface="Times New Roman" pitchFamily="18" charset="0"/>
                <a:cs typeface="Times New Roman" pitchFamily="18" charset="0"/>
              </a:rPr>
              <a:t>Paratyphi</a:t>
            </a:r>
            <a:r>
              <a:rPr lang="fr-FR" sz="1900" b="1" dirty="0">
                <a:latin typeface="Times New Roman" pitchFamily="18" charset="0"/>
                <a:cs typeface="Times New Roman" pitchFamily="18" charset="0"/>
              </a:rPr>
              <a:t> </a:t>
            </a:r>
            <a:r>
              <a:rPr lang="fr-FR" sz="1900" b="1" i="1" dirty="0">
                <a:latin typeface="Times New Roman" pitchFamily="18" charset="0"/>
                <a:cs typeface="Times New Roman" pitchFamily="18" charset="0"/>
              </a:rPr>
              <a:t>A, </a:t>
            </a:r>
          </a:p>
          <a:p>
            <a:pPr marL="0" indent="0" algn="just">
              <a:lnSpc>
                <a:spcPct val="170000"/>
              </a:lnSpc>
              <a:buNone/>
            </a:pPr>
            <a:r>
              <a:rPr lang="fr-FR" sz="1900" b="1" i="1" dirty="0">
                <a:latin typeface="Times New Roman" pitchFamily="18" charset="0"/>
                <a:cs typeface="Times New Roman" pitchFamily="18" charset="0"/>
              </a:rPr>
              <a:t>S. </a:t>
            </a:r>
            <a:r>
              <a:rPr lang="fr-FR" sz="1900" b="1" dirty="0" err="1">
                <a:latin typeface="Times New Roman" pitchFamily="18" charset="0"/>
                <a:cs typeface="Times New Roman" pitchFamily="18" charset="0"/>
              </a:rPr>
              <a:t>Paratyphi</a:t>
            </a:r>
            <a:r>
              <a:rPr lang="fr-FR" sz="1900" b="1" dirty="0">
                <a:latin typeface="Times New Roman" pitchFamily="18" charset="0"/>
                <a:cs typeface="Times New Roman" pitchFamily="18" charset="0"/>
              </a:rPr>
              <a:t> </a:t>
            </a:r>
            <a:r>
              <a:rPr lang="fr-FR" sz="1900" b="1" i="1" dirty="0">
                <a:latin typeface="Times New Roman" pitchFamily="18" charset="0"/>
                <a:cs typeface="Times New Roman" pitchFamily="18" charset="0"/>
              </a:rPr>
              <a:t>B,</a:t>
            </a:r>
          </a:p>
          <a:p>
            <a:pPr marL="0" indent="0" algn="just">
              <a:lnSpc>
                <a:spcPct val="170000"/>
              </a:lnSpc>
              <a:buNone/>
            </a:pPr>
            <a:r>
              <a:rPr lang="fr-FR" sz="1900" b="1" i="1" dirty="0">
                <a:latin typeface="Times New Roman" pitchFamily="18" charset="0"/>
                <a:cs typeface="Times New Roman" pitchFamily="18" charset="0"/>
              </a:rPr>
              <a:t> S. </a:t>
            </a:r>
            <a:r>
              <a:rPr lang="fr-FR" sz="1900" b="1" dirty="0" err="1">
                <a:latin typeface="Times New Roman" pitchFamily="18" charset="0"/>
                <a:cs typeface="Times New Roman" pitchFamily="18" charset="0"/>
              </a:rPr>
              <a:t>Paratyphi</a:t>
            </a:r>
            <a:r>
              <a:rPr lang="fr-FR" sz="1900" b="1" dirty="0">
                <a:latin typeface="Times New Roman" pitchFamily="18" charset="0"/>
                <a:cs typeface="Times New Roman" pitchFamily="18" charset="0"/>
              </a:rPr>
              <a:t> </a:t>
            </a:r>
            <a:r>
              <a:rPr lang="fr-FR" sz="1900" b="1" i="1" dirty="0">
                <a:latin typeface="Times New Roman" pitchFamily="18" charset="0"/>
                <a:cs typeface="Times New Roman" pitchFamily="18" charset="0"/>
              </a:rPr>
              <a:t>C</a:t>
            </a:r>
            <a:r>
              <a:rPr lang="fr-FR" sz="1900" dirty="0">
                <a:latin typeface="Times New Roman" pitchFamily="18" charset="0"/>
                <a:cs typeface="Times New Roman" pitchFamily="18" charset="0"/>
              </a:rPr>
              <a:t>. </a:t>
            </a:r>
          </a:p>
          <a:p>
            <a:pPr marL="0" indent="0" algn="just">
              <a:lnSpc>
                <a:spcPct val="170000"/>
              </a:lnSpc>
              <a:buNone/>
            </a:pPr>
            <a:r>
              <a:rPr lang="fr-FR" sz="1900" dirty="0">
                <a:latin typeface="Times New Roman" pitchFamily="18" charset="0"/>
                <a:cs typeface="Times New Roman" pitchFamily="18" charset="0"/>
              </a:rPr>
              <a:t>Ces </a:t>
            </a:r>
            <a:r>
              <a:rPr lang="fr-FR" sz="1900" dirty="0" err="1">
                <a:latin typeface="Times New Roman" pitchFamily="18" charset="0"/>
                <a:cs typeface="Times New Roman" pitchFamily="18" charset="0"/>
              </a:rPr>
              <a:t>sérovars</a:t>
            </a:r>
            <a:r>
              <a:rPr lang="fr-FR" sz="1900" dirty="0">
                <a:latin typeface="Times New Roman" pitchFamily="18" charset="0"/>
                <a:cs typeface="Times New Roman" pitchFamily="18" charset="0"/>
              </a:rPr>
              <a:t> sont responsables de </a:t>
            </a:r>
            <a:r>
              <a:rPr lang="fr-FR" sz="1900" b="1" u="sng" dirty="0">
                <a:latin typeface="Times New Roman" pitchFamily="18" charset="0"/>
                <a:cs typeface="Times New Roman" pitchFamily="18" charset="0"/>
              </a:rPr>
              <a:t>septicémies</a:t>
            </a:r>
            <a:r>
              <a:rPr lang="fr-FR" sz="1900" dirty="0">
                <a:latin typeface="Times New Roman" pitchFamily="18" charset="0"/>
                <a:cs typeface="Times New Roman" pitchFamily="18" charset="0"/>
              </a:rPr>
              <a:t> à point de départ lymphatique par envahissement des </a:t>
            </a:r>
            <a:r>
              <a:rPr lang="fr-FR" sz="1900" b="1" dirty="0">
                <a:latin typeface="Times New Roman" pitchFamily="18" charset="0"/>
                <a:cs typeface="Times New Roman" pitchFamily="18" charset="0"/>
              </a:rPr>
              <a:t>ganglions mésentériques. </a:t>
            </a:r>
          </a:p>
          <a:p>
            <a:pPr algn="just">
              <a:lnSpc>
                <a:spcPct val="170000"/>
              </a:lnSpc>
            </a:pPr>
            <a:r>
              <a:rPr lang="fr-FR" sz="1900" dirty="0">
                <a:latin typeface="Times New Roman" pitchFamily="18" charset="0"/>
                <a:cs typeface="Times New Roman" pitchFamily="18" charset="0"/>
              </a:rPr>
              <a:t>Le diagnostic repose à la fois sur l'isolement du germe dans les prélèvements de </a:t>
            </a:r>
            <a:r>
              <a:rPr lang="fr-FR" sz="1900" b="1" dirty="0">
                <a:latin typeface="Times New Roman" pitchFamily="18" charset="0"/>
                <a:cs typeface="Times New Roman" pitchFamily="18" charset="0"/>
              </a:rPr>
              <a:t>selles </a:t>
            </a:r>
            <a:r>
              <a:rPr lang="fr-FR" sz="1900" dirty="0">
                <a:latin typeface="Times New Roman" pitchFamily="18" charset="0"/>
                <a:cs typeface="Times New Roman" pitchFamily="18" charset="0"/>
              </a:rPr>
              <a:t>et les</a:t>
            </a:r>
            <a:r>
              <a:rPr lang="fr-FR" sz="1900" b="1" dirty="0">
                <a:latin typeface="Times New Roman" pitchFamily="18" charset="0"/>
                <a:cs typeface="Times New Roman" pitchFamily="18" charset="0"/>
              </a:rPr>
              <a:t> hémocultures </a:t>
            </a:r>
            <a:r>
              <a:rPr lang="fr-FR" sz="1900" dirty="0">
                <a:latin typeface="Times New Roman" pitchFamily="18" charset="0"/>
                <a:cs typeface="Times New Roman" pitchFamily="18" charset="0"/>
              </a:rPr>
              <a:t>et sur le </a:t>
            </a:r>
            <a:r>
              <a:rPr lang="fr-FR" sz="1900" b="1" dirty="0">
                <a:latin typeface="Times New Roman" pitchFamily="18" charset="0"/>
                <a:cs typeface="Times New Roman" pitchFamily="18" charset="0"/>
              </a:rPr>
              <a:t>sérodiagnostic de Widal et Felix </a:t>
            </a:r>
            <a:r>
              <a:rPr lang="fr-FR" sz="1900" dirty="0">
                <a:latin typeface="Times New Roman" pitchFamily="18" charset="0"/>
                <a:cs typeface="Times New Roman" pitchFamily="18" charset="0"/>
              </a:rPr>
              <a:t>;</a:t>
            </a:r>
          </a:p>
        </p:txBody>
      </p:sp>
    </p:spTree>
    <p:extLst>
      <p:ext uri="{BB962C8B-B14F-4D97-AF65-F5344CB8AC3E}">
        <p14:creationId xmlns:p14="http://schemas.microsoft.com/office/powerpoint/2010/main" val="1481089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07504" y="116632"/>
            <a:ext cx="8784976" cy="65527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200000"/>
              </a:lnSpc>
            </a:pPr>
            <a:r>
              <a:rPr lang="fr-FR" sz="2400" dirty="0">
                <a:solidFill>
                  <a:schemeClr val="accent2"/>
                </a:solidFill>
                <a:latin typeface="Times New Roman" pitchFamily="18" charset="0"/>
                <a:cs typeface="Times New Roman" pitchFamily="18" charset="0"/>
              </a:rPr>
              <a:t>Physiopathologie</a:t>
            </a:r>
          </a:p>
          <a:p>
            <a:pPr lvl="2">
              <a:lnSpc>
                <a:spcPct val="200000"/>
              </a:lnSpc>
            </a:pPr>
            <a:r>
              <a:rPr lang="fr-FR" u="sng" dirty="0">
                <a:effectLst>
                  <a:outerShdw blurRad="38100" dist="38100" dir="2700000" algn="tl">
                    <a:srgbClr val="000000"/>
                  </a:outerShdw>
                </a:effectLst>
                <a:latin typeface="Times New Roman" pitchFamily="18" charset="0"/>
                <a:cs typeface="Times New Roman" pitchFamily="18" charset="0"/>
              </a:rPr>
              <a:t>Passage à travers la barrière intestinale</a:t>
            </a:r>
          </a:p>
          <a:p>
            <a:pPr lvl="2">
              <a:lnSpc>
                <a:spcPct val="200000"/>
              </a:lnSpc>
            </a:pPr>
            <a:r>
              <a:rPr lang="fr-FR" u="sng" dirty="0">
                <a:effectLst>
                  <a:outerShdw blurRad="38100" dist="38100" dir="2700000" algn="tl">
                    <a:srgbClr val="000000"/>
                  </a:outerShdw>
                </a:effectLst>
                <a:latin typeface="Times New Roman" pitchFamily="18" charset="0"/>
                <a:cs typeface="Times New Roman" pitchFamily="18" charset="0"/>
              </a:rPr>
              <a:t>Colonisation des ganglions lymphatiques intestinaux</a:t>
            </a:r>
          </a:p>
          <a:p>
            <a:pPr lvl="2">
              <a:lnSpc>
                <a:spcPct val="200000"/>
              </a:lnSpc>
            </a:pPr>
            <a:r>
              <a:rPr lang="fr-FR" dirty="0">
                <a:latin typeface="Times New Roman" pitchFamily="18" charset="0"/>
                <a:cs typeface="Times New Roman" pitchFamily="18" charset="0"/>
              </a:rPr>
              <a:t>Passage dans le sang : </a:t>
            </a:r>
            <a:r>
              <a:rPr lang="fr-FR" dirty="0">
                <a:solidFill>
                  <a:schemeClr val="accent2"/>
                </a:solidFill>
                <a:latin typeface="Times New Roman" pitchFamily="18" charset="0"/>
                <a:cs typeface="Times New Roman" pitchFamily="18" charset="0"/>
              </a:rPr>
              <a:t>septicémie</a:t>
            </a:r>
            <a:endParaRPr lang="fr-FR" dirty="0">
              <a:latin typeface="Times New Roman" pitchFamily="18" charset="0"/>
              <a:cs typeface="Times New Roman" pitchFamily="18" charset="0"/>
            </a:endParaRPr>
          </a:p>
          <a:p>
            <a:pPr lvl="2">
              <a:lnSpc>
                <a:spcPct val="200000"/>
              </a:lnSpc>
            </a:pPr>
            <a:r>
              <a:rPr lang="fr-FR" dirty="0">
                <a:latin typeface="Times New Roman" pitchFamily="18" charset="0"/>
                <a:cs typeface="Times New Roman" pitchFamily="18" charset="0"/>
              </a:rPr>
              <a:t>Possibilité de multiplication dans différents organes : </a:t>
            </a:r>
          </a:p>
          <a:p>
            <a:pPr lvl="2">
              <a:lnSpc>
                <a:spcPct val="200000"/>
              </a:lnSpc>
              <a:buFont typeface="Helvetica" pitchFamily="1" charset="0"/>
              <a:buNone/>
            </a:pPr>
            <a:r>
              <a:rPr lang="fr-FR" dirty="0">
                <a:latin typeface="Times New Roman" pitchFamily="18" charset="0"/>
                <a:cs typeface="Times New Roman" pitchFamily="18" charset="0"/>
              </a:rPr>
              <a:t>	foie, vésicule biliaire</a:t>
            </a:r>
          </a:p>
          <a:p>
            <a:pPr lvl="2">
              <a:lnSpc>
                <a:spcPct val="200000"/>
              </a:lnSpc>
            </a:pPr>
            <a:r>
              <a:rPr lang="fr-FR" dirty="0">
                <a:latin typeface="Times New Roman" pitchFamily="18" charset="0"/>
                <a:cs typeface="Times New Roman" pitchFamily="18" charset="0"/>
              </a:rPr>
              <a:t>Passage dans le colon =&gt;  germes retrouvés dans les selles</a:t>
            </a:r>
          </a:p>
        </p:txBody>
      </p:sp>
    </p:spTree>
    <p:extLst>
      <p:ext uri="{BB962C8B-B14F-4D97-AF65-F5344CB8AC3E}">
        <p14:creationId xmlns:p14="http://schemas.microsoft.com/office/powerpoint/2010/main" val="16227393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3131</Words>
  <Application>Microsoft Office PowerPoint</Application>
  <PresentationFormat>Affichage à l'écran (4:3)</PresentationFormat>
  <Paragraphs>224</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Helvetica</vt:lpstr>
      <vt:lpstr>Monotype Sorts</vt:lpstr>
      <vt:lpstr>Times New Roman</vt:lpstr>
      <vt:lpstr>Wingdings</vt:lpstr>
      <vt:lpstr>Thème Office</vt:lpstr>
      <vt:lpstr>Salmonella</vt:lpstr>
      <vt:lpstr>Présentation PowerPoint</vt:lpstr>
      <vt:lpstr>Présentation PowerPoint</vt:lpstr>
      <vt:lpstr>Présentation PowerPoint</vt:lpstr>
      <vt:lpstr>Présentation PowerPoint</vt:lpstr>
      <vt:lpstr>Sous-espèce enterica :  2 types de salmonelloses</vt:lpstr>
      <vt:lpstr>Présentation PowerPoint</vt:lpstr>
      <vt:lpstr>Présentation PowerPoint</vt:lpstr>
      <vt:lpstr>Présentation PowerPoint</vt:lpstr>
      <vt:lpstr>Présentation PowerPoint</vt:lpstr>
      <vt:lpstr>Salmonelloses mineures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Caractères d'identification : API 20 E</vt:lpstr>
      <vt:lpstr>Présentation PowerPoint</vt:lpstr>
      <vt:lpstr>Présentation PowerPoint</vt:lpstr>
      <vt:lpstr>Présentation PowerPoint</vt:lpstr>
      <vt:lpstr>Diagnostic indirect des salmonelloses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Salmonella</dc:title>
  <dc:creator>acer</dc:creator>
  <cp:lastModifiedBy>pc</cp:lastModifiedBy>
  <cp:revision>97</cp:revision>
  <dcterms:created xsi:type="dcterms:W3CDTF">2016-10-18T02:52:24Z</dcterms:created>
  <dcterms:modified xsi:type="dcterms:W3CDTF">2022-02-16T15:25:09Z</dcterms:modified>
</cp:coreProperties>
</file>