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5" r:id="rId2"/>
    <p:sldId id="261" r:id="rId3"/>
    <p:sldId id="257" r:id="rId4"/>
    <p:sldId id="258" r:id="rId5"/>
    <p:sldId id="259" r:id="rId6"/>
    <p:sldId id="260" r:id="rId7"/>
    <p:sldId id="263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250" autoAdjust="0"/>
    <p:restoredTop sz="94660"/>
  </p:normalViewPr>
  <p:slideViewPr>
    <p:cSldViewPr snapToGrid="0">
      <p:cViewPr varScale="1">
        <p:scale>
          <a:sx n="74" d="100"/>
          <a:sy n="74" d="100"/>
        </p:scale>
        <p:origin x="73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11/6/2024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11/6/2024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11/6/2024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11/6/2024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11/6/2024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11/6/2024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11/6/2024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11/6/2024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11/6/2024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11/6/2024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11/6/2024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11/6/2024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11/6/2024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11/6/2024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11/6/2024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11/6/2024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11/6/2024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11/6/2024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ma"/><Relationship Id="rId1" Type="http://schemas.microsoft.com/office/2007/relationships/media" Target="../media/media4.wma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ma"/><Relationship Id="rId1" Type="http://schemas.microsoft.com/office/2007/relationships/media" Target="../media/media5.wma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wma"/><Relationship Id="rId1" Type="http://schemas.microsoft.com/office/2007/relationships/media" Target="../media/media6.wma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jpg"/><Relationship Id="rId2" Type="http://schemas.openxmlformats.org/officeDocument/2006/relationships/audio" Target="../media/media7.wma"/><Relationship Id="rId1" Type="http://schemas.microsoft.com/office/2007/relationships/media" Target="../media/media7.wma"/><Relationship Id="rId6" Type="http://schemas.openxmlformats.org/officeDocument/2006/relationships/image" Target="../media/image4.jpg"/><Relationship Id="rId5" Type="http://schemas.openxmlformats.org/officeDocument/2006/relationships/hyperlink" Target="https://www.bing.com/ck/a?!&amp;&amp;p=3f5aeeddc68de6eaf7385b0b515d6519d9c7d84c9ad5f94e829c2fc0f5fbdd21JmltdHM9MTcyOTY0MTYwMA&amp;ptn=3&amp;ver=2&amp;hsh=4&amp;fclid=2dc4fdd7-5669-6510-21eb-ee6957166496&amp;psq=+%d9%84%d8%b7%d9%84%d8%a8%d8%a9+%d8%a7%d9%84%d8%ac%d8%a7%d9%85%d8%b9%d8%a9+%d9%81%d9%8a%d8%af%d9%8a%d9%88+%d8%b9%d9%86+%d9%85%d8%ad%d8%a7%d8%b6%d8%b1%d8%a7%d8%aa+%d8%a7%d8%ac%d9%85%d8%a7%d8%b9%d8%a9+%d8%a3%d8%a8%d9%88%d9%84%d9%88++%d9%81%d9%8a+%d8%a7%d9%84%d8%b4%d8%b9%d8%b1+%d8%a7%d9%84%d8%b9%d8%b1%d8%a8%d9%8a&amp;u=a1aHR0cHM6Ly9jdGUudW5pdi1zZXRpZjIuZHovbW9vZGxlL21vZC9wYWdlL3ZpZXcucGhwP2lkPTM5NTk0Jmxhbmc9YXI&amp;ntb=1" TargetMode="External"/><Relationship Id="rId4" Type="http://schemas.openxmlformats.org/officeDocument/2006/relationships/hyperlink" Target="https://www.bing.com/ck/a?!&amp;&amp;p=f1a5bff19f8a93513eaec1ba5147104dc647f06fe63d57ed9fd8e3a6c834cd1cJmltdHM9MTcyOTY0MTYwMA&amp;ptn=3&amp;ver=2&amp;hsh=4&amp;fclid=2dc4fdd7-5669-6510-21eb-ee6957166496&amp;psq=+%d9%84%d8%b7%d9%84%d8%a8%d8%a9+%d8%a7%d9%84%d8%ac%d8%a7%d9%85%d8%b9%d8%a9+%d9%81%d9%8a%d8%af%d9%8a%d9%88+%d8%b9%d9%86+%d9%85%d8%ad%d8%a7%d8%b6%d8%b1%d8%a7%d8%aa+%d8%a7%d8%ac%d9%85%d8%a7%d8%b9%d8%a9+%d8%a3%d8%a8%d9%88%d9%84%d9%88++%d9%81%d9%8a+%d8%a7%d9%84%d8%b4%d8%b9%d8%b1+%d8%a7%d9%84%d8%b9%d8%b1%d8%a8%d9%8a&amp;u=a1aHR0cDovL3RlbGUtZW5zLnVuaXYtb2ViLmR6L21vb2RsZS9jb3Vyc2Uvdmlldy5waHA_aWQ9MjY2Ng&amp;ntb=1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54955" y="1764406"/>
            <a:ext cx="9946634" cy="4404574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/>
          <a:p>
            <a:endParaRPr lang="fr-FR" dirty="0"/>
          </a:p>
        </p:txBody>
      </p:sp>
      <p:sp>
        <p:nvSpPr>
          <p:cNvPr id="4" name="Arrondir un rectangle avec un coin diagonal 3"/>
          <p:cNvSpPr/>
          <p:nvPr/>
        </p:nvSpPr>
        <p:spPr>
          <a:xfrm>
            <a:off x="4855335" y="2350653"/>
            <a:ext cx="3116688" cy="988324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2000" b="1" dirty="0" smtClean="0">
                <a:solidFill>
                  <a:srgbClr val="00B0F0"/>
                </a:solidFill>
              </a:rPr>
              <a:t>المحاضرة الخامسة/جماعة أبولو </a:t>
            </a:r>
            <a:endParaRPr lang="fr-FR" sz="2000" b="1" dirty="0">
              <a:solidFill>
                <a:srgbClr val="00B0F0"/>
              </a:solidFill>
            </a:endParaRPr>
          </a:p>
        </p:txBody>
      </p:sp>
      <p:sp>
        <p:nvSpPr>
          <p:cNvPr id="5" name="Organigramme : Bande perforée 4"/>
          <p:cNvSpPr/>
          <p:nvPr/>
        </p:nvSpPr>
        <p:spPr>
          <a:xfrm>
            <a:off x="1518202" y="4284414"/>
            <a:ext cx="2631658" cy="804672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DZ" b="1" dirty="0" smtClean="0">
                <a:solidFill>
                  <a:srgbClr val="FFFF00"/>
                </a:solidFill>
              </a:rPr>
              <a:t>3-خصائص جماعة أبولو</a:t>
            </a:r>
            <a:endParaRPr lang="fr-FR" b="1" dirty="0">
              <a:solidFill>
                <a:srgbClr val="FFFF00"/>
              </a:solidFill>
            </a:endParaRPr>
          </a:p>
        </p:txBody>
      </p:sp>
      <p:sp>
        <p:nvSpPr>
          <p:cNvPr id="6" name="Organigramme : Bande perforée 5"/>
          <p:cNvSpPr/>
          <p:nvPr/>
        </p:nvSpPr>
        <p:spPr>
          <a:xfrm>
            <a:off x="4694349" y="5316141"/>
            <a:ext cx="2369713" cy="804672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3600" b="1" dirty="0" smtClean="0">
                <a:solidFill>
                  <a:srgbClr val="FF0000"/>
                </a:solidFill>
              </a:rPr>
              <a:t>خلاصة</a:t>
            </a:r>
            <a:endParaRPr lang="fr-FR" sz="3600" b="1" dirty="0">
              <a:solidFill>
                <a:srgbClr val="FF0000"/>
              </a:solidFill>
            </a:endParaRPr>
          </a:p>
        </p:txBody>
      </p:sp>
      <p:sp>
        <p:nvSpPr>
          <p:cNvPr id="7" name="Organigramme : Bande perforée 6"/>
          <p:cNvSpPr/>
          <p:nvPr/>
        </p:nvSpPr>
        <p:spPr>
          <a:xfrm>
            <a:off x="7624294" y="4134118"/>
            <a:ext cx="2756078" cy="804672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1400" dirty="0" smtClean="0">
                <a:solidFill>
                  <a:srgbClr val="FFFF00"/>
                </a:solidFill>
              </a:rPr>
              <a:t>2-العوامل التي هيئت لظهور جماعة أبولو </a:t>
            </a:r>
            <a:endParaRPr lang="fr-FR" sz="1400" dirty="0">
              <a:solidFill>
                <a:srgbClr val="FFFF00"/>
              </a:solidFill>
            </a:endParaRPr>
          </a:p>
        </p:txBody>
      </p:sp>
      <p:sp>
        <p:nvSpPr>
          <p:cNvPr id="8" name="Organigramme : Bande perforée 7"/>
          <p:cNvSpPr/>
          <p:nvPr/>
        </p:nvSpPr>
        <p:spPr>
          <a:xfrm>
            <a:off x="9292107" y="2392379"/>
            <a:ext cx="914400" cy="804672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b="1" dirty="0" smtClean="0">
                <a:solidFill>
                  <a:srgbClr val="FFFF00"/>
                </a:solidFill>
              </a:rPr>
              <a:t>مقدمة</a:t>
            </a:r>
            <a:r>
              <a:rPr lang="ar-DZ" dirty="0" smtClean="0"/>
              <a:t> </a:t>
            </a:r>
            <a:endParaRPr lang="fr-FR" dirty="0"/>
          </a:p>
        </p:txBody>
      </p:sp>
      <p:sp>
        <p:nvSpPr>
          <p:cNvPr id="9" name="Organigramme : Bande perforée 8"/>
          <p:cNvSpPr/>
          <p:nvPr/>
        </p:nvSpPr>
        <p:spPr>
          <a:xfrm>
            <a:off x="1390918" y="2350653"/>
            <a:ext cx="1300879" cy="804672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dirty="0" smtClean="0">
                <a:solidFill>
                  <a:srgbClr val="FFFF00"/>
                </a:solidFill>
              </a:rPr>
              <a:t>1-في مفهوم أبولو </a:t>
            </a:r>
            <a:endParaRPr lang="fr-FR" dirty="0">
              <a:solidFill>
                <a:srgbClr val="FFFF00"/>
              </a:solidFill>
            </a:endParaRPr>
          </a:p>
        </p:txBody>
      </p:sp>
      <p:cxnSp>
        <p:nvCxnSpPr>
          <p:cNvPr id="13" name="Connecteur en angle 12"/>
          <p:cNvCxnSpPr/>
          <p:nvPr/>
        </p:nvCxnSpPr>
        <p:spPr>
          <a:xfrm rot="5400000">
            <a:off x="4889207" y="4219505"/>
            <a:ext cx="2121665" cy="360608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en angle 14"/>
          <p:cNvCxnSpPr>
            <a:stCxn id="4" idx="1"/>
          </p:cNvCxnSpPr>
          <p:nvPr/>
        </p:nvCxnSpPr>
        <p:spPr>
          <a:xfrm rot="16200000" flipH="1">
            <a:off x="6465324" y="3287332"/>
            <a:ext cx="1197476" cy="1300766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en angle 18"/>
          <p:cNvCxnSpPr>
            <a:endCxn id="5" idx="0"/>
          </p:cNvCxnSpPr>
          <p:nvPr/>
        </p:nvCxnSpPr>
        <p:spPr>
          <a:xfrm rot="10800000" flipV="1">
            <a:off x="2834032" y="2977465"/>
            <a:ext cx="2445965" cy="1387416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22"/>
          <p:cNvCxnSpPr/>
          <p:nvPr/>
        </p:nvCxnSpPr>
        <p:spPr>
          <a:xfrm>
            <a:off x="7481475" y="2881776"/>
            <a:ext cx="181063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avec flèche 25"/>
          <p:cNvCxnSpPr>
            <a:endCxn id="9" idx="3"/>
          </p:cNvCxnSpPr>
          <p:nvPr/>
        </p:nvCxnSpPr>
        <p:spPr>
          <a:xfrm flipH="1" flipV="1">
            <a:off x="2691797" y="2752989"/>
            <a:ext cx="2413756" cy="417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re 9"/>
          <p:cNvSpPr>
            <a:spLocks noGrp="1"/>
          </p:cNvSpPr>
          <p:nvPr>
            <p:ph type="ctrTitle"/>
          </p:nvPr>
        </p:nvSpPr>
        <p:spPr>
          <a:xfrm>
            <a:off x="1154955" y="1764404"/>
            <a:ext cx="9946634" cy="4404575"/>
          </a:xfrm>
        </p:spPr>
        <p:txBody>
          <a:bodyPr/>
          <a:lstStyle/>
          <a:p>
            <a:r>
              <a:rPr lang="ar-DZ" dirty="0" smtClean="0"/>
              <a:t/>
            </a:r>
            <a:br>
              <a:rPr lang="ar-DZ" dirty="0" smtClean="0"/>
            </a:br>
            <a:endParaRPr lang="fr-FR" dirty="0"/>
          </a:p>
        </p:txBody>
      </p:sp>
      <p:sp>
        <p:nvSpPr>
          <p:cNvPr id="11" name="Rectangle 10"/>
          <p:cNvSpPr/>
          <p:nvPr/>
        </p:nvSpPr>
        <p:spPr>
          <a:xfrm>
            <a:off x="3090930" y="476519"/>
            <a:ext cx="6400800" cy="1186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ar-DZ" b="1" dirty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اعداد: الدكتورة </a:t>
            </a:r>
            <a:r>
              <a:rPr lang="ar-DZ" b="1" dirty="0" err="1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ججيقة</a:t>
            </a:r>
            <a:r>
              <a:rPr lang="ar-DZ" b="1" dirty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بسوف</a:t>
            </a:r>
            <a:endParaRPr lang="fr-FR" sz="1600" dirty="0">
              <a:solidFill>
                <a:srgbClr val="00B0F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ar-DZ" b="1" dirty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الدرجة العلمية: أستاذ محاضر (أ)</a:t>
            </a:r>
            <a:endParaRPr lang="fr-FR" sz="1600" dirty="0">
              <a:solidFill>
                <a:srgbClr val="00B0F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b="1" dirty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djedjiga.bessouf@univ-bejaia.dz</a:t>
            </a:r>
            <a:r>
              <a:rPr lang="ar-DZ" b="1" dirty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البريد المهني :</a:t>
            </a:r>
            <a:r>
              <a:rPr lang="ar-DZ" b="1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endParaRPr lang="fr-F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807" y="476519"/>
            <a:ext cx="2705100" cy="1196578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2276" y="479749"/>
            <a:ext cx="2705100" cy="1193348"/>
          </a:xfrm>
          <a:prstGeom prst="rect">
            <a:avLst/>
          </a:prstGeom>
        </p:spPr>
      </p:pic>
      <p:pic>
        <p:nvPicPr>
          <p:cNvPr id="12" name="Audio 1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9403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20395">
        <p14:flip dir="r"/>
      </p:transition>
    </mc:Choice>
    <mc:Fallback>
      <p:transition spd="slow" advTm="2039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21186" y="2603499"/>
            <a:ext cx="11677879" cy="4061705"/>
          </a:xfrm>
        </p:spPr>
        <p:txBody>
          <a:bodyPr>
            <a:normAutofit/>
          </a:bodyPr>
          <a:lstStyle/>
          <a:p>
            <a:pPr marL="0" indent="0" algn="r">
              <a:lnSpc>
                <a:spcPct val="150000"/>
              </a:lnSpc>
              <a:buNone/>
            </a:pPr>
            <a:r>
              <a:rPr lang="ar-DZ" sz="2000" b="1" dirty="0">
                <a:solidFill>
                  <a:schemeClr val="tx1"/>
                </a:solidFill>
                <a:cs typeface="Arabic Transparent" panose="02010000000000000000" pitchFamily="2" charset="-78"/>
              </a:rPr>
              <a:t>في </a:t>
            </a:r>
            <a:r>
              <a:rPr lang="ar-DZ" sz="2000" b="1" dirty="0" smtClean="0">
                <a:solidFill>
                  <a:schemeClr val="tx1"/>
                </a:solidFill>
                <a:cs typeface="Arabic Transparent" panose="02010000000000000000" pitchFamily="2" charset="-78"/>
              </a:rPr>
              <a:t>ظل </a:t>
            </a:r>
            <a:r>
              <a:rPr lang="ar-DZ" sz="2000" b="1" dirty="0">
                <a:solidFill>
                  <a:schemeClr val="tx1"/>
                </a:solidFill>
                <a:cs typeface="Arabic Transparent" panose="02010000000000000000" pitchFamily="2" charset="-78"/>
              </a:rPr>
              <a:t>الجو العابق بالضباب ، و المتسم بالقهر، وكبت الحريات برز (أحمد زكي أبو شادي) الأب الروحي الذي ألف رفقة أصحابه من الشعراء (جماعة أبولو) بالقاهرة سنة 1932م.</a:t>
            </a:r>
          </a:p>
          <a:p>
            <a:pPr marL="0" indent="0" algn="r">
              <a:lnSpc>
                <a:spcPct val="150000"/>
              </a:lnSpc>
              <a:buNone/>
            </a:pPr>
            <a:r>
              <a:rPr lang="ar-DZ" sz="2000" b="1" dirty="0">
                <a:solidFill>
                  <a:schemeClr val="tx1"/>
                </a:solidFill>
                <a:cs typeface="Arabic Transparent" panose="02010000000000000000" pitchFamily="2" charset="-78"/>
              </a:rPr>
              <a:t>و لم يكن (أبو شادي) الداعي إلى تأسيس هذه الجماعة ينتمي إلى مدرسة أدبية معينة، فقد كان يجمع في أدبه بين المذاهب الأدبية المختلفة لوفرة اطلاعه، وسعة أفقه من ناحية، و لحرصه ألا يكون أسير اتجاه معين من ناحية أخرى، وقد حرصت هذه الجماعة على احترام كافة المذاهب الأدبية، فهو يجمع في شعره بين الواقعية و الرمزية  و الرومانتيكية و الكلاسيكية، و قد شارك في مسيرته ونظم على نفس منواله طائفة من أعلام الأدباء والنقاد والشعراء من أمثال: (إبراهيم ناجي، علي محمود  طه ،أحمد  ضيف، أحمد الشايب...).</a:t>
            </a:r>
          </a:p>
          <a:p>
            <a:pPr algn="ctr">
              <a:lnSpc>
                <a:spcPct val="150000"/>
              </a:lnSpc>
            </a:pPr>
            <a:endParaRPr lang="fr-FR" sz="2000" b="1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4327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0170"/>
    </mc:Choice>
    <mc:Fallback>
      <p:transition spd="slow" advTm="6017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DZ" b="1" dirty="0" smtClean="0">
                <a:solidFill>
                  <a:srgbClr val="FF0000"/>
                </a:solidFill>
              </a:rPr>
              <a:t>1-في مفهوم أبولو: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2459865"/>
            <a:ext cx="11366500" cy="4264319"/>
          </a:xfrm>
        </p:spPr>
        <p:txBody>
          <a:bodyPr>
            <a:normAutofit lnSpcReduction="10000"/>
          </a:bodyPr>
          <a:lstStyle/>
          <a:p>
            <a:pPr marL="0" indent="0" algn="r">
              <a:lnSpc>
                <a:spcPct val="150000"/>
              </a:lnSpc>
              <a:buNone/>
            </a:pPr>
            <a:endParaRPr lang="ar-DZ" sz="1600" dirty="0">
              <a:solidFill>
                <a:schemeClr val="tx1"/>
              </a:solidFill>
              <a:cs typeface="Arabic Transparent" panose="02010000000000000000" pitchFamily="2" charset="-78"/>
            </a:endParaRPr>
          </a:p>
          <a:p>
            <a:pPr marL="0" indent="0" algn="r">
              <a:lnSpc>
                <a:spcPct val="150000"/>
              </a:lnSpc>
              <a:buNone/>
            </a:pPr>
            <a:r>
              <a:rPr lang="ar-DZ" sz="3200" b="1" dirty="0" smtClean="0">
                <a:solidFill>
                  <a:schemeClr val="tx1"/>
                </a:solidFill>
                <a:cs typeface="Arabic Transparent" panose="02010000000000000000" pitchFamily="2" charset="-78"/>
              </a:rPr>
              <a:t>أبولو إله الفنون لدى اليونان ، وهو هرمس لدى الرومان ، وعطارد لدى الكلدانيين ، وتحوت لدى الفراعنة، و عند الميثولوجيا الاغريقية تعني رب الشمس، و الشعر و الموسيقى والنبوة، و هو عند العرب ليس إلها، وإنما شيطان طبقا لقول الشاعر:</a:t>
            </a:r>
          </a:p>
          <a:p>
            <a:pPr marL="0" indent="0" algn="r">
              <a:lnSpc>
                <a:spcPct val="150000"/>
              </a:lnSpc>
              <a:buNone/>
            </a:pPr>
            <a:r>
              <a:rPr lang="ar-DZ" sz="3200" b="1" dirty="0" smtClean="0">
                <a:solidFill>
                  <a:schemeClr val="tx1"/>
                </a:solidFill>
                <a:cs typeface="Arabic Transparent" panose="02010000000000000000" pitchFamily="2" charset="-78"/>
              </a:rPr>
              <a:t>إني </a:t>
            </a:r>
            <a:r>
              <a:rPr lang="ar-DZ" sz="3200" b="1" dirty="0">
                <a:solidFill>
                  <a:schemeClr val="tx1"/>
                </a:solidFill>
                <a:cs typeface="Arabic Transparent" panose="02010000000000000000" pitchFamily="2" charset="-78"/>
              </a:rPr>
              <a:t>ل</a:t>
            </a:r>
            <a:r>
              <a:rPr lang="ar-DZ" sz="3200" b="1" dirty="0" smtClean="0">
                <a:solidFill>
                  <a:schemeClr val="tx1"/>
                </a:solidFill>
                <a:cs typeface="Arabic Transparent" panose="02010000000000000000" pitchFamily="2" charset="-78"/>
              </a:rPr>
              <a:t>كل شاعر من البشر       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ar-DZ" sz="3200" b="1" dirty="0" smtClean="0">
                <a:solidFill>
                  <a:schemeClr val="tx1"/>
                </a:solidFill>
                <a:cs typeface="Arabic Transparent" panose="02010000000000000000" pitchFamily="2" charset="-78"/>
              </a:rPr>
              <a:t>شيطانه أنثى و شيطاني ذكر.</a:t>
            </a:r>
          </a:p>
          <a:p>
            <a:pPr marL="0" indent="0" algn="r">
              <a:lnSpc>
                <a:spcPct val="150000"/>
              </a:lnSpc>
              <a:buNone/>
            </a:pPr>
            <a:endParaRPr lang="ar-DZ" sz="2000" b="1" dirty="0" smtClean="0">
              <a:solidFill>
                <a:schemeClr val="tx1"/>
              </a:solidFill>
              <a:cs typeface="Arabic Transparent" panose="02010000000000000000" pitchFamily="2" charset="-78"/>
            </a:endParaRPr>
          </a:p>
          <a:p>
            <a:pPr algn="ctr">
              <a:lnSpc>
                <a:spcPct val="150000"/>
              </a:lnSpc>
            </a:pPr>
            <a:endParaRPr lang="fr-FR" sz="1600" dirty="0">
              <a:solidFill>
                <a:schemeClr val="tx1"/>
              </a:solidFill>
              <a:cs typeface="Arabic Transparent" panose="02010000000000000000" pitchFamily="2" charset="-78"/>
            </a:endParaRPr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9125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7336"/>
    </mc:Choice>
    <mc:Fallback>
      <p:transition spd="slow" advTm="2733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DZ" sz="4400" b="1" dirty="0" smtClean="0">
                <a:solidFill>
                  <a:schemeClr val="accent4"/>
                </a:solidFill>
                <a:cs typeface="Arabic Transparent" panose="02010000000000000000" pitchFamily="2" charset="-78"/>
              </a:rPr>
              <a:t>2-العوامل التي هيئت لظهور المدرسة:</a:t>
            </a:r>
            <a:endParaRPr lang="fr-FR" sz="4400" b="1" dirty="0">
              <a:solidFill>
                <a:schemeClr val="accent4"/>
              </a:solidFill>
              <a:cs typeface="Arabic Transparent" panose="02010000000000000000" pitchFamily="2" charset="-78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-1" y="2787267"/>
            <a:ext cx="11578107" cy="3558449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ar-DZ" sz="2800" b="1" dirty="0" smtClean="0">
                <a:cs typeface="Arabic Transparent" panose="02010000000000000000" pitchFamily="2" charset="-78"/>
              </a:rPr>
              <a:t>من بين العوامل التي ساهمت في ظهور جماعة أبولو نذكر:</a:t>
            </a:r>
          </a:p>
          <a:p>
            <a:pPr marL="0" indent="0" algn="r">
              <a:lnSpc>
                <a:spcPct val="150000"/>
              </a:lnSpc>
              <a:buNone/>
            </a:pPr>
            <a:r>
              <a:rPr lang="ar-DZ" sz="2800" b="1" dirty="0" smtClean="0">
                <a:cs typeface="Arabic Transparent" panose="02010000000000000000" pitchFamily="2" charset="-78"/>
              </a:rPr>
              <a:t>*الشعور بالاستقلالية الشخصية.</a:t>
            </a:r>
          </a:p>
          <a:p>
            <a:pPr marL="0" indent="0" algn="r">
              <a:lnSpc>
                <a:spcPct val="150000"/>
              </a:lnSpc>
              <a:buNone/>
            </a:pPr>
            <a:r>
              <a:rPr lang="ar-DZ" sz="2800" b="1" dirty="0" smtClean="0">
                <a:cs typeface="Arabic Transparent" panose="02010000000000000000" pitchFamily="2" charset="-78"/>
              </a:rPr>
              <a:t>*التأثر بشعر الرومانسيين الانجليز.</a:t>
            </a:r>
          </a:p>
          <a:p>
            <a:pPr marL="0" indent="0" algn="r">
              <a:lnSpc>
                <a:spcPct val="150000"/>
              </a:lnSpc>
              <a:buNone/>
            </a:pPr>
            <a:r>
              <a:rPr lang="ar-DZ" sz="2800" b="1" dirty="0" smtClean="0">
                <a:cs typeface="Arabic Transparent" panose="02010000000000000000" pitchFamily="2" charset="-78"/>
              </a:rPr>
              <a:t>*الصراع </a:t>
            </a:r>
            <a:r>
              <a:rPr lang="ar-DZ" sz="2800" b="1" dirty="0">
                <a:cs typeface="Arabic Transparent" panose="02010000000000000000" pitchFamily="2" charset="-78"/>
              </a:rPr>
              <a:t>بين مدرسة الاحياء و مدرسة </a:t>
            </a:r>
            <a:r>
              <a:rPr lang="ar-DZ" sz="2800" b="1" dirty="0" smtClean="0">
                <a:cs typeface="Arabic Transparent" panose="02010000000000000000" pitchFamily="2" charset="-78"/>
              </a:rPr>
              <a:t>الديوان.</a:t>
            </a:r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0207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1284"/>
    </mc:Choice>
    <mc:Fallback>
      <p:transition spd="slow" advTm="2128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DZ" sz="4800" b="1" dirty="0" smtClean="0">
                <a:solidFill>
                  <a:srgbClr val="92D050"/>
                </a:solidFill>
                <a:cs typeface="Arabic Transparent" panose="02010000000000000000" pitchFamily="2" charset="-78"/>
              </a:rPr>
              <a:t>3-خصائص جماعة أبولو:</a:t>
            </a:r>
            <a:endParaRPr lang="fr-FR" sz="4800" b="1" dirty="0">
              <a:solidFill>
                <a:srgbClr val="92D050"/>
              </a:solidFill>
              <a:cs typeface="Arabic Transparent" panose="02010000000000000000" pitchFamily="2" charset="-78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30507" y="2324559"/>
            <a:ext cx="10333200" cy="4436849"/>
          </a:xfrm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ar-DZ" b="1" dirty="0" smtClean="0">
                <a:cs typeface="+mj-cs"/>
              </a:rPr>
              <a:t>من بين خصائص جماعة أبولو نذكر ما يلي: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ar-DZ" b="1" dirty="0" smtClean="0">
                <a:cs typeface="+mj-cs"/>
              </a:rPr>
              <a:t>*الاعتماد على التجربة الفردية.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ar-DZ" b="1" dirty="0" smtClean="0">
                <a:cs typeface="+mj-cs"/>
              </a:rPr>
              <a:t>*الأسلوب المتحرر.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ar-DZ" b="1" dirty="0" smtClean="0">
                <a:cs typeface="+mj-cs"/>
              </a:rPr>
              <a:t>*العناية بالوحدة العضوية.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ar-DZ" b="1" dirty="0" smtClean="0">
                <a:cs typeface="+mj-cs"/>
              </a:rPr>
              <a:t>*الاتجاه إلى الشعر الغنائي العاطفي، وإلى التأمل الصوفي.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ar-DZ" b="1" dirty="0" smtClean="0">
                <a:cs typeface="+mj-cs"/>
              </a:rPr>
              <a:t>*التجديد في البحور الشعرية.</a:t>
            </a:r>
          </a:p>
          <a:p>
            <a:pPr marL="0" indent="0" algn="ctr">
              <a:lnSpc>
                <a:spcPct val="170000"/>
              </a:lnSpc>
              <a:buNone/>
            </a:pPr>
            <a:r>
              <a:rPr lang="ar-DZ" b="1" dirty="0" smtClean="0">
                <a:cs typeface="+mj-cs"/>
              </a:rPr>
              <a:t>*التعبير الرمزي الساحر.</a:t>
            </a:r>
          </a:p>
          <a:p>
            <a:pPr marL="0" indent="0" algn="ctr">
              <a:lnSpc>
                <a:spcPct val="170000"/>
              </a:lnSpc>
              <a:buNone/>
            </a:pPr>
            <a:r>
              <a:rPr lang="ar-DZ" b="1" dirty="0" smtClean="0">
                <a:cs typeface="+mj-cs"/>
              </a:rPr>
              <a:t>*ابراز الجوانب المظلمة في المجتمع.</a:t>
            </a:r>
            <a:endParaRPr lang="fr-FR" b="1" dirty="0">
              <a:cs typeface="+mj-cs"/>
            </a:endParaRPr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7112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1873"/>
    </mc:Choice>
    <mc:Fallback>
      <p:transition spd="slow" advTm="3187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DZ" sz="8000" b="1" dirty="0" smtClean="0">
                <a:solidFill>
                  <a:schemeClr val="tx1"/>
                </a:solidFill>
              </a:rPr>
              <a:t>خاتمة</a:t>
            </a:r>
            <a:endParaRPr lang="fr-FR" sz="8000" b="1" dirty="0">
              <a:solidFill>
                <a:schemeClr val="tx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18641" y="2603499"/>
            <a:ext cx="10862631" cy="4039671"/>
          </a:xfrm>
        </p:spPr>
        <p:txBody>
          <a:bodyPr/>
          <a:lstStyle/>
          <a:p>
            <a:pPr algn="r"/>
            <a:endParaRPr lang="ar-DZ" dirty="0" smtClean="0"/>
          </a:p>
          <a:p>
            <a:pPr algn="r"/>
            <a:endParaRPr lang="ar-DZ" dirty="0" smtClean="0"/>
          </a:p>
          <a:p>
            <a:pPr marL="0" indent="0" algn="r">
              <a:lnSpc>
                <a:spcPct val="150000"/>
              </a:lnSpc>
              <a:buNone/>
            </a:pPr>
            <a:r>
              <a:rPr lang="ar-DZ" sz="2800" b="1" dirty="0" smtClean="0">
                <a:cs typeface="Arabic Transparent" panose="02010000000000000000" pitchFamily="2" charset="-78"/>
              </a:rPr>
              <a:t>في الأخير نستنتج أن جماعة أبولو تأثرت تأثرا بارزا بالاتجاه الرومانسي ، و شعراءها احتفلوا بتحرر القصيدة من شكلها و مضمونها، و يدعون إلى الحرية الفنية، و إلى احترام المذاهب الأدبية والنقدية جميعا.</a:t>
            </a:r>
            <a:endParaRPr lang="fr-FR" sz="2800" b="1" dirty="0">
              <a:cs typeface="Arabic Transparent" panose="02010000000000000000" pitchFamily="2" charset="-78"/>
            </a:endParaRPr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0854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1283"/>
    </mc:Choice>
    <mc:Fallback>
      <p:transition spd="slow" advTm="2128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DZ" sz="4800" b="1" dirty="0" smtClean="0">
                <a:solidFill>
                  <a:srgbClr val="FFFF00"/>
                </a:solidFill>
              </a:rPr>
              <a:t>الدعائم البيداغوجية:</a:t>
            </a:r>
            <a:endParaRPr lang="fr-FR" sz="4800" b="1" dirty="0">
              <a:solidFill>
                <a:srgbClr val="FFFF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5199" y="2240924"/>
            <a:ext cx="11040922" cy="4913290"/>
          </a:xfrm>
        </p:spPr>
        <p:txBody>
          <a:bodyPr/>
          <a:lstStyle/>
          <a:p>
            <a:pPr marL="0" indent="0">
              <a:buNone/>
            </a:pPr>
            <a:r>
              <a:rPr lang="ar-SA" dirty="0"/>
              <a:t> </a:t>
            </a:r>
            <a:endParaRPr lang="fr-FR" dirty="0"/>
          </a:p>
          <a:p>
            <a:r>
              <a:rPr lang="fr-FR" b="1" dirty="0">
                <a:solidFill>
                  <a:schemeClr val="tx1"/>
                </a:solidFill>
              </a:rPr>
              <a:t>https://fr.scribd.com/document/650359171</a:t>
            </a:r>
          </a:p>
          <a:p>
            <a:r>
              <a:rPr lang="fr-FR" b="1" dirty="0">
                <a:solidFill>
                  <a:schemeClr val="tx1"/>
                </a:solidFill>
                <a:hlinkClick r:id="rId4"/>
              </a:rPr>
              <a:t>http://tele-ens.univ-oeb.dz › </a:t>
            </a:r>
            <a:r>
              <a:rPr lang="fr-FR" b="1" dirty="0" err="1">
                <a:solidFill>
                  <a:schemeClr val="tx1"/>
                </a:solidFill>
                <a:hlinkClick r:id="rId4"/>
              </a:rPr>
              <a:t>moodle</a:t>
            </a:r>
            <a:r>
              <a:rPr lang="fr-FR" b="1" dirty="0">
                <a:solidFill>
                  <a:schemeClr val="tx1"/>
                </a:solidFill>
                <a:hlinkClick r:id="rId4"/>
              </a:rPr>
              <a:t> › course › </a:t>
            </a:r>
            <a:r>
              <a:rPr lang="fr-FR" b="1" dirty="0" err="1">
                <a:solidFill>
                  <a:schemeClr val="tx1"/>
                </a:solidFill>
                <a:hlinkClick r:id="rId4"/>
              </a:rPr>
              <a:t>view.php</a:t>
            </a:r>
            <a:endParaRPr lang="fr-FR" b="1" dirty="0">
              <a:solidFill>
                <a:schemeClr val="tx1"/>
              </a:solidFill>
            </a:endParaRPr>
          </a:p>
          <a:p>
            <a:r>
              <a:rPr lang="fr-FR" b="1" dirty="0">
                <a:solidFill>
                  <a:schemeClr val="tx1"/>
                </a:solidFill>
                <a:hlinkClick r:id="rId5"/>
              </a:rPr>
              <a:t>https://cte.univ-setif2.dz › </a:t>
            </a:r>
            <a:r>
              <a:rPr lang="fr-FR" b="1" dirty="0" err="1">
                <a:solidFill>
                  <a:schemeClr val="tx1"/>
                </a:solidFill>
                <a:hlinkClick r:id="rId5"/>
              </a:rPr>
              <a:t>moodle</a:t>
            </a:r>
            <a:r>
              <a:rPr lang="fr-FR" b="1" dirty="0">
                <a:solidFill>
                  <a:schemeClr val="tx1"/>
                </a:solidFill>
                <a:hlinkClick r:id="rId5"/>
              </a:rPr>
              <a:t> › </a:t>
            </a:r>
            <a:r>
              <a:rPr lang="fr-FR" b="1" dirty="0" err="1">
                <a:solidFill>
                  <a:schemeClr val="tx1"/>
                </a:solidFill>
                <a:hlinkClick r:id="rId5"/>
              </a:rPr>
              <a:t>mod</a:t>
            </a:r>
            <a:r>
              <a:rPr lang="fr-FR" b="1" dirty="0">
                <a:solidFill>
                  <a:schemeClr val="tx1"/>
                </a:solidFill>
                <a:hlinkClick r:id="rId5"/>
              </a:rPr>
              <a:t> › page › </a:t>
            </a:r>
            <a:r>
              <a:rPr lang="fr-FR" b="1" dirty="0" err="1">
                <a:solidFill>
                  <a:schemeClr val="tx1"/>
                </a:solidFill>
                <a:hlinkClick r:id="rId5"/>
              </a:rPr>
              <a:t>view.php</a:t>
            </a:r>
            <a:endParaRPr lang="fr-FR" b="1" dirty="0">
              <a:solidFill>
                <a:schemeClr val="tx1"/>
              </a:solidFill>
            </a:endParaRPr>
          </a:p>
          <a:p>
            <a:pPr marL="0" indent="0" algn="ctr" rtl="1">
              <a:buNone/>
            </a:pPr>
            <a:r>
              <a:rPr lang="ar-DZ" b="1" dirty="0" smtClean="0"/>
              <a:t>1</a:t>
            </a:r>
            <a:r>
              <a:rPr lang="ar-SA" b="1" dirty="0" smtClean="0"/>
              <a:t>-صلاح </a:t>
            </a:r>
            <a:r>
              <a:rPr lang="ar-SA" b="1" dirty="0"/>
              <a:t>الدين محمد عبد التواب، مدارس الشعر العربي في العصر الحديث، دار الكتاب الحديث، مصر، القاهرة،2005م.</a:t>
            </a:r>
            <a:r>
              <a:rPr lang="fr-FR" b="1" dirty="0"/>
              <a:t> </a:t>
            </a:r>
            <a:endParaRPr lang="fr-FR" dirty="0"/>
          </a:p>
          <a:p>
            <a:r>
              <a:rPr lang="ar-SA" b="1" dirty="0" smtClean="0"/>
              <a:t>2-مراد </a:t>
            </a:r>
            <a:r>
              <a:rPr lang="ar-SA" b="1" dirty="0"/>
              <a:t>حسن عباس، مدارس الشعر العربي الحديث بين النظرية والتطبيق الأدبي، دار المعرفة الجامعية، بيروت، لبنان،2003م.</a:t>
            </a:r>
            <a:r>
              <a:rPr lang="fr-FR" b="1" dirty="0">
                <a:solidFill>
                  <a:schemeClr val="tx1"/>
                </a:solidFill>
              </a:rPr>
              <a:t/>
            </a:r>
            <a:br>
              <a:rPr lang="fr-FR" b="1" dirty="0">
                <a:solidFill>
                  <a:schemeClr val="tx1"/>
                </a:solidFill>
              </a:rPr>
            </a:br>
            <a:endParaRPr lang="fr-FR" b="1" dirty="0">
              <a:solidFill>
                <a:schemeClr val="tx1"/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926" y="89049"/>
            <a:ext cx="1177750" cy="2016357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6367" y="244699"/>
            <a:ext cx="2023427" cy="1821006"/>
          </a:xfrm>
          <a:prstGeom prst="rect">
            <a:avLst/>
          </a:prstGeom>
        </p:spPr>
      </p:pic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5634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944"/>
    </mc:Choice>
    <mc:Fallback>
      <p:transition spd="slow" advTm="3094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irection Ion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138</TotalTime>
  <Words>364</Words>
  <Application>Microsoft Office PowerPoint</Application>
  <PresentationFormat>Grand écran</PresentationFormat>
  <Paragraphs>42</Paragraphs>
  <Slides>7</Slides>
  <Notes>0</Notes>
  <HiddenSlides>0</HiddenSlides>
  <MMClips>7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4" baseType="lpstr">
      <vt:lpstr>Arabic Transparent</vt:lpstr>
      <vt:lpstr>Arial</vt:lpstr>
      <vt:lpstr>Calibri</vt:lpstr>
      <vt:lpstr>Century Gothic</vt:lpstr>
      <vt:lpstr>Times New Roman</vt:lpstr>
      <vt:lpstr>Wingdings 3</vt:lpstr>
      <vt:lpstr>Direction Ion</vt:lpstr>
      <vt:lpstr> </vt:lpstr>
      <vt:lpstr>Présentation PowerPoint</vt:lpstr>
      <vt:lpstr>1-في مفهوم أبولو:</vt:lpstr>
      <vt:lpstr>2-العوامل التي هيئت لظهور المدرسة:</vt:lpstr>
      <vt:lpstr>3-خصائص جماعة أبولو:</vt:lpstr>
      <vt:lpstr>خاتمة</vt:lpstr>
      <vt:lpstr>الدعائم البيداغوجية: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المحاضرة الخامسة/جماعة أبولو.</dc:title>
  <dc:creator>pc-lenovo</dc:creator>
  <cp:lastModifiedBy>pc-lenovo</cp:lastModifiedBy>
  <cp:revision>25</cp:revision>
  <dcterms:created xsi:type="dcterms:W3CDTF">2024-10-09T12:20:23Z</dcterms:created>
  <dcterms:modified xsi:type="dcterms:W3CDTF">2024-11-06T11:33:57Z</dcterms:modified>
</cp:coreProperties>
</file>