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références bibliographique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dirty="0"/>
          </a:p>
          <a:p>
            <a:pPr algn="r"/>
            <a:r>
              <a:rPr lang="fr-FR" sz="2800" b="1" dirty="0"/>
              <a:t>Cours : </a:t>
            </a:r>
            <a:r>
              <a:rPr lang="fr-FR" sz="2800" b="1" dirty="0">
                <a:solidFill>
                  <a:srgbClr val="C0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021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 style APA </a:t>
            </a:r>
            <a:r>
              <a:rPr lang="fr-FR" sz="3600" b="1" dirty="0">
                <a:solidFill>
                  <a:srgbClr val="C00000"/>
                </a:solidFill>
              </a:rPr>
              <a:t>(American </a:t>
            </a:r>
            <a:r>
              <a:rPr lang="fr-FR" sz="3600" b="1" dirty="0" err="1">
                <a:solidFill>
                  <a:srgbClr val="C00000"/>
                </a:solidFill>
              </a:rPr>
              <a:t>Psychological</a:t>
            </a:r>
            <a:r>
              <a:rPr lang="fr-FR" sz="3600" b="1" dirty="0">
                <a:solidFill>
                  <a:srgbClr val="C00000"/>
                </a:solidFill>
              </a:rPr>
              <a:t> Association)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utilisé en </a:t>
            </a:r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psychologie, sociologie, sciences de l’éducation et communication</a:t>
            </a:r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Citation dans le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(Nom, année)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(Nom, année, p. x)</a:t>
            </a:r>
          </a:p>
          <a:p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  <a:b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(Durkheim, 1897)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</a:rPr>
              <a:t>b</a:t>
            </a: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Référence bibliographique (livre)</a:t>
            </a:r>
          </a:p>
          <a:p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Nom, P. (année). </a:t>
            </a:r>
            <a:r>
              <a:rPr lang="fr-F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 de l’ouvrage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Éditeur.</a:t>
            </a:r>
          </a:p>
          <a:p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  <a:b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Durkheim, É. (1897). </a:t>
            </a:r>
            <a:r>
              <a:rPr lang="fr-F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suicide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Alcan.</a:t>
            </a:r>
          </a:p>
          <a:p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9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Le style Chicago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 flipH="1">
            <a:off x="1252729" y="4566580"/>
            <a:ext cx="45719" cy="1303868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87207" y="2560320"/>
            <a:ext cx="8812441" cy="3310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style Chicago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Utilisé en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histoire et sciences sociales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systèmes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de bas de page (Chicago 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Auteur-date  (Chicago b)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(notes)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Émile Durkheim,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suicide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édition, année de publication, lieu de publication,  p.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5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Le style ISO 690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internationale, très utilisée en Europe et dans les universités francophone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texte: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-(Auteur, Année)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-Selon l’auteur (année)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Référence (livre)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NOM, Prénom.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Lieu : Éditeur, année.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43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7-Les modes de citation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dans le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directe (entre guillemets)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indirecte (paraphrase)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Bibliographie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placée à la fin du travail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regroupe toutes les sources citées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présentée selon un seul style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7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formes de citation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750607"/>
              </p:ext>
            </p:extLst>
          </p:nvPr>
        </p:nvGraphicFramePr>
        <p:xfrm>
          <a:off x="1341783" y="2285999"/>
          <a:ext cx="10062090" cy="2316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298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Citation dans</a:t>
                      </a:r>
                      <a:r>
                        <a:rPr lang="fr-FR" sz="2000" b="1" baseline="0" dirty="0">
                          <a:solidFill>
                            <a:schemeClr val="tx1"/>
                          </a:solidFill>
                        </a:rPr>
                        <a:t> le texte 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Bibliographie</a:t>
                      </a:r>
                      <a:r>
                        <a:rPr lang="fr-FR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(Auteur,</a:t>
                      </a:r>
                      <a:r>
                        <a:rPr lang="fr-FR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année de publication)</a:t>
                      </a:r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l’auteur, P. (année de publication), </a:t>
                      </a:r>
                      <a:r>
                        <a:rPr lang="fr-FR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Titre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</a:t>
                      </a:r>
                      <a:r>
                        <a:rPr lang="fr-FR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n°de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l’édition), éditeur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 de bas</a:t>
                      </a:r>
                      <a:r>
                        <a:rPr lang="fr-FR" sz="1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page</a:t>
                      </a:r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Prénom de l’auteur, titre, édition, </a:t>
                      </a:r>
                      <a:r>
                        <a:rPr lang="fr-FR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n°de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l’édition, lieu de l’édition, année de publication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65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ISO 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(Auteur, année de publication)</a:t>
                      </a:r>
                    </a:p>
                    <a:p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NOM, Prénom. </a:t>
                      </a:r>
                      <a:r>
                        <a:rPr lang="fr-FR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Lieu : Éditeur, année.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20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références bibliographiques sont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tout travail universitaire.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Maîtriser les normes et styles de citation permet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produire un travail scientifique de qualité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respecter l’éthique académique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réussir ses études universitaires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2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Objectifs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451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fin de ce cours, l’étudiant sera capable de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Comprendre ce qu’est une référence bibliographique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les éléments d’une référence bibliographique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Rédiger correctement des références bibliographiques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Distinguer les principaux styles de citation en Sciences Humaines et Sociales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correctement les citations dans le texte et dans la bibliographie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Choisir un style de citation adapté à un travail universitaire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74274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84721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travail universitaire, toute information empruntée à une source (livre, article, site web…) doit être 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signalée et référencée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références bibliographiques permettent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d’éviter le 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plagiat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permettre au lecteur de retrouver les sources utilisées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renforcer la 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crédibilité scientifique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travail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781901" cy="1303867"/>
          </a:xfrm>
        </p:spPr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1-Qu’est-ce qu’une référence bibliographique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référence bibliographique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l’ensemble des informations permettant d’identifier précisément un document utilisé dans un travail académique.</a:t>
            </a:r>
          </a:p>
          <a:p>
            <a:pPr marL="0" indent="0">
              <a:buNone/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peut concerner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livre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article de revue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mémoire ou une thèse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document électronique (site web, article en ligne, PDF…)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63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2-Les éléments d’une référence bibliographique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4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éléments varient selon le type de document, mais on retrouve généralement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de l’auteur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Prénom ou initiale (Première lettre du prénom)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de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 du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Éditeur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Numéro de l’édition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Lieu de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Pages, Numéro de la revue, volume  (pour les articles)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et date de consultation (pour les sources en ligne)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68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3-Classification des références bibliographiques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429692"/>
            <a:ext cx="9601196" cy="3069772"/>
          </a:xfrm>
        </p:spPr>
        <p:txBody>
          <a:bodyPr/>
          <a:lstStyle/>
          <a:p>
            <a:pPr marL="0" indent="0">
              <a:buNone/>
            </a:pP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références peuvent être classées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ordre alphabétique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auteurs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de document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(livres, articles, sources électroniques)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ordre d’apparition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 texte (selon le style)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4-Conditions pour rédiger une référence bibliographique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qu’une référence soit correcte, elle doit être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complète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cohérente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 seul style utilisé dans tout le travail)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!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jamais mélanger plusieurs styles de citation dans un même travail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44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5-Les styles de citation en Sciences Humaines et 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principaux styles utilisés en SHS sont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Chicago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Style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690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6-Facteurs de choix d’un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choix dépend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discipline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consignes de l’enseignant ou de l’institution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type de travail (article, mémoire, rapport)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36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721</Words>
  <Application>Microsoft Office PowerPoint</Application>
  <PresentationFormat>Grand écran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Organique</vt:lpstr>
      <vt:lpstr>Les références bibliographique </vt:lpstr>
      <vt:lpstr>Objectifs du cours</vt:lpstr>
      <vt:lpstr>Introduction</vt:lpstr>
      <vt:lpstr>1-Qu’est-ce qu’une référence bibliographique ?</vt:lpstr>
      <vt:lpstr>2-Les éléments d’une référence bibliographique</vt:lpstr>
      <vt:lpstr>3-Classification des références bibliographiques</vt:lpstr>
      <vt:lpstr>4-Conditions pour rédiger une référence bibliographique</vt:lpstr>
      <vt:lpstr>5-Les styles de citation en Sciences Humaines et Sociales</vt:lpstr>
      <vt:lpstr>6-Facteurs de choix d’un style</vt:lpstr>
      <vt:lpstr>Le style APA (American Psychological Association)</vt:lpstr>
      <vt:lpstr>Le style Chicago </vt:lpstr>
      <vt:lpstr>Le style ISO 690 </vt:lpstr>
      <vt:lpstr>7-Les modes de citation</vt:lpstr>
      <vt:lpstr>Les formes de citation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références bibliographique</dc:title>
  <dc:creator>ATLAS PC</dc:creator>
  <cp:lastModifiedBy>STS</cp:lastModifiedBy>
  <cp:revision>19</cp:revision>
  <dcterms:created xsi:type="dcterms:W3CDTF">2026-02-20T19:45:06Z</dcterms:created>
  <dcterms:modified xsi:type="dcterms:W3CDTF">2026-04-04T21:03:18Z</dcterms:modified>
</cp:coreProperties>
</file>