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Les références bibliographique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fr-FR" dirty="0"/>
          </a:p>
          <a:p>
            <a:endParaRPr lang="fr-FR" dirty="0"/>
          </a:p>
          <a:p>
            <a:pPr algn="r"/>
            <a:r>
              <a:rPr lang="fr-FR" sz="2800" b="1" dirty="0"/>
              <a:t>Cours : </a:t>
            </a:r>
            <a:r>
              <a:rPr lang="fr-FR" sz="2800" b="1" dirty="0">
                <a:solidFill>
                  <a:srgbClr val="C00000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30215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Le style APA </a:t>
            </a:r>
            <a:r>
              <a:rPr lang="fr-FR" sz="3600" b="1" dirty="0">
                <a:solidFill>
                  <a:srgbClr val="C00000"/>
                </a:solidFill>
              </a:rPr>
              <a:t>(American </a:t>
            </a:r>
            <a:r>
              <a:rPr lang="fr-FR" sz="3600" b="1" dirty="0" err="1">
                <a:solidFill>
                  <a:srgbClr val="C00000"/>
                </a:solidFill>
              </a:rPr>
              <a:t>Psychological</a:t>
            </a:r>
            <a:r>
              <a:rPr lang="fr-FR" sz="3600" b="1" dirty="0">
                <a:solidFill>
                  <a:srgbClr val="C00000"/>
                </a:solidFill>
              </a:rPr>
              <a:t> Association)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Très utilisé en </a:t>
            </a:r>
            <a:r>
              <a:rPr lang="fr-F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psychologie, sociologie, sciences de l’éducation et communication</a:t>
            </a:r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Citation dans le texte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(Nom, année)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(Nom, année, p. x)</a:t>
            </a:r>
          </a:p>
          <a:p>
            <a:r>
              <a:rPr lang="fr-F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Exemple :</a:t>
            </a:r>
            <a:b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(Durkheim, 1897)</a:t>
            </a: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C00000"/>
                </a:solidFill>
              </a:rPr>
              <a:t>b</a:t>
            </a:r>
            <a:r>
              <a:rPr lang="fr-FR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Référence bibliographique (livre)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Nom, P. (année). </a:t>
            </a:r>
            <a:r>
              <a:rPr lang="fr-FR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Titre de l’ouvrage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Éditeur.</a:t>
            </a:r>
          </a:p>
          <a:p>
            <a:r>
              <a:rPr lang="fr-F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Exemple :</a:t>
            </a:r>
            <a:b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Durkheim, É. (1897). </a:t>
            </a:r>
            <a:r>
              <a:rPr lang="fr-FR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suicide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Alcan.</a:t>
            </a:r>
          </a:p>
          <a:p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598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>
                <a:solidFill>
                  <a:srgbClr val="C00000"/>
                </a:solidFill>
              </a:rPr>
              <a:t>Le style Chicago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 flipH="1">
            <a:off x="1252729" y="4566580"/>
            <a:ext cx="45719" cy="1303868"/>
          </a:xfrm>
        </p:spPr>
        <p:txBody>
          <a:bodyPr>
            <a:normAutofit fontScale="92500" lnSpcReduction="20000"/>
          </a:bodyPr>
          <a:lstStyle/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087207" y="2560320"/>
            <a:ext cx="8812441" cy="33101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style Chicago 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Utilisé en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histoire et sciences sociales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Deux systèmes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Notes de bas de page (Chicago 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Auteur-date  (Chicago b)</a:t>
            </a:r>
          </a:p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Exemple (notes)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Émile Durkheim,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suicide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édition, année de publication, lieu de publication,  p.</a:t>
            </a: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557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Le style ISO 690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Norme internationale, très utilisée en Europe et dans les universités francophone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Dans le texte: 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-(Auteur, Année)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-Selon l’auteur (année)</a:t>
            </a:r>
          </a:p>
          <a:p>
            <a:pPr marL="0" indent="0">
              <a:buNone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Référence (livre)</a:t>
            </a:r>
          </a:p>
          <a:p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NOM, Prénom. </a:t>
            </a: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Titre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Lieu : Éditeur, année.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0436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7-Les modes de citation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fr-FR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Citation dans le texte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citation directe (entre guillemets)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citation indirecte (paraphrase)</a:t>
            </a: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sz="2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fr-FR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Bibliographie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placée à la fin du travail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regroupe toutes les sources citées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présentée selon un seul style</a:t>
            </a:r>
          </a:p>
          <a:p>
            <a:endParaRPr lang="fr-F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374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Les formes de citation </a:t>
            </a: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5750607"/>
              </p:ext>
            </p:extLst>
          </p:nvPr>
        </p:nvGraphicFramePr>
        <p:xfrm>
          <a:off x="1341783" y="2285999"/>
          <a:ext cx="10062090" cy="23164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629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0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92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0298"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tx1"/>
                          </a:solidFill>
                        </a:rPr>
                        <a:t>Style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tx1"/>
                          </a:solidFill>
                        </a:rPr>
                        <a:t>Citation dans</a:t>
                      </a:r>
                      <a:r>
                        <a:rPr lang="fr-FR" sz="2000" b="1" baseline="0" dirty="0">
                          <a:solidFill>
                            <a:schemeClr val="tx1"/>
                          </a:solidFill>
                        </a:rPr>
                        <a:t> le texte </a:t>
                      </a:r>
                      <a:endParaRPr lang="fr-FR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tx1"/>
                          </a:solidFill>
                        </a:rPr>
                        <a:t>Bibliographie</a:t>
                      </a:r>
                      <a:r>
                        <a:rPr lang="fr-FR" sz="20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fr-FR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298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APA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(Auteur,</a:t>
                      </a:r>
                      <a:r>
                        <a:rPr lang="fr-FR" sz="17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année de publication)</a:t>
                      </a:r>
                      <a:endParaRPr lang="fr-FR" sz="1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</a:t>
                      </a:r>
                      <a:r>
                        <a:rPr lang="fr-F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l’auteur, P. (année de publication), </a:t>
                      </a:r>
                      <a:r>
                        <a:rPr lang="fr-FR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Titre</a:t>
                      </a:r>
                      <a:r>
                        <a:rPr lang="fr-F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(</a:t>
                      </a:r>
                      <a:r>
                        <a:rPr lang="fr-FR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n°de</a:t>
                      </a:r>
                      <a:r>
                        <a:rPr lang="fr-F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l’édition), éditeur</a:t>
                      </a:r>
                      <a:endParaRPr lang="fr-F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98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Chicago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7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Note de bas</a:t>
                      </a:r>
                      <a:r>
                        <a:rPr lang="fr-FR" sz="17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page</a:t>
                      </a:r>
                      <a:endParaRPr lang="fr-FR" sz="1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</a:t>
                      </a:r>
                      <a:r>
                        <a:rPr lang="fr-F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Prénom de l’auteur, titre, édition, </a:t>
                      </a:r>
                      <a:r>
                        <a:rPr lang="fr-FR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n°de</a:t>
                      </a:r>
                      <a:r>
                        <a:rPr lang="fr-FR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l’édition, lieu de l’édition, année de publication</a:t>
                      </a:r>
                      <a:endParaRPr lang="fr-F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7365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ISO 690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(Auteur, année de publication)</a:t>
                      </a:r>
                    </a:p>
                    <a:p>
                      <a:endParaRPr lang="fr-FR" sz="1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NOM, Prénom. </a:t>
                      </a:r>
                      <a:r>
                        <a:rPr lang="fr-FR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Titre</a:t>
                      </a:r>
                      <a:r>
                        <a:rPr lang="fr-F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Lieu : Éditeur, année.</a:t>
                      </a:r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7209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Conclusion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0" y="2556932"/>
            <a:ext cx="9601197" cy="3318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références bibliographiques sont 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indispensables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dans tout travail universitaire.</a:t>
            </a:r>
          </a:p>
          <a:p>
            <a:pPr marL="0" indent="0">
              <a:lnSpc>
                <a:spcPct val="110000"/>
              </a:lnSpc>
              <a:buNone/>
            </a:pPr>
            <a:endParaRPr lang="fr-FR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Maîtriser les normes et styles de citation permet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produire un travail scientifique de qualité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respecter l’éthique académique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réussir ses études universitaires</a:t>
            </a: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726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Objectifs du cours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45198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À la fin de ce cours, l’étudiant sera capable de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Comprendre ce qu’est une référence bibliographique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Identifier les éléments d’une référence bibliographique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Rédiger correctement des références bibliographiques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Distinguer les principaux styles de citation en Sciences Humaines et Sociales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Utiliser correctement les citations dans le texte et dans la bibliographie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Choisir un style de citation adapté à un travail universitaire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174274" cy="190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28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1" y="2556932"/>
            <a:ext cx="984721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Dans le travail universitaire, toute information empruntée à une source (livre, article, site web…) doit être </a:t>
            </a:r>
            <a:r>
              <a:rPr lang="fr-F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signalée et référencée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fr-F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références bibliographiques permettent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d’éviter le </a:t>
            </a:r>
            <a:r>
              <a:rPr lang="fr-F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plagiat</a:t>
            </a:r>
            <a:endParaRPr lang="fr-F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permettre au lecteur de retrouver les sources utilisées</a:t>
            </a:r>
          </a:p>
          <a:p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renforcer la </a:t>
            </a:r>
            <a:r>
              <a:rPr lang="fr-F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crédibilité scientifique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travail</a:t>
            </a:r>
          </a:p>
          <a:p>
            <a:endParaRPr lang="fr-F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155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781901" cy="1303867"/>
          </a:xfrm>
        </p:spPr>
        <p:txBody>
          <a:bodyPr>
            <a:normAutofit/>
          </a:bodyPr>
          <a:lstStyle/>
          <a:p>
            <a:r>
              <a:rPr lang="fr-FR" sz="3800" b="1" dirty="0">
                <a:solidFill>
                  <a:srgbClr val="C00000"/>
                </a:solidFill>
              </a:rPr>
              <a:t>1-Qu’est-ce qu’une référence bibliographique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Une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référence bibliographique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 l’ensemble des informations permettant d’identifier précisément un document utilisé dans un travail académique.</a:t>
            </a:r>
          </a:p>
          <a:p>
            <a:pPr marL="0" indent="0">
              <a:buNone/>
            </a:pPr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Elle peut concerner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livre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article de revue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mémoire ou une thèse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document électronique (site web, article en ligne, PDF…)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9637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>
                <a:solidFill>
                  <a:srgbClr val="C00000"/>
                </a:solidFill>
              </a:rPr>
              <a:t>2-Les éléments d’une référence bibliographique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50423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éléments varient selon le type de document, mais on retrouve généralement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 de l’auteur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Prénom ou initiale (Première lettre du prénom)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Année de publication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Titre du document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Éditeur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Numéro de l’édition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Lieu de publication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Pages, Numéro de la revue, volume  (pour les articles)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URL et date de consultation (pour les sources en ligne)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95686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>
                <a:solidFill>
                  <a:srgbClr val="C00000"/>
                </a:solidFill>
              </a:rPr>
              <a:t>3-Classification des références bibliographiques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1" y="2429692"/>
            <a:ext cx="9601196" cy="3069772"/>
          </a:xfrm>
        </p:spPr>
        <p:txBody>
          <a:bodyPr/>
          <a:lstStyle/>
          <a:p>
            <a:pPr marL="0" indent="0">
              <a:buNone/>
            </a:pPr>
            <a:endParaRPr lang="fr-FR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références peuvent être classées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ordre alphabétique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 auteurs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de document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(livres, articles, sources électroniques)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ordre d’apparition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dans le texte (selon le style)</a:t>
            </a:r>
          </a:p>
          <a:p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764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>
                <a:solidFill>
                  <a:srgbClr val="C00000"/>
                </a:solidFill>
              </a:rPr>
              <a:t>4-Conditions pour rédiger une référence bibliographique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Pour qu’une référence soit correcte, elle doit être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complète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exacte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cohérente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uniforme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(un seul style utilisé dans tout le travail)</a:t>
            </a:r>
          </a:p>
          <a:p>
            <a:pPr marL="0" indent="0" algn="ctr">
              <a:buNone/>
            </a:pPr>
            <a:r>
              <a:rPr lang="fr-F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Attention ! 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jamais mélanger plusieurs styles de citation dans un même travail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2440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>
                <a:solidFill>
                  <a:srgbClr val="C00000"/>
                </a:solidFill>
              </a:rPr>
              <a:t>5-Les styles de citation en Sciences Humaines et Sociales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principaux styles utilisés en SHS sont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Chicago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Manual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Style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 690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47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6-Facteurs de choix d’un style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choix dépend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discipline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consignes de l’enseignant ou de l’institution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 type de travail (article, mémoire, rapport)</a:t>
            </a:r>
          </a:p>
          <a:p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2363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170</TotalTime>
  <Words>721</Words>
  <Application>Microsoft Office PowerPoint</Application>
  <PresentationFormat>Grand écran</PresentationFormat>
  <Paragraphs>114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9" baseType="lpstr">
      <vt:lpstr>Arial</vt:lpstr>
      <vt:lpstr>Garamond</vt:lpstr>
      <vt:lpstr>Times New Roman</vt:lpstr>
      <vt:lpstr>Organique</vt:lpstr>
      <vt:lpstr>Les références bibliographique </vt:lpstr>
      <vt:lpstr>Objectifs du cours</vt:lpstr>
      <vt:lpstr>Introduction</vt:lpstr>
      <vt:lpstr>1-Qu’est-ce qu’une référence bibliographique ?</vt:lpstr>
      <vt:lpstr>2-Les éléments d’une référence bibliographique</vt:lpstr>
      <vt:lpstr>3-Classification des références bibliographiques</vt:lpstr>
      <vt:lpstr>4-Conditions pour rédiger une référence bibliographique</vt:lpstr>
      <vt:lpstr>5-Les styles de citation en Sciences Humaines et Sociales</vt:lpstr>
      <vt:lpstr>6-Facteurs de choix d’un style</vt:lpstr>
      <vt:lpstr>Le style APA (American Psychological Association)</vt:lpstr>
      <vt:lpstr>Le style Chicago </vt:lpstr>
      <vt:lpstr>Le style ISO 690 </vt:lpstr>
      <vt:lpstr>7-Les modes de citation</vt:lpstr>
      <vt:lpstr>Les formes de citation </vt:lpstr>
      <vt:lpstr>Conclusion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références bibliographique</dc:title>
  <dc:creator>ATLAS PC</dc:creator>
  <cp:lastModifiedBy>STS</cp:lastModifiedBy>
  <cp:revision>19</cp:revision>
  <dcterms:created xsi:type="dcterms:W3CDTF">2026-02-20T19:45:06Z</dcterms:created>
  <dcterms:modified xsi:type="dcterms:W3CDTF">2026-04-04T21:03:18Z</dcterms:modified>
</cp:coreProperties>
</file>