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16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33.png"/><Relationship Id="rId8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34.png"/><Relationship Id="rId5" Type="http://schemas.openxmlformats.org/officeDocument/2006/relationships/image" Target="../media/image12.png"/><Relationship Id="rId6" Type="http://schemas.openxmlformats.org/officeDocument/2006/relationships/image" Target="../media/image35.png"/><Relationship Id="rId7" Type="http://schemas.openxmlformats.org/officeDocument/2006/relationships/image" Target="../media/image16.png"/><Relationship Id="rId8" Type="http://schemas.openxmlformats.org/officeDocument/2006/relationships/image" Target="../media/image4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Relationship Id="rId5" Type="http://schemas.openxmlformats.org/officeDocument/2006/relationships/image" Target="../media/image39.png"/><Relationship Id="rId6" Type="http://schemas.openxmlformats.org/officeDocument/2006/relationships/image" Target="../media/image42.png"/><Relationship Id="rId7" Type="http://schemas.openxmlformats.org/officeDocument/2006/relationships/image" Target="../media/image41.png"/><Relationship Id="rId8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92A56">
              <a:alpha val="74901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002721" y="2634437"/>
            <a:ext cx="99057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ctr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8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lang="en-US" sz="3588">
                <a:solidFill>
                  <a:srgbClr val="FFFFFF"/>
                </a:solidFill>
              </a:rPr>
              <a:t>e choix </a:t>
            </a:r>
            <a:r>
              <a:rPr b="1" i="0" lang="en-US" sz="358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sujet</a:t>
            </a:r>
            <a:r>
              <a:rPr b="1" lang="en-US" sz="3588">
                <a:solidFill>
                  <a:srgbClr val="FFFFFF"/>
                </a:solidFill>
              </a:rPr>
              <a:t> </a:t>
            </a:r>
            <a:r>
              <a:rPr b="1" i="0" lang="en-US" sz="358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recherche en sociologie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142975" y="3619500"/>
            <a:ext cx="9905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E0E0E0"/>
                </a:solidFill>
              </a:rPr>
              <a:t>Cours de Méthodologie de Recherche en Sociologie 1</a:t>
            </a:r>
            <a:endParaRPr b="1" sz="1200">
              <a:solidFill>
                <a:srgbClr val="E0E0E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.png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253" y="4454692"/>
            <a:ext cx="457188" cy="34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9875" y="484413"/>
            <a:ext cx="9972675" cy="447675"/>
          </a:xfrm>
          <a:prstGeom prst="rect">
            <a:avLst/>
          </a:prstGeom>
          <a:solidFill>
            <a:srgbClr val="192A56">
              <a:alpha val="74900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pic>
      <p:pic>
        <p:nvPicPr>
          <p:cNvPr id="89" name="Google Shape;8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9875" y="1029488"/>
            <a:ext cx="9972675" cy="447675"/>
          </a:xfrm>
          <a:prstGeom prst="rect">
            <a:avLst/>
          </a:prstGeom>
          <a:solidFill>
            <a:srgbClr val="192A56">
              <a:alpha val="74900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pic>
      <p:pic>
        <p:nvPicPr>
          <p:cNvPr id="90" name="Google Shape;9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9875" y="1574575"/>
            <a:ext cx="9972675" cy="438150"/>
          </a:xfrm>
          <a:prstGeom prst="rect">
            <a:avLst/>
          </a:prstGeom>
          <a:solidFill>
            <a:srgbClr val="192A56">
              <a:alpha val="74900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pic>
      <p:sp>
        <p:nvSpPr>
          <p:cNvPr id="91" name="Google Shape;91;p13"/>
          <p:cNvSpPr txBox="1"/>
          <p:nvPr/>
        </p:nvSpPr>
        <p:spPr>
          <a:xfrm>
            <a:off x="1143000" y="4158300"/>
            <a:ext cx="9905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200">
                <a:solidFill>
                  <a:srgbClr val="E0E0E0"/>
                </a:solidFill>
              </a:rPr>
              <a:t>Enseignant de la matière Dr SMAIL idir</a:t>
            </a:r>
            <a:endParaRPr b="1" sz="1200">
              <a:solidFill>
                <a:srgbClr val="E0E0E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92A5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L'importance du choix du sujet</a:t>
            </a:r>
            <a:endParaRPr/>
          </a:p>
        </p:txBody>
      </p:sp>
      <p:pic>
        <p:nvPicPr>
          <p:cNvPr descr="image.png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33" y="2524539"/>
            <a:ext cx="266693" cy="20872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076298" y="2495550"/>
            <a:ext cx="482905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19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Premier acte méthodologique</a:t>
            </a:r>
            <a:r>
              <a:rPr b="0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fondamental de toute recherche sociologique </a:t>
            </a:r>
            <a:endParaRPr/>
          </a:p>
        </p:txBody>
      </p:sp>
      <p:pic>
        <p:nvPicPr>
          <p:cNvPr descr="image.png"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33" y="3375577"/>
            <a:ext cx="266693" cy="144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1076298" y="3314700"/>
            <a:ext cx="482905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Influence </a:t>
            </a:r>
            <a:r>
              <a:rPr b="1" i="0" lang="en-US" sz="119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déterminante</a:t>
            </a:r>
            <a:r>
              <a:rPr b="0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sur l'ensemble des étapes ultérieures de l'enquête </a:t>
            </a:r>
            <a:endParaRPr/>
          </a:p>
        </p:txBody>
      </p:sp>
      <p:pic>
        <p:nvPicPr>
          <p:cNvPr descr="image.png" id="102" name="Google Shape;10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733" y="4143789"/>
            <a:ext cx="266693" cy="20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076298" y="4114800"/>
            <a:ext cx="482905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Transformation des préoccupations individuelles en questions sociales dignes d'investigation scientifique</a:t>
            </a:r>
            <a:endParaRPr/>
          </a:p>
        </p:txBody>
      </p:sp>
      <p:pic>
        <p:nvPicPr>
          <p:cNvPr descr="image.png" id="104" name="Google Shape;10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733" y="4954242"/>
            <a:ext cx="266693" cy="2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1076298" y="4933950"/>
            <a:ext cx="4829054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Distinction entre un </a:t>
            </a:r>
            <a:r>
              <a:rPr b="1" i="0" lang="en-US" sz="119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sujet sociologique</a:t>
            </a:r>
            <a:r>
              <a:rPr b="0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un sujet relevant d'autres disciplines 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7000699" y="2095499"/>
            <a:ext cx="3809904" cy="3809999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0" y="0"/>
            <a:ext cx="12191700" cy="1106700"/>
          </a:xfrm>
          <a:prstGeom prst="rect">
            <a:avLst/>
          </a:prstGeom>
          <a:solidFill>
            <a:srgbClr val="192A5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666733" y="368931"/>
            <a:ext cx="108582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critères de choix du sujet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666733" y="1475725"/>
            <a:ext cx="3000300" cy="2305800"/>
          </a:xfrm>
          <a:prstGeom prst="roundRect">
            <a:avLst>
              <a:gd fmla="val 6400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28" y="1696683"/>
            <a:ext cx="266693" cy="185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1266794" y="1660192"/>
            <a:ext cx="20763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Pertinence scientifique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57228" y="2056794"/>
            <a:ext cx="2619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Contribution aux connaissances existantes 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57228" y="2591743"/>
            <a:ext cx="2619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Positionnement dans les débats actuels 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57228" y="3135918"/>
            <a:ext cx="2619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Capacité à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compléter ou contredire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travaux antérieurs 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3952778" y="1475725"/>
            <a:ext cx="3000300" cy="2305800"/>
          </a:xfrm>
          <a:prstGeom prst="roundRect">
            <a:avLst>
              <a:gd fmla="val 6400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20" name="Google Shape;12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3273" y="1688263"/>
            <a:ext cx="266693" cy="20211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4552822" y="1660192"/>
            <a:ext cx="13530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Faisabilité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4143273" y="2056794"/>
            <a:ext cx="261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Accès au terrain et aux données 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4143273" y="2361162"/>
            <a:ext cx="2619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Ressources matérielles et temporelles disponibles 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4143273" y="2905336"/>
            <a:ext cx="2619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Compétences méthodologiques requises 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666733" y="4058246"/>
            <a:ext cx="3000300" cy="2536500"/>
          </a:xfrm>
          <a:prstGeom prst="roundRect">
            <a:avLst>
              <a:gd fmla="val 581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26" name="Google Shape;12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228" y="4262362"/>
            <a:ext cx="266693" cy="21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1266803" y="4242713"/>
            <a:ext cx="12873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Originalité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857228" y="4639315"/>
            <a:ext cx="2619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Nouvel éclairage sur un phénomène connu 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857228" y="5183488"/>
            <a:ext cx="261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Approche méthodologique innovante 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857228" y="5718439"/>
            <a:ext cx="2619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Nouvelles interrogations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sur des documents existants 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3952778" y="4058246"/>
            <a:ext cx="3000300" cy="2536500"/>
          </a:xfrm>
          <a:prstGeom prst="roundRect">
            <a:avLst>
              <a:gd fmla="val 581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32" name="Google Shape;13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43273" y="4269380"/>
            <a:ext cx="266693" cy="20491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/>
          <p:nvPr/>
        </p:nvSpPr>
        <p:spPr>
          <a:xfrm>
            <a:off x="4552838" y="4242712"/>
            <a:ext cx="1552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Intérêt personnel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4143273" y="4639315"/>
            <a:ext cx="2619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Motivation essentielle pour persévérer 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4143273" y="5183488"/>
            <a:ext cx="26193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Lien avec expérience personnelle ou convictions 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4143273" y="5718439"/>
            <a:ext cx="2619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Moteur pour la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rigueur scientifique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7334069" y="2877666"/>
            <a:ext cx="4191000" cy="23244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0" y="0"/>
            <a:ext cx="12191700" cy="1058700"/>
          </a:xfrm>
          <a:prstGeom prst="rect">
            <a:avLst/>
          </a:prstGeom>
          <a:solidFill>
            <a:srgbClr val="192A5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666733" y="352886"/>
            <a:ext cx="108582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sources d'inspiration pour choisir un sujet</a:t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666733" y="1411548"/>
            <a:ext cx="6286200" cy="1023300"/>
          </a:xfrm>
          <a:prstGeom prst="roundRect">
            <a:avLst>
              <a:gd fmla="val 13793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857228" y="1702680"/>
            <a:ext cx="476100" cy="441000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46" name="Google Shape;1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000" y="1834629"/>
            <a:ext cx="266693" cy="17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/>
        </p:nvSpPr>
        <p:spPr>
          <a:xfrm>
            <a:off x="1523962" y="1552704"/>
            <a:ext cx="52386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Le vécu et les goûts personnels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1523962" y="1852658"/>
            <a:ext cx="5238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Influence directe du parcours du chercheur,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motivation essentielle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pour persévérer</a:t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666733" y="2611364"/>
            <a:ext cx="6286200" cy="802800"/>
          </a:xfrm>
          <a:prstGeom prst="roundRect">
            <a:avLst>
              <a:gd fmla="val 17582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857228" y="2796630"/>
            <a:ext cx="476100" cy="441000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51" name="Google Shape;15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000" y="2950060"/>
            <a:ext cx="266693" cy="1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1523962" y="2752520"/>
            <a:ext cx="52386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Les intérêts stratégiques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1523962" y="3052474"/>
            <a:ext cx="5238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Collaboration avec spécialistes,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, participation aux colloques</a:t>
            </a:r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666733" y="3599449"/>
            <a:ext cx="6286200" cy="1023300"/>
          </a:xfrm>
          <a:prstGeom prst="roundRect">
            <a:avLst>
              <a:gd fmla="val 13793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857228" y="3890581"/>
            <a:ext cx="476100" cy="441000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56" name="Google Shape;15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00" y="4006420"/>
            <a:ext cx="266693" cy="20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/>
        </p:nvSpPr>
        <p:spPr>
          <a:xfrm>
            <a:off x="1523962" y="3740603"/>
            <a:ext cx="52386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L'utilité du sujet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1523962" y="4040558"/>
            <a:ext cx="5238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Répondre à des problématiques sociales, économiques ou culturelles pertinentes</a:t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666733" y="4799264"/>
            <a:ext cx="6286200" cy="1023300"/>
          </a:xfrm>
          <a:prstGeom prst="roundRect">
            <a:avLst>
              <a:gd fmla="val 13793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857228" y="5090396"/>
            <a:ext cx="476100" cy="441000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61" name="Google Shape;16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000" y="5214291"/>
            <a:ext cx="266693" cy="19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 txBox="1"/>
          <p:nvPr/>
        </p:nvSpPr>
        <p:spPr>
          <a:xfrm>
            <a:off x="1523962" y="4940420"/>
            <a:ext cx="52386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Le développement de la science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1523962" y="5240374"/>
            <a:ext cx="5238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S'inscrire dans le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prolongement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des recherches existantes, identifier les lacunes</a:t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666733" y="5999082"/>
            <a:ext cx="6286200" cy="802800"/>
          </a:xfrm>
          <a:prstGeom prst="roundRect">
            <a:avLst>
              <a:gd fmla="val 17582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857228" y="6184347"/>
            <a:ext cx="476100" cy="441000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66" name="Google Shape;16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2000" y="6300186"/>
            <a:ext cx="266693" cy="20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6"/>
          <p:cNvSpPr txBox="1"/>
          <p:nvPr/>
        </p:nvSpPr>
        <p:spPr>
          <a:xfrm>
            <a:off x="1523962" y="6140237"/>
            <a:ext cx="52386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Les recherches exploratoires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1523962" y="6440190"/>
            <a:ext cx="5238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Observations préliminaires, entretiens, exploration de terrains nouveaux</a:t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7334069" y="3017185"/>
            <a:ext cx="4191000" cy="21879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/>
          <p:nvPr/>
        </p:nvSpPr>
        <p:spPr>
          <a:xfrm>
            <a:off x="0" y="0"/>
            <a:ext cx="12191700" cy="1088700"/>
          </a:xfrm>
          <a:prstGeom prst="rect">
            <a:avLst/>
          </a:prstGeom>
          <a:solidFill>
            <a:srgbClr val="192A5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666733" y="362868"/>
            <a:ext cx="108582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étapes de sélection et de délimitation</a:t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666733" y="1451475"/>
            <a:ext cx="6286200" cy="1143000"/>
          </a:xfrm>
          <a:prstGeom prst="roundRect">
            <a:avLst>
              <a:gd fmla="val 1269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857228" y="1632910"/>
            <a:ext cx="342900" cy="326700"/>
          </a:xfrm>
          <a:prstGeom prst="roundRect">
            <a:avLst>
              <a:gd fmla="val 50000" name="adj"/>
            </a:avLst>
          </a:prstGeom>
          <a:solidFill>
            <a:srgbClr val="3F51B5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857228" y="1632910"/>
            <a:ext cx="3429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pic>
        <p:nvPicPr>
          <p:cNvPr descr="image.png" id="179" name="Google Shape;1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616" y="1676908"/>
            <a:ext cx="228594" cy="16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 txBox="1"/>
          <p:nvPr/>
        </p:nvSpPr>
        <p:spPr>
          <a:xfrm>
            <a:off x="1390616" y="1959492"/>
            <a:ext cx="53721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Phénomènes sociaux intrigants • Observations marquantes •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Phase exploratoire ouverte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666733" y="2821305"/>
            <a:ext cx="6286200" cy="1143000"/>
          </a:xfrm>
          <a:prstGeom prst="roundRect">
            <a:avLst>
              <a:gd fmla="val 1269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857228" y="3002740"/>
            <a:ext cx="342900" cy="326700"/>
          </a:xfrm>
          <a:prstGeom prst="roundRect">
            <a:avLst>
              <a:gd fmla="val 50000" name="adj"/>
            </a:avLst>
          </a:prstGeom>
          <a:solidFill>
            <a:srgbClr val="3F51B5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857228" y="3002740"/>
            <a:ext cx="3429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pic>
        <p:nvPicPr>
          <p:cNvPr descr="image.png" id="184" name="Google Shape;18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0616" y="3048099"/>
            <a:ext cx="228594" cy="16329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/>
          <p:nvPr/>
        </p:nvSpPr>
        <p:spPr>
          <a:xfrm>
            <a:off x="1390616" y="3329322"/>
            <a:ext cx="53721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Vérifier l'existant • Identifier les approches •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Repérer les lacunes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• Se familiariser avec les concepts clés </a:t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666733" y="4200207"/>
            <a:ext cx="6286200" cy="1143000"/>
          </a:xfrm>
          <a:prstGeom prst="roundRect">
            <a:avLst>
              <a:gd fmla="val 1269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857228" y="4381642"/>
            <a:ext cx="342900" cy="326700"/>
          </a:xfrm>
          <a:prstGeom prst="roundRect">
            <a:avLst>
              <a:gd fmla="val 50000" name="adj"/>
            </a:avLst>
          </a:prstGeom>
          <a:solidFill>
            <a:srgbClr val="3F51B5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857228" y="4381642"/>
            <a:ext cx="3429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descr="image.png" id="189" name="Google Shape;18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0616" y="4448772"/>
            <a:ext cx="228594" cy="11974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7"/>
          <p:cNvSpPr txBox="1"/>
          <p:nvPr/>
        </p:nvSpPr>
        <p:spPr>
          <a:xfrm>
            <a:off x="1390616" y="4708224"/>
            <a:ext cx="53721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Thème général → Sous-thème → Approche spécifique →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Question centrale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→ Délimitation concrète </a:t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666733" y="5570038"/>
            <a:ext cx="6286200" cy="1143000"/>
          </a:xfrm>
          <a:prstGeom prst="roundRect">
            <a:avLst>
              <a:gd fmla="val 1269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857228" y="5751471"/>
            <a:ext cx="342900" cy="326700"/>
          </a:xfrm>
          <a:prstGeom prst="roundRect">
            <a:avLst>
              <a:gd fmla="val 50000" name="adj"/>
            </a:avLst>
          </a:prstGeom>
          <a:solidFill>
            <a:srgbClr val="3F51B5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857228" y="5751471"/>
            <a:ext cx="3429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descr="image.png" id="194" name="Google Shape;19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0616" y="5794109"/>
            <a:ext cx="228594" cy="16873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/>
          <p:nvPr/>
        </p:nvSpPr>
        <p:spPr>
          <a:xfrm>
            <a:off x="1390616" y="6078053"/>
            <a:ext cx="53721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Lieu d'étude • Période concernée • Population cible •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Justification méthodologique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7334069" y="2603584"/>
            <a:ext cx="4191000" cy="29664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1733751" y="1236171"/>
            <a:ext cx="46857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192A5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192A56"/>
                </a:solidFill>
                <a:highlight>
                  <a:srgbClr val="FFFFFF"/>
                </a:highlight>
              </a:rPr>
              <a:t>Identification d'un domaine d'intérêt</a:t>
            </a:r>
            <a:endParaRPr b="1" sz="1650">
              <a:solidFill>
                <a:srgbClr val="192A5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192A56"/>
              </a:solidFill>
              <a:highlight>
                <a:srgbClr val="FFFFFF"/>
              </a:highlight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1727215" y="2711155"/>
            <a:ext cx="48999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1650">
                <a:solidFill>
                  <a:srgbClr val="192A56"/>
                </a:solidFill>
                <a:highlight>
                  <a:srgbClr val="FFFFFF"/>
                </a:highlight>
              </a:rPr>
              <a:t>Recherche documentaire préliminaire</a:t>
            </a:r>
            <a:endParaRPr b="1" sz="1650">
              <a:solidFill>
                <a:srgbClr val="192A56"/>
              </a:solidFill>
              <a:highlight>
                <a:srgbClr val="FFFFFF"/>
              </a:highlight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1809701" y="4264324"/>
            <a:ext cx="4685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1650">
                <a:solidFill>
                  <a:srgbClr val="192A56"/>
                </a:solidFill>
                <a:highlight>
                  <a:srgbClr val="FFFFFF"/>
                </a:highlight>
              </a:rPr>
              <a:t>Formulation progressive du sujet</a:t>
            </a:r>
            <a:endParaRPr b="1" sz="1650">
              <a:solidFill>
                <a:srgbClr val="192A56"/>
              </a:solidFill>
              <a:highlight>
                <a:srgbClr val="FFFFFF"/>
              </a:highlight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1809701" y="5637322"/>
            <a:ext cx="4817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1650">
                <a:solidFill>
                  <a:srgbClr val="192A56"/>
                </a:solidFill>
                <a:highlight>
                  <a:srgbClr val="FFFFFF"/>
                </a:highlight>
              </a:rPr>
              <a:t>Délimitation spatiale, temporelle et sociale</a:t>
            </a:r>
            <a:endParaRPr b="1" sz="1650">
              <a:solidFill>
                <a:srgbClr val="192A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>
            <a:off x="0" y="0"/>
            <a:ext cx="12191700" cy="1035300"/>
          </a:xfrm>
          <a:prstGeom prst="rect">
            <a:avLst/>
          </a:prstGeom>
          <a:solidFill>
            <a:srgbClr val="192A5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666733" y="345102"/>
            <a:ext cx="108582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pièges à éviter dans la construction du sujet</a:t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666733" y="1380410"/>
            <a:ext cx="3048000" cy="1777200"/>
          </a:xfrm>
          <a:prstGeom prst="roundRect">
            <a:avLst>
              <a:gd fmla="val 7766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08" name="Google Shape;2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28" y="1575281"/>
            <a:ext cx="266693" cy="19693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/>
          <p:cNvSpPr txBox="1"/>
          <p:nvPr/>
        </p:nvSpPr>
        <p:spPr>
          <a:xfrm>
            <a:off x="1266794" y="1552962"/>
            <a:ext cx="22383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Sujet trop large ou vague</a:t>
            </a:r>
            <a:endParaRPr/>
          </a:p>
        </p:txBody>
      </p:sp>
      <p:sp>
        <p:nvSpPr>
          <p:cNvPr id="210" name="Google Shape;210;p18"/>
          <p:cNvSpPr txBox="1"/>
          <p:nvPr/>
        </p:nvSpPr>
        <p:spPr>
          <a:xfrm>
            <a:off x="857228" y="1898064"/>
            <a:ext cx="26670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Risque de </a:t>
            </a:r>
            <a:r>
              <a:rPr b="1" i="0" lang="en-US" sz="1076" u="none" cap="none" strike="noStrike">
                <a:solidFill>
                  <a:srgbClr val="E53935"/>
                </a:solidFill>
                <a:latin typeface="Arial"/>
                <a:ea typeface="Arial"/>
                <a:cs typeface="Arial"/>
                <a:sym typeface="Arial"/>
              </a:rPr>
              <a:t>généralités superficielles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• Solution: restreindre progressivement • Principe: petit objet en profondeur plutôt que grand objet superficiellement </a:t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3905154" y="1380410"/>
            <a:ext cx="3048000" cy="1777200"/>
          </a:xfrm>
          <a:prstGeom prst="roundRect">
            <a:avLst>
              <a:gd fmla="val 7766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12" name="Google Shape;2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5649" y="1579220"/>
            <a:ext cx="266693" cy="1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8"/>
          <p:cNvSpPr txBox="1"/>
          <p:nvPr/>
        </p:nvSpPr>
        <p:spPr>
          <a:xfrm>
            <a:off x="4505214" y="1552962"/>
            <a:ext cx="14382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Sujet trop étroit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4095649" y="1898064"/>
            <a:ext cx="26670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Manque d'intérêt scientifique • Difficulté à </a:t>
            </a:r>
            <a:r>
              <a:rPr b="1" i="0" lang="en-US" sz="1076" u="none" cap="none" strike="noStrike">
                <a:solidFill>
                  <a:srgbClr val="E53935"/>
                </a:solidFill>
                <a:latin typeface="Arial"/>
                <a:ea typeface="Arial"/>
                <a:cs typeface="Arial"/>
                <a:sym typeface="Arial"/>
              </a:rPr>
              <a:t>tirer des enseignements généraux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• Équilibre: circonscrit mais avec portée théorique </a:t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666733" y="3330240"/>
            <a:ext cx="3048000" cy="1803300"/>
          </a:xfrm>
          <a:prstGeom prst="roundRect">
            <a:avLst>
              <a:gd fmla="val 7655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16" name="Google Shape;21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228" y="3641958"/>
            <a:ext cx="266693" cy="20481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8"/>
          <p:cNvSpPr txBox="1"/>
          <p:nvPr/>
        </p:nvSpPr>
        <p:spPr>
          <a:xfrm>
            <a:off x="1266794" y="3502791"/>
            <a:ext cx="2257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Sujet inatteignable empiriquement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857228" y="4089467"/>
            <a:ext cx="26670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Absence de données • Impossibilité d'accès au terrain • </a:t>
            </a:r>
            <a:r>
              <a:rPr b="1" i="0" lang="en-US" sz="1076" u="none" cap="none" strike="noStrike">
                <a:solidFill>
                  <a:srgbClr val="E53935"/>
                </a:solidFill>
                <a:latin typeface="Arial"/>
                <a:ea typeface="Arial"/>
                <a:cs typeface="Arial"/>
                <a:sym typeface="Arial"/>
              </a:rPr>
              <a:t>Obstacles éthiques ou légaux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• Solution: préenquête pour tester l'accès </a:t>
            </a: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3905154" y="3330240"/>
            <a:ext cx="3048000" cy="1803300"/>
          </a:xfrm>
          <a:prstGeom prst="roundRect">
            <a:avLst>
              <a:gd fmla="val 7655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0" name="Google Shape;22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5649" y="3510669"/>
            <a:ext cx="266693" cy="22581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/>
        </p:nvSpPr>
        <p:spPr>
          <a:xfrm>
            <a:off x="4505214" y="3502791"/>
            <a:ext cx="17241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Sujet trop normatif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4095649" y="3847895"/>
            <a:ext cx="26670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Risque de biaiser la recherche • Sociologie = </a:t>
            </a:r>
            <a:r>
              <a:rPr b="1" i="0" lang="en-US" sz="1076" u="none" cap="none" strike="noStrike">
                <a:solidFill>
                  <a:srgbClr val="E53935"/>
                </a:solidFill>
                <a:latin typeface="Arial"/>
                <a:ea typeface="Arial"/>
                <a:cs typeface="Arial"/>
                <a:sym typeface="Arial"/>
              </a:rPr>
              <a:t>comprendre plutôt que juger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• Distinction: expliquer plutôt que prescrire </a:t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666733" y="5305954"/>
            <a:ext cx="6286200" cy="1414800"/>
          </a:xfrm>
          <a:prstGeom prst="roundRect">
            <a:avLst>
              <a:gd fmla="val 9756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4" name="Google Shape;22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7228" y="5867121"/>
            <a:ext cx="266693" cy="1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"/>
          <p:cNvSpPr txBox="1"/>
          <p:nvPr/>
        </p:nvSpPr>
        <p:spPr>
          <a:xfrm>
            <a:off x="1266794" y="5478505"/>
            <a:ext cx="12381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Sujet déconnecté des débats scientifiques</a:t>
            </a:r>
            <a:endParaRPr/>
          </a:p>
        </p:txBody>
      </p:sp>
      <p:sp>
        <p:nvSpPr>
          <p:cNvPr id="226" name="Google Shape;226;p18"/>
          <p:cNvSpPr txBox="1"/>
          <p:nvPr/>
        </p:nvSpPr>
        <p:spPr>
          <a:xfrm>
            <a:off x="2505013" y="5685567"/>
            <a:ext cx="42576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Difficulté d'insertion dans la littérature • Originalité doit s'inscrire dans une </a:t>
            </a:r>
            <a:r>
              <a:rPr b="1" i="0" lang="en-US" sz="1076" u="none" cap="none" strike="noStrike">
                <a:solidFill>
                  <a:srgbClr val="E53935"/>
                </a:solidFill>
                <a:latin typeface="Arial"/>
                <a:ea typeface="Arial"/>
                <a:cs typeface="Arial"/>
                <a:sym typeface="Arial"/>
              </a:rPr>
              <a:t>continuité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• Permet de se positionner par rapport aux recherches existantes </a:t>
            </a: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7334069" y="2898863"/>
            <a:ext cx="4191000" cy="23037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/>
          <p:nvPr/>
        </p:nvSpPr>
        <p:spPr>
          <a:xfrm>
            <a:off x="0" y="0"/>
            <a:ext cx="12191700" cy="907200"/>
          </a:xfrm>
          <a:prstGeom prst="rect">
            <a:avLst/>
          </a:prstGeom>
          <a:solidFill>
            <a:srgbClr val="192A5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666733" y="302361"/>
            <a:ext cx="108582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 à se poser avant de s'engager</a:t>
            </a:r>
            <a:endParaRPr/>
          </a:p>
        </p:txBody>
      </p:sp>
      <p:sp>
        <p:nvSpPr>
          <p:cNvPr id="234" name="Google Shape;234;p19"/>
          <p:cNvSpPr/>
          <p:nvPr/>
        </p:nvSpPr>
        <p:spPr>
          <a:xfrm>
            <a:off x="666733" y="1209448"/>
            <a:ext cx="6286200" cy="952500"/>
          </a:xfrm>
          <a:prstGeom prst="roundRect">
            <a:avLst>
              <a:gd fmla="val 1269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857228" y="1360630"/>
            <a:ext cx="476100" cy="378000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36" name="Google Shape;2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000" y="1465634"/>
            <a:ext cx="266693" cy="16794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9"/>
          <p:cNvSpPr txBox="1"/>
          <p:nvPr/>
        </p:nvSpPr>
        <p:spPr>
          <a:xfrm>
            <a:off x="1523962" y="1360630"/>
            <a:ext cx="52386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Est-ce que ce thème m'intéresse?</a:t>
            </a:r>
            <a:endParaRPr/>
          </a:p>
        </p:txBody>
      </p:sp>
      <p:sp>
        <p:nvSpPr>
          <p:cNvPr id="238" name="Google Shape;238;p19"/>
          <p:cNvSpPr txBox="1"/>
          <p:nvPr/>
        </p:nvSpPr>
        <p:spPr>
          <a:xfrm>
            <a:off x="1523962" y="1632756"/>
            <a:ext cx="5238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Motivation personnelle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essentielle pour persévérer • Source d'enthousiasme et de créativité </a:t>
            </a: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666733" y="2350865"/>
            <a:ext cx="6286200" cy="952500"/>
          </a:xfrm>
          <a:prstGeom prst="roundRect">
            <a:avLst>
              <a:gd fmla="val 1269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857228" y="2502047"/>
            <a:ext cx="476100" cy="378000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41" name="Google Shape;24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000" y="2601300"/>
            <a:ext cx="266693" cy="179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1523962" y="2502047"/>
            <a:ext cx="52386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Prêt à consacrer du temps?</a:t>
            </a:r>
            <a:endParaRPr/>
          </a:p>
        </p:txBody>
      </p:sp>
      <p:sp>
        <p:nvSpPr>
          <p:cNvPr id="243" name="Google Shape;243;p19"/>
          <p:cNvSpPr txBox="1"/>
          <p:nvPr/>
        </p:nvSpPr>
        <p:spPr>
          <a:xfrm>
            <a:off x="1523962" y="2774173"/>
            <a:ext cx="5238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Engagement temporel sur plusieurs mois •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Facteur clé de réussite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• Disponibilité régulière </a:t>
            </a: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666733" y="3499841"/>
            <a:ext cx="6286200" cy="952500"/>
          </a:xfrm>
          <a:prstGeom prst="roundRect">
            <a:avLst>
              <a:gd fmla="val 1269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857228" y="3651023"/>
            <a:ext cx="476100" cy="378000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46" name="Google Shape;24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00" y="3757178"/>
            <a:ext cx="266693" cy="165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 txBox="1"/>
          <p:nvPr/>
        </p:nvSpPr>
        <p:spPr>
          <a:xfrm>
            <a:off x="1523962" y="3651023"/>
            <a:ext cx="52386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Sujet dans le champ d'étude de l'encadreur?</a:t>
            </a:r>
            <a:endParaRPr/>
          </a:p>
        </p:txBody>
      </p:sp>
      <p:sp>
        <p:nvSpPr>
          <p:cNvPr id="248" name="Google Shape;248;p19"/>
          <p:cNvSpPr txBox="1"/>
          <p:nvPr/>
        </p:nvSpPr>
        <p:spPr>
          <a:xfrm>
            <a:off x="1523962" y="3923149"/>
            <a:ext cx="5238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Expertise nécessaire • Accompagnement de qualité •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Réseau de recherche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pertinent </a:t>
            </a:r>
            <a:endParaRPr/>
          </a:p>
        </p:txBody>
      </p:sp>
      <p:sp>
        <p:nvSpPr>
          <p:cNvPr id="249" name="Google Shape;249;p19"/>
          <p:cNvSpPr/>
          <p:nvPr/>
        </p:nvSpPr>
        <p:spPr>
          <a:xfrm>
            <a:off x="666733" y="4641259"/>
            <a:ext cx="6286200" cy="952500"/>
          </a:xfrm>
          <a:prstGeom prst="roundRect">
            <a:avLst>
              <a:gd fmla="val 1269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857228" y="4792439"/>
            <a:ext cx="476100" cy="378000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51" name="Google Shape;25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000" y="4880190"/>
            <a:ext cx="266693" cy="2024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 txBox="1"/>
          <p:nvPr/>
        </p:nvSpPr>
        <p:spPr>
          <a:xfrm>
            <a:off x="1523962" y="4792439"/>
            <a:ext cx="52386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Le sujet est-il traitable?</a:t>
            </a:r>
            <a:endParaRPr/>
          </a:p>
        </p:txBody>
      </p:sp>
      <p:sp>
        <p:nvSpPr>
          <p:cNvPr id="253" name="Google Shape;253;p19"/>
          <p:cNvSpPr txBox="1"/>
          <p:nvPr/>
        </p:nvSpPr>
        <p:spPr>
          <a:xfrm>
            <a:off x="1523962" y="5064565"/>
            <a:ext cx="5238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Disponibilité des moyens • Accès aux informations •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Documentation accessible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4" name="Google Shape;254;p19"/>
          <p:cNvSpPr/>
          <p:nvPr/>
        </p:nvSpPr>
        <p:spPr>
          <a:xfrm>
            <a:off x="666733" y="5790234"/>
            <a:ext cx="6286200" cy="952500"/>
          </a:xfrm>
          <a:prstGeom prst="roundRect">
            <a:avLst>
              <a:gd fmla="val 1269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857228" y="5941416"/>
            <a:ext cx="476100" cy="378000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56" name="Google Shape;256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2000" y="6033110"/>
            <a:ext cx="266693" cy="17944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9"/>
          <p:cNvSpPr txBox="1"/>
          <p:nvPr/>
        </p:nvSpPr>
        <p:spPr>
          <a:xfrm>
            <a:off x="1523962" y="5941416"/>
            <a:ext cx="52386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92A56"/>
                </a:solidFill>
                <a:latin typeface="Arial"/>
                <a:ea typeface="Arial"/>
                <a:cs typeface="Arial"/>
                <a:sym typeface="Arial"/>
              </a:rPr>
              <a:t>Y a-t-il une nouvelle piste à traiter?</a:t>
            </a: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1523962" y="6213542"/>
            <a:ext cx="5238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Originalité de l'approche •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Contribution potentielle</a:t>
            </a:r>
            <a:r>
              <a:rPr b="0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• Positionnement dans les débats actuels </a:t>
            </a: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7334069" y="2736377"/>
            <a:ext cx="4191000" cy="24795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92A5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266" name="Google Shape;266;p20"/>
          <p:cNvSpPr/>
          <p:nvPr/>
        </p:nvSpPr>
        <p:spPr>
          <a:xfrm>
            <a:off x="666733" y="1523999"/>
            <a:ext cx="6286342" cy="838200"/>
          </a:xfrm>
          <a:prstGeom prst="roundRect">
            <a:avLst>
              <a:gd fmla="val 18181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0"/>
          <p:cNvSpPr/>
          <p:nvPr/>
        </p:nvSpPr>
        <p:spPr>
          <a:xfrm>
            <a:off x="857228" y="1724024"/>
            <a:ext cx="438139" cy="438149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68" name="Google Shape;2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476" y="1845191"/>
            <a:ext cx="247643" cy="19581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485862" y="1676400"/>
            <a:ext cx="5276718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Le choix du sujet est le </a:t>
            </a:r>
            <a:r>
              <a:rPr b="1" i="0" lang="en-US" sz="119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premier acte méthodologique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fondamental de toute recherche sociologique </a:t>
            </a:r>
            <a:endParaRPr/>
          </a:p>
        </p:txBody>
      </p:sp>
      <p:sp>
        <p:nvSpPr>
          <p:cNvPr id="270" name="Google Shape;270;p20"/>
          <p:cNvSpPr/>
          <p:nvPr/>
        </p:nvSpPr>
        <p:spPr>
          <a:xfrm>
            <a:off x="666733" y="2600325"/>
            <a:ext cx="6286342" cy="838200"/>
          </a:xfrm>
          <a:prstGeom prst="roundRect">
            <a:avLst>
              <a:gd fmla="val 18181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0"/>
          <p:cNvSpPr/>
          <p:nvPr/>
        </p:nvSpPr>
        <p:spPr>
          <a:xfrm>
            <a:off x="857228" y="2800350"/>
            <a:ext cx="438139" cy="438149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72" name="Google Shape;27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476" y="2912877"/>
            <a:ext cx="247643" cy="21309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 txBox="1"/>
          <p:nvPr/>
        </p:nvSpPr>
        <p:spPr>
          <a:xfrm>
            <a:off x="1485862" y="2752725"/>
            <a:ext cx="5276718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Quatre critères essentiels: </a:t>
            </a:r>
            <a:r>
              <a:rPr b="1" i="0" lang="en-US" sz="119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pertinence scientifique, faisabilité, originalité et intérêt personnel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666733" y="3676649"/>
            <a:ext cx="6286342" cy="838200"/>
          </a:xfrm>
          <a:prstGeom prst="roundRect">
            <a:avLst>
              <a:gd fmla="val 18181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857228" y="3876674"/>
            <a:ext cx="438139" cy="438149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76" name="Google Shape;27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476" y="3989202"/>
            <a:ext cx="247643" cy="21309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0"/>
          <p:cNvSpPr txBox="1"/>
          <p:nvPr/>
        </p:nvSpPr>
        <p:spPr>
          <a:xfrm>
            <a:off x="1485862" y="3829050"/>
            <a:ext cx="5276718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Sources d'inspiration variées: vécu personnel, intérêts stratégiques, utilité sociale, développement scientifique</a:t>
            </a: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666733" y="4752974"/>
            <a:ext cx="6286342" cy="838200"/>
          </a:xfrm>
          <a:prstGeom prst="roundRect">
            <a:avLst>
              <a:gd fmla="val 18181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857228" y="4952999"/>
            <a:ext cx="438139" cy="438149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80" name="Google Shape;28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476" y="5069847"/>
            <a:ext cx="247643" cy="204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 txBox="1"/>
          <p:nvPr/>
        </p:nvSpPr>
        <p:spPr>
          <a:xfrm>
            <a:off x="1485862" y="4905375"/>
            <a:ext cx="5276718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Éviter les pièges courants: sujet trop large/vague, trop étroit, inatteignable, trop normatif ou déconnecté</a:t>
            </a: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666733" y="5829300"/>
            <a:ext cx="6286342" cy="838200"/>
          </a:xfrm>
          <a:prstGeom prst="roundRect">
            <a:avLst>
              <a:gd fmla="val 18181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857228" y="6029325"/>
            <a:ext cx="438139" cy="438149"/>
          </a:xfrm>
          <a:prstGeom prst="roundRect">
            <a:avLst>
              <a:gd fmla="val 50000" name="adj"/>
            </a:avLst>
          </a:prstGeom>
          <a:solidFill>
            <a:srgbClr val="3F51B5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84" name="Google Shape;28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476" y="6141852"/>
            <a:ext cx="247643" cy="21309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0"/>
          <p:cNvSpPr txBox="1"/>
          <p:nvPr/>
        </p:nvSpPr>
        <p:spPr>
          <a:xfrm>
            <a:off x="1485862" y="5981699"/>
            <a:ext cx="5276718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Questions clés avant de s'engager: intérêt, temps, expertise, faisabilité, originalité</a:t>
            </a:r>
            <a:endParaRPr/>
          </a:p>
        </p:txBody>
      </p:sp>
      <p:sp>
        <p:nvSpPr>
          <p:cNvPr id="286" name="Google Shape;286;p20"/>
          <p:cNvSpPr/>
          <p:nvPr/>
        </p:nvSpPr>
        <p:spPr>
          <a:xfrm>
            <a:off x="7334066" y="2352675"/>
            <a:ext cx="4190895" cy="1562100"/>
          </a:xfrm>
          <a:prstGeom prst="roundRect">
            <a:avLst>
              <a:gd fmla="val 9756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7619809" y="2209800"/>
            <a:ext cx="342891" cy="342900"/>
          </a:xfrm>
          <a:prstGeom prst="roundRect">
            <a:avLst>
              <a:gd fmla="val 50000" name="adj"/>
            </a:avLst>
          </a:prstGeom>
          <a:solidFill>
            <a:srgbClr val="3F51B5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88" name="Google Shape;288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67433" y="2320777"/>
            <a:ext cx="247643" cy="12094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0"/>
          <p:cNvSpPr txBox="1"/>
          <p:nvPr/>
        </p:nvSpPr>
        <p:spPr>
          <a:xfrm>
            <a:off x="7619809" y="2638425"/>
            <a:ext cx="3619409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"La recherche commence là où s'arrête la connaissance de tous les autres."</a:t>
            </a:r>
            <a:endParaRPr/>
          </a:p>
        </p:txBody>
      </p:sp>
      <p:sp>
        <p:nvSpPr>
          <p:cNvPr id="290" name="Google Shape;290;p20"/>
          <p:cNvSpPr txBox="1"/>
          <p:nvPr/>
        </p:nvSpPr>
        <p:spPr>
          <a:xfrm>
            <a:off x="7619809" y="3409950"/>
            <a:ext cx="3619409" cy="21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6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— Albert Einstein</a:t>
            </a: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7334066" y="4200525"/>
            <a:ext cx="4190895" cy="1638299"/>
          </a:xfrm>
          <a:prstGeom prst="roundRect">
            <a:avLst>
              <a:gd fmla="val 9302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92" name="Google Shape;292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24561" y="4435105"/>
            <a:ext cx="247643" cy="178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0"/>
          <p:cNvSpPr txBox="1"/>
          <p:nvPr/>
        </p:nvSpPr>
        <p:spPr>
          <a:xfrm>
            <a:off x="7524561" y="4800600"/>
            <a:ext cx="3809904" cy="21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Formuler votre problématique </a:t>
            </a:r>
            <a:endParaRPr/>
          </a:p>
        </p:txBody>
      </p:sp>
      <p:sp>
        <p:nvSpPr>
          <p:cNvPr id="294" name="Google Shape;294;p20"/>
          <p:cNvSpPr txBox="1"/>
          <p:nvPr/>
        </p:nvSpPr>
        <p:spPr>
          <a:xfrm>
            <a:off x="7524561" y="5114925"/>
            <a:ext cx="3809904" cy="21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Définir vos objectifs de recherche </a:t>
            </a:r>
            <a:endParaRPr/>
          </a:p>
        </p:txBody>
      </p:sp>
      <p:sp>
        <p:nvSpPr>
          <p:cNvPr id="295" name="Google Shape;295;p20"/>
          <p:cNvSpPr txBox="1"/>
          <p:nvPr/>
        </p:nvSpPr>
        <p:spPr>
          <a:xfrm>
            <a:off x="7524561" y="5429250"/>
            <a:ext cx="3809904" cy="21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182875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076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Préparer votre plan de recherche </a:t>
            </a:r>
            <a:endParaRPr/>
          </a:p>
        </p:txBody>
      </p:sp>
      <p:sp>
        <p:nvSpPr>
          <p:cNvPr id="296" name="Google Shape;296;p20"/>
          <p:cNvSpPr txBox="1"/>
          <p:nvPr/>
        </p:nvSpPr>
        <p:spPr>
          <a:xfrm>
            <a:off x="7839725" y="4075654"/>
            <a:ext cx="30000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US" sz="1650">
                <a:solidFill>
                  <a:srgbClr val="192A56"/>
                </a:solidFill>
              </a:rPr>
              <a:t>Prochaines étapes</a:t>
            </a:r>
            <a:endParaRPr b="1" sz="1650">
              <a:solidFill>
                <a:srgbClr val="192A5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