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1" r:id="rId5"/>
    <p:sldId id="262" r:id="rId6"/>
    <p:sldId id="272" r:id="rId7"/>
    <p:sldId id="263" r:id="rId8"/>
    <p:sldId id="264" r:id="rId9"/>
    <p:sldId id="261" r:id="rId10"/>
    <p:sldId id="273" r:id="rId11"/>
    <p:sldId id="265" r:id="rId12"/>
    <p:sldId id="269" r:id="rId13"/>
    <p:sldId id="266" r:id="rId14"/>
    <p:sldId id="259" r:id="rId15"/>
    <p:sldId id="267" r:id="rId16"/>
    <p:sldId id="270" r:id="rId17"/>
    <p:sldId id="26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4/17/2024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07067" y="2286968"/>
            <a:ext cx="7766936" cy="1646302"/>
          </a:xfrm>
        </p:spPr>
        <p:txBody>
          <a:bodyPr/>
          <a:lstStyle/>
          <a:p>
            <a:pPr algn="ctr"/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Analyse des protéines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656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5246"/>
          </a:xfrm>
        </p:spPr>
        <p:txBody>
          <a:bodyPr>
            <a:normAutofit/>
          </a:bodyPr>
          <a:lstStyle/>
          <a:p>
            <a:r>
              <a:rPr lang="fr-FR" sz="2400" b="1" dirty="0" smtClean="0">
                <a:solidFill>
                  <a:schemeClr val="accent2">
                    <a:lumMod val="50000"/>
                  </a:schemeClr>
                </a:solidFill>
              </a:rPr>
              <a:t>Principales méthodes de dosage spectrophotométrique</a:t>
            </a:r>
            <a:endParaRPr lang="fr-FR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677334" y="1625012"/>
            <a:ext cx="8596668" cy="3880773"/>
          </a:xfrm>
        </p:spPr>
        <p:txBody>
          <a:bodyPr>
            <a:normAutofit fontScale="92500" lnSpcReduction="10000"/>
          </a:bodyPr>
          <a:lstStyle/>
          <a:p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>
                <a:solidFill>
                  <a:srgbClr val="002060"/>
                </a:solidFill>
              </a:rPr>
              <a:t>La spectrophotométrie n'est utile que pour les acides aminés </a:t>
            </a:r>
            <a:r>
              <a:rPr lang="fr-FR" dirty="0">
                <a:solidFill>
                  <a:srgbClr val="FF0000"/>
                </a:solidFill>
              </a:rPr>
              <a:t>aromatiques ( Tyr, </a:t>
            </a:r>
            <a:r>
              <a:rPr lang="fr-FR" dirty="0" err="1">
                <a:solidFill>
                  <a:srgbClr val="FF0000"/>
                </a:solidFill>
              </a:rPr>
              <a:t>Trp</a:t>
            </a:r>
            <a:r>
              <a:rPr lang="fr-FR" dirty="0">
                <a:solidFill>
                  <a:srgbClr val="FF0000"/>
                </a:solidFill>
              </a:rPr>
              <a:t>) mais d'autres substances peuvent absorber à 280nm</a:t>
            </a:r>
            <a:r>
              <a:rPr lang="fr-FR" dirty="0" smtClean="0">
                <a:solidFill>
                  <a:srgbClr val="FF0000"/>
                </a:solidFill>
              </a:rPr>
              <a:t>.</a:t>
            </a:r>
          </a:p>
          <a:p>
            <a:pPr fontAlgn="base"/>
            <a:r>
              <a:rPr lang="fr-FR" dirty="0" smtClean="0">
                <a:solidFill>
                  <a:srgbClr val="FF0000"/>
                </a:solidFill>
              </a:rPr>
              <a:t>Réaction </a:t>
            </a:r>
            <a:r>
              <a:rPr lang="fr-FR" dirty="0">
                <a:solidFill>
                  <a:srgbClr val="FF0000"/>
                </a:solidFill>
              </a:rPr>
              <a:t>du </a:t>
            </a:r>
            <a:r>
              <a:rPr lang="fr-FR" dirty="0" smtClean="0">
                <a:solidFill>
                  <a:srgbClr val="FF0000"/>
                </a:solidFill>
              </a:rPr>
              <a:t>biuret: </a:t>
            </a:r>
            <a:r>
              <a:rPr lang="fr-FR" dirty="0" smtClean="0"/>
              <a:t>Les </a:t>
            </a:r>
            <a:r>
              <a:rPr lang="fr-FR" dirty="0"/>
              <a:t>protéines sont placées en milieu alcalin Cu</a:t>
            </a:r>
            <a:r>
              <a:rPr lang="fr-FR" baseline="30000" dirty="0"/>
              <a:t>2+</a:t>
            </a:r>
            <a:r>
              <a:rPr lang="fr-FR" dirty="0"/>
              <a:t> formant un complexe violet proportionnel à la quantité de protéines. Ce sont les liaisons peptidiques qui sont dosées dans cette technique</a:t>
            </a:r>
            <a:r>
              <a:rPr lang="fr-FR" dirty="0" smtClean="0"/>
              <a:t>.</a:t>
            </a:r>
          </a:p>
          <a:p>
            <a:pPr fontAlgn="base"/>
            <a:r>
              <a:rPr lang="fr-FR" dirty="0">
                <a:solidFill>
                  <a:srgbClr val="FF0000"/>
                </a:solidFill>
              </a:rPr>
              <a:t>Technique de </a:t>
            </a:r>
            <a:r>
              <a:rPr lang="fr-FR" dirty="0" smtClean="0">
                <a:solidFill>
                  <a:srgbClr val="FF0000"/>
                </a:solidFill>
              </a:rPr>
              <a:t>Lowry</a:t>
            </a:r>
            <a:r>
              <a:rPr lang="fr-FR" dirty="0" smtClean="0"/>
              <a:t>: </a:t>
            </a:r>
            <a:r>
              <a:rPr lang="fr-FR" b="1" dirty="0" smtClean="0"/>
              <a:t>la </a:t>
            </a:r>
            <a:r>
              <a:rPr lang="fr-FR" b="1" dirty="0"/>
              <a:t>technique de Lowry</a:t>
            </a:r>
            <a:r>
              <a:rPr lang="fr-FR" dirty="0"/>
              <a:t>, très sensible, ne dose que la tyrosine.</a:t>
            </a:r>
          </a:p>
          <a:p>
            <a:pPr fontAlgn="base"/>
            <a:endParaRPr lang="fr-FR" dirty="0"/>
          </a:p>
          <a:p>
            <a:pPr fontAlgn="base"/>
            <a:r>
              <a:rPr lang="fr-FR" dirty="0">
                <a:solidFill>
                  <a:srgbClr val="FF0000"/>
                </a:solidFill>
              </a:rPr>
              <a:t>Colorations </a:t>
            </a:r>
            <a:r>
              <a:rPr lang="fr-FR" dirty="0" smtClean="0">
                <a:solidFill>
                  <a:srgbClr val="FF0000"/>
                </a:solidFill>
              </a:rPr>
              <a:t>spécifiques: </a:t>
            </a:r>
            <a:r>
              <a:rPr lang="fr-FR" dirty="0" smtClean="0"/>
              <a:t>La </a:t>
            </a:r>
            <a:r>
              <a:rPr lang="fr-FR" dirty="0"/>
              <a:t>coloration </a:t>
            </a:r>
            <a:r>
              <a:rPr lang="fr-FR" b="1" dirty="0"/>
              <a:t>dénature les protéines</a:t>
            </a:r>
            <a:r>
              <a:rPr lang="fr-FR" dirty="0"/>
              <a:t>. Divers colorants comme le </a:t>
            </a:r>
            <a:r>
              <a:rPr lang="fr-FR" b="1" dirty="0"/>
              <a:t>noir amide</a:t>
            </a:r>
            <a:r>
              <a:rPr lang="fr-FR" dirty="0"/>
              <a:t>, le </a:t>
            </a:r>
            <a:r>
              <a:rPr lang="fr-FR" b="1" dirty="0"/>
              <a:t>bleu de </a:t>
            </a:r>
            <a:r>
              <a:rPr lang="fr-FR" b="1" dirty="0" err="1"/>
              <a:t>bromophénol</a:t>
            </a:r>
            <a:r>
              <a:rPr lang="fr-FR" dirty="0"/>
              <a:t>, le </a:t>
            </a:r>
            <a:r>
              <a:rPr lang="fr-FR" b="1" dirty="0"/>
              <a:t>rouge ponceau</a:t>
            </a:r>
            <a:r>
              <a:rPr lang="fr-FR" dirty="0"/>
              <a:t>, le </a:t>
            </a:r>
            <a:r>
              <a:rPr lang="fr-FR" b="1" dirty="0"/>
              <a:t>bleu de </a:t>
            </a:r>
            <a:r>
              <a:rPr lang="fr-FR" b="1" dirty="0" err="1"/>
              <a:t>coomassie</a:t>
            </a:r>
            <a:r>
              <a:rPr lang="fr-FR" dirty="0"/>
              <a:t> se fixent aux protéines. </a:t>
            </a:r>
            <a:r>
              <a:rPr lang="fr-FR" i="1" dirty="0"/>
              <a:t>Généralement la coloration est effectuée pour révéler les résultats d'une électrophorèse</a:t>
            </a:r>
            <a:r>
              <a:rPr lang="fr-FR" dirty="0"/>
              <a:t>.</a:t>
            </a:r>
          </a:p>
          <a:p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8" name="Espace réservé du contenu 4"/>
          <p:cNvSpPr txBox="1">
            <a:spLocks/>
          </p:cNvSpPr>
          <p:nvPr/>
        </p:nvSpPr>
        <p:spPr>
          <a:xfrm>
            <a:off x="829734" y="1777412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38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18309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</a:rPr>
              <a:t>1. </a:t>
            </a:r>
            <a:r>
              <a:rPr lang="fr-FR" sz="3200" b="1" dirty="0" smtClean="0">
                <a:solidFill>
                  <a:schemeClr val="accent2">
                    <a:lumMod val="50000"/>
                  </a:schemeClr>
                </a:solidFill>
              </a:rPr>
              <a:t>Précipitation par différence de solubilité</a:t>
            </a:r>
            <a:endParaRPr lang="fr-FR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677334" y="1625012"/>
            <a:ext cx="8596668" cy="3880773"/>
          </a:xfrm>
        </p:spPr>
        <p:txBody>
          <a:bodyPr/>
          <a:lstStyle/>
          <a:p>
            <a:r>
              <a:rPr lang="fr-FR" dirty="0" smtClean="0"/>
              <a:t>Provoquer la </a:t>
            </a:r>
            <a:r>
              <a:rPr lang="fr-FR" dirty="0" smtClean="0">
                <a:solidFill>
                  <a:srgbClr val="FF0000"/>
                </a:solidFill>
              </a:rPr>
              <a:t>précipitation de la P </a:t>
            </a:r>
            <a:r>
              <a:rPr lang="fr-FR" dirty="0" smtClean="0"/>
              <a:t>a isoler soit par </a:t>
            </a:r>
            <a:r>
              <a:rPr lang="fr-FR" dirty="0" smtClean="0">
                <a:solidFill>
                  <a:srgbClr val="FF0000"/>
                </a:solidFill>
              </a:rPr>
              <a:t>précipitation isoélectrique ou par relargage</a:t>
            </a:r>
            <a:endParaRPr lang="fr-FR" dirty="0">
              <a:solidFill>
                <a:srgbClr val="FF0000"/>
              </a:solidFill>
            </a:endParaRPr>
          </a:p>
          <a:p>
            <a:r>
              <a:rPr lang="fr-FR" dirty="0">
                <a:solidFill>
                  <a:srgbClr val="FF0000"/>
                </a:solidFill>
              </a:rPr>
              <a:t>précipitation </a:t>
            </a:r>
            <a:r>
              <a:rPr lang="fr-FR" dirty="0" smtClean="0">
                <a:solidFill>
                  <a:srgbClr val="FF0000"/>
                </a:solidFill>
              </a:rPr>
              <a:t>isoélectrique: on ajuste le pH a celui </a:t>
            </a:r>
            <a:r>
              <a:rPr lang="fr-FR" dirty="0" err="1" smtClean="0">
                <a:solidFill>
                  <a:srgbClr val="FF0000"/>
                </a:solidFill>
              </a:rPr>
              <a:t>PHi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de l’une des protéines du mélange puis ainsi la </a:t>
            </a:r>
            <a:r>
              <a:rPr lang="fr-FR" dirty="0" smtClean="0">
                <a:solidFill>
                  <a:srgbClr val="FF0000"/>
                </a:solidFill>
              </a:rPr>
              <a:t>P précipitée se sépare suite à une </a:t>
            </a:r>
            <a:r>
              <a:rPr lang="fr-FR" dirty="0" err="1" smtClean="0">
                <a:solidFill>
                  <a:srgbClr val="FF0000"/>
                </a:solidFill>
              </a:rPr>
              <a:t>centrifug</a:t>
            </a:r>
            <a:r>
              <a:rPr lang="fr-FR" dirty="0" smtClean="0">
                <a:solidFill>
                  <a:srgbClr val="FF0000"/>
                </a:solidFill>
              </a:rPr>
              <a:t> où elle se retrouve dans le culot</a:t>
            </a:r>
          </a:p>
          <a:p>
            <a:endParaRPr lang="fr-F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03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18309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</a:rPr>
              <a:t>2. Chromatographie</a:t>
            </a:r>
            <a:endParaRPr lang="fr-FR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677334" y="1625012"/>
            <a:ext cx="8596668" cy="3880773"/>
          </a:xfrm>
        </p:spPr>
        <p:txBody>
          <a:bodyPr/>
          <a:lstStyle/>
          <a:p>
            <a:r>
              <a:rPr lang="fr-FR" dirty="0"/>
              <a:t>technique de séparation des constituants d'un mélange dans laquelle interviennent des </a:t>
            </a:r>
            <a:r>
              <a:rPr lang="fr-FR" b="1" dirty="0"/>
              <a:t>phénomènes d'adsorption</a:t>
            </a:r>
            <a:r>
              <a:rPr lang="fr-FR" dirty="0"/>
              <a:t> et de </a:t>
            </a:r>
            <a:r>
              <a:rPr lang="fr-FR" b="1" dirty="0" smtClean="0"/>
              <a:t>partage</a:t>
            </a:r>
          </a:p>
          <a:p>
            <a:r>
              <a:rPr lang="fr-FR" dirty="0"/>
              <a:t>l'entraînement de ces constituants par une </a:t>
            </a:r>
            <a:r>
              <a:rPr lang="fr-FR" b="1" dirty="0"/>
              <a:t>phase mobile</a:t>
            </a:r>
            <a:r>
              <a:rPr lang="fr-FR" dirty="0"/>
              <a:t> (liquide) le long d'une </a:t>
            </a:r>
            <a:r>
              <a:rPr lang="fr-FR" b="1" dirty="0"/>
              <a:t>phase stationnaire</a:t>
            </a:r>
            <a:r>
              <a:rPr lang="fr-FR" dirty="0"/>
              <a:t> ou fixe (solide, gel de silice sur plaque aluminium par exemple) contenue dans une </a:t>
            </a:r>
            <a:r>
              <a:rPr lang="fr-FR" dirty="0" smtClean="0"/>
              <a:t>colonne</a:t>
            </a:r>
          </a:p>
          <a:p>
            <a:r>
              <a:rPr lang="fr-FR" dirty="0">
                <a:solidFill>
                  <a:srgbClr val="FF0000"/>
                </a:solidFill>
              </a:rPr>
              <a:t>Le solvant de chromatographie de la phase mobile déposé en haut de colonne va descendre par capillarité dans la phase stationnaire entraînant avec lui les composants protéiques. Selon leur </a:t>
            </a:r>
            <a:r>
              <a:rPr lang="fr-FR" dirty="0" err="1">
                <a:solidFill>
                  <a:srgbClr val="FF0000"/>
                </a:solidFill>
              </a:rPr>
              <a:t>hydrophilie</a:t>
            </a:r>
            <a:r>
              <a:rPr lang="fr-FR" dirty="0">
                <a:solidFill>
                  <a:srgbClr val="FF0000"/>
                </a:solidFill>
              </a:rPr>
              <a:t>, </a:t>
            </a:r>
            <a:r>
              <a:rPr lang="fr-FR" dirty="0" err="1">
                <a:solidFill>
                  <a:srgbClr val="FF0000"/>
                </a:solidFill>
              </a:rPr>
              <a:t>pHi</a:t>
            </a:r>
            <a:r>
              <a:rPr lang="fr-FR" dirty="0">
                <a:solidFill>
                  <a:srgbClr val="FF0000"/>
                </a:solidFill>
              </a:rPr>
              <a:t> ou encore selon leur P.M ils migreront plus ou moins vite dans la phase fixe</a:t>
            </a:r>
            <a:r>
              <a:rPr lang="fr-FR" dirty="0" smtClean="0">
                <a:solidFill>
                  <a:srgbClr val="FF0000"/>
                </a:solidFill>
              </a:rPr>
              <a:t>.</a:t>
            </a:r>
          </a:p>
          <a:p>
            <a:r>
              <a:rPr lang="fr-FR" dirty="0"/>
              <a:t>La  </a:t>
            </a:r>
            <a:r>
              <a:rPr lang="fr-FR" b="1" dirty="0"/>
              <a:t>CLHP</a:t>
            </a:r>
            <a:r>
              <a:rPr lang="fr-FR" dirty="0"/>
              <a:t> (HPLC en anglais) améliore les performances de séparation en mettant la phase mobile sous pression</a:t>
            </a:r>
            <a:endParaRPr lang="fr-F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03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5004"/>
          </a:xfrm>
        </p:spPr>
        <p:txBody>
          <a:bodyPr/>
          <a:lstStyle/>
          <a:p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</a:rPr>
              <a:t>Chromatographie sur papier</a:t>
            </a:r>
            <a:endParaRPr lang="fr-F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677334" y="1625012"/>
            <a:ext cx="8596668" cy="3880773"/>
          </a:xfrm>
        </p:spPr>
        <p:txBody>
          <a:bodyPr/>
          <a:lstStyle/>
          <a:p>
            <a:endParaRPr lang="fr-FR" dirty="0" smtClean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7988" y="1384604"/>
            <a:ext cx="3371429" cy="3409524"/>
          </a:xfrm>
          <a:prstGeom prst="rect">
            <a:avLst/>
          </a:prstGeom>
        </p:spPr>
      </p:pic>
      <p:sp>
        <p:nvSpPr>
          <p:cNvPr id="6" name="Espace réservé du contenu 4"/>
          <p:cNvSpPr txBox="1">
            <a:spLocks/>
          </p:cNvSpPr>
          <p:nvPr/>
        </p:nvSpPr>
        <p:spPr>
          <a:xfrm>
            <a:off x="816672" y="1384604"/>
            <a:ext cx="5257557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Le solvant monte par capillarité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Les molécules se séparent selon leur caractère polaire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Les non polaires se déplacent plus vite que les polaires sur un support hydrophile</a:t>
            </a:r>
          </a:p>
          <a:p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 smtClean="0">
                <a:solidFill>
                  <a:srgbClr val="FF0000"/>
                </a:solidFill>
              </a:rPr>
              <a:t>Chaque composé se définit par un rapport distance parcourue ….coefficient </a:t>
            </a:r>
          </a:p>
          <a:p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24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4271" y="213694"/>
            <a:ext cx="8596668" cy="683623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Chromatographie d’adsorption de type HPLC</a:t>
            </a:r>
            <a:endParaRPr lang="fr-F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64271" y="897317"/>
            <a:ext cx="8479102" cy="4186051"/>
          </a:xfrm>
        </p:spPr>
        <p:txBody>
          <a:bodyPr>
            <a:normAutofit/>
          </a:bodyPr>
          <a:lstStyle/>
          <a:p>
            <a:r>
              <a:rPr lang="fr-FR" dirty="0" smtClean="0"/>
              <a:t>Grande résolution et Vitesse d’analyse et grande reproductibilité</a:t>
            </a:r>
            <a:endParaRPr lang="en-US" dirty="0" smtClean="0"/>
          </a:p>
          <a:p>
            <a:r>
              <a:rPr lang="en-US" dirty="0" err="1" smtClean="0"/>
              <a:t>Pression</a:t>
            </a:r>
            <a:r>
              <a:rPr lang="en-US" dirty="0" smtClean="0"/>
              <a:t> </a:t>
            </a:r>
            <a:r>
              <a:rPr lang="en-US" dirty="0" err="1" smtClean="0"/>
              <a:t>élevée</a:t>
            </a:r>
            <a:r>
              <a:rPr lang="en-US" dirty="0" smtClean="0"/>
              <a:t> pour </a:t>
            </a:r>
            <a:r>
              <a:rPr lang="en-US" dirty="0" err="1" smtClean="0"/>
              <a:t>pousser</a:t>
            </a:r>
            <a:r>
              <a:rPr lang="en-US" dirty="0" smtClean="0"/>
              <a:t> le solvent a </a:t>
            </a:r>
            <a:r>
              <a:rPr lang="en-US" dirty="0" err="1" smtClean="0"/>
              <a:t>gde</a:t>
            </a:r>
            <a:r>
              <a:rPr lang="en-US" dirty="0" smtClean="0"/>
              <a:t> </a:t>
            </a:r>
            <a:r>
              <a:rPr lang="en-US" dirty="0" err="1" smtClean="0"/>
              <a:t>vitesse</a:t>
            </a:r>
            <a:r>
              <a:rPr lang="en-US" dirty="0"/>
              <a:t/>
            </a:r>
            <a:br>
              <a:rPr lang="en-US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245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4271" y="213694"/>
            <a:ext cx="8596668" cy="683623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Chromatographie de partage</a:t>
            </a:r>
            <a:endParaRPr lang="fr-F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64271" y="897317"/>
            <a:ext cx="8479102" cy="4186051"/>
          </a:xfrm>
        </p:spPr>
        <p:txBody>
          <a:bodyPr>
            <a:normAutofit/>
          </a:bodyPr>
          <a:lstStyle/>
          <a:p>
            <a:r>
              <a:rPr lang="fr-FR" smtClean="0"/>
              <a:t>Une </a:t>
            </a:r>
            <a:r>
              <a:rPr lang="fr-FR" dirty="0"/>
              <a:t>molécule composée d'aminoacides présentée à la fois à une </a:t>
            </a:r>
            <a:r>
              <a:rPr lang="fr-FR" b="1" dirty="0"/>
              <a:t>phase polaire</a:t>
            </a:r>
            <a:r>
              <a:rPr lang="fr-FR" dirty="0"/>
              <a:t> et à une </a:t>
            </a:r>
            <a:r>
              <a:rPr lang="fr-FR" b="1" dirty="0"/>
              <a:t>phase apolaire organique</a:t>
            </a:r>
            <a:r>
              <a:rPr lang="fr-FR" dirty="0"/>
              <a:t> se partagera en deux fractions entre ces deux phases selon son degré d'</a:t>
            </a:r>
            <a:r>
              <a:rPr lang="fr-FR" b="1" dirty="0" err="1"/>
              <a:t>hydrophilie</a:t>
            </a:r>
            <a:r>
              <a:rPr lang="fr-FR" dirty="0"/>
              <a:t> / </a:t>
            </a:r>
            <a:r>
              <a:rPr lang="fr-FR" b="1" dirty="0"/>
              <a:t>hydrophobie</a:t>
            </a:r>
            <a:r>
              <a:rPr lang="fr-FR" dirty="0"/>
              <a:t> déterminant son coefficient de partage. La chromatographie de partage est donc basée sur cette différence d'affinité</a:t>
            </a:r>
            <a:r>
              <a:rPr lang="en-US" dirty="0"/>
              <a:t/>
            </a:r>
            <a:br>
              <a:rPr lang="en-US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741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5004"/>
          </a:xfrm>
        </p:spPr>
        <p:txBody>
          <a:bodyPr/>
          <a:lstStyle/>
          <a:p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</a:rPr>
              <a:t>3. Electrophorèse</a:t>
            </a:r>
            <a:endParaRPr lang="fr-F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677334" y="1625012"/>
            <a:ext cx="8596668" cy="3880773"/>
          </a:xfrm>
        </p:spPr>
        <p:txBody>
          <a:bodyPr/>
          <a:lstStyle/>
          <a:p>
            <a:endParaRPr lang="fr-FR" dirty="0" smtClean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Espace réservé du contenu 4"/>
          <p:cNvSpPr txBox="1">
            <a:spLocks/>
          </p:cNvSpPr>
          <p:nvPr/>
        </p:nvSpPr>
        <p:spPr>
          <a:xfrm>
            <a:off x="816672" y="1384604"/>
            <a:ext cx="6328711" cy="388077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La migration différentielle de molécules chargées sous l'influence d'un champ électrique constitue la base de cette technique de fractionnement</a:t>
            </a:r>
            <a:r>
              <a:rPr lang="fr-FR" dirty="0" smtClean="0"/>
              <a:t>.</a:t>
            </a:r>
          </a:p>
          <a:p>
            <a:r>
              <a:rPr lang="fr-FR" dirty="0"/>
              <a:t>Les acides aminés sont séparables et identifiables par cette technique par leur </a:t>
            </a:r>
            <a:r>
              <a:rPr lang="fr-FR" b="1" dirty="0"/>
              <a:t>dissociation acido-basique</a:t>
            </a:r>
            <a:r>
              <a:rPr lang="fr-FR" dirty="0" smtClean="0"/>
              <a:t>.</a:t>
            </a:r>
          </a:p>
          <a:p>
            <a:endParaRPr lang="fr-FR" i="1" dirty="0" smtClean="0"/>
          </a:p>
          <a:p>
            <a:r>
              <a:rPr lang="fr-FR" dirty="0"/>
              <a:t>un courant électrique qui entraîne les molécules. Seules celles qui sont chargées se </a:t>
            </a:r>
            <a:r>
              <a:rPr lang="fr-FR" dirty="0" smtClean="0"/>
              <a:t>déplaceront</a:t>
            </a:r>
          </a:p>
          <a:p>
            <a:r>
              <a:rPr lang="fr-FR" i="1" dirty="0" smtClean="0"/>
              <a:t>Plus </a:t>
            </a:r>
            <a:r>
              <a:rPr lang="fr-FR" i="1" dirty="0"/>
              <a:t>les composés auront des charges importantes et plus vite ils migreront</a:t>
            </a:r>
            <a:r>
              <a:rPr lang="fr-FR" dirty="0"/>
              <a:t>. A la fin de la migration, il suffit de relever l'emplacement des composés d'</a:t>
            </a:r>
            <a:r>
              <a:rPr lang="fr-FR" b="1" dirty="0"/>
              <a:t>aminoacides</a:t>
            </a:r>
            <a:r>
              <a:rPr lang="fr-FR" dirty="0"/>
              <a:t> via des colorants (tels que le bleu de </a:t>
            </a:r>
            <a:r>
              <a:rPr lang="fr-FR" dirty="0" err="1"/>
              <a:t>Coomassie</a:t>
            </a:r>
            <a:r>
              <a:rPr lang="fr-FR" dirty="0"/>
              <a:t>) et la distance parcourue (leur déplacement) et de comparer avec des témoins.</a:t>
            </a:r>
            <a:endParaRPr lang="fr-FR" dirty="0" smtClean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3482" y="1384604"/>
            <a:ext cx="4104713" cy="32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47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4271" y="213694"/>
            <a:ext cx="8596668" cy="683623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Contrôle de l’efficacité de purification</a:t>
            </a:r>
            <a:endParaRPr lang="fr-F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64271" y="897317"/>
            <a:ext cx="8479102" cy="4186051"/>
          </a:xfrm>
        </p:spPr>
        <p:txBody>
          <a:bodyPr>
            <a:normAutofit/>
          </a:bodyPr>
          <a:lstStyle/>
          <a:p>
            <a:r>
              <a:rPr lang="fr-FR" dirty="0" smtClean="0"/>
              <a:t>Trois paramètres</a:t>
            </a:r>
          </a:p>
          <a:p>
            <a:r>
              <a:rPr lang="fr-FR" dirty="0" smtClean="0"/>
              <a:t>R%= </a:t>
            </a:r>
            <a:r>
              <a:rPr lang="fr-FR" dirty="0" err="1" smtClean="0"/>
              <a:t>Qté</a:t>
            </a:r>
            <a:r>
              <a:rPr lang="fr-FR" dirty="0" smtClean="0"/>
              <a:t> de protéine </a:t>
            </a:r>
            <a:r>
              <a:rPr lang="fr-FR" dirty="0" err="1" smtClean="0"/>
              <a:t>purifiéea</a:t>
            </a:r>
            <a:r>
              <a:rPr lang="fr-FR" dirty="0" smtClean="0"/>
              <a:t> chaque étape/</a:t>
            </a:r>
            <a:r>
              <a:rPr lang="fr-FR" dirty="0" err="1" smtClean="0"/>
              <a:t>Qté</a:t>
            </a:r>
            <a:r>
              <a:rPr lang="fr-FR" dirty="0" smtClean="0"/>
              <a:t> de départ</a:t>
            </a:r>
          </a:p>
          <a:p>
            <a:endParaRPr lang="en-US" dirty="0" smtClean="0"/>
          </a:p>
          <a:p>
            <a:r>
              <a:rPr lang="en-US" dirty="0" smtClean="0"/>
              <a:t>R%= </a:t>
            </a:r>
            <a:r>
              <a:rPr lang="en-US" dirty="0" err="1" smtClean="0"/>
              <a:t>Activité</a:t>
            </a:r>
            <a:r>
              <a:rPr lang="en-US" dirty="0" smtClean="0"/>
              <a:t> </a:t>
            </a:r>
            <a:r>
              <a:rPr lang="en-US" dirty="0" err="1" smtClean="0"/>
              <a:t>enzymatique</a:t>
            </a:r>
            <a:r>
              <a:rPr lang="en-US" dirty="0" smtClean="0"/>
              <a:t> à </a:t>
            </a:r>
            <a:r>
              <a:rPr lang="en-US" dirty="0" err="1" smtClean="0"/>
              <a:t>chaque</a:t>
            </a:r>
            <a:r>
              <a:rPr lang="en-US" dirty="0" smtClean="0"/>
              <a:t> </a:t>
            </a:r>
            <a:r>
              <a:rPr lang="en-US" dirty="0" err="1" smtClean="0"/>
              <a:t>étape</a:t>
            </a:r>
            <a:r>
              <a:rPr lang="en-US" dirty="0" smtClean="0"/>
              <a:t>/</a:t>
            </a:r>
            <a:r>
              <a:rPr lang="en-US" dirty="0" err="1" smtClean="0"/>
              <a:t>Activité</a:t>
            </a:r>
            <a:r>
              <a:rPr lang="en-US" dirty="0" smtClean="0"/>
              <a:t> </a:t>
            </a:r>
            <a:r>
              <a:rPr lang="en-US" dirty="0" err="1" smtClean="0"/>
              <a:t>enzymatique</a:t>
            </a:r>
            <a:r>
              <a:rPr lang="en-US" dirty="0" smtClean="0"/>
              <a:t> de depart</a:t>
            </a:r>
          </a:p>
          <a:p>
            <a:r>
              <a:rPr lang="en-US" dirty="0" smtClean="0"/>
              <a:t>AS= </a:t>
            </a:r>
            <a:r>
              <a:rPr lang="en-US" dirty="0" err="1" smtClean="0"/>
              <a:t>Activité</a:t>
            </a:r>
            <a:r>
              <a:rPr lang="en-US" dirty="0" smtClean="0"/>
              <a:t> </a:t>
            </a:r>
            <a:r>
              <a:rPr lang="en-US" dirty="0" err="1" smtClean="0"/>
              <a:t>enzymatique</a:t>
            </a:r>
            <a:r>
              <a:rPr lang="en-US" dirty="0" smtClean="0"/>
              <a:t> a </a:t>
            </a:r>
            <a:r>
              <a:rPr lang="en-US" dirty="0" err="1" smtClean="0"/>
              <a:t>chaque</a:t>
            </a:r>
            <a:r>
              <a:rPr lang="en-US" dirty="0" smtClean="0"/>
              <a:t> </a:t>
            </a:r>
            <a:r>
              <a:rPr lang="en-US" dirty="0" err="1" smtClean="0"/>
              <a:t>étape</a:t>
            </a:r>
            <a:r>
              <a:rPr lang="en-US" dirty="0" smtClean="0"/>
              <a:t>/</a:t>
            </a:r>
            <a:r>
              <a:rPr lang="en-US" dirty="0" err="1" smtClean="0"/>
              <a:t>Qté</a:t>
            </a:r>
            <a:r>
              <a:rPr lang="en-US" dirty="0" smtClean="0"/>
              <a:t> de P a </a:t>
            </a:r>
            <a:r>
              <a:rPr lang="en-US" dirty="0" err="1" smtClean="0"/>
              <a:t>chaque</a:t>
            </a:r>
            <a:r>
              <a:rPr lang="en-US" dirty="0" smtClean="0"/>
              <a:t> </a:t>
            </a:r>
            <a:r>
              <a:rPr lang="en-US" dirty="0" err="1" smtClean="0"/>
              <a:t>étape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IP= AS a </a:t>
            </a:r>
            <a:r>
              <a:rPr lang="en-US" dirty="0" err="1" smtClean="0"/>
              <a:t>chaque</a:t>
            </a:r>
            <a:r>
              <a:rPr lang="en-US" dirty="0" smtClean="0"/>
              <a:t> </a:t>
            </a:r>
            <a:r>
              <a:rPr lang="en-US" dirty="0" err="1" smtClean="0"/>
              <a:t>étape</a:t>
            </a:r>
            <a:r>
              <a:rPr lang="en-US" dirty="0" smtClean="0"/>
              <a:t>/AS de </a:t>
            </a:r>
            <a:r>
              <a:rPr lang="en-US" dirty="0" err="1" smtClean="0"/>
              <a:t>départ</a:t>
            </a:r>
            <a:endParaRPr lang="en-US" dirty="0" smtClean="0"/>
          </a:p>
          <a:p>
            <a:r>
              <a:rPr lang="en-US" dirty="0"/>
              <a:t/>
            </a:r>
            <a:br>
              <a:rPr lang="en-US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506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4434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</a:rPr>
              <a:t>I. Introduction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2831" y="1835882"/>
            <a:ext cx="8596668" cy="3880773"/>
          </a:xfrm>
        </p:spPr>
        <p:txBody>
          <a:bodyPr/>
          <a:lstStyle/>
          <a:p>
            <a:r>
              <a:rPr lang="en-US" dirty="0" err="1" smtClean="0"/>
              <a:t>Necessite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étape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d’extraction</a:t>
            </a:r>
            <a:r>
              <a:rPr lang="en-US" dirty="0" smtClean="0"/>
              <a:t> et de </a:t>
            </a:r>
            <a:r>
              <a:rPr lang="en-US" dirty="0" smtClean="0">
                <a:solidFill>
                  <a:srgbClr val="FF0000"/>
                </a:solidFill>
              </a:rPr>
              <a:t>purification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Deux</a:t>
            </a:r>
            <a:r>
              <a:rPr lang="en-US" dirty="0" smtClean="0"/>
              <a:t> points </a:t>
            </a:r>
            <a:r>
              <a:rPr lang="en-US" dirty="0" err="1" smtClean="0"/>
              <a:t>limites</a:t>
            </a:r>
            <a:r>
              <a:rPr lang="en-US" dirty="0" smtClean="0"/>
              <a:t>: </a:t>
            </a:r>
            <a:r>
              <a:rPr lang="en-US" dirty="0" err="1" smtClean="0"/>
              <a:t>présentes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à </a:t>
            </a:r>
            <a:r>
              <a:rPr lang="en-US" dirty="0" err="1" smtClean="0">
                <a:solidFill>
                  <a:srgbClr val="FF0000"/>
                </a:solidFill>
              </a:rPr>
              <a:t>faible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qté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soit</a:t>
            </a:r>
            <a:r>
              <a:rPr lang="en-US" dirty="0" smtClean="0"/>
              <a:t> </a:t>
            </a:r>
            <a:r>
              <a:rPr lang="en-US" dirty="0" err="1" smtClean="0"/>
              <a:t>mélangées</a:t>
            </a:r>
            <a:r>
              <a:rPr lang="en-US" dirty="0" smtClean="0"/>
              <a:t> à </a:t>
            </a:r>
            <a:r>
              <a:rPr lang="en-US" dirty="0" err="1" smtClean="0">
                <a:solidFill>
                  <a:srgbClr val="FF0000"/>
                </a:solidFill>
              </a:rPr>
              <a:t>plusieurs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proté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Peut</a:t>
            </a:r>
            <a:r>
              <a:rPr lang="en-US" dirty="0" smtClean="0"/>
              <a:t> </a:t>
            </a:r>
            <a:r>
              <a:rPr lang="en-US" dirty="0" err="1" smtClean="0"/>
              <a:t>etre</a:t>
            </a:r>
            <a:r>
              <a:rPr lang="en-US" dirty="0" smtClean="0"/>
              <a:t> </a:t>
            </a:r>
            <a:r>
              <a:rPr lang="en-US" dirty="0" err="1" smtClean="0"/>
              <a:t>rendu</a:t>
            </a:r>
            <a:r>
              <a:rPr lang="en-US" dirty="0" smtClean="0"/>
              <a:t> plus facile: des </a:t>
            </a:r>
            <a:r>
              <a:rPr lang="en-US" dirty="0" smtClean="0">
                <a:solidFill>
                  <a:srgbClr val="FF0000"/>
                </a:solidFill>
              </a:rPr>
              <a:t>methods </a:t>
            </a:r>
            <a:r>
              <a:rPr lang="en-US" dirty="0" err="1" smtClean="0">
                <a:solidFill>
                  <a:srgbClr val="FF0000"/>
                </a:solidFill>
              </a:rPr>
              <a:t>d’isolement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basées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sur </a:t>
            </a:r>
            <a:r>
              <a:rPr lang="en-US" dirty="0" err="1" smtClean="0"/>
              <a:t>leur</a:t>
            </a:r>
            <a:r>
              <a:rPr lang="en-US" dirty="0" smtClean="0"/>
              <a:t> </a:t>
            </a:r>
            <a:r>
              <a:rPr lang="en-US" dirty="0" err="1" smtClean="0"/>
              <a:t>pptés</a:t>
            </a:r>
            <a:r>
              <a:rPr lang="en-US" dirty="0" smtClean="0"/>
              <a:t> et </a:t>
            </a:r>
            <a:r>
              <a:rPr lang="en-US" dirty="0" smtClean="0">
                <a:solidFill>
                  <a:srgbClr val="FF0000"/>
                </a:solidFill>
              </a:rPr>
              <a:t>techniques </a:t>
            </a:r>
            <a:r>
              <a:rPr lang="en-US" dirty="0" err="1" smtClean="0">
                <a:solidFill>
                  <a:srgbClr val="FF0000"/>
                </a:solidFill>
              </a:rPr>
              <a:t>performantes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0901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3623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solidFill>
                  <a:schemeClr val="accent2">
                    <a:lumMod val="50000"/>
                  </a:schemeClr>
                </a:solidFill>
              </a:rPr>
              <a:t>I.2. Méthodes d’isolement et de fractionnement</a:t>
            </a:r>
            <a:endParaRPr lang="fr-F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6705" y="1202595"/>
            <a:ext cx="8596668" cy="3880773"/>
          </a:xfrm>
        </p:spPr>
        <p:txBody>
          <a:bodyPr/>
          <a:lstStyle/>
          <a:p>
            <a:r>
              <a:rPr lang="en-US" dirty="0" err="1" smtClean="0"/>
              <a:t>Briser</a:t>
            </a:r>
            <a:r>
              <a:rPr lang="en-US" dirty="0" smtClean="0"/>
              <a:t> les cellules pour </a:t>
            </a:r>
            <a:r>
              <a:rPr lang="en-US" dirty="0" err="1" smtClean="0"/>
              <a:t>libérer</a:t>
            </a:r>
            <a:r>
              <a:rPr lang="en-US" dirty="0" smtClean="0"/>
              <a:t> les proteins</a:t>
            </a:r>
          </a:p>
          <a:p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9" name="Ellipse 8"/>
          <p:cNvSpPr/>
          <p:nvPr/>
        </p:nvSpPr>
        <p:spPr>
          <a:xfrm>
            <a:off x="300444" y="2524299"/>
            <a:ext cx="4454436" cy="1254522"/>
          </a:xfrm>
          <a:prstGeom prst="ellips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Lyse</a:t>
            </a:r>
          </a:p>
          <a:p>
            <a:pPr algn="ctr"/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Osmotique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enzy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solvants</a:t>
            </a:r>
            <a:endParaRPr lang="fr-F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3722600" y="1526696"/>
            <a:ext cx="3122023" cy="1200158"/>
          </a:xfrm>
          <a:prstGeom prst="ellips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2">
                    <a:lumMod val="50000"/>
                  </a:schemeClr>
                </a:solidFill>
              </a:rPr>
              <a:t>Homogeneisation</a:t>
            </a:r>
            <a:endParaRPr lang="fr-FR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2types traits</a:t>
            </a:r>
            <a:endParaRPr lang="fr-F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6083072" y="2269719"/>
            <a:ext cx="4941979" cy="1509102"/>
          </a:xfrm>
          <a:prstGeom prst="ellips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2. Trait </a:t>
            </a:r>
            <a:r>
              <a:rPr lang="en-US" dirty="0" err="1" smtClean="0">
                <a:solidFill>
                  <a:srgbClr val="FF0000"/>
                </a:solidFill>
              </a:rPr>
              <a:t>mécanique</a:t>
            </a:r>
            <a:endParaRPr lang="en-US" dirty="0" smtClean="0">
              <a:solidFill>
                <a:srgbClr val="FF0000"/>
              </a:solidFill>
            </a:endParaRPr>
          </a:p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Broyage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mixeur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homogeneiseur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sonicateur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692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4271" y="213694"/>
            <a:ext cx="8596668" cy="683623"/>
          </a:xfrm>
        </p:spPr>
        <p:txBody>
          <a:bodyPr>
            <a:normAutofit/>
          </a:bodyPr>
          <a:lstStyle/>
          <a:p>
            <a:r>
              <a:rPr lang="fr-FR" dirty="0" err="1" smtClean="0">
                <a:solidFill>
                  <a:schemeClr val="accent2">
                    <a:lumMod val="50000"/>
                  </a:schemeClr>
                </a:solidFill>
              </a:rPr>
              <a:t>Homogeneisation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fr-F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64271" y="897317"/>
            <a:ext cx="8479102" cy="4186051"/>
          </a:xfrm>
        </p:spPr>
        <p:txBody>
          <a:bodyPr>
            <a:normAutofit/>
          </a:bodyPr>
          <a:lstStyle/>
          <a:p>
            <a:r>
              <a:rPr lang="fr-FR" dirty="0"/>
              <a:t> </a:t>
            </a:r>
            <a:r>
              <a:rPr lang="fr-FR" sz="2400" dirty="0" smtClean="0">
                <a:solidFill>
                  <a:srgbClr val="FF0000"/>
                </a:solidFill>
              </a:rPr>
              <a:t>La </a:t>
            </a:r>
            <a:r>
              <a:rPr lang="fr-FR" sz="2400" dirty="0">
                <a:solidFill>
                  <a:srgbClr val="FF0000"/>
                </a:solidFill>
              </a:rPr>
              <a:t>lyse des membranes cellulaires</a:t>
            </a:r>
            <a:r>
              <a:rPr lang="fr-FR" sz="2400" dirty="0"/>
              <a:t> ainsi effectuée va permettre la libération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 smtClean="0"/>
          </a:p>
          <a:p>
            <a:endParaRPr lang="en-US" sz="2400" b="1" dirty="0">
              <a:solidFill>
                <a:srgbClr val="FF0000"/>
              </a:solidFill>
            </a:endParaRPr>
          </a:p>
          <a:p>
            <a:r>
              <a:rPr lang="fr-FR" sz="2400" b="1" dirty="0" smtClean="0">
                <a:solidFill>
                  <a:srgbClr val="FF0000"/>
                </a:solidFill>
              </a:rPr>
              <a:t>homogénéisations </a:t>
            </a:r>
            <a:r>
              <a:rPr lang="fr-FR" sz="2400" b="1" dirty="0">
                <a:solidFill>
                  <a:srgbClr val="FF0000"/>
                </a:solidFill>
              </a:rPr>
              <a:t>mécaniques</a:t>
            </a:r>
            <a:r>
              <a:rPr lang="fr-FR" sz="2400" dirty="0"/>
              <a:t>, l'emploi d'ultrasons, l'utilisation de chocs osmotiques.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096725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61554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. Centrifugation, ultracentrifugation</a:t>
            </a:r>
            <a:b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2400" dirty="0">
                <a:solidFill>
                  <a:schemeClr val="accent2">
                    <a:lumMod val="50000"/>
                  </a:schemeClr>
                </a:solidFill>
              </a:rPr>
            </a:br>
            <a:endParaRPr lang="fr-FR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220063"/>
            <a:ext cx="8596668" cy="3880773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Après </a:t>
            </a:r>
            <a:r>
              <a:rPr lang="en-US" b="1" u="sng" dirty="0" smtClean="0">
                <a:solidFill>
                  <a:srgbClr val="FF0000"/>
                </a:solidFill>
              </a:rPr>
              <a:t>trait </a:t>
            </a:r>
            <a:r>
              <a:rPr lang="en-US" b="1" u="sng" dirty="0" err="1" smtClean="0">
                <a:solidFill>
                  <a:srgbClr val="FF0000"/>
                </a:solidFill>
              </a:rPr>
              <a:t>mécanique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ou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u="sng" dirty="0" smtClean="0">
                <a:solidFill>
                  <a:srgbClr val="FF0000"/>
                </a:solidFill>
              </a:rPr>
              <a:t>lyse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3722600" y="1526697"/>
            <a:ext cx="3122023" cy="602550"/>
          </a:xfrm>
          <a:prstGeom prst="ellips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fr-FR" dirty="0" err="1" smtClean="0">
                <a:solidFill>
                  <a:schemeClr val="accent2">
                    <a:lumMod val="50000"/>
                  </a:schemeClr>
                </a:solidFill>
              </a:rPr>
              <a:t>Homogenat</a:t>
            </a:r>
            <a:endParaRPr lang="fr-FR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fr-FR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6844623" y="1827972"/>
            <a:ext cx="992463" cy="301275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H="1">
            <a:off x="2730137" y="1827972"/>
            <a:ext cx="992463" cy="313508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166670" y="2174639"/>
            <a:ext cx="4209387" cy="1024824"/>
          </a:xfrm>
          <a:prstGeom prst="ellips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fr-FR" dirty="0" err="1" smtClean="0">
                <a:solidFill>
                  <a:srgbClr val="FF0000"/>
                </a:solidFill>
              </a:rPr>
              <a:t>Contrifu</a:t>
            </a:r>
            <a:r>
              <a:rPr lang="fr-FR" dirty="0" smtClean="0">
                <a:solidFill>
                  <a:srgbClr val="FF0000"/>
                </a:solidFill>
              </a:rPr>
              <a:t> différentielle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(en </a:t>
            </a:r>
            <a:r>
              <a:rPr lang="fr-FR" dirty="0" err="1" smtClean="0">
                <a:solidFill>
                  <a:schemeClr val="accent2">
                    <a:lumMod val="50000"/>
                  </a:schemeClr>
                </a:solidFill>
              </a:rPr>
              <a:t>fct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 de la masse </a:t>
            </a:r>
            <a:r>
              <a:rPr lang="fr-FR" dirty="0" err="1" smtClean="0">
                <a:solidFill>
                  <a:schemeClr val="accent2">
                    <a:lumMod val="50000"/>
                  </a:schemeClr>
                </a:solidFill>
              </a:rPr>
              <a:t>plusieur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 étapes, </a:t>
            </a:r>
            <a:r>
              <a:rPr lang="fr-FR" dirty="0" err="1" smtClean="0">
                <a:solidFill>
                  <a:schemeClr val="accent2">
                    <a:lumMod val="50000"/>
                  </a:schemeClr>
                </a:solidFill>
              </a:rPr>
              <a:t>dif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accent2">
                    <a:lumMod val="50000"/>
                  </a:schemeClr>
                </a:solidFill>
              </a:rPr>
              <a:t>vitess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</a:p>
          <a:p>
            <a:pPr algn="ctr"/>
            <a:endParaRPr lang="fr-F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7454294" y="2016722"/>
            <a:ext cx="3872511" cy="720434"/>
          </a:xfrm>
          <a:prstGeom prst="ellips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fr-FR" dirty="0" err="1" smtClean="0">
                <a:solidFill>
                  <a:srgbClr val="FF0000"/>
                </a:solidFill>
              </a:rPr>
              <a:t>Centrifu</a:t>
            </a:r>
            <a:r>
              <a:rPr lang="fr-FR" dirty="0" smtClean="0">
                <a:solidFill>
                  <a:srgbClr val="FF0000"/>
                </a:solidFill>
              </a:rPr>
              <a:t> zonale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(taille des particules) </a:t>
            </a:r>
          </a:p>
          <a:p>
            <a:pPr algn="ctr"/>
            <a:endParaRPr lang="fr-FR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3257089"/>
            <a:ext cx="4714875" cy="3200400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478" y="2884873"/>
            <a:ext cx="2522188" cy="3701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061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61554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2400" dirty="0">
                <a:solidFill>
                  <a:schemeClr val="accent2">
                    <a:lumMod val="50000"/>
                  </a:schemeClr>
                </a:solidFill>
              </a:rPr>
            </a:br>
            <a:endParaRPr lang="fr-FR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220063"/>
            <a:ext cx="8596668" cy="3880773"/>
          </a:xfrm>
        </p:spPr>
        <p:txBody>
          <a:bodyPr>
            <a:normAutofit/>
          </a:bodyPr>
          <a:lstStyle/>
          <a:p>
            <a:r>
              <a:rPr lang="fr-FR" sz="2800" i="1" dirty="0">
                <a:solidFill>
                  <a:srgbClr val="FF0000"/>
                </a:solidFill>
              </a:rPr>
              <a:t>La </a:t>
            </a:r>
            <a:r>
              <a:rPr lang="fr-FR" sz="2800" b="1" i="1" dirty="0">
                <a:solidFill>
                  <a:srgbClr val="FF0000"/>
                </a:solidFill>
              </a:rPr>
              <a:t>vitesse de sédimentation</a:t>
            </a:r>
            <a:r>
              <a:rPr lang="fr-FR" sz="2800" i="1" dirty="0"/>
              <a:t> est proportionnelle à l'intensité du champ centrifuge</a:t>
            </a:r>
            <a:r>
              <a:rPr lang="fr-FR" sz="2800" dirty="0"/>
              <a:t>. Le résultat d'une centrifugation est l'obtention de deux fractions : le </a:t>
            </a:r>
            <a:r>
              <a:rPr lang="fr-FR" sz="2800" b="1" dirty="0"/>
              <a:t>sédiment</a:t>
            </a:r>
            <a:r>
              <a:rPr lang="fr-FR" sz="2800" dirty="0"/>
              <a:t> ou culot (solide, au fond du tube), le </a:t>
            </a:r>
            <a:r>
              <a:rPr lang="fr-FR" sz="2800" b="1" dirty="0"/>
              <a:t>surnageant</a:t>
            </a:r>
            <a:r>
              <a:rPr lang="fr-FR" sz="2800" dirty="0"/>
              <a:t> (fraction liquide). 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endParaRPr lang="fr-FR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64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3117" y="396632"/>
            <a:ext cx="43476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2. Filtration et ultrafiltration</a:t>
            </a:r>
            <a:endParaRPr lang="fr-FR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509863" y="932208"/>
            <a:ext cx="1053685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Applications: </a:t>
            </a:r>
            <a:r>
              <a:rPr lang="en-US" sz="2400" dirty="0" smtClean="0">
                <a:solidFill>
                  <a:srgbClr val="002060"/>
                </a:solidFill>
              </a:rPr>
              <a:t>sterilization, </a:t>
            </a:r>
            <a:r>
              <a:rPr lang="en-US" sz="2400" dirty="0" err="1" smtClean="0">
                <a:solidFill>
                  <a:srgbClr val="002060"/>
                </a:solidFill>
              </a:rPr>
              <a:t>isolement</a:t>
            </a:r>
            <a:r>
              <a:rPr lang="en-US" sz="2400" dirty="0" smtClean="0">
                <a:solidFill>
                  <a:srgbClr val="002060"/>
                </a:solidFill>
              </a:rPr>
              <a:t> d’un </a:t>
            </a:r>
            <a:r>
              <a:rPr lang="en-US" sz="2400" dirty="0" err="1" smtClean="0">
                <a:solidFill>
                  <a:srgbClr val="002060"/>
                </a:solidFill>
              </a:rPr>
              <a:t>précipité</a:t>
            </a:r>
            <a:r>
              <a:rPr lang="en-US" sz="2400" dirty="0" smtClean="0">
                <a:solidFill>
                  <a:srgbClr val="002060"/>
                </a:solidFill>
              </a:rPr>
              <a:t>, elimination de </a:t>
            </a:r>
            <a:r>
              <a:rPr lang="en-US" sz="2400" dirty="0" err="1" smtClean="0">
                <a:solidFill>
                  <a:srgbClr val="002060"/>
                </a:solidFill>
              </a:rPr>
              <a:t>sels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de solution, concentration  de </a:t>
            </a:r>
            <a:r>
              <a:rPr lang="en-US" sz="2400" dirty="0" err="1" smtClean="0">
                <a:solidFill>
                  <a:srgbClr val="002060"/>
                </a:solidFill>
              </a:rPr>
              <a:t>macromolécules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9863" y="2802907"/>
            <a:ext cx="15888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3. </a:t>
            </a:r>
            <a:r>
              <a:rPr lang="en-US" sz="2400" b="1" dirty="0" err="1" smtClean="0">
                <a:solidFill>
                  <a:schemeClr val="accent2">
                    <a:lumMod val="50000"/>
                  </a:schemeClr>
                </a:solidFill>
              </a:rPr>
              <a:t>Dialyse</a:t>
            </a:r>
            <a:endParaRPr lang="fr-FR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403117" y="3532360"/>
            <a:ext cx="83010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Presence de substances interferences </a:t>
            </a:r>
            <a:r>
              <a:rPr lang="en-US" dirty="0" err="1" smtClean="0">
                <a:solidFill>
                  <a:srgbClr val="FF0000"/>
                </a:solidFill>
              </a:rPr>
              <a:t>dans</a:t>
            </a:r>
            <a:r>
              <a:rPr lang="en-US" dirty="0" smtClean="0">
                <a:solidFill>
                  <a:srgbClr val="FF0000"/>
                </a:solidFill>
              </a:rPr>
              <a:t> la preparation: </a:t>
            </a:r>
            <a:r>
              <a:rPr lang="en-US" dirty="0" err="1" smtClean="0">
                <a:solidFill>
                  <a:srgbClr val="FF0000"/>
                </a:solidFill>
              </a:rPr>
              <a:t>glucides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sels</a:t>
            </a:r>
            <a:r>
              <a:rPr lang="en-US" dirty="0" smtClean="0">
                <a:solidFill>
                  <a:srgbClr val="FF0000"/>
                </a:solidFill>
              </a:rPr>
              <a:t>;;;;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1304311" y="4437268"/>
            <a:ext cx="8516229" cy="1439836"/>
          </a:xfrm>
          <a:prstGeom prst="ellips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Dialyse</a:t>
            </a:r>
            <a:r>
              <a:rPr lang="en-US" dirty="0" smtClean="0">
                <a:solidFill>
                  <a:srgbClr val="FF0000"/>
                </a:solidFill>
              </a:rPr>
              <a:t>= </a:t>
            </a:r>
            <a:r>
              <a:rPr lang="en-US" dirty="0" err="1" smtClean="0">
                <a:solidFill>
                  <a:srgbClr val="002060"/>
                </a:solidFill>
              </a:rPr>
              <a:t>basé</a:t>
            </a:r>
            <a:r>
              <a:rPr lang="en-US" dirty="0" smtClean="0">
                <a:solidFill>
                  <a:srgbClr val="002060"/>
                </a:solidFill>
              </a:rPr>
              <a:t> sur la diffusion a travers </a:t>
            </a:r>
            <a:r>
              <a:rPr lang="en-US" dirty="0" err="1" smtClean="0">
                <a:solidFill>
                  <a:srgbClr val="002060"/>
                </a:solidFill>
              </a:rPr>
              <a:t>une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mbne</a:t>
            </a:r>
            <a:r>
              <a:rPr lang="en-US" dirty="0" smtClean="0">
                <a:solidFill>
                  <a:srgbClr val="002060"/>
                </a:solidFill>
              </a:rPr>
              <a:t> permeable </a:t>
            </a:r>
            <a:r>
              <a:rPr lang="en-US" dirty="0" err="1" smtClean="0">
                <a:solidFill>
                  <a:srgbClr val="002060"/>
                </a:solidFill>
              </a:rPr>
              <a:t>ou</a:t>
            </a:r>
            <a:r>
              <a:rPr lang="en-US" dirty="0" smtClean="0">
                <a:solidFill>
                  <a:srgbClr val="002060"/>
                </a:solidFill>
              </a:rPr>
              <a:t> semi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</a:rPr>
              <a:t>Les ions se </a:t>
            </a:r>
            <a:r>
              <a:rPr lang="en-US" dirty="0" err="1" smtClean="0">
                <a:solidFill>
                  <a:srgbClr val="002060"/>
                </a:solidFill>
              </a:rPr>
              <a:t>déplacent</a:t>
            </a:r>
            <a:r>
              <a:rPr lang="en-US" dirty="0" smtClean="0">
                <a:solidFill>
                  <a:srgbClr val="002060"/>
                </a:solidFill>
              </a:rPr>
              <a:t> du ½ plus </a:t>
            </a:r>
            <a:r>
              <a:rPr lang="en-US" dirty="0" err="1" smtClean="0">
                <a:solidFill>
                  <a:srgbClr val="002060"/>
                </a:solidFill>
              </a:rPr>
              <a:t>concentré</a:t>
            </a:r>
            <a:endParaRPr 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788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61554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3 </a:t>
            </a:r>
            <a:r>
              <a:rPr lang="en-US" sz="2400" b="1" dirty="0" err="1" smtClean="0">
                <a:solidFill>
                  <a:schemeClr val="accent2">
                    <a:lumMod val="50000"/>
                  </a:schemeClr>
                </a:solidFill>
              </a:rPr>
              <a:t>Méthodes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 de purification et </a:t>
            </a:r>
            <a:r>
              <a:rPr lang="en-US" sz="2400" b="1" dirty="0" err="1" smtClean="0">
                <a:solidFill>
                  <a:schemeClr val="accent2">
                    <a:lumMod val="50000"/>
                  </a:schemeClr>
                </a:solidFill>
              </a:rPr>
              <a:t>d’analyse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</a:br>
            <a:endParaRPr lang="fr-FR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489179" y="1194468"/>
            <a:ext cx="4209387" cy="1024824"/>
          </a:xfrm>
          <a:prstGeom prst="ellips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>
              <a:solidFill>
                <a:srgbClr val="002060"/>
              </a:solidFill>
            </a:endParaRPr>
          </a:p>
          <a:p>
            <a:pPr algn="ctr"/>
            <a:r>
              <a:rPr lang="fr-FR" dirty="0" smtClean="0">
                <a:solidFill>
                  <a:srgbClr val="002060"/>
                </a:solidFill>
              </a:rPr>
              <a:t>Purification: chaque étape dépend </a:t>
            </a:r>
            <a:r>
              <a:rPr lang="fr-FR" dirty="0" err="1" smtClean="0">
                <a:solidFill>
                  <a:srgbClr val="002060"/>
                </a:solidFill>
              </a:rPr>
              <a:t>pptés</a:t>
            </a:r>
            <a:endParaRPr lang="fr-FR" dirty="0" smtClean="0">
              <a:solidFill>
                <a:srgbClr val="002060"/>
              </a:solidFill>
            </a:endParaRPr>
          </a:p>
          <a:p>
            <a:pPr algn="ctr"/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4088311" y="1071154"/>
            <a:ext cx="4209387" cy="1024824"/>
          </a:xfrm>
          <a:prstGeom prst="ellips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>
              <a:solidFill>
                <a:srgbClr val="002060"/>
              </a:solidFill>
            </a:endParaRPr>
          </a:p>
          <a:p>
            <a:pPr algn="ctr"/>
            <a:r>
              <a:rPr lang="fr-FR" dirty="0" smtClean="0">
                <a:solidFill>
                  <a:srgbClr val="002060"/>
                </a:solidFill>
              </a:rPr>
              <a:t>Contrôler efficacité: </a:t>
            </a:r>
            <a:r>
              <a:rPr lang="fr-FR" dirty="0" err="1" smtClean="0">
                <a:solidFill>
                  <a:srgbClr val="002060"/>
                </a:solidFill>
              </a:rPr>
              <a:t>rdt</a:t>
            </a:r>
            <a:endParaRPr lang="fr-FR" dirty="0" smtClean="0">
              <a:solidFill>
                <a:srgbClr val="002060"/>
              </a:solidFill>
            </a:endParaRPr>
          </a:p>
          <a:p>
            <a:pPr algn="ctr"/>
            <a:endParaRPr lang="fr-FR" dirty="0">
              <a:solidFill>
                <a:srgbClr val="002060"/>
              </a:solidFill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880737"/>
              </p:ext>
            </p:extLst>
          </p:nvPr>
        </p:nvGraphicFramePr>
        <p:xfrm>
          <a:off x="677334" y="2095978"/>
          <a:ext cx="7717261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8820">
                  <a:extLst>
                    <a:ext uri="{9D8B030D-6E8A-4147-A177-3AD203B41FA5}">
                      <a16:colId xmlns:a16="http://schemas.microsoft.com/office/drawing/2014/main" val="2473754270"/>
                    </a:ext>
                  </a:extLst>
                </a:gridCol>
                <a:gridCol w="4940161">
                  <a:extLst>
                    <a:ext uri="{9D8B030D-6E8A-4147-A177-3AD203B41FA5}">
                      <a16:colId xmlns:a16="http://schemas.microsoft.com/office/drawing/2014/main" val="85632889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555372570"/>
                    </a:ext>
                  </a:extLst>
                </a:gridCol>
              </a:tblGrid>
              <a:tr h="340987">
                <a:tc>
                  <a:txBody>
                    <a:bodyPr/>
                    <a:lstStyle/>
                    <a:p>
                      <a:r>
                        <a:rPr lang="fr-FR" dirty="0" err="1" smtClean="0">
                          <a:solidFill>
                            <a:srgbClr val="FF0000"/>
                          </a:solidFill>
                        </a:rPr>
                        <a:t>propté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Technique de séparation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9651579"/>
                  </a:ext>
                </a:extLst>
              </a:tr>
              <a:tr h="1875428">
                <a:tc>
                  <a:txBody>
                    <a:bodyPr/>
                    <a:lstStyle/>
                    <a:p>
                      <a:r>
                        <a:rPr lang="fr-FR" b="0" dirty="0" smtClean="0">
                          <a:solidFill>
                            <a:srgbClr val="002060"/>
                          </a:solidFill>
                        </a:rPr>
                        <a:t>Taille et densité</a:t>
                      </a:r>
                      <a:endParaRPr lang="fr-FR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b="0" dirty="0" smtClean="0">
                          <a:solidFill>
                            <a:srgbClr val="002060"/>
                          </a:solidFill>
                        </a:rPr>
                        <a:t>Centrifugation</a:t>
                      </a:r>
                    </a:p>
                    <a:p>
                      <a:r>
                        <a:rPr lang="fr-FR" b="0" dirty="0" smtClean="0">
                          <a:solidFill>
                            <a:srgbClr val="002060"/>
                          </a:solidFill>
                        </a:rPr>
                        <a:t>Dialyse</a:t>
                      </a:r>
                    </a:p>
                    <a:p>
                      <a:r>
                        <a:rPr lang="fr-FR" b="0" dirty="0" smtClean="0">
                          <a:solidFill>
                            <a:srgbClr val="002060"/>
                          </a:solidFill>
                        </a:rPr>
                        <a:t>Filtration et </a:t>
                      </a:r>
                      <a:r>
                        <a:rPr lang="fr-FR" b="0" dirty="0" err="1" smtClean="0">
                          <a:solidFill>
                            <a:srgbClr val="002060"/>
                          </a:solidFill>
                        </a:rPr>
                        <a:t>ultrafiltratio</a:t>
                      </a:r>
                      <a:endParaRPr lang="fr-FR" b="0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fr-FR" b="0" dirty="0" smtClean="0">
                          <a:solidFill>
                            <a:srgbClr val="002060"/>
                          </a:solidFill>
                        </a:rPr>
                        <a:t>Chromatographie d’exclusion</a:t>
                      </a:r>
                    </a:p>
                    <a:p>
                      <a:r>
                        <a:rPr lang="fr-FR" b="0" dirty="0" smtClean="0">
                          <a:solidFill>
                            <a:srgbClr val="002060"/>
                          </a:solidFill>
                        </a:rPr>
                        <a:t>Electrophorèse de gel de porosité</a:t>
                      </a:r>
                    </a:p>
                    <a:p>
                      <a:r>
                        <a:rPr lang="fr-FR" b="0" dirty="0" smtClean="0">
                          <a:solidFill>
                            <a:srgbClr val="002060"/>
                          </a:solidFill>
                        </a:rPr>
                        <a:t>Electrophorèse en SDS Page</a:t>
                      </a:r>
                    </a:p>
                    <a:p>
                      <a:endParaRPr lang="fr-FR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1956890"/>
                  </a:ext>
                </a:extLst>
              </a:tr>
              <a:tr h="1363948">
                <a:tc>
                  <a:txBody>
                    <a:bodyPr/>
                    <a:lstStyle/>
                    <a:p>
                      <a:r>
                        <a:rPr lang="fr-FR" b="0" dirty="0" smtClean="0">
                          <a:solidFill>
                            <a:srgbClr val="002060"/>
                          </a:solidFill>
                        </a:rPr>
                        <a:t>Solubilité, polarité</a:t>
                      </a:r>
                      <a:endParaRPr lang="fr-FR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b="0" dirty="0" smtClean="0">
                          <a:solidFill>
                            <a:srgbClr val="002060"/>
                          </a:solidFill>
                        </a:rPr>
                        <a:t>Précipitation par différence de solubilité (PH,..)</a:t>
                      </a:r>
                    </a:p>
                    <a:p>
                      <a:r>
                        <a:rPr lang="fr-FR" b="0" dirty="0" smtClean="0">
                          <a:solidFill>
                            <a:srgbClr val="002060"/>
                          </a:solidFill>
                        </a:rPr>
                        <a:t>Chromatographie sur papier</a:t>
                      </a:r>
                    </a:p>
                    <a:p>
                      <a:r>
                        <a:rPr lang="fr-FR" b="0" dirty="0" smtClean="0">
                          <a:solidFill>
                            <a:srgbClr val="002060"/>
                          </a:solidFill>
                        </a:rPr>
                        <a:t>Chromatographie</a:t>
                      </a:r>
                      <a:r>
                        <a:rPr lang="fr-FR" b="0" baseline="0" dirty="0" smtClean="0">
                          <a:solidFill>
                            <a:srgbClr val="002060"/>
                          </a:solidFill>
                        </a:rPr>
                        <a:t> d’adsorption</a:t>
                      </a:r>
                    </a:p>
                    <a:p>
                      <a:endParaRPr lang="fr-FR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6951386"/>
                  </a:ext>
                </a:extLst>
              </a:tr>
              <a:tr h="1108208">
                <a:tc>
                  <a:txBody>
                    <a:bodyPr/>
                    <a:lstStyle/>
                    <a:p>
                      <a:r>
                        <a:rPr lang="fr-FR" b="0" dirty="0" smtClean="0">
                          <a:solidFill>
                            <a:srgbClr val="002060"/>
                          </a:solidFill>
                        </a:rPr>
                        <a:t>Charge</a:t>
                      </a:r>
                      <a:endParaRPr lang="fr-FR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baseline="0" dirty="0" smtClean="0">
                          <a:solidFill>
                            <a:srgbClr val="002060"/>
                          </a:solidFill>
                        </a:rPr>
                        <a:t>Chromatographie échangeuse d’ions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baseline="0" dirty="0" smtClean="0">
                          <a:solidFill>
                            <a:srgbClr val="002060"/>
                          </a:solidFill>
                        </a:rPr>
                        <a:t>Electrophorèse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baseline="0" dirty="0" smtClean="0">
                          <a:solidFill>
                            <a:srgbClr val="002060"/>
                          </a:solidFill>
                        </a:rPr>
                        <a:t>Focalisation isoélectrique</a:t>
                      </a:r>
                    </a:p>
                    <a:p>
                      <a:endParaRPr lang="fr-FR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5167124"/>
                  </a:ext>
                </a:extLst>
              </a:tr>
              <a:tr h="340987">
                <a:tc>
                  <a:txBody>
                    <a:bodyPr/>
                    <a:lstStyle/>
                    <a:p>
                      <a:r>
                        <a:rPr lang="fr-FR" b="0" dirty="0" smtClean="0">
                          <a:solidFill>
                            <a:srgbClr val="002060"/>
                          </a:solidFill>
                        </a:rPr>
                        <a:t>Spécificité</a:t>
                      </a:r>
                      <a:endParaRPr lang="fr-FR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b="0" dirty="0" smtClean="0">
                          <a:solidFill>
                            <a:srgbClr val="002060"/>
                          </a:solidFill>
                        </a:rPr>
                        <a:t>Chromatographie d’affinité</a:t>
                      </a:r>
                      <a:endParaRPr lang="fr-FR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9766540"/>
                  </a:ext>
                </a:extLst>
              </a:tr>
            </a:tbl>
          </a:graphicData>
        </a:graphic>
      </p:graphicFrame>
      <p:sp>
        <p:nvSpPr>
          <p:cNvPr id="7" name="Ellipse 6"/>
          <p:cNvSpPr/>
          <p:nvPr/>
        </p:nvSpPr>
        <p:spPr>
          <a:xfrm>
            <a:off x="489179" y="2247515"/>
            <a:ext cx="2762045" cy="770351"/>
          </a:xfrm>
          <a:prstGeom prst="ellipse">
            <a:avLst/>
          </a:prstGeom>
          <a:noFill/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>
              <a:solidFill>
                <a:srgbClr val="002060"/>
              </a:solidFill>
            </a:endParaRPr>
          </a:p>
          <a:p>
            <a:pPr algn="ctr"/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413927" y="4151452"/>
            <a:ext cx="2762045" cy="770351"/>
          </a:xfrm>
          <a:prstGeom prst="ellipse">
            <a:avLst/>
          </a:prstGeom>
          <a:noFill/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>
              <a:solidFill>
                <a:srgbClr val="002060"/>
              </a:solidFill>
            </a:endParaRPr>
          </a:p>
          <a:p>
            <a:pPr algn="ctr"/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489178" y="5763105"/>
            <a:ext cx="2762045" cy="770351"/>
          </a:xfrm>
          <a:prstGeom prst="ellipse">
            <a:avLst/>
          </a:prstGeom>
          <a:noFill/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>
              <a:solidFill>
                <a:srgbClr val="002060"/>
              </a:solidFill>
            </a:endParaRPr>
          </a:p>
          <a:p>
            <a:pPr algn="ctr"/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333338" y="6799268"/>
            <a:ext cx="2762045" cy="770351"/>
          </a:xfrm>
          <a:prstGeom prst="ellipse">
            <a:avLst/>
          </a:prstGeom>
          <a:noFill/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>
              <a:solidFill>
                <a:srgbClr val="002060"/>
              </a:solidFill>
            </a:endParaRPr>
          </a:p>
          <a:p>
            <a:pPr algn="ctr"/>
            <a:endParaRPr 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832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7" grpId="1" animBg="1"/>
      <p:bldP spid="8" grpId="0" animBg="1"/>
      <p:bldP spid="8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</a:rPr>
              <a:t>Détection des composés séparés</a:t>
            </a:r>
            <a:endParaRPr lang="fr-F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677334" y="1625012"/>
            <a:ext cx="8596668" cy="3880773"/>
          </a:xfrm>
        </p:spPr>
        <p:txBody>
          <a:bodyPr/>
          <a:lstStyle/>
          <a:p>
            <a:r>
              <a:rPr lang="fr-FR" dirty="0" smtClean="0"/>
              <a:t>Détection par </a:t>
            </a:r>
            <a:r>
              <a:rPr lang="fr-FR" dirty="0" err="1" smtClean="0">
                <a:solidFill>
                  <a:srgbClr val="FF0000"/>
                </a:solidFill>
              </a:rPr>
              <a:t>raynonnement</a:t>
            </a:r>
            <a:r>
              <a:rPr lang="fr-FR" dirty="0" smtClean="0">
                <a:solidFill>
                  <a:srgbClr val="FF0000"/>
                </a:solidFill>
              </a:rPr>
              <a:t> radioactif </a:t>
            </a:r>
            <a:r>
              <a:rPr lang="fr-FR" dirty="0" smtClean="0"/>
              <a:t>si le composé est </a:t>
            </a:r>
            <a:r>
              <a:rPr lang="fr-FR" dirty="0" smtClean="0">
                <a:solidFill>
                  <a:srgbClr val="FF0000"/>
                </a:solidFill>
              </a:rPr>
              <a:t>radioactif</a:t>
            </a:r>
          </a:p>
          <a:p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Par éclairage </a:t>
            </a:r>
            <a:r>
              <a:rPr lang="fr-FR" dirty="0" smtClean="0">
                <a:solidFill>
                  <a:srgbClr val="FF0000"/>
                </a:solidFill>
              </a:rPr>
              <a:t>UV si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les structures peuvent absorber </a:t>
            </a:r>
            <a:r>
              <a:rPr lang="fr-FR" dirty="0" smtClean="0">
                <a:solidFill>
                  <a:srgbClr val="FF0000"/>
                </a:solidFill>
              </a:rPr>
              <a:t>les UV</a:t>
            </a:r>
          </a:p>
          <a:p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Par pulvérisation d’une substance</a:t>
            </a:r>
            <a:r>
              <a:rPr lang="fr-FR" dirty="0" smtClean="0">
                <a:solidFill>
                  <a:srgbClr val="FF0000"/>
                </a:solidFill>
              </a:rPr>
              <a:t> qui réagit avec le composé recherché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pour donner une</a:t>
            </a:r>
            <a:r>
              <a:rPr lang="fr-FR" dirty="0" smtClean="0">
                <a:solidFill>
                  <a:srgbClr val="FF0000"/>
                </a:solidFill>
              </a:rPr>
              <a:t> couleur</a:t>
            </a:r>
          </a:p>
          <a:p>
            <a:r>
              <a:rPr lang="fr-FR" dirty="0" err="1" smtClean="0">
                <a:solidFill>
                  <a:srgbClr val="FF0000"/>
                </a:solidFill>
              </a:rPr>
              <a:t>Exp</a:t>
            </a:r>
            <a:r>
              <a:rPr lang="fr-FR" dirty="0" smtClean="0">
                <a:solidFill>
                  <a:srgbClr val="FF0000"/>
                </a:solidFill>
              </a:rPr>
              <a:t>: AA </a:t>
            </a:r>
            <a:r>
              <a:rPr lang="fr-FR" dirty="0" err="1" smtClean="0">
                <a:solidFill>
                  <a:srgbClr val="FF0000"/>
                </a:solidFill>
              </a:rPr>
              <a:t>Aplpha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réagissent avec la </a:t>
            </a:r>
            <a:r>
              <a:rPr lang="fr-FR" dirty="0" err="1" smtClean="0">
                <a:solidFill>
                  <a:srgbClr val="FF0000"/>
                </a:solidFill>
              </a:rPr>
              <a:t>ninhydrine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pour donner un composé </a:t>
            </a:r>
            <a:r>
              <a:rPr lang="fr-FR" dirty="0" smtClean="0">
                <a:solidFill>
                  <a:srgbClr val="FF0000"/>
                </a:solidFill>
              </a:rPr>
              <a:t>violet foncé</a:t>
            </a:r>
          </a:p>
          <a:p>
            <a:endParaRPr lang="fr-FR" dirty="0" smtClean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61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2206</TotalTime>
  <Words>551</Words>
  <Application>Microsoft Office PowerPoint</Application>
  <PresentationFormat>Grand écran</PresentationFormat>
  <Paragraphs>113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Wingdings 3</vt:lpstr>
      <vt:lpstr>Facette</vt:lpstr>
      <vt:lpstr> Analyse des protéines </vt:lpstr>
      <vt:lpstr>I. Introduction </vt:lpstr>
      <vt:lpstr>I.2. Méthodes d’isolement et de fractionnement</vt:lpstr>
      <vt:lpstr>Homogeneisation </vt:lpstr>
      <vt:lpstr>1. Centrifugation, ultracentrifugation  </vt:lpstr>
      <vt:lpstr>  </vt:lpstr>
      <vt:lpstr>Présentation PowerPoint</vt:lpstr>
      <vt:lpstr>3 Méthodes de purification et d’analyse  </vt:lpstr>
      <vt:lpstr>Détection des composés séparés</vt:lpstr>
      <vt:lpstr>Principales méthodes de dosage spectrophotométrique</vt:lpstr>
      <vt:lpstr>1. Précipitation par différence de solubilité</vt:lpstr>
      <vt:lpstr>2. Chromatographie</vt:lpstr>
      <vt:lpstr>Chromatographie sur papier</vt:lpstr>
      <vt:lpstr>Chromatographie d’adsorption de type HPLC</vt:lpstr>
      <vt:lpstr>Chromatographie de partage</vt:lpstr>
      <vt:lpstr>3. Electrophorèse</vt:lpstr>
      <vt:lpstr>Contrôle de l’efficacité de purification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properties of protein</dc:title>
  <dc:creator>nis</dc:creator>
  <cp:lastModifiedBy>nis</cp:lastModifiedBy>
  <cp:revision>59</cp:revision>
  <dcterms:created xsi:type="dcterms:W3CDTF">2023-11-13T17:41:45Z</dcterms:created>
  <dcterms:modified xsi:type="dcterms:W3CDTF">2024-04-17T04:18:05Z</dcterms:modified>
</cp:coreProperties>
</file>