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90" r:id="rId2"/>
    <p:sldId id="316" r:id="rId3"/>
    <p:sldId id="291" r:id="rId4"/>
    <p:sldId id="298" r:id="rId5"/>
    <p:sldId id="300" r:id="rId6"/>
    <p:sldId id="308" r:id="rId7"/>
    <p:sldId id="309" r:id="rId8"/>
    <p:sldId id="312" r:id="rId9"/>
    <p:sldId id="315" r:id="rId10"/>
    <p:sldId id="313" r:id="rId11"/>
    <p:sldId id="314" r:id="rId12"/>
    <p:sldId id="275" r:id="rId13"/>
    <p:sldId id="301" r:id="rId14"/>
    <p:sldId id="276" r:id="rId15"/>
    <p:sldId id="302" r:id="rId16"/>
    <p:sldId id="317" r:id="rId17"/>
    <p:sldId id="303" r:id="rId18"/>
    <p:sldId id="305" r:id="rId19"/>
    <p:sldId id="310" r:id="rId20"/>
    <p:sldId id="311" r:id="rId21"/>
    <p:sldId id="286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CCFF"/>
    <a:srgbClr val="CC0099"/>
    <a:srgbClr val="FF0066"/>
    <a:srgbClr val="FF99FF"/>
    <a:srgbClr val="66FF33"/>
    <a:srgbClr val="CC3300"/>
    <a:srgbClr val="FF9900"/>
    <a:srgbClr val="00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62" autoAdjust="0"/>
    <p:restoredTop sz="53584" autoAdjust="0"/>
  </p:normalViewPr>
  <p:slideViewPr>
    <p:cSldViewPr>
      <p:cViewPr varScale="1">
        <p:scale>
          <a:sx n="73" d="100"/>
          <a:sy n="73" d="100"/>
        </p:scale>
        <p:origin x="-12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99DF4C-7A8D-4533-8783-CAF644673BB1}" type="datetimeFigureOut">
              <a:rPr lang="fr-FR" smtClean="0"/>
              <a:pPr/>
              <a:t>22/12/2020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69AB35-5B50-4647-884C-DB491376A8F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986693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2FB75-B26C-4A36-AE43-5027B21B31F3}" type="datetimeFigureOut">
              <a:rPr lang="fr-FR" smtClean="0"/>
              <a:pPr/>
              <a:t>22/12/2020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37353-8931-4D55-8BA8-9447BE1016D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2FB75-B26C-4A36-AE43-5027B21B31F3}" type="datetimeFigureOut">
              <a:rPr lang="fr-FR" smtClean="0"/>
              <a:pPr/>
              <a:t>22/12/2020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37353-8931-4D55-8BA8-9447BE1016D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2FB75-B26C-4A36-AE43-5027B21B31F3}" type="datetimeFigureOut">
              <a:rPr lang="fr-FR" smtClean="0"/>
              <a:pPr/>
              <a:t>22/12/2020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37353-8931-4D55-8BA8-9447BE1016D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2FB75-B26C-4A36-AE43-5027B21B31F3}" type="datetimeFigureOut">
              <a:rPr lang="fr-FR" smtClean="0"/>
              <a:pPr/>
              <a:t>22/12/2020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37353-8931-4D55-8BA8-9447BE1016D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2FB75-B26C-4A36-AE43-5027B21B31F3}" type="datetimeFigureOut">
              <a:rPr lang="fr-FR" smtClean="0"/>
              <a:pPr/>
              <a:t>22/12/2020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37353-8931-4D55-8BA8-9447BE1016D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2FB75-B26C-4A36-AE43-5027B21B31F3}" type="datetimeFigureOut">
              <a:rPr lang="fr-FR" smtClean="0"/>
              <a:pPr/>
              <a:t>22/12/2020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37353-8931-4D55-8BA8-9447BE1016D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2FB75-B26C-4A36-AE43-5027B21B31F3}" type="datetimeFigureOut">
              <a:rPr lang="fr-FR" smtClean="0"/>
              <a:pPr/>
              <a:t>22/12/2020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37353-8931-4D55-8BA8-9447BE1016D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2FB75-B26C-4A36-AE43-5027B21B31F3}" type="datetimeFigureOut">
              <a:rPr lang="fr-FR" smtClean="0"/>
              <a:pPr/>
              <a:t>22/12/2020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37353-8931-4D55-8BA8-9447BE1016D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2FB75-B26C-4A36-AE43-5027B21B31F3}" type="datetimeFigureOut">
              <a:rPr lang="fr-FR" smtClean="0"/>
              <a:pPr/>
              <a:t>22/12/2020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37353-8931-4D55-8BA8-9447BE1016D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2FB75-B26C-4A36-AE43-5027B21B31F3}" type="datetimeFigureOut">
              <a:rPr lang="fr-FR" smtClean="0"/>
              <a:pPr/>
              <a:t>22/12/2020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37353-8931-4D55-8BA8-9447BE1016D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2FB75-B26C-4A36-AE43-5027B21B31F3}" type="datetimeFigureOut">
              <a:rPr lang="fr-FR" smtClean="0"/>
              <a:pPr/>
              <a:t>22/12/2020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37353-8931-4D55-8BA8-9447BE1016D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2FB75-B26C-4A36-AE43-5027B21B31F3}" type="datetimeFigureOut">
              <a:rPr lang="fr-FR" smtClean="0"/>
              <a:pPr/>
              <a:t>22/12/2020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37353-8931-4D55-8BA8-9447BE1016D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mercury.bio.uaf.edu/courses/biol105/Lectures/Section4/4bx_31_1.jpg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nationaltrust.org.uk/environment/images/features/papers/069325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hyperlink" Target="http://fungiart.com/ribet_mycology_photos_09.jp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museums.org.za/bio/images/hgr/hgrd919_sm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hyperlink" Target="http://www.uwc.ca/pearson/fungi/fungintool/berkeleyshrooms.jp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214282" y="3143248"/>
            <a:ext cx="8715436" cy="18145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 smtClean="0">
                <a:solidFill>
                  <a:srgbClr val="002060"/>
                </a:solidFill>
                <a:latin typeface="Calisto MT" pitchFamily="18" charset="0"/>
                <a:cs typeface="Times New Roman" pitchFamily="18" charset="0"/>
              </a:rPr>
              <a:t>cours</a:t>
            </a:r>
            <a:r>
              <a:rPr lang="fr-FR" sz="2600" dirty="0" smtClean="0">
                <a:solidFill>
                  <a:srgbClr val="002060"/>
                </a:solidFill>
                <a:latin typeface="Calisto MT" pitchFamily="18" charset="0"/>
                <a:cs typeface="Times New Roman" pitchFamily="18" charset="0"/>
              </a:rPr>
              <a:t> </a:t>
            </a:r>
          </a:p>
          <a:p>
            <a:r>
              <a:rPr lang="fr-FR" sz="2600" b="1" dirty="0" smtClean="0">
                <a:solidFill>
                  <a:srgbClr val="002060"/>
                </a:solidFill>
                <a:latin typeface="Calisto MT" pitchFamily="18" charset="0"/>
                <a:cs typeface="Times New Roman" pitchFamily="18" charset="0"/>
              </a:rPr>
              <a:t/>
            </a:r>
            <a:br>
              <a:rPr lang="fr-FR" sz="2600" b="1" dirty="0" smtClean="0">
                <a:solidFill>
                  <a:srgbClr val="002060"/>
                </a:solidFill>
                <a:latin typeface="Calisto MT" pitchFamily="18" charset="0"/>
                <a:cs typeface="Times New Roman" pitchFamily="18" charset="0"/>
              </a:rPr>
            </a:br>
            <a:r>
              <a:rPr lang="fr-FR" sz="2600" b="1" dirty="0" smtClean="0">
                <a:solidFill>
                  <a:srgbClr val="002060"/>
                </a:solidFill>
                <a:latin typeface="Calisto MT" pitchFamily="18" charset="0"/>
                <a:cs typeface="Times New Roman" pitchFamily="18" charset="0"/>
              </a:rPr>
              <a:t>" Mycologie-Algologie-Virologie " </a:t>
            </a:r>
            <a:r>
              <a:rPr lang="fr-FR" sz="2600" dirty="0" smtClean="0">
                <a:solidFill>
                  <a:srgbClr val="002060"/>
                </a:solidFill>
                <a:latin typeface="Calisto MT" pitchFamily="18" charset="0"/>
                <a:cs typeface="Times New Roman" pitchFamily="18" charset="0"/>
              </a:rPr>
              <a:t/>
            </a:r>
            <a:br>
              <a:rPr lang="fr-FR" sz="2600" dirty="0" smtClean="0">
                <a:solidFill>
                  <a:srgbClr val="002060"/>
                </a:solidFill>
                <a:latin typeface="Calisto MT" pitchFamily="18" charset="0"/>
                <a:cs typeface="Times New Roman" pitchFamily="18" charset="0"/>
              </a:rPr>
            </a:br>
            <a:r>
              <a:rPr lang="fr-FR" sz="2600" dirty="0" smtClean="0">
                <a:solidFill>
                  <a:srgbClr val="002060"/>
                </a:solidFill>
                <a:latin typeface="Calisto MT" pitchFamily="18" charset="0"/>
                <a:cs typeface="Times New Roman" pitchFamily="18" charset="0"/>
              </a:rPr>
              <a:t/>
            </a:r>
            <a:br>
              <a:rPr lang="fr-FR" sz="2600" dirty="0" smtClean="0">
                <a:solidFill>
                  <a:srgbClr val="002060"/>
                </a:solidFill>
                <a:latin typeface="Calisto MT" pitchFamily="18" charset="0"/>
                <a:cs typeface="Times New Roman" pitchFamily="18" charset="0"/>
              </a:rPr>
            </a:br>
            <a:r>
              <a:rPr lang="fr-FR" sz="2600" b="1" dirty="0" smtClean="0">
                <a:solidFill>
                  <a:srgbClr val="002060"/>
                </a:solidFill>
                <a:latin typeface="Calisto MT" pitchFamily="18" charset="0"/>
                <a:cs typeface="Times New Roman" pitchFamily="18" charset="0"/>
              </a:rPr>
              <a:t>" Troisième année Licence (L3) "</a:t>
            </a:r>
            <a:r>
              <a:rPr lang="fr-FR" sz="2600" dirty="0" smtClean="0">
                <a:solidFill>
                  <a:srgbClr val="002060"/>
                </a:solidFill>
                <a:latin typeface="Calisto MT" pitchFamily="18" charset="0"/>
                <a:cs typeface="Times New Roman" pitchFamily="18" charset="0"/>
              </a:rPr>
              <a:t/>
            </a:r>
            <a:br>
              <a:rPr lang="fr-FR" sz="2600" dirty="0" smtClean="0">
                <a:solidFill>
                  <a:srgbClr val="002060"/>
                </a:solidFill>
                <a:latin typeface="Calisto MT" pitchFamily="18" charset="0"/>
                <a:cs typeface="Times New Roman" pitchFamily="18" charset="0"/>
              </a:rPr>
            </a:br>
            <a:endParaRPr lang="fr-FR" sz="2600" dirty="0">
              <a:solidFill>
                <a:srgbClr val="002060"/>
              </a:solidFill>
              <a:latin typeface="Calisto MT" pitchFamily="18" charset="0"/>
              <a:cs typeface="Times New Roman" pitchFamily="18" charset="0"/>
            </a:endParaRPr>
          </a:p>
        </p:txBody>
      </p:sp>
      <p:pic>
        <p:nvPicPr>
          <p:cNvPr id="5" name="Imag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68" y="1428736"/>
            <a:ext cx="1843671" cy="828660"/>
          </a:xfrm>
          <a:prstGeom prst="rect">
            <a:avLst/>
          </a:prstGeom>
          <a:noFill/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857356" y="261444"/>
            <a:ext cx="542943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Ministère de l’enseignement supérieur et de la recherche scientifique</a:t>
            </a: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Université Abderrahmane MIRA de Bejaia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Facult</a:t>
            </a:r>
            <a:r>
              <a:rPr lang="fr-FR" sz="1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des Sciences de la Nature et de la Vie</a:t>
            </a: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</a:t>
            </a:r>
            <a:r>
              <a:rPr lang="fr-FR" sz="1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partement de</a:t>
            </a:r>
            <a:r>
              <a:rPr kumimoji="0" lang="fr-FR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Microbiologie</a:t>
            </a: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3428992" y="6286520"/>
            <a:ext cx="21499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Ann</a:t>
            </a: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 acad</a:t>
            </a: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mique 2020-2021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1" y="5357827"/>
            <a:ext cx="2122725" cy="15001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702" y="5379274"/>
            <a:ext cx="2296954" cy="14787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0430" y="5214950"/>
            <a:ext cx="2143141" cy="10949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47780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4bx_31_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992227"/>
            <a:ext cx="7748614" cy="58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85728"/>
            <a:ext cx="6215086" cy="6386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4282" y="1428736"/>
            <a:ext cx="7819802" cy="517064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  <a:buFont typeface="Arial" pitchFamily="34" charset="0"/>
              <a:buChar char="•"/>
            </a:pPr>
            <a:r>
              <a:rPr lang="fr-FR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Les champignons (mycètes) constituent un règne autonome (règne  fongique)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  <a:buFont typeface="Arial" pitchFamily="34" charset="0"/>
              <a:buChar char="•"/>
            </a:pPr>
            <a:r>
              <a:rPr lang="fr-FR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Organismes eucaryotes  pluricellulaire ou unicellulaire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  <a:buFont typeface="Arial" pitchFamily="34" charset="0"/>
              <a:buChar char="•"/>
            </a:pPr>
            <a:r>
              <a:rPr lang="fr-FR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Organismes hétérotrophes (pas de chlorophylle)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  <a:buFont typeface="Arial" pitchFamily="34" charset="0"/>
              <a:buChar char="•"/>
            </a:pPr>
            <a:r>
              <a:rPr lang="fr-FR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Organismes </a:t>
            </a:r>
            <a:r>
              <a:rPr lang="fr-FR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absorbotrophes</a:t>
            </a:r>
            <a:r>
              <a:rPr lang="fr-FR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(nutrition par </a:t>
            </a:r>
            <a:r>
              <a:rPr lang="fr-FR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absorbtion</a:t>
            </a:r>
            <a:r>
              <a:rPr lang="fr-FR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  <a:buFont typeface="Arial" pitchFamily="34" charset="0"/>
              <a:buChar char="•"/>
            </a:pPr>
            <a:r>
              <a:rPr lang="fr-FR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Organismes aérobies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  <a:buFont typeface="Arial" pitchFamily="34" charset="0"/>
              <a:buChar char="•"/>
            </a:pPr>
            <a:r>
              <a:rPr lang="fr-FR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Organismes immobiles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  <a:buFont typeface="Arial" pitchFamily="34" charset="0"/>
              <a:buChar char="•"/>
            </a:pPr>
            <a:r>
              <a:rPr lang="fr-FR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Organismes thallophytes (ni racine, ni tige, ni feuille)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  <a:buFont typeface="Arial" pitchFamily="34" charset="0"/>
              <a:buChar char="•"/>
            </a:pPr>
            <a:r>
              <a:rPr lang="fr-FR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L’appareil végétatif est un mycélium ou thalle (sous forme de filaments)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fr-FR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fr-FR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332656"/>
            <a:ext cx="4572000" cy="46185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fr-FR" b="1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Introduction à la mycologie</a:t>
            </a:r>
            <a:endParaRPr lang="fr-FR" sz="16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000628" y="714356"/>
            <a:ext cx="3786214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Caractéristiques générales   </a:t>
            </a:r>
            <a:endParaRPr lang="fr-FR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5202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4282" y="714356"/>
            <a:ext cx="8715404" cy="656001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  <a:buFont typeface="Arial" pitchFamily="34" charset="0"/>
              <a:buChar char="•"/>
            </a:pPr>
            <a:r>
              <a:rPr lang="fr-FR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Reproduction sexué et asexué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  <a:buFont typeface="Arial" pitchFamily="34" charset="0"/>
              <a:buChar char="•"/>
            </a:pPr>
            <a:r>
              <a:rPr lang="fr-FR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organismes cryptogames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  <a:buFont typeface="Arial" pitchFamily="34" charset="0"/>
              <a:buChar char="•"/>
            </a:pPr>
            <a:r>
              <a:rPr lang="fr-FR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Pourvu d’une paroi épaisse et rigide (chitine)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  <a:buFont typeface="Arial" pitchFamily="34" charset="0"/>
              <a:buChar char="•"/>
            </a:pPr>
            <a:r>
              <a:rPr lang="fr-FR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Spores non flagellées (sauf exception)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  <a:buFont typeface="Arial" pitchFamily="34" charset="0"/>
              <a:buChar char="•"/>
            </a:pPr>
            <a:r>
              <a:rPr lang="fr-FR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Facteurs influençant le développement des champignons (températures comprises entre 20°C-28°C, humidité élevée entre 80 et 90%)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  <a:buFont typeface="Arial" pitchFamily="34" charset="0"/>
              <a:buChar char="•"/>
            </a:pPr>
            <a:r>
              <a:rPr lang="fr-FR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Plusieurs milliers d’espèces de champignons occupent différents habitats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  <a:buFont typeface="Arial" pitchFamily="34" charset="0"/>
              <a:buChar char="•"/>
            </a:pPr>
            <a:r>
              <a:rPr lang="fr-FR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Plusieurs milliers d’espèces vivent en  symbioses avec d’autres organismes (lichens et mycorhizes)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  <a:buFont typeface="Arial" pitchFamily="34" charset="0"/>
              <a:buChar char="•"/>
            </a:pPr>
            <a:r>
              <a:rPr lang="fr-FR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Plusieurs espèces  font partie du </a:t>
            </a:r>
            <a:r>
              <a:rPr lang="fr-FR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microbiote</a:t>
            </a:r>
            <a:r>
              <a:rPr lang="fr-FR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humain animal et végétal , et certains peuvent êtres pathogènes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fr-FR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fr-FR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42852"/>
            <a:ext cx="4572000" cy="46185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fr-FR" b="1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Introduction à la mycologie</a:t>
            </a:r>
            <a:endParaRPr lang="fr-FR" sz="16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000628" y="714356"/>
            <a:ext cx="3786214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Caractéristiques générales   </a:t>
            </a:r>
            <a:endParaRPr lang="fr-FR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5202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88640"/>
            <a:ext cx="4572000" cy="46185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fr-FR" b="1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Introduction à la mycologie </a:t>
            </a:r>
            <a:endParaRPr lang="fr-FR" sz="16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14282" y="1285860"/>
            <a:ext cx="6643734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Principaux modes de vie des champignons :    </a:t>
            </a:r>
            <a:endParaRPr lang="fr-F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 bwMode="auto">
          <a:xfrm>
            <a:off x="214282" y="2285992"/>
            <a:ext cx="3276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fr-FR" sz="2800" b="1" kern="0" dirty="0" smtClean="0"/>
              <a:t>1. Saprophytisme</a:t>
            </a:r>
            <a:endParaRPr lang="fr-FR" sz="2800" b="1" kern="0" dirty="0"/>
          </a:p>
        </p:txBody>
      </p:sp>
      <p:sp>
        <p:nvSpPr>
          <p:cNvPr id="7" name="ZoneTexte 6"/>
          <p:cNvSpPr txBox="1"/>
          <p:nvPr/>
        </p:nvSpPr>
        <p:spPr>
          <a:xfrm>
            <a:off x="341590" y="3357562"/>
            <a:ext cx="880241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Mode de vie de la plupart des champignons et qui consiste à se nourrir des matières</a:t>
            </a:r>
          </a:p>
          <a:p>
            <a:pPr algn="just"/>
            <a:r>
              <a:rPr lang="fr-FR" dirty="0" smtClean="0">
                <a:latin typeface="Arial" pitchFamily="34" charset="0"/>
                <a:cs typeface="Arial" pitchFamily="34" charset="0"/>
              </a:rPr>
              <a:t> organiques mortes (excréments, bois pourri, feuilles tombés au sol, …..)</a:t>
            </a:r>
          </a:p>
          <a:p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r>
              <a:rPr lang="fr-FR" dirty="0" smtClean="0">
                <a:latin typeface="Arial" pitchFamily="34" charset="0"/>
                <a:cs typeface="Arial" pitchFamily="34" charset="0"/>
              </a:rPr>
              <a:t>Joue un rôle important dans la nature car ils restituent</a:t>
            </a:r>
          </a:p>
          <a:p>
            <a:r>
              <a:rPr lang="fr-FR" dirty="0" smtClean="0">
                <a:latin typeface="Arial" pitchFamily="34" charset="0"/>
                <a:cs typeface="Arial" pitchFamily="34" charset="0"/>
              </a:rPr>
              <a:t>à l’humus ce qui servira à la croissance des végétaux  </a:t>
            </a:r>
          </a:p>
          <a:p>
            <a:r>
              <a:rPr lang="fr-FR" dirty="0" smtClean="0">
                <a:latin typeface="Arial" pitchFamily="34" charset="0"/>
                <a:cs typeface="Arial" pitchFamily="34" charset="0"/>
              </a:rPr>
              <a:t>indispensables à la vie. </a:t>
            </a:r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8" name="Picture 5" descr="069325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072198" y="4357694"/>
            <a:ext cx="2896229" cy="2285992"/>
          </a:xfrm>
          <a:prstGeom prst="rect">
            <a:avLst/>
          </a:prstGeom>
        </p:spPr>
      </p:pic>
      <p:pic>
        <p:nvPicPr>
          <p:cNvPr id="9" name="Picture 3" descr="ribet_mycology_photos_09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72330" y="142852"/>
            <a:ext cx="1866896" cy="2333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48739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88640"/>
            <a:ext cx="4572000" cy="46185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fr-FR" b="1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Introduction à la mycologie </a:t>
            </a:r>
            <a:endParaRPr lang="fr-FR" sz="16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14282" y="1285860"/>
            <a:ext cx="6643734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Principaux modes de vie des champignons :    </a:t>
            </a:r>
            <a:endParaRPr lang="fr-F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 bwMode="auto">
          <a:xfrm>
            <a:off x="0" y="2357430"/>
            <a:ext cx="3276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fr-FR" sz="2800" b="1" kern="0" dirty="0" smtClean="0"/>
              <a:t>2. Parasitisme</a:t>
            </a:r>
            <a:endParaRPr lang="fr-FR" sz="2800" b="1" kern="0" dirty="0"/>
          </a:p>
        </p:txBody>
      </p:sp>
      <p:sp>
        <p:nvSpPr>
          <p:cNvPr id="7" name="ZoneTexte 6"/>
          <p:cNvSpPr txBox="1"/>
          <p:nvPr/>
        </p:nvSpPr>
        <p:spPr>
          <a:xfrm>
            <a:off x="285688" y="3429000"/>
            <a:ext cx="88583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>
                <a:latin typeface="Arial" pitchFamily="34" charset="0"/>
                <a:cs typeface="Arial" pitchFamily="34" charset="0"/>
              </a:rPr>
              <a:t>Mode de vie de certains champignons et qui consiste à s’attaquer à des organismes vivants souvent affaiblit, et tire profit de leurs hôtes pour se nourrir, s’abriter et se reproduire.</a:t>
            </a:r>
          </a:p>
          <a:p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r>
              <a:rPr lang="fr-FR" dirty="0" smtClean="0">
                <a:latin typeface="Arial" pitchFamily="34" charset="0"/>
                <a:cs typeface="Arial" pitchFamily="34" charset="0"/>
              </a:rPr>
              <a:t>Cette interaction a un effet négatif sur l’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hote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, et joue </a:t>
            </a:r>
          </a:p>
          <a:p>
            <a:r>
              <a:rPr lang="fr-FR" dirty="0" smtClean="0">
                <a:latin typeface="Arial" pitchFamily="34" charset="0"/>
                <a:cs typeface="Arial" pitchFamily="34" charset="0"/>
              </a:rPr>
              <a:t>un rôle important dans la sélection naturelle.</a:t>
            </a:r>
          </a:p>
          <a:p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endParaRPr lang="fr-F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3" descr="hgrd919_sm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429388" y="4071942"/>
            <a:ext cx="2485497" cy="2579882"/>
          </a:xfrm>
          <a:prstGeom prst="rect">
            <a:avLst/>
          </a:prstGeom>
        </p:spPr>
      </p:pic>
      <p:pic>
        <p:nvPicPr>
          <p:cNvPr id="11" name="Picture 6" descr="berkeleyshrooms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29454" y="571480"/>
            <a:ext cx="1982789" cy="2135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48739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 descr="Résultat de recherche d'images pour &quot;mycoses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928670"/>
            <a:ext cx="2381250" cy="1647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17" descr="Résultat de recherche d'images pour &quot;fungi imperfecti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2857496"/>
            <a:ext cx="2484435" cy="18196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15" descr="Résultat de recherche d'images pour &quot;mycoses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5072074"/>
            <a:ext cx="1965308" cy="15469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itre 1"/>
          <p:cNvSpPr txBox="1">
            <a:spLocks/>
          </p:cNvSpPr>
          <p:nvPr/>
        </p:nvSpPr>
        <p:spPr bwMode="auto">
          <a:xfrm>
            <a:off x="2357422" y="214290"/>
            <a:ext cx="4071966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fr-FR" sz="2800" b="1" kern="0" dirty="0" smtClean="0"/>
              <a:t>Parasitisme (exemples)</a:t>
            </a:r>
            <a:endParaRPr lang="fr-FR" sz="2800" b="1" kern="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8926" y="2000240"/>
            <a:ext cx="3237812" cy="2105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48" y="1000108"/>
            <a:ext cx="1785950" cy="27452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2910" y="4214818"/>
            <a:ext cx="4329109" cy="2399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88640"/>
            <a:ext cx="4572000" cy="46185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fr-FR" b="1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Introduction à la mycologie </a:t>
            </a:r>
            <a:endParaRPr lang="fr-FR" sz="16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14282" y="1285860"/>
            <a:ext cx="6643734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Principaux modes de vie des champignons :    </a:t>
            </a:r>
            <a:endParaRPr lang="fr-F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 bwMode="auto">
          <a:xfrm>
            <a:off x="0" y="2357430"/>
            <a:ext cx="3276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fr-FR" sz="2800" b="1" kern="0" dirty="0" smtClean="0"/>
              <a:t>3. Symbiose</a:t>
            </a:r>
            <a:endParaRPr lang="fr-FR" sz="2800" b="1" kern="0" dirty="0"/>
          </a:p>
        </p:txBody>
      </p:sp>
      <p:sp>
        <p:nvSpPr>
          <p:cNvPr id="7" name="ZoneTexte 6"/>
          <p:cNvSpPr txBox="1"/>
          <p:nvPr/>
        </p:nvSpPr>
        <p:spPr>
          <a:xfrm>
            <a:off x="285688" y="3286124"/>
            <a:ext cx="885831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>
                <a:latin typeface="Arial" pitchFamily="34" charset="0"/>
                <a:cs typeface="Arial" pitchFamily="34" charset="0"/>
              </a:rPr>
              <a:t>Mode de vie qui consiste à une association à bénéfices réciproque (interaction nécessairement  bénéfiques aux champignons et leurs partenaires)</a:t>
            </a:r>
          </a:p>
          <a:p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r>
              <a:rPr lang="fr-FR" dirty="0" smtClean="0">
                <a:latin typeface="Arial" pitchFamily="34" charset="0"/>
                <a:cs typeface="Arial" pitchFamily="34" charset="0"/>
              </a:rPr>
              <a:t>Cette interaction a un effet positif pour les deux partenaires</a:t>
            </a:r>
          </a:p>
          <a:p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r>
              <a:rPr lang="fr-FR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Exemples</a:t>
            </a:r>
          </a:p>
          <a:p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Mycorhize: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Arbre +Champignon</a:t>
            </a:r>
          </a:p>
          <a:p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Lichen: 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Algue= Champignon</a:t>
            </a:r>
          </a:p>
          <a:p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endParaRPr lang="fr-F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31" descr="many mushroom in autumn fores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54" y="642918"/>
            <a:ext cx="1995321" cy="1928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3" descr="Résultat de recherche d'images pour &quot;champignon symbiotiques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4494437"/>
            <a:ext cx="2757490" cy="23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5715016"/>
            <a:ext cx="2357454" cy="9640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48739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88640"/>
            <a:ext cx="4572000" cy="46185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fr-FR" b="1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Introduction à la mycologie </a:t>
            </a:r>
            <a:endParaRPr lang="fr-FR" sz="16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071538" y="857232"/>
            <a:ext cx="6643734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Aperçu sur la classification des champignons     </a:t>
            </a:r>
            <a:endParaRPr lang="fr-FR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Image 2" descr="C:\Users\nabila\Desktop\mycogén\classificatio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445934"/>
            <a:ext cx="7543824" cy="5099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48739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88640"/>
            <a:ext cx="4572000" cy="46185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fr-FR" b="1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Introduction à la mycologie </a:t>
            </a:r>
            <a:endParaRPr lang="fr-FR" sz="16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071538" y="857232"/>
            <a:ext cx="6643734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Utilité et nuisibilité des champignons     </a:t>
            </a:r>
            <a:endParaRPr lang="fr-F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1643050"/>
            <a:ext cx="4786314" cy="50006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j-ea"/>
                <a:cs typeface="Times New Roman" pitchFamily="18" charset="0"/>
              </a:rPr>
              <a:t>Utilité des mycètes: exemples</a:t>
            </a:r>
            <a:endParaRPr kumimoji="0" lang="fr-CA" sz="24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j-ea"/>
              <a:cs typeface="Times New Roman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00034" y="2643182"/>
            <a:ext cx="7829576" cy="29289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CA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Les levures sont utilisées pour fabriquer du pain et du vin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CA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La Pénicilline utilisée</a:t>
            </a:r>
            <a:r>
              <a:rPr kumimoji="0" lang="fr-CA" sz="2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comme antibiotique</a:t>
            </a:r>
            <a:endParaRPr kumimoji="0" lang="fr-CA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fr-CA" sz="2000" dirty="0" smtClean="0">
              <a:latin typeface="Arial" pitchFamily="34" charset="0"/>
              <a:cs typeface="Arial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CA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Les champignons sont</a:t>
            </a:r>
            <a:r>
              <a:rPr kumimoji="0" lang="fr-CA" sz="2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utilisé</a:t>
            </a:r>
            <a:r>
              <a:rPr lang="fr-CA" sz="2000" dirty="0" smtClean="0">
                <a:latin typeface="Arial" pitchFamily="34" charset="0"/>
                <a:cs typeface="Arial" pitchFamily="34" charset="0"/>
              </a:rPr>
              <a:t>é dans la consommation humaine</a:t>
            </a:r>
            <a:endParaRPr kumimoji="0" lang="fr-CA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fr-CA" sz="2000" dirty="0" smtClean="0">
              <a:latin typeface="Arial" pitchFamily="34" charset="0"/>
              <a:cs typeface="Arial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CA" sz="2000" dirty="0" smtClean="0">
                <a:latin typeface="Arial" pitchFamily="34" charset="0"/>
                <a:cs typeface="Arial" pitchFamily="34" charset="0"/>
              </a:rPr>
              <a:t>Les champignons décomposent la matière organique en la transformant en humus et joue donc un rôle important dans l’équilibre forestier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071538" y="2500306"/>
            <a:ext cx="715292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Partie Mycologie </a:t>
            </a:r>
            <a:endParaRPr lang="fr-FR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88640"/>
            <a:ext cx="4572000" cy="46185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fr-FR" b="1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Introduction à la mycologie </a:t>
            </a:r>
            <a:endParaRPr lang="fr-FR" sz="16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071538" y="857232"/>
            <a:ext cx="6643734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Utilité et nuisibilité des champignons     </a:t>
            </a:r>
            <a:endParaRPr lang="fr-F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1643050"/>
            <a:ext cx="4786314" cy="50006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Times New Roman" pitchFamily="18" charset="0"/>
              </a:rPr>
              <a:t>Nuisibilité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j-ea"/>
                <a:cs typeface="Times New Roman" pitchFamily="18" charset="0"/>
              </a:rPr>
              <a:t> des mycètes: exemples</a:t>
            </a:r>
            <a:endParaRPr kumimoji="0" lang="fr-CA" sz="24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j-ea"/>
              <a:cs typeface="Times New Roman" pitchFamily="18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428596" y="2571744"/>
            <a:ext cx="7758138" cy="332398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fr-CA" sz="2000" dirty="0" smtClean="0">
                <a:latin typeface="Arial" charset="0"/>
              </a:rPr>
              <a:t>Les champignons sont à l’origine d’un certains nombre de pathologie chez l’humain et chez les animaux</a:t>
            </a:r>
          </a:p>
          <a:p>
            <a:pPr algn="just" eaLnBrk="1" hangingPunct="1">
              <a:spcBef>
                <a:spcPct val="50000"/>
              </a:spcBef>
            </a:pPr>
            <a:endParaRPr lang="fr-CA" sz="2000" dirty="0" smtClean="0">
              <a:latin typeface="Arial" charset="0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fr-CA" sz="2000" dirty="0" smtClean="0">
                <a:latin typeface="Arial" charset="0"/>
              </a:rPr>
              <a:t>Les champignons provoquent des maladies chez les plantes (rouille du blé, pourriture grise ….)</a:t>
            </a:r>
          </a:p>
          <a:p>
            <a:pPr algn="just" eaLnBrk="1" hangingPunct="1">
              <a:spcBef>
                <a:spcPct val="50000"/>
              </a:spcBef>
            </a:pPr>
            <a:endParaRPr lang="fr-CA" sz="2000" dirty="0">
              <a:latin typeface="Arial" charset="0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fr-CA" sz="2000" dirty="0" smtClean="0">
                <a:latin typeface="Arial" charset="0"/>
              </a:rPr>
              <a:t>Les </a:t>
            </a:r>
            <a:r>
              <a:rPr lang="fr-CA" sz="2000" dirty="0">
                <a:latin typeface="Arial" charset="0"/>
              </a:rPr>
              <a:t>myc</a:t>
            </a:r>
            <a:r>
              <a:rPr lang="fr-CA" sz="2000" dirty="0">
                <a:latin typeface="Arial" charset="0"/>
                <a:cs typeface="Arial" charset="0"/>
              </a:rPr>
              <a:t>è</a:t>
            </a:r>
            <a:r>
              <a:rPr lang="fr-CA" sz="2000" dirty="0">
                <a:latin typeface="Arial" charset="0"/>
              </a:rPr>
              <a:t>tes peuvent altérer les nourritures</a:t>
            </a:r>
          </a:p>
          <a:p>
            <a:pPr algn="just" eaLnBrk="1" hangingPunct="1">
              <a:spcBef>
                <a:spcPct val="50000"/>
              </a:spcBef>
            </a:pPr>
            <a:endParaRPr lang="fr-CA" sz="20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700808"/>
            <a:ext cx="6036668" cy="27092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15730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32656"/>
            <a:ext cx="4572000" cy="42082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fr-FR" sz="1600" b="1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Introduction à la mycologie</a:t>
            </a:r>
            <a:endParaRPr lang="fr-FR" sz="16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714348" y="2071678"/>
            <a:ext cx="7358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Mycologie: 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la science qui étudie les mycètes (champignons) 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14348" y="5143512"/>
            <a:ext cx="6643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Mycologue: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scientifique qui étudie la discipline de la mycologie 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14348" y="4357694"/>
            <a:ext cx="5143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Mycose: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maladie causée par un champignon 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000240"/>
            <a:ext cx="373773" cy="509875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3000364" y="1214422"/>
            <a:ext cx="3786214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Quelques définitions </a:t>
            </a:r>
            <a:endParaRPr lang="fr-FR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786058"/>
            <a:ext cx="373773" cy="509875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3500438"/>
            <a:ext cx="373773" cy="509875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4286256"/>
            <a:ext cx="373773" cy="509875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5072074"/>
            <a:ext cx="373773" cy="509875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5857892"/>
            <a:ext cx="373773" cy="509875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714348" y="3571876"/>
            <a:ext cx="3929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latin typeface="Times New Roman" pitchFamily="18" charset="0"/>
                <a:cs typeface="Times New Roman" pitchFamily="18" charset="0"/>
              </a:rPr>
              <a:t>Mycos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champignon en grec 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714348" y="2857496"/>
            <a:ext cx="4500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Mycète :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champignons en français 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714348" y="5929330"/>
            <a:ext cx="6786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latin typeface="Times New Roman" pitchFamily="18" charset="0"/>
                <a:cs typeface="Times New Roman" pitchFamily="18" charset="0"/>
              </a:rPr>
              <a:t>Mycotoxicologie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étude des toxines fongiques et de leurs effets 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0519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428596" y="1500174"/>
          <a:ext cx="8134376" cy="462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9076"/>
                <a:gridCol w="1414674"/>
                <a:gridCol w="1485408"/>
                <a:gridCol w="1414674"/>
                <a:gridCol w="1980544"/>
              </a:tblGrid>
              <a:tr h="11381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Pas de noyau</a:t>
                      </a:r>
                      <a:endParaRPr lang="fr-FR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gradFill>
                      <a:gsLst>
                        <a:gs pos="0">
                          <a:srgbClr val="FC9FCB"/>
                        </a:gs>
                        <a:gs pos="13000">
                          <a:srgbClr val="F8B049"/>
                        </a:gs>
                        <a:gs pos="21001">
                          <a:srgbClr val="F8B049"/>
                        </a:gs>
                        <a:gs pos="63000">
                          <a:srgbClr val="FEE7F2"/>
                        </a:gs>
                        <a:gs pos="67000">
                          <a:srgbClr val="F952A0"/>
                        </a:gs>
                        <a:gs pos="69000">
                          <a:srgbClr val="C50849"/>
                        </a:gs>
                        <a:gs pos="82001">
                          <a:srgbClr val="B43E85"/>
                        </a:gs>
                        <a:gs pos="100000">
                          <a:srgbClr val="F8B049"/>
                        </a:gs>
                      </a:gsLst>
                      <a:lin ang="5400000" scaled="0"/>
                    </a:gra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            Chromosomes enfermés dans un noyau</a:t>
                      </a:r>
                      <a:endParaRPr lang="fr-FR" sz="2400" dirty="0" smtClean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gradFill>
                      <a:gsLst>
                        <a:gs pos="0">
                          <a:srgbClr val="CBCBCB"/>
                        </a:gs>
                        <a:gs pos="13000">
                          <a:srgbClr val="5F5F5F"/>
                        </a:gs>
                        <a:gs pos="21001">
                          <a:srgbClr val="5F5F5F"/>
                        </a:gs>
                        <a:gs pos="63000">
                          <a:srgbClr val="FFFFFF"/>
                        </a:gs>
                        <a:gs pos="67000">
                          <a:srgbClr val="B2B2B2"/>
                        </a:gs>
                        <a:gs pos="69000">
                          <a:srgbClr val="292929"/>
                        </a:gs>
                        <a:gs pos="82001">
                          <a:srgbClr val="777777"/>
                        </a:gs>
                        <a:gs pos="100000">
                          <a:srgbClr val="EAEAEA"/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987520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 smtClean="0">
                          <a:latin typeface="Times New Roman"/>
                          <a:ea typeface="Times New Roman"/>
                          <a:cs typeface="Arial"/>
                        </a:rPr>
                        <a:t>Chromosomes</a:t>
                      </a:r>
                      <a:r>
                        <a:rPr lang="fr-FR" sz="1800" b="1" dirty="0">
                          <a:latin typeface="Times New Roman"/>
                          <a:ea typeface="Times New Roman"/>
                          <a:cs typeface="Arial"/>
                        </a:rPr>
                        <a:t/>
                      </a:r>
                      <a:br>
                        <a:rPr lang="fr-FR" sz="1800" b="1" dirty="0">
                          <a:latin typeface="Times New Roman"/>
                          <a:ea typeface="Times New Roman"/>
                          <a:cs typeface="Arial"/>
                        </a:rPr>
                      </a:br>
                      <a:r>
                        <a:rPr lang="fr-FR" sz="1800" b="1" dirty="0">
                          <a:latin typeface="Times New Roman"/>
                          <a:ea typeface="Times New Roman"/>
                          <a:cs typeface="Arial"/>
                        </a:rPr>
                        <a:t>en vrac dans le</a:t>
                      </a:r>
                      <a:br>
                        <a:rPr lang="fr-FR" sz="1800" b="1" dirty="0">
                          <a:latin typeface="Times New Roman"/>
                          <a:ea typeface="Times New Roman"/>
                          <a:cs typeface="Arial"/>
                        </a:rPr>
                      </a:br>
                      <a:r>
                        <a:rPr lang="fr-FR" sz="1800" b="1" dirty="0">
                          <a:latin typeface="Times New Roman"/>
                          <a:ea typeface="Times New Roman"/>
                          <a:cs typeface="Arial"/>
                        </a:rPr>
                        <a:t>cytoplasme</a:t>
                      </a:r>
                      <a:endParaRPr lang="fr-FR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solidFill>
                      <a:srgbClr val="FFFF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Times New Roman"/>
                          <a:ea typeface="Times New Roman"/>
                          <a:cs typeface="Arial"/>
                        </a:rPr>
                        <a:t>- </a:t>
                      </a:r>
                      <a:r>
                        <a:rPr lang="fr-FR" sz="1800" b="1" dirty="0" smtClean="0">
                          <a:latin typeface="Times New Roman"/>
                          <a:ea typeface="Times New Roman"/>
                          <a:cs typeface="Arial"/>
                        </a:rPr>
                        <a:t>Unicellulaires</a:t>
                      </a:r>
                      <a:r>
                        <a:rPr lang="fr-FR" sz="1800" b="1" dirty="0">
                          <a:latin typeface="Times New Roman"/>
                          <a:ea typeface="Times New Roman"/>
                          <a:cs typeface="Arial"/>
                        </a:rPr>
                        <a:t/>
                      </a:r>
                      <a:br>
                        <a:rPr lang="fr-FR" sz="1800" b="1" dirty="0">
                          <a:latin typeface="Times New Roman"/>
                          <a:ea typeface="Times New Roman"/>
                          <a:cs typeface="Arial"/>
                        </a:rPr>
                      </a:br>
                      <a:r>
                        <a:rPr lang="fr-FR" sz="1800" b="1" dirty="0">
                          <a:latin typeface="Times New Roman"/>
                          <a:ea typeface="Times New Roman"/>
                          <a:cs typeface="Arial"/>
                        </a:rPr>
                        <a:t>- parfois pluricellulaires</a:t>
                      </a:r>
                      <a:br>
                        <a:rPr lang="fr-FR" sz="1800" b="1" dirty="0">
                          <a:latin typeface="Times New Roman"/>
                          <a:ea typeface="Times New Roman"/>
                          <a:cs typeface="Arial"/>
                        </a:rPr>
                      </a:br>
                      <a:r>
                        <a:rPr lang="fr-FR" sz="1800" b="1" dirty="0">
                          <a:latin typeface="Times New Roman"/>
                          <a:ea typeface="Times New Roman"/>
                          <a:cs typeface="Arial"/>
                        </a:rPr>
                        <a:t>- </a:t>
                      </a:r>
                      <a:r>
                        <a:rPr lang="fr-FR" sz="1800" b="1" dirty="0" smtClean="0">
                          <a:latin typeface="Times New Roman"/>
                          <a:ea typeface="Times New Roman"/>
                          <a:cs typeface="Arial"/>
                        </a:rPr>
                        <a:t>Sans </a:t>
                      </a:r>
                      <a:r>
                        <a:rPr lang="fr-FR" sz="1800" b="1" dirty="0">
                          <a:latin typeface="Times New Roman"/>
                          <a:ea typeface="Times New Roman"/>
                          <a:cs typeface="Arial"/>
                        </a:rPr>
                        <a:t>différenciation cellulaire</a:t>
                      </a:r>
                      <a:endParaRPr lang="fr-FR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Times New Roman"/>
                          <a:ea typeface="Times New Roman"/>
                          <a:cs typeface="Arial"/>
                        </a:rPr>
                        <a:t>presque toujours pluricellulaires </a:t>
                      </a:r>
                      <a:br>
                        <a:rPr lang="fr-FR" sz="1800" b="1" dirty="0">
                          <a:latin typeface="Times New Roman"/>
                          <a:ea typeface="Times New Roman"/>
                          <a:cs typeface="Arial"/>
                        </a:rPr>
                      </a:br>
                      <a:r>
                        <a:rPr lang="fr-FR" sz="1800" b="1" dirty="0">
                          <a:latin typeface="Times New Roman"/>
                          <a:ea typeface="Times New Roman"/>
                          <a:cs typeface="Arial"/>
                        </a:rPr>
                        <a:t>(avec différenciation cellulaire)</a:t>
                      </a:r>
                      <a:endParaRPr lang="fr-FR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gradFill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83291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 smtClean="0">
                          <a:latin typeface="Times New Roman"/>
                          <a:ea typeface="Times New Roman"/>
                          <a:cs typeface="Arial"/>
                        </a:rPr>
                        <a:t>Autotrophes</a:t>
                      </a:r>
                      <a:endParaRPr lang="fr-FR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 smtClean="0">
                          <a:latin typeface="Times New Roman"/>
                          <a:ea typeface="Times New Roman"/>
                          <a:cs typeface="Arial"/>
                        </a:rPr>
                        <a:t>Hétérotrophes</a:t>
                      </a:r>
                      <a:endParaRPr lang="fr-FR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83291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 smtClean="0">
                          <a:latin typeface="Times New Roman"/>
                          <a:ea typeface="Times New Roman"/>
                          <a:cs typeface="Arial"/>
                        </a:rPr>
                        <a:t>Photosynthèse</a:t>
                      </a:r>
                      <a:endParaRPr lang="fr-FR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 smtClean="0">
                          <a:latin typeface="Times New Roman"/>
                          <a:ea typeface="Times New Roman"/>
                          <a:cs typeface="Arial"/>
                        </a:rPr>
                        <a:t>Ingestion</a:t>
                      </a:r>
                      <a:endParaRPr lang="fr-FR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 smtClean="0">
                          <a:latin typeface="Times New Roman"/>
                          <a:ea typeface="Times New Roman"/>
                          <a:cs typeface="Arial"/>
                        </a:rPr>
                        <a:t>Absorption</a:t>
                      </a:r>
                      <a:endParaRPr lang="fr-FR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blipFill>
                      <a:blip r:embed="rId5"/>
                      <a:tile tx="0" ty="0" sx="100000" sy="100000" flip="none" algn="tl"/>
                    </a:blipFill>
                  </a:tcPr>
                </a:tc>
              </a:tr>
              <a:tr h="8329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000" b="1" dirty="0">
                          <a:latin typeface="Times New Roman"/>
                          <a:ea typeface="Times New Roman"/>
                          <a:cs typeface="Arial"/>
                        </a:rPr>
                        <a:t>PROCARYOTES</a:t>
                      </a:r>
                      <a:endParaRPr lang="fr-FR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gradFill>
                      <a:gsLst>
                        <a:gs pos="0">
                          <a:srgbClr val="03D4A8"/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000" b="1" dirty="0">
                          <a:latin typeface="Times New Roman"/>
                          <a:ea typeface="Times New Roman"/>
                          <a:cs typeface="Arial"/>
                        </a:rPr>
                        <a:t>PROTISTES</a:t>
                      </a:r>
                      <a:endParaRPr lang="fr-FR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000" b="1" dirty="0">
                          <a:latin typeface="Times New Roman"/>
                          <a:ea typeface="Times New Roman"/>
                          <a:cs typeface="Arial"/>
                        </a:rPr>
                        <a:t>VÉGÉTAUX</a:t>
                      </a:r>
                      <a:endParaRPr lang="fr-FR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gradFill>
                      <a:gsLst>
                        <a:gs pos="0">
                          <a:srgbClr val="FF3399"/>
                        </a:gs>
                        <a:gs pos="25000">
                          <a:srgbClr val="FF6633"/>
                        </a:gs>
                        <a:gs pos="50000">
                          <a:srgbClr val="FFFF00"/>
                        </a:gs>
                        <a:gs pos="75000">
                          <a:srgbClr val="01A78F"/>
                        </a:gs>
                        <a:gs pos="100000">
                          <a:srgbClr val="3366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000" b="1" dirty="0">
                          <a:latin typeface="Times New Roman"/>
                          <a:ea typeface="Times New Roman"/>
                          <a:cs typeface="Arial"/>
                        </a:rPr>
                        <a:t>ANIMAUX</a:t>
                      </a:r>
                      <a:endParaRPr lang="fr-FR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gradFill>
                      <a:gsLst>
                        <a:gs pos="0">
                          <a:srgbClr val="E6DCAC"/>
                        </a:gs>
                        <a:gs pos="12000">
                          <a:srgbClr val="E6D78A"/>
                        </a:gs>
                        <a:gs pos="30000">
                          <a:srgbClr val="C7AC4C"/>
                        </a:gs>
                        <a:gs pos="45000">
                          <a:srgbClr val="E6D78A"/>
                        </a:gs>
                        <a:gs pos="77000">
                          <a:srgbClr val="C7AC4C"/>
                        </a:gs>
                        <a:gs pos="100000">
                          <a:srgbClr val="E6DCAC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000" b="1" dirty="0">
                          <a:latin typeface="Times New Roman"/>
                          <a:ea typeface="Times New Roman"/>
                          <a:cs typeface="Arial"/>
                        </a:rPr>
                        <a:t>CHAMPIGNONS</a:t>
                      </a:r>
                      <a:endParaRPr lang="fr-FR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gradFill>
                      <a:gsLst>
                        <a:gs pos="0">
                          <a:srgbClr val="FC9FCB"/>
                        </a:gs>
                        <a:gs pos="13000">
                          <a:srgbClr val="F8B049"/>
                        </a:gs>
                        <a:gs pos="21001">
                          <a:srgbClr val="F8B049"/>
                        </a:gs>
                        <a:gs pos="63000">
                          <a:srgbClr val="FEE7F2"/>
                        </a:gs>
                        <a:gs pos="67000">
                          <a:srgbClr val="F952A0"/>
                        </a:gs>
                        <a:gs pos="69000">
                          <a:srgbClr val="C50849"/>
                        </a:gs>
                        <a:gs pos="82001">
                          <a:srgbClr val="B43E85"/>
                        </a:gs>
                        <a:gs pos="100000">
                          <a:srgbClr val="F8B049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2357422" y="642918"/>
            <a:ext cx="4643470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Vue générale du règne vivant  </a:t>
            </a:r>
            <a:endParaRPr lang="fr-FR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2555776" y="1037465"/>
            <a:ext cx="3643338" cy="1000132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Règne des champignons</a:t>
            </a:r>
            <a:endParaRPr lang="fr-F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500034" y="3357562"/>
            <a:ext cx="3211362" cy="1980422"/>
          </a:xfrm>
          <a:prstGeom prst="roundRect">
            <a:avLst/>
          </a:prstGeom>
          <a:solidFill>
            <a:srgbClr val="FF99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 i="1" dirty="0" smtClean="0">
                <a:latin typeface="Times New Roman" pitchFamily="18" charset="0"/>
                <a:cs typeface="Times New Roman" pitchFamily="18" charset="0"/>
              </a:rPr>
              <a:t>Champignons pluricellulaire (filamenteux)</a:t>
            </a:r>
          </a:p>
          <a:p>
            <a:pPr algn="ctr"/>
            <a:endParaRPr lang="fr-FR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fr-FR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Les moisissures </a:t>
            </a:r>
            <a:endParaRPr lang="fr-FR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5643570" y="3286124"/>
            <a:ext cx="2928941" cy="2235130"/>
          </a:xfrm>
          <a:prstGeom prst="roundRect">
            <a:avLst/>
          </a:prstGeom>
          <a:solidFill>
            <a:srgbClr val="00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 i="1" dirty="0" smtClean="0">
                <a:latin typeface="Times New Roman" pitchFamily="18" charset="0"/>
                <a:cs typeface="Times New Roman" pitchFamily="18" charset="0"/>
              </a:rPr>
              <a:t>Champignons unicellulaire</a:t>
            </a:r>
          </a:p>
          <a:p>
            <a:pPr algn="ctr"/>
            <a:endParaRPr lang="fr-FR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fr-FR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Les levures  </a:t>
            </a:r>
            <a:endParaRPr lang="fr-FR" sz="2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 rot="10800000" flipV="1">
            <a:off x="2045057" y="2220024"/>
            <a:ext cx="1428760" cy="100013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avec flèche 5"/>
          <p:cNvCxnSpPr/>
          <p:nvPr/>
        </p:nvCxnSpPr>
        <p:spPr>
          <a:xfrm>
            <a:off x="5214925" y="2220024"/>
            <a:ext cx="1500198" cy="1000132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0" y="266055"/>
            <a:ext cx="4572000" cy="46185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fr-FR" b="1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Introduction à la mycologie </a:t>
            </a:r>
            <a:endParaRPr lang="fr-FR" sz="16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5500702"/>
            <a:ext cx="1462090" cy="11838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5643578"/>
            <a:ext cx="1357322" cy="10595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156808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66055"/>
            <a:ext cx="4572000" cy="46185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fr-FR" b="1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Introduction à la mycologie </a:t>
            </a:r>
            <a:endParaRPr lang="fr-FR" sz="16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1500166" y="1071546"/>
            <a:ext cx="6286527" cy="1071570"/>
          </a:xfrm>
          <a:prstGeom prst="roundRect">
            <a:avLst/>
          </a:prstGeom>
          <a:solidFill>
            <a:srgbClr val="00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 i="1" dirty="0" smtClean="0">
                <a:latin typeface="Times New Roman" pitchFamily="18" charset="0"/>
                <a:cs typeface="Times New Roman" pitchFamily="18" charset="0"/>
              </a:rPr>
              <a:t>Champignons unicellulaire</a:t>
            </a:r>
          </a:p>
          <a:p>
            <a:pPr algn="ctr"/>
            <a:endParaRPr lang="fr-FR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fr-FR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Les levures  </a:t>
            </a:r>
            <a:endParaRPr lang="fr-FR" sz="2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000372"/>
            <a:ext cx="3467091" cy="23067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ZoneTexte 4"/>
          <p:cNvSpPr txBox="1"/>
          <p:nvPr/>
        </p:nvSpPr>
        <p:spPr>
          <a:xfrm>
            <a:off x="1071538" y="5429264"/>
            <a:ext cx="2707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Saccharamoyces</a:t>
            </a:r>
            <a:r>
              <a:rPr lang="fr-FR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cerevisea</a:t>
            </a:r>
            <a:r>
              <a:rPr lang="fr-FR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fr-FR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3000372"/>
            <a:ext cx="3367091" cy="21925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ZoneTexte 6"/>
          <p:cNvSpPr txBox="1"/>
          <p:nvPr/>
        </p:nvSpPr>
        <p:spPr>
          <a:xfrm>
            <a:off x="6143636" y="5357826"/>
            <a:ext cx="175689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Candida </a:t>
            </a:r>
            <a:r>
              <a:rPr lang="fr-FR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albicans</a:t>
            </a:r>
            <a:endParaRPr lang="fr-FR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ZoneTexte 7"/>
          <p:cNvSpPr txBox="1"/>
          <p:nvPr/>
        </p:nvSpPr>
        <p:spPr>
          <a:xfrm rot="19732944">
            <a:off x="214316" y="2316304"/>
            <a:ext cx="132600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Exemples </a:t>
            </a:r>
            <a:endParaRPr lang="fr-FR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857224" y="5786454"/>
            <a:ext cx="31832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Observée sous microscope optique</a:t>
            </a:r>
            <a:endParaRPr lang="fr-FR" sz="1600" dirty="0"/>
          </a:p>
        </p:txBody>
      </p:sp>
      <p:sp>
        <p:nvSpPr>
          <p:cNvPr id="10" name="ZoneTexte 9"/>
          <p:cNvSpPr txBox="1"/>
          <p:nvPr/>
        </p:nvSpPr>
        <p:spPr>
          <a:xfrm>
            <a:off x="5429256" y="5786454"/>
            <a:ext cx="35911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Observée sous microscope </a:t>
            </a:r>
            <a:r>
              <a:rPr lang="fr-FR" sz="1600" dirty="0" err="1" smtClean="0"/>
              <a:t>electronique</a:t>
            </a:r>
            <a:endParaRPr lang="fr-F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66055"/>
            <a:ext cx="4572000" cy="46185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fr-FR" b="1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Introduction à la mycologie </a:t>
            </a:r>
            <a:endParaRPr lang="fr-FR" sz="16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1428728" y="1000108"/>
            <a:ext cx="6072230" cy="1285884"/>
          </a:xfrm>
          <a:prstGeom prst="roundRect">
            <a:avLst/>
          </a:prstGeom>
          <a:solidFill>
            <a:srgbClr val="FF99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 i="1" dirty="0" smtClean="0">
                <a:latin typeface="Times New Roman" pitchFamily="18" charset="0"/>
                <a:cs typeface="Times New Roman" pitchFamily="18" charset="0"/>
              </a:rPr>
              <a:t>Champignons pluricellulaire (filamenteux)</a:t>
            </a:r>
          </a:p>
          <a:p>
            <a:pPr algn="ctr"/>
            <a:endParaRPr lang="fr-FR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fr-FR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Les moisissures </a:t>
            </a:r>
            <a:endParaRPr lang="fr-FR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 rot="19732944">
            <a:off x="142878" y="2459182"/>
            <a:ext cx="132600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Exemples </a:t>
            </a:r>
            <a:endParaRPr lang="fr-FR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571744"/>
            <a:ext cx="2262188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80200" y="3000372"/>
            <a:ext cx="4122464" cy="2509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5286380" y="2571744"/>
            <a:ext cx="1824410" cy="307777"/>
          </a:xfrm>
          <a:prstGeom prst="rect">
            <a:avLst/>
          </a:prstGeom>
          <a:solidFill>
            <a:srgbClr val="00CCFF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400" b="1" i="1" dirty="0">
                <a:latin typeface="+mj-lt"/>
              </a:rPr>
              <a:t>Aspergillus </a:t>
            </a:r>
            <a:r>
              <a:rPr lang="fr-FR" sz="1400" b="1" i="1" dirty="0" err="1">
                <a:latin typeface="+mj-lt"/>
              </a:rPr>
              <a:t>Fumigatus</a:t>
            </a:r>
            <a:endParaRPr lang="fr-FR" sz="1400" b="1" i="1" dirty="0">
              <a:latin typeface="+mj-lt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786050" y="5715016"/>
            <a:ext cx="31832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Observées sous microscope optique</a:t>
            </a:r>
            <a:endParaRPr lang="fr-F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88640"/>
            <a:ext cx="4572000" cy="46185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fr-FR" b="1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Introduction à la mycologie </a:t>
            </a:r>
            <a:endParaRPr lang="fr-FR" sz="16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071538" y="857232"/>
            <a:ext cx="6643734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Parties constituants un champignon     </a:t>
            </a:r>
            <a:endParaRPr lang="fr-F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0034" y="2143116"/>
            <a:ext cx="5429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ct val="20000"/>
              </a:spcBef>
              <a:defRPr/>
            </a:pPr>
            <a:r>
              <a:rPr lang="fr-CA" b="1" u="sng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Hyphe</a:t>
            </a:r>
            <a:r>
              <a:rPr lang="fr-CA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fr-CA" b="1" dirty="0" smtClean="0">
                <a:latin typeface="Arial" pitchFamily="34" charset="0"/>
                <a:cs typeface="Arial" pitchFamily="34" charset="0"/>
              </a:rPr>
              <a:t>Un réseau de minces filaments</a:t>
            </a:r>
          </a:p>
        </p:txBody>
      </p:sp>
      <p:grpSp>
        <p:nvGrpSpPr>
          <p:cNvPr id="8" name="Groupe 7"/>
          <p:cNvGrpSpPr/>
          <p:nvPr/>
        </p:nvGrpSpPr>
        <p:grpSpPr>
          <a:xfrm>
            <a:off x="357158" y="1285859"/>
            <a:ext cx="8786842" cy="5143536"/>
            <a:chOff x="357158" y="1630151"/>
            <a:chExt cx="8786842" cy="4214842"/>
          </a:xfrm>
        </p:grpSpPr>
        <p:sp>
          <p:nvSpPr>
            <p:cNvPr id="2" name="Rectangle 3"/>
            <p:cNvSpPr txBox="1">
              <a:spLocks noChangeArrowheads="1"/>
            </p:cNvSpPr>
            <p:nvPr/>
          </p:nvSpPr>
          <p:spPr>
            <a:xfrm>
              <a:off x="357158" y="1630151"/>
              <a:ext cx="8786842" cy="4214842"/>
            </a:xfrm>
            <a:prstGeom prst="rect">
              <a:avLst/>
            </a:prstGeom>
          </p:spPr>
          <p:txBody>
            <a:bodyPr/>
            <a:lstStyle/>
            <a:p>
              <a:pPr marL="342900" marR="0" lvl="0" indent="-342900" algn="just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fr-CA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  <a:p>
              <a:pPr marL="342900" marR="0" lvl="0" indent="-342900" algn="just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lang="fr-CA" sz="2000" b="1" u="sng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endParaRPr>
            </a:p>
            <a:p>
              <a:pPr marL="342900" marR="0" lvl="0" indent="-342900" algn="just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fr-CA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  <a:p>
              <a:pPr marL="342900" marR="0" lvl="0" indent="-342900" algn="just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lang="fr-CA" sz="2000" b="1" u="sng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endParaRPr>
            </a:p>
            <a:p>
              <a:pPr marL="342900" marR="0" lvl="0" indent="-342900" algn="just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fr-CA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  <a:p>
              <a:pPr marL="342900" marR="0" lvl="0" indent="-342900" algn="just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fr-CA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  <a:p>
              <a:pPr marL="342900" marR="0" lvl="0" indent="-342900" algn="just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lang="fr-CA" sz="2000" b="1" u="sng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endParaRPr>
            </a:p>
            <a:p>
              <a:pPr marL="342900" marR="0" lvl="0" indent="-342900" algn="just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fr-CA" b="1" i="0" u="sng" strike="noStrike" kern="1200" cap="none" spc="0" normalizeH="0" baseline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 Chapeau</a:t>
              </a:r>
              <a:r>
                <a:rPr kumimoji="0" lang="fr-CA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: </a:t>
              </a:r>
              <a:r>
                <a:rPr kumimoji="0" lang="fr-CA" b="1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Protège les spores et les lamelles qui sont directement dessous</a:t>
              </a:r>
            </a:p>
            <a:p>
              <a:pPr marL="342900" marR="0" lvl="0" indent="-342900" algn="just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lang="fr-CA" b="1" dirty="0" smtClean="0">
                <a:latin typeface="Arial" pitchFamily="34" charset="0"/>
                <a:cs typeface="Arial" pitchFamily="34" charset="0"/>
              </a:endParaRPr>
            </a:p>
            <a:p>
              <a:pPr marL="342900" marR="0" lvl="0" indent="-342900" algn="just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fr-CA" b="1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 </a:t>
              </a:r>
              <a:r>
                <a:rPr kumimoji="0" lang="fr-CA" b="1" i="0" u="sng" strike="noStrike" kern="1200" cap="none" spc="0" normalizeH="0" baseline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Lamelle: </a:t>
              </a:r>
              <a:r>
                <a:rPr kumimoji="0" lang="fr-CA" b="1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feuillets</a:t>
              </a:r>
              <a:r>
                <a:rPr kumimoji="0" lang="fr-CA" b="1" i="0" u="none" strike="noStrike" kern="120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situé sous les champignons lamellés supporte l’</a:t>
              </a:r>
              <a:r>
                <a:rPr kumimoji="0" lang="fr-CA" b="1" i="0" u="none" strike="noStrike" kern="1200" cap="none" spc="0" normalizeH="0" noProof="0" dirty="0" err="1" smtClean="0">
                  <a:ln>
                    <a:noFill/>
                  </a:ln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hyménum</a:t>
              </a:r>
              <a:endParaRPr kumimoji="0" lang="fr-CA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  <a:p>
              <a:pPr marL="342900" marR="0" lvl="0" indent="-342900" algn="just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fr-CA" sz="2000" b="1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  <a:p>
              <a:pPr marL="342900" marR="0" lvl="0" indent="-342900" algn="just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fr-CA" b="1" i="0" u="sng" strike="noStrike" kern="1200" cap="none" spc="0" normalizeH="0" baseline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 Stipe</a:t>
              </a:r>
              <a:r>
                <a:rPr kumimoji="0" lang="fr-CA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: </a:t>
              </a:r>
              <a:r>
                <a:rPr kumimoji="0" lang="fr-CA" b="1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Supporte le chapeau en haut (Pied</a:t>
              </a:r>
              <a:r>
                <a:rPr kumimoji="0" lang="fr-CA" sz="2000" b="1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)</a:t>
              </a:r>
            </a:p>
            <a:p>
              <a:pPr marL="342900" marR="0" lvl="0" indent="-342900" algn="just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fr-CA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  <a:p>
              <a:pPr marL="342900" marR="0" lvl="0" indent="-342900" algn="just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  <a:p>
              <a:pPr marL="342900" marR="0" lvl="0" indent="-342900" algn="just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fr-CA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500034" y="1928802"/>
              <a:ext cx="764386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lvl="0" indent="-342900" algn="just">
                <a:spcBef>
                  <a:spcPct val="20000"/>
                </a:spcBef>
                <a:defRPr/>
              </a:pPr>
              <a:r>
                <a:rPr lang="fr-CA" b="1" u="sng" dirty="0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Mycélium</a:t>
              </a:r>
              <a:r>
                <a:rPr lang="fr-CA" b="1" dirty="0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: </a:t>
              </a:r>
              <a:r>
                <a:rPr lang="fr-CA" b="1" dirty="0" smtClean="0">
                  <a:latin typeface="Arial" pitchFamily="34" charset="0"/>
                  <a:cs typeface="Arial" pitchFamily="34" charset="0"/>
                </a:rPr>
                <a:t>Un réseau d’hyphe, qui porte les noyaux et le cytoplasme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428596" y="2859480"/>
              <a:ext cx="842968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lvl="0" indent="-342900" algn="just">
                <a:spcBef>
                  <a:spcPct val="20000"/>
                </a:spcBef>
                <a:defRPr/>
              </a:pPr>
              <a:r>
                <a:rPr lang="fr-CA" b="1" u="sng" dirty="0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Septum</a:t>
              </a:r>
              <a:r>
                <a:rPr lang="fr-CA" b="1" dirty="0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: </a:t>
              </a:r>
              <a:r>
                <a:rPr lang="fr-CA" b="1" dirty="0" smtClean="0">
                  <a:latin typeface="Arial" pitchFamily="34" charset="0"/>
                  <a:cs typeface="Arial" pitchFamily="34" charset="0"/>
                </a:rPr>
                <a:t>Un cloison transversale qui agit comme une paroi cellulaire pour séparer les sections d’hyphe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71538" y="857232"/>
            <a:ext cx="6643734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Parties constituants un champignon     </a:t>
            </a:r>
            <a:endParaRPr lang="fr-F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88640"/>
            <a:ext cx="4572000" cy="46185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fr-FR" b="1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Introduction à la mycologie </a:t>
            </a:r>
            <a:endParaRPr lang="fr-FR" sz="16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Nuage 3"/>
          <p:cNvSpPr/>
          <p:nvPr/>
        </p:nvSpPr>
        <p:spPr>
          <a:xfrm rot="21138071">
            <a:off x="285720" y="1643050"/>
            <a:ext cx="2571768" cy="928694"/>
          </a:xfrm>
          <a:prstGeom prst="cloud">
            <a:avLst/>
          </a:prstGeom>
          <a:ln>
            <a:solidFill>
              <a:srgbClr val="C00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Attention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00100" y="2714620"/>
            <a:ext cx="7429552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latin typeface="Arial" pitchFamily="34" charset="0"/>
                <a:cs typeface="Arial" pitchFamily="34" charset="0"/>
              </a:rPr>
              <a:t>Ce qu'on appelle couramment « champignon » n'est en fait que la </a:t>
            </a:r>
            <a:r>
              <a:rPr lang="fr-F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 fructification »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temporaire et visible, le </a:t>
            </a:r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sporophore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(autrefois appelé « </a:t>
            </a:r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carpophore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  » , se présente souvent sous forme d'un Pied  portant  un chapeau 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496" y="3857628"/>
            <a:ext cx="2415320" cy="28200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286256"/>
            <a:ext cx="2024063" cy="22136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21585</TotalTime>
  <Words>747</Words>
  <Application>Microsoft Office PowerPoint</Application>
  <PresentationFormat>Affichage à l'écran (4:3)</PresentationFormat>
  <Paragraphs>152</Paragraphs>
  <Slides>21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2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Structuration et planification du cours  " Histoire Universelle des Sciences Biologiques"  en vue d’un enseignement hybride au profit des étudiants "Première année Licence (L1)" </dc:title>
  <dc:creator>DELL</dc:creator>
  <cp:lastModifiedBy>Acer</cp:lastModifiedBy>
  <cp:revision>213</cp:revision>
  <dcterms:created xsi:type="dcterms:W3CDTF">2018-07-28T17:08:09Z</dcterms:created>
  <dcterms:modified xsi:type="dcterms:W3CDTF">2020-12-22T18:49:15Z</dcterms:modified>
</cp:coreProperties>
</file>