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7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230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4293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5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330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2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F91FF03-B4AE-45DD-8075-5B970519732F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88B9B2B-940D-4657-8866-AE7465A3E14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9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ar-SA" sz="2400" b="1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 </a:t>
            </a:r>
            <a:r>
              <a:rPr lang="ar-SA" sz="2400" b="1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6: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عبد الحميد بن </a:t>
            </a:r>
            <a:r>
              <a:rPr lang="ar-SA" sz="2400" dirty="0" err="1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هدوقة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91680" y="1196752"/>
            <a:ext cx="5723468" cy="769969"/>
          </a:xfrm>
        </p:spPr>
        <p:txBody>
          <a:bodyPr>
            <a:normAutofit/>
          </a:bodyPr>
          <a:lstStyle/>
          <a:p>
            <a:r>
              <a:rPr lang="ar-SA" sz="28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عبد الحميد بن </a:t>
            </a:r>
            <a:r>
              <a:rPr lang="ar-SA" sz="2800" b="1" cap="all" dirty="0" err="1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هدوقة</a:t>
            </a:r>
            <a:r>
              <a:rPr lang="ar-SA" sz="28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 (1925- 1996</a:t>
            </a:r>
            <a:r>
              <a:rPr lang="ar-SA" sz="28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)</a:t>
            </a:r>
            <a:r>
              <a:rPr lang="ar-SA" sz="3200" b="1" cap="all" dirty="0" smtClean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2966639" cy="329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823315"/>
          </a:xfrm>
        </p:spPr>
        <p:txBody>
          <a:bodyPr>
            <a:normAutofit/>
          </a:bodyPr>
          <a:lstStyle/>
          <a:p>
            <a:r>
              <a:rPr lang="ar-SA" sz="2800" dirty="0" smtClean="0">
                <a:latin typeface="Amiri" pitchFamily="2" charset="-78"/>
                <a:cs typeface="Amiri" pitchFamily="2" charset="-78"/>
              </a:rPr>
              <a:t>النشأة والتكوين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844825"/>
            <a:ext cx="6696744" cy="4032448"/>
          </a:xfrm>
        </p:spPr>
        <p:txBody>
          <a:bodyPr>
            <a:normAutofit fontScale="70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AA2B1E"/>
              </a:buClr>
              <a:buBlip>
                <a:blip r:embed="rId2"/>
              </a:buBlip>
            </a:pPr>
            <a:r>
              <a:rPr lang="ar-SA" sz="2900" dirty="0" smtClean="0">
                <a:latin typeface="Amiri" pitchFamily="2" charset="-78"/>
                <a:ea typeface="Calibri"/>
                <a:cs typeface="Amiri" pitchFamily="2" charset="-78"/>
              </a:rPr>
              <a:t>ولد سنة 1925 في المنصورة (ولاية برج بوعريريج).</a:t>
            </a:r>
            <a:r>
              <a:rPr lang="ar-SA" sz="2900" dirty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sz="2900" dirty="0" smtClean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وأنهى </a:t>
            </a:r>
            <a:r>
              <a:rPr lang="ar-SA" sz="2900" dirty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دراسته الابتدائية في المنصورة وقسنطينة</a:t>
            </a:r>
            <a:r>
              <a:rPr lang="ar-SA" sz="2900" dirty="0" smtClean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29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 smtClean="0">
                <a:latin typeface="Amiri" pitchFamily="2" charset="-78"/>
                <a:ea typeface="Calibri"/>
                <a:cs typeface="Amiri" pitchFamily="2" charset="-78"/>
              </a:rPr>
              <a:t>التحق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بجامع الزيتونة بتونس (شعبة الآداب</a:t>
            </a:r>
            <a:r>
              <a:rPr lang="ar-SA" sz="2900" dirty="0" smtClean="0">
                <a:latin typeface="Amiri" pitchFamily="2" charset="-78"/>
                <a:ea typeface="Calibri"/>
                <a:cs typeface="Amiri" pitchFamily="2" charset="-78"/>
              </a:rPr>
              <a:t>). وانخرط </a:t>
            </a: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في نشاط الحزب الحر الدستوري التونسي.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درس التمثيل في مدرسة التمثيل العربي بتونس.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سافر إلى فرنسا (1945) ثم عاد إلى تونس وسُجن.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عمل في الإذاعة الفرنسية والتونسية.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بعد استقلال الجزائر (1962): منسق البرامج الفنية بالإذاعة الجزائرية.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900" dirty="0">
                <a:latin typeface="Amiri" pitchFamily="2" charset="-78"/>
                <a:ea typeface="Calibri"/>
                <a:cs typeface="Amiri" pitchFamily="2" charset="-78"/>
              </a:rPr>
              <a:t>تفرغ للكتابة سنة 1983.</a:t>
            </a: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2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751307"/>
          </a:xfrm>
        </p:spPr>
        <p:txBody>
          <a:bodyPr>
            <a:normAutofit/>
          </a:bodyPr>
          <a:lstStyle/>
          <a:p>
            <a:r>
              <a:rPr lang="ar-SA" sz="2800" b="1" dirty="0">
                <a:ea typeface="Calibri"/>
                <a:cs typeface="Amiri"/>
              </a:rPr>
              <a:t>مشروعه الأدبي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556792"/>
            <a:ext cx="6984776" cy="3888432"/>
          </a:xfrm>
        </p:spPr>
        <p:txBody>
          <a:bodyPr>
            <a:normAutofit fontScale="25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المحور الأول: التمسك باللغة العربية كموقف حضاري وهوياتي "لغة الكاتب هي وطنه".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المحور الثاني: اختيار فن الرواية كجنس أدبي رئيسي وقادر على احتضان تعقيدات </a:t>
            </a:r>
            <a:r>
              <a:rPr lang="ar-SA" sz="7600" dirty="0" smtClean="0">
                <a:latin typeface="Amiri" pitchFamily="2" charset="-78"/>
                <a:ea typeface="Calibri"/>
                <a:cs typeface="Amiri" pitchFamily="2" charset="-78"/>
              </a:rPr>
              <a:t>الواقع.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أعماله تتميز بـ</a:t>
            </a:r>
            <a:r>
              <a:rPr lang="fr-FR" sz="7600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واقعية صافية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نقد اجتماعي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لمسة رومانسية ووجودية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شاعرية ورمزية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7600" dirty="0">
                <a:latin typeface="Amiri" pitchFamily="2" charset="-78"/>
                <a:ea typeface="Calibri"/>
                <a:cs typeface="Amiri" pitchFamily="2" charset="-78"/>
              </a:rPr>
              <a:t>هدف الكتابة: معالجة نقاط التأزم في الواقع الجزائري و«إدخال المستقبل في الحاضر»  </a:t>
            </a:r>
            <a:endParaRPr lang="fr-FR" sz="7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1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751307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200" b="1" dirty="0" smtClean="0">
                <a:latin typeface="Calibri"/>
                <a:ea typeface="Calibri"/>
                <a:cs typeface="Amiri"/>
              </a:rPr>
              <a:t/>
            </a:r>
            <a:br>
              <a:rPr lang="ar-SA" sz="3200" b="1" dirty="0" smtClean="0">
                <a:latin typeface="Calibri"/>
                <a:ea typeface="Calibri"/>
                <a:cs typeface="Amiri"/>
              </a:rPr>
            </a:br>
            <a:r>
              <a:rPr lang="ar-SA" sz="3200" b="1" dirty="0">
                <a:latin typeface="Calibri"/>
                <a:ea typeface="Calibri"/>
                <a:cs typeface="Amiri"/>
              </a:rPr>
              <a:t/>
            </a:r>
            <a:br>
              <a:rPr lang="ar-SA" sz="3200" b="1" dirty="0">
                <a:latin typeface="Calibri"/>
                <a:ea typeface="Calibri"/>
                <a:cs typeface="Amiri"/>
              </a:rPr>
            </a:br>
            <a:r>
              <a:rPr lang="ar-SA" sz="3200" b="1" dirty="0" smtClean="0">
                <a:latin typeface="Calibri"/>
                <a:ea typeface="Calibri"/>
                <a:cs typeface="Amiri"/>
              </a:rPr>
              <a:t>القضايا </a:t>
            </a:r>
            <a:r>
              <a:rPr lang="ar-SA" sz="3200" b="1" dirty="0">
                <a:latin typeface="Calibri"/>
                <a:ea typeface="Calibri"/>
                <a:cs typeface="Amiri"/>
              </a:rPr>
              <a:t>الأساسية في أدب بن </a:t>
            </a:r>
            <a:r>
              <a:rPr lang="ar-SA" sz="3200" b="1" dirty="0" err="1">
                <a:latin typeface="Calibri"/>
                <a:ea typeface="Calibri"/>
                <a:cs typeface="Amiri"/>
              </a:rPr>
              <a:t>هدوقة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700808"/>
            <a:ext cx="6421328" cy="4022261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المرأة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مركز السرد ومؤشر التحول الاجتماعي (رواية "ريح الجنوب").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الحرية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مسؤولية جماعية تشمل السلطة والمثقف والمعارضة + أهمية الحوار.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التراث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توظيف إيجابي دون </a:t>
            </a: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انغلاق، دعوة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لتجديد التراث وكسر العادات البالية.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الأرض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رمز هوياتي واجتماعي </a:t>
            </a:r>
            <a:r>
              <a:rPr lang="ar-SA" dirty="0" smtClean="0">
                <a:latin typeface="Amiri" pitchFamily="2" charset="-78"/>
                <a:ea typeface="Calibri"/>
                <a:cs typeface="Amiri" pitchFamily="2" charset="-78"/>
              </a:rPr>
              <a:t>واقتصادي، قضية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وجودية مرتبطة بتنمية المجتمع الزراعي.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b="1" dirty="0">
                <a:latin typeface="Amiri" pitchFamily="2" charset="-78"/>
                <a:ea typeface="Calibri"/>
                <a:cs typeface="Amiri" pitchFamily="2" charset="-78"/>
              </a:rPr>
              <a:t>الرؤية العامة</a:t>
            </a:r>
            <a:r>
              <a:rPr lang="fr-FR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الأدب أداة لمساءلة الواقع وبناء حداثة تنطلق من الخصوصية الجزائرية.</a:t>
            </a:r>
            <a:endParaRPr lang="fr-FR" sz="1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69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823315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b="1" dirty="0" smtClean="0">
                <a:latin typeface="Calibri"/>
                <a:ea typeface="Calibri"/>
                <a:cs typeface="Amiri"/>
              </a:rPr>
              <a:t/>
            </a:r>
            <a:br>
              <a:rPr lang="ar-SA" sz="3100" b="1" dirty="0" smtClean="0">
                <a:latin typeface="Calibri"/>
                <a:ea typeface="Calibri"/>
                <a:cs typeface="Amiri"/>
              </a:rPr>
            </a:br>
            <a:r>
              <a:rPr lang="ar-SA" sz="3100" b="1" dirty="0" smtClean="0">
                <a:latin typeface="Calibri"/>
                <a:ea typeface="Calibri"/>
                <a:cs typeface="Amiri"/>
              </a:rPr>
              <a:t>أهم </a:t>
            </a:r>
            <a:r>
              <a:rPr lang="ar-SA" sz="3100" b="1" dirty="0">
                <a:latin typeface="Calibri"/>
                <a:ea typeface="Calibri"/>
                <a:cs typeface="Amiri"/>
              </a:rPr>
              <a:t>الأعمال الأدبية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628800"/>
            <a:ext cx="6349320" cy="4094269"/>
          </a:xfrm>
        </p:spPr>
        <p:txBody>
          <a:bodyPr>
            <a:normAutofit fontScale="325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5100" b="1" dirty="0">
                <a:latin typeface="Amiri" pitchFamily="2" charset="-78"/>
                <a:ea typeface="Calibri"/>
                <a:cs typeface="Amiri" pitchFamily="2" charset="-78"/>
              </a:rPr>
              <a:t>روايات</a:t>
            </a:r>
            <a:r>
              <a:rPr lang="fr-FR" sz="5100" b="1" dirty="0">
                <a:latin typeface="Amiri" pitchFamily="2" charset="-78"/>
                <a:ea typeface="Calibri"/>
                <a:cs typeface="Amiri" pitchFamily="2" charset="-78"/>
              </a:rPr>
              <a:t>: 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228600" algn="r" rtl="1">
              <a:lnSpc>
                <a:spcPct val="115000"/>
              </a:lnSpc>
              <a:spcAft>
                <a:spcPts val="1000"/>
              </a:spcAft>
            </a:pP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ريح الجنوب (1971). نهاية الأمس(1975). بان الصبح (1980). الجازية والدراويش(1983). غدا يوم جديد (1991).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5100" b="1" dirty="0">
                <a:latin typeface="Amiri" pitchFamily="2" charset="-78"/>
                <a:ea typeface="Calibri"/>
                <a:cs typeface="Amiri" pitchFamily="2" charset="-78"/>
              </a:rPr>
              <a:t>مجموعات قصصية</a:t>
            </a:r>
            <a:r>
              <a:rPr lang="fr-FR" sz="5100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fr-FR" sz="5100" dirty="0">
                <a:latin typeface="Amiri" pitchFamily="2" charset="-78"/>
                <a:ea typeface="Calibri"/>
                <a:cs typeface="Amiri" pitchFamily="2" charset="-78"/>
              </a:rPr>
              <a:t> </a:t>
            </a: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ظلال جزائرية (1960). الأشعة السبعة (1962). الكاتب وقصص أخرى (1972). ذكريات وجراح مارينو (1997).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5100" b="1" dirty="0">
                <a:latin typeface="Amiri" pitchFamily="2" charset="-78"/>
                <a:ea typeface="Calibri"/>
                <a:cs typeface="Amiri" pitchFamily="2" charset="-78"/>
              </a:rPr>
              <a:t>أعمال أخرى</a:t>
            </a:r>
            <a:r>
              <a:rPr lang="fr-FR" sz="5100" b="1" dirty="0">
                <a:latin typeface="Amiri" pitchFamily="2" charset="-78"/>
                <a:ea typeface="Calibri"/>
                <a:cs typeface="Amiri" pitchFamily="2" charset="-78"/>
              </a:rPr>
              <a:t>: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miri"/>
              <a:buChar char="-"/>
            </a:pP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الجزائر بين الأمس واليوم (دراسة).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miri"/>
              <a:buChar char="-"/>
            </a:pP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الأرواح الشاغرة (شعر).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Amiri"/>
              <a:buChar char="-"/>
            </a:pP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قصة في </a:t>
            </a:r>
            <a:r>
              <a:rPr lang="ar-SA" sz="5100" dirty="0" err="1">
                <a:latin typeface="Amiri" pitchFamily="2" charset="-78"/>
                <a:ea typeface="Calibri"/>
                <a:cs typeface="Amiri" pitchFamily="2" charset="-78"/>
              </a:rPr>
              <a:t>أبروكوتسك</a:t>
            </a:r>
            <a:r>
              <a:rPr lang="ar-SA" sz="5100" dirty="0">
                <a:latin typeface="Amiri" pitchFamily="2" charset="-78"/>
                <a:ea typeface="Calibri"/>
                <a:cs typeface="Amiri" pitchFamily="2" charset="-78"/>
              </a:rPr>
              <a:t> (مسرحية).</a:t>
            </a:r>
            <a:endParaRPr lang="fr-FR" sz="51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29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965245" cy="576064"/>
          </a:xfrm>
        </p:spPr>
        <p:txBody>
          <a:bodyPr>
            <a:normAutofit fontScale="90000"/>
          </a:bodyPr>
          <a:lstStyle/>
          <a:p>
            <a:pPr rtl="1">
              <a:lnSpc>
                <a:spcPct val="115000"/>
              </a:lnSpc>
              <a:spcAft>
                <a:spcPts val="1000"/>
              </a:spcAft>
            </a:pPr>
            <a:r>
              <a:rPr lang="ar-SA" sz="3100" b="1" dirty="0">
                <a:latin typeface="Calibri"/>
                <a:ea typeface="Calibri"/>
                <a:cs typeface="Amiri"/>
              </a:rPr>
              <a:t>عبد الحميد بن </a:t>
            </a:r>
            <a:r>
              <a:rPr lang="ar-SA" sz="3100" b="1" dirty="0" err="1">
                <a:latin typeface="Calibri"/>
                <a:ea typeface="Calibri"/>
                <a:cs typeface="Amiri"/>
              </a:rPr>
              <a:t>هدوقة</a:t>
            </a:r>
            <a:r>
              <a:rPr lang="ar-SA" sz="3100" b="1" dirty="0">
                <a:latin typeface="Calibri"/>
                <a:ea typeface="Calibri"/>
                <a:cs typeface="Amiri"/>
              </a:rPr>
              <a:t>.. صوت الجزائر بالعربية</a:t>
            </a:r>
            <a:r>
              <a:rPr lang="fr-FR" sz="3200" dirty="0">
                <a:latin typeface="Calibri"/>
                <a:ea typeface="Calibri"/>
                <a:cs typeface="Arial"/>
              </a:rPr>
              <a:t/>
            </a:r>
            <a:br>
              <a:rPr lang="fr-FR" sz="3200" dirty="0">
                <a:latin typeface="Calibri"/>
                <a:ea typeface="Calibri"/>
                <a:cs typeface="Arial"/>
              </a:rPr>
            </a:b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63040" y="1484784"/>
            <a:ext cx="6277312" cy="4238285"/>
          </a:xfrm>
        </p:spPr>
        <p:txBody>
          <a:bodyPr>
            <a:norm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رائد الرواية الجزائرية المكتوبة باللغة العربية.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جسّد في أعماله التحولات الاجتماعية والثقافية بعد الاستقلال.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جعل من الرواية فضاءً لمساءلة المرأة، الأرض، الحرية والتراث.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كتب ليخدم اللغة العربية والشعب الجزائري ويستعيد الكرامة الحضارية.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200" dirty="0">
                <a:latin typeface="Amiri" pitchFamily="2" charset="-78"/>
                <a:ea typeface="Calibri"/>
                <a:cs typeface="Amiri" pitchFamily="2" charset="-78"/>
              </a:rPr>
              <a:t>توفي سنة 1996، ويُحتفى به سنوياً في برج بوعريريج منذ 1997.</a:t>
            </a:r>
            <a:endParaRPr lang="fr-FR" sz="2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0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129</TotalTime>
  <Words>379</Words>
  <Application>Microsoft Office PowerPoint</Application>
  <PresentationFormat>Affichage à l'écran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Punaise</vt:lpstr>
      <vt:lpstr>Promenade</vt:lpstr>
      <vt:lpstr>Présentation PowerPoint</vt:lpstr>
      <vt:lpstr>عبد الحميد بن هدوقة (1925- 1996) </vt:lpstr>
      <vt:lpstr>النشأة والتكوين</vt:lpstr>
      <vt:lpstr>مشروعه الأدبي</vt:lpstr>
      <vt:lpstr>  القضايا الأساسية في أدب بن هدوقة  </vt:lpstr>
      <vt:lpstr> أهم الأعمال الأدبية </vt:lpstr>
      <vt:lpstr>عبد الحميد بن هدوقة.. صوت الجزائر بالعربية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عبد الحميد بن هدوقة (1925- 1996)</dc:title>
  <dc:creator>Windows User</dc:creator>
  <cp:lastModifiedBy>Windows User</cp:lastModifiedBy>
  <cp:revision>11</cp:revision>
  <dcterms:created xsi:type="dcterms:W3CDTF">2026-04-11T17:15:13Z</dcterms:created>
  <dcterms:modified xsi:type="dcterms:W3CDTF">2026-04-21T10:58:22Z</dcterms:modified>
</cp:coreProperties>
</file>