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3" r:id="rId3"/>
    <p:sldId id="256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74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30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442932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91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025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2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894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3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7330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32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F91FF03-B4AE-45DD-8075-5B970519732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88B9B2B-940D-4657-8866-AE7465A3E14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9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wahiba.soualah@univ-bejaia.d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776" y="1916832"/>
            <a:ext cx="8136904" cy="4387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>
              <a:solidFill>
                <a:prstClr val="black"/>
              </a:solidFill>
              <a:latin typeface="Simplified Arabic" panose="02020603050405020304" pitchFamily="18" charset="-78"/>
              <a:ea typeface="Verdana"/>
              <a:cs typeface="Simplified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اللقب: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صوالح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الاسم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وهيبة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الوظيفة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أستاذ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قسم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"أ"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ar-SA" sz="2400" b="1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محاضرة </a:t>
            </a:r>
            <a:r>
              <a:rPr lang="ar-SA" sz="2400" b="1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6: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عبد الحميد بن </a:t>
            </a:r>
            <a:r>
              <a:rPr lang="ar-SA" sz="2400" dirty="0" err="1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هدوقة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البريد </a:t>
            </a: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المهني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 </a:t>
            </a:r>
            <a:r>
              <a:rPr lang="ar-SA" sz="2400" u="sng" dirty="0" smtClean="0">
                <a:solidFill>
                  <a:srgbClr val="0000FF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fr-FR" sz="2400" u="sng" dirty="0" smtClean="0">
                <a:solidFill>
                  <a:srgbClr val="0000FF"/>
                </a:solidFill>
                <a:latin typeface="Simplified Arabic"/>
                <a:ea typeface="Calibri"/>
                <a:cs typeface="Arial"/>
                <a:hlinkClick r:id="rId2"/>
              </a:rPr>
              <a:t>wahiba.soualah@univ-bejaia.dz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 smtClean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3228" y="116632"/>
            <a:ext cx="43950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وزارة التعليم العالي والبحث العلمي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 smtClean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r>
              <a:rPr lang="ar-DZ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جامعة </a:t>
            </a: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عبد الرحمن ميرة- بجاية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كلية الآداب واللغات</a:t>
            </a:r>
            <a: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/>
            </a:r>
            <a:b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قسم اللغة و الأدب العربي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endParaRPr lang="fr-FR" sz="2200" dirty="0">
              <a:solidFill>
                <a:prstClr val="black"/>
              </a:solidFill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6" y="620688"/>
            <a:ext cx="2349940" cy="108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32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91680" y="1196752"/>
            <a:ext cx="5723468" cy="769969"/>
          </a:xfrm>
        </p:spPr>
        <p:txBody>
          <a:bodyPr>
            <a:normAutofit/>
          </a:bodyPr>
          <a:lstStyle/>
          <a:p>
            <a:r>
              <a:rPr lang="ar-SA" sz="28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عبد الحميد بن </a:t>
            </a:r>
            <a:r>
              <a:rPr lang="ar-SA" sz="2800" b="1" cap="all" dirty="0" err="1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هدوقة</a:t>
            </a:r>
            <a:r>
              <a:rPr lang="ar-SA" sz="28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 (1925- 1996</a:t>
            </a:r>
            <a:r>
              <a:rPr lang="ar-SA" sz="28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)</a:t>
            </a:r>
            <a:r>
              <a:rPr lang="ar-SA" sz="32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 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88840"/>
            <a:ext cx="2966639" cy="329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75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908720"/>
            <a:ext cx="6965245" cy="823315"/>
          </a:xfrm>
        </p:spPr>
        <p:txBody>
          <a:bodyPr>
            <a:normAutofit/>
          </a:bodyPr>
          <a:lstStyle/>
          <a:p>
            <a:r>
              <a:rPr lang="ar-SA" sz="2800" dirty="0" smtClean="0">
                <a:latin typeface="Amiri" pitchFamily="2" charset="-78"/>
                <a:cs typeface="Amiri" pitchFamily="2" charset="-78"/>
              </a:rPr>
              <a:t>النشأة والتكوين</a:t>
            </a:r>
            <a:endParaRPr lang="fr-FR" sz="28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844825"/>
            <a:ext cx="6696744" cy="4032448"/>
          </a:xfrm>
        </p:spPr>
        <p:txBody>
          <a:bodyPr>
            <a:normAutofit fontScale="700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Clr>
                <a:srgbClr val="AA2B1E"/>
              </a:buClr>
              <a:buBlip>
                <a:blip r:embed="rId2"/>
              </a:buBlip>
            </a:pPr>
            <a:r>
              <a:rPr lang="ar-SA" sz="2900" dirty="0" smtClean="0">
                <a:latin typeface="Amiri" pitchFamily="2" charset="-78"/>
                <a:ea typeface="Calibri"/>
                <a:cs typeface="Amiri" pitchFamily="2" charset="-78"/>
              </a:rPr>
              <a:t>ولد سنة 1925 في المنصورة (ولاية برج بوعريريج).</a:t>
            </a:r>
            <a:r>
              <a:rPr lang="ar-SA" sz="2900" dirty="0">
                <a:solidFill>
                  <a:prstClr val="black"/>
                </a:solidFill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sz="2900" dirty="0" smtClean="0">
                <a:solidFill>
                  <a:prstClr val="black"/>
                </a:solidFill>
                <a:latin typeface="Amiri" pitchFamily="2" charset="-78"/>
                <a:ea typeface="Calibri"/>
                <a:cs typeface="Amiri" pitchFamily="2" charset="-78"/>
              </a:rPr>
              <a:t>وأنهى </a:t>
            </a:r>
            <a:r>
              <a:rPr lang="ar-SA" sz="2900" dirty="0">
                <a:solidFill>
                  <a:prstClr val="black"/>
                </a:solidFill>
                <a:latin typeface="Amiri" pitchFamily="2" charset="-78"/>
                <a:ea typeface="Calibri"/>
                <a:cs typeface="Amiri" pitchFamily="2" charset="-78"/>
              </a:rPr>
              <a:t>دراسته الابتدائية في المنصورة وقسنطينة</a:t>
            </a:r>
            <a:r>
              <a:rPr lang="ar-SA" sz="2900" dirty="0" smtClean="0">
                <a:solidFill>
                  <a:prstClr val="black"/>
                </a:solidFill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29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 smtClean="0">
                <a:latin typeface="Amiri" pitchFamily="2" charset="-78"/>
                <a:ea typeface="Calibri"/>
                <a:cs typeface="Amiri" pitchFamily="2" charset="-78"/>
              </a:rPr>
              <a:t>التحق </a:t>
            </a: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بجامع الزيتونة بتونس (شعبة الآداب</a:t>
            </a:r>
            <a:r>
              <a:rPr lang="ar-SA" sz="2900" dirty="0" smtClean="0">
                <a:latin typeface="Amiri" pitchFamily="2" charset="-78"/>
                <a:ea typeface="Calibri"/>
                <a:cs typeface="Amiri" pitchFamily="2" charset="-78"/>
              </a:rPr>
              <a:t>). وانخرط </a:t>
            </a: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في نشاط الحزب الحر الدستوري التونسي.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درس التمثيل في مدرسة التمثيل العربي بتونس.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سافر إلى فرنسا (1945) ثم عاد إلى تونس وسُجن.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عمل في الإذاعة الفرنسية والتونسية.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بعد استقلال الجزائر (1962): منسق البرامج الفنية بالإذاعة الجزائرية.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تفرغ للكتابة سنة 1983.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520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965245" cy="751307"/>
          </a:xfrm>
        </p:spPr>
        <p:txBody>
          <a:bodyPr>
            <a:normAutofit/>
          </a:bodyPr>
          <a:lstStyle/>
          <a:p>
            <a:r>
              <a:rPr lang="ar-SA" sz="2800" b="1" dirty="0">
                <a:ea typeface="Calibri"/>
                <a:cs typeface="Amiri"/>
              </a:rPr>
              <a:t>مشروعه الأدبي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556792"/>
            <a:ext cx="6984776" cy="3888432"/>
          </a:xfrm>
        </p:spPr>
        <p:txBody>
          <a:bodyPr>
            <a:normAutofit fontScale="250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7600" dirty="0">
                <a:latin typeface="Amiri" pitchFamily="2" charset="-78"/>
                <a:ea typeface="Calibri"/>
                <a:cs typeface="Amiri" pitchFamily="2" charset="-78"/>
              </a:rPr>
              <a:t>المحور الأول: التمسك باللغة العربية كموقف حضاري وهوياتي "لغة الكاتب هي وطنه".</a:t>
            </a:r>
            <a:endParaRPr lang="fr-FR" sz="7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7600" dirty="0">
                <a:latin typeface="Amiri" pitchFamily="2" charset="-78"/>
                <a:ea typeface="Calibri"/>
                <a:cs typeface="Amiri" pitchFamily="2" charset="-78"/>
              </a:rPr>
              <a:t>المحور الثاني: اختيار فن الرواية كجنس أدبي رئيسي وقادر على احتضان تعقيدات </a:t>
            </a:r>
            <a:r>
              <a:rPr lang="ar-SA" sz="7600" dirty="0" smtClean="0">
                <a:latin typeface="Amiri" pitchFamily="2" charset="-78"/>
                <a:ea typeface="Calibri"/>
                <a:cs typeface="Amiri" pitchFamily="2" charset="-78"/>
              </a:rPr>
              <a:t>الواقع.</a:t>
            </a:r>
            <a:endParaRPr lang="fr-FR" sz="7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7600" dirty="0">
                <a:latin typeface="Amiri" pitchFamily="2" charset="-78"/>
                <a:ea typeface="Calibri"/>
                <a:cs typeface="Amiri" pitchFamily="2" charset="-78"/>
              </a:rPr>
              <a:t>أعماله تتميز بـ</a:t>
            </a:r>
            <a:r>
              <a:rPr lang="fr-FR" sz="7600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7600" dirty="0">
                <a:latin typeface="Amiri" pitchFamily="2" charset="-78"/>
                <a:ea typeface="Calibri"/>
                <a:cs typeface="Amiri" pitchFamily="2" charset="-78"/>
              </a:rPr>
              <a:t>واقعية صافية</a:t>
            </a:r>
            <a:endParaRPr lang="fr-FR" sz="7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7600" dirty="0">
                <a:latin typeface="Amiri" pitchFamily="2" charset="-78"/>
                <a:ea typeface="Calibri"/>
                <a:cs typeface="Amiri" pitchFamily="2" charset="-78"/>
              </a:rPr>
              <a:t>نقد اجتماعي</a:t>
            </a:r>
            <a:endParaRPr lang="fr-FR" sz="7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7600" dirty="0">
                <a:latin typeface="Amiri" pitchFamily="2" charset="-78"/>
                <a:ea typeface="Calibri"/>
                <a:cs typeface="Amiri" pitchFamily="2" charset="-78"/>
              </a:rPr>
              <a:t>لمسة رومانسية ووجودية</a:t>
            </a:r>
            <a:endParaRPr lang="fr-FR" sz="7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7600" dirty="0">
                <a:latin typeface="Amiri" pitchFamily="2" charset="-78"/>
                <a:ea typeface="Calibri"/>
                <a:cs typeface="Amiri" pitchFamily="2" charset="-78"/>
              </a:rPr>
              <a:t>شاعرية ورمزية</a:t>
            </a:r>
            <a:endParaRPr lang="fr-FR" sz="7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7600" dirty="0">
                <a:latin typeface="Amiri" pitchFamily="2" charset="-78"/>
                <a:ea typeface="Calibri"/>
                <a:cs typeface="Amiri" pitchFamily="2" charset="-78"/>
              </a:rPr>
              <a:t>هدف الكتابة: معالجة نقاط التأزم في الواقع الجزائري و«إدخال المستقبل في الحاضر»  </a:t>
            </a:r>
            <a:endParaRPr lang="fr-FR" sz="7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16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751307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200" b="1" dirty="0" smtClean="0">
                <a:latin typeface="Calibri"/>
                <a:ea typeface="Calibri"/>
                <a:cs typeface="Amiri"/>
              </a:rPr>
              <a:t/>
            </a:r>
            <a:br>
              <a:rPr lang="ar-SA" sz="3200" b="1" dirty="0" smtClean="0">
                <a:latin typeface="Calibri"/>
                <a:ea typeface="Calibri"/>
                <a:cs typeface="Amiri"/>
              </a:rPr>
            </a:br>
            <a:r>
              <a:rPr lang="ar-SA" sz="3200" b="1" dirty="0">
                <a:latin typeface="Calibri"/>
                <a:ea typeface="Calibri"/>
                <a:cs typeface="Amiri"/>
              </a:rPr>
              <a:t/>
            </a:r>
            <a:br>
              <a:rPr lang="ar-SA" sz="3200" b="1" dirty="0">
                <a:latin typeface="Calibri"/>
                <a:ea typeface="Calibri"/>
                <a:cs typeface="Amiri"/>
              </a:rPr>
            </a:br>
            <a:r>
              <a:rPr lang="ar-SA" sz="3200" b="1" dirty="0" smtClean="0">
                <a:latin typeface="Calibri"/>
                <a:ea typeface="Calibri"/>
                <a:cs typeface="Amiri"/>
              </a:rPr>
              <a:t>القضايا </a:t>
            </a:r>
            <a:r>
              <a:rPr lang="ar-SA" sz="3200" b="1" dirty="0">
                <a:latin typeface="Calibri"/>
                <a:ea typeface="Calibri"/>
                <a:cs typeface="Amiri"/>
              </a:rPr>
              <a:t>الأساسية في أدب بن </a:t>
            </a:r>
            <a:r>
              <a:rPr lang="ar-SA" sz="3200" b="1" dirty="0" err="1">
                <a:latin typeface="Calibri"/>
                <a:ea typeface="Calibri"/>
                <a:cs typeface="Amiri"/>
              </a:rPr>
              <a:t>هدوقة</a:t>
            </a:r>
            <a:r>
              <a:rPr lang="fr-FR" sz="3200" dirty="0"/>
              <a:t/>
            </a:r>
            <a:br>
              <a:rPr lang="fr-FR" sz="3200" dirty="0"/>
            </a:br>
            <a:r>
              <a:rPr lang="fr-FR" sz="3200" dirty="0">
                <a:latin typeface="Calibri"/>
                <a:ea typeface="Calibri"/>
                <a:cs typeface="Arial"/>
              </a:rPr>
              <a:t/>
            </a:r>
            <a:br>
              <a:rPr lang="fr-FR" sz="3200" dirty="0">
                <a:latin typeface="Calibri"/>
                <a:ea typeface="Calibri"/>
                <a:cs typeface="Arial"/>
              </a:rPr>
            </a:br>
            <a:endParaRPr lang="fr-FR" sz="3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700808"/>
            <a:ext cx="6421328" cy="4022261"/>
          </a:xfrm>
        </p:spPr>
        <p:txBody>
          <a:bodyPr>
            <a:normAutofit fontScale="85000" lnSpcReduction="1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Amiri" pitchFamily="2" charset="-78"/>
                <a:ea typeface="Calibri"/>
                <a:cs typeface="Amiri" pitchFamily="2" charset="-78"/>
              </a:rPr>
              <a:t>المرأة</a:t>
            </a:r>
            <a:r>
              <a:rPr lang="fr-FR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مركز السرد ومؤشر التحول الاجتماعي (رواية "ريح الجنوب").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Amiri" pitchFamily="2" charset="-78"/>
                <a:ea typeface="Calibri"/>
                <a:cs typeface="Amiri" pitchFamily="2" charset="-78"/>
              </a:rPr>
              <a:t>الحرية</a:t>
            </a:r>
            <a:r>
              <a:rPr lang="fr-FR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مسؤولية جماعية تشمل السلطة والمثقف والمعارضة + أهمية الحوار.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Amiri" pitchFamily="2" charset="-78"/>
                <a:ea typeface="Calibri"/>
                <a:cs typeface="Amiri" pitchFamily="2" charset="-78"/>
              </a:rPr>
              <a:t>التراث</a:t>
            </a:r>
            <a:r>
              <a:rPr lang="fr-FR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توظيف إيجابي دون </a:t>
            </a:r>
            <a:r>
              <a:rPr lang="ar-SA" dirty="0" smtClean="0">
                <a:latin typeface="Amiri" pitchFamily="2" charset="-78"/>
                <a:ea typeface="Calibri"/>
                <a:cs typeface="Amiri" pitchFamily="2" charset="-78"/>
              </a:rPr>
              <a:t>انغلاق، دعوة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لتجديد التراث وكسر العادات البالية.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Amiri" pitchFamily="2" charset="-78"/>
                <a:ea typeface="Calibri"/>
                <a:cs typeface="Amiri" pitchFamily="2" charset="-78"/>
              </a:rPr>
              <a:t>الأرض</a:t>
            </a:r>
            <a:r>
              <a:rPr lang="fr-FR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رمز هوياتي واجتماعي </a:t>
            </a:r>
            <a:r>
              <a:rPr lang="ar-SA" dirty="0" smtClean="0">
                <a:latin typeface="Amiri" pitchFamily="2" charset="-78"/>
                <a:ea typeface="Calibri"/>
                <a:cs typeface="Amiri" pitchFamily="2" charset="-78"/>
              </a:rPr>
              <a:t>واقتصادي، قضية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وجودية مرتبطة بتنمية المجتمع الزراعي.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b="1" dirty="0">
                <a:latin typeface="Amiri" pitchFamily="2" charset="-78"/>
                <a:ea typeface="Calibri"/>
                <a:cs typeface="Amiri" pitchFamily="2" charset="-78"/>
              </a:rPr>
              <a:t>الرؤية العامة</a:t>
            </a:r>
            <a:r>
              <a:rPr lang="fr-FR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الأدب أداة لمساءلة الواقع وبناء حداثة تنطلق من الخصوصية الجزائرية.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690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6965245" cy="823315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100" b="1" dirty="0" smtClean="0">
                <a:latin typeface="Calibri"/>
                <a:ea typeface="Calibri"/>
                <a:cs typeface="Amiri"/>
              </a:rPr>
              <a:t/>
            </a:r>
            <a:br>
              <a:rPr lang="ar-SA" sz="3100" b="1" dirty="0" smtClean="0">
                <a:latin typeface="Calibri"/>
                <a:ea typeface="Calibri"/>
                <a:cs typeface="Amiri"/>
              </a:rPr>
            </a:br>
            <a:r>
              <a:rPr lang="ar-SA" sz="3100" b="1" dirty="0" smtClean="0">
                <a:latin typeface="Calibri"/>
                <a:ea typeface="Calibri"/>
                <a:cs typeface="Amiri"/>
              </a:rPr>
              <a:t>أهم </a:t>
            </a:r>
            <a:r>
              <a:rPr lang="ar-SA" sz="3100" b="1" dirty="0">
                <a:latin typeface="Calibri"/>
                <a:ea typeface="Calibri"/>
                <a:cs typeface="Amiri"/>
              </a:rPr>
              <a:t>الأعمال الأدبية</a:t>
            </a:r>
            <a:r>
              <a:rPr lang="fr-FR" sz="3200" dirty="0">
                <a:latin typeface="Calibri"/>
                <a:ea typeface="Calibri"/>
                <a:cs typeface="Arial"/>
              </a:rPr>
              <a:t/>
            </a:r>
            <a:br>
              <a:rPr lang="fr-FR" sz="3200" dirty="0"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628800"/>
            <a:ext cx="6349320" cy="4094269"/>
          </a:xfrm>
        </p:spPr>
        <p:txBody>
          <a:bodyPr>
            <a:normAutofit fontScale="325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5100" b="1" dirty="0">
                <a:latin typeface="Amiri" pitchFamily="2" charset="-78"/>
                <a:ea typeface="Calibri"/>
                <a:cs typeface="Amiri" pitchFamily="2" charset="-78"/>
              </a:rPr>
              <a:t>روايات</a:t>
            </a:r>
            <a:r>
              <a:rPr lang="fr-FR" sz="5100" b="1" dirty="0">
                <a:latin typeface="Amiri" pitchFamily="2" charset="-78"/>
                <a:ea typeface="Calibri"/>
                <a:cs typeface="Amiri" pitchFamily="2" charset="-78"/>
              </a:rPr>
              <a:t>: </a:t>
            </a:r>
            <a:endParaRPr lang="fr-FR" sz="5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228600" algn="r" rtl="1">
              <a:lnSpc>
                <a:spcPct val="115000"/>
              </a:lnSpc>
              <a:spcAft>
                <a:spcPts val="1000"/>
              </a:spcAft>
            </a:pPr>
            <a:r>
              <a:rPr lang="ar-SA" sz="5100" dirty="0">
                <a:latin typeface="Amiri" pitchFamily="2" charset="-78"/>
                <a:ea typeface="Calibri"/>
                <a:cs typeface="Amiri" pitchFamily="2" charset="-78"/>
              </a:rPr>
              <a:t>ريح الجنوب (1971). نهاية الأمس(1975). بان الصبح (1980). الجازية والدراويش(1983). غدا يوم جديد (1991).</a:t>
            </a:r>
            <a:endParaRPr lang="fr-FR" sz="5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5100" b="1" dirty="0">
                <a:latin typeface="Amiri" pitchFamily="2" charset="-78"/>
                <a:ea typeface="Calibri"/>
                <a:cs typeface="Amiri" pitchFamily="2" charset="-78"/>
              </a:rPr>
              <a:t>مجموعات قصصية</a:t>
            </a:r>
            <a:r>
              <a:rPr lang="fr-FR" sz="5100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endParaRPr lang="fr-FR" sz="5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457200" algn="r" rtl="1">
              <a:lnSpc>
                <a:spcPct val="115000"/>
              </a:lnSpc>
              <a:spcAft>
                <a:spcPts val="1000"/>
              </a:spcAft>
            </a:pPr>
            <a:r>
              <a:rPr lang="fr-FR" sz="5100" dirty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sz="5100" dirty="0">
                <a:latin typeface="Amiri" pitchFamily="2" charset="-78"/>
                <a:ea typeface="Calibri"/>
                <a:cs typeface="Amiri" pitchFamily="2" charset="-78"/>
              </a:rPr>
              <a:t>ظلال جزائرية (1960). الأشعة السبعة (1962). الكاتب وقصص أخرى (1972). ذكريات وجراح مارينو (1997).</a:t>
            </a:r>
            <a:endParaRPr lang="fr-FR" sz="5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5100" b="1" dirty="0">
                <a:latin typeface="Amiri" pitchFamily="2" charset="-78"/>
                <a:ea typeface="Calibri"/>
                <a:cs typeface="Amiri" pitchFamily="2" charset="-78"/>
              </a:rPr>
              <a:t>أعمال أخرى</a:t>
            </a:r>
            <a:r>
              <a:rPr lang="fr-FR" sz="5100" b="1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  <a:endParaRPr lang="fr-FR" sz="5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Amiri"/>
              <a:buChar char="-"/>
            </a:pPr>
            <a:r>
              <a:rPr lang="ar-SA" sz="5100" dirty="0">
                <a:latin typeface="Amiri" pitchFamily="2" charset="-78"/>
                <a:ea typeface="Calibri"/>
                <a:cs typeface="Amiri" pitchFamily="2" charset="-78"/>
              </a:rPr>
              <a:t>الجزائر بين الأمس واليوم (دراسة).</a:t>
            </a:r>
            <a:endParaRPr lang="fr-FR" sz="5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Amiri"/>
              <a:buChar char="-"/>
            </a:pPr>
            <a:r>
              <a:rPr lang="ar-SA" sz="5100" dirty="0">
                <a:latin typeface="Amiri" pitchFamily="2" charset="-78"/>
                <a:ea typeface="Calibri"/>
                <a:cs typeface="Amiri" pitchFamily="2" charset="-78"/>
              </a:rPr>
              <a:t>الأرواح الشاغرة (شعر).</a:t>
            </a:r>
            <a:endParaRPr lang="fr-FR" sz="5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Amiri"/>
              <a:buChar char="-"/>
            </a:pPr>
            <a:r>
              <a:rPr lang="ar-SA" sz="5100" dirty="0">
                <a:latin typeface="Amiri" pitchFamily="2" charset="-78"/>
                <a:ea typeface="Calibri"/>
                <a:cs typeface="Amiri" pitchFamily="2" charset="-78"/>
              </a:rPr>
              <a:t>قصة في </a:t>
            </a:r>
            <a:r>
              <a:rPr lang="ar-SA" sz="5100" dirty="0" err="1">
                <a:latin typeface="Amiri" pitchFamily="2" charset="-78"/>
                <a:ea typeface="Calibri"/>
                <a:cs typeface="Amiri" pitchFamily="2" charset="-78"/>
              </a:rPr>
              <a:t>أبروكوتسك</a:t>
            </a:r>
            <a:r>
              <a:rPr lang="ar-SA" sz="5100" dirty="0">
                <a:latin typeface="Amiri" pitchFamily="2" charset="-78"/>
                <a:ea typeface="Calibri"/>
                <a:cs typeface="Amiri" pitchFamily="2" charset="-78"/>
              </a:rPr>
              <a:t> (مسرحية).</a:t>
            </a:r>
            <a:endParaRPr lang="fr-FR" sz="5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662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908720"/>
            <a:ext cx="6965245" cy="576064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100" b="1" dirty="0">
                <a:latin typeface="Calibri"/>
                <a:ea typeface="Calibri"/>
                <a:cs typeface="Amiri"/>
              </a:rPr>
              <a:t>عبد الحميد بن </a:t>
            </a:r>
            <a:r>
              <a:rPr lang="ar-SA" sz="3100" b="1" dirty="0" err="1">
                <a:latin typeface="Calibri"/>
                <a:ea typeface="Calibri"/>
                <a:cs typeface="Amiri"/>
              </a:rPr>
              <a:t>هدوقة</a:t>
            </a:r>
            <a:r>
              <a:rPr lang="ar-SA" sz="3100" b="1" dirty="0">
                <a:latin typeface="Calibri"/>
                <a:ea typeface="Calibri"/>
                <a:cs typeface="Amiri"/>
              </a:rPr>
              <a:t>.. صوت الجزائر بالعربية</a:t>
            </a:r>
            <a:r>
              <a:rPr lang="fr-FR" sz="3200" dirty="0">
                <a:latin typeface="Calibri"/>
                <a:ea typeface="Calibri"/>
                <a:cs typeface="Arial"/>
              </a:rPr>
              <a:t/>
            </a:r>
            <a:br>
              <a:rPr lang="fr-FR" sz="3200" dirty="0">
                <a:latin typeface="Calibri"/>
                <a:ea typeface="Calibri"/>
                <a:cs typeface="Arial"/>
              </a:rPr>
            </a:br>
            <a:endParaRPr lang="fr-FR" sz="3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484784"/>
            <a:ext cx="6277312" cy="4238285"/>
          </a:xfrm>
        </p:spPr>
        <p:txBody>
          <a:bodyPr>
            <a:norm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رائد الرواية الجزائرية المكتوبة باللغة العربية.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جسّد في أعماله التحولات الاجتماعية والثقافية بعد الاستقلال.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جعل من الرواية فضاءً لمساءلة المرأة، الأرض، الحرية والتراث.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كتب ليخدم اللغة العربية والشعب الجزائري ويستعيد الكرامة الحضارية.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توفي سنة 1996، ويُحتفى به سنوياً في برج بوعريريج منذ 1997.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60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129</TotalTime>
  <Words>379</Words>
  <Application>Microsoft Office PowerPoint</Application>
  <PresentationFormat>Affichage à l'écran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9" baseType="lpstr">
      <vt:lpstr>Punaise</vt:lpstr>
      <vt:lpstr>Promenade</vt:lpstr>
      <vt:lpstr>Présentation PowerPoint</vt:lpstr>
      <vt:lpstr>عبد الحميد بن هدوقة (1925- 1996) </vt:lpstr>
      <vt:lpstr>النشأة والتكوين</vt:lpstr>
      <vt:lpstr>مشروعه الأدبي</vt:lpstr>
      <vt:lpstr>  القضايا الأساسية في أدب بن هدوقة  </vt:lpstr>
      <vt:lpstr> أهم الأعمال الأدبية </vt:lpstr>
      <vt:lpstr>عبد الحميد بن هدوقة.. صوت الجزائر بالعربية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عبد الحميد بن هدوقة (1925- 1996)</dc:title>
  <dc:creator>Windows User</dc:creator>
  <cp:lastModifiedBy>Windows User</cp:lastModifiedBy>
  <cp:revision>11</cp:revision>
  <dcterms:created xsi:type="dcterms:W3CDTF">2026-04-11T17:15:13Z</dcterms:created>
  <dcterms:modified xsi:type="dcterms:W3CDTF">2026-04-21T10:58:22Z</dcterms:modified>
</cp:coreProperties>
</file>