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handoutMasterIdLst>
    <p:handoutMasterId r:id="rId14"/>
  </p:handoutMasterIdLst>
  <p:sldIdLst>
    <p:sldId id="413" r:id="rId2"/>
    <p:sldId id="277" r:id="rId3"/>
    <p:sldId id="278" r:id="rId4"/>
    <p:sldId id="279" r:id="rId5"/>
    <p:sldId id="280" r:id="rId6"/>
    <p:sldId id="281" r:id="rId7"/>
    <p:sldId id="412" r:id="rId8"/>
    <p:sldId id="283" r:id="rId9"/>
    <p:sldId id="284" r:id="rId10"/>
    <p:sldId id="285" r:id="rId11"/>
    <p:sldId id="287" r:id="rId12"/>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autoAdjust="0"/>
  </p:normalViewPr>
  <p:slideViewPr>
    <p:cSldViewPr snapToGrid="0">
      <p:cViewPr varScale="1">
        <p:scale>
          <a:sx n="72" d="100"/>
          <a:sy n="72" d="100"/>
        </p:scale>
        <p:origin x="660" y="78"/>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55" d="100"/>
          <a:sy n="55" d="100"/>
        </p:scale>
        <p:origin x="2880"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095393C0-00E0-4917-86DD-4E36AE599819}"/>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Date Placeholder 2">
            <a:extLst>
              <a:ext uri="{FF2B5EF4-FFF2-40B4-BE49-F238E27FC236}">
                <a16:creationId xmlns:a16="http://schemas.microsoft.com/office/drawing/2014/main" id="{741725FA-E373-474D-8332-DA945D6D3A5F}"/>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D3092A86-B502-4E7D-9D3B-E303F7E96741}" type="datetimeFigureOut">
              <a:rPr lang="fr-FR" smtClean="0"/>
              <a:t>21/04/2020</a:t>
            </a:fld>
            <a:endParaRPr lang="fr-FR"/>
          </a:p>
        </p:txBody>
      </p:sp>
      <p:sp>
        <p:nvSpPr>
          <p:cNvPr id="4" name="Footer Placeholder 3">
            <a:extLst>
              <a:ext uri="{FF2B5EF4-FFF2-40B4-BE49-F238E27FC236}">
                <a16:creationId xmlns:a16="http://schemas.microsoft.com/office/drawing/2014/main" id="{3C00155F-A8F8-434E-A378-13419563B905}"/>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5" name="Slide Number Placeholder 4">
            <a:extLst>
              <a:ext uri="{FF2B5EF4-FFF2-40B4-BE49-F238E27FC236}">
                <a16:creationId xmlns:a16="http://schemas.microsoft.com/office/drawing/2014/main" id="{7DA36CEE-D23B-4494-8270-5428672D5C1F}"/>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D426CC1-BE37-4A24-B57B-C8AF6CF82890}" type="slidenum">
              <a:rPr lang="fr-FR" smtClean="0"/>
              <a:t>‹#›</a:t>
            </a:fld>
            <a:endParaRPr lang="fr-FR"/>
          </a:p>
        </p:txBody>
      </p:sp>
    </p:spTree>
    <p:extLst>
      <p:ext uri="{BB962C8B-B14F-4D97-AF65-F5344CB8AC3E}">
        <p14:creationId xmlns:p14="http://schemas.microsoft.com/office/powerpoint/2010/main" val="3495703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D5C1DF8-DF57-4AFF-AC99-3B0678F38DE1}" type="datetimeFigureOut">
              <a:rPr lang="fr-FR" smtClean="0"/>
              <a:t>21/04/2020</a:t>
            </a:fld>
            <a:endParaRPr lang="fr-FR"/>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896301A-E5F6-43C0-A0E9-76FC5C20E351}" type="slidenum">
              <a:rPr lang="fr-FR" smtClean="0"/>
              <a:t>‹#›</a:t>
            </a:fld>
            <a:endParaRPr lang="fr-FR"/>
          </a:p>
        </p:txBody>
      </p:sp>
    </p:spTree>
    <p:extLst>
      <p:ext uri="{BB962C8B-B14F-4D97-AF65-F5344CB8AC3E}">
        <p14:creationId xmlns:p14="http://schemas.microsoft.com/office/powerpoint/2010/main" val="374886266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FR"/>
          </a:p>
        </p:txBody>
      </p:sp>
      <p:sp>
        <p:nvSpPr>
          <p:cNvPr id="4" name="Header Placeholder 3"/>
          <p:cNvSpPr>
            <a:spLocks noGrp="1"/>
          </p:cNvSpPr>
          <p:nvPr>
            <p:ph type="hdr" sz="quarter"/>
          </p:nvPr>
        </p:nvSpPr>
        <p:spPr/>
        <p:txBody>
          <a:bodyPr/>
          <a:lstStyle/>
          <a:p>
            <a:r>
              <a:rPr lang="fr-FR"/>
              <a:t>La démarche scientifique en sciences humaines</a:t>
            </a:r>
          </a:p>
        </p:txBody>
      </p:sp>
      <p:sp>
        <p:nvSpPr>
          <p:cNvPr id="5" name="Slide Number Placeholder 4"/>
          <p:cNvSpPr>
            <a:spLocks noGrp="1"/>
          </p:cNvSpPr>
          <p:nvPr>
            <p:ph type="sldNum" sz="quarter" idx="5"/>
          </p:nvPr>
        </p:nvSpPr>
        <p:spPr/>
        <p:txBody>
          <a:bodyPr/>
          <a:lstStyle/>
          <a:p>
            <a:fld id="{1896301A-E5F6-43C0-A0E9-76FC5C20E351}" type="slidenum">
              <a:rPr lang="fr-FR" smtClean="0"/>
              <a:t>1</a:t>
            </a:fld>
            <a:endParaRPr lang="fr-FR"/>
          </a:p>
        </p:txBody>
      </p:sp>
    </p:spTree>
    <p:extLst>
      <p:ext uri="{BB962C8B-B14F-4D97-AF65-F5344CB8AC3E}">
        <p14:creationId xmlns:p14="http://schemas.microsoft.com/office/powerpoint/2010/main" val="187988587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FR"/>
          </a:p>
        </p:txBody>
      </p:sp>
      <p:sp>
        <p:nvSpPr>
          <p:cNvPr id="4" name="Header Placeholder 3"/>
          <p:cNvSpPr>
            <a:spLocks noGrp="1"/>
          </p:cNvSpPr>
          <p:nvPr>
            <p:ph type="hdr" sz="quarter"/>
          </p:nvPr>
        </p:nvSpPr>
        <p:spPr/>
        <p:txBody>
          <a:bodyPr/>
          <a:lstStyle/>
          <a:p>
            <a:r>
              <a:rPr lang="fr-FR"/>
              <a:t>La démarche scientifique en sciences humaines</a:t>
            </a:r>
          </a:p>
        </p:txBody>
      </p:sp>
      <p:sp>
        <p:nvSpPr>
          <p:cNvPr id="5" name="Slide Number Placeholder 4"/>
          <p:cNvSpPr>
            <a:spLocks noGrp="1"/>
          </p:cNvSpPr>
          <p:nvPr>
            <p:ph type="sldNum" sz="quarter" idx="5"/>
          </p:nvPr>
        </p:nvSpPr>
        <p:spPr/>
        <p:txBody>
          <a:bodyPr/>
          <a:lstStyle/>
          <a:p>
            <a:fld id="{1896301A-E5F6-43C0-A0E9-76FC5C20E351}" type="slidenum">
              <a:rPr lang="fr-FR" smtClean="0"/>
              <a:t>2</a:t>
            </a:fld>
            <a:endParaRPr lang="fr-FR"/>
          </a:p>
        </p:txBody>
      </p:sp>
    </p:spTree>
    <p:extLst>
      <p:ext uri="{BB962C8B-B14F-4D97-AF65-F5344CB8AC3E}">
        <p14:creationId xmlns:p14="http://schemas.microsoft.com/office/powerpoint/2010/main" val="148715596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73309B8A-90A3-41E1-8AC2-FF809A1AECA7}" type="slidenum">
              <a:rPr lang="fr-FR" smtClean="0"/>
              <a:pPr/>
              <a:t>9</a:t>
            </a:fld>
            <a:endParaRPr lang="fr-FR"/>
          </a:p>
        </p:txBody>
      </p:sp>
    </p:spTree>
    <p:extLst>
      <p:ext uri="{BB962C8B-B14F-4D97-AF65-F5344CB8AC3E}">
        <p14:creationId xmlns:p14="http://schemas.microsoft.com/office/powerpoint/2010/main" val="315468154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La problématique comme une manière d’argumenter et de confronter des lectures théoriques, d’abord entre elles, ensuite entre ce cadre et les constats exploratoires et contextuels observé par le chercheur. Cette problématisation donne lieu à un choix d’un modèle d’analyse et d’un cadre conceptuel qui, possède comme but ultime, la </a:t>
            </a:r>
            <a:r>
              <a:rPr lang="fr-FR" b="1" u="sng" dirty="0">
                <a:highlight>
                  <a:srgbClr val="FFFF00"/>
                </a:highlight>
              </a:rPr>
              <a:t>réalisation de cette rupture épistémologique. </a:t>
            </a:r>
          </a:p>
        </p:txBody>
      </p:sp>
      <p:sp>
        <p:nvSpPr>
          <p:cNvPr id="4" name="Espace réservé du numéro de diapositive 3"/>
          <p:cNvSpPr>
            <a:spLocks noGrp="1"/>
          </p:cNvSpPr>
          <p:nvPr>
            <p:ph type="sldNum" sz="quarter" idx="5"/>
          </p:nvPr>
        </p:nvSpPr>
        <p:spPr/>
        <p:txBody>
          <a:bodyPr/>
          <a:lstStyle/>
          <a:p>
            <a:fld id="{73309B8A-90A3-41E1-8AC2-FF809A1AECA7}" type="slidenum">
              <a:rPr lang="fr-FR" smtClean="0"/>
              <a:pPr/>
              <a:t>10</a:t>
            </a:fld>
            <a:endParaRPr lang="fr-FR"/>
          </a:p>
        </p:txBody>
      </p:sp>
    </p:spTree>
    <p:extLst>
      <p:ext uri="{BB962C8B-B14F-4D97-AF65-F5344CB8AC3E}">
        <p14:creationId xmlns:p14="http://schemas.microsoft.com/office/powerpoint/2010/main" val="239727495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b="1" u="sng" dirty="0">
              <a:highlight>
                <a:srgbClr val="FFFF00"/>
              </a:highlight>
            </a:endParaRPr>
          </a:p>
        </p:txBody>
      </p:sp>
      <p:sp>
        <p:nvSpPr>
          <p:cNvPr id="4" name="Espace réservé du numéro de diapositive 3"/>
          <p:cNvSpPr>
            <a:spLocks noGrp="1"/>
          </p:cNvSpPr>
          <p:nvPr>
            <p:ph type="sldNum" sz="quarter" idx="5"/>
          </p:nvPr>
        </p:nvSpPr>
        <p:spPr/>
        <p:txBody>
          <a:bodyPr/>
          <a:lstStyle/>
          <a:p>
            <a:fld id="{73309B8A-90A3-41E1-8AC2-FF809A1AECA7}" type="slidenum">
              <a:rPr lang="fr-FR" smtClean="0"/>
              <a:pPr/>
              <a:t>11</a:t>
            </a:fld>
            <a:endParaRPr lang="fr-FR"/>
          </a:p>
        </p:txBody>
      </p:sp>
    </p:spTree>
    <p:extLst>
      <p:ext uri="{BB962C8B-B14F-4D97-AF65-F5344CB8AC3E}">
        <p14:creationId xmlns:p14="http://schemas.microsoft.com/office/powerpoint/2010/main" val="182801832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ABC5D7-AF1A-4A86-B4D3-43AAE9708293}"/>
              </a:ext>
            </a:extLst>
          </p:cNvPr>
          <p:cNvSpPr>
            <a:spLocks noGrp="1"/>
          </p:cNvSpPr>
          <p:nvPr>
            <p:ph type="ctrTitle"/>
          </p:nvPr>
        </p:nvSpPr>
        <p:spPr>
          <a:xfrm>
            <a:off x="1524000" y="1122363"/>
            <a:ext cx="9144000" cy="2387600"/>
          </a:xfrm>
        </p:spPr>
        <p:txBody>
          <a:bodyPr anchor="b"/>
          <a:lstStyle>
            <a:lvl1pPr algn="ctr">
              <a:defRPr sz="6000"/>
            </a:lvl1pPr>
          </a:lstStyle>
          <a:p>
            <a:r>
              <a:rPr lang="en-US" dirty="0"/>
              <a:t>Click to edit Master title style</a:t>
            </a:r>
            <a:endParaRPr lang="fr-FR" dirty="0"/>
          </a:p>
        </p:txBody>
      </p:sp>
      <p:sp>
        <p:nvSpPr>
          <p:cNvPr id="3" name="Subtitle 2">
            <a:extLst>
              <a:ext uri="{FF2B5EF4-FFF2-40B4-BE49-F238E27FC236}">
                <a16:creationId xmlns:a16="http://schemas.microsoft.com/office/drawing/2014/main" id="{5EFA0FE7-A8D5-49DE-BE9B-3324CB3F624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fr-FR"/>
          </a:p>
        </p:txBody>
      </p:sp>
      <p:sp>
        <p:nvSpPr>
          <p:cNvPr id="4" name="Date Placeholder 3">
            <a:extLst>
              <a:ext uri="{FF2B5EF4-FFF2-40B4-BE49-F238E27FC236}">
                <a16:creationId xmlns:a16="http://schemas.microsoft.com/office/drawing/2014/main" id="{2811974E-5629-457B-90A3-F8DCDD461E6F}"/>
              </a:ext>
            </a:extLst>
          </p:cNvPr>
          <p:cNvSpPr>
            <a:spLocks noGrp="1"/>
          </p:cNvSpPr>
          <p:nvPr>
            <p:ph type="dt" sz="half" idx="10"/>
          </p:nvPr>
        </p:nvSpPr>
        <p:spPr/>
        <p:txBody>
          <a:bodyPr/>
          <a:lstStyle/>
          <a:p>
            <a:fld id="{7D5FFE93-C94B-4C6E-937F-D672E75DDE22}" type="datetimeFigureOut">
              <a:rPr lang="fr-FR" smtClean="0"/>
              <a:t>21/04/2020</a:t>
            </a:fld>
            <a:endParaRPr lang="fr-FR"/>
          </a:p>
        </p:txBody>
      </p:sp>
      <p:sp>
        <p:nvSpPr>
          <p:cNvPr id="5" name="Footer Placeholder 4">
            <a:extLst>
              <a:ext uri="{FF2B5EF4-FFF2-40B4-BE49-F238E27FC236}">
                <a16:creationId xmlns:a16="http://schemas.microsoft.com/office/drawing/2014/main" id="{D1831782-FF6C-4A98-AB05-F2698706467F}"/>
              </a:ext>
            </a:extLst>
          </p:cNvPr>
          <p:cNvSpPr>
            <a:spLocks noGrp="1"/>
          </p:cNvSpPr>
          <p:nvPr>
            <p:ph type="ftr" sz="quarter" idx="11"/>
          </p:nvPr>
        </p:nvSpPr>
        <p:spPr/>
        <p:txBody>
          <a:bodyPr/>
          <a:lstStyle/>
          <a:p>
            <a:endParaRPr lang="fr-FR"/>
          </a:p>
        </p:txBody>
      </p:sp>
      <p:sp>
        <p:nvSpPr>
          <p:cNvPr id="6" name="Slide Number Placeholder 5">
            <a:extLst>
              <a:ext uri="{FF2B5EF4-FFF2-40B4-BE49-F238E27FC236}">
                <a16:creationId xmlns:a16="http://schemas.microsoft.com/office/drawing/2014/main" id="{9C5931F2-1C51-4556-9430-50878BAEE11D}"/>
              </a:ext>
            </a:extLst>
          </p:cNvPr>
          <p:cNvSpPr>
            <a:spLocks noGrp="1"/>
          </p:cNvSpPr>
          <p:nvPr>
            <p:ph type="sldNum" sz="quarter" idx="12"/>
          </p:nvPr>
        </p:nvSpPr>
        <p:spPr/>
        <p:txBody>
          <a:bodyPr/>
          <a:lstStyle/>
          <a:p>
            <a:fld id="{0003440E-B833-469C-BF33-1DC4AFBEE17F}" type="slidenum">
              <a:rPr lang="fr-FR" smtClean="0"/>
              <a:t>‹#›</a:t>
            </a:fld>
            <a:endParaRPr lang="fr-FR"/>
          </a:p>
        </p:txBody>
      </p:sp>
    </p:spTree>
    <p:extLst>
      <p:ext uri="{BB962C8B-B14F-4D97-AF65-F5344CB8AC3E}">
        <p14:creationId xmlns:p14="http://schemas.microsoft.com/office/powerpoint/2010/main" val="29481517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109A92-2CBE-480B-8205-DDEDE9CC35CA}"/>
              </a:ext>
            </a:extLst>
          </p:cNvPr>
          <p:cNvSpPr>
            <a:spLocks noGrp="1"/>
          </p:cNvSpPr>
          <p:nvPr>
            <p:ph type="title"/>
          </p:nvPr>
        </p:nvSpPr>
        <p:spPr/>
        <p:txBody>
          <a:bodyPr/>
          <a:lstStyle/>
          <a:p>
            <a:r>
              <a:rPr lang="en-US"/>
              <a:t>Click to edit Master title style</a:t>
            </a:r>
            <a:endParaRPr lang="fr-FR"/>
          </a:p>
        </p:txBody>
      </p:sp>
      <p:sp>
        <p:nvSpPr>
          <p:cNvPr id="3" name="Vertical Text Placeholder 2">
            <a:extLst>
              <a:ext uri="{FF2B5EF4-FFF2-40B4-BE49-F238E27FC236}">
                <a16:creationId xmlns:a16="http://schemas.microsoft.com/office/drawing/2014/main" id="{14866F9F-BEFB-4766-B7AB-F694F139381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4" name="Date Placeholder 3">
            <a:extLst>
              <a:ext uri="{FF2B5EF4-FFF2-40B4-BE49-F238E27FC236}">
                <a16:creationId xmlns:a16="http://schemas.microsoft.com/office/drawing/2014/main" id="{1B3C3791-0787-4EEE-9FB8-274A5B66A7C8}"/>
              </a:ext>
            </a:extLst>
          </p:cNvPr>
          <p:cNvSpPr>
            <a:spLocks noGrp="1"/>
          </p:cNvSpPr>
          <p:nvPr>
            <p:ph type="dt" sz="half" idx="10"/>
          </p:nvPr>
        </p:nvSpPr>
        <p:spPr/>
        <p:txBody>
          <a:bodyPr/>
          <a:lstStyle/>
          <a:p>
            <a:fld id="{7D5FFE93-C94B-4C6E-937F-D672E75DDE22}" type="datetimeFigureOut">
              <a:rPr lang="fr-FR" smtClean="0"/>
              <a:t>21/04/2020</a:t>
            </a:fld>
            <a:endParaRPr lang="fr-FR"/>
          </a:p>
        </p:txBody>
      </p:sp>
      <p:sp>
        <p:nvSpPr>
          <p:cNvPr id="5" name="Footer Placeholder 4">
            <a:extLst>
              <a:ext uri="{FF2B5EF4-FFF2-40B4-BE49-F238E27FC236}">
                <a16:creationId xmlns:a16="http://schemas.microsoft.com/office/drawing/2014/main" id="{4E3724E0-934C-45CB-994E-3E49CBA3153F}"/>
              </a:ext>
            </a:extLst>
          </p:cNvPr>
          <p:cNvSpPr>
            <a:spLocks noGrp="1"/>
          </p:cNvSpPr>
          <p:nvPr>
            <p:ph type="ftr" sz="quarter" idx="11"/>
          </p:nvPr>
        </p:nvSpPr>
        <p:spPr/>
        <p:txBody>
          <a:bodyPr/>
          <a:lstStyle/>
          <a:p>
            <a:endParaRPr lang="fr-FR"/>
          </a:p>
        </p:txBody>
      </p:sp>
      <p:sp>
        <p:nvSpPr>
          <p:cNvPr id="6" name="Slide Number Placeholder 5">
            <a:extLst>
              <a:ext uri="{FF2B5EF4-FFF2-40B4-BE49-F238E27FC236}">
                <a16:creationId xmlns:a16="http://schemas.microsoft.com/office/drawing/2014/main" id="{627A0EDB-5646-465F-B455-4D010CE0C6AE}"/>
              </a:ext>
            </a:extLst>
          </p:cNvPr>
          <p:cNvSpPr>
            <a:spLocks noGrp="1"/>
          </p:cNvSpPr>
          <p:nvPr>
            <p:ph type="sldNum" sz="quarter" idx="12"/>
          </p:nvPr>
        </p:nvSpPr>
        <p:spPr/>
        <p:txBody>
          <a:bodyPr/>
          <a:lstStyle/>
          <a:p>
            <a:fld id="{0003440E-B833-469C-BF33-1DC4AFBEE17F}" type="slidenum">
              <a:rPr lang="fr-FR" smtClean="0"/>
              <a:t>‹#›</a:t>
            </a:fld>
            <a:endParaRPr lang="fr-FR"/>
          </a:p>
        </p:txBody>
      </p:sp>
    </p:spTree>
    <p:extLst>
      <p:ext uri="{BB962C8B-B14F-4D97-AF65-F5344CB8AC3E}">
        <p14:creationId xmlns:p14="http://schemas.microsoft.com/office/powerpoint/2010/main" val="19713634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4F53E40-A468-476A-A9EA-64B9BFEE229C}"/>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fr-FR"/>
          </a:p>
        </p:txBody>
      </p:sp>
      <p:sp>
        <p:nvSpPr>
          <p:cNvPr id="3" name="Vertical Text Placeholder 2">
            <a:extLst>
              <a:ext uri="{FF2B5EF4-FFF2-40B4-BE49-F238E27FC236}">
                <a16:creationId xmlns:a16="http://schemas.microsoft.com/office/drawing/2014/main" id="{C04EE0E0-BFBA-456D-8F92-E3D0F88F8CF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4" name="Date Placeholder 3">
            <a:extLst>
              <a:ext uri="{FF2B5EF4-FFF2-40B4-BE49-F238E27FC236}">
                <a16:creationId xmlns:a16="http://schemas.microsoft.com/office/drawing/2014/main" id="{542E584E-8B13-4794-BA69-7B185E3A85EC}"/>
              </a:ext>
            </a:extLst>
          </p:cNvPr>
          <p:cNvSpPr>
            <a:spLocks noGrp="1"/>
          </p:cNvSpPr>
          <p:nvPr>
            <p:ph type="dt" sz="half" idx="10"/>
          </p:nvPr>
        </p:nvSpPr>
        <p:spPr/>
        <p:txBody>
          <a:bodyPr/>
          <a:lstStyle/>
          <a:p>
            <a:fld id="{7D5FFE93-C94B-4C6E-937F-D672E75DDE22}" type="datetimeFigureOut">
              <a:rPr lang="fr-FR" smtClean="0"/>
              <a:t>21/04/2020</a:t>
            </a:fld>
            <a:endParaRPr lang="fr-FR"/>
          </a:p>
        </p:txBody>
      </p:sp>
      <p:sp>
        <p:nvSpPr>
          <p:cNvPr id="5" name="Footer Placeholder 4">
            <a:extLst>
              <a:ext uri="{FF2B5EF4-FFF2-40B4-BE49-F238E27FC236}">
                <a16:creationId xmlns:a16="http://schemas.microsoft.com/office/drawing/2014/main" id="{04246E82-94C1-4412-9F2A-118374D9B420}"/>
              </a:ext>
            </a:extLst>
          </p:cNvPr>
          <p:cNvSpPr>
            <a:spLocks noGrp="1"/>
          </p:cNvSpPr>
          <p:nvPr>
            <p:ph type="ftr" sz="quarter" idx="11"/>
          </p:nvPr>
        </p:nvSpPr>
        <p:spPr/>
        <p:txBody>
          <a:bodyPr/>
          <a:lstStyle/>
          <a:p>
            <a:endParaRPr lang="fr-FR"/>
          </a:p>
        </p:txBody>
      </p:sp>
      <p:sp>
        <p:nvSpPr>
          <p:cNvPr id="6" name="Slide Number Placeholder 5">
            <a:extLst>
              <a:ext uri="{FF2B5EF4-FFF2-40B4-BE49-F238E27FC236}">
                <a16:creationId xmlns:a16="http://schemas.microsoft.com/office/drawing/2014/main" id="{862A3556-31ED-4E69-A31D-CF176CF49F79}"/>
              </a:ext>
            </a:extLst>
          </p:cNvPr>
          <p:cNvSpPr>
            <a:spLocks noGrp="1"/>
          </p:cNvSpPr>
          <p:nvPr>
            <p:ph type="sldNum" sz="quarter" idx="12"/>
          </p:nvPr>
        </p:nvSpPr>
        <p:spPr/>
        <p:txBody>
          <a:bodyPr/>
          <a:lstStyle/>
          <a:p>
            <a:fld id="{0003440E-B833-469C-BF33-1DC4AFBEE17F}" type="slidenum">
              <a:rPr lang="fr-FR" smtClean="0"/>
              <a:t>‹#›</a:t>
            </a:fld>
            <a:endParaRPr lang="fr-FR"/>
          </a:p>
        </p:txBody>
      </p:sp>
    </p:spTree>
    <p:extLst>
      <p:ext uri="{BB962C8B-B14F-4D97-AF65-F5344CB8AC3E}">
        <p14:creationId xmlns:p14="http://schemas.microsoft.com/office/powerpoint/2010/main" val="4996746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E8E3D5-5A6F-4625-9C9E-D218FD48E791}"/>
              </a:ext>
            </a:extLst>
          </p:cNvPr>
          <p:cNvSpPr>
            <a:spLocks noGrp="1"/>
          </p:cNvSpPr>
          <p:nvPr>
            <p:ph type="title"/>
          </p:nvPr>
        </p:nvSpPr>
        <p:spPr/>
        <p:txBody>
          <a:bodyPr/>
          <a:lstStyle/>
          <a:p>
            <a:r>
              <a:rPr lang="en-US"/>
              <a:t>Click to edit Master title style</a:t>
            </a:r>
            <a:endParaRPr lang="fr-FR"/>
          </a:p>
        </p:txBody>
      </p:sp>
      <p:sp>
        <p:nvSpPr>
          <p:cNvPr id="3" name="Content Placeholder 2">
            <a:extLst>
              <a:ext uri="{FF2B5EF4-FFF2-40B4-BE49-F238E27FC236}">
                <a16:creationId xmlns:a16="http://schemas.microsoft.com/office/drawing/2014/main" id="{D0DEAFA0-DA9B-4652-B692-657B2274B10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4" name="Date Placeholder 3">
            <a:extLst>
              <a:ext uri="{FF2B5EF4-FFF2-40B4-BE49-F238E27FC236}">
                <a16:creationId xmlns:a16="http://schemas.microsoft.com/office/drawing/2014/main" id="{1E0C2E37-27BC-4E83-9C7B-1282BC99AE6A}"/>
              </a:ext>
            </a:extLst>
          </p:cNvPr>
          <p:cNvSpPr>
            <a:spLocks noGrp="1"/>
          </p:cNvSpPr>
          <p:nvPr>
            <p:ph type="dt" sz="half" idx="10"/>
          </p:nvPr>
        </p:nvSpPr>
        <p:spPr/>
        <p:txBody>
          <a:bodyPr/>
          <a:lstStyle/>
          <a:p>
            <a:fld id="{7D5FFE93-C94B-4C6E-937F-D672E75DDE22}" type="datetimeFigureOut">
              <a:rPr lang="fr-FR" smtClean="0"/>
              <a:t>21/04/2020</a:t>
            </a:fld>
            <a:endParaRPr lang="fr-FR"/>
          </a:p>
        </p:txBody>
      </p:sp>
      <p:sp>
        <p:nvSpPr>
          <p:cNvPr id="5" name="Footer Placeholder 4">
            <a:extLst>
              <a:ext uri="{FF2B5EF4-FFF2-40B4-BE49-F238E27FC236}">
                <a16:creationId xmlns:a16="http://schemas.microsoft.com/office/drawing/2014/main" id="{F58CE7C1-0A08-443E-95AF-953BCF98553F}"/>
              </a:ext>
            </a:extLst>
          </p:cNvPr>
          <p:cNvSpPr>
            <a:spLocks noGrp="1"/>
          </p:cNvSpPr>
          <p:nvPr>
            <p:ph type="ftr" sz="quarter" idx="11"/>
          </p:nvPr>
        </p:nvSpPr>
        <p:spPr/>
        <p:txBody>
          <a:bodyPr/>
          <a:lstStyle/>
          <a:p>
            <a:endParaRPr lang="fr-FR"/>
          </a:p>
        </p:txBody>
      </p:sp>
      <p:sp>
        <p:nvSpPr>
          <p:cNvPr id="6" name="Slide Number Placeholder 5">
            <a:extLst>
              <a:ext uri="{FF2B5EF4-FFF2-40B4-BE49-F238E27FC236}">
                <a16:creationId xmlns:a16="http://schemas.microsoft.com/office/drawing/2014/main" id="{0E68EE05-4D6B-4B95-824E-0D46A689F928}"/>
              </a:ext>
            </a:extLst>
          </p:cNvPr>
          <p:cNvSpPr>
            <a:spLocks noGrp="1"/>
          </p:cNvSpPr>
          <p:nvPr>
            <p:ph type="sldNum" sz="quarter" idx="12"/>
          </p:nvPr>
        </p:nvSpPr>
        <p:spPr/>
        <p:txBody>
          <a:bodyPr/>
          <a:lstStyle/>
          <a:p>
            <a:fld id="{0003440E-B833-469C-BF33-1DC4AFBEE17F}" type="slidenum">
              <a:rPr lang="fr-FR" smtClean="0"/>
              <a:t>‹#›</a:t>
            </a:fld>
            <a:endParaRPr lang="fr-FR"/>
          </a:p>
        </p:txBody>
      </p:sp>
    </p:spTree>
    <p:extLst>
      <p:ext uri="{BB962C8B-B14F-4D97-AF65-F5344CB8AC3E}">
        <p14:creationId xmlns:p14="http://schemas.microsoft.com/office/powerpoint/2010/main" val="11338994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4A1D0B-8C03-424B-96A6-1238BB8A006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fr-FR"/>
          </a:p>
        </p:txBody>
      </p:sp>
      <p:sp>
        <p:nvSpPr>
          <p:cNvPr id="3" name="Text Placeholder 2">
            <a:extLst>
              <a:ext uri="{FF2B5EF4-FFF2-40B4-BE49-F238E27FC236}">
                <a16:creationId xmlns:a16="http://schemas.microsoft.com/office/drawing/2014/main" id="{AD269AF7-3218-43B6-AA11-5AAEBB47B9D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67C4494-1601-4953-9CD6-8E2E529C358E}"/>
              </a:ext>
            </a:extLst>
          </p:cNvPr>
          <p:cNvSpPr>
            <a:spLocks noGrp="1"/>
          </p:cNvSpPr>
          <p:nvPr>
            <p:ph type="dt" sz="half" idx="10"/>
          </p:nvPr>
        </p:nvSpPr>
        <p:spPr/>
        <p:txBody>
          <a:bodyPr/>
          <a:lstStyle/>
          <a:p>
            <a:fld id="{7D5FFE93-C94B-4C6E-937F-D672E75DDE22}" type="datetimeFigureOut">
              <a:rPr lang="fr-FR" smtClean="0"/>
              <a:t>21/04/2020</a:t>
            </a:fld>
            <a:endParaRPr lang="fr-FR"/>
          </a:p>
        </p:txBody>
      </p:sp>
      <p:sp>
        <p:nvSpPr>
          <p:cNvPr id="5" name="Footer Placeholder 4">
            <a:extLst>
              <a:ext uri="{FF2B5EF4-FFF2-40B4-BE49-F238E27FC236}">
                <a16:creationId xmlns:a16="http://schemas.microsoft.com/office/drawing/2014/main" id="{685100DE-0F5F-4E08-991D-2E2967C87201}"/>
              </a:ext>
            </a:extLst>
          </p:cNvPr>
          <p:cNvSpPr>
            <a:spLocks noGrp="1"/>
          </p:cNvSpPr>
          <p:nvPr>
            <p:ph type="ftr" sz="quarter" idx="11"/>
          </p:nvPr>
        </p:nvSpPr>
        <p:spPr/>
        <p:txBody>
          <a:bodyPr/>
          <a:lstStyle/>
          <a:p>
            <a:endParaRPr lang="fr-FR"/>
          </a:p>
        </p:txBody>
      </p:sp>
      <p:sp>
        <p:nvSpPr>
          <p:cNvPr id="6" name="Slide Number Placeholder 5">
            <a:extLst>
              <a:ext uri="{FF2B5EF4-FFF2-40B4-BE49-F238E27FC236}">
                <a16:creationId xmlns:a16="http://schemas.microsoft.com/office/drawing/2014/main" id="{75D52098-8457-473D-B84A-CA7E989A7A97}"/>
              </a:ext>
            </a:extLst>
          </p:cNvPr>
          <p:cNvSpPr>
            <a:spLocks noGrp="1"/>
          </p:cNvSpPr>
          <p:nvPr>
            <p:ph type="sldNum" sz="quarter" idx="12"/>
          </p:nvPr>
        </p:nvSpPr>
        <p:spPr/>
        <p:txBody>
          <a:bodyPr/>
          <a:lstStyle/>
          <a:p>
            <a:fld id="{0003440E-B833-469C-BF33-1DC4AFBEE17F}" type="slidenum">
              <a:rPr lang="fr-FR" smtClean="0"/>
              <a:t>‹#›</a:t>
            </a:fld>
            <a:endParaRPr lang="fr-FR"/>
          </a:p>
        </p:txBody>
      </p:sp>
    </p:spTree>
    <p:extLst>
      <p:ext uri="{BB962C8B-B14F-4D97-AF65-F5344CB8AC3E}">
        <p14:creationId xmlns:p14="http://schemas.microsoft.com/office/powerpoint/2010/main" val="26316576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70A390-71C3-4B0D-939D-32CAB9E7CDB0}"/>
              </a:ext>
            </a:extLst>
          </p:cNvPr>
          <p:cNvSpPr>
            <a:spLocks noGrp="1"/>
          </p:cNvSpPr>
          <p:nvPr>
            <p:ph type="title"/>
          </p:nvPr>
        </p:nvSpPr>
        <p:spPr/>
        <p:txBody>
          <a:bodyPr/>
          <a:lstStyle/>
          <a:p>
            <a:r>
              <a:rPr lang="en-US"/>
              <a:t>Click to edit Master title style</a:t>
            </a:r>
            <a:endParaRPr lang="fr-FR"/>
          </a:p>
        </p:txBody>
      </p:sp>
      <p:sp>
        <p:nvSpPr>
          <p:cNvPr id="3" name="Content Placeholder 2">
            <a:extLst>
              <a:ext uri="{FF2B5EF4-FFF2-40B4-BE49-F238E27FC236}">
                <a16:creationId xmlns:a16="http://schemas.microsoft.com/office/drawing/2014/main" id="{9B4171DC-7435-47CA-B06A-3862536FE94F}"/>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4" name="Content Placeholder 3">
            <a:extLst>
              <a:ext uri="{FF2B5EF4-FFF2-40B4-BE49-F238E27FC236}">
                <a16:creationId xmlns:a16="http://schemas.microsoft.com/office/drawing/2014/main" id="{DA0C8F48-B984-4736-A29B-A91FECEA3AAC}"/>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5" name="Date Placeholder 4">
            <a:extLst>
              <a:ext uri="{FF2B5EF4-FFF2-40B4-BE49-F238E27FC236}">
                <a16:creationId xmlns:a16="http://schemas.microsoft.com/office/drawing/2014/main" id="{9D42C319-D7B6-4E9A-9AD3-3314F4A59FA0}"/>
              </a:ext>
            </a:extLst>
          </p:cNvPr>
          <p:cNvSpPr>
            <a:spLocks noGrp="1"/>
          </p:cNvSpPr>
          <p:nvPr>
            <p:ph type="dt" sz="half" idx="10"/>
          </p:nvPr>
        </p:nvSpPr>
        <p:spPr/>
        <p:txBody>
          <a:bodyPr/>
          <a:lstStyle/>
          <a:p>
            <a:fld id="{7D5FFE93-C94B-4C6E-937F-D672E75DDE22}" type="datetimeFigureOut">
              <a:rPr lang="fr-FR" smtClean="0"/>
              <a:t>21/04/2020</a:t>
            </a:fld>
            <a:endParaRPr lang="fr-FR"/>
          </a:p>
        </p:txBody>
      </p:sp>
      <p:sp>
        <p:nvSpPr>
          <p:cNvPr id="6" name="Footer Placeholder 5">
            <a:extLst>
              <a:ext uri="{FF2B5EF4-FFF2-40B4-BE49-F238E27FC236}">
                <a16:creationId xmlns:a16="http://schemas.microsoft.com/office/drawing/2014/main" id="{C62C099B-0A16-4C0D-AB1B-27B16C9E66AE}"/>
              </a:ext>
            </a:extLst>
          </p:cNvPr>
          <p:cNvSpPr>
            <a:spLocks noGrp="1"/>
          </p:cNvSpPr>
          <p:nvPr>
            <p:ph type="ftr" sz="quarter" idx="11"/>
          </p:nvPr>
        </p:nvSpPr>
        <p:spPr/>
        <p:txBody>
          <a:bodyPr/>
          <a:lstStyle/>
          <a:p>
            <a:endParaRPr lang="fr-FR"/>
          </a:p>
        </p:txBody>
      </p:sp>
      <p:sp>
        <p:nvSpPr>
          <p:cNvPr id="7" name="Slide Number Placeholder 6">
            <a:extLst>
              <a:ext uri="{FF2B5EF4-FFF2-40B4-BE49-F238E27FC236}">
                <a16:creationId xmlns:a16="http://schemas.microsoft.com/office/drawing/2014/main" id="{7148870C-6192-4BC4-8CF3-0AF01940839F}"/>
              </a:ext>
            </a:extLst>
          </p:cNvPr>
          <p:cNvSpPr>
            <a:spLocks noGrp="1"/>
          </p:cNvSpPr>
          <p:nvPr>
            <p:ph type="sldNum" sz="quarter" idx="12"/>
          </p:nvPr>
        </p:nvSpPr>
        <p:spPr/>
        <p:txBody>
          <a:bodyPr/>
          <a:lstStyle/>
          <a:p>
            <a:fld id="{0003440E-B833-469C-BF33-1DC4AFBEE17F}" type="slidenum">
              <a:rPr lang="fr-FR" smtClean="0"/>
              <a:t>‹#›</a:t>
            </a:fld>
            <a:endParaRPr lang="fr-FR"/>
          </a:p>
        </p:txBody>
      </p:sp>
    </p:spTree>
    <p:extLst>
      <p:ext uri="{BB962C8B-B14F-4D97-AF65-F5344CB8AC3E}">
        <p14:creationId xmlns:p14="http://schemas.microsoft.com/office/powerpoint/2010/main" val="29208314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65CC94-F4F0-44F5-88F8-19FCE6173FB0}"/>
              </a:ext>
            </a:extLst>
          </p:cNvPr>
          <p:cNvSpPr>
            <a:spLocks noGrp="1"/>
          </p:cNvSpPr>
          <p:nvPr>
            <p:ph type="title"/>
          </p:nvPr>
        </p:nvSpPr>
        <p:spPr>
          <a:xfrm>
            <a:off x="839788" y="365125"/>
            <a:ext cx="10515600" cy="1325563"/>
          </a:xfrm>
        </p:spPr>
        <p:txBody>
          <a:bodyPr/>
          <a:lstStyle/>
          <a:p>
            <a:r>
              <a:rPr lang="en-US"/>
              <a:t>Click to edit Master title style</a:t>
            </a:r>
            <a:endParaRPr lang="fr-FR"/>
          </a:p>
        </p:txBody>
      </p:sp>
      <p:sp>
        <p:nvSpPr>
          <p:cNvPr id="3" name="Text Placeholder 2">
            <a:extLst>
              <a:ext uri="{FF2B5EF4-FFF2-40B4-BE49-F238E27FC236}">
                <a16:creationId xmlns:a16="http://schemas.microsoft.com/office/drawing/2014/main" id="{37F87886-A585-40B1-9D36-C37BFAFA27A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C97922D-C3AE-4CDA-8C74-5D369F0CBC6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5" name="Text Placeholder 4">
            <a:extLst>
              <a:ext uri="{FF2B5EF4-FFF2-40B4-BE49-F238E27FC236}">
                <a16:creationId xmlns:a16="http://schemas.microsoft.com/office/drawing/2014/main" id="{49A02FCF-1C09-403F-8715-8E6C375C370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C85E715-CC7C-4FB3-A38F-ADF2EA95B6F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7" name="Date Placeholder 6">
            <a:extLst>
              <a:ext uri="{FF2B5EF4-FFF2-40B4-BE49-F238E27FC236}">
                <a16:creationId xmlns:a16="http://schemas.microsoft.com/office/drawing/2014/main" id="{8F5037F9-C0FA-49E8-B3B9-D60AB5506085}"/>
              </a:ext>
            </a:extLst>
          </p:cNvPr>
          <p:cNvSpPr>
            <a:spLocks noGrp="1"/>
          </p:cNvSpPr>
          <p:nvPr>
            <p:ph type="dt" sz="half" idx="10"/>
          </p:nvPr>
        </p:nvSpPr>
        <p:spPr/>
        <p:txBody>
          <a:bodyPr/>
          <a:lstStyle/>
          <a:p>
            <a:fld id="{7D5FFE93-C94B-4C6E-937F-D672E75DDE22}" type="datetimeFigureOut">
              <a:rPr lang="fr-FR" smtClean="0"/>
              <a:t>21/04/2020</a:t>
            </a:fld>
            <a:endParaRPr lang="fr-FR"/>
          </a:p>
        </p:txBody>
      </p:sp>
      <p:sp>
        <p:nvSpPr>
          <p:cNvPr id="8" name="Footer Placeholder 7">
            <a:extLst>
              <a:ext uri="{FF2B5EF4-FFF2-40B4-BE49-F238E27FC236}">
                <a16:creationId xmlns:a16="http://schemas.microsoft.com/office/drawing/2014/main" id="{06A2BCEF-07DA-4BCB-B25C-1CAC30ACD429}"/>
              </a:ext>
            </a:extLst>
          </p:cNvPr>
          <p:cNvSpPr>
            <a:spLocks noGrp="1"/>
          </p:cNvSpPr>
          <p:nvPr>
            <p:ph type="ftr" sz="quarter" idx="11"/>
          </p:nvPr>
        </p:nvSpPr>
        <p:spPr/>
        <p:txBody>
          <a:bodyPr/>
          <a:lstStyle/>
          <a:p>
            <a:endParaRPr lang="fr-FR"/>
          </a:p>
        </p:txBody>
      </p:sp>
      <p:sp>
        <p:nvSpPr>
          <p:cNvPr id="9" name="Slide Number Placeholder 8">
            <a:extLst>
              <a:ext uri="{FF2B5EF4-FFF2-40B4-BE49-F238E27FC236}">
                <a16:creationId xmlns:a16="http://schemas.microsoft.com/office/drawing/2014/main" id="{09FAB9C8-68FE-479E-9D27-81FFE926CF37}"/>
              </a:ext>
            </a:extLst>
          </p:cNvPr>
          <p:cNvSpPr>
            <a:spLocks noGrp="1"/>
          </p:cNvSpPr>
          <p:nvPr>
            <p:ph type="sldNum" sz="quarter" idx="12"/>
          </p:nvPr>
        </p:nvSpPr>
        <p:spPr/>
        <p:txBody>
          <a:bodyPr/>
          <a:lstStyle/>
          <a:p>
            <a:fld id="{0003440E-B833-469C-BF33-1DC4AFBEE17F}" type="slidenum">
              <a:rPr lang="fr-FR" smtClean="0"/>
              <a:t>‹#›</a:t>
            </a:fld>
            <a:endParaRPr lang="fr-FR"/>
          </a:p>
        </p:txBody>
      </p:sp>
    </p:spTree>
    <p:extLst>
      <p:ext uri="{BB962C8B-B14F-4D97-AF65-F5344CB8AC3E}">
        <p14:creationId xmlns:p14="http://schemas.microsoft.com/office/powerpoint/2010/main" val="5238838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8A4E39-B696-4101-B62B-C05A3EE082A3}"/>
              </a:ext>
            </a:extLst>
          </p:cNvPr>
          <p:cNvSpPr>
            <a:spLocks noGrp="1"/>
          </p:cNvSpPr>
          <p:nvPr>
            <p:ph type="title"/>
          </p:nvPr>
        </p:nvSpPr>
        <p:spPr/>
        <p:txBody>
          <a:bodyPr/>
          <a:lstStyle/>
          <a:p>
            <a:r>
              <a:rPr lang="en-US"/>
              <a:t>Click to edit Master title style</a:t>
            </a:r>
            <a:endParaRPr lang="fr-FR"/>
          </a:p>
        </p:txBody>
      </p:sp>
      <p:sp>
        <p:nvSpPr>
          <p:cNvPr id="3" name="Date Placeholder 2">
            <a:extLst>
              <a:ext uri="{FF2B5EF4-FFF2-40B4-BE49-F238E27FC236}">
                <a16:creationId xmlns:a16="http://schemas.microsoft.com/office/drawing/2014/main" id="{C6488041-6EDC-4EA5-9D5D-CC31B1830642}"/>
              </a:ext>
            </a:extLst>
          </p:cNvPr>
          <p:cNvSpPr>
            <a:spLocks noGrp="1"/>
          </p:cNvSpPr>
          <p:nvPr>
            <p:ph type="dt" sz="half" idx="10"/>
          </p:nvPr>
        </p:nvSpPr>
        <p:spPr/>
        <p:txBody>
          <a:bodyPr/>
          <a:lstStyle/>
          <a:p>
            <a:fld id="{7D5FFE93-C94B-4C6E-937F-D672E75DDE22}" type="datetimeFigureOut">
              <a:rPr lang="fr-FR" smtClean="0"/>
              <a:t>21/04/2020</a:t>
            </a:fld>
            <a:endParaRPr lang="fr-FR"/>
          </a:p>
        </p:txBody>
      </p:sp>
      <p:sp>
        <p:nvSpPr>
          <p:cNvPr id="4" name="Footer Placeholder 3">
            <a:extLst>
              <a:ext uri="{FF2B5EF4-FFF2-40B4-BE49-F238E27FC236}">
                <a16:creationId xmlns:a16="http://schemas.microsoft.com/office/drawing/2014/main" id="{68D2F94B-4AA3-4F06-B9FF-9B9ECA4C965F}"/>
              </a:ext>
            </a:extLst>
          </p:cNvPr>
          <p:cNvSpPr>
            <a:spLocks noGrp="1"/>
          </p:cNvSpPr>
          <p:nvPr>
            <p:ph type="ftr" sz="quarter" idx="11"/>
          </p:nvPr>
        </p:nvSpPr>
        <p:spPr/>
        <p:txBody>
          <a:bodyPr/>
          <a:lstStyle/>
          <a:p>
            <a:endParaRPr lang="fr-FR"/>
          </a:p>
        </p:txBody>
      </p:sp>
      <p:sp>
        <p:nvSpPr>
          <p:cNvPr id="5" name="Slide Number Placeholder 4">
            <a:extLst>
              <a:ext uri="{FF2B5EF4-FFF2-40B4-BE49-F238E27FC236}">
                <a16:creationId xmlns:a16="http://schemas.microsoft.com/office/drawing/2014/main" id="{E7054C66-2F93-460B-9C73-428AAD8EBB54}"/>
              </a:ext>
            </a:extLst>
          </p:cNvPr>
          <p:cNvSpPr>
            <a:spLocks noGrp="1"/>
          </p:cNvSpPr>
          <p:nvPr>
            <p:ph type="sldNum" sz="quarter" idx="12"/>
          </p:nvPr>
        </p:nvSpPr>
        <p:spPr/>
        <p:txBody>
          <a:bodyPr/>
          <a:lstStyle/>
          <a:p>
            <a:fld id="{0003440E-B833-469C-BF33-1DC4AFBEE17F}" type="slidenum">
              <a:rPr lang="fr-FR" smtClean="0"/>
              <a:t>‹#›</a:t>
            </a:fld>
            <a:endParaRPr lang="fr-FR"/>
          </a:p>
        </p:txBody>
      </p:sp>
    </p:spTree>
    <p:extLst>
      <p:ext uri="{BB962C8B-B14F-4D97-AF65-F5344CB8AC3E}">
        <p14:creationId xmlns:p14="http://schemas.microsoft.com/office/powerpoint/2010/main" val="6953975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BEE030A-D1C4-4E21-8AB3-A682EE6A8FEB}"/>
              </a:ext>
            </a:extLst>
          </p:cNvPr>
          <p:cNvSpPr>
            <a:spLocks noGrp="1"/>
          </p:cNvSpPr>
          <p:nvPr>
            <p:ph type="dt" sz="half" idx="10"/>
          </p:nvPr>
        </p:nvSpPr>
        <p:spPr/>
        <p:txBody>
          <a:bodyPr/>
          <a:lstStyle/>
          <a:p>
            <a:fld id="{7D5FFE93-C94B-4C6E-937F-D672E75DDE22}" type="datetimeFigureOut">
              <a:rPr lang="fr-FR" smtClean="0"/>
              <a:t>21/04/2020</a:t>
            </a:fld>
            <a:endParaRPr lang="fr-FR"/>
          </a:p>
        </p:txBody>
      </p:sp>
      <p:sp>
        <p:nvSpPr>
          <p:cNvPr id="3" name="Footer Placeholder 2">
            <a:extLst>
              <a:ext uri="{FF2B5EF4-FFF2-40B4-BE49-F238E27FC236}">
                <a16:creationId xmlns:a16="http://schemas.microsoft.com/office/drawing/2014/main" id="{ACB94ECD-F26C-4762-A4DC-6BB0986A7622}"/>
              </a:ext>
            </a:extLst>
          </p:cNvPr>
          <p:cNvSpPr>
            <a:spLocks noGrp="1"/>
          </p:cNvSpPr>
          <p:nvPr>
            <p:ph type="ftr" sz="quarter" idx="11"/>
          </p:nvPr>
        </p:nvSpPr>
        <p:spPr/>
        <p:txBody>
          <a:bodyPr/>
          <a:lstStyle/>
          <a:p>
            <a:endParaRPr lang="fr-FR"/>
          </a:p>
        </p:txBody>
      </p:sp>
      <p:sp>
        <p:nvSpPr>
          <p:cNvPr id="4" name="Slide Number Placeholder 3">
            <a:extLst>
              <a:ext uri="{FF2B5EF4-FFF2-40B4-BE49-F238E27FC236}">
                <a16:creationId xmlns:a16="http://schemas.microsoft.com/office/drawing/2014/main" id="{070969D7-0CF5-4FA4-8C1E-4DCBFE4A4E1D}"/>
              </a:ext>
            </a:extLst>
          </p:cNvPr>
          <p:cNvSpPr>
            <a:spLocks noGrp="1"/>
          </p:cNvSpPr>
          <p:nvPr>
            <p:ph type="sldNum" sz="quarter" idx="12"/>
          </p:nvPr>
        </p:nvSpPr>
        <p:spPr/>
        <p:txBody>
          <a:bodyPr/>
          <a:lstStyle/>
          <a:p>
            <a:fld id="{0003440E-B833-469C-BF33-1DC4AFBEE17F}" type="slidenum">
              <a:rPr lang="fr-FR" smtClean="0"/>
              <a:t>‹#›</a:t>
            </a:fld>
            <a:endParaRPr lang="fr-FR"/>
          </a:p>
        </p:txBody>
      </p:sp>
      <p:pic>
        <p:nvPicPr>
          <p:cNvPr id="9" name="Image 6" descr="logo-univ-bej">
            <a:extLst>
              <a:ext uri="{FF2B5EF4-FFF2-40B4-BE49-F238E27FC236}">
                <a16:creationId xmlns:a16="http://schemas.microsoft.com/office/drawing/2014/main" id="{5B02BFE9-0957-4FEC-8A7C-57D688243C99}"/>
              </a:ext>
            </a:extLst>
          </p:cNvPr>
          <p:cNvPicPr>
            <a:picLocks noChangeAspect="1" noChangeArrowheads="1"/>
          </p:cNvPicPr>
          <p:nvPr userDrawn="1"/>
        </p:nvPicPr>
        <p:blipFill>
          <a:blip r:embed="rId2" cstate="print"/>
          <a:srcRect/>
          <a:stretch>
            <a:fillRect/>
          </a:stretch>
        </p:blipFill>
        <p:spPr bwMode="auto">
          <a:xfrm>
            <a:off x="273843" y="137330"/>
            <a:ext cx="1585913" cy="588169"/>
          </a:xfrm>
          <a:prstGeom prst="rect">
            <a:avLst/>
          </a:prstGeom>
          <a:noFill/>
          <a:ln w="9525">
            <a:noFill/>
            <a:miter lim="800000"/>
            <a:headEnd/>
            <a:tailEnd/>
          </a:ln>
        </p:spPr>
      </p:pic>
      <p:sp>
        <p:nvSpPr>
          <p:cNvPr id="10" name="Rectangle 9">
            <a:extLst>
              <a:ext uri="{FF2B5EF4-FFF2-40B4-BE49-F238E27FC236}">
                <a16:creationId xmlns:a16="http://schemas.microsoft.com/office/drawing/2014/main" id="{2567571F-3737-49CB-9185-1F98B8E58F80}"/>
              </a:ext>
            </a:extLst>
          </p:cNvPr>
          <p:cNvSpPr/>
          <p:nvPr userDrawn="1"/>
        </p:nvSpPr>
        <p:spPr>
          <a:xfrm>
            <a:off x="1859756" y="246748"/>
            <a:ext cx="4917757" cy="369332"/>
          </a:xfrm>
          <a:prstGeom prst="rect">
            <a:avLst/>
          </a:prstGeom>
        </p:spPr>
        <p:txBody>
          <a:bodyPr wrap="none">
            <a:spAutoFit/>
          </a:bodyPr>
          <a:lstStyle/>
          <a:p>
            <a:pPr lvl="0"/>
            <a:r>
              <a:rPr lang="fr-CA" sz="1800" b="1" u="sng" dirty="0">
                <a:solidFill>
                  <a:srgbClr val="C00000"/>
                </a:solidFill>
              </a:rPr>
              <a:t>II. La démarche scientifique en sciences humaines</a:t>
            </a:r>
            <a:endParaRPr lang="fr-FR" sz="1800" b="1" dirty="0">
              <a:ln/>
              <a:solidFill>
                <a:srgbClr val="C00000"/>
              </a:solidFill>
            </a:endParaRPr>
          </a:p>
        </p:txBody>
      </p:sp>
    </p:spTree>
    <p:extLst>
      <p:ext uri="{BB962C8B-B14F-4D97-AF65-F5344CB8AC3E}">
        <p14:creationId xmlns:p14="http://schemas.microsoft.com/office/powerpoint/2010/main" val="14065374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D03638-AFC5-41D8-B25A-743D91278C4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fr-FR"/>
          </a:p>
        </p:txBody>
      </p:sp>
      <p:sp>
        <p:nvSpPr>
          <p:cNvPr id="3" name="Content Placeholder 2">
            <a:extLst>
              <a:ext uri="{FF2B5EF4-FFF2-40B4-BE49-F238E27FC236}">
                <a16:creationId xmlns:a16="http://schemas.microsoft.com/office/drawing/2014/main" id="{F40B815D-3015-41BF-8A8D-BC122015932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4" name="Text Placeholder 3">
            <a:extLst>
              <a:ext uri="{FF2B5EF4-FFF2-40B4-BE49-F238E27FC236}">
                <a16:creationId xmlns:a16="http://schemas.microsoft.com/office/drawing/2014/main" id="{E7FCCB27-A9E5-4AE3-8E1F-2C487778E98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345046F-3AE8-4CEE-A17D-44BD096B45B3}"/>
              </a:ext>
            </a:extLst>
          </p:cNvPr>
          <p:cNvSpPr>
            <a:spLocks noGrp="1"/>
          </p:cNvSpPr>
          <p:nvPr>
            <p:ph type="dt" sz="half" idx="10"/>
          </p:nvPr>
        </p:nvSpPr>
        <p:spPr/>
        <p:txBody>
          <a:bodyPr/>
          <a:lstStyle/>
          <a:p>
            <a:fld id="{7D5FFE93-C94B-4C6E-937F-D672E75DDE22}" type="datetimeFigureOut">
              <a:rPr lang="fr-FR" smtClean="0"/>
              <a:t>21/04/2020</a:t>
            </a:fld>
            <a:endParaRPr lang="fr-FR"/>
          </a:p>
        </p:txBody>
      </p:sp>
      <p:sp>
        <p:nvSpPr>
          <p:cNvPr id="6" name="Footer Placeholder 5">
            <a:extLst>
              <a:ext uri="{FF2B5EF4-FFF2-40B4-BE49-F238E27FC236}">
                <a16:creationId xmlns:a16="http://schemas.microsoft.com/office/drawing/2014/main" id="{4CC6B3E5-6C9A-4F02-9672-70BCFD53C3C6}"/>
              </a:ext>
            </a:extLst>
          </p:cNvPr>
          <p:cNvSpPr>
            <a:spLocks noGrp="1"/>
          </p:cNvSpPr>
          <p:nvPr>
            <p:ph type="ftr" sz="quarter" idx="11"/>
          </p:nvPr>
        </p:nvSpPr>
        <p:spPr/>
        <p:txBody>
          <a:bodyPr/>
          <a:lstStyle/>
          <a:p>
            <a:endParaRPr lang="fr-FR"/>
          </a:p>
        </p:txBody>
      </p:sp>
      <p:sp>
        <p:nvSpPr>
          <p:cNvPr id="7" name="Slide Number Placeholder 6">
            <a:extLst>
              <a:ext uri="{FF2B5EF4-FFF2-40B4-BE49-F238E27FC236}">
                <a16:creationId xmlns:a16="http://schemas.microsoft.com/office/drawing/2014/main" id="{538BC9B2-D3BB-45CA-874A-DD54C7E684BC}"/>
              </a:ext>
            </a:extLst>
          </p:cNvPr>
          <p:cNvSpPr>
            <a:spLocks noGrp="1"/>
          </p:cNvSpPr>
          <p:nvPr>
            <p:ph type="sldNum" sz="quarter" idx="12"/>
          </p:nvPr>
        </p:nvSpPr>
        <p:spPr/>
        <p:txBody>
          <a:bodyPr/>
          <a:lstStyle/>
          <a:p>
            <a:fld id="{0003440E-B833-469C-BF33-1DC4AFBEE17F}" type="slidenum">
              <a:rPr lang="fr-FR" smtClean="0"/>
              <a:t>‹#›</a:t>
            </a:fld>
            <a:endParaRPr lang="fr-FR"/>
          </a:p>
        </p:txBody>
      </p:sp>
    </p:spTree>
    <p:extLst>
      <p:ext uri="{BB962C8B-B14F-4D97-AF65-F5344CB8AC3E}">
        <p14:creationId xmlns:p14="http://schemas.microsoft.com/office/powerpoint/2010/main" val="5481316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0B212E-303F-4887-A209-E3C071A3145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fr-FR"/>
          </a:p>
        </p:txBody>
      </p:sp>
      <p:sp>
        <p:nvSpPr>
          <p:cNvPr id="3" name="Picture Placeholder 2">
            <a:extLst>
              <a:ext uri="{FF2B5EF4-FFF2-40B4-BE49-F238E27FC236}">
                <a16:creationId xmlns:a16="http://schemas.microsoft.com/office/drawing/2014/main" id="{B4F899B9-E5D3-4449-B313-86501C40B98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Text Placeholder 3">
            <a:extLst>
              <a:ext uri="{FF2B5EF4-FFF2-40B4-BE49-F238E27FC236}">
                <a16:creationId xmlns:a16="http://schemas.microsoft.com/office/drawing/2014/main" id="{AD8B474B-5168-4F6A-988F-ECB8363B6AB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F971308-8397-4721-B5B2-465C52DFD197}"/>
              </a:ext>
            </a:extLst>
          </p:cNvPr>
          <p:cNvSpPr>
            <a:spLocks noGrp="1"/>
          </p:cNvSpPr>
          <p:nvPr>
            <p:ph type="dt" sz="half" idx="10"/>
          </p:nvPr>
        </p:nvSpPr>
        <p:spPr/>
        <p:txBody>
          <a:bodyPr/>
          <a:lstStyle/>
          <a:p>
            <a:fld id="{7D5FFE93-C94B-4C6E-937F-D672E75DDE22}" type="datetimeFigureOut">
              <a:rPr lang="fr-FR" smtClean="0"/>
              <a:t>21/04/2020</a:t>
            </a:fld>
            <a:endParaRPr lang="fr-FR"/>
          </a:p>
        </p:txBody>
      </p:sp>
      <p:sp>
        <p:nvSpPr>
          <p:cNvPr id="6" name="Footer Placeholder 5">
            <a:extLst>
              <a:ext uri="{FF2B5EF4-FFF2-40B4-BE49-F238E27FC236}">
                <a16:creationId xmlns:a16="http://schemas.microsoft.com/office/drawing/2014/main" id="{D7D1CD9B-31E9-4DD1-B640-DC59CF8167D2}"/>
              </a:ext>
            </a:extLst>
          </p:cNvPr>
          <p:cNvSpPr>
            <a:spLocks noGrp="1"/>
          </p:cNvSpPr>
          <p:nvPr>
            <p:ph type="ftr" sz="quarter" idx="11"/>
          </p:nvPr>
        </p:nvSpPr>
        <p:spPr/>
        <p:txBody>
          <a:bodyPr/>
          <a:lstStyle/>
          <a:p>
            <a:endParaRPr lang="fr-FR"/>
          </a:p>
        </p:txBody>
      </p:sp>
      <p:sp>
        <p:nvSpPr>
          <p:cNvPr id="7" name="Slide Number Placeholder 6">
            <a:extLst>
              <a:ext uri="{FF2B5EF4-FFF2-40B4-BE49-F238E27FC236}">
                <a16:creationId xmlns:a16="http://schemas.microsoft.com/office/drawing/2014/main" id="{DBFFB475-AAF8-4878-A46B-2272D9009490}"/>
              </a:ext>
            </a:extLst>
          </p:cNvPr>
          <p:cNvSpPr>
            <a:spLocks noGrp="1"/>
          </p:cNvSpPr>
          <p:nvPr>
            <p:ph type="sldNum" sz="quarter" idx="12"/>
          </p:nvPr>
        </p:nvSpPr>
        <p:spPr/>
        <p:txBody>
          <a:bodyPr/>
          <a:lstStyle/>
          <a:p>
            <a:fld id="{0003440E-B833-469C-BF33-1DC4AFBEE17F}" type="slidenum">
              <a:rPr lang="fr-FR" smtClean="0"/>
              <a:t>‹#›</a:t>
            </a:fld>
            <a:endParaRPr lang="fr-FR"/>
          </a:p>
        </p:txBody>
      </p:sp>
    </p:spTree>
    <p:extLst>
      <p:ext uri="{BB962C8B-B14F-4D97-AF65-F5344CB8AC3E}">
        <p14:creationId xmlns:p14="http://schemas.microsoft.com/office/powerpoint/2010/main" val="40195599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98729F5-99CC-40EB-85CD-9A4DA859688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fr-FR"/>
          </a:p>
        </p:txBody>
      </p:sp>
      <p:sp>
        <p:nvSpPr>
          <p:cNvPr id="3" name="Text Placeholder 2">
            <a:extLst>
              <a:ext uri="{FF2B5EF4-FFF2-40B4-BE49-F238E27FC236}">
                <a16:creationId xmlns:a16="http://schemas.microsoft.com/office/drawing/2014/main" id="{BA78F43D-3BF1-4647-9B73-0E8727AA3CE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4" name="Date Placeholder 3">
            <a:extLst>
              <a:ext uri="{FF2B5EF4-FFF2-40B4-BE49-F238E27FC236}">
                <a16:creationId xmlns:a16="http://schemas.microsoft.com/office/drawing/2014/main" id="{A9008AEA-15BE-4FA9-89DD-0937B6975A9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5FFE93-C94B-4C6E-937F-D672E75DDE22}" type="datetimeFigureOut">
              <a:rPr lang="fr-FR" smtClean="0"/>
              <a:t>21/04/2020</a:t>
            </a:fld>
            <a:endParaRPr lang="fr-FR"/>
          </a:p>
        </p:txBody>
      </p:sp>
      <p:sp>
        <p:nvSpPr>
          <p:cNvPr id="5" name="Footer Placeholder 4">
            <a:extLst>
              <a:ext uri="{FF2B5EF4-FFF2-40B4-BE49-F238E27FC236}">
                <a16:creationId xmlns:a16="http://schemas.microsoft.com/office/drawing/2014/main" id="{B26D4693-492D-48EA-A901-6AE7D7E43A7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Slide Number Placeholder 5">
            <a:extLst>
              <a:ext uri="{FF2B5EF4-FFF2-40B4-BE49-F238E27FC236}">
                <a16:creationId xmlns:a16="http://schemas.microsoft.com/office/drawing/2014/main" id="{C5B6E2C1-3E0B-42B1-914A-BB67AE38828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003440E-B833-469C-BF33-1DC4AFBEE17F}" type="slidenum">
              <a:rPr lang="fr-FR" smtClean="0"/>
              <a:t>‹#›</a:t>
            </a:fld>
            <a:endParaRPr lang="fr-FR"/>
          </a:p>
        </p:txBody>
      </p:sp>
    </p:spTree>
    <p:extLst>
      <p:ext uri="{BB962C8B-B14F-4D97-AF65-F5344CB8AC3E}">
        <p14:creationId xmlns:p14="http://schemas.microsoft.com/office/powerpoint/2010/main" val="279130431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D6A8F31-CAE0-43AA-A1B8-B950811FF0A7}"/>
              </a:ext>
            </a:extLst>
          </p:cNvPr>
          <p:cNvSpPr>
            <a:spLocks noGrp="1"/>
          </p:cNvSpPr>
          <p:nvPr>
            <p:ph type="ctrTitle"/>
          </p:nvPr>
        </p:nvSpPr>
        <p:spPr>
          <a:xfrm>
            <a:off x="1524000" y="0"/>
            <a:ext cx="9144000" cy="2103713"/>
          </a:xfrm>
        </p:spPr>
        <p:txBody>
          <a:bodyPr>
            <a:noAutofit/>
          </a:bodyPr>
          <a:lstStyle/>
          <a:p>
            <a:r>
              <a:rPr lang="fr-FR" sz="2800" b="1" dirty="0"/>
              <a:t>Faculté des sciences humaines et sociales </a:t>
            </a:r>
            <a:br>
              <a:rPr lang="fr-FR" sz="2800" b="1" dirty="0"/>
            </a:br>
            <a:r>
              <a:rPr lang="fr-FR" sz="2800" b="1" dirty="0"/>
              <a:t>Département des sciences humaines</a:t>
            </a:r>
            <a:br>
              <a:rPr lang="fr-FR" sz="2800" b="1" dirty="0"/>
            </a:br>
            <a:r>
              <a:rPr lang="fr-FR" sz="2800" b="1" dirty="0"/>
              <a:t>Module : Ecoles et Méthodes </a:t>
            </a:r>
            <a:br>
              <a:rPr lang="fr-FR" sz="2800" b="1" dirty="0"/>
            </a:br>
            <a:r>
              <a:rPr lang="fr-FR" sz="2800" b="1" dirty="0"/>
              <a:t>Licence I</a:t>
            </a:r>
            <a:br>
              <a:rPr lang="fr-FR" sz="2800" b="1" dirty="0"/>
            </a:br>
            <a:endParaRPr lang="fr-FR" sz="2800" dirty="0"/>
          </a:p>
        </p:txBody>
      </p:sp>
      <p:sp>
        <p:nvSpPr>
          <p:cNvPr id="3" name="Sous-titre 2">
            <a:extLst>
              <a:ext uri="{FF2B5EF4-FFF2-40B4-BE49-F238E27FC236}">
                <a16:creationId xmlns:a16="http://schemas.microsoft.com/office/drawing/2014/main" id="{1856D5CA-710A-434C-A4DC-AD8491F3146C}"/>
              </a:ext>
            </a:extLst>
          </p:cNvPr>
          <p:cNvSpPr>
            <a:spLocks noGrp="1"/>
          </p:cNvSpPr>
          <p:nvPr>
            <p:ph type="subTitle" idx="1"/>
          </p:nvPr>
        </p:nvSpPr>
        <p:spPr>
          <a:xfrm>
            <a:off x="1066800" y="1923501"/>
            <a:ext cx="10058400" cy="2830787"/>
          </a:xfrm>
        </p:spPr>
        <p:style>
          <a:lnRef idx="2">
            <a:schemeClr val="accent2">
              <a:shade val="50000"/>
            </a:schemeClr>
          </a:lnRef>
          <a:fillRef idx="1">
            <a:schemeClr val="accent2"/>
          </a:fillRef>
          <a:effectRef idx="0">
            <a:schemeClr val="accent2"/>
          </a:effectRef>
          <a:fontRef idx="minor">
            <a:schemeClr val="lt1"/>
          </a:fontRef>
        </p:style>
        <p:txBody>
          <a:bodyPr>
            <a:normAutofit/>
          </a:bodyPr>
          <a:lstStyle/>
          <a:p>
            <a:r>
              <a:rPr lang="fr-FR" sz="4800" b="1" u="sng" dirty="0"/>
              <a:t>SEMESTRE II</a:t>
            </a:r>
            <a:br>
              <a:rPr lang="fr-FR" sz="4800" b="1" dirty="0"/>
            </a:br>
            <a:r>
              <a:rPr lang="fr-FR" sz="4800" b="1" dirty="0"/>
              <a:t>Chapitre II: Les actes de la démarche scientifique en sciences humaines</a:t>
            </a:r>
            <a:endParaRPr lang="fr-FR" sz="4800" dirty="0"/>
          </a:p>
        </p:txBody>
      </p:sp>
      <p:sp>
        <p:nvSpPr>
          <p:cNvPr id="4" name="Rectangle 3">
            <a:extLst>
              <a:ext uri="{FF2B5EF4-FFF2-40B4-BE49-F238E27FC236}">
                <a16:creationId xmlns:a16="http://schemas.microsoft.com/office/drawing/2014/main" id="{5AD6D0D8-D378-404B-AEFF-D68D9EF31BE7}"/>
              </a:ext>
            </a:extLst>
          </p:cNvPr>
          <p:cNvSpPr/>
          <p:nvPr/>
        </p:nvSpPr>
        <p:spPr>
          <a:xfrm>
            <a:off x="4837044" y="5174471"/>
            <a:ext cx="6096000" cy="1200329"/>
          </a:xfrm>
          <a:prstGeom prst="rect">
            <a:avLst/>
          </a:prstGeom>
        </p:spPr>
        <p:txBody>
          <a:bodyPr>
            <a:spAutoFit/>
          </a:bodyPr>
          <a:lstStyle/>
          <a:p>
            <a:pPr algn="r"/>
            <a:r>
              <a:rPr lang="fr-FR" b="1" dirty="0">
                <a:latin typeface="Agency FB" panose="020B0503020202020204" pitchFamily="34" charset="0"/>
              </a:rPr>
              <a:t>Elaboré par : Dr NOUI Rabah</a:t>
            </a:r>
          </a:p>
          <a:p>
            <a:pPr algn="r"/>
            <a:r>
              <a:rPr lang="fr-FR" b="1" dirty="0">
                <a:latin typeface="Agency FB" panose="020B0503020202020204" pitchFamily="34" charset="0"/>
              </a:rPr>
              <a:t>Chargé des cours de module écoles et méthodes</a:t>
            </a:r>
          </a:p>
          <a:p>
            <a:pPr algn="r"/>
            <a:r>
              <a:rPr lang="fr-FR" b="1" dirty="0">
                <a:latin typeface="Agency FB" panose="020B0503020202020204" pitchFamily="34" charset="0"/>
              </a:rPr>
              <a:t>Enseignant chercheur à la faculté des SHS</a:t>
            </a:r>
          </a:p>
          <a:p>
            <a:pPr algn="r"/>
            <a:r>
              <a:rPr lang="fr-FR" b="1" dirty="0">
                <a:latin typeface="Agency FB" panose="020B0503020202020204" pitchFamily="34" charset="0"/>
              </a:rPr>
              <a:t>Université de Bejaia</a:t>
            </a:r>
          </a:p>
        </p:txBody>
      </p:sp>
      <p:sp>
        <p:nvSpPr>
          <p:cNvPr id="5" name="Espace réservé de la date 4">
            <a:extLst>
              <a:ext uri="{FF2B5EF4-FFF2-40B4-BE49-F238E27FC236}">
                <a16:creationId xmlns:a16="http://schemas.microsoft.com/office/drawing/2014/main" id="{9920E564-234D-4816-93C9-88283CFEC891}"/>
              </a:ext>
            </a:extLst>
          </p:cNvPr>
          <p:cNvSpPr>
            <a:spLocks noGrp="1"/>
          </p:cNvSpPr>
          <p:nvPr>
            <p:ph type="dt" sz="half" idx="10"/>
          </p:nvPr>
        </p:nvSpPr>
        <p:spPr/>
        <p:txBody>
          <a:bodyPr/>
          <a:lstStyle/>
          <a:p>
            <a:fld id="{FFC1A183-A62C-445B-9EC5-24BF482BB819}" type="datetime1">
              <a:rPr lang="fr-FR" smtClean="0"/>
              <a:pPr/>
              <a:t>21/04/2020</a:t>
            </a:fld>
            <a:endParaRPr lang="fr-FR"/>
          </a:p>
        </p:txBody>
      </p:sp>
      <p:sp>
        <p:nvSpPr>
          <p:cNvPr id="6" name="Espace réservé du pied de page 5">
            <a:extLst>
              <a:ext uri="{FF2B5EF4-FFF2-40B4-BE49-F238E27FC236}">
                <a16:creationId xmlns:a16="http://schemas.microsoft.com/office/drawing/2014/main" id="{9EAAB1F5-999D-40C7-870C-2130D63FB929}"/>
              </a:ext>
            </a:extLst>
          </p:cNvPr>
          <p:cNvSpPr>
            <a:spLocks noGrp="1"/>
          </p:cNvSpPr>
          <p:nvPr>
            <p:ph type="ftr" sz="quarter" idx="11"/>
          </p:nvPr>
        </p:nvSpPr>
        <p:spPr/>
        <p:txBody>
          <a:bodyPr/>
          <a:lstStyle/>
          <a:p>
            <a:r>
              <a:rPr lang="fr-FR"/>
              <a:t>cours de module Ecoles et Méthodes S II</a:t>
            </a:r>
          </a:p>
        </p:txBody>
      </p:sp>
      <p:sp>
        <p:nvSpPr>
          <p:cNvPr id="7" name="Espace réservé du numéro de diapositive 6">
            <a:extLst>
              <a:ext uri="{FF2B5EF4-FFF2-40B4-BE49-F238E27FC236}">
                <a16:creationId xmlns:a16="http://schemas.microsoft.com/office/drawing/2014/main" id="{BCCE8F32-B942-449B-BC74-D90D87A5F324}"/>
              </a:ext>
            </a:extLst>
          </p:cNvPr>
          <p:cNvSpPr>
            <a:spLocks noGrp="1"/>
          </p:cNvSpPr>
          <p:nvPr>
            <p:ph type="sldNum" sz="quarter" idx="12"/>
          </p:nvPr>
        </p:nvSpPr>
        <p:spPr/>
        <p:txBody>
          <a:bodyPr/>
          <a:lstStyle/>
          <a:p>
            <a:fld id="{CAB54A99-A9B2-4F33-AF98-75DC35EFD87D}" type="slidenum">
              <a:rPr lang="fr-FR" smtClean="0"/>
              <a:pPr/>
              <a:t>1</a:t>
            </a:fld>
            <a:endParaRPr lang="fr-FR"/>
          </a:p>
        </p:txBody>
      </p:sp>
      <p:pic>
        <p:nvPicPr>
          <p:cNvPr id="8" name="Image 6" descr="logo-univ-bej">
            <a:extLst>
              <a:ext uri="{FF2B5EF4-FFF2-40B4-BE49-F238E27FC236}">
                <a16:creationId xmlns:a16="http://schemas.microsoft.com/office/drawing/2014/main" id="{5B02BFE9-0957-4FEC-8A7C-57D688243C99}"/>
              </a:ext>
            </a:extLst>
          </p:cNvPr>
          <p:cNvPicPr>
            <a:picLocks noChangeAspect="1" noChangeArrowheads="1"/>
          </p:cNvPicPr>
          <p:nvPr/>
        </p:nvPicPr>
        <p:blipFill>
          <a:blip r:embed="rId3" cstate="print"/>
          <a:srcRect/>
          <a:stretch>
            <a:fillRect/>
          </a:stretch>
        </p:blipFill>
        <p:spPr bwMode="auto">
          <a:xfrm>
            <a:off x="273843" y="222047"/>
            <a:ext cx="1585913" cy="588169"/>
          </a:xfrm>
          <a:prstGeom prst="rect">
            <a:avLst/>
          </a:prstGeom>
          <a:noFill/>
          <a:ln w="9525">
            <a:noFill/>
            <a:miter lim="800000"/>
            <a:headEnd/>
            <a:tailEnd/>
          </a:ln>
        </p:spPr>
      </p:pic>
      <p:pic>
        <p:nvPicPr>
          <p:cNvPr id="9" name="Image 6" descr="logo-univ-bej">
            <a:extLst>
              <a:ext uri="{FF2B5EF4-FFF2-40B4-BE49-F238E27FC236}">
                <a16:creationId xmlns:a16="http://schemas.microsoft.com/office/drawing/2014/main" id="{5B02BFE9-0957-4FEC-8A7C-57D688243C99}"/>
              </a:ext>
            </a:extLst>
          </p:cNvPr>
          <p:cNvPicPr>
            <a:picLocks noChangeAspect="1" noChangeArrowheads="1"/>
          </p:cNvPicPr>
          <p:nvPr/>
        </p:nvPicPr>
        <p:blipFill>
          <a:blip r:embed="rId3" cstate="print"/>
          <a:srcRect/>
          <a:stretch>
            <a:fillRect/>
          </a:stretch>
        </p:blipFill>
        <p:spPr bwMode="auto">
          <a:xfrm>
            <a:off x="10140087" y="238613"/>
            <a:ext cx="1585913" cy="588169"/>
          </a:xfrm>
          <a:prstGeom prst="rect">
            <a:avLst/>
          </a:prstGeom>
          <a:noFill/>
          <a:ln w="9525">
            <a:noFill/>
            <a:miter lim="800000"/>
            <a:headEnd/>
            <a:tailEnd/>
          </a:ln>
        </p:spPr>
      </p:pic>
    </p:spTree>
    <p:extLst>
      <p:ext uri="{BB962C8B-B14F-4D97-AF65-F5344CB8AC3E}">
        <p14:creationId xmlns:p14="http://schemas.microsoft.com/office/powerpoint/2010/main" val="243914514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0BB3B3E8-33C1-4635-966F-865DEAA0FE1B}"/>
              </a:ext>
            </a:extLst>
          </p:cNvPr>
          <p:cNvSpPr>
            <a:spLocks noGrp="1"/>
          </p:cNvSpPr>
          <p:nvPr>
            <p:ph type="dt" sz="half" idx="10"/>
          </p:nvPr>
        </p:nvSpPr>
        <p:spPr/>
        <p:txBody>
          <a:bodyPr/>
          <a:lstStyle/>
          <a:p>
            <a:fld id="{597C7C04-CC71-4C73-B986-34A96F1D3873}" type="datetime1">
              <a:rPr lang="fr-FR" smtClean="0"/>
              <a:pPr/>
              <a:t>21/04/2020</a:t>
            </a:fld>
            <a:endParaRPr lang="fr-FR"/>
          </a:p>
        </p:txBody>
      </p:sp>
      <p:sp>
        <p:nvSpPr>
          <p:cNvPr id="3" name="Espace réservé du pied de page 2">
            <a:extLst>
              <a:ext uri="{FF2B5EF4-FFF2-40B4-BE49-F238E27FC236}">
                <a16:creationId xmlns:a16="http://schemas.microsoft.com/office/drawing/2014/main" id="{BA271D40-B78F-406F-BCF4-2925B55AB605}"/>
              </a:ext>
            </a:extLst>
          </p:cNvPr>
          <p:cNvSpPr>
            <a:spLocks noGrp="1"/>
          </p:cNvSpPr>
          <p:nvPr>
            <p:ph type="ftr" sz="quarter" idx="11"/>
          </p:nvPr>
        </p:nvSpPr>
        <p:spPr/>
        <p:txBody>
          <a:bodyPr/>
          <a:lstStyle/>
          <a:p>
            <a:r>
              <a:rPr lang="fr-FR"/>
              <a:t>cours de module Ecoles et Méthodes S II</a:t>
            </a:r>
          </a:p>
        </p:txBody>
      </p:sp>
      <p:sp>
        <p:nvSpPr>
          <p:cNvPr id="4" name="Espace réservé du numéro de diapositive 3">
            <a:extLst>
              <a:ext uri="{FF2B5EF4-FFF2-40B4-BE49-F238E27FC236}">
                <a16:creationId xmlns:a16="http://schemas.microsoft.com/office/drawing/2014/main" id="{067D6F93-BDCB-4AAA-8802-164710089B9A}"/>
              </a:ext>
            </a:extLst>
          </p:cNvPr>
          <p:cNvSpPr>
            <a:spLocks noGrp="1"/>
          </p:cNvSpPr>
          <p:nvPr>
            <p:ph type="sldNum" sz="quarter" idx="12"/>
          </p:nvPr>
        </p:nvSpPr>
        <p:spPr/>
        <p:txBody>
          <a:bodyPr/>
          <a:lstStyle/>
          <a:p>
            <a:r>
              <a:rPr lang="fr-FR" dirty="0" err="1"/>
              <a:t>Dr.NOUI</a:t>
            </a:r>
            <a:r>
              <a:rPr lang="fr-FR" dirty="0"/>
              <a:t>                    </a:t>
            </a:r>
            <a:fld id="{CAB54A99-A9B2-4F33-AF98-75DC35EFD87D}" type="slidenum">
              <a:rPr lang="fr-FR" smtClean="0"/>
              <a:pPr/>
              <a:t>10</a:t>
            </a:fld>
            <a:endParaRPr lang="fr-FR" dirty="0"/>
          </a:p>
        </p:txBody>
      </p:sp>
      <p:sp>
        <p:nvSpPr>
          <p:cNvPr id="9" name="Rectangle 8">
            <a:extLst>
              <a:ext uri="{FF2B5EF4-FFF2-40B4-BE49-F238E27FC236}">
                <a16:creationId xmlns:a16="http://schemas.microsoft.com/office/drawing/2014/main" id="{CA3812EC-3062-4D86-9F50-90104B869101}"/>
              </a:ext>
            </a:extLst>
          </p:cNvPr>
          <p:cNvSpPr/>
          <p:nvPr/>
        </p:nvSpPr>
        <p:spPr>
          <a:xfrm>
            <a:off x="3106055" y="1271283"/>
            <a:ext cx="4885006" cy="700186"/>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fr-FR" sz="3200" b="1" i="1" dirty="0">
                <a:solidFill>
                  <a:srgbClr val="002060"/>
                </a:solidFill>
                <a:effectLst>
                  <a:outerShdw blurRad="38100" dist="38100" dir="2700000" algn="tl">
                    <a:srgbClr val="000000">
                      <a:alpha val="43137"/>
                    </a:srgbClr>
                  </a:outerShdw>
                </a:effectLst>
                <a:latin typeface="Source Code Pro Black" panose="020B0809030403020204" pitchFamily="49" charset="0"/>
                <a:ea typeface="Source Code Pro Black" panose="020B0809030403020204" pitchFamily="49" charset="0"/>
              </a:rPr>
              <a:t>b) La construction </a:t>
            </a:r>
            <a:endParaRPr lang="fr-FR" sz="3200" dirty="0">
              <a:latin typeface="Source Code Pro Black" panose="020B0809030403020204" pitchFamily="49" charset="0"/>
              <a:ea typeface="Source Code Pro Black" panose="020B0809030403020204" pitchFamily="49" charset="0"/>
            </a:endParaRPr>
          </a:p>
        </p:txBody>
      </p:sp>
      <p:sp>
        <p:nvSpPr>
          <p:cNvPr id="10" name="Rectangle : coins arrondis 9">
            <a:extLst>
              <a:ext uri="{FF2B5EF4-FFF2-40B4-BE49-F238E27FC236}">
                <a16:creationId xmlns:a16="http://schemas.microsoft.com/office/drawing/2014/main" id="{1C976BB9-85D2-4478-B1DF-7F147F7B0E8A}"/>
              </a:ext>
            </a:extLst>
          </p:cNvPr>
          <p:cNvSpPr/>
          <p:nvPr/>
        </p:nvSpPr>
        <p:spPr>
          <a:xfrm>
            <a:off x="508629" y="2107894"/>
            <a:ext cx="10648071" cy="3721636"/>
          </a:xfrm>
          <a:prstGeom prst="roundRect">
            <a:avLst/>
          </a:prstGeom>
        </p:spPr>
        <p:style>
          <a:lnRef idx="0">
            <a:schemeClr val="accent2"/>
          </a:lnRef>
          <a:fillRef idx="3">
            <a:schemeClr val="accent2"/>
          </a:fillRef>
          <a:effectRef idx="3">
            <a:schemeClr val="accent2"/>
          </a:effectRef>
          <a:fontRef idx="minor">
            <a:schemeClr val="lt1"/>
          </a:fontRef>
        </p:style>
        <p:txBody>
          <a:bodyPr rtlCol="0" anchor="ctr"/>
          <a:lstStyle/>
          <a:p>
            <a:pPr algn="just"/>
            <a:r>
              <a:rPr lang="fr-FR" sz="2800" dirty="0">
                <a:ln w="0"/>
                <a:solidFill>
                  <a:schemeClr val="accent1"/>
                </a:solidFill>
                <a:effectLst>
                  <a:outerShdw blurRad="38100" dist="25400" dir="5400000" algn="ctr" rotWithShape="0">
                    <a:srgbClr val="6E747A">
                      <a:alpha val="43000"/>
                    </a:srgbClr>
                  </a:outerShdw>
                </a:effectLst>
              </a:rPr>
              <a:t>	</a:t>
            </a:r>
            <a:r>
              <a:rPr lang="fr-FR" sz="2800" dirty="0">
                <a:ln w="0"/>
                <a:solidFill>
                  <a:schemeClr val="tx1"/>
                </a:solidFill>
                <a:effectLst>
                  <a:outerShdw blurRad="38100" dist="25400" dir="5400000" algn="ctr" rotWithShape="0">
                    <a:srgbClr val="6E747A">
                      <a:alpha val="43000"/>
                    </a:srgbClr>
                  </a:outerShdw>
                </a:effectLst>
              </a:rPr>
              <a:t>La démarche effective de la rupture commence dans l’étape de la construction. Par </a:t>
            </a:r>
            <a:r>
              <a:rPr lang="fr-FR" sz="2800" dirty="0">
                <a:ln w="0"/>
                <a:solidFill>
                  <a:schemeClr val="bg1"/>
                </a:solidFill>
                <a:effectLst>
                  <a:outerShdw blurRad="38100" dist="25400" dir="5400000" algn="ctr" rotWithShape="0">
                    <a:srgbClr val="6E747A">
                      <a:alpha val="43000"/>
                    </a:srgbClr>
                  </a:outerShdw>
                </a:effectLst>
                <a:highlight>
                  <a:srgbClr val="800080"/>
                </a:highlight>
              </a:rPr>
              <a:t>construction</a:t>
            </a:r>
            <a:r>
              <a:rPr lang="fr-FR" sz="2800" dirty="0">
                <a:ln w="0"/>
                <a:solidFill>
                  <a:schemeClr val="tx1"/>
                </a:solidFill>
                <a:effectLst>
                  <a:outerShdw blurRad="38100" dist="25400" dir="5400000" algn="ctr" rotWithShape="0">
                    <a:srgbClr val="6E747A">
                      <a:alpha val="43000"/>
                    </a:srgbClr>
                  </a:outerShdw>
                </a:effectLst>
              </a:rPr>
              <a:t>, nous entendons le « </a:t>
            </a:r>
            <a:r>
              <a:rPr lang="fr-FR" sz="2800" i="1" dirty="0">
                <a:ln w="0"/>
                <a:solidFill>
                  <a:schemeClr val="tx1"/>
                </a:solidFill>
                <a:effectLst>
                  <a:outerShdw blurRad="38100" dist="25400" dir="5400000" algn="ctr" rotWithShape="0">
                    <a:srgbClr val="6E747A">
                      <a:alpha val="43000"/>
                    </a:srgbClr>
                  </a:outerShdw>
                </a:effectLst>
              </a:rPr>
              <a:t>choix réfléchi et conscient » de modèle théorique d’analyse et le cadre conceptuel adopté pour étudier le phénomène. Cet acte correspond dans le schéma des étapes de la recherche scientifique à la 3</a:t>
            </a:r>
            <a:r>
              <a:rPr lang="fr-FR" sz="2800" i="1" baseline="30000" dirty="0">
                <a:ln w="0"/>
                <a:solidFill>
                  <a:schemeClr val="tx1"/>
                </a:solidFill>
                <a:effectLst>
                  <a:outerShdw blurRad="38100" dist="25400" dir="5400000" algn="ctr" rotWithShape="0">
                    <a:srgbClr val="6E747A">
                      <a:alpha val="43000"/>
                    </a:srgbClr>
                  </a:outerShdw>
                </a:effectLst>
              </a:rPr>
              <a:t>ème</a:t>
            </a:r>
            <a:r>
              <a:rPr lang="fr-FR" sz="2800" i="1" dirty="0">
                <a:ln w="0"/>
                <a:solidFill>
                  <a:schemeClr val="tx1"/>
                </a:solidFill>
                <a:effectLst>
                  <a:outerShdw blurRad="38100" dist="25400" dir="5400000" algn="ctr" rotWithShape="0">
                    <a:srgbClr val="6E747A">
                      <a:alpha val="43000"/>
                    </a:srgbClr>
                  </a:outerShdw>
                </a:effectLst>
              </a:rPr>
              <a:t> et 4</a:t>
            </a:r>
            <a:r>
              <a:rPr lang="fr-FR" sz="2800" i="1" baseline="30000" dirty="0">
                <a:ln w="0"/>
                <a:solidFill>
                  <a:schemeClr val="tx1"/>
                </a:solidFill>
                <a:effectLst>
                  <a:outerShdw blurRad="38100" dist="25400" dir="5400000" algn="ctr" rotWithShape="0">
                    <a:srgbClr val="6E747A">
                      <a:alpha val="43000"/>
                    </a:srgbClr>
                  </a:outerShdw>
                </a:effectLst>
              </a:rPr>
              <a:t>ème</a:t>
            </a:r>
            <a:r>
              <a:rPr lang="fr-FR" sz="2800" i="1" dirty="0">
                <a:ln w="0"/>
                <a:solidFill>
                  <a:schemeClr val="tx1"/>
                </a:solidFill>
                <a:effectLst>
                  <a:outerShdw blurRad="38100" dist="25400" dir="5400000" algn="ctr" rotWithShape="0">
                    <a:srgbClr val="6E747A">
                      <a:alpha val="43000"/>
                    </a:srgbClr>
                  </a:outerShdw>
                </a:effectLst>
              </a:rPr>
              <a:t> étape à savoir :</a:t>
            </a:r>
            <a:r>
              <a:rPr lang="fr-FR" sz="2800" b="1" i="1" u="sng" dirty="0">
                <a:ln w="0"/>
                <a:solidFill>
                  <a:schemeClr val="tx1"/>
                </a:solidFill>
                <a:effectLst>
                  <a:outerShdw blurRad="38100" dist="25400" dir="5400000" algn="ctr" rotWithShape="0">
                    <a:srgbClr val="6E747A">
                      <a:alpha val="43000"/>
                    </a:srgbClr>
                  </a:outerShdw>
                </a:effectLst>
              </a:rPr>
              <a:t> la problématique et les hypothèses</a:t>
            </a:r>
            <a:r>
              <a:rPr lang="fr-FR" sz="2800" i="1" dirty="0">
                <a:ln w="0"/>
                <a:solidFill>
                  <a:schemeClr val="tx1"/>
                </a:solidFill>
                <a:effectLst>
                  <a:outerShdw blurRad="38100" dist="25400" dir="5400000" algn="ctr" rotWithShape="0">
                    <a:srgbClr val="6E747A">
                      <a:alpha val="43000"/>
                    </a:srgbClr>
                  </a:outerShdw>
                </a:effectLst>
              </a:rPr>
              <a:t>.</a:t>
            </a:r>
          </a:p>
          <a:p>
            <a:pPr algn="just"/>
            <a:r>
              <a:rPr lang="fr-FR" sz="2400" i="1" dirty="0">
                <a:ln w="0"/>
                <a:solidFill>
                  <a:schemeClr val="accent1"/>
                </a:solidFill>
                <a:effectLst>
                  <a:outerShdw blurRad="38100" dist="25400" dir="5400000" algn="ctr" rotWithShape="0">
                    <a:srgbClr val="6E747A">
                      <a:alpha val="43000"/>
                    </a:srgbClr>
                  </a:outerShdw>
                </a:effectLst>
              </a:rPr>
              <a:t> </a:t>
            </a:r>
          </a:p>
        </p:txBody>
      </p:sp>
    </p:spTree>
    <p:extLst>
      <p:ext uri="{BB962C8B-B14F-4D97-AF65-F5344CB8AC3E}">
        <p14:creationId xmlns:p14="http://schemas.microsoft.com/office/powerpoint/2010/main" val="15758713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0BB3B3E8-33C1-4635-966F-865DEAA0FE1B}"/>
              </a:ext>
            </a:extLst>
          </p:cNvPr>
          <p:cNvSpPr>
            <a:spLocks noGrp="1"/>
          </p:cNvSpPr>
          <p:nvPr>
            <p:ph type="dt" sz="half" idx="10"/>
          </p:nvPr>
        </p:nvSpPr>
        <p:spPr/>
        <p:txBody>
          <a:bodyPr/>
          <a:lstStyle/>
          <a:p>
            <a:fld id="{597C7C04-CC71-4C73-B986-34A96F1D3873}" type="datetime1">
              <a:rPr lang="fr-FR" smtClean="0"/>
              <a:pPr/>
              <a:t>21/04/2020</a:t>
            </a:fld>
            <a:endParaRPr lang="fr-FR"/>
          </a:p>
        </p:txBody>
      </p:sp>
      <p:sp>
        <p:nvSpPr>
          <p:cNvPr id="3" name="Espace réservé du pied de page 2">
            <a:extLst>
              <a:ext uri="{FF2B5EF4-FFF2-40B4-BE49-F238E27FC236}">
                <a16:creationId xmlns:a16="http://schemas.microsoft.com/office/drawing/2014/main" id="{BA271D40-B78F-406F-BCF4-2925B55AB605}"/>
              </a:ext>
            </a:extLst>
          </p:cNvPr>
          <p:cNvSpPr>
            <a:spLocks noGrp="1"/>
          </p:cNvSpPr>
          <p:nvPr>
            <p:ph type="ftr" sz="quarter" idx="11"/>
          </p:nvPr>
        </p:nvSpPr>
        <p:spPr/>
        <p:txBody>
          <a:bodyPr/>
          <a:lstStyle/>
          <a:p>
            <a:r>
              <a:rPr lang="fr-FR"/>
              <a:t>cours de module Ecoles et Méthodes S II</a:t>
            </a:r>
          </a:p>
        </p:txBody>
      </p:sp>
      <p:sp>
        <p:nvSpPr>
          <p:cNvPr id="4" name="Espace réservé du numéro de diapositive 3">
            <a:extLst>
              <a:ext uri="{FF2B5EF4-FFF2-40B4-BE49-F238E27FC236}">
                <a16:creationId xmlns:a16="http://schemas.microsoft.com/office/drawing/2014/main" id="{067D6F93-BDCB-4AAA-8802-164710089B9A}"/>
              </a:ext>
            </a:extLst>
          </p:cNvPr>
          <p:cNvSpPr>
            <a:spLocks noGrp="1"/>
          </p:cNvSpPr>
          <p:nvPr>
            <p:ph type="sldNum" sz="quarter" idx="12"/>
          </p:nvPr>
        </p:nvSpPr>
        <p:spPr/>
        <p:txBody>
          <a:bodyPr/>
          <a:lstStyle/>
          <a:p>
            <a:r>
              <a:rPr lang="fr-FR" dirty="0" err="1"/>
              <a:t>Dr.NOUI</a:t>
            </a:r>
            <a:r>
              <a:rPr lang="fr-FR" dirty="0"/>
              <a:t>                    </a:t>
            </a:r>
            <a:fld id="{CAB54A99-A9B2-4F33-AF98-75DC35EFD87D}" type="slidenum">
              <a:rPr lang="fr-FR" smtClean="0"/>
              <a:pPr/>
              <a:t>11</a:t>
            </a:fld>
            <a:endParaRPr lang="fr-FR" dirty="0"/>
          </a:p>
        </p:txBody>
      </p:sp>
      <p:sp>
        <p:nvSpPr>
          <p:cNvPr id="9" name="Rectangle 8">
            <a:extLst>
              <a:ext uri="{FF2B5EF4-FFF2-40B4-BE49-F238E27FC236}">
                <a16:creationId xmlns:a16="http://schemas.microsoft.com/office/drawing/2014/main" id="{CA3812EC-3062-4D86-9F50-90104B869101}"/>
              </a:ext>
            </a:extLst>
          </p:cNvPr>
          <p:cNvSpPr/>
          <p:nvPr/>
        </p:nvSpPr>
        <p:spPr>
          <a:xfrm>
            <a:off x="1393874" y="1302013"/>
            <a:ext cx="10142806" cy="700186"/>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fr-FR" sz="3200" b="1" i="1" dirty="0">
                <a:solidFill>
                  <a:srgbClr val="002060"/>
                </a:solidFill>
                <a:effectLst>
                  <a:outerShdw blurRad="38100" dist="38100" dir="2700000" algn="tl">
                    <a:srgbClr val="000000">
                      <a:alpha val="43137"/>
                    </a:srgbClr>
                  </a:outerShdw>
                </a:effectLst>
                <a:latin typeface="Source Code Pro Black" panose="020B0809030403020204" pitchFamily="49" charset="0"/>
                <a:ea typeface="Source Code Pro Black" panose="020B0809030403020204" pitchFamily="49" charset="0"/>
              </a:rPr>
              <a:t>C) La constatation ou l’étude empirique </a:t>
            </a:r>
            <a:endParaRPr lang="fr-FR" sz="3200" dirty="0">
              <a:latin typeface="Source Code Pro Black" panose="020B0809030403020204" pitchFamily="49" charset="0"/>
              <a:ea typeface="Source Code Pro Black" panose="020B0809030403020204" pitchFamily="49" charset="0"/>
            </a:endParaRPr>
          </a:p>
        </p:txBody>
      </p:sp>
      <p:sp>
        <p:nvSpPr>
          <p:cNvPr id="10" name="Rectangle : coins arrondis 9">
            <a:extLst>
              <a:ext uri="{FF2B5EF4-FFF2-40B4-BE49-F238E27FC236}">
                <a16:creationId xmlns:a16="http://schemas.microsoft.com/office/drawing/2014/main" id="{1C976BB9-85D2-4478-B1DF-7F147F7B0E8A}"/>
              </a:ext>
            </a:extLst>
          </p:cNvPr>
          <p:cNvSpPr/>
          <p:nvPr/>
        </p:nvSpPr>
        <p:spPr>
          <a:xfrm>
            <a:off x="1366911" y="2228022"/>
            <a:ext cx="10648071" cy="4128328"/>
          </a:xfrm>
          <a:prstGeom prst="roundRect">
            <a:avLst/>
          </a:prstGeom>
        </p:spPr>
        <p:style>
          <a:lnRef idx="0">
            <a:schemeClr val="accent2"/>
          </a:lnRef>
          <a:fillRef idx="3">
            <a:schemeClr val="accent2"/>
          </a:fillRef>
          <a:effectRef idx="3">
            <a:schemeClr val="accent2"/>
          </a:effectRef>
          <a:fontRef idx="minor">
            <a:schemeClr val="lt1"/>
          </a:fontRef>
        </p:style>
        <p:txBody>
          <a:bodyPr rtlCol="0" anchor="ctr"/>
          <a:lstStyle/>
          <a:p>
            <a:pPr algn="ctr"/>
            <a:r>
              <a:rPr lang="fr-FR" sz="2800" dirty="0">
                <a:ln w="0"/>
                <a:solidFill>
                  <a:schemeClr val="tx1"/>
                </a:solidFill>
                <a:effectLst>
                  <a:outerShdw blurRad="38100" dist="25400" dir="5400000" algn="ctr" rotWithShape="0">
                    <a:srgbClr val="6E747A">
                      <a:alpha val="43000"/>
                    </a:srgbClr>
                  </a:outerShdw>
                </a:effectLst>
              </a:rPr>
              <a:t>	</a:t>
            </a:r>
          </a:p>
          <a:p>
            <a:pPr algn="ctr"/>
            <a:endParaRPr lang="fr-FR" sz="2800" dirty="0">
              <a:ln w="0"/>
              <a:solidFill>
                <a:schemeClr val="tx1"/>
              </a:solidFill>
              <a:effectLst>
                <a:outerShdw blurRad="38100" dist="25400" dir="5400000" algn="ctr" rotWithShape="0">
                  <a:srgbClr val="6E747A">
                    <a:alpha val="43000"/>
                  </a:srgbClr>
                </a:outerShdw>
              </a:effectLst>
            </a:endParaRPr>
          </a:p>
          <a:p>
            <a:pPr algn="ctr"/>
            <a:r>
              <a:rPr lang="fr-FR" sz="2800" dirty="0">
                <a:ln w="0"/>
                <a:solidFill>
                  <a:schemeClr val="tx1"/>
                </a:solidFill>
                <a:effectLst>
                  <a:outerShdw blurRad="38100" dist="25400" dir="5400000" algn="ctr" rotWithShape="0">
                    <a:srgbClr val="6E747A">
                      <a:alpha val="43000"/>
                    </a:srgbClr>
                  </a:outerShdw>
                </a:effectLst>
              </a:rPr>
              <a:t>	« </a:t>
            </a:r>
            <a:r>
              <a:rPr lang="fr-FR" sz="2800" b="1" i="1" u="sng" dirty="0">
                <a:ln w="0"/>
                <a:solidFill>
                  <a:schemeClr val="tx1"/>
                </a:solidFill>
                <a:effectLst>
                  <a:outerShdw blurRad="38100" dist="25400" dir="5400000" algn="ctr" rotWithShape="0">
                    <a:srgbClr val="6E747A">
                      <a:alpha val="43000"/>
                    </a:srgbClr>
                  </a:outerShdw>
                </a:effectLst>
              </a:rPr>
              <a:t>Une proposition n'a droit au statut scientifique que dans la mesure où elle est susceptible d'être vérifiée par des informations sur la réalité concrète </a:t>
            </a:r>
            <a:r>
              <a:rPr lang="fr-FR" sz="2800" i="1" dirty="0">
                <a:ln w="0"/>
                <a:solidFill>
                  <a:schemeClr val="tx1"/>
                </a:solidFill>
                <a:effectLst>
                  <a:outerShdw blurRad="38100" dist="25400" dir="5400000" algn="ctr" rotWithShape="0">
                    <a:srgbClr val="6E747A">
                      <a:alpha val="43000"/>
                    </a:srgbClr>
                  </a:outerShdw>
                </a:effectLst>
              </a:rPr>
              <a:t>».</a:t>
            </a:r>
          </a:p>
          <a:p>
            <a:pPr algn="ctr"/>
            <a:r>
              <a:rPr lang="fr-FR" sz="2800" i="1" dirty="0">
                <a:ln w="0"/>
                <a:solidFill>
                  <a:schemeClr val="tx1"/>
                </a:solidFill>
                <a:effectLst>
                  <a:outerShdw blurRad="38100" dist="25400" dir="5400000" algn="ctr" rotWithShape="0">
                    <a:srgbClr val="6E747A">
                      <a:alpha val="43000"/>
                    </a:srgbClr>
                  </a:outerShdw>
                </a:effectLst>
              </a:rPr>
              <a:t>Cet acte correspond au 5</a:t>
            </a:r>
            <a:r>
              <a:rPr lang="fr-FR" sz="2800" i="1" baseline="30000" dirty="0">
                <a:ln w="0"/>
                <a:solidFill>
                  <a:schemeClr val="tx1"/>
                </a:solidFill>
                <a:effectLst>
                  <a:outerShdw blurRad="38100" dist="25400" dir="5400000" algn="ctr" rotWithShape="0">
                    <a:srgbClr val="6E747A">
                      <a:alpha val="43000"/>
                    </a:srgbClr>
                  </a:outerShdw>
                </a:effectLst>
              </a:rPr>
              <a:t>ème</a:t>
            </a:r>
            <a:r>
              <a:rPr lang="fr-FR" sz="2800" i="1" dirty="0">
                <a:ln w="0"/>
                <a:solidFill>
                  <a:schemeClr val="tx1"/>
                </a:solidFill>
                <a:effectLst>
                  <a:outerShdw blurRad="38100" dist="25400" dir="5400000" algn="ctr" rotWithShape="0">
                    <a:srgbClr val="6E747A">
                      <a:alpha val="43000"/>
                    </a:srgbClr>
                  </a:outerShdw>
                </a:effectLst>
              </a:rPr>
              <a:t> , 6</a:t>
            </a:r>
            <a:r>
              <a:rPr lang="fr-FR" sz="2800" i="1" baseline="30000" dirty="0">
                <a:ln w="0"/>
                <a:solidFill>
                  <a:schemeClr val="tx1"/>
                </a:solidFill>
                <a:effectLst>
                  <a:outerShdw blurRad="38100" dist="25400" dir="5400000" algn="ctr" rotWithShape="0">
                    <a:srgbClr val="6E747A">
                      <a:alpha val="43000"/>
                    </a:srgbClr>
                  </a:outerShdw>
                </a:effectLst>
              </a:rPr>
              <a:t>ème</a:t>
            </a:r>
            <a:r>
              <a:rPr lang="fr-FR" sz="2800" i="1" dirty="0">
                <a:ln w="0"/>
                <a:solidFill>
                  <a:schemeClr val="tx1"/>
                </a:solidFill>
                <a:effectLst>
                  <a:outerShdw blurRad="38100" dist="25400" dir="5400000" algn="ctr" rotWithShape="0">
                    <a:srgbClr val="6E747A">
                      <a:alpha val="43000"/>
                    </a:srgbClr>
                  </a:outerShdw>
                </a:effectLst>
              </a:rPr>
              <a:t> et dernière étape de la recherche scientifique, qui consiste à mettre sous l’éprouve des faits, le modèle d’analyse construit dans l’acte de construction. Cela dit, les trois actes de la démarche scientifique </a:t>
            </a:r>
            <a:r>
              <a:rPr lang="fr-FR" sz="2800" i="1" dirty="0">
                <a:ln w="0"/>
                <a:solidFill>
                  <a:schemeClr val="bg1"/>
                </a:solidFill>
                <a:effectLst>
                  <a:outerShdw blurRad="38100" dist="25400" dir="5400000" algn="ctr" rotWithShape="0">
                    <a:srgbClr val="6E747A">
                      <a:alpha val="43000"/>
                    </a:srgbClr>
                  </a:outerShdw>
                </a:effectLst>
                <a:highlight>
                  <a:srgbClr val="800080"/>
                </a:highlight>
              </a:rPr>
              <a:t>sont intimement liés les uns aux autres</a:t>
            </a:r>
            <a:r>
              <a:rPr lang="fr-FR" sz="2800" i="1" dirty="0">
                <a:ln w="0"/>
                <a:solidFill>
                  <a:schemeClr val="tx1"/>
                </a:solidFill>
                <a:effectLst>
                  <a:outerShdw blurRad="38100" dist="25400" dir="5400000" algn="ctr" rotWithShape="0">
                    <a:srgbClr val="6E747A">
                      <a:alpha val="43000"/>
                    </a:srgbClr>
                  </a:outerShdw>
                </a:effectLst>
                <a:highlight>
                  <a:srgbClr val="800080"/>
                </a:highlight>
              </a:rPr>
              <a:t>. </a:t>
            </a:r>
            <a:r>
              <a:rPr lang="fr-FR" sz="2800" i="1" dirty="0">
                <a:ln w="0"/>
                <a:solidFill>
                  <a:schemeClr val="tx1"/>
                </a:solidFill>
                <a:effectLst>
                  <a:outerShdw blurRad="38100" dist="25400" dir="5400000" algn="ctr" rotWithShape="0">
                    <a:srgbClr val="6E747A">
                      <a:alpha val="43000"/>
                    </a:srgbClr>
                  </a:outerShdw>
                </a:effectLst>
              </a:rPr>
              <a:t>Nous les avons présenté séparément pour des fins purement pédagogiques.</a:t>
            </a:r>
          </a:p>
          <a:p>
            <a:pPr algn="ctr"/>
            <a:endParaRPr lang="fr-FR" sz="2800" i="1" dirty="0">
              <a:ln w="0"/>
              <a:solidFill>
                <a:schemeClr val="tx1"/>
              </a:solidFill>
              <a:effectLst>
                <a:outerShdw blurRad="38100" dist="25400" dir="5400000" algn="ctr" rotWithShape="0">
                  <a:srgbClr val="6E747A">
                    <a:alpha val="43000"/>
                  </a:srgbClr>
                </a:outerShdw>
              </a:effectLst>
            </a:endParaRPr>
          </a:p>
          <a:p>
            <a:pPr algn="ctr"/>
            <a:endParaRPr lang="fr-FR" sz="2800" i="1" dirty="0">
              <a:ln w="0"/>
              <a:solidFill>
                <a:schemeClr val="tx1"/>
              </a:solidFill>
              <a:effectLst>
                <a:outerShdw blurRad="38100" dist="25400" dir="5400000" algn="ctr" rotWithShape="0">
                  <a:srgbClr val="6E747A">
                    <a:alpha val="43000"/>
                  </a:srgbClr>
                </a:outerShdw>
              </a:effectLst>
            </a:endParaRPr>
          </a:p>
          <a:p>
            <a:pPr algn="ctr"/>
            <a:endParaRPr lang="fr-FR" sz="2400" i="1" dirty="0">
              <a:ln w="0"/>
              <a:solidFill>
                <a:schemeClr val="tx1"/>
              </a:solidFill>
              <a:effectLst>
                <a:outerShdw blurRad="38100" dist="25400" dir="5400000" algn="ctr" rotWithShape="0">
                  <a:srgbClr val="6E747A">
                    <a:alpha val="43000"/>
                  </a:srgbClr>
                </a:outerShdw>
              </a:effectLst>
            </a:endParaRPr>
          </a:p>
        </p:txBody>
      </p:sp>
    </p:spTree>
    <p:extLst>
      <p:ext uri="{BB962C8B-B14F-4D97-AF65-F5344CB8AC3E}">
        <p14:creationId xmlns:p14="http://schemas.microsoft.com/office/powerpoint/2010/main" val="29738081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0BB3B3E8-33C1-4635-966F-865DEAA0FE1B}"/>
              </a:ext>
            </a:extLst>
          </p:cNvPr>
          <p:cNvSpPr>
            <a:spLocks noGrp="1"/>
          </p:cNvSpPr>
          <p:nvPr>
            <p:ph type="dt" sz="half" idx="10"/>
          </p:nvPr>
        </p:nvSpPr>
        <p:spPr/>
        <p:txBody>
          <a:bodyPr/>
          <a:lstStyle/>
          <a:p>
            <a:fld id="{597C7C04-CC71-4C73-B986-34A96F1D3873}" type="datetime1">
              <a:rPr lang="fr-FR" smtClean="0"/>
              <a:pPr/>
              <a:t>21/04/2020</a:t>
            </a:fld>
            <a:endParaRPr lang="fr-FR"/>
          </a:p>
        </p:txBody>
      </p:sp>
      <p:sp>
        <p:nvSpPr>
          <p:cNvPr id="3" name="Espace réservé du pied de page 2">
            <a:extLst>
              <a:ext uri="{FF2B5EF4-FFF2-40B4-BE49-F238E27FC236}">
                <a16:creationId xmlns:a16="http://schemas.microsoft.com/office/drawing/2014/main" id="{BA271D40-B78F-406F-BCF4-2925B55AB605}"/>
              </a:ext>
            </a:extLst>
          </p:cNvPr>
          <p:cNvSpPr>
            <a:spLocks noGrp="1"/>
          </p:cNvSpPr>
          <p:nvPr>
            <p:ph type="ftr" sz="quarter" idx="11"/>
          </p:nvPr>
        </p:nvSpPr>
        <p:spPr/>
        <p:txBody>
          <a:bodyPr/>
          <a:lstStyle/>
          <a:p>
            <a:r>
              <a:rPr lang="fr-FR"/>
              <a:t>cours de module Ecoles et Méthodes S II</a:t>
            </a:r>
          </a:p>
        </p:txBody>
      </p:sp>
      <p:sp>
        <p:nvSpPr>
          <p:cNvPr id="4" name="Espace réservé du numéro de diapositive 3">
            <a:extLst>
              <a:ext uri="{FF2B5EF4-FFF2-40B4-BE49-F238E27FC236}">
                <a16:creationId xmlns:a16="http://schemas.microsoft.com/office/drawing/2014/main" id="{067D6F93-BDCB-4AAA-8802-164710089B9A}"/>
              </a:ext>
            </a:extLst>
          </p:cNvPr>
          <p:cNvSpPr>
            <a:spLocks noGrp="1"/>
          </p:cNvSpPr>
          <p:nvPr>
            <p:ph type="sldNum" sz="quarter" idx="12"/>
          </p:nvPr>
        </p:nvSpPr>
        <p:spPr/>
        <p:txBody>
          <a:bodyPr/>
          <a:lstStyle/>
          <a:p>
            <a:fld id="{CAB54A99-A9B2-4F33-AF98-75DC35EFD87D}" type="slidenum">
              <a:rPr lang="fr-FR" smtClean="0"/>
              <a:pPr/>
              <a:t>2</a:t>
            </a:fld>
            <a:endParaRPr lang="fr-FR"/>
          </a:p>
        </p:txBody>
      </p:sp>
      <p:sp>
        <p:nvSpPr>
          <p:cNvPr id="6" name="Rectangle 5">
            <a:extLst>
              <a:ext uri="{FF2B5EF4-FFF2-40B4-BE49-F238E27FC236}">
                <a16:creationId xmlns:a16="http://schemas.microsoft.com/office/drawing/2014/main" id="{8722A8B4-B4D2-4BC0-BB20-C01B4DA85FC7}"/>
              </a:ext>
            </a:extLst>
          </p:cNvPr>
          <p:cNvSpPr/>
          <p:nvPr/>
        </p:nvSpPr>
        <p:spPr>
          <a:xfrm>
            <a:off x="253218" y="1291676"/>
            <a:ext cx="11760591" cy="5099537"/>
          </a:xfrm>
          <a:prstGeom prst="rect">
            <a:avLst/>
          </a:prstGeom>
          <a:ln w="38100">
            <a:solidFill>
              <a:schemeClr val="accent6"/>
            </a:solidFill>
            <a:prstDash val="sysDot"/>
          </a:ln>
        </p:spPr>
        <p:style>
          <a:lnRef idx="2">
            <a:schemeClr val="accent2"/>
          </a:lnRef>
          <a:fillRef idx="1">
            <a:schemeClr val="lt1"/>
          </a:fillRef>
          <a:effectRef idx="0">
            <a:schemeClr val="accent2"/>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scene3d>
              <a:camera prst="orthographicFront"/>
              <a:lightRig rig="harsh" dir="t"/>
            </a:scene3d>
            <a:sp3d extrusionH="57150" prstMaterial="matte">
              <a:bevelT w="63500" h="12700" prst="angle"/>
              <a:contourClr>
                <a:schemeClr val="bg1">
                  <a:lumMod val="65000"/>
                </a:schemeClr>
              </a:contourClr>
            </a:sp3d>
          </a:bodyPr>
          <a:lstStyle/>
          <a:p>
            <a:pPr lvl="0" algn="ctr"/>
            <a:endParaRPr lang="fr-FR" sz="4000" b="1" dirty="0">
              <a:solidFill>
                <a:schemeClr val="accent2">
                  <a:lumMod val="75000"/>
                </a:schemeClr>
              </a:solidFill>
              <a:effectLst>
                <a:outerShdw blurRad="38100" dist="38100" dir="2700000" algn="tl">
                  <a:srgbClr val="000000">
                    <a:alpha val="43137"/>
                  </a:srgbClr>
                </a:outerShdw>
              </a:effectLst>
            </a:endParaRPr>
          </a:p>
          <a:p>
            <a:pPr lvl="0" algn="ctr"/>
            <a:endParaRPr lang="fr-FR" sz="4000" b="1" dirty="0">
              <a:solidFill>
                <a:schemeClr val="accent2">
                  <a:lumMod val="75000"/>
                </a:schemeClr>
              </a:solidFill>
              <a:effectLst>
                <a:outerShdw blurRad="38100" dist="38100" dir="2700000" algn="tl">
                  <a:srgbClr val="000000">
                    <a:alpha val="43137"/>
                  </a:srgbClr>
                </a:outerShdw>
              </a:effectLst>
            </a:endParaRPr>
          </a:p>
          <a:p>
            <a:pPr lvl="0" algn="ctr"/>
            <a:endParaRPr lang="fr-FR" sz="4000" b="1" dirty="0">
              <a:solidFill>
                <a:schemeClr val="accent2">
                  <a:lumMod val="75000"/>
                </a:schemeClr>
              </a:solidFill>
              <a:effectLst>
                <a:outerShdw blurRad="38100" dist="38100" dir="2700000" algn="tl">
                  <a:srgbClr val="000000">
                    <a:alpha val="43137"/>
                  </a:srgbClr>
                </a:outerShdw>
              </a:effectLst>
            </a:endParaRPr>
          </a:p>
          <a:p>
            <a:pPr lvl="0" algn="ctr"/>
            <a:endParaRPr lang="fr-FR" sz="4000" b="1" dirty="0">
              <a:solidFill>
                <a:schemeClr val="accent2">
                  <a:lumMod val="75000"/>
                </a:schemeClr>
              </a:solidFill>
              <a:effectLst>
                <a:outerShdw blurRad="38100" dist="38100" dir="2700000" algn="tl">
                  <a:srgbClr val="000000">
                    <a:alpha val="43137"/>
                  </a:srgbClr>
                </a:outerShdw>
              </a:effectLst>
            </a:endParaRPr>
          </a:p>
          <a:p>
            <a:pPr lvl="0" algn="ctr"/>
            <a:endParaRPr lang="fr-FR" sz="4000" b="1" dirty="0">
              <a:solidFill>
                <a:schemeClr val="accent2">
                  <a:lumMod val="75000"/>
                </a:schemeClr>
              </a:solidFill>
              <a:effectLst>
                <a:outerShdw blurRad="38100" dist="38100" dir="2700000" algn="tl">
                  <a:srgbClr val="000000">
                    <a:alpha val="43137"/>
                  </a:srgbClr>
                </a:outerShdw>
              </a:effectLst>
            </a:endParaRPr>
          </a:p>
          <a:p>
            <a:pPr lvl="0" algn="ctr"/>
            <a:endParaRPr lang="fr-FR" sz="4000" b="1" dirty="0">
              <a:solidFill>
                <a:schemeClr val="accent2">
                  <a:lumMod val="75000"/>
                </a:schemeClr>
              </a:solidFill>
              <a:effectLst>
                <a:outerShdw blurRad="38100" dist="38100" dir="2700000" algn="tl">
                  <a:srgbClr val="000000">
                    <a:alpha val="43137"/>
                  </a:srgbClr>
                </a:outerShdw>
              </a:effectLst>
            </a:endParaRPr>
          </a:p>
          <a:p>
            <a:pPr lvl="0" algn="ctr"/>
            <a:endParaRPr lang="fr-FR" sz="4000" b="1" dirty="0">
              <a:solidFill>
                <a:schemeClr val="accent2">
                  <a:lumMod val="75000"/>
                </a:schemeClr>
              </a:solidFill>
              <a:effectLst>
                <a:outerShdw blurRad="38100" dist="38100" dir="2700000" algn="tl">
                  <a:srgbClr val="000000">
                    <a:alpha val="43137"/>
                  </a:srgbClr>
                </a:outerShdw>
              </a:effectLst>
            </a:endParaRPr>
          </a:p>
          <a:p>
            <a:pPr lvl="0" algn="ctr"/>
            <a:endParaRPr lang="fr-FR" sz="4000" b="1" dirty="0">
              <a:solidFill>
                <a:schemeClr val="accent2">
                  <a:lumMod val="75000"/>
                </a:schemeClr>
              </a:solidFill>
              <a:effectLst>
                <a:outerShdw blurRad="38100" dist="38100" dir="2700000" algn="tl">
                  <a:srgbClr val="000000">
                    <a:alpha val="43137"/>
                  </a:srgbClr>
                </a:outerShdw>
              </a:effectLst>
            </a:endParaRPr>
          </a:p>
          <a:p>
            <a:pPr lvl="0" algn="ctr"/>
            <a:endParaRPr lang="fr-FR" sz="4000" b="1" dirty="0">
              <a:solidFill>
                <a:schemeClr val="accent2">
                  <a:lumMod val="75000"/>
                </a:schemeClr>
              </a:solidFill>
              <a:effectLst>
                <a:outerShdw blurRad="38100" dist="38100" dir="2700000" algn="tl">
                  <a:srgbClr val="000000">
                    <a:alpha val="43137"/>
                  </a:srgbClr>
                </a:outerShdw>
              </a:effectLst>
            </a:endParaRPr>
          </a:p>
        </p:txBody>
      </p:sp>
      <p:sp>
        <p:nvSpPr>
          <p:cNvPr id="9" name="Rectangle 8">
            <a:extLst>
              <a:ext uri="{FF2B5EF4-FFF2-40B4-BE49-F238E27FC236}">
                <a16:creationId xmlns:a16="http://schemas.microsoft.com/office/drawing/2014/main" id="{B3E79BB5-EF3F-4988-96B2-240CC067DBCD}"/>
              </a:ext>
            </a:extLst>
          </p:cNvPr>
          <p:cNvSpPr/>
          <p:nvPr/>
        </p:nvSpPr>
        <p:spPr>
          <a:xfrm>
            <a:off x="838200" y="1485127"/>
            <a:ext cx="10412896" cy="3600986"/>
          </a:xfrm>
          <a:prstGeom prst="rect">
            <a:avLst/>
          </a:prstGeom>
        </p:spPr>
        <p:txBody>
          <a:bodyPr wrap="square">
            <a:spAutoFit/>
          </a:bodyPr>
          <a:lstStyle/>
          <a:p>
            <a:pPr lvl="0" algn="ctr"/>
            <a:r>
              <a:rPr lang="fr-CA" sz="3600" b="1" u="sng" dirty="0"/>
              <a:t>II. La démarche scientifique en sciences humaines :</a:t>
            </a:r>
          </a:p>
          <a:p>
            <a:pPr lvl="0" algn="ctr"/>
            <a:endParaRPr lang="fr-FR" sz="3200" b="1" dirty="0"/>
          </a:p>
          <a:p>
            <a:pPr lvl="0"/>
            <a:r>
              <a:rPr lang="fr-CA" sz="3200" dirty="0">
                <a:effectLst>
                  <a:outerShdw blurRad="38100" dist="38100" dir="2700000" algn="tl">
                    <a:srgbClr val="000000">
                      <a:alpha val="43137"/>
                    </a:srgbClr>
                  </a:outerShdw>
                </a:effectLst>
              </a:rPr>
              <a:t>1. Définition de la démarche</a:t>
            </a:r>
            <a:endParaRPr lang="fr-FR" sz="3200" dirty="0">
              <a:effectLst>
                <a:outerShdw blurRad="38100" dist="38100" dir="2700000" algn="tl">
                  <a:srgbClr val="000000">
                    <a:alpha val="43137"/>
                  </a:srgbClr>
                </a:outerShdw>
              </a:effectLst>
            </a:endParaRPr>
          </a:p>
          <a:p>
            <a:pPr lvl="0"/>
            <a:r>
              <a:rPr lang="fr-CA" sz="3200" dirty="0">
                <a:effectLst>
                  <a:outerShdw blurRad="38100" dist="38100" dir="2700000" algn="tl">
                    <a:srgbClr val="000000">
                      <a:alpha val="43137"/>
                    </a:srgbClr>
                  </a:outerShdw>
                </a:effectLst>
              </a:rPr>
              <a:t>2. Les actes de la démarche</a:t>
            </a:r>
            <a:endParaRPr lang="fr-FR" sz="3200" dirty="0">
              <a:effectLst>
                <a:outerShdw blurRad="38100" dist="38100" dir="2700000" algn="tl">
                  <a:srgbClr val="000000">
                    <a:alpha val="43137"/>
                  </a:srgbClr>
                </a:outerShdw>
              </a:effectLst>
            </a:endParaRPr>
          </a:p>
          <a:p>
            <a:r>
              <a:rPr lang="fr-CA" sz="3200" dirty="0">
                <a:effectLst>
                  <a:outerShdw blurRad="38100" dist="38100" dir="2700000" algn="tl">
                    <a:srgbClr val="000000">
                      <a:alpha val="43137"/>
                    </a:srgbClr>
                  </a:outerShdw>
                </a:effectLst>
              </a:rPr>
              <a:t>2-1- la rupture</a:t>
            </a:r>
            <a:endParaRPr lang="fr-FR" sz="3200" dirty="0">
              <a:effectLst>
                <a:outerShdw blurRad="38100" dist="38100" dir="2700000" algn="tl">
                  <a:srgbClr val="000000">
                    <a:alpha val="43137"/>
                  </a:srgbClr>
                </a:outerShdw>
              </a:effectLst>
            </a:endParaRPr>
          </a:p>
          <a:p>
            <a:r>
              <a:rPr lang="fr-CA" sz="3200" dirty="0">
                <a:effectLst>
                  <a:outerShdw blurRad="38100" dist="38100" dir="2700000" algn="tl">
                    <a:srgbClr val="000000">
                      <a:alpha val="43137"/>
                    </a:srgbClr>
                  </a:outerShdw>
                </a:effectLst>
              </a:rPr>
              <a:t>2-2- la construction</a:t>
            </a:r>
            <a:endParaRPr lang="fr-FR" sz="3200" dirty="0">
              <a:effectLst>
                <a:outerShdw blurRad="38100" dist="38100" dir="2700000" algn="tl">
                  <a:srgbClr val="000000">
                    <a:alpha val="43137"/>
                  </a:srgbClr>
                </a:outerShdw>
              </a:effectLst>
            </a:endParaRPr>
          </a:p>
          <a:p>
            <a:r>
              <a:rPr lang="fr-CA" sz="3200" dirty="0">
                <a:effectLst>
                  <a:outerShdw blurRad="38100" dist="38100" dir="2700000" algn="tl">
                    <a:srgbClr val="000000">
                      <a:alpha val="43137"/>
                    </a:srgbClr>
                  </a:outerShdw>
                </a:effectLst>
              </a:rPr>
              <a:t>2-3- La constatation </a:t>
            </a:r>
            <a:endParaRPr lang="fr-FR" sz="3200"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570795901"/>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Object"/>
      </p:transition>
    </mc:Choice>
    <mc:Fallback>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0BB3B3E8-33C1-4635-966F-865DEAA0FE1B}"/>
              </a:ext>
            </a:extLst>
          </p:cNvPr>
          <p:cNvSpPr>
            <a:spLocks noGrp="1"/>
          </p:cNvSpPr>
          <p:nvPr>
            <p:ph type="dt" sz="half" idx="10"/>
          </p:nvPr>
        </p:nvSpPr>
        <p:spPr/>
        <p:txBody>
          <a:bodyPr/>
          <a:lstStyle/>
          <a:p>
            <a:fld id="{597C7C04-CC71-4C73-B986-34A96F1D3873}" type="datetime1">
              <a:rPr lang="fr-FR" smtClean="0"/>
              <a:pPr/>
              <a:t>21/04/2020</a:t>
            </a:fld>
            <a:endParaRPr lang="fr-FR"/>
          </a:p>
        </p:txBody>
      </p:sp>
      <p:sp>
        <p:nvSpPr>
          <p:cNvPr id="3" name="Espace réservé du pied de page 2">
            <a:extLst>
              <a:ext uri="{FF2B5EF4-FFF2-40B4-BE49-F238E27FC236}">
                <a16:creationId xmlns:a16="http://schemas.microsoft.com/office/drawing/2014/main" id="{BA271D40-B78F-406F-BCF4-2925B55AB605}"/>
              </a:ext>
            </a:extLst>
          </p:cNvPr>
          <p:cNvSpPr>
            <a:spLocks noGrp="1"/>
          </p:cNvSpPr>
          <p:nvPr>
            <p:ph type="ftr" sz="quarter" idx="11"/>
          </p:nvPr>
        </p:nvSpPr>
        <p:spPr/>
        <p:txBody>
          <a:bodyPr/>
          <a:lstStyle/>
          <a:p>
            <a:r>
              <a:rPr lang="fr-FR"/>
              <a:t>cours de module Ecoles et Méthodes S II</a:t>
            </a:r>
          </a:p>
        </p:txBody>
      </p:sp>
      <p:sp>
        <p:nvSpPr>
          <p:cNvPr id="4" name="Espace réservé du numéro de diapositive 3">
            <a:extLst>
              <a:ext uri="{FF2B5EF4-FFF2-40B4-BE49-F238E27FC236}">
                <a16:creationId xmlns:a16="http://schemas.microsoft.com/office/drawing/2014/main" id="{067D6F93-BDCB-4AAA-8802-164710089B9A}"/>
              </a:ext>
            </a:extLst>
          </p:cNvPr>
          <p:cNvSpPr>
            <a:spLocks noGrp="1"/>
          </p:cNvSpPr>
          <p:nvPr>
            <p:ph type="sldNum" sz="quarter" idx="12"/>
          </p:nvPr>
        </p:nvSpPr>
        <p:spPr/>
        <p:txBody>
          <a:bodyPr/>
          <a:lstStyle/>
          <a:p>
            <a:fld id="{CAB54A99-A9B2-4F33-AF98-75DC35EFD87D}" type="slidenum">
              <a:rPr lang="fr-FR" smtClean="0"/>
              <a:pPr/>
              <a:t>3</a:t>
            </a:fld>
            <a:endParaRPr lang="fr-FR"/>
          </a:p>
        </p:txBody>
      </p:sp>
      <p:sp>
        <p:nvSpPr>
          <p:cNvPr id="6" name="Rectangle 5">
            <a:extLst>
              <a:ext uri="{FF2B5EF4-FFF2-40B4-BE49-F238E27FC236}">
                <a16:creationId xmlns:a16="http://schemas.microsoft.com/office/drawing/2014/main" id="{8722A8B4-B4D2-4BC0-BB20-C01B4DA85FC7}"/>
              </a:ext>
            </a:extLst>
          </p:cNvPr>
          <p:cNvSpPr/>
          <p:nvPr/>
        </p:nvSpPr>
        <p:spPr>
          <a:xfrm>
            <a:off x="253218" y="1291676"/>
            <a:ext cx="11760591" cy="5099537"/>
          </a:xfrm>
          <a:prstGeom prst="rect">
            <a:avLst/>
          </a:prstGeom>
          <a:ln w="38100">
            <a:solidFill>
              <a:schemeClr val="accent6"/>
            </a:solidFill>
            <a:prstDash val="sysDot"/>
          </a:ln>
        </p:spPr>
        <p:style>
          <a:lnRef idx="2">
            <a:schemeClr val="accent2"/>
          </a:lnRef>
          <a:fillRef idx="1">
            <a:schemeClr val="lt1"/>
          </a:fillRef>
          <a:effectRef idx="0">
            <a:schemeClr val="accent2"/>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scene3d>
              <a:camera prst="orthographicFront"/>
              <a:lightRig rig="harsh" dir="t"/>
            </a:scene3d>
            <a:sp3d extrusionH="57150" prstMaterial="matte">
              <a:bevelT w="63500" h="12700" prst="angle"/>
              <a:contourClr>
                <a:schemeClr val="bg1">
                  <a:lumMod val="65000"/>
                </a:schemeClr>
              </a:contourClr>
            </a:sp3d>
          </a:bodyPr>
          <a:lstStyle/>
          <a:p>
            <a:pPr lvl="0" algn="ctr"/>
            <a:r>
              <a:rPr lang="fr-FR" sz="4000" b="1" dirty="0">
                <a:solidFill>
                  <a:schemeClr val="accent2">
                    <a:lumMod val="75000"/>
                  </a:schemeClr>
                </a:solidFill>
                <a:effectLst>
                  <a:outerShdw blurRad="38100" dist="38100" dir="2700000" algn="tl">
                    <a:srgbClr val="000000">
                      <a:alpha val="43137"/>
                    </a:srgbClr>
                  </a:outerShdw>
                </a:effectLst>
              </a:rPr>
              <a:t>Selon QUIVY, </a:t>
            </a:r>
            <a:r>
              <a:rPr lang="fr-FR" sz="4000" b="1" i="1" dirty="0">
                <a:solidFill>
                  <a:schemeClr val="accent6"/>
                </a:solidFill>
                <a:effectLst>
                  <a:outerShdw blurRad="38100" dist="38100" dir="2700000" algn="tl">
                    <a:srgbClr val="000000">
                      <a:alpha val="43137"/>
                    </a:srgbClr>
                  </a:outerShdw>
                </a:effectLst>
              </a:rPr>
              <a:t>« Une démarche, est une manière de progresser vers un but » </a:t>
            </a:r>
          </a:p>
          <a:p>
            <a:pPr lvl="0" algn="ctr"/>
            <a:r>
              <a:rPr lang="fr-FR" sz="4000" b="1" i="1" dirty="0">
                <a:solidFill>
                  <a:srgbClr val="002060"/>
                </a:solidFill>
                <a:effectLst>
                  <a:outerShdw blurRad="38100" dist="38100" dir="2700000" algn="tl">
                    <a:srgbClr val="000000">
                      <a:alpha val="43137"/>
                    </a:srgbClr>
                  </a:outerShdw>
                </a:effectLst>
              </a:rPr>
              <a:t>Un ensemble de fondements scientifiques, des méthodes et des étapes adoptées par un chercheur dans sa discipline scientifique. </a:t>
            </a:r>
          </a:p>
        </p:txBody>
      </p:sp>
      <p:sp>
        <p:nvSpPr>
          <p:cNvPr id="9" name="Rectangle 8">
            <a:extLst>
              <a:ext uri="{FF2B5EF4-FFF2-40B4-BE49-F238E27FC236}">
                <a16:creationId xmlns:a16="http://schemas.microsoft.com/office/drawing/2014/main" id="{B3E79BB5-EF3F-4988-96B2-240CC067DBCD}"/>
              </a:ext>
            </a:extLst>
          </p:cNvPr>
          <p:cNvSpPr/>
          <p:nvPr/>
        </p:nvSpPr>
        <p:spPr>
          <a:xfrm>
            <a:off x="838200" y="1485127"/>
            <a:ext cx="5731412" cy="646331"/>
          </a:xfrm>
          <a:prstGeom prst="rect">
            <a:avLst/>
          </a:prstGeom>
        </p:spPr>
        <p:txBody>
          <a:bodyPr wrap="square">
            <a:spAutoFit/>
          </a:bodyPr>
          <a:lstStyle/>
          <a:p>
            <a:pPr lvl="0"/>
            <a:r>
              <a:rPr lang="fr-CA" sz="3600" dirty="0">
                <a:effectLst>
                  <a:outerShdw blurRad="38100" dist="38100" dir="2700000" algn="tl">
                    <a:srgbClr val="000000">
                      <a:alpha val="43137"/>
                    </a:srgbClr>
                  </a:outerShdw>
                </a:effectLst>
              </a:rPr>
              <a:t>1</a:t>
            </a:r>
            <a:r>
              <a:rPr lang="fr-CA" sz="3600" dirty="0">
                <a:solidFill>
                  <a:schemeClr val="accent2">
                    <a:lumMod val="75000"/>
                  </a:schemeClr>
                </a:solidFill>
                <a:effectLst>
                  <a:outerShdw blurRad="38100" dist="38100" dir="2700000" algn="tl">
                    <a:srgbClr val="000000">
                      <a:alpha val="43137"/>
                    </a:srgbClr>
                  </a:outerShdw>
                </a:effectLst>
              </a:rPr>
              <a:t>. </a:t>
            </a:r>
            <a:r>
              <a:rPr lang="fr-CA" sz="3600" b="1" dirty="0">
                <a:solidFill>
                  <a:schemeClr val="accent2">
                    <a:lumMod val="75000"/>
                  </a:schemeClr>
                </a:solidFill>
                <a:effectLst>
                  <a:outerShdw blurRad="38100" dist="38100" dir="2700000" algn="tl">
                    <a:srgbClr val="000000">
                      <a:alpha val="43137"/>
                    </a:srgbClr>
                  </a:outerShdw>
                </a:effectLst>
              </a:rPr>
              <a:t>Définition de la démarche:</a:t>
            </a:r>
            <a:endParaRPr lang="fr-FR" sz="3600" b="1" dirty="0">
              <a:solidFill>
                <a:schemeClr val="accent2">
                  <a:lumMod val="75000"/>
                </a:schemeClr>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3567457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0BB3B3E8-33C1-4635-966F-865DEAA0FE1B}"/>
              </a:ext>
            </a:extLst>
          </p:cNvPr>
          <p:cNvSpPr>
            <a:spLocks noGrp="1"/>
          </p:cNvSpPr>
          <p:nvPr>
            <p:ph type="dt" sz="half" idx="10"/>
          </p:nvPr>
        </p:nvSpPr>
        <p:spPr/>
        <p:txBody>
          <a:bodyPr/>
          <a:lstStyle/>
          <a:p>
            <a:fld id="{597C7C04-CC71-4C73-B986-34A96F1D3873}" type="datetime1">
              <a:rPr lang="fr-FR" smtClean="0"/>
              <a:pPr/>
              <a:t>21/04/2020</a:t>
            </a:fld>
            <a:endParaRPr lang="fr-FR"/>
          </a:p>
        </p:txBody>
      </p:sp>
      <p:sp>
        <p:nvSpPr>
          <p:cNvPr id="3" name="Espace réservé du pied de page 2">
            <a:extLst>
              <a:ext uri="{FF2B5EF4-FFF2-40B4-BE49-F238E27FC236}">
                <a16:creationId xmlns:a16="http://schemas.microsoft.com/office/drawing/2014/main" id="{BA271D40-B78F-406F-BCF4-2925B55AB605}"/>
              </a:ext>
            </a:extLst>
          </p:cNvPr>
          <p:cNvSpPr>
            <a:spLocks noGrp="1"/>
          </p:cNvSpPr>
          <p:nvPr>
            <p:ph type="ftr" sz="quarter" idx="11"/>
          </p:nvPr>
        </p:nvSpPr>
        <p:spPr/>
        <p:txBody>
          <a:bodyPr/>
          <a:lstStyle/>
          <a:p>
            <a:r>
              <a:rPr lang="fr-FR"/>
              <a:t>cours de module Ecoles et Méthodes S II</a:t>
            </a:r>
          </a:p>
        </p:txBody>
      </p:sp>
      <p:sp>
        <p:nvSpPr>
          <p:cNvPr id="4" name="Espace réservé du numéro de diapositive 3">
            <a:extLst>
              <a:ext uri="{FF2B5EF4-FFF2-40B4-BE49-F238E27FC236}">
                <a16:creationId xmlns:a16="http://schemas.microsoft.com/office/drawing/2014/main" id="{067D6F93-BDCB-4AAA-8802-164710089B9A}"/>
              </a:ext>
            </a:extLst>
          </p:cNvPr>
          <p:cNvSpPr>
            <a:spLocks noGrp="1"/>
          </p:cNvSpPr>
          <p:nvPr>
            <p:ph type="sldNum" sz="quarter" idx="12"/>
          </p:nvPr>
        </p:nvSpPr>
        <p:spPr/>
        <p:txBody>
          <a:bodyPr/>
          <a:lstStyle/>
          <a:p>
            <a:fld id="{CAB54A99-A9B2-4F33-AF98-75DC35EFD87D}" type="slidenum">
              <a:rPr lang="fr-FR" smtClean="0"/>
              <a:pPr/>
              <a:t>4</a:t>
            </a:fld>
            <a:endParaRPr lang="fr-FR"/>
          </a:p>
        </p:txBody>
      </p:sp>
      <p:sp>
        <p:nvSpPr>
          <p:cNvPr id="6" name="Rectangle 5">
            <a:extLst>
              <a:ext uri="{FF2B5EF4-FFF2-40B4-BE49-F238E27FC236}">
                <a16:creationId xmlns:a16="http://schemas.microsoft.com/office/drawing/2014/main" id="{8722A8B4-B4D2-4BC0-BB20-C01B4DA85FC7}"/>
              </a:ext>
            </a:extLst>
          </p:cNvPr>
          <p:cNvSpPr/>
          <p:nvPr/>
        </p:nvSpPr>
        <p:spPr>
          <a:xfrm>
            <a:off x="253218" y="1291676"/>
            <a:ext cx="11760591" cy="5099537"/>
          </a:xfrm>
          <a:prstGeom prst="rect">
            <a:avLst/>
          </a:prstGeom>
          <a:ln w="38100">
            <a:solidFill>
              <a:schemeClr val="accent6"/>
            </a:solidFill>
            <a:prstDash val="sysDot"/>
          </a:ln>
        </p:spPr>
        <p:style>
          <a:lnRef idx="2">
            <a:schemeClr val="accent2"/>
          </a:lnRef>
          <a:fillRef idx="1">
            <a:schemeClr val="lt1"/>
          </a:fillRef>
          <a:effectRef idx="0">
            <a:schemeClr val="accent2"/>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scene3d>
              <a:camera prst="orthographicFront"/>
              <a:lightRig rig="harsh" dir="t"/>
            </a:scene3d>
            <a:sp3d extrusionH="57150" prstMaterial="matte">
              <a:bevelT w="63500" h="12700" prst="angle"/>
              <a:contourClr>
                <a:schemeClr val="bg1">
                  <a:lumMod val="65000"/>
                </a:schemeClr>
              </a:contourClr>
            </a:sp3d>
          </a:bodyPr>
          <a:lstStyle/>
          <a:p>
            <a:pPr lvl="0" algn="ctr"/>
            <a:endParaRPr lang="fr-FR" sz="4000" b="1" i="1" dirty="0">
              <a:solidFill>
                <a:srgbClr val="002060"/>
              </a:solidFill>
              <a:effectLst>
                <a:outerShdw blurRad="38100" dist="38100" dir="2700000" algn="tl">
                  <a:srgbClr val="000000">
                    <a:alpha val="43137"/>
                  </a:srgbClr>
                </a:outerShdw>
              </a:effectLst>
            </a:endParaRPr>
          </a:p>
          <a:p>
            <a:pPr lvl="0" algn="just"/>
            <a:r>
              <a:rPr lang="fr-FR" sz="4000" b="1" i="1" dirty="0">
                <a:solidFill>
                  <a:srgbClr val="002060"/>
                </a:solidFill>
                <a:effectLst>
                  <a:outerShdw blurRad="38100" dist="38100" dir="2700000" algn="tl">
                    <a:srgbClr val="000000">
                      <a:alpha val="43137"/>
                    </a:srgbClr>
                  </a:outerShdw>
                </a:effectLst>
              </a:rPr>
              <a:t>	Les actes de la démarche scientifique consistent à l’ensemble des étapes et des phases par lesquelles chaque recherche scientifique doit passer pour produire une connaissance scientifique objective. </a:t>
            </a:r>
          </a:p>
          <a:p>
            <a:pPr lvl="0" algn="just"/>
            <a:r>
              <a:rPr lang="fr-FR" sz="4000" b="1" i="1" dirty="0">
                <a:solidFill>
                  <a:srgbClr val="002060"/>
                </a:solidFill>
                <a:effectLst>
                  <a:outerShdw blurRad="38100" dist="38100" dir="2700000" algn="tl">
                    <a:srgbClr val="000000">
                      <a:alpha val="43137"/>
                    </a:srgbClr>
                  </a:outerShdw>
                </a:effectLst>
              </a:rPr>
              <a:t>Les actes ne sont pas mentionnés par le chercheur dans son travail de recherche, </a:t>
            </a:r>
            <a:r>
              <a:rPr lang="fr-FR" sz="4000" b="1" i="1" dirty="0">
                <a:solidFill>
                  <a:srgbClr val="FF0000"/>
                </a:solidFill>
                <a:effectLst>
                  <a:outerShdw blurRad="38100" dist="38100" dir="2700000" algn="tl">
                    <a:srgbClr val="000000">
                      <a:alpha val="43137"/>
                    </a:srgbClr>
                  </a:outerShdw>
                </a:effectLst>
              </a:rPr>
              <a:t>ils sont plutôt une sorte d’un contrat moral.</a:t>
            </a:r>
          </a:p>
        </p:txBody>
      </p:sp>
      <p:sp>
        <p:nvSpPr>
          <p:cNvPr id="9" name="Rectangle 8">
            <a:extLst>
              <a:ext uri="{FF2B5EF4-FFF2-40B4-BE49-F238E27FC236}">
                <a16:creationId xmlns:a16="http://schemas.microsoft.com/office/drawing/2014/main" id="{B3E79BB5-EF3F-4988-96B2-240CC067DBCD}"/>
              </a:ext>
            </a:extLst>
          </p:cNvPr>
          <p:cNvSpPr/>
          <p:nvPr/>
        </p:nvSpPr>
        <p:spPr>
          <a:xfrm>
            <a:off x="838200" y="1485127"/>
            <a:ext cx="5731412" cy="646331"/>
          </a:xfrm>
          <a:prstGeom prst="rect">
            <a:avLst/>
          </a:prstGeom>
          <a:ln/>
        </p:spPr>
        <p:style>
          <a:lnRef idx="2">
            <a:schemeClr val="accent5"/>
          </a:lnRef>
          <a:fillRef idx="1">
            <a:schemeClr val="lt1"/>
          </a:fillRef>
          <a:effectRef idx="0">
            <a:schemeClr val="accent5"/>
          </a:effectRef>
          <a:fontRef idx="minor">
            <a:schemeClr val="dk1"/>
          </a:fontRef>
        </p:style>
        <p:txBody>
          <a:bodyPr wrap="square">
            <a:spAutoFit/>
          </a:bodyPr>
          <a:lstStyle/>
          <a:p>
            <a:r>
              <a:rPr lang="fr-CA" sz="3600" b="1" dirty="0">
                <a:solidFill>
                  <a:schemeClr val="accent2">
                    <a:lumMod val="75000"/>
                  </a:schemeClr>
                </a:solidFill>
                <a:effectLst>
                  <a:outerShdw blurRad="38100" dist="38100" dir="2700000" algn="tl">
                    <a:srgbClr val="000000">
                      <a:alpha val="43137"/>
                    </a:srgbClr>
                  </a:outerShdw>
                </a:effectLst>
              </a:rPr>
              <a:t>1. Les actes de la démarche:</a:t>
            </a:r>
            <a:endParaRPr lang="fr-FR" sz="3600" b="1" dirty="0">
              <a:solidFill>
                <a:schemeClr val="accent2">
                  <a:lumMod val="75000"/>
                </a:schemeClr>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9610166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0BB3B3E8-33C1-4635-966F-865DEAA0FE1B}"/>
              </a:ext>
            </a:extLst>
          </p:cNvPr>
          <p:cNvSpPr>
            <a:spLocks noGrp="1"/>
          </p:cNvSpPr>
          <p:nvPr>
            <p:ph type="dt" sz="half" idx="10"/>
          </p:nvPr>
        </p:nvSpPr>
        <p:spPr/>
        <p:txBody>
          <a:bodyPr/>
          <a:lstStyle/>
          <a:p>
            <a:fld id="{597C7C04-CC71-4C73-B986-34A96F1D3873}" type="datetime1">
              <a:rPr lang="fr-FR" smtClean="0"/>
              <a:pPr/>
              <a:t>21/04/2020</a:t>
            </a:fld>
            <a:endParaRPr lang="fr-FR"/>
          </a:p>
        </p:txBody>
      </p:sp>
      <p:sp>
        <p:nvSpPr>
          <p:cNvPr id="3" name="Espace réservé du pied de page 2">
            <a:extLst>
              <a:ext uri="{FF2B5EF4-FFF2-40B4-BE49-F238E27FC236}">
                <a16:creationId xmlns:a16="http://schemas.microsoft.com/office/drawing/2014/main" id="{BA271D40-B78F-406F-BCF4-2925B55AB605}"/>
              </a:ext>
            </a:extLst>
          </p:cNvPr>
          <p:cNvSpPr>
            <a:spLocks noGrp="1"/>
          </p:cNvSpPr>
          <p:nvPr>
            <p:ph type="ftr" sz="quarter" idx="11"/>
          </p:nvPr>
        </p:nvSpPr>
        <p:spPr/>
        <p:txBody>
          <a:bodyPr/>
          <a:lstStyle/>
          <a:p>
            <a:r>
              <a:rPr lang="fr-FR"/>
              <a:t>cours de module Ecoles et Méthodes S II</a:t>
            </a:r>
          </a:p>
        </p:txBody>
      </p:sp>
      <p:sp>
        <p:nvSpPr>
          <p:cNvPr id="4" name="Espace réservé du numéro de diapositive 3">
            <a:extLst>
              <a:ext uri="{FF2B5EF4-FFF2-40B4-BE49-F238E27FC236}">
                <a16:creationId xmlns:a16="http://schemas.microsoft.com/office/drawing/2014/main" id="{067D6F93-BDCB-4AAA-8802-164710089B9A}"/>
              </a:ext>
            </a:extLst>
          </p:cNvPr>
          <p:cNvSpPr>
            <a:spLocks noGrp="1"/>
          </p:cNvSpPr>
          <p:nvPr>
            <p:ph type="sldNum" sz="quarter" idx="12"/>
          </p:nvPr>
        </p:nvSpPr>
        <p:spPr/>
        <p:txBody>
          <a:bodyPr/>
          <a:lstStyle/>
          <a:p>
            <a:fld id="{CAB54A99-A9B2-4F33-AF98-75DC35EFD87D}" type="slidenum">
              <a:rPr lang="fr-FR" smtClean="0"/>
              <a:pPr/>
              <a:t>5</a:t>
            </a:fld>
            <a:endParaRPr lang="fr-FR"/>
          </a:p>
        </p:txBody>
      </p:sp>
      <p:sp>
        <p:nvSpPr>
          <p:cNvPr id="6" name="Rectangle 5">
            <a:extLst>
              <a:ext uri="{FF2B5EF4-FFF2-40B4-BE49-F238E27FC236}">
                <a16:creationId xmlns:a16="http://schemas.microsoft.com/office/drawing/2014/main" id="{8722A8B4-B4D2-4BC0-BB20-C01B4DA85FC7}"/>
              </a:ext>
            </a:extLst>
          </p:cNvPr>
          <p:cNvSpPr/>
          <p:nvPr/>
        </p:nvSpPr>
        <p:spPr>
          <a:xfrm>
            <a:off x="253218" y="1075424"/>
            <a:ext cx="11830930" cy="5315790"/>
          </a:xfrm>
          <a:prstGeom prst="rect">
            <a:avLst/>
          </a:prstGeom>
          <a:ln w="38100">
            <a:solidFill>
              <a:schemeClr val="accent6"/>
            </a:solidFill>
            <a:prstDash val="sysDot"/>
          </a:ln>
        </p:spPr>
        <p:style>
          <a:lnRef idx="2">
            <a:schemeClr val="accent2"/>
          </a:lnRef>
          <a:fillRef idx="1">
            <a:schemeClr val="lt1"/>
          </a:fillRef>
          <a:effectRef idx="0">
            <a:schemeClr val="accent2"/>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scene3d>
              <a:camera prst="orthographicFront"/>
              <a:lightRig rig="harsh" dir="t"/>
            </a:scene3d>
            <a:sp3d extrusionH="57150" prstMaterial="matte">
              <a:bevelT w="63500" h="12700" prst="angle"/>
              <a:contourClr>
                <a:schemeClr val="bg1">
                  <a:lumMod val="65000"/>
                </a:schemeClr>
              </a:contourClr>
            </a:sp3d>
          </a:bodyPr>
          <a:lstStyle/>
          <a:p>
            <a:pPr lvl="0" algn="ctr"/>
            <a:endParaRPr lang="fr-FR" sz="4000" b="1" i="1" dirty="0">
              <a:solidFill>
                <a:srgbClr val="002060"/>
              </a:solidFill>
              <a:effectLst>
                <a:outerShdw blurRad="38100" dist="38100" dir="2700000" algn="tl">
                  <a:srgbClr val="000000">
                    <a:alpha val="43137"/>
                  </a:srgbClr>
                </a:outerShdw>
              </a:effectLst>
            </a:endParaRPr>
          </a:p>
          <a:p>
            <a:pPr lvl="0" algn="just"/>
            <a:r>
              <a:rPr lang="fr-FR" sz="4000" b="1" i="1" dirty="0">
                <a:solidFill>
                  <a:srgbClr val="002060"/>
                </a:solidFill>
                <a:effectLst>
                  <a:outerShdw blurRad="38100" dist="38100" dir="2700000" algn="tl">
                    <a:srgbClr val="000000">
                      <a:alpha val="43137"/>
                    </a:srgbClr>
                  </a:outerShdw>
                </a:effectLst>
              </a:rPr>
              <a:t>	</a:t>
            </a:r>
            <a:endParaRPr lang="fr-FR" sz="4000" b="1" i="1" dirty="0">
              <a:solidFill>
                <a:srgbClr val="FF0000"/>
              </a:solidFill>
              <a:effectLst>
                <a:outerShdw blurRad="38100" dist="38100" dir="2700000" algn="tl">
                  <a:srgbClr val="000000">
                    <a:alpha val="43137"/>
                  </a:srgbClr>
                </a:outerShdw>
              </a:effectLst>
            </a:endParaRPr>
          </a:p>
        </p:txBody>
      </p:sp>
      <p:sp>
        <p:nvSpPr>
          <p:cNvPr id="9" name="Rectangle 8">
            <a:extLst>
              <a:ext uri="{FF2B5EF4-FFF2-40B4-BE49-F238E27FC236}">
                <a16:creationId xmlns:a16="http://schemas.microsoft.com/office/drawing/2014/main" id="{B3E79BB5-EF3F-4988-96B2-240CC067DBCD}"/>
              </a:ext>
            </a:extLst>
          </p:cNvPr>
          <p:cNvSpPr/>
          <p:nvPr/>
        </p:nvSpPr>
        <p:spPr>
          <a:xfrm>
            <a:off x="838200" y="1075423"/>
            <a:ext cx="11100582" cy="1631216"/>
          </a:xfrm>
          <a:prstGeom prst="rect">
            <a:avLst/>
          </a:prstGeom>
          <a:ln/>
        </p:spPr>
        <p:style>
          <a:lnRef idx="2">
            <a:schemeClr val="accent5"/>
          </a:lnRef>
          <a:fillRef idx="1">
            <a:schemeClr val="lt1"/>
          </a:fillRef>
          <a:effectRef idx="0">
            <a:schemeClr val="accent5"/>
          </a:effectRef>
          <a:fontRef idx="minor">
            <a:schemeClr val="dk1"/>
          </a:fontRef>
        </p:style>
        <p:txBody>
          <a:bodyPr wrap="square">
            <a:spAutoFit/>
          </a:bodyPr>
          <a:lstStyle/>
          <a:p>
            <a:r>
              <a:rPr lang="fr-CA" sz="3600" b="1" dirty="0">
                <a:solidFill>
                  <a:schemeClr val="accent2">
                    <a:lumMod val="75000"/>
                  </a:schemeClr>
                </a:solidFill>
                <a:effectLst>
                  <a:outerShdw blurRad="38100" dist="38100" dir="2700000" algn="tl">
                    <a:srgbClr val="000000">
                      <a:alpha val="43137"/>
                    </a:srgbClr>
                  </a:outerShdw>
                </a:effectLst>
              </a:rPr>
              <a:t>1. Les actes de la démarche: est un processus en trois actes. </a:t>
            </a:r>
            <a:r>
              <a:rPr lang="fr-CA" sz="2800" b="1" dirty="0">
                <a:solidFill>
                  <a:schemeClr val="accent1">
                    <a:lumMod val="75000"/>
                  </a:schemeClr>
                </a:solidFill>
                <a:effectLst>
                  <a:outerShdw blurRad="38100" dist="38100" dir="2700000" algn="tl">
                    <a:srgbClr val="000000">
                      <a:alpha val="43137"/>
                    </a:srgbClr>
                  </a:outerShdw>
                </a:effectLst>
              </a:rPr>
              <a:t>Selon G. BACHELARD, </a:t>
            </a:r>
            <a:r>
              <a:rPr lang="fr-CA" sz="2800" b="1" i="1" dirty="0">
                <a:solidFill>
                  <a:schemeClr val="accent1">
                    <a:lumMod val="75000"/>
                  </a:schemeClr>
                </a:solidFill>
                <a:effectLst>
                  <a:outerShdw blurRad="38100" dist="38100" dir="2700000" algn="tl">
                    <a:srgbClr val="000000">
                      <a:alpha val="43137"/>
                    </a:srgbClr>
                  </a:outerShdw>
                </a:effectLst>
              </a:rPr>
              <a:t>« le fait scientifique est conquis, construit et constaté ».</a:t>
            </a:r>
            <a:endParaRPr lang="fr-FR" sz="3600" b="1" i="1" dirty="0">
              <a:solidFill>
                <a:schemeClr val="accent1">
                  <a:lumMod val="75000"/>
                </a:schemeClr>
              </a:solidFill>
              <a:effectLst>
                <a:outerShdw blurRad="38100" dist="38100" dir="2700000" algn="tl">
                  <a:srgbClr val="000000">
                    <a:alpha val="43137"/>
                  </a:srgbClr>
                </a:outerShdw>
              </a:effectLst>
            </a:endParaRPr>
          </a:p>
        </p:txBody>
      </p:sp>
      <p:sp>
        <p:nvSpPr>
          <p:cNvPr id="7" name="Rectangle 6">
            <a:extLst>
              <a:ext uri="{FF2B5EF4-FFF2-40B4-BE49-F238E27FC236}">
                <a16:creationId xmlns:a16="http://schemas.microsoft.com/office/drawing/2014/main" id="{96253BD3-1AF2-49F0-B3CB-866CCB879252}"/>
              </a:ext>
            </a:extLst>
          </p:cNvPr>
          <p:cNvSpPr/>
          <p:nvPr/>
        </p:nvSpPr>
        <p:spPr>
          <a:xfrm>
            <a:off x="4205093" y="2678405"/>
            <a:ext cx="3193367" cy="914400"/>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fr-FR" sz="3200" b="1" i="1" dirty="0">
                <a:solidFill>
                  <a:srgbClr val="002060"/>
                </a:solidFill>
                <a:effectLst>
                  <a:outerShdw blurRad="38100" dist="38100" dir="2700000" algn="tl">
                    <a:srgbClr val="000000">
                      <a:alpha val="43137"/>
                    </a:srgbClr>
                  </a:outerShdw>
                </a:effectLst>
                <a:latin typeface="Source Code Pro Black" panose="020B0809030403020204" pitchFamily="49" charset="0"/>
                <a:ea typeface="Source Code Pro Black" panose="020B0809030403020204" pitchFamily="49" charset="0"/>
              </a:rPr>
              <a:t>Rupture</a:t>
            </a:r>
            <a:endParaRPr lang="fr-FR" sz="3200" dirty="0">
              <a:latin typeface="Source Code Pro Black" panose="020B0809030403020204" pitchFamily="49" charset="0"/>
              <a:ea typeface="Source Code Pro Black" panose="020B0809030403020204" pitchFamily="49" charset="0"/>
            </a:endParaRPr>
          </a:p>
        </p:txBody>
      </p:sp>
      <p:sp>
        <p:nvSpPr>
          <p:cNvPr id="10" name="Rectangle 9">
            <a:extLst>
              <a:ext uri="{FF2B5EF4-FFF2-40B4-BE49-F238E27FC236}">
                <a16:creationId xmlns:a16="http://schemas.microsoft.com/office/drawing/2014/main" id="{24CC5865-92A6-479F-8A50-A1A6CB523573}"/>
              </a:ext>
            </a:extLst>
          </p:cNvPr>
          <p:cNvSpPr/>
          <p:nvPr/>
        </p:nvSpPr>
        <p:spPr>
          <a:xfrm>
            <a:off x="4205092" y="4081134"/>
            <a:ext cx="3193367" cy="914400"/>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fr-FR" sz="3200" b="1" i="1" dirty="0">
                <a:solidFill>
                  <a:srgbClr val="002060"/>
                </a:solidFill>
                <a:effectLst>
                  <a:outerShdw blurRad="38100" dist="38100" dir="2700000" algn="tl">
                    <a:srgbClr val="000000">
                      <a:alpha val="43137"/>
                    </a:srgbClr>
                  </a:outerShdw>
                </a:effectLst>
                <a:latin typeface="Source Code Pro Black" panose="020B0809030403020204" pitchFamily="49" charset="0"/>
                <a:ea typeface="Source Code Pro Black" panose="020B0809030403020204" pitchFamily="49" charset="0"/>
              </a:rPr>
              <a:t>Construction </a:t>
            </a:r>
            <a:endParaRPr lang="fr-FR" sz="3200" dirty="0">
              <a:latin typeface="Source Code Pro Black" panose="020B0809030403020204" pitchFamily="49" charset="0"/>
              <a:ea typeface="Source Code Pro Black" panose="020B0809030403020204" pitchFamily="49" charset="0"/>
            </a:endParaRPr>
          </a:p>
        </p:txBody>
      </p:sp>
      <p:sp>
        <p:nvSpPr>
          <p:cNvPr id="11" name="Rectangle 10">
            <a:extLst>
              <a:ext uri="{FF2B5EF4-FFF2-40B4-BE49-F238E27FC236}">
                <a16:creationId xmlns:a16="http://schemas.microsoft.com/office/drawing/2014/main" id="{B6B6BA61-CBFF-4BB5-9AB5-59CFFFBA2F47}"/>
              </a:ext>
            </a:extLst>
          </p:cNvPr>
          <p:cNvSpPr/>
          <p:nvPr/>
        </p:nvSpPr>
        <p:spPr>
          <a:xfrm>
            <a:off x="4205092" y="5395726"/>
            <a:ext cx="3193367" cy="914400"/>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fr-FR" sz="3200" b="1" i="1" dirty="0">
                <a:solidFill>
                  <a:srgbClr val="002060"/>
                </a:solidFill>
                <a:effectLst>
                  <a:outerShdw blurRad="38100" dist="38100" dir="2700000" algn="tl">
                    <a:srgbClr val="000000">
                      <a:alpha val="43137"/>
                    </a:srgbClr>
                  </a:outerShdw>
                </a:effectLst>
                <a:latin typeface="Source Code Pro Black" panose="020B0809030403020204" pitchFamily="49" charset="0"/>
                <a:ea typeface="Source Code Pro Black" panose="020B0809030403020204" pitchFamily="49" charset="0"/>
              </a:rPr>
              <a:t>Constatation</a:t>
            </a:r>
            <a:endParaRPr lang="fr-FR" sz="3200" dirty="0">
              <a:latin typeface="Source Code Pro Black" panose="020B0809030403020204" pitchFamily="49" charset="0"/>
              <a:ea typeface="Source Code Pro Black" panose="020B0809030403020204" pitchFamily="49" charset="0"/>
            </a:endParaRPr>
          </a:p>
        </p:txBody>
      </p:sp>
      <p:sp>
        <p:nvSpPr>
          <p:cNvPr id="12" name="Flèche : bas 11">
            <a:extLst>
              <a:ext uri="{FF2B5EF4-FFF2-40B4-BE49-F238E27FC236}">
                <a16:creationId xmlns:a16="http://schemas.microsoft.com/office/drawing/2014/main" id="{1C49954F-2CC6-49D0-B294-346E19313E43}"/>
              </a:ext>
            </a:extLst>
          </p:cNvPr>
          <p:cNvSpPr/>
          <p:nvPr/>
        </p:nvSpPr>
        <p:spPr>
          <a:xfrm>
            <a:off x="5753686" y="3592805"/>
            <a:ext cx="342314" cy="488329"/>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3" name="Flèche : bas 12">
            <a:extLst>
              <a:ext uri="{FF2B5EF4-FFF2-40B4-BE49-F238E27FC236}">
                <a16:creationId xmlns:a16="http://schemas.microsoft.com/office/drawing/2014/main" id="{C1DCF61A-2E46-46E3-8B4A-E058DE06EF66}"/>
              </a:ext>
            </a:extLst>
          </p:cNvPr>
          <p:cNvSpPr/>
          <p:nvPr/>
        </p:nvSpPr>
        <p:spPr>
          <a:xfrm>
            <a:off x="5772443" y="4995535"/>
            <a:ext cx="342314" cy="40019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35607805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0BB3B3E8-33C1-4635-966F-865DEAA0FE1B}"/>
              </a:ext>
            </a:extLst>
          </p:cNvPr>
          <p:cNvSpPr>
            <a:spLocks noGrp="1"/>
          </p:cNvSpPr>
          <p:nvPr>
            <p:ph type="dt" sz="half" idx="10"/>
          </p:nvPr>
        </p:nvSpPr>
        <p:spPr/>
        <p:txBody>
          <a:bodyPr/>
          <a:lstStyle/>
          <a:p>
            <a:fld id="{597C7C04-CC71-4C73-B986-34A96F1D3873}" type="datetime1">
              <a:rPr lang="fr-FR" smtClean="0"/>
              <a:pPr/>
              <a:t>21/04/2020</a:t>
            </a:fld>
            <a:endParaRPr lang="fr-FR"/>
          </a:p>
        </p:txBody>
      </p:sp>
      <p:sp>
        <p:nvSpPr>
          <p:cNvPr id="3" name="Espace réservé du pied de page 2">
            <a:extLst>
              <a:ext uri="{FF2B5EF4-FFF2-40B4-BE49-F238E27FC236}">
                <a16:creationId xmlns:a16="http://schemas.microsoft.com/office/drawing/2014/main" id="{BA271D40-B78F-406F-BCF4-2925B55AB605}"/>
              </a:ext>
            </a:extLst>
          </p:cNvPr>
          <p:cNvSpPr>
            <a:spLocks noGrp="1"/>
          </p:cNvSpPr>
          <p:nvPr>
            <p:ph type="ftr" sz="quarter" idx="11"/>
          </p:nvPr>
        </p:nvSpPr>
        <p:spPr/>
        <p:txBody>
          <a:bodyPr/>
          <a:lstStyle/>
          <a:p>
            <a:r>
              <a:rPr lang="fr-FR"/>
              <a:t>cours de module Ecoles et Méthodes S II</a:t>
            </a:r>
          </a:p>
        </p:txBody>
      </p:sp>
      <p:sp>
        <p:nvSpPr>
          <p:cNvPr id="4" name="Espace réservé du numéro de diapositive 3">
            <a:extLst>
              <a:ext uri="{FF2B5EF4-FFF2-40B4-BE49-F238E27FC236}">
                <a16:creationId xmlns:a16="http://schemas.microsoft.com/office/drawing/2014/main" id="{067D6F93-BDCB-4AAA-8802-164710089B9A}"/>
              </a:ext>
            </a:extLst>
          </p:cNvPr>
          <p:cNvSpPr>
            <a:spLocks noGrp="1"/>
          </p:cNvSpPr>
          <p:nvPr>
            <p:ph type="sldNum" sz="quarter" idx="12"/>
          </p:nvPr>
        </p:nvSpPr>
        <p:spPr/>
        <p:txBody>
          <a:bodyPr/>
          <a:lstStyle/>
          <a:p>
            <a:fld id="{CAB54A99-A9B2-4F33-AF98-75DC35EFD87D}" type="slidenum">
              <a:rPr lang="fr-FR" smtClean="0"/>
              <a:pPr/>
              <a:t>6</a:t>
            </a:fld>
            <a:endParaRPr lang="fr-FR"/>
          </a:p>
        </p:txBody>
      </p:sp>
      <p:sp>
        <p:nvSpPr>
          <p:cNvPr id="9" name="Rectangle 8">
            <a:extLst>
              <a:ext uri="{FF2B5EF4-FFF2-40B4-BE49-F238E27FC236}">
                <a16:creationId xmlns:a16="http://schemas.microsoft.com/office/drawing/2014/main" id="{B3E79BB5-EF3F-4988-96B2-240CC067DBCD}"/>
              </a:ext>
            </a:extLst>
          </p:cNvPr>
          <p:cNvSpPr/>
          <p:nvPr/>
        </p:nvSpPr>
        <p:spPr>
          <a:xfrm>
            <a:off x="838200" y="1485127"/>
            <a:ext cx="11100582" cy="1200329"/>
          </a:xfrm>
          <a:prstGeom prst="rect">
            <a:avLst/>
          </a:prstGeom>
          <a:ln/>
        </p:spPr>
        <p:style>
          <a:lnRef idx="2">
            <a:schemeClr val="accent5"/>
          </a:lnRef>
          <a:fillRef idx="1">
            <a:schemeClr val="lt1"/>
          </a:fillRef>
          <a:effectRef idx="0">
            <a:schemeClr val="accent5"/>
          </a:effectRef>
          <a:fontRef idx="minor">
            <a:schemeClr val="dk1"/>
          </a:fontRef>
        </p:style>
        <p:txBody>
          <a:bodyPr wrap="square">
            <a:spAutoFit/>
          </a:bodyPr>
          <a:lstStyle/>
          <a:p>
            <a:r>
              <a:rPr lang="fr-CA" sz="3600" b="1" dirty="0">
                <a:solidFill>
                  <a:schemeClr val="accent2">
                    <a:lumMod val="75000"/>
                  </a:schemeClr>
                </a:solidFill>
                <a:effectLst>
                  <a:outerShdw blurRad="38100" dist="38100" dir="2700000" algn="tl">
                    <a:srgbClr val="000000">
                      <a:alpha val="43137"/>
                    </a:srgbClr>
                  </a:outerShdw>
                </a:effectLst>
              </a:rPr>
              <a:t>1. Les actes de la démarche: est un processus en trois actes. </a:t>
            </a:r>
            <a:endParaRPr lang="fr-FR" sz="3600" b="1" dirty="0">
              <a:solidFill>
                <a:schemeClr val="accent2">
                  <a:lumMod val="75000"/>
                </a:schemeClr>
              </a:solidFill>
              <a:effectLst>
                <a:outerShdw blurRad="38100" dist="38100" dir="2700000" algn="tl">
                  <a:srgbClr val="000000">
                    <a:alpha val="43137"/>
                  </a:srgbClr>
                </a:outerShdw>
              </a:effectLst>
            </a:endParaRPr>
          </a:p>
        </p:txBody>
      </p:sp>
      <p:sp>
        <p:nvSpPr>
          <p:cNvPr id="7" name="Rectangle 6">
            <a:extLst>
              <a:ext uri="{FF2B5EF4-FFF2-40B4-BE49-F238E27FC236}">
                <a16:creationId xmlns:a16="http://schemas.microsoft.com/office/drawing/2014/main" id="{96253BD3-1AF2-49F0-B3CB-866CCB879252}"/>
              </a:ext>
            </a:extLst>
          </p:cNvPr>
          <p:cNvSpPr/>
          <p:nvPr/>
        </p:nvSpPr>
        <p:spPr>
          <a:xfrm>
            <a:off x="4628321" y="2680721"/>
            <a:ext cx="3193367" cy="619699"/>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fr-FR" sz="3200" b="1" i="1" dirty="0">
                <a:solidFill>
                  <a:srgbClr val="002060"/>
                </a:solidFill>
                <a:effectLst>
                  <a:outerShdw blurRad="38100" dist="38100" dir="2700000" algn="tl">
                    <a:srgbClr val="000000">
                      <a:alpha val="43137"/>
                    </a:srgbClr>
                  </a:outerShdw>
                </a:effectLst>
                <a:latin typeface="Source Code Pro Black" panose="020B0809030403020204" pitchFamily="49" charset="0"/>
                <a:ea typeface="Source Code Pro Black" panose="020B0809030403020204" pitchFamily="49" charset="0"/>
              </a:rPr>
              <a:t>La Rupture</a:t>
            </a:r>
            <a:endParaRPr lang="fr-FR" sz="3200" dirty="0">
              <a:latin typeface="Source Code Pro Black" panose="020B0809030403020204" pitchFamily="49" charset="0"/>
              <a:ea typeface="Source Code Pro Black" panose="020B0809030403020204" pitchFamily="49" charset="0"/>
            </a:endParaRPr>
          </a:p>
        </p:txBody>
      </p:sp>
      <p:sp>
        <p:nvSpPr>
          <p:cNvPr id="14" name="Rectangle 13">
            <a:extLst>
              <a:ext uri="{FF2B5EF4-FFF2-40B4-BE49-F238E27FC236}">
                <a16:creationId xmlns:a16="http://schemas.microsoft.com/office/drawing/2014/main" id="{1D1EE562-D180-4858-B715-46EFFCB3D7C6}"/>
              </a:ext>
            </a:extLst>
          </p:cNvPr>
          <p:cNvSpPr/>
          <p:nvPr/>
        </p:nvSpPr>
        <p:spPr>
          <a:xfrm>
            <a:off x="725659" y="3305155"/>
            <a:ext cx="11316286" cy="3108543"/>
          </a:xfrm>
          <a:prstGeom prst="rect">
            <a:avLst/>
          </a:prstGeom>
          <a:ln/>
        </p:spPr>
        <p:style>
          <a:lnRef idx="2">
            <a:schemeClr val="accent5"/>
          </a:lnRef>
          <a:fillRef idx="1">
            <a:schemeClr val="lt1"/>
          </a:fillRef>
          <a:effectRef idx="0">
            <a:schemeClr val="accent5"/>
          </a:effectRef>
          <a:fontRef idx="minor">
            <a:schemeClr val="dk1"/>
          </a:fontRef>
        </p:style>
        <p:txBody>
          <a:bodyPr wrap="square">
            <a:spAutoFit/>
          </a:bodyPr>
          <a:lstStyle/>
          <a:p>
            <a:pPr algn="just"/>
            <a:r>
              <a:rPr lang="fr-FR" sz="2800" b="1" dirty="0">
                <a:solidFill>
                  <a:schemeClr val="tx1"/>
                </a:solidFill>
                <a:effectLst>
                  <a:outerShdw blurRad="38100" dist="38100" dir="2700000" algn="tl">
                    <a:srgbClr val="000000">
                      <a:alpha val="43137"/>
                    </a:srgbClr>
                  </a:outerShdw>
                </a:effectLst>
              </a:rPr>
              <a:t>Avant d’opter pour un sujet de recherche, qui nous intéresse pour une raison ou une autre. Plusieurs sujets de recherche peuvent attirer notre attention ( addiction aux réseaux sociaux, le suicide, la violence conjugale, la déperdition scolaire, discrimination raciale ou sexuelle…). </a:t>
            </a:r>
          </a:p>
          <a:p>
            <a:pPr algn="just"/>
            <a:r>
              <a:rPr lang="fr-FR" sz="2800" b="1" dirty="0">
                <a:solidFill>
                  <a:schemeClr val="tx1"/>
                </a:solidFill>
                <a:effectLst>
                  <a:outerShdw blurRad="38100" dist="38100" dir="2700000" algn="tl">
                    <a:srgbClr val="000000">
                      <a:alpha val="43137"/>
                    </a:srgbClr>
                  </a:outerShdw>
                </a:effectLst>
              </a:rPr>
              <a:t>La motivation pour un sujet de recherche prend la forme d’implication personnelle</a:t>
            </a:r>
          </a:p>
          <a:p>
            <a:pPr algn="just"/>
            <a:endParaRPr lang="fr-FR" sz="2800" b="1" dirty="0">
              <a:solidFill>
                <a:schemeClr val="accent2">
                  <a:lumMod val="75000"/>
                </a:schemeClr>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4302388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0BB3B3E8-33C1-4635-966F-865DEAA0FE1B}"/>
              </a:ext>
            </a:extLst>
          </p:cNvPr>
          <p:cNvSpPr>
            <a:spLocks noGrp="1"/>
          </p:cNvSpPr>
          <p:nvPr>
            <p:ph type="dt" sz="half" idx="10"/>
          </p:nvPr>
        </p:nvSpPr>
        <p:spPr/>
        <p:txBody>
          <a:bodyPr/>
          <a:lstStyle/>
          <a:p>
            <a:fld id="{597C7C04-CC71-4C73-B986-34A96F1D3873}" type="datetime1">
              <a:rPr lang="fr-FR" smtClean="0"/>
              <a:pPr/>
              <a:t>21/04/2020</a:t>
            </a:fld>
            <a:endParaRPr lang="fr-FR"/>
          </a:p>
        </p:txBody>
      </p:sp>
      <p:sp>
        <p:nvSpPr>
          <p:cNvPr id="3" name="Espace réservé du pied de page 2">
            <a:extLst>
              <a:ext uri="{FF2B5EF4-FFF2-40B4-BE49-F238E27FC236}">
                <a16:creationId xmlns:a16="http://schemas.microsoft.com/office/drawing/2014/main" id="{BA271D40-B78F-406F-BCF4-2925B55AB605}"/>
              </a:ext>
            </a:extLst>
          </p:cNvPr>
          <p:cNvSpPr>
            <a:spLocks noGrp="1"/>
          </p:cNvSpPr>
          <p:nvPr>
            <p:ph type="ftr" sz="quarter" idx="11"/>
          </p:nvPr>
        </p:nvSpPr>
        <p:spPr/>
        <p:txBody>
          <a:bodyPr/>
          <a:lstStyle/>
          <a:p>
            <a:r>
              <a:rPr lang="fr-FR"/>
              <a:t>cours de module Ecoles et Méthodes S II</a:t>
            </a:r>
          </a:p>
        </p:txBody>
      </p:sp>
      <p:sp>
        <p:nvSpPr>
          <p:cNvPr id="4" name="Espace réservé du numéro de diapositive 3">
            <a:extLst>
              <a:ext uri="{FF2B5EF4-FFF2-40B4-BE49-F238E27FC236}">
                <a16:creationId xmlns:a16="http://schemas.microsoft.com/office/drawing/2014/main" id="{067D6F93-BDCB-4AAA-8802-164710089B9A}"/>
              </a:ext>
            </a:extLst>
          </p:cNvPr>
          <p:cNvSpPr>
            <a:spLocks noGrp="1"/>
          </p:cNvSpPr>
          <p:nvPr>
            <p:ph type="sldNum" sz="quarter" idx="12"/>
          </p:nvPr>
        </p:nvSpPr>
        <p:spPr/>
        <p:txBody>
          <a:bodyPr/>
          <a:lstStyle/>
          <a:p>
            <a:fld id="{CAB54A99-A9B2-4F33-AF98-75DC35EFD87D}" type="slidenum">
              <a:rPr lang="fr-FR" smtClean="0"/>
              <a:pPr/>
              <a:t>7</a:t>
            </a:fld>
            <a:endParaRPr lang="fr-FR"/>
          </a:p>
        </p:txBody>
      </p:sp>
      <p:sp>
        <p:nvSpPr>
          <p:cNvPr id="7" name="Rectangle 6">
            <a:extLst>
              <a:ext uri="{FF2B5EF4-FFF2-40B4-BE49-F238E27FC236}">
                <a16:creationId xmlns:a16="http://schemas.microsoft.com/office/drawing/2014/main" id="{96253BD3-1AF2-49F0-B3CB-866CCB879252}"/>
              </a:ext>
            </a:extLst>
          </p:cNvPr>
          <p:cNvSpPr/>
          <p:nvPr/>
        </p:nvSpPr>
        <p:spPr>
          <a:xfrm>
            <a:off x="4675215" y="1334353"/>
            <a:ext cx="3193367" cy="619699"/>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fr-FR" sz="3200" b="1" i="1" dirty="0">
                <a:solidFill>
                  <a:srgbClr val="002060"/>
                </a:solidFill>
                <a:effectLst>
                  <a:outerShdw blurRad="38100" dist="38100" dir="2700000" algn="tl">
                    <a:srgbClr val="000000">
                      <a:alpha val="43137"/>
                    </a:srgbClr>
                  </a:outerShdw>
                </a:effectLst>
                <a:latin typeface="Source Code Pro Black" panose="020B0809030403020204" pitchFamily="49" charset="0"/>
                <a:ea typeface="Source Code Pro Black" panose="020B0809030403020204" pitchFamily="49" charset="0"/>
              </a:rPr>
              <a:t>La Rupture</a:t>
            </a:r>
            <a:endParaRPr lang="fr-FR" sz="3200" dirty="0">
              <a:latin typeface="Source Code Pro Black" panose="020B0809030403020204" pitchFamily="49" charset="0"/>
              <a:ea typeface="Source Code Pro Black" panose="020B0809030403020204" pitchFamily="49" charset="0"/>
            </a:endParaRPr>
          </a:p>
        </p:txBody>
      </p:sp>
      <p:sp>
        <p:nvSpPr>
          <p:cNvPr id="14" name="Rectangle 13">
            <a:extLst>
              <a:ext uri="{FF2B5EF4-FFF2-40B4-BE49-F238E27FC236}">
                <a16:creationId xmlns:a16="http://schemas.microsoft.com/office/drawing/2014/main" id="{1D1EE562-D180-4858-B715-46EFFCB3D7C6}"/>
              </a:ext>
            </a:extLst>
          </p:cNvPr>
          <p:cNvSpPr/>
          <p:nvPr/>
        </p:nvSpPr>
        <p:spPr>
          <a:xfrm>
            <a:off x="275493" y="1885570"/>
            <a:ext cx="11316286" cy="4401205"/>
          </a:xfrm>
          <a:prstGeom prst="rect">
            <a:avLst/>
          </a:prstGeom>
          <a:ln/>
        </p:spPr>
        <p:style>
          <a:lnRef idx="2">
            <a:schemeClr val="accent5"/>
          </a:lnRef>
          <a:fillRef idx="1">
            <a:schemeClr val="lt1"/>
          </a:fillRef>
          <a:effectRef idx="0">
            <a:schemeClr val="accent5"/>
          </a:effectRef>
          <a:fontRef idx="minor">
            <a:schemeClr val="dk1"/>
          </a:fontRef>
        </p:style>
        <p:txBody>
          <a:bodyPr wrap="square">
            <a:spAutoFit/>
          </a:bodyPr>
          <a:lstStyle/>
          <a:p>
            <a:pPr algn="just"/>
            <a:r>
              <a:rPr lang="fr-FR" sz="2800" b="1" dirty="0">
                <a:solidFill>
                  <a:schemeClr val="tx1"/>
                </a:solidFill>
                <a:effectLst>
                  <a:outerShdw blurRad="38100" dist="38100" dir="2700000" algn="tl">
                    <a:srgbClr val="000000">
                      <a:alpha val="43137"/>
                    </a:srgbClr>
                  </a:outerShdw>
                </a:effectLst>
              </a:rPr>
              <a:t>La particularité des sciences sociales réside principalement dans le fait que nous avons déjà </a:t>
            </a:r>
            <a:r>
              <a:rPr lang="fr-FR" sz="2800" b="1" i="1" u="sng" dirty="0">
                <a:solidFill>
                  <a:schemeClr val="tx1"/>
                </a:solidFill>
                <a:effectLst>
                  <a:outerShdw blurRad="38100" dist="38100" dir="2700000" algn="tl">
                    <a:srgbClr val="000000">
                      <a:alpha val="43137"/>
                    </a:srgbClr>
                  </a:outerShdw>
                </a:effectLst>
              </a:rPr>
              <a:t>des expériences dans la majorité des sujets de recherche </a:t>
            </a:r>
            <a:r>
              <a:rPr lang="fr-FR" sz="2800" b="1" dirty="0">
                <a:solidFill>
                  <a:schemeClr val="tx1"/>
                </a:solidFill>
                <a:effectLst>
                  <a:outerShdw blurRad="38100" dist="38100" dir="2700000" algn="tl">
                    <a:srgbClr val="000000">
                      <a:alpha val="43137"/>
                    </a:srgbClr>
                  </a:outerShdw>
                </a:effectLst>
              </a:rPr>
              <a:t>. </a:t>
            </a:r>
          </a:p>
          <a:p>
            <a:pPr algn="just"/>
            <a:r>
              <a:rPr lang="fr-FR" sz="2800" b="1" dirty="0">
                <a:solidFill>
                  <a:schemeClr val="tx1"/>
                </a:solidFill>
                <a:effectLst>
                  <a:outerShdw blurRad="38100" dist="38100" dir="2700000" algn="tl">
                    <a:srgbClr val="000000">
                      <a:alpha val="43137"/>
                    </a:srgbClr>
                  </a:outerShdw>
                </a:effectLst>
              </a:rPr>
              <a:t>Ces connaissances préalables ne constituent pas des inconvénients en soi, elles peuvent nous </a:t>
            </a:r>
            <a:r>
              <a:rPr lang="fr-FR" sz="2800" b="1" i="1" u="sng" dirty="0">
                <a:solidFill>
                  <a:schemeClr val="tx1"/>
                </a:solidFill>
                <a:effectLst>
                  <a:outerShdw blurRad="38100" dist="38100" dir="2700000" algn="tl">
                    <a:srgbClr val="000000">
                      <a:alpha val="43137"/>
                    </a:srgbClr>
                  </a:outerShdw>
                </a:effectLst>
              </a:rPr>
              <a:t>éclairer</a:t>
            </a:r>
            <a:r>
              <a:rPr lang="fr-FR" sz="2800" b="1" dirty="0">
                <a:solidFill>
                  <a:schemeClr val="tx1"/>
                </a:solidFill>
                <a:effectLst>
                  <a:outerShdw blurRad="38100" dist="38100" dir="2700000" algn="tl">
                    <a:srgbClr val="000000">
                      <a:alpha val="43137"/>
                    </a:srgbClr>
                  </a:outerShdw>
                </a:effectLst>
              </a:rPr>
              <a:t> sur le sujet, nous </a:t>
            </a:r>
            <a:r>
              <a:rPr lang="fr-FR" sz="2800" b="1" i="1" u="sng" dirty="0">
                <a:solidFill>
                  <a:schemeClr val="tx1"/>
                </a:solidFill>
                <a:effectLst>
                  <a:outerShdw blurRad="38100" dist="38100" dir="2700000" algn="tl">
                    <a:srgbClr val="000000">
                      <a:alpha val="43137"/>
                    </a:srgbClr>
                  </a:outerShdw>
                </a:effectLst>
              </a:rPr>
              <a:t>mener</a:t>
            </a:r>
            <a:r>
              <a:rPr lang="fr-FR" sz="2800" b="1" dirty="0">
                <a:solidFill>
                  <a:schemeClr val="tx1"/>
                </a:solidFill>
                <a:effectLst>
                  <a:outerShdw blurRad="38100" dist="38100" dir="2700000" algn="tl">
                    <a:srgbClr val="000000">
                      <a:alpha val="43137"/>
                    </a:srgbClr>
                  </a:outerShdw>
                </a:effectLst>
              </a:rPr>
              <a:t> vers des pistes qui ne sont pas visibles et évidentes ou nous connaissons déjà un réseau de relation qui nous </a:t>
            </a:r>
            <a:r>
              <a:rPr lang="fr-FR" sz="2800" b="1" i="1" u="sng" dirty="0">
                <a:solidFill>
                  <a:schemeClr val="tx1"/>
                </a:solidFill>
                <a:effectLst>
                  <a:outerShdw blurRad="38100" dist="38100" dir="2700000" algn="tl">
                    <a:srgbClr val="000000">
                      <a:alpha val="43137"/>
                    </a:srgbClr>
                  </a:outerShdw>
                </a:effectLst>
              </a:rPr>
              <a:t>aidera </a:t>
            </a:r>
            <a:r>
              <a:rPr lang="fr-FR" sz="2800" b="1" dirty="0">
                <a:solidFill>
                  <a:schemeClr val="tx1"/>
                </a:solidFill>
                <a:effectLst>
                  <a:outerShdw blurRad="38100" dist="38100" dir="2700000" algn="tl">
                    <a:srgbClr val="000000">
                      <a:alpha val="43137"/>
                    </a:srgbClr>
                  </a:outerShdw>
                </a:effectLst>
              </a:rPr>
              <a:t>dans la recherche. </a:t>
            </a:r>
          </a:p>
          <a:p>
            <a:pPr algn="just"/>
            <a:r>
              <a:rPr lang="fr-FR" sz="2800" b="1" dirty="0">
                <a:solidFill>
                  <a:schemeClr val="tx1"/>
                </a:solidFill>
                <a:effectLst>
                  <a:outerShdw blurRad="38100" dist="38100" dir="2700000" algn="tl">
                    <a:srgbClr val="000000">
                      <a:alpha val="43137"/>
                    </a:srgbClr>
                  </a:outerShdw>
                </a:effectLst>
              </a:rPr>
              <a:t>Nous partageons forcement des idées communes sur un sujet donné, liées à notre culture, ou groupe d’appartenance et qui sont susceptibles d’influencer notre manière de voir les choses (( les préjugés et idées préconçues)). </a:t>
            </a:r>
            <a:r>
              <a:rPr lang="fr-FR" sz="2800" b="1" u="sng" dirty="0">
                <a:solidFill>
                  <a:schemeClr val="tx1"/>
                </a:solidFill>
                <a:effectLst>
                  <a:outerShdw blurRad="38100" dist="38100" dir="2700000" algn="tl">
                    <a:srgbClr val="000000">
                      <a:alpha val="43137"/>
                    </a:srgbClr>
                  </a:outerShdw>
                </a:effectLst>
                <a:highlight>
                  <a:srgbClr val="FFFF00"/>
                </a:highlight>
              </a:rPr>
              <a:t>Notre esprit n’est pas vierge</a:t>
            </a:r>
            <a:r>
              <a:rPr lang="fr-FR" sz="2800" b="1" dirty="0">
                <a:solidFill>
                  <a:schemeClr val="tx1"/>
                </a:solidFill>
                <a:effectLst>
                  <a:outerShdw blurRad="38100" dist="38100" dir="2700000" algn="tl">
                    <a:srgbClr val="000000">
                      <a:alpha val="43137"/>
                    </a:srgbClr>
                  </a:outerShdw>
                </a:effectLst>
              </a:rPr>
              <a:t>. </a:t>
            </a:r>
          </a:p>
        </p:txBody>
      </p:sp>
    </p:spTree>
    <p:extLst>
      <p:ext uri="{BB962C8B-B14F-4D97-AF65-F5344CB8AC3E}">
        <p14:creationId xmlns:p14="http://schemas.microsoft.com/office/powerpoint/2010/main" val="3322952133"/>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Object"/>
      </p:transition>
    </mc:Choice>
    <mc:Fallback>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0BB3B3E8-33C1-4635-966F-865DEAA0FE1B}"/>
              </a:ext>
            </a:extLst>
          </p:cNvPr>
          <p:cNvSpPr>
            <a:spLocks noGrp="1"/>
          </p:cNvSpPr>
          <p:nvPr>
            <p:ph type="dt" sz="half" idx="10"/>
          </p:nvPr>
        </p:nvSpPr>
        <p:spPr/>
        <p:txBody>
          <a:bodyPr/>
          <a:lstStyle/>
          <a:p>
            <a:fld id="{597C7C04-CC71-4C73-B986-34A96F1D3873}" type="datetime1">
              <a:rPr lang="fr-FR" smtClean="0"/>
              <a:pPr/>
              <a:t>21/04/2020</a:t>
            </a:fld>
            <a:endParaRPr lang="fr-FR"/>
          </a:p>
        </p:txBody>
      </p:sp>
      <p:sp>
        <p:nvSpPr>
          <p:cNvPr id="3" name="Espace réservé du pied de page 2">
            <a:extLst>
              <a:ext uri="{FF2B5EF4-FFF2-40B4-BE49-F238E27FC236}">
                <a16:creationId xmlns:a16="http://schemas.microsoft.com/office/drawing/2014/main" id="{BA271D40-B78F-406F-BCF4-2925B55AB605}"/>
              </a:ext>
            </a:extLst>
          </p:cNvPr>
          <p:cNvSpPr>
            <a:spLocks noGrp="1"/>
          </p:cNvSpPr>
          <p:nvPr>
            <p:ph type="ftr" sz="quarter" idx="11"/>
          </p:nvPr>
        </p:nvSpPr>
        <p:spPr/>
        <p:txBody>
          <a:bodyPr/>
          <a:lstStyle/>
          <a:p>
            <a:r>
              <a:rPr lang="fr-FR"/>
              <a:t>cours de module Ecoles et Méthodes S II</a:t>
            </a:r>
          </a:p>
        </p:txBody>
      </p:sp>
      <p:sp>
        <p:nvSpPr>
          <p:cNvPr id="4" name="Espace réservé du numéro de diapositive 3">
            <a:extLst>
              <a:ext uri="{FF2B5EF4-FFF2-40B4-BE49-F238E27FC236}">
                <a16:creationId xmlns:a16="http://schemas.microsoft.com/office/drawing/2014/main" id="{067D6F93-BDCB-4AAA-8802-164710089B9A}"/>
              </a:ext>
            </a:extLst>
          </p:cNvPr>
          <p:cNvSpPr>
            <a:spLocks noGrp="1"/>
          </p:cNvSpPr>
          <p:nvPr>
            <p:ph type="sldNum" sz="quarter" idx="12"/>
          </p:nvPr>
        </p:nvSpPr>
        <p:spPr/>
        <p:txBody>
          <a:bodyPr/>
          <a:lstStyle/>
          <a:p>
            <a:fld id="{CAB54A99-A9B2-4F33-AF98-75DC35EFD87D}" type="slidenum">
              <a:rPr lang="fr-FR" smtClean="0"/>
              <a:pPr/>
              <a:t>8</a:t>
            </a:fld>
            <a:endParaRPr lang="fr-FR"/>
          </a:p>
        </p:txBody>
      </p:sp>
      <p:sp>
        <p:nvSpPr>
          <p:cNvPr id="9" name="Rectangle 8">
            <a:extLst>
              <a:ext uri="{FF2B5EF4-FFF2-40B4-BE49-F238E27FC236}">
                <a16:creationId xmlns:a16="http://schemas.microsoft.com/office/drawing/2014/main" id="{B3E79BB5-EF3F-4988-96B2-240CC067DBCD}"/>
              </a:ext>
            </a:extLst>
          </p:cNvPr>
          <p:cNvSpPr/>
          <p:nvPr/>
        </p:nvSpPr>
        <p:spPr>
          <a:xfrm>
            <a:off x="225287" y="1254017"/>
            <a:ext cx="11713495" cy="646331"/>
          </a:xfrm>
          <a:prstGeom prst="rect">
            <a:avLst/>
          </a:prstGeom>
          <a:ln/>
        </p:spPr>
        <p:style>
          <a:lnRef idx="1">
            <a:schemeClr val="accent6"/>
          </a:lnRef>
          <a:fillRef idx="2">
            <a:schemeClr val="accent6"/>
          </a:fillRef>
          <a:effectRef idx="1">
            <a:schemeClr val="accent6"/>
          </a:effectRef>
          <a:fontRef idx="minor">
            <a:schemeClr val="dk1"/>
          </a:fontRef>
        </p:style>
        <p:txBody>
          <a:bodyPr wrap="square">
            <a:spAutoFit/>
          </a:bodyPr>
          <a:lstStyle/>
          <a:p>
            <a:r>
              <a:rPr lang="fr-CA" sz="3600" b="1" dirty="0">
                <a:solidFill>
                  <a:schemeClr val="accent2">
                    <a:lumMod val="75000"/>
                  </a:schemeClr>
                </a:solidFill>
                <a:effectLst>
                  <a:outerShdw blurRad="38100" dist="38100" dir="2700000" algn="tl">
                    <a:srgbClr val="000000">
                      <a:alpha val="43137"/>
                    </a:srgbClr>
                  </a:outerShdw>
                </a:effectLst>
              </a:rPr>
              <a:t>1. Les actes de la démarche: </a:t>
            </a:r>
            <a:r>
              <a:rPr lang="fr-CA" sz="3600" b="1" dirty="0">
                <a:solidFill>
                  <a:schemeClr val="bg1"/>
                </a:solidFill>
                <a:effectLst>
                  <a:outerShdw blurRad="38100" dist="38100" dir="2700000" algn="tl">
                    <a:srgbClr val="000000">
                      <a:alpha val="43137"/>
                    </a:srgbClr>
                  </a:outerShdw>
                </a:effectLst>
              </a:rPr>
              <a:t>est un processus en trois actes. </a:t>
            </a:r>
            <a:endParaRPr lang="fr-FR" sz="3600" b="1" dirty="0">
              <a:solidFill>
                <a:schemeClr val="bg1"/>
              </a:solidFill>
              <a:effectLst>
                <a:outerShdw blurRad="38100" dist="38100" dir="2700000" algn="tl">
                  <a:srgbClr val="000000">
                    <a:alpha val="43137"/>
                  </a:srgbClr>
                </a:outerShdw>
              </a:effectLst>
            </a:endParaRPr>
          </a:p>
        </p:txBody>
      </p:sp>
      <p:sp>
        <p:nvSpPr>
          <p:cNvPr id="7" name="Rectangle 6">
            <a:extLst>
              <a:ext uri="{FF2B5EF4-FFF2-40B4-BE49-F238E27FC236}">
                <a16:creationId xmlns:a16="http://schemas.microsoft.com/office/drawing/2014/main" id="{96253BD3-1AF2-49F0-B3CB-866CCB879252}"/>
              </a:ext>
            </a:extLst>
          </p:cNvPr>
          <p:cNvSpPr/>
          <p:nvPr/>
        </p:nvSpPr>
        <p:spPr>
          <a:xfrm>
            <a:off x="1713760" y="1976797"/>
            <a:ext cx="7736060" cy="700186"/>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fr-FR" sz="3200" b="1" i="1" dirty="0">
                <a:solidFill>
                  <a:srgbClr val="002060"/>
                </a:solidFill>
                <a:effectLst>
                  <a:outerShdw blurRad="38100" dist="38100" dir="2700000" algn="tl">
                    <a:srgbClr val="000000">
                      <a:alpha val="43137"/>
                    </a:srgbClr>
                  </a:outerShdw>
                </a:effectLst>
                <a:latin typeface="Source Code Pro Black" panose="020B0809030403020204" pitchFamily="49" charset="0"/>
                <a:ea typeface="Source Code Pro Black" panose="020B0809030403020204" pitchFamily="49" charset="0"/>
              </a:rPr>
              <a:t>a) La Rupture épistémologique</a:t>
            </a:r>
            <a:endParaRPr lang="fr-FR" sz="3200" dirty="0">
              <a:latin typeface="Source Code Pro Black" panose="020B0809030403020204" pitchFamily="49" charset="0"/>
              <a:ea typeface="Source Code Pro Black" panose="020B0809030403020204" pitchFamily="49" charset="0"/>
            </a:endParaRPr>
          </a:p>
        </p:txBody>
      </p:sp>
      <p:sp>
        <p:nvSpPr>
          <p:cNvPr id="14" name="Rectangle 13">
            <a:extLst>
              <a:ext uri="{FF2B5EF4-FFF2-40B4-BE49-F238E27FC236}">
                <a16:creationId xmlns:a16="http://schemas.microsoft.com/office/drawing/2014/main" id="{1D1EE562-D180-4858-B715-46EFFCB3D7C6}"/>
              </a:ext>
            </a:extLst>
          </p:cNvPr>
          <p:cNvSpPr/>
          <p:nvPr/>
        </p:nvSpPr>
        <p:spPr>
          <a:xfrm>
            <a:off x="531743" y="2761485"/>
            <a:ext cx="11100582" cy="3108543"/>
          </a:xfrm>
          <a:prstGeom prst="rect">
            <a:avLst/>
          </a:prstGeom>
          <a:ln/>
        </p:spPr>
        <p:style>
          <a:lnRef idx="2">
            <a:schemeClr val="accent5"/>
          </a:lnRef>
          <a:fillRef idx="1">
            <a:schemeClr val="lt1"/>
          </a:fillRef>
          <a:effectRef idx="0">
            <a:schemeClr val="accent5"/>
          </a:effectRef>
          <a:fontRef idx="minor">
            <a:schemeClr val="dk1"/>
          </a:fontRef>
        </p:style>
        <p:txBody>
          <a:bodyPr wrap="square">
            <a:spAutoFit/>
          </a:bodyPr>
          <a:lstStyle/>
          <a:p>
            <a:pPr algn="just"/>
            <a:r>
              <a:rPr lang="fr-FR" sz="2800" b="1" dirty="0">
                <a:solidFill>
                  <a:schemeClr val="tx1"/>
                </a:solidFill>
                <a:effectLst>
                  <a:outerShdw blurRad="38100" dist="38100" dir="2700000" algn="tl">
                    <a:srgbClr val="000000">
                      <a:alpha val="43137"/>
                    </a:srgbClr>
                  </a:outerShdw>
                </a:effectLst>
              </a:rPr>
              <a:t>Po</a:t>
            </a:r>
            <a:r>
              <a:rPr lang="fr-FR" sz="2800" b="1" dirty="0">
                <a:solidFill>
                  <a:schemeClr val="tx1"/>
                </a:solidFill>
                <a:effectLst>
                  <a:outerShdw blurRad="38100" dist="38100" dir="2700000" algn="tl">
                    <a:srgbClr val="000000">
                      <a:alpha val="43137"/>
                    </a:srgbClr>
                  </a:outerShdw>
                </a:effectLst>
                <a:ea typeface="Source Sans Pro Black" panose="020B0803030403020204" pitchFamily="34" charset="0"/>
              </a:rPr>
              <a:t>ur marquer la distance avec nos idées d’avant, les idées reçues et les « Clichés » </a:t>
            </a:r>
            <a:r>
              <a:rPr lang="fr-FR" sz="2800" dirty="0">
                <a:cs typeface="Aharoni" panose="02010803020104030203" pitchFamily="2" charset="-79"/>
              </a:rPr>
              <a:t>le terme de </a:t>
            </a:r>
            <a:r>
              <a:rPr lang="fr-FR" sz="2800" i="1" dirty="0">
                <a:cs typeface="Aharoni" panose="02010803020104030203" pitchFamily="2" charset="-79"/>
              </a:rPr>
              <a:t>cliché</a:t>
            </a:r>
            <a:r>
              <a:rPr lang="fr-FR" sz="2800" dirty="0">
                <a:cs typeface="Aharoni" panose="02010803020104030203" pitchFamily="2" charset="-79"/>
              </a:rPr>
              <a:t> désigne une image réductrice, déformée et généralisante de l’autre comme étranger, des autres pays ou régions, des autres peuples, souvent négative. Le cliché est souvent à l'origine de la perception de l'autre. </a:t>
            </a:r>
            <a:r>
              <a:rPr lang="fr-FR" sz="2800" b="1" dirty="0">
                <a:solidFill>
                  <a:schemeClr val="tx1"/>
                </a:solidFill>
                <a:effectLst>
                  <a:outerShdw blurRad="38100" dist="38100" dir="2700000" algn="tl">
                    <a:srgbClr val="000000">
                      <a:alpha val="43137"/>
                    </a:srgbClr>
                  </a:outerShdw>
                </a:effectLst>
                <a:ea typeface="Source Sans Pro Black" panose="020B0803030403020204" pitchFamily="34" charset="0"/>
                <a:cs typeface="Aharoni" panose="02010803020104030203" pitchFamily="2" charset="-79"/>
              </a:rPr>
              <a:t>N</a:t>
            </a:r>
            <a:r>
              <a:rPr lang="fr-FR" sz="2800" b="1" dirty="0">
                <a:solidFill>
                  <a:schemeClr val="tx1"/>
                </a:solidFill>
                <a:effectLst>
                  <a:outerShdw blurRad="38100" dist="38100" dir="2700000" algn="tl">
                    <a:srgbClr val="000000">
                      <a:alpha val="43137"/>
                    </a:srgbClr>
                  </a:outerShdw>
                </a:effectLst>
                <a:ea typeface="Source Sans Pro Black" panose="020B0803030403020204" pitchFamily="34" charset="0"/>
              </a:rPr>
              <a:t>ous devons adopter et pratiquer une rupture épistémologique. D’où l’importance de l’argumentation dans la problématique, des concepts précis,… un 1</a:t>
            </a:r>
            <a:r>
              <a:rPr lang="fr-FR" sz="2800" b="1" baseline="30000" dirty="0">
                <a:solidFill>
                  <a:schemeClr val="tx1"/>
                </a:solidFill>
                <a:effectLst>
                  <a:outerShdw blurRad="38100" dist="38100" dir="2700000" algn="tl">
                    <a:srgbClr val="000000">
                      <a:alpha val="43137"/>
                    </a:srgbClr>
                  </a:outerShdw>
                </a:effectLst>
                <a:ea typeface="Source Sans Pro Black" panose="020B0803030403020204" pitchFamily="34" charset="0"/>
              </a:rPr>
              <a:t>er</a:t>
            </a:r>
            <a:r>
              <a:rPr lang="fr-FR" sz="2800" b="1" dirty="0">
                <a:solidFill>
                  <a:schemeClr val="tx1"/>
                </a:solidFill>
                <a:effectLst>
                  <a:outerShdw blurRad="38100" dist="38100" dir="2700000" algn="tl">
                    <a:srgbClr val="000000">
                      <a:alpha val="43137"/>
                    </a:srgbClr>
                  </a:outerShdw>
                </a:effectLst>
                <a:ea typeface="Source Sans Pro Black" panose="020B0803030403020204" pitchFamily="34" charset="0"/>
              </a:rPr>
              <a:t> pas dans la méthodologie. </a:t>
            </a:r>
          </a:p>
        </p:txBody>
      </p:sp>
    </p:spTree>
    <p:extLst>
      <p:ext uri="{BB962C8B-B14F-4D97-AF65-F5344CB8AC3E}">
        <p14:creationId xmlns:p14="http://schemas.microsoft.com/office/powerpoint/2010/main" val="2114475693"/>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0BB3B3E8-33C1-4635-966F-865DEAA0FE1B}"/>
              </a:ext>
            </a:extLst>
          </p:cNvPr>
          <p:cNvSpPr>
            <a:spLocks noGrp="1"/>
          </p:cNvSpPr>
          <p:nvPr>
            <p:ph type="dt" sz="half" idx="10"/>
          </p:nvPr>
        </p:nvSpPr>
        <p:spPr/>
        <p:txBody>
          <a:bodyPr/>
          <a:lstStyle/>
          <a:p>
            <a:fld id="{597C7C04-CC71-4C73-B986-34A96F1D3873}" type="datetime1">
              <a:rPr lang="fr-FR" smtClean="0"/>
              <a:pPr/>
              <a:t>21/04/2020</a:t>
            </a:fld>
            <a:endParaRPr lang="fr-FR"/>
          </a:p>
        </p:txBody>
      </p:sp>
      <p:sp>
        <p:nvSpPr>
          <p:cNvPr id="3" name="Espace réservé du pied de page 2">
            <a:extLst>
              <a:ext uri="{FF2B5EF4-FFF2-40B4-BE49-F238E27FC236}">
                <a16:creationId xmlns:a16="http://schemas.microsoft.com/office/drawing/2014/main" id="{BA271D40-B78F-406F-BCF4-2925B55AB605}"/>
              </a:ext>
            </a:extLst>
          </p:cNvPr>
          <p:cNvSpPr>
            <a:spLocks noGrp="1"/>
          </p:cNvSpPr>
          <p:nvPr>
            <p:ph type="ftr" sz="quarter" idx="11"/>
          </p:nvPr>
        </p:nvSpPr>
        <p:spPr>
          <a:xfrm>
            <a:off x="4038600" y="6356350"/>
            <a:ext cx="3881511" cy="365125"/>
          </a:xfrm>
        </p:spPr>
        <p:txBody>
          <a:bodyPr/>
          <a:lstStyle/>
          <a:p>
            <a:r>
              <a:rPr lang="fr-FR"/>
              <a:t>cours de module Ecoles et Méthodes S II</a:t>
            </a:r>
          </a:p>
        </p:txBody>
      </p:sp>
      <p:sp>
        <p:nvSpPr>
          <p:cNvPr id="4" name="Espace réservé du numéro de diapositive 3">
            <a:extLst>
              <a:ext uri="{FF2B5EF4-FFF2-40B4-BE49-F238E27FC236}">
                <a16:creationId xmlns:a16="http://schemas.microsoft.com/office/drawing/2014/main" id="{067D6F93-BDCB-4AAA-8802-164710089B9A}"/>
              </a:ext>
            </a:extLst>
          </p:cNvPr>
          <p:cNvSpPr>
            <a:spLocks noGrp="1"/>
          </p:cNvSpPr>
          <p:nvPr>
            <p:ph type="sldNum" sz="quarter" idx="12"/>
          </p:nvPr>
        </p:nvSpPr>
        <p:spPr/>
        <p:txBody>
          <a:bodyPr/>
          <a:lstStyle/>
          <a:p>
            <a:r>
              <a:rPr lang="fr-FR" dirty="0"/>
              <a:t>Dr: NOUI Rabah             </a:t>
            </a:r>
            <a:fld id="{CAB54A99-A9B2-4F33-AF98-75DC35EFD87D}" type="slidenum">
              <a:rPr lang="fr-FR" smtClean="0"/>
              <a:pPr/>
              <a:t>9</a:t>
            </a:fld>
            <a:endParaRPr lang="fr-FR" dirty="0"/>
          </a:p>
        </p:txBody>
      </p:sp>
      <p:sp>
        <p:nvSpPr>
          <p:cNvPr id="7" name="Rectangle 6">
            <a:extLst>
              <a:ext uri="{FF2B5EF4-FFF2-40B4-BE49-F238E27FC236}">
                <a16:creationId xmlns:a16="http://schemas.microsoft.com/office/drawing/2014/main" id="{96253BD3-1AF2-49F0-B3CB-866CCB879252}"/>
              </a:ext>
            </a:extLst>
          </p:cNvPr>
          <p:cNvSpPr/>
          <p:nvPr/>
        </p:nvSpPr>
        <p:spPr>
          <a:xfrm>
            <a:off x="2900288" y="1125124"/>
            <a:ext cx="5710312" cy="770884"/>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fr-FR" sz="4000" b="1" dirty="0">
                <a:solidFill>
                  <a:schemeClr val="accent1">
                    <a:lumMod val="75000"/>
                  </a:schemeClr>
                </a:solidFill>
                <a:effectLst>
                  <a:outerShdw blurRad="38100" dist="38100" dir="2700000" algn="tl">
                    <a:srgbClr val="000000">
                      <a:alpha val="43137"/>
                    </a:srgbClr>
                  </a:outerShdw>
                </a:effectLst>
                <a:latin typeface="+mj-lt"/>
              </a:rPr>
              <a:t>Rompre avec quoi? </a:t>
            </a:r>
            <a:endParaRPr lang="fr-FR" sz="4000" b="1" dirty="0">
              <a:solidFill>
                <a:schemeClr val="accent1">
                  <a:lumMod val="75000"/>
                </a:schemeClr>
              </a:solidFill>
              <a:effectLst>
                <a:outerShdw blurRad="38100" dist="38100" dir="2700000" algn="tl">
                  <a:srgbClr val="000000">
                    <a:alpha val="43137"/>
                  </a:srgbClr>
                </a:outerShdw>
              </a:effectLst>
              <a:latin typeface="+mj-lt"/>
              <a:ea typeface="Source Sans Pro Black" panose="020B0803030403020204" pitchFamily="34" charset="0"/>
            </a:endParaRPr>
          </a:p>
        </p:txBody>
      </p:sp>
      <p:cxnSp>
        <p:nvCxnSpPr>
          <p:cNvPr id="11" name="Connecteur droit avec flèche 10">
            <a:extLst>
              <a:ext uri="{FF2B5EF4-FFF2-40B4-BE49-F238E27FC236}">
                <a16:creationId xmlns:a16="http://schemas.microsoft.com/office/drawing/2014/main" id="{F0E7C522-75F5-47AD-A281-4630ACB9E5CE}"/>
              </a:ext>
            </a:extLst>
          </p:cNvPr>
          <p:cNvCxnSpPr>
            <a:cxnSpLocks/>
          </p:cNvCxnSpPr>
          <p:nvPr/>
        </p:nvCxnSpPr>
        <p:spPr>
          <a:xfrm flipH="1">
            <a:off x="3967091" y="1896008"/>
            <a:ext cx="1836422" cy="1956106"/>
          </a:xfrm>
          <a:prstGeom prst="straightConnector1">
            <a:avLst/>
          </a:prstGeom>
          <a:ln w="76200">
            <a:tailEnd type="triangle"/>
          </a:ln>
        </p:spPr>
        <p:style>
          <a:lnRef idx="1">
            <a:schemeClr val="accent1"/>
          </a:lnRef>
          <a:fillRef idx="0">
            <a:schemeClr val="accent1"/>
          </a:fillRef>
          <a:effectRef idx="0">
            <a:schemeClr val="accent1"/>
          </a:effectRef>
          <a:fontRef idx="minor">
            <a:schemeClr val="tx1"/>
          </a:fontRef>
        </p:style>
      </p:cxnSp>
      <p:cxnSp>
        <p:nvCxnSpPr>
          <p:cNvPr id="15" name="Connecteur droit avec flèche 14">
            <a:extLst>
              <a:ext uri="{FF2B5EF4-FFF2-40B4-BE49-F238E27FC236}">
                <a16:creationId xmlns:a16="http://schemas.microsoft.com/office/drawing/2014/main" id="{85F56827-DAE5-46BF-AAF3-9DAECA0AA69F}"/>
              </a:ext>
            </a:extLst>
          </p:cNvPr>
          <p:cNvCxnSpPr>
            <a:cxnSpLocks/>
            <a:endCxn id="20" idx="0"/>
          </p:cNvCxnSpPr>
          <p:nvPr/>
        </p:nvCxnSpPr>
        <p:spPr>
          <a:xfrm>
            <a:off x="5803511" y="1921000"/>
            <a:ext cx="2342269" cy="1931114"/>
          </a:xfrm>
          <a:prstGeom prst="straightConnector1">
            <a:avLst/>
          </a:prstGeom>
          <a:ln w="76200">
            <a:tailEnd type="triangle"/>
          </a:ln>
        </p:spPr>
        <p:style>
          <a:lnRef idx="1">
            <a:schemeClr val="accent1"/>
          </a:lnRef>
          <a:fillRef idx="0">
            <a:schemeClr val="accent1"/>
          </a:fillRef>
          <a:effectRef idx="0">
            <a:schemeClr val="accent1"/>
          </a:effectRef>
          <a:fontRef idx="minor">
            <a:schemeClr val="tx1"/>
          </a:fontRef>
        </p:style>
      </p:cxnSp>
      <p:sp>
        <p:nvSpPr>
          <p:cNvPr id="19" name="Rectangle : coins arrondis 18">
            <a:extLst>
              <a:ext uri="{FF2B5EF4-FFF2-40B4-BE49-F238E27FC236}">
                <a16:creationId xmlns:a16="http://schemas.microsoft.com/office/drawing/2014/main" id="{B1A2AC30-3534-4817-B96E-A10D8E2D48D9}"/>
              </a:ext>
            </a:extLst>
          </p:cNvPr>
          <p:cNvSpPr/>
          <p:nvPr/>
        </p:nvSpPr>
        <p:spPr>
          <a:xfrm>
            <a:off x="1311163" y="3852114"/>
            <a:ext cx="3672840" cy="548130"/>
          </a:xfrm>
          <a:prstGeom prst="roundRect">
            <a:avLst>
              <a:gd name="adj" fmla="val 24372"/>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fr-FR" dirty="0">
                <a:ln w="0"/>
                <a:solidFill>
                  <a:schemeClr val="accent1"/>
                </a:solidFill>
                <a:effectLst>
                  <a:outerShdw blurRad="38100" dist="25400" dir="5400000" algn="ctr" rotWithShape="0">
                    <a:srgbClr val="6E747A">
                      <a:alpha val="43000"/>
                    </a:srgbClr>
                  </a:outerShdw>
                </a:effectLst>
              </a:rPr>
              <a:t>Le sens commun (Préjugés, Clichés,..) </a:t>
            </a:r>
          </a:p>
        </p:txBody>
      </p:sp>
      <p:sp>
        <p:nvSpPr>
          <p:cNvPr id="20" name="Rectangle : coins arrondis 19">
            <a:extLst>
              <a:ext uri="{FF2B5EF4-FFF2-40B4-BE49-F238E27FC236}">
                <a16:creationId xmlns:a16="http://schemas.microsoft.com/office/drawing/2014/main" id="{F9730702-78C2-4A00-9D11-CE64B920BDDC}"/>
              </a:ext>
            </a:extLst>
          </p:cNvPr>
          <p:cNvSpPr/>
          <p:nvPr/>
        </p:nvSpPr>
        <p:spPr>
          <a:xfrm>
            <a:off x="6309360" y="3852114"/>
            <a:ext cx="3672840" cy="548130"/>
          </a:xfrm>
          <a:prstGeom prst="roundRect">
            <a:avLst>
              <a:gd name="adj" fmla="val 24372"/>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fr-FR" dirty="0">
                <a:ln w="0"/>
                <a:solidFill>
                  <a:schemeClr val="accent1"/>
                </a:solidFill>
                <a:effectLst>
                  <a:outerShdw blurRad="38100" dist="25400" dir="5400000" algn="ctr" rotWithShape="0">
                    <a:srgbClr val="6E747A">
                      <a:alpha val="43000"/>
                    </a:srgbClr>
                  </a:outerShdw>
                </a:effectLst>
              </a:rPr>
              <a:t>Les idées préconçues ( lectures simplistes, les fausses évidences).</a:t>
            </a:r>
          </a:p>
        </p:txBody>
      </p:sp>
    </p:spTree>
    <p:extLst>
      <p:ext uri="{BB962C8B-B14F-4D97-AF65-F5344CB8AC3E}">
        <p14:creationId xmlns:p14="http://schemas.microsoft.com/office/powerpoint/2010/main" val="675669722"/>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Object"/>
      </p:transition>
    </mc:Choice>
    <mc:Fallback>
      <p:transition spd="slow">
        <p:fade/>
      </p:transition>
    </mc:Fallback>
  </mc:AlternateContent>
</p:sld>
</file>

<file path=ppt/theme/theme1.xml><?xml version="1.0" encoding="utf-8"?>
<a:theme xmlns:a="http://schemas.openxmlformats.org/drawingml/2006/main" name="Office Theme">
  <a:themeElements>
    <a:clrScheme name="Yellow">
      <a:dk1>
        <a:sysClr val="windowText" lastClr="000000"/>
      </a:dk1>
      <a:lt1>
        <a:sysClr val="window" lastClr="FFFFFF"/>
      </a:lt1>
      <a:dk2>
        <a:srgbClr val="39302A"/>
      </a:dk2>
      <a:lt2>
        <a:srgbClr val="E5DEDB"/>
      </a:lt2>
      <a:accent1>
        <a:srgbClr val="FFCA08"/>
      </a:accent1>
      <a:accent2>
        <a:srgbClr val="F8931D"/>
      </a:accent2>
      <a:accent3>
        <a:srgbClr val="CE8D3E"/>
      </a:accent3>
      <a:accent4>
        <a:srgbClr val="EC7016"/>
      </a:accent4>
      <a:accent5>
        <a:srgbClr val="E64823"/>
      </a:accent5>
      <a:accent6>
        <a:srgbClr val="9C6A6A"/>
      </a:accent6>
      <a:hlink>
        <a:srgbClr val="2998E3"/>
      </a:hlink>
      <a:folHlink>
        <a:srgbClr val="7F723D"/>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Inset">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lumMod val="100000"/>
              </a:schemeClr>
            </a:gs>
          </a:gsLst>
          <a:lin ang="5040000" scaled="1"/>
        </a:gradFill>
        <a:gradFill rotWithShape="1">
          <a:gsLst>
            <a:gs pos="0">
              <a:schemeClr val="phClr"/>
            </a:gs>
            <a:gs pos="100000">
              <a:schemeClr val="phClr">
                <a:shade val="75000"/>
                <a:satMod val="120000"/>
                <a:lumMod val="9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a:effectStyle>
        <a:effectStyle>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a:bevelT w="101600" h="25400" prst="softRound"/>
            <a:contourClr>
              <a:schemeClr val="phClr">
                <a:shade val="30000"/>
              </a:schemeClr>
            </a:contourClr>
          </a:sp3d>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TM04033937[[fn=Vapor Trail]]</Template>
  <TotalTime>61</TotalTime>
  <Words>519</Words>
  <Application>Microsoft Office PowerPoint</Application>
  <PresentationFormat>Widescreen</PresentationFormat>
  <Paragraphs>97</Paragraphs>
  <Slides>11</Slides>
  <Notes>5</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vt:i4>
      </vt:variant>
    </vt:vector>
  </HeadingPairs>
  <TitlesOfParts>
    <vt:vector size="17" baseType="lpstr">
      <vt:lpstr>Agency FB</vt:lpstr>
      <vt:lpstr>Arial</vt:lpstr>
      <vt:lpstr>Calibri</vt:lpstr>
      <vt:lpstr>Calibri Light</vt:lpstr>
      <vt:lpstr>Source Code Pro Black</vt:lpstr>
      <vt:lpstr>Office Theme</vt:lpstr>
      <vt:lpstr>Faculté des sciences humaines et sociales  Département des sciences humaines Module : Ecoles et Méthodes  Licence I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Faculté des sciences humaines et sociales  Département des sciences humaines Module : Ecoles et Méthodes  Licence I </dc:title>
  <dc:creator>TOSHIBA</dc:creator>
  <cp:lastModifiedBy>TOSHIBA</cp:lastModifiedBy>
  <cp:revision>12</cp:revision>
  <dcterms:created xsi:type="dcterms:W3CDTF">2020-04-21T14:36:10Z</dcterms:created>
  <dcterms:modified xsi:type="dcterms:W3CDTF">2020-04-21T15:37:14Z</dcterms:modified>
</cp:coreProperties>
</file>