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3"/>
  </p:notesMasterIdLst>
  <p:sldIdLst>
    <p:sldId id="317" r:id="rId2"/>
    <p:sldId id="298" r:id="rId3"/>
    <p:sldId id="262" r:id="rId4"/>
    <p:sldId id="300" r:id="rId5"/>
    <p:sldId id="263" r:id="rId6"/>
    <p:sldId id="299" r:id="rId7"/>
    <p:sldId id="257" r:id="rId8"/>
    <p:sldId id="302" r:id="rId9"/>
    <p:sldId id="301" r:id="rId10"/>
    <p:sldId id="277" r:id="rId11"/>
    <p:sldId id="258" r:id="rId12"/>
    <p:sldId id="278" r:id="rId13"/>
    <p:sldId id="279" r:id="rId14"/>
    <p:sldId id="280" r:id="rId15"/>
    <p:sldId id="260" r:id="rId16"/>
    <p:sldId id="269" r:id="rId17"/>
    <p:sldId id="303" r:id="rId18"/>
    <p:sldId id="304" r:id="rId19"/>
    <p:sldId id="282" r:id="rId20"/>
    <p:sldId id="305" r:id="rId21"/>
    <p:sldId id="264" r:id="rId22"/>
    <p:sldId id="265" r:id="rId23"/>
    <p:sldId id="266" r:id="rId24"/>
    <p:sldId id="267" r:id="rId25"/>
    <p:sldId id="281" r:id="rId26"/>
    <p:sldId id="308" r:id="rId27"/>
    <p:sldId id="271" r:id="rId28"/>
    <p:sldId id="307" r:id="rId29"/>
    <p:sldId id="272" r:id="rId30"/>
    <p:sldId id="273" r:id="rId31"/>
    <p:sldId id="274" r:id="rId32"/>
    <p:sldId id="275" r:id="rId33"/>
    <p:sldId id="288" r:id="rId34"/>
    <p:sldId id="306" r:id="rId35"/>
    <p:sldId id="311" r:id="rId36"/>
    <p:sldId id="315" r:id="rId37"/>
    <p:sldId id="316" r:id="rId38"/>
    <p:sldId id="312" r:id="rId39"/>
    <p:sldId id="313" r:id="rId40"/>
    <p:sldId id="268" r:id="rId41"/>
    <p:sldId id="314"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33B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46"/>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B53374-D234-4A63-B8D9-D3AC9CECCE82}" type="datetimeFigureOut">
              <a:rPr lang="fr-FR" smtClean="0"/>
              <a:pPr/>
              <a:t>04/01/2021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F210A9-A567-4A9C-B0EE-FF11214C4A8F}"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a:t>kih</a:t>
            </a:r>
            <a:endParaRPr lang="fr-FR" dirty="0"/>
          </a:p>
        </p:txBody>
      </p:sp>
      <p:sp>
        <p:nvSpPr>
          <p:cNvPr id="4" name="Espace réservé du numéro de diapositive 3"/>
          <p:cNvSpPr>
            <a:spLocks noGrp="1"/>
          </p:cNvSpPr>
          <p:nvPr>
            <p:ph type="sldNum" sz="quarter" idx="10"/>
          </p:nvPr>
        </p:nvSpPr>
        <p:spPr/>
        <p:txBody>
          <a:bodyPr/>
          <a:lstStyle/>
          <a:p>
            <a:fld id="{BEF210A9-A567-4A9C-B0EE-FF11214C4A8F}" type="slidenum">
              <a:rPr lang="fr-FR" smtClean="0"/>
              <a:pPr/>
              <a:t>12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64FE702-0C46-C64B-9A58-CA70259A50E4}" type="slidenum">
              <a:rPr lang="fr-FR" smtClean="0"/>
              <a:pPr/>
              <a:t>20</a:t>
            </a:fld>
            <a:endParaRPr lang="fr-FR"/>
          </a:p>
        </p:txBody>
      </p:sp>
    </p:spTree>
    <p:extLst>
      <p:ext uri="{BB962C8B-B14F-4D97-AF65-F5344CB8AC3E}">
        <p14:creationId xmlns:p14="http://schemas.microsoft.com/office/powerpoint/2010/main" xmlns="" val="3524738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64FE702-0C46-C64B-9A58-CA70259A50E4}" type="slidenum">
              <a:rPr lang="fr-FR" smtClean="0"/>
              <a:pPr/>
              <a:t>40</a:t>
            </a:fld>
            <a:endParaRPr lang="fr-FR"/>
          </a:p>
        </p:txBody>
      </p:sp>
    </p:spTree>
    <p:extLst>
      <p:ext uri="{BB962C8B-B14F-4D97-AF65-F5344CB8AC3E}">
        <p14:creationId xmlns:p14="http://schemas.microsoft.com/office/powerpoint/2010/main" xmlns="" val="2322791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D9BD2154-1EE9-4598-AC3B-776FC60F18BD}" type="datetimeFigureOut">
              <a:rPr lang="fr-FR" smtClean="0"/>
              <a:pPr/>
              <a:t>04/01/2021</a:t>
            </a:fld>
            <a:endParaRPr lang="fr-F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endParaRPr lang="fr-F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81EC983C-DC65-4B5E-B9FD-B121CFFB1899}"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D9BD2154-1EE9-4598-AC3B-776FC60F18BD}" type="datetimeFigureOut">
              <a:rPr lang="fr-FR" smtClean="0"/>
              <a:pPr/>
              <a:t>04/01/2021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EC983C-DC65-4B5E-B9FD-B121CFFB189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D9BD2154-1EE9-4598-AC3B-776FC60F18BD}" type="datetimeFigureOut">
              <a:rPr lang="fr-FR" smtClean="0"/>
              <a:pPr/>
              <a:t>04/01/2021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1EC983C-DC65-4B5E-B9FD-B121CFFB189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4"/>
          </p:nvPr>
        </p:nvSpPr>
        <p:spPr/>
        <p:txBody>
          <a:bodyPr rtlCol="0"/>
          <a:lstStyle/>
          <a:p>
            <a:fld id="{D9BD2154-1EE9-4598-AC3B-776FC60F18BD}" type="datetimeFigureOut">
              <a:rPr lang="fr-FR" smtClean="0"/>
              <a:pPr/>
              <a:t>04/01/2021</a:t>
            </a:fld>
            <a:endParaRPr lang="fr-FR"/>
          </a:p>
        </p:txBody>
      </p:sp>
      <p:sp>
        <p:nvSpPr>
          <p:cNvPr id="9" name="Espace réservé du numéro de diapositive 8"/>
          <p:cNvSpPr>
            <a:spLocks noGrp="1"/>
          </p:cNvSpPr>
          <p:nvPr>
            <p:ph type="sldNum" sz="quarter" idx="15"/>
          </p:nvPr>
        </p:nvSpPr>
        <p:spPr/>
        <p:txBody>
          <a:bodyPr rtlCol="0"/>
          <a:lstStyle/>
          <a:p>
            <a:fld id="{81EC983C-DC65-4B5E-B9FD-B121CFFB1899}" type="slidenum">
              <a:rPr lang="fr-FR" smtClean="0"/>
              <a:pPr/>
              <a:t>‹N°›</a:t>
            </a:fld>
            <a:endParaRPr lang="fr-FR"/>
          </a:p>
        </p:txBody>
      </p:sp>
      <p:sp>
        <p:nvSpPr>
          <p:cNvPr id="10" name="Espace réservé du pied de page 9"/>
          <p:cNvSpPr>
            <a:spLocks noGrp="1"/>
          </p:cNvSpPr>
          <p:nvPr>
            <p:ph type="ftr" sz="quarter" idx="16"/>
          </p:nvPr>
        </p:nvSpPr>
        <p:spPr/>
        <p:txBody>
          <a:bodyPr rtlCol="0"/>
          <a:lstStyle/>
          <a:p>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D9BD2154-1EE9-4598-AC3B-776FC60F18BD}" type="datetimeFigureOut">
              <a:rPr lang="fr-FR" smtClean="0"/>
              <a:pPr/>
              <a:t>04/01/2021</a:t>
            </a:fld>
            <a:endParaRPr lang="fr-F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endParaRPr lang="fr-F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81EC983C-DC65-4B5E-B9FD-B121CFFB1899}"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5" name="Espace réservé de la date 4"/>
          <p:cNvSpPr>
            <a:spLocks noGrp="1"/>
          </p:cNvSpPr>
          <p:nvPr>
            <p:ph type="dt" sz="half" idx="10"/>
          </p:nvPr>
        </p:nvSpPr>
        <p:spPr/>
        <p:txBody>
          <a:bodyPr/>
          <a:lstStyle/>
          <a:p>
            <a:fld id="{D9BD2154-1EE9-4598-AC3B-776FC60F18BD}" type="datetimeFigureOut">
              <a:rPr lang="fr-FR" smtClean="0"/>
              <a:pPr/>
              <a:t>04/01/2021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1EC983C-DC65-4B5E-B9FD-B121CFFB1899}" type="slidenum">
              <a:rPr lang="fr-FR" smtClean="0"/>
              <a:pPr/>
              <a:t>‹N°›</a:t>
            </a:fld>
            <a:endParaRPr lang="fr-FR"/>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a:t>Cliquez pour modifier le style du titre</a:t>
            </a:r>
            <a:endParaRPr kumimoji="0" lang="en-US"/>
          </a:p>
        </p:txBody>
      </p:sp>
      <p:sp>
        <p:nvSpPr>
          <p:cNvPr id="7" name="Espace réservé de la date 6"/>
          <p:cNvSpPr>
            <a:spLocks noGrp="1"/>
          </p:cNvSpPr>
          <p:nvPr>
            <p:ph type="dt" sz="half" idx="10"/>
          </p:nvPr>
        </p:nvSpPr>
        <p:spPr/>
        <p:txBody>
          <a:bodyPr/>
          <a:lstStyle/>
          <a:p>
            <a:fld id="{D9BD2154-1EE9-4598-AC3B-776FC60F18BD}" type="datetimeFigureOut">
              <a:rPr lang="fr-FR" smtClean="0"/>
              <a:pPr/>
              <a:t>04/01/2021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1EC983C-DC65-4B5E-B9FD-B121CFFB1899}" type="slidenum">
              <a:rPr lang="fr-FR" smtClean="0"/>
              <a:pPr/>
              <a:t>‹N°›</a:t>
            </a:fld>
            <a:endParaRPr lang="fr-FR"/>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a:t>Cliquez pour modifier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6" name="Espace réservé de la date 5"/>
          <p:cNvSpPr>
            <a:spLocks noGrp="1"/>
          </p:cNvSpPr>
          <p:nvPr>
            <p:ph type="dt" sz="half" idx="10"/>
          </p:nvPr>
        </p:nvSpPr>
        <p:spPr/>
        <p:txBody>
          <a:bodyPr rtlCol="0"/>
          <a:lstStyle/>
          <a:p>
            <a:fld id="{D9BD2154-1EE9-4598-AC3B-776FC60F18BD}" type="datetimeFigureOut">
              <a:rPr lang="fr-FR" smtClean="0"/>
              <a:pPr/>
              <a:t>04/01/2021</a:t>
            </a:fld>
            <a:endParaRPr lang="fr-FR"/>
          </a:p>
        </p:txBody>
      </p:sp>
      <p:sp>
        <p:nvSpPr>
          <p:cNvPr id="7" name="Espace réservé du numéro de diapositive 6"/>
          <p:cNvSpPr>
            <a:spLocks noGrp="1"/>
          </p:cNvSpPr>
          <p:nvPr>
            <p:ph type="sldNum" sz="quarter" idx="11"/>
          </p:nvPr>
        </p:nvSpPr>
        <p:spPr/>
        <p:txBody>
          <a:bodyPr rtlCol="0"/>
          <a:lstStyle/>
          <a:p>
            <a:fld id="{81EC983C-DC65-4B5E-B9FD-B121CFFB1899}" type="slidenum">
              <a:rPr lang="fr-FR" smtClean="0"/>
              <a:pPr/>
              <a:t>‹N°›</a:t>
            </a:fld>
            <a:endParaRPr lang="fr-FR"/>
          </a:p>
        </p:txBody>
      </p:sp>
      <p:sp>
        <p:nvSpPr>
          <p:cNvPr id="8" name="Espace réservé du pied de page 7"/>
          <p:cNvSpPr>
            <a:spLocks noGrp="1"/>
          </p:cNvSpPr>
          <p:nvPr>
            <p:ph type="ftr" sz="quarter" idx="12"/>
          </p:nvPr>
        </p:nvSpPr>
        <p:spPr/>
        <p:txBody>
          <a:bodyPr rtlCol="0"/>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9BD2154-1EE9-4598-AC3B-776FC60F18BD}" type="datetimeFigureOut">
              <a:rPr lang="fr-FR" smtClean="0"/>
              <a:pPr/>
              <a:t>04/01/2021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1EC983C-DC65-4B5E-B9FD-B121CFFB189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1" name="Espace réservé de la date 20"/>
          <p:cNvSpPr>
            <a:spLocks noGrp="1"/>
          </p:cNvSpPr>
          <p:nvPr>
            <p:ph type="dt" sz="half" idx="14"/>
          </p:nvPr>
        </p:nvSpPr>
        <p:spPr/>
        <p:txBody>
          <a:bodyPr rtlCol="0"/>
          <a:lstStyle/>
          <a:p>
            <a:fld id="{D9BD2154-1EE9-4598-AC3B-776FC60F18BD}" type="datetimeFigureOut">
              <a:rPr lang="fr-FR" smtClean="0"/>
              <a:pPr/>
              <a:t>04/01/2021</a:t>
            </a:fld>
            <a:endParaRPr lang="fr-FR"/>
          </a:p>
        </p:txBody>
      </p:sp>
      <p:sp>
        <p:nvSpPr>
          <p:cNvPr id="22" name="Espace réservé du numéro de diapositive 21"/>
          <p:cNvSpPr>
            <a:spLocks noGrp="1"/>
          </p:cNvSpPr>
          <p:nvPr>
            <p:ph type="sldNum" sz="quarter" idx="15"/>
          </p:nvPr>
        </p:nvSpPr>
        <p:spPr/>
        <p:txBody>
          <a:bodyPr rtlCol="0"/>
          <a:lstStyle/>
          <a:p>
            <a:fld id="{81EC983C-DC65-4B5E-B9FD-B121CFFB1899}" type="slidenum">
              <a:rPr lang="fr-FR" smtClean="0"/>
              <a:pPr/>
              <a:t>‹N°›</a:t>
            </a:fld>
            <a:endParaRPr lang="fr-FR"/>
          </a:p>
        </p:txBody>
      </p:sp>
      <p:sp>
        <p:nvSpPr>
          <p:cNvPr id="23" name="Espace réservé du pied de page 22"/>
          <p:cNvSpPr>
            <a:spLocks noGrp="1"/>
          </p:cNvSpPr>
          <p:nvPr>
            <p:ph type="ftr" sz="quarter" idx="16"/>
          </p:nvPr>
        </p:nvSpPr>
        <p:spPr/>
        <p:txBody>
          <a:bodyPr rtlCol="0"/>
          <a:lstStyle/>
          <a:p>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D9BD2154-1EE9-4598-AC3B-776FC60F18BD}" type="datetimeFigureOut">
              <a:rPr lang="fr-FR" smtClean="0"/>
              <a:pPr/>
              <a:t>04/01/2021</a:t>
            </a:fld>
            <a:endParaRPr lang="fr-FR"/>
          </a:p>
        </p:txBody>
      </p:sp>
      <p:sp>
        <p:nvSpPr>
          <p:cNvPr id="18" name="Espace réservé du numéro de diapositive 17"/>
          <p:cNvSpPr>
            <a:spLocks noGrp="1"/>
          </p:cNvSpPr>
          <p:nvPr>
            <p:ph type="sldNum" sz="quarter" idx="11"/>
          </p:nvPr>
        </p:nvSpPr>
        <p:spPr/>
        <p:txBody>
          <a:bodyPr rtlCol="0"/>
          <a:lstStyle/>
          <a:p>
            <a:fld id="{81EC983C-DC65-4B5E-B9FD-B121CFFB1899}" type="slidenum">
              <a:rPr lang="fr-FR" smtClean="0"/>
              <a:pPr/>
              <a:t>‹N°›</a:t>
            </a:fld>
            <a:endParaRPr lang="fr-FR"/>
          </a:p>
        </p:txBody>
      </p:sp>
      <p:sp>
        <p:nvSpPr>
          <p:cNvPr id="21" name="Espace réservé du pied de page 20"/>
          <p:cNvSpPr>
            <a:spLocks noGrp="1"/>
          </p:cNvSpPr>
          <p:nvPr>
            <p:ph type="ftr" sz="quarter" idx="12"/>
          </p:nvPr>
        </p:nvSpPr>
        <p:spPr/>
        <p:txBody>
          <a:bodyPr rtlCol="0"/>
          <a:lstStyle/>
          <a:p>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BD2154-1EE9-4598-AC3B-776FC60F18BD}" type="datetimeFigureOut">
              <a:rPr lang="fr-FR" smtClean="0"/>
              <a:pPr/>
              <a:t>04/01/2021</a:t>
            </a:fld>
            <a:endParaRPr lang="fr-F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fr-F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81EC983C-DC65-4B5E-B9FD-B121CFFB189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5.tif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xmlns="" id="{B3E546CA-C896-D14C-934A-3B3BB32DDC55}"/>
              </a:ext>
            </a:extLst>
          </p:cNvPr>
          <p:cNvSpPr>
            <a:spLocks noGrp="1"/>
          </p:cNvSpPr>
          <p:nvPr>
            <p:ph sz="quarter" idx="1"/>
          </p:nvPr>
        </p:nvSpPr>
        <p:spPr>
          <a:xfrm>
            <a:off x="457200" y="355294"/>
            <a:ext cx="7467600" cy="5810009"/>
          </a:xfrm>
        </p:spPr>
        <p:txBody>
          <a:bodyPr>
            <a:normAutofit/>
          </a:bodyPr>
          <a:lstStyle/>
          <a:p>
            <a:pPr marL="0" indent="0" algn="ctr">
              <a:buNone/>
            </a:pPr>
            <a:r>
              <a:rPr lang="fr-FR" sz="2000" b="1" dirty="0">
                <a:latin typeface="Times New Roman" panose="02020603050405020304" pitchFamily="18" charset="0"/>
                <a:cs typeface="Times New Roman" panose="02020603050405020304" pitchFamily="18" charset="0"/>
              </a:rPr>
              <a:t>L’ADN: structure et propriétés </a:t>
            </a:r>
          </a:p>
        </p:txBody>
      </p:sp>
      <p:sp>
        <p:nvSpPr>
          <p:cNvPr id="4" name="Rectangle 3">
            <a:extLst>
              <a:ext uri="{FF2B5EF4-FFF2-40B4-BE49-F238E27FC236}">
                <a16:creationId xmlns:a16="http://schemas.microsoft.com/office/drawing/2014/main" xmlns="" id="{94299D77-F7CD-E045-AC32-50C47900A7F0}"/>
              </a:ext>
            </a:extLst>
          </p:cNvPr>
          <p:cNvSpPr/>
          <p:nvPr/>
        </p:nvSpPr>
        <p:spPr>
          <a:xfrm>
            <a:off x="745190" y="1287666"/>
            <a:ext cx="1664238" cy="400110"/>
          </a:xfrm>
          <a:prstGeom prst="rect">
            <a:avLst/>
          </a:prstGeom>
        </p:spPr>
        <p:txBody>
          <a:bodyPr wrap="none">
            <a:spAutoFit/>
          </a:bodyPr>
          <a:lstStyle/>
          <a:p>
            <a:r>
              <a:rPr lang="en-US" sz="2000" dirty="0">
                <a:latin typeface="Times New Roman" panose="02020603050405020304" pitchFamily="18" charset="0"/>
                <a:cs typeface="Times New Roman" panose="02020603050405020304" pitchFamily="18" charset="0"/>
              </a:rPr>
              <a:t>1. </a:t>
            </a:r>
            <a:r>
              <a:rPr lang="en-US" sz="2000" dirty="0" err="1" smtClean="0">
                <a:latin typeface="Times New Roman" panose="02020603050405020304" pitchFamily="18" charset="0"/>
                <a:cs typeface="Times New Roman" panose="02020603050405020304" pitchFamily="18" charset="0"/>
              </a:rPr>
              <a:t>Nucléotides</a:t>
            </a:r>
            <a:endParaRPr lang="fr-FR" sz="2000" dirty="0">
              <a:latin typeface="Times New Roman" panose="02020603050405020304" pitchFamily="18" charset="0"/>
              <a:cs typeface="Times New Roman" panose="02020603050405020304" pitchFamily="18" charset="0"/>
            </a:endParaRPr>
          </a:p>
        </p:txBody>
      </p:sp>
      <p:sp>
        <p:nvSpPr>
          <p:cNvPr id="7" name="ZoneTexte 6">
            <a:extLst>
              <a:ext uri="{FF2B5EF4-FFF2-40B4-BE49-F238E27FC236}">
                <a16:creationId xmlns:a16="http://schemas.microsoft.com/office/drawing/2014/main" xmlns="" id="{44D6D691-14D2-1B49-9A65-284F547CD666}"/>
              </a:ext>
            </a:extLst>
          </p:cNvPr>
          <p:cNvSpPr txBox="1"/>
          <p:nvPr/>
        </p:nvSpPr>
        <p:spPr>
          <a:xfrm>
            <a:off x="899592" y="1930022"/>
            <a:ext cx="4824536" cy="400110"/>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2. </a:t>
            </a:r>
            <a:r>
              <a:rPr lang="fr-FR" sz="2000" dirty="0" err="1">
                <a:latin typeface="Times New Roman" panose="02020603050405020304" pitchFamily="18" charset="0"/>
                <a:cs typeface="Times New Roman" panose="02020603050405020304" pitchFamily="18" charset="0"/>
              </a:rPr>
              <a:t>Polynucléotides</a:t>
            </a:r>
            <a:r>
              <a:rPr lang="fr-FR" sz="2000" dirty="0">
                <a:latin typeface="Times New Roman" panose="02020603050405020304" pitchFamily="18" charset="0"/>
                <a:cs typeface="Times New Roman" panose="02020603050405020304" pitchFamily="18" charset="0"/>
              </a:rPr>
              <a:t> </a:t>
            </a:r>
          </a:p>
        </p:txBody>
      </p:sp>
      <p:sp>
        <p:nvSpPr>
          <p:cNvPr id="8" name="Rectangle 7">
            <a:extLst>
              <a:ext uri="{FF2B5EF4-FFF2-40B4-BE49-F238E27FC236}">
                <a16:creationId xmlns:a16="http://schemas.microsoft.com/office/drawing/2014/main" xmlns="" id="{BC13139A-80AB-8348-98CE-6F5E0090A5D1}"/>
              </a:ext>
            </a:extLst>
          </p:cNvPr>
          <p:cNvSpPr/>
          <p:nvPr/>
        </p:nvSpPr>
        <p:spPr>
          <a:xfrm>
            <a:off x="1428728" y="2428868"/>
            <a:ext cx="2526654" cy="498663"/>
          </a:xfrm>
          <a:prstGeom prst="rect">
            <a:avLst/>
          </a:prstGeom>
        </p:spPr>
        <p:txBody>
          <a:bodyPr wrap="none">
            <a:spAutoFit/>
          </a:bodyPr>
          <a:lstStyle/>
          <a:p>
            <a:pPr algn="just">
              <a:lnSpc>
                <a:spcPct val="150000"/>
              </a:lnSpc>
            </a:pPr>
            <a:r>
              <a:rPr lang="fr-FR" sz="2000" dirty="0">
                <a:latin typeface="Times New Roman" panose="02020603050405020304" pitchFamily="18" charset="0"/>
                <a:cs typeface="Times New Roman" panose="02020603050405020304" pitchFamily="18" charset="0"/>
              </a:rPr>
              <a:t>3.  Structure de l’ADN</a:t>
            </a:r>
          </a:p>
        </p:txBody>
      </p:sp>
      <p:sp>
        <p:nvSpPr>
          <p:cNvPr id="9" name="ZoneTexte 8">
            <a:extLst>
              <a:ext uri="{FF2B5EF4-FFF2-40B4-BE49-F238E27FC236}">
                <a16:creationId xmlns:a16="http://schemas.microsoft.com/office/drawing/2014/main" xmlns="" id="{E51738BB-2DEC-A84F-B57A-516F283EF41E}"/>
              </a:ext>
            </a:extLst>
          </p:cNvPr>
          <p:cNvSpPr txBox="1"/>
          <p:nvPr/>
        </p:nvSpPr>
        <p:spPr>
          <a:xfrm>
            <a:off x="1627312" y="3177814"/>
            <a:ext cx="6408712" cy="400110"/>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4. Différentes formes de l’ADN </a:t>
            </a:r>
          </a:p>
        </p:txBody>
      </p:sp>
      <p:sp>
        <p:nvSpPr>
          <p:cNvPr id="10" name="ZoneTexte 9">
            <a:extLst>
              <a:ext uri="{FF2B5EF4-FFF2-40B4-BE49-F238E27FC236}">
                <a16:creationId xmlns:a16="http://schemas.microsoft.com/office/drawing/2014/main" xmlns="" id="{AFD45971-D103-4E46-A160-46617517FC32}"/>
              </a:ext>
            </a:extLst>
          </p:cNvPr>
          <p:cNvSpPr txBox="1"/>
          <p:nvPr/>
        </p:nvSpPr>
        <p:spPr>
          <a:xfrm>
            <a:off x="2425452" y="4748702"/>
            <a:ext cx="7056784" cy="400110"/>
          </a:xfrm>
          <a:prstGeom prst="rect">
            <a:avLst/>
          </a:prstGeom>
          <a:noFill/>
        </p:spPr>
        <p:txBody>
          <a:bodyPr wrap="square" rtlCol="0">
            <a:spAutoFit/>
          </a:bodyPr>
          <a:lstStyle/>
          <a:p>
            <a:r>
              <a:rPr lang="fr-FR" sz="2000" dirty="0">
                <a:latin typeface="Times New Roman" panose="02020603050405020304" pitchFamily="18" charset="0"/>
                <a:cs typeface="Times New Roman" panose="02020603050405020304" pitchFamily="18" charset="0"/>
              </a:rPr>
              <a:t>6. Propriétés </a:t>
            </a:r>
            <a:r>
              <a:rPr lang="fr-FR" sz="2000" dirty="0" smtClean="0">
                <a:latin typeface="Times New Roman" panose="02020603050405020304" pitchFamily="18" charset="0"/>
                <a:cs typeface="Times New Roman" panose="02020603050405020304" pitchFamily="18" charset="0"/>
              </a:rPr>
              <a:t>physico-chimiques </a:t>
            </a:r>
            <a:r>
              <a:rPr lang="fr-FR" sz="2000" dirty="0">
                <a:latin typeface="Times New Roman" panose="02020603050405020304" pitchFamily="18" charset="0"/>
                <a:cs typeface="Times New Roman" panose="02020603050405020304" pitchFamily="18" charset="0"/>
              </a:rPr>
              <a:t>de l’ADN </a:t>
            </a:r>
          </a:p>
        </p:txBody>
      </p:sp>
      <p:sp>
        <p:nvSpPr>
          <p:cNvPr id="11" name="Text Box 3">
            <a:extLst>
              <a:ext uri="{FF2B5EF4-FFF2-40B4-BE49-F238E27FC236}">
                <a16:creationId xmlns:a16="http://schemas.microsoft.com/office/drawing/2014/main" xmlns="" id="{2D385499-FFCA-9E41-97E8-CB81E9125801}"/>
              </a:ext>
            </a:extLst>
          </p:cNvPr>
          <p:cNvSpPr txBox="1">
            <a:spLocks noChangeArrowheads="1"/>
          </p:cNvSpPr>
          <p:nvPr/>
        </p:nvSpPr>
        <p:spPr bwMode="auto">
          <a:xfrm>
            <a:off x="1980346" y="3954789"/>
            <a:ext cx="3743782" cy="400110"/>
          </a:xfrm>
          <a:prstGeom prst="rect">
            <a:avLst/>
          </a:prstGeom>
          <a:noFill/>
          <a:ln w="9525">
            <a:noFill/>
            <a:miter lim="800000"/>
            <a:headEnd/>
            <a:tailEnd/>
          </a:ln>
        </p:spPr>
        <p:txBody>
          <a:bodyPr wrap="none">
            <a:spAutoFit/>
          </a:bodyPr>
          <a:lstStyle/>
          <a:p>
            <a:r>
              <a:rPr lang="fr-FR" sz="2000" dirty="0">
                <a:latin typeface="Times New Roman" panose="02020603050405020304" pitchFamily="18" charset="0"/>
                <a:cs typeface="Times New Roman" panose="02020603050405020304" pitchFamily="18" charset="0"/>
              </a:rPr>
              <a:t>5. ADN des différents être vivants </a:t>
            </a:r>
          </a:p>
        </p:txBody>
      </p:sp>
    </p:spTree>
    <p:extLst>
      <p:ext uri="{BB962C8B-B14F-4D97-AF65-F5344CB8AC3E}">
        <p14:creationId xmlns:p14="http://schemas.microsoft.com/office/powerpoint/2010/main" xmlns="" val="2520358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51520" y="780122"/>
            <a:ext cx="5505450" cy="5524500"/>
          </a:xfrm>
          <a:prstGeom prst="rect">
            <a:avLst/>
          </a:prstGeom>
          <a:noFill/>
          <a:ln w="9525">
            <a:noFill/>
            <a:miter lim="800000"/>
            <a:headEnd/>
            <a:tailEnd/>
          </a:ln>
        </p:spPr>
      </p:pic>
      <p:pic>
        <p:nvPicPr>
          <p:cNvPr id="3" name="Image 2">
            <a:extLst>
              <a:ext uri="{FF2B5EF4-FFF2-40B4-BE49-F238E27FC236}">
                <a16:creationId xmlns:a16="http://schemas.microsoft.com/office/drawing/2014/main" xmlns="" id="{268F330F-946E-A242-89C2-109B9F23C0BB}"/>
              </a:ext>
            </a:extLst>
          </p:cNvPr>
          <p:cNvPicPr>
            <a:picLocks noChangeAspect="1"/>
          </p:cNvPicPr>
          <p:nvPr/>
        </p:nvPicPr>
        <p:blipFill>
          <a:blip r:embed="rId3"/>
          <a:stretch>
            <a:fillRect/>
          </a:stretch>
        </p:blipFill>
        <p:spPr>
          <a:xfrm>
            <a:off x="5436096" y="1325538"/>
            <a:ext cx="3096344" cy="2221993"/>
          </a:xfrm>
          <a:prstGeom prst="rect">
            <a:avLst/>
          </a:prstGeom>
        </p:spPr>
      </p:pic>
      <p:sp>
        <p:nvSpPr>
          <p:cNvPr id="2" name="ZoneTexte 1">
            <a:extLst>
              <a:ext uri="{FF2B5EF4-FFF2-40B4-BE49-F238E27FC236}">
                <a16:creationId xmlns:a16="http://schemas.microsoft.com/office/drawing/2014/main" xmlns="" id="{750E5B34-C394-AA42-AAB1-B37A5A2FCED8}"/>
              </a:ext>
            </a:extLst>
          </p:cNvPr>
          <p:cNvSpPr txBox="1"/>
          <p:nvPr/>
        </p:nvSpPr>
        <p:spPr>
          <a:xfrm>
            <a:off x="6316613" y="3723615"/>
            <a:ext cx="1656184" cy="369332"/>
          </a:xfrm>
          <a:prstGeom prst="rect">
            <a:avLst/>
          </a:prstGeom>
          <a:noFill/>
        </p:spPr>
        <p:txBody>
          <a:bodyPr wrap="square" rtlCol="0">
            <a:spAutoFit/>
          </a:bodyPr>
          <a:lstStyle/>
          <a:p>
            <a:r>
              <a:rPr lang="fr-FR" b="1" dirty="0" err="1">
                <a:solidFill>
                  <a:srgbClr val="2733B9"/>
                </a:solidFill>
              </a:rPr>
              <a:t>dCTP</a:t>
            </a:r>
            <a:endParaRPr lang="fr-FR" b="1" dirty="0">
              <a:solidFill>
                <a:srgbClr val="2733B9"/>
              </a:solidFill>
            </a:endParaRPr>
          </a:p>
        </p:txBody>
      </p:sp>
      <p:sp>
        <p:nvSpPr>
          <p:cNvPr id="5" name="ZoneTexte 4">
            <a:extLst>
              <a:ext uri="{FF2B5EF4-FFF2-40B4-BE49-F238E27FC236}">
                <a16:creationId xmlns:a16="http://schemas.microsoft.com/office/drawing/2014/main" xmlns="" id="{631DFD32-3E09-204D-8D29-D4FA48C6715D}"/>
              </a:ext>
            </a:extLst>
          </p:cNvPr>
          <p:cNvSpPr txBox="1"/>
          <p:nvPr/>
        </p:nvSpPr>
        <p:spPr>
          <a:xfrm>
            <a:off x="5402907" y="956206"/>
            <a:ext cx="1656184" cy="369332"/>
          </a:xfrm>
          <a:prstGeom prst="rect">
            <a:avLst/>
          </a:prstGeom>
          <a:noFill/>
        </p:spPr>
        <p:txBody>
          <a:bodyPr wrap="square" rtlCol="0">
            <a:spAutoFit/>
          </a:bodyPr>
          <a:lstStyle/>
          <a:p>
            <a:r>
              <a:rPr lang="fr-FR" b="1" dirty="0"/>
              <a:t>( 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A69811E-08AC-C14F-969B-D3DE88ED5C93}"/>
              </a:ext>
            </a:extLst>
          </p:cNvPr>
          <p:cNvSpPr/>
          <p:nvPr/>
        </p:nvSpPr>
        <p:spPr>
          <a:xfrm>
            <a:off x="31452" y="332656"/>
            <a:ext cx="9144000" cy="2481449"/>
          </a:xfrm>
          <a:prstGeom prst="rect">
            <a:avLst/>
          </a:prstGeom>
        </p:spPr>
        <p:txBody>
          <a:bodyPr wrap="square">
            <a:spAutoFit/>
          </a:bodyPr>
          <a:lstStyle/>
          <a:p>
            <a:pPr algn="just">
              <a:lnSpc>
                <a:spcPct val="150000"/>
              </a:lnSpc>
            </a:pPr>
            <a:r>
              <a:rPr lang="fr-FR" sz="1500" dirty="0">
                <a:latin typeface="Times New Roman" panose="02020603050405020304" pitchFamily="18" charset="0"/>
                <a:cs typeface="Times New Roman" panose="02020603050405020304" pitchFamily="18" charset="0"/>
              </a:rPr>
              <a:t>L’association d’une base et d’un pentose par une liaison N-glycosidique est appelée un </a:t>
            </a:r>
            <a:r>
              <a:rPr lang="fr-FR" sz="1500" b="1" dirty="0">
                <a:latin typeface="Times New Roman" panose="02020603050405020304" pitchFamily="18" charset="0"/>
                <a:cs typeface="Times New Roman" panose="02020603050405020304" pitchFamily="18" charset="0"/>
              </a:rPr>
              <a:t>nucléoside</a:t>
            </a:r>
            <a:r>
              <a:rPr lang="fr-FR" sz="1500" dirty="0">
                <a:latin typeface="Times New Roman" panose="02020603050405020304" pitchFamily="18" charset="0"/>
                <a:cs typeface="Times New Roman" panose="02020603050405020304" pitchFamily="18" charset="0"/>
              </a:rPr>
              <a:t>. De cette manière les bases puriques rajoutent le suffixe « </a:t>
            </a:r>
            <a:r>
              <a:rPr lang="fr-FR" sz="1500" dirty="0" err="1">
                <a:latin typeface="Times New Roman" panose="02020603050405020304" pitchFamily="18" charset="0"/>
                <a:cs typeface="Times New Roman" panose="02020603050405020304" pitchFamily="18" charset="0"/>
              </a:rPr>
              <a:t>osine</a:t>
            </a:r>
            <a:r>
              <a:rPr lang="fr-FR" sz="1500" dirty="0">
                <a:latin typeface="Times New Roman" panose="02020603050405020304" pitchFamily="18" charset="0"/>
                <a:cs typeface="Times New Roman" panose="02020603050405020304" pitchFamily="18" charset="0"/>
              </a:rPr>
              <a:t> » et les bases pyrimidiques rajoutent le suffixe « </a:t>
            </a:r>
            <a:r>
              <a:rPr lang="fr-FR" sz="1500" dirty="0" err="1">
                <a:latin typeface="Times New Roman" panose="02020603050405020304" pitchFamily="18" charset="0"/>
                <a:cs typeface="Times New Roman" panose="02020603050405020304" pitchFamily="18" charset="0"/>
              </a:rPr>
              <a:t>idine</a:t>
            </a:r>
            <a:r>
              <a:rPr lang="fr-FR" sz="1500" dirty="0">
                <a:latin typeface="Times New Roman" panose="02020603050405020304" pitchFamily="18" charset="0"/>
                <a:cs typeface="Times New Roman" panose="02020603050405020304" pitchFamily="18" charset="0"/>
              </a:rPr>
              <a:t> » ; on parle ainsi d’adénosine, de </a:t>
            </a:r>
            <a:r>
              <a:rPr lang="fr-FR" sz="1500" dirty="0" err="1">
                <a:latin typeface="Times New Roman" panose="02020603050405020304" pitchFamily="18" charset="0"/>
                <a:cs typeface="Times New Roman" panose="02020603050405020304" pitchFamily="18" charset="0"/>
              </a:rPr>
              <a:t>guanosine</a:t>
            </a:r>
            <a:r>
              <a:rPr lang="fr-FR" sz="1500" dirty="0">
                <a:latin typeface="Times New Roman" panose="02020603050405020304" pitchFamily="18" charset="0"/>
                <a:cs typeface="Times New Roman" panose="02020603050405020304" pitchFamily="18" charset="0"/>
              </a:rPr>
              <a:t>, de </a:t>
            </a:r>
            <a:r>
              <a:rPr lang="fr-FR" sz="1500" dirty="0" err="1">
                <a:latin typeface="Times New Roman" panose="02020603050405020304" pitchFamily="18" charset="0"/>
                <a:cs typeface="Times New Roman" panose="02020603050405020304" pitchFamily="18" charset="0"/>
              </a:rPr>
              <a:t>cytidine</a:t>
            </a:r>
            <a:r>
              <a:rPr lang="fr-FR" sz="1500" dirty="0">
                <a:latin typeface="Times New Roman" panose="02020603050405020304" pitchFamily="18" charset="0"/>
                <a:cs typeface="Times New Roman" panose="02020603050405020304" pitchFamily="18" charset="0"/>
              </a:rPr>
              <a:t>, d’</a:t>
            </a:r>
            <a:r>
              <a:rPr lang="fr-FR" sz="1500" dirty="0" err="1">
                <a:latin typeface="Times New Roman" panose="02020603050405020304" pitchFamily="18" charset="0"/>
                <a:cs typeface="Times New Roman" panose="02020603050405020304" pitchFamily="18" charset="0"/>
              </a:rPr>
              <a:t>uridine</a:t>
            </a:r>
            <a:r>
              <a:rPr lang="fr-FR" sz="1500" dirty="0">
                <a:latin typeface="Times New Roman" panose="02020603050405020304" pitchFamily="18" charset="0"/>
                <a:cs typeface="Times New Roman" panose="02020603050405020304" pitchFamily="18" charset="0"/>
              </a:rPr>
              <a:t> et de </a:t>
            </a:r>
            <a:r>
              <a:rPr lang="fr-FR" sz="1500" dirty="0" err="1">
                <a:latin typeface="Times New Roman" panose="02020603050405020304" pitchFamily="18" charset="0"/>
                <a:cs typeface="Times New Roman" panose="02020603050405020304" pitchFamily="18" charset="0"/>
              </a:rPr>
              <a:t>thymidine</a:t>
            </a:r>
            <a:r>
              <a:rPr lang="fr-FR" sz="1500" dirty="0" smtClean="0">
                <a:latin typeface="Times New Roman" panose="02020603050405020304" pitchFamily="18" charset="0"/>
                <a:cs typeface="Times New Roman" panose="02020603050405020304" pitchFamily="18" charset="0"/>
              </a:rPr>
              <a:t>..</a:t>
            </a:r>
            <a:r>
              <a:rPr lang="fr-FR" sz="1500" dirty="0">
                <a:latin typeface="Times New Roman" panose="02020603050405020304" pitchFamily="18" charset="0"/>
                <a:cs typeface="Times New Roman" panose="02020603050405020304" pitchFamily="18" charset="0"/>
              </a:rPr>
              <a:t> </a:t>
            </a:r>
          </a:p>
          <a:p>
            <a:pPr algn="just">
              <a:lnSpc>
                <a:spcPct val="150000"/>
              </a:lnSpc>
            </a:pPr>
            <a:endParaRPr lang="fr-FR" sz="1350" dirty="0">
              <a:latin typeface="Times New Roman" panose="02020603050405020304" pitchFamily="18" charset="0"/>
              <a:cs typeface="Times New Roman" panose="02020603050405020304" pitchFamily="18" charset="0"/>
            </a:endParaRPr>
          </a:p>
          <a:p>
            <a:pPr algn="just">
              <a:lnSpc>
                <a:spcPct val="150000"/>
              </a:lnSpc>
            </a:pPr>
            <a:r>
              <a:rPr lang="fr-FR" sz="1500" dirty="0">
                <a:latin typeface="Times New Roman" panose="02020603050405020304" pitchFamily="18" charset="0"/>
                <a:cs typeface="Times New Roman" panose="02020603050405020304" pitchFamily="18" charset="0"/>
              </a:rPr>
              <a:t>L’association d’un nucléoside et de l’acide phosphorique par une liaison </a:t>
            </a:r>
            <a:r>
              <a:rPr lang="fr-FR" sz="1500" dirty="0" err="1">
                <a:latin typeface="Times New Roman" panose="02020603050405020304" pitchFamily="18" charset="0"/>
                <a:cs typeface="Times New Roman" panose="02020603050405020304" pitchFamily="18" charset="0"/>
              </a:rPr>
              <a:t>phosphodiester</a:t>
            </a:r>
            <a:r>
              <a:rPr lang="fr-FR" sz="1500" dirty="0">
                <a:latin typeface="Times New Roman" panose="02020603050405020304" pitchFamily="18" charset="0"/>
                <a:cs typeface="Times New Roman" panose="02020603050405020304" pitchFamily="18" charset="0"/>
              </a:rPr>
              <a:t> en 5’ du pentose est appelée un </a:t>
            </a:r>
            <a:r>
              <a:rPr lang="fr-FR" sz="1500" b="1" dirty="0">
                <a:latin typeface="Times New Roman" panose="02020603050405020304" pitchFamily="18" charset="0"/>
                <a:cs typeface="Times New Roman" panose="02020603050405020304" pitchFamily="18" charset="0"/>
              </a:rPr>
              <a:t>nucléotide</a:t>
            </a:r>
            <a:r>
              <a:rPr lang="fr-FR" sz="1500" dirty="0">
                <a:latin typeface="Times New Roman" panose="02020603050405020304" pitchFamily="18" charset="0"/>
                <a:cs typeface="Times New Roman" panose="02020603050405020304" pitchFamily="18" charset="0"/>
              </a:rPr>
              <a:t>. On parle alors d’adénylate (ou AMP pour adénosine </a:t>
            </a:r>
            <a:r>
              <a:rPr lang="fr-FR" sz="1500" dirty="0" err="1">
                <a:latin typeface="Times New Roman" panose="02020603050405020304" pitchFamily="18" charset="0"/>
                <a:cs typeface="Times New Roman" panose="02020603050405020304" pitchFamily="18" charset="0"/>
              </a:rPr>
              <a:t>monophosphate</a:t>
            </a:r>
            <a:r>
              <a:rPr lang="fr-FR" sz="1500" dirty="0">
                <a:latin typeface="Times New Roman" panose="02020603050405020304" pitchFamily="18" charset="0"/>
                <a:cs typeface="Times New Roman" panose="02020603050405020304" pitchFamily="18" charset="0"/>
              </a:rPr>
              <a:t>), de </a:t>
            </a:r>
            <a:r>
              <a:rPr lang="fr-FR" sz="1500" dirty="0" err="1">
                <a:latin typeface="Times New Roman" panose="02020603050405020304" pitchFamily="18" charset="0"/>
                <a:cs typeface="Times New Roman" panose="02020603050405020304" pitchFamily="18" charset="0"/>
              </a:rPr>
              <a:t>guanylate</a:t>
            </a:r>
            <a:r>
              <a:rPr lang="fr-FR" sz="1500" dirty="0">
                <a:latin typeface="Times New Roman" panose="02020603050405020304" pitchFamily="18" charset="0"/>
                <a:cs typeface="Times New Roman" panose="02020603050405020304" pitchFamily="18" charset="0"/>
              </a:rPr>
              <a:t> </a:t>
            </a:r>
            <a:r>
              <a:rPr lang="fr-FR" sz="1500" dirty="0" smtClean="0">
                <a:latin typeface="Times New Roman" panose="02020603050405020304" pitchFamily="18" charset="0"/>
                <a:cs typeface="Times New Roman" panose="02020603050405020304" pitchFamily="18" charset="0"/>
              </a:rPr>
              <a:t>(GMP</a:t>
            </a:r>
            <a:r>
              <a:rPr lang="fr-FR" sz="1500" dirty="0">
                <a:latin typeface="Times New Roman" panose="02020603050405020304" pitchFamily="18" charset="0"/>
                <a:cs typeface="Times New Roman" panose="02020603050405020304" pitchFamily="18" charset="0"/>
              </a:rPr>
              <a:t>), de </a:t>
            </a:r>
            <a:r>
              <a:rPr lang="fr-FR" sz="1500" dirty="0" err="1">
                <a:latin typeface="Times New Roman" panose="02020603050405020304" pitchFamily="18" charset="0"/>
                <a:cs typeface="Times New Roman" panose="02020603050405020304" pitchFamily="18" charset="0"/>
              </a:rPr>
              <a:t>thymidylate</a:t>
            </a:r>
            <a:r>
              <a:rPr lang="fr-FR" sz="1500" dirty="0">
                <a:latin typeface="Times New Roman" panose="02020603050405020304" pitchFamily="18" charset="0"/>
                <a:cs typeface="Times New Roman" panose="02020603050405020304" pitchFamily="18" charset="0"/>
              </a:rPr>
              <a:t> </a:t>
            </a:r>
            <a:r>
              <a:rPr lang="fr-FR" sz="1500" dirty="0" smtClean="0">
                <a:latin typeface="Times New Roman" panose="02020603050405020304" pitchFamily="18" charset="0"/>
                <a:cs typeface="Times New Roman" panose="02020603050405020304" pitchFamily="18" charset="0"/>
              </a:rPr>
              <a:t>(TMP</a:t>
            </a:r>
            <a:r>
              <a:rPr lang="fr-FR" sz="1500" dirty="0">
                <a:latin typeface="Times New Roman" panose="02020603050405020304" pitchFamily="18" charset="0"/>
                <a:cs typeface="Times New Roman" panose="02020603050405020304" pitchFamily="18" charset="0"/>
              </a:rPr>
              <a:t>) et de </a:t>
            </a:r>
            <a:r>
              <a:rPr lang="fr-FR" sz="1500" dirty="0" err="1">
                <a:latin typeface="Times New Roman" panose="02020603050405020304" pitchFamily="18" charset="0"/>
                <a:cs typeface="Times New Roman" panose="02020603050405020304" pitchFamily="18" charset="0"/>
              </a:rPr>
              <a:t>cytidylate</a:t>
            </a:r>
            <a:r>
              <a:rPr lang="fr-FR" sz="1500" dirty="0">
                <a:latin typeface="Times New Roman" panose="02020603050405020304" pitchFamily="18" charset="0"/>
                <a:cs typeface="Times New Roman" panose="02020603050405020304" pitchFamily="18" charset="0"/>
              </a:rPr>
              <a:t> </a:t>
            </a:r>
            <a:r>
              <a:rPr lang="fr-FR" sz="1500" dirty="0" smtClean="0">
                <a:latin typeface="Times New Roman" panose="02020603050405020304" pitchFamily="18" charset="0"/>
                <a:cs typeface="Times New Roman" panose="02020603050405020304" pitchFamily="18" charset="0"/>
              </a:rPr>
              <a:t>(CMP</a:t>
            </a:r>
            <a:r>
              <a:rPr lang="fr-FR" sz="1500" dirty="0">
                <a:latin typeface="Times New Roman" panose="02020603050405020304" pitchFamily="18" charset="0"/>
                <a:cs typeface="Times New Roman" panose="02020603050405020304" pitchFamily="18" charset="0"/>
              </a:rPr>
              <a:t>).</a:t>
            </a:r>
          </a:p>
        </p:txBody>
      </p:sp>
      <p:pic>
        <p:nvPicPr>
          <p:cNvPr id="5" name="Image 4">
            <a:extLst>
              <a:ext uri="{FF2B5EF4-FFF2-40B4-BE49-F238E27FC236}">
                <a16:creationId xmlns:a16="http://schemas.microsoft.com/office/drawing/2014/main" xmlns="" id="{0B0458E7-D633-4E48-B09D-741CA26B57FD}"/>
              </a:ext>
            </a:extLst>
          </p:cNvPr>
          <p:cNvPicPr>
            <a:picLocks noChangeAspect="1"/>
          </p:cNvPicPr>
          <p:nvPr/>
        </p:nvPicPr>
        <p:blipFill>
          <a:blip r:embed="rId2"/>
          <a:stretch>
            <a:fillRect/>
          </a:stretch>
        </p:blipFill>
        <p:spPr>
          <a:xfrm>
            <a:off x="72082" y="3438128"/>
            <a:ext cx="4237907" cy="2786212"/>
          </a:xfrm>
          <a:prstGeom prst="rect">
            <a:avLst/>
          </a:prstGeom>
        </p:spPr>
      </p:pic>
      <p:pic>
        <p:nvPicPr>
          <p:cNvPr id="6" name="Image 5">
            <a:extLst>
              <a:ext uri="{FF2B5EF4-FFF2-40B4-BE49-F238E27FC236}">
                <a16:creationId xmlns:a16="http://schemas.microsoft.com/office/drawing/2014/main" xmlns="" id="{76415317-8122-D54F-95EE-8433C9A5EA7D}"/>
              </a:ext>
            </a:extLst>
          </p:cNvPr>
          <p:cNvPicPr>
            <a:picLocks noChangeAspect="1"/>
          </p:cNvPicPr>
          <p:nvPr/>
        </p:nvPicPr>
        <p:blipFill>
          <a:blip r:embed="rId3"/>
          <a:stretch>
            <a:fillRect/>
          </a:stretch>
        </p:blipFill>
        <p:spPr>
          <a:xfrm>
            <a:off x="4852318" y="3645024"/>
            <a:ext cx="3418307" cy="2670506"/>
          </a:xfrm>
          <a:prstGeom prst="rect">
            <a:avLst/>
          </a:prstGeom>
        </p:spPr>
      </p:pic>
    </p:spTree>
    <p:extLst>
      <p:ext uri="{BB962C8B-B14F-4D97-AF65-F5344CB8AC3E}">
        <p14:creationId xmlns:p14="http://schemas.microsoft.com/office/powerpoint/2010/main" xmlns="" val="574809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1071538" y="1357298"/>
            <a:ext cx="6553200" cy="4852987"/>
          </a:xfrm>
          <a:prstGeom prst="rect">
            <a:avLst/>
          </a:prstGeom>
          <a:noFill/>
          <a:ln w="9525">
            <a:noFill/>
            <a:miter lim="800000"/>
            <a:headEnd/>
            <a:tailEnd/>
          </a:ln>
        </p:spPr>
      </p:pic>
      <p:sp>
        <p:nvSpPr>
          <p:cNvPr id="2" name="ZoneTexte 1">
            <a:extLst>
              <a:ext uri="{FF2B5EF4-FFF2-40B4-BE49-F238E27FC236}">
                <a16:creationId xmlns:a16="http://schemas.microsoft.com/office/drawing/2014/main" xmlns="" id="{0C518FAF-5790-B044-8A98-347BD8C92247}"/>
              </a:ext>
            </a:extLst>
          </p:cNvPr>
          <p:cNvSpPr txBox="1"/>
          <p:nvPr/>
        </p:nvSpPr>
        <p:spPr>
          <a:xfrm>
            <a:off x="654546" y="416882"/>
            <a:ext cx="7387183" cy="461665"/>
          </a:xfrm>
          <a:prstGeom prst="rect">
            <a:avLst/>
          </a:prstGeom>
          <a:noFill/>
        </p:spPr>
        <p:txBody>
          <a:bodyPr wrap="square" rtlCol="0">
            <a:spAutoFit/>
          </a:bodyPr>
          <a:lstStyle/>
          <a:p>
            <a:r>
              <a:rPr lang="fr-FR" sz="2400" b="1" dirty="0"/>
              <a:t>Nomenclature des différents nucléotides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1447800" y="1309688"/>
            <a:ext cx="6629400" cy="4633912"/>
          </a:xfrm>
          <a:prstGeom prst="rect">
            <a:avLst/>
          </a:prstGeom>
          <a:noFill/>
          <a:ln w="9525">
            <a:noFill/>
            <a:miter lim="800000"/>
            <a:headEnd/>
            <a:tailEnd/>
          </a:ln>
        </p:spPr>
      </p:pic>
      <p:sp>
        <p:nvSpPr>
          <p:cNvPr id="2" name="ZoneTexte 1">
            <a:extLst>
              <a:ext uri="{FF2B5EF4-FFF2-40B4-BE49-F238E27FC236}">
                <a16:creationId xmlns:a16="http://schemas.microsoft.com/office/drawing/2014/main" xmlns="" id="{D545D729-3CD0-9C4A-9237-3E70C61EE6F0}"/>
              </a:ext>
            </a:extLst>
          </p:cNvPr>
          <p:cNvSpPr txBox="1"/>
          <p:nvPr/>
        </p:nvSpPr>
        <p:spPr>
          <a:xfrm>
            <a:off x="2051720" y="260648"/>
            <a:ext cx="4824536" cy="523220"/>
          </a:xfrm>
          <a:prstGeom prst="rect">
            <a:avLst/>
          </a:prstGeom>
          <a:noFill/>
        </p:spPr>
        <p:txBody>
          <a:bodyPr wrap="square" rtlCol="0">
            <a:spAutoFit/>
          </a:bodyPr>
          <a:lstStyle/>
          <a:p>
            <a:r>
              <a:rPr lang="fr-FR" sz="2800" b="1" u="sng" dirty="0"/>
              <a:t>2. </a:t>
            </a:r>
            <a:r>
              <a:rPr lang="fr-FR" sz="2800" b="1" u="sng" dirty="0" err="1"/>
              <a:t>Polynucléotides</a:t>
            </a:r>
            <a:r>
              <a:rPr lang="fr-FR" sz="2800" b="1" u="sng" dirty="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3200400" y="457200"/>
            <a:ext cx="2571750" cy="5943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BC662D3-8EF1-0443-A984-95D72D2DED47}"/>
              </a:ext>
            </a:extLst>
          </p:cNvPr>
          <p:cNvSpPr/>
          <p:nvPr/>
        </p:nvSpPr>
        <p:spPr>
          <a:xfrm>
            <a:off x="195942" y="785712"/>
            <a:ext cx="8752115" cy="5332229"/>
          </a:xfrm>
          <a:prstGeom prst="rect">
            <a:avLst/>
          </a:prstGeom>
        </p:spPr>
        <p:txBody>
          <a:bodyPr wrap="square">
            <a:spAutoFit/>
          </a:bodyPr>
          <a:lstStyle/>
          <a:p>
            <a:pPr algn="just">
              <a:lnSpc>
                <a:spcPct val="150000"/>
              </a:lnSpc>
            </a:pPr>
            <a:r>
              <a:rPr lang="fr-FR" sz="3200" b="1" u="sng" dirty="0">
                <a:solidFill>
                  <a:srgbClr val="FF0000"/>
                </a:solidFill>
                <a:latin typeface="Times New Roman" panose="02020603050405020304" pitchFamily="18" charset="0"/>
                <a:cs typeface="Times New Roman" panose="02020603050405020304" pitchFamily="18" charset="0"/>
              </a:rPr>
              <a:t>3.  Structure de l’ADN</a:t>
            </a:r>
          </a:p>
          <a:p>
            <a:pPr algn="just">
              <a:lnSpc>
                <a:spcPct val="150000"/>
              </a:lnSpc>
            </a:pPr>
            <a:endParaRPr lang="fr-FR" sz="1350" dirty="0">
              <a:latin typeface="Times New Roman" panose="02020603050405020304" pitchFamily="18" charset="0"/>
              <a:cs typeface="Times New Roman" panose="02020603050405020304" pitchFamily="18" charset="0"/>
            </a:endParaRPr>
          </a:p>
          <a:p>
            <a:pPr algn="just">
              <a:lnSpc>
                <a:spcPct val="150000"/>
              </a:lnSpc>
            </a:pPr>
            <a:r>
              <a:rPr lang="fr-FR" sz="1650" dirty="0">
                <a:latin typeface="Times New Roman" panose="02020603050405020304" pitchFamily="18" charset="0"/>
                <a:cs typeface="Times New Roman" panose="02020603050405020304" pitchFamily="18" charset="0"/>
              </a:rPr>
              <a:t>L’ADN est une </a:t>
            </a:r>
            <a:r>
              <a:rPr lang="fr-FR" sz="1650" dirty="0" err="1" smtClean="0">
                <a:latin typeface="Times New Roman" panose="02020603050405020304" pitchFamily="18" charset="0"/>
                <a:cs typeface="Times New Roman" panose="02020603050405020304" pitchFamily="18" charset="0"/>
              </a:rPr>
              <a:t>moléculebicaténaire</a:t>
            </a:r>
            <a:r>
              <a:rPr lang="fr-FR" sz="1650" dirty="0" smtClean="0">
                <a:latin typeface="Times New Roman" panose="02020603050405020304" pitchFamily="18" charset="0"/>
                <a:cs typeface="Times New Roman" panose="02020603050405020304" pitchFamily="18" charset="0"/>
              </a:rPr>
              <a:t> </a:t>
            </a:r>
            <a:r>
              <a:rPr lang="fr-FR" sz="1650" dirty="0" smtClean="0">
                <a:latin typeface="Times New Roman" panose="02020603050405020304" pitchFamily="18" charset="0"/>
                <a:cs typeface="Times New Roman" panose="02020603050405020304" pitchFamily="18" charset="0"/>
              </a:rPr>
              <a:t>constituée </a:t>
            </a:r>
            <a:r>
              <a:rPr lang="fr-FR" sz="1650" dirty="0">
                <a:latin typeface="Times New Roman" panose="02020603050405020304" pitchFamily="18" charset="0"/>
                <a:cs typeface="Times New Roman" panose="02020603050405020304" pitchFamily="18" charset="0"/>
              </a:rPr>
              <a:t>de deux brins dirigés de manière antiparallèle et associés en doubles hélices de </a:t>
            </a:r>
            <a:r>
              <a:rPr lang="fr-FR" sz="1650" b="1" dirty="0">
                <a:latin typeface="Times New Roman" panose="02020603050405020304" pitchFamily="18" charset="0"/>
                <a:cs typeface="Times New Roman" panose="02020603050405020304" pitchFamily="18" charset="0"/>
              </a:rPr>
              <a:t>type B</a:t>
            </a:r>
            <a:r>
              <a:rPr lang="fr-FR" sz="1650" dirty="0">
                <a:latin typeface="Times New Roman" panose="02020603050405020304" pitchFamily="18" charset="0"/>
                <a:cs typeface="Times New Roman" panose="02020603050405020304" pitchFamily="18" charset="0"/>
              </a:rPr>
              <a:t>. Il est constitué d’autant de bases puriques que de bases </a:t>
            </a:r>
            <a:r>
              <a:rPr lang="fr-FR" sz="1650" dirty="0" smtClean="0">
                <a:latin typeface="Times New Roman" panose="02020603050405020304" pitchFamily="18" charset="0"/>
                <a:cs typeface="Times New Roman" panose="02020603050405020304" pitchFamily="18" charset="0"/>
              </a:rPr>
              <a:t>pyrimidiques. En effet , il </a:t>
            </a:r>
            <a:r>
              <a:rPr lang="fr-FR" sz="1650" dirty="0">
                <a:latin typeface="Times New Roman" panose="02020603050405020304" pitchFamily="18" charset="0"/>
                <a:cs typeface="Times New Roman" panose="02020603050405020304" pitchFamily="18" charset="0"/>
              </a:rPr>
              <a:t>y a autant d’adénine que de thymine, et autant de guanine que de cytosine.</a:t>
            </a:r>
          </a:p>
          <a:p>
            <a:pPr algn="just">
              <a:lnSpc>
                <a:spcPct val="150000"/>
              </a:lnSpc>
            </a:pPr>
            <a:r>
              <a:rPr lang="fr-FR" sz="1650" dirty="0">
                <a:latin typeface="Times New Roman" panose="02020603050405020304" pitchFamily="18" charset="0"/>
                <a:cs typeface="Times New Roman" panose="02020603050405020304" pitchFamily="18" charset="0"/>
              </a:rPr>
              <a:t>Les deux brins sont liés grâce à des liaisons hydrogènes présentes entre toutes les bases de l’ADN : deux liaisons hydrogènes entre les bases A et </a:t>
            </a:r>
            <a:r>
              <a:rPr lang="fr-FR" sz="1650" dirty="0" err="1">
                <a:latin typeface="Times New Roman" panose="02020603050405020304" pitchFamily="18" charset="0"/>
                <a:cs typeface="Times New Roman" panose="02020603050405020304" pitchFamily="18" charset="0"/>
              </a:rPr>
              <a:t>T</a:t>
            </a:r>
            <a:r>
              <a:rPr lang="fr-FR" sz="1650" dirty="0">
                <a:latin typeface="Times New Roman" panose="02020603050405020304" pitchFamily="18" charset="0"/>
                <a:cs typeface="Times New Roman" panose="02020603050405020304" pitchFamily="18" charset="0"/>
              </a:rPr>
              <a:t>, et trois liaisons hydrogènes entre les bases G et C. Les forces dues à ces liaisons hydrogènes sont supérieures aux forces répulsives qu’il y a entre les charges moins présentes sur les deux brins de l’ADN.</a:t>
            </a:r>
          </a:p>
          <a:p>
            <a:pPr algn="just">
              <a:lnSpc>
                <a:spcPct val="150000"/>
              </a:lnSpc>
            </a:pPr>
            <a:r>
              <a:rPr lang="fr-FR" sz="1650" dirty="0">
                <a:latin typeface="Times New Roman" panose="02020603050405020304" pitchFamily="18" charset="0"/>
                <a:cs typeface="Times New Roman" panose="02020603050405020304" pitchFamily="18" charset="0"/>
              </a:rPr>
              <a:t>La double hélice de l’ADN a un diamètre de 20 Å (= 20 angström = 20.10-10 mètres), un pas de 34 Å qui correspond à 10 nucléotides. L’hélice est dite droite car elle s’enroule à droite en la regardant du haut vers le bas (comme une visse s’enfoncerait dans un mur) ; entre deux paires de bases on mesure un angle de 36°. </a:t>
            </a:r>
          </a:p>
        </p:txBody>
      </p:sp>
    </p:spTree>
    <p:extLst>
      <p:ext uri="{BB962C8B-B14F-4D97-AF65-F5344CB8AC3E}">
        <p14:creationId xmlns:p14="http://schemas.microsoft.com/office/powerpoint/2010/main" xmlns="" val="2995116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28600" y="152400"/>
            <a:ext cx="5410200" cy="1143000"/>
          </a:xfrm>
        </p:spPr>
        <p:txBody>
          <a:bodyPr>
            <a:normAutofit/>
          </a:bodyPr>
          <a:lstStyle/>
          <a:p>
            <a:pPr>
              <a:defRPr/>
            </a:pPr>
            <a:r>
              <a:rPr lang="en-US" dirty="0"/>
              <a:t>The Watson - Crick </a:t>
            </a:r>
            <a:br>
              <a:rPr lang="en-US" dirty="0"/>
            </a:br>
            <a:r>
              <a:rPr lang="en-US" dirty="0"/>
              <a:t>Model Of DNA</a:t>
            </a:r>
          </a:p>
        </p:txBody>
      </p:sp>
      <p:grpSp>
        <p:nvGrpSpPr>
          <p:cNvPr id="2" name="Group 3"/>
          <p:cNvGrpSpPr>
            <a:grpSpLocks/>
          </p:cNvGrpSpPr>
          <p:nvPr/>
        </p:nvGrpSpPr>
        <p:grpSpPr bwMode="auto">
          <a:xfrm>
            <a:off x="7912100" y="1019175"/>
            <a:ext cx="889000" cy="4086225"/>
            <a:chOff x="4984" y="642"/>
            <a:chExt cx="560" cy="2574"/>
          </a:xfrm>
        </p:grpSpPr>
        <p:sp>
          <p:nvSpPr>
            <p:cNvPr id="20616" name="Line 4"/>
            <p:cNvSpPr>
              <a:spLocks noChangeShapeType="1"/>
            </p:cNvSpPr>
            <p:nvPr/>
          </p:nvSpPr>
          <p:spPr bwMode="auto">
            <a:xfrm>
              <a:off x="4993" y="642"/>
              <a:ext cx="0" cy="2574"/>
            </a:xfrm>
            <a:prstGeom prst="line">
              <a:avLst/>
            </a:prstGeom>
            <a:noFill/>
            <a:ln w="12700">
              <a:solidFill>
                <a:schemeClr val="tx1"/>
              </a:solidFill>
              <a:prstDash val="sysDot"/>
              <a:round/>
              <a:headEnd type="diamond" w="med" len="med"/>
              <a:tailEnd type="diamond" w="med" len="med"/>
            </a:ln>
          </p:spPr>
          <p:txBody>
            <a:bodyPr wrap="none" anchor="ctr"/>
            <a:lstStyle/>
            <a:p>
              <a:endParaRPr lang="fr-FR" dirty="0"/>
            </a:p>
          </p:txBody>
        </p:sp>
        <p:sp>
          <p:nvSpPr>
            <p:cNvPr id="20617" name="Text Box 5"/>
            <p:cNvSpPr txBox="1">
              <a:spLocks noChangeArrowheads="1"/>
            </p:cNvSpPr>
            <p:nvPr/>
          </p:nvSpPr>
          <p:spPr bwMode="auto">
            <a:xfrm>
              <a:off x="4984" y="1144"/>
              <a:ext cx="560" cy="250"/>
            </a:xfrm>
            <a:prstGeom prst="rect">
              <a:avLst/>
            </a:prstGeom>
            <a:noFill/>
            <a:ln w="12700">
              <a:noFill/>
              <a:miter lim="800000"/>
              <a:headEnd/>
              <a:tailEnd/>
            </a:ln>
          </p:spPr>
          <p:txBody>
            <a:bodyPr wrap="none">
              <a:spAutoFit/>
            </a:bodyPr>
            <a:lstStyle/>
            <a:p>
              <a:r>
                <a:rPr lang="en-US" sz="2000" dirty="0"/>
                <a:t>3.4 nm</a:t>
              </a:r>
            </a:p>
          </p:txBody>
        </p:sp>
      </p:grpSp>
      <p:grpSp>
        <p:nvGrpSpPr>
          <p:cNvPr id="3" name="Group 6"/>
          <p:cNvGrpSpPr>
            <a:grpSpLocks/>
          </p:cNvGrpSpPr>
          <p:nvPr/>
        </p:nvGrpSpPr>
        <p:grpSpPr bwMode="auto">
          <a:xfrm>
            <a:off x="6591300" y="1676400"/>
            <a:ext cx="1333500" cy="1295400"/>
            <a:chOff x="4152" y="1056"/>
            <a:chExt cx="840" cy="816"/>
          </a:xfrm>
        </p:grpSpPr>
        <p:sp>
          <p:nvSpPr>
            <p:cNvPr id="20613" name="Line 7"/>
            <p:cNvSpPr>
              <a:spLocks noChangeShapeType="1"/>
            </p:cNvSpPr>
            <p:nvPr/>
          </p:nvSpPr>
          <p:spPr bwMode="auto">
            <a:xfrm>
              <a:off x="4152" y="1056"/>
              <a:ext cx="0" cy="816"/>
            </a:xfrm>
            <a:prstGeom prst="line">
              <a:avLst/>
            </a:prstGeom>
            <a:noFill/>
            <a:ln w="19050">
              <a:solidFill>
                <a:schemeClr val="folHlink"/>
              </a:solidFill>
              <a:prstDash val="sysDot"/>
              <a:round/>
              <a:headEnd/>
              <a:tailEnd/>
            </a:ln>
          </p:spPr>
          <p:txBody>
            <a:bodyPr wrap="none" anchor="ctr"/>
            <a:lstStyle/>
            <a:p>
              <a:endParaRPr lang="fr-FR" dirty="0"/>
            </a:p>
          </p:txBody>
        </p:sp>
        <p:sp>
          <p:nvSpPr>
            <p:cNvPr id="20614" name="Line 8"/>
            <p:cNvSpPr>
              <a:spLocks noChangeShapeType="1"/>
            </p:cNvSpPr>
            <p:nvPr/>
          </p:nvSpPr>
          <p:spPr bwMode="auto">
            <a:xfrm>
              <a:off x="4154" y="1488"/>
              <a:ext cx="838" cy="0"/>
            </a:xfrm>
            <a:prstGeom prst="line">
              <a:avLst/>
            </a:prstGeom>
            <a:noFill/>
            <a:ln w="12700">
              <a:solidFill>
                <a:schemeClr val="tx1"/>
              </a:solidFill>
              <a:prstDash val="sysDot"/>
              <a:round/>
              <a:headEnd type="diamond" w="med" len="med"/>
              <a:tailEnd type="diamond" w="med" len="med"/>
            </a:ln>
          </p:spPr>
          <p:txBody>
            <a:bodyPr wrap="none" anchor="ctr"/>
            <a:lstStyle/>
            <a:p>
              <a:endParaRPr lang="fr-FR" dirty="0"/>
            </a:p>
          </p:txBody>
        </p:sp>
        <p:sp>
          <p:nvSpPr>
            <p:cNvPr id="20615" name="Text Box 9"/>
            <p:cNvSpPr txBox="1">
              <a:spLocks noChangeArrowheads="1"/>
            </p:cNvSpPr>
            <p:nvPr/>
          </p:nvSpPr>
          <p:spPr bwMode="auto">
            <a:xfrm>
              <a:off x="4320" y="1279"/>
              <a:ext cx="440" cy="250"/>
            </a:xfrm>
            <a:prstGeom prst="rect">
              <a:avLst/>
            </a:prstGeom>
            <a:noFill/>
            <a:ln w="12700">
              <a:noFill/>
              <a:miter lim="800000"/>
              <a:headEnd/>
              <a:tailEnd/>
            </a:ln>
          </p:spPr>
          <p:txBody>
            <a:bodyPr wrap="none">
              <a:spAutoFit/>
            </a:bodyPr>
            <a:lstStyle/>
            <a:p>
              <a:r>
                <a:rPr lang="en-US" sz="2000" dirty="0"/>
                <a:t>1 nm</a:t>
              </a:r>
            </a:p>
          </p:txBody>
        </p:sp>
      </p:grpSp>
      <p:grpSp>
        <p:nvGrpSpPr>
          <p:cNvPr id="4" name="Group 10"/>
          <p:cNvGrpSpPr>
            <a:grpSpLocks/>
          </p:cNvGrpSpPr>
          <p:nvPr/>
        </p:nvGrpSpPr>
        <p:grpSpPr bwMode="auto">
          <a:xfrm>
            <a:off x="7620000" y="5616575"/>
            <a:ext cx="1016000" cy="419100"/>
            <a:chOff x="4800" y="3538"/>
            <a:chExt cx="640" cy="264"/>
          </a:xfrm>
        </p:grpSpPr>
        <p:sp>
          <p:nvSpPr>
            <p:cNvPr id="20611" name="Text Box 11"/>
            <p:cNvSpPr txBox="1">
              <a:spLocks noChangeArrowheads="1"/>
            </p:cNvSpPr>
            <p:nvPr/>
          </p:nvSpPr>
          <p:spPr bwMode="auto">
            <a:xfrm>
              <a:off x="4800" y="3552"/>
              <a:ext cx="640" cy="250"/>
            </a:xfrm>
            <a:prstGeom prst="rect">
              <a:avLst/>
            </a:prstGeom>
            <a:noFill/>
            <a:ln w="12700">
              <a:noFill/>
              <a:miter lim="800000"/>
              <a:headEnd/>
              <a:tailEnd/>
            </a:ln>
          </p:spPr>
          <p:txBody>
            <a:bodyPr wrap="none">
              <a:spAutoFit/>
            </a:bodyPr>
            <a:lstStyle/>
            <a:p>
              <a:r>
                <a:rPr lang="en-US" sz="2000" dirty="0"/>
                <a:t>0.34 nm</a:t>
              </a:r>
            </a:p>
          </p:txBody>
        </p:sp>
        <p:sp>
          <p:nvSpPr>
            <p:cNvPr id="20612" name="Line 12"/>
            <p:cNvSpPr>
              <a:spLocks noChangeShapeType="1"/>
            </p:cNvSpPr>
            <p:nvPr/>
          </p:nvSpPr>
          <p:spPr bwMode="auto">
            <a:xfrm>
              <a:off x="4804" y="3538"/>
              <a:ext cx="0" cy="238"/>
            </a:xfrm>
            <a:prstGeom prst="line">
              <a:avLst/>
            </a:prstGeom>
            <a:noFill/>
            <a:ln w="12700">
              <a:solidFill>
                <a:schemeClr val="tx1"/>
              </a:solidFill>
              <a:prstDash val="sysDot"/>
              <a:round/>
              <a:headEnd type="diamond" w="med" len="med"/>
              <a:tailEnd type="diamond" w="med" len="med"/>
            </a:ln>
          </p:spPr>
          <p:txBody>
            <a:bodyPr wrap="none" anchor="ctr"/>
            <a:lstStyle/>
            <a:p>
              <a:endParaRPr lang="fr-FR" dirty="0"/>
            </a:p>
          </p:txBody>
        </p:sp>
      </p:grpSp>
      <p:sp>
        <p:nvSpPr>
          <p:cNvPr id="54285" name="Text Box 13"/>
          <p:cNvSpPr txBox="1">
            <a:spLocks noChangeArrowheads="1"/>
          </p:cNvSpPr>
          <p:nvPr/>
        </p:nvSpPr>
        <p:spPr bwMode="auto">
          <a:xfrm>
            <a:off x="4953000" y="3962400"/>
            <a:ext cx="1030288" cy="822325"/>
          </a:xfrm>
          <a:prstGeom prst="rect">
            <a:avLst/>
          </a:prstGeom>
          <a:noFill/>
          <a:ln w="12700">
            <a:noFill/>
            <a:miter lim="800000"/>
            <a:headEnd/>
            <a:tailEnd/>
          </a:ln>
        </p:spPr>
        <p:txBody>
          <a:bodyPr wrap="none">
            <a:spAutoFit/>
          </a:bodyPr>
          <a:lstStyle/>
          <a:p>
            <a:r>
              <a:rPr lang="en-US" sz="2400" dirty="0"/>
              <a:t>Major</a:t>
            </a:r>
          </a:p>
          <a:p>
            <a:r>
              <a:rPr lang="en-US" sz="2400" dirty="0"/>
              <a:t>groove</a:t>
            </a:r>
          </a:p>
        </p:txBody>
      </p:sp>
      <p:sp>
        <p:nvSpPr>
          <p:cNvPr id="54286" name="Text Box 14"/>
          <p:cNvSpPr txBox="1">
            <a:spLocks noChangeArrowheads="1"/>
          </p:cNvSpPr>
          <p:nvPr/>
        </p:nvSpPr>
        <p:spPr bwMode="auto">
          <a:xfrm>
            <a:off x="4419600" y="1995488"/>
            <a:ext cx="1030288" cy="822325"/>
          </a:xfrm>
          <a:prstGeom prst="rect">
            <a:avLst/>
          </a:prstGeom>
          <a:noFill/>
          <a:ln w="12700">
            <a:noFill/>
            <a:miter lim="800000"/>
            <a:headEnd/>
            <a:tailEnd/>
          </a:ln>
        </p:spPr>
        <p:txBody>
          <a:bodyPr wrap="none">
            <a:spAutoFit/>
          </a:bodyPr>
          <a:lstStyle/>
          <a:p>
            <a:r>
              <a:rPr lang="en-US" sz="2400" dirty="0"/>
              <a:t>Minor</a:t>
            </a:r>
          </a:p>
          <a:p>
            <a:r>
              <a:rPr lang="en-US" sz="2400" dirty="0"/>
              <a:t>groove</a:t>
            </a:r>
          </a:p>
        </p:txBody>
      </p:sp>
      <p:grpSp>
        <p:nvGrpSpPr>
          <p:cNvPr id="5" name="Group 15"/>
          <p:cNvGrpSpPr>
            <a:grpSpLocks/>
          </p:cNvGrpSpPr>
          <p:nvPr/>
        </p:nvGrpSpPr>
        <p:grpSpPr bwMode="auto">
          <a:xfrm>
            <a:off x="5257800" y="323850"/>
            <a:ext cx="2667000" cy="6042025"/>
            <a:chOff x="3312" y="204"/>
            <a:chExt cx="1680" cy="3806"/>
          </a:xfrm>
        </p:grpSpPr>
        <p:sp>
          <p:nvSpPr>
            <p:cNvPr id="20529" name="Freeform 16"/>
            <p:cNvSpPr>
              <a:spLocks/>
            </p:cNvSpPr>
            <p:nvPr/>
          </p:nvSpPr>
          <p:spPr bwMode="auto">
            <a:xfrm flipV="1">
              <a:off x="3312" y="212"/>
              <a:ext cx="1285" cy="1280"/>
            </a:xfrm>
            <a:custGeom>
              <a:avLst/>
              <a:gdLst>
                <a:gd name="T0" fmla="*/ 441 w 1357"/>
                <a:gd name="T1" fmla="*/ 0 h 1280"/>
                <a:gd name="T2" fmla="*/ 153 w 1357"/>
                <a:gd name="T3" fmla="*/ 600 h 1280"/>
                <a:gd name="T4" fmla="*/ 1357 w 1357"/>
                <a:gd name="T5" fmla="*/ 1280 h 1280"/>
                <a:gd name="T6" fmla="*/ 0 60000 65536"/>
                <a:gd name="T7" fmla="*/ 0 60000 65536"/>
                <a:gd name="T8" fmla="*/ 0 60000 65536"/>
                <a:gd name="T9" fmla="*/ 0 w 1357"/>
                <a:gd name="T10" fmla="*/ 0 h 1280"/>
                <a:gd name="T11" fmla="*/ 1357 w 1357"/>
                <a:gd name="T12" fmla="*/ 1280 h 1280"/>
              </a:gdLst>
              <a:ahLst/>
              <a:cxnLst>
                <a:cxn ang="T6">
                  <a:pos x="T0" y="T1"/>
                </a:cxn>
                <a:cxn ang="T7">
                  <a:pos x="T2" y="T3"/>
                </a:cxn>
                <a:cxn ang="T8">
                  <a:pos x="T4" y="T5"/>
                </a:cxn>
              </a:cxnLst>
              <a:rect l="T9" t="T10" r="T11" b="T12"/>
              <a:pathLst>
                <a:path w="1357" h="1280">
                  <a:moveTo>
                    <a:pt x="441" y="0"/>
                  </a:moveTo>
                  <a:cubicBezTo>
                    <a:pt x="220" y="193"/>
                    <a:pt x="0" y="386"/>
                    <a:pt x="153" y="600"/>
                  </a:cubicBezTo>
                  <a:cubicBezTo>
                    <a:pt x="305" y="813"/>
                    <a:pt x="831" y="1046"/>
                    <a:pt x="1357" y="1280"/>
                  </a:cubicBezTo>
                </a:path>
              </a:pathLst>
            </a:custGeom>
            <a:noFill/>
            <a:ln w="254000">
              <a:solidFill>
                <a:srgbClr val="F95AB7"/>
              </a:solidFill>
              <a:round/>
              <a:headEnd/>
              <a:tailEnd/>
            </a:ln>
          </p:spPr>
          <p:txBody>
            <a:bodyPr wrap="none" anchor="ctr"/>
            <a:lstStyle/>
            <a:p>
              <a:endParaRPr lang="fr-FR" dirty="0"/>
            </a:p>
          </p:txBody>
        </p:sp>
        <p:sp>
          <p:nvSpPr>
            <p:cNvPr id="20530" name="Freeform 17"/>
            <p:cNvSpPr>
              <a:spLocks/>
            </p:cNvSpPr>
            <p:nvPr/>
          </p:nvSpPr>
          <p:spPr bwMode="auto">
            <a:xfrm>
              <a:off x="3312" y="1464"/>
              <a:ext cx="1285" cy="1280"/>
            </a:xfrm>
            <a:custGeom>
              <a:avLst/>
              <a:gdLst>
                <a:gd name="T0" fmla="*/ 441 w 1357"/>
                <a:gd name="T1" fmla="*/ 0 h 1280"/>
                <a:gd name="T2" fmla="*/ 153 w 1357"/>
                <a:gd name="T3" fmla="*/ 600 h 1280"/>
                <a:gd name="T4" fmla="*/ 1357 w 1357"/>
                <a:gd name="T5" fmla="*/ 1280 h 1280"/>
                <a:gd name="T6" fmla="*/ 0 60000 65536"/>
                <a:gd name="T7" fmla="*/ 0 60000 65536"/>
                <a:gd name="T8" fmla="*/ 0 60000 65536"/>
                <a:gd name="T9" fmla="*/ 0 w 1357"/>
                <a:gd name="T10" fmla="*/ 0 h 1280"/>
                <a:gd name="T11" fmla="*/ 1357 w 1357"/>
                <a:gd name="T12" fmla="*/ 1280 h 1280"/>
              </a:gdLst>
              <a:ahLst/>
              <a:cxnLst>
                <a:cxn ang="T6">
                  <a:pos x="T0" y="T1"/>
                </a:cxn>
                <a:cxn ang="T7">
                  <a:pos x="T2" y="T3"/>
                </a:cxn>
                <a:cxn ang="T8">
                  <a:pos x="T4" y="T5"/>
                </a:cxn>
              </a:cxnLst>
              <a:rect l="T9" t="T10" r="T11" b="T12"/>
              <a:pathLst>
                <a:path w="1357" h="1280">
                  <a:moveTo>
                    <a:pt x="441" y="0"/>
                  </a:moveTo>
                  <a:cubicBezTo>
                    <a:pt x="220" y="193"/>
                    <a:pt x="0" y="386"/>
                    <a:pt x="153" y="600"/>
                  </a:cubicBezTo>
                  <a:cubicBezTo>
                    <a:pt x="305" y="813"/>
                    <a:pt x="831" y="1046"/>
                    <a:pt x="1357" y="1280"/>
                  </a:cubicBezTo>
                </a:path>
              </a:pathLst>
            </a:custGeom>
            <a:noFill/>
            <a:ln w="254000">
              <a:solidFill>
                <a:srgbClr val="990099"/>
              </a:solidFill>
              <a:round/>
              <a:headEnd/>
              <a:tailEnd/>
            </a:ln>
          </p:spPr>
          <p:txBody>
            <a:bodyPr wrap="none" anchor="ctr"/>
            <a:lstStyle/>
            <a:p>
              <a:endParaRPr lang="fr-FR" dirty="0"/>
            </a:p>
          </p:txBody>
        </p:sp>
        <p:sp>
          <p:nvSpPr>
            <p:cNvPr id="20531" name="Freeform 18"/>
            <p:cNvSpPr>
              <a:spLocks/>
            </p:cNvSpPr>
            <p:nvPr/>
          </p:nvSpPr>
          <p:spPr bwMode="auto">
            <a:xfrm flipH="1">
              <a:off x="3707" y="2722"/>
              <a:ext cx="1285" cy="1280"/>
            </a:xfrm>
            <a:custGeom>
              <a:avLst/>
              <a:gdLst>
                <a:gd name="T0" fmla="*/ 441 w 1357"/>
                <a:gd name="T1" fmla="*/ 0 h 1280"/>
                <a:gd name="T2" fmla="*/ 153 w 1357"/>
                <a:gd name="T3" fmla="*/ 600 h 1280"/>
                <a:gd name="T4" fmla="*/ 1357 w 1357"/>
                <a:gd name="T5" fmla="*/ 1280 h 1280"/>
                <a:gd name="T6" fmla="*/ 0 60000 65536"/>
                <a:gd name="T7" fmla="*/ 0 60000 65536"/>
                <a:gd name="T8" fmla="*/ 0 60000 65536"/>
                <a:gd name="T9" fmla="*/ 0 w 1357"/>
                <a:gd name="T10" fmla="*/ 0 h 1280"/>
                <a:gd name="T11" fmla="*/ 1357 w 1357"/>
                <a:gd name="T12" fmla="*/ 1280 h 1280"/>
              </a:gdLst>
              <a:ahLst/>
              <a:cxnLst>
                <a:cxn ang="T6">
                  <a:pos x="T0" y="T1"/>
                </a:cxn>
                <a:cxn ang="T7">
                  <a:pos x="T2" y="T3"/>
                </a:cxn>
                <a:cxn ang="T8">
                  <a:pos x="T4" y="T5"/>
                </a:cxn>
              </a:cxnLst>
              <a:rect l="T9" t="T10" r="T11" b="T12"/>
              <a:pathLst>
                <a:path w="1357" h="1280">
                  <a:moveTo>
                    <a:pt x="441" y="0"/>
                  </a:moveTo>
                  <a:cubicBezTo>
                    <a:pt x="220" y="193"/>
                    <a:pt x="0" y="386"/>
                    <a:pt x="153" y="600"/>
                  </a:cubicBezTo>
                  <a:cubicBezTo>
                    <a:pt x="305" y="813"/>
                    <a:pt x="831" y="1046"/>
                    <a:pt x="1357" y="1280"/>
                  </a:cubicBezTo>
                </a:path>
              </a:pathLst>
            </a:custGeom>
            <a:noFill/>
            <a:ln w="254000">
              <a:solidFill>
                <a:srgbClr val="990099"/>
              </a:solidFill>
              <a:round/>
              <a:headEnd/>
              <a:tailEnd/>
            </a:ln>
          </p:spPr>
          <p:txBody>
            <a:bodyPr wrap="none" anchor="ctr"/>
            <a:lstStyle/>
            <a:p>
              <a:endParaRPr lang="fr-FR" dirty="0"/>
            </a:p>
          </p:txBody>
        </p:sp>
        <p:sp>
          <p:nvSpPr>
            <p:cNvPr id="20532" name="Freeform 19"/>
            <p:cNvSpPr>
              <a:spLocks/>
            </p:cNvSpPr>
            <p:nvPr/>
          </p:nvSpPr>
          <p:spPr bwMode="auto">
            <a:xfrm flipH="1" flipV="1">
              <a:off x="3707" y="1472"/>
              <a:ext cx="1285" cy="1280"/>
            </a:xfrm>
            <a:custGeom>
              <a:avLst/>
              <a:gdLst>
                <a:gd name="T0" fmla="*/ 441 w 1357"/>
                <a:gd name="T1" fmla="*/ 0 h 1280"/>
                <a:gd name="T2" fmla="*/ 153 w 1357"/>
                <a:gd name="T3" fmla="*/ 600 h 1280"/>
                <a:gd name="T4" fmla="*/ 1357 w 1357"/>
                <a:gd name="T5" fmla="*/ 1280 h 1280"/>
                <a:gd name="T6" fmla="*/ 0 60000 65536"/>
                <a:gd name="T7" fmla="*/ 0 60000 65536"/>
                <a:gd name="T8" fmla="*/ 0 60000 65536"/>
                <a:gd name="T9" fmla="*/ 0 w 1357"/>
                <a:gd name="T10" fmla="*/ 0 h 1280"/>
                <a:gd name="T11" fmla="*/ 1357 w 1357"/>
                <a:gd name="T12" fmla="*/ 1280 h 1280"/>
              </a:gdLst>
              <a:ahLst/>
              <a:cxnLst>
                <a:cxn ang="T6">
                  <a:pos x="T0" y="T1"/>
                </a:cxn>
                <a:cxn ang="T7">
                  <a:pos x="T2" y="T3"/>
                </a:cxn>
                <a:cxn ang="T8">
                  <a:pos x="T4" y="T5"/>
                </a:cxn>
              </a:cxnLst>
              <a:rect l="T9" t="T10" r="T11" b="T12"/>
              <a:pathLst>
                <a:path w="1357" h="1280">
                  <a:moveTo>
                    <a:pt x="441" y="0"/>
                  </a:moveTo>
                  <a:cubicBezTo>
                    <a:pt x="220" y="193"/>
                    <a:pt x="0" y="386"/>
                    <a:pt x="153" y="600"/>
                  </a:cubicBezTo>
                  <a:cubicBezTo>
                    <a:pt x="305" y="813"/>
                    <a:pt x="831" y="1046"/>
                    <a:pt x="1357" y="1280"/>
                  </a:cubicBezTo>
                </a:path>
              </a:pathLst>
            </a:custGeom>
            <a:noFill/>
            <a:ln w="254000">
              <a:solidFill>
                <a:srgbClr val="F95AB7"/>
              </a:solidFill>
              <a:round/>
              <a:headEnd/>
              <a:tailEnd/>
            </a:ln>
          </p:spPr>
          <p:txBody>
            <a:bodyPr wrap="none" anchor="ctr"/>
            <a:lstStyle/>
            <a:p>
              <a:endParaRPr lang="fr-FR" dirty="0"/>
            </a:p>
          </p:txBody>
        </p:sp>
        <p:sp>
          <p:nvSpPr>
            <p:cNvPr id="20533" name="Text Box 20"/>
            <p:cNvSpPr txBox="1">
              <a:spLocks noChangeArrowheads="1"/>
            </p:cNvSpPr>
            <p:nvPr/>
          </p:nvSpPr>
          <p:spPr bwMode="auto">
            <a:xfrm>
              <a:off x="4260" y="2304"/>
              <a:ext cx="479" cy="288"/>
            </a:xfrm>
            <a:prstGeom prst="rect">
              <a:avLst/>
            </a:prstGeom>
            <a:noFill/>
            <a:ln w="12700">
              <a:noFill/>
              <a:miter lim="800000"/>
              <a:headEnd/>
              <a:tailEnd/>
            </a:ln>
          </p:spPr>
          <p:txBody>
            <a:bodyPr wrap="none">
              <a:spAutoFit/>
            </a:bodyPr>
            <a:lstStyle/>
            <a:p>
              <a:r>
                <a:rPr lang="en-US" sz="2400" b="1" dirty="0">
                  <a:solidFill>
                    <a:srgbClr val="990099"/>
                  </a:solidFill>
                </a:rPr>
                <a:t>A</a:t>
              </a:r>
              <a:r>
                <a:rPr lang="en-US" sz="2400" b="1" dirty="0"/>
                <a:t>  </a:t>
              </a:r>
              <a:r>
                <a:rPr lang="en-US" sz="2400" b="1" dirty="0">
                  <a:solidFill>
                    <a:srgbClr val="F95AB7"/>
                  </a:solidFill>
                </a:rPr>
                <a:t>T</a:t>
              </a:r>
              <a:endParaRPr lang="en-US" sz="2400" b="1" dirty="0"/>
            </a:p>
          </p:txBody>
        </p:sp>
        <p:sp>
          <p:nvSpPr>
            <p:cNvPr id="20534" name="Text Box 21"/>
            <p:cNvSpPr txBox="1">
              <a:spLocks noChangeArrowheads="1"/>
            </p:cNvSpPr>
            <p:nvPr/>
          </p:nvSpPr>
          <p:spPr bwMode="auto">
            <a:xfrm>
              <a:off x="3738" y="1842"/>
              <a:ext cx="527" cy="288"/>
            </a:xfrm>
            <a:prstGeom prst="rect">
              <a:avLst/>
            </a:prstGeom>
            <a:noFill/>
            <a:ln w="12700">
              <a:noFill/>
              <a:miter lim="800000"/>
              <a:headEnd/>
              <a:tailEnd/>
            </a:ln>
          </p:spPr>
          <p:txBody>
            <a:bodyPr wrap="none">
              <a:spAutoFit/>
            </a:bodyPr>
            <a:lstStyle/>
            <a:p>
              <a:r>
                <a:rPr lang="en-US" sz="2400" b="1" dirty="0">
                  <a:solidFill>
                    <a:srgbClr val="990099"/>
                  </a:solidFill>
                </a:rPr>
                <a:t>T</a:t>
              </a:r>
              <a:r>
                <a:rPr lang="en-US" sz="2400" b="1" dirty="0"/>
                <a:t>   </a:t>
              </a:r>
              <a:r>
                <a:rPr lang="en-US" sz="2400" b="1" dirty="0">
                  <a:solidFill>
                    <a:srgbClr val="F95AB7"/>
                  </a:solidFill>
                </a:rPr>
                <a:t>A</a:t>
              </a:r>
              <a:endParaRPr lang="en-US" sz="2400" b="1" dirty="0"/>
            </a:p>
          </p:txBody>
        </p:sp>
        <p:sp>
          <p:nvSpPr>
            <p:cNvPr id="20535" name="Text Box 22"/>
            <p:cNvSpPr txBox="1">
              <a:spLocks noChangeArrowheads="1"/>
            </p:cNvSpPr>
            <p:nvPr/>
          </p:nvSpPr>
          <p:spPr bwMode="auto">
            <a:xfrm>
              <a:off x="3522" y="1636"/>
              <a:ext cx="548" cy="288"/>
            </a:xfrm>
            <a:prstGeom prst="rect">
              <a:avLst/>
            </a:prstGeom>
            <a:noFill/>
            <a:ln w="12700">
              <a:noFill/>
              <a:miter lim="800000"/>
              <a:headEnd/>
              <a:tailEnd/>
            </a:ln>
          </p:spPr>
          <p:txBody>
            <a:bodyPr wrap="none">
              <a:spAutoFit/>
            </a:bodyPr>
            <a:lstStyle/>
            <a:p>
              <a:r>
                <a:rPr lang="en-US" sz="2400" b="1" dirty="0">
                  <a:solidFill>
                    <a:srgbClr val="990099"/>
                  </a:solidFill>
                </a:rPr>
                <a:t>G</a:t>
              </a:r>
              <a:r>
                <a:rPr lang="en-US" sz="2400" b="1" dirty="0"/>
                <a:t>   </a:t>
              </a:r>
              <a:r>
                <a:rPr lang="en-US" sz="2400" b="1" dirty="0">
                  <a:solidFill>
                    <a:srgbClr val="F95AB7"/>
                  </a:solidFill>
                </a:rPr>
                <a:t>C</a:t>
              </a:r>
              <a:endParaRPr lang="en-US" sz="2400" b="1" dirty="0"/>
            </a:p>
          </p:txBody>
        </p:sp>
        <p:grpSp>
          <p:nvGrpSpPr>
            <p:cNvPr id="6" name="Group 23"/>
            <p:cNvGrpSpPr>
              <a:grpSpLocks/>
            </p:cNvGrpSpPr>
            <p:nvPr/>
          </p:nvGrpSpPr>
          <p:grpSpPr bwMode="auto">
            <a:xfrm>
              <a:off x="3924" y="1960"/>
              <a:ext cx="164" cy="48"/>
              <a:chOff x="3722" y="1174"/>
              <a:chExt cx="96" cy="48"/>
            </a:xfrm>
          </p:grpSpPr>
          <p:sp>
            <p:nvSpPr>
              <p:cNvPr id="20609" name="Line 24"/>
              <p:cNvSpPr>
                <a:spLocks noChangeShapeType="1"/>
              </p:cNvSpPr>
              <p:nvPr/>
            </p:nvSpPr>
            <p:spPr bwMode="auto">
              <a:xfrm>
                <a:off x="3722" y="1222"/>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610" name="Line 25"/>
              <p:cNvSpPr>
                <a:spLocks noChangeShapeType="1"/>
              </p:cNvSpPr>
              <p:nvPr/>
            </p:nvSpPr>
            <p:spPr bwMode="auto">
              <a:xfrm>
                <a:off x="3722" y="1174"/>
                <a:ext cx="96" cy="0"/>
              </a:xfrm>
              <a:prstGeom prst="line">
                <a:avLst/>
              </a:prstGeom>
              <a:noFill/>
              <a:ln w="12700">
                <a:solidFill>
                  <a:schemeClr val="tx1"/>
                </a:solidFill>
                <a:prstDash val="sysDot"/>
                <a:round/>
                <a:headEnd/>
                <a:tailEnd/>
              </a:ln>
            </p:spPr>
            <p:txBody>
              <a:bodyPr wrap="none" anchor="ctr"/>
              <a:lstStyle/>
              <a:p>
                <a:endParaRPr lang="fr-FR" dirty="0"/>
              </a:p>
            </p:txBody>
          </p:sp>
        </p:grpSp>
        <p:grpSp>
          <p:nvGrpSpPr>
            <p:cNvPr id="7" name="Group 26"/>
            <p:cNvGrpSpPr>
              <a:grpSpLocks/>
            </p:cNvGrpSpPr>
            <p:nvPr/>
          </p:nvGrpSpPr>
          <p:grpSpPr bwMode="auto">
            <a:xfrm>
              <a:off x="3738" y="1730"/>
              <a:ext cx="128" cy="94"/>
              <a:chOff x="4284" y="660"/>
              <a:chExt cx="96" cy="94"/>
            </a:xfrm>
          </p:grpSpPr>
          <p:sp>
            <p:nvSpPr>
              <p:cNvPr id="20606" name="Line 27"/>
              <p:cNvSpPr>
                <a:spLocks noChangeShapeType="1"/>
              </p:cNvSpPr>
              <p:nvPr/>
            </p:nvSpPr>
            <p:spPr bwMode="auto">
              <a:xfrm>
                <a:off x="4284" y="754"/>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607" name="Line 28"/>
              <p:cNvSpPr>
                <a:spLocks noChangeShapeType="1"/>
              </p:cNvSpPr>
              <p:nvPr/>
            </p:nvSpPr>
            <p:spPr bwMode="auto">
              <a:xfrm>
                <a:off x="4284" y="706"/>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608" name="Line 29"/>
              <p:cNvSpPr>
                <a:spLocks noChangeShapeType="1"/>
              </p:cNvSpPr>
              <p:nvPr/>
            </p:nvSpPr>
            <p:spPr bwMode="auto">
              <a:xfrm>
                <a:off x="4284" y="660"/>
                <a:ext cx="96" cy="0"/>
              </a:xfrm>
              <a:prstGeom prst="line">
                <a:avLst/>
              </a:prstGeom>
              <a:noFill/>
              <a:ln w="12700">
                <a:solidFill>
                  <a:schemeClr val="tx1"/>
                </a:solidFill>
                <a:prstDash val="sysDot"/>
                <a:round/>
                <a:headEnd/>
                <a:tailEnd/>
              </a:ln>
            </p:spPr>
            <p:txBody>
              <a:bodyPr wrap="none" anchor="ctr"/>
              <a:lstStyle/>
              <a:p>
                <a:endParaRPr lang="fr-FR" dirty="0"/>
              </a:p>
            </p:txBody>
          </p:sp>
        </p:grpSp>
        <p:sp>
          <p:nvSpPr>
            <p:cNvPr id="20538" name="Text Box 30"/>
            <p:cNvSpPr txBox="1">
              <a:spLocks noChangeArrowheads="1"/>
            </p:cNvSpPr>
            <p:nvPr/>
          </p:nvSpPr>
          <p:spPr bwMode="auto">
            <a:xfrm>
              <a:off x="3976" y="2064"/>
              <a:ext cx="596" cy="288"/>
            </a:xfrm>
            <a:prstGeom prst="rect">
              <a:avLst/>
            </a:prstGeom>
            <a:noFill/>
            <a:ln w="12700">
              <a:noFill/>
              <a:miter lim="800000"/>
              <a:headEnd/>
              <a:tailEnd/>
            </a:ln>
          </p:spPr>
          <p:txBody>
            <a:bodyPr wrap="none">
              <a:spAutoFit/>
            </a:bodyPr>
            <a:lstStyle/>
            <a:p>
              <a:r>
                <a:rPr lang="en-US" sz="2400" b="1" dirty="0">
                  <a:solidFill>
                    <a:srgbClr val="990099"/>
                  </a:solidFill>
                </a:rPr>
                <a:t>C</a:t>
              </a:r>
              <a:r>
                <a:rPr lang="en-US" sz="2400" b="1" dirty="0"/>
                <a:t>    </a:t>
              </a:r>
              <a:r>
                <a:rPr lang="en-US" sz="2400" b="1" dirty="0">
                  <a:solidFill>
                    <a:srgbClr val="F95AB7"/>
                  </a:solidFill>
                </a:rPr>
                <a:t>G</a:t>
              </a:r>
              <a:endParaRPr lang="en-US" sz="2400" b="1" dirty="0"/>
            </a:p>
          </p:txBody>
        </p:sp>
        <p:sp>
          <p:nvSpPr>
            <p:cNvPr id="20539" name="Line 31"/>
            <p:cNvSpPr>
              <a:spLocks noChangeShapeType="1"/>
            </p:cNvSpPr>
            <p:nvPr/>
          </p:nvSpPr>
          <p:spPr bwMode="auto">
            <a:xfrm>
              <a:off x="3696" y="2208"/>
              <a:ext cx="326" cy="0"/>
            </a:xfrm>
            <a:prstGeom prst="line">
              <a:avLst/>
            </a:prstGeom>
            <a:noFill/>
            <a:ln w="38100">
              <a:solidFill>
                <a:srgbClr val="990099"/>
              </a:solidFill>
              <a:round/>
              <a:headEnd/>
              <a:tailEnd/>
            </a:ln>
          </p:spPr>
          <p:txBody>
            <a:bodyPr wrap="none" anchor="ctr"/>
            <a:lstStyle/>
            <a:p>
              <a:endParaRPr lang="fr-FR" dirty="0"/>
            </a:p>
          </p:txBody>
        </p:sp>
        <p:sp>
          <p:nvSpPr>
            <p:cNvPr id="20540" name="Line 32"/>
            <p:cNvSpPr>
              <a:spLocks noChangeShapeType="1"/>
            </p:cNvSpPr>
            <p:nvPr/>
          </p:nvSpPr>
          <p:spPr bwMode="auto">
            <a:xfrm>
              <a:off x="4536" y="2208"/>
              <a:ext cx="264" cy="0"/>
            </a:xfrm>
            <a:prstGeom prst="line">
              <a:avLst/>
            </a:prstGeom>
            <a:noFill/>
            <a:ln w="38100">
              <a:solidFill>
                <a:srgbClr val="F95AB7"/>
              </a:solidFill>
              <a:round/>
              <a:headEnd/>
              <a:tailEnd/>
            </a:ln>
          </p:spPr>
          <p:txBody>
            <a:bodyPr wrap="none" anchor="ctr"/>
            <a:lstStyle/>
            <a:p>
              <a:endParaRPr lang="fr-FR" dirty="0"/>
            </a:p>
          </p:txBody>
        </p:sp>
        <p:grpSp>
          <p:nvGrpSpPr>
            <p:cNvPr id="8" name="Group 33"/>
            <p:cNvGrpSpPr>
              <a:grpSpLocks/>
            </p:cNvGrpSpPr>
            <p:nvPr/>
          </p:nvGrpSpPr>
          <p:grpSpPr bwMode="auto">
            <a:xfrm>
              <a:off x="4180" y="2148"/>
              <a:ext cx="178" cy="94"/>
              <a:chOff x="4284" y="660"/>
              <a:chExt cx="96" cy="94"/>
            </a:xfrm>
          </p:grpSpPr>
          <p:sp>
            <p:nvSpPr>
              <p:cNvPr id="20603" name="Line 34"/>
              <p:cNvSpPr>
                <a:spLocks noChangeShapeType="1"/>
              </p:cNvSpPr>
              <p:nvPr/>
            </p:nvSpPr>
            <p:spPr bwMode="auto">
              <a:xfrm>
                <a:off x="4284" y="754"/>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604" name="Line 35"/>
              <p:cNvSpPr>
                <a:spLocks noChangeShapeType="1"/>
              </p:cNvSpPr>
              <p:nvPr/>
            </p:nvSpPr>
            <p:spPr bwMode="auto">
              <a:xfrm>
                <a:off x="4284" y="706"/>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605" name="Line 36"/>
              <p:cNvSpPr>
                <a:spLocks noChangeShapeType="1"/>
              </p:cNvSpPr>
              <p:nvPr/>
            </p:nvSpPr>
            <p:spPr bwMode="auto">
              <a:xfrm>
                <a:off x="4284" y="660"/>
                <a:ext cx="96" cy="0"/>
              </a:xfrm>
              <a:prstGeom prst="line">
                <a:avLst/>
              </a:prstGeom>
              <a:noFill/>
              <a:ln w="12700">
                <a:solidFill>
                  <a:schemeClr val="tx1"/>
                </a:solidFill>
                <a:prstDash val="sysDot"/>
                <a:round/>
                <a:headEnd/>
                <a:tailEnd/>
              </a:ln>
            </p:spPr>
            <p:txBody>
              <a:bodyPr wrap="none" anchor="ctr"/>
              <a:lstStyle/>
              <a:p>
                <a:endParaRPr lang="fr-FR" dirty="0"/>
              </a:p>
            </p:txBody>
          </p:sp>
        </p:grpSp>
        <p:sp>
          <p:nvSpPr>
            <p:cNvPr id="20542" name="Line 37"/>
            <p:cNvSpPr>
              <a:spLocks noChangeShapeType="1"/>
            </p:cNvSpPr>
            <p:nvPr/>
          </p:nvSpPr>
          <p:spPr bwMode="auto">
            <a:xfrm>
              <a:off x="4130" y="2448"/>
              <a:ext cx="178" cy="0"/>
            </a:xfrm>
            <a:prstGeom prst="line">
              <a:avLst/>
            </a:prstGeom>
            <a:noFill/>
            <a:ln w="38100">
              <a:solidFill>
                <a:srgbClr val="990099"/>
              </a:solidFill>
              <a:round/>
              <a:headEnd/>
              <a:tailEnd/>
            </a:ln>
          </p:spPr>
          <p:txBody>
            <a:bodyPr wrap="none" anchor="ctr"/>
            <a:lstStyle/>
            <a:p>
              <a:endParaRPr lang="fr-FR" dirty="0"/>
            </a:p>
          </p:txBody>
        </p:sp>
        <p:sp>
          <p:nvSpPr>
            <p:cNvPr id="20543" name="Line 38"/>
            <p:cNvSpPr>
              <a:spLocks noChangeShapeType="1"/>
            </p:cNvSpPr>
            <p:nvPr/>
          </p:nvSpPr>
          <p:spPr bwMode="auto">
            <a:xfrm>
              <a:off x="4670" y="2448"/>
              <a:ext cx="120" cy="0"/>
            </a:xfrm>
            <a:prstGeom prst="line">
              <a:avLst/>
            </a:prstGeom>
            <a:noFill/>
            <a:ln w="38100">
              <a:solidFill>
                <a:srgbClr val="F95AB7"/>
              </a:solidFill>
              <a:round/>
              <a:headEnd/>
              <a:tailEnd/>
            </a:ln>
          </p:spPr>
          <p:txBody>
            <a:bodyPr wrap="none" anchor="ctr"/>
            <a:lstStyle/>
            <a:p>
              <a:endParaRPr lang="fr-FR" dirty="0"/>
            </a:p>
          </p:txBody>
        </p:sp>
        <p:sp>
          <p:nvSpPr>
            <p:cNvPr id="20544" name="Line 39"/>
            <p:cNvSpPr>
              <a:spLocks noChangeShapeType="1"/>
            </p:cNvSpPr>
            <p:nvPr/>
          </p:nvSpPr>
          <p:spPr bwMode="auto">
            <a:xfrm>
              <a:off x="4452" y="2474"/>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545" name="Line 40"/>
            <p:cNvSpPr>
              <a:spLocks noChangeShapeType="1"/>
            </p:cNvSpPr>
            <p:nvPr/>
          </p:nvSpPr>
          <p:spPr bwMode="auto">
            <a:xfrm>
              <a:off x="4452" y="2426"/>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546" name="Line 41"/>
            <p:cNvSpPr>
              <a:spLocks noChangeShapeType="1"/>
            </p:cNvSpPr>
            <p:nvPr/>
          </p:nvSpPr>
          <p:spPr bwMode="auto">
            <a:xfrm>
              <a:off x="3456" y="1982"/>
              <a:ext cx="356" cy="0"/>
            </a:xfrm>
            <a:prstGeom prst="line">
              <a:avLst/>
            </a:prstGeom>
            <a:noFill/>
            <a:ln w="38100">
              <a:solidFill>
                <a:srgbClr val="990099"/>
              </a:solidFill>
              <a:round/>
              <a:headEnd/>
              <a:tailEnd/>
            </a:ln>
          </p:spPr>
          <p:txBody>
            <a:bodyPr wrap="none" anchor="ctr"/>
            <a:lstStyle/>
            <a:p>
              <a:endParaRPr lang="fr-FR" dirty="0"/>
            </a:p>
          </p:txBody>
        </p:sp>
        <p:sp>
          <p:nvSpPr>
            <p:cNvPr id="20547" name="Line 42"/>
            <p:cNvSpPr>
              <a:spLocks noChangeShapeType="1"/>
            </p:cNvSpPr>
            <p:nvPr/>
          </p:nvSpPr>
          <p:spPr bwMode="auto">
            <a:xfrm>
              <a:off x="4200" y="1982"/>
              <a:ext cx="372" cy="0"/>
            </a:xfrm>
            <a:prstGeom prst="line">
              <a:avLst/>
            </a:prstGeom>
            <a:noFill/>
            <a:ln w="38100">
              <a:solidFill>
                <a:srgbClr val="F95AB7"/>
              </a:solidFill>
              <a:round/>
              <a:headEnd/>
              <a:tailEnd/>
            </a:ln>
          </p:spPr>
          <p:txBody>
            <a:bodyPr wrap="none" anchor="ctr"/>
            <a:lstStyle/>
            <a:p>
              <a:endParaRPr lang="fr-FR" dirty="0"/>
            </a:p>
          </p:txBody>
        </p:sp>
        <p:sp>
          <p:nvSpPr>
            <p:cNvPr id="20548" name="Line 43"/>
            <p:cNvSpPr>
              <a:spLocks noChangeShapeType="1"/>
            </p:cNvSpPr>
            <p:nvPr/>
          </p:nvSpPr>
          <p:spPr bwMode="auto">
            <a:xfrm>
              <a:off x="3492" y="1780"/>
              <a:ext cx="82" cy="0"/>
            </a:xfrm>
            <a:prstGeom prst="line">
              <a:avLst/>
            </a:prstGeom>
            <a:noFill/>
            <a:ln w="38100">
              <a:solidFill>
                <a:srgbClr val="990099"/>
              </a:solidFill>
              <a:round/>
              <a:headEnd/>
              <a:tailEnd/>
            </a:ln>
          </p:spPr>
          <p:txBody>
            <a:bodyPr wrap="none" anchor="ctr"/>
            <a:lstStyle/>
            <a:p>
              <a:endParaRPr lang="fr-FR" dirty="0"/>
            </a:p>
          </p:txBody>
        </p:sp>
        <p:sp>
          <p:nvSpPr>
            <p:cNvPr id="20549" name="Line 44"/>
            <p:cNvSpPr>
              <a:spLocks noChangeShapeType="1"/>
            </p:cNvSpPr>
            <p:nvPr/>
          </p:nvSpPr>
          <p:spPr bwMode="auto">
            <a:xfrm>
              <a:off x="4024" y="1780"/>
              <a:ext cx="188" cy="0"/>
            </a:xfrm>
            <a:prstGeom prst="line">
              <a:avLst/>
            </a:prstGeom>
            <a:noFill/>
            <a:ln w="38100">
              <a:solidFill>
                <a:srgbClr val="F95AB7"/>
              </a:solidFill>
              <a:round/>
              <a:headEnd/>
              <a:tailEnd/>
            </a:ln>
          </p:spPr>
          <p:txBody>
            <a:bodyPr wrap="none" anchor="ctr"/>
            <a:lstStyle/>
            <a:p>
              <a:endParaRPr lang="fr-FR" dirty="0"/>
            </a:p>
          </p:txBody>
        </p:sp>
        <p:sp>
          <p:nvSpPr>
            <p:cNvPr id="20550" name="Text Box 45"/>
            <p:cNvSpPr txBox="1">
              <a:spLocks noChangeArrowheads="1"/>
            </p:cNvSpPr>
            <p:nvPr/>
          </p:nvSpPr>
          <p:spPr bwMode="auto">
            <a:xfrm>
              <a:off x="4048" y="3101"/>
              <a:ext cx="596" cy="288"/>
            </a:xfrm>
            <a:prstGeom prst="rect">
              <a:avLst/>
            </a:prstGeom>
            <a:noFill/>
            <a:ln w="12700">
              <a:noFill/>
              <a:miter lim="800000"/>
              <a:headEnd/>
              <a:tailEnd/>
            </a:ln>
          </p:spPr>
          <p:txBody>
            <a:bodyPr wrap="none">
              <a:spAutoFit/>
            </a:bodyPr>
            <a:lstStyle/>
            <a:p>
              <a:r>
                <a:rPr lang="en-US" sz="2400" b="1" dirty="0">
                  <a:solidFill>
                    <a:srgbClr val="F95AB7"/>
                  </a:solidFill>
                </a:rPr>
                <a:t>C</a:t>
              </a:r>
              <a:r>
                <a:rPr lang="en-US" sz="2400" b="1" dirty="0"/>
                <a:t>    </a:t>
              </a:r>
              <a:r>
                <a:rPr lang="en-US" sz="2400" b="1" dirty="0">
                  <a:solidFill>
                    <a:srgbClr val="990099"/>
                  </a:solidFill>
                </a:rPr>
                <a:t>G</a:t>
              </a:r>
              <a:endParaRPr lang="en-US" sz="2400" b="1" dirty="0"/>
            </a:p>
          </p:txBody>
        </p:sp>
        <p:sp>
          <p:nvSpPr>
            <p:cNvPr id="20551" name="Line 46"/>
            <p:cNvSpPr>
              <a:spLocks noChangeShapeType="1"/>
            </p:cNvSpPr>
            <p:nvPr/>
          </p:nvSpPr>
          <p:spPr bwMode="auto">
            <a:xfrm>
              <a:off x="3768" y="3245"/>
              <a:ext cx="326" cy="0"/>
            </a:xfrm>
            <a:prstGeom prst="line">
              <a:avLst/>
            </a:prstGeom>
            <a:noFill/>
            <a:ln w="38100">
              <a:solidFill>
                <a:srgbClr val="F95AB7"/>
              </a:solidFill>
              <a:round/>
              <a:headEnd/>
              <a:tailEnd/>
            </a:ln>
          </p:spPr>
          <p:txBody>
            <a:bodyPr wrap="none" anchor="ctr"/>
            <a:lstStyle/>
            <a:p>
              <a:endParaRPr lang="fr-FR" dirty="0"/>
            </a:p>
          </p:txBody>
        </p:sp>
        <p:sp>
          <p:nvSpPr>
            <p:cNvPr id="20552" name="Line 47"/>
            <p:cNvSpPr>
              <a:spLocks noChangeShapeType="1"/>
            </p:cNvSpPr>
            <p:nvPr/>
          </p:nvSpPr>
          <p:spPr bwMode="auto">
            <a:xfrm>
              <a:off x="4608" y="3245"/>
              <a:ext cx="240" cy="0"/>
            </a:xfrm>
            <a:prstGeom prst="line">
              <a:avLst/>
            </a:prstGeom>
            <a:noFill/>
            <a:ln w="38100">
              <a:solidFill>
                <a:srgbClr val="990099"/>
              </a:solidFill>
              <a:round/>
              <a:headEnd/>
              <a:tailEnd/>
            </a:ln>
          </p:spPr>
          <p:txBody>
            <a:bodyPr wrap="none" anchor="ctr"/>
            <a:lstStyle/>
            <a:p>
              <a:endParaRPr lang="fr-FR" dirty="0"/>
            </a:p>
          </p:txBody>
        </p:sp>
        <p:grpSp>
          <p:nvGrpSpPr>
            <p:cNvPr id="9" name="Group 48"/>
            <p:cNvGrpSpPr>
              <a:grpSpLocks/>
            </p:cNvGrpSpPr>
            <p:nvPr/>
          </p:nvGrpSpPr>
          <p:grpSpPr bwMode="auto">
            <a:xfrm>
              <a:off x="4252" y="3185"/>
              <a:ext cx="178" cy="94"/>
              <a:chOff x="4284" y="660"/>
              <a:chExt cx="96" cy="94"/>
            </a:xfrm>
          </p:grpSpPr>
          <p:sp>
            <p:nvSpPr>
              <p:cNvPr id="20600" name="Line 49"/>
              <p:cNvSpPr>
                <a:spLocks noChangeShapeType="1"/>
              </p:cNvSpPr>
              <p:nvPr/>
            </p:nvSpPr>
            <p:spPr bwMode="auto">
              <a:xfrm>
                <a:off x="4284" y="754"/>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601" name="Line 50"/>
              <p:cNvSpPr>
                <a:spLocks noChangeShapeType="1"/>
              </p:cNvSpPr>
              <p:nvPr/>
            </p:nvSpPr>
            <p:spPr bwMode="auto">
              <a:xfrm>
                <a:off x="4284" y="706"/>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602" name="Line 51"/>
              <p:cNvSpPr>
                <a:spLocks noChangeShapeType="1"/>
              </p:cNvSpPr>
              <p:nvPr/>
            </p:nvSpPr>
            <p:spPr bwMode="auto">
              <a:xfrm>
                <a:off x="4284" y="660"/>
                <a:ext cx="96" cy="0"/>
              </a:xfrm>
              <a:prstGeom prst="line">
                <a:avLst/>
              </a:prstGeom>
              <a:noFill/>
              <a:ln w="12700">
                <a:solidFill>
                  <a:schemeClr val="tx1"/>
                </a:solidFill>
                <a:prstDash val="sysDot"/>
                <a:round/>
                <a:headEnd/>
                <a:tailEnd/>
              </a:ln>
            </p:spPr>
            <p:txBody>
              <a:bodyPr wrap="none" anchor="ctr"/>
              <a:lstStyle/>
              <a:p>
                <a:endParaRPr lang="fr-FR" dirty="0"/>
              </a:p>
            </p:txBody>
          </p:sp>
        </p:grpSp>
        <p:sp>
          <p:nvSpPr>
            <p:cNvPr id="20554" name="Text Box 52"/>
            <p:cNvSpPr txBox="1">
              <a:spLocks noChangeArrowheads="1"/>
            </p:cNvSpPr>
            <p:nvPr/>
          </p:nvSpPr>
          <p:spPr bwMode="auto">
            <a:xfrm>
              <a:off x="3688" y="3341"/>
              <a:ext cx="596" cy="288"/>
            </a:xfrm>
            <a:prstGeom prst="rect">
              <a:avLst/>
            </a:prstGeom>
            <a:noFill/>
            <a:ln w="12700">
              <a:noFill/>
              <a:miter lim="800000"/>
              <a:headEnd/>
              <a:tailEnd/>
            </a:ln>
          </p:spPr>
          <p:txBody>
            <a:bodyPr wrap="none">
              <a:spAutoFit/>
            </a:bodyPr>
            <a:lstStyle/>
            <a:p>
              <a:r>
                <a:rPr lang="en-US" sz="2400" b="1" dirty="0">
                  <a:solidFill>
                    <a:srgbClr val="F95AB7"/>
                  </a:solidFill>
                </a:rPr>
                <a:t>G</a:t>
              </a:r>
              <a:r>
                <a:rPr lang="en-US" sz="2400" b="1" dirty="0"/>
                <a:t>    </a:t>
              </a:r>
              <a:r>
                <a:rPr lang="en-US" sz="2400" b="1" dirty="0">
                  <a:solidFill>
                    <a:srgbClr val="990099"/>
                  </a:solidFill>
                </a:rPr>
                <a:t>C</a:t>
              </a:r>
              <a:endParaRPr lang="en-US" sz="2400" b="1" dirty="0"/>
            </a:p>
          </p:txBody>
        </p:sp>
        <p:grpSp>
          <p:nvGrpSpPr>
            <p:cNvPr id="10" name="Group 53"/>
            <p:cNvGrpSpPr>
              <a:grpSpLocks/>
            </p:cNvGrpSpPr>
            <p:nvPr/>
          </p:nvGrpSpPr>
          <p:grpSpPr bwMode="auto">
            <a:xfrm>
              <a:off x="3904" y="3435"/>
              <a:ext cx="180" cy="94"/>
              <a:chOff x="4284" y="660"/>
              <a:chExt cx="96" cy="94"/>
            </a:xfrm>
          </p:grpSpPr>
          <p:sp>
            <p:nvSpPr>
              <p:cNvPr id="20597" name="Line 54"/>
              <p:cNvSpPr>
                <a:spLocks noChangeShapeType="1"/>
              </p:cNvSpPr>
              <p:nvPr/>
            </p:nvSpPr>
            <p:spPr bwMode="auto">
              <a:xfrm>
                <a:off x="4284" y="754"/>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598" name="Line 55"/>
              <p:cNvSpPr>
                <a:spLocks noChangeShapeType="1"/>
              </p:cNvSpPr>
              <p:nvPr/>
            </p:nvSpPr>
            <p:spPr bwMode="auto">
              <a:xfrm>
                <a:off x="4284" y="706"/>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599" name="Line 56"/>
              <p:cNvSpPr>
                <a:spLocks noChangeShapeType="1"/>
              </p:cNvSpPr>
              <p:nvPr/>
            </p:nvSpPr>
            <p:spPr bwMode="auto">
              <a:xfrm>
                <a:off x="4284" y="660"/>
                <a:ext cx="96" cy="0"/>
              </a:xfrm>
              <a:prstGeom prst="line">
                <a:avLst/>
              </a:prstGeom>
              <a:noFill/>
              <a:ln w="12700">
                <a:solidFill>
                  <a:schemeClr val="tx1"/>
                </a:solidFill>
                <a:prstDash val="sysDot"/>
                <a:round/>
                <a:headEnd/>
                <a:tailEnd/>
              </a:ln>
            </p:spPr>
            <p:txBody>
              <a:bodyPr wrap="none" anchor="ctr"/>
              <a:lstStyle/>
              <a:p>
                <a:endParaRPr lang="fr-FR" dirty="0"/>
              </a:p>
            </p:txBody>
          </p:sp>
        </p:grpSp>
        <p:sp>
          <p:nvSpPr>
            <p:cNvPr id="20556" name="Line 57"/>
            <p:cNvSpPr>
              <a:spLocks noChangeShapeType="1"/>
            </p:cNvSpPr>
            <p:nvPr/>
          </p:nvSpPr>
          <p:spPr bwMode="auto">
            <a:xfrm>
              <a:off x="3504" y="3485"/>
              <a:ext cx="224" cy="0"/>
            </a:xfrm>
            <a:prstGeom prst="line">
              <a:avLst/>
            </a:prstGeom>
            <a:noFill/>
            <a:ln w="38100">
              <a:solidFill>
                <a:srgbClr val="F95AB7"/>
              </a:solidFill>
              <a:round/>
              <a:headEnd/>
              <a:tailEnd/>
            </a:ln>
          </p:spPr>
          <p:txBody>
            <a:bodyPr wrap="none" anchor="ctr"/>
            <a:lstStyle/>
            <a:p>
              <a:endParaRPr lang="fr-FR" dirty="0"/>
            </a:p>
          </p:txBody>
        </p:sp>
        <p:sp>
          <p:nvSpPr>
            <p:cNvPr id="20557" name="Line 58"/>
            <p:cNvSpPr>
              <a:spLocks noChangeShapeType="1"/>
            </p:cNvSpPr>
            <p:nvPr/>
          </p:nvSpPr>
          <p:spPr bwMode="auto">
            <a:xfrm>
              <a:off x="4224" y="3485"/>
              <a:ext cx="356" cy="0"/>
            </a:xfrm>
            <a:prstGeom prst="line">
              <a:avLst/>
            </a:prstGeom>
            <a:noFill/>
            <a:ln w="38100">
              <a:solidFill>
                <a:srgbClr val="990099"/>
              </a:solidFill>
              <a:round/>
              <a:headEnd/>
              <a:tailEnd/>
            </a:ln>
          </p:spPr>
          <p:txBody>
            <a:bodyPr wrap="none" anchor="ctr"/>
            <a:lstStyle/>
            <a:p>
              <a:endParaRPr lang="fr-FR" dirty="0"/>
            </a:p>
          </p:txBody>
        </p:sp>
        <p:sp>
          <p:nvSpPr>
            <p:cNvPr id="20558" name="Text Box 59"/>
            <p:cNvSpPr txBox="1">
              <a:spLocks noChangeArrowheads="1"/>
            </p:cNvSpPr>
            <p:nvPr/>
          </p:nvSpPr>
          <p:spPr bwMode="auto">
            <a:xfrm>
              <a:off x="3536" y="3581"/>
              <a:ext cx="479" cy="288"/>
            </a:xfrm>
            <a:prstGeom prst="rect">
              <a:avLst/>
            </a:prstGeom>
            <a:noFill/>
            <a:ln w="12700">
              <a:noFill/>
              <a:miter lim="800000"/>
              <a:headEnd/>
              <a:tailEnd/>
            </a:ln>
          </p:spPr>
          <p:txBody>
            <a:bodyPr wrap="none">
              <a:spAutoFit/>
            </a:bodyPr>
            <a:lstStyle/>
            <a:p>
              <a:r>
                <a:rPr lang="en-US" sz="2400" b="1" dirty="0">
                  <a:solidFill>
                    <a:srgbClr val="F95AB7"/>
                  </a:solidFill>
                </a:rPr>
                <a:t>T</a:t>
              </a:r>
              <a:r>
                <a:rPr lang="en-US" sz="2400" b="1" dirty="0"/>
                <a:t>  </a:t>
              </a:r>
              <a:r>
                <a:rPr lang="en-US" sz="2400" b="1" dirty="0">
                  <a:solidFill>
                    <a:srgbClr val="990099"/>
                  </a:solidFill>
                </a:rPr>
                <a:t>A</a:t>
              </a:r>
              <a:endParaRPr lang="en-US" sz="2400" b="1" dirty="0"/>
            </a:p>
          </p:txBody>
        </p:sp>
        <p:grpSp>
          <p:nvGrpSpPr>
            <p:cNvPr id="11" name="Group 60"/>
            <p:cNvGrpSpPr>
              <a:grpSpLocks/>
            </p:cNvGrpSpPr>
            <p:nvPr/>
          </p:nvGrpSpPr>
          <p:grpSpPr bwMode="auto">
            <a:xfrm>
              <a:off x="3722" y="3699"/>
              <a:ext cx="96" cy="48"/>
              <a:chOff x="3722" y="1174"/>
              <a:chExt cx="96" cy="48"/>
            </a:xfrm>
          </p:grpSpPr>
          <p:sp>
            <p:nvSpPr>
              <p:cNvPr id="20595" name="Line 61"/>
              <p:cNvSpPr>
                <a:spLocks noChangeShapeType="1"/>
              </p:cNvSpPr>
              <p:nvPr/>
            </p:nvSpPr>
            <p:spPr bwMode="auto">
              <a:xfrm>
                <a:off x="3722" y="1222"/>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596" name="Line 62"/>
              <p:cNvSpPr>
                <a:spLocks noChangeShapeType="1"/>
              </p:cNvSpPr>
              <p:nvPr/>
            </p:nvSpPr>
            <p:spPr bwMode="auto">
              <a:xfrm>
                <a:off x="3722" y="1174"/>
                <a:ext cx="96" cy="0"/>
              </a:xfrm>
              <a:prstGeom prst="line">
                <a:avLst/>
              </a:prstGeom>
              <a:noFill/>
              <a:ln w="12700">
                <a:solidFill>
                  <a:schemeClr val="tx1"/>
                </a:solidFill>
                <a:prstDash val="sysDot"/>
                <a:round/>
                <a:headEnd/>
                <a:tailEnd/>
              </a:ln>
            </p:spPr>
            <p:txBody>
              <a:bodyPr wrap="none" anchor="ctr"/>
              <a:lstStyle/>
              <a:p>
                <a:endParaRPr lang="fr-FR" dirty="0"/>
              </a:p>
            </p:txBody>
          </p:sp>
        </p:grpSp>
        <p:sp>
          <p:nvSpPr>
            <p:cNvPr id="20560" name="Line 63"/>
            <p:cNvSpPr>
              <a:spLocks noChangeShapeType="1"/>
            </p:cNvSpPr>
            <p:nvPr/>
          </p:nvSpPr>
          <p:spPr bwMode="auto">
            <a:xfrm>
              <a:off x="3530" y="3721"/>
              <a:ext cx="80" cy="0"/>
            </a:xfrm>
            <a:prstGeom prst="line">
              <a:avLst/>
            </a:prstGeom>
            <a:noFill/>
            <a:ln w="38100">
              <a:solidFill>
                <a:srgbClr val="F95AB7"/>
              </a:solidFill>
              <a:round/>
              <a:headEnd/>
              <a:tailEnd/>
            </a:ln>
          </p:spPr>
          <p:txBody>
            <a:bodyPr wrap="none" anchor="ctr"/>
            <a:lstStyle/>
            <a:p>
              <a:endParaRPr lang="fr-FR" dirty="0"/>
            </a:p>
          </p:txBody>
        </p:sp>
        <p:sp>
          <p:nvSpPr>
            <p:cNvPr id="20561" name="Line 64"/>
            <p:cNvSpPr>
              <a:spLocks noChangeShapeType="1"/>
            </p:cNvSpPr>
            <p:nvPr/>
          </p:nvSpPr>
          <p:spPr bwMode="auto">
            <a:xfrm>
              <a:off x="3950" y="3721"/>
              <a:ext cx="212" cy="0"/>
            </a:xfrm>
            <a:prstGeom prst="line">
              <a:avLst/>
            </a:prstGeom>
            <a:noFill/>
            <a:ln w="38100">
              <a:solidFill>
                <a:srgbClr val="990099"/>
              </a:solidFill>
              <a:round/>
              <a:headEnd/>
              <a:tailEnd/>
            </a:ln>
          </p:spPr>
          <p:txBody>
            <a:bodyPr wrap="none" anchor="ctr"/>
            <a:lstStyle/>
            <a:p>
              <a:endParaRPr lang="fr-FR" dirty="0"/>
            </a:p>
          </p:txBody>
        </p:sp>
        <p:sp>
          <p:nvSpPr>
            <p:cNvPr id="20562" name="Text Box 65"/>
            <p:cNvSpPr txBox="1">
              <a:spLocks noChangeArrowheads="1"/>
            </p:cNvSpPr>
            <p:nvPr/>
          </p:nvSpPr>
          <p:spPr bwMode="auto">
            <a:xfrm>
              <a:off x="4272" y="2861"/>
              <a:ext cx="479" cy="288"/>
            </a:xfrm>
            <a:prstGeom prst="rect">
              <a:avLst/>
            </a:prstGeom>
            <a:noFill/>
            <a:ln w="12700">
              <a:noFill/>
              <a:miter lim="800000"/>
              <a:headEnd/>
              <a:tailEnd/>
            </a:ln>
          </p:spPr>
          <p:txBody>
            <a:bodyPr wrap="none">
              <a:spAutoFit/>
            </a:bodyPr>
            <a:lstStyle/>
            <a:p>
              <a:r>
                <a:rPr lang="en-US" sz="2400" b="1" dirty="0">
                  <a:solidFill>
                    <a:srgbClr val="F95AB7"/>
                  </a:solidFill>
                </a:rPr>
                <a:t>A</a:t>
              </a:r>
              <a:r>
                <a:rPr lang="en-US" sz="2400" b="1" dirty="0"/>
                <a:t>  </a:t>
              </a:r>
              <a:r>
                <a:rPr lang="en-US" sz="2400" b="1" dirty="0">
                  <a:solidFill>
                    <a:srgbClr val="990099"/>
                  </a:solidFill>
                </a:rPr>
                <a:t>T</a:t>
              </a:r>
              <a:endParaRPr lang="en-US" sz="2400" b="1" dirty="0"/>
            </a:p>
          </p:txBody>
        </p:sp>
        <p:sp>
          <p:nvSpPr>
            <p:cNvPr id="20563" name="Line 66"/>
            <p:cNvSpPr>
              <a:spLocks noChangeShapeType="1"/>
            </p:cNvSpPr>
            <p:nvPr/>
          </p:nvSpPr>
          <p:spPr bwMode="auto">
            <a:xfrm>
              <a:off x="4176" y="3005"/>
              <a:ext cx="144" cy="0"/>
            </a:xfrm>
            <a:prstGeom prst="line">
              <a:avLst/>
            </a:prstGeom>
            <a:noFill/>
            <a:ln w="38100">
              <a:solidFill>
                <a:srgbClr val="F95AB7"/>
              </a:solidFill>
              <a:round/>
              <a:headEnd/>
              <a:tailEnd/>
            </a:ln>
          </p:spPr>
          <p:txBody>
            <a:bodyPr wrap="none" anchor="ctr"/>
            <a:lstStyle/>
            <a:p>
              <a:endParaRPr lang="fr-FR" dirty="0"/>
            </a:p>
          </p:txBody>
        </p:sp>
        <p:sp>
          <p:nvSpPr>
            <p:cNvPr id="20564" name="Line 67"/>
            <p:cNvSpPr>
              <a:spLocks noChangeShapeType="1"/>
            </p:cNvSpPr>
            <p:nvPr/>
          </p:nvSpPr>
          <p:spPr bwMode="auto">
            <a:xfrm>
              <a:off x="4682" y="3005"/>
              <a:ext cx="70" cy="0"/>
            </a:xfrm>
            <a:prstGeom prst="line">
              <a:avLst/>
            </a:prstGeom>
            <a:noFill/>
            <a:ln w="38100">
              <a:solidFill>
                <a:srgbClr val="990099"/>
              </a:solidFill>
              <a:round/>
              <a:headEnd/>
              <a:tailEnd/>
            </a:ln>
          </p:spPr>
          <p:txBody>
            <a:bodyPr wrap="none" anchor="ctr"/>
            <a:lstStyle/>
            <a:p>
              <a:endParaRPr lang="fr-FR" dirty="0"/>
            </a:p>
          </p:txBody>
        </p:sp>
        <p:sp>
          <p:nvSpPr>
            <p:cNvPr id="20565" name="Line 68"/>
            <p:cNvSpPr>
              <a:spLocks noChangeShapeType="1"/>
            </p:cNvSpPr>
            <p:nvPr/>
          </p:nvSpPr>
          <p:spPr bwMode="auto">
            <a:xfrm>
              <a:off x="4464" y="3031"/>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566" name="Line 69"/>
            <p:cNvSpPr>
              <a:spLocks noChangeShapeType="1"/>
            </p:cNvSpPr>
            <p:nvPr/>
          </p:nvSpPr>
          <p:spPr bwMode="auto">
            <a:xfrm>
              <a:off x="4464" y="2983"/>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567" name="Line 70"/>
            <p:cNvSpPr>
              <a:spLocks noChangeShapeType="1"/>
            </p:cNvSpPr>
            <p:nvPr/>
          </p:nvSpPr>
          <p:spPr bwMode="auto">
            <a:xfrm>
              <a:off x="3768" y="720"/>
              <a:ext cx="326" cy="0"/>
            </a:xfrm>
            <a:prstGeom prst="line">
              <a:avLst/>
            </a:prstGeom>
            <a:noFill/>
            <a:ln w="38100">
              <a:solidFill>
                <a:srgbClr val="F95AB7"/>
              </a:solidFill>
              <a:round/>
              <a:headEnd/>
              <a:tailEnd/>
            </a:ln>
          </p:spPr>
          <p:txBody>
            <a:bodyPr wrap="none" anchor="ctr"/>
            <a:lstStyle/>
            <a:p>
              <a:endParaRPr lang="fr-FR" dirty="0"/>
            </a:p>
          </p:txBody>
        </p:sp>
        <p:sp>
          <p:nvSpPr>
            <p:cNvPr id="20568" name="Line 71"/>
            <p:cNvSpPr>
              <a:spLocks noChangeShapeType="1"/>
            </p:cNvSpPr>
            <p:nvPr/>
          </p:nvSpPr>
          <p:spPr bwMode="auto">
            <a:xfrm>
              <a:off x="4608" y="720"/>
              <a:ext cx="240" cy="0"/>
            </a:xfrm>
            <a:prstGeom prst="line">
              <a:avLst/>
            </a:prstGeom>
            <a:noFill/>
            <a:ln w="38100">
              <a:solidFill>
                <a:srgbClr val="990099"/>
              </a:solidFill>
              <a:round/>
              <a:headEnd/>
              <a:tailEnd/>
            </a:ln>
          </p:spPr>
          <p:txBody>
            <a:bodyPr wrap="none" anchor="ctr"/>
            <a:lstStyle/>
            <a:p>
              <a:endParaRPr lang="fr-FR" dirty="0"/>
            </a:p>
          </p:txBody>
        </p:sp>
        <p:grpSp>
          <p:nvGrpSpPr>
            <p:cNvPr id="12" name="Group 72"/>
            <p:cNvGrpSpPr>
              <a:grpSpLocks/>
            </p:cNvGrpSpPr>
            <p:nvPr/>
          </p:nvGrpSpPr>
          <p:grpSpPr bwMode="auto">
            <a:xfrm>
              <a:off x="4252" y="660"/>
              <a:ext cx="178" cy="94"/>
              <a:chOff x="4284" y="660"/>
              <a:chExt cx="96" cy="94"/>
            </a:xfrm>
          </p:grpSpPr>
          <p:sp>
            <p:nvSpPr>
              <p:cNvPr id="20592" name="Line 73"/>
              <p:cNvSpPr>
                <a:spLocks noChangeShapeType="1"/>
              </p:cNvSpPr>
              <p:nvPr/>
            </p:nvSpPr>
            <p:spPr bwMode="auto">
              <a:xfrm>
                <a:off x="4284" y="754"/>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593" name="Line 74"/>
              <p:cNvSpPr>
                <a:spLocks noChangeShapeType="1"/>
              </p:cNvSpPr>
              <p:nvPr/>
            </p:nvSpPr>
            <p:spPr bwMode="auto">
              <a:xfrm>
                <a:off x="4284" y="706"/>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594" name="Line 75"/>
              <p:cNvSpPr>
                <a:spLocks noChangeShapeType="1"/>
              </p:cNvSpPr>
              <p:nvPr/>
            </p:nvSpPr>
            <p:spPr bwMode="auto">
              <a:xfrm>
                <a:off x="4284" y="660"/>
                <a:ext cx="96" cy="0"/>
              </a:xfrm>
              <a:prstGeom prst="line">
                <a:avLst/>
              </a:prstGeom>
              <a:noFill/>
              <a:ln w="12700">
                <a:solidFill>
                  <a:schemeClr val="tx1"/>
                </a:solidFill>
                <a:prstDash val="sysDot"/>
                <a:round/>
                <a:headEnd/>
                <a:tailEnd/>
              </a:ln>
            </p:spPr>
            <p:txBody>
              <a:bodyPr wrap="none" anchor="ctr"/>
              <a:lstStyle/>
              <a:p>
                <a:endParaRPr lang="fr-FR" dirty="0"/>
              </a:p>
            </p:txBody>
          </p:sp>
        </p:grpSp>
        <p:sp>
          <p:nvSpPr>
            <p:cNvPr id="20570" name="Text Box 76"/>
            <p:cNvSpPr txBox="1">
              <a:spLocks noChangeArrowheads="1"/>
            </p:cNvSpPr>
            <p:nvPr/>
          </p:nvSpPr>
          <p:spPr bwMode="auto">
            <a:xfrm>
              <a:off x="3688" y="816"/>
              <a:ext cx="596" cy="288"/>
            </a:xfrm>
            <a:prstGeom prst="rect">
              <a:avLst/>
            </a:prstGeom>
            <a:noFill/>
            <a:ln w="12700">
              <a:noFill/>
              <a:miter lim="800000"/>
              <a:headEnd/>
              <a:tailEnd/>
            </a:ln>
          </p:spPr>
          <p:txBody>
            <a:bodyPr wrap="none">
              <a:spAutoFit/>
            </a:bodyPr>
            <a:lstStyle/>
            <a:p>
              <a:r>
                <a:rPr lang="en-US" sz="2400" b="1" dirty="0">
                  <a:solidFill>
                    <a:srgbClr val="F95AB7"/>
                  </a:solidFill>
                </a:rPr>
                <a:t>G</a:t>
              </a:r>
              <a:r>
                <a:rPr lang="en-US" sz="2400" b="1" dirty="0"/>
                <a:t>    </a:t>
              </a:r>
              <a:r>
                <a:rPr lang="en-US" sz="2400" b="1" dirty="0">
                  <a:solidFill>
                    <a:srgbClr val="990099"/>
                  </a:solidFill>
                </a:rPr>
                <a:t>C</a:t>
              </a:r>
              <a:endParaRPr lang="en-US" sz="2400" b="1" dirty="0"/>
            </a:p>
          </p:txBody>
        </p:sp>
        <p:grpSp>
          <p:nvGrpSpPr>
            <p:cNvPr id="13" name="Group 77"/>
            <p:cNvGrpSpPr>
              <a:grpSpLocks/>
            </p:cNvGrpSpPr>
            <p:nvPr/>
          </p:nvGrpSpPr>
          <p:grpSpPr bwMode="auto">
            <a:xfrm>
              <a:off x="3904" y="910"/>
              <a:ext cx="180" cy="94"/>
              <a:chOff x="4284" y="660"/>
              <a:chExt cx="96" cy="94"/>
            </a:xfrm>
          </p:grpSpPr>
          <p:sp>
            <p:nvSpPr>
              <p:cNvPr id="20589" name="Line 78"/>
              <p:cNvSpPr>
                <a:spLocks noChangeShapeType="1"/>
              </p:cNvSpPr>
              <p:nvPr/>
            </p:nvSpPr>
            <p:spPr bwMode="auto">
              <a:xfrm>
                <a:off x="4284" y="754"/>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590" name="Line 79"/>
              <p:cNvSpPr>
                <a:spLocks noChangeShapeType="1"/>
              </p:cNvSpPr>
              <p:nvPr/>
            </p:nvSpPr>
            <p:spPr bwMode="auto">
              <a:xfrm>
                <a:off x="4284" y="706"/>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591" name="Line 80"/>
              <p:cNvSpPr>
                <a:spLocks noChangeShapeType="1"/>
              </p:cNvSpPr>
              <p:nvPr/>
            </p:nvSpPr>
            <p:spPr bwMode="auto">
              <a:xfrm>
                <a:off x="4284" y="660"/>
                <a:ext cx="96" cy="0"/>
              </a:xfrm>
              <a:prstGeom prst="line">
                <a:avLst/>
              </a:prstGeom>
              <a:noFill/>
              <a:ln w="12700">
                <a:solidFill>
                  <a:schemeClr val="tx1"/>
                </a:solidFill>
                <a:prstDash val="sysDot"/>
                <a:round/>
                <a:headEnd/>
                <a:tailEnd/>
              </a:ln>
            </p:spPr>
            <p:txBody>
              <a:bodyPr wrap="none" anchor="ctr"/>
              <a:lstStyle/>
              <a:p>
                <a:endParaRPr lang="fr-FR" dirty="0"/>
              </a:p>
            </p:txBody>
          </p:sp>
        </p:grpSp>
        <p:sp>
          <p:nvSpPr>
            <p:cNvPr id="20572" name="Line 81"/>
            <p:cNvSpPr>
              <a:spLocks noChangeShapeType="1"/>
            </p:cNvSpPr>
            <p:nvPr/>
          </p:nvSpPr>
          <p:spPr bwMode="auto">
            <a:xfrm>
              <a:off x="3504" y="960"/>
              <a:ext cx="224" cy="0"/>
            </a:xfrm>
            <a:prstGeom prst="line">
              <a:avLst/>
            </a:prstGeom>
            <a:noFill/>
            <a:ln w="38100">
              <a:solidFill>
                <a:srgbClr val="F95AB7"/>
              </a:solidFill>
              <a:round/>
              <a:headEnd/>
              <a:tailEnd/>
            </a:ln>
          </p:spPr>
          <p:txBody>
            <a:bodyPr wrap="none" anchor="ctr"/>
            <a:lstStyle/>
            <a:p>
              <a:endParaRPr lang="fr-FR" dirty="0"/>
            </a:p>
          </p:txBody>
        </p:sp>
        <p:sp>
          <p:nvSpPr>
            <p:cNvPr id="20573" name="Line 82"/>
            <p:cNvSpPr>
              <a:spLocks noChangeShapeType="1"/>
            </p:cNvSpPr>
            <p:nvPr/>
          </p:nvSpPr>
          <p:spPr bwMode="auto">
            <a:xfrm>
              <a:off x="4224" y="960"/>
              <a:ext cx="356" cy="0"/>
            </a:xfrm>
            <a:prstGeom prst="line">
              <a:avLst/>
            </a:prstGeom>
            <a:noFill/>
            <a:ln w="38100">
              <a:solidFill>
                <a:srgbClr val="990099"/>
              </a:solidFill>
              <a:round/>
              <a:headEnd/>
              <a:tailEnd/>
            </a:ln>
          </p:spPr>
          <p:txBody>
            <a:bodyPr wrap="none" anchor="ctr"/>
            <a:lstStyle/>
            <a:p>
              <a:endParaRPr lang="fr-FR" dirty="0"/>
            </a:p>
          </p:txBody>
        </p:sp>
        <p:sp>
          <p:nvSpPr>
            <p:cNvPr id="20574" name="Text Box 83"/>
            <p:cNvSpPr txBox="1">
              <a:spLocks noChangeArrowheads="1"/>
            </p:cNvSpPr>
            <p:nvPr/>
          </p:nvSpPr>
          <p:spPr bwMode="auto">
            <a:xfrm>
              <a:off x="3536" y="1056"/>
              <a:ext cx="479" cy="288"/>
            </a:xfrm>
            <a:prstGeom prst="rect">
              <a:avLst/>
            </a:prstGeom>
            <a:noFill/>
            <a:ln w="12700">
              <a:noFill/>
              <a:miter lim="800000"/>
              <a:headEnd/>
              <a:tailEnd/>
            </a:ln>
          </p:spPr>
          <p:txBody>
            <a:bodyPr wrap="none">
              <a:spAutoFit/>
            </a:bodyPr>
            <a:lstStyle/>
            <a:p>
              <a:r>
                <a:rPr lang="en-US" sz="2400" b="1" dirty="0">
                  <a:solidFill>
                    <a:srgbClr val="F95AB7"/>
                  </a:solidFill>
                </a:rPr>
                <a:t>T</a:t>
              </a:r>
              <a:r>
                <a:rPr lang="en-US" sz="2400" b="1" dirty="0"/>
                <a:t>  </a:t>
              </a:r>
              <a:r>
                <a:rPr lang="en-US" sz="2400" b="1" dirty="0">
                  <a:solidFill>
                    <a:srgbClr val="990099"/>
                  </a:solidFill>
                </a:rPr>
                <a:t>A</a:t>
              </a:r>
              <a:endParaRPr lang="en-US" sz="2400" b="1" dirty="0"/>
            </a:p>
          </p:txBody>
        </p:sp>
        <p:grpSp>
          <p:nvGrpSpPr>
            <p:cNvPr id="14" name="Group 84"/>
            <p:cNvGrpSpPr>
              <a:grpSpLocks/>
            </p:cNvGrpSpPr>
            <p:nvPr/>
          </p:nvGrpSpPr>
          <p:grpSpPr bwMode="auto">
            <a:xfrm>
              <a:off x="3722" y="1174"/>
              <a:ext cx="96" cy="48"/>
              <a:chOff x="3722" y="1174"/>
              <a:chExt cx="96" cy="48"/>
            </a:xfrm>
          </p:grpSpPr>
          <p:sp>
            <p:nvSpPr>
              <p:cNvPr id="20587" name="Line 85"/>
              <p:cNvSpPr>
                <a:spLocks noChangeShapeType="1"/>
              </p:cNvSpPr>
              <p:nvPr/>
            </p:nvSpPr>
            <p:spPr bwMode="auto">
              <a:xfrm>
                <a:off x="3722" y="1222"/>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588" name="Line 86"/>
              <p:cNvSpPr>
                <a:spLocks noChangeShapeType="1"/>
              </p:cNvSpPr>
              <p:nvPr/>
            </p:nvSpPr>
            <p:spPr bwMode="auto">
              <a:xfrm>
                <a:off x="3722" y="1174"/>
                <a:ext cx="96" cy="0"/>
              </a:xfrm>
              <a:prstGeom prst="line">
                <a:avLst/>
              </a:prstGeom>
              <a:noFill/>
              <a:ln w="12700">
                <a:solidFill>
                  <a:schemeClr val="tx1"/>
                </a:solidFill>
                <a:prstDash val="sysDot"/>
                <a:round/>
                <a:headEnd/>
                <a:tailEnd/>
              </a:ln>
            </p:spPr>
            <p:txBody>
              <a:bodyPr wrap="none" anchor="ctr"/>
              <a:lstStyle/>
              <a:p>
                <a:endParaRPr lang="fr-FR" dirty="0"/>
              </a:p>
            </p:txBody>
          </p:sp>
        </p:grpSp>
        <p:sp>
          <p:nvSpPr>
            <p:cNvPr id="20576" name="Line 87"/>
            <p:cNvSpPr>
              <a:spLocks noChangeShapeType="1"/>
            </p:cNvSpPr>
            <p:nvPr/>
          </p:nvSpPr>
          <p:spPr bwMode="auto">
            <a:xfrm>
              <a:off x="3530" y="1196"/>
              <a:ext cx="80" cy="0"/>
            </a:xfrm>
            <a:prstGeom prst="line">
              <a:avLst/>
            </a:prstGeom>
            <a:noFill/>
            <a:ln w="38100">
              <a:solidFill>
                <a:srgbClr val="F95AB7"/>
              </a:solidFill>
              <a:round/>
              <a:headEnd/>
              <a:tailEnd/>
            </a:ln>
          </p:spPr>
          <p:txBody>
            <a:bodyPr wrap="none" anchor="ctr"/>
            <a:lstStyle/>
            <a:p>
              <a:endParaRPr lang="fr-FR" dirty="0"/>
            </a:p>
          </p:txBody>
        </p:sp>
        <p:sp>
          <p:nvSpPr>
            <p:cNvPr id="20577" name="Line 88"/>
            <p:cNvSpPr>
              <a:spLocks noChangeShapeType="1"/>
            </p:cNvSpPr>
            <p:nvPr/>
          </p:nvSpPr>
          <p:spPr bwMode="auto">
            <a:xfrm>
              <a:off x="3950" y="1196"/>
              <a:ext cx="212" cy="0"/>
            </a:xfrm>
            <a:prstGeom prst="line">
              <a:avLst/>
            </a:prstGeom>
            <a:noFill/>
            <a:ln w="38100">
              <a:solidFill>
                <a:srgbClr val="990099"/>
              </a:solidFill>
              <a:round/>
              <a:headEnd/>
              <a:tailEnd/>
            </a:ln>
          </p:spPr>
          <p:txBody>
            <a:bodyPr wrap="none" anchor="ctr"/>
            <a:lstStyle/>
            <a:p>
              <a:endParaRPr lang="fr-FR" dirty="0"/>
            </a:p>
          </p:txBody>
        </p:sp>
        <p:sp>
          <p:nvSpPr>
            <p:cNvPr id="20578" name="Text Box 89"/>
            <p:cNvSpPr txBox="1">
              <a:spLocks noChangeArrowheads="1"/>
            </p:cNvSpPr>
            <p:nvPr/>
          </p:nvSpPr>
          <p:spPr bwMode="auto">
            <a:xfrm>
              <a:off x="4272" y="336"/>
              <a:ext cx="479" cy="288"/>
            </a:xfrm>
            <a:prstGeom prst="rect">
              <a:avLst/>
            </a:prstGeom>
            <a:noFill/>
            <a:ln w="12700">
              <a:noFill/>
              <a:miter lim="800000"/>
              <a:headEnd/>
              <a:tailEnd/>
            </a:ln>
          </p:spPr>
          <p:txBody>
            <a:bodyPr wrap="none">
              <a:spAutoFit/>
            </a:bodyPr>
            <a:lstStyle/>
            <a:p>
              <a:r>
                <a:rPr lang="en-US" sz="2400" b="1" dirty="0">
                  <a:solidFill>
                    <a:srgbClr val="F95AB7"/>
                  </a:solidFill>
                </a:rPr>
                <a:t>A</a:t>
              </a:r>
              <a:r>
                <a:rPr lang="en-US" sz="2400" b="1" dirty="0"/>
                <a:t>  </a:t>
              </a:r>
              <a:r>
                <a:rPr lang="en-US" sz="2400" b="1" dirty="0">
                  <a:solidFill>
                    <a:srgbClr val="990099"/>
                  </a:solidFill>
                </a:rPr>
                <a:t>T</a:t>
              </a:r>
              <a:endParaRPr lang="en-US" sz="2400" b="1" dirty="0"/>
            </a:p>
          </p:txBody>
        </p:sp>
        <p:sp>
          <p:nvSpPr>
            <p:cNvPr id="20579" name="Line 90"/>
            <p:cNvSpPr>
              <a:spLocks noChangeShapeType="1"/>
            </p:cNvSpPr>
            <p:nvPr/>
          </p:nvSpPr>
          <p:spPr bwMode="auto">
            <a:xfrm>
              <a:off x="4176" y="480"/>
              <a:ext cx="144" cy="0"/>
            </a:xfrm>
            <a:prstGeom prst="line">
              <a:avLst/>
            </a:prstGeom>
            <a:noFill/>
            <a:ln w="38100">
              <a:solidFill>
                <a:srgbClr val="F95AB7"/>
              </a:solidFill>
              <a:round/>
              <a:headEnd/>
              <a:tailEnd/>
            </a:ln>
          </p:spPr>
          <p:txBody>
            <a:bodyPr wrap="none" anchor="ctr"/>
            <a:lstStyle/>
            <a:p>
              <a:endParaRPr lang="fr-FR" dirty="0"/>
            </a:p>
          </p:txBody>
        </p:sp>
        <p:sp>
          <p:nvSpPr>
            <p:cNvPr id="20580" name="Line 91"/>
            <p:cNvSpPr>
              <a:spLocks noChangeShapeType="1"/>
            </p:cNvSpPr>
            <p:nvPr/>
          </p:nvSpPr>
          <p:spPr bwMode="auto">
            <a:xfrm>
              <a:off x="4682" y="480"/>
              <a:ext cx="70" cy="0"/>
            </a:xfrm>
            <a:prstGeom prst="line">
              <a:avLst/>
            </a:prstGeom>
            <a:noFill/>
            <a:ln w="38100">
              <a:solidFill>
                <a:srgbClr val="990099"/>
              </a:solidFill>
              <a:round/>
              <a:headEnd/>
              <a:tailEnd/>
            </a:ln>
          </p:spPr>
          <p:txBody>
            <a:bodyPr wrap="none" anchor="ctr"/>
            <a:lstStyle/>
            <a:p>
              <a:endParaRPr lang="fr-FR" dirty="0"/>
            </a:p>
          </p:txBody>
        </p:sp>
        <p:sp>
          <p:nvSpPr>
            <p:cNvPr id="20581" name="Line 92"/>
            <p:cNvSpPr>
              <a:spLocks noChangeShapeType="1"/>
            </p:cNvSpPr>
            <p:nvPr/>
          </p:nvSpPr>
          <p:spPr bwMode="auto">
            <a:xfrm>
              <a:off x="4464" y="506"/>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582" name="Line 93"/>
            <p:cNvSpPr>
              <a:spLocks noChangeShapeType="1"/>
            </p:cNvSpPr>
            <p:nvPr/>
          </p:nvSpPr>
          <p:spPr bwMode="auto">
            <a:xfrm>
              <a:off x="4464" y="458"/>
              <a:ext cx="96" cy="0"/>
            </a:xfrm>
            <a:prstGeom prst="line">
              <a:avLst/>
            </a:prstGeom>
            <a:noFill/>
            <a:ln w="12700">
              <a:solidFill>
                <a:schemeClr val="tx1"/>
              </a:solidFill>
              <a:prstDash val="sysDot"/>
              <a:round/>
              <a:headEnd/>
              <a:tailEnd/>
            </a:ln>
          </p:spPr>
          <p:txBody>
            <a:bodyPr wrap="none" anchor="ctr"/>
            <a:lstStyle/>
            <a:p>
              <a:endParaRPr lang="fr-FR" dirty="0"/>
            </a:p>
          </p:txBody>
        </p:sp>
        <p:sp>
          <p:nvSpPr>
            <p:cNvPr id="20583" name="Text Box 94"/>
            <p:cNvSpPr txBox="1">
              <a:spLocks noChangeArrowheads="1"/>
            </p:cNvSpPr>
            <p:nvPr/>
          </p:nvSpPr>
          <p:spPr bwMode="auto">
            <a:xfrm>
              <a:off x="4048" y="576"/>
              <a:ext cx="596" cy="288"/>
            </a:xfrm>
            <a:prstGeom prst="rect">
              <a:avLst/>
            </a:prstGeom>
            <a:noFill/>
            <a:ln w="12700">
              <a:noFill/>
              <a:miter lim="800000"/>
              <a:headEnd/>
              <a:tailEnd/>
            </a:ln>
          </p:spPr>
          <p:txBody>
            <a:bodyPr wrap="none">
              <a:spAutoFit/>
            </a:bodyPr>
            <a:lstStyle/>
            <a:p>
              <a:r>
                <a:rPr lang="en-US" sz="2400" b="1" dirty="0">
                  <a:solidFill>
                    <a:srgbClr val="F95AB7"/>
                  </a:solidFill>
                </a:rPr>
                <a:t>C</a:t>
              </a:r>
              <a:r>
                <a:rPr lang="en-US" sz="2400" b="1" dirty="0"/>
                <a:t>    </a:t>
              </a:r>
              <a:r>
                <a:rPr lang="en-US" sz="2400" b="1" dirty="0">
                  <a:solidFill>
                    <a:srgbClr val="990099"/>
                  </a:solidFill>
                </a:rPr>
                <a:t>G</a:t>
              </a:r>
              <a:endParaRPr lang="en-US" sz="2400" b="1" dirty="0"/>
            </a:p>
          </p:txBody>
        </p:sp>
        <p:sp>
          <p:nvSpPr>
            <p:cNvPr id="20584" name="Freeform 95"/>
            <p:cNvSpPr>
              <a:spLocks/>
            </p:cNvSpPr>
            <p:nvPr/>
          </p:nvSpPr>
          <p:spPr bwMode="auto">
            <a:xfrm flipV="1">
              <a:off x="3312" y="2730"/>
              <a:ext cx="1285" cy="1280"/>
            </a:xfrm>
            <a:custGeom>
              <a:avLst/>
              <a:gdLst>
                <a:gd name="T0" fmla="*/ 441 w 1357"/>
                <a:gd name="T1" fmla="*/ 0 h 1280"/>
                <a:gd name="T2" fmla="*/ 153 w 1357"/>
                <a:gd name="T3" fmla="*/ 600 h 1280"/>
                <a:gd name="T4" fmla="*/ 1357 w 1357"/>
                <a:gd name="T5" fmla="*/ 1280 h 1280"/>
                <a:gd name="T6" fmla="*/ 0 60000 65536"/>
                <a:gd name="T7" fmla="*/ 0 60000 65536"/>
                <a:gd name="T8" fmla="*/ 0 60000 65536"/>
                <a:gd name="T9" fmla="*/ 0 w 1357"/>
                <a:gd name="T10" fmla="*/ 0 h 1280"/>
                <a:gd name="T11" fmla="*/ 1357 w 1357"/>
                <a:gd name="T12" fmla="*/ 1280 h 1280"/>
              </a:gdLst>
              <a:ahLst/>
              <a:cxnLst>
                <a:cxn ang="T6">
                  <a:pos x="T0" y="T1"/>
                </a:cxn>
                <a:cxn ang="T7">
                  <a:pos x="T2" y="T3"/>
                </a:cxn>
                <a:cxn ang="T8">
                  <a:pos x="T4" y="T5"/>
                </a:cxn>
              </a:cxnLst>
              <a:rect l="T9" t="T10" r="T11" b="T12"/>
              <a:pathLst>
                <a:path w="1357" h="1280">
                  <a:moveTo>
                    <a:pt x="441" y="0"/>
                  </a:moveTo>
                  <a:cubicBezTo>
                    <a:pt x="220" y="193"/>
                    <a:pt x="0" y="386"/>
                    <a:pt x="153" y="600"/>
                  </a:cubicBezTo>
                  <a:cubicBezTo>
                    <a:pt x="305" y="813"/>
                    <a:pt x="831" y="1046"/>
                    <a:pt x="1357" y="1280"/>
                  </a:cubicBezTo>
                </a:path>
              </a:pathLst>
            </a:custGeom>
            <a:noFill/>
            <a:ln w="254000">
              <a:solidFill>
                <a:srgbClr val="F95AB7"/>
              </a:solidFill>
              <a:round/>
              <a:headEnd/>
              <a:tailEnd/>
            </a:ln>
          </p:spPr>
          <p:txBody>
            <a:bodyPr wrap="none" anchor="ctr"/>
            <a:lstStyle/>
            <a:p>
              <a:endParaRPr lang="fr-FR" dirty="0"/>
            </a:p>
          </p:txBody>
        </p:sp>
        <p:sp>
          <p:nvSpPr>
            <p:cNvPr id="20585" name="Line 96"/>
            <p:cNvSpPr>
              <a:spLocks noChangeShapeType="1"/>
            </p:cNvSpPr>
            <p:nvPr/>
          </p:nvSpPr>
          <p:spPr bwMode="auto">
            <a:xfrm flipH="1">
              <a:off x="3638" y="1486"/>
              <a:ext cx="102" cy="90"/>
            </a:xfrm>
            <a:prstGeom prst="line">
              <a:avLst/>
            </a:prstGeom>
            <a:noFill/>
            <a:ln w="190500">
              <a:solidFill>
                <a:srgbClr val="990099"/>
              </a:solidFill>
              <a:round/>
              <a:headEnd/>
              <a:tailEnd/>
            </a:ln>
          </p:spPr>
          <p:txBody>
            <a:bodyPr wrap="none" anchor="ctr"/>
            <a:lstStyle/>
            <a:p>
              <a:endParaRPr lang="fr-FR" dirty="0"/>
            </a:p>
          </p:txBody>
        </p:sp>
        <p:sp>
          <p:nvSpPr>
            <p:cNvPr id="20586" name="Freeform 97"/>
            <p:cNvSpPr>
              <a:spLocks/>
            </p:cNvSpPr>
            <p:nvPr/>
          </p:nvSpPr>
          <p:spPr bwMode="auto">
            <a:xfrm flipH="1">
              <a:off x="3707" y="204"/>
              <a:ext cx="1285" cy="1280"/>
            </a:xfrm>
            <a:custGeom>
              <a:avLst/>
              <a:gdLst>
                <a:gd name="T0" fmla="*/ 441 w 1357"/>
                <a:gd name="T1" fmla="*/ 0 h 1280"/>
                <a:gd name="T2" fmla="*/ 153 w 1357"/>
                <a:gd name="T3" fmla="*/ 600 h 1280"/>
                <a:gd name="T4" fmla="*/ 1357 w 1357"/>
                <a:gd name="T5" fmla="*/ 1280 h 1280"/>
                <a:gd name="T6" fmla="*/ 0 60000 65536"/>
                <a:gd name="T7" fmla="*/ 0 60000 65536"/>
                <a:gd name="T8" fmla="*/ 0 60000 65536"/>
                <a:gd name="T9" fmla="*/ 0 w 1357"/>
                <a:gd name="T10" fmla="*/ 0 h 1280"/>
                <a:gd name="T11" fmla="*/ 1357 w 1357"/>
                <a:gd name="T12" fmla="*/ 1280 h 1280"/>
              </a:gdLst>
              <a:ahLst/>
              <a:cxnLst>
                <a:cxn ang="T6">
                  <a:pos x="T0" y="T1"/>
                </a:cxn>
                <a:cxn ang="T7">
                  <a:pos x="T2" y="T3"/>
                </a:cxn>
                <a:cxn ang="T8">
                  <a:pos x="T4" y="T5"/>
                </a:cxn>
              </a:cxnLst>
              <a:rect l="T9" t="T10" r="T11" b="T12"/>
              <a:pathLst>
                <a:path w="1357" h="1280">
                  <a:moveTo>
                    <a:pt x="441" y="0"/>
                  </a:moveTo>
                  <a:cubicBezTo>
                    <a:pt x="220" y="193"/>
                    <a:pt x="0" y="386"/>
                    <a:pt x="153" y="600"/>
                  </a:cubicBezTo>
                  <a:cubicBezTo>
                    <a:pt x="305" y="813"/>
                    <a:pt x="831" y="1046"/>
                    <a:pt x="1357" y="1280"/>
                  </a:cubicBezTo>
                </a:path>
              </a:pathLst>
            </a:custGeom>
            <a:noFill/>
            <a:ln w="254000">
              <a:solidFill>
                <a:srgbClr val="990099"/>
              </a:solidFill>
              <a:round/>
              <a:headEnd/>
              <a:tailEnd/>
            </a:ln>
          </p:spPr>
          <p:txBody>
            <a:bodyPr wrap="none" anchor="ctr"/>
            <a:lstStyle/>
            <a:p>
              <a:endParaRPr lang="fr-FR" dirty="0"/>
            </a:p>
          </p:txBody>
        </p:sp>
      </p:grpSp>
      <p:grpSp>
        <p:nvGrpSpPr>
          <p:cNvPr id="15" name="Group 98"/>
          <p:cNvGrpSpPr>
            <a:grpSpLocks/>
          </p:cNvGrpSpPr>
          <p:nvPr/>
        </p:nvGrpSpPr>
        <p:grpSpPr bwMode="auto">
          <a:xfrm>
            <a:off x="5181600" y="152400"/>
            <a:ext cx="2792413" cy="6416675"/>
            <a:chOff x="3264" y="96"/>
            <a:chExt cx="1759" cy="4042"/>
          </a:xfrm>
        </p:grpSpPr>
        <p:grpSp>
          <p:nvGrpSpPr>
            <p:cNvPr id="16" name="Group 99"/>
            <p:cNvGrpSpPr>
              <a:grpSpLocks/>
            </p:cNvGrpSpPr>
            <p:nvPr/>
          </p:nvGrpSpPr>
          <p:grpSpPr bwMode="auto">
            <a:xfrm flipH="1" flipV="1">
              <a:off x="3264" y="144"/>
              <a:ext cx="1711" cy="3994"/>
              <a:chOff x="3312" y="96"/>
              <a:chExt cx="1711" cy="3994"/>
            </a:xfrm>
          </p:grpSpPr>
          <p:sp>
            <p:nvSpPr>
              <p:cNvPr id="20514" name="Text Box 100"/>
              <p:cNvSpPr txBox="1">
                <a:spLocks noChangeArrowheads="1"/>
              </p:cNvSpPr>
              <p:nvPr/>
            </p:nvSpPr>
            <p:spPr bwMode="auto">
              <a:xfrm>
                <a:off x="4656" y="624"/>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15" name="Text Box 101"/>
              <p:cNvSpPr txBox="1">
                <a:spLocks noChangeArrowheads="1"/>
              </p:cNvSpPr>
              <p:nvPr/>
            </p:nvSpPr>
            <p:spPr bwMode="auto">
              <a:xfrm>
                <a:off x="4320" y="864"/>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16" name="Text Box 102"/>
              <p:cNvSpPr txBox="1">
                <a:spLocks noChangeArrowheads="1"/>
              </p:cNvSpPr>
              <p:nvPr/>
            </p:nvSpPr>
            <p:spPr bwMode="auto">
              <a:xfrm>
                <a:off x="3840" y="1104"/>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17" name="Text Box 103"/>
              <p:cNvSpPr txBox="1">
                <a:spLocks noChangeArrowheads="1"/>
              </p:cNvSpPr>
              <p:nvPr/>
            </p:nvSpPr>
            <p:spPr bwMode="auto">
              <a:xfrm>
                <a:off x="4752" y="384"/>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18" name="Text Box 104"/>
              <p:cNvSpPr txBox="1">
                <a:spLocks noChangeArrowheads="1"/>
              </p:cNvSpPr>
              <p:nvPr/>
            </p:nvSpPr>
            <p:spPr bwMode="auto">
              <a:xfrm>
                <a:off x="3504" y="1344"/>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19" name="Text Box 105"/>
              <p:cNvSpPr txBox="1">
                <a:spLocks noChangeArrowheads="1"/>
              </p:cNvSpPr>
              <p:nvPr/>
            </p:nvSpPr>
            <p:spPr bwMode="auto">
              <a:xfrm>
                <a:off x="3312" y="1632"/>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20" name="Text Box 106"/>
              <p:cNvSpPr txBox="1">
                <a:spLocks noChangeArrowheads="1"/>
              </p:cNvSpPr>
              <p:nvPr/>
            </p:nvSpPr>
            <p:spPr bwMode="auto">
              <a:xfrm>
                <a:off x="3408" y="1920"/>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21" name="Text Box 107"/>
              <p:cNvSpPr txBox="1">
                <a:spLocks noChangeArrowheads="1"/>
              </p:cNvSpPr>
              <p:nvPr/>
            </p:nvSpPr>
            <p:spPr bwMode="auto">
              <a:xfrm>
                <a:off x="3744" y="2160"/>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22" name="Text Box 108"/>
              <p:cNvSpPr txBox="1">
                <a:spLocks noChangeArrowheads="1"/>
              </p:cNvSpPr>
              <p:nvPr/>
            </p:nvSpPr>
            <p:spPr bwMode="auto">
              <a:xfrm>
                <a:off x="4272" y="2400"/>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23" name="Text Box 109"/>
              <p:cNvSpPr txBox="1">
                <a:spLocks noChangeArrowheads="1"/>
              </p:cNvSpPr>
              <p:nvPr/>
            </p:nvSpPr>
            <p:spPr bwMode="auto">
              <a:xfrm>
                <a:off x="4608" y="2640"/>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24" name="Text Box 110"/>
              <p:cNvSpPr txBox="1">
                <a:spLocks noChangeArrowheads="1"/>
              </p:cNvSpPr>
              <p:nvPr/>
            </p:nvSpPr>
            <p:spPr bwMode="auto">
              <a:xfrm>
                <a:off x="4800" y="2928"/>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25" name="Text Box 111"/>
              <p:cNvSpPr txBox="1">
                <a:spLocks noChangeArrowheads="1"/>
              </p:cNvSpPr>
              <p:nvPr/>
            </p:nvSpPr>
            <p:spPr bwMode="auto">
              <a:xfrm>
                <a:off x="4656" y="3168"/>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26" name="Text Box 112"/>
              <p:cNvSpPr txBox="1">
                <a:spLocks noChangeArrowheads="1"/>
              </p:cNvSpPr>
              <p:nvPr/>
            </p:nvSpPr>
            <p:spPr bwMode="auto">
              <a:xfrm>
                <a:off x="4224" y="3456"/>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27" name="Text Box 113"/>
              <p:cNvSpPr txBox="1">
                <a:spLocks noChangeArrowheads="1"/>
              </p:cNvSpPr>
              <p:nvPr/>
            </p:nvSpPr>
            <p:spPr bwMode="auto">
              <a:xfrm>
                <a:off x="3840" y="3648"/>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28" name="Text Box 114"/>
              <p:cNvSpPr txBox="1">
                <a:spLocks noChangeArrowheads="1"/>
              </p:cNvSpPr>
              <p:nvPr/>
            </p:nvSpPr>
            <p:spPr bwMode="auto">
              <a:xfrm>
                <a:off x="4608" y="96"/>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grpSp>
        <p:grpSp>
          <p:nvGrpSpPr>
            <p:cNvPr id="17" name="Group 115"/>
            <p:cNvGrpSpPr>
              <a:grpSpLocks/>
            </p:cNvGrpSpPr>
            <p:nvPr/>
          </p:nvGrpSpPr>
          <p:grpSpPr bwMode="auto">
            <a:xfrm>
              <a:off x="3312" y="96"/>
              <a:ext cx="1711" cy="3994"/>
              <a:chOff x="3312" y="96"/>
              <a:chExt cx="1711" cy="3994"/>
            </a:xfrm>
          </p:grpSpPr>
          <p:sp>
            <p:nvSpPr>
              <p:cNvPr id="20499" name="Text Box 116"/>
              <p:cNvSpPr txBox="1">
                <a:spLocks noChangeArrowheads="1"/>
              </p:cNvSpPr>
              <p:nvPr/>
            </p:nvSpPr>
            <p:spPr bwMode="auto">
              <a:xfrm>
                <a:off x="4656" y="624"/>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00" name="Text Box 117"/>
              <p:cNvSpPr txBox="1">
                <a:spLocks noChangeArrowheads="1"/>
              </p:cNvSpPr>
              <p:nvPr/>
            </p:nvSpPr>
            <p:spPr bwMode="auto">
              <a:xfrm>
                <a:off x="4320" y="864"/>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01" name="Text Box 118"/>
              <p:cNvSpPr txBox="1">
                <a:spLocks noChangeArrowheads="1"/>
              </p:cNvSpPr>
              <p:nvPr/>
            </p:nvSpPr>
            <p:spPr bwMode="auto">
              <a:xfrm>
                <a:off x="3840" y="1104"/>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02" name="Text Box 119"/>
              <p:cNvSpPr txBox="1">
                <a:spLocks noChangeArrowheads="1"/>
              </p:cNvSpPr>
              <p:nvPr/>
            </p:nvSpPr>
            <p:spPr bwMode="auto">
              <a:xfrm>
                <a:off x="4752" y="384"/>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03" name="Text Box 120"/>
              <p:cNvSpPr txBox="1">
                <a:spLocks noChangeArrowheads="1"/>
              </p:cNvSpPr>
              <p:nvPr/>
            </p:nvSpPr>
            <p:spPr bwMode="auto">
              <a:xfrm>
                <a:off x="3504" y="1344"/>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04" name="Text Box 121"/>
              <p:cNvSpPr txBox="1">
                <a:spLocks noChangeArrowheads="1"/>
              </p:cNvSpPr>
              <p:nvPr/>
            </p:nvSpPr>
            <p:spPr bwMode="auto">
              <a:xfrm>
                <a:off x="3312" y="1632"/>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05" name="Text Box 122"/>
              <p:cNvSpPr txBox="1">
                <a:spLocks noChangeArrowheads="1"/>
              </p:cNvSpPr>
              <p:nvPr/>
            </p:nvSpPr>
            <p:spPr bwMode="auto">
              <a:xfrm>
                <a:off x="3408" y="1920"/>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06" name="Text Box 123"/>
              <p:cNvSpPr txBox="1">
                <a:spLocks noChangeArrowheads="1"/>
              </p:cNvSpPr>
              <p:nvPr/>
            </p:nvSpPr>
            <p:spPr bwMode="auto">
              <a:xfrm>
                <a:off x="3744" y="2160"/>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07" name="Text Box 124"/>
              <p:cNvSpPr txBox="1">
                <a:spLocks noChangeArrowheads="1"/>
              </p:cNvSpPr>
              <p:nvPr/>
            </p:nvSpPr>
            <p:spPr bwMode="auto">
              <a:xfrm>
                <a:off x="4272" y="2400"/>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08" name="Text Box 125"/>
              <p:cNvSpPr txBox="1">
                <a:spLocks noChangeArrowheads="1"/>
              </p:cNvSpPr>
              <p:nvPr/>
            </p:nvSpPr>
            <p:spPr bwMode="auto">
              <a:xfrm>
                <a:off x="4608" y="2640"/>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09" name="Text Box 126"/>
              <p:cNvSpPr txBox="1">
                <a:spLocks noChangeArrowheads="1"/>
              </p:cNvSpPr>
              <p:nvPr/>
            </p:nvSpPr>
            <p:spPr bwMode="auto">
              <a:xfrm>
                <a:off x="4800" y="2928"/>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10" name="Text Box 127"/>
              <p:cNvSpPr txBox="1">
                <a:spLocks noChangeArrowheads="1"/>
              </p:cNvSpPr>
              <p:nvPr/>
            </p:nvSpPr>
            <p:spPr bwMode="auto">
              <a:xfrm>
                <a:off x="4656" y="3168"/>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11" name="Text Box 128"/>
              <p:cNvSpPr txBox="1">
                <a:spLocks noChangeArrowheads="1"/>
              </p:cNvSpPr>
              <p:nvPr/>
            </p:nvSpPr>
            <p:spPr bwMode="auto">
              <a:xfrm>
                <a:off x="4224" y="3456"/>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12" name="Text Box 129"/>
              <p:cNvSpPr txBox="1">
                <a:spLocks noChangeArrowheads="1"/>
              </p:cNvSpPr>
              <p:nvPr/>
            </p:nvSpPr>
            <p:spPr bwMode="auto">
              <a:xfrm>
                <a:off x="3840" y="3648"/>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sp>
            <p:nvSpPr>
              <p:cNvPr id="20513" name="Text Box 130"/>
              <p:cNvSpPr txBox="1">
                <a:spLocks noChangeArrowheads="1"/>
              </p:cNvSpPr>
              <p:nvPr/>
            </p:nvSpPr>
            <p:spPr bwMode="auto">
              <a:xfrm>
                <a:off x="4608" y="96"/>
                <a:ext cx="223" cy="442"/>
              </a:xfrm>
              <a:prstGeom prst="rect">
                <a:avLst/>
              </a:prstGeom>
              <a:noFill/>
              <a:ln w="12700">
                <a:noFill/>
                <a:miter lim="800000"/>
                <a:headEnd/>
                <a:tailEnd/>
              </a:ln>
            </p:spPr>
            <p:txBody>
              <a:bodyPr wrap="none">
                <a:spAutoFit/>
              </a:bodyPr>
              <a:lstStyle/>
              <a:p>
                <a:r>
                  <a:rPr lang="en-US" sz="4000" b="1" dirty="0">
                    <a:solidFill>
                      <a:schemeClr val="bg2"/>
                    </a:solidFill>
                  </a:rPr>
                  <a:t>-</a:t>
                </a:r>
              </a:p>
            </p:txBody>
          </p:sp>
        </p:grpSp>
      </p:grpSp>
      <p:grpSp>
        <p:nvGrpSpPr>
          <p:cNvPr id="18" name="Group 132"/>
          <p:cNvGrpSpPr>
            <a:grpSpLocks/>
          </p:cNvGrpSpPr>
          <p:nvPr/>
        </p:nvGrpSpPr>
        <p:grpSpPr bwMode="auto">
          <a:xfrm>
            <a:off x="304800" y="1524000"/>
            <a:ext cx="3810000" cy="2286000"/>
            <a:chOff x="1368" y="1737"/>
            <a:chExt cx="1812" cy="855"/>
          </a:xfrm>
        </p:grpSpPr>
        <p:pic>
          <p:nvPicPr>
            <p:cNvPr id="20494" name="Picture 133"/>
            <p:cNvPicPr>
              <a:picLocks noChangeAspect="1" noChangeArrowheads="1"/>
            </p:cNvPicPr>
            <p:nvPr/>
          </p:nvPicPr>
          <p:blipFill>
            <a:blip r:embed="rId2"/>
            <a:srcRect/>
            <a:stretch>
              <a:fillRect/>
            </a:stretch>
          </p:blipFill>
          <p:spPr bwMode="auto">
            <a:xfrm>
              <a:off x="2580" y="1737"/>
              <a:ext cx="600" cy="846"/>
            </a:xfrm>
            <a:prstGeom prst="rect">
              <a:avLst/>
            </a:prstGeom>
            <a:noFill/>
            <a:ln w="9525">
              <a:noFill/>
              <a:miter lim="800000"/>
              <a:headEnd/>
              <a:tailEnd/>
            </a:ln>
          </p:spPr>
        </p:pic>
        <p:pic>
          <p:nvPicPr>
            <p:cNvPr id="20495" name="Picture 134"/>
            <p:cNvPicPr>
              <a:picLocks noChangeAspect="1" noChangeArrowheads="1"/>
            </p:cNvPicPr>
            <p:nvPr/>
          </p:nvPicPr>
          <p:blipFill>
            <a:blip r:embed="rId3"/>
            <a:srcRect/>
            <a:stretch>
              <a:fillRect/>
            </a:stretch>
          </p:blipFill>
          <p:spPr bwMode="auto">
            <a:xfrm>
              <a:off x="1968" y="1737"/>
              <a:ext cx="600" cy="846"/>
            </a:xfrm>
            <a:prstGeom prst="rect">
              <a:avLst/>
            </a:prstGeom>
            <a:noFill/>
            <a:ln w="9525">
              <a:noFill/>
              <a:miter lim="800000"/>
              <a:headEnd/>
              <a:tailEnd/>
            </a:ln>
          </p:spPr>
        </p:pic>
        <p:pic>
          <p:nvPicPr>
            <p:cNvPr id="20496" name="Picture 135"/>
            <p:cNvPicPr>
              <a:picLocks noChangeAspect="1" noChangeArrowheads="1"/>
            </p:cNvPicPr>
            <p:nvPr/>
          </p:nvPicPr>
          <p:blipFill>
            <a:blip r:embed="rId4"/>
            <a:srcRect/>
            <a:stretch>
              <a:fillRect/>
            </a:stretch>
          </p:blipFill>
          <p:spPr bwMode="auto">
            <a:xfrm>
              <a:off x="1368" y="1746"/>
              <a:ext cx="600" cy="846"/>
            </a:xfrm>
            <a:prstGeom prst="rect">
              <a:avLst/>
            </a:prstGeom>
            <a:noFill/>
            <a:ln w="9525">
              <a:noFill/>
              <a:miter lim="800000"/>
              <a:headEnd/>
              <a:tailEnd/>
            </a:ln>
          </p:spPr>
        </p:pic>
      </p:grpSp>
      <p:sp>
        <p:nvSpPr>
          <p:cNvPr id="20491" name="Rectangle 136"/>
          <p:cNvSpPr>
            <a:spLocks noChangeArrowheads="1"/>
          </p:cNvSpPr>
          <p:nvPr/>
        </p:nvSpPr>
        <p:spPr bwMode="auto">
          <a:xfrm>
            <a:off x="-76200" y="3733800"/>
            <a:ext cx="4756150" cy="400050"/>
          </a:xfrm>
          <a:prstGeom prst="rect">
            <a:avLst/>
          </a:prstGeom>
          <a:noFill/>
          <a:ln w="12700">
            <a:noFill/>
            <a:miter lim="800000"/>
            <a:headEnd/>
            <a:tailEnd/>
          </a:ln>
        </p:spPr>
        <p:txBody>
          <a:bodyPr wrap="none">
            <a:spAutoFit/>
          </a:bodyPr>
          <a:lstStyle/>
          <a:p>
            <a:pPr>
              <a:spcBef>
                <a:spcPts val="500"/>
              </a:spcBef>
              <a:spcAft>
                <a:spcPts val="500"/>
              </a:spcAft>
            </a:pPr>
            <a:r>
              <a:rPr lang="fr-FR" sz="1600" b="1" dirty="0"/>
              <a:t>F. H. C. Crick</a:t>
            </a:r>
            <a:r>
              <a:rPr lang="fr-FR" sz="1600" dirty="0"/>
              <a:t> ; </a:t>
            </a:r>
            <a:r>
              <a:rPr lang="fr-FR" sz="1600" b="1" dirty="0"/>
              <a:t>J. </a:t>
            </a:r>
            <a:r>
              <a:rPr lang="fr-FR" sz="1600" b="1" dirty="0" err="1"/>
              <a:t>D.Watson</a:t>
            </a:r>
            <a:r>
              <a:rPr lang="fr-FR" sz="1600" b="1" dirty="0"/>
              <a:t> and M. H. F. Wilkins</a:t>
            </a:r>
            <a:r>
              <a:rPr lang="fr-FR" sz="1600" dirty="0"/>
              <a:t> 	</a:t>
            </a:r>
          </a:p>
        </p:txBody>
      </p:sp>
      <p:pic>
        <p:nvPicPr>
          <p:cNvPr id="20492" name="Picture 137" descr="franklin"/>
          <p:cNvPicPr>
            <a:picLocks noChangeAspect="1" noChangeArrowheads="1"/>
          </p:cNvPicPr>
          <p:nvPr/>
        </p:nvPicPr>
        <p:blipFill>
          <a:blip r:embed="rId5"/>
          <a:srcRect/>
          <a:stretch>
            <a:fillRect/>
          </a:stretch>
        </p:blipFill>
        <p:spPr bwMode="auto">
          <a:xfrm>
            <a:off x="1066800" y="4038600"/>
            <a:ext cx="2590800" cy="2147888"/>
          </a:xfrm>
          <a:prstGeom prst="rect">
            <a:avLst/>
          </a:prstGeom>
          <a:noFill/>
          <a:ln w="9525">
            <a:noFill/>
            <a:miter lim="800000"/>
            <a:headEnd/>
            <a:tailEnd/>
          </a:ln>
        </p:spPr>
      </p:pic>
      <p:sp>
        <p:nvSpPr>
          <p:cNvPr id="20493" name="Text Box 138"/>
          <p:cNvSpPr txBox="1">
            <a:spLocks noChangeArrowheads="1"/>
          </p:cNvSpPr>
          <p:nvPr/>
        </p:nvSpPr>
        <p:spPr bwMode="auto">
          <a:xfrm>
            <a:off x="457200" y="6324600"/>
            <a:ext cx="3886200" cy="366713"/>
          </a:xfrm>
          <a:prstGeom prst="rect">
            <a:avLst/>
          </a:prstGeom>
          <a:noFill/>
          <a:ln w="12700">
            <a:noFill/>
            <a:miter lim="800000"/>
            <a:headEnd/>
            <a:tailEnd/>
          </a:ln>
        </p:spPr>
        <p:txBody>
          <a:bodyPr>
            <a:spAutoFit/>
          </a:bodyPr>
          <a:lstStyle/>
          <a:p>
            <a:pPr algn="ctr">
              <a:spcBef>
                <a:spcPct val="50000"/>
              </a:spcBef>
            </a:pPr>
            <a:r>
              <a:rPr lang="fr-FR" sz="1800" b="1">
                <a:latin typeface="Times New Roman" pitchFamily="18" charset="0"/>
              </a:rPr>
              <a:t>R. Franklin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4286"/>
                                        </p:tgtEl>
                                        <p:attrNameLst>
                                          <p:attrName>style.visibility</p:attrName>
                                        </p:attrNameLst>
                                      </p:cBhvr>
                                      <p:to>
                                        <p:strVal val="visible"/>
                                      </p:to>
                                    </p:set>
                                    <p:anim calcmode="lin" valueType="num">
                                      <p:cBhvr additive="base">
                                        <p:cTn id="31" dur="500" fill="hold"/>
                                        <p:tgtEl>
                                          <p:spTgt spid="54286"/>
                                        </p:tgtEl>
                                        <p:attrNameLst>
                                          <p:attrName>ppt_x</p:attrName>
                                        </p:attrNameLst>
                                      </p:cBhvr>
                                      <p:tavLst>
                                        <p:tav tm="0">
                                          <p:val>
                                            <p:strVal val="0-#ppt_w/2"/>
                                          </p:val>
                                        </p:tav>
                                        <p:tav tm="100000">
                                          <p:val>
                                            <p:strVal val="#ppt_x"/>
                                          </p:val>
                                        </p:tav>
                                      </p:tavLst>
                                    </p:anim>
                                    <p:anim calcmode="lin" valueType="num">
                                      <p:cBhvr additive="base">
                                        <p:cTn id="32" dur="500" fill="hold"/>
                                        <p:tgtEl>
                                          <p:spTgt spid="5428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4285"/>
                                        </p:tgtEl>
                                        <p:attrNameLst>
                                          <p:attrName>style.visibility</p:attrName>
                                        </p:attrNameLst>
                                      </p:cBhvr>
                                      <p:to>
                                        <p:strVal val="visible"/>
                                      </p:to>
                                    </p:set>
                                    <p:anim calcmode="lin" valueType="num">
                                      <p:cBhvr additive="base">
                                        <p:cTn id="37" dur="500" fill="hold"/>
                                        <p:tgtEl>
                                          <p:spTgt spid="54285"/>
                                        </p:tgtEl>
                                        <p:attrNameLst>
                                          <p:attrName>ppt_x</p:attrName>
                                        </p:attrNameLst>
                                      </p:cBhvr>
                                      <p:tavLst>
                                        <p:tav tm="0">
                                          <p:val>
                                            <p:strVal val="0-#ppt_w/2"/>
                                          </p:val>
                                        </p:tav>
                                        <p:tav tm="100000">
                                          <p:val>
                                            <p:strVal val="#ppt_x"/>
                                          </p:val>
                                        </p:tav>
                                      </p:tavLst>
                                    </p:anim>
                                    <p:anim calcmode="lin" valueType="num">
                                      <p:cBhvr additive="base">
                                        <p:cTn id="38" dur="500" fill="hold"/>
                                        <p:tgtEl>
                                          <p:spTgt spid="5428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5" grpId="0" autoUpdateAnimBg="0"/>
      <p:bldP spid="5428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F047F2AB-7279-C745-9FB0-74DD70E315BB}"/>
              </a:ext>
            </a:extLst>
          </p:cNvPr>
          <p:cNvPicPr>
            <a:picLocks noChangeAspect="1"/>
          </p:cNvPicPr>
          <p:nvPr/>
        </p:nvPicPr>
        <p:blipFill>
          <a:blip r:embed="rId2"/>
          <a:stretch>
            <a:fillRect/>
          </a:stretch>
        </p:blipFill>
        <p:spPr>
          <a:xfrm>
            <a:off x="306688" y="1009650"/>
            <a:ext cx="4105275" cy="4991100"/>
          </a:xfrm>
          <a:prstGeom prst="rect">
            <a:avLst/>
          </a:prstGeom>
        </p:spPr>
      </p:pic>
      <p:pic>
        <p:nvPicPr>
          <p:cNvPr id="6" name="Image 5">
            <a:extLst>
              <a:ext uri="{FF2B5EF4-FFF2-40B4-BE49-F238E27FC236}">
                <a16:creationId xmlns:a16="http://schemas.microsoft.com/office/drawing/2014/main" xmlns="" id="{39E331A3-8A1E-3B4C-BF0E-5F0A2177AE60}"/>
              </a:ext>
            </a:extLst>
          </p:cNvPr>
          <p:cNvPicPr>
            <a:picLocks noChangeAspect="1"/>
          </p:cNvPicPr>
          <p:nvPr/>
        </p:nvPicPr>
        <p:blipFill>
          <a:blip r:embed="rId3"/>
          <a:stretch>
            <a:fillRect/>
          </a:stretch>
        </p:blipFill>
        <p:spPr>
          <a:xfrm>
            <a:off x="4968816" y="1180741"/>
            <a:ext cx="3610777" cy="4587815"/>
          </a:xfrm>
          <a:prstGeom prst="rect">
            <a:avLst/>
          </a:prstGeom>
        </p:spPr>
      </p:pic>
    </p:spTree>
    <p:extLst>
      <p:ext uri="{BB962C8B-B14F-4D97-AF65-F5344CB8AC3E}">
        <p14:creationId xmlns:p14="http://schemas.microsoft.com/office/powerpoint/2010/main" xmlns="" val="2361902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1C76493-E83F-A444-8E0B-C642305CF735}"/>
              </a:ext>
            </a:extLst>
          </p:cNvPr>
          <p:cNvSpPr/>
          <p:nvPr/>
        </p:nvSpPr>
        <p:spPr>
          <a:xfrm>
            <a:off x="375557" y="1543292"/>
            <a:ext cx="8392886" cy="4197559"/>
          </a:xfrm>
          <a:prstGeom prst="rect">
            <a:avLst/>
          </a:prstGeom>
        </p:spPr>
        <p:txBody>
          <a:bodyPr wrap="square">
            <a:spAutoFit/>
          </a:bodyPr>
          <a:lstStyle/>
          <a:p>
            <a:pPr algn="just">
              <a:lnSpc>
                <a:spcPct val="150000"/>
              </a:lnSpc>
            </a:pPr>
            <a:r>
              <a:rPr lang="fr-FR" dirty="0">
                <a:latin typeface="Times New Roman" panose="02020603050405020304" pitchFamily="18" charset="0"/>
                <a:cs typeface="Times New Roman" panose="02020603050405020304" pitchFamily="18" charset="0"/>
              </a:rPr>
              <a:t>L’axe des paires de bases ne passe pas par l’axe de la double hélice : on aura donc une partie plus large, le </a:t>
            </a:r>
            <a:r>
              <a:rPr lang="fr-FR" b="1" dirty="0">
                <a:latin typeface="Times New Roman" panose="02020603050405020304" pitchFamily="18" charset="0"/>
                <a:cs typeface="Times New Roman" panose="02020603050405020304" pitchFamily="18" charset="0"/>
              </a:rPr>
              <a:t>grand sillon</a:t>
            </a:r>
            <a:r>
              <a:rPr lang="fr-FR" dirty="0">
                <a:latin typeface="Times New Roman" panose="02020603050405020304" pitchFamily="18" charset="0"/>
                <a:cs typeface="Times New Roman" panose="02020603050405020304" pitchFamily="18" charset="0"/>
              </a:rPr>
              <a:t>, et une partie plus petite, le </a:t>
            </a:r>
            <a:r>
              <a:rPr lang="fr-FR" b="1" dirty="0">
                <a:latin typeface="Times New Roman" panose="02020603050405020304" pitchFamily="18" charset="0"/>
                <a:cs typeface="Times New Roman" panose="02020603050405020304" pitchFamily="18" charset="0"/>
              </a:rPr>
              <a:t>petit sillon</a:t>
            </a:r>
            <a:r>
              <a:rPr lang="fr-FR" dirty="0">
                <a:latin typeface="Times New Roman" panose="02020603050405020304" pitchFamily="18" charset="0"/>
                <a:cs typeface="Times New Roman" panose="02020603050405020304" pitchFamily="18" charset="0"/>
              </a:rPr>
              <a:t>. Le grand sillon est soumis à des interactions diverses avec des molécules endogènes et exogènes.</a:t>
            </a:r>
          </a:p>
          <a:p>
            <a:pPr algn="just">
              <a:lnSpc>
                <a:spcPct val="150000"/>
              </a:lnSpc>
            </a:pPr>
            <a:endParaRPr lang="fr-FR" dirty="0">
              <a:latin typeface="Times New Roman" panose="02020603050405020304" pitchFamily="18" charset="0"/>
              <a:cs typeface="Times New Roman" panose="02020603050405020304" pitchFamily="18" charset="0"/>
            </a:endParaRPr>
          </a:p>
          <a:p>
            <a:pPr algn="just">
              <a:lnSpc>
                <a:spcPct val="150000"/>
              </a:lnSpc>
            </a:pPr>
            <a:r>
              <a:rPr lang="fr-FR" dirty="0">
                <a:latin typeface="Times New Roman" panose="02020603050405020304" pitchFamily="18" charset="0"/>
                <a:cs typeface="Times New Roman" panose="02020603050405020304" pitchFamily="18" charset="0"/>
              </a:rPr>
              <a:t>Les bases sont des molécules hydrophobes et planes empilées dans la molécule d’ADN et stabilisées par des liaisons hydrophobes. Les riboses sont également des molécules planes mais à une disposition perpendiculaire.</a:t>
            </a:r>
          </a:p>
          <a:p>
            <a:pPr algn="just">
              <a:lnSpc>
                <a:spcPct val="150000"/>
              </a:lnSpc>
            </a:pPr>
            <a:endParaRPr lang="fr-FR" dirty="0">
              <a:latin typeface="Times New Roman" panose="02020603050405020304" pitchFamily="18" charset="0"/>
              <a:cs typeface="Times New Roman" panose="02020603050405020304" pitchFamily="18" charset="0"/>
            </a:endParaRPr>
          </a:p>
          <a:p>
            <a:pPr algn="just">
              <a:lnSpc>
                <a:spcPct val="150000"/>
              </a:lnSpc>
            </a:pPr>
            <a:r>
              <a:rPr lang="fr-FR" dirty="0">
                <a:latin typeface="Times New Roman" panose="02020603050405020304" pitchFamily="18" charset="0"/>
                <a:cs typeface="Times New Roman" panose="02020603050405020304" pitchFamily="18" charset="0"/>
              </a:rPr>
              <a:t>Les </a:t>
            </a:r>
            <a:r>
              <a:rPr lang="fr-FR" b="1" dirty="0">
                <a:latin typeface="Times New Roman" panose="02020603050405020304" pitchFamily="18" charset="0"/>
                <a:cs typeface="Times New Roman" panose="02020603050405020304" pitchFamily="18" charset="0"/>
              </a:rPr>
              <a:t>di-nucléotides</a:t>
            </a:r>
            <a:r>
              <a:rPr lang="fr-FR" dirty="0">
                <a:latin typeface="Times New Roman" panose="02020603050405020304" pitchFamily="18" charset="0"/>
                <a:cs typeface="Times New Roman" panose="02020603050405020304" pitchFamily="18" charset="0"/>
              </a:rPr>
              <a:t> sont des associations de deux nucléotides sur le même brin de l’ADN et donc associé l’un à l’autre par des liaisons </a:t>
            </a:r>
            <a:r>
              <a:rPr lang="fr-FR" dirty="0" err="1">
                <a:latin typeface="Times New Roman" panose="02020603050405020304" pitchFamily="18" charset="0"/>
                <a:cs typeface="Times New Roman" panose="02020603050405020304" pitchFamily="18" charset="0"/>
              </a:rPr>
              <a:t>phosphodiester</a:t>
            </a:r>
            <a:r>
              <a:rPr lang="fr-FR"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3846597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762000" y="1143000"/>
            <a:ext cx="5057775" cy="4267200"/>
          </a:xfrm>
          <a:prstGeom prst="rect">
            <a:avLst/>
          </a:prstGeom>
          <a:noFill/>
          <a:ln w="9525">
            <a:noFill/>
            <a:miter lim="800000"/>
            <a:headEnd/>
            <a:tailEnd/>
          </a:ln>
        </p:spPr>
      </p:pic>
      <p:pic>
        <p:nvPicPr>
          <p:cNvPr id="13315" name="Picture 3"/>
          <p:cNvPicPr>
            <a:picLocks noChangeAspect="1" noChangeArrowheads="1"/>
          </p:cNvPicPr>
          <p:nvPr/>
        </p:nvPicPr>
        <p:blipFill>
          <a:blip r:embed="rId3"/>
          <a:srcRect/>
          <a:stretch>
            <a:fillRect/>
          </a:stretch>
        </p:blipFill>
        <p:spPr bwMode="auto">
          <a:xfrm>
            <a:off x="5981700" y="1143000"/>
            <a:ext cx="2476500" cy="4191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                          L’ADN</a:t>
            </a:r>
          </a:p>
        </p:txBody>
      </p:sp>
      <p:sp>
        <p:nvSpPr>
          <p:cNvPr id="3" name="Espace réservé du contenu 2"/>
          <p:cNvSpPr>
            <a:spLocks noGrp="1"/>
          </p:cNvSpPr>
          <p:nvPr>
            <p:ph sz="quarter" idx="1"/>
          </p:nvPr>
        </p:nvSpPr>
        <p:spPr/>
        <p:txBody>
          <a:bodyPr/>
          <a:lstStyle/>
          <a:p>
            <a:pPr algn="just"/>
            <a:r>
              <a:rPr lang="fr-FR" dirty="0"/>
              <a:t>L’ADN ou acide désoxyribonucléique est une macromolécule constituée d’un enchaînement de nucléotides. C’est donc un </a:t>
            </a:r>
            <a:r>
              <a:rPr lang="fr-FR" dirty="0" err="1" smtClean="0"/>
              <a:t>polynucléotide</a:t>
            </a:r>
            <a:r>
              <a:rPr lang="fr-FR" dirty="0" smtClean="0"/>
              <a:t>( ADN simple brin) ou deux </a:t>
            </a:r>
            <a:r>
              <a:rPr lang="fr-FR" dirty="0" err="1" smtClean="0"/>
              <a:t>polynuclétides</a:t>
            </a:r>
            <a:r>
              <a:rPr lang="fr-FR" dirty="0" smtClean="0"/>
              <a:t> antiparallèles et complémentaires( ADN double brin)</a:t>
            </a:r>
            <a:endParaRPr lang="fr-FR" dirty="0"/>
          </a:p>
          <a:p>
            <a:pPr algn="just"/>
            <a:r>
              <a:rPr lang="fr-FR" dirty="0"/>
              <a:t>La structure d’un nucléotide est donnée dans la diapo suivante.</a:t>
            </a:r>
          </a:p>
          <a:p>
            <a:pPr algn="just"/>
            <a:r>
              <a:rPr lang="fr-FR" dirty="0" smtClean="0">
                <a:latin typeface="Times New Roman" panose="02020603050405020304" pitchFamily="18" charset="0"/>
                <a:cs typeface="Times New Roman" panose="02020603050405020304" pitchFamily="18" charset="0"/>
              </a:rPr>
              <a:t>Les </a:t>
            </a:r>
            <a:r>
              <a:rPr lang="fr-FR" dirty="0">
                <a:latin typeface="Times New Roman" panose="02020603050405020304" pitchFamily="18" charset="0"/>
                <a:cs typeface="Times New Roman" panose="02020603050405020304" pitchFamily="18" charset="0"/>
              </a:rPr>
              <a:t>nucléotides </a:t>
            </a:r>
            <a:r>
              <a:rPr lang="fr-FR" dirty="0" smtClean="0">
                <a:latin typeface="Times New Roman" panose="02020603050405020304" pitchFamily="18" charset="0"/>
                <a:cs typeface="Times New Roman" panose="02020603050405020304" pitchFamily="18" charset="0"/>
              </a:rPr>
              <a:t>sont constitués d’acide phosphorique, </a:t>
            </a:r>
            <a:r>
              <a:rPr lang="fr-FR" dirty="0">
                <a:latin typeface="Times New Roman" panose="02020603050405020304" pitchFamily="18" charset="0"/>
                <a:cs typeface="Times New Roman" panose="02020603050405020304" pitchFamily="18" charset="0"/>
              </a:rPr>
              <a:t>de pentoses et de bases </a:t>
            </a:r>
            <a:r>
              <a:rPr lang="fr-FR" dirty="0" smtClean="0">
                <a:latin typeface="Times New Roman" panose="02020603050405020304" pitchFamily="18" charset="0"/>
                <a:cs typeface="Times New Roman" panose="02020603050405020304" pitchFamily="18" charset="0"/>
              </a:rPr>
              <a:t>azotées</a:t>
            </a:r>
            <a:r>
              <a:rPr lang="fr-FR" dirty="0">
                <a:latin typeface="Times New Roman" panose="02020603050405020304" pitchFamily="18" charset="0"/>
                <a:cs typeface="Times New Roman" panose="02020603050405020304" pitchFamily="18" charset="0"/>
              </a:rPr>
              <a:t>.</a:t>
            </a:r>
          </a:p>
          <a:p>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A0C1DEB-F29C-764B-B8ED-84D069C26B58}"/>
              </a:ext>
            </a:extLst>
          </p:cNvPr>
          <p:cNvSpPr/>
          <p:nvPr/>
        </p:nvSpPr>
        <p:spPr>
          <a:xfrm>
            <a:off x="71168" y="1074607"/>
            <a:ext cx="4936466" cy="5078313"/>
          </a:xfrm>
          <a:prstGeom prst="rect">
            <a:avLst/>
          </a:prstGeom>
        </p:spPr>
        <p:txBody>
          <a:bodyPr wrap="square">
            <a:spAutoFit/>
          </a:bodyPr>
          <a:lstStyle/>
          <a:p>
            <a:pPr algn="just">
              <a:lnSpc>
                <a:spcPct val="150000"/>
              </a:lnSpc>
            </a:pPr>
            <a:r>
              <a:rPr lang="fr-FR" dirty="0">
                <a:latin typeface="Times New Roman" panose="02020603050405020304" pitchFamily="18" charset="0"/>
                <a:cs typeface="Times New Roman" panose="02020603050405020304" pitchFamily="18" charset="0"/>
              </a:rPr>
              <a:t>Les liaisons hydrogène entre les bases complémentaires sont l'une des caractéristiques fondamentales de la double hélice, car elles assurent </a:t>
            </a:r>
            <a:r>
              <a:rPr lang="fr-FR" b="1" dirty="0">
                <a:latin typeface="Times New Roman" panose="02020603050405020304" pitchFamily="18" charset="0"/>
                <a:cs typeface="Times New Roman" panose="02020603050405020304" pitchFamily="18" charset="0"/>
              </a:rPr>
              <a:t>la stabilité thermodynamique</a:t>
            </a:r>
            <a:r>
              <a:rPr lang="fr-FR" dirty="0">
                <a:latin typeface="Times New Roman" panose="02020603050405020304" pitchFamily="18" charset="0"/>
                <a:cs typeface="Times New Roman" panose="02020603050405020304" pitchFamily="18" charset="0"/>
              </a:rPr>
              <a:t> de l'hélice et la spécificité de l'appariement. Une liaison hydrogène est formée entre un atome ou groupement donneur d'hydrogène chargé positivement et un autre accepteur chargé négativement. Dans l'ADN, les liaisons hydrogène stabilisent les paires de base de la double hélice. La complémentarité entre les bases repose sur des raisons stériques.</a:t>
            </a:r>
          </a:p>
        </p:txBody>
      </p:sp>
      <p:pic>
        <p:nvPicPr>
          <p:cNvPr id="5" name="Image 4">
            <a:extLst>
              <a:ext uri="{FF2B5EF4-FFF2-40B4-BE49-F238E27FC236}">
                <a16:creationId xmlns:a16="http://schemas.microsoft.com/office/drawing/2014/main" xmlns="" id="{5A610758-C14D-A749-8E33-5D3709A54A7C}"/>
              </a:ext>
            </a:extLst>
          </p:cNvPr>
          <p:cNvPicPr>
            <a:picLocks noChangeAspect="1"/>
          </p:cNvPicPr>
          <p:nvPr/>
        </p:nvPicPr>
        <p:blipFill>
          <a:blip r:embed="rId3"/>
          <a:stretch>
            <a:fillRect/>
          </a:stretch>
        </p:blipFill>
        <p:spPr>
          <a:xfrm>
            <a:off x="5168901" y="2452687"/>
            <a:ext cx="3469346" cy="2532062"/>
          </a:xfrm>
          <a:prstGeom prst="rect">
            <a:avLst/>
          </a:prstGeom>
        </p:spPr>
      </p:pic>
    </p:spTree>
    <p:extLst>
      <p:ext uri="{BB962C8B-B14F-4D97-AF65-F5344CB8AC3E}">
        <p14:creationId xmlns:p14="http://schemas.microsoft.com/office/powerpoint/2010/main" xmlns="" val="1663353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94"/>
          <p:cNvGrpSpPr>
            <a:grpSpLocks/>
          </p:cNvGrpSpPr>
          <p:nvPr/>
        </p:nvGrpSpPr>
        <p:grpSpPr bwMode="auto">
          <a:xfrm>
            <a:off x="4419600" y="2438400"/>
            <a:ext cx="3124200" cy="3200400"/>
            <a:chOff x="2741" y="1291"/>
            <a:chExt cx="1968" cy="2016"/>
          </a:xfrm>
        </p:grpSpPr>
        <p:grpSp>
          <p:nvGrpSpPr>
            <p:cNvPr id="3" name="Group 1171"/>
            <p:cNvGrpSpPr>
              <a:grpSpLocks/>
            </p:cNvGrpSpPr>
            <p:nvPr/>
          </p:nvGrpSpPr>
          <p:grpSpPr bwMode="auto">
            <a:xfrm rot="-1154058">
              <a:off x="2741" y="1291"/>
              <a:ext cx="1968" cy="2016"/>
              <a:chOff x="3072" y="2112"/>
              <a:chExt cx="1968" cy="2016"/>
            </a:xfrm>
          </p:grpSpPr>
          <p:sp>
            <p:nvSpPr>
              <p:cNvPr id="15408" name="Oval 1165"/>
              <p:cNvSpPr>
                <a:spLocks noChangeArrowheads="1"/>
              </p:cNvSpPr>
              <p:nvPr/>
            </p:nvSpPr>
            <p:spPr bwMode="auto">
              <a:xfrm flipH="1">
                <a:off x="3072" y="2112"/>
                <a:ext cx="1968" cy="2016"/>
              </a:xfrm>
              <a:prstGeom prst="ellipse">
                <a:avLst/>
              </a:prstGeom>
              <a:solidFill>
                <a:srgbClr val="CC9900"/>
              </a:solidFill>
              <a:ln w="12700">
                <a:noFill/>
                <a:round/>
                <a:headEnd/>
                <a:tailEnd/>
              </a:ln>
            </p:spPr>
            <p:txBody>
              <a:bodyPr wrap="none" anchor="ctr"/>
              <a:lstStyle/>
              <a:p>
                <a:endParaRPr lang="fr-FR"/>
              </a:p>
            </p:txBody>
          </p:sp>
          <p:sp>
            <p:nvSpPr>
              <p:cNvPr id="15409" name="AutoShape 1075"/>
              <p:cNvSpPr>
                <a:spLocks noChangeArrowheads="1"/>
              </p:cNvSpPr>
              <p:nvPr/>
            </p:nvSpPr>
            <p:spPr bwMode="auto">
              <a:xfrm rot="5400000" flipH="1">
                <a:off x="3822" y="3125"/>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5410" name="Rectangle 1076"/>
              <p:cNvSpPr>
                <a:spLocks noChangeArrowheads="1"/>
              </p:cNvSpPr>
              <p:nvPr/>
            </p:nvSpPr>
            <p:spPr bwMode="auto">
              <a:xfrm flipH="1">
                <a:off x="4105" y="3733"/>
                <a:ext cx="179" cy="213"/>
              </a:xfrm>
              <a:prstGeom prst="rect">
                <a:avLst/>
              </a:prstGeom>
              <a:solidFill>
                <a:srgbClr val="CC9900"/>
              </a:solidFill>
              <a:ln w="12700">
                <a:noFill/>
                <a:miter lim="800000"/>
                <a:headEnd/>
                <a:tailEnd/>
              </a:ln>
            </p:spPr>
            <p:txBody>
              <a:bodyPr wrap="none" anchor="ctr"/>
              <a:lstStyle/>
              <a:p>
                <a:endParaRPr lang="fr-FR"/>
              </a:p>
            </p:txBody>
          </p:sp>
          <p:sp>
            <p:nvSpPr>
              <p:cNvPr id="15411" name="Text Box 1077"/>
              <p:cNvSpPr txBox="1">
                <a:spLocks noChangeArrowheads="1"/>
              </p:cNvSpPr>
              <p:nvPr/>
            </p:nvSpPr>
            <p:spPr bwMode="auto">
              <a:xfrm flipH="1">
                <a:off x="4028" y="3690"/>
                <a:ext cx="301" cy="365"/>
              </a:xfrm>
              <a:prstGeom prst="rect">
                <a:avLst/>
              </a:prstGeom>
              <a:noFill/>
              <a:ln w="12700">
                <a:noFill/>
                <a:miter lim="800000"/>
                <a:headEnd/>
                <a:tailEnd/>
              </a:ln>
            </p:spPr>
            <p:txBody>
              <a:bodyPr wrap="none">
                <a:spAutoFit/>
              </a:bodyPr>
              <a:lstStyle/>
              <a:p>
                <a:r>
                  <a:rPr lang="en-US" sz="3200" b="1"/>
                  <a:t>N</a:t>
                </a:r>
              </a:p>
            </p:txBody>
          </p:sp>
          <p:sp>
            <p:nvSpPr>
              <p:cNvPr id="15412" name="Rectangle 1078"/>
              <p:cNvSpPr>
                <a:spLocks noChangeArrowheads="1"/>
              </p:cNvSpPr>
              <p:nvPr/>
            </p:nvSpPr>
            <p:spPr bwMode="auto">
              <a:xfrm flipH="1">
                <a:off x="3757" y="3216"/>
                <a:ext cx="179" cy="213"/>
              </a:xfrm>
              <a:prstGeom prst="rect">
                <a:avLst/>
              </a:prstGeom>
              <a:solidFill>
                <a:srgbClr val="CC9900"/>
              </a:solidFill>
              <a:ln w="12700">
                <a:noFill/>
                <a:miter lim="800000"/>
                <a:headEnd/>
                <a:tailEnd/>
              </a:ln>
            </p:spPr>
            <p:txBody>
              <a:bodyPr wrap="none" anchor="ctr"/>
              <a:lstStyle/>
              <a:p>
                <a:endParaRPr lang="fr-FR"/>
              </a:p>
            </p:txBody>
          </p:sp>
          <p:sp>
            <p:nvSpPr>
              <p:cNvPr id="15413" name="Line 1079"/>
              <p:cNvSpPr>
                <a:spLocks noChangeShapeType="1"/>
              </p:cNvSpPr>
              <p:nvPr/>
            </p:nvSpPr>
            <p:spPr bwMode="auto">
              <a:xfrm flipH="1" flipV="1">
                <a:off x="4176" y="2732"/>
                <a:ext cx="0" cy="383"/>
              </a:xfrm>
              <a:prstGeom prst="line">
                <a:avLst/>
              </a:prstGeom>
              <a:noFill/>
              <a:ln w="12700">
                <a:solidFill>
                  <a:schemeClr val="tx1"/>
                </a:solidFill>
                <a:round/>
                <a:headEnd/>
                <a:tailEnd/>
              </a:ln>
            </p:spPr>
            <p:txBody>
              <a:bodyPr wrap="none" anchor="ctr"/>
              <a:lstStyle/>
              <a:p>
                <a:endParaRPr lang="fr-FR"/>
              </a:p>
            </p:txBody>
          </p:sp>
          <p:grpSp>
            <p:nvGrpSpPr>
              <p:cNvPr id="4" name="Group 1080"/>
              <p:cNvGrpSpPr>
                <a:grpSpLocks/>
              </p:cNvGrpSpPr>
              <p:nvPr/>
            </p:nvGrpSpPr>
            <p:grpSpPr bwMode="auto">
              <a:xfrm flipH="1">
                <a:off x="3381" y="3696"/>
                <a:ext cx="315" cy="365"/>
                <a:chOff x="3312" y="1968"/>
                <a:chExt cx="338" cy="411"/>
              </a:xfrm>
            </p:grpSpPr>
            <p:sp>
              <p:nvSpPr>
                <p:cNvPr id="15439" name="Rectangle 1081"/>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5440" name="Text Box 1082"/>
                <p:cNvSpPr txBox="1">
                  <a:spLocks noChangeArrowheads="1"/>
                </p:cNvSpPr>
                <p:nvPr/>
              </p:nvSpPr>
              <p:spPr bwMode="auto">
                <a:xfrm>
                  <a:off x="3312" y="1968"/>
                  <a:ext cx="338" cy="411"/>
                </a:xfrm>
                <a:prstGeom prst="rect">
                  <a:avLst/>
                </a:prstGeom>
                <a:noFill/>
                <a:ln w="12700">
                  <a:noFill/>
                  <a:miter lim="800000"/>
                  <a:headEnd/>
                  <a:tailEnd/>
                </a:ln>
              </p:spPr>
              <p:txBody>
                <a:bodyPr wrap="none">
                  <a:spAutoFit/>
                </a:bodyPr>
                <a:lstStyle/>
                <a:p>
                  <a:r>
                    <a:rPr lang="en-US" sz="3200" b="1"/>
                    <a:t>O</a:t>
                  </a:r>
                </a:p>
              </p:txBody>
            </p:sp>
          </p:grpSp>
          <p:sp>
            <p:nvSpPr>
              <p:cNvPr id="15415" name="Line 1083"/>
              <p:cNvSpPr>
                <a:spLocks noChangeShapeType="1"/>
              </p:cNvSpPr>
              <p:nvPr/>
            </p:nvSpPr>
            <p:spPr bwMode="auto">
              <a:xfrm flipH="1">
                <a:off x="4489" y="3340"/>
                <a:ext cx="0" cy="299"/>
              </a:xfrm>
              <a:prstGeom prst="line">
                <a:avLst/>
              </a:prstGeom>
              <a:noFill/>
              <a:ln w="12700">
                <a:solidFill>
                  <a:schemeClr val="tx1"/>
                </a:solidFill>
                <a:round/>
                <a:headEnd/>
                <a:tailEnd/>
              </a:ln>
            </p:spPr>
            <p:txBody>
              <a:bodyPr wrap="none" anchor="ctr"/>
              <a:lstStyle/>
              <a:p>
                <a:endParaRPr lang="fr-FR"/>
              </a:p>
            </p:txBody>
          </p:sp>
          <p:sp>
            <p:nvSpPr>
              <p:cNvPr id="15416" name="Line 1084"/>
              <p:cNvSpPr>
                <a:spLocks noChangeShapeType="1"/>
              </p:cNvSpPr>
              <p:nvPr/>
            </p:nvSpPr>
            <p:spPr bwMode="auto">
              <a:xfrm flipH="1">
                <a:off x="3939" y="3171"/>
                <a:ext cx="247" cy="124"/>
              </a:xfrm>
              <a:prstGeom prst="line">
                <a:avLst/>
              </a:prstGeom>
              <a:noFill/>
              <a:ln w="12700">
                <a:solidFill>
                  <a:schemeClr val="tx1"/>
                </a:solidFill>
                <a:round/>
                <a:headEnd/>
                <a:tailEnd/>
              </a:ln>
            </p:spPr>
            <p:txBody>
              <a:bodyPr wrap="none" anchor="ctr"/>
              <a:lstStyle/>
              <a:p>
                <a:endParaRPr lang="fr-FR"/>
              </a:p>
            </p:txBody>
          </p:sp>
          <p:sp>
            <p:nvSpPr>
              <p:cNvPr id="15417" name="Text Box 1085"/>
              <p:cNvSpPr txBox="1">
                <a:spLocks noChangeArrowheads="1"/>
              </p:cNvSpPr>
              <p:nvPr/>
            </p:nvSpPr>
            <p:spPr bwMode="auto">
              <a:xfrm flipH="1">
                <a:off x="3648" y="2352"/>
                <a:ext cx="315" cy="365"/>
              </a:xfrm>
              <a:prstGeom prst="rect">
                <a:avLst/>
              </a:prstGeom>
              <a:noFill/>
              <a:ln w="12700">
                <a:noFill/>
                <a:miter lim="800000"/>
                <a:headEnd/>
                <a:tailEnd/>
              </a:ln>
            </p:spPr>
            <p:txBody>
              <a:bodyPr wrap="none">
                <a:spAutoFit/>
              </a:bodyPr>
              <a:lstStyle/>
              <a:p>
                <a:r>
                  <a:rPr lang="en-US" sz="3200" b="1"/>
                  <a:t>H</a:t>
                </a:r>
              </a:p>
            </p:txBody>
          </p:sp>
          <p:sp>
            <p:nvSpPr>
              <p:cNvPr id="15418" name="Line 1086"/>
              <p:cNvSpPr>
                <a:spLocks noChangeShapeType="1"/>
              </p:cNvSpPr>
              <p:nvPr/>
            </p:nvSpPr>
            <p:spPr bwMode="auto">
              <a:xfrm flipH="1">
                <a:off x="3660" y="3680"/>
                <a:ext cx="192" cy="192"/>
              </a:xfrm>
              <a:prstGeom prst="line">
                <a:avLst/>
              </a:prstGeom>
              <a:noFill/>
              <a:ln w="12700">
                <a:solidFill>
                  <a:schemeClr val="tx1"/>
                </a:solidFill>
                <a:round/>
                <a:headEnd/>
                <a:tailEnd/>
              </a:ln>
            </p:spPr>
            <p:txBody>
              <a:bodyPr wrap="none" anchor="ctr"/>
              <a:lstStyle/>
              <a:p>
                <a:endParaRPr lang="fr-FR"/>
              </a:p>
            </p:txBody>
          </p:sp>
          <p:sp>
            <p:nvSpPr>
              <p:cNvPr id="15419" name="Line 1087"/>
              <p:cNvSpPr>
                <a:spLocks noChangeShapeType="1"/>
              </p:cNvSpPr>
              <p:nvPr/>
            </p:nvSpPr>
            <p:spPr bwMode="auto">
              <a:xfrm flipH="1">
                <a:off x="3635" y="3634"/>
                <a:ext cx="192" cy="192"/>
              </a:xfrm>
              <a:prstGeom prst="line">
                <a:avLst/>
              </a:prstGeom>
              <a:noFill/>
              <a:ln w="12700">
                <a:solidFill>
                  <a:schemeClr val="tx1"/>
                </a:solidFill>
                <a:round/>
                <a:headEnd/>
                <a:tailEnd/>
              </a:ln>
            </p:spPr>
            <p:txBody>
              <a:bodyPr wrap="none" anchor="ctr"/>
              <a:lstStyle/>
              <a:p>
                <a:endParaRPr lang="fr-FR"/>
              </a:p>
            </p:txBody>
          </p:sp>
          <p:sp>
            <p:nvSpPr>
              <p:cNvPr id="15420" name="AutoShape 1088"/>
              <p:cNvSpPr>
                <a:spLocks noChangeArrowheads="1"/>
              </p:cNvSpPr>
              <p:nvPr/>
            </p:nvSpPr>
            <p:spPr bwMode="auto">
              <a:xfrm rot="5400000" flipH="1">
                <a:off x="3822" y="3125"/>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5421" name="Rectangle 1089"/>
              <p:cNvSpPr>
                <a:spLocks noChangeArrowheads="1"/>
              </p:cNvSpPr>
              <p:nvPr/>
            </p:nvSpPr>
            <p:spPr bwMode="auto">
              <a:xfrm flipH="1">
                <a:off x="4105" y="3733"/>
                <a:ext cx="179" cy="213"/>
              </a:xfrm>
              <a:prstGeom prst="rect">
                <a:avLst/>
              </a:prstGeom>
              <a:solidFill>
                <a:srgbClr val="CC9900"/>
              </a:solidFill>
              <a:ln w="12700">
                <a:noFill/>
                <a:miter lim="800000"/>
                <a:headEnd/>
                <a:tailEnd/>
              </a:ln>
            </p:spPr>
            <p:txBody>
              <a:bodyPr wrap="none" anchor="ctr"/>
              <a:lstStyle/>
              <a:p>
                <a:endParaRPr lang="fr-FR"/>
              </a:p>
            </p:txBody>
          </p:sp>
          <p:sp>
            <p:nvSpPr>
              <p:cNvPr id="15422" name="Text Box 1090"/>
              <p:cNvSpPr txBox="1">
                <a:spLocks noChangeArrowheads="1"/>
              </p:cNvSpPr>
              <p:nvPr/>
            </p:nvSpPr>
            <p:spPr bwMode="auto">
              <a:xfrm flipH="1">
                <a:off x="4028" y="3690"/>
                <a:ext cx="301" cy="365"/>
              </a:xfrm>
              <a:prstGeom prst="rect">
                <a:avLst/>
              </a:prstGeom>
              <a:noFill/>
              <a:ln w="12700">
                <a:noFill/>
                <a:miter lim="800000"/>
                <a:headEnd/>
                <a:tailEnd/>
              </a:ln>
            </p:spPr>
            <p:txBody>
              <a:bodyPr wrap="none">
                <a:spAutoFit/>
              </a:bodyPr>
              <a:lstStyle/>
              <a:p>
                <a:r>
                  <a:rPr lang="en-US" sz="3200" b="1"/>
                  <a:t>N</a:t>
                </a:r>
              </a:p>
            </p:txBody>
          </p:sp>
          <p:sp>
            <p:nvSpPr>
              <p:cNvPr id="15423" name="Rectangle 1091"/>
              <p:cNvSpPr>
                <a:spLocks noChangeArrowheads="1"/>
              </p:cNvSpPr>
              <p:nvPr/>
            </p:nvSpPr>
            <p:spPr bwMode="auto">
              <a:xfrm flipH="1">
                <a:off x="3757" y="3216"/>
                <a:ext cx="179" cy="213"/>
              </a:xfrm>
              <a:prstGeom prst="rect">
                <a:avLst/>
              </a:prstGeom>
              <a:solidFill>
                <a:srgbClr val="CC9900"/>
              </a:solidFill>
              <a:ln w="12700">
                <a:noFill/>
                <a:miter lim="800000"/>
                <a:headEnd/>
                <a:tailEnd/>
              </a:ln>
            </p:spPr>
            <p:txBody>
              <a:bodyPr wrap="none" anchor="ctr"/>
              <a:lstStyle/>
              <a:p>
                <a:endParaRPr lang="fr-FR"/>
              </a:p>
            </p:txBody>
          </p:sp>
          <p:sp>
            <p:nvSpPr>
              <p:cNvPr id="15424" name="Line 1092"/>
              <p:cNvSpPr>
                <a:spLocks noChangeShapeType="1"/>
              </p:cNvSpPr>
              <p:nvPr/>
            </p:nvSpPr>
            <p:spPr bwMode="auto">
              <a:xfrm flipH="1" flipV="1">
                <a:off x="4176" y="2732"/>
                <a:ext cx="0" cy="383"/>
              </a:xfrm>
              <a:prstGeom prst="line">
                <a:avLst/>
              </a:prstGeom>
              <a:noFill/>
              <a:ln w="12700">
                <a:solidFill>
                  <a:schemeClr val="tx1"/>
                </a:solidFill>
                <a:round/>
                <a:headEnd/>
                <a:tailEnd/>
              </a:ln>
            </p:spPr>
            <p:txBody>
              <a:bodyPr wrap="none" anchor="ctr"/>
              <a:lstStyle/>
              <a:p>
                <a:endParaRPr lang="fr-FR"/>
              </a:p>
            </p:txBody>
          </p:sp>
          <p:grpSp>
            <p:nvGrpSpPr>
              <p:cNvPr id="5" name="Group 1093"/>
              <p:cNvGrpSpPr>
                <a:grpSpLocks/>
              </p:cNvGrpSpPr>
              <p:nvPr/>
            </p:nvGrpSpPr>
            <p:grpSpPr bwMode="auto">
              <a:xfrm flipH="1">
                <a:off x="3381" y="3696"/>
                <a:ext cx="315" cy="365"/>
                <a:chOff x="3312" y="1968"/>
                <a:chExt cx="338" cy="411"/>
              </a:xfrm>
            </p:grpSpPr>
            <p:sp>
              <p:nvSpPr>
                <p:cNvPr id="15437" name="Rectangle 1094"/>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5438" name="Text Box 1095"/>
                <p:cNvSpPr txBox="1">
                  <a:spLocks noChangeArrowheads="1"/>
                </p:cNvSpPr>
                <p:nvPr/>
              </p:nvSpPr>
              <p:spPr bwMode="auto">
                <a:xfrm>
                  <a:off x="3312" y="1968"/>
                  <a:ext cx="338" cy="411"/>
                </a:xfrm>
                <a:prstGeom prst="rect">
                  <a:avLst/>
                </a:prstGeom>
                <a:noFill/>
                <a:ln w="12700">
                  <a:noFill/>
                  <a:miter lim="800000"/>
                  <a:headEnd/>
                  <a:tailEnd/>
                </a:ln>
              </p:spPr>
              <p:txBody>
                <a:bodyPr wrap="none">
                  <a:spAutoFit/>
                </a:bodyPr>
                <a:lstStyle/>
                <a:p>
                  <a:r>
                    <a:rPr lang="en-US" sz="3200" b="1"/>
                    <a:t>O</a:t>
                  </a:r>
                </a:p>
              </p:txBody>
            </p:sp>
          </p:grpSp>
          <p:sp>
            <p:nvSpPr>
              <p:cNvPr id="15426" name="Line 1096"/>
              <p:cNvSpPr>
                <a:spLocks noChangeShapeType="1"/>
              </p:cNvSpPr>
              <p:nvPr/>
            </p:nvSpPr>
            <p:spPr bwMode="auto">
              <a:xfrm flipH="1">
                <a:off x="4489" y="3340"/>
                <a:ext cx="0" cy="299"/>
              </a:xfrm>
              <a:prstGeom prst="line">
                <a:avLst/>
              </a:prstGeom>
              <a:noFill/>
              <a:ln w="12700">
                <a:solidFill>
                  <a:schemeClr val="tx1"/>
                </a:solidFill>
                <a:round/>
                <a:headEnd/>
                <a:tailEnd/>
              </a:ln>
            </p:spPr>
            <p:txBody>
              <a:bodyPr wrap="none" anchor="ctr"/>
              <a:lstStyle/>
              <a:p>
                <a:endParaRPr lang="fr-FR"/>
              </a:p>
            </p:txBody>
          </p:sp>
          <p:sp>
            <p:nvSpPr>
              <p:cNvPr id="15427" name="Line 1097"/>
              <p:cNvSpPr>
                <a:spLocks noChangeShapeType="1"/>
              </p:cNvSpPr>
              <p:nvPr/>
            </p:nvSpPr>
            <p:spPr bwMode="auto">
              <a:xfrm flipH="1">
                <a:off x="3939" y="3171"/>
                <a:ext cx="247" cy="124"/>
              </a:xfrm>
              <a:prstGeom prst="line">
                <a:avLst/>
              </a:prstGeom>
              <a:noFill/>
              <a:ln w="12700">
                <a:solidFill>
                  <a:schemeClr val="tx1"/>
                </a:solidFill>
                <a:round/>
                <a:headEnd/>
                <a:tailEnd/>
              </a:ln>
            </p:spPr>
            <p:txBody>
              <a:bodyPr wrap="none" anchor="ctr"/>
              <a:lstStyle/>
              <a:p>
                <a:endParaRPr lang="fr-FR"/>
              </a:p>
            </p:txBody>
          </p:sp>
          <p:sp>
            <p:nvSpPr>
              <p:cNvPr id="15428" name="Line 1099"/>
              <p:cNvSpPr>
                <a:spLocks noChangeShapeType="1"/>
              </p:cNvSpPr>
              <p:nvPr/>
            </p:nvSpPr>
            <p:spPr bwMode="auto">
              <a:xfrm flipH="1">
                <a:off x="3660" y="3680"/>
                <a:ext cx="192" cy="192"/>
              </a:xfrm>
              <a:prstGeom prst="line">
                <a:avLst/>
              </a:prstGeom>
              <a:noFill/>
              <a:ln w="12700">
                <a:solidFill>
                  <a:schemeClr val="tx1"/>
                </a:solidFill>
                <a:round/>
                <a:headEnd/>
                <a:tailEnd/>
              </a:ln>
            </p:spPr>
            <p:txBody>
              <a:bodyPr wrap="none" anchor="ctr"/>
              <a:lstStyle/>
              <a:p>
                <a:endParaRPr lang="fr-FR"/>
              </a:p>
            </p:txBody>
          </p:sp>
          <p:sp>
            <p:nvSpPr>
              <p:cNvPr id="15429" name="Line 1100"/>
              <p:cNvSpPr>
                <a:spLocks noChangeShapeType="1"/>
              </p:cNvSpPr>
              <p:nvPr/>
            </p:nvSpPr>
            <p:spPr bwMode="auto">
              <a:xfrm flipH="1">
                <a:off x="3635" y="3634"/>
                <a:ext cx="192" cy="192"/>
              </a:xfrm>
              <a:prstGeom prst="line">
                <a:avLst/>
              </a:prstGeom>
              <a:noFill/>
              <a:ln w="12700">
                <a:solidFill>
                  <a:schemeClr val="tx1"/>
                </a:solidFill>
                <a:round/>
                <a:headEnd/>
                <a:tailEnd/>
              </a:ln>
            </p:spPr>
            <p:txBody>
              <a:bodyPr wrap="none" anchor="ctr"/>
              <a:lstStyle/>
              <a:p>
                <a:endParaRPr lang="fr-FR"/>
              </a:p>
            </p:txBody>
          </p:sp>
          <p:grpSp>
            <p:nvGrpSpPr>
              <p:cNvPr id="6" name="Group 1101"/>
              <p:cNvGrpSpPr>
                <a:grpSpLocks/>
              </p:cNvGrpSpPr>
              <p:nvPr/>
            </p:nvGrpSpPr>
            <p:grpSpPr bwMode="auto">
              <a:xfrm flipH="1">
                <a:off x="3671" y="3179"/>
                <a:ext cx="301" cy="365"/>
                <a:chOff x="3312" y="1968"/>
                <a:chExt cx="323" cy="411"/>
              </a:xfrm>
            </p:grpSpPr>
            <p:sp>
              <p:nvSpPr>
                <p:cNvPr id="15435" name="Rectangle 1102"/>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5436" name="Text Box 1103"/>
                <p:cNvSpPr txBox="1">
                  <a:spLocks noChangeArrowheads="1"/>
                </p:cNvSpPr>
                <p:nvPr/>
              </p:nvSpPr>
              <p:spPr bwMode="auto">
                <a:xfrm>
                  <a:off x="3312" y="1968"/>
                  <a:ext cx="323" cy="411"/>
                </a:xfrm>
                <a:prstGeom prst="rect">
                  <a:avLst/>
                </a:prstGeom>
                <a:noFill/>
                <a:ln w="12700">
                  <a:noFill/>
                  <a:miter lim="800000"/>
                  <a:headEnd/>
                  <a:tailEnd/>
                </a:ln>
              </p:spPr>
              <p:txBody>
                <a:bodyPr wrap="none">
                  <a:spAutoFit/>
                </a:bodyPr>
                <a:lstStyle/>
                <a:p>
                  <a:r>
                    <a:rPr lang="en-US" sz="3200" b="1"/>
                    <a:t>N</a:t>
                  </a:r>
                </a:p>
              </p:txBody>
            </p:sp>
          </p:grpSp>
          <p:sp>
            <p:nvSpPr>
              <p:cNvPr id="15431" name="Text Box 1167"/>
              <p:cNvSpPr txBox="1">
                <a:spLocks noChangeArrowheads="1"/>
              </p:cNvSpPr>
              <p:nvPr/>
            </p:nvSpPr>
            <p:spPr bwMode="auto">
              <a:xfrm flipH="1">
                <a:off x="4032" y="2496"/>
                <a:ext cx="301" cy="365"/>
              </a:xfrm>
              <a:prstGeom prst="rect">
                <a:avLst/>
              </a:prstGeom>
              <a:noFill/>
              <a:ln w="12700">
                <a:noFill/>
                <a:miter lim="800000"/>
                <a:headEnd/>
                <a:tailEnd/>
              </a:ln>
            </p:spPr>
            <p:txBody>
              <a:bodyPr wrap="none">
                <a:spAutoFit/>
              </a:bodyPr>
              <a:lstStyle/>
              <a:p>
                <a:r>
                  <a:rPr lang="en-US" sz="3200" b="1"/>
                  <a:t>N</a:t>
                </a:r>
              </a:p>
            </p:txBody>
          </p:sp>
          <p:sp>
            <p:nvSpPr>
              <p:cNvPr id="15432" name="Text Box 1168"/>
              <p:cNvSpPr txBox="1">
                <a:spLocks noChangeArrowheads="1"/>
              </p:cNvSpPr>
              <p:nvPr/>
            </p:nvSpPr>
            <p:spPr bwMode="auto">
              <a:xfrm flipH="1">
                <a:off x="4368" y="2352"/>
                <a:ext cx="315" cy="365"/>
              </a:xfrm>
              <a:prstGeom prst="rect">
                <a:avLst/>
              </a:prstGeom>
              <a:noFill/>
              <a:ln w="12700">
                <a:noFill/>
                <a:miter lim="800000"/>
                <a:headEnd/>
                <a:tailEnd/>
              </a:ln>
            </p:spPr>
            <p:txBody>
              <a:bodyPr wrap="none">
                <a:spAutoFit/>
              </a:bodyPr>
              <a:lstStyle/>
              <a:p>
                <a:r>
                  <a:rPr lang="en-US" sz="3200" b="1"/>
                  <a:t>H</a:t>
                </a:r>
              </a:p>
            </p:txBody>
          </p:sp>
          <p:sp>
            <p:nvSpPr>
              <p:cNvPr id="15433" name="Line 1169"/>
              <p:cNvSpPr>
                <a:spLocks noChangeShapeType="1"/>
              </p:cNvSpPr>
              <p:nvPr/>
            </p:nvSpPr>
            <p:spPr bwMode="auto">
              <a:xfrm flipH="1">
                <a:off x="4272" y="2544"/>
                <a:ext cx="144" cy="48"/>
              </a:xfrm>
              <a:prstGeom prst="line">
                <a:avLst/>
              </a:prstGeom>
              <a:noFill/>
              <a:ln w="12700">
                <a:solidFill>
                  <a:schemeClr val="tx1"/>
                </a:solidFill>
                <a:round/>
                <a:headEnd/>
                <a:tailEnd/>
              </a:ln>
            </p:spPr>
            <p:txBody>
              <a:bodyPr wrap="none" anchor="ctr"/>
              <a:lstStyle/>
              <a:p>
                <a:endParaRPr lang="fr-FR"/>
              </a:p>
            </p:txBody>
          </p:sp>
          <p:sp>
            <p:nvSpPr>
              <p:cNvPr id="15434" name="Line 1170"/>
              <p:cNvSpPr>
                <a:spLocks noChangeShapeType="1"/>
              </p:cNvSpPr>
              <p:nvPr/>
            </p:nvSpPr>
            <p:spPr bwMode="auto">
              <a:xfrm>
                <a:off x="3936" y="2544"/>
                <a:ext cx="144" cy="48"/>
              </a:xfrm>
              <a:prstGeom prst="line">
                <a:avLst/>
              </a:prstGeom>
              <a:noFill/>
              <a:ln w="12700">
                <a:solidFill>
                  <a:schemeClr val="tx1"/>
                </a:solidFill>
                <a:round/>
                <a:headEnd/>
                <a:tailEnd/>
              </a:ln>
            </p:spPr>
            <p:txBody>
              <a:bodyPr wrap="none" anchor="ctr"/>
              <a:lstStyle/>
              <a:p>
                <a:endParaRPr lang="fr-FR"/>
              </a:p>
            </p:txBody>
          </p:sp>
        </p:grpSp>
        <p:sp>
          <p:nvSpPr>
            <p:cNvPr id="15407" name="Text Box 1193"/>
            <p:cNvSpPr txBox="1">
              <a:spLocks noChangeArrowheads="1"/>
            </p:cNvSpPr>
            <p:nvPr/>
          </p:nvSpPr>
          <p:spPr bwMode="auto">
            <a:xfrm rot="4044778">
              <a:off x="3920" y="1888"/>
              <a:ext cx="1069" cy="365"/>
            </a:xfrm>
            <a:prstGeom prst="rect">
              <a:avLst/>
            </a:prstGeom>
            <a:noFill/>
            <a:ln w="12700">
              <a:noFill/>
              <a:miter lim="800000"/>
              <a:headEnd/>
              <a:tailEnd/>
            </a:ln>
          </p:spPr>
          <p:txBody>
            <a:bodyPr wrap="none">
              <a:spAutoFit/>
            </a:bodyPr>
            <a:lstStyle/>
            <a:p>
              <a:r>
                <a:rPr lang="en-US" sz="3200" b="1">
                  <a:solidFill>
                    <a:srgbClr val="336600"/>
                  </a:solidFill>
                </a:rPr>
                <a:t>Cytosine</a:t>
              </a:r>
            </a:p>
          </p:txBody>
        </p:sp>
      </p:grpSp>
      <p:grpSp>
        <p:nvGrpSpPr>
          <p:cNvPr id="7" name="Group 1195"/>
          <p:cNvGrpSpPr>
            <a:grpSpLocks/>
          </p:cNvGrpSpPr>
          <p:nvPr/>
        </p:nvGrpSpPr>
        <p:grpSpPr bwMode="auto">
          <a:xfrm>
            <a:off x="1897063" y="1912938"/>
            <a:ext cx="3140075" cy="3962400"/>
            <a:chOff x="1152" y="960"/>
            <a:chExt cx="1978" cy="2496"/>
          </a:xfrm>
        </p:grpSpPr>
        <p:grpSp>
          <p:nvGrpSpPr>
            <p:cNvPr id="8" name="Group 1179"/>
            <p:cNvGrpSpPr>
              <a:grpSpLocks/>
            </p:cNvGrpSpPr>
            <p:nvPr/>
          </p:nvGrpSpPr>
          <p:grpSpPr bwMode="auto">
            <a:xfrm rot="3015223">
              <a:off x="917" y="1243"/>
              <a:ext cx="2496" cy="1930"/>
              <a:chOff x="223" y="2390"/>
              <a:chExt cx="2496" cy="1930"/>
            </a:xfrm>
          </p:grpSpPr>
          <p:sp>
            <p:nvSpPr>
              <p:cNvPr id="15377" name="Oval 1028"/>
              <p:cNvSpPr>
                <a:spLocks noChangeArrowheads="1"/>
              </p:cNvSpPr>
              <p:nvPr/>
            </p:nvSpPr>
            <p:spPr bwMode="auto">
              <a:xfrm>
                <a:off x="223" y="2447"/>
                <a:ext cx="2496" cy="1873"/>
              </a:xfrm>
              <a:prstGeom prst="ellipse">
                <a:avLst/>
              </a:prstGeom>
              <a:solidFill>
                <a:srgbClr val="0AAAA8"/>
              </a:solidFill>
              <a:ln w="12700">
                <a:noFill/>
                <a:round/>
                <a:headEnd/>
                <a:tailEnd/>
              </a:ln>
            </p:spPr>
            <p:txBody>
              <a:bodyPr wrap="none" anchor="ctr"/>
              <a:lstStyle/>
              <a:p>
                <a:endParaRPr lang="fr-FR"/>
              </a:p>
            </p:txBody>
          </p:sp>
          <p:sp>
            <p:nvSpPr>
              <p:cNvPr id="15378" name="Text Box 1031"/>
              <p:cNvSpPr txBox="1">
                <a:spLocks noChangeArrowheads="1"/>
              </p:cNvSpPr>
              <p:nvPr/>
            </p:nvSpPr>
            <p:spPr bwMode="auto">
              <a:xfrm>
                <a:off x="1440" y="3792"/>
                <a:ext cx="315" cy="365"/>
              </a:xfrm>
              <a:prstGeom prst="rect">
                <a:avLst/>
              </a:prstGeom>
              <a:noFill/>
              <a:ln w="12700">
                <a:noFill/>
                <a:miter lim="800000"/>
                <a:headEnd/>
                <a:tailEnd/>
              </a:ln>
            </p:spPr>
            <p:txBody>
              <a:bodyPr wrap="none">
                <a:spAutoFit/>
              </a:bodyPr>
              <a:lstStyle/>
              <a:p>
                <a:r>
                  <a:rPr lang="en-US" sz="3200" b="1"/>
                  <a:t>H</a:t>
                </a:r>
              </a:p>
            </p:txBody>
          </p:sp>
          <p:sp>
            <p:nvSpPr>
              <p:cNvPr id="15379" name="AutoShape 1040"/>
              <p:cNvSpPr>
                <a:spLocks noChangeArrowheads="1"/>
              </p:cNvSpPr>
              <p:nvPr/>
            </p:nvSpPr>
            <p:spPr bwMode="auto">
              <a:xfrm rot="16200000" flipH="1">
                <a:off x="265" y="3081"/>
                <a:ext cx="597" cy="594"/>
              </a:xfrm>
              <a:prstGeom prst="pentagon">
                <a:avLst/>
              </a:prstGeom>
              <a:noFill/>
              <a:ln w="19050">
                <a:solidFill>
                  <a:schemeClr val="tx1"/>
                </a:solidFill>
                <a:miter lim="800000"/>
                <a:headEnd/>
                <a:tailEnd/>
              </a:ln>
            </p:spPr>
            <p:txBody>
              <a:bodyPr wrap="none" anchor="ctr"/>
              <a:lstStyle/>
              <a:p>
                <a:endParaRPr lang="fr-FR"/>
              </a:p>
            </p:txBody>
          </p:sp>
          <p:sp>
            <p:nvSpPr>
              <p:cNvPr id="15380" name="AutoShape 1041"/>
              <p:cNvSpPr>
                <a:spLocks noChangeArrowheads="1"/>
              </p:cNvSpPr>
              <p:nvPr/>
            </p:nvSpPr>
            <p:spPr bwMode="auto">
              <a:xfrm rot="-5400000">
                <a:off x="856" y="3025"/>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5381" name="Text Box 1042"/>
              <p:cNvSpPr txBox="1">
                <a:spLocks noChangeArrowheads="1"/>
              </p:cNvSpPr>
              <p:nvPr/>
            </p:nvSpPr>
            <p:spPr bwMode="auto">
              <a:xfrm>
                <a:off x="1066" y="2390"/>
                <a:ext cx="315" cy="365"/>
              </a:xfrm>
              <a:prstGeom prst="rect">
                <a:avLst/>
              </a:prstGeom>
              <a:noFill/>
              <a:ln w="12700">
                <a:noFill/>
                <a:miter lim="800000"/>
                <a:headEnd/>
                <a:tailEnd/>
              </a:ln>
            </p:spPr>
            <p:txBody>
              <a:bodyPr wrap="none">
                <a:spAutoFit/>
              </a:bodyPr>
              <a:lstStyle/>
              <a:p>
                <a:r>
                  <a:rPr lang="en-US" sz="3200" b="1"/>
                  <a:t>O</a:t>
                </a:r>
              </a:p>
            </p:txBody>
          </p:sp>
          <p:sp>
            <p:nvSpPr>
              <p:cNvPr id="15382" name="Line 1043"/>
              <p:cNvSpPr>
                <a:spLocks noChangeShapeType="1"/>
              </p:cNvSpPr>
              <p:nvPr/>
            </p:nvSpPr>
            <p:spPr bwMode="auto">
              <a:xfrm flipV="1">
                <a:off x="1189" y="2642"/>
                <a:ext cx="0" cy="383"/>
              </a:xfrm>
              <a:prstGeom prst="line">
                <a:avLst/>
              </a:prstGeom>
              <a:noFill/>
              <a:ln w="12700">
                <a:solidFill>
                  <a:schemeClr val="tx1"/>
                </a:solidFill>
                <a:round/>
                <a:headEnd/>
                <a:tailEnd/>
              </a:ln>
            </p:spPr>
            <p:txBody>
              <a:bodyPr wrap="none" anchor="ctr"/>
              <a:lstStyle/>
              <a:p>
                <a:endParaRPr lang="fr-FR"/>
              </a:p>
            </p:txBody>
          </p:sp>
          <p:grpSp>
            <p:nvGrpSpPr>
              <p:cNvPr id="9" name="Group 1044"/>
              <p:cNvGrpSpPr>
                <a:grpSpLocks/>
              </p:cNvGrpSpPr>
              <p:nvPr/>
            </p:nvGrpSpPr>
            <p:grpSpPr bwMode="auto">
              <a:xfrm>
                <a:off x="1075" y="3590"/>
                <a:ext cx="301" cy="365"/>
                <a:chOff x="3312" y="1968"/>
                <a:chExt cx="323" cy="411"/>
              </a:xfrm>
            </p:grpSpPr>
            <p:sp>
              <p:nvSpPr>
                <p:cNvPr id="15404" name="Rectangle 1045"/>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5405" name="Text Box 1046"/>
                <p:cNvSpPr txBox="1">
                  <a:spLocks noChangeArrowheads="1"/>
                </p:cNvSpPr>
                <p:nvPr/>
              </p:nvSpPr>
              <p:spPr bwMode="auto">
                <a:xfrm>
                  <a:off x="3312" y="1968"/>
                  <a:ext cx="323" cy="411"/>
                </a:xfrm>
                <a:prstGeom prst="rect">
                  <a:avLst/>
                </a:prstGeom>
                <a:noFill/>
                <a:ln w="12700">
                  <a:noFill/>
                  <a:miter lim="800000"/>
                  <a:headEnd/>
                  <a:tailEnd/>
                </a:ln>
              </p:spPr>
              <p:txBody>
                <a:bodyPr wrap="none">
                  <a:spAutoFit/>
                </a:bodyPr>
                <a:lstStyle/>
                <a:p>
                  <a:r>
                    <a:rPr lang="en-US" sz="3200" b="1"/>
                    <a:t>N</a:t>
                  </a:r>
                </a:p>
              </p:txBody>
            </p:sp>
          </p:grpSp>
          <p:grpSp>
            <p:nvGrpSpPr>
              <p:cNvPr id="10" name="Group 1047"/>
              <p:cNvGrpSpPr>
                <a:grpSpLocks/>
              </p:cNvGrpSpPr>
              <p:nvPr/>
            </p:nvGrpSpPr>
            <p:grpSpPr bwMode="auto">
              <a:xfrm>
                <a:off x="362" y="2951"/>
                <a:ext cx="301" cy="365"/>
                <a:chOff x="3312" y="1968"/>
                <a:chExt cx="324" cy="411"/>
              </a:xfrm>
            </p:grpSpPr>
            <p:sp>
              <p:nvSpPr>
                <p:cNvPr id="15402" name="Rectangle 1048"/>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5403" name="Text Box 1049"/>
                <p:cNvSpPr txBox="1">
                  <a:spLocks noChangeArrowheads="1"/>
                </p:cNvSpPr>
                <p:nvPr/>
              </p:nvSpPr>
              <p:spPr bwMode="auto">
                <a:xfrm>
                  <a:off x="3312" y="1968"/>
                  <a:ext cx="324" cy="411"/>
                </a:xfrm>
                <a:prstGeom prst="rect">
                  <a:avLst/>
                </a:prstGeom>
                <a:noFill/>
                <a:ln w="12700">
                  <a:noFill/>
                  <a:miter lim="800000"/>
                  <a:headEnd/>
                  <a:tailEnd/>
                </a:ln>
              </p:spPr>
              <p:txBody>
                <a:bodyPr wrap="none">
                  <a:spAutoFit/>
                </a:bodyPr>
                <a:lstStyle/>
                <a:p>
                  <a:r>
                    <a:rPr lang="en-US" sz="3200" b="1"/>
                    <a:t>N</a:t>
                  </a:r>
                </a:p>
              </p:txBody>
            </p:sp>
          </p:grpSp>
          <p:grpSp>
            <p:nvGrpSpPr>
              <p:cNvPr id="11" name="Group 1050"/>
              <p:cNvGrpSpPr>
                <a:grpSpLocks/>
              </p:cNvGrpSpPr>
              <p:nvPr/>
            </p:nvGrpSpPr>
            <p:grpSpPr bwMode="auto">
              <a:xfrm>
                <a:off x="1432" y="3079"/>
                <a:ext cx="301" cy="365"/>
                <a:chOff x="3312" y="1968"/>
                <a:chExt cx="323" cy="411"/>
              </a:xfrm>
            </p:grpSpPr>
            <p:sp>
              <p:nvSpPr>
                <p:cNvPr id="15400" name="Rectangle 1051"/>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5401" name="Text Box 1052"/>
                <p:cNvSpPr txBox="1">
                  <a:spLocks noChangeArrowheads="1"/>
                </p:cNvSpPr>
                <p:nvPr/>
              </p:nvSpPr>
              <p:spPr bwMode="auto">
                <a:xfrm>
                  <a:off x="3312" y="1968"/>
                  <a:ext cx="323" cy="411"/>
                </a:xfrm>
                <a:prstGeom prst="rect">
                  <a:avLst/>
                </a:prstGeom>
                <a:noFill/>
                <a:ln w="12700">
                  <a:noFill/>
                  <a:miter lim="800000"/>
                  <a:headEnd/>
                  <a:tailEnd/>
                </a:ln>
              </p:spPr>
              <p:txBody>
                <a:bodyPr wrap="none">
                  <a:spAutoFit/>
                </a:bodyPr>
                <a:lstStyle/>
                <a:p>
                  <a:r>
                    <a:rPr lang="en-US" sz="3200" b="1"/>
                    <a:t>N</a:t>
                  </a:r>
                </a:p>
              </p:txBody>
            </p:sp>
          </p:grpSp>
          <p:grpSp>
            <p:nvGrpSpPr>
              <p:cNvPr id="12" name="Group 1053"/>
              <p:cNvGrpSpPr>
                <a:grpSpLocks/>
              </p:cNvGrpSpPr>
              <p:nvPr/>
            </p:nvGrpSpPr>
            <p:grpSpPr bwMode="auto">
              <a:xfrm>
                <a:off x="362" y="3505"/>
                <a:ext cx="301" cy="365"/>
                <a:chOff x="3312" y="1968"/>
                <a:chExt cx="324" cy="411"/>
              </a:xfrm>
            </p:grpSpPr>
            <p:sp>
              <p:nvSpPr>
                <p:cNvPr id="15398" name="Rectangle 1054"/>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5399" name="Text Box 1055"/>
                <p:cNvSpPr txBox="1">
                  <a:spLocks noChangeArrowheads="1"/>
                </p:cNvSpPr>
                <p:nvPr/>
              </p:nvSpPr>
              <p:spPr bwMode="auto">
                <a:xfrm>
                  <a:off x="3312" y="1968"/>
                  <a:ext cx="324" cy="411"/>
                </a:xfrm>
                <a:prstGeom prst="rect">
                  <a:avLst/>
                </a:prstGeom>
                <a:noFill/>
                <a:ln w="12700">
                  <a:noFill/>
                  <a:miter lim="800000"/>
                  <a:headEnd/>
                  <a:tailEnd/>
                </a:ln>
              </p:spPr>
              <p:txBody>
                <a:bodyPr wrap="none">
                  <a:spAutoFit/>
                </a:bodyPr>
                <a:lstStyle/>
                <a:p>
                  <a:r>
                    <a:rPr lang="en-US" sz="3200" b="1"/>
                    <a:t>N</a:t>
                  </a:r>
                </a:p>
              </p:txBody>
            </p:sp>
          </p:grpSp>
          <p:sp>
            <p:nvSpPr>
              <p:cNvPr id="15387" name="Line 1056"/>
              <p:cNvSpPr>
                <a:spLocks noChangeShapeType="1"/>
              </p:cNvSpPr>
              <p:nvPr/>
            </p:nvSpPr>
            <p:spPr bwMode="auto">
              <a:xfrm flipH="1">
                <a:off x="334" y="3249"/>
                <a:ext cx="89" cy="128"/>
              </a:xfrm>
              <a:prstGeom prst="line">
                <a:avLst/>
              </a:prstGeom>
              <a:noFill/>
              <a:ln w="12700">
                <a:solidFill>
                  <a:schemeClr val="tx1"/>
                </a:solidFill>
                <a:round/>
                <a:headEnd/>
                <a:tailEnd/>
              </a:ln>
            </p:spPr>
            <p:txBody>
              <a:bodyPr wrap="none" anchor="ctr"/>
              <a:lstStyle/>
              <a:p>
                <a:endParaRPr lang="fr-FR"/>
              </a:p>
            </p:txBody>
          </p:sp>
          <p:sp>
            <p:nvSpPr>
              <p:cNvPr id="15388" name="Line 1057"/>
              <p:cNvSpPr>
                <a:spLocks noChangeShapeType="1"/>
              </p:cNvSpPr>
              <p:nvPr/>
            </p:nvSpPr>
            <p:spPr bwMode="auto">
              <a:xfrm>
                <a:off x="915" y="3240"/>
                <a:ext cx="0" cy="299"/>
              </a:xfrm>
              <a:prstGeom prst="line">
                <a:avLst/>
              </a:prstGeom>
              <a:noFill/>
              <a:ln w="12700">
                <a:solidFill>
                  <a:schemeClr val="tx1"/>
                </a:solidFill>
                <a:round/>
                <a:headEnd/>
                <a:tailEnd/>
              </a:ln>
            </p:spPr>
            <p:txBody>
              <a:bodyPr wrap="none" anchor="ctr"/>
              <a:lstStyle/>
              <a:p>
                <a:endParaRPr lang="fr-FR"/>
              </a:p>
            </p:txBody>
          </p:sp>
          <p:sp>
            <p:nvSpPr>
              <p:cNvPr id="15389" name="Line 1058"/>
              <p:cNvSpPr>
                <a:spLocks noChangeShapeType="1"/>
              </p:cNvSpPr>
              <p:nvPr/>
            </p:nvSpPr>
            <p:spPr bwMode="auto">
              <a:xfrm flipH="1">
                <a:off x="1292" y="3522"/>
                <a:ext cx="247" cy="124"/>
              </a:xfrm>
              <a:prstGeom prst="line">
                <a:avLst/>
              </a:prstGeom>
              <a:noFill/>
              <a:ln w="12700">
                <a:solidFill>
                  <a:schemeClr val="tx1"/>
                </a:solidFill>
                <a:round/>
                <a:headEnd/>
                <a:tailEnd/>
              </a:ln>
            </p:spPr>
            <p:txBody>
              <a:bodyPr wrap="none" anchor="ctr"/>
              <a:lstStyle/>
              <a:p>
                <a:endParaRPr lang="fr-FR"/>
              </a:p>
            </p:txBody>
          </p:sp>
          <p:sp>
            <p:nvSpPr>
              <p:cNvPr id="15390" name="Line 1060"/>
              <p:cNvSpPr>
                <a:spLocks noChangeShapeType="1"/>
              </p:cNvSpPr>
              <p:nvPr/>
            </p:nvSpPr>
            <p:spPr bwMode="auto">
              <a:xfrm flipV="1">
                <a:off x="1228" y="2632"/>
                <a:ext cx="0" cy="383"/>
              </a:xfrm>
              <a:prstGeom prst="line">
                <a:avLst/>
              </a:prstGeom>
              <a:noFill/>
              <a:ln w="12700">
                <a:solidFill>
                  <a:schemeClr val="tx1"/>
                </a:solidFill>
                <a:round/>
                <a:headEnd/>
                <a:tailEnd/>
              </a:ln>
            </p:spPr>
            <p:txBody>
              <a:bodyPr wrap="none" anchor="ctr"/>
              <a:lstStyle/>
              <a:p>
                <a:endParaRPr lang="fr-FR"/>
              </a:p>
            </p:txBody>
          </p:sp>
          <p:sp>
            <p:nvSpPr>
              <p:cNvPr id="15391" name="Line 1061"/>
              <p:cNvSpPr>
                <a:spLocks noChangeShapeType="1"/>
              </p:cNvSpPr>
              <p:nvPr/>
            </p:nvSpPr>
            <p:spPr bwMode="auto">
              <a:xfrm>
                <a:off x="1584" y="3552"/>
                <a:ext cx="240" cy="192"/>
              </a:xfrm>
              <a:prstGeom prst="line">
                <a:avLst/>
              </a:prstGeom>
              <a:noFill/>
              <a:ln w="19050">
                <a:solidFill>
                  <a:schemeClr val="tx1"/>
                </a:solidFill>
                <a:round/>
                <a:headEnd/>
                <a:tailEnd/>
              </a:ln>
            </p:spPr>
            <p:txBody>
              <a:bodyPr wrap="none" anchor="ctr"/>
              <a:lstStyle/>
              <a:p>
                <a:endParaRPr lang="fr-FR"/>
              </a:p>
            </p:txBody>
          </p:sp>
          <p:sp>
            <p:nvSpPr>
              <p:cNvPr id="15392" name="Text Box 1172"/>
              <p:cNvSpPr txBox="1">
                <a:spLocks noChangeArrowheads="1"/>
              </p:cNvSpPr>
              <p:nvPr/>
            </p:nvSpPr>
            <p:spPr bwMode="auto">
              <a:xfrm>
                <a:off x="1776" y="3696"/>
                <a:ext cx="301" cy="365"/>
              </a:xfrm>
              <a:prstGeom prst="rect">
                <a:avLst/>
              </a:prstGeom>
              <a:noFill/>
              <a:ln w="12700">
                <a:noFill/>
                <a:miter lim="800000"/>
                <a:headEnd/>
                <a:tailEnd/>
              </a:ln>
            </p:spPr>
            <p:txBody>
              <a:bodyPr wrap="none">
                <a:spAutoFit/>
              </a:bodyPr>
              <a:lstStyle/>
              <a:p>
                <a:r>
                  <a:rPr lang="en-US" sz="3200" b="1"/>
                  <a:t>N</a:t>
                </a:r>
              </a:p>
            </p:txBody>
          </p:sp>
          <p:sp>
            <p:nvSpPr>
              <p:cNvPr id="15393" name="Text Box 1173"/>
              <p:cNvSpPr txBox="1">
                <a:spLocks noChangeArrowheads="1"/>
              </p:cNvSpPr>
              <p:nvPr/>
            </p:nvSpPr>
            <p:spPr bwMode="auto">
              <a:xfrm>
                <a:off x="1824" y="2928"/>
                <a:ext cx="315" cy="365"/>
              </a:xfrm>
              <a:prstGeom prst="rect">
                <a:avLst/>
              </a:prstGeom>
              <a:noFill/>
              <a:ln w="12700">
                <a:noFill/>
                <a:miter lim="800000"/>
                <a:headEnd/>
                <a:tailEnd/>
              </a:ln>
            </p:spPr>
            <p:txBody>
              <a:bodyPr wrap="none">
                <a:spAutoFit/>
              </a:bodyPr>
              <a:lstStyle/>
              <a:p>
                <a:r>
                  <a:rPr lang="en-US" sz="3200" b="1"/>
                  <a:t>H</a:t>
                </a:r>
              </a:p>
            </p:txBody>
          </p:sp>
          <p:sp>
            <p:nvSpPr>
              <p:cNvPr id="15394" name="Line 1174"/>
              <p:cNvSpPr>
                <a:spLocks noChangeShapeType="1"/>
              </p:cNvSpPr>
              <p:nvPr/>
            </p:nvSpPr>
            <p:spPr bwMode="auto">
              <a:xfrm>
                <a:off x="2016" y="3936"/>
                <a:ext cx="144" cy="48"/>
              </a:xfrm>
              <a:prstGeom prst="line">
                <a:avLst/>
              </a:prstGeom>
              <a:noFill/>
              <a:ln w="12700">
                <a:solidFill>
                  <a:schemeClr val="tx1"/>
                </a:solidFill>
                <a:round/>
                <a:headEnd/>
                <a:tailEnd/>
              </a:ln>
            </p:spPr>
            <p:txBody>
              <a:bodyPr wrap="none" anchor="ctr"/>
              <a:lstStyle/>
              <a:p>
                <a:endParaRPr lang="fr-FR"/>
              </a:p>
            </p:txBody>
          </p:sp>
          <p:sp>
            <p:nvSpPr>
              <p:cNvPr id="15395" name="Line 1175"/>
              <p:cNvSpPr>
                <a:spLocks noChangeShapeType="1"/>
              </p:cNvSpPr>
              <p:nvPr/>
            </p:nvSpPr>
            <p:spPr bwMode="auto">
              <a:xfrm flipH="1">
                <a:off x="1680" y="3936"/>
                <a:ext cx="144" cy="48"/>
              </a:xfrm>
              <a:prstGeom prst="line">
                <a:avLst/>
              </a:prstGeom>
              <a:noFill/>
              <a:ln w="12700">
                <a:solidFill>
                  <a:schemeClr val="tx1"/>
                </a:solidFill>
                <a:round/>
                <a:headEnd/>
                <a:tailEnd/>
              </a:ln>
            </p:spPr>
            <p:txBody>
              <a:bodyPr wrap="none" anchor="ctr"/>
              <a:lstStyle/>
              <a:p>
                <a:endParaRPr lang="fr-FR"/>
              </a:p>
            </p:txBody>
          </p:sp>
          <p:sp>
            <p:nvSpPr>
              <p:cNvPr id="15396" name="Line 1177"/>
              <p:cNvSpPr>
                <a:spLocks noChangeShapeType="1"/>
              </p:cNvSpPr>
              <p:nvPr/>
            </p:nvSpPr>
            <p:spPr bwMode="auto">
              <a:xfrm flipV="1">
                <a:off x="1680" y="3168"/>
                <a:ext cx="144" cy="48"/>
              </a:xfrm>
              <a:prstGeom prst="line">
                <a:avLst/>
              </a:prstGeom>
              <a:noFill/>
              <a:ln w="12700">
                <a:solidFill>
                  <a:schemeClr val="tx1"/>
                </a:solidFill>
                <a:round/>
                <a:headEnd/>
                <a:tailEnd/>
              </a:ln>
            </p:spPr>
            <p:txBody>
              <a:bodyPr wrap="none" anchor="ctr"/>
              <a:lstStyle/>
              <a:p>
                <a:endParaRPr lang="fr-FR"/>
              </a:p>
            </p:txBody>
          </p:sp>
          <p:sp>
            <p:nvSpPr>
              <p:cNvPr id="15397" name="Text Box 1178"/>
              <p:cNvSpPr txBox="1">
                <a:spLocks noChangeArrowheads="1"/>
              </p:cNvSpPr>
              <p:nvPr/>
            </p:nvSpPr>
            <p:spPr bwMode="auto">
              <a:xfrm>
                <a:off x="2112" y="3792"/>
                <a:ext cx="315" cy="365"/>
              </a:xfrm>
              <a:prstGeom prst="rect">
                <a:avLst/>
              </a:prstGeom>
              <a:noFill/>
              <a:ln w="12700">
                <a:noFill/>
                <a:miter lim="800000"/>
                <a:headEnd/>
                <a:tailEnd/>
              </a:ln>
            </p:spPr>
            <p:txBody>
              <a:bodyPr wrap="none">
                <a:spAutoFit/>
              </a:bodyPr>
              <a:lstStyle/>
              <a:p>
                <a:r>
                  <a:rPr lang="en-US" sz="3200" b="1"/>
                  <a:t>H</a:t>
                </a:r>
              </a:p>
            </p:txBody>
          </p:sp>
        </p:grpSp>
        <p:sp>
          <p:nvSpPr>
            <p:cNvPr id="15376" name="Text Box 1192"/>
            <p:cNvSpPr txBox="1">
              <a:spLocks noChangeArrowheads="1"/>
            </p:cNvSpPr>
            <p:nvPr/>
          </p:nvSpPr>
          <p:spPr bwMode="auto">
            <a:xfrm rot="3767303">
              <a:off x="808" y="2072"/>
              <a:ext cx="1054" cy="365"/>
            </a:xfrm>
            <a:prstGeom prst="rect">
              <a:avLst/>
            </a:prstGeom>
            <a:noFill/>
            <a:ln w="12700">
              <a:noFill/>
              <a:miter lim="800000"/>
              <a:headEnd/>
              <a:tailEnd/>
            </a:ln>
          </p:spPr>
          <p:txBody>
            <a:bodyPr wrap="none">
              <a:spAutoFit/>
            </a:bodyPr>
            <a:lstStyle/>
            <a:p>
              <a:r>
                <a:rPr lang="en-US" sz="3200" b="1">
                  <a:solidFill>
                    <a:srgbClr val="034BCD"/>
                  </a:solidFill>
                </a:rPr>
                <a:t>Guanine</a:t>
              </a:r>
            </a:p>
          </p:txBody>
        </p:sp>
      </p:grpSp>
      <p:grpSp>
        <p:nvGrpSpPr>
          <p:cNvPr id="13" name="Group 1190"/>
          <p:cNvGrpSpPr>
            <a:grpSpLocks/>
          </p:cNvGrpSpPr>
          <p:nvPr/>
        </p:nvGrpSpPr>
        <p:grpSpPr bwMode="auto">
          <a:xfrm>
            <a:off x="3962400" y="2895600"/>
            <a:ext cx="1371600" cy="2667000"/>
            <a:chOff x="1776" y="2352"/>
            <a:chExt cx="864" cy="1680"/>
          </a:xfrm>
        </p:grpSpPr>
        <p:sp>
          <p:nvSpPr>
            <p:cNvPr id="15372" name="Line 1181"/>
            <p:cNvSpPr>
              <a:spLocks noChangeShapeType="1"/>
            </p:cNvSpPr>
            <p:nvPr/>
          </p:nvSpPr>
          <p:spPr bwMode="auto">
            <a:xfrm>
              <a:off x="2016" y="2352"/>
              <a:ext cx="432" cy="192"/>
            </a:xfrm>
            <a:prstGeom prst="line">
              <a:avLst/>
            </a:prstGeom>
            <a:noFill/>
            <a:ln w="57150">
              <a:solidFill>
                <a:srgbClr val="CC00FF"/>
              </a:solidFill>
              <a:prstDash val="sysDot"/>
              <a:round/>
              <a:headEnd/>
              <a:tailEnd/>
            </a:ln>
          </p:spPr>
          <p:txBody>
            <a:bodyPr wrap="none" anchor="ctr"/>
            <a:lstStyle/>
            <a:p>
              <a:endParaRPr lang="fr-FR"/>
            </a:p>
          </p:txBody>
        </p:sp>
        <p:sp>
          <p:nvSpPr>
            <p:cNvPr id="15373" name="Line 1182"/>
            <p:cNvSpPr>
              <a:spLocks noChangeShapeType="1"/>
            </p:cNvSpPr>
            <p:nvPr/>
          </p:nvSpPr>
          <p:spPr bwMode="auto">
            <a:xfrm flipV="1">
              <a:off x="1776" y="3936"/>
              <a:ext cx="864" cy="96"/>
            </a:xfrm>
            <a:prstGeom prst="line">
              <a:avLst/>
            </a:prstGeom>
            <a:noFill/>
            <a:ln w="57150">
              <a:solidFill>
                <a:srgbClr val="CC00FF"/>
              </a:solidFill>
              <a:prstDash val="sysDot"/>
              <a:round/>
              <a:headEnd/>
              <a:tailEnd/>
            </a:ln>
          </p:spPr>
          <p:txBody>
            <a:bodyPr wrap="none" anchor="ctr"/>
            <a:lstStyle/>
            <a:p>
              <a:endParaRPr lang="fr-FR"/>
            </a:p>
          </p:txBody>
        </p:sp>
        <p:sp>
          <p:nvSpPr>
            <p:cNvPr id="15374" name="Line 1183"/>
            <p:cNvSpPr>
              <a:spLocks noChangeShapeType="1"/>
            </p:cNvSpPr>
            <p:nvPr/>
          </p:nvSpPr>
          <p:spPr bwMode="auto">
            <a:xfrm>
              <a:off x="2160" y="3264"/>
              <a:ext cx="480" cy="48"/>
            </a:xfrm>
            <a:prstGeom prst="line">
              <a:avLst/>
            </a:prstGeom>
            <a:noFill/>
            <a:ln w="57150">
              <a:solidFill>
                <a:srgbClr val="CC00FF"/>
              </a:solidFill>
              <a:prstDash val="sysDot"/>
              <a:round/>
              <a:headEnd/>
              <a:tailEnd/>
            </a:ln>
          </p:spPr>
          <p:txBody>
            <a:bodyPr wrap="none" anchor="ctr"/>
            <a:lstStyle/>
            <a:p>
              <a:endParaRPr lang="fr-FR"/>
            </a:p>
          </p:txBody>
        </p:sp>
      </p:grpSp>
      <p:sp>
        <p:nvSpPr>
          <p:cNvPr id="48288" name="Text Box 1184"/>
          <p:cNvSpPr txBox="1">
            <a:spLocks noChangeArrowheads="1"/>
          </p:cNvSpPr>
          <p:nvPr/>
        </p:nvSpPr>
        <p:spPr bwMode="auto">
          <a:xfrm>
            <a:off x="5257800" y="3962400"/>
            <a:ext cx="336550" cy="641350"/>
          </a:xfrm>
          <a:prstGeom prst="rect">
            <a:avLst/>
          </a:prstGeom>
          <a:noFill/>
          <a:ln w="12700">
            <a:noFill/>
            <a:miter lim="800000"/>
            <a:headEnd/>
            <a:tailEnd/>
          </a:ln>
        </p:spPr>
        <p:txBody>
          <a:bodyPr wrap="none">
            <a:spAutoFit/>
          </a:bodyPr>
          <a:lstStyle/>
          <a:p>
            <a:r>
              <a:rPr lang="en-US" sz="3600" b="1"/>
              <a:t>-</a:t>
            </a:r>
          </a:p>
        </p:txBody>
      </p:sp>
      <p:sp>
        <p:nvSpPr>
          <p:cNvPr id="48289" name="Text Box 1185"/>
          <p:cNvSpPr txBox="1">
            <a:spLocks noChangeArrowheads="1"/>
          </p:cNvSpPr>
          <p:nvPr/>
        </p:nvSpPr>
        <p:spPr bwMode="auto">
          <a:xfrm>
            <a:off x="4419600" y="3810000"/>
            <a:ext cx="444500" cy="641350"/>
          </a:xfrm>
          <a:prstGeom prst="rect">
            <a:avLst/>
          </a:prstGeom>
          <a:noFill/>
          <a:ln w="12700">
            <a:noFill/>
            <a:miter lim="800000"/>
            <a:headEnd/>
            <a:tailEnd/>
          </a:ln>
        </p:spPr>
        <p:txBody>
          <a:bodyPr wrap="none">
            <a:spAutoFit/>
          </a:bodyPr>
          <a:lstStyle/>
          <a:p>
            <a:r>
              <a:rPr lang="en-US" sz="3600" b="1"/>
              <a:t>+</a:t>
            </a:r>
          </a:p>
        </p:txBody>
      </p:sp>
      <p:sp>
        <p:nvSpPr>
          <p:cNvPr id="48290" name="Text Box 1186"/>
          <p:cNvSpPr txBox="1">
            <a:spLocks noChangeArrowheads="1"/>
          </p:cNvSpPr>
          <p:nvPr/>
        </p:nvSpPr>
        <p:spPr bwMode="auto">
          <a:xfrm>
            <a:off x="3657600" y="5029200"/>
            <a:ext cx="444500" cy="641350"/>
          </a:xfrm>
          <a:prstGeom prst="rect">
            <a:avLst/>
          </a:prstGeom>
          <a:noFill/>
          <a:ln w="12700">
            <a:noFill/>
            <a:miter lim="800000"/>
            <a:headEnd/>
            <a:tailEnd/>
          </a:ln>
        </p:spPr>
        <p:txBody>
          <a:bodyPr wrap="none">
            <a:spAutoFit/>
          </a:bodyPr>
          <a:lstStyle/>
          <a:p>
            <a:r>
              <a:rPr lang="en-US" sz="3600" b="1"/>
              <a:t>+</a:t>
            </a:r>
          </a:p>
        </p:txBody>
      </p:sp>
      <p:sp>
        <p:nvSpPr>
          <p:cNvPr id="48291" name="Text Box 1187"/>
          <p:cNvSpPr txBox="1">
            <a:spLocks noChangeArrowheads="1"/>
          </p:cNvSpPr>
          <p:nvPr/>
        </p:nvSpPr>
        <p:spPr bwMode="auto">
          <a:xfrm>
            <a:off x="4800600" y="2743200"/>
            <a:ext cx="444500" cy="641350"/>
          </a:xfrm>
          <a:prstGeom prst="rect">
            <a:avLst/>
          </a:prstGeom>
          <a:noFill/>
          <a:ln w="12700">
            <a:noFill/>
            <a:miter lim="800000"/>
            <a:headEnd/>
            <a:tailEnd/>
          </a:ln>
        </p:spPr>
        <p:txBody>
          <a:bodyPr wrap="none">
            <a:spAutoFit/>
          </a:bodyPr>
          <a:lstStyle/>
          <a:p>
            <a:r>
              <a:rPr lang="en-US" sz="3600" b="1"/>
              <a:t>+</a:t>
            </a:r>
          </a:p>
        </p:txBody>
      </p:sp>
      <p:sp>
        <p:nvSpPr>
          <p:cNvPr id="48292" name="Text Box 1188"/>
          <p:cNvSpPr txBox="1">
            <a:spLocks noChangeArrowheads="1"/>
          </p:cNvSpPr>
          <p:nvPr/>
        </p:nvSpPr>
        <p:spPr bwMode="auto">
          <a:xfrm>
            <a:off x="5105400" y="4953000"/>
            <a:ext cx="336550" cy="641350"/>
          </a:xfrm>
          <a:prstGeom prst="rect">
            <a:avLst/>
          </a:prstGeom>
          <a:noFill/>
          <a:ln w="12700">
            <a:noFill/>
            <a:miter lim="800000"/>
            <a:headEnd/>
            <a:tailEnd/>
          </a:ln>
        </p:spPr>
        <p:txBody>
          <a:bodyPr wrap="none">
            <a:spAutoFit/>
          </a:bodyPr>
          <a:lstStyle/>
          <a:p>
            <a:r>
              <a:rPr lang="en-US" sz="3600" b="1"/>
              <a:t>-</a:t>
            </a:r>
          </a:p>
        </p:txBody>
      </p:sp>
      <p:sp>
        <p:nvSpPr>
          <p:cNvPr id="48293" name="Text Box 1189"/>
          <p:cNvSpPr txBox="1">
            <a:spLocks noChangeArrowheads="1"/>
          </p:cNvSpPr>
          <p:nvPr/>
        </p:nvSpPr>
        <p:spPr bwMode="auto">
          <a:xfrm>
            <a:off x="4343400" y="2438400"/>
            <a:ext cx="336550" cy="641350"/>
          </a:xfrm>
          <a:prstGeom prst="rect">
            <a:avLst/>
          </a:prstGeom>
          <a:noFill/>
          <a:ln w="12700">
            <a:noFill/>
            <a:miter lim="800000"/>
            <a:headEnd/>
            <a:tailEnd/>
          </a:ln>
        </p:spPr>
        <p:txBody>
          <a:bodyPr wrap="none">
            <a:spAutoFit/>
          </a:bodyPr>
          <a:lstStyle/>
          <a:p>
            <a:r>
              <a:rPr lang="en-US" sz="3600" b="1"/>
              <a:t>-</a:t>
            </a:r>
          </a:p>
        </p:txBody>
      </p:sp>
      <p:sp>
        <p:nvSpPr>
          <p:cNvPr id="48295" name="Rectangle 1191"/>
          <p:cNvSpPr>
            <a:spLocks noGrp="1" noChangeArrowheads="1"/>
          </p:cNvSpPr>
          <p:nvPr>
            <p:ph type="title"/>
          </p:nvPr>
        </p:nvSpPr>
        <p:spPr>
          <a:xfrm>
            <a:off x="0" y="228600"/>
            <a:ext cx="9144000" cy="1143000"/>
          </a:xfrm>
        </p:spPr>
        <p:txBody>
          <a:bodyPr>
            <a:normAutofit fontScale="90000"/>
          </a:bodyPr>
          <a:lstStyle/>
          <a:p>
            <a:pPr>
              <a:lnSpc>
                <a:spcPct val="90000"/>
              </a:lnSpc>
              <a:defRPr/>
            </a:pPr>
            <a:r>
              <a:rPr lang="en-US" sz="4800"/>
              <a:t>Base Pairing</a:t>
            </a:r>
            <a:br>
              <a:rPr lang="en-US" sz="4800"/>
            </a:br>
            <a:r>
              <a:rPr lang="en-US" sz="3600"/>
              <a:t>Guanine And Cytosine</a:t>
            </a:r>
            <a:endParaRPr lang="en-US" sz="4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48293"/>
                                        </p:tgtEl>
                                        <p:attrNameLst>
                                          <p:attrName>style.visibility</p:attrName>
                                        </p:attrNameLst>
                                      </p:cBhvr>
                                      <p:to>
                                        <p:strVal val="visible"/>
                                      </p:to>
                                    </p:set>
                                    <p:anim calcmode="lin" valueType="num">
                                      <p:cBhvr>
                                        <p:cTn id="13" dur="500" fill="hold"/>
                                        <p:tgtEl>
                                          <p:spTgt spid="48293"/>
                                        </p:tgtEl>
                                        <p:attrNameLst>
                                          <p:attrName>ppt_w</p:attrName>
                                        </p:attrNameLst>
                                      </p:cBhvr>
                                      <p:tavLst>
                                        <p:tav tm="0">
                                          <p:val>
                                            <p:strVal val="4/3*#ppt_w"/>
                                          </p:val>
                                        </p:tav>
                                        <p:tav tm="100000">
                                          <p:val>
                                            <p:strVal val="#ppt_w"/>
                                          </p:val>
                                        </p:tav>
                                      </p:tavLst>
                                    </p:anim>
                                    <p:anim calcmode="lin" valueType="num">
                                      <p:cBhvr>
                                        <p:cTn id="14" dur="500" fill="hold"/>
                                        <p:tgtEl>
                                          <p:spTgt spid="48293"/>
                                        </p:tgtEl>
                                        <p:attrNameLst>
                                          <p:attrName>ppt_h</p:attrName>
                                        </p:attrNameLst>
                                      </p:cBhvr>
                                      <p:tavLst>
                                        <p:tav tm="0">
                                          <p:val>
                                            <p:strVal val="4/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48289"/>
                                        </p:tgtEl>
                                        <p:attrNameLst>
                                          <p:attrName>style.visibility</p:attrName>
                                        </p:attrNameLst>
                                      </p:cBhvr>
                                      <p:to>
                                        <p:strVal val="visible"/>
                                      </p:to>
                                    </p:set>
                                    <p:anim calcmode="lin" valueType="num">
                                      <p:cBhvr>
                                        <p:cTn id="19" dur="500" fill="hold"/>
                                        <p:tgtEl>
                                          <p:spTgt spid="48289"/>
                                        </p:tgtEl>
                                        <p:attrNameLst>
                                          <p:attrName>ppt_w</p:attrName>
                                        </p:attrNameLst>
                                      </p:cBhvr>
                                      <p:tavLst>
                                        <p:tav tm="0">
                                          <p:val>
                                            <p:strVal val="4/3*#ppt_w"/>
                                          </p:val>
                                        </p:tav>
                                        <p:tav tm="100000">
                                          <p:val>
                                            <p:strVal val="#ppt_w"/>
                                          </p:val>
                                        </p:tav>
                                      </p:tavLst>
                                    </p:anim>
                                    <p:anim calcmode="lin" valueType="num">
                                      <p:cBhvr>
                                        <p:cTn id="20" dur="500" fill="hold"/>
                                        <p:tgtEl>
                                          <p:spTgt spid="48289"/>
                                        </p:tgtEl>
                                        <p:attrNameLst>
                                          <p:attrName>ppt_h</p:attrName>
                                        </p:attrNameLst>
                                      </p:cBhvr>
                                      <p:tavLst>
                                        <p:tav tm="0">
                                          <p:val>
                                            <p:strVal val="4/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48290"/>
                                        </p:tgtEl>
                                        <p:attrNameLst>
                                          <p:attrName>style.visibility</p:attrName>
                                        </p:attrNameLst>
                                      </p:cBhvr>
                                      <p:to>
                                        <p:strVal val="visible"/>
                                      </p:to>
                                    </p:set>
                                    <p:anim calcmode="lin" valueType="num">
                                      <p:cBhvr>
                                        <p:cTn id="25" dur="500" fill="hold"/>
                                        <p:tgtEl>
                                          <p:spTgt spid="48290"/>
                                        </p:tgtEl>
                                        <p:attrNameLst>
                                          <p:attrName>ppt_w</p:attrName>
                                        </p:attrNameLst>
                                      </p:cBhvr>
                                      <p:tavLst>
                                        <p:tav tm="0">
                                          <p:val>
                                            <p:strVal val="4/3*#ppt_w"/>
                                          </p:val>
                                        </p:tav>
                                        <p:tav tm="100000">
                                          <p:val>
                                            <p:strVal val="#ppt_w"/>
                                          </p:val>
                                        </p:tav>
                                      </p:tavLst>
                                    </p:anim>
                                    <p:anim calcmode="lin" valueType="num">
                                      <p:cBhvr>
                                        <p:cTn id="26" dur="500" fill="hold"/>
                                        <p:tgtEl>
                                          <p:spTgt spid="48290"/>
                                        </p:tgtEl>
                                        <p:attrNameLst>
                                          <p:attrName>ppt_h</p:attrName>
                                        </p:attrNameLst>
                                      </p:cBhvr>
                                      <p:tavLst>
                                        <p:tav tm="0">
                                          <p:val>
                                            <p:strVal val="4/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1+#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88" fill="hold" grpId="0" nodeType="clickEffect">
                                  <p:stCondLst>
                                    <p:cond delay="0"/>
                                  </p:stCondLst>
                                  <p:childTnLst>
                                    <p:set>
                                      <p:cBhvr>
                                        <p:cTn id="36" dur="1" fill="hold">
                                          <p:stCondLst>
                                            <p:cond delay="0"/>
                                          </p:stCondLst>
                                        </p:cTn>
                                        <p:tgtEl>
                                          <p:spTgt spid="48291"/>
                                        </p:tgtEl>
                                        <p:attrNameLst>
                                          <p:attrName>style.visibility</p:attrName>
                                        </p:attrNameLst>
                                      </p:cBhvr>
                                      <p:to>
                                        <p:strVal val="visible"/>
                                      </p:to>
                                    </p:set>
                                    <p:anim calcmode="lin" valueType="num">
                                      <p:cBhvr>
                                        <p:cTn id="37" dur="500" fill="hold"/>
                                        <p:tgtEl>
                                          <p:spTgt spid="48291"/>
                                        </p:tgtEl>
                                        <p:attrNameLst>
                                          <p:attrName>ppt_w</p:attrName>
                                        </p:attrNameLst>
                                      </p:cBhvr>
                                      <p:tavLst>
                                        <p:tav tm="0">
                                          <p:val>
                                            <p:strVal val="4/3*#ppt_w"/>
                                          </p:val>
                                        </p:tav>
                                        <p:tav tm="100000">
                                          <p:val>
                                            <p:strVal val="#ppt_w"/>
                                          </p:val>
                                        </p:tav>
                                      </p:tavLst>
                                    </p:anim>
                                    <p:anim calcmode="lin" valueType="num">
                                      <p:cBhvr>
                                        <p:cTn id="38" dur="500" fill="hold"/>
                                        <p:tgtEl>
                                          <p:spTgt spid="48291"/>
                                        </p:tgtEl>
                                        <p:attrNameLst>
                                          <p:attrName>ppt_h</p:attrName>
                                        </p:attrNameLst>
                                      </p:cBhvr>
                                      <p:tavLst>
                                        <p:tav tm="0">
                                          <p:val>
                                            <p:strVal val="4/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88" fill="hold" grpId="0" nodeType="clickEffect">
                                  <p:stCondLst>
                                    <p:cond delay="0"/>
                                  </p:stCondLst>
                                  <p:childTnLst>
                                    <p:set>
                                      <p:cBhvr>
                                        <p:cTn id="42" dur="1" fill="hold">
                                          <p:stCondLst>
                                            <p:cond delay="0"/>
                                          </p:stCondLst>
                                        </p:cTn>
                                        <p:tgtEl>
                                          <p:spTgt spid="48288"/>
                                        </p:tgtEl>
                                        <p:attrNameLst>
                                          <p:attrName>style.visibility</p:attrName>
                                        </p:attrNameLst>
                                      </p:cBhvr>
                                      <p:to>
                                        <p:strVal val="visible"/>
                                      </p:to>
                                    </p:set>
                                    <p:anim calcmode="lin" valueType="num">
                                      <p:cBhvr>
                                        <p:cTn id="43" dur="500" fill="hold"/>
                                        <p:tgtEl>
                                          <p:spTgt spid="48288"/>
                                        </p:tgtEl>
                                        <p:attrNameLst>
                                          <p:attrName>ppt_w</p:attrName>
                                        </p:attrNameLst>
                                      </p:cBhvr>
                                      <p:tavLst>
                                        <p:tav tm="0">
                                          <p:val>
                                            <p:strVal val="4/3*#ppt_w"/>
                                          </p:val>
                                        </p:tav>
                                        <p:tav tm="100000">
                                          <p:val>
                                            <p:strVal val="#ppt_w"/>
                                          </p:val>
                                        </p:tav>
                                      </p:tavLst>
                                    </p:anim>
                                    <p:anim calcmode="lin" valueType="num">
                                      <p:cBhvr>
                                        <p:cTn id="44" dur="500" fill="hold"/>
                                        <p:tgtEl>
                                          <p:spTgt spid="48288"/>
                                        </p:tgtEl>
                                        <p:attrNameLst>
                                          <p:attrName>ppt_h</p:attrName>
                                        </p:attrNameLst>
                                      </p:cBhvr>
                                      <p:tavLst>
                                        <p:tav tm="0">
                                          <p:val>
                                            <p:strVal val="4/3*#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288" fill="hold" grpId="0" nodeType="clickEffect">
                                  <p:stCondLst>
                                    <p:cond delay="0"/>
                                  </p:stCondLst>
                                  <p:childTnLst>
                                    <p:set>
                                      <p:cBhvr>
                                        <p:cTn id="48" dur="1" fill="hold">
                                          <p:stCondLst>
                                            <p:cond delay="0"/>
                                          </p:stCondLst>
                                        </p:cTn>
                                        <p:tgtEl>
                                          <p:spTgt spid="48292"/>
                                        </p:tgtEl>
                                        <p:attrNameLst>
                                          <p:attrName>style.visibility</p:attrName>
                                        </p:attrNameLst>
                                      </p:cBhvr>
                                      <p:to>
                                        <p:strVal val="visible"/>
                                      </p:to>
                                    </p:set>
                                    <p:anim calcmode="lin" valueType="num">
                                      <p:cBhvr>
                                        <p:cTn id="49" dur="500" fill="hold"/>
                                        <p:tgtEl>
                                          <p:spTgt spid="48292"/>
                                        </p:tgtEl>
                                        <p:attrNameLst>
                                          <p:attrName>ppt_w</p:attrName>
                                        </p:attrNameLst>
                                      </p:cBhvr>
                                      <p:tavLst>
                                        <p:tav tm="0">
                                          <p:val>
                                            <p:strVal val="4/3*#ppt_w"/>
                                          </p:val>
                                        </p:tav>
                                        <p:tav tm="100000">
                                          <p:val>
                                            <p:strVal val="#ppt_w"/>
                                          </p:val>
                                        </p:tav>
                                      </p:tavLst>
                                    </p:anim>
                                    <p:anim calcmode="lin" valueType="num">
                                      <p:cBhvr>
                                        <p:cTn id="50" dur="500" fill="hold"/>
                                        <p:tgtEl>
                                          <p:spTgt spid="48292"/>
                                        </p:tgtEl>
                                        <p:attrNameLst>
                                          <p:attrName>ppt_h</p:attrName>
                                        </p:attrNameLst>
                                      </p:cBhvr>
                                      <p:tavLst>
                                        <p:tav tm="0">
                                          <p:val>
                                            <p:strVal val="4/3*#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barn(inVertical)">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88" grpId="0" autoUpdateAnimBg="0"/>
      <p:bldP spid="48289" grpId="0" autoUpdateAnimBg="0"/>
      <p:bldP spid="48290" grpId="0" autoUpdateAnimBg="0"/>
      <p:bldP spid="48291" grpId="0" autoUpdateAnimBg="0"/>
      <p:bldP spid="48292" grpId="0" autoUpdateAnimBg="0"/>
      <p:bldP spid="4829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9"/>
          <p:cNvGrpSpPr>
            <a:grpSpLocks/>
          </p:cNvGrpSpPr>
          <p:nvPr/>
        </p:nvGrpSpPr>
        <p:grpSpPr bwMode="auto">
          <a:xfrm>
            <a:off x="4724400" y="2286000"/>
            <a:ext cx="2884488" cy="3213100"/>
            <a:chOff x="2352" y="672"/>
            <a:chExt cx="1817" cy="2024"/>
          </a:xfrm>
        </p:grpSpPr>
        <p:grpSp>
          <p:nvGrpSpPr>
            <p:cNvPr id="3" name="Group 142"/>
            <p:cNvGrpSpPr>
              <a:grpSpLocks/>
            </p:cNvGrpSpPr>
            <p:nvPr/>
          </p:nvGrpSpPr>
          <p:grpSpPr bwMode="auto">
            <a:xfrm rot="-3013501">
              <a:off x="2242" y="830"/>
              <a:ext cx="2024" cy="1708"/>
              <a:chOff x="2208" y="740"/>
              <a:chExt cx="2024" cy="1708"/>
            </a:xfrm>
          </p:grpSpPr>
          <p:sp>
            <p:nvSpPr>
              <p:cNvPr id="16425" name="Oval 3"/>
              <p:cNvSpPr>
                <a:spLocks noChangeArrowheads="1"/>
              </p:cNvSpPr>
              <p:nvPr/>
            </p:nvSpPr>
            <p:spPr bwMode="auto">
              <a:xfrm flipH="1">
                <a:off x="2208" y="768"/>
                <a:ext cx="2016" cy="1680"/>
              </a:xfrm>
              <a:prstGeom prst="ellipse">
                <a:avLst/>
              </a:prstGeom>
              <a:solidFill>
                <a:srgbClr val="CC9900"/>
              </a:solidFill>
              <a:ln w="12700">
                <a:noFill/>
                <a:round/>
                <a:headEnd/>
                <a:tailEnd/>
              </a:ln>
            </p:spPr>
            <p:txBody>
              <a:bodyPr wrap="none" anchor="ctr"/>
              <a:lstStyle/>
              <a:p>
                <a:endParaRPr lang="fr-FR"/>
              </a:p>
            </p:txBody>
          </p:sp>
          <p:sp>
            <p:nvSpPr>
              <p:cNvPr id="16426" name="Text Box 50"/>
              <p:cNvSpPr txBox="1">
                <a:spLocks noChangeArrowheads="1"/>
              </p:cNvSpPr>
              <p:nvPr/>
            </p:nvSpPr>
            <p:spPr bwMode="auto">
              <a:xfrm flipH="1">
                <a:off x="3648" y="1067"/>
                <a:ext cx="584" cy="365"/>
              </a:xfrm>
              <a:prstGeom prst="rect">
                <a:avLst/>
              </a:prstGeom>
              <a:noFill/>
              <a:ln w="12700">
                <a:noFill/>
                <a:miter lim="800000"/>
                <a:headEnd/>
                <a:tailEnd/>
              </a:ln>
            </p:spPr>
            <p:txBody>
              <a:bodyPr wrap="none">
                <a:spAutoFit/>
              </a:bodyPr>
              <a:lstStyle/>
              <a:p>
                <a:r>
                  <a:rPr lang="en-US" sz="3200" b="1"/>
                  <a:t>CH</a:t>
                </a:r>
                <a:r>
                  <a:rPr lang="en-US" sz="3200" b="1" baseline="-25000"/>
                  <a:t>3</a:t>
                </a:r>
                <a:endParaRPr lang="en-US" sz="3200" b="1"/>
              </a:p>
            </p:txBody>
          </p:sp>
          <p:sp>
            <p:nvSpPr>
              <p:cNvPr id="16427" name="AutoShape 80"/>
              <p:cNvSpPr>
                <a:spLocks noChangeArrowheads="1"/>
              </p:cNvSpPr>
              <p:nvPr/>
            </p:nvSpPr>
            <p:spPr bwMode="auto">
              <a:xfrm rot="5400000" flipH="1">
                <a:off x="2863" y="1382"/>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6428" name="Rectangle 81"/>
              <p:cNvSpPr>
                <a:spLocks noChangeArrowheads="1"/>
              </p:cNvSpPr>
              <p:nvPr/>
            </p:nvSpPr>
            <p:spPr bwMode="auto">
              <a:xfrm flipH="1">
                <a:off x="3146" y="1990"/>
                <a:ext cx="179" cy="213"/>
              </a:xfrm>
              <a:prstGeom prst="rect">
                <a:avLst/>
              </a:prstGeom>
              <a:solidFill>
                <a:srgbClr val="CC9900"/>
              </a:solidFill>
              <a:ln w="12700">
                <a:noFill/>
                <a:miter lim="800000"/>
                <a:headEnd/>
                <a:tailEnd/>
              </a:ln>
            </p:spPr>
            <p:txBody>
              <a:bodyPr wrap="none" anchor="ctr"/>
              <a:lstStyle/>
              <a:p>
                <a:endParaRPr lang="fr-FR"/>
              </a:p>
            </p:txBody>
          </p:sp>
          <p:sp>
            <p:nvSpPr>
              <p:cNvPr id="16429" name="Text Box 82"/>
              <p:cNvSpPr txBox="1">
                <a:spLocks noChangeArrowheads="1"/>
              </p:cNvSpPr>
              <p:nvPr/>
            </p:nvSpPr>
            <p:spPr bwMode="auto">
              <a:xfrm flipH="1">
                <a:off x="3069" y="1947"/>
                <a:ext cx="301" cy="365"/>
              </a:xfrm>
              <a:prstGeom prst="rect">
                <a:avLst/>
              </a:prstGeom>
              <a:noFill/>
              <a:ln w="12700">
                <a:noFill/>
                <a:miter lim="800000"/>
                <a:headEnd/>
                <a:tailEnd/>
              </a:ln>
            </p:spPr>
            <p:txBody>
              <a:bodyPr wrap="none">
                <a:spAutoFit/>
              </a:bodyPr>
              <a:lstStyle/>
              <a:p>
                <a:r>
                  <a:rPr lang="en-US" sz="3200" b="1"/>
                  <a:t>N</a:t>
                </a:r>
              </a:p>
            </p:txBody>
          </p:sp>
          <p:sp>
            <p:nvSpPr>
              <p:cNvPr id="16430" name="Rectangle 83"/>
              <p:cNvSpPr>
                <a:spLocks noChangeArrowheads="1"/>
              </p:cNvSpPr>
              <p:nvPr/>
            </p:nvSpPr>
            <p:spPr bwMode="auto">
              <a:xfrm flipH="1">
                <a:off x="2798" y="1473"/>
                <a:ext cx="179" cy="213"/>
              </a:xfrm>
              <a:prstGeom prst="rect">
                <a:avLst/>
              </a:prstGeom>
              <a:solidFill>
                <a:srgbClr val="CC9900"/>
              </a:solidFill>
              <a:ln w="12700">
                <a:noFill/>
                <a:miter lim="800000"/>
                <a:headEnd/>
                <a:tailEnd/>
              </a:ln>
            </p:spPr>
            <p:txBody>
              <a:bodyPr wrap="none" anchor="ctr"/>
              <a:lstStyle/>
              <a:p>
                <a:endParaRPr lang="fr-FR"/>
              </a:p>
            </p:txBody>
          </p:sp>
          <p:sp>
            <p:nvSpPr>
              <p:cNvPr id="16431" name="Line 84"/>
              <p:cNvSpPr>
                <a:spLocks noChangeShapeType="1"/>
              </p:cNvSpPr>
              <p:nvPr/>
            </p:nvSpPr>
            <p:spPr bwMode="auto">
              <a:xfrm flipH="1" flipV="1">
                <a:off x="3197" y="1018"/>
                <a:ext cx="0" cy="355"/>
              </a:xfrm>
              <a:prstGeom prst="line">
                <a:avLst/>
              </a:prstGeom>
              <a:noFill/>
              <a:ln w="12700">
                <a:solidFill>
                  <a:schemeClr val="tx1"/>
                </a:solidFill>
                <a:round/>
                <a:headEnd/>
                <a:tailEnd/>
              </a:ln>
            </p:spPr>
            <p:txBody>
              <a:bodyPr wrap="none" anchor="ctr"/>
              <a:lstStyle/>
              <a:p>
                <a:endParaRPr lang="fr-FR"/>
              </a:p>
            </p:txBody>
          </p:sp>
          <p:grpSp>
            <p:nvGrpSpPr>
              <p:cNvPr id="4" name="Group 85"/>
              <p:cNvGrpSpPr>
                <a:grpSpLocks/>
              </p:cNvGrpSpPr>
              <p:nvPr/>
            </p:nvGrpSpPr>
            <p:grpSpPr bwMode="auto">
              <a:xfrm flipH="1">
                <a:off x="2422" y="1953"/>
                <a:ext cx="315" cy="365"/>
                <a:chOff x="3312" y="1968"/>
                <a:chExt cx="338" cy="411"/>
              </a:xfrm>
            </p:grpSpPr>
            <p:sp>
              <p:nvSpPr>
                <p:cNvPr id="16452" name="Rectangle 86"/>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6453" name="Text Box 87"/>
                <p:cNvSpPr txBox="1">
                  <a:spLocks noChangeArrowheads="1"/>
                </p:cNvSpPr>
                <p:nvPr/>
              </p:nvSpPr>
              <p:spPr bwMode="auto">
                <a:xfrm>
                  <a:off x="3312" y="1968"/>
                  <a:ext cx="338" cy="411"/>
                </a:xfrm>
                <a:prstGeom prst="rect">
                  <a:avLst/>
                </a:prstGeom>
                <a:noFill/>
                <a:ln w="12700">
                  <a:noFill/>
                  <a:miter lim="800000"/>
                  <a:headEnd/>
                  <a:tailEnd/>
                </a:ln>
              </p:spPr>
              <p:txBody>
                <a:bodyPr wrap="none">
                  <a:spAutoFit/>
                </a:bodyPr>
                <a:lstStyle/>
                <a:p>
                  <a:r>
                    <a:rPr lang="en-US" sz="3200" b="1"/>
                    <a:t>O</a:t>
                  </a:r>
                </a:p>
              </p:txBody>
            </p:sp>
          </p:grpSp>
          <p:sp>
            <p:nvSpPr>
              <p:cNvPr id="16433" name="Line 88"/>
              <p:cNvSpPr>
                <a:spLocks noChangeShapeType="1"/>
              </p:cNvSpPr>
              <p:nvPr/>
            </p:nvSpPr>
            <p:spPr bwMode="auto">
              <a:xfrm flipH="1">
                <a:off x="3530" y="1597"/>
                <a:ext cx="0" cy="299"/>
              </a:xfrm>
              <a:prstGeom prst="line">
                <a:avLst/>
              </a:prstGeom>
              <a:noFill/>
              <a:ln w="12700">
                <a:solidFill>
                  <a:schemeClr val="tx1"/>
                </a:solidFill>
                <a:round/>
                <a:headEnd/>
                <a:tailEnd/>
              </a:ln>
            </p:spPr>
            <p:txBody>
              <a:bodyPr wrap="none" anchor="ctr"/>
              <a:lstStyle/>
              <a:p>
                <a:endParaRPr lang="fr-FR"/>
              </a:p>
            </p:txBody>
          </p:sp>
          <p:sp>
            <p:nvSpPr>
              <p:cNvPr id="16434" name="Line 90"/>
              <p:cNvSpPr>
                <a:spLocks noChangeShapeType="1"/>
              </p:cNvSpPr>
              <p:nvPr/>
            </p:nvSpPr>
            <p:spPr bwMode="auto">
              <a:xfrm flipH="1">
                <a:off x="2701" y="1937"/>
                <a:ext cx="192" cy="192"/>
              </a:xfrm>
              <a:prstGeom prst="line">
                <a:avLst/>
              </a:prstGeom>
              <a:noFill/>
              <a:ln w="12700">
                <a:solidFill>
                  <a:schemeClr val="tx1"/>
                </a:solidFill>
                <a:round/>
                <a:headEnd/>
                <a:tailEnd/>
              </a:ln>
            </p:spPr>
            <p:txBody>
              <a:bodyPr wrap="none" anchor="ctr"/>
              <a:lstStyle/>
              <a:p>
                <a:endParaRPr lang="fr-FR"/>
              </a:p>
            </p:txBody>
          </p:sp>
          <p:sp>
            <p:nvSpPr>
              <p:cNvPr id="16435" name="Line 91"/>
              <p:cNvSpPr>
                <a:spLocks noChangeShapeType="1"/>
              </p:cNvSpPr>
              <p:nvPr/>
            </p:nvSpPr>
            <p:spPr bwMode="auto">
              <a:xfrm flipH="1">
                <a:off x="2676" y="1891"/>
                <a:ext cx="192" cy="192"/>
              </a:xfrm>
              <a:prstGeom prst="line">
                <a:avLst/>
              </a:prstGeom>
              <a:noFill/>
              <a:ln w="12700">
                <a:solidFill>
                  <a:schemeClr val="tx1"/>
                </a:solidFill>
                <a:round/>
                <a:headEnd/>
                <a:tailEnd/>
              </a:ln>
            </p:spPr>
            <p:txBody>
              <a:bodyPr wrap="none" anchor="ctr"/>
              <a:lstStyle/>
              <a:p>
                <a:endParaRPr lang="fr-FR"/>
              </a:p>
            </p:txBody>
          </p:sp>
          <p:sp>
            <p:nvSpPr>
              <p:cNvPr id="16436" name="AutoShape 92"/>
              <p:cNvSpPr>
                <a:spLocks noChangeArrowheads="1"/>
              </p:cNvSpPr>
              <p:nvPr/>
            </p:nvSpPr>
            <p:spPr bwMode="auto">
              <a:xfrm rot="5400000" flipH="1">
                <a:off x="2863" y="1382"/>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6437" name="Rectangle 93"/>
              <p:cNvSpPr>
                <a:spLocks noChangeArrowheads="1"/>
              </p:cNvSpPr>
              <p:nvPr/>
            </p:nvSpPr>
            <p:spPr bwMode="auto">
              <a:xfrm flipH="1">
                <a:off x="3146" y="1990"/>
                <a:ext cx="179" cy="213"/>
              </a:xfrm>
              <a:prstGeom prst="rect">
                <a:avLst/>
              </a:prstGeom>
              <a:solidFill>
                <a:srgbClr val="CC9900"/>
              </a:solidFill>
              <a:ln w="12700">
                <a:noFill/>
                <a:miter lim="800000"/>
                <a:headEnd/>
                <a:tailEnd/>
              </a:ln>
            </p:spPr>
            <p:txBody>
              <a:bodyPr wrap="none" anchor="ctr"/>
              <a:lstStyle/>
              <a:p>
                <a:endParaRPr lang="fr-FR"/>
              </a:p>
            </p:txBody>
          </p:sp>
          <p:sp>
            <p:nvSpPr>
              <p:cNvPr id="16438" name="Text Box 94"/>
              <p:cNvSpPr txBox="1">
                <a:spLocks noChangeArrowheads="1"/>
              </p:cNvSpPr>
              <p:nvPr/>
            </p:nvSpPr>
            <p:spPr bwMode="auto">
              <a:xfrm flipH="1">
                <a:off x="3069" y="1947"/>
                <a:ext cx="301" cy="365"/>
              </a:xfrm>
              <a:prstGeom prst="rect">
                <a:avLst/>
              </a:prstGeom>
              <a:noFill/>
              <a:ln w="12700">
                <a:noFill/>
                <a:miter lim="800000"/>
                <a:headEnd/>
                <a:tailEnd/>
              </a:ln>
            </p:spPr>
            <p:txBody>
              <a:bodyPr wrap="none">
                <a:spAutoFit/>
              </a:bodyPr>
              <a:lstStyle/>
              <a:p>
                <a:r>
                  <a:rPr lang="en-US" sz="3200" b="1"/>
                  <a:t>N</a:t>
                </a:r>
              </a:p>
            </p:txBody>
          </p:sp>
          <p:sp>
            <p:nvSpPr>
              <p:cNvPr id="16439" name="Rectangle 95"/>
              <p:cNvSpPr>
                <a:spLocks noChangeArrowheads="1"/>
              </p:cNvSpPr>
              <p:nvPr/>
            </p:nvSpPr>
            <p:spPr bwMode="auto">
              <a:xfrm flipH="1">
                <a:off x="2798" y="1473"/>
                <a:ext cx="179" cy="213"/>
              </a:xfrm>
              <a:prstGeom prst="rect">
                <a:avLst/>
              </a:prstGeom>
              <a:solidFill>
                <a:srgbClr val="CC9900"/>
              </a:solidFill>
              <a:ln w="12700">
                <a:noFill/>
                <a:miter lim="800000"/>
                <a:headEnd/>
                <a:tailEnd/>
              </a:ln>
            </p:spPr>
            <p:txBody>
              <a:bodyPr wrap="none" anchor="ctr"/>
              <a:lstStyle/>
              <a:p>
                <a:endParaRPr lang="fr-FR"/>
              </a:p>
            </p:txBody>
          </p:sp>
          <p:sp>
            <p:nvSpPr>
              <p:cNvPr id="16440" name="Line 96"/>
              <p:cNvSpPr>
                <a:spLocks noChangeShapeType="1"/>
              </p:cNvSpPr>
              <p:nvPr/>
            </p:nvSpPr>
            <p:spPr bwMode="auto">
              <a:xfrm flipH="1" flipV="1">
                <a:off x="3246" y="1018"/>
                <a:ext cx="0" cy="355"/>
              </a:xfrm>
              <a:prstGeom prst="line">
                <a:avLst/>
              </a:prstGeom>
              <a:noFill/>
              <a:ln w="12700">
                <a:solidFill>
                  <a:schemeClr val="tx1"/>
                </a:solidFill>
                <a:round/>
                <a:headEnd/>
                <a:tailEnd/>
              </a:ln>
            </p:spPr>
            <p:txBody>
              <a:bodyPr wrap="none" anchor="ctr"/>
              <a:lstStyle/>
              <a:p>
                <a:endParaRPr lang="fr-FR"/>
              </a:p>
            </p:txBody>
          </p:sp>
          <p:grpSp>
            <p:nvGrpSpPr>
              <p:cNvPr id="5" name="Group 97"/>
              <p:cNvGrpSpPr>
                <a:grpSpLocks/>
              </p:cNvGrpSpPr>
              <p:nvPr/>
            </p:nvGrpSpPr>
            <p:grpSpPr bwMode="auto">
              <a:xfrm flipH="1">
                <a:off x="3073" y="740"/>
                <a:ext cx="315" cy="365"/>
                <a:chOff x="3312" y="1968"/>
                <a:chExt cx="338" cy="411"/>
              </a:xfrm>
            </p:grpSpPr>
            <p:sp>
              <p:nvSpPr>
                <p:cNvPr id="16450" name="Rectangle 98"/>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6451" name="Text Box 99"/>
                <p:cNvSpPr txBox="1">
                  <a:spLocks noChangeArrowheads="1"/>
                </p:cNvSpPr>
                <p:nvPr/>
              </p:nvSpPr>
              <p:spPr bwMode="auto">
                <a:xfrm>
                  <a:off x="3312" y="1968"/>
                  <a:ext cx="338" cy="411"/>
                </a:xfrm>
                <a:prstGeom prst="rect">
                  <a:avLst/>
                </a:prstGeom>
                <a:noFill/>
                <a:ln w="12700">
                  <a:noFill/>
                  <a:miter lim="800000"/>
                  <a:headEnd/>
                  <a:tailEnd/>
                </a:ln>
              </p:spPr>
              <p:txBody>
                <a:bodyPr wrap="none">
                  <a:spAutoFit/>
                </a:bodyPr>
                <a:lstStyle/>
                <a:p>
                  <a:r>
                    <a:rPr lang="en-US" sz="3200" b="1"/>
                    <a:t>O</a:t>
                  </a:r>
                </a:p>
              </p:txBody>
            </p:sp>
          </p:grpSp>
          <p:sp>
            <p:nvSpPr>
              <p:cNvPr id="16442" name="Line 100"/>
              <p:cNvSpPr>
                <a:spLocks noChangeShapeType="1"/>
              </p:cNvSpPr>
              <p:nvPr/>
            </p:nvSpPr>
            <p:spPr bwMode="auto">
              <a:xfrm flipH="1">
                <a:off x="3530" y="1597"/>
                <a:ext cx="0" cy="299"/>
              </a:xfrm>
              <a:prstGeom prst="line">
                <a:avLst/>
              </a:prstGeom>
              <a:noFill/>
              <a:ln w="12700">
                <a:solidFill>
                  <a:schemeClr val="tx1"/>
                </a:solidFill>
                <a:round/>
                <a:headEnd/>
                <a:tailEnd/>
              </a:ln>
            </p:spPr>
            <p:txBody>
              <a:bodyPr wrap="none" anchor="ctr"/>
              <a:lstStyle/>
              <a:p>
                <a:endParaRPr lang="fr-FR"/>
              </a:p>
            </p:txBody>
          </p:sp>
          <p:sp>
            <p:nvSpPr>
              <p:cNvPr id="16443" name="Line 102"/>
              <p:cNvSpPr>
                <a:spLocks noChangeShapeType="1"/>
              </p:cNvSpPr>
              <p:nvPr/>
            </p:nvSpPr>
            <p:spPr bwMode="auto">
              <a:xfrm flipH="1">
                <a:off x="3582" y="1354"/>
                <a:ext cx="192" cy="192"/>
              </a:xfrm>
              <a:prstGeom prst="line">
                <a:avLst/>
              </a:prstGeom>
              <a:noFill/>
              <a:ln w="12700">
                <a:solidFill>
                  <a:schemeClr val="tx1"/>
                </a:solidFill>
                <a:round/>
                <a:headEnd/>
                <a:tailEnd/>
              </a:ln>
            </p:spPr>
            <p:txBody>
              <a:bodyPr wrap="none" anchor="ctr"/>
              <a:lstStyle/>
              <a:p>
                <a:endParaRPr lang="fr-FR"/>
              </a:p>
            </p:txBody>
          </p:sp>
          <p:sp>
            <p:nvSpPr>
              <p:cNvPr id="16444" name="Line 103"/>
              <p:cNvSpPr>
                <a:spLocks noChangeShapeType="1"/>
              </p:cNvSpPr>
              <p:nvPr/>
            </p:nvSpPr>
            <p:spPr bwMode="auto">
              <a:xfrm flipH="1">
                <a:off x="2676" y="1891"/>
                <a:ext cx="192" cy="192"/>
              </a:xfrm>
              <a:prstGeom prst="line">
                <a:avLst/>
              </a:prstGeom>
              <a:noFill/>
              <a:ln w="12700">
                <a:solidFill>
                  <a:schemeClr val="tx1"/>
                </a:solidFill>
                <a:round/>
                <a:headEnd/>
                <a:tailEnd/>
              </a:ln>
            </p:spPr>
            <p:txBody>
              <a:bodyPr wrap="none" anchor="ctr"/>
              <a:lstStyle/>
              <a:p>
                <a:endParaRPr lang="fr-FR"/>
              </a:p>
            </p:txBody>
          </p:sp>
          <p:grpSp>
            <p:nvGrpSpPr>
              <p:cNvPr id="6" name="Group 104"/>
              <p:cNvGrpSpPr>
                <a:grpSpLocks/>
              </p:cNvGrpSpPr>
              <p:nvPr/>
            </p:nvGrpSpPr>
            <p:grpSpPr bwMode="auto">
              <a:xfrm flipH="1">
                <a:off x="2712" y="1436"/>
                <a:ext cx="301" cy="365"/>
                <a:chOff x="3312" y="1968"/>
                <a:chExt cx="323" cy="411"/>
              </a:xfrm>
            </p:grpSpPr>
            <p:sp>
              <p:nvSpPr>
                <p:cNvPr id="16448" name="Rectangle 105"/>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6449" name="Text Box 106"/>
                <p:cNvSpPr txBox="1">
                  <a:spLocks noChangeArrowheads="1"/>
                </p:cNvSpPr>
                <p:nvPr/>
              </p:nvSpPr>
              <p:spPr bwMode="auto">
                <a:xfrm>
                  <a:off x="3312" y="1968"/>
                  <a:ext cx="323" cy="411"/>
                </a:xfrm>
                <a:prstGeom prst="rect">
                  <a:avLst/>
                </a:prstGeom>
                <a:noFill/>
                <a:ln w="12700">
                  <a:noFill/>
                  <a:miter lim="800000"/>
                  <a:headEnd/>
                  <a:tailEnd/>
                </a:ln>
              </p:spPr>
              <p:txBody>
                <a:bodyPr wrap="none">
                  <a:spAutoFit/>
                </a:bodyPr>
                <a:lstStyle/>
                <a:p>
                  <a:r>
                    <a:rPr lang="en-US" sz="3200" b="1"/>
                    <a:t>N</a:t>
                  </a:r>
                </a:p>
              </p:txBody>
            </p:sp>
          </p:grpSp>
          <p:sp>
            <p:nvSpPr>
              <p:cNvPr id="16446" name="Text Box 140"/>
              <p:cNvSpPr txBox="1">
                <a:spLocks noChangeArrowheads="1"/>
              </p:cNvSpPr>
              <p:nvPr/>
            </p:nvSpPr>
            <p:spPr bwMode="auto">
              <a:xfrm>
                <a:off x="2352" y="1248"/>
                <a:ext cx="301" cy="365"/>
              </a:xfrm>
              <a:prstGeom prst="rect">
                <a:avLst/>
              </a:prstGeom>
              <a:noFill/>
              <a:ln w="12700">
                <a:noFill/>
                <a:miter lim="800000"/>
                <a:headEnd/>
                <a:tailEnd/>
              </a:ln>
            </p:spPr>
            <p:txBody>
              <a:bodyPr wrap="none">
                <a:spAutoFit/>
              </a:bodyPr>
              <a:lstStyle/>
              <a:p>
                <a:r>
                  <a:rPr lang="en-US" sz="3200"/>
                  <a:t>H</a:t>
                </a:r>
              </a:p>
            </p:txBody>
          </p:sp>
          <p:sp>
            <p:nvSpPr>
              <p:cNvPr id="16447" name="Line 141"/>
              <p:cNvSpPr>
                <a:spLocks noChangeShapeType="1"/>
              </p:cNvSpPr>
              <p:nvPr/>
            </p:nvSpPr>
            <p:spPr bwMode="auto">
              <a:xfrm flipH="1" flipV="1">
                <a:off x="2592" y="1440"/>
                <a:ext cx="144" cy="96"/>
              </a:xfrm>
              <a:prstGeom prst="line">
                <a:avLst/>
              </a:prstGeom>
              <a:noFill/>
              <a:ln w="12700">
                <a:solidFill>
                  <a:schemeClr val="tx1"/>
                </a:solidFill>
                <a:round/>
                <a:headEnd/>
                <a:tailEnd/>
              </a:ln>
            </p:spPr>
            <p:txBody>
              <a:bodyPr wrap="none" anchor="ctr"/>
              <a:lstStyle/>
              <a:p>
                <a:endParaRPr lang="fr-FR"/>
              </a:p>
            </p:txBody>
          </p:sp>
        </p:grpSp>
        <p:sp>
          <p:nvSpPr>
            <p:cNvPr id="16422" name="Text Box 154"/>
            <p:cNvSpPr txBox="1">
              <a:spLocks noChangeArrowheads="1"/>
            </p:cNvSpPr>
            <p:nvPr/>
          </p:nvSpPr>
          <p:spPr bwMode="auto">
            <a:xfrm>
              <a:off x="2352" y="1824"/>
              <a:ext cx="280" cy="404"/>
            </a:xfrm>
            <a:prstGeom prst="rect">
              <a:avLst/>
            </a:prstGeom>
            <a:noFill/>
            <a:ln w="12700">
              <a:noFill/>
              <a:miter lim="800000"/>
              <a:headEnd/>
              <a:tailEnd/>
            </a:ln>
          </p:spPr>
          <p:txBody>
            <a:bodyPr wrap="none">
              <a:spAutoFit/>
            </a:bodyPr>
            <a:lstStyle/>
            <a:p>
              <a:r>
                <a:rPr lang="en-US" sz="3600" b="1"/>
                <a:t>+</a:t>
              </a:r>
            </a:p>
          </p:txBody>
        </p:sp>
        <p:sp>
          <p:nvSpPr>
            <p:cNvPr id="16423" name="Text Box 158"/>
            <p:cNvSpPr txBox="1">
              <a:spLocks noChangeArrowheads="1"/>
            </p:cNvSpPr>
            <p:nvPr/>
          </p:nvSpPr>
          <p:spPr bwMode="auto">
            <a:xfrm>
              <a:off x="2544" y="912"/>
              <a:ext cx="212" cy="404"/>
            </a:xfrm>
            <a:prstGeom prst="rect">
              <a:avLst/>
            </a:prstGeom>
            <a:noFill/>
            <a:ln w="12700">
              <a:noFill/>
              <a:miter lim="800000"/>
              <a:headEnd/>
              <a:tailEnd/>
            </a:ln>
          </p:spPr>
          <p:txBody>
            <a:bodyPr wrap="none">
              <a:spAutoFit/>
            </a:bodyPr>
            <a:lstStyle/>
            <a:p>
              <a:r>
                <a:rPr lang="en-US" sz="3600" b="1"/>
                <a:t>-</a:t>
              </a:r>
            </a:p>
          </p:txBody>
        </p:sp>
        <p:sp>
          <p:nvSpPr>
            <p:cNvPr id="16424" name="Text Box 137"/>
            <p:cNvSpPr txBox="1">
              <a:spLocks noChangeArrowheads="1"/>
            </p:cNvSpPr>
            <p:nvPr/>
          </p:nvSpPr>
          <p:spPr bwMode="auto">
            <a:xfrm>
              <a:off x="3072" y="1056"/>
              <a:ext cx="1097" cy="365"/>
            </a:xfrm>
            <a:prstGeom prst="rect">
              <a:avLst/>
            </a:prstGeom>
            <a:noFill/>
            <a:ln w="12700">
              <a:noFill/>
              <a:miter lim="800000"/>
              <a:headEnd/>
              <a:tailEnd/>
            </a:ln>
          </p:spPr>
          <p:txBody>
            <a:bodyPr wrap="none">
              <a:spAutoFit/>
            </a:bodyPr>
            <a:lstStyle/>
            <a:p>
              <a:pPr algn="r"/>
              <a:r>
                <a:rPr lang="en-US" sz="3200" b="1">
                  <a:solidFill>
                    <a:srgbClr val="336600"/>
                  </a:solidFill>
                </a:rPr>
                <a:t>Thymine</a:t>
              </a:r>
            </a:p>
          </p:txBody>
        </p:sp>
      </p:grpSp>
      <p:grpSp>
        <p:nvGrpSpPr>
          <p:cNvPr id="7" name="Group 161"/>
          <p:cNvGrpSpPr>
            <a:grpSpLocks/>
          </p:cNvGrpSpPr>
          <p:nvPr/>
        </p:nvGrpSpPr>
        <p:grpSpPr bwMode="auto">
          <a:xfrm>
            <a:off x="1752600" y="2286000"/>
            <a:ext cx="3048000" cy="3048000"/>
            <a:chOff x="480" y="672"/>
            <a:chExt cx="1920" cy="1920"/>
          </a:xfrm>
        </p:grpSpPr>
        <p:grpSp>
          <p:nvGrpSpPr>
            <p:cNvPr id="8" name="Group 148"/>
            <p:cNvGrpSpPr>
              <a:grpSpLocks/>
            </p:cNvGrpSpPr>
            <p:nvPr/>
          </p:nvGrpSpPr>
          <p:grpSpPr bwMode="auto">
            <a:xfrm rot="1300200">
              <a:off x="480" y="672"/>
              <a:ext cx="1920" cy="1920"/>
              <a:chOff x="144" y="528"/>
              <a:chExt cx="1920" cy="1920"/>
            </a:xfrm>
          </p:grpSpPr>
          <p:sp>
            <p:nvSpPr>
              <p:cNvPr id="16396" name="Oval 5"/>
              <p:cNvSpPr>
                <a:spLocks noChangeArrowheads="1"/>
              </p:cNvSpPr>
              <p:nvPr/>
            </p:nvSpPr>
            <p:spPr bwMode="auto">
              <a:xfrm>
                <a:off x="144" y="528"/>
                <a:ext cx="1920" cy="1920"/>
              </a:xfrm>
              <a:prstGeom prst="ellipse">
                <a:avLst/>
              </a:prstGeom>
              <a:solidFill>
                <a:srgbClr val="0AAAA8"/>
              </a:solidFill>
              <a:ln w="12700">
                <a:noFill/>
                <a:round/>
                <a:headEnd/>
                <a:tailEnd/>
              </a:ln>
            </p:spPr>
            <p:txBody>
              <a:bodyPr wrap="none" anchor="ctr"/>
              <a:lstStyle/>
              <a:p>
                <a:endParaRPr lang="fr-FR"/>
              </a:p>
            </p:txBody>
          </p:sp>
          <p:sp>
            <p:nvSpPr>
              <p:cNvPr id="16397" name="AutoShape 6"/>
              <p:cNvSpPr>
                <a:spLocks noChangeArrowheads="1"/>
              </p:cNvSpPr>
              <p:nvPr/>
            </p:nvSpPr>
            <p:spPr bwMode="auto">
              <a:xfrm rot="16200000" flipH="1">
                <a:off x="309" y="1499"/>
                <a:ext cx="597" cy="589"/>
              </a:xfrm>
              <a:prstGeom prst="pentagon">
                <a:avLst/>
              </a:prstGeom>
              <a:noFill/>
              <a:ln w="19050">
                <a:solidFill>
                  <a:schemeClr val="tx1"/>
                </a:solidFill>
                <a:miter lim="800000"/>
                <a:headEnd/>
                <a:tailEnd/>
              </a:ln>
            </p:spPr>
            <p:txBody>
              <a:bodyPr wrap="none" anchor="ctr"/>
              <a:lstStyle/>
              <a:p>
                <a:endParaRPr lang="fr-FR"/>
              </a:p>
            </p:txBody>
          </p:sp>
          <p:grpSp>
            <p:nvGrpSpPr>
              <p:cNvPr id="9" name="Group 8"/>
              <p:cNvGrpSpPr>
                <a:grpSpLocks/>
              </p:cNvGrpSpPr>
              <p:nvPr/>
            </p:nvGrpSpPr>
            <p:grpSpPr bwMode="auto">
              <a:xfrm>
                <a:off x="408" y="1367"/>
                <a:ext cx="301" cy="365"/>
                <a:chOff x="3312" y="1968"/>
                <a:chExt cx="327" cy="411"/>
              </a:xfrm>
            </p:grpSpPr>
            <p:sp>
              <p:nvSpPr>
                <p:cNvPr id="16419" name="Rectangle 9"/>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6420" name="Text Box 10"/>
                <p:cNvSpPr txBox="1">
                  <a:spLocks noChangeArrowheads="1"/>
                </p:cNvSpPr>
                <p:nvPr/>
              </p:nvSpPr>
              <p:spPr bwMode="auto">
                <a:xfrm>
                  <a:off x="3312" y="1968"/>
                  <a:ext cx="327" cy="411"/>
                </a:xfrm>
                <a:prstGeom prst="rect">
                  <a:avLst/>
                </a:prstGeom>
                <a:noFill/>
                <a:ln w="12700">
                  <a:noFill/>
                  <a:miter lim="800000"/>
                  <a:headEnd/>
                  <a:tailEnd/>
                </a:ln>
              </p:spPr>
              <p:txBody>
                <a:bodyPr wrap="none">
                  <a:spAutoFit/>
                </a:bodyPr>
                <a:lstStyle/>
                <a:p>
                  <a:r>
                    <a:rPr lang="en-US" sz="3200" b="1"/>
                    <a:t>N</a:t>
                  </a:r>
                </a:p>
              </p:txBody>
            </p:sp>
          </p:grpSp>
          <p:grpSp>
            <p:nvGrpSpPr>
              <p:cNvPr id="10" name="Group 11"/>
              <p:cNvGrpSpPr>
                <a:grpSpLocks/>
              </p:cNvGrpSpPr>
              <p:nvPr/>
            </p:nvGrpSpPr>
            <p:grpSpPr bwMode="auto">
              <a:xfrm>
                <a:off x="408" y="1921"/>
                <a:ext cx="301" cy="365"/>
                <a:chOff x="3312" y="1968"/>
                <a:chExt cx="327" cy="411"/>
              </a:xfrm>
            </p:grpSpPr>
            <p:sp>
              <p:nvSpPr>
                <p:cNvPr id="16417" name="Rectangle 12"/>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6418" name="Text Box 13"/>
                <p:cNvSpPr txBox="1">
                  <a:spLocks noChangeArrowheads="1"/>
                </p:cNvSpPr>
                <p:nvPr/>
              </p:nvSpPr>
              <p:spPr bwMode="auto">
                <a:xfrm>
                  <a:off x="3312" y="1968"/>
                  <a:ext cx="327" cy="411"/>
                </a:xfrm>
                <a:prstGeom prst="rect">
                  <a:avLst/>
                </a:prstGeom>
                <a:noFill/>
                <a:ln w="12700">
                  <a:noFill/>
                  <a:miter lim="800000"/>
                  <a:headEnd/>
                  <a:tailEnd/>
                </a:ln>
              </p:spPr>
              <p:txBody>
                <a:bodyPr wrap="none">
                  <a:spAutoFit/>
                </a:bodyPr>
                <a:lstStyle/>
                <a:p>
                  <a:r>
                    <a:rPr lang="en-US" sz="3200" b="1"/>
                    <a:t>N</a:t>
                  </a:r>
                </a:p>
              </p:txBody>
            </p:sp>
          </p:grpSp>
          <p:sp>
            <p:nvSpPr>
              <p:cNvPr id="16400" name="Line 14"/>
              <p:cNvSpPr>
                <a:spLocks noChangeShapeType="1"/>
              </p:cNvSpPr>
              <p:nvPr/>
            </p:nvSpPr>
            <p:spPr bwMode="auto">
              <a:xfrm flipH="1">
                <a:off x="380" y="1665"/>
                <a:ext cx="88" cy="128"/>
              </a:xfrm>
              <a:prstGeom prst="line">
                <a:avLst/>
              </a:prstGeom>
              <a:noFill/>
              <a:ln w="12700">
                <a:solidFill>
                  <a:schemeClr val="tx1"/>
                </a:solidFill>
                <a:round/>
                <a:headEnd/>
                <a:tailEnd/>
              </a:ln>
            </p:spPr>
            <p:txBody>
              <a:bodyPr wrap="none" anchor="ctr"/>
              <a:lstStyle/>
              <a:p>
                <a:endParaRPr lang="fr-FR"/>
              </a:p>
            </p:txBody>
          </p:sp>
          <p:sp>
            <p:nvSpPr>
              <p:cNvPr id="16401" name="AutoShape 39"/>
              <p:cNvSpPr>
                <a:spLocks noChangeArrowheads="1"/>
              </p:cNvSpPr>
              <p:nvPr/>
            </p:nvSpPr>
            <p:spPr bwMode="auto">
              <a:xfrm rot="-5400000">
                <a:off x="894" y="1444"/>
                <a:ext cx="725" cy="708"/>
              </a:xfrm>
              <a:prstGeom prst="hexagon">
                <a:avLst>
                  <a:gd name="adj" fmla="val 25600"/>
                  <a:gd name="vf" fmla="val 115470"/>
                </a:avLst>
              </a:prstGeom>
              <a:noFill/>
              <a:ln w="19050">
                <a:solidFill>
                  <a:schemeClr val="tx1"/>
                </a:solidFill>
                <a:miter lim="800000"/>
                <a:headEnd/>
                <a:tailEnd/>
              </a:ln>
            </p:spPr>
            <p:txBody>
              <a:bodyPr wrap="none" anchor="ctr"/>
              <a:lstStyle/>
              <a:p>
                <a:endParaRPr lang="fr-FR"/>
              </a:p>
            </p:txBody>
          </p:sp>
          <p:sp>
            <p:nvSpPr>
              <p:cNvPr id="16402" name="Line 40"/>
              <p:cNvSpPr>
                <a:spLocks noChangeShapeType="1"/>
              </p:cNvSpPr>
              <p:nvPr/>
            </p:nvSpPr>
            <p:spPr bwMode="auto">
              <a:xfrm flipV="1">
                <a:off x="1266" y="1048"/>
                <a:ext cx="0" cy="383"/>
              </a:xfrm>
              <a:prstGeom prst="line">
                <a:avLst/>
              </a:prstGeom>
              <a:noFill/>
              <a:ln w="12700">
                <a:solidFill>
                  <a:schemeClr val="tx1"/>
                </a:solidFill>
                <a:round/>
                <a:headEnd/>
                <a:tailEnd/>
              </a:ln>
            </p:spPr>
            <p:txBody>
              <a:bodyPr wrap="none" anchor="ctr"/>
              <a:lstStyle/>
              <a:p>
                <a:endParaRPr lang="fr-FR"/>
              </a:p>
            </p:txBody>
          </p:sp>
          <p:grpSp>
            <p:nvGrpSpPr>
              <p:cNvPr id="11" name="Group 41"/>
              <p:cNvGrpSpPr>
                <a:grpSpLocks/>
              </p:cNvGrpSpPr>
              <p:nvPr/>
            </p:nvGrpSpPr>
            <p:grpSpPr bwMode="auto">
              <a:xfrm>
                <a:off x="1114" y="2006"/>
                <a:ext cx="301" cy="365"/>
                <a:chOff x="3312" y="1968"/>
                <a:chExt cx="325" cy="411"/>
              </a:xfrm>
            </p:grpSpPr>
            <p:sp>
              <p:nvSpPr>
                <p:cNvPr id="16415" name="Rectangle 42"/>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6416" name="Text Box 43"/>
                <p:cNvSpPr txBox="1">
                  <a:spLocks noChangeArrowheads="1"/>
                </p:cNvSpPr>
                <p:nvPr/>
              </p:nvSpPr>
              <p:spPr bwMode="auto">
                <a:xfrm>
                  <a:off x="3312" y="1968"/>
                  <a:ext cx="325" cy="411"/>
                </a:xfrm>
                <a:prstGeom prst="rect">
                  <a:avLst/>
                </a:prstGeom>
                <a:noFill/>
                <a:ln w="12700">
                  <a:noFill/>
                  <a:miter lim="800000"/>
                  <a:headEnd/>
                  <a:tailEnd/>
                </a:ln>
              </p:spPr>
              <p:txBody>
                <a:bodyPr wrap="none">
                  <a:spAutoFit/>
                </a:bodyPr>
                <a:lstStyle/>
                <a:p>
                  <a:r>
                    <a:rPr lang="en-US" sz="3200" b="1"/>
                    <a:t>N</a:t>
                  </a:r>
                </a:p>
              </p:txBody>
            </p:sp>
          </p:grpSp>
          <p:grpSp>
            <p:nvGrpSpPr>
              <p:cNvPr id="12" name="Group 44"/>
              <p:cNvGrpSpPr>
                <a:grpSpLocks/>
              </p:cNvGrpSpPr>
              <p:nvPr/>
            </p:nvGrpSpPr>
            <p:grpSpPr bwMode="auto">
              <a:xfrm>
                <a:off x="1468" y="1495"/>
                <a:ext cx="301" cy="365"/>
                <a:chOff x="3312" y="1968"/>
                <a:chExt cx="326" cy="411"/>
              </a:xfrm>
            </p:grpSpPr>
            <p:sp>
              <p:nvSpPr>
                <p:cNvPr id="16413" name="Rectangle 45"/>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6414" name="Text Box 46"/>
                <p:cNvSpPr txBox="1">
                  <a:spLocks noChangeArrowheads="1"/>
                </p:cNvSpPr>
                <p:nvPr/>
              </p:nvSpPr>
              <p:spPr bwMode="auto">
                <a:xfrm>
                  <a:off x="3312" y="1968"/>
                  <a:ext cx="326" cy="411"/>
                </a:xfrm>
                <a:prstGeom prst="rect">
                  <a:avLst/>
                </a:prstGeom>
                <a:noFill/>
                <a:ln w="12700">
                  <a:noFill/>
                  <a:miter lim="800000"/>
                  <a:headEnd/>
                  <a:tailEnd/>
                </a:ln>
              </p:spPr>
              <p:txBody>
                <a:bodyPr wrap="none">
                  <a:spAutoFit/>
                </a:bodyPr>
                <a:lstStyle/>
                <a:p>
                  <a:r>
                    <a:rPr lang="en-US" sz="3200" b="1"/>
                    <a:t>N</a:t>
                  </a:r>
                </a:p>
              </p:txBody>
            </p:sp>
          </p:grpSp>
          <p:sp>
            <p:nvSpPr>
              <p:cNvPr id="16405" name="Line 47"/>
              <p:cNvSpPr>
                <a:spLocks noChangeShapeType="1"/>
              </p:cNvSpPr>
              <p:nvPr/>
            </p:nvSpPr>
            <p:spPr bwMode="auto">
              <a:xfrm>
                <a:off x="956" y="1656"/>
                <a:ext cx="0" cy="299"/>
              </a:xfrm>
              <a:prstGeom prst="line">
                <a:avLst/>
              </a:prstGeom>
              <a:noFill/>
              <a:ln w="12700">
                <a:solidFill>
                  <a:schemeClr val="tx1"/>
                </a:solidFill>
                <a:round/>
                <a:headEnd/>
                <a:tailEnd/>
              </a:ln>
            </p:spPr>
            <p:txBody>
              <a:bodyPr wrap="none" anchor="ctr"/>
              <a:lstStyle/>
              <a:p>
                <a:endParaRPr lang="fr-FR"/>
              </a:p>
            </p:txBody>
          </p:sp>
          <p:sp>
            <p:nvSpPr>
              <p:cNvPr id="16406" name="Line 48"/>
              <p:cNvSpPr>
                <a:spLocks noChangeShapeType="1"/>
              </p:cNvSpPr>
              <p:nvPr/>
            </p:nvSpPr>
            <p:spPr bwMode="auto">
              <a:xfrm>
                <a:off x="1256" y="1487"/>
                <a:ext cx="245" cy="124"/>
              </a:xfrm>
              <a:prstGeom prst="line">
                <a:avLst/>
              </a:prstGeom>
              <a:noFill/>
              <a:ln w="12700">
                <a:solidFill>
                  <a:schemeClr val="tx1"/>
                </a:solidFill>
                <a:round/>
                <a:headEnd/>
                <a:tailEnd/>
              </a:ln>
            </p:spPr>
            <p:txBody>
              <a:bodyPr wrap="none" anchor="ctr"/>
              <a:lstStyle/>
              <a:p>
                <a:endParaRPr lang="fr-FR"/>
              </a:p>
            </p:txBody>
          </p:sp>
          <p:sp>
            <p:nvSpPr>
              <p:cNvPr id="16407" name="Line 49"/>
              <p:cNvSpPr>
                <a:spLocks noChangeShapeType="1"/>
              </p:cNvSpPr>
              <p:nvPr/>
            </p:nvSpPr>
            <p:spPr bwMode="auto">
              <a:xfrm flipH="1">
                <a:off x="1329" y="1938"/>
                <a:ext cx="245" cy="124"/>
              </a:xfrm>
              <a:prstGeom prst="line">
                <a:avLst/>
              </a:prstGeom>
              <a:noFill/>
              <a:ln w="12700">
                <a:solidFill>
                  <a:schemeClr val="tx1"/>
                </a:solidFill>
                <a:round/>
                <a:headEnd/>
                <a:tailEnd/>
              </a:ln>
            </p:spPr>
            <p:txBody>
              <a:bodyPr wrap="none" anchor="ctr"/>
              <a:lstStyle/>
              <a:p>
                <a:endParaRPr lang="fr-FR"/>
              </a:p>
            </p:txBody>
          </p:sp>
          <p:sp>
            <p:nvSpPr>
              <p:cNvPr id="16408" name="Text Box 135"/>
              <p:cNvSpPr txBox="1">
                <a:spLocks noChangeArrowheads="1"/>
              </p:cNvSpPr>
              <p:nvPr/>
            </p:nvSpPr>
            <p:spPr bwMode="auto">
              <a:xfrm>
                <a:off x="864" y="576"/>
                <a:ext cx="315" cy="365"/>
              </a:xfrm>
              <a:prstGeom prst="rect">
                <a:avLst/>
              </a:prstGeom>
              <a:noFill/>
              <a:ln w="12700">
                <a:noFill/>
                <a:miter lim="800000"/>
                <a:headEnd/>
                <a:tailEnd/>
              </a:ln>
            </p:spPr>
            <p:txBody>
              <a:bodyPr wrap="none">
                <a:spAutoFit/>
              </a:bodyPr>
              <a:lstStyle/>
              <a:p>
                <a:r>
                  <a:rPr lang="en-US" sz="3200" b="1"/>
                  <a:t>H</a:t>
                </a:r>
              </a:p>
            </p:txBody>
          </p:sp>
          <p:sp>
            <p:nvSpPr>
              <p:cNvPr id="16409" name="Text Box 144"/>
              <p:cNvSpPr txBox="1">
                <a:spLocks noChangeArrowheads="1"/>
              </p:cNvSpPr>
              <p:nvPr/>
            </p:nvSpPr>
            <p:spPr bwMode="auto">
              <a:xfrm>
                <a:off x="1123" y="812"/>
                <a:ext cx="301" cy="365"/>
              </a:xfrm>
              <a:prstGeom prst="rect">
                <a:avLst/>
              </a:prstGeom>
              <a:noFill/>
              <a:ln w="12700">
                <a:noFill/>
                <a:miter lim="800000"/>
                <a:headEnd/>
                <a:tailEnd/>
              </a:ln>
            </p:spPr>
            <p:txBody>
              <a:bodyPr wrap="none">
                <a:spAutoFit/>
              </a:bodyPr>
              <a:lstStyle/>
              <a:p>
                <a:r>
                  <a:rPr lang="en-US" sz="3200" b="1"/>
                  <a:t>N</a:t>
                </a:r>
              </a:p>
            </p:txBody>
          </p:sp>
          <p:sp>
            <p:nvSpPr>
              <p:cNvPr id="16410" name="Text Box 145"/>
              <p:cNvSpPr txBox="1">
                <a:spLocks noChangeArrowheads="1"/>
              </p:cNvSpPr>
              <p:nvPr/>
            </p:nvSpPr>
            <p:spPr bwMode="auto">
              <a:xfrm>
                <a:off x="1392" y="576"/>
                <a:ext cx="315" cy="365"/>
              </a:xfrm>
              <a:prstGeom prst="rect">
                <a:avLst/>
              </a:prstGeom>
              <a:noFill/>
              <a:ln w="12700">
                <a:noFill/>
                <a:miter lim="800000"/>
                <a:headEnd/>
                <a:tailEnd/>
              </a:ln>
            </p:spPr>
            <p:txBody>
              <a:bodyPr wrap="none">
                <a:spAutoFit/>
              </a:bodyPr>
              <a:lstStyle/>
              <a:p>
                <a:r>
                  <a:rPr lang="en-US" sz="3200" b="1"/>
                  <a:t>H</a:t>
                </a:r>
              </a:p>
            </p:txBody>
          </p:sp>
          <p:sp>
            <p:nvSpPr>
              <p:cNvPr id="16411" name="Line 146"/>
              <p:cNvSpPr>
                <a:spLocks noChangeShapeType="1"/>
              </p:cNvSpPr>
              <p:nvPr/>
            </p:nvSpPr>
            <p:spPr bwMode="auto">
              <a:xfrm flipV="1">
                <a:off x="1392" y="864"/>
                <a:ext cx="96" cy="96"/>
              </a:xfrm>
              <a:prstGeom prst="line">
                <a:avLst/>
              </a:prstGeom>
              <a:noFill/>
              <a:ln w="12700">
                <a:solidFill>
                  <a:schemeClr val="tx1"/>
                </a:solidFill>
                <a:round/>
                <a:headEnd/>
                <a:tailEnd/>
              </a:ln>
            </p:spPr>
            <p:txBody>
              <a:bodyPr wrap="none" anchor="ctr"/>
              <a:lstStyle/>
              <a:p>
                <a:endParaRPr lang="fr-FR"/>
              </a:p>
            </p:txBody>
          </p:sp>
          <p:sp>
            <p:nvSpPr>
              <p:cNvPr id="16412" name="Line 147"/>
              <p:cNvSpPr>
                <a:spLocks noChangeShapeType="1"/>
              </p:cNvSpPr>
              <p:nvPr/>
            </p:nvSpPr>
            <p:spPr bwMode="auto">
              <a:xfrm flipH="1" flipV="1">
                <a:off x="1104" y="864"/>
                <a:ext cx="96" cy="96"/>
              </a:xfrm>
              <a:prstGeom prst="line">
                <a:avLst/>
              </a:prstGeom>
              <a:noFill/>
              <a:ln w="12700">
                <a:solidFill>
                  <a:schemeClr val="tx1"/>
                </a:solidFill>
                <a:round/>
                <a:headEnd/>
                <a:tailEnd/>
              </a:ln>
            </p:spPr>
            <p:txBody>
              <a:bodyPr wrap="none" anchor="ctr"/>
              <a:lstStyle/>
              <a:p>
                <a:endParaRPr lang="fr-FR"/>
              </a:p>
            </p:txBody>
          </p:sp>
        </p:grpSp>
        <p:sp>
          <p:nvSpPr>
            <p:cNvPr id="16393" name="Text Box 153"/>
            <p:cNvSpPr txBox="1">
              <a:spLocks noChangeArrowheads="1"/>
            </p:cNvSpPr>
            <p:nvPr/>
          </p:nvSpPr>
          <p:spPr bwMode="auto">
            <a:xfrm>
              <a:off x="1920" y="1680"/>
              <a:ext cx="212" cy="404"/>
            </a:xfrm>
            <a:prstGeom prst="rect">
              <a:avLst/>
            </a:prstGeom>
            <a:noFill/>
            <a:ln w="12700">
              <a:noFill/>
              <a:miter lim="800000"/>
              <a:headEnd/>
              <a:tailEnd/>
            </a:ln>
          </p:spPr>
          <p:txBody>
            <a:bodyPr wrap="none">
              <a:spAutoFit/>
            </a:bodyPr>
            <a:lstStyle/>
            <a:p>
              <a:r>
                <a:rPr lang="en-US" sz="3600" b="1"/>
                <a:t>-</a:t>
              </a:r>
            </a:p>
          </p:txBody>
        </p:sp>
        <p:sp>
          <p:nvSpPr>
            <p:cNvPr id="16394" name="Text Box 156"/>
            <p:cNvSpPr txBox="1">
              <a:spLocks noChangeArrowheads="1"/>
            </p:cNvSpPr>
            <p:nvPr/>
          </p:nvSpPr>
          <p:spPr bwMode="auto">
            <a:xfrm>
              <a:off x="2112" y="768"/>
              <a:ext cx="280" cy="404"/>
            </a:xfrm>
            <a:prstGeom prst="rect">
              <a:avLst/>
            </a:prstGeom>
            <a:noFill/>
            <a:ln w="12700">
              <a:noFill/>
              <a:miter lim="800000"/>
              <a:headEnd/>
              <a:tailEnd/>
            </a:ln>
          </p:spPr>
          <p:txBody>
            <a:bodyPr wrap="none">
              <a:spAutoFit/>
            </a:bodyPr>
            <a:lstStyle/>
            <a:p>
              <a:r>
                <a:rPr lang="en-US" sz="3600" b="1"/>
                <a:t>+</a:t>
              </a:r>
            </a:p>
          </p:txBody>
        </p:sp>
        <p:sp>
          <p:nvSpPr>
            <p:cNvPr id="16395" name="Text Box 15"/>
            <p:cNvSpPr txBox="1">
              <a:spLocks noChangeArrowheads="1"/>
            </p:cNvSpPr>
            <p:nvPr/>
          </p:nvSpPr>
          <p:spPr bwMode="auto">
            <a:xfrm>
              <a:off x="576" y="1056"/>
              <a:ext cx="1026" cy="365"/>
            </a:xfrm>
            <a:prstGeom prst="rect">
              <a:avLst/>
            </a:prstGeom>
            <a:noFill/>
            <a:ln w="12700">
              <a:noFill/>
              <a:miter lim="800000"/>
              <a:headEnd/>
              <a:tailEnd/>
            </a:ln>
          </p:spPr>
          <p:txBody>
            <a:bodyPr wrap="none">
              <a:spAutoFit/>
            </a:bodyPr>
            <a:lstStyle/>
            <a:p>
              <a:r>
                <a:rPr lang="en-US" sz="3200" b="1">
                  <a:solidFill>
                    <a:srgbClr val="034BCD"/>
                  </a:solidFill>
                </a:rPr>
                <a:t>Adenine</a:t>
              </a:r>
            </a:p>
          </p:txBody>
        </p:sp>
      </p:grpSp>
      <p:grpSp>
        <p:nvGrpSpPr>
          <p:cNvPr id="13" name="Group 160"/>
          <p:cNvGrpSpPr>
            <a:grpSpLocks/>
          </p:cNvGrpSpPr>
          <p:nvPr/>
        </p:nvGrpSpPr>
        <p:grpSpPr bwMode="auto">
          <a:xfrm>
            <a:off x="4114800" y="3048000"/>
            <a:ext cx="990600" cy="1524000"/>
            <a:chOff x="1968" y="1152"/>
            <a:chExt cx="624" cy="960"/>
          </a:xfrm>
        </p:grpSpPr>
        <p:sp>
          <p:nvSpPr>
            <p:cNvPr id="16390" name="Line 150"/>
            <p:cNvSpPr>
              <a:spLocks noChangeShapeType="1"/>
            </p:cNvSpPr>
            <p:nvPr/>
          </p:nvSpPr>
          <p:spPr bwMode="auto">
            <a:xfrm>
              <a:off x="2256" y="1152"/>
              <a:ext cx="336" cy="96"/>
            </a:xfrm>
            <a:prstGeom prst="line">
              <a:avLst/>
            </a:prstGeom>
            <a:noFill/>
            <a:ln w="57150">
              <a:solidFill>
                <a:srgbClr val="CC00FF"/>
              </a:solidFill>
              <a:prstDash val="sysDot"/>
              <a:round/>
              <a:headEnd/>
              <a:tailEnd/>
            </a:ln>
          </p:spPr>
          <p:txBody>
            <a:bodyPr wrap="none" anchor="ctr"/>
            <a:lstStyle/>
            <a:p>
              <a:endParaRPr lang="fr-FR"/>
            </a:p>
          </p:txBody>
        </p:sp>
        <p:sp>
          <p:nvSpPr>
            <p:cNvPr id="16391" name="Line 152"/>
            <p:cNvSpPr>
              <a:spLocks noChangeShapeType="1"/>
            </p:cNvSpPr>
            <p:nvPr/>
          </p:nvSpPr>
          <p:spPr bwMode="auto">
            <a:xfrm>
              <a:off x="1968" y="2064"/>
              <a:ext cx="480" cy="48"/>
            </a:xfrm>
            <a:prstGeom prst="line">
              <a:avLst/>
            </a:prstGeom>
            <a:noFill/>
            <a:ln w="57150">
              <a:solidFill>
                <a:srgbClr val="CC00FF"/>
              </a:solidFill>
              <a:prstDash val="sysDot"/>
              <a:round/>
              <a:headEnd/>
              <a:tailEnd/>
            </a:ln>
          </p:spPr>
          <p:txBody>
            <a:bodyPr wrap="none" anchor="ctr"/>
            <a:lstStyle/>
            <a:p>
              <a:endParaRPr lang="fr-FR"/>
            </a:p>
          </p:txBody>
        </p:sp>
      </p:grpSp>
      <p:sp>
        <p:nvSpPr>
          <p:cNvPr id="49314" name="Rectangle 162"/>
          <p:cNvSpPr>
            <a:spLocks noGrp="1" noChangeArrowheads="1"/>
          </p:cNvSpPr>
          <p:nvPr>
            <p:ph type="title"/>
          </p:nvPr>
        </p:nvSpPr>
        <p:spPr>
          <a:xfrm>
            <a:off x="0" y="228600"/>
            <a:ext cx="9144000" cy="1143000"/>
          </a:xfrm>
        </p:spPr>
        <p:txBody>
          <a:bodyPr>
            <a:normAutofit fontScale="90000"/>
          </a:bodyPr>
          <a:lstStyle/>
          <a:p>
            <a:pPr>
              <a:lnSpc>
                <a:spcPct val="90000"/>
              </a:lnSpc>
              <a:defRPr/>
            </a:pPr>
            <a:r>
              <a:rPr lang="en-US" sz="4800"/>
              <a:t>Base Pairing</a:t>
            </a:r>
            <a:br>
              <a:rPr lang="en-US" sz="4800"/>
            </a:br>
            <a:r>
              <a:rPr lang="en-US" sz="3600"/>
              <a:t>Adenine And Thymine</a:t>
            </a:r>
            <a:endParaRPr lang="en-US" sz="4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45" name="Rectangle 69"/>
          <p:cNvSpPr>
            <a:spLocks noGrp="1" noChangeArrowheads="1"/>
          </p:cNvSpPr>
          <p:nvPr>
            <p:ph type="title"/>
          </p:nvPr>
        </p:nvSpPr>
        <p:spPr>
          <a:xfrm>
            <a:off x="0" y="228600"/>
            <a:ext cx="9144000" cy="1143000"/>
          </a:xfrm>
        </p:spPr>
        <p:txBody>
          <a:bodyPr>
            <a:normAutofit fontScale="90000"/>
          </a:bodyPr>
          <a:lstStyle/>
          <a:p>
            <a:pPr>
              <a:lnSpc>
                <a:spcPct val="90000"/>
              </a:lnSpc>
              <a:defRPr/>
            </a:pPr>
            <a:r>
              <a:rPr lang="en-US" sz="4800"/>
              <a:t>Base Pairing</a:t>
            </a:r>
            <a:br>
              <a:rPr lang="en-US" sz="4800"/>
            </a:br>
            <a:r>
              <a:rPr lang="en-US" sz="3600"/>
              <a:t>Adenine And Cytosine</a:t>
            </a:r>
            <a:endParaRPr lang="en-US" sz="4800"/>
          </a:p>
        </p:txBody>
      </p:sp>
      <p:grpSp>
        <p:nvGrpSpPr>
          <p:cNvPr id="2" name="Group 149"/>
          <p:cNvGrpSpPr>
            <a:grpSpLocks/>
          </p:cNvGrpSpPr>
          <p:nvPr/>
        </p:nvGrpSpPr>
        <p:grpSpPr bwMode="auto">
          <a:xfrm>
            <a:off x="4495800" y="2209800"/>
            <a:ext cx="3124200" cy="3200400"/>
            <a:chOff x="1589" y="-53"/>
            <a:chExt cx="1968" cy="2016"/>
          </a:xfrm>
        </p:grpSpPr>
        <p:grpSp>
          <p:nvGrpSpPr>
            <p:cNvPr id="3" name="Group 70"/>
            <p:cNvGrpSpPr>
              <a:grpSpLocks/>
            </p:cNvGrpSpPr>
            <p:nvPr/>
          </p:nvGrpSpPr>
          <p:grpSpPr bwMode="auto">
            <a:xfrm>
              <a:off x="1589" y="-53"/>
              <a:ext cx="1968" cy="2016"/>
              <a:chOff x="2741" y="1291"/>
              <a:chExt cx="1968" cy="2016"/>
            </a:xfrm>
          </p:grpSpPr>
          <p:grpSp>
            <p:nvGrpSpPr>
              <p:cNvPr id="4" name="Group 71"/>
              <p:cNvGrpSpPr>
                <a:grpSpLocks/>
              </p:cNvGrpSpPr>
              <p:nvPr/>
            </p:nvGrpSpPr>
            <p:grpSpPr bwMode="auto">
              <a:xfrm rot="-1154058">
                <a:off x="2741" y="1291"/>
                <a:ext cx="1968" cy="2016"/>
                <a:chOff x="3072" y="2112"/>
                <a:chExt cx="1968" cy="2016"/>
              </a:xfrm>
            </p:grpSpPr>
            <p:sp>
              <p:nvSpPr>
                <p:cNvPr id="17454" name="Oval 72"/>
                <p:cNvSpPr>
                  <a:spLocks noChangeArrowheads="1"/>
                </p:cNvSpPr>
                <p:nvPr/>
              </p:nvSpPr>
              <p:spPr bwMode="auto">
                <a:xfrm flipH="1">
                  <a:off x="3072" y="2112"/>
                  <a:ext cx="1968" cy="2016"/>
                </a:xfrm>
                <a:prstGeom prst="ellipse">
                  <a:avLst/>
                </a:prstGeom>
                <a:solidFill>
                  <a:srgbClr val="CC9900"/>
                </a:solidFill>
                <a:ln w="12700">
                  <a:noFill/>
                  <a:round/>
                  <a:headEnd/>
                  <a:tailEnd/>
                </a:ln>
              </p:spPr>
              <p:txBody>
                <a:bodyPr wrap="none" anchor="ctr"/>
                <a:lstStyle/>
                <a:p>
                  <a:endParaRPr lang="fr-FR"/>
                </a:p>
              </p:txBody>
            </p:sp>
            <p:sp>
              <p:nvSpPr>
                <p:cNvPr id="17455" name="AutoShape 73"/>
                <p:cNvSpPr>
                  <a:spLocks noChangeArrowheads="1"/>
                </p:cNvSpPr>
                <p:nvPr/>
              </p:nvSpPr>
              <p:spPr bwMode="auto">
                <a:xfrm rot="5400000" flipH="1">
                  <a:off x="3822" y="3125"/>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7456" name="Rectangle 74"/>
                <p:cNvSpPr>
                  <a:spLocks noChangeArrowheads="1"/>
                </p:cNvSpPr>
                <p:nvPr/>
              </p:nvSpPr>
              <p:spPr bwMode="auto">
                <a:xfrm flipH="1">
                  <a:off x="4105" y="3733"/>
                  <a:ext cx="179" cy="213"/>
                </a:xfrm>
                <a:prstGeom prst="rect">
                  <a:avLst/>
                </a:prstGeom>
                <a:solidFill>
                  <a:srgbClr val="CC9900"/>
                </a:solidFill>
                <a:ln w="12700">
                  <a:noFill/>
                  <a:miter lim="800000"/>
                  <a:headEnd/>
                  <a:tailEnd/>
                </a:ln>
              </p:spPr>
              <p:txBody>
                <a:bodyPr wrap="none" anchor="ctr"/>
                <a:lstStyle/>
                <a:p>
                  <a:endParaRPr lang="fr-FR"/>
                </a:p>
              </p:txBody>
            </p:sp>
            <p:sp>
              <p:nvSpPr>
                <p:cNvPr id="17457" name="Text Box 75"/>
                <p:cNvSpPr txBox="1">
                  <a:spLocks noChangeArrowheads="1"/>
                </p:cNvSpPr>
                <p:nvPr/>
              </p:nvSpPr>
              <p:spPr bwMode="auto">
                <a:xfrm flipH="1">
                  <a:off x="4028" y="3690"/>
                  <a:ext cx="301" cy="365"/>
                </a:xfrm>
                <a:prstGeom prst="rect">
                  <a:avLst/>
                </a:prstGeom>
                <a:noFill/>
                <a:ln w="12700">
                  <a:noFill/>
                  <a:miter lim="800000"/>
                  <a:headEnd/>
                  <a:tailEnd/>
                </a:ln>
              </p:spPr>
              <p:txBody>
                <a:bodyPr wrap="none">
                  <a:spAutoFit/>
                </a:bodyPr>
                <a:lstStyle/>
                <a:p>
                  <a:r>
                    <a:rPr lang="en-US" sz="3200" b="1"/>
                    <a:t>N</a:t>
                  </a:r>
                </a:p>
              </p:txBody>
            </p:sp>
            <p:sp>
              <p:nvSpPr>
                <p:cNvPr id="17458" name="Rectangle 76"/>
                <p:cNvSpPr>
                  <a:spLocks noChangeArrowheads="1"/>
                </p:cNvSpPr>
                <p:nvPr/>
              </p:nvSpPr>
              <p:spPr bwMode="auto">
                <a:xfrm flipH="1">
                  <a:off x="3757" y="3216"/>
                  <a:ext cx="179" cy="213"/>
                </a:xfrm>
                <a:prstGeom prst="rect">
                  <a:avLst/>
                </a:prstGeom>
                <a:solidFill>
                  <a:srgbClr val="CC9900"/>
                </a:solidFill>
                <a:ln w="12700">
                  <a:noFill/>
                  <a:miter lim="800000"/>
                  <a:headEnd/>
                  <a:tailEnd/>
                </a:ln>
              </p:spPr>
              <p:txBody>
                <a:bodyPr wrap="none" anchor="ctr"/>
                <a:lstStyle/>
                <a:p>
                  <a:endParaRPr lang="fr-FR"/>
                </a:p>
              </p:txBody>
            </p:sp>
            <p:sp>
              <p:nvSpPr>
                <p:cNvPr id="17459" name="Line 77"/>
                <p:cNvSpPr>
                  <a:spLocks noChangeShapeType="1"/>
                </p:cNvSpPr>
                <p:nvPr/>
              </p:nvSpPr>
              <p:spPr bwMode="auto">
                <a:xfrm flipH="1" flipV="1">
                  <a:off x="4176" y="2732"/>
                  <a:ext cx="0" cy="383"/>
                </a:xfrm>
                <a:prstGeom prst="line">
                  <a:avLst/>
                </a:prstGeom>
                <a:noFill/>
                <a:ln w="12700">
                  <a:solidFill>
                    <a:schemeClr val="tx1"/>
                  </a:solidFill>
                  <a:round/>
                  <a:headEnd/>
                  <a:tailEnd/>
                </a:ln>
              </p:spPr>
              <p:txBody>
                <a:bodyPr wrap="none" anchor="ctr"/>
                <a:lstStyle/>
                <a:p>
                  <a:endParaRPr lang="fr-FR"/>
                </a:p>
              </p:txBody>
            </p:sp>
            <p:grpSp>
              <p:nvGrpSpPr>
                <p:cNvPr id="5" name="Group 78"/>
                <p:cNvGrpSpPr>
                  <a:grpSpLocks/>
                </p:cNvGrpSpPr>
                <p:nvPr/>
              </p:nvGrpSpPr>
              <p:grpSpPr bwMode="auto">
                <a:xfrm flipH="1">
                  <a:off x="3381" y="3696"/>
                  <a:ext cx="315" cy="365"/>
                  <a:chOff x="3312" y="1968"/>
                  <a:chExt cx="338" cy="411"/>
                </a:xfrm>
              </p:grpSpPr>
              <p:sp>
                <p:nvSpPr>
                  <p:cNvPr id="17485" name="Rectangle 79"/>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7486" name="Text Box 80"/>
                  <p:cNvSpPr txBox="1">
                    <a:spLocks noChangeArrowheads="1"/>
                  </p:cNvSpPr>
                  <p:nvPr/>
                </p:nvSpPr>
                <p:spPr bwMode="auto">
                  <a:xfrm>
                    <a:off x="3312" y="1968"/>
                    <a:ext cx="338" cy="411"/>
                  </a:xfrm>
                  <a:prstGeom prst="rect">
                    <a:avLst/>
                  </a:prstGeom>
                  <a:noFill/>
                  <a:ln w="12700">
                    <a:noFill/>
                    <a:miter lim="800000"/>
                    <a:headEnd/>
                    <a:tailEnd/>
                  </a:ln>
                </p:spPr>
                <p:txBody>
                  <a:bodyPr wrap="none">
                    <a:spAutoFit/>
                  </a:bodyPr>
                  <a:lstStyle/>
                  <a:p>
                    <a:r>
                      <a:rPr lang="en-US" sz="3200" b="1"/>
                      <a:t>O</a:t>
                    </a:r>
                  </a:p>
                </p:txBody>
              </p:sp>
            </p:grpSp>
            <p:sp>
              <p:nvSpPr>
                <p:cNvPr id="17461" name="Line 81"/>
                <p:cNvSpPr>
                  <a:spLocks noChangeShapeType="1"/>
                </p:cNvSpPr>
                <p:nvPr/>
              </p:nvSpPr>
              <p:spPr bwMode="auto">
                <a:xfrm flipH="1">
                  <a:off x="4489" y="3340"/>
                  <a:ext cx="0" cy="299"/>
                </a:xfrm>
                <a:prstGeom prst="line">
                  <a:avLst/>
                </a:prstGeom>
                <a:noFill/>
                <a:ln w="12700">
                  <a:solidFill>
                    <a:schemeClr val="tx1"/>
                  </a:solidFill>
                  <a:round/>
                  <a:headEnd/>
                  <a:tailEnd/>
                </a:ln>
              </p:spPr>
              <p:txBody>
                <a:bodyPr wrap="none" anchor="ctr"/>
                <a:lstStyle/>
                <a:p>
                  <a:endParaRPr lang="fr-FR"/>
                </a:p>
              </p:txBody>
            </p:sp>
            <p:sp>
              <p:nvSpPr>
                <p:cNvPr id="17462" name="Line 82"/>
                <p:cNvSpPr>
                  <a:spLocks noChangeShapeType="1"/>
                </p:cNvSpPr>
                <p:nvPr/>
              </p:nvSpPr>
              <p:spPr bwMode="auto">
                <a:xfrm flipH="1">
                  <a:off x="3939" y="3171"/>
                  <a:ext cx="247" cy="124"/>
                </a:xfrm>
                <a:prstGeom prst="line">
                  <a:avLst/>
                </a:prstGeom>
                <a:noFill/>
                <a:ln w="12700">
                  <a:solidFill>
                    <a:schemeClr val="tx1"/>
                  </a:solidFill>
                  <a:round/>
                  <a:headEnd/>
                  <a:tailEnd/>
                </a:ln>
              </p:spPr>
              <p:txBody>
                <a:bodyPr wrap="none" anchor="ctr"/>
                <a:lstStyle/>
                <a:p>
                  <a:endParaRPr lang="fr-FR"/>
                </a:p>
              </p:txBody>
            </p:sp>
            <p:sp>
              <p:nvSpPr>
                <p:cNvPr id="17463" name="Text Box 83"/>
                <p:cNvSpPr txBox="1">
                  <a:spLocks noChangeArrowheads="1"/>
                </p:cNvSpPr>
                <p:nvPr/>
              </p:nvSpPr>
              <p:spPr bwMode="auto">
                <a:xfrm flipH="1">
                  <a:off x="3648" y="2352"/>
                  <a:ext cx="315" cy="365"/>
                </a:xfrm>
                <a:prstGeom prst="rect">
                  <a:avLst/>
                </a:prstGeom>
                <a:noFill/>
                <a:ln w="12700">
                  <a:noFill/>
                  <a:miter lim="800000"/>
                  <a:headEnd/>
                  <a:tailEnd/>
                </a:ln>
              </p:spPr>
              <p:txBody>
                <a:bodyPr wrap="none">
                  <a:spAutoFit/>
                </a:bodyPr>
                <a:lstStyle/>
                <a:p>
                  <a:r>
                    <a:rPr lang="en-US" sz="3200" b="1"/>
                    <a:t>H</a:t>
                  </a:r>
                </a:p>
              </p:txBody>
            </p:sp>
            <p:sp>
              <p:nvSpPr>
                <p:cNvPr id="17464" name="Line 84"/>
                <p:cNvSpPr>
                  <a:spLocks noChangeShapeType="1"/>
                </p:cNvSpPr>
                <p:nvPr/>
              </p:nvSpPr>
              <p:spPr bwMode="auto">
                <a:xfrm flipH="1">
                  <a:off x="3660" y="3680"/>
                  <a:ext cx="192" cy="192"/>
                </a:xfrm>
                <a:prstGeom prst="line">
                  <a:avLst/>
                </a:prstGeom>
                <a:noFill/>
                <a:ln w="12700">
                  <a:solidFill>
                    <a:schemeClr val="tx1"/>
                  </a:solidFill>
                  <a:round/>
                  <a:headEnd/>
                  <a:tailEnd/>
                </a:ln>
              </p:spPr>
              <p:txBody>
                <a:bodyPr wrap="none" anchor="ctr"/>
                <a:lstStyle/>
                <a:p>
                  <a:endParaRPr lang="fr-FR"/>
                </a:p>
              </p:txBody>
            </p:sp>
            <p:sp>
              <p:nvSpPr>
                <p:cNvPr id="17465" name="Line 85"/>
                <p:cNvSpPr>
                  <a:spLocks noChangeShapeType="1"/>
                </p:cNvSpPr>
                <p:nvPr/>
              </p:nvSpPr>
              <p:spPr bwMode="auto">
                <a:xfrm flipH="1">
                  <a:off x="3635" y="3634"/>
                  <a:ext cx="192" cy="192"/>
                </a:xfrm>
                <a:prstGeom prst="line">
                  <a:avLst/>
                </a:prstGeom>
                <a:noFill/>
                <a:ln w="12700">
                  <a:solidFill>
                    <a:schemeClr val="tx1"/>
                  </a:solidFill>
                  <a:round/>
                  <a:headEnd/>
                  <a:tailEnd/>
                </a:ln>
              </p:spPr>
              <p:txBody>
                <a:bodyPr wrap="none" anchor="ctr"/>
                <a:lstStyle/>
                <a:p>
                  <a:endParaRPr lang="fr-FR"/>
                </a:p>
              </p:txBody>
            </p:sp>
            <p:sp>
              <p:nvSpPr>
                <p:cNvPr id="17466" name="AutoShape 86"/>
                <p:cNvSpPr>
                  <a:spLocks noChangeArrowheads="1"/>
                </p:cNvSpPr>
                <p:nvPr/>
              </p:nvSpPr>
              <p:spPr bwMode="auto">
                <a:xfrm rot="5400000" flipH="1">
                  <a:off x="3822" y="3125"/>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7467" name="Rectangle 87"/>
                <p:cNvSpPr>
                  <a:spLocks noChangeArrowheads="1"/>
                </p:cNvSpPr>
                <p:nvPr/>
              </p:nvSpPr>
              <p:spPr bwMode="auto">
                <a:xfrm flipH="1">
                  <a:off x="4105" y="3733"/>
                  <a:ext cx="179" cy="213"/>
                </a:xfrm>
                <a:prstGeom prst="rect">
                  <a:avLst/>
                </a:prstGeom>
                <a:solidFill>
                  <a:srgbClr val="CC9900"/>
                </a:solidFill>
                <a:ln w="12700">
                  <a:noFill/>
                  <a:miter lim="800000"/>
                  <a:headEnd/>
                  <a:tailEnd/>
                </a:ln>
              </p:spPr>
              <p:txBody>
                <a:bodyPr wrap="none" anchor="ctr"/>
                <a:lstStyle/>
                <a:p>
                  <a:endParaRPr lang="fr-FR"/>
                </a:p>
              </p:txBody>
            </p:sp>
            <p:sp>
              <p:nvSpPr>
                <p:cNvPr id="17468" name="Text Box 88"/>
                <p:cNvSpPr txBox="1">
                  <a:spLocks noChangeArrowheads="1"/>
                </p:cNvSpPr>
                <p:nvPr/>
              </p:nvSpPr>
              <p:spPr bwMode="auto">
                <a:xfrm flipH="1">
                  <a:off x="4028" y="3690"/>
                  <a:ext cx="301" cy="365"/>
                </a:xfrm>
                <a:prstGeom prst="rect">
                  <a:avLst/>
                </a:prstGeom>
                <a:noFill/>
                <a:ln w="12700">
                  <a:noFill/>
                  <a:miter lim="800000"/>
                  <a:headEnd/>
                  <a:tailEnd/>
                </a:ln>
              </p:spPr>
              <p:txBody>
                <a:bodyPr wrap="none">
                  <a:spAutoFit/>
                </a:bodyPr>
                <a:lstStyle/>
                <a:p>
                  <a:r>
                    <a:rPr lang="en-US" sz="3200" b="1"/>
                    <a:t>N</a:t>
                  </a:r>
                </a:p>
              </p:txBody>
            </p:sp>
            <p:sp>
              <p:nvSpPr>
                <p:cNvPr id="17469" name="Rectangle 89"/>
                <p:cNvSpPr>
                  <a:spLocks noChangeArrowheads="1"/>
                </p:cNvSpPr>
                <p:nvPr/>
              </p:nvSpPr>
              <p:spPr bwMode="auto">
                <a:xfrm flipH="1">
                  <a:off x="3757" y="3216"/>
                  <a:ext cx="179" cy="213"/>
                </a:xfrm>
                <a:prstGeom prst="rect">
                  <a:avLst/>
                </a:prstGeom>
                <a:solidFill>
                  <a:srgbClr val="CC9900"/>
                </a:solidFill>
                <a:ln w="12700">
                  <a:noFill/>
                  <a:miter lim="800000"/>
                  <a:headEnd/>
                  <a:tailEnd/>
                </a:ln>
              </p:spPr>
              <p:txBody>
                <a:bodyPr wrap="none" anchor="ctr"/>
                <a:lstStyle/>
                <a:p>
                  <a:endParaRPr lang="fr-FR"/>
                </a:p>
              </p:txBody>
            </p:sp>
            <p:sp>
              <p:nvSpPr>
                <p:cNvPr id="17470" name="Line 90"/>
                <p:cNvSpPr>
                  <a:spLocks noChangeShapeType="1"/>
                </p:cNvSpPr>
                <p:nvPr/>
              </p:nvSpPr>
              <p:spPr bwMode="auto">
                <a:xfrm flipH="1" flipV="1">
                  <a:off x="4176" y="2732"/>
                  <a:ext cx="0" cy="383"/>
                </a:xfrm>
                <a:prstGeom prst="line">
                  <a:avLst/>
                </a:prstGeom>
                <a:noFill/>
                <a:ln w="12700">
                  <a:solidFill>
                    <a:schemeClr val="tx1"/>
                  </a:solidFill>
                  <a:round/>
                  <a:headEnd/>
                  <a:tailEnd/>
                </a:ln>
              </p:spPr>
              <p:txBody>
                <a:bodyPr wrap="none" anchor="ctr"/>
                <a:lstStyle/>
                <a:p>
                  <a:endParaRPr lang="fr-FR"/>
                </a:p>
              </p:txBody>
            </p:sp>
            <p:grpSp>
              <p:nvGrpSpPr>
                <p:cNvPr id="6" name="Group 91"/>
                <p:cNvGrpSpPr>
                  <a:grpSpLocks/>
                </p:cNvGrpSpPr>
                <p:nvPr/>
              </p:nvGrpSpPr>
              <p:grpSpPr bwMode="auto">
                <a:xfrm flipH="1">
                  <a:off x="3381" y="3696"/>
                  <a:ext cx="315" cy="365"/>
                  <a:chOff x="3312" y="1968"/>
                  <a:chExt cx="338" cy="411"/>
                </a:xfrm>
              </p:grpSpPr>
              <p:sp>
                <p:nvSpPr>
                  <p:cNvPr id="17483" name="Rectangle 92"/>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7484" name="Text Box 93"/>
                  <p:cNvSpPr txBox="1">
                    <a:spLocks noChangeArrowheads="1"/>
                  </p:cNvSpPr>
                  <p:nvPr/>
                </p:nvSpPr>
                <p:spPr bwMode="auto">
                  <a:xfrm>
                    <a:off x="3312" y="1968"/>
                    <a:ext cx="338" cy="411"/>
                  </a:xfrm>
                  <a:prstGeom prst="rect">
                    <a:avLst/>
                  </a:prstGeom>
                  <a:noFill/>
                  <a:ln w="12700">
                    <a:noFill/>
                    <a:miter lim="800000"/>
                    <a:headEnd/>
                    <a:tailEnd/>
                  </a:ln>
                </p:spPr>
                <p:txBody>
                  <a:bodyPr wrap="none">
                    <a:spAutoFit/>
                  </a:bodyPr>
                  <a:lstStyle/>
                  <a:p>
                    <a:r>
                      <a:rPr lang="en-US" sz="3200" b="1"/>
                      <a:t>O</a:t>
                    </a:r>
                  </a:p>
                </p:txBody>
              </p:sp>
            </p:grpSp>
            <p:sp>
              <p:nvSpPr>
                <p:cNvPr id="17472" name="Line 94"/>
                <p:cNvSpPr>
                  <a:spLocks noChangeShapeType="1"/>
                </p:cNvSpPr>
                <p:nvPr/>
              </p:nvSpPr>
              <p:spPr bwMode="auto">
                <a:xfrm flipH="1">
                  <a:off x="4489" y="3340"/>
                  <a:ext cx="0" cy="299"/>
                </a:xfrm>
                <a:prstGeom prst="line">
                  <a:avLst/>
                </a:prstGeom>
                <a:noFill/>
                <a:ln w="12700">
                  <a:solidFill>
                    <a:schemeClr val="tx1"/>
                  </a:solidFill>
                  <a:round/>
                  <a:headEnd/>
                  <a:tailEnd/>
                </a:ln>
              </p:spPr>
              <p:txBody>
                <a:bodyPr wrap="none" anchor="ctr"/>
                <a:lstStyle/>
                <a:p>
                  <a:endParaRPr lang="fr-FR"/>
                </a:p>
              </p:txBody>
            </p:sp>
            <p:sp>
              <p:nvSpPr>
                <p:cNvPr id="17473" name="Line 95"/>
                <p:cNvSpPr>
                  <a:spLocks noChangeShapeType="1"/>
                </p:cNvSpPr>
                <p:nvPr/>
              </p:nvSpPr>
              <p:spPr bwMode="auto">
                <a:xfrm flipH="1">
                  <a:off x="3939" y="3171"/>
                  <a:ext cx="247" cy="124"/>
                </a:xfrm>
                <a:prstGeom prst="line">
                  <a:avLst/>
                </a:prstGeom>
                <a:noFill/>
                <a:ln w="12700">
                  <a:solidFill>
                    <a:schemeClr val="tx1"/>
                  </a:solidFill>
                  <a:round/>
                  <a:headEnd/>
                  <a:tailEnd/>
                </a:ln>
              </p:spPr>
              <p:txBody>
                <a:bodyPr wrap="none" anchor="ctr"/>
                <a:lstStyle/>
                <a:p>
                  <a:endParaRPr lang="fr-FR"/>
                </a:p>
              </p:txBody>
            </p:sp>
            <p:sp>
              <p:nvSpPr>
                <p:cNvPr id="17474" name="Line 96"/>
                <p:cNvSpPr>
                  <a:spLocks noChangeShapeType="1"/>
                </p:cNvSpPr>
                <p:nvPr/>
              </p:nvSpPr>
              <p:spPr bwMode="auto">
                <a:xfrm flipH="1">
                  <a:off x="3660" y="3680"/>
                  <a:ext cx="192" cy="192"/>
                </a:xfrm>
                <a:prstGeom prst="line">
                  <a:avLst/>
                </a:prstGeom>
                <a:noFill/>
                <a:ln w="12700">
                  <a:solidFill>
                    <a:schemeClr val="tx1"/>
                  </a:solidFill>
                  <a:round/>
                  <a:headEnd/>
                  <a:tailEnd/>
                </a:ln>
              </p:spPr>
              <p:txBody>
                <a:bodyPr wrap="none" anchor="ctr"/>
                <a:lstStyle/>
                <a:p>
                  <a:endParaRPr lang="fr-FR"/>
                </a:p>
              </p:txBody>
            </p:sp>
            <p:sp>
              <p:nvSpPr>
                <p:cNvPr id="17475" name="Line 97"/>
                <p:cNvSpPr>
                  <a:spLocks noChangeShapeType="1"/>
                </p:cNvSpPr>
                <p:nvPr/>
              </p:nvSpPr>
              <p:spPr bwMode="auto">
                <a:xfrm flipH="1">
                  <a:off x="3635" y="3634"/>
                  <a:ext cx="192" cy="192"/>
                </a:xfrm>
                <a:prstGeom prst="line">
                  <a:avLst/>
                </a:prstGeom>
                <a:noFill/>
                <a:ln w="12700">
                  <a:solidFill>
                    <a:schemeClr val="tx1"/>
                  </a:solidFill>
                  <a:round/>
                  <a:headEnd/>
                  <a:tailEnd/>
                </a:ln>
              </p:spPr>
              <p:txBody>
                <a:bodyPr wrap="none" anchor="ctr"/>
                <a:lstStyle/>
                <a:p>
                  <a:endParaRPr lang="fr-FR"/>
                </a:p>
              </p:txBody>
            </p:sp>
            <p:grpSp>
              <p:nvGrpSpPr>
                <p:cNvPr id="7" name="Group 98"/>
                <p:cNvGrpSpPr>
                  <a:grpSpLocks/>
                </p:cNvGrpSpPr>
                <p:nvPr/>
              </p:nvGrpSpPr>
              <p:grpSpPr bwMode="auto">
                <a:xfrm flipH="1">
                  <a:off x="3671" y="3179"/>
                  <a:ext cx="301" cy="365"/>
                  <a:chOff x="3312" y="1968"/>
                  <a:chExt cx="323" cy="411"/>
                </a:xfrm>
              </p:grpSpPr>
              <p:sp>
                <p:nvSpPr>
                  <p:cNvPr id="17481" name="Rectangle 99"/>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7482" name="Text Box 100"/>
                  <p:cNvSpPr txBox="1">
                    <a:spLocks noChangeArrowheads="1"/>
                  </p:cNvSpPr>
                  <p:nvPr/>
                </p:nvSpPr>
                <p:spPr bwMode="auto">
                  <a:xfrm>
                    <a:off x="3312" y="1968"/>
                    <a:ext cx="323" cy="411"/>
                  </a:xfrm>
                  <a:prstGeom prst="rect">
                    <a:avLst/>
                  </a:prstGeom>
                  <a:noFill/>
                  <a:ln w="12700">
                    <a:noFill/>
                    <a:miter lim="800000"/>
                    <a:headEnd/>
                    <a:tailEnd/>
                  </a:ln>
                </p:spPr>
                <p:txBody>
                  <a:bodyPr wrap="none">
                    <a:spAutoFit/>
                  </a:bodyPr>
                  <a:lstStyle/>
                  <a:p>
                    <a:r>
                      <a:rPr lang="en-US" sz="3200" b="1"/>
                      <a:t>N</a:t>
                    </a:r>
                  </a:p>
                </p:txBody>
              </p:sp>
            </p:grpSp>
            <p:sp>
              <p:nvSpPr>
                <p:cNvPr id="17477" name="Text Box 101"/>
                <p:cNvSpPr txBox="1">
                  <a:spLocks noChangeArrowheads="1"/>
                </p:cNvSpPr>
                <p:nvPr/>
              </p:nvSpPr>
              <p:spPr bwMode="auto">
                <a:xfrm flipH="1">
                  <a:off x="4032" y="2496"/>
                  <a:ext cx="301" cy="365"/>
                </a:xfrm>
                <a:prstGeom prst="rect">
                  <a:avLst/>
                </a:prstGeom>
                <a:noFill/>
                <a:ln w="12700">
                  <a:noFill/>
                  <a:miter lim="800000"/>
                  <a:headEnd/>
                  <a:tailEnd/>
                </a:ln>
              </p:spPr>
              <p:txBody>
                <a:bodyPr wrap="none">
                  <a:spAutoFit/>
                </a:bodyPr>
                <a:lstStyle/>
                <a:p>
                  <a:r>
                    <a:rPr lang="en-US" sz="3200" b="1"/>
                    <a:t>N</a:t>
                  </a:r>
                </a:p>
              </p:txBody>
            </p:sp>
            <p:sp>
              <p:nvSpPr>
                <p:cNvPr id="17478" name="Text Box 102"/>
                <p:cNvSpPr txBox="1">
                  <a:spLocks noChangeArrowheads="1"/>
                </p:cNvSpPr>
                <p:nvPr/>
              </p:nvSpPr>
              <p:spPr bwMode="auto">
                <a:xfrm flipH="1">
                  <a:off x="4368" y="2352"/>
                  <a:ext cx="315" cy="365"/>
                </a:xfrm>
                <a:prstGeom prst="rect">
                  <a:avLst/>
                </a:prstGeom>
                <a:noFill/>
                <a:ln w="12700">
                  <a:noFill/>
                  <a:miter lim="800000"/>
                  <a:headEnd/>
                  <a:tailEnd/>
                </a:ln>
              </p:spPr>
              <p:txBody>
                <a:bodyPr wrap="none">
                  <a:spAutoFit/>
                </a:bodyPr>
                <a:lstStyle/>
                <a:p>
                  <a:r>
                    <a:rPr lang="en-US" sz="3200" b="1"/>
                    <a:t>H</a:t>
                  </a:r>
                </a:p>
              </p:txBody>
            </p:sp>
            <p:sp>
              <p:nvSpPr>
                <p:cNvPr id="17479" name="Line 103"/>
                <p:cNvSpPr>
                  <a:spLocks noChangeShapeType="1"/>
                </p:cNvSpPr>
                <p:nvPr/>
              </p:nvSpPr>
              <p:spPr bwMode="auto">
                <a:xfrm flipH="1">
                  <a:off x="4272" y="2544"/>
                  <a:ext cx="144" cy="48"/>
                </a:xfrm>
                <a:prstGeom prst="line">
                  <a:avLst/>
                </a:prstGeom>
                <a:noFill/>
                <a:ln w="12700">
                  <a:solidFill>
                    <a:schemeClr val="tx1"/>
                  </a:solidFill>
                  <a:round/>
                  <a:headEnd/>
                  <a:tailEnd/>
                </a:ln>
              </p:spPr>
              <p:txBody>
                <a:bodyPr wrap="none" anchor="ctr"/>
                <a:lstStyle/>
                <a:p>
                  <a:endParaRPr lang="fr-FR"/>
                </a:p>
              </p:txBody>
            </p:sp>
            <p:sp>
              <p:nvSpPr>
                <p:cNvPr id="17480" name="Line 104"/>
                <p:cNvSpPr>
                  <a:spLocks noChangeShapeType="1"/>
                </p:cNvSpPr>
                <p:nvPr/>
              </p:nvSpPr>
              <p:spPr bwMode="auto">
                <a:xfrm>
                  <a:off x="3936" y="2544"/>
                  <a:ext cx="144" cy="48"/>
                </a:xfrm>
                <a:prstGeom prst="line">
                  <a:avLst/>
                </a:prstGeom>
                <a:noFill/>
                <a:ln w="12700">
                  <a:solidFill>
                    <a:schemeClr val="tx1"/>
                  </a:solidFill>
                  <a:round/>
                  <a:headEnd/>
                  <a:tailEnd/>
                </a:ln>
              </p:spPr>
              <p:txBody>
                <a:bodyPr wrap="none" anchor="ctr"/>
                <a:lstStyle/>
                <a:p>
                  <a:endParaRPr lang="fr-FR"/>
                </a:p>
              </p:txBody>
            </p:sp>
          </p:grpSp>
          <p:sp>
            <p:nvSpPr>
              <p:cNvPr id="17453" name="Text Box 105"/>
              <p:cNvSpPr txBox="1">
                <a:spLocks noChangeArrowheads="1"/>
              </p:cNvSpPr>
              <p:nvPr/>
            </p:nvSpPr>
            <p:spPr bwMode="auto">
              <a:xfrm rot="4044778">
                <a:off x="3920" y="1888"/>
                <a:ext cx="1069" cy="365"/>
              </a:xfrm>
              <a:prstGeom prst="rect">
                <a:avLst/>
              </a:prstGeom>
              <a:noFill/>
              <a:ln w="12700">
                <a:noFill/>
                <a:miter lim="800000"/>
                <a:headEnd/>
                <a:tailEnd/>
              </a:ln>
            </p:spPr>
            <p:txBody>
              <a:bodyPr wrap="none">
                <a:spAutoFit/>
              </a:bodyPr>
              <a:lstStyle/>
              <a:p>
                <a:r>
                  <a:rPr lang="en-US" sz="3200" b="1">
                    <a:solidFill>
                      <a:srgbClr val="336600"/>
                    </a:solidFill>
                  </a:rPr>
                  <a:t>Cytosine</a:t>
                </a:r>
              </a:p>
            </p:txBody>
          </p:sp>
        </p:grpSp>
        <p:sp>
          <p:nvSpPr>
            <p:cNvPr id="17449" name="Text Box 142"/>
            <p:cNvSpPr txBox="1">
              <a:spLocks noChangeArrowheads="1"/>
            </p:cNvSpPr>
            <p:nvPr/>
          </p:nvSpPr>
          <p:spPr bwMode="auto">
            <a:xfrm>
              <a:off x="2117" y="907"/>
              <a:ext cx="212" cy="404"/>
            </a:xfrm>
            <a:prstGeom prst="rect">
              <a:avLst/>
            </a:prstGeom>
            <a:noFill/>
            <a:ln w="12700">
              <a:noFill/>
              <a:miter lim="800000"/>
              <a:headEnd/>
              <a:tailEnd/>
            </a:ln>
          </p:spPr>
          <p:txBody>
            <a:bodyPr wrap="none">
              <a:spAutoFit/>
            </a:bodyPr>
            <a:lstStyle/>
            <a:p>
              <a:r>
                <a:rPr lang="en-US" sz="3600" b="1"/>
                <a:t>-</a:t>
              </a:r>
            </a:p>
          </p:txBody>
        </p:sp>
        <p:sp>
          <p:nvSpPr>
            <p:cNvPr id="17450" name="Text Box 145"/>
            <p:cNvSpPr txBox="1">
              <a:spLocks noChangeArrowheads="1"/>
            </p:cNvSpPr>
            <p:nvPr/>
          </p:nvSpPr>
          <p:spPr bwMode="auto">
            <a:xfrm>
              <a:off x="1829" y="139"/>
              <a:ext cx="280" cy="404"/>
            </a:xfrm>
            <a:prstGeom prst="rect">
              <a:avLst/>
            </a:prstGeom>
            <a:noFill/>
            <a:ln w="12700">
              <a:noFill/>
              <a:miter lim="800000"/>
              <a:headEnd/>
              <a:tailEnd/>
            </a:ln>
          </p:spPr>
          <p:txBody>
            <a:bodyPr wrap="none">
              <a:spAutoFit/>
            </a:bodyPr>
            <a:lstStyle/>
            <a:p>
              <a:r>
                <a:rPr lang="en-US" sz="3600" b="1"/>
                <a:t>+</a:t>
              </a:r>
            </a:p>
          </p:txBody>
        </p:sp>
        <p:sp>
          <p:nvSpPr>
            <p:cNvPr id="17451" name="Text Box 146"/>
            <p:cNvSpPr txBox="1">
              <a:spLocks noChangeArrowheads="1"/>
            </p:cNvSpPr>
            <p:nvPr/>
          </p:nvSpPr>
          <p:spPr bwMode="auto">
            <a:xfrm>
              <a:off x="2021" y="1531"/>
              <a:ext cx="212" cy="404"/>
            </a:xfrm>
            <a:prstGeom prst="rect">
              <a:avLst/>
            </a:prstGeom>
            <a:noFill/>
            <a:ln w="12700">
              <a:noFill/>
              <a:miter lim="800000"/>
              <a:headEnd/>
              <a:tailEnd/>
            </a:ln>
          </p:spPr>
          <p:txBody>
            <a:bodyPr wrap="none">
              <a:spAutoFit/>
            </a:bodyPr>
            <a:lstStyle/>
            <a:p>
              <a:r>
                <a:rPr lang="en-US" sz="3600" b="1"/>
                <a:t>-</a:t>
              </a:r>
            </a:p>
          </p:txBody>
        </p:sp>
      </p:grpSp>
      <p:grpSp>
        <p:nvGrpSpPr>
          <p:cNvPr id="8" name="Group 36"/>
          <p:cNvGrpSpPr>
            <a:grpSpLocks/>
          </p:cNvGrpSpPr>
          <p:nvPr/>
        </p:nvGrpSpPr>
        <p:grpSpPr bwMode="auto">
          <a:xfrm rot="-499820">
            <a:off x="1905000" y="2438400"/>
            <a:ext cx="3048000" cy="3048000"/>
            <a:chOff x="480" y="672"/>
            <a:chExt cx="1920" cy="1920"/>
          </a:xfrm>
        </p:grpSpPr>
        <p:grpSp>
          <p:nvGrpSpPr>
            <p:cNvPr id="9" name="Group 37"/>
            <p:cNvGrpSpPr>
              <a:grpSpLocks/>
            </p:cNvGrpSpPr>
            <p:nvPr/>
          </p:nvGrpSpPr>
          <p:grpSpPr bwMode="auto">
            <a:xfrm rot="1300200">
              <a:off x="480" y="669"/>
              <a:ext cx="1920" cy="1920"/>
              <a:chOff x="144" y="528"/>
              <a:chExt cx="1920" cy="1920"/>
            </a:xfrm>
          </p:grpSpPr>
          <p:sp>
            <p:nvSpPr>
              <p:cNvPr id="17423" name="Oval 38"/>
              <p:cNvSpPr>
                <a:spLocks noChangeArrowheads="1"/>
              </p:cNvSpPr>
              <p:nvPr/>
            </p:nvSpPr>
            <p:spPr bwMode="auto">
              <a:xfrm>
                <a:off x="144" y="528"/>
                <a:ext cx="1920" cy="1920"/>
              </a:xfrm>
              <a:prstGeom prst="ellipse">
                <a:avLst/>
              </a:prstGeom>
              <a:solidFill>
                <a:srgbClr val="0AAAA8"/>
              </a:solidFill>
              <a:ln w="12700">
                <a:noFill/>
                <a:round/>
                <a:headEnd/>
                <a:tailEnd/>
              </a:ln>
            </p:spPr>
            <p:txBody>
              <a:bodyPr wrap="none" anchor="ctr"/>
              <a:lstStyle/>
              <a:p>
                <a:endParaRPr lang="fr-FR"/>
              </a:p>
            </p:txBody>
          </p:sp>
          <p:sp>
            <p:nvSpPr>
              <p:cNvPr id="17424" name="AutoShape 39"/>
              <p:cNvSpPr>
                <a:spLocks noChangeArrowheads="1"/>
              </p:cNvSpPr>
              <p:nvPr/>
            </p:nvSpPr>
            <p:spPr bwMode="auto">
              <a:xfrm rot="16200000" flipH="1">
                <a:off x="309" y="1499"/>
                <a:ext cx="597" cy="589"/>
              </a:xfrm>
              <a:prstGeom prst="pentagon">
                <a:avLst/>
              </a:prstGeom>
              <a:noFill/>
              <a:ln w="19050">
                <a:solidFill>
                  <a:schemeClr val="tx1"/>
                </a:solidFill>
                <a:miter lim="800000"/>
                <a:headEnd/>
                <a:tailEnd/>
              </a:ln>
            </p:spPr>
            <p:txBody>
              <a:bodyPr wrap="none" anchor="ctr"/>
              <a:lstStyle/>
              <a:p>
                <a:endParaRPr lang="fr-FR"/>
              </a:p>
            </p:txBody>
          </p:sp>
          <p:grpSp>
            <p:nvGrpSpPr>
              <p:cNvPr id="10" name="Group 40"/>
              <p:cNvGrpSpPr>
                <a:grpSpLocks/>
              </p:cNvGrpSpPr>
              <p:nvPr/>
            </p:nvGrpSpPr>
            <p:grpSpPr bwMode="auto">
              <a:xfrm>
                <a:off x="408" y="1367"/>
                <a:ext cx="301" cy="365"/>
                <a:chOff x="3312" y="1968"/>
                <a:chExt cx="327" cy="411"/>
              </a:xfrm>
            </p:grpSpPr>
            <p:sp>
              <p:nvSpPr>
                <p:cNvPr id="17446" name="Rectangle 41"/>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7447" name="Text Box 42"/>
                <p:cNvSpPr txBox="1">
                  <a:spLocks noChangeArrowheads="1"/>
                </p:cNvSpPr>
                <p:nvPr/>
              </p:nvSpPr>
              <p:spPr bwMode="auto">
                <a:xfrm>
                  <a:off x="3312" y="1968"/>
                  <a:ext cx="327" cy="411"/>
                </a:xfrm>
                <a:prstGeom prst="rect">
                  <a:avLst/>
                </a:prstGeom>
                <a:noFill/>
                <a:ln w="12700">
                  <a:noFill/>
                  <a:miter lim="800000"/>
                  <a:headEnd/>
                  <a:tailEnd/>
                </a:ln>
              </p:spPr>
              <p:txBody>
                <a:bodyPr wrap="none">
                  <a:spAutoFit/>
                </a:bodyPr>
                <a:lstStyle/>
                <a:p>
                  <a:r>
                    <a:rPr lang="en-US" sz="3200" b="1"/>
                    <a:t>N</a:t>
                  </a:r>
                </a:p>
              </p:txBody>
            </p:sp>
          </p:grpSp>
          <p:grpSp>
            <p:nvGrpSpPr>
              <p:cNvPr id="11" name="Group 43"/>
              <p:cNvGrpSpPr>
                <a:grpSpLocks/>
              </p:cNvGrpSpPr>
              <p:nvPr/>
            </p:nvGrpSpPr>
            <p:grpSpPr bwMode="auto">
              <a:xfrm>
                <a:off x="408" y="1921"/>
                <a:ext cx="301" cy="365"/>
                <a:chOff x="3312" y="1968"/>
                <a:chExt cx="327" cy="411"/>
              </a:xfrm>
            </p:grpSpPr>
            <p:sp>
              <p:nvSpPr>
                <p:cNvPr id="17444" name="Rectangle 44"/>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7445" name="Text Box 45"/>
                <p:cNvSpPr txBox="1">
                  <a:spLocks noChangeArrowheads="1"/>
                </p:cNvSpPr>
                <p:nvPr/>
              </p:nvSpPr>
              <p:spPr bwMode="auto">
                <a:xfrm>
                  <a:off x="3312" y="1968"/>
                  <a:ext cx="327" cy="411"/>
                </a:xfrm>
                <a:prstGeom prst="rect">
                  <a:avLst/>
                </a:prstGeom>
                <a:noFill/>
                <a:ln w="12700">
                  <a:noFill/>
                  <a:miter lim="800000"/>
                  <a:headEnd/>
                  <a:tailEnd/>
                </a:ln>
              </p:spPr>
              <p:txBody>
                <a:bodyPr wrap="none">
                  <a:spAutoFit/>
                </a:bodyPr>
                <a:lstStyle/>
                <a:p>
                  <a:r>
                    <a:rPr lang="en-US" sz="3200" b="1"/>
                    <a:t>N</a:t>
                  </a:r>
                </a:p>
              </p:txBody>
            </p:sp>
          </p:grpSp>
          <p:sp>
            <p:nvSpPr>
              <p:cNvPr id="17427" name="Line 46"/>
              <p:cNvSpPr>
                <a:spLocks noChangeShapeType="1"/>
              </p:cNvSpPr>
              <p:nvPr/>
            </p:nvSpPr>
            <p:spPr bwMode="auto">
              <a:xfrm flipH="1">
                <a:off x="380" y="1665"/>
                <a:ext cx="88" cy="128"/>
              </a:xfrm>
              <a:prstGeom prst="line">
                <a:avLst/>
              </a:prstGeom>
              <a:noFill/>
              <a:ln w="12700">
                <a:solidFill>
                  <a:schemeClr val="tx1"/>
                </a:solidFill>
                <a:round/>
                <a:headEnd/>
                <a:tailEnd/>
              </a:ln>
            </p:spPr>
            <p:txBody>
              <a:bodyPr wrap="none" anchor="ctr"/>
              <a:lstStyle/>
              <a:p>
                <a:endParaRPr lang="fr-FR"/>
              </a:p>
            </p:txBody>
          </p:sp>
          <p:sp>
            <p:nvSpPr>
              <p:cNvPr id="17428" name="AutoShape 47"/>
              <p:cNvSpPr>
                <a:spLocks noChangeArrowheads="1"/>
              </p:cNvSpPr>
              <p:nvPr/>
            </p:nvSpPr>
            <p:spPr bwMode="auto">
              <a:xfrm rot="-5400000">
                <a:off x="894" y="1444"/>
                <a:ext cx="725" cy="708"/>
              </a:xfrm>
              <a:prstGeom prst="hexagon">
                <a:avLst>
                  <a:gd name="adj" fmla="val 25600"/>
                  <a:gd name="vf" fmla="val 115470"/>
                </a:avLst>
              </a:prstGeom>
              <a:noFill/>
              <a:ln w="19050">
                <a:solidFill>
                  <a:schemeClr val="tx1"/>
                </a:solidFill>
                <a:miter lim="800000"/>
                <a:headEnd/>
                <a:tailEnd/>
              </a:ln>
            </p:spPr>
            <p:txBody>
              <a:bodyPr wrap="none" anchor="ctr"/>
              <a:lstStyle/>
              <a:p>
                <a:endParaRPr lang="fr-FR"/>
              </a:p>
            </p:txBody>
          </p:sp>
          <p:sp>
            <p:nvSpPr>
              <p:cNvPr id="17429" name="Line 48"/>
              <p:cNvSpPr>
                <a:spLocks noChangeShapeType="1"/>
              </p:cNvSpPr>
              <p:nvPr/>
            </p:nvSpPr>
            <p:spPr bwMode="auto">
              <a:xfrm flipV="1">
                <a:off x="1266" y="1048"/>
                <a:ext cx="0" cy="383"/>
              </a:xfrm>
              <a:prstGeom prst="line">
                <a:avLst/>
              </a:prstGeom>
              <a:noFill/>
              <a:ln w="12700">
                <a:solidFill>
                  <a:schemeClr val="tx1"/>
                </a:solidFill>
                <a:round/>
                <a:headEnd/>
                <a:tailEnd/>
              </a:ln>
            </p:spPr>
            <p:txBody>
              <a:bodyPr wrap="none" anchor="ctr"/>
              <a:lstStyle/>
              <a:p>
                <a:endParaRPr lang="fr-FR"/>
              </a:p>
            </p:txBody>
          </p:sp>
          <p:grpSp>
            <p:nvGrpSpPr>
              <p:cNvPr id="12" name="Group 49"/>
              <p:cNvGrpSpPr>
                <a:grpSpLocks/>
              </p:cNvGrpSpPr>
              <p:nvPr/>
            </p:nvGrpSpPr>
            <p:grpSpPr bwMode="auto">
              <a:xfrm>
                <a:off x="1114" y="2006"/>
                <a:ext cx="301" cy="365"/>
                <a:chOff x="3312" y="1968"/>
                <a:chExt cx="325" cy="411"/>
              </a:xfrm>
            </p:grpSpPr>
            <p:sp>
              <p:nvSpPr>
                <p:cNvPr id="17442" name="Rectangle 50"/>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7443" name="Text Box 51"/>
                <p:cNvSpPr txBox="1">
                  <a:spLocks noChangeArrowheads="1"/>
                </p:cNvSpPr>
                <p:nvPr/>
              </p:nvSpPr>
              <p:spPr bwMode="auto">
                <a:xfrm>
                  <a:off x="3312" y="1968"/>
                  <a:ext cx="325" cy="411"/>
                </a:xfrm>
                <a:prstGeom prst="rect">
                  <a:avLst/>
                </a:prstGeom>
                <a:noFill/>
                <a:ln w="12700">
                  <a:noFill/>
                  <a:miter lim="800000"/>
                  <a:headEnd/>
                  <a:tailEnd/>
                </a:ln>
              </p:spPr>
              <p:txBody>
                <a:bodyPr wrap="none">
                  <a:spAutoFit/>
                </a:bodyPr>
                <a:lstStyle/>
                <a:p>
                  <a:r>
                    <a:rPr lang="en-US" sz="3200" b="1"/>
                    <a:t>N</a:t>
                  </a:r>
                </a:p>
              </p:txBody>
            </p:sp>
          </p:grpSp>
          <p:grpSp>
            <p:nvGrpSpPr>
              <p:cNvPr id="13" name="Group 52"/>
              <p:cNvGrpSpPr>
                <a:grpSpLocks/>
              </p:cNvGrpSpPr>
              <p:nvPr/>
            </p:nvGrpSpPr>
            <p:grpSpPr bwMode="auto">
              <a:xfrm>
                <a:off x="1468" y="1495"/>
                <a:ext cx="301" cy="365"/>
                <a:chOff x="3312" y="1968"/>
                <a:chExt cx="326" cy="411"/>
              </a:xfrm>
            </p:grpSpPr>
            <p:sp>
              <p:nvSpPr>
                <p:cNvPr id="17440" name="Rectangle 53"/>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7441" name="Text Box 54"/>
                <p:cNvSpPr txBox="1">
                  <a:spLocks noChangeArrowheads="1"/>
                </p:cNvSpPr>
                <p:nvPr/>
              </p:nvSpPr>
              <p:spPr bwMode="auto">
                <a:xfrm>
                  <a:off x="3312" y="1968"/>
                  <a:ext cx="326" cy="411"/>
                </a:xfrm>
                <a:prstGeom prst="rect">
                  <a:avLst/>
                </a:prstGeom>
                <a:noFill/>
                <a:ln w="12700">
                  <a:noFill/>
                  <a:miter lim="800000"/>
                  <a:headEnd/>
                  <a:tailEnd/>
                </a:ln>
              </p:spPr>
              <p:txBody>
                <a:bodyPr wrap="none">
                  <a:spAutoFit/>
                </a:bodyPr>
                <a:lstStyle/>
                <a:p>
                  <a:r>
                    <a:rPr lang="en-US" sz="3200" b="1"/>
                    <a:t>N</a:t>
                  </a:r>
                </a:p>
              </p:txBody>
            </p:sp>
          </p:grpSp>
          <p:sp>
            <p:nvSpPr>
              <p:cNvPr id="17432" name="Line 55"/>
              <p:cNvSpPr>
                <a:spLocks noChangeShapeType="1"/>
              </p:cNvSpPr>
              <p:nvPr/>
            </p:nvSpPr>
            <p:spPr bwMode="auto">
              <a:xfrm>
                <a:off x="956" y="1656"/>
                <a:ext cx="0" cy="299"/>
              </a:xfrm>
              <a:prstGeom prst="line">
                <a:avLst/>
              </a:prstGeom>
              <a:noFill/>
              <a:ln w="12700">
                <a:solidFill>
                  <a:schemeClr val="tx1"/>
                </a:solidFill>
                <a:round/>
                <a:headEnd/>
                <a:tailEnd/>
              </a:ln>
            </p:spPr>
            <p:txBody>
              <a:bodyPr wrap="none" anchor="ctr"/>
              <a:lstStyle/>
              <a:p>
                <a:endParaRPr lang="fr-FR"/>
              </a:p>
            </p:txBody>
          </p:sp>
          <p:sp>
            <p:nvSpPr>
              <p:cNvPr id="17433" name="Line 56"/>
              <p:cNvSpPr>
                <a:spLocks noChangeShapeType="1"/>
              </p:cNvSpPr>
              <p:nvPr/>
            </p:nvSpPr>
            <p:spPr bwMode="auto">
              <a:xfrm>
                <a:off x="1256" y="1487"/>
                <a:ext cx="245" cy="124"/>
              </a:xfrm>
              <a:prstGeom prst="line">
                <a:avLst/>
              </a:prstGeom>
              <a:noFill/>
              <a:ln w="12700">
                <a:solidFill>
                  <a:schemeClr val="tx1"/>
                </a:solidFill>
                <a:round/>
                <a:headEnd/>
                <a:tailEnd/>
              </a:ln>
            </p:spPr>
            <p:txBody>
              <a:bodyPr wrap="none" anchor="ctr"/>
              <a:lstStyle/>
              <a:p>
                <a:endParaRPr lang="fr-FR"/>
              </a:p>
            </p:txBody>
          </p:sp>
          <p:sp>
            <p:nvSpPr>
              <p:cNvPr id="17434" name="Line 57"/>
              <p:cNvSpPr>
                <a:spLocks noChangeShapeType="1"/>
              </p:cNvSpPr>
              <p:nvPr/>
            </p:nvSpPr>
            <p:spPr bwMode="auto">
              <a:xfrm flipH="1">
                <a:off x="1329" y="1938"/>
                <a:ext cx="245" cy="124"/>
              </a:xfrm>
              <a:prstGeom prst="line">
                <a:avLst/>
              </a:prstGeom>
              <a:noFill/>
              <a:ln w="12700">
                <a:solidFill>
                  <a:schemeClr val="tx1"/>
                </a:solidFill>
                <a:round/>
                <a:headEnd/>
                <a:tailEnd/>
              </a:ln>
            </p:spPr>
            <p:txBody>
              <a:bodyPr wrap="none" anchor="ctr"/>
              <a:lstStyle/>
              <a:p>
                <a:endParaRPr lang="fr-FR"/>
              </a:p>
            </p:txBody>
          </p:sp>
          <p:sp>
            <p:nvSpPr>
              <p:cNvPr id="17435" name="Text Box 58"/>
              <p:cNvSpPr txBox="1">
                <a:spLocks noChangeArrowheads="1"/>
              </p:cNvSpPr>
              <p:nvPr/>
            </p:nvSpPr>
            <p:spPr bwMode="auto">
              <a:xfrm>
                <a:off x="864" y="576"/>
                <a:ext cx="315" cy="365"/>
              </a:xfrm>
              <a:prstGeom prst="rect">
                <a:avLst/>
              </a:prstGeom>
              <a:noFill/>
              <a:ln w="12700">
                <a:noFill/>
                <a:miter lim="800000"/>
                <a:headEnd/>
                <a:tailEnd/>
              </a:ln>
            </p:spPr>
            <p:txBody>
              <a:bodyPr wrap="none">
                <a:spAutoFit/>
              </a:bodyPr>
              <a:lstStyle/>
              <a:p>
                <a:r>
                  <a:rPr lang="en-US" sz="3200" b="1"/>
                  <a:t>H</a:t>
                </a:r>
              </a:p>
            </p:txBody>
          </p:sp>
          <p:sp>
            <p:nvSpPr>
              <p:cNvPr id="17436" name="Text Box 59"/>
              <p:cNvSpPr txBox="1">
                <a:spLocks noChangeArrowheads="1"/>
              </p:cNvSpPr>
              <p:nvPr/>
            </p:nvSpPr>
            <p:spPr bwMode="auto">
              <a:xfrm>
                <a:off x="1123" y="812"/>
                <a:ext cx="301" cy="365"/>
              </a:xfrm>
              <a:prstGeom prst="rect">
                <a:avLst/>
              </a:prstGeom>
              <a:noFill/>
              <a:ln w="12700">
                <a:noFill/>
                <a:miter lim="800000"/>
                <a:headEnd/>
                <a:tailEnd/>
              </a:ln>
            </p:spPr>
            <p:txBody>
              <a:bodyPr wrap="none">
                <a:spAutoFit/>
              </a:bodyPr>
              <a:lstStyle/>
              <a:p>
                <a:r>
                  <a:rPr lang="en-US" sz="3200" b="1"/>
                  <a:t>N</a:t>
                </a:r>
              </a:p>
            </p:txBody>
          </p:sp>
          <p:sp>
            <p:nvSpPr>
              <p:cNvPr id="17437" name="Text Box 60"/>
              <p:cNvSpPr txBox="1">
                <a:spLocks noChangeArrowheads="1"/>
              </p:cNvSpPr>
              <p:nvPr/>
            </p:nvSpPr>
            <p:spPr bwMode="auto">
              <a:xfrm>
                <a:off x="1392" y="576"/>
                <a:ext cx="315" cy="365"/>
              </a:xfrm>
              <a:prstGeom prst="rect">
                <a:avLst/>
              </a:prstGeom>
              <a:noFill/>
              <a:ln w="12700">
                <a:noFill/>
                <a:miter lim="800000"/>
                <a:headEnd/>
                <a:tailEnd/>
              </a:ln>
            </p:spPr>
            <p:txBody>
              <a:bodyPr wrap="none">
                <a:spAutoFit/>
              </a:bodyPr>
              <a:lstStyle/>
              <a:p>
                <a:r>
                  <a:rPr lang="en-US" sz="3200" b="1"/>
                  <a:t>H</a:t>
                </a:r>
              </a:p>
            </p:txBody>
          </p:sp>
          <p:sp>
            <p:nvSpPr>
              <p:cNvPr id="17438" name="Line 61"/>
              <p:cNvSpPr>
                <a:spLocks noChangeShapeType="1"/>
              </p:cNvSpPr>
              <p:nvPr/>
            </p:nvSpPr>
            <p:spPr bwMode="auto">
              <a:xfrm flipV="1">
                <a:off x="1392" y="864"/>
                <a:ext cx="96" cy="96"/>
              </a:xfrm>
              <a:prstGeom prst="line">
                <a:avLst/>
              </a:prstGeom>
              <a:noFill/>
              <a:ln w="12700">
                <a:solidFill>
                  <a:schemeClr val="tx1"/>
                </a:solidFill>
                <a:round/>
                <a:headEnd/>
                <a:tailEnd/>
              </a:ln>
            </p:spPr>
            <p:txBody>
              <a:bodyPr wrap="none" anchor="ctr"/>
              <a:lstStyle/>
              <a:p>
                <a:endParaRPr lang="fr-FR"/>
              </a:p>
            </p:txBody>
          </p:sp>
          <p:sp>
            <p:nvSpPr>
              <p:cNvPr id="17439" name="Line 62"/>
              <p:cNvSpPr>
                <a:spLocks noChangeShapeType="1"/>
              </p:cNvSpPr>
              <p:nvPr/>
            </p:nvSpPr>
            <p:spPr bwMode="auto">
              <a:xfrm flipH="1" flipV="1">
                <a:off x="1104" y="864"/>
                <a:ext cx="96" cy="96"/>
              </a:xfrm>
              <a:prstGeom prst="line">
                <a:avLst/>
              </a:prstGeom>
              <a:noFill/>
              <a:ln w="12700">
                <a:solidFill>
                  <a:schemeClr val="tx1"/>
                </a:solidFill>
                <a:round/>
                <a:headEnd/>
                <a:tailEnd/>
              </a:ln>
            </p:spPr>
            <p:txBody>
              <a:bodyPr wrap="none" anchor="ctr"/>
              <a:lstStyle/>
              <a:p>
                <a:endParaRPr lang="fr-FR"/>
              </a:p>
            </p:txBody>
          </p:sp>
        </p:grpSp>
        <p:sp>
          <p:nvSpPr>
            <p:cNvPr id="17420" name="Text Box 63"/>
            <p:cNvSpPr txBox="1">
              <a:spLocks noChangeArrowheads="1"/>
            </p:cNvSpPr>
            <p:nvPr/>
          </p:nvSpPr>
          <p:spPr bwMode="auto">
            <a:xfrm>
              <a:off x="1920" y="1677"/>
              <a:ext cx="212" cy="404"/>
            </a:xfrm>
            <a:prstGeom prst="rect">
              <a:avLst/>
            </a:prstGeom>
            <a:noFill/>
            <a:ln w="12700">
              <a:noFill/>
              <a:miter lim="800000"/>
              <a:headEnd/>
              <a:tailEnd/>
            </a:ln>
          </p:spPr>
          <p:txBody>
            <a:bodyPr wrap="none">
              <a:spAutoFit/>
            </a:bodyPr>
            <a:lstStyle/>
            <a:p>
              <a:r>
                <a:rPr lang="en-US" sz="3600" b="1"/>
                <a:t>-</a:t>
              </a:r>
            </a:p>
          </p:txBody>
        </p:sp>
        <p:sp>
          <p:nvSpPr>
            <p:cNvPr id="17421" name="Text Box 64"/>
            <p:cNvSpPr txBox="1">
              <a:spLocks noChangeArrowheads="1"/>
            </p:cNvSpPr>
            <p:nvPr/>
          </p:nvSpPr>
          <p:spPr bwMode="auto">
            <a:xfrm>
              <a:off x="2112" y="768"/>
              <a:ext cx="280" cy="404"/>
            </a:xfrm>
            <a:prstGeom prst="rect">
              <a:avLst/>
            </a:prstGeom>
            <a:noFill/>
            <a:ln w="12700">
              <a:noFill/>
              <a:miter lim="800000"/>
              <a:headEnd/>
              <a:tailEnd/>
            </a:ln>
          </p:spPr>
          <p:txBody>
            <a:bodyPr wrap="none">
              <a:spAutoFit/>
            </a:bodyPr>
            <a:lstStyle/>
            <a:p>
              <a:r>
                <a:rPr lang="en-US" sz="3600" b="1"/>
                <a:t>+</a:t>
              </a:r>
            </a:p>
          </p:txBody>
        </p:sp>
        <p:sp>
          <p:nvSpPr>
            <p:cNvPr id="17422" name="Text Box 65"/>
            <p:cNvSpPr txBox="1">
              <a:spLocks noChangeArrowheads="1"/>
            </p:cNvSpPr>
            <p:nvPr/>
          </p:nvSpPr>
          <p:spPr bwMode="auto">
            <a:xfrm>
              <a:off x="576" y="1056"/>
              <a:ext cx="1026" cy="365"/>
            </a:xfrm>
            <a:prstGeom prst="rect">
              <a:avLst/>
            </a:prstGeom>
            <a:noFill/>
            <a:ln w="12700">
              <a:noFill/>
              <a:miter lim="800000"/>
              <a:headEnd/>
              <a:tailEnd/>
            </a:ln>
          </p:spPr>
          <p:txBody>
            <a:bodyPr wrap="none">
              <a:spAutoFit/>
            </a:bodyPr>
            <a:lstStyle/>
            <a:p>
              <a:r>
                <a:rPr lang="en-US" sz="3200" b="1">
                  <a:solidFill>
                    <a:srgbClr val="034BCD"/>
                  </a:solidFill>
                </a:rPr>
                <a:t>Adenine</a:t>
              </a:r>
            </a:p>
          </p:txBody>
        </p:sp>
      </p:grpSp>
      <p:grpSp>
        <p:nvGrpSpPr>
          <p:cNvPr id="14" name="Group 153"/>
          <p:cNvGrpSpPr>
            <a:grpSpLocks/>
          </p:cNvGrpSpPr>
          <p:nvPr/>
        </p:nvGrpSpPr>
        <p:grpSpPr bwMode="auto">
          <a:xfrm>
            <a:off x="4572000" y="3048000"/>
            <a:ext cx="914400" cy="1371600"/>
            <a:chOff x="1872" y="2016"/>
            <a:chExt cx="576" cy="864"/>
          </a:xfrm>
        </p:grpSpPr>
        <p:sp>
          <p:nvSpPr>
            <p:cNvPr id="17417" name="Line 151"/>
            <p:cNvSpPr>
              <a:spLocks noChangeShapeType="1"/>
            </p:cNvSpPr>
            <p:nvPr/>
          </p:nvSpPr>
          <p:spPr bwMode="auto">
            <a:xfrm>
              <a:off x="1872" y="2016"/>
              <a:ext cx="384" cy="48"/>
            </a:xfrm>
            <a:prstGeom prst="line">
              <a:avLst/>
            </a:prstGeom>
            <a:noFill/>
            <a:ln w="57150">
              <a:solidFill>
                <a:schemeClr val="hlink"/>
              </a:solidFill>
              <a:round/>
              <a:headEnd type="triangle" w="med" len="med"/>
              <a:tailEnd type="triangle" w="med" len="med"/>
            </a:ln>
          </p:spPr>
          <p:txBody>
            <a:bodyPr wrap="none" anchor="ctr"/>
            <a:lstStyle/>
            <a:p>
              <a:endParaRPr lang="fr-FR"/>
            </a:p>
          </p:txBody>
        </p:sp>
        <p:sp>
          <p:nvSpPr>
            <p:cNvPr id="17418" name="Line 152"/>
            <p:cNvSpPr>
              <a:spLocks noChangeShapeType="1"/>
            </p:cNvSpPr>
            <p:nvPr/>
          </p:nvSpPr>
          <p:spPr bwMode="auto">
            <a:xfrm flipV="1">
              <a:off x="1872" y="2832"/>
              <a:ext cx="576" cy="48"/>
            </a:xfrm>
            <a:prstGeom prst="line">
              <a:avLst/>
            </a:prstGeom>
            <a:noFill/>
            <a:ln w="57150">
              <a:solidFill>
                <a:schemeClr val="hlink"/>
              </a:solidFill>
              <a:round/>
              <a:headEnd type="triangle" w="med" len="med"/>
              <a:tailEnd type="triangle" w="med" len="med"/>
            </a:ln>
          </p:spPr>
          <p:txBody>
            <a:bodyPr wrap="none" anchor="ctr"/>
            <a:lstStyle/>
            <a:p>
              <a:endParaRPr lang="fr-FR"/>
            </a:p>
          </p:txBody>
        </p:sp>
      </p:grpSp>
      <p:grpSp>
        <p:nvGrpSpPr>
          <p:cNvPr id="15" name="Group 154"/>
          <p:cNvGrpSpPr>
            <a:grpSpLocks/>
          </p:cNvGrpSpPr>
          <p:nvPr/>
        </p:nvGrpSpPr>
        <p:grpSpPr bwMode="auto">
          <a:xfrm>
            <a:off x="1752600" y="1828800"/>
            <a:ext cx="5867400" cy="4038600"/>
            <a:chOff x="1104" y="1152"/>
            <a:chExt cx="3696" cy="2544"/>
          </a:xfrm>
        </p:grpSpPr>
        <p:sp>
          <p:nvSpPr>
            <p:cNvPr id="17415" name="Line 155"/>
            <p:cNvSpPr>
              <a:spLocks noChangeShapeType="1"/>
            </p:cNvSpPr>
            <p:nvPr/>
          </p:nvSpPr>
          <p:spPr bwMode="auto">
            <a:xfrm>
              <a:off x="1104" y="1152"/>
              <a:ext cx="3696" cy="2544"/>
            </a:xfrm>
            <a:prstGeom prst="line">
              <a:avLst/>
            </a:prstGeom>
            <a:noFill/>
            <a:ln w="254000">
              <a:solidFill>
                <a:schemeClr val="hlink"/>
              </a:solidFill>
              <a:round/>
              <a:headEnd/>
              <a:tailEnd/>
            </a:ln>
          </p:spPr>
          <p:txBody>
            <a:bodyPr wrap="none" anchor="ctr"/>
            <a:lstStyle/>
            <a:p>
              <a:endParaRPr lang="fr-FR"/>
            </a:p>
          </p:txBody>
        </p:sp>
        <p:sp>
          <p:nvSpPr>
            <p:cNvPr id="17416" name="Line 156"/>
            <p:cNvSpPr>
              <a:spLocks noChangeShapeType="1"/>
            </p:cNvSpPr>
            <p:nvPr/>
          </p:nvSpPr>
          <p:spPr bwMode="auto">
            <a:xfrm flipH="1">
              <a:off x="1104" y="1152"/>
              <a:ext cx="3696" cy="2544"/>
            </a:xfrm>
            <a:prstGeom prst="line">
              <a:avLst/>
            </a:prstGeom>
            <a:noFill/>
            <a:ln w="254000">
              <a:solidFill>
                <a:schemeClr val="hlink"/>
              </a:solidFill>
              <a:round/>
              <a:headEnd/>
              <a:tailEnd/>
            </a:ln>
          </p:spPr>
          <p:txBody>
            <a:bodyPr wrap="none" anchor="ctr"/>
            <a:lstStyle/>
            <a:p>
              <a:endParaRPr lang="fr-F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outHorizont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32"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strVal val="4*#ppt_w"/>
                                          </p:val>
                                        </p:tav>
                                        <p:tav tm="100000">
                                          <p:val>
                                            <p:strVal val="#ppt_w"/>
                                          </p:val>
                                        </p:tav>
                                      </p:tavLst>
                                    </p:anim>
                                    <p:anim calcmode="lin" valueType="num">
                                      <p:cBhvr>
                                        <p:cTn id="25" dur="500" fill="hold"/>
                                        <p:tgtEl>
                                          <p:spTgt spid="1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28600"/>
            <a:ext cx="9144000" cy="1143000"/>
          </a:xfrm>
        </p:spPr>
        <p:txBody>
          <a:bodyPr>
            <a:normAutofit fontScale="90000"/>
          </a:bodyPr>
          <a:lstStyle/>
          <a:p>
            <a:pPr>
              <a:lnSpc>
                <a:spcPct val="90000"/>
              </a:lnSpc>
              <a:defRPr/>
            </a:pPr>
            <a:r>
              <a:rPr lang="en-US" sz="4800"/>
              <a:t>Base Pairing</a:t>
            </a:r>
            <a:br>
              <a:rPr lang="en-US" sz="4800"/>
            </a:br>
            <a:r>
              <a:rPr lang="en-US" sz="3600"/>
              <a:t>Guanine And Thymine</a:t>
            </a:r>
            <a:endParaRPr lang="en-US" sz="4800"/>
          </a:p>
        </p:txBody>
      </p:sp>
      <p:grpSp>
        <p:nvGrpSpPr>
          <p:cNvPr id="2" name="Group 43"/>
          <p:cNvGrpSpPr>
            <a:grpSpLocks/>
          </p:cNvGrpSpPr>
          <p:nvPr/>
        </p:nvGrpSpPr>
        <p:grpSpPr bwMode="auto">
          <a:xfrm rot="-647515">
            <a:off x="4800600" y="2057400"/>
            <a:ext cx="2884488" cy="3213100"/>
            <a:chOff x="2352" y="672"/>
            <a:chExt cx="1817" cy="2024"/>
          </a:xfrm>
        </p:grpSpPr>
        <p:grpSp>
          <p:nvGrpSpPr>
            <p:cNvPr id="3" name="Group 44"/>
            <p:cNvGrpSpPr>
              <a:grpSpLocks/>
            </p:cNvGrpSpPr>
            <p:nvPr/>
          </p:nvGrpSpPr>
          <p:grpSpPr bwMode="auto">
            <a:xfrm rot="-3013501">
              <a:off x="2242" y="830"/>
              <a:ext cx="2024" cy="1708"/>
              <a:chOff x="2208" y="740"/>
              <a:chExt cx="2024" cy="1708"/>
            </a:xfrm>
          </p:grpSpPr>
          <p:sp>
            <p:nvSpPr>
              <p:cNvPr id="18482" name="Oval 45"/>
              <p:cNvSpPr>
                <a:spLocks noChangeArrowheads="1"/>
              </p:cNvSpPr>
              <p:nvPr/>
            </p:nvSpPr>
            <p:spPr bwMode="auto">
              <a:xfrm flipH="1">
                <a:off x="2208" y="768"/>
                <a:ext cx="2016" cy="1680"/>
              </a:xfrm>
              <a:prstGeom prst="ellipse">
                <a:avLst/>
              </a:prstGeom>
              <a:solidFill>
                <a:srgbClr val="CC9900"/>
              </a:solidFill>
              <a:ln w="12700">
                <a:noFill/>
                <a:round/>
                <a:headEnd/>
                <a:tailEnd/>
              </a:ln>
            </p:spPr>
            <p:txBody>
              <a:bodyPr wrap="none" anchor="ctr"/>
              <a:lstStyle/>
              <a:p>
                <a:endParaRPr lang="fr-FR"/>
              </a:p>
            </p:txBody>
          </p:sp>
          <p:sp>
            <p:nvSpPr>
              <p:cNvPr id="18483" name="Text Box 46"/>
              <p:cNvSpPr txBox="1">
                <a:spLocks noChangeArrowheads="1"/>
              </p:cNvSpPr>
              <p:nvPr/>
            </p:nvSpPr>
            <p:spPr bwMode="auto">
              <a:xfrm flipH="1">
                <a:off x="3648" y="1067"/>
                <a:ext cx="584" cy="365"/>
              </a:xfrm>
              <a:prstGeom prst="rect">
                <a:avLst/>
              </a:prstGeom>
              <a:noFill/>
              <a:ln w="12700">
                <a:noFill/>
                <a:miter lim="800000"/>
                <a:headEnd/>
                <a:tailEnd/>
              </a:ln>
            </p:spPr>
            <p:txBody>
              <a:bodyPr wrap="none">
                <a:spAutoFit/>
              </a:bodyPr>
              <a:lstStyle/>
              <a:p>
                <a:r>
                  <a:rPr lang="en-US" sz="3200" b="1"/>
                  <a:t>CH</a:t>
                </a:r>
                <a:r>
                  <a:rPr lang="en-US" sz="3200" b="1" baseline="-25000"/>
                  <a:t>3</a:t>
                </a:r>
                <a:endParaRPr lang="en-US" sz="3200" b="1"/>
              </a:p>
            </p:txBody>
          </p:sp>
          <p:sp>
            <p:nvSpPr>
              <p:cNvPr id="18484" name="AutoShape 47"/>
              <p:cNvSpPr>
                <a:spLocks noChangeArrowheads="1"/>
              </p:cNvSpPr>
              <p:nvPr/>
            </p:nvSpPr>
            <p:spPr bwMode="auto">
              <a:xfrm rot="5400000" flipH="1">
                <a:off x="2863" y="1382"/>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8485" name="Rectangle 48"/>
              <p:cNvSpPr>
                <a:spLocks noChangeArrowheads="1"/>
              </p:cNvSpPr>
              <p:nvPr/>
            </p:nvSpPr>
            <p:spPr bwMode="auto">
              <a:xfrm flipH="1">
                <a:off x="3146" y="1990"/>
                <a:ext cx="179" cy="213"/>
              </a:xfrm>
              <a:prstGeom prst="rect">
                <a:avLst/>
              </a:prstGeom>
              <a:solidFill>
                <a:srgbClr val="CC9900"/>
              </a:solidFill>
              <a:ln w="12700">
                <a:noFill/>
                <a:miter lim="800000"/>
                <a:headEnd/>
                <a:tailEnd/>
              </a:ln>
            </p:spPr>
            <p:txBody>
              <a:bodyPr wrap="none" anchor="ctr"/>
              <a:lstStyle/>
              <a:p>
                <a:endParaRPr lang="fr-FR"/>
              </a:p>
            </p:txBody>
          </p:sp>
          <p:sp>
            <p:nvSpPr>
              <p:cNvPr id="18486" name="Text Box 49"/>
              <p:cNvSpPr txBox="1">
                <a:spLocks noChangeArrowheads="1"/>
              </p:cNvSpPr>
              <p:nvPr/>
            </p:nvSpPr>
            <p:spPr bwMode="auto">
              <a:xfrm flipH="1">
                <a:off x="3069" y="1947"/>
                <a:ext cx="301" cy="365"/>
              </a:xfrm>
              <a:prstGeom prst="rect">
                <a:avLst/>
              </a:prstGeom>
              <a:noFill/>
              <a:ln w="12700">
                <a:noFill/>
                <a:miter lim="800000"/>
                <a:headEnd/>
                <a:tailEnd/>
              </a:ln>
            </p:spPr>
            <p:txBody>
              <a:bodyPr wrap="none">
                <a:spAutoFit/>
              </a:bodyPr>
              <a:lstStyle/>
              <a:p>
                <a:r>
                  <a:rPr lang="en-US" sz="3200" b="1"/>
                  <a:t>N</a:t>
                </a:r>
              </a:p>
            </p:txBody>
          </p:sp>
          <p:sp>
            <p:nvSpPr>
              <p:cNvPr id="18487" name="Rectangle 50"/>
              <p:cNvSpPr>
                <a:spLocks noChangeArrowheads="1"/>
              </p:cNvSpPr>
              <p:nvPr/>
            </p:nvSpPr>
            <p:spPr bwMode="auto">
              <a:xfrm flipH="1">
                <a:off x="2798" y="1473"/>
                <a:ext cx="179" cy="213"/>
              </a:xfrm>
              <a:prstGeom prst="rect">
                <a:avLst/>
              </a:prstGeom>
              <a:solidFill>
                <a:srgbClr val="CC9900"/>
              </a:solidFill>
              <a:ln w="12700">
                <a:noFill/>
                <a:miter lim="800000"/>
                <a:headEnd/>
                <a:tailEnd/>
              </a:ln>
            </p:spPr>
            <p:txBody>
              <a:bodyPr wrap="none" anchor="ctr"/>
              <a:lstStyle/>
              <a:p>
                <a:endParaRPr lang="fr-FR"/>
              </a:p>
            </p:txBody>
          </p:sp>
          <p:sp>
            <p:nvSpPr>
              <p:cNvPr id="18488" name="Line 51"/>
              <p:cNvSpPr>
                <a:spLocks noChangeShapeType="1"/>
              </p:cNvSpPr>
              <p:nvPr/>
            </p:nvSpPr>
            <p:spPr bwMode="auto">
              <a:xfrm flipH="1" flipV="1">
                <a:off x="3197" y="1018"/>
                <a:ext cx="0" cy="355"/>
              </a:xfrm>
              <a:prstGeom prst="line">
                <a:avLst/>
              </a:prstGeom>
              <a:noFill/>
              <a:ln w="12700">
                <a:solidFill>
                  <a:schemeClr val="tx1"/>
                </a:solidFill>
                <a:round/>
                <a:headEnd/>
                <a:tailEnd/>
              </a:ln>
            </p:spPr>
            <p:txBody>
              <a:bodyPr wrap="none" anchor="ctr"/>
              <a:lstStyle/>
              <a:p>
                <a:endParaRPr lang="fr-FR"/>
              </a:p>
            </p:txBody>
          </p:sp>
          <p:grpSp>
            <p:nvGrpSpPr>
              <p:cNvPr id="4" name="Group 52"/>
              <p:cNvGrpSpPr>
                <a:grpSpLocks/>
              </p:cNvGrpSpPr>
              <p:nvPr/>
            </p:nvGrpSpPr>
            <p:grpSpPr bwMode="auto">
              <a:xfrm flipH="1">
                <a:off x="2422" y="1953"/>
                <a:ext cx="315" cy="365"/>
                <a:chOff x="3312" y="1968"/>
                <a:chExt cx="338" cy="411"/>
              </a:xfrm>
            </p:grpSpPr>
            <p:sp>
              <p:nvSpPr>
                <p:cNvPr id="18509" name="Rectangle 53"/>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8510" name="Text Box 54"/>
                <p:cNvSpPr txBox="1">
                  <a:spLocks noChangeArrowheads="1"/>
                </p:cNvSpPr>
                <p:nvPr/>
              </p:nvSpPr>
              <p:spPr bwMode="auto">
                <a:xfrm>
                  <a:off x="3312" y="1968"/>
                  <a:ext cx="338" cy="411"/>
                </a:xfrm>
                <a:prstGeom prst="rect">
                  <a:avLst/>
                </a:prstGeom>
                <a:noFill/>
                <a:ln w="12700">
                  <a:noFill/>
                  <a:miter lim="800000"/>
                  <a:headEnd/>
                  <a:tailEnd/>
                </a:ln>
              </p:spPr>
              <p:txBody>
                <a:bodyPr wrap="none">
                  <a:spAutoFit/>
                </a:bodyPr>
                <a:lstStyle/>
                <a:p>
                  <a:r>
                    <a:rPr lang="en-US" sz="3200" b="1"/>
                    <a:t>O</a:t>
                  </a:r>
                </a:p>
              </p:txBody>
            </p:sp>
          </p:grpSp>
          <p:sp>
            <p:nvSpPr>
              <p:cNvPr id="18490" name="Line 55"/>
              <p:cNvSpPr>
                <a:spLocks noChangeShapeType="1"/>
              </p:cNvSpPr>
              <p:nvPr/>
            </p:nvSpPr>
            <p:spPr bwMode="auto">
              <a:xfrm flipH="1">
                <a:off x="3530" y="1597"/>
                <a:ext cx="0" cy="299"/>
              </a:xfrm>
              <a:prstGeom prst="line">
                <a:avLst/>
              </a:prstGeom>
              <a:noFill/>
              <a:ln w="12700">
                <a:solidFill>
                  <a:schemeClr val="tx1"/>
                </a:solidFill>
                <a:round/>
                <a:headEnd/>
                <a:tailEnd/>
              </a:ln>
            </p:spPr>
            <p:txBody>
              <a:bodyPr wrap="none" anchor="ctr"/>
              <a:lstStyle/>
              <a:p>
                <a:endParaRPr lang="fr-FR"/>
              </a:p>
            </p:txBody>
          </p:sp>
          <p:sp>
            <p:nvSpPr>
              <p:cNvPr id="18491" name="Line 56"/>
              <p:cNvSpPr>
                <a:spLocks noChangeShapeType="1"/>
              </p:cNvSpPr>
              <p:nvPr/>
            </p:nvSpPr>
            <p:spPr bwMode="auto">
              <a:xfrm flipH="1">
                <a:off x="2701" y="1937"/>
                <a:ext cx="192" cy="192"/>
              </a:xfrm>
              <a:prstGeom prst="line">
                <a:avLst/>
              </a:prstGeom>
              <a:noFill/>
              <a:ln w="12700">
                <a:solidFill>
                  <a:schemeClr val="tx1"/>
                </a:solidFill>
                <a:round/>
                <a:headEnd/>
                <a:tailEnd/>
              </a:ln>
            </p:spPr>
            <p:txBody>
              <a:bodyPr wrap="none" anchor="ctr"/>
              <a:lstStyle/>
              <a:p>
                <a:endParaRPr lang="fr-FR"/>
              </a:p>
            </p:txBody>
          </p:sp>
          <p:sp>
            <p:nvSpPr>
              <p:cNvPr id="18492" name="Line 57"/>
              <p:cNvSpPr>
                <a:spLocks noChangeShapeType="1"/>
              </p:cNvSpPr>
              <p:nvPr/>
            </p:nvSpPr>
            <p:spPr bwMode="auto">
              <a:xfrm flipH="1">
                <a:off x="2676" y="1891"/>
                <a:ext cx="192" cy="192"/>
              </a:xfrm>
              <a:prstGeom prst="line">
                <a:avLst/>
              </a:prstGeom>
              <a:noFill/>
              <a:ln w="12700">
                <a:solidFill>
                  <a:schemeClr val="tx1"/>
                </a:solidFill>
                <a:round/>
                <a:headEnd/>
                <a:tailEnd/>
              </a:ln>
            </p:spPr>
            <p:txBody>
              <a:bodyPr wrap="none" anchor="ctr"/>
              <a:lstStyle/>
              <a:p>
                <a:endParaRPr lang="fr-FR"/>
              </a:p>
            </p:txBody>
          </p:sp>
          <p:sp>
            <p:nvSpPr>
              <p:cNvPr id="18493" name="AutoShape 58"/>
              <p:cNvSpPr>
                <a:spLocks noChangeArrowheads="1"/>
              </p:cNvSpPr>
              <p:nvPr/>
            </p:nvSpPr>
            <p:spPr bwMode="auto">
              <a:xfrm rot="5400000" flipH="1">
                <a:off x="2863" y="1382"/>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8494" name="Rectangle 59"/>
              <p:cNvSpPr>
                <a:spLocks noChangeArrowheads="1"/>
              </p:cNvSpPr>
              <p:nvPr/>
            </p:nvSpPr>
            <p:spPr bwMode="auto">
              <a:xfrm flipH="1">
                <a:off x="3146" y="1990"/>
                <a:ext cx="179" cy="213"/>
              </a:xfrm>
              <a:prstGeom prst="rect">
                <a:avLst/>
              </a:prstGeom>
              <a:solidFill>
                <a:srgbClr val="CC9900"/>
              </a:solidFill>
              <a:ln w="12700">
                <a:noFill/>
                <a:miter lim="800000"/>
                <a:headEnd/>
                <a:tailEnd/>
              </a:ln>
            </p:spPr>
            <p:txBody>
              <a:bodyPr wrap="none" anchor="ctr"/>
              <a:lstStyle/>
              <a:p>
                <a:endParaRPr lang="fr-FR"/>
              </a:p>
            </p:txBody>
          </p:sp>
          <p:sp>
            <p:nvSpPr>
              <p:cNvPr id="18495" name="Text Box 60"/>
              <p:cNvSpPr txBox="1">
                <a:spLocks noChangeArrowheads="1"/>
              </p:cNvSpPr>
              <p:nvPr/>
            </p:nvSpPr>
            <p:spPr bwMode="auto">
              <a:xfrm flipH="1">
                <a:off x="3069" y="1947"/>
                <a:ext cx="301" cy="365"/>
              </a:xfrm>
              <a:prstGeom prst="rect">
                <a:avLst/>
              </a:prstGeom>
              <a:noFill/>
              <a:ln w="12700">
                <a:noFill/>
                <a:miter lim="800000"/>
                <a:headEnd/>
                <a:tailEnd/>
              </a:ln>
            </p:spPr>
            <p:txBody>
              <a:bodyPr wrap="none">
                <a:spAutoFit/>
              </a:bodyPr>
              <a:lstStyle/>
              <a:p>
                <a:r>
                  <a:rPr lang="en-US" sz="3200" b="1"/>
                  <a:t>N</a:t>
                </a:r>
              </a:p>
            </p:txBody>
          </p:sp>
          <p:sp>
            <p:nvSpPr>
              <p:cNvPr id="18496" name="Rectangle 61"/>
              <p:cNvSpPr>
                <a:spLocks noChangeArrowheads="1"/>
              </p:cNvSpPr>
              <p:nvPr/>
            </p:nvSpPr>
            <p:spPr bwMode="auto">
              <a:xfrm flipH="1">
                <a:off x="2798" y="1473"/>
                <a:ext cx="179" cy="213"/>
              </a:xfrm>
              <a:prstGeom prst="rect">
                <a:avLst/>
              </a:prstGeom>
              <a:solidFill>
                <a:srgbClr val="CC9900"/>
              </a:solidFill>
              <a:ln w="12700">
                <a:noFill/>
                <a:miter lim="800000"/>
                <a:headEnd/>
                <a:tailEnd/>
              </a:ln>
            </p:spPr>
            <p:txBody>
              <a:bodyPr wrap="none" anchor="ctr"/>
              <a:lstStyle/>
              <a:p>
                <a:endParaRPr lang="fr-FR"/>
              </a:p>
            </p:txBody>
          </p:sp>
          <p:sp>
            <p:nvSpPr>
              <p:cNvPr id="18497" name="Line 62"/>
              <p:cNvSpPr>
                <a:spLocks noChangeShapeType="1"/>
              </p:cNvSpPr>
              <p:nvPr/>
            </p:nvSpPr>
            <p:spPr bwMode="auto">
              <a:xfrm flipH="1" flipV="1">
                <a:off x="3246" y="1018"/>
                <a:ext cx="0" cy="355"/>
              </a:xfrm>
              <a:prstGeom prst="line">
                <a:avLst/>
              </a:prstGeom>
              <a:noFill/>
              <a:ln w="12700">
                <a:solidFill>
                  <a:schemeClr val="tx1"/>
                </a:solidFill>
                <a:round/>
                <a:headEnd/>
                <a:tailEnd/>
              </a:ln>
            </p:spPr>
            <p:txBody>
              <a:bodyPr wrap="none" anchor="ctr"/>
              <a:lstStyle/>
              <a:p>
                <a:endParaRPr lang="fr-FR"/>
              </a:p>
            </p:txBody>
          </p:sp>
          <p:grpSp>
            <p:nvGrpSpPr>
              <p:cNvPr id="5" name="Group 63"/>
              <p:cNvGrpSpPr>
                <a:grpSpLocks/>
              </p:cNvGrpSpPr>
              <p:nvPr/>
            </p:nvGrpSpPr>
            <p:grpSpPr bwMode="auto">
              <a:xfrm flipH="1">
                <a:off x="3073" y="740"/>
                <a:ext cx="315" cy="365"/>
                <a:chOff x="3312" y="1968"/>
                <a:chExt cx="338" cy="411"/>
              </a:xfrm>
            </p:grpSpPr>
            <p:sp>
              <p:nvSpPr>
                <p:cNvPr id="18507" name="Rectangle 64"/>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8508" name="Text Box 65"/>
                <p:cNvSpPr txBox="1">
                  <a:spLocks noChangeArrowheads="1"/>
                </p:cNvSpPr>
                <p:nvPr/>
              </p:nvSpPr>
              <p:spPr bwMode="auto">
                <a:xfrm>
                  <a:off x="3312" y="1968"/>
                  <a:ext cx="338" cy="411"/>
                </a:xfrm>
                <a:prstGeom prst="rect">
                  <a:avLst/>
                </a:prstGeom>
                <a:noFill/>
                <a:ln w="12700">
                  <a:noFill/>
                  <a:miter lim="800000"/>
                  <a:headEnd/>
                  <a:tailEnd/>
                </a:ln>
              </p:spPr>
              <p:txBody>
                <a:bodyPr wrap="none">
                  <a:spAutoFit/>
                </a:bodyPr>
                <a:lstStyle/>
                <a:p>
                  <a:r>
                    <a:rPr lang="en-US" sz="3200" b="1"/>
                    <a:t>O</a:t>
                  </a:r>
                </a:p>
              </p:txBody>
            </p:sp>
          </p:grpSp>
          <p:sp>
            <p:nvSpPr>
              <p:cNvPr id="18499" name="Line 66"/>
              <p:cNvSpPr>
                <a:spLocks noChangeShapeType="1"/>
              </p:cNvSpPr>
              <p:nvPr/>
            </p:nvSpPr>
            <p:spPr bwMode="auto">
              <a:xfrm flipH="1">
                <a:off x="3530" y="1597"/>
                <a:ext cx="0" cy="299"/>
              </a:xfrm>
              <a:prstGeom prst="line">
                <a:avLst/>
              </a:prstGeom>
              <a:noFill/>
              <a:ln w="12700">
                <a:solidFill>
                  <a:schemeClr val="tx1"/>
                </a:solidFill>
                <a:round/>
                <a:headEnd/>
                <a:tailEnd/>
              </a:ln>
            </p:spPr>
            <p:txBody>
              <a:bodyPr wrap="none" anchor="ctr"/>
              <a:lstStyle/>
              <a:p>
                <a:endParaRPr lang="fr-FR"/>
              </a:p>
            </p:txBody>
          </p:sp>
          <p:sp>
            <p:nvSpPr>
              <p:cNvPr id="18500" name="Line 67"/>
              <p:cNvSpPr>
                <a:spLocks noChangeShapeType="1"/>
              </p:cNvSpPr>
              <p:nvPr/>
            </p:nvSpPr>
            <p:spPr bwMode="auto">
              <a:xfrm flipH="1">
                <a:off x="3582" y="1354"/>
                <a:ext cx="192" cy="192"/>
              </a:xfrm>
              <a:prstGeom prst="line">
                <a:avLst/>
              </a:prstGeom>
              <a:noFill/>
              <a:ln w="12700">
                <a:solidFill>
                  <a:schemeClr val="tx1"/>
                </a:solidFill>
                <a:round/>
                <a:headEnd/>
                <a:tailEnd/>
              </a:ln>
            </p:spPr>
            <p:txBody>
              <a:bodyPr wrap="none" anchor="ctr"/>
              <a:lstStyle/>
              <a:p>
                <a:endParaRPr lang="fr-FR"/>
              </a:p>
            </p:txBody>
          </p:sp>
          <p:sp>
            <p:nvSpPr>
              <p:cNvPr id="18501" name="Line 68"/>
              <p:cNvSpPr>
                <a:spLocks noChangeShapeType="1"/>
              </p:cNvSpPr>
              <p:nvPr/>
            </p:nvSpPr>
            <p:spPr bwMode="auto">
              <a:xfrm flipH="1">
                <a:off x="2676" y="1891"/>
                <a:ext cx="192" cy="192"/>
              </a:xfrm>
              <a:prstGeom prst="line">
                <a:avLst/>
              </a:prstGeom>
              <a:noFill/>
              <a:ln w="12700">
                <a:solidFill>
                  <a:schemeClr val="tx1"/>
                </a:solidFill>
                <a:round/>
                <a:headEnd/>
                <a:tailEnd/>
              </a:ln>
            </p:spPr>
            <p:txBody>
              <a:bodyPr wrap="none" anchor="ctr"/>
              <a:lstStyle/>
              <a:p>
                <a:endParaRPr lang="fr-FR"/>
              </a:p>
            </p:txBody>
          </p:sp>
          <p:grpSp>
            <p:nvGrpSpPr>
              <p:cNvPr id="6" name="Group 69"/>
              <p:cNvGrpSpPr>
                <a:grpSpLocks/>
              </p:cNvGrpSpPr>
              <p:nvPr/>
            </p:nvGrpSpPr>
            <p:grpSpPr bwMode="auto">
              <a:xfrm flipH="1">
                <a:off x="2712" y="1436"/>
                <a:ext cx="301" cy="365"/>
                <a:chOff x="3312" y="1968"/>
                <a:chExt cx="323" cy="411"/>
              </a:xfrm>
            </p:grpSpPr>
            <p:sp>
              <p:nvSpPr>
                <p:cNvPr id="18505" name="Rectangle 70"/>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8506" name="Text Box 71"/>
                <p:cNvSpPr txBox="1">
                  <a:spLocks noChangeArrowheads="1"/>
                </p:cNvSpPr>
                <p:nvPr/>
              </p:nvSpPr>
              <p:spPr bwMode="auto">
                <a:xfrm>
                  <a:off x="3312" y="1968"/>
                  <a:ext cx="323" cy="411"/>
                </a:xfrm>
                <a:prstGeom prst="rect">
                  <a:avLst/>
                </a:prstGeom>
                <a:noFill/>
                <a:ln w="12700">
                  <a:noFill/>
                  <a:miter lim="800000"/>
                  <a:headEnd/>
                  <a:tailEnd/>
                </a:ln>
              </p:spPr>
              <p:txBody>
                <a:bodyPr wrap="none">
                  <a:spAutoFit/>
                </a:bodyPr>
                <a:lstStyle/>
                <a:p>
                  <a:r>
                    <a:rPr lang="en-US" sz="3200" b="1"/>
                    <a:t>N</a:t>
                  </a:r>
                </a:p>
              </p:txBody>
            </p:sp>
          </p:grpSp>
          <p:sp>
            <p:nvSpPr>
              <p:cNvPr id="18503" name="Text Box 72"/>
              <p:cNvSpPr txBox="1">
                <a:spLocks noChangeArrowheads="1"/>
              </p:cNvSpPr>
              <p:nvPr/>
            </p:nvSpPr>
            <p:spPr bwMode="auto">
              <a:xfrm>
                <a:off x="2352" y="1248"/>
                <a:ext cx="301" cy="365"/>
              </a:xfrm>
              <a:prstGeom prst="rect">
                <a:avLst/>
              </a:prstGeom>
              <a:noFill/>
              <a:ln w="12700">
                <a:noFill/>
                <a:miter lim="800000"/>
                <a:headEnd/>
                <a:tailEnd/>
              </a:ln>
            </p:spPr>
            <p:txBody>
              <a:bodyPr wrap="none">
                <a:spAutoFit/>
              </a:bodyPr>
              <a:lstStyle/>
              <a:p>
                <a:r>
                  <a:rPr lang="en-US" sz="3200"/>
                  <a:t>H</a:t>
                </a:r>
              </a:p>
            </p:txBody>
          </p:sp>
          <p:sp>
            <p:nvSpPr>
              <p:cNvPr id="18504" name="Line 73"/>
              <p:cNvSpPr>
                <a:spLocks noChangeShapeType="1"/>
              </p:cNvSpPr>
              <p:nvPr/>
            </p:nvSpPr>
            <p:spPr bwMode="auto">
              <a:xfrm flipH="1" flipV="1">
                <a:off x="2592" y="1440"/>
                <a:ext cx="144" cy="96"/>
              </a:xfrm>
              <a:prstGeom prst="line">
                <a:avLst/>
              </a:prstGeom>
              <a:noFill/>
              <a:ln w="12700">
                <a:solidFill>
                  <a:schemeClr val="tx1"/>
                </a:solidFill>
                <a:round/>
                <a:headEnd/>
                <a:tailEnd/>
              </a:ln>
            </p:spPr>
            <p:txBody>
              <a:bodyPr wrap="none" anchor="ctr"/>
              <a:lstStyle/>
              <a:p>
                <a:endParaRPr lang="fr-FR"/>
              </a:p>
            </p:txBody>
          </p:sp>
        </p:grpSp>
        <p:sp>
          <p:nvSpPr>
            <p:cNvPr id="18479" name="Text Box 74"/>
            <p:cNvSpPr txBox="1">
              <a:spLocks noChangeArrowheads="1"/>
            </p:cNvSpPr>
            <p:nvPr/>
          </p:nvSpPr>
          <p:spPr bwMode="auto">
            <a:xfrm>
              <a:off x="2352" y="1824"/>
              <a:ext cx="280" cy="404"/>
            </a:xfrm>
            <a:prstGeom prst="rect">
              <a:avLst/>
            </a:prstGeom>
            <a:noFill/>
            <a:ln w="12700">
              <a:noFill/>
              <a:miter lim="800000"/>
              <a:headEnd/>
              <a:tailEnd/>
            </a:ln>
          </p:spPr>
          <p:txBody>
            <a:bodyPr wrap="none">
              <a:spAutoFit/>
            </a:bodyPr>
            <a:lstStyle/>
            <a:p>
              <a:r>
                <a:rPr lang="en-US" sz="3600" b="1"/>
                <a:t>+</a:t>
              </a:r>
            </a:p>
          </p:txBody>
        </p:sp>
        <p:sp>
          <p:nvSpPr>
            <p:cNvPr id="18480" name="Text Box 75"/>
            <p:cNvSpPr txBox="1">
              <a:spLocks noChangeArrowheads="1"/>
            </p:cNvSpPr>
            <p:nvPr/>
          </p:nvSpPr>
          <p:spPr bwMode="auto">
            <a:xfrm>
              <a:off x="2544" y="912"/>
              <a:ext cx="212" cy="404"/>
            </a:xfrm>
            <a:prstGeom prst="rect">
              <a:avLst/>
            </a:prstGeom>
            <a:noFill/>
            <a:ln w="12700">
              <a:noFill/>
              <a:miter lim="800000"/>
              <a:headEnd/>
              <a:tailEnd/>
            </a:ln>
          </p:spPr>
          <p:txBody>
            <a:bodyPr wrap="none">
              <a:spAutoFit/>
            </a:bodyPr>
            <a:lstStyle/>
            <a:p>
              <a:r>
                <a:rPr lang="en-US" sz="3600" b="1"/>
                <a:t>-</a:t>
              </a:r>
            </a:p>
          </p:txBody>
        </p:sp>
        <p:sp>
          <p:nvSpPr>
            <p:cNvPr id="18481" name="Text Box 76"/>
            <p:cNvSpPr txBox="1">
              <a:spLocks noChangeArrowheads="1"/>
            </p:cNvSpPr>
            <p:nvPr/>
          </p:nvSpPr>
          <p:spPr bwMode="auto">
            <a:xfrm>
              <a:off x="3072" y="1056"/>
              <a:ext cx="1097" cy="365"/>
            </a:xfrm>
            <a:prstGeom prst="rect">
              <a:avLst/>
            </a:prstGeom>
            <a:noFill/>
            <a:ln w="12700">
              <a:noFill/>
              <a:miter lim="800000"/>
              <a:headEnd/>
              <a:tailEnd/>
            </a:ln>
          </p:spPr>
          <p:txBody>
            <a:bodyPr wrap="none">
              <a:spAutoFit/>
            </a:bodyPr>
            <a:lstStyle/>
            <a:p>
              <a:pPr algn="r"/>
              <a:r>
                <a:rPr lang="en-US" sz="3200" b="1">
                  <a:solidFill>
                    <a:srgbClr val="336600"/>
                  </a:solidFill>
                </a:rPr>
                <a:t>Thymine</a:t>
              </a:r>
            </a:p>
          </p:txBody>
        </p:sp>
      </p:grpSp>
      <p:grpSp>
        <p:nvGrpSpPr>
          <p:cNvPr id="7" name="Group 107"/>
          <p:cNvGrpSpPr>
            <a:grpSpLocks/>
          </p:cNvGrpSpPr>
          <p:nvPr/>
        </p:nvGrpSpPr>
        <p:grpSpPr bwMode="auto">
          <a:xfrm>
            <a:off x="1676400" y="2209800"/>
            <a:ext cx="3143250" cy="3962400"/>
            <a:chOff x="-194" y="-672"/>
            <a:chExt cx="1980" cy="2496"/>
          </a:xfrm>
        </p:grpSpPr>
        <p:grpSp>
          <p:nvGrpSpPr>
            <p:cNvPr id="8" name="Group 108"/>
            <p:cNvGrpSpPr>
              <a:grpSpLocks/>
            </p:cNvGrpSpPr>
            <p:nvPr/>
          </p:nvGrpSpPr>
          <p:grpSpPr bwMode="auto">
            <a:xfrm>
              <a:off x="-194" y="-672"/>
              <a:ext cx="1980" cy="2496"/>
              <a:chOff x="1150" y="960"/>
              <a:chExt cx="1980" cy="2496"/>
            </a:xfrm>
          </p:grpSpPr>
          <p:grpSp>
            <p:nvGrpSpPr>
              <p:cNvPr id="9" name="Group 109"/>
              <p:cNvGrpSpPr>
                <a:grpSpLocks/>
              </p:cNvGrpSpPr>
              <p:nvPr/>
            </p:nvGrpSpPr>
            <p:grpSpPr bwMode="auto">
              <a:xfrm rot="3015223">
                <a:off x="917" y="1243"/>
                <a:ext cx="2496" cy="1930"/>
                <a:chOff x="223" y="2390"/>
                <a:chExt cx="2496" cy="1930"/>
              </a:xfrm>
            </p:grpSpPr>
            <p:sp>
              <p:nvSpPr>
                <p:cNvPr id="18449" name="Oval 110"/>
                <p:cNvSpPr>
                  <a:spLocks noChangeArrowheads="1"/>
                </p:cNvSpPr>
                <p:nvPr/>
              </p:nvSpPr>
              <p:spPr bwMode="auto">
                <a:xfrm>
                  <a:off x="223" y="2447"/>
                  <a:ext cx="2496" cy="1873"/>
                </a:xfrm>
                <a:prstGeom prst="ellipse">
                  <a:avLst/>
                </a:prstGeom>
                <a:solidFill>
                  <a:srgbClr val="0AAAA8"/>
                </a:solidFill>
                <a:ln w="12700">
                  <a:noFill/>
                  <a:round/>
                  <a:headEnd/>
                  <a:tailEnd/>
                </a:ln>
              </p:spPr>
              <p:txBody>
                <a:bodyPr wrap="none" anchor="ctr"/>
                <a:lstStyle/>
                <a:p>
                  <a:endParaRPr lang="fr-FR"/>
                </a:p>
              </p:txBody>
            </p:sp>
            <p:sp>
              <p:nvSpPr>
                <p:cNvPr id="18450" name="Text Box 111"/>
                <p:cNvSpPr txBox="1">
                  <a:spLocks noChangeArrowheads="1"/>
                </p:cNvSpPr>
                <p:nvPr/>
              </p:nvSpPr>
              <p:spPr bwMode="auto">
                <a:xfrm>
                  <a:off x="1440" y="3792"/>
                  <a:ext cx="315" cy="365"/>
                </a:xfrm>
                <a:prstGeom prst="rect">
                  <a:avLst/>
                </a:prstGeom>
                <a:noFill/>
                <a:ln w="12700">
                  <a:noFill/>
                  <a:miter lim="800000"/>
                  <a:headEnd/>
                  <a:tailEnd/>
                </a:ln>
              </p:spPr>
              <p:txBody>
                <a:bodyPr wrap="none">
                  <a:spAutoFit/>
                </a:bodyPr>
                <a:lstStyle/>
                <a:p>
                  <a:r>
                    <a:rPr lang="en-US" sz="3200" b="1"/>
                    <a:t>H</a:t>
                  </a:r>
                </a:p>
              </p:txBody>
            </p:sp>
            <p:sp>
              <p:nvSpPr>
                <p:cNvPr id="18451" name="AutoShape 112"/>
                <p:cNvSpPr>
                  <a:spLocks noChangeArrowheads="1"/>
                </p:cNvSpPr>
                <p:nvPr/>
              </p:nvSpPr>
              <p:spPr bwMode="auto">
                <a:xfrm rot="16200000" flipH="1">
                  <a:off x="265" y="3081"/>
                  <a:ext cx="597" cy="594"/>
                </a:xfrm>
                <a:prstGeom prst="pentagon">
                  <a:avLst/>
                </a:prstGeom>
                <a:noFill/>
                <a:ln w="19050">
                  <a:solidFill>
                    <a:schemeClr val="tx1"/>
                  </a:solidFill>
                  <a:miter lim="800000"/>
                  <a:headEnd/>
                  <a:tailEnd/>
                </a:ln>
              </p:spPr>
              <p:txBody>
                <a:bodyPr wrap="none" anchor="ctr"/>
                <a:lstStyle/>
                <a:p>
                  <a:endParaRPr lang="fr-FR"/>
                </a:p>
              </p:txBody>
            </p:sp>
            <p:sp>
              <p:nvSpPr>
                <p:cNvPr id="18452" name="AutoShape 113"/>
                <p:cNvSpPr>
                  <a:spLocks noChangeArrowheads="1"/>
                </p:cNvSpPr>
                <p:nvPr/>
              </p:nvSpPr>
              <p:spPr bwMode="auto">
                <a:xfrm rot="-5400000">
                  <a:off x="856" y="3025"/>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8453" name="Text Box 114"/>
                <p:cNvSpPr txBox="1">
                  <a:spLocks noChangeArrowheads="1"/>
                </p:cNvSpPr>
                <p:nvPr/>
              </p:nvSpPr>
              <p:spPr bwMode="auto">
                <a:xfrm>
                  <a:off x="1066" y="2390"/>
                  <a:ext cx="315" cy="365"/>
                </a:xfrm>
                <a:prstGeom prst="rect">
                  <a:avLst/>
                </a:prstGeom>
                <a:noFill/>
                <a:ln w="12700">
                  <a:noFill/>
                  <a:miter lim="800000"/>
                  <a:headEnd/>
                  <a:tailEnd/>
                </a:ln>
              </p:spPr>
              <p:txBody>
                <a:bodyPr wrap="none">
                  <a:spAutoFit/>
                </a:bodyPr>
                <a:lstStyle/>
                <a:p>
                  <a:r>
                    <a:rPr lang="en-US" sz="3200" b="1"/>
                    <a:t>O</a:t>
                  </a:r>
                </a:p>
              </p:txBody>
            </p:sp>
            <p:sp>
              <p:nvSpPr>
                <p:cNvPr id="18454" name="Line 115"/>
                <p:cNvSpPr>
                  <a:spLocks noChangeShapeType="1"/>
                </p:cNvSpPr>
                <p:nvPr/>
              </p:nvSpPr>
              <p:spPr bwMode="auto">
                <a:xfrm flipV="1">
                  <a:off x="1189" y="2642"/>
                  <a:ext cx="0" cy="383"/>
                </a:xfrm>
                <a:prstGeom prst="line">
                  <a:avLst/>
                </a:prstGeom>
                <a:noFill/>
                <a:ln w="12700">
                  <a:solidFill>
                    <a:schemeClr val="tx1"/>
                  </a:solidFill>
                  <a:round/>
                  <a:headEnd/>
                  <a:tailEnd/>
                </a:ln>
              </p:spPr>
              <p:txBody>
                <a:bodyPr wrap="none" anchor="ctr"/>
                <a:lstStyle/>
                <a:p>
                  <a:endParaRPr lang="fr-FR"/>
                </a:p>
              </p:txBody>
            </p:sp>
            <p:grpSp>
              <p:nvGrpSpPr>
                <p:cNvPr id="10" name="Group 116"/>
                <p:cNvGrpSpPr>
                  <a:grpSpLocks/>
                </p:cNvGrpSpPr>
                <p:nvPr/>
              </p:nvGrpSpPr>
              <p:grpSpPr bwMode="auto">
                <a:xfrm>
                  <a:off x="1075" y="3590"/>
                  <a:ext cx="301" cy="365"/>
                  <a:chOff x="3312" y="1968"/>
                  <a:chExt cx="323" cy="411"/>
                </a:xfrm>
              </p:grpSpPr>
              <p:sp>
                <p:nvSpPr>
                  <p:cNvPr id="18476" name="Rectangle 117"/>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8477" name="Text Box 118"/>
                  <p:cNvSpPr txBox="1">
                    <a:spLocks noChangeArrowheads="1"/>
                  </p:cNvSpPr>
                  <p:nvPr/>
                </p:nvSpPr>
                <p:spPr bwMode="auto">
                  <a:xfrm>
                    <a:off x="3312" y="1968"/>
                    <a:ext cx="323" cy="411"/>
                  </a:xfrm>
                  <a:prstGeom prst="rect">
                    <a:avLst/>
                  </a:prstGeom>
                  <a:noFill/>
                  <a:ln w="12700">
                    <a:noFill/>
                    <a:miter lim="800000"/>
                    <a:headEnd/>
                    <a:tailEnd/>
                  </a:ln>
                </p:spPr>
                <p:txBody>
                  <a:bodyPr wrap="none">
                    <a:spAutoFit/>
                  </a:bodyPr>
                  <a:lstStyle/>
                  <a:p>
                    <a:r>
                      <a:rPr lang="en-US" sz="3200" b="1"/>
                      <a:t>N</a:t>
                    </a:r>
                  </a:p>
                </p:txBody>
              </p:sp>
            </p:grpSp>
            <p:grpSp>
              <p:nvGrpSpPr>
                <p:cNvPr id="11" name="Group 119"/>
                <p:cNvGrpSpPr>
                  <a:grpSpLocks/>
                </p:cNvGrpSpPr>
                <p:nvPr/>
              </p:nvGrpSpPr>
              <p:grpSpPr bwMode="auto">
                <a:xfrm>
                  <a:off x="362" y="2951"/>
                  <a:ext cx="301" cy="365"/>
                  <a:chOff x="3312" y="1968"/>
                  <a:chExt cx="324" cy="411"/>
                </a:xfrm>
              </p:grpSpPr>
              <p:sp>
                <p:nvSpPr>
                  <p:cNvPr id="18474" name="Rectangle 120"/>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8475" name="Text Box 121"/>
                  <p:cNvSpPr txBox="1">
                    <a:spLocks noChangeArrowheads="1"/>
                  </p:cNvSpPr>
                  <p:nvPr/>
                </p:nvSpPr>
                <p:spPr bwMode="auto">
                  <a:xfrm>
                    <a:off x="3312" y="1968"/>
                    <a:ext cx="324" cy="411"/>
                  </a:xfrm>
                  <a:prstGeom prst="rect">
                    <a:avLst/>
                  </a:prstGeom>
                  <a:noFill/>
                  <a:ln w="12700">
                    <a:noFill/>
                    <a:miter lim="800000"/>
                    <a:headEnd/>
                    <a:tailEnd/>
                  </a:ln>
                </p:spPr>
                <p:txBody>
                  <a:bodyPr wrap="none">
                    <a:spAutoFit/>
                  </a:bodyPr>
                  <a:lstStyle/>
                  <a:p>
                    <a:r>
                      <a:rPr lang="en-US" sz="3200" b="1"/>
                      <a:t>N</a:t>
                    </a:r>
                  </a:p>
                </p:txBody>
              </p:sp>
            </p:grpSp>
            <p:grpSp>
              <p:nvGrpSpPr>
                <p:cNvPr id="12" name="Group 122"/>
                <p:cNvGrpSpPr>
                  <a:grpSpLocks/>
                </p:cNvGrpSpPr>
                <p:nvPr/>
              </p:nvGrpSpPr>
              <p:grpSpPr bwMode="auto">
                <a:xfrm>
                  <a:off x="1430" y="3079"/>
                  <a:ext cx="301" cy="365"/>
                  <a:chOff x="3310" y="1968"/>
                  <a:chExt cx="323" cy="411"/>
                </a:xfrm>
              </p:grpSpPr>
              <p:sp>
                <p:nvSpPr>
                  <p:cNvPr id="18472" name="Rectangle 123"/>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8473" name="Text Box 124"/>
                  <p:cNvSpPr txBox="1">
                    <a:spLocks noChangeArrowheads="1"/>
                  </p:cNvSpPr>
                  <p:nvPr/>
                </p:nvSpPr>
                <p:spPr bwMode="auto">
                  <a:xfrm>
                    <a:off x="3310" y="1968"/>
                    <a:ext cx="323" cy="411"/>
                  </a:xfrm>
                  <a:prstGeom prst="rect">
                    <a:avLst/>
                  </a:prstGeom>
                  <a:noFill/>
                  <a:ln w="12700">
                    <a:noFill/>
                    <a:miter lim="800000"/>
                    <a:headEnd/>
                    <a:tailEnd/>
                  </a:ln>
                </p:spPr>
                <p:txBody>
                  <a:bodyPr wrap="none">
                    <a:spAutoFit/>
                  </a:bodyPr>
                  <a:lstStyle/>
                  <a:p>
                    <a:r>
                      <a:rPr lang="en-US" sz="3200" b="1"/>
                      <a:t>N</a:t>
                    </a:r>
                  </a:p>
                </p:txBody>
              </p:sp>
            </p:grpSp>
            <p:grpSp>
              <p:nvGrpSpPr>
                <p:cNvPr id="13" name="Group 125"/>
                <p:cNvGrpSpPr>
                  <a:grpSpLocks/>
                </p:cNvGrpSpPr>
                <p:nvPr/>
              </p:nvGrpSpPr>
              <p:grpSpPr bwMode="auto">
                <a:xfrm>
                  <a:off x="362" y="3507"/>
                  <a:ext cx="301" cy="365"/>
                  <a:chOff x="3312" y="1970"/>
                  <a:chExt cx="324" cy="411"/>
                </a:xfrm>
              </p:grpSpPr>
              <p:sp>
                <p:nvSpPr>
                  <p:cNvPr id="18470" name="Rectangle 126"/>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8471" name="Text Box 127"/>
                  <p:cNvSpPr txBox="1">
                    <a:spLocks noChangeArrowheads="1"/>
                  </p:cNvSpPr>
                  <p:nvPr/>
                </p:nvSpPr>
                <p:spPr bwMode="auto">
                  <a:xfrm>
                    <a:off x="3312" y="1970"/>
                    <a:ext cx="324" cy="411"/>
                  </a:xfrm>
                  <a:prstGeom prst="rect">
                    <a:avLst/>
                  </a:prstGeom>
                  <a:noFill/>
                  <a:ln w="12700">
                    <a:noFill/>
                    <a:miter lim="800000"/>
                    <a:headEnd/>
                    <a:tailEnd/>
                  </a:ln>
                </p:spPr>
                <p:txBody>
                  <a:bodyPr wrap="none">
                    <a:spAutoFit/>
                  </a:bodyPr>
                  <a:lstStyle/>
                  <a:p>
                    <a:r>
                      <a:rPr lang="en-US" sz="3200" b="1"/>
                      <a:t>N</a:t>
                    </a:r>
                  </a:p>
                </p:txBody>
              </p:sp>
            </p:grpSp>
            <p:sp>
              <p:nvSpPr>
                <p:cNvPr id="18459" name="Line 128"/>
                <p:cNvSpPr>
                  <a:spLocks noChangeShapeType="1"/>
                </p:cNvSpPr>
                <p:nvPr/>
              </p:nvSpPr>
              <p:spPr bwMode="auto">
                <a:xfrm flipH="1">
                  <a:off x="334" y="3249"/>
                  <a:ext cx="89" cy="128"/>
                </a:xfrm>
                <a:prstGeom prst="line">
                  <a:avLst/>
                </a:prstGeom>
                <a:noFill/>
                <a:ln w="12700">
                  <a:solidFill>
                    <a:schemeClr val="tx1"/>
                  </a:solidFill>
                  <a:round/>
                  <a:headEnd/>
                  <a:tailEnd/>
                </a:ln>
              </p:spPr>
              <p:txBody>
                <a:bodyPr wrap="none" anchor="ctr"/>
                <a:lstStyle/>
                <a:p>
                  <a:endParaRPr lang="fr-FR"/>
                </a:p>
              </p:txBody>
            </p:sp>
            <p:sp>
              <p:nvSpPr>
                <p:cNvPr id="18460" name="Line 129"/>
                <p:cNvSpPr>
                  <a:spLocks noChangeShapeType="1"/>
                </p:cNvSpPr>
                <p:nvPr/>
              </p:nvSpPr>
              <p:spPr bwMode="auto">
                <a:xfrm>
                  <a:off x="915" y="3240"/>
                  <a:ext cx="0" cy="299"/>
                </a:xfrm>
                <a:prstGeom prst="line">
                  <a:avLst/>
                </a:prstGeom>
                <a:noFill/>
                <a:ln w="12700">
                  <a:solidFill>
                    <a:schemeClr val="tx1"/>
                  </a:solidFill>
                  <a:round/>
                  <a:headEnd/>
                  <a:tailEnd/>
                </a:ln>
              </p:spPr>
              <p:txBody>
                <a:bodyPr wrap="none" anchor="ctr"/>
                <a:lstStyle/>
                <a:p>
                  <a:endParaRPr lang="fr-FR"/>
                </a:p>
              </p:txBody>
            </p:sp>
            <p:sp>
              <p:nvSpPr>
                <p:cNvPr id="18461" name="Line 130"/>
                <p:cNvSpPr>
                  <a:spLocks noChangeShapeType="1"/>
                </p:cNvSpPr>
                <p:nvPr/>
              </p:nvSpPr>
              <p:spPr bwMode="auto">
                <a:xfrm flipH="1">
                  <a:off x="1292" y="3522"/>
                  <a:ext cx="247" cy="124"/>
                </a:xfrm>
                <a:prstGeom prst="line">
                  <a:avLst/>
                </a:prstGeom>
                <a:noFill/>
                <a:ln w="12700">
                  <a:solidFill>
                    <a:schemeClr val="tx1"/>
                  </a:solidFill>
                  <a:round/>
                  <a:headEnd/>
                  <a:tailEnd/>
                </a:ln>
              </p:spPr>
              <p:txBody>
                <a:bodyPr wrap="none" anchor="ctr"/>
                <a:lstStyle/>
                <a:p>
                  <a:endParaRPr lang="fr-FR"/>
                </a:p>
              </p:txBody>
            </p:sp>
            <p:sp>
              <p:nvSpPr>
                <p:cNvPr id="18462" name="Line 131"/>
                <p:cNvSpPr>
                  <a:spLocks noChangeShapeType="1"/>
                </p:cNvSpPr>
                <p:nvPr/>
              </p:nvSpPr>
              <p:spPr bwMode="auto">
                <a:xfrm flipV="1">
                  <a:off x="1228" y="2632"/>
                  <a:ext cx="0" cy="383"/>
                </a:xfrm>
                <a:prstGeom prst="line">
                  <a:avLst/>
                </a:prstGeom>
                <a:noFill/>
                <a:ln w="12700">
                  <a:solidFill>
                    <a:schemeClr val="tx1"/>
                  </a:solidFill>
                  <a:round/>
                  <a:headEnd/>
                  <a:tailEnd/>
                </a:ln>
              </p:spPr>
              <p:txBody>
                <a:bodyPr wrap="none" anchor="ctr"/>
                <a:lstStyle/>
                <a:p>
                  <a:endParaRPr lang="fr-FR"/>
                </a:p>
              </p:txBody>
            </p:sp>
            <p:sp>
              <p:nvSpPr>
                <p:cNvPr id="18463" name="Line 132"/>
                <p:cNvSpPr>
                  <a:spLocks noChangeShapeType="1"/>
                </p:cNvSpPr>
                <p:nvPr/>
              </p:nvSpPr>
              <p:spPr bwMode="auto">
                <a:xfrm>
                  <a:off x="1584" y="3552"/>
                  <a:ext cx="240" cy="192"/>
                </a:xfrm>
                <a:prstGeom prst="line">
                  <a:avLst/>
                </a:prstGeom>
                <a:noFill/>
                <a:ln w="19050">
                  <a:solidFill>
                    <a:schemeClr val="tx1"/>
                  </a:solidFill>
                  <a:round/>
                  <a:headEnd/>
                  <a:tailEnd/>
                </a:ln>
              </p:spPr>
              <p:txBody>
                <a:bodyPr wrap="none" anchor="ctr"/>
                <a:lstStyle/>
                <a:p>
                  <a:endParaRPr lang="fr-FR"/>
                </a:p>
              </p:txBody>
            </p:sp>
            <p:sp>
              <p:nvSpPr>
                <p:cNvPr id="18464" name="Text Box 133"/>
                <p:cNvSpPr txBox="1">
                  <a:spLocks noChangeArrowheads="1"/>
                </p:cNvSpPr>
                <p:nvPr/>
              </p:nvSpPr>
              <p:spPr bwMode="auto">
                <a:xfrm>
                  <a:off x="1775" y="3698"/>
                  <a:ext cx="301" cy="365"/>
                </a:xfrm>
                <a:prstGeom prst="rect">
                  <a:avLst/>
                </a:prstGeom>
                <a:noFill/>
                <a:ln w="12700">
                  <a:noFill/>
                  <a:miter lim="800000"/>
                  <a:headEnd/>
                  <a:tailEnd/>
                </a:ln>
              </p:spPr>
              <p:txBody>
                <a:bodyPr wrap="none">
                  <a:spAutoFit/>
                </a:bodyPr>
                <a:lstStyle/>
                <a:p>
                  <a:r>
                    <a:rPr lang="en-US" sz="3200" b="1"/>
                    <a:t>N</a:t>
                  </a:r>
                </a:p>
              </p:txBody>
            </p:sp>
            <p:sp>
              <p:nvSpPr>
                <p:cNvPr id="18465" name="Text Box 134"/>
                <p:cNvSpPr txBox="1">
                  <a:spLocks noChangeArrowheads="1"/>
                </p:cNvSpPr>
                <p:nvPr/>
              </p:nvSpPr>
              <p:spPr bwMode="auto">
                <a:xfrm>
                  <a:off x="1824" y="2928"/>
                  <a:ext cx="315" cy="365"/>
                </a:xfrm>
                <a:prstGeom prst="rect">
                  <a:avLst/>
                </a:prstGeom>
                <a:noFill/>
                <a:ln w="12700">
                  <a:noFill/>
                  <a:miter lim="800000"/>
                  <a:headEnd/>
                  <a:tailEnd/>
                </a:ln>
              </p:spPr>
              <p:txBody>
                <a:bodyPr wrap="none">
                  <a:spAutoFit/>
                </a:bodyPr>
                <a:lstStyle/>
                <a:p>
                  <a:r>
                    <a:rPr lang="en-US" sz="3200" b="1"/>
                    <a:t>H</a:t>
                  </a:r>
                </a:p>
              </p:txBody>
            </p:sp>
            <p:sp>
              <p:nvSpPr>
                <p:cNvPr id="18466" name="Line 135"/>
                <p:cNvSpPr>
                  <a:spLocks noChangeShapeType="1"/>
                </p:cNvSpPr>
                <p:nvPr/>
              </p:nvSpPr>
              <p:spPr bwMode="auto">
                <a:xfrm>
                  <a:off x="2016" y="3936"/>
                  <a:ext cx="144" cy="48"/>
                </a:xfrm>
                <a:prstGeom prst="line">
                  <a:avLst/>
                </a:prstGeom>
                <a:noFill/>
                <a:ln w="12700">
                  <a:solidFill>
                    <a:schemeClr val="tx1"/>
                  </a:solidFill>
                  <a:round/>
                  <a:headEnd/>
                  <a:tailEnd/>
                </a:ln>
              </p:spPr>
              <p:txBody>
                <a:bodyPr wrap="none" anchor="ctr"/>
                <a:lstStyle/>
                <a:p>
                  <a:endParaRPr lang="fr-FR"/>
                </a:p>
              </p:txBody>
            </p:sp>
            <p:sp>
              <p:nvSpPr>
                <p:cNvPr id="18467" name="Line 136"/>
                <p:cNvSpPr>
                  <a:spLocks noChangeShapeType="1"/>
                </p:cNvSpPr>
                <p:nvPr/>
              </p:nvSpPr>
              <p:spPr bwMode="auto">
                <a:xfrm flipH="1">
                  <a:off x="1680" y="3936"/>
                  <a:ext cx="144" cy="48"/>
                </a:xfrm>
                <a:prstGeom prst="line">
                  <a:avLst/>
                </a:prstGeom>
                <a:noFill/>
                <a:ln w="12700">
                  <a:solidFill>
                    <a:schemeClr val="tx1"/>
                  </a:solidFill>
                  <a:round/>
                  <a:headEnd/>
                  <a:tailEnd/>
                </a:ln>
              </p:spPr>
              <p:txBody>
                <a:bodyPr wrap="none" anchor="ctr"/>
                <a:lstStyle/>
                <a:p>
                  <a:endParaRPr lang="fr-FR"/>
                </a:p>
              </p:txBody>
            </p:sp>
            <p:sp>
              <p:nvSpPr>
                <p:cNvPr id="18468" name="Line 137"/>
                <p:cNvSpPr>
                  <a:spLocks noChangeShapeType="1"/>
                </p:cNvSpPr>
                <p:nvPr/>
              </p:nvSpPr>
              <p:spPr bwMode="auto">
                <a:xfrm flipV="1">
                  <a:off x="1680" y="3168"/>
                  <a:ext cx="144" cy="48"/>
                </a:xfrm>
                <a:prstGeom prst="line">
                  <a:avLst/>
                </a:prstGeom>
                <a:noFill/>
                <a:ln w="12700">
                  <a:solidFill>
                    <a:schemeClr val="tx1"/>
                  </a:solidFill>
                  <a:round/>
                  <a:headEnd/>
                  <a:tailEnd/>
                </a:ln>
              </p:spPr>
              <p:txBody>
                <a:bodyPr wrap="none" anchor="ctr"/>
                <a:lstStyle/>
                <a:p>
                  <a:endParaRPr lang="fr-FR"/>
                </a:p>
              </p:txBody>
            </p:sp>
            <p:sp>
              <p:nvSpPr>
                <p:cNvPr id="18469" name="Text Box 138"/>
                <p:cNvSpPr txBox="1">
                  <a:spLocks noChangeArrowheads="1"/>
                </p:cNvSpPr>
                <p:nvPr/>
              </p:nvSpPr>
              <p:spPr bwMode="auto">
                <a:xfrm>
                  <a:off x="2110" y="3792"/>
                  <a:ext cx="315" cy="365"/>
                </a:xfrm>
                <a:prstGeom prst="rect">
                  <a:avLst/>
                </a:prstGeom>
                <a:noFill/>
                <a:ln w="12700">
                  <a:noFill/>
                  <a:miter lim="800000"/>
                  <a:headEnd/>
                  <a:tailEnd/>
                </a:ln>
              </p:spPr>
              <p:txBody>
                <a:bodyPr wrap="none">
                  <a:spAutoFit/>
                </a:bodyPr>
                <a:lstStyle/>
                <a:p>
                  <a:r>
                    <a:rPr lang="en-US" sz="3200" b="1"/>
                    <a:t>H</a:t>
                  </a:r>
                </a:p>
              </p:txBody>
            </p:sp>
          </p:grpSp>
          <p:sp>
            <p:nvSpPr>
              <p:cNvPr id="18448" name="Text Box 139"/>
              <p:cNvSpPr txBox="1">
                <a:spLocks noChangeArrowheads="1"/>
              </p:cNvSpPr>
              <p:nvPr/>
            </p:nvSpPr>
            <p:spPr bwMode="auto">
              <a:xfrm rot="3767303">
                <a:off x="806" y="2070"/>
                <a:ext cx="1054" cy="365"/>
              </a:xfrm>
              <a:prstGeom prst="rect">
                <a:avLst/>
              </a:prstGeom>
              <a:noFill/>
              <a:ln w="12700">
                <a:noFill/>
                <a:miter lim="800000"/>
                <a:headEnd/>
                <a:tailEnd/>
              </a:ln>
            </p:spPr>
            <p:txBody>
              <a:bodyPr wrap="none">
                <a:spAutoFit/>
              </a:bodyPr>
              <a:lstStyle/>
              <a:p>
                <a:r>
                  <a:rPr lang="en-US" sz="3200" b="1">
                    <a:solidFill>
                      <a:srgbClr val="034BCD"/>
                    </a:solidFill>
                  </a:rPr>
                  <a:t>Guanine</a:t>
                </a:r>
              </a:p>
            </p:txBody>
          </p:sp>
        </p:grpSp>
        <p:sp>
          <p:nvSpPr>
            <p:cNvPr id="18444" name="Text Box 140"/>
            <p:cNvSpPr txBox="1">
              <a:spLocks noChangeArrowheads="1"/>
            </p:cNvSpPr>
            <p:nvPr/>
          </p:nvSpPr>
          <p:spPr bwMode="auto">
            <a:xfrm>
              <a:off x="1397" y="523"/>
              <a:ext cx="280" cy="404"/>
            </a:xfrm>
            <a:prstGeom prst="rect">
              <a:avLst/>
            </a:prstGeom>
            <a:noFill/>
            <a:ln w="12700">
              <a:noFill/>
              <a:miter lim="800000"/>
              <a:headEnd/>
              <a:tailEnd/>
            </a:ln>
          </p:spPr>
          <p:txBody>
            <a:bodyPr wrap="none">
              <a:spAutoFit/>
            </a:bodyPr>
            <a:lstStyle/>
            <a:p>
              <a:r>
                <a:rPr lang="en-US" sz="3600" b="1"/>
                <a:t>+</a:t>
              </a:r>
            </a:p>
          </p:txBody>
        </p:sp>
        <p:sp>
          <p:nvSpPr>
            <p:cNvPr id="18445" name="Text Box 141"/>
            <p:cNvSpPr txBox="1">
              <a:spLocks noChangeArrowheads="1"/>
            </p:cNvSpPr>
            <p:nvPr/>
          </p:nvSpPr>
          <p:spPr bwMode="auto">
            <a:xfrm>
              <a:off x="917" y="1291"/>
              <a:ext cx="280" cy="404"/>
            </a:xfrm>
            <a:prstGeom prst="rect">
              <a:avLst/>
            </a:prstGeom>
            <a:noFill/>
            <a:ln w="12700">
              <a:noFill/>
              <a:miter lim="800000"/>
              <a:headEnd/>
              <a:tailEnd/>
            </a:ln>
          </p:spPr>
          <p:txBody>
            <a:bodyPr wrap="none">
              <a:spAutoFit/>
            </a:bodyPr>
            <a:lstStyle/>
            <a:p>
              <a:r>
                <a:rPr lang="en-US" sz="3600" b="1"/>
                <a:t>+</a:t>
              </a:r>
            </a:p>
          </p:txBody>
        </p:sp>
        <p:sp>
          <p:nvSpPr>
            <p:cNvPr id="18446" name="Text Box 142"/>
            <p:cNvSpPr txBox="1">
              <a:spLocks noChangeArrowheads="1"/>
            </p:cNvSpPr>
            <p:nvPr/>
          </p:nvSpPr>
          <p:spPr bwMode="auto">
            <a:xfrm>
              <a:off x="1349" y="-341"/>
              <a:ext cx="212" cy="404"/>
            </a:xfrm>
            <a:prstGeom prst="rect">
              <a:avLst/>
            </a:prstGeom>
            <a:noFill/>
            <a:ln w="12700">
              <a:noFill/>
              <a:miter lim="800000"/>
              <a:headEnd/>
              <a:tailEnd/>
            </a:ln>
          </p:spPr>
          <p:txBody>
            <a:bodyPr wrap="none">
              <a:spAutoFit/>
            </a:bodyPr>
            <a:lstStyle/>
            <a:p>
              <a:r>
                <a:rPr lang="en-US" sz="3600" b="1"/>
                <a:t>-</a:t>
              </a:r>
            </a:p>
          </p:txBody>
        </p:sp>
      </p:grpSp>
      <p:grpSp>
        <p:nvGrpSpPr>
          <p:cNvPr id="14" name="Group 146"/>
          <p:cNvGrpSpPr>
            <a:grpSpLocks/>
          </p:cNvGrpSpPr>
          <p:nvPr/>
        </p:nvGrpSpPr>
        <p:grpSpPr bwMode="auto">
          <a:xfrm>
            <a:off x="4191000" y="3200400"/>
            <a:ext cx="990600" cy="1447800"/>
            <a:chOff x="2640" y="2016"/>
            <a:chExt cx="624" cy="912"/>
          </a:xfrm>
        </p:grpSpPr>
        <p:sp>
          <p:nvSpPr>
            <p:cNvPr id="18441" name="Line 144"/>
            <p:cNvSpPr>
              <a:spLocks noChangeShapeType="1"/>
            </p:cNvSpPr>
            <p:nvPr/>
          </p:nvSpPr>
          <p:spPr bwMode="auto">
            <a:xfrm>
              <a:off x="2688" y="2928"/>
              <a:ext cx="576" cy="0"/>
            </a:xfrm>
            <a:prstGeom prst="line">
              <a:avLst/>
            </a:prstGeom>
            <a:noFill/>
            <a:ln w="57150">
              <a:solidFill>
                <a:schemeClr val="hlink"/>
              </a:solidFill>
              <a:round/>
              <a:headEnd type="triangle" w="med" len="med"/>
              <a:tailEnd type="triangle" w="med" len="med"/>
            </a:ln>
          </p:spPr>
          <p:txBody>
            <a:bodyPr wrap="none" anchor="ctr"/>
            <a:lstStyle/>
            <a:p>
              <a:endParaRPr lang="fr-FR"/>
            </a:p>
          </p:txBody>
        </p:sp>
        <p:sp>
          <p:nvSpPr>
            <p:cNvPr id="18442" name="Line 145"/>
            <p:cNvSpPr>
              <a:spLocks noChangeShapeType="1"/>
            </p:cNvSpPr>
            <p:nvPr/>
          </p:nvSpPr>
          <p:spPr bwMode="auto">
            <a:xfrm>
              <a:off x="2640" y="2016"/>
              <a:ext cx="576" cy="0"/>
            </a:xfrm>
            <a:prstGeom prst="line">
              <a:avLst/>
            </a:prstGeom>
            <a:noFill/>
            <a:ln w="57150">
              <a:solidFill>
                <a:schemeClr val="hlink"/>
              </a:solidFill>
              <a:round/>
              <a:headEnd type="triangle" w="med" len="med"/>
              <a:tailEnd type="triangle" w="med" len="med"/>
            </a:ln>
          </p:spPr>
          <p:txBody>
            <a:bodyPr wrap="none" anchor="ctr"/>
            <a:lstStyle/>
            <a:p>
              <a:endParaRPr lang="fr-FR"/>
            </a:p>
          </p:txBody>
        </p:sp>
      </p:grpSp>
      <p:grpSp>
        <p:nvGrpSpPr>
          <p:cNvPr id="15" name="Group 150"/>
          <p:cNvGrpSpPr>
            <a:grpSpLocks/>
          </p:cNvGrpSpPr>
          <p:nvPr/>
        </p:nvGrpSpPr>
        <p:grpSpPr bwMode="auto">
          <a:xfrm>
            <a:off x="1752600" y="1828800"/>
            <a:ext cx="5867400" cy="4038600"/>
            <a:chOff x="1104" y="1152"/>
            <a:chExt cx="3696" cy="2544"/>
          </a:xfrm>
        </p:grpSpPr>
        <p:sp>
          <p:nvSpPr>
            <p:cNvPr id="18439" name="Line 147"/>
            <p:cNvSpPr>
              <a:spLocks noChangeShapeType="1"/>
            </p:cNvSpPr>
            <p:nvPr/>
          </p:nvSpPr>
          <p:spPr bwMode="auto">
            <a:xfrm>
              <a:off x="1104" y="1152"/>
              <a:ext cx="3696" cy="2544"/>
            </a:xfrm>
            <a:prstGeom prst="line">
              <a:avLst/>
            </a:prstGeom>
            <a:noFill/>
            <a:ln w="254000">
              <a:solidFill>
                <a:schemeClr val="hlink"/>
              </a:solidFill>
              <a:round/>
              <a:headEnd/>
              <a:tailEnd/>
            </a:ln>
          </p:spPr>
          <p:txBody>
            <a:bodyPr wrap="none" anchor="ctr"/>
            <a:lstStyle/>
            <a:p>
              <a:endParaRPr lang="fr-FR"/>
            </a:p>
          </p:txBody>
        </p:sp>
        <p:sp>
          <p:nvSpPr>
            <p:cNvPr id="18440" name="Line 148"/>
            <p:cNvSpPr>
              <a:spLocks noChangeShapeType="1"/>
            </p:cNvSpPr>
            <p:nvPr/>
          </p:nvSpPr>
          <p:spPr bwMode="auto">
            <a:xfrm flipH="1">
              <a:off x="1104" y="1152"/>
              <a:ext cx="3696" cy="2544"/>
            </a:xfrm>
            <a:prstGeom prst="line">
              <a:avLst/>
            </a:prstGeom>
            <a:noFill/>
            <a:ln w="254000">
              <a:solidFill>
                <a:schemeClr val="hlink"/>
              </a:solidFill>
              <a:round/>
              <a:headEnd/>
              <a:tailEnd/>
            </a:ln>
          </p:spPr>
          <p:txBody>
            <a:bodyPr wrap="none" anchor="ctr"/>
            <a:lstStyle/>
            <a:p>
              <a:endParaRPr lang="fr-F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outVertic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3" presetClass="entr" presetSubtype="32"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strVal val="4*#ppt_w"/>
                                          </p:val>
                                        </p:tav>
                                        <p:tav tm="100000">
                                          <p:val>
                                            <p:strVal val="#ppt_w"/>
                                          </p:val>
                                        </p:tav>
                                      </p:tavLst>
                                    </p:anim>
                                    <p:anim calcmode="lin" valueType="num">
                                      <p:cBhvr>
                                        <p:cTn id="25" dur="500" fill="hold"/>
                                        <p:tgtEl>
                                          <p:spTgt spid="1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1066800" y="152400"/>
            <a:ext cx="6248400" cy="4748213"/>
          </a:xfrm>
          <a:prstGeom prst="rect">
            <a:avLst/>
          </a:prstGeom>
          <a:noFill/>
          <a:ln w="9525">
            <a:noFill/>
            <a:miter lim="800000"/>
            <a:headEnd/>
            <a:tailEnd/>
          </a:ln>
        </p:spPr>
      </p:pic>
      <p:sp>
        <p:nvSpPr>
          <p:cNvPr id="12291" name="Text Box 3"/>
          <p:cNvSpPr txBox="1">
            <a:spLocks noChangeArrowheads="1"/>
          </p:cNvSpPr>
          <p:nvPr/>
        </p:nvSpPr>
        <p:spPr bwMode="auto">
          <a:xfrm>
            <a:off x="381000" y="5105400"/>
            <a:ext cx="8763000" cy="1254125"/>
          </a:xfrm>
          <a:prstGeom prst="rect">
            <a:avLst/>
          </a:prstGeom>
          <a:noFill/>
          <a:ln w="9525">
            <a:noFill/>
            <a:miter lim="800000"/>
            <a:headEnd/>
            <a:tailEnd/>
          </a:ln>
        </p:spPr>
        <p:txBody>
          <a:bodyPr>
            <a:spAutoFit/>
          </a:bodyPr>
          <a:lstStyle/>
          <a:p>
            <a:pPr>
              <a:spcBef>
                <a:spcPts val="500"/>
              </a:spcBef>
              <a:spcAft>
                <a:spcPts val="500"/>
              </a:spcAft>
            </a:pPr>
            <a:r>
              <a:rPr lang="fr-FR" sz="1800">
                <a:solidFill>
                  <a:srgbClr val="008080"/>
                </a:solidFill>
              </a:rPr>
              <a:t>Figure:</a:t>
            </a:r>
            <a:r>
              <a:rPr lang="fr-FR" sz="1800"/>
              <a:t> Computer model of base pairing in DNA. In a normal DNA molecule, adenine (</a:t>
            </a:r>
            <a:r>
              <a:rPr lang="fr-FR" sz="1800" b="1">
                <a:solidFill>
                  <a:srgbClr val="FF0000"/>
                </a:solidFill>
              </a:rPr>
              <a:t>A</a:t>
            </a:r>
            <a:r>
              <a:rPr lang="fr-FR" sz="1800"/>
              <a:t>) is paired with thymine (</a:t>
            </a:r>
            <a:r>
              <a:rPr lang="fr-FR" sz="1800" b="1">
                <a:solidFill>
                  <a:srgbClr val="FF0000"/>
                </a:solidFill>
              </a:rPr>
              <a:t>T</a:t>
            </a:r>
            <a:r>
              <a:rPr lang="fr-FR" sz="1800"/>
              <a:t>), guanine (</a:t>
            </a:r>
            <a:r>
              <a:rPr lang="fr-FR" sz="1800" b="1">
                <a:solidFill>
                  <a:srgbClr val="FF0000"/>
                </a:solidFill>
              </a:rPr>
              <a:t>G</a:t>
            </a:r>
            <a:r>
              <a:rPr lang="fr-FR" sz="1800"/>
              <a:t>) is paired with cytosine (</a:t>
            </a:r>
            <a:r>
              <a:rPr lang="fr-FR" sz="1800" b="1">
                <a:solidFill>
                  <a:srgbClr val="FF0000"/>
                </a:solidFill>
              </a:rPr>
              <a:t>C</a:t>
            </a:r>
            <a:r>
              <a:rPr lang="fr-FR" sz="1800"/>
              <a:t>). The uracil (</a:t>
            </a:r>
            <a:r>
              <a:rPr lang="fr-FR" sz="1800" b="1">
                <a:solidFill>
                  <a:srgbClr val="FF0000"/>
                </a:solidFill>
              </a:rPr>
              <a:t>U</a:t>
            </a:r>
            <a:r>
              <a:rPr lang="fr-FR" sz="1800"/>
              <a:t>) of RNA can also pair with adenine (A), since U differs from T by only a methyl group located on the other side of hydrogen bonding.</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3F469109-58FF-224E-843E-B5EBFAC5AFB2}"/>
              </a:ext>
            </a:extLst>
          </p:cNvPr>
          <p:cNvSpPr txBox="1"/>
          <p:nvPr/>
        </p:nvSpPr>
        <p:spPr>
          <a:xfrm>
            <a:off x="1547664" y="1772816"/>
            <a:ext cx="6408712" cy="1938992"/>
          </a:xfrm>
          <a:prstGeom prst="rect">
            <a:avLst/>
          </a:prstGeom>
          <a:noFill/>
        </p:spPr>
        <p:txBody>
          <a:bodyPr wrap="square" rtlCol="0">
            <a:spAutoFit/>
          </a:bodyPr>
          <a:lstStyle/>
          <a:p>
            <a:r>
              <a:rPr lang="fr-FR" sz="6000" u="sng" dirty="0"/>
              <a:t>4. </a:t>
            </a:r>
            <a:r>
              <a:rPr lang="fr-FR" sz="6000" u="sng" dirty="0" smtClean="0"/>
              <a:t>Les </a:t>
            </a:r>
            <a:r>
              <a:rPr lang="fr-FR" sz="6000" u="sng" dirty="0" smtClean="0"/>
              <a:t>d</a:t>
            </a:r>
            <a:r>
              <a:rPr lang="fr-FR" sz="6000" u="sng" dirty="0" smtClean="0"/>
              <a:t>ifférentes </a:t>
            </a:r>
            <a:r>
              <a:rPr lang="fr-FR" sz="6000" u="sng" dirty="0"/>
              <a:t>formes de l’ADN </a:t>
            </a:r>
          </a:p>
        </p:txBody>
      </p:sp>
    </p:spTree>
    <p:extLst>
      <p:ext uri="{BB962C8B-B14F-4D97-AF65-F5344CB8AC3E}">
        <p14:creationId xmlns:p14="http://schemas.microsoft.com/office/powerpoint/2010/main" xmlns="" val="849853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0"/>
          <p:cNvGrpSpPr>
            <a:grpSpLocks/>
          </p:cNvGrpSpPr>
          <p:nvPr/>
        </p:nvGrpSpPr>
        <p:grpSpPr bwMode="auto">
          <a:xfrm>
            <a:off x="2057400" y="2730500"/>
            <a:ext cx="3078163" cy="3675063"/>
            <a:chOff x="1296" y="1720"/>
            <a:chExt cx="1939" cy="2315"/>
          </a:xfrm>
        </p:grpSpPr>
        <p:grpSp>
          <p:nvGrpSpPr>
            <p:cNvPr id="3" name="Group 80"/>
            <p:cNvGrpSpPr>
              <a:grpSpLocks/>
            </p:cNvGrpSpPr>
            <p:nvPr/>
          </p:nvGrpSpPr>
          <p:grpSpPr bwMode="auto">
            <a:xfrm>
              <a:off x="2686" y="1720"/>
              <a:ext cx="549" cy="2315"/>
              <a:chOff x="2686" y="1720"/>
              <a:chExt cx="549" cy="2315"/>
            </a:xfrm>
          </p:grpSpPr>
          <p:sp>
            <p:nvSpPr>
              <p:cNvPr id="22555" name="Freeform 76"/>
              <p:cNvSpPr>
                <a:spLocks/>
              </p:cNvSpPr>
              <p:nvPr/>
            </p:nvSpPr>
            <p:spPr bwMode="auto">
              <a:xfrm>
                <a:off x="2699" y="1720"/>
                <a:ext cx="536" cy="1116"/>
              </a:xfrm>
              <a:custGeom>
                <a:avLst/>
                <a:gdLst>
                  <a:gd name="T0" fmla="*/ 241 w 536"/>
                  <a:gd name="T1" fmla="*/ 0 h 1116"/>
                  <a:gd name="T2" fmla="*/ 437 w 536"/>
                  <a:gd name="T3" fmla="*/ 52 h 1116"/>
                  <a:gd name="T4" fmla="*/ 511 w 536"/>
                  <a:gd name="T5" fmla="*/ 240 h 1116"/>
                  <a:gd name="T6" fmla="*/ 286 w 536"/>
                  <a:gd name="T7" fmla="*/ 486 h 1116"/>
                  <a:gd name="T8" fmla="*/ 11 w 536"/>
                  <a:gd name="T9" fmla="*/ 830 h 1116"/>
                  <a:gd name="T10" fmla="*/ 225 w 536"/>
                  <a:gd name="T11" fmla="*/ 1116 h 1116"/>
                  <a:gd name="T12" fmla="*/ 0 60000 65536"/>
                  <a:gd name="T13" fmla="*/ 0 60000 65536"/>
                  <a:gd name="T14" fmla="*/ 0 60000 65536"/>
                  <a:gd name="T15" fmla="*/ 0 60000 65536"/>
                  <a:gd name="T16" fmla="*/ 0 60000 65536"/>
                  <a:gd name="T17" fmla="*/ 0 60000 65536"/>
                  <a:gd name="T18" fmla="*/ 0 w 536"/>
                  <a:gd name="T19" fmla="*/ 0 h 1116"/>
                  <a:gd name="T20" fmla="*/ 536 w 536"/>
                  <a:gd name="T21" fmla="*/ 1116 h 1116"/>
                </a:gdLst>
                <a:ahLst/>
                <a:cxnLst>
                  <a:cxn ang="T12">
                    <a:pos x="T0" y="T1"/>
                  </a:cxn>
                  <a:cxn ang="T13">
                    <a:pos x="T2" y="T3"/>
                  </a:cxn>
                  <a:cxn ang="T14">
                    <a:pos x="T4" y="T5"/>
                  </a:cxn>
                  <a:cxn ang="T15">
                    <a:pos x="T6" y="T7"/>
                  </a:cxn>
                  <a:cxn ang="T16">
                    <a:pos x="T8" y="T9"/>
                  </a:cxn>
                  <a:cxn ang="T17">
                    <a:pos x="T10" y="T11"/>
                  </a:cxn>
                </a:cxnLst>
                <a:rect l="T18" t="T19" r="T20" b="T21"/>
                <a:pathLst>
                  <a:path w="536" h="1116">
                    <a:moveTo>
                      <a:pt x="241" y="0"/>
                    </a:moveTo>
                    <a:cubicBezTo>
                      <a:pt x="273" y="8"/>
                      <a:pt x="392" y="12"/>
                      <a:pt x="437" y="52"/>
                    </a:cubicBezTo>
                    <a:cubicBezTo>
                      <a:pt x="482" y="92"/>
                      <a:pt x="536" y="167"/>
                      <a:pt x="511" y="240"/>
                    </a:cubicBezTo>
                    <a:cubicBezTo>
                      <a:pt x="485" y="312"/>
                      <a:pt x="369" y="387"/>
                      <a:pt x="286" y="486"/>
                    </a:cubicBezTo>
                    <a:cubicBezTo>
                      <a:pt x="202" y="584"/>
                      <a:pt x="21" y="725"/>
                      <a:pt x="11" y="830"/>
                    </a:cubicBezTo>
                    <a:cubicBezTo>
                      <a:pt x="0" y="934"/>
                      <a:pt x="180" y="1056"/>
                      <a:pt x="225" y="1116"/>
                    </a:cubicBezTo>
                  </a:path>
                </a:pathLst>
              </a:custGeom>
              <a:noFill/>
              <a:ln w="254000">
                <a:solidFill>
                  <a:schemeClr val="bg1"/>
                </a:solidFill>
                <a:round/>
                <a:headEnd/>
                <a:tailEnd/>
              </a:ln>
            </p:spPr>
            <p:txBody>
              <a:bodyPr wrap="none" anchor="ctr"/>
              <a:lstStyle/>
              <a:p>
                <a:endParaRPr lang="fr-FR"/>
              </a:p>
            </p:txBody>
          </p:sp>
          <p:sp>
            <p:nvSpPr>
              <p:cNvPr id="22556" name="Freeform 77"/>
              <p:cNvSpPr>
                <a:spLocks/>
              </p:cNvSpPr>
              <p:nvPr/>
            </p:nvSpPr>
            <p:spPr bwMode="auto">
              <a:xfrm>
                <a:off x="2689" y="1720"/>
                <a:ext cx="528" cy="1112"/>
              </a:xfrm>
              <a:custGeom>
                <a:avLst/>
                <a:gdLst>
                  <a:gd name="T0" fmla="*/ 295 w 528"/>
                  <a:gd name="T1" fmla="*/ 0 h 1112"/>
                  <a:gd name="T2" fmla="*/ 107 w 528"/>
                  <a:gd name="T3" fmla="*/ 50 h 1112"/>
                  <a:gd name="T4" fmla="*/ 21 w 528"/>
                  <a:gd name="T5" fmla="*/ 224 h 1112"/>
                  <a:gd name="T6" fmla="*/ 231 w 528"/>
                  <a:gd name="T7" fmla="*/ 488 h 1112"/>
                  <a:gd name="T8" fmla="*/ 519 w 528"/>
                  <a:gd name="T9" fmla="*/ 824 h 1112"/>
                  <a:gd name="T10" fmla="*/ 279 w 528"/>
                  <a:gd name="T11" fmla="*/ 1112 h 1112"/>
                  <a:gd name="T12" fmla="*/ 0 60000 65536"/>
                  <a:gd name="T13" fmla="*/ 0 60000 65536"/>
                  <a:gd name="T14" fmla="*/ 0 60000 65536"/>
                  <a:gd name="T15" fmla="*/ 0 60000 65536"/>
                  <a:gd name="T16" fmla="*/ 0 60000 65536"/>
                  <a:gd name="T17" fmla="*/ 0 60000 65536"/>
                  <a:gd name="T18" fmla="*/ 0 w 528"/>
                  <a:gd name="T19" fmla="*/ 0 h 1112"/>
                  <a:gd name="T20" fmla="*/ 528 w 528"/>
                  <a:gd name="T21" fmla="*/ 1112 h 1112"/>
                </a:gdLst>
                <a:ahLst/>
                <a:cxnLst>
                  <a:cxn ang="T12">
                    <a:pos x="T0" y="T1"/>
                  </a:cxn>
                  <a:cxn ang="T13">
                    <a:pos x="T2" y="T3"/>
                  </a:cxn>
                  <a:cxn ang="T14">
                    <a:pos x="T4" y="T5"/>
                  </a:cxn>
                  <a:cxn ang="T15">
                    <a:pos x="T6" y="T7"/>
                  </a:cxn>
                  <a:cxn ang="T16">
                    <a:pos x="T8" y="T9"/>
                  </a:cxn>
                  <a:cxn ang="T17">
                    <a:pos x="T10" y="T11"/>
                  </a:cxn>
                </a:cxnLst>
                <a:rect l="T18" t="T19" r="T20" b="T21"/>
                <a:pathLst>
                  <a:path w="528" h="1112">
                    <a:moveTo>
                      <a:pt x="295" y="0"/>
                    </a:moveTo>
                    <a:cubicBezTo>
                      <a:pt x="264" y="8"/>
                      <a:pt x="152" y="12"/>
                      <a:pt x="107" y="50"/>
                    </a:cubicBezTo>
                    <a:cubicBezTo>
                      <a:pt x="61" y="87"/>
                      <a:pt x="0" y="151"/>
                      <a:pt x="21" y="224"/>
                    </a:cubicBezTo>
                    <a:cubicBezTo>
                      <a:pt x="41" y="297"/>
                      <a:pt x="147" y="387"/>
                      <a:pt x="231" y="488"/>
                    </a:cubicBezTo>
                    <a:cubicBezTo>
                      <a:pt x="314" y="588"/>
                      <a:pt x="511" y="719"/>
                      <a:pt x="519" y="824"/>
                    </a:cubicBezTo>
                    <a:cubicBezTo>
                      <a:pt x="528" y="928"/>
                      <a:pt x="404" y="1020"/>
                      <a:pt x="279" y="1112"/>
                    </a:cubicBezTo>
                  </a:path>
                </a:pathLst>
              </a:custGeom>
              <a:noFill/>
              <a:ln w="254000">
                <a:solidFill>
                  <a:schemeClr val="folHlink"/>
                </a:solidFill>
                <a:round/>
                <a:headEnd/>
                <a:tailEnd/>
              </a:ln>
            </p:spPr>
            <p:txBody>
              <a:bodyPr wrap="none" anchor="ctr"/>
              <a:lstStyle/>
              <a:p>
                <a:endParaRPr lang="fr-FR"/>
              </a:p>
            </p:txBody>
          </p:sp>
          <p:sp>
            <p:nvSpPr>
              <p:cNvPr id="22557" name="Freeform 74"/>
              <p:cNvSpPr>
                <a:spLocks/>
              </p:cNvSpPr>
              <p:nvPr/>
            </p:nvSpPr>
            <p:spPr bwMode="auto">
              <a:xfrm>
                <a:off x="2686" y="2825"/>
                <a:ext cx="493" cy="1210"/>
              </a:xfrm>
              <a:custGeom>
                <a:avLst/>
                <a:gdLst>
                  <a:gd name="T0" fmla="*/ 251 w 493"/>
                  <a:gd name="T1" fmla="*/ 55 h 1210"/>
                  <a:gd name="T2" fmla="*/ 277 w 493"/>
                  <a:gd name="T3" fmla="*/ 47 h 1210"/>
                  <a:gd name="T4" fmla="*/ 493 w 493"/>
                  <a:gd name="T5" fmla="*/ 332 h 1210"/>
                  <a:gd name="T6" fmla="*/ 271 w 493"/>
                  <a:gd name="T7" fmla="*/ 636 h 1210"/>
                  <a:gd name="T8" fmla="*/ 26 w 493"/>
                  <a:gd name="T9" fmla="*/ 948 h 1210"/>
                  <a:gd name="T10" fmla="*/ 117 w 493"/>
                  <a:gd name="T11" fmla="*/ 1132 h 1210"/>
                  <a:gd name="T12" fmla="*/ 303 w 493"/>
                  <a:gd name="T13" fmla="*/ 1210 h 1210"/>
                  <a:gd name="T14" fmla="*/ 0 60000 65536"/>
                  <a:gd name="T15" fmla="*/ 0 60000 65536"/>
                  <a:gd name="T16" fmla="*/ 0 60000 65536"/>
                  <a:gd name="T17" fmla="*/ 0 60000 65536"/>
                  <a:gd name="T18" fmla="*/ 0 60000 65536"/>
                  <a:gd name="T19" fmla="*/ 0 60000 65536"/>
                  <a:gd name="T20" fmla="*/ 0 60000 65536"/>
                  <a:gd name="T21" fmla="*/ 0 w 493"/>
                  <a:gd name="T22" fmla="*/ 0 h 1210"/>
                  <a:gd name="T23" fmla="*/ 493 w 493"/>
                  <a:gd name="T24" fmla="*/ 1210 h 12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3" h="1210">
                    <a:moveTo>
                      <a:pt x="251" y="55"/>
                    </a:moveTo>
                    <a:cubicBezTo>
                      <a:pt x="255" y="53"/>
                      <a:pt x="236" y="0"/>
                      <a:pt x="277" y="47"/>
                    </a:cubicBezTo>
                    <a:cubicBezTo>
                      <a:pt x="317" y="93"/>
                      <a:pt x="493" y="234"/>
                      <a:pt x="493" y="332"/>
                    </a:cubicBezTo>
                    <a:cubicBezTo>
                      <a:pt x="492" y="430"/>
                      <a:pt x="348" y="533"/>
                      <a:pt x="271" y="636"/>
                    </a:cubicBezTo>
                    <a:cubicBezTo>
                      <a:pt x="193" y="738"/>
                      <a:pt x="51" y="865"/>
                      <a:pt x="26" y="948"/>
                    </a:cubicBezTo>
                    <a:cubicBezTo>
                      <a:pt x="0" y="1030"/>
                      <a:pt x="70" y="1088"/>
                      <a:pt x="117" y="1132"/>
                    </a:cubicBezTo>
                    <a:cubicBezTo>
                      <a:pt x="163" y="1175"/>
                      <a:pt x="264" y="1193"/>
                      <a:pt x="303" y="1210"/>
                    </a:cubicBezTo>
                  </a:path>
                </a:pathLst>
              </a:custGeom>
              <a:noFill/>
              <a:ln w="254000">
                <a:solidFill>
                  <a:schemeClr val="bg1"/>
                </a:solidFill>
                <a:round/>
                <a:headEnd/>
                <a:tailEnd/>
              </a:ln>
            </p:spPr>
            <p:txBody>
              <a:bodyPr wrap="none" anchor="ctr"/>
              <a:lstStyle/>
              <a:p>
                <a:endParaRPr lang="fr-FR"/>
              </a:p>
            </p:txBody>
          </p:sp>
          <p:sp>
            <p:nvSpPr>
              <p:cNvPr id="22558" name="Freeform 75"/>
              <p:cNvSpPr>
                <a:spLocks/>
              </p:cNvSpPr>
              <p:nvPr/>
            </p:nvSpPr>
            <p:spPr bwMode="auto">
              <a:xfrm>
                <a:off x="2716" y="2851"/>
                <a:ext cx="505" cy="1184"/>
              </a:xfrm>
              <a:custGeom>
                <a:avLst/>
                <a:gdLst>
                  <a:gd name="T0" fmla="*/ 212 w 505"/>
                  <a:gd name="T1" fmla="*/ 0 h 1184"/>
                  <a:gd name="T2" fmla="*/ 1 w 505"/>
                  <a:gd name="T3" fmla="*/ 309 h 1184"/>
                  <a:gd name="T4" fmla="*/ 209 w 505"/>
                  <a:gd name="T5" fmla="*/ 565 h 1184"/>
                  <a:gd name="T6" fmla="*/ 474 w 505"/>
                  <a:gd name="T7" fmla="*/ 861 h 1184"/>
                  <a:gd name="T8" fmla="*/ 396 w 505"/>
                  <a:gd name="T9" fmla="*/ 1112 h 1184"/>
                  <a:gd name="T10" fmla="*/ 225 w 505"/>
                  <a:gd name="T11" fmla="*/ 1184 h 1184"/>
                  <a:gd name="T12" fmla="*/ 0 60000 65536"/>
                  <a:gd name="T13" fmla="*/ 0 60000 65536"/>
                  <a:gd name="T14" fmla="*/ 0 60000 65536"/>
                  <a:gd name="T15" fmla="*/ 0 60000 65536"/>
                  <a:gd name="T16" fmla="*/ 0 60000 65536"/>
                  <a:gd name="T17" fmla="*/ 0 60000 65536"/>
                  <a:gd name="T18" fmla="*/ 0 w 505"/>
                  <a:gd name="T19" fmla="*/ 0 h 1184"/>
                  <a:gd name="T20" fmla="*/ 505 w 505"/>
                  <a:gd name="T21" fmla="*/ 1184 h 1184"/>
                </a:gdLst>
                <a:ahLst/>
                <a:cxnLst>
                  <a:cxn ang="T12">
                    <a:pos x="T0" y="T1"/>
                  </a:cxn>
                  <a:cxn ang="T13">
                    <a:pos x="T2" y="T3"/>
                  </a:cxn>
                  <a:cxn ang="T14">
                    <a:pos x="T4" y="T5"/>
                  </a:cxn>
                  <a:cxn ang="T15">
                    <a:pos x="T6" y="T7"/>
                  </a:cxn>
                  <a:cxn ang="T16">
                    <a:pos x="T8" y="T9"/>
                  </a:cxn>
                  <a:cxn ang="T17">
                    <a:pos x="T10" y="T11"/>
                  </a:cxn>
                </a:cxnLst>
                <a:rect l="T18" t="T19" r="T20" b="T21"/>
                <a:pathLst>
                  <a:path w="505" h="1184">
                    <a:moveTo>
                      <a:pt x="212" y="0"/>
                    </a:moveTo>
                    <a:cubicBezTo>
                      <a:pt x="176" y="51"/>
                      <a:pt x="1" y="215"/>
                      <a:pt x="1" y="309"/>
                    </a:cubicBezTo>
                    <a:cubicBezTo>
                      <a:pt x="0" y="403"/>
                      <a:pt x="130" y="473"/>
                      <a:pt x="209" y="565"/>
                    </a:cubicBezTo>
                    <a:cubicBezTo>
                      <a:pt x="287" y="657"/>
                      <a:pt x="442" y="769"/>
                      <a:pt x="474" y="861"/>
                    </a:cubicBezTo>
                    <a:cubicBezTo>
                      <a:pt x="505" y="952"/>
                      <a:pt x="437" y="1058"/>
                      <a:pt x="396" y="1112"/>
                    </a:cubicBezTo>
                    <a:cubicBezTo>
                      <a:pt x="354" y="1165"/>
                      <a:pt x="260" y="1169"/>
                      <a:pt x="225" y="1184"/>
                    </a:cubicBezTo>
                  </a:path>
                </a:pathLst>
              </a:custGeom>
              <a:noFill/>
              <a:ln w="254000">
                <a:solidFill>
                  <a:schemeClr val="folHlink"/>
                </a:solidFill>
                <a:round/>
                <a:headEnd/>
                <a:tailEnd/>
              </a:ln>
            </p:spPr>
            <p:txBody>
              <a:bodyPr wrap="none" anchor="ctr"/>
              <a:lstStyle/>
              <a:p>
                <a:endParaRPr lang="fr-FR"/>
              </a:p>
            </p:txBody>
          </p:sp>
          <p:sp>
            <p:nvSpPr>
              <p:cNvPr id="22559" name="Line 78"/>
              <p:cNvSpPr>
                <a:spLocks noChangeShapeType="1"/>
              </p:cNvSpPr>
              <p:nvPr/>
            </p:nvSpPr>
            <p:spPr bwMode="auto">
              <a:xfrm flipH="1" flipV="1">
                <a:off x="2858" y="2768"/>
                <a:ext cx="192" cy="192"/>
              </a:xfrm>
              <a:prstGeom prst="line">
                <a:avLst/>
              </a:prstGeom>
              <a:noFill/>
              <a:ln w="254000">
                <a:solidFill>
                  <a:schemeClr val="bg1"/>
                </a:solidFill>
                <a:round/>
                <a:headEnd/>
                <a:tailEnd/>
              </a:ln>
            </p:spPr>
            <p:txBody>
              <a:bodyPr wrap="none" anchor="ctr"/>
              <a:lstStyle/>
              <a:p>
                <a:endParaRPr lang="fr-FR"/>
              </a:p>
            </p:txBody>
          </p:sp>
        </p:grpSp>
        <p:sp>
          <p:nvSpPr>
            <p:cNvPr id="22554" name="Text Box 85"/>
            <p:cNvSpPr txBox="1">
              <a:spLocks noChangeArrowheads="1"/>
            </p:cNvSpPr>
            <p:nvPr/>
          </p:nvSpPr>
          <p:spPr bwMode="auto">
            <a:xfrm>
              <a:off x="1296" y="2496"/>
              <a:ext cx="1440" cy="1403"/>
            </a:xfrm>
            <a:prstGeom prst="rect">
              <a:avLst/>
            </a:prstGeom>
            <a:noFill/>
            <a:ln w="12700">
              <a:noFill/>
              <a:miter lim="800000"/>
              <a:headEnd/>
              <a:tailEnd/>
            </a:ln>
          </p:spPr>
          <p:txBody>
            <a:bodyPr>
              <a:spAutoFit/>
            </a:bodyPr>
            <a:lstStyle/>
            <a:p>
              <a:pPr algn="ctr"/>
              <a:r>
                <a:rPr lang="en-US" sz="2800"/>
                <a:t>Negatively (twisting to the left) supercoiled DNA</a:t>
              </a:r>
            </a:p>
          </p:txBody>
        </p:sp>
      </p:grpSp>
      <p:sp>
        <p:nvSpPr>
          <p:cNvPr id="77826" name="Rectangle 2"/>
          <p:cNvSpPr>
            <a:spLocks noGrp="1" noChangeArrowheads="1"/>
          </p:cNvSpPr>
          <p:nvPr>
            <p:ph type="title"/>
          </p:nvPr>
        </p:nvSpPr>
        <p:spPr>
          <a:xfrm>
            <a:off x="685800" y="0"/>
            <a:ext cx="7772400" cy="1143000"/>
          </a:xfrm>
        </p:spPr>
        <p:txBody>
          <a:bodyPr/>
          <a:lstStyle/>
          <a:p>
            <a:pPr>
              <a:defRPr/>
            </a:pPr>
            <a:r>
              <a:rPr lang="en-US" dirty="0" err="1"/>
              <a:t>Supercoiling</a:t>
            </a:r>
            <a:endParaRPr lang="en-US" dirty="0"/>
          </a:p>
        </p:txBody>
      </p:sp>
      <p:grpSp>
        <p:nvGrpSpPr>
          <p:cNvPr id="4" name="Group 73"/>
          <p:cNvGrpSpPr>
            <a:grpSpLocks/>
          </p:cNvGrpSpPr>
          <p:nvPr/>
        </p:nvGrpSpPr>
        <p:grpSpPr bwMode="auto">
          <a:xfrm>
            <a:off x="4235450" y="2590800"/>
            <a:ext cx="946150" cy="3922713"/>
            <a:chOff x="2668" y="1632"/>
            <a:chExt cx="596" cy="2471"/>
          </a:xfrm>
        </p:grpSpPr>
        <p:sp>
          <p:nvSpPr>
            <p:cNvPr id="22551" name="Freeform 70"/>
            <p:cNvSpPr>
              <a:spLocks/>
            </p:cNvSpPr>
            <p:nvPr/>
          </p:nvSpPr>
          <p:spPr bwMode="auto">
            <a:xfrm rot="5400000">
              <a:off x="1743" y="2560"/>
              <a:ext cx="2449" cy="593"/>
            </a:xfrm>
            <a:custGeom>
              <a:avLst/>
              <a:gdLst>
                <a:gd name="T0" fmla="*/ 1 w 2717"/>
                <a:gd name="T1" fmla="*/ 465 h 825"/>
                <a:gd name="T2" fmla="*/ 97 w 2717"/>
                <a:gd name="T3" fmla="*/ 637 h 825"/>
                <a:gd name="T4" fmla="*/ 257 w 2717"/>
                <a:gd name="T5" fmla="*/ 805 h 825"/>
                <a:gd name="T6" fmla="*/ 481 w 2717"/>
                <a:gd name="T7" fmla="*/ 765 h 825"/>
                <a:gd name="T8" fmla="*/ 641 w 2717"/>
                <a:gd name="T9" fmla="*/ 589 h 825"/>
                <a:gd name="T10" fmla="*/ 769 w 2717"/>
                <a:gd name="T11" fmla="*/ 421 h 825"/>
                <a:gd name="T12" fmla="*/ 901 w 2717"/>
                <a:gd name="T13" fmla="*/ 277 h 825"/>
                <a:gd name="T14" fmla="*/ 1009 w 2717"/>
                <a:gd name="T15" fmla="*/ 185 h 825"/>
                <a:gd name="T16" fmla="*/ 1125 w 2717"/>
                <a:gd name="T17" fmla="*/ 189 h 825"/>
                <a:gd name="T18" fmla="*/ 1221 w 2717"/>
                <a:gd name="T19" fmla="*/ 297 h 825"/>
                <a:gd name="T20" fmla="*/ 1313 w 2717"/>
                <a:gd name="T21" fmla="*/ 437 h 825"/>
                <a:gd name="T22" fmla="*/ 1409 w 2717"/>
                <a:gd name="T23" fmla="*/ 589 h 825"/>
                <a:gd name="T24" fmla="*/ 1541 w 2717"/>
                <a:gd name="T25" fmla="*/ 749 h 825"/>
                <a:gd name="T26" fmla="*/ 1733 w 2717"/>
                <a:gd name="T27" fmla="*/ 805 h 825"/>
                <a:gd name="T28" fmla="*/ 1921 w 2717"/>
                <a:gd name="T29" fmla="*/ 677 h 825"/>
                <a:gd name="T30" fmla="*/ 2041 w 2717"/>
                <a:gd name="T31" fmla="*/ 537 h 825"/>
                <a:gd name="T32" fmla="*/ 2145 w 2717"/>
                <a:gd name="T33" fmla="*/ 409 h 825"/>
                <a:gd name="T34" fmla="*/ 2261 w 2717"/>
                <a:gd name="T35" fmla="*/ 273 h 825"/>
                <a:gd name="T36" fmla="*/ 2361 w 2717"/>
                <a:gd name="T37" fmla="*/ 173 h 825"/>
                <a:gd name="T38" fmla="*/ 2473 w 2717"/>
                <a:gd name="T39" fmla="*/ 177 h 825"/>
                <a:gd name="T40" fmla="*/ 2545 w 2717"/>
                <a:gd name="T41" fmla="*/ 297 h 825"/>
                <a:gd name="T42" fmla="*/ 2589 w 2717"/>
                <a:gd name="T43" fmla="*/ 425 h 825"/>
                <a:gd name="T44" fmla="*/ 2537 w 2717"/>
                <a:gd name="T45" fmla="*/ 545 h 825"/>
                <a:gd name="T46" fmla="*/ 2445 w 2717"/>
                <a:gd name="T47" fmla="*/ 673 h 825"/>
                <a:gd name="T48" fmla="*/ 2325 w 2717"/>
                <a:gd name="T49" fmla="*/ 625 h 825"/>
                <a:gd name="T50" fmla="*/ 2237 w 2717"/>
                <a:gd name="T51" fmla="*/ 537 h 825"/>
                <a:gd name="T52" fmla="*/ 2133 w 2717"/>
                <a:gd name="T53" fmla="*/ 409 h 825"/>
                <a:gd name="T54" fmla="*/ 2053 w 2717"/>
                <a:gd name="T55" fmla="*/ 301 h 825"/>
                <a:gd name="T56" fmla="*/ 1961 w 2717"/>
                <a:gd name="T57" fmla="*/ 189 h 825"/>
                <a:gd name="T58" fmla="*/ 1825 w 2717"/>
                <a:gd name="T59" fmla="*/ 81 h 825"/>
                <a:gd name="T60" fmla="*/ 1649 w 2717"/>
                <a:gd name="T61" fmla="*/ 29 h 825"/>
                <a:gd name="T62" fmla="*/ 1497 w 2717"/>
                <a:gd name="T63" fmla="*/ 129 h 825"/>
                <a:gd name="T64" fmla="*/ 1397 w 2717"/>
                <a:gd name="T65" fmla="*/ 277 h 825"/>
                <a:gd name="T66" fmla="*/ 1293 w 2717"/>
                <a:gd name="T67" fmla="*/ 433 h 825"/>
                <a:gd name="T68" fmla="*/ 1189 w 2717"/>
                <a:gd name="T69" fmla="*/ 577 h 825"/>
                <a:gd name="T70" fmla="*/ 1093 w 2717"/>
                <a:gd name="T71" fmla="*/ 665 h 825"/>
                <a:gd name="T72" fmla="*/ 989 w 2717"/>
                <a:gd name="T73" fmla="*/ 637 h 825"/>
                <a:gd name="T74" fmla="*/ 885 w 2717"/>
                <a:gd name="T75" fmla="*/ 533 h 825"/>
                <a:gd name="T76" fmla="*/ 781 w 2717"/>
                <a:gd name="T77" fmla="*/ 429 h 825"/>
                <a:gd name="T78" fmla="*/ 673 w 2717"/>
                <a:gd name="T79" fmla="*/ 305 h 825"/>
                <a:gd name="T80" fmla="*/ 605 w 2717"/>
                <a:gd name="T81" fmla="*/ 197 h 825"/>
                <a:gd name="T82" fmla="*/ 477 w 2717"/>
                <a:gd name="T83" fmla="*/ 69 h 825"/>
                <a:gd name="T84" fmla="*/ 301 w 2717"/>
                <a:gd name="T85" fmla="*/ 13 h 825"/>
                <a:gd name="T86" fmla="*/ 145 w 2717"/>
                <a:gd name="T87" fmla="*/ 125 h 825"/>
                <a:gd name="T88" fmla="*/ 53 w 2717"/>
                <a:gd name="T89" fmla="*/ 289 h 8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717"/>
                <a:gd name="T136" fmla="*/ 0 h 825"/>
                <a:gd name="T137" fmla="*/ 2717 w 2717"/>
                <a:gd name="T138" fmla="*/ 825 h 82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717" h="825">
                  <a:moveTo>
                    <a:pt x="193" y="369"/>
                  </a:moveTo>
                  <a:cubicBezTo>
                    <a:pt x="184" y="398"/>
                    <a:pt x="1" y="445"/>
                    <a:pt x="1" y="465"/>
                  </a:cubicBezTo>
                  <a:cubicBezTo>
                    <a:pt x="0" y="484"/>
                    <a:pt x="173" y="456"/>
                    <a:pt x="189" y="485"/>
                  </a:cubicBezTo>
                  <a:cubicBezTo>
                    <a:pt x="204" y="513"/>
                    <a:pt x="87" y="615"/>
                    <a:pt x="97" y="637"/>
                  </a:cubicBezTo>
                  <a:cubicBezTo>
                    <a:pt x="106" y="658"/>
                    <a:pt x="222" y="589"/>
                    <a:pt x="249" y="617"/>
                  </a:cubicBezTo>
                  <a:cubicBezTo>
                    <a:pt x="275" y="645"/>
                    <a:pt x="238" y="797"/>
                    <a:pt x="257" y="805"/>
                  </a:cubicBezTo>
                  <a:cubicBezTo>
                    <a:pt x="275" y="812"/>
                    <a:pt x="323" y="671"/>
                    <a:pt x="361" y="665"/>
                  </a:cubicBezTo>
                  <a:cubicBezTo>
                    <a:pt x="398" y="658"/>
                    <a:pt x="460" y="782"/>
                    <a:pt x="481" y="765"/>
                  </a:cubicBezTo>
                  <a:cubicBezTo>
                    <a:pt x="501" y="747"/>
                    <a:pt x="458" y="586"/>
                    <a:pt x="485" y="557"/>
                  </a:cubicBezTo>
                  <a:cubicBezTo>
                    <a:pt x="511" y="527"/>
                    <a:pt x="619" y="613"/>
                    <a:pt x="641" y="589"/>
                  </a:cubicBezTo>
                  <a:cubicBezTo>
                    <a:pt x="662" y="564"/>
                    <a:pt x="591" y="437"/>
                    <a:pt x="613" y="409"/>
                  </a:cubicBezTo>
                  <a:cubicBezTo>
                    <a:pt x="634" y="380"/>
                    <a:pt x="749" y="449"/>
                    <a:pt x="769" y="421"/>
                  </a:cubicBezTo>
                  <a:cubicBezTo>
                    <a:pt x="789" y="393"/>
                    <a:pt x="711" y="265"/>
                    <a:pt x="733" y="241"/>
                  </a:cubicBezTo>
                  <a:cubicBezTo>
                    <a:pt x="755" y="217"/>
                    <a:pt x="875" y="301"/>
                    <a:pt x="901" y="277"/>
                  </a:cubicBezTo>
                  <a:cubicBezTo>
                    <a:pt x="926" y="252"/>
                    <a:pt x="867" y="108"/>
                    <a:pt x="885" y="93"/>
                  </a:cubicBezTo>
                  <a:cubicBezTo>
                    <a:pt x="902" y="77"/>
                    <a:pt x="976" y="199"/>
                    <a:pt x="1009" y="185"/>
                  </a:cubicBezTo>
                  <a:cubicBezTo>
                    <a:pt x="1041" y="171"/>
                    <a:pt x="1061" y="8"/>
                    <a:pt x="1081" y="9"/>
                  </a:cubicBezTo>
                  <a:cubicBezTo>
                    <a:pt x="1100" y="9"/>
                    <a:pt x="1094" y="168"/>
                    <a:pt x="1125" y="189"/>
                  </a:cubicBezTo>
                  <a:cubicBezTo>
                    <a:pt x="1155" y="209"/>
                    <a:pt x="1249" y="115"/>
                    <a:pt x="1265" y="133"/>
                  </a:cubicBezTo>
                  <a:cubicBezTo>
                    <a:pt x="1281" y="151"/>
                    <a:pt x="1201" y="272"/>
                    <a:pt x="1221" y="297"/>
                  </a:cubicBezTo>
                  <a:cubicBezTo>
                    <a:pt x="1241" y="321"/>
                    <a:pt x="1369" y="257"/>
                    <a:pt x="1385" y="281"/>
                  </a:cubicBezTo>
                  <a:cubicBezTo>
                    <a:pt x="1400" y="304"/>
                    <a:pt x="1299" y="415"/>
                    <a:pt x="1313" y="437"/>
                  </a:cubicBezTo>
                  <a:cubicBezTo>
                    <a:pt x="1327" y="459"/>
                    <a:pt x="1453" y="387"/>
                    <a:pt x="1469" y="413"/>
                  </a:cubicBezTo>
                  <a:cubicBezTo>
                    <a:pt x="1484" y="438"/>
                    <a:pt x="1393" y="563"/>
                    <a:pt x="1409" y="589"/>
                  </a:cubicBezTo>
                  <a:cubicBezTo>
                    <a:pt x="1424" y="614"/>
                    <a:pt x="1543" y="538"/>
                    <a:pt x="1565" y="565"/>
                  </a:cubicBezTo>
                  <a:cubicBezTo>
                    <a:pt x="1587" y="591"/>
                    <a:pt x="1523" y="733"/>
                    <a:pt x="1541" y="749"/>
                  </a:cubicBezTo>
                  <a:cubicBezTo>
                    <a:pt x="1558" y="764"/>
                    <a:pt x="1636" y="647"/>
                    <a:pt x="1669" y="657"/>
                  </a:cubicBezTo>
                  <a:cubicBezTo>
                    <a:pt x="1701" y="666"/>
                    <a:pt x="1715" y="811"/>
                    <a:pt x="1733" y="805"/>
                  </a:cubicBezTo>
                  <a:cubicBezTo>
                    <a:pt x="1750" y="799"/>
                    <a:pt x="1741" y="642"/>
                    <a:pt x="1773" y="621"/>
                  </a:cubicBezTo>
                  <a:cubicBezTo>
                    <a:pt x="1804" y="599"/>
                    <a:pt x="1903" y="696"/>
                    <a:pt x="1921" y="677"/>
                  </a:cubicBezTo>
                  <a:cubicBezTo>
                    <a:pt x="1938" y="657"/>
                    <a:pt x="1857" y="528"/>
                    <a:pt x="1877" y="505"/>
                  </a:cubicBezTo>
                  <a:cubicBezTo>
                    <a:pt x="1896" y="481"/>
                    <a:pt x="2023" y="558"/>
                    <a:pt x="2041" y="537"/>
                  </a:cubicBezTo>
                  <a:cubicBezTo>
                    <a:pt x="2058" y="515"/>
                    <a:pt x="1963" y="394"/>
                    <a:pt x="1981" y="373"/>
                  </a:cubicBezTo>
                  <a:cubicBezTo>
                    <a:pt x="1998" y="351"/>
                    <a:pt x="2125" y="429"/>
                    <a:pt x="2145" y="409"/>
                  </a:cubicBezTo>
                  <a:cubicBezTo>
                    <a:pt x="2164" y="388"/>
                    <a:pt x="2077" y="271"/>
                    <a:pt x="2097" y="249"/>
                  </a:cubicBezTo>
                  <a:cubicBezTo>
                    <a:pt x="2116" y="226"/>
                    <a:pt x="2240" y="297"/>
                    <a:pt x="2261" y="273"/>
                  </a:cubicBezTo>
                  <a:cubicBezTo>
                    <a:pt x="2281" y="248"/>
                    <a:pt x="2204" y="117"/>
                    <a:pt x="2221" y="101"/>
                  </a:cubicBezTo>
                  <a:cubicBezTo>
                    <a:pt x="2237" y="84"/>
                    <a:pt x="2329" y="189"/>
                    <a:pt x="2361" y="173"/>
                  </a:cubicBezTo>
                  <a:cubicBezTo>
                    <a:pt x="2392" y="156"/>
                    <a:pt x="2394" y="0"/>
                    <a:pt x="2413" y="1"/>
                  </a:cubicBezTo>
                  <a:cubicBezTo>
                    <a:pt x="2431" y="1"/>
                    <a:pt x="2439" y="157"/>
                    <a:pt x="2473" y="177"/>
                  </a:cubicBezTo>
                  <a:cubicBezTo>
                    <a:pt x="2506" y="196"/>
                    <a:pt x="2601" y="97"/>
                    <a:pt x="2613" y="117"/>
                  </a:cubicBezTo>
                  <a:cubicBezTo>
                    <a:pt x="2624" y="136"/>
                    <a:pt x="2529" y="266"/>
                    <a:pt x="2545" y="297"/>
                  </a:cubicBezTo>
                  <a:cubicBezTo>
                    <a:pt x="2560" y="327"/>
                    <a:pt x="2697" y="275"/>
                    <a:pt x="2705" y="297"/>
                  </a:cubicBezTo>
                  <a:cubicBezTo>
                    <a:pt x="2712" y="318"/>
                    <a:pt x="2588" y="389"/>
                    <a:pt x="2589" y="425"/>
                  </a:cubicBezTo>
                  <a:cubicBezTo>
                    <a:pt x="2589" y="461"/>
                    <a:pt x="2717" y="493"/>
                    <a:pt x="2709" y="513"/>
                  </a:cubicBezTo>
                  <a:cubicBezTo>
                    <a:pt x="2700" y="532"/>
                    <a:pt x="2553" y="512"/>
                    <a:pt x="2537" y="545"/>
                  </a:cubicBezTo>
                  <a:cubicBezTo>
                    <a:pt x="2520" y="577"/>
                    <a:pt x="2624" y="687"/>
                    <a:pt x="2609" y="709"/>
                  </a:cubicBezTo>
                  <a:cubicBezTo>
                    <a:pt x="2593" y="730"/>
                    <a:pt x="2480" y="656"/>
                    <a:pt x="2445" y="673"/>
                  </a:cubicBezTo>
                  <a:cubicBezTo>
                    <a:pt x="2409" y="689"/>
                    <a:pt x="2413" y="817"/>
                    <a:pt x="2393" y="809"/>
                  </a:cubicBezTo>
                  <a:cubicBezTo>
                    <a:pt x="2373" y="801"/>
                    <a:pt x="2355" y="640"/>
                    <a:pt x="2325" y="625"/>
                  </a:cubicBezTo>
                  <a:cubicBezTo>
                    <a:pt x="2294" y="609"/>
                    <a:pt x="2223" y="731"/>
                    <a:pt x="2209" y="717"/>
                  </a:cubicBezTo>
                  <a:cubicBezTo>
                    <a:pt x="2194" y="702"/>
                    <a:pt x="2256" y="559"/>
                    <a:pt x="2237" y="537"/>
                  </a:cubicBezTo>
                  <a:cubicBezTo>
                    <a:pt x="2217" y="514"/>
                    <a:pt x="2110" y="602"/>
                    <a:pt x="2093" y="581"/>
                  </a:cubicBezTo>
                  <a:cubicBezTo>
                    <a:pt x="2075" y="559"/>
                    <a:pt x="2147" y="430"/>
                    <a:pt x="2133" y="409"/>
                  </a:cubicBezTo>
                  <a:cubicBezTo>
                    <a:pt x="2118" y="387"/>
                    <a:pt x="2018" y="470"/>
                    <a:pt x="2005" y="453"/>
                  </a:cubicBezTo>
                  <a:cubicBezTo>
                    <a:pt x="1991" y="435"/>
                    <a:pt x="2068" y="318"/>
                    <a:pt x="2053" y="301"/>
                  </a:cubicBezTo>
                  <a:cubicBezTo>
                    <a:pt x="2037" y="283"/>
                    <a:pt x="1928" y="367"/>
                    <a:pt x="1913" y="349"/>
                  </a:cubicBezTo>
                  <a:cubicBezTo>
                    <a:pt x="1897" y="330"/>
                    <a:pt x="1977" y="206"/>
                    <a:pt x="1961" y="189"/>
                  </a:cubicBezTo>
                  <a:cubicBezTo>
                    <a:pt x="1944" y="171"/>
                    <a:pt x="1835" y="262"/>
                    <a:pt x="1813" y="245"/>
                  </a:cubicBezTo>
                  <a:cubicBezTo>
                    <a:pt x="1790" y="227"/>
                    <a:pt x="1842" y="91"/>
                    <a:pt x="1825" y="81"/>
                  </a:cubicBezTo>
                  <a:cubicBezTo>
                    <a:pt x="1807" y="70"/>
                    <a:pt x="1738" y="189"/>
                    <a:pt x="1709" y="181"/>
                  </a:cubicBezTo>
                  <a:cubicBezTo>
                    <a:pt x="1679" y="172"/>
                    <a:pt x="1663" y="24"/>
                    <a:pt x="1649" y="29"/>
                  </a:cubicBezTo>
                  <a:cubicBezTo>
                    <a:pt x="1634" y="33"/>
                    <a:pt x="1646" y="192"/>
                    <a:pt x="1621" y="209"/>
                  </a:cubicBezTo>
                  <a:cubicBezTo>
                    <a:pt x="1595" y="225"/>
                    <a:pt x="1508" y="115"/>
                    <a:pt x="1497" y="129"/>
                  </a:cubicBezTo>
                  <a:cubicBezTo>
                    <a:pt x="1485" y="142"/>
                    <a:pt x="1565" y="268"/>
                    <a:pt x="1549" y="293"/>
                  </a:cubicBezTo>
                  <a:cubicBezTo>
                    <a:pt x="1532" y="317"/>
                    <a:pt x="1412" y="252"/>
                    <a:pt x="1397" y="277"/>
                  </a:cubicBezTo>
                  <a:cubicBezTo>
                    <a:pt x="1381" y="301"/>
                    <a:pt x="1470" y="415"/>
                    <a:pt x="1453" y="441"/>
                  </a:cubicBezTo>
                  <a:cubicBezTo>
                    <a:pt x="1435" y="467"/>
                    <a:pt x="1309" y="407"/>
                    <a:pt x="1293" y="433"/>
                  </a:cubicBezTo>
                  <a:cubicBezTo>
                    <a:pt x="1276" y="458"/>
                    <a:pt x="1370" y="569"/>
                    <a:pt x="1353" y="593"/>
                  </a:cubicBezTo>
                  <a:cubicBezTo>
                    <a:pt x="1335" y="617"/>
                    <a:pt x="1208" y="550"/>
                    <a:pt x="1189" y="577"/>
                  </a:cubicBezTo>
                  <a:cubicBezTo>
                    <a:pt x="1169" y="603"/>
                    <a:pt x="1248" y="738"/>
                    <a:pt x="1233" y="753"/>
                  </a:cubicBezTo>
                  <a:cubicBezTo>
                    <a:pt x="1217" y="767"/>
                    <a:pt x="1125" y="653"/>
                    <a:pt x="1093" y="665"/>
                  </a:cubicBezTo>
                  <a:cubicBezTo>
                    <a:pt x="1060" y="676"/>
                    <a:pt x="1054" y="825"/>
                    <a:pt x="1037" y="821"/>
                  </a:cubicBezTo>
                  <a:cubicBezTo>
                    <a:pt x="1019" y="816"/>
                    <a:pt x="1016" y="653"/>
                    <a:pt x="989" y="637"/>
                  </a:cubicBezTo>
                  <a:cubicBezTo>
                    <a:pt x="961" y="621"/>
                    <a:pt x="890" y="742"/>
                    <a:pt x="873" y="725"/>
                  </a:cubicBezTo>
                  <a:cubicBezTo>
                    <a:pt x="855" y="707"/>
                    <a:pt x="908" y="556"/>
                    <a:pt x="885" y="533"/>
                  </a:cubicBezTo>
                  <a:cubicBezTo>
                    <a:pt x="861" y="509"/>
                    <a:pt x="750" y="602"/>
                    <a:pt x="733" y="585"/>
                  </a:cubicBezTo>
                  <a:cubicBezTo>
                    <a:pt x="715" y="567"/>
                    <a:pt x="797" y="449"/>
                    <a:pt x="781" y="429"/>
                  </a:cubicBezTo>
                  <a:cubicBezTo>
                    <a:pt x="764" y="408"/>
                    <a:pt x="650" y="481"/>
                    <a:pt x="633" y="461"/>
                  </a:cubicBezTo>
                  <a:cubicBezTo>
                    <a:pt x="615" y="440"/>
                    <a:pt x="688" y="324"/>
                    <a:pt x="673" y="305"/>
                  </a:cubicBezTo>
                  <a:cubicBezTo>
                    <a:pt x="657" y="285"/>
                    <a:pt x="552" y="363"/>
                    <a:pt x="541" y="345"/>
                  </a:cubicBezTo>
                  <a:cubicBezTo>
                    <a:pt x="529" y="327"/>
                    <a:pt x="618" y="212"/>
                    <a:pt x="605" y="197"/>
                  </a:cubicBezTo>
                  <a:cubicBezTo>
                    <a:pt x="591" y="181"/>
                    <a:pt x="482" y="270"/>
                    <a:pt x="461" y="249"/>
                  </a:cubicBezTo>
                  <a:cubicBezTo>
                    <a:pt x="439" y="227"/>
                    <a:pt x="494" y="82"/>
                    <a:pt x="477" y="69"/>
                  </a:cubicBezTo>
                  <a:cubicBezTo>
                    <a:pt x="459" y="55"/>
                    <a:pt x="382" y="174"/>
                    <a:pt x="353" y="165"/>
                  </a:cubicBezTo>
                  <a:cubicBezTo>
                    <a:pt x="323" y="155"/>
                    <a:pt x="315" y="9"/>
                    <a:pt x="301" y="13"/>
                  </a:cubicBezTo>
                  <a:cubicBezTo>
                    <a:pt x="286" y="16"/>
                    <a:pt x="295" y="166"/>
                    <a:pt x="269" y="185"/>
                  </a:cubicBezTo>
                  <a:cubicBezTo>
                    <a:pt x="243" y="203"/>
                    <a:pt x="153" y="108"/>
                    <a:pt x="145" y="125"/>
                  </a:cubicBezTo>
                  <a:cubicBezTo>
                    <a:pt x="136" y="141"/>
                    <a:pt x="232" y="257"/>
                    <a:pt x="217" y="285"/>
                  </a:cubicBezTo>
                  <a:cubicBezTo>
                    <a:pt x="201" y="312"/>
                    <a:pt x="56" y="275"/>
                    <a:pt x="53" y="289"/>
                  </a:cubicBezTo>
                  <a:cubicBezTo>
                    <a:pt x="49" y="302"/>
                    <a:pt x="201" y="339"/>
                    <a:pt x="193" y="369"/>
                  </a:cubicBezTo>
                  <a:close/>
                </a:path>
              </a:pathLst>
            </a:custGeom>
            <a:noFill/>
            <a:ln w="28575">
              <a:solidFill>
                <a:schemeClr val="tx1"/>
              </a:solidFill>
              <a:round/>
              <a:headEnd/>
              <a:tailEnd/>
            </a:ln>
          </p:spPr>
          <p:txBody>
            <a:bodyPr wrap="none" anchor="ctr"/>
            <a:lstStyle/>
            <a:p>
              <a:endParaRPr lang="fr-FR"/>
            </a:p>
          </p:txBody>
        </p:sp>
        <p:sp>
          <p:nvSpPr>
            <p:cNvPr id="22552" name="Freeform 69"/>
            <p:cNvSpPr>
              <a:spLocks/>
            </p:cNvSpPr>
            <p:nvPr/>
          </p:nvSpPr>
          <p:spPr bwMode="auto">
            <a:xfrm>
              <a:off x="2668" y="1637"/>
              <a:ext cx="580" cy="2466"/>
            </a:xfrm>
            <a:custGeom>
              <a:avLst/>
              <a:gdLst>
                <a:gd name="T0" fmla="*/ 284 w 807"/>
                <a:gd name="T1" fmla="*/ 31 h 2736"/>
                <a:gd name="T2" fmla="*/ 96 w 807"/>
                <a:gd name="T3" fmla="*/ 135 h 2736"/>
                <a:gd name="T4" fmla="*/ 8 w 807"/>
                <a:gd name="T5" fmla="*/ 367 h 2736"/>
                <a:gd name="T6" fmla="*/ 146 w 807"/>
                <a:gd name="T7" fmla="*/ 559 h 2736"/>
                <a:gd name="T8" fmla="*/ 324 w 807"/>
                <a:gd name="T9" fmla="*/ 707 h 2736"/>
                <a:gd name="T10" fmla="*/ 472 w 807"/>
                <a:gd name="T11" fmla="*/ 831 h 2736"/>
                <a:gd name="T12" fmla="*/ 610 w 807"/>
                <a:gd name="T13" fmla="*/ 955 h 2736"/>
                <a:gd name="T14" fmla="*/ 658 w 807"/>
                <a:gd name="T15" fmla="*/ 1063 h 2736"/>
                <a:gd name="T16" fmla="*/ 582 w 807"/>
                <a:gd name="T17" fmla="*/ 1159 h 2736"/>
                <a:gd name="T18" fmla="*/ 450 w 807"/>
                <a:gd name="T19" fmla="*/ 1249 h 2736"/>
                <a:gd name="T20" fmla="*/ 318 w 807"/>
                <a:gd name="T21" fmla="*/ 1341 h 2736"/>
                <a:gd name="T22" fmla="*/ 136 w 807"/>
                <a:gd name="T23" fmla="*/ 1455 h 2736"/>
                <a:gd name="T24" fmla="*/ 12 w 807"/>
                <a:gd name="T25" fmla="*/ 1637 h 2736"/>
                <a:gd name="T26" fmla="*/ 94 w 807"/>
                <a:gd name="T27" fmla="*/ 1851 h 2736"/>
                <a:gd name="T28" fmla="*/ 222 w 807"/>
                <a:gd name="T29" fmla="*/ 1989 h 2736"/>
                <a:gd name="T30" fmla="*/ 370 w 807"/>
                <a:gd name="T31" fmla="*/ 2087 h 2736"/>
                <a:gd name="T32" fmla="*/ 498 w 807"/>
                <a:gd name="T33" fmla="*/ 2203 h 2736"/>
                <a:gd name="T34" fmla="*/ 616 w 807"/>
                <a:gd name="T35" fmla="*/ 2319 h 2736"/>
                <a:gd name="T36" fmla="*/ 664 w 807"/>
                <a:gd name="T37" fmla="*/ 2415 h 2736"/>
                <a:gd name="T38" fmla="*/ 584 w 807"/>
                <a:gd name="T39" fmla="*/ 2497 h 2736"/>
                <a:gd name="T40" fmla="*/ 472 w 807"/>
                <a:gd name="T41" fmla="*/ 2559 h 2736"/>
                <a:gd name="T42" fmla="*/ 352 w 807"/>
                <a:gd name="T43" fmla="*/ 2569 h 2736"/>
                <a:gd name="T44" fmla="*/ 218 w 807"/>
                <a:gd name="T45" fmla="*/ 2481 h 2736"/>
                <a:gd name="T46" fmla="*/ 152 w 807"/>
                <a:gd name="T47" fmla="*/ 2381 h 2736"/>
                <a:gd name="T48" fmla="*/ 232 w 807"/>
                <a:gd name="T49" fmla="*/ 2271 h 2736"/>
                <a:gd name="T50" fmla="*/ 334 w 807"/>
                <a:gd name="T51" fmla="*/ 2191 h 2736"/>
                <a:gd name="T52" fmla="*/ 458 w 807"/>
                <a:gd name="T53" fmla="*/ 2103 h 2736"/>
                <a:gd name="T54" fmla="*/ 576 w 807"/>
                <a:gd name="T55" fmla="*/ 2003 h 2736"/>
                <a:gd name="T56" fmla="*/ 686 w 807"/>
                <a:gd name="T57" fmla="*/ 1891 h 2736"/>
                <a:gd name="T58" fmla="*/ 790 w 807"/>
                <a:gd name="T59" fmla="*/ 1731 h 2736"/>
                <a:gd name="T60" fmla="*/ 758 w 807"/>
                <a:gd name="T61" fmla="*/ 1539 h 2736"/>
                <a:gd name="T62" fmla="*/ 650 w 807"/>
                <a:gd name="T63" fmla="*/ 1429 h 2736"/>
                <a:gd name="T64" fmla="*/ 498 w 807"/>
                <a:gd name="T65" fmla="*/ 1325 h 2736"/>
                <a:gd name="T66" fmla="*/ 328 w 807"/>
                <a:gd name="T67" fmla="*/ 1215 h 2736"/>
                <a:gd name="T68" fmla="*/ 212 w 807"/>
                <a:gd name="T69" fmla="*/ 1129 h 2736"/>
                <a:gd name="T70" fmla="*/ 154 w 807"/>
                <a:gd name="T71" fmla="*/ 1037 h 2736"/>
                <a:gd name="T72" fmla="*/ 232 w 807"/>
                <a:gd name="T73" fmla="*/ 927 h 2736"/>
                <a:gd name="T74" fmla="*/ 328 w 807"/>
                <a:gd name="T75" fmla="*/ 831 h 2736"/>
                <a:gd name="T76" fmla="*/ 466 w 807"/>
                <a:gd name="T77" fmla="*/ 727 h 2736"/>
                <a:gd name="T78" fmla="*/ 574 w 807"/>
                <a:gd name="T79" fmla="*/ 637 h 2736"/>
                <a:gd name="T80" fmla="*/ 682 w 807"/>
                <a:gd name="T81" fmla="*/ 545 h 2736"/>
                <a:gd name="T82" fmla="*/ 786 w 807"/>
                <a:gd name="T83" fmla="*/ 399 h 2736"/>
                <a:gd name="T84" fmla="*/ 768 w 807"/>
                <a:gd name="T85" fmla="*/ 205 h 2736"/>
                <a:gd name="T86" fmla="*/ 616 w 807"/>
                <a:gd name="T87" fmla="*/ 63 h 2736"/>
                <a:gd name="T88" fmla="*/ 472 w 807"/>
                <a:gd name="T89" fmla="*/ 5 h 27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807"/>
                <a:gd name="T136" fmla="*/ 0 h 2736"/>
                <a:gd name="T137" fmla="*/ 807 w 807"/>
                <a:gd name="T138" fmla="*/ 2736 h 27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807" h="2736">
                  <a:moveTo>
                    <a:pt x="400" y="153"/>
                  </a:moveTo>
                  <a:cubicBezTo>
                    <a:pt x="380" y="132"/>
                    <a:pt x="303" y="22"/>
                    <a:pt x="284" y="31"/>
                  </a:cubicBezTo>
                  <a:cubicBezTo>
                    <a:pt x="264" y="39"/>
                    <a:pt x="311" y="189"/>
                    <a:pt x="280" y="207"/>
                  </a:cubicBezTo>
                  <a:cubicBezTo>
                    <a:pt x="248" y="224"/>
                    <a:pt x="114" y="120"/>
                    <a:pt x="96" y="135"/>
                  </a:cubicBezTo>
                  <a:cubicBezTo>
                    <a:pt x="77" y="149"/>
                    <a:pt x="182" y="258"/>
                    <a:pt x="168" y="297"/>
                  </a:cubicBezTo>
                  <a:cubicBezTo>
                    <a:pt x="153" y="335"/>
                    <a:pt x="0" y="348"/>
                    <a:pt x="8" y="367"/>
                  </a:cubicBezTo>
                  <a:cubicBezTo>
                    <a:pt x="15" y="385"/>
                    <a:pt x="191" y="375"/>
                    <a:pt x="214" y="407"/>
                  </a:cubicBezTo>
                  <a:cubicBezTo>
                    <a:pt x="236" y="438"/>
                    <a:pt x="123" y="538"/>
                    <a:pt x="146" y="559"/>
                  </a:cubicBezTo>
                  <a:cubicBezTo>
                    <a:pt x="168" y="579"/>
                    <a:pt x="320" y="506"/>
                    <a:pt x="350" y="531"/>
                  </a:cubicBezTo>
                  <a:cubicBezTo>
                    <a:pt x="379" y="555"/>
                    <a:pt x="296" y="688"/>
                    <a:pt x="324" y="707"/>
                  </a:cubicBezTo>
                  <a:cubicBezTo>
                    <a:pt x="351" y="725"/>
                    <a:pt x="489" y="620"/>
                    <a:pt x="514" y="641"/>
                  </a:cubicBezTo>
                  <a:cubicBezTo>
                    <a:pt x="538" y="661"/>
                    <a:pt x="447" y="807"/>
                    <a:pt x="472" y="831"/>
                  </a:cubicBezTo>
                  <a:cubicBezTo>
                    <a:pt x="496" y="854"/>
                    <a:pt x="641" y="762"/>
                    <a:pt x="664" y="783"/>
                  </a:cubicBezTo>
                  <a:cubicBezTo>
                    <a:pt x="687" y="803"/>
                    <a:pt x="589" y="925"/>
                    <a:pt x="610" y="955"/>
                  </a:cubicBezTo>
                  <a:cubicBezTo>
                    <a:pt x="630" y="984"/>
                    <a:pt x="781" y="944"/>
                    <a:pt x="790" y="963"/>
                  </a:cubicBezTo>
                  <a:cubicBezTo>
                    <a:pt x="798" y="981"/>
                    <a:pt x="661" y="1026"/>
                    <a:pt x="658" y="1063"/>
                  </a:cubicBezTo>
                  <a:cubicBezTo>
                    <a:pt x="654" y="1099"/>
                    <a:pt x="778" y="1169"/>
                    <a:pt x="766" y="1185"/>
                  </a:cubicBezTo>
                  <a:cubicBezTo>
                    <a:pt x="753" y="1200"/>
                    <a:pt x="606" y="1136"/>
                    <a:pt x="582" y="1159"/>
                  </a:cubicBezTo>
                  <a:cubicBezTo>
                    <a:pt x="557" y="1181"/>
                    <a:pt x="642" y="1305"/>
                    <a:pt x="620" y="1321"/>
                  </a:cubicBezTo>
                  <a:cubicBezTo>
                    <a:pt x="597" y="1336"/>
                    <a:pt x="474" y="1234"/>
                    <a:pt x="450" y="1249"/>
                  </a:cubicBezTo>
                  <a:cubicBezTo>
                    <a:pt x="425" y="1263"/>
                    <a:pt x="494" y="1391"/>
                    <a:pt x="472" y="1407"/>
                  </a:cubicBezTo>
                  <a:cubicBezTo>
                    <a:pt x="449" y="1422"/>
                    <a:pt x="342" y="1325"/>
                    <a:pt x="318" y="1341"/>
                  </a:cubicBezTo>
                  <a:cubicBezTo>
                    <a:pt x="294" y="1357"/>
                    <a:pt x="358" y="1484"/>
                    <a:pt x="328" y="1503"/>
                  </a:cubicBezTo>
                  <a:cubicBezTo>
                    <a:pt x="297" y="1521"/>
                    <a:pt x="156" y="1437"/>
                    <a:pt x="136" y="1455"/>
                  </a:cubicBezTo>
                  <a:cubicBezTo>
                    <a:pt x="115" y="1472"/>
                    <a:pt x="222" y="1578"/>
                    <a:pt x="202" y="1609"/>
                  </a:cubicBezTo>
                  <a:cubicBezTo>
                    <a:pt x="181" y="1639"/>
                    <a:pt x="14" y="1619"/>
                    <a:pt x="12" y="1637"/>
                  </a:cubicBezTo>
                  <a:cubicBezTo>
                    <a:pt x="9" y="1654"/>
                    <a:pt x="172" y="1679"/>
                    <a:pt x="186" y="1715"/>
                  </a:cubicBezTo>
                  <a:cubicBezTo>
                    <a:pt x="199" y="1750"/>
                    <a:pt x="80" y="1835"/>
                    <a:pt x="94" y="1851"/>
                  </a:cubicBezTo>
                  <a:cubicBezTo>
                    <a:pt x="107" y="1866"/>
                    <a:pt x="244" y="1786"/>
                    <a:pt x="266" y="1809"/>
                  </a:cubicBezTo>
                  <a:cubicBezTo>
                    <a:pt x="287" y="1831"/>
                    <a:pt x="202" y="1970"/>
                    <a:pt x="222" y="1989"/>
                  </a:cubicBezTo>
                  <a:cubicBezTo>
                    <a:pt x="241" y="2007"/>
                    <a:pt x="361" y="1906"/>
                    <a:pt x="386" y="1923"/>
                  </a:cubicBezTo>
                  <a:cubicBezTo>
                    <a:pt x="410" y="1939"/>
                    <a:pt x="347" y="2069"/>
                    <a:pt x="370" y="2087"/>
                  </a:cubicBezTo>
                  <a:cubicBezTo>
                    <a:pt x="392" y="2104"/>
                    <a:pt x="498" y="2011"/>
                    <a:pt x="520" y="2031"/>
                  </a:cubicBezTo>
                  <a:cubicBezTo>
                    <a:pt x="541" y="2050"/>
                    <a:pt x="473" y="2184"/>
                    <a:pt x="498" y="2203"/>
                  </a:cubicBezTo>
                  <a:cubicBezTo>
                    <a:pt x="522" y="2222"/>
                    <a:pt x="646" y="2125"/>
                    <a:pt x="666" y="2145"/>
                  </a:cubicBezTo>
                  <a:cubicBezTo>
                    <a:pt x="685" y="2164"/>
                    <a:pt x="593" y="2292"/>
                    <a:pt x="616" y="2319"/>
                  </a:cubicBezTo>
                  <a:cubicBezTo>
                    <a:pt x="638" y="2345"/>
                    <a:pt x="792" y="2289"/>
                    <a:pt x="800" y="2305"/>
                  </a:cubicBezTo>
                  <a:cubicBezTo>
                    <a:pt x="807" y="2320"/>
                    <a:pt x="666" y="2379"/>
                    <a:pt x="664" y="2415"/>
                  </a:cubicBezTo>
                  <a:cubicBezTo>
                    <a:pt x="661" y="2451"/>
                    <a:pt x="797" y="2507"/>
                    <a:pt x="784" y="2521"/>
                  </a:cubicBezTo>
                  <a:cubicBezTo>
                    <a:pt x="770" y="2534"/>
                    <a:pt x="612" y="2474"/>
                    <a:pt x="584" y="2497"/>
                  </a:cubicBezTo>
                  <a:cubicBezTo>
                    <a:pt x="555" y="2519"/>
                    <a:pt x="628" y="2646"/>
                    <a:pt x="610" y="2657"/>
                  </a:cubicBezTo>
                  <a:cubicBezTo>
                    <a:pt x="591" y="2667"/>
                    <a:pt x="504" y="2546"/>
                    <a:pt x="472" y="2559"/>
                  </a:cubicBezTo>
                  <a:cubicBezTo>
                    <a:pt x="439" y="2571"/>
                    <a:pt x="432" y="2733"/>
                    <a:pt x="412" y="2735"/>
                  </a:cubicBezTo>
                  <a:cubicBezTo>
                    <a:pt x="392" y="2736"/>
                    <a:pt x="384" y="2579"/>
                    <a:pt x="352" y="2569"/>
                  </a:cubicBezTo>
                  <a:cubicBezTo>
                    <a:pt x="319" y="2558"/>
                    <a:pt x="238" y="2687"/>
                    <a:pt x="216" y="2673"/>
                  </a:cubicBezTo>
                  <a:cubicBezTo>
                    <a:pt x="193" y="2658"/>
                    <a:pt x="247" y="2504"/>
                    <a:pt x="218" y="2481"/>
                  </a:cubicBezTo>
                  <a:cubicBezTo>
                    <a:pt x="188" y="2457"/>
                    <a:pt x="47" y="2547"/>
                    <a:pt x="36" y="2531"/>
                  </a:cubicBezTo>
                  <a:cubicBezTo>
                    <a:pt x="24" y="2514"/>
                    <a:pt x="154" y="2423"/>
                    <a:pt x="152" y="2381"/>
                  </a:cubicBezTo>
                  <a:cubicBezTo>
                    <a:pt x="149" y="2338"/>
                    <a:pt x="6" y="2295"/>
                    <a:pt x="20" y="2277"/>
                  </a:cubicBezTo>
                  <a:cubicBezTo>
                    <a:pt x="33" y="2258"/>
                    <a:pt x="210" y="2293"/>
                    <a:pt x="232" y="2271"/>
                  </a:cubicBezTo>
                  <a:cubicBezTo>
                    <a:pt x="253" y="2248"/>
                    <a:pt x="131" y="2154"/>
                    <a:pt x="148" y="2141"/>
                  </a:cubicBezTo>
                  <a:cubicBezTo>
                    <a:pt x="164" y="2127"/>
                    <a:pt x="308" y="2209"/>
                    <a:pt x="334" y="2191"/>
                  </a:cubicBezTo>
                  <a:cubicBezTo>
                    <a:pt x="359" y="2172"/>
                    <a:pt x="277" y="2045"/>
                    <a:pt x="298" y="2031"/>
                  </a:cubicBezTo>
                  <a:cubicBezTo>
                    <a:pt x="318" y="2016"/>
                    <a:pt x="438" y="2118"/>
                    <a:pt x="458" y="2103"/>
                  </a:cubicBezTo>
                  <a:cubicBezTo>
                    <a:pt x="477" y="2087"/>
                    <a:pt x="396" y="1953"/>
                    <a:pt x="416" y="1937"/>
                  </a:cubicBezTo>
                  <a:cubicBezTo>
                    <a:pt x="435" y="1920"/>
                    <a:pt x="559" y="2017"/>
                    <a:pt x="576" y="2003"/>
                  </a:cubicBezTo>
                  <a:cubicBezTo>
                    <a:pt x="592" y="1988"/>
                    <a:pt x="495" y="1867"/>
                    <a:pt x="514" y="1849"/>
                  </a:cubicBezTo>
                  <a:cubicBezTo>
                    <a:pt x="532" y="1830"/>
                    <a:pt x="671" y="1906"/>
                    <a:pt x="686" y="1891"/>
                  </a:cubicBezTo>
                  <a:cubicBezTo>
                    <a:pt x="700" y="1875"/>
                    <a:pt x="582" y="1779"/>
                    <a:pt x="600" y="1753"/>
                  </a:cubicBezTo>
                  <a:cubicBezTo>
                    <a:pt x="617" y="1726"/>
                    <a:pt x="781" y="1745"/>
                    <a:pt x="790" y="1731"/>
                  </a:cubicBezTo>
                  <a:cubicBezTo>
                    <a:pt x="798" y="1716"/>
                    <a:pt x="655" y="1699"/>
                    <a:pt x="650" y="1667"/>
                  </a:cubicBezTo>
                  <a:cubicBezTo>
                    <a:pt x="644" y="1635"/>
                    <a:pt x="768" y="1552"/>
                    <a:pt x="758" y="1539"/>
                  </a:cubicBezTo>
                  <a:cubicBezTo>
                    <a:pt x="747" y="1525"/>
                    <a:pt x="604" y="1603"/>
                    <a:pt x="586" y="1585"/>
                  </a:cubicBezTo>
                  <a:cubicBezTo>
                    <a:pt x="568" y="1566"/>
                    <a:pt x="668" y="1442"/>
                    <a:pt x="650" y="1429"/>
                  </a:cubicBezTo>
                  <a:cubicBezTo>
                    <a:pt x="631" y="1415"/>
                    <a:pt x="497" y="1520"/>
                    <a:pt x="472" y="1503"/>
                  </a:cubicBezTo>
                  <a:cubicBezTo>
                    <a:pt x="446" y="1485"/>
                    <a:pt x="522" y="1342"/>
                    <a:pt x="498" y="1325"/>
                  </a:cubicBezTo>
                  <a:cubicBezTo>
                    <a:pt x="473" y="1307"/>
                    <a:pt x="352" y="1413"/>
                    <a:pt x="324" y="1395"/>
                  </a:cubicBezTo>
                  <a:cubicBezTo>
                    <a:pt x="295" y="1376"/>
                    <a:pt x="353" y="1229"/>
                    <a:pt x="328" y="1215"/>
                  </a:cubicBezTo>
                  <a:cubicBezTo>
                    <a:pt x="302" y="1200"/>
                    <a:pt x="193" y="1321"/>
                    <a:pt x="174" y="1307"/>
                  </a:cubicBezTo>
                  <a:cubicBezTo>
                    <a:pt x="154" y="1292"/>
                    <a:pt x="235" y="1154"/>
                    <a:pt x="212" y="1129"/>
                  </a:cubicBezTo>
                  <a:cubicBezTo>
                    <a:pt x="188" y="1103"/>
                    <a:pt x="43" y="1170"/>
                    <a:pt x="34" y="1155"/>
                  </a:cubicBezTo>
                  <a:cubicBezTo>
                    <a:pt x="24" y="1139"/>
                    <a:pt x="153" y="1075"/>
                    <a:pt x="154" y="1037"/>
                  </a:cubicBezTo>
                  <a:cubicBezTo>
                    <a:pt x="155" y="999"/>
                    <a:pt x="27" y="945"/>
                    <a:pt x="40" y="927"/>
                  </a:cubicBezTo>
                  <a:cubicBezTo>
                    <a:pt x="52" y="908"/>
                    <a:pt x="212" y="952"/>
                    <a:pt x="232" y="927"/>
                  </a:cubicBezTo>
                  <a:cubicBezTo>
                    <a:pt x="251" y="901"/>
                    <a:pt x="144" y="791"/>
                    <a:pt x="160" y="775"/>
                  </a:cubicBezTo>
                  <a:cubicBezTo>
                    <a:pt x="176" y="759"/>
                    <a:pt x="306" y="848"/>
                    <a:pt x="328" y="831"/>
                  </a:cubicBezTo>
                  <a:cubicBezTo>
                    <a:pt x="349" y="813"/>
                    <a:pt x="265" y="686"/>
                    <a:pt x="288" y="669"/>
                  </a:cubicBezTo>
                  <a:cubicBezTo>
                    <a:pt x="310" y="651"/>
                    <a:pt x="444" y="744"/>
                    <a:pt x="466" y="727"/>
                  </a:cubicBezTo>
                  <a:cubicBezTo>
                    <a:pt x="487" y="709"/>
                    <a:pt x="402" y="576"/>
                    <a:pt x="420" y="561"/>
                  </a:cubicBezTo>
                  <a:cubicBezTo>
                    <a:pt x="438" y="546"/>
                    <a:pt x="557" y="649"/>
                    <a:pt x="574" y="637"/>
                  </a:cubicBezTo>
                  <a:cubicBezTo>
                    <a:pt x="591" y="625"/>
                    <a:pt x="504" y="504"/>
                    <a:pt x="522" y="489"/>
                  </a:cubicBezTo>
                  <a:cubicBezTo>
                    <a:pt x="539" y="473"/>
                    <a:pt x="666" y="559"/>
                    <a:pt x="682" y="545"/>
                  </a:cubicBezTo>
                  <a:cubicBezTo>
                    <a:pt x="697" y="530"/>
                    <a:pt x="598" y="423"/>
                    <a:pt x="616" y="399"/>
                  </a:cubicBezTo>
                  <a:cubicBezTo>
                    <a:pt x="633" y="374"/>
                    <a:pt x="778" y="414"/>
                    <a:pt x="786" y="399"/>
                  </a:cubicBezTo>
                  <a:cubicBezTo>
                    <a:pt x="793" y="383"/>
                    <a:pt x="667" y="335"/>
                    <a:pt x="664" y="303"/>
                  </a:cubicBezTo>
                  <a:cubicBezTo>
                    <a:pt x="661" y="270"/>
                    <a:pt x="775" y="217"/>
                    <a:pt x="768" y="205"/>
                  </a:cubicBezTo>
                  <a:cubicBezTo>
                    <a:pt x="760" y="192"/>
                    <a:pt x="641" y="250"/>
                    <a:pt x="616" y="227"/>
                  </a:cubicBezTo>
                  <a:cubicBezTo>
                    <a:pt x="590" y="203"/>
                    <a:pt x="633" y="70"/>
                    <a:pt x="616" y="63"/>
                  </a:cubicBezTo>
                  <a:cubicBezTo>
                    <a:pt x="598" y="55"/>
                    <a:pt x="534" y="190"/>
                    <a:pt x="510" y="181"/>
                  </a:cubicBezTo>
                  <a:cubicBezTo>
                    <a:pt x="485" y="171"/>
                    <a:pt x="488" y="9"/>
                    <a:pt x="472" y="5"/>
                  </a:cubicBezTo>
                  <a:cubicBezTo>
                    <a:pt x="455" y="0"/>
                    <a:pt x="422" y="122"/>
                    <a:pt x="410" y="153"/>
                  </a:cubicBezTo>
                </a:path>
              </a:pathLst>
            </a:custGeom>
            <a:noFill/>
            <a:ln w="28575">
              <a:solidFill>
                <a:srgbClr val="969696"/>
              </a:solidFill>
              <a:round/>
              <a:headEnd/>
              <a:tailEnd/>
            </a:ln>
          </p:spPr>
          <p:txBody>
            <a:bodyPr wrap="none" anchor="ctr"/>
            <a:lstStyle/>
            <a:p>
              <a:endParaRPr lang="fr-FR"/>
            </a:p>
          </p:txBody>
        </p:sp>
      </p:grpSp>
      <p:grpSp>
        <p:nvGrpSpPr>
          <p:cNvPr id="5" name="Group 81"/>
          <p:cNvGrpSpPr>
            <a:grpSpLocks/>
          </p:cNvGrpSpPr>
          <p:nvPr/>
        </p:nvGrpSpPr>
        <p:grpSpPr bwMode="auto">
          <a:xfrm>
            <a:off x="381000" y="990600"/>
            <a:ext cx="3035300" cy="3048000"/>
            <a:chOff x="1488" y="624"/>
            <a:chExt cx="2594" cy="2605"/>
          </a:xfrm>
        </p:grpSpPr>
        <p:sp>
          <p:nvSpPr>
            <p:cNvPr id="22549" name="Freeform 82"/>
            <p:cNvSpPr>
              <a:spLocks/>
            </p:cNvSpPr>
            <p:nvPr/>
          </p:nvSpPr>
          <p:spPr bwMode="auto">
            <a:xfrm rot="210786">
              <a:off x="1490" y="632"/>
              <a:ext cx="2592" cy="2597"/>
            </a:xfrm>
            <a:custGeom>
              <a:avLst/>
              <a:gdLst>
                <a:gd name="T0" fmla="*/ 1520 w 2592"/>
                <a:gd name="T1" fmla="*/ 166 h 2597"/>
                <a:gd name="T2" fmla="*/ 1733 w 2592"/>
                <a:gd name="T3" fmla="*/ 230 h 2597"/>
                <a:gd name="T4" fmla="*/ 1931 w 2592"/>
                <a:gd name="T5" fmla="*/ 332 h 2597"/>
                <a:gd name="T6" fmla="*/ 2107 w 2592"/>
                <a:gd name="T7" fmla="*/ 486 h 2597"/>
                <a:gd name="T8" fmla="*/ 2256 w 2592"/>
                <a:gd name="T9" fmla="*/ 668 h 2597"/>
                <a:gd name="T10" fmla="*/ 2368 w 2592"/>
                <a:gd name="T11" fmla="*/ 860 h 2597"/>
                <a:gd name="T12" fmla="*/ 2432 w 2592"/>
                <a:gd name="T13" fmla="*/ 1078 h 2597"/>
                <a:gd name="T14" fmla="*/ 2448 w 2592"/>
                <a:gd name="T15" fmla="*/ 1297 h 2597"/>
                <a:gd name="T16" fmla="*/ 2416 w 2592"/>
                <a:gd name="T17" fmla="*/ 1526 h 2597"/>
                <a:gd name="T18" fmla="*/ 2352 w 2592"/>
                <a:gd name="T19" fmla="*/ 1740 h 2597"/>
                <a:gd name="T20" fmla="*/ 2251 w 2592"/>
                <a:gd name="T21" fmla="*/ 1937 h 2597"/>
                <a:gd name="T22" fmla="*/ 2107 w 2592"/>
                <a:gd name="T23" fmla="*/ 2108 h 2597"/>
                <a:gd name="T24" fmla="*/ 1925 w 2592"/>
                <a:gd name="T25" fmla="*/ 2262 h 2597"/>
                <a:gd name="T26" fmla="*/ 1728 w 2592"/>
                <a:gd name="T27" fmla="*/ 2364 h 2597"/>
                <a:gd name="T28" fmla="*/ 1509 w 2592"/>
                <a:gd name="T29" fmla="*/ 2422 h 2597"/>
                <a:gd name="T30" fmla="*/ 1291 w 2592"/>
                <a:gd name="T31" fmla="*/ 2449 h 2597"/>
                <a:gd name="T32" fmla="*/ 1072 w 2592"/>
                <a:gd name="T33" fmla="*/ 2428 h 2597"/>
                <a:gd name="T34" fmla="*/ 859 w 2592"/>
                <a:gd name="T35" fmla="*/ 2358 h 2597"/>
                <a:gd name="T36" fmla="*/ 656 w 2592"/>
                <a:gd name="T37" fmla="*/ 2257 h 2597"/>
                <a:gd name="T38" fmla="*/ 485 w 2592"/>
                <a:gd name="T39" fmla="*/ 2108 h 2597"/>
                <a:gd name="T40" fmla="*/ 341 w 2592"/>
                <a:gd name="T41" fmla="*/ 1937 h 2597"/>
                <a:gd name="T42" fmla="*/ 235 w 2592"/>
                <a:gd name="T43" fmla="*/ 1729 h 2597"/>
                <a:gd name="T44" fmla="*/ 171 w 2592"/>
                <a:gd name="T45" fmla="*/ 1521 h 2597"/>
                <a:gd name="T46" fmla="*/ 144 w 2592"/>
                <a:gd name="T47" fmla="*/ 1292 h 2597"/>
                <a:gd name="T48" fmla="*/ 165 w 2592"/>
                <a:gd name="T49" fmla="*/ 1052 h 2597"/>
                <a:gd name="T50" fmla="*/ 235 w 2592"/>
                <a:gd name="T51" fmla="*/ 844 h 2597"/>
                <a:gd name="T52" fmla="*/ 347 w 2592"/>
                <a:gd name="T53" fmla="*/ 646 h 2597"/>
                <a:gd name="T54" fmla="*/ 480 w 2592"/>
                <a:gd name="T55" fmla="*/ 476 h 2597"/>
                <a:gd name="T56" fmla="*/ 667 w 2592"/>
                <a:gd name="T57" fmla="*/ 332 h 2597"/>
                <a:gd name="T58" fmla="*/ 864 w 2592"/>
                <a:gd name="T59" fmla="*/ 225 h 2597"/>
                <a:gd name="T60" fmla="*/ 1072 w 2592"/>
                <a:gd name="T61" fmla="*/ 156 h 2597"/>
                <a:gd name="T62" fmla="*/ 1285 w 2592"/>
                <a:gd name="T63" fmla="*/ 134 h 25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92"/>
                <a:gd name="T97" fmla="*/ 0 h 2597"/>
                <a:gd name="T98" fmla="*/ 2592 w 2592"/>
                <a:gd name="T99" fmla="*/ 2597 h 25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92" h="2597">
                  <a:moveTo>
                    <a:pt x="1419" y="6"/>
                  </a:moveTo>
                  <a:cubicBezTo>
                    <a:pt x="1458" y="11"/>
                    <a:pt x="1477" y="158"/>
                    <a:pt x="1520" y="166"/>
                  </a:cubicBezTo>
                  <a:cubicBezTo>
                    <a:pt x="1562" y="173"/>
                    <a:pt x="1639" y="38"/>
                    <a:pt x="1675" y="49"/>
                  </a:cubicBezTo>
                  <a:cubicBezTo>
                    <a:pt x="1710" y="59"/>
                    <a:pt x="1696" y="214"/>
                    <a:pt x="1733" y="230"/>
                  </a:cubicBezTo>
                  <a:cubicBezTo>
                    <a:pt x="1769" y="245"/>
                    <a:pt x="1860" y="123"/>
                    <a:pt x="1893" y="140"/>
                  </a:cubicBezTo>
                  <a:cubicBezTo>
                    <a:pt x="1925" y="156"/>
                    <a:pt x="1894" y="308"/>
                    <a:pt x="1931" y="332"/>
                  </a:cubicBezTo>
                  <a:cubicBezTo>
                    <a:pt x="1967" y="355"/>
                    <a:pt x="2082" y="258"/>
                    <a:pt x="2112" y="284"/>
                  </a:cubicBezTo>
                  <a:cubicBezTo>
                    <a:pt x="2141" y="309"/>
                    <a:pt x="2073" y="453"/>
                    <a:pt x="2107" y="486"/>
                  </a:cubicBezTo>
                  <a:cubicBezTo>
                    <a:pt x="2140" y="518"/>
                    <a:pt x="2290" y="450"/>
                    <a:pt x="2315" y="481"/>
                  </a:cubicBezTo>
                  <a:cubicBezTo>
                    <a:pt x="2339" y="511"/>
                    <a:pt x="2233" y="633"/>
                    <a:pt x="2256" y="668"/>
                  </a:cubicBezTo>
                  <a:cubicBezTo>
                    <a:pt x="2278" y="702"/>
                    <a:pt x="2429" y="657"/>
                    <a:pt x="2448" y="689"/>
                  </a:cubicBezTo>
                  <a:cubicBezTo>
                    <a:pt x="2466" y="721"/>
                    <a:pt x="2352" y="820"/>
                    <a:pt x="2368" y="860"/>
                  </a:cubicBezTo>
                  <a:cubicBezTo>
                    <a:pt x="2383" y="899"/>
                    <a:pt x="2533" y="887"/>
                    <a:pt x="2544" y="924"/>
                  </a:cubicBezTo>
                  <a:cubicBezTo>
                    <a:pt x="2554" y="960"/>
                    <a:pt x="2424" y="1037"/>
                    <a:pt x="2432" y="1078"/>
                  </a:cubicBezTo>
                  <a:cubicBezTo>
                    <a:pt x="2439" y="1118"/>
                    <a:pt x="2584" y="1132"/>
                    <a:pt x="2587" y="1169"/>
                  </a:cubicBezTo>
                  <a:cubicBezTo>
                    <a:pt x="2589" y="1205"/>
                    <a:pt x="2448" y="1253"/>
                    <a:pt x="2448" y="1297"/>
                  </a:cubicBezTo>
                  <a:cubicBezTo>
                    <a:pt x="2448" y="1340"/>
                    <a:pt x="2592" y="1391"/>
                    <a:pt x="2587" y="1430"/>
                  </a:cubicBezTo>
                  <a:cubicBezTo>
                    <a:pt x="2581" y="1468"/>
                    <a:pt x="2425" y="1484"/>
                    <a:pt x="2416" y="1526"/>
                  </a:cubicBezTo>
                  <a:cubicBezTo>
                    <a:pt x="2407" y="1567"/>
                    <a:pt x="2543" y="1645"/>
                    <a:pt x="2533" y="1681"/>
                  </a:cubicBezTo>
                  <a:cubicBezTo>
                    <a:pt x="2522" y="1716"/>
                    <a:pt x="2366" y="1701"/>
                    <a:pt x="2352" y="1740"/>
                  </a:cubicBezTo>
                  <a:cubicBezTo>
                    <a:pt x="2337" y="1778"/>
                    <a:pt x="2459" y="1877"/>
                    <a:pt x="2443" y="1910"/>
                  </a:cubicBezTo>
                  <a:cubicBezTo>
                    <a:pt x="2426" y="1942"/>
                    <a:pt x="2274" y="1900"/>
                    <a:pt x="2251" y="1937"/>
                  </a:cubicBezTo>
                  <a:cubicBezTo>
                    <a:pt x="2227" y="1973"/>
                    <a:pt x="2323" y="2100"/>
                    <a:pt x="2299" y="2129"/>
                  </a:cubicBezTo>
                  <a:cubicBezTo>
                    <a:pt x="2275" y="2157"/>
                    <a:pt x="2136" y="2077"/>
                    <a:pt x="2107" y="2108"/>
                  </a:cubicBezTo>
                  <a:cubicBezTo>
                    <a:pt x="2077" y="2138"/>
                    <a:pt x="2153" y="2284"/>
                    <a:pt x="2123" y="2310"/>
                  </a:cubicBezTo>
                  <a:cubicBezTo>
                    <a:pt x="2092" y="2335"/>
                    <a:pt x="1962" y="2239"/>
                    <a:pt x="1925" y="2262"/>
                  </a:cubicBezTo>
                  <a:cubicBezTo>
                    <a:pt x="1887" y="2284"/>
                    <a:pt x="1931" y="2427"/>
                    <a:pt x="1899" y="2444"/>
                  </a:cubicBezTo>
                  <a:cubicBezTo>
                    <a:pt x="1866" y="2461"/>
                    <a:pt x="1767" y="2348"/>
                    <a:pt x="1728" y="2364"/>
                  </a:cubicBezTo>
                  <a:cubicBezTo>
                    <a:pt x="1688" y="2379"/>
                    <a:pt x="1700" y="2530"/>
                    <a:pt x="1664" y="2540"/>
                  </a:cubicBezTo>
                  <a:cubicBezTo>
                    <a:pt x="1627" y="2549"/>
                    <a:pt x="1549" y="2413"/>
                    <a:pt x="1509" y="2422"/>
                  </a:cubicBezTo>
                  <a:cubicBezTo>
                    <a:pt x="1468" y="2430"/>
                    <a:pt x="1455" y="2588"/>
                    <a:pt x="1419" y="2593"/>
                  </a:cubicBezTo>
                  <a:cubicBezTo>
                    <a:pt x="1382" y="2597"/>
                    <a:pt x="1332" y="2449"/>
                    <a:pt x="1291" y="2449"/>
                  </a:cubicBezTo>
                  <a:cubicBezTo>
                    <a:pt x="1249" y="2448"/>
                    <a:pt x="1204" y="2591"/>
                    <a:pt x="1168" y="2588"/>
                  </a:cubicBezTo>
                  <a:cubicBezTo>
                    <a:pt x="1131" y="2584"/>
                    <a:pt x="1113" y="2437"/>
                    <a:pt x="1072" y="2428"/>
                  </a:cubicBezTo>
                  <a:cubicBezTo>
                    <a:pt x="1030" y="2418"/>
                    <a:pt x="952" y="2540"/>
                    <a:pt x="917" y="2529"/>
                  </a:cubicBezTo>
                  <a:cubicBezTo>
                    <a:pt x="881" y="2517"/>
                    <a:pt x="896" y="2372"/>
                    <a:pt x="859" y="2358"/>
                  </a:cubicBezTo>
                  <a:cubicBezTo>
                    <a:pt x="821" y="2343"/>
                    <a:pt x="726" y="2460"/>
                    <a:pt x="693" y="2444"/>
                  </a:cubicBezTo>
                  <a:cubicBezTo>
                    <a:pt x="659" y="2427"/>
                    <a:pt x="691" y="2281"/>
                    <a:pt x="656" y="2257"/>
                  </a:cubicBezTo>
                  <a:cubicBezTo>
                    <a:pt x="620" y="2232"/>
                    <a:pt x="508" y="2324"/>
                    <a:pt x="480" y="2300"/>
                  </a:cubicBezTo>
                  <a:cubicBezTo>
                    <a:pt x="451" y="2275"/>
                    <a:pt x="517" y="2139"/>
                    <a:pt x="485" y="2108"/>
                  </a:cubicBezTo>
                  <a:cubicBezTo>
                    <a:pt x="453" y="2076"/>
                    <a:pt x="312" y="2141"/>
                    <a:pt x="288" y="2113"/>
                  </a:cubicBezTo>
                  <a:cubicBezTo>
                    <a:pt x="264" y="2084"/>
                    <a:pt x="365" y="1972"/>
                    <a:pt x="341" y="1937"/>
                  </a:cubicBezTo>
                  <a:cubicBezTo>
                    <a:pt x="316" y="1901"/>
                    <a:pt x="161" y="1934"/>
                    <a:pt x="144" y="1900"/>
                  </a:cubicBezTo>
                  <a:cubicBezTo>
                    <a:pt x="126" y="1865"/>
                    <a:pt x="248" y="1768"/>
                    <a:pt x="235" y="1729"/>
                  </a:cubicBezTo>
                  <a:cubicBezTo>
                    <a:pt x="221" y="1689"/>
                    <a:pt x="74" y="1699"/>
                    <a:pt x="64" y="1665"/>
                  </a:cubicBezTo>
                  <a:cubicBezTo>
                    <a:pt x="53" y="1630"/>
                    <a:pt x="180" y="1561"/>
                    <a:pt x="171" y="1521"/>
                  </a:cubicBezTo>
                  <a:cubicBezTo>
                    <a:pt x="161" y="1480"/>
                    <a:pt x="9" y="1458"/>
                    <a:pt x="5" y="1420"/>
                  </a:cubicBezTo>
                  <a:cubicBezTo>
                    <a:pt x="0" y="1381"/>
                    <a:pt x="144" y="1336"/>
                    <a:pt x="144" y="1292"/>
                  </a:cubicBezTo>
                  <a:cubicBezTo>
                    <a:pt x="144" y="1247"/>
                    <a:pt x="1" y="1192"/>
                    <a:pt x="5" y="1153"/>
                  </a:cubicBezTo>
                  <a:cubicBezTo>
                    <a:pt x="8" y="1113"/>
                    <a:pt x="156" y="1092"/>
                    <a:pt x="165" y="1052"/>
                  </a:cubicBezTo>
                  <a:cubicBezTo>
                    <a:pt x="174" y="1012"/>
                    <a:pt x="47" y="947"/>
                    <a:pt x="59" y="913"/>
                  </a:cubicBezTo>
                  <a:cubicBezTo>
                    <a:pt x="70" y="878"/>
                    <a:pt x="220" y="882"/>
                    <a:pt x="235" y="844"/>
                  </a:cubicBezTo>
                  <a:cubicBezTo>
                    <a:pt x="249" y="805"/>
                    <a:pt x="130" y="716"/>
                    <a:pt x="149" y="684"/>
                  </a:cubicBezTo>
                  <a:cubicBezTo>
                    <a:pt x="167" y="651"/>
                    <a:pt x="323" y="681"/>
                    <a:pt x="347" y="646"/>
                  </a:cubicBezTo>
                  <a:cubicBezTo>
                    <a:pt x="370" y="610"/>
                    <a:pt x="270" y="498"/>
                    <a:pt x="293" y="470"/>
                  </a:cubicBezTo>
                  <a:cubicBezTo>
                    <a:pt x="315" y="441"/>
                    <a:pt x="447" y="505"/>
                    <a:pt x="480" y="476"/>
                  </a:cubicBezTo>
                  <a:cubicBezTo>
                    <a:pt x="512" y="446"/>
                    <a:pt x="453" y="317"/>
                    <a:pt x="485" y="294"/>
                  </a:cubicBezTo>
                  <a:cubicBezTo>
                    <a:pt x="516" y="270"/>
                    <a:pt x="632" y="357"/>
                    <a:pt x="667" y="332"/>
                  </a:cubicBezTo>
                  <a:cubicBezTo>
                    <a:pt x="701" y="306"/>
                    <a:pt x="660" y="157"/>
                    <a:pt x="693" y="140"/>
                  </a:cubicBezTo>
                  <a:cubicBezTo>
                    <a:pt x="725" y="122"/>
                    <a:pt x="825" y="238"/>
                    <a:pt x="864" y="225"/>
                  </a:cubicBezTo>
                  <a:cubicBezTo>
                    <a:pt x="902" y="211"/>
                    <a:pt x="888" y="71"/>
                    <a:pt x="923" y="60"/>
                  </a:cubicBezTo>
                  <a:cubicBezTo>
                    <a:pt x="957" y="48"/>
                    <a:pt x="1032" y="163"/>
                    <a:pt x="1072" y="156"/>
                  </a:cubicBezTo>
                  <a:cubicBezTo>
                    <a:pt x="1111" y="148"/>
                    <a:pt x="1127" y="15"/>
                    <a:pt x="1163" y="12"/>
                  </a:cubicBezTo>
                  <a:cubicBezTo>
                    <a:pt x="1198" y="8"/>
                    <a:pt x="1244" y="134"/>
                    <a:pt x="1285" y="134"/>
                  </a:cubicBezTo>
                  <a:cubicBezTo>
                    <a:pt x="1325" y="133"/>
                    <a:pt x="1379" y="0"/>
                    <a:pt x="1419" y="6"/>
                  </a:cubicBezTo>
                  <a:close/>
                </a:path>
              </a:pathLst>
            </a:custGeom>
            <a:noFill/>
            <a:ln w="28575">
              <a:solidFill>
                <a:schemeClr val="tx1"/>
              </a:solidFill>
              <a:round/>
              <a:headEnd/>
              <a:tailEnd/>
            </a:ln>
          </p:spPr>
          <p:txBody>
            <a:bodyPr wrap="none" anchor="ctr"/>
            <a:lstStyle/>
            <a:p>
              <a:endParaRPr lang="fr-FR"/>
            </a:p>
          </p:txBody>
        </p:sp>
        <p:sp>
          <p:nvSpPr>
            <p:cNvPr id="22550" name="Freeform 83"/>
            <p:cNvSpPr>
              <a:spLocks/>
            </p:cNvSpPr>
            <p:nvPr/>
          </p:nvSpPr>
          <p:spPr bwMode="auto">
            <a:xfrm rot="495957">
              <a:off x="1488" y="624"/>
              <a:ext cx="2592" cy="2597"/>
            </a:xfrm>
            <a:custGeom>
              <a:avLst/>
              <a:gdLst>
                <a:gd name="T0" fmla="*/ 1520 w 2592"/>
                <a:gd name="T1" fmla="*/ 166 h 2597"/>
                <a:gd name="T2" fmla="*/ 1733 w 2592"/>
                <a:gd name="T3" fmla="*/ 230 h 2597"/>
                <a:gd name="T4" fmla="*/ 1931 w 2592"/>
                <a:gd name="T5" fmla="*/ 332 h 2597"/>
                <a:gd name="T6" fmla="*/ 2107 w 2592"/>
                <a:gd name="T7" fmla="*/ 486 h 2597"/>
                <a:gd name="T8" fmla="*/ 2256 w 2592"/>
                <a:gd name="T9" fmla="*/ 668 h 2597"/>
                <a:gd name="T10" fmla="*/ 2368 w 2592"/>
                <a:gd name="T11" fmla="*/ 860 h 2597"/>
                <a:gd name="T12" fmla="*/ 2432 w 2592"/>
                <a:gd name="T13" fmla="*/ 1078 h 2597"/>
                <a:gd name="T14" fmla="*/ 2448 w 2592"/>
                <a:gd name="T15" fmla="*/ 1297 h 2597"/>
                <a:gd name="T16" fmla="*/ 2416 w 2592"/>
                <a:gd name="T17" fmla="*/ 1526 h 2597"/>
                <a:gd name="T18" fmla="*/ 2352 w 2592"/>
                <a:gd name="T19" fmla="*/ 1740 h 2597"/>
                <a:gd name="T20" fmla="*/ 2251 w 2592"/>
                <a:gd name="T21" fmla="*/ 1937 h 2597"/>
                <a:gd name="T22" fmla="*/ 2107 w 2592"/>
                <a:gd name="T23" fmla="*/ 2108 h 2597"/>
                <a:gd name="T24" fmla="*/ 1925 w 2592"/>
                <a:gd name="T25" fmla="*/ 2262 h 2597"/>
                <a:gd name="T26" fmla="*/ 1728 w 2592"/>
                <a:gd name="T27" fmla="*/ 2364 h 2597"/>
                <a:gd name="T28" fmla="*/ 1509 w 2592"/>
                <a:gd name="T29" fmla="*/ 2422 h 2597"/>
                <a:gd name="T30" fmla="*/ 1291 w 2592"/>
                <a:gd name="T31" fmla="*/ 2449 h 2597"/>
                <a:gd name="T32" fmla="*/ 1072 w 2592"/>
                <a:gd name="T33" fmla="*/ 2428 h 2597"/>
                <a:gd name="T34" fmla="*/ 859 w 2592"/>
                <a:gd name="T35" fmla="*/ 2358 h 2597"/>
                <a:gd name="T36" fmla="*/ 656 w 2592"/>
                <a:gd name="T37" fmla="*/ 2257 h 2597"/>
                <a:gd name="T38" fmla="*/ 485 w 2592"/>
                <a:gd name="T39" fmla="*/ 2108 h 2597"/>
                <a:gd name="T40" fmla="*/ 341 w 2592"/>
                <a:gd name="T41" fmla="*/ 1937 h 2597"/>
                <a:gd name="T42" fmla="*/ 235 w 2592"/>
                <a:gd name="T43" fmla="*/ 1729 h 2597"/>
                <a:gd name="T44" fmla="*/ 171 w 2592"/>
                <a:gd name="T45" fmla="*/ 1521 h 2597"/>
                <a:gd name="T46" fmla="*/ 144 w 2592"/>
                <a:gd name="T47" fmla="*/ 1292 h 2597"/>
                <a:gd name="T48" fmla="*/ 165 w 2592"/>
                <a:gd name="T49" fmla="*/ 1052 h 2597"/>
                <a:gd name="T50" fmla="*/ 235 w 2592"/>
                <a:gd name="T51" fmla="*/ 844 h 2597"/>
                <a:gd name="T52" fmla="*/ 347 w 2592"/>
                <a:gd name="T53" fmla="*/ 646 h 2597"/>
                <a:gd name="T54" fmla="*/ 480 w 2592"/>
                <a:gd name="T55" fmla="*/ 476 h 2597"/>
                <a:gd name="T56" fmla="*/ 667 w 2592"/>
                <a:gd name="T57" fmla="*/ 332 h 2597"/>
                <a:gd name="T58" fmla="*/ 864 w 2592"/>
                <a:gd name="T59" fmla="*/ 225 h 2597"/>
                <a:gd name="T60" fmla="*/ 1072 w 2592"/>
                <a:gd name="T61" fmla="*/ 156 h 2597"/>
                <a:gd name="T62" fmla="*/ 1285 w 2592"/>
                <a:gd name="T63" fmla="*/ 134 h 25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92"/>
                <a:gd name="T97" fmla="*/ 0 h 2597"/>
                <a:gd name="T98" fmla="*/ 2592 w 2592"/>
                <a:gd name="T99" fmla="*/ 2597 h 25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92" h="2597">
                  <a:moveTo>
                    <a:pt x="1419" y="6"/>
                  </a:moveTo>
                  <a:cubicBezTo>
                    <a:pt x="1458" y="11"/>
                    <a:pt x="1477" y="158"/>
                    <a:pt x="1520" y="166"/>
                  </a:cubicBezTo>
                  <a:cubicBezTo>
                    <a:pt x="1562" y="173"/>
                    <a:pt x="1639" y="38"/>
                    <a:pt x="1675" y="49"/>
                  </a:cubicBezTo>
                  <a:cubicBezTo>
                    <a:pt x="1710" y="59"/>
                    <a:pt x="1696" y="214"/>
                    <a:pt x="1733" y="230"/>
                  </a:cubicBezTo>
                  <a:cubicBezTo>
                    <a:pt x="1769" y="245"/>
                    <a:pt x="1860" y="123"/>
                    <a:pt x="1893" y="140"/>
                  </a:cubicBezTo>
                  <a:cubicBezTo>
                    <a:pt x="1925" y="156"/>
                    <a:pt x="1894" y="308"/>
                    <a:pt x="1931" y="332"/>
                  </a:cubicBezTo>
                  <a:cubicBezTo>
                    <a:pt x="1967" y="355"/>
                    <a:pt x="2082" y="258"/>
                    <a:pt x="2112" y="284"/>
                  </a:cubicBezTo>
                  <a:cubicBezTo>
                    <a:pt x="2141" y="309"/>
                    <a:pt x="2073" y="453"/>
                    <a:pt x="2107" y="486"/>
                  </a:cubicBezTo>
                  <a:cubicBezTo>
                    <a:pt x="2140" y="518"/>
                    <a:pt x="2290" y="450"/>
                    <a:pt x="2315" y="481"/>
                  </a:cubicBezTo>
                  <a:cubicBezTo>
                    <a:pt x="2339" y="511"/>
                    <a:pt x="2233" y="633"/>
                    <a:pt x="2256" y="668"/>
                  </a:cubicBezTo>
                  <a:cubicBezTo>
                    <a:pt x="2278" y="702"/>
                    <a:pt x="2429" y="657"/>
                    <a:pt x="2448" y="689"/>
                  </a:cubicBezTo>
                  <a:cubicBezTo>
                    <a:pt x="2466" y="721"/>
                    <a:pt x="2352" y="820"/>
                    <a:pt x="2368" y="860"/>
                  </a:cubicBezTo>
                  <a:cubicBezTo>
                    <a:pt x="2383" y="899"/>
                    <a:pt x="2533" y="887"/>
                    <a:pt x="2544" y="924"/>
                  </a:cubicBezTo>
                  <a:cubicBezTo>
                    <a:pt x="2554" y="960"/>
                    <a:pt x="2424" y="1037"/>
                    <a:pt x="2432" y="1078"/>
                  </a:cubicBezTo>
                  <a:cubicBezTo>
                    <a:pt x="2439" y="1118"/>
                    <a:pt x="2584" y="1132"/>
                    <a:pt x="2587" y="1169"/>
                  </a:cubicBezTo>
                  <a:cubicBezTo>
                    <a:pt x="2589" y="1205"/>
                    <a:pt x="2448" y="1253"/>
                    <a:pt x="2448" y="1297"/>
                  </a:cubicBezTo>
                  <a:cubicBezTo>
                    <a:pt x="2448" y="1340"/>
                    <a:pt x="2592" y="1391"/>
                    <a:pt x="2587" y="1430"/>
                  </a:cubicBezTo>
                  <a:cubicBezTo>
                    <a:pt x="2581" y="1468"/>
                    <a:pt x="2425" y="1484"/>
                    <a:pt x="2416" y="1526"/>
                  </a:cubicBezTo>
                  <a:cubicBezTo>
                    <a:pt x="2407" y="1567"/>
                    <a:pt x="2543" y="1645"/>
                    <a:pt x="2533" y="1681"/>
                  </a:cubicBezTo>
                  <a:cubicBezTo>
                    <a:pt x="2522" y="1716"/>
                    <a:pt x="2366" y="1701"/>
                    <a:pt x="2352" y="1740"/>
                  </a:cubicBezTo>
                  <a:cubicBezTo>
                    <a:pt x="2337" y="1778"/>
                    <a:pt x="2459" y="1877"/>
                    <a:pt x="2443" y="1910"/>
                  </a:cubicBezTo>
                  <a:cubicBezTo>
                    <a:pt x="2426" y="1942"/>
                    <a:pt x="2274" y="1900"/>
                    <a:pt x="2251" y="1937"/>
                  </a:cubicBezTo>
                  <a:cubicBezTo>
                    <a:pt x="2227" y="1973"/>
                    <a:pt x="2323" y="2100"/>
                    <a:pt x="2299" y="2129"/>
                  </a:cubicBezTo>
                  <a:cubicBezTo>
                    <a:pt x="2275" y="2157"/>
                    <a:pt x="2136" y="2077"/>
                    <a:pt x="2107" y="2108"/>
                  </a:cubicBezTo>
                  <a:cubicBezTo>
                    <a:pt x="2077" y="2138"/>
                    <a:pt x="2153" y="2284"/>
                    <a:pt x="2123" y="2310"/>
                  </a:cubicBezTo>
                  <a:cubicBezTo>
                    <a:pt x="2092" y="2335"/>
                    <a:pt x="1962" y="2239"/>
                    <a:pt x="1925" y="2262"/>
                  </a:cubicBezTo>
                  <a:cubicBezTo>
                    <a:pt x="1887" y="2284"/>
                    <a:pt x="1931" y="2427"/>
                    <a:pt x="1899" y="2444"/>
                  </a:cubicBezTo>
                  <a:cubicBezTo>
                    <a:pt x="1866" y="2461"/>
                    <a:pt x="1767" y="2348"/>
                    <a:pt x="1728" y="2364"/>
                  </a:cubicBezTo>
                  <a:cubicBezTo>
                    <a:pt x="1688" y="2379"/>
                    <a:pt x="1700" y="2530"/>
                    <a:pt x="1664" y="2540"/>
                  </a:cubicBezTo>
                  <a:cubicBezTo>
                    <a:pt x="1627" y="2549"/>
                    <a:pt x="1549" y="2413"/>
                    <a:pt x="1509" y="2422"/>
                  </a:cubicBezTo>
                  <a:cubicBezTo>
                    <a:pt x="1468" y="2430"/>
                    <a:pt x="1455" y="2588"/>
                    <a:pt x="1419" y="2593"/>
                  </a:cubicBezTo>
                  <a:cubicBezTo>
                    <a:pt x="1382" y="2597"/>
                    <a:pt x="1332" y="2449"/>
                    <a:pt x="1291" y="2449"/>
                  </a:cubicBezTo>
                  <a:cubicBezTo>
                    <a:pt x="1249" y="2448"/>
                    <a:pt x="1204" y="2591"/>
                    <a:pt x="1168" y="2588"/>
                  </a:cubicBezTo>
                  <a:cubicBezTo>
                    <a:pt x="1131" y="2584"/>
                    <a:pt x="1113" y="2437"/>
                    <a:pt x="1072" y="2428"/>
                  </a:cubicBezTo>
                  <a:cubicBezTo>
                    <a:pt x="1030" y="2418"/>
                    <a:pt x="952" y="2540"/>
                    <a:pt x="917" y="2529"/>
                  </a:cubicBezTo>
                  <a:cubicBezTo>
                    <a:pt x="881" y="2517"/>
                    <a:pt x="896" y="2372"/>
                    <a:pt x="859" y="2358"/>
                  </a:cubicBezTo>
                  <a:cubicBezTo>
                    <a:pt x="821" y="2343"/>
                    <a:pt x="726" y="2460"/>
                    <a:pt x="693" y="2444"/>
                  </a:cubicBezTo>
                  <a:cubicBezTo>
                    <a:pt x="659" y="2427"/>
                    <a:pt x="691" y="2281"/>
                    <a:pt x="656" y="2257"/>
                  </a:cubicBezTo>
                  <a:cubicBezTo>
                    <a:pt x="620" y="2232"/>
                    <a:pt x="508" y="2324"/>
                    <a:pt x="480" y="2300"/>
                  </a:cubicBezTo>
                  <a:cubicBezTo>
                    <a:pt x="451" y="2275"/>
                    <a:pt x="517" y="2139"/>
                    <a:pt x="485" y="2108"/>
                  </a:cubicBezTo>
                  <a:cubicBezTo>
                    <a:pt x="453" y="2076"/>
                    <a:pt x="312" y="2141"/>
                    <a:pt x="288" y="2113"/>
                  </a:cubicBezTo>
                  <a:cubicBezTo>
                    <a:pt x="264" y="2084"/>
                    <a:pt x="365" y="1972"/>
                    <a:pt x="341" y="1937"/>
                  </a:cubicBezTo>
                  <a:cubicBezTo>
                    <a:pt x="316" y="1901"/>
                    <a:pt x="161" y="1934"/>
                    <a:pt x="144" y="1900"/>
                  </a:cubicBezTo>
                  <a:cubicBezTo>
                    <a:pt x="126" y="1865"/>
                    <a:pt x="248" y="1768"/>
                    <a:pt x="235" y="1729"/>
                  </a:cubicBezTo>
                  <a:cubicBezTo>
                    <a:pt x="221" y="1689"/>
                    <a:pt x="74" y="1699"/>
                    <a:pt x="64" y="1665"/>
                  </a:cubicBezTo>
                  <a:cubicBezTo>
                    <a:pt x="53" y="1630"/>
                    <a:pt x="180" y="1561"/>
                    <a:pt x="171" y="1521"/>
                  </a:cubicBezTo>
                  <a:cubicBezTo>
                    <a:pt x="161" y="1480"/>
                    <a:pt x="9" y="1458"/>
                    <a:pt x="5" y="1420"/>
                  </a:cubicBezTo>
                  <a:cubicBezTo>
                    <a:pt x="0" y="1381"/>
                    <a:pt x="144" y="1336"/>
                    <a:pt x="144" y="1292"/>
                  </a:cubicBezTo>
                  <a:cubicBezTo>
                    <a:pt x="144" y="1247"/>
                    <a:pt x="1" y="1192"/>
                    <a:pt x="5" y="1153"/>
                  </a:cubicBezTo>
                  <a:cubicBezTo>
                    <a:pt x="8" y="1113"/>
                    <a:pt x="156" y="1092"/>
                    <a:pt x="165" y="1052"/>
                  </a:cubicBezTo>
                  <a:cubicBezTo>
                    <a:pt x="174" y="1012"/>
                    <a:pt x="47" y="947"/>
                    <a:pt x="59" y="913"/>
                  </a:cubicBezTo>
                  <a:cubicBezTo>
                    <a:pt x="70" y="878"/>
                    <a:pt x="220" y="882"/>
                    <a:pt x="235" y="844"/>
                  </a:cubicBezTo>
                  <a:cubicBezTo>
                    <a:pt x="249" y="805"/>
                    <a:pt x="130" y="716"/>
                    <a:pt x="149" y="684"/>
                  </a:cubicBezTo>
                  <a:cubicBezTo>
                    <a:pt x="167" y="651"/>
                    <a:pt x="323" y="681"/>
                    <a:pt x="347" y="646"/>
                  </a:cubicBezTo>
                  <a:cubicBezTo>
                    <a:pt x="370" y="610"/>
                    <a:pt x="270" y="498"/>
                    <a:pt x="293" y="470"/>
                  </a:cubicBezTo>
                  <a:cubicBezTo>
                    <a:pt x="315" y="441"/>
                    <a:pt x="447" y="505"/>
                    <a:pt x="480" y="476"/>
                  </a:cubicBezTo>
                  <a:cubicBezTo>
                    <a:pt x="512" y="446"/>
                    <a:pt x="453" y="317"/>
                    <a:pt x="485" y="294"/>
                  </a:cubicBezTo>
                  <a:cubicBezTo>
                    <a:pt x="516" y="270"/>
                    <a:pt x="632" y="357"/>
                    <a:pt x="667" y="332"/>
                  </a:cubicBezTo>
                  <a:cubicBezTo>
                    <a:pt x="701" y="306"/>
                    <a:pt x="660" y="157"/>
                    <a:pt x="693" y="140"/>
                  </a:cubicBezTo>
                  <a:cubicBezTo>
                    <a:pt x="725" y="122"/>
                    <a:pt x="825" y="238"/>
                    <a:pt x="864" y="225"/>
                  </a:cubicBezTo>
                  <a:cubicBezTo>
                    <a:pt x="902" y="211"/>
                    <a:pt x="888" y="71"/>
                    <a:pt x="923" y="60"/>
                  </a:cubicBezTo>
                  <a:cubicBezTo>
                    <a:pt x="957" y="48"/>
                    <a:pt x="1032" y="163"/>
                    <a:pt x="1072" y="156"/>
                  </a:cubicBezTo>
                  <a:cubicBezTo>
                    <a:pt x="1111" y="148"/>
                    <a:pt x="1127" y="15"/>
                    <a:pt x="1163" y="12"/>
                  </a:cubicBezTo>
                  <a:cubicBezTo>
                    <a:pt x="1198" y="8"/>
                    <a:pt x="1244" y="134"/>
                    <a:pt x="1285" y="134"/>
                  </a:cubicBezTo>
                  <a:cubicBezTo>
                    <a:pt x="1325" y="133"/>
                    <a:pt x="1379" y="0"/>
                    <a:pt x="1419" y="6"/>
                  </a:cubicBezTo>
                  <a:close/>
                </a:path>
              </a:pathLst>
            </a:custGeom>
            <a:noFill/>
            <a:ln w="28575">
              <a:solidFill>
                <a:srgbClr val="808080"/>
              </a:solidFill>
              <a:round/>
              <a:headEnd/>
              <a:tailEnd/>
            </a:ln>
          </p:spPr>
          <p:txBody>
            <a:bodyPr wrap="none" anchor="ctr"/>
            <a:lstStyle/>
            <a:p>
              <a:endParaRPr lang="fr-FR"/>
            </a:p>
          </p:txBody>
        </p:sp>
      </p:grpSp>
      <p:sp>
        <p:nvSpPr>
          <p:cNvPr id="77910" name="Text Box 86"/>
          <p:cNvSpPr txBox="1">
            <a:spLocks noChangeArrowheads="1"/>
          </p:cNvSpPr>
          <p:nvPr/>
        </p:nvSpPr>
        <p:spPr bwMode="auto">
          <a:xfrm>
            <a:off x="5791200" y="4038600"/>
            <a:ext cx="3048000" cy="1800225"/>
          </a:xfrm>
          <a:prstGeom prst="rect">
            <a:avLst/>
          </a:prstGeom>
          <a:noFill/>
          <a:ln w="12700">
            <a:noFill/>
            <a:miter lim="800000"/>
            <a:headEnd/>
            <a:tailEnd/>
          </a:ln>
        </p:spPr>
        <p:txBody>
          <a:bodyPr>
            <a:spAutoFit/>
          </a:bodyPr>
          <a:lstStyle/>
          <a:p>
            <a:pPr algn="ctr"/>
            <a:r>
              <a:rPr lang="en-US" sz="2800"/>
              <a:t>Opening negatively supercoiled DNA may contribute to strand separation</a:t>
            </a:r>
          </a:p>
        </p:txBody>
      </p:sp>
      <p:grpSp>
        <p:nvGrpSpPr>
          <p:cNvPr id="6" name="Group 99"/>
          <p:cNvGrpSpPr>
            <a:grpSpLocks/>
          </p:cNvGrpSpPr>
          <p:nvPr/>
        </p:nvGrpSpPr>
        <p:grpSpPr bwMode="auto">
          <a:xfrm>
            <a:off x="5789613" y="1058863"/>
            <a:ext cx="3036887" cy="2982912"/>
            <a:chOff x="3647" y="667"/>
            <a:chExt cx="1913" cy="1879"/>
          </a:xfrm>
        </p:grpSpPr>
        <p:sp>
          <p:nvSpPr>
            <p:cNvPr id="22546" name="Freeform 25"/>
            <p:cNvSpPr>
              <a:spLocks/>
            </p:cNvSpPr>
            <p:nvPr/>
          </p:nvSpPr>
          <p:spPr bwMode="auto">
            <a:xfrm>
              <a:off x="3647" y="667"/>
              <a:ext cx="1913" cy="1879"/>
            </a:xfrm>
            <a:custGeom>
              <a:avLst/>
              <a:gdLst>
                <a:gd name="T0" fmla="*/ 1183 w 1913"/>
                <a:gd name="T1" fmla="*/ 5 h 1879"/>
                <a:gd name="T2" fmla="*/ 1375 w 1913"/>
                <a:gd name="T3" fmla="*/ 31 h 1879"/>
                <a:gd name="T4" fmla="*/ 1468 w 1913"/>
                <a:gd name="T5" fmla="*/ 238 h 1879"/>
                <a:gd name="T6" fmla="*/ 1590 w 1913"/>
                <a:gd name="T7" fmla="*/ 358 h 1879"/>
                <a:gd name="T8" fmla="*/ 1692 w 1913"/>
                <a:gd name="T9" fmla="*/ 499 h 1879"/>
                <a:gd name="T10" fmla="*/ 1766 w 1913"/>
                <a:gd name="T11" fmla="*/ 646 h 1879"/>
                <a:gd name="T12" fmla="*/ 1803 w 1913"/>
                <a:gd name="T13" fmla="*/ 808 h 1879"/>
                <a:gd name="T14" fmla="*/ 1805 w 1913"/>
                <a:gd name="T15" fmla="*/ 971 h 1879"/>
                <a:gd name="T16" fmla="*/ 1771 w 1913"/>
                <a:gd name="T17" fmla="*/ 1138 h 1879"/>
                <a:gd name="T18" fmla="*/ 1714 w 1913"/>
                <a:gd name="T19" fmla="*/ 1292 h 1879"/>
                <a:gd name="T20" fmla="*/ 1631 w 1913"/>
                <a:gd name="T21" fmla="*/ 1433 h 1879"/>
                <a:gd name="T22" fmla="*/ 1517 w 1913"/>
                <a:gd name="T23" fmla="*/ 1552 h 1879"/>
                <a:gd name="T24" fmla="*/ 1376 w 1913"/>
                <a:gd name="T25" fmla="*/ 1657 h 1879"/>
                <a:gd name="T26" fmla="*/ 1227 w 1913"/>
                <a:gd name="T27" fmla="*/ 1723 h 1879"/>
                <a:gd name="T28" fmla="*/ 1063 w 1913"/>
                <a:gd name="T29" fmla="*/ 1756 h 1879"/>
                <a:gd name="T30" fmla="*/ 902 w 1913"/>
                <a:gd name="T31" fmla="*/ 1766 h 1879"/>
                <a:gd name="T32" fmla="*/ 741 w 1913"/>
                <a:gd name="T33" fmla="*/ 1740 h 1879"/>
                <a:gd name="T34" fmla="*/ 587 w 1913"/>
                <a:gd name="T35" fmla="*/ 1679 h 1879"/>
                <a:gd name="T36" fmla="*/ 443 w 1913"/>
                <a:gd name="T37" fmla="*/ 1595 h 1879"/>
                <a:gd name="T38" fmla="*/ 324 w 1913"/>
                <a:gd name="T39" fmla="*/ 1479 h 1879"/>
                <a:gd name="T40" fmla="*/ 225 w 1913"/>
                <a:gd name="T41" fmla="*/ 1346 h 1879"/>
                <a:gd name="T42" fmla="*/ 157 w 1913"/>
                <a:gd name="T43" fmla="*/ 1188 h 1879"/>
                <a:gd name="T44" fmla="*/ 119 w 1913"/>
                <a:gd name="T45" fmla="*/ 1032 h 1879"/>
                <a:gd name="T46" fmla="*/ 109 w 1913"/>
                <a:gd name="T47" fmla="*/ 862 h 1879"/>
                <a:gd name="T48" fmla="*/ 136 w 1913"/>
                <a:gd name="T49" fmla="*/ 687 h 1879"/>
                <a:gd name="T50" fmla="*/ 196 w 1913"/>
                <a:gd name="T51" fmla="*/ 537 h 1879"/>
                <a:gd name="T52" fmla="*/ 288 w 1913"/>
                <a:gd name="T53" fmla="*/ 397 h 1879"/>
                <a:gd name="T54" fmla="*/ 394 w 1913"/>
                <a:gd name="T55" fmla="*/ 278 h 1879"/>
                <a:gd name="T56" fmla="*/ 538 w 1913"/>
                <a:gd name="T57" fmla="*/ 180 h 1879"/>
                <a:gd name="T58" fmla="*/ 645 w 1913"/>
                <a:gd name="T59" fmla="*/ 9 h 1879"/>
                <a:gd name="T60" fmla="*/ 835 w 1913"/>
                <a:gd name="T61" fmla="*/ 3 h 1879"/>
                <a:gd name="T62" fmla="*/ 1001 w 1913"/>
                <a:gd name="T63" fmla="*/ 5 h 18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13"/>
                <a:gd name="T97" fmla="*/ 0 h 1879"/>
                <a:gd name="T98" fmla="*/ 1913 w 1913"/>
                <a:gd name="T99" fmla="*/ 1879 h 18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13" h="1879">
                  <a:moveTo>
                    <a:pt x="1079" y="5"/>
                  </a:moveTo>
                  <a:cubicBezTo>
                    <a:pt x="1109" y="5"/>
                    <a:pt x="1148" y="4"/>
                    <a:pt x="1183" y="5"/>
                  </a:cubicBezTo>
                  <a:cubicBezTo>
                    <a:pt x="1218" y="5"/>
                    <a:pt x="1257" y="4"/>
                    <a:pt x="1289" y="9"/>
                  </a:cubicBezTo>
                  <a:cubicBezTo>
                    <a:pt x="1321" y="13"/>
                    <a:pt x="1348" y="16"/>
                    <a:pt x="1375" y="31"/>
                  </a:cubicBezTo>
                  <a:cubicBezTo>
                    <a:pt x="1401" y="45"/>
                    <a:pt x="1433" y="59"/>
                    <a:pt x="1449" y="94"/>
                  </a:cubicBezTo>
                  <a:cubicBezTo>
                    <a:pt x="1464" y="128"/>
                    <a:pt x="1441" y="218"/>
                    <a:pt x="1468" y="238"/>
                  </a:cubicBezTo>
                  <a:cubicBezTo>
                    <a:pt x="1493" y="256"/>
                    <a:pt x="1582" y="189"/>
                    <a:pt x="1603" y="210"/>
                  </a:cubicBezTo>
                  <a:cubicBezTo>
                    <a:pt x="1623" y="230"/>
                    <a:pt x="1567" y="333"/>
                    <a:pt x="1590" y="358"/>
                  </a:cubicBezTo>
                  <a:cubicBezTo>
                    <a:pt x="1614" y="384"/>
                    <a:pt x="1726" y="341"/>
                    <a:pt x="1744" y="364"/>
                  </a:cubicBezTo>
                  <a:cubicBezTo>
                    <a:pt x="1760" y="388"/>
                    <a:pt x="1676" y="473"/>
                    <a:pt x="1692" y="499"/>
                  </a:cubicBezTo>
                  <a:cubicBezTo>
                    <a:pt x="1706" y="525"/>
                    <a:pt x="1820" y="499"/>
                    <a:pt x="1832" y="523"/>
                  </a:cubicBezTo>
                  <a:cubicBezTo>
                    <a:pt x="1844" y="547"/>
                    <a:pt x="1756" y="615"/>
                    <a:pt x="1766" y="646"/>
                  </a:cubicBezTo>
                  <a:cubicBezTo>
                    <a:pt x="1775" y="675"/>
                    <a:pt x="1886" y="673"/>
                    <a:pt x="1893" y="700"/>
                  </a:cubicBezTo>
                  <a:cubicBezTo>
                    <a:pt x="1898" y="728"/>
                    <a:pt x="1799" y="778"/>
                    <a:pt x="1803" y="808"/>
                  </a:cubicBezTo>
                  <a:cubicBezTo>
                    <a:pt x="1806" y="838"/>
                    <a:pt x="1912" y="855"/>
                    <a:pt x="1913" y="883"/>
                  </a:cubicBezTo>
                  <a:cubicBezTo>
                    <a:pt x="1913" y="909"/>
                    <a:pt x="1807" y="938"/>
                    <a:pt x="1805" y="971"/>
                  </a:cubicBezTo>
                  <a:cubicBezTo>
                    <a:pt x="1803" y="1002"/>
                    <a:pt x="1907" y="1046"/>
                    <a:pt x="1901" y="1075"/>
                  </a:cubicBezTo>
                  <a:cubicBezTo>
                    <a:pt x="1895" y="1102"/>
                    <a:pt x="1780" y="1107"/>
                    <a:pt x="1771" y="1138"/>
                  </a:cubicBezTo>
                  <a:cubicBezTo>
                    <a:pt x="1763" y="1167"/>
                    <a:pt x="1859" y="1230"/>
                    <a:pt x="1851" y="1257"/>
                  </a:cubicBezTo>
                  <a:cubicBezTo>
                    <a:pt x="1840" y="1282"/>
                    <a:pt x="1726" y="1264"/>
                    <a:pt x="1714" y="1292"/>
                  </a:cubicBezTo>
                  <a:cubicBezTo>
                    <a:pt x="1701" y="1319"/>
                    <a:pt x="1787" y="1397"/>
                    <a:pt x="1773" y="1421"/>
                  </a:cubicBezTo>
                  <a:cubicBezTo>
                    <a:pt x="1760" y="1444"/>
                    <a:pt x="1650" y="1406"/>
                    <a:pt x="1631" y="1433"/>
                  </a:cubicBezTo>
                  <a:cubicBezTo>
                    <a:pt x="1612" y="1458"/>
                    <a:pt x="1677" y="1556"/>
                    <a:pt x="1658" y="1576"/>
                  </a:cubicBezTo>
                  <a:cubicBezTo>
                    <a:pt x="1638" y="1595"/>
                    <a:pt x="1540" y="1530"/>
                    <a:pt x="1517" y="1552"/>
                  </a:cubicBezTo>
                  <a:cubicBezTo>
                    <a:pt x="1493" y="1573"/>
                    <a:pt x="1543" y="1683"/>
                    <a:pt x="1520" y="1700"/>
                  </a:cubicBezTo>
                  <a:cubicBezTo>
                    <a:pt x="1496" y="1718"/>
                    <a:pt x="1405" y="1641"/>
                    <a:pt x="1376" y="1657"/>
                  </a:cubicBezTo>
                  <a:cubicBezTo>
                    <a:pt x="1347" y="1671"/>
                    <a:pt x="1374" y="1779"/>
                    <a:pt x="1349" y="1789"/>
                  </a:cubicBezTo>
                  <a:cubicBezTo>
                    <a:pt x="1324" y="1801"/>
                    <a:pt x="1256" y="1712"/>
                    <a:pt x="1227" y="1723"/>
                  </a:cubicBezTo>
                  <a:cubicBezTo>
                    <a:pt x="1197" y="1732"/>
                    <a:pt x="1198" y="1844"/>
                    <a:pt x="1172" y="1849"/>
                  </a:cubicBezTo>
                  <a:cubicBezTo>
                    <a:pt x="1145" y="1855"/>
                    <a:pt x="1093" y="1750"/>
                    <a:pt x="1063" y="1756"/>
                  </a:cubicBezTo>
                  <a:cubicBezTo>
                    <a:pt x="1032" y="1760"/>
                    <a:pt x="1016" y="1875"/>
                    <a:pt x="989" y="1877"/>
                  </a:cubicBezTo>
                  <a:cubicBezTo>
                    <a:pt x="962" y="1879"/>
                    <a:pt x="931" y="1767"/>
                    <a:pt x="902" y="1766"/>
                  </a:cubicBezTo>
                  <a:cubicBezTo>
                    <a:pt x="871" y="1763"/>
                    <a:pt x="831" y="1867"/>
                    <a:pt x="804" y="1862"/>
                  </a:cubicBezTo>
                  <a:cubicBezTo>
                    <a:pt x="778" y="1857"/>
                    <a:pt x="771" y="1749"/>
                    <a:pt x="741" y="1740"/>
                  </a:cubicBezTo>
                  <a:cubicBezTo>
                    <a:pt x="710" y="1731"/>
                    <a:pt x="648" y="1817"/>
                    <a:pt x="622" y="1808"/>
                  </a:cubicBezTo>
                  <a:cubicBezTo>
                    <a:pt x="597" y="1797"/>
                    <a:pt x="615" y="1691"/>
                    <a:pt x="587" y="1679"/>
                  </a:cubicBezTo>
                  <a:cubicBezTo>
                    <a:pt x="560" y="1667"/>
                    <a:pt x="485" y="1748"/>
                    <a:pt x="462" y="1735"/>
                  </a:cubicBezTo>
                  <a:cubicBezTo>
                    <a:pt x="437" y="1721"/>
                    <a:pt x="467" y="1615"/>
                    <a:pt x="443" y="1595"/>
                  </a:cubicBezTo>
                  <a:cubicBezTo>
                    <a:pt x="417" y="1576"/>
                    <a:pt x="331" y="1638"/>
                    <a:pt x="311" y="1619"/>
                  </a:cubicBezTo>
                  <a:cubicBezTo>
                    <a:pt x="292" y="1600"/>
                    <a:pt x="346" y="1502"/>
                    <a:pt x="324" y="1479"/>
                  </a:cubicBezTo>
                  <a:cubicBezTo>
                    <a:pt x="302" y="1453"/>
                    <a:pt x="195" y="1495"/>
                    <a:pt x="178" y="1473"/>
                  </a:cubicBezTo>
                  <a:cubicBezTo>
                    <a:pt x="162" y="1451"/>
                    <a:pt x="241" y="1372"/>
                    <a:pt x="225" y="1346"/>
                  </a:cubicBezTo>
                  <a:cubicBezTo>
                    <a:pt x="209" y="1318"/>
                    <a:pt x="93" y="1335"/>
                    <a:pt x="82" y="1310"/>
                  </a:cubicBezTo>
                  <a:cubicBezTo>
                    <a:pt x="71" y="1284"/>
                    <a:pt x="165" y="1217"/>
                    <a:pt x="157" y="1188"/>
                  </a:cubicBezTo>
                  <a:cubicBezTo>
                    <a:pt x="148" y="1158"/>
                    <a:pt x="40" y="1159"/>
                    <a:pt x="34" y="1133"/>
                  </a:cubicBezTo>
                  <a:cubicBezTo>
                    <a:pt x="27" y="1107"/>
                    <a:pt x="124" y="1062"/>
                    <a:pt x="119" y="1032"/>
                  </a:cubicBezTo>
                  <a:cubicBezTo>
                    <a:pt x="114" y="1002"/>
                    <a:pt x="3" y="979"/>
                    <a:pt x="2" y="951"/>
                  </a:cubicBezTo>
                  <a:cubicBezTo>
                    <a:pt x="0" y="922"/>
                    <a:pt x="107" y="895"/>
                    <a:pt x="109" y="862"/>
                  </a:cubicBezTo>
                  <a:cubicBezTo>
                    <a:pt x="111" y="829"/>
                    <a:pt x="9" y="783"/>
                    <a:pt x="14" y="754"/>
                  </a:cubicBezTo>
                  <a:cubicBezTo>
                    <a:pt x="18" y="725"/>
                    <a:pt x="127" y="716"/>
                    <a:pt x="136" y="687"/>
                  </a:cubicBezTo>
                  <a:cubicBezTo>
                    <a:pt x="144" y="658"/>
                    <a:pt x="54" y="605"/>
                    <a:pt x="64" y="580"/>
                  </a:cubicBezTo>
                  <a:cubicBezTo>
                    <a:pt x="74" y="555"/>
                    <a:pt x="184" y="564"/>
                    <a:pt x="196" y="537"/>
                  </a:cubicBezTo>
                  <a:cubicBezTo>
                    <a:pt x="209" y="509"/>
                    <a:pt x="125" y="439"/>
                    <a:pt x="141" y="416"/>
                  </a:cubicBezTo>
                  <a:cubicBezTo>
                    <a:pt x="155" y="392"/>
                    <a:pt x="269" y="421"/>
                    <a:pt x="288" y="397"/>
                  </a:cubicBezTo>
                  <a:cubicBezTo>
                    <a:pt x="307" y="372"/>
                    <a:pt x="238" y="284"/>
                    <a:pt x="256" y="264"/>
                  </a:cubicBezTo>
                  <a:cubicBezTo>
                    <a:pt x="274" y="244"/>
                    <a:pt x="369" y="297"/>
                    <a:pt x="394" y="278"/>
                  </a:cubicBezTo>
                  <a:cubicBezTo>
                    <a:pt x="418" y="257"/>
                    <a:pt x="381" y="160"/>
                    <a:pt x="406" y="144"/>
                  </a:cubicBezTo>
                  <a:cubicBezTo>
                    <a:pt x="429" y="128"/>
                    <a:pt x="511" y="197"/>
                    <a:pt x="538" y="180"/>
                  </a:cubicBezTo>
                  <a:cubicBezTo>
                    <a:pt x="564" y="163"/>
                    <a:pt x="548" y="68"/>
                    <a:pt x="566" y="40"/>
                  </a:cubicBezTo>
                  <a:cubicBezTo>
                    <a:pt x="583" y="11"/>
                    <a:pt x="616" y="15"/>
                    <a:pt x="645" y="9"/>
                  </a:cubicBezTo>
                  <a:cubicBezTo>
                    <a:pt x="673" y="2"/>
                    <a:pt x="703" y="2"/>
                    <a:pt x="735" y="1"/>
                  </a:cubicBezTo>
                  <a:cubicBezTo>
                    <a:pt x="766" y="0"/>
                    <a:pt x="804" y="2"/>
                    <a:pt x="835" y="3"/>
                  </a:cubicBezTo>
                  <a:cubicBezTo>
                    <a:pt x="865" y="3"/>
                    <a:pt x="889" y="4"/>
                    <a:pt x="917" y="5"/>
                  </a:cubicBezTo>
                  <a:cubicBezTo>
                    <a:pt x="944" y="5"/>
                    <a:pt x="974" y="5"/>
                    <a:pt x="1001" y="5"/>
                  </a:cubicBezTo>
                  <a:cubicBezTo>
                    <a:pt x="1028" y="5"/>
                    <a:pt x="1048" y="5"/>
                    <a:pt x="1079" y="5"/>
                  </a:cubicBezTo>
                  <a:close/>
                </a:path>
              </a:pathLst>
            </a:custGeom>
            <a:noFill/>
            <a:ln w="28575">
              <a:solidFill>
                <a:schemeClr val="tx1"/>
              </a:solidFill>
              <a:round/>
              <a:headEnd/>
              <a:tailEnd/>
            </a:ln>
          </p:spPr>
          <p:txBody>
            <a:bodyPr wrap="none" anchor="ctr"/>
            <a:lstStyle/>
            <a:p>
              <a:endParaRPr lang="fr-FR"/>
            </a:p>
          </p:txBody>
        </p:sp>
        <p:sp>
          <p:nvSpPr>
            <p:cNvPr id="22547" name="Freeform 26"/>
            <p:cNvSpPr>
              <a:spLocks/>
            </p:cNvSpPr>
            <p:nvPr/>
          </p:nvSpPr>
          <p:spPr bwMode="auto">
            <a:xfrm>
              <a:off x="3647" y="748"/>
              <a:ext cx="1913" cy="1790"/>
            </a:xfrm>
            <a:custGeom>
              <a:avLst/>
              <a:gdLst>
                <a:gd name="T0" fmla="*/ 1241 w 1913"/>
                <a:gd name="T1" fmla="*/ 110 h 1790"/>
                <a:gd name="T2" fmla="*/ 1388 w 1913"/>
                <a:gd name="T3" fmla="*/ 100 h 1790"/>
                <a:gd name="T4" fmla="*/ 1522 w 1913"/>
                <a:gd name="T5" fmla="*/ 195 h 1790"/>
                <a:gd name="T6" fmla="*/ 1633 w 1913"/>
                <a:gd name="T7" fmla="*/ 326 h 1790"/>
                <a:gd name="T8" fmla="*/ 1723 w 1913"/>
                <a:gd name="T9" fmla="*/ 474 h 1790"/>
                <a:gd name="T10" fmla="*/ 1785 w 1913"/>
                <a:gd name="T11" fmla="*/ 626 h 1790"/>
                <a:gd name="T12" fmla="*/ 1808 w 1913"/>
                <a:gd name="T13" fmla="*/ 792 h 1790"/>
                <a:gd name="T14" fmla="*/ 1797 w 1913"/>
                <a:gd name="T15" fmla="*/ 954 h 1790"/>
                <a:gd name="T16" fmla="*/ 1749 w 1913"/>
                <a:gd name="T17" fmla="*/ 1117 h 1790"/>
                <a:gd name="T18" fmla="*/ 1680 w 1913"/>
                <a:gd name="T19" fmla="*/ 1266 h 1790"/>
                <a:gd name="T20" fmla="*/ 1585 w 1913"/>
                <a:gd name="T21" fmla="*/ 1400 h 1790"/>
                <a:gd name="T22" fmla="*/ 1461 w 1913"/>
                <a:gd name="T23" fmla="*/ 1509 h 1790"/>
                <a:gd name="T24" fmla="*/ 1313 w 1913"/>
                <a:gd name="T25" fmla="*/ 1602 h 1790"/>
                <a:gd name="T26" fmla="*/ 1158 w 1913"/>
                <a:gd name="T27" fmla="*/ 1655 h 1790"/>
                <a:gd name="T28" fmla="*/ 993 w 1913"/>
                <a:gd name="T29" fmla="*/ 1674 h 1790"/>
                <a:gd name="T30" fmla="*/ 831 w 1913"/>
                <a:gd name="T31" fmla="*/ 1671 h 1790"/>
                <a:gd name="T32" fmla="*/ 673 w 1913"/>
                <a:gd name="T33" fmla="*/ 1632 h 1790"/>
                <a:gd name="T34" fmla="*/ 525 w 1913"/>
                <a:gd name="T35" fmla="*/ 1559 h 1790"/>
                <a:gd name="T36" fmla="*/ 388 w 1913"/>
                <a:gd name="T37" fmla="*/ 1463 h 1790"/>
                <a:gd name="T38" fmla="*/ 279 w 1913"/>
                <a:gd name="T39" fmla="*/ 1337 h 1790"/>
                <a:gd name="T40" fmla="*/ 191 w 1913"/>
                <a:gd name="T41" fmla="*/ 1197 h 1790"/>
                <a:gd name="T42" fmla="*/ 136 w 1913"/>
                <a:gd name="T43" fmla="*/ 1034 h 1790"/>
                <a:gd name="T44" fmla="*/ 112 w 1913"/>
                <a:gd name="T45" fmla="*/ 875 h 1790"/>
                <a:gd name="T46" fmla="*/ 116 w 1913"/>
                <a:gd name="T47" fmla="*/ 705 h 1790"/>
                <a:gd name="T48" fmla="*/ 157 w 1913"/>
                <a:gd name="T49" fmla="*/ 532 h 1790"/>
                <a:gd name="T50" fmla="*/ 230 w 1913"/>
                <a:gd name="T51" fmla="*/ 388 h 1790"/>
                <a:gd name="T52" fmla="*/ 333 w 1913"/>
                <a:gd name="T53" fmla="*/ 256 h 1790"/>
                <a:gd name="T54" fmla="*/ 448 w 1913"/>
                <a:gd name="T55" fmla="*/ 146 h 1790"/>
                <a:gd name="T56" fmla="*/ 600 w 1913"/>
                <a:gd name="T57" fmla="*/ 61 h 1790"/>
                <a:gd name="T58" fmla="*/ 761 w 1913"/>
                <a:gd name="T59" fmla="*/ 116 h 1790"/>
                <a:gd name="T60" fmla="*/ 925 w 1913"/>
                <a:gd name="T61" fmla="*/ 110 h 1790"/>
                <a:gd name="T62" fmla="*/ 1077 w 1913"/>
                <a:gd name="T63" fmla="*/ 108 h 17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13"/>
                <a:gd name="T97" fmla="*/ 0 h 1790"/>
                <a:gd name="T98" fmla="*/ 1913 w 1913"/>
                <a:gd name="T99" fmla="*/ 1790 h 17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13" h="1790">
                  <a:moveTo>
                    <a:pt x="1165" y="110"/>
                  </a:moveTo>
                  <a:cubicBezTo>
                    <a:pt x="1192" y="110"/>
                    <a:pt x="1218" y="110"/>
                    <a:pt x="1241" y="110"/>
                  </a:cubicBezTo>
                  <a:cubicBezTo>
                    <a:pt x="1263" y="109"/>
                    <a:pt x="1274" y="107"/>
                    <a:pt x="1299" y="106"/>
                  </a:cubicBezTo>
                  <a:cubicBezTo>
                    <a:pt x="1323" y="104"/>
                    <a:pt x="1352" y="109"/>
                    <a:pt x="1388" y="100"/>
                  </a:cubicBezTo>
                  <a:cubicBezTo>
                    <a:pt x="1423" y="90"/>
                    <a:pt x="1492" y="35"/>
                    <a:pt x="1515" y="51"/>
                  </a:cubicBezTo>
                  <a:cubicBezTo>
                    <a:pt x="1536" y="66"/>
                    <a:pt x="1497" y="173"/>
                    <a:pt x="1522" y="195"/>
                  </a:cubicBezTo>
                  <a:cubicBezTo>
                    <a:pt x="1545" y="216"/>
                    <a:pt x="1640" y="157"/>
                    <a:pt x="1659" y="179"/>
                  </a:cubicBezTo>
                  <a:cubicBezTo>
                    <a:pt x="1677" y="200"/>
                    <a:pt x="1612" y="298"/>
                    <a:pt x="1633" y="326"/>
                  </a:cubicBezTo>
                  <a:cubicBezTo>
                    <a:pt x="1655" y="353"/>
                    <a:pt x="1771" y="319"/>
                    <a:pt x="1786" y="344"/>
                  </a:cubicBezTo>
                  <a:cubicBezTo>
                    <a:pt x="1800" y="369"/>
                    <a:pt x="1710" y="447"/>
                    <a:pt x="1723" y="474"/>
                  </a:cubicBezTo>
                  <a:cubicBezTo>
                    <a:pt x="1735" y="501"/>
                    <a:pt x="1851" y="484"/>
                    <a:pt x="1861" y="510"/>
                  </a:cubicBezTo>
                  <a:cubicBezTo>
                    <a:pt x="1871" y="535"/>
                    <a:pt x="1777" y="595"/>
                    <a:pt x="1785" y="626"/>
                  </a:cubicBezTo>
                  <a:cubicBezTo>
                    <a:pt x="1791" y="657"/>
                    <a:pt x="1903" y="664"/>
                    <a:pt x="1907" y="692"/>
                  </a:cubicBezTo>
                  <a:cubicBezTo>
                    <a:pt x="1910" y="719"/>
                    <a:pt x="1807" y="761"/>
                    <a:pt x="1808" y="792"/>
                  </a:cubicBezTo>
                  <a:cubicBezTo>
                    <a:pt x="1809" y="822"/>
                    <a:pt x="1913" y="847"/>
                    <a:pt x="1911" y="875"/>
                  </a:cubicBezTo>
                  <a:cubicBezTo>
                    <a:pt x="1910" y="901"/>
                    <a:pt x="1802" y="921"/>
                    <a:pt x="1797" y="954"/>
                  </a:cubicBezTo>
                  <a:cubicBezTo>
                    <a:pt x="1792" y="985"/>
                    <a:pt x="1892" y="1037"/>
                    <a:pt x="1884" y="1065"/>
                  </a:cubicBezTo>
                  <a:cubicBezTo>
                    <a:pt x="1876" y="1092"/>
                    <a:pt x="1760" y="1088"/>
                    <a:pt x="1749" y="1117"/>
                  </a:cubicBezTo>
                  <a:cubicBezTo>
                    <a:pt x="1739" y="1146"/>
                    <a:pt x="1829" y="1217"/>
                    <a:pt x="1818" y="1243"/>
                  </a:cubicBezTo>
                  <a:cubicBezTo>
                    <a:pt x="1806" y="1267"/>
                    <a:pt x="1694" y="1240"/>
                    <a:pt x="1680" y="1266"/>
                  </a:cubicBezTo>
                  <a:cubicBezTo>
                    <a:pt x="1665" y="1292"/>
                    <a:pt x="1743" y="1377"/>
                    <a:pt x="1728" y="1400"/>
                  </a:cubicBezTo>
                  <a:cubicBezTo>
                    <a:pt x="1713" y="1421"/>
                    <a:pt x="1606" y="1375"/>
                    <a:pt x="1585" y="1400"/>
                  </a:cubicBezTo>
                  <a:cubicBezTo>
                    <a:pt x="1564" y="1423"/>
                    <a:pt x="1621" y="1526"/>
                    <a:pt x="1600" y="1544"/>
                  </a:cubicBezTo>
                  <a:cubicBezTo>
                    <a:pt x="1579" y="1563"/>
                    <a:pt x="1487" y="1490"/>
                    <a:pt x="1461" y="1509"/>
                  </a:cubicBezTo>
                  <a:cubicBezTo>
                    <a:pt x="1437" y="1528"/>
                    <a:pt x="1477" y="1642"/>
                    <a:pt x="1452" y="1657"/>
                  </a:cubicBezTo>
                  <a:cubicBezTo>
                    <a:pt x="1427" y="1673"/>
                    <a:pt x="1343" y="1589"/>
                    <a:pt x="1313" y="1602"/>
                  </a:cubicBezTo>
                  <a:cubicBezTo>
                    <a:pt x="1283" y="1613"/>
                    <a:pt x="1300" y="1723"/>
                    <a:pt x="1275" y="1732"/>
                  </a:cubicBezTo>
                  <a:cubicBezTo>
                    <a:pt x="1249" y="1741"/>
                    <a:pt x="1189" y="1647"/>
                    <a:pt x="1158" y="1655"/>
                  </a:cubicBezTo>
                  <a:cubicBezTo>
                    <a:pt x="1128" y="1662"/>
                    <a:pt x="1120" y="1774"/>
                    <a:pt x="1093" y="1777"/>
                  </a:cubicBezTo>
                  <a:cubicBezTo>
                    <a:pt x="1065" y="1780"/>
                    <a:pt x="1023" y="1672"/>
                    <a:pt x="993" y="1674"/>
                  </a:cubicBezTo>
                  <a:cubicBezTo>
                    <a:pt x="961" y="1676"/>
                    <a:pt x="936" y="1789"/>
                    <a:pt x="908" y="1790"/>
                  </a:cubicBezTo>
                  <a:cubicBezTo>
                    <a:pt x="881" y="1789"/>
                    <a:pt x="860" y="1675"/>
                    <a:pt x="831" y="1671"/>
                  </a:cubicBezTo>
                  <a:cubicBezTo>
                    <a:pt x="800" y="1666"/>
                    <a:pt x="752" y="1766"/>
                    <a:pt x="726" y="1759"/>
                  </a:cubicBezTo>
                  <a:cubicBezTo>
                    <a:pt x="700" y="1752"/>
                    <a:pt x="702" y="1643"/>
                    <a:pt x="673" y="1632"/>
                  </a:cubicBezTo>
                  <a:cubicBezTo>
                    <a:pt x="643" y="1621"/>
                    <a:pt x="574" y="1701"/>
                    <a:pt x="549" y="1690"/>
                  </a:cubicBezTo>
                  <a:cubicBezTo>
                    <a:pt x="525" y="1677"/>
                    <a:pt x="551" y="1573"/>
                    <a:pt x="525" y="1559"/>
                  </a:cubicBezTo>
                  <a:cubicBezTo>
                    <a:pt x="498" y="1544"/>
                    <a:pt x="417" y="1619"/>
                    <a:pt x="395" y="1604"/>
                  </a:cubicBezTo>
                  <a:cubicBezTo>
                    <a:pt x="372" y="1588"/>
                    <a:pt x="410" y="1485"/>
                    <a:pt x="388" y="1463"/>
                  </a:cubicBezTo>
                  <a:cubicBezTo>
                    <a:pt x="364" y="1442"/>
                    <a:pt x="273" y="1497"/>
                    <a:pt x="255" y="1476"/>
                  </a:cubicBezTo>
                  <a:cubicBezTo>
                    <a:pt x="236" y="1455"/>
                    <a:pt x="298" y="1362"/>
                    <a:pt x="279" y="1337"/>
                  </a:cubicBezTo>
                  <a:cubicBezTo>
                    <a:pt x="259" y="1310"/>
                    <a:pt x="149" y="1343"/>
                    <a:pt x="134" y="1319"/>
                  </a:cubicBezTo>
                  <a:cubicBezTo>
                    <a:pt x="120" y="1296"/>
                    <a:pt x="205" y="1225"/>
                    <a:pt x="191" y="1197"/>
                  </a:cubicBezTo>
                  <a:cubicBezTo>
                    <a:pt x="177" y="1168"/>
                    <a:pt x="61" y="1175"/>
                    <a:pt x="52" y="1149"/>
                  </a:cubicBezTo>
                  <a:cubicBezTo>
                    <a:pt x="42" y="1122"/>
                    <a:pt x="142" y="1064"/>
                    <a:pt x="136" y="1034"/>
                  </a:cubicBezTo>
                  <a:cubicBezTo>
                    <a:pt x="130" y="1004"/>
                    <a:pt x="22" y="995"/>
                    <a:pt x="18" y="969"/>
                  </a:cubicBezTo>
                  <a:cubicBezTo>
                    <a:pt x="14" y="942"/>
                    <a:pt x="114" y="905"/>
                    <a:pt x="112" y="875"/>
                  </a:cubicBezTo>
                  <a:cubicBezTo>
                    <a:pt x="109" y="845"/>
                    <a:pt x="0" y="813"/>
                    <a:pt x="1" y="785"/>
                  </a:cubicBezTo>
                  <a:cubicBezTo>
                    <a:pt x="2" y="755"/>
                    <a:pt x="111" y="738"/>
                    <a:pt x="116" y="705"/>
                  </a:cubicBezTo>
                  <a:cubicBezTo>
                    <a:pt x="121" y="673"/>
                    <a:pt x="23" y="618"/>
                    <a:pt x="30" y="590"/>
                  </a:cubicBezTo>
                  <a:cubicBezTo>
                    <a:pt x="36" y="560"/>
                    <a:pt x="146" y="561"/>
                    <a:pt x="157" y="532"/>
                  </a:cubicBezTo>
                  <a:cubicBezTo>
                    <a:pt x="167" y="505"/>
                    <a:pt x="82" y="444"/>
                    <a:pt x="94" y="420"/>
                  </a:cubicBezTo>
                  <a:cubicBezTo>
                    <a:pt x="106" y="396"/>
                    <a:pt x="215" y="415"/>
                    <a:pt x="230" y="388"/>
                  </a:cubicBezTo>
                  <a:cubicBezTo>
                    <a:pt x="245" y="361"/>
                    <a:pt x="167" y="284"/>
                    <a:pt x="184" y="263"/>
                  </a:cubicBezTo>
                  <a:cubicBezTo>
                    <a:pt x="201" y="241"/>
                    <a:pt x="311" y="279"/>
                    <a:pt x="333" y="256"/>
                  </a:cubicBezTo>
                  <a:cubicBezTo>
                    <a:pt x="353" y="233"/>
                    <a:pt x="292" y="140"/>
                    <a:pt x="312" y="121"/>
                  </a:cubicBezTo>
                  <a:cubicBezTo>
                    <a:pt x="331" y="103"/>
                    <a:pt x="421" y="164"/>
                    <a:pt x="448" y="146"/>
                  </a:cubicBezTo>
                  <a:cubicBezTo>
                    <a:pt x="474" y="128"/>
                    <a:pt x="445" y="28"/>
                    <a:pt x="471" y="14"/>
                  </a:cubicBezTo>
                  <a:cubicBezTo>
                    <a:pt x="495" y="0"/>
                    <a:pt x="565" y="45"/>
                    <a:pt x="600" y="61"/>
                  </a:cubicBezTo>
                  <a:cubicBezTo>
                    <a:pt x="634" y="77"/>
                    <a:pt x="650" y="100"/>
                    <a:pt x="677" y="110"/>
                  </a:cubicBezTo>
                  <a:cubicBezTo>
                    <a:pt x="703" y="119"/>
                    <a:pt x="734" y="115"/>
                    <a:pt x="761" y="116"/>
                  </a:cubicBezTo>
                  <a:cubicBezTo>
                    <a:pt x="788" y="116"/>
                    <a:pt x="811" y="113"/>
                    <a:pt x="839" y="112"/>
                  </a:cubicBezTo>
                  <a:cubicBezTo>
                    <a:pt x="866" y="111"/>
                    <a:pt x="897" y="110"/>
                    <a:pt x="925" y="110"/>
                  </a:cubicBezTo>
                  <a:cubicBezTo>
                    <a:pt x="953" y="109"/>
                    <a:pt x="981" y="108"/>
                    <a:pt x="1007" y="108"/>
                  </a:cubicBezTo>
                  <a:cubicBezTo>
                    <a:pt x="1032" y="107"/>
                    <a:pt x="1050" y="107"/>
                    <a:pt x="1077" y="108"/>
                  </a:cubicBezTo>
                  <a:cubicBezTo>
                    <a:pt x="1103" y="108"/>
                    <a:pt x="1137" y="109"/>
                    <a:pt x="1165" y="110"/>
                  </a:cubicBezTo>
                  <a:close/>
                </a:path>
              </a:pathLst>
            </a:custGeom>
            <a:noFill/>
            <a:ln w="28575">
              <a:solidFill>
                <a:srgbClr val="808080"/>
              </a:solidFill>
              <a:round/>
              <a:headEnd/>
              <a:tailEnd/>
            </a:ln>
          </p:spPr>
          <p:txBody>
            <a:bodyPr wrap="none" anchor="ctr"/>
            <a:lstStyle/>
            <a:p>
              <a:endParaRPr lang="fr-FR"/>
            </a:p>
          </p:txBody>
        </p:sp>
        <p:sp>
          <p:nvSpPr>
            <p:cNvPr id="22548" name="Text Box 87"/>
            <p:cNvSpPr txBox="1">
              <a:spLocks noChangeArrowheads="1"/>
            </p:cNvSpPr>
            <p:nvPr/>
          </p:nvSpPr>
          <p:spPr bwMode="auto">
            <a:xfrm>
              <a:off x="3888" y="1056"/>
              <a:ext cx="1440" cy="1134"/>
            </a:xfrm>
            <a:prstGeom prst="rect">
              <a:avLst/>
            </a:prstGeom>
            <a:noFill/>
            <a:ln w="12700">
              <a:noFill/>
              <a:miter lim="800000"/>
              <a:headEnd/>
              <a:tailEnd/>
            </a:ln>
          </p:spPr>
          <p:txBody>
            <a:bodyPr>
              <a:spAutoFit/>
            </a:bodyPr>
            <a:lstStyle/>
            <a:p>
              <a:pPr algn="ctr"/>
              <a:r>
                <a:rPr lang="en-US" sz="2800"/>
                <a:t>Opened negatively supercoiled DNA</a:t>
              </a:r>
            </a:p>
          </p:txBody>
        </p:sp>
      </p:grpSp>
      <p:grpSp>
        <p:nvGrpSpPr>
          <p:cNvPr id="7" name="Group 98"/>
          <p:cNvGrpSpPr>
            <a:grpSpLocks/>
          </p:cNvGrpSpPr>
          <p:nvPr/>
        </p:nvGrpSpPr>
        <p:grpSpPr bwMode="auto">
          <a:xfrm>
            <a:off x="714348" y="1142984"/>
            <a:ext cx="7696200" cy="5272088"/>
            <a:chOff x="480" y="912"/>
            <a:chExt cx="4848" cy="3321"/>
          </a:xfrm>
        </p:grpSpPr>
        <p:sp>
          <p:nvSpPr>
            <p:cNvPr id="22537" name="Text Box 88"/>
            <p:cNvSpPr txBox="1">
              <a:spLocks noChangeArrowheads="1"/>
            </p:cNvSpPr>
            <p:nvPr/>
          </p:nvSpPr>
          <p:spPr bwMode="auto">
            <a:xfrm>
              <a:off x="480" y="1200"/>
              <a:ext cx="1440" cy="865"/>
            </a:xfrm>
            <a:prstGeom prst="rect">
              <a:avLst/>
            </a:prstGeom>
            <a:noFill/>
            <a:ln w="12700">
              <a:noFill/>
              <a:miter lim="800000"/>
              <a:headEnd/>
              <a:tailEnd/>
            </a:ln>
          </p:spPr>
          <p:txBody>
            <a:bodyPr>
              <a:spAutoFit/>
            </a:bodyPr>
            <a:lstStyle/>
            <a:p>
              <a:pPr algn="ctr"/>
              <a:r>
                <a:rPr lang="en-US" sz="2800" dirty="0"/>
                <a:t>Open circle DNA with no </a:t>
              </a:r>
              <a:r>
                <a:rPr lang="en-US" sz="2800" dirty="0" err="1"/>
                <a:t>supercoiling</a:t>
              </a:r>
              <a:endParaRPr lang="en-US" sz="2800" dirty="0"/>
            </a:p>
          </p:txBody>
        </p:sp>
        <p:sp>
          <p:nvSpPr>
            <p:cNvPr id="22538" name="Oval 89"/>
            <p:cNvSpPr>
              <a:spLocks noChangeArrowheads="1"/>
            </p:cNvSpPr>
            <p:nvPr/>
          </p:nvSpPr>
          <p:spPr bwMode="auto">
            <a:xfrm flipH="1">
              <a:off x="3936" y="912"/>
              <a:ext cx="1392" cy="1344"/>
            </a:xfrm>
            <a:prstGeom prst="ellipse">
              <a:avLst/>
            </a:prstGeom>
            <a:gradFill rotWithShape="0">
              <a:gsLst>
                <a:gs pos="0">
                  <a:srgbClr val="FFFFFF"/>
                </a:gs>
                <a:gs pos="100000">
                  <a:schemeClr val="accent2"/>
                </a:gs>
              </a:gsLst>
              <a:path path="shape">
                <a:fillToRect l="50000" t="50000" r="50000" b="50000"/>
              </a:path>
            </a:gradFill>
            <a:ln w="12700">
              <a:noFill/>
              <a:round/>
              <a:headEnd/>
              <a:tailEnd/>
            </a:ln>
          </p:spPr>
          <p:txBody>
            <a:bodyPr wrap="none" anchor="ctr"/>
            <a:lstStyle/>
            <a:p>
              <a:endParaRPr lang="fr-FR"/>
            </a:p>
          </p:txBody>
        </p:sp>
        <p:sp>
          <p:nvSpPr>
            <p:cNvPr id="22539" name="Oval 90"/>
            <p:cNvSpPr>
              <a:spLocks noChangeArrowheads="1"/>
            </p:cNvSpPr>
            <p:nvPr/>
          </p:nvSpPr>
          <p:spPr bwMode="auto">
            <a:xfrm flipH="1">
              <a:off x="4368" y="1344"/>
              <a:ext cx="480" cy="480"/>
            </a:xfrm>
            <a:prstGeom prst="ellipse">
              <a:avLst/>
            </a:prstGeom>
            <a:solidFill>
              <a:schemeClr val="bg2"/>
            </a:solidFill>
            <a:ln w="12700">
              <a:noFill/>
              <a:round/>
              <a:headEnd/>
              <a:tailEnd/>
            </a:ln>
          </p:spPr>
          <p:txBody>
            <a:bodyPr wrap="none" anchor="ctr"/>
            <a:lstStyle/>
            <a:p>
              <a:pPr algn="ctr"/>
              <a:endParaRPr lang="fr-FR">
                <a:solidFill>
                  <a:schemeClr val="bg2"/>
                </a:solidFill>
              </a:endParaRPr>
            </a:p>
          </p:txBody>
        </p:sp>
        <p:sp>
          <p:nvSpPr>
            <p:cNvPr id="22540" name="Oval 91"/>
            <p:cNvSpPr>
              <a:spLocks noChangeArrowheads="1"/>
            </p:cNvSpPr>
            <p:nvPr/>
          </p:nvSpPr>
          <p:spPr bwMode="auto">
            <a:xfrm>
              <a:off x="480" y="912"/>
              <a:ext cx="1392" cy="1344"/>
            </a:xfrm>
            <a:prstGeom prst="ellipse">
              <a:avLst/>
            </a:prstGeom>
            <a:gradFill rotWithShape="0">
              <a:gsLst>
                <a:gs pos="0">
                  <a:srgbClr val="FFFFFF"/>
                </a:gs>
                <a:gs pos="100000">
                  <a:schemeClr val="accent2"/>
                </a:gs>
              </a:gsLst>
              <a:path path="shape">
                <a:fillToRect l="50000" t="50000" r="50000" b="50000"/>
              </a:path>
            </a:gradFill>
            <a:ln w="12700">
              <a:noFill/>
              <a:round/>
              <a:headEnd/>
              <a:tailEnd/>
            </a:ln>
          </p:spPr>
          <p:txBody>
            <a:bodyPr wrap="none" anchor="ctr"/>
            <a:lstStyle/>
            <a:p>
              <a:endParaRPr lang="fr-FR"/>
            </a:p>
          </p:txBody>
        </p:sp>
        <p:sp>
          <p:nvSpPr>
            <p:cNvPr id="22541" name="Oval 92"/>
            <p:cNvSpPr>
              <a:spLocks noChangeArrowheads="1"/>
            </p:cNvSpPr>
            <p:nvPr/>
          </p:nvSpPr>
          <p:spPr bwMode="auto">
            <a:xfrm>
              <a:off x="960" y="1344"/>
              <a:ext cx="480" cy="480"/>
            </a:xfrm>
            <a:prstGeom prst="ellipse">
              <a:avLst/>
            </a:prstGeom>
            <a:solidFill>
              <a:schemeClr val="bg2"/>
            </a:solidFill>
            <a:ln w="12700">
              <a:noFill/>
              <a:round/>
              <a:headEnd/>
              <a:tailEnd/>
            </a:ln>
          </p:spPr>
          <p:txBody>
            <a:bodyPr wrap="none" anchor="ctr"/>
            <a:lstStyle/>
            <a:p>
              <a:pPr algn="ctr"/>
              <a:endParaRPr lang="fr-FR">
                <a:solidFill>
                  <a:schemeClr val="bg2"/>
                </a:solidFill>
              </a:endParaRPr>
            </a:p>
          </p:txBody>
        </p:sp>
        <p:sp>
          <p:nvSpPr>
            <p:cNvPr id="22542" name="AutoShape 94"/>
            <p:cNvSpPr>
              <a:spLocks noChangeArrowheads="1"/>
            </p:cNvSpPr>
            <p:nvPr/>
          </p:nvSpPr>
          <p:spPr bwMode="auto">
            <a:xfrm rot="1398531" flipV="1">
              <a:off x="4656" y="1344"/>
              <a:ext cx="144" cy="240"/>
            </a:xfrm>
            <a:prstGeom prst="triangle">
              <a:avLst>
                <a:gd name="adj" fmla="val 50000"/>
              </a:avLst>
            </a:prstGeom>
            <a:solidFill>
              <a:schemeClr val="tx1"/>
            </a:solidFill>
            <a:ln w="12700">
              <a:noFill/>
              <a:miter lim="800000"/>
              <a:headEnd/>
              <a:tailEnd/>
            </a:ln>
          </p:spPr>
          <p:txBody>
            <a:bodyPr wrap="none" anchor="ctr"/>
            <a:lstStyle/>
            <a:p>
              <a:endParaRPr lang="fr-FR"/>
            </a:p>
          </p:txBody>
        </p:sp>
        <p:sp>
          <p:nvSpPr>
            <p:cNvPr id="22543" name="AutoShape 95"/>
            <p:cNvSpPr>
              <a:spLocks noChangeArrowheads="1"/>
            </p:cNvSpPr>
            <p:nvPr/>
          </p:nvSpPr>
          <p:spPr bwMode="auto">
            <a:xfrm rot="1398531" flipV="1">
              <a:off x="1248" y="1344"/>
              <a:ext cx="144" cy="240"/>
            </a:xfrm>
            <a:prstGeom prst="triangle">
              <a:avLst>
                <a:gd name="adj" fmla="val 50000"/>
              </a:avLst>
            </a:prstGeom>
            <a:solidFill>
              <a:schemeClr val="tx1"/>
            </a:solidFill>
            <a:ln w="12700">
              <a:noFill/>
              <a:miter lim="800000"/>
              <a:headEnd/>
              <a:tailEnd/>
            </a:ln>
          </p:spPr>
          <p:txBody>
            <a:bodyPr wrap="none" anchor="ctr"/>
            <a:lstStyle/>
            <a:p>
              <a:endParaRPr lang="fr-FR"/>
            </a:p>
          </p:txBody>
        </p:sp>
        <p:sp>
          <p:nvSpPr>
            <p:cNvPr id="22544" name="AutoShape 96"/>
            <p:cNvSpPr>
              <a:spLocks/>
            </p:cNvSpPr>
            <p:nvPr/>
          </p:nvSpPr>
          <p:spPr bwMode="auto">
            <a:xfrm rot="-5400000">
              <a:off x="2683" y="2645"/>
              <a:ext cx="489" cy="2688"/>
            </a:xfrm>
            <a:prstGeom prst="leftBracket">
              <a:avLst>
                <a:gd name="adj" fmla="val 274847"/>
              </a:avLst>
            </a:prstGeom>
            <a:noFill/>
            <a:ln w="381000">
              <a:solidFill>
                <a:schemeClr val="hlink"/>
              </a:solidFill>
              <a:round/>
              <a:headEnd/>
              <a:tailEnd/>
            </a:ln>
          </p:spPr>
          <p:txBody>
            <a:bodyPr wrap="none" anchor="ctr"/>
            <a:lstStyle/>
            <a:p>
              <a:endParaRPr lang="fr-FR"/>
            </a:p>
          </p:txBody>
        </p:sp>
        <p:sp>
          <p:nvSpPr>
            <p:cNvPr id="22545" name="AutoShape 97"/>
            <p:cNvSpPr>
              <a:spLocks/>
            </p:cNvSpPr>
            <p:nvPr/>
          </p:nvSpPr>
          <p:spPr bwMode="auto">
            <a:xfrm rot="-5400000">
              <a:off x="2832" y="48"/>
              <a:ext cx="96" cy="1824"/>
            </a:xfrm>
            <a:prstGeom prst="rightBracket">
              <a:avLst>
                <a:gd name="adj" fmla="val 158333"/>
              </a:avLst>
            </a:prstGeom>
            <a:noFill/>
            <a:ln w="190500">
              <a:solidFill>
                <a:srgbClr val="B2B2B2"/>
              </a:solidFill>
              <a:round/>
              <a:headEnd/>
              <a:tailEnd/>
            </a:ln>
          </p:spPr>
          <p:txBody>
            <a:bodyPr wrap="none" anchor="ctr"/>
            <a:lstStyle/>
            <a:p>
              <a:endParaRPr lang="fr-F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slide(from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1" fill="hold" grpId="0" nodeType="clickEffect">
                                  <p:stCondLst>
                                    <p:cond delay="0"/>
                                  </p:stCondLst>
                                  <p:childTnLst>
                                    <p:set>
                                      <p:cBhvr>
                                        <p:cTn id="27" dur="1" fill="hold">
                                          <p:stCondLst>
                                            <p:cond delay="0"/>
                                          </p:stCondLst>
                                        </p:cTn>
                                        <p:tgtEl>
                                          <p:spTgt spid="77910"/>
                                        </p:tgtEl>
                                        <p:attrNameLst>
                                          <p:attrName>style.visibility</p:attrName>
                                        </p:attrNameLst>
                                      </p:cBhvr>
                                      <p:to>
                                        <p:strVal val="visible"/>
                                      </p:to>
                                    </p:set>
                                    <p:animEffect transition="in" filter="slide(fromTop)">
                                      <p:cBhvr>
                                        <p:cTn id="28" dur="500"/>
                                        <p:tgtEl>
                                          <p:spTgt spid="77910"/>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528"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 calcmode="lin" valueType="num">
                                      <p:cBhvr>
                                        <p:cTn id="35" dur="500" fill="hold"/>
                                        <p:tgtEl>
                                          <p:spTgt spid="7"/>
                                        </p:tgtEl>
                                        <p:attrNameLst>
                                          <p:attrName>ppt_x</p:attrName>
                                        </p:attrNameLst>
                                      </p:cBhvr>
                                      <p:tavLst>
                                        <p:tav tm="0">
                                          <p:val>
                                            <p:fltVal val="0.5"/>
                                          </p:val>
                                        </p:tav>
                                        <p:tav tm="100000">
                                          <p:val>
                                            <p:strVal val="#ppt_x"/>
                                          </p:val>
                                        </p:tav>
                                      </p:tavLst>
                                    </p:anim>
                                    <p:anim calcmode="lin" valueType="num">
                                      <p:cBhvr>
                                        <p:cTn id="36" dur="50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910"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B881A4D4-BE4B-424B-84CA-663D3E996D67}"/>
              </a:ext>
            </a:extLst>
          </p:cNvPr>
          <p:cNvPicPr>
            <a:picLocks noChangeAspect="1"/>
          </p:cNvPicPr>
          <p:nvPr/>
        </p:nvPicPr>
        <p:blipFill>
          <a:blip r:embed="rId2"/>
          <a:stretch>
            <a:fillRect/>
          </a:stretch>
        </p:blipFill>
        <p:spPr>
          <a:xfrm>
            <a:off x="1763688" y="0"/>
            <a:ext cx="3672408" cy="6858000"/>
          </a:xfrm>
          <a:prstGeom prst="rect">
            <a:avLst/>
          </a:prstGeom>
        </p:spPr>
      </p:pic>
    </p:spTree>
    <p:extLst>
      <p:ext uri="{BB962C8B-B14F-4D97-AF65-F5344CB8AC3E}">
        <p14:creationId xmlns:p14="http://schemas.microsoft.com/office/powerpoint/2010/main" xmlns="" val="1489112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8"/>
          <p:cNvGrpSpPr>
            <a:grpSpLocks/>
          </p:cNvGrpSpPr>
          <p:nvPr/>
        </p:nvGrpSpPr>
        <p:grpSpPr bwMode="auto">
          <a:xfrm>
            <a:off x="685800" y="609600"/>
            <a:ext cx="7848600" cy="6402388"/>
            <a:chOff x="432" y="384"/>
            <a:chExt cx="4944" cy="4033"/>
          </a:xfrm>
        </p:grpSpPr>
        <p:grpSp>
          <p:nvGrpSpPr>
            <p:cNvPr id="3" name="Group 306"/>
            <p:cNvGrpSpPr>
              <a:grpSpLocks/>
            </p:cNvGrpSpPr>
            <p:nvPr/>
          </p:nvGrpSpPr>
          <p:grpSpPr bwMode="auto">
            <a:xfrm>
              <a:off x="432" y="384"/>
              <a:ext cx="576" cy="2888"/>
              <a:chOff x="432" y="384"/>
              <a:chExt cx="576" cy="2888"/>
            </a:xfrm>
          </p:grpSpPr>
          <p:sp>
            <p:nvSpPr>
              <p:cNvPr id="23797" name="Oval 298"/>
              <p:cNvSpPr>
                <a:spLocks noChangeArrowheads="1"/>
              </p:cNvSpPr>
              <p:nvPr/>
            </p:nvSpPr>
            <p:spPr bwMode="auto">
              <a:xfrm>
                <a:off x="624" y="384"/>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3798" name="Oval 299"/>
              <p:cNvSpPr>
                <a:spLocks noChangeArrowheads="1"/>
              </p:cNvSpPr>
              <p:nvPr/>
            </p:nvSpPr>
            <p:spPr bwMode="auto">
              <a:xfrm>
                <a:off x="432" y="576"/>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3799" name="Oval 300"/>
              <p:cNvSpPr>
                <a:spLocks noChangeArrowheads="1"/>
              </p:cNvSpPr>
              <p:nvPr/>
            </p:nvSpPr>
            <p:spPr bwMode="auto">
              <a:xfrm>
                <a:off x="500" y="1751"/>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3800" name="Oval 301"/>
              <p:cNvSpPr>
                <a:spLocks noChangeArrowheads="1"/>
              </p:cNvSpPr>
              <p:nvPr/>
            </p:nvSpPr>
            <p:spPr bwMode="auto">
              <a:xfrm>
                <a:off x="586" y="2888"/>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grpSp>
        <p:grpSp>
          <p:nvGrpSpPr>
            <p:cNvPr id="4" name="Group 307"/>
            <p:cNvGrpSpPr>
              <a:grpSpLocks/>
            </p:cNvGrpSpPr>
            <p:nvPr/>
          </p:nvGrpSpPr>
          <p:grpSpPr bwMode="auto">
            <a:xfrm>
              <a:off x="4783" y="1488"/>
              <a:ext cx="593" cy="2929"/>
              <a:chOff x="4783" y="1488"/>
              <a:chExt cx="593" cy="2929"/>
            </a:xfrm>
          </p:grpSpPr>
          <p:sp>
            <p:nvSpPr>
              <p:cNvPr id="23793" name="Oval 302"/>
              <p:cNvSpPr>
                <a:spLocks noChangeArrowheads="1"/>
              </p:cNvSpPr>
              <p:nvPr/>
            </p:nvSpPr>
            <p:spPr bwMode="auto">
              <a:xfrm>
                <a:off x="4896" y="2640"/>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pPr algn="ctr"/>
                <a:endParaRPr lang="fr-FR" b="1"/>
              </a:p>
            </p:txBody>
          </p:sp>
          <p:sp>
            <p:nvSpPr>
              <p:cNvPr id="23794" name="Oval 303"/>
              <p:cNvSpPr>
                <a:spLocks noChangeArrowheads="1"/>
              </p:cNvSpPr>
              <p:nvPr/>
            </p:nvSpPr>
            <p:spPr bwMode="auto">
              <a:xfrm>
                <a:off x="4800" y="1488"/>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3795" name="Oval 304"/>
              <p:cNvSpPr>
                <a:spLocks noChangeArrowheads="1"/>
              </p:cNvSpPr>
              <p:nvPr/>
            </p:nvSpPr>
            <p:spPr bwMode="auto">
              <a:xfrm>
                <a:off x="4992" y="3792"/>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3796" name="Oval 305"/>
              <p:cNvSpPr>
                <a:spLocks noChangeArrowheads="1"/>
              </p:cNvSpPr>
              <p:nvPr/>
            </p:nvSpPr>
            <p:spPr bwMode="auto">
              <a:xfrm>
                <a:off x="4783" y="4033"/>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grpSp>
      </p:grpSp>
      <p:grpSp>
        <p:nvGrpSpPr>
          <p:cNvPr id="5" name="Group 293"/>
          <p:cNvGrpSpPr>
            <a:grpSpLocks/>
          </p:cNvGrpSpPr>
          <p:nvPr/>
        </p:nvGrpSpPr>
        <p:grpSpPr bwMode="auto">
          <a:xfrm>
            <a:off x="762000" y="762000"/>
            <a:ext cx="2468563" cy="5810250"/>
            <a:chOff x="1960" y="321"/>
            <a:chExt cx="1555" cy="3660"/>
          </a:xfrm>
        </p:grpSpPr>
        <p:sp>
          <p:nvSpPr>
            <p:cNvPr id="23677" name="Text Box 8"/>
            <p:cNvSpPr txBox="1">
              <a:spLocks noChangeArrowheads="1"/>
            </p:cNvSpPr>
            <p:nvPr/>
          </p:nvSpPr>
          <p:spPr bwMode="auto">
            <a:xfrm>
              <a:off x="2697" y="2651"/>
              <a:ext cx="191" cy="173"/>
            </a:xfrm>
            <a:prstGeom prst="rect">
              <a:avLst/>
            </a:prstGeom>
            <a:noFill/>
            <a:ln w="12700">
              <a:noFill/>
              <a:miter lim="800000"/>
              <a:headEnd/>
              <a:tailEnd/>
            </a:ln>
          </p:spPr>
          <p:txBody>
            <a:bodyPr wrap="none">
              <a:spAutoFit/>
            </a:bodyPr>
            <a:lstStyle/>
            <a:p>
              <a:r>
                <a:rPr lang="en-US" b="1"/>
                <a:t>H</a:t>
              </a:r>
            </a:p>
          </p:txBody>
        </p:sp>
        <p:sp>
          <p:nvSpPr>
            <p:cNvPr id="23678" name="Line 9"/>
            <p:cNvSpPr>
              <a:spLocks noChangeShapeType="1"/>
            </p:cNvSpPr>
            <p:nvPr/>
          </p:nvSpPr>
          <p:spPr bwMode="auto">
            <a:xfrm flipV="1">
              <a:off x="2868" y="2159"/>
              <a:ext cx="0" cy="219"/>
            </a:xfrm>
            <a:prstGeom prst="line">
              <a:avLst/>
            </a:prstGeom>
            <a:noFill/>
            <a:ln w="19050">
              <a:solidFill>
                <a:schemeClr val="tx1"/>
              </a:solidFill>
              <a:round/>
              <a:headEnd/>
              <a:tailEnd/>
            </a:ln>
          </p:spPr>
          <p:txBody>
            <a:bodyPr wrap="none" anchor="ctr"/>
            <a:lstStyle/>
            <a:p>
              <a:endParaRPr lang="fr-FR"/>
            </a:p>
          </p:txBody>
        </p:sp>
        <p:sp>
          <p:nvSpPr>
            <p:cNvPr id="23679" name="AutoShape 10"/>
            <p:cNvSpPr>
              <a:spLocks noChangeArrowheads="1"/>
            </p:cNvSpPr>
            <p:nvPr/>
          </p:nvSpPr>
          <p:spPr bwMode="auto">
            <a:xfrm>
              <a:off x="2382" y="2260"/>
              <a:ext cx="486" cy="304"/>
            </a:xfrm>
            <a:prstGeom prst="pentagon">
              <a:avLst/>
            </a:prstGeom>
            <a:noFill/>
            <a:ln w="19050">
              <a:solidFill>
                <a:schemeClr val="tx1"/>
              </a:solidFill>
              <a:miter lim="800000"/>
              <a:headEnd/>
              <a:tailEnd/>
            </a:ln>
          </p:spPr>
          <p:txBody>
            <a:bodyPr wrap="none" anchor="ctr"/>
            <a:lstStyle/>
            <a:p>
              <a:endParaRPr lang="fr-FR"/>
            </a:p>
          </p:txBody>
        </p:sp>
        <p:sp>
          <p:nvSpPr>
            <p:cNvPr id="23680" name="Rectangle 11"/>
            <p:cNvSpPr>
              <a:spLocks noChangeArrowheads="1"/>
            </p:cNvSpPr>
            <p:nvPr/>
          </p:nvSpPr>
          <p:spPr bwMode="auto">
            <a:xfrm>
              <a:off x="2590" y="2210"/>
              <a:ext cx="70" cy="84"/>
            </a:xfrm>
            <a:prstGeom prst="rect">
              <a:avLst/>
            </a:prstGeom>
            <a:solidFill>
              <a:schemeClr val="bg1"/>
            </a:solidFill>
            <a:ln w="12700">
              <a:noFill/>
              <a:miter lim="800000"/>
              <a:headEnd/>
              <a:tailEnd/>
            </a:ln>
          </p:spPr>
          <p:txBody>
            <a:bodyPr wrap="none" anchor="ctr"/>
            <a:lstStyle/>
            <a:p>
              <a:endParaRPr lang="fr-FR"/>
            </a:p>
          </p:txBody>
        </p:sp>
        <p:sp>
          <p:nvSpPr>
            <p:cNvPr id="23681" name="Line 12"/>
            <p:cNvSpPr>
              <a:spLocks noChangeShapeType="1"/>
            </p:cNvSpPr>
            <p:nvPr/>
          </p:nvSpPr>
          <p:spPr bwMode="auto">
            <a:xfrm flipV="1">
              <a:off x="2771" y="2559"/>
              <a:ext cx="0" cy="152"/>
            </a:xfrm>
            <a:prstGeom prst="line">
              <a:avLst/>
            </a:prstGeom>
            <a:noFill/>
            <a:ln w="12700">
              <a:solidFill>
                <a:schemeClr val="tx1"/>
              </a:solidFill>
              <a:round/>
              <a:headEnd/>
              <a:tailEnd/>
            </a:ln>
          </p:spPr>
          <p:txBody>
            <a:bodyPr wrap="none" anchor="ctr"/>
            <a:lstStyle/>
            <a:p>
              <a:endParaRPr lang="fr-FR"/>
            </a:p>
          </p:txBody>
        </p:sp>
        <p:sp>
          <p:nvSpPr>
            <p:cNvPr id="23682" name="Text Box 13"/>
            <p:cNvSpPr txBox="1">
              <a:spLocks noChangeArrowheads="1"/>
            </p:cNvSpPr>
            <p:nvPr/>
          </p:nvSpPr>
          <p:spPr bwMode="auto">
            <a:xfrm>
              <a:off x="2286" y="1710"/>
              <a:ext cx="175" cy="173"/>
            </a:xfrm>
            <a:prstGeom prst="rect">
              <a:avLst/>
            </a:prstGeom>
            <a:noFill/>
            <a:ln w="12700">
              <a:noFill/>
              <a:miter lim="800000"/>
              <a:headEnd/>
              <a:tailEnd/>
            </a:ln>
          </p:spPr>
          <p:txBody>
            <a:bodyPr wrap="none">
              <a:spAutoFit/>
            </a:bodyPr>
            <a:lstStyle/>
            <a:p>
              <a:r>
                <a:rPr lang="en-US" b="1"/>
                <a:t>P</a:t>
              </a:r>
            </a:p>
          </p:txBody>
        </p:sp>
        <p:sp>
          <p:nvSpPr>
            <p:cNvPr id="23683" name="Line 14"/>
            <p:cNvSpPr>
              <a:spLocks noChangeShapeType="1"/>
            </p:cNvSpPr>
            <p:nvPr/>
          </p:nvSpPr>
          <p:spPr bwMode="auto">
            <a:xfrm rot="16200000" flipV="1">
              <a:off x="2292" y="1731"/>
              <a:ext cx="0" cy="125"/>
            </a:xfrm>
            <a:prstGeom prst="line">
              <a:avLst/>
            </a:prstGeom>
            <a:noFill/>
            <a:ln w="12700">
              <a:solidFill>
                <a:schemeClr val="tx1"/>
              </a:solidFill>
              <a:round/>
              <a:headEnd/>
              <a:tailEnd/>
            </a:ln>
          </p:spPr>
          <p:txBody>
            <a:bodyPr wrap="none" anchor="ctr"/>
            <a:lstStyle/>
            <a:p>
              <a:endParaRPr lang="fr-FR"/>
            </a:p>
          </p:txBody>
        </p:sp>
        <p:sp>
          <p:nvSpPr>
            <p:cNvPr id="23684" name="Line 15"/>
            <p:cNvSpPr>
              <a:spLocks noChangeShapeType="1"/>
            </p:cNvSpPr>
            <p:nvPr/>
          </p:nvSpPr>
          <p:spPr bwMode="auto">
            <a:xfrm flipV="1">
              <a:off x="2475" y="2559"/>
              <a:ext cx="0" cy="152"/>
            </a:xfrm>
            <a:prstGeom prst="line">
              <a:avLst/>
            </a:prstGeom>
            <a:noFill/>
            <a:ln w="12700">
              <a:solidFill>
                <a:schemeClr val="tx1"/>
              </a:solidFill>
              <a:round/>
              <a:headEnd/>
              <a:tailEnd/>
            </a:ln>
          </p:spPr>
          <p:txBody>
            <a:bodyPr wrap="none" anchor="ctr"/>
            <a:lstStyle/>
            <a:p>
              <a:endParaRPr lang="fr-FR"/>
            </a:p>
          </p:txBody>
        </p:sp>
        <p:sp>
          <p:nvSpPr>
            <p:cNvPr id="23685" name="Line 16"/>
            <p:cNvSpPr>
              <a:spLocks noChangeShapeType="1"/>
            </p:cNvSpPr>
            <p:nvPr/>
          </p:nvSpPr>
          <p:spPr bwMode="auto">
            <a:xfrm flipV="1">
              <a:off x="2382" y="2243"/>
              <a:ext cx="0" cy="135"/>
            </a:xfrm>
            <a:prstGeom prst="line">
              <a:avLst/>
            </a:prstGeom>
            <a:noFill/>
            <a:ln w="12700">
              <a:solidFill>
                <a:schemeClr val="tx1"/>
              </a:solidFill>
              <a:round/>
              <a:headEnd/>
              <a:tailEnd/>
            </a:ln>
          </p:spPr>
          <p:txBody>
            <a:bodyPr wrap="none" anchor="ctr"/>
            <a:lstStyle/>
            <a:p>
              <a:endParaRPr lang="fr-FR"/>
            </a:p>
          </p:txBody>
        </p:sp>
        <p:sp>
          <p:nvSpPr>
            <p:cNvPr id="23686" name="Line 17"/>
            <p:cNvSpPr>
              <a:spLocks noChangeShapeType="1"/>
            </p:cNvSpPr>
            <p:nvPr/>
          </p:nvSpPr>
          <p:spPr bwMode="auto">
            <a:xfrm flipV="1">
              <a:off x="2382" y="2053"/>
              <a:ext cx="0" cy="123"/>
            </a:xfrm>
            <a:prstGeom prst="line">
              <a:avLst/>
            </a:prstGeom>
            <a:noFill/>
            <a:ln w="12700">
              <a:solidFill>
                <a:schemeClr val="tx1"/>
              </a:solidFill>
              <a:round/>
              <a:headEnd/>
              <a:tailEnd/>
            </a:ln>
          </p:spPr>
          <p:txBody>
            <a:bodyPr wrap="none" anchor="ctr"/>
            <a:lstStyle/>
            <a:p>
              <a:endParaRPr lang="fr-FR"/>
            </a:p>
          </p:txBody>
        </p:sp>
        <p:sp>
          <p:nvSpPr>
            <p:cNvPr id="23687" name="Text Box 18"/>
            <p:cNvSpPr txBox="1">
              <a:spLocks noChangeArrowheads="1"/>
            </p:cNvSpPr>
            <p:nvPr/>
          </p:nvSpPr>
          <p:spPr bwMode="auto">
            <a:xfrm>
              <a:off x="2288" y="1504"/>
              <a:ext cx="191" cy="173"/>
            </a:xfrm>
            <a:prstGeom prst="rect">
              <a:avLst/>
            </a:prstGeom>
            <a:noFill/>
            <a:ln w="12700">
              <a:noFill/>
              <a:miter lim="800000"/>
              <a:headEnd/>
              <a:tailEnd/>
            </a:ln>
          </p:spPr>
          <p:txBody>
            <a:bodyPr wrap="none">
              <a:spAutoFit/>
            </a:bodyPr>
            <a:lstStyle/>
            <a:p>
              <a:r>
                <a:rPr lang="en-US" b="1"/>
                <a:t>O</a:t>
              </a:r>
            </a:p>
          </p:txBody>
        </p:sp>
        <p:sp>
          <p:nvSpPr>
            <p:cNvPr id="23688" name="Line 19"/>
            <p:cNvSpPr>
              <a:spLocks noChangeShapeType="1"/>
            </p:cNvSpPr>
            <p:nvPr/>
          </p:nvSpPr>
          <p:spPr bwMode="auto">
            <a:xfrm flipV="1">
              <a:off x="2382" y="1619"/>
              <a:ext cx="0" cy="133"/>
            </a:xfrm>
            <a:prstGeom prst="line">
              <a:avLst/>
            </a:prstGeom>
            <a:noFill/>
            <a:ln w="12700">
              <a:solidFill>
                <a:schemeClr val="tx1"/>
              </a:solidFill>
              <a:round/>
              <a:headEnd/>
              <a:tailEnd/>
            </a:ln>
          </p:spPr>
          <p:txBody>
            <a:bodyPr wrap="none" anchor="ctr"/>
            <a:lstStyle/>
            <a:p>
              <a:endParaRPr lang="fr-FR"/>
            </a:p>
          </p:txBody>
        </p:sp>
        <p:sp>
          <p:nvSpPr>
            <p:cNvPr id="23689" name="Line 20"/>
            <p:cNvSpPr>
              <a:spLocks noChangeShapeType="1"/>
            </p:cNvSpPr>
            <p:nvPr/>
          </p:nvSpPr>
          <p:spPr bwMode="auto">
            <a:xfrm rot="16200000" flipV="1">
              <a:off x="2473" y="1725"/>
              <a:ext cx="0" cy="125"/>
            </a:xfrm>
            <a:prstGeom prst="line">
              <a:avLst/>
            </a:prstGeom>
            <a:noFill/>
            <a:ln w="12700">
              <a:solidFill>
                <a:schemeClr val="tx1"/>
              </a:solidFill>
              <a:round/>
              <a:headEnd/>
              <a:tailEnd/>
            </a:ln>
          </p:spPr>
          <p:txBody>
            <a:bodyPr wrap="none" anchor="ctr"/>
            <a:lstStyle/>
            <a:p>
              <a:endParaRPr lang="fr-FR"/>
            </a:p>
          </p:txBody>
        </p:sp>
        <p:sp>
          <p:nvSpPr>
            <p:cNvPr id="23690" name="Text Box 21"/>
            <p:cNvSpPr txBox="1">
              <a:spLocks noChangeArrowheads="1"/>
            </p:cNvSpPr>
            <p:nvPr/>
          </p:nvSpPr>
          <p:spPr bwMode="auto">
            <a:xfrm>
              <a:off x="2051" y="1698"/>
              <a:ext cx="227" cy="192"/>
            </a:xfrm>
            <a:prstGeom prst="rect">
              <a:avLst/>
            </a:prstGeom>
            <a:noFill/>
            <a:ln w="12700">
              <a:noFill/>
              <a:miter lim="800000"/>
              <a:headEnd/>
              <a:tailEnd/>
            </a:ln>
          </p:spPr>
          <p:txBody>
            <a:bodyPr wrap="none">
              <a:spAutoFit/>
            </a:bodyPr>
            <a:lstStyle/>
            <a:p>
              <a:r>
                <a:rPr lang="en-US" sz="1400" b="1" baseline="30000">
                  <a:solidFill>
                    <a:schemeClr val="bg2"/>
                  </a:solidFill>
                </a:rPr>
                <a:t>-</a:t>
              </a:r>
              <a:r>
                <a:rPr lang="en-US" sz="1400" b="1">
                  <a:solidFill>
                    <a:schemeClr val="bg2"/>
                  </a:solidFill>
                </a:rPr>
                <a:t>O</a:t>
              </a:r>
            </a:p>
          </p:txBody>
        </p:sp>
        <p:sp>
          <p:nvSpPr>
            <p:cNvPr id="23691" name="Line 22"/>
            <p:cNvSpPr>
              <a:spLocks noChangeShapeType="1"/>
            </p:cNvSpPr>
            <p:nvPr/>
          </p:nvSpPr>
          <p:spPr bwMode="auto">
            <a:xfrm rot="16200000" flipV="1">
              <a:off x="2473" y="1742"/>
              <a:ext cx="0" cy="125"/>
            </a:xfrm>
            <a:prstGeom prst="line">
              <a:avLst/>
            </a:prstGeom>
            <a:noFill/>
            <a:ln w="12700">
              <a:solidFill>
                <a:schemeClr val="tx1"/>
              </a:solidFill>
              <a:round/>
              <a:headEnd/>
              <a:tailEnd/>
            </a:ln>
          </p:spPr>
          <p:txBody>
            <a:bodyPr wrap="none" anchor="ctr"/>
            <a:lstStyle/>
            <a:p>
              <a:endParaRPr lang="fr-FR"/>
            </a:p>
          </p:txBody>
        </p:sp>
        <p:sp>
          <p:nvSpPr>
            <p:cNvPr id="23692" name="Text Box 23"/>
            <p:cNvSpPr txBox="1">
              <a:spLocks noChangeArrowheads="1"/>
            </p:cNvSpPr>
            <p:nvPr/>
          </p:nvSpPr>
          <p:spPr bwMode="auto">
            <a:xfrm>
              <a:off x="2528" y="2183"/>
              <a:ext cx="191" cy="173"/>
            </a:xfrm>
            <a:prstGeom prst="rect">
              <a:avLst/>
            </a:prstGeom>
            <a:noFill/>
            <a:ln w="12700">
              <a:noFill/>
              <a:miter lim="800000"/>
              <a:headEnd/>
              <a:tailEnd/>
            </a:ln>
          </p:spPr>
          <p:txBody>
            <a:bodyPr wrap="none">
              <a:spAutoFit/>
            </a:bodyPr>
            <a:lstStyle/>
            <a:p>
              <a:r>
                <a:rPr lang="en-US" b="1"/>
                <a:t>O</a:t>
              </a:r>
            </a:p>
          </p:txBody>
        </p:sp>
        <p:sp>
          <p:nvSpPr>
            <p:cNvPr id="23693" name="Text Box 24"/>
            <p:cNvSpPr txBox="1">
              <a:spLocks noChangeArrowheads="1"/>
            </p:cNvSpPr>
            <p:nvPr/>
          </p:nvSpPr>
          <p:spPr bwMode="auto">
            <a:xfrm>
              <a:off x="2464" y="1716"/>
              <a:ext cx="191" cy="173"/>
            </a:xfrm>
            <a:prstGeom prst="rect">
              <a:avLst/>
            </a:prstGeom>
            <a:noFill/>
            <a:ln w="12700">
              <a:noFill/>
              <a:miter lim="800000"/>
              <a:headEnd/>
              <a:tailEnd/>
            </a:ln>
          </p:spPr>
          <p:txBody>
            <a:bodyPr wrap="none">
              <a:spAutoFit/>
            </a:bodyPr>
            <a:lstStyle/>
            <a:p>
              <a:r>
                <a:rPr lang="en-US" b="1"/>
                <a:t>O</a:t>
              </a:r>
            </a:p>
          </p:txBody>
        </p:sp>
        <p:sp>
          <p:nvSpPr>
            <p:cNvPr id="23694" name="Line 25"/>
            <p:cNvSpPr>
              <a:spLocks noChangeShapeType="1"/>
            </p:cNvSpPr>
            <p:nvPr/>
          </p:nvSpPr>
          <p:spPr bwMode="auto">
            <a:xfrm flipV="1">
              <a:off x="2382" y="1830"/>
              <a:ext cx="0" cy="144"/>
            </a:xfrm>
            <a:prstGeom prst="line">
              <a:avLst/>
            </a:prstGeom>
            <a:noFill/>
            <a:ln w="12700">
              <a:solidFill>
                <a:schemeClr val="tx1"/>
              </a:solidFill>
              <a:round/>
              <a:headEnd/>
              <a:tailEnd/>
            </a:ln>
          </p:spPr>
          <p:txBody>
            <a:bodyPr wrap="none" anchor="ctr"/>
            <a:lstStyle/>
            <a:p>
              <a:endParaRPr lang="fr-FR"/>
            </a:p>
          </p:txBody>
        </p:sp>
        <p:sp>
          <p:nvSpPr>
            <p:cNvPr id="23695" name="Text Box 26"/>
            <p:cNvSpPr txBox="1">
              <a:spLocks noChangeArrowheads="1"/>
            </p:cNvSpPr>
            <p:nvPr/>
          </p:nvSpPr>
          <p:spPr bwMode="auto">
            <a:xfrm>
              <a:off x="2294" y="2128"/>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3696" name="Text Box 27"/>
            <p:cNvSpPr txBox="1">
              <a:spLocks noChangeArrowheads="1"/>
            </p:cNvSpPr>
            <p:nvPr/>
          </p:nvSpPr>
          <p:spPr bwMode="auto">
            <a:xfrm>
              <a:off x="2787" y="3808"/>
              <a:ext cx="191" cy="173"/>
            </a:xfrm>
            <a:prstGeom prst="rect">
              <a:avLst/>
            </a:prstGeom>
            <a:noFill/>
            <a:ln w="12700">
              <a:noFill/>
              <a:miter lim="800000"/>
              <a:headEnd/>
              <a:tailEnd/>
            </a:ln>
          </p:spPr>
          <p:txBody>
            <a:bodyPr wrap="none">
              <a:spAutoFit/>
            </a:bodyPr>
            <a:lstStyle/>
            <a:p>
              <a:r>
                <a:rPr lang="en-US" b="1"/>
                <a:t>H</a:t>
              </a:r>
            </a:p>
          </p:txBody>
        </p:sp>
        <p:sp>
          <p:nvSpPr>
            <p:cNvPr id="23697" name="Text Box 28"/>
            <p:cNvSpPr txBox="1">
              <a:spLocks noChangeArrowheads="1"/>
            </p:cNvSpPr>
            <p:nvPr/>
          </p:nvSpPr>
          <p:spPr bwMode="auto">
            <a:xfrm>
              <a:off x="2484" y="3808"/>
              <a:ext cx="266" cy="173"/>
            </a:xfrm>
            <a:prstGeom prst="rect">
              <a:avLst/>
            </a:prstGeom>
            <a:noFill/>
            <a:ln w="12700">
              <a:noFill/>
              <a:miter lim="800000"/>
              <a:headEnd/>
              <a:tailEnd/>
            </a:ln>
          </p:spPr>
          <p:txBody>
            <a:bodyPr wrap="none">
              <a:spAutoFit/>
            </a:bodyPr>
            <a:lstStyle/>
            <a:p>
              <a:r>
                <a:rPr lang="en-US" b="1"/>
                <a:t>OH</a:t>
              </a:r>
            </a:p>
          </p:txBody>
        </p:sp>
        <p:sp>
          <p:nvSpPr>
            <p:cNvPr id="23698" name="Line 29"/>
            <p:cNvSpPr>
              <a:spLocks noChangeShapeType="1"/>
            </p:cNvSpPr>
            <p:nvPr/>
          </p:nvSpPr>
          <p:spPr bwMode="auto">
            <a:xfrm flipV="1">
              <a:off x="2958" y="3316"/>
              <a:ext cx="0" cy="219"/>
            </a:xfrm>
            <a:prstGeom prst="line">
              <a:avLst/>
            </a:prstGeom>
            <a:noFill/>
            <a:ln w="19050">
              <a:solidFill>
                <a:schemeClr val="tx1"/>
              </a:solidFill>
              <a:round/>
              <a:headEnd/>
              <a:tailEnd/>
            </a:ln>
          </p:spPr>
          <p:txBody>
            <a:bodyPr wrap="none" anchor="ctr"/>
            <a:lstStyle/>
            <a:p>
              <a:endParaRPr lang="fr-FR"/>
            </a:p>
          </p:txBody>
        </p:sp>
        <p:sp>
          <p:nvSpPr>
            <p:cNvPr id="23699" name="AutoShape 30"/>
            <p:cNvSpPr>
              <a:spLocks noChangeArrowheads="1"/>
            </p:cNvSpPr>
            <p:nvPr/>
          </p:nvSpPr>
          <p:spPr bwMode="auto">
            <a:xfrm>
              <a:off x="2472" y="3417"/>
              <a:ext cx="486" cy="304"/>
            </a:xfrm>
            <a:prstGeom prst="pentagon">
              <a:avLst/>
            </a:prstGeom>
            <a:noFill/>
            <a:ln w="19050">
              <a:solidFill>
                <a:schemeClr val="tx1"/>
              </a:solidFill>
              <a:miter lim="800000"/>
              <a:headEnd/>
              <a:tailEnd/>
            </a:ln>
          </p:spPr>
          <p:txBody>
            <a:bodyPr wrap="none" anchor="ctr"/>
            <a:lstStyle/>
            <a:p>
              <a:endParaRPr lang="fr-FR"/>
            </a:p>
          </p:txBody>
        </p:sp>
        <p:sp>
          <p:nvSpPr>
            <p:cNvPr id="23700" name="Rectangle 31"/>
            <p:cNvSpPr>
              <a:spLocks noChangeArrowheads="1"/>
            </p:cNvSpPr>
            <p:nvPr/>
          </p:nvSpPr>
          <p:spPr bwMode="auto">
            <a:xfrm>
              <a:off x="2680" y="3367"/>
              <a:ext cx="70" cy="84"/>
            </a:xfrm>
            <a:prstGeom prst="rect">
              <a:avLst/>
            </a:prstGeom>
            <a:solidFill>
              <a:schemeClr val="bg1"/>
            </a:solidFill>
            <a:ln w="12700">
              <a:noFill/>
              <a:miter lim="800000"/>
              <a:headEnd/>
              <a:tailEnd/>
            </a:ln>
          </p:spPr>
          <p:txBody>
            <a:bodyPr wrap="none" anchor="ctr"/>
            <a:lstStyle/>
            <a:p>
              <a:endParaRPr lang="fr-FR"/>
            </a:p>
          </p:txBody>
        </p:sp>
        <p:sp>
          <p:nvSpPr>
            <p:cNvPr id="23701" name="Line 32"/>
            <p:cNvSpPr>
              <a:spLocks noChangeShapeType="1"/>
            </p:cNvSpPr>
            <p:nvPr/>
          </p:nvSpPr>
          <p:spPr bwMode="auto">
            <a:xfrm flipV="1">
              <a:off x="2861" y="3716"/>
              <a:ext cx="0" cy="152"/>
            </a:xfrm>
            <a:prstGeom prst="line">
              <a:avLst/>
            </a:prstGeom>
            <a:noFill/>
            <a:ln w="12700">
              <a:solidFill>
                <a:schemeClr val="tx1"/>
              </a:solidFill>
              <a:round/>
              <a:headEnd/>
              <a:tailEnd/>
            </a:ln>
          </p:spPr>
          <p:txBody>
            <a:bodyPr wrap="none" anchor="ctr"/>
            <a:lstStyle/>
            <a:p>
              <a:endParaRPr lang="fr-FR"/>
            </a:p>
          </p:txBody>
        </p:sp>
        <p:sp>
          <p:nvSpPr>
            <p:cNvPr id="23702" name="Text Box 33"/>
            <p:cNvSpPr txBox="1">
              <a:spLocks noChangeArrowheads="1"/>
            </p:cNvSpPr>
            <p:nvPr/>
          </p:nvSpPr>
          <p:spPr bwMode="auto">
            <a:xfrm>
              <a:off x="2376" y="2867"/>
              <a:ext cx="175" cy="173"/>
            </a:xfrm>
            <a:prstGeom prst="rect">
              <a:avLst/>
            </a:prstGeom>
            <a:noFill/>
            <a:ln w="12700">
              <a:noFill/>
              <a:miter lim="800000"/>
              <a:headEnd/>
              <a:tailEnd/>
            </a:ln>
          </p:spPr>
          <p:txBody>
            <a:bodyPr wrap="none">
              <a:spAutoFit/>
            </a:bodyPr>
            <a:lstStyle/>
            <a:p>
              <a:r>
                <a:rPr lang="en-US" b="1"/>
                <a:t>P</a:t>
              </a:r>
            </a:p>
          </p:txBody>
        </p:sp>
        <p:sp>
          <p:nvSpPr>
            <p:cNvPr id="23703" name="Line 34"/>
            <p:cNvSpPr>
              <a:spLocks noChangeShapeType="1"/>
            </p:cNvSpPr>
            <p:nvPr/>
          </p:nvSpPr>
          <p:spPr bwMode="auto">
            <a:xfrm rot="16200000" flipV="1">
              <a:off x="2382" y="2888"/>
              <a:ext cx="0" cy="125"/>
            </a:xfrm>
            <a:prstGeom prst="line">
              <a:avLst/>
            </a:prstGeom>
            <a:noFill/>
            <a:ln w="12700">
              <a:solidFill>
                <a:schemeClr val="tx1"/>
              </a:solidFill>
              <a:round/>
              <a:headEnd/>
              <a:tailEnd/>
            </a:ln>
          </p:spPr>
          <p:txBody>
            <a:bodyPr wrap="none" anchor="ctr"/>
            <a:lstStyle/>
            <a:p>
              <a:endParaRPr lang="fr-FR"/>
            </a:p>
          </p:txBody>
        </p:sp>
        <p:sp>
          <p:nvSpPr>
            <p:cNvPr id="23704" name="Line 35"/>
            <p:cNvSpPr>
              <a:spLocks noChangeShapeType="1"/>
            </p:cNvSpPr>
            <p:nvPr/>
          </p:nvSpPr>
          <p:spPr bwMode="auto">
            <a:xfrm flipV="1">
              <a:off x="2565" y="3716"/>
              <a:ext cx="0" cy="152"/>
            </a:xfrm>
            <a:prstGeom prst="line">
              <a:avLst/>
            </a:prstGeom>
            <a:noFill/>
            <a:ln w="12700">
              <a:solidFill>
                <a:schemeClr val="tx1"/>
              </a:solidFill>
              <a:round/>
              <a:headEnd/>
              <a:tailEnd/>
            </a:ln>
          </p:spPr>
          <p:txBody>
            <a:bodyPr wrap="none" anchor="ctr"/>
            <a:lstStyle/>
            <a:p>
              <a:endParaRPr lang="fr-FR"/>
            </a:p>
          </p:txBody>
        </p:sp>
        <p:sp>
          <p:nvSpPr>
            <p:cNvPr id="23705" name="Line 36"/>
            <p:cNvSpPr>
              <a:spLocks noChangeShapeType="1"/>
            </p:cNvSpPr>
            <p:nvPr/>
          </p:nvSpPr>
          <p:spPr bwMode="auto">
            <a:xfrm flipV="1">
              <a:off x="2472" y="3400"/>
              <a:ext cx="0" cy="135"/>
            </a:xfrm>
            <a:prstGeom prst="line">
              <a:avLst/>
            </a:prstGeom>
            <a:noFill/>
            <a:ln w="12700">
              <a:solidFill>
                <a:schemeClr val="tx1"/>
              </a:solidFill>
              <a:round/>
              <a:headEnd/>
              <a:tailEnd/>
            </a:ln>
          </p:spPr>
          <p:txBody>
            <a:bodyPr wrap="none" anchor="ctr"/>
            <a:lstStyle/>
            <a:p>
              <a:endParaRPr lang="fr-FR"/>
            </a:p>
          </p:txBody>
        </p:sp>
        <p:sp>
          <p:nvSpPr>
            <p:cNvPr id="23706" name="Line 37"/>
            <p:cNvSpPr>
              <a:spLocks noChangeShapeType="1"/>
            </p:cNvSpPr>
            <p:nvPr/>
          </p:nvSpPr>
          <p:spPr bwMode="auto">
            <a:xfrm flipV="1">
              <a:off x="2472" y="3210"/>
              <a:ext cx="0" cy="123"/>
            </a:xfrm>
            <a:prstGeom prst="line">
              <a:avLst/>
            </a:prstGeom>
            <a:noFill/>
            <a:ln w="12700">
              <a:solidFill>
                <a:schemeClr val="tx1"/>
              </a:solidFill>
              <a:round/>
              <a:headEnd/>
              <a:tailEnd/>
            </a:ln>
          </p:spPr>
          <p:txBody>
            <a:bodyPr wrap="none" anchor="ctr"/>
            <a:lstStyle/>
            <a:p>
              <a:endParaRPr lang="fr-FR"/>
            </a:p>
          </p:txBody>
        </p:sp>
        <p:sp>
          <p:nvSpPr>
            <p:cNvPr id="23707" name="Text Box 38"/>
            <p:cNvSpPr txBox="1">
              <a:spLocks noChangeArrowheads="1"/>
            </p:cNvSpPr>
            <p:nvPr/>
          </p:nvSpPr>
          <p:spPr bwMode="auto">
            <a:xfrm>
              <a:off x="2375" y="3087"/>
              <a:ext cx="191" cy="173"/>
            </a:xfrm>
            <a:prstGeom prst="rect">
              <a:avLst/>
            </a:prstGeom>
            <a:noFill/>
            <a:ln w="12700">
              <a:noFill/>
              <a:miter lim="800000"/>
              <a:headEnd/>
              <a:tailEnd/>
            </a:ln>
          </p:spPr>
          <p:txBody>
            <a:bodyPr wrap="none">
              <a:spAutoFit/>
            </a:bodyPr>
            <a:lstStyle/>
            <a:p>
              <a:r>
                <a:rPr lang="en-US" b="1"/>
                <a:t>O</a:t>
              </a:r>
            </a:p>
          </p:txBody>
        </p:sp>
        <p:sp>
          <p:nvSpPr>
            <p:cNvPr id="23708" name="Text Box 39"/>
            <p:cNvSpPr txBox="1">
              <a:spLocks noChangeArrowheads="1"/>
            </p:cNvSpPr>
            <p:nvPr/>
          </p:nvSpPr>
          <p:spPr bwMode="auto">
            <a:xfrm>
              <a:off x="2378" y="2661"/>
              <a:ext cx="191" cy="173"/>
            </a:xfrm>
            <a:prstGeom prst="rect">
              <a:avLst/>
            </a:prstGeom>
            <a:noFill/>
            <a:ln w="12700">
              <a:noFill/>
              <a:miter lim="800000"/>
              <a:headEnd/>
              <a:tailEnd/>
            </a:ln>
          </p:spPr>
          <p:txBody>
            <a:bodyPr wrap="none">
              <a:spAutoFit/>
            </a:bodyPr>
            <a:lstStyle/>
            <a:p>
              <a:r>
                <a:rPr lang="en-US" b="1"/>
                <a:t>O</a:t>
              </a:r>
            </a:p>
          </p:txBody>
        </p:sp>
        <p:sp>
          <p:nvSpPr>
            <p:cNvPr id="23709" name="Line 40"/>
            <p:cNvSpPr>
              <a:spLocks noChangeShapeType="1"/>
            </p:cNvSpPr>
            <p:nvPr/>
          </p:nvSpPr>
          <p:spPr bwMode="auto">
            <a:xfrm flipV="1">
              <a:off x="2472" y="2776"/>
              <a:ext cx="0" cy="133"/>
            </a:xfrm>
            <a:prstGeom prst="line">
              <a:avLst/>
            </a:prstGeom>
            <a:noFill/>
            <a:ln w="12700">
              <a:solidFill>
                <a:schemeClr val="tx1"/>
              </a:solidFill>
              <a:round/>
              <a:headEnd/>
              <a:tailEnd/>
            </a:ln>
          </p:spPr>
          <p:txBody>
            <a:bodyPr wrap="none" anchor="ctr"/>
            <a:lstStyle/>
            <a:p>
              <a:endParaRPr lang="fr-FR"/>
            </a:p>
          </p:txBody>
        </p:sp>
        <p:sp>
          <p:nvSpPr>
            <p:cNvPr id="23710" name="Line 41"/>
            <p:cNvSpPr>
              <a:spLocks noChangeShapeType="1"/>
            </p:cNvSpPr>
            <p:nvPr/>
          </p:nvSpPr>
          <p:spPr bwMode="auto">
            <a:xfrm rot="16200000" flipV="1">
              <a:off x="2563" y="2882"/>
              <a:ext cx="0" cy="125"/>
            </a:xfrm>
            <a:prstGeom prst="line">
              <a:avLst/>
            </a:prstGeom>
            <a:noFill/>
            <a:ln w="12700">
              <a:solidFill>
                <a:schemeClr val="tx1"/>
              </a:solidFill>
              <a:round/>
              <a:headEnd/>
              <a:tailEnd/>
            </a:ln>
          </p:spPr>
          <p:txBody>
            <a:bodyPr wrap="none" anchor="ctr"/>
            <a:lstStyle/>
            <a:p>
              <a:endParaRPr lang="fr-FR"/>
            </a:p>
          </p:txBody>
        </p:sp>
        <p:sp>
          <p:nvSpPr>
            <p:cNvPr id="23711" name="Text Box 42"/>
            <p:cNvSpPr txBox="1">
              <a:spLocks noChangeArrowheads="1"/>
            </p:cNvSpPr>
            <p:nvPr/>
          </p:nvSpPr>
          <p:spPr bwMode="auto">
            <a:xfrm>
              <a:off x="2153" y="2855"/>
              <a:ext cx="227" cy="192"/>
            </a:xfrm>
            <a:prstGeom prst="rect">
              <a:avLst/>
            </a:prstGeom>
            <a:noFill/>
            <a:ln w="12700">
              <a:noFill/>
              <a:miter lim="800000"/>
              <a:headEnd/>
              <a:tailEnd/>
            </a:ln>
          </p:spPr>
          <p:txBody>
            <a:bodyPr wrap="none">
              <a:spAutoFit/>
            </a:bodyPr>
            <a:lstStyle/>
            <a:p>
              <a:r>
                <a:rPr lang="en-US" sz="1400" b="1" baseline="30000">
                  <a:solidFill>
                    <a:schemeClr val="bg2"/>
                  </a:solidFill>
                </a:rPr>
                <a:t>-</a:t>
              </a:r>
              <a:r>
                <a:rPr lang="en-US" sz="1400" b="1">
                  <a:solidFill>
                    <a:schemeClr val="bg2"/>
                  </a:solidFill>
                </a:rPr>
                <a:t>O</a:t>
              </a:r>
            </a:p>
          </p:txBody>
        </p:sp>
        <p:sp>
          <p:nvSpPr>
            <p:cNvPr id="23712" name="Line 43"/>
            <p:cNvSpPr>
              <a:spLocks noChangeShapeType="1"/>
            </p:cNvSpPr>
            <p:nvPr/>
          </p:nvSpPr>
          <p:spPr bwMode="auto">
            <a:xfrm rot="16200000" flipV="1">
              <a:off x="2563" y="2899"/>
              <a:ext cx="0" cy="125"/>
            </a:xfrm>
            <a:prstGeom prst="line">
              <a:avLst/>
            </a:prstGeom>
            <a:noFill/>
            <a:ln w="12700">
              <a:solidFill>
                <a:schemeClr val="tx1"/>
              </a:solidFill>
              <a:round/>
              <a:headEnd/>
              <a:tailEnd/>
            </a:ln>
          </p:spPr>
          <p:txBody>
            <a:bodyPr wrap="none" anchor="ctr"/>
            <a:lstStyle/>
            <a:p>
              <a:endParaRPr lang="fr-FR"/>
            </a:p>
          </p:txBody>
        </p:sp>
        <p:sp>
          <p:nvSpPr>
            <p:cNvPr id="23713" name="Text Box 44"/>
            <p:cNvSpPr txBox="1">
              <a:spLocks noChangeArrowheads="1"/>
            </p:cNvSpPr>
            <p:nvPr/>
          </p:nvSpPr>
          <p:spPr bwMode="auto">
            <a:xfrm>
              <a:off x="2618" y="3340"/>
              <a:ext cx="191" cy="173"/>
            </a:xfrm>
            <a:prstGeom prst="rect">
              <a:avLst/>
            </a:prstGeom>
            <a:noFill/>
            <a:ln w="12700">
              <a:noFill/>
              <a:miter lim="800000"/>
              <a:headEnd/>
              <a:tailEnd/>
            </a:ln>
          </p:spPr>
          <p:txBody>
            <a:bodyPr wrap="none">
              <a:spAutoFit/>
            </a:bodyPr>
            <a:lstStyle/>
            <a:p>
              <a:r>
                <a:rPr lang="en-US" b="1"/>
                <a:t>O</a:t>
              </a:r>
            </a:p>
          </p:txBody>
        </p:sp>
        <p:sp>
          <p:nvSpPr>
            <p:cNvPr id="23714" name="Text Box 45"/>
            <p:cNvSpPr txBox="1">
              <a:spLocks noChangeArrowheads="1"/>
            </p:cNvSpPr>
            <p:nvPr/>
          </p:nvSpPr>
          <p:spPr bwMode="auto">
            <a:xfrm>
              <a:off x="2554" y="2873"/>
              <a:ext cx="191" cy="173"/>
            </a:xfrm>
            <a:prstGeom prst="rect">
              <a:avLst/>
            </a:prstGeom>
            <a:noFill/>
            <a:ln w="12700">
              <a:noFill/>
              <a:miter lim="800000"/>
              <a:headEnd/>
              <a:tailEnd/>
            </a:ln>
          </p:spPr>
          <p:txBody>
            <a:bodyPr wrap="none">
              <a:spAutoFit/>
            </a:bodyPr>
            <a:lstStyle/>
            <a:p>
              <a:r>
                <a:rPr lang="en-US" b="1"/>
                <a:t>O</a:t>
              </a:r>
            </a:p>
          </p:txBody>
        </p:sp>
        <p:sp>
          <p:nvSpPr>
            <p:cNvPr id="23715" name="Line 46"/>
            <p:cNvSpPr>
              <a:spLocks noChangeShapeType="1"/>
            </p:cNvSpPr>
            <p:nvPr/>
          </p:nvSpPr>
          <p:spPr bwMode="auto">
            <a:xfrm flipV="1">
              <a:off x="2472" y="2987"/>
              <a:ext cx="0" cy="144"/>
            </a:xfrm>
            <a:prstGeom prst="line">
              <a:avLst/>
            </a:prstGeom>
            <a:noFill/>
            <a:ln w="12700">
              <a:solidFill>
                <a:schemeClr val="tx1"/>
              </a:solidFill>
              <a:round/>
              <a:headEnd/>
              <a:tailEnd/>
            </a:ln>
          </p:spPr>
          <p:txBody>
            <a:bodyPr wrap="none" anchor="ctr"/>
            <a:lstStyle/>
            <a:p>
              <a:endParaRPr lang="fr-FR"/>
            </a:p>
          </p:txBody>
        </p:sp>
        <p:sp>
          <p:nvSpPr>
            <p:cNvPr id="23716" name="Text Box 47"/>
            <p:cNvSpPr txBox="1">
              <a:spLocks noChangeArrowheads="1"/>
            </p:cNvSpPr>
            <p:nvPr/>
          </p:nvSpPr>
          <p:spPr bwMode="auto">
            <a:xfrm>
              <a:off x="2384" y="3285"/>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3717" name="Text Box 50"/>
            <p:cNvSpPr txBox="1">
              <a:spLocks noChangeArrowheads="1"/>
            </p:cNvSpPr>
            <p:nvPr/>
          </p:nvSpPr>
          <p:spPr bwMode="auto">
            <a:xfrm>
              <a:off x="2604" y="1483"/>
              <a:ext cx="191" cy="173"/>
            </a:xfrm>
            <a:prstGeom prst="rect">
              <a:avLst/>
            </a:prstGeom>
            <a:noFill/>
            <a:ln w="12700">
              <a:noFill/>
              <a:miter lim="800000"/>
              <a:headEnd/>
              <a:tailEnd/>
            </a:ln>
          </p:spPr>
          <p:txBody>
            <a:bodyPr wrap="none">
              <a:spAutoFit/>
            </a:bodyPr>
            <a:lstStyle/>
            <a:p>
              <a:r>
                <a:rPr lang="en-US" b="1"/>
                <a:t>H</a:t>
              </a:r>
            </a:p>
          </p:txBody>
        </p:sp>
        <p:sp>
          <p:nvSpPr>
            <p:cNvPr id="23718" name="Line 51"/>
            <p:cNvSpPr>
              <a:spLocks noChangeShapeType="1"/>
            </p:cNvSpPr>
            <p:nvPr/>
          </p:nvSpPr>
          <p:spPr bwMode="auto">
            <a:xfrm flipV="1">
              <a:off x="2775" y="991"/>
              <a:ext cx="0" cy="219"/>
            </a:xfrm>
            <a:prstGeom prst="line">
              <a:avLst/>
            </a:prstGeom>
            <a:noFill/>
            <a:ln w="19050">
              <a:solidFill>
                <a:schemeClr val="tx1"/>
              </a:solidFill>
              <a:round/>
              <a:headEnd/>
              <a:tailEnd/>
            </a:ln>
          </p:spPr>
          <p:txBody>
            <a:bodyPr wrap="none" anchor="ctr"/>
            <a:lstStyle/>
            <a:p>
              <a:endParaRPr lang="fr-FR"/>
            </a:p>
          </p:txBody>
        </p:sp>
        <p:sp>
          <p:nvSpPr>
            <p:cNvPr id="23719" name="AutoShape 52"/>
            <p:cNvSpPr>
              <a:spLocks noChangeArrowheads="1"/>
            </p:cNvSpPr>
            <p:nvPr/>
          </p:nvSpPr>
          <p:spPr bwMode="auto">
            <a:xfrm>
              <a:off x="2289" y="1092"/>
              <a:ext cx="486" cy="304"/>
            </a:xfrm>
            <a:prstGeom prst="pentagon">
              <a:avLst/>
            </a:prstGeom>
            <a:noFill/>
            <a:ln w="19050">
              <a:solidFill>
                <a:schemeClr val="tx1"/>
              </a:solidFill>
              <a:miter lim="800000"/>
              <a:headEnd/>
              <a:tailEnd/>
            </a:ln>
          </p:spPr>
          <p:txBody>
            <a:bodyPr wrap="none" anchor="ctr"/>
            <a:lstStyle/>
            <a:p>
              <a:endParaRPr lang="fr-FR"/>
            </a:p>
          </p:txBody>
        </p:sp>
        <p:sp>
          <p:nvSpPr>
            <p:cNvPr id="23720" name="Rectangle 53"/>
            <p:cNvSpPr>
              <a:spLocks noChangeArrowheads="1"/>
            </p:cNvSpPr>
            <p:nvPr/>
          </p:nvSpPr>
          <p:spPr bwMode="auto">
            <a:xfrm>
              <a:off x="2497" y="1042"/>
              <a:ext cx="70" cy="84"/>
            </a:xfrm>
            <a:prstGeom prst="rect">
              <a:avLst/>
            </a:prstGeom>
            <a:solidFill>
              <a:schemeClr val="bg1"/>
            </a:solidFill>
            <a:ln w="12700">
              <a:noFill/>
              <a:miter lim="800000"/>
              <a:headEnd/>
              <a:tailEnd/>
            </a:ln>
          </p:spPr>
          <p:txBody>
            <a:bodyPr wrap="none" anchor="ctr"/>
            <a:lstStyle/>
            <a:p>
              <a:endParaRPr lang="fr-FR"/>
            </a:p>
          </p:txBody>
        </p:sp>
        <p:sp>
          <p:nvSpPr>
            <p:cNvPr id="23721" name="Line 54"/>
            <p:cNvSpPr>
              <a:spLocks noChangeShapeType="1"/>
            </p:cNvSpPr>
            <p:nvPr/>
          </p:nvSpPr>
          <p:spPr bwMode="auto">
            <a:xfrm flipV="1">
              <a:off x="2678" y="1391"/>
              <a:ext cx="0" cy="152"/>
            </a:xfrm>
            <a:prstGeom prst="line">
              <a:avLst/>
            </a:prstGeom>
            <a:noFill/>
            <a:ln w="12700">
              <a:solidFill>
                <a:schemeClr val="tx1"/>
              </a:solidFill>
              <a:round/>
              <a:headEnd/>
              <a:tailEnd/>
            </a:ln>
          </p:spPr>
          <p:txBody>
            <a:bodyPr wrap="none" anchor="ctr"/>
            <a:lstStyle/>
            <a:p>
              <a:endParaRPr lang="fr-FR"/>
            </a:p>
          </p:txBody>
        </p:sp>
        <p:sp>
          <p:nvSpPr>
            <p:cNvPr id="23722" name="Text Box 55"/>
            <p:cNvSpPr txBox="1">
              <a:spLocks noChangeArrowheads="1"/>
            </p:cNvSpPr>
            <p:nvPr/>
          </p:nvSpPr>
          <p:spPr bwMode="auto">
            <a:xfrm>
              <a:off x="2193" y="542"/>
              <a:ext cx="175" cy="173"/>
            </a:xfrm>
            <a:prstGeom prst="rect">
              <a:avLst/>
            </a:prstGeom>
            <a:noFill/>
            <a:ln w="12700">
              <a:noFill/>
              <a:miter lim="800000"/>
              <a:headEnd/>
              <a:tailEnd/>
            </a:ln>
          </p:spPr>
          <p:txBody>
            <a:bodyPr wrap="none">
              <a:spAutoFit/>
            </a:bodyPr>
            <a:lstStyle/>
            <a:p>
              <a:r>
                <a:rPr lang="en-US" b="1"/>
                <a:t>P</a:t>
              </a:r>
            </a:p>
          </p:txBody>
        </p:sp>
        <p:sp>
          <p:nvSpPr>
            <p:cNvPr id="23723" name="Line 56"/>
            <p:cNvSpPr>
              <a:spLocks noChangeShapeType="1"/>
            </p:cNvSpPr>
            <p:nvPr/>
          </p:nvSpPr>
          <p:spPr bwMode="auto">
            <a:xfrm rot="16200000" flipV="1">
              <a:off x="2199" y="563"/>
              <a:ext cx="0" cy="125"/>
            </a:xfrm>
            <a:prstGeom prst="line">
              <a:avLst/>
            </a:prstGeom>
            <a:noFill/>
            <a:ln w="12700">
              <a:solidFill>
                <a:schemeClr val="tx1"/>
              </a:solidFill>
              <a:round/>
              <a:headEnd/>
              <a:tailEnd/>
            </a:ln>
          </p:spPr>
          <p:txBody>
            <a:bodyPr wrap="none" anchor="ctr"/>
            <a:lstStyle/>
            <a:p>
              <a:endParaRPr lang="fr-FR"/>
            </a:p>
          </p:txBody>
        </p:sp>
        <p:sp>
          <p:nvSpPr>
            <p:cNvPr id="23724" name="Line 57"/>
            <p:cNvSpPr>
              <a:spLocks noChangeShapeType="1"/>
            </p:cNvSpPr>
            <p:nvPr/>
          </p:nvSpPr>
          <p:spPr bwMode="auto">
            <a:xfrm flipV="1">
              <a:off x="2382" y="1391"/>
              <a:ext cx="0" cy="152"/>
            </a:xfrm>
            <a:prstGeom prst="line">
              <a:avLst/>
            </a:prstGeom>
            <a:noFill/>
            <a:ln w="12700">
              <a:solidFill>
                <a:schemeClr val="tx1"/>
              </a:solidFill>
              <a:round/>
              <a:headEnd/>
              <a:tailEnd/>
            </a:ln>
          </p:spPr>
          <p:txBody>
            <a:bodyPr wrap="none" anchor="ctr"/>
            <a:lstStyle/>
            <a:p>
              <a:endParaRPr lang="fr-FR"/>
            </a:p>
          </p:txBody>
        </p:sp>
        <p:sp>
          <p:nvSpPr>
            <p:cNvPr id="23725" name="Line 58"/>
            <p:cNvSpPr>
              <a:spLocks noChangeShapeType="1"/>
            </p:cNvSpPr>
            <p:nvPr/>
          </p:nvSpPr>
          <p:spPr bwMode="auto">
            <a:xfrm flipV="1">
              <a:off x="2289" y="1075"/>
              <a:ext cx="0" cy="135"/>
            </a:xfrm>
            <a:prstGeom prst="line">
              <a:avLst/>
            </a:prstGeom>
            <a:noFill/>
            <a:ln w="12700">
              <a:solidFill>
                <a:schemeClr val="tx1"/>
              </a:solidFill>
              <a:round/>
              <a:headEnd/>
              <a:tailEnd/>
            </a:ln>
          </p:spPr>
          <p:txBody>
            <a:bodyPr wrap="none" anchor="ctr"/>
            <a:lstStyle/>
            <a:p>
              <a:endParaRPr lang="fr-FR"/>
            </a:p>
          </p:txBody>
        </p:sp>
        <p:sp>
          <p:nvSpPr>
            <p:cNvPr id="23726" name="Line 59"/>
            <p:cNvSpPr>
              <a:spLocks noChangeShapeType="1"/>
            </p:cNvSpPr>
            <p:nvPr/>
          </p:nvSpPr>
          <p:spPr bwMode="auto">
            <a:xfrm flipV="1">
              <a:off x="2289" y="885"/>
              <a:ext cx="0" cy="123"/>
            </a:xfrm>
            <a:prstGeom prst="line">
              <a:avLst/>
            </a:prstGeom>
            <a:noFill/>
            <a:ln w="12700">
              <a:solidFill>
                <a:schemeClr val="tx1"/>
              </a:solidFill>
              <a:round/>
              <a:headEnd/>
              <a:tailEnd/>
            </a:ln>
          </p:spPr>
          <p:txBody>
            <a:bodyPr wrap="none" anchor="ctr"/>
            <a:lstStyle/>
            <a:p>
              <a:endParaRPr lang="fr-FR"/>
            </a:p>
          </p:txBody>
        </p:sp>
        <p:sp>
          <p:nvSpPr>
            <p:cNvPr id="23727" name="Text Box 60"/>
            <p:cNvSpPr txBox="1">
              <a:spLocks noChangeArrowheads="1"/>
            </p:cNvSpPr>
            <p:nvPr/>
          </p:nvSpPr>
          <p:spPr bwMode="auto">
            <a:xfrm>
              <a:off x="2192" y="762"/>
              <a:ext cx="191" cy="173"/>
            </a:xfrm>
            <a:prstGeom prst="rect">
              <a:avLst/>
            </a:prstGeom>
            <a:noFill/>
            <a:ln w="12700">
              <a:noFill/>
              <a:miter lim="800000"/>
              <a:headEnd/>
              <a:tailEnd/>
            </a:ln>
          </p:spPr>
          <p:txBody>
            <a:bodyPr wrap="none">
              <a:spAutoFit/>
            </a:bodyPr>
            <a:lstStyle/>
            <a:p>
              <a:r>
                <a:rPr lang="en-US" b="1"/>
                <a:t>O</a:t>
              </a:r>
            </a:p>
          </p:txBody>
        </p:sp>
        <p:sp>
          <p:nvSpPr>
            <p:cNvPr id="23728" name="Text Box 61"/>
            <p:cNvSpPr txBox="1">
              <a:spLocks noChangeArrowheads="1"/>
            </p:cNvSpPr>
            <p:nvPr/>
          </p:nvSpPr>
          <p:spPr bwMode="auto">
            <a:xfrm>
              <a:off x="2195" y="321"/>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3729" name="Line 62"/>
            <p:cNvSpPr>
              <a:spLocks noChangeShapeType="1"/>
            </p:cNvSpPr>
            <p:nvPr/>
          </p:nvSpPr>
          <p:spPr bwMode="auto">
            <a:xfrm flipV="1">
              <a:off x="2289" y="471"/>
              <a:ext cx="0" cy="113"/>
            </a:xfrm>
            <a:prstGeom prst="line">
              <a:avLst/>
            </a:prstGeom>
            <a:noFill/>
            <a:ln w="12700">
              <a:solidFill>
                <a:schemeClr val="tx1"/>
              </a:solidFill>
              <a:round/>
              <a:headEnd/>
              <a:tailEnd/>
            </a:ln>
          </p:spPr>
          <p:txBody>
            <a:bodyPr wrap="none" anchor="ctr"/>
            <a:lstStyle/>
            <a:p>
              <a:endParaRPr lang="fr-FR"/>
            </a:p>
          </p:txBody>
        </p:sp>
        <p:sp>
          <p:nvSpPr>
            <p:cNvPr id="23730" name="Line 63"/>
            <p:cNvSpPr>
              <a:spLocks noChangeShapeType="1"/>
            </p:cNvSpPr>
            <p:nvPr/>
          </p:nvSpPr>
          <p:spPr bwMode="auto">
            <a:xfrm rot="16200000" flipV="1">
              <a:off x="2380" y="557"/>
              <a:ext cx="0" cy="125"/>
            </a:xfrm>
            <a:prstGeom prst="line">
              <a:avLst/>
            </a:prstGeom>
            <a:noFill/>
            <a:ln w="12700">
              <a:solidFill>
                <a:schemeClr val="tx1"/>
              </a:solidFill>
              <a:round/>
              <a:headEnd/>
              <a:tailEnd/>
            </a:ln>
          </p:spPr>
          <p:txBody>
            <a:bodyPr wrap="none" anchor="ctr"/>
            <a:lstStyle/>
            <a:p>
              <a:endParaRPr lang="fr-FR"/>
            </a:p>
          </p:txBody>
        </p:sp>
        <p:sp>
          <p:nvSpPr>
            <p:cNvPr id="23731" name="Text Box 64"/>
            <p:cNvSpPr txBox="1">
              <a:spLocks noChangeArrowheads="1"/>
            </p:cNvSpPr>
            <p:nvPr/>
          </p:nvSpPr>
          <p:spPr bwMode="auto">
            <a:xfrm>
              <a:off x="1960" y="530"/>
              <a:ext cx="227" cy="192"/>
            </a:xfrm>
            <a:prstGeom prst="rect">
              <a:avLst/>
            </a:prstGeom>
            <a:noFill/>
            <a:ln w="12700">
              <a:noFill/>
              <a:miter lim="800000"/>
              <a:headEnd/>
              <a:tailEnd/>
            </a:ln>
          </p:spPr>
          <p:txBody>
            <a:bodyPr wrap="none">
              <a:spAutoFit/>
            </a:bodyPr>
            <a:lstStyle/>
            <a:p>
              <a:r>
                <a:rPr lang="en-US" sz="1400" b="1" baseline="30000">
                  <a:solidFill>
                    <a:schemeClr val="bg2"/>
                  </a:solidFill>
                </a:rPr>
                <a:t>-</a:t>
              </a:r>
              <a:r>
                <a:rPr lang="en-US" sz="1400" b="1">
                  <a:solidFill>
                    <a:schemeClr val="bg2"/>
                  </a:solidFill>
                </a:rPr>
                <a:t>O</a:t>
              </a:r>
            </a:p>
          </p:txBody>
        </p:sp>
        <p:sp>
          <p:nvSpPr>
            <p:cNvPr id="23732" name="Line 65"/>
            <p:cNvSpPr>
              <a:spLocks noChangeShapeType="1"/>
            </p:cNvSpPr>
            <p:nvPr/>
          </p:nvSpPr>
          <p:spPr bwMode="auto">
            <a:xfrm rot="16200000" flipV="1">
              <a:off x="2380" y="574"/>
              <a:ext cx="0" cy="125"/>
            </a:xfrm>
            <a:prstGeom prst="line">
              <a:avLst/>
            </a:prstGeom>
            <a:noFill/>
            <a:ln w="12700">
              <a:solidFill>
                <a:schemeClr val="tx1"/>
              </a:solidFill>
              <a:round/>
              <a:headEnd/>
              <a:tailEnd/>
            </a:ln>
          </p:spPr>
          <p:txBody>
            <a:bodyPr wrap="none" anchor="ctr"/>
            <a:lstStyle/>
            <a:p>
              <a:endParaRPr lang="fr-FR"/>
            </a:p>
          </p:txBody>
        </p:sp>
        <p:sp>
          <p:nvSpPr>
            <p:cNvPr id="23733" name="Text Box 66"/>
            <p:cNvSpPr txBox="1">
              <a:spLocks noChangeArrowheads="1"/>
            </p:cNvSpPr>
            <p:nvPr/>
          </p:nvSpPr>
          <p:spPr bwMode="auto">
            <a:xfrm>
              <a:off x="2435" y="1015"/>
              <a:ext cx="191" cy="173"/>
            </a:xfrm>
            <a:prstGeom prst="rect">
              <a:avLst/>
            </a:prstGeom>
            <a:noFill/>
            <a:ln w="12700">
              <a:noFill/>
              <a:miter lim="800000"/>
              <a:headEnd/>
              <a:tailEnd/>
            </a:ln>
          </p:spPr>
          <p:txBody>
            <a:bodyPr wrap="none">
              <a:spAutoFit/>
            </a:bodyPr>
            <a:lstStyle/>
            <a:p>
              <a:r>
                <a:rPr lang="en-US" b="1"/>
                <a:t>O</a:t>
              </a:r>
            </a:p>
          </p:txBody>
        </p:sp>
        <p:sp>
          <p:nvSpPr>
            <p:cNvPr id="23734" name="Text Box 67"/>
            <p:cNvSpPr txBox="1">
              <a:spLocks noChangeArrowheads="1"/>
            </p:cNvSpPr>
            <p:nvPr/>
          </p:nvSpPr>
          <p:spPr bwMode="auto">
            <a:xfrm>
              <a:off x="2371" y="548"/>
              <a:ext cx="191" cy="173"/>
            </a:xfrm>
            <a:prstGeom prst="rect">
              <a:avLst/>
            </a:prstGeom>
            <a:noFill/>
            <a:ln w="12700">
              <a:noFill/>
              <a:miter lim="800000"/>
              <a:headEnd/>
              <a:tailEnd/>
            </a:ln>
          </p:spPr>
          <p:txBody>
            <a:bodyPr wrap="none">
              <a:spAutoFit/>
            </a:bodyPr>
            <a:lstStyle/>
            <a:p>
              <a:r>
                <a:rPr lang="en-US" b="1"/>
                <a:t>O</a:t>
              </a:r>
            </a:p>
          </p:txBody>
        </p:sp>
        <p:sp>
          <p:nvSpPr>
            <p:cNvPr id="23735" name="Line 68"/>
            <p:cNvSpPr>
              <a:spLocks noChangeShapeType="1"/>
            </p:cNvSpPr>
            <p:nvPr/>
          </p:nvSpPr>
          <p:spPr bwMode="auto">
            <a:xfrm flipV="1">
              <a:off x="2289" y="662"/>
              <a:ext cx="0" cy="144"/>
            </a:xfrm>
            <a:prstGeom prst="line">
              <a:avLst/>
            </a:prstGeom>
            <a:noFill/>
            <a:ln w="12700">
              <a:solidFill>
                <a:schemeClr val="tx1"/>
              </a:solidFill>
              <a:round/>
              <a:headEnd/>
              <a:tailEnd/>
            </a:ln>
          </p:spPr>
          <p:txBody>
            <a:bodyPr wrap="none" anchor="ctr"/>
            <a:lstStyle/>
            <a:p>
              <a:endParaRPr lang="fr-FR"/>
            </a:p>
          </p:txBody>
        </p:sp>
        <p:sp>
          <p:nvSpPr>
            <p:cNvPr id="23736" name="Text Box 69"/>
            <p:cNvSpPr txBox="1">
              <a:spLocks noChangeArrowheads="1"/>
            </p:cNvSpPr>
            <p:nvPr/>
          </p:nvSpPr>
          <p:spPr bwMode="auto">
            <a:xfrm>
              <a:off x="2201" y="960"/>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3737" name="AutoShape 70"/>
            <p:cNvSpPr>
              <a:spLocks noChangeArrowheads="1"/>
            </p:cNvSpPr>
            <p:nvPr/>
          </p:nvSpPr>
          <p:spPr bwMode="auto">
            <a:xfrm rot="16200000" flipH="1">
              <a:off x="2679" y="780"/>
              <a:ext cx="236" cy="185"/>
            </a:xfrm>
            <a:prstGeom prst="pentagon">
              <a:avLst/>
            </a:prstGeom>
            <a:noFill/>
            <a:ln w="19050">
              <a:solidFill>
                <a:schemeClr val="tx1"/>
              </a:solidFill>
              <a:miter lim="800000"/>
              <a:headEnd/>
              <a:tailEnd/>
            </a:ln>
          </p:spPr>
          <p:txBody>
            <a:bodyPr wrap="none" anchor="ctr"/>
            <a:lstStyle/>
            <a:p>
              <a:endParaRPr lang="fr-FR"/>
            </a:p>
          </p:txBody>
        </p:sp>
        <p:sp>
          <p:nvSpPr>
            <p:cNvPr id="23738" name="AutoShape 71"/>
            <p:cNvSpPr>
              <a:spLocks noChangeArrowheads="1"/>
            </p:cNvSpPr>
            <p:nvPr/>
          </p:nvSpPr>
          <p:spPr bwMode="auto">
            <a:xfrm rot="-5400000">
              <a:off x="2856" y="764"/>
              <a:ext cx="287" cy="222"/>
            </a:xfrm>
            <a:prstGeom prst="hexagon">
              <a:avLst>
                <a:gd name="adj" fmla="val 32320"/>
                <a:gd name="vf" fmla="val 115470"/>
              </a:avLst>
            </a:prstGeom>
            <a:noFill/>
            <a:ln w="19050">
              <a:solidFill>
                <a:schemeClr val="tx1"/>
              </a:solidFill>
              <a:miter lim="800000"/>
              <a:headEnd/>
              <a:tailEnd/>
            </a:ln>
          </p:spPr>
          <p:txBody>
            <a:bodyPr wrap="none" anchor="ctr"/>
            <a:lstStyle/>
            <a:p>
              <a:endParaRPr lang="fr-FR"/>
            </a:p>
          </p:txBody>
        </p:sp>
        <p:sp>
          <p:nvSpPr>
            <p:cNvPr id="23739" name="Text Box 72"/>
            <p:cNvSpPr txBox="1">
              <a:spLocks noChangeArrowheads="1"/>
            </p:cNvSpPr>
            <p:nvPr/>
          </p:nvSpPr>
          <p:spPr bwMode="auto">
            <a:xfrm>
              <a:off x="2912" y="470"/>
              <a:ext cx="292" cy="173"/>
            </a:xfrm>
            <a:prstGeom prst="rect">
              <a:avLst/>
            </a:prstGeom>
            <a:noFill/>
            <a:ln w="12700">
              <a:noFill/>
              <a:miter lim="800000"/>
              <a:headEnd/>
              <a:tailEnd/>
            </a:ln>
          </p:spPr>
          <p:txBody>
            <a:bodyPr wrap="none">
              <a:spAutoFit/>
            </a:bodyPr>
            <a:lstStyle/>
            <a:p>
              <a:r>
                <a:rPr lang="en-US" b="1"/>
                <a:t>NH</a:t>
              </a:r>
              <a:r>
                <a:rPr lang="en-US" b="1" baseline="-25000"/>
                <a:t>2</a:t>
              </a:r>
              <a:endParaRPr lang="en-US" b="1"/>
            </a:p>
          </p:txBody>
        </p:sp>
        <p:sp>
          <p:nvSpPr>
            <p:cNvPr id="23740" name="Line 73"/>
            <p:cNvSpPr>
              <a:spLocks noChangeShapeType="1"/>
            </p:cNvSpPr>
            <p:nvPr/>
          </p:nvSpPr>
          <p:spPr bwMode="auto">
            <a:xfrm flipV="1">
              <a:off x="3003" y="591"/>
              <a:ext cx="0" cy="139"/>
            </a:xfrm>
            <a:prstGeom prst="line">
              <a:avLst/>
            </a:prstGeom>
            <a:noFill/>
            <a:ln w="12700">
              <a:solidFill>
                <a:schemeClr val="tx1"/>
              </a:solidFill>
              <a:round/>
              <a:headEnd/>
              <a:tailEnd/>
            </a:ln>
          </p:spPr>
          <p:txBody>
            <a:bodyPr wrap="none" anchor="ctr"/>
            <a:lstStyle/>
            <a:p>
              <a:endParaRPr lang="fr-FR"/>
            </a:p>
          </p:txBody>
        </p:sp>
        <p:sp>
          <p:nvSpPr>
            <p:cNvPr id="23741" name="Rectangle 74"/>
            <p:cNvSpPr>
              <a:spLocks noChangeArrowheads="1"/>
            </p:cNvSpPr>
            <p:nvPr/>
          </p:nvSpPr>
          <p:spPr bwMode="auto">
            <a:xfrm>
              <a:off x="2969" y="974"/>
              <a:ext cx="56" cy="84"/>
            </a:xfrm>
            <a:prstGeom prst="rect">
              <a:avLst/>
            </a:prstGeom>
            <a:solidFill>
              <a:schemeClr val="bg1"/>
            </a:solidFill>
            <a:ln w="12700">
              <a:noFill/>
              <a:miter lim="800000"/>
              <a:headEnd/>
              <a:tailEnd/>
            </a:ln>
          </p:spPr>
          <p:txBody>
            <a:bodyPr wrap="none" anchor="ctr"/>
            <a:lstStyle/>
            <a:p>
              <a:endParaRPr lang="fr-FR"/>
            </a:p>
          </p:txBody>
        </p:sp>
        <p:sp>
          <p:nvSpPr>
            <p:cNvPr id="23742" name="Text Box 75"/>
            <p:cNvSpPr txBox="1">
              <a:spLocks noChangeArrowheads="1"/>
            </p:cNvSpPr>
            <p:nvPr/>
          </p:nvSpPr>
          <p:spPr bwMode="auto">
            <a:xfrm>
              <a:off x="2898" y="943"/>
              <a:ext cx="185" cy="173"/>
            </a:xfrm>
            <a:prstGeom prst="rect">
              <a:avLst/>
            </a:prstGeom>
            <a:noFill/>
            <a:ln w="12700">
              <a:noFill/>
              <a:miter lim="800000"/>
              <a:headEnd/>
              <a:tailEnd/>
            </a:ln>
          </p:spPr>
          <p:txBody>
            <a:bodyPr wrap="none">
              <a:spAutoFit/>
            </a:bodyPr>
            <a:lstStyle/>
            <a:p>
              <a:r>
                <a:rPr lang="en-US" b="1"/>
                <a:t>N</a:t>
              </a:r>
            </a:p>
          </p:txBody>
        </p:sp>
        <p:sp>
          <p:nvSpPr>
            <p:cNvPr id="23743" name="Rectangle 76"/>
            <p:cNvSpPr>
              <a:spLocks noChangeArrowheads="1"/>
            </p:cNvSpPr>
            <p:nvPr/>
          </p:nvSpPr>
          <p:spPr bwMode="auto">
            <a:xfrm>
              <a:off x="3081" y="772"/>
              <a:ext cx="55" cy="84"/>
            </a:xfrm>
            <a:prstGeom prst="rect">
              <a:avLst/>
            </a:prstGeom>
            <a:solidFill>
              <a:schemeClr val="bg1"/>
            </a:solidFill>
            <a:ln w="12700">
              <a:noFill/>
              <a:miter lim="800000"/>
              <a:headEnd/>
              <a:tailEnd/>
            </a:ln>
          </p:spPr>
          <p:txBody>
            <a:bodyPr wrap="none" anchor="ctr"/>
            <a:lstStyle/>
            <a:p>
              <a:endParaRPr lang="fr-FR"/>
            </a:p>
          </p:txBody>
        </p:sp>
        <p:sp>
          <p:nvSpPr>
            <p:cNvPr id="23744" name="Text Box 77"/>
            <p:cNvSpPr txBox="1">
              <a:spLocks noChangeArrowheads="1"/>
            </p:cNvSpPr>
            <p:nvPr/>
          </p:nvSpPr>
          <p:spPr bwMode="auto">
            <a:xfrm>
              <a:off x="3009" y="741"/>
              <a:ext cx="185" cy="173"/>
            </a:xfrm>
            <a:prstGeom prst="rect">
              <a:avLst/>
            </a:prstGeom>
            <a:noFill/>
            <a:ln w="12700">
              <a:noFill/>
              <a:miter lim="800000"/>
              <a:headEnd/>
              <a:tailEnd/>
            </a:ln>
          </p:spPr>
          <p:txBody>
            <a:bodyPr wrap="none">
              <a:spAutoFit/>
            </a:bodyPr>
            <a:lstStyle/>
            <a:p>
              <a:r>
                <a:rPr lang="en-US" b="1"/>
                <a:t>N</a:t>
              </a:r>
            </a:p>
          </p:txBody>
        </p:sp>
        <p:sp>
          <p:nvSpPr>
            <p:cNvPr id="23745" name="Rectangle 78"/>
            <p:cNvSpPr>
              <a:spLocks noChangeArrowheads="1"/>
            </p:cNvSpPr>
            <p:nvPr/>
          </p:nvSpPr>
          <p:spPr bwMode="auto">
            <a:xfrm>
              <a:off x="2747" y="940"/>
              <a:ext cx="56" cy="85"/>
            </a:xfrm>
            <a:prstGeom prst="rect">
              <a:avLst/>
            </a:prstGeom>
            <a:solidFill>
              <a:schemeClr val="bg1"/>
            </a:solidFill>
            <a:ln w="12700">
              <a:noFill/>
              <a:miter lim="800000"/>
              <a:headEnd/>
              <a:tailEnd/>
            </a:ln>
          </p:spPr>
          <p:txBody>
            <a:bodyPr wrap="none" anchor="ctr"/>
            <a:lstStyle/>
            <a:p>
              <a:endParaRPr lang="fr-FR"/>
            </a:p>
          </p:txBody>
        </p:sp>
        <p:sp>
          <p:nvSpPr>
            <p:cNvPr id="23746" name="Text Box 79"/>
            <p:cNvSpPr txBox="1">
              <a:spLocks noChangeArrowheads="1"/>
            </p:cNvSpPr>
            <p:nvPr/>
          </p:nvSpPr>
          <p:spPr bwMode="auto">
            <a:xfrm>
              <a:off x="2676" y="909"/>
              <a:ext cx="185" cy="173"/>
            </a:xfrm>
            <a:prstGeom prst="rect">
              <a:avLst/>
            </a:prstGeom>
            <a:noFill/>
            <a:ln w="12700">
              <a:noFill/>
              <a:miter lim="800000"/>
              <a:headEnd/>
              <a:tailEnd/>
            </a:ln>
          </p:spPr>
          <p:txBody>
            <a:bodyPr wrap="none">
              <a:spAutoFit/>
            </a:bodyPr>
            <a:lstStyle/>
            <a:p>
              <a:r>
                <a:rPr lang="en-US" b="1"/>
                <a:t>N</a:t>
              </a:r>
            </a:p>
          </p:txBody>
        </p:sp>
        <p:sp>
          <p:nvSpPr>
            <p:cNvPr id="23747" name="Line 80"/>
            <p:cNvSpPr>
              <a:spLocks noChangeShapeType="1"/>
            </p:cNvSpPr>
            <p:nvPr/>
          </p:nvSpPr>
          <p:spPr bwMode="auto">
            <a:xfrm flipH="1">
              <a:off x="2725" y="822"/>
              <a:ext cx="27" cy="51"/>
            </a:xfrm>
            <a:prstGeom prst="line">
              <a:avLst/>
            </a:prstGeom>
            <a:noFill/>
            <a:ln w="12700">
              <a:solidFill>
                <a:schemeClr val="tx1"/>
              </a:solidFill>
              <a:round/>
              <a:headEnd/>
              <a:tailEnd/>
            </a:ln>
          </p:spPr>
          <p:txBody>
            <a:bodyPr wrap="none" anchor="ctr"/>
            <a:lstStyle/>
            <a:p>
              <a:endParaRPr lang="fr-FR"/>
            </a:p>
          </p:txBody>
        </p:sp>
        <p:sp>
          <p:nvSpPr>
            <p:cNvPr id="23748" name="Line 81"/>
            <p:cNvSpPr>
              <a:spLocks noChangeShapeType="1"/>
            </p:cNvSpPr>
            <p:nvPr/>
          </p:nvSpPr>
          <p:spPr bwMode="auto">
            <a:xfrm>
              <a:off x="2906" y="819"/>
              <a:ext cx="0" cy="118"/>
            </a:xfrm>
            <a:prstGeom prst="line">
              <a:avLst/>
            </a:prstGeom>
            <a:noFill/>
            <a:ln w="12700">
              <a:solidFill>
                <a:schemeClr val="tx1"/>
              </a:solidFill>
              <a:round/>
              <a:headEnd/>
              <a:tailEnd/>
            </a:ln>
          </p:spPr>
          <p:txBody>
            <a:bodyPr wrap="none" anchor="ctr"/>
            <a:lstStyle/>
            <a:p>
              <a:endParaRPr lang="fr-FR"/>
            </a:p>
          </p:txBody>
        </p:sp>
        <p:sp>
          <p:nvSpPr>
            <p:cNvPr id="23749" name="Line 82"/>
            <p:cNvSpPr>
              <a:spLocks noChangeShapeType="1"/>
            </p:cNvSpPr>
            <p:nvPr/>
          </p:nvSpPr>
          <p:spPr bwMode="auto">
            <a:xfrm>
              <a:off x="3000" y="752"/>
              <a:ext cx="77" cy="49"/>
            </a:xfrm>
            <a:prstGeom prst="line">
              <a:avLst/>
            </a:prstGeom>
            <a:noFill/>
            <a:ln w="12700">
              <a:solidFill>
                <a:schemeClr val="tx1"/>
              </a:solidFill>
              <a:round/>
              <a:headEnd/>
              <a:tailEnd/>
            </a:ln>
          </p:spPr>
          <p:txBody>
            <a:bodyPr wrap="none" anchor="ctr"/>
            <a:lstStyle/>
            <a:p>
              <a:endParaRPr lang="fr-FR"/>
            </a:p>
          </p:txBody>
        </p:sp>
        <p:sp>
          <p:nvSpPr>
            <p:cNvPr id="23750" name="Line 83"/>
            <p:cNvSpPr>
              <a:spLocks noChangeShapeType="1"/>
            </p:cNvSpPr>
            <p:nvPr/>
          </p:nvSpPr>
          <p:spPr bwMode="auto">
            <a:xfrm flipH="1">
              <a:off x="3023" y="930"/>
              <a:ext cx="77" cy="49"/>
            </a:xfrm>
            <a:prstGeom prst="line">
              <a:avLst/>
            </a:prstGeom>
            <a:noFill/>
            <a:ln w="12700">
              <a:solidFill>
                <a:schemeClr val="tx1"/>
              </a:solidFill>
              <a:round/>
              <a:headEnd/>
              <a:tailEnd/>
            </a:ln>
          </p:spPr>
          <p:txBody>
            <a:bodyPr wrap="none" anchor="ctr"/>
            <a:lstStyle/>
            <a:p>
              <a:endParaRPr lang="fr-FR"/>
            </a:p>
          </p:txBody>
        </p:sp>
        <p:sp>
          <p:nvSpPr>
            <p:cNvPr id="23751" name="Rectangle 84"/>
            <p:cNvSpPr>
              <a:spLocks noChangeArrowheads="1"/>
            </p:cNvSpPr>
            <p:nvPr/>
          </p:nvSpPr>
          <p:spPr bwMode="auto">
            <a:xfrm>
              <a:off x="2747" y="721"/>
              <a:ext cx="56" cy="85"/>
            </a:xfrm>
            <a:prstGeom prst="rect">
              <a:avLst/>
            </a:prstGeom>
            <a:solidFill>
              <a:schemeClr val="bg1"/>
            </a:solidFill>
            <a:ln w="12700">
              <a:noFill/>
              <a:miter lim="800000"/>
              <a:headEnd/>
              <a:tailEnd/>
            </a:ln>
          </p:spPr>
          <p:txBody>
            <a:bodyPr wrap="none" anchor="ctr"/>
            <a:lstStyle/>
            <a:p>
              <a:endParaRPr lang="fr-FR"/>
            </a:p>
          </p:txBody>
        </p:sp>
        <p:sp>
          <p:nvSpPr>
            <p:cNvPr id="23752" name="Text Box 85"/>
            <p:cNvSpPr txBox="1">
              <a:spLocks noChangeArrowheads="1"/>
            </p:cNvSpPr>
            <p:nvPr/>
          </p:nvSpPr>
          <p:spPr bwMode="auto">
            <a:xfrm>
              <a:off x="2676" y="690"/>
              <a:ext cx="185" cy="173"/>
            </a:xfrm>
            <a:prstGeom prst="rect">
              <a:avLst/>
            </a:prstGeom>
            <a:noFill/>
            <a:ln w="12700">
              <a:noFill/>
              <a:miter lim="800000"/>
              <a:headEnd/>
              <a:tailEnd/>
            </a:ln>
          </p:spPr>
          <p:txBody>
            <a:bodyPr wrap="none">
              <a:spAutoFit/>
            </a:bodyPr>
            <a:lstStyle/>
            <a:p>
              <a:r>
                <a:rPr lang="en-US" b="1"/>
                <a:t>N</a:t>
              </a:r>
            </a:p>
          </p:txBody>
        </p:sp>
        <p:sp>
          <p:nvSpPr>
            <p:cNvPr id="23753" name="Text Box 86"/>
            <p:cNvSpPr txBox="1">
              <a:spLocks noChangeArrowheads="1"/>
            </p:cNvSpPr>
            <p:nvPr/>
          </p:nvSpPr>
          <p:spPr bwMode="auto">
            <a:xfrm>
              <a:off x="2285" y="1930"/>
              <a:ext cx="191" cy="173"/>
            </a:xfrm>
            <a:prstGeom prst="rect">
              <a:avLst/>
            </a:prstGeom>
            <a:noFill/>
            <a:ln w="12700">
              <a:noFill/>
              <a:miter lim="800000"/>
              <a:headEnd/>
              <a:tailEnd/>
            </a:ln>
          </p:spPr>
          <p:txBody>
            <a:bodyPr wrap="none">
              <a:spAutoFit/>
            </a:bodyPr>
            <a:lstStyle/>
            <a:p>
              <a:r>
                <a:rPr lang="en-US" b="1"/>
                <a:t>O</a:t>
              </a:r>
            </a:p>
          </p:txBody>
        </p:sp>
        <p:sp>
          <p:nvSpPr>
            <p:cNvPr id="23754" name="Text Box 88"/>
            <p:cNvSpPr txBox="1">
              <a:spLocks noChangeArrowheads="1"/>
            </p:cNvSpPr>
            <p:nvPr/>
          </p:nvSpPr>
          <p:spPr bwMode="auto">
            <a:xfrm>
              <a:off x="2997" y="1650"/>
              <a:ext cx="191" cy="173"/>
            </a:xfrm>
            <a:prstGeom prst="rect">
              <a:avLst/>
            </a:prstGeom>
            <a:noFill/>
            <a:ln w="12700">
              <a:noFill/>
              <a:miter lim="800000"/>
              <a:headEnd/>
              <a:tailEnd/>
            </a:ln>
          </p:spPr>
          <p:txBody>
            <a:bodyPr wrap="none">
              <a:spAutoFit/>
            </a:bodyPr>
            <a:lstStyle/>
            <a:p>
              <a:r>
                <a:rPr lang="en-US" b="1"/>
                <a:t>O</a:t>
              </a:r>
            </a:p>
          </p:txBody>
        </p:sp>
        <p:sp>
          <p:nvSpPr>
            <p:cNvPr id="23755" name="AutoShape 89"/>
            <p:cNvSpPr>
              <a:spLocks noChangeArrowheads="1"/>
            </p:cNvSpPr>
            <p:nvPr/>
          </p:nvSpPr>
          <p:spPr bwMode="auto">
            <a:xfrm rot="16200000" flipH="1">
              <a:off x="2772" y="1948"/>
              <a:ext cx="236" cy="185"/>
            </a:xfrm>
            <a:prstGeom prst="pentagon">
              <a:avLst/>
            </a:prstGeom>
            <a:noFill/>
            <a:ln w="19050">
              <a:solidFill>
                <a:schemeClr val="tx1"/>
              </a:solidFill>
              <a:miter lim="800000"/>
              <a:headEnd/>
              <a:tailEnd/>
            </a:ln>
          </p:spPr>
          <p:txBody>
            <a:bodyPr wrap="none" anchor="ctr"/>
            <a:lstStyle/>
            <a:p>
              <a:endParaRPr lang="fr-FR"/>
            </a:p>
          </p:txBody>
        </p:sp>
        <p:sp>
          <p:nvSpPr>
            <p:cNvPr id="23756" name="AutoShape 90"/>
            <p:cNvSpPr>
              <a:spLocks noChangeArrowheads="1"/>
            </p:cNvSpPr>
            <p:nvPr/>
          </p:nvSpPr>
          <p:spPr bwMode="auto">
            <a:xfrm rot="-5400000">
              <a:off x="2949" y="1932"/>
              <a:ext cx="287" cy="222"/>
            </a:xfrm>
            <a:prstGeom prst="hexagon">
              <a:avLst>
                <a:gd name="adj" fmla="val 32320"/>
                <a:gd name="vf" fmla="val 115470"/>
              </a:avLst>
            </a:prstGeom>
            <a:noFill/>
            <a:ln w="19050">
              <a:solidFill>
                <a:schemeClr val="tx1"/>
              </a:solidFill>
              <a:miter lim="800000"/>
              <a:headEnd/>
              <a:tailEnd/>
            </a:ln>
          </p:spPr>
          <p:txBody>
            <a:bodyPr wrap="none" anchor="ctr"/>
            <a:lstStyle/>
            <a:p>
              <a:endParaRPr lang="fr-FR"/>
            </a:p>
          </p:txBody>
        </p:sp>
        <p:sp>
          <p:nvSpPr>
            <p:cNvPr id="23757" name="Text Box 91"/>
            <p:cNvSpPr txBox="1">
              <a:spLocks noChangeArrowheads="1"/>
            </p:cNvSpPr>
            <p:nvPr/>
          </p:nvSpPr>
          <p:spPr bwMode="auto">
            <a:xfrm>
              <a:off x="3223" y="2094"/>
              <a:ext cx="292" cy="173"/>
            </a:xfrm>
            <a:prstGeom prst="rect">
              <a:avLst/>
            </a:prstGeom>
            <a:noFill/>
            <a:ln w="12700">
              <a:noFill/>
              <a:miter lim="800000"/>
              <a:headEnd/>
              <a:tailEnd/>
            </a:ln>
          </p:spPr>
          <p:txBody>
            <a:bodyPr wrap="none">
              <a:spAutoFit/>
            </a:bodyPr>
            <a:lstStyle/>
            <a:p>
              <a:r>
                <a:rPr lang="en-US" b="1"/>
                <a:t>NH</a:t>
              </a:r>
              <a:r>
                <a:rPr lang="en-US" b="1" baseline="-25000"/>
                <a:t>2</a:t>
              </a:r>
              <a:endParaRPr lang="en-US" b="1"/>
            </a:p>
          </p:txBody>
        </p:sp>
        <p:sp>
          <p:nvSpPr>
            <p:cNvPr id="23758" name="Line 92"/>
            <p:cNvSpPr>
              <a:spLocks noChangeShapeType="1"/>
            </p:cNvSpPr>
            <p:nvPr/>
          </p:nvSpPr>
          <p:spPr bwMode="auto">
            <a:xfrm flipV="1">
              <a:off x="3104" y="1771"/>
              <a:ext cx="0" cy="139"/>
            </a:xfrm>
            <a:prstGeom prst="line">
              <a:avLst/>
            </a:prstGeom>
            <a:noFill/>
            <a:ln w="12700">
              <a:solidFill>
                <a:schemeClr val="tx1"/>
              </a:solidFill>
              <a:round/>
              <a:headEnd/>
              <a:tailEnd/>
            </a:ln>
          </p:spPr>
          <p:txBody>
            <a:bodyPr wrap="none" anchor="ctr"/>
            <a:lstStyle/>
            <a:p>
              <a:endParaRPr lang="fr-FR"/>
            </a:p>
          </p:txBody>
        </p:sp>
        <p:sp>
          <p:nvSpPr>
            <p:cNvPr id="23759" name="Rectangle 93"/>
            <p:cNvSpPr>
              <a:spLocks noChangeArrowheads="1"/>
            </p:cNvSpPr>
            <p:nvPr/>
          </p:nvSpPr>
          <p:spPr bwMode="auto">
            <a:xfrm>
              <a:off x="3062" y="2142"/>
              <a:ext cx="56" cy="84"/>
            </a:xfrm>
            <a:prstGeom prst="rect">
              <a:avLst/>
            </a:prstGeom>
            <a:solidFill>
              <a:schemeClr val="bg1"/>
            </a:solidFill>
            <a:ln w="12700">
              <a:noFill/>
              <a:miter lim="800000"/>
              <a:headEnd/>
              <a:tailEnd/>
            </a:ln>
          </p:spPr>
          <p:txBody>
            <a:bodyPr wrap="none" anchor="ctr"/>
            <a:lstStyle/>
            <a:p>
              <a:endParaRPr lang="fr-FR"/>
            </a:p>
          </p:txBody>
        </p:sp>
        <p:sp>
          <p:nvSpPr>
            <p:cNvPr id="23760" name="Text Box 94"/>
            <p:cNvSpPr txBox="1">
              <a:spLocks noChangeArrowheads="1"/>
            </p:cNvSpPr>
            <p:nvPr/>
          </p:nvSpPr>
          <p:spPr bwMode="auto">
            <a:xfrm>
              <a:off x="2991" y="2111"/>
              <a:ext cx="185" cy="173"/>
            </a:xfrm>
            <a:prstGeom prst="rect">
              <a:avLst/>
            </a:prstGeom>
            <a:noFill/>
            <a:ln w="12700">
              <a:noFill/>
              <a:miter lim="800000"/>
              <a:headEnd/>
              <a:tailEnd/>
            </a:ln>
          </p:spPr>
          <p:txBody>
            <a:bodyPr wrap="none">
              <a:spAutoFit/>
            </a:bodyPr>
            <a:lstStyle/>
            <a:p>
              <a:r>
                <a:rPr lang="en-US" b="1"/>
                <a:t>N</a:t>
              </a:r>
            </a:p>
          </p:txBody>
        </p:sp>
        <p:sp>
          <p:nvSpPr>
            <p:cNvPr id="23761" name="Rectangle 95"/>
            <p:cNvSpPr>
              <a:spLocks noChangeArrowheads="1"/>
            </p:cNvSpPr>
            <p:nvPr/>
          </p:nvSpPr>
          <p:spPr bwMode="auto">
            <a:xfrm>
              <a:off x="3174" y="1940"/>
              <a:ext cx="55" cy="84"/>
            </a:xfrm>
            <a:prstGeom prst="rect">
              <a:avLst/>
            </a:prstGeom>
            <a:solidFill>
              <a:schemeClr val="bg1"/>
            </a:solidFill>
            <a:ln w="12700">
              <a:noFill/>
              <a:miter lim="800000"/>
              <a:headEnd/>
              <a:tailEnd/>
            </a:ln>
          </p:spPr>
          <p:txBody>
            <a:bodyPr wrap="none" anchor="ctr"/>
            <a:lstStyle/>
            <a:p>
              <a:endParaRPr lang="fr-FR"/>
            </a:p>
          </p:txBody>
        </p:sp>
        <p:sp>
          <p:nvSpPr>
            <p:cNvPr id="23762" name="Text Box 96"/>
            <p:cNvSpPr txBox="1">
              <a:spLocks noChangeArrowheads="1"/>
            </p:cNvSpPr>
            <p:nvPr/>
          </p:nvSpPr>
          <p:spPr bwMode="auto">
            <a:xfrm>
              <a:off x="3102" y="1909"/>
              <a:ext cx="260" cy="173"/>
            </a:xfrm>
            <a:prstGeom prst="rect">
              <a:avLst/>
            </a:prstGeom>
            <a:noFill/>
            <a:ln w="12700">
              <a:noFill/>
              <a:miter lim="800000"/>
              <a:headEnd/>
              <a:tailEnd/>
            </a:ln>
          </p:spPr>
          <p:txBody>
            <a:bodyPr wrap="none">
              <a:spAutoFit/>
            </a:bodyPr>
            <a:lstStyle/>
            <a:p>
              <a:r>
                <a:rPr lang="en-US" b="1"/>
                <a:t>NH</a:t>
              </a:r>
            </a:p>
          </p:txBody>
        </p:sp>
        <p:sp>
          <p:nvSpPr>
            <p:cNvPr id="23763" name="Rectangle 97"/>
            <p:cNvSpPr>
              <a:spLocks noChangeArrowheads="1"/>
            </p:cNvSpPr>
            <p:nvPr/>
          </p:nvSpPr>
          <p:spPr bwMode="auto">
            <a:xfrm>
              <a:off x="2840" y="2108"/>
              <a:ext cx="56" cy="85"/>
            </a:xfrm>
            <a:prstGeom prst="rect">
              <a:avLst/>
            </a:prstGeom>
            <a:solidFill>
              <a:schemeClr val="bg1"/>
            </a:solidFill>
            <a:ln w="12700">
              <a:noFill/>
              <a:miter lim="800000"/>
              <a:headEnd/>
              <a:tailEnd/>
            </a:ln>
          </p:spPr>
          <p:txBody>
            <a:bodyPr wrap="none" anchor="ctr"/>
            <a:lstStyle/>
            <a:p>
              <a:endParaRPr lang="fr-FR"/>
            </a:p>
          </p:txBody>
        </p:sp>
        <p:sp>
          <p:nvSpPr>
            <p:cNvPr id="23764" name="Text Box 98"/>
            <p:cNvSpPr txBox="1">
              <a:spLocks noChangeArrowheads="1"/>
            </p:cNvSpPr>
            <p:nvPr/>
          </p:nvSpPr>
          <p:spPr bwMode="auto">
            <a:xfrm>
              <a:off x="2769" y="2077"/>
              <a:ext cx="185" cy="173"/>
            </a:xfrm>
            <a:prstGeom prst="rect">
              <a:avLst/>
            </a:prstGeom>
            <a:noFill/>
            <a:ln w="12700">
              <a:noFill/>
              <a:miter lim="800000"/>
              <a:headEnd/>
              <a:tailEnd/>
            </a:ln>
          </p:spPr>
          <p:txBody>
            <a:bodyPr wrap="none">
              <a:spAutoFit/>
            </a:bodyPr>
            <a:lstStyle/>
            <a:p>
              <a:r>
                <a:rPr lang="en-US" b="1"/>
                <a:t>N</a:t>
              </a:r>
            </a:p>
          </p:txBody>
        </p:sp>
        <p:sp>
          <p:nvSpPr>
            <p:cNvPr id="23765" name="Line 99"/>
            <p:cNvSpPr>
              <a:spLocks noChangeShapeType="1"/>
            </p:cNvSpPr>
            <p:nvPr/>
          </p:nvSpPr>
          <p:spPr bwMode="auto">
            <a:xfrm flipH="1">
              <a:off x="2818" y="1990"/>
              <a:ext cx="27" cy="51"/>
            </a:xfrm>
            <a:prstGeom prst="line">
              <a:avLst/>
            </a:prstGeom>
            <a:noFill/>
            <a:ln w="12700">
              <a:solidFill>
                <a:schemeClr val="tx1"/>
              </a:solidFill>
              <a:round/>
              <a:headEnd/>
              <a:tailEnd/>
            </a:ln>
          </p:spPr>
          <p:txBody>
            <a:bodyPr wrap="none" anchor="ctr"/>
            <a:lstStyle/>
            <a:p>
              <a:endParaRPr lang="fr-FR"/>
            </a:p>
          </p:txBody>
        </p:sp>
        <p:sp>
          <p:nvSpPr>
            <p:cNvPr id="23766" name="Line 100"/>
            <p:cNvSpPr>
              <a:spLocks noChangeShapeType="1"/>
            </p:cNvSpPr>
            <p:nvPr/>
          </p:nvSpPr>
          <p:spPr bwMode="auto">
            <a:xfrm>
              <a:off x="2999" y="1987"/>
              <a:ext cx="0" cy="118"/>
            </a:xfrm>
            <a:prstGeom prst="line">
              <a:avLst/>
            </a:prstGeom>
            <a:noFill/>
            <a:ln w="12700">
              <a:solidFill>
                <a:schemeClr val="tx1"/>
              </a:solidFill>
              <a:round/>
              <a:headEnd/>
              <a:tailEnd/>
            </a:ln>
          </p:spPr>
          <p:txBody>
            <a:bodyPr wrap="none" anchor="ctr"/>
            <a:lstStyle/>
            <a:p>
              <a:endParaRPr lang="fr-FR"/>
            </a:p>
          </p:txBody>
        </p:sp>
        <p:sp>
          <p:nvSpPr>
            <p:cNvPr id="23767" name="Line 101"/>
            <p:cNvSpPr>
              <a:spLocks noChangeShapeType="1"/>
            </p:cNvSpPr>
            <p:nvPr/>
          </p:nvSpPr>
          <p:spPr bwMode="auto">
            <a:xfrm>
              <a:off x="3205" y="2116"/>
              <a:ext cx="77" cy="49"/>
            </a:xfrm>
            <a:prstGeom prst="line">
              <a:avLst/>
            </a:prstGeom>
            <a:noFill/>
            <a:ln w="12700">
              <a:solidFill>
                <a:schemeClr val="tx1"/>
              </a:solidFill>
              <a:round/>
              <a:headEnd/>
              <a:tailEnd/>
            </a:ln>
          </p:spPr>
          <p:txBody>
            <a:bodyPr wrap="none" anchor="ctr"/>
            <a:lstStyle/>
            <a:p>
              <a:endParaRPr lang="fr-FR"/>
            </a:p>
          </p:txBody>
        </p:sp>
        <p:sp>
          <p:nvSpPr>
            <p:cNvPr id="23768" name="Line 102"/>
            <p:cNvSpPr>
              <a:spLocks noChangeShapeType="1"/>
            </p:cNvSpPr>
            <p:nvPr/>
          </p:nvSpPr>
          <p:spPr bwMode="auto">
            <a:xfrm flipH="1">
              <a:off x="3116" y="2098"/>
              <a:ext cx="77" cy="49"/>
            </a:xfrm>
            <a:prstGeom prst="line">
              <a:avLst/>
            </a:prstGeom>
            <a:noFill/>
            <a:ln w="12700">
              <a:solidFill>
                <a:schemeClr val="tx1"/>
              </a:solidFill>
              <a:round/>
              <a:headEnd/>
              <a:tailEnd/>
            </a:ln>
          </p:spPr>
          <p:txBody>
            <a:bodyPr wrap="none" anchor="ctr"/>
            <a:lstStyle/>
            <a:p>
              <a:endParaRPr lang="fr-FR"/>
            </a:p>
          </p:txBody>
        </p:sp>
        <p:sp>
          <p:nvSpPr>
            <p:cNvPr id="23769" name="Rectangle 103"/>
            <p:cNvSpPr>
              <a:spLocks noChangeArrowheads="1"/>
            </p:cNvSpPr>
            <p:nvPr/>
          </p:nvSpPr>
          <p:spPr bwMode="auto">
            <a:xfrm>
              <a:off x="2840" y="1889"/>
              <a:ext cx="56" cy="85"/>
            </a:xfrm>
            <a:prstGeom prst="rect">
              <a:avLst/>
            </a:prstGeom>
            <a:solidFill>
              <a:schemeClr val="bg1"/>
            </a:solidFill>
            <a:ln w="12700">
              <a:noFill/>
              <a:miter lim="800000"/>
              <a:headEnd/>
              <a:tailEnd/>
            </a:ln>
          </p:spPr>
          <p:txBody>
            <a:bodyPr wrap="none" anchor="ctr"/>
            <a:lstStyle/>
            <a:p>
              <a:endParaRPr lang="fr-FR"/>
            </a:p>
          </p:txBody>
        </p:sp>
        <p:sp>
          <p:nvSpPr>
            <p:cNvPr id="23770" name="Text Box 104"/>
            <p:cNvSpPr txBox="1">
              <a:spLocks noChangeArrowheads="1"/>
            </p:cNvSpPr>
            <p:nvPr/>
          </p:nvSpPr>
          <p:spPr bwMode="auto">
            <a:xfrm>
              <a:off x="2769" y="1858"/>
              <a:ext cx="185" cy="173"/>
            </a:xfrm>
            <a:prstGeom prst="rect">
              <a:avLst/>
            </a:prstGeom>
            <a:noFill/>
            <a:ln w="12700">
              <a:noFill/>
              <a:miter lim="800000"/>
              <a:headEnd/>
              <a:tailEnd/>
            </a:ln>
          </p:spPr>
          <p:txBody>
            <a:bodyPr wrap="none">
              <a:spAutoFit/>
            </a:bodyPr>
            <a:lstStyle/>
            <a:p>
              <a:r>
                <a:rPr lang="en-US" b="1"/>
                <a:t>N</a:t>
              </a:r>
            </a:p>
          </p:txBody>
        </p:sp>
        <p:sp>
          <p:nvSpPr>
            <p:cNvPr id="23771" name="Line 105"/>
            <p:cNvSpPr>
              <a:spLocks noChangeShapeType="1"/>
            </p:cNvSpPr>
            <p:nvPr/>
          </p:nvSpPr>
          <p:spPr bwMode="auto">
            <a:xfrm flipV="1">
              <a:off x="3082" y="1771"/>
              <a:ext cx="0" cy="139"/>
            </a:xfrm>
            <a:prstGeom prst="line">
              <a:avLst/>
            </a:prstGeom>
            <a:noFill/>
            <a:ln w="12700">
              <a:solidFill>
                <a:schemeClr val="tx1"/>
              </a:solidFill>
              <a:round/>
              <a:headEnd/>
              <a:tailEnd/>
            </a:ln>
          </p:spPr>
          <p:txBody>
            <a:bodyPr wrap="none" anchor="ctr"/>
            <a:lstStyle/>
            <a:p>
              <a:endParaRPr lang="fr-FR"/>
            </a:p>
          </p:txBody>
        </p:sp>
        <p:sp>
          <p:nvSpPr>
            <p:cNvPr id="23772" name="AutoShape 107"/>
            <p:cNvSpPr>
              <a:spLocks noChangeArrowheads="1"/>
            </p:cNvSpPr>
            <p:nvPr/>
          </p:nvSpPr>
          <p:spPr bwMode="auto">
            <a:xfrm rot="-5400000">
              <a:off x="2820" y="3038"/>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3773" name="Rectangle 108"/>
            <p:cNvSpPr>
              <a:spLocks noChangeArrowheads="1"/>
            </p:cNvSpPr>
            <p:nvPr/>
          </p:nvSpPr>
          <p:spPr bwMode="auto">
            <a:xfrm>
              <a:off x="2927" y="3256"/>
              <a:ext cx="61" cy="83"/>
            </a:xfrm>
            <a:prstGeom prst="rect">
              <a:avLst/>
            </a:prstGeom>
            <a:solidFill>
              <a:schemeClr val="bg1"/>
            </a:solidFill>
            <a:ln w="12700">
              <a:noFill/>
              <a:miter lim="800000"/>
              <a:headEnd/>
              <a:tailEnd/>
            </a:ln>
          </p:spPr>
          <p:txBody>
            <a:bodyPr wrap="none" anchor="ctr"/>
            <a:lstStyle/>
            <a:p>
              <a:endParaRPr lang="fr-FR"/>
            </a:p>
          </p:txBody>
        </p:sp>
        <p:sp>
          <p:nvSpPr>
            <p:cNvPr id="23774" name="Line 110"/>
            <p:cNvSpPr>
              <a:spLocks noChangeShapeType="1"/>
            </p:cNvSpPr>
            <p:nvPr/>
          </p:nvSpPr>
          <p:spPr bwMode="auto">
            <a:xfrm flipV="1">
              <a:off x="2964" y="2868"/>
              <a:ext cx="0" cy="148"/>
            </a:xfrm>
            <a:prstGeom prst="line">
              <a:avLst/>
            </a:prstGeom>
            <a:noFill/>
            <a:ln w="12700">
              <a:solidFill>
                <a:schemeClr val="tx1"/>
              </a:solidFill>
              <a:round/>
              <a:headEnd/>
              <a:tailEnd/>
            </a:ln>
          </p:spPr>
          <p:txBody>
            <a:bodyPr wrap="none" anchor="ctr"/>
            <a:lstStyle/>
            <a:p>
              <a:endParaRPr lang="fr-FR"/>
            </a:p>
          </p:txBody>
        </p:sp>
        <p:sp>
          <p:nvSpPr>
            <p:cNvPr id="23775" name="Line 111"/>
            <p:cNvSpPr>
              <a:spLocks noChangeShapeType="1"/>
            </p:cNvSpPr>
            <p:nvPr/>
          </p:nvSpPr>
          <p:spPr bwMode="auto">
            <a:xfrm>
              <a:off x="2858" y="3104"/>
              <a:ext cx="0" cy="116"/>
            </a:xfrm>
            <a:prstGeom prst="line">
              <a:avLst/>
            </a:prstGeom>
            <a:noFill/>
            <a:ln w="12700">
              <a:solidFill>
                <a:schemeClr val="tx1"/>
              </a:solidFill>
              <a:round/>
              <a:headEnd/>
              <a:tailEnd/>
            </a:ln>
          </p:spPr>
          <p:txBody>
            <a:bodyPr wrap="none" anchor="ctr"/>
            <a:lstStyle/>
            <a:p>
              <a:endParaRPr lang="fr-FR"/>
            </a:p>
          </p:txBody>
        </p:sp>
        <p:sp>
          <p:nvSpPr>
            <p:cNvPr id="23776" name="Line 112"/>
            <p:cNvSpPr>
              <a:spLocks noChangeShapeType="1"/>
            </p:cNvSpPr>
            <p:nvPr/>
          </p:nvSpPr>
          <p:spPr bwMode="auto">
            <a:xfrm>
              <a:off x="2961" y="3038"/>
              <a:ext cx="83" cy="48"/>
            </a:xfrm>
            <a:prstGeom prst="line">
              <a:avLst/>
            </a:prstGeom>
            <a:noFill/>
            <a:ln w="12700">
              <a:solidFill>
                <a:schemeClr val="tx1"/>
              </a:solidFill>
              <a:round/>
              <a:headEnd/>
              <a:tailEnd/>
            </a:ln>
          </p:spPr>
          <p:txBody>
            <a:bodyPr wrap="none" anchor="ctr"/>
            <a:lstStyle/>
            <a:p>
              <a:endParaRPr lang="fr-FR"/>
            </a:p>
          </p:txBody>
        </p:sp>
        <p:sp>
          <p:nvSpPr>
            <p:cNvPr id="23777" name="Line 113"/>
            <p:cNvSpPr>
              <a:spLocks noChangeShapeType="1"/>
            </p:cNvSpPr>
            <p:nvPr/>
          </p:nvSpPr>
          <p:spPr bwMode="auto">
            <a:xfrm>
              <a:off x="3074" y="3236"/>
              <a:ext cx="65" cy="74"/>
            </a:xfrm>
            <a:prstGeom prst="line">
              <a:avLst/>
            </a:prstGeom>
            <a:noFill/>
            <a:ln w="12700">
              <a:solidFill>
                <a:schemeClr val="tx1"/>
              </a:solidFill>
              <a:round/>
              <a:headEnd/>
              <a:tailEnd/>
            </a:ln>
          </p:spPr>
          <p:txBody>
            <a:bodyPr wrap="none" anchor="ctr"/>
            <a:lstStyle/>
            <a:p>
              <a:endParaRPr lang="fr-FR"/>
            </a:p>
          </p:txBody>
        </p:sp>
        <p:sp>
          <p:nvSpPr>
            <p:cNvPr id="23778" name="Line 114"/>
            <p:cNvSpPr>
              <a:spLocks noChangeShapeType="1"/>
            </p:cNvSpPr>
            <p:nvPr/>
          </p:nvSpPr>
          <p:spPr bwMode="auto">
            <a:xfrm>
              <a:off x="3082" y="3218"/>
              <a:ext cx="65" cy="74"/>
            </a:xfrm>
            <a:prstGeom prst="line">
              <a:avLst/>
            </a:prstGeom>
            <a:noFill/>
            <a:ln w="12700">
              <a:solidFill>
                <a:schemeClr val="tx1"/>
              </a:solidFill>
              <a:round/>
              <a:headEnd/>
              <a:tailEnd/>
            </a:ln>
          </p:spPr>
          <p:txBody>
            <a:bodyPr wrap="none" anchor="ctr"/>
            <a:lstStyle/>
            <a:p>
              <a:endParaRPr lang="fr-FR"/>
            </a:p>
          </p:txBody>
        </p:sp>
        <p:sp>
          <p:nvSpPr>
            <p:cNvPr id="23779" name="AutoShape 115"/>
            <p:cNvSpPr>
              <a:spLocks noChangeArrowheads="1"/>
            </p:cNvSpPr>
            <p:nvPr/>
          </p:nvSpPr>
          <p:spPr bwMode="auto">
            <a:xfrm rot="-5400000">
              <a:off x="2820" y="3038"/>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3780" name="Rectangle 116"/>
            <p:cNvSpPr>
              <a:spLocks noChangeArrowheads="1"/>
            </p:cNvSpPr>
            <p:nvPr/>
          </p:nvSpPr>
          <p:spPr bwMode="auto">
            <a:xfrm>
              <a:off x="2927" y="3256"/>
              <a:ext cx="61" cy="83"/>
            </a:xfrm>
            <a:prstGeom prst="rect">
              <a:avLst/>
            </a:prstGeom>
            <a:solidFill>
              <a:schemeClr val="bg1"/>
            </a:solidFill>
            <a:ln w="12700">
              <a:noFill/>
              <a:miter lim="800000"/>
              <a:headEnd/>
              <a:tailEnd/>
            </a:ln>
          </p:spPr>
          <p:txBody>
            <a:bodyPr wrap="none" anchor="ctr"/>
            <a:lstStyle/>
            <a:p>
              <a:endParaRPr lang="fr-FR"/>
            </a:p>
          </p:txBody>
        </p:sp>
        <p:sp>
          <p:nvSpPr>
            <p:cNvPr id="23781" name="Text Box 117"/>
            <p:cNvSpPr txBox="1">
              <a:spLocks noChangeArrowheads="1"/>
            </p:cNvSpPr>
            <p:nvPr/>
          </p:nvSpPr>
          <p:spPr bwMode="auto">
            <a:xfrm>
              <a:off x="2865" y="3210"/>
              <a:ext cx="185" cy="173"/>
            </a:xfrm>
            <a:prstGeom prst="rect">
              <a:avLst/>
            </a:prstGeom>
            <a:noFill/>
            <a:ln w="12700">
              <a:noFill/>
              <a:miter lim="800000"/>
              <a:headEnd/>
              <a:tailEnd/>
            </a:ln>
          </p:spPr>
          <p:txBody>
            <a:bodyPr wrap="none">
              <a:spAutoFit/>
            </a:bodyPr>
            <a:lstStyle/>
            <a:p>
              <a:r>
                <a:rPr lang="en-US" b="1"/>
                <a:t>N</a:t>
              </a:r>
            </a:p>
          </p:txBody>
        </p:sp>
        <p:sp>
          <p:nvSpPr>
            <p:cNvPr id="23782" name="Line 119"/>
            <p:cNvSpPr>
              <a:spLocks noChangeShapeType="1"/>
            </p:cNvSpPr>
            <p:nvPr/>
          </p:nvSpPr>
          <p:spPr bwMode="auto">
            <a:xfrm flipV="1">
              <a:off x="2964" y="2868"/>
              <a:ext cx="0" cy="148"/>
            </a:xfrm>
            <a:prstGeom prst="line">
              <a:avLst/>
            </a:prstGeom>
            <a:noFill/>
            <a:ln w="12700">
              <a:solidFill>
                <a:schemeClr val="tx1"/>
              </a:solidFill>
              <a:round/>
              <a:headEnd/>
              <a:tailEnd/>
            </a:ln>
          </p:spPr>
          <p:txBody>
            <a:bodyPr wrap="none" anchor="ctr"/>
            <a:lstStyle/>
            <a:p>
              <a:endParaRPr lang="fr-FR"/>
            </a:p>
          </p:txBody>
        </p:sp>
        <p:sp>
          <p:nvSpPr>
            <p:cNvPr id="23783" name="Text Box 120"/>
            <p:cNvSpPr txBox="1">
              <a:spLocks noChangeArrowheads="1"/>
            </p:cNvSpPr>
            <p:nvPr/>
          </p:nvSpPr>
          <p:spPr bwMode="auto">
            <a:xfrm>
              <a:off x="3082" y="3238"/>
              <a:ext cx="191" cy="173"/>
            </a:xfrm>
            <a:prstGeom prst="rect">
              <a:avLst/>
            </a:prstGeom>
            <a:noFill/>
            <a:ln w="12700">
              <a:noFill/>
              <a:miter lim="800000"/>
              <a:headEnd/>
              <a:tailEnd/>
            </a:ln>
          </p:spPr>
          <p:txBody>
            <a:bodyPr wrap="none">
              <a:spAutoFit/>
            </a:bodyPr>
            <a:lstStyle/>
            <a:p>
              <a:r>
                <a:rPr lang="en-US" b="1"/>
                <a:t>O</a:t>
              </a:r>
            </a:p>
          </p:txBody>
        </p:sp>
        <p:sp>
          <p:nvSpPr>
            <p:cNvPr id="23784" name="Line 121"/>
            <p:cNvSpPr>
              <a:spLocks noChangeShapeType="1"/>
            </p:cNvSpPr>
            <p:nvPr/>
          </p:nvSpPr>
          <p:spPr bwMode="auto">
            <a:xfrm>
              <a:off x="2858" y="3104"/>
              <a:ext cx="0" cy="116"/>
            </a:xfrm>
            <a:prstGeom prst="line">
              <a:avLst/>
            </a:prstGeom>
            <a:noFill/>
            <a:ln w="12700">
              <a:solidFill>
                <a:schemeClr val="tx1"/>
              </a:solidFill>
              <a:round/>
              <a:headEnd/>
              <a:tailEnd/>
            </a:ln>
          </p:spPr>
          <p:txBody>
            <a:bodyPr wrap="none" anchor="ctr"/>
            <a:lstStyle/>
            <a:p>
              <a:endParaRPr lang="fr-FR"/>
            </a:p>
          </p:txBody>
        </p:sp>
        <p:sp>
          <p:nvSpPr>
            <p:cNvPr id="23785" name="Line 122"/>
            <p:cNvSpPr>
              <a:spLocks noChangeShapeType="1"/>
            </p:cNvSpPr>
            <p:nvPr/>
          </p:nvSpPr>
          <p:spPr bwMode="auto">
            <a:xfrm>
              <a:off x="2961" y="3038"/>
              <a:ext cx="83" cy="48"/>
            </a:xfrm>
            <a:prstGeom prst="line">
              <a:avLst/>
            </a:prstGeom>
            <a:noFill/>
            <a:ln w="12700">
              <a:solidFill>
                <a:schemeClr val="tx1"/>
              </a:solidFill>
              <a:round/>
              <a:headEnd/>
              <a:tailEnd/>
            </a:ln>
          </p:spPr>
          <p:txBody>
            <a:bodyPr wrap="none" anchor="ctr"/>
            <a:lstStyle/>
            <a:p>
              <a:endParaRPr lang="fr-FR"/>
            </a:p>
          </p:txBody>
        </p:sp>
        <p:sp>
          <p:nvSpPr>
            <p:cNvPr id="23786" name="Text Box 123"/>
            <p:cNvSpPr txBox="1">
              <a:spLocks noChangeArrowheads="1"/>
            </p:cNvSpPr>
            <p:nvPr/>
          </p:nvSpPr>
          <p:spPr bwMode="auto">
            <a:xfrm>
              <a:off x="2868" y="2736"/>
              <a:ext cx="292" cy="173"/>
            </a:xfrm>
            <a:prstGeom prst="rect">
              <a:avLst/>
            </a:prstGeom>
            <a:noFill/>
            <a:ln w="12700">
              <a:noFill/>
              <a:miter lim="800000"/>
              <a:headEnd/>
              <a:tailEnd/>
            </a:ln>
          </p:spPr>
          <p:txBody>
            <a:bodyPr wrap="none">
              <a:spAutoFit/>
            </a:bodyPr>
            <a:lstStyle/>
            <a:p>
              <a:r>
                <a:rPr lang="en-US" b="1"/>
                <a:t>NH</a:t>
              </a:r>
              <a:r>
                <a:rPr lang="en-US" b="1" baseline="-25000"/>
                <a:t>2</a:t>
              </a:r>
              <a:endParaRPr lang="en-US" b="1"/>
            </a:p>
          </p:txBody>
        </p:sp>
        <p:sp>
          <p:nvSpPr>
            <p:cNvPr id="23787" name="Line 124"/>
            <p:cNvSpPr>
              <a:spLocks noChangeShapeType="1"/>
            </p:cNvSpPr>
            <p:nvPr/>
          </p:nvSpPr>
          <p:spPr bwMode="auto">
            <a:xfrm>
              <a:off x="3074" y="3236"/>
              <a:ext cx="65" cy="74"/>
            </a:xfrm>
            <a:prstGeom prst="line">
              <a:avLst/>
            </a:prstGeom>
            <a:noFill/>
            <a:ln w="12700">
              <a:solidFill>
                <a:schemeClr val="tx1"/>
              </a:solidFill>
              <a:round/>
              <a:headEnd/>
              <a:tailEnd/>
            </a:ln>
          </p:spPr>
          <p:txBody>
            <a:bodyPr wrap="none" anchor="ctr"/>
            <a:lstStyle/>
            <a:p>
              <a:endParaRPr lang="fr-FR"/>
            </a:p>
          </p:txBody>
        </p:sp>
        <p:sp>
          <p:nvSpPr>
            <p:cNvPr id="23788" name="Line 125"/>
            <p:cNvSpPr>
              <a:spLocks noChangeShapeType="1"/>
            </p:cNvSpPr>
            <p:nvPr/>
          </p:nvSpPr>
          <p:spPr bwMode="auto">
            <a:xfrm>
              <a:off x="3082" y="3218"/>
              <a:ext cx="65" cy="74"/>
            </a:xfrm>
            <a:prstGeom prst="line">
              <a:avLst/>
            </a:prstGeom>
            <a:noFill/>
            <a:ln w="12700">
              <a:solidFill>
                <a:schemeClr val="tx1"/>
              </a:solidFill>
              <a:round/>
              <a:headEnd/>
              <a:tailEnd/>
            </a:ln>
          </p:spPr>
          <p:txBody>
            <a:bodyPr wrap="none" anchor="ctr"/>
            <a:lstStyle/>
            <a:p>
              <a:endParaRPr lang="fr-FR"/>
            </a:p>
          </p:txBody>
        </p:sp>
        <p:sp>
          <p:nvSpPr>
            <p:cNvPr id="23789" name="Rectangle 126"/>
            <p:cNvSpPr>
              <a:spLocks noChangeArrowheads="1"/>
            </p:cNvSpPr>
            <p:nvPr/>
          </p:nvSpPr>
          <p:spPr bwMode="auto">
            <a:xfrm>
              <a:off x="3048" y="3058"/>
              <a:ext cx="61" cy="83"/>
            </a:xfrm>
            <a:prstGeom prst="rect">
              <a:avLst/>
            </a:prstGeom>
            <a:solidFill>
              <a:schemeClr val="bg1"/>
            </a:solidFill>
            <a:ln w="12700">
              <a:noFill/>
              <a:miter lim="800000"/>
              <a:headEnd/>
              <a:tailEnd/>
            </a:ln>
          </p:spPr>
          <p:txBody>
            <a:bodyPr wrap="none" anchor="ctr"/>
            <a:lstStyle/>
            <a:p>
              <a:endParaRPr lang="fr-FR"/>
            </a:p>
          </p:txBody>
        </p:sp>
        <p:sp>
          <p:nvSpPr>
            <p:cNvPr id="23790" name="Text Box 127"/>
            <p:cNvSpPr txBox="1">
              <a:spLocks noChangeArrowheads="1"/>
            </p:cNvSpPr>
            <p:nvPr/>
          </p:nvSpPr>
          <p:spPr bwMode="auto">
            <a:xfrm>
              <a:off x="2988" y="3014"/>
              <a:ext cx="185" cy="173"/>
            </a:xfrm>
            <a:prstGeom prst="rect">
              <a:avLst/>
            </a:prstGeom>
            <a:noFill/>
            <a:ln w="12700">
              <a:noFill/>
              <a:miter lim="800000"/>
              <a:headEnd/>
              <a:tailEnd/>
            </a:ln>
          </p:spPr>
          <p:txBody>
            <a:bodyPr wrap="none">
              <a:spAutoFit/>
            </a:bodyPr>
            <a:lstStyle/>
            <a:p>
              <a:r>
                <a:rPr lang="en-US" b="1"/>
                <a:t>N</a:t>
              </a:r>
            </a:p>
          </p:txBody>
        </p:sp>
      </p:grpSp>
      <p:grpSp>
        <p:nvGrpSpPr>
          <p:cNvPr id="6" name="Group 292"/>
          <p:cNvGrpSpPr>
            <a:grpSpLocks/>
          </p:cNvGrpSpPr>
          <p:nvPr/>
        </p:nvGrpSpPr>
        <p:grpSpPr bwMode="auto">
          <a:xfrm>
            <a:off x="5943600" y="684213"/>
            <a:ext cx="2479675" cy="6173787"/>
            <a:chOff x="3315" y="272"/>
            <a:chExt cx="1562" cy="3889"/>
          </a:xfrm>
        </p:grpSpPr>
        <p:sp>
          <p:nvSpPr>
            <p:cNvPr id="23559" name="Text Box 139"/>
            <p:cNvSpPr txBox="1">
              <a:spLocks noChangeArrowheads="1"/>
            </p:cNvSpPr>
            <p:nvPr/>
          </p:nvSpPr>
          <p:spPr bwMode="auto">
            <a:xfrm flipH="1" flipV="1">
              <a:off x="4352" y="2804"/>
              <a:ext cx="191" cy="173"/>
            </a:xfrm>
            <a:prstGeom prst="rect">
              <a:avLst/>
            </a:prstGeom>
            <a:noFill/>
            <a:ln w="12700">
              <a:noFill/>
              <a:miter lim="800000"/>
              <a:headEnd/>
              <a:tailEnd/>
            </a:ln>
          </p:spPr>
          <p:txBody>
            <a:bodyPr wrap="none">
              <a:spAutoFit/>
            </a:bodyPr>
            <a:lstStyle/>
            <a:p>
              <a:r>
                <a:rPr lang="en-US" b="1"/>
                <a:t>O</a:t>
              </a:r>
            </a:p>
          </p:txBody>
        </p:sp>
        <p:sp>
          <p:nvSpPr>
            <p:cNvPr id="23560" name="Text Box 140"/>
            <p:cNvSpPr txBox="1">
              <a:spLocks noChangeArrowheads="1"/>
            </p:cNvSpPr>
            <p:nvPr/>
          </p:nvSpPr>
          <p:spPr bwMode="auto">
            <a:xfrm flipH="1" flipV="1">
              <a:off x="4057" y="2814"/>
              <a:ext cx="191" cy="173"/>
            </a:xfrm>
            <a:prstGeom prst="rect">
              <a:avLst/>
            </a:prstGeom>
            <a:noFill/>
            <a:ln w="12700">
              <a:noFill/>
              <a:miter lim="800000"/>
              <a:headEnd/>
              <a:tailEnd/>
            </a:ln>
          </p:spPr>
          <p:txBody>
            <a:bodyPr wrap="none">
              <a:spAutoFit/>
            </a:bodyPr>
            <a:lstStyle/>
            <a:p>
              <a:r>
                <a:rPr lang="en-US" b="1"/>
                <a:t>H</a:t>
              </a:r>
            </a:p>
          </p:txBody>
        </p:sp>
        <p:sp>
          <p:nvSpPr>
            <p:cNvPr id="23561" name="AutoShape 141"/>
            <p:cNvSpPr>
              <a:spLocks noChangeArrowheads="1"/>
            </p:cNvSpPr>
            <p:nvPr/>
          </p:nvSpPr>
          <p:spPr bwMode="auto">
            <a:xfrm flipH="1" flipV="1">
              <a:off x="4056" y="3085"/>
              <a:ext cx="486" cy="304"/>
            </a:xfrm>
            <a:prstGeom prst="pentagon">
              <a:avLst/>
            </a:prstGeom>
            <a:noFill/>
            <a:ln w="19050">
              <a:solidFill>
                <a:schemeClr val="tx1"/>
              </a:solidFill>
              <a:miter lim="800000"/>
              <a:headEnd/>
              <a:tailEnd/>
            </a:ln>
          </p:spPr>
          <p:txBody>
            <a:bodyPr wrap="none" anchor="ctr"/>
            <a:lstStyle/>
            <a:p>
              <a:endParaRPr lang="fr-FR"/>
            </a:p>
          </p:txBody>
        </p:sp>
        <p:sp>
          <p:nvSpPr>
            <p:cNvPr id="23562" name="Rectangle 142"/>
            <p:cNvSpPr>
              <a:spLocks noChangeArrowheads="1"/>
            </p:cNvSpPr>
            <p:nvPr/>
          </p:nvSpPr>
          <p:spPr bwMode="auto">
            <a:xfrm flipH="1" flipV="1">
              <a:off x="4264" y="3355"/>
              <a:ext cx="70" cy="84"/>
            </a:xfrm>
            <a:prstGeom prst="rect">
              <a:avLst/>
            </a:prstGeom>
            <a:solidFill>
              <a:schemeClr val="bg1"/>
            </a:solidFill>
            <a:ln w="12700">
              <a:noFill/>
              <a:miter lim="800000"/>
              <a:headEnd/>
              <a:tailEnd/>
            </a:ln>
          </p:spPr>
          <p:txBody>
            <a:bodyPr wrap="none" anchor="ctr"/>
            <a:lstStyle/>
            <a:p>
              <a:endParaRPr lang="fr-FR"/>
            </a:p>
          </p:txBody>
        </p:sp>
        <p:sp>
          <p:nvSpPr>
            <p:cNvPr id="23563" name="Line 143"/>
            <p:cNvSpPr>
              <a:spLocks noChangeShapeType="1"/>
            </p:cNvSpPr>
            <p:nvPr/>
          </p:nvSpPr>
          <p:spPr bwMode="auto">
            <a:xfrm flipH="1">
              <a:off x="4153" y="2938"/>
              <a:ext cx="0" cy="152"/>
            </a:xfrm>
            <a:prstGeom prst="line">
              <a:avLst/>
            </a:prstGeom>
            <a:noFill/>
            <a:ln w="12700">
              <a:solidFill>
                <a:schemeClr val="tx1"/>
              </a:solidFill>
              <a:round/>
              <a:headEnd/>
              <a:tailEnd/>
            </a:ln>
          </p:spPr>
          <p:txBody>
            <a:bodyPr wrap="none" anchor="ctr"/>
            <a:lstStyle/>
            <a:p>
              <a:endParaRPr lang="fr-FR"/>
            </a:p>
          </p:txBody>
        </p:sp>
        <p:sp>
          <p:nvSpPr>
            <p:cNvPr id="23564" name="Text Box 144"/>
            <p:cNvSpPr txBox="1">
              <a:spLocks noChangeArrowheads="1"/>
            </p:cNvSpPr>
            <p:nvPr/>
          </p:nvSpPr>
          <p:spPr bwMode="auto">
            <a:xfrm flipH="1">
              <a:off x="4458" y="3776"/>
              <a:ext cx="175" cy="173"/>
            </a:xfrm>
            <a:prstGeom prst="rect">
              <a:avLst/>
            </a:prstGeom>
            <a:noFill/>
            <a:ln w="12700">
              <a:noFill/>
              <a:miter lim="800000"/>
              <a:headEnd/>
              <a:tailEnd/>
            </a:ln>
          </p:spPr>
          <p:txBody>
            <a:bodyPr wrap="none">
              <a:spAutoFit/>
            </a:bodyPr>
            <a:lstStyle/>
            <a:p>
              <a:r>
                <a:rPr lang="en-US" b="1"/>
                <a:t>P</a:t>
              </a:r>
            </a:p>
          </p:txBody>
        </p:sp>
        <p:sp>
          <p:nvSpPr>
            <p:cNvPr id="23565" name="Line 145"/>
            <p:cNvSpPr>
              <a:spLocks noChangeShapeType="1"/>
            </p:cNvSpPr>
            <p:nvPr/>
          </p:nvSpPr>
          <p:spPr bwMode="auto">
            <a:xfrm rot="16200000" flipH="1">
              <a:off x="4633" y="3792"/>
              <a:ext cx="0" cy="125"/>
            </a:xfrm>
            <a:prstGeom prst="line">
              <a:avLst/>
            </a:prstGeom>
            <a:noFill/>
            <a:ln w="12700">
              <a:solidFill>
                <a:schemeClr val="tx1"/>
              </a:solidFill>
              <a:round/>
              <a:headEnd/>
              <a:tailEnd/>
            </a:ln>
          </p:spPr>
          <p:txBody>
            <a:bodyPr wrap="none" anchor="ctr"/>
            <a:lstStyle/>
            <a:p>
              <a:endParaRPr lang="fr-FR"/>
            </a:p>
          </p:txBody>
        </p:sp>
        <p:sp>
          <p:nvSpPr>
            <p:cNvPr id="23566" name="Line 146"/>
            <p:cNvSpPr>
              <a:spLocks noChangeShapeType="1"/>
            </p:cNvSpPr>
            <p:nvPr/>
          </p:nvSpPr>
          <p:spPr bwMode="auto">
            <a:xfrm flipH="1">
              <a:off x="4449" y="2938"/>
              <a:ext cx="0" cy="152"/>
            </a:xfrm>
            <a:prstGeom prst="line">
              <a:avLst/>
            </a:prstGeom>
            <a:noFill/>
            <a:ln w="12700">
              <a:solidFill>
                <a:schemeClr val="tx1"/>
              </a:solidFill>
              <a:round/>
              <a:headEnd/>
              <a:tailEnd/>
            </a:ln>
          </p:spPr>
          <p:txBody>
            <a:bodyPr wrap="none" anchor="ctr"/>
            <a:lstStyle/>
            <a:p>
              <a:endParaRPr lang="fr-FR"/>
            </a:p>
          </p:txBody>
        </p:sp>
        <p:sp>
          <p:nvSpPr>
            <p:cNvPr id="23567" name="Line 147"/>
            <p:cNvSpPr>
              <a:spLocks noChangeShapeType="1"/>
            </p:cNvSpPr>
            <p:nvPr/>
          </p:nvSpPr>
          <p:spPr bwMode="auto">
            <a:xfrm flipH="1">
              <a:off x="4542" y="3271"/>
              <a:ext cx="0" cy="124"/>
            </a:xfrm>
            <a:prstGeom prst="line">
              <a:avLst/>
            </a:prstGeom>
            <a:noFill/>
            <a:ln w="12700">
              <a:solidFill>
                <a:schemeClr val="tx1"/>
              </a:solidFill>
              <a:round/>
              <a:headEnd/>
              <a:tailEnd/>
            </a:ln>
          </p:spPr>
          <p:txBody>
            <a:bodyPr wrap="none" anchor="ctr"/>
            <a:lstStyle/>
            <a:p>
              <a:endParaRPr lang="fr-FR"/>
            </a:p>
          </p:txBody>
        </p:sp>
        <p:sp>
          <p:nvSpPr>
            <p:cNvPr id="23568" name="Line 148"/>
            <p:cNvSpPr>
              <a:spLocks noChangeShapeType="1"/>
            </p:cNvSpPr>
            <p:nvPr/>
          </p:nvSpPr>
          <p:spPr bwMode="auto">
            <a:xfrm flipH="1">
              <a:off x="4542" y="3473"/>
              <a:ext cx="0" cy="123"/>
            </a:xfrm>
            <a:prstGeom prst="line">
              <a:avLst/>
            </a:prstGeom>
            <a:noFill/>
            <a:ln w="12700">
              <a:solidFill>
                <a:schemeClr val="tx1"/>
              </a:solidFill>
              <a:round/>
              <a:headEnd/>
              <a:tailEnd/>
            </a:ln>
          </p:spPr>
          <p:txBody>
            <a:bodyPr wrap="none" anchor="ctr"/>
            <a:lstStyle/>
            <a:p>
              <a:endParaRPr lang="fr-FR"/>
            </a:p>
          </p:txBody>
        </p:sp>
        <p:sp>
          <p:nvSpPr>
            <p:cNvPr id="23569" name="Text Box 149"/>
            <p:cNvSpPr txBox="1">
              <a:spLocks noChangeArrowheads="1"/>
            </p:cNvSpPr>
            <p:nvPr/>
          </p:nvSpPr>
          <p:spPr bwMode="auto">
            <a:xfrm flipH="1" flipV="1">
              <a:off x="4442" y="3546"/>
              <a:ext cx="191" cy="173"/>
            </a:xfrm>
            <a:prstGeom prst="rect">
              <a:avLst/>
            </a:prstGeom>
            <a:noFill/>
            <a:ln w="12700">
              <a:noFill/>
              <a:miter lim="800000"/>
              <a:headEnd/>
              <a:tailEnd/>
            </a:ln>
          </p:spPr>
          <p:txBody>
            <a:bodyPr wrap="none">
              <a:spAutoFit/>
            </a:bodyPr>
            <a:lstStyle/>
            <a:p>
              <a:r>
                <a:rPr lang="en-US" b="1"/>
                <a:t>O</a:t>
              </a:r>
            </a:p>
          </p:txBody>
        </p:sp>
        <p:sp>
          <p:nvSpPr>
            <p:cNvPr id="23570" name="Line 150"/>
            <p:cNvSpPr>
              <a:spLocks noChangeShapeType="1"/>
            </p:cNvSpPr>
            <p:nvPr/>
          </p:nvSpPr>
          <p:spPr bwMode="auto">
            <a:xfrm flipH="1">
              <a:off x="4542" y="3897"/>
              <a:ext cx="0" cy="119"/>
            </a:xfrm>
            <a:prstGeom prst="line">
              <a:avLst/>
            </a:prstGeom>
            <a:noFill/>
            <a:ln w="12700">
              <a:solidFill>
                <a:schemeClr val="tx1"/>
              </a:solidFill>
              <a:round/>
              <a:headEnd/>
              <a:tailEnd/>
            </a:ln>
          </p:spPr>
          <p:txBody>
            <a:bodyPr wrap="none" anchor="ctr"/>
            <a:lstStyle/>
            <a:p>
              <a:endParaRPr lang="fr-FR"/>
            </a:p>
          </p:txBody>
        </p:sp>
        <p:sp>
          <p:nvSpPr>
            <p:cNvPr id="23571" name="Line 151"/>
            <p:cNvSpPr>
              <a:spLocks noChangeShapeType="1"/>
            </p:cNvSpPr>
            <p:nvPr/>
          </p:nvSpPr>
          <p:spPr bwMode="auto">
            <a:xfrm rot="16200000" flipH="1">
              <a:off x="4452" y="3798"/>
              <a:ext cx="0" cy="125"/>
            </a:xfrm>
            <a:prstGeom prst="line">
              <a:avLst/>
            </a:prstGeom>
            <a:noFill/>
            <a:ln w="12700">
              <a:solidFill>
                <a:schemeClr val="tx1"/>
              </a:solidFill>
              <a:round/>
              <a:headEnd/>
              <a:tailEnd/>
            </a:ln>
          </p:spPr>
          <p:txBody>
            <a:bodyPr wrap="none" anchor="ctr"/>
            <a:lstStyle/>
            <a:p>
              <a:endParaRPr lang="fr-FR"/>
            </a:p>
          </p:txBody>
        </p:sp>
        <p:sp>
          <p:nvSpPr>
            <p:cNvPr id="23572" name="Line 153"/>
            <p:cNvSpPr>
              <a:spLocks noChangeShapeType="1"/>
            </p:cNvSpPr>
            <p:nvPr/>
          </p:nvSpPr>
          <p:spPr bwMode="auto">
            <a:xfrm rot="16200000" flipH="1">
              <a:off x="4452" y="3781"/>
              <a:ext cx="0" cy="125"/>
            </a:xfrm>
            <a:prstGeom prst="line">
              <a:avLst/>
            </a:prstGeom>
            <a:noFill/>
            <a:ln w="12700">
              <a:solidFill>
                <a:schemeClr val="tx1"/>
              </a:solidFill>
              <a:round/>
              <a:headEnd/>
              <a:tailEnd/>
            </a:ln>
          </p:spPr>
          <p:txBody>
            <a:bodyPr wrap="none" anchor="ctr"/>
            <a:lstStyle/>
            <a:p>
              <a:endParaRPr lang="fr-FR"/>
            </a:p>
          </p:txBody>
        </p:sp>
        <p:sp>
          <p:nvSpPr>
            <p:cNvPr id="23573" name="Text Box 154"/>
            <p:cNvSpPr txBox="1">
              <a:spLocks noChangeArrowheads="1"/>
            </p:cNvSpPr>
            <p:nvPr/>
          </p:nvSpPr>
          <p:spPr bwMode="auto">
            <a:xfrm flipH="1" flipV="1">
              <a:off x="4205" y="3293"/>
              <a:ext cx="191" cy="173"/>
            </a:xfrm>
            <a:prstGeom prst="rect">
              <a:avLst/>
            </a:prstGeom>
            <a:noFill/>
            <a:ln w="12700">
              <a:noFill/>
              <a:miter lim="800000"/>
              <a:headEnd/>
              <a:tailEnd/>
            </a:ln>
          </p:spPr>
          <p:txBody>
            <a:bodyPr wrap="none">
              <a:spAutoFit/>
            </a:bodyPr>
            <a:lstStyle/>
            <a:p>
              <a:r>
                <a:rPr lang="en-US" b="1"/>
                <a:t>O</a:t>
              </a:r>
            </a:p>
          </p:txBody>
        </p:sp>
        <p:sp>
          <p:nvSpPr>
            <p:cNvPr id="23574" name="Text Box 155"/>
            <p:cNvSpPr txBox="1">
              <a:spLocks noChangeArrowheads="1"/>
            </p:cNvSpPr>
            <p:nvPr/>
          </p:nvSpPr>
          <p:spPr bwMode="auto">
            <a:xfrm flipH="1" flipV="1">
              <a:off x="4269" y="3760"/>
              <a:ext cx="191" cy="173"/>
            </a:xfrm>
            <a:prstGeom prst="rect">
              <a:avLst/>
            </a:prstGeom>
            <a:noFill/>
            <a:ln w="12700">
              <a:noFill/>
              <a:miter lim="800000"/>
              <a:headEnd/>
              <a:tailEnd/>
            </a:ln>
          </p:spPr>
          <p:txBody>
            <a:bodyPr wrap="none">
              <a:spAutoFit/>
            </a:bodyPr>
            <a:lstStyle/>
            <a:p>
              <a:r>
                <a:rPr lang="en-US" b="1"/>
                <a:t>O</a:t>
              </a:r>
            </a:p>
          </p:txBody>
        </p:sp>
        <p:sp>
          <p:nvSpPr>
            <p:cNvPr id="23575" name="Line 156"/>
            <p:cNvSpPr>
              <a:spLocks noChangeShapeType="1"/>
            </p:cNvSpPr>
            <p:nvPr/>
          </p:nvSpPr>
          <p:spPr bwMode="auto">
            <a:xfrm flipH="1">
              <a:off x="4542" y="3675"/>
              <a:ext cx="0" cy="144"/>
            </a:xfrm>
            <a:prstGeom prst="line">
              <a:avLst/>
            </a:prstGeom>
            <a:noFill/>
            <a:ln w="12700">
              <a:solidFill>
                <a:schemeClr val="tx1"/>
              </a:solidFill>
              <a:round/>
              <a:headEnd/>
              <a:tailEnd/>
            </a:ln>
          </p:spPr>
          <p:txBody>
            <a:bodyPr wrap="none" anchor="ctr"/>
            <a:lstStyle/>
            <a:p>
              <a:endParaRPr lang="fr-FR"/>
            </a:p>
          </p:txBody>
        </p:sp>
        <p:sp>
          <p:nvSpPr>
            <p:cNvPr id="23576" name="Text Box 157"/>
            <p:cNvSpPr txBox="1">
              <a:spLocks noChangeArrowheads="1"/>
            </p:cNvSpPr>
            <p:nvPr/>
          </p:nvSpPr>
          <p:spPr bwMode="auto">
            <a:xfrm flipH="1">
              <a:off x="4447" y="3353"/>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3577" name="Line 160"/>
            <p:cNvSpPr>
              <a:spLocks noChangeShapeType="1"/>
            </p:cNvSpPr>
            <p:nvPr/>
          </p:nvSpPr>
          <p:spPr bwMode="auto">
            <a:xfrm rot="-2058745">
              <a:off x="3993" y="3066"/>
              <a:ext cx="2" cy="217"/>
            </a:xfrm>
            <a:prstGeom prst="line">
              <a:avLst/>
            </a:prstGeom>
            <a:noFill/>
            <a:ln w="19050">
              <a:solidFill>
                <a:schemeClr val="tx1"/>
              </a:solidFill>
              <a:round/>
              <a:headEnd/>
              <a:tailEnd/>
            </a:ln>
          </p:spPr>
          <p:txBody>
            <a:bodyPr wrap="none" anchor="ctr"/>
            <a:lstStyle/>
            <a:p>
              <a:endParaRPr lang="fr-FR"/>
            </a:p>
          </p:txBody>
        </p:sp>
        <p:sp>
          <p:nvSpPr>
            <p:cNvPr id="23578" name="Text Box 162"/>
            <p:cNvSpPr txBox="1">
              <a:spLocks noChangeArrowheads="1"/>
            </p:cNvSpPr>
            <p:nvPr/>
          </p:nvSpPr>
          <p:spPr bwMode="auto">
            <a:xfrm rot="19541255" flipH="1">
              <a:off x="3404" y="2736"/>
              <a:ext cx="191" cy="173"/>
            </a:xfrm>
            <a:prstGeom prst="rect">
              <a:avLst/>
            </a:prstGeom>
            <a:noFill/>
            <a:ln w="12700">
              <a:noFill/>
              <a:miter lim="800000"/>
              <a:headEnd/>
              <a:tailEnd/>
            </a:ln>
          </p:spPr>
          <p:txBody>
            <a:bodyPr wrap="none">
              <a:spAutoFit/>
            </a:bodyPr>
            <a:lstStyle/>
            <a:p>
              <a:r>
                <a:rPr lang="en-US" b="1"/>
                <a:t>O</a:t>
              </a:r>
            </a:p>
          </p:txBody>
        </p:sp>
        <p:sp>
          <p:nvSpPr>
            <p:cNvPr id="23579" name="AutoShape 163"/>
            <p:cNvSpPr>
              <a:spLocks noChangeArrowheads="1"/>
            </p:cNvSpPr>
            <p:nvPr/>
          </p:nvSpPr>
          <p:spPr bwMode="auto">
            <a:xfrm rot="3341255">
              <a:off x="3721" y="2867"/>
              <a:ext cx="236" cy="185"/>
            </a:xfrm>
            <a:prstGeom prst="pentagon">
              <a:avLst/>
            </a:prstGeom>
            <a:noFill/>
            <a:ln w="19050">
              <a:solidFill>
                <a:schemeClr val="tx1"/>
              </a:solidFill>
              <a:miter lim="800000"/>
              <a:headEnd/>
              <a:tailEnd/>
            </a:ln>
          </p:spPr>
          <p:txBody>
            <a:bodyPr wrap="none" anchor="ctr"/>
            <a:lstStyle/>
            <a:p>
              <a:endParaRPr lang="fr-FR"/>
            </a:p>
          </p:txBody>
        </p:sp>
        <p:sp>
          <p:nvSpPr>
            <p:cNvPr id="23580" name="AutoShape 164"/>
            <p:cNvSpPr>
              <a:spLocks noChangeArrowheads="1"/>
            </p:cNvSpPr>
            <p:nvPr/>
          </p:nvSpPr>
          <p:spPr bwMode="auto">
            <a:xfrm rot="3341255" flipH="1">
              <a:off x="3528" y="2966"/>
              <a:ext cx="287" cy="222"/>
            </a:xfrm>
            <a:prstGeom prst="hexagon">
              <a:avLst>
                <a:gd name="adj" fmla="val 32320"/>
                <a:gd name="vf" fmla="val 115470"/>
              </a:avLst>
            </a:prstGeom>
            <a:noFill/>
            <a:ln w="19050">
              <a:solidFill>
                <a:schemeClr val="tx1"/>
              </a:solidFill>
              <a:miter lim="800000"/>
              <a:headEnd/>
              <a:tailEnd/>
            </a:ln>
          </p:spPr>
          <p:txBody>
            <a:bodyPr wrap="none" anchor="ctr"/>
            <a:lstStyle/>
            <a:p>
              <a:endParaRPr lang="fr-FR"/>
            </a:p>
          </p:txBody>
        </p:sp>
        <p:sp>
          <p:nvSpPr>
            <p:cNvPr id="23581" name="Text Box 165"/>
            <p:cNvSpPr txBox="1">
              <a:spLocks noChangeArrowheads="1"/>
            </p:cNvSpPr>
            <p:nvPr/>
          </p:nvSpPr>
          <p:spPr bwMode="auto">
            <a:xfrm rot="19541255" flipH="1">
              <a:off x="3360" y="3253"/>
              <a:ext cx="292" cy="173"/>
            </a:xfrm>
            <a:prstGeom prst="rect">
              <a:avLst/>
            </a:prstGeom>
            <a:noFill/>
            <a:ln w="12700">
              <a:noFill/>
              <a:miter lim="800000"/>
              <a:headEnd/>
              <a:tailEnd/>
            </a:ln>
          </p:spPr>
          <p:txBody>
            <a:bodyPr wrap="none">
              <a:spAutoFit/>
            </a:bodyPr>
            <a:lstStyle/>
            <a:p>
              <a:r>
                <a:rPr lang="en-US" b="1"/>
                <a:t>H</a:t>
              </a:r>
              <a:r>
                <a:rPr lang="en-US" b="1" baseline="-25000"/>
                <a:t>2</a:t>
              </a:r>
              <a:r>
                <a:rPr lang="en-US" b="1"/>
                <a:t>N</a:t>
              </a:r>
            </a:p>
          </p:txBody>
        </p:sp>
        <p:sp>
          <p:nvSpPr>
            <p:cNvPr id="23582" name="Line 166"/>
            <p:cNvSpPr>
              <a:spLocks noChangeShapeType="1"/>
            </p:cNvSpPr>
            <p:nvPr/>
          </p:nvSpPr>
          <p:spPr bwMode="auto">
            <a:xfrm rot="-2058745" flipH="1" flipV="1">
              <a:off x="3549" y="2846"/>
              <a:ext cx="0" cy="139"/>
            </a:xfrm>
            <a:prstGeom prst="line">
              <a:avLst/>
            </a:prstGeom>
            <a:noFill/>
            <a:ln w="12700">
              <a:solidFill>
                <a:schemeClr val="tx1"/>
              </a:solidFill>
              <a:round/>
              <a:headEnd/>
              <a:tailEnd/>
            </a:ln>
          </p:spPr>
          <p:txBody>
            <a:bodyPr wrap="none" anchor="ctr"/>
            <a:lstStyle/>
            <a:p>
              <a:endParaRPr lang="fr-FR"/>
            </a:p>
          </p:txBody>
        </p:sp>
        <p:sp>
          <p:nvSpPr>
            <p:cNvPr id="23583" name="Rectangle 167"/>
            <p:cNvSpPr>
              <a:spLocks noChangeArrowheads="1"/>
            </p:cNvSpPr>
            <p:nvPr/>
          </p:nvSpPr>
          <p:spPr bwMode="auto">
            <a:xfrm rot="19541255" flipH="1">
              <a:off x="3726" y="3149"/>
              <a:ext cx="56" cy="84"/>
            </a:xfrm>
            <a:prstGeom prst="rect">
              <a:avLst/>
            </a:prstGeom>
            <a:solidFill>
              <a:schemeClr val="bg1"/>
            </a:solidFill>
            <a:ln w="12700">
              <a:noFill/>
              <a:miter lim="800000"/>
              <a:headEnd/>
              <a:tailEnd/>
            </a:ln>
          </p:spPr>
          <p:txBody>
            <a:bodyPr wrap="none" anchor="ctr"/>
            <a:lstStyle/>
            <a:p>
              <a:endParaRPr lang="fr-FR"/>
            </a:p>
          </p:txBody>
        </p:sp>
        <p:sp>
          <p:nvSpPr>
            <p:cNvPr id="23584" name="Text Box 168"/>
            <p:cNvSpPr txBox="1">
              <a:spLocks noChangeArrowheads="1"/>
            </p:cNvSpPr>
            <p:nvPr/>
          </p:nvSpPr>
          <p:spPr bwMode="auto">
            <a:xfrm rot="19541255" flipH="1">
              <a:off x="3674" y="3112"/>
              <a:ext cx="185" cy="173"/>
            </a:xfrm>
            <a:prstGeom prst="rect">
              <a:avLst/>
            </a:prstGeom>
            <a:noFill/>
            <a:ln w="12700">
              <a:noFill/>
              <a:miter lim="800000"/>
              <a:headEnd/>
              <a:tailEnd/>
            </a:ln>
          </p:spPr>
          <p:txBody>
            <a:bodyPr wrap="none">
              <a:spAutoFit/>
            </a:bodyPr>
            <a:lstStyle/>
            <a:p>
              <a:r>
                <a:rPr lang="en-US" b="1"/>
                <a:t>N</a:t>
              </a:r>
            </a:p>
          </p:txBody>
        </p:sp>
        <p:sp>
          <p:nvSpPr>
            <p:cNvPr id="23585" name="Rectangle 169"/>
            <p:cNvSpPr>
              <a:spLocks noChangeArrowheads="1"/>
            </p:cNvSpPr>
            <p:nvPr/>
          </p:nvSpPr>
          <p:spPr bwMode="auto">
            <a:xfrm rot="19541255" flipH="1">
              <a:off x="3520" y="3045"/>
              <a:ext cx="55" cy="84"/>
            </a:xfrm>
            <a:prstGeom prst="rect">
              <a:avLst/>
            </a:prstGeom>
            <a:solidFill>
              <a:schemeClr val="bg1"/>
            </a:solidFill>
            <a:ln w="12700">
              <a:noFill/>
              <a:miter lim="800000"/>
              <a:headEnd/>
              <a:tailEnd/>
            </a:ln>
          </p:spPr>
          <p:txBody>
            <a:bodyPr wrap="none" anchor="ctr"/>
            <a:lstStyle/>
            <a:p>
              <a:endParaRPr lang="fr-FR"/>
            </a:p>
          </p:txBody>
        </p:sp>
        <p:sp>
          <p:nvSpPr>
            <p:cNvPr id="23586" name="Text Box 170"/>
            <p:cNvSpPr txBox="1">
              <a:spLocks noChangeArrowheads="1"/>
            </p:cNvSpPr>
            <p:nvPr/>
          </p:nvSpPr>
          <p:spPr bwMode="auto">
            <a:xfrm rot="19541255" flipH="1">
              <a:off x="3392" y="3025"/>
              <a:ext cx="260" cy="173"/>
            </a:xfrm>
            <a:prstGeom prst="rect">
              <a:avLst/>
            </a:prstGeom>
            <a:noFill/>
            <a:ln w="12700">
              <a:noFill/>
              <a:miter lim="800000"/>
              <a:headEnd/>
              <a:tailEnd/>
            </a:ln>
          </p:spPr>
          <p:txBody>
            <a:bodyPr wrap="none">
              <a:spAutoFit/>
            </a:bodyPr>
            <a:lstStyle/>
            <a:p>
              <a:r>
                <a:rPr lang="en-US" b="1"/>
                <a:t>HN</a:t>
              </a:r>
            </a:p>
          </p:txBody>
        </p:sp>
        <p:sp>
          <p:nvSpPr>
            <p:cNvPr id="23587" name="Rectangle 171"/>
            <p:cNvSpPr>
              <a:spLocks noChangeArrowheads="1"/>
            </p:cNvSpPr>
            <p:nvPr/>
          </p:nvSpPr>
          <p:spPr bwMode="auto">
            <a:xfrm rot="19541255" flipH="1">
              <a:off x="3891" y="2996"/>
              <a:ext cx="56" cy="85"/>
            </a:xfrm>
            <a:prstGeom prst="rect">
              <a:avLst/>
            </a:prstGeom>
            <a:solidFill>
              <a:schemeClr val="bg1"/>
            </a:solidFill>
            <a:ln w="12700">
              <a:noFill/>
              <a:miter lim="800000"/>
              <a:headEnd/>
              <a:tailEnd/>
            </a:ln>
          </p:spPr>
          <p:txBody>
            <a:bodyPr wrap="none" anchor="ctr"/>
            <a:lstStyle/>
            <a:p>
              <a:endParaRPr lang="fr-FR"/>
            </a:p>
          </p:txBody>
        </p:sp>
        <p:sp>
          <p:nvSpPr>
            <p:cNvPr id="23588" name="Text Box 172"/>
            <p:cNvSpPr txBox="1">
              <a:spLocks noChangeArrowheads="1"/>
            </p:cNvSpPr>
            <p:nvPr/>
          </p:nvSpPr>
          <p:spPr bwMode="auto">
            <a:xfrm rot="19541255" flipH="1">
              <a:off x="3839" y="2959"/>
              <a:ext cx="185" cy="173"/>
            </a:xfrm>
            <a:prstGeom prst="rect">
              <a:avLst/>
            </a:prstGeom>
            <a:noFill/>
            <a:ln w="12700">
              <a:noFill/>
              <a:miter lim="800000"/>
              <a:headEnd/>
              <a:tailEnd/>
            </a:ln>
          </p:spPr>
          <p:txBody>
            <a:bodyPr wrap="none">
              <a:spAutoFit/>
            </a:bodyPr>
            <a:lstStyle/>
            <a:p>
              <a:r>
                <a:rPr lang="en-US" b="1"/>
                <a:t>N</a:t>
              </a:r>
            </a:p>
          </p:txBody>
        </p:sp>
        <p:sp>
          <p:nvSpPr>
            <p:cNvPr id="23589" name="Line 173"/>
            <p:cNvSpPr>
              <a:spLocks noChangeShapeType="1"/>
            </p:cNvSpPr>
            <p:nvPr/>
          </p:nvSpPr>
          <p:spPr bwMode="auto">
            <a:xfrm rot="-2058745">
              <a:off x="3859" y="2881"/>
              <a:ext cx="27" cy="51"/>
            </a:xfrm>
            <a:prstGeom prst="line">
              <a:avLst/>
            </a:prstGeom>
            <a:noFill/>
            <a:ln w="12700">
              <a:solidFill>
                <a:schemeClr val="tx1"/>
              </a:solidFill>
              <a:round/>
              <a:headEnd/>
              <a:tailEnd/>
            </a:ln>
          </p:spPr>
          <p:txBody>
            <a:bodyPr wrap="none" anchor="ctr"/>
            <a:lstStyle/>
            <a:p>
              <a:endParaRPr lang="fr-FR"/>
            </a:p>
          </p:txBody>
        </p:sp>
        <p:sp>
          <p:nvSpPr>
            <p:cNvPr id="23590" name="Line 174"/>
            <p:cNvSpPr>
              <a:spLocks noChangeShapeType="1"/>
            </p:cNvSpPr>
            <p:nvPr/>
          </p:nvSpPr>
          <p:spPr bwMode="auto">
            <a:xfrm rot="19541255" flipH="1">
              <a:off x="3751" y="2967"/>
              <a:ext cx="0" cy="118"/>
            </a:xfrm>
            <a:prstGeom prst="line">
              <a:avLst/>
            </a:prstGeom>
            <a:noFill/>
            <a:ln w="12700">
              <a:solidFill>
                <a:schemeClr val="tx1"/>
              </a:solidFill>
              <a:round/>
              <a:headEnd/>
              <a:tailEnd/>
            </a:ln>
          </p:spPr>
          <p:txBody>
            <a:bodyPr wrap="none" anchor="ctr"/>
            <a:lstStyle/>
            <a:p>
              <a:endParaRPr lang="fr-FR"/>
            </a:p>
          </p:txBody>
        </p:sp>
        <p:sp>
          <p:nvSpPr>
            <p:cNvPr id="23591" name="Line 175"/>
            <p:cNvSpPr>
              <a:spLocks noChangeShapeType="1"/>
            </p:cNvSpPr>
            <p:nvPr/>
          </p:nvSpPr>
          <p:spPr bwMode="auto">
            <a:xfrm rot="19541255" flipH="1">
              <a:off x="3564" y="3217"/>
              <a:ext cx="77" cy="49"/>
            </a:xfrm>
            <a:prstGeom prst="line">
              <a:avLst/>
            </a:prstGeom>
            <a:noFill/>
            <a:ln w="12700">
              <a:solidFill>
                <a:schemeClr val="tx1"/>
              </a:solidFill>
              <a:round/>
              <a:headEnd/>
              <a:tailEnd/>
            </a:ln>
          </p:spPr>
          <p:txBody>
            <a:bodyPr wrap="none" anchor="ctr"/>
            <a:lstStyle/>
            <a:p>
              <a:endParaRPr lang="fr-FR"/>
            </a:p>
          </p:txBody>
        </p:sp>
        <p:sp>
          <p:nvSpPr>
            <p:cNvPr id="23592" name="Line 176"/>
            <p:cNvSpPr>
              <a:spLocks noChangeShapeType="1"/>
            </p:cNvSpPr>
            <p:nvPr/>
          </p:nvSpPr>
          <p:spPr bwMode="auto">
            <a:xfrm rot="-2058745">
              <a:off x="3628" y="3152"/>
              <a:ext cx="77" cy="49"/>
            </a:xfrm>
            <a:prstGeom prst="line">
              <a:avLst/>
            </a:prstGeom>
            <a:noFill/>
            <a:ln w="12700">
              <a:solidFill>
                <a:schemeClr val="tx1"/>
              </a:solidFill>
              <a:round/>
              <a:headEnd/>
              <a:tailEnd/>
            </a:ln>
          </p:spPr>
          <p:txBody>
            <a:bodyPr wrap="none" anchor="ctr"/>
            <a:lstStyle/>
            <a:p>
              <a:endParaRPr lang="fr-FR"/>
            </a:p>
          </p:txBody>
        </p:sp>
        <p:sp>
          <p:nvSpPr>
            <p:cNvPr id="23593" name="Rectangle 177"/>
            <p:cNvSpPr>
              <a:spLocks noChangeArrowheads="1"/>
            </p:cNvSpPr>
            <p:nvPr/>
          </p:nvSpPr>
          <p:spPr bwMode="auto">
            <a:xfrm rot="19541255" flipH="1">
              <a:off x="3767" y="2815"/>
              <a:ext cx="56" cy="85"/>
            </a:xfrm>
            <a:prstGeom prst="rect">
              <a:avLst/>
            </a:prstGeom>
            <a:solidFill>
              <a:schemeClr val="bg1"/>
            </a:solidFill>
            <a:ln w="12700">
              <a:noFill/>
              <a:miter lim="800000"/>
              <a:headEnd/>
              <a:tailEnd/>
            </a:ln>
          </p:spPr>
          <p:txBody>
            <a:bodyPr wrap="none" anchor="ctr"/>
            <a:lstStyle/>
            <a:p>
              <a:endParaRPr lang="fr-FR"/>
            </a:p>
          </p:txBody>
        </p:sp>
        <p:sp>
          <p:nvSpPr>
            <p:cNvPr id="23594" name="Text Box 178"/>
            <p:cNvSpPr txBox="1">
              <a:spLocks noChangeArrowheads="1"/>
            </p:cNvSpPr>
            <p:nvPr/>
          </p:nvSpPr>
          <p:spPr bwMode="auto">
            <a:xfrm rot="19541255" flipH="1">
              <a:off x="3715" y="2778"/>
              <a:ext cx="185" cy="173"/>
            </a:xfrm>
            <a:prstGeom prst="rect">
              <a:avLst/>
            </a:prstGeom>
            <a:noFill/>
            <a:ln w="12700">
              <a:noFill/>
              <a:miter lim="800000"/>
              <a:headEnd/>
              <a:tailEnd/>
            </a:ln>
          </p:spPr>
          <p:txBody>
            <a:bodyPr wrap="none">
              <a:spAutoFit/>
            </a:bodyPr>
            <a:lstStyle/>
            <a:p>
              <a:r>
                <a:rPr lang="en-US" b="1"/>
                <a:t>N</a:t>
              </a:r>
            </a:p>
          </p:txBody>
        </p:sp>
        <p:sp>
          <p:nvSpPr>
            <p:cNvPr id="23595" name="Line 179"/>
            <p:cNvSpPr>
              <a:spLocks noChangeShapeType="1"/>
            </p:cNvSpPr>
            <p:nvPr/>
          </p:nvSpPr>
          <p:spPr bwMode="auto">
            <a:xfrm rot="-2058745" flipH="1" flipV="1">
              <a:off x="3567" y="2834"/>
              <a:ext cx="0" cy="139"/>
            </a:xfrm>
            <a:prstGeom prst="line">
              <a:avLst/>
            </a:prstGeom>
            <a:noFill/>
            <a:ln w="12700">
              <a:solidFill>
                <a:schemeClr val="tx1"/>
              </a:solidFill>
              <a:round/>
              <a:headEnd/>
              <a:tailEnd/>
            </a:ln>
          </p:spPr>
          <p:txBody>
            <a:bodyPr wrap="none" anchor="ctr"/>
            <a:lstStyle/>
            <a:p>
              <a:endParaRPr lang="fr-FR"/>
            </a:p>
          </p:txBody>
        </p:sp>
        <p:sp>
          <p:nvSpPr>
            <p:cNvPr id="23596" name="Text Box 183"/>
            <p:cNvSpPr txBox="1">
              <a:spLocks noChangeArrowheads="1"/>
            </p:cNvSpPr>
            <p:nvPr/>
          </p:nvSpPr>
          <p:spPr bwMode="auto">
            <a:xfrm>
              <a:off x="4438" y="2816"/>
              <a:ext cx="116" cy="173"/>
            </a:xfrm>
            <a:prstGeom prst="rect">
              <a:avLst/>
            </a:prstGeom>
            <a:noFill/>
            <a:ln w="12700">
              <a:noFill/>
              <a:miter lim="800000"/>
              <a:headEnd/>
              <a:tailEnd/>
            </a:ln>
          </p:spPr>
          <p:txBody>
            <a:bodyPr wrap="none">
              <a:spAutoFit/>
            </a:bodyPr>
            <a:lstStyle/>
            <a:p>
              <a:endParaRPr lang="fr-FR" b="1"/>
            </a:p>
          </p:txBody>
        </p:sp>
        <p:sp>
          <p:nvSpPr>
            <p:cNvPr id="23597" name="Text Box 188"/>
            <p:cNvSpPr txBox="1">
              <a:spLocks noChangeArrowheads="1"/>
            </p:cNvSpPr>
            <p:nvPr/>
          </p:nvSpPr>
          <p:spPr bwMode="auto">
            <a:xfrm flipH="1">
              <a:off x="3965" y="1657"/>
              <a:ext cx="191" cy="173"/>
            </a:xfrm>
            <a:prstGeom prst="rect">
              <a:avLst/>
            </a:prstGeom>
            <a:noFill/>
            <a:ln w="12700">
              <a:noFill/>
              <a:miter lim="800000"/>
              <a:headEnd/>
              <a:tailEnd/>
            </a:ln>
          </p:spPr>
          <p:txBody>
            <a:bodyPr wrap="none">
              <a:spAutoFit/>
            </a:bodyPr>
            <a:lstStyle/>
            <a:p>
              <a:r>
                <a:rPr lang="en-US" b="1"/>
                <a:t>H</a:t>
              </a:r>
            </a:p>
          </p:txBody>
        </p:sp>
        <p:sp>
          <p:nvSpPr>
            <p:cNvPr id="23598" name="AutoShape 189"/>
            <p:cNvSpPr>
              <a:spLocks noChangeArrowheads="1"/>
            </p:cNvSpPr>
            <p:nvPr/>
          </p:nvSpPr>
          <p:spPr bwMode="auto">
            <a:xfrm flipH="1" flipV="1">
              <a:off x="3963" y="1917"/>
              <a:ext cx="486" cy="304"/>
            </a:xfrm>
            <a:prstGeom prst="pentagon">
              <a:avLst/>
            </a:prstGeom>
            <a:noFill/>
            <a:ln w="19050">
              <a:solidFill>
                <a:schemeClr val="tx1"/>
              </a:solidFill>
              <a:miter lim="800000"/>
              <a:headEnd/>
              <a:tailEnd/>
            </a:ln>
          </p:spPr>
          <p:txBody>
            <a:bodyPr wrap="none" anchor="ctr"/>
            <a:lstStyle/>
            <a:p>
              <a:endParaRPr lang="fr-FR"/>
            </a:p>
          </p:txBody>
        </p:sp>
        <p:sp>
          <p:nvSpPr>
            <p:cNvPr id="23599" name="Rectangle 190"/>
            <p:cNvSpPr>
              <a:spLocks noChangeArrowheads="1"/>
            </p:cNvSpPr>
            <p:nvPr/>
          </p:nvSpPr>
          <p:spPr bwMode="auto">
            <a:xfrm flipH="1" flipV="1">
              <a:off x="4171" y="2187"/>
              <a:ext cx="70" cy="84"/>
            </a:xfrm>
            <a:prstGeom prst="rect">
              <a:avLst/>
            </a:prstGeom>
            <a:solidFill>
              <a:schemeClr val="bg1"/>
            </a:solidFill>
            <a:ln w="12700">
              <a:noFill/>
              <a:miter lim="800000"/>
              <a:headEnd/>
              <a:tailEnd/>
            </a:ln>
          </p:spPr>
          <p:txBody>
            <a:bodyPr wrap="none" anchor="ctr"/>
            <a:lstStyle/>
            <a:p>
              <a:endParaRPr lang="fr-FR"/>
            </a:p>
          </p:txBody>
        </p:sp>
        <p:sp>
          <p:nvSpPr>
            <p:cNvPr id="23600" name="Line 191"/>
            <p:cNvSpPr>
              <a:spLocks noChangeShapeType="1"/>
            </p:cNvSpPr>
            <p:nvPr/>
          </p:nvSpPr>
          <p:spPr bwMode="auto">
            <a:xfrm flipH="1">
              <a:off x="4060" y="1770"/>
              <a:ext cx="0" cy="152"/>
            </a:xfrm>
            <a:prstGeom prst="line">
              <a:avLst/>
            </a:prstGeom>
            <a:noFill/>
            <a:ln w="12700">
              <a:solidFill>
                <a:schemeClr val="tx1"/>
              </a:solidFill>
              <a:round/>
              <a:headEnd/>
              <a:tailEnd/>
            </a:ln>
          </p:spPr>
          <p:txBody>
            <a:bodyPr wrap="none" anchor="ctr"/>
            <a:lstStyle/>
            <a:p>
              <a:endParaRPr lang="fr-FR"/>
            </a:p>
          </p:txBody>
        </p:sp>
        <p:sp>
          <p:nvSpPr>
            <p:cNvPr id="23601" name="Text Box 192"/>
            <p:cNvSpPr txBox="1">
              <a:spLocks noChangeArrowheads="1"/>
            </p:cNvSpPr>
            <p:nvPr/>
          </p:nvSpPr>
          <p:spPr bwMode="auto">
            <a:xfrm flipH="1">
              <a:off x="4364" y="2606"/>
              <a:ext cx="175" cy="173"/>
            </a:xfrm>
            <a:prstGeom prst="rect">
              <a:avLst/>
            </a:prstGeom>
            <a:noFill/>
            <a:ln w="12700">
              <a:noFill/>
              <a:miter lim="800000"/>
              <a:headEnd/>
              <a:tailEnd/>
            </a:ln>
          </p:spPr>
          <p:txBody>
            <a:bodyPr wrap="none">
              <a:spAutoFit/>
            </a:bodyPr>
            <a:lstStyle/>
            <a:p>
              <a:r>
                <a:rPr lang="en-US" b="1"/>
                <a:t>P</a:t>
              </a:r>
            </a:p>
          </p:txBody>
        </p:sp>
        <p:sp>
          <p:nvSpPr>
            <p:cNvPr id="23602" name="Line 193"/>
            <p:cNvSpPr>
              <a:spLocks noChangeShapeType="1"/>
            </p:cNvSpPr>
            <p:nvPr/>
          </p:nvSpPr>
          <p:spPr bwMode="auto">
            <a:xfrm rot="16200000" flipH="1">
              <a:off x="4540" y="2624"/>
              <a:ext cx="0" cy="125"/>
            </a:xfrm>
            <a:prstGeom prst="line">
              <a:avLst/>
            </a:prstGeom>
            <a:noFill/>
            <a:ln w="12700">
              <a:solidFill>
                <a:schemeClr val="tx1"/>
              </a:solidFill>
              <a:round/>
              <a:headEnd/>
              <a:tailEnd/>
            </a:ln>
          </p:spPr>
          <p:txBody>
            <a:bodyPr wrap="none" anchor="ctr"/>
            <a:lstStyle/>
            <a:p>
              <a:endParaRPr lang="fr-FR"/>
            </a:p>
          </p:txBody>
        </p:sp>
        <p:sp>
          <p:nvSpPr>
            <p:cNvPr id="23603" name="Line 194"/>
            <p:cNvSpPr>
              <a:spLocks noChangeShapeType="1"/>
            </p:cNvSpPr>
            <p:nvPr/>
          </p:nvSpPr>
          <p:spPr bwMode="auto">
            <a:xfrm flipH="1">
              <a:off x="4356" y="1770"/>
              <a:ext cx="0" cy="152"/>
            </a:xfrm>
            <a:prstGeom prst="line">
              <a:avLst/>
            </a:prstGeom>
            <a:noFill/>
            <a:ln w="12700">
              <a:solidFill>
                <a:schemeClr val="tx1"/>
              </a:solidFill>
              <a:round/>
              <a:headEnd/>
              <a:tailEnd/>
            </a:ln>
          </p:spPr>
          <p:txBody>
            <a:bodyPr wrap="none" anchor="ctr"/>
            <a:lstStyle/>
            <a:p>
              <a:endParaRPr lang="fr-FR"/>
            </a:p>
          </p:txBody>
        </p:sp>
        <p:sp>
          <p:nvSpPr>
            <p:cNvPr id="23604" name="Line 195"/>
            <p:cNvSpPr>
              <a:spLocks noChangeShapeType="1"/>
            </p:cNvSpPr>
            <p:nvPr/>
          </p:nvSpPr>
          <p:spPr bwMode="auto">
            <a:xfrm flipH="1">
              <a:off x="4449" y="2103"/>
              <a:ext cx="0" cy="135"/>
            </a:xfrm>
            <a:prstGeom prst="line">
              <a:avLst/>
            </a:prstGeom>
            <a:noFill/>
            <a:ln w="12700">
              <a:solidFill>
                <a:schemeClr val="tx1"/>
              </a:solidFill>
              <a:round/>
              <a:headEnd/>
              <a:tailEnd/>
            </a:ln>
          </p:spPr>
          <p:txBody>
            <a:bodyPr wrap="none" anchor="ctr"/>
            <a:lstStyle/>
            <a:p>
              <a:endParaRPr lang="fr-FR"/>
            </a:p>
          </p:txBody>
        </p:sp>
        <p:sp>
          <p:nvSpPr>
            <p:cNvPr id="23605" name="Line 196"/>
            <p:cNvSpPr>
              <a:spLocks noChangeShapeType="1"/>
            </p:cNvSpPr>
            <p:nvPr/>
          </p:nvSpPr>
          <p:spPr bwMode="auto">
            <a:xfrm flipH="1">
              <a:off x="4449" y="2305"/>
              <a:ext cx="0" cy="123"/>
            </a:xfrm>
            <a:prstGeom prst="line">
              <a:avLst/>
            </a:prstGeom>
            <a:noFill/>
            <a:ln w="12700">
              <a:solidFill>
                <a:schemeClr val="tx1"/>
              </a:solidFill>
              <a:round/>
              <a:headEnd/>
              <a:tailEnd/>
            </a:ln>
          </p:spPr>
          <p:txBody>
            <a:bodyPr wrap="none" anchor="ctr"/>
            <a:lstStyle/>
            <a:p>
              <a:endParaRPr lang="fr-FR"/>
            </a:p>
          </p:txBody>
        </p:sp>
        <p:sp>
          <p:nvSpPr>
            <p:cNvPr id="23606" name="Line 197"/>
            <p:cNvSpPr>
              <a:spLocks noChangeShapeType="1"/>
            </p:cNvSpPr>
            <p:nvPr/>
          </p:nvSpPr>
          <p:spPr bwMode="auto">
            <a:xfrm flipH="1">
              <a:off x="4449" y="2729"/>
              <a:ext cx="0" cy="133"/>
            </a:xfrm>
            <a:prstGeom prst="line">
              <a:avLst/>
            </a:prstGeom>
            <a:noFill/>
            <a:ln w="12700">
              <a:solidFill>
                <a:schemeClr val="tx1"/>
              </a:solidFill>
              <a:round/>
              <a:headEnd/>
              <a:tailEnd/>
            </a:ln>
          </p:spPr>
          <p:txBody>
            <a:bodyPr wrap="none" anchor="ctr"/>
            <a:lstStyle/>
            <a:p>
              <a:endParaRPr lang="fr-FR"/>
            </a:p>
          </p:txBody>
        </p:sp>
        <p:sp>
          <p:nvSpPr>
            <p:cNvPr id="23607" name="Line 198"/>
            <p:cNvSpPr>
              <a:spLocks noChangeShapeType="1"/>
            </p:cNvSpPr>
            <p:nvPr/>
          </p:nvSpPr>
          <p:spPr bwMode="auto">
            <a:xfrm rot="16200000" flipH="1">
              <a:off x="4359" y="2630"/>
              <a:ext cx="0" cy="125"/>
            </a:xfrm>
            <a:prstGeom prst="line">
              <a:avLst/>
            </a:prstGeom>
            <a:noFill/>
            <a:ln w="12700">
              <a:solidFill>
                <a:schemeClr val="tx1"/>
              </a:solidFill>
              <a:round/>
              <a:headEnd/>
              <a:tailEnd/>
            </a:ln>
          </p:spPr>
          <p:txBody>
            <a:bodyPr wrap="none" anchor="ctr"/>
            <a:lstStyle/>
            <a:p>
              <a:endParaRPr lang="fr-FR"/>
            </a:p>
          </p:txBody>
        </p:sp>
        <p:sp>
          <p:nvSpPr>
            <p:cNvPr id="23608" name="Text Box 199"/>
            <p:cNvSpPr txBox="1">
              <a:spLocks noChangeArrowheads="1"/>
            </p:cNvSpPr>
            <p:nvPr/>
          </p:nvSpPr>
          <p:spPr bwMode="auto">
            <a:xfrm flipH="1">
              <a:off x="4552" y="2580"/>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3609" name="Line 200"/>
            <p:cNvSpPr>
              <a:spLocks noChangeShapeType="1"/>
            </p:cNvSpPr>
            <p:nvPr/>
          </p:nvSpPr>
          <p:spPr bwMode="auto">
            <a:xfrm rot="16200000" flipH="1">
              <a:off x="4359" y="2613"/>
              <a:ext cx="0" cy="125"/>
            </a:xfrm>
            <a:prstGeom prst="line">
              <a:avLst/>
            </a:prstGeom>
            <a:noFill/>
            <a:ln w="12700">
              <a:solidFill>
                <a:schemeClr val="tx1"/>
              </a:solidFill>
              <a:round/>
              <a:headEnd/>
              <a:tailEnd/>
            </a:ln>
          </p:spPr>
          <p:txBody>
            <a:bodyPr wrap="none" anchor="ctr"/>
            <a:lstStyle/>
            <a:p>
              <a:endParaRPr lang="fr-FR"/>
            </a:p>
          </p:txBody>
        </p:sp>
        <p:sp>
          <p:nvSpPr>
            <p:cNvPr id="23610" name="Text Box 201"/>
            <p:cNvSpPr txBox="1">
              <a:spLocks noChangeArrowheads="1"/>
            </p:cNvSpPr>
            <p:nvPr/>
          </p:nvSpPr>
          <p:spPr bwMode="auto">
            <a:xfrm flipH="1">
              <a:off x="4112" y="2125"/>
              <a:ext cx="191" cy="173"/>
            </a:xfrm>
            <a:prstGeom prst="rect">
              <a:avLst/>
            </a:prstGeom>
            <a:noFill/>
            <a:ln w="12700">
              <a:noFill/>
              <a:miter lim="800000"/>
              <a:headEnd/>
              <a:tailEnd/>
            </a:ln>
          </p:spPr>
          <p:txBody>
            <a:bodyPr wrap="none">
              <a:spAutoFit/>
            </a:bodyPr>
            <a:lstStyle/>
            <a:p>
              <a:r>
                <a:rPr lang="en-US" b="1"/>
                <a:t>O</a:t>
              </a:r>
            </a:p>
          </p:txBody>
        </p:sp>
        <p:sp>
          <p:nvSpPr>
            <p:cNvPr id="23611" name="Text Box 202"/>
            <p:cNvSpPr txBox="1">
              <a:spLocks noChangeArrowheads="1"/>
            </p:cNvSpPr>
            <p:nvPr/>
          </p:nvSpPr>
          <p:spPr bwMode="auto">
            <a:xfrm flipH="1" flipV="1">
              <a:off x="4176" y="2592"/>
              <a:ext cx="191" cy="173"/>
            </a:xfrm>
            <a:prstGeom prst="rect">
              <a:avLst/>
            </a:prstGeom>
            <a:noFill/>
            <a:ln w="12700">
              <a:noFill/>
              <a:miter lim="800000"/>
              <a:headEnd/>
              <a:tailEnd/>
            </a:ln>
          </p:spPr>
          <p:txBody>
            <a:bodyPr wrap="none">
              <a:spAutoFit/>
            </a:bodyPr>
            <a:lstStyle/>
            <a:p>
              <a:r>
                <a:rPr lang="en-US" b="1"/>
                <a:t>O</a:t>
              </a:r>
            </a:p>
          </p:txBody>
        </p:sp>
        <p:sp>
          <p:nvSpPr>
            <p:cNvPr id="23612" name="Line 203"/>
            <p:cNvSpPr>
              <a:spLocks noChangeShapeType="1"/>
            </p:cNvSpPr>
            <p:nvPr/>
          </p:nvSpPr>
          <p:spPr bwMode="auto">
            <a:xfrm flipH="1">
              <a:off x="4449" y="2513"/>
              <a:ext cx="0" cy="138"/>
            </a:xfrm>
            <a:prstGeom prst="line">
              <a:avLst/>
            </a:prstGeom>
            <a:noFill/>
            <a:ln w="12700">
              <a:solidFill>
                <a:schemeClr val="tx1"/>
              </a:solidFill>
              <a:round/>
              <a:headEnd/>
              <a:tailEnd/>
            </a:ln>
          </p:spPr>
          <p:txBody>
            <a:bodyPr wrap="none" anchor="ctr"/>
            <a:lstStyle/>
            <a:p>
              <a:endParaRPr lang="fr-FR"/>
            </a:p>
          </p:txBody>
        </p:sp>
        <p:sp>
          <p:nvSpPr>
            <p:cNvPr id="23613" name="Text Box 204"/>
            <p:cNvSpPr txBox="1">
              <a:spLocks noChangeArrowheads="1"/>
            </p:cNvSpPr>
            <p:nvPr/>
          </p:nvSpPr>
          <p:spPr bwMode="auto">
            <a:xfrm flipH="1">
              <a:off x="4359" y="2188"/>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3614" name="Text Box 205"/>
            <p:cNvSpPr txBox="1">
              <a:spLocks noChangeArrowheads="1"/>
            </p:cNvSpPr>
            <p:nvPr/>
          </p:nvSpPr>
          <p:spPr bwMode="auto">
            <a:xfrm flipH="1">
              <a:off x="4262" y="1647"/>
              <a:ext cx="191" cy="173"/>
            </a:xfrm>
            <a:prstGeom prst="rect">
              <a:avLst/>
            </a:prstGeom>
            <a:noFill/>
            <a:ln w="12700">
              <a:noFill/>
              <a:miter lim="800000"/>
              <a:headEnd/>
              <a:tailEnd/>
            </a:ln>
          </p:spPr>
          <p:txBody>
            <a:bodyPr wrap="none">
              <a:spAutoFit/>
            </a:bodyPr>
            <a:lstStyle/>
            <a:p>
              <a:r>
                <a:rPr lang="en-US" b="1"/>
                <a:t>O</a:t>
              </a:r>
            </a:p>
          </p:txBody>
        </p:sp>
        <p:sp>
          <p:nvSpPr>
            <p:cNvPr id="23615" name="Text Box 206"/>
            <p:cNvSpPr txBox="1">
              <a:spLocks noChangeArrowheads="1"/>
            </p:cNvSpPr>
            <p:nvPr/>
          </p:nvSpPr>
          <p:spPr bwMode="auto">
            <a:xfrm flipH="1" flipV="1">
              <a:off x="4355" y="2378"/>
              <a:ext cx="191" cy="173"/>
            </a:xfrm>
            <a:prstGeom prst="rect">
              <a:avLst/>
            </a:prstGeom>
            <a:noFill/>
            <a:ln w="12700">
              <a:noFill/>
              <a:miter lim="800000"/>
              <a:headEnd/>
              <a:tailEnd/>
            </a:ln>
          </p:spPr>
          <p:txBody>
            <a:bodyPr wrap="none">
              <a:spAutoFit/>
            </a:bodyPr>
            <a:lstStyle/>
            <a:p>
              <a:r>
                <a:rPr lang="en-US" b="1"/>
                <a:t>O</a:t>
              </a:r>
            </a:p>
          </p:txBody>
        </p:sp>
        <p:sp>
          <p:nvSpPr>
            <p:cNvPr id="23616" name="Line 208"/>
            <p:cNvSpPr>
              <a:spLocks noChangeShapeType="1"/>
            </p:cNvSpPr>
            <p:nvPr/>
          </p:nvSpPr>
          <p:spPr bwMode="auto">
            <a:xfrm rot="19329868" flipH="1">
              <a:off x="3903" y="1913"/>
              <a:ext cx="0" cy="219"/>
            </a:xfrm>
            <a:prstGeom prst="line">
              <a:avLst/>
            </a:prstGeom>
            <a:noFill/>
            <a:ln w="19050">
              <a:solidFill>
                <a:schemeClr val="tx1"/>
              </a:solidFill>
              <a:round/>
              <a:headEnd/>
              <a:tailEnd/>
            </a:ln>
          </p:spPr>
          <p:txBody>
            <a:bodyPr wrap="none" anchor="ctr"/>
            <a:lstStyle/>
            <a:p>
              <a:endParaRPr lang="fr-FR"/>
            </a:p>
          </p:txBody>
        </p:sp>
        <p:sp>
          <p:nvSpPr>
            <p:cNvPr id="23617" name="AutoShape 210"/>
            <p:cNvSpPr>
              <a:spLocks noChangeArrowheads="1"/>
            </p:cNvSpPr>
            <p:nvPr/>
          </p:nvSpPr>
          <p:spPr bwMode="auto">
            <a:xfrm rot="3129868" flipH="1">
              <a:off x="3575" y="1684"/>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3618" name="Rectangle 211"/>
            <p:cNvSpPr>
              <a:spLocks noChangeArrowheads="1"/>
            </p:cNvSpPr>
            <p:nvPr/>
          </p:nvSpPr>
          <p:spPr bwMode="auto">
            <a:xfrm rot="19329868" flipH="1">
              <a:off x="3774" y="1871"/>
              <a:ext cx="61" cy="83"/>
            </a:xfrm>
            <a:prstGeom prst="rect">
              <a:avLst/>
            </a:prstGeom>
            <a:solidFill>
              <a:schemeClr val="bg1"/>
            </a:solidFill>
            <a:ln w="12700">
              <a:noFill/>
              <a:miter lim="800000"/>
              <a:headEnd/>
              <a:tailEnd/>
            </a:ln>
          </p:spPr>
          <p:txBody>
            <a:bodyPr wrap="none" anchor="ctr"/>
            <a:lstStyle/>
            <a:p>
              <a:endParaRPr lang="fr-FR"/>
            </a:p>
          </p:txBody>
        </p:sp>
        <p:sp>
          <p:nvSpPr>
            <p:cNvPr id="23619" name="Line 213"/>
            <p:cNvSpPr>
              <a:spLocks noChangeShapeType="1"/>
            </p:cNvSpPr>
            <p:nvPr/>
          </p:nvSpPr>
          <p:spPr bwMode="auto">
            <a:xfrm rot="-2270132" flipH="1" flipV="1">
              <a:off x="3581" y="1562"/>
              <a:ext cx="0" cy="148"/>
            </a:xfrm>
            <a:prstGeom prst="line">
              <a:avLst/>
            </a:prstGeom>
            <a:noFill/>
            <a:ln w="12700">
              <a:solidFill>
                <a:schemeClr val="tx1"/>
              </a:solidFill>
              <a:round/>
              <a:headEnd/>
              <a:tailEnd/>
            </a:ln>
          </p:spPr>
          <p:txBody>
            <a:bodyPr wrap="none" anchor="ctr"/>
            <a:lstStyle/>
            <a:p>
              <a:endParaRPr lang="fr-FR"/>
            </a:p>
          </p:txBody>
        </p:sp>
        <p:sp>
          <p:nvSpPr>
            <p:cNvPr id="23620" name="Line 214"/>
            <p:cNvSpPr>
              <a:spLocks noChangeShapeType="1"/>
            </p:cNvSpPr>
            <p:nvPr/>
          </p:nvSpPr>
          <p:spPr bwMode="auto">
            <a:xfrm rot="19329868" flipH="1">
              <a:off x="3799" y="1686"/>
              <a:ext cx="0" cy="116"/>
            </a:xfrm>
            <a:prstGeom prst="line">
              <a:avLst/>
            </a:prstGeom>
            <a:noFill/>
            <a:ln w="12700">
              <a:solidFill>
                <a:schemeClr val="tx1"/>
              </a:solidFill>
              <a:round/>
              <a:headEnd/>
              <a:tailEnd/>
            </a:ln>
          </p:spPr>
          <p:txBody>
            <a:bodyPr wrap="none" anchor="ctr"/>
            <a:lstStyle/>
            <a:p>
              <a:endParaRPr lang="fr-FR"/>
            </a:p>
          </p:txBody>
        </p:sp>
        <p:sp>
          <p:nvSpPr>
            <p:cNvPr id="23621" name="Line 215"/>
            <p:cNvSpPr>
              <a:spLocks noChangeShapeType="1"/>
            </p:cNvSpPr>
            <p:nvPr/>
          </p:nvSpPr>
          <p:spPr bwMode="auto">
            <a:xfrm rot="19329868" flipH="1">
              <a:off x="3582" y="1730"/>
              <a:ext cx="83" cy="48"/>
            </a:xfrm>
            <a:prstGeom prst="line">
              <a:avLst/>
            </a:prstGeom>
            <a:noFill/>
            <a:ln w="12700">
              <a:solidFill>
                <a:schemeClr val="tx1"/>
              </a:solidFill>
              <a:round/>
              <a:headEnd/>
              <a:tailEnd/>
            </a:ln>
          </p:spPr>
          <p:txBody>
            <a:bodyPr wrap="none" anchor="ctr"/>
            <a:lstStyle/>
            <a:p>
              <a:endParaRPr lang="fr-FR"/>
            </a:p>
          </p:txBody>
        </p:sp>
        <p:sp>
          <p:nvSpPr>
            <p:cNvPr id="23622" name="Line 216"/>
            <p:cNvSpPr>
              <a:spLocks noChangeShapeType="1"/>
            </p:cNvSpPr>
            <p:nvPr/>
          </p:nvSpPr>
          <p:spPr bwMode="auto">
            <a:xfrm rot="19329868" flipH="1">
              <a:off x="3639" y="1947"/>
              <a:ext cx="65" cy="74"/>
            </a:xfrm>
            <a:prstGeom prst="line">
              <a:avLst/>
            </a:prstGeom>
            <a:noFill/>
            <a:ln w="12700">
              <a:solidFill>
                <a:schemeClr val="tx1"/>
              </a:solidFill>
              <a:round/>
              <a:headEnd/>
              <a:tailEnd/>
            </a:ln>
          </p:spPr>
          <p:txBody>
            <a:bodyPr wrap="none" anchor="ctr"/>
            <a:lstStyle/>
            <a:p>
              <a:endParaRPr lang="fr-FR"/>
            </a:p>
          </p:txBody>
        </p:sp>
        <p:sp>
          <p:nvSpPr>
            <p:cNvPr id="23623" name="Line 217"/>
            <p:cNvSpPr>
              <a:spLocks noChangeShapeType="1"/>
            </p:cNvSpPr>
            <p:nvPr/>
          </p:nvSpPr>
          <p:spPr bwMode="auto">
            <a:xfrm rot="19329868" flipH="1">
              <a:off x="3621" y="1938"/>
              <a:ext cx="65" cy="74"/>
            </a:xfrm>
            <a:prstGeom prst="line">
              <a:avLst/>
            </a:prstGeom>
            <a:noFill/>
            <a:ln w="12700">
              <a:solidFill>
                <a:schemeClr val="tx1"/>
              </a:solidFill>
              <a:round/>
              <a:headEnd/>
              <a:tailEnd/>
            </a:ln>
          </p:spPr>
          <p:txBody>
            <a:bodyPr wrap="none" anchor="ctr"/>
            <a:lstStyle/>
            <a:p>
              <a:endParaRPr lang="fr-FR"/>
            </a:p>
          </p:txBody>
        </p:sp>
        <p:sp>
          <p:nvSpPr>
            <p:cNvPr id="23624" name="AutoShape 218"/>
            <p:cNvSpPr>
              <a:spLocks noChangeArrowheads="1"/>
            </p:cNvSpPr>
            <p:nvPr/>
          </p:nvSpPr>
          <p:spPr bwMode="auto">
            <a:xfrm rot="3129868" flipH="1">
              <a:off x="3575" y="1684"/>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3625" name="Rectangle 219"/>
            <p:cNvSpPr>
              <a:spLocks noChangeArrowheads="1"/>
            </p:cNvSpPr>
            <p:nvPr/>
          </p:nvSpPr>
          <p:spPr bwMode="auto">
            <a:xfrm rot="19329868" flipH="1">
              <a:off x="3774" y="1871"/>
              <a:ext cx="61" cy="83"/>
            </a:xfrm>
            <a:prstGeom prst="rect">
              <a:avLst/>
            </a:prstGeom>
            <a:solidFill>
              <a:schemeClr val="bg1"/>
            </a:solidFill>
            <a:ln w="12700">
              <a:noFill/>
              <a:miter lim="800000"/>
              <a:headEnd/>
              <a:tailEnd/>
            </a:ln>
          </p:spPr>
          <p:txBody>
            <a:bodyPr wrap="none" anchor="ctr"/>
            <a:lstStyle/>
            <a:p>
              <a:endParaRPr lang="fr-FR"/>
            </a:p>
          </p:txBody>
        </p:sp>
        <p:sp>
          <p:nvSpPr>
            <p:cNvPr id="23626" name="Text Box 220"/>
            <p:cNvSpPr txBox="1">
              <a:spLocks noChangeArrowheads="1"/>
            </p:cNvSpPr>
            <p:nvPr/>
          </p:nvSpPr>
          <p:spPr bwMode="auto">
            <a:xfrm rot="19329868" flipH="1">
              <a:off x="3711" y="1825"/>
              <a:ext cx="185" cy="173"/>
            </a:xfrm>
            <a:prstGeom prst="rect">
              <a:avLst/>
            </a:prstGeom>
            <a:noFill/>
            <a:ln w="12700">
              <a:noFill/>
              <a:miter lim="800000"/>
              <a:headEnd/>
              <a:tailEnd/>
            </a:ln>
          </p:spPr>
          <p:txBody>
            <a:bodyPr wrap="none">
              <a:spAutoFit/>
            </a:bodyPr>
            <a:lstStyle/>
            <a:p>
              <a:r>
                <a:rPr lang="en-US" b="1"/>
                <a:t>N</a:t>
              </a:r>
            </a:p>
          </p:txBody>
        </p:sp>
        <p:sp>
          <p:nvSpPr>
            <p:cNvPr id="23627" name="Line 222"/>
            <p:cNvSpPr>
              <a:spLocks noChangeShapeType="1"/>
            </p:cNvSpPr>
            <p:nvPr/>
          </p:nvSpPr>
          <p:spPr bwMode="auto">
            <a:xfrm rot="-2270132" flipH="1" flipV="1">
              <a:off x="3581" y="1562"/>
              <a:ext cx="0" cy="148"/>
            </a:xfrm>
            <a:prstGeom prst="line">
              <a:avLst/>
            </a:prstGeom>
            <a:noFill/>
            <a:ln w="12700">
              <a:solidFill>
                <a:schemeClr val="tx1"/>
              </a:solidFill>
              <a:round/>
              <a:headEnd/>
              <a:tailEnd/>
            </a:ln>
          </p:spPr>
          <p:txBody>
            <a:bodyPr wrap="none" anchor="ctr"/>
            <a:lstStyle/>
            <a:p>
              <a:endParaRPr lang="fr-FR"/>
            </a:p>
          </p:txBody>
        </p:sp>
        <p:sp>
          <p:nvSpPr>
            <p:cNvPr id="23628" name="Text Box 223"/>
            <p:cNvSpPr txBox="1">
              <a:spLocks noChangeArrowheads="1"/>
            </p:cNvSpPr>
            <p:nvPr/>
          </p:nvSpPr>
          <p:spPr bwMode="auto">
            <a:xfrm rot="19329868" flipH="1">
              <a:off x="3551" y="1982"/>
              <a:ext cx="191" cy="173"/>
            </a:xfrm>
            <a:prstGeom prst="rect">
              <a:avLst/>
            </a:prstGeom>
            <a:noFill/>
            <a:ln w="12700">
              <a:noFill/>
              <a:miter lim="800000"/>
              <a:headEnd/>
              <a:tailEnd/>
            </a:ln>
          </p:spPr>
          <p:txBody>
            <a:bodyPr wrap="none">
              <a:spAutoFit/>
            </a:bodyPr>
            <a:lstStyle/>
            <a:p>
              <a:r>
                <a:rPr lang="en-US" b="1"/>
                <a:t>O</a:t>
              </a:r>
            </a:p>
          </p:txBody>
        </p:sp>
        <p:sp>
          <p:nvSpPr>
            <p:cNvPr id="23629" name="Line 224"/>
            <p:cNvSpPr>
              <a:spLocks noChangeShapeType="1"/>
            </p:cNvSpPr>
            <p:nvPr/>
          </p:nvSpPr>
          <p:spPr bwMode="auto">
            <a:xfrm rot="19329868" flipH="1">
              <a:off x="3799" y="1686"/>
              <a:ext cx="0" cy="116"/>
            </a:xfrm>
            <a:prstGeom prst="line">
              <a:avLst/>
            </a:prstGeom>
            <a:noFill/>
            <a:ln w="12700">
              <a:solidFill>
                <a:schemeClr val="tx1"/>
              </a:solidFill>
              <a:round/>
              <a:headEnd/>
              <a:tailEnd/>
            </a:ln>
          </p:spPr>
          <p:txBody>
            <a:bodyPr wrap="none" anchor="ctr"/>
            <a:lstStyle/>
            <a:p>
              <a:endParaRPr lang="fr-FR"/>
            </a:p>
          </p:txBody>
        </p:sp>
        <p:sp>
          <p:nvSpPr>
            <p:cNvPr id="23630" name="Line 225"/>
            <p:cNvSpPr>
              <a:spLocks noChangeShapeType="1"/>
            </p:cNvSpPr>
            <p:nvPr/>
          </p:nvSpPr>
          <p:spPr bwMode="auto">
            <a:xfrm rot="19329868" flipH="1">
              <a:off x="3582" y="1730"/>
              <a:ext cx="83" cy="48"/>
            </a:xfrm>
            <a:prstGeom prst="line">
              <a:avLst/>
            </a:prstGeom>
            <a:noFill/>
            <a:ln w="12700">
              <a:solidFill>
                <a:schemeClr val="tx1"/>
              </a:solidFill>
              <a:round/>
              <a:headEnd/>
              <a:tailEnd/>
            </a:ln>
          </p:spPr>
          <p:txBody>
            <a:bodyPr wrap="none" anchor="ctr"/>
            <a:lstStyle/>
            <a:p>
              <a:endParaRPr lang="fr-FR"/>
            </a:p>
          </p:txBody>
        </p:sp>
        <p:sp>
          <p:nvSpPr>
            <p:cNvPr id="23631" name="Text Box 226"/>
            <p:cNvSpPr txBox="1">
              <a:spLocks noChangeArrowheads="1"/>
            </p:cNvSpPr>
            <p:nvPr/>
          </p:nvSpPr>
          <p:spPr bwMode="auto">
            <a:xfrm rot="19329868" flipH="1">
              <a:off x="3315" y="1501"/>
              <a:ext cx="292" cy="173"/>
            </a:xfrm>
            <a:prstGeom prst="rect">
              <a:avLst/>
            </a:prstGeom>
            <a:noFill/>
            <a:ln w="12700">
              <a:noFill/>
              <a:miter lim="800000"/>
              <a:headEnd/>
              <a:tailEnd/>
            </a:ln>
          </p:spPr>
          <p:txBody>
            <a:bodyPr wrap="none">
              <a:spAutoFit/>
            </a:bodyPr>
            <a:lstStyle/>
            <a:p>
              <a:r>
                <a:rPr lang="en-US" b="1"/>
                <a:t>H</a:t>
              </a:r>
              <a:r>
                <a:rPr lang="en-US" b="1" baseline="-25000"/>
                <a:t>2</a:t>
              </a:r>
              <a:r>
                <a:rPr lang="en-US" b="1"/>
                <a:t>N</a:t>
              </a:r>
            </a:p>
          </p:txBody>
        </p:sp>
        <p:sp>
          <p:nvSpPr>
            <p:cNvPr id="23632" name="Line 227"/>
            <p:cNvSpPr>
              <a:spLocks noChangeShapeType="1"/>
            </p:cNvSpPr>
            <p:nvPr/>
          </p:nvSpPr>
          <p:spPr bwMode="auto">
            <a:xfrm rot="19329868" flipH="1">
              <a:off x="3639" y="1947"/>
              <a:ext cx="65" cy="74"/>
            </a:xfrm>
            <a:prstGeom prst="line">
              <a:avLst/>
            </a:prstGeom>
            <a:noFill/>
            <a:ln w="12700">
              <a:solidFill>
                <a:schemeClr val="tx1"/>
              </a:solidFill>
              <a:round/>
              <a:headEnd/>
              <a:tailEnd/>
            </a:ln>
          </p:spPr>
          <p:txBody>
            <a:bodyPr wrap="none" anchor="ctr"/>
            <a:lstStyle/>
            <a:p>
              <a:endParaRPr lang="fr-FR"/>
            </a:p>
          </p:txBody>
        </p:sp>
        <p:sp>
          <p:nvSpPr>
            <p:cNvPr id="23633" name="Line 228"/>
            <p:cNvSpPr>
              <a:spLocks noChangeShapeType="1"/>
            </p:cNvSpPr>
            <p:nvPr/>
          </p:nvSpPr>
          <p:spPr bwMode="auto">
            <a:xfrm rot="19329868" flipH="1">
              <a:off x="3621" y="1938"/>
              <a:ext cx="65" cy="74"/>
            </a:xfrm>
            <a:prstGeom prst="line">
              <a:avLst/>
            </a:prstGeom>
            <a:noFill/>
            <a:ln w="12700">
              <a:solidFill>
                <a:schemeClr val="tx1"/>
              </a:solidFill>
              <a:round/>
              <a:headEnd/>
              <a:tailEnd/>
            </a:ln>
          </p:spPr>
          <p:txBody>
            <a:bodyPr wrap="none" anchor="ctr"/>
            <a:lstStyle/>
            <a:p>
              <a:endParaRPr lang="fr-FR"/>
            </a:p>
          </p:txBody>
        </p:sp>
        <p:sp>
          <p:nvSpPr>
            <p:cNvPr id="23634" name="Rectangle 229"/>
            <p:cNvSpPr>
              <a:spLocks noChangeArrowheads="1"/>
            </p:cNvSpPr>
            <p:nvPr/>
          </p:nvSpPr>
          <p:spPr bwMode="auto">
            <a:xfrm rot="19329868" flipH="1">
              <a:off x="3557" y="1788"/>
              <a:ext cx="61" cy="83"/>
            </a:xfrm>
            <a:prstGeom prst="rect">
              <a:avLst/>
            </a:prstGeom>
            <a:solidFill>
              <a:schemeClr val="bg1"/>
            </a:solidFill>
            <a:ln w="12700">
              <a:noFill/>
              <a:miter lim="800000"/>
              <a:headEnd/>
              <a:tailEnd/>
            </a:ln>
          </p:spPr>
          <p:txBody>
            <a:bodyPr wrap="none" anchor="ctr"/>
            <a:lstStyle/>
            <a:p>
              <a:endParaRPr lang="fr-FR"/>
            </a:p>
          </p:txBody>
        </p:sp>
        <p:sp>
          <p:nvSpPr>
            <p:cNvPr id="23635" name="Text Box 230"/>
            <p:cNvSpPr txBox="1">
              <a:spLocks noChangeArrowheads="1"/>
            </p:cNvSpPr>
            <p:nvPr/>
          </p:nvSpPr>
          <p:spPr bwMode="auto">
            <a:xfrm rot="19329868" flipH="1">
              <a:off x="3494" y="1745"/>
              <a:ext cx="185" cy="173"/>
            </a:xfrm>
            <a:prstGeom prst="rect">
              <a:avLst/>
            </a:prstGeom>
            <a:noFill/>
            <a:ln w="12700">
              <a:noFill/>
              <a:miter lim="800000"/>
              <a:headEnd/>
              <a:tailEnd/>
            </a:ln>
          </p:spPr>
          <p:txBody>
            <a:bodyPr wrap="none">
              <a:spAutoFit/>
            </a:bodyPr>
            <a:lstStyle/>
            <a:p>
              <a:r>
                <a:rPr lang="en-US" b="1"/>
                <a:t>N</a:t>
              </a:r>
            </a:p>
          </p:txBody>
        </p:sp>
        <p:sp>
          <p:nvSpPr>
            <p:cNvPr id="23636" name="Text Box 234"/>
            <p:cNvSpPr txBox="1">
              <a:spLocks noChangeArrowheads="1"/>
            </p:cNvSpPr>
            <p:nvPr/>
          </p:nvSpPr>
          <p:spPr bwMode="auto">
            <a:xfrm>
              <a:off x="4338" y="1648"/>
              <a:ext cx="116" cy="173"/>
            </a:xfrm>
            <a:prstGeom prst="rect">
              <a:avLst/>
            </a:prstGeom>
            <a:noFill/>
            <a:ln w="12700">
              <a:noFill/>
              <a:miter lim="800000"/>
              <a:headEnd/>
              <a:tailEnd/>
            </a:ln>
          </p:spPr>
          <p:txBody>
            <a:bodyPr wrap="none">
              <a:spAutoFit/>
            </a:bodyPr>
            <a:lstStyle/>
            <a:p>
              <a:endParaRPr lang="fr-FR" b="1"/>
            </a:p>
          </p:txBody>
        </p:sp>
        <p:sp>
          <p:nvSpPr>
            <p:cNvPr id="23637" name="Text Box 244"/>
            <p:cNvSpPr txBox="1">
              <a:spLocks noChangeArrowheads="1"/>
            </p:cNvSpPr>
            <p:nvPr/>
          </p:nvSpPr>
          <p:spPr bwMode="auto">
            <a:xfrm flipH="1">
              <a:off x="3876" y="497"/>
              <a:ext cx="191" cy="173"/>
            </a:xfrm>
            <a:prstGeom prst="rect">
              <a:avLst/>
            </a:prstGeom>
            <a:noFill/>
            <a:ln w="12700">
              <a:noFill/>
              <a:miter lim="800000"/>
              <a:headEnd/>
              <a:tailEnd/>
            </a:ln>
          </p:spPr>
          <p:txBody>
            <a:bodyPr wrap="none">
              <a:spAutoFit/>
            </a:bodyPr>
            <a:lstStyle/>
            <a:p>
              <a:r>
                <a:rPr lang="en-US" b="1"/>
                <a:t>H</a:t>
              </a:r>
            </a:p>
          </p:txBody>
        </p:sp>
        <p:sp>
          <p:nvSpPr>
            <p:cNvPr id="23638" name="Text Box 245"/>
            <p:cNvSpPr txBox="1">
              <a:spLocks noChangeArrowheads="1"/>
            </p:cNvSpPr>
            <p:nvPr/>
          </p:nvSpPr>
          <p:spPr bwMode="auto">
            <a:xfrm flipH="1">
              <a:off x="4173" y="497"/>
              <a:ext cx="266" cy="173"/>
            </a:xfrm>
            <a:prstGeom prst="rect">
              <a:avLst/>
            </a:prstGeom>
            <a:noFill/>
            <a:ln w="12700">
              <a:noFill/>
              <a:miter lim="800000"/>
              <a:headEnd/>
              <a:tailEnd/>
            </a:ln>
          </p:spPr>
          <p:txBody>
            <a:bodyPr wrap="none">
              <a:spAutoFit/>
            </a:bodyPr>
            <a:lstStyle/>
            <a:p>
              <a:r>
                <a:rPr lang="en-US" b="1"/>
                <a:t>OH</a:t>
              </a:r>
            </a:p>
          </p:txBody>
        </p:sp>
        <p:sp>
          <p:nvSpPr>
            <p:cNvPr id="23639" name="AutoShape 246"/>
            <p:cNvSpPr>
              <a:spLocks noChangeArrowheads="1"/>
            </p:cNvSpPr>
            <p:nvPr/>
          </p:nvSpPr>
          <p:spPr bwMode="auto">
            <a:xfrm flipH="1" flipV="1">
              <a:off x="3873" y="760"/>
              <a:ext cx="486" cy="304"/>
            </a:xfrm>
            <a:prstGeom prst="pentagon">
              <a:avLst/>
            </a:prstGeom>
            <a:noFill/>
            <a:ln w="19050">
              <a:solidFill>
                <a:schemeClr val="tx1"/>
              </a:solidFill>
              <a:miter lim="800000"/>
              <a:headEnd/>
              <a:tailEnd/>
            </a:ln>
          </p:spPr>
          <p:txBody>
            <a:bodyPr wrap="none" anchor="ctr"/>
            <a:lstStyle/>
            <a:p>
              <a:endParaRPr lang="fr-FR"/>
            </a:p>
          </p:txBody>
        </p:sp>
        <p:sp>
          <p:nvSpPr>
            <p:cNvPr id="23640" name="Rectangle 247"/>
            <p:cNvSpPr>
              <a:spLocks noChangeArrowheads="1"/>
            </p:cNvSpPr>
            <p:nvPr/>
          </p:nvSpPr>
          <p:spPr bwMode="auto">
            <a:xfrm flipH="1" flipV="1">
              <a:off x="4081" y="1030"/>
              <a:ext cx="70" cy="84"/>
            </a:xfrm>
            <a:prstGeom prst="rect">
              <a:avLst/>
            </a:prstGeom>
            <a:solidFill>
              <a:schemeClr val="bg1"/>
            </a:solidFill>
            <a:ln w="12700">
              <a:noFill/>
              <a:miter lim="800000"/>
              <a:headEnd/>
              <a:tailEnd/>
            </a:ln>
          </p:spPr>
          <p:txBody>
            <a:bodyPr wrap="none" anchor="ctr"/>
            <a:lstStyle/>
            <a:p>
              <a:endParaRPr lang="fr-FR"/>
            </a:p>
          </p:txBody>
        </p:sp>
        <p:sp>
          <p:nvSpPr>
            <p:cNvPr id="23641" name="Line 248"/>
            <p:cNvSpPr>
              <a:spLocks noChangeShapeType="1"/>
            </p:cNvSpPr>
            <p:nvPr/>
          </p:nvSpPr>
          <p:spPr bwMode="auto">
            <a:xfrm flipH="1">
              <a:off x="3970" y="613"/>
              <a:ext cx="0" cy="152"/>
            </a:xfrm>
            <a:prstGeom prst="line">
              <a:avLst/>
            </a:prstGeom>
            <a:noFill/>
            <a:ln w="12700">
              <a:solidFill>
                <a:schemeClr val="tx1"/>
              </a:solidFill>
              <a:round/>
              <a:headEnd/>
              <a:tailEnd/>
            </a:ln>
          </p:spPr>
          <p:txBody>
            <a:bodyPr wrap="none" anchor="ctr"/>
            <a:lstStyle/>
            <a:p>
              <a:endParaRPr lang="fr-FR"/>
            </a:p>
          </p:txBody>
        </p:sp>
        <p:sp>
          <p:nvSpPr>
            <p:cNvPr id="23642" name="Text Box 249"/>
            <p:cNvSpPr txBox="1">
              <a:spLocks noChangeArrowheads="1"/>
            </p:cNvSpPr>
            <p:nvPr/>
          </p:nvSpPr>
          <p:spPr bwMode="auto">
            <a:xfrm flipH="1">
              <a:off x="4280" y="1441"/>
              <a:ext cx="175" cy="173"/>
            </a:xfrm>
            <a:prstGeom prst="rect">
              <a:avLst/>
            </a:prstGeom>
            <a:noFill/>
            <a:ln w="12700">
              <a:noFill/>
              <a:miter lim="800000"/>
              <a:headEnd/>
              <a:tailEnd/>
            </a:ln>
          </p:spPr>
          <p:txBody>
            <a:bodyPr wrap="none">
              <a:spAutoFit/>
            </a:bodyPr>
            <a:lstStyle/>
            <a:p>
              <a:r>
                <a:rPr lang="en-US" b="1"/>
                <a:t>P</a:t>
              </a:r>
            </a:p>
          </p:txBody>
        </p:sp>
        <p:sp>
          <p:nvSpPr>
            <p:cNvPr id="23643" name="Line 250"/>
            <p:cNvSpPr>
              <a:spLocks noChangeShapeType="1"/>
            </p:cNvSpPr>
            <p:nvPr/>
          </p:nvSpPr>
          <p:spPr bwMode="auto">
            <a:xfrm rot="16200000" flipH="1">
              <a:off x="4450" y="1467"/>
              <a:ext cx="0" cy="125"/>
            </a:xfrm>
            <a:prstGeom prst="line">
              <a:avLst/>
            </a:prstGeom>
            <a:noFill/>
            <a:ln w="12700">
              <a:solidFill>
                <a:schemeClr val="tx1"/>
              </a:solidFill>
              <a:round/>
              <a:headEnd/>
              <a:tailEnd/>
            </a:ln>
          </p:spPr>
          <p:txBody>
            <a:bodyPr wrap="none" anchor="ctr"/>
            <a:lstStyle/>
            <a:p>
              <a:endParaRPr lang="fr-FR"/>
            </a:p>
          </p:txBody>
        </p:sp>
        <p:sp>
          <p:nvSpPr>
            <p:cNvPr id="23644" name="Line 251"/>
            <p:cNvSpPr>
              <a:spLocks noChangeShapeType="1"/>
            </p:cNvSpPr>
            <p:nvPr/>
          </p:nvSpPr>
          <p:spPr bwMode="auto">
            <a:xfrm flipH="1">
              <a:off x="4266" y="613"/>
              <a:ext cx="0" cy="152"/>
            </a:xfrm>
            <a:prstGeom prst="line">
              <a:avLst/>
            </a:prstGeom>
            <a:noFill/>
            <a:ln w="12700">
              <a:solidFill>
                <a:schemeClr val="tx1"/>
              </a:solidFill>
              <a:round/>
              <a:headEnd/>
              <a:tailEnd/>
            </a:ln>
          </p:spPr>
          <p:txBody>
            <a:bodyPr wrap="none" anchor="ctr"/>
            <a:lstStyle/>
            <a:p>
              <a:endParaRPr lang="fr-FR"/>
            </a:p>
          </p:txBody>
        </p:sp>
        <p:sp>
          <p:nvSpPr>
            <p:cNvPr id="23645" name="Line 252"/>
            <p:cNvSpPr>
              <a:spLocks noChangeShapeType="1"/>
            </p:cNvSpPr>
            <p:nvPr/>
          </p:nvSpPr>
          <p:spPr bwMode="auto">
            <a:xfrm flipH="1">
              <a:off x="4359" y="946"/>
              <a:ext cx="0" cy="135"/>
            </a:xfrm>
            <a:prstGeom prst="line">
              <a:avLst/>
            </a:prstGeom>
            <a:noFill/>
            <a:ln w="12700">
              <a:solidFill>
                <a:schemeClr val="tx1"/>
              </a:solidFill>
              <a:round/>
              <a:headEnd/>
              <a:tailEnd/>
            </a:ln>
          </p:spPr>
          <p:txBody>
            <a:bodyPr wrap="none" anchor="ctr"/>
            <a:lstStyle/>
            <a:p>
              <a:endParaRPr lang="fr-FR"/>
            </a:p>
          </p:txBody>
        </p:sp>
        <p:sp>
          <p:nvSpPr>
            <p:cNvPr id="23646" name="Line 253"/>
            <p:cNvSpPr>
              <a:spLocks noChangeShapeType="1"/>
            </p:cNvSpPr>
            <p:nvPr/>
          </p:nvSpPr>
          <p:spPr bwMode="auto">
            <a:xfrm flipH="1">
              <a:off x="4359" y="1148"/>
              <a:ext cx="0" cy="123"/>
            </a:xfrm>
            <a:prstGeom prst="line">
              <a:avLst/>
            </a:prstGeom>
            <a:noFill/>
            <a:ln w="12700">
              <a:solidFill>
                <a:schemeClr val="tx1"/>
              </a:solidFill>
              <a:round/>
              <a:headEnd/>
              <a:tailEnd/>
            </a:ln>
          </p:spPr>
          <p:txBody>
            <a:bodyPr wrap="none" anchor="ctr"/>
            <a:lstStyle/>
            <a:p>
              <a:endParaRPr lang="fr-FR"/>
            </a:p>
          </p:txBody>
        </p:sp>
        <p:sp>
          <p:nvSpPr>
            <p:cNvPr id="23647" name="Text Box 254"/>
            <p:cNvSpPr txBox="1">
              <a:spLocks noChangeArrowheads="1"/>
            </p:cNvSpPr>
            <p:nvPr/>
          </p:nvSpPr>
          <p:spPr bwMode="auto">
            <a:xfrm flipH="1">
              <a:off x="4265" y="1221"/>
              <a:ext cx="191" cy="173"/>
            </a:xfrm>
            <a:prstGeom prst="rect">
              <a:avLst/>
            </a:prstGeom>
            <a:noFill/>
            <a:ln w="12700">
              <a:noFill/>
              <a:miter lim="800000"/>
              <a:headEnd/>
              <a:tailEnd/>
            </a:ln>
          </p:spPr>
          <p:txBody>
            <a:bodyPr wrap="none">
              <a:spAutoFit/>
            </a:bodyPr>
            <a:lstStyle/>
            <a:p>
              <a:r>
                <a:rPr lang="en-US" b="1"/>
                <a:t>O</a:t>
              </a:r>
            </a:p>
          </p:txBody>
        </p:sp>
        <p:sp>
          <p:nvSpPr>
            <p:cNvPr id="23648" name="Line 255"/>
            <p:cNvSpPr>
              <a:spLocks noChangeShapeType="1"/>
            </p:cNvSpPr>
            <p:nvPr/>
          </p:nvSpPr>
          <p:spPr bwMode="auto">
            <a:xfrm flipH="1">
              <a:off x="4359" y="1572"/>
              <a:ext cx="0" cy="114"/>
            </a:xfrm>
            <a:prstGeom prst="line">
              <a:avLst/>
            </a:prstGeom>
            <a:noFill/>
            <a:ln w="12700">
              <a:solidFill>
                <a:schemeClr val="tx1"/>
              </a:solidFill>
              <a:round/>
              <a:headEnd/>
              <a:tailEnd/>
            </a:ln>
          </p:spPr>
          <p:txBody>
            <a:bodyPr wrap="none" anchor="ctr"/>
            <a:lstStyle/>
            <a:p>
              <a:endParaRPr lang="fr-FR"/>
            </a:p>
          </p:txBody>
        </p:sp>
        <p:sp>
          <p:nvSpPr>
            <p:cNvPr id="23649" name="Line 256"/>
            <p:cNvSpPr>
              <a:spLocks noChangeShapeType="1"/>
            </p:cNvSpPr>
            <p:nvPr/>
          </p:nvSpPr>
          <p:spPr bwMode="auto">
            <a:xfrm rot="16200000" flipH="1">
              <a:off x="4269" y="1473"/>
              <a:ext cx="0" cy="125"/>
            </a:xfrm>
            <a:prstGeom prst="line">
              <a:avLst/>
            </a:prstGeom>
            <a:noFill/>
            <a:ln w="12700">
              <a:solidFill>
                <a:schemeClr val="tx1"/>
              </a:solidFill>
              <a:round/>
              <a:headEnd/>
              <a:tailEnd/>
            </a:ln>
          </p:spPr>
          <p:txBody>
            <a:bodyPr wrap="none" anchor="ctr"/>
            <a:lstStyle/>
            <a:p>
              <a:endParaRPr lang="fr-FR"/>
            </a:p>
          </p:txBody>
        </p:sp>
        <p:sp>
          <p:nvSpPr>
            <p:cNvPr id="23650" name="Text Box 257"/>
            <p:cNvSpPr txBox="1">
              <a:spLocks noChangeArrowheads="1"/>
            </p:cNvSpPr>
            <p:nvPr/>
          </p:nvSpPr>
          <p:spPr bwMode="auto">
            <a:xfrm flipH="1">
              <a:off x="4462" y="1423"/>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3651" name="Line 258"/>
            <p:cNvSpPr>
              <a:spLocks noChangeShapeType="1"/>
            </p:cNvSpPr>
            <p:nvPr/>
          </p:nvSpPr>
          <p:spPr bwMode="auto">
            <a:xfrm rot="16200000" flipH="1">
              <a:off x="4269" y="1456"/>
              <a:ext cx="0" cy="125"/>
            </a:xfrm>
            <a:prstGeom prst="line">
              <a:avLst/>
            </a:prstGeom>
            <a:noFill/>
            <a:ln w="12700">
              <a:solidFill>
                <a:schemeClr val="tx1"/>
              </a:solidFill>
              <a:round/>
              <a:headEnd/>
              <a:tailEnd/>
            </a:ln>
          </p:spPr>
          <p:txBody>
            <a:bodyPr wrap="none" anchor="ctr"/>
            <a:lstStyle/>
            <a:p>
              <a:endParaRPr lang="fr-FR"/>
            </a:p>
          </p:txBody>
        </p:sp>
        <p:sp>
          <p:nvSpPr>
            <p:cNvPr id="23652" name="Text Box 259"/>
            <p:cNvSpPr txBox="1">
              <a:spLocks noChangeArrowheads="1"/>
            </p:cNvSpPr>
            <p:nvPr/>
          </p:nvSpPr>
          <p:spPr bwMode="auto">
            <a:xfrm flipH="1">
              <a:off x="4022" y="968"/>
              <a:ext cx="191" cy="173"/>
            </a:xfrm>
            <a:prstGeom prst="rect">
              <a:avLst/>
            </a:prstGeom>
            <a:noFill/>
            <a:ln w="12700">
              <a:noFill/>
              <a:miter lim="800000"/>
              <a:headEnd/>
              <a:tailEnd/>
            </a:ln>
          </p:spPr>
          <p:txBody>
            <a:bodyPr wrap="none">
              <a:spAutoFit/>
            </a:bodyPr>
            <a:lstStyle/>
            <a:p>
              <a:r>
                <a:rPr lang="en-US" b="1"/>
                <a:t>O</a:t>
              </a:r>
            </a:p>
          </p:txBody>
        </p:sp>
        <p:sp>
          <p:nvSpPr>
            <p:cNvPr id="23653" name="Text Box 260"/>
            <p:cNvSpPr txBox="1">
              <a:spLocks noChangeArrowheads="1"/>
            </p:cNvSpPr>
            <p:nvPr/>
          </p:nvSpPr>
          <p:spPr bwMode="auto">
            <a:xfrm flipH="1">
              <a:off x="4084" y="1449"/>
              <a:ext cx="191" cy="173"/>
            </a:xfrm>
            <a:prstGeom prst="rect">
              <a:avLst/>
            </a:prstGeom>
            <a:noFill/>
            <a:ln w="12700">
              <a:noFill/>
              <a:miter lim="800000"/>
              <a:headEnd/>
              <a:tailEnd/>
            </a:ln>
          </p:spPr>
          <p:txBody>
            <a:bodyPr wrap="none">
              <a:spAutoFit/>
            </a:bodyPr>
            <a:lstStyle/>
            <a:p>
              <a:r>
                <a:rPr lang="en-US" b="1"/>
                <a:t>O</a:t>
              </a:r>
            </a:p>
          </p:txBody>
        </p:sp>
        <p:sp>
          <p:nvSpPr>
            <p:cNvPr id="23654" name="Line 261"/>
            <p:cNvSpPr>
              <a:spLocks noChangeShapeType="1"/>
            </p:cNvSpPr>
            <p:nvPr/>
          </p:nvSpPr>
          <p:spPr bwMode="auto">
            <a:xfrm flipH="1">
              <a:off x="4359" y="1350"/>
              <a:ext cx="0" cy="144"/>
            </a:xfrm>
            <a:prstGeom prst="line">
              <a:avLst/>
            </a:prstGeom>
            <a:noFill/>
            <a:ln w="12700">
              <a:solidFill>
                <a:schemeClr val="tx1"/>
              </a:solidFill>
              <a:round/>
              <a:headEnd/>
              <a:tailEnd/>
            </a:ln>
          </p:spPr>
          <p:txBody>
            <a:bodyPr wrap="none" anchor="ctr"/>
            <a:lstStyle/>
            <a:p>
              <a:endParaRPr lang="fr-FR"/>
            </a:p>
          </p:txBody>
        </p:sp>
        <p:sp>
          <p:nvSpPr>
            <p:cNvPr id="23655" name="Text Box 262"/>
            <p:cNvSpPr txBox="1">
              <a:spLocks noChangeArrowheads="1"/>
            </p:cNvSpPr>
            <p:nvPr/>
          </p:nvSpPr>
          <p:spPr bwMode="auto">
            <a:xfrm flipH="1">
              <a:off x="4259" y="1031"/>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3656" name="Line 264"/>
            <p:cNvSpPr>
              <a:spLocks noChangeShapeType="1"/>
            </p:cNvSpPr>
            <p:nvPr/>
          </p:nvSpPr>
          <p:spPr bwMode="auto">
            <a:xfrm rot="19152661" flipH="1">
              <a:off x="3799" y="754"/>
              <a:ext cx="0" cy="219"/>
            </a:xfrm>
            <a:prstGeom prst="line">
              <a:avLst/>
            </a:prstGeom>
            <a:noFill/>
            <a:ln w="19050">
              <a:solidFill>
                <a:schemeClr val="tx1"/>
              </a:solidFill>
              <a:round/>
              <a:headEnd/>
              <a:tailEnd/>
            </a:ln>
          </p:spPr>
          <p:txBody>
            <a:bodyPr wrap="none" anchor="ctr"/>
            <a:lstStyle/>
            <a:p>
              <a:endParaRPr lang="fr-FR"/>
            </a:p>
          </p:txBody>
        </p:sp>
        <p:sp>
          <p:nvSpPr>
            <p:cNvPr id="23657" name="Text Box 266"/>
            <p:cNvSpPr txBox="1">
              <a:spLocks noChangeArrowheads="1"/>
            </p:cNvSpPr>
            <p:nvPr/>
          </p:nvSpPr>
          <p:spPr bwMode="auto">
            <a:xfrm rot="19152661" flipH="1">
              <a:off x="3598" y="272"/>
              <a:ext cx="292" cy="173"/>
            </a:xfrm>
            <a:prstGeom prst="rect">
              <a:avLst/>
            </a:prstGeom>
            <a:noFill/>
            <a:ln w="12700">
              <a:noFill/>
              <a:miter lim="800000"/>
              <a:headEnd/>
              <a:tailEnd/>
            </a:ln>
          </p:spPr>
          <p:txBody>
            <a:bodyPr wrap="none">
              <a:spAutoFit/>
            </a:bodyPr>
            <a:lstStyle/>
            <a:p>
              <a:r>
                <a:rPr lang="en-US" b="1"/>
                <a:t>CH</a:t>
              </a:r>
              <a:r>
                <a:rPr lang="en-US" b="1" baseline="-25000"/>
                <a:t>3</a:t>
              </a:r>
              <a:endParaRPr lang="en-US" b="1"/>
            </a:p>
          </p:txBody>
        </p:sp>
        <p:sp>
          <p:nvSpPr>
            <p:cNvPr id="23658" name="AutoShape 267"/>
            <p:cNvSpPr>
              <a:spLocks noChangeArrowheads="1"/>
            </p:cNvSpPr>
            <p:nvPr/>
          </p:nvSpPr>
          <p:spPr bwMode="auto">
            <a:xfrm rot="2952661" flipH="1">
              <a:off x="3486" y="550"/>
              <a:ext cx="284" cy="279"/>
            </a:xfrm>
            <a:prstGeom prst="hexagon">
              <a:avLst>
                <a:gd name="adj" fmla="val 25448"/>
                <a:gd name="vf" fmla="val 115470"/>
              </a:avLst>
            </a:prstGeom>
            <a:noFill/>
            <a:ln w="19050">
              <a:solidFill>
                <a:schemeClr val="tx1"/>
              </a:solidFill>
              <a:miter lim="800000"/>
              <a:headEnd/>
              <a:tailEnd/>
            </a:ln>
          </p:spPr>
          <p:txBody>
            <a:bodyPr wrap="none" anchor="ctr"/>
            <a:lstStyle/>
            <a:p>
              <a:endParaRPr lang="fr-FR"/>
            </a:p>
          </p:txBody>
        </p:sp>
        <p:sp>
          <p:nvSpPr>
            <p:cNvPr id="23659" name="Line 268"/>
            <p:cNvSpPr>
              <a:spLocks noChangeShapeType="1"/>
            </p:cNvSpPr>
            <p:nvPr/>
          </p:nvSpPr>
          <p:spPr bwMode="auto">
            <a:xfrm rot="-2447339" flipH="1" flipV="1">
              <a:off x="3481" y="467"/>
              <a:ext cx="0" cy="139"/>
            </a:xfrm>
            <a:prstGeom prst="line">
              <a:avLst/>
            </a:prstGeom>
            <a:noFill/>
            <a:ln w="12700">
              <a:solidFill>
                <a:schemeClr val="tx1"/>
              </a:solidFill>
              <a:round/>
              <a:headEnd/>
              <a:tailEnd/>
            </a:ln>
          </p:spPr>
          <p:txBody>
            <a:bodyPr wrap="none" anchor="ctr"/>
            <a:lstStyle/>
            <a:p>
              <a:endParaRPr lang="fr-FR"/>
            </a:p>
          </p:txBody>
        </p:sp>
        <p:sp>
          <p:nvSpPr>
            <p:cNvPr id="23660" name="Text Box 269"/>
            <p:cNvSpPr txBox="1">
              <a:spLocks noChangeArrowheads="1"/>
            </p:cNvSpPr>
            <p:nvPr/>
          </p:nvSpPr>
          <p:spPr bwMode="auto">
            <a:xfrm rot="19152661" flipH="1">
              <a:off x="3460" y="889"/>
              <a:ext cx="191" cy="173"/>
            </a:xfrm>
            <a:prstGeom prst="rect">
              <a:avLst/>
            </a:prstGeom>
            <a:noFill/>
            <a:ln w="12700">
              <a:noFill/>
              <a:miter lim="800000"/>
              <a:headEnd/>
              <a:tailEnd/>
            </a:ln>
          </p:spPr>
          <p:txBody>
            <a:bodyPr wrap="none">
              <a:spAutoFit/>
            </a:bodyPr>
            <a:lstStyle/>
            <a:p>
              <a:r>
                <a:rPr lang="en-US" b="1"/>
                <a:t>O</a:t>
              </a:r>
            </a:p>
          </p:txBody>
        </p:sp>
        <p:sp>
          <p:nvSpPr>
            <p:cNvPr id="23661" name="Line 270"/>
            <p:cNvSpPr>
              <a:spLocks noChangeShapeType="1"/>
            </p:cNvSpPr>
            <p:nvPr/>
          </p:nvSpPr>
          <p:spPr bwMode="auto">
            <a:xfrm rot="19152661" flipH="1">
              <a:off x="3720" y="557"/>
              <a:ext cx="0" cy="117"/>
            </a:xfrm>
            <a:prstGeom prst="line">
              <a:avLst/>
            </a:prstGeom>
            <a:noFill/>
            <a:ln w="12700">
              <a:solidFill>
                <a:schemeClr val="tx1"/>
              </a:solidFill>
              <a:round/>
              <a:headEnd/>
              <a:tailEnd/>
            </a:ln>
          </p:spPr>
          <p:txBody>
            <a:bodyPr wrap="none" anchor="ctr"/>
            <a:lstStyle/>
            <a:p>
              <a:endParaRPr lang="fr-FR"/>
            </a:p>
          </p:txBody>
        </p:sp>
        <p:sp>
          <p:nvSpPr>
            <p:cNvPr id="23662" name="Line 271"/>
            <p:cNvSpPr>
              <a:spLocks noChangeShapeType="1"/>
            </p:cNvSpPr>
            <p:nvPr/>
          </p:nvSpPr>
          <p:spPr bwMode="auto">
            <a:xfrm rot="19152661" flipH="1">
              <a:off x="3539" y="850"/>
              <a:ext cx="75" cy="75"/>
            </a:xfrm>
            <a:prstGeom prst="line">
              <a:avLst/>
            </a:prstGeom>
            <a:noFill/>
            <a:ln w="12700">
              <a:solidFill>
                <a:schemeClr val="tx1"/>
              </a:solidFill>
              <a:round/>
              <a:headEnd/>
              <a:tailEnd/>
            </a:ln>
          </p:spPr>
          <p:txBody>
            <a:bodyPr wrap="none" anchor="ctr"/>
            <a:lstStyle/>
            <a:p>
              <a:endParaRPr lang="fr-FR"/>
            </a:p>
          </p:txBody>
        </p:sp>
        <p:sp>
          <p:nvSpPr>
            <p:cNvPr id="23663" name="Line 272"/>
            <p:cNvSpPr>
              <a:spLocks noChangeShapeType="1"/>
            </p:cNvSpPr>
            <p:nvPr/>
          </p:nvSpPr>
          <p:spPr bwMode="auto">
            <a:xfrm rot="19152661" flipH="1">
              <a:off x="3520" y="843"/>
              <a:ext cx="75" cy="75"/>
            </a:xfrm>
            <a:prstGeom prst="line">
              <a:avLst/>
            </a:prstGeom>
            <a:noFill/>
            <a:ln w="12700">
              <a:solidFill>
                <a:schemeClr val="tx1"/>
              </a:solidFill>
              <a:round/>
              <a:headEnd/>
              <a:tailEnd/>
            </a:ln>
          </p:spPr>
          <p:txBody>
            <a:bodyPr wrap="none" anchor="ctr"/>
            <a:lstStyle/>
            <a:p>
              <a:endParaRPr lang="fr-FR"/>
            </a:p>
          </p:txBody>
        </p:sp>
        <p:sp>
          <p:nvSpPr>
            <p:cNvPr id="23664" name="AutoShape 273"/>
            <p:cNvSpPr>
              <a:spLocks noChangeArrowheads="1"/>
            </p:cNvSpPr>
            <p:nvPr/>
          </p:nvSpPr>
          <p:spPr bwMode="auto">
            <a:xfrm rot="2952661" flipH="1">
              <a:off x="3486" y="550"/>
              <a:ext cx="284" cy="279"/>
            </a:xfrm>
            <a:prstGeom prst="hexagon">
              <a:avLst>
                <a:gd name="adj" fmla="val 25448"/>
                <a:gd name="vf" fmla="val 115470"/>
              </a:avLst>
            </a:prstGeom>
            <a:noFill/>
            <a:ln w="19050">
              <a:solidFill>
                <a:schemeClr val="tx1"/>
              </a:solidFill>
              <a:miter lim="800000"/>
              <a:headEnd/>
              <a:tailEnd/>
            </a:ln>
          </p:spPr>
          <p:txBody>
            <a:bodyPr wrap="none" anchor="ctr"/>
            <a:lstStyle/>
            <a:p>
              <a:endParaRPr lang="fr-FR"/>
            </a:p>
          </p:txBody>
        </p:sp>
        <p:sp>
          <p:nvSpPr>
            <p:cNvPr id="23665" name="Rectangle 274"/>
            <p:cNvSpPr>
              <a:spLocks noChangeArrowheads="1"/>
            </p:cNvSpPr>
            <p:nvPr/>
          </p:nvSpPr>
          <p:spPr bwMode="auto">
            <a:xfrm rot="19152661" flipH="1">
              <a:off x="3681" y="757"/>
              <a:ext cx="70" cy="77"/>
            </a:xfrm>
            <a:prstGeom prst="rect">
              <a:avLst/>
            </a:prstGeom>
            <a:solidFill>
              <a:schemeClr val="bg1"/>
            </a:solidFill>
            <a:ln w="12700">
              <a:noFill/>
              <a:miter lim="800000"/>
              <a:headEnd/>
              <a:tailEnd/>
            </a:ln>
          </p:spPr>
          <p:txBody>
            <a:bodyPr wrap="none" anchor="ctr"/>
            <a:lstStyle/>
            <a:p>
              <a:endParaRPr lang="fr-FR"/>
            </a:p>
          </p:txBody>
        </p:sp>
        <p:sp>
          <p:nvSpPr>
            <p:cNvPr id="23666" name="Line 275"/>
            <p:cNvSpPr>
              <a:spLocks noChangeShapeType="1"/>
            </p:cNvSpPr>
            <p:nvPr/>
          </p:nvSpPr>
          <p:spPr bwMode="auto">
            <a:xfrm rot="-2447339" flipH="1" flipV="1">
              <a:off x="3495" y="455"/>
              <a:ext cx="0" cy="139"/>
            </a:xfrm>
            <a:prstGeom prst="line">
              <a:avLst/>
            </a:prstGeom>
            <a:noFill/>
            <a:ln w="12700">
              <a:solidFill>
                <a:schemeClr val="tx1"/>
              </a:solidFill>
              <a:round/>
              <a:headEnd/>
              <a:tailEnd/>
            </a:ln>
          </p:spPr>
          <p:txBody>
            <a:bodyPr wrap="none" anchor="ctr"/>
            <a:lstStyle/>
            <a:p>
              <a:endParaRPr lang="fr-FR"/>
            </a:p>
          </p:txBody>
        </p:sp>
        <p:sp>
          <p:nvSpPr>
            <p:cNvPr id="23667" name="Text Box 276"/>
            <p:cNvSpPr txBox="1">
              <a:spLocks noChangeArrowheads="1"/>
            </p:cNvSpPr>
            <p:nvPr/>
          </p:nvSpPr>
          <p:spPr bwMode="auto">
            <a:xfrm rot="19152661" flipH="1">
              <a:off x="3324" y="364"/>
              <a:ext cx="191" cy="173"/>
            </a:xfrm>
            <a:prstGeom prst="rect">
              <a:avLst/>
            </a:prstGeom>
            <a:noFill/>
            <a:ln w="12700">
              <a:noFill/>
              <a:miter lim="800000"/>
              <a:headEnd/>
              <a:tailEnd/>
            </a:ln>
          </p:spPr>
          <p:txBody>
            <a:bodyPr wrap="none">
              <a:spAutoFit/>
            </a:bodyPr>
            <a:lstStyle/>
            <a:p>
              <a:r>
                <a:rPr lang="en-US" b="1"/>
                <a:t>O</a:t>
              </a:r>
            </a:p>
          </p:txBody>
        </p:sp>
        <p:sp>
          <p:nvSpPr>
            <p:cNvPr id="23668" name="Line 277"/>
            <p:cNvSpPr>
              <a:spLocks noChangeShapeType="1"/>
            </p:cNvSpPr>
            <p:nvPr/>
          </p:nvSpPr>
          <p:spPr bwMode="auto">
            <a:xfrm rot="19152661" flipH="1">
              <a:off x="3720" y="557"/>
              <a:ext cx="0" cy="117"/>
            </a:xfrm>
            <a:prstGeom prst="line">
              <a:avLst/>
            </a:prstGeom>
            <a:noFill/>
            <a:ln w="12700">
              <a:solidFill>
                <a:schemeClr val="tx1"/>
              </a:solidFill>
              <a:round/>
              <a:headEnd/>
              <a:tailEnd/>
            </a:ln>
          </p:spPr>
          <p:txBody>
            <a:bodyPr wrap="none" anchor="ctr"/>
            <a:lstStyle/>
            <a:p>
              <a:endParaRPr lang="fr-FR"/>
            </a:p>
          </p:txBody>
        </p:sp>
        <p:sp>
          <p:nvSpPr>
            <p:cNvPr id="23669" name="Line 278"/>
            <p:cNvSpPr>
              <a:spLocks noChangeShapeType="1"/>
            </p:cNvSpPr>
            <p:nvPr/>
          </p:nvSpPr>
          <p:spPr bwMode="auto">
            <a:xfrm rot="19152661" flipH="1">
              <a:off x="3651" y="452"/>
              <a:ext cx="75" cy="75"/>
            </a:xfrm>
            <a:prstGeom prst="line">
              <a:avLst/>
            </a:prstGeom>
            <a:noFill/>
            <a:ln w="12700">
              <a:solidFill>
                <a:schemeClr val="tx1"/>
              </a:solidFill>
              <a:round/>
              <a:headEnd/>
              <a:tailEnd/>
            </a:ln>
          </p:spPr>
          <p:txBody>
            <a:bodyPr wrap="none" anchor="ctr"/>
            <a:lstStyle/>
            <a:p>
              <a:endParaRPr lang="fr-FR"/>
            </a:p>
          </p:txBody>
        </p:sp>
        <p:sp>
          <p:nvSpPr>
            <p:cNvPr id="23670" name="Line 279"/>
            <p:cNvSpPr>
              <a:spLocks noChangeShapeType="1"/>
            </p:cNvSpPr>
            <p:nvPr/>
          </p:nvSpPr>
          <p:spPr bwMode="auto">
            <a:xfrm rot="19152661" flipH="1">
              <a:off x="3520" y="843"/>
              <a:ext cx="75" cy="75"/>
            </a:xfrm>
            <a:prstGeom prst="line">
              <a:avLst/>
            </a:prstGeom>
            <a:noFill/>
            <a:ln w="12700">
              <a:solidFill>
                <a:schemeClr val="tx1"/>
              </a:solidFill>
              <a:round/>
              <a:headEnd/>
              <a:tailEnd/>
            </a:ln>
          </p:spPr>
          <p:txBody>
            <a:bodyPr wrap="none" anchor="ctr"/>
            <a:lstStyle/>
            <a:p>
              <a:endParaRPr lang="fr-FR"/>
            </a:p>
          </p:txBody>
        </p:sp>
        <p:sp>
          <p:nvSpPr>
            <p:cNvPr id="23671" name="Rectangle 280"/>
            <p:cNvSpPr>
              <a:spLocks noChangeArrowheads="1"/>
            </p:cNvSpPr>
            <p:nvPr/>
          </p:nvSpPr>
          <p:spPr bwMode="auto">
            <a:xfrm rot="19152661" flipH="1">
              <a:off x="3452" y="688"/>
              <a:ext cx="70" cy="84"/>
            </a:xfrm>
            <a:prstGeom prst="rect">
              <a:avLst/>
            </a:prstGeom>
            <a:solidFill>
              <a:schemeClr val="bg1"/>
            </a:solidFill>
            <a:ln w="12700">
              <a:noFill/>
              <a:miter lim="800000"/>
              <a:headEnd/>
              <a:tailEnd/>
            </a:ln>
          </p:spPr>
          <p:txBody>
            <a:bodyPr wrap="none" anchor="ctr"/>
            <a:lstStyle/>
            <a:p>
              <a:endParaRPr lang="fr-FR"/>
            </a:p>
          </p:txBody>
        </p:sp>
        <p:sp>
          <p:nvSpPr>
            <p:cNvPr id="23672" name="Rectangle 281"/>
            <p:cNvSpPr>
              <a:spLocks noChangeArrowheads="1"/>
            </p:cNvSpPr>
            <p:nvPr/>
          </p:nvSpPr>
          <p:spPr bwMode="auto">
            <a:xfrm rot="19152661" flipH="1">
              <a:off x="3452" y="688"/>
              <a:ext cx="70" cy="84"/>
            </a:xfrm>
            <a:prstGeom prst="rect">
              <a:avLst/>
            </a:prstGeom>
            <a:solidFill>
              <a:schemeClr val="bg1"/>
            </a:solidFill>
            <a:ln w="12700">
              <a:noFill/>
              <a:miter lim="800000"/>
              <a:headEnd/>
              <a:tailEnd/>
            </a:ln>
          </p:spPr>
          <p:txBody>
            <a:bodyPr wrap="none" anchor="ctr"/>
            <a:lstStyle/>
            <a:p>
              <a:endParaRPr lang="fr-FR"/>
            </a:p>
          </p:txBody>
        </p:sp>
        <p:sp>
          <p:nvSpPr>
            <p:cNvPr id="23673" name="Text Box 282"/>
            <p:cNvSpPr txBox="1">
              <a:spLocks noChangeArrowheads="1"/>
            </p:cNvSpPr>
            <p:nvPr/>
          </p:nvSpPr>
          <p:spPr bwMode="auto">
            <a:xfrm rot="19152661" flipH="1">
              <a:off x="3332" y="669"/>
              <a:ext cx="260" cy="173"/>
            </a:xfrm>
            <a:prstGeom prst="rect">
              <a:avLst/>
            </a:prstGeom>
            <a:noFill/>
            <a:ln w="12700">
              <a:noFill/>
              <a:miter lim="800000"/>
              <a:headEnd/>
              <a:tailEnd/>
            </a:ln>
          </p:spPr>
          <p:txBody>
            <a:bodyPr wrap="none">
              <a:spAutoFit/>
            </a:bodyPr>
            <a:lstStyle/>
            <a:p>
              <a:r>
                <a:rPr lang="en-US" b="1"/>
                <a:t>HN</a:t>
              </a:r>
            </a:p>
          </p:txBody>
        </p:sp>
        <p:sp>
          <p:nvSpPr>
            <p:cNvPr id="23674" name="Text Box 283"/>
            <p:cNvSpPr txBox="1">
              <a:spLocks noChangeArrowheads="1"/>
            </p:cNvSpPr>
            <p:nvPr/>
          </p:nvSpPr>
          <p:spPr bwMode="auto">
            <a:xfrm rot="19152661" flipH="1">
              <a:off x="3630" y="709"/>
              <a:ext cx="185" cy="173"/>
            </a:xfrm>
            <a:prstGeom prst="rect">
              <a:avLst/>
            </a:prstGeom>
            <a:noFill/>
            <a:ln w="12700">
              <a:noFill/>
              <a:miter lim="800000"/>
              <a:headEnd/>
              <a:tailEnd/>
            </a:ln>
          </p:spPr>
          <p:txBody>
            <a:bodyPr wrap="none">
              <a:spAutoFit/>
            </a:bodyPr>
            <a:lstStyle/>
            <a:p>
              <a:r>
                <a:rPr lang="en-US" b="1"/>
                <a:t>N</a:t>
              </a:r>
            </a:p>
          </p:txBody>
        </p:sp>
        <p:sp>
          <p:nvSpPr>
            <p:cNvPr id="23675" name="Text Box 290"/>
            <p:cNvSpPr txBox="1">
              <a:spLocks noChangeArrowheads="1"/>
            </p:cNvSpPr>
            <p:nvPr/>
          </p:nvSpPr>
          <p:spPr bwMode="auto">
            <a:xfrm>
              <a:off x="4650" y="3759"/>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3676" name="Text Box 291"/>
            <p:cNvSpPr txBox="1">
              <a:spLocks noChangeArrowheads="1"/>
            </p:cNvSpPr>
            <p:nvPr/>
          </p:nvSpPr>
          <p:spPr bwMode="auto">
            <a:xfrm>
              <a:off x="4446" y="3969"/>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grpSp>
      <p:sp>
        <p:nvSpPr>
          <p:cNvPr id="55590" name="Rectangle 294"/>
          <p:cNvSpPr>
            <a:spLocks noGrp="1" noChangeArrowheads="1"/>
          </p:cNvSpPr>
          <p:nvPr>
            <p:ph type="title"/>
          </p:nvPr>
        </p:nvSpPr>
        <p:spPr>
          <a:xfrm>
            <a:off x="457200" y="0"/>
            <a:ext cx="7391400" cy="990600"/>
          </a:xfrm>
        </p:spPr>
        <p:txBody>
          <a:bodyPr/>
          <a:lstStyle/>
          <a:p>
            <a:pPr>
              <a:lnSpc>
                <a:spcPct val="80000"/>
              </a:lnSpc>
              <a:defRPr/>
            </a:pPr>
            <a:r>
              <a:rPr lang="en-US" sz="3200"/>
              <a:t>Distribution Of Negative Charge Prevents DNA Annealing</a:t>
            </a:r>
          </a:p>
        </p:txBody>
      </p:sp>
      <p:sp>
        <p:nvSpPr>
          <p:cNvPr id="55605" name="AutoShape 309"/>
          <p:cNvSpPr>
            <a:spLocks noChangeArrowheads="1"/>
          </p:cNvSpPr>
          <p:nvPr/>
        </p:nvSpPr>
        <p:spPr bwMode="auto">
          <a:xfrm>
            <a:off x="3200400" y="2438400"/>
            <a:ext cx="2971800" cy="2819400"/>
          </a:xfrm>
          <a:prstGeom prst="leftRightArrow">
            <a:avLst>
              <a:gd name="adj1" fmla="val 50000"/>
              <a:gd name="adj2" fmla="val 21081"/>
            </a:avLst>
          </a:prstGeom>
          <a:gradFill rotWithShape="0">
            <a:gsLst>
              <a:gs pos="0">
                <a:schemeClr val="accent2"/>
              </a:gs>
              <a:gs pos="50000">
                <a:schemeClr val="bg1"/>
              </a:gs>
              <a:gs pos="100000">
                <a:schemeClr val="accent2"/>
              </a:gs>
            </a:gsLst>
            <a:lin ang="0" scaled="1"/>
          </a:gradFill>
          <a:ln w="12700">
            <a:noFill/>
            <a:miter lim="800000"/>
            <a:headEnd/>
            <a:tailEnd/>
          </a:ln>
          <a:effectLst/>
        </p:spPr>
        <p:txBody>
          <a:bodyPr wrap="none" anchor="ctr"/>
          <a:lstStyle/>
          <a:p>
            <a:pPr>
              <a:defRPr/>
            </a:pPr>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5605"/>
                                        </p:tgtEl>
                                        <p:attrNameLst>
                                          <p:attrName>style.visibility</p:attrName>
                                        </p:attrNameLst>
                                      </p:cBhvr>
                                      <p:to>
                                        <p:strVal val="visible"/>
                                      </p:to>
                                    </p:set>
                                    <p:animEffect transition="in" filter="barn(outVertical)">
                                      <p:cBhvr>
                                        <p:cTn id="12" dur="500"/>
                                        <p:tgtEl>
                                          <p:spTgt spid="5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541588" y="2955925"/>
            <a:ext cx="3470275" cy="3673475"/>
            <a:chOff x="1601" y="1862"/>
            <a:chExt cx="2186" cy="2314"/>
          </a:xfrm>
        </p:grpSpPr>
        <p:grpSp>
          <p:nvGrpSpPr>
            <p:cNvPr id="3" name="Group 3"/>
            <p:cNvGrpSpPr>
              <a:grpSpLocks/>
            </p:cNvGrpSpPr>
            <p:nvPr/>
          </p:nvGrpSpPr>
          <p:grpSpPr bwMode="auto">
            <a:xfrm>
              <a:off x="1601" y="2129"/>
              <a:ext cx="2186" cy="2047"/>
              <a:chOff x="1601" y="2129"/>
              <a:chExt cx="2186" cy="2047"/>
            </a:xfrm>
          </p:grpSpPr>
          <p:sp>
            <p:nvSpPr>
              <p:cNvPr id="13374" name="Oval 4"/>
              <p:cNvSpPr>
                <a:spLocks noChangeArrowheads="1"/>
              </p:cNvSpPr>
              <p:nvPr/>
            </p:nvSpPr>
            <p:spPr bwMode="auto">
              <a:xfrm>
                <a:off x="1601" y="2129"/>
                <a:ext cx="2186" cy="2047"/>
              </a:xfrm>
              <a:prstGeom prst="ellipse">
                <a:avLst/>
              </a:prstGeom>
              <a:solidFill>
                <a:srgbClr val="F95AB7"/>
              </a:solidFill>
              <a:ln w="12700">
                <a:noFill/>
                <a:round/>
                <a:headEnd/>
                <a:tailEnd/>
              </a:ln>
            </p:spPr>
            <p:txBody>
              <a:bodyPr wrap="none" anchor="ctr"/>
              <a:lstStyle/>
              <a:p>
                <a:endParaRPr lang="fr-FR"/>
              </a:p>
            </p:txBody>
          </p:sp>
          <p:sp>
            <p:nvSpPr>
              <p:cNvPr id="13375" name="Line 5"/>
              <p:cNvSpPr>
                <a:spLocks noChangeShapeType="1"/>
              </p:cNvSpPr>
              <p:nvPr/>
            </p:nvSpPr>
            <p:spPr bwMode="auto">
              <a:xfrm flipV="1">
                <a:off x="3519" y="2428"/>
                <a:ext cx="0" cy="554"/>
              </a:xfrm>
              <a:prstGeom prst="line">
                <a:avLst/>
              </a:prstGeom>
              <a:noFill/>
              <a:ln w="19050">
                <a:solidFill>
                  <a:schemeClr val="tx1"/>
                </a:solidFill>
                <a:round/>
                <a:headEnd/>
                <a:tailEnd/>
              </a:ln>
            </p:spPr>
            <p:txBody>
              <a:bodyPr wrap="none" anchor="ctr"/>
              <a:lstStyle/>
              <a:p>
                <a:endParaRPr lang="fr-FR"/>
              </a:p>
            </p:txBody>
          </p:sp>
          <p:sp>
            <p:nvSpPr>
              <p:cNvPr id="13376" name="AutoShape 6"/>
              <p:cNvSpPr>
                <a:spLocks noChangeArrowheads="1"/>
              </p:cNvSpPr>
              <p:nvPr/>
            </p:nvSpPr>
            <p:spPr bwMode="auto">
              <a:xfrm>
                <a:off x="1958" y="2683"/>
                <a:ext cx="1561" cy="768"/>
              </a:xfrm>
              <a:prstGeom prst="pentagon">
                <a:avLst/>
              </a:prstGeom>
              <a:noFill/>
              <a:ln w="19050">
                <a:solidFill>
                  <a:schemeClr val="tx1"/>
                </a:solidFill>
                <a:miter lim="800000"/>
                <a:headEnd/>
                <a:tailEnd/>
              </a:ln>
            </p:spPr>
            <p:txBody>
              <a:bodyPr wrap="none" anchor="ctr"/>
              <a:lstStyle/>
              <a:p>
                <a:endParaRPr lang="fr-FR"/>
              </a:p>
            </p:txBody>
          </p:sp>
          <p:sp>
            <p:nvSpPr>
              <p:cNvPr id="13377" name="Rectangle 7"/>
              <p:cNvSpPr>
                <a:spLocks noChangeArrowheads="1"/>
              </p:cNvSpPr>
              <p:nvPr/>
            </p:nvSpPr>
            <p:spPr bwMode="auto">
              <a:xfrm>
                <a:off x="2627" y="2556"/>
                <a:ext cx="223" cy="213"/>
              </a:xfrm>
              <a:prstGeom prst="rect">
                <a:avLst/>
              </a:prstGeom>
              <a:solidFill>
                <a:srgbClr val="F95AB7"/>
              </a:solidFill>
              <a:ln w="12700">
                <a:noFill/>
                <a:miter lim="800000"/>
                <a:headEnd/>
                <a:tailEnd/>
              </a:ln>
            </p:spPr>
            <p:txBody>
              <a:bodyPr wrap="none" anchor="ctr"/>
              <a:lstStyle/>
              <a:p>
                <a:endParaRPr lang="fr-FR"/>
              </a:p>
            </p:txBody>
          </p:sp>
          <p:sp>
            <p:nvSpPr>
              <p:cNvPr id="13378" name="Line 8"/>
              <p:cNvSpPr>
                <a:spLocks noChangeShapeType="1"/>
              </p:cNvSpPr>
              <p:nvPr/>
            </p:nvSpPr>
            <p:spPr bwMode="auto">
              <a:xfrm flipV="1">
                <a:off x="3207" y="3440"/>
                <a:ext cx="0" cy="383"/>
              </a:xfrm>
              <a:prstGeom prst="line">
                <a:avLst/>
              </a:prstGeom>
              <a:noFill/>
              <a:ln w="12700">
                <a:solidFill>
                  <a:schemeClr val="tx1"/>
                </a:solidFill>
                <a:round/>
                <a:headEnd/>
                <a:tailEnd/>
              </a:ln>
            </p:spPr>
            <p:txBody>
              <a:bodyPr wrap="none" anchor="ctr"/>
              <a:lstStyle/>
              <a:p>
                <a:endParaRPr lang="fr-FR"/>
              </a:p>
            </p:txBody>
          </p:sp>
          <p:sp>
            <p:nvSpPr>
              <p:cNvPr id="13379" name="Line 9"/>
              <p:cNvSpPr>
                <a:spLocks noChangeShapeType="1"/>
              </p:cNvSpPr>
              <p:nvPr/>
            </p:nvSpPr>
            <p:spPr bwMode="auto">
              <a:xfrm flipV="1">
                <a:off x="2257" y="3440"/>
                <a:ext cx="0" cy="383"/>
              </a:xfrm>
              <a:prstGeom prst="line">
                <a:avLst/>
              </a:prstGeom>
              <a:noFill/>
              <a:ln w="12700">
                <a:solidFill>
                  <a:schemeClr val="tx1"/>
                </a:solidFill>
                <a:round/>
                <a:headEnd/>
                <a:tailEnd/>
              </a:ln>
            </p:spPr>
            <p:txBody>
              <a:bodyPr wrap="none" anchor="ctr"/>
              <a:lstStyle/>
              <a:p>
                <a:endParaRPr lang="fr-FR"/>
              </a:p>
            </p:txBody>
          </p:sp>
          <p:sp>
            <p:nvSpPr>
              <p:cNvPr id="13380" name="Line 10"/>
              <p:cNvSpPr>
                <a:spLocks noChangeShapeType="1"/>
              </p:cNvSpPr>
              <p:nvPr/>
            </p:nvSpPr>
            <p:spPr bwMode="auto">
              <a:xfrm flipV="1">
                <a:off x="1958" y="2640"/>
                <a:ext cx="0" cy="342"/>
              </a:xfrm>
              <a:prstGeom prst="line">
                <a:avLst/>
              </a:prstGeom>
              <a:noFill/>
              <a:ln w="12700">
                <a:solidFill>
                  <a:schemeClr val="tx1"/>
                </a:solidFill>
                <a:round/>
                <a:headEnd/>
                <a:tailEnd/>
              </a:ln>
            </p:spPr>
            <p:txBody>
              <a:bodyPr wrap="none" anchor="ctr"/>
              <a:lstStyle/>
              <a:p>
                <a:endParaRPr lang="fr-FR"/>
              </a:p>
            </p:txBody>
          </p:sp>
          <p:sp>
            <p:nvSpPr>
              <p:cNvPr id="13381" name="Line 11"/>
              <p:cNvSpPr>
                <a:spLocks noChangeShapeType="1"/>
              </p:cNvSpPr>
              <p:nvPr/>
            </p:nvSpPr>
            <p:spPr bwMode="auto">
              <a:xfrm flipV="1">
                <a:off x="1958" y="2160"/>
                <a:ext cx="0" cy="310"/>
              </a:xfrm>
              <a:prstGeom prst="line">
                <a:avLst/>
              </a:prstGeom>
              <a:noFill/>
              <a:ln w="12700">
                <a:solidFill>
                  <a:schemeClr val="tx1"/>
                </a:solidFill>
                <a:round/>
                <a:headEnd/>
                <a:tailEnd/>
              </a:ln>
            </p:spPr>
            <p:txBody>
              <a:bodyPr wrap="none" anchor="ctr"/>
              <a:lstStyle/>
              <a:p>
                <a:endParaRPr lang="fr-FR"/>
              </a:p>
            </p:txBody>
          </p:sp>
          <p:sp>
            <p:nvSpPr>
              <p:cNvPr id="13382" name="Text Box 12"/>
              <p:cNvSpPr txBox="1">
                <a:spLocks noChangeArrowheads="1"/>
              </p:cNvSpPr>
              <p:nvPr/>
            </p:nvSpPr>
            <p:spPr bwMode="auto">
              <a:xfrm>
                <a:off x="2145" y="3707"/>
                <a:ext cx="514" cy="365"/>
              </a:xfrm>
              <a:prstGeom prst="rect">
                <a:avLst/>
              </a:prstGeom>
              <a:noFill/>
              <a:ln w="12700">
                <a:noFill/>
                <a:miter lim="800000"/>
                <a:headEnd/>
                <a:tailEnd/>
              </a:ln>
            </p:spPr>
            <p:txBody>
              <a:bodyPr wrap="none">
                <a:spAutoFit/>
              </a:bodyPr>
              <a:lstStyle/>
              <a:p>
                <a:r>
                  <a:rPr lang="en-US" sz="3200" b="1"/>
                  <a:t>OH</a:t>
                </a:r>
              </a:p>
            </p:txBody>
          </p:sp>
          <p:sp>
            <p:nvSpPr>
              <p:cNvPr id="13383" name="Text Box 13"/>
              <p:cNvSpPr txBox="1">
                <a:spLocks noChangeArrowheads="1"/>
              </p:cNvSpPr>
              <p:nvPr/>
            </p:nvSpPr>
            <p:spPr bwMode="auto">
              <a:xfrm>
                <a:off x="2603" y="2524"/>
                <a:ext cx="315" cy="365"/>
              </a:xfrm>
              <a:prstGeom prst="rect">
                <a:avLst/>
              </a:prstGeom>
              <a:noFill/>
              <a:ln w="12700">
                <a:noFill/>
                <a:miter lim="800000"/>
                <a:headEnd/>
                <a:tailEnd/>
              </a:ln>
            </p:spPr>
            <p:txBody>
              <a:bodyPr wrap="none">
                <a:spAutoFit/>
              </a:bodyPr>
              <a:lstStyle/>
              <a:p>
                <a:r>
                  <a:rPr lang="en-US" sz="3200" b="1"/>
                  <a:t>O</a:t>
                </a:r>
              </a:p>
            </p:txBody>
          </p:sp>
          <p:sp>
            <p:nvSpPr>
              <p:cNvPr id="13384" name="Text Box 14"/>
              <p:cNvSpPr txBox="1">
                <a:spLocks noChangeArrowheads="1"/>
              </p:cNvSpPr>
              <p:nvPr/>
            </p:nvSpPr>
            <p:spPr bwMode="auto">
              <a:xfrm>
                <a:off x="1824" y="2385"/>
                <a:ext cx="584" cy="365"/>
              </a:xfrm>
              <a:prstGeom prst="rect">
                <a:avLst/>
              </a:prstGeom>
              <a:noFill/>
              <a:ln w="12700">
                <a:noFill/>
                <a:miter lim="800000"/>
                <a:headEnd/>
                <a:tailEnd/>
              </a:ln>
            </p:spPr>
            <p:txBody>
              <a:bodyPr wrap="none">
                <a:spAutoFit/>
              </a:bodyPr>
              <a:lstStyle/>
              <a:p>
                <a:r>
                  <a:rPr lang="en-US" sz="3200" b="1"/>
                  <a:t>CH</a:t>
                </a:r>
                <a:r>
                  <a:rPr lang="en-US" sz="3200" b="1" baseline="-25000"/>
                  <a:t>2</a:t>
                </a:r>
                <a:endParaRPr lang="en-US" sz="3200" b="1"/>
              </a:p>
            </p:txBody>
          </p:sp>
          <p:sp>
            <p:nvSpPr>
              <p:cNvPr id="13385" name="Text Box 15"/>
              <p:cNvSpPr txBox="1">
                <a:spLocks noChangeArrowheads="1"/>
              </p:cNvSpPr>
              <p:nvPr/>
            </p:nvSpPr>
            <p:spPr bwMode="auto">
              <a:xfrm>
                <a:off x="2304" y="2928"/>
                <a:ext cx="852" cy="404"/>
              </a:xfrm>
              <a:prstGeom prst="rect">
                <a:avLst/>
              </a:prstGeom>
              <a:noFill/>
              <a:ln w="12700">
                <a:noFill/>
                <a:miter lim="800000"/>
                <a:headEnd/>
                <a:tailEnd/>
              </a:ln>
            </p:spPr>
            <p:txBody>
              <a:bodyPr wrap="none">
                <a:spAutoFit/>
              </a:bodyPr>
              <a:lstStyle/>
              <a:p>
                <a:r>
                  <a:rPr lang="en-US" sz="3600" b="1">
                    <a:solidFill>
                      <a:srgbClr val="6E0043"/>
                    </a:solidFill>
                  </a:rPr>
                  <a:t>Sugar</a:t>
                </a:r>
              </a:p>
            </p:txBody>
          </p:sp>
          <p:sp>
            <p:nvSpPr>
              <p:cNvPr id="13386" name="Text Box 16"/>
              <p:cNvSpPr txBox="1">
                <a:spLocks noChangeArrowheads="1"/>
              </p:cNvSpPr>
              <p:nvPr/>
            </p:nvSpPr>
            <p:spPr bwMode="auto">
              <a:xfrm>
                <a:off x="3057" y="3707"/>
                <a:ext cx="315" cy="365"/>
              </a:xfrm>
              <a:prstGeom prst="rect">
                <a:avLst/>
              </a:prstGeom>
              <a:noFill/>
              <a:ln w="12700">
                <a:noFill/>
                <a:miter lim="800000"/>
                <a:headEnd/>
                <a:tailEnd/>
              </a:ln>
            </p:spPr>
            <p:txBody>
              <a:bodyPr wrap="none">
                <a:spAutoFit/>
              </a:bodyPr>
              <a:lstStyle/>
              <a:p>
                <a:r>
                  <a:rPr lang="en-US" sz="3200" b="1"/>
                  <a:t>H</a:t>
                </a:r>
              </a:p>
            </p:txBody>
          </p:sp>
        </p:grpSp>
        <p:sp>
          <p:nvSpPr>
            <p:cNvPr id="13372" name="Text Box 17"/>
            <p:cNvSpPr txBox="1">
              <a:spLocks noChangeArrowheads="1"/>
            </p:cNvSpPr>
            <p:nvPr/>
          </p:nvSpPr>
          <p:spPr bwMode="auto">
            <a:xfrm>
              <a:off x="3375" y="2112"/>
              <a:ext cx="315" cy="365"/>
            </a:xfrm>
            <a:prstGeom prst="rect">
              <a:avLst/>
            </a:prstGeom>
            <a:noFill/>
            <a:ln w="12700">
              <a:noFill/>
              <a:miter lim="800000"/>
              <a:headEnd/>
              <a:tailEnd/>
            </a:ln>
          </p:spPr>
          <p:txBody>
            <a:bodyPr wrap="none">
              <a:spAutoFit/>
            </a:bodyPr>
            <a:lstStyle/>
            <a:p>
              <a:r>
                <a:rPr lang="en-US" sz="3200" b="1"/>
                <a:t>H</a:t>
              </a:r>
            </a:p>
          </p:txBody>
        </p:sp>
        <p:sp>
          <p:nvSpPr>
            <p:cNvPr id="13373" name="Text Box 18"/>
            <p:cNvSpPr txBox="1">
              <a:spLocks noChangeArrowheads="1"/>
            </p:cNvSpPr>
            <p:nvPr/>
          </p:nvSpPr>
          <p:spPr bwMode="auto">
            <a:xfrm>
              <a:off x="1801" y="1862"/>
              <a:ext cx="315" cy="365"/>
            </a:xfrm>
            <a:prstGeom prst="rect">
              <a:avLst/>
            </a:prstGeom>
            <a:noFill/>
            <a:ln w="12700">
              <a:noFill/>
              <a:miter lim="800000"/>
              <a:headEnd/>
              <a:tailEnd/>
            </a:ln>
          </p:spPr>
          <p:txBody>
            <a:bodyPr wrap="none">
              <a:spAutoFit/>
            </a:bodyPr>
            <a:lstStyle/>
            <a:p>
              <a:r>
                <a:rPr lang="en-US" sz="3200" b="1"/>
                <a:t>H</a:t>
              </a:r>
            </a:p>
          </p:txBody>
        </p:sp>
      </p:grpSp>
      <p:sp>
        <p:nvSpPr>
          <p:cNvPr id="52243" name="Rectangle 19"/>
          <p:cNvSpPr>
            <a:spLocks noGrp="1" noChangeArrowheads="1"/>
          </p:cNvSpPr>
          <p:nvPr>
            <p:ph type="title"/>
          </p:nvPr>
        </p:nvSpPr>
        <p:spPr>
          <a:xfrm>
            <a:off x="0" y="61913"/>
            <a:ext cx="9144000" cy="1143000"/>
          </a:xfrm>
        </p:spPr>
        <p:txBody>
          <a:bodyPr>
            <a:normAutofit fontScale="90000"/>
          </a:bodyPr>
          <a:lstStyle/>
          <a:p>
            <a:pPr>
              <a:lnSpc>
                <a:spcPct val="90000"/>
              </a:lnSpc>
              <a:defRPr/>
            </a:pPr>
            <a:r>
              <a:rPr lang="en-US" b="1" u="sng" dirty="0">
                <a:solidFill>
                  <a:srgbClr val="FF0000"/>
                </a:solidFill>
              </a:rPr>
              <a:t>1. Nucleotides</a:t>
            </a:r>
            <a:br>
              <a:rPr lang="en-US" b="1" u="sng" dirty="0">
                <a:solidFill>
                  <a:srgbClr val="FF0000"/>
                </a:solidFill>
              </a:rPr>
            </a:br>
            <a:r>
              <a:rPr lang="en-US" dirty="0"/>
              <a:t/>
            </a:r>
            <a:br>
              <a:rPr lang="en-US" dirty="0"/>
            </a:br>
            <a:r>
              <a:rPr lang="en-US" sz="2800" dirty="0"/>
              <a:t>Adenosine Mono Phosphate (AMP)</a:t>
            </a:r>
            <a:endParaRPr lang="en-US" dirty="0"/>
          </a:p>
        </p:txBody>
      </p:sp>
      <p:grpSp>
        <p:nvGrpSpPr>
          <p:cNvPr id="4" name="Group 20"/>
          <p:cNvGrpSpPr>
            <a:grpSpLocks/>
          </p:cNvGrpSpPr>
          <p:nvPr/>
        </p:nvGrpSpPr>
        <p:grpSpPr bwMode="auto">
          <a:xfrm>
            <a:off x="4876800" y="5884863"/>
            <a:ext cx="815975" cy="579437"/>
            <a:chOff x="4176" y="3707"/>
            <a:chExt cx="514" cy="365"/>
          </a:xfrm>
        </p:grpSpPr>
        <p:sp>
          <p:nvSpPr>
            <p:cNvPr id="13369" name="Oval 21"/>
            <p:cNvSpPr>
              <a:spLocks noChangeArrowheads="1"/>
            </p:cNvSpPr>
            <p:nvPr/>
          </p:nvSpPr>
          <p:spPr bwMode="auto">
            <a:xfrm>
              <a:off x="4176" y="3707"/>
              <a:ext cx="491" cy="341"/>
            </a:xfrm>
            <a:prstGeom prst="ellipse">
              <a:avLst/>
            </a:prstGeom>
            <a:solidFill>
              <a:srgbClr val="6E0043"/>
            </a:solidFill>
            <a:ln w="12700">
              <a:noFill/>
              <a:round/>
              <a:headEnd/>
              <a:tailEnd/>
            </a:ln>
          </p:spPr>
          <p:txBody>
            <a:bodyPr wrap="none" anchor="ctr"/>
            <a:lstStyle/>
            <a:p>
              <a:endParaRPr lang="fr-FR"/>
            </a:p>
          </p:txBody>
        </p:sp>
        <p:sp>
          <p:nvSpPr>
            <p:cNvPr id="13370" name="Text Box 22"/>
            <p:cNvSpPr txBox="1">
              <a:spLocks noChangeArrowheads="1"/>
            </p:cNvSpPr>
            <p:nvPr/>
          </p:nvSpPr>
          <p:spPr bwMode="auto">
            <a:xfrm>
              <a:off x="4176" y="3707"/>
              <a:ext cx="514" cy="365"/>
            </a:xfrm>
            <a:prstGeom prst="rect">
              <a:avLst/>
            </a:prstGeom>
            <a:noFill/>
            <a:ln w="12700">
              <a:noFill/>
              <a:miter lim="800000"/>
              <a:headEnd/>
              <a:tailEnd/>
            </a:ln>
          </p:spPr>
          <p:txBody>
            <a:bodyPr wrap="none">
              <a:spAutoFit/>
            </a:bodyPr>
            <a:lstStyle/>
            <a:p>
              <a:r>
                <a:rPr lang="en-US" sz="3200" b="1"/>
                <a:t>OH</a:t>
              </a:r>
            </a:p>
          </p:txBody>
        </p:sp>
      </p:grpSp>
      <p:grpSp>
        <p:nvGrpSpPr>
          <p:cNvPr id="5" name="Group 23"/>
          <p:cNvGrpSpPr>
            <a:grpSpLocks/>
          </p:cNvGrpSpPr>
          <p:nvPr/>
        </p:nvGrpSpPr>
        <p:grpSpPr bwMode="auto">
          <a:xfrm>
            <a:off x="5105400" y="1676400"/>
            <a:ext cx="2692400" cy="2620963"/>
            <a:chOff x="3216" y="1056"/>
            <a:chExt cx="1696" cy="1651"/>
          </a:xfrm>
        </p:grpSpPr>
        <p:sp>
          <p:nvSpPr>
            <p:cNvPr id="13347" name="Oval 24"/>
            <p:cNvSpPr>
              <a:spLocks noChangeArrowheads="1"/>
            </p:cNvSpPr>
            <p:nvPr/>
          </p:nvSpPr>
          <p:spPr bwMode="auto">
            <a:xfrm>
              <a:off x="3216" y="1056"/>
              <a:ext cx="1696" cy="1620"/>
            </a:xfrm>
            <a:prstGeom prst="ellipse">
              <a:avLst/>
            </a:prstGeom>
            <a:solidFill>
              <a:srgbClr val="0AAAA8"/>
            </a:solidFill>
            <a:ln w="12700">
              <a:noFill/>
              <a:round/>
              <a:headEnd/>
              <a:tailEnd/>
            </a:ln>
          </p:spPr>
          <p:txBody>
            <a:bodyPr wrap="none" anchor="ctr"/>
            <a:lstStyle/>
            <a:p>
              <a:endParaRPr lang="fr-FR"/>
            </a:p>
          </p:txBody>
        </p:sp>
        <p:sp>
          <p:nvSpPr>
            <p:cNvPr id="13348" name="AutoShape 25"/>
            <p:cNvSpPr>
              <a:spLocks noChangeArrowheads="1"/>
            </p:cNvSpPr>
            <p:nvPr/>
          </p:nvSpPr>
          <p:spPr bwMode="auto">
            <a:xfrm rot="16200000" flipH="1">
              <a:off x="3289" y="1833"/>
              <a:ext cx="597" cy="594"/>
            </a:xfrm>
            <a:prstGeom prst="pentagon">
              <a:avLst/>
            </a:prstGeom>
            <a:noFill/>
            <a:ln w="19050">
              <a:solidFill>
                <a:schemeClr val="tx1"/>
              </a:solidFill>
              <a:miter lim="800000"/>
              <a:headEnd/>
              <a:tailEnd/>
            </a:ln>
          </p:spPr>
          <p:txBody>
            <a:bodyPr wrap="none" anchor="ctr"/>
            <a:lstStyle/>
            <a:p>
              <a:endParaRPr lang="fr-FR"/>
            </a:p>
          </p:txBody>
        </p:sp>
        <p:sp>
          <p:nvSpPr>
            <p:cNvPr id="13349" name="AutoShape 26"/>
            <p:cNvSpPr>
              <a:spLocks noChangeArrowheads="1"/>
            </p:cNvSpPr>
            <p:nvPr/>
          </p:nvSpPr>
          <p:spPr bwMode="auto">
            <a:xfrm rot="-5400000">
              <a:off x="3880" y="1777"/>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3350" name="Text Box 27"/>
            <p:cNvSpPr txBox="1">
              <a:spLocks noChangeArrowheads="1"/>
            </p:cNvSpPr>
            <p:nvPr/>
          </p:nvSpPr>
          <p:spPr bwMode="auto">
            <a:xfrm>
              <a:off x="4108" y="1148"/>
              <a:ext cx="584" cy="365"/>
            </a:xfrm>
            <a:prstGeom prst="rect">
              <a:avLst/>
            </a:prstGeom>
            <a:noFill/>
            <a:ln w="12700">
              <a:noFill/>
              <a:miter lim="800000"/>
              <a:headEnd/>
              <a:tailEnd/>
            </a:ln>
          </p:spPr>
          <p:txBody>
            <a:bodyPr wrap="none">
              <a:spAutoFit/>
            </a:bodyPr>
            <a:lstStyle/>
            <a:p>
              <a:r>
                <a:rPr lang="en-US" sz="3200" b="1"/>
                <a:t>NH</a:t>
              </a:r>
              <a:r>
                <a:rPr lang="en-US" sz="3200" b="1" baseline="-25000"/>
                <a:t>2</a:t>
              </a:r>
              <a:endParaRPr lang="en-US" sz="3200" b="1"/>
            </a:p>
          </p:txBody>
        </p:sp>
        <p:sp>
          <p:nvSpPr>
            <p:cNvPr id="13351" name="Line 28"/>
            <p:cNvSpPr>
              <a:spLocks noChangeShapeType="1"/>
            </p:cNvSpPr>
            <p:nvPr/>
          </p:nvSpPr>
          <p:spPr bwMode="auto">
            <a:xfrm flipV="1">
              <a:off x="4252" y="1384"/>
              <a:ext cx="0" cy="383"/>
            </a:xfrm>
            <a:prstGeom prst="line">
              <a:avLst/>
            </a:prstGeom>
            <a:noFill/>
            <a:ln w="12700">
              <a:solidFill>
                <a:schemeClr val="tx1"/>
              </a:solidFill>
              <a:round/>
              <a:headEnd/>
              <a:tailEnd/>
            </a:ln>
          </p:spPr>
          <p:txBody>
            <a:bodyPr wrap="none" anchor="ctr"/>
            <a:lstStyle/>
            <a:p>
              <a:endParaRPr lang="fr-FR"/>
            </a:p>
          </p:txBody>
        </p:sp>
        <p:grpSp>
          <p:nvGrpSpPr>
            <p:cNvPr id="6" name="Group 29"/>
            <p:cNvGrpSpPr>
              <a:grpSpLocks/>
            </p:cNvGrpSpPr>
            <p:nvPr/>
          </p:nvGrpSpPr>
          <p:grpSpPr bwMode="auto">
            <a:xfrm>
              <a:off x="4099" y="2342"/>
              <a:ext cx="301" cy="365"/>
              <a:chOff x="3312" y="1968"/>
              <a:chExt cx="323" cy="411"/>
            </a:xfrm>
          </p:grpSpPr>
          <p:sp>
            <p:nvSpPr>
              <p:cNvPr id="13367" name="Rectangle 30"/>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3368" name="Text Box 31"/>
              <p:cNvSpPr txBox="1">
                <a:spLocks noChangeArrowheads="1"/>
              </p:cNvSpPr>
              <p:nvPr/>
            </p:nvSpPr>
            <p:spPr bwMode="auto">
              <a:xfrm>
                <a:off x="3312" y="1968"/>
                <a:ext cx="323" cy="411"/>
              </a:xfrm>
              <a:prstGeom prst="rect">
                <a:avLst/>
              </a:prstGeom>
              <a:noFill/>
              <a:ln w="12700">
                <a:noFill/>
                <a:miter lim="800000"/>
                <a:headEnd/>
                <a:tailEnd/>
              </a:ln>
            </p:spPr>
            <p:txBody>
              <a:bodyPr wrap="none">
                <a:spAutoFit/>
              </a:bodyPr>
              <a:lstStyle/>
              <a:p>
                <a:r>
                  <a:rPr lang="en-US" sz="3200" b="1"/>
                  <a:t>N</a:t>
                </a:r>
              </a:p>
            </p:txBody>
          </p:sp>
        </p:grpSp>
        <p:grpSp>
          <p:nvGrpSpPr>
            <p:cNvPr id="7" name="Group 32"/>
            <p:cNvGrpSpPr>
              <a:grpSpLocks/>
            </p:cNvGrpSpPr>
            <p:nvPr/>
          </p:nvGrpSpPr>
          <p:grpSpPr bwMode="auto">
            <a:xfrm>
              <a:off x="3386" y="1703"/>
              <a:ext cx="301" cy="365"/>
              <a:chOff x="3312" y="1968"/>
              <a:chExt cx="324" cy="411"/>
            </a:xfrm>
          </p:grpSpPr>
          <p:sp>
            <p:nvSpPr>
              <p:cNvPr id="13365" name="Rectangle 33"/>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3366" name="Text Box 34"/>
              <p:cNvSpPr txBox="1">
                <a:spLocks noChangeArrowheads="1"/>
              </p:cNvSpPr>
              <p:nvPr/>
            </p:nvSpPr>
            <p:spPr bwMode="auto">
              <a:xfrm>
                <a:off x="3312" y="1968"/>
                <a:ext cx="324" cy="411"/>
              </a:xfrm>
              <a:prstGeom prst="rect">
                <a:avLst/>
              </a:prstGeom>
              <a:noFill/>
              <a:ln w="12700">
                <a:noFill/>
                <a:miter lim="800000"/>
                <a:headEnd/>
                <a:tailEnd/>
              </a:ln>
            </p:spPr>
            <p:txBody>
              <a:bodyPr wrap="none">
                <a:spAutoFit/>
              </a:bodyPr>
              <a:lstStyle/>
              <a:p>
                <a:r>
                  <a:rPr lang="en-US" sz="3200" b="1"/>
                  <a:t>N</a:t>
                </a:r>
              </a:p>
            </p:txBody>
          </p:sp>
        </p:grpSp>
        <p:grpSp>
          <p:nvGrpSpPr>
            <p:cNvPr id="8" name="Group 35"/>
            <p:cNvGrpSpPr>
              <a:grpSpLocks/>
            </p:cNvGrpSpPr>
            <p:nvPr/>
          </p:nvGrpSpPr>
          <p:grpSpPr bwMode="auto">
            <a:xfrm>
              <a:off x="4456" y="1831"/>
              <a:ext cx="301" cy="365"/>
              <a:chOff x="3312" y="1968"/>
              <a:chExt cx="323" cy="411"/>
            </a:xfrm>
          </p:grpSpPr>
          <p:sp>
            <p:nvSpPr>
              <p:cNvPr id="13363" name="Rectangle 36"/>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3364" name="Text Box 37"/>
              <p:cNvSpPr txBox="1">
                <a:spLocks noChangeArrowheads="1"/>
              </p:cNvSpPr>
              <p:nvPr/>
            </p:nvSpPr>
            <p:spPr bwMode="auto">
              <a:xfrm>
                <a:off x="3312" y="1968"/>
                <a:ext cx="323" cy="411"/>
              </a:xfrm>
              <a:prstGeom prst="rect">
                <a:avLst/>
              </a:prstGeom>
              <a:noFill/>
              <a:ln w="12700">
                <a:noFill/>
                <a:miter lim="800000"/>
                <a:headEnd/>
                <a:tailEnd/>
              </a:ln>
            </p:spPr>
            <p:txBody>
              <a:bodyPr wrap="none">
                <a:spAutoFit/>
              </a:bodyPr>
              <a:lstStyle/>
              <a:p>
                <a:r>
                  <a:rPr lang="en-US" sz="3200" b="1"/>
                  <a:t>N</a:t>
                </a:r>
              </a:p>
            </p:txBody>
          </p:sp>
        </p:grpSp>
        <p:grpSp>
          <p:nvGrpSpPr>
            <p:cNvPr id="9" name="Group 38"/>
            <p:cNvGrpSpPr>
              <a:grpSpLocks/>
            </p:cNvGrpSpPr>
            <p:nvPr/>
          </p:nvGrpSpPr>
          <p:grpSpPr bwMode="auto">
            <a:xfrm>
              <a:off x="3386" y="2257"/>
              <a:ext cx="301" cy="365"/>
              <a:chOff x="3312" y="1968"/>
              <a:chExt cx="324" cy="411"/>
            </a:xfrm>
          </p:grpSpPr>
          <p:sp>
            <p:nvSpPr>
              <p:cNvPr id="13361" name="Rectangle 39"/>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3362" name="Text Box 40"/>
              <p:cNvSpPr txBox="1">
                <a:spLocks noChangeArrowheads="1"/>
              </p:cNvSpPr>
              <p:nvPr/>
            </p:nvSpPr>
            <p:spPr bwMode="auto">
              <a:xfrm>
                <a:off x="3312" y="1968"/>
                <a:ext cx="324" cy="411"/>
              </a:xfrm>
              <a:prstGeom prst="rect">
                <a:avLst/>
              </a:prstGeom>
              <a:noFill/>
              <a:ln w="12700">
                <a:noFill/>
                <a:miter lim="800000"/>
                <a:headEnd/>
                <a:tailEnd/>
              </a:ln>
            </p:spPr>
            <p:txBody>
              <a:bodyPr wrap="none">
                <a:spAutoFit/>
              </a:bodyPr>
              <a:lstStyle/>
              <a:p>
                <a:r>
                  <a:rPr lang="en-US" sz="3200" b="1"/>
                  <a:t>N</a:t>
                </a:r>
              </a:p>
            </p:txBody>
          </p:sp>
        </p:grpSp>
        <p:sp>
          <p:nvSpPr>
            <p:cNvPr id="13356" name="Line 41"/>
            <p:cNvSpPr>
              <a:spLocks noChangeShapeType="1"/>
            </p:cNvSpPr>
            <p:nvPr/>
          </p:nvSpPr>
          <p:spPr bwMode="auto">
            <a:xfrm flipH="1">
              <a:off x="3358" y="2001"/>
              <a:ext cx="89" cy="128"/>
            </a:xfrm>
            <a:prstGeom prst="line">
              <a:avLst/>
            </a:prstGeom>
            <a:noFill/>
            <a:ln w="12700">
              <a:solidFill>
                <a:schemeClr val="tx1"/>
              </a:solidFill>
              <a:round/>
              <a:headEnd/>
              <a:tailEnd/>
            </a:ln>
          </p:spPr>
          <p:txBody>
            <a:bodyPr wrap="none" anchor="ctr"/>
            <a:lstStyle/>
            <a:p>
              <a:endParaRPr lang="fr-FR"/>
            </a:p>
          </p:txBody>
        </p:sp>
        <p:sp>
          <p:nvSpPr>
            <p:cNvPr id="13357" name="Line 42"/>
            <p:cNvSpPr>
              <a:spLocks noChangeShapeType="1"/>
            </p:cNvSpPr>
            <p:nvPr/>
          </p:nvSpPr>
          <p:spPr bwMode="auto">
            <a:xfrm>
              <a:off x="3939" y="1992"/>
              <a:ext cx="0" cy="299"/>
            </a:xfrm>
            <a:prstGeom prst="line">
              <a:avLst/>
            </a:prstGeom>
            <a:noFill/>
            <a:ln w="12700">
              <a:solidFill>
                <a:schemeClr val="tx1"/>
              </a:solidFill>
              <a:round/>
              <a:headEnd/>
              <a:tailEnd/>
            </a:ln>
          </p:spPr>
          <p:txBody>
            <a:bodyPr wrap="none" anchor="ctr"/>
            <a:lstStyle/>
            <a:p>
              <a:endParaRPr lang="fr-FR"/>
            </a:p>
          </p:txBody>
        </p:sp>
        <p:sp>
          <p:nvSpPr>
            <p:cNvPr id="13358" name="Line 43"/>
            <p:cNvSpPr>
              <a:spLocks noChangeShapeType="1"/>
            </p:cNvSpPr>
            <p:nvPr/>
          </p:nvSpPr>
          <p:spPr bwMode="auto">
            <a:xfrm>
              <a:off x="4242" y="1823"/>
              <a:ext cx="247" cy="124"/>
            </a:xfrm>
            <a:prstGeom prst="line">
              <a:avLst/>
            </a:prstGeom>
            <a:noFill/>
            <a:ln w="12700">
              <a:solidFill>
                <a:schemeClr val="tx1"/>
              </a:solidFill>
              <a:round/>
              <a:headEnd/>
              <a:tailEnd/>
            </a:ln>
          </p:spPr>
          <p:txBody>
            <a:bodyPr wrap="none" anchor="ctr"/>
            <a:lstStyle/>
            <a:p>
              <a:endParaRPr lang="fr-FR"/>
            </a:p>
          </p:txBody>
        </p:sp>
        <p:sp>
          <p:nvSpPr>
            <p:cNvPr id="13359" name="Line 44"/>
            <p:cNvSpPr>
              <a:spLocks noChangeShapeType="1"/>
            </p:cNvSpPr>
            <p:nvPr/>
          </p:nvSpPr>
          <p:spPr bwMode="auto">
            <a:xfrm flipH="1">
              <a:off x="4316" y="2274"/>
              <a:ext cx="247" cy="124"/>
            </a:xfrm>
            <a:prstGeom prst="line">
              <a:avLst/>
            </a:prstGeom>
            <a:noFill/>
            <a:ln w="12700">
              <a:solidFill>
                <a:schemeClr val="tx1"/>
              </a:solidFill>
              <a:round/>
              <a:headEnd/>
              <a:tailEnd/>
            </a:ln>
          </p:spPr>
          <p:txBody>
            <a:bodyPr wrap="none" anchor="ctr"/>
            <a:lstStyle/>
            <a:p>
              <a:endParaRPr lang="fr-FR"/>
            </a:p>
          </p:txBody>
        </p:sp>
        <p:sp>
          <p:nvSpPr>
            <p:cNvPr id="13360" name="Text Box 45"/>
            <p:cNvSpPr txBox="1">
              <a:spLocks noChangeArrowheads="1"/>
            </p:cNvSpPr>
            <p:nvPr/>
          </p:nvSpPr>
          <p:spPr bwMode="auto">
            <a:xfrm>
              <a:off x="3456" y="1344"/>
              <a:ext cx="692" cy="404"/>
            </a:xfrm>
            <a:prstGeom prst="rect">
              <a:avLst/>
            </a:prstGeom>
            <a:noFill/>
            <a:ln w="12700">
              <a:noFill/>
              <a:miter lim="800000"/>
              <a:headEnd/>
              <a:tailEnd/>
            </a:ln>
          </p:spPr>
          <p:txBody>
            <a:bodyPr wrap="none">
              <a:spAutoFit/>
            </a:bodyPr>
            <a:lstStyle/>
            <a:p>
              <a:r>
                <a:rPr lang="en-US" sz="3600" b="1">
                  <a:solidFill>
                    <a:srgbClr val="034BCD"/>
                  </a:solidFill>
                </a:rPr>
                <a:t>Base</a:t>
              </a:r>
            </a:p>
          </p:txBody>
        </p:sp>
      </p:grpSp>
      <p:grpSp>
        <p:nvGrpSpPr>
          <p:cNvPr id="10" name="Group 46"/>
          <p:cNvGrpSpPr>
            <a:grpSpLocks/>
          </p:cNvGrpSpPr>
          <p:nvPr/>
        </p:nvGrpSpPr>
        <p:grpSpPr bwMode="auto">
          <a:xfrm>
            <a:off x="1295400" y="1219200"/>
            <a:ext cx="3014663" cy="2333625"/>
            <a:chOff x="816" y="768"/>
            <a:chExt cx="1899" cy="1470"/>
          </a:xfrm>
        </p:grpSpPr>
        <p:sp>
          <p:nvSpPr>
            <p:cNvPr id="13335" name="Oval 47"/>
            <p:cNvSpPr>
              <a:spLocks noChangeArrowheads="1"/>
            </p:cNvSpPr>
            <p:nvPr/>
          </p:nvSpPr>
          <p:spPr bwMode="auto">
            <a:xfrm>
              <a:off x="1065" y="768"/>
              <a:ext cx="1623" cy="1392"/>
            </a:xfrm>
            <a:prstGeom prst="ellipse">
              <a:avLst/>
            </a:prstGeom>
            <a:solidFill>
              <a:srgbClr val="663300"/>
            </a:solidFill>
            <a:ln w="12700">
              <a:noFill/>
              <a:round/>
              <a:headEnd/>
              <a:tailEnd/>
            </a:ln>
          </p:spPr>
          <p:txBody>
            <a:bodyPr wrap="none" anchor="ctr"/>
            <a:lstStyle/>
            <a:p>
              <a:endParaRPr lang="fr-FR"/>
            </a:p>
          </p:txBody>
        </p:sp>
        <p:sp>
          <p:nvSpPr>
            <p:cNvPr id="13336" name="Text Box 48"/>
            <p:cNvSpPr txBox="1">
              <a:spLocks noChangeArrowheads="1"/>
            </p:cNvSpPr>
            <p:nvPr/>
          </p:nvSpPr>
          <p:spPr bwMode="auto">
            <a:xfrm>
              <a:off x="1851" y="1328"/>
              <a:ext cx="272" cy="365"/>
            </a:xfrm>
            <a:prstGeom prst="rect">
              <a:avLst/>
            </a:prstGeom>
            <a:noFill/>
            <a:ln w="12700">
              <a:noFill/>
              <a:miter lim="800000"/>
              <a:headEnd/>
              <a:tailEnd/>
            </a:ln>
          </p:spPr>
          <p:txBody>
            <a:bodyPr wrap="none">
              <a:spAutoFit/>
            </a:bodyPr>
            <a:lstStyle/>
            <a:p>
              <a:r>
                <a:rPr lang="en-US" sz="3200" b="1"/>
                <a:t>P</a:t>
              </a:r>
            </a:p>
          </p:txBody>
        </p:sp>
        <p:sp>
          <p:nvSpPr>
            <p:cNvPr id="13337" name="Line 49"/>
            <p:cNvSpPr>
              <a:spLocks noChangeShapeType="1"/>
            </p:cNvSpPr>
            <p:nvPr/>
          </p:nvSpPr>
          <p:spPr bwMode="auto">
            <a:xfrm rot="16200000" flipV="1">
              <a:off x="1668" y="1305"/>
              <a:ext cx="0" cy="401"/>
            </a:xfrm>
            <a:prstGeom prst="line">
              <a:avLst/>
            </a:prstGeom>
            <a:noFill/>
            <a:ln w="12700">
              <a:solidFill>
                <a:schemeClr val="tx1"/>
              </a:solidFill>
              <a:round/>
              <a:headEnd/>
              <a:tailEnd/>
            </a:ln>
          </p:spPr>
          <p:txBody>
            <a:bodyPr wrap="none" anchor="ctr"/>
            <a:lstStyle/>
            <a:p>
              <a:endParaRPr lang="fr-FR"/>
            </a:p>
          </p:txBody>
        </p:sp>
        <p:sp>
          <p:nvSpPr>
            <p:cNvPr id="13338" name="Text Box 50"/>
            <p:cNvSpPr txBox="1">
              <a:spLocks noChangeArrowheads="1"/>
            </p:cNvSpPr>
            <p:nvPr/>
          </p:nvSpPr>
          <p:spPr bwMode="auto">
            <a:xfrm>
              <a:off x="1804" y="1873"/>
              <a:ext cx="315" cy="365"/>
            </a:xfrm>
            <a:prstGeom prst="rect">
              <a:avLst/>
            </a:prstGeom>
            <a:noFill/>
            <a:ln w="12700">
              <a:noFill/>
              <a:miter lim="800000"/>
              <a:headEnd/>
              <a:tailEnd/>
            </a:ln>
          </p:spPr>
          <p:txBody>
            <a:bodyPr wrap="none">
              <a:spAutoFit/>
            </a:bodyPr>
            <a:lstStyle/>
            <a:p>
              <a:r>
                <a:rPr lang="en-US" sz="3200" b="1"/>
                <a:t>O</a:t>
              </a:r>
            </a:p>
          </p:txBody>
        </p:sp>
        <p:sp>
          <p:nvSpPr>
            <p:cNvPr id="13339" name="Text Box 51"/>
            <p:cNvSpPr txBox="1">
              <a:spLocks noChangeArrowheads="1"/>
            </p:cNvSpPr>
            <p:nvPr/>
          </p:nvSpPr>
          <p:spPr bwMode="auto">
            <a:xfrm>
              <a:off x="1824" y="816"/>
              <a:ext cx="514" cy="365"/>
            </a:xfrm>
            <a:prstGeom prst="rect">
              <a:avLst/>
            </a:prstGeom>
            <a:noFill/>
            <a:ln w="12700">
              <a:noFill/>
              <a:miter lim="800000"/>
              <a:headEnd/>
              <a:tailEnd/>
            </a:ln>
          </p:spPr>
          <p:txBody>
            <a:bodyPr wrap="none">
              <a:spAutoFit/>
            </a:bodyPr>
            <a:lstStyle/>
            <a:p>
              <a:r>
                <a:rPr lang="en-US" sz="3200" b="1"/>
                <a:t>OH</a:t>
              </a:r>
            </a:p>
          </p:txBody>
        </p:sp>
        <p:sp>
          <p:nvSpPr>
            <p:cNvPr id="13340" name="Line 52"/>
            <p:cNvSpPr>
              <a:spLocks noChangeShapeType="1"/>
            </p:cNvSpPr>
            <p:nvPr/>
          </p:nvSpPr>
          <p:spPr bwMode="auto">
            <a:xfrm flipV="1">
              <a:off x="1958" y="1063"/>
              <a:ext cx="0" cy="384"/>
            </a:xfrm>
            <a:prstGeom prst="line">
              <a:avLst/>
            </a:prstGeom>
            <a:noFill/>
            <a:ln w="12700">
              <a:solidFill>
                <a:schemeClr val="tx1"/>
              </a:solidFill>
              <a:round/>
              <a:headEnd/>
              <a:tailEnd/>
            </a:ln>
          </p:spPr>
          <p:txBody>
            <a:bodyPr wrap="none" anchor="ctr"/>
            <a:lstStyle/>
            <a:p>
              <a:endParaRPr lang="fr-FR"/>
            </a:p>
          </p:txBody>
        </p:sp>
        <p:sp>
          <p:nvSpPr>
            <p:cNvPr id="13341" name="Line 53"/>
            <p:cNvSpPr>
              <a:spLocks noChangeShapeType="1"/>
            </p:cNvSpPr>
            <p:nvPr/>
          </p:nvSpPr>
          <p:spPr bwMode="auto">
            <a:xfrm rot="16200000" flipV="1">
              <a:off x="2248" y="1288"/>
              <a:ext cx="0" cy="402"/>
            </a:xfrm>
            <a:prstGeom prst="line">
              <a:avLst/>
            </a:prstGeom>
            <a:noFill/>
            <a:ln w="12700">
              <a:solidFill>
                <a:schemeClr val="tx1"/>
              </a:solidFill>
              <a:round/>
              <a:headEnd/>
              <a:tailEnd/>
            </a:ln>
          </p:spPr>
          <p:txBody>
            <a:bodyPr wrap="none" anchor="ctr"/>
            <a:lstStyle/>
            <a:p>
              <a:endParaRPr lang="fr-FR"/>
            </a:p>
          </p:txBody>
        </p:sp>
        <p:sp>
          <p:nvSpPr>
            <p:cNvPr id="13342" name="Text Box 54"/>
            <p:cNvSpPr txBox="1">
              <a:spLocks noChangeArrowheads="1"/>
            </p:cNvSpPr>
            <p:nvPr/>
          </p:nvSpPr>
          <p:spPr bwMode="auto">
            <a:xfrm>
              <a:off x="1056" y="1336"/>
              <a:ext cx="514" cy="365"/>
            </a:xfrm>
            <a:prstGeom prst="rect">
              <a:avLst/>
            </a:prstGeom>
            <a:noFill/>
            <a:ln w="12700">
              <a:noFill/>
              <a:miter lim="800000"/>
              <a:headEnd/>
              <a:tailEnd/>
            </a:ln>
          </p:spPr>
          <p:txBody>
            <a:bodyPr wrap="none">
              <a:spAutoFit/>
            </a:bodyPr>
            <a:lstStyle/>
            <a:p>
              <a:r>
                <a:rPr lang="en-US" sz="3200" b="1"/>
                <a:t>HO</a:t>
              </a:r>
            </a:p>
          </p:txBody>
        </p:sp>
        <p:sp>
          <p:nvSpPr>
            <p:cNvPr id="13343" name="Line 55"/>
            <p:cNvSpPr>
              <a:spLocks noChangeShapeType="1"/>
            </p:cNvSpPr>
            <p:nvPr/>
          </p:nvSpPr>
          <p:spPr bwMode="auto">
            <a:xfrm rot="16200000" flipV="1">
              <a:off x="2248" y="1331"/>
              <a:ext cx="0" cy="402"/>
            </a:xfrm>
            <a:prstGeom prst="line">
              <a:avLst/>
            </a:prstGeom>
            <a:noFill/>
            <a:ln w="12700">
              <a:solidFill>
                <a:schemeClr val="tx1"/>
              </a:solidFill>
              <a:round/>
              <a:headEnd/>
              <a:tailEnd/>
            </a:ln>
          </p:spPr>
          <p:txBody>
            <a:bodyPr wrap="none" anchor="ctr"/>
            <a:lstStyle/>
            <a:p>
              <a:endParaRPr lang="fr-FR"/>
            </a:p>
          </p:txBody>
        </p:sp>
        <p:sp>
          <p:nvSpPr>
            <p:cNvPr id="13344" name="Text Box 56"/>
            <p:cNvSpPr txBox="1">
              <a:spLocks noChangeArrowheads="1"/>
            </p:cNvSpPr>
            <p:nvPr/>
          </p:nvSpPr>
          <p:spPr bwMode="auto">
            <a:xfrm>
              <a:off x="2400" y="1344"/>
              <a:ext cx="315" cy="365"/>
            </a:xfrm>
            <a:prstGeom prst="rect">
              <a:avLst/>
            </a:prstGeom>
            <a:noFill/>
            <a:ln w="12700">
              <a:noFill/>
              <a:miter lim="800000"/>
              <a:headEnd/>
              <a:tailEnd/>
            </a:ln>
          </p:spPr>
          <p:txBody>
            <a:bodyPr wrap="none">
              <a:spAutoFit/>
            </a:bodyPr>
            <a:lstStyle/>
            <a:p>
              <a:r>
                <a:rPr lang="en-US" sz="3200" b="1"/>
                <a:t>O</a:t>
              </a:r>
            </a:p>
          </p:txBody>
        </p:sp>
        <p:sp>
          <p:nvSpPr>
            <p:cNvPr id="13345" name="Line 57"/>
            <p:cNvSpPr>
              <a:spLocks noChangeShapeType="1"/>
            </p:cNvSpPr>
            <p:nvPr/>
          </p:nvSpPr>
          <p:spPr bwMode="auto">
            <a:xfrm flipV="1">
              <a:off x="1958" y="1575"/>
              <a:ext cx="0" cy="384"/>
            </a:xfrm>
            <a:prstGeom prst="line">
              <a:avLst/>
            </a:prstGeom>
            <a:noFill/>
            <a:ln w="12700">
              <a:solidFill>
                <a:schemeClr val="tx1"/>
              </a:solidFill>
              <a:round/>
              <a:headEnd/>
              <a:tailEnd/>
            </a:ln>
          </p:spPr>
          <p:txBody>
            <a:bodyPr wrap="none" anchor="ctr"/>
            <a:lstStyle/>
            <a:p>
              <a:endParaRPr lang="fr-FR"/>
            </a:p>
          </p:txBody>
        </p:sp>
        <p:sp>
          <p:nvSpPr>
            <p:cNvPr id="13346" name="Text Box 58"/>
            <p:cNvSpPr txBox="1">
              <a:spLocks noChangeArrowheads="1"/>
            </p:cNvSpPr>
            <p:nvPr/>
          </p:nvSpPr>
          <p:spPr bwMode="auto">
            <a:xfrm>
              <a:off x="816" y="1008"/>
              <a:ext cx="1113" cy="327"/>
            </a:xfrm>
            <a:prstGeom prst="rect">
              <a:avLst/>
            </a:prstGeom>
            <a:noFill/>
            <a:ln w="12700">
              <a:noFill/>
              <a:miter lim="800000"/>
              <a:headEnd/>
              <a:tailEnd/>
            </a:ln>
          </p:spPr>
          <p:txBody>
            <a:bodyPr wrap="none">
              <a:spAutoFit/>
            </a:bodyPr>
            <a:lstStyle/>
            <a:p>
              <a:r>
                <a:rPr lang="en-US" sz="2800" b="1">
                  <a:solidFill>
                    <a:schemeClr val="tx2"/>
                  </a:solidFill>
                </a:rPr>
                <a:t>Phosphate</a:t>
              </a:r>
            </a:p>
          </p:txBody>
        </p:sp>
      </p:grpSp>
      <p:grpSp>
        <p:nvGrpSpPr>
          <p:cNvPr id="11" name="Group 59"/>
          <p:cNvGrpSpPr>
            <a:grpSpLocks/>
          </p:cNvGrpSpPr>
          <p:nvPr/>
        </p:nvGrpSpPr>
        <p:grpSpPr bwMode="auto">
          <a:xfrm>
            <a:off x="2673350" y="3886200"/>
            <a:ext cx="3311525" cy="1676400"/>
            <a:chOff x="1684" y="2448"/>
            <a:chExt cx="2086" cy="1056"/>
          </a:xfrm>
        </p:grpSpPr>
        <p:sp>
          <p:nvSpPr>
            <p:cNvPr id="13330" name="Text Box 60"/>
            <p:cNvSpPr txBox="1">
              <a:spLocks noChangeArrowheads="1"/>
            </p:cNvSpPr>
            <p:nvPr/>
          </p:nvSpPr>
          <p:spPr bwMode="auto">
            <a:xfrm>
              <a:off x="3024" y="3216"/>
              <a:ext cx="276" cy="288"/>
            </a:xfrm>
            <a:prstGeom prst="rect">
              <a:avLst/>
            </a:prstGeom>
            <a:noFill/>
            <a:ln w="12700">
              <a:noFill/>
              <a:miter lim="800000"/>
              <a:headEnd/>
              <a:tailEnd/>
            </a:ln>
          </p:spPr>
          <p:txBody>
            <a:bodyPr wrap="none">
              <a:spAutoFit/>
            </a:bodyPr>
            <a:lstStyle/>
            <a:p>
              <a:r>
                <a:rPr lang="en-US" sz="2400" b="1">
                  <a:solidFill>
                    <a:schemeClr val="bg2"/>
                  </a:solidFill>
                </a:rPr>
                <a:t>2’</a:t>
              </a:r>
            </a:p>
          </p:txBody>
        </p:sp>
        <p:sp>
          <p:nvSpPr>
            <p:cNvPr id="13331" name="Text Box 61"/>
            <p:cNvSpPr txBox="1">
              <a:spLocks noChangeArrowheads="1"/>
            </p:cNvSpPr>
            <p:nvPr/>
          </p:nvSpPr>
          <p:spPr bwMode="auto">
            <a:xfrm>
              <a:off x="2208" y="3216"/>
              <a:ext cx="276" cy="288"/>
            </a:xfrm>
            <a:prstGeom prst="rect">
              <a:avLst/>
            </a:prstGeom>
            <a:noFill/>
            <a:ln w="12700">
              <a:noFill/>
              <a:miter lim="800000"/>
              <a:headEnd/>
              <a:tailEnd/>
            </a:ln>
          </p:spPr>
          <p:txBody>
            <a:bodyPr wrap="none">
              <a:spAutoFit/>
            </a:bodyPr>
            <a:lstStyle/>
            <a:p>
              <a:r>
                <a:rPr lang="en-US" sz="2400" b="1">
                  <a:solidFill>
                    <a:schemeClr val="bg2"/>
                  </a:solidFill>
                </a:rPr>
                <a:t>3’</a:t>
              </a:r>
            </a:p>
          </p:txBody>
        </p:sp>
        <p:sp>
          <p:nvSpPr>
            <p:cNvPr id="13332" name="Text Box 62"/>
            <p:cNvSpPr txBox="1">
              <a:spLocks noChangeArrowheads="1"/>
            </p:cNvSpPr>
            <p:nvPr/>
          </p:nvSpPr>
          <p:spPr bwMode="auto">
            <a:xfrm>
              <a:off x="1717" y="2832"/>
              <a:ext cx="276" cy="288"/>
            </a:xfrm>
            <a:prstGeom prst="rect">
              <a:avLst/>
            </a:prstGeom>
            <a:noFill/>
            <a:ln w="12700">
              <a:noFill/>
              <a:miter lim="800000"/>
              <a:headEnd/>
              <a:tailEnd/>
            </a:ln>
          </p:spPr>
          <p:txBody>
            <a:bodyPr wrap="none">
              <a:spAutoFit/>
            </a:bodyPr>
            <a:lstStyle/>
            <a:p>
              <a:r>
                <a:rPr lang="en-US" sz="2400" b="1">
                  <a:solidFill>
                    <a:schemeClr val="bg2"/>
                  </a:solidFill>
                </a:rPr>
                <a:t>4’</a:t>
              </a:r>
            </a:p>
          </p:txBody>
        </p:sp>
        <p:sp>
          <p:nvSpPr>
            <p:cNvPr id="13333" name="Text Box 63"/>
            <p:cNvSpPr txBox="1">
              <a:spLocks noChangeArrowheads="1"/>
            </p:cNvSpPr>
            <p:nvPr/>
          </p:nvSpPr>
          <p:spPr bwMode="auto">
            <a:xfrm>
              <a:off x="1684" y="2448"/>
              <a:ext cx="276" cy="288"/>
            </a:xfrm>
            <a:prstGeom prst="rect">
              <a:avLst/>
            </a:prstGeom>
            <a:noFill/>
            <a:ln w="12700">
              <a:noFill/>
              <a:miter lim="800000"/>
              <a:headEnd/>
              <a:tailEnd/>
            </a:ln>
          </p:spPr>
          <p:txBody>
            <a:bodyPr wrap="none">
              <a:spAutoFit/>
            </a:bodyPr>
            <a:lstStyle/>
            <a:p>
              <a:r>
                <a:rPr lang="en-US" sz="2400" b="1">
                  <a:solidFill>
                    <a:schemeClr val="bg2"/>
                  </a:solidFill>
                </a:rPr>
                <a:t>5’</a:t>
              </a:r>
            </a:p>
          </p:txBody>
        </p:sp>
        <p:sp>
          <p:nvSpPr>
            <p:cNvPr id="13334" name="Text Box 64"/>
            <p:cNvSpPr txBox="1">
              <a:spLocks noChangeArrowheads="1"/>
            </p:cNvSpPr>
            <p:nvPr/>
          </p:nvSpPr>
          <p:spPr bwMode="auto">
            <a:xfrm>
              <a:off x="3494" y="2822"/>
              <a:ext cx="276" cy="288"/>
            </a:xfrm>
            <a:prstGeom prst="rect">
              <a:avLst/>
            </a:prstGeom>
            <a:noFill/>
            <a:ln w="12700">
              <a:noFill/>
              <a:miter lim="800000"/>
              <a:headEnd/>
              <a:tailEnd/>
            </a:ln>
          </p:spPr>
          <p:txBody>
            <a:bodyPr wrap="none">
              <a:spAutoFit/>
            </a:bodyPr>
            <a:lstStyle/>
            <a:p>
              <a:r>
                <a:rPr lang="en-US" sz="2400" b="1">
                  <a:solidFill>
                    <a:schemeClr val="bg2"/>
                  </a:solidFill>
                </a:rPr>
                <a:t>1’</a:t>
              </a:r>
            </a:p>
          </p:txBody>
        </p:sp>
      </p:grpSp>
      <p:sp>
        <p:nvSpPr>
          <p:cNvPr id="52289" name="Text Box 65"/>
          <p:cNvSpPr txBox="1">
            <a:spLocks noChangeArrowheads="1"/>
          </p:cNvSpPr>
          <p:nvPr/>
        </p:nvSpPr>
        <p:spPr bwMode="auto">
          <a:xfrm>
            <a:off x="457200" y="4038600"/>
            <a:ext cx="1968500" cy="579438"/>
          </a:xfrm>
          <a:prstGeom prst="rect">
            <a:avLst/>
          </a:prstGeom>
          <a:noFill/>
          <a:ln w="12700">
            <a:noFill/>
            <a:miter lim="800000"/>
            <a:headEnd/>
            <a:tailEnd/>
          </a:ln>
        </p:spPr>
        <p:txBody>
          <a:bodyPr wrap="none">
            <a:spAutoFit/>
          </a:bodyPr>
          <a:lstStyle/>
          <a:p>
            <a:r>
              <a:rPr lang="en-US" sz="3200"/>
              <a:t>Nucleotide</a:t>
            </a:r>
          </a:p>
        </p:txBody>
      </p:sp>
      <p:sp>
        <p:nvSpPr>
          <p:cNvPr id="52290" name="Text Box 66"/>
          <p:cNvSpPr txBox="1">
            <a:spLocks noChangeArrowheads="1"/>
          </p:cNvSpPr>
          <p:nvPr/>
        </p:nvSpPr>
        <p:spPr bwMode="auto">
          <a:xfrm>
            <a:off x="6477000" y="4572000"/>
            <a:ext cx="2014538" cy="579438"/>
          </a:xfrm>
          <a:prstGeom prst="rect">
            <a:avLst/>
          </a:prstGeom>
          <a:noFill/>
          <a:ln w="12700">
            <a:noFill/>
            <a:miter lim="800000"/>
            <a:headEnd/>
            <a:tailEnd/>
          </a:ln>
        </p:spPr>
        <p:txBody>
          <a:bodyPr wrap="none">
            <a:spAutoFit/>
          </a:bodyPr>
          <a:lstStyle/>
          <a:p>
            <a:r>
              <a:rPr lang="en-US" sz="3200"/>
              <a:t>Nucleoside</a:t>
            </a:r>
          </a:p>
        </p:txBody>
      </p:sp>
      <p:sp>
        <p:nvSpPr>
          <p:cNvPr id="52291" name="Oval 67"/>
          <p:cNvSpPr>
            <a:spLocks noChangeArrowheads="1"/>
          </p:cNvSpPr>
          <p:nvPr/>
        </p:nvSpPr>
        <p:spPr bwMode="auto">
          <a:xfrm>
            <a:off x="1600200" y="2133600"/>
            <a:ext cx="609600" cy="609600"/>
          </a:xfrm>
          <a:prstGeom prst="ellipse">
            <a:avLst/>
          </a:prstGeom>
          <a:noFill/>
          <a:ln w="38100">
            <a:solidFill>
              <a:schemeClr val="hlink"/>
            </a:solidFill>
            <a:round/>
            <a:headEnd/>
            <a:tailEnd/>
          </a:ln>
        </p:spPr>
        <p:txBody>
          <a:bodyPr wrap="none" anchor="ctr"/>
          <a:lstStyle/>
          <a:p>
            <a:endParaRPr lang="fr-FR"/>
          </a:p>
        </p:txBody>
      </p:sp>
      <p:grpSp>
        <p:nvGrpSpPr>
          <p:cNvPr id="12" name="Group 68"/>
          <p:cNvGrpSpPr>
            <a:grpSpLocks/>
          </p:cNvGrpSpPr>
          <p:nvPr/>
        </p:nvGrpSpPr>
        <p:grpSpPr bwMode="auto">
          <a:xfrm>
            <a:off x="609600" y="2425700"/>
            <a:ext cx="1143000" cy="1111250"/>
            <a:chOff x="384" y="1528"/>
            <a:chExt cx="720" cy="700"/>
          </a:xfrm>
        </p:grpSpPr>
        <p:sp>
          <p:nvSpPr>
            <p:cNvPr id="13328" name="Freeform 69"/>
            <p:cNvSpPr>
              <a:spLocks/>
            </p:cNvSpPr>
            <p:nvPr/>
          </p:nvSpPr>
          <p:spPr bwMode="auto">
            <a:xfrm>
              <a:off x="624" y="1528"/>
              <a:ext cx="480" cy="344"/>
            </a:xfrm>
            <a:custGeom>
              <a:avLst/>
              <a:gdLst>
                <a:gd name="T0" fmla="*/ 480 w 480"/>
                <a:gd name="T1" fmla="*/ 8 h 344"/>
                <a:gd name="T2" fmla="*/ 144 w 480"/>
                <a:gd name="T3" fmla="*/ 56 h 344"/>
                <a:gd name="T4" fmla="*/ 0 w 480"/>
                <a:gd name="T5" fmla="*/ 344 h 344"/>
                <a:gd name="T6" fmla="*/ 0 60000 65536"/>
                <a:gd name="T7" fmla="*/ 0 60000 65536"/>
                <a:gd name="T8" fmla="*/ 0 60000 65536"/>
                <a:gd name="T9" fmla="*/ 0 w 480"/>
                <a:gd name="T10" fmla="*/ 0 h 344"/>
                <a:gd name="T11" fmla="*/ 480 w 480"/>
                <a:gd name="T12" fmla="*/ 344 h 344"/>
              </a:gdLst>
              <a:ahLst/>
              <a:cxnLst>
                <a:cxn ang="T6">
                  <a:pos x="T0" y="T1"/>
                </a:cxn>
                <a:cxn ang="T7">
                  <a:pos x="T2" y="T3"/>
                </a:cxn>
                <a:cxn ang="T8">
                  <a:pos x="T4" y="T5"/>
                </a:cxn>
              </a:cxnLst>
              <a:rect l="T9" t="T10" r="T11" b="T12"/>
              <a:pathLst>
                <a:path w="480" h="344">
                  <a:moveTo>
                    <a:pt x="480" y="8"/>
                  </a:moveTo>
                  <a:cubicBezTo>
                    <a:pt x="351" y="4"/>
                    <a:pt x="223" y="0"/>
                    <a:pt x="144" y="56"/>
                  </a:cubicBezTo>
                  <a:cubicBezTo>
                    <a:pt x="64" y="111"/>
                    <a:pt x="32" y="227"/>
                    <a:pt x="0" y="344"/>
                  </a:cubicBezTo>
                </a:path>
              </a:pathLst>
            </a:custGeom>
            <a:noFill/>
            <a:ln w="57150">
              <a:solidFill>
                <a:schemeClr val="tx1"/>
              </a:solidFill>
              <a:round/>
              <a:headEnd/>
              <a:tailEnd type="triangle" w="med" len="med"/>
            </a:ln>
          </p:spPr>
          <p:txBody>
            <a:bodyPr wrap="none" anchor="ctr"/>
            <a:lstStyle/>
            <a:p>
              <a:endParaRPr lang="fr-FR"/>
            </a:p>
          </p:txBody>
        </p:sp>
        <p:sp>
          <p:nvSpPr>
            <p:cNvPr id="13329" name="Text Box 70"/>
            <p:cNvSpPr txBox="1">
              <a:spLocks noChangeArrowheads="1"/>
            </p:cNvSpPr>
            <p:nvPr/>
          </p:nvSpPr>
          <p:spPr bwMode="auto">
            <a:xfrm>
              <a:off x="384" y="1824"/>
              <a:ext cx="449" cy="404"/>
            </a:xfrm>
            <a:prstGeom prst="rect">
              <a:avLst/>
            </a:prstGeom>
            <a:noFill/>
            <a:ln w="12700">
              <a:noFill/>
              <a:miter lim="800000"/>
              <a:headEnd/>
              <a:tailEnd/>
            </a:ln>
          </p:spPr>
          <p:txBody>
            <a:bodyPr wrap="none">
              <a:spAutoFit/>
            </a:bodyPr>
            <a:lstStyle/>
            <a:p>
              <a:r>
                <a:rPr lang="en-US" sz="3600" b="1"/>
                <a:t>H</a:t>
              </a:r>
              <a:r>
                <a:rPr lang="en-US" sz="3600" b="1" baseline="30000"/>
                <a:t>+</a:t>
              </a:r>
              <a:endParaRPr lang="en-US" sz="3600" b="1"/>
            </a:p>
          </p:txBody>
        </p:sp>
      </p:grpSp>
      <p:grpSp>
        <p:nvGrpSpPr>
          <p:cNvPr id="13" name="Group 71"/>
          <p:cNvGrpSpPr>
            <a:grpSpLocks/>
          </p:cNvGrpSpPr>
          <p:nvPr/>
        </p:nvGrpSpPr>
        <p:grpSpPr bwMode="auto">
          <a:xfrm>
            <a:off x="1752600" y="1981200"/>
            <a:ext cx="461963" cy="606425"/>
            <a:chOff x="1104" y="1248"/>
            <a:chExt cx="291" cy="382"/>
          </a:xfrm>
        </p:grpSpPr>
        <p:sp>
          <p:nvSpPr>
            <p:cNvPr id="13326" name="Rectangle 72"/>
            <p:cNvSpPr>
              <a:spLocks noChangeArrowheads="1"/>
            </p:cNvSpPr>
            <p:nvPr/>
          </p:nvSpPr>
          <p:spPr bwMode="auto">
            <a:xfrm>
              <a:off x="1104" y="1390"/>
              <a:ext cx="208" cy="240"/>
            </a:xfrm>
            <a:prstGeom prst="rect">
              <a:avLst/>
            </a:prstGeom>
            <a:solidFill>
              <a:srgbClr val="663300"/>
            </a:solidFill>
            <a:ln w="12700">
              <a:noFill/>
              <a:miter lim="800000"/>
              <a:headEnd/>
              <a:tailEnd/>
            </a:ln>
          </p:spPr>
          <p:txBody>
            <a:bodyPr wrap="none" anchor="ctr"/>
            <a:lstStyle/>
            <a:p>
              <a:endParaRPr lang="fr-FR"/>
            </a:p>
          </p:txBody>
        </p:sp>
        <p:sp>
          <p:nvSpPr>
            <p:cNvPr id="13327" name="Text Box 73"/>
            <p:cNvSpPr txBox="1">
              <a:spLocks noChangeArrowheads="1"/>
            </p:cNvSpPr>
            <p:nvPr/>
          </p:nvSpPr>
          <p:spPr bwMode="auto">
            <a:xfrm>
              <a:off x="1194" y="1248"/>
              <a:ext cx="201" cy="365"/>
            </a:xfrm>
            <a:prstGeom prst="rect">
              <a:avLst/>
            </a:prstGeom>
            <a:noFill/>
            <a:ln w="12700">
              <a:noFill/>
              <a:miter lim="800000"/>
              <a:headEnd/>
              <a:tailEnd/>
            </a:ln>
          </p:spPr>
          <p:txBody>
            <a:bodyPr wrap="none">
              <a:spAutoFit/>
            </a:bodyPr>
            <a:lstStyle/>
            <a:p>
              <a:r>
                <a:rPr lang="en-US" sz="3200" b="1"/>
                <a:t>-</a:t>
              </a:r>
            </a:p>
          </p:txBody>
        </p:sp>
      </p:grpSp>
      <p:sp>
        <p:nvSpPr>
          <p:cNvPr id="52298" name="Line 74"/>
          <p:cNvSpPr>
            <a:spLocks noChangeShapeType="1"/>
          </p:cNvSpPr>
          <p:nvPr/>
        </p:nvSpPr>
        <p:spPr bwMode="auto">
          <a:xfrm>
            <a:off x="457200" y="1752600"/>
            <a:ext cx="1447800" cy="495300"/>
          </a:xfrm>
          <a:prstGeom prst="line">
            <a:avLst/>
          </a:prstGeom>
          <a:noFill/>
          <a:ln w="76200">
            <a:solidFill>
              <a:schemeClr val="tx1"/>
            </a:solidFill>
            <a:round/>
            <a:headEnd/>
            <a:tailEnd type="triangle" w="med" len="med"/>
          </a:ln>
        </p:spPr>
        <p:txBody>
          <a:bodyPr wrap="none" anchor="ctr"/>
          <a:lstStyle/>
          <a:p>
            <a:endParaRPr lang="fr-F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1+#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288" fill="hold" grpId="0" nodeType="clickEffect">
                                  <p:stCondLst>
                                    <p:cond delay="0"/>
                                  </p:stCondLst>
                                  <p:childTnLst>
                                    <p:set>
                                      <p:cBhvr>
                                        <p:cTn id="17" dur="1" fill="hold">
                                          <p:stCondLst>
                                            <p:cond delay="0"/>
                                          </p:stCondLst>
                                        </p:cTn>
                                        <p:tgtEl>
                                          <p:spTgt spid="52290"/>
                                        </p:tgtEl>
                                        <p:attrNameLst>
                                          <p:attrName>style.visibility</p:attrName>
                                        </p:attrNameLst>
                                      </p:cBhvr>
                                      <p:to>
                                        <p:strVal val="visible"/>
                                      </p:to>
                                    </p:set>
                                    <p:anim calcmode="lin" valueType="num">
                                      <p:cBhvr>
                                        <p:cTn id="18" dur="500" fill="hold"/>
                                        <p:tgtEl>
                                          <p:spTgt spid="52290"/>
                                        </p:tgtEl>
                                        <p:attrNameLst>
                                          <p:attrName>ppt_w</p:attrName>
                                        </p:attrNameLst>
                                      </p:cBhvr>
                                      <p:tavLst>
                                        <p:tav tm="0">
                                          <p:val>
                                            <p:strVal val="4/3*#ppt_w"/>
                                          </p:val>
                                        </p:tav>
                                        <p:tav tm="100000">
                                          <p:val>
                                            <p:strVal val="#ppt_w"/>
                                          </p:val>
                                        </p:tav>
                                      </p:tavLst>
                                    </p:anim>
                                    <p:anim calcmode="lin" valueType="num">
                                      <p:cBhvr>
                                        <p:cTn id="19" dur="500" fill="hold"/>
                                        <p:tgtEl>
                                          <p:spTgt spid="52290"/>
                                        </p:tgtEl>
                                        <p:attrNameLst>
                                          <p:attrName>ppt_h</p:attrName>
                                        </p:attrNameLst>
                                      </p:cBhvr>
                                      <p:tavLst>
                                        <p:tav tm="0">
                                          <p:val>
                                            <p:strVal val="4/3*#ppt_h"/>
                                          </p:val>
                                        </p:tav>
                                        <p:tav tm="100000">
                                          <p:val>
                                            <p:strVal val="#ppt_h"/>
                                          </p:val>
                                        </p:tav>
                                      </p:tavLst>
                                    </p:anim>
                                  </p:childTnLst>
                                  <p:subTnLst>
                                    <p:set>
                                      <p:cBhvr override="childStyle">
                                        <p:cTn dur="1" fill="hold" display="0" masterRel="nextClick" afterEffect="1"/>
                                        <p:tgtEl>
                                          <p:spTgt spid="52290"/>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288" fill="hold" grpId="0" nodeType="clickEffect">
                                  <p:stCondLst>
                                    <p:cond delay="0"/>
                                  </p:stCondLst>
                                  <p:childTnLst>
                                    <p:set>
                                      <p:cBhvr>
                                        <p:cTn id="29" dur="1" fill="hold">
                                          <p:stCondLst>
                                            <p:cond delay="0"/>
                                          </p:stCondLst>
                                        </p:cTn>
                                        <p:tgtEl>
                                          <p:spTgt spid="52289"/>
                                        </p:tgtEl>
                                        <p:attrNameLst>
                                          <p:attrName>style.visibility</p:attrName>
                                        </p:attrNameLst>
                                      </p:cBhvr>
                                      <p:to>
                                        <p:strVal val="visible"/>
                                      </p:to>
                                    </p:set>
                                    <p:anim calcmode="lin" valueType="num">
                                      <p:cBhvr>
                                        <p:cTn id="30" dur="500" fill="hold"/>
                                        <p:tgtEl>
                                          <p:spTgt spid="52289"/>
                                        </p:tgtEl>
                                        <p:attrNameLst>
                                          <p:attrName>ppt_w</p:attrName>
                                        </p:attrNameLst>
                                      </p:cBhvr>
                                      <p:tavLst>
                                        <p:tav tm="0">
                                          <p:val>
                                            <p:strVal val="4/3*#ppt_w"/>
                                          </p:val>
                                        </p:tav>
                                        <p:tav tm="100000">
                                          <p:val>
                                            <p:strVal val="#ppt_w"/>
                                          </p:val>
                                        </p:tav>
                                      </p:tavLst>
                                    </p:anim>
                                    <p:anim calcmode="lin" valueType="num">
                                      <p:cBhvr>
                                        <p:cTn id="31" dur="500" fill="hold"/>
                                        <p:tgtEl>
                                          <p:spTgt spid="52289"/>
                                        </p:tgtEl>
                                        <p:attrNameLst>
                                          <p:attrName>ppt_h</p:attrName>
                                        </p:attrNameLst>
                                      </p:cBhvr>
                                      <p:tavLst>
                                        <p:tav tm="0">
                                          <p:val>
                                            <p:strVal val="4/3*#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1+#ppt_w/2"/>
                                          </p:val>
                                        </p:tav>
                                        <p:tav tm="100000">
                                          <p:val>
                                            <p:strVal val="#ppt_x"/>
                                          </p:val>
                                        </p:tav>
                                      </p:tavLst>
                                    </p:anim>
                                    <p:anim calcmode="lin" valueType="num">
                                      <p:cBhvr additive="base">
                                        <p:cTn id="3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288"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strVal val="4/3*#ppt_w"/>
                                          </p:val>
                                        </p:tav>
                                        <p:tav tm="100000">
                                          <p:val>
                                            <p:strVal val="#ppt_w"/>
                                          </p:val>
                                        </p:tav>
                                      </p:tavLst>
                                    </p:anim>
                                    <p:anim calcmode="lin" valueType="num">
                                      <p:cBhvr>
                                        <p:cTn id="43" dur="500" fill="hold"/>
                                        <p:tgtEl>
                                          <p:spTgt spid="11"/>
                                        </p:tgtEl>
                                        <p:attrNameLst>
                                          <p:attrName>ppt_h</p:attrName>
                                        </p:attrNameLst>
                                      </p:cBhvr>
                                      <p:tavLst>
                                        <p:tav tm="0">
                                          <p:val>
                                            <p:strVal val="4/3*#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288" fill="hold" grpId="0" nodeType="clickEffect">
                                  <p:stCondLst>
                                    <p:cond delay="0"/>
                                  </p:stCondLst>
                                  <p:childTnLst>
                                    <p:set>
                                      <p:cBhvr>
                                        <p:cTn id="47" dur="1" fill="hold">
                                          <p:stCondLst>
                                            <p:cond delay="0"/>
                                          </p:stCondLst>
                                        </p:cTn>
                                        <p:tgtEl>
                                          <p:spTgt spid="52291"/>
                                        </p:tgtEl>
                                        <p:attrNameLst>
                                          <p:attrName>style.visibility</p:attrName>
                                        </p:attrNameLst>
                                      </p:cBhvr>
                                      <p:to>
                                        <p:strVal val="visible"/>
                                      </p:to>
                                    </p:set>
                                    <p:anim calcmode="lin" valueType="num">
                                      <p:cBhvr>
                                        <p:cTn id="48" dur="500" fill="hold"/>
                                        <p:tgtEl>
                                          <p:spTgt spid="52291"/>
                                        </p:tgtEl>
                                        <p:attrNameLst>
                                          <p:attrName>ppt_w</p:attrName>
                                        </p:attrNameLst>
                                      </p:cBhvr>
                                      <p:tavLst>
                                        <p:tav tm="0">
                                          <p:val>
                                            <p:strVal val="4/3*#ppt_w"/>
                                          </p:val>
                                        </p:tav>
                                        <p:tav tm="100000">
                                          <p:val>
                                            <p:strVal val="#ppt_w"/>
                                          </p:val>
                                        </p:tav>
                                      </p:tavLst>
                                    </p:anim>
                                    <p:anim calcmode="lin" valueType="num">
                                      <p:cBhvr>
                                        <p:cTn id="49" dur="500" fill="hold"/>
                                        <p:tgtEl>
                                          <p:spTgt spid="52291"/>
                                        </p:tgtEl>
                                        <p:attrNameLst>
                                          <p:attrName>ppt_h</p:attrName>
                                        </p:attrNameLst>
                                      </p:cBhvr>
                                      <p:tavLst>
                                        <p:tav tm="0">
                                          <p:val>
                                            <p:strVal val="4/3*#ppt_h"/>
                                          </p:val>
                                        </p:tav>
                                        <p:tav tm="100000">
                                          <p:val>
                                            <p:strVal val="#ppt_h"/>
                                          </p:val>
                                        </p:tav>
                                      </p:tavLst>
                                    </p:anim>
                                  </p:childTnLst>
                                  <p:subTnLst>
                                    <p:set>
                                      <p:cBhvr override="childStyle">
                                        <p:cTn dur="1" fill="hold" display="0" masterRel="nextClick" afterEffect="1"/>
                                        <p:tgtEl>
                                          <p:spTgt spid="52291"/>
                                        </p:tgtEl>
                                        <p:attrNameLst>
                                          <p:attrName>style.visibility</p:attrName>
                                        </p:attrNameLst>
                                      </p:cBhvr>
                                      <p:to>
                                        <p:strVal val="hidden"/>
                                      </p:to>
                                    </p:set>
                                  </p:sub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right)">
                                      <p:cBhvr>
                                        <p:cTn id="54" dur="5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499"/>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52298"/>
                                        </p:tgtEl>
                                        <p:attrNameLst>
                                          <p:attrName>style.visibility</p:attrName>
                                        </p:attrNameLst>
                                      </p:cBhvr>
                                      <p:to>
                                        <p:strVal val="visible"/>
                                      </p:to>
                                    </p:set>
                                    <p:anim calcmode="lin" valueType="num">
                                      <p:cBhvr additive="base">
                                        <p:cTn id="63" dur="500" fill="hold"/>
                                        <p:tgtEl>
                                          <p:spTgt spid="52298"/>
                                        </p:tgtEl>
                                        <p:attrNameLst>
                                          <p:attrName>ppt_x</p:attrName>
                                        </p:attrNameLst>
                                      </p:cBhvr>
                                      <p:tavLst>
                                        <p:tav tm="0">
                                          <p:val>
                                            <p:strVal val="0-#ppt_w/2"/>
                                          </p:val>
                                        </p:tav>
                                        <p:tav tm="100000">
                                          <p:val>
                                            <p:strVal val="#ppt_x"/>
                                          </p:val>
                                        </p:tav>
                                      </p:tavLst>
                                    </p:anim>
                                    <p:anim calcmode="lin" valueType="num">
                                      <p:cBhvr additive="base">
                                        <p:cTn id="64" dur="500" fill="hold"/>
                                        <p:tgtEl>
                                          <p:spTgt spid="522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89" grpId="0" autoUpdateAnimBg="0"/>
      <p:bldP spid="52290" grpId="0" autoUpdateAnimBg="0"/>
      <p:bldP spid="52291" grpId="0" animBg="1"/>
      <p:bldP spid="5229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75" name="Text Box 259"/>
          <p:cNvSpPr txBox="1">
            <a:spLocks noChangeArrowheads="1"/>
          </p:cNvSpPr>
          <p:nvPr/>
        </p:nvSpPr>
        <p:spPr bwMode="auto">
          <a:xfrm>
            <a:off x="3406775" y="1768475"/>
            <a:ext cx="749300" cy="396875"/>
          </a:xfrm>
          <a:prstGeom prst="rect">
            <a:avLst/>
          </a:prstGeom>
          <a:noFill/>
          <a:ln w="12700">
            <a:noFill/>
            <a:miter lim="800000"/>
            <a:headEnd/>
            <a:tailEnd/>
          </a:ln>
        </p:spPr>
        <p:txBody>
          <a:bodyPr wrap="none">
            <a:spAutoFit/>
          </a:bodyPr>
          <a:lstStyle/>
          <a:p>
            <a:r>
              <a:rPr lang="en-US" sz="2000" b="1"/>
              <a:t>NaCl</a:t>
            </a:r>
          </a:p>
        </p:txBody>
      </p:sp>
      <p:grpSp>
        <p:nvGrpSpPr>
          <p:cNvPr id="2" name="Group 2"/>
          <p:cNvGrpSpPr>
            <a:grpSpLocks/>
          </p:cNvGrpSpPr>
          <p:nvPr/>
        </p:nvGrpSpPr>
        <p:grpSpPr bwMode="auto">
          <a:xfrm>
            <a:off x="685800" y="609600"/>
            <a:ext cx="7848600" cy="6402388"/>
            <a:chOff x="432" y="384"/>
            <a:chExt cx="4944" cy="4033"/>
          </a:xfrm>
        </p:grpSpPr>
        <p:grpSp>
          <p:nvGrpSpPr>
            <p:cNvPr id="3" name="Group 3"/>
            <p:cNvGrpSpPr>
              <a:grpSpLocks/>
            </p:cNvGrpSpPr>
            <p:nvPr/>
          </p:nvGrpSpPr>
          <p:grpSpPr bwMode="auto">
            <a:xfrm>
              <a:off x="432" y="384"/>
              <a:ext cx="576" cy="2888"/>
              <a:chOff x="432" y="384"/>
              <a:chExt cx="576" cy="2888"/>
            </a:xfrm>
          </p:grpSpPr>
          <p:sp>
            <p:nvSpPr>
              <p:cNvPr id="24832" name="Oval 4"/>
              <p:cNvSpPr>
                <a:spLocks noChangeArrowheads="1"/>
              </p:cNvSpPr>
              <p:nvPr/>
            </p:nvSpPr>
            <p:spPr bwMode="auto">
              <a:xfrm>
                <a:off x="624" y="384"/>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4833" name="Oval 5"/>
              <p:cNvSpPr>
                <a:spLocks noChangeArrowheads="1"/>
              </p:cNvSpPr>
              <p:nvPr/>
            </p:nvSpPr>
            <p:spPr bwMode="auto">
              <a:xfrm>
                <a:off x="432" y="576"/>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4834" name="Oval 6"/>
              <p:cNvSpPr>
                <a:spLocks noChangeArrowheads="1"/>
              </p:cNvSpPr>
              <p:nvPr/>
            </p:nvSpPr>
            <p:spPr bwMode="auto">
              <a:xfrm>
                <a:off x="500" y="1751"/>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4835" name="Oval 7"/>
              <p:cNvSpPr>
                <a:spLocks noChangeArrowheads="1"/>
              </p:cNvSpPr>
              <p:nvPr/>
            </p:nvSpPr>
            <p:spPr bwMode="auto">
              <a:xfrm>
                <a:off x="586" y="2888"/>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grpSp>
        <p:grpSp>
          <p:nvGrpSpPr>
            <p:cNvPr id="4" name="Group 8"/>
            <p:cNvGrpSpPr>
              <a:grpSpLocks/>
            </p:cNvGrpSpPr>
            <p:nvPr/>
          </p:nvGrpSpPr>
          <p:grpSpPr bwMode="auto">
            <a:xfrm>
              <a:off x="4783" y="1488"/>
              <a:ext cx="593" cy="2929"/>
              <a:chOff x="4783" y="1488"/>
              <a:chExt cx="593" cy="2929"/>
            </a:xfrm>
          </p:grpSpPr>
          <p:sp>
            <p:nvSpPr>
              <p:cNvPr id="24828" name="Oval 9"/>
              <p:cNvSpPr>
                <a:spLocks noChangeArrowheads="1"/>
              </p:cNvSpPr>
              <p:nvPr/>
            </p:nvSpPr>
            <p:spPr bwMode="auto">
              <a:xfrm>
                <a:off x="4896" y="2640"/>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pPr algn="ctr"/>
                <a:endParaRPr lang="fr-FR" b="1"/>
              </a:p>
            </p:txBody>
          </p:sp>
          <p:sp>
            <p:nvSpPr>
              <p:cNvPr id="24829" name="Oval 10"/>
              <p:cNvSpPr>
                <a:spLocks noChangeArrowheads="1"/>
              </p:cNvSpPr>
              <p:nvPr/>
            </p:nvSpPr>
            <p:spPr bwMode="auto">
              <a:xfrm>
                <a:off x="4800" y="1488"/>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4830" name="Oval 11"/>
              <p:cNvSpPr>
                <a:spLocks noChangeArrowheads="1"/>
              </p:cNvSpPr>
              <p:nvPr/>
            </p:nvSpPr>
            <p:spPr bwMode="auto">
              <a:xfrm>
                <a:off x="4992" y="3792"/>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4831" name="Oval 12"/>
              <p:cNvSpPr>
                <a:spLocks noChangeArrowheads="1"/>
              </p:cNvSpPr>
              <p:nvPr/>
            </p:nvSpPr>
            <p:spPr bwMode="auto">
              <a:xfrm>
                <a:off x="4783" y="4033"/>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grpSp>
      </p:grpSp>
      <p:grpSp>
        <p:nvGrpSpPr>
          <p:cNvPr id="5" name="Group 13"/>
          <p:cNvGrpSpPr>
            <a:grpSpLocks/>
          </p:cNvGrpSpPr>
          <p:nvPr/>
        </p:nvGrpSpPr>
        <p:grpSpPr bwMode="auto">
          <a:xfrm>
            <a:off x="762000" y="762000"/>
            <a:ext cx="2468563" cy="5810250"/>
            <a:chOff x="1960" y="321"/>
            <a:chExt cx="1555" cy="3660"/>
          </a:xfrm>
        </p:grpSpPr>
        <p:sp>
          <p:nvSpPr>
            <p:cNvPr id="24712" name="Text Box 14"/>
            <p:cNvSpPr txBox="1">
              <a:spLocks noChangeArrowheads="1"/>
            </p:cNvSpPr>
            <p:nvPr/>
          </p:nvSpPr>
          <p:spPr bwMode="auto">
            <a:xfrm>
              <a:off x="2697" y="2651"/>
              <a:ext cx="191" cy="173"/>
            </a:xfrm>
            <a:prstGeom prst="rect">
              <a:avLst/>
            </a:prstGeom>
            <a:noFill/>
            <a:ln w="12700">
              <a:noFill/>
              <a:miter lim="800000"/>
              <a:headEnd/>
              <a:tailEnd/>
            </a:ln>
          </p:spPr>
          <p:txBody>
            <a:bodyPr wrap="none">
              <a:spAutoFit/>
            </a:bodyPr>
            <a:lstStyle/>
            <a:p>
              <a:r>
                <a:rPr lang="en-US" b="1"/>
                <a:t>H</a:t>
              </a:r>
            </a:p>
          </p:txBody>
        </p:sp>
        <p:sp>
          <p:nvSpPr>
            <p:cNvPr id="24713" name="Line 15"/>
            <p:cNvSpPr>
              <a:spLocks noChangeShapeType="1"/>
            </p:cNvSpPr>
            <p:nvPr/>
          </p:nvSpPr>
          <p:spPr bwMode="auto">
            <a:xfrm flipV="1">
              <a:off x="2868" y="2159"/>
              <a:ext cx="0" cy="219"/>
            </a:xfrm>
            <a:prstGeom prst="line">
              <a:avLst/>
            </a:prstGeom>
            <a:noFill/>
            <a:ln w="19050">
              <a:solidFill>
                <a:schemeClr val="tx1"/>
              </a:solidFill>
              <a:round/>
              <a:headEnd/>
              <a:tailEnd/>
            </a:ln>
          </p:spPr>
          <p:txBody>
            <a:bodyPr wrap="none" anchor="ctr"/>
            <a:lstStyle/>
            <a:p>
              <a:endParaRPr lang="fr-FR"/>
            </a:p>
          </p:txBody>
        </p:sp>
        <p:sp>
          <p:nvSpPr>
            <p:cNvPr id="24714" name="AutoShape 16"/>
            <p:cNvSpPr>
              <a:spLocks noChangeArrowheads="1"/>
            </p:cNvSpPr>
            <p:nvPr/>
          </p:nvSpPr>
          <p:spPr bwMode="auto">
            <a:xfrm>
              <a:off x="2382" y="2260"/>
              <a:ext cx="486" cy="304"/>
            </a:xfrm>
            <a:prstGeom prst="pentagon">
              <a:avLst/>
            </a:prstGeom>
            <a:noFill/>
            <a:ln w="19050">
              <a:solidFill>
                <a:schemeClr val="tx1"/>
              </a:solidFill>
              <a:miter lim="800000"/>
              <a:headEnd/>
              <a:tailEnd/>
            </a:ln>
          </p:spPr>
          <p:txBody>
            <a:bodyPr wrap="none" anchor="ctr"/>
            <a:lstStyle/>
            <a:p>
              <a:endParaRPr lang="fr-FR"/>
            </a:p>
          </p:txBody>
        </p:sp>
        <p:sp>
          <p:nvSpPr>
            <p:cNvPr id="24715" name="Rectangle 17"/>
            <p:cNvSpPr>
              <a:spLocks noChangeArrowheads="1"/>
            </p:cNvSpPr>
            <p:nvPr/>
          </p:nvSpPr>
          <p:spPr bwMode="auto">
            <a:xfrm>
              <a:off x="2590" y="2210"/>
              <a:ext cx="70" cy="84"/>
            </a:xfrm>
            <a:prstGeom prst="rect">
              <a:avLst/>
            </a:prstGeom>
            <a:solidFill>
              <a:schemeClr val="bg1"/>
            </a:solidFill>
            <a:ln w="12700">
              <a:noFill/>
              <a:miter lim="800000"/>
              <a:headEnd/>
              <a:tailEnd/>
            </a:ln>
          </p:spPr>
          <p:txBody>
            <a:bodyPr wrap="none" anchor="ctr"/>
            <a:lstStyle/>
            <a:p>
              <a:endParaRPr lang="fr-FR"/>
            </a:p>
          </p:txBody>
        </p:sp>
        <p:sp>
          <p:nvSpPr>
            <p:cNvPr id="24716" name="Line 18"/>
            <p:cNvSpPr>
              <a:spLocks noChangeShapeType="1"/>
            </p:cNvSpPr>
            <p:nvPr/>
          </p:nvSpPr>
          <p:spPr bwMode="auto">
            <a:xfrm flipV="1">
              <a:off x="2771" y="2559"/>
              <a:ext cx="0" cy="152"/>
            </a:xfrm>
            <a:prstGeom prst="line">
              <a:avLst/>
            </a:prstGeom>
            <a:noFill/>
            <a:ln w="12700">
              <a:solidFill>
                <a:schemeClr val="tx1"/>
              </a:solidFill>
              <a:round/>
              <a:headEnd/>
              <a:tailEnd/>
            </a:ln>
          </p:spPr>
          <p:txBody>
            <a:bodyPr wrap="none" anchor="ctr"/>
            <a:lstStyle/>
            <a:p>
              <a:endParaRPr lang="fr-FR"/>
            </a:p>
          </p:txBody>
        </p:sp>
        <p:sp>
          <p:nvSpPr>
            <p:cNvPr id="24717" name="Text Box 19"/>
            <p:cNvSpPr txBox="1">
              <a:spLocks noChangeArrowheads="1"/>
            </p:cNvSpPr>
            <p:nvPr/>
          </p:nvSpPr>
          <p:spPr bwMode="auto">
            <a:xfrm>
              <a:off x="2286" y="1710"/>
              <a:ext cx="175" cy="173"/>
            </a:xfrm>
            <a:prstGeom prst="rect">
              <a:avLst/>
            </a:prstGeom>
            <a:noFill/>
            <a:ln w="12700">
              <a:noFill/>
              <a:miter lim="800000"/>
              <a:headEnd/>
              <a:tailEnd/>
            </a:ln>
          </p:spPr>
          <p:txBody>
            <a:bodyPr wrap="none">
              <a:spAutoFit/>
            </a:bodyPr>
            <a:lstStyle/>
            <a:p>
              <a:r>
                <a:rPr lang="en-US" b="1"/>
                <a:t>P</a:t>
              </a:r>
            </a:p>
          </p:txBody>
        </p:sp>
        <p:sp>
          <p:nvSpPr>
            <p:cNvPr id="24718" name="Line 20"/>
            <p:cNvSpPr>
              <a:spLocks noChangeShapeType="1"/>
            </p:cNvSpPr>
            <p:nvPr/>
          </p:nvSpPr>
          <p:spPr bwMode="auto">
            <a:xfrm rot="16200000" flipV="1">
              <a:off x="2292" y="1731"/>
              <a:ext cx="0" cy="125"/>
            </a:xfrm>
            <a:prstGeom prst="line">
              <a:avLst/>
            </a:prstGeom>
            <a:noFill/>
            <a:ln w="12700">
              <a:solidFill>
                <a:schemeClr val="tx1"/>
              </a:solidFill>
              <a:round/>
              <a:headEnd/>
              <a:tailEnd/>
            </a:ln>
          </p:spPr>
          <p:txBody>
            <a:bodyPr wrap="none" anchor="ctr"/>
            <a:lstStyle/>
            <a:p>
              <a:endParaRPr lang="fr-FR"/>
            </a:p>
          </p:txBody>
        </p:sp>
        <p:sp>
          <p:nvSpPr>
            <p:cNvPr id="24719" name="Line 21"/>
            <p:cNvSpPr>
              <a:spLocks noChangeShapeType="1"/>
            </p:cNvSpPr>
            <p:nvPr/>
          </p:nvSpPr>
          <p:spPr bwMode="auto">
            <a:xfrm flipV="1">
              <a:off x="2475" y="2559"/>
              <a:ext cx="0" cy="152"/>
            </a:xfrm>
            <a:prstGeom prst="line">
              <a:avLst/>
            </a:prstGeom>
            <a:noFill/>
            <a:ln w="12700">
              <a:solidFill>
                <a:schemeClr val="tx1"/>
              </a:solidFill>
              <a:round/>
              <a:headEnd/>
              <a:tailEnd/>
            </a:ln>
          </p:spPr>
          <p:txBody>
            <a:bodyPr wrap="none" anchor="ctr"/>
            <a:lstStyle/>
            <a:p>
              <a:endParaRPr lang="fr-FR"/>
            </a:p>
          </p:txBody>
        </p:sp>
        <p:sp>
          <p:nvSpPr>
            <p:cNvPr id="24720" name="Line 22"/>
            <p:cNvSpPr>
              <a:spLocks noChangeShapeType="1"/>
            </p:cNvSpPr>
            <p:nvPr/>
          </p:nvSpPr>
          <p:spPr bwMode="auto">
            <a:xfrm flipV="1">
              <a:off x="2382" y="2243"/>
              <a:ext cx="0" cy="135"/>
            </a:xfrm>
            <a:prstGeom prst="line">
              <a:avLst/>
            </a:prstGeom>
            <a:noFill/>
            <a:ln w="12700">
              <a:solidFill>
                <a:schemeClr val="tx1"/>
              </a:solidFill>
              <a:round/>
              <a:headEnd/>
              <a:tailEnd/>
            </a:ln>
          </p:spPr>
          <p:txBody>
            <a:bodyPr wrap="none" anchor="ctr"/>
            <a:lstStyle/>
            <a:p>
              <a:endParaRPr lang="fr-FR"/>
            </a:p>
          </p:txBody>
        </p:sp>
        <p:sp>
          <p:nvSpPr>
            <p:cNvPr id="24721" name="Line 23"/>
            <p:cNvSpPr>
              <a:spLocks noChangeShapeType="1"/>
            </p:cNvSpPr>
            <p:nvPr/>
          </p:nvSpPr>
          <p:spPr bwMode="auto">
            <a:xfrm flipV="1">
              <a:off x="2382" y="2053"/>
              <a:ext cx="0" cy="123"/>
            </a:xfrm>
            <a:prstGeom prst="line">
              <a:avLst/>
            </a:prstGeom>
            <a:noFill/>
            <a:ln w="12700">
              <a:solidFill>
                <a:schemeClr val="tx1"/>
              </a:solidFill>
              <a:round/>
              <a:headEnd/>
              <a:tailEnd/>
            </a:ln>
          </p:spPr>
          <p:txBody>
            <a:bodyPr wrap="none" anchor="ctr"/>
            <a:lstStyle/>
            <a:p>
              <a:endParaRPr lang="fr-FR"/>
            </a:p>
          </p:txBody>
        </p:sp>
        <p:sp>
          <p:nvSpPr>
            <p:cNvPr id="24722" name="Text Box 24"/>
            <p:cNvSpPr txBox="1">
              <a:spLocks noChangeArrowheads="1"/>
            </p:cNvSpPr>
            <p:nvPr/>
          </p:nvSpPr>
          <p:spPr bwMode="auto">
            <a:xfrm>
              <a:off x="2288" y="1504"/>
              <a:ext cx="191" cy="173"/>
            </a:xfrm>
            <a:prstGeom prst="rect">
              <a:avLst/>
            </a:prstGeom>
            <a:noFill/>
            <a:ln w="12700">
              <a:noFill/>
              <a:miter lim="800000"/>
              <a:headEnd/>
              <a:tailEnd/>
            </a:ln>
          </p:spPr>
          <p:txBody>
            <a:bodyPr wrap="none">
              <a:spAutoFit/>
            </a:bodyPr>
            <a:lstStyle/>
            <a:p>
              <a:r>
                <a:rPr lang="en-US" b="1"/>
                <a:t>O</a:t>
              </a:r>
            </a:p>
          </p:txBody>
        </p:sp>
        <p:sp>
          <p:nvSpPr>
            <p:cNvPr id="24723" name="Line 25"/>
            <p:cNvSpPr>
              <a:spLocks noChangeShapeType="1"/>
            </p:cNvSpPr>
            <p:nvPr/>
          </p:nvSpPr>
          <p:spPr bwMode="auto">
            <a:xfrm flipV="1">
              <a:off x="2382" y="1619"/>
              <a:ext cx="0" cy="133"/>
            </a:xfrm>
            <a:prstGeom prst="line">
              <a:avLst/>
            </a:prstGeom>
            <a:noFill/>
            <a:ln w="12700">
              <a:solidFill>
                <a:schemeClr val="tx1"/>
              </a:solidFill>
              <a:round/>
              <a:headEnd/>
              <a:tailEnd/>
            </a:ln>
          </p:spPr>
          <p:txBody>
            <a:bodyPr wrap="none" anchor="ctr"/>
            <a:lstStyle/>
            <a:p>
              <a:endParaRPr lang="fr-FR"/>
            </a:p>
          </p:txBody>
        </p:sp>
        <p:sp>
          <p:nvSpPr>
            <p:cNvPr id="24724" name="Line 26"/>
            <p:cNvSpPr>
              <a:spLocks noChangeShapeType="1"/>
            </p:cNvSpPr>
            <p:nvPr/>
          </p:nvSpPr>
          <p:spPr bwMode="auto">
            <a:xfrm rot="16200000" flipV="1">
              <a:off x="2473" y="1725"/>
              <a:ext cx="0" cy="125"/>
            </a:xfrm>
            <a:prstGeom prst="line">
              <a:avLst/>
            </a:prstGeom>
            <a:noFill/>
            <a:ln w="12700">
              <a:solidFill>
                <a:schemeClr val="tx1"/>
              </a:solidFill>
              <a:round/>
              <a:headEnd/>
              <a:tailEnd/>
            </a:ln>
          </p:spPr>
          <p:txBody>
            <a:bodyPr wrap="none" anchor="ctr"/>
            <a:lstStyle/>
            <a:p>
              <a:endParaRPr lang="fr-FR"/>
            </a:p>
          </p:txBody>
        </p:sp>
        <p:sp>
          <p:nvSpPr>
            <p:cNvPr id="24725" name="Text Box 27"/>
            <p:cNvSpPr txBox="1">
              <a:spLocks noChangeArrowheads="1"/>
            </p:cNvSpPr>
            <p:nvPr/>
          </p:nvSpPr>
          <p:spPr bwMode="auto">
            <a:xfrm>
              <a:off x="2051" y="1698"/>
              <a:ext cx="227" cy="192"/>
            </a:xfrm>
            <a:prstGeom prst="rect">
              <a:avLst/>
            </a:prstGeom>
            <a:noFill/>
            <a:ln w="12700">
              <a:noFill/>
              <a:miter lim="800000"/>
              <a:headEnd/>
              <a:tailEnd/>
            </a:ln>
          </p:spPr>
          <p:txBody>
            <a:bodyPr wrap="none">
              <a:spAutoFit/>
            </a:bodyPr>
            <a:lstStyle/>
            <a:p>
              <a:r>
                <a:rPr lang="en-US" sz="1400" b="1" baseline="30000">
                  <a:solidFill>
                    <a:schemeClr val="bg2"/>
                  </a:solidFill>
                </a:rPr>
                <a:t>-</a:t>
              </a:r>
              <a:r>
                <a:rPr lang="en-US" sz="1400" b="1">
                  <a:solidFill>
                    <a:schemeClr val="bg2"/>
                  </a:solidFill>
                </a:rPr>
                <a:t>O</a:t>
              </a:r>
            </a:p>
          </p:txBody>
        </p:sp>
        <p:sp>
          <p:nvSpPr>
            <p:cNvPr id="24726" name="Line 28"/>
            <p:cNvSpPr>
              <a:spLocks noChangeShapeType="1"/>
            </p:cNvSpPr>
            <p:nvPr/>
          </p:nvSpPr>
          <p:spPr bwMode="auto">
            <a:xfrm rot="16200000" flipV="1">
              <a:off x="2473" y="1742"/>
              <a:ext cx="0" cy="125"/>
            </a:xfrm>
            <a:prstGeom prst="line">
              <a:avLst/>
            </a:prstGeom>
            <a:noFill/>
            <a:ln w="12700">
              <a:solidFill>
                <a:schemeClr val="tx1"/>
              </a:solidFill>
              <a:round/>
              <a:headEnd/>
              <a:tailEnd/>
            </a:ln>
          </p:spPr>
          <p:txBody>
            <a:bodyPr wrap="none" anchor="ctr"/>
            <a:lstStyle/>
            <a:p>
              <a:endParaRPr lang="fr-FR"/>
            </a:p>
          </p:txBody>
        </p:sp>
        <p:sp>
          <p:nvSpPr>
            <p:cNvPr id="24727" name="Text Box 29"/>
            <p:cNvSpPr txBox="1">
              <a:spLocks noChangeArrowheads="1"/>
            </p:cNvSpPr>
            <p:nvPr/>
          </p:nvSpPr>
          <p:spPr bwMode="auto">
            <a:xfrm>
              <a:off x="2528" y="2183"/>
              <a:ext cx="191" cy="173"/>
            </a:xfrm>
            <a:prstGeom prst="rect">
              <a:avLst/>
            </a:prstGeom>
            <a:noFill/>
            <a:ln w="12700">
              <a:noFill/>
              <a:miter lim="800000"/>
              <a:headEnd/>
              <a:tailEnd/>
            </a:ln>
          </p:spPr>
          <p:txBody>
            <a:bodyPr wrap="none">
              <a:spAutoFit/>
            </a:bodyPr>
            <a:lstStyle/>
            <a:p>
              <a:r>
                <a:rPr lang="en-US" b="1"/>
                <a:t>O</a:t>
              </a:r>
            </a:p>
          </p:txBody>
        </p:sp>
        <p:sp>
          <p:nvSpPr>
            <p:cNvPr id="24728" name="Text Box 30"/>
            <p:cNvSpPr txBox="1">
              <a:spLocks noChangeArrowheads="1"/>
            </p:cNvSpPr>
            <p:nvPr/>
          </p:nvSpPr>
          <p:spPr bwMode="auto">
            <a:xfrm>
              <a:off x="2464" y="1716"/>
              <a:ext cx="191" cy="173"/>
            </a:xfrm>
            <a:prstGeom prst="rect">
              <a:avLst/>
            </a:prstGeom>
            <a:noFill/>
            <a:ln w="12700">
              <a:noFill/>
              <a:miter lim="800000"/>
              <a:headEnd/>
              <a:tailEnd/>
            </a:ln>
          </p:spPr>
          <p:txBody>
            <a:bodyPr wrap="none">
              <a:spAutoFit/>
            </a:bodyPr>
            <a:lstStyle/>
            <a:p>
              <a:r>
                <a:rPr lang="en-US" b="1"/>
                <a:t>O</a:t>
              </a:r>
            </a:p>
          </p:txBody>
        </p:sp>
        <p:sp>
          <p:nvSpPr>
            <p:cNvPr id="24729" name="Line 31"/>
            <p:cNvSpPr>
              <a:spLocks noChangeShapeType="1"/>
            </p:cNvSpPr>
            <p:nvPr/>
          </p:nvSpPr>
          <p:spPr bwMode="auto">
            <a:xfrm flipV="1">
              <a:off x="2382" y="1830"/>
              <a:ext cx="0" cy="144"/>
            </a:xfrm>
            <a:prstGeom prst="line">
              <a:avLst/>
            </a:prstGeom>
            <a:noFill/>
            <a:ln w="12700">
              <a:solidFill>
                <a:schemeClr val="tx1"/>
              </a:solidFill>
              <a:round/>
              <a:headEnd/>
              <a:tailEnd/>
            </a:ln>
          </p:spPr>
          <p:txBody>
            <a:bodyPr wrap="none" anchor="ctr"/>
            <a:lstStyle/>
            <a:p>
              <a:endParaRPr lang="fr-FR"/>
            </a:p>
          </p:txBody>
        </p:sp>
        <p:sp>
          <p:nvSpPr>
            <p:cNvPr id="24730" name="Text Box 32"/>
            <p:cNvSpPr txBox="1">
              <a:spLocks noChangeArrowheads="1"/>
            </p:cNvSpPr>
            <p:nvPr/>
          </p:nvSpPr>
          <p:spPr bwMode="auto">
            <a:xfrm>
              <a:off x="2294" y="2128"/>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4731" name="Text Box 33"/>
            <p:cNvSpPr txBox="1">
              <a:spLocks noChangeArrowheads="1"/>
            </p:cNvSpPr>
            <p:nvPr/>
          </p:nvSpPr>
          <p:spPr bwMode="auto">
            <a:xfrm>
              <a:off x="2787" y="3808"/>
              <a:ext cx="191" cy="173"/>
            </a:xfrm>
            <a:prstGeom prst="rect">
              <a:avLst/>
            </a:prstGeom>
            <a:noFill/>
            <a:ln w="12700">
              <a:noFill/>
              <a:miter lim="800000"/>
              <a:headEnd/>
              <a:tailEnd/>
            </a:ln>
          </p:spPr>
          <p:txBody>
            <a:bodyPr wrap="none">
              <a:spAutoFit/>
            </a:bodyPr>
            <a:lstStyle/>
            <a:p>
              <a:r>
                <a:rPr lang="en-US" b="1"/>
                <a:t>H</a:t>
              </a:r>
            </a:p>
          </p:txBody>
        </p:sp>
        <p:sp>
          <p:nvSpPr>
            <p:cNvPr id="24732" name="Text Box 34"/>
            <p:cNvSpPr txBox="1">
              <a:spLocks noChangeArrowheads="1"/>
            </p:cNvSpPr>
            <p:nvPr/>
          </p:nvSpPr>
          <p:spPr bwMode="auto">
            <a:xfrm>
              <a:off x="2484" y="3808"/>
              <a:ext cx="266" cy="173"/>
            </a:xfrm>
            <a:prstGeom prst="rect">
              <a:avLst/>
            </a:prstGeom>
            <a:noFill/>
            <a:ln w="12700">
              <a:noFill/>
              <a:miter lim="800000"/>
              <a:headEnd/>
              <a:tailEnd/>
            </a:ln>
          </p:spPr>
          <p:txBody>
            <a:bodyPr wrap="none">
              <a:spAutoFit/>
            </a:bodyPr>
            <a:lstStyle/>
            <a:p>
              <a:r>
                <a:rPr lang="en-US" b="1"/>
                <a:t>OH</a:t>
              </a:r>
            </a:p>
          </p:txBody>
        </p:sp>
        <p:sp>
          <p:nvSpPr>
            <p:cNvPr id="24733" name="Line 35"/>
            <p:cNvSpPr>
              <a:spLocks noChangeShapeType="1"/>
            </p:cNvSpPr>
            <p:nvPr/>
          </p:nvSpPr>
          <p:spPr bwMode="auto">
            <a:xfrm flipV="1">
              <a:off x="2958" y="3316"/>
              <a:ext cx="0" cy="219"/>
            </a:xfrm>
            <a:prstGeom prst="line">
              <a:avLst/>
            </a:prstGeom>
            <a:noFill/>
            <a:ln w="19050">
              <a:solidFill>
                <a:schemeClr val="tx1"/>
              </a:solidFill>
              <a:round/>
              <a:headEnd/>
              <a:tailEnd/>
            </a:ln>
          </p:spPr>
          <p:txBody>
            <a:bodyPr wrap="none" anchor="ctr"/>
            <a:lstStyle/>
            <a:p>
              <a:endParaRPr lang="fr-FR"/>
            </a:p>
          </p:txBody>
        </p:sp>
        <p:sp>
          <p:nvSpPr>
            <p:cNvPr id="24734" name="AutoShape 36"/>
            <p:cNvSpPr>
              <a:spLocks noChangeArrowheads="1"/>
            </p:cNvSpPr>
            <p:nvPr/>
          </p:nvSpPr>
          <p:spPr bwMode="auto">
            <a:xfrm>
              <a:off x="2472" y="3417"/>
              <a:ext cx="486" cy="304"/>
            </a:xfrm>
            <a:prstGeom prst="pentagon">
              <a:avLst/>
            </a:prstGeom>
            <a:noFill/>
            <a:ln w="19050">
              <a:solidFill>
                <a:schemeClr val="tx1"/>
              </a:solidFill>
              <a:miter lim="800000"/>
              <a:headEnd/>
              <a:tailEnd/>
            </a:ln>
          </p:spPr>
          <p:txBody>
            <a:bodyPr wrap="none" anchor="ctr"/>
            <a:lstStyle/>
            <a:p>
              <a:endParaRPr lang="fr-FR"/>
            </a:p>
          </p:txBody>
        </p:sp>
        <p:sp>
          <p:nvSpPr>
            <p:cNvPr id="24735" name="Rectangle 37"/>
            <p:cNvSpPr>
              <a:spLocks noChangeArrowheads="1"/>
            </p:cNvSpPr>
            <p:nvPr/>
          </p:nvSpPr>
          <p:spPr bwMode="auto">
            <a:xfrm>
              <a:off x="2680" y="3367"/>
              <a:ext cx="70" cy="84"/>
            </a:xfrm>
            <a:prstGeom prst="rect">
              <a:avLst/>
            </a:prstGeom>
            <a:solidFill>
              <a:schemeClr val="bg1"/>
            </a:solidFill>
            <a:ln w="12700">
              <a:noFill/>
              <a:miter lim="800000"/>
              <a:headEnd/>
              <a:tailEnd/>
            </a:ln>
          </p:spPr>
          <p:txBody>
            <a:bodyPr wrap="none" anchor="ctr"/>
            <a:lstStyle/>
            <a:p>
              <a:endParaRPr lang="fr-FR"/>
            </a:p>
          </p:txBody>
        </p:sp>
        <p:sp>
          <p:nvSpPr>
            <p:cNvPr id="24736" name="Line 38"/>
            <p:cNvSpPr>
              <a:spLocks noChangeShapeType="1"/>
            </p:cNvSpPr>
            <p:nvPr/>
          </p:nvSpPr>
          <p:spPr bwMode="auto">
            <a:xfrm flipV="1">
              <a:off x="2861" y="3716"/>
              <a:ext cx="0" cy="152"/>
            </a:xfrm>
            <a:prstGeom prst="line">
              <a:avLst/>
            </a:prstGeom>
            <a:noFill/>
            <a:ln w="12700">
              <a:solidFill>
                <a:schemeClr val="tx1"/>
              </a:solidFill>
              <a:round/>
              <a:headEnd/>
              <a:tailEnd/>
            </a:ln>
          </p:spPr>
          <p:txBody>
            <a:bodyPr wrap="none" anchor="ctr"/>
            <a:lstStyle/>
            <a:p>
              <a:endParaRPr lang="fr-FR"/>
            </a:p>
          </p:txBody>
        </p:sp>
        <p:sp>
          <p:nvSpPr>
            <p:cNvPr id="24737" name="Text Box 39"/>
            <p:cNvSpPr txBox="1">
              <a:spLocks noChangeArrowheads="1"/>
            </p:cNvSpPr>
            <p:nvPr/>
          </p:nvSpPr>
          <p:spPr bwMode="auto">
            <a:xfrm>
              <a:off x="2376" y="2867"/>
              <a:ext cx="175" cy="173"/>
            </a:xfrm>
            <a:prstGeom prst="rect">
              <a:avLst/>
            </a:prstGeom>
            <a:noFill/>
            <a:ln w="12700">
              <a:noFill/>
              <a:miter lim="800000"/>
              <a:headEnd/>
              <a:tailEnd/>
            </a:ln>
          </p:spPr>
          <p:txBody>
            <a:bodyPr wrap="none">
              <a:spAutoFit/>
            </a:bodyPr>
            <a:lstStyle/>
            <a:p>
              <a:r>
                <a:rPr lang="en-US" b="1"/>
                <a:t>P</a:t>
              </a:r>
            </a:p>
          </p:txBody>
        </p:sp>
        <p:sp>
          <p:nvSpPr>
            <p:cNvPr id="24738" name="Line 40"/>
            <p:cNvSpPr>
              <a:spLocks noChangeShapeType="1"/>
            </p:cNvSpPr>
            <p:nvPr/>
          </p:nvSpPr>
          <p:spPr bwMode="auto">
            <a:xfrm rot="16200000" flipV="1">
              <a:off x="2382" y="2888"/>
              <a:ext cx="0" cy="125"/>
            </a:xfrm>
            <a:prstGeom prst="line">
              <a:avLst/>
            </a:prstGeom>
            <a:noFill/>
            <a:ln w="12700">
              <a:solidFill>
                <a:schemeClr val="tx1"/>
              </a:solidFill>
              <a:round/>
              <a:headEnd/>
              <a:tailEnd/>
            </a:ln>
          </p:spPr>
          <p:txBody>
            <a:bodyPr wrap="none" anchor="ctr"/>
            <a:lstStyle/>
            <a:p>
              <a:endParaRPr lang="fr-FR"/>
            </a:p>
          </p:txBody>
        </p:sp>
        <p:sp>
          <p:nvSpPr>
            <p:cNvPr id="24739" name="Line 41"/>
            <p:cNvSpPr>
              <a:spLocks noChangeShapeType="1"/>
            </p:cNvSpPr>
            <p:nvPr/>
          </p:nvSpPr>
          <p:spPr bwMode="auto">
            <a:xfrm flipV="1">
              <a:off x="2565" y="3716"/>
              <a:ext cx="0" cy="152"/>
            </a:xfrm>
            <a:prstGeom prst="line">
              <a:avLst/>
            </a:prstGeom>
            <a:noFill/>
            <a:ln w="12700">
              <a:solidFill>
                <a:schemeClr val="tx1"/>
              </a:solidFill>
              <a:round/>
              <a:headEnd/>
              <a:tailEnd/>
            </a:ln>
          </p:spPr>
          <p:txBody>
            <a:bodyPr wrap="none" anchor="ctr"/>
            <a:lstStyle/>
            <a:p>
              <a:endParaRPr lang="fr-FR"/>
            </a:p>
          </p:txBody>
        </p:sp>
        <p:sp>
          <p:nvSpPr>
            <p:cNvPr id="24740" name="Line 42"/>
            <p:cNvSpPr>
              <a:spLocks noChangeShapeType="1"/>
            </p:cNvSpPr>
            <p:nvPr/>
          </p:nvSpPr>
          <p:spPr bwMode="auto">
            <a:xfrm flipV="1">
              <a:off x="2472" y="3400"/>
              <a:ext cx="0" cy="135"/>
            </a:xfrm>
            <a:prstGeom prst="line">
              <a:avLst/>
            </a:prstGeom>
            <a:noFill/>
            <a:ln w="12700">
              <a:solidFill>
                <a:schemeClr val="tx1"/>
              </a:solidFill>
              <a:round/>
              <a:headEnd/>
              <a:tailEnd/>
            </a:ln>
          </p:spPr>
          <p:txBody>
            <a:bodyPr wrap="none" anchor="ctr"/>
            <a:lstStyle/>
            <a:p>
              <a:endParaRPr lang="fr-FR"/>
            </a:p>
          </p:txBody>
        </p:sp>
        <p:sp>
          <p:nvSpPr>
            <p:cNvPr id="24741" name="Line 43"/>
            <p:cNvSpPr>
              <a:spLocks noChangeShapeType="1"/>
            </p:cNvSpPr>
            <p:nvPr/>
          </p:nvSpPr>
          <p:spPr bwMode="auto">
            <a:xfrm flipV="1">
              <a:off x="2472" y="3210"/>
              <a:ext cx="0" cy="123"/>
            </a:xfrm>
            <a:prstGeom prst="line">
              <a:avLst/>
            </a:prstGeom>
            <a:noFill/>
            <a:ln w="12700">
              <a:solidFill>
                <a:schemeClr val="tx1"/>
              </a:solidFill>
              <a:round/>
              <a:headEnd/>
              <a:tailEnd/>
            </a:ln>
          </p:spPr>
          <p:txBody>
            <a:bodyPr wrap="none" anchor="ctr"/>
            <a:lstStyle/>
            <a:p>
              <a:endParaRPr lang="fr-FR"/>
            </a:p>
          </p:txBody>
        </p:sp>
        <p:sp>
          <p:nvSpPr>
            <p:cNvPr id="24742" name="Text Box 44"/>
            <p:cNvSpPr txBox="1">
              <a:spLocks noChangeArrowheads="1"/>
            </p:cNvSpPr>
            <p:nvPr/>
          </p:nvSpPr>
          <p:spPr bwMode="auto">
            <a:xfrm>
              <a:off x="2375" y="3087"/>
              <a:ext cx="191" cy="173"/>
            </a:xfrm>
            <a:prstGeom prst="rect">
              <a:avLst/>
            </a:prstGeom>
            <a:noFill/>
            <a:ln w="12700">
              <a:noFill/>
              <a:miter lim="800000"/>
              <a:headEnd/>
              <a:tailEnd/>
            </a:ln>
          </p:spPr>
          <p:txBody>
            <a:bodyPr wrap="none">
              <a:spAutoFit/>
            </a:bodyPr>
            <a:lstStyle/>
            <a:p>
              <a:r>
                <a:rPr lang="en-US" b="1"/>
                <a:t>O</a:t>
              </a:r>
            </a:p>
          </p:txBody>
        </p:sp>
        <p:sp>
          <p:nvSpPr>
            <p:cNvPr id="24743" name="Text Box 45"/>
            <p:cNvSpPr txBox="1">
              <a:spLocks noChangeArrowheads="1"/>
            </p:cNvSpPr>
            <p:nvPr/>
          </p:nvSpPr>
          <p:spPr bwMode="auto">
            <a:xfrm>
              <a:off x="2378" y="2661"/>
              <a:ext cx="191" cy="173"/>
            </a:xfrm>
            <a:prstGeom prst="rect">
              <a:avLst/>
            </a:prstGeom>
            <a:noFill/>
            <a:ln w="12700">
              <a:noFill/>
              <a:miter lim="800000"/>
              <a:headEnd/>
              <a:tailEnd/>
            </a:ln>
          </p:spPr>
          <p:txBody>
            <a:bodyPr wrap="none">
              <a:spAutoFit/>
            </a:bodyPr>
            <a:lstStyle/>
            <a:p>
              <a:r>
                <a:rPr lang="en-US" b="1"/>
                <a:t>O</a:t>
              </a:r>
            </a:p>
          </p:txBody>
        </p:sp>
        <p:sp>
          <p:nvSpPr>
            <p:cNvPr id="24744" name="Line 46"/>
            <p:cNvSpPr>
              <a:spLocks noChangeShapeType="1"/>
            </p:cNvSpPr>
            <p:nvPr/>
          </p:nvSpPr>
          <p:spPr bwMode="auto">
            <a:xfrm flipV="1">
              <a:off x="2472" y="2776"/>
              <a:ext cx="0" cy="133"/>
            </a:xfrm>
            <a:prstGeom prst="line">
              <a:avLst/>
            </a:prstGeom>
            <a:noFill/>
            <a:ln w="12700">
              <a:solidFill>
                <a:schemeClr val="tx1"/>
              </a:solidFill>
              <a:round/>
              <a:headEnd/>
              <a:tailEnd/>
            </a:ln>
          </p:spPr>
          <p:txBody>
            <a:bodyPr wrap="none" anchor="ctr"/>
            <a:lstStyle/>
            <a:p>
              <a:endParaRPr lang="fr-FR"/>
            </a:p>
          </p:txBody>
        </p:sp>
        <p:sp>
          <p:nvSpPr>
            <p:cNvPr id="24745" name="Line 47"/>
            <p:cNvSpPr>
              <a:spLocks noChangeShapeType="1"/>
            </p:cNvSpPr>
            <p:nvPr/>
          </p:nvSpPr>
          <p:spPr bwMode="auto">
            <a:xfrm rot="16200000" flipV="1">
              <a:off x="2563" y="2882"/>
              <a:ext cx="0" cy="125"/>
            </a:xfrm>
            <a:prstGeom prst="line">
              <a:avLst/>
            </a:prstGeom>
            <a:noFill/>
            <a:ln w="12700">
              <a:solidFill>
                <a:schemeClr val="tx1"/>
              </a:solidFill>
              <a:round/>
              <a:headEnd/>
              <a:tailEnd/>
            </a:ln>
          </p:spPr>
          <p:txBody>
            <a:bodyPr wrap="none" anchor="ctr"/>
            <a:lstStyle/>
            <a:p>
              <a:endParaRPr lang="fr-FR"/>
            </a:p>
          </p:txBody>
        </p:sp>
        <p:sp>
          <p:nvSpPr>
            <p:cNvPr id="24746" name="Text Box 48"/>
            <p:cNvSpPr txBox="1">
              <a:spLocks noChangeArrowheads="1"/>
            </p:cNvSpPr>
            <p:nvPr/>
          </p:nvSpPr>
          <p:spPr bwMode="auto">
            <a:xfrm>
              <a:off x="2153" y="2855"/>
              <a:ext cx="227" cy="192"/>
            </a:xfrm>
            <a:prstGeom prst="rect">
              <a:avLst/>
            </a:prstGeom>
            <a:noFill/>
            <a:ln w="12700">
              <a:noFill/>
              <a:miter lim="800000"/>
              <a:headEnd/>
              <a:tailEnd/>
            </a:ln>
          </p:spPr>
          <p:txBody>
            <a:bodyPr wrap="none">
              <a:spAutoFit/>
            </a:bodyPr>
            <a:lstStyle/>
            <a:p>
              <a:r>
                <a:rPr lang="en-US" sz="1400" b="1" baseline="30000">
                  <a:solidFill>
                    <a:schemeClr val="bg2"/>
                  </a:solidFill>
                </a:rPr>
                <a:t>-</a:t>
              </a:r>
              <a:r>
                <a:rPr lang="en-US" sz="1400" b="1">
                  <a:solidFill>
                    <a:schemeClr val="bg2"/>
                  </a:solidFill>
                </a:rPr>
                <a:t>O</a:t>
              </a:r>
            </a:p>
          </p:txBody>
        </p:sp>
        <p:sp>
          <p:nvSpPr>
            <p:cNvPr id="24747" name="Line 49"/>
            <p:cNvSpPr>
              <a:spLocks noChangeShapeType="1"/>
            </p:cNvSpPr>
            <p:nvPr/>
          </p:nvSpPr>
          <p:spPr bwMode="auto">
            <a:xfrm rot="16200000" flipV="1">
              <a:off x="2563" y="2899"/>
              <a:ext cx="0" cy="125"/>
            </a:xfrm>
            <a:prstGeom prst="line">
              <a:avLst/>
            </a:prstGeom>
            <a:noFill/>
            <a:ln w="12700">
              <a:solidFill>
                <a:schemeClr val="tx1"/>
              </a:solidFill>
              <a:round/>
              <a:headEnd/>
              <a:tailEnd/>
            </a:ln>
          </p:spPr>
          <p:txBody>
            <a:bodyPr wrap="none" anchor="ctr"/>
            <a:lstStyle/>
            <a:p>
              <a:endParaRPr lang="fr-FR"/>
            </a:p>
          </p:txBody>
        </p:sp>
        <p:sp>
          <p:nvSpPr>
            <p:cNvPr id="24748" name="Text Box 50"/>
            <p:cNvSpPr txBox="1">
              <a:spLocks noChangeArrowheads="1"/>
            </p:cNvSpPr>
            <p:nvPr/>
          </p:nvSpPr>
          <p:spPr bwMode="auto">
            <a:xfrm>
              <a:off x="2618" y="3340"/>
              <a:ext cx="191" cy="173"/>
            </a:xfrm>
            <a:prstGeom prst="rect">
              <a:avLst/>
            </a:prstGeom>
            <a:noFill/>
            <a:ln w="12700">
              <a:noFill/>
              <a:miter lim="800000"/>
              <a:headEnd/>
              <a:tailEnd/>
            </a:ln>
          </p:spPr>
          <p:txBody>
            <a:bodyPr wrap="none">
              <a:spAutoFit/>
            </a:bodyPr>
            <a:lstStyle/>
            <a:p>
              <a:r>
                <a:rPr lang="en-US" b="1"/>
                <a:t>O</a:t>
              </a:r>
            </a:p>
          </p:txBody>
        </p:sp>
        <p:sp>
          <p:nvSpPr>
            <p:cNvPr id="24749" name="Text Box 51"/>
            <p:cNvSpPr txBox="1">
              <a:spLocks noChangeArrowheads="1"/>
            </p:cNvSpPr>
            <p:nvPr/>
          </p:nvSpPr>
          <p:spPr bwMode="auto">
            <a:xfrm>
              <a:off x="2554" y="2873"/>
              <a:ext cx="191" cy="173"/>
            </a:xfrm>
            <a:prstGeom prst="rect">
              <a:avLst/>
            </a:prstGeom>
            <a:noFill/>
            <a:ln w="12700">
              <a:noFill/>
              <a:miter lim="800000"/>
              <a:headEnd/>
              <a:tailEnd/>
            </a:ln>
          </p:spPr>
          <p:txBody>
            <a:bodyPr wrap="none">
              <a:spAutoFit/>
            </a:bodyPr>
            <a:lstStyle/>
            <a:p>
              <a:r>
                <a:rPr lang="en-US" b="1"/>
                <a:t>O</a:t>
              </a:r>
            </a:p>
          </p:txBody>
        </p:sp>
        <p:sp>
          <p:nvSpPr>
            <p:cNvPr id="24750" name="Line 52"/>
            <p:cNvSpPr>
              <a:spLocks noChangeShapeType="1"/>
            </p:cNvSpPr>
            <p:nvPr/>
          </p:nvSpPr>
          <p:spPr bwMode="auto">
            <a:xfrm flipV="1">
              <a:off x="2472" y="2987"/>
              <a:ext cx="0" cy="144"/>
            </a:xfrm>
            <a:prstGeom prst="line">
              <a:avLst/>
            </a:prstGeom>
            <a:noFill/>
            <a:ln w="12700">
              <a:solidFill>
                <a:schemeClr val="tx1"/>
              </a:solidFill>
              <a:round/>
              <a:headEnd/>
              <a:tailEnd/>
            </a:ln>
          </p:spPr>
          <p:txBody>
            <a:bodyPr wrap="none" anchor="ctr"/>
            <a:lstStyle/>
            <a:p>
              <a:endParaRPr lang="fr-FR"/>
            </a:p>
          </p:txBody>
        </p:sp>
        <p:sp>
          <p:nvSpPr>
            <p:cNvPr id="24751" name="Text Box 53"/>
            <p:cNvSpPr txBox="1">
              <a:spLocks noChangeArrowheads="1"/>
            </p:cNvSpPr>
            <p:nvPr/>
          </p:nvSpPr>
          <p:spPr bwMode="auto">
            <a:xfrm>
              <a:off x="2384" y="3285"/>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4752" name="Text Box 54"/>
            <p:cNvSpPr txBox="1">
              <a:spLocks noChangeArrowheads="1"/>
            </p:cNvSpPr>
            <p:nvPr/>
          </p:nvSpPr>
          <p:spPr bwMode="auto">
            <a:xfrm>
              <a:off x="2604" y="1483"/>
              <a:ext cx="191" cy="173"/>
            </a:xfrm>
            <a:prstGeom prst="rect">
              <a:avLst/>
            </a:prstGeom>
            <a:noFill/>
            <a:ln w="12700">
              <a:noFill/>
              <a:miter lim="800000"/>
              <a:headEnd/>
              <a:tailEnd/>
            </a:ln>
          </p:spPr>
          <p:txBody>
            <a:bodyPr wrap="none">
              <a:spAutoFit/>
            </a:bodyPr>
            <a:lstStyle/>
            <a:p>
              <a:r>
                <a:rPr lang="en-US" b="1"/>
                <a:t>H</a:t>
              </a:r>
            </a:p>
          </p:txBody>
        </p:sp>
        <p:sp>
          <p:nvSpPr>
            <p:cNvPr id="24753" name="Line 55"/>
            <p:cNvSpPr>
              <a:spLocks noChangeShapeType="1"/>
            </p:cNvSpPr>
            <p:nvPr/>
          </p:nvSpPr>
          <p:spPr bwMode="auto">
            <a:xfrm flipV="1">
              <a:off x="2775" y="991"/>
              <a:ext cx="0" cy="219"/>
            </a:xfrm>
            <a:prstGeom prst="line">
              <a:avLst/>
            </a:prstGeom>
            <a:noFill/>
            <a:ln w="19050">
              <a:solidFill>
                <a:schemeClr val="tx1"/>
              </a:solidFill>
              <a:round/>
              <a:headEnd/>
              <a:tailEnd/>
            </a:ln>
          </p:spPr>
          <p:txBody>
            <a:bodyPr wrap="none" anchor="ctr"/>
            <a:lstStyle/>
            <a:p>
              <a:endParaRPr lang="fr-FR"/>
            </a:p>
          </p:txBody>
        </p:sp>
        <p:sp>
          <p:nvSpPr>
            <p:cNvPr id="24754" name="AutoShape 56"/>
            <p:cNvSpPr>
              <a:spLocks noChangeArrowheads="1"/>
            </p:cNvSpPr>
            <p:nvPr/>
          </p:nvSpPr>
          <p:spPr bwMode="auto">
            <a:xfrm>
              <a:off x="2289" y="1092"/>
              <a:ext cx="486" cy="304"/>
            </a:xfrm>
            <a:prstGeom prst="pentagon">
              <a:avLst/>
            </a:prstGeom>
            <a:noFill/>
            <a:ln w="19050">
              <a:solidFill>
                <a:schemeClr val="tx1"/>
              </a:solidFill>
              <a:miter lim="800000"/>
              <a:headEnd/>
              <a:tailEnd/>
            </a:ln>
          </p:spPr>
          <p:txBody>
            <a:bodyPr wrap="none" anchor="ctr"/>
            <a:lstStyle/>
            <a:p>
              <a:endParaRPr lang="fr-FR"/>
            </a:p>
          </p:txBody>
        </p:sp>
        <p:sp>
          <p:nvSpPr>
            <p:cNvPr id="24755" name="Rectangle 57"/>
            <p:cNvSpPr>
              <a:spLocks noChangeArrowheads="1"/>
            </p:cNvSpPr>
            <p:nvPr/>
          </p:nvSpPr>
          <p:spPr bwMode="auto">
            <a:xfrm>
              <a:off x="2497" y="1042"/>
              <a:ext cx="70" cy="84"/>
            </a:xfrm>
            <a:prstGeom prst="rect">
              <a:avLst/>
            </a:prstGeom>
            <a:solidFill>
              <a:schemeClr val="bg1"/>
            </a:solidFill>
            <a:ln w="12700">
              <a:noFill/>
              <a:miter lim="800000"/>
              <a:headEnd/>
              <a:tailEnd/>
            </a:ln>
          </p:spPr>
          <p:txBody>
            <a:bodyPr wrap="none" anchor="ctr"/>
            <a:lstStyle/>
            <a:p>
              <a:endParaRPr lang="fr-FR"/>
            </a:p>
          </p:txBody>
        </p:sp>
        <p:sp>
          <p:nvSpPr>
            <p:cNvPr id="24756" name="Line 58"/>
            <p:cNvSpPr>
              <a:spLocks noChangeShapeType="1"/>
            </p:cNvSpPr>
            <p:nvPr/>
          </p:nvSpPr>
          <p:spPr bwMode="auto">
            <a:xfrm flipV="1">
              <a:off x="2678" y="1391"/>
              <a:ext cx="0" cy="152"/>
            </a:xfrm>
            <a:prstGeom prst="line">
              <a:avLst/>
            </a:prstGeom>
            <a:noFill/>
            <a:ln w="12700">
              <a:solidFill>
                <a:schemeClr val="tx1"/>
              </a:solidFill>
              <a:round/>
              <a:headEnd/>
              <a:tailEnd/>
            </a:ln>
          </p:spPr>
          <p:txBody>
            <a:bodyPr wrap="none" anchor="ctr"/>
            <a:lstStyle/>
            <a:p>
              <a:endParaRPr lang="fr-FR"/>
            </a:p>
          </p:txBody>
        </p:sp>
        <p:sp>
          <p:nvSpPr>
            <p:cNvPr id="24757" name="Text Box 59"/>
            <p:cNvSpPr txBox="1">
              <a:spLocks noChangeArrowheads="1"/>
            </p:cNvSpPr>
            <p:nvPr/>
          </p:nvSpPr>
          <p:spPr bwMode="auto">
            <a:xfrm>
              <a:off x="2193" y="542"/>
              <a:ext cx="175" cy="173"/>
            </a:xfrm>
            <a:prstGeom prst="rect">
              <a:avLst/>
            </a:prstGeom>
            <a:noFill/>
            <a:ln w="12700">
              <a:noFill/>
              <a:miter lim="800000"/>
              <a:headEnd/>
              <a:tailEnd/>
            </a:ln>
          </p:spPr>
          <p:txBody>
            <a:bodyPr wrap="none">
              <a:spAutoFit/>
            </a:bodyPr>
            <a:lstStyle/>
            <a:p>
              <a:r>
                <a:rPr lang="en-US" b="1"/>
                <a:t>P</a:t>
              </a:r>
            </a:p>
          </p:txBody>
        </p:sp>
        <p:sp>
          <p:nvSpPr>
            <p:cNvPr id="24758" name="Line 60"/>
            <p:cNvSpPr>
              <a:spLocks noChangeShapeType="1"/>
            </p:cNvSpPr>
            <p:nvPr/>
          </p:nvSpPr>
          <p:spPr bwMode="auto">
            <a:xfrm rot="16200000" flipV="1">
              <a:off x="2199" y="563"/>
              <a:ext cx="0" cy="125"/>
            </a:xfrm>
            <a:prstGeom prst="line">
              <a:avLst/>
            </a:prstGeom>
            <a:noFill/>
            <a:ln w="12700">
              <a:solidFill>
                <a:schemeClr val="tx1"/>
              </a:solidFill>
              <a:round/>
              <a:headEnd/>
              <a:tailEnd/>
            </a:ln>
          </p:spPr>
          <p:txBody>
            <a:bodyPr wrap="none" anchor="ctr"/>
            <a:lstStyle/>
            <a:p>
              <a:endParaRPr lang="fr-FR"/>
            </a:p>
          </p:txBody>
        </p:sp>
        <p:sp>
          <p:nvSpPr>
            <p:cNvPr id="24759" name="Line 61"/>
            <p:cNvSpPr>
              <a:spLocks noChangeShapeType="1"/>
            </p:cNvSpPr>
            <p:nvPr/>
          </p:nvSpPr>
          <p:spPr bwMode="auto">
            <a:xfrm flipV="1">
              <a:off x="2382" y="1391"/>
              <a:ext cx="0" cy="152"/>
            </a:xfrm>
            <a:prstGeom prst="line">
              <a:avLst/>
            </a:prstGeom>
            <a:noFill/>
            <a:ln w="12700">
              <a:solidFill>
                <a:schemeClr val="tx1"/>
              </a:solidFill>
              <a:round/>
              <a:headEnd/>
              <a:tailEnd/>
            </a:ln>
          </p:spPr>
          <p:txBody>
            <a:bodyPr wrap="none" anchor="ctr"/>
            <a:lstStyle/>
            <a:p>
              <a:endParaRPr lang="fr-FR"/>
            </a:p>
          </p:txBody>
        </p:sp>
        <p:sp>
          <p:nvSpPr>
            <p:cNvPr id="24760" name="Line 62"/>
            <p:cNvSpPr>
              <a:spLocks noChangeShapeType="1"/>
            </p:cNvSpPr>
            <p:nvPr/>
          </p:nvSpPr>
          <p:spPr bwMode="auto">
            <a:xfrm flipV="1">
              <a:off x="2289" y="1075"/>
              <a:ext cx="0" cy="135"/>
            </a:xfrm>
            <a:prstGeom prst="line">
              <a:avLst/>
            </a:prstGeom>
            <a:noFill/>
            <a:ln w="12700">
              <a:solidFill>
                <a:schemeClr val="tx1"/>
              </a:solidFill>
              <a:round/>
              <a:headEnd/>
              <a:tailEnd/>
            </a:ln>
          </p:spPr>
          <p:txBody>
            <a:bodyPr wrap="none" anchor="ctr"/>
            <a:lstStyle/>
            <a:p>
              <a:endParaRPr lang="fr-FR"/>
            </a:p>
          </p:txBody>
        </p:sp>
        <p:sp>
          <p:nvSpPr>
            <p:cNvPr id="24761" name="Line 63"/>
            <p:cNvSpPr>
              <a:spLocks noChangeShapeType="1"/>
            </p:cNvSpPr>
            <p:nvPr/>
          </p:nvSpPr>
          <p:spPr bwMode="auto">
            <a:xfrm flipV="1">
              <a:off x="2289" y="885"/>
              <a:ext cx="0" cy="123"/>
            </a:xfrm>
            <a:prstGeom prst="line">
              <a:avLst/>
            </a:prstGeom>
            <a:noFill/>
            <a:ln w="12700">
              <a:solidFill>
                <a:schemeClr val="tx1"/>
              </a:solidFill>
              <a:round/>
              <a:headEnd/>
              <a:tailEnd/>
            </a:ln>
          </p:spPr>
          <p:txBody>
            <a:bodyPr wrap="none" anchor="ctr"/>
            <a:lstStyle/>
            <a:p>
              <a:endParaRPr lang="fr-FR"/>
            </a:p>
          </p:txBody>
        </p:sp>
        <p:sp>
          <p:nvSpPr>
            <p:cNvPr id="24762" name="Text Box 64"/>
            <p:cNvSpPr txBox="1">
              <a:spLocks noChangeArrowheads="1"/>
            </p:cNvSpPr>
            <p:nvPr/>
          </p:nvSpPr>
          <p:spPr bwMode="auto">
            <a:xfrm>
              <a:off x="2192" y="762"/>
              <a:ext cx="191" cy="173"/>
            </a:xfrm>
            <a:prstGeom prst="rect">
              <a:avLst/>
            </a:prstGeom>
            <a:noFill/>
            <a:ln w="12700">
              <a:noFill/>
              <a:miter lim="800000"/>
              <a:headEnd/>
              <a:tailEnd/>
            </a:ln>
          </p:spPr>
          <p:txBody>
            <a:bodyPr wrap="none">
              <a:spAutoFit/>
            </a:bodyPr>
            <a:lstStyle/>
            <a:p>
              <a:r>
                <a:rPr lang="en-US" b="1"/>
                <a:t>O</a:t>
              </a:r>
            </a:p>
          </p:txBody>
        </p:sp>
        <p:sp>
          <p:nvSpPr>
            <p:cNvPr id="24763" name="Text Box 65"/>
            <p:cNvSpPr txBox="1">
              <a:spLocks noChangeArrowheads="1"/>
            </p:cNvSpPr>
            <p:nvPr/>
          </p:nvSpPr>
          <p:spPr bwMode="auto">
            <a:xfrm>
              <a:off x="2195" y="321"/>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4764" name="Line 66"/>
            <p:cNvSpPr>
              <a:spLocks noChangeShapeType="1"/>
            </p:cNvSpPr>
            <p:nvPr/>
          </p:nvSpPr>
          <p:spPr bwMode="auto">
            <a:xfrm flipV="1">
              <a:off x="2289" y="471"/>
              <a:ext cx="0" cy="113"/>
            </a:xfrm>
            <a:prstGeom prst="line">
              <a:avLst/>
            </a:prstGeom>
            <a:noFill/>
            <a:ln w="12700">
              <a:solidFill>
                <a:schemeClr val="tx1"/>
              </a:solidFill>
              <a:round/>
              <a:headEnd/>
              <a:tailEnd/>
            </a:ln>
          </p:spPr>
          <p:txBody>
            <a:bodyPr wrap="none" anchor="ctr"/>
            <a:lstStyle/>
            <a:p>
              <a:endParaRPr lang="fr-FR"/>
            </a:p>
          </p:txBody>
        </p:sp>
        <p:sp>
          <p:nvSpPr>
            <p:cNvPr id="24765" name="Line 67"/>
            <p:cNvSpPr>
              <a:spLocks noChangeShapeType="1"/>
            </p:cNvSpPr>
            <p:nvPr/>
          </p:nvSpPr>
          <p:spPr bwMode="auto">
            <a:xfrm rot="16200000" flipV="1">
              <a:off x="2380" y="557"/>
              <a:ext cx="0" cy="125"/>
            </a:xfrm>
            <a:prstGeom prst="line">
              <a:avLst/>
            </a:prstGeom>
            <a:noFill/>
            <a:ln w="12700">
              <a:solidFill>
                <a:schemeClr val="tx1"/>
              </a:solidFill>
              <a:round/>
              <a:headEnd/>
              <a:tailEnd/>
            </a:ln>
          </p:spPr>
          <p:txBody>
            <a:bodyPr wrap="none" anchor="ctr"/>
            <a:lstStyle/>
            <a:p>
              <a:endParaRPr lang="fr-FR"/>
            </a:p>
          </p:txBody>
        </p:sp>
        <p:sp>
          <p:nvSpPr>
            <p:cNvPr id="24766" name="Text Box 68"/>
            <p:cNvSpPr txBox="1">
              <a:spLocks noChangeArrowheads="1"/>
            </p:cNvSpPr>
            <p:nvPr/>
          </p:nvSpPr>
          <p:spPr bwMode="auto">
            <a:xfrm>
              <a:off x="1960" y="530"/>
              <a:ext cx="227" cy="192"/>
            </a:xfrm>
            <a:prstGeom prst="rect">
              <a:avLst/>
            </a:prstGeom>
            <a:noFill/>
            <a:ln w="12700">
              <a:noFill/>
              <a:miter lim="800000"/>
              <a:headEnd/>
              <a:tailEnd/>
            </a:ln>
          </p:spPr>
          <p:txBody>
            <a:bodyPr wrap="none">
              <a:spAutoFit/>
            </a:bodyPr>
            <a:lstStyle/>
            <a:p>
              <a:r>
                <a:rPr lang="en-US" sz="1400" b="1" baseline="30000">
                  <a:solidFill>
                    <a:schemeClr val="bg2"/>
                  </a:solidFill>
                </a:rPr>
                <a:t>-</a:t>
              </a:r>
              <a:r>
                <a:rPr lang="en-US" sz="1400" b="1">
                  <a:solidFill>
                    <a:schemeClr val="bg2"/>
                  </a:solidFill>
                </a:rPr>
                <a:t>O</a:t>
              </a:r>
            </a:p>
          </p:txBody>
        </p:sp>
        <p:sp>
          <p:nvSpPr>
            <p:cNvPr id="24767" name="Line 69"/>
            <p:cNvSpPr>
              <a:spLocks noChangeShapeType="1"/>
            </p:cNvSpPr>
            <p:nvPr/>
          </p:nvSpPr>
          <p:spPr bwMode="auto">
            <a:xfrm rot="16200000" flipV="1">
              <a:off x="2380" y="574"/>
              <a:ext cx="0" cy="125"/>
            </a:xfrm>
            <a:prstGeom prst="line">
              <a:avLst/>
            </a:prstGeom>
            <a:noFill/>
            <a:ln w="12700">
              <a:solidFill>
                <a:schemeClr val="tx1"/>
              </a:solidFill>
              <a:round/>
              <a:headEnd/>
              <a:tailEnd/>
            </a:ln>
          </p:spPr>
          <p:txBody>
            <a:bodyPr wrap="none" anchor="ctr"/>
            <a:lstStyle/>
            <a:p>
              <a:endParaRPr lang="fr-FR"/>
            </a:p>
          </p:txBody>
        </p:sp>
        <p:sp>
          <p:nvSpPr>
            <p:cNvPr id="24768" name="Text Box 70"/>
            <p:cNvSpPr txBox="1">
              <a:spLocks noChangeArrowheads="1"/>
            </p:cNvSpPr>
            <p:nvPr/>
          </p:nvSpPr>
          <p:spPr bwMode="auto">
            <a:xfrm>
              <a:off x="2435" y="1015"/>
              <a:ext cx="191" cy="173"/>
            </a:xfrm>
            <a:prstGeom prst="rect">
              <a:avLst/>
            </a:prstGeom>
            <a:noFill/>
            <a:ln w="12700">
              <a:noFill/>
              <a:miter lim="800000"/>
              <a:headEnd/>
              <a:tailEnd/>
            </a:ln>
          </p:spPr>
          <p:txBody>
            <a:bodyPr wrap="none">
              <a:spAutoFit/>
            </a:bodyPr>
            <a:lstStyle/>
            <a:p>
              <a:r>
                <a:rPr lang="en-US" b="1"/>
                <a:t>O</a:t>
              </a:r>
            </a:p>
          </p:txBody>
        </p:sp>
        <p:sp>
          <p:nvSpPr>
            <p:cNvPr id="24769" name="Text Box 71"/>
            <p:cNvSpPr txBox="1">
              <a:spLocks noChangeArrowheads="1"/>
            </p:cNvSpPr>
            <p:nvPr/>
          </p:nvSpPr>
          <p:spPr bwMode="auto">
            <a:xfrm>
              <a:off x="2371" y="548"/>
              <a:ext cx="191" cy="173"/>
            </a:xfrm>
            <a:prstGeom prst="rect">
              <a:avLst/>
            </a:prstGeom>
            <a:noFill/>
            <a:ln w="12700">
              <a:noFill/>
              <a:miter lim="800000"/>
              <a:headEnd/>
              <a:tailEnd/>
            </a:ln>
          </p:spPr>
          <p:txBody>
            <a:bodyPr wrap="none">
              <a:spAutoFit/>
            </a:bodyPr>
            <a:lstStyle/>
            <a:p>
              <a:r>
                <a:rPr lang="en-US" b="1"/>
                <a:t>O</a:t>
              </a:r>
            </a:p>
          </p:txBody>
        </p:sp>
        <p:sp>
          <p:nvSpPr>
            <p:cNvPr id="24770" name="Line 72"/>
            <p:cNvSpPr>
              <a:spLocks noChangeShapeType="1"/>
            </p:cNvSpPr>
            <p:nvPr/>
          </p:nvSpPr>
          <p:spPr bwMode="auto">
            <a:xfrm flipV="1">
              <a:off x="2289" y="662"/>
              <a:ext cx="0" cy="144"/>
            </a:xfrm>
            <a:prstGeom prst="line">
              <a:avLst/>
            </a:prstGeom>
            <a:noFill/>
            <a:ln w="12700">
              <a:solidFill>
                <a:schemeClr val="tx1"/>
              </a:solidFill>
              <a:round/>
              <a:headEnd/>
              <a:tailEnd/>
            </a:ln>
          </p:spPr>
          <p:txBody>
            <a:bodyPr wrap="none" anchor="ctr"/>
            <a:lstStyle/>
            <a:p>
              <a:endParaRPr lang="fr-FR"/>
            </a:p>
          </p:txBody>
        </p:sp>
        <p:sp>
          <p:nvSpPr>
            <p:cNvPr id="24771" name="Text Box 73"/>
            <p:cNvSpPr txBox="1">
              <a:spLocks noChangeArrowheads="1"/>
            </p:cNvSpPr>
            <p:nvPr/>
          </p:nvSpPr>
          <p:spPr bwMode="auto">
            <a:xfrm>
              <a:off x="2201" y="960"/>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4772" name="AutoShape 74"/>
            <p:cNvSpPr>
              <a:spLocks noChangeArrowheads="1"/>
            </p:cNvSpPr>
            <p:nvPr/>
          </p:nvSpPr>
          <p:spPr bwMode="auto">
            <a:xfrm rot="16200000" flipH="1">
              <a:off x="2679" y="780"/>
              <a:ext cx="236" cy="185"/>
            </a:xfrm>
            <a:prstGeom prst="pentagon">
              <a:avLst/>
            </a:prstGeom>
            <a:noFill/>
            <a:ln w="19050">
              <a:solidFill>
                <a:schemeClr val="tx1"/>
              </a:solidFill>
              <a:miter lim="800000"/>
              <a:headEnd/>
              <a:tailEnd/>
            </a:ln>
          </p:spPr>
          <p:txBody>
            <a:bodyPr wrap="none" anchor="ctr"/>
            <a:lstStyle/>
            <a:p>
              <a:endParaRPr lang="fr-FR"/>
            </a:p>
          </p:txBody>
        </p:sp>
        <p:sp>
          <p:nvSpPr>
            <p:cNvPr id="24773" name="AutoShape 75"/>
            <p:cNvSpPr>
              <a:spLocks noChangeArrowheads="1"/>
            </p:cNvSpPr>
            <p:nvPr/>
          </p:nvSpPr>
          <p:spPr bwMode="auto">
            <a:xfrm rot="-5400000">
              <a:off x="2856" y="764"/>
              <a:ext cx="287" cy="222"/>
            </a:xfrm>
            <a:prstGeom prst="hexagon">
              <a:avLst>
                <a:gd name="adj" fmla="val 32320"/>
                <a:gd name="vf" fmla="val 115470"/>
              </a:avLst>
            </a:prstGeom>
            <a:noFill/>
            <a:ln w="19050">
              <a:solidFill>
                <a:schemeClr val="tx1"/>
              </a:solidFill>
              <a:miter lim="800000"/>
              <a:headEnd/>
              <a:tailEnd/>
            </a:ln>
          </p:spPr>
          <p:txBody>
            <a:bodyPr wrap="none" anchor="ctr"/>
            <a:lstStyle/>
            <a:p>
              <a:endParaRPr lang="fr-FR"/>
            </a:p>
          </p:txBody>
        </p:sp>
        <p:sp>
          <p:nvSpPr>
            <p:cNvPr id="24774" name="Text Box 76"/>
            <p:cNvSpPr txBox="1">
              <a:spLocks noChangeArrowheads="1"/>
            </p:cNvSpPr>
            <p:nvPr/>
          </p:nvSpPr>
          <p:spPr bwMode="auto">
            <a:xfrm>
              <a:off x="2912" y="470"/>
              <a:ext cx="292" cy="173"/>
            </a:xfrm>
            <a:prstGeom prst="rect">
              <a:avLst/>
            </a:prstGeom>
            <a:noFill/>
            <a:ln w="12700">
              <a:noFill/>
              <a:miter lim="800000"/>
              <a:headEnd/>
              <a:tailEnd/>
            </a:ln>
          </p:spPr>
          <p:txBody>
            <a:bodyPr wrap="none">
              <a:spAutoFit/>
            </a:bodyPr>
            <a:lstStyle/>
            <a:p>
              <a:r>
                <a:rPr lang="en-US" b="1"/>
                <a:t>NH</a:t>
              </a:r>
              <a:r>
                <a:rPr lang="en-US" b="1" baseline="-25000"/>
                <a:t>2</a:t>
              </a:r>
              <a:endParaRPr lang="en-US" b="1"/>
            </a:p>
          </p:txBody>
        </p:sp>
        <p:sp>
          <p:nvSpPr>
            <p:cNvPr id="24775" name="Line 77"/>
            <p:cNvSpPr>
              <a:spLocks noChangeShapeType="1"/>
            </p:cNvSpPr>
            <p:nvPr/>
          </p:nvSpPr>
          <p:spPr bwMode="auto">
            <a:xfrm flipV="1">
              <a:off x="3003" y="591"/>
              <a:ext cx="0" cy="139"/>
            </a:xfrm>
            <a:prstGeom prst="line">
              <a:avLst/>
            </a:prstGeom>
            <a:noFill/>
            <a:ln w="12700">
              <a:solidFill>
                <a:schemeClr val="tx1"/>
              </a:solidFill>
              <a:round/>
              <a:headEnd/>
              <a:tailEnd/>
            </a:ln>
          </p:spPr>
          <p:txBody>
            <a:bodyPr wrap="none" anchor="ctr"/>
            <a:lstStyle/>
            <a:p>
              <a:endParaRPr lang="fr-FR"/>
            </a:p>
          </p:txBody>
        </p:sp>
        <p:sp>
          <p:nvSpPr>
            <p:cNvPr id="24776" name="Rectangle 78"/>
            <p:cNvSpPr>
              <a:spLocks noChangeArrowheads="1"/>
            </p:cNvSpPr>
            <p:nvPr/>
          </p:nvSpPr>
          <p:spPr bwMode="auto">
            <a:xfrm>
              <a:off x="2969" y="974"/>
              <a:ext cx="56" cy="84"/>
            </a:xfrm>
            <a:prstGeom prst="rect">
              <a:avLst/>
            </a:prstGeom>
            <a:solidFill>
              <a:schemeClr val="bg1"/>
            </a:solidFill>
            <a:ln w="12700">
              <a:noFill/>
              <a:miter lim="800000"/>
              <a:headEnd/>
              <a:tailEnd/>
            </a:ln>
          </p:spPr>
          <p:txBody>
            <a:bodyPr wrap="none" anchor="ctr"/>
            <a:lstStyle/>
            <a:p>
              <a:endParaRPr lang="fr-FR"/>
            </a:p>
          </p:txBody>
        </p:sp>
        <p:sp>
          <p:nvSpPr>
            <p:cNvPr id="24777" name="Text Box 79"/>
            <p:cNvSpPr txBox="1">
              <a:spLocks noChangeArrowheads="1"/>
            </p:cNvSpPr>
            <p:nvPr/>
          </p:nvSpPr>
          <p:spPr bwMode="auto">
            <a:xfrm>
              <a:off x="2898" y="943"/>
              <a:ext cx="185" cy="173"/>
            </a:xfrm>
            <a:prstGeom prst="rect">
              <a:avLst/>
            </a:prstGeom>
            <a:noFill/>
            <a:ln w="12700">
              <a:noFill/>
              <a:miter lim="800000"/>
              <a:headEnd/>
              <a:tailEnd/>
            </a:ln>
          </p:spPr>
          <p:txBody>
            <a:bodyPr wrap="none">
              <a:spAutoFit/>
            </a:bodyPr>
            <a:lstStyle/>
            <a:p>
              <a:r>
                <a:rPr lang="en-US" b="1"/>
                <a:t>N</a:t>
              </a:r>
            </a:p>
          </p:txBody>
        </p:sp>
        <p:sp>
          <p:nvSpPr>
            <p:cNvPr id="24778" name="Rectangle 80"/>
            <p:cNvSpPr>
              <a:spLocks noChangeArrowheads="1"/>
            </p:cNvSpPr>
            <p:nvPr/>
          </p:nvSpPr>
          <p:spPr bwMode="auto">
            <a:xfrm>
              <a:off x="3081" y="772"/>
              <a:ext cx="55" cy="84"/>
            </a:xfrm>
            <a:prstGeom prst="rect">
              <a:avLst/>
            </a:prstGeom>
            <a:solidFill>
              <a:schemeClr val="bg1"/>
            </a:solidFill>
            <a:ln w="12700">
              <a:noFill/>
              <a:miter lim="800000"/>
              <a:headEnd/>
              <a:tailEnd/>
            </a:ln>
          </p:spPr>
          <p:txBody>
            <a:bodyPr wrap="none" anchor="ctr"/>
            <a:lstStyle/>
            <a:p>
              <a:endParaRPr lang="fr-FR"/>
            </a:p>
          </p:txBody>
        </p:sp>
        <p:sp>
          <p:nvSpPr>
            <p:cNvPr id="24779" name="Text Box 81"/>
            <p:cNvSpPr txBox="1">
              <a:spLocks noChangeArrowheads="1"/>
            </p:cNvSpPr>
            <p:nvPr/>
          </p:nvSpPr>
          <p:spPr bwMode="auto">
            <a:xfrm>
              <a:off x="3009" y="741"/>
              <a:ext cx="185" cy="173"/>
            </a:xfrm>
            <a:prstGeom prst="rect">
              <a:avLst/>
            </a:prstGeom>
            <a:noFill/>
            <a:ln w="12700">
              <a:noFill/>
              <a:miter lim="800000"/>
              <a:headEnd/>
              <a:tailEnd/>
            </a:ln>
          </p:spPr>
          <p:txBody>
            <a:bodyPr wrap="none">
              <a:spAutoFit/>
            </a:bodyPr>
            <a:lstStyle/>
            <a:p>
              <a:r>
                <a:rPr lang="en-US" b="1"/>
                <a:t>N</a:t>
              </a:r>
            </a:p>
          </p:txBody>
        </p:sp>
        <p:sp>
          <p:nvSpPr>
            <p:cNvPr id="24780" name="Rectangle 82"/>
            <p:cNvSpPr>
              <a:spLocks noChangeArrowheads="1"/>
            </p:cNvSpPr>
            <p:nvPr/>
          </p:nvSpPr>
          <p:spPr bwMode="auto">
            <a:xfrm>
              <a:off x="2747" y="940"/>
              <a:ext cx="56" cy="85"/>
            </a:xfrm>
            <a:prstGeom prst="rect">
              <a:avLst/>
            </a:prstGeom>
            <a:solidFill>
              <a:schemeClr val="bg1"/>
            </a:solidFill>
            <a:ln w="12700">
              <a:noFill/>
              <a:miter lim="800000"/>
              <a:headEnd/>
              <a:tailEnd/>
            </a:ln>
          </p:spPr>
          <p:txBody>
            <a:bodyPr wrap="none" anchor="ctr"/>
            <a:lstStyle/>
            <a:p>
              <a:endParaRPr lang="fr-FR"/>
            </a:p>
          </p:txBody>
        </p:sp>
        <p:sp>
          <p:nvSpPr>
            <p:cNvPr id="24781" name="Text Box 83"/>
            <p:cNvSpPr txBox="1">
              <a:spLocks noChangeArrowheads="1"/>
            </p:cNvSpPr>
            <p:nvPr/>
          </p:nvSpPr>
          <p:spPr bwMode="auto">
            <a:xfrm>
              <a:off x="2676" y="909"/>
              <a:ext cx="185" cy="173"/>
            </a:xfrm>
            <a:prstGeom prst="rect">
              <a:avLst/>
            </a:prstGeom>
            <a:noFill/>
            <a:ln w="12700">
              <a:noFill/>
              <a:miter lim="800000"/>
              <a:headEnd/>
              <a:tailEnd/>
            </a:ln>
          </p:spPr>
          <p:txBody>
            <a:bodyPr wrap="none">
              <a:spAutoFit/>
            </a:bodyPr>
            <a:lstStyle/>
            <a:p>
              <a:r>
                <a:rPr lang="en-US" b="1"/>
                <a:t>N</a:t>
              </a:r>
            </a:p>
          </p:txBody>
        </p:sp>
        <p:sp>
          <p:nvSpPr>
            <p:cNvPr id="24782" name="Line 84"/>
            <p:cNvSpPr>
              <a:spLocks noChangeShapeType="1"/>
            </p:cNvSpPr>
            <p:nvPr/>
          </p:nvSpPr>
          <p:spPr bwMode="auto">
            <a:xfrm flipH="1">
              <a:off x="2725" y="822"/>
              <a:ext cx="27" cy="51"/>
            </a:xfrm>
            <a:prstGeom prst="line">
              <a:avLst/>
            </a:prstGeom>
            <a:noFill/>
            <a:ln w="12700">
              <a:solidFill>
                <a:schemeClr val="tx1"/>
              </a:solidFill>
              <a:round/>
              <a:headEnd/>
              <a:tailEnd/>
            </a:ln>
          </p:spPr>
          <p:txBody>
            <a:bodyPr wrap="none" anchor="ctr"/>
            <a:lstStyle/>
            <a:p>
              <a:endParaRPr lang="fr-FR"/>
            </a:p>
          </p:txBody>
        </p:sp>
        <p:sp>
          <p:nvSpPr>
            <p:cNvPr id="24783" name="Line 85"/>
            <p:cNvSpPr>
              <a:spLocks noChangeShapeType="1"/>
            </p:cNvSpPr>
            <p:nvPr/>
          </p:nvSpPr>
          <p:spPr bwMode="auto">
            <a:xfrm>
              <a:off x="2906" y="819"/>
              <a:ext cx="0" cy="118"/>
            </a:xfrm>
            <a:prstGeom prst="line">
              <a:avLst/>
            </a:prstGeom>
            <a:noFill/>
            <a:ln w="12700">
              <a:solidFill>
                <a:schemeClr val="tx1"/>
              </a:solidFill>
              <a:round/>
              <a:headEnd/>
              <a:tailEnd/>
            </a:ln>
          </p:spPr>
          <p:txBody>
            <a:bodyPr wrap="none" anchor="ctr"/>
            <a:lstStyle/>
            <a:p>
              <a:endParaRPr lang="fr-FR"/>
            </a:p>
          </p:txBody>
        </p:sp>
        <p:sp>
          <p:nvSpPr>
            <p:cNvPr id="24784" name="Line 86"/>
            <p:cNvSpPr>
              <a:spLocks noChangeShapeType="1"/>
            </p:cNvSpPr>
            <p:nvPr/>
          </p:nvSpPr>
          <p:spPr bwMode="auto">
            <a:xfrm>
              <a:off x="3000" y="752"/>
              <a:ext cx="77" cy="49"/>
            </a:xfrm>
            <a:prstGeom prst="line">
              <a:avLst/>
            </a:prstGeom>
            <a:noFill/>
            <a:ln w="12700">
              <a:solidFill>
                <a:schemeClr val="tx1"/>
              </a:solidFill>
              <a:round/>
              <a:headEnd/>
              <a:tailEnd/>
            </a:ln>
          </p:spPr>
          <p:txBody>
            <a:bodyPr wrap="none" anchor="ctr"/>
            <a:lstStyle/>
            <a:p>
              <a:endParaRPr lang="fr-FR"/>
            </a:p>
          </p:txBody>
        </p:sp>
        <p:sp>
          <p:nvSpPr>
            <p:cNvPr id="24785" name="Line 87"/>
            <p:cNvSpPr>
              <a:spLocks noChangeShapeType="1"/>
            </p:cNvSpPr>
            <p:nvPr/>
          </p:nvSpPr>
          <p:spPr bwMode="auto">
            <a:xfrm flipH="1">
              <a:off x="3023" y="930"/>
              <a:ext cx="77" cy="49"/>
            </a:xfrm>
            <a:prstGeom prst="line">
              <a:avLst/>
            </a:prstGeom>
            <a:noFill/>
            <a:ln w="12700">
              <a:solidFill>
                <a:schemeClr val="tx1"/>
              </a:solidFill>
              <a:round/>
              <a:headEnd/>
              <a:tailEnd/>
            </a:ln>
          </p:spPr>
          <p:txBody>
            <a:bodyPr wrap="none" anchor="ctr"/>
            <a:lstStyle/>
            <a:p>
              <a:endParaRPr lang="fr-FR"/>
            </a:p>
          </p:txBody>
        </p:sp>
        <p:sp>
          <p:nvSpPr>
            <p:cNvPr id="24786" name="Rectangle 88"/>
            <p:cNvSpPr>
              <a:spLocks noChangeArrowheads="1"/>
            </p:cNvSpPr>
            <p:nvPr/>
          </p:nvSpPr>
          <p:spPr bwMode="auto">
            <a:xfrm>
              <a:off x="2747" y="721"/>
              <a:ext cx="56" cy="85"/>
            </a:xfrm>
            <a:prstGeom prst="rect">
              <a:avLst/>
            </a:prstGeom>
            <a:solidFill>
              <a:schemeClr val="bg1"/>
            </a:solidFill>
            <a:ln w="12700">
              <a:noFill/>
              <a:miter lim="800000"/>
              <a:headEnd/>
              <a:tailEnd/>
            </a:ln>
          </p:spPr>
          <p:txBody>
            <a:bodyPr wrap="none" anchor="ctr"/>
            <a:lstStyle/>
            <a:p>
              <a:endParaRPr lang="fr-FR"/>
            </a:p>
          </p:txBody>
        </p:sp>
        <p:sp>
          <p:nvSpPr>
            <p:cNvPr id="24787" name="Text Box 89"/>
            <p:cNvSpPr txBox="1">
              <a:spLocks noChangeArrowheads="1"/>
            </p:cNvSpPr>
            <p:nvPr/>
          </p:nvSpPr>
          <p:spPr bwMode="auto">
            <a:xfrm>
              <a:off x="2676" y="690"/>
              <a:ext cx="185" cy="173"/>
            </a:xfrm>
            <a:prstGeom prst="rect">
              <a:avLst/>
            </a:prstGeom>
            <a:noFill/>
            <a:ln w="12700">
              <a:noFill/>
              <a:miter lim="800000"/>
              <a:headEnd/>
              <a:tailEnd/>
            </a:ln>
          </p:spPr>
          <p:txBody>
            <a:bodyPr wrap="none">
              <a:spAutoFit/>
            </a:bodyPr>
            <a:lstStyle/>
            <a:p>
              <a:r>
                <a:rPr lang="en-US" b="1"/>
                <a:t>N</a:t>
              </a:r>
            </a:p>
          </p:txBody>
        </p:sp>
        <p:sp>
          <p:nvSpPr>
            <p:cNvPr id="24788" name="Text Box 90"/>
            <p:cNvSpPr txBox="1">
              <a:spLocks noChangeArrowheads="1"/>
            </p:cNvSpPr>
            <p:nvPr/>
          </p:nvSpPr>
          <p:spPr bwMode="auto">
            <a:xfrm>
              <a:off x="2285" y="1930"/>
              <a:ext cx="191" cy="173"/>
            </a:xfrm>
            <a:prstGeom prst="rect">
              <a:avLst/>
            </a:prstGeom>
            <a:noFill/>
            <a:ln w="12700">
              <a:noFill/>
              <a:miter lim="800000"/>
              <a:headEnd/>
              <a:tailEnd/>
            </a:ln>
          </p:spPr>
          <p:txBody>
            <a:bodyPr wrap="none">
              <a:spAutoFit/>
            </a:bodyPr>
            <a:lstStyle/>
            <a:p>
              <a:r>
                <a:rPr lang="en-US" b="1"/>
                <a:t>O</a:t>
              </a:r>
            </a:p>
          </p:txBody>
        </p:sp>
        <p:sp>
          <p:nvSpPr>
            <p:cNvPr id="24789" name="Text Box 91"/>
            <p:cNvSpPr txBox="1">
              <a:spLocks noChangeArrowheads="1"/>
            </p:cNvSpPr>
            <p:nvPr/>
          </p:nvSpPr>
          <p:spPr bwMode="auto">
            <a:xfrm>
              <a:off x="2997" y="1650"/>
              <a:ext cx="191" cy="173"/>
            </a:xfrm>
            <a:prstGeom prst="rect">
              <a:avLst/>
            </a:prstGeom>
            <a:noFill/>
            <a:ln w="12700">
              <a:noFill/>
              <a:miter lim="800000"/>
              <a:headEnd/>
              <a:tailEnd/>
            </a:ln>
          </p:spPr>
          <p:txBody>
            <a:bodyPr wrap="none">
              <a:spAutoFit/>
            </a:bodyPr>
            <a:lstStyle/>
            <a:p>
              <a:r>
                <a:rPr lang="en-US" b="1"/>
                <a:t>O</a:t>
              </a:r>
            </a:p>
          </p:txBody>
        </p:sp>
        <p:sp>
          <p:nvSpPr>
            <p:cNvPr id="24790" name="AutoShape 92"/>
            <p:cNvSpPr>
              <a:spLocks noChangeArrowheads="1"/>
            </p:cNvSpPr>
            <p:nvPr/>
          </p:nvSpPr>
          <p:spPr bwMode="auto">
            <a:xfrm rot="16200000" flipH="1">
              <a:off x="2772" y="1948"/>
              <a:ext cx="236" cy="185"/>
            </a:xfrm>
            <a:prstGeom prst="pentagon">
              <a:avLst/>
            </a:prstGeom>
            <a:noFill/>
            <a:ln w="19050">
              <a:solidFill>
                <a:schemeClr val="tx1"/>
              </a:solidFill>
              <a:miter lim="800000"/>
              <a:headEnd/>
              <a:tailEnd/>
            </a:ln>
          </p:spPr>
          <p:txBody>
            <a:bodyPr wrap="none" anchor="ctr"/>
            <a:lstStyle/>
            <a:p>
              <a:endParaRPr lang="fr-FR"/>
            </a:p>
          </p:txBody>
        </p:sp>
        <p:sp>
          <p:nvSpPr>
            <p:cNvPr id="24791" name="AutoShape 93"/>
            <p:cNvSpPr>
              <a:spLocks noChangeArrowheads="1"/>
            </p:cNvSpPr>
            <p:nvPr/>
          </p:nvSpPr>
          <p:spPr bwMode="auto">
            <a:xfrm rot="-5400000">
              <a:off x="2949" y="1932"/>
              <a:ext cx="287" cy="222"/>
            </a:xfrm>
            <a:prstGeom prst="hexagon">
              <a:avLst>
                <a:gd name="adj" fmla="val 32320"/>
                <a:gd name="vf" fmla="val 115470"/>
              </a:avLst>
            </a:prstGeom>
            <a:noFill/>
            <a:ln w="19050">
              <a:solidFill>
                <a:schemeClr val="tx1"/>
              </a:solidFill>
              <a:miter lim="800000"/>
              <a:headEnd/>
              <a:tailEnd/>
            </a:ln>
          </p:spPr>
          <p:txBody>
            <a:bodyPr wrap="none" anchor="ctr"/>
            <a:lstStyle/>
            <a:p>
              <a:endParaRPr lang="fr-FR"/>
            </a:p>
          </p:txBody>
        </p:sp>
        <p:sp>
          <p:nvSpPr>
            <p:cNvPr id="24792" name="Text Box 94"/>
            <p:cNvSpPr txBox="1">
              <a:spLocks noChangeArrowheads="1"/>
            </p:cNvSpPr>
            <p:nvPr/>
          </p:nvSpPr>
          <p:spPr bwMode="auto">
            <a:xfrm>
              <a:off x="3223" y="2094"/>
              <a:ext cx="292" cy="173"/>
            </a:xfrm>
            <a:prstGeom prst="rect">
              <a:avLst/>
            </a:prstGeom>
            <a:noFill/>
            <a:ln w="12700">
              <a:noFill/>
              <a:miter lim="800000"/>
              <a:headEnd/>
              <a:tailEnd/>
            </a:ln>
          </p:spPr>
          <p:txBody>
            <a:bodyPr wrap="none">
              <a:spAutoFit/>
            </a:bodyPr>
            <a:lstStyle/>
            <a:p>
              <a:r>
                <a:rPr lang="en-US" b="1"/>
                <a:t>NH</a:t>
              </a:r>
              <a:r>
                <a:rPr lang="en-US" b="1" baseline="-25000"/>
                <a:t>2</a:t>
              </a:r>
              <a:endParaRPr lang="en-US" b="1"/>
            </a:p>
          </p:txBody>
        </p:sp>
        <p:sp>
          <p:nvSpPr>
            <p:cNvPr id="24793" name="Line 95"/>
            <p:cNvSpPr>
              <a:spLocks noChangeShapeType="1"/>
            </p:cNvSpPr>
            <p:nvPr/>
          </p:nvSpPr>
          <p:spPr bwMode="auto">
            <a:xfrm flipV="1">
              <a:off x="3104" y="1771"/>
              <a:ext cx="0" cy="139"/>
            </a:xfrm>
            <a:prstGeom prst="line">
              <a:avLst/>
            </a:prstGeom>
            <a:noFill/>
            <a:ln w="12700">
              <a:solidFill>
                <a:schemeClr val="tx1"/>
              </a:solidFill>
              <a:round/>
              <a:headEnd/>
              <a:tailEnd/>
            </a:ln>
          </p:spPr>
          <p:txBody>
            <a:bodyPr wrap="none" anchor="ctr"/>
            <a:lstStyle/>
            <a:p>
              <a:endParaRPr lang="fr-FR"/>
            </a:p>
          </p:txBody>
        </p:sp>
        <p:sp>
          <p:nvSpPr>
            <p:cNvPr id="24794" name="Rectangle 96"/>
            <p:cNvSpPr>
              <a:spLocks noChangeArrowheads="1"/>
            </p:cNvSpPr>
            <p:nvPr/>
          </p:nvSpPr>
          <p:spPr bwMode="auto">
            <a:xfrm>
              <a:off x="3062" y="2142"/>
              <a:ext cx="56" cy="84"/>
            </a:xfrm>
            <a:prstGeom prst="rect">
              <a:avLst/>
            </a:prstGeom>
            <a:solidFill>
              <a:schemeClr val="bg1"/>
            </a:solidFill>
            <a:ln w="12700">
              <a:noFill/>
              <a:miter lim="800000"/>
              <a:headEnd/>
              <a:tailEnd/>
            </a:ln>
          </p:spPr>
          <p:txBody>
            <a:bodyPr wrap="none" anchor="ctr"/>
            <a:lstStyle/>
            <a:p>
              <a:endParaRPr lang="fr-FR"/>
            </a:p>
          </p:txBody>
        </p:sp>
        <p:sp>
          <p:nvSpPr>
            <p:cNvPr id="24795" name="Text Box 97"/>
            <p:cNvSpPr txBox="1">
              <a:spLocks noChangeArrowheads="1"/>
            </p:cNvSpPr>
            <p:nvPr/>
          </p:nvSpPr>
          <p:spPr bwMode="auto">
            <a:xfrm>
              <a:off x="2991" y="2111"/>
              <a:ext cx="185" cy="173"/>
            </a:xfrm>
            <a:prstGeom prst="rect">
              <a:avLst/>
            </a:prstGeom>
            <a:noFill/>
            <a:ln w="12700">
              <a:noFill/>
              <a:miter lim="800000"/>
              <a:headEnd/>
              <a:tailEnd/>
            </a:ln>
          </p:spPr>
          <p:txBody>
            <a:bodyPr wrap="none">
              <a:spAutoFit/>
            </a:bodyPr>
            <a:lstStyle/>
            <a:p>
              <a:r>
                <a:rPr lang="en-US" b="1"/>
                <a:t>N</a:t>
              </a:r>
            </a:p>
          </p:txBody>
        </p:sp>
        <p:sp>
          <p:nvSpPr>
            <p:cNvPr id="24796" name="Rectangle 98"/>
            <p:cNvSpPr>
              <a:spLocks noChangeArrowheads="1"/>
            </p:cNvSpPr>
            <p:nvPr/>
          </p:nvSpPr>
          <p:spPr bwMode="auto">
            <a:xfrm>
              <a:off x="3174" y="1940"/>
              <a:ext cx="55" cy="84"/>
            </a:xfrm>
            <a:prstGeom prst="rect">
              <a:avLst/>
            </a:prstGeom>
            <a:solidFill>
              <a:schemeClr val="bg1"/>
            </a:solidFill>
            <a:ln w="12700">
              <a:noFill/>
              <a:miter lim="800000"/>
              <a:headEnd/>
              <a:tailEnd/>
            </a:ln>
          </p:spPr>
          <p:txBody>
            <a:bodyPr wrap="none" anchor="ctr"/>
            <a:lstStyle/>
            <a:p>
              <a:endParaRPr lang="fr-FR"/>
            </a:p>
          </p:txBody>
        </p:sp>
        <p:sp>
          <p:nvSpPr>
            <p:cNvPr id="24797" name="Text Box 99"/>
            <p:cNvSpPr txBox="1">
              <a:spLocks noChangeArrowheads="1"/>
            </p:cNvSpPr>
            <p:nvPr/>
          </p:nvSpPr>
          <p:spPr bwMode="auto">
            <a:xfrm>
              <a:off x="3102" y="1909"/>
              <a:ext cx="260" cy="173"/>
            </a:xfrm>
            <a:prstGeom prst="rect">
              <a:avLst/>
            </a:prstGeom>
            <a:noFill/>
            <a:ln w="12700">
              <a:noFill/>
              <a:miter lim="800000"/>
              <a:headEnd/>
              <a:tailEnd/>
            </a:ln>
          </p:spPr>
          <p:txBody>
            <a:bodyPr wrap="none">
              <a:spAutoFit/>
            </a:bodyPr>
            <a:lstStyle/>
            <a:p>
              <a:r>
                <a:rPr lang="en-US" b="1"/>
                <a:t>NH</a:t>
              </a:r>
            </a:p>
          </p:txBody>
        </p:sp>
        <p:sp>
          <p:nvSpPr>
            <p:cNvPr id="24798" name="Rectangle 100"/>
            <p:cNvSpPr>
              <a:spLocks noChangeArrowheads="1"/>
            </p:cNvSpPr>
            <p:nvPr/>
          </p:nvSpPr>
          <p:spPr bwMode="auto">
            <a:xfrm>
              <a:off x="2840" y="2108"/>
              <a:ext cx="56" cy="85"/>
            </a:xfrm>
            <a:prstGeom prst="rect">
              <a:avLst/>
            </a:prstGeom>
            <a:solidFill>
              <a:schemeClr val="bg1"/>
            </a:solidFill>
            <a:ln w="12700">
              <a:noFill/>
              <a:miter lim="800000"/>
              <a:headEnd/>
              <a:tailEnd/>
            </a:ln>
          </p:spPr>
          <p:txBody>
            <a:bodyPr wrap="none" anchor="ctr"/>
            <a:lstStyle/>
            <a:p>
              <a:endParaRPr lang="fr-FR"/>
            </a:p>
          </p:txBody>
        </p:sp>
        <p:sp>
          <p:nvSpPr>
            <p:cNvPr id="24799" name="Text Box 101"/>
            <p:cNvSpPr txBox="1">
              <a:spLocks noChangeArrowheads="1"/>
            </p:cNvSpPr>
            <p:nvPr/>
          </p:nvSpPr>
          <p:spPr bwMode="auto">
            <a:xfrm>
              <a:off x="2769" y="2077"/>
              <a:ext cx="185" cy="173"/>
            </a:xfrm>
            <a:prstGeom prst="rect">
              <a:avLst/>
            </a:prstGeom>
            <a:noFill/>
            <a:ln w="12700">
              <a:noFill/>
              <a:miter lim="800000"/>
              <a:headEnd/>
              <a:tailEnd/>
            </a:ln>
          </p:spPr>
          <p:txBody>
            <a:bodyPr wrap="none">
              <a:spAutoFit/>
            </a:bodyPr>
            <a:lstStyle/>
            <a:p>
              <a:r>
                <a:rPr lang="en-US" b="1"/>
                <a:t>N</a:t>
              </a:r>
            </a:p>
          </p:txBody>
        </p:sp>
        <p:sp>
          <p:nvSpPr>
            <p:cNvPr id="24800" name="Line 102"/>
            <p:cNvSpPr>
              <a:spLocks noChangeShapeType="1"/>
            </p:cNvSpPr>
            <p:nvPr/>
          </p:nvSpPr>
          <p:spPr bwMode="auto">
            <a:xfrm flipH="1">
              <a:off x="2818" y="1990"/>
              <a:ext cx="27" cy="51"/>
            </a:xfrm>
            <a:prstGeom prst="line">
              <a:avLst/>
            </a:prstGeom>
            <a:noFill/>
            <a:ln w="12700">
              <a:solidFill>
                <a:schemeClr val="tx1"/>
              </a:solidFill>
              <a:round/>
              <a:headEnd/>
              <a:tailEnd/>
            </a:ln>
          </p:spPr>
          <p:txBody>
            <a:bodyPr wrap="none" anchor="ctr"/>
            <a:lstStyle/>
            <a:p>
              <a:endParaRPr lang="fr-FR"/>
            </a:p>
          </p:txBody>
        </p:sp>
        <p:sp>
          <p:nvSpPr>
            <p:cNvPr id="24801" name="Line 103"/>
            <p:cNvSpPr>
              <a:spLocks noChangeShapeType="1"/>
            </p:cNvSpPr>
            <p:nvPr/>
          </p:nvSpPr>
          <p:spPr bwMode="auto">
            <a:xfrm>
              <a:off x="2999" y="1987"/>
              <a:ext cx="0" cy="118"/>
            </a:xfrm>
            <a:prstGeom prst="line">
              <a:avLst/>
            </a:prstGeom>
            <a:noFill/>
            <a:ln w="12700">
              <a:solidFill>
                <a:schemeClr val="tx1"/>
              </a:solidFill>
              <a:round/>
              <a:headEnd/>
              <a:tailEnd/>
            </a:ln>
          </p:spPr>
          <p:txBody>
            <a:bodyPr wrap="none" anchor="ctr"/>
            <a:lstStyle/>
            <a:p>
              <a:endParaRPr lang="fr-FR"/>
            </a:p>
          </p:txBody>
        </p:sp>
        <p:sp>
          <p:nvSpPr>
            <p:cNvPr id="24802" name="Line 104"/>
            <p:cNvSpPr>
              <a:spLocks noChangeShapeType="1"/>
            </p:cNvSpPr>
            <p:nvPr/>
          </p:nvSpPr>
          <p:spPr bwMode="auto">
            <a:xfrm>
              <a:off x="3205" y="2116"/>
              <a:ext cx="77" cy="49"/>
            </a:xfrm>
            <a:prstGeom prst="line">
              <a:avLst/>
            </a:prstGeom>
            <a:noFill/>
            <a:ln w="12700">
              <a:solidFill>
                <a:schemeClr val="tx1"/>
              </a:solidFill>
              <a:round/>
              <a:headEnd/>
              <a:tailEnd/>
            </a:ln>
          </p:spPr>
          <p:txBody>
            <a:bodyPr wrap="none" anchor="ctr"/>
            <a:lstStyle/>
            <a:p>
              <a:endParaRPr lang="fr-FR"/>
            </a:p>
          </p:txBody>
        </p:sp>
        <p:sp>
          <p:nvSpPr>
            <p:cNvPr id="24803" name="Line 105"/>
            <p:cNvSpPr>
              <a:spLocks noChangeShapeType="1"/>
            </p:cNvSpPr>
            <p:nvPr/>
          </p:nvSpPr>
          <p:spPr bwMode="auto">
            <a:xfrm flipH="1">
              <a:off x="3116" y="2098"/>
              <a:ext cx="77" cy="49"/>
            </a:xfrm>
            <a:prstGeom prst="line">
              <a:avLst/>
            </a:prstGeom>
            <a:noFill/>
            <a:ln w="12700">
              <a:solidFill>
                <a:schemeClr val="tx1"/>
              </a:solidFill>
              <a:round/>
              <a:headEnd/>
              <a:tailEnd/>
            </a:ln>
          </p:spPr>
          <p:txBody>
            <a:bodyPr wrap="none" anchor="ctr"/>
            <a:lstStyle/>
            <a:p>
              <a:endParaRPr lang="fr-FR"/>
            </a:p>
          </p:txBody>
        </p:sp>
        <p:sp>
          <p:nvSpPr>
            <p:cNvPr id="24804" name="Rectangle 106"/>
            <p:cNvSpPr>
              <a:spLocks noChangeArrowheads="1"/>
            </p:cNvSpPr>
            <p:nvPr/>
          </p:nvSpPr>
          <p:spPr bwMode="auto">
            <a:xfrm>
              <a:off x="2840" y="1889"/>
              <a:ext cx="56" cy="85"/>
            </a:xfrm>
            <a:prstGeom prst="rect">
              <a:avLst/>
            </a:prstGeom>
            <a:solidFill>
              <a:schemeClr val="bg1"/>
            </a:solidFill>
            <a:ln w="12700">
              <a:noFill/>
              <a:miter lim="800000"/>
              <a:headEnd/>
              <a:tailEnd/>
            </a:ln>
          </p:spPr>
          <p:txBody>
            <a:bodyPr wrap="none" anchor="ctr"/>
            <a:lstStyle/>
            <a:p>
              <a:endParaRPr lang="fr-FR"/>
            </a:p>
          </p:txBody>
        </p:sp>
        <p:sp>
          <p:nvSpPr>
            <p:cNvPr id="24805" name="Text Box 107"/>
            <p:cNvSpPr txBox="1">
              <a:spLocks noChangeArrowheads="1"/>
            </p:cNvSpPr>
            <p:nvPr/>
          </p:nvSpPr>
          <p:spPr bwMode="auto">
            <a:xfrm>
              <a:off x="2769" y="1858"/>
              <a:ext cx="185" cy="173"/>
            </a:xfrm>
            <a:prstGeom prst="rect">
              <a:avLst/>
            </a:prstGeom>
            <a:noFill/>
            <a:ln w="12700">
              <a:noFill/>
              <a:miter lim="800000"/>
              <a:headEnd/>
              <a:tailEnd/>
            </a:ln>
          </p:spPr>
          <p:txBody>
            <a:bodyPr wrap="none">
              <a:spAutoFit/>
            </a:bodyPr>
            <a:lstStyle/>
            <a:p>
              <a:r>
                <a:rPr lang="en-US" b="1"/>
                <a:t>N</a:t>
              </a:r>
            </a:p>
          </p:txBody>
        </p:sp>
        <p:sp>
          <p:nvSpPr>
            <p:cNvPr id="24806" name="Line 108"/>
            <p:cNvSpPr>
              <a:spLocks noChangeShapeType="1"/>
            </p:cNvSpPr>
            <p:nvPr/>
          </p:nvSpPr>
          <p:spPr bwMode="auto">
            <a:xfrm flipV="1">
              <a:off x="3082" y="1771"/>
              <a:ext cx="0" cy="139"/>
            </a:xfrm>
            <a:prstGeom prst="line">
              <a:avLst/>
            </a:prstGeom>
            <a:noFill/>
            <a:ln w="12700">
              <a:solidFill>
                <a:schemeClr val="tx1"/>
              </a:solidFill>
              <a:round/>
              <a:headEnd/>
              <a:tailEnd/>
            </a:ln>
          </p:spPr>
          <p:txBody>
            <a:bodyPr wrap="none" anchor="ctr"/>
            <a:lstStyle/>
            <a:p>
              <a:endParaRPr lang="fr-FR"/>
            </a:p>
          </p:txBody>
        </p:sp>
        <p:sp>
          <p:nvSpPr>
            <p:cNvPr id="24807" name="AutoShape 109"/>
            <p:cNvSpPr>
              <a:spLocks noChangeArrowheads="1"/>
            </p:cNvSpPr>
            <p:nvPr/>
          </p:nvSpPr>
          <p:spPr bwMode="auto">
            <a:xfrm rot="-5400000">
              <a:off x="2820" y="3038"/>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4808" name="Rectangle 110"/>
            <p:cNvSpPr>
              <a:spLocks noChangeArrowheads="1"/>
            </p:cNvSpPr>
            <p:nvPr/>
          </p:nvSpPr>
          <p:spPr bwMode="auto">
            <a:xfrm>
              <a:off x="2927" y="3256"/>
              <a:ext cx="61" cy="83"/>
            </a:xfrm>
            <a:prstGeom prst="rect">
              <a:avLst/>
            </a:prstGeom>
            <a:solidFill>
              <a:schemeClr val="bg1"/>
            </a:solidFill>
            <a:ln w="12700">
              <a:noFill/>
              <a:miter lim="800000"/>
              <a:headEnd/>
              <a:tailEnd/>
            </a:ln>
          </p:spPr>
          <p:txBody>
            <a:bodyPr wrap="none" anchor="ctr"/>
            <a:lstStyle/>
            <a:p>
              <a:endParaRPr lang="fr-FR"/>
            </a:p>
          </p:txBody>
        </p:sp>
        <p:sp>
          <p:nvSpPr>
            <p:cNvPr id="24809" name="Line 111"/>
            <p:cNvSpPr>
              <a:spLocks noChangeShapeType="1"/>
            </p:cNvSpPr>
            <p:nvPr/>
          </p:nvSpPr>
          <p:spPr bwMode="auto">
            <a:xfrm flipV="1">
              <a:off x="2964" y="2868"/>
              <a:ext cx="0" cy="148"/>
            </a:xfrm>
            <a:prstGeom prst="line">
              <a:avLst/>
            </a:prstGeom>
            <a:noFill/>
            <a:ln w="12700">
              <a:solidFill>
                <a:schemeClr val="tx1"/>
              </a:solidFill>
              <a:round/>
              <a:headEnd/>
              <a:tailEnd/>
            </a:ln>
          </p:spPr>
          <p:txBody>
            <a:bodyPr wrap="none" anchor="ctr"/>
            <a:lstStyle/>
            <a:p>
              <a:endParaRPr lang="fr-FR"/>
            </a:p>
          </p:txBody>
        </p:sp>
        <p:sp>
          <p:nvSpPr>
            <p:cNvPr id="24810" name="Line 112"/>
            <p:cNvSpPr>
              <a:spLocks noChangeShapeType="1"/>
            </p:cNvSpPr>
            <p:nvPr/>
          </p:nvSpPr>
          <p:spPr bwMode="auto">
            <a:xfrm>
              <a:off x="2858" y="3104"/>
              <a:ext cx="0" cy="116"/>
            </a:xfrm>
            <a:prstGeom prst="line">
              <a:avLst/>
            </a:prstGeom>
            <a:noFill/>
            <a:ln w="12700">
              <a:solidFill>
                <a:schemeClr val="tx1"/>
              </a:solidFill>
              <a:round/>
              <a:headEnd/>
              <a:tailEnd/>
            </a:ln>
          </p:spPr>
          <p:txBody>
            <a:bodyPr wrap="none" anchor="ctr"/>
            <a:lstStyle/>
            <a:p>
              <a:endParaRPr lang="fr-FR"/>
            </a:p>
          </p:txBody>
        </p:sp>
        <p:sp>
          <p:nvSpPr>
            <p:cNvPr id="24811" name="Line 113"/>
            <p:cNvSpPr>
              <a:spLocks noChangeShapeType="1"/>
            </p:cNvSpPr>
            <p:nvPr/>
          </p:nvSpPr>
          <p:spPr bwMode="auto">
            <a:xfrm>
              <a:off x="2961" y="3038"/>
              <a:ext cx="83" cy="48"/>
            </a:xfrm>
            <a:prstGeom prst="line">
              <a:avLst/>
            </a:prstGeom>
            <a:noFill/>
            <a:ln w="12700">
              <a:solidFill>
                <a:schemeClr val="tx1"/>
              </a:solidFill>
              <a:round/>
              <a:headEnd/>
              <a:tailEnd/>
            </a:ln>
          </p:spPr>
          <p:txBody>
            <a:bodyPr wrap="none" anchor="ctr"/>
            <a:lstStyle/>
            <a:p>
              <a:endParaRPr lang="fr-FR"/>
            </a:p>
          </p:txBody>
        </p:sp>
        <p:sp>
          <p:nvSpPr>
            <p:cNvPr id="24812" name="Line 114"/>
            <p:cNvSpPr>
              <a:spLocks noChangeShapeType="1"/>
            </p:cNvSpPr>
            <p:nvPr/>
          </p:nvSpPr>
          <p:spPr bwMode="auto">
            <a:xfrm>
              <a:off x="3074" y="3236"/>
              <a:ext cx="65" cy="74"/>
            </a:xfrm>
            <a:prstGeom prst="line">
              <a:avLst/>
            </a:prstGeom>
            <a:noFill/>
            <a:ln w="12700">
              <a:solidFill>
                <a:schemeClr val="tx1"/>
              </a:solidFill>
              <a:round/>
              <a:headEnd/>
              <a:tailEnd/>
            </a:ln>
          </p:spPr>
          <p:txBody>
            <a:bodyPr wrap="none" anchor="ctr"/>
            <a:lstStyle/>
            <a:p>
              <a:endParaRPr lang="fr-FR"/>
            </a:p>
          </p:txBody>
        </p:sp>
        <p:sp>
          <p:nvSpPr>
            <p:cNvPr id="24813" name="Line 115"/>
            <p:cNvSpPr>
              <a:spLocks noChangeShapeType="1"/>
            </p:cNvSpPr>
            <p:nvPr/>
          </p:nvSpPr>
          <p:spPr bwMode="auto">
            <a:xfrm>
              <a:off x="3082" y="3218"/>
              <a:ext cx="65" cy="74"/>
            </a:xfrm>
            <a:prstGeom prst="line">
              <a:avLst/>
            </a:prstGeom>
            <a:noFill/>
            <a:ln w="12700">
              <a:solidFill>
                <a:schemeClr val="tx1"/>
              </a:solidFill>
              <a:round/>
              <a:headEnd/>
              <a:tailEnd/>
            </a:ln>
          </p:spPr>
          <p:txBody>
            <a:bodyPr wrap="none" anchor="ctr"/>
            <a:lstStyle/>
            <a:p>
              <a:endParaRPr lang="fr-FR"/>
            </a:p>
          </p:txBody>
        </p:sp>
        <p:sp>
          <p:nvSpPr>
            <p:cNvPr id="24814" name="AutoShape 116"/>
            <p:cNvSpPr>
              <a:spLocks noChangeArrowheads="1"/>
            </p:cNvSpPr>
            <p:nvPr/>
          </p:nvSpPr>
          <p:spPr bwMode="auto">
            <a:xfrm rot="-5400000">
              <a:off x="2820" y="3038"/>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4815" name="Rectangle 117"/>
            <p:cNvSpPr>
              <a:spLocks noChangeArrowheads="1"/>
            </p:cNvSpPr>
            <p:nvPr/>
          </p:nvSpPr>
          <p:spPr bwMode="auto">
            <a:xfrm>
              <a:off x="2927" y="3256"/>
              <a:ext cx="61" cy="83"/>
            </a:xfrm>
            <a:prstGeom prst="rect">
              <a:avLst/>
            </a:prstGeom>
            <a:solidFill>
              <a:schemeClr val="bg1"/>
            </a:solidFill>
            <a:ln w="12700">
              <a:noFill/>
              <a:miter lim="800000"/>
              <a:headEnd/>
              <a:tailEnd/>
            </a:ln>
          </p:spPr>
          <p:txBody>
            <a:bodyPr wrap="none" anchor="ctr"/>
            <a:lstStyle/>
            <a:p>
              <a:endParaRPr lang="fr-FR"/>
            </a:p>
          </p:txBody>
        </p:sp>
        <p:sp>
          <p:nvSpPr>
            <p:cNvPr id="24816" name="Text Box 118"/>
            <p:cNvSpPr txBox="1">
              <a:spLocks noChangeArrowheads="1"/>
            </p:cNvSpPr>
            <p:nvPr/>
          </p:nvSpPr>
          <p:spPr bwMode="auto">
            <a:xfrm>
              <a:off x="2865" y="3210"/>
              <a:ext cx="185" cy="173"/>
            </a:xfrm>
            <a:prstGeom prst="rect">
              <a:avLst/>
            </a:prstGeom>
            <a:noFill/>
            <a:ln w="12700">
              <a:noFill/>
              <a:miter lim="800000"/>
              <a:headEnd/>
              <a:tailEnd/>
            </a:ln>
          </p:spPr>
          <p:txBody>
            <a:bodyPr wrap="none">
              <a:spAutoFit/>
            </a:bodyPr>
            <a:lstStyle/>
            <a:p>
              <a:r>
                <a:rPr lang="en-US" b="1"/>
                <a:t>N</a:t>
              </a:r>
            </a:p>
          </p:txBody>
        </p:sp>
        <p:sp>
          <p:nvSpPr>
            <p:cNvPr id="24817" name="Line 119"/>
            <p:cNvSpPr>
              <a:spLocks noChangeShapeType="1"/>
            </p:cNvSpPr>
            <p:nvPr/>
          </p:nvSpPr>
          <p:spPr bwMode="auto">
            <a:xfrm flipV="1">
              <a:off x="2964" y="2868"/>
              <a:ext cx="0" cy="148"/>
            </a:xfrm>
            <a:prstGeom prst="line">
              <a:avLst/>
            </a:prstGeom>
            <a:noFill/>
            <a:ln w="12700">
              <a:solidFill>
                <a:schemeClr val="tx1"/>
              </a:solidFill>
              <a:round/>
              <a:headEnd/>
              <a:tailEnd/>
            </a:ln>
          </p:spPr>
          <p:txBody>
            <a:bodyPr wrap="none" anchor="ctr"/>
            <a:lstStyle/>
            <a:p>
              <a:endParaRPr lang="fr-FR"/>
            </a:p>
          </p:txBody>
        </p:sp>
        <p:sp>
          <p:nvSpPr>
            <p:cNvPr id="24818" name="Text Box 120"/>
            <p:cNvSpPr txBox="1">
              <a:spLocks noChangeArrowheads="1"/>
            </p:cNvSpPr>
            <p:nvPr/>
          </p:nvSpPr>
          <p:spPr bwMode="auto">
            <a:xfrm>
              <a:off x="3082" y="3238"/>
              <a:ext cx="191" cy="173"/>
            </a:xfrm>
            <a:prstGeom prst="rect">
              <a:avLst/>
            </a:prstGeom>
            <a:noFill/>
            <a:ln w="12700">
              <a:noFill/>
              <a:miter lim="800000"/>
              <a:headEnd/>
              <a:tailEnd/>
            </a:ln>
          </p:spPr>
          <p:txBody>
            <a:bodyPr wrap="none">
              <a:spAutoFit/>
            </a:bodyPr>
            <a:lstStyle/>
            <a:p>
              <a:r>
                <a:rPr lang="en-US" b="1"/>
                <a:t>O</a:t>
              </a:r>
            </a:p>
          </p:txBody>
        </p:sp>
        <p:sp>
          <p:nvSpPr>
            <p:cNvPr id="24819" name="Line 121"/>
            <p:cNvSpPr>
              <a:spLocks noChangeShapeType="1"/>
            </p:cNvSpPr>
            <p:nvPr/>
          </p:nvSpPr>
          <p:spPr bwMode="auto">
            <a:xfrm>
              <a:off x="2858" y="3104"/>
              <a:ext cx="0" cy="116"/>
            </a:xfrm>
            <a:prstGeom prst="line">
              <a:avLst/>
            </a:prstGeom>
            <a:noFill/>
            <a:ln w="12700">
              <a:solidFill>
                <a:schemeClr val="tx1"/>
              </a:solidFill>
              <a:round/>
              <a:headEnd/>
              <a:tailEnd/>
            </a:ln>
          </p:spPr>
          <p:txBody>
            <a:bodyPr wrap="none" anchor="ctr"/>
            <a:lstStyle/>
            <a:p>
              <a:endParaRPr lang="fr-FR"/>
            </a:p>
          </p:txBody>
        </p:sp>
        <p:sp>
          <p:nvSpPr>
            <p:cNvPr id="24820" name="Line 122"/>
            <p:cNvSpPr>
              <a:spLocks noChangeShapeType="1"/>
            </p:cNvSpPr>
            <p:nvPr/>
          </p:nvSpPr>
          <p:spPr bwMode="auto">
            <a:xfrm>
              <a:off x="2961" y="3038"/>
              <a:ext cx="83" cy="48"/>
            </a:xfrm>
            <a:prstGeom prst="line">
              <a:avLst/>
            </a:prstGeom>
            <a:noFill/>
            <a:ln w="12700">
              <a:solidFill>
                <a:schemeClr val="tx1"/>
              </a:solidFill>
              <a:round/>
              <a:headEnd/>
              <a:tailEnd/>
            </a:ln>
          </p:spPr>
          <p:txBody>
            <a:bodyPr wrap="none" anchor="ctr"/>
            <a:lstStyle/>
            <a:p>
              <a:endParaRPr lang="fr-FR"/>
            </a:p>
          </p:txBody>
        </p:sp>
        <p:sp>
          <p:nvSpPr>
            <p:cNvPr id="24821" name="Text Box 123"/>
            <p:cNvSpPr txBox="1">
              <a:spLocks noChangeArrowheads="1"/>
            </p:cNvSpPr>
            <p:nvPr/>
          </p:nvSpPr>
          <p:spPr bwMode="auto">
            <a:xfrm>
              <a:off x="2868" y="2736"/>
              <a:ext cx="292" cy="173"/>
            </a:xfrm>
            <a:prstGeom prst="rect">
              <a:avLst/>
            </a:prstGeom>
            <a:noFill/>
            <a:ln w="12700">
              <a:noFill/>
              <a:miter lim="800000"/>
              <a:headEnd/>
              <a:tailEnd/>
            </a:ln>
          </p:spPr>
          <p:txBody>
            <a:bodyPr wrap="none">
              <a:spAutoFit/>
            </a:bodyPr>
            <a:lstStyle/>
            <a:p>
              <a:r>
                <a:rPr lang="en-US" b="1"/>
                <a:t>NH</a:t>
              </a:r>
              <a:r>
                <a:rPr lang="en-US" b="1" baseline="-25000"/>
                <a:t>2</a:t>
              </a:r>
              <a:endParaRPr lang="en-US" b="1"/>
            </a:p>
          </p:txBody>
        </p:sp>
        <p:sp>
          <p:nvSpPr>
            <p:cNvPr id="24822" name="Line 124"/>
            <p:cNvSpPr>
              <a:spLocks noChangeShapeType="1"/>
            </p:cNvSpPr>
            <p:nvPr/>
          </p:nvSpPr>
          <p:spPr bwMode="auto">
            <a:xfrm>
              <a:off x="3074" y="3236"/>
              <a:ext cx="65" cy="74"/>
            </a:xfrm>
            <a:prstGeom prst="line">
              <a:avLst/>
            </a:prstGeom>
            <a:noFill/>
            <a:ln w="12700">
              <a:solidFill>
                <a:schemeClr val="tx1"/>
              </a:solidFill>
              <a:round/>
              <a:headEnd/>
              <a:tailEnd/>
            </a:ln>
          </p:spPr>
          <p:txBody>
            <a:bodyPr wrap="none" anchor="ctr"/>
            <a:lstStyle/>
            <a:p>
              <a:endParaRPr lang="fr-FR"/>
            </a:p>
          </p:txBody>
        </p:sp>
        <p:sp>
          <p:nvSpPr>
            <p:cNvPr id="24823" name="Line 125"/>
            <p:cNvSpPr>
              <a:spLocks noChangeShapeType="1"/>
            </p:cNvSpPr>
            <p:nvPr/>
          </p:nvSpPr>
          <p:spPr bwMode="auto">
            <a:xfrm>
              <a:off x="3082" y="3218"/>
              <a:ext cx="65" cy="74"/>
            </a:xfrm>
            <a:prstGeom prst="line">
              <a:avLst/>
            </a:prstGeom>
            <a:noFill/>
            <a:ln w="12700">
              <a:solidFill>
                <a:schemeClr val="tx1"/>
              </a:solidFill>
              <a:round/>
              <a:headEnd/>
              <a:tailEnd/>
            </a:ln>
          </p:spPr>
          <p:txBody>
            <a:bodyPr wrap="none" anchor="ctr"/>
            <a:lstStyle/>
            <a:p>
              <a:endParaRPr lang="fr-FR"/>
            </a:p>
          </p:txBody>
        </p:sp>
        <p:sp>
          <p:nvSpPr>
            <p:cNvPr id="24824" name="Rectangle 126"/>
            <p:cNvSpPr>
              <a:spLocks noChangeArrowheads="1"/>
            </p:cNvSpPr>
            <p:nvPr/>
          </p:nvSpPr>
          <p:spPr bwMode="auto">
            <a:xfrm>
              <a:off x="3048" y="3058"/>
              <a:ext cx="61" cy="83"/>
            </a:xfrm>
            <a:prstGeom prst="rect">
              <a:avLst/>
            </a:prstGeom>
            <a:solidFill>
              <a:schemeClr val="bg1"/>
            </a:solidFill>
            <a:ln w="12700">
              <a:noFill/>
              <a:miter lim="800000"/>
              <a:headEnd/>
              <a:tailEnd/>
            </a:ln>
          </p:spPr>
          <p:txBody>
            <a:bodyPr wrap="none" anchor="ctr"/>
            <a:lstStyle/>
            <a:p>
              <a:endParaRPr lang="fr-FR"/>
            </a:p>
          </p:txBody>
        </p:sp>
        <p:sp>
          <p:nvSpPr>
            <p:cNvPr id="24825" name="Text Box 127"/>
            <p:cNvSpPr txBox="1">
              <a:spLocks noChangeArrowheads="1"/>
            </p:cNvSpPr>
            <p:nvPr/>
          </p:nvSpPr>
          <p:spPr bwMode="auto">
            <a:xfrm>
              <a:off x="2988" y="3014"/>
              <a:ext cx="185" cy="173"/>
            </a:xfrm>
            <a:prstGeom prst="rect">
              <a:avLst/>
            </a:prstGeom>
            <a:noFill/>
            <a:ln w="12700">
              <a:noFill/>
              <a:miter lim="800000"/>
              <a:headEnd/>
              <a:tailEnd/>
            </a:ln>
          </p:spPr>
          <p:txBody>
            <a:bodyPr wrap="none">
              <a:spAutoFit/>
            </a:bodyPr>
            <a:lstStyle/>
            <a:p>
              <a:r>
                <a:rPr lang="en-US" b="1"/>
                <a:t>N</a:t>
              </a:r>
            </a:p>
          </p:txBody>
        </p:sp>
      </p:grpSp>
      <p:grpSp>
        <p:nvGrpSpPr>
          <p:cNvPr id="6" name="Group 128"/>
          <p:cNvGrpSpPr>
            <a:grpSpLocks/>
          </p:cNvGrpSpPr>
          <p:nvPr/>
        </p:nvGrpSpPr>
        <p:grpSpPr bwMode="auto">
          <a:xfrm>
            <a:off x="5943600" y="684213"/>
            <a:ext cx="2479675" cy="6173787"/>
            <a:chOff x="3315" y="272"/>
            <a:chExt cx="1562" cy="3889"/>
          </a:xfrm>
        </p:grpSpPr>
        <p:sp>
          <p:nvSpPr>
            <p:cNvPr id="24594" name="Text Box 129"/>
            <p:cNvSpPr txBox="1">
              <a:spLocks noChangeArrowheads="1"/>
            </p:cNvSpPr>
            <p:nvPr/>
          </p:nvSpPr>
          <p:spPr bwMode="auto">
            <a:xfrm flipH="1" flipV="1">
              <a:off x="4352" y="2804"/>
              <a:ext cx="191" cy="173"/>
            </a:xfrm>
            <a:prstGeom prst="rect">
              <a:avLst/>
            </a:prstGeom>
            <a:noFill/>
            <a:ln w="12700">
              <a:noFill/>
              <a:miter lim="800000"/>
              <a:headEnd/>
              <a:tailEnd/>
            </a:ln>
          </p:spPr>
          <p:txBody>
            <a:bodyPr wrap="none">
              <a:spAutoFit/>
            </a:bodyPr>
            <a:lstStyle/>
            <a:p>
              <a:r>
                <a:rPr lang="en-US" b="1"/>
                <a:t>O</a:t>
              </a:r>
            </a:p>
          </p:txBody>
        </p:sp>
        <p:sp>
          <p:nvSpPr>
            <p:cNvPr id="24595" name="Text Box 130"/>
            <p:cNvSpPr txBox="1">
              <a:spLocks noChangeArrowheads="1"/>
            </p:cNvSpPr>
            <p:nvPr/>
          </p:nvSpPr>
          <p:spPr bwMode="auto">
            <a:xfrm flipH="1" flipV="1">
              <a:off x="4057" y="2814"/>
              <a:ext cx="191" cy="173"/>
            </a:xfrm>
            <a:prstGeom prst="rect">
              <a:avLst/>
            </a:prstGeom>
            <a:noFill/>
            <a:ln w="12700">
              <a:noFill/>
              <a:miter lim="800000"/>
              <a:headEnd/>
              <a:tailEnd/>
            </a:ln>
          </p:spPr>
          <p:txBody>
            <a:bodyPr wrap="none">
              <a:spAutoFit/>
            </a:bodyPr>
            <a:lstStyle/>
            <a:p>
              <a:r>
                <a:rPr lang="en-US" b="1"/>
                <a:t>H</a:t>
              </a:r>
            </a:p>
          </p:txBody>
        </p:sp>
        <p:sp>
          <p:nvSpPr>
            <p:cNvPr id="24596" name="AutoShape 131"/>
            <p:cNvSpPr>
              <a:spLocks noChangeArrowheads="1"/>
            </p:cNvSpPr>
            <p:nvPr/>
          </p:nvSpPr>
          <p:spPr bwMode="auto">
            <a:xfrm flipH="1" flipV="1">
              <a:off x="4056" y="3085"/>
              <a:ext cx="486" cy="304"/>
            </a:xfrm>
            <a:prstGeom prst="pentagon">
              <a:avLst/>
            </a:prstGeom>
            <a:noFill/>
            <a:ln w="19050">
              <a:solidFill>
                <a:schemeClr val="tx1"/>
              </a:solidFill>
              <a:miter lim="800000"/>
              <a:headEnd/>
              <a:tailEnd/>
            </a:ln>
          </p:spPr>
          <p:txBody>
            <a:bodyPr wrap="none" anchor="ctr"/>
            <a:lstStyle/>
            <a:p>
              <a:endParaRPr lang="fr-FR"/>
            </a:p>
          </p:txBody>
        </p:sp>
        <p:sp>
          <p:nvSpPr>
            <p:cNvPr id="24597" name="Rectangle 132"/>
            <p:cNvSpPr>
              <a:spLocks noChangeArrowheads="1"/>
            </p:cNvSpPr>
            <p:nvPr/>
          </p:nvSpPr>
          <p:spPr bwMode="auto">
            <a:xfrm flipH="1" flipV="1">
              <a:off x="4264" y="3355"/>
              <a:ext cx="70" cy="84"/>
            </a:xfrm>
            <a:prstGeom prst="rect">
              <a:avLst/>
            </a:prstGeom>
            <a:solidFill>
              <a:schemeClr val="bg1"/>
            </a:solidFill>
            <a:ln w="12700">
              <a:noFill/>
              <a:miter lim="800000"/>
              <a:headEnd/>
              <a:tailEnd/>
            </a:ln>
          </p:spPr>
          <p:txBody>
            <a:bodyPr wrap="none" anchor="ctr"/>
            <a:lstStyle/>
            <a:p>
              <a:endParaRPr lang="fr-FR"/>
            </a:p>
          </p:txBody>
        </p:sp>
        <p:sp>
          <p:nvSpPr>
            <p:cNvPr id="24598" name="Line 133"/>
            <p:cNvSpPr>
              <a:spLocks noChangeShapeType="1"/>
            </p:cNvSpPr>
            <p:nvPr/>
          </p:nvSpPr>
          <p:spPr bwMode="auto">
            <a:xfrm flipH="1">
              <a:off x="4153" y="2938"/>
              <a:ext cx="0" cy="152"/>
            </a:xfrm>
            <a:prstGeom prst="line">
              <a:avLst/>
            </a:prstGeom>
            <a:noFill/>
            <a:ln w="12700">
              <a:solidFill>
                <a:schemeClr val="tx1"/>
              </a:solidFill>
              <a:round/>
              <a:headEnd/>
              <a:tailEnd/>
            </a:ln>
          </p:spPr>
          <p:txBody>
            <a:bodyPr wrap="none" anchor="ctr"/>
            <a:lstStyle/>
            <a:p>
              <a:endParaRPr lang="fr-FR"/>
            </a:p>
          </p:txBody>
        </p:sp>
        <p:sp>
          <p:nvSpPr>
            <p:cNvPr id="24599" name="Text Box 134"/>
            <p:cNvSpPr txBox="1">
              <a:spLocks noChangeArrowheads="1"/>
            </p:cNvSpPr>
            <p:nvPr/>
          </p:nvSpPr>
          <p:spPr bwMode="auto">
            <a:xfrm flipH="1">
              <a:off x="4458" y="3776"/>
              <a:ext cx="175" cy="173"/>
            </a:xfrm>
            <a:prstGeom prst="rect">
              <a:avLst/>
            </a:prstGeom>
            <a:noFill/>
            <a:ln w="12700">
              <a:noFill/>
              <a:miter lim="800000"/>
              <a:headEnd/>
              <a:tailEnd/>
            </a:ln>
          </p:spPr>
          <p:txBody>
            <a:bodyPr wrap="none">
              <a:spAutoFit/>
            </a:bodyPr>
            <a:lstStyle/>
            <a:p>
              <a:r>
                <a:rPr lang="en-US" b="1"/>
                <a:t>P</a:t>
              </a:r>
            </a:p>
          </p:txBody>
        </p:sp>
        <p:sp>
          <p:nvSpPr>
            <p:cNvPr id="24600" name="Line 135"/>
            <p:cNvSpPr>
              <a:spLocks noChangeShapeType="1"/>
            </p:cNvSpPr>
            <p:nvPr/>
          </p:nvSpPr>
          <p:spPr bwMode="auto">
            <a:xfrm rot="16200000" flipH="1">
              <a:off x="4633" y="3792"/>
              <a:ext cx="0" cy="125"/>
            </a:xfrm>
            <a:prstGeom prst="line">
              <a:avLst/>
            </a:prstGeom>
            <a:noFill/>
            <a:ln w="12700">
              <a:solidFill>
                <a:schemeClr val="tx1"/>
              </a:solidFill>
              <a:round/>
              <a:headEnd/>
              <a:tailEnd/>
            </a:ln>
          </p:spPr>
          <p:txBody>
            <a:bodyPr wrap="none" anchor="ctr"/>
            <a:lstStyle/>
            <a:p>
              <a:endParaRPr lang="fr-FR"/>
            </a:p>
          </p:txBody>
        </p:sp>
        <p:sp>
          <p:nvSpPr>
            <p:cNvPr id="24601" name="Line 136"/>
            <p:cNvSpPr>
              <a:spLocks noChangeShapeType="1"/>
            </p:cNvSpPr>
            <p:nvPr/>
          </p:nvSpPr>
          <p:spPr bwMode="auto">
            <a:xfrm flipH="1">
              <a:off x="4449" y="2938"/>
              <a:ext cx="0" cy="152"/>
            </a:xfrm>
            <a:prstGeom prst="line">
              <a:avLst/>
            </a:prstGeom>
            <a:noFill/>
            <a:ln w="12700">
              <a:solidFill>
                <a:schemeClr val="tx1"/>
              </a:solidFill>
              <a:round/>
              <a:headEnd/>
              <a:tailEnd/>
            </a:ln>
          </p:spPr>
          <p:txBody>
            <a:bodyPr wrap="none" anchor="ctr"/>
            <a:lstStyle/>
            <a:p>
              <a:endParaRPr lang="fr-FR"/>
            </a:p>
          </p:txBody>
        </p:sp>
        <p:sp>
          <p:nvSpPr>
            <p:cNvPr id="24602" name="Line 137"/>
            <p:cNvSpPr>
              <a:spLocks noChangeShapeType="1"/>
            </p:cNvSpPr>
            <p:nvPr/>
          </p:nvSpPr>
          <p:spPr bwMode="auto">
            <a:xfrm flipH="1">
              <a:off x="4542" y="3271"/>
              <a:ext cx="0" cy="124"/>
            </a:xfrm>
            <a:prstGeom prst="line">
              <a:avLst/>
            </a:prstGeom>
            <a:noFill/>
            <a:ln w="12700">
              <a:solidFill>
                <a:schemeClr val="tx1"/>
              </a:solidFill>
              <a:round/>
              <a:headEnd/>
              <a:tailEnd/>
            </a:ln>
          </p:spPr>
          <p:txBody>
            <a:bodyPr wrap="none" anchor="ctr"/>
            <a:lstStyle/>
            <a:p>
              <a:endParaRPr lang="fr-FR"/>
            </a:p>
          </p:txBody>
        </p:sp>
        <p:sp>
          <p:nvSpPr>
            <p:cNvPr id="24603" name="Line 138"/>
            <p:cNvSpPr>
              <a:spLocks noChangeShapeType="1"/>
            </p:cNvSpPr>
            <p:nvPr/>
          </p:nvSpPr>
          <p:spPr bwMode="auto">
            <a:xfrm flipH="1">
              <a:off x="4542" y="3473"/>
              <a:ext cx="0" cy="123"/>
            </a:xfrm>
            <a:prstGeom prst="line">
              <a:avLst/>
            </a:prstGeom>
            <a:noFill/>
            <a:ln w="12700">
              <a:solidFill>
                <a:schemeClr val="tx1"/>
              </a:solidFill>
              <a:round/>
              <a:headEnd/>
              <a:tailEnd/>
            </a:ln>
          </p:spPr>
          <p:txBody>
            <a:bodyPr wrap="none" anchor="ctr"/>
            <a:lstStyle/>
            <a:p>
              <a:endParaRPr lang="fr-FR"/>
            </a:p>
          </p:txBody>
        </p:sp>
        <p:sp>
          <p:nvSpPr>
            <p:cNvPr id="24604" name="Text Box 139"/>
            <p:cNvSpPr txBox="1">
              <a:spLocks noChangeArrowheads="1"/>
            </p:cNvSpPr>
            <p:nvPr/>
          </p:nvSpPr>
          <p:spPr bwMode="auto">
            <a:xfrm flipH="1" flipV="1">
              <a:off x="4442" y="3546"/>
              <a:ext cx="191" cy="173"/>
            </a:xfrm>
            <a:prstGeom prst="rect">
              <a:avLst/>
            </a:prstGeom>
            <a:noFill/>
            <a:ln w="12700">
              <a:noFill/>
              <a:miter lim="800000"/>
              <a:headEnd/>
              <a:tailEnd/>
            </a:ln>
          </p:spPr>
          <p:txBody>
            <a:bodyPr wrap="none">
              <a:spAutoFit/>
            </a:bodyPr>
            <a:lstStyle/>
            <a:p>
              <a:r>
                <a:rPr lang="en-US" b="1"/>
                <a:t>O</a:t>
              </a:r>
            </a:p>
          </p:txBody>
        </p:sp>
        <p:sp>
          <p:nvSpPr>
            <p:cNvPr id="24605" name="Line 140"/>
            <p:cNvSpPr>
              <a:spLocks noChangeShapeType="1"/>
            </p:cNvSpPr>
            <p:nvPr/>
          </p:nvSpPr>
          <p:spPr bwMode="auto">
            <a:xfrm flipH="1">
              <a:off x="4542" y="3897"/>
              <a:ext cx="0" cy="119"/>
            </a:xfrm>
            <a:prstGeom prst="line">
              <a:avLst/>
            </a:prstGeom>
            <a:noFill/>
            <a:ln w="12700">
              <a:solidFill>
                <a:schemeClr val="tx1"/>
              </a:solidFill>
              <a:round/>
              <a:headEnd/>
              <a:tailEnd/>
            </a:ln>
          </p:spPr>
          <p:txBody>
            <a:bodyPr wrap="none" anchor="ctr"/>
            <a:lstStyle/>
            <a:p>
              <a:endParaRPr lang="fr-FR"/>
            </a:p>
          </p:txBody>
        </p:sp>
        <p:sp>
          <p:nvSpPr>
            <p:cNvPr id="24606" name="Line 141"/>
            <p:cNvSpPr>
              <a:spLocks noChangeShapeType="1"/>
            </p:cNvSpPr>
            <p:nvPr/>
          </p:nvSpPr>
          <p:spPr bwMode="auto">
            <a:xfrm rot="16200000" flipH="1">
              <a:off x="4452" y="3798"/>
              <a:ext cx="0" cy="125"/>
            </a:xfrm>
            <a:prstGeom prst="line">
              <a:avLst/>
            </a:prstGeom>
            <a:noFill/>
            <a:ln w="12700">
              <a:solidFill>
                <a:schemeClr val="tx1"/>
              </a:solidFill>
              <a:round/>
              <a:headEnd/>
              <a:tailEnd/>
            </a:ln>
          </p:spPr>
          <p:txBody>
            <a:bodyPr wrap="none" anchor="ctr"/>
            <a:lstStyle/>
            <a:p>
              <a:endParaRPr lang="fr-FR"/>
            </a:p>
          </p:txBody>
        </p:sp>
        <p:sp>
          <p:nvSpPr>
            <p:cNvPr id="24607" name="Line 142"/>
            <p:cNvSpPr>
              <a:spLocks noChangeShapeType="1"/>
            </p:cNvSpPr>
            <p:nvPr/>
          </p:nvSpPr>
          <p:spPr bwMode="auto">
            <a:xfrm rot="16200000" flipH="1">
              <a:off x="4452" y="3781"/>
              <a:ext cx="0" cy="125"/>
            </a:xfrm>
            <a:prstGeom prst="line">
              <a:avLst/>
            </a:prstGeom>
            <a:noFill/>
            <a:ln w="12700">
              <a:solidFill>
                <a:schemeClr val="tx1"/>
              </a:solidFill>
              <a:round/>
              <a:headEnd/>
              <a:tailEnd/>
            </a:ln>
          </p:spPr>
          <p:txBody>
            <a:bodyPr wrap="none" anchor="ctr"/>
            <a:lstStyle/>
            <a:p>
              <a:endParaRPr lang="fr-FR"/>
            </a:p>
          </p:txBody>
        </p:sp>
        <p:sp>
          <p:nvSpPr>
            <p:cNvPr id="24608" name="Text Box 143"/>
            <p:cNvSpPr txBox="1">
              <a:spLocks noChangeArrowheads="1"/>
            </p:cNvSpPr>
            <p:nvPr/>
          </p:nvSpPr>
          <p:spPr bwMode="auto">
            <a:xfrm flipH="1" flipV="1">
              <a:off x="4205" y="3293"/>
              <a:ext cx="191" cy="173"/>
            </a:xfrm>
            <a:prstGeom prst="rect">
              <a:avLst/>
            </a:prstGeom>
            <a:noFill/>
            <a:ln w="12700">
              <a:noFill/>
              <a:miter lim="800000"/>
              <a:headEnd/>
              <a:tailEnd/>
            </a:ln>
          </p:spPr>
          <p:txBody>
            <a:bodyPr wrap="none">
              <a:spAutoFit/>
            </a:bodyPr>
            <a:lstStyle/>
            <a:p>
              <a:r>
                <a:rPr lang="en-US" b="1"/>
                <a:t>O</a:t>
              </a:r>
            </a:p>
          </p:txBody>
        </p:sp>
        <p:sp>
          <p:nvSpPr>
            <p:cNvPr id="24609" name="Text Box 144"/>
            <p:cNvSpPr txBox="1">
              <a:spLocks noChangeArrowheads="1"/>
            </p:cNvSpPr>
            <p:nvPr/>
          </p:nvSpPr>
          <p:spPr bwMode="auto">
            <a:xfrm flipH="1" flipV="1">
              <a:off x="4269" y="3760"/>
              <a:ext cx="191" cy="173"/>
            </a:xfrm>
            <a:prstGeom prst="rect">
              <a:avLst/>
            </a:prstGeom>
            <a:noFill/>
            <a:ln w="12700">
              <a:noFill/>
              <a:miter lim="800000"/>
              <a:headEnd/>
              <a:tailEnd/>
            </a:ln>
          </p:spPr>
          <p:txBody>
            <a:bodyPr wrap="none">
              <a:spAutoFit/>
            </a:bodyPr>
            <a:lstStyle/>
            <a:p>
              <a:r>
                <a:rPr lang="en-US" b="1"/>
                <a:t>O</a:t>
              </a:r>
            </a:p>
          </p:txBody>
        </p:sp>
        <p:sp>
          <p:nvSpPr>
            <p:cNvPr id="24610" name="Line 145"/>
            <p:cNvSpPr>
              <a:spLocks noChangeShapeType="1"/>
            </p:cNvSpPr>
            <p:nvPr/>
          </p:nvSpPr>
          <p:spPr bwMode="auto">
            <a:xfrm flipH="1">
              <a:off x="4542" y="3675"/>
              <a:ext cx="0" cy="144"/>
            </a:xfrm>
            <a:prstGeom prst="line">
              <a:avLst/>
            </a:prstGeom>
            <a:noFill/>
            <a:ln w="12700">
              <a:solidFill>
                <a:schemeClr val="tx1"/>
              </a:solidFill>
              <a:round/>
              <a:headEnd/>
              <a:tailEnd/>
            </a:ln>
          </p:spPr>
          <p:txBody>
            <a:bodyPr wrap="none" anchor="ctr"/>
            <a:lstStyle/>
            <a:p>
              <a:endParaRPr lang="fr-FR"/>
            </a:p>
          </p:txBody>
        </p:sp>
        <p:sp>
          <p:nvSpPr>
            <p:cNvPr id="24611" name="Text Box 146"/>
            <p:cNvSpPr txBox="1">
              <a:spLocks noChangeArrowheads="1"/>
            </p:cNvSpPr>
            <p:nvPr/>
          </p:nvSpPr>
          <p:spPr bwMode="auto">
            <a:xfrm flipH="1">
              <a:off x="4447" y="3353"/>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4612" name="Line 147"/>
            <p:cNvSpPr>
              <a:spLocks noChangeShapeType="1"/>
            </p:cNvSpPr>
            <p:nvPr/>
          </p:nvSpPr>
          <p:spPr bwMode="auto">
            <a:xfrm rot="-2058745">
              <a:off x="3993" y="3066"/>
              <a:ext cx="2" cy="217"/>
            </a:xfrm>
            <a:prstGeom prst="line">
              <a:avLst/>
            </a:prstGeom>
            <a:noFill/>
            <a:ln w="19050">
              <a:solidFill>
                <a:schemeClr val="tx1"/>
              </a:solidFill>
              <a:round/>
              <a:headEnd/>
              <a:tailEnd/>
            </a:ln>
          </p:spPr>
          <p:txBody>
            <a:bodyPr wrap="none" anchor="ctr"/>
            <a:lstStyle/>
            <a:p>
              <a:endParaRPr lang="fr-FR"/>
            </a:p>
          </p:txBody>
        </p:sp>
        <p:sp>
          <p:nvSpPr>
            <p:cNvPr id="24613" name="Text Box 148"/>
            <p:cNvSpPr txBox="1">
              <a:spLocks noChangeArrowheads="1"/>
            </p:cNvSpPr>
            <p:nvPr/>
          </p:nvSpPr>
          <p:spPr bwMode="auto">
            <a:xfrm rot="19541255" flipH="1">
              <a:off x="3404" y="2736"/>
              <a:ext cx="191" cy="173"/>
            </a:xfrm>
            <a:prstGeom prst="rect">
              <a:avLst/>
            </a:prstGeom>
            <a:noFill/>
            <a:ln w="12700">
              <a:noFill/>
              <a:miter lim="800000"/>
              <a:headEnd/>
              <a:tailEnd/>
            </a:ln>
          </p:spPr>
          <p:txBody>
            <a:bodyPr wrap="none">
              <a:spAutoFit/>
            </a:bodyPr>
            <a:lstStyle/>
            <a:p>
              <a:r>
                <a:rPr lang="en-US" b="1"/>
                <a:t>O</a:t>
              </a:r>
            </a:p>
          </p:txBody>
        </p:sp>
        <p:sp>
          <p:nvSpPr>
            <p:cNvPr id="24614" name="AutoShape 149"/>
            <p:cNvSpPr>
              <a:spLocks noChangeArrowheads="1"/>
            </p:cNvSpPr>
            <p:nvPr/>
          </p:nvSpPr>
          <p:spPr bwMode="auto">
            <a:xfrm rot="3341255">
              <a:off x="3721" y="2867"/>
              <a:ext cx="236" cy="185"/>
            </a:xfrm>
            <a:prstGeom prst="pentagon">
              <a:avLst/>
            </a:prstGeom>
            <a:noFill/>
            <a:ln w="19050">
              <a:solidFill>
                <a:schemeClr val="tx1"/>
              </a:solidFill>
              <a:miter lim="800000"/>
              <a:headEnd/>
              <a:tailEnd/>
            </a:ln>
          </p:spPr>
          <p:txBody>
            <a:bodyPr wrap="none" anchor="ctr"/>
            <a:lstStyle/>
            <a:p>
              <a:endParaRPr lang="fr-FR"/>
            </a:p>
          </p:txBody>
        </p:sp>
        <p:sp>
          <p:nvSpPr>
            <p:cNvPr id="24615" name="AutoShape 150"/>
            <p:cNvSpPr>
              <a:spLocks noChangeArrowheads="1"/>
            </p:cNvSpPr>
            <p:nvPr/>
          </p:nvSpPr>
          <p:spPr bwMode="auto">
            <a:xfrm rot="3341255" flipH="1">
              <a:off x="3528" y="2966"/>
              <a:ext cx="287" cy="222"/>
            </a:xfrm>
            <a:prstGeom prst="hexagon">
              <a:avLst>
                <a:gd name="adj" fmla="val 32320"/>
                <a:gd name="vf" fmla="val 115470"/>
              </a:avLst>
            </a:prstGeom>
            <a:noFill/>
            <a:ln w="19050">
              <a:solidFill>
                <a:schemeClr val="tx1"/>
              </a:solidFill>
              <a:miter lim="800000"/>
              <a:headEnd/>
              <a:tailEnd/>
            </a:ln>
          </p:spPr>
          <p:txBody>
            <a:bodyPr wrap="none" anchor="ctr"/>
            <a:lstStyle/>
            <a:p>
              <a:endParaRPr lang="fr-FR"/>
            </a:p>
          </p:txBody>
        </p:sp>
        <p:sp>
          <p:nvSpPr>
            <p:cNvPr id="24616" name="Text Box 151"/>
            <p:cNvSpPr txBox="1">
              <a:spLocks noChangeArrowheads="1"/>
            </p:cNvSpPr>
            <p:nvPr/>
          </p:nvSpPr>
          <p:spPr bwMode="auto">
            <a:xfrm rot="19541255" flipH="1">
              <a:off x="3360" y="3253"/>
              <a:ext cx="292" cy="173"/>
            </a:xfrm>
            <a:prstGeom prst="rect">
              <a:avLst/>
            </a:prstGeom>
            <a:noFill/>
            <a:ln w="12700">
              <a:noFill/>
              <a:miter lim="800000"/>
              <a:headEnd/>
              <a:tailEnd/>
            </a:ln>
          </p:spPr>
          <p:txBody>
            <a:bodyPr wrap="none">
              <a:spAutoFit/>
            </a:bodyPr>
            <a:lstStyle/>
            <a:p>
              <a:r>
                <a:rPr lang="en-US" b="1"/>
                <a:t>H</a:t>
              </a:r>
              <a:r>
                <a:rPr lang="en-US" b="1" baseline="-25000"/>
                <a:t>2</a:t>
              </a:r>
              <a:r>
                <a:rPr lang="en-US" b="1"/>
                <a:t>N</a:t>
              </a:r>
            </a:p>
          </p:txBody>
        </p:sp>
        <p:sp>
          <p:nvSpPr>
            <p:cNvPr id="24617" name="Line 152"/>
            <p:cNvSpPr>
              <a:spLocks noChangeShapeType="1"/>
            </p:cNvSpPr>
            <p:nvPr/>
          </p:nvSpPr>
          <p:spPr bwMode="auto">
            <a:xfrm rot="-2058745" flipH="1" flipV="1">
              <a:off x="3549" y="2846"/>
              <a:ext cx="0" cy="139"/>
            </a:xfrm>
            <a:prstGeom prst="line">
              <a:avLst/>
            </a:prstGeom>
            <a:noFill/>
            <a:ln w="12700">
              <a:solidFill>
                <a:schemeClr val="tx1"/>
              </a:solidFill>
              <a:round/>
              <a:headEnd/>
              <a:tailEnd/>
            </a:ln>
          </p:spPr>
          <p:txBody>
            <a:bodyPr wrap="none" anchor="ctr"/>
            <a:lstStyle/>
            <a:p>
              <a:endParaRPr lang="fr-FR"/>
            </a:p>
          </p:txBody>
        </p:sp>
        <p:sp>
          <p:nvSpPr>
            <p:cNvPr id="24618" name="Rectangle 153"/>
            <p:cNvSpPr>
              <a:spLocks noChangeArrowheads="1"/>
            </p:cNvSpPr>
            <p:nvPr/>
          </p:nvSpPr>
          <p:spPr bwMode="auto">
            <a:xfrm rot="19541255" flipH="1">
              <a:off x="3726" y="3149"/>
              <a:ext cx="56" cy="84"/>
            </a:xfrm>
            <a:prstGeom prst="rect">
              <a:avLst/>
            </a:prstGeom>
            <a:solidFill>
              <a:schemeClr val="bg1"/>
            </a:solidFill>
            <a:ln w="12700">
              <a:noFill/>
              <a:miter lim="800000"/>
              <a:headEnd/>
              <a:tailEnd/>
            </a:ln>
          </p:spPr>
          <p:txBody>
            <a:bodyPr wrap="none" anchor="ctr"/>
            <a:lstStyle/>
            <a:p>
              <a:endParaRPr lang="fr-FR"/>
            </a:p>
          </p:txBody>
        </p:sp>
        <p:sp>
          <p:nvSpPr>
            <p:cNvPr id="24619" name="Text Box 154"/>
            <p:cNvSpPr txBox="1">
              <a:spLocks noChangeArrowheads="1"/>
            </p:cNvSpPr>
            <p:nvPr/>
          </p:nvSpPr>
          <p:spPr bwMode="auto">
            <a:xfrm rot="19541255" flipH="1">
              <a:off x="3674" y="3112"/>
              <a:ext cx="185" cy="173"/>
            </a:xfrm>
            <a:prstGeom prst="rect">
              <a:avLst/>
            </a:prstGeom>
            <a:noFill/>
            <a:ln w="12700">
              <a:noFill/>
              <a:miter lim="800000"/>
              <a:headEnd/>
              <a:tailEnd/>
            </a:ln>
          </p:spPr>
          <p:txBody>
            <a:bodyPr wrap="none">
              <a:spAutoFit/>
            </a:bodyPr>
            <a:lstStyle/>
            <a:p>
              <a:r>
                <a:rPr lang="en-US" b="1"/>
                <a:t>N</a:t>
              </a:r>
            </a:p>
          </p:txBody>
        </p:sp>
        <p:sp>
          <p:nvSpPr>
            <p:cNvPr id="24620" name="Rectangle 155"/>
            <p:cNvSpPr>
              <a:spLocks noChangeArrowheads="1"/>
            </p:cNvSpPr>
            <p:nvPr/>
          </p:nvSpPr>
          <p:spPr bwMode="auto">
            <a:xfrm rot="19541255" flipH="1">
              <a:off x="3520" y="3045"/>
              <a:ext cx="55" cy="84"/>
            </a:xfrm>
            <a:prstGeom prst="rect">
              <a:avLst/>
            </a:prstGeom>
            <a:solidFill>
              <a:schemeClr val="bg1"/>
            </a:solidFill>
            <a:ln w="12700">
              <a:noFill/>
              <a:miter lim="800000"/>
              <a:headEnd/>
              <a:tailEnd/>
            </a:ln>
          </p:spPr>
          <p:txBody>
            <a:bodyPr wrap="none" anchor="ctr"/>
            <a:lstStyle/>
            <a:p>
              <a:endParaRPr lang="fr-FR"/>
            </a:p>
          </p:txBody>
        </p:sp>
        <p:sp>
          <p:nvSpPr>
            <p:cNvPr id="24621" name="Text Box 156"/>
            <p:cNvSpPr txBox="1">
              <a:spLocks noChangeArrowheads="1"/>
            </p:cNvSpPr>
            <p:nvPr/>
          </p:nvSpPr>
          <p:spPr bwMode="auto">
            <a:xfrm rot="19541255" flipH="1">
              <a:off x="3392" y="3025"/>
              <a:ext cx="260" cy="173"/>
            </a:xfrm>
            <a:prstGeom prst="rect">
              <a:avLst/>
            </a:prstGeom>
            <a:noFill/>
            <a:ln w="12700">
              <a:noFill/>
              <a:miter lim="800000"/>
              <a:headEnd/>
              <a:tailEnd/>
            </a:ln>
          </p:spPr>
          <p:txBody>
            <a:bodyPr wrap="none">
              <a:spAutoFit/>
            </a:bodyPr>
            <a:lstStyle/>
            <a:p>
              <a:r>
                <a:rPr lang="en-US" b="1"/>
                <a:t>HN</a:t>
              </a:r>
            </a:p>
          </p:txBody>
        </p:sp>
        <p:sp>
          <p:nvSpPr>
            <p:cNvPr id="24622" name="Rectangle 157"/>
            <p:cNvSpPr>
              <a:spLocks noChangeArrowheads="1"/>
            </p:cNvSpPr>
            <p:nvPr/>
          </p:nvSpPr>
          <p:spPr bwMode="auto">
            <a:xfrm rot="19541255" flipH="1">
              <a:off x="3891" y="2996"/>
              <a:ext cx="56" cy="85"/>
            </a:xfrm>
            <a:prstGeom prst="rect">
              <a:avLst/>
            </a:prstGeom>
            <a:solidFill>
              <a:schemeClr val="bg1"/>
            </a:solidFill>
            <a:ln w="12700">
              <a:noFill/>
              <a:miter lim="800000"/>
              <a:headEnd/>
              <a:tailEnd/>
            </a:ln>
          </p:spPr>
          <p:txBody>
            <a:bodyPr wrap="none" anchor="ctr"/>
            <a:lstStyle/>
            <a:p>
              <a:endParaRPr lang="fr-FR"/>
            </a:p>
          </p:txBody>
        </p:sp>
        <p:sp>
          <p:nvSpPr>
            <p:cNvPr id="24623" name="Text Box 158"/>
            <p:cNvSpPr txBox="1">
              <a:spLocks noChangeArrowheads="1"/>
            </p:cNvSpPr>
            <p:nvPr/>
          </p:nvSpPr>
          <p:spPr bwMode="auto">
            <a:xfrm rot="19541255" flipH="1">
              <a:off x="3839" y="2959"/>
              <a:ext cx="185" cy="173"/>
            </a:xfrm>
            <a:prstGeom prst="rect">
              <a:avLst/>
            </a:prstGeom>
            <a:noFill/>
            <a:ln w="12700">
              <a:noFill/>
              <a:miter lim="800000"/>
              <a:headEnd/>
              <a:tailEnd/>
            </a:ln>
          </p:spPr>
          <p:txBody>
            <a:bodyPr wrap="none">
              <a:spAutoFit/>
            </a:bodyPr>
            <a:lstStyle/>
            <a:p>
              <a:r>
                <a:rPr lang="en-US" b="1"/>
                <a:t>N</a:t>
              </a:r>
            </a:p>
          </p:txBody>
        </p:sp>
        <p:sp>
          <p:nvSpPr>
            <p:cNvPr id="24624" name="Line 159"/>
            <p:cNvSpPr>
              <a:spLocks noChangeShapeType="1"/>
            </p:cNvSpPr>
            <p:nvPr/>
          </p:nvSpPr>
          <p:spPr bwMode="auto">
            <a:xfrm rot="-2058745">
              <a:off x="3859" y="2881"/>
              <a:ext cx="27" cy="51"/>
            </a:xfrm>
            <a:prstGeom prst="line">
              <a:avLst/>
            </a:prstGeom>
            <a:noFill/>
            <a:ln w="12700">
              <a:solidFill>
                <a:schemeClr val="tx1"/>
              </a:solidFill>
              <a:round/>
              <a:headEnd/>
              <a:tailEnd/>
            </a:ln>
          </p:spPr>
          <p:txBody>
            <a:bodyPr wrap="none" anchor="ctr"/>
            <a:lstStyle/>
            <a:p>
              <a:endParaRPr lang="fr-FR"/>
            </a:p>
          </p:txBody>
        </p:sp>
        <p:sp>
          <p:nvSpPr>
            <p:cNvPr id="24625" name="Line 160"/>
            <p:cNvSpPr>
              <a:spLocks noChangeShapeType="1"/>
            </p:cNvSpPr>
            <p:nvPr/>
          </p:nvSpPr>
          <p:spPr bwMode="auto">
            <a:xfrm rot="19541255" flipH="1">
              <a:off x="3751" y="2967"/>
              <a:ext cx="0" cy="118"/>
            </a:xfrm>
            <a:prstGeom prst="line">
              <a:avLst/>
            </a:prstGeom>
            <a:noFill/>
            <a:ln w="12700">
              <a:solidFill>
                <a:schemeClr val="tx1"/>
              </a:solidFill>
              <a:round/>
              <a:headEnd/>
              <a:tailEnd/>
            </a:ln>
          </p:spPr>
          <p:txBody>
            <a:bodyPr wrap="none" anchor="ctr"/>
            <a:lstStyle/>
            <a:p>
              <a:endParaRPr lang="fr-FR"/>
            </a:p>
          </p:txBody>
        </p:sp>
        <p:sp>
          <p:nvSpPr>
            <p:cNvPr id="24626" name="Line 161"/>
            <p:cNvSpPr>
              <a:spLocks noChangeShapeType="1"/>
            </p:cNvSpPr>
            <p:nvPr/>
          </p:nvSpPr>
          <p:spPr bwMode="auto">
            <a:xfrm rot="19541255" flipH="1">
              <a:off x="3564" y="3217"/>
              <a:ext cx="77" cy="49"/>
            </a:xfrm>
            <a:prstGeom prst="line">
              <a:avLst/>
            </a:prstGeom>
            <a:noFill/>
            <a:ln w="12700">
              <a:solidFill>
                <a:schemeClr val="tx1"/>
              </a:solidFill>
              <a:round/>
              <a:headEnd/>
              <a:tailEnd/>
            </a:ln>
          </p:spPr>
          <p:txBody>
            <a:bodyPr wrap="none" anchor="ctr"/>
            <a:lstStyle/>
            <a:p>
              <a:endParaRPr lang="fr-FR"/>
            </a:p>
          </p:txBody>
        </p:sp>
        <p:sp>
          <p:nvSpPr>
            <p:cNvPr id="24627" name="Line 162"/>
            <p:cNvSpPr>
              <a:spLocks noChangeShapeType="1"/>
            </p:cNvSpPr>
            <p:nvPr/>
          </p:nvSpPr>
          <p:spPr bwMode="auto">
            <a:xfrm rot="-2058745">
              <a:off x="3628" y="3152"/>
              <a:ext cx="77" cy="49"/>
            </a:xfrm>
            <a:prstGeom prst="line">
              <a:avLst/>
            </a:prstGeom>
            <a:noFill/>
            <a:ln w="12700">
              <a:solidFill>
                <a:schemeClr val="tx1"/>
              </a:solidFill>
              <a:round/>
              <a:headEnd/>
              <a:tailEnd/>
            </a:ln>
          </p:spPr>
          <p:txBody>
            <a:bodyPr wrap="none" anchor="ctr"/>
            <a:lstStyle/>
            <a:p>
              <a:endParaRPr lang="fr-FR"/>
            </a:p>
          </p:txBody>
        </p:sp>
        <p:sp>
          <p:nvSpPr>
            <p:cNvPr id="24628" name="Rectangle 163"/>
            <p:cNvSpPr>
              <a:spLocks noChangeArrowheads="1"/>
            </p:cNvSpPr>
            <p:nvPr/>
          </p:nvSpPr>
          <p:spPr bwMode="auto">
            <a:xfrm rot="19541255" flipH="1">
              <a:off x="3767" y="2815"/>
              <a:ext cx="56" cy="85"/>
            </a:xfrm>
            <a:prstGeom prst="rect">
              <a:avLst/>
            </a:prstGeom>
            <a:solidFill>
              <a:schemeClr val="bg1"/>
            </a:solidFill>
            <a:ln w="12700">
              <a:noFill/>
              <a:miter lim="800000"/>
              <a:headEnd/>
              <a:tailEnd/>
            </a:ln>
          </p:spPr>
          <p:txBody>
            <a:bodyPr wrap="none" anchor="ctr"/>
            <a:lstStyle/>
            <a:p>
              <a:endParaRPr lang="fr-FR"/>
            </a:p>
          </p:txBody>
        </p:sp>
        <p:sp>
          <p:nvSpPr>
            <p:cNvPr id="24629" name="Text Box 164"/>
            <p:cNvSpPr txBox="1">
              <a:spLocks noChangeArrowheads="1"/>
            </p:cNvSpPr>
            <p:nvPr/>
          </p:nvSpPr>
          <p:spPr bwMode="auto">
            <a:xfrm rot="19541255" flipH="1">
              <a:off x="3715" y="2778"/>
              <a:ext cx="185" cy="173"/>
            </a:xfrm>
            <a:prstGeom prst="rect">
              <a:avLst/>
            </a:prstGeom>
            <a:noFill/>
            <a:ln w="12700">
              <a:noFill/>
              <a:miter lim="800000"/>
              <a:headEnd/>
              <a:tailEnd/>
            </a:ln>
          </p:spPr>
          <p:txBody>
            <a:bodyPr wrap="none">
              <a:spAutoFit/>
            </a:bodyPr>
            <a:lstStyle/>
            <a:p>
              <a:r>
                <a:rPr lang="en-US" b="1"/>
                <a:t>N</a:t>
              </a:r>
            </a:p>
          </p:txBody>
        </p:sp>
        <p:sp>
          <p:nvSpPr>
            <p:cNvPr id="24630" name="Line 165"/>
            <p:cNvSpPr>
              <a:spLocks noChangeShapeType="1"/>
            </p:cNvSpPr>
            <p:nvPr/>
          </p:nvSpPr>
          <p:spPr bwMode="auto">
            <a:xfrm rot="-2058745" flipH="1" flipV="1">
              <a:off x="3567" y="2834"/>
              <a:ext cx="0" cy="139"/>
            </a:xfrm>
            <a:prstGeom prst="line">
              <a:avLst/>
            </a:prstGeom>
            <a:noFill/>
            <a:ln w="12700">
              <a:solidFill>
                <a:schemeClr val="tx1"/>
              </a:solidFill>
              <a:round/>
              <a:headEnd/>
              <a:tailEnd/>
            </a:ln>
          </p:spPr>
          <p:txBody>
            <a:bodyPr wrap="none" anchor="ctr"/>
            <a:lstStyle/>
            <a:p>
              <a:endParaRPr lang="fr-FR"/>
            </a:p>
          </p:txBody>
        </p:sp>
        <p:sp>
          <p:nvSpPr>
            <p:cNvPr id="24631" name="Text Box 166"/>
            <p:cNvSpPr txBox="1">
              <a:spLocks noChangeArrowheads="1"/>
            </p:cNvSpPr>
            <p:nvPr/>
          </p:nvSpPr>
          <p:spPr bwMode="auto">
            <a:xfrm>
              <a:off x="4438" y="2816"/>
              <a:ext cx="116" cy="173"/>
            </a:xfrm>
            <a:prstGeom prst="rect">
              <a:avLst/>
            </a:prstGeom>
            <a:noFill/>
            <a:ln w="12700">
              <a:noFill/>
              <a:miter lim="800000"/>
              <a:headEnd/>
              <a:tailEnd/>
            </a:ln>
          </p:spPr>
          <p:txBody>
            <a:bodyPr wrap="none">
              <a:spAutoFit/>
            </a:bodyPr>
            <a:lstStyle/>
            <a:p>
              <a:endParaRPr lang="fr-FR" b="1"/>
            </a:p>
          </p:txBody>
        </p:sp>
        <p:sp>
          <p:nvSpPr>
            <p:cNvPr id="24632" name="Text Box 167"/>
            <p:cNvSpPr txBox="1">
              <a:spLocks noChangeArrowheads="1"/>
            </p:cNvSpPr>
            <p:nvPr/>
          </p:nvSpPr>
          <p:spPr bwMode="auto">
            <a:xfrm flipH="1">
              <a:off x="3965" y="1657"/>
              <a:ext cx="191" cy="173"/>
            </a:xfrm>
            <a:prstGeom prst="rect">
              <a:avLst/>
            </a:prstGeom>
            <a:noFill/>
            <a:ln w="12700">
              <a:noFill/>
              <a:miter lim="800000"/>
              <a:headEnd/>
              <a:tailEnd/>
            </a:ln>
          </p:spPr>
          <p:txBody>
            <a:bodyPr wrap="none">
              <a:spAutoFit/>
            </a:bodyPr>
            <a:lstStyle/>
            <a:p>
              <a:r>
                <a:rPr lang="en-US" b="1"/>
                <a:t>H</a:t>
              </a:r>
            </a:p>
          </p:txBody>
        </p:sp>
        <p:sp>
          <p:nvSpPr>
            <p:cNvPr id="24633" name="AutoShape 168"/>
            <p:cNvSpPr>
              <a:spLocks noChangeArrowheads="1"/>
            </p:cNvSpPr>
            <p:nvPr/>
          </p:nvSpPr>
          <p:spPr bwMode="auto">
            <a:xfrm flipH="1" flipV="1">
              <a:off x="3963" y="1917"/>
              <a:ext cx="486" cy="304"/>
            </a:xfrm>
            <a:prstGeom prst="pentagon">
              <a:avLst/>
            </a:prstGeom>
            <a:noFill/>
            <a:ln w="19050">
              <a:solidFill>
                <a:schemeClr val="tx1"/>
              </a:solidFill>
              <a:miter lim="800000"/>
              <a:headEnd/>
              <a:tailEnd/>
            </a:ln>
          </p:spPr>
          <p:txBody>
            <a:bodyPr wrap="none" anchor="ctr"/>
            <a:lstStyle/>
            <a:p>
              <a:endParaRPr lang="fr-FR"/>
            </a:p>
          </p:txBody>
        </p:sp>
        <p:sp>
          <p:nvSpPr>
            <p:cNvPr id="24634" name="Rectangle 169"/>
            <p:cNvSpPr>
              <a:spLocks noChangeArrowheads="1"/>
            </p:cNvSpPr>
            <p:nvPr/>
          </p:nvSpPr>
          <p:spPr bwMode="auto">
            <a:xfrm flipH="1" flipV="1">
              <a:off x="4171" y="2187"/>
              <a:ext cx="70" cy="84"/>
            </a:xfrm>
            <a:prstGeom prst="rect">
              <a:avLst/>
            </a:prstGeom>
            <a:solidFill>
              <a:schemeClr val="bg1"/>
            </a:solidFill>
            <a:ln w="12700">
              <a:noFill/>
              <a:miter lim="800000"/>
              <a:headEnd/>
              <a:tailEnd/>
            </a:ln>
          </p:spPr>
          <p:txBody>
            <a:bodyPr wrap="none" anchor="ctr"/>
            <a:lstStyle/>
            <a:p>
              <a:endParaRPr lang="fr-FR"/>
            </a:p>
          </p:txBody>
        </p:sp>
        <p:sp>
          <p:nvSpPr>
            <p:cNvPr id="24635" name="Line 170"/>
            <p:cNvSpPr>
              <a:spLocks noChangeShapeType="1"/>
            </p:cNvSpPr>
            <p:nvPr/>
          </p:nvSpPr>
          <p:spPr bwMode="auto">
            <a:xfrm flipH="1">
              <a:off x="4060" y="1770"/>
              <a:ext cx="0" cy="152"/>
            </a:xfrm>
            <a:prstGeom prst="line">
              <a:avLst/>
            </a:prstGeom>
            <a:noFill/>
            <a:ln w="12700">
              <a:solidFill>
                <a:schemeClr val="tx1"/>
              </a:solidFill>
              <a:round/>
              <a:headEnd/>
              <a:tailEnd/>
            </a:ln>
          </p:spPr>
          <p:txBody>
            <a:bodyPr wrap="none" anchor="ctr"/>
            <a:lstStyle/>
            <a:p>
              <a:endParaRPr lang="fr-FR"/>
            </a:p>
          </p:txBody>
        </p:sp>
        <p:sp>
          <p:nvSpPr>
            <p:cNvPr id="24636" name="Text Box 171"/>
            <p:cNvSpPr txBox="1">
              <a:spLocks noChangeArrowheads="1"/>
            </p:cNvSpPr>
            <p:nvPr/>
          </p:nvSpPr>
          <p:spPr bwMode="auto">
            <a:xfrm flipH="1">
              <a:off x="4364" y="2606"/>
              <a:ext cx="175" cy="173"/>
            </a:xfrm>
            <a:prstGeom prst="rect">
              <a:avLst/>
            </a:prstGeom>
            <a:noFill/>
            <a:ln w="12700">
              <a:noFill/>
              <a:miter lim="800000"/>
              <a:headEnd/>
              <a:tailEnd/>
            </a:ln>
          </p:spPr>
          <p:txBody>
            <a:bodyPr wrap="none">
              <a:spAutoFit/>
            </a:bodyPr>
            <a:lstStyle/>
            <a:p>
              <a:r>
                <a:rPr lang="en-US" b="1"/>
                <a:t>P</a:t>
              </a:r>
            </a:p>
          </p:txBody>
        </p:sp>
        <p:sp>
          <p:nvSpPr>
            <p:cNvPr id="24637" name="Line 172"/>
            <p:cNvSpPr>
              <a:spLocks noChangeShapeType="1"/>
            </p:cNvSpPr>
            <p:nvPr/>
          </p:nvSpPr>
          <p:spPr bwMode="auto">
            <a:xfrm rot="16200000" flipH="1">
              <a:off x="4540" y="2624"/>
              <a:ext cx="0" cy="125"/>
            </a:xfrm>
            <a:prstGeom prst="line">
              <a:avLst/>
            </a:prstGeom>
            <a:noFill/>
            <a:ln w="12700">
              <a:solidFill>
                <a:schemeClr val="tx1"/>
              </a:solidFill>
              <a:round/>
              <a:headEnd/>
              <a:tailEnd/>
            </a:ln>
          </p:spPr>
          <p:txBody>
            <a:bodyPr wrap="none" anchor="ctr"/>
            <a:lstStyle/>
            <a:p>
              <a:endParaRPr lang="fr-FR"/>
            </a:p>
          </p:txBody>
        </p:sp>
        <p:sp>
          <p:nvSpPr>
            <p:cNvPr id="24638" name="Line 173"/>
            <p:cNvSpPr>
              <a:spLocks noChangeShapeType="1"/>
            </p:cNvSpPr>
            <p:nvPr/>
          </p:nvSpPr>
          <p:spPr bwMode="auto">
            <a:xfrm flipH="1">
              <a:off x="4356" y="1770"/>
              <a:ext cx="0" cy="152"/>
            </a:xfrm>
            <a:prstGeom prst="line">
              <a:avLst/>
            </a:prstGeom>
            <a:noFill/>
            <a:ln w="12700">
              <a:solidFill>
                <a:schemeClr val="tx1"/>
              </a:solidFill>
              <a:round/>
              <a:headEnd/>
              <a:tailEnd/>
            </a:ln>
          </p:spPr>
          <p:txBody>
            <a:bodyPr wrap="none" anchor="ctr"/>
            <a:lstStyle/>
            <a:p>
              <a:endParaRPr lang="fr-FR"/>
            </a:p>
          </p:txBody>
        </p:sp>
        <p:sp>
          <p:nvSpPr>
            <p:cNvPr id="24639" name="Line 174"/>
            <p:cNvSpPr>
              <a:spLocks noChangeShapeType="1"/>
            </p:cNvSpPr>
            <p:nvPr/>
          </p:nvSpPr>
          <p:spPr bwMode="auto">
            <a:xfrm flipH="1">
              <a:off x="4449" y="2103"/>
              <a:ext cx="0" cy="135"/>
            </a:xfrm>
            <a:prstGeom prst="line">
              <a:avLst/>
            </a:prstGeom>
            <a:noFill/>
            <a:ln w="12700">
              <a:solidFill>
                <a:schemeClr val="tx1"/>
              </a:solidFill>
              <a:round/>
              <a:headEnd/>
              <a:tailEnd/>
            </a:ln>
          </p:spPr>
          <p:txBody>
            <a:bodyPr wrap="none" anchor="ctr"/>
            <a:lstStyle/>
            <a:p>
              <a:endParaRPr lang="fr-FR"/>
            </a:p>
          </p:txBody>
        </p:sp>
        <p:sp>
          <p:nvSpPr>
            <p:cNvPr id="24640" name="Line 175"/>
            <p:cNvSpPr>
              <a:spLocks noChangeShapeType="1"/>
            </p:cNvSpPr>
            <p:nvPr/>
          </p:nvSpPr>
          <p:spPr bwMode="auto">
            <a:xfrm flipH="1">
              <a:off x="4449" y="2305"/>
              <a:ext cx="0" cy="123"/>
            </a:xfrm>
            <a:prstGeom prst="line">
              <a:avLst/>
            </a:prstGeom>
            <a:noFill/>
            <a:ln w="12700">
              <a:solidFill>
                <a:schemeClr val="tx1"/>
              </a:solidFill>
              <a:round/>
              <a:headEnd/>
              <a:tailEnd/>
            </a:ln>
          </p:spPr>
          <p:txBody>
            <a:bodyPr wrap="none" anchor="ctr"/>
            <a:lstStyle/>
            <a:p>
              <a:endParaRPr lang="fr-FR"/>
            </a:p>
          </p:txBody>
        </p:sp>
        <p:sp>
          <p:nvSpPr>
            <p:cNvPr id="24641" name="Line 176"/>
            <p:cNvSpPr>
              <a:spLocks noChangeShapeType="1"/>
            </p:cNvSpPr>
            <p:nvPr/>
          </p:nvSpPr>
          <p:spPr bwMode="auto">
            <a:xfrm flipH="1">
              <a:off x="4449" y="2729"/>
              <a:ext cx="0" cy="133"/>
            </a:xfrm>
            <a:prstGeom prst="line">
              <a:avLst/>
            </a:prstGeom>
            <a:noFill/>
            <a:ln w="12700">
              <a:solidFill>
                <a:schemeClr val="tx1"/>
              </a:solidFill>
              <a:round/>
              <a:headEnd/>
              <a:tailEnd/>
            </a:ln>
          </p:spPr>
          <p:txBody>
            <a:bodyPr wrap="none" anchor="ctr"/>
            <a:lstStyle/>
            <a:p>
              <a:endParaRPr lang="fr-FR"/>
            </a:p>
          </p:txBody>
        </p:sp>
        <p:sp>
          <p:nvSpPr>
            <p:cNvPr id="24642" name="Line 177"/>
            <p:cNvSpPr>
              <a:spLocks noChangeShapeType="1"/>
            </p:cNvSpPr>
            <p:nvPr/>
          </p:nvSpPr>
          <p:spPr bwMode="auto">
            <a:xfrm rot="16200000" flipH="1">
              <a:off x="4359" y="2630"/>
              <a:ext cx="0" cy="125"/>
            </a:xfrm>
            <a:prstGeom prst="line">
              <a:avLst/>
            </a:prstGeom>
            <a:noFill/>
            <a:ln w="12700">
              <a:solidFill>
                <a:schemeClr val="tx1"/>
              </a:solidFill>
              <a:round/>
              <a:headEnd/>
              <a:tailEnd/>
            </a:ln>
          </p:spPr>
          <p:txBody>
            <a:bodyPr wrap="none" anchor="ctr"/>
            <a:lstStyle/>
            <a:p>
              <a:endParaRPr lang="fr-FR"/>
            </a:p>
          </p:txBody>
        </p:sp>
        <p:sp>
          <p:nvSpPr>
            <p:cNvPr id="24643" name="Text Box 178"/>
            <p:cNvSpPr txBox="1">
              <a:spLocks noChangeArrowheads="1"/>
            </p:cNvSpPr>
            <p:nvPr/>
          </p:nvSpPr>
          <p:spPr bwMode="auto">
            <a:xfrm flipH="1">
              <a:off x="4552" y="2580"/>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4644" name="Line 179"/>
            <p:cNvSpPr>
              <a:spLocks noChangeShapeType="1"/>
            </p:cNvSpPr>
            <p:nvPr/>
          </p:nvSpPr>
          <p:spPr bwMode="auto">
            <a:xfrm rot="16200000" flipH="1">
              <a:off x="4359" y="2613"/>
              <a:ext cx="0" cy="125"/>
            </a:xfrm>
            <a:prstGeom prst="line">
              <a:avLst/>
            </a:prstGeom>
            <a:noFill/>
            <a:ln w="12700">
              <a:solidFill>
                <a:schemeClr val="tx1"/>
              </a:solidFill>
              <a:round/>
              <a:headEnd/>
              <a:tailEnd/>
            </a:ln>
          </p:spPr>
          <p:txBody>
            <a:bodyPr wrap="none" anchor="ctr"/>
            <a:lstStyle/>
            <a:p>
              <a:endParaRPr lang="fr-FR"/>
            </a:p>
          </p:txBody>
        </p:sp>
        <p:sp>
          <p:nvSpPr>
            <p:cNvPr id="24645" name="Text Box 180"/>
            <p:cNvSpPr txBox="1">
              <a:spLocks noChangeArrowheads="1"/>
            </p:cNvSpPr>
            <p:nvPr/>
          </p:nvSpPr>
          <p:spPr bwMode="auto">
            <a:xfrm flipH="1">
              <a:off x="4112" y="2125"/>
              <a:ext cx="191" cy="173"/>
            </a:xfrm>
            <a:prstGeom prst="rect">
              <a:avLst/>
            </a:prstGeom>
            <a:noFill/>
            <a:ln w="12700">
              <a:noFill/>
              <a:miter lim="800000"/>
              <a:headEnd/>
              <a:tailEnd/>
            </a:ln>
          </p:spPr>
          <p:txBody>
            <a:bodyPr wrap="none">
              <a:spAutoFit/>
            </a:bodyPr>
            <a:lstStyle/>
            <a:p>
              <a:r>
                <a:rPr lang="en-US" b="1"/>
                <a:t>O</a:t>
              </a:r>
            </a:p>
          </p:txBody>
        </p:sp>
        <p:sp>
          <p:nvSpPr>
            <p:cNvPr id="24646" name="Text Box 181"/>
            <p:cNvSpPr txBox="1">
              <a:spLocks noChangeArrowheads="1"/>
            </p:cNvSpPr>
            <p:nvPr/>
          </p:nvSpPr>
          <p:spPr bwMode="auto">
            <a:xfrm flipH="1" flipV="1">
              <a:off x="4176" y="2592"/>
              <a:ext cx="191" cy="173"/>
            </a:xfrm>
            <a:prstGeom prst="rect">
              <a:avLst/>
            </a:prstGeom>
            <a:noFill/>
            <a:ln w="12700">
              <a:noFill/>
              <a:miter lim="800000"/>
              <a:headEnd/>
              <a:tailEnd/>
            </a:ln>
          </p:spPr>
          <p:txBody>
            <a:bodyPr wrap="none">
              <a:spAutoFit/>
            </a:bodyPr>
            <a:lstStyle/>
            <a:p>
              <a:r>
                <a:rPr lang="en-US" b="1"/>
                <a:t>O</a:t>
              </a:r>
            </a:p>
          </p:txBody>
        </p:sp>
        <p:sp>
          <p:nvSpPr>
            <p:cNvPr id="24647" name="Line 182"/>
            <p:cNvSpPr>
              <a:spLocks noChangeShapeType="1"/>
            </p:cNvSpPr>
            <p:nvPr/>
          </p:nvSpPr>
          <p:spPr bwMode="auto">
            <a:xfrm flipH="1">
              <a:off x="4449" y="2513"/>
              <a:ext cx="0" cy="138"/>
            </a:xfrm>
            <a:prstGeom prst="line">
              <a:avLst/>
            </a:prstGeom>
            <a:noFill/>
            <a:ln w="12700">
              <a:solidFill>
                <a:schemeClr val="tx1"/>
              </a:solidFill>
              <a:round/>
              <a:headEnd/>
              <a:tailEnd/>
            </a:ln>
          </p:spPr>
          <p:txBody>
            <a:bodyPr wrap="none" anchor="ctr"/>
            <a:lstStyle/>
            <a:p>
              <a:endParaRPr lang="fr-FR"/>
            </a:p>
          </p:txBody>
        </p:sp>
        <p:sp>
          <p:nvSpPr>
            <p:cNvPr id="24648" name="Text Box 183"/>
            <p:cNvSpPr txBox="1">
              <a:spLocks noChangeArrowheads="1"/>
            </p:cNvSpPr>
            <p:nvPr/>
          </p:nvSpPr>
          <p:spPr bwMode="auto">
            <a:xfrm flipH="1">
              <a:off x="4359" y="2188"/>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4649" name="Text Box 184"/>
            <p:cNvSpPr txBox="1">
              <a:spLocks noChangeArrowheads="1"/>
            </p:cNvSpPr>
            <p:nvPr/>
          </p:nvSpPr>
          <p:spPr bwMode="auto">
            <a:xfrm flipH="1">
              <a:off x="4262" y="1647"/>
              <a:ext cx="191" cy="173"/>
            </a:xfrm>
            <a:prstGeom prst="rect">
              <a:avLst/>
            </a:prstGeom>
            <a:noFill/>
            <a:ln w="12700">
              <a:noFill/>
              <a:miter lim="800000"/>
              <a:headEnd/>
              <a:tailEnd/>
            </a:ln>
          </p:spPr>
          <p:txBody>
            <a:bodyPr wrap="none">
              <a:spAutoFit/>
            </a:bodyPr>
            <a:lstStyle/>
            <a:p>
              <a:r>
                <a:rPr lang="en-US" b="1"/>
                <a:t>O</a:t>
              </a:r>
            </a:p>
          </p:txBody>
        </p:sp>
        <p:sp>
          <p:nvSpPr>
            <p:cNvPr id="24650" name="Text Box 185"/>
            <p:cNvSpPr txBox="1">
              <a:spLocks noChangeArrowheads="1"/>
            </p:cNvSpPr>
            <p:nvPr/>
          </p:nvSpPr>
          <p:spPr bwMode="auto">
            <a:xfrm flipH="1" flipV="1">
              <a:off x="4355" y="2378"/>
              <a:ext cx="191" cy="173"/>
            </a:xfrm>
            <a:prstGeom prst="rect">
              <a:avLst/>
            </a:prstGeom>
            <a:noFill/>
            <a:ln w="12700">
              <a:noFill/>
              <a:miter lim="800000"/>
              <a:headEnd/>
              <a:tailEnd/>
            </a:ln>
          </p:spPr>
          <p:txBody>
            <a:bodyPr wrap="none">
              <a:spAutoFit/>
            </a:bodyPr>
            <a:lstStyle/>
            <a:p>
              <a:r>
                <a:rPr lang="en-US" b="1"/>
                <a:t>O</a:t>
              </a:r>
            </a:p>
          </p:txBody>
        </p:sp>
        <p:sp>
          <p:nvSpPr>
            <p:cNvPr id="24651" name="Line 186"/>
            <p:cNvSpPr>
              <a:spLocks noChangeShapeType="1"/>
            </p:cNvSpPr>
            <p:nvPr/>
          </p:nvSpPr>
          <p:spPr bwMode="auto">
            <a:xfrm rot="19329868" flipH="1">
              <a:off x="3903" y="1913"/>
              <a:ext cx="0" cy="219"/>
            </a:xfrm>
            <a:prstGeom prst="line">
              <a:avLst/>
            </a:prstGeom>
            <a:noFill/>
            <a:ln w="19050">
              <a:solidFill>
                <a:schemeClr val="tx1"/>
              </a:solidFill>
              <a:round/>
              <a:headEnd/>
              <a:tailEnd/>
            </a:ln>
          </p:spPr>
          <p:txBody>
            <a:bodyPr wrap="none" anchor="ctr"/>
            <a:lstStyle/>
            <a:p>
              <a:endParaRPr lang="fr-FR"/>
            </a:p>
          </p:txBody>
        </p:sp>
        <p:sp>
          <p:nvSpPr>
            <p:cNvPr id="24652" name="AutoShape 187"/>
            <p:cNvSpPr>
              <a:spLocks noChangeArrowheads="1"/>
            </p:cNvSpPr>
            <p:nvPr/>
          </p:nvSpPr>
          <p:spPr bwMode="auto">
            <a:xfrm rot="3129868" flipH="1">
              <a:off x="3575" y="1684"/>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4653" name="Rectangle 188"/>
            <p:cNvSpPr>
              <a:spLocks noChangeArrowheads="1"/>
            </p:cNvSpPr>
            <p:nvPr/>
          </p:nvSpPr>
          <p:spPr bwMode="auto">
            <a:xfrm rot="19329868" flipH="1">
              <a:off x="3774" y="1871"/>
              <a:ext cx="61" cy="83"/>
            </a:xfrm>
            <a:prstGeom prst="rect">
              <a:avLst/>
            </a:prstGeom>
            <a:solidFill>
              <a:schemeClr val="bg1"/>
            </a:solidFill>
            <a:ln w="12700">
              <a:noFill/>
              <a:miter lim="800000"/>
              <a:headEnd/>
              <a:tailEnd/>
            </a:ln>
          </p:spPr>
          <p:txBody>
            <a:bodyPr wrap="none" anchor="ctr"/>
            <a:lstStyle/>
            <a:p>
              <a:endParaRPr lang="fr-FR"/>
            </a:p>
          </p:txBody>
        </p:sp>
        <p:sp>
          <p:nvSpPr>
            <p:cNvPr id="24654" name="Line 189"/>
            <p:cNvSpPr>
              <a:spLocks noChangeShapeType="1"/>
            </p:cNvSpPr>
            <p:nvPr/>
          </p:nvSpPr>
          <p:spPr bwMode="auto">
            <a:xfrm rot="-2270132" flipH="1" flipV="1">
              <a:off x="3581" y="1562"/>
              <a:ext cx="0" cy="148"/>
            </a:xfrm>
            <a:prstGeom prst="line">
              <a:avLst/>
            </a:prstGeom>
            <a:noFill/>
            <a:ln w="12700">
              <a:solidFill>
                <a:schemeClr val="tx1"/>
              </a:solidFill>
              <a:round/>
              <a:headEnd/>
              <a:tailEnd/>
            </a:ln>
          </p:spPr>
          <p:txBody>
            <a:bodyPr wrap="none" anchor="ctr"/>
            <a:lstStyle/>
            <a:p>
              <a:endParaRPr lang="fr-FR"/>
            </a:p>
          </p:txBody>
        </p:sp>
        <p:sp>
          <p:nvSpPr>
            <p:cNvPr id="24655" name="Line 190"/>
            <p:cNvSpPr>
              <a:spLocks noChangeShapeType="1"/>
            </p:cNvSpPr>
            <p:nvPr/>
          </p:nvSpPr>
          <p:spPr bwMode="auto">
            <a:xfrm rot="19329868" flipH="1">
              <a:off x="3799" y="1686"/>
              <a:ext cx="0" cy="116"/>
            </a:xfrm>
            <a:prstGeom prst="line">
              <a:avLst/>
            </a:prstGeom>
            <a:noFill/>
            <a:ln w="12700">
              <a:solidFill>
                <a:schemeClr val="tx1"/>
              </a:solidFill>
              <a:round/>
              <a:headEnd/>
              <a:tailEnd/>
            </a:ln>
          </p:spPr>
          <p:txBody>
            <a:bodyPr wrap="none" anchor="ctr"/>
            <a:lstStyle/>
            <a:p>
              <a:endParaRPr lang="fr-FR"/>
            </a:p>
          </p:txBody>
        </p:sp>
        <p:sp>
          <p:nvSpPr>
            <p:cNvPr id="24656" name="Line 191"/>
            <p:cNvSpPr>
              <a:spLocks noChangeShapeType="1"/>
            </p:cNvSpPr>
            <p:nvPr/>
          </p:nvSpPr>
          <p:spPr bwMode="auto">
            <a:xfrm rot="19329868" flipH="1">
              <a:off x="3582" y="1730"/>
              <a:ext cx="83" cy="48"/>
            </a:xfrm>
            <a:prstGeom prst="line">
              <a:avLst/>
            </a:prstGeom>
            <a:noFill/>
            <a:ln w="12700">
              <a:solidFill>
                <a:schemeClr val="tx1"/>
              </a:solidFill>
              <a:round/>
              <a:headEnd/>
              <a:tailEnd/>
            </a:ln>
          </p:spPr>
          <p:txBody>
            <a:bodyPr wrap="none" anchor="ctr"/>
            <a:lstStyle/>
            <a:p>
              <a:endParaRPr lang="fr-FR"/>
            </a:p>
          </p:txBody>
        </p:sp>
        <p:sp>
          <p:nvSpPr>
            <p:cNvPr id="24657" name="Line 192"/>
            <p:cNvSpPr>
              <a:spLocks noChangeShapeType="1"/>
            </p:cNvSpPr>
            <p:nvPr/>
          </p:nvSpPr>
          <p:spPr bwMode="auto">
            <a:xfrm rot="19329868" flipH="1">
              <a:off x="3639" y="1947"/>
              <a:ext cx="65" cy="74"/>
            </a:xfrm>
            <a:prstGeom prst="line">
              <a:avLst/>
            </a:prstGeom>
            <a:noFill/>
            <a:ln w="12700">
              <a:solidFill>
                <a:schemeClr val="tx1"/>
              </a:solidFill>
              <a:round/>
              <a:headEnd/>
              <a:tailEnd/>
            </a:ln>
          </p:spPr>
          <p:txBody>
            <a:bodyPr wrap="none" anchor="ctr"/>
            <a:lstStyle/>
            <a:p>
              <a:endParaRPr lang="fr-FR"/>
            </a:p>
          </p:txBody>
        </p:sp>
        <p:sp>
          <p:nvSpPr>
            <p:cNvPr id="24658" name="Line 193"/>
            <p:cNvSpPr>
              <a:spLocks noChangeShapeType="1"/>
            </p:cNvSpPr>
            <p:nvPr/>
          </p:nvSpPr>
          <p:spPr bwMode="auto">
            <a:xfrm rot="19329868" flipH="1">
              <a:off x="3621" y="1938"/>
              <a:ext cx="65" cy="74"/>
            </a:xfrm>
            <a:prstGeom prst="line">
              <a:avLst/>
            </a:prstGeom>
            <a:noFill/>
            <a:ln w="12700">
              <a:solidFill>
                <a:schemeClr val="tx1"/>
              </a:solidFill>
              <a:round/>
              <a:headEnd/>
              <a:tailEnd/>
            </a:ln>
          </p:spPr>
          <p:txBody>
            <a:bodyPr wrap="none" anchor="ctr"/>
            <a:lstStyle/>
            <a:p>
              <a:endParaRPr lang="fr-FR"/>
            </a:p>
          </p:txBody>
        </p:sp>
        <p:sp>
          <p:nvSpPr>
            <p:cNvPr id="24659" name="AutoShape 194"/>
            <p:cNvSpPr>
              <a:spLocks noChangeArrowheads="1"/>
            </p:cNvSpPr>
            <p:nvPr/>
          </p:nvSpPr>
          <p:spPr bwMode="auto">
            <a:xfrm rot="3129868" flipH="1">
              <a:off x="3575" y="1684"/>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4660" name="Rectangle 195"/>
            <p:cNvSpPr>
              <a:spLocks noChangeArrowheads="1"/>
            </p:cNvSpPr>
            <p:nvPr/>
          </p:nvSpPr>
          <p:spPr bwMode="auto">
            <a:xfrm rot="19329868" flipH="1">
              <a:off x="3774" y="1871"/>
              <a:ext cx="61" cy="83"/>
            </a:xfrm>
            <a:prstGeom prst="rect">
              <a:avLst/>
            </a:prstGeom>
            <a:solidFill>
              <a:schemeClr val="bg1"/>
            </a:solidFill>
            <a:ln w="12700">
              <a:noFill/>
              <a:miter lim="800000"/>
              <a:headEnd/>
              <a:tailEnd/>
            </a:ln>
          </p:spPr>
          <p:txBody>
            <a:bodyPr wrap="none" anchor="ctr"/>
            <a:lstStyle/>
            <a:p>
              <a:endParaRPr lang="fr-FR"/>
            </a:p>
          </p:txBody>
        </p:sp>
        <p:sp>
          <p:nvSpPr>
            <p:cNvPr id="24661" name="Text Box 196"/>
            <p:cNvSpPr txBox="1">
              <a:spLocks noChangeArrowheads="1"/>
            </p:cNvSpPr>
            <p:nvPr/>
          </p:nvSpPr>
          <p:spPr bwMode="auto">
            <a:xfrm rot="19329868" flipH="1">
              <a:off x="3711" y="1825"/>
              <a:ext cx="185" cy="173"/>
            </a:xfrm>
            <a:prstGeom prst="rect">
              <a:avLst/>
            </a:prstGeom>
            <a:noFill/>
            <a:ln w="12700">
              <a:noFill/>
              <a:miter lim="800000"/>
              <a:headEnd/>
              <a:tailEnd/>
            </a:ln>
          </p:spPr>
          <p:txBody>
            <a:bodyPr wrap="none">
              <a:spAutoFit/>
            </a:bodyPr>
            <a:lstStyle/>
            <a:p>
              <a:r>
                <a:rPr lang="en-US" b="1"/>
                <a:t>N</a:t>
              </a:r>
            </a:p>
          </p:txBody>
        </p:sp>
        <p:sp>
          <p:nvSpPr>
            <p:cNvPr id="24662" name="Line 197"/>
            <p:cNvSpPr>
              <a:spLocks noChangeShapeType="1"/>
            </p:cNvSpPr>
            <p:nvPr/>
          </p:nvSpPr>
          <p:spPr bwMode="auto">
            <a:xfrm rot="-2270132" flipH="1" flipV="1">
              <a:off x="3581" y="1562"/>
              <a:ext cx="0" cy="148"/>
            </a:xfrm>
            <a:prstGeom prst="line">
              <a:avLst/>
            </a:prstGeom>
            <a:noFill/>
            <a:ln w="12700">
              <a:solidFill>
                <a:schemeClr val="tx1"/>
              </a:solidFill>
              <a:round/>
              <a:headEnd/>
              <a:tailEnd/>
            </a:ln>
          </p:spPr>
          <p:txBody>
            <a:bodyPr wrap="none" anchor="ctr"/>
            <a:lstStyle/>
            <a:p>
              <a:endParaRPr lang="fr-FR"/>
            </a:p>
          </p:txBody>
        </p:sp>
        <p:sp>
          <p:nvSpPr>
            <p:cNvPr id="24663" name="Text Box 198"/>
            <p:cNvSpPr txBox="1">
              <a:spLocks noChangeArrowheads="1"/>
            </p:cNvSpPr>
            <p:nvPr/>
          </p:nvSpPr>
          <p:spPr bwMode="auto">
            <a:xfrm rot="19329868" flipH="1">
              <a:off x="3551" y="1982"/>
              <a:ext cx="191" cy="173"/>
            </a:xfrm>
            <a:prstGeom prst="rect">
              <a:avLst/>
            </a:prstGeom>
            <a:noFill/>
            <a:ln w="12700">
              <a:noFill/>
              <a:miter lim="800000"/>
              <a:headEnd/>
              <a:tailEnd/>
            </a:ln>
          </p:spPr>
          <p:txBody>
            <a:bodyPr wrap="none">
              <a:spAutoFit/>
            </a:bodyPr>
            <a:lstStyle/>
            <a:p>
              <a:r>
                <a:rPr lang="en-US" b="1"/>
                <a:t>O</a:t>
              </a:r>
            </a:p>
          </p:txBody>
        </p:sp>
        <p:sp>
          <p:nvSpPr>
            <p:cNvPr id="24664" name="Line 199"/>
            <p:cNvSpPr>
              <a:spLocks noChangeShapeType="1"/>
            </p:cNvSpPr>
            <p:nvPr/>
          </p:nvSpPr>
          <p:spPr bwMode="auto">
            <a:xfrm rot="19329868" flipH="1">
              <a:off x="3799" y="1686"/>
              <a:ext cx="0" cy="116"/>
            </a:xfrm>
            <a:prstGeom prst="line">
              <a:avLst/>
            </a:prstGeom>
            <a:noFill/>
            <a:ln w="12700">
              <a:solidFill>
                <a:schemeClr val="tx1"/>
              </a:solidFill>
              <a:round/>
              <a:headEnd/>
              <a:tailEnd/>
            </a:ln>
          </p:spPr>
          <p:txBody>
            <a:bodyPr wrap="none" anchor="ctr"/>
            <a:lstStyle/>
            <a:p>
              <a:endParaRPr lang="fr-FR"/>
            </a:p>
          </p:txBody>
        </p:sp>
        <p:sp>
          <p:nvSpPr>
            <p:cNvPr id="24665" name="Line 200"/>
            <p:cNvSpPr>
              <a:spLocks noChangeShapeType="1"/>
            </p:cNvSpPr>
            <p:nvPr/>
          </p:nvSpPr>
          <p:spPr bwMode="auto">
            <a:xfrm rot="19329868" flipH="1">
              <a:off x="3582" y="1730"/>
              <a:ext cx="83" cy="48"/>
            </a:xfrm>
            <a:prstGeom prst="line">
              <a:avLst/>
            </a:prstGeom>
            <a:noFill/>
            <a:ln w="12700">
              <a:solidFill>
                <a:schemeClr val="tx1"/>
              </a:solidFill>
              <a:round/>
              <a:headEnd/>
              <a:tailEnd/>
            </a:ln>
          </p:spPr>
          <p:txBody>
            <a:bodyPr wrap="none" anchor="ctr"/>
            <a:lstStyle/>
            <a:p>
              <a:endParaRPr lang="fr-FR"/>
            </a:p>
          </p:txBody>
        </p:sp>
        <p:sp>
          <p:nvSpPr>
            <p:cNvPr id="24666" name="Text Box 201"/>
            <p:cNvSpPr txBox="1">
              <a:spLocks noChangeArrowheads="1"/>
            </p:cNvSpPr>
            <p:nvPr/>
          </p:nvSpPr>
          <p:spPr bwMode="auto">
            <a:xfrm rot="19329868" flipH="1">
              <a:off x="3315" y="1501"/>
              <a:ext cx="292" cy="173"/>
            </a:xfrm>
            <a:prstGeom prst="rect">
              <a:avLst/>
            </a:prstGeom>
            <a:noFill/>
            <a:ln w="12700">
              <a:noFill/>
              <a:miter lim="800000"/>
              <a:headEnd/>
              <a:tailEnd/>
            </a:ln>
          </p:spPr>
          <p:txBody>
            <a:bodyPr wrap="none">
              <a:spAutoFit/>
            </a:bodyPr>
            <a:lstStyle/>
            <a:p>
              <a:r>
                <a:rPr lang="en-US" b="1"/>
                <a:t>H</a:t>
              </a:r>
              <a:r>
                <a:rPr lang="en-US" b="1" baseline="-25000"/>
                <a:t>2</a:t>
              </a:r>
              <a:r>
                <a:rPr lang="en-US" b="1"/>
                <a:t>N</a:t>
              </a:r>
            </a:p>
          </p:txBody>
        </p:sp>
        <p:sp>
          <p:nvSpPr>
            <p:cNvPr id="24667" name="Line 202"/>
            <p:cNvSpPr>
              <a:spLocks noChangeShapeType="1"/>
            </p:cNvSpPr>
            <p:nvPr/>
          </p:nvSpPr>
          <p:spPr bwMode="auto">
            <a:xfrm rot="19329868" flipH="1">
              <a:off x="3639" y="1947"/>
              <a:ext cx="65" cy="74"/>
            </a:xfrm>
            <a:prstGeom prst="line">
              <a:avLst/>
            </a:prstGeom>
            <a:noFill/>
            <a:ln w="12700">
              <a:solidFill>
                <a:schemeClr val="tx1"/>
              </a:solidFill>
              <a:round/>
              <a:headEnd/>
              <a:tailEnd/>
            </a:ln>
          </p:spPr>
          <p:txBody>
            <a:bodyPr wrap="none" anchor="ctr"/>
            <a:lstStyle/>
            <a:p>
              <a:endParaRPr lang="fr-FR"/>
            </a:p>
          </p:txBody>
        </p:sp>
        <p:sp>
          <p:nvSpPr>
            <p:cNvPr id="24668" name="Line 203"/>
            <p:cNvSpPr>
              <a:spLocks noChangeShapeType="1"/>
            </p:cNvSpPr>
            <p:nvPr/>
          </p:nvSpPr>
          <p:spPr bwMode="auto">
            <a:xfrm rot="19329868" flipH="1">
              <a:off x="3621" y="1938"/>
              <a:ext cx="65" cy="74"/>
            </a:xfrm>
            <a:prstGeom prst="line">
              <a:avLst/>
            </a:prstGeom>
            <a:noFill/>
            <a:ln w="12700">
              <a:solidFill>
                <a:schemeClr val="tx1"/>
              </a:solidFill>
              <a:round/>
              <a:headEnd/>
              <a:tailEnd/>
            </a:ln>
          </p:spPr>
          <p:txBody>
            <a:bodyPr wrap="none" anchor="ctr"/>
            <a:lstStyle/>
            <a:p>
              <a:endParaRPr lang="fr-FR"/>
            </a:p>
          </p:txBody>
        </p:sp>
        <p:sp>
          <p:nvSpPr>
            <p:cNvPr id="24669" name="Rectangle 204"/>
            <p:cNvSpPr>
              <a:spLocks noChangeArrowheads="1"/>
            </p:cNvSpPr>
            <p:nvPr/>
          </p:nvSpPr>
          <p:spPr bwMode="auto">
            <a:xfrm rot="19329868" flipH="1">
              <a:off x="3557" y="1788"/>
              <a:ext cx="61" cy="83"/>
            </a:xfrm>
            <a:prstGeom prst="rect">
              <a:avLst/>
            </a:prstGeom>
            <a:solidFill>
              <a:schemeClr val="bg1"/>
            </a:solidFill>
            <a:ln w="12700">
              <a:noFill/>
              <a:miter lim="800000"/>
              <a:headEnd/>
              <a:tailEnd/>
            </a:ln>
          </p:spPr>
          <p:txBody>
            <a:bodyPr wrap="none" anchor="ctr"/>
            <a:lstStyle/>
            <a:p>
              <a:endParaRPr lang="fr-FR"/>
            </a:p>
          </p:txBody>
        </p:sp>
        <p:sp>
          <p:nvSpPr>
            <p:cNvPr id="24670" name="Text Box 205"/>
            <p:cNvSpPr txBox="1">
              <a:spLocks noChangeArrowheads="1"/>
            </p:cNvSpPr>
            <p:nvPr/>
          </p:nvSpPr>
          <p:spPr bwMode="auto">
            <a:xfrm rot="19329868" flipH="1">
              <a:off x="3494" y="1745"/>
              <a:ext cx="185" cy="173"/>
            </a:xfrm>
            <a:prstGeom prst="rect">
              <a:avLst/>
            </a:prstGeom>
            <a:noFill/>
            <a:ln w="12700">
              <a:noFill/>
              <a:miter lim="800000"/>
              <a:headEnd/>
              <a:tailEnd/>
            </a:ln>
          </p:spPr>
          <p:txBody>
            <a:bodyPr wrap="none">
              <a:spAutoFit/>
            </a:bodyPr>
            <a:lstStyle/>
            <a:p>
              <a:r>
                <a:rPr lang="en-US" b="1"/>
                <a:t>N</a:t>
              </a:r>
            </a:p>
          </p:txBody>
        </p:sp>
        <p:sp>
          <p:nvSpPr>
            <p:cNvPr id="24671" name="Text Box 206"/>
            <p:cNvSpPr txBox="1">
              <a:spLocks noChangeArrowheads="1"/>
            </p:cNvSpPr>
            <p:nvPr/>
          </p:nvSpPr>
          <p:spPr bwMode="auto">
            <a:xfrm>
              <a:off x="4338" y="1648"/>
              <a:ext cx="116" cy="173"/>
            </a:xfrm>
            <a:prstGeom prst="rect">
              <a:avLst/>
            </a:prstGeom>
            <a:noFill/>
            <a:ln w="12700">
              <a:noFill/>
              <a:miter lim="800000"/>
              <a:headEnd/>
              <a:tailEnd/>
            </a:ln>
          </p:spPr>
          <p:txBody>
            <a:bodyPr wrap="none">
              <a:spAutoFit/>
            </a:bodyPr>
            <a:lstStyle/>
            <a:p>
              <a:endParaRPr lang="fr-FR" b="1"/>
            </a:p>
          </p:txBody>
        </p:sp>
        <p:sp>
          <p:nvSpPr>
            <p:cNvPr id="24672" name="Text Box 207"/>
            <p:cNvSpPr txBox="1">
              <a:spLocks noChangeArrowheads="1"/>
            </p:cNvSpPr>
            <p:nvPr/>
          </p:nvSpPr>
          <p:spPr bwMode="auto">
            <a:xfrm flipH="1">
              <a:off x="3876" y="497"/>
              <a:ext cx="191" cy="173"/>
            </a:xfrm>
            <a:prstGeom prst="rect">
              <a:avLst/>
            </a:prstGeom>
            <a:noFill/>
            <a:ln w="12700">
              <a:noFill/>
              <a:miter lim="800000"/>
              <a:headEnd/>
              <a:tailEnd/>
            </a:ln>
          </p:spPr>
          <p:txBody>
            <a:bodyPr wrap="none">
              <a:spAutoFit/>
            </a:bodyPr>
            <a:lstStyle/>
            <a:p>
              <a:r>
                <a:rPr lang="en-US" b="1"/>
                <a:t>H</a:t>
              </a:r>
            </a:p>
          </p:txBody>
        </p:sp>
        <p:sp>
          <p:nvSpPr>
            <p:cNvPr id="24673" name="Text Box 208"/>
            <p:cNvSpPr txBox="1">
              <a:spLocks noChangeArrowheads="1"/>
            </p:cNvSpPr>
            <p:nvPr/>
          </p:nvSpPr>
          <p:spPr bwMode="auto">
            <a:xfrm flipH="1">
              <a:off x="4173" y="497"/>
              <a:ext cx="266" cy="173"/>
            </a:xfrm>
            <a:prstGeom prst="rect">
              <a:avLst/>
            </a:prstGeom>
            <a:noFill/>
            <a:ln w="12700">
              <a:noFill/>
              <a:miter lim="800000"/>
              <a:headEnd/>
              <a:tailEnd/>
            </a:ln>
          </p:spPr>
          <p:txBody>
            <a:bodyPr wrap="none">
              <a:spAutoFit/>
            </a:bodyPr>
            <a:lstStyle/>
            <a:p>
              <a:r>
                <a:rPr lang="en-US" b="1"/>
                <a:t>OH</a:t>
              </a:r>
            </a:p>
          </p:txBody>
        </p:sp>
        <p:sp>
          <p:nvSpPr>
            <p:cNvPr id="24674" name="AutoShape 209"/>
            <p:cNvSpPr>
              <a:spLocks noChangeArrowheads="1"/>
            </p:cNvSpPr>
            <p:nvPr/>
          </p:nvSpPr>
          <p:spPr bwMode="auto">
            <a:xfrm flipH="1" flipV="1">
              <a:off x="3873" y="760"/>
              <a:ext cx="486" cy="304"/>
            </a:xfrm>
            <a:prstGeom prst="pentagon">
              <a:avLst/>
            </a:prstGeom>
            <a:noFill/>
            <a:ln w="19050">
              <a:solidFill>
                <a:schemeClr val="tx1"/>
              </a:solidFill>
              <a:miter lim="800000"/>
              <a:headEnd/>
              <a:tailEnd/>
            </a:ln>
          </p:spPr>
          <p:txBody>
            <a:bodyPr wrap="none" anchor="ctr"/>
            <a:lstStyle/>
            <a:p>
              <a:endParaRPr lang="fr-FR"/>
            </a:p>
          </p:txBody>
        </p:sp>
        <p:sp>
          <p:nvSpPr>
            <p:cNvPr id="24675" name="Rectangle 210"/>
            <p:cNvSpPr>
              <a:spLocks noChangeArrowheads="1"/>
            </p:cNvSpPr>
            <p:nvPr/>
          </p:nvSpPr>
          <p:spPr bwMode="auto">
            <a:xfrm flipH="1" flipV="1">
              <a:off x="4081" y="1030"/>
              <a:ext cx="70" cy="84"/>
            </a:xfrm>
            <a:prstGeom prst="rect">
              <a:avLst/>
            </a:prstGeom>
            <a:solidFill>
              <a:schemeClr val="bg1"/>
            </a:solidFill>
            <a:ln w="12700">
              <a:noFill/>
              <a:miter lim="800000"/>
              <a:headEnd/>
              <a:tailEnd/>
            </a:ln>
          </p:spPr>
          <p:txBody>
            <a:bodyPr wrap="none" anchor="ctr"/>
            <a:lstStyle/>
            <a:p>
              <a:endParaRPr lang="fr-FR"/>
            </a:p>
          </p:txBody>
        </p:sp>
        <p:sp>
          <p:nvSpPr>
            <p:cNvPr id="24676" name="Line 211"/>
            <p:cNvSpPr>
              <a:spLocks noChangeShapeType="1"/>
            </p:cNvSpPr>
            <p:nvPr/>
          </p:nvSpPr>
          <p:spPr bwMode="auto">
            <a:xfrm flipH="1">
              <a:off x="3970" y="613"/>
              <a:ext cx="0" cy="152"/>
            </a:xfrm>
            <a:prstGeom prst="line">
              <a:avLst/>
            </a:prstGeom>
            <a:noFill/>
            <a:ln w="12700">
              <a:solidFill>
                <a:schemeClr val="tx1"/>
              </a:solidFill>
              <a:round/>
              <a:headEnd/>
              <a:tailEnd/>
            </a:ln>
          </p:spPr>
          <p:txBody>
            <a:bodyPr wrap="none" anchor="ctr"/>
            <a:lstStyle/>
            <a:p>
              <a:endParaRPr lang="fr-FR"/>
            </a:p>
          </p:txBody>
        </p:sp>
        <p:sp>
          <p:nvSpPr>
            <p:cNvPr id="24677" name="Text Box 212"/>
            <p:cNvSpPr txBox="1">
              <a:spLocks noChangeArrowheads="1"/>
            </p:cNvSpPr>
            <p:nvPr/>
          </p:nvSpPr>
          <p:spPr bwMode="auto">
            <a:xfrm flipH="1">
              <a:off x="4280" y="1441"/>
              <a:ext cx="175" cy="173"/>
            </a:xfrm>
            <a:prstGeom prst="rect">
              <a:avLst/>
            </a:prstGeom>
            <a:noFill/>
            <a:ln w="12700">
              <a:noFill/>
              <a:miter lim="800000"/>
              <a:headEnd/>
              <a:tailEnd/>
            </a:ln>
          </p:spPr>
          <p:txBody>
            <a:bodyPr wrap="none">
              <a:spAutoFit/>
            </a:bodyPr>
            <a:lstStyle/>
            <a:p>
              <a:r>
                <a:rPr lang="en-US" b="1"/>
                <a:t>P</a:t>
              </a:r>
            </a:p>
          </p:txBody>
        </p:sp>
        <p:sp>
          <p:nvSpPr>
            <p:cNvPr id="24678" name="Line 213"/>
            <p:cNvSpPr>
              <a:spLocks noChangeShapeType="1"/>
            </p:cNvSpPr>
            <p:nvPr/>
          </p:nvSpPr>
          <p:spPr bwMode="auto">
            <a:xfrm rot="16200000" flipH="1">
              <a:off x="4450" y="1467"/>
              <a:ext cx="0" cy="125"/>
            </a:xfrm>
            <a:prstGeom prst="line">
              <a:avLst/>
            </a:prstGeom>
            <a:noFill/>
            <a:ln w="12700">
              <a:solidFill>
                <a:schemeClr val="tx1"/>
              </a:solidFill>
              <a:round/>
              <a:headEnd/>
              <a:tailEnd/>
            </a:ln>
          </p:spPr>
          <p:txBody>
            <a:bodyPr wrap="none" anchor="ctr"/>
            <a:lstStyle/>
            <a:p>
              <a:endParaRPr lang="fr-FR"/>
            </a:p>
          </p:txBody>
        </p:sp>
        <p:sp>
          <p:nvSpPr>
            <p:cNvPr id="24679" name="Line 214"/>
            <p:cNvSpPr>
              <a:spLocks noChangeShapeType="1"/>
            </p:cNvSpPr>
            <p:nvPr/>
          </p:nvSpPr>
          <p:spPr bwMode="auto">
            <a:xfrm flipH="1">
              <a:off x="4266" y="613"/>
              <a:ext cx="0" cy="152"/>
            </a:xfrm>
            <a:prstGeom prst="line">
              <a:avLst/>
            </a:prstGeom>
            <a:noFill/>
            <a:ln w="12700">
              <a:solidFill>
                <a:schemeClr val="tx1"/>
              </a:solidFill>
              <a:round/>
              <a:headEnd/>
              <a:tailEnd/>
            </a:ln>
          </p:spPr>
          <p:txBody>
            <a:bodyPr wrap="none" anchor="ctr"/>
            <a:lstStyle/>
            <a:p>
              <a:endParaRPr lang="fr-FR"/>
            </a:p>
          </p:txBody>
        </p:sp>
        <p:sp>
          <p:nvSpPr>
            <p:cNvPr id="24680" name="Line 215"/>
            <p:cNvSpPr>
              <a:spLocks noChangeShapeType="1"/>
            </p:cNvSpPr>
            <p:nvPr/>
          </p:nvSpPr>
          <p:spPr bwMode="auto">
            <a:xfrm flipH="1">
              <a:off x="4359" y="946"/>
              <a:ext cx="0" cy="135"/>
            </a:xfrm>
            <a:prstGeom prst="line">
              <a:avLst/>
            </a:prstGeom>
            <a:noFill/>
            <a:ln w="12700">
              <a:solidFill>
                <a:schemeClr val="tx1"/>
              </a:solidFill>
              <a:round/>
              <a:headEnd/>
              <a:tailEnd/>
            </a:ln>
          </p:spPr>
          <p:txBody>
            <a:bodyPr wrap="none" anchor="ctr"/>
            <a:lstStyle/>
            <a:p>
              <a:endParaRPr lang="fr-FR"/>
            </a:p>
          </p:txBody>
        </p:sp>
        <p:sp>
          <p:nvSpPr>
            <p:cNvPr id="24681" name="Line 216"/>
            <p:cNvSpPr>
              <a:spLocks noChangeShapeType="1"/>
            </p:cNvSpPr>
            <p:nvPr/>
          </p:nvSpPr>
          <p:spPr bwMode="auto">
            <a:xfrm flipH="1">
              <a:off x="4359" y="1148"/>
              <a:ext cx="0" cy="123"/>
            </a:xfrm>
            <a:prstGeom prst="line">
              <a:avLst/>
            </a:prstGeom>
            <a:noFill/>
            <a:ln w="12700">
              <a:solidFill>
                <a:schemeClr val="tx1"/>
              </a:solidFill>
              <a:round/>
              <a:headEnd/>
              <a:tailEnd/>
            </a:ln>
          </p:spPr>
          <p:txBody>
            <a:bodyPr wrap="none" anchor="ctr"/>
            <a:lstStyle/>
            <a:p>
              <a:endParaRPr lang="fr-FR"/>
            </a:p>
          </p:txBody>
        </p:sp>
        <p:sp>
          <p:nvSpPr>
            <p:cNvPr id="24682" name="Text Box 217"/>
            <p:cNvSpPr txBox="1">
              <a:spLocks noChangeArrowheads="1"/>
            </p:cNvSpPr>
            <p:nvPr/>
          </p:nvSpPr>
          <p:spPr bwMode="auto">
            <a:xfrm flipH="1">
              <a:off x="4265" y="1221"/>
              <a:ext cx="191" cy="173"/>
            </a:xfrm>
            <a:prstGeom prst="rect">
              <a:avLst/>
            </a:prstGeom>
            <a:noFill/>
            <a:ln w="12700">
              <a:noFill/>
              <a:miter lim="800000"/>
              <a:headEnd/>
              <a:tailEnd/>
            </a:ln>
          </p:spPr>
          <p:txBody>
            <a:bodyPr wrap="none">
              <a:spAutoFit/>
            </a:bodyPr>
            <a:lstStyle/>
            <a:p>
              <a:r>
                <a:rPr lang="en-US" b="1"/>
                <a:t>O</a:t>
              </a:r>
            </a:p>
          </p:txBody>
        </p:sp>
        <p:sp>
          <p:nvSpPr>
            <p:cNvPr id="24683" name="Line 218"/>
            <p:cNvSpPr>
              <a:spLocks noChangeShapeType="1"/>
            </p:cNvSpPr>
            <p:nvPr/>
          </p:nvSpPr>
          <p:spPr bwMode="auto">
            <a:xfrm flipH="1">
              <a:off x="4359" y="1572"/>
              <a:ext cx="0" cy="114"/>
            </a:xfrm>
            <a:prstGeom prst="line">
              <a:avLst/>
            </a:prstGeom>
            <a:noFill/>
            <a:ln w="12700">
              <a:solidFill>
                <a:schemeClr val="tx1"/>
              </a:solidFill>
              <a:round/>
              <a:headEnd/>
              <a:tailEnd/>
            </a:ln>
          </p:spPr>
          <p:txBody>
            <a:bodyPr wrap="none" anchor="ctr"/>
            <a:lstStyle/>
            <a:p>
              <a:endParaRPr lang="fr-FR"/>
            </a:p>
          </p:txBody>
        </p:sp>
        <p:sp>
          <p:nvSpPr>
            <p:cNvPr id="24684" name="Line 219"/>
            <p:cNvSpPr>
              <a:spLocks noChangeShapeType="1"/>
            </p:cNvSpPr>
            <p:nvPr/>
          </p:nvSpPr>
          <p:spPr bwMode="auto">
            <a:xfrm rot="16200000" flipH="1">
              <a:off x="4269" y="1473"/>
              <a:ext cx="0" cy="125"/>
            </a:xfrm>
            <a:prstGeom prst="line">
              <a:avLst/>
            </a:prstGeom>
            <a:noFill/>
            <a:ln w="12700">
              <a:solidFill>
                <a:schemeClr val="tx1"/>
              </a:solidFill>
              <a:round/>
              <a:headEnd/>
              <a:tailEnd/>
            </a:ln>
          </p:spPr>
          <p:txBody>
            <a:bodyPr wrap="none" anchor="ctr"/>
            <a:lstStyle/>
            <a:p>
              <a:endParaRPr lang="fr-FR"/>
            </a:p>
          </p:txBody>
        </p:sp>
        <p:sp>
          <p:nvSpPr>
            <p:cNvPr id="24685" name="Text Box 220"/>
            <p:cNvSpPr txBox="1">
              <a:spLocks noChangeArrowheads="1"/>
            </p:cNvSpPr>
            <p:nvPr/>
          </p:nvSpPr>
          <p:spPr bwMode="auto">
            <a:xfrm flipH="1">
              <a:off x="4462" y="1423"/>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4686" name="Line 221"/>
            <p:cNvSpPr>
              <a:spLocks noChangeShapeType="1"/>
            </p:cNvSpPr>
            <p:nvPr/>
          </p:nvSpPr>
          <p:spPr bwMode="auto">
            <a:xfrm rot="16200000" flipH="1">
              <a:off x="4269" y="1456"/>
              <a:ext cx="0" cy="125"/>
            </a:xfrm>
            <a:prstGeom prst="line">
              <a:avLst/>
            </a:prstGeom>
            <a:noFill/>
            <a:ln w="12700">
              <a:solidFill>
                <a:schemeClr val="tx1"/>
              </a:solidFill>
              <a:round/>
              <a:headEnd/>
              <a:tailEnd/>
            </a:ln>
          </p:spPr>
          <p:txBody>
            <a:bodyPr wrap="none" anchor="ctr"/>
            <a:lstStyle/>
            <a:p>
              <a:endParaRPr lang="fr-FR"/>
            </a:p>
          </p:txBody>
        </p:sp>
        <p:sp>
          <p:nvSpPr>
            <p:cNvPr id="24687" name="Text Box 222"/>
            <p:cNvSpPr txBox="1">
              <a:spLocks noChangeArrowheads="1"/>
            </p:cNvSpPr>
            <p:nvPr/>
          </p:nvSpPr>
          <p:spPr bwMode="auto">
            <a:xfrm flipH="1">
              <a:off x="4022" y="968"/>
              <a:ext cx="191" cy="173"/>
            </a:xfrm>
            <a:prstGeom prst="rect">
              <a:avLst/>
            </a:prstGeom>
            <a:noFill/>
            <a:ln w="12700">
              <a:noFill/>
              <a:miter lim="800000"/>
              <a:headEnd/>
              <a:tailEnd/>
            </a:ln>
          </p:spPr>
          <p:txBody>
            <a:bodyPr wrap="none">
              <a:spAutoFit/>
            </a:bodyPr>
            <a:lstStyle/>
            <a:p>
              <a:r>
                <a:rPr lang="en-US" b="1"/>
                <a:t>O</a:t>
              </a:r>
            </a:p>
          </p:txBody>
        </p:sp>
        <p:sp>
          <p:nvSpPr>
            <p:cNvPr id="24688" name="Text Box 223"/>
            <p:cNvSpPr txBox="1">
              <a:spLocks noChangeArrowheads="1"/>
            </p:cNvSpPr>
            <p:nvPr/>
          </p:nvSpPr>
          <p:spPr bwMode="auto">
            <a:xfrm flipH="1">
              <a:off x="4084" y="1449"/>
              <a:ext cx="191" cy="173"/>
            </a:xfrm>
            <a:prstGeom prst="rect">
              <a:avLst/>
            </a:prstGeom>
            <a:noFill/>
            <a:ln w="12700">
              <a:noFill/>
              <a:miter lim="800000"/>
              <a:headEnd/>
              <a:tailEnd/>
            </a:ln>
          </p:spPr>
          <p:txBody>
            <a:bodyPr wrap="none">
              <a:spAutoFit/>
            </a:bodyPr>
            <a:lstStyle/>
            <a:p>
              <a:r>
                <a:rPr lang="en-US" b="1"/>
                <a:t>O</a:t>
              </a:r>
            </a:p>
          </p:txBody>
        </p:sp>
        <p:sp>
          <p:nvSpPr>
            <p:cNvPr id="24689" name="Line 224"/>
            <p:cNvSpPr>
              <a:spLocks noChangeShapeType="1"/>
            </p:cNvSpPr>
            <p:nvPr/>
          </p:nvSpPr>
          <p:spPr bwMode="auto">
            <a:xfrm flipH="1">
              <a:off x="4359" y="1350"/>
              <a:ext cx="0" cy="144"/>
            </a:xfrm>
            <a:prstGeom prst="line">
              <a:avLst/>
            </a:prstGeom>
            <a:noFill/>
            <a:ln w="12700">
              <a:solidFill>
                <a:schemeClr val="tx1"/>
              </a:solidFill>
              <a:round/>
              <a:headEnd/>
              <a:tailEnd/>
            </a:ln>
          </p:spPr>
          <p:txBody>
            <a:bodyPr wrap="none" anchor="ctr"/>
            <a:lstStyle/>
            <a:p>
              <a:endParaRPr lang="fr-FR"/>
            </a:p>
          </p:txBody>
        </p:sp>
        <p:sp>
          <p:nvSpPr>
            <p:cNvPr id="24690" name="Text Box 225"/>
            <p:cNvSpPr txBox="1">
              <a:spLocks noChangeArrowheads="1"/>
            </p:cNvSpPr>
            <p:nvPr/>
          </p:nvSpPr>
          <p:spPr bwMode="auto">
            <a:xfrm flipH="1">
              <a:off x="4259" y="1031"/>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4691" name="Line 226"/>
            <p:cNvSpPr>
              <a:spLocks noChangeShapeType="1"/>
            </p:cNvSpPr>
            <p:nvPr/>
          </p:nvSpPr>
          <p:spPr bwMode="auto">
            <a:xfrm rot="19152661" flipH="1">
              <a:off x="3799" y="754"/>
              <a:ext cx="0" cy="219"/>
            </a:xfrm>
            <a:prstGeom prst="line">
              <a:avLst/>
            </a:prstGeom>
            <a:noFill/>
            <a:ln w="19050">
              <a:solidFill>
                <a:schemeClr val="tx1"/>
              </a:solidFill>
              <a:round/>
              <a:headEnd/>
              <a:tailEnd/>
            </a:ln>
          </p:spPr>
          <p:txBody>
            <a:bodyPr wrap="none" anchor="ctr"/>
            <a:lstStyle/>
            <a:p>
              <a:endParaRPr lang="fr-FR"/>
            </a:p>
          </p:txBody>
        </p:sp>
        <p:sp>
          <p:nvSpPr>
            <p:cNvPr id="24692" name="Text Box 227"/>
            <p:cNvSpPr txBox="1">
              <a:spLocks noChangeArrowheads="1"/>
            </p:cNvSpPr>
            <p:nvPr/>
          </p:nvSpPr>
          <p:spPr bwMode="auto">
            <a:xfrm rot="19152661" flipH="1">
              <a:off x="3598" y="272"/>
              <a:ext cx="292" cy="173"/>
            </a:xfrm>
            <a:prstGeom prst="rect">
              <a:avLst/>
            </a:prstGeom>
            <a:noFill/>
            <a:ln w="12700">
              <a:noFill/>
              <a:miter lim="800000"/>
              <a:headEnd/>
              <a:tailEnd/>
            </a:ln>
          </p:spPr>
          <p:txBody>
            <a:bodyPr wrap="none">
              <a:spAutoFit/>
            </a:bodyPr>
            <a:lstStyle/>
            <a:p>
              <a:r>
                <a:rPr lang="en-US" b="1"/>
                <a:t>CH</a:t>
              </a:r>
              <a:r>
                <a:rPr lang="en-US" b="1" baseline="-25000"/>
                <a:t>3</a:t>
              </a:r>
              <a:endParaRPr lang="en-US" b="1"/>
            </a:p>
          </p:txBody>
        </p:sp>
        <p:sp>
          <p:nvSpPr>
            <p:cNvPr id="24693" name="AutoShape 228"/>
            <p:cNvSpPr>
              <a:spLocks noChangeArrowheads="1"/>
            </p:cNvSpPr>
            <p:nvPr/>
          </p:nvSpPr>
          <p:spPr bwMode="auto">
            <a:xfrm rot="2952661" flipH="1">
              <a:off x="3486" y="550"/>
              <a:ext cx="284" cy="279"/>
            </a:xfrm>
            <a:prstGeom prst="hexagon">
              <a:avLst>
                <a:gd name="adj" fmla="val 25448"/>
                <a:gd name="vf" fmla="val 115470"/>
              </a:avLst>
            </a:prstGeom>
            <a:noFill/>
            <a:ln w="19050">
              <a:solidFill>
                <a:schemeClr val="tx1"/>
              </a:solidFill>
              <a:miter lim="800000"/>
              <a:headEnd/>
              <a:tailEnd/>
            </a:ln>
          </p:spPr>
          <p:txBody>
            <a:bodyPr wrap="none" anchor="ctr"/>
            <a:lstStyle/>
            <a:p>
              <a:endParaRPr lang="fr-FR"/>
            </a:p>
          </p:txBody>
        </p:sp>
        <p:sp>
          <p:nvSpPr>
            <p:cNvPr id="24694" name="Line 229"/>
            <p:cNvSpPr>
              <a:spLocks noChangeShapeType="1"/>
            </p:cNvSpPr>
            <p:nvPr/>
          </p:nvSpPr>
          <p:spPr bwMode="auto">
            <a:xfrm rot="-2447339" flipH="1" flipV="1">
              <a:off x="3481" y="467"/>
              <a:ext cx="0" cy="139"/>
            </a:xfrm>
            <a:prstGeom prst="line">
              <a:avLst/>
            </a:prstGeom>
            <a:noFill/>
            <a:ln w="12700">
              <a:solidFill>
                <a:schemeClr val="tx1"/>
              </a:solidFill>
              <a:round/>
              <a:headEnd/>
              <a:tailEnd/>
            </a:ln>
          </p:spPr>
          <p:txBody>
            <a:bodyPr wrap="none" anchor="ctr"/>
            <a:lstStyle/>
            <a:p>
              <a:endParaRPr lang="fr-FR"/>
            </a:p>
          </p:txBody>
        </p:sp>
        <p:sp>
          <p:nvSpPr>
            <p:cNvPr id="24695" name="Text Box 230"/>
            <p:cNvSpPr txBox="1">
              <a:spLocks noChangeArrowheads="1"/>
            </p:cNvSpPr>
            <p:nvPr/>
          </p:nvSpPr>
          <p:spPr bwMode="auto">
            <a:xfrm rot="19152661" flipH="1">
              <a:off x="3460" y="889"/>
              <a:ext cx="191" cy="173"/>
            </a:xfrm>
            <a:prstGeom prst="rect">
              <a:avLst/>
            </a:prstGeom>
            <a:noFill/>
            <a:ln w="12700">
              <a:noFill/>
              <a:miter lim="800000"/>
              <a:headEnd/>
              <a:tailEnd/>
            </a:ln>
          </p:spPr>
          <p:txBody>
            <a:bodyPr wrap="none">
              <a:spAutoFit/>
            </a:bodyPr>
            <a:lstStyle/>
            <a:p>
              <a:r>
                <a:rPr lang="en-US" b="1"/>
                <a:t>O</a:t>
              </a:r>
            </a:p>
          </p:txBody>
        </p:sp>
        <p:sp>
          <p:nvSpPr>
            <p:cNvPr id="24696" name="Line 231"/>
            <p:cNvSpPr>
              <a:spLocks noChangeShapeType="1"/>
            </p:cNvSpPr>
            <p:nvPr/>
          </p:nvSpPr>
          <p:spPr bwMode="auto">
            <a:xfrm rot="19152661" flipH="1">
              <a:off x="3720" y="557"/>
              <a:ext cx="0" cy="117"/>
            </a:xfrm>
            <a:prstGeom prst="line">
              <a:avLst/>
            </a:prstGeom>
            <a:noFill/>
            <a:ln w="12700">
              <a:solidFill>
                <a:schemeClr val="tx1"/>
              </a:solidFill>
              <a:round/>
              <a:headEnd/>
              <a:tailEnd/>
            </a:ln>
          </p:spPr>
          <p:txBody>
            <a:bodyPr wrap="none" anchor="ctr"/>
            <a:lstStyle/>
            <a:p>
              <a:endParaRPr lang="fr-FR"/>
            </a:p>
          </p:txBody>
        </p:sp>
        <p:sp>
          <p:nvSpPr>
            <p:cNvPr id="24697" name="Line 232"/>
            <p:cNvSpPr>
              <a:spLocks noChangeShapeType="1"/>
            </p:cNvSpPr>
            <p:nvPr/>
          </p:nvSpPr>
          <p:spPr bwMode="auto">
            <a:xfrm rot="19152661" flipH="1">
              <a:off x="3539" y="850"/>
              <a:ext cx="75" cy="75"/>
            </a:xfrm>
            <a:prstGeom prst="line">
              <a:avLst/>
            </a:prstGeom>
            <a:noFill/>
            <a:ln w="12700">
              <a:solidFill>
                <a:schemeClr val="tx1"/>
              </a:solidFill>
              <a:round/>
              <a:headEnd/>
              <a:tailEnd/>
            </a:ln>
          </p:spPr>
          <p:txBody>
            <a:bodyPr wrap="none" anchor="ctr"/>
            <a:lstStyle/>
            <a:p>
              <a:endParaRPr lang="fr-FR"/>
            </a:p>
          </p:txBody>
        </p:sp>
        <p:sp>
          <p:nvSpPr>
            <p:cNvPr id="24698" name="Line 233"/>
            <p:cNvSpPr>
              <a:spLocks noChangeShapeType="1"/>
            </p:cNvSpPr>
            <p:nvPr/>
          </p:nvSpPr>
          <p:spPr bwMode="auto">
            <a:xfrm rot="19152661" flipH="1">
              <a:off x="3520" y="843"/>
              <a:ext cx="75" cy="75"/>
            </a:xfrm>
            <a:prstGeom prst="line">
              <a:avLst/>
            </a:prstGeom>
            <a:noFill/>
            <a:ln w="12700">
              <a:solidFill>
                <a:schemeClr val="tx1"/>
              </a:solidFill>
              <a:round/>
              <a:headEnd/>
              <a:tailEnd/>
            </a:ln>
          </p:spPr>
          <p:txBody>
            <a:bodyPr wrap="none" anchor="ctr"/>
            <a:lstStyle/>
            <a:p>
              <a:endParaRPr lang="fr-FR"/>
            </a:p>
          </p:txBody>
        </p:sp>
        <p:sp>
          <p:nvSpPr>
            <p:cNvPr id="24699" name="AutoShape 234"/>
            <p:cNvSpPr>
              <a:spLocks noChangeArrowheads="1"/>
            </p:cNvSpPr>
            <p:nvPr/>
          </p:nvSpPr>
          <p:spPr bwMode="auto">
            <a:xfrm rot="2952661" flipH="1">
              <a:off x="3486" y="550"/>
              <a:ext cx="284" cy="279"/>
            </a:xfrm>
            <a:prstGeom prst="hexagon">
              <a:avLst>
                <a:gd name="adj" fmla="val 25448"/>
                <a:gd name="vf" fmla="val 115470"/>
              </a:avLst>
            </a:prstGeom>
            <a:noFill/>
            <a:ln w="19050">
              <a:solidFill>
                <a:schemeClr val="tx1"/>
              </a:solidFill>
              <a:miter lim="800000"/>
              <a:headEnd/>
              <a:tailEnd/>
            </a:ln>
          </p:spPr>
          <p:txBody>
            <a:bodyPr wrap="none" anchor="ctr"/>
            <a:lstStyle/>
            <a:p>
              <a:endParaRPr lang="fr-FR"/>
            </a:p>
          </p:txBody>
        </p:sp>
        <p:sp>
          <p:nvSpPr>
            <p:cNvPr id="24700" name="Rectangle 235"/>
            <p:cNvSpPr>
              <a:spLocks noChangeArrowheads="1"/>
            </p:cNvSpPr>
            <p:nvPr/>
          </p:nvSpPr>
          <p:spPr bwMode="auto">
            <a:xfrm rot="19152661" flipH="1">
              <a:off x="3681" y="757"/>
              <a:ext cx="70" cy="77"/>
            </a:xfrm>
            <a:prstGeom prst="rect">
              <a:avLst/>
            </a:prstGeom>
            <a:solidFill>
              <a:schemeClr val="bg1"/>
            </a:solidFill>
            <a:ln w="12700">
              <a:noFill/>
              <a:miter lim="800000"/>
              <a:headEnd/>
              <a:tailEnd/>
            </a:ln>
          </p:spPr>
          <p:txBody>
            <a:bodyPr wrap="none" anchor="ctr"/>
            <a:lstStyle/>
            <a:p>
              <a:endParaRPr lang="fr-FR"/>
            </a:p>
          </p:txBody>
        </p:sp>
        <p:sp>
          <p:nvSpPr>
            <p:cNvPr id="24701" name="Line 236"/>
            <p:cNvSpPr>
              <a:spLocks noChangeShapeType="1"/>
            </p:cNvSpPr>
            <p:nvPr/>
          </p:nvSpPr>
          <p:spPr bwMode="auto">
            <a:xfrm rot="-2447339" flipH="1" flipV="1">
              <a:off x="3495" y="455"/>
              <a:ext cx="0" cy="139"/>
            </a:xfrm>
            <a:prstGeom prst="line">
              <a:avLst/>
            </a:prstGeom>
            <a:noFill/>
            <a:ln w="12700">
              <a:solidFill>
                <a:schemeClr val="tx1"/>
              </a:solidFill>
              <a:round/>
              <a:headEnd/>
              <a:tailEnd/>
            </a:ln>
          </p:spPr>
          <p:txBody>
            <a:bodyPr wrap="none" anchor="ctr"/>
            <a:lstStyle/>
            <a:p>
              <a:endParaRPr lang="fr-FR"/>
            </a:p>
          </p:txBody>
        </p:sp>
        <p:sp>
          <p:nvSpPr>
            <p:cNvPr id="24702" name="Text Box 237"/>
            <p:cNvSpPr txBox="1">
              <a:spLocks noChangeArrowheads="1"/>
            </p:cNvSpPr>
            <p:nvPr/>
          </p:nvSpPr>
          <p:spPr bwMode="auto">
            <a:xfrm rot="19152661" flipH="1">
              <a:off x="3324" y="364"/>
              <a:ext cx="191" cy="173"/>
            </a:xfrm>
            <a:prstGeom prst="rect">
              <a:avLst/>
            </a:prstGeom>
            <a:noFill/>
            <a:ln w="12700">
              <a:noFill/>
              <a:miter lim="800000"/>
              <a:headEnd/>
              <a:tailEnd/>
            </a:ln>
          </p:spPr>
          <p:txBody>
            <a:bodyPr wrap="none">
              <a:spAutoFit/>
            </a:bodyPr>
            <a:lstStyle/>
            <a:p>
              <a:r>
                <a:rPr lang="en-US" b="1"/>
                <a:t>O</a:t>
              </a:r>
            </a:p>
          </p:txBody>
        </p:sp>
        <p:sp>
          <p:nvSpPr>
            <p:cNvPr id="24703" name="Line 238"/>
            <p:cNvSpPr>
              <a:spLocks noChangeShapeType="1"/>
            </p:cNvSpPr>
            <p:nvPr/>
          </p:nvSpPr>
          <p:spPr bwMode="auto">
            <a:xfrm rot="19152661" flipH="1">
              <a:off x="3720" y="557"/>
              <a:ext cx="0" cy="117"/>
            </a:xfrm>
            <a:prstGeom prst="line">
              <a:avLst/>
            </a:prstGeom>
            <a:noFill/>
            <a:ln w="12700">
              <a:solidFill>
                <a:schemeClr val="tx1"/>
              </a:solidFill>
              <a:round/>
              <a:headEnd/>
              <a:tailEnd/>
            </a:ln>
          </p:spPr>
          <p:txBody>
            <a:bodyPr wrap="none" anchor="ctr"/>
            <a:lstStyle/>
            <a:p>
              <a:endParaRPr lang="fr-FR"/>
            </a:p>
          </p:txBody>
        </p:sp>
        <p:sp>
          <p:nvSpPr>
            <p:cNvPr id="24704" name="Line 239"/>
            <p:cNvSpPr>
              <a:spLocks noChangeShapeType="1"/>
            </p:cNvSpPr>
            <p:nvPr/>
          </p:nvSpPr>
          <p:spPr bwMode="auto">
            <a:xfrm rot="19152661" flipH="1">
              <a:off x="3651" y="452"/>
              <a:ext cx="75" cy="75"/>
            </a:xfrm>
            <a:prstGeom prst="line">
              <a:avLst/>
            </a:prstGeom>
            <a:noFill/>
            <a:ln w="12700">
              <a:solidFill>
                <a:schemeClr val="tx1"/>
              </a:solidFill>
              <a:round/>
              <a:headEnd/>
              <a:tailEnd/>
            </a:ln>
          </p:spPr>
          <p:txBody>
            <a:bodyPr wrap="none" anchor="ctr"/>
            <a:lstStyle/>
            <a:p>
              <a:endParaRPr lang="fr-FR"/>
            </a:p>
          </p:txBody>
        </p:sp>
        <p:sp>
          <p:nvSpPr>
            <p:cNvPr id="24705" name="Line 240"/>
            <p:cNvSpPr>
              <a:spLocks noChangeShapeType="1"/>
            </p:cNvSpPr>
            <p:nvPr/>
          </p:nvSpPr>
          <p:spPr bwMode="auto">
            <a:xfrm rot="19152661" flipH="1">
              <a:off x="3520" y="843"/>
              <a:ext cx="75" cy="75"/>
            </a:xfrm>
            <a:prstGeom prst="line">
              <a:avLst/>
            </a:prstGeom>
            <a:noFill/>
            <a:ln w="12700">
              <a:solidFill>
                <a:schemeClr val="tx1"/>
              </a:solidFill>
              <a:round/>
              <a:headEnd/>
              <a:tailEnd/>
            </a:ln>
          </p:spPr>
          <p:txBody>
            <a:bodyPr wrap="none" anchor="ctr"/>
            <a:lstStyle/>
            <a:p>
              <a:endParaRPr lang="fr-FR"/>
            </a:p>
          </p:txBody>
        </p:sp>
        <p:sp>
          <p:nvSpPr>
            <p:cNvPr id="24706" name="Rectangle 241"/>
            <p:cNvSpPr>
              <a:spLocks noChangeArrowheads="1"/>
            </p:cNvSpPr>
            <p:nvPr/>
          </p:nvSpPr>
          <p:spPr bwMode="auto">
            <a:xfrm rot="19152661" flipH="1">
              <a:off x="3452" y="688"/>
              <a:ext cx="70" cy="84"/>
            </a:xfrm>
            <a:prstGeom prst="rect">
              <a:avLst/>
            </a:prstGeom>
            <a:solidFill>
              <a:schemeClr val="bg1"/>
            </a:solidFill>
            <a:ln w="12700">
              <a:noFill/>
              <a:miter lim="800000"/>
              <a:headEnd/>
              <a:tailEnd/>
            </a:ln>
          </p:spPr>
          <p:txBody>
            <a:bodyPr wrap="none" anchor="ctr"/>
            <a:lstStyle/>
            <a:p>
              <a:endParaRPr lang="fr-FR"/>
            </a:p>
          </p:txBody>
        </p:sp>
        <p:sp>
          <p:nvSpPr>
            <p:cNvPr id="24707" name="Rectangle 242"/>
            <p:cNvSpPr>
              <a:spLocks noChangeArrowheads="1"/>
            </p:cNvSpPr>
            <p:nvPr/>
          </p:nvSpPr>
          <p:spPr bwMode="auto">
            <a:xfrm rot="19152661" flipH="1">
              <a:off x="3452" y="688"/>
              <a:ext cx="70" cy="84"/>
            </a:xfrm>
            <a:prstGeom prst="rect">
              <a:avLst/>
            </a:prstGeom>
            <a:solidFill>
              <a:schemeClr val="bg1"/>
            </a:solidFill>
            <a:ln w="12700">
              <a:noFill/>
              <a:miter lim="800000"/>
              <a:headEnd/>
              <a:tailEnd/>
            </a:ln>
          </p:spPr>
          <p:txBody>
            <a:bodyPr wrap="none" anchor="ctr"/>
            <a:lstStyle/>
            <a:p>
              <a:endParaRPr lang="fr-FR"/>
            </a:p>
          </p:txBody>
        </p:sp>
        <p:sp>
          <p:nvSpPr>
            <p:cNvPr id="24708" name="Text Box 243"/>
            <p:cNvSpPr txBox="1">
              <a:spLocks noChangeArrowheads="1"/>
            </p:cNvSpPr>
            <p:nvPr/>
          </p:nvSpPr>
          <p:spPr bwMode="auto">
            <a:xfrm rot="19152661" flipH="1">
              <a:off x="3332" y="669"/>
              <a:ext cx="260" cy="173"/>
            </a:xfrm>
            <a:prstGeom prst="rect">
              <a:avLst/>
            </a:prstGeom>
            <a:noFill/>
            <a:ln w="12700">
              <a:noFill/>
              <a:miter lim="800000"/>
              <a:headEnd/>
              <a:tailEnd/>
            </a:ln>
          </p:spPr>
          <p:txBody>
            <a:bodyPr wrap="none">
              <a:spAutoFit/>
            </a:bodyPr>
            <a:lstStyle/>
            <a:p>
              <a:r>
                <a:rPr lang="en-US" b="1"/>
                <a:t>HN</a:t>
              </a:r>
            </a:p>
          </p:txBody>
        </p:sp>
        <p:sp>
          <p:nvSpPr>
            <p:cNvPr id="24709" name="Text Box 244"/>
            <p:cNvSpPr txBox="1">
              <a:spLocks noChangeArrowheads="1"/>
            </p:cNvSpPr>
            <p:nvPr/>
          </p:nvSpPr>
          <p:spPr bwMode="auto">
            <a:xfrm rot="19152661" flipH="1">
              <a:off x="3630" y="709"/>
              <a:ext cx="185" cy="173"/>
            </a:xfrm>
            <a:prstGeom prst="rect">
              <a:avLst/>
            </a:prstGeom>
            <a:noFill/>
            <a:ln w="12700">
              <a:noFill/>
              <a:miter lim="800000"/>
              <a:headEnd/>
              <a:tailEnd/>
            </a:ln>
          </p:spPr>
          <p:txBody>
            <a:bodyPr wrap="none">
              <a:spAutoFit/>
            </a:bodyPr>
            <a:lstStyle/>
            <a:p>
              <a:r>
                <a:rPr lang="en-US" b="1"/>
                <a:t>N</a:t>
              </a:r>
            </a:p>
          </p:txBody>
        </p:sp>
        <p:sp>
          <p:nvSpPr>
            <p:cNvPr id="24710" name="Text Box 245"/>
            <p:cNvSpPr txBox="1">
              <a:spLocks noChangeArrowheads="1"/>
            </p:cNvSpPr>
            <p:nvPr/>
          </p:nvSpPr>
          <p:spPr bwMode="auto">
            <a:xfrm>
              <a:off x="4650" y="3759"/>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4711" name="Text Box 246"/>
            <p:cNvSpPr txBox="1">
              <a:spLocks noChangeArrowheads="1"/>
            </p:cNvSpPr>
            <p:nvPr/>
          </p:nvSpPr>
          <p:spPr bwMode="auto">
            <a:xfrm>
              <a:off x="4446" y="3969"/>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grpSp>
      <p:sp>
        <p:nvSpPr>
          <p:cNvPr id="60665" name="Text Box 249"/>
          <p:cNvSpPr txBox="1">
            <a:spLocks noChangeArrowheads="1"/>
          </p:cNvSpPr>
          <p:nvPr/>
        </p:nvSpPr>
        <p:spPr bwMode="auto">
          <a:xfrm>
            <a:off x="3406775" y="1768475"/>
            <a:ext cx="749300" cy="396875"/>
          </a:xfrm>
          <a:prstGeom prst="rect">
            <a:avLst/>
          </a:prstGeom>
          <a:noFill/>
          <a:ln w="12700">
            <a:noFill/>
            <a:miter lim="800000"/>
            <a:headEnd/>
            <a:tailEnd/>
          </a:ln>
        </p:spPr>
        <p:txBody>
          <a:bodyPr wrap="none">
            <a:spAutoFit/>
          </a:bodyPr>
          <a:lstStyle/>
          <a:p>
            <a:r>
              <a:rPr lang="en-US" sz="2000" b="1">
                <a:solidFill>
                  <a:schemeClr val="hlink"/>
                </a:solidFill>
              </a:rPr>
              <a:t>Na</a:t>
            </a:r>
            <a:r>
              <a:rPr lang="en-US" sz="2000" b="1">
                <a:solidFill>
                  <a:schemeClr val="bg2"/>
                </a:solidFill>
              </a:rPr>
              <a:t>Cl</a:t>
            </a:r>
            <a:endParaRPr lang="en-US" sz="2000" b="1"/>
          </a:p>
        </p:txBody>
      </p:sp>
      <p:grpSp>
        <p:nvGrpSpPr>
          <p:cNvPr id="7" name="Group 262"/>
          <p:cNvGrpSpPr>
            <a:grpSpLocks/>
          </p:cNvGrpSpPr>
          <p:nvPr/>
        </p:nvGrpSpPr>
        <p:grpSpPr bwMode="auto">
          <a:xfrm>
            <a:off x="3684588" y="2057400"/>
            <a:ext cx="1954212" cy="1752600"/>
            <a:chOff x="2321" y="1296"/>
            <a:chExt cx="1231" cy="1104"/>
          </a:xfrm>
        </p:grpSpPr>
        <p:grpSp>
          <p:nvGrpSpPr>
            <p:cNvPr id="8" name="Group 256"/>
            <p:cNvGrpSpPr>
              <a:grpSpLocks/>
            </p:cNvGrpSpPr>
            <p:nvPr/>
          </p:nvGrpSpPr>
          <p:grpSpPr bwMode="auto">
            <a:xfrm>
              <a:off x="3120" y="1440"/>
              <a:ext cx="432" cy="432"/>
              <a:chOff x="2784" y="1392"/>
              <a:chExt cx="432" cy="432"/>
            </a:xfrm>
          </p:grpSpPr>
          <p:sp>
            <p:nvSpPr>
              <p:cNvPr id="24592" name="Oval 251"/>
              <p:cNvSpPr>
                <a:spLocks noChangeArrowheads="1"/>
              </p:cNvSpPr>
              <p:nvPr/>
            </p:nvSpPr>
            <p:spPr bwMode="auto">
              <a:xfrm>
                <a:off x="2784" y="1392"/>
                <a:ext cx="432" cy="432"/>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4593" name="Text Box 252"/>
              <p:cNvSpPr txBox="1">
                <a:spLocks noChangeArrowheads="1"/>
              </p:cNvSpPr>
              <p:nvPr/>
            </p:nvSpPr>
            <p:spPr bwMode="auto">
              <a:xfrm>
                <a:off x="2880" y="1488"/>
                <a:ext cx="252" cy="192"/>
              </a:xfrm>
              <a:prstGeom prst="rect">
                <a:avLst/>
              </a:prstGeom>
              <a:noFill/>
              <a:ln w="12700">
                <a:noFill/>
                <a:miter lim="800000"/>
                <a:headEnd/>
                <a:tailEnd/>
              </a:ln>
            </p:spPr>
            <p:txBody>
              <a:bodyPr wrap="none">
                <a:spAutoFit/>
              </a:bodyPr>
              <a:lstStyle/>
              <a:p>
                <a:r>
                  <a:rPr lang="en-US" sz="1400" b="1">
                    <a:solidFill>
                      <a:schemeClr val="bg2"/>
                    </a:solidFill>
                  </a:rPr>
                  <a:t>Cl</a:t>
                </a:r>
                <a:r>
                  <a:rPr lang="en-US" sz="1400" b="1" baseline="30000">
                    <a:solidFill>
                      <a:schemeClr val="bg2"/>
                    </a:solidFill>
                  </a:rPr>
                  <a:t>-</a:t>
                </a:r>
                <a:endParaRPr lang="en-US" sz="1400" b="1">
                  <a:solidFill>
                    <a:schemeClr val="bg2"/>
                  </a:solidFill>
                </a:endParaRPr>
              </a:p>
            </p:txBody>
          </p:sp>
        </p:grpSp>
        <p:grpSp>
          <p:nvGrpSpPr>
            <p:cNvPr id="9" name="Group 253"/>
            <p:cNvGrpSpPr>
              <a:grpSpLocks/>
            </p:cNvGrpSpPr>
            <p:nvPr/>
          </p:nvGrpSpPr>
          <p:grpSpPr bwMode="auto">
            <a:xfrm>
              <a:off x="2688" y="1968"/>
              <a:ext cx="432" cy="432"/>
              <a:chOff x="2256" y="1392"/>
              <a:chExt cx="432" cy="432"/>
            </a:xfrm>
          </p:grpSpPr>
          <p:sp>
            <p:nvSpPr>
              <p:cNvPr id="24590" name="Oval 254"/>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4591" name="Text Box 255"/>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sp>
          <p:nvSpPr>
            <p:cNvPr id="24588" name="Line 257"/>
            <p:cNvSpPr>
              <a:spLocks noChangeShapeType="1"/>
            </p:cNvSpPr>
            <p:nvPr/>
          </p:nvSpPr>
          <p:spPr bwMode="auto">
            <a:xfrm>
              <a:off x="2592" y="1296"/>
              <a:ext cx="528" cy="288"/>
            </a:xfrm>
            <a:prstGeom prst="line">
              <a:avLst/>
            </a:prstGeom>
            <a:noFill/>
            <a:ln w="76200">
              <a:solidFill>
                <a:schemeClr val="bg2"/>
              </a:solidFill>
              <a:round/>
              <a:headEnd/>
              <a:tailEnd type="triangle" w="med" len="med"/>
            </a:ln>
          </p:spPr>
          <p:txBody>
            <a:bodyPr wrap="none" anchor="ctr"/>
            <a:lstStyle/>
            <a:p>
              <a:endParaRPr lang="fr-FR"/>
            </a:p>
          </p:txBody>
        </p:sp>
        <p:sp>
          <p:nvSpPr>
            <p:cNvPr id="24589" name="Line 258"/>
            <p:cNvSpPr>
              <a:spLocks noChangeShapeType="1"/>
            </p:cNvSpPr>
            <p:nvPr/>
          </p:nvSpPr>
          <p:spPr bwMode="auto">
            <a:xfrm>
              <a:off x="2321" y="1321"/>
              <a:ext cx="463" cy="647"/>
            </a:xfrm>
            <a:prstGeom prst="line">
              <a:avLst/>
            </a:prstGeom>
            <a:noFill/>
            <a:ln w="76200">
              <a:solidFill>
                <a:schemeClr val="hlink"/>
              </a:solidFill>
              <a:round/>
              <a:headEnd/>
              <a:tailEnd type="triangle" w="med" len="med"/>
            </a:ln>
          </p:spPr>
          <p:txBody>
            <a:bodyPr wrap="none" anchor="ctr"/>
            <a:lstStyle/>
            <a:p>
              <a:endParaRPr lang="fr-FR"/>
            </a:p>
          </p:txBody>
        </p:sp>
      </p:grpSp>
      <p:sp>
        <p:nvSpPr>
          <p:cNvPr id="60677" name="Rectangle 261"/>
          <p:cNvSpPr>
            <a:spLocks noGrp="1" noChangeArrowheads="1"/>
          </p:cNvSpPr>
          <p:nvPr>
            <p:ph type="title"/>
          </p:nvPr>
        </p:nvSpPr>
        <p:spPr>
          <a:xfrm>
            <a:off x="914400" y="0"/>
            <a:ext cx="7391400" cy="762000"/>
          </a:xfrm>
        </p:spPr>
        <p:txBody>
          <a:bodyPr/>
          <a:lstStyle/>
          <a:p>
            <a:pPr>
              <a:lnSpc>
                <a:spcPct val="80000"/>
              </a:lnSpc>
              <a:defRPr/>
            </a:pPr>
            <a:r>
              <a:rPr lang="en-US" sz="3200"/>
              <a:t>Salts Allow DNA Annealing</a:t>
            </a:r>
          </a:p>
        </p:txBody>
      </p:sp>
      <p:sp>
        <p:nvSpPr>
          <p:cNvPr id="60679" name="Text Box 263"/>
          <p:cNvSpPr txBox="1">
            <a:spLocks noChangeArrowheads="1"/>
          </p:cNvSpPr>
          <p:nvPr/>
        </p:nvSpPr>
        <p:spPr bwMode="auto">
          <a:xfrm>
            <a:off x="3260725" y="4160838"/>
            <a:ext cx="2606675" cy="1917700"/>
          </a:xfrm>
          <a:prstGeom prst="rect">
            <a:avLst/>
          </a:prstGeom>
          <a:noFill/>
          <a:ln w="12700">
            <a:noFill/>
            <a:miter lim="800000"/>
            <a:headEnd/>
            <a:tailEnd/>
          </a:ln>
        </p:spPr>
        <p:txBody>
          <a:bodyPr>
            <a:spAutoFit/>
          </a:bodyPr>
          <a:lstStyle/>
          <a:p>
            <a:r>
              <a:rPr lang="en-US" sz="2400"/>
              <a:t>Cat ions can cancel out the negative charge carried on the sugar phosphate backbone.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60675"/>
                                        </p:tgtEl>
                                        <p:attrNameLst>
                                          <p:attrName>style.visibility</p:attrName>
                                        </p:attrNameLst>
                                      </p:cBhvr>
                                      <p:to>
                                        <p:strVal val="visible"/>
                                      </p:to>
                                    </p:set>
                                    <p:anim calcmode="lin" valueType="num">
                                      <p:cBhvr>
                                        <p:cTn id="7" dur="500" fill="hold"/>
                                        <p:tgtEl>
                                          <p:spTgt spid="60675"/>
                                        </p:tgtEl>
                                        <p:attrNameLst>
                                          <p:attrName>ppt_w</p:attrName>
                                        </p:attrNameLst>
                                      </p:cBhvr>
                                      <p:tavLst>
                                        <p:tav tm="0">
                                          <p:val>
                                            <p:strVal val="4/3*#ppt_w"/>
                                          </p:val>
                                        </p:tav>
                                        <p:tav tm="100000">
                                          <p:val>
                                            <p:strVal val="#ppt_w"/>
                                          </p:val>
                                        </p:tav>
                                      </p:tavLst>
                                    </p:anim>
                                    <p:anim calcmode="lin" valueType="num">
                                      <p:cBhvr>
                                        <p:cTn id="8" dur="500" fill="hold"/>
                                        <p:tgtEl>
                                          <p:spTgt spid="60675"/>
                                        </p:tgtEl>
                                        <p:attrNameLst>
                                          <p:attrName>ppt_h</p:attrName>
                                        </p:attrNameLst>
                                      </p:cBhvr>
                                      <p:tavLst>
                                        <p:tav tm="0">
                                          <p:val>
                                            <p:strVal val="4/3*#ppt_h"/>
                                          </p:val>
                                        </p:tav>
                                        <p:tav tm="100000">
                                          <p:val>
                                            <p:strVal val="#ppt_h"/>
                                          </p:val>
                                        </p:tav>
                                      </p:tavLst>
                                    </p:anim>
                                  </p:childTnLst>
                                  <p:subTnLst>
                                    <p:set>
                                      <p:cBhvr override="childStyle">
                                        <p:cTn dur="1" fill="hold" display="0" masterRel="nextClick" afterEffect="1"/>
                                        <p:tgtEl>
                                          <p:spTgt spid="60675"/>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6066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606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75" grpId="0" autoUpdateAnimBg="0"/>
      <p:bldP spid="60665" grpId="0" autoUpdateAnimBg="0"/>
      <p:bldP spid="6067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76"/>
          <p:cNvGrpSpPr>
            <a:grpSpLocks/>
          </p:cNvGrpSpPr>
          <p:nvPr/>
        </p:nvGrpSpPr>
        <p:grpSpPr bwMode="auto">
          <a:xfrm>
            <a:off x="8305800" y="6019800"/>
            <a:ext cx="685800" cy="685800"/>
            <a:chOff x="2256" y="1392"/>
            <a:chExt cx="432" cy="432"/>
          </a:xfrm>
        </p:grpSpPr>
        <p:sp>
          <p:nvSpPr>
            <p:cNvPr id="25873" name="Oval 277"/>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5874" name="Text Box 278"/>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nvGrpSpPr>
          <p:cNvPr id="3" name="Group 273"/>
          <p:cNvGrpSpPr>
            <a:grpSpLocks/>
          </p:cNvGrpSpPr>
          <p:nvPr/>
        </p:nvGrpSpPr>
        <p:grpSpPr bwMode="auto">
          <a:xfrm>
            <a:off x="7988300" y="6440488"/>
            <a:ext cx="685800" cy="685800"/>
            <a:chOff x="2256" y="1392"/>
            <a:chExt cx="432" cy="432"/>
          </a:xfrm>
        </p:grpSpPr>
        <p:sp>
          <p:nvSpPr>
            <p:cNvPr id="25871" name="Oval 274"/>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5872" name="Text Box 275"/>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nvGrpSpPr>
          <p:cNvPr id="4" name="Group 279"/>
          <p:cNvGrpSpPr>
            <a:grpSpLocks/>
          </p:cNvGrpSpPr>
          <p:nvPr/>
        </p:nvGrpSpPr>
        <p:grpSpPr bwMode="auto">
          <a:xfrm>
            <a:off x="8001000" y="2362200"/>
            <a:ext cx="685800" cy="685800"/>
            <a:chOff x="2256" y="1392"/>
            <a:chExt cx="432" cy="432"/>
          </a:xfrm>
        </p:grpSpPr>
        <p:sp>
          <p:nvSpPr>
            <p:cNvPr id="25869" name="Oval 280"/>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5870" name="Text Box 281"/>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nvGrpSpPr>
          <p:cNvPr id="5" name="Group 270"/>
          <p:cNvGrpSpPr>
            <a:grpSpLocks/>
          </p:cNvGrpSpPr>
          <p:nvPr/>
        </p:nvGrpSpPr>
        <p:grpSpPr bwMode="auto">
          <a:xfrm>
            <a:off x="609600" y="381000"/>
            <a:ext cx="685800" cy="685800"/>
            <a:chOff x="2256" y="1392"/>
            <a:chExt cx="432" cy="432"/>
          </a:xfrm>
        </p:grpSpPr>
        <p:sp>
          <p:nvSpPr>
            <p:cNvPr id="25867" name="Oval 271"/>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5868" name="Text Box 272"/>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nvGrpSpPr>
          <p:cNvPr id="6" name="Group 267"/>
          <p:cNvGrpSpPr>
            <a:grpSpLocks/>
          </p:cNvGrpSpPr>
          <p:nvPr/>
        </p:nvGrpSpPr>
        <p:grpSpPr bwMode="auto">
          <a:xfrm>
            <a:off x="152400" y="914400"/>
            <a:ext cx="685800" cy="685800"/>
            <a:chOff x="2256" y="1392"/>
            <a:chExt cx="432" cy="432"/>
          </a:xfrm>
        </p:grpSpPr>
        <p:sp>
          <p:nvSpPr>
            <p:cNvPr id="25865" name="Oval 268"/>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5866" name="Text Box 269"/>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nvGrpSpPr>
          <p:cNvPr id="7" name="Group 261"/>
          <p:cNvGrpSpPr>
            <a:grpSpLocks/>
          </p:cNvGrpSpPr>
          <p:nvPr/>
        </p:nvGrpSpPr>
        <p:grpSpPr bwMode="auto">
          <a:xfrm>
            <a:off x="304800" y="2743200"/>
            <a:ext cx="685800" cy="685800"/>
            <a:chOff x="2256" y="1392"/>
            <a:chExt cx="432" cy="432"/>
          </a:xfrm>
        </p:grpSpPr>
        <p:sp>
          <p:nvSpPr>
            <p:cNvPr id="25863" name="Oval 262"/>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5864" name="Text Box 263"/>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nvGrpSpPr>
          <p:cNvPr id="8" name="Group 257"/>
          <p:cNvGrpSpPr>
            <a:grpSpLocks/>
          </p:cNvGrpSpPr>
          <p:nvPr/>
        </p:nvGrpSpPr>
        <p:grpSpPr bwMode="auto">
          <a:xfrm>
            <a:off x="8153400" y="4191000"/>
            <a:ext cx="685800" cy="685800"/>
            <a:chOff x="2256" y="1392"/>
            <a:chExt cx="432" cy="432"/>
          </a:xfrm>
        </p:grpSpPr>
        <p:sp>
          <p:nvSpPr>
            <p:cNvPr id="25861" name="Oval 252"/>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5862" name="Text Box 250"/>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nvGrpSpPr>
          <p:cNvPr id="9" name="Group 2"/>
          <p:cNvGrpSpPr>
            <a:grpSpLocks/>
          </p:cNvGrpSpPr>
          <p:nvPr/>
        </p:nvGrpSpPr>
        <p:grpSpPr bwMode="auto">
          <a:xfrm>
            <a:off x="685800" y="609600"/>
            <a:ext cx="7848600" cy="6402388"/>
            <a:chOff x="432" y="384"/>
            <a:chExt cx="4944" cy="4033"/>
          </a:xfrm>
        </p:grpSpPr>
        <p:grpSp>
          <p:nvGrpSpPr>
            <p:cNvPr id="10" name="Group 3"/>
            <p:cNvGrpSpPr>
              <a:grpSpLocks/>
            </p:cNvGrpSpPr>
            <p:nvPr/>
          </p:nvGrpSpPr>
          <p:grpSpPr bwMode="auto">
            <a:xfrm>
              <a:off x="432" y="384"/>
              <a:ext cx="576" cy="2888"/>
              <a:chOff x="432" y="384"/>
              <a:chExt cx="576" cy="2888"/>
            </a:xfrm>
          </p:grpSpPr>
          <p:sp>
            <p:nvSpPr>
              <p:cNvPr id="25857" name="Oval 4"/>
              <p:cNvSpPr>
                <a:spLocks noChangeArrowheads="1"/>
              </p:cNvSpPr>
              <p:nvPr/>
            </p:nvSpPr>
            <p:spPr bwMode="auto">
              <a:xfrm>
                <a:off x="624" y="384"/>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5858" name="Oval 5"/>
              <p:cNvSpPr>
                <a:spLocks noChangeArrowheads="1"/>
              </p:cNvSpPr>
              <p:nvPr/>
            </p:nvSpPr>
            <p:spPr bwMode="auto">
              <a:xfrm>
                <a:off x="432" y="576"/>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5859" name="Oval 6"/>
              <p:cNvSpPr>
                <a:spLocks noChangeArrowheads="1"/>
              </p:cNvSpPr>
              <p:nvPr/>
            </p:nvSpPr>
            <p:spPr bwMode="auto">
              <a:xfrm>
                <a:off x="500" y="1751"/>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5860" name="Oval 7"/>
              <p:cNvSpPr>
                <a:spLocks noChangeArrowheads="1"/>
              </p:cNvSpPr>
              <p:nvPr/>
            </p:nvSpPr>
            <p:spPr bwMode="auto">
              <a:xfrm>
                <a:off x="586" y="2888"/>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grpSp>
        <p:grpSp>
          <p:nvGrpSpPr>
            <p:cNvPr id="11" name="Group 8"/>
            <p:cNvGrpSpPr>
              <a:grpSpLocks/>
            </p:cNvGrpSpPr>
            <p:nvPr/>
          </p:nvGrpSpPr>
          <p:grpSpPr bwMode="auto">
            <a:xfrm>
              <a:off x="4783" y="1488"/>
              <a:ext cx="593" cy="2929"/>
              <a:chOff x="4783" y="1488"/>
              <a:chExt cx="593" cy="2929"/>
            </a:xfrm>
          </p:grpSpPr>
          <p:sp>
            <p:nvSpPr>
              <p:cNvPr id="25853" name="Oval 9"/>
              <p:cNvSpPr>
                <a:spLocks noChangeArrowheads="1"/>
              </p:cNvSpPr>
              <p:nvPr/>
            </p:nvSpPr>
            <p:spPr bwMode="auto">
              <a:xfrm>
                <a:off x="4896" y="2640"/>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pPr algn="ctr"/>
                <a:endParaRPr lang="fr-FR" b="1"/>
              </a:p>
            </p:txBody>
          </p:sp>
          <p:sp>
            <p:nvSpPr>
              <p:cNvPr id="25854" name="Oval 10"/>
              <p:cNvSpPr>
                <a:spLocks noChangeArrowheads="1"/>
              </p:cNvSpPr>
              <p:nvPr/>
            </p:nvSpPr>
            <p:spPr bwMode="auto">
              <a:xfrm>
                <a:off x="4800" y="1488"/>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5855" name="Oval 11"/>
              <p:cNvSpPr>
                <a:spLocks noChangeArrowheads="1"/>
              </p:cNvSpPr>
              <p:nvPr/>
            </p:nvSpPr>
            <p:spPr bwMode="auto">
              <a:xfrm>
                <a:off x="4992" y="3792"/>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5856" name="Oval 12"/>
              <p:cNvSpPr>
                <a:spLocks noChangeArrowheads="1"/>
              </p:cNvSpPr>
              <p:nvPr/>
            </p:nvSpPr>
            <p:spPr bwMode="auto">
              <a:xfrm>
                <a:off x="4783" y="4033"/>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grpSp>
      </p:grpSp>
      <p:grpSp>
        <p:nvGrpSpPr>
          <p:cNvPr id="12" name="Group 13"/>
          <p:cNvGrpSpPr>
            <a:grpSpLocks/>
          </p:cNvGrpSpPr>
          <p:nvPr/>
        </p:nvGrpSpPr>
        <p:grpSpPr bwMode="auto">
          <a:xfrm>
            <a:off x="762000" y="762000"/>
            <a:ext cx="2468563" cy="5810250"/>
            <a:chOff x="1960" y="321"/>
            <a:chExt cx="1555" cy="3660"/>
          </a:xfrm>
        </p:grpSpPr>
        <p:sp>
          <p:nvSpPr>
            <p:cNvPr id="25737" name="Text Box 14"/>
            <p:cNvSpPr txBox="1">
              <a:spLocks noChangeArrowheads="1"/>
            </p:cNvSpPr>
            <p:nvPr/>
          </p:nvSpPr>
          <p:spPr bwMode="auto">
            <a:xfrm>
              <a:off x="2697" y="2651"/>
              <a:ext cx="191" cy="173"/>
            </a:xfrm>
            <a:prstGeom prst="rect">
              <a:avLst/>
            </a:prstGeom>
            <a:noFill/>
            <a:ln w="12700">
              <a:noFill/>
              <a:miter lim="800000"/>
              <a:headEnd/>
              <a:tailEnd/>
            </a:ln>
          </p:spPr>
          <p:txBody>
            <a:bodyPr wrap="none">
              <a:spAutoFit/>
            </a:bodyPr>
            <a:lstStyle/>
            <a:p>
              <a:r>
                <a:rPr lang="en-US" b="1"/>
                <a:t>H</a:t>
              </a:r>
            </a:p>
          </p:txBody>
        </p:sp>
        <p:sp>
          <p:nvSpPr>
            <p:cNvPr id="25738" name="Line 15"/>
            <p:cNvSpPr>
              <a:spLocks noChangeShapeType="1"/>
            </p:cNvSpPr>
            <p:nvPr/>
          </p:nvSpPr>
          <p:spPr bwMode="auto">
            <a:xfrm flipV="1">
              <a:off x="2868" y="2159"/>
              <a:ext cx="0" cy="219"/>
            </a:xfrm>
            <a:prstGeom prst="line">
              <a:avLst/>
            </a:prstGeom>
            <a:noFill/>
            <a:ln w="19050">
              <a:solidFill>
                <a:schemeClr val="tx1"/>
              </a:solidFill>
              <a:round/>
              <a:headEnd/>
              <a:tailEnd/>
            </a:ln>
          </p:spPr>
          <p:txBody>
            <a:bodyPr wrap="none" anchor="ctr"/>
            <a:lstStyle/>
            <a:p>
              <a:endParaRPr lang="fr-FR"/>
            </a:p>
          </p:txBody>
        </p:sp>
        <p:sp>
          <p:nvSpPr>
            <p:cNvPr id="25739" name="AutoShape 16"/>
            <p:cNvSpPr>
              <a:spLocks noChangeArrowheads="1"/>
            </p:cNvSpPr>
            <p:nvPr/>
          </p:nvSpPr>
          <p:spPr bwMode="auto">
            <a:xfrm>
              <a:off x="2382" y="2260"/>
              <a:ext cx="486" cy="304"/>
            </a:xfrm>
            <a:prstGeom prst="pentagon">
              <a:avLst/>
            </a:prstGeom>
            <a:noFill/>
            <a:ln w="19050">
              <a:solidFill>
                <a:schemeClr val="tx1"/>
              </a:solidFill>
              <a:miter lim="800000"/>
              <a:headEnd/>
              <a:tailEnd/>
            </a:ln>
          </p:spPr>
          <p:txBody>
            <a:bodyPr wrap="none" anchor="ctr"/>
            <a:lstStyle/>
            <a:p>
              <a:endParaRPr lang="fr-FR"/>
            </a:p>
          </p:txBody>
        </p:sp>
        <p:sp>
          <p:nvSpPr>
            <p:cNvPr id="25740" name="Rectangle 17"/>
            <p:cNvSpPr>
              <a:spLocks noChangeArrowheads="1"/>
            </p:cNvSpPr>
            <p:nvPr/>
          </p:nvSpPr>
          <p:spPr bwMode="auto">
            <a:xfrm>
              <a:off x="2590" y="2210"/>
              <a:ext cx="70" cy="84"/>
            </a:xfrm>
            <a:prstGeom prst="rect">
              <a:avLst/>
            </a:prstGeom>
            <a:solidFill>
              <a:schemeClr val="bg1"/>
            </a:solidFill>
            <a:ln w="12700">
              <a:noFill/>
              <a:miter lim="800000"/>
              <a:headEnd/>
              <a:tailEnd/>
            </a:ln>
          </p:spPr>
          <p:txBody>
            <a:bodyPr wrap="none" anchor="ctr"/>
            <a:lstStyle/>
            <a:p>
              <a:endParaRPr lang="fr-FR"/>
            </a:p>
          </p:txBody>
        </p:sp>
        <p:sp>
          <p:nvSpPr>
            <p:cNvPr id="25741" name="Line 18"/>
            <p:cNvSpPr>
              <a:spLocks noChangeShapeType="1"/>
            </p:cNvSpPr>
            <p:nvPr/>
          </p:nvSpPr>
          <p:spPr bwMode="auto">
            <a:xfrm flipV="1">
              <a:off x="2771" y="2559"/>
              <a:ext cx="0" cy="152"/>
            </a:xfrm>
            <a:prstGeom prst="line">
              <a:avLst/>
            </a:prstGeom>
            <a:noFill/>
            <a:ln w="12700">
              <a:solidFill>
                <a:schemeClr val="tx1"/>
              </a:solidFill>
              <a:round/>
              <a:headEnd/>
              <a:tailEnd/>
            </a:ln>
          </p:spPr>
          <p:txBody>
            <a:bodyPr wrap="none" anchor="ctr"/>
            <a:lstStyle/>
            <a:p>
              <a:endParaRPr lang="fr-FR"/>
            </a:p>
          </p:txBody>
        </p:sp>
        <p:sp>
          <p:nvSpPr>
            <p:cNvPr id="25742" name="Text Box 19"/>
            <p:cNvSpPr txBox="1">
              <a:spLocks noChangeArrowheads="1"/>
            </p:cNvSpPr>
            <p:nvPr/>
          </p:nvSpPr>
          <p:spPr bwMode="auto">
            <a:xfrm>
              <a:off x="2286" y="1710"/>
              <a:ext cx="175" cy="173"/>
            </a:xfrm>
            <a:prstGeom prst="rect">
              <a:avLst/>
            </a:prstGeom>
            <a:noFill/>
            <a:ln w="12700">
              <a:noFill/>
              <a:miter lim="800000"/>
              <a:headEnd/>
              <a:tailEnd/>
            </a:ln>
          </p:spPr>
          <p:txBody>
            <a:bodyPr wrap="none">
              <a:spAutoFit/>
            </a:bodyPr>
            <a:lstStyle/>
            <a:p>
              <a:r>
                <a:rPr lang="en-US" b="1"/>
                <a:t>P</a:t>
              </a:r>
            </a:p>
          </p:txBody>
        </p:sp>
        <p:sp>
          <p:nvSpPr>
            <p:cNvPr id="25743" name="Line 20"/>
            <p:cNvSpPr>
              <a:spLocks noChangeShapeType="1"/>
            </p:cNvSpPr>
            <p:nvPr/>
          </p:nvSpPr>
          <p:spPr bwMode="auto">
            <a:xfrm rot="16200000" flipV="1">
              <a:off x="2292" y="1731"/>
              <a:ext cx="0" cy="125"/>
            </a:xfrm>
            <a:prstGeom prst="line">
              <a:avLst/>
            </a:prstGeom>
            <a:noFill/>
            <a:ln w="12700">
              <a:solidFill>
                <a:schemeClr val="tx1"/>
              </a:solidFill>
              <a:round/>
              <a:headEnd/>
              <a:tailEnd/>
            </a:ln>
          </p:spPr>
          <p:txBody>
            <a:bodyPr wrap="none" anchor="ctr"/>
            <a:lstStyle/>
            <a:p>
              <a:endParaRPr lang="fr-FR"/>
            </a:p>
          </p:txBody>
        </p:sp>
        <p:sp>
          <p:nvSpPr>
            <p:cNvPr id="25744" name="Line 21"/>
            <p:cNvSpPr>
              <a:spLocks noChangeShapeType="1"/>
            </p:cNvSpPr>
            <p:nvPr/>
          </p:nvSpPr>
          <p:spPr bwMode="auto">
            <a:xfrm flipV="1">
              <a:off x="2475" y="2559"/>
              <a:ext cx="0" cy="152"/>
            </a:xfrm>
            <a:prstGeom prst="line">
              <a:avLst/>
            </a:prstGeom>
            <a:noFill/>
            <a:ln w="12700">
              <a:solidFill>
                <a:schemeClr val="tx1"/>
              </a:solidFill>
              <a:round/>
              <a:headEnd/>
              <a:tailEnd/>
            </a:ln>
          </p:spPr>
          <p:txBody>
            <a:bodyPr wrap="none" anchor="ctr"/>
            <a:lstStyle/>
            <a:p>
              <a:endParaRPr lang="fr-FR"/>
            </a:p>
          </p:txBody>
        </p:sp>
        <p:sp>
          <p:nvSpPr>
            <p:cNvPr id="25745" name="Line 22"/>
            <p:cNvSpPr>
              <a:spLocks noChangeShapeType="1"/>
            </p:cNvSpPr>
            <p:nvPr/>
          </p:nvSpPr>
          <p:spPr bwMode="auto">
            <a:xfrm flipV="1">
              <a:off x="2382" y="2243"/>
              <a:ext cx="0" cy="135"/>
            </a:xfrm>
            <a:prstGeom prst="line">
              <a:avLst/>
            </a:prstGeom>
            <a:noFill/>
            <a:ln w="12700">
              <a:solidFill>
                <a:schemeClr val="tx1"/>
              </a:solidFill>
              <a:round/>
              <a:headEnd/>
              <a:tailEnd/>
            </a:ln>
          </p:spPr>
          <p:txBody>
            <a:bodyPr wrap="none" anchor="ctr"/>
            <a:lstStyle/>
            <a:p>
              <a:endParaRPr lang="fr-FR"/>
            </a:p>
          </p:txBody>
        </p:sp>
        <p:sp>
          <p:nvSpPr>
            <p:cNvPr id="25746" name="Line 23"/>
            <p:cNvSpPr>
              <a:spLocks noChangeShapeType="1"/>
            </p:cNvSpPr>
            <p:nvPr/>
          </p:nvSpPr>
          <p:spPr bwMode="auto">
            <a:xfrm flipV="1">
              <a:off x="2382" y="2053"/>
              <a:ext cx="0" cy="123"/>
            </a:xfrm>
            <a:prstGeom prst="line">
              <a:avLst/>
            </a:prstGeom>
            <a:noFill/>
            <a:ln w="12700">
              <a:solidFill>
                <a:schemeClr val="tx1"/>
              </a:solidFill>
              <a:round/>
              <a:headEnd/>
              <a:tailEnd/>
            </a:ln>
          </p:spPr>
          <p:txBody>
            <a:bodyPr wrap="none" anchor="ctr"/>
            <a:lstStyle/>
            <a:p>
              <a:endParaRPr lang="fr-FR"/>
            </a:p>
          </p:txBody>
        </p:sp>
        <p:sp>
          <p:nvSpPr>
            <p:cNvPr id="25747" name="Text Box 24"/>
            <p:cNvSpPr txBox="1">
              <a:spLocks noChangeArrowheads="1"/>
            </p:cNvSpPr>
            <p:nvPr/>
          </p:nvSpPr>
          <p:spPr bwMode="auto">
            <a:xfrm>
              <a:off x="2288" y="1504"/>
              <a:ext cx="191" cy="173"/>
            </a:xfrm>
            <a:prstGeom prst="rect">
              <a:avLst/>
            </a:prstGeom>
            <a:noFill/>
            <a:ln w="12700">
              <a:noFill/>
              <a:miter lim="800000"/>
              <a:headEnd/>
              <a:tailEnd/>
            </a:ln>
          </p:spPr>
          <p:txBody>
            <a:bodyPr wrap="none">
              <a:spAutoFit/>
            </a:bodyPr>
            <a:lstStyle/>
            <a:p>
              <a:r>
                <a:rPr lang="en-US" b="1"/>
                <a:t>O</a:t>
              </a:r>
            </a:p>
          </p:txBody>
        </p:sp>
        <p:sp>
          <p:nvSpPr>
            <p:cNvPr id="25748" name="Line 25"/>
            <p:cNvSpPr>
              <a:spLocks noChangeShapeType="1"/>
            </p:cNvSpPr>
            <p:nvPr/>
          </p:nvSpPr>
          <p:spPr bwMode="auto">
            <a:xfrm flipV="1">
              <a:off x="2382" y="1619"/>
              <a:ext cx="0" cy="133"/>
            </a:xfrm>
            <a:prstGeom prst="line">
              <a:avLst/>
            </a:prstGeom>
            <a:noFill/>
            <a:ln w="12700">
              <a:solidFill>
                <a:schemeClr val="tx1"/>
              </a:solidFill>
              <a:round/>
              <a:headEnd/>
              <a:tailEnd/>
            </a:ln>
          </p:spPr>
          <p:txBody>
            <a:bodyPr wrap="none" anchor="ctr"/>
            <a:lstStyle/>
            <a:p>
              <a:endParaRPr lang="fr-FR"/>
            </a:p>
          </p:txBody>
        </p:sp>
        <p:sp>
          <p:nvSpPr>
            <p:cNvPr id="25749" name="Line 26"/>
            <p:cNvSpPr>
              <a:spLocks noChangeShapeType="1"/>
            </p:cNvSpPr>
            <p:nvPr/>
          </p:nvSpPr>
          <p:spPr bwMode="auto">
            <a:xfrm rot="16200000" flipV="1">
              <a:off x="2473" y="1725"/>
              <a:ext cx="0" cy="125"/>
            </a:xfrm>
            <a:prstGeom prst="line">
              <a:avLst/>
            </a:prstGeom>
            <a:noFill/>
            <a:ln w="12700">
              <a:solidFill>
                <a:schemeClr val="tx1"/>
              </a:solidFill>
              <a:round/>
              <a:headEnd/>
              <a:tailEnd/>
            </a:ln>
          </p:spPr>
          <p:txBody>
            <a:bodyPr wrap="none" anchor="ctr"/>
            <a:lstStyle/>
            <a:p>
              <a:endParaRPr lang="fr-FR"/>
            </a:p>
          </p:txBody>
        </p:sp>
        <p:sp>
          <p:nvSpPr>
            <p:cNvPr id="25750" name="Text Box 27"/>
            <p:cNvSpPr txBox="1">
              <a:spLocks noChangeArrowheads="1"/>
            </p:cNvSpPr>
            <p:nvPr/>
          </p:nvSpPr>
          <p:spPr bwMode="auto">
            <a:xfrm>
              <a:off x="2051" y="1698"/>
              <a:ext cx="227" cy="192"/>
            </a:xfrm>
            <a:prstGeom prst="rect">
              <a:avLst/>
            </a:prstGeom>
            <a:noFill/>
            <a:ln w="12700">
              <a:noFill/>
              <a:miter lim="800000"/>
              <a:headEnd/>
              <a:tailEnd/>
            </a:ln>
          </p:spPr>
          <p:txBody>
            <a:bodyPr wrap="none">
              <a:spAutoFit/>
            </a:bodyPr>
            <a:lstStyle/>
            <a:p>
              <a:r>
                <a:rPr lang="en-US" sz="1400" b="1" baseline="30000">
                  <a:solidFill>
                    <a:schemeClr val="bg2"/>
                  </a:solidFill>
                </a:rPr>
                <a:t>-</a:t>
              </a:r>
              <a:r>
                <a:rPr lang="en-US" sz="1400" b="1">
                  <a:solidFill>
                    <a:schemeClr val="bg2"/>
                  </a:solidFill>
                </a:rPr>
                <a:t>O</a:t>
              </a:r>
            </a:p>
          </p:txBody>
        </p:sp>
        <p:sp>
          <p:nvSpPr>
            <p:cNvPr id="25751" name="Line 28"/>
            <p:cNvSpPr>
              <a:spLocks noChangeShapeType="1"/>
            </p:cNvSpPr>
            <p:nvPr/>
          </p:nvSpPr>
          <p:spPr bwMode="auto">
            <a:xfrm rot="16200000" flipV="1">
              <a:off x="2473" y="1742"/>
              <a:ext cx="0" cy="125"/>
            </a:xfrm>
            <a:prstGeom prst="line">
              <a:avLst/>
            </a:prstGeom>
            <a:noFill/>
            <a:ln w="12700">
              <a:solidFill>
                <a:schemeClr val="tx1"/>
              </a:solidFill>
              <a:round/>
              <a:headEnd/>
              <a:tailEnd/>
            </a:ln>
          </p:spPr>
          <p:txBody>
            <a:bodyPr wrap="none" anchor="ctr"/>
            <a:lstStyle/>
            <a:p>
              <a:endParaRPr lang="fr-FR"/>
            </a:p>
          </p:txBody>
        </p:sp>
        <p:sp>
          <p:nvSpPr>
            <p:cNvPr id="25752" name="Text Box 29"/>
            <p:cNvSpPr txBox="1">
              <a:spLocks noChangeArrowheads="1"/>
            </p:cNvSpPr>
            <p:nvPr/>
          </p:nvSpPr>
          <p:spPr bwMode="auto">
            <a:xfrm>
              <a:off x="2528" y="2183"/>
              <a:ext cx="191" cy="173"/>
            </a:xfrm>
            <a:prstGeom prst="rect">
              <a:avLst/>
            </a:prstGeom>
            <a:noFill/>
            <a:ln w="12700">
              <a:noFill/>
              <a:miter lim="800000"/>
              <a:headEnd/>
              <a:tailEnd/>
            </a:ln>
          </p:spPr>
          <p:txBody>
            <a:bodyPr wrap="none">
              <a:spAutoFit/>
            </a:bodyPr>
            <a:lstStyle/>
            <a:p>
              <a:r>
                <a:rPr lang="en-US" b="1"/>
                <a:t>O</a:t>
              </a:r>
            </a:p>
          </p:txBody>
        </p:sp>
        <p:sp>
          <p:nvSpPr>
            <p:cNvPr id="25753" name="Text Box 30"/>
            <p:cNvSpPr txBox="1">
              <a:spLocks noChangeArrowheads="1"/>
            </p:cNvSpPr>
            <p:nvPr/>
          </p:nvSpPr>
          <p:spPr bwMode="auto">
            <a:xfrm>
              <a:off x="2464" y="1716"/>
              <a:ext cx="191" cy="173"/>
            </a:xfrm>
            <a:prstGeom prst="rect">
              <a:avLst/>
            </a:prstGeom>
            <a:noFill/>
            <a:ln w="12700">
              <a:noFill/>
              <a:miter lim="800000"/>
              <a:headEnd/>
              <a:tailEnd/>
            </a:ln>
          </p:spPr>
          <p:txBody>
            <a:bodyPr wrap="none">
              <a:spAutoFit/>
            </a:bodyPr>
            <a:lstStyle/>
            <a:p>
              <a:r>
                <a:rPr lang="en-US" b="1"/>
                <a:t>O</a:t>
              </a:r>
            </a:p>
          </p:txBody>
        </p:sp>
        <p:sp>
          <p:nvSpPr>
            <p:cNvPr id="25754" name="Line 31"/>
            <p:cNvSpPr>
              <a:spLocks noChangeShapeType="1"/>
            </p:cNvSpPr>
            <p:nvPr/>
          </p:nvSpPr>
          <p:spPr bwMode="auto">
            <a:xfrm flipV="1">
              <a:off x="2382" y="1830"/>
              <a:ext cx="0" cy="144"/>
            </a:xfrm>
            <a:prstGeom prst="line">
              <a:avLst/>
            </a:prstGeom>
            <a:noFill/>
            <a:ln w="12700">
              <a:solidFill>
                <a:schemeClr val="tx1"/>
              </a:solidFill>
              <a:round/>
              <a:headEnd/>
              <a:tailEnd/>
            </a:ln>
          </p:spPr>
          <p:txBody>
            <a:bodyPr wrap="none" anchor="ctr"/>
            <a:lstStyle/>
            <a:p>
              <a:endParaRPr lang="fr-FR"/>
            </a:p>
          </p:txBody>
        </p:sp>
        <p:sp>
          <p:nvSpPr>
            <p:cNvPr id="25755" name="Text Box 32"/>
            <p:cNvSpPr txBox="1">
              <a:spLocks noChangeArrowheads="1"/>
            </p:cNvSpPr>
            <p:nvPr/>
          </p:nvSpPr>
          <p:spPr bwMode="auto">
            <a:xfrm>
              <a:off x="2294" y="2128"/>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5756" name="Text Box 33"/>
            <p:cNvSpPr txBox="1">
              <a:spLocks noChangeArrowheads="1"/>
            </p:cNvSpPr>
            <p:nvPr/>
          </p:nvSpPr>
          <p:spPr bwMode="auto">
            <a:xfrm>
              <a:off x="2787" y="3808"/>
              <a:ext cx="191" cy="173"/>
            </a:xfrm>
            <a:prstGeom prst="rect">
              <a:avLst/>
            </a:prstGeom>
            <a:noFill/>
            <a:ln w="12700">
              <a:noFill/>
              <a:miter lim="800000"/>
              <a:headEnd/>
              <a:tailEnd/>
            </a:ln>
          </p:spPr>
          <p:txBody>
            <a:bodyPr wrap="none">
              <a:spAutoFit/>
            </a:bodyPr>
            <a:lstStyle/>
            <a:p>
              <a:r>
                <a:rPr lang="en-US" b="1"/>
                <a:t>H</a:t>
              </a:r>
            </a:p>
          </p:txBody>
        </p:sp>
        <p:sp>
          <p:nvSpPr>
            <p:cNvPr id="25757" name="Text Box 34"/>
            <p:cNvSpPr txBox="1">
              <a:spLocks noChangeArrowheads="1"/>
            </p:cNvSpPr>
            <p:nvPr/>
          </p:nvSpPr>
          <p:spPr bwMode="auto">
            <a:xfrm>
              <a:off x="2484" y="3808"/>
              <a:ext cx="266" cy="173"/>
            </a:xfrm>
            <a:prstGeom prst="rect">
              <a:avLst/>
            </a:prstGeom>
            <a:noFill/>
            <a:ln w="12700">
              <a:noFill/>
              <a:miter lim="800000"/>
              <a:headEnd/>
              <a:tailEnd/>
            </a:ln>
          </p:spPr>
          <p:txBody>
            <a:bodyPr wrap="none">
              <a:spAutoFit/>
            </a:bodyPr>
            <a:lstStyle/>
            <a:p>
              <a:r>
                <a:rPr lang="en-US" b="1"/>
                <a:t>OH</a:t>
              </a:r>
            </a:p>
          </p:txBody>
        </p:sp>
        <p:sp>
          <p:nvSpPr>
            <p:cNvPr id="25758" name="Line 35"/>
            <p:cNvSpPr>
              <a:spLocks noChangeShapeType="1"/>
            </p:cNvSpPr>
            <p:nvPr/>
          </p:nvSpPr>
          <p:spPr bwMode="auto">
            <a:xfrm flipV="1">
              <a:off x="2958" y="3316"/>
              <a:ext cx="0" cy="219"/>
            </a:xfrm>
            <a:prstGeom prst="line">
              <a:avLst/>
            </a:prstGeom>
            <a:noFill/>
            <a:ln w="19050">
              <a:solidFill>
                <a:schemeClr val="tx1"/>
              </a:solidFill>
              <a:round/>
              <a:headEnd/>
              <a:tailEnd/>
            </a:ln>
          </p:spPr>
          <p:txBody>
            <a:bodyPr wrap="none" anchor="ctr"/>
            <a:lstStyle/>
            <a:p>
              <a:endParaRPr lang="fr-FR"/>
            </a:p>
          </p:txBody>
        </p:sp>
        <p:sp>
          <p:nvSpPr>
            <p:cNvPr id="25759" name="AutoShape 36"/>
            <p:cNvSpPr>
              <a:spLocks noChangeArrowheads="1"/>
            </p:cNvSpPr>
            <p:nvPr/>
          </p:nvSpPr>
          <p:spPr bwMode="auto">
            <a:xfrm>
              <a:off x="2472" y="3417"/>
              <a:ext cx="486" cy="304"/>
            </a:xfrm>
            <a:prstGeom prst="pentagon">
              <a:avLst/>
            </a:prstGeom>
            <a:noFill/>
            <a:ln w="19050">
              <a:solidFill>
                <a:schemeClr val="tx1"/>
              </a:solidFill>
              <a:miter lim="800000"/>
              <a:headEnd/>
              <a:tailEnd/>
            </a:ln>
          </p:spPr>
          <p:txBody>
            <a:bodyPr wrap="none" anchor="ctr"/>
            <a:lstStyle/>
            <a:p>
              <a:endParaRPr lang="fr-FR"/>
            </a:p>
          </p:txBody>
        </p:sp>
        <p:sp>
          <p:nvSpPr>
            <p:cNvPr id="25760" name="Rectangle 37"/>
            <p:cNvSpPr>
              <a:spLocks noChangeArrowheads="1"/>
            </p:cNvSpPr>
            <p:nvPr/>
          </p:nvSpPr>
          <p:spPr bwMode="auto">
            <a:xfrm>
              <a:off x="2680" y="3367"/>
              <a:ext cx="70" cy="84"/>
            </a:xfrm>
            <a:prstGeom prst="rect">
              <a:avLst/>
            </a:prstGeom>
            <a:solidFill>
              <a:schemeClr val="bg1"/>
            </a:solidFill>
            <a:ln w="12700">
              <a:noFill/>
              <a:miter lim="800000"/>
              <a:headEnd/>
              <a:tailEnd/>
            </a:ln>
          </p:spPr>
          <p:txBody>
            <a:bodyPr wrap="none" anchor="ctr"/>
            <a:lstStyle/>
            <a:p>
              <a:endParaRPr lang="fr-FR"/>
            </a:p>
          </p:txBody>
        </p:sp>
        <p:sp>
          <p:nvSpPr>
            <p:cNvPr id="25761" name="Line 38"/>
            <p:cNvSpPr>
              <a:spLocks noChangeShapeType="1"/>
            </p:cNvSpPr>
            <p:nvPr/>
          </p:nvSpPr>
          <p:spPr bwMode="auto">
            <a:xfrm flipV="1">
              <a:off x="2861" y="3716"/>
              <a:ext cx="0" cy="152"/>
            </a:xfrm>
            <a:prstGeom prst="line">
              <a:avLst/>
            </a:prstGeom>
            <a:noFill/>
            <a:ln w="12700">
              <a:solidFill>
                <a:schemeClr val="tx1"/>
              </a:solidFill>
              <a:round/>
              <a:headEnd/>
              <a:tailEnd/>
            </a:ln>
          </p:spPr>
          <p:txBody>
            <a:bodyPr wrap="none" anchor="ctr"/>
            <a:lstStyle/>
            <a:p>
              <a:endParaRPr lang="fr-FR"/>
            </a:p>
          </p:txBody>
        </p:sp>
        <p:sp>
          <p:nvSpPr>
            <p:cNvPr id="25762" name="Text Box 39"/>
            <p:cNvSpPr txBox="1">
              <a:spLocks noChangeArrowheads="1"/>
            </p:cNvSpPr>
            <p:nvPr/>
          </p:nvSpPr>
          <p:spPr bwMode="auto">
            <a:xfrm>
              <a:off x="2376" y="2867"/>
              <a:ext cx="175" cy="173"/>
            </a:xfrm>
            <a:prstGeom prst="rect">
              <a:avLst/>
            </a:prstGeom>
            <a:noFill/>
            <a:ln w="12700">
              <a:noFill/>
              <a:miter lim="800000"/>
              <a:headEnd/>
              <a:tailEnd/>
            </a:ln>
          </p:spPr>
          <p:txBody>
            <a:bodyPr wrap="none">
              <a:spAutoFit/>
            </a:bodyPr>
            <a:lstStyle/>
            <a:p>
              <a:r>
                <a:rPr lang="en-US" b="1"/>
                <a:t>P</a:t>
              </a:r>
            </a:p>
          </p:txBody>
        </p:sp>
        <p:sp>
          <p:nvSpPr>
            <p:cNvPr id="25763" name="Line 40"/>
            <p:cNvSpPr>
              <a:spLocks noChangeShapeType="1"/>
            </p:cNvSpPr>
            <p:nvPr/>
          </p:nvSpPr>
          <p:spPr bwMode="auto">
            <a:xfrm rot="16200000" flipV="1">
              <a:off x="2382" y="2888"/>
              <a:ext cx="0" cy="125"/>
            </a:xfrm>
            <a:prstGeom prst="line">
              <a:avLst/>
            </a:prstGeom>
            <a:noFill/>
            <a:ln w="12700">
              <a:solidFill>
                <a:schemeClr val="tx1"/>
              </a:solidFill>
              <a:round/>
              <a:headEnd/>
              <a:tailEnd/>
            </a:ln>
          </p:spPr>
          <p:txBody>
            <a:bodyPr wrap="none" anchor="ctr"/>
            <a:lstStyle/>
            <a:p>
              <a:endParaRPr lang="fr-FR"/>
            </a:p>
          </p:txBody>
        </p:sp>
        <p:sp>
          <p:nvSpPr>
            <p:cNvPr id="25764" name="Line 41"/>
            <p:cNvSpPr>
              <a:spLocks noChangeShapeType="1"/>
            </p:cNvSpPr>
            <p:nvPr/>
          </p:nvSpPr>
          <p:spPr bwMode="auto">
            <a:xfrm flipV="1">
              <a:off x="2565" y="3716"/>
              <a:ext cx="0" cy="152"/>
            </a:xfrm>
            <a:prstGeom prst="line">
              <a:avLst/>
            </a:prstGeom>
            <a:noFill/>
            <a:ln w="12700">
              <a:solidFill>
                <a:schemeClr val="tx1"/>
              </a:solidFill>
              <a:round/>
              <a:headEnd/>
              <a:tailEnd/>
            </a:ln>
          </p:spPr>
          <p:txBody>
            <a:bodyPr wrap="none" anchor="ctr"/>
            <a:lstStyle/>
            <a:p>
              <a:endParaRPr lang="fr-FR"/>
            </a:p>
          </p:txBody>
        </p:sp>
        <p:sp>
          <p:nvSpPr>
            <p:cNvPr id="25765" name="Line 42"/>
            <p:cNvSpPr>
              <a:spLocks noChangeShapeType="1"/>
            </p:cNvSpPr>
            <p:nvPr/>
          </p:nvSpPr>
          <p:spPr bwMode="auto">
            <a:xfrm flipV="1">
              <a:off x="2472" y="3400"/>
              <a:ext cx="0" cy="135"/>
            </a:xfrm>
            <a:prstGeom prst="line">
              <a:avLst/>
            </a:prstGeom>
            <a:noFill/>
            <a:ln w="12700">
              <a:solidFill>
                <a:schemeClr val="tx1"/>
              </a:solidFill>
              <a:round/>
              <a:headEnd/>
              <a:tailEnd/>
            </a:ln>
          </p:spPr>
          <p:txBody>
            <a:bodyPr wrap="none" anchor="ctr"/>
            <a:lstStyle/>
            <a:p>
              <a:endParaRPr lang="fr-FR"/>
            </a:p>
          </p:txBody>
        </p:sp>
        <p:sp>
          <p:nvSpPr>
            <p:cNvPr id="25766" name="Line 43"/>
            <p:cNvSpPr>
              <a:spLocks noChangeShapeType="1"/>
            </p:cNvSpPr>
            <p:nvPr/>
          </p:nvSpPr>
          <p:spPr bwMode="auto">
            <a:xfrm flipV="1">
              <a:off x="2472" y="3210"/>
              <a:ext cx="0" cy="123"/>
            </a:xfrm>
            <a:prstGeom prst="line">
              <a:avLst/>
            </a:prstGeom>
            <a:noFill/>
            <a:ln w="12700">
              <a:solidFill>
                <a:schemeClr val="tx1"/>
              </a:solidFill>
              <a:round/>
              <a:headEnd/>
              <a:tailEnd/>
            </a:ln>
          </p:spPr>
          <p:txBody>
            <a:bodyPr wrap="none" anchor="ctr"/>
            <a:lstStyle/>
            <a:p>
              <a:endParaRPr lang="fr-FR"/>
            </a:p>
          </p:txBody>
        </p:sp>
        <p:sp>
          <p:nvSpPr>
            <p:cNvPr id="25767" name="Text Box 44"/>
            <p:cNvSpPr txBox="1">
              <a:spLocks noChangeArrowheads="1"/>
            </p:cNvSpPr>
            <p:nvPr/>
          </p:nvSpPr>
          <p:spPr bwMode="auto">
            <a:xfrm>
              <a:off x="2375" y="3087"/>
              <a:ext cx="191" cy="173"/>
            </a:xfrm>
            <a:prstGeom prst="rect">
              <a:avLst/>
            </a:prstGeom>
            <a:noFill/>
            <a:ln w="12700">
              <a:noFill/>
              <a:miter lim="800000"/>
              <a:headEnd/>
              <a:tailEnd/>
            </a:ln>
          </p:spPr>
          <p:txBody>
            <a:bodyPr wrap="none">
              <a:spAutoFit/>
            </a:bodyPr>
            <a:lstStyle/>
            <a:p>
              <a:r>
                <a:rPr lang="en-US" b="1"/>
                <a:t>O</a:t>
              </a:r>
            </a:p>
          </p:txBody>
        </p:sp>
        <p:sp>
          <p:nvSpPr>
            <p:cNvPr id="25768" name="Text Box 45"/>
            <p:cNvSpPr txBox="1">
              <a:spLocks noChangeArrowheads="1"/>
            </p:cNvSpPr>
            <p:nvPr/>
          </p:nvSpPr>
          <p:spPr bwMode="auto">
            <a:xfrm>
              <a:off x="2378" y="2661"/>
              <a:ext cx="191" cy="173"/>
            </a:xfrm>
            <a:prstGeom prst="rect">
              <a:avLst/>
            </a:prstGeom>
            <a:noFill/>
            <a:ln w="12700">
              <a:noFill/>
              <a:miter lim="800000"/>
              <a:headEnd/>
              <a:tailEnd/>
            </a:ln>
          </p:spPr>
          <p:txBody>
            <a:bodyPr wrap="none">
              <a:spAutoFit/>
            </a:bodyPr>
            <a:lstStyle/>
            <a:p>
              <a:r>
                <a:rPr lang="en-US" b="1"/>
                <a:t>O</a:t>
              </a:r>
            </a:p>
          </p:txBody>
        </p:sp>
        <p:sp>
          <p:nvSpPr>
            <p:cNvPr id="25769" name="Line 46"/>
            <p:cNvSpPr>
              <a:spLocks noChangeShapeType="1"/>
            </p:cNvSpPr>
            <p:nvPr/>
          </p:nvSpPr>
          <p:spPr bwMode="auto">
            <a:xfrm flipV="1">
              <a:off x="2472" y="2776"/>
              <a:ext cx="0" cy="133"/>
            </a:xfrm>
            <a:prstGeom prst="line">
              <a:avLst/>
            </a:prstGeom>
            <a:noFill/>
            <a:ln w="12700">
              <a:solidFill>
                <a:schemeClr val="tx1"/>
              </a:solidFill>
              <a:round/>
              <a:headEnd/>
              <a:tailEnd/>
            </a:ln>
          </p:spPr>
          <p:txBody>
            <a:bodyPr wrap="none" anchor="ctr"/>
            <a:lstStyle/>
            <a:p>
              <a:endParaRPr lang="fr-FR"/>
            </a:p>
          </p:txBody>
        </p:sp>
        <p:sp>
          <p:nvSpPr>
            <p:cNvPr id="25770" name="Line 47"/>
            <p:cNvSpPr>
              <a:spLocks noChangeShapeType="1"/>
            </p:cNvSpPr>
            <p:nvPr/>
          </p:nvSpPr>
          <p:spPr bwMode="auto">
            <a:xfrm rot="16200000" flipV="1">
              <a:off x="2563" y="2882"/>
              <a:ext cx="0" cy="125"/>
            </a:xfrm>
            <a:prstGeom prst="line">
              <a:avLst/>
            </a:prstGeom>
            <a:noFill/>
            <a:ln w="12700">
              <a:solidFill>
                <a:schemeClr val="tx1"/>
              </a:solidFill>
              <a:round/>
              <a:headEnd/>
              <a:tailEnd/>
            </a:ln>
          </p:spPr>
          <p:txBody>
            <a:bodyPr wrap="none" anchor="ctr"/>
            <a:lstStyle/>
            <a:p>
              <a:endParaRPr lang="fr-FR"/>
            </a:p>
          </p:txBody>
        </p:sp>
        <p:sp>
          <p:nvSpPr>
            <p:cNvPr id="25771" name="Text Box 48"/>
            <p:cNvSpPr txBox="1">
              <a:spLocks noChangeArrowheads="1"/>
            </p:cNvSpPr>
            <p:nvPr/>
          </p:nvSpPr>
          <p:spPr bwMode="auto">
            <a:xfrm>
              <a:off x="2153" y="2855"/>
              <a:ext cx="227" cy="192"/>
            </a:xfrm>
            <a:prstGeom prst="rect">
              <a:avLst/>
            </a:prstGeom>
            <a:noFill/>
            <a:ln w="12700">
              <a:noFill/>
              <a:miter lim="800000"/>
              <a:headEnd/>
              <a:tailEnd/>
            </a:ln>
          </p:spPr>
          <p:txBody>
            <a:bodyPr wrap="none">
              <a:spAutoFit/>
            </a:bodyPr>
            <a:lstStyle/>
            <a:p>
              <a:r>
                <a:rPr lang="en-US" sz="1400" b="1" baseline="30000">
                  <a:solidFill>
                    <a:schemeClr val="bg2"/>
                  </a:solidFill>
                </a:rPr>
                <a:t>-</a:t>
              </a:r>
              <a:r>
                <a:rPr lang="en-US" sz="1400" b="1">
                  <a:solidFill>
                    <a:schemeClr val="bg2"/>
                  </a:solidFill>
                </a:rPr>
                <a:t>O</a:t>
              </a:r>
            </a:p>
          </p:txBody>
        </p:sp>
        <p:sp>
          <p:nvSpPr>
            <p:cNvPr id="25772" name="Line 49"/>
            <p:cNvSpPr>
              <a:spLocks noChangeShapeType="1"/>
            </p:cNvSpPr>
            <p:nvPr/>
          </p:nvSpPr>
          <p:spPr bwMode="auto">
            <a:xfrm rot="16200000" flipV="1">
              <a:off x="2563" y="2899"/>
              <a:ext cx="0" cy="125"/>
            </a:xfrm>
            <a:prstGeom prst="line">
              <a:avLst/>
            </a:prstGeom>
            <a:noFill/>
            <a:ln w="12700">
              <a:solidFill>
                <a:schemeClr val="tx1"/>
              </a:solidFill>
              <a:round/>
              <a:headEnd/>
              <a:tailEnd/>
            </a:ln>
          </p:spPr>
          <p:txBody>
            <a:bodyPr wrap="none" anchor="ctr"/>
            <a:lstStyle/>
            <a:p>
              <a:endParaRPr lang="fr-FR"/>
            </a:p>
          </p:txBody>
        </p:sp>
        <p:sp>
          <p:nvSpPr>
            <p:cNvPr id="25773" name="Text Box 50"/>
            <p:cNvSpPr txBox="1">
              <a:spLocks noChangeArrowheads="1"/>
            </p:cNvSpPr>
            <p:nvPr/>
          </p:nvSpPr>
          <p:spPr bwMode="auto">
            <a:xfrm>
              <a:off x="2618" y="3340"/>
              <a:ext cx="191" cy="173"/>
            </a:xfrm>
            <a:prstGeom prst="rect">
              <a:avLst/>
            </a:prstGeom>
            <a:noFill/>
            <a:ln w="12700">
              <a:noFill/>
              <a:miter lim="800000"/>
              <a:headEnd/>
              <a:tailEnd/>
            </a:ln>
          </p:spPr>
          <p:txBody>
            <a:bodyPr wrap="none">
              <a:spAutoFit/>
            </a:bodyPr>
            <a:lstStyle/>
            <a:p>
              <a:r>
                <a:rPr lang="en-US" b="1"/>
                <a:t>O</a:t>
              </a:r>
            </a:p>
          </p:txBody>
        </p:sp>
        <p:sp>
          <p:nvSpPr>
            <p:cNvPr id="25774" name="Text Box 51"/>
            <p:cNvSpPr txBox="1">
              <a:spLocks noChangeArrowheads="1"/>
            </p:cNvSpPr>
            <p:nvPr/>
          </p:nvSpPr>
          <p:spPr bwMode="auto">
            <a:xfrm>
              <a:off x="2554" y="2873"/>
              <a:ext cx="191" cy="173"/>
            </a:xfrm>
            <a:prstGeom prst="rect">
              <a:avLst/>
            </a:prstGeom>
            <a:noFill/>
            <a:ln w="12700">
              <a:noFill/>
              <a:miter lim="800000"/>
              <a:headEnd/>
              <a:tailEnd/>
            </a:ln>
          </p:spPr>
          <p:txBody>
            <a:bodyPr wrap="none">
              <a:spAutoFit/>
            </a:bodyPr>
            <a:lstStyle/>
            <a:p>
              <a:r>
                <a:rPr lang="en-US" b="1"/>
                <a:t>O</a:t>
              </a:r>
            </a:p>
          </p:txBody>
        </p:sp>
        <p:sp>
          <p:nvSpPr>
            <p:cNvPr id="25775" name="Line 52"/>
            <p:cNvSpPr>
              <a:spLocks noChangeShapeType="1"/>
            </p:cNvSpPr>
            <p:nvPr/>
          </p:nvSpPr>
          <p:spPr bwMode="auto">
            <a:xfrm flipV="1">
              <a:off x="2472" y="2987"/>
              <a:ext cx="0" cy="144"/>
            </a:xfrm>
            <a:prstGeom prst="line">
              <a:avLst/>
            </a:prstGeom>
            <a:noFill/>
            <a:ln w="12700">
              <a:solidFill>
                <a:schemeClr val="tx1"/>
              </a:solidFill>
              <a:round/>
              <a:headEnd/>
              <a:tailEnd/>
            </a:ln>
          </p:spPr>
          <p:txBody>
            <a:bodyPr wrap="none" anchor="ctr"/>
            <a:lstStyle/>
            <a:p>
              <a:endParaRPr lang="fr-FR"/>
            </a:p>
          </p:txBody>
        </p:sp>
        <p:sp>
          <p:nvSpPr>
            <p:cNvPr id="25776" name="Text Box 53"/>
            <p:cNvSpPr txBox="1">
              <a:spLocks noChangeArrowheads="1"/>
            </p:cNvSpPr>
            <p:nvPr/>
          </p:nvSpPr>
          <p:spPr bwMode="auto">
            <a:xfrm>
              <a:off x="2384" y="3285"/>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5777" name="Text Box 54"/>
            <p:cNvSpPr txBox="1">
              <a:spLocks noChangeArrowheads="1"/>
            </p:cNvSpPr>
            <p:nvPr/>
          </p:nvSpPr>
          <p:spPr bwMode="auto">
            <a:xfrm>
              <a:off x="2604" y="1483"/>
              <a:ext cx="191" cy="173"/>
            </a:xfrm>
            <a:prstGeom prst="rect">
              <a:avLst/>
            </a:prstGeom>
            <a:noFill/>
            <a:ln w="12700">
              <a:noFill/>
              <a:miter lim="800000"/>
              <a:headEnd/>
              <a:tailEnd/>
            </a:ln>
          </p:spPr>
          <p:txBody>
            <a:bodyPr wrap="none">
              <a:spAutoFit/>
            </a:bodyPr>
            <a:lstStyle/>
            <a:p>
              <a:r>
                <a:rPr lang="en-US" b="1"/>
                <a:t>H</a:t>
              </a:r>
            </a:p>
          </p:txBody>
        </p:sp>
        <p:sp>
          <p:nvSpPr>
            <p:cNvPr id="25778" name="Line 55"/>
            <p:cNvSpPr>
              <a:spLocks noChangeShapeType="1"/>
            </p:cNvSpPr>
            <p:nvPr/>
          </p:nvSpPr>
          <p:spPr bwMode="auto">
            <a:xfrm flipV="1">
              <a:off x="2775" y="991"/>
              <a:ext cx="0" cy="219"/>
            </a:xfrm>
            <a:prstGeom prst="line">
              <a:avLst/>
            </a:prstGeom>
            <a:noFill/>
            <a:ln w="19050">
              <a:solidFill>
                <a:schemeClr val="tx1"/>
              </a:solidFill>
              <a:round/>
              <a:headEnd/>
              <a:tailEnd/>
            </a:ln>
          </p:spPr>
          <p:txBody>
            <a:bodyPr wrap="none" anchor="ctr"/>
            <a:lstStyle/>
            <a:p>
              <a:endParaRPr lang="fr-FR"/>
            </a:p>
          </p:txBody>
        </p:sp>
        <p:sp>
          <p:nvSpPr>
            <p:cNvPr id="25779" name="AutoShape 56"/>
            <p:cNvSpPr>
              <a:spLocks noChangeArrowheads="1"/>
            </p:cNvSpPr>
            <p:nvPr/>
          </p:nvSpPr>
          <p:spPr bwMode="auto">
            <a:xfrm>
              <a:off x="2289" y="1092"/>
              <a:ext cx="486" cy="304"/>
            </a:xfrm>
            <a:prstGeom prst="pentagon">
              <a:avLst/>
            </a:prstGeom>
            <a:noFill/>
            <a:ln w="19050">
              <a:solidFill>
                <a:schemeClr val="tx1"/>
              </a:solidFill>
              <a:miter lim="800000"/>
              <a:headEnd/>
              <a:tailEnd/>
            </a:ln>
          </p:spPr>
          <p:txBody>
            <a:bodyPr wrap="none" anchor="ctr"/>
            <a:lstStyle/>
            <a:p>
              <a:endParaRPr lang="fr-FR"/>
            </a:p>
          </p:txBody>
        </p:sp>
        <p:sp>
          <p:nvSpPr>
            <p:cNvPr id="25780" name="Rectangle 57"/>
            <p:cNvSpPr>
              <a:spLocks noChangeArrowheads="1"/>
            </p:cNvSpPr>
            <p:nvPr/>
          </p:nvSpPr>
          <p:spPr bwMode="auto">
            <a:xfrm>
              <a:off x="2497" y="1042"/>
              <a:ext cx="70" cy="84"/>
            </a:xfrm>
            <a:prstGeom prst="rect">
              <a:avLst/>
            </a:prstGeom>
            <a:solidFill>
              <a:schemeClr val="bg1"/>
            </a:solidFill>
            <a:ln w="12700">
              <a:noFill/>
              <a:miter lim="800000"/>
              <a:headEnd/>
              <a:tailEnd/>
            </a:ln>
          </p:spPr>
          <p:txBody>
            <a:bodyPr wrap="none" anchor="ctr"/>
            <a:lstStyle/>
            <a:p>
              <a:endParaRPr lang="fr-FR"/>
            </a:p>
          </p:txBody>
        </p:sp>
        <p:sp>
          <p:nvSpPr>
            <p:cNvPr id="25781" name="Line 58"/>
            <p:cNvSpPr>
              <a:spLocks noChangeShapeType="1"/>
            </p:cNvSpPr>
            <p:nvPr/>
          </p:nvSpPr>
          <p:spPr bwMode="auto">
            <a:xfrm flipV="1">
              <a:off x="2678" y="1391"/>
              <a:ext cx="0" cy="152"/>
            </a:xfrm>
            <a:prstGeom prst="line">
              <a:avLst/>
            </a:prstGeom>
            <a:noFill/>
            <a:ln w="12700">
              <a:solidFill>
                <a:schemeClr val="tx1"/>
              </a:solidFill>
              <a:round/>
              <a:headEnd/>
              <a:tailEnd/>
            </a:ln>
          </p:spPr>
          <p:txBody>
            <a:bodyPr wrap="none" anchor="ctr"/>
            <a:lstStyle/>
            <a:p>
              <a:endParaRPr lang="fr-FR"/>
            </a:p>
          </p:txBody>
        </p:sp>
        <p:sp>
          <p:nvSpPr>
            <p:cNvPr id="25782" name="Text Box 59"/>
            <p:cNvSpPr txBox="1">
              <a:spLocks noChangeArrowheads="1"/>
            </p:cNvSpPr>
            <p:nvPr/>
          </p:nvSpPr>
          <p:spPr bwMode="auto">
            <a:xfrm>
              <a:off x="2193" y="542"/>
              <a:ext cx="175" cy="173"/>
            </a:xfrm>
            <a:prstGeom prst="rect">
              <a:avLst/>
            </a:prstGeom>
            <a:noFill/>
            <a:ln w="12700">
              <a:noFill/>
              <a:miter lim="800000"/>
              <a:headEnd/>
              <a:tailEnd/>
            </a:ln>
          </p:spPr>
          <p:txBody>
            <a:bodyPr wrap="none">
              <a:spAutoFit/>
            </a:bodyPr>
            <a:lstStyle/>
            <a:p>
              <a:r>
                <a:rPr lang="en-US" b="1"/>
                <a:t>P</a:t>
              </a:r>
            </a:p>
          </p:txBody>
        </p:sp>
        <p:sp>
          <p:nvSpPr>
            <p:cNvPr id="25783" name="Line 60"/>
            <p:cNvSpPr>
              <a:spLocks noChangeShapeType="1"/>
            </p:cNvSpPr>
            <p:nvPr/>
          </p:nvSpPr>
          <p:spPr bwMode="auto">
            <a:xfrm rot="16200000" flipV="1">
              <a:off x="2199" y="563"/>
              <a:ext cx="0" cy="125"/>
            </a:xfrm>
            <a:prstGeom prst="line">
              <a:avLst/>
            </a:prstGeom>
            <a:noFill/>
            <a:ln w="12700">
              <a:solidFill>
                <a:schemeClr val="tx1"/>
              </a:solidFill>
              <a:round/>
              <a:headEnd/>
              <a:tailEnd/>
            </a:ln>
          </p:spPr>
          <p:txBody>
            <a:bodyPr wrap="none" anchor="ctr"/>
            <a:lstStyle/>
            <a:p>
              <a:endParaRPr lang="fr-FR"/>
            </a:p>
          </p:txBody>
        </p:sp>
        <p:sp>
          <p:nvSpPr>
            <p:cNvPr id="25784" name="Line 61"/>
            <p:cNvSpPr>
              <a:spLocks noChangeShapeType="1"/>
            </p:cNvSpPr>
            <p:nvPr/>
          </p:nvSpPr>
          <p:spPr bwMode="auto">
            <a:xfrm flipV="1">
              <a:off x="2382" y="1391"/>
              <a:ext cx="0" cy="152"/>
            </a:xfrm>
            <a:prstGeom prst="line">
              <a:avLst/>
            </a:prstGeom>
            <a:noFill/>
            <a:ln w="12700">
              <a:solidFill>
                <a:schemeClr val="tx1"/>
              </a:solidFill>
              <a:round/>
              <a:headEnd/>
              <a:tailEnd/>
            </a:ln>
          </p:spPr>
          <p:txBody>
            <a:bodyPr wrap="none" anchor="ctr"/>
            <a:lstStyle/>
            <a:p>
              <a:endParaRPr lang="fr-FR"/>
            </a:p>
          </p:txBody>
        </p:sp>
        <p:sp>
          <p:nvSpPr>
            <p:cNvPr id="25785" name="Line 62"/>
            <p:cNvSpPr>
              <a:spLocks noChangeShapeType="1"/>
            </p:cNvSpPr>
            <p:nvPr/>
          </p:nvSpPr>
          <p:spPr bwMode="auto">
            <a:xfrm flipV="1">
              <a:off x="2289" y="1075"/>
              <a:ext cx="0" cy="135"/>
            </a:xfrm>
            <a:prstGeom prst="line">
              <a:avLst/>
            </a:prstGeom>
            <a:noFill/>
            <a:ln w="12700">
              <a:solidFill>
                <a:schemeClr val="tx1"/>
              </a:solidFill>
              <a:round/>
              <a:headEnd/>
              <a:tailEnd/>
            </a:ln>
          </p:spPr>
          <p:txBody>
            <a:bodyPr wrap="none" anchor="ctr"/>
            <a:lstStyle/>
            <a:p>
              <a:endParaRPr lang="fr-FR"/>
            </a:p>
          </p:txBody>
        </p:sp>
        <p:sp>
          <p:nvSpPr>
            <p:cNvPr id="25786" name="Line 63"/>
            <p:cNvSpPr>
              <a:spLocks noChangeShapeType="1"/>
            </p:cNvSpPr>
            <p:nvPr/>
          </p:nvSpPr>
          <p:spPr bwMode="auto">
            <a:xfrm flipV="1">
              <a:off x="2289" y="885"/>
              <a:ext cx="0" cy="123"/>
            </a:xfrm>
            <a:prstGeom prst="line">
              <a:avLst/>
            </a:prstGeom>
            <a:noFill/>
            <a:ln w="12700">
              <a:solidFill>
                <a:schemeClr val="tx1"/>
              </a:solidFill>
              <a:round/>
              <a:headEnd/>
              <a:tailEnd/>
            </a:ln>
          </p:spPr>
          <p:txBody>
            <a:bodyPr wrap="none" anchor="ctr"/>
            <a:lstStyle/>
            <a:p>
              <a:endParaRPr lang="fr-FR"/>
            </a:p>
          </p:txBody>
        </p:sp>
        <p:sp>
          <p:nvSpPr>
            <p:cNvPr id="25787" name="Text Box 64"/>
            <p:cNvSpPr txBox="1">
              <a:spLocks noChangeArrowheads="1"/>
            </p:cNvSpPr>
            <p:nvPr/>
          </p:nvSpPr>
          <p:spPr bwMode="auto">
            <a:xfrm>
              <a:off x="2192" y="762"/>
              <a:ext cx="191" cy="173"/>
            </a:xfrm>
            <a:prstGeom prst="rect">
              <a:avLst/>
            </a:prstGeom>
            <a:noFill/>
            <a:ln w="12700">
              <a:noFill/>
              <a:miter lim="800000"/>
              <a:headEnd/>
              <a:tailEnd/>
            </a:ln>
          </p:spPr>
          <p:txBody>
            <a:bodyPr wrap="none">
              <a:spAutoFit/>
            </a:bodyPr>
            <a:lstStyle/>
            <a:p>
              <a:r>
                <a:rPr lang="en-US" b="1"/>
                <a:t>O</a:t>
              </a:r>
            </a:p>
          </p:txBody>
        </p:sp>
        <p:sp>
          <p:nvSpPr>
            <p:cNvPr id="25788" name="Text Box 65"/>
            <p:cNvSpPr txBox="1">
              <a:spLocks noChangeArrowheads="1"/>
            </p:cNvSpPr>
            <p:nvPr/>
          </p:nvSpPr>
          <p:spPr bwMode="auto">
            <a:xfrm>
              <a:off x="2195" y="321"/>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5789" name="Line 66"/>
            <p:cNvSpPr>
              <a:spLocks noChangeShapeType="1"/>
            </p:cNvSpPr>
            <p:nvPr/>
          </p:nvSpPr>
          <p:spPr bwMode="auto">
            <a:xfrm flipV="1">
              <a:off x="2289" y="471"/>
              <a:ext cx="0" cy="113"/>
            </a:xfrm>
            <a:prstGeom prst="line">
              <a:avLst/>
            </a:prstGeom>
            <a:noFill/>
            <a:ln w="12700">
              <a:solidFill>
                <a:schemeClr val="tx1"/>
              </a:solidFill>
              <a:round/>
              <a:headEnd/>
              <a:tailEnd/>
            </a:ln>
          </p:spPr>
          <p:txBody>
            <a:bodyPr wrap="none" anchor="ctr"/>
            <a:lstStyle/>
            <a:p>
              <a:endParaRPr lang="fr-FR"/>
            </a:p>
          </p:txBody>
        </p:sp>
        <p:sp>
          <p:nvSpPr>
            <p:cNvPr id="25790" name="Line 67"/>
            <p:cNvSpPr>
              <a:spLocks noChangeShapeType="1"/>
            </p:cNvSpPr>
            <p:nvPr/>
          </p:nvSpPr>
          <p:spPr bwMode="auto">
            <a:xfrm rot="16200000" flipV="1">
              <a:off x="2380" y="557"/>
              <a:ext cx="0" cy="125"/>
            </a:xfrm>
            <a:prstGeom prst="line">
              <a:avLst/>
            </a:prstGeom>
            <a:noFill/>
            <a:ln w="12700">
              <a:solidFill>
                <a:schemeClr val="tx1"/>
              </a:solidFill>
              <a:round/>
              <a:headEnd/>
              <a:tailEnd/>
            </a:ln>
          </p:spPr>
          <p:txBody>
            <a:bodyPr wrap="none" anchor="ctr"/>
            <a:lstStyle/>
            <a:p>
              <a:endParaRPr lang="fr-FR"/>
            </a:p>
          </p:txBody>
        </p:sp>
        <p:sp>
          <p:nvSpPr>
            <p:cNvPr id="25791" name="Text Box 68"/>
            <p:cNvSpPr txBox="1">
              <a:spLocks noChangeArrowheads="1"/>
            </p:cNvSpPr>
            <p:nvPr/>
          </p:nvSpPr>
          <p:spPr bwMode="auto">
            <a:xfrm>
              <a:off x="1960" y="530"/>
              <a:ext cx="227" cy="192"/>
            </a:xfrm>
            <a:prstGeom prst="rect">
              <a:avLst/>
            </a:prstGeom>
            <a:noFill/>
            <a:ln w="12700">
              <a:noFill/>
              <a:miter lim="800000"/>
              <a:headEnd/>
              <a:tailEnd/>
            </a:ln>
          </p:spPr>
          <p:txBody>
            <a:bodyPr wrap="none">
              <a:spAutoFit/>
            </a:bodyPr>
            <a:lstStyle/>
            <a:p>
              <a:r>
                <a:rPr lang="en-US" sz="1400" b="1" baseline="30000">
                  <a:solidFill>
                    <a:schemeClr val="bg2"/>
                  </a:solidFill>
                </a:rPr>
                <a:t>-</a:t>
              </a:r>
              <a:r>
                <a:rPr lang="en-US" sz="1400" b="1">
                  <a:solidFill>
                    <a:schemeClr val="bg2"/>
                  </a:solidFill>
                </a:rPr>
                <a:t>O</a:t>
              </a:r>
            </a:p>
          </p:txBody>
        </p:sp>
        <p:sp>
          <p:nvSpPr>
            <p:cNvPr id="25792" name="Line 69"/>
            <p:cNvSpPr>
              <a:spLocks noChangeShapeType="1"/>
            </p:cNvSpPr>
            <p:nvPr/>
          </p:nvSpPr>
          <p:spPr bwMode="auto">
            <a:xfrm rot="16200000" flipV="1">
              <a:off x="2380" y="574"/>
              <a:ext cx="0" cy="125"/>
            </a:xfrm>
            <a:prstGeom prst="line">
              <a:avLst/>
            </a:prstGeom>
            <a:noFill/>
            <a:ln w="12700">
              <a:solidFill>
                <a:schemeClr val="tx1"/>
              </a:solidFill>
              <a:round/>
              <a:headEnd/>
              <a:tailEnd/>
            </a:ln>
          </p:spPr>
          <p:txBody>
            <a:bodyPr wrap="none" anchor="ctr"/>
            <a:lstStyle/>
            <a:p>
              <a:endParaRPr lang="fr-FR"/>
            </a:p>
          </p:txBody>
        </p:sp>
        <p:sp>
          <p:nvSpPr>
            <p:cNvPr id="25793" name="Text Box 70"/>
            <p:cNvSpPr txBox="1">
              <a:spLocks noChangeArrowheads="1"/>
            </p:cNvSpPr>
            <p:nvPr/>
          </p:nvSpPr>
          <p:spPr bwMode="auto">
            <a:xfrm>
              <a:off x="2435" y="1015"/>
              <a:ext cx="191" cy="173"/>
            </a:xfrm>
            <a:prstGeom prst="rect">
              <a:avLst/>
            </a:prstGeom>
            <a:noFill/>
            <a:ln w="12700">
              <a:noFill/>
              <a:miter lim="800000"/>
              <a:headEnd/>
              <a:tailEnd/>
            </a:ln>
          </p:spPr>
          <p:txBody>
            <a:bodyPr wrap="none">
              <a:spAutoFit/>
            </a:bodyPr>
            <a:lstStyle/>
            <a:p>
              <a:r>
                <a:rPr lang="en-US" b="1"/>
                <a:t>O</a:t>
              </a:r>
            </a:p>
          </p:txBody>
        </p:sp>
        <p:sp>
          <p:nvSpPr>
            <p:cNvPr id="25794" name="Text Box 71"/>
            <p:cNvSpPr txBox="1">
              <a:spLocks noChangeArrowheads="1"/>
            </p:cNvSpPr>
            <p:nvPr/>
          </p:nvSpPr>
          <p:spPr bwMode="auto">
            <a:xfrm>
              <a:off x="2371" y="548"/>
              <a:ext cx="191" cy="173"/>
            </a:xfrm>
            <a:prstGeom prst="rect">
              <a:avLst/>
            </a:prstGeom>
            <a:noFill/>
            <a:ln w="12700">
              <a:noFill/>
              <a:miter lim="800000"/>
              <a:headEnd/>
              <a:tailEnd/>
            </a:ln>
          </p:spPr>
          <p:txBody>
            <a:bodyPr wrap="none">
              <a:spAutoFit/>
            </a:bodyPr>
            <a:lstStyle/>
            <a:p>
              <a:r>
                <a:rPr lang="en-US" b="1"/>
                <a:t>O</a:t>
              </a:r>
            </a:p>
          </p:txBody>
        </p:sp>
        <p:sp>
          <p:nvSpPr>
            <p:cNvPr id="25795" name="Line 72"/>
            <p:cNvSpPr>
              <a:spLocks noChangeShapeType="1"/>
            </p:cNvSpPr>
            <p:nvPr/>
          </p:nvSpPr>
          <p:spPr bwMode="auto">
            <a:xfrm flipV="1">
              <a:off x="2289" y="662"/>
              <a:ext cx="0" cy="144"/>
            </a:xfrm>
            <a:prstGeom prst="line">
              <a:avLst/>
            </a:prstGeom>
            <a:noFill/>
            <a:ln w="12700">
              <a:solidFill>
                <a:schemeClr val="tx1"/>
              </a:solidFill>
              <a:round/>
              <a:headEnd/>
              <a:tailEnd/>
            </a:ln>
          </p:spPr>
          <p:txBody>
            <a:bodyPr wrap="none" anchor="ctr"/>
            <a:lstStyle/>
            <a:p>
              <a:endParaRPr lang="fr-FR"/>
            </a:p>
          </p:txBody>
        </p:sp>
        <p:sp>
          <p:nvSpPr>
            <p:cNvPr id="25796" name="Text Box 73"/>
            <p:cNvSpPr txBox="1">
              <a:spLocks noChangeArrowheads="1"/>
            </p:cNvSpPr>
            <p:nvPr/>
          </p:nvSpPr>
          <p:spPr bwMode="auto">
            <a:xfrm>
              <a:off x="2201" y="960"/>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5797" name="AutoShape 74"/>
            <p:cNvSpPr>
              <a:spLocks noChangeArrowheads="1"/>
            </p:cNvSpPr>
            <p:nvPr/>
          </p:nvSpPr>
          <p:spPr bwMode="auto">
            <a:xfrm rot="16200000" flipH="1">
              <a:off x="2679" y="780"/>
              <a:ext cx="236" cy="185"/>
            </a:xfrm>
            <a:prstGeom prst="pentagon">
              <a:avLst/>
            </a:prstGeom>
            <a:noFill/>
            <a:ln w="19050">
              <a:solidFill>
                <a:schemeClr val="tx1"/>
              </a:solidFill>
              <a:miter lim="800000"/>
              <a:headEnd/>
              <a:tailEnd/>
            </a:ln>
          </p:spPr>
          <p:txBody>
            <a:bodyPr wrap="none" anchor="ctr"/>
            <a:lstStyle/>
            <a:p>
              <a:endParaRPr lang="fr-FR"/>
            </a:p>
          </p:txBody>
        </p:sp>
        <p:sp>
          <p:nvSpPr>
            <p:cNvPr id="25798" name="AutoShape 75"/>
            <p:cNvSpPr>
              <a:spLocks noChangeArrowheads="1"/>
            </p:cNvSpPr>
            <p:nvPr/>
          </p:nvSpPr>
          <p:spPr bwMode="auto">
            <a:xfrm rot="-5400000">
              <a:off x="2856" y="764"/>
              <a:ext cx="287" cy="222"/>
            </a:xfrm>
            <a:prstGeom prst="hexagon">
              <a:avLst>
                <a:gd name="adj" fmla="val 32320"/>
                <a:gd name="vf" fmla="val 115470"/>
              </a:avLst>
            </a:prstGeom>
            <a:noFill/>
            <a:ln w="19050">
              <a:solidFill>
                <a:schemeClr val="tx1"/>
              </a:solidFill>
              <a:miter lim="800000"/>
              <a:headEnd/>
              <a:tailEnd/>
            </a:ln>
          </p:spPr>
          <p:txBody>
            <a:bodyPr wrap="none" anchor="ctr"/>
            <a:lstStyle/>
            <a:p>
              <a:endParaRPr lang="fr-FR"/>
            </a:p>
          </p:txBody>
        </p:sp>
        <p:sp>
          <p:nvSpPr>
            <p:cNvPr id="25799" name="Text Box 76"/>
            <p:cNvSpPr txBox="1">
              <a:spLocks noChangeArrowheads="1"/>
            </p:cNvSpPr>
            <p:nvPr/>
          </p:nvSpPr>
          <p:spPr bwMode="auto">
            <a:xfrm>
              <a:off x="2912" y="470"/>
              <a:ext cx="292" cy="173"/>
            </a:xfrm>
            <a:prstGeom prst="rect">
              <a:avLst/>
            </a:prstGeom>
            <a:noFill/>
            <a:ln w="12700">
              <a:noFill/>
              <a:miter lim="800000"/>
              <a:headEnd/>
              <a:tailEnd/>
            </a:ln>
          </p:spPr>
          <p:txBody>
            <a:bodyPr wrap="none">
              <a:spAutoFit/>
            </a:bodyPr>
            <a:lstStyle/>
            <a:p>
              <a:r>
                <a:rPr lang="en-US" b="1"/>
                <a:t>NH</a:t>
              </a:r>
              <a:r>
                <a:rPr lang="en-US" b="1" baseline="-25000"/>
                <a:t>2</a:t>
              </a:r>
              <a:endParaRPr lang="en-US" b="1"/>
            </a:p>
          </p:txBody>
        </p:sp>
        <p:sp>
          <p:nvSpPr>
            <p:cNvPr id="25800" name="Line 77"/>
            <p:cNvSpPr>
              <a:spLocks noChangeShapeType="1"/>
            </p:cNvSpPr>
            <p:nvPr/>
          </p:nvSpPr>
          <p:spPr bwMode="auto">
            <a:xfrm flipV="1">
              <a:off x="3003" y="591"/>
              <a:ext cx="0" cy="139"/>
            </a:xfrm>
            <a:prstGeom prst="line">
              <a:avLst/>
            </a:prstGeom>
            <a:noFill/>
            <a:ln w="12700">
              <a:solidFill>
                <a:schemeClr val="tx1"/>
              </a:solidFill>
              <a:round/>
              <a:headEnd/>
              <a:tailEnd/>
            </a:ln>
          </p:spPr>
          <p:txBody>
            <a:bodyPr wrap="none" anchor="ctr"/>
            <a:lstStyle/>
            <a:p>
              <a:endParaRPr lang="fr-FR"/>
            </a:p>
          </p:txBody>
        </p:sp>
        <p:sp>
          <p:nvSpPr>
            <p:cNvPr id="25801" name="Rectangle 78"/>
            <p:cNvSpPr>
              <a:spLocks noChangeArrowheads="1"/>
            </p:cNvSpPr>
            <p:nvPr/>
          </p:nvSpPr>
          <p:spPr bwMode="auto">
            <a:xfrm>
              <a:off x="2969" y="974"/>
              <a:ext cx="56" cy="84"/>
            </a:xfrm>
            <a:prstGeom prst="rect">
              <a:avLst/>
            </a:prstGeom>
            <a:solidFill>
              <a:schemeClr val="bg1"/>
            </a:solidFill>
            <a:ln w="12700">
              <a:noFill/>
              <a:miter lim="800000"/>
              <a:headEnd/>
              <a:tailEnd/>
            </a:ln>
          </p:spPr>
          <p:txBody>
            <a:bodyPr wrap="none" anchor="ctr"/>
            <a:lstStyle/>
            <a:p>
              <a:endParaRPr lang="fr-FR"/>
            </a:p>
          </p:txBody>
        </p:sp>
        <p:sp>
          <p:nvSpPr>
            <p:cNvPr id="25802" name="Text Box 79"/>
            <p:cNvSpPr txBox="1">
              <a:spLocks noChangeArrowheads="1"/>
            </p:cNvSpPr>
            <p:nvPr/>
          </p:nvSpPr>
          <p:spPr bwMode="auto">
            <a:xfrm>
              <a:off x="2898" y="943"/>
              <a:ext cx="185" cy="173"/>
            </a:xfrm>
            <a:prstGeom prst="rect">
              <a:avLst/>
            </a:prstGeom>
            <a:noFill/>
            <a:ln w="12700">
              <a:noFill/>
              <a:miter lim="800000"/>
              <a:headEnd/>
              <a:tailEnd/>
            </a:ln>
          </p:spPr>
          <p:txBody>
            <a:bodyPr wrap="none">
              <a:spAutoFit/>
            </a:bodyPr>
            <a:lstStyle/>
            <a:p>
              <a:r>
                <a:rPr lang="en-US" b="1"/>
                <a:t>N</a:t>
              </a:r>
            </a:p>
          </p:txBody>
        </p:sp>
        <p:sp>
          <p:nvSpPr>
            <p:cNvPr id="25803" name="Rectangle 80"/>
            <p:cNvSpPr>
              <a:spLocks noChangeArrowheads="1"/>
            </p:cNvSpPr>
            <p:nvPr/>
          </p:nvSpPr>
          <p:spPr bwMode="auto">
            <a:xfrm>
              <a:off x="3081" y="772"/>
              <a:ext cx="55" cy="84"/>
            </a:xfrm>
            <a:prstGeom prst="rect">
              <a:avLst/>
            </a:prstGeom>
            <a:solidFill>
              <a:schemeClr val="bg1"/>
            </a:solidFill>
            <a:ln w="12700">
              <a:noFill/>
              <a:miter lim="800000"/>
              <a:headEnd/>
              <a:tailEnd/>
            </a:ln>
          </p:spPr>
          <p:txBody>
            <a:bodyPr wrap="none" anchor="ctr"/>
            <a:lstStyle/>
            <a:p>
              <a:endParaRPr lang="fr-FR"/>
            </a:p>
          </p:txBody>
        </p:sp>
        <p:sp>
          <p:nvSpPr>
            <p:cNvPr id="25804" name="Text Box 81"/>
            <p:cNvSpPr txBox="1">
              <a:spLocks noChangeArrowheads="1"/>
            </p:cNvSpPr>
            <p:nvPr/>
          </p:nvSpPr>
          <p:spPr bwMode="auto">
            <a:xfrm>
              <a:off x="3009" y="741"/>
              <a:ext cx="185" cy="173"/>
            </a:xfrm>
            <a:prstGeom prst="rect">
              <a:avLst/>
            </a:prstGeom>
            <a:noFill/>
            <a:ln w="12700">
              <a:noFill/>
              <a:miter lim="800000"/>
              <a:headEnd/>
              <a:tailEnd/>
            </a:ln>
          </p:spPr>
          <p:txBody>
            <a:bodyPr wrap="none">
              <a:spAutoFit/>
            </a:bodyPr>
            <a:lstStyle/>
            <a:p>
              <a:r>
                <a:rPr lang="en-US" b="1"/>
                <a:t>N</a:t>
              </a:r>
            </a:p>
          </p:txBody>
        </p:sp>
        <p:sp>
          <p:nvSpPr>
            <p:cNvPr id="25805" name="Rectangle 82"/>
            <p:cNvSpPr>
              <a:spLocks noChangeArrowheads="1"/>
            </p:cNvSpPr>
            <p:nvPr/>
          </p:nvSpPr>
          <p:spPr bwMode="auto">
            <a:xfrm>
              <a:off x="2747" y="940"/>
              <a:ext cx="56" cy="85"/>
            </a:xfrm>
            <a:prstGeom prst="rect">
              <a:avLst/>
            </a:prstGeom>
            <a:solidFill>
              <a:schemeClr val="bg1"/>
            </a:solidFill>
            <a:ln w="12700">
              <a:noFill/>
              <a:miter lim="800000"/>
              <a:headEnd/>
              <a:tailEnd/>
            </a:ln>
          </p:spPr>
          <p:txBody>
            <a:bodyPr wrap="none" anchor="ctr"/>
            <a:lstStyle/>
            <a:p>
              <a:endParaRPr lang="fr-FR"/>
            </a:p>
          </p:txBody>
        </p:sp>
        <p:sp>
          <p:nvSpPr>
            <p:cNvPr id="25806" name="Text Box 83"/>
            <p:cNvSpPr txBox="1">
              <a:spLocks noChangeArrowheads="1"/>
            </p:cNvSpPr>
            <p:nvPr/>
          </p:nvSpPr>
          <p:spPr bwMode="auto">
            <a:xfrm>
              <a:off x="2676" y="909"/>
              <a:ext cx="185" cy="173"/>
            </a:xfrm>
            <a:prstGeom prst="rect">
              <a:avLst/>
            </a:prstGeom>
            <a:noFill/>
            <a:ln w="12700">
              <a:noFill/>
              <a:miter lim="800000"/>
              <a:headEnd/>
              <a:tailEnd/>
            </a:ln>
          </p:spPr>
          <p:txBody>
            <a:bodyPr wrap="none">
              <a:spAutoFit/>
            </a:bodyPr>
            <a:lstStyle/>
            <a:p>
              <a:r>
                <a:rPr lang="en-US" b="1"/>
                <a:t>N</a:t>
              </a:r>
            </a:p>
          </p:txBody>
        </p:sp>
        <p:sp>
          <p:nvSpPr>
            <p:cNvPr id="25807" name="Line 84"/>
            <p:cNvSpPr>
              <a:spLocks noChangeShapeType="1"/>
            </p:cNvSpPr>
            <p:nvPr/>
          </p:nvSpPr>
          <p:spPr bwMode="auto">
            <a:xfrm flipH="1">
              <a:off x="2725" y="822"/>
              <a:ext cx="27" cy="51"/>
            </a:xfrm>
            <a:prstGeom prst="line">
              <a:avLst/>
            </a:prstGeom>
            <a:noFill/>
            <a:ln w="12700">
              <a:solidFill>
                <a:schemeClr val="tx1"/>
              </a:solidFill>
              <a:round/>
              <a:headEnd/>
              <a:tailEnd/>
            </a:ln>
          </p:spPr>
          <p:txBody>
            <a:bodyPr wrap="none" anchor="ctr"/>
            <a:lstStyle/>
            <a:p>
              <a:endParaRPr lang="fr-FR"/>
            </a:p>
          </p:txBody>
        </p:sp>
        <p:sp>
          <p:nvSpPr>
            <p:cNvPr id="25808" name="Line 85"/>
            <p:cNvSpPr>
              <a:spLocks noChangeShapeType="1"/>
            </p:cNvSpPr>
            <p:nvPr/>
          </p:nvSpPr>
          <p:spPr bwMode="auto">
            <a:xfrm>
              <a:off x="2906" y="819"/>
              <a:ext cx="0" cy="118"/>
            </a:xfrm>
            <a:prstGeom prst="line">
              <a:avLst/>
            </a:prstGeom>
            <a:noFill/>
            <a:ln w="12700">
              <a:solidFill>
                <a:schemeClr val="tx1"/>
              </a:solidFill>
              <a:round/>
              <a:headEnd/>
              <a:tailEnd/>
            </a:ln>
          </p:spPr>
          <p:txBody>
            <a:bodyPr wrap="none" anchor="ctr"/>
            <a:lstStyle/>
            <a:p>
              <a:endParaRPr lang="fr-FR"/>
            </a:p>
          </p:txBody>
        </p:sp>
        <p:sp>
          <p:nvSpPr>
            <p:cNvPr id="25809" name="Line 86"/>
            <p:cNvSpPr>
              <a:spLocks noChangeShapeType="1"/>
            </p:cNvSpPr>
            <p:nvPr/>
          </p:nvSpPr>
          <p:spPr bwMode="auto">
            <a:xfrm>
              <a:off x="3000" y="752"/>
              <a:ext cx="77" cy="49"/>
            </a:xfrm>
            <a:prstGeom prst="line">
              <a:avLst/>
            </a:prstGeom>
            <a:noFill/>
            <a:ln w="12700">
              <a:solidFill>
                <a:schemeClr val="tx1"/>
              </a:solidFill>
              <a:round/>
              <a:headEnd/>
              <a:tailEnd/>
            </a:ln>
          </p:spPr>
          <p:txBody>
            <a:bodyPr wrap="none" anchor="ctr"/>
            <a:lstStyle/>
            <a:p>
              <a:endParaRPr lang="fr-FR"/>
            </a:p>
          </p:txBody>
        </p:sp>
        <p:sp>
          <p:nvSpPr>
            <p:cNvPr id="25810" name="Line 87"/>
            <p:cNvSpPr>
              <a:spLocks noChangeShapeType="1"/>
            </p:cNvSpPr>
            <p:nvPr/>
          </p:nvSpPr>
          <p:spPr bwMode="auto">
            <a:xfrm flipH="1">
              <a:off x="3023" y="930"/>
              <a:ext cx="77" cy="49"/>
            </a:xfrm>
            <a:prstGeom prst="line">
              <a:avLst/>
            </a:prstGeom>
            <a:noFill/>
            <a:ln w="12700">
              <a:solidFill>
                <a:schemeClr val="tx1"/>
              </a:solidFill>
              <a:round/>
              <a:headEnd/>
              <a:tailEnd/>
            </a:ln>
          </p:spPr>
          <p:txBody>
            <a:bodyPr wrap="none" anchor="ctr"/>
            <a:lstStyle/>
            <a:p>
              <a:endParaRPr lang="fr-FR"/>
            </a:p>
          </p:txBody>
        </p:sp>
        <p:sp>
          <p:nvSpPr>
            <p:cNvPr id="25811" name="Rectangle 88"/>
            <p:cNvSpPr>
              <a:spLocks noChangeArrowheads="1"/>
            </p:cNvSpPr>
            <p:nvPr/>
          </p:nvSpPr>
          <p:spPr bwMode="auto">
            <a:xfrm>
              <a:off x="2747" y="721"/>
              <a:ext cx="56" cy="85"/>
            </a:xfrm>
            <a:prstGeom prst="rect">
              <a:avLst/>
            </a:prstGeom>
            <a:solidFill>
              <a:schemeClr val="bg1"/>
            </a:solidFill>
            <a:ln w="12700">
              <a:noFill/>
              <a:miter lim="800000"/>
              <a:headEnd/>
              <a:tailEnd/>
            </a:ln>
          </p:spPr>
          <p:txBody>
            <a:bodyPr wrap="none" anchor="ctr"/>
            <a:lstStyle/>
            <a:p>
              <a:endParaRPr lang="fr-FR"/>
            </a:p>
          </p:txBody>
        </p:sp>
        <p:sp>
          <p:nvSpPr>
            <p:cNvPr id="25812" name="Text Box 89"/>
            <p:cNvSpPr txBox="1">
              <a:spLocks noChangeArrowheads="1"/>
            </p:cNvSpPr>
            <p:nvPr/>
          </p:nvSpPr>
          <p:spPr bwMode="auto">
            <a:xfrm>
              <a:off x="2676" y="690"/>
              <a:ext cx="185" cy="173"/>
            </a:xfrm>
            <a:prstGeom prst="rect">
              <a:avLst/>
            </a:prstGeom>
            <a:noFill/>
            <a:ln w="12700">
              <a:noFill/>
              <a:miter lim="800000"/>
              <a:headEnd/>
              <a:tailEnd/>
            </a:ln>
          </p:spPr>
          <p:txBody>
            <a:bodyPr wrap="none">
              <a:spAutoFit/>
            </a:bodyPr>
            <a:lstStyle/>
            <a:p>
              <a:r>
                <a:rPr lang="en-US" b="1"/>
                <a:t>N</a:t>
              </a:r>
            </a:p>
          </p:txBody>
        </p:sp>
        <p:sp>
          <p:nvSpPr>
            <p:cNvPr id="25813" name="Text Box 90"/>
            <p:cNvSpPr txBox="1">
              <a:spLocks noChangeArrowheads="1"/>
            </p:cNvSpPr>
            <p:nvPr/>
          </p:nvSpPr>
          <p:spPr bwMode="auto">
            <a:xfrm>
              <a:off x="2285" y="1930"/>
              <a:ext cx="191" cy="173"/>
            </a:xfrm>
            <a:prstGeom prst="rect">
              <a:avLst/>
            </a:prstGeom>
            <a:noFill/>
            <a:ln w="12700">
              <a:noFill/>
              <a:miter lim="800000"/>
              <a:headEnd/>
              <a:tailEnd/>
            </a:ln>
          </p:spPr>
          <p:txBody>
            <a:bodyPr wrap="none">
              <a:spAutoFit/>
            </a:bodyPr>
            <a:lstStyle/>
            <a:p>
              <a:r>
                <a:rPr lang="en-US" b="1"/>
                <a:t>O</a:t>
              </a:r>
            </a:p>
          </p:txBody>
        </p:sp>
        <p:sp>
          <p:nvSpPr>
            <p:cNvPr id="25814" name="Text Box 91"/>
            <p:cNvSpPr txBox="1">
              <a:spLocks noChangeArrowheads="1"/>
            </p:cNvSpPr>
            <p:nvPr/>
          </p:nvSpPr>
          <p:spPr bwMode="auto">
            <a:xfrm>
              <a:off x="2997" y="1650"/>
              <a:ext cx="191" cy="173"/>
            </a:xfrm>
            <a:prstGeom prst="rect">
              <a:avLst/>
            </a:prstGeom>
            <a:noFill/>
            <a:ln w="12700">
              <a:noFill/>
              <a:miter lim="800000"/>
              <a:headEnd/>
              <a:tailEnd/>
            </a:ln>
          </p:spPr>
          <p:txBody>
            <a:bodyPr wrap="none">
              <a:spAutoFit/>
            </a:bodyPr>
            <a:lstStyle/>
            <a:p>
              <a:r>
                <a:rPr lang="en-US" b="1"/>
                <a:t>O</a:t>
              </a:r>
            </a:p>
          </p:txBody>
        </p:sp>
        <p:sp>
          <p:nvSpPr>
            <p:cNvPr id="25815" name="AutoShape 92"/>
            <p:cNvSpPr>
              <a:spLocks noChangeArrowheads="1"/>
            </p:cNvSpPr>
            <p:nvPr/>
          </p:nvSpPr>
          <p:spPr bwMode="auto">
            <a:xfrm rot="16200000" flipH="1">
              <a:off x="2772" y="1948"/>
              <a:ext cx="236" cy="185"/>
            </a:xfrm>
            <a:prstGeom prst="pentagon">
              <a:avLst/>
            </a:prstGeom>
            <a:noFill/>
            <a:ln w="19050">
              <a:solidFill>
                <a:schemeClr val="tx1"/>
              </a:solidFill>
              <a:miter lim="800000"/>
              <a:headEnd/>
              <a:tailEnd/>
            </a:ln>
          </p:spPr>
          <p:txBody>
            <a:bodyPr wrap="none" anchor="ctr"/>
            <a:lstStyle/>
            <a:p>
              <a:endParaRPr lang="fr-FR"/>
            </a:p>
          </p:txBody>
        </p:sp>
        <p:sp>
          <p:nvSpPr>
            <p:cNvPr id="25816" name="AutoShape 93"/>
            <p:cNvSpPr>
              <a:spLocks noChangeArrowheads="1"/>
            </p:cNvSpPr>
            <p:nvPr/>
          </p:nvSpPr>
          <p:spPr bwMode="auto">
            <a:xfrm rot="-5400000">
              <a:off x="2949" y="1932"/>
              <a:ext cx="287" cy="222"/>
            </a:xfrm>
            <a:prstGeom prst="hexagon">
              <a:avLst>
                <a:gd name="adj" fmla="val 32320"/>
                <a:gd name="vf" fmla="val 115470"/>
              </a:avLst>
            </a:prstGeom>
            <a:noFill/>
            <a:ln w="19050">
              <a:solidFill>
                <a:schemeClr val="tx1"/>
              </a:solidFill>
              <a:miter lim="800000"/>
              <a:headEnd/>
              <a:tailEnd/>
            </a:ln>
          </p:spPr>
          <p:txBody>
            <a:bodyPr wrap="none" anchor="ctr"/>
            <a:lstStyle/>
            <a:p>
              <a:endParaRPr lang="fr-FR"/>
            </a:p>
          </p:txBody>
        </p:sp>
        <p:sp>
          <p:nvSpPr>
            <p:cNvPr id="25817" name="Text Box 94"/>
            <p:cNvSpPr txBox="1">
              <a:spLocks noChangeArrowheads="1"/>
            </p:cNvSpPr>
            <p:nvPr/>
          </p:nvSpPr>
          <p:spPr bwMode="auto">
            <a:xfrm>
              <a:off x="3223" y="2094"/>
              <a:ext cx="292" cy="173"/>
            </a:xfrm>
            <a:prstGeom prst="rect">
              <a:avLst/>
            </a:prstGeom>
            <a:noFill/>
            <a:ln w="12700">
              <a:noFill/>
              <a:miter lim="800000"/>
              <a:headEnd/>
              <a:tailEnd/>
            </a:ln>
          </p:spPr>
          <p:txBody>
            <a:bodyPr wrap="none">
              <a:spAutoFit/>
            </a:bodyPr>
            <a:lstStyle/>
            <a:p>
              <a:r>
                <a:rPr lang="en-US" b="1"/>
                <a:t>NH</a:t>
              </a:r>
              <a:r>
                <a:rPr lang="en-US" b="1" baseline="-25000"/>
                <a:t>2</a:t>
              </a:r>
              <a:endParaRPr lang="en-US" b="1"/>
            </a:p>
          </p:txBody>
        </p:sp>
        <p:sp>
          <p:nvSpPr>
            <p:cNvPr id="25818" name="Line 95"/>
            <p:cNvSpPr>
              <a:spLocks noChangeShapeType="1"/>
            </p:cNvSpPr>
            <p:nvPr/>
          </p:nvSpPr>
          <p:spPr bwMode="auto">
            <a:xfrm flipV="1">
              <a:off x="3104" y="1771"/>
              <a:ext cx="0" cy="139"/>
            </a:xfrm>
            <a:prstGeom prst="line">
              <a:avLst/>
            </a:prstGeom>
            <a:noFill/>
            <a:ln w="12700">
              <a:solidFill>
                <a:schemeClr val="tx1"/>
              </a:solidFill>
              <a:round/>
              <a:headEnd/>
              <a:tailEnd/>
            </a:ln>
          </p:spPr>
          <p:txBody>
            <a:bodyPr wrap="none" anchor="ctr"/>
            <a:lstStyle/>
            <a:p>
              <a:endParaRPr lang="fr-FR"/>
            </a:p>
          </p:txBody>
        </p:sp>
        <p:sp>
          <p:nvSpPr>
            <p:cNvPr id="25819" name="Rectangle 96"/>
            <p:cNvSpPr>
              <a:spLocks noChangeArrowheads="1"/>
            </p:cNvSpPr>
            <p:nvPr/>
          </p:nvSpPr>
          <p:spPr bwMode="auto">
            <a:xfrm>
              <a:off x="3062" y="2142"/>
              <a:ext cx="56" cy="84"/>
            </a:xfrm>
            <a:prstGeom prst="rect">
              <a:avLst/>
            </a:prstGeom>
            <a:solidFill>
              <a:schemeClr val="bg1"/>
            </a:solidFill>
            <a:ln w="12700">
              <a:noFill/>
              <a:miter lim="800000"/>
              <a:headEnd/>
              <a:tailEnd/>
            </a:ln>
          </p:spPr>
          <p:txBody>
            <a:bodyPr wrap="none" anchor="ctr"/>
            <a:lstStyle/>
            <a:p>
              <a:endParaRPr lang="fr-FR"/>
            </a:p>
          </p:txBody>
        </p:sp>
        <p:sp>
          <p:nvSpPr>
            <p:cNvPr id="25820" name="Text Box 97"/>
            <p:cNvSpPr txBox="1">
              <a:spLocks noChangeArrowheads="1"/>
            </p:cNvSpPr>
            <p:nvPr/>
          </p:nvSpPr>
          <p:spPr bwMode="auto">
            <a:xfrm>
              <a:off x="2991" y="2111"/>
              <a:ext cx="185" cy="173"/>
            </a:xfrm>
            <a:prstGeom prst="rect">
              <a:avLst/>
            </a:prstGeom>
            <a:noFill/>
            <a:ln w="12700">
              <a:noFill/>
              <a:miter lim="800000"/>
              <a:headEnd/>
              <a:tailEnd/>
            </a:ln>
          </p:spPr>
          <p:txBody>
            <a:bodyPr wrap="none">
              <a:spAutoFit/>
            </a:bodyPr>
            <a:lstStyle/>
            <a:p>
              <a:r>
                <a:rPr lang="en-US" b="1"/>
                <a:t>N</a:t>
              </a:r>
            </a:p>
          </p:txBody>
        </p:sp>
        <p:sp>
          <p:nvSpPr>
            <p:cNvPr id="25821" name="Rectangle 98"/>
            <p:cNvSpPr>
              <a:spLocks noChangeArrowheads="1"/>
            </p:cNvSpPr>
            <p:nvPr/>
          </p:nvSpPr>
          <p:spPr bwMode="auto">
            <a:xfrm>
              <a:off x="3174" y="1940"/>
              <a:ext cx="55" cy="84"/>
            </a:xfrm>
            <a:prstGeom prst="rect">
              <a:avLst/>
            </a:prstGeom>
            <a:solidFill>
              <a:schemeClr val="bg1"/>
            </a:solidFill>
            <a:ln w="12700">
              <a:noFill/>
              <a:miter lim="800000"/>
              <a:headEnd/>
              <a:tailEnd/>
            </a:ln>
          </p:spPr>
          <p:txBody>
            <a:bodyPr wrap="none" anchor="ctr"/>
            <a:lstStyle/>
            <a:p>
              <a:endParaRPr lang="fr-FR"/>
            </a:p>
          </p:txBody>
        </p:sp>
        <p:sp>
          <p:nvSpPr>
            <p:cNvPr id="25822" name="Text Box 99"/>
            <p:cNvSpPr txBox="1">
              <a:spLocks noChangeArrowheads="1"/>
            </p:cNvSpPr>
            <p:nvPr/>
          </p:nvSpPr>
          <p:spPr bwMode="auto">
            <a:xfrm>
              <a:off x="3102" y="1909"/>
              <a:ext cx="260" cy="173"/>
            </a:xfrm>
            <a:prstGeom prst="rect">
              <a:avLst/>
            </a:prstGeom>
            <a:noFill/>
            <a:ln w="12700">
              <a:noFill/>
              <a:miter lim="800000"/>
              <a:headEnd/>
              <a:tailEnd/>
            </a:ln>
          </p:spPr>
          <p:txBody>
            <a:bodyPr wrap="none">
              <a:spAutoFit/>
            </a:bodyPr>
            <a:lstStyle/>
            <a:p>
              <a:r>
                <a:rPr lang="en-US" b="1"/>
                <a:t>NH</a:t>
              </a:r>
            </a:p>
          </p:txBody>
        </p:sp>
        <p:sp>
          <p:nvSpPr>
            <p:cNvPr id="25823" name="Rectangle 100"/>
            <p:cNvSpPr>
              <a:spLocks noChangeArrowheads="1"/>
            </p:cNvSpPr>
            <p:nvPr/>
          </p:nvSpPr>
          <p:spPr bwMode="auto">
            <a:xfrm>
              <a:off x="2840" y="2108"/>
              <a:ext cx="56" cy="85"/>
            </a:xfrm>
            <a:prstGeom prst="rect">
              <a:avLst/>
            </a:prstGeom>
            <a:solidFill>
              <a:schemeClr val="bg1"/>
            </a:solidFill>
            <a:ln w="12700">
              <a:noFill/>
              <a:miter lim="800000"/>
              <a:headEnd/>
              <a:tailEnd/>
            </a:ln>
          </p:spPr>
          <p:txBody>
            <a:bodyPr wrap="none" anchor="ctr"/>
            <a:lstStyle/>
            <a:p>
              <a:endParaRPr lang="fr-FR"/>
            </a:p>
          </p:txBody>
        </p:sp>
        <p:sp>
          <p:nvSpPr>
            <p:cNvPr id="25824" name="Text Box 101"/>
            <p:cNvSpPr txBox="1">
              <a:spLocks noChangeArrowheads="1"/>
            </p:cNvSpPr>
            <p:nvPr/>
          </p:nvSpPr>
          <p:spPr bwMode="auto">
            <a:xfrm>
              <a:off x="2769" y="2077"/>
              <a:ext cx="185" cy="173"/>
            </a:xfrm>
            <a:prstGeom prst="rect">
              <a:avLst/>
            </a:prstGeom>
            <a:noFill/>
            <a:ln w="12700">
              <a:noFill/>
              <a:miter lim="800000"/>
              <a:headEnd/>
              <a:tailEnd/>
            </a:ln>
          </p:spPr>
          <p:txBody>
            <a:bodyPr wrap="none">
              <a:spAutoFit/>
            </a:bodyPr>
            <a:lstStyle/>
            <a:p>
              <a:r>
                <a:rPr lang="en-US" b="1"/>
                <a:t>N</a:t>
              </a:r>
            </a:p>
          </p:txBody>
        </p:sp>
        <p:sp>
          <p:nvSpPr>
            <p:cNvPr id="25825" name="Line 102"/>
            <p:cNvSpPr>
              <a:spLocks noChangeShapeType="1"/>
            </p:cNvSpPr>
            <p:nvPr/>
          </p:nvSpPr>
          <p:spPr bwMode="auto">
            <a:xfrm flipH="1">
              <a:off x="2818" y="1990"/>
              <a:ext cx="27" cy="51"/>
            </a:xfrm>
            <a:prstGeom prst="line">
              <a:avLst/>
            </a:prstGeom>
            <a:noFill/>
            <a:ln w="12700">
              <a:solidFill>
                <a:schemeClr val="tx1"/>
              </a:solidFill>
              <a:round/>
              <a:headEnd/>
              <a:tailEnd/>
            </a:ln>
          </p:spPr>
          <p:txBody>
            <a:bodyPr wrap="none" anchor="ctr"/>
            <a:lstStyle/>
            <a:p>
              <a:endParaRPr lang="fr-FR"/>
            </a:p>
          </p:txBody>
        </p:sp>
        <p:sp>
          <p:nvSpPr>
            <p:cNvPr id="25826" name="Line 103"/>
            <p:cNvSpPr>
              <a:spLocks noChangeShapeType="1"/>
            </p:cNvSpPr>
            <p:nvPr/>
          </p:nvSpPr>
          <p:spPr bwMode="auto">
            <a:xfrm>
              <a:off x="2999" y="1987"/>
              <a:ext cx="0" cy="118"/>
            </a:xfrm>
            <a:prstGeom prst="line">
              <a:avLst/>
            </a:prstGeom>
            <a:noFill/>
            <a:ln w="12700">
              <a:solidFill>
                <a:schemeClr val="tx1"/>
              </a:solidFill>
              <a:round/>
              <a:headEnd/>
              <a:tailEnd/>
            </a:ln>
          </p:spPr>
          <p:txBody>
            <a:bodyPr wrap="none" anchor="ctr"/>
            <a:lstStyle/>
            <a:p>
              <a:endParaRPr lang="fr-FR"/>
            </a:p>
          </p:txBody>
        </p:sp>
        <p:sp>
          <p:nvSpPr>
            <p:cNvPr id="25827" name="Line 104"/>
            <p:cNvSpPr>
              <a:spLocks noChangeShapeType="1"/>
            </p:cNvSpPr>
            <p:nvPr/>
          </p:nvSpPr>
          <p:spPr bwMode="auto">
            <a:xfrm>
              <a:off x="3205" y="2116"/>
              <a:ext cx="77" cy="49"/>
            </a:xfrm>
            <a:prstGeom prst="line">
              <a:avLst/>
            </a:prstGeom>
            <a:noFill/>
            <a:ln w="12700">
              <a:solidFill>
                <a:schemeClr val="tx1"/>
              </a:solidFill>
              <a:round/>
              <a:headEnd/>
              <a:tailEnd/>
            </a:ln>
          </p:spPr>
          <p:txBody>
            <a:bodyPr wrap="none" anchor="ctr"/>
            <a:lstStyle/>
            <a:p>
              <a:endParaRPr lang="fr-FR"/>
            </a:p>
          </p:txBody>
        </p:sp>
        <p:sp>
          <p:nvSpPr>
            <p:cNvPr id="25828" name="Line 105"/>
            <p:cNvSpPr>
              <a:spLocks noChangeShapeType="1"/>
            </p:cNvSpPr>
            <p:nvPr/>
          </p:nvSpPr>
          <p:spPr bwMode="auto">
            <a:xfrm flipH="1">
              <a:off x="3116" y="2098"/>
              <a:ext cx="77" cy="49"/>
            </a:xfrm>
            <a:prstGeom prst="line">
              <a:avLst/>
            </a:prstGeom>
            <a:noFill/>
            <a:ln w="12700">
              <a:solidFill>
                <a:schemeClr val="tx1"/>
              </a:solidFill>
              <a:round/>
              <a:headEnd/>
              <a:tailEnd/>
            </a:ln>
          </p:spPr>
          <p:txBody>
            <a:bodyPr wrap="none" anchor="ctr"/>
            <a:lstStyle/>
            <a:p>
              <a:endParaRPr lang="fr-FR"/>
            </a:p>
          </p:txBody>
        </p:sp>
        <p:sp>
          <p:nvSpPr>
            <p:cNvPr id="25829" name="Rectangle 106"/>
            <p:cNvSpPr>
              <a:spLocks noChangeArrowheads="1"/>
            </p:cNvSpPr>
            <p:nvPr/>
          </p:nvSpPr>
          <p:spPr bwMode="auto">
            <a:xfrm>
              <a:off x="2840" y="1889"/>
              <a:ext cx="56" cy="85"/>
            </a:xfrm>
            <a:prstGeom prst="rect">
              <a:avLst/>
            </a:prstGeom>
            <a:solidFill>
              <a:schemeClr val="bg1"/>
            </a:solidFill>
            <a:ln w="12700">
              <a:noFill/>
              <a:miter lim="800000"/>
              <a:headEnd/>
              <a:tailEnd/>
            </a:ln>
          </p:spPr>
          <p:txBody>
            <a:bodyPr wrap="none" anchor="ctr"/>
            <a:lstStyle/>
            <a:p>
              <a:endParaRPr lang="fr-FR"/>
            </a:p>
          </p:txBody>
        </p:sp>
        <p:sp>
          <p:nvSpPr>
            <p:cNvPr id="25830" name="Text Box 107"/>
            <p:cNvSpPr txBox="1">
              <a:spLocks noChangeArrowheads="1"/>
            </p:cNvSpPr>
            <p:nvPr/>
          </p:nvSpPr>
          <p:spPr bwMode="auto">
            <a:xfrm>
              <a:off x="2769" y="1858"/>
              <a:ext cx="185" cy="173"/>
            </a:xfrm>
            <a:prstGeom prst="rect">
              <a:avLst/>
            </a:prstGeom>
            <a:noFill/>
            <a:ln w="12700">
              <a:noFill/>
              <a:miter lim="800000"/>
              <a:headEnd/>
              <a:tailEnd/>
            </a:ln>
          </p:spPr>
          <p:txBody>
            <a:bodyPr wrap="none">
              <a:spAutoFit/>
            </a:bodyPr>
            <a:lstStyle/>
            <a:p>
              <a:r>
                <a:rPr lang="en-US" b="1"/>
                <a:t>N</a:t>
              </a:r>
            </a:p>
          </p:txBody>
        </p:sp>
        <p:sp>
          <p:nvSpPr>
            <p:cNvPr id="25831" name="Line 108"/>
            <p:cNvSpPr>
              <a:spLocks noChangeShapeType="1"/>
            </p:cNvSpPr>
            <p:nvPr/>
          </p:nvSpPr>
          <p:spPr bwMode="auto">
            <a:xfrm flipV="1">
              <a:off x="3082" y="1771"/>
              <a:ext cx="0" cy="139"/>
            </a:xfrm>
            <a:prstGeom prst="line">
              <a:avLst/>
            </a:prstGeom>
            <a:noFill/>
            <a:ln w="12700">
              <a:solidFill>
                <a:schemeClr val="tx1"/>
              </a:solidFill>
              <a:round/>
              <a:headEnd/>
              <a:tailEnd/>
            </a:ln>
          </p:spPr>
          <p:txBody>
            <a:bodyPr wrap="none" anchor="ctr"/>
            <a:lstStyle/>
            <a:p>
              <a:endParaRPr lang="fr-FR"/>
            </a:p>
          </p:txBody>
        </p:sp>
        <p:sp>
          <p:nvSpPr>
            <p:cNvPr id="25832" name="AutoShape 109"/>
            <p:cNvSpPr>
              <a:spLocks noChangeArrowheads="1"/>
            </p:cNvSpPr>
            <p:nvPr/>
          </p:nvSpPr>
          <p:spPr bwMode="auto">
            <a:xfrm rot="-5400000">
              <a:off x="2820" y="3038"/>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5833" name="Rectangle 110"/>
            <p:cNvSpPr>
              <a:spLocks noChangeArrowheads="1"/>
            </p:cNvSpPr>
            <p:nvPr/>
          </p:nvSpPr>
          <p:spPr bwMode="auto">
            <a:xfrm>
              <a:off x="2927" y="3256"/>
              <a:ext cx="61" cy="83"/>
            </a:xfrm>
            <a:prstGeom prst="rect">
              <a:avLst/>
            </a:prstGeom>
            <a:solidFill>
              <a:schemeClr val="bg1"/>
            </a:solidFill>
            <a:ln w="12700">
              <a:noFill/>
              <a:miter lim="800000"/>
              <a:headEnd/>
              <a:tailEnd/>
            </a:ln>
          </p:spPr>
          <p:txBody>
            <a:bodyPr wrap="none" anchor="ctr"/>
            <a:lstStyle/>
            <a:p>
              <a:endParaRPr lang="fr-FR"/>
            </a:p>
          </p:txBody>
        </p:sp>
        <p:sp>
          <p:nvSpPr>
            <p:cNvPr id="25834" name="Line 111"/>
            <p:cNvSpPr>
              <a:spLocks noChangeShapeType="1"/>
            </p:cNvSpPr>
            <p:nvPr/>
          </p:nvSpPr>
          <p:spPr bwMode="auto">
            <a:xfrm flipV="1">
              <a:off x="2964" y="2868"/>
              <a:ext cx="0" cy="148"/>
            </a:xfrm>
            <a:prstGeom prst="line">
              <a:avLst/>
            </a:prstGeom>
            <a:noFill/>
            <a:ln w="12700">
              <a:solidFill>
                <a:schemeClr val="tx1"/>
              </a:solidFill>
              <a:round/>
              <a:headEnd/>
              <a:tailEnd/>
            </a:ln>
          </p:spPr>
          <p:txBody>
            <a:bodyPr wrap="none" anchor="ctr"/>
            <a:lstStyle/>
            <a:p>
              <a:endParaRPr lang="fr-FR"/>
            </a:p>
          </p:txBody>
        </p:sp>
        <p:sp>
          <p:nvSpPr>
            <p:cNvPr id="25835" name="Line 112"/>
            <p:cNvSpPr>
              <a:spLocks noChangeShapeType="1"/>
            </p:cNvSpPr>
            <p:nvPr/>
          </p:nvSpPr>
          <p:spPr bwMode="auto">
            <a:xfrm>
              <a:off x="2858" y="3104"/>
              <a:ext cx="0" cy="116"/>
            </a:xfrm>
            <a:prstGeom prst="line">
              <a:avLst/>
            </a:prstGeom>
            <a:noFill/>
            <a:ln w="12700">
              <a:solidFill>
                <a:schemeClr val="tx1"/>
              </a:solidFill>
              <a:round/>
              <a:headEnd/>
              <a:tailEnd/>
            </a:ln>
          </p:spPr>
          <p:txBody>
            <a:bodyPr wrap="none" anchor="ctr"/>
            <a:lstStyle/>
            <a:p>
              <a:endParaRPr lang="fr-FR"/>
            </a:p>
          </p:txBody>
        </p:sp>
        <p:sp>
          <p:nvSpPr>
            <p:cNvPr id="25836" name="Line 113"/>
            <p:cNvSpPr>
              <a:spLocks noChangeShapeType="1"/>
            </p:cNvSpPr>
            <p:nvPr/>
          </p:nvSpPr>
          <p:spPr bwMode="auto">
            <a:xfrm>
              <a:off x="2961" y="3038"/>
              <a:ext cx="83" cy="48"/>
            </a:xfrm>
            <a:prstGeom prst="line">
              <a:avLst/>
            </a:prstGeom>
            <a:noFill/>
            <a:ln w="12700">
              <a:solidFill>
                <a:schemeClr val="tx1"/>
              </a:solidFill>
              <a:round/>
              <a:headEnd/>
              <a:tailEnd/>
            </a:ln>
          </p:spPr>
          <p:txBody>
            <a:bodyPr wrap="none" anchor="ctr"/>
            <a:lstStyle/>
            <a:p>
              <a:endParaRPr lang="fr-FR"/>
            </a:p>
          </p:txBody>
        </p:sp>
        <p:sp>
          <p:nvSpPr>
            <p:cNvPr id="25837" name="Line 114"/>
            <p:cNvSpPr>
              <a:spLocks noChangeShapeType="1"/>
            </p:cNvSpPr>
            <p:nvPr/>
          </p:nvSpPr>
          <p:spPr bwMode="auto">
            <a:xfrm>
              <a:off x="3074" y="3236"/>
              <a:ext cx="65" cy="74"/>
            </a:xfrm>
            <a:prstGeom prst="line">
              <a:avLst/>
            </a:prstGeom>
            <a:noFill/>
            <a:ln w="12700">
              <a:solidFill>
                <a:schemeClr val="tx1"/>
              </a:solidFill>
              <a:round/>
              <a:headEnd/>
              <a:tailEnd/>
            </a:ln>
          </p:spPr>
          <p:txBody>
            <a:bodyPr wrap="none" anchor="ctr"/>
            <a:lstStyle/>
            <a:p>
              <a:endParaRPr lang="fr-FR"/>
            </a:p>
          </p:txBody>
        </p:sp>
        <p:sp>
          <p:nvSpPr>
            <p:cNvPr id="25838" name="Line 115"/>
            <p:cNvSpPr>
              <a:spLocks noChangeShapeType="1"/>
            </p:cNvSpPr>
            <p:nvPr/>
          </p:nvSpPr>
          <p:spPr bwMode="auto">
            <a:xfrm>
              <a:off x="3082" y="3218"/>
              <a:ext cx="65" cy="74"/>
            </a:xfrm>
            <a:prstGeom prst="line">
              <a:avLst/>
            </a:prstGeom>
            <a:noFill/>
            <a:ln w="12700">
              <a:solidFill>
                <a:schemeClr val="tx1"/>
              </a:solidFill>
              <a:round/>
              <a:headEnd/>
              <a:tailEnd/>
            </a:ln>
          </p:spPr>
          <p:txBody>
            <a:bodyPr wrap="none" anchor="ctr"/>
            <a:lstStyle/>
            <a:p>
              <a:endParaRPr lang="fr-FR"/>
            </a:p>
          </p:txBody>
        </p:sp>
        <p:sp>
          <p:nvSpPr>
            <p:cNvPr id="25839" name="AutoShape 116"/>
            <p:cNvSpPr>
              <a:spLocks noChangeArrowheads="1"/>
            </p:cNvSpPr>
            <p:nvPr/>
          </p:nvSpPr>
          <p:spPr bwMode="auto">
            <a:xfrm rot="-5400000">
              <a:off x="2820" y="3038"/>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5840" name="Rectangle 117"/>
            <p:cNvSpPr>
              <a:spLocks noChangeArrowheads="1"/>
            </p:cNvSpPr>
            <p:nvPr/>
          </p:nvSpPr>
          <p:spPr bwMode="auto">
            <a:xfrm>
              <a:off x="2927" y="3256"/>
              <a:ext cx="61" cy="83"/>
            </a:xfrm>
            <a:prstGeom prst="rect">
              <a:avLst/>
            </a:prstGeom>
            <a:solidFill>
              <a:schemeClr val="bg1"/>
            </a:solidFill>
            <a:ln w="12700">
              <a:noFill/>
              <a:miter lim="800000"/>
              <a:headEnd/>
              <a:tailEnd/>
            </a:ln>
          </p:spPr>
          <p:txBody>
            <a:bodyPr wrap="none" anchor="ctr"/>
            <a:lstStyle/>
            <a:p>
              <a:endParaRPr lang="fr-FR"/>
            </a:p>
          </p:txBody>
        </p:sp>
        <p:sp>
          <p:nvSpPr>
            <p:cNvPr id="25841" name="Text Box 118"/>
            <p:cNvSpPr txBox="1">
              <a:spLocks noChangeArrowheads="1"/>
            </p:cNvSpPr>
            <p:nvPr/>
          </p:nvSpPr>
          <p:spPr bwMode="auto">
            <a:xfrm>
              <a:off x="2865" y="3210"/>
              <a:ext cx="185" cy="173"/>
            </a:xfrm>
            <a:prstGeom prst="rect">
              <a:avLst/>
            </a:prstGeom>
            <a:noFill/>
            <a:ln w="12700">
              <a:noFill/>
              <a:miter lim="800000"/>
              <a:headEnd/>
              <a:tailEnd/>
            </a:ln>
          </p:spPr>
          <p:txBody>
            <a:bodyPr wrap="none">
              <a:spAutoFit/>
            </a:bodyPr>
            <a:lstStyle/>
            <a:p>
              <a:r>
                <a:rPr lang="en-US" b="1"/>
                <a:t>N</a:t>
              </a:r>
            </a:p>
          </p:txBody>
        </p:sp>
        <p:sp>
          <p:nvSpPr>
            <p:cNvPr id="25842" name="Line 119"/>
            <p:cNvSpPr>
              <a:spLocks noChangeShapeType="1"/>
            </p:cNvSpPr>
            <p:nvPr/>
          </p:nvSpPr>
          <p:spPr bwMode="auto">
            <a:xfrm flipV="1">
              <a:off x="2964" y="2868"/>
              <a:ext cx="0" cy="148"/>
            </a:xfrm>
            <a:prstGeom prst="line">
              <a:avLst/>
            </a:prstGeom>
            <a:noFill/>
            <a:ln w="12700">
              <a:solidFill>
                <a:schemeClr val="tx1"/>
              </a:solidFill>
              <a:round/>
              <a:headEnd/>
              <a:tailEnd/>
            </a:ln>
          </p:spPr>
          <p:txBody>
            <a:bodyPr wrap="none" anchor="ctr"/>
            <a:lstStyle/>
            <a:p>
              <a:endParaRPr lang="fr-FR"/>
            </a:p>
          </p:txBody>
        </p:sp>
        <p:sp>
          <p:nvSpPr>
            <p:cNvPr id="25843" name="Text Box 120"/>
            <p:cNvSpPr txBox="1">
              <a:spLocks noChangeArrowheads="1"/>
            </p:cNvSpPr>
            <p:nvPr/>
          </p:nvSpPr>
          <p:spPr bwMode="auto">
            <a:xfrm>
              <a:off x="3082" y="3238"/>
              <a:ext cx="191" cy="173"/>
            </a:xfrm>
            <a:prstGeom prst="rect">
              <a:avLst/>
            </a:prstGeom>
            <a:noFill/>
            <a:ln w="12700">
              <a:noFill/>
              <a:miter lim="800000"/>
              <a:headEnd/>
              <a:tailEnd/>
            </a:ln>
          </p:spPr>
          <p:txBody>
            <a:bodyPr wrap="none">
              <a:spAutoFit/>
            </a:bodyPr>
            <a:lstStyle/>
            <a:p>
              <a:r>
                <a:rPr lang="en-US" b="1"/>
                <a:t>O</a:t>
              </a:r>
            </a:p>
          </p:txBody>
        </p:sp>
        <p:sp>
          <p:nvSpPr>
            <p:cNvPr id="25844" name="Line 121"/>
            <p:cNvSpPr>
              <a:spLocks noChangeShapeType="1"/>
            </p:cNvSpPr>
            <p:nvPr/>
          </p:nvSpPr>
          <p:spPr bwMode="auto">
            <a:xfrm>
              <a:off x="2858" y="3104"/>
              <a:ext cx="0" cy="116"/>
            </a:xfrm>
            <a:prstGeom prst="line">
              <a:avLst/>
            </a:prstGeom>
            <a:noFill/>
            <a:ln w="12700">
              <a:solidFill>
                <a:schemeClr val="tx1"/>
              </a:solidFill>
              <a:round/>
              <a:headEnd/>
              <a:tailEnd/>
            </a:ln>
          </p:spPr>
          <p:txBody>
            <a:bodyPr wrap="none" anchor="ctr"/>
            <a:lstStyle/>
            <a:p>
              <a:endParaRPr lang="fr-FR"/>
            </a:p>
          </p:txBody>
        </p:sp>
        <p:sp>
          <p:nvSpPr>
            <p:cNvPr id="25845" name="Line 122"/>
            <p:cNvSpPr>
              <a:spLocks noChangeShapeType="1"/>
            </p:cNvSpPr>
            <p:nvPr/>
          </p:nvSpPr>
          <p:spPr bwMode="auto">
            <a:xfrm>
              <a:off x="2961" y="3038"/>
              <a:ext cx="83" cy="48"/>
            </a:xfrm>
            <a:prstGeom prst="line">
              <a:avLst/>
            </a:prstGeom>
            <a:noFill/>
            <a:ln w="12700">
              <a:solidFill>
                <a:schemeClr val="tx1"/>
              </a:solidFill>
              <a:round/>
              <a:headEnd/>
              <a:tailEnd/>
            </a:ln>
          </p:spPr>
          <p:txBody>
            <a:bodyPr wrap="none" anchor="ctr"/>
            <a:lstStyle/>
            <a:p>
              <a:endParaRPr lang="fr-FR"/>
            </a:p>
          </p:txBody>
        </p:sp>
        <p:sp>
          <p:nvSpPr>
            <p:cNvPr id="25846" name="Text Box 123"/>
            <p:cNvSpPr txBox="1">
              <a:spLocks noChangeArrowheads="1"/>
            </p:cNvSpPr>
            <p:nvPr/>
          </p:nvSpPr>
          <p:spPr bwMode="auto">
            <a:xfrm>
              <a:off x="2868" y="2736"/>
              <a:ext cx="292" cy="173"/>
            </a:xfrm>
            <a:prstGeom prst="rect">
              <a:avLst/>
            </a:prstGeom>
            <a:noFill/>
            <a:ln w="12700">
              <a:noFill/>
              <a:miter lim="800000"/>
              <a:headEnd/>
              <a:tailEnd/>
            </a:ln>
          </p:spPr>
          <p:txBody>
            <a:bodyPr wrap="none">
              <a:spAutoFit/>
            </a:bodyPr>
            <a:lstStyle/>
            <a:p>
              <a:r>
                <a:rPr lang="en-US" b="1"/>
                <a:t>NH</a:t>
              </a:r>
              <a:r>
                <a:rPr lang="en-US" b="1" baseline="-25000"/>
                <a:t>2</a:t>
              </a:r>
              <a:endParaRPr lang="en-US" b="1"/>
            </a:p>
          </p:txBody>
        </p:sp>
        <p:sp>
          <p:nvSpPr>
            <p:cNvPr id="25847" name="Line 124"/>
            <p:cNvSpPr>
              <a:spLocks noChangeShapeType="1"/>
            </p:cNvSpPr>
            <p:nvPr/>
          </p:nvSpPr>
          <p:spPr bwMode="auto">
            <a:xfrm>
              <a:off x="3074" y="3236"/>
              <a:ext cx="65" cy="74"/>
            </a:xfrm>
            <a:prstGeom prst="line">
              <a:avLst/>
            </a:prstGeom>
            <a:noFill/>
            <a:ln w="12700">
              <a:solidFill>
                <a:schemeClr val="tx1"/>
              </a:solidFill>
              <a:round/>
              <a:headEnd/>
              <a:tailEnd/>
            </a:ln>
          </p:spPr>
          <p:txBody>
            <a:bodyPr wrap="none" anchor="ctr"/>
            <a:lstStyle/>
            <a:p>
              <a:endParaRPr lang="fr-FR"/>
            </a:p>
          </p:txBody>
        </p:sp>
        <p:sp>
          <p:nvSpPr>
            <p:cNvPr id="25848" name="Line 125"/>
            <p:cNvSpPr>
              <a:spLocks noChangeShapeType="1"/>
            </p:cNvSpPr>
            <p:nvPr/>
          </p:nvSpPr>
          <p:spPr bwMode="auto">
            <a:xfrm>
              <a:off x="3082" y="3218"/>
              <a:ext cx="65" cy="74"/>
            </a:xfrm>
            <a:prstGeom prst="line">
              <a:avLst/>
            </a:prstGeom>
            <a:noFill/>
            <a:ln w="12700">
              <a:solidFill>
                <a:schemeClr val="tx1"/>
              </a:solidFill>
              <a:round/>
              <a:headEnd/>
              <a:tailEnd/>
            </a:ln>
          </p:spPr>
          <p:txBody>
            <a:bodyPr wrap="none" anchor="ctr"/>
            <a:lstStyle/>
            <a:p>
              <a:endParaRPr lang="fr-FR"/>
            </a:p>
          </p:txBody>
        </p:sp>
        <p:sp>
          <p:nvSpPr>
            <p:cNvPr id="25849" name="Rectangle 126"/>
            <p:cNvSpPr>
              <a:spLocks noChangeArrowheads="1"/>
            </p:cNvSpPr>
            <p:nvPr/>
          </p:nvSpPr>
          <p:spPr bwMode="auto">
            <a:xfrm>
              <a:off x="3048" y="3058"/>
              <a:ext cx="61" cy="83"/>
            </a:xfrm>
            <a:prstGeom prst="rect">
              <a:avLst/>
            </a:prstGeom>
            <a:solidFill>
              <a:schemeClr val="bg1"/>
            </a:solidFill>
            <a:ln w="12700">
              <a:noFill/>
              <a:miter lim="800000"/>
              <a:headEnd/>
              <a:tailEnd/>
            </a:ln>
          </p:spPr>
          <p:txBody>
            <a:bodyPr wrap="none" anchor="ctr"/>
            <a:lstStyle/>
            <a:p>
              <a:endParaRPr lang="fr-FR"/>
            </a:p>
          </p:txBody>
        </p:sp>
        <p:sp>
          <p:nvSpPr>
            <p:cNvPr id="25850" name="Text Box 127"/>
            <p:cNvSpPr txBox="1">
              <a:spLocks noChangeArrowheads="1"/>
            </p:cNvSpPr>
            <p:nvPr/>
          </p:nvSpPr>
          <p:spPr bwMode="auto">
            <a:xfrm>
              <a:off x="2988" y="3014"/>
              <a:ext cx="185" cy="173"/>
            </a:xfrm>
            <a:prstGeom prst="rect">
              <a:avLst/>
            </a:prstGeom>
            <a:noFill/>
            <a:ln w="12700">
              <a:noFill/>
              <a:miter lim="800000"/>
              <a:headEnd/>
              <a:tailEnd/>
            </a:ln>
          </p:spPr>
          <p:txBody>
            <a:bodyPr wrap="none">
              <a:spAutoFit/>
            </a:bodyPr>
            <a:lstStyle/>
            <a:p>
              <a:r>
                <a:rPr lang="en-US" b="1"/>
                <a:t>N</a:t>
              </a:r>
            </a:p>
          </p:txBody>
        </p:sp>
      </p:grpSp>
      <p:grpSp>
        <p:nvGrpSpPr>
          <p:cNvPr id="13" name="Group 128"/>
          <p:cNvGrpSpPr>
            <a:grpSpLocks/>
          </p:cNvGrpSpPr>
          <p:nvPr/>
        </p:nvGrpSpPr>
        <p:grpSpPr bwMode="auto">
          <a:xfrm>
            <a:off x="5943600" y="684213"/>
            <a:ext cx="2479675" cy="6173787"/>
            <a:chOff x="3315" y="272"/>
            <a:chExt cx="1562" cy="3889"/>
          </a:xfrm>
        </p:grpSpPr>
        <p:sp>
          <p:nvSpPr>
            <p:cNvPr id="25619" name="Text Box 129"/>
            <p:cNvSpPr txBox="1">
              <a:spLocks noChangeArrowheads="1"/>
            </p:cNvSpPr>
            <p:nvPr/>
          </p:nvSpPr>
          <p:spPr bwMode="auto">
            <a:xfrm flipH="1" flipV="1">
              <a:off x="4352" y="2804"/>
              <a:ext cx="191" cy="173"/>
            </a:xfrm>
            <a:prstGeom prst="rect">
              <a:avLst/>
            </a:prstGeom>
            <a:noFill/>
            <a:ln w="12700">
              <a:noFill/>
              <a:miter lim="800000"/>
              <a:headEnd/>
              <a:tailEnd/>
            </a:ln>
          </p:spPr>
          <p:txBody>
            <a:bodyPr wrap="none">
              <a:spAutoFit/>
            </a:bodyPr>
            <a:lstStyle/>
            <a:p>
              <a:r>
                <a:rPr lang="en-US" b="1"/>
                <a:t>O</a:t>
              </a:r>
            </a:p>
          </p:txBody>
        </p:sp>
        <p:sp>
          <p:nvSpPr>
            <p:cNvPr id="25620" name="Text Box 130"/>
            <p:cNvSpPr txBox="1">
              <a:spLocks noChangeArrowheads="1"/>
            </p:cNvSpPr>
            <p:nvPr/>
          </p:nvSpPr>
          <p:spPr bwMode="auto">
            <a:xfrm flipH="1" flipV="1">
              <a:off x="4057" y="2814"/>
              <a:ext cx="191" cy="173"/>
            </a:xfrm>
            <a:prstGeom prst="rect">
              <a:avLst/>
            </a:prstGeom>
            <a:noFill/>
            <a:ln w="12700">
              <a:noFill/>
              <a:miter lim="800000"/>
              <a:headEnd/>
              <a:tailEnd/>
            </a:ln>
          </p:spPr>
          <p:txBody>
            <a:bodyPr wrap="none">
              <a:spAutoFit/>
            </a:bodyPr>
            <a:lstStyle/>
            <a:p>
              <a:r>
                <a:rPr lang="en-US" b="1"/>
                <a:t>H</a:t>
              </a:r>
            </a:p>
          </p:txBody>
        </p:sp>
        <p:sp>
          <p:nvSpPr>
            <p:cNvPr id="25621" name="AutoShape 131"/>
            <p:cNvSpPr>
              <a:spLocks noChangeArrowheads="1"/>
            </p:cNvSpPr>
            <p:nvPr/>
          </p:nvSpPr>
          <p:spPr bwMode="auto">
            <a:xfrm flipH="1" flipV="1">
              <a:off x="4056" y="3085"/>
              <a:ext cx="486" cy="304"/>
            </a:xfrm>
            <a:prstGeom prst="pentagon">
              <a:avLst/>
            </a:prstGeom>
            <a:noFill/>
            <a:ln w="19050">
              <a:solidFill>
                <a:schemeClr val="tx1"/>
              </a:solidFill>
              <a:miter lim="800000"/>
              <a:headEnd/>
              <a:tailEnd/>
            </a:ln>
          </p:spPr>
          <p:txBody>
            <a:bodyPr wrap="none" anchor="ctr"/>
            <a:lstStyle/>
            <a:p>
              <a:endParaRPr lang="fr-FR"/>
            </a:p>
          </p:txBody>
        </p:sp>
        <p:sp>
          <p:nvSpPr>
            <p:cNvPr id="25622" name="Rectangle 132"/>
            <p:cNvSpPr>
              <a:spLocks noChangeArrowheads="1"/>
            </p:cNvSpPr>
            <p:nvPr/>
          </p:nvSpPr>
          <p:spPr bwMode="auto">
            <a:xfrm flipH="1" flipV="1">
              <a:off x="4264" y="3355"/>
              <a:ext cx="70" cy="84"/>
            </a:xfrm>
            <a:prstGeom prst="rect">
              <a:avLst/>
            </a:prstGeom>
            <a:solidFill>
              <a:schemeClr val="bg1"/>
            </a:solidFill>
            <a:ln w="12700">
              <a:noFill/>
              <a:miter lim="800000"/>
              <a:headEnd/>
              <a:tailEnd/>
            </a:ln>
          </p:spPr>
          <p:txBody>
            <a:bodyPr wrap="none" anchor="ctr"/>
            <a:lstStyle/>
            <a:p>
              <a:endParaRPr lang="fr-FR"/>
            </a:p>
          </p:txBody>
        </p:sp>
        <p:sp>
          <p:nvSpPr>
            <p:cNvPr id="25623" name="Line 133"/>
            <p:cNvSpPr>
              <a:spLocks noChangeShapeType="1"/>
            </p:cNvSpPr>
            <p:nvPr/>
          </p:nvSpPr>
          <p:spPr bwMode="auto">
            <a:xfrm flipH="1">
              <a:off x="4153" y="2938"/>
              <a:ext cx="0" cy="152"/>
            </a:xfrm>
            <a:prstGeom prst="line">
              <a:avLst/>
            </a:prstGeom>
            <a:noFill/>
            <a:ln w="12700">
              <a:solidFill>
                <a:schemeClr val="tx1"/>
              </a:solidFill>
              <a:round/>
              <a:headEnd/>
              <a:tailEnd/>
            </a:ln>
          </p:spPr>
          <p:txBody>
            <a:bodyPr wrap="none" anchor="ctr"/>
            <a:lstStyle/>
            <a:p>
              <a:endParaRPr lang="fr-FR"/>
            </a:p>
          </p:txBody>
        </p:sp>
        <p:sp>
          <p:nvSpPr>
            <p:cNvPr id="25624" name="Text Box 134"/>
            <p:cNvSpPr txBox="1">
              <a:spLocks noChangeArrowheads="1"/>
            </p:cNvSpPr>
            <p:nvPr/>
          </p:nvSpPr>
          <p:spPr bwMode="auto">
            <a:xfrm flipH="1">
              <a:off x="4458" y="3776"/>
              <a:ext cx="175" cy="173"/>
            </a:xfrm>
            <a:prstGeom prst="rect">
              <a:avLst/>
            </a:prstGeom>
            <a:noFill/>
            <a:ln w="12700">
              <a:noFill/>
              <a:miter lim="800000"/>
              <a:headEnd/>
              <a:tailEnd/>
            </a:ln>
          </p:spPr>
          <p:txBody>
            <a:bodyPr wrap="none">
              <a:spAutoFit/>
            </a:bodyPr>
            <a:lstStyle/>
            <a:p>
              <a:r>
                <a:rPr lang="en-US" b="1"/>
                <a:t>P</a:t>
              </a:r>
            </a:p>
          </p:txBody>
        </p:sp>
        <p:sp>
          <p:nvSpPr>
            <p:cNvPr id="25625" name="Line 135"/>
            <p:cNvSpPr>
              <a:spLocks noChangeShapeType="1"/>
            </p:cNvSpPr>
            <p:nvPr/>
          </p:nvSpPr>
          <p:spPr bwMode="auto">
            <a:xfrm rot="16200000" flipH="1">
              <a:off x="4633" y="3792"/>
              <a:ext cx="0" cy="125"/>
            </a:xfrm>
            <a:prstGeom prst="line">
              <a:avLst/>
            </a:prstGeom>
            <a:noFill/>
            <a:ln w="12700">
              <a:solidFill>
                <a:schemeClr val="tx1"/>
              </a:solidFill>
              <a:round/>
              <a:headEnd/>
              <a:tailEnd/>
            </a:ln>
          </p:spPr>
          <p:txBody>
            <a:bodyPr wrap="none" anchor="ctr"/>
            <a:lstStyle/>
            <a:p>
              <a:endParaRPr lang="fr-FR"/>
            </a:p>
          </p:txBody>
        </p:sp>
        <p:sp>
          <p:nvSpPr>
            <p:cNvPr id="25626" name="Line 136"/>
            <p:cNvSpPr>
              <a:spLocks noChangeShapeType="1"/>
            </p:cNvSpPr>
            <p:nvPr/>
          </p:nvSpPr>
          <p:spPr bwMode="auto">
            <a:xfrm flipH="1">
              <a:off x="4449" y="2938"/>
              <a:ext cx="0" cy="152"/>
            </a:xfrm>
            <a:prstGeom prst="line">
              <a:avLst/>
            </a:prstGeom>
            <a:noFill/>
            <a:ln w="12700">
              <a:solidFill>
                <a:schemeClr val="tx1"/>
              </a:solidFill>
              <a:round/>
              <a:headEnd/>
              <a:tailEnd/>
            </a:ln>
          </p:spPr>
          <p:txBody>
            <a:bodyPr wrap="none" anchor="ctr"/>
            <a:lstStyle/>
            <a:p>
              <a:endParaRPr lang="fr-FR"/>
            </a:p>
          </p:txBody>
        </p:sp>
        <p:sp>
          <p:nvSpPr>
            <p:cNvPr id="25627" name="Line 137"/>
            <p:cNvSpPr>
              <a:spLocks noChangeShapeType="1"/>
            </p:cNvSpPr>
            <p:nvPr/>
          </p:nvSpPr>
          <p:spPr bwMode="auto">
            <a:xfrm flipH="1">
              <a:off x="4542" y="3271"/>
              <a:ext cx="0" cy="124"/>
            </a:xfrm>
            <a:prstGeom prst="line">
              <a:avLst/>
            </a:prstGeom>
            <a:noFill/>
            <a:ln w="12700">
              <a:solidFill>
                <a:schemeClr val="tx1"/>
              </a:solidFill>
              <a:round/>
              <a:headEnd/>
              <a:tailEnd/>
            </a:ln>
          </p:spPr>
          <p:txBody>
            <a:bodyPr wrap="none" anchor="ctr"/>
            <a:lstStyle/>
            <a:p>
              <a:endParaRPr lang="fr-FR"/>
            </a:p>
          </p:txBody>
        </p:sp>
        <p:sp>
          <p:nvSpPr>
            <p:cNvPr id="25628" name="Line 138"/>
            <p:cNvSpPr>
              <a:spLocks noChangeShapeType="1"/>
            </p:cNvSpPr>
            <p:nvPr/>
          </p:nvSpPr>
          <p:spPr bwMode="auto">
            <a:xfrm flipH="1">
              <a:off x="4542" y="3473"/>
              <a:ext cx="0" cy="123"/>
            </a:xfrm>
            <a:prstGeom prst="line">
              <a:avLst/>
            </a:prstGeom>
            <a:noFill/>
            <a:ln w="12700">
              <a:solidFill>
                <a:schemeClr val="tx1"/>
              </a:solidFill>
              <a:round/>
              <a:headEnd/>
              <a:tailEnd/>
            </a:ln>
          </p:spPr>
          <p:txBody>
            <a:bodyPr wrap="none" anchor="ctr"/>
            <a:lstStyle/>
            <a:p>
              <a:endParaRPr lang="fr-FR"/>
            </a:p>
          </p:txBody>
        </p:sp>
        <p:sp>
          <p:nvSpPr>
            <p:cNvPr id="25629" name="Text Box 139"/>
            <p:cNvSpPr txBox="1">
              <a:spLocks noChangeArrowheads="1"/>
            </p:cNvSpPr>
            <p:nvPr/>
          </p:nvSpPr>
          <p:spPr bwMode="auto">
            <a:xfrm flipH="1" flipV="1">
              <a:off x="4442" y="3546"/>
              <a:ext cx="191" cy="173"/>
            </a:xfrm>
            <a:prstGeom prst="rect">
              <a:avLst/>
            </a:prstGeom>
            <a:noFill/>
            <a:ln w="12700">
              <a:noFill/>
              <a:miter lim="800000"/>
              <a:headEnd/>
              <a:tailEnd/>
            </a:ln>
          </p:spPr>
          <p:txBody>
            <a:bodyPr wrap="none">
              <a:spAutoFit/>
            </a:bodyPr>
            <a:lstStyle/>
            <a:p>
              <a:r>
                <a:rPr lang="en-US" b="1"/>
                <a:t>O</a:t>
              </a:r>
            </a:p>
          </p:txBody>
        </p:sp>
        <p:sp>
          <p:nvSpPr>
            <p:cNvPr id="25630" name="Line 140"/>
            <p:cNvSpPr>
              <a:spLocks noChangeShapeType="1"/>
            </p:cNvSpPr>
            <p:nvPr/>
          </p:nvSpPr>
          <p:spPr bwMode="auto">
            <a:xfrm flipH="1">
              <a:off x="4542" y="3897"/>
              <a:ext cx="0" cy="119"/>
            </a:xfrm>
            <a:prstGeom prst="line">
              <a:avLst/>
            </a:prstGeom>
            <a:noFill/>
            <a:ln w="12700">
              <a:solidFill>
                <a:schemeClr val="tx1"/>
              </a:solidFill>
              <a:round/>
              <a:headEnd/>
              <a:tailEnd/>
            </a:ln>
          </p:spPr>
          <p:txBody>
            <a:bodyPr wrap="none" anchor="ctr"/>
            <a:lstStyle/>
            <a:p>
              <a:endParaRPr lang="fr-FR"/>
            </a:p>
          </p:txBody>
        </p:sp>
        <p:sp>
          <p:nvSpPr>
            <p:cNvPr id="25631" name="Line 141"/>
            <p:cNvSpPr>
              <a:spLocks noChangeShapeType="1"/>
            </p:cNvSpPr>
            <p:nvPr/>
          </p:nvSpPr>
          <p:spPr bwMode="auto">
            <a:xfrm rot="16200000" flipH="1">
              <a:off x="4452" y="3798"/>
              <a:ext cx="0" cy="125"/>
            </a:xfrm>
            <a:prstGeom prst="line">
              <a:avLst/>
            </a:prstGeom>
            <a:noFill/>
            <a:ln w="12700">
              <a:solidFill>
                <a:schemeClr val="tx1"/>
              </a:solidFill>
              <a:round/>
              <a:headEnd/>
              <a:tailEnd/>
            </a:ln>
          </p:spPr>
          <p:txBody>
            <a:bodyPr wrap="none" anchor="ctr"/>
            <a:lstStyle/>
            <a:p>
              <a:endParaRPr lang="fr-FR"/>
            </a:p>
          </p:txBody>
        </p:sp>
        <p:sp>
          <p:nvSpPr>
            <p:cNvPr id="25632" name="Line 142"/>
            <p:cNvSpPr>
              <a:spLocks noChangeShapeType="1"/>
            </p:cNvSpPr>
            <p:nvPr/>
          </p:nvSpPr>
          <p:spPr bwMode="auto">
            <a:xfrm rot="16200000" flipH="1">
              <a:off x="4452" y="3781"/>
              <a:ext cx="0" cy="125"/>
            </a:xfrm>
            <a:prstGeom prst="line">
              <a:avLst/>
            </a:prstGeom>
            <a:noFill/>
            <a:ln w="12700">
              <a:solidFill>
                <a:schemeClr val="tx1"/>
              </a:solidFill>
              <a:round/>
              <a:headEnd/>
              <a:tailEnd/>
            </a:ln>
          </p:spPr>
          <p:txBody>
            <a:bodyPr wrap="none" anchor="ctr"/>
            <a:lstStyle/>
            <a:p>
              <a:endParaRPr lang="fr-FR"/>
            </a:p>
          </p:txBody>
        </p:sp>
        <p:sp>
          <p:nvSpPr>
            <p:cNvPr id="25633" name="Text Box 143"/>
            <p:cNvSpPr txBox="1">
              <a:spLocks noChangeArrowheads="1"/>
            </p:cNvSpPr>
            <p:nvPr/>
          </p:nvSpPr>
          <p:spPr bwMode="auto">
            <a:xfrm flipH="1" flipV="1">
              <a:off x="4205" y="3293"/>
              <a:ext cx="191" cy="173"/>
            </a:xfrm>
            <a:prstGeom prst="rect">
              <a:avLst/>
            </a:prstGeom>
            <a:noFill/>
            <a:ln w="12700">
              <a:noFill/>
              <a:miter lim="800000"/>
              <a:headEnd/>
              <a:tailEnd/>
            </a:ln>
          </p:spPr>
          <p:txBody>
            <a:bodyPr wrap="none">
              <a:spAutoFit/>
            </a:bodyPr>
            <a:lstStyle/>
            <a:p>
              <a:r>
                <a:rPr lang="en-US" b="1"/>
                <a:t>O</a:t>
              </a:r>
            </a:p>
          </p:txBody>
        </p:sp>
        <p:sp>
          <p:nvSpPr>
            <p:cNvPr id="25634" name="Text Box 144"/>
            <p:cNvSpPr txBox="1">
              <a:spLocks noChangeArrowheads="1"/>
            </p:cNvSpPr>
            <p:nvPr/>
          </p:nvSpPr>
          <p:spPr bwMode="auto">
            <a:xfrm flipH="1" flipV="1">
              <a:off x="4269" y="3760"/>
              <a:ext cx="191" cy="173"/>
            </a:xfrm>
            <a:prstGeom prst="rect">
              <a:avLst/>
            </a:prstGeom>
            <a:noFill/>
            <a:ln w="12700">
              <a:noFill/>
              <a:miter lim="800000"/>
              <a:headEnd/>
              <a:tailEnd/>
            </a:ln>
          </p:spPr>
          <p:txBody>
            <a:bodyPr wrap="none">
              <a:spAutoFit/>
            </a:bodyPr>
            <a:lstStyle/>
            <a:p>
              <a:r>
                <a:rPr lang="en-US" b="1"/>
                <a:t>O</a:t>
              </a:r>
            </a:p>
          </p:txBody>
        </p:sp>
        <p:sp>
          <p:nvSpPr>
            <p:cNvPr id="25635" name="Line 145"/>
            <p:cNvSpPr>
              <a:spLocks noChangeShapeType="1"/>
            </p:cNvSpPr>
            <p:nvPr/>
          </p:nvSpPr>
          <p:spPr bwMode="auto">
            <a:xfrm flipH="1">
              <a:off x="4542" y="3675"/>
              <a:ext cx="0" cy="144"/>
            </a:xfrm>
            <a:prstGeom prst="line">
              <a:avLst/>
            </a:prstGeom>
            <a:noFill/>
            <a:ln w="12700">
              <a:solidFill>
                <a:schemeClr val="tx1"/>
              </a:solidFill>
              <a:round/>
              <a:headEnd/>
              <a:tailEnd/>
            </a:ln>
          </p:spPr>
          <p:txBody>
            <a:bodyPr wrap="none" anchor="ctr"/>
            <a:lstStyle/>
            <a:p>
              <a:endParaRPr lang="fr-FR"/>
            </a:p>
          </p:txBody>
        </p:sp>
        <p:sp>
          <p:nvSpPr>
            <p:cNvPr id="25636" name="Text Box 146"/>
            <p:cNvSpPr txBox="1">
              <a:spLocks noChangeArrowheads="1"/>
            </p:cNvSpPr>
            <p:nvPr/>
          </p:nvSpPr>
          <p:spPr bwMode="auto">
            <a:xfrm flipH="1">
              <a:off x="4447" y="3353"/>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5637" name="Line 147"/>
            <p:cNvSpPr>
              <a:spLocks noChangeShapeType="1"/>
            </p:cNvSpPr>
            <p:nvPr/>
          </p:nvSpPr>
          <p:spPr bwMode="auto">
            <a:xfrm rot="-2058745">
              <a:off x="3993" y="3066"/>
              <a:ext cx="2" cy="217"/>
            </a:xfrm>
            <a:prstGeom prst="line">
              <a:avLst/>
            </a:prstGeom>
            <a:noFill/>
            <a:ln w="19050">
              <a:solidFill>
                <a:schemeClr val="tx1"/>
              </a:solidFill>
              <a:round/>
              <a:headEnd/>
              <a:tailEnd/>
            </a:ln>
          </p:spPr>
          <p:txBody>
            <a:bodyPr wrap="none" anchor="ctr"/>
            <a:lstStyle/>
            <a:p>
              <a:endParaRPr lang="fr-FR"/>
            </a:p>
          </p:txBody>
        </p:sp>
        <p:sp>
          <p:nvSpPr>
            <p:cNvPr id="25638" name="Text Box 148"/>
            <p:cNvSpPr txBox="1">
              <a:spLocks noChangeArrowheads="1"/>
            </p:cNvSpPr>
            <p:nvPr/>
          </p:nvSpPr>
          <p:spPr bwMode="auto">
            <a:xfrm rot="19541255" flipH="1">
              <a:off x="3404" y="2736"/>
              <a:ext cx="191" cy="173"/>
            </a:xfrm>
            <a:prstGeom prst="rect">
              <a:avLst/>
            </a:prstGeom>
            <a:noFill/>
            <a:ln w="12700">
              <a:noFill/>
              <a:miter lim="800000"/>
              <a:headEnd/>
              <a:tailEnd/>
            </a:ln>
          </p:spPr>
          <p:txBody>
            <a:bodyPr wrap="none">
              <a:spAutoFit/>
            </a:bodyPr>
            <a:lstStyle/>
            <a:p>
              <a:r>
                <a:rPr lang="en-US" b="1"/>
                <a:t>O</a:t>
              </a:r>
            </a:p>
          </p:txBody>
        </p:sp>
        <p:sp>
          <p:nvSpPr>
            <p:cNvPr id="25639" name="AutoShape 149"/>
            <p:cNvSpPr>
              <a:spLocks noChangeArrowheads="1"/>
            </p:cNvSpPr>
            <p:nvPr/>
          </p:nvSpPr>
          <p:spPr bwMode="auto">
            <a:xfrm rot="3341255">
              <a:off x="3721" y="2867"/>
              <a:ext cx="236" cy="185"/>
            </a:xfrm>
            <a:prstGeom prst="pentagon">
              <a:avLst/>
            </a:prstGeom>
            <a:noFill/>
            <a:ln w="19050">
              <a:solidFill>
                <a:schemeClr val="tx1"/>
              </a:solidFill>
              <a:miter lim="800000"/>
              <a:headEnd/>
              <a:tailEnd/>
            </a:ln>
          </p:spPr>
          <p:txBody>
            <a:bodyPr wrap="none" anchor="ctr"/>
            <a:lstStyle/>
            <a:p>
              <a:endParaRPr lang="fr-FR"/>
            </a:p>
          </p:txBody>
        </p:sp>
        <p:sp>
          <p:nvSpPr>
            <p:cNvPr id="25640" name="AutoShape 150"/>
            <p:cNvSpPr>
              <a:spLocks noChangeArrowheads="1"/>
            </p:cNvSpPr>
            <p:nvPr/>
          </p:nvSpPr>
          <p:spPr bwMode="auto">
            <a:xfrm rot="3341255" flipH="1">
              <a:off x="3528" y="2966"/>
              <a:ext cx="287" cy="222"/>
            </a:xfrm>
            <a:prstGeom prst="hexagon">
              <a:avLst>
                <a:gd name="adj" fmla="val 32320"/>
                <a:gd name="vf" fmla="val 115470"/>
              </a:avLst>
            </a:prstGeom>
            <a:noFill/>
            <a:ln w="19050">
              <a:solidFill>
                <a:schemeClr val="tx1"/>
              </a:solidFill>
              <a:miter lim="800000"/>
              <a:headEnd/>
              <a:tailEnd/>
            </a:ln>
          </p:spPr>
          <p:txBody>
            <a:bodyPr wrap="none" anchor="ctr"/>
            <a:lstStyle/>
            <a:p>
              <a:endParaRPr lang="fr-FR"/>
            </a:p>
          </p:txBody>
        </p:sp>
        <p:sp>
          <p:nvSpPr>
            <p:cNvPr id="25641" name="Text Box 151"/>
            <p:cNvSpPr txBox="1">
              <a:spLocks noChangeArrowheads="1"/>
            </p:cNvSpPr>
            <p:nvPr/>
          </p:nvSpPr>
          <p:spPr bwMode="auto">
            <a:xfrm rot="19541255" flipH="1">
              <a:off x="3360" y="3253"/>
              <a:ext cx="292" cy="173"/>
            </a:xfrm>
            <a:prstGeom prst="rect">
              <a:avLst/>
            </a:prstGeom>
            <a:noFill/>
            <a:ln w="12700">
              <a:noFill/>
              <a:miter lim="800000"/>
              <a:headEnd/>
              <a:tailEnd/>
            </a:ln>
          </p:spPr>
          <p:txBody>
            <a:bodyPr wrap="none">
              <a:spAutoFit/>
            </a:bodyPr>
            <a:lstStyle/>
            <a:p>
              <a:r>
                <a:rPr lang="en-US" b="1"/>
                <a:t>H</a:t>
              </a:r>
              <a:r>
                <a:rPr lang="en-US" b="1" baseline="-25000"/>
                <a:t>2</a:t>
              </a:r>
              <a:r>
                <a:rPr lang="en-US" b="1"/>
                <a:t>N</a:t>
              </a:r>
            </a:p>
          </p:txBody>
        </p:sp>
        <p:sp>
          <p:nvSpPr>
            <p:cNvPr id="25642" name="Line 152"/>
            <p:cNvSpPr>
              <a:spLocks noChangeShapeType="1"/>
            </p:cNvSpPr>
            <p:nvPr/>
          </p:nvSpPr>
          <p:spPr bwMode="auto">
            <a:xfrm rot="-2058745" flipH="1" flipV="1">
              <a:off x="3549" y="2846"/>
              <a:ext cx="0" cy="139"/>
            </a:xfrm>
            <a:prstGeom prst="line">
              <a:avLst/>
            </a:prstGeom>
            <a:noFill/>
            <a:ln w="12700">
              <a:solidFill>
                <a:schemeClr val="tx1"/>
              </a:solidFill>
              <a:round/>
              <a:headEnd/>
              <a:tailEnd/>
            </a:ln>
          </p:spPr>
          <p:txBody>
            <a:bodyPr wrap="none" anchor="ctr"/>
            <a:lstStyle/>
            <a:p>
              <a:endParaRPr lang="fr-FR"/>
            </a:p>
          </p:txBody>
        </p:sp>
        <p:sp>
          <p:nvSpPr>
            <p:cNvPr id="25643" name="Rectangle 153"/>
            <p:cNvSpPr>
              <a:spLocks noChangeArrowheads="1"/>
            </p:cNvSpPr>
            <p:nvPr/>
          </p:nvSpPr>
          <p:spPr bwMode="auto">
            <a:xfrm rot="19541255" flipH="1">
              <a:off x="3726" y="3149"/>
              <a:ext cx="56" cy="84"/>
            </a:xfrm>
            <a:prstGeom prst="rect">
              <a:avLst/>
            </a:prstGeom>
            <a:solidFill>
              <a:schemeClr val="bg1"/>
            </a:solidFill>
            <a:ln w="12700">
              <a:noFill/>
              <a:miter lim="800000"/>
              <a:headEnd/>
              <a:tailEnd/>
            </a:ln>
          </p:spPr>
          <p:txBody>
            <a:bodyPr wrap="none" anchor="ctr"/>
            <a:lstStyle/>
            <a:p>
              <a:endParaRPr lang="fr-FR"/>
            </a:p>
          </p:txBody>
        </p:sp>
        <p:sp>
          <p:nvSpPr>
            <p:cNvPr id="25644" name="Text Box 154"/>
            <p:cNvSpPr txBox="1">
              <a:spLocks noChangeArrowheads="1"/>
            </p:cNvSpPr>
            <p:nvPr/>
          </p:nvSpPr>
          <p:spPr bwMode="auto">
            <a:xfrm rot="19541255" flipH="1">
              <a:off x="3674" y="3112"/>
              <a:ext cx="185" cy="173"/>
            </a:xfrm>
            <a:prstGeom prst="rect">
              <a:avLst/>
            </a:prstGeom>
            <a:noFill/>
            <a:ln w="12700">
              <a:noFill/>
              <a:miter lim="800000"/>
              <a:headEnd/>
              <a:tailEnd/>
            </a:ln>
          </p:spPr>
          <p:txBody>
            <a:bodyPr wrap="none">
              <a:spAutoFit/>
            </a:bodyPr>
            <a:lstStyle/>
            <a:p>
              <a:r>
                <a:rPr lang="en-US" b="1"/>
                <a:t>N</a:t>
              </a:r>
            </a:p>
          </p:txBody>
        </p:sp>
        <p:sp>
          <p:nvSpPr>
            <p:cNvPr id="25645" name="Rectangle 155"/>
            <p:cNvSpPr>
              <a:spLocks noChangeArrowheads="1"/>
            </p:cNvSpPr>
            <p:nvPr/>
          </p:nvSpPr>
          <p:spPr bwMode="auto">
            <a:xfrm rot="19541255" flipH="1">
              <a:off x="3520" y="3045"/>
              <a:ext cx="55" cy="84"/>
            </a:xfrm>
            <a:prstGeom prst="rect">
              <a:avLst/>
            </a:prstGeom>
            <a:solidFill>
              <a:schemeClr val="bg1"/>
            </a:solidFill>
            <a:ln w="12700">
              <a:noFill/>
              <a:miter lim="800000"/>
              <a:headEnd/>
              <a:tailEnd/>
            </a:ln>
          </p:spPr>
          <p:txBody>
            <a:bodyPr wrap="none" anchor="ctr"/>
            <a:lstStyle/>
            <a:p>
              <a:endParaRPr lang="fr-FR"/>
            </a:p>
          </p:txBody>
        </p:sp>
        <p:sp>
          <p:nvSpPr>
            <p:cNvPr id="25646" name="Text Box 156"/>
            <p:cNvSpPr txBox="1">
              <a:spLocks noChangeArrowheads="1"/>
            </p:cNvSpPr>
            <p:nvPr/>
          </p:nvSpPr>
          <p:spPr bwMode="auto">
            <a:xfrm rot="19541255" flipH="1">
              <a:off x="3392" y="3025"/>
              <a:ext cx="260" cy="173"/>
            </a:xfrm>
            <a:prstGeom prst="rect">
              <a:avLst/>
            </a:prstGeom>
            <a:noFill/>
            <a:ln w="12700">
              <a:noFill/>
              <a:miter lim="800000"/>
              <a:headEnd/>
              <a:tailEnd/>
            </a:ln>
          </p:spPr>
          <p:txBody>
            <a:bodyPr wrap="none">
              <a:spAutoFit/>
            </a:bodyPr>
            <a:lstStyle/>
            <a:p>
              <a:r>
                <a:rPr lang="en-US" b="1"/>
                <a:t>HN</a:t>
              </a:r>
            </a:p>
          </p:txBody>
        </p:sp>
        <p:sp>
          <p:nvSpPr>
            <p:cNvPr id="25647" name="Rectangle 157"/>
            <p:cNvSpPr>
              <a:spLocks noChangeArrowheads="1"/>
            </p:cNvSpPr>
            <p:nvPr/>
          </p:nvSpPr>
          <p:spPr bwMode="auto">
            <a:xfrm rot="19541255" flipH="1">
              <a:off x="3891" y="2996"/>
              <a:ext cx="56" cy="85"/>
            </a:xfrm>
            <a:prstGeom prst="rect">
              <a:avLst/>
            </a:prstGeom>
            <a:solidFill>
              <a:schemeClr val="bg1"/>
            </a:solidFill>
            <a:ln w="12700">
              <a:noFill/>
              <a:miter lim="800000"/>
              <a:headEnd/>
              <a:tailEnd/>
            </a:ln>
          </p:spPr>
          <p:txBody>
            <a:bodyPr wrap="none" anchor="ctr"/>
            <a:lstStyle/>
            <a:p>
              <a:endParaRPr lang="fr-FR"/>
            </a:p>
          </p:txBody>
        </p:sp>
        <p:sp>
          <p:nvSpPr>
            <p:cNvPr id="25648" name="Text Box 158"/>
            <p:cNvSpPr txBox="1">
              <a:spLocks noChangeArrowheads="1"/>
            </p:cNvSpPr>
            <p:nvPr/>
          </p:nvSpPr>
          <p:spPr bwMode="auto">
            <a:xfrm rot="19541255" flipH="1">
              <a:off x="3839" y="2959"/>
              <a:ext cx="185" cy="173"/>
            </a:xfrm>
            <a:prstGeom prst="rect">
              <a:avLst/>
            </a:prstGeom>
            <a:noFill/>
            <a:ln w="12700">
              <a:noFill/>
              <a:miter lim="800000"/>
              <a:headEnd/>
              <a:tailEnd/>
            </a:ln>
          </p:spPr>
          <p:txBody>
            <a:bodyPr wrap="none">
              <a:spAutoFit/>
            </a:bodyPr>
            <a:lstStyle/>
            <a:p>
              <a:r>
                <a:rPr lang="en-US" b="1"/>
                <a:t>N</a:t>
              </a:r>
            </a:p>
          </p:txBody>
        </p:sp>
        <p:sp>
          <p:nvSpPr>
            <p:cNvPr id="25649" name="Line 159"/>
            <p:cNvSpPr>
              <a:spLocks noChangeShapeType="1"/>
            </p:cNvSpPr>
            <p:nvPr/>
          </p:nvSpPr>
          <p:spPr bwMode="auto">
            <a:xfrm rot="-2058745">
              <a:off x="3859" y="2881"/>
              <a:ext cx="27" cy="51"/>
            </a:xfrm>
            <a:prstGeom prst="line">
              <a:avLst/>
            </a:prstGeom>
            <a:noFill/>
            <a:ln w="12700">
              <a:solidFill>
                <a:schemeClr val="tx1"/>
              </a:solidFill>
              <a:round/>
              <a:headEnd/>
              <a:tailEnd/>
            </a:ln>
          </p:spPr>
          <p:txBody>
            <a:bodyPr wrap="none" anchor="ctr"/>
            <a:lstStyle/>
            <a:p>
              <a:endParaRPr lang="fr-FR"/>
            </a:p>
          </p:txBody>
        </p:sp>
        <p:sp>
          <p:nvSpPr>
            <p:cNvPr id="25650" name="Line 160"/>
            <p:cNvSpPr>
              <a:spLocks noChangeShapeType="1"/>
            </p:cNvSpPr>
            <p:nvPr/>
          </p:nvSpPr>
          <p:spPr bwMode="auto">
            <a:xfrm rot="19541255" flipH="1">
              <a:off x="3751" y="2967"/>
              <a:ext cx="0" cy="118"/>
            </a:xfrm>
            <a:prstGeom prst="line">
              <a:avLst/>
            </a:prstGeom>
            <a:noFill/>
            <a:ln w="12700">
              <a:solidFill>
                <a:schemeClr val="tx1"/>
              </a:solidFill>
              <a:round/>
              <a:headEnd/>
              <a:tailEnd/>
            </a:ln>
          </p:spPr>
          <p:txBody>
            <a:bodyPr wrap="none" anchor="ctr"/>
            <a:lstStyle/>
            <a:p>
              <a:endParaRPr lang="fr-FR"/>
            </a:p>
          </p:txBody>
        </p:sp>
        <p:sp>
          <p:nvSpPr>
            <p:cNvPr id="25651" name="Line 161"/>
            <p:cNvSpPr>
              <a:spLocks noChangeShapeType="1"/>
            </p:cNvSpPr>
            <p:nvPr/>
          </p:nvSpPr>
          <p:spPr bwMode="auto">
            <a:xfrm rot="19541255" flipH="1">
              <a:off x="3564" y="3217"/>
              <a:ext cx="77" cy="49"/>
            </a:xfrm>
            <a:prstGeom prst="line">
              <a:avLst/>
            </a:prstGeom>
            <a:noFill/>
            <a:ln w="12700">
              <a:solidFill>
                <a:schemeClr val="tx1"/>
              </a:solidFill>
              <a:round/>
              <a:headEnd/>
              <a:tailEnd/>
            </a:ln>
          </p:spPr>
          <p:txBody>
            <a:bodyPr wrap="none" anchor="ctr"/>
            <a:lstStyle/>
            <a:p>
              <a:endParaRPr lang="fr-FR"/>
            </a:p>
          </p:txBody>
        </p:sp>
        <p:sp>
          <p:nvSpPr>
            <p:cNvPr id="25652" name="Line 162"/>
            <p:cNvSpPr>
              <a:spLocks noChangeShapeType="1"/>
            </p:cNvSpPr>
            <p:nvPr/>
          </p:nvSpPr>
          <p:spPr bwMode="auto">
            <a:xfrm rot="-2058745">
              <a:off x="3628" y="3152"/>
              <a:ext cx="77" cy="49"/>
            </a:xfrm>
            <a:prstGeom prst="line">
              <a:avLst/>
            </a:prstGeom>
            <a:noFill/>
            <a:ln w="12700">
              <a:solidFill>
                <a:schemeClr val="tx1"/>
              </a:solidFill>
              <a:round/>
              <a:headEnd/>
              <a:tailEnd/>
            </a:ln>
          </p:spPr>
          <p:txBody>
            <a:bodyPr wrap="none" anchor="ctr"/>
            <a:lstStyle/>
            <a:p>
              <a:endParaRPr lang="fr-FR"/>
            </a:p>
          </p:txBody>
        </p:sp>
        <p:sp>
          <p:nvSpPr>
            <p:cNvPr id="25653" name="Rectangle 163"/>
            <p:cNvSpPr>
              <a:spLocks noChangeArrowheads="1"/>
            </p:cNvSpPr>
            <p:nvPr/>
          </p:nvSpPr>
          <p:spPr bwMode="auto">
            <a:xfrm rot="19541255" flipH="1">
              <a:off x="3767" y="2815"/>
              <a:ext cx="56" cy="85"/>
            </a:xfrm>
            <a:prstGeom prst="rect">
              <a:avLst/>
            </a:prstGeom>
            <a:solidFill>
              <a:schemeClr val="bg1"/>
            </a:solidFill>
            <a:ln w="12700">
              <a:noFill/>
              <a:miter lim="800000"/>
              <a:headEnd/>
              <a:tailEnd/>
            </a:ln>
          </p:spPr>
          <p:txBody>
            <a:bodyPr wrap="none" anchor="ctr"/>
            <a:lstStyle/>
            <a:p>
              <a:endParaRPr lang="fr-FR"/>
            </a:p>
          </p:txBody>
        </p:sp>
        <p:sp>
          <p:nvSpPr>
            <p:cNvPr id="25654" name="Text Box 164"/>
            <p:cNvSpPr txBox="1">
              <a:spLocks noChangeArrowheads="1"/>
            </p:cNvSpPr>
            <p:nvPr/>
          </p:nvSpPr>
          <p:spPr bwMode="auto">
            <a:xfrm rot="19541255" flipH="1">
              <a:off x="3715" y="2778"/>
              <a:ext cx="185" cy="173"/>
            </a:xfrm>
            <a:prstGeom prst="rect">
              <a:avLst/>
            </a:prstGeom>
            <a:noFill/>
            <a:ln w="12700">
              <a:noFill/>
              <a:miter lim="800000"/>
              <a:headEnd/>
              <a:tailEnd/>
            </a:ln>
          </p:spPr>
          <p:txBody>
            <a:bodyPr wrap="none">
              <a:spAutoFit/>
            </a:bodyPr>
            <a:lstStyle/>
            <a:p>
              <a:r>
                <a:rPr lang="en-US" b="1"/>
                <a:t>N</a:t>
              </a:r>
            </a:p>
          </p:txBody>
        </p:sp>
        <p:sp>
          <p:nvSpPr>
            <p:cNvPr id="25655" name="Line 165"/>
            <p:cNvSpPr>
              <a:spLocks noChangeShapeType="1"/>
            </p:cNvSpPr>
            <p:nvPr/>
          </p:nvSpPr>
          <p:spPr bwMode="auto">
            <a:xfrm rot="-2058745" flipH="1" flipV="1">
              <a:off x="3567" y="2834"/>
              <a:ext cx="0" cy="139"/>
            </a:xfrm>
            <a:prstGeom prst="line">
              <a:avLst/>
            </a:prstGeom>
            <a:noFill/>
            <a:ln w="12700">
              <a:solidFill>
                <a:schemeClr val="tx1"/>
              </a:solidFill>
              <a:round/>
              <a:headEnd/>
              <a:tailEnd/>
            </a:ln>
          </p:spPr>
          <p:txBody>
            <a:bodyPr wrap="none" anchor="ctr"/>
            <a:lstStyle/>
            <a:p>
              <a:endParaRPr lang="fr-FR"/>
            </a:p>
          </p:txBody>
        </p:sp>
        <p:sp>
          <p:nvSpPr>
            <p:cNvPr id="25656" name="Text Box 166"/>
            <p:cNvSpPr txBox="1">
              <a:spLocks noChangeArrowheads="1"/>
            </p:cNvSpPr>
            <p:nvPr/>
          </p:nvSpPr>
          <p:spPr bwMode="auto">
            <a:xfrm>
              <a:off x="4438" y="2816"/>
              <a:ext cx="116" cy="173"/>
            </a:xfrm>
            <a:prstGeom prst="rect">
              <a:avLst/>
            </a:prstGeom>
            <a:noFill/>
            <a:ln w="12700">
              <a:noFill/>
              <a:miter lim="800000"/>
              <a:headEnd/>
              <a:tailEnd/>
            </a:ln>
          </p:spPr>
          <p:txBody>
            <a:bodyPr wrap="none">
              <a:spAutoFit/>
            </a:bodyPr>
            <a:lstStyle/>
            <a:p>
              <a:endParaRPr lang="fr-FR" b="1"/>
            </a:p>
          </p:txBody>
        </p:sp>
        <p:sp>
          <p:nvSpPr>
            <p:cNvPr id="25657" name="Text Box 167"/>
            <p:cNvSpPr txBox="1">
              <a:spLocks noChangeArrowheads="1"/>
            </p:cNvSpPr>
            <p:nvPr/>
          </p:nvSpPr>
          <p:spPr bwMode="auto">
            <a:xfrm flipH="1">
              <a:off x="3965" y="1657"/>
              <a:ext cx="191" cy="173"/>
            </a:xfrm>
            <a:prstGeom prst="rect">
              <a:avLst/>
            </a:prstGeom>
            <a:noFill/>
            <a:ln w="12700">
              <a:noFill/>
              <a:miter lim="800000"/>
              <a:headEnd/>
              <a:tailEnd/>
            </a:ln>
          </p:spPr>
          <p:txBody>
            <a:bodyPr wrap="none">
              <a:spAutoFit/>
            </a:bodyPr>
            <a:lstStyle/>
            <a:p>
              <a:r>
                <a:rPr lang="en-US" b="1"/>
                <a:t>H</a:t>
              </a:r>
            </a:p>
          </p:txBody>
        </p:sp>
        <p:sp>
          <p:nvSpPr>
            <p:cNvPr id="25658" name="AutoShape 168"/>
            <p:cNvSpPr>
              <a:spLocks noChangeArrowheads="1"/>
            </p:cNvSpPr>
            <p:nvPr/>
          </p:nvSpPr>
          <p:spPr bwMode="auto">
            <a:xfrm flipH="1" flipV="1">
              <a:off x="3963" y="1917"/>
              <a:ext cx="486" cy="304"/>
            </a:xfrm>
            <a:prstGeom prst="pentagon">
              <a:avLst/>
            </a:prstGeom>
            <a:noFill/>
            <a:ln w="19050">
              <a:solidFill>
                <a:schemeClr val="tx1"/>
              </a:solidFill>
              <a:miter lim="800000"/>
              <a:headEnd/>
              <a:tailEnd/>
            </a:ln>
          </p:spPr>
          <p:txBody>
            <a:bodyPr wrap="none" anchor="ctr"/>
            <a:lstStyle/>
            <a:p>
              <a:endParaRPr lang="fr-FR"/>
            </a:p>
          </p:txBody>
        </p:sp>
        <p:sp>
          <p:nvSpPr>
            <p:cNvPr id="25659" name="Rectangle 169"/>
            <p:cNvSpPr>
              <a:spLocks noChangeArrowheads="1"/>
            </p:cNvSpPr>
            <p:nvPr/>
          </p:nvSpPr>
          <p:spPr bwMode="auto">
            <a:xfrm flipH="1" flipV="1">
              <a:off x="4171" y="2187"/>
              <a:ext cx="70" cy="84"/>
            </a:xfrm>
            <a:prstGeom prst="rect">
              <a:avLst/>
            </a:prstGeom>
            <a:solidFill>
              <a:schemeClr val="bg1"/>
            </a:solidFill>
            <a:ln w="12700">
              <a:noFill/>
              <a:miter lim="800000"/>
              <a:headEnd/>
              <a:tailEnd/>
            </a:ln>
          </p:spPr>
          <p:txBody>
            <a:bodyPr wrap="none" anchor="ctr"/>
            <a:lstStyle/>
            <a:p>
              <a:endParaRPr lang="fr-FR"/>
            </a:p>
          </p:txBody>
        </p:sp>
        <p:sp>
          <p:nvSpPr>
            <p:cNvPr id="25660" name="Line 170"/>
            <p:cNvSpPr>
              <a:spLocks noChangeShapeType="1"/>
            </p:cNvSpPr>
            <p:nvPr/>
          </p:nvSpPr>
          <p:spPr bwMode="auto">
            <a:xfrm flipH="1">
              <a:off x="4060" y="1770"/>
              <a:ext cx="0" cy="152"/>
            </a:xfrm>
            <a:prstGeom prst="line">
              <a:avLst/>
            </a:prstGeom>
            <a:noFill/>
            <a:ln w="12700">
              <a:solidFill>
                <a:schemeClr val="tx1"/>
              </a:solidFill>
              <a:round/>
              <a:headEnd/>
              <a:tailEnd/>
            </a:ln>
          </p:spPr>
          <p:txBody>
            <a:bodyPr wrap="none" anchor="ctr"/>
            <a:lstStyle/>
            <a:p>
              <a:endParaRPr lang="fr-FR"/>
            </a:p>
          </p:txBody>
        </p:sp>
        <p:sp>
          <p:nvSpPr>
            <p:cNvPr id="25661" name="Text Box 171"/>
            <p:cNvSpPr txBox="1">
              <a:spLocks noChangeArrowheads="1"/>
            </p:cNvSpPr>
            <p:nvPr/>
          </p:nvSpPr>
          <p:spPr bwMode="auto">
            <a:xfrm flipH="1">
              <a:off x="4364" y="2606"/>
              <a:ext cx="175" cy="173"/>
            </a:xfrm>
            <a:prstGeom prst="rect">
              <a:avLst/>
            </a:prstGeom>
            <a:noFill/>
            <a:ln w="12700">
              <a:noFill/>
              <a:miter lim="800000"/>
              <a:headEnd/>
              <a:tailEnd/>
            </a:ln>
          </p:spPr>
          <p:txBody>
            <a:bodyPr wrap="none">
              <a:spAutoFit/>
            </a:bodyPr>
            <a:lstStyle/>
            <a:p>
              <a:r>
                <a:rPr lang="en-US" b="1"/>
                <a:t>P</a:t>
              </a:r>
            </a:p>
          </p:txBody>
        </p:sp>
        <p:sp>
          <p:nvSpPr>
            <p:cNvPr id="25662" name="Line 172"/>
            <p:cNvSpPr>
              <a:spLocks noChangeShapeType="1"/>
            </p:cNvSpPr>
            <p:nvPr/>
          </p:nvSpPr>
          <p:spPr bwMode="auto">
            <a:xfrm rot="16200000" flipH="1">
              <a:off x="4540" y="2624"/>
              <a:ext cx="0" cy="125"/>
            </a:xfrm>
            <a:prstGeom prst="line">
              <a:avLst/>
            </a:prstGeom>
            <a:noFill/>
            <a:ln w="12700">
              <a:solidFill>
                <a:schemeClr val="tx1"/>
              </a:solidFill>
              <a:round/>
              <a:headEnd/>
              <a:tailEnd/>
            </a:ln>
          </p:spPr>
          <p:txBody>
            <a:bodyPr wrap="none" anchor="ctr"/>
            <a:lstStyle/>
            <a:p>
              <a:endParaRPr lang="fr-FR"/>
            </a:p>
          </p:txBody>
        </p:sp>
        <p:sp>
          <p:nvSpPr>
            <p:cNvPr id="25663" name="Line 173"/>
            <p:cNvSpPr>
              <a:spLocks noChangeShapeType="1"/>
            </p:cNvSpPr>
            <p:nvPr/>
          </p:nvSpPr>
          <p:spPr bwMode="auto">
            <a:xfrm flipH="1">
              <a:off x="4356" y="1770"/>
              <a:ext cx="0" cy="152"/>
            </a:xfrm>
            <a:prstGeom prst="line">
              <a:avLst/>
            </a:prstGeom>
            <a:noFill/>
            <a:ln w="12700">
              <a:solidFill>
                <a:schemeClr val="tx1"/>
              </a:solidFill>
              <a:round/>
              <a:headEnd/>
              <a:tailEnd/>
            </a:ln>
          </p:spPr>
          <p:txBody>
            <a:bodyPr wrap="none" anchor="ctr"/>
            <a:lstStyle/>
            <a:p>
              <a:endParaRPr lang="fr-FR"/>
            </a:p>
          </p:txBody>
        </p:sp>
        <p:sp>
          <p:nvSpPr>
            <p:cNvPr id="25664" name="Line 174"/>
            <p:cNvSpPr>
              <a:spLocks noChangeShapeType="1"/>
            </p:cNvSpPr>
            <p:nvPr/>
          </p:nvSpPr>
          <p:spPr bwMode="auto">
            <a:xfrm flipH="1">
              <a:off x="4449" y="2103"/>
              <a:ext cx="0" cy="135"/>
            </a:xfrm>
            <a:prstGeom prst="line">
              <a:avLst/>
            </a:prstGeom>
            <a:noFill/>
            <a:ln w="12700">
              <a:solidFill>
                <a:schemeClr val="tx1"/>
              </a:solidFill>
              <a:round/>
              <a:headEnd/>
              <a:tailEnd/>
            </a:ln>
          </p:spPr>
          <p:txBody>
            <a:bodyPr wrap="none" anchor="ctr"/>
            <a:lstStyle/>
            <a:p>
              <a:endParaRPr lang="fr-FR"/>
            </a:p>
          </p:txBody>
        </p:sp>
        <p:sp>
          <p:nvSpPr>
            <p:cNvPr id="25665" name="Line 175"/>
            <p:cNvSpPr>
              <a:spLocks noChangeShapeType="1"/>
            </p:cNvSpPr>
            <p:nvPr/>
          </p:nvSpPr>
          <p:spPr bwMode="auto">
            <a:xfrm flipH="1">
              <a:off x="4449" y="2305"/>
              <a:ext cx="0" cy="123"/>
            </a:xfrm>
            <a:prstGeom prst="line">
              <a:avLst/>
            </a:prstGeom>
            <a:noFill/>
            <a:ln w="12700">
              <a:solidFill>
                <a:schemeClr val="tx1"/>
              </a:solidFill>
              <a:round/>
              <a:headEnd/>
              <a:tailEnd/>
            </a:ln>
          </p:spPr>
          <p:txBody>
            <a:bodyPr wrap="none" anchor="ctr"/>
            <a:lstStyle/>
            <a:p>
              <a:endParaRPr lang="fr-FR"/>
            </a:p>
          </p:txBody>
        </p:sp>
        <p:sp>
          <p:nvSpPr>
            <p:cNvPr id="25666" name="Line 176"/>
            <p:cNvSpPr>
              <a:spLocks noChangeShapeType="1"/>
            </p:cNvSpPr>
            <p:nvPr/>
          </p:nvSpPr>
          <p:spPr bwMode="auto">
            <a:xfrm flipH="1">
              <a:off x="4449" y="2729"/>
              <a:ext cx="0" cy="133"/>
            </a:xfrm>
            <a:prstGeom prst="line">
              <a:avLst/>
            </a:prstGeom>
            <a:noFill/>
            <a:ln w="12700">
              <a:solidFill>
                <a:schemeClr val="tx1"/>
              </a:solidFill>
              <a:round/>
              <a:headEnd/>
              <a:tailEnd/>
            </a:ln>
          </p:spPr>
          <p:txBody>
            <a:bodyPr wrap="none" anchor="ctr"/>
            <a:lstStyle/>
            <a:p>
              <a:endParaRPr lang="fr-FR"/>
            </a:p>
          </p:txBody>
        </p:sp>
        <p:sp>
          <p:nvSpPr>
            <p:cNvPr id="25667" name="Line 177"/>
            <p:cNvSpPr>
              <a:spLocks noChangeShapeType="1"/>
            </p:cNvSpPr>
            <p:nvPr/>
          </p:nvSpPr>
          <p:spPr bwMode="auto">
            <a:xfrm rot="16200000" flipH="1">
              <a:off x="4359" y="2630"/>
              <a:ext cx="0" cy="125"/>
            </a:xfrm>
            <a:prstGeom prst="line">
              <a:avLst/>
            </a:prstGeom>
            <a:noFill/>
            <a:ln w="12700">
              <a:solidFill>
                <a:schemeClr val="tx1"/>
              </a:solidFill>
              <a:round/>
              <a:headEnd/>
              <a:tailEnd/>
            </a:ln>
          </p:spPr>
          <p:txBody>
            <a:bodyPr wrap="none" anchor="ctr"/>
            <a:lstStyle/>
            <a:p>
              <a:endParaRPr lang="fr-FR"/>
            </a:p>
          </p:txBody>
        </p:sp>
        <p:sp>
          <p:nvSpPr>
            <p:cNvPr id="25668" name="Text Box 178"/>
            <p:cNvSpPr txBox="1">
              <a:spLocks noChangeArrowheads="1"/>
            </p:cNvSpPr>
            <p:nvPr/>
          </p:nvSpPr>
          <p:spPr bwMode="auto">
            <a:xfrm flipH="1">
              <a:off x="4552" y="2580"/>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5669" name="Line 179"/>
            <p:cNvSpPr>
              <a:spLocks noChangeShapeType="1"/>
            </p:cNvSpPr>
            <p:nvPr/>
          </p:nvSpPr>
          <p:spPr bwMode="auto">
            <a:xfrm rot="16200000" flipH="1">
              <a:off x="4359" y="2613"/>
              <a:ext cx="0" cy="125"/>
            </a:xfrm>
            <a:prstGeom prst="line">
              <a:avLst/>
            </a:prstGeom>
            <a:noFill/>
            <a:ln w="12700">
              <a:solidFill>
                <a:schemeClr val="tx1"/>
              </a:solidFill>
              <a:round/>
              <a:headEnd/>
              <a:tailEnd/>
            </a:ln>
          </p:spPr>
          <p:txBody>
            <a:bodyPr wrap="none" anchor="ctr"/>
            <a:lstStyle/>
            <a:p>
              <a:endParaRPr lang="fr-FR"/>
            </a:p>
          </p:txBody>
        </p:sp>
        <p:sp>
          <p:nvSpPr>
            <p:cNvPr id="25670" name="Text Box 180"/>
            <p:cNvSpPr txBox="1">
              <a:spLocks noChangeArrowheads="1"/>
            </p:cNvSpPr>
            <p:nvPr/>
          </p:nvSpPr>
          <p:spPr bwMode="auto">
            <a:xfrm flipH="1">
              <a:off x="4112" y="2125"/>
              <a:ext cx="191" cy="173"/>
            </a:xfrm>
            <a:prstGeom prst="rect">
              <a:avLst/>
            </a:prstGeom>
            <a:noFill/>
            <a:ln w="12700">
              <a:noFill/>
              <a:miter lim="800000"/>
              <a:headEnd/>
              <a:tailEnd/>
            </a:ln>
          </p:spPr>
          <p:txBody>
            <a:bodyPr wrap="none">
              <a:spAutoFit/>
            </a:bodyPr>
            <a:lstStyle/>
            <a:p>
              <a:r>
                <a:rPr lang="en-US" b="1"/>
                <a:t>O</a:t>
              </a:r>
            </a:p>
          </p:txBody>
        </p:sp>
        <p:sp>
          <p:nvSpPr>
            <p:cNvPr id="25671" name="Text Box 181"/>
            <p:cNvSpPr txBox="1">
              <a:spLocks noChangeArrowheads="1"/>
            </p:cNvSpPr>
            <p:nvPr/>
          </p:nvSpPr>
          <p:spPr bwMode="auto">
            <a:xfrm flipH="1" flipV="1">
              <a:off x="4176" y="2592"/>
              <a:ext cx="191" cy="173"/>
            </a:xfrm>
            <a:prstGeom prst="rect">
              <a:avLst/>
            </a:prstGeom>
            <a:noFill/>
            <a:ln w="12700">
              <a:noFill/>
              <a:miter lim="800000"/>
              <a:headEnd/>
              <a:tailEnd/>
            </a:ln>
          </p:spPr>
          <p:txBody>
            <a:bodyPr wrap="none">
              <a:spAutoFit/>
            </a:bodyPr>
            <a:lstStyle/>
            <a:p>
              <a:r>
                <a:rPr lang="en-US" b="1"/>
                <a:t>O</a:t>
              </a:r>
            </a:p>
          </p:txBody>
        </p:sp>
        <p:sp>
          <p:nvSpPr>
            <p:cNvPr id="25672" name="Line 182"/>
            <p:cNvSpPr>
              <a:spLocks noChangeShapeType="1"/>
            </p:cNvSpPr>
            <p:nvPr/>
          </p:nvSpPr>
          <p:spPr bwMode="auto">
            <a:xfrm flipH="1">
              <a:off x="4449" y="2513"/>
              <a:ext cx="0" cy="138"/>
            </a:xfrm>
            <a:prstGeom prst="line">
              <a:avLst/>
            </a:prstGeom>
            <a:noFill/>
            <a:ln w="12700">
              <a:solidFill>
                <a:schemeClr val="tx1"/>
              </a:solidFill>
              <a:round/>
              <a:headEnd/>
              <a:tailEnd/>
            </a:ln>
          </p:spPr>
          <p:txBody>
            <a:bodyPr wrap="none" anchor="ctr"/>
            <a:lstStyle/>
            <a:p>
              <a:endParaRPr lang="fr-FR"/>
            </a:p>
          </p:txBody>
        </p:sp>
        <p:sp>
          <p:nvSpPr>
            <p:cNvPr id="25673" name="Text Box 183"/>
            <p:cNvSpPr txBox="1">
              <a:spLocks noChangeArrowheads="1"/>
            </p:cNvSpPr>
            <p:nvPr/>
          </p:nvSpPr>
          <p:spPr bwMode="auto">
            <a:xfrm flipH="1">
              <a:off x="4359" y="2188"/>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5674" name="Text Box 184"/>
            <p:cNvSpPr txBox="1">
              <a:spLocks noChangeArrowheads="1"/>
            </p:cNvSpPr>
            <p:nvPr/>
          </p:nvSpPr>
          <p:spPr bwMode="auto">
            <a:xfrm flipH="1">
              <a:off x="4262" y="1647"/>
              <a:ext cx="191" cy="173"/>
            </a:xfrm>
            <a:prstGeom prst="rect">
              <a:avLst/>
            </a:prstGeom>
            <a:noFill/>
            <a:ln w="12700">
              <a:noFill/>
              <a:miter lim="800000"/>
              <a:headEnd/>
              <a:tailEnd/>
            </a:ln>
          </p:spPr>
          <p:txBody>
            <a:bodyPr wrap="none">
              <a:spAutoFit/>
            </a:bodyPr>
            <a:lstStyle/>
            <a:p>
              <a:r>
                <a:rPr lang="en-US" b="1"/>
                <a:t>O</a:t>
              </a:r>
            </a:p>
          </p:txBody>
        </p:sp>
        <p:sp>
          <p:nvSpPr>
            <p:cNvPr id="25675" name="Text Box 185"/>
            <p:cNvSpPr txBox="1">
              <a:spLocks noChangeArrowheads="1"/>
            </p:cNvSpPr>
            <p:nvPr/>
          </p:nvSpPr>
          <p:spPr bwMode="auto">
            <a:xfrm flipH="1" flipV="1">
              <a:off x="4355" y="2378"/>
              <a:ext cx="191" cy="173"/>
            </a:xfrm>
            <a:prstGeom prst="rect">
              <a:avLst/>
            </a:prstGeom>
            <a:noFill/>
            <a:ln w="12700">
              <a:noFill/>
              <a:miter lim="800000"/>
              <a:headEnd/>
              <a:tailEnd/>
            </a:ln>
          </p:spPr>
          <p:txBody>
            <a:bodyPr wrap="none">
              <a:spAutoFit/>
            </a:bodyPr>
            <a:lstStyle/>
            <a:p>
              <a:r>
                <a:rPr lang="en-US" b="1"/>
                <a:t>O</a:t>
              </a:r>
            </a:p>
          </p:txBody>
        </p:sp>
        <p:sp>
          <p:nvSpPr>
            <p:cNvPr id="25676" name="Line 186"/>
            <p:cNvSpPr>
              <a:spLocks noChangeShapeType="1"/>
            </p:cNvSpPr>
            <p:nvPr/>
          </p:nvSpPr>
          <p:spPr bwMode="auto">
            <a:xfrm rot="19329868" flipH="1">
              <a:off x="3903" y="1913"/>
              <a:ext cx="0" cy="219"/>
            </a:xfrm>
            <a:prstGeom prst="line">
              <a:avLst/>
            </a:prstGeom>
            <a:noFill/>
            <a:ln w="19050">
              <a:solidFill>
                <a:schemeClr val="tx1"/>
              </a:solidFill>
              <a:round/>
              <a:headEnd/>
              <a:tailEnd/>
            </a:ln>
          </p:spPr>
          <p:txBody>
            <a:bodyPr wrap="none" anchor="ctr"/>
            <a:lstStyle/>
            <a:p>
              <a:endParaRPr lang="fr-FR"/>
            </a:p>
          </p:txBody>
        </p:sp>
        <p:sp>
          <p:nvSpPr>
            <p:cNvPr id="25677" name="AutoShape 187"/>
            <p:cNvSpPr>
              <a:spLocks noChangeArrowheads="1"/>
            </p:cNvSpPr>
            <p:nvPr/>
          </p:nvSpPr>
          <p:spPr bwMode="auto">
            <a:xfrm rot="3129868" flipH="1">
              <a:off x="3575" y="1684"/>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5678" name="Rectangle 188"/>
            <p:cNvSpPr>
              <a:spLocks noChangeArrowheads="1"/>
            </p:cNvSpPr>
            <p:nvPr/>
          </p:nvSpPr>
          <p:spPr bwMode="auto">
            <a:xfrm rot="19329868" flipH="1">
              <a:off x="3774" y="1871"/>
              <a:ext cx="61" cy="83"/>
            </a:xfrm>
            <a:prstGeom prst="rect">
              <a:avLst/>
            </a:prstGeom>
            <a:solidFill>
              <a:schemeClr val="bg1"/>
            </a:solidFill>
            <a:ln w="12700">
              <a:noFill/>
              <a:miter lim="800000"/>
              <a:headEnd/>
              <a:tailEnd/>
            </a:ln>
          </p:spPr>
          <p:txBody>
            <a:bodyPr wrap="none" anchor="ctr"/>
            <a:lstStyle/>
            <a:p>
              <a:endParaRPr lang="fr-FR"/>
            </a:p>
          </p:txBody>
        </p:sp>
        <p:sp>
          <p:nvSpPr>
            <p:cNvPr id="25679" name="Line 189"/>
            <p:cNvSpPr>
              <a:spLocks noChangeShapeType="1"/>
            </p:cNvSpPr>
            <p:nvPr/>
          </p:nvSpPr>
          <p:spPr bwMode="auto">
            <a:xfrm rot="-2270132" flipH="1" flipV="1">
              <a:off x="3581" y="1562"/>
              <a:ext cx="0" cy="148"/>
            </a:xfrm>
            <a:prstGeom prst="line">
              <a:avLst/>
            </a:prstGeom>
            <a:noFill/>
            <a:ln w="12700">
              <a:solidFill>
                <a:schemeClr val="tx1"/>
              </a:solidFill>
              <a:round/>
              <a:headEnd/>
              <a:tailEnd/>
            </a:ln>
          </p:spPr>
          <p:txBody>
            <a:bodyPr wrap="none" anchor="ctr"/>
            <a:lstStyle/>
            <a:p>
              <a:endParaRPr lang="fr-FR"/>
            </a:p>
          </p:txBody>
        </p:sp>
        <p:sp>
          <p:nvSpPr>
            <p:cNvPr id="25680" name="Line 190"/>
            <p:cNvSpPr>
              <a:spLocks noChangeShapeType="1"/>
            </p:cNvSpPr>
            <p:nvPr/>
          </p:nvSpPr>
          <p:spPr bwMode="auto">
            <a:xfrm rot="19329868" flipH="1">
              <a:off x="3799" y="1686"/>
              <a:ext cx="0" cy="116"/>
            </a:xfrm>
            <a:prstGeom prst="line">
              <a:avLst/>
            </a:prstGeom>
            <a:noFill/>
            <a:ln w="12700">
              <a:solidFill>
                <a:schemeClr val="tx1"/>
              </a:solidFill>
              <a:round/>
              <a:headEnd/>
              <a:tailEnd/>
            </a:ln>
          </p:spPr>
          <p:txBody>
            <a:bodyPr wrap="none" anchor="ctr"/>
            <a:lstStyle/>
            <a:p>
              <a:endParaRPr lang="fr-FR"/>
            </a:p>
          </p:txBody>
        </p:sp>
        <p:sp>
          <p:nvSpPr>
            <p:cNvPr id="25681" name="Line 191"/>
            <p:cNvSpPr>
              <a:spLocks noChangeShapeType="1"/>
            </p:cNvSpPr>
            <p:nvPr/>
          </p:nvSpPr>
          <p:spPr bwMode="auto">
            <a:xfrm rot="19329868" flipH="1">
              <a:off x="3582" y="1730"/>
              <a:ext cx="83" cy="48"/>
            </a:xfrm>
            <a:prstGeom prst="line">
              <a:avLst/>
            </a:prstGeom>
            <a:noFill/>
            <a:ln w="12700">
              <a:solidFill>
                <a:schemeClr val="tx1"/>
              </a:solidFill>
              <a:round/>
              <a:headEnd/>
              <a:tailEnd/>
            </a:ln>
          </p:spPr>
          <p:txBody>
            <a:bodyPr wrap="none" anchor="ctr"/>
            <a:lstStyle/>
            <a:p>
              <a:endParaRPr lang="fr-FR"/>
            </a:p>
          </p:txBody>
        </p:sp>
        <p:sp>
          <p:nvSpPr>
            <p:cNvPr id="25682" name="Line 192"/>
            <p:cNvSpPr>
              <a:spLocks noChangeShapeType="1"/>
            </p:cNvSpPr>
            <p:nvPr/>
          </p:nvSpPr>
          <p:spPr bwMode="auto">
            <a:xfrm rot="19329868" flipH="1">
              <a:off x="3639" y="1947"/>
              <a:ext cx="65" cy="74"/>
            </a:xfrm>
            <a:prstGeom prst="line">
              <a:avLst/>
            </a:prstGeom>
            <a:noFill/>
            <a:ln w="12700">
              <a:solidFill>
                <a:schemeClr val="tx1"/>
              </a:solidFill>
              <a:round/>
              <a:headEnd/>
              <a:tailEnd/>
            </a:ln>
          </p:spPr>
          <p:txBody>
            <a:bodyPr wrap="none" anchor="ctr"/>
            <a:lstStyle/>
            <a:p>
              <a:endParaRPr lang="fr-FR"/>
            </a:p>
          </p:txBody>
        </p:sp>
        <p:sp>
          <p:nvSpPr>
            <p:cNvPr id="25683" name="Line 193"/>
            <p:cNvSpPr>
              <a:spLocks noChangeShapeType="1"/>
            </p:cNvSpPr>
            <p:nvPr/>
          </p:nvSpPr>
          <p:spPr bwMode="auto">
            <a:xfrm rot="19329868" flipH="1">
              <a:off x="3621" y="1938"/>
              <a:ext cx="65" cy="74"/>
            </a:xfrm>
            <a:prstGeom prst="line">
              <a:avLst/>
            </a:prstGeom>
            <a:noFill/>
            <a:ln w="12700">
              <a:solidFill>
                <a:schemeClr val="tx1"/>
              </a:solidFill>
              <a:round/>
              <a:headEnd/>
              <a:tailEnd/>
            </a:ln>
          </p:spPr>
          <p:txBody>
            <a:bodyPr wrap="none" anchor="ctr"/>
            <a:lstStyle/>
            <a:p>
              <a:endParaRPr lang="fr-FR"/>
            </a:p>
          </p:txBody>
        </p:sp>
        <p:sp>
          <p:nvSpPr>
            <p:cNvPr id="25684" name="AutoShape 194"/>
            <p:cNvSpPr>
              <a:spLocks noChangeArrowheads="1"/>
            </p:cNvSpPr>
            <p:nvPr/>
          </p:nvSpPr>
          <p:spPr bwMode="auto">
            <a:xfrm rot="3129868" flipH="1">
              <a:off x="3575" y="1684"/>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5685" name="Rectangle 195"/>
            <p:cNvSpPr>
              <a:spLocks noChangeArrowheads="1"/>
            </p:cNvSpPr>
            <p:nvPr/>
          </p:nvSpPr>
          <p:spPr bwMode="auto">
            <a:xfrm rot="19329868" flipH="1">
              <a:off x="3774" y="1871"/>
              <a:ext cx="61" cy="83"/>
            </a:xfrm>
            <a:prstGeom prst="rect">
              <a:avLst/>
            </a:prstGeom>
            <a:solidFill>
              <a:schemeClr val="bg1"/>
            </a:solidFill>
            <a:ln w="12700">
              <a:noFill/>
              <a:miter lim="800000"/>
              <a:headEnd/>
              <a:tailEnd/>
            </a:ln>
          </p:spPr>
          <p:txBody>
            <a:bodyPr wrap="none" anchor="ctr"/>
            <a:lstStyle/>
            <a:p>
              <a:endParaRPr lang="fr-FR"/>
            </a:p>
          </p:txBody>
        </p:sp>
        <p:sp>
          <p:nvSpPr>
            <p:cNvPr id="25686" name="Text Box 196"/>
            <p:cNvSpPr txBox="1">
              <a:spLocks noChangeArrowheads="1"/>
            </p:cNvSpPr>
            <p:nvPr/>
          </p:nvSpPr>
          <p:spPr bwMode="auto">
            <a:xfrm rot="19329868" flipH="1">
              <a:off x="3711" y="1825"/>
              <a:ext cx="185" cy="173"/>
            </a:xfrm>
            <a:prstGeom prst="rect">
              <a:avLst/>
            </a:prstGeom>
            <a:noFill/>
            <a:ln w="12700">
              <a:noFill/>
              <a:miter lim="800000"/>
              <a:headEnd/>
              <a:tailEnd/>
            </a:ln>
          </p:spPr>
          <p:txBody>
            <a:bodyPr wrap="none">
              <a:spAutoFit/>
            </a:bodyPr>
            <a:lstStyle/>
            <a:p>
              <a:r>
                <a:rPr lang="en-US" b="1"/>
                <a:t>N</a:t>
              </a:r>
            </a:p>
          </p:txBody>
        </p:sp>
        <p:sp>
          <p:nvSpPr>
            <p:cNvPr id="25687" name="Line 197"/>
            <p:cNvSpPr>
              <a:spLocks noChangeShapeType="1"/>
            </p:cNvSpPr>
            <p:nvPr/>
          </p:nvSpPr>
          <p:spPr bwMode="auto">
            <a:xfrm rot="-2270132" flipH="1" flipV="1">
              <a:off x="3581" y="1562"/>
              <a:ext cx="0" cy="148"/>
            </a:xfrm>
            <a:prstGeom prst="line">
              <a:avLst/>
            </a:prstGeom>
            <a:noFill/>
            <a:ln w="12700">
              <a:solidFill>
                <a:schemeClr val="tx1"/>
              </a:solidFill>
              <a:round/>
              <a:headEnd/>
              <a:tailEnd/>
            </a:ln>
          </p:spPr>
          <p:txBody>
            <a:bodyPr wrap="none" anchor="ctr"/>
            <a:lstStyle/>
            <a:p>
              <a:endParaRPr lang="fr-FR"/>
            </a:p>
          </p:txBody>
        </p:sp>
        <p:sp>
          <p:nvSpPr>
            <p:cNvPr id="25688" name="Text Box 198"/>
            <p:cNvSpPr txBox="1">
              <a:spLocks noChangeArrowheads="1"/>
            </p:cNvSpPr>
            <p:nvPr/>
          </p:nvSpPr>
          <p:spPr bwMode="auto">
            <a:xfrm rot="19329868" flipH="1">
              <a:off x="3551" y="1982"/>
              <a:ext cx="191" cy="173"/>
            </a:xfrm>
            <a:prstGeom prst="rect">
              <a:avLst/>
            </a:prstGeom>
            <a:noFill/>
            <a:ln w="12700">
              <a:noFill/>
              <a:miter lim="800000"/>
              <a:headEnd/>
              <a:tailEnd/>
            </a:ln>
          </p:spPr>
          <p:txBody>
            <a:bodyPr wrap="none">
              <a:spAutoFit/>
            </a:bodyPr>
            <a:lstStyle/>
            <a:p>
              <a:r>
                <a:rPr lang="en-US" b="1"/>
                <a:t>O</a:t>
              </a:r>
            </a:p>
          </p:txBody>
        </p:sp>
        <p:sp>
          <p:nvSpPr>
            <p:cNvPr id="25689" name="Line 199"/>
            <p:cNvSpPr>
              <a:spLocks noChangeShapeType="1"/>
            </p:cNvSpPr>
            <p:nvPr/>
          </p:nvSpPr>
          <p:spPr bwMode="auto">
            <a:xfrm rot="19329868" flipH="1">
              <a:off x="3799" y="1686"/>
              <a:ext cx="0" cy="116"/>
            </a:xfrm>
            <a:prstGeom prst="line">
              <a:avLst/>
            </a:prstGeom>
            <a:noFill/>
            <a:ln w="12700">
              <a:solidFill>
                <a:schemeClr val="tx1"/>
              </a:solidFill>
              <a:round/>
              <a:headEnd/>
              <a:tailEnd/>
            </a:ln>
          </p:spPr>
          <p:txBody>
            <a:bodyPr wrap="none" anchor="ctr"/>
            <a:lstStyle/>
            <a:p>
              <a:endParaRPr lang="fr-FR"/>
            </a:p>
          </p:txBody>
        </p:sp>
        <p:sp>
          <p:nvSpPr>
            <p:cNvPr id="25690" name="Line 200"/>
            <p:cNvSpPr>
              <a:spLocks noChangeShapeType="1"/>
            </p:cNvSpPr>
            <p:nvPr/>
          </p:nvSpPr>
          <p:spPr bwMode="auto">
            <a:xfrm rot="19329868" flipH="1">
              <a:off x="3582" y="1730"/>
              <a:ext cx="83" cy="48"/>
            </a:xfrm>
            <a:prstGeom prst="line">
              <a:avLst/>
            </a:prstGeom>
            <a:noFill/>
            <a:ln w="12700">
              <a:solidFill>
                <a:schemeClr val="tx1"/>
              </a:solidFill>
              <a:round/>
              <a:headEnd/>
              <a:tailEnd/>
            </a:ln>
          </p:spPr>
          <p:txBody>
            <a:bodyPr wrap="none" anchor="ctr"/>
            <a:lstStyle/>
            <a:p>
              <a:endParaRPr lang="fr-FR"/>
            </a:p>
          </p:txBody>
        </p:sp>
        <p:sp>
          <p:nvSpPr>
            <p:cNvPr id="25691" name="Text Box 201"/>
            <p:cNvSpPr txBox="1">
              <a:spLocks noChangeArrowheads="1"/>
            </p:cNvSpPr>
            <p:nvPr/>
          </p:nvSpPr>
          <p:spPr bwMode="auto">
            <a:xfrm rot="19329868" flipH="1">
              <a:off x="3315" y="1501"/>
              <a:ext cx="292" cy="173"/>
            </a:xfrm>
            <a:prstGeom prst="rect">
              <a:avLst/>
            </a:prstGeom>
            <a:noFill/>
            <a:ln w="12700">
              <a:noFill/>
              <a:miter lim="800000"/>
              <a:headEnd/>
              <a:tailEnd/>
            </a:ln>
          </p:spPr>
          <p:txBody>
            <a:bodyPr wrap="none">
              <a:spAutoFit/>
            </a:bodyPr>
            <a:lstStyle/>
            <a:p>
              <a:r>
                <a:rPr lang="en-US" b="1"/>
                <a:t>H</a:t>
              </a:r>
              <a:r>
                <a:rPr lang="en-US" b="1" baseline="-25000"/>
                <a:t>2</a:t>
              </a:r>
              <a:r>
                <a:rPr lang="en-US" b="1"/>
                <a:t>N</a:t>
              </a:r>
            </a:p>
          </p:txBody>
        </p:sp>
        <p:sp>
          <p:nvSpPr>
            <p:cNvPr id="25692" name="Line 202"/>
            <p:cNvSpPr>
              <a:spLocks noChangeShapeType="1"/>
            </p:cNvSpPr>
            <p:nvPr/>
          </p:nvSpPr>
          <p:spPr bwMode="auto">
            <a:xfrm rot="19329868" flipH="1">
              <a:off x="3639" y="1947"/>
              <a:ext cx="65" cy="74"/>
            </a:xfrm>
            <a:prstGeom prst="line">
              <a:avLst/>
            </a:prstGeom>
            <a:noFill/>
            <a:ln w="12700">
              <a:solidFill>
                <a:schemeClr val="tx1"/>
              </a:solidFill>
              <a:round/>
              <a:headEnd/>
              <a:tailEnd/>
            </a:ln>
          </p:spPr>
          <p:txBody>
            <a:bodyPr wrap="none" anchor="ctr"/>
            <a:lstStyle/>
            <a:p>
              <a:endParaRPr lang="fr-FR"/>
            </a:p>
          </p:txBody>
        </p:sp>
        <p:sp>
          <p:nvSpPr>
            <p:cNvPr id="25693" name="Line 203"/>
            <p:cNvSpPr>
              <a:spLocks noChangeShapeType="1"/>
            </p:cNvSpPr>
            <p:nvPr/>
          </p:nvSpPr>
          <p:spPr bwMode="auto">
            <a:xfrm rot="19329868" flipH="1">
              <a:off x="3621" y="1938"/>
              <a:ext cx="65" cy="74"/>
            </a:xfrm>
            <a:prstGeom prst="line">
              <a:avLst/>
            </a:prstGeom>
            <a:noFill/>
            <a:ln w="12700">
              <a:solidFill>
                <a:schemeClr val="tx1"/>
              </a:solidFill>
              <a:round/>
              <a:headEnd/>
              <a:tailEnd/>
            </a:ln>
          </p:spPr>
          <p:txBody>
            <a:bodyPr wrap="none" anchor="ctr"/>
            <a:lstStyle/>
            <a:p>
              <a:endParaRPr lang="fr-FR"/>
            </a:p>
          </p:txBody>
        </p:sp>
        <p:sp>
          <p:nvSpPr>
            <p:cNvPr id="25694" name="Rectangle 204"/>
            <p:cNvSpPr>
              <a:spLocks noChangeArrowheads="1"/>
            </p:cNvSpPr>
            <p:nvPr/>
          </p:nvSpPr>
          <p:spPr bwMode="auto">
            <a:xfrm rot="19329868" flipH="1">
              <a:off x="3557" y="1788"/>
              <a:ext cx="61" cy="83"/>
            </a:xfrm>
            <a:prstGeom prst="rect">
              <a:avLst/>
            </a:prstGeom>
            <a:solidFill>
              <a:schemeClr val="bg1"/>
            </a:solidFill>
            <a:ln w="12700">
              <a:noFill/>
              <a:miter lim="800000"/>
              <a:headEnd/>
              <a:tailEnd/>
            </a:ln>
          </p:spPr>
          <p:txBody>
            <a:bodyPr wrap="none" anchor="ctr"/>
            <a:lstStyle/>
            <a:p>
              <a:endParaRPr lang="fr-FR"/>
            </a:p>
          </p:txBody>
        </p:sp>
        <p:sp>
          <p:nvSpPr>
            <p:cNvPr id="25695" name="Text Box 205"/>
            <p:cNvSpPr txBox="1">
              <a:spLocks noChangeArrowheads="1"/>
            </p:cNvSpPr>
            <p:nvPr/>
          </p:nvSpPr>
          <p:spPr bwMode="auto">
            <a:xfrm rot="19329868" flipH="1">
              <a:off x="3494" y="1745"/>
              <a:ext cx="185" cy="173"/>
            </a:xfrm>
            <a:prstGeom prst="rect">
              <a:avLst/>
            </a:prstGeom>
            <a:noFill/>
            <a:ln w="12700">
              <a:noFill/>
              <a:miter lim="800000"/>
              <a:headEnd/>
              <a:tailEnd/>
            </a:ln>
          </p:spPr>
          <p:txBody>
            <a:bodyPr wrap="none">
              <a:spAutoFit/>
            </a:bodyPr>
            <a:lstStyle/>
            <a:p>
              <a:r>
                <a:rPr lang="en-US" b="1"/>
                <a:t>N</a:t>
              </a:r>
            </a:p>
          </p:txBody>
        </p:sp>
        <p:sp>
          <p:nvSpPr>
            <p:cNvPr id="25696" name="Text Box 206"/>
            <p:cNvSpPr txBox="1">
              <a:spLocks noChangeArrowheads="1"/>
            </p:cNvSpPr>
            <p:nvPr/>
          </p:nvSpPr>
          <p:spPr bwMode="auto">
            <a:xfrm>
              <a:off x="4338" y="1648"/>
              <a:ext cx="116" cy="173"/>
            </a:xfrm>
            <a:prstGeom prst="rect">
              <a:avLst/>
            </a:prstGeom>
            <a:noFill/>
            <a:ln w="12700">
              <a:noFill/>
              <a:miter lim="800000"/>
              <a:headEnd/>
              <a:tailEnd/>
            </a:ln>
          </p:spPr>
          <p:txBody>
            <a:bodyPr wrap="none">
              <a:spAutoFit/>
            </a:bodyPr>
            <a:lstStyle/>
            <a:p>
              <a:endParaRPr lang="fr-FR" b="1"/>
            </a:p>
          </p:txBody>
        </p:sp>
        <p:sp>
          <p:nvSpPr>
            <p:cNvPr id="25697" name="Text Box 207"/>
            <p:cNvSpPr txBox="1">
              <a:spLocks noChangeArrowheads="1"/>
            </p:cNvSpPr>
            <p:nvPr/>
          </p:nvSpPr>
          <p:spPr bwMode="auto">
            <a:xfrm flipH="1">
              <a:off x="3876" y="497"/>
              <a:ext cx="191" cy="173"/>
            </a:xfrm>
            <a:prstGeom prst="rect">
              <a:avLst/>
            </a:prstGeom>
            <a:noFill/>
            <a:ln w="12700">
              <a:noFill/>
              <a:miter lim="800000"/>
              <a:headEnd/>
              <a:tailEnd/>
            </a:ln>
          </p:spPr>
          <p:txBody>
            <a:bodyPr wrap="none">
              <a:spAutoFit/>
            </a:bodyPr>
            <a:lstStyle/>
            <a:p>
              <a:r>
                <a:rPr lang="en-US" b="1"/>
                <a:t>H</a:t>
              </a:r>
            </a:p>
          </p:txBody>
        </p:sp>
        <p:sp>
          <p:nvSpPr>
            <p:cNvPr id="25698" name="Text Box 208"/>
            <p:cNvSpPr txBox="1">
              <a:spLocks noChangeArrowheads="1"/>
            </p:cNvSpPr>
            <p:nvPr/>
          </p:nvSpPr>
          <p:spPr bwMode="auto">
            <a:xfrm flipH="1">
              <a:off x="4173" y="497"/>
              <a:ext cx="266" cy="173"/>
            </a:xfrm>
            <a:prstGeom prst="rect">
              <a:avLst/>
            </a:prstGeom>
            <a:noFill/>
            <a:ln w="12700">
              <a:noFill/>
              <a:miter lim="800000"/>
              <a:headEnd/>
              <a:tailEnd/>
            </a:ln>
          </p:spPr>
          <p:txBody>
            <a:bodyPr wrap="none">
              <a:spAutoFit/>
            </a:bodyPr>
            <a:lstStyle/>
            <a:p>
              <a:r>
                <a:rPr lang="en-US" b="1"/>
                <a:t>OH</a:t>
              </a:r>
            </a:p>
          </p:txBody>
        </p:sp>
        <p:sp>
          <p:nvSpPr>
            <p:cNvPr id="25699" name="AutoShape 209"/>
            <p:cNvSpPr>
              <a:spLocks noChangeArrowheads="1"/>
            </p:cNvSpPr>
            <p:nvPr/>
          </p:nvSpPr>
          <p:spPr bwMode="auto">
            <a:xfrm flipH="1" flipV="1">
              <a:off x="3873" y="760"/>
              <a:ext cx="486" cy="304"/>
            </a:xfrm>
            <a:prstGeom prst="pentagon">
              <a:avLst/>
            </a:prstGeom>
            <a:noFill/>
            <a:ln w="19050">
              <a:solidFill>
                <a:schemeClr val="tx1"/>
              </a:solidFill>
              <a:miter lim="800000"/>
              <a:headEnd/>
              <a:tailEnd/>
            </a:ln>
          </p:spPr>
          <p:txBody>
            <a:bodyPr wrap="none" anchor="ctr"/>
            <a:lstStyle/>
            <a:p>
              <a:endParaRPr lang="fr-FR"/>
            </a:p>
          </p:txBody>
        </p:sp>
        <p:sp>
          <p:nvSpPr>
            <p:cNvPr id="25700" name="Rectangle 210"/>
            <p:cNvSpPr>
              <a:spLocks noChangeArrowheads="1"/>
            </p:cNvSpPr>
            <p:nvPr/>
          </p:nvSpPr>
          <p:spPr bwMode="auto">
            <a:xfrm flipH="1" flipV="1">
              <a:off x="4081" y="1030"/>
              <a:ext cx="70" cy="84"/>
            </a:xfrm>
            <a:prstGeom prst="rect">
              <a:avLst/>
            </a:prstGeom>
            <a:solidFill>
              <a:schemeClr val="bg1"/>
            </a:solidFill>
            <a:ln w="12700">
              <a:noFill/>
              <a:miter lim="800000"/>
              <a:headEnd/>
              <a:tailEnd/>
            </a:ln>
          </p:spPr>
          <p:txBody>
            <a:bodyPr wrap="none" anchor="ctr"/>
            <a:lstStyle/>
            <a:p>
              <a:endParaRPr lang="fr-FR"/>
            </a:p>
          </p:txBody>
        </p:sp>
        <p:sp>
          <p:nvSpPr>
            <p:cNvPr id="25701" name="Line 211"/>
            <p:cNvSpPr>
              <a:spLocks noChangeShapeType="1"/>
            </p:cNvSpPr>
            <p:nvPr/>
          </p:nvSpPr>
          <p:spPr bwMode="auto">
            <a:xfrm flipH="1">
              <a:off x="3970" y="613"/>
              <a:ext cx="0" cy="152"/>
            </a:xfrm>
            <a:prstGeom prst="line">
              <a:avLst/>
            </a:prstGeom>
            <a:noFill/>
            <a:ln w="12700">
              <a:solidFill>
                <a:schemeClr val="tx1"/>
              </a:solidFill>
              <a:round/>
              <a:headEnd/>
              <a:tailEnd/>
            </a:ln>
          </p:spPr>
          <p:txBody>
            <a:bodyPr wrap="none" anchor="ctr"/>
            <a:lstStyle/>
            <a:p>
              <a:endParaRPr lang="fr-FR"/>
            </a:p>
          </p:txBody>
        </p:sp>
        <p:sp>
          <p:nvSpPr>
            <p:cNvPr id="25702" name="Text Box 212"/>
            <p:cNvSpPr txBox="1">
              <a:spLocks noChangeArrowheads="1"/>
            </p:cNvSpPr>
            <p:nvPr/>
          </p:nvSpPr>
          <p:spPr bwMode="auto">
            <a:xfrm flipH="1">
              <a:off x="4280" y="1441"/>
              <a:ext cx="175" cy="173"/>
            </a:xfrm>
            <a:prstGeom prst="rect">
              <a:avLst/>
            </a:prstGeom>
            <a:noFill/>
            <a:ln w="12700">
              <a:noFill/>
              <a:miter lim="800000"/>
              <a:headEnd/>
              <a:tailEnd/>
            </a:ln>
          </p:spPr>
          <p:txBody>
            <a:bodyPr wrap="none">
              <a:spAutoFit/>
            </a:bodyPr>
            <a:lstStyle/>
            <a:p>
              <a:r>
                <a:rPr lang="en-US" b="1"/>
                <a:t>P</a:t>
              </a:r>
            </a:p>
          </p:txBody>
        </p:sp>
        <p:sp>
          <p:nvSpPr>
            <p:cNvPr id="25703" name="Line 213"/>
            <p:cNvSpPr>
              <a:spLocks noChangeShapeType="1"/>
            </p:cNvSpPr>
            <p:nvPr/>
          </p:nvSpPr>
          <p:spPr bwMode="auto">
            <a:xfrm rot="16200000" flipH="1">
              <a:off x="4450" y="1467"/>
              <a:ext cx="0" cy="125"/>
            </a:xfrm>
            <a:prstGeom prst="line">
              <a:avLst/>
            </a:prstGeom>
            <a:noFill/>
            <a:ln w="12700">
              <a:solidFill>
                <a:schemeClr val="tx1"/>
              </a:solidFill>
              <a:round/>
              <a:headEnd/>
              <a:tailEnd/>
            </a:ln>
          </p:spPr>
          <p:txBody>
            <a:bodyPr wrap="none" anchor="ctr"/>
            <a:lstStyle/>
            <a:p>
              <a:endParaRPr lang="fr-FR"/>
            </a:p>
          </p:txBody>
        </p:sp>
        <p:sp>
          <p:nvSpPr>
            <p:cNvPr id="25704" name="Line 214"/>
            <p:cNvSpPr>
              <a:spLocks noChangeShapeType="1"/>
            </p:cNvSpPr>
            <p:nvPr/>
          </p:nvSpPr>
          <p:spPr bwMode="auto">
            <a:xfrm flipH="1">
              <a:off x="4266" y="613"/>
              <a:ext cx="0" cy="152"/>
            </a:xfrm>
            <a:prstGeom prst="line">
              <a:avLst/>
            </a:prstGeom>
            <a:noFill/>
            <a:ln w="12700">
              <a:solidFill>
                <a:schemeClr val="tx1"/>
              </a:solidFill>
              <a:round/>
              <a:headEnd/>
              <a:tailEnd/>
            </a:ln>
          </p:spPr>
          <p:txBody>
            <a:bodyPr wrap="none" anchor="ctr"/>
            <a:lstStyle/>
            <a:p>
              <a:endParaRPr lang="fr-FR"/>
            </a:p>
          </p:txBody>
        </p:sp>
        <p:sp>
          <p:nvSpPr>
            <p:cNvPr id="25705" name="Line 215"/>
            <p:cNvSpPr>
              <a:spLocks noChangeShapeType="1"/>
            </p:cNvSpPr>
            <p:nvPr/>
          </p:nvSpPr>
          <p:spPr bwMode="auto">
            <a:xfrm flipH="1">
              <a:off x="4359" y="946"/>
              <a:ext cx="0" cy="135"/>
            </a:xfrm>
            <a:prstGeom prst="line">
              <a:avLst/>
            </a:prstGeom>
            <a:noFill/>
            <a:ln w="12700">
              <a:solidFill>
                <a:schemeClr val="tx1"/>
              </a:solidFill>
              <a:round/>
              <a:headEnd/>
              <a:tailEnd/>
            </a:ln>
          </p:spPr>
          <p:txBody>
            <a:bodyPr wrap="none" anchor="ctr"/>
            <a:lstStyle/>
            <a:p>
              <a:endParaRPr lang="fr-FR"/>
            </a:p>
          </p:txBody>
        </p:sp>
        <p:sp>
          <p:nvSpPr>
            <p:cNvPr id="25706" name="Line 216"/>
            <p:cNvSpPr>
              <a:spLocks noChangeShapeType="1"/>
            </p:cNvSpPr>
            <p:nvPr/>
          </p:nvSpPr>
          <p:spPr bwMode="auto">
            <a:xfrm flipH="1">
              <a:off x="4359" y="1148"/>
              <a:ext cx="0" cy="123"/>
            </a:xfrm>
            <a:prstGeom prst="line">
              <a:avLst/>
            </a:prstGeom>
            <a:noFill/>
            <a:ln w="12700">
              <a:solidFill>
                <a:schemeClr val="tx1"/>
              </a:solidFill>
              <a:round/>
              <a:headEnd/>
              <a:tailEnd/>
            </a:ln>
          </p:spPr>
          <p:txBody>
            <a:bodyPr wrap="none" anchor="ctr"/>
            <a:lstStyle/>
            <a:p>
              <a:endParaRPr lang="fr-FR"/>
            </a:p>
          </p:txBody>
        </p:sp>
        <p:sp>
          <p:nvSpPr>
            <p:cNvPr id="25707" name="Text Box 217"/>
            <p:cNvSpPr txBox="1">
              <a:spLocks noChangeArrowheads="1"/>
            </p:cNvSpPr>
            <p:nvPr/>
          </p:nvSpPr>
          <p:spPr bwMode="auto">
            <a:xfrm flipH="1">
              <a:off x="4265" y="1221"/>
              <a:ext cx="191" cy="173"/>
            </a:xfrm>
            <a:prstGeom prst="rect">
              <a:avLst/>
            </a:prstGeom>
            <a:noFill/>
            <a:ln w="12700">
              <a:noFill/>
              <a:miter lim="800000"/>
              <a:headEnd/>
              <a:tailEnd/>
            </a:ln>
          </p:spPr>
          <p:txBody>
            <a:bodyPr wrap="none">
              <a:spAutoFit/>
            </a:bodyPr>
            <a:lstStyle/>
            <a:p>
              <a:r>
                <a:rPr lang="en-US" b="1"/>
                <a:t>O</a:t>
              </a:r>
            </a:p>
          </p:txBody>
        </p:sp>
        <p:sp>
          <p:nvSpPr>
            <p:cNvPr id="25708" name="Line 218"/>
            <p:cNvSpPr>
              <a:spLocks noChangeShapeType="1"/>
            </p:cNvSpPr>
            <p:nvPr/>
          </p:nvSpPr>
          <p:spPr bwMode="auto">
            <a:xfrm flipH="1">
              <a:off x="4359" y="1572"/>
              <a:ext cx="0" cy="114"/>
            </a:xfrm>
            <a:prstGeom prst="line">
              <a:avLst/>
            </a:prstGeom>
            <a:noFill/>
            <a:ln w="12700">
              <a:solidFill>
                <a:schemeClr val="tx1"/>
              </a:solidFill>
              <a:round/>
              <a:headEnd/>
              <a:tailEnd/>
            </a:ln>
          </p:spPr>
          <p:txBody>
            <a:bodyPr wrap="none" anchor="ctr"/>
            <a:lstStyle/>
            <a:p>
              <a:endParaRPr lang="fr-FR"/>
            </a:p>
          </p:txBody>
        </p:sp>
        <p:sp>
          <p:nvSpPr>
            <p:cNvPr id="25709" name="Line 219"/>
            <p:cNvSpPr>
              <a:spLocks noChangeShapeType="1"/>
            </p:cNvSpPr>
            <p:nvPr/>
          </p:nvSpPr>
          <p:spPr bwMode="auto">
            <a:xfrm rot="16200000" flipH="1">
              <a:off x="4269" y="1473"/>
              <a:ext cx="0" cy="125"/>
            </a:xfrm>
            <a:prstGeom prst="line">
              <a:avLst/>
            </a:prstGeom>
            <a:noFill/>
            <a:ln w="12700">
              <a:solidFill>
                <a:schemeClr val="tx1"/>
              </a:solidFill>
              <a:round/>
              <a:headEnd/>
              <a:tailEnd/>
            </a:ln>
          </p:spPr>
          <p:txBody>
            <a:bodyPr wrap="none" anchor="ctr"/>
            <a:lstStyle/>
            <a:p>
              <a:endParaRPr lang="fr-FR"/>
            </a:p>
          </p:txBody>
        </p:sp>
        <p:sp>
          <p:nvSpPr>
            <p:cNvPr id="25710" name="Text Box 220"/>
            <p:cNvSpPr txBox="1">
              <a:spLocks noChangeArrowheads="1"/>
            </p:cNvSpPr>
            <p:nvPr/>
          </p:nvSpPr>
          <p:spPr bwMode="auto">
            <a:xfrm flipH="1">
              <a:off x="4462" y="1423"/>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5711" name="Line 221"/>
            <p:cNvSpPr>
              <a:spLocks noChangeShapeType="1"/>
            </p:cNvSpPr>
            <p:nvPr/>
          </p:nvSpPr>
          <p:spPr bwMode="auto">
            <a:xfrm rot="16200000" flipH="1">
              <a:off x="4269" y="1456"/>
              <a:ext cx="0" cy="125"/>
            </a:xfrm>
            <a:prstGeom prst="line">
              <a:avLst/>
            </a:prstGeom>
            <a:noFill/>
            <a:ln w="12700">
              <a:solidFill>
                <a:schemeClr val="tx1"/>
              </a:solidFill>
              <a:round/>
              <a:headEnd/>
              <a:tailEnd/>
            </a:ln>
          </p:spPr>
          <p:txBody>
            <a:bodyPr wrap="none" anchor="ctr"/>
            <a:lstStyle/>
            <a:p>
              <a:endParaRPr lang="fr-FR"/>
            </a:p>
          </p:txBody>
        </p:sp>
        <p:sp>
          <p:nvSpPr>
            <p:cNvPr id="25712" name="Text Box 222"/>
            <p:cNvSpPr txBox="1">
              <a:spLocks noChangeArrowheads="1"/>
            </p:cNvSpPr>
            <p:nvPr/>
          </p:nvSpPr>
          <p:spPr bwMode="auto">
            <a:xfrm flipH="1">
              <a:off x="4022" y="968"/>
              <a:ext cx="191" cy="173"/>
            </a:xfrm>
            <a:prstGeom prst="rect">
              <a:avLst/>
            </a:prstGeom>
            <a:noFill/>
            <a:ln w="12700">
              <a:noFill/>
              <a:miter lim="800000"/>
              <a:headEnd/>
              <a:tailEnd/>
            </a:ln>
          </p:spPr>
          <p:txBody>
            <a:bodyPr wrap="none">
              <a:spAutoFit/>
            </a:bodyPr>
            <a:lstStyle/>
            <a:p>
              <a:r>
                <a:rPr lang="en-US" b="1"/>
                <a:t>O</a:t>
              </a:r>
            </a:p>
          </p:txBody>
        </p:sp>
        <p:sp>
          <p:nvSpPr>
            <p:cNvPr id="25713" name="Text Box 223"/>
            <p:cNvSpPr txBox="1">
              <a:spLocks noChangeArrowheads="1"/>
            </p:cNvSpPr>
            <p:nvPr/>
          </p:nvSpPr>
          <p:spPr bwMode="auto">
            <a:xfrm flipH="1">
              <a:off x="4084" y="1449"/>
              <a:ext cx="191" cy="173"/>
            </a:xfrm>
            <a:prstGeom prst="rect">
              <a:avLst/>
            </a:prstGeom>
            <a:noFill/>
            <a:ln w="12700">
              <a:noFill/>
              <a:miter lim="800000"/>
              <a:headEnd/>
              <a:tailEnd/>
            </a:ln>
          </p:spPr>
          <p:txBody>
            <a:bodyPr wrap="none">
              <a:spAutoFit/>
            </a:bodyPr>
            <a:lstStyle/>
            <a:p>
              <a:r>
                <a:rPr lang="en-US" b="1"/>
                <a:t>O</a:t>
              </a:r>
            </a:p>
          </p:txBody>
        </p:sp>
        <p:sp>
          <p:nvSpPr>
            <p:cNvPr id="25714" name="Line 224"/>
            <p:cNvSpPr>
              <a:spLocks noChangeShapeType="1"/>
            </p:cNvSpPr>
            <p:nvPr/>
          </p:nvSpPr>
          <p:spPr bwMode="auto">
            <a:xfrm flipH="1">
              <a:off x="4359" y="1350"/>
              <a:ext cx="0" cy="144"/>
            </a:xfrm>
            <a:prstGeom prst="line">
              <a:avLst/>
            </a:prstGeom>
            <a:noFill/>
            <a:ln w="12700">
              <a:solidFill>
                <a:schemeClr val="tx1"/>
              </a:solidFill>
              <a:round/>
              <a:headEnd/>
              <a:tailEnd/>
            </a:ln>
          </p:spPr>
          <p:txBody>
            <a:bodyPr wrap="none" anchor="ctr"/>
            <a:lstStyle/>
            <a:p>
              <a:endParaRPr lang="fr-FR"/>
            </a:p>
          </p:txBody>
        </p:sp>
        <p:sp>
          <p:nvSpPr>
            <p:cNvPr id="25715" name="Text Box 225"/>
            <p:cNvSpPr txBox="1">
              <a:spLocks noChangeArrowheads="1"/>
            </p:cNvSpPr>
            <p:nvPr/>
          </p:nvSpPr>
          <p:spPr bwMode="auto">
            <a:xfrm flipH="1">
              <a:off x="4259" y="1031"/>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5716" name="Line 226"/>
            <p:cNvSpPr>
              <a:spLocks noChangeShapeType="1"/>
            </p:cNvSpPr>
            <p:nvPr/>
          </p:nvSpPr>
          <p:spPr bwMode="auto">
            <a:xfrm rot="19152661" flipH="1">
              <a:off x="3799" y="754"/>
              <a:ext cx="0" cy="219"/>
            </a:xfrm>
            <a:prstGeom prst="line">
              <a:avLst/>
            </a:prstGeom>
            <a:noFill/>
            <a:ln w="19050">
              <a:solidFill>
                <a:schemeClr val="tx1"/>
              </a:solidFill>
              <a:round/>
              <a:headEnd/>
              <a:tailEnd/>
            </a:ln>
          </p:spPr>
          <p:txBody>
            <a:bodyPr wrap="none" anchor="ctr"/>
            <a:lstStyle/>
            <a:p>
              <a:endParaRPr lang="fr-FR"/>
            </a:p>
          </p:txBody>
        </p:sp>
        <p:sp>
          <p:nvSpPr>
            <p:cNvPr id="25717" name="Text Box 227"/>
            <p:cNvSpPr txBox="1">
              <a:spLocks noChangeArrowheads="1"/>
            </p:cNvSpPr>
            <p:nvPr/>
          </p:nvSpPr>
          <p:spPr bwMode="auto">
            <a:xfrm rot="19152661" flipH="1">
              <a:off x="3598" y="272"/>
              <a:ext cx="292" cy="173"/>
            </a:xfrm>
            <a:prstGeom prst="rect">
              <a:avLst/>
            </a:prstGeom>
            <a:noFill/>
            <a:ln w="12700">
              <a:noFill/>
              <a:miter lim="800000"/>
              <a:headEnd/>
              <a:tailEnd/>
            </a:ln>
          </p:spPr>
          <p:txBody>
            <a:bodyPr wrap="none">
              <a:spAutoFit/>
            </a:bodyPr>
            <a:lstStyle/>
            <a:p>
              <a:r>
                <a:rPr lang="en-US" b="1"/>
                <a:t>CH</a:t>
              </a:r>
              <a:r>
                <a:rPr lang="en-US" b="1" baseline="-25000"/>
                <a:t>3</a:t>
              </a:r>
              <a:endParaRPr lang="en-US" b="1"/>
            </a:p>
          </p:txBody>
        </p:sp>
        <p:sp>
          <p:nvSpPr>
            <p:cNvPr id="25718" name="AutoShape 228"/>
            <p:cNvSpPr>
              <a:spLocks noChangeArrowheads="1"/>
            </p:cNvSpPr>
            <p:nvPr/>
          </p:nvSpPr>
          <p:spPr bwMode="auto">
            <a:xfrm rot="2952661" flipH="1">
              <a:off x="3486" y="550"/>
              <a:ext cx="284" cy="279"/>
            </a:xfrm>
            <a:prstGeom prst="hexagon">
              <a:avLst>
                <a:gd name="adj" fmla="val 25448"/>
                <a:gd name="vf" fmla="val 115470"/>
              </a:avLst>
            </a:prstGeom>
            <a:noFill/>
            <a:ln w="19050">
              <a:solidFill>
                <a:schemeClr val="tx1"/>
              </a:solidFill>
              <a:miter lim="800000"/>
              <a:headEnd/>
              <a:tailEnd/>
            </a:ln>
          </p:spPr>
          <p:txBody>
            <a:bodyPr wrap="none" anchor="ctr"/>
            <a:lstStyle/>
            <a:p>
              <a:endParaRPr lang="fr-FR"/>
            </a:p>
          </p:txBody>
        </p:sp>
        <p:sp>
          <p:nvSpPr>
            <p:cNvPr id="25719" name="Line 229"/>
            <p:cNvSpPr>
              <a:spLocks noChangeShapeType="1"/>
            </p:cNvSpPr>
            <p:nvPr/>
          </p:nvSpPr>
          <p:spPr bwMode="auto">
            <a:xfrm rot="-2447339" flipH="1" flipV="1">
              <a:off x="3481" y="467"/>
              <a:ext cx="0" cy="139"/>
            </a:xfrm>
            <a:prstGeom prst="line">
              <a:avLst/>
            </a:prstGeom>
            <a:noFill/>
            <a:ln w="12700">
              <a:solidFill>
                <a:schemeClr val="tx1"/>
              </a:solidFill>
              <a:round/>
              <a:headEnd/>
              <a:tailEnd/>
            </a:ln>
          </p:spPr>
          <p:txBody>
            <a:bodyPr wrap="none" anchor="ctr"/>
            <a:lstStyle/>
            <a:p>
              <a:endParaRPr lang="fr-FR"/>
            </a:p>
          </p:txBody>
        </p:sp>
        <p:sp>
          <p:nvSpPr>
            <p:cNvPr id="25720" name="Text Box 230"/>
            <p:cNvSpPr txBox="1">
              <a:spLocks noChangeArrowheads="1"/>
            </p:cNvSpPr>
            <p:nvPr/>
          </p:nvSpPr>
          <p:spPr bwMode="auto">
            <a:xfrm rot="19152661" flipH="1">
              <a:off x="3460" y="889"/>
              <a:ext cx="191" cy="173"/>
            </a:xfrm>
            <a:prstGeom prst="rect">
              <a:avLst/>
            </a:prstGeom>
            <a:noFill/>
            <a:ln w="12700">
              <a:noFill/>
              <a:miter lim="800000"/>
              <a:headEnd/>
              <a:tailEnd/>
            </a:ln>
          </p:spPr>
          <p:txBody>
            <a:bodyPr wrap="none">
              <a:spAutoFit/>
            </a:bodyPr>
            <a:lstStyle/>
            <a:p>
              <a:r>
                <a:rPr lang="en-US" b="1"/>
                <a:t>O</a:t>
              </a:r>
            </a:p>
          </p:txBody>
        </p:sp>
        <p:sp>
          <p:nvSpPr>
            <p:cNvPr id="25721" name="Line 231"/>
            <p:cNvSpPr>
              <a:spLocks noChangeShapeType="1"/>
            </p:cNvSpPr>
            <p:nvPr/>
          </p:nvSpPr>
          <p:spPr bwMode="auto">
            <a:xfrm rot="19152661" flipH="1">
              <a:off x="3720" y="557"/>
              <a:ext cx="0" cy="117"/>
            </a:xfrm>
            <a:prstGeom prst="line">
              <a:avLst/>
            </a:prstGeom>
            <a:noFill/>
            <a:ln w="12700">
              <a:solidFill>
                <a:schemeClr val="tx1"/>
              </a:solidFill>
              <a:round/>
              <a:headEnd/>
              <a:tailEnd/>
            </a:ln>
          </p:spPr>
          <p:txBody>
            <a:bodyPr wrap="none" anchor="ctr"/>
            <a:lstStyle/>
            <a:p>
              <a:endParaRPr lang="fr-FR"/>
            </a:p>
          </p:txBody>
        </p:sp>
        <p:sp>
          <p:nvSpPr>
            <p:cNvPr id="25722" name="Line 232"/>
            <p:cNvSpPr>
              <a:spLocks noChangeShapeType="1"/>
            </p:cNvSpPr>
            <p:nvPr/>
          </p:nvSpPr>
          <p:spPr bwMode="auto">
            <a:xfrm rot="19152661" flipH="1">
              <a:off x="3539" y="850"/>
              <a:ext cx="75" cy="75"/>
            </a:xfrm>
            <a:prstGeom prst="line">
              <a:avLst/>
            </a:prstGeom>
            <a:noFill/>
            <a:ln w="12700">
              <a:solidFill>
                <a:schemeClr val="tx1"/>
              </a:solidFill>
              <a:round/>
              <a:headEnd/>
              <a:tailEnd/>
            </a:ln>
          </p:spPr>
          <p:txBody>
            <a:bodyPr wrap="none" anchor="ctr"/>
            <a:lstStyle/>
            <a:p>
              <a:endParaRPr lang="fr-FR"/>
            </a:p>
          </p:txBody>
        </p:sp>
        <p:sp>
          <p:nvSpPr>
            <p:cNvPr id="25723" name="Line 233"/>
            <p:cNvSpPr>
              <a:spLocks noChangeShapeType="1"/>
            </p:cNvSpPr>
            <p:nvPr/>
          </p:nvSpPr>
          <p:spPr bwMode="auto">
            <a:xfrm rot="19152661" flipH="1">
              <a:off x="3520" y="843"/>
              <a:ext cx="75" cy="75"/>
            </a:xfrm>
            <a:prstGeom prst="line">
              <a:avLst/>
            </a:prstGeom>
            <a:noFill/>
            <a:ln w="12700">
              <a:solidFill>
                <a:schemeClr val="tx1"/>
              </a:solidFill>
              <a:round/>
              <a:headEnd/>
              <a:tailEnd/>
            </a:ln>
          </p:spPr>
          <p:txBody>
            <a:bodyPr wrap="none" anchor="ctr"/>
            <a:lstStyle/>
            <a:p>
              <a:endParaRPr lang="fr-FR"/>
            </a:p>
          </p:txBody>
        </p:sp>
        <p:sp>
          <p:nvSpPr>
            <p:cNvPr id="25724" name="AutoShape 234"/>
            <p:cNvSpPr>
              <a:spLocks noChangeArrowheads="1"/>
            </p:cNvSpPr>
            <p:nvPr/>
          </p:nvSpPr>
          <p:spPr bwMode="auto">
            <a:xfrm rot="2952661" flipH="1">
              <a:off x="3486" y="550"/>
              <a:ext cx="284" cy="279"/>
            </a:xfrm>
            <a:prstGeom prst="hexagon">
              <a:avLst>
                <a:gd name="adj" fmla="val 25448"/>
                <a:gd name="vf" fmla="val 115470"/>
              </a:avLst>
            </a:prstGeom>
            <a:noFill/>
            <a:ln w="19050">
              <a:solidFill>
                <a:schemeClr val="tx1"/>
              </a:solidFill>
              <a:miter lim="800000"/>
              <a:headEnd/>
              <a:tailEnd/>
            </a:ln>
          </p:spPr>
          <p:txBody>
            <a:bodyPr wrap="none" anchor="ctr"/>
            <a:lstStyle/>
            <a:p>
              <a:endParaRPr lang="fr-FR"/>
            </a:p>
          </p:txBody>
        </p:sp>
        <p:sp>
          <p:nvSpPr>
            <p:cNvPr id="25725" name="Rectangle 235"/>
            <p:cNvSpPr>
              <a:spLocks noChangeArrowheads="1"/>
            </p:cNvSpPr>
            <p:nvPr/>
          </p:nvSpPr>
          <p:spPr bwMode="auto">
            <a:xfrm rot="19152661" flipH="1">
              <a:off x="3681" y="757"/>
              <a:ext cx="70" cy="77"/>
            </a:xfrm>
            <a:prstGeom prst="rect">
              <a:avLst/>
            </a:prstGeom>
            <a:solidFill>
              <a:schemeClr val="bg1"/>
            </a:solidFill>
            <a:ln w="12700">
              <a:noFill/>
              <a:miter lim="800000"/>
              <a:headEnd/>
              <a:tailEnd/>
            </a:ln>
          </p:spPr>
          <p:txBody>
            <a:bodyPr wrap="none" anchor="ctr"/>
            <a:lstStyle/>
            <a:p>
              <a:endParaRPr lang="fr-FR"/>
            </a:p>
          </p:txBody>
        </p:sp>
        <p:sp>
          <p:nvSpPr>
            <p:cNvPr id="25726" name="Line 236"/>
            <p:cNvSpPr>
              <a:spLocks noChangeShapeType="1"/>
            </p:cNvSpPr>
            <p:nvPr/>
          </p:nvSpPr>
          <p:spPr bwMode="auto">
            <a:xfrm rot="-2447339" flipH="1" flipV="1">
              <a:off x="3495" y="455"/>
              <a:ext cx="0" cy="139"/>
            </a:xfrm>
            <a:prstGeom prst="line">
              <a:avLst/>
            </a:prstGeom>
            <a:noFill/>
            <a:ln w="12700">
              <a:solidFill>
                <a:schemeClr val="tx1"/>
              </a:solidFill>
              <a:round/>
              <a:headEnd/>
              <a:tailEnd/>
            </a:ln>
          </p:spPr>
          <p:txBody>
            <a:bodyPr wrap="none" anchor="ctr"/>
            <a:lstStyle/>
            <a:p>
              <a:endParaRPr lang="fr-FR"/>
            </a:p>
          </p:txBody>
        </p:sp>
        <p:sp>
          <p:nvSpPr>
            <p:cNvPr id="25727" name="Text Box 237"/>
            <p:cNvSpPr txBox="1">
              <a:spLocks noChangeArrowheads="1"/>
            </p:cNvSpPr>
            <p:nvPr/>
          </p:nvSpPr>
          <p:spPr bwMode="auto">
            <a:xfrm rot="19152661" flipH="1">
              <a:off x="3324" y="364"/>
              <a:ext cx="191" cy="173"/>
            </a:xfrm>
            <a:prstGeom prst="rect">
              <a:avLst/>
            </a:prstGeom>
            <a:noFill/>
            <a:ln w="12700">
              <a:noFill/>
              <a:miter lim="800000"/>
              <a:headEnd/>
              <a:tailEnd/>
            </a:ln>
          </p:spPr>
          <p:txBody>
            <a:bodyPr wrap="none">
              <a:spAutoFit/>
            </a:bodyPr>
            <a:lstStyle/>
            <a:p>
              <a:r>
                <a:rPr lang="en-US" b="1"/>
                <a:t>O</a:t>
              </a:r>
            </a:p>
          </p:txBody>
        </p:sp>
        <p:sp>
          <p:nvSpPr>
            <p:cNvPr id="25728" name="Line 238"/>
            <p:cNvSpPr>
              <a:spLocks noChangeShapeType="1"/>
            </p:cNvSpPr>
            <p:nvPr/>
          </p:nvSpPr>
          <p:spPr bwMode="auto">
            <a:xfrm rot="19152661" flipH="1">
              <a:off x="3720" y="557"/>
              <a:ext cx="0" cy="117"/>
            </a:xfrm>
            <a:prstGeom prst="line">
              <a:avLst/>
            </a:prstGeom>
            <a:noFill/>
            <a:ln w="12700">
              <a:solidFill>
                <a:schemeClr val="tx1"/>
              </a:solidFill>
              <a:round/>
              <a:headEnd/>
              <a:tailEnd/>
            </a:ln>
          </p:spPr>
          <p:txBody>
            <a:bodyPr wrap="none" anchor="ctr"/>
            <a:lstStyle/>
            <a:p>
              <a:endParaRPr lang="fr-FR"/>
            </a:p>
          </p:txBody>
        </p:sp>
        <p:sp>
          <p:nvSpPr>
            <p:cNvPr id="25729" name="Line 239"/>
            <p:cNvSpPr>
              <a:spLocks noChangeShapeType="1"/>
            </p:cNvSpPr>
            <p:nvPr/>
          </p:nvSpPr>
          <p:spPr bwMode="auto">
            <a:xfrm rot="19152661" flipH="1">
              <a:off x="3651" y="452"/>
              <a:ext cx="75" cy="75"/>
            </a:xfrm>
            <a:prstGeom prst="line">
              <a:avLst/>
            </a:prstGeom>
            <a:noFill/>
            <a:ln w="12700">
              <a:solidFill>
                <a:schemeClr val="tx1"/>
              </a:solidFill>
              <a:round/>
              <a:headEnd/>
              <a:tailEnd/>
            </a:ln>
          </p:spPr>
          <p:txBody>
            <a:bodyPr wrap="none" anchor="ctr"/>
            <a:lstStyle/>
            <a:p>
              <a:endParaRPr lang="fr-FR"/>
            </a:p>
          </p:txBody>
        </p:sp>
        <p:sp>
          <p:nvSpPr>
            <p:cNvPr id="25730" name="Line 240"/>
            <p:cNvSpPr>
              <a:spLocks noChangeShapeType="1"/>
            </p:cNvSpPr>
            <p:nvPr/>
          </p:nvSpPr>
          <p:spPr bwMode="auto">
            <a:xfrm rot="19152661" flipH="1">
              <a:off x="3520" y="843"/>
              <a:ext cx="75" cy="75"/>
            </a:xfrm>
            <a:prstGeom prst="line">
              <a:avLst/>
            </a:prstGeom>
            <a:noFill/>
            <a:ln w="12700">
              <a:solidFill>
                <a:schemeClr val="tx1"/>
              </a:solidFill>
              <a:round/>
              <a:headEnd/>
              <a:tailEnd/>
            </a:ln>
          </p:spPr>
          <p:txBody>
            <a:bodyPr wrap="none" anchor="ctr"/>
            <a:lstStyle/>
            <a:p>
              <a:endParaRPr lang="fr-FR"/>
            </a:p>
          </p:txBody>
        </p:sp>
        <p:sp>
          <p:nvSpPr>
            <p:cNvPr id="25731" name="Rectangle 241"/>
            <p:cNvSpPr>
              <a:spLocks noChangeArrowheads="1"/>
            </p:cNvSpPr>
            <p:nvPr/>
          </p:nvSpPr>
          <p:spPr bwMode="auto">
            <a:xfrm rot="19152661" flipH="1">
              <a:off x="3452" y="688"/>
              <a:ext cx="70" cy="84"/>
            </a:xfrm>
            <a:prstGeom prst="rect">
              <a:avLst/>
            </a:prstGeom>
            <a:solidFill>
              <a:schemeClr val="bg1"/>
            </a:solidFill>
            <a:ln w="12700">
              <a:noFill/>
              <a:miter lim="800000"/>
              <a:headEnd/>
              <a:tailEnd/>
            </a:ln>
          </p:spPr>
          <p:txBody>
            <a:bodyPr wrap="none" anchor="ctr"/>
            <a:lstStyle/>
            <a:p>
              <a:endParaRPr lang="fr-FR"/>
            </a:p>
          </p:txBody>
        </p:sp>
        <p:sp>
          <p:nvSpPr>
            <p:cNvPr id="25732" name="Rectangle 242"/>
            <p:cNvSpPr>
              <a:spLocks noChangeArrowheads="1"/>
            </p:cNvSpPr>
            <p:nvPr/>
          </p:nvSpPr>
          <p:spPr bwMode="auto">
            <a:xfrm rot="19152661" flipH="1">
              <a:off x="3452" y="688"/>
              <a:ext cx="70" cy="84"/>
            </a:xfrm>
            <a:prstGeom prst="rect">
              <a:avLst/>
            </a:prstGeom>
            <a:solidFill>
              <a:schemeClr val="bg1"/>
            </a:solidFill>
            <a:ln w="12700">
              <a:noFill/>
              <a:miter lim="800000"/>
              <a:headEnd/>
              <a:tailEnd/>
            </a:ln>
          </p:spPr>
          <p:txBody>
            <a:bodyPr wrap="none" anchor="ctr"/>
            <a:lstStyle/>
            <a:p>
              <a:endParaRPr lang="fr-FR"/>
            </a:p>
          </p:txBody>
        </p:sp>
        <p:sp>
          <p:nvSpPr>
            <p:cNvPr id="25733" name="Text Box 243"/>
            <p:cNvSpPr txBox="1">
              <a:spLocks noChangeArrowheads="1"/>
            </p:cNvSpPr>
            <p:nvPr/>
          </p:nvSpPr>
          <p:spPr bwMode="auto">
            <a:xfrm rot="19152661" flipH="1">
              <a:off x="3332" y="669"/>
              <a:ext cx="260" cy="173"/>
            </a:xfrm>
            <a:prstGeom prst="rect">
              <a:avLst/>
            </a:prstGeom>
            <a:noFill/>
            <a:ln w="12700">
              <a:noFill/>
              <a:miter lim="800000"/>
              <a:headEnd/>
              <a:tailEnd/>
            </a:ln>
          </p:spPr>
          <p:txBody>
            <a:bodyPr wrap="none">
              <a:spAutoFit/>
            </a:bodyPr>
            <a:lstStyle/>
            <a:p>
              <a:r>
                <a:rPr lang="en-US" b="1"/>
                <a:t>HN</a:t>
              </a:r>
            </a:p>
          </p:txBody>
        </p:sp>
        <p:sp>
          <p:nvSpPr>
            <p:cNvPr id="25734" name="Text Box 244"/>
            <p:cNvSpPr txBox="1">
              <a:spLocks noChangeArrowheads="1"/>
            </p:cNvSpPr>
            <p:nvPr/>
          </p:nvSpPr>
          <p:spPr bwMode="auto">
            <a:xfrm rot="19152661" flipH="1">
              <a:off x="3630" y="709"/>
              <a:ext cx="185" cy="173"/>
            </a:xfrm>
            <a:prstGeom prst="rect">
              <a:avLst/>
            </a:prstGeom>
            <a:noFill/>
            <a:ln w="12700">
              <a:noFill/>
              <a:miter lim="800000"/>
              <a:headEnd/>
              <a:tailEnd/>
            </a:ln>
          </p:spPr>
          <p:txBody>
            <a:bodyPr wrap="none">
              <a:spAutoFit/>
            </a:bodyPr>
            <a:lstStyle/>
            <a:p>
              <a:r>
                <a:rPr lang="en-US" b="1"/>
                <a:t>N</a:t>
              </a:r>
            </a:p>
          </p:txBody>
        </p:sp>
        <p:sp>
          <p:nvSpPr>
            <p:cNvPr id="25735" name="Text Box 245"/>
            <p:cNvSpPr txBox="1">
              <a:spLocks noChangeArrowheads="1"/>
            </p:cNvSpPr>
            <p:nvPr/>
          </p:nvSpPr>
          <p:spPr bwMode="auto">
            <a:xfrm>
              <a:off x="4650" y="3759"/>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5736" name="Text Box 246"/>
            <p:cNvSpPr txBox="1">
              <a:spLocks noChangeArrowheads="1"/>
            </p:cNvSpPr>
            <p:nvPr/>
          </p:nvSpPr>
          <p:spPr bwMode="auto">
            <a:xfrm>
              <a:off x="4446" y="3969"/>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grpSp>
      <p:sp>
        <p:nvSpPr>
          <p:cNvPr id="58615" name="Rectangle 247"/>
          <p:cNvSpPr>
            <a:spLocks noGrp="1" noChangeArrowheads="1"/>
          </p:cNvSpPr>
          <p:nvPr>
            <p:ph type="title"/>
          </p:nvPr>
        </p:nvSpPr>
        <p:spPr>
          <a:xfrm>
            <a:off x="914400" y="0"/>
            <a:ext cx="7391400" cy="762000"/>
          </a:xfrm>
        </p:spPr>
        <p:txBody>
          <a:bodyPr/>
          <a:lstStyle/>
          <a:p>
            <a:pPr>
              <a:lnSpc>
                <a:spcPct val="80000"/>
              </a:lnSpc>
              <a:defRPr/>
            </a:pPr>
            <a:r>
              <a:rPr lang="en-US" sz="3200"/>
              <a:t>Salts Allow DNA Annealing</a:t>
            </a:r>
          </a:p>
        </p:txBody>
      </p:sp>
      <p:grpSp>
        <p:nvGrpSpPr>
          <p:cNvPr id="14" name="Group 264"/>
          <p:cNvGrpSpPr>
            <a:grpSpLocks/>
          </p:cNvGrpSpPr>
          <p:nvPr/>
        </p:nvGrpSpPr>
        <p:grpSpPr bwMode="auto">
          <a:xfrm>
            <a:off x="457200" y="4572000"/>
            <a:ext cx="685800" cy="685800"/>
            <a:chOff x="2256" y="1392"/>
            <a:chExt cx="432" cy="432"/>
          </a:xfrm>
        </p:grpSpPr>
        <p:sp>
          <p:nvSpPr>
            <p:cNvPr id="25617" name="Oval 265"/>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5618" name="Text Box 266"/>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nvGrpSpPr>
          <p:cNvPr id="15" name="Group 282"/>
          <p:cNvGrpSpPr>
            <a:grpSpLocks/>
          </p:cNvGrpSpPr>
          <p:nvPr/>
        </p:nvGrpSpPr>
        <p:grpSpPr bwMode="auto">
          <a:xfrm>
            <a:off x="4267200" y="3124200"/>
            <a:ext cx="685800" cy="685800"/>
            <a:chOff x="2256" y="1392"/>
            <a:chExt cx="432" cy="432"/>
          </a:xfrm>
        </p:grpSpPr>
        <p:sp>
          <p:nvSpPr>
            <p:cNvPr id="25615" name="Oval 283"/>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5616" name="Text Box 284"/>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ppt_x</p:attrName>
                                        </p:attrNameLst>
                                      </p:cBhvr>
                                      <p:tavLst>
                                        <p:tav tm="0">
                                          <p:val>
                                            <p:fltVal val="0.5"/>
                                          </p:val>
                                        </p:tav>
                                        <p:tav tm="100000">
                                          <p:val>
                                            <p:strVal val="#ppt_x"/>
                                          </p:val>
                                        </p:tav>
                                      </p:tavLst>
                                    </p:anim>
                                    <p:anim calcmode="lin" valueType="num">
                                      <p:cBhvr>
                                        <p:cTn id="1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 calcmode="lin" valueType="num">
                                      <p:cBhvr>
                                        <p:cTn id="17" dur="500" fill="hold"/>
                                        <p:tgtEl>
                                          <p:spTgt spid="2"/>
                                        </p:tgtEl>
                                        <p:attrNameLst>
                                          <p:attrName>ppt_x</p:attrName>
                                        </p:attrNameLst>
                                      </p:cBhvr>
                                      <p:tavLst>
                                        <p:tav tm="0">
                                          <p:val>
                                            <p:fltVal val="0.5"/>
                                          </p:val>
                                        </p:tav>
                                        <p:tav tm="100000">
                                          <p:val>
                                            <p:strVal val="#ppt_x"/>
                                          </p:val>
                                        </p:tav>
                                      </p:tavLst>
                                    </p:anim>
                                    <p:anim calcmode="lin" valueType="num">
                                      <p:cBhvr>
                                        <p:cTn id="18"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ppt_x</p:attrName>
                                        </p:attrNameLst>
                                      </p:cBhvr>
                                      <p:tavLst>
                                        <p:tav tm="0">
                                          <p:val>
                                            <p:fltVal val="0.5"/>
                                          </p:val>
                                        </p:tav>
                                        <p:tav tm="100000">
                                          <p:val>
                                            <p:strVal val="#ppt_x"/>
                                          </p:val>
                                        </p:tav>
                                      </p:tavLst>
                                    </p:anim>
                                    <p:anim calcmode="lin" valueType="num">
                                      <p:cBhvr>
                                        <p:cTn id="26"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528"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 calcmode="lin" valueType="num">
                                      <p:cBhvr>
                                        <p:cTn id="41" dur="500" fill="hold"/>
                                        <p:tgtEl>
                                          <p:spTgt spid="7"/>
                                        </p:tgtEl>
                                        <p:attrNameLst>
                                          <p:attrName>ppt_x</p:attrName>
                                        </p:attrNameLst>
                                      </p:cBhvr>
                                      <p:tavLst>
                                        <p:tav tm="0">
                                          <p:val>
                                            <p:fltVal val="0.5"/>
                                          </p:val>
                                        </p:tav>
                                        <p:tav tm="100000">
                                          <p:val>
                                            <p:strVal val="#ppt_x"/>
                                          </p:val>
                                        </p:tav>
                                      </p:tavLst>
                                    </p:anim>
                                    <p:anim calcmode="lin" valueType="num">
                                      <p:cBhvr>
                                        <p:cTn id="42"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3" presetClass="entr" presetSubtype="528"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 calcmode="lin" valueType="num">
                                      <p:cBhvr>
                                        <p:cTn id="49" dur="500" fill="hold"/>
                                        <p:tgtEl>
                                          <p:spTgt spid="3"/>
                                        </p:tgtEl>
                                        <p:attrNameLst>
                                          <p:attrName>ppt_x</p:attrName>
                                        </p:attrNameLst>
                                      </p:cBhvr>
                                      <p:tavLst>
                                        <p:tav tm="0">
                                          <p:val>
                                            <p:fltVal val="0.5"/>
                                          </p:val>
                                        </p:tav>
                                        <p:tav tm="100000">
                                          <p:val>
                                            <p:strVal val="#ppt_x"/>
                                          </p:val>
                                        </p:tav>
                                      </p:tavLst>
                                    </p:anim>
                                    <p:anim calcmode="lin" valueType="num">
                                      <p:cBhvr>
                                        <p:cTn id="50"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528"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 calcmode="lin" valueType="num">
                                      <p:cBhvr>
                                        <p:cTn id="57" dur="500" fill="hold"/>
                                        <p:tgtEl>
                                          <p:spTgt spid="8"/>
                                        </p:tgtEl>
                                        <p:attrNameLst>
                                          <p:attrName>ppt_x</p:attrName>
                                        </p:attrNameLst>
                                      </p:cBhvr>
                                      <p:tavLst>
                                        <p:tav tm="0">
                                          <p:val>
                                            <p:fltVal val="0.5"/>
                                          </p:val>
                                        </p:tav>
                                        <p:tav tm="100000">
                                          <p:val>
                                            <p:strVal val="#ppt_x"/>
                                          </p:val>
                                        </p:tav>
                                      </p:tavLst>
                                    </p:anim>
                                    <p:anim calcmode="lin" valueType="num">
                                      <p:cBhvr>
                                        <p:cTn id="58"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528"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p:cTn id="63" dur="500" fill="hold"/>
                                        <p:tgtEl>
                                          <p:spTgt spid="6"/>
                                        </p:tgtEl>
                                        <p:attrNameLst>
                                          <p:attrName>ppt_w</p:attrName>
                                        </p:attrNameLst>
                                      </p:cBhvr>
                                      <p:tavLst>
                                        <p:tav tm="0">
                                          <p:val>
                                            <p:fltVal val="0"/>
                                          </p:val>
                                        </p:tav>
                                        <p:tav tm="100000">
                                          <p:val>
                                            <p:strVal val="#ppt_w"/>
                                          </p:val>
                                        </p:tav>
                                      </p:tavLst>
                                    </p:anim>
                                    <p:anim calcmode="lin" valueType="num">
                                      <p:cBhvr>
                                        <p:cTn id="64" dur="500" fill="hold"/>
                                        <p:tgtEl>
                                          <p:spTgt spid="6"/>
                                        </p:tgtEl>
                                        <p:attrNameLst>
                                          <p:attrName>ppt_h</p:attrName>
                                        </p:attrNameLst>
                                      </p:cBhvr>
                                      <p:tavLst>
                                        <p:tav tm="0">
                                          <p:val>
                                            <p:fltVal val="0"/>
                                          </p:val>
                                        </p:tav>
                                        <p:tav tm="100000">
                                          <p:val>
                                            <p:strVal val="#ppt_h"/>
                                          </p:val>
                                        </p:tav>
                                      </p:tavLst>
                                    </p:anim>
                                    <p:anim calcmode="lin" valueType="num">
                                      <p:cBhvr>
                                        <p:cTn id="65" dur="500" fill="hold"/>
                                        <p:tgtEl>
                                          <p:spTgt spid="6"/>
                                        </p:tgtEl>
                                        <p:attrNameLst>
                                          <p:attrName>ppt_x</p:attrName>
                                        </p:attrNameLst>
                                      </p:cBhvr>
                                      <p:tavLst>
                                        <p:tav tm="0">
                                          <p:val>
                                            <p:fltVal val="0.5"/>
                                          </p:val>
                                        </p:tav>
                                        <p:tav tm="100000">
                                          <p:val>
                                            <p:strVal val="#ppt_x"/>
                                          </p:val>
                                        </p:tav>
                                      </p:tavLst>
                                    </p:anim>
                                    <p:anim calcmode="lin" valueType="num">
                                      <p:cBhvr>
                                        <p:cTn id="66" dur="5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7"/>
          <p:cNvGrpSpPr>
            <a:grpSpLocks/>
          </p:cNvGrpSpPr>
          <p:nvPr/>
        </p:nvGrpSpPr>
        <p:grpSpPr bwMode="auto">
          <a:xfrm>
            <a:off x="4724400" y="684213"/>
            <a:ext cx="3048000" cy="6442075"/>
            <a:chOff x="3744" y="431"/>
            <a:chExt cx="1920" cy="4058"/>
          </a:xfrm>
        </p:grpSpPr>
        <p:grpSp>
          <p:nvGrpSpPr>
            <p:cNvPr id="3" name="Group 286"/>
            <p:cNvGrpSpPr>
              <a:grpSpLocks/>
            </p:cNvGrpSpPr>
            <p:nvPr/>
          </p:nvGrpSpPr>
          <p:grpSpPr bwMode="auto">
            <a:xfrm>
              <a:off x="5032" y="1488"/>
              <a:ext cx="632" cy="3001"/>
              <a:chOff x="5032" y="1488"/>
              <a:chExt cx="632" cy="3001"/>
            </a:xfrm>
          </p:grpSpPr>
          <p:grpSp>
            <p:nvGrpSpPr>
              <p:cNvPr id="4" name="Group 2"/>
              <p:cNvGrpSpPr>
                <a:grpSpLocks/>
              </p:cNvGrpSpPr>
              <p:nvPr/>
            </p:nvGrpSpPr>
            <p:grpSpPr bwMode="auto">
              <a:xfrm>
                <a:off x="5232" y="3792"/>
                <a:ext cx="432" cy="432"/>
                <a:chOff x="2256" y="1392"/>
                <a:chExt cx="432" cy="432"/>
              </a:xfrm>
            </p:grpSpPr>
            <p:sp>
              <p:nvSpPr>
                <p:cNvPr id="26906" name="Oval 3"/>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6907" name="Text Box 4"/>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nvGrpSpPr>
              <p:cNvPr id="5" name="Group 5"/>
              <p:cNvGrpSpPr>
                <a:grpSpLocks/>
              </p:cNvGrpSpPr>
              <p:nvPr/>
            </p:nvGrpSpPr>
            <p:grpSpPr bwMode="auto">
              <a:xfrm>
                <a:off x="5032" y="4057"/>
                <a:ext cx="432" cy="432"/>
                <a:chOff x="2256" y="1392"/>
                <a:chExt cx="432" cy="432"/>
              </a:xfrm>
            </p:grpSpPr>
            <p:sp>
              <p:nvSpPr>
                <p:cNvPr id="26904" name="Oval 6"/>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6905" name="Text Box 7"/>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nvGrpSpPr>
              <p:cNvPr id="6" name="Group 8"/>
              <p:cNvGrpSpPr>
                <a:grpSpLocks/>
              </p:cNvGrpSpPr>
              <p:nvPr/>
            </p:nvGrpSpPr>
            <p:grpSpPr bwMode="auto">
              <a:xfrm>
                <a:off x="5040" y="1488"/>
                <a:ext cx="432" cy="432"/>
                <a:chOff x="2256" y="1392"/>
                <a:chExt cx="432" cy="432"/>
              </a:xfrm>
            </p:grpSpPr>
            <p:sp>
              <p:nvSpPr>
                <p:cNvPr id="26902" name="Oval 9"/>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6903" name="Text Box 10"/>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nvGrpSpPr>
              <p:cNvPr id="7" name="Group 20"/>
              <p:cNvGrpSpPr>
                <a:grpSpLocks/>
              </p:cNvGrpSpPr>
              <p:nvPr/>
            </p:nvGrpSpPr>
            <p:grpSpPr bwMode="auto">
              <a:xfrm>
                <a:off x="5136" y="2640"/>
                <a:ext cx="432" cy="432"/>
                <a:chOff x="2256" y="1392"/>
                <a:chExt cx="432" cy="432"/>
              </a:xfrm>
            </p:grpSpPr>
            <p:sp>
              <p:nvSpPr>
                <p:cNvPr id="26900" name="Oval 21"/>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6901" name="Text Box 22"/>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grpSp>
          <p:nvGrpSpPr>
            <p:cNvPr id="8" name="Group 29"/>
            <p:cNvGrpSpPr>
              <a:grpSpLocks/>
            </p:cNvGrpSpPr>
            <p:nvPr/>
          </p:nvGrpSpPr>
          <p:grpSpPr bwMode="auto">
            <a:xfrm>
              <a:off x="4783" y="1488"/>
              <a:ext cx="593" cy="2929"/>
              <a:chOff x="4783" y="1488"/>
              <a:chExt cx="593" cy="2929"/>
            </a:xfrm>
          </p:grpSpPr>
          <p:sp>
            <p:nvSpPr>
              <p:cNvPr id="26892" name="Oval 30"/>
              <p:cNvSpPr>
                <a:spLocks noChangeArrowheads="1"/>
              </p:cNvSpPr>
              <p:nvPr/>
            </p:nvSpPr>
            <p:spPr bwMode="auto">
              <a:xfrm>
                <a:off x="4896" y="2640"/>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pPr algn="ctr"/>
                <a:endParaRPr lang="fr-FR" b="1"/>
              </a:p>
            </p:txBody>
          </p:sp>
          <p:sp>
            <p:nvSpPr>
              <p:cNvPr id="26893" name="Oval 31"/>
              <p:cNvSpPr>
                <a:spLocks noChangeArrowheads="1"/>
              </p:cNvSpPr>
              <p:nvPr/>
            </p:nvSpPr>
            <p:spPr bwMode="auto">
              <a:xfrm>
                <a:off x="4800" y="1488"/>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6894" name="Oval 32"/>
              <p:cNvSpPr>
                <a:spLocks noChangeArrowheads="1"/>
              </p:cNvSpPr>
              <p:nvPr/>
            </p:nvSpPr>
            <p:spPr bwMode="auto">
              <a:xfrm>
                <a:off x="4992" y="3792"/>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6895" name="Oval 33"/>
              <p:cNvSpPr>
                <a:spLocks noChangeArrowheads="1"/>
              </p:cNvSpPr>
              <p:nvPr/>
            </p:nvSpPr>
            <p:spPr bwMode="auto">
              <a:xfrm>
                <a:off x="4783" y="4033"/>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grpSp>
        <p:grpSp>
          <p:nvGrpSpPr>
            <p:cNvPr id="9" name="Group 149"/>
            <p:cNvGrpSpPr>
              <a:grpSpLocks/>
            </p:cNvGrpSpPr>
            <p:nvPr/>
          </p:nvGrpSpPr>
          <p:grpSpPr bwMode="auto">
            <a:xfrm>
              <a:off x="3744" y="431"/>
              <a:ext cx="1562" cy="3889"/>
              <a:chOff x="3315" y="272"/>
              <a:chExt cx="1562" cy="3889"/>
            </a:xfrm>
          </p:grpSpPr>
          <p:sp>
            <p:nvSpPr>
              <p:cNvPr id="26774" name="Text Box 150"/>
              <p:cNvSpPr txBox="1">
                <a:spLocks noChangeArrowheads="1"/>
              </p:cNvSpPr>
              <p:nvPr/>
            </p:nvSpPr>
            <p:spPr bwMode="auto">
              <a:xfrm flipH="1" flipV="1">
                <a:off x="4352" y="2804"/>
                <a:ext cx="191" cy="173"/>
              </a:xfrm>
              <a:prstGeom prst="rect">
                <a:avLst/>
              </a:prstGeom>
              <a:noFill/>
              <a:ln w="12700">
                <a:noFill/>
                <a:miter lim="800000"/>
                <a:headEnd/>
                <a:tailEnd/>
              </a:ln>
            </p:spPr>
            <p:txBody>
              <a:bodyPr wrap="none">
                <a:spAutoFit/>
              </a:bodyPr>
              <a:lstStyle/>
              <a:p>
                <a:r>
                  <a:rPr lang="en-US" b="1"/>
                  <a:t>O</a:t>
                </a:r>
              </a:p>
            </p:txBody>
          </p:sp>
          <p:sp>
            <p:nvSpPr>
              <p:cNvPr id="26775" name="Text Box 151"/>
              <p:cNvSpPr txBox="1">
                <a:spLocks noChangeArrowheads="1"/>
              </p:cNvSpPr>
              <p:nvPr/>
            </p:nvSpPr>
            <p:spPr bwMode="auto">
              <a:xfrm flipH="1" flipV="1">
                <a:off x="4057" y="2814"/>
                <a:ext cx="191" cy="173"/>
              </a:xfrm>
              <a:prstGeom prst="rect">
                <a:avLst/>
              </a:prstGeom>
              <a:noFill/>
              <a:ln w="12700">
                <a:noFill/>
                <a:miter lim="800000"/>
                <a:headEnd/>
                <a:tailEnd/>
              </a:ln>
            </p:spPr>
            <p:txBody>
              <a:bodyPr wrap="none">
                <a:spAutoFit/>
              </a:bodyPr>
              <a:lstStyle/>
              <a:p>
                <a:r>
                  <a:rPr lang="en-US" b="1"/>
                  <a:t>H</a:t>
                </a:r>
              </a:p>
            </p:txBody>
          </p:sp>
          <p:sp>
            <p:nvSpPr>
              <p:cNvPr id="26776" name="AutoShape 152"/>
              <p:cNvSpPr>
                <a:spLocks noChangeArrowheads="1"/>
              </p:cNvSpPr>
              <p:nvPr/>
            </p:nvSpPr>
            <p:spPr bwMode="auto">
              <a:xfrm flipH="1" flipV="1">
                <a:off x="4056" y="3085"/>
                <a:ext cx="486" cy="304"/>
              </a:xfrm>
              <a:prstGeom prst="pentagon">
                <a:avLst/>
              </a:prstGeom>
              <a:noFill/>
              <a:ln w="19050">
                <a:solidFill>
                  <a:schemeClr val="tx1"/>
                </a:solidFill>
                <a:miter lim="800000"/>
                <a:headEnd/>
                <a:tailEnd/>
              </a:ln>
            </p:spPr>
            <p:txBody>
              <a:bodyPr wrap="none" anchor="ctr"/>
              <a:lstStyle/>
              <a:p>
                <a:endParaRPr lang="fr-FR"/>
              </a:p>
            </p:txBody>
          </p:sp>
          <p:sp>
            <p:nvSpPr>
              <p:cNvPr id="26777" name="Rectangle 153"/>
              <p:cNvSpPr>
                <a:spLocks noChangeArrowheads="1"/>
              </p:cNvSpPr>
              <p:nvPr/>
            </p:nvSpPr>
            <p:spPr bwMode="auto">
              <a:xfrm flipH="1" flipV="1">
                <a:off x="4264" y="3355"/>
                <a:ext cx="70" cy="84"/>
              </a:xfrm>
              <a:prstGeom prst="rect">
                <a:avLst/>
              </a:prstGeom>
              <a:solidFill>
                <a:schemeClr val="bg1"/>
              </a:solidFill>
              <a:ln w="12700">
                <a:noFill/>
                <a:miter lim="800000"/>
                <a:headEnd/>
                <a:tailEnd/>
              </a:ln>
            </p:spPr>
            <p:txBody>
              <a:bodyPr wrap="none" anchor="ctr"/>
              <a:lstStyle/>
              <a:p>
                <a:endParaRPr lang="fr-FR"/>
              </a:p>
            </p:txBody>
          </p:sp>
          <p:sp>
            <p:nvSpPr>
              <p:cNvPr id="26778" name="Line 154"/>
              <p:cNvSpPr>
                <a:spLocks noChangeShapeType="1"/>
              </p:cNvSpPr>
              <p:nvPr/>
            </p:nvSpPr>
            <p:spPr bwMode="auto">
              <a:xfrm flipH="1">
                <a:off x="4153" y="2938"/>
                <a:ext cx="0" cy="152"/>
              </a:xfrm>
              <a:prstGeom prst="line">
                <a:avLst/>
              </a:prstGeom>
              <a:noFill/>
              <a:ln w="12700">
                <a:solidFill>
                  <a:schemeClr val="tx1"/>
                </a:solidFill>
                <a:round/>
                <a:headEnd/>
                <a:tailEnd/>
              </a:ln>
            </p:spPr>
            <p:txBody>
              <a:bodyPr wrap="none" anchor="ctr"/>
              <a:lstStyle/>
              <a:p>
                <a:endParaRPr lang="fr-FR"/>
              </a:p>
            </p:txBody>
          </p:sp>
          <p:sp>
            <p:nvSpPr>
              <p:cNvPr id="26779" name="Text Box 155"/>
              <p:cNvSpPr txBox="1">
                <a:spLocks noChangeArrowheads="1"/>
              </p:cNvSpPr>
              <p:nvPr/>
            </p:nvSpPr>
            <p:spPr bwMode="auto">
              <a:xfrm flipH="1">
                <a:off x="4458" y="3776"/>
                <a:ext cx="175" cy="173"/>
              </a:xfrm>
              <a:prstGeom prst="rect">
                <a:avLst/>
              </a:prstGeom>
              <a:noFill/>
              <a:ln w="12700">
                <a:noFill/>
                <a:miter lim="800000"/>
                <a:headEnd/>
                <a:tailEnd/>
              </a:ln>
            </p:spPr>
            <p:txBody>
              <a:bodyPr wrap="none">
                <a:spAutoFit/>
              </a:bodyPr>
              <a:lstStyle/>
              <a:p>
                <a:r>
                  <a:rPr lang="en-US" b="1"/>
                  <a:t>P</a:t>
                </a:r>
              </a:p>
            </p:txBody>
          </p:sp>
          <p:sp>
            <p:nvSpPr>
              <p:cNvPr id="26780" name="Line 156"/>
              <p:cNvSpPr>
                <a:spLocks noChangeShapeType="1"/>
              </p:cNvSpPr>
              <p:nvPr/>
            </p:nvSpPr>
            <p:spPr bwMode="auto">
              <a:xfrm rot="16200000" flipH="1">
                <a:off x="4633" y="3792"/>
                <a:ext cx="0" cy="125"/>
              </a:xfrm>
              <a:prstGeom prst="line">
                <a:avLst/>
              </a:prstGeom>
              <a:noFill/>
              <a:ln w="12700">
                <a:solidFill>
                  <a:schemeClr val="tx1"/>
                </a:solidFill>
                <a:round/>
                <a:headEnd/>
                <a:tailEnd/>
              </a:ln>
            </p:spPr>
            <p:txBody>
              <a:bodyPr wrap="none" anchor="ctr"/>
              <a:lstStyle/>
              <a:p>
                <a:endParaRPr lang="fr-FR"/>
              </a:p>
            </p:txBody>
          </p:sp>
          <p:sp>
            <p:nvSpPr>
              <p:cNvPr id="26781" name="Line 157"/>
              <p:cNvSpPr>
                <a:spLocks noChangeShapeType="1"/>
              </p:cNvSpPr>
              <p:nvPr/>
            </p:nvSpPr>
            <p:spPr bwMode="auto">
              <a:xfrm flipH="1">
                <a:off x="4449" y="2938"/>
                <a:ext cx="0" cy="152"/>
              </a:xfrm>
              <a:prstGeom prst="line">
                <a:avLst/>
              </a:prstGeom>
              <a:noFill/>
              <a:ln w="12700">
                <a:solidFill>
                  <a:schemeClr val="tx1"/>
                </a:solidFill>
                <a:round/>
                <a:headEnd/>
                <a:tailEnd/>
              </a:ln>
            </p:spPr>
            <p:txBody>
              <a:bodyPr wrap="none" anchor="ctr"/>
              <a:lstStyle/>
              <a:p>
                <a:endParaRPr lang="fr-FR"/>
              </a:p>
            </p:txBody>
          </p:sp>
          <p:sp>
            <p:nvSpPr>
              <p:cNvPr id="26782" name="Line 158"/>
              <p:cNvSpPr>
                <a:spLocks noChangeShapeType="1"/>
              </p:cNvSpPr>
              <p:nvPr/>
            </p:nvSpPr>
            <p:spPr bwMode="auto">
              <a:xfrm flipH="1">
                <a:off x="4542" y="3271"/>
                <a:ext cx="0" cy="124"/>
              </a:xfrm>
              <a:prstGeom prst="line">
                <a:avLst/>
              </a:prstGeom>
              <a:noFill/>
              <a:ln w="12700">
                <a:solidFill>
                  <a:schemeClr val="tx1"/>
                </a:solidFill>
                <a:round/>
                <a:headEnd/>
                <a:tailEnd/>
              </a:ln>
            </p:spPr>
            <p:txBody>
              <a:bodyPr wrap="none" anchor="ctr"/>
              <a:lstStyle/>
              <a:p>
                <a:endParaRPr lang="fr-FR"/>
              </a:p>
            </p:txBody>
          </p:sp>
          <p:sp>
            <p:nvSpPr>
              <p:cNvPr id="26783" name="Line 159"/>
              <p:cNvSpPr>
                <a:spLocks noChangeShapeType="1"/>
              </p:cNvSpPr>
              <p:nvPr/>
            </p:nvSpPr>
            <p:spPr bwMode="auto">
              <a:xfrm flipH="1">
                <a:off x="4542" y="3473"/>
                <a:ext cx="0" cy="123"/>
              </a:xfrm>
              <a:prstGeom prst="line">
                <a:avLst/>
              </a:prstGeom>
              <a:noFill/>
              <a:ln w="12700">
                <a:solidFill>
                  <a:schemeClr val="tx1"/>
                </a:solidFill>
                <a:round/>
                <a:headEnd/>
                <a:tailEnd/>
              </a:ln>
            </p:spPr>
            <p:txBody>
              <a:bodyPr wrap="none" anchor="ctr"/>
              <a:lstStyle/>
              <a:p>
                <a:endParaRPr lang="fr-FR"/>
              </a:p>
            </p:txBody>
          </p:sp>
          <p:sp>
            <p:nvSpPr>
              <p:cNvPr id="26784" name="Text Box 160"/>
              <p:cNvSpPr txBox="1">
                <a:spLocks noChangeArrowheads="1"/>
              </p:cNvSpPr>
              <p:nvPr/>
            </p:nvSpPr>
            <p:spPr bwMode="auto">
              <a:xfrm flipH="1" flipV="1">
                <a:off x="4442" y="3546"/>
                <a:ext cx="191" cy="173"/>
              </a:xfrm>
              <a:prstGeom prst="rect">
                <a:avLst/>
              </a:prstGeom>
              <a:noFill/>
              <a:ln w="12700">
                <a:noFill/>
                <a:miter lim="800000"/>
                <a:headEnd/>
                <a:tailEnd/>
              </a:ln>
            </p:spPr>
            <p:txBody>
              <a:bodyPr wrap="none">
                <a:spAutoFit/>
              </a:bodyPr>
              <a:lstStyle/>
              <a:p>
                <a:r>
                  <a:rPr lang="en-US" b="1"/>
                  <a:t>O</a:t>
                </a:r>
              </a:p>
            </p:txBody>
          </p:sp>
          <p:sp>
            <p:nvSpPr>
              <p:cNvPr id="26785" name="Line 161"/>
              <p:cNvSpPr>
                <a:spLocks noChangeShapeType="1"/>
              </p:cNvSpPr>
              <p:nvPr/>
            </p:nvSpPr>
            <p:spPr bwMode="auto">
              <a:xfrm flipH="1">
                <a:off x="4542" y="3897"/>
                <a:ext cx="0" cy="119"/>
              </a:xfrm>
              <a:prstGeom prst="line">
                <a:avLst/>
              </a:prstGeom>
              <a:noFill/>
              <a:ln w="12700">
                <a:solidFill>
                  <a:schemeClr val="tx1"/>
                </a:solidFill>
                <a:round/>
                <a:headEnd/>
                <a:tailEnd/>
              </a:ln>
            </p:spPr>
            <p:txBody>
              <a:bodyPr wrap="none" anchor="ctr"/>
              <a:lstStyle/>
              <a:p>
                <a:endParaRPr lang="fr-FR"/>
              </a:p>
            </p:txBody>
          </p:sp>
          <p:sp>
            <p:nvSpPr>
              <p:cNvPr id="26786" name="Line 162"/>
              <p:cNvSpPr>
                <a:spLocks noChangeShapeType="1"/>
              </p:cNvSpPr>
              <p:nvPr/>
            </p:nvSpPr>
            <p:spPr bwMode="auto">
              <a:xfrm rot="16200000" flipH="1">
                <a:off x="4452" y="3798"/>
                <a:ext cx="0" cy="125"/>
              </a:xfrm>
              <a:prstGeom prst="line">
                <a:avLst/>
              </a:prstGeom>
              <a:noFill/>
              <a:ln w="12700">
                <a:solidFill>
                  <a:schemeClr val="tx1"/>
                </a:solidFill>
                <a:round/>
                <a:headEnd/>
                <a:tailEnd/>
              </a:ln>
            </p:spPr>
            <p:txBody>
              <a:bodyPr wrap="none" anchor="ctr"/>
              <a:lstStyle/>
              <a:p>
                <a:endParaRPr lang="fr-FR"/>
              </a:p>
            </p:txBody>
          </p:sp>
          <p:sp>
            <p:nvSpPr>
              <p:cNvPr id="26787" name="Line 163"/>
              <p:cNvSpPr>
                <a:spLocks noChangeShapeType="1"/>
              </p:cNvSpPr>
              <p:nvPr/>
            </p:nvSpPr>
            <p:spPr bwMode="auto">
              <a:xfrm rot="16200000" flipH="1">
                <a:off x="4452" y="3781"/>
                <a:ext cx="0" cy="125"/>
              </a:xfrm>
              <a:prstGeom prst="line">
                <a:avLst/>
              </a:prstGeom>
              <a:noFill/>
              <a:ln w="12700">
                <a:solidFill>
                  <a:schemeClr val="tx1"/>
                </a:solidFill>
                <a:round/>
                <a:headEnd/>
                <a:tailEnd/>
              </a:ln>
            </p:spPr>
            <p:txBody>
              <a:bodyPr wrap="none" anchor="ctr"/>
              <a:lstStyle/>
              <a:p>
                <a:endParaRPr lang="fr-FR"/>
              </a:p>
            </p:txBody>
          </p:sp>
          <p:sp>
            <p:nvSpPr>
              <p:cNvPr id="26788" name="Text Box 164"/>
              <p:cNvSpPr txBox="1">
                <a:spLocks noChangeArrowheads="1"/>
              </p:cNvSpPr>
              <p:nvPr/>
            </p:nvSpPr>
            <p:spPr bwMode="auto">
              <a:xfrm flipH="1" flipV="1">
                <a:off x="4205" y="3293"/>
                <a:ext cx="191" cy="173"/>
              </a:xfrm>
              <a:prstGeom prst="rect">
                <a:avLst/>
              </a:prstGeom>
              <a:noFill/>
              <a:ln w="12700">
                <a:noFill/>
                <a:miter lim="800000"/>
                <a:headEnd/>
                <a:tailEnd/>
              </a:ln>
            </p:spPr>
            <p:txBody>
              <a:bodyPr wrap="none">
                <a:spAutoFit/>
              </a:bodyPr>
              <a:lstStyle/>
              <a:p>
                <a:r>
                  <a:rPr lang="en-US" b="1"/>
                  <a:t>O</a:t>
                </a:r>
              </a:p>
            </p:txBody>
          </p:sp>
          <p:sp>
            <p:nvSpPr>
              <p:cNvPr id="26789" name="Text Box 165"/>
              <p:cNvSpPr txBox="1">
                <a:spLocks noChangeArrowheads="1"/>
              </p:cNvSpPr>
              <p:nvPr/>
            </p:nvSpPr>
            <p:spPr bwMode="auto">
              <a:xfrm flipH="1" flipV="1">
                <a:off x="4269" y="3760"/>
                <a:ext cx="191" cy="173"/>
              </a:xfrm>
              <a:prstGeom prst="rect">
                <a:avLst/>
              </a:prstGeom>
              <a:noFill/>
              <a:ln w="12700">
                <a:noFill/>
                <a:miter lim="800000"/>
                <a:headEnd/>
                <a:tailEnd/>
              </a:ln>
            </p:spPr>
            <p:txBody>
              <a:bodyPr wrap="none">
                <a:spAutoFit/>
              </a:bodyPr>
              <a:lstStyle/>
              <a:p>
                <a:r>
                  <a:rPr lang="en-US" b="1"/>
                  <a:t>O</a:t>
                </a:r>
              </a:p>
            </p:txBody>
          </p:sp>
          <p:sp>
            <p:nvSpPr>
              <p:cNvPr id="26790" name="Line 166"/>
              <p:cNvSpPr>
                <a:spLocks noChangeShapeType="1"/>
              </p:cNvSpPr>
              <p:nvPr/>
            </p:nvSpPr>
            <p:spPr bwMode="auto">
              <a:xfrm flipH="1">
                <a:off x="4542" y="3675"/>
                <a:ext cx="0" cy="144"/>
              </a:xfrm>
              <a:prstGeom prst="line">
                <a:avLst/>
              </a:prstGeom>
              <a:noFill/>
              <a:ln w="12700">
                <a:solidFill>
                  <a:schemeClr val="tx1"/>
                </a:solidFill>
                <a:round/>
                <a:headEnd/>
                <a:tailEnd/>
              </a:ln>
            </p:spPr>
            <p:txBody>
              <a:bodyPr wrap="none" anchor="ctr"/>
              <a:lstStyle/>
              <a:p>
                <a:endParaRPr lang="fr-FR"/>
              </a:p>
            </p:txBody>
          </p:sp>
          <p:sp>
            <p:nvSpPr>
              <p:cNvPr id="26791" name="Text Box 167"/>
              <p:cNvSpPr txBox="1">
                <a:spLocks noChangeArrowheads="1"/>
              </p:cNvSpPr>
              <p:nvPr/>
            </p:nvSpPr>
            <p:spPr bwMode="auto">
              <a:xfrm flipH="1">
                <a:off x="4447" y="3353"/>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6792" name="Line 168"/>
              <p:cNvSpPr>
                <a:spLocks noChangeShapeType="1"/>
              </p:cNvSpPr>
              <p:nvPr/>
            </p:nvSpPr>
            <p:spPr bwMode="auto">
              <a:xfrm rot="-2058745">
                <a:off x="3993" y="3066"/>
                <a:ext cx="2" cy="217"/>
              </a:xfrm>
              <a:prstGeom prst="line">
                <a:avLst/>
              </a:prstGeom>
              <a:noFill/>
              <a:ln w="19050">
                <a:solidFill>
                  <a:schemeClr val="tx1"/>
                </a:solidFill>
                <a:round/>
                <a:headEnd/>
                <a:tailEnd/>
              </a:ln>
            </p:spPr>
            <p:txBody>
              <a:bodyPr wrap="none" anchor="ctr"/>
              <a:lstStyle/>
              <a:p>
                <a:endParaRPr lang="fr-FR"/>
              </a:p>
            </p:txBody>
          </p:sp>
          <p:sp>
            <p:nvSpPr>
              <p:cNvPr id="26793" name="Text Box 169"/>
              <p:cNvSpPr txBox="1">
                <a:spLocks noChangeArrowheads="1"/>
              </p:cNvSpPr>
              <p:nvPr/>
            </p:nvSpPr>
            <p:spPr bwMode="auto">
              <a:xfrm rot="19541255" flipH="1">
                <a:off x="3404" y="2736"/>
                <a:ext cx="191" cy="173"/>
              </a:xfrm>
              <a:prstGeom prst="rect">
                <a:avLst/>
              </a:prstGeom>
              <a:noFill/>
              <a:ln w="12700">
                <a:noFill/>
                <a:miter lim="800000"/>
                <a:headEnd/>
                <a:tailEnd/>
              </a:ln>
            </p:spPr>
            <p:txBody>
              <a:bodyPr wrap="none">
                <a:spAutoFit/>
              </a:bodyPr>
              <a:lstStyle/>
              <a:p>
                <a:r>
                  <a:rPr lang="en-US" b="1"/>
                  <a:t>O</a:t>
                </a:r>
              </a:p>
            </p:txBody>
          </p:sp>
          <p:sp>
            <p:nvSpPr>
              <p:cNvPr id="26794" name="AutoShape 170"/>
              <p:cNvSpPr>
                <a:spLocks noChangeArrowheads="1"/>
              </p:cNvSpPr>
              <p:nvPr/>
            </p:nvSpPr>
            <p:spPr bwMode="auto">
              <a:xfrm rot="3341255">
                <a:off x="3721" y="2867"/>
                <a:ext cx="236" cy="185"/>
              </a:xfrm>
              <a:prstGeom prst="pentagon">
                <a:avLst/>
              </a:prstGeom>
              <a:noFill/>
              <a:ln w="19050">
                <a:solidFill>
                  <a:schemeClr val="tx1"/>
                </a:solidFill>
                <a:miter lim="800000"/>
                <a:headEnd/>
                <a:tailEnd/>
              </a:ln>
            </p:spPr>
            <p:txBody>
              <a:bodyPr wrap="none" anchor="ctr"/>
              <a:lstStyle/>
              <a:p>
                <a:endParaRPr lang="fr-FR"/>
              </a:p>
            </p:txBody>
          </p:sp>
          <p:sp>
            <p:nvSpPr>
              <p:cNvPr id="26795" name="AutoShape 171"/>
              <p:cNvSpPr>
                <a:spLocks noChangeArrowheads="1"/>
              </p:cNvSpPr>
              <p:nvPr/>
            </p:nvSpPr>
            <p:spPr bwMode="auto">
              <a:xfrm rot="3341255" flipH="1">
                <a:off x="3528" y="2966"/>
                <a:ext cx="287" cy="222"/>
              </a:xfrm>
              <a:prstGeom prst="hexagon">
                <a:avLst>
                  <a:gd name="adj" fmla="val 32320"/>
                  <a:gd name="vf" fmla="val 115470"/>
                </a:avLst>
              </a:prstGeom>
              <a:noFill/>
              <a:ln w="19050">
                <a:solidFill>
                  <a:schemeClr val="tx1"/>
                </a:solidFill>
                <a:miter lim="800000"/>
                <a:headEnd/>
                <a:tailEnd/>
              </a:ln>
            </p:spPr>
            <p:txBody>
              <a:bodyPr wrap="none" anchor="ctr"/>
              <a:lstStyle/>
              <a:p>
                <a:endParaRPr lang="fr-FR"/>
              </a:p>
            </p:txBody>
          </p:sp>
          <p:sp>
            <p:nvSpPr>
              <p:cNvPr id="26796" name="Text Box 172"/>
              <p:cNvSpPr txBox="1">
                <a:spLocks noChangeArrowheads="1"/>
              </p:cNvSpPr>
              <p:nvPr/>
            </p:nvSpPr>
            <p:spPr bwMode="auto">
              <a:xfrm rot="19541255" flipH="1">
                <a:off x="3360" y="3253"/>
                <a:ext cx="292" cy="173"/>
              </a:xfrm>
              <a:prstGeom prst="rect">
                <a:avLst/>
              </a:prstGeom>
              <a:noFill/>
              <a:ln w="12700">
                <a:noFill/>
                <a:miter lim="800000"/>
                <a:headEnd/>
                <a:tailEnd/>
              </a:ln>
            </p:spPr>
            <p:txBody>
              <a:bodyPr wrap="none">
                <a:spAutoFit/>
              </a:bodyPr>
              <a:lstStyle/>
              <a:p>
                <a:r>
                  <a:rPr lang="en-US" b="1"/>
                  <a:t>H</a:t>
                </a:r>
                <a:r>
                  <a:rPr lang="en-US" b="1" baseline="-25000"/>
                  <a:t>2</a:t>
                </a:r>
                <a:r>
                  <a:rPr lang="en-US" b="1"/>
                  <a:t>N</a:t>
                </a:r>
              </a:p>
            </p:txBody>
          </p:sp>
          <p:sp>
            <p:nvSpPr>
              <p:cNvPr id="26797" name="Line 173"/>
              <p:cNvSpPr>
                <a:spLocks noChangeShapeType="1"/>
              </p:cNvSpPr>
              <p:nvPr/>
            </p:nvSpPr>
            <p:spPr bwMode="auto">
              <a:xfrm rot="-2058745" flipH="1" flipV="1">
                <a:off x="3549" y="2846"/>
                <a:ext cx="0" cy="139"/>
              </a:xfrm>
              <a:prstGeom prst="line">
                <a:avLst/>
              </a:prstGeom>
              <a:noFill/>
              <a:ln w="12700">
                <a:solidFill>
                  <a:schemeClr val="tx1"/>
                </a:solidFill>
                <a:round/>
                <a:headEnd/>
                <a:tailEnd/>
              </a:ln>
            </p:spPr>
            <p:txBody>
              <a:bodyPr wrap="none" anchor="ctr"/>
              <a:lstStyle/>
              <a:p>
                <a:endParaRPr lang="fr-FR"/>
              </a:p>
            </p:txBody>
          </p:sp>
          <p:sp>
            <p:nvSpPr>
              <p:cNvPr id="26798" name="Rectangle 174"/>
              <p:cNvSpPr>
                <a:spLocks noChangeArrowheads="1"/>
              </p:cNvSpPr>
              <p:nvPr/>
            </p:nvSpPr>
            <p:spPr bwMode="auto">
              <a:xfrm rot="19541255" flipH="1">
                <a:off x="3726" y="3149"/>
                <a:ext cx="56" cy="84"/>
              </a:xfrm>
              <a:prstGeom prst="rect">
                <a:avLst/>
              </a:prstGeom>
              <a:solidFill>
                <a:schemeClr val="bg1"/>
              </a:solidFill>
              <a:ln w="12700">
                <a:noFill/>
                <a:miter lim="800000"/>
                <a:headEnd/>
                <a:tailEnd/>
              </a:ln>
            </p:spPr>
            <p:txBody>
              <a:bodyPr wrap="none" anchor="ctr"/>
              <a:lstStyle/>
              <a:p>
                <a:endParaRPr lang="fr-FR"/>
              </a:p>
            </p:txBody>
          </p:sp>
          <p:sp>
            <p:nvSpPr>
              <p:cNvPr id="26799" name="Text Box 175"/>
              <p:cNvSpPr txBox="1">
                <a:spLocks noChangeArrowheads="1"/>
              </p:cNvSpPr>
              <p:nvPr/>
            </p:nvSpPr>
            <p:spPr bwMode="auto">
              <a:xfrm rot="19541255" flipH="1">
                <a:off x="3674" y="3112"/>
                <a:ext cx="185" cy="173"/>
              </a:xfrm>
              <a:prstGeom prst="rect">
                <a:avLst/>
              </a:prstGeom>
              <a:noFill/>
              <a:ln w="12700">
                <a:noFill/>
                <a:miter lim="800000"/>
                <a:headEnd/>
                <a:tailEnd/>
              </a:ln>
            </p:spPr>
            <p:txBody>
              <a:bodyPr wrap="none">
                <a:spAutoFit/>
              </a:bodyPr>
              <a:lstStyle/>
              <a:p>
                <a:r>
                  <a:rPr lang="en-US" b="1"/>
                  <a:t>N</a:t>
                </a:r>
              </a:p>
            </p:txBody>
          </p:sp>
          <p:sp>
            <p:nvSpPr>
              <p:cNvPr id="26800" name="Rectangle 176"/>
              <p:cNvSpPr>
                <a:spLocks noChangeArrowheads="1"/>
              </p:cNvSpPr>
              <p:nvPr/>
            </p:nvSpPr>
            <p:spPr bwMode="auto">
              <a:xfrm rot="19541255" flipH="1">
                <a:off x="3520" y="3045"/>
                <a:ext cx="55" cy="84"/>
              </a:xfrm>
              <a:prstGeom prst="rect">
                <a:avLst/>
              </a:prstGeom>
              <a:solidFill>
                <a:schemeClr val="bg1"/>
              </a:solidFill>
              <a:ln w="12700">
                <a:noFill/>
                <a:miter lim="800000"/>
                <a:headEnd/>
                <a:tailEnd/>
              </a:ln>
            </p:spPr>
            <p:txBody>
              <a:bodyPr wrap="none" anchor="ctr"/>
              <a:lstStyle/>
              <a:p>
                <a:endParaRPr lang="fr-FR"/>
              </a:p>
            </p:txBody>
          </p:sp>
          <p:sp>
            <p:nvSpPr>
              <p:cNvPr id="26801" name="Text Box 177"/>
              <p:cNvSpPr txBox="1">
                <a:spLocks noChangeArrowheads="1"/>
              </p:cNvSpPr>
              <p:nvPr/>
            </p:nvSpPr>
            <p:spPr bwMode="auto">
              <a:xfrm rot="19541255" flipH="1">
                <a:off x="3392" y="3025"/>
                <a:ext cx="260" cy="173"/>
              </a:xfrm>
              <a:prstGeom prst="rect">
                <a:avLst/>
              </a:prstGeom>
              <a:noFill/>
              <a:ln w="12700">
                <a:noFill/>
                <a:miter lim="800000"/>
                <a:headEnd/>
                <a:tailEnd/>
              </a:ln>
            </p:spPr>
            <p:txBody>
              <a:bodyPr wrap="none">
                <a:spAutoFit/>
              </a:bodyPr>
              <a:lstStyle/>
              <a:p>
                <a:r>
                  <a:rPr lang="en-US" b="1"/>
                  <a:t>HN</a:t>
                </a:r>
              </a:p>
            </p:txBody>
          </p:sp>
          <p:sp>
            <p:nvSpPr>
              <p:cNvPr id="26802" name="Rectangle 178"/>
              <p:cNvSpPr>
                <a:spLocks noChangeArrowheads="1"/>
              </p:cNvSpPr>
              <p:nvPr/>
            </p:nvSpPr>
            <p:spPr bwMode="auto">
              <a:xfrm rot="19541255" flipH="1">
                <a:off x="3891" y="2996"/>
                <a:ext cx="56" cy="85"/>
              </a:xfrm>
              <a:prstGeom prst="rect">
                <a:avLst/>
              </a:prstGeom>
              <a:solidFill>
                <a:schemeClr val="bg1"/>
              </a:solidFill>
              <a:ln w="12700">
                <a:noFill/>
                <a:miter lim="800000"/>
                <a:headEnd/>
                <a:tailEnd/>
              </a:ln>
            </p:spPr>
            <p:txBody>
              <a:bodyPr wrap="none" anchor="ctr"/>
              <a:lstStyle/>
              <a:p>
                <a:endParaRPr lang="fr-FR"/>
              </a:p>
            </p:txBody>
          </p:sp>
          <p:sp>
            <p:nvSpPr>
              <p:cNvPr id="26803" name="Text Box 179"/>
              <p:cNvSpPr txBox="1">
                <a:spLocks noChangeArrowheads="1"/>
              </p:cNvSpPr>
              <p:nvPr/>
            </p:nvSpPr>
            <p:spPr bwMode="auto">
              <a:xfrm rot="19541255" flipH="1">
                <a:off x="3839" y="2959"/>
                <a:ext cx="185" cy="173"/>
              </a:xfrm>
              <a:prstGeom prst="rect">
                <a:avLst/>
              </a:prstGeom>
              <a:noFill/>
              <a:ln w="12700">
                <a:noFill/>
                <a:miter lim="800000"/>
                <a:headEnd/>
                <a:tailEnd/>
              </a:ln>
            </p:spPr>
            <p:txBody>
              <a:bodyPr wrap="none">
                <a:spAutoFit/>
              </a:bodyPr>
              <a:lstStyle/>
              <a:p>
                <a:r>
                  <a:rPr lang="en-US" b="1"/>
                  <a:t>N</a:t>
                </a:r>
              </a:p>
            </p:txBody>
          </p:sp>
          <p:sp>
            <p:nvSpPr>
              <p:cNvPr id="26804" name="Line 180"/>
              <p:cNvSpPr>
                <a:spLocks noChangeShapeType="1"/>
              </p:cNvSpPr>
              <p:nvPr/>
            </p:nvSpPr>
            <p:spPr bwMode="auto">
              <a:xfrm rot="-2058745">
                <a:off x="3859" y="2881"/>
                <a:ext cx="27" cy="51"/>
              </a:xfrm>
              <a:prstGeom prst="line">
                <a:avLst/>
              </a:prstGeom>
              <a:noFill/>
              <a:ln w="12700">
                <a:solidFill>
                  <a:schemeClr val="tx1"/>
                </a:solidFill>
                <a:round/>
                <a:headEnd/>
                <a:tailEnd/>
              </a:ln>
            </p:spPr>
            <p:txBody>
              <a:bodyPr wrap="none" anchor="ctr"/>
              <a:lstStyle/>
              <a:p>
                <a:endParaRPr lang="fr-FR"/>
              </a:p>
            </p:txBody>
          </p:sp>
          <p:sp>
            <p:nvSpPr>
              <p:cNvPr id="26805" name="Line 181"/>
              <p:cNvSpPr>
                <a:spLocks noChangeShapeType="1"/>
              </p:cNvSpPr>
              <p:nvPr/>
            </p:nvSpPr>
            <p:spPr bwMode="auto">
              <a:xfrm rot="19541255" flipH="1">
                <a:off x="3751" y="2967"/>
                <a:ext cx="0" cy="118"/>
              </a:xfrm>
              <a:prstGeom prst="line">
                <a:avLst/>
              </a:prstGeom>
              <a:noFill/>
              <a:ln w="12700">
                <a:solidFill>
                  <a:schemeClr val="tx1"/>
                </a:solidFill>
                <a:round/>
                <a:headEnd/>
                <a:tailEnd/>
              </a:ln>
            </p:spPr>
            <p:txBody>
              <a:bodyPr wrap="none" anchor="ctr"/>
              <a:lstStyle/>
              <a:p>
                <a:endParaRPr lang="fr-FR"/>
              </a:p>
            </p:txBody>
          </p:sp>
          <p:sp>
            <p:nvSpPr>
              <p:cNvPr id="26806" name="Line 182"/>
              <p:cNvSpPr>
                <a:spLocks noChangeShapeType="1"/>
              </p:cNvSpPr>
              <p:nvPr/>
            </p:nvSpPr>
            <p:spPr bwMode="auto">
              <a:xfrm rot="19541255" flipH="1">
                <a:off x="3564" y="3217"/>
                <a:ext cx="77" cy="49"/>
              </a:xfrm>
              <a:prstGeom prst="line">
                <a:avLst/>
              </a:prstGeom>
              <a:noFill/>
              <a:ln w="12700">
                <a:solidFill>
                  <a:schemeClr val="tx1"/>
                </a:solidFill>
                <a:round/>
                <a:headEnd/>
                <a:tailEnd/>
              </a:ln>
            </p:spPr>
            <p:txBody>
              <a:bodyPr wrap="none" anchor="ctr"/>
              <a:lstStyle/>
              <a:p>
                <a:endParaRPr lang="fr-FR"/>
              </a:p>
            </p:txBody>
          </p:sp>
          <p:sp>
            <p:nvSpPr>
              <p:cNvPr id="26807" name="Line 183"/>
              <p:cNvSpPr>
                <a:spLocks noChangeShapeType="1"/>
              </p:cNvSpPr>
              <p:nvPr/>
            </p:nvSpPr>
            <p:spPr bwMode="auto">
              <a:xfrm rot="-2058745">
                <a:off x="3628" y="3152"/>
                <a:ext cx="77" cy="49"/>
              </a:xfrm>
              <a:prstGeom prst="line">
                <a:avLst/>
              </a:prstGeom>
              <a:noFill/>
              <a:ln w="12700">
                <a:solidFill>
                  <a:schemeClr val="tx1"/>
                </a:solidFill>
                <a:round/>
                <a:headEnd/>
                <a:tailEnd/>
              </a:ln>
            </p:spPr>
            <p:txBody>
              <a:bodyPr wrap="none" anchor="ctr"/>
              <a:lstStyle/>
              <a:p>
                <a:endParaRPr lang="fr-FR"/>
              </a:p>
            </p:txBody>
          </p:sp>
          <p:sp>
            <p:nvSpPr>
              <p:cNvPr id="26808" name="Rectangle 184"/>
              <p:cNvSpPr>
                <a:spLocks noChangeArrowheads="1"/>
              </p:cNvSpPr>
              <p:nvPr/>
            </p:nvSpPr>
            <p:spPr bwMode="auto">
              <a:xfrm rot="19541255" flipH="1">
                <a:off x="3767" y="2815"/>
                <a:ext cx="56" cy="85"/>
              </a:xfrm>
              <a:prstGeom prst="rect">
                <a:avLst/>
              </a:prstGeom>
              <a:solidFill>
                <a:schemeClr val="bg1"/>
              </a:solidFill>
              <a:ln w="12700">
                <a:noFill/>
                <a:miter lim="800000"/>
                <a:headEnd/>
                <a:tailEnd/>
              </a:ln>
            </p:spPr>
            <p:txBody>
              <a:bodyPr wrap="none" anchor="ctr"/>
              <a:lstStyle/>
              <a:p>
                <a:endParaRPr lang="fr-FR"/>
              </a:p>
            </p:txBody>
          </p:sp>
          <p:sp>
            <p:nvSpPr>
              <p:cNvPr id="26809" name="Text Box 185"/>
              <p:cNvSpPr txBox="1">
                <a:spLocks noChangeArrowheads="1"/>
              </p:cNvSpPr>
              <p:nvPr/>
            </p:nvSpPr>
            <p:spPr bwMode="auto">
              <a:xfrm rot="19541255" flipH="1">
                <a:off x="3715" y="2778"/>
                <a:ext cx="185" cy="173"/>
              </a:xfrm>
              <a:prstGeom prst="rect">
                <a:avLst/>
              </a:prstGeom>
              <a:noFill/>
              <a:ln w="12700">
                <a:noFill/>
                <a:miter lim="800000"/>
                <a:headEnd/>
                <a:tailEnd/>
              </a:ln>
            </p:spPr>
            <p:txBody>
              <a:bodyPr wrap="none">
                <a:spAutoFit/>
              </a:bodyPr>
              <a:lstStyle/>
              <a:p>
                <a:r>
                  <a:rPr lang="en-US" b="1"/>
                  <a:t>N</a:t>
                </a:r>
              </a:p>
            </p:txBody>
          </p:sp>
          <p:sp>
            <p:nvSpPr>
              <p:cNvPr id="26810" name="Line 186"/>
              <p:cNvSpPr>
                <a:spLocks noChangeShapeType="1"/>
              </p:cNvSpPr>
              <p:nvPr/>
            </p:nvSpPr>
            <p:spPr bwMode="auto">
              <a:xfrm rot="-2058745" flipH="1" flipV="1">
                <a:off x="3567" y="2834"/>
                <a:ext cx="0" cy="139"/>
              </a:xfrm>
              <a:prstGeom prst="line">
                <a:avLst/>
              </a:prstGeom>
              <a:noFill/>
              <a:ln w="12700">
                <a:solidFill>
                  <a:schemeClr val="tx1"/>
                </a:solidFill>
                <a:round/>
                <a:headEnd/>
                <a:tailEnd/>
              </a:ln>
            </p:spPr>
            <p:txBody>
              <a:bodyPr wrap="none" anchor="ctr"/>
              <a:lstStyle/>
              <a:p>
                <a:endParaRPr lang="fr-FR"/>
              </a:p>
            </p:txBody>
          </p:sp>
          <p:sp>
            <p:nvSpPr>
              <p:cNvPr id="26811" name="Text Box 187"/>
              <p:cNvSpPr txBox="1">
                <a:spLocks noChangeArrowheads="1"/>
              </p:cNvSpPr>
              <p:nvPr/>
            </p:nvSpPr>
            <p:spPr bwMode="auto">
              <a:xfrm>
                <a:off x="4438" y="2816"/>
                <a:ext cx="116" cy="173"/>
              </a:xfrm>
              <a:prstGeom prst="rect">
                <a:avLst/>
              </a:prstGeom>
              <a:noFill/>
              <a:ln w="12700">
                <a:noFill/>
                <a:miter lim="800000"/>
                <a:headEnd/>
                <a:tailEnd/>
              </a:ln>
            </p:spPr>
            <p:txBody>
              <a:bodyPr wrap="none">
                <a:spAutoFit/>
              </a:bodyPr>
              <a:lstStyle/>
              <a:p>
                <a:endParaRPr lang="fr-FR" b="1"/>
              </a:p>
            </p:txBody>
          </p:sp>
          <p:sp>
            <p:nvSpPr>
              <p:cNvPr id="26812" name="Text Box 188"/>
              <p:cNvSpPr txBox="1">
                <a:spLocks noChangeArrowheads="1"/>
              </p:cNvSpPr>
              <p:nvPr/>
            </p:nvSpPr>
            <p:spPr bwMode="auto">
              <a:xfrm flipH="1">
                <a:off x="3965" y="1657"/>
                <a:ext cx="191" cy="173"/>
              </a:xfrm>
              <a:prstGeom prst="rect">
                <a:avLst/>
              </a:prstGeom>
              <a:noFill/>
              <a:ln w="12700">
                <a:noFill/>
                <a:miter lim="800000"/>
                <a:headEnd/>
                <a:tailEnd/>
              </a:ln>
            </p:spPr>
            <p:txBody>
              <a:bodyPr wrap="none">
                <a:spAutoFit/>
              </a:bodyPr>
              <a:lstStyle/>
              <a:p>
                <a:r>
                  <a:rPr lang="en-US" b="1"/>
                  <a:t>H</a:t>
                </a:r>
              </a:p>
            </p:txBody>
          </p:sp>
          <p:sp>
            <p:nvSpPr>
              <p:cNvPr id="26813" name="AutoShape 189"/>
              <p:cNvSpPr>
                <a:spLocks noChangeArrowheads="1"/>
              </p:cNvSpPr>
              <p:nvPr/>
            </p:nvSpPr>
            <p:spPr bwMode="auto">
              <a:xfrm flipH="1" flipV="1">
                <a:off x="3963" y="1917"/>
                <a:ext cx="486" cy="304"/>
              </a:xfrm>
              <a:prstGeom prst="pentagon">
                <a:avLst/>
              </a:prstGeom>
              <a:noFill/>
              <a:ln w="19050">
                <a:solidFill>
                  <a:schemeClr val="tx1"/>
                </a:solidFill>
                <a:miter lim="800000"/>
                <a:headEnd/>
                <a:tailEnd/>
              </a:ln>
            </p:spPr>
            <p:txBody>
              <a:bodyPr wrap="none" anchor="ctr"/>
              <a:lstStyle/>
              <a:p>
                <a:endParaRPr lang="fr-FR"/>
              </a:p>
            </p:txBody>
          </p:sp>
          <p:sp>
            <p:nvSpPr>
              <p:cNvPr id="26814" name="Rectangle 190"/>
              <p:cNvSpPr>
                <a:spLocks noChangeArrowheads="1"/>
              </p:cNvSpPr>
              <p:nvPr/>
            </p:nvSpPr>
            <p:spPr bwMode="auto">
              <a:xfrm flipH="1" flipV="1">
                <a:off x="4171" y="2187"/>
                <a:ext cx="70" cy="84"/>
              </a:xfrm>
              <a:prstGeom prst="rect">
                <a:avLst/>
              </a:prstGeom>
              <a:solidFill>
                <a:schemeClr val="bg1"/>
              </a:solidFill>
              <a:ln w="12700">
                <a:noFill/>
                <a:miter lim="800000"/>
                <a:headEnd/>
                <a:tailEnd/>
              </a:ln>
            </p:spPr>
            <p:txBody>
              <a:bodyPr wrap="none" anchor="ctr"/>
              <a:lstStyle/>
              <a:p>
                <a:endParaRPr lang="fr-FR"/>
              </a:p>
            </p:txBody>
          </p:sp>
          <p:sp>
            <p:nvSpPr>
              <p:cNvPr id="26815" name="Line 191"/>
              <p:cNvSpPr>
                <a:spLocks noChangeShapeType="1"/>
              </p:cNvSpPr>
              <p:nvPr/>
            </p:nvSpPr>
            <p:spPr bwMode="auto">
              <a:xfrm flipH="1">
                <a:off x="4060" y="1770"/>
                <a:ext cx="0" cy="152"/>
              </a:xfrm>
              <a:prstGeom prst="line">
                <a:avLst/>
              </a:prstGeom>
              <a:noFill/>
              <a:ln w="12700">
                <a:solidFill>
                  <a:schemeClr val="tx1"/>
                </a:solidFill>
                <a:round/>
                <a:headEnd/>
                <a:tailEnd/>
              </a:ln>
            </p:spPr>
            <p:txBody>
              <a:bodyPr wrap="none" anchor="ctr"/>
              <a:lstStyle/>
              <a:p>
                <a:endParaRPr lang="fr-FR"/>
              </a:p>
            </p:txBody>
          </p:sp>
          <p:sp>
            <p:nvSpPr>
              <p:cNvPr id="26816" name="Text Box 192"/>
              <p:cNvSpPr txBox="1">
                <a:spLocks noChangeArrowheads="1"/>
              </p:cNvSpPr>
              <p:nvPr/>
            </p:nvSpPr>
            <p:spPr bwMode="auto">
              <a:xfrm flipH="1">
                <a:off x="4364" y="2606"/>
                <a:ext cx="175" cy="173"/>
              </a:xfrm>
              <a:prstGeom prst="rect">
                <a:avLst/>
              </a:prstGeom>
              <a:noFill/>
              <a:ln w="12700">
                <a:noFill/>
                <a:miter lim="800000"/>
                <a:headEnd/>
                <a:tailEnd/>
              </a:ln>
            </p:spPr>
            <p:txBody>
              <a:bodyPr wrap="none">
                <a:spAutoFit/>
              </a:bodyPr>
              <a:lstStyle/>
              <a:p>
                <a:r>
                  <a:rPr lang="en-US" b="1"/>
                  <a:t>P</a:t>
                </a:r>
              </a:p>
            </p:txBody>
          </p:sp>
          <p:sp>
            <p:nvSpPr>
              <p:cNvPr id="26817" name="Line 193"/>
              <p:cNvSpPr>
                <a:spLocks noChangeShapeType="1"/>
              </p:cNvSpPr>
              <p:nvPr/>
            </p:nvSpPr>
            <p:spPr bwMode="auto">
              <a:xfrm rot="16200000" flipH="1">
                <a:off x="4540" y="2624"/>
                <a:ext cx="0" cy="125"/>
              </a:xfrm>
              <a:prstGeom prst="line">
                <a:avLst/>
              </a:prstGeom>
              <a:noFill/>
              <a:ln w="12700">
                <a:solidFill>
                  <a:schemeClr val="tx1"/>
                </a:solidFill>
                <a:round/>
                <a:headEnd/>
                <a:tailEnd/>
              </a:ln>
            </p:spPr>
            <p:txBody>
              <a:bodyPr wrap="none" anchor="ctr"/>
              <a:lstStyle/>
              <a:p>
                <a:endParaRPr lang="fr-FR"/>
              </a:p>
            </p:txBody>
          </p:sp>
          <p:sp>
            <p:nvSpPr>
              <p:cNvPr id="26818" name="Line 194"/>
              <p:cNvSpPr>
                <a:spLocks noChangeShapeType="1"/>
              </p:cNvSpPr>
              <p:nvPr/>
            </p:nvSpPr>
            <p:spPr bwMode="auto">
              <a:xfrm flipH="1">
                <a:off x="4356" y="1770"/>
                <a:ext cx="0" cy="152"/>
              </a:xfrm>
              <a:prstGeom prst="line">
                <a:avLst/>
              </a:prstGeom>
              <a:noFill/>
              <a:ln w="12700">
                <a:solidFill>
                  <a:schemeClr val="tx1"/>
                </a:solidFill>
                <a:round/>
                <a:headEnd/>
                <a:tailEnd/>
              </a:ln>
            </p:spPr>
            <p:txBody>
              <a:bodyPr wrap="none" anchor="ctr"/>
              <a:lstStyle/>
              <a:p>
                <a:endParaRPr lang="fr-FR"/>
              </a:p>
            </p:txBody>
          </p:sp>
          <p:sp>
            <p:nvSpPr>
              <p:cNvPr id="26819" name="Line 195"/>
              <p:cNvSpPr>
                <a:spLocks noChangeShapeType="1"/>
              </p:cNvSpPr>
              <p:nvPr/>
            </p:nvSpPr>
            <p:spPr bwMode="auto">
              <a:xfrm flipH="1">
                <a:off x="4449" y="2103"/>
                <a:ext cx="0" cy="135"/>
              </a:xfrm>
              <a:prstGeom prst="line">
                <a:avLst/>
              </a:prstGeom>
              <a:noFill/>
              <a:ln w="12700">
                <a:solidFill>
                  <a:schemeClr val="tx1"/>
                </a:solidFill>
                <a:round/>
                <a:headEnd/>
                <a:tailEnd/>
              </a:ln>
            </p:spPr>
            <p:txBody>
              <a:bodyPr wrap="none" anchor="ctr"/>
              <a:lstStyle/>
              <a:p>
                <a:endParaRPr lang="fr-FR"/>
              </a:p>
            </p:txBody>
          </p:sp>
          <p:sp>
            <p:nvSpPr>
              <p:cNvPr id="26820" name="Line 196"/>
              <p:cNvSpPr>
                <a:spLocks noChangeShapeType="1"/>
              </p:cNvSpPr>
              <p:nvPr/>
            </p:nvSpPr>
            <p:spPr bwMode="auto">
              <a:xfrm flipH="1">
                <a:off x="4449" y="2305"/>
                <a:ext cx="0" cy="123"/>
              </a:xfrm>
              <a:prstGeom prst="line">
                <a:avLst/>
              </a:prstGeom>
              <a:noFill/>
              <a:ln w="12700">
                <a:solidFill>
                  <a:schemeClr val="tx1"/>
                </a:solidFill>
                <a:round/>
                <a:headEnd/>
                <a:tailEnd/>
              </a:ln>
            </p:spPr>
            <p:txBody>
              <a:bodyPr wrap="none" anchor="ctr"/>
              <a:lstStyle/>
              <a:p>
                <a:endParaRPr lang="fr-FR"/>
              </a:p>
            </p:txBody>
          </p:sp>
          <p:sp>
            <p:nvSpPr>
              <p:cNvPr id="26821" name="Line 197"/>
              <p:cNvSpPr>
                <a:spLocks noChangeShapeType="1"/>
              </p:cNvSpPr>
              <p:nvPr/>
            </p:nvSpPr>
            <p:spPr bwMode="auto">
              <a:xfrm flipH="1">
                <a:off x="4449" y="2729"/>
                <a:ext cx="0" cy="133"/>
              </a:xfrm>
              <a:prstGeom prst="line">
                <a:avLst/>
              </a:prstGeom>
              <a:noFill/>
              <a:ln w="12700">
                <a:solidFill>
                  <a:schemeClr val="tx1"/>
                </a:solidFill>
                <a:round/>
                <a:headEnd/>
                <a:tailEnd/>
              </a:ln>
            </p:spPr>
            <p:txBody>
              <a:bodyPr wrap="none" anchor="ctr"/>
              <a:lstStyle/>
              <a:p>
                <a:endParaRPr lang="fr-FR"/>
              </a:p>
            </p:txBody>
          </p:sp>
          <p:sp>
            <p:nvSpPr>
              <p:cNvPr id="26822" name="Line 198"/>
              <p:cNvSpPr>
                <a:spLocks noChangeShapeType="1"/>
              </p:cNvSpPr>
              <p:nvPr/>
            </p:nvSpPr>
            <p:spPr bwMode="auto">
              <a:xfrm rot="16200000" flipH="1">
                <a:off x="4359" y="2630"/>
                <a:ext cx="0" cy="125"/>
              </a:xfrm>
              <a:prstGeom prst="line">
                <a:avLst/>
              </a:prstGeom>
              <a:noFill/>
              <a:ln w="12700">
                <a:solidFill>
                  <a:schemeClr val="tx1"/>
                </a:solidFill>
                <a:round/>
                <a:headEnd/>
                <a:tailEnd/>
              </a:ln>
            </p:spPr>
            <p:txBody>
              <a:bodyPr wrap="none" anchor="ctr"/>
              <a:lstStyle/>
              <a:p>
                <a:endParaRPr lang="fr-FR"/>
              </a:p>
            </p:txBody>
          </p:sp>
          <p:sp>
            <p:nvSpPr>
              <p:cNvPr id="26823" name="Text Box 199"/>
              <p:cNvSpPr txBox="1">
                <a:spLocks noChangeArrowheads="1"/>
              </p:cNvSpPr>
              <p:nvPr/>
            </p:nvSpPr>
            <p:spPr bwMode="auto">
              <a:xfrm flipH="1">
                <a:off x="4552" y="2580"/>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6824" name="Line 200"/>
              <p:cNvSpPr>
                <a:spLocks noChangeShapeType="1"/>
              </p:cNvSpPr>
              <p:nvPr/>
            </p:nvSpPr>
            <p:spPr bwMode="auto">
              <a:xfrm rot="16200000" flipH="1">
                <a:off x="4359" y="2613"/>
                <a:ext cx="0" cy="125"/>
              </a:xfrm>
              <a:prstGeom prst="line">
                <a:avLst/>
              </a:prstGeom>
              <a:noFill/>
              <a:ln w="12700">
                <a:solidFill>
                  <a:schemeClr val="tx1"/>
                </a:solidFill>
                <a:round/>
                <a:headEnd/>
                <a:tailEnd/>
              </a:ln>
            </p:spPr>
            <p:txBody>
              <a:bodyPr wrap="none" anchor="ctr"/>
              <a:lstStyle/>
              <a:p>
                <a:endParaRPr lang="fr-FR"/>
              </a:p>
            </p:txBody>
          </p:sp>
          <p:sp>
            <p:nvSpPr>
              <p:cNvPr id="26825" name="Text Box 201"/>
              <p:cNvSpPr txBox="1">
                <a:spLocks noChangeArrowheads="1"/>
              </p:cNvSpPr>
              <p:nvPr/>
            </p:nvSpPr>
            <p:spPr bwMode="auto">
              <a:xfrm flipH="1">
                <a:off x="4112" y="2125"/>
                <a:ext cx="191" cy="173"/>
              </a:xfrm>
              <a:prstGeom prst="rect">
                <a:avLst/>
              </a:prstGeom>
              <a:noFill/>
              <a:ln w="12700">
                <a:noFill/>
                <a:miter lim="800000"/>
                <a:headEnd/>
                <a:tailEnd/>
              </a:ln>
            </p:spPr>
            <p:txBody>
              <a:bodyPr wrap="none">
                <a:spAutoFit/>
              </a:bodyPr>
              <a:lstStyle/>
              <a:p>
                <a:r>
                  <a:rPr lang="en-US" b="1"/>
                  <a:t>O</a:t>
                </a:r>
              </a:p>
            </p:txBody>
          </p:sp>
          <p:sp>
            <p:nvSpPr>
              <p:cNvPr id="26826" name="Text Box 202"/>
              <p:cNvSpPr txBox="1">
                <a:spLocks noChangeArrowheads="1"/>
              </p:cNvSpPr>
              <p:nvPr/>
            </p:nvSpPr>
            <p:spPr bwMode="auto">
              <a:xfrm flipH="1" flipV="1">
                <a:off x="4176" y="2592"/>
                <a:ext cx="191" cy="173"/>
              </a:xfrm>
              <a:prstGeom prst="rect">
                <a:avLst/>
              </a:prstGeom>
              <a:noFill/>
              <a:ln w="12700">
                <a:noFill/>
                <a:miter lim="800000"/>
                <a:headEnd/>
                <a:tailEnd/>
              </a:ln>
            </p:spPr>
            <p:txBody>
              <a:bodyPr wrap="none">
                <a:spAutoFit/>
              </a:bodyPr>
              <a:lstStyle/>
              <a:p>
                <a:r>
                  <a:rPr lang="en-US" b="1"/>
                  <a:t>O</a:t>
                </a:r>
              </a:p>
            </p:txBody>
          </p:sp>
          <p:sp>
            <p:nvSpPr>
              <p:cNvPr id="26827" name="Line 203"/>
              <p:cNvSpPr>
                <a:spLocks noChangeShapeType="1"/>
              </p:cNvSpPr>
              <p:nvPr/>
            </p:nvSpPr>
            <p:spPr bwMode="auto">
              <a:xfrm flipH="1">
                <a:off x="4449" y="2513"/>
                <a:ext cx="0" cy="138"/>
              </a:xfrm>
              <a:prstGeom prst="line">
                <a:avLst/>
              </a:prstGeom>
              <a:noFill/>
              <a:ln w="12700">
                <a:solidFill>
                  <a:schemeClr val="tx1"/>
                </a:solidFill>
                <a:round/>
                <a:headEnd/>
                <a:tailEnd/>
              </a:ln>
            </p:spPr>
            <p:txBody>
              <a:bodyPr wrap="none" anchor="ctr"/>
              <a:lstStyle/>
              <a:p>
                <a:endParaRPr lang="fr-FR"/>
              </a:p>
            </p:txBody>
          </p:sp>
          <p:sp>
            <p:nvSpPr>
              <p:cNvPr id="26828" name="Text Box 204"/>
              <p:cNvSpPr txBox="1">
                <a:spLocks noChangeArrowheads="1"/>
              </p:cNvSpPr>
              <p:nvPr/>
            </p:nvSpPr>
            <p:spPr bwMode="auto">
              <a:xfrm flipH="1">
                <a:off x="4359" y="2188"/>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6829" name="Text Box 205"/>
              <p:cNvSpPr txBox="1">
                <a:spLocks noChangeArrowheads="1"/>
              </p:cNvSpPr>
              <p:nvPr/>
            </p:nvSpPr>
            <p:spPr bwMode="auto">
              <a:xfrm flipH="1">
                <a:off x="4262" y="1647"/>
                <a:ext cx="191" cy="173"/>
              </a:xfrm>
              <a:prstGeom prst="rect">
                <a:avLst/>
              </a:prstGeom>
              <a:noFill/>
              <a:ln w="12700">
                <a:noFill/>
                <a:miter lim="800000"/>
                <a:headEnd/>
                <a:tailEnd/>
              </a:ln>
            </p:spPr>
            <p:txBody>
              <a:bodyPr wrap="none">
                <a:spAutoFit/>
              </a:bodyPr>
              <a:lstStyle/>
              <a:p>
                <a:r>
                  <a:rPr lang="en-US" b="1"/>
                  <a:t>O</a:t>
                </a:r>
              </a:p>
            </p:txBody>
          </p:sp>
          <p:sp>
            <p:nvSpPr>
              <p:cNvPr id="26830" name="Text Box 206"/>
              <p:cNvSpPr txBox="1">
                <a:spLocks noChangeArrowheads="1"/>
              </p:cNvSpPr>
              <p:nvPr/>
            </p:nvSpPr>
            <p:spPr bwMode="auto">
              <a:xfrm flipH="1" flipV="1">
                <a:off x="4355" y="2378"/>
                <a:ext cx="191" cy="173"/>
              </a:xfrm>
              <a:prstGeom prst="rect">
                <a:avLst/>
              </a:prstGeom>
              <a:noFill/>
              <a:ln w="12700">
                <a:noFill/>
                <a:miter lim="800000"/>
                <a:headEnd/>
                <a:tailEnd/>
              </a:ln>
            </p:spPr>
            <p:txBody>
              <a:bodyPr wrap="none">
                <a:spAutoFit/>
              </a:bodyPr>
              <a:lstStyle/>
              <a:p>
                <a:r>
                  <a:rPr lang="en-US" b="1"/>
                  <a:t>O</a:t>
                </a:r>
              </a:p>
            </p:txBody>
          </p:sp>
          <p:sp>
            <p:nvSpPr>
              <p:cNvPr id="26831" name="Line 207"/>
              <p:cNvSpPr>
                <a:spLocks noChangeShapeType="1"/>
              </p:cNvSpPr>
              <p:nvPr/>
            </p:nvSpPr>
            <p:spPr bwMode="auto">
              <a:xfrm rot="19329868" flipH="1">
                <a:off x="3903" y="1913"/>
                <a:ext cx="0" cy="219"/>
              </a:xfrm>
              <a:prstGeom prst="line">
                <a:avLst/>
              </a:prstGeom>
              <a:noFill/>
              <a:ln w="19050">
                <a:solidFill>
                  <a:schemeClr val="tx1"/>
                </a:solidFill>
                <a:round/>
                <a:headEnd/>
                <a:tailEnd/>
              </a:ln>
            </p:spPr>
            <p:txBody>
              <a:bodyPr wrap="none" anchor="ctr"/>
              <a:lstStyle/>
              <a:p>
                <a:endParaRPr lang="fr-FR"/>
              </a:p>
            </p:txBody>
          </p:sp>
          <p:sp>
            <p:nvSpPr>
              <p:cNvPr id="26832" name="AutoShape 208"/>
              <p:cNvSpPr>
                <a:spLocks noChangeArrowheads="1"/>
              </p:cNvSpPr>
              <p:nvPr/>
            </p:nvSpPr>
            <p:spPr bwMode="auto">
              <a:xfrm rot="3129868" flipH="1">
                <a:off x="3575" y="1684"/>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6833" name="Rectangle 209"/>
              <p:cNvSpPr>
                <a:spLocks noChangeArrowheads="1"/>
              </p:cNvSpPr>
              <p:nvPr/>
            </p:nvSpPr>
            <p:spPr bwMode="auto">
              <a:xfrm rot="19329868" flipH="1">
                <a:off x="3774" y="1871"/>
                <a:ext cx="61" cy="83"/>
              </a:xfrm>
              <a:prstGeom prst="rect">
                <a:avLst/>
              </a:prstGeom>
              <a:solidFill>
                <a:schemeClr val="bg1"/>
              </a:solidFill>
              <a:ln w="12700">
                <a:noFill/>
                <a:miter lim="800000"/>
                <a:headEnd/>
                <a:tailEnd/>
              </a:ln>
            </p:spPr>
            <p:txBody>
              <a:bodyPr wrap="none" anchor="ctr"/>
              <a:lstStyle/>
              <a:p>
                <a:endParaRPr lang="fr-FR"/>
              </a:p>
            </p:txBody>
          </p:sp>
          <p:sp>
            <p:nvSpPr>
              <p:cNvPr id="26834" name="Line 210"/>
              <p:cNvSpPr>
                <a:spLocks noChangeShapeType="1"/>
              </p:cNvSpPr>
              <p:nvPr/>
            </p:nvSpPr>
            <p:spPr bwMode="auto">
              <a:xfrm rot="-2270132" flipH="1" flipV="1">
                <a:off x="3581" y="1562"/>
                <a:ext cx="0" cy="148"/>
              </a:xfrm>
              <a:prstGeom prst="line">
                <a:avLst/>
              </a:prstGeom>
              <a:noFill/>
              <a:ln w="12700">
                <a:solidFill>
                  <a:schemeClr val="tx1"/>
                </a:solidFill>
                <a:round/>
                <a:headEnd/>
                <a:tailEnd/>
              </a:ln>
            </p:spPr>
            <p:txBody>
              <a:bodyPr wrap="none" anchor="ctr"/>
              <a:lstStyle/>
              <a:p>
                <a:endParaRPr lang="fr-FR"/>
              </a:p>
            </p:txBody>
          </p:sp>
          <p:sp>
            <p:nvSpPr>
              <p:cNvPr id="26835" name="Line 211"/>
              <p:cNvSpPr>
                <a:spLocks noChangeShapeType="1"/>
              </p:cNvSpPr>
              <p:nvPr/>
            </p:nvSpPr>
            <p:spPr bwMode="auto">
              <a:xfrm rot="19329868" flipH="1">
                <a:off x="3799" y="1686"/>
                <a:ext cx="0" cy="116"/>
              </a:xfrm>
              <a:prstGeom prst="line">
                <a:avLst/>
              </a:prstGeom>
              <a:noFill/>
              <a:ln w="12700">
                <a:solidFill>
                  <a:schemeClr val="tx1"/>
                </a:solidFill>
                <a:round/>
                <a:headEnd/>
                <a:tailEnd/>
              </a:ln>
            </p:spPr>
            <p:txBody>
              <a:bodyPr wrap="none" anchor="ctr"/>
              <a:lstStyle/>
              <a:p>
                <a:endParaRPr lang="fr-FR"/>
              </a:p>
            </p:txBody>
          </p:sp>
          <p:sp>
            <p:nvSpPr>
              <p:cNvPr id="26836" name="Line 212"/>
              <p:cNvSpPr>
                <a:spLocks noChangeShapeType="1"/>
              </p:cNvSpPr>
              <p:nvPr/>
            </p:nvSpPr>
            <p:spPr bwMode="auto">
              <a:xfrm rot="19329868" flipH="1">
                <a:off x="3582" y="1730"/>
                <a:ext cx="83" cy="48"/>
              </a:xfrm>
              <a:prstGeom prst="line">
                <a:avLst/>
              </a:prstGeom>
              <a:noFill/>
              <a:ln w="12700">
                <a:solidFill>
                  <a:schemeClr val="tx1"/>
                </a:solidFill>
                <a:round/>
                <a:headEnd/>
                <a:tailEnd/>
              </a:ln>
            </p:spPr>
            <p:txBody>
              <a:bodyPr wrap="none" anchor="ctr"/>
              <a:lstStyle/>
              <a:p>
                <a:endParaRPr lang="fr-FR"/>
              </a:p>
            </p:txBody>
          </p:sp>
          <p:sp>
            <p:nvSpPr>
              <p:cNvPr id="26837" name="Line 213"/>
              <p:cNvSpPr>
                <a:spLocks noChangeShapeType="1"/>
              </p:cNvSpPr>
              <p:nvPr/>
            </p:nvSpPr>
            <p:spPr bwMode="auto">
              <a:xfrm rot="19329868" flipH="1">
                <a:off x="3639" y="1947"/>
                <a:ext cx="65" cy="74"/>
              </a:xfrm>
              <a:prstGeom prst="line">
                <a:avLst/>
              </a:prstGeom>
              <a:noFill/>
              <a:ln w="12700">
                <a:solidFill>
                  <a:schemeClr val="tx1"/>
                </a:solidFill>
                <a:round/>
                <a:headEnd/>
                <a:tailEnd/>
              </a:ln>
            </p:spPr>
            <p:txBody>
              <a:bodyPr wrap="none" anchor="ctr"/>
              <a:lstStyle/>
              <a:p>
                <a:endParaRPr lang="fr-FR"/>
              </a:p>
            </p:txBody>
          </p:sp>
          <p:sp>
            <p:nvSpPr>
              <p:cNvPr id="26838" name="Line 214"/>
              <p:cNvSpPr>
                <a:spLocks noChangeShapeType="1"/>
              </p:cNvSpPr>
              <p:nvPr/>
            </p:nvSpPr>
            <p:spPr bwMode="auto">
              <a:xfrm rot="19329868" flipH="1">
                <a:off x="3621" y="1938"/>
                <a:ext cx="65" cy="74"/>
              </a:xfrm>
              <a:prstGeom prst="line">
                <a:avLst/>
              </a:prstGeom>
              <a:noFill/>
              <a:ln w="12700">
                <a:solidFill>
                  <a:schemeClr val="tx1"/>
                </a:solidFill>
                <a:round/>
                <a:headEnd/>
                <a:tailEnd/>
              </a:ln>
            </p:spPr>
            <p:txBody>
              <a:bodyPr wrap="none" anchor="ctr"/>
              <a:lstStyle/>
              <a:p>
                <a:endParaRPr lang="fr-FR"/>
              </a:p>
            </p:txBody>
          </p:sp>
          <p:sp>
            <p:nvSpPr>
              <p:cNvPr id="26839" name="AutoShape 215"/>
              <p:cNvSpPr>
                <a:spLocks noChangeArrowheads="1"/>
              </p:cNvSpPr>
              <p:nvPr/>
            </p:nvSpPr>
            <p:spPr bwMode="auto">
              <a:xfrm rot="3129868" flipH="1">
                <a:off x="3575" y="1684"/>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6840" name="Rectangle 216"/>
              <p:cNvSpPr>
                <a:spLocks noChangeArrowheads="1"/>
              </p:cNvSpPr>
              <p:nvPr/>
            </p:nvSpPr>
            <p:spPr bwMode="auto">
              <a:xfrm rot="19329868" flipH="1">
                <a:off x="3774" y="1871"/>
                <a:ext cx="61" cy="83"/>
              </a:xfrm>
              <a:prstGeom prst="rect">
                <a:avLst/>
              </a:prstGeom>
              <a:solidFill>
                <a:schemeClr val="bg1"/>
              </a:solidFill>
              <a:ln w="12700">
                <a:noFill/>
                <a:miter lim="800000"/>
                <a:headEnd/>
                <a:tailEnd/>
              </a:ln>
            </p:spPr>
            <p:txBody>
              <a:bodyPr wrap="none" anchor="ctr"/>
              <a:lstStyle/>
              <a:p>
                <a:endParaRPr lang="fr-FR"/>
              </a:p>
            </p:txBody>
          </p:sp>
          <p:sp>
            <p:nvSpPr>
              <p:cNvPr id="26841" name="Text Box 217"/>
              <p:cNvSpPr txBox="1">
                <a:spLocks noChangeArrowheads="1"/>
              </p:cNvSpPr>
              <p:nvPr/>
            </p:nvSpPr>
            <p:spPr bwMode="auto">
              <a:xfrm rot="19329868" flipH="1">
                <a:off x="3711" y="1825"/>
                <a:ext cx="185" cy="173"/>
              </a:xfrm>
              <a:prstGeom prst="rect">
                <a:avLst/>
              </a:prstGeom>
              <a:noFill/>
              <a:ln w="12700">
                <a:noFill/>
                <a:miter lim="800000"/>
                <a:headEnd/>
                <a:tailEnd/>
              </a:ln>
            </p:spPr>
            <p:txBody>
              <a:bodyPr wrap="none">
                <a:spAutoFit/>
              </a:bodyPr>
              <a:lstStyle/>
              <a:p>
                <a:r>
                  <a:rPr lang="en-US" b="1"/>
                  <a:t>N</a:t>
                </a:r>
              </a:p>
            </p:txBody>
          </p:sp>
          <p:sp>
            <p:nvSpPr>
              <p:cNvPr id="26842" name="Line 218"/>
              <p:cNvSpPr>
                <a:spLocks noChangeShapeType="1"/>
              </p:cNvSpPr>
              <p:nvPr/>
            </p:nvSpPr>
            <p:spPr bwMode="auto">
              <a:xfrm rot="-2270132" flipH="1" flipV="1">
                <a:off x="3581" y="1562"/>
                <a:ext cx="0" cy="148"/>
              </a:xfrm>
              <a:prstGeom prst="line">
                <a:avLst/>
              </a:prstGeom>
              <a:noFill/>
              <a:ln w="12700">
                <a:solidFill>
                  <a:schemeClr val="tx1"/>
                </a:solidFill>
                <a:round/>
                <a:headEnd/>
                <a:tailEnd/>
              </a:ln>
            </p:spPr>
            <p:txBody>
              <a:bodyPr wrap="none" anchor="ctr"/>
              <a:lstStyle/>
              <a:p>
                <a:endParaRPr lang="fr-FR"/>
              </a:p>
            </p:txBody>
          </p:sp>
          <p:sp>
            <p:nvSpPr>
              <p:cNvPr id="26843" name="Text Box 219"/>
              <p:cNvSpPr txBox="1">
                <a:spLocks noChangeArrowheads="1"/>
              </p:cNvSpPr>
              <p:nvPr/>
            </p:nvSpPr>
            <p:spPr bwMode="auto">
              <a:xfrm rot="19329868" flipH="1">
                <a:off x="3551" y="1982"/>
                <a:ext cx="191" cy="173"/>
              </a:xfrm>
              <a:prstGeom prst="rect">
                <a:avLst/>
              </a:prstGeom>
              <a:noFill/>
              <a:ln w="12700">
                <a:noFill/>
                <a:miter lim="800000"/>
                <a:headEnd/>
                <a:tailEnd/>
              </a:ln>
            </p:spPr>
            <p:txBody>
              <a:bodyPr wrap="none">
                <a:spAutoFit/>
              </a:bodyPr>
              <a:lstStyle/>
              <a:p>
                <a:r>
                  <a:rPr lang="en-US" b="1"/>
                  <a:t>O</a:t>
                </a:r>
              </a:p>
            </p:txBody>
          </p:sp>
          <p:sp>
            <p:nvSpPr>
              <p:cNvPr id="26844" name="Line 220"/>
              <p:cNvSpPr>
                <a:spLocks noChangeShapeType="1"/>
              </p:cNvSpPr>
              <p:nvPr/>
            </p:nvSpPr>
            <p:spPr bwMode="auto">
              <a:xfrm rot="19329868" flipH="1">
                <a:off x="3799" y="1686"/>
                <a:ext cx="0" cy="116"/>
              </a:xfrm>
              <a:prstGeom prst="line">
                <a:avLst/>
              </a:prstGeom>
              <a:noFill/>
              <a:ln w="12700">
                <a:solidFill>
                  <a:schemeClr val="tx1"/>
                </a:solidFill>
                <a:round/>
                <a:headEnd/>
                <a:tailEnd/>
              </a:ln>
            </p:spPr>
            <p:txBody>
              <a:bodyPr wrap="none" anchor="ctr"/>
              <a:lstStyle/>
              <a:p>
                <a:endParaRPr lang="fr-FR"/>
              </a:p>
            </p:txBody>
          </p:sp>
          <p:sp>
            <p:nvSpPr>
              <p:cNvPr id="26845" name="Line 221"/>
              <p:cNvSpPr>
                <a:spLocks noChangeShapeType="1"/>
              </p:cNvSpPr>
              <p:nvPr/>
            </p:nvSpPr>
            <p:spPr bwMode="auto">
              <a:xfrm rot="19329868" flipH="1">
                <a:off x="3582" y="1730"/>
                <a:ext cx="83" cy="48"/>
              </a:xfrm>
              <a:prstGeom prst="line">
                <a:avLst/>
              </a:prstGeom>
              <a:noFill/>
              <a:ln w="12700">
                <a:solidFill>
                  <a:schemeClr val="tx1"/>
                </a:solidFill>
                <a:round/>
                <a:headEnd/>
                <a:tailEnd/>
              </a:ln>
            </p:spPr>
            <p:txBody>
              <a:bodyPr wrap="none" anchor="ctr"/>
              <a:lstStyle/>
              <a:p>
                <a:endParaRPr lang="fr-FR"/>
              </a:p>
            </p:txBody>
          </p:sp>
          <p:sp>
            <p:nvSpPr>
              <p:cNvPr id="26846" name="Text Box 222"/>
              <p:cNvSpPr txBox="1">
                <a:spLocks noChangeArrowheads="1"/>
              </p:cNvSpPr>
              <p:nvPr/>
            </p:nvSpPr>
            <p:spPr bwMode="auto">
              <a:xfrm rot="19329868" flipH="1">
                <a:off x="3315" y="1501"/>
                <a:ext cx="292" cy="173"/>
              </a:xfrm>
              <a:prstGeom prst="rect">
                <a:avLst/>
              </a:prstGeom>
              <a:noFill/>
              <a:ln w="12700">
                <a:noFill/>
                <a:miter lim="800000"/>
                <a:headEnd/>
                <a:tailEnd/>
              </a:ln>
            </p:spPr>
            <p:txBody>
              <a:bodyPr wrap="none">
                <a:spAutoFit/>
              </a:bodyPr>
              <a:lstStyle/>
              <a:p>
                <a:r>
                  <a:rPr lang="en-US" b="1"/>
                  <a:t>H</a:t>
                </a:r>
                <a:r>
                  <a:rPr lang="en-US" b="1" baseline="-25000"/>
                  <a:t>2</a:t>
                </a:r>
                <a:r>
                  <a:rPr lang="en-US" b="1"/>
                  <a:t>N</a:t>
                </a:r>
              </a:p>
            </p:txBody>
          </p:sp>
          <p:sp>
            <p:nvSpPr>
              <p:cNvPr id="26847" name="Line 223"/>
              <p:cNvSpPr>
                <a:spLocks noChangeShapeType="1"/>
              </p:cNvSpPr>
              <p:nvPr/>
            </p:nvSpPr>
            <p:spPr bwMode="auto">
              <a:xfrm rot="19329868" flipH="1">
                <a:off x="3639" y="1947"/>
                <a:ext cx="65" cy="74"/>
              </a:xfrm>
              <a:prstGeom prst="line">
                <a:avLst/>
              </a:prstGeom>
              <a:noFill/>
              <a:ln w="12700">
                <a:solidFill>
                  <a:schemeClr val="tx1"/>
                </a:solidFill>
                <a:round/>
                <a:headEnd/>
                <a:tailEnd/>
              </a:ln>
            </p:spPr>
            <p:txBody>
              <a:bodyPr wrap="none" anchor="ctr"/>
              <a:lstStyle/>
              <a:p>
                <a:endParaRPr lang="fr-FR"/>
              </a:p>
            </p:txBody>
          </p:sp>
          <p:sp>
            <p:nvSpPr>
              <p:cNvPr id="26848" name="Line 224"/>
              <p:cNvSpPr>
                <a:spLocks noChangeShapeType="1"/>
              </p:cNvSpPr>
              <p:nvPr/>
            </p:nvSpPr>
            <p:spPr bwMode="auto">
              <a:xfrm rot="19329868" flipH="1">
                <a:off x="3621" y="1938"/>
                <a:ext cx="65" cy="74"/>
              </a:xfrm>
              <a:prstGeom prst="line">
                <a:avLst/>
              </a:prstGeom>
              <a:noFill/>
              <a:ln w="12700">
                <a:solidFill>
                  <a:schemeClr val="tx1"/>
                </a:solidFill>
                <a:round/>
                <a:headEnd/>
                <a:tailEnd/>
              </a:ln>
            </p:spPr>
            <p:txBody>
              <a:bodyPr wrap="none" anchor="ctr"/>
              <a:lstStyle/>
              <a:p>
                <a:endParaRPr lang="fr-FR"/>
              </a:p>
            </p:txBody>
          </p:sp>
          <p:sp>
            <p:nvSpPr>
              <p:cNvPr id="26849" name="Rectangle 225"/>
              <p:cNvSpPr>
                <a:spLocks noChangeArrowheads="1"/>
              </p:cNvSpPr>
              <p:nvPr/>
            </p:nvSpPr>
            <p:spPr bwMode="auto">
              <a:xfrm rot="19329868" flipH="1">
                <a:off x="3557" y="1788"/>
                <a:ext cx="61" cy="83"/>
              </a:xfrm>
              <a:prstGeom prst="rect">
                <a:avLst/>
              </a:prstGeom>
              <a:solidFill>
                <a:schemeClr val="bg1"/>
              </a:solidFill>
              <a:ln w="12700">
                <a:noFill/>
                <a:miter lim="800000"/>
                <a:headEnd/>
                <a:tailEnd/>
              </a:ln>
            </p:spPr>
            <p:txBody>
              <a:bodyPr wrap="none" anchor="ctr"/>
              <a:lstStyle/>
              <a:p>
                <a:endParaRPr lang="fr-FR"/>
              </a:p>
            </p:txBody>
          </p:sp>
          <p:sp>
            <p:nvSpPr>
              <p:cNvPr id="26850" name="Text Box 226"/>
              <p:cNvSpPr txBox="1">
                <a:spLocks noChangeArrowheads="1"/>
              </p:cNvSpPr>
              <p:nvPr/>
            </p:nvSpPr>
            <p:spPr bwMode="auto">
              <a:xfrm rot="19329868" flipH="1">
                <a:off x="3494" y="1745"/>
                <a:ext cx="185" cy="173"/>
              </a:xfrm>
              <a:prstGeom prst="rect">
                <a:avLst/>
              </a:prstGeom>
              <a:noFill/>
              <a:ln w="12700">
                <a:noFill/>
                <a:miter lim="800000"/>
                <a:headEnd/>
                <a:tailEnd/>
              </a:ln>
            </p:spPr>
            <p:txBody>
              <a:bodyPr wrap="none">
                <a:spAutoFit/>
              </a:bodyPr>
              <a:lstStyle/>
              <a:p>
                <a:r>
                  <a:rPr lang="en-US" b="1"/>
                  <a:t>N</a:t>
                </a:r>
              </a:p>
            </p:txBody>
          </p:sp>
          <p:sp>
            <p:nvSpPr>
              <p:cNvPr id="26851" name="Text Box 227"/>
              <p:cNvSpPr txBox="1">
                <a:spLocks noChangeArrowheads="1"/>
              </p:cNvSpPr>
              <p:nvPr/>
            </p:nvSpPr>
            <p:spPr bwMode="auto">
              <a:xfrm>
                <a:off x="4338" y="1648"/>
                <a:ext cx="116" cy="173"/>
              </a:xfrm>
              <a:prstGeom prst="rect">
                <a:avLst/>
              </a:prstGeom>
              <a:noFill/>
              <a:ln w="12700">
                <a:noFill/>
                <a:miter lim="800000"/>
                <a:headEnd/>
                <a:tailEnd/>
              </a:ln>
            </p:spPr>
            <p:txBody>
              <a:bodyPr wrap="none">
                <a:spAutoFit/>
              </a:bodyPr>
              <a:lstStyle/>
              <a:p>
                <a:endParaRPr lang="fr-FR" b="1"/>
              </a:p>
            </p:txBody>
          </p:sp>
          <p:sp>
            <p:nvSpPr>
              <p:cNvPr id="26852" name="Text Box 228"/>
              <p:cNvSpPr txBox="1">
                <a:spLocks noChangeArrowheads="1"/>
              </p:cNvSpPr>
              <p:nvPr/>
            </p:nvSpPr>
            <p:spPr bwMode="auto">
              <a:xfrm flipH="1">
                <a:off x="3876" y="497"/>
                <a:ext cx="191" cy="173"/>
              </a:xfrm>
              <a:prstGeom prst="rect">
                <a:avLst/>
              </a:prstGeom>
              <a:noFill/>
              <a:ln w="12700">
                <a:noFill/>
                <a:miter lim="800000"/>
                <a:headEnd/>
                <a:tailEnd/>
              </a:ln>
            </p:spPr>
            <p:txBody>
              <a:bodyPr wrap="none">
                <a:spAutoFit/>
              </a:bodyPr>
              <a:lstStyle/>
              <a:p>
                <a:r>
                  <a:rPr lang="en-US" b="1"/>
                  <a:t>H</a:t>
                </a:r>
              </a:p>
            </p:txBody>
          </p:sp>
          <p:sp>
            <p:nvSpPr>
              <p:cNvPr id="26853" name="Text Box 229"/>
              <p:cNvSpPr txBox="1">
                <a:spLocks noChangeArrowheads="1"/>
              </p:cNvSpPr>
              <p:nvPr/>
            </p:nvSpPr>
            <p:spPr bwMode="auto">
              <a:xfrm flipH="1">
                <a:off x="4173" y="497"/>
                <a:ext cx="266" cy="173"/>
              </a:xfrm>
              <a:prstGeom prst="rect">
                <a:avLst/>
              </a:prstGeom>
              <a:noFill/>
              <a:ln w="12700">
                <a:noFill/>
                <a:miter lim="800000"/>
                <a:headEnd/>
                <a:tailEnd/>
              </a:ln>
            </p:spPr>
            <p:txBody>
              <a:bodyPr wrap="none">
                <a:spAutoFit/>
              </a:bodyPr>
              <a:lstStyle/>
              <a:p>
                <a:r>
                  <a:rPr lang="en-US" b="1"/>
                  <a:t>OH</a:t>
                </a:r>
              </a:p>
            </p:txBody>
          </p:sp>
          <p:sp>
            <p:nvSpPr>
              <p:cNvPr id="26854" name="AutoShape 230"/>
              <p:cNvSpPr>
                <a:spLocks noChangeArrowheads="1"/>
              </p:cNvSpPr>
              <p:nvPr/>
            </p:nvSpPr>
            <p:spPr bwMode="auto">
              <a:xfrm flipH="1" flipV="1">
                <a:off x="3873" y="760"/>
                <a:ext cx="486" cy="304"/>
              </a:xfrm>
              <a:prstGeom prst="pentagon">
                <a:avLst/>
              </a:prstGeom>
              <a:noFill/>
              <a:ln w="19050">
                <a:solidFill>
                  <a:schemeClr val="tx1"/>
                </a:solidFill>
                <a:miter lim="800000"/>
                <a:headEnd/>
                <a:tailEnd/>
              </a:ln>
            </p:spPr>
            <p:txBody>
              <a:bodyPr wrap="none" anchor="ctr"/>
              <a:lstStyle/>
              <a:p>
                <a:endParaRPr lang="fr-FR"/>
              </a:p>
            </p:txBody>
          </p:sp>
          <p:sp>
            <p:nvSpPr>
              <p:cNvPr id="26855" name="Rectangle 231"/>
              <p:cNvSpPr>
                <a:spLocks noChangeArrowheads="1"/>
              </p:cNvSpPr>
              <p:nvPr/>
            </p:nvSpPr>
            <p:spPr bwMode="auto">
              <a:xfrm flipH="1" flipV="1">
                <a:off x="4081" y="1030"/>
                <a:ext cx="70" cy="84"/>
              </a:xfrm>
              <a:prstGeom prst="rect">
                <a:avLst/>
              </a:prstGeom>
              <a:solidFill>
                <a:schemeClr val="bg1"/>
              </a:solidFill>
              <a:ln w="12700">
                <a:noFill/>
                <a:miter lim="800000"/>
                <a:headEnd/>
                <a:tailEnd/>
              </a:ln>
            </p:spPr>
            <p:txBody>
              <a:bodyPr wrap="none" anchor="ctr"/>
              <a:lstStyle/>
              <a:p>
                <a:endParaRPr lang="fr-FR"/>
              </a:p>
            </p:txBody>
          </p:sp>
          <p:sp>
            <p:nvSpPr>
              <p:cNvPr id="26856" name="Line 232"/>
              <p:cNvSpPr>
                <a:spLocks noChangeShapeType="1"/>
              </p:cNvSpPr>
              <p:nvPr/>
            </p:nvSpPr>
            <p:spPr bwMode="auto">
              <a:xfrm flipH="1">
                <a:off x="3970" y="613"/>
                <a:ext cx="0" cy="152"/>
              </a:xfrm>
              <a:prstGeom prst="line">
                <a:avLst/>
              </a:prstGeom>
              <a:noFill/>
              <a:ln w="12700">
                <a:solidFill>
                  <a:schemeClr val="tx1"/>
                </a:solidFill>
                <a:round/>
                <a:headEnd/>
                <a:tailEnd/>
              </a:ln>
            </p:spPr>
            <p:txBody>
              <a:bodyPr wrap="none" anchor="ctr"/>
              <a:lstStyle/>
              <a:p>
                <a:endParaRPr lang="fr-FR"/>
              </a:p>
            </p:txBody>
          </p:sp>
          <p:sp>
            <p:nvSpPr>
              <p:cNvPr id="26857" name="Text Box 233"/>
              <p:cNvSpPr txBox="1">
                <a:spLocks noChangeArrowheads="1"/>
              </p:cNvSpPr>
              <p:nvPr/>
            </p:nvSpPr>
            <p:spPr bwMode="auto">
              <a:xfrm flipH="1">
                <a:off x="4280" y="1441"/>
                <a:ext cx="175" cy="173"/>
              </a:xfrm>
              <a:prstGeom prst="rect">
                <a:avLst/>
              </a:prstGeom>
              <a:noFill/>
              <a:ln w="12700">
                <a:noFill/>
                <a:miter lim="800000"/>
                <a:headEnd/>
                <a:tailEnd/>
              </a:ln>
            </p:spPr>
            <p:txBody>
              <a:bodyPr wrap="none">
                <a:spAutoFit/>
              </a:bodyPr>
              <a:lstStyle/>
              <a:p>
                <a:r>
                  <a:rPr lang="en-US" b="1"/>
                  <a:t>P</a:t>
                </a:r>
              </a:p>
            </p:txBody>
          </p:sp>
          <p:sp>
            <p:nvSpPr>
              <p:cNvPr id="26858" name="Line 234"/>
              <p:cNvSpPr>
                <a:spLocks noChangeShapeType="1"/>
              </p:cNvSpPr>
              <p:nvPr/>
            </p:nvSpPr>
            <p:spPr bwMode="auto">
              <a:xfrm rot="16200000" flipH="1">
                <a:off x="4450" y="1467"/>
                <a:ext cx="0" cy="125"/>
              </a:xfrm>
              <a:prstGeom prst="line">
                <a:avLst/>
              </a:prstGeom>
              <a:noFill/>
              <a:ln w="12700">
                <a:solidFill>
                  <a:schemeClr val="tx1"/>
                </a:solidFill>
                <a:round/>
                <a:headEnd/>
                <a:tailEnd/>
              </a:ln>
            </p:spPr>
            <p:txBody>
              <a:bodyPr wrap="none" anchor="ctr"/>
              <a:lstStyle/>
              <a:p>
                <a:endParaRPr lang="fr-FR"/>
              </a:p>
            </p:txBody>
          </p:sp>
          <p:sp>
            <p:nvSpPr>
              <p:cNvPr id="26859" name="Line 235"/>
              <p:cNvSpPr>
                <a:spLocks noChangeShapeType="1"/>
              </p:cNvSpPr>
              <p:nvPr/>
            </p:nvSpPr>
            <p:spPr bwMode="auto">
              <a:xfrm flipH="1">
                <a:off x="4266" y="613"/>
                <a:ext cx="0" cy="152"/>
              </a:xfrm>
              <a:prstGeom prst="line">
                <a:avLst/>
              </a:prstGeom>
              <a:noFill/>
              <a:ln w="12700">
                <a:solidFill>
                  <a:schemeClr val="tx1"/>
                </a:solidFill>
                <a:round/>
                <a:headEnd/>
                <a:tailEnd/>
              </a:ln>
            </p:spPr>
            <p:txBody>
              <a:bodyPr wrap="none" anchor="ctr"/>
              <a:lstStyle/>
              <a:p>
                <a:endParaRPr lang="fr-FR"/>
              </a:p>
            </p:txBody>
          </p:sp>
          <p:sp>
            <p:nvSpPr>
              <p:cNvPr id="26860" name="Line 236"/>
              <p:cNvSpPr>
                <a:spLocks noChangeShapeType="1"/>
              </p:cNvSpPr>
              <p:nvPr/>
            </p:nvSpPr>
            <p:spPr bwMode="auto">
              <a:xfrm flipH="1">
                <a:off x="4359" y="946"/>
                <a:ext cx="0" cy="135"/>
              </a:xfrm>
              <a:prstGeom prst="line">
                <a:avLst/>
              </a:prstGeom>
              <a:noFill/>
              <a:ln w="12700">
                <a:solidFill>
                  <a:schemeClr val="tx1"/>
                </a:solidFill>
                <a:round/>
                <a:headEnd/>
                <a:tailEnd/>
              </a:ln>
            </p:spPr>
            <p:txBody>
              <a:bodyPr wrap="none" anchor="ctr"/>
              <a:lstStyle/>
              <a:p>
                <a:endParaRPr lang="fr-FR"/>
              </a:p>
            </p:txBody>
          </p:sp>
          <p:sp>
            <p:nvSpPr>
              <p:cNvPr id="26861" name="Line 237"/>
              <p:cNvSpPr>
                <a:spLocks noChangeShapeType="1"/>
              </p:cNvSpPr>
              <p:nvPr/>
            </p:nvSpPr>
            <p:spPr bwMode="auto">
              <a:xfrm flipH="1">
                <a:off x="4359" y="1148"/>
                <a:ext cx="0" cy="123"/>
              </a:xfrm>
              <a:prstGeom prst="line">
                <a:avLst/>
              </a:prstGeom>
              <a:noFill/>
              <a:ln w="12700">
                <a:solidFill>
                  <a:schemeClr val="tx1"/>
                </a:solidFill>
                <a:round/>
                <a:headEnd/>
                <a:tailEnd/>
              </a:ln>
            </p:spPr>
            <p:txBody>
              <a:bodyPr wrap="none" anchor="ctr"/>
              <a:lstStyle/>
              <a:p>
                <a:endParaRPr lang="fr-FR"/>
              </a:p>
            </p:txBody>
          </p:sp>
          <p:sp>
            <p:nvSpPr>
              <p:cNvPr id="26862" name="Text Box 238"/>
              <p:cNvSpPr txBox="1">
                <a:spLocks noChangeArrowheads="1"/>
              </p:cNvSpPr>
              <p:nvPr/>
            </p:nvSpPr>
            <p:spPr bwMode="auto">
              <a:xfrm flipH="1">
                <a:off x="4265" y="1221"/>
                <a:ext cx="191" cy="173"/>
              </a:xfrm>
              <a:prstGeom prst="rect">
                <a:avLst/>
              </a:prstGeom>
              <a:noFill/>
              <a:ln w="12700">
                <a:noFill/>
                <a:miter lim="800000"/>
                <a:headEnd/>
                <a:tailEnd/>
              </a:ln>
            </p:spPr>
            <p:txBody>
              <a:bodyPr wrap="none">
                <a:spAutoFit/>
              </a:bodyPr>
              <a:lstStyle/>
              <a:p>
                <a:r>
                  <a:rPr lang="en-US" b="1"/>
                  <a:t>O</a:t>
                </a:r>
              </a:p>
            </p:txBody>
          </p:sp>
          <p:sp>
            <p:nvSpPr>
              <p:cNvPr id="26863" name="Line 239"/>
              <p:cNvSpPr>
                <a:spLocks noChangeShapeType="1"/>
              </p:cNvSpPr>
              <p:nvPr/>
            </p:nvSpPr>
            <p:spPr bwMode="auto">
              <a:xfrm flipH="1">
                <a:off x="4359" y="1572"/>
                <a:ext cx="0" cy="114"/>
              </a:xfrm>
              <a:prstGeom prst="line">
                <a:avLst/>
              </a:prstGeom>
              <a:noFill/>
              <a:ln w="12700">
                <a:solidFill>
                  <a:schemeClr val="tx1"/>
                </a:solidFill>
                <a:round/>
                <a:headEnd/>
                <a:tailEnd/>
              </a:ln>
            </p:spPr>
            <p:txBody>
              <a:bodyPr wrap="none" anchor="ctr"/>
              <a:lstStyle/>
              <a:p>
                <a:endParaRPr lang="fr-FR"/>
              </a:p>
            </p:txBody>
          </p:sp>
          <p:sp>
            <p:nvSpPr>
              <p:cNvPr id="26864" name="Line 240"/>
              <p:cNvSpPr>
                <a:spLocks noChangeShapeType="1"/>
              </p:cNvSpPr>
              <p:nvPr/>
            </p:nvSpPr>
            <p:spPr bwMode="auto">
              <a:xfrm rot="16200000" flipH="1">
                <a:off x="4269" y="1473"/>
                <a:ext cx="0" cy="125"/>
              </a:xfrm>
              <a:prstGeom prst="line">
                <a:avLst/>
              </a:prstGeom>
              <a:noFill/>
              <a:ln w="12700">
                <a:solidFill>
                  <a:schemeClr val="tx1"/>
                </a:solidFill>
                <a:round/>
                <a:headEnd/>
                <a:tailEnd/>
              </a:ln>
            </p:spPr>
            <p:txBody>
              <a:bodyPr wrap="none" anchor="ctr"/>
              <a:lstStyle/>
              <a:p>
                <a:endParaRPr lang="fr-FR"/>
              </a:p>
            </p:txBody>
          </p:sp>
          <p:sp>
            <p:nvSpPr>
              <p:cNvPr id="26865" name="Text Box 241"/>
              <p:cNvSpPr txBox="1">
                <a:spLocks noChangeArrowheads="1"/>
              </p:cNvSpPr>
              <p:nvPr/>
            </p:nvSpPr>
            <p:spPr bwMode="auto">
              <a:xfrm flipH="1">
                <a:off x="4462" y="1423"/>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6866" name="Line 242"/>
              <p:cNvSpPr>
                <a:spLocks noChangeShapeType="1"/>
              </p:cNvSpPr>
              <p:nvPr/>
            </p:nvSpPr>
            <p:spPr bwMode="auto">
              <a:xfrm rot="16200000" flipH="1">
                <a:off x="4269" y="1456"/>
                <a:ext cx="0" cy="125"/>
              </a:xfrm>
              <a:prstGeom prst="line">
                <a:avLst/>
              </a:prstGeom>
              <a:noFill/>
              <a:ln w="12700">
                <a:solidFill>
                  <a:schemeClr val="tx1"/>
                </a:solidFill>
                <a:round/>
                <a:headEnd/>
                <a:tailEnd/>
              </a:ln>
            </p:spPr>
            <p:txBody>
              <a:bodyPr wrap="none" anchor="ctr"/>
              <a:lstStyle/>
              <a:p>
                <a:endParaRPr lang="fr-FR"/>
              </a:p>
            </p:txBody>
          </p:sp>
          <p:sp>
            <p:nvSpPr>
              <p:cNvPr id="26867" name="Text Box 243"/>
              <p:cNvSpPr txBox="1">
                <a:spLocks noChangeArrowheads="1"/>
              </p:cNvSpPr>
              <p:nvPr/>
            </p:nvSpPr>
            <p:spPr bwMode="auto">
              <a:xfrm flipH="1">
                <a:off x="4022" y="968"/>
                <a:ext cx="191" cy="173"/>
              </a:xfrm>
              <a:prstGeom prst="rect">
                <a:avLst/>
              </a:prstGeom>
              <a:noFill/>
              <a:ln w="12700">
                <a:noFill/>
                <a:miter lim="800000"/>
                <a:headEnd/>
                <a:tailEnd/>
              </a:ln>
            </p:spPr>
            <p:txBody>
              <a:bodyPr wrap="none">
                <a:spAutoFit/>
              </a:bodyPr>
              <a:lstStyle/>
              <a:p>
                <a:r>
                  <a:rPr lang="en-US" b="1"/>
                  <a:t>O</a:t>
                </a:r>
              </a:p>
            </p:txBody>
          </p:sp>
          <p:sp>
            <p:nvSpPr>
              <p:cNvPr id="26868" name="Text Box 244"/>
              <p:cNvSpPr txBox="1">
                <a:spLocks noChangeArrowheads="1"/>
              </p:cNvSpPr>
              <p:nvPr/>
            </p:nvSpPr>
            <p:spPr bwMode="auto">
              <a:xfrm flipH="1">
                <a:off x="4084" y="1449"/>
                <a:ext cx="191" cy="173"/>
              </a:xfrm>
              <a:prstGeom prst="rect">
                <a:avLst/>
              </a:prstGeom>
              <a:noFill/>
              <a:ln w="12700">
                <a:noFill/>
                <a:miter lim="800000"/>
                <a:headEnd/>
                <a:tailEnd/>
              </a:ln>
            </p:spPr>
            <p:txBody>
              <a:bodyPr wrap="none">
                <a:spAutoFit/>
              </a:bodyPr>
              <a:lstStyle/>
              <a:p>
                <a:r>
                  <a:rPr lang="en-US" b="1"/>
                  <a:t>O</a:t>
                </a:r>
              </a:p>
            </p:txBody>
          </p:sp>
          <p:sp>
            <p:nvSpPr>
              <p:cNvPr id="26869" name="Line 245"/>
              <p:cNvSpPr>
                <a:spLocks noChangeShapeType="1"/>
              </p:cNvSpPr>
              <p:nvPr/>
            </p:nvSpPr>
            <p:spPr bwMode="auto">
              <a:xfrm flipH="1">
                <a:off x="4359" y="1350"/>
                <a:ext cx="0" cy="144"/>
              </a:xfrm>
              <a:prstGeom prst="line">
                <a:avLst/>
              </a:prstGeom>
              <a:noFill/>
              <a:ln w="12700">
                <a:solidFill>
                  <a:schemeClr val="tx1"/>
                </a:solidFill>
                <a:round/>
                <a:headEnd/>
                <a:tailEnd/>
              </a:ln>
            </p:spPr>
            <p:txBody>
              <a:bodyPr wrap="none" anchor="ctr"/>
              <a:lstStyle/>
              <a:p>
                <a:endParaRPr lang="fr-FR"/>
              </a:p>
            </p:txBody>
          </p:sp>
          <p:sp>
            <p:nvSpPr>
              <p:cNvPr id="26870" name="Text Box 246"/>
              <p:cNvSpPr txBox="1">
                <a:spLocks noChangeArrowheads="1"/>
              </p:cNvSpPr>
              <p:nvPr/>
            </p:nvSpPr>
            <p:spPr bwMode="auto">
              <a:xfrm flipH="1">
                <a:off x="4259" y="1031"/>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6871" name="Line 247"/>
              <p:cNvSpPr>
                <a:spLocks noChangeShapeType="1"/>
              </p:cNvSpPr>
              <p:nvPr/>
            </p:nvSpPr>
            <p:spPr bwMode="auto">
              <a:xfrm rot="19152661" flipH="1">
                <a:off x="3799" y="754"/>
                <a:ext cx="0" cy="219"/>
              </a:xfrm>
              <a:prstGeom prst="line">
                <a:avLst/>
              </a:prstGeom>
              <a:noFill/>
              <a:ln w="19050">
                <a:solidFill>
                  <a:schemeClr val="tx1"/>
                </a:solidFill>
                <a:round/>
                <a:headEnd/>
                <a:tailEnd/>
              </a:ln>
            </p:spPr>
            <p:txBody>
              <a:bodyPr wrap="none" anchor="ctr"/>
              <a:lstStyle/>
              <a:p>
                <a:endParaRPr lang="fr-FR"/>
              </a:p>
            </p:txBody>
          </p:sp>
          <p:sp>
            <p:nvSpPr>
              <p:cNvPr id="26872" name="Text Box 248"/>
              <p:cNvSpPr txBox="1">
                <a:spLocks noChangeArrowheads="1"/>
              </p:cNvSpPr>
              <p:nvPr/>
            </p:nvSpPr>
            <p:spPr bwMode="auto">
              <a:xfrm rot="19152661" flipH="1">
                <a:off x="3598" y="272"/>
                <a:ext cx="292" cy="173"/>
              </a:xfrm>
              <a:prstGeom prst="rect">
                <a:avLst/>
              </a:prstGeom>
              <a:noFill/>
              <a:ln w="12700">
                <a:noFill/>
                <a:miter lim="800000"/>
                <a:headEnd/>
                <a:tailEnd/>
              </a:ln>
            </p:spPr>
            <p:txBody>
              <a:bodyPr wrap="none">
                <a:spAutoFit/>
              </a:bodyPr>
              <a:lstStyle/>
              <a:p>
                <a:r>
                  <a:rPr lang="en-US" b="1"/>
                  <a:t>CH</a:t>
                </a:r>
                <a:r>
                  <a:rPr lang="en-US" b="1" baseline="-25000"/>
                  <a:t>3</a:t>
                </a:r>
                <a:endParaRPr lang="en-US" b="1"/>
              </a:p>
            </p:txBody>
          </p:sp>
          <p:sp>
            <p:nvSpPr>
              <p:cNvPr id="26873" name="AutoShape 249"/>
              <p:cNvSpPr>
                <a:spLocks noChangeArrowheads="1"/>
              </p:cNvSpPr>
              <p:nvPr/>
            </p:nvSpPr>
            <p:spPr bwMode="auto">
              <a:xfrm rot="2952661" flipH="1">
                <a:off x="3486" y="550"/>
                <a:ext cx="284" cy="279"/>
              </a:xfrm>
              <a:prstGeom prst="hexagon">
                <a:avLst>
                  <a:gd name="adj" fmla="val 25448"/>
                  <a:gd name="vf" fmla="val 115470"/>
                </a:avLst>
              </a:prstGeom>
              <a:noFill/>
              <a:ln w="19050">
                <a:solidFill>
                  <a:schemeClr val="tx1"/>
                </a:solidFill>
                <a:miter lim="800000"/>
                <a:headEnd/>
                <a:tailEnd/>
              </a:ln>
            </p:spPr>
            <p:txBody>
              <a:bodyPr wrap="none" anchor="ctr"/>
              <a:lstStyle/>
              <a:p>
                <a:endParaRPr lang="fr-FR"/>
              </a:p>
            </p:txBody>
          </p:sp>
          <p:sp>
            <p:nvSpPr>
              <p:cNvPr id="26874" name="Line 250"/>
              <p:cNvSpPr>
                <a:spLocks noChangeShapeType="1"/>
              </p:cNvSpPr>
              <p:nvPr/>
            </p:nvSpPr>
            <p:spPr bwMode="auto">
              <a:xfrm rot="-2447339" flipH="1" flipV="1">
                <a:off x="3481" y="467"/>
                <a:ext cx="0" cy="139"/>
              </a:xfrm>
              <a:prstGeom prst="line">
                <a:avLst/>
              </a:prstGeom>
              <a:noFill/>
              <a:ln w="12700">
                <a:solidFill>
                  <a:schemeClr val="tx1"/>
                </a:solidFill>
                <a:round/>
                <a:headEnd/>
                <a:tailEnd/>
              </a:ln>
            </p:spPr>
            <p:txBody>
              <a:bodyPr wrap="none" anchor="ctr"/>
              <a:lstStyle/>
              <a:p>
                <a:endParaRPr lang="fr-FR"/>
              </a:p>
            </p:txBody>
          </p:sp>
          <p:sp>
            <p:nvSpPr>
              <p:cNvPr id="26875" name="Text Box 251"/>
              <p:cNvSpPr txBox="1">
                <a:spLocks noChangeArrowheads="1"/>
              </p:cNvSpPr>
              <p:nvPr/>
            </p:nvSpPr>
            <p:spPr bwMode="auto">
              <a:xfrm rot="19152661" flipH="1">
                <a:off x="3460" y="889"/>
                <a:ext cx="191" cy="173"/>
              </a:xfrm>
              <a:prstGeom prst="rect">
                <a:avLst/>
              </a:prstGeom>
              <a:noFill/>
              <a:ln w="12700">
                <a:noFill/>
                <a:miter lim="800000"/>
                <a:headEnd/>
                <a:tailEnd/>
              </a:ln>
            </p:spPr>
            <p:txBody>
              <a:bodyPr wrap="none">
                <a:spAutoFit/>
              </a:bodyPr>
              <a:lstStyle/>
              <a:p>
                <a:r>
                  <a:rPr lang="en-US" b="1"/>
                  <a:t>O</a:t>
                </a:r>
              </a:p>
            </p:txBody>
          </p:sp>
          <p:sp>
            <p:nvSpPr>
              <p:cNvPr id="26876" name="Line 252"/>
              <p:cNvSpPr>
                <a:spLocks noChangeShapeType="1"/>
              </p:cNvSpPr>
              <p:nvPr/>
            </p:nvSpPr>
            <p:spPr bwMode="auto">
              <a:xfrm rot="19152661" flipH="1">
                <a:off x="3720" y="557"/>
                <a:ext cx="0" cy="117"/>
              </a:xfrm>
              <a:prstGeom prst="line">
                <a:avLst/>
              </a:prstGeom>
              <a:noFill/>
              <a:ln w="12700">
                <a:solidFill>
                  <a:schemeClr val="tx1"/>
                </a:solidFill>
                <a:round/>
                <a:headEnd/>
                <a:tailEnd/>
              </a:ln>
            </p:spPr>
            <p:txBody>
              <a:bodyPr wrap="none" anchor="ctr"/>
              <a:lstStyle/>
              <a:p>
                <a:endParaRPr lang="fr-FR"/>
              </a:p>
            </p:txBody>
          </p:sp>
          <p:sp>
            <p:nvSpPr>
              <p:cNvPr id="26877" name="Line 253"/>
              <p:cNvSpPr>
                <a:spLocks noChangeShapeType="1"/>
              </p:cNvSpPr>
              <p:nvPr/>
            </p:nvSpPr>
            <p:spPr bwMode="auto">
              <a:xfrm rot="19152661" flipH="1">
                <a:off x="3539" y="850"/>
                <a:ext cx="75" cy="75"/>
              </a:xfrm>
              <a:prstGeom prst="line">
                <a:avLst/>
              </a:prstGeom>
              <a:noFill/>
              <a:ln w="12700">
                <a:solidFill>
                  <a:schemeClr val="tx1"/>
                </a:solidFill>
                <a:round/>
                <a:headEnd/>
                <a:tailEnd/>
              </a:ln>
            </p:spPr>
            <p:txBody>
              <a:bodyPr wrap="none" anchor="ctr"/>
              <a:lstStyle/>
              <a:p>
                <a:endParaRPr lang="fr-FR"/>
              </a:p>
            </p:txBody>
          </p:sp>
          <p:sp>
            <p:nvSpPr>
              <p:cNvPr id="26878" name="Line 254"/>
              <p:cNvSpPr>
                <a:spLocks noChangeShapeType="1"/>
              </p:cNvSpPr>
              <p:nvPr/>
            </p:nvSpPr>
            <p:spPr bwMode="auto">
              <a:xfrm rot="19152661" flipH="1">
                <a:off x="3520" y="843"/>
                <a:ext cx="75" cy="75"/>
              </a:xfrm>
              <a:prstGeom prst="line">
                <a:avLst/>
              </a:prstGeom>
              <a:noFill/>
              <a:ln w="12700">
                <a:solidFill>
                  <a:schemeClr val="tx1"/>
                </a:solidFill>
                <a:round/>
                <a:headEnd/>
                <a:tailEnd/>
              </a:ln>
            </p:spPr>
            <p:txBody>
              <a:bodyPr wrap="none" anchor="ctr"/>
              <a:lstStyle/>
              <a:p>
                <a:endParaRPr lang="fr-FR"/>
              </a:p>
            </p:txBody>
          </p:sp>
          <p:sp>
            <p:nvSpPr>
              <p:cNvPr id="26879" name="AutoShape 255"/>
              <p:cNvSpPr>
                <a:spLocks noChangeArrowheads="1"/>
              </p:cNvSpPr>
              <p:nvPr/>
            </p:nvSpPr>
            <p:spPr bwMode="auto">
              <a:xfrm rot="2952661" flipH="1">
                <a:off x="3486" y="550"/>
                <a:ext cx="284" cy="279"/>
              </a:xfrm>
              <a:prstGeom prst="hexagon">
                <a:avLst>
                  <a:gd name="adj" fmla="val 25448"/>
                  <a:gd name="vf" fmla="val 115470"/>
                </a:avLst>
              </a:prstGeom>
              <a:noFill/>
              <a:ln w="19050">
                <a:solidFill>
                  <a:schemeClr val="tx1"/>
                </a:solidFill>
                <a:miter lim="800000"/>
                <a:headEnd/>
                <a:tailEnd/>
              </a:ln>
            </p:spPr>
            <p:txBody>
              <a:bodyPr wrap="none" anchor="ctr"/>
              <a:lstStyle/>
              <a:p>
                <a:endParaRPr lang="fr-FR"/>
              </a:p>
            </p:txBody>
          </p:sp>
          <p:sp>
            <p:nvSpPr>
              <p:cNvPr id="26880" name="Rectangle 256"/>
              <p:cNvSpPr>
                <a:spLocks noChangeArrowheads="1"/>
              </p:cNvSpPr>
              <p:nvPr/>
            </p:nvSpPr>
            <p:spPr bwMode="auto">
              <a:xfrm rot="19152661" flipH="1">
                <a:off x="3681" y="757"/>
                <a:ext cx="70" cy="77"/>
              </a:xfrm>
              <a:prstGeom prst="rect">
                <a:avLst/>
              </a:prstGeom>
              <a:solidFill>
                <a:schemeClr val="bg1"/>
              </a:solidFill>
              <a:ln w="12700">
                <a:noFill/>
                <a:miter lim="800000"/>
                <a:headEnd/>
                <a:tailEnd/>
              </a:ln>
            </p:spPr>
            <p:txBody>
              <a:bodyPr wrap="none" anchor="ctr"/>
              <a:lstStyle/>
              <a:p>
                <a:endParaRPr lang="fr-FR"/>
              </a:p>
            </p:txBody>
          </p:sp>
          <p:sp>
            <p:nvSpPr>
              <p:cNvPr id="26881" name="Line 257"/>
              <p:cNvSpPr>
                <a:spLocks noChangeShapeType="1"/>
              </p:cNvSpPr>
              <p:nvPr/>
            </p:nvSpPr>
            <p:spPr bwMode="auto">
              <a:xfrm rot="-2447339" flipH="1" flipV="1">
                <a:off x="3495" y="455"/>
                <a:ext cx="0" cy="139"/>
              </a:xfrm>
              <a:prstGeom prst="line">
                <a:avLst/>
              </a:prstGeom>
              <a:noFill/>
              <a:ln w="12700">
                <a:solidFill>
                  <a:schemeClr val="tx1"/>
                </a:solidFill>
                <a:round/>
                <a:headEnd/>
                <a:tailEnd/>
              </a:ln>
            </p:spPr>
            <p:txBody>
              <a:bodyPr wrap="none" anchor="ctr"/>
              <a:lstStyle/>
              <a:p>
                <a:endParaRPr lang="fr-FR"/>
              </a:p>
            </p:txBody>
          </p:sp>
          <p:sp>
            <p:nvSpPr>
              <p:cNvPr id="26882" name="Text Box 258"/>
              <p:cNvSpPr txBox="1">
                <a:spLocks noChangeArrowheads="1"/>
              </p:cNvSpPr>
              <p:nvPr/>
            </p:nvSpPr>
            <p:spPr bwMode="auto">
              <a:xfrm rot="19152661" flipH="1">
                <a:off x="3324" y="364"/>
                <a:ext cx="191" cy="173"/>
              </a:xfrm>
              <a:prstGeom prst="rect">
                <a:avLst/>
              </a:prstGeom>
              <a:noFill/>
              <a:ln w="12700">
                <a:noFill/>
                <a:miter lim="800000"/>
                <a:headEnd/>
                <a:tailEnd/>
              </a:ln>
            </p:spPr>
            <p:txBody>
              <a:bodyPr wrap="none">
                <a:spAutoFit/>
              </a:bodyPr>
              <a:lstStyle/>
              <a:p>
                <a:r>
                  <a:rPr lang="en-US" b="1"/>
                  <a:t>O</a:t>
                </a:r>
              </a:p>
            </p:txBody>
          </p:sp>
          <p:sp>
            <p:nvSpPr>
              <p:cNvPr id="26883" name="Line 259"/>
              <p:cNvSpPr>
                <a:spLocks noChangeShapeType="1"/>
              </p:cNvSpPr>
              <p:nvPr/>
            </p:nvSpPr>
            <p:spPr bwMode="auto">
              <a:xfrm rot="19152661" flipH="1">
                <a:off x="3720" y="557"/>
                <a:ext cx="0" cy="117"/>
              </a:xfrm>
              <a:prstGeom prst="line">
                <a:avLst/>
              </a:prstGeom>
              <a:noFill/>
              <a:ln w="12700">
                <a:solidFill>
                  <a:schemeClr val="tx1"/>
                </a:solidFill>
                <a:round/>
                <a:headEnd/>
                <a:tailEnd/>
              </a:ln>
            </p:spPr>
            <p:txBody>
              <a:bodyPr wrap="none" anchor="ctr"/>
              <a:lstStyle/>
              <a:p>
                <a:endParaRPr lang="fr-FR"/>
              </a:p>
            </p:txBody>
          </p:sp>
          <p:sp>
            <p:nvSpPr>
              <p:cNvPr id="26884" name="Line 260"/>
              <p:cNvSpPr>
                <a:spLocks noChangeShapeType="1"/>
              </p:cNvSpPr>
              <p:nvPr/>
            </p:nvSpPr>
            <p:spPr bwMode="auto">
              <a:xfrm rot="19152661" flipH="1">
                <a:off x="3651" y="452"/>
                <a:ext cx="75" cy="75"/>
              </a:xfrm>
              <a:prstGeom prst="line">
                <a:avLst/>
              </a:prstGeom>
              <a:noFill/>
              <a:ln w="12700">
                <a:solidFill>
                  <a:schemeClr val="tx1"/>
                </a:solidFill>
                <a:round/>
                <a:headEnd/>
                <a:tailEnd/>
              </a:ln>
            </p:spPr>
            <p:txBody>
              <a:bodyPr wrap="none" anchor="ctr"/>
              <a:lstStyle/>
              <a:p>
                <a:endParaRPr lang="fr-FR"/>
              </a:p>
            </p:txBody>
          </p:sp>
          <p:sp>
            <p:nvSpPr>
              <p:cNvPr id="26885" name="Line 261"/>
              <p:cNvSpPr>
                <a:spLocks noChangeShapeType="1"/>
              </p:cNvSpPr>
              <p:nvPr/>
            </p:nvSpPr>
            <p:spPr bwMode="auto">
              <a:xfrm rot="19152661" flipH="1">
                <a:off x="3520" y="843"/>
                <a:ext cx="75" cy="75"/>
              </a:xfrm>
              <a:prstGeom prst="line">
                <a:avLst/>
              </a:prstGeom>
              <a:noFill/>
              <a:ln w="12700">
                <a:solidFill>
                  <a:schemeClr val="tx1"/>
                </a:solidFill>
                <a:round/>
                <a:headEnd/>
                <a:tailEnd/>
              </a:ln>
            </p:spPr>
            <p:txBody>
              <a:bodyPr wrap="none" anchor="ctr"/>
              <a:lstStyle/>
              <a:p>
                <a:endParaRPr lang="fr-FR"/>
              </a:p>
            </p:txBody>
          </p:sp>
          <p:sp>
            <p:nvSpPr>
              <p:cNvPr id="26886" name="Rectangle 262"/>
              <p:cNvSpPr>
                <a:spLocks noChangeArrowheads="1"/>
              </p:cNvSpPr>
              <p:nvPr/>
            </p:nvSpPr>
            <p:spPr bwMode="auto">
              <a:xfrm rot="19152661" flipH="1">
                <a:off x="3452" y="688"/>
                <a:ext cx="70" cy="84"/>
              </a:xfrm>
              <a:prstGeom prst="rect">
                <a:avLst/>
              </a:prstGeom>
              <a:solidFill>
                <a:schemeClr val="bg1"/>
              </a:solidFill>
              <a:ln w="12700">
                <a:noFill/>
                <a:miter lim="800000"/>
                <a:headEnd/>
                <a:tailEnd/>
              </a:ln>
            </p:spPr>
            <p:txBody>
              <a:bodyPr wrap="none" anchor="ctr"/>
              <a:lstStyle/>
              <a:p>
                <a:endParaRPr lang="fr-FR"/>
              </a:p>
            </p:txBody>
          </p:sp>
          <p:sp>
            <p:nvSpPr>
              <p:cNvPr id="26887" name="Rectangle 263"/>
              <p:cNvSpPr>
                <a:spLocks noChangeArrowheads="1"/>
              </p:cNvSpPr>
              <p:nvPr/>
            </p:nvSpPr>
            <p:spPr bwMode="auto">
              <a:xfrm rot="19152661" flipH="1">
                <a:off x="3452" y="688"/>
                <a:ext cx="70" cy="84"/>
              </a:xfrm>
              <a:prstGeom prst="rect">
                <a:avLst/>
              </a:prstGeom>
              <a:solidFill>
                <a:schemeClr val="bg1"/>
              </a:solidFill>
              <a:ln w="12700">
                <a:noFill/>
                <a:miter lim="800000"/>
                <a:headEnd/>
                <a:tailEnd/>
              </a:ln>
            </p:spPr>
            <p:txBody>
              <a:bodyPr wrap="none" anchor="ctr"/>
              <a:lstStyle/>
              <a:p>
                <a:endParaRPr lang="fr-FR"/>
              </a:p>
            </p:txBody>
          </p:sp>
          <p:sp>
            <p:nvSpPr>
              <p:cNvPr id="26888" name="Text Box 264"/>
              <p:cNvSpPr txBox="1">
                <a:spLocks noChangeArrowheads="1"/>
              </p:cNvSpPr>
              <p:nvPr/>
            </p:nvSpPr>
            <p:spPr bwMode="auto">
              <a:xfrm rot="19152661" flipH="1">
                <a:off x="3332" y="669"/>
                <a:ext cx="260" cy="173"/>
              </a:xfrm>
              <a:prstGeom prst="rect">
                <a:avLst/>
              </a:prstGeom>
              <a:noFill/>
              <a:ln w="12700">
                <a:noFill/>
                <a:miter lim="800000"/>
                <a:headEnd/>
                <a:tailEnd/>
              </a:ln>
            </p:spPr>
            <p:txBody>
              <a:bodyPr wrap="none">
                <a:spAutoFit/>
              </a:bodyPr>
              <a:lstStyle/>
              <a:p>
                <a:r>
                  <a:rPr lang="en-US" b="1"/>
                  <a:t>HN</a:t>
                </a:r>
              </a:p>
            </p:txBody>
          </p:sp>
          <p:sp>
            <p:nvSpPr>
              <p:cNvPr id="26889" name="Text Box 265"/>
              <p:cNvSpPr txBox="1">
                <a:spLocks noChangeArrowheads="1"/>
              </p:cNvSpPr>
              <p:nvPr/>
            </p:nvSpPr>
            <p:spPr bwMode="auto">
              <a:xfrm rot="19152661" flipH="1">
                <a:off x="3630" y="709"/>
                <a:ext cx="185" cy="173"/>
              </a:xfrm>
              <a:prstGeom prst="rect">
                <a:avLst/>
              </a:prstGeom>
              <a:noFill/>
              <a:ln w="12700">
                <a:noFill/>
                <a:miter lim="800000"/>
                <a:headEnd/>
                <a:tailEnd/>
              </a:ln>
            </p:spPr>
            <p:txBody>
              <a:bodyPr wrap="none">
                <a:spAutoFit/>
              </a:bodyPr>
              <a:lstStyle/>
              <a:p>
                <a:r>
                  <a:rPr lang="en-US" b="1"/>
                  <a:t>N</a:t>
                </a:r>
              </a:p>
            </p:txBody>
          </p:sp>
          <p:sp>
            <p:nvSpPr>
              <p:cNvPr id="26890" name="Text Box 266"/>
              <p:cNvSpPr txBox="1">
                <a:spLocks noChangeArrowheads="1"/>
              </p:cNvSpPr>
              <p:nvPr/>
            </p:nvSpPr>
            <p:spPr bwMode="auto">
              <a:xfrm>
                <a:off x="4650" y="3759"/>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6891" name="Text Box 267"/>
              <p:cNvSpPr txBox="1">
                <a:spLocks noChangeArrowheads="1"/>
              </p:cNvSpPr>
              <p:nvPr/>
            </p:nvSpPr>
            <p:spPr bwMode="auto">
              <a:xfrm>
                <a:off x="4446" y="3969"/>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grpSp>
      </p:grpSp>
      <p:sp>
        <p:nvSpPr>
          <p:cNvPr id="61708" name="Rectangle 268"/>
          <p:cNvSpPr>
            <a:spLocks noGrp="1" noChangeArrowheads="1"/>
          </p:cNvSpPr>
          <p:nvPr>
            <p:ph type="title"/>
          </p:nvPr>
        </p:nvSpPr>
        <p:spPr>
          <a:xfrm>
            <a:off x="914400" y="0"/>
            <a:ext cx="7391400" cy="762000"/>
          </a:xfrm>
        </p:spPr>
        <p:txBody>
          <a:bodyPr/>
          <a:lstStyle/>
          <a:p>
            <a:pPr>
              <a:lnSpc>
                <a:spcPct val="80000"/>
              </a:lnSpc>
              <a:defRPr/>
            </a:pPr>
            <a:r>
              <a:rPr lang="en-US" sz="3200"/>
              <a:t>Salts Allow DNA Annealing</a:t>
            </a:r>
          </a:p>
        </p:txBody>
      </p:sp>
      <p:grpSp>
        <p:nvGrpSpPr>
          <p:cNvPr id="10" name="Group 290"/>
          <p:cNvGrpSpPr>
            <a:grpSpLocks/>
          </p:cNvGrpSpPr>
          <p:nvPr/>
        </p:nvGrpSpPr>
        <p:grpSpPr bwMode="auto">
          <a:xfrm>
            <a:off x="1828800" y="381000"/>
            <a:ext cx="3078163" cy="6191250"/>
            <a:chOff x="96" y="240"/>
            <a:chExt cx="1939" cy="3900"/>
          </a:xfrm>
        </p:grpSpPr>
        <p:grpSp>
          <p:nvGrpSpPr>
            <p:cNvPr id="11" name="Group 288"/>
            <p:cNvGrpSpPr>
              <a:grpSpLocks/>
            </p:cNvGrpSpPr>
            <p:nvPr/>
          </p:nvGrpSpPr>
          <p:grpSpPr bwMode="auto">
            <a:xfrm>
              <a:off x="432" y="384"/>
              <a:ext cx="576" cy="2888"/>
              <a:chOff x="432" y="384"/>
              <a:chExt cx="576" cy="2888"/>
            </a:xfrm>
          </p:grpSpPr>
          <p:sp>
            <p:nvSpPr>
              <p:cNvPr id="26767" name="Oval 25"/>
              <p:cNvSpPr>
                <a:spLocks noChangeArrowheads="1"/>
              </p:cNvSpPr>
              <p:nvPr/>
            </p:nvSpPr>
            <p:spPr bwMode="auto">
              <a:xfrm>
                <a:off x="624" y="384"/>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6768" name="Oval 26"/>
              <p:cNvSpPr>
                <a:spLocks noChangeArrowheads="1"/>
              </p:cNvSpPr>
              <p:nvPr/>
            </p:nvSpPr>
            <p:spPr bwMode="auto">
              <a:xfrm>
                <a:off x="432" y="576"/>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6769" name="Oval 27"/>
              <p:cNvSpPr>
                <a:spLocks noChangeArrowheads="1"/>
              </p:cNvSpPr>
              <p:nvPr/>
            </p:nvSpPr>
            <p:spPr bwMode="auto">
              <a:xfrm>
                <a:off x="500" y="1751"/>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6770" name="Oval 28"/>
              <p:cNvSpPr>
                <a:spLocks noChangeArrowheads="1"/>
              </p:cNvSpPr>
              <p:nvPr/>
            </p:nvSpPr>
            <p:spPr bwMode="auto">
              <a:xfrm>
                <a:off x="586" y="2888"/>
                <a:ext cx="384" cy="384"/>
              </a:xfrm>
              <a:prstGeom prst="ellipse">
                <a:avLst/>
              </a:prstGeom>
              <a:gradFill rotWithShape="0">
                <a:gsLst>
                  <a:gs pos="0">
                    <a:schemeClr val="accent2"/>
                  </a:gs>
                  <a:gs pos="100000">
                    <a:schemeClr val="bg1"/>
                  </a:gs>
                </a:gsLst>
                <a:path path="shape">
                  <a:fillToRect l="50000" t="50000" r="50000" b="50000"/>
                </a:path>
              </a:gradFill>
              <a:ln w="12700">
                <a:noFill/>
                <a:round/>
                <a:headEnd/>
                <a:tailEnd/>
              </a:ln>
            </p:spPr>
            <p:txBody>
              <a:bodyPr wrap="none" anchor="ctr"/>
              <a:lstStyle/>
              <a:p>
                <a:endParaRPr lang="fr-FR"/>
              </a:p>
            </p:txBody>
          </p:sp>
        </p:grpSp>
        <p:grpSp>
          <p:nvGrpSpPr>
            <p:cNvPr id="12" name="Group 34"/>
            <p:cNvGrpSpPr>
              <a:grpSpLocks/>
            </p:cNvGrpSpPr>
            <p:nvPr/>
          </p:nvGrpSpPr>
          <p:grpSpPr bwMode="auto">
            <a:xfrm>
              <a:off x="480" y="480"/>
              <a:ext cx="1555" cy="3660"/>
              <a:chOff x="1960" y="321"/>
              <a:chExt cx="1555" cy="3660"/>
            </a:xfrm>
          </p:grpSpPr>
          <p:sp>
            <p:nvSpPr>
              <p:cNvPr id="26653" name="Text Box 35"/>
              <p:cNvSpPr txBox="1">
                <a:spLocks noChangeArrowheads="1"/>
              </p:cNvSpPr>
              <p:nvPr/>
            </p:nvSpPr>
            <p:spPr bwMode="auto">
              <a:xfrm>
                <a:off x="2697" y="2651"/>
                <a:ext cx="191" cy="173"/>
              </a:xfrm>
              <a:prstGeom prst="rect">
                <a:avLst/>
              </a:prstGeom>
              <a:noFill/>
              <a:ln w="12700">
                <a:noFill/>
                <a:miter lim="800000"/>
                <a:headEnd/>
                <a:tailEnd/>
              </a:ln>
            </p:spPr>
            <p:txBody>
              <a:bodyPr wrap="none">
                <a:spAutoFit/>
              </a:bodyPr>
              <a:lstStyle/>
              <a:p>
                <a:r>
                  <a:rPr lang="en-US" b="1"/>
                  <a:t>H</a:t>
                </a:r>
              </a:p>
            </p:txBody>
          </p:sp>
          <p:sp>
            <p:nvSpPr>
              <p:cNvPr id="26654" name="Line 36"/>
              <p:cNvSpPr>
                <a:spLocks noChangeShapeType="1"/>
              </p:cNvSpPr>
              <p:nvPr/>
            </p:nvSpPr>
            <p:spPr bwMode="auto">
              <a:xfrm flipV="1">
                <a:off x="2868" y="2159"/>
                <a:ext cx="0" cy="219"/>
              </a:xfrm>
              <a:prstGeom prst="line">
                <a:avLst/>
              </a:prstGeom>
              <a:noFill/>
              <a:ln w="19050">
                <a:solidFill>
                  <a:schemeClr val="tx1"/>
                </a:solidFill>
                <a:round/>
                <a:headEnd/>
                <a:tailEnd/>
              </a:ln>
            </p:spPr>
            <p:txBody>
              <a:bodyPr wrap="none" anchor="ctr"/>
              <a:lstStyle/>
              <a:p>
                <a:endParaRPr lang="fr-FR"/>
              </a:p>
            </p:txBody>
          </p:sp>
          <p:sp>
            <p:nvSpPr>
              <p:cNvPr id="26655" name="AutoShape 37"/>
              <p:cNvSpPr>
                <a:spLocks noChangeArrowheads="1"/>
              </p:cNvSpPr>
              <p:nvPr/>
            </p:nvSpPr>
            <p:spPr bwMode="auto">
              <a:xfrm>
                <a:off x="2382" y="2260"/>
                <a:ext cx="486" cy="304"/>
              </a:xfrm>
              <a:prstGeom prst="pentagon">
                <a:avLst/>
              </a:prstGeom>
              <a:noFill/>
              <a:ln w="19050">
                <a:solidFill>
                  <a:schemeClr val="tx1"/>
                </a:solidFill>
                <a:miter lim="800000"/>
                <a:headEnd/>
                <a:tailEnd/>
              </a:ln>
            </p:spPr>
            <p:txBody>
              <a:bodyPr wrap="none" anchor="ctr"/>
              <a:lstStyle/>
              <a:p>
                <a:endParaRPr lang="fr-FR"/>
              </a:p>
            </p:txBody>
          </p:sp>
          <p:sp>
            <p:nvSpPr>
              <p:cNvPr id="26656" name="Rectangle 38"/>
              <p:cNvSpPr>
                <a:spLocks noChangeArrowheads="1"/>
              </p:cNvSpPr>
              <p:nvPr/>
            </p:nvSpPr>
            <p:spPr bwMode="auto">
              <a:xfrm>
                <a:off x="2590" y="2210"/>
                <a:ext cx="70" cy="84"/>
              </a:xfrm>
              <a:prstGeom prst="rect">
                <a:avLst/>
              </a:prstGeom>
              <a:solidFill>
                <a:schemeClr val="bg1"/>
              </a:solidFill>
              <a:ln w="12700">
                <a:noFill/>
                <a:miter lim="800000"/>
                <a:headEnd/>
                <a:tailEnd/>
              </a:ln>
            </p:spPr>
            <p:txBody>
              <a:bodyPr wrap="none" anchor="ctr"/>
              <a:lstStyle/>
              <a:p>
                <a:endParaRPr lang="fr-FR"/>
              </a:p>
            </p:txBody>
          </p:sp>
          <p:sp>
            <p:nvSpPr>
              <p:cNvPr id="26657" name="Line 39"/>
              <p:cNvSpPr>
                <a:spLocks noChangeShapeType="1"/>
              </p:cNvSpPr>
              <p:nvPr/>
            </p:nvSpPr>
            <p:spPr bwMode="auto">
              <a:xfrm flipV="1">
                <a:off x="2771" y="2559"/>
                <a:ext cx="0" cy="152"/>
              </a:xfrm>
              <a:prstGeom prst="line">
                <a:avLst/>
              </a:prstGeom>
              <a:noFill/>
              <a:ln w="12700">
                <a:solidFill>
                  <a:schemeClr val="tx1"/>
                </a:solidFill>
                <a:round/>
                <a:headEnd/>
                <a:tailEnd/>
              </a:ln>
            </p:spPr>
            <p:txBody>
              <a:bodyPr wrap="none" anchor="ctr"/>
              <a:lstStyle/>
              <a:p>
                <a:endParaRPr lang="fr-FR"/>
              </a:p>
            </p:txBody>
          </p:sp>
          <p:sp>
            <p:nvSpPr>
              <p:cNvPr id="26658" name="Text Box 40"/>
              <p:cNvSpPr txBox="1">
                <a:spLocks noChangeArrowheads="1"/>
              </p:cNvSpPr>
              <p:nvPr/>
            </p:nvSpPr>
            <p:spPr bwMode="auto">
              <a:xfrm>
                <a:off x="2286" y="1710"/>
                <a:ext cx="175" cy="173"/>
              </a:xfrm>
              <a:prstGeom prst="rect">
                <a:avLst/>
              </a:prstGeom>
              <a:noFill/>
              <a:ln w="12700">
                <a:noFill/>
                <a:miter lim="800000"/>
                <a:headEnd/>
                <a:tailEnd/>
              </a:ln>
            </p:spPr>
            <p:txBody>
              <a:bodyPr wrap="none">
                <a:spAutoFit/>
              </a:bodyPr>
              <a:lstStyle/>
              <a:p>
                <a:r>
                  <a:rPr lang="en-US" b="1"/>
                  <a:t>P</a:t>
                </a:r>
              </a:p>
            </p:txBody>
          </p:sp>
          <p:sp>
            <p:nvSpPr>
              <p:cNvPr id="26659" name="Line 41"/>
              <p:cNvSpPr>
                <a:spLocks noChangeShapeType="1"/>
              </p:cNvSpPr>
              <p:nvPr/>
            </p:nvSpPr>
            <p:spPr bwMode="auto">
              <a:xfrm rot="16200000" flipV="1">
                <a:off x="2292" y="1731"/>
                <a:ext cx="0" cy="125"/>
              </a:xfrm>
              <a:prstGeom prst="line">
                <a:avLst/>
              </a:prstGeom>
              <a:noFill/>
              <a:ln w="12700">
                <a:solidFill>
                  <a:schemeClr val="tx1"/>
                </a:solidFill>
                <a:round/>
                <a:headEnd/>
                <a:tailEnd/>
              </a:ln>
            </p:spPr>
            <p:txBody>
              <a:bodyPr wrap="none" anchor="ctr"/>
              <a:lstStyle/>
              <a:p>
                <a:endParaRPr lang="fr-FR"/>
              </a:p>
            </p:txBody>
          </p:sp>
          <p:sp>
            <p:nvSpPr>
              <p:cNvPr id="26660" name="Line 42"/>
              <p:cNvSpPr>
                <a:spLocks noChangeShapeType="1"/>
              </p:cNvSpPr>
              <p:nvPr/>
            </p:nvSpPr>
            <p:spPr bwMode="auto">
              <a:xfrm flipV="1">
                <a:off x="2475" y="2559"/>
                <a:ext cx="0" cy="152"/>
              </a:xfrm>
              <a:prstGeom prst="line">
                <a:avLst/>
              </a:prstGeom>
              <a:noFill/>
              <a:ln w="12700">
                <a:solidFill>
                  <a:schemeClr val="tx1"/>
                </a:solidFill>
                <a:round/>
                <a:headEnd/>
                <a:tailEnd/>
              </a:ln>
            </p:spPr>
            <p:txBody>
              <a:bodyPr wrap="none" anchor="ctr"/>
              <a:lstStyle/>
              <a:p>
                <a:endParaRPr lang="fr-FR"/>
              </a:p>
            </p:txBody>
          </p:sp>
          <p:sp>
            <p:nvSpPr>
              <p:cNvPr id="26661" name="Line 43"/>
              <p:cNvSpPr>
                <a:spLocks noChangeShapeType="1"/>
              </p:cNvSpPr>
              <p:nvPr/>
            </p:nvSpPr>
            <p:spPr bwMode="auto">
              <a:xfrm flipV="1">
                <a:off x="2382" y="2243"/>
                <a:ext cx="0" cy="135"/>
              </a:xfrm>
              <a:prstGeom prst="line">
                <a:avLst/>
              </a:prstGeom>
              <a:noFill/>
              <a:ln w="12700">
                <a:solidFill>
                  <a:schemeClr val="tx1"/>
                </a:solidFill>
                <a:round/>
                <a:headEnd/>
                <a:tailEnd/>
              </a:ln>
            </p:spPr>
            <p:txBody>
              <a:bodyPr wrap="none" anchor="ctr"/>
              <a:lstStyle/>
              <a:p>
                <a:endParaRPr lang="fr-FR"/>
              </a:p>
            </p:txBody>
          </p:sp>
          <p:sp>
            <p:nvSpPr>
              <p:cNvPr id="26662" name="Line 44"/>
              <p:cNvSpPr>
                <a:spLocks noChangeShapeType="1"/>
              </p:cNvSpPr>
              <p:nvPr/>
            </p:nvSpPr>
            <p:spPr bwMode="auto">
              <a:xfrm flipV="1">
                <a:off x="2382" y="2053"/>
                <a:ext cx="0" cy="123"/>
              </a:xfrm>
              <a:prstGeom prst="line">
                <a:avLst/>
              </a:prstGeom>
              <a:noFill/>
              <a:ln w="12700">
                <a:solidFill>
                  <a:schemeClr val="tx1"/>
                </a:solidFill>
                <a:round/>
                <a:headEnd/>
                <a:tailEnd/>
              </a:ln>
            </p:spPr>
            <p:txBody>
              <a:bodyPr wrap="none" anchor="ctr"/>
              <a:lstStyle/>
              <a:p>
                <a:endParaRPr lang="fr-FR"/>
              </a:p>
            </p:txBody>
          </p:sp>
          <p:sp>
            <p:nvSpPr>
              <p:cNvPr id="26663" name="Text Box 45"/>
              <p:cNvSpPr txBox="1">
                <a:spLocks noChangeArrowheads="1"/>
              </p:cNvSpPr>
              <p:nvPr/>
            </p:nvSpPr>
            <p:spPr bwMode="auto">
              <a:xfrm>
                <a:off x="2288" y="1504"/>
                <a:ext cx="191" cy="173"/>
              </a:xfrm>
              <a:prstGeom prst="rect">
                <a:avLst/>
              </a:prstGeom>
              <a:noFill/>
              <a:ln w="12700">
                <a:noFill/>
                <a:miter lim="800000"/>
                <a:headEnd/>
                <a:tailEnd/>
              </a:ln>
            </p:spPr>
            <p:txBody>
              <a:bodyPr wrap="none">
                <a:spAutoFit/>
              </a:bodyPr>
              <a:lstStyle/>
              <a:p>
                <a:r>
                  <a:rPr lang="en-US" b="1"/>
                  <a:t>O</a:t>
                </a:r>
              </a:p>
            </p:txBody>
          </p:sp>
          <p:sp>
            <p:nvSpPr>
              <p:cNvPr id="26664" name="Line 46"/>
              <p:cNvSpPr>
                <a:spLocks noChangeShapeType="1"/>
              </p:cNvSpPr>
              <p:nvPr/>
            </p:nvSpPr>
            <p:spPr bwMode="auto">
              <a:xfrm flipV="1">
                <a:off x="2382" y="1619"/>
                <a:ext cx="0" cy="133"/>
              </a:xfrm>
              <a:prstGeom prst="line">
                <a:avLst/>
              </a:prstGeom>
              <a:noFill/>
              <a:ln w="12700">
                <a:solidFill>
                  <a:schemeClr val="tx1"/>
                </a:solidFill>
                <a:round/>
                <a:headEnd/>
                <a:tailEnd/>
              </a:ln>
            </p:spPr>
            <p:txBody>
              <a:bodyPr wrap="none" anchor="ctr"/>
              <a:lstStyle/>
              <a:p>
                <a:endParaRPr lang="fr-FR"/>
              </a:p>
            </p:txBody>
          </p:sp>
          <p:sp>
            <p:nvSpPr>
              <p:cNvPr id="26665" name="Line 47"/>
              <p:cNvSpPr>
                <a:spLocks noChangeShapeType="1"/>
              </p:cNvSpPr>
              <p:nvPr/>
            </p:nvSpPr>
            <p:spPr bwMode="auto">
              <a:xfrm rot="16200000" flipV="1">
                <a:off x="2473" y="1725"/>
                <a:ext cx="0" cy="125"/>
              </a:xfrm>
              <a:prstGeom prst="line">
                <a:avLst/>
              </a:prstGeom>
              <a:noFill/>
              <a:ln w="12700">
                <a:solidFill>
                  <a:schemeClr val="tx1"/>
                </a:solidFill>
                <a:round/>
                <a:headEnd/>
                <a:tailEnd/>
              </a:ln>
            </p:spPr>
            <p:txBody>
              <a:bodyPr wrap="none" anchor="ctr"/>
              <a:lstStyle/>
              <a:p>
                <a:endParaRPr lang="fr-FR"/>
              </a:p>
            </p:txBody>
          </p:sp>
          <p:sp>
            <p:nvSpPr>
              <p:cNvPr id="26666" name="Text Box 48"/>
              <p:cNvSpPr txBox="1">
                <a:spLocks noChangeArrowheads="1"/>
              </p:cNvSpPr>
              <p:nvPr/>
            </p:nvSpPr>
            <p:spPr bwMode="auto">
              <a:xfrm>
                <a:off x="2051" y="1698"/>
                <a:ext cx="227" cy="192"/>
              </a:xfrm>
              <a:prstGeom prst="rect">
                <a:avLst/>
              </a:prstGeom>
              <a:noFill/>
              <a:ln w="12700">
                <a:noFill/>
                <a:miter lim="800000"/>
                <a:headEnd/>
                <a:tailEnd/>
              </a:ln>
            </p:spPr>
            <p:txBody>
              <a:bodyPr wrap="none">
                <a:spAutoFit/>
              </a:bodyPr>
              <a:lstStyle/>
              <a:p>
                <a:r>
                  <a:rPr lang="en-US" sz="1400" b="1" baseline="30000">
                    <a:solidFill>
                      <a:schemeClr val="bg2"/>
                    </a:solidFill>
                  </a:rPr>
                  <a:t>-</a:t>
                </a:r>
                <a:r>
                  <a:rPr lang="en-US" sz="1400" b="1">
                    <a:solidFill>
                      <a:schemeClr val="bg2"/>
                    </a:solidFill>
                  </a:rPr>
                  <a:t>O</a:t>
                </a:r>
              </a:p>
            </p:txBody>
          </p:sp>
          <p:sp>
            <p:nvSpPr>
              <p:cNvPr id="26667" name="Line 49"/>
              <p:cNvSpPr>
                <a:spLocks noChangeShapeType="1"/>
              </p:cNvSpPr>
              <p:nvPr/>
            </p:nvSpPr>
            <p:spPr bwMode="auto">
              <a:xfrm rot="16200000" flipV="1">
                <a:off x="2473" y="1742"/>
                <a:ext cx="0" cy="125"/>
              </a:xfrm>
              <a:prstGeom prst="line">
                <a:avLst/>
              </a:prstGeom>
              <a:noFill/>
              <a:ln w="12700">
                <a:solidFill>
                  <a:schemeClr val="tx1"/>
                </a:solidFill>
                <a:round/>
                <a:headEnd/>
                <a:tailEnd/>
              </a:ln>
            </p:spPr>
            <p:txBody>
              <a:bodyPr wrap="none" anchor="ctr"/>
              <a:lstStyle/>
              <a:p>
                <a:endParaRPr lang="fr-FR"/>
              </a:p>
            </p:txBody>
          </p:sp>
          <p:sp>
            <p:nvSpPr>
              <p:cNvPr id="26668" name="Text Box 50"/>
              <p:cNvSpPr txBox="1">
                <a:spLocks noChangeArrowheads="1"/>
              </p:cNvSpPr>
              <p:nvPr/>
            </p:nvSpPr>
            <p:spPr bwMode="auto">
              <a:xfrm>
                <a:off x="2528" y="2183"/>
                <a:ext cx="191" cy="173"/>
              </a:xfrm>
              <a:prstGeom prst="rect">
                <a:avLst/>
              </a:prstGeom>
              <a:noFill/>
              <a:ln w="12700">
                <a:noFill/>
                <a:miter lim="800000"/>
                <a:headEnd/>
                <a:tailEnd/>
              </a:ln>
            </p:spPr>
            <p:txBody>
              <a:bodyPr wrap="none">
                <a:spAutoFit/>
              </a:bodyPr>
              <a:lstStyle/>
              <a:p>
                <a:r>
                  <a:rPr lang="en-US" b="1"/>
                  <a:t>O</a:t>
                </a:r>
              </a:p>
            </p:txBody>
          </p:sp>
          <p:sp>
            <p:nvSpPr>
              <p:cNvPr id="26669" name="Text Box 51"/>
              <p:cNvSpPr txBox="1">
                <a:spLocks noChangeArrowheads="1"/>
              </p:cNvSpPr>
              <p:nvPr/>
            </p:nvSpPr>
            <p:spPr bwMode="auto">
              <a:xfrm>
                <a:off x="2464" y="1716"/>
                <a:ext cx="191" cy="173"/>
              </a:xfrm>
              <a:prstGeom prst="rect">
                <a:avLst/>
              </a:prstGeom>
              <a:noFill/>
              <a:ln w="12700">
                <a:noFill/>
                <a:miter lim="800000"/>
                <a:headEnd/>
                <a:tailEnd/>
              </a:ln>
            </p:spPr>
            <p:txBody>
              <a:bodyPr wrap="none">
                <a:spAutoFit/>
              </a:bodyPr>
              <a:lstStyle/>
              <a:p>
                <a:r>
                  <a:rPr lang="en-US" b="1"/>
                  <a:t>O</a:t>
                </a:r>
              </a:p>
            </p:txBody>
          </p:sp>
          <p:sp>
            <p:nvSpPr>
              <p:cNvPr id="26670" name="Line 52"/>
              <p:cNvSpPr>
                <a:spLocks noChangeShapeType="1"/>
              </p:cNvSpPr>
              <p:nvPr/>
            </p:nvSpPr>
            <p:spPr bwMode="auto">
              <a:xfrm flipV="1">
                <a:off x="2382" y="1830"/>
                <a:ext cx="0" cy="144"/>
              </a:xfrm>
              <a:prstGeom prst="line">
                <a:avLst/>
              </a:prstGeom>
              <a:noFill/>
              <a:ln w="12700">
                <a:solidFill>
                  <a:schemeClr val="tx1"/>
                </a:solidFill>
                <a:round/>
                <a:headEnd/>
                <a:tailEnd/>
              </a:ln>
            </p:spPr>
            <p:txBody>
              <a:bodyPr wrap="none" anchor="ctr"/>
              <a:lstStyle/>
              <a:p>
                <a:endParaRPr lang="fr-FR"/>
              </a:p>
            </p:txBody>
          </p:sp>
          <p:sp>
            <p:nvSpPr>
              <p:cNvPr id="26671" name="Text Box 53"/>
              <p:cNvSpPr txBox="1">
                <a:spLocks noChangeArrowheads="1"/>
              </p:cNvSpPr>
              <p:nvPr/>
            </p:nvSpPr>
            <p:spPr bwMode="auto">
              <a:xfrm>
                <a:off x="2294" y="2128"/>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6672" name="Text Box 54"/>
              <p:cNvSpPr txBox="1">
                <a:spLocks noChangeArrowheads="1"/>
              </p:cNvSpPr>
              <p:nvPr/>
            </p:nvSpPr>
            <p:spPr bwMode="auto">
              <a:xfrm>
                <a:off x="2787" y="3808"/>
                <a:ext cx="191" cy="173"/>
              </a:xfrm>
              <a:prstGeom prst="rect">
                <a:avLst/>
              </a:prstGeom>
              <a:noFill/>
              <a:ln w="12700">
                <a:noFill/>
                <a:miter lim="800000"/>
                <a:headEnd/>
                <a:tailEnd/>
              </a:ln>
            </p:spPr>
            <p:txBody>
              <a:bodyPr wrap="none">
                <a:spAutoFit/>
              </a:bodyPr>
              <a:lstStyle/>
              <a:p>
                <a:r>
                  <a:rPr lang="en-US" b="1"/>
                  <a:t>H</a:t>
                </a:r>
              </a:p>
            </p:txBody>
          </p:sp>
          <p:sp>
            <p:nvSpPr>
              <p:cNvPr id="26673" name="Text Box 55"/>
              <p:cNvSpPr txBox="1">
                <a:spLocks noChangeArrowheads="1"/>
              </p:cNvSpPr>
              <p:nvPr/>
            </p:nvSpPr>
            <p:spPr bwMode="auto">
              <a:xfrm>
                <a:off x="2484" y="3808"/>
                <a:ext cx="266" cy="173"/>
              </a:xfrm>
              <a:prstGeom prst="rect">
                <a:avLst/>
              </a:prstGeom>
              <a:noFill/>
              <a:ln w="12700">
                <a:noFill/>
                <a:miter lim="800000"/>
                <a:headEnd/>
                <a:tailEnd/>
              </a:ln>
            </p:spPr>
            <p:txBody>
              <a:bodyPr wrap="none">
                <a:spAutoFit/>
              </a:bodyPr>
              <a:lstStyle/>
              <a:p>
                <a:r>
                  <a:rPr lang="en-US" b="1"/>
                  <a:t>OH</a:t>
                </a:r>
              </a:p>
            </p:txBody>
          </p:sp>
          <p:sp>
            <p:nvSpPr>
              <p:cNvPr id="26674" name="Line 56"/>
              <p:cNvSpPr>
                <a:spLocks noChangeShapeType="1"/>
              </p:cNvSpPr>
              <p:nvPr/>
            </p:nvSpPr>
            <p:spPr bwMode="auto">
              <a:xfrm flipV="1">
                <a:off x="2958" y="3316"/>
                <a:ext cx="0" cy="219"/>
              </a:xfrm>
              <a:prstGeom prst="line">
                <a:avLst/>
              </a:prstGeom>
              <a:noFill/>
              <a:ln w="19050">
                <a:solidFill>
                  <a:schemeClr val="tx1"/>
                </a:solidFill>
                <a:round/>
                <a:headEnd/>
                <a:tailEnd/>
              </a:ln>
            </p:spPr>
            <p:txBody>
              <a:bodyPr wrap="none" anchor="ctr"/>
              <a:lstStyle/>
              <a:p>
                <a:endParaRPr lang="fr-FR"/>
              </a:p>
            </p:txBody>
          </p:sp>
          <p:sp>
            <p:nvSpPr>
              <p:cNvPr id="26675" name="AutoShape 57"/>
              <p:cNvSpPr>
                <a:spLocks noChangeArrowheads="1"/>
              </p:cNvSpPr>
              <p:nvPr/>
            </p:nvSpPr>
            <p:spPr bwMode="auto">
              <a:xfrm>
                <a:off x="2472" y="3417"/>
                <a:ext cx="486" cy="304"/>
              </a:xfrm>
              <a:prstGeom prst="pentagon">
                <a:avLst/>
              </a:prstGeom>
              <a:noFill/>
              <a:ln w="19050">
                <a:solidFill>
                  <a:schemeClr val="tx1"/>
                </a:solidFill>
                <a:miter lim="800000"/>
                <a:headEnd/>
                <a:tailEnd/>
              </a:ln>
            </p:spPr>
            <p:txBody>
              <a:bodyPr wrap="none" anchor="ctr"/>
              <a:lstStyle/>
              <a:p>
                <a:endParaRPr lang="fr-FR"/>
              </a:p>
            </p:txBody>
          </p:sp>
          <p:sp>
            <p:nvSpPr>
              <p:cNvPr id="26676" name="Rectangle 58"/>
              <p:cNvSpPr>
                <a:spLocks noChangeArrowheads="1"/>
              </p:cNvSpPr>
              <p:nvPr/>
            </p:nvSpPr>
            <p:spPr bwMode="auto">
              <a:xfrm>
                <a:off x="2680" y="3367"/>
                <a:ext cx="70" cy="84"/>
              </a:xfrm>
              <a:prstGeom prst="rect">
                <a:avLst/>
              </a:prstGeom>
              <a:solidFill>
                <a:schemeClr val="bg1"/>
              </a:solidFill>
              <a:ln w="12700">
                <a:noFill/>
                <a:miter lim="800000"/>
                <a:headEnd/>
                <a:tailEnd/>
              </a:ln>
            </p:spPr>
            <p:txBody>
              <a:bodyPr wrap="none" anchor="ctr"/>
              <a:lstStyle/>
              <a:p>
                <a:endParaRPr lang="fr-FR"/>
              </a:p>
            </p:txBody>
          </p:sp>
          <p:sp>
            <p:nvSpPr>
              <p:cNvPr id="26677" name="Line 59"/>
              <p:cNvSpPr>
                <a:spLocks noChangeShapeType="1"/>
              </p:cNvSpPr>
              <p:nvPr/>
            </p:nvSpPr>
            <p:spPr bwMode="auto">
              <a:xfrm flipV="1">
                <a:off x="2861" y="3716"/>
                <a:ext cx="0" cy="152"/>
              </a:xfrm>
              <a:prstGeom prst="line">
                <a:avLst/>
              </a:prstGeom>
              <a:noFill/>
              <a:ln w="12700">
                <a:solidFill>
                  <a:schemeClr val="tx1"/>
                </a:solidFill>
                <a:round/>
                <a:headEnd/>
                <a:tailEnd/>
              </a:ln>
            </p:spPr>
            <p:txBody>
              <a:bodyPr wrap="none" anchor="ctr"/>
              <a:lstStyle/>
              <a:p>
                <a:endParaRPr lang="fr-FR"/>
              </a:p>
            </p:txBody>
          </p:sp>
          <p:sp>
            <p:nvSpPr>
              <p:cNvPr id="26678" name="Text Box 60"/>
              <p:cNvSpPr txBox="1">
                <a:spLocks noChangeArrowheads="1"/>
              </p:cNvSpPr>
              <p:nvPr/>
            </p:nvSpPr>
            <p:spPr bwMode="auto">
              <a:xfrm>
                <a:off x="2376" y="2867"/>
                <a:ext cx="175" cy="173"/>
              </a:xfrm>
              <a:prstGeom prst="rect">
                <a:avLst/>
              </a:prstGeom>
              <a:noFill/>
              <a:ln w="12700">
                <a:noFill/>
                <a:miter lim="800000"/>
                <a:headEnd/>
                <a:tailEnd/>
              </a:ln>
            </p:spPr>
            <p:txBody>
              <a:bodyPr wrap="none">
                <a:spAutoFit/>
              </a:bodyPr>
              <a:lstStyle/>
              <a:p>
                <a:r>
                  <a:rPr lang="en-US" b="1"/>
                  <a:t>P</a:t>
                </a:r>
              </a:p>
            </p:txBody>
          </p:sp>
          <p:sp>
            <p:nvSpPr>
              <p:cNvPr id="26679" name="Line 61"/>
              <p:cNvSpPr>
                <a:spLocks noChangeShapeType="1"/>
              </p:cNvSpPr>
              <p:nvPr/>
            </p:nvSpPr>
            <p:spPr bwMode="auto">
              <a:xfrm rot="16200000" flipV="1">
                <a:off x="2382" y="2888"/>
                <a:ext cx="0" cy="125"/>
              </a:xfrm>
              <a:prstGeom prst="line">
                <a:avLst/>
              </a:prstGeom>
              <a:noFill/>
              <a:ln w="12700">
                <a:solidFill>
                  <a:schemeClr val="tx1"/>
                </a:solidFill>
                <a:round/>
                <a:headEnd/>
                <a:tailEnd/>
              </a:ln>
            </p:spPr>
            <p:txBody>
              <a:bodyPr wrap="none" anchor="ctr"/>
              <a:lstStyle/>
              <a:p>
                <a:endParaRPr lang="fr-FR"/>
              </a:p>
            </p:txBody>
          </p:sp>
          <p:sp>
            <p:nvSpPr>
              <p:cNvPr id="26680" name="Line 62"/>
              <p:cNvSpPr>
                <a:spLocks noChangeShapeType="1"/>
              </p:cNvSpPr>
              <p:nvPr/>
            </p:nvSpPr>
            <p:spPr bwMode="auto">
              <a:xfrm flipV="1">
                <a:off x="2565" y="3716"/>
                <a:ext cx="0" cy="152"/>
              </a:xfrm>
              <a:prstGeom prst="line">
                <a:avLst/>
              </a:prstGeom>
              <a:noFill/>
              <a:ln w="12700">
                <a:solidFill>
                  <a:schemeClr val="tx1"/>
                </a:solidFill>
                <a:round/>
                <a:headEnd/>
                <a:tailEnd/>
              </a:ln>
            </p:spPr>
            <p:txBody>
              <a:bodyPr wrap="none" anchor="ctr"/>
              <a:lstStyle/>
              <a:p>
                <a:endParaRPr lang="fr-FR"/>
              </a:p>
            </p:txBody>
          </p:sp>
          <p:sp>
            <p:nvSpPr>
              <p:cNvPr id="26681" name="Line 63"/>
              <p:cNvSpPr>
                <a:spLocks noChangeShapeType="1"/>
              </p:cNvSpPr>
              <p:nvPr/>
            </p:nvSpPr>
            <p:spPr bwMode="auto">
              <a:xfrm flipV="1">
                <a:off x="2472" y="3400"/>
                <a:ext cx="0" cy="135"/>
              </a:xfrm>
              <a:prstGeom prst="line">
                <a:avLst/>
              </a:prstGeom>
              <a:noFill/>
              <a:ln w="12700">
                <a:solidFill>
                  <a:schemeClr val="tx1"/>
                </a:solidFill>
                <a:round/>
                <a:headEnd/>
                <a:tailEnd/>
              </a:ln>
            </p:spPr>
            <p:txBody>
              <a:bodyPr wrap="none" anchor="ctr"/>
              <a:lstStyle/>
              <a:p>
                <a:endParaRPr lang="fr-FR"/>
              </a:p>
            </p:txBody>
          </p:sp>
          <p:sp>
            <p:nvSpPr>
              <p:cNvPr id="26682" name="Line 64"/>
              <p:cNvSpPr>
                <a:spLocks noChangeShapeType="1"/>
              </p:cNvSpPr>
              <p:nvPr/>
            </p:nvSpPr>
            <p:spPr bwMode="auto">
              <a:xfrm flipV="1">
                <a:off x="2472" y="3210"/>
                <a:ext cx="0" cy="123"/>
              </a:xfrm>
              <a:prstGeom prst="line">
                <a:avLst/>
              </a:prstGeom>
              <a:noFill/>
              <a:ln w="12700">
                <a:solidFill>
                  <a:schemeClr val="tx1"/>
                </a:solidFill>
                <a:round/>
                <a:headEnd/>
                <a:tailEnd/>
              </a:ln>
            </p:spPr>
            <p:txBody>
              <a:bodyPr wrap="none" anchor="ctr"/>
              <a:lstStyle/>
              <a:p>
                <a:endParaRPr lang="fr-FR"/>
              </a:p>
            </p:txBody>
          </p:sp>
          <p:sp>
            <p:nvSpPr>
              <p:cNvPr id="26683" name="Text Box 65"/>
              <p:cNvSpPr txBox="1">
                <a:spLocks noChangeArrowheads="1"/>
              </p:cNvSpPr>
              <p:nvPr/>
            </p:nvSpPr>
            <p:spPr bwMode="auto">
              <a:xfrm>
                <a:off x="2375" y="3087"/>
                <a:ext cx="191" cy="173"/>
              </a:xfrm>
              <a:prstGeom prst="rect">
                <a:avLst/>
              </a:prstGeom>
              <a:noFill/>
              <a:ln w="12700">
                <a:noFill/>
                <a:miter lim="800000"/>
                <a:headEnd/>
                <a:tailEnd/>
              </a:ln>
            </p:spPr>
            <p:txBody>
              <a:bodyPr wrap="none">
                <a:spAutoFit/>
              </a:bodyPr>
              <a:lstStyle/>
              <a:p>
                <a:r>
                  <a:rPr lang="en-US" b="1"/>
                  <a:t>O</a:t>
                </a:r>
              </a:p>
            </p:txBody>
          </p:sp>
          <p:sp>
            <p:nvSpPr>
              <p:cNvPr id="26684" name="Text Box 66"/>
              <p:cNvSpPr txBox="1">
                <a:spLocks noChangeArrowheads="1"/>
              </p:cNvSpPr>
              <p:nvPr/>
            </p:nvSpPr>
            <p:spPr bwMode="auto">
              <a:xfrm>
                <a:off x="2378" y="2661"/>
                <a:ext cx="191" cy="173"/>
              </a:xfrm>
              <a:prstGeom prst="rect">
                <a:avLst/>
              </a:prstGeom>
              <a:noFill/>
              <a:ln w="12700">
                <a:noFill/>
                <a:miter lim="800000"/>
                <a:headEnd/>
                <a:tailEnd/>
              </a:ln>
            </p:spPr>
            <p:txBody>
              <a:bodyPr wrap="none">
                <a:spAutoFit/>
              </a:bodyPr>
              <a:lstStyle/>
              <a:p>
                <a:r>
                  <a:rPr lang="en-US" b="1"/>
                  <a:t>O</a:t>
                </a:r>
              </a:p>
            </p:txBody>
          </p:sp>
          <p:sp>
            <p:nvSpPr>
              <p:cNvPr id="26685" name="Line 67"/>
              <p:cNvSpPr>
                <a:spLocks noChangeShapeType="1"/>
              </p:cNvSpPr>
              <p:nvPr/>
            </p:nvSpPr>
            <p:spPr bwMode="auto">
              <a:xfrm flipV="1">
                <a:off x="2472" y="2776"/>
                <a:ext cx="0" cy="133"/>
              </a:xfrm>
              <a:prstGeom prst="line">
                <a:avLst/>
              </a:prstGeom>
              <a:noFill/>
              <a:ln w="12700">
                <a:solidFill>
                  <a:schemeClr val="tx1"/>
                </a:solidFill>
                <a:round/>
                <a:headEnd/>
                <a:tailEnd/>
              </a:ln>
            </p:spPr>
            <p:txBody>
              <a:bodyPr wrap="none" anchor="ctr"/>
              <a:lstStyle/>
              <a:p>
                <a:endParaRPr lang="fr-FR"/>
              </a:p>
            </p:txBody>
          </p:sp>
          <p:sp>
            <p:nvSpPr>
              <p:cNvPr id="26686" name="Line 68"/>
              <p:cNvSpPr>
                <a:spLocks noChangeShapeType="1"/>
              </p:cNvSpPr>
              <p:nvPr/>
            </p:nvSpPr>
            <p:spPr bwMode="auto">
              <a:xfrm rot="16200000" flipV="1">
                <a:off x="2563" y="2882"/>
                <a:ext cx="0" cy="125"/>
              </a:xfrm>
              <a:prstGeom prst="line">
                <a:avLst/>
              </a:prstGeom>
              <a:noFill/>
              <a:ln w="12700">
                <a:solidFill>
                  <a:schemeClr val="tx1"/>
                </a:solidFill>
                <a:round/>
                <a:headEnd/>
                <a:tailEnd/>
              </a:ln>
            </p:spPr>
            <p:txBody>
              <a:bodyPr wrap="none" anchor="ctr"/>
              <a:lstStyle/>
              <a:p>
                <a:endParaRPr lang="fr-FR"/>
              </a:p>
            </p:txBody>
          </p:sp>
          <p:sp>
            <p:nvSpPr>
              <p:cNvPr id="26687" name="Text Box 69"/>
              <p:cNvSpPr txBox="1">
                <a:spLocks noChangeArrowheads="1"/>
              </p:cNvSpPr>
              <p:nvPr/>
            </p:nvSpPr>
            <p:spPr bwMode="auto">
              <a:xfrm>
                <a:off x="2153" y="2855"/>
                <a:ext cx="227" cy="192"/>
              </a:xfrm>
              <a:prstGeom prst="rect">
                <a:avLst/>
              </a:prstGeom>
              <a:noFill/>
              <a:ln w="12700">
                <a:noFill/>
                <a:miter lim="800000"/>
                <a:headEnd/>
                <a:tailEnd/>
              </a:ln>
            </p:spPr>
            <p:txBody>
              <a:bodyPr wrap="none">
                <a:spAutoFit/>
              </a:bodyPr>
              <a:lstStyle/>
              <a:p>
                <a:r>
                  <a:rPr lang="en-US" sz="1400" b="1" baseline="30000">
                    <a:solidFill>
                      <a:schemeClr val="bg2"/>
                    </a:solidFill>
                  </a:rPr>
                  <a:t>-</a:t>
                </a:r>
                <a:r>
                  <a:rPr lang="en-US" sz="1400" b="1">
                    <a:solidFill>
                      <a:schemeClr val="bg2"/>
                    </a:solidFill>
                  </a:rPr>
                  <a:t>O</a:t>
                </a:r>
              </a:p>
            </p:txBody>
          </p:sp>
          <p:sp>
            <p:nvSpPr>
              <p:cNvPr id="26688" name="Line 70"/>
              <p:cNvSpPr>
                <a:spLocks noChangeShapeType="1"/>
              </p:cNvSpPr>
              <p:nvPr/>
            </p:nvSpPr>
            <p:spPr bwMode="auto">
              <a:xfrm rot="16200000" flipV="1">
                <a:off x="2563" y="2899"/>
                <a:ext cx="0" cy="125"/>
              </a:xfrm>
              <a:prstGeom prst="line">
                <a:avLst/>
              </a:prstGeom>
              <a:noFill/>
              <a:ln w="12700">
                <a:solidFill>
                  <a:schemeClr val="tx1"/>
                </a:solidFill>
                <a:round/>
                <a:headEnd/>
                <a:tailEnd/>
              </a:ln>
            </p:spPr>
            <p:txBody>
              <a:bodyPr wrap="none" anchor="ctr"/>
              <a:lstStyle/>
              <a:p>
                <a:endParaRPr lang="fr-FR"/>
              </a:p>
            </p:txBody>
          </p:sp>
          <p:sp>
            <p:nvSpPr>
              <p:cNvPr id="26689" name="Text Box 71"/>
              <p:cNvSpPr txBox="1">
                <a:spLocks noChangeArrowheads="1"/>
              </p:cNvSpPr>
              <p:nvPr/>
            </p:nvSpPr>
            <p:spPr bwMode="auto">
              <a:xfrm>
                <a:off x="2618" y="3340"/>
                <a:ext cx="191" cy="173"/>
              </a:xfrm>
              <a:prstGeom prst="rect">
                <a:avLst/>
              </a:prstGeom>
              <a:noFill/>
              <a:ln w="12700">
                <a:noFill/>
                <a:miter lim="800000"/>
                <a:headEnd/>
                <a:tailEnd/>
              </a:ln>
            </p:spPr>
            <p:txBody>
              <a:bodyPr wrap="none">
                <a:spAutoFit/>
              </a:bodyPr>
              <a:lstStyle/>
              <a:p>
                <a:r>
                  <a:rPr lang="en-US" b="1"/>
                  <a:t>O</a:t>
                </a:r>
              </a:p>
            </p:txBody>
          </p:sp>
          <p:sp>
            <p:nvSpPr>
              <p:cNvPr id="26690" name="Text Box 72"/>
              <p:cNvSpPr txBox="1">
                <a:spLocks noChangeArrowheads="1"/>
              </p:cNvSpPr>
              <p:nvPr/>
            </p:nvSpPr>
            <p:spPr bwMode="auto">
              <a:xfrm>
                <a:off x="2554" y="2873"/>
                <a:ext cx="191" cy="173"/>
              </a:xfrm>
              <a:prstGeom prst="rect">
                <a:avLst/>
              </a:prstGeom>
              <a:noFill/>
              <a:ln w="12700">
                <a:noFill/>
                <a:miter lim="800000"/>
                <a:headEnd/>
                <a:tailEnd/>
              </a:ln>
            </p:spPr>
            <p:txBody>
              <a:bodyPr wrap="none">
                <a:spAutoFit/>
              </a:bodyPr>
              <a:lstStyle/>
              <a:p>
                <a:r>
                  <a:rPr lang="en-US" b="1"/>
                  <a:t>O</a:t>
                </a:r>
              </a:p>
            </p:txBody>
          </p:sp>
          <p:sp>
            <p:nvSpPr>
              <p:cNvPr id="26691" name="Line 73"/>
              <p:cNvSpPr>
                <a:spLocks noChangeShapeType="1"/>
              </p:cNvSpPr>
              <p:nvPr/>
            </p:nvSpPr>
            <p:spPr bwMode="auto">
              <a:xfrm flipV="1">
                <a:off x="2472" y="2987"/>
                <a:ext cx="0" cy="144"/>
              </a:xfrm>
              <a:prstGeom prst="line">
                <a:avLst/>
              </a:prstGeom>
              <a:noFill/>
              <a:ln w="12700">
                <a:solidFill>
                  <a:schemeClr val="tx1"/>
                </a:solidFill>
                <a:round/>
                <a:headEnd/>
                <a:tailEnd/>
              </a:ln>
            </p:spPr>
            <p:txBody>
              <a:bodyPr wrap="none" anchor="ctr"/>
              <a:lstStyle/>
              <a:p>
                <a:endParaRPr lang="fr-FR"/>
              </a:p>
            </p:txBody>
          </p:sp>
          <p:sp>
            <p:nvSpPr>
              <p:cNvPr id="26692" name="Text Box 74"/>
              <p:cNvSpPr txBox="1">
                <a:spLocks noChangeArrowheads="1"/>
              </p:cNvSpPr>
              <p:nvPr/>
            </p:nvSpPr>
            <p:spPr bwMode="auto">
              <a:xfrm>
                <a:off x="2384" y="3285"/>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6693" name="Text Box 75"/>
              <p:cNvSpPr txBox="1">
                <a:spLocks noChangeArrowheads="1"/>
              </p:cNvSpPr>
              <p:nvPr/>
            </p:nvSpPr>
            <p:spPr bwMode="auto">
              <a:xfrm>
                <a:off x="2604" y="1483"/>
                <a:ext cx="191" cy="173"/>
              </a:xfrm>
              <a:prstGeom prst="rect">
                <a:avLst/>
              </a:prstGeom>
              <a:noFill/>
              <a:ln w="12700">
                <a:noFill/>
                <a:miter lim="800000"/>
                <a:headEnd/>
                <a:tailEnd/>
              </a:ln>
            </p:spPr>
            <p:txBody>
              <a:bodyPr wrap="none">
                <a:spAutoFit/>
              </a:bodyPr>
              <a:lstStyle/>
              <a:p>
                <a:r>
                  <a:rPr lang="en-US" b="1"/>
                  <a:t>H</a:t>
                </a:r>
              </a:p>
            </p:txBody>
          </p:sp>
          <p:sp>
            <p:nvSpPr>
              <p:cNvPr id="26694" name="Line 76"/>
              <p:cNvSpPr>
                <a:spLocks noChangeShapeType="1"/>
              </p:cNvSpPr>
              <p:nvPr/>
            </p:nvSpPr>
            <p:spPr bwMode="auto">
              <a:xfrm flipV="1">
                <a:off x="2775" y="991"/>
                <a:ext cx="0" cy="219"/>
              </a:xfrm>
              <a:prstGeom prst="line">
                <a:avLst/>
              </a:prstGeom>
              <a:noFill/>
              <a:ln w="19050">
                <a:solidFill>
                  <a:schemeClr val="tx1"/>
                </a:solidFill>
                <a:round/>
                <a:headEnd/>
                <a:tailEnd/>
              </a:ln>
            </p:spPr>
            <p:txBody>
              <a:bodyPr wrap="none" anchor="ctr"/>
              <a:lstStyle/>
              <a:p>
                <a:endParaRPr lang="fr-FR"/>
              </a:p>
            </p:txBody>
          </p:sp>
          <p:sp>
            <p:nvSpPr>
              <p:cNvPr id="26695" name="AutoShape 77"/>
              <p:cNvSpPr>
                <a:spLocks noChangeArrowheads="1"/>
              </p:cNvSpPr>
              <p:nvPr/>
            </p:nvSpPr>
            <p:spPr bwMode="auto">
              <a:xfrm>
                <a:off x="2289" y="1092"/>
                <a:ext cx="486" cy="304"/>
              </a:xfrm>
              <a:prstGeom prst="pentagon">
                <a:avLst/>
              </a:prstGeom>
              <a:noFill/>
              <a:ln w="19050">
                <a:solidFill>
                  <a:schemeClr val="tx1"/>
                </a:solidFill>
                <a:miter lim="800000"/>
                <a:headEnd/>
                <a:tailEnd/>
              </a:ln>
            </p:spPr>
            <p:txBody>
              <a:bodyPr wrap="none" anchor="ctr"/>
              <a:lstStyle/>
              <a:p>
                <a:endParaRPr lang="fr-FR"/>
              </a:p>
            </p:txBody>
          </p:sp>
          <p:sp>
            <p:nvSpPr>
              <p:cNvPr id="26696" name="Rectangle 78"/>
              <p:cNvSpPr>
                <a:spLocks noChangeArrowheads="1"/>
              </p:cNvSpPr>
              <p:nvPr/>
            </p:nvSpPr>
            <p:spPr bwMode="auto">
              <a:xfrm>
                <a:off x="2497" y="1042"/>
                <a:ext cx="70" cy="84"/>
              </a:xfrm>
              <a:prstGeom prst="rect">
                <a:avLst/>
              </a:prstGeom>
              <a:solidFill>
                <a:schemeClr val="bg1"/>
              </a:solidFill>
              <a:ln w="12700">
                <a:noFill/>
                <a:miter lim="800000"/>
                <a:headEnd/>
                <a:tailEnd/>
              </a:ln>
            </p:spPr>
            <p:txBody>
              <a:bodyPr wrap="none" anchor="ctr"/>
              <a:lstStyle/>
              <a:p>
                <a:endParaRPr lang="fr-FR"/>
              </a:p>
            </p:txBody>
          </p:sp>
          <p:sp>
            <p:nvSpPr>
              <p:cNvPr id="26697" name="Line 79"/>
              <p:cNvSpPr>
                <a:spLocks noChangeShapeType="1"/>
              </p:cNvSpPr>
              <p:nvPr/>
            </p:nvSpPr>
            <p:spPr bwMode="auto">
              <a:xfrm flipV="1">
                <a:off x="2678" y="1391"/>
                <a:ext cx="0" cy="152"/>
              </a:xfrm>
              <a:prstGeom prst="line">
                <a:avLst/>
              </a:prstGeom>
              <a:noFill/>
              <a:ln w="12700">
                <a:solidFill>
                  <a:schemeClr val="tx1"/>
                </a:solidFill>
                <a:round/>
                <a:headEnd/>
                <a:tailEnd/>
              </a:ln>
            </p:spPr>
            <p:txBody>
              <a:bodyPr wrap="none" anchor="ctr"/>
              <a:lstStyle/>
              <a:p>
                <a:endParaRPr lang="fr-FR"/>
              </a:p>
            </p:txBody>
          </p:sp>
          <p:sp>
            <p:nvSpPr>
              <p:cNvPr id="26698" name="Text Box 80"/>
              <p:cNvSpPr txBox="1">
                <a:spLocks noChangeArrowheads="1"/>
              </p:cNvSpPr>
              <p:nvPr/>
            </p:nvSpPr>
            <p:spPr bwMode="auto">
              <a:xfrm>
                <a:off x="2193" y="542"/>
                <a:ext cx="175" cy="173"/>
              </a:xfrm>
              <a:prstGeom prst="rect">
                <a:avLst/>
              </a:prstGeom>
              <a:noFill/>
              <a:ln w="12700">
                <a:noFill/>
                <a:miter lim="800000"/>
                <a:headEnd/>
                <a:tailEnd/>
              </a:ln>
            </p:spPr>
            <p:txBody>
              <a:bodyPr wrap="none">
                <a:spAutoFit/>
              </a:bodyPr>
              <a:lstStyle/>
              <a:p>
                <a:r>
                  <a:rPr lang="en-US" b="1"/>
                  <a:t>P</a:t>
                </a:r>
              </a:p>
            </p:txBody>
          </p:sp>
          <p:sp>
            <p:nvSpPr>
              <p:cNvPr id="26699" name="Line 81"/>
              <p:cNvSpPr>
                <a:spLocks noChangeShapeType="1"/>
              </p:cNvSpPr>
              <p:nvPr/>
            </p:nvSpPr>
            <p:spPr bwMode="auto">
              <a:xfrm rot="16200000" flipV="1">
                <a:off x="2199" y="563"/>
                <a:ext cx="0" cy="125"/>
              </a:xfrm>
              <a:prstGeom prst="line">
                <a:avLst/>
              </a:prstGeom>
              <a:noFill/>
              <a:ln w="12700">
                <a:solidFill>
                  <a:schemeClr val="tx1"/>
                </a:solidFill>
                <a:round/>
                <a:headEnd/>
                <a:tailEnd/>
              </a:ln>
            </p:spPr>
            <p:txBody>
              <a:bodyPr wrap="none" anchor="ctr"/>
              <a:lstStyle/>
              <a:p>
                <a:endParaRPr lang="fr-FR"/>
              </a:p>
            </p:txBody>
          </p:sp>
          <p:sp>
            <p:nvSpPr>
              <p:cNvPr id="26700" name="Line 82"/>
              <p:cNvSpPr>
                <a:spLocks noChangeShapeType="1"/>
              </p:cNvSpPr>
              <p:nvPr/>
            </p:nvSpPr>
            <p:spPr bwMode="auto">
              <a:xfrm flipV="1">
                <a:off x="2382" y="1391"/>
                <a:ext cx="0" cy="152"/>
              </a:xfrm>
              <a:prstGeom prst="line">
                <a:avLst/>
              </a:prstGeom>
              <a:noFill/>
              <a:ln w="12700">
                <a:solidFill>
                  <a:schemeClr val="tx1"/>
                </a:solidFill>
                <a:round/>
                <a:headEnd/>
                <a:tailEnd/>
              </a:ln>
            </p:spPr>
            <p:txBody>
              <a:bodyPr wrap="none" anchor="ctr"/>
              <a:lstStyle/>
              <a:p>
                <a:endParaRPr lang="fr-FR"/>
              </a:p>
            </p:txBody>
          </p:sp>
          <p:sp>
            <p:nvSpPr>
              <p:cNvPr id="26701" name="Line 83"/>
              <p:cNvSpPr>
                <a:spLocks noChangeShapeType="1"/>
              </p:cNvSpPr>
              <p:nvPr/>
            </p:nvSpPr>
            <p:spPr bwMode="auto">
              <a:xfrm flipV="1">
                <a:off x="2289" y="1075"/>
                <a:ext cx="0" cy="135"/>
              </a:xfrm>
              <a:prstGeom prst="line">
                <a:avLst/>
              </a:prstGeom>
              <a:noFill/>
              <a:ln w="12700">
                <a:solidFill>
                  <a:schemeClr val="tx1"/>
                </a:solidFill>
                <a:round/>
                <a:headEnd/>
                <a:tailEnd/>
              </a:ln>
            </p:spPr>
            <p:txBody>
              <a:bodyPr wrap="none" anchor="ctr"/>
              <a:lstStyle/>
              <a:p>
                <a:endParaRPr lang="fr-FR"/>
              </a:p>
            </p:txBody>
          </p:sp>
          <p:sp>
            <p:nvSpPr>
              <p:cNvPr id="26702" name="Line 84"/>
              <p:cNvSpPr>
                <a:spLocks noChangeShapeType="1"/>
              </p:cNvSpPr>
              <p:nvPr/>
            </p:nvSpPr>
            <p:spPr bwMode="auto">
              <a:xfrm flipV="1">
                <a:off x="2289" y="885"/>
                <a:ext cx="0" cy="123"/>
              </a:xfrm>
              <a:prstGeom prst="line">
                <a:avLst/>
              </a:prstGeom>
              <a:noFill/>
              <a:ln w="12700">
                <a:solidFill>
                  <a:schemeClr val="tx1"/>
                </a:solidFill>
                <a:round/>
                <a:headEnd/>
                <a:tailEnd/>
              </a:ln>
            </p:spPr>
            <p:txBody>
              <a:bodyPr wrap="none" anchor="ctr"/>
              <a:lstStyle/>
              <a:p>
                <a:endParaRPr lang="fr-FR"/>
              </a:p>
            </p:txBody>
          </p:sp>
          <p:sp>
            <p:nvSpPr>
              <p:cNvPr id="26703" name="Text Box 85"/>
              <p:cNvSpPr txBox="1">
                <a:spLocks noChangeArrowheads="1"/>
              </p:cNvSpPr>
              <p:nvPr/>
            </p:nvSpPr>
            <p:spPr bwMode="auto">
              <a:xfrm>
                <a:off x="2192" y="762"/>
                <a:ext cx="191" cy="173"/>
              </a:xfrm>
              <a:prstGeom prst="rect">
                <a:avLst/>
              </a:prstGeom>
              <a:noFill/>
              <a:ln w="12700">
                <a:noFill/>
                <a:miter lim="800000"/>
                <a:headEnd/>
                <a:tailEnd/>
              </a:ln>
            </p:spPr>
            <p:txBody>
              <a:bodyPr wrap="none">
                <a:spAutoFit/>
              </a:bodyPr>
              <a:lstStyle/>
              <a:p>
                <a:r>
                  <a:rPr lang="en-US" b="1"/>
                  <a:t>O</a:t>
                </a:r>
              </a:p>
            </p:txBody>
          </p:sp>
          <p:sp>
            <p:nvSpPr>
              <p:cNvPr id="26704" name="Text Box 86"/>
              <p:cNvSpPr txBox="1">
                <a:spLocks noChangeArrowheads="1"/>
              </p:cNvSpPr>
              <p:nvPr/>
            </p:nvSpPr>
            <p:spPr bwMode="auto">
              <a:xfrm>
                <a:off x="2195" y="321"/>
                <a:ext cx="227" cy="192"/>
              </a:xfrm>
              <a:prstGeom prst="rect">
                <a:avLst/>
              </a:prstGeom>
              <a:noFill/>
              <a:ln w="12700">
                <a:noFill/>
                <a:miter lim="800000"/>
                <a:headEnd/>
                <a:tailEnd/>
              </a:ln>
            </p:spPr>
            <p:txBody>
              <a:bodyPr wrap="none">
                <a:spAutoFit/>
              </a:bodyPr>
              <a:lstStyle/>
              <a:p>
                <a:r>
                  <a:rPr lang="en-US" sz="1400" b="1">
                    <a:solidFill>
                      <a:schemeClr val="bg2"/>
                    </a:solidFill>
                  </a:rPr>
                  <a:t>O</a:t>
                </a:r>
                <a:r>
                  <a:rPr lang="en-US" sz="1400" b="1" baseline="30000">
                    <a:solidFill>
                      <a:schemeClr val="bg2"/>
                    </a:solidFill>
                  </a:rPr>
                  <a:t>-</a:t>
                </a:r>
                <a:endParaRPr lang="en-US" sz="1400" b="1">
                  <a:solidFill>
                    <a:schemeClr val="bg2"/>
                  </a:solidFill>
                </a:endParaRPr>
              </a:p>
            </p:txBody>
          </p:sp>
          <p:sp>
            <p:nvSpPr>
              <p:cNvPr id="26705" name="Line 87"/>
              <p:cNvSpPr>
                <a:spLocks noChangeShapeType="1"/>
              </p:cNvSpPr>
              <p:nvPr/>
            </p:nvSpPr>
            <p:spPr bwMode="auto">
              <a:xfrm flipV="1">
                <a:off x="2289" y="471"/>
                <a:ext cx="0" cy="113"/>
              </a:xfrm>
              <a:prstGeom prst="line">
                <a:avLst/>
              </a:prstGeom>
              <a:noFill/>
              <a:ln w="12700">
                <a:solidFill>
                  <a:schemeClr val="tx1"/>
                </a:solidFill>
                <a:round/>
                <a:headEnd/>
                <a:tailEnd/>
              </a:ln>
            </p:spPr>
            <p:txBody>
              <a:bodyPr wrap="none" anchor="ctr"/>
              <a:lstStyle/>
              <a:p>
                <a:endParaRPr lang="fr-FR"/>
              </a:p>
            </p:txBody>
          </p:sp>
          <p:sp>
            <p:nvSpPr>
              <p:cNvPr id="26706" name="Line 88"/>
              <p:cNvSpPr>
                <a:spLocks noChangeShapeType="1"/>
              </p:cNvSpPr>
              <p:nvPr/>
            </p:nvSpPr>
            <p:spPr bwMode="auto">
              <a:xfrm rot="16200000" flipV="1">
                <a:off x="2380" y="557"/>
                <a:ext cx="0" cy="125"/>
              </a:xfrm>
              <a:prstGeom prst="line">
                <a:avLst/>
              </a:prstGeom>
              <a:noFill/>
              <a:ln w="12700">
                <a:solidFill>
                  <a:schemeClr val="tx1"/>
                </a:solidFill>
                <a:round/>
                <a:headEnd/>
                <a:tailEnd/>
              </a:ln>
            </p:spPr>
            <p:txBody>
              <a:bodyPr wrap="none" anchor="ctr"/>
              <a:lstStyle/>
              <a:p>
                <a:endParaRPr lang="fr-FR"/>
              </a:p>
            </p:txBody>
          </p:sp>
          <p:sp>
            <p:nvSpPr>
              <p:cNvPr id="26707" name="Text Box 89"/>
              <p:cNvSpPr txBox="1">
                <a:spLocks noChangeArrowheads="1"/>
              </p:cNvSpPr>
              <p:nvPr/>
            </p:nvSpPr>
            <p:spPr bwMode="auto">
              <a:xfrm>
                <a:off x="1960" y="530"/>
                <a:ext cx="227" cy="192"/>
              </a:xfrm>
              <a:prstGeom prst="rect">
                <a:avLst/>
              </a:prstGeom>
              <a:noFill/>
              <a:ln w="12700">
                <a:noFill/>
                <a:miter lim="800000"/>
                <a:headEnd/>
                <a:tailEnd/>
              </a:ln>
            </p:spPr>
            <p:txBody>
              <a:bodyPr wrap="none">
                <a:spAutoFit/>
              </a:bodyPr>
              <a:lstStyle/>
              <a:p>
                <a:r>
                  <a:rPr lang="en-US" sz="1400" b="1" baseline="30000">
                    <a:solidFill>
                      <a:schemeClr val="bg2"/>
                    </a:solidFill>
                  </a:rPr>
                  <a:t>-</a:t>
                </a:r>
                <a:r>
                  <a:rPr lang="en-US" sz="1400" b="1">
                    <a:solidFill>
                      <a:schemeClr val="bg2"/>
                    </a:solidFill>
                  </a:rPr>
                  <a:t>O</a:t>
                </a:r>
              </a:p>
            </p:txBody>
          </p:sp>
          <p:sp>
            <p:nvSpPr>
              <p:cNvPr id="26708" name="Line 90"/>
              <p:cNvSpPr>
                <a:spLocks noChangeShapeType="1"/>
              </p:cNvSpPr>
              <p:nvPr/>
            </p:nvSpPr>
            <p:spPr bwMode="auto">
              <a:xfrm rot="16200000" flipV="1">
                <a:off x="2380" y="574"/>
                <a:ext cx="0" cy="125"/>
              </a:xfrm>
              <a:prstGeom prst="line">
                <a:avLst/>
              </a:prstGeom>
              <a:noFill/>
              <a:ln w="12700">
                <a:solidFill>
                  <a:schemeClr val="tx1"/>
                </a:solidFill>
                <a:round/>
                <a:headEnd/>
                <a:tailEnd/>
              </a:ln>
            </p:spPr>
            <p:txBody>
              <a:bodyPr wrap="none" anchor="ctr"/>
              <a:lstStyle/>
              <a:p>
                <a:endParaRPr lang="fr-FR"/>
              </a:p>
            </p:txBody>
          </p:sp>
          <p:sp>
            <p:nvSpPr>
              <p:cNvPr id="26709" name="Text Box 91"/>
              <p:cNvSpPr txBox="1">
                <a:spLocks noChangeArrowheads="1"/>
              </p:cNvSpPr>
              <p:nvPr/>
            </p:nvSpPr>
            <p:spPr bwMode="auto">
              <a:xfrm>
                <a:off x="2435" y="1015"/>
                <a:ext cx="191" cy="173"/>
              </a:xfrm>
              <a:prstGeom prst="rect">
                <a:avLst/>
              </a:prstGeom>
              <a:noFill/>
              <a:ln w="12700">
                <a:noFill/>
                <a:miter lim="800000"/>
                <a:headEnd/>
                <a:tailEnd/>
              </a:ln>
            </p:spPr>
            <p:txBody>
              <a:bodyPr wrap="none">
                <a:spAutoFit/>
              </a:bodyPr>
              <a:lstStyle/>
              <a:p>
                <a:r>
                  <a:rPr lang="en-US" b="1"/>
                  <a:t>O</a:t>
                </a:r>
              </a:p>
            </p:txBody>
          </p:sp>
          <p:sp>
            <p:nvSpPr>
              <p:cNvPr id="26710" name="Text Box 92"/>
              <p:cNvSpPr txBox="1">
                <a:spLocks noChangeArrowheads="1"/>
              </p:cNvSpPr>
              <p:nvPr/>
            </p:nvSpPr>
            <p:spPr bwMode="auto">
              <a:xfrm>
                <a:off x="2371" y="548"/>
                <a:ext cx="191" cy="173"/>
              </a:xfrm>
              <a:prstGeom prst="rect">
                <a:avLst/>
              </a:prstGeom>
              <a:noFill/>
              <a:ln w="12700">
                <a:noFill/>
                <a:miter lim="800000"/>
                <a:headEnd/>
                <a:tailEnd/>
              </a:ln>
            </p:spPr>
            <p:txBody>
              <a:bodyPr wrap="none">
                <a:spAutoFit/>
              </a:bodyPr>
              <a:lstStyle/>
              <a:p>
                <a:r>
                  <a:rPr lang="en-US" b="1"/>
                  <a:t>O</a:t>
                </a:r>
              </a:p>
            </p:txBody>
          </p:sp>
          <p:sp>
            <p:nvSpPr>
              <p:cNvPr id="26711" name="Line 93"/>
              <p:cNvSpPr>
                <a:spLocks noChangeShapeType="1"/>
              </p:cNvSpPr>
              <p:nvPr/>
            </p:nvSpPr>
            <p:spPr bwMode="auto">
              <a:xfrm flipV="1">
                <a:off x="2289" y="662"/>
                <a:ext cx="0" cy="144"/>
              </a:xfrm>
              <a:prstGeom prst="line">
                <a:avLst/>
              </a:prstGeom>
              <a:noFill/>
              <a:ln w="12700">
                <a:solidFill>
                  <a:schemeClr val="tx1"/>
                </a:solidFill>
                <a:round/>
                <a:headEnd/>
                <a:tailEnd/>
              </a:ln>
            </p:spPr>
            <p:txBody>
              <a:bodyPr wrap="none" anchor="ctr"/>
              <a:lstStyle/>
              <a:p>
                <a:endParaRPr lang="fr-FR"/>
              </a:p>
            </p:txBody>
          </p:sp>
          <p:sp>
            <p:nvSpPr>
              <p:cNvPr id="26712" name="Text Box 94"/>
              <p:cNvSpPr txBox="1">
                <a:spLocks noChangeArrowheads="1"/>
              </p:cNvSpPr>
              <p:nvPr/>
            </p:nvSpPr>
            <p:spPr bwMode="auto">
              <a:xfrm>
                <a:off x="2201" y="960"/>
                <a:ext cx="292" cy="173"/>
              </a:xfrm>
              <a:prstGeom prst="rect">
                <a:avLst/>
              </a:prstGeom>
              <a:noFill/>
              <a:ln w="12700">
                <a:noFill/>
                <a:miter lim="800000"/>
                <a:headEnd/>
                <a:tailEnd/>
              </a:ln>
            </p:spPr>
            <p:txBody>
              <a:bodyPr wrap="none">
                <a:spAutoFit/>
              </a:bodyPr>
              <a:lstStyle/>
              <a:p>
                <a:r>
                  <a:rPr lang="en-US" b="1"/>
                  <a:t>CH</a:t>
                </a:r>
                <a:r>
                  <a:rPr lang="en-US" b="1" baseline="-25000"/>
                  <a:t>2</a:t>
                </a:r>
                <a:endParaRPr lang="en-US" b="1"/>
              </a:p>
            </p:txBody>
          </p:sp>
          <p:sp>
            <p:nvSpPr>
              <p:cNvPr id="26713" name="AutoShape 95"/>
              <p:cNvSpPr>
                <a:spLocks noChangeArrowheads="1"/>
              </p:cNvSpPr>
              <p:nvPr/>
            </p:nvSpPr>
            <p:spPr bwMode="auto">
              <a:xfrm rot="16200000" flipH="1">
                <a:off x="2679" y="780"/>
                <a:ext cx="236" cy="185"/>
              </a:xfrm>
              <a:prstGeom prst="pentagon">
                <a:avLst/>
              </a:prstGeom>
              <a:noFill/>
              <a:ln w="19050">
                <a:solidFill>
                  <a:schemeClr val="tx1"/>
                </a:solidFill>
                <a:miter lim="800000"/>
                <a:headEnd/>
                <a:tailEnd/>
              </a:ln>
            </p:spPr>
            <p:txBody>
              <a:bodyPr wrap="none" anchor="ctr"/>
              <a:lstStyle/>
              <a:p>
                <a:endParaRPr lang="fr-FR"/>
              </a:p>
            </p:txBody>
          </p:sp>
          <p:sp>
            <p:nvSpPr>
              <p:cNvPr id="26714" name="AutoShape 96"/>
              <p:cNvSpPr>
                <a:spLocks noChangeArrowheads="1"/>
              </p:cNvSpPr>
              <p:nvPr/>
            </p:nvSpPr>
            <p:spPr bwMode="auto">
              <a:xfrm rot="-5400000">
                <a:off x="2856" y="764"/>
                <a:ext cx="287" cy="222"/>
              </a:xfrm>
              <a:prstGeom prst="hexagon">
                <a:avLst>
                  <a:gd name="adj" fmla="val 32320"/>
                  <a:gd name="vf" fmla="val 115470"/>
                </a:avLst>
              </a:prstGeom>
              <a:noFill/>
              <a:ln w="19050">
                <a:solidFill>
                  <a:schemeClr val="tx1"/>
                </a:solidFill>
                <a:miter lim="800000"/>
                <a:headEnd/>
                <a:tailEnd/>
              </a:ln>
            </p:spPr>
            <p:txBody>
              <a:bodyPr wrap="none" anchor="ctr"/>
              <a:lstStyle/>
              <a:p>
                <a:endParaRPr lang="fr-FR"/>
              </a:p>
            </p:txBody>
          </p:sp>
          <p:sp>
            <p:nvSpPr>
              <p:cNvPr id="26715" name="Text Box 97"/>
              <p:cNvSpPr txBox="1">
                <a:spLocks noChangeArrowheads="1"/>
              </p:cNvSpPr>
              <p:nvPr/>
            </p:nvSpPr>
            <p:spPr bwMode="auto">
              <a:xfrm>
                <a:off x="2912" y="470"/>
                <a:ext cx="292" cy="173"/>
              </a:xfrm>
              <a:prstGeom prst="rect">
                <a:avLst/>
              </a:prstGeom>
              <a:noFill/>
              <a:ln w="12700">
                <a:noFill/>
                <a:miter lim="800000"/>
                <a:headEnd/>
                <a:tailEnd/>
              </a:ln>
            </p:spPr>
            <p:txBody>
              <a:bodyPr wrap="none">
                <a:spAutoFit/>
              </a:bodyPr>
              <a:lstStyle/>
              <a:p>
                <a:r>
                  <a:rPr lang="en-US" b="1"/>
                  <a:t>NH</a:t>
                </a:r>
                <a:r>
                  <a:rPr lang="en-US" b="1" baseline="-25000"/>
                  <a:t>2</a:t>
                </a:r>
                <a:endParaRPr lang="en-US" b="1"/>
              </a:p>
            </p:txBody>
          </p:sp>
          <p:sp>
            <p:nvSpPr>
              <p:cNvPr id="26716" name="Line 98"/>
              <p:cNvSpPr>
                <a:spLocks noChangeShapeType="1"/>
              </p:cNvSpPr>
              <p:nvPr/>
            </p:nvSpPr>
            <p:spPr bwMode="auto">
              <a:xfrm flipV="1">
                <a:off x="3003" y="591"/>
                <a:ext cx="0" cy="139"/>
              </a:xfrm>
              <a:prstGeom prst="line">
                <a:avLst/>
              </a:prstGeom>
              <a:noFill/>
              <a:ln w="12700">
                <a:solidFill>
                  <a:schemeClr val="tx1"/>
                </a:solidFill>
                <a:round/>
                <a:headEnd/>
                <a:tailEnd/>
              </a:ln>
            </p:spPr>
            <p:txBody>
              <a:bodyPr wrap="none" anchor="ctr"/>
              <a:lstStyle/>
              <a:p>
                <a:endParaRPr lang="fr-FR"/>
              </a:p>
            </p:txBody>
          </p:sp>
          <p:sp>
            <p:nvSpPr>
              <p:cNvPr id="26717" name="Rectangle 99"/>
              <p:cNvSpPr>
                <a:spLocks noChangeArrowheads="1"/>
              </p:cNvSpPr>
              <p:nvPr/>
            </p:nvSpPr>
            <p:spPr bwMode="auto">
              <a:xfrm>
                <a:off x="2969" y="974"/>
                <a:ext cx="56" cy="84"/>
              </a:xfrm>
              <a:prstGeom prst="rect">
                <a:avLst/>
              </a:prstGeom>
              <a:solidFill>
                <a:schemeClr val="bg1"/>
              </a:solidFill>
              <a:ln w="12700">
                <a:noFill/>
                <a:miter lim="800000"/>
                <a:headEnd/>
                <a:tailEnd/>
              </a:ln>
            </p:spPr>
            <p:txBody>
              <a:bodyPr wrap="none" anchor="ctr"/>
              <a:lstStyle/>
              <a:p>
                <a:endParaRPr lang="fr-FR"/>
              </a:p>
            </p:txBody>
          </p:sp>
          <p:sp>
            <p:nvSpPr>
              <p:cNvPr id="26718" name="Text Box 100"/>
              <p:cNvSpPr txBox="1">
                <a:spLocks noChangeArrowheads="1"/>
              </p:cNvSpPr>
              <p:nvPr/>
            </p:nvSpPr>
            <p:spPr bwMode="auto">
              <a:xfrm>
                <a:off x="2898" y="943"/>
                <a:ext cx="185" cy="173"/>
              </a:xfrm>
              <a:prstGeom prst="rect">
                <a:avLst/>
              </a:prstGeom>
              <a:noFill/>
              <a:ln w="12700">
                <a:noFill/>
                <a:miter lim="800000"/>
                <a:headEnd/>
                <a:tailEnd/>
              </a:ln>
            </p:spPr>
            <p:txBody>
              <a:bodyPr wrap="none">
                <a:spAutoFit/>
              </a:bodyPr>
              <a:lstStyle/>
              <a:p>
                <a:r>
                  <a:rPr lang="en-US" b="1"/>
                  <a:t>N</a:t>
                </a:r>
              </a:p>
            </p:txBody>
          </p:sp>
          <p:sp>
            <p:nvSpPr>
              <p:cNvPr id="26719" name="Rectangle 101"/>
              <p:cNvSpPr>
                <a:spLocks noChangeArrowheads="1"/>
              </p:cNvSpPr>
              <p:nvPr/>
            </p:nvSpPr>
            <p:spPr bwMode="auto">
              <a:xfrm>
                <a:off x="3081" y="772"/>
                <a:ext cx="55" cy="84"/>
              </a:xfrm>
              <a:prstGeom prst="rect">
                <a:avLst/>
              </a:prstGeom>
              <a:solidFill>
                <a:schemeClr val="bg1"/>
              </a:solidFill>
              <a:ln w="12700">
                <a:noFill/>
                <a:miter lim="800000"/>
                <a:headEnd/>
                <a:tailEnd/>
              </a:ln>
            </p:spPr>
            <p:txBody>
              <a:bodyPr wrap="none" anchor="ctr"/>
              <a:lstStyle/>
              <a:p>
                <a:endParaRPr lang="fr-FR"/>
              </a:p>
            </p:txBody>
          </p:sp>
          <p:sp>
            <p:nvSpPr>
              <p:cNvPr id="26720" name="Text Box 102"/>
              <p:cNvSpPr txBox="1">
                <a:spLocks noChangeArrowheads="1"/>
              </p:cNvSpPr>
              <p:nvPr/>
            </p:nvSpPr>
            <p:spPr bwMode="auto">
              <a:xfrm>
                <a:off x="3009" y="741"/>
                <a:ext cx="185" cy="173"/>
              </a:xfrm>
              <a:prstGeom prst="rect">
                <a:avLst/>
              </a:prstGeom>
              <a:noFill/>
              <a:ln w="12700">
                <a:noFill/>
                <a:miter lim="800000"/>
                <a:headEnd/>
                <a:tailEnd/>
              </a:ln>
            </p:spPr>
            <p:txBody>
              <a:bodyPr wrap="none">
                <a:spAutoFit/>
              </a:bodyPr>
              <a:lstStyle/>
              <a:p>
                <a:r>
                  <a:rPr lang="en-US" b="1"/>
                  <a:t>N</a:t>
                </a:r>
              </a:p>
            </p:txBody>
          </p:sp>
          <p:sp>
            <p:nvSpPr>
              <p:cNvPr id="26721" name="Rectangle 103"/>
              <p:cNvSpPr>
                <a:spLocks noChangeArrowheads="1"/>
              </p:cNvSpPr>
              <p:nvPr/>
            </p:nvSpPr>
            <p:spPr bwMode="auto">
              <a:xfrm>
                <a:off x="2747" y="940"/>
                <a:ext cx="56" cy="85"/>
              </a:xfrm>
              <a:prstGeom prst="rect">
                <a:avLst/>
              </a:prstGeom>
              <a:solidFill>
                <a:schemeClr val="bg1"/>
              </a:solidFill>
              <a:ln w="12700">
                <a:noFill/>
                <a:miter lim="800000"/>
                <a:headEnd/>
                <a:tailEnd/>
              </a:ln>
            </p:spPr>
            <p:txBody>
              <a:bodyPr wrap="none" anchor="ctr"/>
              <a:lstStyle/>
              <a:p>
                <a:endParaRPr lang="fr-FR"/>
              </a:p>
            </p:txBody>
          </p:sp>
          <p:sp>
            <p:nvSpPr>
              <p:cNvPr id="26722" name="Text Box 104"/>
              <p:cNvSpPr txBox="1">
                <a:spLocks noChangeArrowheads="1"/>
              </p:cNvSpPr>
              <p:nvPr/>
            </p:nvSpPr>
            <p:spPr bwMode="auto">
              <a:xfrm>
                <a:off x="2676" y="909"/>
                <a:ext cx="185" cy="173"/>
              </a:xfrm>
              <a:prstGeom prst="rect">
                <a:avLst/>
              </a:prstGeom>
              <a:noFill/>
              <a:ln w="12700">
                <a:noFill/>
                <a:miter lim="800000"/>
                <a:headEnd/>
                <a:tailEnd/>
              </a:ln>
            </p:spPr>
            <p:txBody>
              <a:bodyPr wrap="none">
                <a:spAutoFit/>
              </a:bodyPr>
              <a:lstStyle/>
              <a:p>
                <a:r>
                  <a:rPr lang="en-US" b="1"/>
                  <a:t>N</a:t>
                </a:r>
              </a:p>
            </p:txBody>
          </p:sp>
          <p:sp>
            <p:nvSpPr>
              <p:cNvPr id="26723" name="Line 105"/>
              <p:cNvSpPr>
                <a:spLocks noChangeShapeType="1"/>
              </p:cNvSpPr>
              <p:nvPr/>
            </p:nvSpPr>
            <p:spPr bwMode="auto">
              <a:xfrm flipH="1">
                <a:off x="2725" y="822"/>
                <a:ext cx="27" cy="51"/>
              </a:xfrm>
              <a:prstGeom prst="line">
                <a:avLst/>
              </a:prstGeom>
              <a:noFill/>
              <a:ln w="12700">
                <a:solidFill>
                  <a:schemeClr val="tx1"/>
                </a:solidFill>
                <a:round/>
                <a:headEnd/>
                <a:tailEnd/>
              </a:ln>
            </p:spPr>
            <p:txBody>
              <a:bodyPr wrap="none" anchor="ctr"/>
              <a:lstStyle/>
              <a:p>
                <a:endParaRPr lang="fr-FR"/>
              </a:p>
            </p:txBody>
          </p:sp>
          <p:sp>
            <p:nvSpPr>
              <p:cNvPr id="26724" name="Line 106"/>
              <p:cNvSpPr>
                <a:spLocks noChangeShapeType="1"/>
              </p:cNvSpPr>
              <p:nvPr/>
            </p:nvSpPr>
            <p:spPr bwMode="auto">
              <a:xfrm>
                <a:off x="2906" y="819"/>
                <a:ext cx="0" cy="118"/>
              </a:xfrm>
              <a:prstGeom prst="line">
                <a:avLst/>
              </a:prstGeom>
              <a:noFill/>
              <a:ln w="12700">
                <a:solidFill>
                  <a:schemeClr val="tx1"/>
                </a:solidFill>
                <a:round/>
                <a:headEnd/>
                <a:tailEnd/>
              </a:ln>
            </p:spPr>
            <p:txBody>
              <a:bodyPr wrap="none" anchor="ctr"/>
              <a:lstStyle/>
              <a:p>
                <a:endParaRPr lang="fr-FR"/>
              </a:p>
            </p:txBody>
          </p:sp>
          <p:sp>
            <p:nvSpPr>
              <p:cNvPr id="26725" name="Line 107"/>
              <p:cNvSpPr>
                <a:spLocks noChangeShapeType="1"/>
              </p:cNvSpPr>
              <p:nvPr/>
            </p:nvSpPr>
            <p:spPr bwMode="auto">
              <a:xfrm>
                <a:off x="3000" y="752"/>
                <a:ext cx="77" cy="49"/>
              </a:xfrm>
              <a:prstGeom prst="line">
                <a:avLst/>
              </a:prstGeom>
              <a:noFill/>
              <a:ln w="12700">
                <a:solidFill>
                  <a:schemeClr val="tx1"/>
                </a:solidFill>
                <a:round/>
                <a:headEnd/>
                <a:tailEnd/>
              </a:ln>
            </p:spPr>
            <p:txBody>
              <a:bodyPr wrap="none" anchor="ctr"/>
              <a:lstStyle/>
              <a:p>
                <a:endParaRPr lang="fr-FR"/>
              </a:p>
            </p:txBody>
          </p:sp>
          <p:sp>
            <p:nvSpPr>
              <p:cNvPr id="26726" name="Line 108"/>
              <p:cNvSpPr>
                <a:spLocks noChangeShapeType="1"/>
              </p:cNvSpPr>
              <p:nvPr/>
            </p:nvSpPr>
            <p:spPr bwMode="auto">
              <a:xfrm flipH="1">
                <a:off x="3023" y="930"/>
                <a:ext cx="77" cy="49"/>
              </a:xfrm>
              <a:prstGeom prst="line">
                <a:avLst/>
              </a:prstGeom>
              <a:noFill/>
              <a:ln w="12700">
                <a:solidFill>
                  <a:schemeClr val="tx1"/>
                </a:solidFill>
                <a:round/>
                <a:headEnd/>
                <a:tailEnd/>
              </a:ln>
            </p:spPr>
            <p:txBody>
              <a:bodyPr wrap="none" anchor="ctr"/>
              <a:lstStyle/>
              <a:p>
                <a:endParaRPr lang="fr-FR"/>
              </a:p>
            </p:txBody>
          </p:sp>
          <p:sp>
            <p:nvSpPr>
              <p:cNvPr id="26727" name="Rectangle 109"/>
              <p:cNvSpPr>
                <a:spLocks noChangeArrowheads="1"/>
              </p:cNvSpPr>
              <p:nvPr/>
            </p:nvSpPr>
            <p:spPr bwMode="auto">
              <a:xfrm>
                <a:off x="2747" y="721"/>
                <a:ext cx="56" cy="85"/>
              </a:xfrm>
              <a:prstGeom prst="rect">
                <a:avLst/>
              </a:prstGeom>
              <a:solidFill>
                <a:schemeClr val="bg1"/>
              </a:solidFill>
              <a:ln w="12700">
                <a:noFill/>
                <a:miter lim="800000"/>
                <a:headEnd/>
                <a:tailEnd/>
              </a:ln>
            </p:spPr>
            <p:txBody>
              <a:bodyPr wrap="none" anchor="ctr"/>
              <a:lstStyle/>
              <a:p>
                <a:endParaRPr lang="fr-FR"/>
              </a:p>
            </p:txBody>
          </p:sp>
          <p:sp>
            <p:nvSpPr>
              <p:cNvPr id="26728" name="Text Box 110"/>
              <p:cNvSpPr txBox="1">
                <a:spLocks noChangeArrowheads="1"/>
              </p:cNvSpPr>
              <p:nvPr/>
            </p:nvSpPr>
            <p:spPr bwMode="auto">
              <a:xfrm>
                <a:off x="2676" y="690"/>
                <a:ext cx="185" cy="173"/>
              </a:xfrm>
              <a:prstGeom prst="rect">
                <a:avLst/>
              </a:prstGeom>
              <a:noFill/>
              <a:ln w="12700">
                <a:noFill/>
                <a:miter lim="800000"/>
                <a:headEnd/>
                <a:tailEnd/>
              </a:ln>
            </p:spPr>
            <p:txBody>
              <a:bodyPr wrap="none">
                <a:spAutoFit/>
              </a:bodyPr>
              <a:lstStyle/>
              <a:p>
                <a:r>
                  <a:rPr lang="en-US" b="1"/>
                  <a:t>N</a:t>
                </a:r>
              </a:p>
            </p:txBody>
          </p:sp>
          <p:sp>
            <p:nvSpPr>
              <p:cNvPr id="26729" name="Text Box 111"/>
              <p:cNvSpPr txBox="1">
                <a:spLocks noChangeArrowheads="1"/>
              </p:cNvSpPr>
              <p:nvPr/>
            </p:nvSpPr>
            <p:spPr bwMode="auto">
              <a:xfrm>
                <a:off x="2285" y="1930"/>
                <a:ext cx="191" cy="173"/>
              </a:xfrm>
              <a:prstGeom prst="rect">
                <a:avLst/>
              </a:prstGeom>
              <a:noFill/>
              <a:ln w="12700">
                <a:noFill/>
                <a:miter lim="800000"/>
                <a:headEnd/>
                <a:tailEnd/>
              </a:ln>
            </p:spPr>
            <p:txBody>
              <a:bodyPr wrap="none">
                <a:spAutoFit/>
              </a:bodyPr>
              <a:lstStyle/>
              <a:p>
                <a:r>
                  <a:rPr lang="en-US" b="1"/>
                  <a:t>O</a:t>
                </a:r>
              </a:p>
            </p:txBody>
          </p:sp>
          <p:sp>
            <p:nvSpPr>
              <p:cNvPr id="26730" name="Text Box 112"/>
              <p:cNvSpPr txBox="1">
                <a:spLocks noChangeArrowheads="1"/>
              </p:cNvSpPr>
              <p:nvPr/>
            </p:nvSpPr>
            <p:spPr bwMode="auto">
              <a:xfrm>
                <a:off x="2997" y="1650"/>
                <a:ext cx="191" cy="173"/>
              </a:xfrm>
              <a:prstGeom prst="rect">
                <a:avLst/>
              </a:prstGeom>
              <a:noFill/>
              <a:ln w="12700">
                <a:noFill/>
                <a:miter lim="800000"/>
                <a:headEnd/>
                <a:tailEnd/>
              </a:ln>
            </p:spPr>
            <p:txBody>
              <a:bodyPr wrap="none">
                <a:spAutoFit/>
              </a:bodyPr>
              <a:lstStyle/>
              <a:p>
                <a:r>
                  <a:rPr lang="en-US" b="1"/>
                  <a:t>O</a:t>
                </a:r>
              </a:p>
            </p:txBody>
          </p:sp>
          <p:sp>
            <p:nvSpPr>
              <p:cNvPr id="26731" name="AutoShape 113"/>
              <p:cNvSpPr>
                <a:spLocks noChangeArrowheads="1"/>
              </p:cNvSpPr>
              <p:nvPr/>
            </p:nvSpPr>
            <p:spPr bwMode="auto">
              <a:xfrm rot="16200000" flipH="1">
                <a:off x="2772" y="1948"/>
                <a:ext cx="236" cy="185"/>
              </a:xfrm>
              <a:prstGeom prst="pentagon">
                <a:avLst/>
              </a:prstGeom>
              <a:noFill/>
              <a:ln w="19050">
                <a:solidFill>
                  <a:schemeClr val="tx1"/>
                </a:solidFill>
                <a:miter lim="800000"/>
                <a:headEnd/>
                <a:tailEnd/>
              </a:ln>
            </p:spPr>
            <p:txBody>
              <a:bodyPr wrap="none" anchor="ctr"/>
              <a:lstStyle/>
              <a:p>
                <a:endParaRPr lang="fr-FR"/>
              </a:p>
            </p:txBody>
          </p:sp>
          <p:sp>
            <p:nvSpPr>
              <p:cNvPr id="26732" name="AutoShape 114"/>
              <p:cNvSpPr>
                <a:spLocks noChangeArrowheads="1"/>
              </p:cNvSpPr>
              <p:nvPr/>
            </p:nvSpPr>
            <p:spPr bwMode="auto">
              <a:xfrm rot="-5400000">
                <a:off x="2949" y="1932"/>
                <a:ext cx="287" cy="222"/>
              </a:xfrm>
              <a:prstGeom prst="hexagon">
                <a:avLst>
                  <a:gd name="adj" fmla="val 32320"/>
                  <a:gd name="vf" fmla="val 115470"/>
                </a:avLst>
              </a:prstGeom>
              <a:noFill/>
              <a:ln w="19050">
                <a:solidFill>
                  <a:schemeClr val="tx1"/>
                </a:solidFill>
                <a:miter lim="800000"/>
                <a:headEnd/>
                <a:tailEnd/>
              </a:ln>
            </p:spPr>
            <p:txBody>
              <a:bodyPr wrap="none" anchor="ctr"/>
              <a:lstStyle/>
              <a:p>
                <a:endParaRPr lang="fr-FR"/>
              </a:p>
            </p:txBody>
          </p:sp>
          <p:sp>
            <p:nvSpPr>
              <p:cNvPr id="26733" name="Text Box 115"/>
              <p:cNvSpPr txBox="1">
                <a:spLocks noChangeArrowheads="1"/>
              </p:cNvSpPr>
              <p:nvPr/>
            </p:nvSpPr>
            <p:spPr bwMode="auto">
              <a:xfrm>
                <a:off x="3223" y="2094"/>
                <a:ext cx="292" cy="173"/>
              </a:xfrm>
              <a:prstGeom prst="rect">
                <a:avLst/>
              </a:prstGeom>
              <a:noFill/>
              <a:ln w="12700">
                <a:noFill/>
                <a:miter lim="800000"/>
                <a:headEnd/>
                <a:tailEnd/>
              </a:ln>
            </p:spPr>
            <p:txBody>
              <a:bodyPr wrap="none">
                <a:spAutoFit/>
              </a:bodyPr>
              <a:lstStyle/>
              <a:p>
                <a:r>
                  <a:rPr lang="en-US" b="1"/>
                  <a:t>NH</a:t>
                </a:r>
                <a:r>
                  <a:rPr lang="en-US" b="1" baseline="-25000"/>
                  <a:t>2</a:t>
                </a:r>
                <a:endParaRPr lang="en-US" b="1"/>
              </a:p>
            </p:txBody>
          </p:sp>
          <p:sp>
            <p:nvSpPr>
              <p:cNvPr id="26734" name="Line 116"/>
              <p:cNvSpPr>
                <a:spLocks noChangeShapeType="1"/>
              </p:cNvSpPr>
              <p:nvPr/>
            </p:nvSpPr>
            <p:spPr bwMode="auto">
              <a:xfrm flipV="1">
                <a:off x="3104" y="1771"/>
                <a:ext cx="0" cy="139"/>
              </a:xfrm>
              <a:prstGeom prst="line">
                <a:avLst/>
              </a:prstGeom>
              <a:noFill/>
              <a:ln w="12700">
                <a:solidFill>
                  <a:schemeClr val="tx1"/>
                </a:solidFill>
                <a:round/>
                <a:headEnd/>
                <a:tailEnd/>
              </a:ln>
            </p:spPr>
            <p:txBody>
              <a:bodyPr wrap="none" anchor="ctr"/>
              <a:lstStyle/>
              <a:p>
                <a:endParaRPr lang="fr-FR"/>
              </a:p>
            </p:txBody>
          </p:sp>
          <p:sp>
            <p:nvSpPr>
              <p:cNvPr id="26735" name="Rectangle 117"/>
              <p:cNvSpPr>
                <a:spLocks noChangeArrowheads="1"/>
              </p:cNvSpPr>
              <p:nvPr/>
            </p:nvSpPr>
            <p:spPr bwMode="auto">
              <a:xfrm>
                <a:off x="3062" y="2142"/>
                <a:ext cx="56" cy="84"/>
              </a:xfrm>
              <a:prstGeom prst="rect">
                <a:avLst/>
              </a:prstGeom>
              <a:solidFill>
                <a:schemeClr val="bg1"/>
              </a:solidFill>
              <a:ln w="12700">
                <a:noFill/>
                <a:miter lim="800000"/>
                <a:headEnd/>
                <a:tailEnd/>
              </a:ln>
            </p:spPr>
            <p:txBody>
              <a:bodyPr wrap="none" anchor="ctr"/>
              <a:lstStyle/>
              <a:p>
                <a:endParaRPr lang="fr-FR"/>
              </a:p>
            </p:txBody>
          </p:sp>
          <p:sp>
            <p:nvSpPr>
              <p:cNvPr id="26736" name="Text Box 118"/>
              <p:cNvSpPr txBox="1">
                <a:spLocks noChangeArrowheads="1"/>
              </p:cNvSpPr>
              <p:nvPr/>
            </p:nvSpPr>
            <p:spPr bwMode="auto">
              <a:xfrm>
                <a:off x="2991" y="2111"/>
                <a:ext cx="185" cy="173"/>
              </a:xfrm>
              <a:prstGeom prst="rect">
                <a:avLst/>
              </a:prstGeom>
              <a:noFill/>
              <a:ln w="12700">
                <a:noFill/>
                <a:miter lim="800000"/>
                <a:headEnd/>
                <a:tailEnd/>
              </a:ln>
            </p:spPr>
            <p:txBody>
              <a:bodyPr wrap="none">
                <a:spAutoFit/>
              </a:bodyPr>
              <a:lstStyle/>
              <a:p>
                <a:r>
                  <a:rPr lang="en-US" b="1"/>
                  <a:t>N</a:t>
                </a:r>
              </a:p>
            </p:txBody>
          </p:sp>
          <p:sp>
            <p:nvSpPr>
              <p:cNvPr id="26737" name="Rectangle 119"/>
              <p:cNvSpPr>
                <a:spLocks noChangeArrowheads="1"/>
              </p:cNvSpPr>
              <p:nvPr/>
            </p:nvSpPr>
            <p:spPr bwMode="auto">
              <a:xfrm>
                <a:off x="3174" y="1940"/>
                <a:ext cx="55" cy="84"/>
              </a:xfrm>
              <a:prstGeom prst="rect">
                <a:avLst/>
              </a:prstGeom>
              <a:solidFill>
                <a:schemeClr val="bg1"/>
              </a:solidFill>
              <a:ln w="12700">
                <a:noFill/>
                <a:miter lim="800000"/>
                <a:headEnd/>
                <a:tailEnd/>
              </a:ln>
            </p:spPr>
            <p:txBody>
              <a:bodyPr wrap="none" anchor="ctr"/>
              <a:lstStyle/>
              <a:p>
                <a:endParaRPr lang="fr-FR"/>
              </a:p>
            </p:txBody>
          </p:sp>
          <p:sp>
            <p:nvSpPr>
              <p:cNvPr id="26738" name="Text Box 120"/>
              <p:cNvSpPr txBox="1">
                <a:spLocks noChangeArrowheads="1"/>
              </p:cNvSpPr>
              <p:nvPr/>
            </p:nvSpPr>
            <p:spPr bwMode="auto">
              <a:xfrm>
                <a:off x="3102" y="1909"/>
                <a:ext cx="260" cy="173"/>
              </a:xfrm>
              <a:prstGeom prst="rect">
                <a:avLst/>
              </a:prstGeom>
              <a:noFill/>
              <a:ln w="12700">
                <a:noFill/>
                <a:miter lim="800000"/>
                <a:headEnd/>
                <a:tailEnd/>
              </a:ln>
            </p:spPr>
            <p:txBody>
              <a:bodyPr wrap="none">
                <a:spAutoFit/>
              </a:bodyPr>
              <a:lstStyle/>
              <a:p>
                <a:r>
                  <a:rPr lang="en-US" b="1"/>
                  <a:t>NH</a:t>
                </a:r>
              </a:p>
            </p:txBody>
          </p:sp>
          <p:sp>
            <p:nvSpPr>
              <p:cNvPr id="26739" name="Rectangle 121"/>
              <p:cNvSpPr>
                <a:spLocks noChangeArrowheads="1"/>
              </p:cNvSpPr>
              <p:nvPr/>
            </p:nvSpPr>
            <p:spPr bwMode="auto">
              <a:xfrm>
                <a:off x="2840" y="2108"/>
                <a:ext cx="56" cy="85"/>
              </a:xfrm>
              <a:prstGeom prst="rect">
                <a:avLst/>
              </a:prstGeom>
              <a:solidFill>
                <a:schemeClr val="bg1"/>
              </a:solidFill>
              <a:ln w="12700">
                <a:noFill/>
                <a:miter lim="800000"/>
                <a:headEnd/>
                <a:tailEnd/>
              </a:ln>
            </p:spPr>
            <p:txBody>
              <a:bodyPr wrap="none" anchor="ctr"/>
              <a:lstStyle/>
              <a:p>
                <a:endParaRPr lang="fr-FR"/>
              </a:p>
            </p:txBody>
          </p:sp>
          <p:sp>
            <p:nvSpPr>
              <p:cNvPr id="26740" name="Text Box 122"/>
              <p:cNvSpPr txBox="1">
                <a:spLocks noChangeArrowheads="1"/>
              </p:cNvSpPr>
              <p:nvPr/>
            </p:nvSpPr>
            <p:spPr bwMode="auto">
              <a:xfrm>
                <a:off x="2769" y="2077"/>
                <a:ext cx="185" cy="173"/>
              </a:xfrm>
              <a:prstGeom prst="rect">
                <a:avLst/>
              </a:prstGeom>
              <a:noFill/>
              <a:ln w="12700">
                <a:noFill/>
                <a:miter lim="800000"/>
                <a:headEnd/>
                <a:tailEnd/>
              </a:ln>
            </p:spPr>
            <p:txBody>
              <a:bodyPr wrap="none">
                <a:spAutoFit/>
              </a:bodyPr>
              <a:lstStyle/>
              <a:p>
                <a:r>
                  <a:rPr lang="en-US" b="1"/>
                  <a:t>N</a:t>
                </a:r>
              </a:p>
            </p:txBody>
          </p:sp>
          <p:sp>
            <p:nvSpPr>
              <p:cNvPr id="26741" name="Line 123"/>
              <p:cNvSpPr>
                <a:spLocks noChangeShapeType="1"/>
              </p:cNvSpPr>
              <p:nvPr/>
            </p:nvSpPr>
            <p:spPr bwMode="auto">
              <a:xfrm flipH="1">
                <a:off x="2818" y="1990"/>
                <a:ext cx="27" cy="51"/>
              </a:xfrm>
              <a:prstGeom prst="line">
                <a:avLst/>
              </a:prstGeom>
              <a:noFill/>
              <a:ln w="12700">
                <a:solidFill>
                  <a:schemeClr val="tx1"/>
                </a:solidFill>
                <a:round/>
                <a:headEnd/>
                <a:tailEnd/>
              </a:ln>
            </p:spPr>
            <p:txBody>
              <a:bodyPr wrap="none" anchor="ctr"/>
              <a:lstStyle/>
              <a:p>
                <a:endParaRPr lang="fr-FR"/>
              </a:p>
            </p:txBody>
          </p:sp>
          <p:sp>
            <p:nvSpPr>
              <p:cNvPr id="26742" name="Line 124"/>
              <p:cNvSpPr>
                <a:spLocks noChangeShapeType="1"/>
              </p:cNvSpPr>
              <p:nvPr/>
            </p:nvSpPr>
            <p:spPr bwMode="auto">
              <a:xfrm>
                <a:off x="2999" y="1987"/>
                <a:ext cx="0" cy="118"/>
              </a:xfrm>
              <a:prstGeom prst="line">
                <a:avLst/>
              </a:prstGeom>
              <a:noFill/>
              <a:ln w="12700">
                <a:solidFill>
                  <a:schemeClr val="tx1"/>
                </a:solidFill>
                <a:round/>
                <a:headEnd/>
                <a:tailEnd/>
              </a:ln>
            </p:spPr>
            <p:txBody>
              <a:bodyPr wrap="none" anchor="ctr"/>
              <a:lstStyle/>
              <a:p>
                <a:endParaRPr lang="fr-FR"/>
              </a:p>
            </p:txBody>
          </p:sp>
          <p:sp>
            <p:nvSpPr>
              <p:cNvPr id="26743" name="Line 125"/>
              <p:cNvSpPr>
                <a:spLocks noChangeShapeType="1"/>
              </p:cNvSpPr>
              <p:nvPr/>
            </p:nvSpPr>
            <p:spPr bwMode="auto">
              <a:xfrm>
                <a:off x="3205" y="2116"/>
                <a:ext cx="77" cy="49"/>
              </a:xfrm>
              <a:prstGeom prst="line">
                <a:avLst/>
              </a:prstGeom>
              <a:noFill/>
              <a:ln w="12700">
                <a:solidFill>
                  <a:schemeClr val="tx1"/>
                </a:solidFill>
                <a:round/>
                <a:headEnd/>
                <a:tailEnd/>
              </a:ln>
            </p:spPr>
            <p:txBody>
              <a:bodyPr wrap="none" anchor="ctr"/>
              <a:lstStyle/>
              <a:p>
                <a:endParaRPr lang="fr-FR"/>
              </a:p>
            </p:txBody>
          </p:sp>
          <p:sp>
            <p:nvSpPr>
              <p:cNvPr id="26744" name="Line 126"/>
              <p:cNvSpPr>
                <a:spLocks noChangeShapeType="1"/>
              </p:cNvSpPr>
              <p:nvPr/>
            </p:nvSpPr>
            <p:spPr bwMode="auto">
              <a:xfrm flipH="1">
                <a:off x="3116" y="2098"/>
                <a:ext cx="77" cy="49"/>
              </a:xfrm>
              <a:prstGeom prst="line">
                <a:avLst/>
              </a:prstGeom>
              <a:noFill/>
              <a:ln w="12700">
                <a:solidFill>
                  <a:schemeClr val="tx1"/>
                </a:solidFill>
                <a:round/>
                <a:headEnd/>
                <a:tailEnd/>
              </a:ln>
            </p:spPr>
            <p:txBody>
              <a:bodyPr wrap="none" anchor="ctr"/>
              <a:lstStyle/>
              <a:p>
                <a:endParaRPr lang="fr-FR"/>
              </a:p>
            </p:txBody>
          </p:sp>
          <p:sp>
            <p:nvSpPr>
              <p:cNvPr id="26745" name="Rectangle 127"/>
              <p:cNvSpPr>
                <a:spLocks noChangeArrowheads="1"/>
              </p:cNvSpPr>
              <p:nvPr/>
            </p:nvSpPr>
            <p:spPr bwMode="auto">
              <a:xfrm>
                <a:off x="2840" y="1889"/>
                <a:ext cx="56" cy="85"/>
              </a:xfrm>
              <a:prstGeom prst="rect">
                <a:avLst/>
              </a:prstGeom>
              <a:solidFill>
                <a:schemeClr val="bg1"/>
              </a:solidFill>
              <a:ln w="12700">
                <a:noFill/>
                <a:miter lim="800000"/>
                <a:headEnd/>
                <a:tailEnd/>
              </a:ln>
            </p:spPr>
            <p:txBody>
              <a:bodyPr wrap="none" anchor="ctr"/>
              <a:lstStyle/>
              <a:p>
                <a:endParaRPr lang="fr-FR"/>
              </a:p>
            </p:txBody>
          </p:sp>
          <p:sp>
            <p:nvSpPr>
              <p:cNvPr id="26746" name="Text Box 128"/>
              <p:cNvSpPr txBox="1">
                <a:spLocks noChangeArrowheads="1"/>
              </p:cNvSpPr>
              <p:nvPr/>
            </p:nvSpPr>
            <p:spPr bwMode="auto">
              <a:xfrm>
                <a:off x="2769" y="1858"/>
                <a:ext cx="185" cy="173"/>
              </a:xfrm>
              <a:prstGeom prst="rect">
                <a:avLst/>
              </a:prstGeom>
              <a:noFill/>
              <a:ln w="12700">
                <a:noFill/>
                <a:miter lim="800000"/>
                <a:headEnd/>
                <a:tailEnd/>
              </a:ln>
            </p:spPr>
            <p:txBody>
              <a:bodyPr wrap="none">
                <a:spAutoFit/>
              </a:bodyPr>
              <a:lstStyle/>
              <a:p>
                <a:r>
                  <a:rPr lang="en-US" b="1"/>
                  <a:t>N</a:t>
                </a:r>
              </a:p>
            </p:txBody>
          </p:sp>
          <p:sp>
            <p:nvSpPr>
              <p:cNvPr id="26747" name="Line 129"/>
              <p:cNvSpPr>
                <a:spLocks noChangeShapeType="1"/>
              </p:cNvSpPr>
              <p:nvPr/>
            </p:nvSpPr>
            <p:spPr bwMode="auto">
              <a:xfrm flipV="1">
                <a:off x="3082" y="1771"/>
                <a:ext cx="0" cy="139"/>
              </a:xfrm>
              <a:prstGeom prst="line">
                <a:avLst/>
              </a:prstGeom>
              <a:noFill/>
              <a:ln w="12700">
                <a:solidFill>
                  <a:schemeClr val="tx1"/>
                </a:solidFill>
                <a:round/>
                <a:headEnd/>
                <a:tailEnd/>
              </a:ln>
            </p:spPr>
            <p:txBody>
              <a:bodyPr wrap="none" anchor="ctr"/>
              <a:lstStyle/>
              <a:p>
                <a:endParaRPr lang="fr-FR"/>
              </a:p>
            </p:txBody>
          </p:sp>
          <p:sp>
            <p:nvSpPr>
              <p:cNvPr id="26748" name="AutoShape 130"/>
              <p:cNvSpPr>
                <a:spLocks noChangeArrowheads="1"/>
              </p:cNvSpPr>
              <p:nvPr/>
            </p:nvSpPr>
            <p:spPr bwMode="auto">
              <a:xfrm rot="-5400000">
                <a:off x="2820" y="3038"/>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6749" name="Rectangle 131"/>
              <p:cNvSpPr>
                <a:spLocks noChangeArrowheads="1"/>
              </p:cNvSpPr>
              <p:nvPr/>
            </p:nvSpPr>
            <p:spPr bwMode="auto">
              <a:xfrm>
                <a:off x="2927" y="3256"/>
                <a:ext cx="61" cy="83"/>
              </a:xfrm>
              <a:prstGeom prst="rect">
                <a:avLst/>
              </a:prstGeom>
              <a:solidFill>
                <a:schemeClr val="bg1"/>
              </a:solidFill>
              <a:ln w="12700">
                <a:noFill/>
                <a:miter lim="800000"/>
                <a:headEnd/>
                <a:tailEnd/>
              </a:ln>
            </p:spPr>
            <p:txBody>
              <a:bodyPr wrap="none" anchor="ctr"/>
              <a:lstStyle/>
              <a:p>
                <a:endParaRPr lang="fr-FR"/>
              </a:p>
            </p:txBody>
          </p:sp>
          <p:sp>
            <p:nvSpPr>
              <p:cNvPr id="26750" name="Line 132"/>
              <p:cNvSpPr>
                <a:spLocks noChangeShapeType="1"/>
              </p:cNvSpPr>
              <p:nvPr/>
            </p:nvSpPr>
            <p:spPr bwMode="auto">
              <a:xfrm flipV="1">
                <a:off x="2964" y="2868"/>
                <a:ext cx="0" cy="148"/>
              </a:xfrm>
              <a:prstGeom prst="line">
                <a:avLst/>
              </a:prstGeom>
              <a:noFill/>
              <a:ln w="12700">
                <a:solidFill>
                  <a:schemeClr val="tx1"/>
                </a:solidFill>
                <a:round/>
                <a:headEnd/>
                <a:tailEnd/>
              </a:ln>
            </p:spPr>
            <p:txBody>
              <a:bodyPr wrap="none" anchor="ctr"/>
              <a:lstStyle/>
              <a:p>
                <a:endParaRPr lang="fr-FR"/>
              </a:p>
            </p:txBody>
          </p:sp>
          <p:sp>
            <p:nvSpPr>
              <p:cNvPr id="26751" name="Line 133"/>
              <p:cNvSpPr>
                <a:spLocks noChangeShapeType="1"/>
              </p:cNvSpPr>
              <p:nvPr/>
            </p:nvSpPr>
            <p:spPr bwMode="auto">
              <a:xfrm>
                <a:off x="2858" y="3104"/>
                <a:ext cx="0" cy="116"/>
              </a:xfrm>
              <a:prstGeom prst="line">
                <a:avLst/>
              </a:prstGeom>
              <a:noFill/>
              <a:ln w="12700">
                <a:solidFill>
                  <a:schemeClr val="tx1"/>
                </a:solidFill>
                <a:round/>
                <a:headEnd/>
                <a:tailEnd/>
              </a:ln>
            </p:spPr>
            <p:txBody>
              <a:bodyPr wrap="none" anchor="ctr"/>
              <a:lstStyle/>
              <a:p>
                <a:endParaRPr lang="fr-FR"/>
              </a:p>
            </p:txBody>
          </p:sp>
          <p:sp>
            <p:nvSpPr>
              <p:cNvPr id="26752" name="Line 134"/>
              <p:cNvSpPr>
                <a:spLocks noChangeShapeType="1"/>
              </p:cNvSpPr>
              <p:nvPr/>
            </p:nvSpPr>
            <p:spPr bwMode="auto">
              <a:xfrm>
                <a:off x="2961" y="3038"/>
                <a:ext cx="83" cy="48"/>
              </a:xfrm>
              <a:prstGeom prst="line">
                <a:avLst/>
              </a:prstGeom>
              <a:noFill/>
              <a:ln w="12700">
                <a:solidFill>
                  <a:schemeClr val="tx1"/>
                </a:solidFill>
                <a:round/>
                <a:headEnd/>
                <a:tailEnd/>
              </a:ln>
            </p:spPr>
            <p:txBody>
              <a:bodyPr wrap="none" anchor="ctr"/>
              <a:lstStyle/>
              <a:p>
                <a:endParaRPr lang="fr-FR"/>
              </a:p>
            </p:txBody>
          </p:sp>
          <p:sp>
            <p:nvSpPr>
              <p:cNvPr id="26753" name="Line 135"/>
              <p:cNvSpPr>
                <a:spLocks noChangeShapeType="1"/>
              </p:cNvSpPr>
              <p:nvPr/>
            </p:nvSpPr>
            <p:spPr bwMode="auto">
              <a:xfrm>
                <a:off x="3074" y="3236"/>
                <a:ext cx="65" cy="74"/>
              </a:xfrm>
              <a:prstGeom prst="line">
                <a:avLst/>
              </a:prstGeom>
              <a:noFill/>
              <a:ln w="12700">
                <a:solidFill>
                  <a:schemeClr val="tx1"/>
                </a:solidFill>
                <a:round/>
                <a:headEnd/>
                <a:tailEnd/>
              </a:ln>
            </p:spPr>
            <p:txBody>
              <a:bodyPr wrap="none" anchor="ctr"/>
              <a:lstStyle/>
              <a:p>
                <a:endParaRPr lang="fr-FR"/>
              </a:p>
            </p:txBody>
          </p:sp>
          <p:sp>
            <p:nvSpPr>
              <p:cNvPr id="26754" name="Line 136"/>
              <p:cNvSpPr>
                <a:spLocks noChangeShapeType="1"/>
              </p:cNvSpPr>
              <p:nvPr/>
            </p:nvSpPr>
            <p:spPr bwMode="auto">
              <a:xfrm>
                <a:off x="3082" y="3218"/>
                <a:ext cx="65" cy="74"/>
              </a:xfrm>
              <a:prstGeom prst="line">
                <a:avLst/>
              </a:prstGeom>
              <a:noFill/>
              <a:ln w="12700">
                <a:solidFill>
                  <a:schemeClr val="tx1"/>
                </a:solidFill>
                <a:round/>
                <a:headEnd/>
                <a:tailEnd/>
              </a:ln>
            </p:spPr>
            <p:txBody>
              <a:bodyPr wrap="none" anchor="ctr"/>
              <a:lstStyle/>
              <a:p>
                <a:endParaRPr lang="fr-FR"/>
              </a:p>
            </p:txBody>
          </p:sp>
          <p:sp>
            <p:nvSpPr>
              <p:cNvPr id="26755" name="AutoShape 137"/>
              <p:cNvSpPr>
                <a:spLocks noChangeArrowheads="1"/>
              </p:cNvSpPr>
              <p:nvPr/>
            </p:nvSpPr>
            <p:spPr bwMode="auto">
              <a:xfrm rot="-5400000">
                <a:off x="2820" y="3038"/>
                <a:ext cx="281" cy="242"/>
              </a:xfrm>
              <a:prstGeom prst="hexagon">
                <a:avLst>
                  <a:gd name="adj" fmla="val 29029"/>
                  <a:gd name="vf" fmla="val 115470"/>
                </a:avLst>
              </a:prstGeom>
              <a:noFill/>
              <a:ln w="19050">
                <a:solidFill>
                  <a:schemeClr val="tx1"/>
                </a:solidFill>
                <a:miter lim="800000"/>
                <a:headEnd/>
                <a:tailEnd/>
              </a:ln>
            </p:spPr>
            <p:txBody>
              <a:bodyPr wrap="none" anchor="ctr"/>
              <a:lstStyle/>
              <a:p>
                <a:endParaRPr lang="fr-FR"/>
              </a:p>
            </p:txBody>
          </p:sp>
          <p:sp>
            <p:nvSpPr>
              <p:cNvPr id="26756" name="Rectangle 138"/>
              <p:cNvSpPr>
                <a:spLocks noChangeArrowheads="1"/>
              </p:cNvSpPr>
              <p:nvPr/>
            </p:nvSpPr>
            <p:spPr bwMode="auto">
              <a:xfrm>
                <a:off x="2927" y="3256"/>
                <a:ext cx="61" cy="83"/>
              </a:xfrm>
              <a:prstGeom prst="rect">
                <a:avLst/>
              </a:prstGeom>
              <a:solidFill>
                <a:schemeClr val="bg1"/>
              </a:solidFill>
              <a:ln w="12700">
                <a:noFill/>
                <a:miter lim="800000"/>
                <a:headEnd/>
                <a:tailEnd/>
              </a:ln>
            </p:spPr>
            <p:txBody>
              <a:bodyPr wrap="none" anchor="ctr"/>
              <a:lstStyle/>
              <a:p>
                <a:endParaRPr lang="fr-FR"/>
              </a:p>
            </p:txBody>
          </p:sp>
          <p:sp>
            <p:nvSpPr>
              <p:cNvPr id="26757" name="Text Box 139"/>
              <p:cNvSpPr txBox="1">
                <a:spLocks noChangeArrowheads="1"/>
              </p:cNvSpPr>
              <p:nvPr/>
            </p:nvSpPr>
            <p:spPr bwMode="auto">
              <a:xfrm>
                <a:off x="2865" y="3210"/>
                <a:ext cx="185" cy="173"/>
              </a:xfrm>
              <a:prstGeom prst="rect">
                <a:avLst/>
              </a:prstGeom>
              <a:noFill/>
              <a:ln w="12700">
                <a:noFill/>
                <a:miter lim="800000"/>
                <a:headEnd/>
                <a:tailEnd/>
              </a:ln>
            </p:spPr>
            <p:txBody>
              <a:bodyPr wrap="none">
                <a:spAutoFit/>
              </a:bodyPr>
              <a:lstStyle/>
              <a:p>
                <a:r>
                  <a:rPr lang="en-US" b="1"/>
                  <a:t>N</a:t>
                </a:r>
              </a:p>
            </p:txBody>
          </p:sp>
          <p:sp>
            <p:nvSpPr>
              <p:cNvPr id="26758" name="Line 140"/>
              <p:cNvSpPr>
                <a:spLocks noChangeShapeType="1"/>
              </p:cNvSpPr>
              <p:nvPr/>
            </p:nvSpPr>
            <p:spPr bwMode="auto">
              <a:xfrm flipV="1">
                <a:off x="2964" y="2868"/>
                <a:ext cx="0" cy="148"/>
              </a:xfrm>
              <a:prstGeom prst="line">
                <a:avLst/>
              </a:prstGeom>
              <a:noFill/>
              <a:ln w="12700">
                <a:solidFill>
                  <a:schemeClr val="tx1"/>
                </a:solidFill>
                <a:round/>
                <a:headEnd/>
                <a:tailEnd/>
              </a:ln>
            </p:spPr>
            <p:txBody>
              <a:bodyPr wrap="none" anchor="ctr"/>
              <a:lstStyle/>
              <a:p>
                <a:endParaRPr lang="fr-FR"/>
              </a:p>
            </p:txBody>
          </p:sp>
          <p:sp>
            <p:nvSpPr>
              <p:cNvPr id="26759" name="Text Box 141"/>
              <p:cNvSpPr txBox="1">
                <a:spLocks noChangeArrowheads="1"/>
              </p:cNvSpPr>
              <p:nvPr/>
            </p:nvSpPr>
            <p:spPr bwMode="auto">
              <a:xfrm>
                <a:off x="3082" y="3238"/>
                <a:ext cx="191" cy="173"/>
              </a:xfrm>
              <a:prstGeom prst="rect">
                <a:avLst/>
              </a:prstGeom>
              <a:noFill/>
              <a:ln w="12700">
                <a:noFill/>
                <a:miter lim="800000"/>
                <a:headEnd/>
                <a:tailEnd/>
              </a:ln>
            </p:spPr>
            <p:txBody>
              <a:bodyPr wrap="none">
                <a:spAutoFit/>
              </a:bodyPr>
              <a:lstStyle/>
              <a:p>
                <a:r>
                  <a:rPr lang="en-US" b="1"/>
                  <a:t>O</a:t>
                </a:r>
              </a:p>
            </p:txBody>
          </p:sp>
          <p:sp>
            <p:nvSpPr>
              <p:cNvPr id="26760" name="Line 142"/>
              <p:cNvSpPr>
                <a:spLocks noChangeShapeType="1"/>
              </p:cNvSpPr>
              <p:nvPr/>
            </p:nvSpPr>
            <p:spPr bwMode="auto">
              <a:xfrm>
                <a:off x="2858" y="3104"/>
                <a:ext cx="0" cy="116"/>
              </a:xfrm>
              <a:prstGeom prst="line">
                <a:avLst/>
              </a:prstGeom>
              <a:noFill/>
              <a:ln w="12700">
                <a:solidFill>
                  <a:schemeClr val="tx1"/>
                </a:solidFill>
                <a:round/>
                <a:headEnd/>
                <a:tailEnd/>
              </a:ln>
            </p:spPr>
            <p:txBody>
              <a:bodyPr wrap="none" anchor="ctr"/>
              <a:lstStyle/>
              <a:p>
                <a:endParaRPr lang="fr-FR"/>
              </a:p>
            </p:txBody>
          </p:sp>
          <p:sp>
            <p:nvSpPr>
              <p:cNvPr id="26761" name="Line 143"/>
              <p:cNvSpPr>
                <a:spLocks noChangeShapeType="1"/>
              </p:cNvSpPr>
              <p:nvPr/>
            </p:nvSpPr>
            <p:spPr bwMode="auto">
              <a:xfrm>
                <a:off x="2961" y="3038"/>
                <a:ext cx="83" cy="48"/>
              </a:xfrm>
              <a:prstGeom prst="line">
                <a:avLst/>
              </a:prstGeom>
              <a:noFill/>
              <a:ln w="12700">
                <a:solidFill>
                  <a:schemeClr val="tx1"/>
                </a:solidFill>
                <a:round/>
                <a:headEnd/>
                <a:tailEnd/>
              </a:ln>
            </p:spPr>
            <p:txBody>
              <a:bodyPr wrap="none" anchor="ctr"/>
              <a:lstStyle/>
              <a:p>
                <a:endParaRPr lang="fr-FR"/>
              </a:p>
            </p:txBody>
          </p:sp>
          <p:sp>
            <p:nvSpPr>
              <p:cNvPr id="26762" name="Text Box 144"/>
              <p:cNvSpPr txBox="1">
                <a:spLocks noChangeArrowheads="1"/>
              </p:cNvSpPr>
              <p:nvPr/>
            </p:nvSpPr>
            <p:spPr bwMode="auto">
              <a:xfrm>
                <a:off x="2868" y="2736"/>
                <a:ext cx="292" cy="173"/>
              </a:xfrm>
              <a:prstGeom prst="rect">
                <a:avLst/>
              </a:prstGeom>
              <a:noFill/>
              <a:ln w="12700">
                <a:noFill/>
                <a:miter lim="800000"/>
                <a:headEnd/>
                <a:tailEnd/>
              </a:ln>
            </p:spPr>
            <p:txBody>
              <a:bodyPr wrap="none">
                <a:spAutoFit/>
              </a:bodyPr>
              <a:lstStyle/>
              <a:p>
                <a:r>
                  <a:rPr lang="en-US" b="1"/>
                  <a:t>NH</a:t>
                </a:r>
                <a:r>
                  <a:rPr lang="en-US" b="1" baseline="-25000"/>
                  <a:t>2</a:t>
                </a:r>
                <a:endParaRPr lang="en-US" b="1"/>
              </a:p>
            </p:txBody>
          </p:sp>
          <p:sp>
            <p:nvSpPr>
              <p:cNvPr id="26763" name="Line 145"/>
              <p:cNvSpPr>
                <a:spLocks noChangeShapeType="1"/>
              </p:cNvSpPr>
              <p:nvPr/>
            </p:nvSpPr>
            <p:spPr bwMode="auto">
              <a:xfrm>
                <a:off x="3074" y="3236"/>
                <a:ext cx="65" cy="74"/>
              </a:xfrm>
              <a:prstGeom prst="line">
                <a:avLst/>
              </a:prstGeom>
              <a:noFill/>
              <a:ln w="12700">
                <a:solidFill>
                  <a:schemeClr val="tx1"/>
                </a:solidFill>
                <a:round/>
                <a:headEnd/>
                <a:tailEnd/>
              </a:ln>
            </p:spPr>
            <p:txBody>
              <a:bodyPr wrap="none" anchor="ctr"/>
              <a:lstStyle/>
              <a:p>
                <a:endParaRPr lang="fr-FR"/>
              </a:p>
            </p:txBody>
          </p:sp>
          <p:sp>
            <p:nvSpPr>
              <p:cNvPr id="26764" name="Line 146"/>
              <p:cNvSpPr>
                <a:spLocks noChangeShapeType="1"/>
              </p:cNvSpPr>
              <p:nvPr/>
            </p:nvSpPr>
            <p:spPr bwMode="auto">
              <a:xfrm>
                <a:off x="3082" y="3218"/>
                <a:ext cx="65" cy="74"/>
              </a:xfrm>
              <a:prstGeom prst="line">
                <a:avLst/>
              </a:prstGeom>
              <a:noFill/>
              <a:ln w="12700">
                <a:solidFill>
                  <a:schemeClr val="tx1"/>
                </a:solidFill>
                <a:round/>
                <a:headEnd/>
                <a:tailEnd/>
              </a:ln>
            </p:spPr>
            <p:txBody>
              <a:bodyPr wrap="none" anchor="ctr"/>
              <a:lstStyle/>
              <a:p>
                <a:endParaRPr lang="fr-FR"/>
              </a:p>
            </p:txBody>
          </p:sp>
          <p:sp>
            <p:nvSpPr>
              <p:cNvPr id="26765" name="Rectangle 147"/>
              <p:cNvSpPr>
                <a:spLocks noChangeArrowheads="1"/>
              </p:cNvSpPr>
              <p:nvPr/>
            </p:nvSpPr>
            <p:spPr bwMode="auto">
              <a:xfrm>
                <a:off x="3048" y="3058"/>
                <a:ext cx="61" cy="83"/>
              </a:xfrm>
              <a:prstGeom prst="rect">
                <a:avLst/>
              </a:prstGeom>
              <a:solidFill>
                <a:schemeClr val="bg1"/>
              </a:solidFill>
              <a:ln w="12700">
                <a:noFill/>
                <a:miter lim="800000"/>
                <a:headEnd/>
                <a:tailEnd/>
              </a:ln>
            </p:spPr>
            <p:txBody>
              <a:bodyPr wrap="none" anchor="ctr"/>
              <a:lstStyle/>
              <a:p>
                <a:endParaRPr lang="fr-FR"/>
              </a:p>
            </p:txBody>
          </p:sp>
          <p:sp>
            <p:nvSpPr>
              <p:cNvPr id="26766" name="Text Box 148"/>
              <p:cNvSpPr txBox="1">
                <a:spLocks noChangeArrowheads="1"/>
              </p:cNvSpPr>
              <p:nvPr/>
            </p:nvSpPr>
            <p:spPr bwMode="auto">
              <a:xfrm>
                <a:off x="2988" y="3014"/>
                <a:ext cx="185" cy="173"/>
              </a:xfrm>
              <a:prstGeom prst="rect">
                <a:avLst/>
              </a:prstGeom>
              <a:noFill/>
              <a:ln w="12700">
                <a:noFill/>
                <a:miter lim="800000"/>
                <a:headEnd/>
                <a:tailEnd/>
              </a:ln>
            </p:spPr>
            <p:txBody>
              <a:bodyPr wrap="none">
                <a:spAutoFit/>
              </a:bodyPr>
              <a:lstStyle/>
              <a:p>
                <a:r>
                  <a:rPr lang="en-US" b="1"/>
                  <a:t>N</a:t>
                </a:r>
              </a:p>
            </p:txBody>
          </p:sp>
        </p:grpSp>
        <p:grpSp>
          <p:nvGrpSpPr>
            <p:cNvPr id="13" name="Group 289"/>
            <p:cNvGrpSpPr>
              <a:grpSpLocks/>
            </p:cNvGrpSpPr>
            <p:nvPr/>
          </p:nvGrpSpPr>
          <p:grpSpPr bwMode="auto">
            <a:xfrm>
              <a:off x="96" y="240"/>
              <a:ext cx="720" cy="3072"/>
              <a:chOff x="96" y="240"/>
              <a:chExt cx="720" cy="3072"/>
            </a:xfrm>
          </p:grpSpPr>
          <p:grpSp>
            <p:nvGrpSpPr>
              <p:cNvPr id="14" name="Group 11"/>
              <p:cNvGrpSpPr>
                <a:grpSpLocks/>
              </p:cNvGrpSpPr>
              <p:nvPr/>
            </p:nvGrpSpPr>
            <p:grpSpPr bwMode="auto">
              <a:xfrm>
                <a:off x="384" y="240"/>
                <a:ext cx="432" cy="432"/>
                <a:chOff x="2256" y="1392"/>
                <a:chExt cx="432" cy="432"/>
              </a:xfrm>
            </p:grpSpPr>
            <p:sp>
              <p:nvSpPr>
                <p:cNvPr id="26651" name="Oval 12"/>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6652" name="Text Box 13"/>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nvGrpSpPr>
              <p:cNvPr id="15" name="Group 14"/>
              <p:cNvGrpSpPr>
                <a:grpSpLocks/>
              </p:cNvGrpSpPr>
              <p:nvPr/>
            </p:nvGrpSpPr>
            <p:grpSpPr bwMode="auto">
              <a:xfrm>
                <a:off x="96" y="576"/>
                <a:ext cx="432" cy="432"/>
                <a:chOff x="2256" y="1392"/>
                <a:chExt cx="432" cy="432"/>
              </a:xfrm>
            </p:grpSpPr>
            <p:sp>
              <p:nvSpPr>
                <p:cNvPr id="26649" name="Oval 15"/>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6650" name="Text Box 16"/>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nvGrpSpPr>
              <p:cNvPr id="16" name="Group 17"/>
              <p:cNvGrpSpPr>
                <a:grpSpLocks/>
              </p:cNvGrpSpPr>
              <p:nvPr/>
            </p:nvGrpSpPr>
            <p:grpSpPr bwMode="auto">
              <a:xfrm>
                <a:off x="192" y="1728"/>
                <a:ext cx="432" cy="432"/>
                <a:chOff x="2256" y="1392"/>
                <a:chExt cx="432" cy="432"/>
              </a:xfrm>
            </p:grpSpPr>
            <p:sp>
              <p:nvSpPr>
                <p:cNvPr id="26647" name="Oval 18"/>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6648" name="Text Box 19"/>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nvGrpSpPr>
              <p:cNvPr id="17" name="Group 269"/>
              <p:cNvGrpSpPr>
                <a:grpSpLocks/>
              </p:cNvGrpSpPr>
              <p:nvPr/>
            </p:nvGrpSpPr>
            <p:grpSpPr bwMode="auto">
              <a:xfrm>
                <a:off x="288" y="2880"/>
                <a:ext cx="432" cy="432"/>
                <a:chOff x="2256" y="1392"/>
                <a:chExt cx="432" cy="432"/>
              </a:xfrm>
            </p:grpSpPr>
            <p:sp>
              <p:nvSpPr>
                <p:cNvPr id="26645" name="Oval 270"/>
                <p:cNvSpPr>
                  <a:spLocks noChangeArrowheads="1"/>
                </p:cNvSpPr>
                <p:nvPr/>
              </p:nvSpPr>
              <p:spPr bwMode="auto">
                <a:xfrm>
                  <a:off x="2256" y="1392"/>
                  <a:ext cx="432" cy="432"/>
                </a:xfrm>
                <a:prstGeom prst="ellipse">
                  <a:avLst/>
                </a:prstGeom>
                <a:gradFill rotWithShape="0">
                  <a:gsLst>
                    <a:gs pos="0">
                      <a:srgbClr val="00CC00"/>
                    </a:gs>
                    <a:gs pos="100000">
                      <a:schemeClr val="bg1"/>
                    </a:gs>
                  </a:gsLst>
                  <a:path path="shape">
                    <a:fillToRect l="50000" t="50000" r="50000" b="50000"/>
                  </a:path>
                </a:gradFill>
                <a:ln w="12700">
                  <a:noFill/>
                  <a:round/>
                  <a:headEnd/>
                  <a:tailEnd/>
                </a:ln>
              </p:spPr>
              <p:txBody>
                <a:bodyPr wrap="none" anchor="ctr"/>
                <a:lstStyle/>
                <a:p>
                  <a:endParaRPr lang="fr-FR"/>
                </a:p>
              </p:txBody>
            </p:sp>
            <p:sp>
              <p:nvSpPr>
                <p:cNvPr id="26646" name="Text Box 271"/>
                <p:cNvSpPr txBox="1">
                  <a:spLocks noChangeArrowheads="1"/>
                </p:cNvSpPr>
                <p:nvPr/>
              </p:nvSpPr>
              <p:spPr bwMode="auto">
                <a:xfrm>
                  <a:off x="2352" y="1488"/>
                  <a:ext cx="294" cy="192"/>
                </a:xfrm>
                <a:prstGeom prst="rect">
                  <a:avLst/>
                </a:prstGeom>
                <a:noFill/>
                <a:ln w="12700">
                  <a:noFill/>
                  <a:miter lim="800000"/>
                  <a:headEnd/>
                  <a:tailEnd/>
                </a:ln>
              </p:spPr>
              <p:txBody>
                <a:bodyPr wrap="none">
                  <a:spAutoFit/>
                </a:bodyPr>
                <a:lstStyle/>
                <a:p>
                  <a:r>
                    <a:rPr lang="en-US" sz="1400" b="1">
                      <a:solidFill>
                        <a:schemeClr val="hlink"/>
                      </a:solidFill>
                    </a:rPr>
                    <a:t>Na</a:t>
                  </a:r>
                  <a:r>
                    <a:rPr lang="en-US" sz="1400" b="1" baseline="30000">
                      <a:solidFill>
                        <a:schemeClr val="hlink"/>
                      </a:solidFill>
                    </a:rPr>
                    <a:t>+</a:t>
                  </a:r>
                  <a:endParaRPr lang="en-US" sz="1400" b="1">
                    <a:solidFill>
                      <a:schemeClr val="hlink"/>
                    </a:solidFill>
                  </a:endParaRPr>
                </a:p>
              </p:txBody>
            </p:sp>
          </p:grpSp>
        </p:grpSp>
      </p:grpSp>
      <p:grpSp>
        <p:nvGrpSpPr>
          <p:cNvPr id="18" name="Group 283"/>
          <p:cNvGrpSpPr>
            <a:grpSpLocks/>
          </p:cNvGrpSpPr>
          <p:nvPr/>
        </p:nvGrpSpPr>
        <p:grpSpPr bwMode="auto">
          <a:xfrm>
            <a:off x="4343400" y="990600"/>
            <a:ext cx="765175" cy="4591050"/>
            <a:chOff x="3120" y="468"/>
            <a:chExt cx="482" cy="2892"/>
          </a:xfrm>
        </p:grpSpPr>
        <p:sp>
          <p:nvSpPr>
            <p:cNvPr id="26630" name="Line 275"/>
            <p:cNvSpPr>
              <a:spLocks noChangeShapeType="1"/>
            </p:cNvSpPr>
            <p:nvPr/>
          </p:nvSpPr>
          <p:spPr bwMode="auto">
            <a:xfrm>
              <a:off x="3216" y="3312"/>
              <a:ext cx="192" cy="48"/>
            </a:xfrm>
            <a:prstGeom prst="line">
              <a:avLst/>
            </a:prstGeom>
            <a:noFill/>
            <a:ln w="38100">
              <a:solidFill>
                <a:srgbClr val="CC00FF"/>
              </a:solidFill>
              <a:prstDash val="sysDot"/>
              <a:round/>
              <a:headEnd/>
              <a:tailEnd/>
            </a:ln>
          </p:spPr>
          <p:txBody>
            <a:bodyPr wrap="none" anchor="ctr"/>
            <a:lstStyle/>
            <a:p>
              <a:endParaRPr lang="fr-FR"/>
            </a:p>
          </p:txBody>
        </p:sp>
        <p:sp>
          <p:nvSpPr>
            <p:cNvPr id="26631" name="Line 276"/>
            <p:cNvSpPr>
              <a:spLocks noChangeShapeType="1"/>
            </p:cNvSpPr>
            <p:nvPr/>
          </p:nvSpPr>
          <p:spPr bwMode="auto">
            <a:xfrm flipV="1">
              <a:off x="3120" y="2830"/>
              <a:ext cx="320" cy="2"/>
            </a:xfrm>
            <a:prstGeom prst="line">
              <a:avLst/>
            </a:prstGeom>
            <a:noFill/>
            <a:ln w="38100">
              <a:solidFill>
                <a:srgbClr val="CC00FF"/>
              </a:solidFill>
              <a:prstDash val="sysDot"/>
              <a:round/>
              <a:headEnd/>
              <a:tailEnd/>
            </a:ln>
          </p:spPr>
          <p:txBody>
            <a:bodyPr wrap="none" anchor="ctr"/>
            <a:lstStyle/>
            <a:p>
              <a:endParaRPr lang="fr-FR"/>
            </a:p>
          </p:txBody>
        </p:sp>
        <p:sp>
          <p:nvSpPr>
            <p:cNvPr id="26632" name="Line 277"/>
            <p:cNvSpPr>
              <a:spLocks noChangeShapeType="1"/>
            </p:cNvSpPr>
            <p:nvPr/>
          </p:nvSpPr>
          <p:spPr bwMode="auto">
            <a:xfrm>
              <a:off x="3134" y="3100"/>
              <a:ext cx="294" cy="18"/>
            </a:xfrm>
            <a:prstGeom prst="line">
              <a:avLst/>
            </a:prstGeom>
            <a:noFill/>
            <a:ln w="38100">
              <a:solidFill>
                <a:srgbClr val="CC00FF"/>
              </a:solidFill>
              <a:prstDash val="sysDot"/>
              <a:round/>
              <a:headEnd/>
              <a:tailEnd/>
            </a:ln>
          </p:spPr>
          <p:txBody>
            <a:bodyPr wrap="none" anchor="ctr"/>
            <a:lstStyle/>
            <a:p>
              <a:endParaRPr lang="fr-FR"/>
            </a:p>
          </p:txBody>
        </p:sp>
        <p:sp>
          <p:nvSpPr>
            <p:cNvPr id="26633" name="Line 278"/>
            <p:cNvSpPr>
              <a:spLocks noChangeShapeType="1"/>
            </p:cNvSpPr>
            <p:nvPr/>
          </p:nvSpPr>
          <p:spPr bwMode="auto">
            <a:xfrm flipV="1">
              <a:off x="3146" y="1640"/>
              <a:ext cx="224" cy="86"/>
            </a:xfrm>
            <a:prstGeom prst="line">
              <a:avLst/>
            </a:prstGeom>
            <a:noFill/>
            <a:ln w="38100">
              <a:solidFill>
                <a:srgbClr val="CC00FF"/>
              </a:solidFill>
              <a:prstDash val="sysDot"/>
              <a:round/>
              <a:headEnd/>
              <a:tailEnd/>
            </a:ln>
          </p:spPr>
          <p:txBody>
            <a:bodyPr wrap="none" anchor="ctr"/>
            <a:lstStyle/>
            <a:p>
              <a:endParaRPr lang="fr-FR"/>
            </a:p>
          </p:txBody>
        </p:sp>
        <p:sp>
          <p:nvSpPr>
            <p:cNvPr id="26634" name="Line 279"/>
            <p:cNvSpPr>
              <a:spLocks noChangeShapeType="1"/>
            </p:cNvSpPr>
            <p:nvPr/>
          </p:nvSpPr>
          <p:spPr bwMode="auto">
            <a:xfrm flipV="1">
              <a:off x="3312" y="1852"/>
              <a:ext cx="230" cy="116"/>
            </a:xfrm>
            <a:prstGeom prst="line">
              <a:avLst/>
            </a:prstGeom>
            <a:noFill/>
            <a:ln w="38100">
              <a:solidFill>
                <a:srgbClr val="CC00FF"/>
              </a:solidFill>
              <a:prstDash val="sysDot"/>
              <a:round/>
              <a:headEnd/>
              <a:tailEnd/>
            </a:ln>
          </p:spPr>
          <p:txBody>
            <a:bodyPr wrap="none" anchor="ctr"/>
            <a:lstStyle/>
            <a:p>
              <a:endParaRPr lang="fr-FR"/>
            </a:p>
          </p:txBody>
        </p:sp>
        <p:sp>
          <p:nvSpPr>
            <p:cNvPr id="26635" name="Line 280"/>
            <p:cNvSpPr>
              <a:spLocks noChangeShapeType="1"/>
            </p:cNvSpPr>
            <p:nvPr/>
          </p:nvSpPr>
          <p:spPr bwMode="auto">
            <a:xfrm flipV="1">
              <a:off x="3456" y="2092"/>
              <a:ext cx="146" cy="68"/>
            </a:xfrm>
            <a:prstGeom prst="line">
              <a:avLst/>
            </a:prstGeom>
            <a:noFill/>
            <a:ln w="38100">
              <a:solidFill>
                <a:srgbClr val="CC00FF"/>
              </a:solidFill>
              <a:prstDash val="sysDot"/>
              <a:round/>
              <a:headEnd/>
              <a:tailEnd/>
            </a:ln>
          </p:spPr>
          <p:txBody>
            <a:bodyPr wrap="none" anchor="ctr"/>
            <a:lstStyle/>
            <a:p>
              <a:endParaRPr lang="fr-FR"/>
            </a:p>
          </p:txBody>
        </p:sp>
        <p:sp>
          <p:nvSpPr>
            <p:cNvPr id="26636" name="Line 281"/>
            <p:cNvSpPr>
              <a:spLocks noChangeShapeType="1"/>
            </p:cNvSpPr>
            <p:nvPr/>
          </p:nvSpPr>
          <p:spPr bwMode="auto">
            <a:xfrm flipV="1">
              <a:off x="3146" y="468"/>
              <a:ext cx="222" cy="74"/>
            </a:xfrm>
            <a:prstGeom prst="line">
              <a:avLst/>
            </a:prstGeom>
            <a:noFill/>
            <a:ln w="38100">
              <a:solidFill>
                <a:srgbClr val="CC00FF"/>
              </a:solidFill>
              <a:prstDash val="sysDot"/>
              <a:round/>
              <a:headEnd/>
              <a:tailEnd/>
            </a:ln>
          </p:spPr>
          <p:txBody>
            <a:bodyPr wrap="none" anchor="ctr"/>
            <a:lstStyle/>
            <a:p>
              <a:endParaRPr lang="fr-FR"/>
            </a:p>
          </p:txBody>
        </p:sp>
        <p:sp>
          <p:nvSpPr>
            <p:cNvPr id="26637" name="Line 282"/>
            <p:cNvSpPr>
              <a:spLocks noChangeShapeType="1"/>
            </p:cNvSpPr>
            <p:nvPr/>
          </p:nvSpPr>
          <p:spPr bwMode="auto">
            <a:xfrm flipV="1">
              <a:off x="3168" y="792"/>
              <a:ext cx="210" cy="24"/>
            </a:xfrm>
            <a:prstGeom prst="line">
              <a:avLst/>
            </a:prstGeom>
            <a:noFill/>
            <a:ln w="38100">
              <a:solidFill>
                <a:srgbClr val="CC00FF"/>
              </a:solidFill>
              <a:prstDash val="sysDot"/>
              <a:round/>
              <a:headEnd/>
              <a:tailEnd/>
            </a:ln>
          </p:spPr>
          <p:txBody>
            <a:bodyPr wrap="none" anchor="ctr"/>
            <a:lstStyle/>
            <a:p>
              <a:endParaRPr lang="fr-FR"/>
            </a:p>
          </p:txBody>
        </p:sp>
      </p:gr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Line 2"/>
          <p:cNvSpPr>
            <a:spLocks noChangeShapeType="1"/>
          </p:cNvSpPr>
          <p:nvPr/>
        </p:nvSpPr>
        <p:spPr bwMode="auto">
          <a:xfrm>
            <a:off x="0" y="685800"/>
            <a:ext cx="9144000" cy="0"/>
          </a:xfrm>
          <a:prstGeom prst="line">
            <a:avLst/>
          </a:prstGeom>
          <a:noFill/>
          <a:ln w="38100">
            <a:solidFill>
              <a:schemeClr val="tx1"/>
            </a:solidFill>
            <a:round/>
            <a:headEnd/>
            <a:tailEnd/>
          </a:ln>
        </p:spPr>
        <p:txBody>
          <a:bodyPr/>
          <a:lstStyle/>
          <a:p>
            <a:endParaRPr lang="fr-FR"/>
          </a:p>
        </p:txBody>
      </p:sp>
      <p:sp>
        <p:nvSpPr>
          <p:cNvPr id="19459" name="Text Box 3"/>
          <p:cNvSpPr txBox="1">
            <a:spLocks noChangeArrowheads="1"/>
          </p:cNvSpPr>
          <p:nvPr/>
        </p:nvSpPr>
        <p:spPr bwMode="auto">
          <a:xfrm>
            <a:off x="212725" y="122238"/>
            <a:ext cx="4504759" cy="369332"/>
          </a:xfrm>
          <a:prstGeom prst="rect">
            <a:avLst/>
          </a:prstGeom>
          <a:noFill/>
          <a:ln w="9525">
            <a:noFill/>
            <a:miter lim="800000"/>
            <a:headEnd/>
            <a:tailEnd/>
          </a:ln>
        </p:spPr>
        <p:txBody>
          <a:bodyPr wrap="none">
            <a:spAutoFit/>
          </a:bodyPr>
          <a:lstStyle/>
          <a:p>
            <a:r>
              <a:rPr lang="fr-FR" b="1" u="sng" dirty="0">
                <a:latin typeface="Comic Sans MS" pitchFamily="66" charset="0"/>
              </a:rPr>
              <a:t>5. ADN des différents être vivants</a:t>
            </a:r>
            <a:r>
              <a:rPr lang="fr-FR" b="1" dirty="0">
                <a:latin typeface="Comic Sans MS" pitchFamily="66" charset="0"/>
              </a:rPr>
              <a:t> : </a:t>
            </a:r>
          </a:p>
        </p:txBody>
      </p:sp>
      <p:sp>
        <p:nvSpPr>
          <p:cNvPr id="19460" name="Text Box 4"/>
          <p:cNvSpPr txBox="1">
            <a:spLocks noChangeArrowheads="1"/>
          </p:cNvSpPr>
          <p:nvPr/>
        </p:nvSpPr>
        <p:spPr bwMode="auto">
          <a:xfrm>
            <a:off x="365125" y="931863"/>
            <a:ext cx="8397875" cy="4968875"/>
          </a:xfrm>
          <a:prstGeom prst="rect">
            <a:avLst/>
          </a:prstGeom>
          <a:noFill/>
          <a:ln w="9525">
            <a:noFill/>
            <a:miter lim="800000"/>
            <a:headEnd/>
            <a:tailEnd/>
          </a:ln>
        </p:spPr>
        <p:txBody>
          <a:bodyPr>
            <a:spAutoFit/>
          </a:bodyPr>
          <a:lstStyle/>
          <a:p>
            <a:pPr>
              <a:buFont typeface="Wingdings" pitchFamily="2" charset="2"/>
              <a:buChar char="Ø"/>
              <a:tabLst>
                <a:tab pos="290513" algn="l"/>
                <a:tab pos="1138238" algn="l"/>
                <a:tab pos="1997075" algn="l"/>
              </a:tabLst>
            </a:pPr>
            <a:r>
              <a:rPr lang="fr-FR" sz="2000">
                <a:latin typeface="Comic Sans MS" pitchFamily="66" charset="0"/>
              </a:rPr>
              <a:t> </a:t>
            </a:r>
            <a:r>
              <a:rPr lang="fr-FR" sz="2000" b="1" u="sng">
                <a:latin typeface="Comic Sans MS" pitchFamily="66" charset="0"/>
              </a:rPr>
              <a:t>Procaryotes</a:t>
            </a:r>
            <a:r>
              <a:rPr lang="fr-FR" sz="2000">
                <a:latin typeface="Comic Sans MS" pitchFamily="66" charset="0"/>
              </a:rPr>
              <a:t> : ADN dans le cytoplasme</a:t>
            </a:r>
          </a:p>
          <a:p>
            <a:pPr>
              <a:buFont typeface="Wingdings" pitchFamily="2" charset="2"/>
              <a:buNone/>
              <a:tabLst>
                <a:tab pos="290513" algn="l"/>
                <a:tab pos="1138238" algn="l"/>
                <a:tab pos="1997075" algn="l"/>
              </a:tabLst>
            </a:pPr>
            <a:r>
              <a:rPr lang="fr-FR" sz="2000">
                <a:latin typeface="Comic Sans MS" pitchFamily="66" charset="0"/>
              </a:rPr>
              <a:t>			Un seul chromosome 	« circulaire » = continu 				Plusieurs millions de nucléotides</a:t>
            </a:r>
          </a:p>
          <a:p>
            <a:pPr>
              <a:buFont typeface="Wingdings" pitchFamily="2" charset="2"/>
              <a:buNone/>
              <a:tabLst>
                <a:tab pos="290513" algn="l"/>
                <a:tab pos="1138238" algn="l"/>
                <a:tab pos="1997075" algn="l"/>
              </a:tabLst>
            </a:pPr>
            <a:r>
              <a:rPr lang="fr-FR" sz="2000">
                <a:latin typeface="Comic Sans MS" pitchFamily="66" charset="0"/>
              </a:rPr>
              <a:t>			Présence de plasmides = petits morceaux d’ADN 				circulaires, indépendants de l’ADN principal</a:t>
            </a:r>
          </a:p>
          <a:p>
            <a:pPr>
              <a:buFont typeface="Wingdings" pitchFamily="2" charset="2"/>
              <a:buNone/>
              <a:tabLst>
                <a:tab pos="290513" algn="l"/>
                <a:tab pos="1138238" algn="l"/>
                <a:tab pos="1997075" algn="l"/>
              </a:tabLst>
            </a:pPr>
            <a:endParaRPr lang="fr-FR" sz="2000">
              <a:latin typeface="Comic Sans MS" pitchFamily="66" charset="0"/>
            </a:endParaRPr>
          </a:p>
          <a:p>
            <a:pPr>
              <a:buFont typeface="Wingdings" pitchFamily="2" charset="2"/>
              <a:buChar char="Ø"/>
              <a:tabLst>
                <a:tab pos="290513" algn="l"/>
                <a:tab pos="1138238" algn="l"/>
                <a:tab pos="1997075" algn="l"/>
              </a:tabLst>
            </a:pPr>
            <a:r>
              <a:rPr lang="fr-FR" sz="2000">
                <a:latin typeface="Comic Sans MS" pitchFamily="66" charset="0"/>
              </a:rPr>
              <a:t> </a:t>
            </a:r>
            <a:r>
              <a:rPr lang="fr-FR" sz="2000" b="1" u="sng">
                <a:latin typeface="Comic Sans MS" pitchFamily="66" charset="0"/>
              </a:rPr>
              <a:t>Eucaryotes</a:t>
            </a:r>
            <a:r>
              <a:rPr lang="fr-FR" sz="2000">
                <a:latin typeface="Comic Sans MS" pitchFamily="66" charset="0"/>
              </a:rPr>
              <a:t> : 	ADN dans le noyau</a:t>
            </a:r>
          </a:p>
          <a:p>
            <a:pPr>
              <a:buFont typeface="Wingdings" pitchFamily="2" charset="2"/>
              <a:buNone/>
              <a:tabLst>
                <a:tab pos="290513" algn="l"/>
                <a:tab pos="1138238" algn="l"/>
                <a:tab pos="1997075" algn="l"/>
              </a:tabLst>
            </a:pPr>
            <a:r>
              <a:rPr lang="fr-FR" sz="2000">
                <a:latin typeface="Comic Sans MS" pitchFamily="66" charset="0"/>
              </a:rPr>
              <a:t>			Plusieurs chromosomes avec ADN fortement 				compacté et linéaire</a:t>
            </a:r>
          </a:p>
          <a:p>
            <a:pPr>
              <a:buFont typeface="Wingdings" pitchFamily="2" charset="2"/>
              <a:buNone/>
              <a:tabLst>
                <a:tab pos="290513" algn="l"/>
                <a:tab pos="1138238" algn="l"/>
                <a:tab pos="1997075" algn="l"/>
              </a:tabLst>
            </a:pPr>
            <a:r>
              <a:rPr lang="fr-FR" sz="2000">
                <a:latin typeface="Comic Sans MS" pitchFamily="66" charset="0"/>
              </a:rPr>
              <a:t>			Plusieurs milliards de nucléotides</a:t>
            </a:r>
          </a:p>
          <a:p>
            <a:pPr>
              <a:buFont typeface="Wingdings" pitchFamily="2" charset="2"/>
              <a:buNone/>
              <a:tabLst>
                <a:tab pos="290513" algn="l"/>
                <a:tab pos="1138238" algn="l"/>
                <a:tab pos="1997075" algn="l"/>
              </a:tabLst>
            </a:pPr>
            <a:r>
              <a:rPr lang="fr-FR" sz="2000">
                <a:latin typeface="Comic Sans MS" pitchFamily="66" charset="0"/>
              </a:rPr>
              <a:t>			ADN associé à des protéines</a:t>
            </a:r>
          </a:p>
          <a:p>
            <a:pPr>
              <a:buFont typeface="Wingdings" pitchFamily="2" charset="2"/>
              <a:buNone/>
              <a:tabLst>
                <a:tab pos="290513" algn="l"/>
                <a:tab pos="1138238" algn="l"/>
                <a:tab pos="1997075" algn="l"/>
              </a:tabLst>
            </a:pPr>
            <a:endParaRPr lang="fr-FR" sz="2000">
              <a:latin typeface="Comic Sans MS" pitchFamily="66" charset="0"/>
            </a:endParaRPr>
          </a:p>
          <a:p>
            <a:pPr>
              <a:buFont typeface="Wingdings" pitchFamily="2" charset="2"/>
              <a:buChar char="Ø"/>
              <a:tabLst>
                <a:tab pos="290513" algn="l"/>
                <a:tab pos="1138238" algn="l"/>
                <a:tab pos="1997075" algn="l"/>
              </a:tabLst>
            </a:pPr>
            <a:r>
              <a:rPr lang="fr-FR" sz="2000">
                <a:latin typeface="Comic Sans MS" pitchFamily="66" charset="0"/>
              </a:rPr>
              <a:t> </a:t>
            </a:r>
            <a:r>
              <a:rPr lang="fr-FR" sz="2000" b="1" u="sng">
                <a:latin typeface="Comic Sans MS" pitchFamily="66" charset="0"/>
              </a:rPr>
              <a:t>Cas de l’ADN des mitochondries</a:t>
            </a:r>
            <a:r>
              <a:rPr lang="fr-FR" sz="2000">
                <a:latin typeface="Comic Sans MS" pitchFamily="66" charset="0"/>
              </a:rPr>
              <a:t> :  </a:t>
            </a:r>
          </a:p>
          <a:p>
            <a:pPr marL="476250" lvl="1" indent="-19050">
              <a:buFont typeface="Wingdings" pitchFamily="2" charset="2"/>
              <a:buNone/>
              <a:tabLst>
                <a:tab pos="290513" algn="l"/>
                <a:tab pos="1138238" algn="l"/>
                <a:tab pos="1997075" algn="l"/>
              </a:tabLst>
            </a:pPr>
            <a:r>
              <a:rPr lang="fr-FR" sz="2000">
                <a:latin typeface="Comic Sans MS" pitchFamily="66" charset="0"/>
              </a:rPr>
              <a:t>		ADN circulaire</a:t>
            </a:r>
          </a:p>
          <a:p>
            <a:pPr marL="476250" lvl="1" indent="-19050">
              <a:buFont typeface="Wingdings" pitchFamily="2" charset="2"/>
              <a:buNone/>
              <a:tabLst>
                <a:tab pos="290513" algn="l"/>
                <a:tab pos="1138238" algn="l"/>
                <a:tab pos="1997075" algn="l"/>
              </a:tabLst>
            </a:pPr>
            <a:r>
              <a:rPr lang="fr-FR" sz="2000">
                <a:latin typeface="Comic Sans MS" pitchFamily="66" charset="0"/>
              </a:rPr>
              <a:t>		Code génétique différent de l’ADN nucléaire</a:t>
            </a:r>
          </a:p>
          <a:p>
            <a:pPr marL="476250" lvl="1" indent="-19050">
              <a:buFont typeface="Wingdings" pitchFamily="2" charset="2"/>
              <a:buNone/>
              <a:tabLst>
                <a:tab pos="290513" algn="l"/>
                <a:tab pos="1138238" algn="l"/>
                <a:tab pos="1997075" algn="l"/>
              </a:tabLst>
            </a:pPr>
            <a:r>
              <a:rPr lang="fr-FR" sz="2000">
                <a:latin typeface="Comic Sans MS" pitchFamily="66" charset="0"/>
              </a:rPr>
              <a:t>		Transmission maternelle uniquement </a:t>
            </a:r>
          </a:p>
        </p:txBody>
      </p:sp>
      <p:pic>
        <p:nvPicPr>
          <p:cNvPr id="19461" name="Picture 5" descr="C:\Images\science\ADNGENET\chromosome\histones2.jpg"/>
          <p:cNvPicPr>
            <a:picLocks noChangeAspect="1" noChangeArrowheads="1"/>
          </p:cNvPicPr>
          <p:nvPr/>
        </p:nvPicPr>
        <p:blipFill>
          <a:blip r:embed="rId2"/>
          <a:srcRect/>
          <a:stretch>
            <a:fillRect/>
          </a:stretch>
        </p:blipFill>
        <p:spPr bwMode="auto">
          <a:xfrm>
            <a:off x="6400800" y="3429000"/>
            <a:ext cx="1692275" cy="1684338"/>
          </a:xfrm>
          <a:prstGeom prst="rect">
            <a:avLst/>
          </a:prstGeom>
          <a:noFill/>
          <a:ln w="9525">
            <a:solidFill>
              <a:schemeClr val="tx1"/>
            </a:solidFill>
            <a:miter lim="800000"/>
            <a:headEnd/>
            <a:tailEnd/>
          </a:ln>
        </p:spPr>
      </p:pic>
      <p:sp>
        <p:nvSpPr>
          <p:cNvPr id="19462" name="Text Box 7"/>
          <p:cNvSpPr txBox="1">
            <a:spLocks noChangeArrowheads="1"/>
          </p:cNvSpPr>
          <p:nvPr/>
        </p:nvSpPr>
        <p:spPr bwMode="auto">
          <a:xfrm>
            <a:off x="7937500" y="3432175"/>
            <a:ext cx="641350" cy="336550"/>
          </a:xfrm>
          <a:prstGeom prst="rect">
            <a:avLst/>
          </a:prstGeom>
          <a:noFill/>
          <a:ln w="38100">
            <a:noFill/>
            <a:miter lim="800000"/>
            <a:headEnd/>
            <a:tailEnd/>
          </a:ln>
        </p:spPr>
        <p:txBody>
          <a:bodyPr wrap="none" lIns="90000" tIns="46800" rIns="90000" bIns="46800">
            <a:spAutoFit/>
          </a:bodyPr>
          <a:lstStyle/>
          <a:p>
            <a:pPr eaLnBrk="0" hangingPunct="0">
              <a:spcBef>
                <a:spcPct val="50000"/>
              </a:spcBef>
            </a:pPr>
            <a:r>
              <a:rPr lang="fr-CA" sz="1600" b="1">
                <a:latin typeface="Comic Sans MS" pitchFamily="66" charset="0"/>
              </a:rPr>
              <a:t>ADN</a:t>
            </a:r>
          </a:p>
        </p:txBody>
      </p:sp>
      <p:sp>
        <p:nvSpPr>
          <p:cNvPr id="19463" name="Line 8"/>
          <p:cNvSpPr>
            <a:spLocks noChangeShapeType="1"/>
          </p:cNvSpPr>
          <p:nvPr/>
        </p:nvSpPr>
        <p:spPr bwMode="auto">
          <a:xfrm flipH="1">
            <a:off x="7543800" y="3657600"/>
            <a:ext cx="403225" cy="446088"/>
          </a:xfrm>
          <a:prstGeom prst="line">
            <a:avLst/>
          </a:prstGeom>
          <a:noFill/>
          <a:ln w="38100">
            <a:solidFill>
              <a:schemeClr val="tx1"/>
            </a:solidFill>
            <a:round/>
            <a:headEnd/>
            <a:tailEnd type="triangle" w="med" len="med"/>
          </a:ln>
        </p:spPr>
        <p:txBody>
          <a:bodyPr wrap="none" lIns="90000" tIns="46800" rIns="90000" bIns="46800" anchor="ctr">
            <a:spAutoFit/>
          </a:bodyPr>
          <a:lstStyle/>
          <a:p>
            <a:endParaRPr lang="fr-FR"/>
          </a:p>
        </p:txBody>
      </p:sp>
      <p:sp>
        <p:nvSpPr>
          <p:cNvPr id="19464" name="Text Box 10"/>
          <p:cNvSpPr txBox="1">
            <a:spLocks noChangeArrowheads="1"/>
          </p:cNvSpPr>
          <p:nvPr/>
        </p:nvSpPr>
        <p:spPr bwMode="auto">
          <a:xfrm>
            <a:off x="8001000" y="4241800"/>
            <a:ext cx="1012825" cy="336550"/>
          </a:xfrm>
          <a:prstGeom prst="rect">
            <a:avLst/>
          </a:prstGeom>
          <a:noFill/>
          <a:ln w="38100">
            <a:noFill/>
            <a:miter lim="800000"/>
            <a:headEnd/>
            <a:tailEnd/>
          </a:ln>
        </p:spPr>
        <p:txBody>
          <a:bodyPr wrap="none" lIns="90000" tIns="46800" rIns="90000" bIns="46800">
            <a:spAutoFit/>
          </a:bodyPr>
          <a:lstStyle/>
          <a:p>
            <a:pPr eaLnBrk="0" hangingPunct="0">
              <a:spcBef>
                <a:spcPct val="50000"/>
              </a:spcBef>
            </a:pPr>
            <a:r>
              <a:rPr lang="fr-CA" sz="1600" b="1">
                <a:latin typeface="Comic Sans MS" pitchFamily="66" charset="0"/>
              </a:rPr>
              <a:t>Histones</a:t>
            </a:r>
          </a:p>
        </p:txBody>
      </p:sp>
      <p:sp>
        <p:nvSpPr>
          <p:cNvPr id="19465" name="Line 11"/>
          <p:cNvSpPr>
            <a:spLocks noChangeShapeType="1"/>
          </p:cNvSpPr>
          <p:nvPr/>
        </p:nvSpPr>
        <p:spPr bwMode="auto">
          <a:xfrm flipH="1" flipV="1">
            <a:off x="7848600" y="4114800"/>
            <a:ext cx="261938" cy="134938"/>
          </a:xfrm>
          <a:prstGeom prst="line">
            <a:avLst/>
          </a:prstGeom>
          <a:noFill/>
          <a:ln w="38100">
            <a:solidFill>
              <a:schemeClr val="tx1"/>
            </a:solidFill>
            <a:round/>
            <a:headEnd/>
            <a:tailEnd type="triangle" w="med" len="med"/>
          </a:ln>
        </p:spPr>
        <p:txBody>
          <a:bodyPr lIns="90000" tIns="46800" rIns="90000" bIns="46800" anchor="ctr">
            <a:spAutoFit/>
          </a:bodyPr>
          <a:lstStyle/>
          <a:p>
            <a:endParaRPr lang="fr-FR"/>
          </a:p>
        </p:txBody>
      </p:sp>
      <p:sp>
        <p:nvSpPr>
          <p:cNvPr id="19466" name="Line 12"/>
          <p:cNvSpPr>
            <a:spLocks noChangeShapeType="1"/>
          </p:cNvSpPr>
          <p:nvPr/>
        </p:nvSpPr>
        <p:spPr bwMode="auto">
          <a:xfrm flipH="1" flipV="1">
            <a:off x="7162800" y="4114800"/>
            <a:ext cx="858838" cy="365125"/>
          </a:xfrm>
          <a:prstGeom prst="line">
            <a:avLst/>
          </a:prstGeom>
          <a:noFill/>
          <a:ln w="38100">
            <a:solidFill>
              <a:schemeClr val="tx1"/>
            </a:solidFill>
            <a:round/>
            <a:headEnd/>
            <a:tailEnd type="triangle" w="med" len="med"/>
          </a:ln>
        </p:spPr>
        <p:txBody>
          <a:bodyPr wrap="none" lIns="90000" tIns="46800" rIns="90000" bIns="46800" anchor="ctr">
            <a:spAutoFit/>
          </a:bodyPr>
          <a:lstStyle/>
          <a:p>
            <a:endParaRPr lang="fr-F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ECA574CC-8F91-CE4D-AC85-A7959878B930}"/>
              </a:ext>
            </a:extLst>
          </p:cNvPr>
          <p:cNvPicPr>
            <a:picLocks noChangeAspect="1"/>
          </p:cNvPicPr>
          <p:nvPr/>
        </p:nvPicPr>
        <p:blipFill>
          <a:blip r:embed="rId2"/>
          <a:stretch>
            <a:fillRect/>
          </a:stretch>
        </p:blipFill>
        <p:spPr>
          <a:xfrm>
            <a:off x="0" y="282510"/>
            <a:ext cx="8748464" cy="6292980"/>
          </a:xfrm>
          <a:prstGeom prst="rect">
            <a:avLst/>
          </a:prstGeom>
        </p:spPr>
      </p:pic>
    </p:spTree>
    <p:extLst>
      <p:ext uri="{BB962C8B-B14F-4D97-AF65-F5344CB8AC3E}">
        <p14:creationId xmlns:p14="http://schemas.microsoft.com/office/powerpoint/2010/main" xmlns="" val="3231772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7C89DBB-63B9-F543-B65F-E9635179E338}"/>
              </a:ext>
            </a:extLst>
          </p:cNvPr>
          <p:cNvSpPr/>
          <p:nvPr/>
        </p:nvSpPr>
        <p:spPr>
          <a:xfrm>
            <a:off x="209190" y="1279932"/>
            <a:ext cx="8725620" cy="3416320"/>
          </a:xfrm>
          <a:prstGeom prst="rect">
            <a:avLst/>
          </a:prstGeom>
        </p:spPr>
        <p:txBody>
          <a:bodyPr wrap="square">
            <a:spAutoFit/>
          </a:bodyPr>
          <a:lstStyle/>
          <a:p>
            <a:pPr algn="just">
              <a:lnSpc>
                <a:spcPct val="150000"/>
              </a:lnSpc>
            </a:pPr>
            <a:r>
              <a:rPr lang="fr-FR" b="1" u="sng" dirty="0">
                <a:solidFill>
                  <a:srgbClr val="2E6E26"/>
                </a:solidFill>
                <a:latin typeface="Times New Roman" panose="02020603050405020304" pitchFamily="18" charset="0"/>
                <a:cs typeface="Times New Roman" panose="02020603050405020304" pitchFamily="18" charset="0"/>
              </a:rPr>
              <a:t>6.1. Stabilité de la double hélice de l’ADN. </a:t>
            </a:r>
          </a:p>
          <a:p>
            <a:pPr algn="just">
              <a:lnSpc>
                <a:spcPct val="150000"/>
              </a:lnSpc>
            </a:pPr>
            <a:endParaRPr lang="fr-FR" dirty="0">
              <a:latin typeface="Times New Roman" panose="02020603050405020304" pitchFamily="18" charset="0"/>
              <a:cs typeface="Times New Roman" panose="02020603050405020304" pitchFamily="18" charset="0"/>
            </a:endParaRPr>
          </a:p>
          <a:p>
            <a:pPr algn="just">
              <a:lnSpc>
                <a:spcPct val="150000"/>
              </a:lnSpc>
            </a:pPr>
            <a:r>
              <a:rPr lang="fr-FR" dirty="0">
                <a:latin typeface="Times New Roman" panose="02020603050405020304" pitchFamily="18" charset="0"/>
                <a:cs typeface="Times New Roman" panose="02020603050405020304" pitchFamily="18" charset="0"/>
              </a:rPr>
              <a:t>La stabilisation de la double hélice s'effectue par des liaisons chimiques </a:t>
            </a:r>
            <a:r>
              <a:rPr lang="fr-FR" dirty="0" smtClean="0">
                <a:latin typeface="Times New Roman" panose="02020603050405020304" pitchFamily="18" charset="0"/>
                <a:cs typeface="Times New Roman" panose="02020603050405020304" pitchFamily="18" charset="0"/>
              </a:rPr>
              <a:t>faibles </a:t>
            </a:r>
            <a:r>
              <a:rPr lang="fr-FR" dirty="0">
                <a:latin typeface="Times New Roman" panose="02020603050405020304" pitchFamily="18" charset="0"/>
                <a:cs typeface="Times New Roman" panose="02020603050405020304" pitchFamily="18" charset="0"/>
              </a:rPr>
              <a:t>et non covalentes à la fois internes et externes:</a:t>
            </a:r>
          </a:p>
          <a:p>
            <a:pPr algn="just">
              <a:lnSpc>
                <a:spcPct val="150000"/>
              </a:lnSpc>
            </a:pPr>
            <a:r>
              <a:rPr lang="fr-FR" b="1" dirty="0">
                <a:latin typeface="Times New Roman" panose="02020603050405020304" pitchFamily="18" charset="0"/>
                <a:cs typeface="Times New Roman" panose="02020603050405020304" pitchFamily="18" charset="0"/>
              </a:rPr>
              <a:t>1- </a:t>
            </a:r>
            <a:r>
              <a:rPr lang="fr-FR" dirty="0">
                <a:latin typeface="Times New Roman" panose="02020603050405020304" pitchFamily="18" charset="0"/>
                <a:cs typeface="Times New Roman" panose="02020603050405020304" pitchFamily="18" charset="0"/>
              </a:rPr>
              <a:t>Liaisons hydrogène entre les bases.</a:t>
            </a:r>
          </a:p>
          <a:p>
            <a:pPr algn="just">
              <a:lnSpc>
                <a:spcPct val="150000"/>
              </a:lnSpc>
            </a:pPr>
            <a:r>
              <a:rPr lang="fr-FR" b="1" dirty="0">
                <a:latin typeface="Times New Roman" panose="02020603050405020304" pitchFamily="18" charset="0"/>
                <a:cs typeface="Times New Roman" panose="02020603050405020304" pitchFamily="18" charset="0"/>
              </a:rPr>
              <a:t>2-</a:t>
            </a:r>
            <a:r>
              <a:rPr lang="fr-FR" dirty="0">
                <a:latin typeface="Times New Roman" panose="02020603050405020304" pitchFamily="18" charset="0"/>
                <a:cs typeface="Times New Roman" panose="02020603050405020304" pitchFamily="18" charset="0"/>
              </a:rPr>
              <a:t> Interactions hydrophobes et électroniques entre les bases</a:t>
            </a:r>
          </a:p>
          <a:p>
            <a:pPr algn="just">
              <a:lnSpc>
                <a:spcPct val="150000"/>
              </a:lnSpc>
            </a:pPr>
            <a:r>
              <a:rPr lang="fr-FR" b="1" dirty="0">
                <a:latin typeface="Times New Roman" panose="02020603050405020304" pitchFamily="18" charset="0"/>
                <a:cs typeface="Times New Roman" panose="02020603050405020304" pitchFamily="18" charset="0"/>
              </a:rPr>
              <a:t>3-</a:t>
            </a:r>
            <a:r>
              <a:rPr lang="fr-FR" dirty="0">
                <a:latin typeface="Times New Roman" panose="02020603050405020304" pitchFamily="18" charset="0"/>
                <a:cs typeface="Times New Roman" panose="02020603050405020304" pitchFamily="18" charset="0"/>
              </a:rPr>
              <a:t> Interactions des groupements sucre et phosphate avec le milieu aqueux (interactions hydrophiles).</a:t>
            </a:r>
          </a:p>
        </p:txBody>
      </p:sp>
      <p:sp>
        <p:nvSpPr>
          <p:cNvPr id="2" name="ZoneTexte 1">
            <a:extLst>
              <a:ext uri="{FF2B5EF4-FFF2-40B4-BE49-F238E27FC236}">
                <a16:creationId xmlns:a16="http://schemas.microsoft.com/office/drawing/2014/main" xmlns="" id="{657A5EEB-03E4-E947-8B21-FE9744FC9CF5}"/>
              </a:ext>
            </a:extLst>
          </p:cNvPr>
          <p:cNvSpPr txBox="1"/>
          <p:nvPr/>
        </p:nvSpPr>
        <p:spPr>
          <a:xfrm>
            <a:off x="755576" y="375047"/>
            <a:ext cx="7056784" cy="461665"/>
          </a:xfrm>
          <a:prstGeom prst="rect">
            <a:avLst/>
          </a:prstGeom>
          <a:noFill/>
        </p:spPr>
        <p:txBody>
          <a:bodyPr wrap="square" rtlCol="0">
            <a:spAutoFit/>
          </a:bodyPr>
          <a:lstStyle/>
          <a:p>
            <a:r>
              <a:rPr lang="fr-FR" sz="2400" b="1" u="sng" dirty="0"/>
              <a:t>6. Propriétés </a:t>
            </a:r>
            <a:r>
              <a:rPr lang="fr-FR" sz="2400" b="1" u="sng" dirty="0" smtClean="0"/>
              <a:t>physico-chimiques </a:t>
            </a:r>
            <a:r>
              <a:rPr lang="fr-FR" sz="2400" b="1" u="sng" dirty="0"/>
              <a:t>de l’ADN </a:t>
            </a:r>
          </a:p>
        </p:txBody>
      </p:sp>
    </p:spTree>
    <p:extLst>
      <p:ext uri="{BB962C8B-B14F-4D97-AF65-F5344CB8AC3E}">
        <p14:creationId xmlns:p14="http://schemas.microsoft.com/office/powerpoint/2010/main" xmlns="" val="1250682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6699120-E711-AF4D-8604-AE554B952AD4}"/>
              </a:ext>
            </a:extLst>
          </p:cNvPr>
          <p:cNvSpPr/>
          <p:nvPr/>
        </p:nvSpPr>
        <p:spPr>
          <a:xfrm>
            <a:off x="251520" y="0"/>
            <a:ext cx="8280920" cy="6695423"/>
          </a:xfrm>
          <a:prstGeom prst="rect">
            <a:avLst/>
          </a:prstGeom>
        </p:spPr>
        <p:txBody>
          <a:bodyPr wrap="square">
            <a:spAutoFit/>
          </a:bodyPr>
          <a:lstStyle/>
          <a:p>
            <a:pPr algn="just">
              <a:lnSpc>
                <a:spcPct val="150000"/>
              </a:lnSpc>
            </a:pPr>
            <a:r>
              <a:rPr lang="fr-FR" b="1" u="sng" dirty="0">
                <a:latin typeface="PT Sans" panose="020B0503020203020204" pitchFamily="34" charset="77"/>
              </a:rPr>
              <a:t>6.2. La dénaturation thermique </a:t>
            </a:r>
          </a:p>
          <a:p>
            <a:pPr algn="just">
              <a:lnSpc>
                <a:spcPct val="150000"/>
              </a:lnSpc>
            </a:pPr>
            <a:r>
              <a:rPr lang="fr-FR" dirty="0">
                <a:latin typeface="PT Sans" panose="020B0503020203020204" pitchFamily="34" charset="77"/>
              </a:rPr>
              <a:t>correspond au fait que les deux brins de l’hélice se dissocient par l’action de la chaleur.</a:t>
            </a:r>
          </a:p>
          <a:p>
            <a:pPr algn="just">
              <a:lnSpc>
                <a:spcPct val="150000"/>
              </a:lnSpc>
            </a:pPr>
            <a:r>
              <a:rPr lang="fr-FR" dirty="0">
                <a:latin typeface="PT Sans" panose="020B0503020203020204" pitchFamily="34" charset="77"/>
              </a:rPr>
              <a:t>La </a:t>
            </a:r>
            <a:r>
              <a:rPr lang="fr-FR" b="1" dirty="0">
                <a:latin typeface="PT Sans" panose="020B0503020203020204" pitchFamily="34" charset="77"/>
              </a:rPr>
              <a:t>température de fusion</a:t>
            </a:r>
            <a:r>
              <a:rPr lang="fr-FR" dirty="0">
                <a:latin typeface="PT Sans" panose="020B0503020203020204" pitchFamily="34" charset="77"/>
              </a:rPr>
              <a:t> ou </a:t>
            </a:r>
            <a:r>
              <a:rPr lang="fr-FR" b="1" dirty="0">
                <a:latin typeface="PT Sans" panose="020B0503020203020204" pitchFamily="34" charset="77"/>
              </a:rPr>
              <a:t>Tm</a:t>
            </a:r>
            <a:r>
              <a:rPr lang="fr-FR" dirty="0">
                <a:latin typeface="PT Sans" panose="020B0503020203020204" pitchFamily="34" charset="77"/>
              </a:rPr>
              <a:t> est la température à laquelle la molécule d’ADN est à moitié désappariée. Elle dépend de la longueur de la molécule </a:t>
            </a:r>
            <a:r>
              <a:rPr lang="fr-FR" dirty="0" smtClean="0">
                <a:latin typeface="PT Sans" panose="020B0503020203020204" pitchFamily="34" charset="77"/>
              </a:rPr>
              <a:t>d’ADN. </a:t>
            </a:r>
            <a:r>
              <a:rPr lang="fr-FR" dirty="0">
                <a:latin typeface="PT Sans" panose="020B0503020203020204" pitchFamily="34" charset="77"/>
              </a:rPr>
              <a:t>E</a:t>
            </a:r>
            <a:r>
              <a:rPr lang="fr-FR" dirty="0" smtClean="0">
                <a:latin typeface="PT Sans" panose="020B0503020203020204" pitchFamily="34" charset="77"/>
              </a:rPr>
              <a:t>n effet, </a:t>
            </a:r>
            <a:r>
              <a:rPr lang="fr-FR" dirty="0">
                <a:latin typeface="PT Sans" panose="020B0503020203020204" pitchFamily="34" charset="77"/>
              </a:rPr>
              <a:t>les petites molécules sont moins stables et ont donc une température de fusion plus faible. Elle dépend également de la richesse en paires de bases </a:t>
            </a:r>
            <a:r>
              <a:rPr lang="fr-FR" dirty="0" smtClean="0">
                <a:latin typeface="PT Sans" panose="020B0503020203020204" pitchFamily="34" charset="77"/>
              </a:rPr>
              <a:t>C-G( ces dernières </a:t>
            </a:r>
            <a:r>
              <a:rPr lang="fr-FR" dirty="0">
                <a:latin typeface="PT Sans" panose="020B0503020203020204" pitchFamily="34" charset="77"/>
              </a:rPr>
              <a:t>étant plus </a:t>
            </a:r>
            <a:r>
              <a:rPr lang="fr-FR" dirty="0" smtClean="0">
                <a:latin typeface="PT Sans" panose="020B0503020203020204" pitchFamily="34" charset="77"/>
              </a:rPr>
              <a:t>stables </a:t>
            </a:r>
            <a:r>
              <a:rPr lang="fr-FR" dirty="0">
                <a:latin typeface="PT Sans" panose="020B0503020203020204" pitchFamily="34" charset="77"/>
              </a:rPr>
              <a:t>que les paires de bases A-T, ce qui augmente la température de </a:t>
            </a:r>
            <a:r>
              <a:rPr lang="fr-FR" dirty="0" smtClean="0">
                <a:latin typeface="PT Sans" panose="020B0503020203020204" pitchFamily="34" charset="77"/>
              </a:rPr>
              <a:t>fusion). Exemple. </a:t>
            </a:r>
            <a:r>
              <a:rPr lang="fr-FR" dirty="0">
                <a:latin typeface="PT Sans" panose="020B0503020203020204" pitchFamily="34" charset="77"/>
              </a:rPr>
              <a:t>Le Tm humain est de </a:t>
            </a:r>
            <a:r>
              <a:rPr lang="fr-FR" b="1" dirty="0">
                <a:latin typeface="PT Sans" panose="020B0503020203020204" pitchFamily="34" charset="77"/>
              </a:rPr>
              <a:t>86°C</a:t>
            </a:r>
            <a:r>
              <a:rPr lang="fr-FR" dirty="0">
                <a:latin typeface="PT Sans" panose="020B0503020203020204" pitchFamily="34" charset="77"/>
              </a:rPr>
              <a:t> et la dénaturation complète est à </a:t>
            </a:r>
            <a:r>
              <a:rPr lang="fr-FR" b="1" dirty="0" smtClean="0">
                <a:latin typeface="PT Sans" panose="020B0503020203020204" pitchFamily="34" charset="77"/>
              </a:rPr>
              <a:t>95°C</a:t>
            </a:r>
            <a:r>
              <a:rPr lang="fr-FR" b="1" dirty="0" smtClean="0">
                <a:latin typeface="PT Sans" panose="020B0503020203020204" pitchFamily="34" charset="77"/>
              </a:rPr>
              <a:t>,</a:t>
            </a:r>
            <a:r>
              <a:rPr lang="fr-FR" dirty="0" smtClean="0">
                <a:latin typeface="PT Sans" panose="020B0503020203020204" pitchFamily="34" charset="77"/>
              </a:rPr>
              <a:t> avec un (G+C) de 40%</a:t>
            </a:r>
            <a:endParaRPr lang="fr-FR" dirty="0">
              <a:latin typeface="PT Sans" panose="020B0503020203020204" pitchFamily="34" charset="77"/>
            </a:endParaRPr>
          </a:p>
          <a:p>
            <a:pPr algn="just">
              <a:lnSpc>
                <a:spcPct val="150000"/>
              </a:lnSpc>
            </a:pPr>
            <a:r>
              <a:rPr lang="fr-FR" dirty="0" smtClean="0">
                <a:latin typeface="PT Sans" panose="020B0503020203020204" pitchFamily="34" charset="77"/>
              </a:rPr>
              <a:t>  La </a:t>
            </a:r>
            <a:r>
              <a:rPr lang="fr-FR" dirty="0">
                <a:latin typeface="PT Sans" panose="020B0503020203020204" pitchFamily="34" charset="77"/>
              </a:rPr>
              <a:t>dénaturation est mesurable par la mesure du </a:t>
            </a:r>
            <a:r>
              <a:rPr lang="fr-FR" dirty="0" smtClean="0">
                <a:latin typeface="PT Sans" panose="020B0503020203020204" pitchFamily="34" charset="77"/>
              </a:rPr>
              <a:t>Tm. </a:t>
            </a:r>
            <a:r>
              <a:rPr lang="fr-FR" dirty="0">
                <a:latin typeface="PT Sans" panose="020B0503020203020204" pitchFamily="34" charset="77"/>
              </a:rPr>
              <a:t>E</a:t>
            </a:r>
            <a:r>
              <a:rPr lang="fr-FR" dirty="0" smtClean="0">
                <a:latin typeface="PT Sans" panose="020B0503020203020204" pitchFamily="34" charset="77"/>
              </a:rPr>
              <a:t>n effet, </a:t>
            </a:r>
            <a:r>
              <a:rPr lang="fr-FR" dirty="0">
                <a:latin typeface="PT Sans" panose="020B0503020203020204" pitchFamily="34" charset="77"/>
              </a:rPr>
              <a:t>la dénaturation augmente l’absorption des rayons UV, ceci est appelé un </a:t>
            </a:r>
            <a:r>
              <a:rPr lang="fr-FR" b="1" dirty="0">
                <a:latin typeface="PT Sans" panose="020B0503020203020204" pitchFamily="34" charset="77"/>
              </a:rPr>
              <a:t>effet hyperchrome</a:t>
            </a:r>
            <a:r>
              <a:rPr lang="fr-FR" dirty="0">
                <a:latin typeface="PT Sans" panose="020B0503020203020204" pitchFamily="34" charset="77"/>
              </a:rPr>
              <a:t>. La température de fusion est représentée sous la forme d’une courbe sigmoïde qui traduit l’effet coopératif de la dissociation de l’ADN : le début de la dissociation favorise la dissociation du reste de l’ADN. Le Tm est mesuré au niveau du point d’équivalence.</a:t>
            </a:r>
          </a:p>
        </p:txBody>
      </p:sp>
    </p:spTree>
    <p:extLst>
      <p:ext uri="{BB962C8B-B14F-4D97-AF65-F5344CB8AC3E}">
        <p14:creationId xmlns:p14="http://schemas.microsoft.com/office/powerpoint/2010/main" xmlns="" val="1646841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D0D602C-3306-CA49-A136-A208683E87A7}"/>
              </a:ext>
            </a:extLst>
          </p:cNvPr>
          <p:cNvSpPr/>
          <p:nvPr/>
        </p:nvSpPr>
        <p:spPr>
          <a:xfrm>
            <a:off x="251520" y="1305342"/>
            <a:ext cx="8496944" cy="3831818"/>
          </a:xfrm>
          <a:prstGeom prst="rect">
            <a:avLst/>
          </a:prstGeom>
        </p:spPr>
        <p:txBody>
          <a:bodyPr wrap="square">
            <a:spAutoFit/>
          </a:bodyPr>
          <a:lstStyle/>
          <a:p>
            <a:pPr algn="just">
              <a:lnSpc>
                <a:spcPct val="150000"/>
              </a:lnSpc>
            </a:pPr>
            <a:r>
              <a:rPr lang="fr-FR" dirty="0">
                <a:latin typeface="PT Sans" panose="020B0503020203020204" pitchFamily="34" charset="77"/>
              </a:rPr>
              <a:t>Pour que la renaturation soit </a:t>
            </a:r>
            <a:r>
              <a:rPr lang="fr-FR" dirty="0" smtClean="0">
                <a:latin typeface="PT Sans" panose="020B0503020203020204" pitchFamily="34" charset="77"/>
              </a:rPr>
              <a:t>parfaite, </a:t>
            </a:r>
            <a:r>
              <a:rPr lang="fr-FR" dirty="0">
                <a:latin typeface="PT Sans" panose="020B0503020203020204" pitchFamily="34" charset="77"/>
              </a:rPr>
              <a:t>il faut obtenir le chemin inverse de la courbe de dénaturation et donc un refroidissement lent. Lorsque le refroidissement est trop rapide, </a:t>
            </a:r>
            <a:r>
              <a:rPr lang="fr-FR" dirty="0" smtClean="0">
                <a:latin typeface="PT Sans" panose="020B0503020203020204" pitchFamily="34" charset="77"/>
              </a:rPr>
              <a:t>la dénaturation </a:t>
            </a:r>
            <a:r>
              <a:rPr lang="fr-FR" dirty="0">
                <a:latin typeface="PT Sans" panose="020B0503020203020204" pitchFamily="34" charset="77"/>
              </a:rPr>
              <a:t>est irréversible. La renaturation est seulement possible pour des petites molécules d’ADN. Les possibilités de </a:t>
            </a:r>
            <a:r>
              <a:rPr lang="fr-FR" b="1" dirty="0">
                <a:latin typeface="PT Sans" panose="020B0503020203020204" pitchFamily="34" charset="77"/>
              </a:rPr>
              <a:t>renaturation</a:t>
            </a:r>
            <a:r>
              <a:rPr lang="fr-FR" dirty="0">
                <a:latin typeface="PT Sans" panose="020B0503020203020204" pitchFamily="34" charset="77"/>
              </a:rPr>
              <a:t> sont utilisées pour faire de l’hybridation moléculaire pour étudier l’ADN humain </a:t>
            </a:r>
            <a:r>
              <a:rPr lang="fr-FR" dirty="0" smtClean="0">
                <a:latin typeface="PT Sans" panose="020B0503020203020204" pitchFamily="34" charset="77"/>
              </a:rPr>
              <a:t>par exemple: </a:t>
            </a:r>
            <a:r>
              <a:rPr lang="fr-FR" dirty="0">
                <a:latin typeface="PT Sans" panose="020B0503020203020204" pitchFamily="34" charset="77"/>
              </a:rPr>
              <a:t>l’ADN cible (ADN génomique) est hybridé avec un ADN sonde (ADN de référence). L’augmentation des forces ioniques du milieu réactionnel (</a:t>
            </a:r>
            <a:r>
              <a:rPr lang="fr-FR" dirty="0" err="1">
                <a:latin typeface="PT Sans" panose="020B0503020203020204" pitchFamily="34" charset="77"/>
              </a:rPr>
              <a:t>NaCl</a:t>
            </a:r>
            <a:r>
              <a:rPr lang="fr-FR" dirty="0">
                <a:latin typeface="PT Sans" panose="020B0503020203020204" pitchFamily="34" charset="77"/>
              </a:rPr>
              <a:t>) permet une renaturation plus facile, les cations neutralisant les forces répulsives de l’ADN.</a:t>
            </a:r>
          </a:p>
        </p:txBody>
      </p:sp>
    </p:spTree>
    <p:extLst>
      <p:ext uri="{BB962C8B-B14F-4D97-AF65-F5344CB8AC3E}">
        <p14:creationId xmlns:p14="http://schemas.microsoft.com/office/powerpoint/2010/main" xmlns="" val="2904818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476B6EF-8AD1-8048-8568-DD458E9DC986}"/>
              </a:ext>
            </a:extLst>
          </p:cNvPr>
          <p:cNvSpPr/>
          <p:nvPr/>
        </p:nvSpPr>
        <p:spPr>
          <a:xfrm>
            <a:off x="243696" y="1085402"/>
            <a:ext cx="8656608" cy="2585323"/>
          </a:xfrm>
          <a:prstGeom prst="rect">
            <a:avLst/>
          </a:prstGeom>
        </p:spPr>
        <p:txBody>
          <a:bodyPr wrap="square">
            <a:spAutoFit/>
          </a:bodyPr>
          <a:lstStyle/>
          <a:p>
            <a:pPr algn="just">
              <a:lnSpc>
                <a:spcPct val="150000"/>
              </a:lnSpc>
            </a:pPr>
            <a:endParaRPr lang="fr-FR" b="1" dirty="0">
              <a:latin typeface="Times New Roman" panose="02020603050405020304" pitchFamily="18" charset="0"/>
              <a:cs typeface="Times New Roman" panose="02020603050405020304" pitchFamily="18" charset="0"/>
            </a:endParaRPr>
          </a:p>
          <a:p>
            <a:pPr algn="just">
              <a:lnSpc>
                <a:spcPct val="150000"/>
              </a:lnSpc>
            </a:pPr>
            <a:r>
              <a:rPr lang="fr-FR" b="1" dirty="0">
                <a:latin typeface="Times New Roman" panose="02020603050405020304" pitchFamily="18" charset="0"/>
                <a:cs typeface="Times New Roman" panose="02020603050405020304" pitchFamily="18" charset="0"/>
              </a:rPr>
              <a:t>Température de fusion</a:t>
            </a:r>
          </a:p>
          <a:p>
            <a:pPr algn="just">
              <a:lnSpc>
                <a:spcPct val="150000"/>
              </a:lnSpc>
            </a:pPr>
            <a:r>
              <a:rPr lang="fr-FR" dirty="0">
                <a:latin typeface="Times New Roman" panose="02020603050405020304" pitchFamily="18" charset="0"/>
                <a:cs typeface="Times New Roman" panose="02020603050405020304" pitchFamily="18" charset="0"/>
              </a:rPr>
              <a:t>Si une solution d'ADN est chauffée, à une certaine température, les liaisons hydrogène qui assurent la cohésion des 2 brins appariés se rompent. On parle de fusion de l'ADN caractérisée par la température de fusion (Tm : </a:t>
            </a:r>
            <a:r>
              <a:rPr lang="fr-FR" dirty="0" err="1">
                <a:latin typeface="Times New Roman" panose="02020603050405020304" pitchFamily="18" charset="0"/>
                <a:cs typeface="Times New Roman" panose="02020603050405020304" pitchFamily="18" charset="0"/>
              </a:rPr>
              <a:t>melting</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temperature</a:t>
            </a:r>
            <a:r>
              <a:rPr lang="fr-FR" dirty="0">
                <a:latin typeface="Times New Roman" panose="02020603050405020304" pitchFamily="18" charset="0"/>
                <a:cs typeface="Times New Roman" panose="02020603050405020304" pitchFamily="18" charset="0"/>
              </a:rPr>
              <a:t>). La dénaturation et la renaturation des brins d'ADN en solution sont des reconstitutions</a:t>
            </a:r>
          </a:p>
        </p:txBody>
      </p:sp>
    </p:spTree>
    <p:extLst>
      <p:ext uri="{BB962C8B-B14F-4D97-AF65-F5344CB8AC3E}">
        <p14:creationId xmlns:p14="http://schemas.microsoft.com/office/powerpoint/2010/main" xmlns="" val="989438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50D52C1F-8A4C-834F-B2BA-AC5225382C7C}"/>
              </a:ext>
            </a:extLst>
          </p:cNvPr>
          <p:cNvPicPr>
            <a:picLocks noChangeAspect="1"/>
          </p:cNvPicPr>
          <p:nvPr/>
        </p:nvPicPr>
        <p:blipFill>
          <a:blip r:embed="rId2"/>
          <a:stretch>
            <a:fillRect/>
          </a:stretch>
        </p:blipFill>
        <p:spPr>
          <a:xfrm>
            <a:off x="646982" y="1493448"/>
            <a:ext cx="7492041" cy="3871104"/>
          </a:xfrm>
          <a:prstGeom prst="rect">
            <a:avLst/>
          </a:prstGeom>
        </p:spPr>
      </p:pic>
    </p:spTree>
    <p:extLst>
      <p:ext uri="{BB962C8B-B14F-4D97-AF65-F5344CB8AC3E}">
        <p14:creationId xmlns:p14="http://schemas.microsoft.com/office/powerpoint/2010/main" xmlns="" val="1405353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2F7B8AF-F367-054E-B6CE-609EEC79D42C}"/>
              </a:ext>
            </a:extLst>
          </p:cNvPr>
          <p:cNvSpPr/>
          <p:nvPr/>
        </p:nvSpPr>
        <p:spPr>
          <a:xfrm>
            <a:off x="0" y="663192"/>
            <a:ext cx="8609371" cy="1754326"/>
          </a:xfrm>
          <a:prstGeom prst="rect">
            <a:avLst/>
          </a:prstGeom>
        </p:spPr>
        <p:txBody>
          <a:bodyPr wrap="square">
            <a:spAutoFit/>
          </a:bodyPr>
          <a:lstStyle/>
          <a:p>
            <a:pPr algn="just">
              <a:lnSpc>
                <a:spcPct val="150000"/>
              </a:lnSpc>
            </a:pPr>
            <a:r>
              <a:rPr lang="fr-FR" b="1" dirty="0">
                <a:solidFill>
                  <a:srgbClr val="2E6E26"/>
                </a:solidFill>
                <a:latin typeface="Times New Roman" panose="02020603050405020304" pitchFamily="18" charset="0"/>
                <a:cs typeface="Times New Roman" panose="02020603050405020304" pitchFamily="18" charset="0"/>
              </a:rPr>
              <a:t>a.  Les bases </a:t>
            </a:r>
            <a:r>
              <a:rPr lang="fr-FR" dirty="0">
                <a:latin typeface="Times New Roman" panose="02020603050405020304" pitchFamily="18" charset="0"/>
                <a:cs typeface="Times New Roman" panose="02020603050405020304" pitchFamily="18" charset="0"/>
              </a:rPr>
              <a:t>sont des structures coplanaires présentant une résonnance grâce à leurs doubles liaisons conjuguées. Elles sont de deux types :</a:t>
            </a:r>
          </a:p>
          <a:p>
            <a:pPr marL="557213" lvl="1" indent="-214313" algn="just">
              <a:lnSpc>
                <a:spcPct val="150000"/>
              </a:lnSpc>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Les bases pyrimidiques : la cytosine, la thymine (ADN) et l’uracile (ARN).</a:t>
            </a:r>
          </a:p>
          <a:p>
            <a:pPr marL="557213" lvl="1" indent="-214313" algn="just">
              <a:lnSpc>
                <a:spcPct val="150000"/>
              </a:lnSpc>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Les bases puriques : la guanine, </a:t>
            </a:r>
            <a:r>
              <a:rPr lang="fr-FR" dirty="0" smtClean="0">
                <a:latin typeface="Times New Roman" panose="02020603050405020304" pitchFamily="18" charset="0"/>
                <a:cs typeface="Times New Roman" panose="02020603050405020304" pitchFamily="18" charset="0"/>
              </a:rPr>
              <a:t>l’adénine</a:t>
            </a:r>
            <a:endParaRPr lang="fr-FR" dirty="0">
              <a:latin typeface="Times New Roman" panose="02020603050405020304" pitchFamily="18" charset="0"/>
              <a:cs typeface="Times New Roman" panose="02020603050405020304" pitchFamily="18" charset="0"/>
            </a:endParaRPr>
          </a:p>
        </p:txBody>
      </p:sp>
      <p:pic>
        <p:nvPicPr>
          <p:cNvPr id="5" name="Image 4">
            <a:extLst>
              <a:ext uri="{FF2B5EF4-FFF2-40B4-BE49-F238E27FC236}">
                <a16:creationId xmlns:a16="http://schemas.microsoft.com/office/drawing/2014/main" xmlns="" id="{FDAAB8AD-4189-504D-B88D-368BE3E5AF2C}"/>
              </a:ext>
            </a:extLst>
          </p:cNvPr>
          <p:cNvPicPr>
            <a:picLocks noChangeAspect="1"/>
          </p:cNvPicPr>
          <p:nvPr/>
        </p:nvPicPr>
        <p:blipFill>
          <a:blip r:embed="rId2"/>
          <a:stretch>
            <a:fillRect/>
          </a:stretch>
        </p:blipFill>
        <p:spPr>
          <a:xfrm>
            <a:off x="179512" y="2780928"/>
            <a:ext cx="8609371" cy="3960440"/>
          </a:xfrm>
          <a:prstGeom prst="rect">
            <a:avLst/>
          </a:prstGeom>
        </p:spPr>
      </p:pic>
      <p:sp>
        <p:nvSpPr>
          <p:cNvPr id="6" name="Rectangle 5">
            <a:extLst>
              <a:ext uri="{FF2B5EF4-FFF2-40B4-BE49-F238E27FC236}">
                <a16:creationId xmlns:a16="http://schemas.microsoft.com/office/drawing/2014/main" xmlns="" id="{20ACEFFE-FB9A-A346-A599-88A50AADC9D4}"/>
              </a:ext>
            </a:extLst>
          </p:cNvPr>
          <p:cNvSpPr/>
          <p:nvPr/>
        </p:nvSpPr>
        <p:spPr>
          <a:xfrm>
            <a:off x="179512" y="-18256"/>
            <a:ext cx="7632848" cy="579967"/>
          </a:xfrm>
          <a:prstGeom prst="rect">
            <a:avLst/>
          </a:prstGeom>
        </p:spPr>
        <p:txBody>
          <a:bodyPr wrap="square">
            <a:spAutoFit/>
          </a:bodyPr>
          <a:lstStyle/>
          <a:p>
            <a:pPr algn="just">
              <a:lnSpc>
                <a:spcPct val="150000"/>
              </a:lnSpc>
            </a:pPr>
            <a:r>
              <a:rPr lang="fr-FR" sz="2400" dirty="0">
                <a:solidFill>
                  <a:srgbClr val="2E6E26"/>
                </a:solidFill>
                <a:latin typeface="Times New Roman" panose="02020603050405020304" pitchFamily="18" charset="0"/>
                <a:cs typeface="Times New Roman" panose="02020603050405020304" pitchFamily="18" charset="0"/>
              </a:rPr>
              <a:t>1.1. Constituants d’un nucléotide </a:t>
            </a: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5652745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803B6CB4-23FF-954A-9163-C0EB0FDC905C}"/>
              </a:ext>
            </a:extLst>
          </p:cNvPr>
          <p:cNvSpPr/>
          <p:nvPr/>
        </p:nvSpPr>
        <p:spPr>
          <a:xfrm>
            <a:off x="146649" y="1685386"/>
            <a:ext cx="7608498" cy="2120004"/>
          </a:xfrm>
          <a:prstGeom prst="rect">
            <a:avLst/>
          </a:prstGeom>
        </p:spPr>
        <p:txBody>
          <a:bodyPr wrap="square">
            <a:spAutoFit/>
          </a:bodyPr>
          <a:lstStyle/>
          <a:p>
            <a:pPr>
              <a:lnSpc>
                <a:spcPct val="150000"/>
              </a:lnSpc>
            </a:pPr>
            <a:r>
              <a:rPr lang="fr-FR" b="1" u="sng" dirty="0">
                <a:latin typeface="Times New Roman" panose="02020603050405020304" pitchFamily="18" charset="0"/>
                <a:cs typeface="Times New Roman" panose="02020603050405020304" pitchFamily="18" charset="0"/>
              </a:rPr>
              <a:t>Facteurs influençant la Tm</a:t>
            </a:r>
          </a:p>
          <a:p>
            <a:pPr>
              <a:lnSpc>
                <a:spcPct val="150000"/>
              </a:lnSpc>
            </a:pPr>
            <a:endParaRPr lang="fr-FR" b="1" dirty="0">
              <a:latin typeface="Times New Roman" panose="02020603050405020304" pitchFamily="18" charset="0"/>
              <a:cs typeface="Times New Roman" panose="02020603050405020304" pitchFamily="18" charset="0"/>
            </a:endParaRPr>
          </a:p>
          <a:p>
            <a:pPr>
              <a:lnSpc>
                <a:spcPct val="150000"/>
              </a:lnSpc>
            </a:pPr>
            <a:r>
              <a:rPr lang="fr-FR" dirty="0">
                <a:latin typeface="Times New Roman" panose="02020603050405020304" pitchFamily="18" charset="0"/>
                <a:cs typeface="Times New Roman" panose="02020603050405020304" pitchFamily="18" charset="0"/>
              </a:rPr>
              <a:t>La température de fusion est influencée par plusieurs facteurs :</a:t>
            </a:r>
          </a:p>
          <a:p>
            <a:pPr>
              <a:lnSpc>
                <a:spcPct val="150000"/>
              </a:lnSpc>
            </a:pPr>
            <a:r>
              <a:rPr lang="fr-FR" dirty="0">
                <a:solidFill>
                  <a:srgbClr val="4574A3"/>
                </a:solidFill>
                <a:latin typeface="Times New Roman" panose="02020603050405020304" pitchFamily="18" charset="0"/>
                <a:cs typeface="Times New Roman" panose="02020603050405020304" pitchFamily="18" charset="0"/>
              </a:rPr>
              <a:t>- </a:t>
            </a:r>
            <a:r>
              <a:rPr lang="fr-FR" dirty="0">
                <a:latin typeface="Times New Roman" panose="02020603050405020304" pitchFamily="18" charset="0"/>
                <a:cs typeface="Times New Roman" panose="02020603050405020304" pitchFamily="18" charset="0"/>
              </a:rPr>
              <a:t>C + G % : la Tm augmente avec l'augmentation du% CG (fig.11). Pour les petites séquences comme les amorces (17 à 31) Tm= 4(C+G) + 2(A+T)</a:t>
            </a:r>
          </a:p>
        </p:txBody>
      </p:sp>
    </p:spTree>
    <p:extLst>
      <p:ext uri="{BB962C8B-B14F-4D97-AF65-F5344CB8AC3E}">
        <p14:creationId xmlns:p14="http://schemas.microsoft.com/office/powerpoint/2010/main" xmlns="" val="1434817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06195CED-E36D-E043-99E1-1B9CB606D4D6}"/>
              </a:ext>
            </a:extLst>
          </p:cNvPr>
          <p:cNvSpPr txBox="1"/>
          <p:nvPr/>
        </p:nvSpPr>
        <p:spPr>
          <a:xfrm>
            <a:off x="250166" y="1549519"/>
            <a:ext cx="8643668" cy="3781997"/>
          </a:xfrm>
          <a:prstGeom prst="rect">
            <a:avLst/>
          </a:prstGeom>
          <a:noFill/>
        </p:spPr>
        <p:txBody>
          <a:bodyPr wrap="square" rtlCol="0">
            <a:spAutoFit/>
          </a:bodyPr>
          <a:lstStyle/>
          <a:p>
            <a:pPr>
              <a:lnSpc>
                <a:spcPct val="150000"/>
              </a:lnSpc>
            </a:pPr>
            <a:r>
              <a:rPr lang="fr-FR" b="1" u="sng" dirty="0">
                <a:latin typeface="Times New Roman" panose="02020603050405020304" pitchFamily="18" charset="0"/>
                <a:cs typeface="Times New Roman" panose="02020603050405020304" pitchFamily="18" charset="0"/>
              </a:rPr>
              <a:t>6.3. Absorption de la lumière ultraviolette </a:t>
            </a:r>
          </a:p>
          <a:p>
            <a:pPr>
              <a:lnSpc>
                <a:spcPct val="150000"/>
              </a:lnSpc>
            </a:pPr>
            <a:endParaRPr lang="fr-FR" dirty="0">
              <a:latin typeface="Times New Roman" panose="02020603050405020304" pitchFamily="18" charset="0"/>
              <a:cs typeface="Times New Roman" panose="02020603050405020304" pitchFamily="18" charset="0"/>
            </a:endParaRPr>
          </a:p>
          <a:p>
            <a:pPr algn="just">
              <a:lnSpc>
                <a:spcPct val="150000"/>
              </a:lnSpc>
            </a:pPr>
            <a:r>
              <a:rPr lang="fr-FR" dirty="0">
                <a:latin typeface="Times New Roman" panose="02020603050405020304" pitchFamily="18" charset="0"/>
                <a:cs typeface="Times New Roman" panose="02020603050405020304" pitchFamily="18" charset="0"/>
              </a:rPr>
              <a:t>La propriété d'absorption des purines et pyrimidines dans l'UV à 260nm, et les protéines à 280nm permet de doser les acides nucléiques (C: concentration), et aussi bien d'estimer la contamination  par les protéines lors de la purification des acides nucléiques.</a:t>
            </a:r>
          </a:p>
          <a:p>
            <a:pPr>
              <a:lnSpc>
                <a:spcPct val="150000"/>
              </a:lnSpc>
            </a:pPr>
            <a:endParaRPr lang="fr-FR" dirty="0">
              <a:latin typeface="Times New Roman" panose="02020603050405020304" pitchFamily="18" charset="0"/>
              <a:cs typeface="Times New Roman" panose="02020603050405020304" pitchFamily="18" charset="0"/>
            </a:endParaRPr>
          </a:p>
          <a:p>
            <a:pPr>
              <a:lnSpc>
                <a:spcPct val="150000"/>
              </a:lnSpc>
            </a:pPr>
            <a:r>
              <a:rPr lang="fr-FR" dirty="0">
                <a:latin typeface="Times New Roman" panose="02020603050405020304" pitchFamily="18" charset="0"/>
                <a:cs typeface="Times New Roman" panose="02020603050405020304" pitchFamily="18" charset="0"/>
              </a:rPr>
              <a:t>C = A260*DF*100 (unité: </a:t>
            </a:r>
            <a:r>
              <a:rPr lang="el-GR" dirty="0">
                <a:latin typeface="Times New Roman" panose="02020603050405020304" pitchFamily="18" charset="0"/>
                <a:cs typeface="Times New Roman" panose="02020603050405020304" pitchFamily="18" charset="0"/>
              </a:rPr>
              <a:t>μ</a:t>
            </a:r>
            <a:r>
              <a:rPr lang="fr-FR" dirty="0">
                <a:latin typeface="Times New Roman" panose="02020603050405020304" pitchFamily="18" charset="0"/>
                <a:cs typeface="Times New Roman" panose="02020603050405020304" pitchFamily="18" charset="0"/>
              </a:rPr>
              <a:t>g/</a:t>
            </a:r>
            <a:r>
              <a:rPr lang="el-GR" dirty="0">
                <a:latin typeface="Times New Roman" panose="02020603050405020304" pitchFamily="18" charset="0"/>
                <a:cs typeface="Times New Roman" panose="02020603050405020304" pitchFamily="18" charset="0"/>
              </a:rPr>
              <a:t>μ</a:t>
            </a:r>
            <a:r>
              <a:rPr lang="fr-FR" dirty="0">
                <a:latin typeface="Times New Roman" panose="02020603050405020304" pitchFamily="18" charset="0"/>
                <a:cs typeface="Times New Roman" panose="02020603050405020304" pitchFamily="18" charset="0"/>
              </a:rPr>
              <a:t>l A: Absorbance, DF: facteur de dilution) </a:t>
            </a:r>
          </a:p>
          <a:p>
            <a:pPr>
              <a:lnSpc>
                <a:spcPct val="150000"/>
              </a:lnSpc>
            </a:pPr>
            <a:endParaRPr lang="fr-FR" dirty="0">
              <a:latin typeface="Times New Roman" panose="02020603050405020304" pitchFamily="18" charset="0"/>
              <a:cs typeface="Times New Roman" panose="02020603050405020304" pitchFamily="18" charset="0"/>
            </a:endParaRPr>
          </a:p>
          <a:p>
            <a:pPr>
              <a:lnSpc>
                <a:spcPct val="150000"/>
              </a:lnSpc>
            </a:pPr>
            <a:r>
              <a:rPr lang="fr-FR" dirty="0">
                <a:latin typeface="Times New Roman" panose="02020603050405020304" pitchFamily="18" charset="0"/>
                <a:cs typeface="Times New Roman" panose="02020603050405020304" pitchFamily="18" charset="0"/>
              </a:rPr>
              <a:t>P (pureté) = A260 /A280 (Une solution d'ADN est considérée pure si 1.7 ≤ P ≤ 2)</a:t>
            </a:r>
          </a:p>
        </p:txBody>
      </p:sp>
    </p:spTree>
    <p:extLst>
      <p:ext uri="{BB962C8B-B14F-4D97-AF65-F5344CB8AC3E}">
        <p14:creationId xmlns:p14="http://schemas.microsoft.com/office/powerpoint/2010/main" xmlns="" val="332968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10" name="Text Box 38"/>
          <p:cNvSpPr txBox="1">
            <a:spLocks noChangeArrowheads="1"/>
          </p:cNvSpPr>
          <p:nvPr/>
        </p:nvSpPr>
        <p:spPr bwMode="auto">
          <a:xfrm>
            <a:off x="4953000" y="334963"/>
            <a:ext cx="2809875" cy="701675"/>
          </a:xfrm>
          <a:prstGeom prst="rect">
            <a:avLst/>
          </a:prstGeom>
          <a:noFill/>
          <a:ln w="12700">
            <a:noFill/>
            <a:miter lim="800000"/>
            <a:headEnd/>
            <a:tailEnd/>
          </a:ln>
        </p:spPr>
        <p:txBody>
          <a:bodyPr wrap="none">
            <a:spAutoFit/>
          </a:bodyPr>
          <a:lstStyle/>
          <a:p>
            <a:r>
              <a:rPr lang="en-US" sz="4000" b="1">
                <a:solidFill>
                  <a:srgbClr val="CC9900"/>
                </a:solidFill>
              </a:rPr>
              <a:t>Pyrimidines</a:t>
            </a:r>
          </a:p>
        </p:txBody>
      </p:sp>
      <p:grpSp>
        <p:nvGrpSpPr>
          <p:cNvPr id="2" name="Group 140"/>
          <p:cNvGrpSpPr>
            <a:grpSpLocks/>
          </p:cNvGrpSpPr>
          <p:nvPr/>
        </p:nvGrpSpPr>
        <p:grpSpPr bwMode="auto">
          <a:xfrm>
            <a:off x="304800" y="3794125"/>
            <a:ext cx="4038600" cy="2974975"/>
            <a:chOff x="192" y="2390"/>
            <a:chExt cx="2544" cy="1874"/>
          </a:xfrm>
        </p:grpSpPr>
        <p:sp>
          <p:nvSpPr>
            <p:cNvPr id="14450" name="Oval 4"/>
            <p:cNvSpPr>
              <a:spLocks noChangeArrowheads="1"/>
            </p:cNvSpPr>
            <p:nvPr/>
          </p:nvSpPr>
          <p:spPr bwMode="auto">
            <a:xfrm>
              <a:off x="192" y="2422"/>
              <a:ext cx="2544" cy="1842"/>
            </a:xfrm>
            <a:prstGeom prst="ellipse">
              <a:avLst/>
            </a:prstGeom>
            <a:solidFill>
              <a:srgbClr val="0AAAA8"/>
            </a:solidFill>
            <a:ln w="12700">
              <a:noFill/>
              <a:round/>
              <a:headEnd/>
              <a:tailEnd/>
            </a:ln>
          </p:spPr>
          <p:txBody>
            <a:bodyPr wrap="none" anchor="ctr"/>
            <a:lstStyle/>
            <a:p>
              <a:endParaRPr lang="fr-FR"/>
            </a:p>
          </p:txBody>
        </p:sp>
        <p:sp>
          <p:nvSpPr>
            <p:cNvPr id="14451" name="Text Box 7"/>
            <p:cNvSpPr txBox="1">
              <a:spLocks noChangeArrowheads="1"/>
            </p:cNvSpPr>
            <p:nvPr/>
          </p:nvSpPr>
          <p:spPr bwMode="auto">
            <a:xfrm>
              <a:off x="1776" y="3696"/>
              <a:ext cx="584" cy="365"/>
            </a:xfrm>
            <a:prstGeom prst="rect">
              <a:avLst/>
            </a:prstGeom>
            <a:noFill/>
            <a:ln w="12700">
              <a:noFill/>
              <a:miter lim="800000"/>
              <a:headEnd/>
              <a:tailEnd/>
            </a:ln>
          </p:spPr>
          <p:txBody>
            <a:bodyPr wrap="none">
              <a:spAutoFit/>
            </a:bodyPr>
            <a:lstStyle/>
            <a:p>
              <a:r>
                <a:rPr lang="en-US" sz="3200" b="1"/>
                <a:t>NH</a:t>
              </a:r>
              <a:r>
                <a:rPr lang="en-US" sz="3200" b="1" baseline="-25000"/>
                <a:t>2</a:t>
              </a:r>
              <a:endParaRPr lang="en-US" sz="3200" b="1"/>
            </a:p>
          </p:txBody>
        </p:sp>
        <p:sp>
          <p:nvSpPr>
            <p:cNvPr id="14452" name="AutoShape 16"/>
            <p:cNvSpPr>
              <a:spLocks noChangeArrowheads="1"/>
            </p:cNvSpPr>
            <p:nvPr/>
          </p:nvSpPr>
          <p:spPr bwMode="auto">
            <a:xfrm rot="16200000" flipH="1">
              <a:off x="265" y="3081"/>
              <a:ext cx="597" cy="594"/>
            </a:xfrm>
            <a:prstGeom prst="pentagon">
              <a:avLst/>
            </a:prstGeom>
            <a:noFill/>
            <a:ln w="19050">
              <a:solidFill>
                <a:schemeClr val="tx1"/>
              </a:solidFill>
              <a:miter lim="800000"/>
              <a:headEnd/>
              <a:tailEnd/>
            </a:ln>
          </p:spPr>
          <p:txBody>
            <a:bodyPr wrap="none" anchor="ctr"/>
            <a:lstStyle/>
            <a:p>
              <a:endParaRPr lang="fr-FR"/>
            </a:p>
          </p:txBody>
        </p:sp>
        <p:sp>
          <p:nvSpPr>
            <p:cNvPr id="14453" name="AutoShape 17"/>
            <p:cNvSpPr>
              <a:spLocks noChangeArrowheads="1"/>
            </p:cNvSpPr>
            <p:nvPr/>
          </p:nvSpPr>
          <p:spPr bwMode="auto">
            <a:xfrm rot="-5400000">
              <a:off x="856" y="3025"/>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4454" name="Text Box 18"/>
            <p:cNvSpPr txBox="1">
              <a:spLocks noChangeArrowheads="1"/>
            </p:cNvSpPr>
            <p:nvPr/>
          </p:nvSpPr>
          <p:spPr bwMode="auto">
            <a:xfrm>
              <a:off x="1066" y="2390"/>
              <a:ext cx="315" cy="365"/>
            </a:xfrm>
            <a:prstGeom prst="rect">
              <a:avLst/>
            </a:prstGeom>
            <a:noFill/>
            <a:ln w="12700">
              <a:noFill/>
              <a:miter lim="800000"/>
              <a:headEnd/>
              <a:tailEnd/>
            </a:ln>
          </p:spPr>
          <p:txBody>
            <a:bodyPr wrap="none">
              <a:spAutoFit/>
            </a:bodyPr>
            <a:lstStyle/>
            <a:p>
              <a:r>
                <a:rPr lang="en-US" sz="3200" b="1"/>
                <a:t>O</a:t>
              </a:r>
            </a:p>
          </p:txBody>
        </p:sp>
        <p:sp>
          <p:nvSpPr>
            <p:cNvPr id="14455" name="Line 19"/>
            <p:cNvSpPr>
              <a:spLocks noChangeShapeType="1"/>
            </p:cNvSpPr>
            <p:nvPr/>
          </p:nvSpPr>
          <p:spPr bwMode="auto">
            <a:xfrm flipV="1">
              <a:off x="1189" y="2642"/>
              <a:ext cx="0" cy="383"/>
            </a:xfrm>
            <a:prstGeom prst="line">
              <a:avLst/>
            </a:prstGeom>
            <a:noFill/>
            <a:ln w="12700">
              <a:solidFill>
                <a:schemeClr val="tx1"/>
              </a:solidFill>
              <a:round/>
              <a:headEnd/>
              <a:tailEnd/>
            </a:ln>
          </p:spPr>
          <p:txBody>
            <a:bodyPr wrap="none" anchor="ctr"/>
            <a:lstStyle/>
            <a:p>
              <a:endParaRPr lang="fr-FR"/>
            </a:p>
          </p:txBody>
        </p:sp>
        <p:grpSp>
          <p:nvGrpSpPr>
            <p:cNvPr id="3" name="Group 20"/>
            <p:cNvGrpSpPr>
              <a:grpSpLocks/>
            </p:cNvGrpSpPr>
            <p:nvPr/>
          </p:nvGrpSpPr>
          <p:grpSpPr bwMode="auto">
            <a:xfrm>
              <a:off x="1075" y="3590"/>
              <a:ext cx="301" cy="365"/>
              <a:chOff x="3312" y="1968"/>
              <a:chExt cx="323" cy="411"/>
            </a:xfrm>
          </p:grpSpPr>
          <p:sp>
            <p:nvSpPr>
              <p:cNvPr id="14472" name="Rectangle 21"/>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4473" name="Text Box 22"/>
              <p:cNvSpPr txBox="1">
                <a:spLocks noChangeArrowheads="1"/>
              </p:cNvSpPr>
              <p:nvPr/>
            </p:nvSpPr>
            <p:spPr bwMode="auto">
              <a:xfrm>
                <a:off x="3312" y="1968"/>
                <a:ext cx="323" cy="411"/>
              </a:xfrm>
              <a:prstGeom prst="rect">
                <a:avLst/>
              </a:prstGeom>
              <a:noFill/>
              <a:ln w="12700">
                <a:noFill/>
                <a:miter lim="800000"/>
                <a:headEnd/>
                <a:tailEnd/>
              </a:ln>
            </p:spPr>
            <p:txBody>
              <a:bodyPr wrap="none">
                <a:spAutoFit/>
              </a:bodyPr>
              <a:lstStyle/>
              <a:p>
                <a:r>
                  <a:rPr lang="en-US" sz="3200" b="1"/>
                  <a:t>N</a:t>
                </a:r>
              </a:p>
            </p:txBody>
          </p:sp>
        </p:grpSp>
        <p:grpSp>
          <p:nvGrpSpPr>
            <p:cNvPr id="4" name="Group 23"/>
            <p:cNvGrpSpPr>
              <a:grpSpLocks/>
            </p:cNvGrpSpPr>
            <p:nvPr/>
          </p:nvGrpSpPr>
          <p:grpSpPr bwMode="auto">
            <a:xfrm>
              <a:off x="362" y="2951"/>
              <a:ext cx="301" cy="365"/>
              <a:chOff x="3312" y="1968"/>
              <a:chExt cx="324" cy="411"/>
            </a:xfrm>
          </p:grpSpPr>
          <p:sp>
            <p:nvSpPr>
              <p:cNvPr id="14470" name="Rectangle 24"/>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4471" name="Text Box 25"/>
              <p:cNvSpPr txBox="1">
                <a:spLocks noChangeArrowheads="1"/>
              </p:cNvSpPr>
              <p:nvPr/>
            </p:nvSpPr>
            <p:spPr bwMode="auto">
              <a:xfrm>
                <a:off x="3312" y="1968"/>
                <a:ext cx="324" cy="411"/>
              </a:xfrm>
              <a:prstGeom prst="rect">
                <a:avLst/>
              </a:prstGeom>
              <a:noFill/>
              <a:ln w="12700">
                <a:noFill/>
                <a:miter lim="800000"/>
                <a:headEnd/>
                <a:tailEnd/>
              </a:ln>
            </p:spPr>
            <p:txBody>
              <a:bodyPr wrap="none">
                <a:spAutoFit/>
              </a:bodyPr>
              <a:lstStyle/>
              <a:p>
                <a:r>
                  <a:rPr lang="en-US" sz="3200" b="1"/>
                  <a:t>N</a:t>
                </a:r>
              </a:p>
            </p:txBody>
          </p:sp>
        </p:grpSp>
        <p:grpSp>
          <p:nvGrpSpPr>
            <p:cNvPr id="5" name="Group 26"/>
            <p:cNvGrpSpPr>
              <a:grpSpLocks/>
            </p:cNvGrpSpPr>
            <p:nvPr/>
          </p:nvGrpSpPr>
          <p:grpSpPr bwMode="auto">
            <a:xfrm>
              <a:off x="1432" y="3079"/>
              <a:ext cx="500" cy="365"/>
              <a:chOff x="3312" y="1968"/>
              <a:chExt cx="537" cy="411"/>
            </a:xfrm>
          </p:grpSpPr>
          <p:sp>
            <p:nvSpPr>
              <p:cNvPr id="14468" name="Rectangle 27"/>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4469" name="Text Box 28"/>
              <p:cNvSpPr txBox="1">
                <a:spLocks noChangeArrowheads="1"/>
              </p:cNvSpPr>
              <p:nvPr/>
            </p:nvSpPr>
            <p:spPr bwMode="auto">
              <a:xfrm>
                <a:off x="3312" y="1968"/>
                <a:ext cx="537" cy="411"/>
              </a:xfrm>
              <a:prstGeom prst="rect">
                <a:avLst/>
              </a:prstGeom>
              <a:noFill/>
              <a:ln w="12700">
                <a:noFill/>
                <a:miter lim="800000"/>
                <a:headEnd/>
                <a:tailEnd/>
              </a:ln>
            </p:spPr>
            <p:txBody>
              <a:bodyPr wrap="none">
                <a:spAutoFit/>
              </a:bodyPr>
              <a:lstStyle/>
              <a:p>
                <a:r>
                  <a:rPr lang="en-US" sz="3200" b="1"/>
                  <a:t>NH</a:t>
                </a:r>
              </a:p>
            </p:txBody>
          </p:sp>
        </p:grpSp>
        <p:grpSp>
          <p:nvGrpSpPr>
            <p:cNvPr id="6" name="Group 29"/>
            <p:cNvGrpSpPr>
              <a:grpSpLocks/>
            </p:cNvGrpSpPr>
            <p:nvPr/>
          </p:nvGrpSpPr>
          <p:grpSpPr bwMode="auto">
            <a:xfrm>
              <a:off x="362" y="3505"/>
              <a:ext cx="301" cy="365"/>
              <a:chOff x="3312" y="1968"/>
              <a:chExt cx="324" cy="411"/>
            </a:xfrm>
          </p:grpSpPr>
          <p:sp>
            <p:nvSpPr>
              <p:cNvPr id="14466" name="Rectangle 30"/>
              <p:cNvSpPr>
                <a:spLocks noChangeArrowheads="1"/>
              </p:cNvSpPr>
              <p:nvPr/>
            </p:nvSpPr>
            <p:spPr bwMode="auto">
              <a:xfrm>
                <a:off x="3360" y="2016"/>
                <a:ext cx="192" cy="240"/>
              </a:xfrm>
              <a:prstGeom prst="rect">
                <a:avLst/>
              </a:prstGeom>
              <a:solidFill>
                <a:srgbClr val="0AAAA8"/>
              </a:solidFill>
              <a:ln w="12700">
                <a:noFill/>
                <a:miter lim="800000"/>
                <a:headEnd/>
                <a:tailEnd/>
              </a:ln>
            </p:spPr>
            <p:txBody>
              <a:bodyPr wrap="none" anchor="ctr"/>
              <a:lstStyle/>
              <a:p>
                <a:endParaRPr lang="fr-FR"/>
              </a:p>
            </p:txBody>
          </p:sp>
          <p:sp>
            <p:nvSpPr>
              <p:cNvPr id="14467" name="Text Box 31"/>
              <p:cNvSpPr txBox="1">
                <a:spLocks noChangeArrowheads="1"/>
              </p:cNvSpPr>
              <p:nvPr/>
            </p:nvSpPr>
            <p:spPr bwMode="auto">
              <a:xfrm>
                <a:off x="3312" y="1968"/>
                <a:ext cx="324" cy="411"/>
              </a:xfrm>
              <a:prstGeom prst="rect">
                <a:avLst/>
              </a:prstGeom>
              <a:noFill/>
              <a:ln w="12700">
                <a:noFill/>
                <a:miter lim="800000"/>
                <a:headEnd/>
                <a:tailEnd/>
              </a:ln>
            </p:spPr>
            <p:txBody>
              <a:bodyPr wrap="none">
                <a:spAutoFit/>
              </a:bodyPr>
              <a:lstStyle/>
              <a:p>
                <a:r>
                  <a:rPr lang="en-US" sz="3200" b="1"/>
                  <a:t>N</a:t>
                </a:r>
              </a:p>
            </p:txBody>
          </p:sp>
        </p:grpSp>
        <p:sp>
          <p:nvSpPr>
            <p:cNvPr id="14460" name="Line 32"/>
            <p:cNvSpPr>
              <a:spLocks noChangeShapeType="1"/>
            </p:cNvSpPr>
            <p:nvPr/>
          </p:nvSpPr>
          <p:spPr bwMode="auto">
            <a:xfrm flipH="1">
              <a:off x="334" y="3249"/>
              <a:ext cx="89" cy="128"/>
            </a:xfrm>
            <a:prstGeom prst="line">
              <a:avLst/>
            </a:prstGeom>
            <a:noFill/>
            <a:ln w="12700">
              <a:solidFill>
                <a:schemeClr val="tx1"/>
              </a:solidFill>
              <a:round/>
              <a:headEnd/>
              <a:tailEnd/>
            </a:ln>
          </p:spPr>
          <p:txBody>
            <a:bodyPr wrap="none" anchor="ctr"/>
            <a:lstStyle/>
            <a:p>
              <a:endParaRPr lang="fr-FR"/>
            </a:p>
          </p:txBody>
        </p:sp>
        <p:sp>
          <p:nvSpPr>
            <p:cNvPr id="14461" name="Line 33"/>
            <p:cNvSpPr>
              <a:spLocks noChangeShapeType="1"/>
            </p:cNvSpPr>
            <p:nvPr/>
          </p:nvSpPr>
          <p:spPr bwMode="auto">
            <a:xfrm>
              <a:off x="915" y="3240"/>
              <a:ext cx="0" cy="299"/>
            </a:xfrm>
            <a:prstGeom prst="line">
              <a:avLst/>
            </a:prstGeom>
            <a:noFill/>
            <a:ln w="12700">
              <a:solidFill>
                <a:schemeClr val="tx1"/>
              </a:solidFill>
              <a:round/>
              <a:headEnd/>
              <a:tailEnd/>
            </a:ln>
          </p:spPr>
          <p:txBody>
            <a:bodyPr wrap="none" anchor="ctr"/>
            <a:lstStyle/>
            <a:p>
              <a:endParaRPr lang="fr-FR"/>
            </a:p>
          </p:txBody>
        </p:sp>
        <p:sp>
          <p:nvSpPr>
            <p:cNvPr id="14462" name="Line 34"/>
            <p:cNvSpPr>
              <a:spLocks noChangeShapeType="1"/>
            </p:cNvSpPr>
            <p:nvPr/>
          </p:nvSpPr>
          <p:spPr bwMode="auto">
            <a:xfrm flipH="1">
              <a:off x="1292" y="3522"/>
              <a:ext cx="247" cy="124"/>
            </a:xfrm>
            <a:prstGeom prst="line">
              <a:avLst/>
            </a:prstGeom>
            <a:noFill/>
            <a:ln w="12700">
              <a:solidFill>
                <a:schemeClr val="tx1"/>
              </a:solidFill>
              <a:round/>
              <a:headEnd/>
              <a:tailEnd/>
            </a:ln>
          </p:spPr>
          <p:txBody>
            <a:bodyPr wrap="none" anchor="ctr"/>
            <a:lstStyle/>
            <a:p>
              <a:endParaRPr lang="fr-FR"/>
            </a:p>
          </p:txBody>
        </p:sp>
        <p:sp>
          <p:nvSpPr>
            <p:cNvPr id="14463" name="Line 36"/>
            <p:cNvSpPr>
              <a:spLocks noChangeShapeType="1"/>
            </p:cNvSpPr>
            <p:nvPr/>
          </p:nvSpPr>
          <p:spPr bwMode="auto">
            <a:xfrm flipV="1">
              <a:off x="1228" y="2632"/>
              <a:ext cx="0" cy="383"/>
            </a:xfrm>
            <a:prstGeom prst="line">
              <a:avLst/>
            </a:prstGeom>
            <a:noFill/>
            <a:ln w="12700">
              <a:solidFill>
                <a:schemeClr val="tx1"/>
              </a:solidFill>
              <a:round/>
              <a:headEnd/>
              <a:tailEnd/>
            </a:ln>
          </p:spPr>
          <p:txBody>
            <a:bodyPr wrap="none" anchor="ctr"/>
            <a:lstStyle/>
            <a:p>
              <a:endParaRPr lang="fr-FR"/>
            </a:p>
          </p:txBody>
        </p:sp>
        <p:sp>
          <p:nvSpPr>
            <p:cNvPr id="14464" name="Line 37"/>
            <p:cNvSpPr>
              <a:spLocks noChangeShapeType="1"/>
            </p:cNvSpPr>
            <p:nvPr/>
          </p:nvSpPr>
          <p:spPr bwMode="auto">
            <a:xfrm>
              <a:off x="1584" y="3552"/>
              <a:ext cx="240" cy="192"/>
            </a:xfrm>
            <a:prstGeom prst="line">
              <a:avLst/>
            </a:prstGeom>
            <a:noFill/>
            <a:ln w="19050">
              <a:solidFill>
                <a:schemeClr val="tx1"/>
              </a:solidFill>
              <a:round/>
              <a:headEnd/>
              <a:tailEnd/>
            </a:ln>
          </p:spPr>
          <p:txBody>
            <a:bodyPr wrap="none" anchor="ctr"/>
            <a:lstStyle/>
            <a:p>
              <a:endParaRPr lang="fr-FR"/>
            </a:p>
          </p:txBody>
        </p:sp>
        <p:sp>
          <p:nvSpPr>
            <p:cNvPr id="14465" name="Text Box 107"/>
            <p:cNvSpPr txBox="1">
              <a:spLocks noChangeArrowheads="1"/>
            </p:cNvSpPr>
            <p:nvPr/>
          </p:nvSpPr>
          <p:spPr bwMode="auto">
            <a:xfrm>
              <a:off x="1392" y="2736"/>
              <a:ext cx="1054" cy="365"/>
            </a:xfrm>
            <a:prstGeom prst="rect">
              <a:avLst/>
            </a:prstGeom>
            <a:noFill/>
            <a:ln w="12700">
              <a:noFill/>
              <a:miter lim="800000"/>
              <a:headEnd/>
              <a:tailEnd/>
            </a:ln>
          </p:spPr>
          <p:txBody>
            <a:bodyPr wrap="none">
              <a:spAutoFit/>
            </a:bodyPr>
            <a:lstStyle/>
            <a:p>
              <a:r>
                <a:rPr lang="en-US" sz="3200" b="1">
                  <a:solidFill>
                    <a:srgbClr val="034BCD"/>
                  </a:solidFill>
                </a:rPr>
                <a:t>Guanine</a:t>
              </a:r>
            </a:p>
          </p:txBody>
        </p:sp>
      </p:grpSp>
      <p:grpSp>
        <p:nvGrpSpPr>
          <p:cNvPr id="7" name="Group 139"/>
          <p:cNvGrpSpPr>
            <a:grpSpLocks/>
          </p:cNvGrpSpPr>
          <p:nvPr/>
        </p:nvGrpSpPr>
        <p:grpSpPr bwMode="auto">
          <a:xfrm>
            <a:off x="228600" y="1143000"/>
            <a:ext cx="2844800" cy="2667000"/>
            <a:chOff x="144" y="720"/>
            <a:chExt cx="1792" cy="1680"/>
          </a:xfrm>
        </p:grpSpPr>
        <p:sp>
          <p:nvSpPr>
            <p:cNvPr id="14432" name="Oval 5"/>
            <p:cNvSpPr>
              <a:spLocks noChangeArrowheads="1"/>
            </p:cNvSpPr>
            <p:nvPr/>
          </p:nvSpPr>
          <p:spPr bwMode="auto">
            <a:xfrm>
              <a:off x="144" y="720"/>
              <a:ext cx="1792" cy="1680"/>
            </a:xfrm>
            <a:prstGeom prst="ellipse">
              <a:avLst/>
            </a:prstGeom>
            <a:solidFill>
              <a:srgbClr val="0AAAA8"/>
            </a:solidFill>
            <a:ln w="12700">
              <a:noFill/>
              <a:round/>
              <a:headEnd/>
              <a:tailEnd/>
            </a:ln>
          </p:spPr>
          <p:txBody>
            <a:bodyPr wrap="none" anchor="ctr"/>
            <a:lstStyle/>
            <a:p>
              <a:endParaRPr lang="fr-FR"/>
            </a:p>
          </p:txBody>
        </p:sp>
        <p:sp>
          <p:nvSpPr>
            <p:cNvPr id="14433" name="AutoShape 6"/>
            <p:cNvSpPr>
              <a:spLocks noChangeArrowheads="1"/>
            </p:cNvSpPr>
            <p:nvPr/>
          </p:nvSpPr>
          <p:spPr bwMode="auto">
            <a:xfrm rot="16200000" flipH="1">
              <a:off x="313" y="1497"/>
              <a:ext cx="597" cy="594"/>
            </a:xfrm>
            <a:prstGeom prst="pentagon">
              <a:avLst/>
            </a:prstGeom>
            <a:noFill/>
            <a:ln w="19050">
              <a:solidFill>
                <a:schemeClr val="tx1"/>
              </a:solidFill>
              <a:miter lim="800000"/>
              <a:headEnd/>
              <a:tailEnd/>
            </a:ln>
          </p:spPr>
          <p:txBody>
            <a:bodyPr wrap="none" anchor="ctr"/>
            <a:lstStyle/>
            <a:p>
              <a:endParaRPr lang="fr-FR"/>
            </a:p>
          </p:txBody>
        </p:sp>
        <p:sp>
          <p:nvSpPr>
            <p:cNvPr id="14434" name="Rectangle 9"/>
            <p:cNvSpPr>
              <a:spLocks noChangeArrowheads="1"/>
            </p:cNvSpPr>
            <p:nvPr/>
          </p:nvSpPr>
          <p:spPr bwMode="auto">
            <a:xfrm>
              <a:off x="455" y="1410"/>
              <a:ext cx="178" cy="213"/>
            </a:xfrm>
            <a:prstGeom prst="rect">
              <a:avLst/>
            </a:prstGeom>
            <a:solidFill>
              <a:srgbClr val="0AAAA8"/>
            </a:solidFill>
            <a:ln w="12700">
              <a:noFill/>
              <a:miter lim="800000"/>
              <a:headEnd/>
              <a:tailEnd/>
            </a:ln>
          </p:spPr>
          <p:txBody>
            <a:bodyPr wrap="none" anchor="ctr"/>
            <a:lstStyle/>
            <a:p>
              <a:endParaRPr lang="fr-FR"/>
            </a:p>
          </p:txBody>
        </p:sp>
        <p:sp>
          <p:nvSpPr>
            <p:cNvPr id="14435" name="Text Box 10"/>
            <p:cNvSpPr txBox="1">
              <a:spLocks noChangeArrowheads="1"/>
            </p:cNvSpPr>
            <p:nvPr/>
          </p:nvSpPr>
          <p:spPr bwMode="auto">
            <a:xfrm>
              <a:off x="410" y="1367"/>
              <a:ext cx="301" cy="365"/>
            </a:xfrm>
            <a:prstGeom prst="rect">
              <a:avLst/>
            </a:prstGeom>
            <a:noFill/>
            <a:ln w="12700">
              <a:noFill/>
              <a:miter lim="800000"/>
              <a:headEnd/>
              <a:tailEnd/>
            </a:ln>
          </p:spPr>
          <p:txBody>
            <a:bodyPr wrap="none">
              <a:spAutoFit/>
            </a:bodyPr>
            <a:lstStyle/>
            <a:p>
              <a:r>
                <a:rPr lang="en-US" sz="3200" b="1"/>
                <a:t>N</a:t>
              </a:r>
            </a:p>
          </p:txBody>
        </p:sp>
        <p:sp>
          <p:nvSpPr>
            <p:cNvPr id="14436" name="Rectangle 12"/>
            <p:cNvSpPr>
              <a:spLocks noChangeArrowheads="1"/>
            </p:cNvSpPr>
            <p:nvPr/>
          </p:nvSpPr>
          <p:spPr bwMode="auto">
            <a:xfrm>
              <a:off x="455" y="1964"/>
              <a:ext cx="178" cy="213"/>
            </a:xfrm>
            <a:prstGeom prst="rect">
              <a:avLst/>
            </a:prstGeom>
            <a:solidFill>
              <a:srgbClr val="0AAAA8"/>
            </a:solidFill>
            <a:ln w="12700">
              <a:noFill/>
              <a:miter lim="800000"/>
              <a:headEnd/>
              <a:tailEnd/>
            </a:ln>
          </p:spPr>
          <p:txBody>
            <a:bodyPr wrap="none" anchor="ctr"/>
            <a:lstStyle/>
            <a:p>
              <a:endParaRPr lang="fr-FR"/>
            </a:p>
          </p:txBody>
        </p:sp>
        <p:sp>
          <p:nvSpPr>
            <p:cNvPr id="14437" name="Text Box 13"/>
            <p:cNvSpPr txBox="1">
              <a:spLocks noChangeArrowheads="1"/>
            </p:cNvSpPr>
            <p:nvPr/>
          </p:nvSpPr>
          <p:spPr bwMode="auto">
            <a:xfrm>
              <a:off x="410" y="1921"/>
              <a:ext cx="301" cy="365"/>
            </a:xfrm>
            <a:prstGeom prst="rect">
              <a:avLst/>
            </a:prstGeom>
            <a:noFill/>
            <a:ln w="12700">
              <a:noFill/>
              <a:miter lim="800000"/>
              <a:headEnd/>
              <a:tailEnd/>
            </a:ln>
          </p:spPr>
          <p:txBody>
            <a:bodyPr wrap="none">
              <a:spAutoFit/>
            </a:bodyPr>
            <a:lstStyle/>
            <a:p>
              <a:r>
                <a:rPr lang="en-US" sz="3200" b="1"/>
                <a:t>N</a:t>
              </a:r>
            </a:p>
          </p:txBody>
        </p:sp>
        <p:sp>
          <p:nvSpPr>
            <p:cNvPr id="14438" name="Line 14"/>
            <p:cNvSpPr>
              <a:spLocks noChangeShapeType="1"/>
            </p:cNvSpPr>
            <p:nvPr/>
          </p:nvSpPr>
          <p:spPr bwMode="auto">
            <a:xfrm flipH="1">
              <a:off x="382" y="1665"/>
              <a:ext cx="89" cy="128"/>
            </a:xfrm>
            <a:prstGeom prst="line">
              <a:avLst/>
            </a:prstGeom>
            <a:noFill/>
            <a:ln w="12700">
              <a:solidFill>
                <a:schemeClr val="tx1"/>
              </a:solidFill>
              <a:round/>
              <a:headEnd/>
              <a:tailEnd/>
            </a:ln>
          </p:spPr>
          <p:txBody>
            <a:bodyPr wrap="none" anchor="ctr"/>
            <a:lstStyle/>
            <a:p>
              <a:endParaRPr lang="fr-FR"/>
            </a:p>
          </p:txBody>
        </p:sp>
        <p:sp>
          <p:nvSpPr>
            <p:cNvPr id="14439" name="Text Box 15"/>
            <p:cNvSpPr txBox="1">
              <a:spLocks noChangeArrowheads="1"/>
            </p:cNvSpPr>
            <p:nvPr/>
          </p:nvSpPr>
          <p:spPr bwMode="auto">
            <a:xfrm>
              <a:off x="240" y="1104"/>
              <a:ext cx="1026" cy="365"/>
            </a:xfrm>
            <a:prstGeom prst="rect">
              <a:avLst/>
            </a:prstGeom>
            <a:noFill/>
            <a:ln w="12700">
              <a:noFill/>
              <a:miter lim="800000"/>
              <a:headEnd/>
              <a:tailEnd/>
            </a:ln>
          </p:spPr>
          <p:txBody>
            <a:bodyPr wrap="none">
              <a:spAutoFit/>
            </a:bodyPr>
            <a:lstStyle/>
            <a:p>
              <a:r>
                <a:rPr lang="en-US" sz="3200" b="1">
                  <a:solidFill>
                    <a:srgbClr val="034BCD"/>
                  </a:solidFill>
                </a:rPr>
                <a:t>Adenine</a:t>
              </a:r>
            </a:p>
          </p:txBody>
        </p:sp>
        <p:sp>
          <p:nvSpPr>
            <p:cNvPr id="14440" name="AutoShape 39"/>
            <p:cNvSpPr>
              <a:spLocks noChangeArrowheads="1"/>
            </p:cNvSpPr>
            <p:nvPr/>
          </p:nvSpPr>
          <p:spPr bwMode="auto">
            <a:xfrm rot="-5400000">
              <a:off x="904" y="1441"/>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4441" name="Line 40"/>
            <p:cNvSpPr>
              <a:spLocks noChangeShapeType="1"/>
            </p:cNvSpPr>
            <p:nvPr/>
          </p:nvSpPr>
          <p:spPr bwMode="auto">
            <a:xfrm flipV="1">
              <a:off x="1276" y="1048"/>
              <a:ext cx="0" cy="383"/>
            </a:xfrm>
            <a:prstGeom prst="line">
              <a:avLst/>
            </a:prstGeom>
            <a:noFill/>
            <a:ln w="12700">
              <a:solidFill>
                <a:schemeClr val="tx1"/>
              </a:solidFill>
              <a:round/>
              <a:headEnd/>
              <a:tailEnd/>
            </a:ln>
          </p:spPr>
          <p:txBody>
            <a:bodyPr wrap="none" anchor="ctr"/>
            <a:lstStyle/>
            <a:p>
              <a:endParaRPr lang="fr-FR"/>
            </a:p>
          </p:txBody>
        </p:sp>
        <p:sp>
          <p:nvSpPr>
            <p:cNvPr id="14442" name="Rectangle 42"/>
            <p:cNvSpPr>
              <a:spLocks noChangeArrowheads="1"/>
            </p:cNvSpPr>
            <p:nvPr/>
          </p:nvSpPr>
          <p:spPr bwMode="auto">
            <a:xfrm>
              <a:off x="1168" y="2049"/>
              <a:ext cx="179" cy="213"/>
            </a:xfrm>
            <a:prstGeom prst="rect">
              <a:avLst/>
            </a:prstGeom>
            <a:solidFill>
              <a:srgbClr val="0AAAA8"/>
            </a:solidFill>
            <a:ln w="12700">
              <a:noFill/>
              <a:miter lim="800000"/>
              <a:headEnd/>
              <a:tailEnd/>
            </a:ln>
          </p:spPr>
          <p:txBody>
            <a:bodyPr wrap="none" anchor="ctr"/>
            <a:lstStyle/>
            <a:p>
              <a:endParaRPr lang="fr-FR"/>
            </a:p>
          </p:txBody>
        </p:sp>
        <p:sp>
          <p:nvSpPr>
            <p:cNvPr id="14443" name="Text Box 43"/>
            <p:cNvSpPr txBox="1">
              <a:spLocks noChangeArrowheads="1"/>
            </p:cNvSpPr>
            <p:nvPr/>
          </p:nvSpPr>
          <p:spPr bwMode="auto">
            <a:xfrm>
              <a:off x="1123" y="2006"/>
              <a:ext cx="301" cy="365"/>
            </a:xfrm>
            <a:prstGeom prst="rect">
              <a:avLst/>
            </a:prstGeom>
            <a:noFill/>
            <a:ln w="12700">
              <a:noFill/>
              <a:miter lim="800000"/>
              <a:headEnd/>
              <a:tailEnd/>
            </a:ln>
          </p:spPr>
          <p:txBody>
            <a:bodyPr wrap="none">
              <a:spAutoFit/>
            </a:bodyPr>
            <a:lstStyle/>
            <a:p>
              <a:r>
                <a:rPr lang="en-US" sz="3200" b="1"/>
                <a:t>N</a:t>
              </a:r>
            </a:p>
          </p:txBody>
        </p:sp>
        <p:sp>
          <p:nvSpPr>
            <p:cNvPr id="14444" name="Rectangle 45"/>
            <p:cNvSpPr>
              <a:spLocks noChangeArrowheads="1"/>
            </p:cNvSpPr>
            <p:nvPr/>
          </p:nvSpPr>
          <p:spPr bwMode="auto">
            <a:xfrm>
              <a:off x="1525" y="1538"/>
              <a:ext cx="179" cy="213"/>
            </a:xfrm>
            <a:prstGeom prst="rect">
              <a:avLst/>
            </a:prstGeom>
            <a:solidFill>
              <a:srgbClr val="0AAAA8"/>
            </a:solidFill>
            <a:ln w="12700">
              <a:noFill/>
              <a:miter lim="800000"/>
              <a:headEnd/>
              <a:tailEnd/>
            </a:ln>
          </p:spPr>
          <p:txBody>
            <a:bodyPr wrap="none" anchor="ctr"/>
            <a:lstStyle/>
            <a:p>
              <a:endParaRPr lang="fr-FR"/>
            </a:p>
          </p:txBody>
        </p:sp>
        <p:sp>
          <p:nvSpPr>
            <p:cNvPr id="14445" name="Text Box 46"/>
            <p:cNvSpPr txBox="1">
              <a:spLocks noChangeArrowheads="1"/>
            </p:cNvSpPr>
            <p:nvPr/>
          </p:nvSpPr>
          <p:spPr bwMode="auto">
            <a:xfrm>
              <a:off x="1480" y="1495"/>
              <a:ext cx="301" cy="365"/>
            </a:xfrm>
            <a:prstGeom prst="rect">
              <a:avLst/>
            </a:prstGeom>
            <a:noFill/>
            <a:ln w="12700">
              <a:noFill/>
              <a:miter lim="800000"/>
              <a:headEnd/>
              <a:tailEnd/>
            </a:ln>
          </p:spPr>
          <p:txBody>
            <a:bodyPr wrap="none">
              <a:spAutoFit/>
            </a:bodyPr>
            <a:lstStyle/>
            <a:p>
              <a:r>
                <a:rPr lang="en-US" sz="3200" b="1"/>
                <a:t>N</a:t>
              </a:r>
            </a:p>
          </p:txBody>
        </p:sp>
        <p:sp>
          <p:nvSpPr>
            <p:cNvPr id="14446" name="Line 47"/>
            <p:cNvSpPr>
              <a:spLocks noChangeShapeType="1"/>
            </p:cNvSpPr>
            <p:nvPr/>
          </p:nvSpPr>
          <p:spPr bwMode="auto">
            <a:xfrm>
              <a:off x="963" y="1656"/>
              <a:ext cx="0" cy="299"/>
            </a:xfrm>
            <a:prstGeom prst="line">
              <a:avLst/>
            </a:prstGeom>
            <a:noFill/>
            <a:ln w="12700">
              <a:solidFill>
                <a:schemeClr val="tx1"/>
              </a:solidFill>
              <a:round/>
              <a:headEnd/>
              <a:tailEnd/>
            </a:ln>
          </p:spPr>
          <p:txBody>
            <a:bodyPr wrap="none" anchor="ctr"/>
            <a:lstStyle/>
            <a:p>
              <a:endParaRPr lang="fr-FR"/>
            </a:p>
          </p:txBody>
        </p:sp>
        <p:sp>
          <p:nvSpPr>
            <p:cNvPr id="14447" name="Line 48"/>
            <p:cNvSpPr>
              <a:spLocks noChangeShapeType="1"/>
            </p:cNvSpPr>
            <p:nvPr/>
          </p:nvSpPr>
          <p:spPr bwMode="auto">
            <a:xfrm>
              <a:off x="1266" y="1487"/>
              <a:ext cx="247" cy="124"/>
            </a:xfrm>
            <a:prstGeom prst="line">
              <a:avLst/>
            </a:prstGeom>
            <a:noFill/>
            <a:ln w="12700">
              <a:solidFill>
                <a:schemeClr val="tx1"/>
              </a:solidFill>
              <a:round/>
              <a:headEnd/>
              <a:tailEnd/>
            </a:ln>
          </p:spPr>
          <p:txBody>
            <a:bodyPr wrap="none" anchor="ctr"/>
            <a:lstStyle/>
            <a:p>
              <a:endParaRPr lang="fr-FR"/>
            </a:p>
          </p:txBody>
        </p:sp>
        <p:sp>
          <p:nvSpPr>
            <p:cNvPr id="14448" name="Line 49"/>
            <p:cNvSpPr>
              <a:spLocks noChangeShapeType="1"/>
            </p:cNvSpPr>
            <p:nvPr/>
          </p:nvSpPr>
          <p:spPr bwMode="auto">
            <a:xfrm flipH="1">
              <a:off x="1340" y="1938"/>
              <a:ext cx="247" cy="124"/>
            </a:xfrm>
            <a:prstGeom prst="line">
              <a:avLst/>
            </a:prstGeom>
            <a:noFill/>
            <a:ln w="12700">
              <a:solidFill>
                <a:schemeClr val="tx1"/>
              </a:solidFill>
              <a:round/>
              <a:headEnd/>
              <a:tailEnd/>
            </a:ln>
          </p:spPr>
          <p:txBody>
            <a:bodyPr wrap="none" anchor="ctr"/>
            <a:lstStyle/>
            <a:p>
              <a:endParaRPr lang="fr-FR"/>
            </a:p>
          </p:txBody>
        </p:sp>
        <p:sp>
          <p:nvSpPr>
            <p:cNvPr id="14449" name="Text Box 135"/>
            <p:cNvSpPr txBox="1">
              <a:spLocks noChangeArrowheads="1"/>
            </p:cNvSpPr>
            <p:nvPr/>
          </p:nvSpPr>
          <p:spPr bwMode="auto">
            <a:xfrm>
              <a:off x="1132" y="812"/>
              <a:ext cx="584" cy="365"/>
            </a:xfrm>
            <a:prstGeom prst="rect">
              <a:avLst/>
            </a:prstGeom>
            <a:noFill/>
            <a:ln w="12700">
              <a:noFill/>
              <a:miter lim="800000"/>
              <a:headEnd/>
              <a:tailEnd/>
            </a:ln>
          </p:spPr>
          <p:txBody>
            <a:bodyPr wrap="none">
              <a:spAutoFit/>
            </a:bodyPr>
            <a:lstStyle/>
            <a:p>
              <a:r>
                <a:rPr lang="en-US" sz="3200" b="1"/>
                <a:t>NH</a:t>
              </a:r>
              <a:r>
                <a:rPr lang="en-US" sz="3200" b="1" baseline="-25000"/>
                <a:t>2</a:t>
              </a:r>
              <a:endParaRPr lang="en-US" sz="3200" b="1"/>
            </a:p>
          </p:txBody>
        </p:sp>
      </p:grpSp>
      <p:grpSp>
        <p:nvGrpSpPr>
          <p:cNvPr id="8" name="Group 142"/>
          <p:cNvGrpSpPr>
            <a:grpSpLocks/>
          </p:cNvGrpSpPr>
          <p:nvPr/>
        </p:nvGrpSpPr>
        <p:grpSpPr bwMode="auto">
          <a:xfrm>
            <a:off x="5486400" y="4038600"/>
            <a:ext cx="2895600" cy="2590800"/>
            <a:chOff x="3456" y="2544"/>
            <a:chExt cx="1824" cy="1632"/>
          </a:xfrm>
        </p:grpSpPr>
        <p:sp>
          <p:nvSpPr>
            <p:cNvPr id="14402" name="Oval 2"/>
            <p:cNvSpPr>
              <a:spLocks noChangeArrowheads="1"/>
            </p:cNvSpPr>
            <p:nvPr/>
          </p:nvSpPr>
          <p:spPr bwMode="auto">
            <a:xfrm>
              <a:off x="3456" y="2544"/>
              <a:ext cx="1824" cy="1632"/>
            </a:xfrm>
            <a:prstGeom prst="ellipse">
              <a:avLst/>
            </a:prstGeom>
            <a:solidFill>
              <a:srgbClr val="CC9900"/>
            </a:solidFill>
            <a:ln w="12700">
              <a:noFill/>
              <a:round/>
              <a:headEnd/>
              <a:tailEnd/>
            </a:ln>
          </p:spPr>
          <p:txBody>
            <a:bodyPr wrap="none" anchor="ctr"/>
            <a:lstStyle/>
            <a:p>
              <a:endParaRPr lang="fr-FR"/>
            </a:p>
          </p:txBody>
        </p:sp>
        <p:sp>
          <p:nvSpPr>
            <p:cNvPr id="14403" name="AutoShape 51"/>
            <p:cNvSpPr>
              <a:spLocks noChangeArrowheads="1"/>
            </p:cNvSpPr>
            <p:nvPr/>
          </p:nvSpPr>
          <p:spPr bwMode="auto">
            <a:xfrm rot="-5400000">
              <a:off x="3660" y="3221"/>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4404" name="Rectangle 52"/>
            <p:cNvSpPr>
              <a:spLocks noChangeArrowheads="1"/>
            </p:cNvSpPr>
            <p:nvPr/>
          </p:nvSpPr>
          <p:spPr bwMode="auto">
            <a:xfrm>
              <a:off x="3924" y="3829"/>
              <a:ext cx="179" cy="213"/>
            </a:xfrm>
            <a:prstGeom prst="rect">
              <a:avLst/>
            </a:prstGeom>
            <a:solidFill>
              <a:srgbClr val="CC9900"/>
            </a:solidFill>
            <a:ln w="12700">
              <a:noFill/>
              <a:miter lim="800000"/>
              <a:headEnd/>
              <a:tailEnd/>
            </a:ln>
          </p:spPr>
          <p:txBody>
            <a:bodyPr wrap="none" anchor="ctr"/>
            <a:lstStyle/>
            <a:p>
              <a:endParaRPr lang="fr-FR"/>
            </a:p>
          </p:txBody>
        </p:sp>
        <p:sp>
          <p:nvSpPr>
            <p:cNvPr id="14405" name="Text Box 53"/>
            <p:cNvSpPr txBox="1">
              <a:spLocks noChangeArrowheads="1"/>
            </p:cNvSpPr>
            <p:nvPr/>
          </p:nvSpPr>
          <p:spPr bwMode="auto">
            <a:xfrm>
              <a:off x="3879" y="3786"/>
              <a:ext cx="301" cy="365"/>
            </a:xfrm>
            <a:prstGeom prst="rect">
              <a:avLst/>
            </a:prstGeom>
            <a:noFill/>
            <a:ln w="12700">
              <a:noFill/>
              <a:miter lim="800000"/>
              <a:headEnd/>
              <a:tailEnd/>
            </a:ln>
          </p:spPr>
          <p:txBody>
            <a:bodyPr wrap="none">
              <a:spAutoFit/>
            </a:bodyPr>
            <a:lstStyle/>
            <a:p>
              <a:r>
                <a:rPr lang="en-US" sz="3200" b="1"/>
                <a:t>N</a:t>
              </a:r>
            </a:p>
          </p:txBody>
        </p:sp>
        <p:sp>
          <p:nvSpPr>
            <p:cNvPr id="14406" name="Rectangle 54"/>
            <p:cNvSpPr>
              <a:spLocks noChangeArrowheads="1"/>
            </p:cNvSpPr>
            <p:nvPr/>
          </p:nvSpPr>
          <p:spPr bwMode="auto">
            <a:xfrm>
              <a:off x="4272" y="3312"/>
              <a:ext cx="179" cy="213"/>
            </a:xfrm>
            <a:prstGeom prst="rect">
              <a:avLst/>
            </a:prstGeom>
            <a:solidFill>
              <a:srgbClr val="CC9900"/>
            </a:solidFill>
            <a:ln w="12700">
              <a:noFill/>
              <a:miter lim="800000"/>
              <a:headEnd/>
              <a:tailEnd/>
            </a:ln>
          </p:spPr>
          <p:txBody>
            <a:bodyPr wrap="none" anchor="ctr"/>
            <a:lstStyle/>
            <a:p>
              <a:endParaRPr lang="fr-FR"/>
            </a:p>
          </p:txBody>
        </p:sp>
        <p:sp>
          <p:nvSpPr>
            <p:cNvPr id="14407" name="Line 55"/>
            <p:cNvSpPr>
              <a:spLocks noChangeShapeType="1"/>
            </p:cNvSpPr>
            <p:nvPr/>
          </p:nvSpPr>
          <p:spPr bwMode="auto">
            <a:xfrm flipV="1">
              <a:off x="4032" y="2828"/>
              <a:ext cx="0" cy="383"/>
            </a:xfrm>
            <a:prstGeom prst="line">
              <a:avLst/>
            </a:prstGeom>
            <a:noFill/>
            <a:ln w="12700">
              <a:solidFill>
                <a:schemeClr val="tx1"/>
              </a:solidFill>
              <a:round/>
              <a:headEnd/>
              <a:tailEnd/>
            </a:ln>
          </p:spPr>
          <p:txBody>
            <a:bodyPr wrap="none" anchor="ctr"/>
            <a:lstStyle/>
            <a:p>
              <a:endParaRPr lang="fr-FR"/>
            </a:p>
          </p:txBody>
        </p:sp>
        <p:grpSp>
          <p:nvGrpSpPr>
            <p:cNvPr id="9" name="Group 56"/>
            <p:cNvGrpSpPr>
              <a:grpSpLocks/>
            </p:cNvGrpSpPr>
            <p:nvPr/>
          </p:nvGrpSpPr>
          <p:grpSpPr bwMode="auto">
            <a:xfrm>
              <a:off x="4512" y="3792"/>
              <a:ext cx="315" cy="365"/>
              <a:chOff x="3312" y="1968"/>
              <a:chExt cx="338" cy="411"/>
            </a:xfrm>
          </p:grpSpPr>
          <p:sp>
            <p:nvSpPr>
              <p:cNvPr id="14430" name="Rectangle 57"/>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4431" name="Text Box 58"/>
              <p:cNvSpPr txBox="1">
                <a:spLocks noChangeArrowheads="1"/>
              </p:cNvSpPr>
              <p:nvPr/>
            </p:nvSpPr>
            <p:spPr bwMode="auto">
              <a:xfrm>
                <a:off x="3312" y="1968"/>
                <a:ext cx="338" cy="411"/>
              </a:xfrm>
              <a:prstGeom prst="rect">
                <a:avLst/>
              </a:prstGeom>
              <a:noFill/>
              <a:ln w="12700">
                <a:noFill/>
                <a:miter lim="800000"/>
                <a:headEnd/>
                <a:tailEnd/>
              </a:ln>
            </p:spPr>
            <p:txBody>
              <a:bodyPr wrap="none">
                <a:spAutoFit/>
              </a:bodyPr>
              <a:lstStyle/>
              <a:p>
                <a:r>
                  <a:rPr lang="en-US" sz="3200" b="1"/>
                  <a:t>O</a:t>
                </a:r>
              </a:p>
            </p:txBody>
          </p:sp>
        </p:grpSp>
        <p:sp>
          <p:nvSpPr>
            <p:cNvPr id="14409" name="Line 59"/>
            <p:cNvSpPr>
              <a:spLocks noChangeShapeType="1"/>
            </p:cNvSpPr>
            <p:nvPr/>
          </p:nvSpPr>
          <p:spPr bwMode="auto">
            <a:xfrm>
              <a:off x="3719" y="3436"/>
              <a:ext cx="0" cy="299"/>
            </a:xfrm>
            <a:prstGeom prst="line">
              <a:avLst/>
            </a:prstGeom>
            <a:noFill/>
            <a:ln w="12700">
              <a:solidFill>
                <a:schemeClr val="tx1"/>
              </a:solidFill>
              <a:round/>
              <a:headEnd/>
              <a:tailEnd/>
            </a:ln>
          </p:spPr>
          <p:txBody>
            <a:bodyPr wrap="none" anchor="ctr"/>
            <a:lstStyle/>
            <a:p>
              <a:endParaRPr lang="fr-FR"/>
            </a:p>
          </p:txBody>
        </p:sp>
        <p:sp>
          <p:nvSpPr>
            <p:cNvPr id="14410" name="Line 60"/>
            <p:cNvSpPr>
              <a:spLocks noChangeShapeType="1"/>
            </p:cNvSpPr>
            <p:nvPr/>
          </p:nvSpPr>
          <p:spPr bwMode="auto">
            <a:xfrm>
              <a:off x="4022" y="3267"/>
              <a:ext cx="247" cy="124"/>
            </a:xfrm>
            <a:prstGeom prst="line">
              <a:avLst/>
            </a:prstGeom>
            <a:noFill/>
            <a:ln w="12700">
              <a:solidFill>
                <a:schemeClr val="tx1"/>
              </a:solidFill>
              <a:round/>
              <a:headEnd/>
              <a:tailEnd/>
            </a:ln>
          </p:spPr>
          <p:txBody>
            <a:bodyPr wrap="none" anchor="ctr"/>
            <a:lstStyle/>
            <a:p>
              <a:endParaRPr lang="fr-FR"/>
            </a:p>
          </p:txBody>
        </p:sp>
        <p:sp>
          <p:nvSpPr>
            <p:cNvPr id="14411" name="Text Box 61"/>
            <p:cNvSpPr txBox="1">
              <a:spLocks noChangeArrowheads="1"/>
            </p:cNvSpPr>
            <p:nvPr/>
          </p:nvSpPr>
          <p:spPr bwMode="auto">
            <a:xfrm>
              <a:off x="3888" y="2592"/>
              <a:ext cx="584" cy="365"/>
            </a:xfrm>
            <a:prstGeom prst="rect">
              <a:avLst/>
            </a:prstGeom>
            <a:noFill/>
            <a:ln w="12700">
              <a:noFill/>
              <a:miter lim="800000"/>
              <a:headEnd/>
              <a:tailEnd/>
            </a:ln>
          </p:spPr>
          <p:txBody>
            <a:bodyPr wrap="none">
              <a:spAutoFit/>
            </a:bodyPr>
            <a:lstStyle/>
            <a:p>
              <a:r>
                <a:rPr lang="en-US" sz="3200" b="1"/>
                <a:t>NH</a:t>
              </a:r>
              <a:r>
                <a:rPr lang="en-US" sz="3200" b="1" baseline="-25000"/>
                <a:t>2</a:t>
              </a:r>
              <a:endParaRPr lang="en-US" sz="3200" b="1"/>
            </a:p>
          </p:txBody>
        </p:sp>
        <p:sp>
          <p:nvSpPr>
            <p:cNvPr id="14412" name="Line 62"/>
            <p:cNvSpPr>
              <a:spLocks noChangeShapeType="1"/>
            </p:cNvSpPr>
            <p:nvPr/>
          </p:nvSpPr>
          <p:spPr bwMode="auto">
            <a:xfrm>
              <a:off x="4356" y="3776"/>
              <a:ext cx="192" cy="192"/>
            </a:xfrm>
            <a:prstGeom prst="line">
              <a:avLst/>
            </a:prstGeom>
            <a:noFill/>
            <a:ln w="12700">
              <a:solidFill>
                <a:schemeClr val="tx1"/>
              </a:solidFill>
              <a:round/>
              <a:headEnd/>
              <a:tailEnd/>
            </a:ln>
          </p:spPr>
          <p:txBody>
            <a:bodyPr wrap="none" anchor="ctr"/>
            <a:lstStyle/>
            <a:p>
              <a:endParaRPr lang="fr-FR"/>
            </a:p>
          </p:txBody>
        </p:sp>
        <p:sp>
          <p:nvSpPr>
            <p:cNvPr id="14413" name="Line 63"/>
            <p:cNvSpPr>
              <a:spLocks noChangeShapeType="1"/>
            </p:cNvSpPr>
            <p:nvPr/>
          </p:nvSpPr>
          <p:spPr bwMode="auto">
            <a:xfrm>
              <a:off x="4381" y="3730"/>
              <a:ext cx="192" cy="192"/>
            </a:xfrm>
            <a:prstGeom prst="line">
              <a:avLst/>
            </a:prstGeom>
            <a:noFill/>
            <a:ln w="12700">
              <a:solidFill>
                <a:schemeClr val="tx1"/>
              </a:solidFill>
              <a:round/>
              <a:headEnd/>
              <a:tailEnd/>
            </a:ln>
          </p:spPr>
          <p:txBody>
            <a:bodyPr wrap="none" anchor="ctr"/>
            <a:lstStyle/>
            <a:p>
              <a:endParaRPr lang="fr-FR"/>
            </a:p>
          </p:txBody>
        </p:sp>
        <p:sp>
          <p:nvSpPr>
            <p:cNvPr id="14414" name="AutoShape 64"/>
            <p:cNvSpPr>
              <a:spLocks noChangeArrowheads="1"/>
            </p:cNvSpPr>
            <p:nvPr/>
          </p:nvSpPr>
          <p:spPr bwMode="auto">
            <a:xfrm rot="-5400000">
              <a:off x="3660" y="3221"/>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4415" name="Rectangle 65"/>
            <p:cNvSpPr>
              <a:spLocks noChangeArrowheads="1"/>
            </p:cNvSpPr>
            <p:nvPr/>
          </p:nvSpPr>
          <p:spPr bwMode="auto">
            <a:xfrm>
              <a:off x="3924" y="3829"/>
              <a:ext cx="179" cy="213"/>
            </a:xfrm>
            <a:prstGeom prst="rect">
              <a:avLst/>
            </a:prstGeom>
            <a:solidFill>
              <a:srgbClr val="CC9900"/>
            </a:solidFill>
            <a:ln w="12700">
              <a:noFill/>
              <a:miter lim="800000"/>
              <a:headEnd/>
              <a:tailEnd/>
            </a:ln>
          </p:spPr>
          <p:txBody>
            <a:bodyPr wrap="none" anchor="ctr"/>
            <a:lstStyle/>
            <a:p>
              <a:endParaRPr lang="fr-FR"/>
            </a:p>
          </p:txBody>
        </p:sp>
        <p:sp>
          <p:nvSpPr>
            <p:cNvPr id="14416" name="Text Box 66"/>
            <p:cNvSpPr txBox="1">
              <a:spLocks noChangeArrowheads="1"/>
            </p:cNvSpPr>
            <p:nvPr/>
          </p:nvSpPr>
          <p:spPr bwMode="auto">
            <a:xfrm>
              <a:off x="3879" y="3786"/>
              <a:ext cx="301" cy="365"/>
            </a:xfrm>
            <a:prstGeom prst="rect">
              <a:avLst/>
            </a:prstGeom>
            <a:noFill/>
            <a:ln w="12700">
              <a:noFill/>
              <a:miter lim="800000"/>
              <a:headEnd/>
              <a:tailEnd/>
            </a:ln>
          </p:spPr>
          <p:txBody>
            <a:bodyPr wrap="none">
              <a:spAutoFit/>
            </a:bodyPr>
            <a:lstStyle/>
            <a:p>
              <a:r>
                <a:rPr lang="en-US" sz="3200" b="1"/>
                <a:t>N</a:t>
              </a:r>
            </a:p>
          </p:txBody>
        </p:sp>
        <p:sp>
          <p:nvSpPr>
            <p:cNvPr id="14417" name="Rectangle 67"/>
            <p:cNvSpPr>
              <a:spLocks noChangeArrowheads="1"/>
            </p:cNvSpPr>
            <p:nvPr/>
          </p:nvSpPr>
          <p:spPr bwMode="auto">
            <a:xfrm>
              <a:off x="4272" y="3312"/>
              <a:ext cx="179" cy="213"/>
            </a:xfrm>
            <a:prstGeom prst="rect">
              <a:avLst/>
            </a:prstGeom>
            <a:solidFill>
              <a:srgbClr val="CC9900"/>
            </a:solidFill>
            <a:ln w="12700">
              <a:noFill/>
              <a:miter lim="800000"/>
              <a:headEnd/>
              <a:tailEnd/>
            </a:ln>
          </p:spPr>
          <p:txBody>
            <a:bodyPr wrap="none" anchor="ctr"/>
            <a:lstStyle/>
            <a:p>
              <a:endParaRPr lang="fr-FR"/>
            </a:p>
          </p:txBody>
        </p:sp>
        <p:sp>
          <p:nvSpPr>
            <p:cNvPr id="14418" name="Line 68"/>
            <p:cNvSpPr>
              <a:spLocks noChangeShapeType="1"/>
            </p:cNvSpPr>
            <p:nvPr/>
          </p:nvSpPr>
          <p:spPr bwMode="auto">
            <a:xfrm flipV="1">
              <a:off x="4032" y="2828"/>
              <a:ext cx="0" cy="383"/>
            </a:xfrm>
            <a:prstGeom prst="line">
              <a:avLst/>
            </a:prstGeom>
            <a:noFill/>
            <a:ln w="12700">
              <a:solidFill>
                <a:schemeClr val="tx1"/>
              </a:solidFill>
              <a:round/>
              <a:headEnd/>
              <a:tailEnd/>
            </a:ln>
          </p:spPr>
          <p:txBody>
            <a:bodyPr wrap="none" anchor="ctr"/>
            <a:lstStyle/>
            <a:p>
              <a:endParaRPr lang="fr-FR"/>
            </a:p>
          </p:txBody>
        </p:sp>
        <p:grpSp>
          <p:nvGrpSpPr>
            <p:cNvPr id="10" name="Group 69"/>
            <p:cNvGrpSpPr>
              <a:grpSpLocks/>
            </p:cNvGrpSpPr>
            <p:nvPr/>
          </p:nvGrpSpPr>
          <p:grpSpPr bwMode="auto">
            <a:xfrm>
              <a:off x="4512" y="3792"/>
              <a:ext cx="315" cy="365"/>
              <a:chOff x="3312" y="1968"/>
              <a:chExt cx="338" cy="411"/>
            </a:xfrm>
          </p:grpSpPr>
          <p:sp>
            <p:nvSpPr>
              <p:cNvPr id="14428" name="Rectangle 70"/>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4429" name="Text Box 71"/>
              <p:cNvSpPr txBox="1">
                <a:spLocks noChangeArrowheads="1"/>
              </p:cNvSpPr>
              <p:nvPr/>
            </p:nvSpPr>
            <p:spPr bwMode="auto">
              <a:xfrm>
                <a:off x="3312" y="1968"/>
                <a:ext cx="338" cy="411"/>
              </a:xfrm>
              <a:prstGeom prst="rect">
                <a:avLst/>
              </a:prstGeom>
              <a:noFill/>
              <a:ln w="12700">
                <a:noFill/>
                <a:miter lim="800000"/>
                <a:headEnd/>
                <a:tailEnd/>
              </a:ln>
            </p:spPr>
            <p:txBody>
              <a:bodyPr wrap="none">
                <a:spAutoFit/>
              </a:bodyPr>
              <a:lstStyle/>
              <a:p>
                <a:r>
                  <a:rPr lang="en-US" sz="3200" b="1"/>
                  <a:t>O</a:t>
                </a:r>
              </a:p>
            </p:txBody>
          </p:sp>
        </p:grpSp>
        <p:sp>
          <p:nvSpPr>
            <p:cNvPr id="14420" name="Line 72"/>
            <p:cNvSpPr>
              <a:spLocks noChangeShapeType="1"/>
            </p:cNvSpPr>
            <p:nvPr/>
          </p:nvSpPr>
          <p:spPr bwMode="auto">
            <a:xfrm>
              <a:off x="3719" y="3436"/>
              <a:ext cx="0" cy="299"/>
            </a:xfrm>
            <a:prstGeom prst="line">
              <a:avLst/>
            </a:prstGeom>
            <a:noFill/>
            <a:ln w="12700">
              <a:solidFill>
                <a:schemeClr val="tx1"/>
              </a:solidFill>
              <a:round/>
              <a:headEnd/>
              <a:tailEnd/>
            </a:ln>
          </p:spPr>
          <p:txBody>
            <a:bodyPr wrap="none" anchor="ctr"/>
            <a:lstStyle/>
            <a:p>
              <a:endParaRPr lang="fr-FR"/>
            </a:p>
          </p:txBody>
        </p:sp>
        <p:sp>
          <p:nvSpPr>
            <p:cNvPr id="14421" name="Text Box 74"/>
            <p:cNvSpPr txBox="1">
              <a:spLocks noChangeArrowheads="1"/>
            </p:cNvSpPr>
            <p:nvPr/>
          </p:nvSpPr>
          <p:spPr bwMode="auto">
            <a:xfrm>
              <a:off x="3888" y="2592"/>
              <a:ext cx="584" cy="365"/>
            </a:xfrm>
            <a:prstGeom prst="rect">
              <a:avLst/>
            </a:prstGeom>
            <a:noFill/>
            <a:ln w="12700">
              <a:noFill/>
              <a:miter lim="800000"/>
              <a:headEnd/>
              <a:tailEnd/>
            </a:ln>
          </p:spPr>
          <p:txBody>
            <a:bodyPr wrap="none">
              <a:spAutoFit/>
            </a:bodyPr>
            <a:lstStyle/>
            <a:p>
              <a:r>
                <a:rPr lang="en-US" sz="3200" b="1"/>
                <a:t>NH</a:t>
              </a:r>
              <a:r>
                <a:rPr lang="en-US" sz="3200" b="1" baseline="-25000"/>
                <a:t>2</a:t>
              </a:r>
              <a:endParaRPr lang="en-US" sz="3200" b="1"/>
            </a:p>
          </p:txBody>
        </p:sp>
        <p:sp>
          <p:nvSpPr>
            <p:cNvPr id="14422" name="Line 75"/>
            <p:cNvSpPr>
              <a:spLocks noChangeShapeType="1"/>
            </p:cNvSpPr>
            <p:nvPr/>
          </p:nvSpPr>
          <p:spPr bwMode="auto">
            <a:xfrm>
              <a:off x="4356" y="3776"/>
              <a:ext cx="192" cy="192"/>
            </a:xfrm>
            <a:prstGeom prst="line">
              <a:avLst/>
            </a:prstGeom>
            <a:noFill/>
            <a:ln w="12700">
              <a:solidFill>
                <a:schemeClr val="tx1"/>
              </a:solidFill>
              <a:round/>
              <a:headEnd/>
              <a:tailEnd/>
            </a:ln>
          </p:spPr>
          <p:txBody>
            <a:bodyPr wrap="none" anchor="ctr"/>
            <a:lstStyle/>
            <a:p>
              <a:endParaRPr lang="fr-FR"/>
            </a:p>
          </p:txBody>
        </p:sp>
        <p:sp>
          <p:nvSpPr>
            <p:cNvPr id="14423" name="Line 76"/>
            <p:cNvSpPr>
              <a:spLocks noChangeShapeType="1"/>
            </p:cNvSpPr>
            <p:nvPr/>
          </p:nvSpPr>
          <p:spPr bwMode="auto">
            <a:xfrm>
              <a:off x="4381" y="3730"/>
              <a:ext cx="192" cy="192"/>
            </a:xfrm>
            <a:prstGeom prst="line">
              <a:avLst/>
            </a:prstGeom>
            <a:noFill/>
            <a:ln w="12700">
              <a:solidFill>
                <a:schemeClr val="tx1"/>
              </a:solidFill>
              <a:round/>
              <a:headEnd/>
              <a:tailEnd/>
            </a:ln>
          </p:spPr>
          <p:txBody>
            <a:bodyPr wrap="none" anchor="ctr"/>
            <a:lstStyle/>
            <a:p>
              <a:endParaRPr lang="fr-FR"/>
            </a:p>
          </p:txBody>
        </p:sp>
        <p:grpSp>
          <p:nvGrpSpPr>
            <p:cNvPr id="11" name="Group 77"/>
            <p:cNvGrpSpPr>
              <a:grpSpLocks/>
            </p:cNvGrpSpPr>
            <p:nvPr/>
          </p:nvGrpSpPr>
          <p:grpSpPr bwMode="auto">
            <a:xfrm>
              <a:off x="4236" y="3275"/>
              <a:ext cx="301" cy="365"/>
              <a:chOff x="3312" y="1968"/>
              <a:chExt cx="323" cy="411"/>
            </a:xfrm>
          </p:grpSpPr>
          <p:sp>
            <p:nvSpPr>
              <p:cNvPr id="14426" name="Rectangle 78"/>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4427" name="Text Box 79"/>
              <p:cNvSpPr txBox="1">
                <a:spLocks noChangeArrowheads="1"/>
              </p:cNvSpPr>
              <p:nvPr/>
            </p:nvSpPr>
            <p:spPr bwMode="auto">
              <a:xfrm>
                <a:off x="3312" y="1968"/>
                <a:ext cx="323" cy="411"/>
              </a:xfrm>
              <a:prstGeom prst="rect">
                <a:avLst/>
              </a:prstGeom>
              <a:noFill/>
              <a:ln w="12700">
                <a:noFill/>
                <a:miter lim="800000"/>
                <a:headEnd/>
                <a:tailEnd/>
              </a:ln>
            </p:spPr>
            <p:txBody>
              <a:bodyPr wrap="none">
                <a:spAutoFit/>
              </a:bodyPr>
              <a:lstStyle/>
              <a:p>
                <a:r>
                  <a:rPr lang="en-US" sz="3200" b="1"/>
                  <a:t>N</a:t>
                </a:r>
              </a:p>
            </p:txBody>
          </p:sp>
        </p:grpSp>
        <p:sp>
          <p:nvSpPr>
            <p:cNvPr id="14425" name="Text Box 136"/>
            <p:cNvSpPr txBox="1">
              <a:spLocks noChangeArrowheads="1"/>
            </p:cNvSpPr>
            <p:nvPr/>
          </p:nvSpPr>
          <p:spPr bwMode="auto">
            <a:xfrm>
              <a:off x="4128" y="2928"/>
              <a:ext cx="1069" cy="365"/>
            </a:xfrm>
            <a:prstGeom prst="rect">
              <a:avLst/>
            </a:prstGeom>
            <a:noFill/>
            <a:ln w="12700">
              <a:noFill/>
              <a:miter lim="800000"/>
              <a:headEnd/>
              <a:tailEnd/>
            </a:ln>
          </p:spPr>
          <p:txBody>
            <a:bodyPr wrap="none">
              <a:spAutoFit/>
            </a:bodyPr>
            <a:lstStyle/>
            <a:p>
              <a:r>
                <a:rPr lang="en-US" sz="3200" b="1">
                  <a:solidFill>
                    <a:srgbClr val="336600"/>
                  </a:solidFill>
                </a:rPr>
                <a:t>Cytosine</a:t>
              </a:r>
            </a:p>
          </p:txBody>
        </p:sp>
      </p:grpSp>
      <p:grpSp>
        <p:nvGrpSpPr>
          <p:cNvPr id="12" name="Group 141"/>
          <p:cNvGrpSpPr>
            <a:grpSpLocks/>
          </p:cNvGrpSpPr>
          <p:nvPr/>
        </p:nvGrpSpPr>
        <p:grpSpPr bwMode="auto">
          <a:xfrm>
            <a:off x="3429000" y="990600"/>
            <a:ext cx="5715000" cy="2895600"/>
            <a:chOff x="2160" y="624"/>
            <a:chExt cx="3600" cy="1824"/>
          </a:xfrm>
        </p:grpSpPr>
        <p:sp>
          <p:nvSpPr>
            <p:cNvPr id="14344" name="Oval 3"/>
            <p:cNvSpPr>
              <a:spLocks noChangeArrowheads="1"/>
            </p:cNvSpPr>
            <p:nvPr/>
          </p:nvSpPr>
          <p:spPr bwMode="auto">
            <a:xfrm>
              <a:off x="2160" y="624"/>
              <a:ext cx="3600" cy="1824"/>
            </a:xfrm>
            <a:prstGeom prst="ellipse">
              <a:avLst/>
            </a:prstGeom>
            <a:solidFill>
              <a:srgbClr val="CC9900"/>
            </a:solidFill>
            <a:ln w="12700">
              <a:noFill/>
              <a:round/>
              <a:headEnd/>
              <a:tailEnd/>
            </a:ln>
          </p:spPr>
          <p:txBody>
            <a:bodyPr wrap="none" anchor="ctr"/>
            <a:lstStyle/>
            <a:p>
              <a:endParaRPr lang="fr-FR"/>
            </a:p>
          </p:txBody>
        </p:sp>
        <p:sp>
          <p:nvSpPr>
            <p:cNvPr id="14345" name="Text Box 35"/>
            <p:cNvSpPr txBox="1">
              <a:spLocks noChangeArrowheads="1"/>
            </p:cNvSpPr>
            <p:nvPr/>
          </p:nvSpPr>
          <p:spPr bwMode="auto">
            <a:xfrm>
              <a:off x="4512" y="912"/>
              <a:ext cx="799" cy="634"/>
            </a:xfrm>
            <a:prstGeom prst="rect">
              <a:avLst/>
            </a:prstGeom>
            <a:noFill/>
            <a:ln w="12700">
              <a:noFill/>
              <a:miter lim="800000"/>
              <a:headEnd/>
              <a:tailEnd/>
            </a:ln>
          </p:spPr>
          <p:txBody>
            <a:bodyPr wrap="none">
              <a:spAutoFit/>
            </a:bodyPr>
            <a:lstStyle/>
            <a:p>
              <a:pPr algn="r"/>
              <a:r>
                <a:rPr lang="en-US" sz="3200" b="1">
                  <a:solidFill>
                    <a:srgbClr val="336600"/>
                  </a:solidFill>
                </a:rPr>
                <a:t>Uracil</a:t>
              </a:r>
            </a:p>
            <a:p>
              <a:pPr algn="r"/>
              <a:r>
                <a:rPr lang="en-US" sz="2800" b="1">
                  <a:solidFill>
                    <a:srgbClr val="336600"/>
                  </a:solidFill>
                </a:rPr>
                <a:t>(RNA)</a:t>
              </a:r>
              <a:endParaRPr lang="en-US" sz="3200" b="1">
                <a:solidFill>
                  <a:srgbClr val="336600"/>
                </a:solidFill>
              </a:endParaRPr>
            </a:p>
          </p:txBody>
        </p:sp>
        <p:sp>
          <p:nvSpPr>
            <p:cNvPr id="14346" name="Text Box 50"/>
            <p:cNvSpPr txBox="1">
              <a:spLocks noChangeArrowheads="1"/>
            </p:cNvSpPr>
            <p:nvPr/>
          </p:nvSpPr>
          <p:spPr bwMode="auto">
            <a:xfrm>
              <a:off x="2224" y="1067"/>
              <a:ext cx="584" cy="365"/>
            </a:xfrm>
            <a:prstGeom prst="rect">
              <a:avLst/>
            </a:prstGeom>
            <a:noFill/>
            <a:ln w="12700">
              <a:noFill/>
              <a:miter lim="800000"/>
              <a:headEnd/>
              <a:tailEnd/>
            </a:ln>
          </p:spPr>
          <p:txBody>
            <a:bodyPr wrap="none">
              <a:spAutoFit/>
            </a:bodyPr>
            <a:lstStyle/>
            <a:p>
              <a:r>
                <a:rPr lang="en-US" sz="3200" b="1"/>
                <a:t>CH</a:t>
              </a:r>
              <a:r>
                <a:rPr lang="en-US" sz="3200" b="1" baseline="-25000"/>
                <a:t>3</a:t>
              </a:r>
              <a:endParaRPr lang="en-US" sz="3200" b="1"/>
            </a:p>
          </p:txBody>
        </p:sp>
        <p:sp>
          <p:nvSpPr>
            <p:cNvPr id="14347" name="AutoShape 80"/>
            <p:cNvSpPr>
              <a:spLocks noChangeArrowheads="1"/>
            </p:cNvSpPr>
            <p:nvPr/>
          </p:nvSpPr>
          <p:spPr bwMode="auto">
            <a:xfrm rot="-5400000">
              <a:off x="2651" y="1382"/>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4348" name="Rectangle 81"/>
            <p:cNvSpPr>
              <a:spLocks noChangeArrowheads="1"/>
            </p:cNvSpPr>
            <p:nvPr/>
          </p:nvSpPr>
          <p:spPr bwMode="auto">
            <a:xfrm>
              <a:off x="2915" y="1990"/>
              <a:ext cx="179" cy="213"/>
            </a:xfrm>
            <a:prstGeom prst="rect">
              <a:avLst/>
            </a:prstGeom>
            <a:solidFill>
              <a:srgbClr val="CC9900"/>
            </a:solidFill>
            <a:ln w="12700">
              <a:noFill/>
              <a:miter lim="800000"/>
              <a:headEnd/>
              <a:tailEnd/>
            </a:ln>
          </p:spPr>
          <p:txBody>
            <a:bodyPr wrap="none" anchor="ctr"/>
            <a:lstStyle/>
            <a:p>
              <a:endParaRPr lang="fr-FR"/>
            </a:p>
          </p:txBody>
        </p:sp>
        <p:sp>
          <p:nvSpPr>
            <p:cNvPr id="14349" name="Text Box 82"/>
            <p:cNvSpPr txBox="1">
              <a:spLocks noChangeArrowheads="1"/>
            </p:cNvSpPr>
            <p:nvPr/>
          </p:nvSpPr>
          <p:spPr bwMode="auto">
            <a:xfrm>
              <a:off x="2870" y="1947"/>
              <a:ext cx="301" cy="365"/>
            </a:xfrm>
            <a:prstGeom prst="rect">
              <a:avLst/>
            </a:prstGeom>
            <a:noFill/>
            <a:ln w="12700">
              <a:noFill/>
              <a:miter lim="800000"/>
              <a:headEnd/>
              <a:tailEnd/>
            </a:ln>
          </p:spPr>
          <p:txBody>
            <a:bodyPr wrap="none">
              <a:spAutoFit/>
            </a:bodyPr>
            <a:lstStyle/>
            <a:p>
              <a:r>
                <a:rPr lang="en-US" sz="3200" b="1"/>
                <a:t>N</a:t>
              </a:r>
            </a:p>
          </p:txBody>
        </p:sp>
        <p:sp>
          <p:nvSpPr>
            <p:cNvPr id="14350" name="Rectangle 83"/>
            <p:cNvSpPr>
              <a:spLocks noChangeArrowheads="1"/>
            </p:cNvSpPr>
            <p:nvPr/>
          </p:nvSpPr>
          <p:spPr bwMode="auto">
            <a:xfrm>
              <a:off x="3263" y="1473"/>
              <a:ext cx="179" cy="213"/>
            </a:xfrm>
            <a:prstGeom prst="rect">
              <a:avLst/>
            </a:prstGeom>
            <a:solidFill>
              <a:srgbClr val="CC9900"/>
            </a:solidFill>
            <a:ln w="12700">
              <a:noFill/>
              <a:miter lim="800000"/>
              <a:headEnd/>
              <a:tailEnd/>
            </a:ln>
          </p:spPr>
          <p:txBody>
            <a:bodyPr wrap="none" anchor="ctr"/>
            <a:lstStyle/>
            <a:p>
              <a:endParaRPr lang="fr-FR"/>
            </a:p>
          </p:txBody>
        </p:sp>
        <p:sp>
          <p:nvSpPr>
            <p:cNvPr id="14351" name="Line 84"/>
            <p:cNvSpPr>
              <a:spLocks noChangeShapeType="1"/>
            </p:cNvSpPr>
            <p:nvPr/>
          </p:nvSpPr>
          <p:spPr bwMode="auto">
            <a:xfrm flipV="1">
              <a:off x="3043" y="1018"/>
              <a:ext cx="0" cy="355"/>
            </a:xfrm>
            <a:prstGeom prst="line">
              <a:avLst/>
            </a:prstGeom>
            <a:noFill/>
            <a:ln w="12700">
              <a:solidFill>
                <a:schemeClr val="tx1"/>
              </a:solidFill>
              <a:round/>
              <a:headEnd/>
              <a:tailEnd/>
            </a:ln>
          </p:spPr>
          <p:txBody>
            <a:bodyPr wrap="none" anchor="ctr"/>
            <a:lstStyle/>
            <a:p>
              <a:endParaRPr lang="fr-FR"/>
            </a:p>
          </p:txBody>
        </p:sp>
        <p:grpSp>
          <p:nvGrpSpPr>
            <p:cNvPr id="13" name="Group 85"/>
            <p:cNvGrpSpPr>
              <a:grpSpLocks/>
            </p:cNvGrpSpPr>
            <p:nvPr/>
          </p:nvGrpSpPr>
          <p:grpSpPr bwMode="auto">
            <a:xfrm>
              <a:off x="3503" y="1953"/>
              <a:ext cx="315" cy="365"/>
              <a:chOff x="3312" y="1968"/>
              <a:chExt cx="338" cy="411"/>
            </a:xfrm>
          </p:grpSpPr>
          <p:sp>
            <p:nvSpPr>
              <p:cNvPr id="14400" name="Rectangle 86"/>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4401" name="Text Box 87"/>
              <p:cNvSpPr txBox="1">
                <a:spLocks noChangeArrowheads="1"/>
              </p:cNvSpPr>
              <p:nvPr/>
            </p:nvSpPr>
            <p:spPr bwMode="auto">
              <a:xfrm>
                <a:off x="3312" y="1968"/>
                <a:ext cx="338" cy="411"/>
              </a:xfrm>
              <a:prstGeom prst="rect">
                <a:avLst/>
              </a:prstGeom>
              <a:noFill/>
              <a:ln w="12700">
                <a:noFill/>
                <a:miter lim="800000"/>
                <a:headEnd/>
                <a:tailEnd/>
              </a:ln>
            </p:spPr>
            <p:txBody>
              <a:bodyPr wrap="none">
                <a:spAutoFit/>
              </a:bodyPr>
              <a:lstStyle/>
              <a:p>
                <a:r>
                  <a:rPr lang="en-US" sz="3200" b="1"/>
                  <a:t>O</a:t>
                </a:r>
              </a:p>
            </p:txBody>
          </p:sp>
        </p:grpSp>
        <p:sp>
          <p:nvSpPr>
            <p:cNvPr id="14353" name="Line 88"/>
            <p:cNvSpPr>
              <a:spLocks noChangeShapeType="1"/>
            </p:cNvSpPr>
            <p:nvPr/>
          </p:nvSpPr>
          <p:spPr bwMode="auto">
            <a:xfrm>
              <a:off x="2710" y="1597"/>
              <a:ext cx="0" cy="299"/>
            </a:xfrm>
            <a:prstGeom prst="line">
              <a:avLst/>
            </a:prstGeom>
            <a:noFill/>
            <a:ln w="12700">
              <a:solidFill>
                <a:schemeClr val="tx1"/>
              </a:solidFill>
              <a:round/>
              <a:headEnd/>
              <a:tailEnd/>
            </a:ln>
          </p:spPr>
          <p:txBody>
            <a:bodyPr wrap="none" anchor="ctr"/>
            <a:lstStyle/>
            <a:p>
              <a:endParaRPr lang="fr-FR"/>
            </a:p>
          </p:txBody>
        </p:sp>
        <p:sp>
          <p:nvSpPr>
            <p:cNvPr id="14354" name="Line 89"/>
            <p:cNvSpPr>
              <a:spLocks noChangeShapeType="1"/>
            </p:cNvSpPr>
            <p:nvPr/>
          </p:nvSpPr>
          <p:spPr bwMode="auto">
            <a:xfrm>
              <a:off x="3013" y="1428"/>
              <a:ext cx="247" cy="124"/>
            </a:xfrm>
            <a:prstGeom prst="line">
              <a:avLst/>
            </a:prstGeom>
            <a:noFill/>
            <a:ln w="12700">
              <a:solidFill>
                <a:schemeClr val="tx1"/>
              </a:solidFill>
              <a:round/>
              <a:headEnd/>
              <a:tailEnd/>
            </a:ln>
          </p:spPr>
          <p:txBody>
            <a:bodyPr wrap="none" anchor="ctr"/>
            <a:lstStyle/>
            <a:p>
              <a:endParaRPr lang="fr-FR"/>
            </a:p>
          </p:txBody>
        </p:sp>
        <p:sp>
          <p:nvSpPr>
            <p:cNvPr id="14355" name="Line 90"/>
            <p:cNvSpPr>
              <a:spLocks noChangeShapeType="1"/>
            </p:cNvSpPr>
            <p:nvPr/>
          </p:nvSpPr>
          <p:spPr bwMode="auto">
            <a:xfrm>
              <a:off x="3347" y="1937"/>
              <a:ext cx="192" cy="192"/>
            </a:xfrm>
            <a:prstGeom prst="line">
              <a:avLst/>
            </a:prstGeom>
            <a:noFill/>
            <a:ln w="12700">
              <a:solidFill>
                <a:schemeClr val="tx1"/>
              </a:solidFill>
              <a:round/>
              <a:headEnd/>
              <a:tailEnd/>
            </a:ln>
          </p:spPr>
          <p:txBody>
            <a:bodyPr wrap="none" anchor="ctr"/>
            <a:lstStyle/>
            <a:p>
              <a:endParaRPr lang="fr-FR"/>
            </a:p>
          </p:txBody>
        </p:sp>
        <p:sp>
          <p:nvSpPr>
            <p:cNvPr id="14356" name="Line 91"/>
            <p:cNvSpPr>
              <a:spLocks noChangeShapeType="1"/>
            </p:cNvSpPr>
            <p:nvPr/>
          </p:nvSpPr>
          <p:spPr bwMode="auto">
            <a:xfrm>
              <a:off x="3372" y="1891"/>
              <a:ext cx="192" cy="192"/>
            </a:xfrm>
            <a:prstGeom prst="line">
              <a:avLst/>
            </a:prstGeom>
            <a:noFill/>
            <a:ln w="12700">
              <a:solidFill>
                <a:schemeClr val="tx1"/>
              </a:solidFill>
              <a:round/>
              <a:headEnd/>
              <a:tailEnd/>
            </a:ln>
          </p:spPr>
          <p:txBody>
            <a:bodyPr wrap="none" anchor="ctr"/>
            <a:lstStyle/>
            <a:p>
              <a:endParaRPr lang="fr-FR"/>
            </a:p>
          </p:txBody>
        </p:sp>
        <p:sp>
          <p:nvSpPr>
            <p:cNvPr id="14357" name="AutoShape 92"/>
            <p:cNvSpPr>
              <a:spLocks noChangeArrowheads="1"/>
            </p:cNvSpPr>
            <p:nvPr/>
          </p:nvSpPr>
          <p:spPr bwMode="auto">
            <a:xfrm rot="-5400000">
              <a:off x="2651" y="1382"/>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4358" name="Rectangle 93"/>
            <p:cNvSpPr>
              <a:spLocks noChangeArrowheads="1"/>
            </p:cNvSpPr>
            <p:nvPr/>
          </p:nvSpPr>
          <p:spPr bwMode="auto">
            <a:xfrm>
              <a:off x="2915" y="1990"/>
              <a:ext cx="179" cy="213"/>
            </a:xfrm>
            <a:prstGeom prst="rect">
              <a:avLst/>
            </a:prstGeom>
            <a:solidFill>
              <a:srgbClr val="CC9900"/>
            </a:solidFill>
            <a:ln w="12700">
              <a:noFill/>
              <a:miter lim="800000"/>
              <a:headEnd/>
              <a:tailEnd/>
            </a:ln>
          </p:spPr>
          <p:txBody>
            <a:bodyPr wrap="none" anchor="ctr"/>
            <a:lstStyle/>
            <a:p>
              <a:endParaRPr lang="fr-FR"/>
            </a:p>
          </p:txBody>
        </p:sp>
        <p:sp>
          <p:nvSpPr>
            <p:cNvPr id="14359" name="Text Box 94"/>
            <p:cNvSpPr txBox="1">
              <a:spLocks noChangeArrowheads="1"/>
            </p:cNvSpPr>
            <p:nvPr/>
          </p:nvSpPr>
          <p:spPr bwMode="auto">
            <a:xfrm>
              <a:off x="2870" y="1947"/>
              <a:ext cx="301" cy="365"/>
            </a:xfrm>
            <a:prstGeom prst="rect">
              <a:avLst/>
            </a:prstGeom>
            <a:noFill/>
            <a:ln w="12700">
              <a:noFill/>
              <a:miter lim="800000"/>
              <a:headEnd/>
              <a:tailEnd/>
            </a:ln>
          </p:spPr>
          <p:txBody>
            <a:bodyPr wrap="none">
              <a:spAutoFit/>
            </a:bodyPr>
            <a:lstStyle/>
            <a:p>
              <a:r>
                <a:rPr lang="en-US" sz="3200" b="1"/>
                <a:t>N</a:t>
              </a:r>
            </a:p>
          </p:txBody>
        </p:sp>
        <p:sp>
          <p:nvSpPr>
            <p:cNvPr id="14360" name="Rectangle 95"/>
            <p:cNvSpPr>
              <a:spLocks noChangeArrowheads="1"/>
            </p:cNvSpPr>
            <p:nvPr/>
          </p:nvSpPr>
          <p:spPr bwMode="auto">
            <a:xfrm>
              <a:off x="3263" y="1473"/>
              <a:ext cx="179" cy="213"/>
            </a:xfrm>
            <a:prstGeom prst="rect">
              <a:avLst/>
            </a:prstGeom>
            <a:solidFill>
              <a:srgbClr val="CC9900"/>
            </a:solidFill>
            <a:ln w="12700">
              <a:noFill/>
              <a:miter lim="800000"/>
              <a:headEnd/>
              <a:tailEnd/>
            </a:ln>
          </p:spPr>
          <p:txBody>
            <a:bodyPr wrap="none" anchor="ctr"/>
            <a:lstStyle/>
            <a:p>
              <a:endParaRPr lang="fr-FR"/>
            </a:p>
          </p:txBody>
        </p:sp>
        <p:sp>
          <p:nvSpPr>
            <p:cNvPr id="14361" name="Line 96"/>
            <p:cNvSpPr>
              <a:spLocks noChangeShapeType="1"/>
            </p:cNvSpPr>
            <p:nvPr/>
          </p:nvSpPr>
          <p:spPr bwMode="auto">
            <a:xfrm flipV="1">
              <a:off x="2994" y="1018"/>
              <a:ext cx="0" cy="355"/>
            </a:xfrm>
            <a:prstGeom prst="line">
              <a:avLst/>
            </a:prstGeom>
            <a:noFill/>
            <a:ln w="12700">
              <a:solidFill>
                <a:schemeClr val="tx1"/>
              </a:solidFill>
              <a:round/>
              <a:headEnd/>
              <a:tailEnd/>
            </a:ln>
          </p:spPr>
          <p:txBody>
            <a:bodyPr wrap="none" anchor="ctr"/>
            <a:lstStyle/>
            <a:p>
              <a:endParaRPr lang="fr-FR"/>
            </a:p>
          </p:txBody>
        </p:sp>
        <p:grpSp>
          <p:nvGrpSpPr>
            <p:cNvPr id="14" name="Group 97"/>
            <p:cNvGrpSpPr>
              <a:grpSpLocks/>
            </p:cNvGrpSpPr>
            <p:nvPr/>
          </p:nvGrpSpPr>
          <p:grpSpPr bwMode="auto">
            <a:xfrm>
              <a:off x="2852" y="740"/>
              <a:ext cx="315" cy="365"/>
              <a:chOff x="3312" y="1968"/>
              <a:chExt cx="338" cy="411"/>
            </a:xfrm>
          </p:grpSpPr>
          <p:sp>
            <p:nvSpPr>
              <p:cNvPr id="14398" name="Rectangle 98"/>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4399" name="Text Box 99"/>
              <p:cNvSpPr txBox="1">
                <a:spLocks noChangeArrowheads="1"/>
              </p:cNvSpPr>
              <p:nvPr/>
            </p:nvSpPr>
            <p:spPr bwMode="auto">
              <a:xfrm>
                <a:off x="3312" y="1968"/>
                <a:ext cx="338" cy="411"/>
              </a:xfrm>
              <a:prstGeom prst="rect">
                <a:avLst/>
              </a:prstGeom>
              <a:noFill/>
              <a:ln w="12700">
                <a:noFill/>
                <a:miter lim="800000"/>
                <a:headEnd/>
                <a:tailEnd/>
              </a:ln>
            </p:spPr>
            <p:txBody>
              <a:bodyPr wrap="none">
                <a:spAutoFit/>
              </a:bodyPr>
              <a:lstStyle/>
              <a:p>
                <a:r>
                  <a:rPr lang="en-US" sz="3200" b="1"/>
                  <a:t>O</a:t>
                </a:r>
              </a:p>
            </p:txBody>
          </p:sp>
        </p:grpSp>
        <p:sp>
          <p:nvSpPr>
            <p:cNvPr id="14363" name="Line 100"/>
            <p:cNvSpPr>
              <a:spLocks noChangeShapeType="1"/>
            </p:cNvSpPr>
            <p:nvPr/>
          </p:nvSpPr>
          <p:spPr bwMode="auto">
            <a:xfrm>
              <a:off x="2710" y="1597"/>
              <a:ext cx="0" cy="299"/>
            </a:xfrm>
            <a:prstGeom prst="line">
              <a:avLst/>
            </a:prstGeom>
            <a:noFill/>
            <a:ln w="12700">
              <a:solidFill>
                <a:schemeClr val="tx1"/>
              </a:solidFill>
              <a:round/>
              <a:headEnd/>
              <a:tailEnd/>
            </a:ln>
          </p:spPr>
          <p:txBody>
            <a:bodyPr wrap="none" anchor="ctr"/>
            <a:lstStyle/>
            <a:p>
              <a:endParaRPr lang="fr-FR"/>
            </a:p>
          </p:txBody>
        </p:sp>
        <p:sp>
          <p:nvSpPr>
            <p:cNvPr id="14364" name="Line 101"/>
            <p:cNvSpPr>
              <a:spLocks noChangeShapeType="1"/>
            </p:cNvSpPr>
            <p:nvPr/>
          </p:nvSpPr>
          <p:spPr bwMode="auto">
            <a:xfrm>
              <a:off x="3013" y="1428"/>
              <a:ext cx="247" cy="124"/>
            </a:xfrm>
            <a:prstGeom prst="line">
              <a:avLst/>
            </a:prstGeom>
            <a:noFill/>
            <a:ln w="12700">
              <a:solidFill>
                <a:schemeClr val="tx1"/>
              </a:solidFill>
              <a:round/>
              <a:headEnd/>
              <a:tailEnd/>
            </a:ln>
          </p:spPr>
          <p:txBody>
            <a:bodyPr wrap="none" anchor="ctr"/>
            <a:lstStyle/>
            <a:p>
              <a:endParaRPr lang="fr-FR"/>
            </a:p>
          </p:txBody>
        </p:sp>
        <p:sp>
          <p:nvSpPr>
            <p:cNvPr id="14365" name="Line 102"/>
            <p:cNvSpPr>
              <a:spLocks noChangeShapeType="1"/>
            </p:cNvSpPr>
            <p:nvPr/>
          </p:nvSpPr>
          <p:spPr bwMode="auto">
            <a:xfrm>
              <a:off x="2466" y="1354"/>
              <a:ext cx="192" cy="192"/>
            </a:xfrm>
            <a:prstGeom prst="line">
              <a:avLst/>
            </a:prstGeom>
            <a:noFill/>
            <a:ln w="12700">
              <a:solidFill>
                <a:schemeClr val="tx1"/>
              </a:solidFill>
              <a:round/>
              <a:headEnd/>
              <a:tailEnd/>
            </a:ln>
          </p:spPr>
          <p:txBody>
            <a:bodyPr wrap="none" anchor="ctr"/>
            <a:lstStyle/>
            <a:p>
              <a:endParaRPr lang="fr-FR"/>
            </a:p>
          </p:txBody>
        </p:sp>
        <p:sp>
          <p:nvSpPr>
            <p:cNvPr id="14366" name="Line 103"/>
            <p:cNvSpPr>
              <a:spLocks noChangeShapeType="1"/>
            </p:cNvSpPr>
            <p:nvPr/>
          </p:nvSpPr>
          <p:spPr bwMode="auto">
            <a:xfrm>
              <a:off x="3372" y="1891"/>
              <a:ext cx="192" cy="192"/>
            </a:xfrm>
            <a:prstGeom prst="line">
              <a:avLst/>
            </a:prstGeom>
            <a:noFill/>
            <a:ln w="12700">
              <a:solidFill>
                <a:schemeClr val="tx1"/>
              </a:solidFill>
              <a:round/>
              <a:headEnd/>
              <a:tailEnd/>
            </a:ln>
          </p:spPr>
          <p:txBody>
            <a:bodyPr wrap="none" anchor="ctr"/>
            <a:lstStyle/>
            <a:p>
              <a:endParaRPr lang="fr-FR"/>
            </a:p>
          </p:txBody>
        </p:sp>
        <p:grpSp>
          <p:nvGrpSpPr>
            <p:cNvPr id="15" name="Group 104"/>
            <p:cNvGrpSpPr>
              <a:grpSpLocks/>
            </p:cNvGrpSpPr>
            <p:nvPr/>
          </p:nvGrpSpPr>
          <p:grpSpPr bwMode="auto">
            <a:xfrm>
              <a:off x="3227" y="1436"/>
              <a:ext cx="500" cy="365"/>
              <a:chOff x="3312" y="1968"/>
              <a:chExt cx="537" cy="411"/>
            </a:xfrm>
          </p:grpSpPr>
          <p:sp>
            <p:nvSpPr>
              <p:cNvPr id="14396" name="Rectangle 105"/>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4397" name="Text Box 106"/>
              <p:cNvSpPr txBox="1">
                <a:spLocks noChangeArrowheads="1"/>
              </p:cNvSpPr>
              <p:nvPr/>
            </p:nvSpPr>
            <p:spPr bwMode="auto">
              <a:xfrm>
                <a:off x="3312" y="1968"/>
                <a:ext cx="537" cy="411"/>
              </a:xfrm>
              <a:prstGeom prst="rect">
                <a:avLst/>
              </a:prstGeom>
              <a:noFill/>
              <a:ln w="12700">
                <a:noFill/>
                <a:miter lim="800000"/>
                <a:headEnd/>
                <a:tailEnd/>
              </a:ln>
            </p:spPr>
            <p:txBody>
              <a:bodyPr wrap="none">
                <a:spAutoFit/>
              </a:bodyPr>
              <a:lstStyle/>
              <a:p>
                <a:r>
                  <a:rPr lang="en-US" sz="3200" b="1"/>
                  <a:t>NH</a:t>
                </a:r>
              </a:p>
            </p:txBody>
          </p:sp>
        </p:grpSp>
        <p:sp>
          <p:nvSpPr>
            <p:cNvPr id="14368" name="AutoShape 108"/>
            <p:cNvSpPr>
              <a:spLocks noChangeArrowheads="1"/>
            </p:cNvSpPr>
            <p:nvPr/>
          </p:nvSpPr>
          <p:spPr bwMode="auto">
            <a:xfrm rot="-5400000">
              <a:off x="4043" y="1411"/>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4369" name="Rectangle 109"/>
            <p:cNvSpPr>
              <a:spLocks noChangeArrowheads="1"/>
            </p:cNvSpPr>
            <p:nvPr/>
          </p:nvSpPr>
          <p:spPr bwMode="auto">
            <a:xfrm>
              <a:off x="4307" y="2019"/>
              <a:ext cx="179" cy="213"/>
            </a:xfrm>
            <a:prstGeom prst="rect">
              <a:avLst/>
            </a:prstGeom>
            <a:solidFill>
              <a:srgbClr val="CC9900"/>
            </a:solidFill>
            <a:ln w="12700">
              <a:noFill/>
              <a:miter lim="800000"/>
              <a:headEnd/>
              <a:tailEnd/>
            </a:ln>
          </p:spPr>
          <p:txBody>
            <a:bodyPr wrap="none" anchor="ctr"/>
            <a:lstStyle/>
            <a:p>
              <a:endParaRPr lang="fr-FR"/>
            </a:p>
          </p:txBody>
        </p:sp>
        <p:sp>
          <p:nvSpPr>
            <p:cNvPr id="14370" name="Text Box 110"/>
            <p:cNvSpPr txBox="1">
              <a:spLocks noChangeArrowheads="1"/>
            </p:cNvSpPr>
            <p:nvPr/>
          </p:nvSpPr>
          <p:spPr bwMode="auto">
            <a:xfrm>
              <a:off x="4262" y="1976"/>
              <a:ext cx="301" cy="365"/>
            </a:xfrm>
            <a:prstGeom prst="rect">
              <a:avLst/>
            </a:prstGeom>
            <a:noFill/>
            <a:ln w="12700">
              <a:noFill/>
              <a:miter lim="800000"/>
              <a:headEnd/>
              <a:tailEnd/>
            </a:ln>
          </p:spPr>
          <p:txBody>
            <a:bodyPr wrap="none">
              <a:spAutoFit/>
            </a:bodyPr>
            <a:lstStyle/>
            <a:p>
              <a:r>
                <a:rPr lang="en-US" sz="3200" b="1"/>
                <a:t>N</a:t>
              </a:r>
            </a:p>
          </p:txBody>
        </p:sp>
        <p:sp>
          <p:nvSpPr>
            <p:cNvPr id="14371" name="Rectangle 111"/>
            <p:cNvSpPr>
              <a:spLocks noChangeArrowheads="1"/>
            </p:cNvSpPr>
            <p:nvPr/>
          </p:nvSpPr>
          <p:spPr bwMode="auto">
            <a:xfrm>
              <a:off x="4655" y="1502"/>
              <a:ext cx="179" cy="213"/>
            </a:xfrm>
            <a:prstGeom prst="rect">
              <a:avLst/>
            </a:prstGeom>
            <a:solidFill>
              <a:srgbClr val="CC9900"/>
            </a:solidFill>
            <a:ln w="12700">
              <a:noFill/>
              <a:miter lim="800000"/>
              <a:headEnd/>
              <a:tailEnd/>
            </a:ln>
          </p:spPr>
          <p:txBody>
            <a:bodyPr wrap="none" anchor="ctr"/>
            <a:lstStyle/>
            <a:p>
              <a:endParaRPr lang="fr-FR"/>
            </a:p>
          </p:txBody>
        </p:sp>
        <p:sp>
          <p:nvSpPr>
            <p:cNvPr id="14372" name="Line 112"/>
            <p:cNvSpPr>
              <a:spLocks noChangeShapeType="1"/>
            </p:cNvSpPr>
            <p:nvPr/>
          </p:nvSpPr>
          <p:spPr bwMode="auto">
            <a:xfrm flipV="1">
              <a:off x="4435" y="1047"/>
              <a:ext cx="0" cy="355"/>
            </a:xfrm>
            <a:prstGeom prst="line">
              <a:avLst/>
            </a:prstGeom>
            <a:noFill/>
            <a:ln w="12700">
              <a:solidFill>
                <a:schemeClr val="tx1"/>
              </a:solidFill>
              <a:round/>
              <a:headEnd/>
              <a:tailEnd/>
            </a:ln>
          </p:spPr>
          <p:txBody>
            <a:bodyPr wrap="none" anchor="ctr"/>
            <a:lstStyle/>
            <a:p>
              <a:endParaRPr lang="fr-FR"/>
            </a:p>
          </p:txBody>
        </p:sp>
        <p:grpSp>
          <p:nvGrpSpPr>
            <p:cNvPr id="16" name="Group 113"/>
            <p:cNvGrpSpPr>
              <a:grpSpLocks/>
            </p:cNvGrpSpPr>
            <p:nvPr/>
          </p:nvGrpSpPr>
          <p:grpSpPr bwMode="auto">
            <a:xfrm>
              <a:off x="4895" y="1982"/>
              <a:ext cx="315" cy="365"/>
              <a:chOff x="3312" y="1968"/>
              <a:chExt cx="338" cy="411"/>
            </a:xfrm>
          </p:grpSpPr>
          <p:sp>
            <p:nvSpPr>
              <p:cNvPr id="14394" name="Rectangle 114"/>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4395" name="Text Box 115"/>
              <p:cNvSpPr txBox="1">
                <a:spLocks noChangeArrowheads="1"/>
              </p:cNvSpPr>
              <p:nvPr/>
            </p:nvSpPr>
            <p:spPr bwMode="auto">
              <a:xfrm>
                <a:off x="3312" y="1968"/>
                <a:ext cx="338" cy="411"/>
              </a:xfrm>
              <a:prstGeom prst="rect">
                <a:avLst/>
              </a:prstGeom>
              <a:noFill/>
              <a:ln w="12700">
                <a:noFill/>
                <a:miter lim="800000"/>
                <a:headEnd/>
                <a:tailEnd/>
              </a:ln>
            </p:spPr>
            <p:txBody>
              <a:bodyPr wrap="none">
                <a:spAutoFit/>
              </a:bodyPr>
              <a:lstStyle/>
              <a:p>
                <a:r>
                  <a:rPr lang="en-US" sz="3200" b="1"/>
                  <a:t>O</a:t>
                </a:r>
              </a:p>
            </p:txBody>
          </p:sp>
        </p:grpSp>
        <p:sp>
          <p:nvSpPr>
            <p:cNvPr id="14374" name="Line 116"/>
            <p:cNvSpPr>
              <a:spLocks noChangeShapeType="1"/>
            </p:cNvSpPr>
            <p:nvPr/>
          </p:nvSpPr>
          <p:spPr bwMode="auto">
            <a:xfrm>
              <a:off x="4102" y="1626"/>
              <a:ext cx="0" cy="299"/>
            </a:xfrm>
            <a:prstGeom prst="line">
              <a:avLst/>
            </a:prstGeom>
            <a:noFill/>
            <a:ln w="12700">
              <a:solidFill>
                <a:schemeClr val="tx1"/>
              </a:solidFill>
              <a:round/>
              <a:headEnd/>
              <a:tailEnd/>
            </a:ln>
          </p:spPr>
          <p:txBody>
            <a:bodyPr wrap="none" anchor="ctr"/>
            <a:lstStyle/>
            <a:p>
              <a:endParaRPr lang="fr-FR"/>
            </a:p>
          </p:txBody>
        </p:sp>
        <p:sp>
          <p:nvSpPr>
            <p:cNvPr id="14375" name="Line 117"/>
            <p:cNvSpPr>
              <a:spLocks noChangeShapeType="1"/>
            </p:cNvSpPr>
            <p:nvPr/>
          </p:nvSpPr>
          <p:spPr bwMode="auto">
            <a:xfrm>
              <a:off x="4405" y="1457"/>
              <a:ext cx="247" cy="124"/>
            </a:xfrm>
            <a:prstGeom prst="line">
              <a:avLst/>
            </a:prstGeom>
            <a:noFill/>
            <a:ln w="12700">
              <a:solidFill>
                <a:schemeClr val="tx1"/>
              </a:solidFill>
              <a:round/>
              <a:headEnd/>
              <a:tailEnd/>
            </a:ln>
          </p:spPr>
          <p:txBody>
            <a:bodyPr wrap="none" anchor="ctr"/>
            <a:lstStyle/>
            <a:p>
              <a:endParaRPr lang="fr-FR"/>
            </a:p>
          </p:txBody>
        </p:sp>
        <p:sp>
          <p:nvSpPr>
            <p:cNvPr id="14376" name="Line 118"/>
            <p:cNvSpPr>
              <a:spLocks noChangeShapeType="1"/>
            </p:cNvSpPr>
            <p:nvPr/>
          </p:nvSpPr>
          <p:spPr bwMode="auto">
            <a:xfrm>
              <a:off x="4739" y="1966"/>
              <a:ext cx="192" cy="192"/>
            </a:xfrm>
            <a:prstGeom prst="line">
              <a:avLst/>
            </a:prstGeom>
            <a:noFill/>
            <a:ln w="12700">
              <a:solidFill>
                <a:schemeClr val="tx1"/>
              </a:solidFill>
              <a:round/>
              <a:headEnd/>
              <a:tailEnd/>
            </a:ln>
          </p:spPr>
          <p:txBody>
            <a:bodyPr wrap="none" anchor="ctr"/>
            <a:lstStyle/>
            <a:p>
              <a:endParaRPr lang="fr-FR"/>
            </a:p>
          </p:txBody>
        </p:sp>
        <p:sp>
          <p:nvSpPr>
            <p:cNvPr id="14377" name="Line 119"/>
            <p:cNvSpPr>
              <a:spLocks noChangeShapeType="1"/>
            </p:cNvSpPr>
            <p:nvPr/>
          </p:nvSpPr>
          <p:spPr bwMode="auto">
            <a:xfrm>
              <a:off x="4764" y="1920"/>
              <a:ext cx="192" cy="192"/>
            </a:xfrm>
            <a:prstGeom prst="line">
              <a:avLst/>
            </a:prstGeom>
            <a:noFill/>
            <a:ln w="12700">
              <a:solidFill>
                <a:schemeClr val="tx1"/>
              </a:solidFill>
              <a:round/>
              <a:headEnd/>
              <a:tailEnd/>
            </a:ln>
          </p:spPr>
          <p:txBody>
            <a:bodyPr wrap="none" anchor="ctr"/>
            <a:lstStyle/>
            <a:p>
              <a:endParaRPr lang="fr-FR"/>
            </a:p>
          </p:txBody>
        </p:sp>
        <p:sp>
          <p:nvSpPr>
            <p:cNvPr id="14378" name="AutoShape 120"/>
            <p:cNvSpPr>
              <a:spLocks noChangeArrowheads="1"/>
            </p:cNvSpPr>
            <p:nvPr/>
          </p:nvSpPr>
          <p:spPr bwMode="auto">
            <a:xfrm rot="-5400000">
              <a:off x="4043" y="1411"/>
              <a:ext cx="725" cy="714"/>
            </a:xfrm>
            <a:prstGeom prst="hexagon">
              <a:avLst>
                <a:gd name="adj" fmla="val 25385"/>
                <a:gd name="vf" fmla="val 115470"/>
              </a:avLst>
            </a:prstGeom>
            <a:noFill/>
            <a:ln w="19050">
              <a:solidFill>
                <a:schemeClr val="tx1"/>
              </a:solidFill>
              <a:miter lim="800000"/>
              <a:headEnd/>
              <a:tailEnd/>
            </a:ln>
          </p:spPr>
          <p:txBody>
            <a:bodyPr wrap="none" anchor="ctr"/>
            <a:lstStyle/>
            <a:p>
              <a:endParaRPr lang="fr-FR"/>
            </a:p>
          </p:txBody>
        </p:sp>
        <p:sp>
          <p:nvSpPr>
            <p:cNvPr id="14379" name="Rectangle 121"/>
            <p:cNvSpPr>
              <a:spLocks noChangeArrowheads="1"/>
            </p:cNvSpPr>
            <p:nvPr/>
          </p:nvSpPr>
          <p:spPr bwMode="auto">
            <a:xfrm>
              <a:off x="4307" y="2019"/>
              <a:ext cx="179" cy="213"/>
            </a:xfrm>
            <a:prstGeom prst="rect">
              <a:avLst/>
            </a:prstGeom>
            <a:solidFill>
              <a:srgbClr val="CC9900"/>
            </a:solidFill>
            <a:ln w="12700">
              <a:noFill/>
              <a:miter lim="800000"/>
              <a:headEnd/>
              <a:tailEnd/>
            </a:ln>
          </p:spPr>
          <p:txBody>
            <a:bodyPr wrap="none" anchor="ctr"/>
            <a:lstStyle/>
            <a:p>
              <a:endParaRPr lang="fr-FR"/>
            </a:p>
          </p:txBody>
        </p:sp>
        <p:sp>
          <p:nvSpPr>
            <p:cNvPr id="14380" name="Text Box 122"/>
            <p:cNvSpPr txBox="1">
              <a:spLocks noChangeArrowheads="1"/>
            </p:cNvSpPr>
            <p:nvPr/>
          </p:nvSpPr>
          <p:spPr bwMode="auto">
            <a:xfrm>
              <a:off x="4262" y="1976"/>
              <a:ext cx="301" cy="365"/>
            </a:xfrm>
            <a:prstGeom prst="rect">
              <a:avLst/>
            </a:prstGeom>
            <a:noFill/>
            <a:ln w="12700">
              <a:noFill/>
              <a:miter lim="800000"/>
              <a:headEnd/>
              <a:tailEnd/>
            </a:ln>
          </p:spPr>
          <p:txBody>
            <a:bodyPr wrap="none">
              <a:spAutoFit/>
            </a:bodyPr>
            <a:lstStyle/>
            <a:p>
              <a:r>
                <a:rPr lang="en-US" sz="3200" b="1"/>
                <a:t>N</a:t>
              </a:r>
            </a:p>
          </p:txBody>
        </p:sp>
        <p:sp>
          <p:nvSpPr>
            <p:cNvPr id="14381" name="Rectangle 123"/>
            <p:cNvSpPr>
              <a:spLocks noChangeArrowheads="1"/>
            </p:cNvSpPr>
            <p:nvPr/>
          </p:nvSpPr>
          <p:spPr bwMode="auto">
            <a:xfrm>
              <a:off x="4655" y="1502"/>
              <a:ext cx="179" cy="213"/>
            </a:xfrm>
            <a:prstGeom prst="rect">
              <a:avLst/>
            </a:prstGeom>
            <a:solidFill>
              <a:srgbClr val="CC9900"/>
            </a:solidFill>
            <a:ln w="12700">
              <a:noFill/>
              <a:miter lim="800000"/>
              <a:headEnd/>
              <a:tailEnd/>
            </a:ln>
          </p:spPr>
          <p:txBody>
            <a:bodyPr wrap="none" anchor="ctr"/>
            <a:lstStyle/>
            <a:p>
              <a:endParaRPr lang="fr-FR"/>
            </a:p>
          </p:txBody>
        </p:sp>
        <p:sp>
          <p:nvSpPr>
            <p:cNvPr id="14382" name="Line 124"/>
            <p:cNvSpPr>
              <a:spLocks noChangeShapeType="1"/>
            </p:cNvSpPr>
            <p:nvPr/>
          </p:nvSpPr>
          <p:spPr bwMode="auto">
            <a:xfrm flipV="1">
              <a:off x="4386" y="1047"/>
              <a:ext cx="0" cy="355"/>
            </a:xfrm>
            <a:prstGeom prst="line">
              <a:avLst/>
            </a:prstGeom>
            <a:noFill/>
            <a:ln w="12700">
              <a:solidFill>
                <a:schemeClr val="tx1"/>
              </a:solidFill>
              <a:round/>
              <a:headEnd/>
              <a:tailEnd/>
            </a:ln>
          </p:spPr>
          <p:txBody>
            <a:bodyPr wrap="none" anchor="ctr"/>
            <a:lstStyle/>
            <a:p>
              <a:endParaRPr lang="fr-FR"/>
            </a:p>
          </p:txBody>
        </p:sp>
        <p:grpSp>
          <p:nvGrpSpPr>
            <p:cNvPr id="17" name="Group 125"/>
            <p:cNvGrpSpPr>
              <a:grpSpLocks/>
            </p:cNvGrpSpPr>
            <p:nvPr/>
          </p:nvGrpSpPr>
          <p:grpSpPr bwMode="auto">
            <a:xfrm>
              <a:off x="4244" y="769"/>
              <a:ext cx="315" cy="365"/>
              <a:chOff x="3312" y="1968"/>
              <a:chExt cx="338" cy="411"/>
            </a:xfrm>
          </p:grpSpPr>
          <p:sp>
            <p:nvSpPr>
              <p:cNvPr id="14392" name="Rectangle 126"/>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4393" name="Text Box 127"/>
              <p:cNvSpPr txBox="1">
                <a:spLocks noChangeArrowheads="1"/>
              </p:cNvSpPr>
              <p:nvPr/>
            </p:nvSpPr>
            <p:spPr bwMode="auto">
              <a:xfrm>
                <a:off x="3312" y="1968"/>
                <a:ext cx="338" cy="411"/>
              </a:xfrm>
              <a:prstGeom prst="rect">
                <a:avLst/>
              </a:prstGeom>
              <a:noFill/>
              <a:ln w="12700">
                <a:noFill/>
                <a:miter lim="800000"/>
                <a:headEnd/>
                <a:tailEnd/>
              </a:ln>
            </p:spPr>
            <p:txBody>
              <a:bodyPr wrap="none">
                <a:spAutoFit/>
              </a:bodyPr>
              <a:lstStyle/>
              <a:p>
                <a:r>
                  <a:rPr lang="en-US" sz="3200" b="1"/>
                  <a:t>O</a:t>
                </a:r>
              </a:p>
            </p:txBody>
          </p:sp>
        </p:grpSp>
        <p:sp>
          <p:nvSpPr>
            <p:cNvPr id="14384" name="Line 128"/>
            <p:cNvSpPr>
              <a:spLocks noChangeShapeType="1"/>
            </p:cNvSpPr>
            <p:nvPr/>
          </p:nvSpPr>
          <p:spPr bwMode="auto">
            <a:xfrm>
              <a:off x="4102" y="1626"/>
              <a:ext cx="0" cy="299"/>
            </a:xfrm>
            <a:prstGeom prst="line">
              <a:avLst/>
            </a:prstGeom>
            <a:noFill/>
            <a:ln w="12700">
              <a:solidFill>
                <a:schemeClr val="tx1"/>
              </a:solidFill>
              <a:round/>
              <a:headEnd/>
              <a:tailEnd/>
            </a:ln>
          </p:spPr>
          <p:txBody>
            <a:bodyPr wrap="none" anchor="ctr"/>
            <a:lstStyle/>
            <a:p>
              <a:endParaRPr lang="fr-FR"/>
            </a:p>
          </p:txBody>
        </p:sp>
        <p:sp>
          <p:nvSpPr>
            <p:cNvPr id="14385" name="Line 129"/>
            <p:cNvSpPr>
              <a:spLocks noChangeShapeType="1"/>
            </p:cNvSpPr>
            <p:nvPr/>
          </p:nvSpPr>
          <p:spPr bwMode="auto">
            <a:xfrm>
              <a:off x="4405" y="1457"/>
              <a:ext cx="247" cy="124"/>
            </a:xfrm>
            <a:prstGeom prst="line">
              <a:avLst/>
            </a:prstGeom>
            <a:noFill/>
            <a:ln w="12700">
              <a:solidFill>
                <a:schemeClr val="tx1"/>
              </a:solidFill>
              <a:round/>
              <a:headEnd/>
              <a:tailEnd/>
            </a:ln>
          </p:spPr>
          <p:txBody>
            <a:bodyPr wrap="none" anchor="ctr"/>
            <a:lstStyle/>
            <a:p>
              <a:endParaRPr lang="fr-FR"/>
            </a:p>
          </p:txBody>
        </p:sp>
        <p:sp>
          <p:nvSpPr>
            <p:cNvPr id="14386" name="Line 130"/>
            <p:cNvSpPr>
              <a:spLocks noChangeShapeType="1"/>
            </p:cNvSpPr>
            <p:nvPr/>
          </p:nvSpPr>
          <p:spPr bwMode="auto">
            <a:xfrm>
              <a:off x="4739" y="1966"/>
              <a:ext cx="192" cy="192"/>
            </a:xfrm>
            <a:prstGeom prst="line">
              <a:avLst/>
            </a:prstGeom>
            <a:noFill/>
            <a:ln w="12700">
              <a:solidFill>
                <a:schemeClr val="tx1"/>
              </a:solidFill>
              <a:round/>
              <a:headEnd/>
              <a:tailEnd/>
            </a:ln>
          </p:spPr>
          <p:txBody>
            <a:bodyPr wrap="none" anchor="ctr"/>
            <a:lstStyle/>
            <a:p>
              <a:endParaRPr lang="fr-FR"/>
            </a:p>
          </p:txBody>
        </p:sp>
        <p:sp>
          <p:nvSpPr>
            <p:cNvPr id="14387" name="Line 131"/>
            <p:cNvSpPr>
              <a:spLocks noChangeShapeType="1"/>
            </p:cNvSpPr>
            <p:nvPr/>
          </p:nvSpPr>
          <p:spPr bwMode="auto">
            <a:xfrm>
              <a:off x="4764" y="1920"/>
              <a:ext cx="192" cy="192"/>
            </a:xfrm>
            <a:prstGeom prst="line">
              <a:avLst/>
            </a:prstGeom>
            <a:noFill/>
            <a:ln w="12700">
              <a:solidFill>
                <a:schemeClr val="tx1"/>
              </a:solidFill>
              <a:round/>
              <a:headEnd/>
              <a:tailEnd/>
            </a:ln>
          </p:spPr>
          <p:txBody>
            <a:bodyPr wrap="none" anchor="ctr"/>
            <a:lstStyle/>
            <a:p>
              <a:endParaRPr lang="fr-FR"/>
            </a:p>
          </p:txBody>
        </p:sp>
        <p:grpSp>
          <p:nvGrpSpPr>
            <p:cNvPr id="18" name="Group 132"/>
            <p:cNvGrpSpPr>
              <a:grpSpLocks/>
            </p:cNvGrpSpPr>
            <p:nvPr/>
          </p:nvGrpSpPr>
          <p:grpSpPr bwMode="auto">
            <a:xfrm>
              <a:off x="4619" y="1465"/>
              <a:ext cx="500" cy="365"/>
              <a:chOff x="3312" y="1968"/>
              <a:chExt cx="537" cy="411"/>
            </a:xfrm>
          </p:grpSpPr>
          <p:sp>
            <p:nvSpPr>
              <p:cNvPr id="14390" name="Rectangle 133"/>
              <p:cNvSpPr>
                <a:spLocks noChangeArrowheads="1"/>
              </p:cNvSpPr>
              <p:nvPr/>
            </p:nvSpPr>
            <p:spPr bwMode="auto">
              <a:xfrm>
                <a:off x="3360" y="2016"/>
                <a:ext cx="192" cy="240"/>
              </a:xfrm>
              <a:prstGeom prst="rect">
                <a:avLst/>
              </a:prstGeom>
              <a:noFill/>
              <a:ln w="12700">
                <a:noFill/>
                <a:miter lim="800000"/>
                <a:headEnd/>
                <a:tailEnd/>
              </a:ln>
            </p:spPr>
            <p:txBody>
              <a:bodyPr wrap="none" anchor="ctr"/>
              <a:lstStyle/>
              <a:p>
                <a:endParaRPr lang="fr-FR"/>
              </a:p>
            </p:txBody>
          </p:sp>
          <p:sp>
            <p:nvSpPr>
              <p:cNvPr id="14391" name="Text Box 134"/>
              <p:cNvSpPr txBox="1">
                <a:spLocks noChangeArrowheads="1"/>
              </p:cNvSpPr>
              <p:nvPr/>
            </p:nvSpPr>
            <p:spPr bwMode="auto">
              <a:xfrm>
                <a:off x="3312" y="1968"/>
                <a:ext cx="537" cy="411"/>
              </a:xfrm>
              <a:prstGeom prst="rect">
                <a:avLst/>
              </a:prstGeom>
              <a:noFill/>
              <a:ln w="12700">
                <a:noFill/>
                <a:miter lim="800000"/>
                <a:headEnd/>
                <a:tailEnd/>
              </a:ln>
            </p:spPr>
            <p:txBody>
              <a:bodyPr wrap="none">
                <a:spAutoFit/>
              </a:bodyPr>
              <a:lstStyle/>
              <a:p>
                <a:r>
                  <a:rPr lang="en-US" sz="3200" b="1"/>
                  <a:t>NH</a:t>
                </a:r>
              </a:p>
            </p:txBody>
          </p:sp>
        </p:grpSp>
        <p:sp>
          <p:nvSpPr>
            <p:cNvPr id="14389" name="Text Box 137"/>
            <p:cNvSpPr txBox="1">
              <a:spLocks noChangeArrowheads="1"/>
            </p:cNvSpPr>
            <p:nvPr/>
          </p:nvSpPr>
          <p:spPr bwMode="auto">
            <a:xfrm>
              <a:off x="3120" y="912"/>
              <a:ext cx="1097" cy="634"/>
            </a:xfrm>
            <a:prstGeom prst="rect">
              <a:avLst/>
            </a:prstGeom>
            <a:noFill/>
            <a:ln w="12700">
              <a:noFill/>
              <a:miter lim="800000"/>
              <a:headEnd/>
              <a:tailEnd/>
            </a:ln>
          </p:spPr>
          <p:txBody>
            <a:bodyPr wrap="none">
              <a:spAutoFit/>
            </a:bodyPr>
            <a:lstStyle/>
            <a:p>
              <a:pPr algn="r"/>
              <a:r>
                <a:rPr lang="en-US" sz="3200" b="1">
                  <a:solidFill>
                    <a:srgbClr val="336600"/>
                  </a:solidFill>
                </a:rPr>
                <a:t>Thymine</a:t>
              </a:r>
            </a:p>
            <a:p>
              <a:pPr algn="r"/>
              <a:r>
                <a:rPr lang="en-US" sz="2800" b="1">
                  <a:solidFill>
                    <a:srgbClr val="336600"/>
                  </a:solidFill>
                </a:rPr>
                <a:t>(DNA)</a:t>
              </a:r>
              <a:endParaRPr lang="en-US" sz="3200" b="1">
                <a:solidFill>
                  <a:srgbClr val="336600"/>
                </a:solidFill>
              </a:endParaRPr>
            </a:p>
          </p:txBody>
        </p:sp>
      </p:grpSp>
      <p:sp>
        <p:nvSpPr>
          <p:cNvPr id="28810" name="Text Box 138"/>
          <p:cNvSpPr txBox="1">
            <a:spLocks noChangeArrowheads="1"/>
          </p:cNvSpPr>
          <p:nvPr/>
        </p:nvSpPr>
        <p:spPr bwMode="auto">
          <a:xfrm>
            <a:off x="838200" y="334963"/>
            <a:ext cx="1849438" cy="701675"/>
          </a:xfrm>
          <a:prstGeom prst="rect">
            <a:avLst/>
          </a:prstGeom>
          <a:noFill/>
          <a:ln w="12700">
            <a:noFill/>
            <a:miter lim="800000"/>
            <a:headEnd/>
            <a:tailEnd/>
          </a:ln>
        </p:spPr>
        <p:txBody>
          <a:bodyPr wrap="none">
            <a:spAutoFit/>
          </a:bodyPr>
          <a:lstStyle/>
          <a:p>
            <a:r>
              <a:rPr lang="en-US" sz="4000" b="1">
                <a:solidFill>
                  <a:srgbClr val="0AAAA8"/>
                </a:solidFill>
              </a:rPr>
              <a:t>Purines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810"/>
                                        </p:tgtEl>
                                        <p:attrNameLst>
                                          <p:attrName>style.visibility</p:attrName>
                                        </p:attrNameLst>
                                      </p:cBhvr>
                                      <p:to>
                                        <p:strVal val="visible"/>
                                      </p:to>
                                    </p:set>
                                    <p:anim calcmode="lin" valueType="num">
                                      <p:cBhvr additive="base">
                                        <p:cTn id="7" dur="500" fill="hold"/>
                                        <p:tgtEl>
                                          <p:spTgt spid="28810"/>
                                        </p:tgtEl>
                                        <p:attrNameLst>
                                          <p:attrName>ppt_x</p:attrName>
                                        </p:attrNameLst>
                                      </p:cBhvr>
                                      <p:tavLst>
                                        <p:tav tm="0">
                                          <p:val>
                                            <p:strVal val="0-#ppt_w/2"/>
                                          </p:val>
                                        </p:tav>
                                        <p:tav tm="100000">
                                          <p:val>
                                            <p:strVal val="#ppt_x"/>
                                          </p:val>
                                        </p:tav>
                                      </p:tavLst>
                                    </p:anim>
                                    <p:anim calcmode="lin" valueType="num">
                                      <p:cBhvr additive="base">
                                        <p:cTn id="8" dur="500" fill="hold"/>
                                        <p:tgtEl>
                                          <p:spTgt spid="288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0-#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8710"/>
                                        </p:tgtEl>
                                        <p:attrNameLst>
                                          <p:attrName>style.visibility</p:attrName>
                                        </p:attrNameLst>
                                      </p:cBhvr>
                                      <p:to>
                                        <p:strVal val="visible"/>
                                      </p:to>
                                    </p:set>
                                    <p:anim calcmode="lin" valueType="num">
                                      <p:cBhvr additive="base">
                                        <p:cTn id="25" dur="500" fill="hold"/>
                                        <p:tgtEl>
                                          <p:spTgt spid="28710"/>
                                        </p:tgtEl>
                                        <p:attrNameLst>
                                          <p:attrName>ppt_x</p:attrName>
                                        </p:attrNameLst>
                                      </p:cBhvr>
                                      <p:tavLst>
                                        <p:tav tm="0">
                                          <p:val>
                                            <p:strVal val="1+#ppt_w/2"/>
                                          </p:val>
                                        </p:tav>
                                        <p:tav tm="100000">
                                          <p:val>
                                            <p:strVal val="#ppt_x"/>
                                          </p:val>
                                        </p:tav>
                                      </p:tavLst>
                                    </p:anim>
                                    <p:anim calcmode="lin" valueType="num">
                                      <p:cBhvr additive="base">
                                        <p:cTn id="26" dur="500" fill="hold"/>
                                        <p:tgtEl>
                                          <p:spTgt spid="287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1+#ppt_w/2"/>
                                          </p:val>
                                        </p:tav>
                                        <p:tav tm="100000">
                                          <p:val>
                                            <p:strVal val="#ppt_x"/>
                                          </p:val>
                                        </p:tav>
                                      </p:tavLst>
                                    </p:anim>
                                    <p:anim calcmode="lin" valueType="num">
                                      <p:cBhvr additive="base">
                                        <p:cTn id="3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10" grpId="0" autoUpdateAnimBg="0"/>
      <p:bldP spid="28810"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12A535D9-8194-DF4F-9B7B-03F97C9F559D}"/>
              </a:ext>
            </a:extLst>
          </p:cNvPr>
          <p:cNvSpPr/>
          <p:nvPr/>
        </p:nvSpPr>
        <p:spPr>
          <a:xfrm>
            <a:off x="179512" y="404664"/>
            <a:ext cx="4572000" cy="1973232"/>
          </a:xfrm>
          <a:prstGeom prst="rect">
            <a:avLst/>
          </a:prstGeom>
        </p:spPr>
        <p:txBody>
          <a:bodyPr>
            <a:spAutoFit/>
          </a:bodyPr>
          <a:lstStyle/>
          <a:p>
            <a:pPr algn="just">
              <a:lnSpc>
                <a:spcPct val="150000"/>
              </a:lnSpc>
            </a:pPr>
            <a:r>
              <a:rPr lang="fr-FR" sz="2100" dirty="0">
                <a:solidFill>
                  <a:srgbClr val="2E6E26"/>
                </a:solidFill>
                <a:latin typeface="Times New Roman" panose="02020603050405020304" pitchFamily="18" charset="0"/>
                <a:cs typeface="Times New Roman" panose="02020603050405020304" pitchFamily="18" charset="0"/>
              </a:rPr>
              <a:t>b. Les </a:t>
            </a:r>
            <a:r>
              <a:rPr lang="fr-FR" sz="2100" b="1" dirty="0">
                <a:solidFill>
                  <a:srgbClr val="2E6E26"/>
                </a:solidFill>
                <a:latin typeface="Times New Roman" panose="02020603050405020304" pitchFamily="18" charset="0"/>
                <a:cs typeface="Times New Roman" panose="02020603050405020304" pitchFamily="18" charset="0"/>
              </a:rPr>
              <a:t>pentoses</a:t>
            </a:r>
            <a:r>
              <a:rPr lang="fr-FR" sz="2100" dirty="0">
                <a:solidFill>
                  <a:srgbClr val="2E6E26"/>
                </a:solidFill>
                <a:latin typeface="Times New Roman" panose="02020603050405020304" pitchFamily="18" charset="0"/>
                <a:cs typeface="Times New Roman" panose="02020603050405020304" pitchFamily="18" charset="0"/>
              </a:rPr>
              <a:t> </a:t>
            </a:r>
            <a:r>
              <a:rPr lang="fr-FR" sz="2100" dirty="0">
                <a:latin typeface="Times New Roman" panose="02020603050405020304" pitchFamily="18" charset="0"/>
                <a:cs typeface="Times New Roman" panose="02020603050405020304" pitchFamily="18" charset="0"/>
              </a:rPr>
              <a:t>sont des glucides cycliques à 5 atomes de carbone qui sont sous forme de </a:t>
            </a:r>
            <a:r>
              <a:rPr lang="el-GR" sz="2100" dirty="0">
                <a:latin typeface="Times New Roman" panose="02020603050405020304" pitchFamily="18" charset="0"/>
                <a:cs typeface="Times New Roman" panose="02020603050405020304" pitchFamily="18" charset="0"/>
              </a:rPr>
              <a:t>β-</a:t>
            </a:r>
            <a:r>
              <a:rPr lang="fr-FR" sz="2100" dirty="0">
                <a:latin typeface="Times New Roman" panose="02020603050405020304" pitchFamily="18" charset="0"/>
                <a:cs typeface="Times New Roman" panose="02020603050405020304" pitchFamily="18" charset="0"/>
              </a:rPr>
              <a:t>D-</a:t>
            </a:r>
            <a:r>
              <a:rPr lang="fr-FR" sz="2100" dirty="0" err="1">
                <a:latin typeface="Times New Roman" panose="02020603050405020304" pitchFamily="18" charset="0"/>
                <a:cs typeface="Times New Roman" panose="02020603050405020304" pitchFamily="18" charset="0"/>
              </a:rPr>
              <a:t>ribofurane</a:t>
            </a:r>
            <a:r>
              <a:rPr lang="fr-FR" sz="2100" dirty="0">
                <a:latin typeface="Times New Roman" panose="02020603050405020304" pitchFamily="18" charset="0"/>
                <a:cs typeface="Times New Roman" panose="02020603050405020304" pitchFamily="18" charset="0"/>
              </a:rPr>
              <a:t> et sous forme « </a:t>
            </a:r>
            <a:r>
              <a:rPr lang="fr-FR" sz="2100" dirty="0" err="1">
                <a:latin typeface="Times New Roman" panose="02020603050405020304" pitchFamily="18" charset="0"/>
                <a:cs typeface="Times New Roman" panose="02020603050405020304" pitchFamily="18" charset="0"/>
              </a:rPr>
              <a:t>désoxy</a:t>
            </a:r>
            <a:r>
              <a:rPr lang="fr-FR" sz="2100" dirty="0">
                <a:latin typeface="Times New Roman" panose="02020603050405020304" pitchFamily="18" charset="0"/>
                <a:cs typeface="Times New Roman" panose="02020603050405020304" pitchFamily="18" charset="0"/>
              </a:rPr>
              <a:t> » pour l’ADN.</a:t>
            </a:r>
          </a:p>
        </p:txBody>
      </p:sp>
      <p:pic>
        <p:nvPicPr>
          <p:cNvPr id="5" name="Image 4">
            <a:extLst>
              <a:ext uri="{FF2B5EF4-FFF2-40B4-BE49-F238E27FC236}">
                <a16:creationId xmlns:a16="http://schemas.microsoft.com/office/drawing/2014/main" xmlns="" id="{6897C78C-50EA-3C42-A01B-AABACEA9E633}"/>
              </a:ext>
            </a:extLst>
          </p:cNvPr>
          <p:cNvPicPr>
            <a:picLocks noChangeAspect="1"/>
          </p:cNvPicPr>
          <p:nvPr/>
        </p:nvPicPr>
        <p:blipFill>
          <a:blip r:embed="rId2"/>
          <a:stretch>
            <a:fillRect/>
          </a:stretch>
        </p:blipFill>
        <p:spPr>
          <a:xfrm>
            <a:off x="2843808" y="3761732"/>
            <a:ext cx="4907531" cy="2861524"/>
          </a:xfrm>
          <a:prstGeom prst="rect">
            <a:avLst/>
          </a:prstGeom>
        </p:spPr>
      </p:pic>
    </p:spTree>
    <p:extLst>
      <p:ext uri="{BB962C8B-B14F-4D97-AF65-F5344CB8AC3E}">
        <p14:creationId xmlns:p14="http://schemas.microsoft.com/office/powerpoint/2010/main" xmlns="" val="3497602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xmlns="" id="{06499166-1B67-CA42-8229-FB90A0B397CA}"/>
              </a:ext>
            </a:extLst>
          </p:cNvPr>
          <p:cNvPicPr>
            <a:picLocks noChangeAspect="1"/>
          </p:cNvPicPr>
          <p:nvPr/>
        </p:nvPicPr>
        <p:blipFill>
          <a:blip r:embed="rId2"/>
          <a:stretch>
            <a:fillRect/>
          </a:stretch>
        </p:blipFill>
        <p:spPr>
          <a:xfrm>
            <a:off x="1295636" y="3933056"/>
            <a:ext cx="5544616" cy="2804663"/>
          </a:xfrm>
          <a:prstGeom prst="rect">
            <a:avLst/>
          </a:prstGeom>
        </p:spPr>
      </p:pic>
      <p:sp>
        <p:nvSpPr>
          <p:cNvPr id="4" name="Rectangle 3">
            <a:extLst>
              <a:ext uri="{FF2B5EF4-FFF2-40B4-BE49-F238E27FC236}">
                <a16:creationId xmlns:a16="http://schemas.microsoft.com/office/drawing/2014/main" xmlns="" id="{AE964476-920E-B148-909A-6F7FD88BFFA7}"/>
              </a:ext>
            </a:extLst>
          </p:cNvPr>
          <p:cNvSpPr/>
          <p:nvPr/>
        </p:nvSpPr>
        <p:spPr>
          <a:xfrm>
            <a:off x="395536" y="908720"/>
            <a:ext cx="7632848" cy="2795958"/>
          </a:xfrm>
          <a:prstGeom prst="rect">
            <a:avLst/>
          </a:prstGeom>
        </p:spPr>
        <p:txBody>
          <a:bodyPr wrap="square">
            <a:spAutoFit/>
          </a:bodyPr>
          <a:lstStyle/>
          <a:p>
            <a:pPr algn="just">
              <a:lnSpc>
                <a:spcPct val="150000"/>
              </a:lnSpc>
            </a:pPr>
            <a:r>
              <a:rPr lang="fr-FR" sz="2400" dirty="0">
                <a:solidFill>
                  <a:srgbClr val="2E6E26"/>
                </a:solidFill>
                <a:latin typeface="Times New Roman" panose="02020603050405020304" pitchFamily="18" charset="0"/>
                <a:cs typeface="Times New Roman" panose="02020603050405020304" pitchFamily="18" charset="0"/>
              </a:rPr>
              <a:t>c. L’</a:t>
            </a:r>
            <a:r>
              <a:rPr lang="fr-FR" sz="2400" b="1" dirty="0">
                <a:solidFill>
                  <a:srgbClr val="2E6E26"/>
                </a:solidFill>
                <a:latin typeface="Times New Roman" panose="02020603050405020304" pitchFamily="18" charset="0"/>
                <a:cs typeface="Times New Roman" panose="02020603050405020304" pitchFamily="18" charset="0"/>
              </a:rPr>
              <a:t>acide phosphorique</a:t>
            </a:r>
            <a:r>
              <a:rPr lang="fr-FR" sz="2400" dirty="0">
                <a:solidFill>
                  <a:srgbClr val="2E6E26"/>
                </a:solidFill>
                <a:latin typeface="Times New Roman" panose="02020603050405020304" pitchFamily="18" charset="0"/>
                <a:cs typeface="Times New Roman" panose="02020603050405020304" pitchFamily="18" charset="0"/>
              </a:rPr>
              <a:t> </a:t>
            </a:r>
            <a:r>
              <a:rPr lang="fr-FR" sz="2400" dirty="0">
                <a:latin typeface="Times New Roman" panose="02020603050405020304" pitchFamily="18" charset="0"/>
                <a:cs typeface="Times New Roman" panose="02020603050405020304" pitchFamily="18" charset="0"/>
              </a:rPr>
              <a:t>est un triacide dont une fonction acide est dissociée permettant de donner une charge négative à l’ADN, et dont les deux autres peuvent former des liaisons </a:t>
            </a:r>
            <a:r>
              <a:rPr lang="fr-FR" sz="2400" dirty="0" err="1">
                <a:latin typeface="Times New Roman" panose="02020603050405020304" pitchFamily="18" charset="0"/>
                <a:cs typeface="Times New Roman" panose="02020603050405020304" pitchFamily="18" charset="0"/>
              </a:rPr>
              <a:t>phosphodiester</a:t>
            </a:r>
            <a:r>
              <a:rPr lang="fr-FR" sz="2400" dirty="0">
                <a:latin typeface="Times New Roman" panose="02020603050405020304" pitchFamily="18" charset="0"/>
                <a:cs typeface="Times New Roman" panose="02020603050405020304" pitchFamily="18" charset="0"/>
              </a:rPr>
              <a:t>.</a:t>
            </a:r>
          </a:p>
          <a:p>
            <a:pPr algn="just">
              <a:lnSpc>
                <a:spcPct val="150000"/>
              </a:lnSpc>
              <a:buFont typeface="Arial" panose="020B0604020202020204" pitchFamily="34" charset="0"/>
              <a:buChar char="•"/>
            </a:pPr>
            <a:endParaRPr lang="fr-F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69818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01E2079E-2974-2747-BDC4-A963266DD8A2}"/>
              </a:ext>
            </a:extLst>
          </p:cNvPr>
          <p:cNvSpPr/>
          <p:nvPr/>
        </p:nvSpPr>
        <p:spPr>
          <a:xfrm>
            <a:off x="177528" y="990600"/>
            <a:ext cx="4535216" cy="553998"/>
          </a:xfrm>
          <a:prstGeom prst="rect">
            <a:avLst/>
          </a:prstGeom>
        </p:spPr>
        <p:txBody>
          <a:bodyPr wrap="none">
            <a:spAutoFit/>
          </a:bodyPr>
          <a:lstStyle/>
          <a:p>
            <a:r>
              <a:rPr lang="fr-FR" sz="3000" b="1" u="sng" dirty="0">
                <a:solidFill>
                  <a:srgbClr val="FF0000"/>
                </a:solidFill>
                <a:latin typeface="Times New Roman" panose="02020603050405020304" pitchFamily="18" charset="0"/>
                <a:cs typeface="Times New Roman" panose="02020603050405020304" pitchFamily="18" charset="0"/>
              </a:rPr>
              <a:t> Nucléosides et nucléotides</a:t>
            </a:r>
          </a:p>
        </p:txBody>
      </p:sp>
      <p:sp>
        <p:nvSpPr>
          <p:cNvPr id="6" name="Rectangle 5">
            <a:extLst>
              <a:ext uri="{FF2B5EF4-FFF2-40B4-BE49-F238E27FC236}">
                <a16:creationId xmlns:a16="http://schemas.microsoft.com/office/drawing/2014/main" xmlns="" id="{E0477027-3FCE-6D4F-A4C4-D067FD9C317B}"/>
              </a:ext>
            </a:extLst>
          </p:cNvPr>
          <p:cNvSpPr/>
          <p:nvPr/>
        </p:nvSpPr>
        <p:spPr>
          <a:xfrm>
            <a:off x="0" y="2043653"/>
            <a:ext cx="9004300" cy="3920560"/>
          </a:xfrm>
          <a:prstGeom prst="rect">
            <a:avLst/>
          </a:prstGeom>
        </p:spPr>
        <p:txBody>
          <a:bodyPr wrap="square">
            <a:spAutoFit/>
          </a:bodyPr>
          <a:lstStyle/>
          <a:p>
            <a:pPr marL="214313" indent="-214313" algn="just">
              <a:lnSpc>
                <a:spcPct val="150000"/>
              </a:lnSpc>
              <a:buFont typeface="Arial" panose="020B0604020202020204" pitchFamily="34" charset="0"/>
              <a:buChar char="•"/>
            </a:pPr>
            <a:r>
              <a:rPr lang="fr-FR" sz="1500" dirty="0">
                <a:latin typeface="Times New Roman" panose="02020603050405020304" pitchFamily="18" charset="0"/>
                <a:cs typeface="Times New Roman" panose="02020603050405020304" pitchFamily="18" charset="0"/>
              </a:rPr>
              <a:t>Les sucres (ribose ou désoxyribose) se lient aux bases azotées par des liaisons impliquant un des azotes de la base (azote n°1 des pyrimidines ou azote n°9 des purines) et le carbone n°1 de l’ose (carbone réducteur ou fonction semi-</a:t>
            </a:r>
            <a:r>
              <a:rPr lang="fr-FR" sz="1500" dirty="0" err="1">
                <a:latin typeface="Times New Roman" panose="02020603050405020304" pitchFamily="18" charset="0"/>
                <a:cs typeface="Times New Roman" panose="02020603050405020304" pitchFamily="18" charset="0"/>
              </a:rPr>
              <a:t>acétalique</a:t>
            </a:r>
            <a:r>
              <a:rPr lang="fr-FR" sz="1500" dirty="0">
                <a:latin typeface="Times New Roman" panose="02020603050405020304" pitchFamily="18" charset="0"/>
                <a:cs typeface="Times New Roman" panose="02020603050405020304" pitchFamily="18" charset="0"/>
              </a:rPr>
              <a:t>). Ce sont des liaisons N-osidiques.</a:t>
            </a:r>
          </a:p>
          <a:p>
            <a:pPr algn="just">
              <a:lnSpc>
                <a:spcPct val="150000"/>
              </a:lnSpc>
            </a:pPr>
            <a:r>
              <a:rPr lang="fr-FR" sz="1500" dirty="0">
                <a:latin typeface="Times New Roman" panose="02020603050405020304" pitchFamily="18" charset="0"/>
                <a:cs typeface="Times New Roman" panose="02020603050405020304" pitchFamily="18" charset="0"/>
              </a:rPr>
              <a:t>• La liaison d’une base azotée avec un des sucres donne un nucléoside. Un nucléoside est donc formé d’une base et d’un sucre liés par une liaison N-osidique. Dans un nucléoside, on numérote les atomes de la base par des chiffres : 1, 2, 3, etc... et pour les distinguer, les carbones du sucre sont numérotés 1’, 2’, 3’, etc...</a:t>
            </a:r>
          </a:p>
          <a:p>
            <a:pPr algn="just">
              <a:lnSpc>
                <a:spcPct val="150000"/>
              </a:lnSpc>
            </a:pPr>
            <a:r>
              <a:rPr lang="fr-FR" sz="1500" dirty="0">
                <a:latin typeface="Times New Roman" panose="02020603050405020304" pitchFamily="18" charset="0"/>
                <a:cs typeface="Times New Roman" panose="02020603050405020304" pitchFamily="18" charset="0"/>
              </a:rPr>
              <a:t>• La liaison d’un nucléoside avec un phosphate se fait par une estérification de la fonction alcool primaire (carbone n°5’) du sucre et une des trois fonctions acides du phosphate.</a:t>
            </a:r>
          </a:p>
          <a:p>
            <a:pPr algn="just">
              <a:lnSpc>
                <a:spcPct val="150000"/>
              </a:lnSpc>
            </a:pPr>
            <a:r>
              <a:rPr lang="fr-FR" sz="1500" dirty="0">
                <a:latin typeface="Times New Roman" panose="02020603050405020304" pitchFamily="18" charset="0"/>
                <a:cs typeface="Times New Roman" panose="02020603050405020304" pitchFamily="18" charset="0"/>
              </a:rPr>
              <a:t>• L’ester obtenu est un nucléotide. Un nucléotide est donc formé d’une base azotée, liée par une liaison osidique avec un sucre, lui-même lié par une liaison ester avec un phosphate.</a:t>
            </a:r>
          </a:p>
          <a:p>
            <a:pPr>
              <a:lnSpc>
                <a:spcPct val="150000"/>
              </a:lnSpc>
            </a:pP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42481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 id="{F11C4092-D77D-324C-9E29-5A6C0D46145B}"/>
              </a:ext>
            </a:extLst>
          </p:cNvPr>
          <p:cNvPicPr>
            <a:picLocks noChangeAspect="1"/>
          </p:cNvPicPr>
          <p:nvPr/>
        </p:nvPicPr>
        <p:blipFill>
          <a:blip r:embed="rId2"/>
          <a:stretch>
            <a:fillRect/>
          </a:stretch>
        </p:blipFill>
        <p:spPr>
          <a:xfrm>
            <a:off x="467544" y="1212850"/>
            <a:ext cx="7848872" cy="5024462"/>
          </a:xfrm>
          <a:prstGeom prst="rect">
            <a:avLst/>
          </a:prstGeom>
        </p:spPr>
      </p:pic>
      <p:sp>
        <p:nvSpPr>
          <p:cNvPr id="2" name="ZoneTexte 1">
            <a:extLst>
              <a:ext uri="{FF2B5EF4-FFF2-40B4-BE49-F238E27FC236}">
                <a16:creationId xmlns:a16="http://schemas.microsoft.com/office/drawing/2014/main" xmlns="" id="{2BE133CE-1188-E944-BEE7-FD17A34BBC75}"/>
              </a:ext>
            </a:extLst>
          </p:cNvPr>
          <p:cNvSpPr txBox="1"/>
          <p:nvPr/>
        </p:nvSpPr>
        <p:spPr>
          <a:xfrm>
            <a:off x="323528" y="235967"/>
            <a:ext cx="9252520" cy="769441"/>
          </a:xfrm>
          <a:prstGeom prst="rect">
            <a:avLst/>
          </a:prstGeom>
          <a:noFill/>
        </p:spPr>
        <p:txBody>
          <a:bodyPr wrap="square" rtlCol="0">
            <a:spAutoFit/>
          </a:bodyPr>
          <a:lstStyle/>
          <a:p>
            <a:r>
              <a:rPr lang="fr-FR" sz="4400" b="1" u="sng" dirty="0">
                <a:latin typeface="Comic Sans MS" panose="030F0902030302020204" pitchFamily="66" charset="0"/>
              </a:rPr>
              <a:t>Nucléosides et nucléotides </a:t>
            </a:r>
          </a:p>
        </p:txBody>
      </p:sp>
    </p:spTree>
    <p:extLst>
      <p:ext uri="{BB962C8B-B14F-4D97-AF65-F5344CB8AC3E}">
        <p14:creationId xmlns:p14="http://schemas.microsoft.com/office/powerpoint/2010/main" xmlns="" val="28695887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200</TotalTime>
  <Words>1606</Words>
  <Application>Microsoft Macintosh PowerPoint</Application>
  <PresentationFormat>Affichage à l'écran (4:3)</PresentationFormat>
  <Paragraphs>654</Paragraphs>
  <Slides>41</Slides>
  <Notes>3</Notes>
  <HiddenSlides>0</HiddenSlides>
  <MMClips>0</MMClips>
  <ScaleCrop>false</ScaleCrop>
  <HeadingPairs>
    <vt:vector size="4" baseType="variant">
      <vt:variant>
        <vt:lpstr>Thème</vt:lpstr>
      </vt:variant>
      <vt:variant>
        <vt:i4>1</vt:i4>
      </vt:variant>
      <vt:variant>
        <vt:lpstr>Titres des diapositives</vt:lpstr>
      </vt:variant>
      <vt:variant>
        <vt:i4>41</vt:i4>
      </vt:variant>
    </vt:vector>
  </HeadingPairs>
  <TitlesOfParts>
    <vt:vector size="42" baseType="lpstr">
      <vt:lpstr>Oriel</vt:lpstr>
      <vt:lpstr>Diapositive 1</vt:lpstr>
      <vt:lpstr>                          L’ADN</vt:lpstr>
      <vt:lpstr>1. Nucleotides  Adenosine Mono Phosphate (AMP)</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The Watson - Crick  Model Of DNA</vt:lpstr>
      <vt:lpstr>Diapositive 17</vt:lpstr>
      <vt:lpstr>Diapositive 18</vt:lpstr>
      <vt:lpstr>Diapositive 19</vt:lpstr>
      <vt:lpstr>Diapositive 20</vt:lpstr>
      <vt:lpstr>Base Pairing Guanine And Cytosine</vt:lpstr>
      <vt:lpstr>Base Pairing Adenine And Thymine</vt:lpstr>
      <vt:lpstr>Base Pairing Adenine And Cytosine</vt:lpstr>
      <vt:lpstr>Base Pairing Guanine And Thymine</vt:lpstr>
      <vt:lpstr>Diapositive 25</vt:lpstr>
      <vt:lpstr>Diapositive 26</vt:lpstr>
      <vt:lpstr>Supercoiling</vt:lpstr>
      <vt:lpstr>Diapositive 28</vt:lpstr>
      <vt:lpstr>Distribution Of Negative Charge Prevents DNA Annealing</vt:lpstr>
      <vt:lpstr>Salts Allow DNA Annealing</vt:lpstr>
      <vt:lpstr>Salts Allow DNA Annealing</vt:lpstr>
      <vt:lpstr>Salts Allow DNA Annealing</vt:lpstr>
      <vt:lpstr>Diapositive 33</vt:lpstr>
      <vt:lpstr>Diapositive 34</vt:lpstr>
      <vt:lpstr>Diapositive 35</vt:lpstr>
      <vt:lpstr>Diapositive 36</vt:lpstr>
      <vt:lpstr>Diapositive 37</vt:lpstr>
      <vt:lpstr>Diapositive 38</vt:lpstr>
      <vt:lpstr>Diapositive 39</vt:lpstr>
      <vt:lpstr>Diapositive 40</vt:lpstr>
      <vt:lpstr>Diapositive 41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SpeedOne</dc:creator>
  <cp:lastModifiedBy>SONY</cp:lastModifiedBy>
  <cp:revision>42</cp:revision>
  <dcterms:created xsi:type="dcterms:W3CDTF">2009-02-14T18:34:19Z</dcterms:created>
  <dcterms:modified xsi:type="dcterms:W3CDTF">2021-01-04T07:49:07Z</dcterms:modified>
</cp:coreProperties>
</file>