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Open Sauce Heavy" charset="1" panose="00000A00000000000000"/>
      <p:regular r:id="rId23"/>
    </p:embeddedFont>
    <p:embeddedFont>
      <p:font typeface="Open Sauce Medium" charset="1" panose="00000600000000000000"/>
      <p:regular r:id="rId24"/>
    </p:embeddedFont>
    <p:embeddedFont>
      <p:font typeface="Open Sans Bold" charset="1" panose="020B0806030504020204"/>
      <p:regular r:id="rId25"/>
    </p:embeddedFont>
    <p:embeddedFont>
      <p:font typeface="Open Sauce Light" charset="1" panose="00000400000000000000"/>
      <p:regular r:id="rId26"/>
    </p:embeddedFont>
    <p:embeddedFont>
      <p:font typeface="Open Sans" charset="1" panose="020B0606030504020204"/>
      <p:regular r:id="rId27"/>
    </p:embeddedFont>
    <p:embeddedFont>
      <p:font typeface="Open Sauce Semi-Bold Italics" charset="1" panose="00000700000000000000"/>
      <p:regular r:id="rId28"/>
    </p:embeddedFont>
    <p:embeddedFont>
      <p:font typeface="Open Sauce" charset="1" panose="00000500000000000000"/>
      <p:regular r:id="rId29"/>
    </p:embeddedFont>
    <p:embeddedFont>
      <p:font typeface="Open Sauce Bold" charset="1" panose="000008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43537" y="0"/>
            <a:ext cx="6344463" cy="10287000"/>
            <a:chOff x="0" y="0"/>
            <a:chExt cx="8459283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801" t="0" r="3801" b="0"/>
            <a:stretch>
              <a:fillRect/>
            </a:stretch>
          </p:blipFill>
          <p:spPr>
            <a:xfrm flipH="false" flipV="false">
              <a:off x="0" y="0"/>
              <a:ext cx="8459283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true" rot="-5400000">
            <a:off x="11049197" y="3333282"/>
            <a:ext cx="8989518" cy="9022326"/>
          </a:xfrm>
          <a:custGeom>
            <a:avLst/>
            <a:gdLst/>
            <a:ahLst/>
            <a:cxnLst/>
            <a:rect r="r" b="b" t="t" l="l"/>
            <a:pathLst>
              <a:path h="9022326" w="8989518">
                <a:moveTo>
                  <a:pt x="0" y="9022326"/>
                </a:moveTo>
                <a:lnTo>
                  <a:pt x="8989518" y="9022326"/>
                </a:lnTo>
                <a:lnTo>
                  <a:pt x="8989518" y="0"/>
                </a:lnTo>
                <a:lnTo>
                  <a:pt x="0" y="0"/>
                </a:lnTo>
                <a:lnTo>
                  <a:pt x="0" y="9022326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030880" y="8606684"/>
            <a:ext cx="2228420" cy="651616"/>
            <a:chOff x="0" y="0"/>
            <a:chExt cx="2274612" cy="6651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74612" cy="665123"/>
            </a:xfrm>
            <a:custGeom>
              <a:avLst/>
              <a:gdLst/>
              <a:ahLst/>
              <a:cxnLst/>
              <a:rect r="r" b="b" t="t" l="l"/>
              <a:pathLst>
                <a:path h="665123" w="2274612">
                  <a:moveTo>
                    <a:pt x="2150152" y="59690"/>
                  </a:moveTo>
                  <a:cubicBezTo>
                    <a:pt x="2185712" y="59690"/>
                    <a:pt x="2214922" y="88900"/>
                    <a:pt x="2214922" y="124460"/>
                  </a:cubicBezTo>
                  <a:lnTo>
                    <a:pt x="2214922" y="540663"/>
                  </a:lnTo>
                  <a:cubicBezTo>
                    <a:pt x="2214922" y="576223"/>
                    <a:pt x="2185712" y="605432"/>
                    <a:pt x="2150152" y="605432"/>
                  </a:cubicBezTo>
                  <a:lnTo>
                    <a:pt x="124460" y="605432"/>
                  </a:lnTo>
                  <a:cubicBezTo>
                    <a:pt x="88900" y="605432"/>
                    <a:pt x="59690" y="576223"/>
                    <a:pt x="59690" y="54066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50152" y="59690"/>
                  </a:lnTo>
                  <a:moveTo>
                    <a:pt x="21501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40663"/>
                  </a:lnTo>
                  <a:cubicBezTo>
                    <a:pt x="0" y="609243"/>
                    <a:pt x="55880" y="665123"/>
                    <a:pt x="124460" y="665123"/>
                  </a:cubicBezTo>
                  <a:lnTo>
                    <a:pt x="2150152" y="665123"/>
                  </a:lnTo>
                  <a:cubicBezTo>
                    <a:pt x="2218732" y="665123"/>
                    <a:pt x="2274612" y="609243"/>
                    <a:pt x="2274612" y="540663"/>
                  </a:cubicBezTo>
                  <a:lnTo>
                    <a:pt x="2274612" y="124460"/>
                  </a:lnTo>
                  <a:cubicBezTo>
                    <a:pt x="2274612" y="55880"/>
                    <a:pt x="2218732" y="0"/>
                    <a:pt x="21501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36602" y="1511644"/>
            <a:ext cx="10914837" cy="2885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158"/>
              </a:lnSpc>
            </a:pPr>
            <a:r>
              <a:rPr lang="en-US" b="true" sz="11048">
                <a:solidFill>
                  <a:srgbClr val="FFFFFF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LE MARKETING POLITIQUE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222996" y="8736595"/>
            <a:ext cx="1844188" cy="363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0"/>
              </a:lnSpc>
            </a:pPr>
            <a:r>
              <a:rPr lang="en-US" b="true" sz="2200" spc="44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BORCELLE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-2872216" y="5564638"/>
            <a:ext cx="1091483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présenté par: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08800" y="7001140"/>
            <a:ext cx="10914837" cy="2098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606" indent="-431803" lvl="1">
              <a:lnSpc>
                <a:spcPts val="5600"/>
              </a:lnSpc>
              <a:buFont typeface="Arial"/>
              <a:buChar char="•"/>
            </a:pPr>
            <a:r>
              <a:rPr lang="en-US" b="true" sz="4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Benmessaoud kenza</a:t>
            </a:r>
          </a:p>
          <a:p>
            <a:pPr algn="l" marL="863606" indent="-431803" lvl="1">
              <a:lnSpc>
                <a:spcPts val="5600"/>
              </a:lnSpc>
              <a:buFont typeface="Arial"/>
              <a:buChar char="•"/>
            </a:pPr>
            <a:r>
              <a:rPr lang="en-US" b="true" sz="4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Bouchakel zoulikha </a:t>
            </a:r>
          </a:p>
          <a:p>
            <a:pPr algn="l" marL="863606" indent="-431803" lvl="1">
              <a:lnSpc>
                <a:spcPts val="5600"/>
              </a:lnSpc>
              <a:buFont typeface="Arial"/>
              <a:buChar char="•"/>
            </a:pPr>
            <a:r>
              <a:rPr lang="en-US" b="true" sz="4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Boudjaoui zineddine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3131" y="472437"/>
            <a:ext cx="16976169" cy="1206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6"/>
              </a:lnSpc>
            </a:pPr>
            <a:r>
              <a:rPr lang="en-US" sz="701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Le marke</a:t>
            </a:r>
            <a:r>
              <a:rPr lang="en-US" b="true" sz="701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ting au service du pouvoir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3550522"/>
            <a:ext cx="16799957" cy="5087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037644" indent="-518822" lvl="1">
              <a:lnSpc>
                <a:spcPts val="6728"/>
              </a:lnSpc>
              <a:buFont typeface="Arial"/>
              <a:buChar char="•"/>
            </a:pPr>
            <a:r>
              <a:rPr lang="en-US" b="true" sz="480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Conquérir le pouvoir → Séduire, convaincre, gagner.</a:t>
            </a:r>
          </a:p>
          <a:p>
            <a:pPr algn="ctr" marL="1037644" indent="-518822" lvl="1">
              <a:lnSpc>
                <a:spcPts val="6728"/>
              </a:lnSpc>
              <a:buFont typeface="Arial"/>
              <a:buChar char="•"/>
            </a:pPr>
            <a:r>
              <a:rPr lang="en-US" b="true" sz="480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Exercer le p</a:t>
            </a:r>
            <a:r>
              <a:rPr lang="en-US" b="true" sz="480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ouvoir → Maintenir la confiance, communiquer.</a:t>
            </a:r>
          </a:p>
          <a:p>
            <a:pPr algn="ctr" marL="1037644" indent="-518822" lvl="1">
              <a:lnSpc>
                <a:spcPts val="6728"/>
              </a:lnSpc>
              <a:buFont typeface="Arial"/>
              <a:buChar char="•"/>
            </a:pPr>
            <a:r>
              <a:rPr lang="en-US" b="true" sz="480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Conserver le pouvoir → Fidéliser, renouveler l’image, préparer les élections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4058211" y="1814366"/>
            <a:ext cx="17605349" cy="2441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513908" indent="-756954" lvl="1">
              <a:lnSpc>
                <a:spcPts val="9816"/>
              </a:lnSpc>
              <a:buAutoNum type="arabicPeriod" startAt="1"/>
            </a:pPr>
            <a:r>
              <a:rPr lang="en-US" b="true" sz="701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b</a:t>
            </a:r>
            <a:r>
              <a:rPr lang="en-US" b="true" sz="701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 politique :</a:t>
            </a:r>
          </a:p>
          <a:p>
            <a:pPr algn="ctr" marL="1513908" indent="-756954" lvl="1">
              <a:lnSpc>
                <a:spcPts val="9816"/>
              </a:lnSpc>
              <a:buAutoNum type="arabicPeriod" startAt="1"/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5400000">
            <a:off x="11006719" y="3509759"/>
            <a:ext cx="8989518" cy="9022326"/>
          </a:xfrm>
          <a:custGeom>
            <a:avLst/>
            <a:gdLst/>
            <a:ahLst/>
            <a:cxnLst/>
            <a:rect r="r" b="b" t="t" l="l"/>
            <a:pathLst>
              <a:path h="9022326" w="8989518">
                <a:moveTo>
                  <a:pt x="0" y="9022326"/>
                </a:moveTo>
                <a:lnTo>
                  <a:pt x="8989517" y="9022326"/>
                </a:lnTo>
                <a:lnTo>
                  <a:pt x="8989517" y="0"/>
                </a:lnTo>
                <a:lnTo>
                  <a:pt x="0" y="0"/>
                </a:lnTo>
                <a:lnTo>
                  <a:pt x="0" y="9022326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69782" y="3086100"/>
            <a:ext cx="4062430" cy="4114800"/>
          </a:xfrm>
          <a:custGeom>
            <a:avLst/>
            <a:gdLst/>
            <a:ahLst/>
            <a:cxnLst/>
            <a:rect r="r" b="b" t="t" l="l"/>
            <a:pathLst>
              <a:path h="4114800" w="4062430">
                <a:moveTo>
                  <a:pt x="0" y="0"/>
                </a:moveTo>
                <a:lnTo>
                  <a:pt x="4062429" y="0"/>
                </a:lnTo>
                <a:lnTo>
                  <a:pt x="40624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75709" y="933450"/>
            <a:ext cx="16683591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</a:t>
            </a:r>
            <a:r>
              <a:rPr lang="en-US" b="true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 marketing comme moyen de légitimation et de communication</a:t>
            </a:r>
          </a:p>
          <a:p>
            <a:pPr algn="ctr">
              <a:lnSpc>
                <a:spcPts val="727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582670"/>
            <a:ext cx="11423189" cy="4938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572"/>
              </a:lnSpc>
            </a:pPr>
            <a:r>
              <a:rPr lang="en-US" sz="469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Dial</a:t>
            </a:r>
            <a:r>
              <a:rPr lang="en-US" sz="469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ogue gouvernés/gouvernants.</a:t>
            </a:r>
          </a:p>
          <a:p>
            <a:pPr algn="just">
              <a:lnSpc>
                <a:spcPts val="6572"/>
              </a:lnSpc>
            </a:pPr>
            <a:r>
              <a:rPr lang="en-US" sz="469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Moyens : consultations, réseaux sociaux participatifs.</a:t>
            </a:r>
          </a:p>
          <a:p>
            <a:pPr algn="just">
              <a:lnSpc>
                <a:spcPts val="6572"/>
              </a:lnSpc>
            </a:pPr>
            <a:r>
              <a:rPr lang="en-US" sz="469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Langage accessible et moderne.</a:t>
            </a:r>
          </a:p>
          <a:p>
            <a:pPr algn="just">
              <a:lnSpc>
                <a:spcPts val="6572"/>
              </a:lnSpc>
            </a:pPr>
            <a:r>
              <a:rPr lang="en-US" sz="469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Objectif : proximité, transparence, légitimité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43537" y="0"/>
            <a:ext cx="6344463" cy="10287000"/>
            <a:chOff x="0" y="0"/>
            <a:chExt cx="8459283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9423" t="0" r="29423" b="0"/>
            <a:stretch>
              <a:fillRect/>
            </a:stretch>
          </p:blipFill>
          <p:spPr>
            <a:xfrm flipH="false" flipV="false">
              <a:off x="0" y="0"/>
              <a:ext cx="8459283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true" rot="-5400000">
            <a:off x="11049197" y="3333282"/>
            <a:ext cx="8989518" cy="9022326"/>
          </a:xfrm>
          <a:custGeom>
            <a:avLst/>
            <a:gdLst/>
            <a:ahLst/>
            <a:cxnLst/>
            <a:rect r="r" b="b" t="t" l="l"/>
            <a:pathLst>
              <a:path h="9022326" w="8989518">
                <a:moveTo>
                  <a:pt x="0" y="9022326"/>
                </a:moveTo>
                <a:lnTo>
                  <a:pt x="8989518" y="9022326"/>
                </a:lnTo>
                <a:lnTo>
                  <a:pt x="8989518" y="0"/>
                </a:lnTo>
                <a:lnTo>
                  <a:pt x="0" y="0"/>
                </a:lnTo>
                <a:lnTo>
                  <a:pt x="0" y="9022326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143000"/>
            <a:ext cx="10004093" cy="848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00"/>
              </a:lnSpc>
            </a:pPr>
            <a:r>
              <a:rPr lang="en-US" b="true" sz="6336">
                <a:solidFill>
                  <a:srgbClr val="FFFFFF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Limites et dérives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8477" y="2269552"/>
            <a:ext cx="13508149" cy="301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8"/>
              </a:lnSpc>
            </a:pPr>
            <a:r>
              <a:rPr lang="en-US" b="true" sz="3238" i="true" spc="64">
                <a:solidFill>
                  <a:srgbClr val="FFFFFF"/>
                </a:solidFill>
                <a:latin typeface="Open Sauce Semi-Bold Italics"/>
                <a:ea typeface="Open Sauce Semi-Bold Italics"/>
                <a:cs typeface="Open Sauce Semi-Bold Italics"/>
                <a:sym typeface="Open Sauce Semi-Bold Italics"/>
              </a:rPr>
              <a:t>• Personnalisation excessive.</a:t>
            </a:r>
          </a:p>
          <a:p>
            <a:pPr algn="l">
              <a:lnSpc>
                <a:spcPts val="4858"/>
              </a:lnSpc>
            </a:pPr>
            <a:r>
              <a:rPr lang="en-US" b="true" sz="3238" i="true" spc="64">
                <a:solidFill>
                  <a:srgbClr val="FFFFFF"/>
                </a:solidFill>
                <a:latin typeface="Open Sauce Semi-Bold Italics"/>
                <a:ea typeface="Open Sauce Semi-Bold Italics"/>
                <a:cs typeface="Open Sauce Semi-Bold Italics"/>
                <a:sym typeface="Open Sauce Semi-Bold Italics"/>
              </a:rPr>
              <a:t>• Superficialité du discours.</a:t>
            </a:r>
          </a:p>
          <a:p>
            <a:pPr algn="l">
              <a:lnSpc>
                <a:spcPts val="4858"/>
              </a:lnSpc>
            </a:pPr>
            <a:r>
              <a:rPr lang="en-US" b="true" sz="3238" i="true" spc="64">
                <a:solidFill>
                  <a:srgbClr val="FFFFFF"/>
                </a:solidFill>
                <a:latin typeface="Open Sauce Semi-Bold Italics"/>
                <a:ea typeface="Open Sauce Semi-Bold Italics"/>
                <a:cs typeface="Open Sauce Semi-Bold Italics"/>
                <a:sym typeface="Open Sauce Semi-Bold Italics"/>
              </a:rPr>
              <a:t>• Risques de manipulation et populisme.</a:t>
            </a:r>
          </a:p>
          <a:p>
            <a:pPr algn="l" marL="0" indent="0" lvl="0">
              <a:lnSpc>
                <a:spcPts val="4858"/>
              </a:lnSpc>
            </a:pPr>
            <a:r>
              <a:rPr lang="en-US" b="true" sz="3238" i="true" spc="64">
                <a:solidFill>
                  <a:srgbClr val="FFFFFF"/>
                </a:solidFill>
                <a:latin typeface="Open Sauce Semi-Bold Italics"/>
                <a:ea typeface="Open Sauce Semi-Bold Italics"/>
                <a:cs typeface="Open Sauce Semi-Bold Italics"/>
                <a:sym typeface="Open Sauce Semi-Bold Italics"/>
              </a:rPr>
              <a:t>• Réduction du citoyen à un consommateur politique.</a:t>
            </a:r>
          </a:p>
          <a:p>
            <a:pPr algn="l" marL="0" indent="0" lvl="0">
              <a:lnSpc>
                <a:spcPts val="4858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257800"/>
            <a:ext cx="12676309" cy="2467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00"/>
              </a:lnSpc>
            </a:pPr>
            <a:r>
              <a:rPr lang="en-US" b="true" sz="6336">
                <a:solidFill>
                  <a:srgbClr val="FFFFFF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Enjeux éthiques et démocratiques</a:t>
            </a:r>
          </a:p>
          <a:p>
            <a:pPr algn="l" marL="0" indent="0" lvl="0">
              <a:lnSpc>
                <a:spcPts val="64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418477" y="7413052"/>
            <a:ext cx="13508149" cy="1907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58"/>
              </a:lnSpc>
            </a:pPr>
            <a:r>
              <a:rPr lang="en-US" b="true" sz="3438" i="true" spc="68">
                <a:solidFill>
                  <a:srgbClr val="FFFFFF"/>
                </a:solidFill>
                <a:latin typeface="Open Sauce Semi-Bold Italics"/>
                <a:ea typeface="Open Sauce Semi-Bold Italics"/>
                <a:cs typeface="Open Sauce Semi-Bold Italics"/>
                <a:sym typeface="Open Sauce Semi-Bold Italics"/>
              </a:rPr>
              <a:t>• Tension entre séduction et sincérité.</a:t>
            </a:r>
          </a:p>
          <a:p>
            <a:pPr algn="l">
              <a:lnSpc>
                <a:spcPts val="5158"/>
              </a:lnSpc>
            </a:pPr>
            <a:r>
              <a:rPr lang="en-US" b="true" sz="3438" i="true" spc="68">
                <a:solidFill>
                  <a:srgbClr val="FFFFFF"/>
                </a:solidFill>
                <a:latin typeface="Open Sauce Semi-Bold Italics"/>
                <a:ea typeface="Open Sauce Semi-Bold Italics"/>
                <a:cs typeface="Open Sauce Semi-Bold Italics"/>
                <a:sym typeface="Open Sauce Semi-Bold Italics"/>
              </a:rPr>
              <a:t>• Politique comme marchandise électorale.</a:t>
            </a:r>
          </a:p>
          <a:p>
            <a:pPr algn="l" marL="0" indent="0" lvl="0">
              <a:lnSpc>
                <a:spcPts val="5158"/>
              </a:lnSpc>
            </a:pPr>
            <a:r>
              <a:rPr lang="en-US" b="true" sz="3438" i="true" spc="68">
                <a:solidFill>
                  <a:srgbClr val="FFFFFF"/>
                </a:solidFill>
                <a:latin typeface="Open Sauce Semi-Bold Italics"/>
                <a:ea typeface="Open Sauce Semi-Bold Italics"/>
                <a:cs typeface="Open Sauce Semi-Bold Italics"/>
                <a:sym typeface="Open Sauce Semi-Bold Italics"/>
              </a:rPr>
              <a:t>• Nécessité d’équilibre entre efficacité et intégrité.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43537" y="0"/>
            <a:ext cx="6344463" cy="10287000"/>
            <a:chOff x="0" y="0"/>
            <a:chExt cx="8459283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9162" t="0" r="19162" b="0"/>
            <a:stretch>
              <a:fillRect/>
            </a:stretch>
          </p:blipFill>
          <p:spPr>
            <a:xfrm flipH="false" flipV="false">
              <a:off x="0" y="0"/>
              <a:ext cx="8459283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true" rot="-5400000">
            <a:off x="11049197" y="3333282"/>
            <a:ext cx="8989518" cy="9022326"/>
          </a:xfrm>
          <a:custGeom>
            <a:avLst/>
            <a:gdLst/>
            <a:ahLst/>
            <a:cxnLst/>
            <a:rect r="r" b="b" t="t" l="l"/>
            <a:pathLst>
              <a:path h="9022326" w="8989518">
                <a:moveTo>
                  <a:pt x="0" y="9022326"/>
                </a:moveTo>
                <a:lnTo>
                  <a:pt x="8989518" y="9022326"/>
                </a:lnTo>
                <a:lnTo>
                  <a:pt x="8989518" y="0"/>
                </a:lnTo>
                <a:lnTo>
                  <a:pt x="0" y="0"/>
                </a:lnTo>
                <a:lnTo>
                  <a:pt x="0" y="9022326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62438" y="625518"/>
            <a:ext cx="6862978" cy="930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016"/>
              </a:lnSpc>
            </a:pPr>
            <a:r>
              <a:rPr lang="en-US" b="true" sz="6946">
                <a:solidFill>
                  <a:srgbClr val="FFFFFF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etude de cas 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48361" y="2285865"/>
            <a:ext cx="10084433" cy="447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016"/>
              </a:lnSpc>
            </a:pPr>
            <a:r>
              <a:rPr lang="en-US" b="true" sz="6946">
                <a:solidFill>
                  <a:srgbClr val="FFFFFF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La campagne présidentielle de 2017 en France — Emmanuel Macron et la « marque politique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65336" y="1572950"/>
            <a:ext cx="7322664" cy="6606297"/>
            <a:chOff x="0" y="0"/>
            <a:chExt cx="1134472" cy="10234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34472" cy="1023488"/>
            </a:xfrm>
            <a:custGeom>
              <a:avLst/>
              <a:gdLst/>
              <a:ahLst/>
              <a:cxnLst/>
              <a:rect r="r" b="b" t="t" l="l"/>
              <a:pathLst>
                <a:path h="1023488" w="1134472">
                  <a:moveTo>
                    <a:pt x="0" y="0"/>
                  </a:moveTo>
                  <a:lnTo>
                    <a:pt x="1134472" y="0"/>
                  </a:lnTo>
                  <a:lnTo>
                    <a:pt x="1134472" y="1023488"/>
                  </a:lnTo>
                  <a:lnTo>
                    <a:pt x="0" y="1023488"/>
                  </a:lnTo>
                  <a:close/>
                </a:path>
              </a:pathLst>
            </a:custGeom>
            <a:blipFill>
              <a:blip r:embed="rId2"/>
              <a:stretch>
                <a:fillRect l="-22377" t="0" r="-22377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493897" y="804465"/>
            <a:ext cx="9858165" cy="8885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76"/>
              </a:lnSpc>
            </a:pPr>
            <a:r>
              <a:rPr lang="en-US" sz="4728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1. </a:t>
            </a:r>
            <a:r>
              <a:rPr lang="en-US" sz="472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Contexte</a:t>
            </a:r>
          </a:p>
          <a:p>
            <a:pPr algn="l">
              <a:lnSpc>
                <a:spcPts val="4675"/>
              </a:lnSpc>
            </a:pPr>
          </a:p>
          <a:p>
            <a:pPr algn="l">
              <a:lnSpc>
                <a:spcPts val="4675"/>
              </a:lnSpc>
            </a:pPr>
            <a:r>
              <a:rPr lang="en-US" sz="4628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En 2017, Emmanuel Macron, un candidat encore peu connu du grand public, lance son mouvement « En Marche ! » et se présente à l’élection présidentielle.</a:t>
            </a:r>
          </a:p>
          <a:p>
            <a:pPr algn="l">
              <a:lnSpc>
                <a:spcPts val="4675"/>
              </a:lnSpc>
            </a:pPr>
            <a:r>
              <a:rPr lang="en-US" sz="4628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Dès le départ, sa campagne se distingue par une forte utilisation des techniques de marketing politique, inspirées du monde de la communication et du marketing commercial</a:t>
            </a:r>
          </a:p>
          <a:p>
            <a:pPr algn="l" marL="0" indent="0" lvl="0">
              <a:lnSpc>
                <a:spcPts val="4675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6297" y="956865"/>
            <a:ext cx="12343425" cy="1808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76"/>
              </a:lnSpc>
            </a:pPr>
            <a:r>
              <a:rPr lang="en-US" sz="472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2. Une stratégie de communication très maîtrisée</a:t>
            </a:r>
          </a:p>
          <a:p>
            <a:pPr algn="l" marL="0" indent="0" lvl="0">
              <a:lnSpc>
                <a:spcPts val="4675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217454" y="2669969"/>
            <a:ext cx="12709624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C</a:t>
            </a:r>
            <a:r>
              <a:rPr lang="en-US" sz="5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onstruction d’une image de nouveauté</a:t>
            </a:r>
          </a:p>
          <a:p>
            <a:pPr algn="ctr">
              <a:lnSpc>
                <a:spcPts val="727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46297" y="3860516"/>
            <a:ext cx="11961022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U</a:t>
            </a:r>
            <a:r>
              <a:rPr lang="en-US" sz="5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 discours positif et émotionnel  </a:t>
            </a:r>
          </a:p>
          <a:p>
            <a:pPr algn="ctr">
              <a:lnSpc>
                <a:spcPts val="727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0" y="5048250"/>
            <a:ext cx="17008784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U</a:t>
            </a:r>
            <a:r>
              <a:rPr lang="en-US" sz="5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 présence massive sur les réseaux sociaux</a:t>
            </a:r>
          </a:p>
          <a:p>
            <a:pPr algn="ctr">
              <a:lnSpc>
                <a:spcPts val="727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-2075018" y="6229272"/>
            <a:ext cx="17008784" cy="180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U</a:t>
            </a:r>
            <a:r>
              <a:rPr lang="en-US" sz="5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 marque politique (le slogan) </a:t>
            </a:r>
          </a:p>
          <a:p>
            <a:pPr algn="ctr"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6297" y="472186"/>
            <a:ext cx="12343425" cy="1208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76"/>
              </a:lnSpc>
            </a:pPr>
            <a:r>
              <a:rPr lang="en-US" sz="472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3. Les réussites</a:t>
            </a:r>
          </a:p>
          <a:p>
            <a:pPr algn="l" marL="0" indent="0" lvl="0">
              <a:lnSpc>
                <a:spcPts val="4675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646297" y="1491348"/>
            <a:ext cx="17158059" cy="3234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75"/>
              </a:lnSpc>
            </a:pPr>
            <a:r>
              <a:rPr lang="en-US" sz="36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Elle a p</a:t>
            </a:r>
            <a:r>
              <a:rPr lang="en-US" sz="36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ermis à Macron de se faire connaître rapidement.</a:t>
            </a:r>
          </a:p>
          <a:p>
            <a:pPr algn="just">
              <a:lnSpc>
                <a:spcPts val="5175"/>
              </a:lnSpc>
            </a:pPr>
            <a:r>
              <a:rPr lang="en-US" sz="36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Elle a donné une image moderne et dynamique de sa candidature.</a:t>
            </a:r>
          </a:p>
          <a:p>
            <a:pPr algn="just">
              <a:lnSpc>
                <a:spcPts val="5175"/>
              </a:lnSpc>
            </a:pPr>
            <a:r>
              <a:rPr lang="en-US" sz="36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Elle a réussi à mobiliser de nombreux bénévoles et à attirer des électeurs de tous horizons.</a:t>
            </a:r>
          </a:p>
          <a:p>
            <a:pPr algn="just">
              <a:lnSpc>
                <a:spcPts val="5175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46297" y="4381001"/>
            <a:ext cx="12343425" cy="1208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76"/>
              </a:lnSpc>
            </a:pPr>
            <a:r>
              <a:rPr lang="en-US" sz="472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4. Les critiques et dérives</a:t>
            </a:r>
          </a:p>
          <a:p>
            <a:pPr algn="l" marL="0" indent="0" lvl="0">
              <a:lnSpc>
                <a:spcPts val="4675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46297" y="5094945"/>
            <a:ext cx="16613003" cy="519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75"/>
              </a:lnSpc>
            </a:pPr>
            <a:r>
              <a:rPr lang="en-US" sz="36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Certains observat</a:t>
            </a:r>
            <a:r>
              <a:rPr lang="en-US" sz="36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eurs ont dénoncé une communication trop lisse, axée sur la séduction et l’image plutôt que sur le fond.</a:t>
            </a:r>
          </a:p>
          <a:p>
            <a:pPr algn="just">
              <a:lnSpc>
                <a:spcPts val="5175"/>
              </a:lnSpc>
            </a:pPr>
            <a:r>
              <a:rPr lang="en-US" sz="36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D’autres ont parlé d’une « mise en scène du candidat », où le marketing prenait le dessus sur la politique.</a:t>
            </a:r>
          </a:p>
          <a:p>
            <a:pPr algn="just">
              <a:lnSpc>
                <a:spcPts val="5175"/>
              </a:lnSpc>
            </a:pPr>
            <a:r>
              <a:rPr lang="en-US" sz="36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Enfin, le mouvement « En Marche ! » a parfois été perçu comme une entreprise commerciale plus qu’un parti politique, avec une communication très professionnelle mais peu de débats internes.</a:t>
            </a:r>
          </a:p>
          <a:p>
            <a:pPr algn="just">
              <a:lnSpc>
                <a:spcPts val="5175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354943" y="1028700"/>
            <a:ext cx="7088747" cy="9771455"/>
          </a:xfrm>
          <a:custGeom>
            <a:avLst/>
            <a:gdLst/>
            <a:ahLst/>
            <a:cxnLst/>
            <a:rect r="r" b="b" t="t" l="l"/>
            <a:pathLst>
              <a:path h="9771455" w="7088747">
                <a:moveTo>
                  <a:pt x="0" y="0"/>
                </a:moveTo>
                <a:lnTo>
                  <a:pt x="7088747" y="0"/>
                </a:lnTo>
                <a:lnTo>
                  <a:pt x="7088747" y="9771455"/>
                </a:lnTo>
                <a:lnTo>
                  <a:pt x="0" y="9771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353611" y="3157589"/>
            <a:ext cx="5091410" cy="1276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556606" y="6087267"/>
            <a:ext cx="4010060" cy="4114800"/>
          </a:xfrm>
          <a:custGeom>
            <a:avLst/>
            <a:gdLst/>
            <a:ahLst/>
            <a:cxnLst/>
            <a:rect r="r" b="b" t="t" l="l"/>
            <a:pathLst>
              <a:path h="4114800" w="4010060">
                <a:moveTo>
                  <a:pt x="0" y="0"/>
                </a:moveTo>
                <a:lnTo>
                  <a:pt x="4010059" y="0"/>
                </a:lnTo>
                <a:lnTo>
                  <a:pt x="40100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78762" y="547052"/>
            <a:ext cx="3769370" cy="795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771941"/>
            <a:ext cx="14261248" cy="1623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014732" indent="-507366" lvl="1">
              <a:lnSpc>
                <a:spcPts val="6580"/>
              </a:lnSpc>
              <a:buFont typeface="Arial"/>
              <a:buChar char="•"/>
            </a:pPr>
            <a:r>
              <a:rPr lang="en-US" b="true" sz="47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Fondements du marketing politique</a:t>
            </a:r>
          </a:p>
          <a:p>
            <a:pPr algn="just">
              <a:lnSpc>
                <a:spcPts val="65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0" y="3184210"/>
            <a:ext cx="14261248" cy="245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014732" indent="-507366" lvl="1">
              <a:lnSpc>
                <a:spcPts val="6580"/>
              </a:lnSpc>
              <a:buFont typeface="Arial"/>
              <a:buChar char="•"/>
            </a:pPr>
            <a:r>
              <a:rPr lang="en-US" b="true" sz="47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marketing politique au service du but politique </a:t>
            </a:r>
          </a:p>
          <a:p>
            <a:pPr algn="just">
              <a:lnSpc>
                <a:spcPts val="658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0" y="5197858"/>
            <a:ext cx="14287047" cy="245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014731" indent="-507365" lvl="1">
              <a:lnSpc>
                <a:spcPts val="6580"/>
              </a:lnSpc>
              <a:buFont typeface="Arial"/>
              <a:buChar char="•"/>
            </a:pPr>
            <a:r>
              <a:rPr lang="en-US" b="true" sz="47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limites et dérives du marketing politique et du but politique</a:t>
            </a:r>
          </a:p>
          <a:p>
            <a:pPr algn="just">
              <a:lnSpc>
                <a:spcPts val="658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78762" y="7704295"/>
            <a:ext cx="3190577" cy="795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43537" y="0"/>
            <a:ext cx="6344463" cy="10287000"/>
            <a:chOff x="0" y="0"/>
            <a:chExt cx="8459283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9479" t="0" r="29479" b="0"/>
            <a:stretch>
              <a:fillRect/>
            </a:stretch>
          </p:blipFill>
          <p:spPr>
            <a:xfrm flipH="false" flipV="false">
              <a:off x="0" y="0"/>
              <a:ext cx="8459283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300684" y="2616756"/>
            <a:ext cx="11335905" cy="5989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36"/>
              </a:lnSpc>
            </a:pPr>
            <a:r>
              <a:rPr lang="en-US" sz="3157" spc="63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Le marketing politique s'impose aujourd'hui comme un élément clé dans la conduite des campagnes électorales et dans la gestion de la gouvernance. Cette discipline adapte les principes du market</a:t>
            </a:r>
            <a:r>
              <a:rPr lang="en-US" sz="3157" spc="63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ing commercial aux particularités du champ politique, en tenant compte des enjeux démocratiques et sociétaux. Le présent travail vise à clarifier les concepts fondamentaux du</a:t>
            </a:r>
            <a:r>
              <a:rPr lang="en-US" sz="3157" spc="63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marketing politique, ses origines, ses applications pratiques ainsi que ses limites éthiques et juridiques.</a:t>
            </a:r>
          </a:p>
          <a:p>
            <a:pPr algn="l" marL="0" indent="0" lvl="0">
              <a:lnSpc>
                <a:spcPts val="4736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true" rot="-5400000">
            <a:off x="11049197" y="3333282"/>
            <a:ext cx="8989518" cy="9022326"/>
          </a:xfrm>
          <a:custGeom>
            <a:avLst/>
            <a:gdLst/>
            <a:ahLst/>
            <a:cxnLst/>
            <a:rect r="r" b="b" t="t" l="l"/>
            <a:pathLst>
              <a:path h="9022326" w="8989518">
                <a:moveTo>
                  <a:pt x="0" y="9022326"/>
                </a:moveTo>
                <a:lnTo>
                  <a:pt x="8989518" y="9022326"/>
                </a:lnTo>
                <a:lnTo>
                  <a:pt x="8989518" y="0"/>
                </a:lnTo>
                <a:lnTo>
                  <a:pt x="0" y="0"/>
                </a:lnTo>
                <a:lnTo>
                  <a:pt x="0" y="9022326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04028" y="1152525"/>
            <a:ext cx="10004093" cy="928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006"/>
              </a:lnSpc>
            </a:pPr>
            <a:r>
              <a:rPr lang="en-US" b="true" sz="6936">
                <a:solidFill>
                  <a:srgbClr val="FFFFFF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96135" y="6172200"/>
            <a:ext cx="5729468" cy="4114800"/>
          </a:xfrm>
          <a:custGeom>
            <a:avLst/>
            <a:gdLst/>
            <a:ahLst/>
            <a:cxnLst/>
            <a:rect r="r" b="b" t="t" l="l"/>
            <a:pathLst>
              <a:path h="4114800" w="5729468">
                <a:moveTo>
                  <a:pt x="0" y="0"/>
                </a:moveTo>
                <a:lnTo>
                  <a:pt x="5729468" y="0"/>
                </a:lnTo>
                <a:lnTo>
                  <a:pt x="57294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78507"/>
            <a:ext cx="5895401" cy="1069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34"/>
              </a:lnSpc>
            </a:pPr>
            <a:r>
              <a:rPr lang="en-US" sz="6238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problématique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55016" y="2551901"/>
            <a:ext cx="17182049" cy="2876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41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 q</a:t>
            </a:r>
            <a:r>
              <a:rPr lang="en-US" sz="41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uoi le marketing politique est-il devenu un outil essentiel de communication et de gouvernance tout en soulevant des enjeux éthiques ?</a:t>
            </a:r>
          </a:p>
          <a:p>
            <a:pPr algn="ctr">
              <a:lnSpc>
                <a:spcPts val="576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68173" y="0"/>
            <a:ext cx="6344463" cy="10287000"/>
            <a:chOff x="0" y="0"/>
            <a:chExt cx="8459283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9441" t="0" r="29441" b="0"/>
            <a:stretch>
              <a:fillRect/>
            </a:stretch>
          </p:blipFill>
          <p:spPr>
            <a:xfrm flipH="false" flipV="false">
              <a:off x="0" y="0"/>
              <a:ext cx="8459283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true" rot="-5400000">
            <a:off x="11006719" y="3509759"/>
            <a:ext cx="8989518" cy="9022326"/>
          </a:xfrm>
          <a:custGeom>
            <a:avLst/>
            <a:gdLst/>
            <a:ahLst/>
            <a:cxnLst/>
            <a:rect r="r" b="b" t="t" l="l"/>
            <a:pathLst>
              <a:path h="9022326" w="8989518">
                <a:moveTo>
                  <a:pt x="0" y="9022326"/>
                </a:moveTo>
                <a:lnTo>
                  <a:pt x="8989517" y="9022326"/>
                </a:lnTo>
                <a:lnTo>
                  <a:pt x="8989517" y="0"/>
                </a:lnTo>
                <a:lnTo>
                  <a:pt x="0" y="0"/>
                </a:lnTo>
                <a:lnTo>
                  <a:pt x="0" y="9022326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040405" y="8606684"/>
            <a:ext cx="2228420" cy="651616"/>
            <a:chOff x="0" y="0"/>
            <a:chExt cx="2274612" cy="6651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74612" cy="665123"/>
            </a:xfrm>
            <a:custGeom>
              <a:avLst/>
              <a:gdLst/>
              <a:ahLst/>
              <a:cxnLst/>
              <a:rect r="r" b="b" t="t" l="l"/>
              <a:pathLst>
                <a:path h="665123" w="2274612">
                  <a:moveTo>
                    <a:pt x="2150152" y="59690"/>
                  </a:moveTo>
                  <a:cubicBezTo>
                    <a:pt x="2185712" y="59690"/>
                    <a:pt x="2214922" y="88900"/>
                    <a:pt x="2214922" y="124460"/>
                  </a:cubicBezTo>
                  <a:lnTo>
                    <a:pt x="2214922" y="540663"/>
                  </a:lnTo>
                  <a:cubicBezTo>
                    <a:pt x="2214922" y="576223"/>
                    <a:pt x="2185712" y="605432"/>
                    <a:pt x="2150152" y="605432"/>
                  </a:cubicBezTo>
                  <a:lnTo>
                    <a:pt x="124460" y="605432"/>
                  </a:lnTo>
                  <a:cubicBezTo>
                    <a:pt x="88900" y="605432"/>
                    <a:pt x="59690" y="576223"/>
                    <a:pt x="59690" y="54066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50152" y="59690"/>
                  </a:lnTo>
                  <a:moveTo>
                    <a:pt x="21501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40663"/>
                  </a:lnTo>
                  <a:cubicBezTo>
                    <a:pt x="0" y="609243"/>
                    <a:pt x="55880" y="665123"/>
                    <a:pt x="124460" y="665123"/>
                  </a:cubicBezTo>
                  <a:lnTo>
                    <a:pt x="2150152" y="665123"/>
                  </a:lnTo>
                  <a:cubicBezTo>
                    <a:pt x="2218732" y="665123"/>
                    <a:pt x="2274612" y="609243"/>
                    <a:pt x="2274612" y="540663"/>
                  </a:cubicBezTo>
                  <a:lnTo>
                    <a:pt x="2274612" y="124460"/>
                  </a:lnTo>
                  <a:cubicBezTo>
                    <a:pt x="2274612" y="55880"/>
                    <a:pt x="2218732" y="0"/>
                    <a:pt x="21501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607252" y="2159140"/>
            <a:ext cx="11336285" cy="2407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299"/>
              </a:lnSpc>
            </a:pPr>
            <a:r>
              <a:rPr lang="en-US" b="true" sz="6236">
                <a:solidFill>
                  <a:srgbClr val="FFFFFF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Définition</a:t>
            </a:r>
            <a:r>
              <a:rPr lang="en-US" b="true" sz="6236">
                <a:solidFill>
                  <a:srgbClr val="FFFFFF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 du marketing politique</a:t>
            </a:r>
          </a:p>
          <a:p>
            <a:pPr algn="l" marL="0" indent="0" lvl="0">
              <a:lnSpc>
                <a:spcPts val="629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894137"/>
            <a:ext cx="9952089" cy="2317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289"/>
              </a:lnSpc>
            </a:pPr>
            <a:r>
              <a:rPr lang="en-US" sz="3699" spc="73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C’est un ensemble de méthodes issues du marketing classique appliquées à la politique, il comprend 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232521" y="8736595"/>
            <a:ext cx="1844188" cy="363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0"/>
              </a:lnSpc>
            </a:pPr>
            <a:r>
              <a:rPr lang="en-US" b="true" sz="2200" spc="44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BORCELLE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4455" y="6419110"/>
            <a:ext cx="10895859" cy="3203623"/>
            <a:chOff x="0" y="0"/>
            <a:chExt cx="14527812" cy="427149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95250"/>
              <a:ext cx="14083055" cy="1151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1122679" indent="-561340" lvl="1">
                <a:lnSpc>
                  <a:spcPts val="7279"/>
                </a:lnSpc>
                <a:buFont typeface="Arial"/>
                <a:buChar char="•"/>
              </a:pPr>
              <a:r>
                <a:rPr lang="en-US" sz="51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Segm</a:t>
              </a:r>
              <a:r>
                <a:rPr lang="en-US" sz="51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entation de l’électorat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960543"/>
              <a:ext cx="14527812" cy="1151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1122679" indent="-561340" lvl="1">
                <a:lnSpc>
                  <a:spcPts val="7279"/>
                </a:lnSpc>
                <a:buFont typeface="Arial"/>
                <a:buChar char="•"/>
              </a:pPr>
              <a:r>
                <a:rPr lang="en-US" sz="51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Positionnem</a:t>
              </a:r>
              <a:r>
                <a:rPr lang="en-US" sz="51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ent du candidat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2016337"/>
              <a:ext cx="14360031" cy="1151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1122679" indent="-561340" lvl="1">
                <a:lnSpc>
                  <a:spcPts val="7279"/>
                </a:lnSpc>
                <a:buFont typeface="Arial"/>
                <a:buChar char="•"/>
              </a:pPr>
              <a:r>
                <a:rPr lang="en-US" sz="51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Communication p</a:t>
              </a:r>
              <a:r>
                <a:rPr lang="en-US" sz="51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ersuasive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3120455"/>
              <a:ext cx="13269453" cy="1151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1122679" indent="-561340" lvl="1">
                <a:lnSpc>
                  <a:spcPts val="7279"/>
                </a:lnSpc>
                <a:buFont typeface="Arial"/>
                <a:buChar char="•"/>
              </a:pPr>
              <a:r>
                <a:rPr lang="en-US" sz="51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Mobilisation c</a:t>
              </a:r>
              <a:r>
                <a:rPr lang="en-US" sz="51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itoyenne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028700" y="-171450"/>
            <a:ext cx="8551366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986285" indent="-993143" lvl="1">
              <a:lnSpc>
                <a:spcPts val="12880"/>
              </a:lnSpc>
              <a:buAutoNum type="arabicPeriod" startAt="1"/>
            </a:pPr>
            <a:r>
              <a:rPr lang="en-US" b="true" sz="9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Fondments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8084" y="3887284"/>
            <a:ext cx="4267804" cy="3034021"/>
          </a:xfrm>
          <a:custGeom>
            <a:avLst/>
            <a:gdLst/>
            <a:ahLst/>
            <a:cxnLst/>
            <a:rect r="r" b="b" t="t" l="l"/>
            <a:pathLst>
              <a:path h="3034021" w="4267804">
                <a:moveTo>
                  <a:pt x="0" y="0"/>
                </a:moveTo>
                <a:lnTo>
                  <a:pt x="4267804" y="0"/>
                </a:lnTo>
                <a:lnTo>
                  <a:pt x="4267804" y="3034021"/>
                </a:lnTo>
                <a:lnTo>
                  <a:pt x="0" y="3034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91452" y="3887284"/>
            <a:ext cx="4267804" cy="3034021"/>
          </a:xfrm>
          <a:custGeom>
            <a:avLst/>
            <a:gdLst/>
            <a:ahLst/>
            <a:cxnLst/>
            <a:rect r="r" b="b" t="t" l="l"/>
            <a:pathLst>
              <a:path h="3034021" w="4267804">
                <a:moveTo>
                  <a:pt x="0" y="0"/>
                </a:moveTo>
                <a:lnTo>
                  <a:pt x="4267804" y="0"/>
                </a:lnTo>
                <a:lnTo>
                  <a:pt x="4267804" y="3034021"/>
                </a:lnTo>
                <a:lnTo>
                  <a:pt x="0" y="3034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703353" y="3887284"/>
            <a:ext cx="4267804" cy="3034021"/>
          </a:xfrm>
          <a:custGeom>
            <a:avLst/>
            <a:gdLst/>
            <a:ahLst/>
            <a:cxnLst/>
            <a:rect r="r" b="b" t="t" l="l"/>
            <a:pathLst>
              <a:path h="3034021" w="4267804">
                <a:moveTo>
                  <a:pt x="0" y="0"/>
                </a:moveTo>
                <a:lnTo>
                  <a:pt x="4267804" y="0"/>
                </a:lnTo>
                <a:lnTo>
                  <a:pt x="4267804" y="3034021"/>
                </a:lnTo>
                <a:lnTo>
                  <a:pt x="0" y="3034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548581" y="6736834"/>
            <a:ext cx="7553544" cy="3550166"/>
          </a:xfrm>
          <a:custGeom>
            <a:avLst/>
            <a:gdLst/>
            <a:ahLst/>
            <a:cxnLst/>
            <a:rect r="r" b="b" t="t" l="l"/>
            <a:pathLst>
              <a:path h="3550166" w="7553544">
                <a:moveTo>
                  <a:pt x="0" y="0"/>
                </a:moveTo>
                <a:lnTo>
                  <a:pt x="7553545" y="0"/>
                </a:lnTo>
                <a:lnTo>
                  <a:pt x="7553545" y="3550166"/>
                </a:lnTo>
                <a:lnTo>
                  <a:pt x="0" y="3550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948483" y="159703"/>
            <a:ext cx="11447264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origine et evolution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3140" y="4192941"/>
            <a:ext cx="2957692" cy="2356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6"/>
              </a:lnSpc>
            </a:pPr>
            <a:r>
              <a:rPr lang="en-US" b="true" sz="334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Né a</a:t>
            </a:r>
            <a:r>
              <a:rPr lang="en-US" b="true" sz="334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 milieu du XXᵉ siècle aux États-Unis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91452" y="4192941"/>
            <a:ext cx="3612748" cy="2356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6"/>
              </a:lnSpc>
            </a:pPr>
            <a:r>
              <a:rPr lang="en-US" sz="334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  <a:r>
              <a:rPr lang="en-US" b="true" sz="334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éveloppement avec</a:t>
            </a:r>
            <a:r>
              <a:rPr lang="en-US" b="true" sz="334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la télévision puis le numérique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30881" y="4192941"/>
            <a:ext cx="3612748" cy="2356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6"/>
              </a:lnSpc>
            </a:pPr>
            <a:r>
              <a:rPr lang="en-US" sz="334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b="true" sz="334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ntègre sondages,</a:t>
            </a:r>
            <a:r>
              <a:rPr lang="en-US" b="true" sz="334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data marketing et réseaux sociaux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43259" y="3036429"/>
            <a:ext cx="3492445" cy="3238449"/>
          </a:xfrm>
          <a:custGeom>
            <a:avLst/>
            <a:gdLst/>
            <a:ahLst/>
            <a:cxnLst/>
            <a:rect r="r" b="b" t="t" l="l"/>
            <a:pathLst>
              <a:path h="3238449" w="3492445">
                <a:moveTo>
                  <a:pt x="0" y="0"/>
                </a:moveTo>
                <a:lnTo>
                  <a:pt x="3492446" y="0"/>
                </a:lnTo>
                <a:lnTo>
                  <a:pt x="3492446" y="3238450"/>
                </a:lnTo>
                <a:lnTo>
                  <a:pt x="0" y="32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34803" y="3318663"/>
            <a:ext cx="6280305" cy="2636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21"/>
              </a:lnSpc>
            </a:pPr>
            <a:r>
              <a:rPr lang="en-US" sz="7586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marketing politique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935705" y="3318663"/>
            <a:ext cx="6858422" cy="2636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21"/>
              </a:lnSpc>
            </a:pPr>
            <a:r>
              <a:rPr lang="en-US" sz="7586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marketing commerciale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663720" y="576255"/>
            <a:ext cx="11021295" cy="978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48"/>
              </a:lnSpc>
            </a:pPr>
            <a:r>
              <a:rPr lang="en-US" b="true" sz="567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  <a:r>
              <a:rPr lang="en-US" b="true" sz="567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ôle et importance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68061" y="1971099"/>
            <a:ext cx="13966674" cy="2687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1"/>
              </a:lnSpc>
            </a:pPr>
            <a:r>
              <a:rPr lang="en-US" sz="385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-US" sz="385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Adapter le discours aux attentes de l’électorat.</a:t>
            </a:r>
          </a:p>
          <a:p>
            <a:pPr algn="l">
              <a:lnSpc>
                <a:spcPts val="5391"/>
              </a:lnSpc>
            </a:pPr>
            <a:r>
              <a:rPr lang="en-US" sz="385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Accroître la visibilité et l’image du candidat.</a:t>
            </a:r>
          </a:p>
          <a:p>
            <a:pPr algn="l">
              <a:lnSpc>
                <a:spcPts val="5391"/>
              </a:lnSpc>
            </a:pPr>
            <a:r>
              <a:rPr lang="en-US" sz="385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Favoriser la participation citoyenne.</a:t>
            </a:r>
          </a:p>
          <a:p>
            <a:pPr algn="l">
              <a:lnSpc>
                <a:spcPts val="5391"/>
              </a:lnSpc>
            </a:pPr>
            <a:r>
              <a:rPr lang="en-US" sz="385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Communication institutionnelle et légitimation du pouvoir.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423309" y="4823220"/>
            <a:ext cx="11035313" cy="979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58"/>
              </a:lnSpc>
            </a:pPr>
            <a:r>
              <a:rPr lang="en-US" b="true" sz="568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Cadre </a:t>
            </a:r>
            <a:r>
              <a:rPr lang="en-US" b="true" sz="568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législatif et éthique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8061" y="6221806"/>
            <a:ext cx="13966674" cy="3367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1"/>
              </a:lnSpc>
            </a:pPr>
            <a:r>
              <a:rPr lang="en-US" sz="385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Lois su</a:t>
            </a:r>
            <a:r>
              <a:rPr lang="en-US" sz="385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 le financement des campagnes.</a:t>
            </a:r>
          </a:p>
          <a:p>
            <a:pPr algn="l">
              <a:lnSpc>
                <a:spcPts val="5391"/>
              </a:lnSpc>
            </a:pPr>
            <a:r>
              <a:rPr lang="en-US" sz="385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Règles de transparence et protection des données.</a:t>
            </a:r>
          </a:p>
          <a:p>
            <a:pPr algn="l">
              <a:lnSpc>
                <a:spcPts val="5391"/>
              </a:lnSpc>
            </a:pPr>
            <a:r>
              <a:rPr lang="en-US" sz="385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Encadrement contre manipulation, désinformation, injustice démocratique.</a:t>
            </a:r>
          </a:p>
          <a:p>
            <a:pPr algn="l">
              <a:lnSpc>
                <a:spcPts val="5391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31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85660" y="-18875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17567" y="319406"/>
            <a:ext cx="8959486" cy="482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</a:t>
            </a:r>
            <a:r>
              <a:rPr lang="en-US" b="true" sz="9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jectifs stratégiques</a:t>
            </a:r>
          </a:p>
          <a:p>
            <a:pPr algn="ctr">
              <a:lnSpc>
                <a:spcPts val="128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803126" y="4614837"/>
            <a:ext cx="13539934" cy="3069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19"/>
              </a:lnSpc>
            </a:pPr>
            <a:r>
              <a:rPr lang="en-US" sz="437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-US" sz="437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Adéquation candidat/électorat.</a:t>
            </a:r>
          </a:p>
          <a:p>
            <a:pPr algn="l">
              <a:lnSpc>
                <a:spcPts val="6119"/>
              </a:lnSpc>
            </a:pPr>
            <a:r>
              <a:rPr lang="en-US" sz="437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Mobilisation et engagement.</a:t>
            </a:r>
          </a:p>
          <a:p>
            <a:pPr algn="l">
              <a:lnSpc>
                <a:spcPts val="6119"/>
              </a:lnSpc>
            </a:pPr>
            <a:r>
              <a:rPr lang="en-US" sz="437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Différenciation par l’image et le message.</a:t>
            </a:r>
          </a:p>
          <a:p>
            <a:pPr algn="l">
              <a:lnSpc>
                <a:spcPts val="6119"/>
              </a:lnSpc>
            </a:pPr>
            <a:r>
              <a:rPr lang="en-US" sz="437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Fidélisation à long terme.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DAG4a9jmODw</dc:identifier>
  <dcterms:modified xsi:type="dcterms:W3CDTF">2011-08-01T06:04:30Z</dcterms:modified>
  <cp:revision>1</cp:revision>
  <dc:title>Blue Clean Marketing Campaign Presentation</dc:title>
</cp:coreProperties>
</file>