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91" r:id="rId2"/>
    <p:sldId id="416" r:id="rId3"/>
    <p:sldId id="424" r:id="rId4"/>
    <p:sldId id="418" r:id="rId5"/>
    <p:sldId id="419" r:id="rId6"/>
    <p:sldId id="420" r:id="rId7"/>
    <p:sldId id="421" r:id="rId8"/>
    <p:sldId id="423" r:id="rId9"/>
    <p:sldId id="422" r:id="rId10"/>
    <p:sldId id="390" r:id="rId11"/>
    <p:sldId id="402" r:id="rId12"/>
    <p:sldId id="403" r:id="rId13"/>
    <p:sldId id="407" r:id="rId14"/>
    <p:sldId id="404" r:id="rId15"/>
    <p:sldId id="408" r:id="rId16"/>
    <p:sldId id="409" r:id="rId17"/>
    <p:sldId id="410" r:id="rId18"/>
    <p:sldId id="411" r:id="rId19"/>
    <p:sldId id="412" r:id="rId20"/>
    <p:sldId id="405" r:id="rId21"/>
    <p:sldId id="413" r:id="rId22"/>
    <p:sldId id="414" r:id="rId23"/>
    <p:sldId id="415" r:id="rId24"/>
    <p:sldId id="406" r:id="rId25"/>
    <p:sldId id="315"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es khaldi" initials="lk" lastIdx="1" clrIdx="0">
    <p:extLst>
      <p:ext uri="{19B8F6BF-5375-455C-9EA6-DF929625EA0E}">
        <p15:presenceInfo xmlns:p15="http://schemas.microsoft.com/office/powerpoint/2012/main" userId="lyes khal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33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8453" autoAdjust="0"/>
  </p:normalViewPr>
  <p:slideViewPr>
    <p:cSldViewPr snapToGrid="0">
      <p:cViewPr varScale="1">
        <p:scale>
          <a:sx n="63" d="100"/>
          <a:sy n="63" d="100"/>
        </p:scale>
        <p:origin x="1152" y="6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4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783DF-10AA-48B6-90FA-B2691B253F3C}" type="datetimeFigureOut">
              <a:rPr lang="fr-FR" smtClean="0"/>
              <a:pPr/>
              <a:t>28/09/2025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001D3-886C-4A5F-9DF0-88B3A02D2856}" type="slidenum">
              <a:rPr lang="fr-FR" smtClean="0"/>
              <a:pPr/>
              <a:t>‹#›</a:t>
            </a:fld>
            <a:endParaRPr lang="fr-FR"/>
          </a:p>
        </p:txBody>
      </p:sp>
    </p:spTree>
    <p:extLst>
      <p:ext uri="{BB962C8B-B14F-4D97-AF65-F5344CB8AC3E}">
        <p14:creationId xmlns:p14="http://schemas.microsoft.com/office/powerpoint/2010/main" val="100417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AE001D3-886C-4A5F-9DF0-88B3A02D2856}" type="slidenum">
              <a:rPr lang="fr-FR" smtClean="0"/>
              <a:pPr/>
              <a:t>1</a:t>
            </a:fld>
            <a:endParaRPr lang="fr-FR"/>
          </a:p>
        </p:txBody>
      </p:sp>
    </p:spTree>
    <p:extLst>
      <p:ext uri="{BB962C8B-B14F-4D97-AF65-F5344CB8AC3E}">
        <p14:creationId xmlns:p14="http://schemas.microsoft.com/office/powerpoint/2010/main" val="2785964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657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008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704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268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018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4601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40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4230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88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1558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778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926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5560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1113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97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10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79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547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4952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38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3716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2937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DD9431E-0234-479A-9346-79EAA5D18CC5}" type="datetime1">
              <a:rPr lang="fr-FR" smtClean="0"/>
              <a:pPr/>
              <a:t>28/09/2025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66C886-25D1-42DC-9B11-AAC59E1E40B0}" type="slidenum">
              <a:rPr lang="fr-FR" smtClean="0"/>
              <a:pPr/>
              <a:t>‹#›</a:t>
            </a:fld>
            <a:endParaRPr lang="fr-FR"/>
          </a:p>
        </p:txBody>
      </p:sp>
    </p:spTree>
    <p:extLst>
      <p:ext uri="{BB962C8B-B14F-4D97-AF65-F5344CB8AC3E}">
        <p14:creationId xmlns:p14="http://schemas.microsoft.com/office/powerpoint/2010/main" val="379935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9F5CE6-04F6-4CD2-A169-F5A95FE2EEAE}" type="datetime1">
              <a:rPr lang="fr-FR" smtClean="0"/>
              <a:pPr/>
              <a:t>28/09/2025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66C886-25D1-42DC-9B11-AAC59E1E40B0}" type="slidenum">
              <a:rPr lang="fr-FR" smtClean="0"/>
              <a:pPr/>
              <a:t>‹#›</a:t>
            </a:fld>
            <a:endParaRPr lang="fr-FR"/>
          </a:p>
        </p:txBody>
      </p:sp>
    </p:spTree>
    <p:extLst>
      <p:ext uri="{BB962C8B-B14F-4D97-AF65-F5344CB8AC3E}">
        <p14:creationId xmlns:p14="http://schemas.microsoft.com/office/powerpoint/2010/main" val="324184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6732F5-416F-453D-BD6D-021DF3A51002}" type="datetime1">
              <a:rPr lang="fr-FR" smtClean="0"/>
              <a:pPr/>
              <a:t>28/09/2025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66C886-25D1-42DC-9B11-AAC59E1E40B0}" type="slidenum">
              <a:rPr lang="fr-FR" smtClean="0"/>
              <a:pPr/>
              <a:t>‹#›</a:t>
            </a:fld>
            <a:endParaRPr lang="fr-FR"/>
          </a:p>
        </p:txBody>
      </p:sp>
    </p:spTree>
    <p:extLst>
      <p:ext uri="{BB962C8B-B14F-4D97-AF65-F5344CB8AC3E}">
        <p14:creationId xmlns:p14="http://schemas.microsoft.com/office/powerpoint/2010/main" val="212873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F49BA8-0B0A-48B3-8B71-C531D2BDA041}" type="datetime1">
              <a:rPr lang="fr-FR" smtClean="0"/>
              <a:pPr/>
              <a:t>28/09/2025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66C886-25D1-42DC-9B11-AAC59E1E40B0}" type="slidenum">
              <a:rPr lang="fr-FR" smtClean="0"/>
              <a:pPr/>
              <a:t>‹#›</a:t>
            </a:fld>
            <a:endParaRPr lang="fr-FR"/>
          </a:p>
        </p:txBody>
      </p:sp>
    </p:spTree>
    <p:extLst>
      <p:ext uri="{BB962C8B-B14F-4D97-AF65-F5344CB8AC3E}">
        <p14:creationId xmlns:p14="http://schemas.microsoft.com/office/powerpoint/2010/main" val="66206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1A0216E-095B-4F02-80B2-D621FC1DE9C5}" type="datetime1">
              <a:rPr lang="fr-FR" smtClean="0"/>
              <a:pPr/>
              <a:t>28/09/2025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66C886-25D1-42DC-9B11-AAC59E1E40B0}" type="slidenum">
              <a:rPr lang="fr-FR" smtClean="0"/>
              <a:pPr/>
              <a:t>‹#›</a:t>
            </a:fld>
            <a:endParaRPr lang="fr-FR"/>
          </a:p>
        </p:txBody>
      </p:sp>
    </p:spTree>
    <p:extLst>
      <p:ext uri="{BB962C8B-B14F-4D97-AF65-F5344CB8AC3E}">
        <p14:creationId xmlns:p14="http://schemas.microsoft.com/office/powerpoint/2010/main" val="335754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C506DA8-043C-40FB-B60B-DF080F61C8FB}" type="datetime1">
              <a:rPr lang="fr-FR" smtClean="0"/>
              <a:pPr/>
              <a:t>28/09/2025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66C886-25D1-42DC-9B11-AAC59E1E40B0}" type="slidenum">
              <a:rPr lang="fr-FR" smtClean="0"/>
              <a:pPr/>
              <a:t>‹#›</a:t>
            </a:fld>
            <a:endParaRPr lang="fr-FR"/>
          </a:p>
        </p:txBody>
      </p:sp>
    </p:spTree>
    <p:extLst>
      <p:ext uri="{BB962C8B-B14F-4D97-AF65-F5344CB8AC3E}">
        <p14:creationId xmlns:p14="http://schemas.microsoft.com/office/powerpoint/2010/main" val="380483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44AD2D1-64DA-4D95-9F27-630EC92E29A5}" type="datetime1">
              <a:rPr lang="fr-FR" smtClean="0"/>
              <a:pPr/>
              <a:t>28/09/2025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66C886-25D1-42DC-9B11-AAC59E1E40B0}" type="slidenum">
              <a:rPr lang="fr-FR" smtClean="0"/>
              <a:pPr/>
              <a:t>‹#›</a:t>
            </a:fld>
            <a:endParaRPr lang="fr-FR"/>
          </a:p>
        </p:txBody>
      </p:sp>
    </p:spTree>
    <p:extLst>
      <p:ext uri="{BB962C8B-B14F-4D97-AF65-F5344CB8AC3E}">
        <p14:creationId xmlns:p14="http://schemas.microsoft.com/office/powerpoint/2010/main" val="43572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A78FF35-3245-417B-B914-CCA9BE461C0E}" type="datetime1">
              <a:rPr lang="fr-FR" smtClean="0"/>
              <a:pPr/>
              <a:t>28/09/2025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66C886-25D1-42DC-9B11-AAC59E1E40B0}" type="slidenum">
              <a:rPr lang="fr-FR" smtClean="0"/>
              <a:pPr/>
              <a:t>‹#›</a:t>
            </a:fld>
            <a:endParaRPr lang="fr-FR"/>
          </a:p>
        </p:txBody>
      </p:sp>
    </p:spTree>
    <p:extLst>
      <p:ext uri="{BB962C8B-B14F-4D97-AF65-F5344CB8AC3E}">
        <p14:creationId xmlns:p14="http://schemas.microsoft.com/office/powerpoint/2010/main" val="194129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475ED8-6DDB-46E7-96BF-7651ED8D3AB1}" type="datetime1">
              <a:rPr lang="fr-FR" smtClean="0"/>
              <a:pPr/>
              <a:t>28/09/2025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66C886-25D1-42DC-9B11-AAC59E1E40B0}" type="slidenum">
              <a:rPr lang="fr-FR" smtClean="0"/>
              <a:pPr/>
              <a:t>‹#›</a:t>
            </a:fld>
            <a:endParaRPr lang="fr-FR"/>
          </a:p>
        </p:txBody>
      </p:sp>
    </p:spTree>
    <p:extLst>
      <p:ext uri="{BB962C8B-B14F-4D97-AF65-F5344CB8AC3E}">
        <p14:creationId xmlns:p14="http://schemas.microsoft.com/office/powerpoint/2010/main" val="262260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2B6DE30-4E61-4FA2-A74A-B74A15778514}" type="datetime1">
              <a:rPr lang="fr-FR" smtClean="0"/>
              <a:pPr/>
              <a:t>28/09/2025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66C886-25D1-42DC-9B11-AAC59E1E40B0}" type="slidenum">
              <a:rPr lang="fr-FR" smtClean="0"/>
              <a:pPr/>
              <a:t>‹#›</a:t>
            </a:fld>
            <a:endParaRPr lang="fr-FR"/>
          </a:p>
        </p:txBody>
      </p:sp>
    </p:spTree>
    <p:extLst>
      <p:ext uri="{BB962C8B-B14F-4D97-AF65-F5344CB8AC3E}">
        <p14:creationId xmlns:p14="http://schemas.microsoft.com/office/powerpoint/2010/main" val="62896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2701BE7-4877-4A34-870A-0723545DA455}" type="datetime1">
              <a:rPr lang="fr-FR" smtClean="0"/>
              <a:pPr/>
              <a:t>28/09/2025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66C886-25D1-42DC-9B11-AAC59E1E40B0}" type="slidenum">
              <a:rPr lang="fr-FR" smtClean="0"/>
              <a:pPr/>
              <a:t>‹#›</a:t>
            </a:fld>
            <a:endParaRPr lang="fr-FR"/>
          </a:p>
        </p:txBody>
      </p:sp>
    </p:spTree>
    <p:extLst>
      <p:ext uri="{BB962C8B-B14F-4D97-AF65-F5344CB8AC3E}">
        <p14:creationId xmlns:p14="http://schemas.microsoft.com/office/powerpoint/2010/main" val="59420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38E18-9C9B-4821-A969-62D4F44197E2}" type="datetime1">
              <a:rPr lang="fr-FR" smtClean="0"/>
              <a:pPr/>
              <a:t>28/09/2025</a:t>
            </a:fld>
            <a:endParaRPr lang="fr-F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6C886-25D1-42DC-9B11-AAC59E1E40B0}" type="slidenum">
              <a:rPr lang="fr-FR" smtClean="0"/>
              <a:pPr/>
              <a:t>‹#›</a:t>
            </a:fld>
            <a:endParaRPr lang="fr-FR"/>
          </a:p>
        </p:txBody>
      </p:sp>
    </p:spTree>
    <p:extLst>
      <p:ext uri="{BB962C8B-B14F-4D97-AF65-F5344CB8AC3E}">
        <p14:creationId xmlns:p14="http://schemas.microsoft.com/office/powerpoint/2010/main" val="356143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elearning.univ-bejaia.dz/course/view.php?id=1626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zuniv.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elearning.univ-bejaia.dz/course/view.php?id=162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23111"/>
            <a:ext cx="12191216" cy="1676741"/>
          </a:xfrm>
          <a:prstGeom prst="rect">
            <a:avLst/>
          </a:prstGeom>
        </p:spPr>
        <p:txBody>
          <a:bodyPr wrap="square">
            <a:spAutoFit/>
          </a:bodyPr>
          <a:lstStyle/>
          <a:p>
            <a:pPr algn="ctr">
              <a:lnSpc>
                <a:spcPct val="200000"/>
              </a:lnSpc>
            </a:pPr>
            <a:r>
              <a:rPr lang="fr-FR" b="1" dirty="0">
                <a:latin typeface="Arial" panose="020B0604020202020204" pitchFamily="34" charset="0"/>
                <a:ea typeface="Times New Roman" panose="02020603050405020304" pitchFamily="18" charset="0"/>
                <a:cs typeface="Arial" panose="020B0604020202020204" pitchFamily="34" charset="0"/>
              </a:rPr>
              <a:t>Université de Bejaia</a:t>
            </a:r>
          </a:p>
          <a:p>
            <a:pPr algn="ctr">
              <a:lnSpc>
                <a:spcPct val="200000"/>
              </a:lnSpc>
            </a:pPr>
            <a:r>
              <a:rPr lang="fr-FR" b="1" dirty="0">
                <a:latin typeface="Arial" panose="020B0604020202020204" pitchFamily="34" charset="0"/>
                <a:ea typeface="Times New Roman" panose="02020603050405020304" pitchFamily="18" charset="0"/>
                <a:cs typeface="Arial" panose="020B0604020202020204" pitchFamily="34" charset="0"/>
              </a:rPr>
              <a:t>Faculté de Technologie</a:t>
            </a:r>
          </a:p>
          <a:p>
            <a:pPr algn="ctr">
              <a:lnSpc>
                <a:spcPct val="200000"/>
              </a:lnSpc>
            </a:pPr>
            <a:r>
              <a:rPr lang="fr-FR" b="1" dirty="0">
                <a:latin typeface="Arial" panose="020B0604020202020204" pitchFamily="34" charset="0"/>
                <a:ea typeface="Times New Roman" panose="02020603050405020304" pitchFamily="18" charset="0"/>
                <a:cs typeface="Arial" panose="020B0604020202020204" pitchFamily="34" charset="0"/>
              </a:rPr>
              <a:t>Département de Technologie </a:t>
            </a:r>
          </a:p>
        </p:txBody>
      </p:sp>
      <p:sp>
        <p:nvSpPr>
          <p:cNvPr id="4" name="Rectangle 3"/>
          <p:cNvSpPr/>
          <p:nvPr/>
        </p:nvSpPr>
        <p:spPr>
          <a:xfrm>
            <a:off x="182489" y="1824114"/>
            <a:ext cx="12192000" cy="2467278"/>
          </a:xfrm>
          <a:prstGeom prst="rect">
            <a:avLst/>
          </a:prstGeom>
        </p:spPr>
        <p:txBody>
          <a:bodyPr wrap="square">
            <a:spAutoFit/>
          </a:bodyPr>
          <a:lstStyle/>
          <a:p>
            <a:pPr>
              <a:lnSpc>
                <a:spcPct val="250000"/>
              </a:lnSpc>
              <a:tabLst>
                <a:tab pos="-914377" algn="l"/>
              </a:tabLst>
            </a:pPr>
            <a:r>
              <a:rPr lang="fr-FR" sz="3200" b="1" dirty="0">
                <a:latin typeface="Arial" panose="020B0604020202020204" pitchFamily="34" charset="0"/>
                <a:ea typeface="Times New Roman" panose="02020603050405020304" pitchFamily="18" charset="0"/>
                <a:cs typeface="Arial" panose="020B0604020202020204" pitchFamily="34" charset="0"/>
              </a:rPr>
              <a:t>Cours: </a:t>
            </a:r>
            <a:r>
              <a:rPr lang="fr-FR" sz="3200" dirty="0">
                <a:latin typeface="Arial" panose="020B0604020202020204" pitchFamily="34" charset="0"/>
                <a:ea typeface="Times New Roman" panose="02020603050405020304" pitchFamily="18" charset="0"/>
                <a:cs typeface="Arial" panose="020B0604020202020204" pitchFamily="34" charset="0"/>
              </a:rPr>
              <a:t>Structure des Ordinateurs et Applications </a:t>
            </a:r>
          </a:p>
          <a:p>
            <a:pPr>
              <a:lnSpc>
                <a:spcPct val="250000"/>
              </a:lnSpc>
              <a:tabLst>
                <a:tab pos="-914377" algn="l"/>
              </a:tabLst>
            </a:pPr>
            <a:r>
              <a:rPr lang="fr-FR" sz="3600" b="1" dirty="0">
                <a:latin typeface="Arial" panose="020B0604020202020204" pitchFamily="34" charset="0"/>
                <a:ea typeface="Times New Roman" panose="02020603050405020304" pitchFamily="18" charset="0"/>
                <a:cs typeface="Arial" panose="020B0604020202020204" pitchFamily="34" charset="0"/>
              </a:rPr>
              <a:t>Niveau: </a:t>
            </a:r>
            <a:r>
              <a:rPr lang="fr-FR" sz="3600" dirty="0">
                <a:latin typeface="Arial" panose="020B0604020202020204" pitchFamily="34" charset="0"/>
                <a:ea typeface="Times New Roman" panose="02020603050405020304" pitchFamily="18" charset="0"/>
                <a:cs typeface="Arial" panose="020B0604020202020204" pitchFamily="34" charset="0"/>
              </a:rPr>
              <a:t>0</a:t>
            </a:r>
            <a:r>
              <a:rPr lang="en-US" sz="3600" dirty="0">
                <a:effectLst/>
                <a:latin typeface="Arial" panose="020B0604020202020204" pitchFamily="34" charset="0"/>
                <a:ea typeface="MS Mincho" panose="02020609040205080304" pitchFamily="49" charset="-128"/>
                <a:cs typeface="Arial" panose="020B0604020202020204" pitchFamily="34" charset="0"/>
              </a:rPr>
              <a:t>1</a:t>
            </a:r>
            <a:r>
              <a:rPr lang="en-US" sz="3600" baseline="30000" dirty="0">
                <a:effectLst/>
                <a:latin typeface="Arial" panose="020B0604020202020204" pitchFamily="34" charset="0"/>
                <a:ea typeface="MS Mincho" panose="02020609040205080304" pitchFamily="49" charset="-128"/>
                <a:cs typeface="Arial" panose="020B0604020202020204" pitchFamily="34" charset="0"/>
              </a:rPr>
              <a:t>ère</a:t>
            </a:r>
            <a:r>
              <a:rPr lang="fr-FR" sz="3600" b="1" dirty="0">
                <a:latin typeface="Arial" panose="020B0604020202020204" pitchFamily="34" charset="0"/>
                <a:ea typeface="Times New Roman" panose="02020603050405020304" pitchFamily="18" charset="0"/>
                <a:cs typeface="Arial" panose="020B0604020202020204" pitchFamily="34" charset="0"/>
              </a:rPr>
              <a:t> </a:t>
            </a:r>
            <a:r>
              <a:rPr lang="fr-FR" sz="3600" dirty="0">
                <a:latin typeface="Arial" panose="020B0604020202020204" pitchFamily="34" charset="0"/>
                <a:ea typeface="Times New Roman" panose="02020603050405020304" pitchFamily="18" charset="0"/>
                <a:cs typeface="Arial" panose="020B0604020202020204" pitchFamily="34" charset="0"/>
              </a:rPr>
              <a:t>année ST (LMD)</a:t>
            </a:r>
          </a:p>
        </p:txBody>
      </p:sp>
      <p:pic>
        <p:nvPicPr>
          <p:cNvPr id="6" name="Image 5"/>
          <p:cNvPicPr>
            <a:picLocks noChangeAspect="1"/>
          </p:cNvPicPr>
          <p:nvPr/>
        </p:nvPicPr>
        <p:blipFill>
          <a:blip r:embed="rId3" cstate="print"/>
          <a:stretch>
            <a:fillRect/>
          </a:stretch>
        </p:blipFill>
        <p:spPr>
          <a:xfrm>
            <a:off x="-6699" y="147373"/>
            <a:ext cx="2460642" cy="1234227"/>
          </a:xfrm>
          <a:prstGeom prst="rect">
            <a:avLst/>
          </a:prstGeom>
        </p:spPr>
      </p:pic>
      <p:cxnSp>
        <p:nvCxnSpPr>
          <p:cNvPr id="12" name="Straight Connector 11">
            <a:extLst>
              <a:ext uri="{FF2B5EF4-FFF2-40B4-BE49-F238E27FC236}">
                <a16:creationId xmlns:a16="http://schemas.microsoft.com/office/drawing/2014/main" id="{EFD0AD08-53B9-6B2B-94EA-79DBD6665987}"/>
              </a:ext>
            </a:extLst>
          </p:cNvPr>
          <p:cNvCxnSpPr>
            <a:cxnSpLocks/>
          </p:cNvCxnSpPr>
          <p:nvPr/>
        </p:nvCxnSpPr>
        <p:spPr>
          <a:xfrm>
            <a:off x="-11066" y="1553630"/>
            <a:ext cx="12196367"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Google Shape;84;p1">
            <a:extLst>
              <a:ext uri="{FF2B5EF4-FFF2-40B4-BE49-F238E27FC236}">
                <a16:creationId xmlns:a16="http://schemas.microsoft.com/office/drawing/2014/main" id="{BD74C20F-F655-7F37-0AE1-2695A0FDB8BC}"/>
              </a:ext>
            </a:extLst>
          </p:cNvPr>
          <p:cNvSpPr/>
          <p:nvPr/>
        </p:nvSpPr>
        <p:spPr>
          <a:xfrm>
            <a:off x="-11066" y="6337032"/>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Sept 2025</a:t>
            </a:r>
          </a:p>
        </p:txBody>
      </p:sp>
      <p:pic>
        <p:nvPicPr>
          <p:cNvPr id="16" name="Picture 15">
            <a:extLst>
              <a:ext uri="{FF2B5EF4-FFF2-40B4-BE49-F238E27FC236}">
                <a16:creationId xmlns:a16="http://schemas.microsoft.com/office/drawing/2014/main" id="{BB4618F6-83AD-1D6B-1A53-00BF4336AB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3856" y="2897690"/>
            <a:ext cx="3404616" cy="3404616"/>
          </a:xfrm>
          <a:prstGeom prst="rect">
            <a:avLst/>
          </a:prstGeom>
        </p:spPr>
      </p:pic>
      <p:sp>
        <p:nvSpPr>
          <p:cNvPr id="9" name="TextBox 8">
            <a:extLst>
              <a:ext uri="{FF2B5EF4-FFF2-40B4-BE49-F238E27FC236}">
                <a16:creationId xmlns:a16="http://schemas.microsoft.com/office/drawing/2014/main" id="{C7FBF42D-3EF6-0009-F84F-55D1115BA16C}"/>
              </a:ext>
            </a:extLst>
          </p:cNvPr>
          <p:cNvSpPr txBox="1"/>
          <p:nvPr/>
        </p:nvSpPr>
        <p:spPr>
          <a:xfrm>
            <a:off x="182489" y="4927437"/>
            <a:ext cx="6193536" cy="1363258"/>
          </a:xfrm>
          <a:prstGeom prst="rect">
            <a:avLst/>
          </a:prstGeom>
          <a:noFill/>
        </p:spPr>
        <p:txBody>
          <a:bodyPr wrap="square">
            <a:spAutoFit/>
          </a:bodyPr>
          <a:lstStyle/>
          <a:p>
            <a:pPr>
              <a:lnSpc>
                <a:spcPct val="250000"/>
              </a:lnSpc>
              <a:tabLst>
                <a:tab pos="-914377" algn="l"/>
              </a:tabLst>
            </a:pPr>
            <a:r>
              <a:rPr lang="fr-FR" sz="4000" b="1" dirty="0">
                <a:latin typeface="Arial" panose="020B0604020202020204" pitchFamily="34" charset="0"/>
                <a:ea typeface="Times New Roman" panose="02020603050405020304" pitchFamily="18" charset="0"/>
                <a:cs typeface="Arial" panose="020B0604020202020204" pitchFamily="34" charset="0"/>
              </a:rPr>
              <a:t>Par: </a:t>
            </a:r>
            <a:r>
              <a:rPr lang="fr-FR" sz="4000" dirty="0">
                <a:latin typeface="Arial" panose="020B0604020202020204" pitchFamily="34" charset="0"/>
                <a:ea typeface="Times New Roman" panose="02020603050405020304" pitchFamily="18" charset="0"/>
                <a:cs typeface="Arial" panose="020B0604020202020204" pitchFamily="34" charset="0"/>
              </a:rPr>
              <a:t>Dr. Adel OUBELAID</a:t>
            </a:r>
            <a:endParaRPr lang="fr-FR" sz="4000" i="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04446268"/>
      </p:ext>
    </p:extLst>
  </p:cSld>
  <p:clrMapOvr>
    <a:masterClrMapping/>
  </p:clrMapOvr>
  <p:transition advTm="21697">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8061372" y="670560"/>
            <a:ext cx="1107768" cy="6187439"/>
          </a:xfrm>
          <a:prstGeom prst="rect">
            <a:avLst/>
          </a:prstGeom>
          <a:solidFill>
            <a:srgbClr val="BFBFBF"/>
          </a:soli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grpSp>
        <p:nvGrpSpPr>
          <p:cNvPr id="85" name="Google Shape;85;p1"/>
          <p:cNvGrpSpPr/>
          <p:nvPr/>
        </p:nvGrpSpPr>
        <p:grpSpPr>
          <a:xfrm>
            <a:off x="9173607" y="1000323"/>
            <a:ext cx="1707198" cy="1232705"/>
            <a:chOff x="7271655" y="537026"/>
            <a:chExt cx="1707198" cy="1232705"/>
          </a:xfrm>
        </p:grpSpPr>
        <p:sp>
          <p:nvSpPr>
            <p:cNvPr id="86" name="Google Shape;86;p1"/>
            <p:cNvSpPr/>
            <p:nvPr/>
          </p:nvSpPr>
          <p:spPr>
            <a:xfrm rot="674046">
              <a:off x="7340460" y="839335"/>
              <a:ext cx="1638393" cy="930396"/>
            </a:xfrm>
            <a:prstGeom prst="rect">
              <a:avLst/>
            </a:prstGeom>
            <a:gradFill>
              <a:gsLst>
                <a:gs pos="0">
                  <a:schemeClr val="dk1"/>
                </a:gs>
                <a:gs pos="5000">
                  <a:schemeClr val="dk1"/>
                </a:gs>
                <a:gs pos="100000">
                  <a:srgbClr val="C6C5CA">
                    <a:alpha val="0"/>
                  </a:srgbClr>
                </a:gs>
              </a:gsLst>
              <a:lin ang="0" scaled="0"/>
            </a:gra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87" name="Google Shape;87;p1"/>
            <p:cNvSpPr/>
            <p:nvPr/>
          </p:nvSpPr>
          <p:spPr>
            <a:xfrm rot="5400000" flipH="1">
              <a:off x="7433871" y="374810"/>
              <a:ext cx="1087651" cy="1412083"/>
            </a:xfrm>
            <a:prstGeom prst="round2SameRect">
              <a:avLst>
                <a:gd name="adj1" fmla="val 50000"/>
                <a:gd name="adj2" fmla="val 0"/>
              </a:avLst>
            </a:prstGeom>
            <a:solidFill>
              <a:srgbClr val="D33F17"/>
            </a:soli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90" name="Google Shape;90;p1"/>
            <p:cNvSpPr txBox="1"/>
            <p:nvPr/>
          </p:nvSpPr>
          <p:spPr>
            <a:xfrm>
              <a:off x="7351089" y="731149"/>
              <a:ext cx="957943" cy="707846"/>
            </a:xfrm>
            <a:prstGeom prst="rect">
              <a:avLst/>
            </a:prstGeom>
            <a:noFill/>
            <a:ln>
              <a:noFill/>
            </a:ln>
          </p:spPr>
          <p:txBody>
            <a:bodyPr spcFirstLastPara="1" wrap="square" lIns="91425" tIns="45700" rIns="91425" bIns="45700" anchor="t" anchorCtr="0">
              <a:spAutoFit/>
            </a:bodyPr>
            <a:lstStyle/>
            <a:p>
              <a:pPr algn="ctr" rtl="0"/>
              <a:r>
                <a:rPr lang="en-US" sz="4000" b="1" dirty="0">
                  <a:solidFill>
                    <a:schemeClr val="lt1"/>
                  </a:solidFill>
                  <a:latin typeface="Calibri"/>
                  <a:ea typeface="Calibri"/>
                  <a:cs typeface="Calibri"/>
                  <a:sym typeface="Calibri"/>
                </a:rPr>
                <a:t>01</a:t>
              </a:r>
              <a:endParaRPr sz="2117" dirty="0"/>
            </a:p>
          </p:txBody>
        </p:sp>
      </p:grpSp>
      <p:grpSp>
        <p:nvGrpSpPr>
          <p:cNvPr id="91" name="Google Shape;91;p1"/>
          <p:cNvGrpSpPr/>
          <p:nvPr/>
        </p:nvGrpSpPr>
        <p:grpSpPr>
          <a:xfrm>
            <a:off x="9173607" y="2373219"/>
            <a:ext cx="1707198" cy="1232705"/>
            <a:chOff x="7271655" y="1909922"/>
            <a:chExt cx="1707198" cy="1232705"/>
          </a:xfrm>
        </p:grpSpPr>
        <p:sp>
          <p:nvSpPr>
            <p:cNvPr id="92" name="Google Shape;92;p1"/>
            <p:cNvSpPr/>
            <p:nvPr/>
          </p:nvSpPr>
          <p:spPr>
            <a:xfrm rot="674046">
              <a:off x="7340460" y="2212231"/>
              <a:ext cx="1638393" cy="930396"/>
            </a:xfrm>
            <a:prstGeom prst="rect">
              <a:avLst/>
            </a:prstGeom>
            <a:gradFill>
              <a:gsLst>
                <a:gs pos="0">
                  <a:schemeClr val="dk1"/>
                </a:gs>
                <a:gs pos="5000">
                  <a:schemeClr val="dk1"/>
                </a:gs>
                <a:gs pos="100000">
                  <a:srgbClr val="C6C5CA">
                    <a:alpha val="0"/>
                  </a:srgbClr>
                </a:gs>
              </a:gsLst>
              <a:lin ang="0" scaled="0"/>
            </a:gra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93" name="Google Shape;93;p1"/>
            <p:cNvSpPr/>
            <p:nvPr/>
          </p:nvSpPr>
          <p:spPr>
            <a:xfrm rot="5400000" flipH="1">
              <a:off x="7433871" y="1747706"/>
              <a:ext cx="1087651" cy="1412083"/>
            </a:xfrm>
            <a:prstGeom prst="round2SameRect">
              <a:avLst>
                <a:gd name="adj1" fmla="val 50000"/>
                <a:gd name="adj2" fmla="val 0"/>
              </a:avLst>
            </a:prstGeom>
            <a:solidFill>
              <a:srgbClr val="A5D601"/>
            </a:soli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96" name="Google Shape;96;p1"/>
            <p:cNvSpPr txBox="1"/>
            <p:nvPr/>
          </p:nvSpPr>
          <p:spPr>
            <a:xfrm>
              <a:off x="7351089" y="2104045"/>
              <a:ext cx="957943" cy="707846"/>
            </a:xfrm>
            <a:prstGeom prst="rect">
              <a:avLst/>
            </a:prstGeom>
            <a:noFill/>
            <a:ln>
              <a:noFill/>
            </a:ln>
          </p:spPr>
          <p:txBody>
            <a:bodyPr spcFirstLastPara="1" wrap="square" lIns="91425" tIns="45700" rIns="91425" bIns="45700" anchor="t" anchorCtr="0">
              <a:spAutoFit/>
            </a:bodyPr>
            <a:lstStyle/>
            <a:p>
              <a:pPr algn="ctr" rtl="0"/>
              <a:r>
                <a:rPr lang="en-US" sz="4000" b="1" dirty="0">
                  <a:solidFill>
                    <a:schemeClr val="lt1"/>
                  </a:solidFill>
                  <a:latin typeface="Calibri"/>
                  <a:ea typeface="Calibri"/>
                  <a:cs typeface="Calibri"/>
                  <a:sym typeface="Calibri"/>
                </a:rPr>
                <a:t>02</a:t>
              </a:r>
              <a:endParaRPr sz="2117" dirty="0"/>
            </a:p>
          </p:txBody>
        </p:sp>
      </p:grpSp>
      <p:grpSp>
        <p:nvGrpSpPr>
          <p:cNvPr id="97" name="Google Shape;97;p1"/>
          <p:cNvGrpSpPr/>
          <p:nvPr/>
        </p:nvGrpSpPr>
        <p:grpSpPr>
          <a:xfrm>
            <a:off x="9173607" y="3746115"/>
            <a:ext cx="1675114" cy="1232705"/>
            <a:chOff x="7271655" y="3282818"/>
            <a:chExt cx="1675114" cy="1232705"/>
          </a:xfrm>
        </p:grpSpPr>
        <p:sp>
          <p:nvSpPr>
            <p:cNvPr id="98" name="Google Shape;98;p1"/>
            <p:cNvSpPr/>
            <p:nvPr/>
          </p:nvSpPr>
          <p:spPr>
            <a:xfrm rot="674046">
              <a:off x="7308376" y="3585127"/>
              <a:ext cx="1638393" cy="930396"/>
            </a:xfrm>
            <a:prstGeom prst="rect">
              <a:avLst/>
            </a:prstGeom>
            <a:gradFill>
              <a:gsLst>
                <a:gs pos="0">
                  <a:schemeClr val="dk1"/>
                </a:gs>
                <a:gs pos="5000">
                  <a:schemeClr val="dk1"/>
                </a:gs>
                <a:gs pos="100000">
                  <a:srgbClr val="C6C5CA">
                    <a:alpha val="0"/>
                  </a:srgbClr>
                </a:gs>
              </a:gsLst>
              <a:lin ang="0" scaled="0"/>
            </a:gra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99" name="Google Shape;99;p1"/>
            <p:cNvSpPr/>
            <p:nvPr/>
          </p:nvSpPr>
          <p:spPr>
            <a:xfrm rot="5400000" flipH="1">
              <a:off x="7433871" y="3120602"/>
              <a:ext cx="1087651" cy="1412083"/>
            </a:xfrm>
            <a:prstGeom prst="round2SameRect">
              <a:avLst>
                <a:gd name="adj1" fmla="val 50000"/>
                <a:gd name="adj2" fmla="val 0"/>
              </a:avLst>
            </a:prstGeom>
            <a:solidFill>
              <a:srgbClr val="FFBA17"/>
            </a:soli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102" name="Google Shape;102;p1"/>
            <p:cNvSpPr txBox="1"/>
            <p:nvPr/>
          </p:nvSpPr>
          <p:spPr>
            <a:xfrm>
              <a:off x="7351089" y="3489133"/>
              <a:ext cx="957943" cy="707846"/>
            </a:xfrm>
            <a:prstGeom prst="rect">
              <a:avLst/>
            </a:prstGeom>
            <a:noFill/>
            <a:ln>
              <a:noFill/>
            </a:ln>
          </p:spPr>
          <p:txBody>
            <a:bodyPr spcFirstLastPara="1" wrap="square" lIns="91425" tIns="45700" rIns="91425" bIns="45700" anchor="t" anchorCtr="0">
              <a:spAutoFit/>
            </a:bodyPr>
            <a:lstStyle/>
            <a:p>
              <a:pPr algn="ctr" rtl="0"/>
              <a:r>
                <a:rPr lang="en-US" sz="4000" b="1" dirty="0">
                  <a:solidFill>
                    <a:schemeClr val="lt1"/>
                  </a:solidFill>
                  <a:latin typeface="Calibri"/>
                  <a:ea typeface="Calibri"/>
                  <a:cs typeface="Calibri"/>
                  <a:sym typeface="Calibri"/>
                </a:rPr>
                <a:t>03</a:t>
              </a:r>
              <a:endParaRPr sz="2117" dirty="0"/>
            </a:p>
          </p:txBody>
        </p:sp>
      </p:grpSp>
      <p:grpSp>
        <p:nvGrpSpPr>
          <p:cNvPr id="103" name="Google Shape;103;p1"/>
          <p:cNvGrpSpPr/>
          <p:nvPr/>
        </p:nvGrpSpPr>
        <p:grpSpPr>
          <a:xfrm>
            <a:off x="9173607" y="5119010"/>
            <a:ext cx="1675114" cy="1232705"/>
            <a:chOff x="7271655" y="4655714"/>
            <a:chExt cx="1675114" cy="1232705"/>
          </a:xfrm>
        </p:grpSpPr>
        <p:sp>
          <p:nvSpPr>
            <p:cNvPr id="104" name="Google Shape;104;p1"/>
            <p:cNvSpPr/>
            <p:nvPr/>
          </p:nvSpPr>
          <p:spPr>
            <a:xfrm rot="674046">
              <a:off x="7308376" y="4958023"/>
              <a:ext cx="1638393" cy="930396"/>
            </a:xfrm>
            <a:prstGeom prst="rect">
              <a:avLst/>
            </a:prstGeom>
            <a:gradFill>
              <a:gsLst>
                <a:gs pos="0">
                  <a:schemeClr val="dk1"/>
                </a:gs>
                <a:gs pos="5000">
                  <a:schemeClr val="dk1"/>
                </a:gs>
                <a:gs pos="100000">
                  <a:srgbClr val="C6C5CA">
                    <a:alpha val="0"/>
                  </a:srgbClr>
                </a:gs>
              </a:gsLst>
              <a:lin ang="0" scaled="0"/>
            </a:gra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105" name="Google Shape;105;p1"/>
            <p:cNvSpPr/>
            <p:nvPr/>
          </p:nvSpPr>
          <p:spPr>
            <a:xfrm rot="5400000" flipH="1">
              <a:off x="7433871" y="4493498"/>
              <a:ext cx="1087651" cy="1412083"/>
            </a:xfrm>
            <a:prstGeom prst="round2SameRect">
              <a:avLst>
                <a:gd name="adj1" fmla="val 50000"/>
                <a:gd name="adj2" fmla="val 0"/>
              </a:avLst>
            </a:prstGeom>
            <a:solidFill>
              <a:srgbClr val="09B9F2"/>
            </a:soli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108" name="Google Shape;108;p1"/>
            <p:cNvSpPr txBox="1"/>
            <p:nvPr/>
          </p:nvSpPr>
          <p:spPr>
            <a:xfrm>
              <a:off x="7351089" y="4947373"/>
              <a:ext cx="957943" cy="707846"/>
            </a:xfrm>
            <a:prstGeom prst="rect">
              <a:avLst/>
            </a:prstGeom>
            <a:noFill/>
            <a:ln>
              <a:noFill/>
            </a:ln>
          </p:spPr>
          <p:txBody>
            <a:bodyPr spcFirstLastPara="1" wrap="square" lIns="91425" tIns="45700" rIns="91425" bIns="45700" anchor="t" anchorCtr="0">
              <a:spAutoFit/>
            </a:bodyPr>
            <a:lstStyle/>
            <a:p>
              <a:pPr algn="ctr" rtl="0"/>
              <a:r>
                <a:rPr lang="en-US" sz="4000" b="1">
                  <a:solidFill>
                    <a:schemeClr val="lt1"/>
                  </a:solidFill>
                  <a:latin typeface="Calibri"/>
                  <a:ea typeface="Calibri"/>
                  <a:cs typeface="Calibri"/>
                  <a:sym typeface="Calibri"/>
                </a:rPr>
                <a:t>04</a:t>
              </a:r>
              <a:endParaRPr sz="2117"/>
            </a:p>
          </p:txBody>
        </p:sp>
      </p:grpSp>
      <p:grpSp>
        <p:nvGrpSpPr>
          <p:cNvPr id="109" name="Google Shape;109;p1"/>
          <p:cNvGrpSpPr/>
          <p:nvPr/>
        </p:nvGrpSpPr>
        <p:grpSpPr>
          <a:xfrm>
            <a:off x="389600" y="2738702"/>
            <a:ext cx="7681932" cy="955883"/>
            <a:chOff x="2503940" y="2275405"/>
            <a:chExt cx="3665640" cy="955883"/>
          </a:xfrm>
        </p:grpSpPr>
        <p:sp>
          <p:nvSpPr>
            <p:cNvPr id="110" name="Google Shape;110;p1"/>
            <p:cNvSpPr/>
            <p:nvPr/>
          </p:nvSpPr>
          <p:spPr>
            <a:xfrm rot="10537892">
              <a:off x="2598873" y="2606937"/>
              <a:ext cx="3570707" cy="624351"/>
            </a:xfrm>
            <a:prstGeom prst="rect">
              <a:avLst/>
            </a:prstGeom>
            <a:gradFill>
              <a:gsLst>
                <a:gs pos="0">
                  <a:schemeClr val="dk1"/>
                </a:gs>
                <a:gs pos="5000">
                  <a:schemeClr val="dk1"/>
                </a:gs>
                <a:gs pos="100000">
                  <a:srgbClr val="C6C5CA">
                    <a:alpha val="0"/>
                  </a:srgbClr>
                </a:gs>
              </a:gsLst>
              <a:lin ang="0" scaled="0"/>
            </a:gra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111" name="Google Shape;111;p1"/>
            <p:cNvSpPr/>
            <p:nvPr/>
          </p:nvSpPr>
          <p:spPr>
            <a:xfrm rot="-5400000">
              <a:off x="3899009" y="880336"/>
              <a:ext cx="845464" cy="3635602"/>
            </a:xfrm>
            <a:prstGeom prst="round2SameRect">
              <a:avLst>
                <a:gd name="adj1" fmla="val 50000"/>
                <a:gd name="adj2" fmla="val 0"/>
              </a:avLst>
            </a:prstGeom>
            <a:solidFill>
              <a:srgbClr val="A5D601"/>
            </a:solidFill>
            <a:ln>
              <a:noFill/>
            </a:ln>
          </p:spPr>
          <p:txBody>
            <a:bodyPr spcFirstLastPara="1" wrap="square" lIns="91425" tIns="45700" rIns="91425" bIns="45700" anchor="ctr" anchorCtr="0">
              <a:noAutofit/>
            </a:bodyPr>
            <a:lstStyle/>
            <a:p>
              <a:pPr algn="ctr" rtl="0"/>
              <a:endParaRPr dirty="0">
                <a:solidFill>
                  <a:schemeClr val="lt1"/>
                </a:solidFill>
                <a:latin typeface="Calibri"/>
                <a:ea typeface="Calibri"/>
                <a:cs typeface="Calibri"/>
                <a:sym typeface="Calibri"/>
              </a:endParaRPr>
            </a:p>
          </p:txBody>
        </p:sp>
      </p:grpSp>
      <p:grpSp>
        <p:nvGrpSpPr>
          <p:cNvPr id="116" name="Google Shape;116;p1"/>
          <p:cNvGrpSpPr/>
          <p:nvPr/>
        </p:nvGrpSpPr>
        <p:grpSpPr>
          <a:xfrm>
            <a:off x="326133" y="4111598"/>
            <a:ext cx="7745400" cy="955883"/>
            <a:chOff x="2503940" y="3648301"/>
            <a:chExt cx="3665640" cy="955883"/>
          </a:xfrm>
        </p:grpSpPr>
        <p:sp>
          <p:nvSpPr>
            <p:cNvPr id="117" name="Google Shape;117;p1"/>
            <p:cNvSpPr/>
            <p:nvPr/>
          </p:nvSpPr>
          <p:spPr>
            <a:xfrm rot="10537892">
              <a:off x="2598873" y="3979833"/>
              <a:ext cx="3570707" cy="624351"/>
            </a:xfrm>
            <a:prstGeom prst="rect">
              <a:avLst/>
            </a:prstGeom>
            <a:gradFill>
              <a:gsLst>
                <a:gs pos="0">
                  <a:schemeClr val="dk1"/>
                </a:gs>
                <a:gs pos="5000">
                  <a:schemeClr val="dk1"/>
                </a:gs>
                <a:gs pos="100000">
                  <a:srgbClr val="C6C5CA">
                    <a:alpha val="0"/>
                  </a:srgbClr>
                </a:gs>
              </a:gsLst>
              <a:lin ang="0" scaled="0"/>
            </a:gra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118" name="Google Shape;118;p1"/>
            <p:cNvSpPr/>
            <p:nvPr/>
          </p:nvSpPr>
          <p:spPr>
            <a:xfrm rot="-5400000">
              <a:off x="3899009" y="2253232"/>
              <a:ext cx="845464" cy="3635602"/>
            </a:xfrm>
            <a:prstGeom prst="round2SameRect">
              <a:avLst>
                <a:gd name="adj1" fmla="val 50000"/>
                <a:gd name="adj2" fmla="val 0"/>
              </a:avLst>
            </a:prstGeom>
            <a:solidFill>
              <a:srgbClr val="FFBA17"/>
            </a:soli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grpSp>
      <p:grpSp>
        <p:nvGrpSpPr>
          <p:cNvPr id="123" name="Google Shape;123;p1"/>
          <p:cNvGrpSpPr/>
          <p:nvPr/>
        </p:nvGrpSpPr>
        <p:grpSpPr>
          <a:xfrm>
            <a:off x="1606311" y="1365806"/>
            <a:ext cx="6465222" cy="955883"/>
            <a:chOff x="2503940" y="902509"/>
            <a:chExt cx="3665640" cy="955883"/>
          </a:xfrm>
        </p:grpSpPr>
        <p:sp>
          <p:nvSpPr>
            <p:cNvPr id="124" name="Google Shape;124;p1"/>
            <p:cNvSpPr/>
            <p:nvPr/>
          </p:nvSpPr>
          <p:spPr>
            <a:xfrm rot="10537892">
              <a:off x="2598873" y="1234041"/>
              <a:ext cx="3570707" cy="624351"/>
            </a:xfrm>
            <a:prstGeom prst="rect">
              <a:avLst/>
            </a:prstGeom>
            <a:gradFill>
              <a:gsLst>
                <a:gs pos="0">
                  <a:schemeClr val="dk1"/>
                </a:gs>
                <a:gs pos="5000">
                  <a:schemeClr val="dk1"/>
                </a:gs>
                <a:gs pos="100000">
                  <a:srgbClr val="C6C5CA">
                    <a:alpha val="0"/>
                  </a:srgbClr>
                </a:gs>
              </a:gsLst>
              <a:lin ang="0" scaled="0"/>
            </a:gra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125" name="Google Shape;125;p1"/>
            <p:cNvSpPr/>
            <p:nvPr/>
          </p:nvSpPr>
          <p:spPr>
            <a:xfrm rot="16200000">
              <a:off x="3899009" y="-492560"/>
              <a:ext cx="845464" cy="3635602"/>
            </a:xfrm>
            <a:prstGeom prst="round2SameRect">
              <a:avLst>
                <a:gd name="adj1" fmla="val 50000"/>
                <a:gd name="adj2" fmla="val 0"/>
              </a:avLst>
            </a:prstGeom>
            <a:solidFill>
              <a:srgbClr val="D33F17"/>
            </a:soli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128" name="Google Shape;128;p1"/>
            <p:cNvSpPr txBox="1"/>
            <p:nvPr/>
          </p:nvSpPr>
          <p:spPr>
            <a:xfrm>
              <a:off x="3678317" y="1023036"/>
              <a:ext cx="1397762" cy="523180"/>
            </a:xfrm>
            <a:prstGeom prst="rect">
              <a:avLst/>
            </a:prstGeom>
            <a:noFill/>
            <a:ln>
              <a:noFill/>
            </a:ln>
          </p:spPr>
          <p:txBody>
            <a:bodyPr spcFirstLastPara="1" wrap="square" lIns="91425" tIns="45700" rIns="91425" bIns="45700" anchor="t" anchorCtr="0">
              <a:spAutoFit/>
            </a:bodyPr>
            <a:lstStyle/>
            <a:p>
              <a:pPr algn="just"/>
              <a:r>
                <a:rPr lang="fr-FR" sz="2800" b="1" dirty="0">
                  <a:solidFill>
                    <a:schemeClr val="bg1"/>
                  </a:solidFill>
                  <a:latin typeface="DIN NEXT™ ARABIC REGULAR" panose="020B0503020203050203" pitchFamily="34" charset="-78"/>
                  <a:cs typeface="DIN NEXT™ ARABIC REGULAR" panose="020B0503020203050203" pitchFamily="34" charset="-78"/>
                </a:rPr>
                <a:t>Introduction</a:t>
              </a:r>
              <a:endParaRPr lang="ar-SA" sz="2800" b="1" dirty="0">
                <a:solidFill>
                  <a:schemeClr val="bg1"/>
                </a:solidFill>
                <a:latin typeface="DIN NEXT™ ARABIC REGULAR" panose="020B0503020203050203" pitchFamily="34" charset="-78"/>
                <a:cs typeface="DIN NEXT™ ARABIC REGULAR" panose="020B0503020203050203" pitchFamily="34" charset="-78"/>
              </a:endParaRPr>
            </a:p>
          </p:txBody>
        </p:sp>
      </p:grpSp>
      <p:grpSp>
        <p:nvGrpSpPr>
          <p:cNvPr id="130" name="Google Shape;130;p1"/>
          <p:cNvGrpSpPr/>
          <p:nvPr/>
        </p:nvGrpSpPr>
        <p:grpSpPr>
          <a:xfrm>
            <a:off x="1606310" y="5484494"/>
            <a:ext cx="6465222" cy="955883"/>
            <a:chOff x="2503940" y="5021197"/>
            <a:chExt cx="3665640" cy="955883"/>
          </a:xfrm>
        </p:grpSpPr>
        <p:sp>
          <p:nvSpPr>
            <p:cNvPr id="131" name="Google Shape;131;p1"/>
            <p:cNvSpPr/>
            <p:nvPr/>
          </p:nvSpPr>
          <p:spPr>
            <a:xfrm rot="10537892">
              <a:off x="2598873" y="5352729"/>
              <a:ext cx="3570707" cy="624351"/>
            </a:xfrm>
            <a:prstGeom prst="rect">
              <a:avLst/>
            </a:prstGeom>
            <a:gradFill>
              <a:gsLst>
                <a:gs pos="0">
                  <a:schemeClr val="dk1"/>
                </a:gs>
                <a:gs pos="5000">
                  <a:schemeClr val="dk1"/>
                </a:gs>
                <a:gs pos="100000">
                  <a:srgbClr val="C6C5CA">
                    <a:alpha val="0"/>
                  </a:srgbClr>
                </a:gs>
              </a:gsLst>
              <a:lin ang="0" scaled="0"/>
            </a:gra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132" name="Google Shape;132;p1"/>
            <p:cNvSpPr/>
            <p:nvPr/>
          </p:nvSpPr>
          <p:spPr>
            <a:xfrm rot="-5400000">
              <a:off x="3899009" y="3626128"/>
              <a:ext cx="845464" cy="3635602"/>
            </a:xfrm>
            <a:prstGeom prst="round2SameRect">
              <a:avLst>
                <a:gd name="adj1" fmla="val 50000"/>
                <a:gd name="adj2" fmla="val 0"/>
              </a:avLst>
            </a:prstGeom>
            <a:solidFill>
              <a:srgbClr val="09B9F2"/>
            </a:solidFill>
            <a:ln>
              <a:noFill/>
            </a:ln>
          </p:spPr>
          <p:txBody>
            <a:bodyPr spcFirstLastPara="1" wrap="square" lIns="91425" tIns="45700" rIns="91425" bIns="45700" anchor="ctr" anchorCtr="0">
              <a:noAutofit/>
            </a:bodyPr>
            <a:lstStyle/>
            <a:p>
              <a:pPr algn="ctr" rtl="0"/>
              <a:endParaRPr dirty="0">
                <a:solidFill>
                  <a:schemeClr val="lt1"/>
                </a:solidFill>
                <a:latin typeface="Calibri"/>
                <a:ea typeface="Calibri"/>
                <a:cs typeface="Calibri"/>
                <a:sym typeface="Calibri"/>
              </a:endParaRPr>
            </a:p>
          </p:txBody>
        </p:sp>
      </p:grpSp>
      <p:sp>
        <p:nvSpPr>
          <p:cNvPr id="137" name="Google Shape;137;p1"/>
          <p:cNvSpPr/>
          <p:nvPr/>
        </p:nvSpPr>
        <p:spPr>
          <a:xfrm>
            <a:off x="8041494" y="1000324"/>
            <a:ext cx="1129053" cy="1210946"/>
          </a:xfrm>
          <a:custGeom>
            <a:avLst/>
            <a:gdLst/>
            <a:ahLst/>
            <a:cxnLst/>
            <a:rect l="l" t="t" r="r" b="b"/>
            <a:pathLst>
              <a:path w="1129053" h="997853" extrusionOk="0">
                <a:moveTo>
                  <a:pt x="1129053" y="0"/>
                </a:moveTo>
                <a:lnTo>
                  <a:pt x="1129053" y="997853"/>
                </a:lnTo>
                <a:lnTo>
                  <a:pt x="0" y="997853"/>
                </a:lnTo>
                <a:lnTo>
                  <a:pt x="0" y="996897"/>
                </a:lnTo>
                <a:lnTo>
                  <a:pt x="1125991" y="996897"/>
                </a:lnTo>
                <a:lnTo>
                  <a:pt x="1125991" y="896254"/>
                </a:lnTo>
                <a:lnTo>
                  <a:pt x="0" y="996624"/>
                </a:lnTo>
                <a:lnTo>
                  <a:pt x="0" y="301166"/>
                </a:lnTo>
                <a:close/>
              </a:path>
            </a:pathLst>
          </a:custGeom>
          <a:solidFill>
            <a:srgbClr val="A13012"/>
          </a:soli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138" name="Google Shape;138;p1"/>
          <p:cNvSpPr/>
          <p:nvPr/>
        </p:nvSpPr>
        <p:spPr>
          <a:xfrm>
            <a:off x="8041494" y="2373219"/>
            <a:ext cx="1129053" cy="1210946"/>
          </a:xfrm>
          <a:custGeom>
            <a:avLst/>
            <a:gdLst/>
            <a:ahLst/>
            <a:cxnLst/>
            <a:rect l="l" t="t" r="r" b="b"/>
            <a:pathLst>
              <a:path w="1129053" h="997853" extrusionOk="0">
                <a:moveTo>
                  <a:pt x="1129053" y="0"/>
                </a:moveTo>
                <a:lnTo>
                  <a:pt x="1129053" y="997853"/>
                </a:lnTo>
                <a:lnTo>
                  <a:pt x="0" y="997853"/>
                </a:lnTo>
                <a:lnTo>
                  <a:pt x="0" y="996897"/>
                </a:lnTo>
                <a:lnTo>
                  <a:pt x="1125991" y="996897"/>
                </a:lnTo>
                <a:lnTo>
                  <a:pt x="1125991" y="896254"/>
                </a:lnTo>
                <a:lnTo>
                  <a:pt x="0" y="996624"/>
                </a:lnTo>
                <a:lnTo>
                  <a:pt x="0" y="301166"/>
                </a:lnTo>
                <a:close/>
              </a:path>
            </a:pathLst>
          </a:custGeom>
          <a:solidFill>
            <a:srgbClr val="7DA101"/>
          </a:soli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139" name="Google Shape;139;p1"/>
          <p:cNvSpPr/>
          <p:nvPr/>
        </p:nvSpPr>
        <p:spPr>
          <a:xfrm>
            <a:off x="8041494" y="3746115"/>
            <a:ext cx="1129053" cy="1210946"/>
          </a:xfrm>
          <a:custGeom>
            <a:avLst/>
            <a:gdLst/>
            <a:ahLst/>
            <a:cxnLst/>
            <a:rect l="l" t="t" r="r" b="b"/>
            <a:pathLst>
              <a:path w="1129053" h="997853" extrusionOk="0">
                <a:moveTo>
                  <a:pt x="1129053" y="0"/>
                </a:moveTo>
                <a:lnTo>
                  <a:pt x="1129053" y="997853"/>
                </a:lnTo>
                <a:lnTo>
                  <a:pt x="0" y="997853"/>
                </a:lnTo>
                <a:lnTo>
                  <a:pt x="0" y="996897"/>
                </a:lnTo>
                <a:lnTo>
                  <a:pt x="1125991" y="996897"/>
                </a:lnTo>
                <a:lnTo>
                  <a:pt x="1125991" y="896254"/>
                </a:lnTo>
                <a:lnTo>
                  <a:pt x="0" y="996624"/>
                </a:lnTo>
                <a:lnTo>
                  <a:pt x="0" y="301166"/>
                </a:lnTo>
                <a:close/>
              </a:path>
            </a:pathLst>
          </a:custGeom>
          <a:solidFill>
            <a:srgbClr val="C08D10"/>
          </a:soli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140" name="Google Shape;140;p1"/>
          <p:cNvSpPr/>
          <p:nvPr/>
        </p:nvSpPr>
        <p:spPr>
          <a:xfrm>
            <a:off x="8041494" y="5119012"/>
            <a:ext cx="1129053" cy="1210946"/>
          </a:xfrm>
          <a:custGeom>
            <a:avLst/>
            <a:gdLst/>
            <a:ahLst/>
            <a:cxnLst/>
            <a:rect l="l" t="t" r="r" b="b"/>
            <a:pathLst>
              <a:path w="1129053" h="997853" extrusionOk="0">
                <a:moveTo>
                  <a:pt x="1129053" y="0"/>
                </a:moveTo>
                <a:lnTo>
                  <a:pt x="1129053" y="997853"/>
                </a:lnTo>
                <a:lnTo>
                  <a:pt x="0" y="997853"/>
                </a:lnTo>
                <a:lnTo>
                  <a:pt x="0" y="996897"/>
                </a:lnTo>
                <a:lnTo>
                  <a:pt x="1125991" y="996897"/>
                </a:lnTo>
                <a:lnTo>
                  <a:pt x="1125991" y="896254"/>
                </a:lnTo>
                <a:lnTo>
                  <a:pt x="0" y="996624"/>
                </a:lnTo>
                <a:lnTo>
                  <a:pt x="0" y="301166"/>
                </a:lnTo>
                <a:close/>
              </a:path>
            </a:pathLst>
          </a:custGeom>
          <a:solidFill>
            <a:srgbClr val="078CB7"/>
          </a:solidFill>
          <a:ln>
            <a:noFill/>
          </a:ln>
        </p:spPr>
        <p:txBody>
          <a:bodyPr spcFirstLastPara="1" wrap="square" lIns="91425" tIns="45700" rIns="91425" bIns="45700" anchor="ctr" anchorCtr="0">
            <a:noAutofit/>
          </a:bodyPr>
          <a:lstStyle/>
          <a:p>
            <a:pPr algn="ctr" rtl="0"/>
            <a:endParaRPr>
              <a:solidFill>
                <a:schemeClr val="lt1"/>
              </a:solidFill>
              <a:latin typeface="Calibri"/>
              <a:ea typeface="Calibri"/>
              <a:cs typeface="Calibri"/>
              <a:sym typeface="Calibri"/>
            </a:endParaRPr>
          </a:p>
        </p:txBody>
      </p:sp>
      <p:sp>
        <p:nvSpPr>
          <p:cNvPr id="60" name="Google Shape;128;p1">
            <a:extLst>
              <a:ext uri="{FF2B5EF4-FFF2-40B4-BE49-F238E27FC236}">
                <a16:creationId xmlns:a16="http://schemas.microsoft.com/office/drawing/2014/main" id="{FF52D3B3-2117-22E4-B65D-420CB45521CF}"/>
              </a:ext>
            </a:extLst>
          </p:cNvPr>
          <p:cNvSpPr txBox="1"/>
          <p:nvPr/>
        </p:nvSpPr>
        <p:spPr>
          <a:xfrm>
            <a:off x="2050098" y="2899722"/>
            <a:ext cx="4775484" cy="492402"/>
          </a:xfrm>
          <a:prstGeom prst="rect">
            <a:avLst/>
          </a:prstGeom>
          <a:noFill/>
          <a:ln>
            <a:noFill/>
          </a:ln>
        </p:spPr>
        <p:txBody>
          <a:bodyPr spcFirstLastPara="1" wrap="square" lIns="91425" tIns="45700" rIns="91425" bIns="45700" anchor="t" anchorCtr="0">
            <a:spAutoFit/>
          </a:bodyPr>
          <a:lstStyle/>
          <a:p>
            <a:pPr algn="just"/>
            <a:r>
              <a:rPr lang="fr-FR" sz="2600" b="1" dirty="0">
                <a:solidFill>
                  <a:schemeClr val="bg1"/>
                </a:solidFill>
                <a:latin typeface="DIN NEXT™ ARABIC REGULAR" panose="020B0503020203050203" pitchFamily="34" charset="-78"/>
                <a:cs typeface="DIN NEXT™ ARABIC REGULAR" panose="020B0503020203050203" pitchFamily="34" charset="-78"/>
              </a:rPr>
              <a:t>Evolution des ordinateurs</a:t>
            </a:r>
            <a:endParaRPr lang="ar-SA" sz="2600" b="1" dirty="0">
              <a:solidFill>
                <a:schemeClr val="bg1"/>
              </a:solidFill>
              <a:latin typeface="DIN NEXT™ ARABIC REGULAR" panose="020B0503020203050203" pitchFamily="34" charset="-78"/>
              <a:cs typeface="DIN NEXT™ ARABIC REGULAR" panose="020B0503020203050203" pitchFamily="34" charset="-78"/>
            </a:endParaRPr>
          </a:p>
        </p:txBody>
      </p:sp>
      <p:sp>
        <p:nvSpPr>
          <p:cNvPr id="63" name="Google Shape;128;p1">
            <a:extLst>
              <a:ext uri="{FF2B5EF4-FFF2-40B4-BE49-F238E27FC236}">
                <a16:creationId xmlns:a16="http://schemas.microsoft.com/office/drawing/2014/main" id="{FF114B38-8D59-607E-8B0C-B5A7089C3EFB}"/>
              </a:ext>
            </a:extLst>
          </p:cNvPr>
          <p:cNvSpPr txBox="1"/>
          <p:nvPr/>
        </p:nvSpPr>
        <p:spPr>
          <a:xfrm>
            <a:off x="2411565" y="5626113"/>
            <a:ext cx="4801731" cy="492402"/>
          </a:xfrm>
          <a:prstGeom prst="rect">
            <a:avLst/>
          </a:prstGeom>
          <a:noFill/>
          <a:ln>
            <a:noFill/>
          </a:ln>
        </p:spPr>
        <p:txBody>
          <a:bodyPr spcFirstLastPara="1" wrap="square" lIns="91425" tIns="45700" rIns="91425" bIns="45700" anchor="t" anchorCtr="0">
            <a:spAutoFit/>
          </a:bodyPr>
          <a:lstStyle/>
          <a:p>
            <a:pPr algn="just"/>
            <a:r>
              <a:rPr lang="fr-FR" sz="2600" b="1" dirty="0">
                <a:solidFill>
                  <a:schemeClr val="bg1"/>
                </a:solidFill>
                <a:latin typeface="DIN NEXT™ ARABIC REGULAR" panose="020B0503020203050203" pitchFamily="34" charset="-78"/>
                <a:cs typeface="DIN NEXT™ ARABIC REGULAR" panose="020B0503020203050203"/>
              </a:rPr>
              <a:t>Composition d’un ordinateur</a:t>
            </a:r>
            <a:endParaRPr lang="ar-SA" sz="2600" dirty="0">
              <a:solidFill>
                <a:schemeClr val="bg1"/>
              </a:solidFill>
              <a:latin typeface="DIN NEXT™ ARABIC REGULAR" panose="020B0503020203050203" pitchFamily="34" charset="-78"/>
              <a:cs typeface="DIN NEXT™ ARABIC REGULAR" panose="020B0503020203050203" pitchFamily="34" charset="-78"/>
            </a:endParaRPr>
          </a:p>
        </p:txBody>
      </p:sp>
      <p:sp>
        <p:nvSpPr>
          <p:cNvPr id="67" name="Google Shape;128;p1">
            <a:extLst>
              <a:ext uri="{FF2B5EF4-FFF2-40B4-BE49-F238E27FC236}">
                <a16:creationId xmlns:a16="http://schemas.microsoft.com/office/drawing/2014/main" id="{E2C59D1F-8F3F-63D8-A13D-AEDA9430B512}"/>
              </a:ext>
            </a:extLst>
          </p:cNvPr>
          <p:cNvSpPr txBox="1"/>
          <p:nvPr/>
        </p:nvSpPr>
        <p:spPr>
          <a:xfrm>
            <a:off x="394272" y="4262170"/>
            <a:ext cx="7745400" cy="492402"/>
          </a:xfrm>
          <a:prstGeom prst="rect">
            <a:avLst/>
          </a:prstGeom>
          <a:noFill/>
          <a:ln>
            <a:noFill/>
          </a:ln>
        </p:spPr>
        <p:txBody>
          <a:bodyPr spcFirstLastPara="1" wrap="square" lIns="91425" tIns="45700" rIns="91425" bIns="45700" anchor="t" anchorCtr="0">
            <a:spAutoFit/>
          </a:bodyPr>
          <a:lstStyle/>
          <a:p>
            <a:pPr algn="just"/>
            <a:r>
              <a:rPr lang="fr-FR" sz="2600" b="1" dirty="0">
                <a:solidFill>
                  <a:schemeClr val="bg1"/>
                </a:solidFill>
                <a:latin typeface="DIN NEXT™ ARABIC REGULAR" panose="020B0503020203050203" pitchFamily="34" charset="-78"/>
                <a:cs typeface="DIN NEXT™ ARABIC REGULAR" panose="020B0503020203050203"/>
              </a:rPr>
              <a:t>Architecture et fonctionnement des ordinateurs </a:t>
            </a:r>
            <a:endParaRPr lang="ar-SA" sz="2600" b="1" dirty="0">
              <a:solidFill>
                <a:schemeClr val="bg1"/>
              </a:solidFill>
              <a:latin typeface="DIN NEXT™ ARABIC REGULAR" panose="020B0503020203050203" pitchFamily="34" charset="-78"/>
              <a:cs typeface="DIN NEXT™ ARABIC REGULAR" panose="020B0503020203050203"/>
            </a:endParaRPr>
          </a:p>
        </p:txBody>
      </p:sp>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Plan du cours</a:t>
            </a:r>
            <a:endParaRPr sz="2800" b="1"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7661A8A-5CE2-0409-5A66-5502E3E939F3}"/>
              </a:ext>
            </a:extLst>
          </p:cNvPr>
          <p:cNvSpPr txBox="1"/>
          <p:nvPr/>
        </p:nvSpPr>
        <p:spPr>
          <a:xfrm>
            <a:off x="11527238" y="6342150"/>
            <a:ext cx="664762" cy="523220"/>
          </a:xfrm>
          <a:prstGeom prst="rect">
            <a:avLst/>
          </a:prstGeom>
          <a:solidFill>
            <a:schemeClr val="accent1">
              <a:lumMod val="75000"/>
            </a:schemeClr>
          </a:solidFill>
        </p:spPr>
        <p:txBody>
          <a:bodyPr wrap="square" rtlCol="0">
            <a:spAutoFit/>
          </a:bodyPr>
          <a:lstStyle/>
          <a:p>
            <a:pPr algn="ctr"/>
            <a:r>
              <a:rPr lang="fr-FR" sz="2800" b="1" dirty="0">
                <a:solidFill>
                  <a:schemeClr val="bg1"/>
                </a:solidFill>
                <a:cs typeface="Times New Roman" panose="02020603050405020304" pitchFamily="18" charset="0"/>
              </a:rPr>
              <a:t>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par>
                                <p:cTn id="11" presetID="10"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500"/>
                                        <p:tgtEl>
                                          <p:spTgt spid="123"/>
                                        </p:tgtEl>
                                      </p:cBhvr>
                                    </p:animEffect>
                                  </p:childTnLst>
                                </p:cTn>
                              </p:par>
                              <p:par>
                                <p:cTn id="14" presetID="10" presetClass="entr" presetSubtype="0" fill="hold"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nodeType="with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500"/>
                                        <p:tgtEl>
                                          <p:spTgt spid="138"/>
                                        </p:tgtEl>
                                      </p:cBhvr>
                                    </p:animEffect>
                                  </p:childTnLst>
                                </p:cTn>
                              </p:par>
                              <p:par>
                                <p:cTn id="20" presetID="10" presetClass="entr" presetSubtype="0" fill="hold" nodeType="with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0"/>
                                  </p:stCondLst>
                                  <p:childTnLst>
                                    <p:set>
                                      <p:cBhvr>
                                        <p:cTn id="27" dur="1" fill="hold">
                                          <p:stCondLst>
                                            <p:cond delay="0"/>
                                          </p:stCondLst>
                                        </p:cTn>
                                        <p:tgtEl>
                                          <p:spTgt spid="139"/>
                                        </p:tgtEl>
                                        <p:attrNameLst>
                                          <p:attrName>style.visibility</p:attrName>
                                        </p:attrNameLst>
                                      </p:cBhvr>
                                      <p:to>
                                        <p:strVal val="visible"/>
                                      </p:to>
                                    </p:set>
                                    <p:animEffect transition="in" filter="fade">
                                      <p:cBhvr>
                                        <p:cTn id="28" dur="500"/>
                                        <p:tgtEl>
                                          <p:spTgt spid="139"/>
                                        </p:tgtEl>
                                      </p:cBhvr>
                                    </p:animEffect>
                                  </p:childTnLst>
                                </p:cTn>
                              </p:par>
                              <p:par>
                                <p:cTn id="29" presetID="10" presetClass="entr" presetSubtype="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fade">
                                      <p:cBhvr>
                                        <p:cTn id="31" dur="500"/>
                                        <p:tgtEl>
                                          <p:spTgt spid="116"/>
                                        </p:tgtEl>
                                      </p:cBhvr>
                                    </p:animEffect>
                                  </p:childTnLst>
                                </p:cTn>
                              </p:par>
                              <p:par>
                                <p:cTn id="32" presetID="10" presetClass="entr" presetSubtype="0" fill="hold"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par>
                                <p:cTn id="35" presetID="10" presetClass="entr" presetSubtype="0" fill="hold" nodeType="with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fade">
                                      <p:cBhvr>
                                        <p:cTn id="37" dur="500"/>
                                        <p:tgtEl>
                                          <p:spTgt spid="140"/>
                                        </p:tgtEl>
                                      </p:cBhvr>
                                    </p:animEffect>
                                  </p:childTnLst>
                                </p:cTn>
                              </p:par>
                              <p:par>
                                <p:cTn id="38" presetID="10" presetClass="entr" presetSubtype="0" fill="hold"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3" name="Rectangle: Rounded Corners 45">
            <a:extLst>
              <a:ext uri="{FF2B5EF4-FFF2-40B4-BE49-F238E27FC236}">
                <a16:creationId xmlns:a16="http://schemas.microsoft.com/office/drawing/2014/main" id="{CB1EEE4F-4C72-35A8-ECA1-0E64F1726AF8}"/>
              </a:ext>
            </a:extLst>
          </p:cNvPr>
          <p:cNvSpPr/>
          <p:nvPr/>
        </p:nvSpPr>
        <p:spPr>
          <a:xfrm>
            <a:off x="121920" y="3726856"/>
            <a:ext cx="11829437" cy="2624059"/>
          </a:xfrm>
          <a:custGeom>
            <a:avLst/>
            <a:gdLst>
              <a:gd name="connsiteX0" fmla="*/ 0 w 11829437"/>
              <a:gd name="connsiteY0" fmla="*/ 437352 h 2624059"/>
              <a:gd name="connsiteX1" fmla="*/ 437352 w 11829437"/>
              <a:gd name="connsiteY1" fmla="*/ 0 h 2624059"/>
              <a:gd name="connsiteX2" fmla="*/ 1013917 w 11829437"/>
              <a:gd name="connsiteY2" fmla="*/ 0 h 2624059"/>
              <a:gd name="connsiteX3" fmla="*/ 1371387 w 11829437"/>
              <a:gd name="connsiteY3" fmla="*/ 0 h 2624059"/>
              <a:gd name="connsiteX4" fmla="*/ 1728857 w 11829437"/>
              <a:gd name="connsiteY4" fmla="*/ 0 h 2624059"/>
              <a:gd name="connsiteX5" fmla="*/ 2524517 w 11829437"/>
              <a:gd name="connsiteY5" fmla="*/ 0 h 2624059"/>
              <a:gd name="connsiteX6" fmla="*/ 3101082 w 11829437"/>
              <a:gd name="connsiteY6" fmla="*/ 0 h 2624059"/>
              <a:gd name="connsiteX7" fmla="*/ 3349005 w 11829437"/>
              <a:gd name="connsiteY7" fmla="*/ 0 h 2624059"/>
              <a:gd name="connsiteX8" fmla="*/ 4144664 w 11829437"/>
              <a:gd name="connsiteY8" fmla="*/ 0 h 2624059"/>
              <a:gd name="connsiteX9" fmla="*/ 4721229 w 11829437"/>
              <a:gd name="connsiteY9" fmla="*/ 0 h 2624059"/>
              <a:gd name="connsiteX10" fmla="*/ 4969152 w 11829437"/>
              <a:gd name="connsiteY10" fmla="*/ 0 h 2624059"/>
              <a:gd name="connsiteX11" fmla="*/ 5217075 w 11829437"/>
              <a:gd name="connsiteY11" fmla="*/ 0 h 2624059"/>
              <a:gd name="connsiteX12" fmla="*/ 6012735 w 11829437"/>
              <a:gd name="connsiteY12" fmla="*/ 0 h 2624059"/>
              <a:gd name="connsiteX13" fmla="*/ 6589299 w 11829437"/>
              <a:gd name="connsiteY13" fmla="*/ 0 h 2624059"/>
              <a:gd name="connsiteX14" fmla="*/ 6837222 w 11829437"/>
              <a:gd name="connsiteY14" fmla="*/ 0 h 2624059"/>
              <a:gd name="connsiteX15" fmla="*/ 7085145 w 11829437"/>
              <a:gd name="connsiteY15" fmla="*/ 0 h 2624059"/>
              <a:gd name="connsiteX16" fmla="*/ 7442615 w 11829437"/>
              <a:gd name="connsiteY16" fmla="*/ 0 h 2624059"/>
              <a:gd name="connsiteX17" fmla="*/ 8019180 w 11829437"/>
              <a:gd name="connsiteY17" fmla="*/ 0 h 2624059"/>
              <a:gd name="connsiteX18" fmla="*/ 8486198 w 11829437"/>
              <a:gd name="connsiteY18" fmla="*/ 0 h 2624059"/>
              <a:gd name="connsiteX19" fmla="*/ 8843668 w 11829437"/>
              <a:gd name="connsiteY19" fmla="*/ 0 h 2624059"/>
              <a:gd name="connsiteX20" fmla="*/ 9201138 w 11829437"/>
              <a:gd name="connsiteY20" fmla="*/ 0 h 2624059"/>
              <a:gd name="connsiteX21" fmla="*/ 9887251 w 11829437"/>
              <a:gd name="connsiteY21" fmla="*/ 0 h 2624059"/>
              <a:gd name="connsiteX22" fmla="*/ 10135174 w 11829437"/>
              <a:gd name="connsiteY22" fmla="*/ 0 h 2624059"/>
              <a:gd name="connsiteX23" fmla="*/ 10492644 w 11829437"/>
              <a:gd name="connsiteY23" fmla="*/ 0 h 2624059"/>
              <a:gd name="connsiteX24" fmla="*/ 11392085 w 11829437"/>
              <a:gd name="connsiteY24" fmla="*/ 0 h 2624059"/>
              <a:gd name="connsiteX25" fmla="*/ 11829437 w 11829437"/>
              <a:gd name="connsiteY25" fmla="*/ 437352 h 2624059"/>
              <a:gd name="connsiteX26" fmla="*/ 11829437 w 11829437"/>
              <a:gd name="connsiteY26" fmla="*/ 1020470 h 2624059"/>
              <a:gd name="connsiteX27" fmla="*/ 11829437 w 11829437"/>
              <a:gd name="connsiteY27" fmla="*/ 1621082 h 2624059"/>
              <a:gd name="connsiteX28" fmla="*/ 11829437 w 11829437"/>
              <a:gd name="connsiteY28" fmla="*/ 2186707 h 2624059"/>
              <a:gd name="connsiteX29" fmla="*/ 11392085 w 11829437"/>
              <a:gd name="connsiteY29" fmla="*/ 2624059 h 2624059"/>
              <a:gd name="connsiteX30" fmla="*/ 11034615 w 11829437"/>
              <a:gd name="connsiteY30" fmla="*/ 2624059 h 2624059"/>
              <a:gd name="connsiteX31" fmla="*/ 10786692 w 11829437"/>
              <a:gd name="connsiteY31" fmla="*/ 2624059 h 2624059"/>
              <a:gd name="connsiteX32" fmla="*/ 10210127 w 11829437"/>
              <a:gd name="connsiteY32" fmla="*/ 2624059 h 2624059"/>
              <a:gd name="connsiteX33" fmla="*/ 9524015 w 11829437"/>
              <a:gd name="connsiteY33" fmla="*/ 2624059 h 2624059"/>
              <a:gd name="connsiteX34" fmla="*/ 9276092 w 11829437"/>
              <a:gd name="connsiteY34" fmla="*/ 2624059 h 2624059"/>
              <a:gd name="connsiteX35" fmla="*/ 8480432 w 11829437"/>
              <a:gd name="connsiteY35" fmla="*/ 2624059 h 2624059"/>
              <a:gd name="connsiteX36" fmla="*/ 8122962 w 11829437"/>
              <a:gd name="connsiteY36" fmla="*/ 2624059 h 2624059"/>
              <a:gd name="connsiteX37" fmla="*/ 7436850 w 11829437"/>
              <a:gd name="connsiteY37" fmla="*/ 2624059 h 2624059"/>
              <a:gd name="connsiteX38" fmla="*/ 6641190 w 11829437"/>
              <a:gd name="connsiteY38" fmla="*/ 2624059 h 2624059"/>
              <a:gd name="connsiteX39" fmla="*/ 6283720 w 11829437"/>
              <a:gd name="connsiteY39" fmla="*/ 2624059 h 2624059"/>
              <a:gd name="connsiteX40" fmla="*/ 5707155 w 11829437"/>
              <a:gd name="connsiteY40" fmla="*/ 2624059 h 2624059"/>
              <a:gd name="connsiteX41" fmla="*/ 5021043 w 11829437"/>
              <a:gd name="connsiteY41" fmla="*/ 2624059 h 2624059"/>
              <a:gd name="connsiteX42" fmla="*/ 4663573 w 11829437"/>
              <a:gd name="connsiteY42" fmla="*/ 2624059 h 2624059"/>
              <a:gd name="connsiteX43" fmla="*/ 3977460 w 11829437"/>
              <a:gd name="connsiteY43" fmla="*/ 2624059 h 2624059"/>
              <a:gd name="connsiteX44" fmla="*/ 3510443 w 11829437"/>
              <a:gd name="connsiteY44" fmla="*/ 2624059 h 2624059"/>
              <a:gd name="connsiteX45" fmla="*/ 3262520 w 11829437"/>
              <a:gd name="connsiteY45" fmla="*/ 2624059 h 2624059"/>
              <a:gd name="connsiteX46" fmla="*/ 2466860 w 11829437"/>
              <a:gd name="connsiteY46" fmla="*/ 2624059 h 2624059"/>
              <a:gd name="connsiteX47" fmla="*/ 1999843 w 11829437"/>
              <a:gd name="connsiteY47" fmla="*/ 2624059 h 2624059"/>
              <a:gd name="connsiteX48" fmla="*/ 1751920 w 11829437"/>
              <a:gd name="connsiteY48" fmla="*/ 2624059 h 2624059"/>
              <a:gd name="connsiteX49" fmla="*/ 1503997 w 11829437"/>
              <a:gd name="connsiteY49" fmla="*/ 2624059 h 2624059"/>
              <a:gd name="connsiteX50" fmla="*/ 437352 w 11829437"/>
              <a:gd name="connsiteY50" fmla="*/ 2624059 h 2624059"/>
              <a:gd name="connsiteX51" fmla="*/ 0 w 11829437"/>
              <a:gd name="connsiteY51" fmla="*/ 2186707 h 2624059"/>
              <a:gd name="connsiteX52" fmla="*/ 0 w 11829437"/>
              <a:gd name="connsiteY52" fmla="*/ 1656069 h 2624059"/>
              <a:gd name="connsiteX53" fmla="*/ 0 w 11829437"/>
              <a:gd name="connsiteY53" fmla="*/ 1072951 h 2624059"/>
              <a:gd name="connsiteX54" fmla="*/ 0 w 11829437"/>
              <a:gd name="connsiteY54" fmla="*/ 437352 h 26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829437" h="2624059" fill="none" extrusionOk="0">
                <a:moveTo>
                  <a:pt x="0" y="437352"/>
                </a:moveTo>
                <a:cubicBezTo>
                  <a:pt x="22333" y="251908"/>
                  <a:pt x="214657" y="-14543"/>
                  <a:pt x="437352" y="0"/>
                </a:cubicBezTo>
                <a:cubicBezTo>
                  <a:pt x="673020" y="-52522"/>
                  <a:pt x="731998" y="6203"/>
                  <a:pt x="1013917" y="0"/>
                </a:cubicBezTo>
                <a:cubicBezTo>
                  <a:pt x="1295837" y="-6203"/>
                  <a:pt x="1230278" y="15162"/>
                  <a:pt x="1371387" y="0"/>
                </a:cubicBezTo>
                <a:cubicBezTo>
                  <a:pt x="1512496" y="-15162"/>
                  <a:pt x="1553462" y="35412"/>
                  <a:pt x="1728857" y="0"/>
                </a:cubicBezTo>
                <a:cubicBezTo>
                  <a:pt x="1904252" y="-35412"/>
                  <a:pt x="2185981" y="93277"/>
                  <a:pt x="2524517" y="0"/>
                </a:cubicBezTo>
                <a:cubicBezTo>
                  <a:pt x="2863053" y="-93277"/>
                  <a:pt x="2915049" y="47925"/>
                  <a:pt x="3101082" y="0"/>
                </a:cubicBezTo>
                <a:cubicBezTo>
                  <a:pt x="3287115" y="-47925"/>
                  <a:pt x="3260495" y="17202"/>
                  <a:pt x="3349005" y="0"/>
                </a:cubicBezTo>
                <a:cubicBezTo>
                  <a:pt x="3437515" y="-17202"/>
                  <a:pt x="3893120" y="25482"/>
                  <a:pt x="4144664" y="0"/>
                </a:cubicBezTo>
                <a:cubicBezTo>
                  <a:pt x="4396208" y="-25482"/>
                  <a:pt x="4528106" y="42987"/>
                  <a:pt x="4721229" y="0"/>
                </a:cubicBezTo>
                <a:cubicBezTo>
                  <a:pt x="4914353" y="-42987"/>
                  <a:pt x="4881745" y="16183"/>
                  <a:pt x="4969152" y="0"/>
                </a:cubicBezTo>
                <a:cubicBezTo>
                  <a:pt x="5056559" y="-16183"/>
                  <a:pt x="5098691" y="9558"/>
                  <a:pt x="5217075" y="0"/>
                </a:cubicBezTo>
                <a:cubicBezTo>
                  <a:pt x="5335459" y="-9558"/>
                  <a:pt x="5656071" y="85203"/>
                  <a:pt x="6012735" y="0"/>
                </a:cubicBezTo>
                <a:cubicBezTo>
                  <a:pt x="6369399" y="-85203"/>
                  <a:pt x="6313557" y="68202"/>
                  <a:pt x="6589299" y="0"/>
                </a:cubicBezTo>
                <a:cubicBezTo>
                  <a:pt x="6865041" y="-68202"/>
                  <a:pt x="6776823" y="14550"/>
                  <a:pt x="6837222" y="0"/>
                </a:cubicBezTo>
                <a:cubicBezTo>
                  <a:pt x="6897621" y="-14550"/>
                  <a:pt x="7023034" y="10213"/>
                  <a:pt x="7085145" y="0"/>
                </a:cubicBezTo>
                <a:cubicBezTo>
                  <a:pt x="7147256" y="-10213"/>
                  <a:pt x="7327228" y="28397"/>
                  <a:pt x="7442615" y="0"/>
                </a:cubicBezTo>
                <a:cubicBezTo>
                  <a:pt x="7558002" y="-28397"/>
                  <a:pt x="7751917" y="18674"/>
                  <a:pt x="8019180" y="0"/>
                </a:cubicBezTo>
                <a:cubicBezTo>
                  <a:pt x="8286443" y="-18674"/>
                  <a:pt x="8263274" y="49183"/>
                  <a:pt x="8486198" y="0"/>
                </a:cubicBezTo>
                <a:cubicBezTo>
                  <a:pt x="8709122" y="-49183"/>
                  <a:pt x="8767013" y="3838"/>
                  <a:pt x="8843668" y="0"/>
                </a:cubicBezTo>
                <a:cubicBezTo>
                  <a:pt x="8920323" y="-3838"/>
                  <a:pt x="9068863" y="42099"/>
                  <a:pt x="9201138" y="0"/>
                </a:cubicBezTo>
                <a:cubicBezTo>
                  <a:pt x="9333413" y="-42099"/>
                  <a:pt x="9549840" y="56221"/>
                  <a:pt x="9887251" y="0"/>
                </a:cubicBezTo>
                <a:cubicBezTo>
                  <a:pt x="10224662" y="-56221"/>
                  <a:pt x="10024196" y="9039"/>
                  <a:pt x="10135174" y="0"/>
                </a:cubicBezTo>
                <a:cubicBezTo>
                  <a:pt x="10246152" y="-9039"/>
                  <a:pt x="10326446" y="40515"/>
                  <a:pt x="10492644" y="0"/>
                </a:cubicBezTo>
                <a:cubicBezTo>
                  <a:pt x="10658842" y="-40515"/>
                  <a:pt x="11202837" y="71350"/>
                  <a:pt x="11392085" y="0"/>
                </a:cubicBezTo>
                <a:cubicBezTo>
                  <a:pt x="11627679" y="28968"/>
                  <a:pt x="11836788" y="197194"/>
                  <a:pt x="11829437" y="437352"/>
                </a:cubicBezTo>
                <a:cubicBezTo>
                  <a:pt x="11876376" y="633817"/>
                  <a:pt x="11781354" y="812322"/>
                  <a:pt x="11829437" y="1020470"/>
                </a:cubicBezTo>
                <a:cubicBezTo>
                  <a:pt x="11877520" y="1228618"/>
                  <a:pt x="11790590" y="1349646"/>
                  <a:pt x="11829437" y="1621082"/>
                </a:cubicBezTo>
                <a:cubicBezTo>
                  <a:pt x="11868284" y="1892518"/>
                  <a:pt x="11792856" y="2012163"/>
                  <a:pt x="11829437" y="2186707"/>
                </a:cubicBezTo>
                <a:cubicBezTo>
                  <a:pt x="11871250" y="2448345"/>
                  <a:pt x="11605023" y="2643157"/>
                  <a:pt x="11392085" y="2624059"/>
                </a:cubicBezTo>
                <a:cubicBezTo>
                  <a:pt x="11287364" y="2649780"/>
                  <a:pt x="11158197" y="2587937"/>
                  <a:pt x="11034615" y="2624059"/>
                </a:cubicBezTo>
                <a:cubicBezTo>
                  <a:pt x="10911033" y="2660181"/>
                  <a:pt x="10850540" y="2595956"/>
                  <a:pt x="10786692" y="2624059"/>
                </a:cubicBezTo>
                <a:cubicBezTo>
                  <a:pt x="10722844" y="2652162"/>
                  <a:pt x="10375617" y="2604171"/>
                  <a:pt x="10210127" y="2624059"/>
                </a:cubicBezTo>
                <a:cubicBezTo>
                  <a:pt x="10044638" y="2643947"/>
                  <a:pt x="9711200" y="2567426"/>
                  <a:pt x="9524015" y="2624059"/>
                </a:cubicBezTo>
                <a:cubicBezTo>
                  <a:pt x="9336830" y="2680692"/>
                  <a:pt x="9370801" y="2595063"/>
                  <a:pt x="9276092" y="2624059"/>
                </a:cubicBezTo>
                <a:cubicBezTo>
                  <a:pt x="9181383" y="2653055"/>
                  <a:pt x="8825387" y="2593985"/>
                  <a:pt x="8480432" y="2624059"/>
                </a:cubicBezTo>
                <a:cubicBezTo>
                  <a:pt x="8135477" y="2654133"/>
                  <a:pt x="8245382" y="2614309"/>
                  <a:pt x="8122962" y="2624059"/>
                </a:cubicBezTo>
                <a:cubicBezTo>
                  <a:pt x="8000542" y="2633809"/>
                  <a:pt x="7758312" y="2612900"/>
                  <a:pt x="7436850" y="2624059"/>
                </a:cubicBezTo>
                <a:cubicBezTo>
                  <a:pt x="7115388" y="2635218"/>
                  <a:pt x="6976056" y="2563110"/>
                  <a:pt x="6641190" y="2624059"/>
                </a:cubicBezTo>
                <a:cubicBezTo>
                  <a:pt x="6306324" y="2685008"/>
                  <a:pt x="6452393" y="2592476"/>
                  <a:pt x="6283720" y="2624059"/>
                </a:cubicBezTo>
                <a:cubicBezTo>
                  <a:pt x="6115047" y="2655642"/>
                  <a:pt x="5984669" y="2570757"/>
                  <a:pt x="5707155" y="2624059"/>
                </a:cubicBezTo>
                <a:cubicBezTo>
                  <a:pt x="5429641" y="2677361"/>
                  <a:pt x="5291881" y="2595363"/>
                  <a:pt x="5021043" y="2624059"/>
                </a:cubicBezTo>
                <a:cubicBezTo>
                  <a:pt x="4750205" y="2652755"/>
                  <a:pt x="4766567" y="2585761"/>
                  <a:pt x="4663573" y="2624059"/>
                </a:cubicBezTo>
                <a:cubicBezTo>
                  <a:pt x="4560579" y="2662357"/>
                  <a:pt x="4177399" y="2564434"/>
                  <a:pt x="3977460" y="2624059"/>
                </a:cubicBezTo>
                <a:cubicBezTo>
                  <a:pt x="3777521" y="2683684"/>
                  <a:pt x="3726380" y="2608995"/>
                  <a:pt x="3510443" y="2624059"/>
                </a:cubicBezTo>
                <a:cubicBezTo>
                  <a:pt x="3294506" y="2639123"/>
                  <a:pt x="3336946" y="2612448"/>
                  <a:pt x="3262520" y="2624059"/>
                </a:cubicBezTo>
                <a:cubicBezTo>
                  <a:pt x="3188094" y="2635670"/>
                  <a:pt x="2838556" y="2605363"/>
                  <a:pt x="2466860" y="2624059"/>
                </a:cubicBezTo>
                <a:cubicBezTo>
                  <a:pt x="2095164" y="2642755"/>
                  <a:pt x="2137925" y="2599967"/>
                  <a:pt x="1999843" y="2624059"/>
                </a:cubicBezTo>
                <a:cubicBezTo>
                  <a:pt x="1861761" y="2648151"/>
                  <a:pt x="1842152" y="2623407"/>
                  <a:pt x="1751920" y="2624059"/>
                </a:cubicBezTo>
                <a:cubicBezTo>
                  <a:pt x="1661688" y="2624711"/>
                  <a:pt x="1568438" y="2602535"/>
                  <a:pt x="1503997" y="2624059"/>
                </a:cubicBezTo>
                <a:cubicBezTo>
                  <a:pt x="1439556" y="2645583"/>
                  <a:pt x="740386" y="2613969"/>
                  <a:pt x="437352" y="2624059"/>
                </a:cubicBezTo>
                <a:cubicBezTo>
                  <a:pt x="171626" y="2656884"/>
                  <a:pt x="17165" y="2425028"/>
                  <a:pt x="0" y="2186707"/>
                </a:cubicBezTo>
                <a:cubicBezTo>
                  <a:pt x="-9087" y="2030057"/>
                  <a:pt x="48898" y="1830439"/>
                  <a:pt x="0" y="1656069"/>
                </a:cubicBezTo>
                <a:cubicBezTo>
                  <a:pt x="-48898" y="1481699"/>
                  <a:pt x="47435" y="1313362"/>
                  <a:pt x="0" y="1072951"/>
                </a:cubicBezTo>
                <a:cubicBezTo>
                  <a:pt x="-47435" y="832540"/>
                  <a:pt x="4294" y="581903"/>
                  <a:pt x="0" y="437352"/>
                </a:cubicBezTo>
                <a:close/>
              </a:path>
              <a:path w="11829437" h="2624059" stroke="0" extrusionOk="0">
                <a:moveTo>
                  <a:pt x="0" y="437352"/>
                </a:moveTo>
                <a:cubicBezTo>
                  <a:pt x="38239" y="166561"/>
                  <a:pt x="228421" y="-32263"/>
                  <a:pt x="437352" y="0"/>
                </a:cubicBezTo>
                <a:cubicBezTo>
                  <a:pt x="728577" y="-65716"/>
                  <a:pt x="930117" y="35832"/>
                  <a:pt x="1233012" y="0"/>
                </a:cubicBezTo>
                <a:cubicBezTo>
                  <a:pt x="1535907" y="-35832"/>
                  <a:pt x="1481410" y="11705"/>
                  <a:pt x="1590482" y="0"/>
                </a:cubicBezTo>
                <a:cubicBezTo>
                  <a:pt x="1699554" y="-11705"/>
                  <a:pt x="1959261" y="42069"/>
                  <a:pt x="2057499" y="0"/>
                </a:cubicBezTo>
                <a:cubicBezTo>
                  <a:pt x="2155737" y="-42069"/>
                  <a:pt x="2308455" y="54778"/>
                  <a:pt x="2524517" y="0"/>
                </a:cubicBezTo>
                <a:cubicBezTo>
                  <a:pt x="2740579" y="-54778"/>
                  <a:pt x="2937907" y="40004"/>
                  <a:pt x="3210629" y="0"/>
                </a:cubicBezTo>
                <a:cubicBezTo>
                  <a:pt x="3483351" y="-40004"/>
                  <a:pt x="3368718" y="25178"/>
                  <a:pt x="3458552" y="0"/>
                </a:cubicBezTo>
                <a:cubicBezTo>
                  <a:pt x="3548386" y="-25178"/>
                  <a:pt x="3621164" y="19286"/>
                  <a:pt x="3706475" y="0"/>
                </a:cubicBezTo>
                <a:cubicBezTo>
                  <a:pt x="3791786" y="-19286"/>
                  <a:pt x="4027121" y="46294"/>
                  <a:pt x="4283040" y="0"/>
                </a:cubicBezTo>
                <a:cubicBezTo>
                  <a:pt x="4538959" y="-46294"/>
                  <a:pt x="4704942" y="13760"/>
                  <a:pt x="4859605" y="0"/>
                </a:cubicBezTo>
                <a:cubicBezTo>
                  <a:pt x="5014268" y="-13760"/>
                  <a:pt x="4995687" y="11017"/>
                  <a:pt x="5107528" y="0"/>
                </a:cubicBezTo>
                <a:cubicBezTo>
                  <a:pt x="5219369" y="-11017"/>
                  <a:pt x="5407417" y="59973"/>
                  <a:pt x="5684093" y="0"/>
                </a:cubicBezTo>
                <a:cubicBezTo>
                  <a:pt x="5960769" y="-59973"/>
                  <a:pt x="6106078" y="50371"/>
                  <a:pt x="6370205" y="0"/>
                </a:cubicBezTo>
                <a:cubicBezTo>
                  <a:pt x="6634332" y="-50371"/>
                  <a:pt x="6525122" y="4479"/>
                  <a:pt x="6618128" y="0"/>
                </a:cubicBezTo>
                <a:cubicBezTo>
                  <a:pt x="6711134" y="-4479"/>
                  <a:pt x="7032011" y="45323"/>
                  <a:pt x="7413787" y="0"/>
                </a:cubicBezTo>
                <a:cubicBezTo>
                  <a:pt x="7795563" y="-45323"/>
                  <a:pt x="7989932" y="67386"/>
                  <a:pt x="8209447" y="0"/>
                </a:cubicBezTo>
                <a:cubicBezTo>
                  <a:pt x="8428962" y="-67386"/>
                  <a:pt x="8616543" y="27192"/>
                  <a:pt x="8895559" y="0"/>
                </a:cubicBezTo>
                <a:cubicBezTo>
                  <a:pt x="9174575" y="-27192"/>
                  <a:pt x="9047411" y="11517"/>
                  <a:pt x="9143482" y="0"/>
                </a:cubicBezTo>
                <a:cubicBezTo>
                  <a:pt x="9239553" y="-11517"/>
                  <a:pt x="9432289" y="254"/>
                  <a:pt x="9610499" y="0"/>
                </a:cubicBezTo>
                <a:cubicBezTo>
                  <a:pt x="9788709" y="-254"/>
                  <a:pt x="10103050" y="50009"/>
                  <a:pt x="10296612" y="0"/>
                </a:cubicBezTo>
                <a:cubicBezTo>
                  <a:pt x="10490174" y="-50009"/>
                  <a:pt x="10615377" y="32325"/>
                  <a:pt x="10763629" y="0"/>
                </a:cubicBezTo>
                <a:cubicBezTo>
                  <a:pt x="10911881" y="-32325"/>
                  <a:pt x="11096348" y="75374"/>
                  <a:pt x="11392085" y="0"/>
                </a:cubicBezTo>
                <a:cubicBezTo>
                  <a:pt x="11651052" y="6012"/>
                  <a:pt x="11825606" y="183174"/>
                  <a:pt x="11829437" y="437352"/>
                </a:cubicBezTo>
                <a:cubicBezTo>
                  <a:pt x="11844961" y="656115"/>
                  <a:pt x="11827916" y="886898"/>
                  <a:pt x="11829437" y="1020470"/>
                </a:cubicBezTo>
                <a:cubicBezTo>
                  <a:pt x="11830958" y="1154042"/>
                  <a:pt x="11769891" y="1474326"/>
                  <a:pt x="11829437" y="1638576"/>
                </a:cubicBezTo>
                <a:cubicBezTo>
                  <a:pt x="11888983" y="1802826"/>
                  <a:pt x="11764649" y="2015936"/>
                  <a:pt x="11829437" y="2186707"/>
                </a:cubicBezTo>
                <a:cubicBezTo>
                  <a:pt x="11834250" y="2404573"/>
                  <a:pt x="11619118" y="2600919"/>
                  <a:pt x="11392085" y="2624059"/>
                </a:cubicBezTo>
                <a:cubicBezTo>
                  <a:pt x="11320952" y="2641830"/>
                  <a:pt x="11223704" y="2609407"/>
                  <a:pt x="11144162" y="2624059"/>
                </a:cubicBezTo>
                <a:cubicBezTo>
                  <a:pt x="11064620" y="2638711"/>
                  <a:pt x="10667257" y="2551677"/>
                  <a:pt x="10348503" y="2624059"/>
                </a:cubicBezTo>
                <a:cubicBezTo>
                  <a:pt x="10029749" y="2696441"/>
                  <a:pt x="9768362" y="2563243"/>
                  <a:pt x="9552843" y="2624059"/>
                </a:cubicBezTo>
                <a:cubicBezTo>
                  <a:pt x="9337324" y="2684875"/>
                  <a:pt x="9345568" y="2583413"/>
                  <a:pt x="9195373" y="2624059"/>
                </a:cubicBezTo>
                <a:cubicBezTo>
                  <a:pt x="9045178" y="2664705"/>
                  <a:pt x="9071015" y="2604139"/>
                  <a:pt x="8947450" y="2624059"/>
                </a:cubicBezTo>
                <a:cubicBezTo>
                  <a:pt x="8823885" y="2643979"/>
                  <a:pt x="8462644" y="2621101"/>
                  <a:pt x="8261338" y="2624059"/>
                </a:cubicBezTo>
                <a:cubicBezTo>
                  <a:pt x="8060032" y="2627017"/>
                  <a:pt x="7984804" y="2601592"/>
                  <a:pt x="7903867" y="2624059"/>
                </a:cubicBezTo>
                <a:cubicBezTo>
                  <a:pt x="7822930" y="2646526"/>
                  <a:pt x="7268800" y="2541573"/>
                  <a:pt x="7108208" y="2624059"/>
                </a:cubicBezTo>
                <a:cubicBezTo>
                  <a:pt x="6947616" y="2706545"/>
                  <a:pt x="6914762" y="2601546"/>
                  <a:pt x="6860285" y="2624059"/>
                </a:cubicBezTo>
                <a:cubicBezTo>
                  <a:pt x="6805808" y="2646572"/>
                  <a:pt x="6391828" y="2622720"/>
                  <a:pt x="6174173" y="2624059"/>
                </a:cubicBezTo>
                <a:cubicBezTo>
                  <a:pt x="5956518" y="2625398"/>
                  <a:pt x="5924297" y="2615031"/>
                  <a:pt x="5707155" y="2624059"/>
                </a:cubicBezTo>
                <a:cubicBezTo>
                  <a:pt x="5490013" y="2633087"/>
                  <a:pt x="5444896" y="2605073"/>
                  <a:pt x="5349685" y="2624059"/>
                </a:cubicBezTo>
                <a:cubicBezTo>
                  <a:pt x="5254474" y="2643045"/>
                  <a:pt x="4927999" y="2558673"/>
                  <a:pt x="4773120" y="2624059"/>
                </a:cubicBezTo>
                <a:cubicBezTo>
                  <a:pt x="4618241" y="2689445"/>
                  <a:pt x="4474448" y="2617751"/>
                  <a:pt x="4196555" y="2624059"/>
                </a:cubicBezTo>
                <a:cubicBezTo>
                  <a:pt x="3918662" y="2630367"/>
                  <a:pt x="3805382" y="2580831"/>
                  <a:pt x="3510443" y="2624059"/>
                </a:cubicBezTo>
                <a:cubicBezTo>
                  <a:pt x="3215504" y="2667287"/>
                  <a:pt x="3076158" y="2606408"/>
                  <a:pt x="2933878" y="2624059"/>
                </a:cubicBezTo>
                <a:cubicBezTo>
                  <a:pt x="2791598" y="2641710"/>
                  <a:pt x="2705496" y="2618192"/>
                  <a:pt x="2576408" y="2624059"/>
                </a:cubicBezTo>
                <a:cubicBezTo>
                  <a:pt x="2447320" y="2629926"/>
                  <a:pt x="2417521" y="2614834"/>
                  <a:pt x="2328485" y="2624059"/>
                </a:cubicBezTo>
                <a:cubicBezTo>
                  <a:pt x="2239449" y="2633284"/>
                  <a:pt x="2184404" y="2597884"/>
                  <a:pt x="2080562" y="2624059"/>
                </a:cubicBezTo>
                <a:cubicBezTo>
                  <a:pt x="1976720" y="2650234"/>
                  <a:pt x="1561133" y="2543419"/>
                  <a:pt x="1284902" y="2624059"/>
                </a:cubicBezTo>
                <a:cubicBezTo>
                  <a:pt x="1008671" y="2704699"/>
                  <a:pt x="653054" y="2565868"/>
                  <a:pt x="437352" y="2624059"/>
                </a:cubicBezTo>
                <a:cubicBezTo>
                  <a:pt x="167639" y="2591052"/>
                  <a:pt x="80" y="2457773"/>
                  <a:pt x="0" y="2186707"/>
                </a:cubicBezTo>
                <a:cubicBezTo>
                  <a:pt x="-5675" y="1942252"/>
                  <a:pt x="27803" y="1815749"/>
                  <a:pt x="0" y="1638576"/>
                </a:cubicBezTo>
                <a:cubicBezTo>
                  <a:pt x="-27803" y="1461403"/>
                  <a:pt x="29757" y="1226216"/>
                  <a:pt x="0" y="1072951"/>
                </a:cubicBezTo>
                <a:cubicBezTo>
                  <a:pt x="-29757" y="919686"/>
                  <a:pt x="24029" y="641406"/>
                  <a:pt x="0" y="437352"/>
                </a:cubicBezTo>
                <a:close/>
              </a:path>
            </a:pathLst>
          </a:custGeom>
          <a:solidFill>
            <a:schemeClr val="accent1">
              <a:lumMod val="20000"/>
              <a:lumOff val="80000"/>
            </a:schemeClr>
          </a:solid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Définition et applications de l’informatique</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02</a:t>
            </a:r>
          </a:p>
        </p:txBody>
      </p:sp>
      <p:sp>
        <p:nvSpPr>
          <p:cNvPr id="45" name="Rectangle: Rounded Corners 45">
            <a:extLst>
              <a:ext uri="{FF2B5EF4-FFF2-40B4-BE49-F238E27FC236}">
                <a16:creationId xmlns:a16="http://schemas.microsoft.com/office/drawing/2014/main" id="{7013FEAE-AC11-604B-CAF6-68292E2DDD42}"/>
              </a:ext>
            </a:extLst>
          </p:cNvPr>
          <p:cNvSpPr/>
          <p:nvPr/>
        </p:nvSpPr>
        <p:spPr>
          <a:xfrm>
            <a:off x="130914" y="1054468"/>
            <a:ext cx="11829437" cy="1617074"/>
          </a:xfrm>
          <a:custGeom>
            <a:avLst/>
            <a:gdLst>
              <a:gd name="connsiteX0" fmla="*/ 0 w 11829437"/>
              <a:gd name="connsiteY0" fmla="*/ 269518 h 1617074"/>
              <a:gd name="connsiteX1" fmla="*/ 269518 w 11829437"/>
              <a:gd name="connsiteY1" fmla="*/ 0 h 1617074"/>
              <a:gd name="connsiteX2" fmla="*/ 637942 w 11829437"/>
              <a:gd name="connsiteY2" fmla="*/ 0 h 1617074"/>
              <a:gd name="connsiteX3" fmla="*/ 1119269 w 11829437"/>
              <a:gd name="connsiteY3" fmla="*/ 0 h 1617074"/>
              <a:gd name="connsiteX4" fmla="*/ 1374789 w 11829437"/>
              <a:gd name="connsiteY4" fmla="*/ 0 h 1617074"/>
              <a:gd name="connsiteX5" fmla="*/ 1743212 w 11829437"/>
              <a:gd name="connsiteY5" fmla="*/ 0 h 1617074"/>
              <a:gd name="connsiteX6" fmla="*/ 2111636 w 11829437"/>
              <a:gd name="connsiteY6" fmla="*/ 0 h 1617074"/>
              <a:gd name="connsiteX7" fmla="*/ 2931676 w 11829437"/>
              <a:gd name="connsiteY7" fmla="*/ 0 h 1617074"/>
              <a:gd name="connsiteX8" fmla="*/ 3525907 w 11829437"/>
              <a:gd name="connsiteY8" fmla="*/ 0 h 1617074"/>
              <a:gd name="connsiteX9" fmla="*/ 3781427 w 11829437"/>
              <a:gd name="connsiteY9" fmla="*/ 0 h 1617074"/>
              <a:gd name="connsiteX10" fmla="*/ 4601467 w 11829437"/>
              <a:gd name="connsiteY10" fmla="*/ 0 h 1617074"/>
              <a:gd name="connsiteX11" fmla="*/ 5195698 w 11829437"/>
              <a:gd name="connsiteY11" fmla="*/ 0 h 1617074"/>
              <a:gd name="connsiteX12" fmla="*/ 5451218 w 11829437"/>
              <a:gd name="connsiteY12" fmla="*/ 0 h 1617074"/>
              <a:gd name="connsiteX13" fmla="*/ 5706737 w 11829437"/>
              <a:gd name="connsiteY13" fmla="*/ 0 h 1617074"/>
              <a:gd name="connsiteX14" fmla="*/ 6526777 w 11829437"/>
              <a:gd name="connsiteY14" fmla="*/ 0 h 1617074"/>
              <a:gd name="connsiteX15" fmla="*/ 7121009 w 11829437"/>
              <a:gd name="connsiteY15" fmla="*/ 0 h 1617074"/>
              <a:gd name="connsiteX16" fmla="*/ 7376528 w 11829437"/>
              <a:gd name="connsiteY16" fmla="*/ 0 h 1617074"/>
              <a:gd name="connsiteX17" fmla="*/ 7632048 w 11829437"/>
              <a:gd name="connsiteY17" fmla="*/ 0 h 1617074"/>
              <a:gd name="connsiteX18" fmla="*/ 8000472 w 11829437"/>
              <a:gd name="connsiteY18" fmla="*/ 0 h 1617074"/>
              <a:gd name="connsiteX19" fmla="*/ 8594703 w 11829437"/>
              <a:gd name="connsiteY19" fmla="*/ 0 h 1617074"/>
              <a:gd name="connsiteX20" fmla="*/ 9076031 w 11829437"/>
              <a:gd name="connsiteY20" fmla="*/ 0 h 1617074"/>
              <a:gd name="connsiteX21" fmla="*/ 9444454 w 11829437"/>
              <a:gd name="connsiteY21" fmla="*/ 0 h 1617074"/>
              <a:gd name="connsiteX22" fmla="*/ 9812878 w 11829437"/>
              <a:gd name="connsiteY22" fmla="*/ 0 h 1617074"/>
              <a:gd name="connsiteX23" fmla="*/ 10520014 w 11829437"/>
              <a:gd name="connsiteY23" fmla="*/ 0 h 1617074"/>
              <a:gd name="connsiteX24" fmla="*/ 10775533 w 11829437"/>
              <a:gd name="connsiteY24" fmla="*/ 0 h 1617074"/>
              <a:gd name="connsiteX25" fmla="*/ 11559919 w 11829437"/>
              <a:gd name="connsiteY25" fmla="*/ 0 h 1617074"/>
              <a:gd name="connsiteX26" fmla="*/ 11829437 w 11829437"/>
              <a:gd name="connsiteY26" fmla="*/ 269518 h 1617074"/>
              <a:gd name="connsiteX27" fmla="*/ 11829437 w 11829437"/>
              <a:gd name="connsiteY27" fmla="*/ 830098 h 1617074"/>
              <a:gd name="connsiteX28" fmla="*/ 11829437 w 11829437"/>
              <a:gd name="connsiteY28" fmla="*/ 1347556 h 1617074"/>
              <a:gd name="connsiteX29" fmla="*/ 11559919 w 11829437"/>
              <a:gd name="connsiteY29" fmla="*/ 1617074 h 1617074"/>
              <a:gd name="connsiteX30" fmla="*/ 10965687 w 11829437"/>
              <a:gd name="connsiteY30" fmla="*/ 1617074 h 1617074"/>
              <a:gd name="connsiteX31" fmla="*/ 10371456 w 11829437"/>
              <a:gd name="connsiteY31" fmla="*/ 1617074 h 1617074"/>
              <a:gd name="connsiteX32" fmla="*/ 9890128 w 11829437"/>
              <a:gd name="connsiteY32" fmla="*/ 1617074 h 1617074"/>
              <a:gd name="connsiteX33" fmla="*/ 9634609 w 11829437"/>
              <a:gd name="connsiteY33" fmla="*/ 1617074 h 1617074"/>
              <a:gd name="connsiteX34" fmla="*/ 9040377 w 11829437"/>
              <a:gd name="connsiteY34" fmla="*/ 1617074 h 1617074"/>
              <a:gd name="connsiteX35" fmla="*/ 8333241 w 11829437"/>
              <a:gd name="connsiteY35" fmla="*/ 1617074 h 1617074"/>
              <a:gd name="connsiteX36" fmla="*/ 8077722 w 11829437"/>
              <a:gd name="connsiteY36" fmla="*/ 1617074 h 1617074"/>
              <a:gd name="connsiteX37" fmla="*/ 7257682 w 11829437"/>
              <a:gd name="connsiteY37" fmla="*/ 1617074 h 1617074"/>
              <a:gd name="connsiteX38" fmla="*/ 6889258 w 11829437"/>
              <a:gd name="connsiteY38" fmla="*/ 1617074 h 1617074"/>
              <a:gd name="connsiteX39" fmla="*/ 6182123 w 11829437"/>
              <a:gd name="connsiteY39" fmla="*/ 1617074 h 1617074"/>
              <a:gd name="connsiteX40" fmla="*/ 5362083 w 11829437"/>
              <a:gd name="connsiteY40" fmla="*/ 1617074 h 1617074"/>
              <a:gd name="connsiteX41" fmla="*/ 4993659 w 11829437"/>
              <a:gd name="connsiteY41" fmla="*/ 1617074 h 1617074"/>
              <a:gd name="connsiteX42" fmla="*/ 4399428 w 11829437"/>
              <a:gd name="connsiteY42" fmla="*/ 1617074 h 1617074"/>
              <a:gd name="connsiteX43" fmla="*/ 3692292 w 11829437"/>
              <a:gd name="connsiteY43" fmla="*/ 1617074 h 1617074"/>
              <a:gd name="connsiteX44" fmla="*/ 3323869 w 11829437"/>
              <a:gd name="connsiteY44" fmla="*/ 1617074 h 1617074"/>
              <a:gd name="connsiteX45" fmla="*/ 2616733 w 11829437"/>
              <a:gd name="connsiteY45" fmla="*/ 1617074 h 1617074"/>
              <a:gd name="connsiteX46" fmla="*/ 2135405 w 11829437"/>
              <a:gd name="connsiteY46" fmla="*/ 1617074 h 1617074"/>
              <a:gd name="connsiteX47" fmla="*/ 1879886 w 11829437"/>
              <a:gd name="connsiteY47" fmla="*/ 1617074 h 1617074"/>
              <a:gd name="connsiteX48" fmla="*/ 1059846 w 11829437"/>
              <a:gd name="connsiteY48" fmla="*/ 1617074 h 1617074"/>
              <a:gd name="connsiteX49" fmla="*/ 269518 w 11829437"/>
              <a:gd name="connsiteY49" fmla="*/ 1617074 h 1617074"/>
              <a:gd name="connsiteX50" fmla="*/ 0 w 11829437"/>
              <a:gd name="connsiteY50" fmla="*/ 1347556 h 1617074"/>
              <a:gd name="connsiteX51" fmla="*/ 0 w 11829437"/>
              <a:gd name="connsiteY51" fmla="*/ 797757 h 1617074"/>
              <a:gd name="connsiteX52" fmla="*/ 0 w 11829437"/>
              <a:gd name="connsiteY52" fmla="*/ 269518 h 16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9437" h="1617074" fill="none" extrusionOk="0">
                <a:moveTo>
                  <a:pt x="0" y="269518"/>
                </a:moveTo>
                <a:cubicBezTo>
                  <a:pt x="2292" y="124343"/>
                  <a:pt x="96934" y="25448"/>
                  <a:pt x="269518" y="0"/>
                </a:cubicBezTo>
                <a:cubicBezTo>
                  <a:pt x="359959" y="-25815"/>
                  <a:pt x="519415" y="36201"/>
                  <a:pt x="637942" y="0"/>
                </a:cubicBezTo>
                <a:cubicBezTo>
                  <a:pt x="756469" y="-36201"/>
                  <a:pt x="961838" y="46664"/>
                  <a:pt x="1119269" y="0"/>
                </a:cubicBezTo>
                <a:cubicBezTo>
                  <a:pt x="1276700" y="-46664"/>
                  <a:pt x="1312038" y="24810"/>
                  <a:pt x="1374789" y="0"/>
                </a:cubicBezTo>
                <a:cubicBezTo>
                  <a:pt x="1437540" y="-24810"/>
                  <a:pt x="1658201" y="20704"/>
                  <a:pt x="1743212" y="0"/>
                </a:cubicBezTo>
                <a:cubicBezTo>
                  <a:pt x="1828223" y="-20704"/>
                  <a:pt x="2029549" y="24664"/>
                  <a:pt x="2111636" y="0"/>
                </a:cubicBezTo>
                <a:cubicBezTo>
                  <a:pt x="2193723" y="-24664"/>
                  <a:pt x="2571694" y="28713"/>
                  <a:pt x="2931676" y="0"/>
                </a:cubicBezTo>
                <a:cubicBezTo>
                  <a:pt x="3291658" y="-28713"/>
                  <a:pt x="3244578" y="34842"/>
                  <a:pt x="3525907" y="0"/>
                </a:cubicBezTo>
                <a:cubicBezTo>
                  <a:pt x="3807236" y="-34842"/>
                  <a:pt x="3690098" y="11868"/>
                  <a:pt x="3781427" y="0"/>
                </a:cubicBezTo>
                <a:cubicBezTo>
                  <a:pt x="3872756" y="-11868"/>
                  <a:pt x="4304470" y="15051"/>
                  <a:pt x="4601467" y="0"/>
                </a:cubicBezTo>
                <a:cubicBezTo>
                  <a:pt x="4898464" y="-15051"/>
                  <a:pt x="4922547" y="22862"/>
                  <a:pt x="5195698" y="0"/>
                </a:cubicBezTo>
                <a:cubicBezTo>
                  <a:pt x="5468849" y="-22862"/>
                  <a:pt x="5329595" y="29852"/>
                  <a:pt x="5451218" y="0"/>
                </a:cubicBezTo>
                <a:cubicBezTo>
                  <a:pt x="5572841" y="-29852"/>
                  <a:pt x="5637919" y="15943"/>
                  <a:pt x="5706737" y="0"/>
                </a:cubicBezTo>
                <a:cubicBezTo>
                  <a:pt x="5775555" y="-15943"/>
                  <a:pt x="6279422" y="98069"/>
                  <a:pt x="6526777" y="0"/>
                </a:cubicBezTo>
                <a:cubicBezTo>
                  <a:pt x="6774132" y="-98069"/>
                  <a:pt x="6862051" y="37061"/>
                  <a:pt x="7121009" y="0"/>
                </a:cubicBezTo>
                <a:cubicBezTo>
                  <a:pt x="7379967" y="-37061"/>
                  <a:pt x="7265434" y="17271"/>
                  <a:pt x="7376528" y="0"/>
                </a:cubicBezTo>
                <a:cubicBezTo>
                  <a:pt x="7487622" y="-17271"/>
                  <a:pt x="7533389" y="9793"/>
                  <a:pt x="7632048" y="0"/>
                </a:cubicBezTo>
                <a:cubicBezTo>
                  <a:pt x="7730707" y="-9793"/>
                  <a:pt x="7915765" y="4862"/>
                  <a:pt x="8000472" y="0"/>
                </a:cubicBezTo>
                <a:cubicBezTo>
                  <a:pt x="8085179" y="-4862"/>
                  <a:pt x="8463649" y="21593"/>
                  <a:pt x="8594703" y="0"/>
                </a:cubicBezTo>
                <a:cubicBezTo>
                  <a:pt x="8725757" y="-21593"/>
                  <a:pt x="8850662" y="29166"/>
                  <a:pt x="9076031" y="0"/>
                </a:cubicBezTo>
                <a:cubicBezTo>
                  <a:pt x="9301400" y="-29166"/>
                  <a:pt x="9288165" y="13880"/>
                  <a:pt x="9444454" y="0"/>
                </a:cubicBezTo>
                <a:cubicBezTo>
                  <a:pt x="9600743" y="-13880"/>
                  <a:pt x="9654340" y="18001"/>
                  <a:pt x="9812878" y="0"/>
                </a:cubicBezTo>
                <a:cubicBezTo>
                  <a:pt x="9971416" y="-18001"/>
                  <a:pt x="10209654" y="49498"/>
                  <a:pt x="10520014" y="0"/>
                </a:cubicBezTo>
                <a:cubicBezTo>
                  <a:pt x="10830374" y="-49498"/>
                  <a:pt x="10688943" y="21509"/>
                  <a:pt x="10775533" y="0"/>
                </a:cubicBezTo>
                <a:cubicBezTo>
                  <a:pt x="10862123" y="-21509"/>
                  <a:pt x="11320913" y="27771"/>
                  <a:pt x="11559919" y="0"/>
                </a:cubicBezTo>
                <a:cubicBezTo>
                  <a:pt x="11708586" y="-28376"/>
                  <a:pt x="11868399" y="134210"/>
                  <a:pt x="11829437" y="269518"/>
                </a:cubicBezTo>
                <a:cubicBezTo>
                  <a:pt x="11845990" y="505496"/>
                  <a:pt x="11789156" y="652806"/>
                  <a:pt x="11829437" y="830098"/>
                </a:cubicBezTo>
                <a:cubicBezTo>
                  <a:pt x="11869718" y="1007390"/>
                  <a:pt x="11824031" y="1157962"/>
                  <a:pt x="11829437" y="1347556"/>
                </a:cubicBezTo>
                <a:cubicBezTo>
                  <a:pt x="11834420" y="1502888"/>
                  <a:pt x="11710495" y="1644243"/>
                  <a:pt x="11559919" y="1617074"/>
                </a:cubicBezTo>
                <a:cubicBezTo>
                  <a:pt x="11378576" y="1618822"/>
                  <a:pt x="11176797" y="1599256"/>
                  <a:pt x="10965687" y="1617074"/>
                </a:cubicBezTo>
                <a:cubicBezTo>
                  <a:pt x="10754577" y="1634892"/>
                  <a:pt x="10542012" y="1547487"/>
                  <a:pt x="10371456" y="1617074"/>
                </a:cubicBezTo>
                <a:cubicBezTo>
                  <a:pt x="10200900" y="1686661"/>
                  <a:pt x="9989340" y="1616698"/>
                  <a:pt x="9890128" y="1617074"/>
                </a:cubicBezTo>
                <a:cubicBezTo>
                  <a:pt x="9790916" y="1617450"/>
                  <a:pt x="9757537" y="1608803"/>
                  <a:pt x="9634609" y="1617074"/>
                </a:cubicBezTo>
                <a:cubicBezTo>
                  <a:pt x="9511681" y="1625345"/>
                  <a:pt x="9328433" y="1580079"/>
                  <a:pt x="9040377" y="1617074"/>
                </a:cubicBezTo>
                <a:cubicBezTo>
                  <a:pt x="8752321" y="1654069"/>
                  <a:pt x="8575286" y="1609366"/>
                  <a:pt x="8333241" y="1617074"/>
                </a:cubicBezTo>
                <a:cubicBezTo>
                  <a:pt x="8091196" y="1624782"/>
                  <a:pt x="8164008" y="1614692"/>
                  <a:pt x="8077722" y="1617074"/>
                </a:cubicBezTo>
                <a:cubicBezTo>
                  <a:pt x="7991436" y="1619456"/>
                  <a:pt x="7522140" y="1589515"/>
                  <a:pt x="7257682" y="1617074"/>
                </a:cubicBezTo>
                <a:cubicBezTo>
                  <a:pt x="6993224" y="1644633"/>
                  <a:pt x="7023096" y="1614230"/>
                  <a:pt x="6889258" y="1617074"/>
                </a:cubicBezTo>
                <a:cubicBezTo>
                  <a:pt x="6755420" y="1619918"/>
                  <a:pt x="6474394" y="1543632"/>
                  <a:pt x="6182123" y="1617074"/>
                </a:cubicBezTo>
                <a:cubicBezTo>
                  <a:pt x="5889852" y="1690516"/>
                  <a:pt x="5741465" y="1602200"/>
                  <a:pt x="5362083" y="1617074"/>
                </a:cubicBezTo>
                <a:cubicBezTo>
                  <a:pt x="4982701" y="1631948"/>
                  <a:pt x="5163988" y="1587390"/>
                  <a:pt x="4993659" y="1617074"/>
                </a:cubicBezTo>
                <a:cubicBezTo>
                  <a:pt x="4823330" y="1646758"/>
                  <a:pt x="4605947" y="1564469"/>
                  <a:pt x="4399428" y="1617074"/>
                </a:cubicBezTo>
                <a:cubicBezTo>
                  <a:pt x="4192909" y="1669679"/>
                  <a:pt x="3837084" y="1612051"/>
                  <a:pt x="3692292" y="1617074"/>
                </a:cubicBezTo>
                <a:cubicBezTo>
                  <a:pt x="3547500" y="1622097"/>
                  <a:pt x="3486176" y="1603445"/>
                  <a:pt x="3323869" y="1617074"/>
                </a:cubicBezTo>
                <a:cubicBezTo>
                  <a:pt x="3161562" y="1630703"/>
                  <a:pt x="2894797" y="1610450"/>
                  <a:pt x="2616733" y="1617074"/>
                </a:cubicBezTo>
                <a:cubicBezTo>
                  <a:pt x="2338669" y="1623698"/>
                  <a:pt x="2269785" y="1598937"/>
                  <a:pt x="2135405" y="1617074"/>
                </a:cubicBezTo>
                <a:cubicBezTo>
                  <a:pt x="2001025" y="1635211"/>
                  <a:pt x="1950091" y="1602362"/>
                  <a:pt x="1879886" y="1617074"/>
                </a:cubicBezTo>
                <a:cubicBezTo>
                  <a:pt x="1809681" y="1631786"/>
                  <a:pt x="1341512" y="1615619"/>
                  <a:pt x="1059846" y="1617074"/>
                </a:cubicBezTo>
                <a:cubicBezTo>
                  <a:pt x="778180" y="1618529"/>
                  <a:pt x="607722" y="1574873"/>
                  <a:pt x="269518" y="1617074"/>
                </a:cubicBezTo>
                <a:cubicBezTo>
                  <a:pt x="138074" y="1644940"/>
                  <a:pt x="16499" y="1478828"/>
                  <a:pt x="0" y="1347556"/>
                </a:cubicBezTo>
                <a:cubicBezTo>
                  <a:pt x="-35108" y="1116109"/>
                  <a:pt x="11515" y="1020157"/>
                  <a:pt x="0" y="797757"/>
                </a:cubicBezTo>
                <a:cubicBezTo>
                  <a:pt x="-11515" y="575357"/>
                  <a:pt x="27535" y="488769"/>
                  <a:pt x="0" y="269518"/>
                </a:cubicBezTo>
                <a:close/>
              </a:path>
              <a:path w="11829437" h="1617074" stroke="0" extrusionOk="0">
                <a:moveTo>
                  <a:pt x="0" y="269518"/>
                </a:moveTo>
                <a:cubicBezTo>
                  <a:pt x="23665" y="102566"/>
                  <a:pt x="148758" y="-27791"/>
                  <a:pt x="269518" y="0"/>
                </a:cubicBezTo>
                <a:cubicBezTo>
                  <a:pt x="620691" y="-7343"/>
                  <a:pt x="700787" y="61896"/>
                  <a:pt x="1089558" y="0"/>
                </a:cubicBezTo>
                <a:cubicBezTo>
                  <a:pt x="1478329" y="-61896"/>
                  <a:pt x="1334470" y="18469"/>
                  <a:pt x="1457981" y="0"/>
                </a:cubicBezTo>
                <a:cubicBezTo>
                  <a:pt x="1581492" y="-18469"/>
                  <a:pt x="1748514" y="12947"/>
                  <a:pt x="1939309" y="0"/>
                </a:cubicBezTo>
                <a:cubicBezTo>
                  <a:pt x="2130104" y="-12947"/>
                  <a:pt x="2222963" y="24555"/>
                  <a:pt x="2420637" y="0"/>
                </a:cubicBezTo>
                <a:cubicBezTo>
                  <a:pt x="2618311" y="-24555"/>
                  <a:pt x="2883044" y="22960"/>
                  <a:pt x="3127772" y="0"/>
                </a:cubicBezTo>
                <a:cubicBezTo>
                  <a:pt x="3372501" y="-22960"/>
                  <a:pt x="3292217" y="17178"/>
                  <a:pt x="3383292" y="0"/>
                </a:cubicBezTo>
                <a:cubicBezTo>
                  <a:pt x="3474367" y="-17178"/>
                  <a:pt x="3572024" y="6079"/>
                  <a:pt x="3638811" y="0"/>
                </a:cubicBezTo>
                <a:cubicBezTo>
                  <a:pt x="3705598" y="-6079"/>
                  <a:pt x="3963836" y="69103"/>
                  <a:pt x="4233043" y="0"/>
                </a:cubicBezTo>
                <a:cubicBezTo>
                  <a:pt x="4502250" y="-69103"/>
                  <a:pt x="4584307" y="42470"/>
                  <a:pt x="4827275" y="0"/>
                </a:cubicBezTo>
                <a:cubicBezTo>
                  <a:pt x="5070243" y="-42470"/>
                  <a:pt x="5027615" y="21268"/>
                  <a:pt x="5082794" y="0"/>
                </a:cubicBezTo>
                <a:cubicBezTo>
                  <a:pt x="5137973" y="-21268"/>
                  <a:pt x="5386065" y="64929"/>
                  <a:pt x="5677026" y="0"/>
                </a:cubicBezTo>
                <a:cubicBezTo>
                  <a:pt x="5967987" y="-64929"/>
                  <a:pt x="6034462" y="52133"/>
                  <a:pt x="6384161" y="0"/>
                </a:cubicBezTo>
                <a:cubicBezTo>
                  <a:pt x="6733861" y="-52133"/>
                  <a:pt x="6521034" y="9555"/>
                  <a:pt x="6639681" y="0"/>
                </a:cubicBezTo>
                <a:cubicBezTo>
                  <a:pt x="6758328" y="-9555"/>
                  <a:pt x="7080575" y="51597"/>
                  <a:pt x="7459721" y="0"/>
                </a:cubicBezTo>
                <a:cubicBezTo>
                  <a:pt x="7838867" y="-51597"/>
                  <a:pt x="8091919" y="61579"/>
                  <a:pt x="8279760" y="0"/>
                </a:cubicBezTo>
                <a:cubicBezTo>
                  <a:pt x="8467601" y="-61579"/>
                  <a:pt x="8717097" y="6571"/>
                  <a:pt x="8986896" y="0"/>
                </a:cubicBezTo>
                <a:cubicBezTo>
                  <a:pt x="9256695" y="-6571"/>
                  <a:pt x="9147019" y="17200"/>
                  <a:pt x="9242416" y="0"/>
                </a:cubicBezTo>
                <a:cubicBezTo>
                  <a:pt x="9337813" y="-17200"/>
                  <a:pt x="9619783" y="28953"/>
                  <a:pt x="9723743" y="0"/>
                </a:cubicBezTo>
                <a:cubicBezTo>
                  <a:pt x="9827703" y="-28953"/>
                  <a:pt x="10210967" y="71650"/>
                  <a:pt x="10430879" y="0"/>
                </a:cubicBezTo>
                <a:cubicBezTo>
                  <a:pt x="10650791" y="-71650"/>
                  <a:pt x="10787701" y="31753"/>
                  <a:pt x="10912207" y="0"/>
                </a:cubicBezTo>
                <a:cubicBezTo>
                  <a:pt x="11036713" y="-31753"/>
                  <a:pt x="11417553" y="15014"/>
                  <a:pt x="11559919" y="0"/>
                </a:cubicBezTo>
                <a:cubicBezTo>
                  <a:pt x="11749115" y="13921"/>
                  <a:pt x="11825897" y="108991"/>
                  <a:pt x="11829437" y="269518"/>
                </a:cubicBezTo>
                <a:cubicBezTo>
                  <a:pt x="11846007" y="479343"/>
                  <a:pt x="11779551" y="587397"/>
                  <a:pt x="11829437" y="808537"/>
                </a:cubicBezTo>
                <a:cubicBezTo>
                  <a:pt x="11879323" y="1029677"/>
                  <a:pt x="11789972" y="1149084"/>
                  <a:pt x="11829437" y="1347556"/>
                </a:cubicBezTo>
                <a:cubicBezTo>
                  <a:pt x="11821343" y="1472206"/>
                  <a:pt x="11694378" y="1626936"/>
                  <a:pt x="11559919" y="1617074"/>
                </a:cubicBezTo>
                <a:cubicBezTo>
                  <a:pt x="11481476" y="1633455"/>
                  <a:pt x="11372465" y="1598979"/>
                  <a:pt x="11304399" y="1617074"/>
                </a:cubicBezTo>
                <a:cubicBezTo>
                  <a:pt x="11236333" y="1635169"/>
                  <a:pt x="10990038" y="1577187"/>
                  <a:pt x="10823072" y="1617074"/>
                </a:cubicBezTo>
                <a:cubicBezTo>
                  <a:pt x="10656106" y="1656961"/>
                  <a:pt x="10400753" y="1526148"/>
                  <a:pt x="10003032" y="1617074"/>
                </a:cubicBezTo>
                <a:cubicBezTo>
                  <a:pt x="9605311" y="1708000"/>
                  <a:pt x="9479847" y="1611055"/>
                  <a:pt x="9182992" y="1617074"/>
                </a:cubicBezTo>
                <a:cubicBezTo>
                  <a:pt x="8886137" y="1623093"/>
                  <a:pt x="8979198" y="1612445"/>
                  <a:pt x="8814569" y="1617074"/>
                </a:cubicBezTo>
                <a:cubicBezTo>
                  <a:pt x="8649940" y="1621703"/>
                  <a:pt x="8635658" y="1616698"/>
                  <a:pt x="8559049" y="1617074"/>
                </a:cubicBezTo>
                <a:cubicBezTo>
                  <a:pt x="8482440" y="1617450"/>
                  <a:pt x="8006871" y="1561306"/>
                  <a:pt x="7851914" y="1617074"/>
                </a:cubicBezTo>
                <a:cubicBezTo>
                  <a:pt x="7696957" y="1672842"/>
                  <a:pt x="7584205" y="1615798"/>
                  <a:pt x="7483490" y="1617074"/>
                </a:cubicBezTo>
                <a:cubicBezTo>
                  <a:pt x="7382775" y="1618350"/>
                  <a:pt x="7032595" y="1534502"/>
                  <a:pt x="6663450" y="1617074"/>
                </a:cubicBezTo>
                <a:cubicBezTo>
                  <a:pt x="6294305" y="1699646"/>
                  <a:pt x="6469060" y="1603635"/>
                  <a:pt x="6407931" y="1617074"/>
                </a:cubicBezTo>
                <a:cubicBezTo>
                  <a:pt x="6346802" y="1630513"/>
                  <a:pt x="5912218" y="1545520"/>
                  <a:pt x="5700795" y="1617074"/>
                </a:cubicBezTo>
                <a:cubicBezTo>
                  <a:pt x="5489372" y="1688628"/>
                  <a:pt x="5355824" y="1599866"/>
                  <a:pt x="5219467" y="1617074"/>
                </a:cubicBezTo>
                <a:cubicBezTo>
                  <a:pt x="5083110" y="1634282"/>
                  <a:pt x="5000240" y="1577699"/>
                  <a:pt x="4851044" y="1617074"/>
                </a:cubicBezTo>
                <a:cubicBezTo>
                  <a:pt x="4701848" y="1656449"/>
                  <a:pt x="4390672" y="1566777"/>
                  <a:pt x="4256812" y="1617074"/>
                </a:cubicBezTo>
                <a:cubicBezTo>
                  <a:pt x="4122952" y="1667371"/>
                  <a:pt x="3811350" y="1600921"/>
                  <a:pt x="3662581" y="1617074"/>
                </a:cubicBezTo>
                <a:cubicBezTo>
                  <a:pt x="3513812" y="1633227"/>
                  <a:pt x="3158952" y="1589122"/>
                  <a:pt x="2955445" y="1617074"/>
                </a:cubicBezTo>
                <a:cubicBezTo>
                  <a:pt x="2751938" y="1645026"/>
                  <a:pt x="2538797" y="1577128"/>
                  <a:pt x="2361213" y="1617074"/>
                </a:cubicBezTo>
                <a:cubicBezTo>
                  <a:pt x="2183629" y="1657020"/>
                  <a:pt x="2114115" y="1586746"/>
                  <a:pt x="1992790" y="1617074"/>
                </a:cubicBezTo>
                <a:cubicBezTo>
                  <a:pt x="1871465" y="1647402"/>
                  <a:pt x="1812250" y="1586810"/>
                  <a:pt x="1737270" y="1617074"/>
                </a:cubicBezTo>
                <a:cubicBezTo>
                  <a:pt x="1662290" y="1647338"/>
                  <a:pt x="1563052" y="1605594"/>
                  <a:pt x="1481751" y="1617074"/>
                </a:cubicBezTo>
                <a:cubicBezTo>
                  <a:pt x="1400450" y="1628554"/>
                  <a:pt x="677613" y="1501903"/>
                  <a:pt x="269518" y="1617074"/>
                </a:cubicBezTo>
                <a:cubicBezTo>
                  <a:pt x="93187" y="1634167"/>
                  <a:pt x="-13501" y="1489436"/>
                  <a:pt x="0" y="1347556"/>
                </a:cubicBezTo>
                <a:cubicBezTo>
                  <a:pt x="-37227" y="1173921"/>
                  <a:pt x="4719" y="931270"/>
                  <a:pt x="0" y="786976"/>
                </a:cubicBezTo>
                <a:cubicBezTo>
                  <a:pt x="-4719" y="642682"/>
                  <a:pt x="4556" y="474529"/>
                  <a:pt x="0" y="269518"/>
                </a:cubicBezTo>
                <a:close/>
              </a:path>
            </a:pathLst>
          </a:custGeom>
          <a:solidFill>
            <a:schemeClr val="accent1">
              <a:lumMod val="20000"/>
              <a:lumOff val="80000"/>
            </a:schemeClr>
          </a:solid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2DFA99E-9054-3B26-4CFD-7995CC658FE0}"/>
              </a:ext>
            </a:extLst>
          </p:cNvPr>
          <p:cNvSpPr txBox="1"/>
          <p:nvPr/>
        </p:nvSpPr>
        <p:spPr>
          <a:xfrm>
            <a:off x="231648" y="1005472"/>
            <a:ext cx="11609982" cy="1493229"/>
          </a:xfrm>
          <a:prstGeom prst="rect">
            <a:avLst/>
          </a:prstGeom>
          <a:noFill/>
        </p:spPr>
        <p:txBody>
          <a:bodyPr wrap="square">
            <a:spAutoFit/>
          </a:bodyPr>
          <a:lstStyle/>
          <a:p>
            <a:pPr algn="just">
              <a:lnSpc>
                <a:spcPct val="200000"/>
              </a:lnSpc>
            </a:pPr>
            <a:r>
              <a:rPr lang="fr-FR" sz="1600" b="0" i="0" dirty="0">
                <a:effectLst/>
                <a:latin typeface="Arial" panose="020B0604020202020204" pitchFamily="34" charset="0"/>
                <a:cs typeface="Arial" panose="020B0604020202020204" pitchFamily="34" charset="0"/>
              </a:rPr>
              <a:t>L'informatique est définie comme la </a:t>
            </a:r>
            <a:r>
              <a:rPr lang="fr-FR" sz="1600" b="1" i="0" u="sng" dirty="0">
                <a:effectLst/>
                <a:latin typeface="Arial" panose="020B0604020202020204" pitchFamily="34" charset="0"/>
                <a:cs typeface="Arial" panose="020B0604020202020204" pitchFamily="34" charset="0"/>
              </a:rPr>
              <a:t>science du traitement automatique de l'information</a:t>
            </a:r>
            <a:r>
              <a:rPr lang="fr-FR" sz="1600" b="0" i="0" dirty="0">
                <a:effectLst/>
                <a:latin typeface="Arial" panose="020B0604020202020204" pitchFamily="34" charset="0"/>
                <a:cs typeface="Arial" panose="020B0604020202020204" pitchFamily="34" charset="0"/>
              </a:rPr>
              <a:t>, intégrant des techniques pour la collecte, le traitement, la transmission et la restitution des données.</a:t>
            </a:r>
            <a:r>
              <a:rPr lang="fr-FR" sz="1600" dirty="0">
                <a:latin typeface="Arial" panose="020B0604020202020204" pitchFamily="34" charset="0"/>
                <a:cs typeface="Arial" panose="020B0604020202020204" pitchFamily="34" charset="0"/>
              </a:rPr>
              <a:t> </a:t>
            </a:r>
            <a:r>
              <a:rPr lang="fr-FR" sz="1600" b="0" i="0" dirty="0">
                <a:effectLst/>
                <a:latin typeface="Arial" panose="020B0604020202020204" pitchFamily="34" charset="0"/>
                <a:cs typeface="Arial" panose="020B0604020202020204" pitchFamily="34" charset="0"/>
              </a:rPr>
              <a:t>Le terme "informatique" est une contraction des mots «</a:t>
            </a:r>
            <a:r>
              <a:rPr lang="fr-FR" sz="1600" b="1" i="0" u="sng" dirty="0">
                <a:effectLst/>
                <a:latin typeface="Arial" panose="020B0604020202020204" pitchFamily="34" charset="0"/>
                <a:cs typeface="Arial" panose="020B0604020202020204" pitchFamily="34" charset="0"/>
              </a:rPr>
              <a:t>information</a:t>
            </a:r>
            <a:r>
              <a:rPr lang="fr-FR" sz="1600" b="0" i="0" dirty="0">
                <a:effectLst/>
                <a:latin typeface="Arial" panose="020B0604020202020204" pitchFamily="34" charset="0"/>
                <a:cs typeface="Arial" panose="020B0604020202020204" pitchFamily="34" charset="0"/>
              </a:rPr>
              <a:t>» et «</a:t>
            </a:r>
            <a:r>
              <a:rPr lang="fr-FR" sz="1600" b="1" i="0" u="sng" dirty="0">
                <a:effectLst/>
                <a:latin typeface="Arial" panose="020B0604020202020204" pitchFamily="34" charset="0"/>
                <a:cs typeface="Arial" panose="020B0604020202020204" pitchFamily="34" charset="0"/>
              </a:rPr>
              <a:t>automatique</a:t>
            </a:r>
            <a:r>
              <a:rPr lang="fr-FR" sz="1600" u="sng" dirty="0">
                <a:latin typeface="Arial" panose="020B0604020202020204" pitchFamily="34" charset="0"/>
                <a:cs typeface="Arial" panose="020B0604020202020204" pitchFamily="34" charset="0"/>
              </a:rPr>
              <a:t> »</a:t>
            </a:r>
            <a:r>
              <a:rPr lang="fr-FR" sz="1600" b="0" i="0" dirty="0">
                <a:effectLst/>
                <a:latin typeface="Arial" panose="020B0604020202020204" pitchFamily="34" charset="0"/>
                <a:cs typeface="Arial" panose="020B0604020202020204" pitchFamily="34" charset="0"/>
              </a:rPr>
              <a:t>  qui a été introduit pour la première fois en 1962 par Philippe Dreyfus.</a:t>
            </a:r>
            <a:endParaRPr lang="fr-FR" sz="1600"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2D708FEA-8C2B-1901-458B-4A0955526785}"/>
              </a:ext>
            </a:extLst>
          </p:cNvPr>
          <p:cNvSpPr txBox="1"/>
          <p:nvPr/>
        </p:nvSpPr>
        <p:spPr>
          <a:xfrm>
            <a:off x="240643" y="3799828"/>
            <a:ext cx="11180064" cy="2478114"/>
          </a:xfrm>
          <a:prstGeom prst="rect">
            <a:avLst/>
          </a:prstGeom>
          <a:noFill/>
        </p:spPr>
        <p:txBody>
          <a:bodyPr wrap="square">
            <a:spAutoFit/>
          </a:bodyPr>
          <a:lstStyle/>
          <a:p>
            <a:pPr marL="285750" indent="-285750">
              <a:lnSpc>
                <a:spcPct val="200000"/>
              </a:lnSpc>
              <a:buFont typeface="Wingdings" panose="05000000000000000000" pitchFamily="2" charset="2"/>
              <a:buChar char="ü"/>
            </a:pPr>
            <a:r>
              <a:rPr lang="fr-FR" sz="1600" b="1" i="0" dirty="0">
                <a:effectLst/>
                <a:latin typeface="Arial" panose="020B0604020202020204" pitchFamily="34" charset="0"/>
                <a:cs typeface="Arial" panose="020B0604020202020204" pitchFamily="34" charset="0"/>
              </a:rPr>
              <a:t>Éducation</a:t>
            </a:r>
            <a:r>
              <a:rPr lang="fr-FR" sz="1600" b="0" i="0" dirty="0">
                <a:effectLst/>
                <a:latin typeface="Arial" panose="020B0604020202020204" pitchFamily="34" charset="0"/>
                <a:cs typeface="Arial" panose="020B0604020202020204" pitchFamily="34" charset="0"/>
              </a:rPr>
              <a:t> : Utilisation d'applications pour l'apprentissage en ligne, les cours interactifs et les tutoriels.</a:t>
            </a:r>
            <a:endParaRPr lang="fr-FR" sz="1600" b="1" i="0" dirty="0">
              <a:effectLst/>
              <a:latin typeface="Arial" panose="020B0604020202020204" pitchFamily="34" charset="0"/>
              <a:cs typeface="Arial" panose="020B0604020202020204" pitchFamily="34" charset="0"/>
            </a:endParaRPr>
          </a:p>
          <a:p>
            <a:pPr marL="285750" indent="-285750" algn="l">
              <a:lnSpc>
                <a:spcPct val="200000"/>
              </a:lnSpc>
              <a:buFont typeface="Wingdings" panose="05000000000000000000" pitchFamily="2" charset="2"/>
              <a:buChar char="ü"/>
            </a:pPr>
            <a:r>
              <a:rPr lang="fr-FR" sz="1600" b="1" i="0" dirty="0">
                <a:effectLst/>
                <a:latin typeface="Arial" panose="020B0604020202020204" pitchFamily="34" charset="0"/>
                <a:cs typeface="Arial" panose="020B0604020202020204" pitchFamily="34" charset="0"/>
              </a:rPr>
              <a:t>Gestion d'entreprise </a:t>
            </a:r>
            <a:r>
              <a:rPr lang="fr-FR" sz="1600" b="0" i="0" dirty="0">
                <a:effectLst/>
                <a:latin typeface="Arial" panose="020B0604020202020204" pitchFamily="34" charset="0"/>
                <a:cs typeface="Arial" panose="020B0604020202020204" pitchFamily="34" charset="0"/>
              </a:rPr>
              <a:t>: Optimisation des processus opérationnels et des échanges financiers.</a:t>
            </a:r>
          </a:p>
          <a:p>
            <a:pPr marL="285750" indent="-285750">
              <a:lnSpc>
                <a:spcPct val="200000"/>
              </a:lnSpc>
              <a:buFont typeface="Wingdings" panose="05000000000000000000" pitchFamily="2" charset="2"/>
              <a:buChar char="ü"/>
            </a:pPr>
            <a:r>
              <a:rPr lang="fr-FR" sz="1600" b="1" i="0" dirty="0">
                <a:effectLst/>
                <a:latin typeface="Arial" panose="020B0604020202020204" pitchFamily="34" charset="0"/>
                <a:cs typeface="Arial" panose="020B0604020202020204" pitchFamily="34" charset="0"/>
              </a:rPr>
              <a:t>Développement de logiciels </a:t>
            </a:r>
            <a:r>
              <a:rPr lang="fr-FR" sz="1600" b="0" i="0" dirty="0">
                <a:effectLst/>
                <a:latin typeface="Arial" panose="020B0604020202020204" pitchFamily="34" charset="0"/>
                <a:cs typeface="Arial" panose="020B0604020202020204" pitchFamily="34" charset="0"/>
              </a:rPr>
              <a:t>: Création d'applications spécifiques pour résoudre des problèmes dans divers secteurs.</a:t>
            </a:r>
          </a:p>
          <a:p>
            <a:pPr marL="285750" indent="-285750" algn="l">
              <a:lnSpc>
                <a:spcPct val="200000"/>
              </a:lnSpc>
              <a:buFont typeface="Wingdings" panose="05000000000000000000" pitchFamily="2" charset="2"/>
              <a:buChar char="ü"/>
            </a:pPr>
            <a:r>
              <a:rPr lang="fr-FR" sz="1600" b="1" i="0" dirty="0">
                <a:effectLst/>
                <a:latin typeface="Arial" panose="020B0604020202020204" pitchFamily="34" charset="0"/>
                <a:cs typeface="Arial" panose="020B0604020202020204" pitchFamily="34" charset="0"/>
              </a:rPr>
              <a:t>Robotique</a:t>
            </a:r>
            <a:r>
              <a:rPr lang="fr-FR" sz="1600" b="0" i="0" dirty="0">
                <a:effectLst/>
                <a:latin typeface="Arial" panose="020B0604020202020204" pitchFamily="34" charset="0"/>
                <a:cs typeface="Arial" panose="020B0604020202020204" pitchFamily="34" charset="0"/>
              </a:rPr>
              <a:t> : Contrôle et automatisation des machines dans divers secteurs industriels.</a:t>
            </a:r>
          </a:p>
          <a:p>
            <a:pPr marL="285750" indent="-285750" algn="l">
              <a:lnSpc>
                <a:spcPct val="200000"/>
              </a:lnSpc>
              <a:buFont typeface="Wingdings" panose="05000000000000000000" pitchFamily="2" charset="2"/>
              <a:buChar char="ü"/>
            </a:pPr>
            <a:r>
              <a:rPr lang="fr-FR" sz="1600" b="1" i="0" dirty="0">
                <a:effectLst/>
                <a:latin typeface="Arial" panose="020B0604020202020204" pitchFamily="34" charset="0"/>
                <a:cs typeface="Arial" panose="020B0604020202020204" pitchFamily="34" charset="0"/>
              </a:rPr>
              <a:t>Communications</a:t>
            </a:r>
            <a:r>
              <a:rPr lang="fr-FR" sz="1600" b="0" i="0" dirty="0">
                <a:effectLst/>
                <a:latin typeface="Arial" panose="020B0604020202020204" pitchFamily="34" charset="0"/>
                <a:cs typeface="Arial" panose="020B0604020202020204" pitchFamily="34" charset="0"/>
              </a:rPr>
              <a:t> : Facilitation des échanges d'informations à travers les réseaux informatiques</a:t>
            </a:r>
          </a:p>
        </p:txBody>
      </p:sp>
      <p:sp>
        <p:nvSpPr>
          <p:cNvPr id="51" name="TextBox 50">
            <a:extLst>
              <a:ext uri="{FF2B5EF4-FFF2-40B4-BE49-F238E27FC236}">
                <a16:creationId xmlns:a16="http://schemas.microsoft.com/office/drawing/2014/main" id="{734FF8DA-D850-6AD2-9D54-DA20FAC630B2}"/>
              </a:ext>
            </a:extLst>
          </p:cNvPr>
          <p:cNvSpPr txBox="1"/>
          <p:nvPr/>
        </p:nvSpPr>
        <p:spPr>
          <a:xfrm>
            <a:off x="240643" y="555700"/>
            <a:ext cx="1438656" cy="369332"/>
          </a:xfrm>
          <a:prstGeom prst="rect">
            <a:avLst/>
          </a:prstGeom>
          <a:noFill/>
        </p:spPr>
        <p:txBody>
          <a:bodyPr wrap="square">
            <a:spAutoFit/>
          </a:bodyPr>
          <a:lstStyle/>
          <a:p>
            <a:pPr algn="l"/>
            <a:r>
              <a:rPr lang="fr-FR" b="1" i="0" u="sng" dirty="0">
                <a:solidFill>
                  <a:schemeClr val="accent1">
                    <a:lumMod val="75000"/>
                  </a:schemeClr>
                </a:solidFill>
                <a:effectLst/>
                <a:latin typeface="Arial" panose="020B0604020202020204" pitchFamily="34" charset="0"/>
                <a:cs typeface="Arial" panose="020B0604020202020204" pitchFamily="34" charset="0"/>
              </a:rPr>
              <a:t>Définition</a:t>
            </a:r>
          </a:p>
        </p:txBody>
      </p:sp>
      <p:sp>
        <p:nvSpPr>
          <p:cNvPr id="52" name="TextBox 51">
            <a:extLst>
              <a:ext uri="{FF2B5EF4-FFF2-40B4-BE49-F238E27FC236}">
                <a16:creationId xmlns:a16="http://schemas.microsoft.com/office/drawing/2014/main" id="{B7DD3753-EF93-8EFC-1511-D8EB64F6AF8E}"/>
              </a:ext>
            </a:extLst>
          </p:cNvPr>
          <p:cNvSpPr txBox="1"/>
          <p:nvPr/>
        </p:nvSpPr>
        <p:spPr>
          <a:xfrm>
            <a:off x="240643" y="3056345"/>
            <a:ext cx="3742944" cy="369332"/>
          </a:xfrm>
          <a:prstGeom prst="rect">
            <a:avLst/>
          </a:prstGeom>
          <a:noFill/>
        </p:spPr>
        <p:txBody>
          <a:bodyPr wrap="square">
            <a:spAutoFit/>
          </a:bodyPr>
          <a:lstStyle/>
          <a:p>
            <a:pPr algn="l"/>
            <a:r>
              <a:rPr lang="fr-FR" b="1" u="sng" dirty="0">
                <a:solidFill>
                  <a:schemeClr val="accent1">
                    <a:lumMod val="75000"/>
                  </a:schemeClr>
                </a:solidFill>
                <a:latin typeface="Arial" panose="020B0604020202020204" pitchFamily="34" charset="0"/>
                <a:cs typeface="Arial" panose="020B0604020202020204" pitchFamily="34" charset="0"/>
              </a:rPr>
              <a:t>Applications de l’informatique</a:t>
            </a:r>
            <a:endParaRPr lang="fr-FR" b="1" i="0" u="sng" dirty="0">
              <a:solidFill>
                <a:schemeClr val="accent1">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4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0"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Branches de l’informatique</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03</a:t>
            </a:r>
          </a:p>
        </p:txBody>
      </p:sp>
      <p:pic>
        <p:nvPicPr>
          <p:cNvPr id="5" name="Picture 4">
            <a:extLst>
              <a:ext uri="{FF2B5EF4-FFF2-40B4-BE49-F238E27FC236}">
                <a16:creationId xmlns:a16="http://schemas.microsoft.com/office/drawing/2014/main" id="{009B47BD-B747-41D3-9871-F75820C1E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888" y="544809"/>
            <a:ext cx="6232398" cy="6241510"/>
          </a:xfrm>
          <a:prstGeom prst="rect">
            <a:avLst/>
          </a:prstGeom>
        </p:spPr>
      </p:pic>
    </p:spTree>
    <p:extLst>
      <p:ext uri="{BB962C8B-B14F-4D97-AF65-F5344CB8AC3E}">
        <p14:creationId xmlns:p14="http://schemas.microsoft.com/office/powerpoint/2010/main" val="338549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7" name="Rectangle: Rounded Corners 44">
            <a:extLst>
              <a:ext uri="{FF2B5EF4-FFF2-40B4-BE49-F238E27FC236}">
                <a16:creationId xmlns:a16="http://schemas.microsoft.com/office/drawing/2014/main" id="{BC8523FA-C241-345C-9DF2-85B835134F3F}"/>
              </a:ext>
            </a:extLst>
          </p:cNvPr>
          <p:cNvSpPr/>
          <p:nvPr/>
        </p:nvSpPr>
        <p:spPr>
          <a:xfrm>
            <a:off x="4777512" y="1733879"/>
            <a:ext cx="6988416" cy="1900777"/>
          </a:xfrm>
          <a:custGeom>
            <a:avLst/>
            <a:gdLst>
              <a:gd name="connsiteX0" fmla="*/ 0 w 6988416"/>
              <a:gd name="connsiteY0" fmla="*/ 316803 h 1900777"/>
              <a:gd name="connsiteX1" fmla="*/ 316803 w 6988416"/>
              <a:gd name="connsiteY1" fmla="*/ 0 h 1900777"/>
              <a:gd name="connsiteX2" fmla="*/ 894513 w 6988416"/>
              <a:gd name="connsiteY2" fmla="*/ 0 h 1900777"/>
              <a:gd name="connsiteX3" fmla="*/ 1408675 w 6988416"/>
              <a:gd name="connsiteY3" fmla="*/ 0 h 1900777"/>
              <a:gd name="connsiteX4" fmla="*/ 1859289 w 6988416"/>
              <a:gd name="connsiteY4" fmla="*/ 0 h 1900777"/>
              <a:gd name="connsiteX5" fmla="*/ 2436999 w 6988416"/>
              <a:gd name="connsiteY5" fmla="*/ 0 h 1900777"/>
              <a:gd name="connsiteX6" fmla="*/ 3014709 w 6988416"/>
              <a:gd name="connsiteY6" fmla="*/ 0 h 1900777"/>
              <a:gd name="connsiteX7" fmla="*/ 3655967 w 6988416"/>
              <a:gd name="connsiteY7" fmla="*/ 0 h 1900777"/>
              <a:gd name="connsiteX8" fmla="*/ 4233677 w 6988416"/>
              <a:gd name="connsiteY8" fmla="*/ 0 h 1900777"/>
              <a:gd name="connsiteX9" fmla="*/ 4684291 w 6988416"/>
              <a:gd name="connsiteY9" fmla="*/ 0 h 1900777"/>
              <a:gd name="connsiteX10" fmla="*/ 5071356 w 6988416"/>
              <a:gd name="connsiteY10" fmla="*/ 0 h 1900777"/>
              <a:gd name="connsiteX11" fmla="*/ 5458422 w 6988416"/>
              <a:gd name="connsiteY11" fmla="*/ 0 h 1900777"/>
              <a:gd name="connsiteX12" fmla="*/ 6163228 w 6988416"/>
              <a:gd name="connsiteY12" fmla="*/ 0 h 1900777"/>
              <a:gd name="connsiteX13" fmla="*/ 6671613 w 6988416"/>
              <a:gd name="connsiteY13" fmla="*/ 0 h 1900777"/>
              <a:gd name="connsiteX14" fmla="*/ 6988416 w 6988416"/>
              <a:gd name="connsiteY14" fmla="*/ 316803 h 1900777"/>
              <a:gd name="connsiteX15" fmla="*/ 6988416 w 6988416"/>
              <a:gd name="connsiteY15" fmla="*/ 713850 h 1900777"/>
              <a:gd name="connsiteX16" fmla="*/ 6988416 w 6988416"/>
              <a:gd name="connsiteY16" fmla="*/ 1123569 h 1900777"/>
              <a:gd name="connsiteX17" fmla="*/ 6988416 w 6988416"/>
              <a:gd name="connsiteY17" fmla="*/ 1583974 h 1900777"/>
              <a:gd name="connsiteX18" fmla="*/ 6671613 w 6988416"/>
              <a:gd name="connsiteY18" fmla="*/ 1900777 h 1900777"/>
              <a:gd name="connsiteX19" fmla="*/ 6093903 w 6988416"/>
              <a:gd name="connsiteY19" fmla="*/ 1900777 h 1900777"/>
              <a:gd name="connsiteX20" fmla="*/ 5643289 w 6988416"/>
              <a:gd name="connsiteY20" fmla="*/ 1900777 h 1900777"/>
              <a:gd name="connsiteX21" fmla="*/ 5192675 w 6988416"/>
              <a:gd name="connsiteY21" fmla="*/ 1900777 h 1900777"/>
              <a:gd name="connsiteX22" fmla="*/ 4487869 w 6988416"/>
              <a:gd name="connsiteY22" fmla="*/ 1900777 h 1900777"/>
              <a:gd name="connsiteX23" fmla="*/ 3910159 w 6988416"/>
              <a:gd name="connsiteY23" fmla="*/ 1900777 h 1900777"/>
              <a:gd name="connsiteX24" fmla="*/ 3523094 w 6988416"/>
              <a:gd name="connsiteY24" fmla="*/ 1900777 h 1900777"/>
              <a:gd name="connsiteX25" fmla="*/ 2818287 w 6988416"/>
              <a:gd name="connsiteY25" fmla="*/ 1900777 h 1900777"/>
              <a:gd name="connsiteX26" fmla="*/ 2240577 w 6988416"/>
              <a:gd name="connsiteY26" fmla="*/ 1900777 h 1900777"/>
              <a:gd name="connsiteX27" fmla="*/ 1853512 w 6988416"/>
              <a:gd name="connsiteY27" fmla="*/ 1900777 h 1900777"/>
              <a:gd name="connsiteX28" fmla="*/ 1466446 w 6988416"/>
              <a:gd name="connsiteY28" fmla="*/ 1900777 h 1900777"/>
              <a:gd name="connsiteX29" fmla="*/ 316803 w 6988416"/>
              <a:gd name="connsiteY29" fmla="*/ 1900777 h 1900777"/>
              <a:gd name="connsiteX30" fmla="*/ 0 w 6988416"/>
              <a:gd name="connsiteY30" fmla="*/ 1583974 h 1900777"/>
              <a:gd name="connsiteX31" fmla="*/ 0 w 6988416"/>
              <a:gd name="connsiteY31" fmla="*/ 1199599 h 1900777"/>
              <a:gd name="connsiteX32" fmla="*/ 0 w 6988416"/>
              <a:gd name="connsiteY32" fmla="*/ 802552 h 1900777"/>
              <a:gd name="connsiteX33" fmla="*/ 0 w 6988416"/>
              <a:gd name="connsiteY33" fmla="*/ 316803 h 190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88416" h="1900777" fill="none" extrusionOk="0">
                <a:moveTo>
                  <a:pt x="0" y="316803"/>
                </a:moveTo>
                <a:cubicBezTo>
                  <a:pt x="-20900" y="142885"/>
                  <a:pt x="130642" y="-26392"/>
                  <a:pt x="316803" y="0"/>
                </a:cubicBezTo>
                <a:cubicBezTo>
                  <a:pt x="455252" y="-30322"/>
                  <a:pt x="628137" y="27794"/>
                  <a:pt x="894513" y="0"/>
                </a:cubicBezTo>
                <a:cubicBezTo>
                  <a:pt x="1160889" y="-27794"/>
                  <a:pt x="1286219" y="20678"/>
                  <a:pt x="1408675" y="0"/>
                </a:cubicBezTo>
                <a:cubicBezTo>
                  <a:pt x="1531131" y="-20678"/>
                  <a:pt x="1682597" y="19336"/>
                  <a:pt x="1859289" y="0"/>
                </a:cubicBezTo>
                <a:cubicBezTo>
                  <a:pt x="2035981" y="-19336"/>
                  <a:pt x="2318287" y="18431"/>
                  <a:pt x="2436999" y="0"/>
                </a:cubicBezTo>
                <a:cubicBezTo>
                  <a:pt x="2555711" y="-18431"/>
                  <a:pt x="2768232" y="6928"/>
                  <a:pt x="3014709" y="0"/>
                </a:cubicBezTo>
                <a:cubicBezTo>
                  <a:pt x="3261186" y="-6928"/>
                  <a:pt x="3437688" y="6156"/>
                  <a:pt x="3655967" y="0"/>
                </a:cubicBezTo>
                <a:cubicBezTo>
                  <a:pt x="3874246" y="-6156"/>
                  <a:pt x="4031428" y="9999"/>
                  <a:pt x="4233677" y="0"/>
                </a:cubicBezTo>
                <a:cubicBezTo>
                  <a:pt x="4435926" y="-9999"/>
                  <a:pt x="4495954" y="27350"/>
                  <a:pt x="4684291" y="0"/>
                </a:cubicBezTo>
                <a:cubicBezTo>
                  <a:pt x="4872628" y="-27350"/>
                  <a:pt x="4975842" y="10193"/>
                  <a:pt x="5071356" y="0"/>
                </a:cubicBezTo>
                <a:cubicBezTo>
                  <a:pt x="5166870" y="-10193"/>
                  <a:pt x="5302476" y="34967"/>
                  <a:pt x="5458422" y="0"/>
                </a:cubicBezTo>
                <a:cubicBezTo>
                  <a:pt x="5614368" y="-34967"/>
                  <a:pt x="5838246" y="75146"/>
                  <a:pt x="6163228" y="0"/>
                </a:cubicBezTo>
                <a:cubicBezTo>
                  <a:pt x="6488210" y="-75146"/>
                  <a:pt x="6555073" y="21998"/>
                  <a:pt x="6671613" y="0"/>
                </a:cubicBezTo>
                <a:cubicBezTo>
                  <a:pt x="6813031" y="-39307"/>
                  <a:pt x="6988539" y="187596"/>
                  <a:pt x="6988416" y="316803"/>
                </a:cubicBezTo>
                <a:cubicBezTo>
                  <a:pt x="7025323" y="445826"/>
                  <a:pt x="6963765" y="528475"/>
                  <a:pt x="6988416" y="713850"/>
                </a:cubicBezTo>
                <a:cubicBezTo>
                  <a:pt x="7013067" y="899225"/>
                  <a:pt x="6959026" y="991455"/>
                  <a:pt x="6988416" y="1123569"/>
                </a:cubicBezTo>
                <a:cubicBezTo>
                  <a:pt x="7017806" y="1255683"/>
                  <a:pt x="6969675" y="1429526"/>
                  <a:pt x="6988416" y="1583974"/>
                </a:cubicBezTo>
                <a:cubicBezTo>
                  <a:pt x="7003261" y="1796229"/>
                  <a:pt x="6876059" y="1878029"/>
                  <a:pt x="6671613" y="1900777"/>
                </a:cubicBezTo>
                <a:cubicBezTo>
                  <a:pt x="6552360" y="1955125"/>
                  <a:pt x="6284703" y="1853240"/>
                  <a:pt x="6093903" y="1900777"/>
                </a:cubicBezTo>
                <a:cubicBezTo>
                  <a:pt x="5903103" y="1948314"/>
                  <a:pt x="5806989" y="1857471"/>
                  <a:pt x="5643289" y="1900777"/>
                </a:cubicBezTo>
                <a:cubicBezTo>
                  <a:pt x="5479589" y="1944083"/>
                  <a:pt x="5321915" y="1892386"/>
                  <a:pt x="5192675" y="1900777"/>
                </a:cubicBezTo>
                <a:cubicBezTo>
                  <a:pt x="5063435" y="1909168"/>
                  <a:pt x="4719635" y="1862706"/>
                  <a:pt x="4487869" y="1900777"/>
                </a:cubicBezTo>
                <a:cubicBezTo>
                  <a:pt x="4256103" y="1938848"/>
                  <a:pt x="4171758" y="1839867"/>
                  <a:pt x="3910159" y="1900777"/>
                </a:cubicBezTo>
                <a:cubicBezTo>
                  <a:pt x="3648560" y="1961687"/>
                  <a:pt x="3695317" y="1879243"/>
                  <a:pt x="3523094" y="1900777"/>
                </a:cubicBezTo>
                <a:cubicBezTo>
                  <a:pt x="3350871" y="1922311"/>
                  <a:pt x="2993850" y="1838321"/>
                  <a:pt x="2818287" y="1900777"/>
                </a:cubicBezTo>
                <a:cubicBezTo>
                  <a:pt x="2642724" y="1963233"/>
                  <a:pt x="2392673" y="1836057"/>
                  <a:pt x="2240577" y="1900777"/>
                </a:cubicBezTo>
                <a:cubicBezTo>
                  <a:pt x="2088481" y="1965497"/>
                  <a:pt x="1944907" y="1857190"/>
                  <a:pt x="1853512" y="1900777"/>
                </a:cubicBezTo>
                <a:cubicBezTo>
                  <a:pt x="1762117" y="1944364"/>
                  <a:pt x="1592045" y="1888344"/>
                  <a:pt x="1466446" y="1900777"/>
                </a:cubicBezTo>
                <a:cubicBezTo>
                  <a:pt x="1340847" y="1913210"/>
                  <a:pt x="649015" y="1888813"/>
                  <a:pt x="316803" y="1900777"/>
                </a:cubicBezTo>
                <a:cubicBezTo>
                  <a:pt x="162521" y="1877925"/>
                  <a:pt x="-24612" y="1767288"/>
                  <a:pt x="0" y="1583974"/>
                </a:cubicBezTo>
                <a:cubicBezTo>
                  <a:pt x="-17145" y="1492508"/>
                  <a:pt x="40997" y="1354148"/>
                  <a:pt x="0" y="1199599"/>
                </a:cubicBezTo>
                <a:cubicBezTo>
                  <a:pt x="-40997" y="1045051"/>
                  <a:pt x="25269" y="974488"/>
                  <a:pt x="0" y="802552"/>
                </a:cubicBezTo>
                <a:cubicBezTo>
                  <a:pt x="-25269" y="630616"/>
                  <a:pt x="26594" y="481358"/>
                  <a:pt x="0" y="316803"/>
                </a:cubicBezTo>
                <a:close/>
              </a:path>
              <a:path w="6988416" h="1900777" stroke="0" extrusionOk="0">
                <a:moveTo>
                  <a:pt x="0" y="316803"/>
                </a:moveTo>
                <a:cubicBezTo>
                  <a:pt x="27511" y="120795"/>
                  <a:pt x="164270" y="-22192"/>
                  <a:pt x="316803" y="0"/>
                </a:cubicBezTo>
                <a:cubicBezTo>
                  <a:pt x="579178" y="-42182"/>
                  <a:pt x="808375" y="60405"/>
                  <a:pt x="1021609" y="0"/>
                </a:cubicBezTo>
                <a:cubicBezTo>
                  <a:pt x="1234843" y="-60405"/>
                  <a:pt x="1301979" y="32912"/>
                  <a:pt x="1472223" y="0"/>
                </a:cubicBezTo>
                <a:cubicBezTo>
                  <a:pt x="1642467" y="-32912"/>
                  <a:pt x="1789902" y="44757"/>
                  <a:pt x="1986385" y="0"/>
                </a:cubicBezTo>
                <a:cubicBezTo>
                  <a:pt x="2182868" y="-44757"/>
                  <a:pt x="2341054" y="36963"/>
                  <a:pt x="2500547" y="0"/>
                </a:cubicBezTo>
                <a:cubicBezTo>
                  <a:pt x="2660040" y="-36963"/>
                  <a:pt x="2968705" y="63429"/>
                  <a:pt x="3141805" y="0"/>
                </a:cubicBezTo>
                <a:cubicBezTo>
                  <a:pt x="3314905" y="-63429"/>
                  <a:pt x="3408388" y="13636"/>
                  <a:pt x="3528871" y="0"/>
                </a:cubicBezTo>
                <a:cubicBezTo>
                  <a:pt x="3649354" y="-13636"/>
                  <a:pt x="3806388" y="9311"/>
                  <a:pt x="3915936" y="0"/>
                </a:cubicBezTo>
                <a:cubicBezTo>
                  <a:pt x="4025484" y="-9311"/>
                  <a:pt x="4213862" y="52499"/>
                  <a:pt x="4493646" y="0"/>
                </a:cubicBezTo>
                <a:cubicBezTo>
                  <a:pt x="4773430" y="-52499"/>
                  <a:pt x="4784150" y="24959"/>
                  <a:pt x="5071356" y="0"/>
                </a:cubicBezTo>
                <a:cubicBezTo>
                  <a:pt x="5358562" y="-24959"/>
                  <a:pt x="5359329" y="28527"/>
                  <a:pt x="5458422" y="0"/>
                </a:cubicBezTo>
                <a:cubicBezTo>
                  <a:pt x="5557515" y="-28527"/>
                  <a:pt x="5770379" y="32568"/>
                  <a:pt x="6036132" y="0"/>
                </a:cubicBezTo>
                <a:cubicBezTo>
                  <a:pt x="6301885" y="-32568"/>
                  <a:pt x="6359536" y="45348"/>
                  <a:pt x="6671613" y="0"/>
                </a:cubicBezTo>
                <a:cubicBezTo>
                  <a:pt x="6826258" y="-29026"/>
                  <a:pt x="6981998" y="152280"/>
                  <a:pt x="6988416" y="316803"/>
                </a:cubicBezTo>
                <a:cubicBezTo>
                  <a:pt x="6991352" y="500117"/>
                  <a:pt x="6960447" y="572512"/>
                  <a:pt x="6988416" y="713850"/>
                </a:cubicBezTo>
                <a:cubicBezTo>
                  <a:pt x="7016385" y="855188"/>
                  <a:pt x="6975946" y="955542"/>
                  <a:pt x="6988416" y="1148912"/>
                </a:cubicBezTo>
                <a:cubicBezTo>
                  <a:pt x="7000886" y="1342282"/>
                  <a:pt x="6953378" y="1437471"/>
                  <a:pt x="6988416" y="1583974"/>
                </a:cubicBezTo>
                <a:cubicBezTo>
                  <a:pt x="6981007" y="1759749"/>
                  <a:pt x="6858057" y="1905703"/>
                  <a:pt x="6671613" y="1900777"/>
                </a:cubicBezTo>
                <a:cubicBezTo>
                  <a:pt x="6465009" y="1916715"/>
                  <a:pt x="6371308" y="1866036"/>
                  <a:pt x="6157451" y="1900777"/>
                </a:cubicBezTo>
                <a:cubicBezTo>
                  <a:pt x="5943594" y="1935518"/>
                  <a:pt x="5662547" y="1896290"/>
                  <a:pt x="5516193" y="1900777"/>
                </a:cubicBezTo>
                <a:cubicBezTo>
                  <a:pt x="5369839" y="1905264"/>
                  <a:pt x="5136964" y="1836532"/>
                  <a:pt x="4811387" y="1900777"/>
                </a:cubicBezTo>
                <a:cubicBezTo>
                  <a:pt x="4485810" y="1965022"/>
                  <a:pt x="4574794" y="1863265"/>
                  <a:pt x="4424321" y="1900777"/>
                </a:cubicBezTo>
                <a:cubicBezTo>
                  <a:pt x="4273848" y="1938289"/>
                  <a:pt x="4030349" y="1836707"/>
                  <a:pt x="3783063" y="1900777"/>
                </a:cubicBezTo>
                <a:cubicBezTo>
                  <a:pt x="3535777" y="1964847"/>
                  <a:pt x="3371580" y="1869358"/>
                  <a:pt x="3078257" y="1900777"/>
                </a:cubicBezTo>
                <a:cubicBezTo>
                  <a:pt x="2784934" y="1932196"/>
                  <a:pt x="2807611" y="1854890"/>
                  <a:pt x="2691191" y="1900777"/>
                </a:cubicBezTo>
                <a:cubicBezTo>
                  <a:pt x="2574771" y="1946664"/>
                  <a:pt x="2213723" y="1870290"/>
                  <a:pt x="1986385" y="1900777"/>
                </a:cubicBezTo>
                <a:cubicBezTo>
                  <a:pt x="1759047" y="1931264"/>
                  <a:pt x="1710252" y="1892537"/>
                  <a:pt x="1599319" y="1900777"/>
                </a:cubicBezTo>
                <a:cubicBezTo>
                  <a:pt x="1488386" y="1909017"/>
                  <a:pt x="1208034" y="1898148"/>
                  <a:pt x="1085157" y="1900777"/>
                </a:cubicBezTo>
                <a:cubicBezTo>
                  <a:pt x="962280" y="1903406"/>
                  <a:pt x="624965" y="1827403"/>
                  <a:pt x="316803" y="1900777"/>
                </a:cubicBezTo>
                <a:cubicBezTo>
                  <a:pt x="98240" y="1889455"/>
                  <a:pt x="-4559" y="1758242"/>
                  <a:pt x="0" y="1583974"/>
                </a:cubicBezTo>
                <a:cubicBezTo>
                  <a:pt x="-1219" y="1465770"/>
                  <a:pt x="40592" y="1350463"/>
                  <a:pt x="0" y="1174255"/>
                </a:cubicBezTo>
                <a:cubicBezTo>
                  <a:pt x="-40592" y="998047"/>
                  <a:pt x="15369" y="953499"/>
                  <a:pt x="0" y="739193"/>
                </a:cubicBezTo>
                <a:cubicBezTo>
                  <a:pt x="-15369" y="524887"/>
                  <a:pt x="26041" y="526676"/>
                  <a:pt x="0" y="316803"/>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Générations des ordinateurs</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04</a:t>
            </a:r>
          </a:p>
        </p:txBody>
      </p:sp>
      <p:sp>
        <p:nvSpPr>
          <p:cNvPr id="5" name="TextBox 4">
            <a:extLst>
              <a:ext uri="{FF2B5EF4-FFF2-40B4-BE49-F238E27FC236}">
                <a16:creationId xmlns:a16="http://schemas.microsoft.com/office/drawing/2014/main" id="{4E0290B4-3ADC-508F-3A89-86EED1654912}"/>
              </a:ext>
            </a:extLst>
          </p:cNvPr>
          <p:cNvSpPr txBox="1"/>
          <p:nvPr/>
        </p:nvSpPr>
        <p:spPr>
          <a:xfrm>
            <a:off x="240792" y="735830"/>
            <a:ext cx="3465576" cy="369332"/>
          </a:xfrm>
          <a:prstGeom prst="rect">
            <a:avLst/>
          </a:prstGeom>
          <a:noFill/>
        </p:spPr>
        <p:txBody>
          <a:bodyPr wrap="square">
            <a:spAutoFit/>
          </a:bodyPr>
          <a:lstStyle/>
          <a:p>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1</a:t>
            </a:r>
            <a:r>
              <a:rPr lang="en-US" sz="1800" b="1" u="sng" baseline="30000"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ère</a:t>
            </a:r>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 Génération (1945 - 1957)</a:t>
            </a:r>
            <a:endParaRPr lang="fr-FR" b="1" u="sng" dirty="0">
              <a:solidFill>
                <a:schemeClr val="accent1">
                  <a:lumMod val="7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080FA76-3BC0-2E5F-1308-11BD5F9F7604}"/>
              </a:ext>
            </a:extLst>
          </p:cNvPr>
          <p:cNvSpPr txBox="1"/>
          <p:nvPr/>
        </p:nvSpPr>
        <p:spPr>
          <a:xfrm>
            <a:off x="240792" y="1138492"/>
            <a:ext cx="11829288" cy="646331"/>
          </a:xfrm>
          <a:prstGeom prst="rect">
            <a:avLst/>
          </a:prstGeom>
          <a:noFill/>
        </p:spPr>
        <p:txBody>
          <a:bodyPr wrap="square">
            <a:spAutoFit/>
          </a:bodyPr>
          <a:lstStyle/>
          <a:p>
            <a:r>
              <a:rPr lang="fr-FR" sz="1800" dirty="0">
                <a:effectLst/>
                <a:latin typeface="Cambria" panose="02040503050406030204" pitchFamily="18" charset="0"/>
                <a:ea typeface="MS Mincho" panose="02020609040205080304" pitchFamily="49" charset="-128"/>
                <a:cs typeface="Times New Roman" panose="02020603050405020304" pitchFamily="18" charset="0"/>
              </a:rPr>
              <a:t>C’est les ordinateurs construits sur la base des “tubes électroniques” (aussi appelés “tubes à vide”). </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Exemple : ENIAC (1945) et IBM 701 (1952).</a:t>
            </a:r>
            <a:endParaRPr lang="fr-FR" dirty="0"/>
          </a:p>
        </p:txBody>
      </p:sp>
      <p:pic>
        <p:nvPicPr>
          <p:cNvPr id="8" name="Picture 7">
            <a:extLst>
              <a:ext uri="{FF2B5EF4-FFF2-40B4-BE49-F238E27FC236}">
                <a16:creationId xmlns:a16="http://schemas.microsoft.com/office/drawing/2014/main" id="{587463CD-AC01-C9FC-9874-C37D2136A9F2}"/>
              </a:ext>
            </a:extLst>
          </p:cNvPr>
          <p:cNvPicPr>
            <a:picLocks noChangeAspect="1"/>
          </p:cNvPicPr>
          <p:nvPr/>
        </p:nvPicPr>
        <p:blipFill>
          <a:blip r:embed="rId3"/>
          <a:stretch>
            <a:fillRect/>
          </a:stretch>
        </p:blipFill>
        <p:spPr>
          <a:xfrm>
            <a:off x="426072" y="1970639"/>
            <a:ext cx="3280296" cy="4381889"/>
          </a:xfrm>
          <a:prstGeom prst="rect">
            <a:avLst/>
          </a:prstGeom>
        </p:spPr>
      </p:pic>
      <p:sp>
        <p:nvSpPr>
          <p:cNvPr id="12" name="TextBox 11">
            <a:extLst>
              <a:ext uri="{FF2B5EF4-FFF2-40B4-BE49-F238E27FC236}">
                <a16:creationId xmlns:a16="http://schemas.microsoft.com/office/drawing/2014/main" id="{E138CACE-22FF-7981-3BB6-52DD4D021BF7}"/>
              </a:ext>
            </a:extLst>
          </p:cNvPr>
          <p:cNvSpPr txBox="1"/>
          <p:nvPr/>
        </p:nvSpPr>
        <p:spPr>
          <a:xfrm>
            <a:off x="41148" y="6410065"/>
            <a:ext cx="4128516" cy="307777"/>
          </a:xfrm>
          <a:prstGeom prst="rect">
            <a:avLst/>
          </a:prstGeom>
          <a:noFill/>
        </p:spPr>
        <p:txBody>
          <a:bodyPr wrap="square">
            <a:spAutoFit/>
          </a:bodyPr>
          <a:lstStyle/>
          <a:p>
            <a:r>
              <a:rPr lang="fr-FR" sz="1400" b="0" i="0" dirty="0">
                <a:solidFill>
                  <a:srgbClr val="202122"/>
                </a:solidFill>
                <a:effectLst/>
                <a:latin typeface="Arial" panose="020B0604020202020204" pitchFamily="34" charset="0"/>
              </a:rPr>
              <a:t>La console de l'opérateur de l'ordinateur IBM 701</a:t>
            </a:r>
            <a:endParaRPr lang="fr-FR" sz="1400" dirty="0"/>
          </a:p>
        </p:txBody>
      </p:sp>
      <p:sp>
        <p:nvSpPr>
          <p:cNvPr id="14" name="TextBox 13">
            <a:extLst>
              <a:ext uri="{FF2B5EF4-FFF2-40B4-BE49-F238E27FC236}">
                <a16:creationId xmlns:a16="http://schemas.microsoft.com/office/drawing/2014/main" id="{C775A6D4-4417-4130-6347-0A9657B3A1FE}"/>
              </a:ext>
            </a:extLst>
          </p:cNvPr>
          <p:cNvSpPr txBox="1"/>
          <p:nvPr/>
        </p:nvSpPr>
        <p:spPr>
          <a:xfrm>
            <a:off x="4874400" y="1623228"/>
            <a:ext cx="6891528" cy="1900777"/>
          </a:xfrm>
          <a:prstGeom prst="rect">
            <a:avLst/>
          </a:prstGeom>
          <a:noFill/>
        </p:spPr>
        <p:txBody>
          <a:bodyPr wrap="square">
            <a:spAutoFit/>
          </a:bodyPr>
          <a:lstStyle/>
          <a:p>
            <a:pPr algn="just">
              <a:lnSpc>
                <a:spcPct val="150000"/>
              </a:lnSpc>
            </a:pPr>
            <a:r>
              <a:rPr lang="fr-FR" sz="1600" dirty="0"/>
              <a:t>Les </a:t>
            </a:r>
            <a:r>
              <a:rPr lang="fr-FR" sz="1600" b="1" dirty="0"/>
              <a:t>tubes à vide</a:t>
            </a:r>
            <a:r>
              <a:rPr lang="fr-FR" sz="1600" dirty="0"/>
              <a:t> (ou "vacuum tubes") sont des composants électroniques utilisés dans les premiers ordinateurs. Ils servaient à </a:t>
            </a:r>
            <a:r>
              <a:rPr lang="fr-FR" sz="1600" b="1" dirty="0"/>
              <a:t>amplifier les signaux électriques</a:t>
            </a:r>
            <a:r>
              <a:rPr lang="fr-FR" sz="1600" dirty="0"/>
              <a:t> et à </a:t>
            </a:r>
            <a:r>
              <a:rPr lang="fr-FR" sz="1600" b="1" dirty="0"/>
              <a:t>commuter</a:t>
            </a:r>
            <a:r>
              <a:rPr lang="fr-FR" sz="1600" dirty="0"/>
              <a:t> des circuits, permettant ainsi la réalisation de calculs logiques et arithmétiques. Ils ont été remplacés par des </a:t>
            </a:r>
            <a:r>
              <a:rPr lang="fr-FR" sz="1600" b="1" dirty="0"/>
              <a:t>transistors</a:t>
            </a:r>
            <a:r>
              <a:rPr lang="fr-FR" sz="1600" dirty="0"/>
              <a:t>, qui étaient beaucoup plus petits, plus fiables et plus économes en énergie.</a:t>
            </a:r>
          </a:p>
        </p:txBody>
      </p:sp>
      <p:pic>
        <p:nvPicPr>
          <p:cNvPr id="15" name="Picture 14">
            <a:extLst>
              <a:ext uri="{FF2B5EF4-FFF2-40B4-BE49-F238E27FC236}">
                <a16:creationId xmlns:a16="http://schemas.microsoft.com/office/drawing/2014/main" id="{CACD5B4A-94BC-56D0-DFFA-C6772BABD5ED}"/>
              </a:ext>
            </a:extLst>
          </p:cNvPr>
          <p:cNvPicPr>
            <a:picLocks noChangeAspect="1"/>
          </p:cNvPicPr>
          <p:nvPr/>
        </p:nvPicPr>
        <p:blipFill>
          <a:blip r:embed="rId4"/>
          <a:stretch>
            <a:fillRect/>
          </a:stretch>
        </p:blipFill>
        <p:spPr>
          <a:xfrm>
            <a:off x="7488778" y="3745308"/>
            <a:ext cx="1326038" cy="2972534"/>
          </a:xfrm>
          <a:prstGeom prst="rect">
            <a:avLst/>
          </a:prstGeom>
        </p:spPr>
      </p:pic>
    </p:spTree>
    <p:extLst>
      <p:ext uri="{BB962C8B-B14F-4D97-AF65-F5344CB8AC3E}">
        <p14:creationId xmlns:p14="http://schemas.microsoft.com/office/powerpoint/2010/main" val="73482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Générations des ordinateurs</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05</a:t>
            </a:r>
          </a:p>
        </p:txBody>
      </p:sp>
      <p:sp>
        <p:nvSpPr>
          <p:cNvPr id="6" name="TextBox 5">
            <a:extLst>
              <a:ext uri="{FF2B5EF4-FFF2-40B4-BE49-F238E27FC236}">
                <a16:creationId xmlns:a16="http://schemas.microsoft.com/office/drawing/2014/main" id="{554A5BD4-EF98-832A-3AB7-3B16B4D025A7}"/>
              </a:ext>
            </a:extLst>
          </p:cNvPr>
          <p:cNvSpPr txBox="1"/>
          <p:nvPr/>
        </p:nvSpPr>
        <p:spPr>
          <a:xfrm>
            <a:off x="240792" y="735830"/>
            <a:ext cx="3465576" cy="369332"/>
          </a:xfrm>
          <a:prstGeom prst="rect">
            <a:avLst/>
          </a:prstGeom>
          <a:noFill/>
        </p:spPr>
        <p:txBody>
          <a:bodyPr wrap="square">
            <a:spAutoFit/>
          </a:bodyPr>
          <a:lstStyle/>
          <a:p>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2</a:t>
            </a:r>
            <a:r>
              <a:rPr lang="en-US" sz="1800" b="1" u="sng" baseline="30000"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ème</a:t>
            </a:r>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 Génération (1958 - 1963)</a:t>
            </a:r>
            <a:endParaRPr lang="fr-FR" b="1" u="sng" dirty="0">
              <a:solidFill>
                <a:schemeClr val="accent1">
                  <a:lumMod val="7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E786A48-D855-E492-EB01-B2F5E3A55562}"/>
              </a:ext>
            </a:extLst>
          </p:cNvPr>
          <p:cNvSpPr txBox="1"/>
          <p:nvPr/>
        </p:nvSpPr>
        <p:spPr>
          <a:xfrm>
            <a:off x="240792" y="1011936"/>
            <a:ext cx="11768328" cy="878574"/>
          </a:xfrm>
          <a:prstGeom prst="rect">
            <a:avLst/>
          </a:prstGeom>
          <a:noFill/>
        </p:spPr>
        <p:txBody>
          <a:bodyPr wrap="square">
            <a:spAutoFit/>
          </a:bodyPr>
          <a:lstStyle/>
          <a:p>
            <a:pPr>
              <a:lnSpc>
                <a:spcPct val="150000"/>
              </a:lnSpc>
            </a:pPr>
            <a:r>
              <a:rPr lang="fr-FR" sz="1800" dirty="0">
                <a:effectLst/>
                <a:latin typeface="Cambria" panose="02040503050406030204" pitchFamily="18" charset="0"/>
                <a:ea typeface="MS Mincho" panose="02020609040205080304" pitchFamily="49" charset="-128"/>
                <a:cs typeface="Times New Roman" panose="02020603050405020304" pitchFamily="18" charset="0"/>
              </a:rPr>
              <a:t>Elle est définie par l’invention du “Transistor” en 1947. Ces ordinateurs sont 100 fois plus rapides que ceux de la 1ère génération et consomment moins d'énergie.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Exemples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 PDP I (1960), IBM 7030 (1961).</a:t>
            </a:r>
            <a:endParaRPr lang="fr-FR" dirty="0"/>
          </a:p>
        </p:txBody>
      </p:sp>
      <p:pic>
        <p:nvPicPr>
          <p:cNvPr id="7" name="Picture 6">
            <a:extLst>
              <a:ext uri="{FF2B5EF4-FFF2-40B4-BE49-F238E27FC236}">
                <a16:creationId xmlns:a16="http://schemas.microsoft.com/office/drawing/2014/main" id="{C5AA7328-40CC-CE3B-E920-874DCFB066B0}"/>
              </a:ext>
            </a:extLst>
          </p:cNvPr>
          <p:cNvPicPr>
            <a:picLocks noChangeAspect="1"/>
          </p:cNvPicPr>
          <p:nvPr/>
        </p:nvPicPr>
        <p:blipFill>
          <a:blip r:embed="rId3"/>
          <a:stretch>
            <a:fillRect/>
          </a:stretch>
        </p:blipFill>
        <p:spPr>
          <a:xfrm>
            <a:off x="240792" y="2202709"/>
            <a:ext cx="5895364" cy="4008847"/>
          </a:xfrm>
          <a:prstGeom prst="rect">
            <a:avLst/>
          </a:prstGeom>
        </p:spPr>
      </p:pic>
      <p:sp>
        <p:nvSpPr>
          <p:cNvPr id="11" name="TextBox 10">
            <a:extLst>
              <a:ext uri="{FF2B5EF4-FFF2-40B4-BE49-F238E27FC236}">
                <a16:creationId xmlns:a16="http://schemas.microsoft.com/office/drawing/2014/main" id="{AF305A50-FE45-9A99-E015-9BA1583D211F}"/>
              </a:ext>
            </a:extLst>
          </p:cNvPr>
          <p:cNvSpPr txBox="1"/>
          <p:nvPr/>
        </p:nvSpPr>
        <p:spPr>
          <a:xfrm>
            <a:off x="721384" y="6246756"/>
            <a:ext cx="4934180" cy="276999"/>
          </a:xfrm>
          <a:prstGeom prst="rect">
            <a:avLst/>
          </a:prstGeom>
          <a:noFill/>
        </p:spPr>
        <p:txBody>
          <a:bodyPr wrap="square">
            <a:spAutoFit/>
          </a:bodyPr>
          <a:lstStyle/>
          <a:p>
            <a:r>
              <a:rPr lang="fr-FR" sz="1200" b="0" i="0" dirty="0">
                <a:solidFill>
                  <a:srgbClr val="202122"/>
                </a:solidFill>
                <a:effectLst/>
                <a:latin typeface="Arial" panose="020B0604020202020204" pitchFamily="34" charset="0"/>
              </a:rPr>
              <a:t>PDP-1 en exposition au Computer </a:t>
            </a:r>
            <a:r>
              <a:rPr lang="fr-FR" sz="1200" b="0" i="0" dirty="0" err="1">
                <a:solidFill>
                  <a:srgbClr val="202122"/>
                </a:solidFill>
                <a:effectLst/>
                <a:latin typeface="Arial" panose="020B0604020202020204" pitchFamily="34" charset="0"/>
              </a:rPr>
              <a:t>History</a:t>
            </a:r>
            <a:r>
              <a:rPr lang="fr-FR" sz="1200" b="0" i="0" dirty="0">
                <a:solidFill>
                  <a:srgbClr val="202122"/>
                </a:solidFill>
                <a:effectLst/>
                <a:latin typeface="Arial" panose="020B0604020202020204" pitchFamily="34" charset="0"/>
              </a:rPr>
              <a:t> Museum de </a:t>
            </a:r>
            <a:r>
              <a:rPr lang="fr-FR" sz="1200" b="0" i="0" dirty="0" err="1">
                <a:solidFill>
                  <a:srgbClr val="202122"/>
                </a:solidFill>
                <a:effectLst/>
                <a:latin typeface="Arial" panose="020B0604020202020204" pitchFamily="34" charset="0"/>
              </a:rPr>
              <a:t>Mountain</a:t>
            </a:r>
            <a:r>
              <a:rPr lang="fr-FR" sz="1200" b="0" i="0" dirty="0">
                <a:solidFill>
                  <a:srgbClr val="202122"/>
                </a:solidFill>
                <a:effectLst/>
                <a:latin typeface="Arial" panose="020B0604020202020204" pitchFamily="34" charset="0"/>
              </a:rPr>
              <a:t> </a:t>
            </a:r>
            <a:r>
              <a:rPr lang="fr-FR" sz="1200" b="0" i="0" dirty="0" err="1">
                <a:solidFill>
                  <a:srgbClr val="202122"/>
                </a:solidFill>
                <a:effectLst/>
                <a:latin typeface="Arial" panose="020B0604020202020204" pitchFamily="34" charset="0"/>
              </a:rPr>
              <a:t>View</a:t>
            </a:r>
            <a:endParaRPr lang="fr-FR" sz="1200" dirty="0"/>
          </a:p>
        </p:txBody>
      </p:sp>
      <p:pic>
        <p:nvPicPr>
          <p:cNvPr id="10" name="Picture 9">
            <a:extLst>
              <a:ext uri="{FF2B5EF4-FFF2-40B4-BE49-F238E27FC236}">
                <a16:creationId xmlns:a16="http://schemas.microsoft.com/office/drawing/2014/main" id="{3F38D8C9-43F7-E2E2-D651-B9D44B40A5B4}"/>
              </a:ext>
            </a:extLst>
          </p:cNvPr>
          <p:cNvPicPr>
            <a:picLocks noChangeAspect="1"/>
          </p:cNvPicPr>
          <p:nvPr/>
        </p:nvPicPr>
        <p:blipFill>
          <a:blip r:embed="rId4"/>
          <a:stretch>
            <a:fillRect/>
          </a:stretch>
        </p:blipFill>
        <p:spPr>
          <a:xfrm>
            <a:off x="7612358" y="2598414"/>
            <a:ext cx="3459900" cy="3156210"/>
          </a:xfrm>
          <a:prstGeom prst="rect">
            <a:avLst/>
          </a:prstGeom>
        </p:spPr>
      </p:pic>
    </p:spTree>
    <p:extLst>
      <p:ext uri="{BB962C8B-B14F-4D97-AF65-F5344CB8AC3E}">
        <p14:creationId xmlns:p14="http://schemas.microsoft.com/office/powerpoint/2010/main" val="184496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Générations des ordinateurs</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06</a:t>
            </a:r>
          </a:p>
        </p:txBody>
      </p:sp>
      <p:sp>
        <p:nvSpPr>
          <p:cNvPr id="6" name="TextBox 5">
            <a:extLst>
              <a:ext uri="{FF2B5EF4-FFF2-40B4-BE49-F238E27FC236}">
                <a16:creationId xmlns:a16="http://schemas.microsoft.com/office/drawing/2014/main" id="{554A5BD4-EF98-832A-3AB7-3B16B4D025A7}"/>
              </a:ext>
            </a:extLst>
          </p:cNvPr>
          <p:cNvSpPr txBox="1"/>
          <p:nvPr/>
        </p:nvSpPr>
        <p:spPr>
          <a:xfrm>
            <a:off x="0" y="617851"/>
            <a:ext cx="3465576" cy="369332"/>
          </a:xfrm>
          <a:prstGeom prst="rect">
            <a:avLst/>
          </a:prstGeom>
          <a:noFill/>
        </p:spPr>
        <p:txBody>
          <a:bodyPr wrap="square">
            <a:spAutoFit/>
          </a:bodyPr>
          <a:lstStyle/>
          <a:p>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3</a:t>
            </a:r>
            <a:r>
              <a:rPr lang="en-US" sz="1800" b="1" u="sng" baseline="30000"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ème</a:t>
            </a:r>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 Génération (1964 - 1971)</a:t>
            </a:r>
            <a:endParaRPr lang="fr-FR" b="1" u="sng" dirty="0">
              <a:solidFill>
                <a:schemeClr val="accent1">
                  <a:lumMod val="7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73F2EF1-C775-685B-BB14-B63D36BC2C7D}"/>
              </a:ext>
            </a:extLst>
          </p:cNvPr>
          <p:cNvSpPr txBox="1"/>
          <p:nvPr/>
        </p:nvSpPr>
        <p:spPr>
          <a:xfrm>
            <a:off x="0" y="946666"/>
            <a:ext cx="12214130" cy="646331"/>
          </a:xfrm>
          <a:prstGeom prst="rect">
            <a:avLst/>
          </a:prstGeom>
          <a:noFill/>
        </p:spPr>
        <p:txBody>
          <a:bodyPr wrap="square">
            <a:spAutoFit/>
          </a:bodyPr>
          <a:lstStyle/>
          <a:p>
            <a:r>
              <a:rPr lang="fr-FR" sz="1800" dirty="0">
                <a:effectLst/>
                <a:latin typeface="Cambria" panose="02040503050406030204" pitchFamily="18" charset="0"/>
                <a:ea typeface="MS Mincho" panose="02020609040205080304" pitchFamily="49" charset="-128"/>
                <a:cs typeface="Times New Roman" panose="02020603050405020304" pitchFamily="18" charset="0"/>
              </a:rPr>
              <a:t>est définie après l'apparition du “</a:t>
            </a:r>
            <a:r>
              <a:rPr lang="fr-FR" sz="1800" b="1" dirty="0">
                <a:effectLst/>
                <a:latin typeface="Cambria" panose="02040503050406030204" pitchFamily="18" charset="0"/>
                <a:ea typeface="MS Mincho" panose="02020609040205080304" pitchFamily="49" charset="-128"/>
                <a:cs typeface="Times New Roman" panose="02020603050405020304" pitchFamily="18" charset="0"/>
              </a:rPr>
              <a:t>Circuit Intégré</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 en 1958. Les ordinateurs utilisent des </a:t>
            </a:r>
            <a:r>
              <a:rPr lang="fr-FR" sz="1800" b="1" dirty="0">
                <a:effectLst/>
                <a:latin typeface="Cambria" panose="02040503050406030204" pitchFamily="18" charset="0"/>
                <a:ea typeface="MS Mincho" panose="02020609040205080304" pitchFamily="49" charset="-128"/>
                <a:cs typeface="Times New Roman" panose="02020603050405020304" pitchFamily="18" charset="0"/>
              </a:rPr>
              <a:t>transistors</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 et </a:t>
            </a:r>
            <a:r>
              <a:rPr lang="fr-FR" sz="1800" b="1" dirty="0">
                <a:effectLst/>
                <a:latin typeface="Cambria" panose="02040503050406030204" pitchFamily="18" charset="0"/>
                <a:ea typeface="MS Mincho" panose="02020609040205080304" pitchFamily="49" charset="-128"/>
                <a:cs typeface="Times New Roman" panose="02020603050405020304" pitchFamily="18" charset="0"/>
              </a:rPr>
              <a:t>circuits intégrés</a:t>
            </a:r>
            <a:r>
              <a:rPr lang="fr-FR" b="1" dirty="0">
                <a:latin typeface="Cambria" panose="02040503050406030204" pitchFamily="18" charset="0"/>
                <a:ea typeface="MS Mincho" panose="02020609040205080304" pitchFamily="49" charset="-128"/>
                <a:cs typeface="Times New Roman" panose="02020603050405020304" pitchFamily="18" charset="0"/>
              </a:rPr>
              <a:t> </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Exemple : IBM 360 (1964), DEC PDP8 (1964).</a:t>
            </a:r>
            <a:endParaRPr lang="fr-FR" dirty="0"/>
          </a:p>
        </p:txBody>
      </p:sp>
      <p:pic>
        <p:nvPicPr>
          <p:cNvPr id="9" name="Picture 8">
            <a:extLst>
              <a:ext uri="{FF2B5EF4-FFF2-40B4-BE49-F238E27FC236}">
                <a16:creationId xmlns:a16="http://schemas.microsoft.com/office/drawing/2014/main" id="{66553509-902C-7A98-E4A5-F6F212DA1F65}"/>
              </a:ext>
            </a:extLst>
          </p:cNvPr>
          <p:cNvPicPr>
            <a:picLocks noChangeAspect="1"/>
          </p:cNvPicPr>
          <p:nvPr/>
        </p:nvPicPr>
        <p:blipFill>
          <a:blip r:embed="rId3"/>
          <a:stretch>
            <a:fillRect/>
          </a:stretch>
        </p:blipFill>
        <p:spPr>
          <a:xfrm>
            <a:off x="235194" y="1723168"/>
            <a:ext cx="4007621" cy="4817242"/>
          </a:xfrm>
          <a:prstGeom prst="rect">
            <a:avLst/>
          </a:prstGeom>
        </p:spPr>
      </p:pic>
      <p:sp>
        <p:nvSpPr>
          <p:cNvPr id="15" name="TextBox 14">
            <a:extLst>
              <a:ext uri="{FF2B5EF4-FFF2-40B4-BE49-F238E27FC236}">
                <a16:creationId xmlns:a16="http://schemas.microsoft.com/office/drawing/2014/main" id="{B8F37C18-86D5-EA02-0954-D0737BD7F41B}"/>
              </a:ext>
            </a:extLst>
          </p:cNvPr>
          <p:cNvSpPr txBox="1"/>
          <p:nvPr/>
        </p:nvSpPr>
        <p:spPr>
          <a:xfrm>
            <a:off x="-60960" y="6535948"/>
            <a:ext cx="4892040" cy="304877"/>
          </a:xfrm>
          <a:prstGeom prst="rect">
            <a:avLst/>
          </a:prstGeom>
          <a:noFill/>
        </p:spPr>
        <p:txBody>
          <a:bodyPr wrap="square">
            <a:spAutoFit/>
          </a:bodyPr>
          <a:lstStyle/>
          <a:p>
            <a:r>
              <a:rPr lang="fr-FR" sz="1400" dirty="0"/>
              <a:t>Panneau de contrôle du modèle 50 du système IBM System/360.</a:t>
            </a:r>
          </a:p>
        </p:txBody>
      </p:sp>
      <p:sp>
        <p:nvSpPr>
          <p:cNvPr id="16" name="Rectangle: Rounded Corners 44">
            <a:extLst>
              <a:ext uri="{FF2B5EF4-FFF2-40B4-BE49-F238E27FC236}">
                <a16:creationId xmlns:a16="http://schemas.microsoft.com/office/drawing/2014/main" id="{689B2D4C-2152-ED8B-6DB4-DEED0CC7F93E}"/>
              </a:ext>
            </a:extLst>
          </p:cNvPr>
          <p:cNvSpPr/>
          <p:nvPr/>
        </p:nvSpPr>
        <p:spPr>
          <a:xfrm>
            <a:off x="4780576" y="1617133"/>
            <a:ext cx="7326080" cy="1650323"/>
          </a:xfrm>
          <a:custGeom>
            <a:avLst/>
            <a:gdLst>
              <a:gd name="connsiteX0" fmla="*/ 0 w 7326080"/>
              <a:gd name="connsiteY0" fmla="*/ 275059 h 1650323"/>
              <a:gd name="connsiteX1" fmla="*/ 275059 w 7326080"/>
              <a:gd name="connsiteY1" fmla="*/ 0 h 1650323"/>
              <a:gd name="connsiteX2" fmla="*/ 839722 w 7326080"/>
              <a:gd name="connsiteY2" fmla="*/ 0 h 1650323"/>
              <a:gd name="connsiteX3" fmla="*/ 1336626 w 7326080"/>
              <a:gd name="connsiteY3" fmla="*/ 0 h 1650323"/>
              <a:gd name="connsiteX4" fmla="*/ 1765771 w 7326080"/>
              <a:gd name="connsiteY4" fmla="*/ 0 h 1650323"/>
              <a:gd name="connsiteX5" fmla="*/ 2330434 w 7326080"/>
              <a:gd name="connsiteY5" fmla="*/ 0 h 1650323"/>
              <a:gd name="connsiteX6" fmla="*/ 2895098 w 7326080"/>
              <a:gd name="connsiteY6" fmla="*/ 0 h 1650323"/>
              <a:gd name="connsiteX7" fmla="*/ 3527521 w 7326080"/>
              <a:gd name="connsiteY7" fmla="*/ 0 h 1650323"/>
              <a:gd name="connsiteX8" fmla="*/ 4092184 w 7326080"/>
              <a:gd name="connsiteY8" fmla="*/ 0 h 1650323"/>
              <a:gd name="connsiteX9" fmla="*/ 4521329 w 7326080"/>
              <a:gd name="connsiteY9" fmla="*/ 0 h 1650323"/>
              <a:gd name="connsiteX10" fmla="*/ 4882713 w 7326080"/>
              <a:gd name="connsiteY10" fmla="*/ 0 h 1650323"/>
              <a:gd name="connsiteX11" fmla="*/ 5244098 w 7326080"/>
              <a:gd name="connsiteY11" fmla="*/ 0 h 1650323"/>
              <a:gd name="connsiteX12" fmla="*/ 5944281 w 7326080"/>
              <a:gd name="connsiteY12" fmla="*/ 0 h 1650323"/>
              <a:gd name="connsiteX13" fmla="*/ 7051021 w 7326080"/>
              <a:gd name="connsiteY13" fmla="*/ 0 h 1650323"/>
              <a:gd name="connsiteX14" fmla="*/ 7326080 w 7326080"/>
              <a:gd name="connsiteY14" fmla="*/ 275059 h 1650323"/>
              <a:gd name="connsiteX15" fmla="*/ 7326080 w 7326080"/>
              <a:gd name="connsiteY15" fmla="*/ 803157 h 1650323"/>
              <a:gd name="connsiteX16" fmla="*/ 7326080 w 7326080"/>
              <a:gd name="connsiteY16" fmla="*/ 1375264 h 1650323"/>
              <a:gd name="connsiteX17" fmla="*/ 7051021 w 7326080"/>
              <a:gd name="connsiteY17" fmla="*/ 1650323 h 1650323"/>
              <a:gd name="connsiteX18" fmla="*/ 6418598 w 7326080"/>
              <a:gd name="connsiteY18" fmla="*/ 1650323 h 1650323"/>
              <a:gd name="connsiteX19" fmla="*/ 6057213 w 7326080"/>
              <a:gd name="connsiteY19" fmla="*/ 1650323 h 1650323"/>
              <a:gd name="connsiteX20" fmla="*/ 5628069 w 7326080"/>
              <a:gd name="connsiteY20" fmla="*/ 1650323 h 1650323"/>
              <a:gd name="connsiteX21" fmla="*/ 5198925 w 7326080"/>
              <a:gd name="connsiteY21" fmla="*/ 1650323 h 1650323"/>
              <a:gd name="connsiteX22" fmla="*/ 4498742 w 7326080"/>
              <a:gd name="connsiteY22" fmla="*/ 1650323 h 1650323"/>
              <a:gd name="connsiteX23" fmla="*/ 3934078 w 7326080"/>
              <a:gd name="connsiteY23" fmla="*/ 1650323 h 1650323"/>
              <a:gd name="connsiteX24" fmla="*/ 3572694 w 7326080"/>
              <a:gd name="connsiteY24" fmla="*/ 1650323 h 1650323"/>
              <a:gd name="connsiteX25" fmla="*/ 2872511 w 7326080"/>
              <a:gd name="connsiteY25" fmla="*/ 1650323 h 1650323"/>
              <a:gd name="connsiteX26" fmla="*/ 2307848 w 7326080"/>
              <a:gd name="connsiteY26" fmla="*/ 1650323 h 1650323"/>
              <a:gd name="connsiteX27" fmla="*/ 1946463 w 7326080"/>
              <a:gd name="connsiteY27" fmla="*/ 1650323 h 1650323"/>
              <a:gd name="connsiteX28" fmla="*/ 1585078 w 7326080"/>
              <a:gd name="connsiteY28" fmla="*/ 1650323 h 1650323"/>
              <a:gd name="connsiteX29" fmla="*/ 884896 w 7326080"/>
              <a:gd name="connsiteY29" fmla="*/ 1650323 h 1650323"/>
              <a:gd name="connsiteX30" fmla="*/ 275059 w 7326080"/>
              <a:gd name="connsiteY30" fmla="*/ 1650323 h 1650323"/>
              <a:gd name="connsiteX31" fmla="*/ 0 w 7326080"/>
              <a:gd name="connsiteY31" fmla="*/ 1375264 h 1650323"/>
              <a:gd name="connsiteX32" fmla="*/ 0 w 7326080"/>
              <a:gd name="connsiteY32" fmla="*/ 814159 h 1650323"/>
              <a:gd name="connsiteX33" fmla="*/ 0 w 7326080"/>
              <a:gd name="connsiteY33" fmla="*/ 275059 h 165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6080" h="1650323" fill="none" extrusionOk="0">
                <a:moveTo>
                  <a:pt x="0" y="275059"/>
                </a:moveTo>
                <a:cubicBezTo>
                  <a:pt x="-35544" y="124928"/>
                  <a:pt x="117316" y="-13748"/>
                  <a:pt x="275059" y="0"/>
                </a:cubicBezTo>
                <a:cubicBezTo>
                  <a:pt x="459372" y="-46977"/>
                  <a:pt x="679526" y="55465"/>
                  <a:pt x="839722" y="0"/>
                </a:cubicBezTo>
                <a:cubicBezTo>
                  <a:pt x="999918" y="-55465"/>
                  <a:pt x="1154597" y="23925"/>
                  <a:pt x="1336626" y="0"/>
                </a:cubicBezTo>
                <a:cubicBezTo>
                  <a:pt x="1518655" y="-23925"/>
                  <a:pt x="1619523" y="7319"/>
                  <a:pt x="1765771" y="0"/>
                </a:cubicBezTo>
                <a:cubicBezTo>
                  <a:pt x="1912019" y="-7319"/>
                  <a:pt x="2211060" y="53428"/>
                  <a:pt x="2330434" y="0"/>
                </a:cubicBezTo>
                <a:cubicBezTo>
                  <a:pt x="2449808" y="-53428"/>
                  <a:pt x="2690628" y="1282"/>
                  <a:pt x="2895098" y="0"/>
                </a:cubicBezTo>
                <a:cubicBezTo>
                  <a:pt x="3099568" y="-1282"/>
                  <a:pt x="3368136" y="73748"/>
                  <a:pt x="3527521" y="0"/>
                </a:cubicBezTo>
                <a:cubicBezTo>
                  <a:pt x="3686906" y="-73748"/>
                  <a:pt x="3893011" y="43470"/>
                  <a:pt x="4092184" y="0"/>
                </a:cubicBezTo>
                <a:cubicBezTo>
                  <a:pt x="4291357" y="-43470"/>
                  <a:pt x="4418605" y="41158"/>
                  <a:pt x="4521329" y="0"/>
                </a:cubicBezTo>
                <a:cubicBezTo>
                  <a:pt x="4624053" y="-41158"/>
                  <a:pt x="4752303" y="10065"/>
                  <a:pt x="4882713" y="0"/>
                </a:cubicBezTo>
                <a:cubicBezTo>
                  <a:pt x="5013123" y="-10065"/>
                  <a:pt x="5139033" y="40303"/>
                  <a:pt x="5244098" y="0"/>
                </a:cubicBezTo>
                <a:cubicBezTo>
                  <a:pt x="5349164" y="-40303"/>
                  <a:pt x="5734702" y="77128"/>
                  <a:pt x="5944281" y="0"/>
                </a:cubicBezTo>
                <a:cubicBezTo>
                  <a:pt x="6153860" y="-77128"/>
                  <a:pt x="6750139" y="93737"/>
                  <a:pt x="7051021" y="0"/>
                </a:cubicBezTo>
                <a:cubicBezTo>
                  <a:pt x="7179105" y="-27918"/>
                  <a:pt x="7326167" y="155519"/>
                  <a:pt x="7326080" y="275059"/>
                </a:cubicBezTo>
                <a:cubicBezTo>
                  <a:pt x="7347917" y="527055"/>
                  <a:pt x="7303996" y="638460"/>
                  <a:pt x="7326080" y="803157"/>
                </a:cubicBezTo>
                <a:cubicBezTo>
                  <a:pt x="7348164" y="967854"/>
                  <a:pt x="7301055" y="1198939"/>
                  <a:pt x="7326080" y="1375264"/>
                </a:cubicBezTo>
                <a:cubicBezTo>
                  <a:pt x="7323439" y="1525384"/>
                  <a:pt x="7233918" y="1677079"/>
                  <a:pt x="7051021" y="1650323"/>
                </a:cubicBezTo>
                <a:cubicBezTo>
                  <a:pt x="6895843" y="1705685"/>
                  <a:pt x="6582341" y="1621391"/>
                  <a:pt x="6418598" y="1650323"/>
                </a:cubicBezTo>
                <a:cubicBezTo>
                  <a:pt x="6254855" y="1679255"/>
                  <a:pt x="6176327" y="1635970"/>
                  <a:pt x="6057213" y="1650323"/>
                </a:cubicBezTo>
                <a:cubicBezTo>
                  <a:pt x="5938100" y="1664676"/>
                  <a:pt x="5758978" y="1607589"/>
                  <a:pt x="5628069" y="1650323"/>
                </a:cubicBezTo>
                <a:cubicBezTo>
                  <a:pt x="5497160" y="1693057"/>
                  <a:pt x="5402819" y="1640042"/>
                  <a:pt x="5198925" y="1650323"/>
                </a:cubicBezTo>
                <a:cubicBezTo>
                  <a:pt x="4995031" y="1660604"/>
                  <a:pt x="4804515" y="1617837"/>
                  <a:pt x="4498742" y="1650323"/>
                </a:cubicBezTo>
                <a:cubicBezTo>
                  <a:pt x="4192969" y="1682809"/>
                  <a:pt x="4182527" y="1622089"/>
                  <a:pt x="3934078" y="1650323"/>
                </a:cubicBezTo>
                <a:cubicBezTo>
                  <a:pt x="3685629" y="1678557"/>
                  <a:pt x="3721957" y="1626744"/>
                  <a:pt x="3572694" y="1650323"/>
                </a:cubicBezTo>
                <a:cubicBezTo>
                  <a:pt x="3423431" y="1673902"/>
                  <a:pt x="3023025" y="1609787"/>
                  <a:pt x="2872511" y="1650323"/>
                </a:cubicBezTo>
                <a:cubicBezTo>
                  <a:pt x="2721997" y="1690859"/>
                  <a:pt x="2542926" y="1647035"/>
                  <a:pt x="2307848" y="1650323"/>
                </a:cubicBezTo>
                <a:cubicBezTo>
                  <a:pt x="2072770" y="1653611"/>
                  <a:pt x="2125331" y="1610091"/>
                  <a:pt x="1946463" y="1650323"/>
                </a:cubicBezTo>
                <a:cubicBezTo>
                  <a:pt x="1767595" y="1690555"/>
                  <a:pt x="1756929" y="1634760"/>
                  <a:pt x="1585078" y="1650323"/>
                </a:cubicBezTo>
                <a:cubicBezTo>
                  <a:pt x="1413228" y="1665886"/>
                  <a:pt x="1198417" y="1638207"/>
                  <a:pt x="884896" y="1650323"/>
                </a:cubicBezTo>
                <a:cubicBezTo>
                  <a:pt x="571375" y="1662439"/>
                  <a:pt x="450906" y="1637201"/>
                  <a:pt x="275059" y="1650323"/>
                </a:cubicBezTo>
                <a:cubicBezTo>
                  <a:pt x="139210" y="1663456"/>
                  <a:pt x="-27056" y="1544555"/>
                  <a:pt x="0" y="1375264"/>
                </a:cubicBezTo>
                <a:cubicBezTo>
                  <a:pt x="-19123" y="1154004"/>
                  <a:pt x="11669" y="1022841"/>
                  <a:pt x="0" y="814159"/>
                </a:cubicBezTo>
                <a:cubicBezTo>
                  <a:pt x="-11669" y="605477"/>
                  <a:pt x="56109" y="416142"/>
                  <a:pt x="0" y="275059"/>
                </a:cubicBezTo>
                <a:close/>
              </a:path>
              <a:path w="7326080" h="1650323" stroke="0" extrusionOk="0">
                <a:moveTo>
                  <a:pt x="0" y="275059"/>
                </a:moveTo>
                <a:cubicBezTo>
                  <a:pt x="28118" y="101641"/>
                  <a:pt x="148118" y="-24703"/>
                  <a:pt x="275059" y="0"/>
                </a:cubicBezTo>
                <a:cubicBezTo>
                  <a:pt x="559375" y="-37548"/>
                  <a:pt x="833468" y="9842"/>
                  <a:pt x="975242" y="0"/>
                </a:cubicBezTo>
                <a:cubicBezTo>
                  <a:pt x="1117016" y="-9842"/>
                  <a:pt x="1245867" y="33043"/>
                  <a:pt x="1404386" y="0"/>
                </a:cubicBezTo>
                <a:cubicBezTo>
                  <a:pt x="1562905" y="-33043"/>
                  <a:pt x="1729119" y="32646"/>
                  <a:pt x="1901290" y="0"/>
                </a:cubicBezTo>
                <a:cubicBezTo>
                  <a:pt x="2073461" y="-32646"/>
                  <a:pt x="2177352" y="55223"/>
                  <a:pt x="2398194" y="0"/>
                </a:cubicBezTo>
                <a:cubicBezTo>
                  <a:pt x="2619036" y="-55223"/>
                  <a:pt x="2897362" y="50783"/>
                  <a:pt x="3030617" y="0"/>
                </a:cubicBezTo>
                <a:cubicBezTo>
                  <a:pt x="3163872" y="-50783"/>
                  <a:pt x="3268058" y="8651"/>
                  <a:pt x="3392002" y="0"/>
                </a:cubicBezTo>
                <a:cubicBezTo>
                  <a:pt x="3515947" y="-8651"/>
                  <a:pt x="3673668" y="17928"/>
                  <a:pt x="3753386" y="0"/>
                </a:cubicBezTo>
                <a:cubicBezTo>
                  <a:pt x="3833104" y="-17928"/>
                  <a:pt x="4181832" y="44339"/>
                  <a:pt x="4318050" y="0"/>
                </a:cubicBezTo>
                <a:cubicBezTo>
                  <a:pt x="4454268" y="-44339"/>
                  <a:pt x="4680791" y="36133"/>
                  <a:pt x="4882713" y="0"/>
                </a:cubicBezTo>
                <a:cubicBezTo>
                  <a:pt x="5084635" y="-36133"/>
                  <a:pt x="5101614" y="26911"/>
                  <a:pt x="5244098" y="0"/>
                </a:cubicBezTo>
                <a:cubicBezTo>
                  <a:pt x="5386583" y="-26911"/>
                  <a:pt x="5671406" y="49060"/>
                  <a:pt x="5808761" y="0"/>
                </a:cubicBezTo>
                <a:cubicBezTo>
                  <a:pt x="5946116" y="-49060"/>
                  <a:pt x="6240659" y="61489"/>
                  <a:pt x="6441184" y="0"/>
                </a:cubicBezTo>
                <a:cubicBezTo>
                  <a:pt x="6641709" y="-61489"/>
                  <a:pt x="6866453" y="18519"/>
                  <a:pt x="7051021" y="0"/>
                </a:cubicBezTo>
                <a:cubicBezTo>
                  <a:pt x="7160167" y="13986"/>
                  <a:pt x="7356907" y="145396"/>
                  <a:pt x="7326080" y="275059"/>
                </a:cubicBezTo>
                <a:cubicBezTo>
                  <a:pt x="7340717" y="433519"/>
                  <a:pt x="7288657" y="565429"/>
                  <a:pt x="7326080" y="847166"/>
                </a:cubicBezTo>
                <a:cubicBezTo>
                  <a:pt x="7363503" y="1128903"/>
                  <a:pt x="7280005" y="1227904"/>
                  <a:pt x="7326080" y="1375264"/>
                </a:cubicBezTo>
                <a:cubicBezTo>
                  <a:pt x="7303861" y="1529603"/>
                  <a:pt x="7216493" y="1656142"/>
                  <a:pt x="7051021" y="1650323"/>
                </a:cubicBezTo>
                <a:cubicBezTo>
                  <a:pt x="6818579" y="1695113"/>
                  <a:pt x="6773602" y="1624992"/>
                  <a:pt x="6554117" y="1650323"/>
                </a:cubicBezTo>
                <a:cubicBezTo>
                  <a:pt x="6334632" y="1675654"/>
                  <a:pt x="6116331" y="1622391"/>
                  <a:pt x="5921694" y="1650323"/>
                </a:cubicBezTo>
                <a:cubicBezTo>
                  <a:pt x="5727057" y="1678255"/>
                  <a:pt x="5402084" y="1601719"/>
                  <a:pt x="5221511" y="1650323"/>
                </a:cubicBezTo>
                <a:cubicBezTo>
                  <a:pt x="5040938" y="1698927"/>
                  <a:pt x="5033380" y="1645787"/>
                  <a:pt x="4860127" y="1650323"/>
                </a:cubicBezTo>
                <a:cubicBezTo>
                  <a:pt x="4686874" y="1654859"/>
                  <a:pt x="4535746" y="1602491"/>
                  <a:pt x="4227704" y="1650323"/>
                </a:cubicBezTo>
                <a:cubicBezTo>
                  <a:pt x="3919662" y="1698155"/>
                  <a:pt x="3677424" y="1643849"/>
                  <a:pt x="3527521" y="1650323"/>
                </a:cubicBezTo>
                <a:cubicBezTo>
                  <a:pt x="3377618" y="1656797"/>
                  <a:pt x="3330703" y="1616274"/>
                  <a:pt x="3166136" y="1650323"/>
                </a:cubicBezTo>
                <a:cubicBezTo>
                  <a:pt x="3001570" y="1684372"/>
                  <a:pt x="2728307" y="1612178"/>
                  <a:pt x="2465953" y="1650323"/>
                </a:cubicBezTo>
                <a:cubicBezTo>
                  <a:pt x="2203599" y="1688468"/>
                  <a:pt x="2252773" y="1635474"/>
                  <a:pt x="2104569" y="1650323"/>
                </a:cubicBezTo>
                <a:cubicBezTo>
                  <a:pt x="1956365" y="1665172"/>
                  <a:pt x="1764571" y="1626404"/>
                  <a:pt x="1607665" y="1650323"/>
                </a:cubicBezTo>
                <a:cubicBezTo>
                  <a:pt x="1450759" y="1674242"/>
                  <a:pt x="1088125" y="1638818"/>
                  <a:pt x="907482" y="1650323"/>
                </a:cubicBezTo>
                <a:cubicBezTo>
                  <a:pt x="726839" y="1661828"/>
                  <a:pt x="582561" y="1630886"/>
                  <a:pt x="275059" y="1650323"/>
                </a:cubicBezTo>
                <a:cubicBezTo>
                  <a:pt x="139317" y="1637044"/>
                  <a:pt x="-8135" y="1532808"/>
                  <a:pt x="0" y="1375264"/>
                </a:cubicBezTo>
                <a:cubicBezTo>
                  <a:pt x="-9434" y="1143209"/>
                  <a:pt x="41477" y="1014213"/>
                  <a:pt x="0" y="836164"/>
                </a:cubicBezTo>
                <a:cubicBezTo>
                  <a:pt x="-41477" y="658115"/>
                  <a:pt x="34626" y="421224"/>
                  <a:pt x="0" y="275059"/>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E2810DC-AF0B-3C0D-93F4-5CE90844010E}"/>
              </a:ext>
            </a:extLst>
          </p:cNvPr>
          <p:cNvSpPr txBox="1"/>
          <p:nvPr/>
        </p:nvSpPr>
        <p:spPr>
          <a:xfrm>
            <a:off x="4780576" y="1702880"/>
            <a:ext cx="7176230" cy="1477328"/>
          </a:xfrm>
          <a:prstGeom prst="rect">
            <a:avLst/>
          </a:prstGeom>
          <a:noFill/>
        </p:spPr>
        <p:txBody>
          <a:bodyPr wrap="square">
            <a:spAutoFit/>
          </a:bodyPr>
          <a:lstStyle/>
          <a:p>
            <a:pPr algn="just"/>
            <a:r>
              <a:rPr lang="fr-FR" dirty="0"/>
              <a:t>Un </a:t>
            </a:r>
            <a:r>
              <a:rPr lang="fr-FR" b="1" dirty="0"/>
              <a:t>circuit intégré</a:t>
            </a:r>
            <a:r>
              <a:rPr lang="fr-FR" dirty="0"/>
              <a:t> (</a:t>
            </a:r>
            <a:r>
              <a:rPr lang="fr-FR" b="1" dirty="0"/>
              <a:t>IC</a:t>
            </a:r>
            <a:r>
              <a:rPr lang="fr-FR" dirty="0"/>
              <a:t>) est un petit composant électronique qui contient des milliers, voire des millions, de </a:t>
            </a:r>
            <a:r>
              <a:rPr lang="fr-FR" b="1" dirty="0"/>
              <a:t>transistors</a:t>
            </a:r>
            <a:r>
              <a:rPr lang="fr-FR" dirty="0"/>
              <a:t> sur une seule puce de silicium. Il permet d'effectuer des opérations complexes dans un espace réduit, ce qui le rend essentiel pour la miniaturisation et la puissance des appareils électroniques modernes, comme les ordinateurs et les smartphones.</a:t>
            </a:r>
          </a:p>
        </p:txBody>
      </p:sp>
      <p:pic>
        <p:nvPicPr>
          <p:cNvPr id="17" name="Picture 16">
            <a:extLst>
              <a:ext uri="{FF2B5EF4-FFF2-40B4-BE49-F238E27FC236}">
                <a16:creationId xmlns:a16="http://schemas.microsoft.com/office/drawing/2014/main" id="{FB79979C-ED09-97BA-709F-146998EA9BCC}"/>
              </a:ext>
            </a:extLst>
          </p:cNvPr>
          <p:cNvPicPr>
            <a:picLocks noChangeAspect="1"/>
          </p:cNvPicPr>
          <p:nvPr/>
        </p:nvPicPr>
        <p:blipFill>
          <a:blip r:embed="rId4"/>
          <a:stretch>
            <a:fillRect/>
          </a:stretch>
        </p:blipFill>
        <p:spPr>
          <a:xfrm>
            <a:off x="4284656" y="3814013"/>
            <a:ext cx="3286576" cy="2351932"/>
          </a:xfrm>
          <a:prstGeom prst="rect">
            <a:avLst/>
          </a:prstGeom>
        </p:spPr>
      </p:pic>
      <p:pic>
        <p:nvPicPr>
          <p:cNvPr id="19" name="Picture 18">
            <a:extLst>
              <a:ext uri="{FF2B5EF4-FFF2-40B4-BE49-F238E27FC236}">
                <a16:creationId xmlns:a16="http://schemas.microsoft.com/office/drawing/2014/main" id="{F339BB1A-22B5-19B3-19F5-BA4627012343}"/>
              </a:ext>
            </a:extLst>
          </p:cNvPr>
          <p:cNvPicPr>
            <a:picLocks noChangeAspect="1"/>
          </p:cNvPicPr>
          <p:nvPr/>
        </p:nvPicPr>
        <p:blipFill>
          <a:blip r:embed="rId5"/>
          <a:stretch>
            <a:fillRect/>
          </a:stretch>
        </p:blipFill>
        <p:spPr>
          <a:xfrm>
            <a:off x="7619463" y="4145339"/>
            <a:ext cx="1219737" cy="1095528"/>
          </a:xfrm>
          <a:prstGeom prst="rect">
            <a:avLst/>
          </a:prstGeom>
        </p:spPr>
      </p:pic>
      <p:pic>
        <p:nvPicPr>
          <p:cNvPr id="20" name="Picture 19">
            <a:extLst>
              <a:ext uri="{FF2B5EF4-FFF2-40B4-BE49-F238E27FC236}">
                <a16:creationId xmlns:a16="http://schemas.microsoft.com/office/drawing/2014/main" id="{CFABD500-E778-6FAB-8334-B294A6DE7B89}"/>
              </a:ext>
            </a:extLst>
          </p:cNvPr>
          <p:cNvPicPr>
            <a:picLocks noChangeAspect="1"/>
          </p:cNvPicPr>
          <p:nvPr/>
        </p:nvPicPr>
        <p:blipFill>
          <a:blip r:embed="rId6"/>
          <a:stretch>
            <a:fillRect/>
          </a:stretch>
        </p:blipFill>
        <p:spPr>
          <a:xfrm>
            <a:off x="8763921" y="3590545"/>
            <a:ext cx="1410527" cy="1981199"/>
          </a:xfrm>
          <a:prstGeom prst="rect">
            <a:avLst/>
          </a:prstGeom>
        </p:spPr>
      </p:pic>
      <p:pic>
        <p:nvPicPr>
          <p:cNvPr id="21" name="Picture 20">
            <a:extLst>
              <a:ext uri="{FF2B5EF4-FFF2-40B4-BE49-F238E27FC236}">
                <a16:creationId xmlns:a16="http://schemas.microsoft.com/office/drawing/2014/main" id="{66299EBC-F6DD-D2B9-4535-FBC151B4CE7C}"/>
              </a:ext>
            </a:extLst>
          </p:cNvPr>
          <p:cNvPicPr>
            <a:picLocks noChangeAspect="1"/>
          </p:cNvPicPr>
          <p:nvPr/>
        </p:nvPicPr>
        <p:blipFill>
          <a:blip r:embed="rId7"/>
          <a:stretch>
            <a:fillRect/>
          </a:stretch>
        </p:blipFill>
        <p:spPr>
          <a:xfrm>
            <a:off x="10072756" y="3402514"/>
            <a:ext cx="2019582" cy="2305372"/>
          </a:xfrm>
          <a:prstGeom prst="rect">
            <a:avLst/>
          </a:prstGeom>
        </p:spPr>
      </p:pic>
    </p:spTree>
    <p:extLst>
      <p:ext uri="{BB962C8B-B14F-4D97-AF65-F5344CB8AC3E}">
        <p14:creationId xmlns:p14="http://schemas.microsoft.com/office/powerpoint/2010/main" val="250444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Générations des ordinateurs</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07</a:t>
            </a:r>
          </a:p>
        </p:txBody>
      </p:sp>
      <p:sp>
        <p:nvSpPr>
          <p:cNvPr id="6" name="TextBox 5">
            <a:extLst>
              <a:ext uri="{FF2B5EF4-FFF2-40B4-BE49-F238E27FC236}">
                <a16:creationId xmlns:a16="http://schemas.microsoft.com/office/drawing/2014/main" id="{554A5BD4-EF98-832A-3AB7-3B16B4D025A7}"/>
              </a:ext>
            </a:extLst>
          </p:cNvPr>
          <p:cNvSpPr txBox="1"/>
          <p:nvPr/>
        </p:nvSpPr>
        <p:spPr>
          <a:xfrm>
            <a:off x="0" y="617851"/>
            <a:ext cx="3465576" cy="369332"/>
          </a:xfrm>
          <a:prstGeom prst="rect">
            <a:avLst/>
          </a:prstGeom>
          <a:noFill/>
        </p:spPr>
        <p:txBody>
          <a:bodyPr wrap="square">
            <a:spAutoFit/>
          </a:bodyPr>
          <a:lstStyle/>
          <a:p>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4</a:t>
            </a:r>
            <a:r>
              <a:rPr lang="en-US" sz="1800" b="1" u="sng" baseline="30000"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ème</a:t>
            </a:r>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 Génération (1971 - 1980)</a:t>
            </a:r>
            <a:endParaRPr lang="fr-FR" b="1" u="sng" dirty="0">
              <a:solidFill>
                <a:schemeClr val="accent1">
                  <a:lumMod val="75000"/>
                </a:schemeClr>
              </a:solidFill>
              <a:latin typeface="Arial" panose="020B0604020202020204" pitchFamily="34" charset="0"/>
              <a:cs typeface="Arial" panose="020B0604020202020204" pitchFamily="34" charset="0"/>
            </a:endParaRPr>
          </a:p>
        </p:txBody>
      </p:sp>
      <p:sp>
        <p:nvSpPr>
          <p:cNvPr id="16" name="Rectangle: Rounded Corners 44">
            <a:extLst>
              <a:ext uri="{FF2B5EF4-FFF2-40B4-BE49-F238E27FC236}">
                <a16:creationId xmlns:a16="http://schemas.microsoft.com/office/drawing/2014/main" id="{689B2D4C-2152-ED8B-6DB4-DEED0CC7F93E}"/>
              </a:ext>
            </a:extLst>
          </p:cNvPr>
          <p:cNvSpPr/>
          <p:nvPr/>
        </p:nvSpPr>
        <p:spPr>
          <a:xfrm>
            <a:off x="5659986" y="4195581"/>
            <a:ext cx="6312557" cy="1266514"/>
          </a:xfrm>
          <a:custGeom>
            <a:avLst/>
            <a:gdLst>
              <a:gd name="connsiteX0" fmla="*/ 0 w 6312557"/>
              <a:gd name="connsiteY0" fmla="*/ 211090 h 1266514"/>
              <a:gd name="connsiteX1" fmla="*/ 211090 w 6312557"/>
              <a:gd name="connsiteY1" fmla="*/ 0 h 1266514"/>
              <a:gd name="connsiteX2" fmla="*/ 741224 w 6312557"/>
              <a:gd name="connsiteY2" fmla="*/ 0 h 1266514"/>
              <a:gd name="connsiteX3" fmla="*/ 1212454 w 6312557"/>
              <a:gd name="connsiteY3" fmla="*/ 0 h 1266514"/>
              <a:gd name="connsiteX4" fmla="*/ 1919299 w 6312557"/>
              <a:gd name="connsiteY4" fmla="*/ 0 h 1266514"/>
              <a:gd name="connsiteX5" fmla="*/ 2331626 w 6312557"/>
              <a:gd name="connsiteY5" fmla="*/ 0 h 1266514"/>
              <a:gd name="connsiteX6" fmla="*/ 2979567 w 6312557"/>
              <a:gd name="connsiteY6" fmla="*/ 0 h 1266514"/>
              <a:gd name="connsiteX7" fmla="*/ 3509701 w 6312557"/>
              <a:gd name="connsiteY7" fmla="*/ 0 h 1266514"/>
              <a:gd name="connsiteX8" fmla="*/ 3980931 w 6312557"/>
              <a:gd name="connsiteY8" fmla="*/ 0 h 1266514"/>
              <a:gd name="connsiteX9" fmla="*/ 4569969 w 6312557"/>
              <a:gd name="connsiteY9" fmla="*/ 0 h 1266514"/>
              <a:gd name="connsiteX10" fmla="*/ 5159007 w 6312557"/>
              <a:gd name="connsiteY10" fmla="*/ 0 h 1266514"/>
              <a:gd name="connsiteX11" fmla="*/ 6101467 w 6312557"/>
              <a:gd name="connsiteY11" fmla="*/ 0 h 1266514"/>
              <a:gd name="connsiteX12" fmla="*/ 6312557 w 6312557"/>
              <a:gd name="connsiteY12" fmla="*/ 211090 h 1266514"/>
              <a:gd name="connsiteX13" fmla="*/ 6312557 w 6312557"/>
              <a:gd name="connsiteY13" fmla="*/ 633257 h 1266514"/>
              <a:gd name="connsiteX14" fmla="*/ 6312557 w 6312557"/>
              <a:gd name="connsiteY14" fmla="*/ 1055424 h 1266514"/>
              <a:gd name="connsiteX15" fmla="*/ 6101467 w 6312557"/>
              <a:gd name="connsiteY15" fmla="*/ 1266514 h 1266514"/>
              <a:gd name="connsiteX16" fmla="*/ 5512429 w 6312557"/>
              <a:gd name="connsiteY16" fmla="*/ 1266514 h 1266514"/>
              <a:gd name="connsiteX17" fmla="*/ 4923392 w 6312557"/>
              <a:gd name="connsiteY17" fmla="*/ 1266514 h 1266514"/>
              <a:gd name="connsiteX18" fmla="*/ 4275450 w 6312557"/>
              <a:gd name="connsiteY18" fmla="*/ 1266514 h 1266514"/>
              <a:gd name="connsiteX19" fmla="*/ 3745316 w 6312557"/>
              <a:gd name="connsiteY19" fmla="*/ 1266514 h 1266514"/>
              <a:gd name="connsiteX20" fmla="*/ 3215182 w 6312557"/>
              <a:gd name="connsiteY20" fmla="*/ 1266514 h 1266514"/>
              <a:gd name="connsiteX21" fmla="*/ 2508337 w 6312557"/>
              <a:gd name="connsiteY21" fmla="*/ 1266514 h 1266514"/>
              <a:gd name="connsiteX22" fmla="*/ 1978203 w 6312557"/>
              <a:gd name="connsiteY22" fmla="*/ 1266514 h 1266514"/>
              <a:gd name="connsiteX23" fmla="*/ 1565877 w 6312557"/>
              <a:gd name="connsiteY23" fmla="*/ 1266514 h 1266514"/>
              <a:gd name="connsiteX24" fmla="*/ 1094647 w 6312557"/>
              <a:gd name="connsiteY24" fmla="*/ 1266514 h 1266514"/>
              <a:gd name="connsiteX25" fmla="*/ 211090 w 6312557"/>
              <a:gd name="connsiteY25" fmla="*/ 1266514 h 1266514"/>
              <a:gd name="connsiteX26" fmla="*/ 0 w 6312557"/>
              <a:gd name="connsiteY26" fmla="*/ 1055424 h 1266514"/>
              <a:gd name="connsiteX27" fmla="*/ 0 w 6312557"/>
              <a:gd name="connsiteY27" fmla="*/ 658587 h 1266514"/>
              <a:gd name="connsiteX28" fmla="*/ 0 w 6312557"/>
              <a:gd name="connsiteY28" fmla="*/ 211090 h 1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12557" h="1266514" fill="none" extrusionOk="0">
                <a:moveTo>
                  <a:pt x="0" y="211090"/>
                </a:moveTo>
                <a:cubicBezTo>
                  <a:pt x="3513" y="91623"/>
                  <a:pt x="80447" y="9737"/>
                  <a:pt x="211090" y="0"/>
                </a:cubicBezTo>
                <a:cubicBezTo>
                  <a:pt x="382193" y="-49273"/>
                  <a:pt x="536896" y="11666"/>
                  <a:pt x="741224" y="0"/>
                </a:cubicBezTo>
                <a:cubicBezTo>
                  <a:pt x="945552" y="-11666"/>
                  <a:pt x="1017749" y="6753"/>
                  <a:pt x="1212454" y="0"/>
                </a:cubicBezTo>
                <a:cubicBezTo>
                  <a:pt x="1407159" y="-6753"/>
                  <a:pt x="1704288" y="16261"/>
                  <a:pt x="1919299" y="0"/>
                </a:cubicBezTo>
                <a:cubicBezTo>
                  <a:pt x="2134310" y="-16261"/>
                  <a:pt x="2144120" y="39409"/>
                  <a:pt x="2331626" y="0"/>
                </a:cubicBezTo>
                <a:cubicBezTo>
                  <a:pt x="2519132" y="-39409"/>
                  <a:pt x="2799097" y="11430"/>
                  <a:pt x="2979567" y="0"/>
                </a:cubicBezTo>
                <a:cubicBezTo>
                  <a:pt x="3160037" y="-11430"/>
                  <a:pt x="3305994" y="46651"/>
                  <a:pt x="3509701" y="0"/>
                </a:cubicBezTo>
                <a:cubicBezTo>
                  <a:pt x="3713408" y="-46651"/>
                  <a:pt x="3831852" y="20890"/>
                  <a:pt x="3980931" y="0"/>
                </a:cubicBezTo>
                <a:cubicBezTo>
                  <a:pt x="4130010" y="-20890"/>
                  <a:pt x="4400657" y="27723"/>
                  <a:pt x="4569969" y="0"/>
                </a:cubicBezTo>
                <a:cubicBezTo>
                  <a:pt x="4739281" y="-27723"/>
                  <a:pt x="4983331" y="47080"/>
                  <a:pt x="5159007" y="0"/>
                </a:cubicBezTo>
                <a:cubicBezTo>
                  <a:pt x="5334683" y="-47080"/>
                  <a:pt x="5838383" y="84263"/>
                  <a:pt x="6101467" y="0"/>
                </a:cubicBezTo>
                <a:cubicBezTo>
                  <a:pt x="6232201" y="2769"/>
                  <a:pt x="6285954" y="102925"/>
                  <a:pt x="6312557" y="211090"/>
                </a:cubicBezTo>
                <a:cubicBezTo>
                  <a:pt x="6340000" y="415505"/>
                  <a:pt x="6298105" y="427919"/>
                  <a:pt x="6312557" y="633257"/>
                </a:cubicBezTo>
                <a:cubicBezTo>
                  <a:pt x="6327009" y="838595"/>
                  <a:pt x="6282011" y="844401"/>
                  <a:pt x="6312557" y="1055424"/>
                </a:cubicBezTo>
                <a:cubicBezTo>
                  <a:pt x="6328286" y="1170888"/>
                  <a:pt x="6191328" y="1282842"/>
                  <a:pt x="6101467" y="1266514"/>
                </a:cubicBezTo>
                <a:cubicBezTo>
                  <a:pt x="5893378" y="1329235"/>
                  <a:pt x="5770725" y="1230243"/>
                  <a:pt x="5512429" y="1266514"/>
                </a:cubicBezTo>
                <a:cubicBezTo>
                  <a:pt x="5254133" y="1302785"/>
                  <a:pt x="5190068" y="1245534"/>
                  <a:pt x="4923392" y="1266514"/>
                </a:cubicBezTo>
                <a:cubicBezTo>
                  <a:pt x="4656716" y="1287494"/>
                  <a:pt x="4410547" y="1247822"/>
                  <a:pt x="4275450" y="1266514"/>
                </a:cubicBezTo>
                <a:cubicBezTo>
                  <a:pt x="4140353" y="1285206"/>
                  <a:pt x="4005779" y="1255295"/>
                  <a:pt x="3745316" y="1266514"/>
                </a:cubicBezTo>
                <a:cubicBezTo>
                  <a:pt x="3484853" y="1277733"/>
                  <a:pt x="3399790" y="1205288"/>
                  <a:pt x="3215182" y="1266514"/>
                </a:cubicBezTo>
                <a:cubicBezTo>
                  <a:pt x="3030574" y="1327740"/>
                  <a:pt x="2809369" y="1201226"/>
                  <a:pt x="2508337" y="1266514"/>
                </a:cubicBezTo>
                <a:cubicBezTo>
                  <a:pt x="2207306" y="1331802"/>
                  <a:pt x="2158486" y="1258603"/>
                  <a:pt x="1978203" y="1266514"/>
                </a:cubicBezTo>
                <a:cubicBezTo>
                  <a:pt x="1797920" y="1274425"/>
                  <a:pt x="1770468" y="1252230"/>
                  <a:pt x="1565877" y="1266514"/>
                </a:cubicBezTo>
                <a:cubicBezTo>
                  <a:pt x="1361286" y="1280798"/>
                  <a:pt x="1309616" y="1212902"/>
                  <a:pt x="1094647" y="1266514"/>
                </a:cubicBezTo>
                <a:cubicBezTo>
                  <a:pt x="879678" y="1320126"/>
                  <a:pt x="576089" y="1231045"/>
                  <a:pt x="211090" y="1266514"/>
                </a:cubicBezTo>
                <a:cubicBezTo>
                  <a:pt x="110334" y="1263326"/>
                  <a:pt x="730" y="1174863"/>
                  <a:pt x="0" y="1055424"/>
                </a:cubicBezTo>
                <a:cubicBezTo>
                  <a:pt x="-4209" y="906127"/>
                  <a:pt x="33319" y="764750"/>
                  <a:pt x="0" y="658587"/>
                </a:cubicBezTo>
                <a:cubicBezTo>
                  <a:pt x="-33319" y="552424"/>
                  <a:pt x="19829" y="375180"/>
                  <a:pt x="0" y="211090"/>
                </a:cubicBezTo>
                <a:close/>
              </a:path>
              <a:path w="6312557" h="1266514" stroke="0" extrusionOk="0">
                <a:moveTo>
                  <a:pt x="0" y="211090"/>
                </a:moveTo>
                <a:cubicBezTo>
                  <a:pt x="19148" y="79862"/>
                  <a:pt x="111486" y="-16796"/>
                  <a:pt x="211090" y="0"/>
                </a:cubicBezTo>
                <a:cubicBezTo>
                  <a:pt x="391664" y="-26224"/>
                  <a:pt x="605140" y="28319"/>
                  <a:pt x="917935" y="0"/>
                </a:cubicBezTo>
                <a:cubicBezTo>
                  <a:pt x="1230731" y="-28319"/>
                  <a:pt x="1203815" y="53188"/>
                  <a:pt x="1389165" y="0"/>
                </a:cubicBezTo>
                <a:cubicBezTo>
                  <a:pt x="1574515" y="-53188"/>
                  <a:pt x="1680895" y="12908"/>
                  <a:pt x="1919299" y="0"/>
                </a:cubicBezTo>
                <a:cubicBezTo>
                  <a:pt x="2157703" y="-12908"/>
                  <a:pt x="2210601" y="15183"/>
                  <a:pt x="2449433" y="0"/>
                </a:cubicBezTo>
                <a:cubicBezTo>
                  <a:pt x="2688265" y="-15183"/>
                  <a:pt x="2922285" y="77054"/>
                  <a:pt x="3097375" y="0"/>
                </a:cubicBezTo>
                <a:cubicBezTo>
                  <a:pt x="3272465" y="-77054"/>
                  <a:pt x="3333057" y="48330"/>
                  <a:pt x="3509701" y="0"/>
                </a:cubicBezTo>
                <a:cubicBezTo>
                  <a:pt x="3686345" y="-48330"/>
                  <a:pt x="3783343" y="39674"/>
                  <a:pt x="3922028" y="0"/>
                </a:cubicBezTo>
                <a:cubicBezTo>
                  <a:pt x="4060713" y="-39674"/>
                  <a:pt x="4369733" y="4825"/>
                  <a:pt x="4511065" y="0"/>
                </a:cubicBezTo>
                <a:cubicBezTo>
                  <a:pt x="4652397" y="-4825"/>
                  <a:pt x="4870320" y="28413"/>
                  <a:pt x="5100103" y="0"/>
                </a:cubicBezTo>
                <a:cubicBezTo>
                  <a:pt x="5329886" y="-28413"/>
                  <a:pt x="5324658" y="11001"/>
                  <a:pt x="5512429" y="0"/>
                </a:cubicBezTo>
                <a:cubicBezTo>
                  <a:pt x="5700200" y="-11001"/>
                  <a:pt x="5889646" y="66522"/>
                  <a:pt x="6101467" y="0"/>
                </a:cubicBezTo>
                <a:cubicBezTo>
                  <a:pt x="6215533" y="6429"/>
                  <a:pt x="6310716" y="99331"/>
                  <a:pt x="6312557" y="211090"/>
                </a:cubicBezTo>
                <a:cubicBezTo>
                  <a:pt x="6356091" y="408527"/>
                  <a:pt x="6279124" y="484638"/>
                  <a:pt x="6312557" y="607927"/>
                </a:cubicBezTo>
                <a:cubicBezTo>
                  <a:pt x="6345990" y="731216"/>
                  <a:pt x="6286492" y="887365"/>
                  <a:pt x="6312557" y="1055424"/>
                </a:cubicBezTo>
                <a:cubicBezTo>
                  <a:pt x="6310609" y="1173585"/>
                  <a:pt x="6225237" y="1261760"/>
                  <a:pt x="6101467" y="1266514"/>
                </a:cubicBezTo>
                <a:cubicBezTo>
                  <a:pt x="5950961" y="1296654"/>
                  <a:pt x="5805303" y="1227843"/>
                  <a:pt x="5571333" y="1266514"/>
                </a:cubicBezTo>
                <a:cubicBezTo>
                  <a:pt x="5337363" y="1305185"/>
                  <a:pt x="5147012" y="1226230"/>
                  <a:pt x="4923392" y="1266514"/>
                </a:cubicBezTo>
                <a:cubicBezTo>
                  <a:pt x="4699772" y="1306798"/>
                  <a:pt x="4642291" y="1240047"/>
                  <a:pt x="4393258" y="1266514"/>
                </a:cubicBezTo>
                <a:cubicBezTo>
                  <a:pt x="4144225" y="1292981"/>
                  <a:pt x="3996409" y="1193353"/>
                  <a:pt x="3745316" y="1266514"/>
                </a:cubicBezTo>
                <a:cubicBezTo>
                  <a:pt x="3494223" y="1339675"/>
                  <a:pt x="3201547" y="1200315"/>
                  <a:pt x="3038471" y="1266514"/>
                </a:cubicBezTo>
                <a:cubicBezTo>
                  <a:pt x="2875395" y="1332713"/>
                  <a:pt x="2767449" y="1235805"/>
                  <a:pt x="2626145" y="1266514"/>
                </a:cubicBezTo>
                <a:cubicBezTo>
                  <a:pt x="2484841" y="1297223"/>
                  <a:pt x="2189452" y="1233076"/>
                  <a:pt x="1978203" y="1266514"/>
                </a:cubicBezTo>
                <a:cubicBezTo>
                  <a:pt x="1766954" y="1299952"/>
                  <a:pt x="1469526" y="1197066"/>
                  <a:pt x="1271358" y="1266514"/>
                </a:cubicBezTo>
                <a:cubicBezTo>
                  <a:pt x="1073191" y="1335962"/>
                  <a:pt x="1009682" y="1258587"/>
                  <a:pt x="859031" y="1266514"/>
                </a:cubicBezTo>
                <a:cubicBezTo>
                  <a:pt x="708380" y="1274441"/>
                  <a:pt x="366772" y="1216041"/>
                  <a:pt x="211090" y="1266514"/>
                </a:cubicBezTo>
                <a:cubicBezTo>
                  <a:pt x="70699" y="1274214"/>
                  <a:pt x="539" y="1181205"/>
                  <a:pt x="0" y="1055424"/>
                </a:cubicBezTo>
                <a:cubicBezTo>
                  <a:pt x="-17093" y="875462"/>
                  <a:pt x="13568" y="740802"/>
                  <a:pt x="0" y="624814"/>
                </a:cubicBezTo>
                <a:cubicBezTo>
                  <a:pt x="-13568" y="508826"/>
                  <a:pt x="37462" y="368312"/>
                  <a:pt x="0" y="211090"/>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able 6">
            <a:extLst>
              <a:ext uri="{FF2B5EF4-FFF2-40B4-BE49-F238E27FC236}">
                <a16:creationId xmlns:a16="http://schemas.microsoft.com/office/drawing/2014/main" id="{BD66029B-8F3F-BEAF-AA71-C0879CBFA58E}"/>
              </a:ext>
            </a:extLst>
          </p:cNvPr>
          <p:cNvGraphicFramePr>
            <a:graphicFrameLocks noGrp="1"/>
          </p:cNvGraphicFramePr>
          <p:nvPr>
            <p:extLst>
              <p:ext uri="{D42A27DB-BD31-4B8C-83A1-F6EECF244321}">
                <p14:modId xmlns:p14="http://schemas.microsoft.com/office/powerpoint/2010/main" val="2490289034"/>
              </p:ext>
            </p:extLst>
          </p:nvPr>
        </p:nvGraphicFramePr>
        <p:xfrm>
          <a:off x="0" y="1012097"/>
          <a:ext cx="12192000" cy="604139"/>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3617328771"/>
                    </a:ext>
                  </a:extLst>
                </a:gridCol>
              </a:tblGrid>
              <a:tr h="0">
                <a:tc>
                  <a:txBody>
                    <a:bodyPr/>
                    <a:lstStyle/>
                    <a:p>
                      <a:pPr>
                        <a:lnSpc>
                          <a:spcPct val="115000"/>
                        </a:lnSpc>
                        <a:spcAft>
                          <a:spcPts val="1000"/>
                        </a:spcAft>
                      </a:pPr>
                      <a:r>
                        <a:rPr lang="fr-FR" sz="1800" b="0" dirty="0">
                          <a:solidFill>
                            <a:schemeClr val="tx1"/>
                          </a:solidFill>
                          <a:effectLst/>
                          <a:latin typeface="Arial" panose="020B0604020202020204" pitchFamily="34" charset="0"/>
                          <a:cs typeface="Arial" panose="020B0604020202020204" pitchFamily="34" charset="0"/>
                        </a:rPr>
                        <a:t>Cette génération a débuté avec l’invention du “microprocesseur”. Le premier microprocesseur est fabriqué par INTEL en 1971. </a:t>
                      </a:r>
                      <a:r>
                        <a:rPr lang="en-US" sz="1800" b="0" dirty="0" err="1">
                          <a:solidFill>
                            <a:schemeClr val="tx1"/>
                          </a:solidFill>
                          <a:effectLst/>
                          <a:latin typeface="Arial" panose="020B0604020202020204" pitchFamily="34" charset="0"/>
                          <a:cs typeface="Arial" panose="020B0604020202020204" pitchFamily="34" charset="0"/>
                        </a:rPr>
                        <a:t>Exemples</a:t>
                      </a:r>
                      <a:r>
                        <a:rPr lang="en-US" sz="1800" b="0" dirty="0">
                          <a:solidFill>
                            <a:schemeClr val="tx1"/>
                          </a:solidFill>
                          <a:effectLst/>
                          <a:latin typeface="Arial" panose="020B0604020202020204" pitchFamily="34" charset="0"/>
                          <a:cs typeface="Arial" panose="020B0604020202020204" pitchFamily="34" charset="0"/>
                        </a:rPr>
                        <a:t> : MICRAL 8008 (1973), ALTAIR 8800 (1975).</a:t>
                      </a:r>
                      <a:endParaRPr lang="fr-FR" sz="18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oFill/>
                  </a:tcPr>
                </a:tc>
                <a:extLst>
                  <a:ext uri="{0D108BD9-81ED-4DB2-BD59-A6C34878D82A}">
                    <a16:rowId xmlns:a16="http://schemas.microsoft.com/office/drawing/2014/main" val="452181109"/>
                  </a:ext>
                </a:extLst>
              </a:tr>
            </a:tbl>
          </a:graphicData>
        </a:graphic>
      </p:graphicFrame>
      <p:pic>
        <p:nvPicPr>
          <p:cNvPr id="10" name="Picture 9">
            <a:extLst>
              <a:ext uri="{FF2B5EF4-FFF2-40B4-BE49-F238E27FC236}">
                <a16:creationId xmlns:a16="http://schemas.microsoft.com/office/drawing/2014/main" id="{3C369CA0-FF14-1421-96C0-61B11071E175}"/>
              </a:ext>
            </a:extLst>
          </p:cNvPr>
          <p:cNvPicPr>
            <a:picLocks noChangeAspect="1"/>
          </p:cNvPicPr>
          <p:nvPr/>
        </p:nvPicPr>
        <p:blipFill>
          <a:blip r:embed="rId3"/>
          <a:stretch>
            <a:fillRect/>
          </a:stretch>
        </p:blipFill>
        <p:spPr>
          <a:xfrm>
            <a:off x="0" y="2061644"/>
            <a:ext cx="5510858" cy="1876372"/>
          </a:xfrm>
          <a:prstGeom prst="rect">
            <a:avLst/>
          </a:prstGeom>
        </p:spPr>
      </p:pic>
      <p:sp>
        <p:nvSpPr>
          <p:cNvPr id="22" name="TextBox 21">
            <a:extLst>
              <a:ext uri="{FF2B5EF4-FFF2-40B4-BE49-F238E27FC236}">
                <a16:creationId xmlns:a16="http://schemas.microsoft.com/office/drawing/2014/main" id="{D4FE741A-8D68-C043-AEB4-89BC52796B86}"/>
              </a:ext>
            </a:extLst>
          </p:cNvPr>
          <p:cNvSpPr txBox="1"/>
          <p:nvPr/>
        </p:nvSpPr>
        <p:spPr>
          <a:xfrm>
            <a:off x="5659987" y="4261765"/>
            <a:ext cx="6211824" cy="1200329"/>
          </a:xfrm>
          <a:prstGeom prst="rect">
            <a:avLst/>
          </a:prstGeom>
          <a:noFill/>
        </p:spPr>
        <p:txBody>
          <a:bodyPr wrap="square">
            <a:spAutoFit/>
          </a:bodyPr>
          <a:lstStyle/>
          <a:p>
            <a:pPr algn="just"/>
            <a:r>
              <a:rPr lang="fr-FR" dirty="0"/>
              <a:t>un </a:t>
            </a:r>
            <a:r>
              <a:rPr lang="fr-FR" b="1" dirty="0"/>
              <a:t>microprocesseur</a:t>
            </a:r>
            <a:r>
              <a:rPr lang="fr-FR" dirty="0"/>
              <a:t> est un </a:t>
            </a:r>
            <a:r>
              <a:rPr lang="fr-FR" b="1" dirty="0"/>
              <a:t>circuit intégré spécialisé</a:t>
            </a:r>
            <a:r>
              <a:rPr lang="fr-FR" dirty="0"/>
              <a:t> qui regroupe des millions de transistors sur une seule puce et qui est utilisé pour effectuer des tâches de traitement, comme les calculs et la gestion des données.</a:t>
            </a:r>
          </a:p>
        </p:txBody>
      </p:sp>
      <p:sp>
        <p:nvSpPr>
          <p:cNvPr id="14" name="TextBox 13">
            <a:extLst>
              <a:ext uri="{FF2B5EF4-FFF2-40B4-BE49-F238E27FC236}">
                <a16:creationId xmlns:a16="http://schemas.microsoft.com/office/drawing/2014/main" id="{86D5FAAA-3A89-0FC9-7A23-192A3C4631E0}"/>
              </a:ext>
            </a:extLst>
          </p:cNvPr>
          <p:cNvSpPr txBox="1"/>
          <p:nvPr/>
        </p:nvSpPr>
        <p:spPr>
          <a:xfrm>
            <a:off x="7862053" y="3674675"/>
            <a:ext cx="1908422" cy="369332"/>
          </a:xfrm>
          <a:prstGeom prst="rect">
            <a:avLst/>
          </a:prstGeom>
          <a:noFill/>
        </p:spPr>
        <p:txBody>
          <a:bodyPr wrap="square">
            <a:spAutoFit/>
          </a:bodyPr>
          <a:lstStyle/>
          <a:p>
            <a:r>
              <a:rPr lang="fr-FR" dirty="0">
                <a:solidFill>
                  <a:srgbClr val="FF9900"/>
                </a:solidFill>
                <a:latin typeface="Eras Bold ITC" panose="020B0907030504020204" pitchFamily="34" charset="0"/>
              </a:rPr>
              <a:t>Important!</a:t>
            </a:r>
          </a:p>
        </p:txBody>
      </p:sp>
    </p:spTree>
    <p:extLst>
      <p:ext uri="{BB962C8B-B14F-4D97-AF65-F5344CB8AC3E}">
        <p14:creationId xmlns:p14="http://schemas.microsoft.com/office/powerpoint/2010/main" val="327183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Générations des ordinateurs</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08</a:t>
            </a:r>
          </a:p>
        </p:txBody>
      </p:sp>
      <p:sp>
        <p:nvSpPr>
          <p:cNvPr id="6" name="TextBox 5">
            <a:extLst>
              <a:ext uri="{FF2B5EF4-FFF2-40B4-BE49-F238E27FC236}">
                <a16:creationId xmlns:a16="http://schemas.microsoft.com/office/drawing/2014/main" id="{554A5BD4-EF98-832A-3AB7-3B16B4D025A7}"/>
              </a:ext>
            </a:extLst>
          </p:cNvPr>
          <p:cNvSpPr txBox="1"/>
          <p:nvPr/>
        </p:nvSpPr>
        <p:spPr>
          <a:xfrm>
            <a:off x="0" y="617851"/>
            <a:ext cx="3465576" cy="369332"/>
          </a:xfrm>
          <a:prstGeom prst="rect">
            <a:avLst/>
          </a:prstGeom>
          <a:noFill/>
        </p:spPr>
        <p:txBody>
          <a:bodyPr wrap="square">
            <a:spAutoFit/>
          </a:bodyPr>
          <a:lstStyle/>
          <a:p>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5</a:t>
            </a:r>
            <a:r>
              <a:rPr lang="en-US" sz="1800" b="1" u="sng" baseline="30000"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ème</a:t>
            </a:r>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 Génération (1980 - 2000)</a:t>
            </a:r>
            <a:endParaRPr lang="fr-FR" b="1" u="sng" dirty="0">
              <a:solidFill>
                <a:schemeClr val="accent1">
                  <a:lumMod val="75000"/>
                </a:schemeClr>
              </a:solidFill>
              <a:latin typeface="Arial" panose="020B0604020202020204" pitchFamily="34" charset="0"/>
              <a:cs typeface="Arial" panose="020B0604020202020204" pitchFamily="34" charset="0"/>
            </a:endParaRPr>
          </a:p>
        </p:txBody>
      </p:sp>
      <p:sp>
        <p:nvSpPr>
          <p:cNvPr id="16" name="Rectangle: Rounded Corners 44">
            <a:extLst>
              <a:ext uri="{FF2B5EF4-FFF2-40B4-BE49-F238E27FC236}">
                <a16:creationId xmlns:a16="http://schemas.microsoft.com/office/drawing/2014/main" id="{689B2D4C-2152-ED8B-6DB4-DEED0CC7F93E}"/>
              </a:ext>
            </a:extLst>
          </p:cNvPr>
          <p:cNvSpPr/>
          <p:nvPr/>
        </p:nvSpPr>
        <p:spPr>
          <a:xfrm>
            <a:off x="5033323" y="3177251"/>
            <a:ext cx="6312557" cy="1266514"/>
          </a:xfrm>
          <a:custGeom>
            <a:avLst/>
            <a:gdLst>
              <a:gd name="connsiteX0" fmla="*/ 0 w 6312557"/>
              <a:gd name="connsiteY0" fmla="*/ 211090 h 1266514"/>
              <a:gd name="connsiteX1" fmla="*/ 211090 w 6312557"/>
              <a:gd name="connsiteY1" fmla="*/ 0 h 1266514"/>
              <a:gd name="connsiteX2" fmla="*/ 741224 w 6312557"/>
              <a:gd name="connsiteY2" fmla="*/ 0 h 1266514"/>
              <a:gd name="connsiteX3" fmla="*/ 1212454 w 6312557"/>
              <a:gd name="connsiteY3" fmla="*/ 0 h 1266514"/>
              <a:gd name="connsiteX4" fmla="*/ 1919299 w 6312557"/>
              <a:gd name="connsiteY4" fmla="*/ 0 h 1266514"/>
              <a:gd name="connsiteX5" fmla="*/ 2331626 w 6312557"/>
              <a:gd name="connsiteY5" fmla="*/ 0 h 1266514"/>
              <a:gd name="connsiteX6" fmla="*/ 2979567 w 6312557"/>
              <a:gd name="connsiteY6" fmla="*/ 0 h 1266514"/>
              <a:gd name="connsiteX7" fmla="*/ 3509701 w 6312557"/>
              <a:gd name="connsiteY7" fmla="*/ 0 h 1266514"/>
              <a:gd name="connsiteX8" fmla="*/ 3980931 w 6312557"/>
              <a:gd name="connsiteY8" fmla="*/ 0 h 1266514"/>
              <a:gd name="connsiteX9" fmla="*/ 4569969 w 6312557"/>
              <a:gd name="connsiteY9" fmla="*/ 0 h 1266514"/>
              <a:gd name="connsiteX10" fmla="*/ 5159007 w 6312557"/>
              <a:gd name="connsiteY10" fmla="*/ 0 h 1266514"/>
              <a:gd name="connsiteX11" fmla="*/ 6101467 w 6312557"/>
              <a:gd name="connsiteY11" fmla="*/ 0 h 1266514"/>
              <a:gd name="connsiteX12" fmla="*/ 6312557 w 6312557"/>
              <a:gd name="connsiteY12" fmla="*/ 211090 h 1266514"/>
              <a:gd name="connsiteX13" fmla="*/ 6312557 w 6312557"/>
              <a:gd name="connsiteY13" fmla="*/ 633257 h 1266514"/>
              <a:gd name="connsiteX14" fmla="*/ 6312557 w 6312557"/>
              <a:gd name="connsiteY14" fmla="*/ 1055424 h 1266514"/>
              <a:gd name="connsiteX15" fmla="*/ 6101467 w 6312557"/>
              <a:gd name="connsiteY15" fmla="*/ 1266514 h 1266514"/>
              <a:gd name="connsiteX16" fmla="*/ 5512429 w 6312557"/>
              <a:gd name="connsiteY16" fmla="*/ 1266514 h 1266514"/>
              <a:gd name="connsiteX17" fmla="*/ 4923392 w 6312557"/>
              <a:gd name="connsiteY17" fmla="*/ 1266514 h 1266514"/>
              <a:gd name="connsiteX18" fmla="*/ 4275450 w 6312557"/>
              <a:gd name="connsiteY18" fmla="*/ 1266514 h 1266514"/>
              <a:gd name="connsiteX19" fmla="*/ 3745316 w 6312557"/>
              <a:gd name="connsiteY19" fmla="*/ 1266514 h 1266514"/>
              <a:gd name="connsiteX20" fmla="*/ 3215182 w 6312557"/>
              <a:gd name="connsiteY20" fmla="*/ 1266514 h 1266514"/>
              <a:gd name="connsiteX21" fmla="*/ 2508337 w 6312557"/>
              <a:gd name="connsiteY21" fmla="*/ 1266514 h 1266514"/>
              <a:gd name="connsiteX22" fmla="*/ 1978203 w 6312557"/>
              <a:gd name="connsiteY22" fmla="*/ 1266514 h 1266514"/>
              <a:gd name="connsiteX23" fmla="*/ 1565877 w 6312557"/>
              <a:gd name="connsiteY23" fmla="*/ 1266514 h 1266514"/>
              <a:gd name="connsiteX24" fmla="*/ 1094647 w 6312557"/>
              <a:gd name="connsiteY24" fmla="*/ 1266514 h 1266514"/>
              <a:gd name="connsiteX25" fmla="*/ 211090 w 6312557"/>
              <a:gd name="connsiteY25" fmla="*/ 1266514 h 1266514"/>
              <a:gd name="connsiteX26" fmla="*/ 0 w 6312557"/>
              <a:gd name="connsiteY26" fmla="*/ 1055424 h 1266514"/>
              <a:gd name="connsiteX27" fmla="*/ 0 w 6312557"/>
              <a:gd name="connsiteY27" fmla="*/ 658587 h 1266514"/>
              <a:gd name="connsiteX28" fmla="*/ 0 w 6312557"/>
              <a:gd name="connsiteY28" fmla="*/ 211090 h 1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12557" h="1266514" fill="none" extrusionOk="0">
                <a:moveTo>
                  <a:pt x="0" y="211090"/>
                </a:moveTo>
                <a:cubicBezTo>
                  <a:pt x="3513" y="91623"/>
                  <a:pt x="80447" y="9737"/>
                  <a:pt x="211090" y="0"/>
                </a:cubicBezTo>
                <a:cubicBezTo>
                  <a:pt x="382193" y="-49273"/>
                  <a:pt x="536896" y="11666"/>
                  <a:pt x="741224" y="0"/>
                </a:cubicBezTo>
                <a:cubicBezTo>
                  <a:pt x="945552" y="-11666"/>
                  <a:pt x="1017749" y="6753"/>
                  <a:pt x="1212454" y="0"/>
                </a:cubicBezTo>
                <a:cubicBezTo>
                  <a:pt x="1407159" y="-6753"/>
                  <a:pt x="1704288" y="16261"/>
                  <a:pt x="1919299" y="0"/>
                </a:cubicBezTo>
                <a:cubicBezTo>
                  <a:pt x="2134310" y="-16261"/>
                  <a:pt x="2144120" y="39409"/>
                  <a:pt x="2331626" y="0"/>
                </a:cubicBezTo>
                <a:cubicBezTo>
                  <a:pt x="2519132" y="-39409"/>
                  <a:pt x="2799097" y="11430"/>
                  <a:pt x="2979567" y="0"/>
                </a:cubicBezTo>
                <a:cubicBezTo>
                  <a:pt x="3160037" y="-11430"/>
                  <a:pt x="3305994" y="46651"/>
                  <a:pt x="3509701" y="0"/>
                </a:cubicBezTo>
                <a:cubicBezTo>
                  <a:pt x="3713408" y="-46651"/>
                  <a:pt x="3831852" y="20890"/>
                  <a:pt x="3980931" y="0"/>
                </a:cubicBezTo>
                <a:cubicBezTo>
                  <a:pt x="4130010" y="-20890"/>
                  <a:pt x="4400657" y="27723"/>
                  <a:pt x="4569969" y="0"/>
                </a:cubicBezTo>
                <a:cubicBezTo>
                  <a:pt x="4739281" y="-27723"/>
                  <a:pt x="4983331" y="47080"/>
                  <a:pt x="5159007" y="0"/>
                </a:cubicBezTo>
                <a:cubicBezTo>
                  <a:pt x="5334683" y="-47080"/>
                  <a:pt x="5838383" y="84263"/>
                  <a:pt x="6101467" y="0"/>
                </a:cubicBezTo>
                <a:cubicBezTo>
                  <a:pt x="6232201" y="2769"/>
                  <a:pt x="6285954" y="102925"/>
                  <a:pt x="6312557" y="211090"/>
                </a:cubicBezTo>
                <a:cubicBezTo>
                  <a:pt x="6340000" y="415505"/>
                  <a:pt x="6298105" y="427919"/>
                  <a:pt x="6312557" y="633257"/>
                </a:cubicBezTo>
                <a:cubicBezTo>
                  <a:pt x="6327009" y="838595"/>
                  <a:pt x="6282011" y="844401"/>
                  <a:pt x="6312557" y="1055424"/>
                </a:cubicBezTo>
                <a:cubicBezTo>
                  <a:pt x="6328286" y="1170888"/>
                  <a:pt x="6191328" y="1282842"/>
                  <a:pt x="6101467" y="1266514"/>
                </a:cubicBezTo>
                <a:cubicBezTo>
                  <a:pt x="5893378" y="1329235"/>
                  <a:pt x="5770725" y="1230243"/>
                  <a:pt x="5512429" y="1266514"/>
                </a:cubicBezTo>
                <a:cubicBezTo>
                  <a:pt x="5254133" y="1302785"/>
                  <a:pt x="5190068" y="1245534"/>
                  <a:pt x="4923392" y="1266514"/>
                </a:cubicBezTo>
                <a:cubicBezTo>
                  <a:pt x="4656716" y="1287494"/>
                  <a:pt x="4410547" y="1247822"/>
                  <a:pt x="4275450" y="1266514"/>
                </a:cubicBezTo>
                <a:cubicBezTo>
                  <a:pt x="4140353" y="1285206"/>
                  <a:pt x="4005779" y="1255295"/>
                  <a:pt x="3745316" y="1266514"/>
                </a:cubicBezTo>
                <a:cubicBezTo>
                  <a:pt x="3484853" y="1277733"/>
                  <a:pt x="3399790" y="1205288"/>
                  <a:pt x="3215182" y="1266514"/>
                </a:cubicBezTo>
                <a:cubicBezTo>
                  <a:pt x="3030574" y="1327740"/>
                  <a:pt x="2809369" y="1201226"/>
                  <a:pt x="2508337" y="1266514"/>
                </a:cubicBezTo>
                <a:cubicBezTo>
                  <a:pt x="2207306" y="1331802"/>
                  <a:pt x="2158486" y="1258603"/>
                  <a:pt x="1978203" y="1266514"/>
                </a:cubicBezTo>
                <a:cubicBezTo>
                  <a:pt x="1797920" y="1274425"/>
                  <a:pt x="1770468" y="1252230"/>
                  <a:pt x="1565877" y="1266514"/>
                </a:cubicBezTo>
                <a:cubicBezTo>
                  <a:pt x="1361286" y="1280798"/>
                  <a:pt x="1309616" y="1212902"/>
                  <a:pt x="1094647" y="1266514"/>
                </a:cubicBezTo>
                <a:cubicBezTo>
                  <a:pt x="879678" y="1320126"/>
                  <a:pt x="576089" y="1231045"/>
                  <a:pt x="211090" y="1266514"/>
                </a:cubicBezTo>
                <a:cubicBezTo>
                  <a:pt x="110334" y="1263326"/>
                  <a:pt x="730" y="1174863"/>
                  <a:pt x="0" y="1055424"/>
                </a:cubicBezTo>
                <a:cubicBezTo>
                  <a:pt x="-4209" y="906127"/>
                  <a:pt x="33319" y="764750"/>
                  <a:pt x="0" y="658587"/>
                </a:cubicBezTo>
                <a:cubicBezTo>
                  <a:pt x="-33319" y="552424"/>
                  <a:pt x="19829" y="375180"/>
                  <a:pt x="0" y="211090"/>
                </a:cubicBezTo>
                <a:close/>
              </a:path>
              <a:path w="6312557" h="1266514" stroke="0" extrusionOk="0">
                <a:moveTo>
                  <a:pt x="0" y="211090"/>
                </a:moveTo>
                <a:cubicBezTo>
                  <a:pt x="19148" y="79862"/>
                  <a:pt x="111486" y="-16796"/>
                  <a:pt x="211090" y="0"/>
                </a:cubicBezTo>
                <a:cubicBezTo>
                  <a:pt x="391664" y="-26224"/>
                  <a:pt x="605140" y="28319"/>
                  <a:pt x="917935" y="0"/>
                </a:cubicBezTo>
                <a:cubicBezTo>
                  <a:pt x="1230731" y="-28319"/>
                  <a:pt x="1203815" y="53188"/>
                  <a:pt x="1389165" y="0"/>
                </a:cubicBezTo>
                <a:cubicBezTo>
                  <a:pt x="1574515" y="-53188"/>
                  <a:pt x="1680895" y="12908"/>
                  <a:pt x="1919299" y="0"/>
                </a:cubicBezTo>
                <a:cubicBezTo>
                  <a:pt x="2157703" y="-12908"/>
                  <a:pt x="2210601" y="15183"/>
                  <a:pt x="2449433" y="0"/>
                </a:cubicBezTo>
                <a:cubicBezTo>
                  <a:pt x="2688265" y="-15183"/>
                  <a:pt x="2922285" y="77054"/>
                  <a:pt x="3097375" y="0"/>
                </a:cubicBezTo>
                <a:cubicBezTo>
                  <a:pt x="3272465" y="-77054"/>
                  <a:pt x="3333057" y="48330"/>
                  <a:pt x="3509701" y="0"/>
                </a:cubicBezTo>
                <a:cubicBezTo>
                  <a:pt x="3686345" y="-48330"/>
                  <a:pt x="3783343" y="39674"/>
                  <a:pt x="3922028" y="0"/>
                </a:cubicBezTo>
                <a:cubicBezTo>
                  <a:pt x="4060713" y="-39674"/>
                  <a:pt x="4369733" y="4825"/>
                  <a:pt x="4511065" y="0"/>
                </a:cubicBezTo>
                <a:cubicBezTo>
                  <a:pt x="4652397" y="-4825"/>
                  <a:pt x="4870320" y="28413"/>
                  <a:pt x="5100103" y="0"/>
                </a:cubicBezTo>
                <a:cubicBezTo>
                  <a:pt x="5329886" y="-28413"/>
                  <a:pt x="5324658" y="11001"/>
                  <a:pt x="5512429" y="0"/>
                </a:cubicBezTo>
                <a:cubicBezTo>
                  <a:pt x="5700200" y="-11001"/>
                  <a:pt x="5889646" y="66522"/>
                  <a:pt x="6101467" y="0"/>
                </a:cubicBezTo>
                <a:cubicBezTo>
                  <a:pt x="6215533" y="6429"/>
                  <a:pt x="6310716" y="99331"/>
                  <a:pt x="6312557" y="211090"/>
                </a:cubicBezTo>
                <a:cubicBezTo>
                  <a:pt x="6356091" y="408527"/>
                  <a:pt x="6279124" y="484638"/>
                  <a:pt x="6312557" y="607927"/>
                </a:cubicBezTo>
                <a:cubicBezTo>
                  <a:pt x="6345990" y="731216"/>
                  <a:pt x="6286492" y="887365"/>
                  <a:pt x="6312557" y="1055424"/>
                </a:cubicBezTo>
                <a:cubicBezTo>
                  <a:pt x="6310609" y="1173585"/>
                  <a:pt x="6225237" y="1261760"/>
                  <a:pt x="6101467" y="1266514"/>
                </a:cubicBezTo>
                <a:cubicBezTo>
                  <a:pt x="5950961" y="1296654"/>
                  <a:pt x="5805303" y="1227843"/>
                  <a:pt x="5571333" y="1266514"/>
                </a:cubicBezTo>
                <a:cubicBezTo>
                  <a:pt x="5337363" y="1305185"/>
                  <a:pt x="5147012" y="1226230"/>
                  <a:pt x="4923392" y="1266514"/>
                </a:cubicBezTo>
                <a:cubicBezTo>
                  <a:pt x="4699772" y="1306798"/>
                  <a:pt x="4642291" y="1240047"/>
                  <a:pt x="4393258" y="1266514"/>
                </a:cubicBezTo>
                <a:cubicBezTo>
                  <a:pt x="4144225" y="1292981"/>
                  <a:pt x="3996409" y="1193353"/>
                  <a:pt x="3745316" y="1266514"/>
                </a:cubicBezTo>
                <a:cubicBezTo>
                  <a:pt x="3494223" y="1339675"/>
                  <a:pt x="3201547" y="1200315"/>
                  <a:pt x="3038471" y="1266514"/>
                </a:cubicBezTo>
                <a:cubicBezTo>
                  <a:pt x="2875395" y="1332713"/>
                  <a:pt x="2767449" y="1235805"/>
                  <a:pt x="2626145" y="1266514"/>
                </a:cubicBezTo>
                <a:cubicBezTo>
                  <a:pt x="2484841" y="1297223"/>
                  <a:pt x="2189452" y="1233076"/>
                  <a:pt x="1978203" y="1266514"/>
                </a:cubicBezTo>
                <a:cubicBezTo>
                  <a:pt x="1766954" y="1299952"/>
                  <a:pt x="1469526" y="1197066"/>
                  <a:pt x="1271358" y="1266514"/>
                </a:cubicBezTo>
                <a:cubicBezTo>
                  <a:pt x="1073191" y="1335962"/>
                  <a:pt x="1009682" y="1258587"/>
                  <a:pt x="859031" y="1266514"/>
                </a:cubicBezTo>
                <a:cubicBezTo>
                  <a:pt x="708380" y="1274441"/>
                  <a:pt x="366772" y="1216041"/>
                  <a:pt x="211090" y="1266514"/>
                </a:cubicBezTo>
                <a:cubicBezTo>
                  <a:pt x="70699" y="1274214"/>
                  <a:pt x="539" y="1181205"/>
                  <a:pt x="0" y="1055424"/>
                </a:cubicBezTo>
                <a:cubicBezTo>
                  <a:pt x="-17093" y="875462"/>
                  <a:pt x="13568" y="740802"/>
                  <a:pt x="0" y="624814"/>
                </a:cubicBezTo>
                <a:cubicBezTo>
                  <a:pt x="-13568" y="508826"/>
                  <a:pt x="37462" y="368312"/>
                  <a:pt x="0" y="211090"/>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4FE741A-8D68-C043-AEB4-89BC52796B86}"/>
              </a:ext>
            </a:extLst>
          </p:cNvPr>
          <p:cNvSpPr txBox="1"/>
          <p:nvPr/>
        </p:nvSpPr>
        <p:spPr>
          <a:xfrm>
            <a:off x="5134056" y="3177251"/>
            <a:ext cx="6211824" cy="1200329"/>
          </a:xfrm>
          <a:prstGeom prst="rect">
            <a:avLst/>
          </a:prstGeom>
          <a:noFill/>
        </p:spPr>
        <p:txBody>
          <a:bodyPr wrap="square">
            <a:spAutoFit/>
          </a:bodyPr>
          <a:lstStyle/>
          <a:p>
            <a:pPr algn="just"/>
            <a:r>
              <a:rPr lang="fr-FR" dirty="0"/>
              <a:t>un </a:t>
            </a:r>
            <a:r>
              <a:rPr lang="fr-FR" b="1" dirty="0"/>
              <a:t>microprocesseur</a:t>
            </a:r>
            <a:r>
              <a:rPr lang="fr-FR" dirty="0"/>
              <a:t> est un </a:t>
            </a:r>
            <a:r>
              <a:rPr lang="fr-FR" b="1" dirty="0"/>
              <a:t>circuit intégré spécialisé</a:t>
            </a:r>
            <a:r>
              <a:rPr lang="fr-FR" dirty="0"/>
              <a:t> qui regroupe des millions de transistors sur une seule puce et qui est utilisé pour effectuer des tâches de traitement, comme les calculs et la gestion des données.</a:t>
            </a:r>
          </a:p>
        </p:txBody>
      </p:sp>
      <p:sp>
        <p:nvSpPr>
          <p:cNvPr id="11" name="TextBox 10">
            <a:extLst>
              <a:ext uri="{FF2B5EF4-FFF2-40B4-BE49-F238E27FC236}">
                <a16:creationId xmlns:a16="http://schemas.microsoft.com/office/drawing/2014/main" id="{A92C87A6-4AB9-B227-6DCD-E5C8975E9AD2}"/>
              </a:ext>
            </a:extLst>
          </p:cNvPr>
          <p:cNvSpPr txBox="1"/>
          <p:nvPr/>
        </p:nvSpPr>
        <p:spPr>
          <a:xfrm>
            <a:off x="0" y="980486"/>
            <a:ext cx="12115800" cy="923330"/>
          </a:xfrm>
          <a:prstGeom prst="rect">
            <a:avLst/>
          </a:prstGeom>
          <a:noFill/>
        </p:spPr>
        <p:txBody>
          <a:bodyPr wrap="square">
            <a:spAutoFit/>
          </a:bodyPr>
          <a:lstStyle/>
          <a:p>
            <a:r>
              <a:rPr lang="fr-FR" dirty="0"/>
              <a:t>Les ordinateurs deviennent accessibles aux foyers, marquant le début de l'informatique familiale et des ordinateurs personnels (PC). Par exemple : IBM PC (1981) et Intel Pentium (1993). C'est également l'époque de l'apparition des systèmes d'exploitation MS-DOS et Mac OS.</a:t>
            </a:r>
          </a:p>
        </p:txBody>
      </p:sp>
      <p:pic>
        <p:nvPicPr>
          <p:cNvPr id="4" name="Picture 3">
            <a:extLst>
              <a:ext uri="{FF2B5EF4-FFF2-40B4-BE49-F238E27FC236}">
                <a16:creationId xmlns:a16="http://schemas.microsoft.com/office/drawing/2014/main" id="{0EBD8DD6-8840-AEE5-34CD-71B7E582CB59}"/>
              </a:ext>
            </a:extLst>
          </p:cNvPr>
          <p:cNvPicPr>
            <a:picLocks noChangeAspect="1"/>
          </p:cNvPicPr>
          <p:nvPr/>
        </p:nvPicPr>
        <p:blipFill>
          <a:blip r:embed="rId3"/>
          <a:stretch>
            <a:fillRect/>
          </a:stretch>
        </p:blipFill>
        <p:spPr>
          <a:xfrm>
            <a:off x="219457" y="2120147"/>
            <a:ext cx="3782943" cy="3505777"/>
          </a:xfrm>
          <a:prstGeom prst="rect">
            <a:avLst/>
          </a:prstGeom>
        </p:spPr>
      </p:pic>
      <p:sp>
        <p:nvSpPr>
          <p:cNvPr id="10" name="TextBox 9">
            <a:extLst>
              <a:ext uri="{FF2B5EF4-FFF2-40B4-BE49-F238E27FC236}">
                <a16:creationId xmlns:a16="http://schemas.microsoft.com/office/drawing/2014/main" id="{FEADD016-AF87-1717-7755-7F3B6933AF10}"/>
              </a:ext>
            </a:extLst>
          </p:cNvPr>
          <p:cNvSpPr txBox="1"/>
          <p:nvPr/>
        </p:nvSpPr>
        <p:spPr>
          <a:xfrm>
            <a:off x="7723258" y="2411569"/>
            <a:ext cx="1908422" cy="369332"/>
          </a:xfrm>
          <a:prstGeom prst="rect">
            <a:avLst/>
          </a:prstGeom>
          <a:noFill/>
        </p:spPr>
        <p:txBody>
          <a:bodyPr wrap="square">
            <a:spAutoFit/>
          </a:bodyPr>
          <a:lstStyle/>
          <a:p>
            <a:r>
              <a:rPr lang="fr-FR" dirty="0">
                <a:solidFill>
                  <a:srgbClr val="FF9900"/>
                </a:solidFill>
                <a:latin typeface="Eras Bold ITC" panose="020B0907030504020204" pitchFamily="34" charset="0"/>
              </a:rPr>
              <a:t>Important!</a:t>
            </a:r>
          </a:p>
        </p:txBody>
      </p:sp>
    </p:spTree>
    <p:extLst>
      <p:ext uri="{BB962C8B-B14F-4D97-AF65-F5344CB8AC3E}">
        <p14:creationId xmlns:p14="http://schemas.microsoft.com/office/powerpoint/2010/main" val="7098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Générations des ordinateurs</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09</a:t>
            </a:r>
          </a:p>
        </p:txBody>
      </p:sp>
      <p:sp>
        <p:nvSpPr>
          <p:cNvPr id="6" name="TextBox 5">
            <a:extLst>
              <a:ext uri="{FF2B5EF4-FFF2-40B4-BE49-F238E27FC236}">
                <a16:creationId xmlns:a16="http://schemas.microsoft.com/office/drawing/2014/main" id="{554A5BD4-EF98-832A-3AB7-3B16B4D025A7}"/>
              </a:ext>
            </a:extLst>
          </p:cNvPr>
          <p:cNvSpPr txBox="1"/>
          <p:nvPr/>
        </p:nvSpPr>
        <p:spPr>
          <a:xfrm>
            <a:off x="0" y="617851"/>
            <a:ext cx="4108704" cy="369332"/>
          </a:xfrm>
          <a:prstGeom prst="rect">
            <a:avLst/>
          </a:prstGeom>
          <a:noFill/>
        </p:spPr>
        <p:txBody>
          <a:bodyPr wrap="square">
            <a:spAutoFit/>
          </a:bodyPr>
          <a:lstStyle/>
          <a:p>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6</a:t>
            </a:r>
            <a:r>
              <a:rPr lang="en-US" sz="1800" b="1" u="sng" baseline="30000"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ème</a:t>
            </a:r>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 </a:t>
            </a:r>
            <a:r>
              <a:rPr lang="en-US" sz="1800" b="1" u="sng" dirty="0" err="1">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Génération</a:t>
            </a:r>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 (2000 – </a:t>
            </a:r>
            <a:r>
              <a:rPr lang="en-US" sz="1800" b="1" u="sng" dirty="0" err="1">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aujourd’hui</a:t>
            </a:r>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a:t>
            </a:r>
            <a:endParaRPr lang="fr-FR" b="1" u="sng" dirty="0">
              <a:solidFill>
                <a:schemeClr val="accent1">
                  <a:lumMod val="75000"/>
                </a:schemeClr>
              </a:solidFill>
              <a:latin typeface="Arial" panose="020B0604020202020204" pitchFamily="34" charset="0"/>
              <a:cs typeface="Arial" panose="020B0604020202020204" pitchFamily="34" charset="0"/>
            </a:endParaRPr>
          </a:p>
        </p:txBody>
      </p:sp>
      <p:sp>
        <p:nvSpPr>
          <p:cNvPr id="16" name="Rectangle: Rounded Corners 44">
            <a:extLst>
              <a:ext uri="{FF2B5EF4-FFF2-40B4-BE49-F238E27FC236}">
                <a16:creationId xmlns:a16="http://schemas.microsoft.com/office/drawing/2014/main" id="{689B2D4C-2152-ED8B-6DB4-DEED0CC7F93E}"/>
              </a:ext>
            </a:extLst>
          </p:cNvPr>
          <p:cNvSpPr/>
          <p:nvPr/>
        </p:nvSpPr>
        <p:spPr>
          <a:xfrm>
            <a:off x="3331314" y="2112513"/>
            <a:ext cx="8604654" cy="2393110"/>
          </a:xfrm>
          <a:custGeom>
            <a:avLst/>
            <a:gdLst>
              <a:gd name="connsiteX0" fmla="*/ 0 w 8604654"/>
              <a:gd name="connsiteY0" fmla="*/ 398860 h 2393110"/>
              <a:gd name="connsiteX1" fmla="*/ 398860 w 8604654"/>
              <a:gd name="connsiteY1" fmla="*/ 0 h 2393110"/>
              <a:gd name="connsiteX2" fmla="*/ 1034567 w 8604654"/>
              <a:gd name="connsiteY2" fmla="*/ 0 h 2393110"/>
              <a:gd name="connsiteX3" fmla="*/ 1436067 w 8604654"/>
              <a:gd name="connsiteY3" fmla="*/ 0 h 2393110"/>
              <a:gd name="connsiteX4" fmla="*/ 1759497 w 8604654"/>
              <a:gd name="connsiteY4" fmla="*/ 0 h 2393110"/>
              <a:gd name="connsiteX5" fmla="*/ 2082927 w 8604654"/>
              <a:gd name="connsiteY5" fmla="*/ 0 h 2393110"/>
              <a:gd name="connsiteX6" fmla="*/ 2796704 w 8604654"/>
              <a:gd name="connsiteY6" fmla="*/ 0 h 2393110"/>
              <a:gd name="connsiteX7" fmla="*/ 3510481 w 8604654"/>
              <a:gd name="connsiteY7" fmla="*/ 0 h 2393110"/>
              <a:gd name="connsiteX8" fmla="*/ 4068119 w 8604654"/>
              <a:gd name="connsiteY8" fmla="*/ 0 h 2393110"/>
              <a:gd name="connsiteX9" fmla="*/ 4625757 w 8604654"/>
              <a:gd name="connsiteY9" fmla="*/ 0 h 2393110"/>
              <a:gd name="connsiteX10" fmla="*/ 5261465 w 8604654"/>
              <a:gd name="connsiteY10" fmla="*/ 0 h 2393110"/>
              <a:gd name="connsiteX11" fmla="*/ 5741033 w 8604654"/>
              <a:gd name="connsiteY11" fmla="*/ 0 h 2393110"/>
              <a:gd name="connsiteX12" fmla="*/ 6220602 w 8604654"/>
              <a:gd name="connsiteY12" fmla="*/ 0 h 2393110"/>
              <a:gd name="connsiteX13" fmla="*/ 6934379 w 8604654"/>
              <a:gd name="connsiteY13" fmla="*/ 0 h 2393110"/>
              <a:gd name="connsiteX14" fmla="*/ 7413948 w 8604654"/>
              <a:gd name="connsiteY14" fmla="*/ 0 h 2393110"/>
              <a:gd name="connsiteX15" fmla="*/ 8205794 w 8604654"/>
              <a:gd name="connsiteY15" fmla="*/ 0 h 2393110"/>
              <a:gd name="connsiteX16" fmla="*/ 8604654 w 8604654"/>
              <a:gd name="connsiteY16" fmla="*/ 398860 h 2393110"/>
              <a:gd name="connsiteX17" fmla="*/ 8604654 w 8604654"/>
              <a:gd name="connsiteY17" fmla="*/ 914703 h 2393110"/>
              <a:gd name="connsiteX18" fmla="*/ 8604654 w 8604654"/>
              <a:gd name="connsiteY18" fmla="*/ 1446499 h 2393110"/>
              <a:gd name="connsiteX19" fmla="*/ 8604654 w 8604654"/>
              <a:gd name="connsiteY19" fmla="*/ 1994250 h 2393110"/>
              <a:gd name="connsiteX20" fmla="*/ 8205794 w 8604654"/>
              <a:gd name="connsiteY20" fmla="*/ 2393110 h 2393110"/>
              <a:gd name="connsiteX21" fmla="*/ 7492017 w 8604654"/>
              <a:gd name="connsiteY21" fmla="*/ 2393110 h 2393110"/>
              <a:gd name="connsiteX22" fmla="*/ 7168587 w 8604654"/>
              <a:gd name="connsiteY22" fmla="*/ 2393110 h 2393110"/>
              <a:gd name="connsiteX23" fmla="*/ 6454810 w 8604654"/>
              <a:gd name="connsiteY23" fmla="*/ 2393110 h 2393110"/>
              <a:gd name="connsiteX24" fmla="*/ 5897172 w 8604654"/>
              <a:gd name="connsiteY24" fmla="*/ 2393110 h 2393110"/>
              <a:gd name="connsiteX25" fmla="*/ 5573742 w 8604654"/>
              <a:gd name="connsiteY25" fmla="*/ 2393110 h 2393110"/>
              <a:gd name="connsiteX26" fmla="*/ 5250312 w 8604654"/>
              <a:gd name="connsiteY26" fmla="*/ 2393110 h 2393110"/>
              <a:gd name="connsiteX27" fmla="*/ 4848812 w 8604654"/>
              <a:gd name="connsiteY27" fmla="*/ 2393110 h 2393110"/>
              <a:gd name="connsiteX28" fmla="*/ 4291174 w 8604654"/>
              <a:gd name="connsiteY28" fmla="*/ 2393110 h 2393110"/>
              <a:gd name="connsiteX29" fmla="*/ 3811605 w 8604654"/>
              <a:gd name="connsiteY29" fmla="*/ 2393110 h 2393110"/>
              <a:gd name="connsiteX30" fmla="*/ 3410106 w 8604654"/>
              <a:gd name="connsiteY30" fmla="*/ 2393110 h 2393110"/>
              <a:gd name="connsiteX31" fmla="*/ 3008607 w 8604654"/>
              <a:gd name="connsiteY31" fmla="*/ 2393110 h 2393110"/>
              <a:gd name="connsiteX32" fmla="*/ 2372899 w 8604654"/>
              <a:gd name="connsiteY32" fmla="*/ 2393110 h 2393110"/>
              <a:gd name="connsiteX33" fmla="*/ 2049469 w 8604654"/>
              <a:gd name="connsiteY33" fmla="*/ 2393110 h 2393110"/>
              <a:gd name="connsiteX34" fmla="*/ 1647969 w 8604654"/>
              <a:gd name="connsiteY34" fmla="*/ 2393110 h 2393110"/>
              <a:gd name="connsiteX35" fmla="*/ 1012262 w 8604654"/>
              <a:gd name="connsiteY35" fmla="*/ 2393110 h 2393110"/>
              <a:gd name="connsiteX36" fmla="*/ 398860 w 8604654"/>
              <a:gd name="connsiteY36" fmla="*/ 2393110 h 2393110"/>
              <a:gd name="connsiteX37" fmla="*/ 0 w 8604654"/>
              <a:gd name="connsiteY37" fmla="*/ 1994250 h 2393110"/>
              <a:gd name="connsiteX38" fmla="*/ 0 w 8604654"/>
              <a:gd name="connsiteY38" fmla="*/ 1430546 h 2393110"/>
              <a:gd name="connsiteX39" fmla="*/ 0 w 8604654"/>
              <a:gd name="connsiteY39" fmla="*/ 898749 h 2393110"/>
              <a:gd name="connsiteX40" fmla="*/ 0 w 8604654"/>
              <a:gd name="connsiteY40" fmla="*/ 398860 h 23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4654" h="2393110" fill="none" extrusionOk="0">
                <a:moveTo>
                  <a:pt x="0" y="398860"/>
                </a:moveTo>
                <a:cubicBezTo>
                  <a:pt x="19475" y="180949"/>
                  <a:pt x="220958" y="23074"/>
                  <a:pt x="398860" y="0"/>
                </a:cubicBezTo>
                <a:cubicBezTo>
                  <a:pt x="530556" y="-73522"/>
                  <a:pt x="781185" y="61694"/>
                  <a:pt x="1034567" y="0"/>
                </a:cubicBezTo>
                <a:cubicBezTo>
                  <a:pt x="1287949" y="-61694"/>
                  <a:pt x="1301542" y="42238"/>
                  <a:pt x="1436067" y="0"/>
                </a:cubicBezTo>
                <a:cubicBezTo>
                  <a:pt x="1570592" y="-42238"/>
                  <a:pt x="1610964" y="32919"/>
                  <a:pt x="1759497" y="0"/>
                </a:cubicBezTo>
                <a:cubicBezTo>
                  <a:pt x="1908030" y="-32919"/>
                  <a:pt x="1950615" y="5016"/>
                  <a:pt x="2082927" y="0"/>
                </a:cubicBezTo>
                <a:cubicBezTo>
                  <a:pt x="2215239" y="-5016"/>
                  <a:pt x="2482565" y="46854"/>
                  <a:pt x="2796704" y="0"/>
                </a:cubicBezTo>
                <a:cubicBezTo>
                  <a:pt x="3110843" y="-46854"/>
                  <a:pt x="3290583" y="46768"/>
                  <a:pt x="3510481" y="0"/>
                </a:cubicBezTo>
                <a:cubicBezTo>
                  <a:pt x="3730379" y="-46768"/>
                  <a:pt x="3878393" y="27723"/>
                  <a:pt x="4068119" y="0"/>
                </a:cubicBezTo>
                <a:cubicBezTo>
                  <a:pt x="4257845" y="-27723"/>
                  <a:pt x="4379146" y="43753"/>
                  <a:pt x="4625757" y="0"/>
                </a:cubicBezTo>
                <a:cubicBezTo>
                  <a:pt x="4872368" y="-43753"/>
                  <a:pt x="5073530" y="12114"/>
                  <a:pt x="5261465" y="0"/>
                </a:cubicBezTo>
                <a:cubicBezTo>
                  <a:pt x="5449400" y="-12114"/>
                  <a:pt x="5615976" y="48074"/>
                  <a:pt x="5741033" y="0"/>
                </a:cubicBezTo>
                <a:cubicBezTo>
                  <a:pt x="5866090" y="-48074"/>
                  <a:pt x="6049969" y="30115"/>
                  <a:pt x="6220602" y="0"/>
                </a:cubicBezTo>
                <a:cubicBezTo>
                  <a:pt x="6391235" y="-30115"/>
                  <a:pt x="6777228" y="71676"/>
                  <a:pt x="6934379" y="0"/>
                </a:cubicBezTo>
                <a:cubicBezTo>
                  <a:pt x="7091530" y="-71676"/>
                  <a:pt x="7223061" y="49188"/>
                  <a:pt x="7413948" y="0"/>
                </a:cubicBezTo>
                <a:cubicBezTo>
                  <a:pt x="7604835" y="-49188"/>
                  <a:pt x="8027357" y="71872"/>
                  <a:pt x="8205794" y="0"/>
                </a:cubicBezTo>
                <a:cubicBezTo>
                  <a:pt x="8439612" y="-35100"/>
                  <a:pt x="8604224" y="183287"/>
                  <a:pt x="8604654" y="398860"/>
                </a:cubicBezTo>
                <a:cubicBezTo>
                  <a:pt x="8617761" y="536416"/>
                  <a:pt x="8571836" y="774221"/>
                  <a:pt x="8604654" y="914703"/>
                </a:cubicBezTo>
                <a:cubicBezTo>
                  <a:pt x="8637472" y="1055185"/>
                  <a:pt x="8568856" y="1261586"/>
                  <a:pt x="8604654" y="1446499"/>
                </a:cubicBezTo>
                <a:cubicBezTo>
                  <a:pt x="8640452" y="1631412"/>
                  <a:pt x="8578187" y="1872624"/>
                  <a:pt x="8604654" y="1994250"/>
                </a:cubicBezTo>
                <a:cubicBezTo>
                  <a:pt x="8623302" y="2154208"/>
                  <a:pt x="8447148" y="2446367"/>
                  <a:pt x="8205794" y="2393110"/>
                </a:cubicBezTo>
                <a:cubicBezTo>
                  <a:pt x="7921912" y="2457690"/>
                  <a:pt x="7727629" y="2360907"/>
                  <a:pt x="7492017" y="2393110"/>
                </a:cubicBezTo>
                <a:cubicBezTo>
                  <a:pt x="7256405" y="2425313"/>
                  <a:pt x="7238833" y="2355617"/>
                  <a:pt x="7168587" y="2393110"/>
                </a:cubicBezTo>
                <a:cubicBezTo>
                  <a:pt x="7098341" y="2430603"/>
                  <a:pt x="6640226" y="2388008"/>
                  <a:pt x="6454810" y="2393110"/>
                </a:cubicBezTo>
                <a:cubicBezTo>
                  <a:pt x="6269394" y="2398212"/>
                  <a:pt x="6059053" y="2356264"/>
                  <a:pt x="5897172" y="2393110"/>
                </a:cubicBezTo>
                <a:cubicBezTo>
                  <a:pt x="5735291" y="2429956"/>
                  <a:pt x="5644871" y="2361834"/>
                  <a:pt x="5573742" y="2393110"/>
                </a:cubicBezTo>
                <a:cubicBezTo>
                  <a:pt x="5502613" y="2424386"/>
                  <a:pt x="5336477" y="2364349"/>
                  <a:pt x="5250312" y="2393110"/>
                </a:cubicBezTo>
                <a:cubicBezTo>
                  <a:pt x="5164147" y="2421871"/>
                  <a:pt x="4973493" y="2378020"/>
                  <a:pt x="4848812" y="2393110"/>
                </a:cubicBezTo>
                <a:cubicBezTo>
                  <a:pt x="4724131" y="2408200"/>
                  <a:pt x="4550322" y="2354304"/>
                  <a:pt x="4291174" y="2393110"/>
                </a:cubicBezTo>
                <a:cubicBezTo>
                  <a:pt x="4032026" y="2431916"/>
                  <a:pt x="3930832" y="2374416"/>
                  <a:pt x="3811605" y="2393110"/>
                </a:cubicBezTo>
                <a:cubicBezTo>
                  <a:pt x="3692378" y="2411804"/>
                  <a:pt x="3496134" y="2361616"/>
                  <a:pt x="3410106" y="2393110"/>
                </a:cubicBezTo>
                <a:cubicBezTo>
                  <a:pt x="3324078" y="2424604"/>
                  <a:pt x="3184159" y="2372175"/>
                  <a:pt x="3008607" y="2393110"/>
                </a:cubicBezTo>
                <a:cubicBezTo>
                  <a:pt x="2833055" y="2414045"/>
                  <a:pt x="2680805" y="2333934"/>
                  <a:pt x="2372899" y="2393110"/>
                </a:cubicBezTo>
                <a:cubicBezTo>
                  <a:pt x="2064993" y="2452286"/>
                  <a:pt x="2117086" y="2367073"/>
                  <a:pt x="2049469" y="2393110"/>
                </a:cubicBezTo>
                <a:cubicBezTo>
                  <a:pt x="1981852" y="2419147"/>
                  <a:pt x="1806023" y="2381544"/>
                  <a:pt x="1647969" y="2393110"/>
                </a:cubicBezTo>
                <a:cubicBezTo>
                  <a:pt x="1489915" y="2404676"/>
                  <a:pt x="1245439" y="2342499"/>
                  <a:pt x="1012262" y="2393110"/>
                </a:cubicBezTo>
                <a:cubicBezTo>
                  <a:pt x="779085" y="2443721"/>
                  <a:pt x="663308" y="2344199"/>
                  <a:pt x="398860" y="2393110"/>
                </a:cubicBezTo>
                <a:cubicBezTo>
                  <a:pt x="232466" y="2381445"/>
                  <a:pt x="-29938" y="2231504"/>
                  <a:pt x="0" y="1994250"/>
                </a:cubicBezTo>
                <a:cubicBezTo>
                  <a:pt x="-67455" y="1749428"/>
                  <a:pt x="67374" y="1597047"/>
                  <a:pt x="0" y="1430546"/>
                </a:cubicBezTo>
                <a:cubicBezTo>
                  <a:pt x="-67374" y="1264045"/>
                  <a:pt x="48217" y="1078238"/>
                  <a:pt x="0" y="898749"/>
                </a:cubicBezTo>
                <a:cubicBezTo>
                  <a:pt x="-48217" y="719260"/>
                  <a:pt x="31967" y="600530"/>
                  <a:pt x="0" y="398860"/>
                </a:cubicBezTo>
                <a:close/>
              </a:path>
              <a:path w="8604654" h="2393110" stroke="0" extrusionOk="0">
                <a:moveTo>
                  <a:pt x="0" y="398860"/>
                </a:moveTo>
                <a:cubicBezTo>
                  <a:pt x="7039" y="173192"/>
                  <a:pt x="189659" y="-10964"/>
                  <a:pt x="398860" y="0"/>
                </a:cubicBezTo>
                <a:cubicBezTo>
                  <a:pt x="745783" y="-49957"/>
                  <a:pt x="906308" y="23712"/>
                  <a:pt x="1112637" y="0"/>
                </a:cubicBezTo>
                <a:cubicBezTo>
                  <a:pt x="1318966" y="-23712"/>
                  <a:pt x="1425788" y="6938"/>
                  <a:pt x="1514136" y="0"/>
                </a:cubicBezTo>
                <a:cubicBezTo>
                  <a:pt x="1602484" y="-6938"/>
                  <a:pt x="1767954" y="55605"/>
                  <a:pt x="1993705" y="0"/>
                </a:cubicBezTo>
                <a:cubicBezTo>
                  <a:pt x="2219456" y="-55605"/>
                  <a:pt x="2290270" y="50824"/>
                  <a:pt x="2473274" y="0"/>
                </a:cubicBezTo>
                <a:cubicBezTo>
                  <a:pt x="2656278" y="-50824"/>
                  <a:pt x="2914614" y="36932"/>
                  <a:pt x="3108981" y="0"/>
                </a:cubicBezTo>
                <a:cubicBezTo>
                  <a:pt x="3303348" y="-36932"/>
                  <a:pt x="3327401" y="7535"/>
                  <a:pt x="3432411" y="0"/>
                </a:cubicBezTo>
                <a:cubicBezTo>
                  <a:pt x="3537421" y="-7535"/>
                  <a:pt x="3689283" y="25337"/>
                  <a:pt x="3755842" y="0"/>
                </a:cubicBezTo>
                <a:cubicBezTo>
                  <a:pt x="3822401" y="-25337"/>
                  <a:pt x="4055003" y="19294"/>
                  <a:pt x="4313480" y="0"/>
                </a:cubicBezTo>
                <a:cubicBezTo>
                  <a:pt x="4571957" y="-19294"/>
                  <a:pt x="4607844" y="12916"/>
                  <a:pt x="4871118" y="0"/>
                </a:cubicBezTo>
                <a:cubicBezTo>
                  <a:pt x="5134392" y="-12916"/>
                  <a:pt x="5116966" y="458"/>
                  <a:pt x="5194548" y="0"/>
                </a:cubicBezTo>
                <a:cubicBezTo>
                  <a:pt x="5272130" y="-458"/>
                  <a:pt x="5567570" y="52928"/>
                  <a:pt x="5752186" y="0"/>
                </a:cubicBezTo>
                <a:cubicBezTo>
                  <a:pt x="5936802" y="-52928"/>
                  <a:pt x="6082785" y="19243"/>
                  <a:pt x="6387894" y="0"/>
                </a:cubicBezTo>
                <a:cubicBezTo>
                  <a:pt x="6693003" y="-19243"/>
                  <a:pt x="6554863" y="2324"/>
                  <a:pt x="6711324" y="0"/>
                </a:cubicBezTo>
                <a:cubicBezTo>
                  <a:pt x="6867785" y="-2324"/>
                  <a:pt x="7254593" y="75115"/>
                  <a:pt x="7425101" y="0"/>
                </a:cubicBezTo>
                <a:cubicBezTo>
                  <a:pt x="7595609" y="-75115"/>
                  <a:pt x="7862313" y="59511"/>
                  <a:pt x="8205794" y="0"/>
                </a:cubicBezTo>
                <a:cubicBezTo>
                  <a:pt x="8376472" y="40212"/>
                  <a:pt x="8612218" y="173573"/>
                  <a:pt x="8604654" y="398860"/>
                </a:cubicBezTo>
                <a:cubicBezTo>
                  <a:pt x="8606894" y="646764"/>
                  <a:pt x="8575468" y="675137"/>
                  <a:pt x="8604654" y="914703"/>
                </a:cubicBezTo>
                <a:cubicBezTo>
                  <a:pt x="8633840" y="1154269"/>
                  <a:pt x="8581700" y="1247966"/>
                  <a:pt x="8604654" y="1462453"/>
                </a:cubicBezTo>
                <a:cubicBezTo>
                  <a:pt x="8627608" y="1676940"/>
                  <a:pt x="8581018" y="1824182"/>
                  <a:pt x="8604654" y="1994250"/>
                </a:cubicBezTo>
                <a:cubicBezTo>
                  <a:pt x="8575247" y="2220052"/>
                  <a:pt x="8408944" y="2435021"/>
                  <a:pt x="8205794" y="2393110"/>
                </a:cubicBezTo>
                <a:cubicBezTo>
                  <a:pt x="8104832" y="2407244"/>
                  <a:pt x="7980991" y="2348004"/>
                  <a:pt x="7804295" y="2393110"/>
                </a:cubicBezTo>
                <a:cubicBezTo>
                  <a:pt x="7627599" y="2438216"/>
                  <a:pt x="7337631" y="2341079"/>
                  <a:pt x="7168587" y="2393110"/>
                </a:cubicBezTo>
                <a:cubicBezTo>
                  <a:pt x="6999543" y="2445141"/>
                  <a:pt x="6695004" y="2308616"/>
                  <a:pt x="6454810" y="2393110"/>
                </a:cubicBezTo>
                <a:cubicBezTo>
                  <a:pt x="6214616" y="2477604"/>
                  <a:pt x="6273781" y="2367162"/>
                  <a:pt x="6131380" y="2393110"/>
                </a:cubicBezTo>
                <a:cubicBezTo>
                  <a:pt x="5988979" y="2419058"/>
                  <a:pt x="5749823" y="2319660"/>
                  <a:pt x="5417603" y="2393110"/>
                </a:cubicBezTo>
                <a:cubicBezTo>
                  <a:pt x="5085383" y="2466560"/>
                  <a:pt x="5179574" y="2390716"/>
                  <a:pt x="5094173" y="2393110"/>
                </a:cubicBezTo>
                <a:cubicBezTo>
                  <a:pt x="5008772" y="2395504"/>
                  <a:pt x="4761707" y="2343969"/>
                  <a:pt x="4614604" y="2393110"/>
                </a:cubicBezTo>
                <a:cubicBezTo>
                  <a:pt x="4467501" y="2442251"/>
                  <a:pt x="4156025" y="2341458"/>
                  <a:pt x="3900828" y="2393110"/>
                </a:cubicBezTo>
                <a:cubicBezTo>
                  <a:pt x="3645631" y="2444762"/>
                  <a:pt x="3494025" y="2313047"/>
                  <a:pt x="3187051" y="2393110"/>
                </a:cubicBezTo>
                <a:cubicBezTo>
                  <a:pt x="2880077" y="2473173"/>
                  <a:pt x="2918783" y="2346448"/>
                  <a:pt x="2785551" y="2393110"/>
                </a:cubicBezTo>
                <a:cubicBezTo>
                  <a:pt x="2652319" y="2439772"/>
                  <a:pt x="2575454" y="2361953"/>
                  <a:pt x="2462121" y="2393110"/>
                </a:cubicBezTo>
                <a:cubicBezTo>
                  <a:pt x="2348788" y="2424267"/>
                  <a:pt x="2055326" y="2373603"/>
                  <a:pt x="1826414" y="2393110"/>
                </a:cubicBezTo>
                <a:cubicBezTo>
                  <a:pt x="1597502" y="2412617"/>
                  <a:pt x="1544101" y="2378135"/>
                  <a:pt x="1424914" y="2393110"/>
                </a:cubicBezTo>
                <a:cubicBezTo>
                  <a:pt x="1305727" y="2408085"/>
                  <a:pt x="888822" y="2368239"/>
                  <a:pt x="398860" y="2393110"/>
                </a:cubicBezTo>
                <a:cubicBezTo>
                  <a:pt x="146825" y="2399153"/>
                  <a:pt x="14386" y="2207894"/>
                  <a:pt x="0" y="1994250"/>
                </a:cubicBezTo>
                <a:cubicBezTo>
                  <a:pt x="-4146" y="1796225"/>
                  <a:pt x="2456" y="1662423"/>
                  <a:pt x="0" y="1462453"/>
                </a:cubicBezTo>
                <a:cubicBezTo>
                  <a:pt x="-2456" y="1262483"/>
                  <a:pt x="7924" y="1080236"/>
                  <a:pt x="0" y="962564"/>
                </a:cubicBezTo>
                <a:cubicBezTo>
                  <a:pt x="-7924" y="844892"/>
                  <a:pt x="7987" y="587067"/>
                  <a:pt x="0" y="398860"/>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4FE741A-8D68-C043-AEB4-89BC52796B86}"/>
              </a:ext>
            </a:extLst>
          </p:cNvPr>
          <p:cNvSpPr txBox="1"/>
          <p:nvPr/>
        </p:nvSpPr>
        <p:spPr>
          <a:xfrm>
            <a:off x="3331314" y="2197298"/>
            <a:ext cx="8604654" cy="2308324"/>
          </a:xfrm>
          <a:prstGeom prst="rect">
            <a:avLst/>
          </a:prstGeom>
          <a:noFill/>
        </p:spPr>
        <p:txBody>
          <a:bodyPr wrap="square">
            <a:spAutoFit/>
          </a:bodyPr>
          <a:lstStyle/>
          <a:p>
            <a:pPr algn="just"/>
            <a:r>
              <a:rPr lang="fr-FR" dirty="0"/>
              <a:t>Un </a:t>
            </a:r>
            <a:r>
              <a:rPr lang="fr-FR" b="1" dirty="0"/>
              <a:t>SSD</a:t>
            </a:r>
            <a:r>
              <a:rPr lang="fr-FR" dirty="0"/>
              <a:t> (Solid State Drive) est un dispositif de stockage de données qui utilise de la </a:t>
            </a:r>
            <a:r>
              <a:rPr lang="fr-FR" b="1" dirty="0"/>
              <a:t>mémoire flash</a:t>
            </a:r>
            <a:r>
              <a:rPr lang="fr-FR" dirty="0"/>
              <a:t> au lieu de disques magnétiques comme les disques durs traditionnels (HDD). Contrairement aux disques durs, les SSD n'ont pas de pièces mobiles, ce qui les rend </a:t>
            </a:r>
            <a:r>
              <a:rPr lang="fr-FR" b="1" dirty="0"/>
              <a:t>plus rapides</a:t>
            </a:r>
            <a:r>
              <a:rPr lang="fr-FR" dirty="0"/>
              <a:t>, </a:t>
            </a:r>
            <a:r>
              <a:rPr lang="fr-FR" b="1" dirty="0"/>
              <a:t>plus silencieux</a:t>
            </a:r>
            <a:r>
              <a:rPr lang="fr-FR" dirty="0"/>
              <a:t>, et </a:t>
            </a:r>
            <a:r>
              <a:rPr lang="fr-FR" b="1" dirty="0"/>
              <a:t>plus fiables</a:t>
            </a:r>
            <a:r>
              <a:rPr lang="fr-FR" dirty="0"/>
              <a:t>. Ils offrent des </a:t>
            </a:r>
            <a:r>
              <a:rPr lang="fr-FR" b="1" dirty="0"/>
              <a:t>temps de lecture et d'écriture beaucoup plus rapides</a:t>
            </a:r>
            <a:r>
              <a:rPr lang="fr-FR" dirty="0"/>
              <a:t>, ce qui améliore les performances globales d'un ordinateur, notamment en termes de démarrage du système et de chargement des applications. Les SSD sont également plus résistants aux chocs, car ils n'ont pas de composants mécaniques.</a:t>
            </a:r>
          </a:p>
        </p:txBody>
      </p:sp>
      <p:sp>
        <p:nvSpPr>
          <p:cNvPr id="12" name="TextBox 11">
            <a:extLst>
              <a:ext uri="{FF2B5EF4-FFF2-40B4-BE49-F238E27FC236}">
                <a16:creationId xmlns:a16="http://schemas.microsoft.com/office/drawing/2014/main" id="{85439100-4599-7B37-FC51-C6BA7366EDAC}"/>
              </a:ext>
            </a:extLst>
          </p:cNvPr>
          <p:cNvSpPr txBox="1"/>
          <p:nvPr/>
        </p:nvSpPr>
        <p:spPr>
          <a:xfrm>
            <a:off x="88392" y="987183"/>
            <a:ext cx="12103608" cy="923330"/>
          </a:xfrm>
          <a:prstGeom prst="rect">
            <a:avLst/>
          </a:prstGeom>
          <a:noFill/>
        </p:spPr>
        <p:txBody>
          <a:bodyPr wrap="square">
            <a:spAutoFit/>
          </a:bodyPr>
          <a:lstStyle/>
          <a:p>
            <a:r>
              <a:rPr lang="fr-FR" dirty="0"/>
              <a:t>Apparition des </a:t>
            </a:r>
            <a:r>
              <a:rPr lang="fr-FR" b="1" dirty="0"/>
              <a:t>ordinateurs portables</a:t>
            </a:r>
            <a:r>
              <a:rPr lang="fr-FR" dirty="0"/>
              <a:t> et des </a:t>
            </a:r>
            <a:r>
              <a:rPr lang="fr-FR" b="1" dirty="0"/>
              <a:t>réseaux sans fil</a:t>
            </a:r>
            <a:r>
              <a:rPr lang="fr-FR" dirty="0"/>
              <a:t>, marquant une étape importante vers la mobilité et la connectivité permanente. Les avancées technologiques permettent désormais l'</a:t>
            </a:r>
            <a:r>
              <a:rPr lang="fr-FR" b="1" dirty="0"/>
              <a:t>exploitation du laser</a:t>
            </a:r>
            <a:r>
              <a:rPr lang="fr-FR" dirty="0"/>
              <a:t> pour des communications plus rapides, ainsi que des </a:t>
            </a:r>
            <a:r>
              <a:rPr lang="fr-FR" b="1" dirty="0"/>
              <a:t>fibres optiques</a:t>
            </a:r>
            <a:r>
              <a:rPr lang="fr-FR" dirty="0"/>
              <a:t> pour un transfert de données à haute vitesse et sur de longues distances. </a:t>
            </a:r>
          </a:p>
        </p:txBody>
      </p:sp>
      <p:pic>
        <p:nvPicPr>
          <p:cNvPr id="5" name="Picture 4">
            <a:extLst>
              <a:ext uri="{FF2B5EF4-FFF2-40B4-BE49-F238E27FC236}">
                <a16:creationId xmlns:a16="http://schemas.microsoft.com/office/drawing/2014/main" id="{B043D463-50C1-59A7-7C16-93BF86F0DB26}"/>
              </a:ext>
            </a:extLst>
          </p:cNvPr>
          <p:cNvPicPr>
            <a:picLocks noChangeAspect="1"/>
          </p:cNvPicPr>
          <p:nvPr/>
        </p:nvPicPr>
        <p:blipFill>
          <a:blip r:embed="rId3"/>
          <a:stretch>
            <a:fillRect/>
          </a:stretch>
        </p:blipFill>
        <p:spPr>
          <a:xfrm>
            <a:off x="88392" y="1941825"/>
            <a:ext cx="2922883" cy="3185614"/>
          </a:xfrm>
          <a:prstGeom prst="rect">
            <a:avLst/>
          </a:prstGeom>
        </p:spPr>
      </p:pic>
      <p:sp>
        <p:nvSpPr>
          <p:cNvPr id="13" name="Rectangle: Rounded Corners 44">
            <a:extLst>
              <a:ext uri="{FF2B5EF4-FFF2-40B4-BE49-F238E27FC236}">
                <a16:creationId xmlns:a16="http://schemas.microsoft.com/office/drawing/2014/main" id="{92D9277B-0263-BCFC-A099-C72C4B11CF3C}"/>
              </a:ext>
            </a:extLst>
          </p:cNvPr>
          <p:cNvSpPr/>
          <p:nvPr/>
        </p:nvSpPr>
        <p:spPr>
          <a:xfrm>
            <a:off x="3303733" y="4988731"/>
            <a:ext cx="8604654" cy="1376059"/>
          </a:xfrm>
          <a:custGeom>
            <a:avLst/>
            <a:gdLst>
              <a:gd name="connsiteX0" fmla="*/ 0 w 8604654"/>
              <a:gd name="connsiteY0" fmla="*/ 229348 h 1376059"/>
              <a:gd name="connsiteX1" fmla="*/ 229348 w 8604654"/>
              <a:gd name="connsiteY1" fmla="*/ 0 h 1376059"/>
              <a:gd name="connsiteX2" fmla="*/ 566823 w 8604654"/>
              <a:gd name="connsiteY2" fmla="*/ 0 h 1376059"/>
              <a:gd name="connsiteX3" fmla="*/ 1148678 w 8604654"/>
              <a:gd name="connsiteY3" fmla="*/ 0 h 1376059"/>
              <a:gd name="connsiteX4" fmla="*/ 1567613 w 8604654"/>
              <a:gd name="connsiteY4" fmla="*/ 0 h 1376059"/>
              <a:gd name="connsiteX5" fmla="*/ 1905088 w 8604654"/>
              <a:gd name="connsiteY5" fmla="*/ 0 h 1376059"/>
              <a:gd name="connsiteX6" fmla="*/ 2242563 w 8604654"/>
              <a:gd name="connsiteY6" fmla="*/ 0 h 1376059"/>
              <a:gd name="connsiteX7" fmla="*/ 2987337 w 8604654"/>
              <a:gd name="connsiteY7" fmla="*/ 0 h 1376059"/>
              <a:gd name="connsiteX8" fmla="*/ 3732110 w 8604654"/>
              <a:gd name="connsiteY8" fmla="*/ 0 h 1376059"/>
              <a:gd name="connsiteX9" fmla="*/ 4313964 w 8604654"/>
              <a:gd name="connsiteY9" fmla="*/ 0 h 1376059"/>
              <a:gd name="connsiteX10" fmla="*/ 4895818 w 8604654"/>
              <a:gd name="connsiteY10" fmla="*/ 0 h 1376059"/>
              <a:gd name="connsiteX11" fmla="*/ 5559132 w 8604654"/>
              <a:gd name="connsiteY11" fmla="*/ 0 h 1376059"/>
              <a:gd name="connsiteX12" fmla="*/ 6059527 w 8604654"/>
              <a:gd name="connsiteY12" fmla="*/ 0 h 1376059"/>
              <a:gd name="connsiteX13" fmla="*/ 6559921 w 8604654"/>
              <a:gd name="connsiteY13" fmla="*/ 0 h 1376059"/>
              <a:gd name="connsiteX14" fmla="*/ 7304694 w 8604654"/>
              <a:gd name="connsiteY14" fmla="*/ 0 h 1376059"/>
              <a:gd name="connsiteX15" fmla="*/ 7805089 w 8604654"/>
              <a:gd name="connsiteY15" fmla="*/ 0 h 1376059"/>
              <a:gd name="connsiteX16" fmla="*/ 8375306 w 8604654"/>
              <a:gd name="connsiteY16" fmla="*/ 0 h 1376059"/>
              <a:gd name="connsiteX17" fmla="*/ 8604654 w 8604654"/>
              <a:gd name="connsiteY17" fmla="*/ 229348 h 1376059"/>
              <a:gd name="connsiteX18" fmla="*/ 8604654 w 8604654"/>
              <a:gd name="connsiteY18" fmla="*/ 678856 h 1376059"/>
              <a:gd name="connsiteX19" fmla="*/ 8604654 w 8604654"/>
              <a:gd name="connsiteY19" fmla="*/ 1146711 h 1376059"/>
              <a:gd name="connsiteX20" fmla="*/ 8375306 w 8604654"/>
              <a:gd name="connsiteY20" fmla="*/ 1376059 h 1376059"/>
              <a:gd name="connsiteX21" fmla="*/ 7630533 w 8604654"/>
              <a:gd name="connsiteY21" fmla="*/ 1376059 h 1376059"/>
              <a:gd name="connsiteX22" fmla="*/ 7293057 w 8604654"/>
              <a:gd name="connsiteY22" fmla="*/ 1376059 h 1376059"/>
              <a:gd name="connsiteX23" fmla="*/ 6955582 w 8604654"/>
              <a:gd name="connsiteY23" fmla="*/ 1376059 h 1376059"/>
              <a:gd name="connsiteX24" fmla="*/ 6210809 w 8604654"/>
              <a:gd name="connsiteY24" fmla="*/ 1376059 h 1376059"/>
              <a:gd name="connsiteX25" fmla="*/ 5628954 w 8604654"/>
              <a:gd name="connsiteY25" fmla="*/ 1376059 h 1376059"/>
              <a:gd name="connsiteX26" fmla="*/ 5291479 w 8604654"/>
              <a:gd name="connsiteY26" fmla="*/ 1376059 h 1376059"/>
              <a:gd name="connsiteX27" fmla="*/ 4954004 w 8604654"/>
              <a:gd name="connsiteY27" fmla="*/ 1376059 h 1376059"/>
              <a:gd name="connsiteX28" fmla="*/ 4535069 w 8604654"/>
              <a:gd name="connsiteY28" fmla="*/ 1376059 h 1376059"/>
              <a:gd name="connsiteX29" fmla="*/ 3953215 w 8604654"/>
              <a:gd name="connsiteY29" fmla="*/ 1376059 h 1376059"/>
              <a:gd name="connsiteX30" fmla="*/ 3452820 w 8604654"/>
              <a:gd name="connsiteY30" fmla="*/ 1376059 h 1376059"/>
              <a:gd name="connsiteX31" fmla="*/ 3033885 w 8604654"/>
              <a:gd name="connsiteY31" fmla="*/ 1376059 h 1376059"/>
              <a:gd name="connsiteX32" fmla="*/ 2614950 w 8604654"/>
              <a:gd name="connsiteY32" fmla="*/ 1376059 h 1376059"/>
              <a:gd name="connsiteX33" fmla="*/ 1951636 w 8604654"/>
              <a:gd name="connsiteY33" fmla="*/ 1376059 h 1376059"/>
              <a:gd name="connsiteX34" fmla="*/ 1614161 w 8604654"/>
              <a:gd name="connsiteY34" fmla="*/ 1376059 h 1376059"/>
              <a:gd name="connsiteX35" fmla="*/ 1195226 w 8604654"/>
              <a:gd name="connsiteY35" fmla="*/ 1376059 h 1376059"/>
              <a:gd name="connsiteX36" fmla="*/ 229348 w 8604654"/>
              <a:gd name="connsiteY36" fmla="*/ 1376059 h 1376059"/>
              <a:gd name="connsiteX37" fmla="*/ 0 w 8604654"/>
              <a:gd name="connsiteY37" fmla="*/ 1146711 h 1376059"/>
              <a:gd name="connsiteX38" fmla="*/ 0 w 8604654"/>
              <a:gd name="connsiteY38" fmla="*/ 688030 h 1376059"/>
              <a:gd name="connsiteX39" fmla="*/ 0 w 8604654"/>
              <a:gd name="connsiteY39" fmla="*/ 229348 h 137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604654" h="1376059" fill="none" extrusionOk="0">
                <a:moveTo>
                  <a:pt x="0" y="229348"/>
                </a:moveTo>
                <a:cubicBezTo>
                  <a:pt x="3897" y="95702"/>
                  <a:pt x="109305" y="23788"/>
                  <a:pt x="229348" y="0"/>
                </a:cubicBezTo>
                <a:cubicBezTo>
                  <a:pt x="395151" y="-33440"/>
                  <a:pt x="468378" y="9748"/>
                  <a:pt x="566823" y="0"/>
                </a:cubicBezTo>
                <a:cubicBezTo>
                  <a:pt x="665268" y="-9748"/>
                  <a:pt x="998342" y="51420"/>
                  <a:pt x="1148678" y="0"/>
                </a:cubicBezTo>
                <a:cubicBezTo>
                  <a:pt x="1299014" y="-51420"/>
                  <a:pt x="1463976" y="7482"/>
                  <a:pt x="1567613" y="0"/>
                </a:cubicBezTo>
                <a:cubicBezTo>
                  <a:pt x="1671250" y="-7482"/>
                  <a:pt x="1831470" y="26771"/>
                  <a:pt x="1905088" y="0"/>
                </a:cubicBezTo>
                <a:cubicBezTo>
                  <a:pt x="1978706" y="-26771"/>
                  <a:pt x="2074774" y="5322"/>
                  <a:pt x="2242563" y="0"/>
                </a:cubicBezTo>
                <a:cubicBezTo>
                  <a:pt x="2410352" y="-5322"/>
                  <a:pt x="2753239" y="21014"/>
                  <a:pt x="2987337" y="0"/>
                </a:cubicBezTo>
                <a:cubicBezTo>
                  <a:pt x="3221435" y="-21014"/>
                  <a:pt x="3426705" y="60141"/>
                  <a:pt x="3732110" y="0"/>
                </a:cubicBezTo>
                <a:cubicBezTo>
                  <a:pt x="4037515" y="-60141"/>
                  <a:pt x="4109446" y="27434"/>
                  <a:pt x="4313964" y="0"/>
                </a:cubicBezTo>
                <a:cubicBezTo>
                  <a:pt x="4518482" y="-27434"/>
                  <a:pt x="4680226" y="46198"/>
                  <a:pt x="4895818" y="0"/>
                </a:cubicBezTo>
                <a:cubicBezTo>
                  <a:pt x="5111410" y="-46198"/>
                  <a:pt x="5324835" y="52291"/>
                  <a:pt x="5559132" y="0"/>
                </a:cubicBezTo>
                <a:cubicBezTo>
                  <a:pt x="5793429" y="-52291"/>
                  <a:pt x="5952975" y="51899"/>
                  <a:pt x="6059527" y="0"/>
                </a:cubicBezTo>
                <a:cubicBezTo>
                  <a:pt x="6166080" y="-51899"/>
                  <a:pt x="6385874" y="2671"/>
                  <a:pt x="6559921" y="0"/>
                </a:cubicBezTo>
                <a:cubicBezTo>
                  <a:pt x="6733968" y="-2671"/>
                  <a:pt x="6938011" y="6105"/>
                  <a:pt x="7304694" y="0"/>
                </a:cubicBezTo>
                <a:cubicBezTo>
                  <a:pt x="7671377" y="-6105"/>
                  <a:pt x="7655486" y="21691"/>
                  <a:pt x="7805089" y="0"/>
                </a:cubicBezTo>
                <a:cubicBezTo>
                  <a:pt x="7954693" y="-21691"/>
                  <a:pt x="8213944" y="21129"/>
                  <a:pt x="8375306" y="0"/>
                </a:cubicBezTo>
                <a:cubicBezTo>
                  <a:pt x="8506933" y="-12869"/>
                  <a:pt x="8602421" y="127154"/>
                  <a:pt x="8604654" y="229348"/>
                </a:cubicBezTo>
                <a:cubicBezTo>
                  <a:pt x="8637395" y="399403"/>
                  <a:pt x="8574240" y="526224"/>
                  <a:pt x="8604654" y="678856"/>
                </a:cubicBezTo>
                <a:cubicBezTo>
                  <a:pt x="8635068" y="831488"/>
                  <a:pt x="8564502" y="933063"/>
                  <a:pt x="8604654" y="1146711"/>
                </a:cubicBezTo>
                <a:cubicBezTo>
                  <a:pt x="8619455" y="1262755"/>
                  <a:pt x="8510391" y="1403019"/>
                  <a:pt x="8375306" y="1376059"/>
                </a:cubicBezTo>
                <a:cubicBezTo>
                  <a:pt x="8161767" y="1422085"/>
                  <a:pt x="7808359" y="1333546"/>
                  <a:pt x="7630533" y="1376059"/>
                </a:cubicBezTo>
                <a:cubicBezTo>
                  <a:pt x="7452707" y="1418572"/>
                  <a:pt x="7428019" y="1361251"/>
                  <a:pt x="7293057" y="1376059"/>
                </a:cubicBezTo>
                <a:cubicBezTo>
                  <a:pt x="7158095" y="1390867"/>
                  <a:pt x="7118028" y="1357796"/>
                  <a:pt x="6955582" y="1376059"/>
                </a:cubicBezTo>
                <a:cubicBezTo>
                  <a:pt x="6793136" y="1394322"/>
                  <a:pt x="6383788" y="1288468"/>
                  <a:pt x="6210809" y="1376059"/>
                </a:cubicBezTo>
                <a:cubicBezTo>
                  <a:pt x="6037830" y="1463650"/>
                  <a:pt x="5888628" y="1339650"/>
                  <a:pt x="5628954" y="1376059"/>
                </a:cubicBezTo>
                <a:cubicBezTo>
                  <a:pt x="5369280" y="1412468"/>
                  <a:pt x="5387950" y="1351013"/>
                  <a:pt x="5291479" y="1376059"/>
                </a:cubicBezTo>
                <a:cubicBezTo>
                  <a:pt x="5195009" y="1401105"/>
                  <a:pt x="5033676" y="1375919"/>
                  <a:pt x="4954004" y="1376059"/>
                </a:cubicBezTo>
                <a:cubicBezTo>
                  <a:pt x="4874333" y="1376199"/>
                  <a:pt x="4676471" y="1368962"/>
                  <a:pt x="4535069" y="1376059"/>
                </a:cubicBezTo>
                <a:cubicBezTo>
                  <a:pt x="4393668" y="1383156"/>
                  <a:pt x="4179274" y="1335703"/>
                  <a:pt x="3953215" y="1376059"/>
                </a:cubicBezTo>
                <a:cubicBezTo>
                  <a:pt x="3727156" y="1416415"/>
                  <a:pt x="3623148" y="1343230"/>
                  <a:pt x="3452820" y="1376059"/>
                </a:cubicBezTo>
                <a:cubicBezTo>
                  <a:pt x="3282493" y="1408888"/>
                  <a:pt x="3164581" y="1326978"/>
                  <a:pt x="3033885" y="1376059"/>
                </a:cubicBezTo>
                <a:cubicBezTo>
                  <a:pt x="2903189" y="1425140"/>
                  <a:pt x="2802529" y="1339151"/>
                  <a:pt x="2614950" y="1376059"/>
                </a:cubicBezTo>
                <a:cubicBezTo>
                  <a:pt x="2427372" y="1412967"/>
                  <a:pt x="2255609" y="1337133"/>
                  <a:pt x="1951636" y="1376059"/>
                </a:cubicBezTo>
                <a:cubicBezTo>
                  <a:pt x="1647663" y="1414985"/>
                  <a:pt x="1738593" y="1364640"/>
                  <a:pt x="1614161" y="1376059"/>
                </a:cubicBezTo>
                <a:cubicBezTo>
                  <a:pt x="1489730" y="1387478"/>
                  <a:pt x="1286514" y="1358784"/>
                  <a:pt x="1195226" y="1376059"/>
                </a:cubicBezTo>
                <a:cubicBezTo>
                  <a:pt x="1103938" y="1393334"/>
                  <a:pt x="672460" y="1361869"/>
                  <a:pt x="229348" y="1376059"/>
                </a:cubicBezTo>
                <a:cubicBezTo>
                  <a:pt x="97584" y="1400889"/>
                  <a:pt x="30224" y="1279070"/>
                  <a:pt x="0" y="1146711"/>
                </a:cubicBezTo>
                <a:cubicBezTo>
                  <a:pt x="-11371" y="966839"/>
                  <a:pt x="24803" y="807386"/>
                  <a:pt x="0" y="688030"/>
                </a:cubicBezTo>
                <a:cubicBezTo>
                  <a:pt x="-24803" y="568674"/>
                  <a:pt x="21607" y="414874"/>
                  <a:pt x="0" y="229348"/>
                </a:cubicBezTo>
                <a:close/>
              </a:path>
              <a:path w="8604654" h="1376059" stroke="0" extrusionOk="0">
                <a:moveTo>
                  <a:pt x="0" y="229348"/>
                </a:moveTo>
                <a:cubicBezTo>
                  <a:pt x="18950" y="88188"/>
                  <a:pt x="126505" y="-23567"/>
                  <a:pt x="229348" y="0"/>
                </a:cubicBezTo>
                <a:cubicBezTo>
                  <a:pt x="435176" y="-63141"/>
                  <a:pt x="704094" y="65910"/>
                  <a:pt x="974121" y="0"/>
                </a:cubicBezTo>
                <a:cubicBezTo>
                  <a:pt x="1244148" y="-65910"/>
                  <a:pt x="1189411" y="43644"/>
                  <a:pt x="1393056" y="0"/>
                </a:cubicBezTo>
                <a:cubicBezTo>
                  <a:pt x="1596701" y="-43644"/>
                  <a:pt x="1651173" y="59563"/>
                  <a:pt x="1893451" y="0"/>
                </a:cubicBezTo>
                <a:cubicBezTo>
                  <a:pt x="2135729" y="-59563"/>
                  <a:pt x="2247867" y="13641"/>
                  <a:pt x="2393845" y="0"/>
                </a:cubicBezTo>
                <a:cubicBezTo>
                  <a:pt x="2539823" y="-13641"/>
                  <a:pt x="2787618" y="19914"/>
                  <a:pt x="3057159" y="0"/>
                </a:cubicBezTo>
                <a:cubicBezTo>
                  <a:pt x="3326700" y="-19914"/>
                  <a:pt x="3285760" y="7081"/>
                  <a:pt x="3394635" y="0"/>
                </a:cubicBezTo>
                <a:cubicBezTo>
                  <a:pt x="3503510" y="-7081"/>
                  <a:pt x="3584335" y="17060"/>
                  <a:pt x="3732110" y="0"/>
                </a:cubicBezTo>
                <a:cubicBezTo>
                  <a:pt x="3879885" y="-17060"/>
                  <a:pt x="4188329" y="50627"/>
                  <a:pt x="4313964" y="0"/>
                </a:cubicBezTo>
                <a:cubicBezTo>
                  <a:pt x="4439599" y="-50627"/>
                  <a:pt x="4663974" y="24332"/>
                  <a:pt x="4895818" y="0"/>
                </a:cubicBezTo>
                <a:cubicBezTo>
                  <a:pt x="5127662" y="-24332"/>
                  <a:pt x="5126850" y="6064"/>
                  <a:pt x="5233294" y="0"/>
                </a:cubicBezTo>
                <a:cubicBezTo>
                  <a:pt x="5339738" y="-6064"/>
                  <a:pt x="5642397" y="32093"/>
                  <a:pt x="5815148" y="0"/>
                </a:cubicBezTo>
                <a:cubicBezTo>
                  <a:pt x="5987899" y="-32093"/>
                  <a:pt x="6222539" y="22563"/>
                  <a:pt x="6478461" y="0"/>
                </a:cubicBezTo>
                <a:cubicBezTo>
                  <a:pt x="6734383" y="-22563"/>
                  <a:pt x="6729783" y="6674"/>
                  <a:pt x="6815937" y="0"/>
                </a:cubicBezTo>
                <a:cubicBezTo>
                  <a:pt x="6902091" y="-6674"/>
                  <a:pt x="7382906" y="8226"/>
                  <a:pt x="7560710" y="0"/>
                </a:cubicBezTo>
                <a:cubicBezTo>
                  <a:pt x="7738514" y="-8226"/>
                  <a:pt x="8055146" y="28400"/>
                  <a:pt x="8375306" y="0"/>
                </a:cubicBezTo>
                <a:cubicBezTo>
                  <a:pt x="8496419" y="4500"/>
                  <a:pt x="8618192" y="93729"/>
                  <a:pt x="8604654" y="229348"/>
                </a:cubicBezTo>
                <a:cubicBezTo>
                  <a:pt x="8607611" y="419461"/>
                  <a:pt x="8582976" y="490541"/>
                  <a:pt x="8604654" y="678856"/>
                </a:cubicBezTo>
                <a:cubicBezTo>
                  <a:pt x="8626332" y="867171"/>
                  <a:pt x="8580004" y="1039013"/>
                  <a:pt x="8604654" y="1146711"/>
                </a:cubicBezTo>
                <a:cubicBezTo>
                  <a:pt x="8587011" y="1296501"/>
                  <a:pt x="8477383" y="1384198"/>
                  <a:pt x="8375306" y="1376059"/>
                </a:cubicBezTo>
                <a:cubicBezTo>
                  <a:pt x="8251443" y="1388042"/>
                  <a:pt x="8110951" y="1340171"/>
                  <a:pt x="8037831" y="1376059"/>
                </a:cubicBezTo>
                <a:cubicBezTo>
                  <a:pt x="7964711" y="1411947"/>
                  <a:pt x="7821624" y="1339086"/>
                  <a:pt x="7700355" y="1376059"/>
                </a:cubicBezTo>
                <a:cubicBezTo>
                  <a:pt x="7579086" y="1413032"/>
                  <a:pt x="7248201" y="1349999"/>
                  <a:pt x="7037041" y="1376059"/>
                </a:cubicBezTo>
                <a:cubicBezTo>
                  <a:pt x="6825881" y="1402119"/>
                  <a:pt x="6627475" y="1317126"/>
                  <a:pt x="6292268" y="1376059"/>
                </a:cubicBezTo>
                <a:cubicBezTo>
                  <a:pt x="5957061" y="1434992"/>
                  <a:pt x="6104757" y="1365770"/>
                  <a:pt x="5954793" y="1376059"/>
                </a:cubicBezTo>
                <a:cubicBezTo>
                  <a:pt x="5804829" y="1386348"/>
                  <a:pt x="5415193" y="1313021"/>
                  <a:pt x="5210019" y="1376059"/>
                </a:cubicBezTo>
                <a:cubicBezTo>
                  <a:pt x="5004845" y="1439097"/>
                  <a:pt x="5034159" y="1344210"/>
                  <a:pt x="4872544" y="1376059"/>
                </a:cubicBezTo>
                <a:cubicBezTo>
                  <a:pt x="4710929" y="1407908"/>
                  <a:pt x="4518871" y="1366861"/>
                  <a:pt x="4372149" y="1376059"/>
                </a:cubicBezTo>
                <a:cubicBezTo>
                  <a:pt x="4225428" y="1385257"/>
                  <a:pt x="3919627" y="1347457"/>
                  <a:pt x="3627376" y="1376059"/>
                </a:cubicBezTo>
                <a:cubicBezTo>
                  <a:pt x="3335125" y="1404661"/>
                  <a:pt x="3043868" y="1287696"/>
                  <a:pt x="2882603" y="1376059"/>
                </a:cubicBezTo>
                <a:cubicBezTo>
                  <a:pt x="2721338" y="1464422"/>
                  <a:pt x="2552864" y="1328869"/>
                  <a:pt x="2463668" y="1376059"/>
                </a:cubicBezTo>
                <a:cubicBezTo>
                  <a:pt x="2374472" y="1423249"/>
                  <a:pt x="2288564" y="1349256"/>
                  <a:pt x="2126193" y="1376059"/>
                </a:cubicBezTo>
                <a:cubicBezTo>
                  <a:pt x="1963822" y="1402862"/>
                  <a:pt x="1700447" y="1339555"/>
                  <a:pt x="1462879" y="1376059"/>
                </a:cubicBezTo>
                <a:cubicBezTo>
                  <a:pt x="1225311" y="1412563"/>
                  <a:pt x="1130742" y="1360450"/>
                  <a:pt x="1043944" y="1376059"/>
                </a:cubicBezTo>
                <a:cubicBezTo>
                  <a:pt x="957146" y="1391668"/>
                  <a:pt x="440772" y="1373318"/>
                  <a:pt x="229348" y="1376059"/>
                </a:cubicBezTo>
                <a:cubicBezTo>
                  <a:pt x="78414" y="1380678"/>
                  <a:pt x="16877" y="1265587"/>
                  <a:pt x="0" y="1146711"/>
                </a:cubicBezTo>
                <a:cubicBezTo>
                  <a:pt x="-27478" y="1050966"/>
                  <a:pt x="31722" y="889896"/>
                  <a:pt x="0" y="688030"/>
                </a:cubicBezTo>
                <a:cubicBezTo>
                  <a:pt x="-31722" y="486164"/>
                  <a:pt x="25140" y="400523"/>
                  <a:pt x="0" y="229348"/>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75220B4-AB99-4E1B-BA85-6C33BCF63C6F}"/>
              </a:ext>
            </a:extLst>
          </p:cNvPr>
          <p:cNvSpPr txBox="1"/>
          <p:nvPr/>
        </p:nvSpPr>
        <p:spPr>
          <a:xfrm>
            <a:off x="3341146" y="5103501"/>
            <a:ext cx="8198284" cy="1200329"/>
          </a:xfrm>
          <a:prstGeom prst="rect">
            <a:avLst/>
          </a:prstGeom>
          <a:noFill/>
        </p:spPr>
        <p:txBody>
          <a:bodyPr wrap="square">
            <a:spAutoFit/>
          </a:bodyPr>
          <a:lstStyle/>
          <a:p>
            <a:pPr algn="just"/>
            <a:r>
              <a:rPr lang="fr-FR" b="1" dirty="0"/>
              <a:t>USB 3.0</a:t>
            </a:r>
            <a:r>
              <a:rPr lang="fr-FR" dirty="0"/>
              <a:t> est une version de la norme </a:t>
            </a:r>
            <a:r>
              <a:rPr lang="fr-FR" b="1" dirty="0"/>
              <a:t>Universal Serial Bus (USB)</a:t>
            </a:r>
            <a:r>
              <a:rPr lang="fr-FR" dirty="0"/>
              <a:t> introduite en 2008, qui offre des vitesses de transfert de données beaucoup plus élevées que les versions précédentes. USB 3.0 peut atteindre des vitesses théoriques allant jusqu'à </a:t>
            </a:r>
            <a:r>
              <a:rPr lang="fr-FR" b="1" dirty="0"/>
              <a:t>5 Gbit/s</a:t>
            </a:r>
            <a:r>
              <a:rPr lang="fr-FR" dirty="0"/>
              <a:t>, soit environ </a:t>
            </a:r>
            <a:r>
              <a:rPr lang="fr-FR" b="1" dirty="0"/>
              <a:t>10 fois plus rapide</a:t>
            </a:r>
            <a:r>
              <a:rPr lang="fr-FR" dirty="0"/>
              <a:t> que l'USB 2.0, qui se limite à 480 Mbit/s.</a:t>
            </a:r>
          </a:p>
        </p:txBody>
      </p:sp>
    </p:spTree>
    <p:extLst>
      <p:ext uri="{BB962C8B-B14F-4D97-AF65-F5344CB8AC3E}">
        <p14:creationId xmlns:p14="http://schemas.microsoft.com/office/powerpoint/2010/main" val="217684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13"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Générations des ordinateurs</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10</a:t>
            </a:r>
          </a:p>
        </p:txBody>
      </p:sp>
      <p:sp>
        <p:nvSpPr>
          <p:cNvPr id="6" name="TextBox 5">
            <a:extLst>
              <a:ext uri="{FF2B5EF4-FFF2-40B4-BE49-F238E27FC236}">
                <a16:creationId xmlns:a16="http://schemas.microsoft.com/office/drawing/2014/main" id="{554A5BD4-EF98-832A-3AB7-3B16B4D025A7}"/>
              </a:ext>
            </a:extLst>
          </p:cNvPr>
          <p:cNvSpPr txBox="1"/>
          <p:nvPr/>
        </p:nvSpPr>
        <p:spPr>
          <a:xfrm>
            <a:off x="0" y="617851"/>
            <a:ext cx="4108704" cy="369332"/>
          </a:xfrm>
          <a:prstGeom prst="rect">
            <a:avLst/>
          </a:prstGeom>
          <a:noFill/>
        </p:spPr>
        <p:txBody>
          <a:bodyPr wrap="square">
            <a:spAutoFit/>
          </a:bodyPr>
          <a:lstStyle/>
          <a:p>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7</a:t>
            </a:r>
            <a:r>
              <a:rPr lang="en-US" sz="1800" b="1" u="sng" baseline="30000"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ème</a:t>
            </a:r>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 </a:t>
            </a:r>
            <a:r>
              <a:rPr lang="en-US" sz="1800" b="1" u="sng" dirty="0" err="1">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Génération</a:t>
            </a:r>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 (</a:t>
            </a:r>
            <a:r>
              <a:rPr lang="en-US" sz="1800" b="1" u="sng" dirty="0" err="1">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Futur</a:t>
            </a:r>
            <a:r>
              <a:rPr lang="en-US" sz="1800" b="1" u="sng" dirty="0">
                <a:solidFill>
                  <a:schemeClr val="accent1">
                    <a:lumMod val="75000"/>
                  </a:schemeClr>
                </a:solidFill>
                <a:effectLst/>
                <a:latin typeface="Arial" panose="020B0604020202020204" pitchFamily="34" charset="0"/>
                <a:ea typeface="MS Mincho" panose="02020609040205080304" pitchFamily="49" charset="-128"/>
                <a:cs typeface="Arial" panose="020B0604020202020204" pitchFamily="34" charset="0"/>
              </a:rPr>
              <a:t>)</a:t>
            </a:r>
            <a:endParaRPr lang="fr-FR" b="1" u="sng" dirty="0">
              <a:solidFill>
                <a:schemeClr val="accent1">
                  <a:lumMod val="7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439100-4599-7B37-FC51-C6BA7366EDAC}"/>
              </a:ext>
            </a:extLst>
          </p:cNvPr>
          <p:cNvSpPr txBox="1"/>
          <p:nvPr/>
        </p:nvSpPr>
        <p:spPr>
          <a:xfrm>
            <a:off x="88392" y="987183"/>
            <a:ext cx="12103608" cy="923330"/>
          </a:xfrm>
          <a:prstGeom prst="rect">
            <a:avLst/>
          </a:prstGeom>
          <a:noFill/>
        </p:spPr>
        <p:txBody>
          <a:bodyPr wrap="square">
            <a:spAutoFit/>
          </a:bodyPr>
          <a:lstStyle/>
          <a:p>
            <a:r>
              <a:rPr lang="fr-FR" dirty="0"/>
              <a:t>Apparition des </a:t>
            </a:r>
            <a:r>
              <a:rPr lang="fr-FR" b="1" dirty="0"/>
              <a:t>ordinateurs portables</a:t>
            </a:r>
            <a:r>
              <a:rPr lang="fr-FR" dirty="0"/>
              <a:t> et des </a:t>
            </a:r>
            <a:r>
              <a:rPr lang="fr-FR" b="1" dirty="0"/>
              <a:t>réseaux sans fil</a:t>
            </a:r>
            <a:r>
              <a:rPr lang="fr-FR" dirty="0"/>
              <a:t>, marquant une étape importante vers la mobilité et la connectivité permanente. Les avancées technologiques permettent désormais l'</a:t>
            </a:r>
            <a:r>
              <a:rPr lang="fr-FR" b="1" dirty="0"/>
              <a:t>exploitation du laser</a:t>
            </a:r>
            <a:r>
              <a:rPr lang="fr-FR" dirty="0"/>
              <a:t> pour des communications plus rapides, ainsi que des </a:t>
            </a:r>
            <a:r>
              <a:rPr lang="fr-FR" b="1" dirty="0"/>
              <a:t>fibres optiques</a:t>
            </a:r>
            <a:r>
              <a:rPr lang="fr-FR" dirty="0"/>
              <a:t> pour un transfert de données à haute vitesse et sur de longues distances. </a:t>
            </a:r>
          </a:p>
        </p:txBody>
      </p:sp>
      <p:pic>
        <p:nvPicPr>
          <p:cNvPr id="3" name="Picture 2">
            <a:extLst>
              <a:ext uri="{FF2B5EF4-FFF2-40B4-BE49-F238E27FC236}">
                <a16:creationId xmlns:a16="http://schemas.microsoft.com/office/drawing/2014/main" id="{E9BCD13A-5061-F700-AC49-E2B6C216DB99}"/>
              </a:ext>
            </a:extLst>
          </p:cNvPr>
          <p:cNvPicPr>
            <a:picLocks noChangeAspect="1"/>
          </p:cNvPicPr>
          <p:nvPr/>
        </p:nvPicPr>
        <p:blipFill>
          <a:blip r:embed="rId3"/>
          <a:stretch>
            <a:fillRect/>
          </a:stretch>
        </p:blipFill>
        <p:spPr>
          <a:xfrm>
            <a:off x="88392" y="1948642"/>
            <a:ext cx="3720289" cy="3307663"/>
          </a:xfrm>
          <a:prstGeom prst="rect">
            <a:avLst/>
          </a:prstGeom>
        </p:spPr>
      </p:pic>
      <p:pic>
        <p:nvPicPr>
          <p:cNvPr id="8" name="Picture 7">
            <a:extLst>
              <a:ext uri="{FF2B5EF4-FFF2-40B4-BE49-F238E27FC236}">
                <a16:creationId xmlns:a16="http://schemas.microsoft.com/office/drawing/2014/main" id="{0ACC1202-CFDF-0C20-E8E9-363E524EA424}"/>
              </a:ext>
            </a:extLst>
          </p:cNvPr>
          <p:cNvPicPr>
            <a:picLocks noChangeAspect="1"/>
          </p:cNvPicPr>
          <p:nvPr/>
        </p:nvPicPr>
        <p:blipFill>
          <a:blip r:embed="rId4"/>
          <a:stretch>
            <a:fillRect/>
          </a:stretch>
        </p:blipFill>
        <p:spPr>
          <a:xfrm>
            <a:off x="3922775" y="1904172"/>
            <a:ext cx="8156449" cy="3352133"/>
          </a:xfrm>
          <a:prstGeom prst="rect">
            <a:avLst/>
          </a:prstGeom>
        </p:spPr>
      </p:pic>
      <p:sp>
        <p:nvSpPr>
          <p:cNvPr id="21" name="TextBox 20">
            <a:extLst>
              <a:ext uri="{FF2B5EF4-FFF2-40B4-BE49-F238E27FC236}">
                <a16:creationId xmlns:a16="http://schemas.microsoft.com/office/drawing/2014/main" id="{16C09B16-4A82-4CFB-7D61-220416573A45}"/>
              </a:ext>
            </a:extLst>
          </p:cNvPr>
          <p:cNvSpPr txBox="1"/>
          <p:nvPr/>
        </p:nvSpPr>
        <p:spPr>
          <a:xfrm>
            <a:off x="88392" y="1326404"/>
            <a:ext cx="11970816" cy="5060488"/>
          </a:xfrm>
          <a:prstGeom prst="rect">
            <a:avLst/>
          </a:prstGeom>
          <a:noFill/>
        </p:spPr>
        <p:txBody>
          <a:bodyPr wrap="square">
            <a:spAutoFit/>
          </a:bodyPr>
          <a:lstStyle/>
          <a:p>
            <a:pPr algn="just">
              <a:lnSpc>
                <a:spcPct val="200000"/>
              </a:lnSpc>
            </a:pPr>
            <a:r>
              <a:rPr lang="fr-FR" sz="1600" dirty="0">
                <a:latin typeface="Arial" panose="020B0604020202020204" pitchFamily="34" charset="0"/>
                <a:cs typeface="Arial" panose="020B0604020202020204" pitchFamily="34" charset="0"/>
              </a:rPr>
              <a:t>En 2019, </a:t>
            </a:r>
            <a:r>
              <a:rPr lang="fr-FR" sz="1600" b="1" dirty="0">
                <a:latin typeface="Arial" panose="020B0604020202020204" pitchFamily="34" charset="0"/>
                <a:cs typeface="Arial" panose="020B0604020202020204" pitchFamily="34" charset="0"/>
              </a:rPr>
              <a:t>Google</a:t>
            </a:r>
            <a:r>
              <a:rPr lang="fr-FR" sz="1600" dirty="0">
                <a:latin typeface="Arial" panose="020B0604020202020204" pitchFamily="34" charset="0"/>
                <a:cs typeface="Arial" panose="020B0604020202020204" pitchFamily="34" charset="0"/>
              </a:rPr>
              <a:t> a annoncé avoir atteint la "suprématie quantique" avec son processeur quantique appelé </a:t>
            </a:r>
            <a:r>
              <a:rPr lang="fr-FR" sz="1600" b="1" dirty="0">
                <a:latin typeface="Arial" panose="020B0604020202020204" pitchFamily="34" charset="0"/>
                <a:cs typeface="Arial" panose="020B0604020202020204" pitchFamily="34" charset="0"/>
              </a:rPr>
              <a:t>Sycamore. </a:t>
            </a:r>
            <a:r>
              <a:rPr lang="fr-FR" sz="1600" dirty="0">
                <a:latin typeface="Arial" panose="020B0604020202020204" pitchFamily="34" charset="0"/>
                <a:cs typeface="Arial" panose="020B0604020202020204" pitchFamily="34" charset="0"/>
              </a:rPr>
              <a:t>Voici la comparaison des temps mesurés :</a:t>
            </a:r>
          </a:p>
          <a:p>
            <a:pPr algn="just">
              <a:lnSpc>
                <a:spcPct val="200000"/>
              </a:lnSpc>
              <a:buFont typeface="Arial" panose="020B0604020202020204" pitchFamily="34" charset="0"/>
              <a:buChar char="•"/>
            </a:pPr>
            <a:r>
              <a:rPr lang="fr-FR" sz="1600" b="1" dirty="0">
                <a:latin typeface="Arial" panose="020B0604020202020204" pitchFamily="34" charset="0"/>
                <a:cs typeface="Arial" panose="020B0604020202020204" pitchFamily="34" charset="0"/>
              </a:rPr>
              <a:t>Ordinateur Quantique Sycamore (Google)</a:t>
            </a:r>
            <a:r>
              <a:rPr lang="fr-FR" sz="1600" dirty="0">
                <a:latin typeface="Arial" panose="020B0604020202020204" pitchFamily="34" charset="0"/>
                <a:cs typeface="Arial" panose="020B0604020202020204" pitchFamily="34" charset="0"/>
              </a:rPr>
              <a:t> : </a:t>
            </a:r>
            <a:r>
              <a:rPr lang="fr-FR" sz="1600" b="1" dirty="0">
                <a:latin typeface="Arial" panose="020B0604020202020204" pitchFamily="34" charset="0"/>
                <a:cs typeface="Arial" panose="020B0604020202020204" pitchFamily="34" charset="0"/>
              </a:rPr>
              <a:t>200 secondes</a:t>
            </a:r>
            <a:r>
              <a:rPr lang="fr-FR" sz="1600" dirty="0">
                <a:latin typeface="Arial" panose="020B0604020202020204" pitchFamily="34" charset="0"/>
                <a:cs typeface="Arial" panose="020B0604020202020204" pitchFamily="34" charset="0"/>
              </a:rPr>
              <a:t> pour effectuer cette tâche.</a:t>
            </a:r>
          </a:p>
          <a:p>
            <a:pPr algn="just">
              <a:lnSpc>
                <a:spcPct val="200000"/>
              </a:lnSpc>
              <a:buFont typeface="Arial" panose="020B0604020202020204" pitchFamily="34" charset="0"/>
              <a:buChar char="•"/>
            </a:pPr>
            <a:r>
              <a:rPr lang="fr-FR" sz="1600" b="1" dirty="0">
                <a:latin typeface="Arial" panose="020B0604020202020204" pitchFamily="34" charset="0"/>
                <a:cs typeface="Arial" panose="020B0604020202020204" pitchFamily="34" charset="0"/>
              </a:rPr>
              <a:t>Superordinateur Classique (estimation de Google)</a:t>
            </a:r>
            <a:r>
              <a:rPr lang="fr-FR" sz="1600" dirty="0">
                <a:latin typeface="Arial" panose="020B0604020202020204" pitchFamily="34" charset="0"/>
                <a:cs typeface="Arial" panose="020B0604020202020204" pitchFamily="34" charset="0"/>
              </a:rPr>
              <a:t> : Un des superordinateurs les plus puissants au monde (comme </a:t>
            </a:r>
            <a:r>
              <a:rPr lang="fr-FR" sz="1600" b="1" dirty="0" err="1">
                <a:latin typeface="Arial" panose="020B0604020202020204" pitchFamily="34" charset="0"/>
                <a:cs typeface="Arial" panose="020B0604020202020204" pitchFamily="34" charset="0"/>
              </a:rPr>
              <a:t>Summit</a:t>
            </a:r>
            <a:r>
              <a:rPr lang="fr-FR" sz="1600" dirty="0">
                <a:latin typeface="Arial" panose="020B0604020202020204" pitchFamily="34" charset="0"/>
                <a:cs typeface="Arial" panose="020B0604020202020204" pitchFamily="34" charset="0"/>
              </a:rPr>
              <a:t>, développé par IBM) aurait pris environ </a:t>
            </a:r>
            <a:r>
              <a:rPr lang="fr-FR" sz="1600" b="1" dirty="0">
                <a:latin typeface="Arial" panose="020B0604020202020204" pitchFamily="34" charset="0"/>
                <a:cs typeface="Arial" panose="020B0604020202020204" pitchFamily="34" charset="0"/>
              </a:rPr>
              <a:t>10 000 ans</a:t>
            </a:r>
            <a:r>
              <a:rPr lang="fr-FR" sz="1600" dirty="0">
                <a:latin typeface="Arial" panose="020B0604020202020204" pitchFamily="34" charset="0"/>
                <a:cs typeface="Arial" panose="020B0604020202020204" pitchFamily="34" charset="0"/>
              </a:rPr>
              <a:t> pour effectuer la même tâche.</a:t>
            </a:r>
          </a:p>
          <a:p>
            <a:pPr marL="285750" indent="-285750" algn="just">
              <a:lnSpc>
                <a:spcPct val="200000"/>
              </a:lnSpc>
              <a:buFont typeface="Wingdings" panose="05000000000000000000" pitchFamily="2" charset="2"/>
              <a:buChar char="ü"/>
            </a:pPr>
            <a:r>
              <a:rPr lang="fr-FR" sz="1600" dirty="0">
                <a:latin typeface="Arial" panose="020B0604020202020204" pitchFamily="34" charset="0"/>
                <a:cs typeface="Arial" panose="020B0604020202020204" pitchFamily="34" charset="0"/>
              </a:rPr>
              <a:t>Les ordinateurs quantiques, en particulier ceux qui utilisent des qubits supraconducteurs (comme ceux développés par IBM et Google), doivent fonctionner à des températures proches du zéro absolu, généralement autour de </a:t>
            </a:r>
            <a:r>
              <a:rPr lang="fr-FR" sz="1600" b="1" dirty="0">
                <a:latin typeface="Arial" panose="020B0604020202020204" pitchFamily="34" charset="0"/>
                <a:cs typeface="Arial" panose="020B0604020202020204" pitchFamily="34" charset="0"/>
              </a:rPr>
              <a:t>10 millikelvins</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mK</a:t>
            </a:r>
            <a:r>
              <a:rPr lang="fr-FR" sz="1600" dirty="0">
                <a:latin typeface="Arial" panose="020B0604020202020204" pitchFamily="34" charset="0"/>
                <a:cs typeface="Arial" panose="020B0604020202020204" pitchFamily="34" charset="0"/>
              </a:rPr>
              <a:t>) ou moins. Cela équivaut à environ </a:t>
            </a:r>
            <a:r>
              <a:rPr lang="fr-FR" sz="1600" b="1" dirty="0">
                <a:latin typeface="Arial" panose="020B0604020202020204" pitchFamily="34" charset="0"/>
                <a:cs typeface="Arial" panose="020B0604020202020204" pitchFamily="34" charset="0"/>
              </a:rPr>
              <a:t>-273,15 °C</a:t>
            </a:r>
            <a:r>
              <a:rPr lang="fr-FR" sz="1600" dirty="0">
                <a:latin typeface="Arial" panose="020B0604020202020204" pitchFamily="34" charset="0"/>
                <a:cs typeface="Arial" panose="020B0604020202020204" pitchFamily="34" charset="0"/>
              </a:rPr>
              <a:t>.</a:t>
            </a:r>
          </a:p>
          <a:p>
            <a:pPr marL="285750" indent="-285750" algn="just">
              <a:lnSpc>
                <a:spcPct val="200000"/>
              </a:lnSpc>
              <a:buFont typeface="Wingdings" panose="05000000000000000000" pitchFamily="2" charset="2"/>
              <a:buChar char="ü"/>
            </a:pPr>
            <a:r>
              <a:rPr lang="fr-FR" sz="1600" dirty="0">
                <a:latin typeface="Arial" panose="020B0604020202020204" pitchFamily="34" charset="0"/>
                <a:cs typeface="Arial" panose="020B0604020202020204" pitchFamily="34" charset="0"/>
              </a:rPr>
              <a:t>Pour atteindre et maintenir ces températures extrêmes, les ordinateurs quantiques utilisent des réfrigérateurs à dilution, qui sont des dispositifs spécialement conçus pour refroidir des systèmes à des températures cryogéniques.</a:t>
            </a:r>
          </a:p>
        </p:txBody>
      </p:sp>
    </p:spTree>
    <p:extLst>
      <p:ext uri="{BB962C8B-B14F-4D97-AF65-F5344CB8AC3E}">
        <p14:creationId xmlns:p14="http://schemas.microsoft.com/office/powerpoint/2010/main" val="17919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A propos de la matière</a:t>
            </a:r>
            <a:endParaRPr sz="2800" b="1"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7661A8A-5CE2-0409-5A66-5502E3E939F3}"/>
              </a:ext>
            </a:extLst>
          </p:cNvPr>
          <p:cNvSpPr txBox="1"/>
          <p:nvPr/>
        </p:nvSpPr>
        <p:spPr>
          <a:xfrm>
            <a:off x="11527238" y="6342150"/>
            <a:ext cx="664762" cy="523220"/>
          </a:xfrm>
          <a:prstGeom prst="rect">
            <a:avLst/>
          </a:prstGeom>
          <a:solidFill>
            <a:schemeClr val="accent1">
              <a:lumMod val="75000"/>
            </a:schemeClr>
          </a:solidFill>
        </p:spPr>
        <p:txBody>
          <a:bodyPr wrap="square" rtlCol="0">
            <a:spAutoFit/>
          </a:bodyPr>
          <a:lstStyle/>
          <a:p>
            <a:pPr algn="ctr"/>
            <a:r>
              <a:rPr lang="fr-FR" sz="2800" b="1" dirty="0">
                <a:solidFill>
                  <a:schemeClr val="bg1"/>
                </a:solidFill>
                <a:cs typeface="Times New Roman" panose="02020603050405020304" pitchFamily="18" charset="0"/>
              </a:rPr>
              <a:t>01</a:t>
            </a:r>
          </a:p>
        </p:txBody>
      </p:sp>
      <p:sp>
        <p:nvSpPr>
          <p:cNvPr id="3" name="TextBox 2">
            <a:extLst>
              <a:ext uri="{FF2B5EF4-FFF2-40B4-BE49-F238E27FC236}">
                <a16:creationId xmlns:a16="http://schemas.microsoft.com/office/drawing/2014/main" id="{4F459CFB-544D-8088-A221-CDD838F39443}"/>
              </a:ext>
            </a:extLst>
          </p:cNvPr>
          <p:cNvSpPr txBox="1"/>
          <p:nvPr/>
        </p:nvSpPr>
        <p:spPr>
          <a:xfrm>
            <a:off x="225777" y="353568"/>
            <a:ext cx="4030133" cy="6396944"/>
          </a:xfrm>
          <a:prstGeom prst="rect">
            <a:avLst/>
          </a:prstGeom>
          <a:noFill/>
        </p:spPr>
        <p:txBody>
          <a:bodyPr wrap="square" rtlCol="0">
            <a:spAutoFit/>
          </a:bodyPr>
          <a:lstStyle/>
          <a:p>
            <a:pPr marL="342900" indent="-342900">
              <a:lnSpc>
                <a:spcPct val="25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VHS: 45h</a:t>
            </a:r>
          </a:p>
          <a:p>
            <a:pPr marL="342900" indent="-342900">
              <a:lnSpc>
                <a:spcPct val="25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VHH: (Cours:1,5h, TP:1,5h)</a:t>
            </a:r>
          </a:p>
          <a:p>
            <a:pPr marL="342900" indent="-342900">
              <a:lnSpc>
                <a:spcPct val="25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Crédit: 2</a:t>
            </a:r>
          </a:p>
          <a:p>
            <a:pPr marL="342900" indent="-342900">
              <a:lnSpc>
                <a:spcPct val="25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Coeffficient:2</a:t>
            </a:r>
          </a:p>
          <a:p>
            <a:pPr marL="342900" indent="-342900">
              <a:lnSpc>
                <a:spcPct val="25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Assistance: </a:t>
            </a:r>
          </a:p>
          <a:p>
            <a:pPr marL="793750" indent="-342900">
              <a:lnSpc>
                <a:spcPct val="250000"/>
              </a:lnSpc>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Cours: Facultatif</a:t>
            </a:r>
          </a:p>
          <a:p>
            <a:pPr marL="793750" indent="-342900">
              <a:lnSpc>
                <a:spcPct val="250000"/>
              </a:lnSpc>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TP, TD: obligatoire</a:t>
            </a:r>
          </a:p>
        </p:txBody>
      </p:sp>
    </p:spTree>
    <p:extLst>
      <p:ext uri="{BB962C8B-B14F-4D97-AF65-F5344CB8AC3E}">
        <p14:creationId xmlns:p14="http://schemas.microsoft.com/office/powerpoint/2010/main" val="24286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Architecture d’un ordinateur</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11</a:t>
            </a:r>
          </a:p>
        </p:txBody>
      </p:sp>
      <p:sp>
        <p:nvSpPr>
          <p:cNvPr id="10" name="TextBox 9">
            <a:extLst>
              <a:ext uri="{FF2B5EF4-FFF2-40B4-BE49-F238E27FC236}">
                <a16:creationId xmlns:a16="http://schemas.microsoft.com/office/drawing/2014/main" id="{06267F5D-3382-2B5C-8A17-2DBD655A6DBE}"/>
              </a:ext>
            </a:extLst>
          </p:cNvPr>
          <p:cNvSpPr txBox="1"/>
          <p:nvPr/>
        </p:nvSpPr>
        <p:spPr>
          <a:xfrm>
            <a:off x="4442460" y="6385256"/>
            <a:ext cx="3307080" cy="646331"/>
          </a:xfrm>
          <a:prstGeom prst="rect">
            <a:avLst/>
          </a:prstGeom>
          <a:noFill/>
        </p:spPr>
        <p:txBody>
          <a:bodyPr wrap="square">
            <a:spAutoFit/>
          </a:bodyPr>
          <a:lstStyle/>
          <a:p>
            <a:r>
              <a:rPr lang="fr-FR" sz="1800" b="0" i="0" dirty="0">
                <a:solidFill>
                  <a:srgbClr val="000000"/>
                </a:solidFill>
                <a:effectLst/>
                <a:latin typeface="Times New Roman" panose="02020603050405020304" pitchFamily="18" charset="0"/>
              </a:rPr>
              <a:t>Schéma simplifié d’un ordinateur</a:t>
            </a:r>
            <a:r>
              <a:rPr lang="fr-FR" dirty="0"/>
              <a:t> </a:t>
            </a:r>
            <a:br>
              <a:rPr lang="fr-FR" dirty="0"/>
            </a:br>
            <a:endParaRPr lang="fr-FR" dirty="0"/>
          </a:p>
        </p:txBody>
      </p:sp>
      <p:pic>
        <p:nvPicPr>
          <p:cNvPr id="9" name="Picture 8">
            <a:extLst>
              <a:ext uri="{FF2B5EF4-FFF2-40B4-BE49-F238E27FC236}">
                <a16:creationId xmlns:a16="http://schemas.microsoft.com/office/drawing/2014/main" id="{FFC54231-E140-2A24-9268-774AD3A55BAE}"/>
              </a:ext>
            </a:extLst>
          </p:cNvPr>
          <p:cNvPicPr>
            <a:picLocks noChangeAspect="1"/>
          </p:cNvPicPr>
          <p:nvPr/>
        </p:nvPicPr>
        <p:blipFill>
          <a:blip r:embed="rId3"/>
          <a:stretch>
            <a:fillRect/>
          </a:stretch>
        </p:blipFill>
        <p:spPr>
          <a:xfrm>
            <a:off x="1500336" y="818168"/>
            <a:ext cx="9169196" cy="5221663"/>
          </a:xfrm>
          <a:prstGeom prst="rect">
            <a:avLst/>
          </a:prstGeom>
        </p:spPr>
      </p:pic>
    </p:spTree>
    <p:extLst>
      <p:ext uri="{BB962C8B-B14F-4D97-AF65-F5344CB8AC3E}">
        <p14:creationId xmlns:p14="http://schemas.microsoft.com/office/powerpoint/2010/main" val="716157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 name="Rectangle: Rounded Corners 44">
            <a:extLst>
              <a:ext uri="{FF2B5EF4-FFF2-40B4-BE49-F238E27FC236}">
                <a16:creationId xmlns:a16="http://schemas.microsoft.com/office/drawing/2014/main" id="{DE9AC12A-4CB6-77B4-298C-DF0EB06F6E1E}"/>
              </a:ext>
            </a:extLst>
          </p:cNvPr>
          <p:cNvSpPr/>
          <p:nvPr/>
        </p:nvSpPr>
        <p:spPr>
          <a:xfrm>
            <a:off x="478387" y="735777"/>
            <a:ext cx="11180064" cy="2511955"/>
          </a:xfrm>
          <a:custGeom>
            <a:avLst/>
            <a:gdLst>
              <a:gd name="connsiteX0" fmla="*/ 0 w 11180064"/>
              <a:gd name="connsiteY0" fmla="*/ 418668 h 2511955"/>
              <a:gd name="connsiteX1" fmla="*/ 418668 w 11180064"/>
              <a:gd name="connsiteY1" fmla="*/ 0 h 2511955"/>
              <a:gd name="connsiteX2" fmla="*/ 993264 w 11180064"/>
              <a:gd name="connsiteY2" fmla="*/ 0 h 2511955"/>
              <a:gd name="connsiteX3" fmla="*/ 1774715 w 11180064"/>
              <a:gd name="connsiteY3" fmla="*/ 0 h 2511955"/>
              <a:gd name="connsiteX4" fmla="*/ 2245883 w 11180064"/>
              <a:gd name="connsiteY4" fmla="*/ 0 h 2511955"/>
              <a:gd name="connsiteX5" fmla="*/ 2510197 w 11180064"/>
              <a:gd name="connsiteY5" fmla="*/ 0 h 2511955"/>
              <a:gd name="connsiteX6" fmla="*/ 2877939 w 11180064"/>
              <a:gd name="connsiteY6" fmla="*/ 0 h 2511955"/>
              <a:gd name="connsiteX7" fmla="*/ 3245680 w 11180064"/>
              <a:gd name="connsiteY7" fmla="*/ 0 h 2511955"/>
              <a:gd name="connsiteX8" fmla="*/ 4027131 w 11180064"/>
              <a:gd name="connsiteY8" fmla="*/ 0 h 2511955"/>
              <a:gd name="connsiteX9" fmla="*/ 4601727 w 11180064"/>
              <a:gd name="connsiteY9" fmla="*/ 0 h 2511955"/>
              <a:gd name="connsiteX10" fmla="*/ 4866041 w 11180064"/>
              <a:gd name="connsiteY10" fmla="*/ 0 h 2511955"/>
              <a:gd name="connsiteX11" fmla="*/ 5647492 w 11180064"/>
              <a:gd name="connsiteY11" fmla="*/ 0 h 2511955"/>
              <a:gd name="connsiteX12" fmla="*/ 6222088 w 11180064"/>
              <a:gd name="connsiteY12" fmla="*/ 0 h 2511955"/>
              <a:gd name="connsiteX13" fmla="*/ 6486402 w 11180064"/>
              <a:gd name="connsiteY13" fmla="*/ 0 h 2511955"/>
              <a:gd name="connsiteX14" fmla="*/ 6750716 w 11180064"/>
              <a:gd name="connsiteY14" fmla="*/ 0 h 2511955"/>
              <a:gd name="connsiteX15" fmla="*/ 7532166 w 11180064"/>
              <a:gd name="connsiteY15" fmla="*/ 0 h 2511955"/>
              <a:gd name="connsiteX16" fmla="*/ 8106762 w 11180064"/>
              <a:gd name="connsiteY16" fmla="*/ 0 h 2511955"/>
              <a:gd name="connsiteX17" fmla="*/ 8371077 w 11180064"/>
              <a:gd name="connsiteY17" fmla="*/ 0 h 2511955"/>
              <a:gd name="connsiteX18" fmla="*/ 8635391 w 11180064"/>
              <a:gd name="connsiteY18" fmla="*/ 0 h 2511955"/>
              <a:gd name="connsiteX19" fmla="*/ 9003132 w 11180064"/>
              <a:gd name="connsiteY19" fmla="*/ 0 h 2511955"/>
              <a:gd name="connsiteX20" fmla="*/ 9577728 w 11180064"/>
              <a:gd name="connsiteY20" fmla="*/ 0 h 2511955"/>
              <a:gd name="connsiteX21" fmla="*/ 10048897 w 11180064"/>
              <a:gd name="connsiteY21" fmla="*/ 0 h 2511955"/>
              <a:gd name="connsiteX22" fmla="*/ 10761396 w 11180064"/>
              <a:gd name="connsiteY22" fmla="*/ 0 h 2511955"/>
              <a:gd name="connsiteX23" fmla="*/ 11180064 w 11180064"/>
              <a:gd name="connsiteY23" fmla="*/ 418668 h 2511955"/>
              <a:gd name="connsiteX24" fmla="*/ 11180064 w 11180064"/>
              <a:gd name="connsiteY24" fmla="*/ 993621 h 2511955"/>
              <a:gd name="connsiteX25" fmla="*/ 11180064 w 11180064"/>
              <a:gd name="connsiteY25" fmla="*/ 1518334 h 2511955"/>
              <a:gd name="connsiteX26" fmla="*/ 11180064 w 11180064"/>
              <a:gd name="connsiteY26" fmla="*/ 2093287 h 2511955"/>
              <a:gd name="connsiteX27" fmla="*/ 10761396 w 11180064"/>
              <a:gd name="connsiteY27" fmla="*/ 2511955 h 2511955"/>
              <a:gd name="connsiteX28" fmla="*/ 10186800 w 11180064"/>
              <a:gd name="connsiteY28" fmla="*/ 2511955 h 2511955"/>
              <a:gd name="connsiteX29" fmla="*/ 9508777 w 11180064"/>
              <a:gd name="connsiteY29" fmla="*/ 2511955 h 2511955"/>
              <a:gd name="connsiteX30" fmla="*/ 8934181 w 11180064"/>
              <a:gd name="connsiteY30" fmla="*/ 2511955 h 2511955"/>
              <a:gd name="connsiteX31" fmla="*/ 8359585 w 11180064"/>
              <a:gd name="connsiteY31" fmla="*/ 2511955 h 2511955"/>
              <a:gd name="connsiteX32" fmla="*/ 7784989 w 11180064"/>
              <a:gd name="connsiteY32" fmla="*/ 2511955 h 2511955"/>
              <a:gd name="connsiteX33" fmla="*/ 7313820 w 11180064"/>
              <a:gd name="connsiteY33" fmla="*/ 2511955 h 2511955"/>
              <a:gd name="connsiteX34" fmla="*/ 7049506 w 11180064"/>
              <a:gd name="connsiteY34" fmla="*/ 2511955 h 2511955"/>
              <a:gd name="connsiteX35" fmla="*/ 6474910 w 11180064"/>
              <a:gd name="connsiteY35" fmla="*/ 2511955 h 2511955"/>
              <a:gd name="connsiteX36" fmla="*/ 5796887 w 11180064"/>
              <a:gd name="connsiteY36" fmla="*/ 2511955 h 2511955"/>
              <a:gd name="connsiteX37" fmla="*/ 5532572 w 11180064"/>
              <a:gd name="connsiteY37" fmla="*/ 2511955 h 2511955"/>
              <a:gd name="connsiteX38" fmla="*/ 4751122 w 11180064"/>
              <a:gd name="connsiteY38" fmla="*/ 2511955 h 2511955"/>
              <a:gd name="connsiteX39" fmla="*/ 4383380 w 11180064"/>
              <a:gd name="connsiteY39" fmla="*/ 2511955 h 2511955"/>
              <a:gd name="connsiteX40" fmla="*/ 3705357 w 11180064"/>
              <a:gd name="connsiteY40" fmla="*/ 2511955 h 2511955"/>
              <a:gd name="connsiteX41" fmla="*/ 2923907 w 11180064"/>
              <a:gd name="connsiteY41" fmla="*/ 2511955 h 2511955"/>
              <a:gd name="connsiteX42" fmla="*/ 2556165 w 11180064"/>
              <a:gd name="connsiteY42" fmla="*/ 2511955 h 2511955"/>
              <a:gd name="connsiteX43" fmla="*/ 1981569 w 11180064"/>
              <a:gd name="connsiteY43" fmla="*/ 2511955 h 2511955"/>
              <a:gd name="connsiteX44" fmla="*/ 1303546 w 11180064"/>
              <a:gd name="connsiteY44" fmla="*/ 2511955 h 2511955"/>
              <a:gd name="connsiteX45" fmla="*/ 935804 w 11180064"/>
              <a:gd name="connsiteY45" fmla="*/ 2511955 h 2511955"/>
              <a:gd name="connsiteX46" fmla="*/ 418668 w 11180064"/>
              <a:gd name="connsiteY46" fmla="*/ 2511955 h 2511955"/>
              <a:gd name="connsiteX47" fmla="*/ 0 w 11180064"/>
              <a:gd name="connsiteY47" fmla="*/ 2093287 h 2511955"/>
              <a:gd name="connsiteX48" fmla="*/ 0 w 11180064"/>
              <a:gd name="connsiteY48" fmla="*/ 1551827 h 2511955"/>
              <a:gd name="connsiteX49" fmla="*/ 0 w 11180064"/>
              <a:gd name="connsiteY49" fmla="*/ 1010367 h 2511955"/>
              <a:gd name="connsiteX50" fmla="*/ 0 w 11180064"/>
              <a:gd name="connsiteY50" fmla="*/ 418668 h 251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180064" h="2511955" fill="none" extrusionOk="0">
                <a:moveTo>
                  <a:pt x="0" y="418668"/>
                </a:moveTo>
                <a:cubicBezTo>
                  <a:pt x="-5470" y="252307"/>
                  <a:pt x="126665" y="-19408"/>
                  <a:pt x="418668" y="0"/>
                </a:cubicBezTo>
                <a:cubicBezTo>
                  <a:pt x="618376" y="-21301"/>
                  <a:pt x="754337" y="61630"/>
                  <a:pt x="993264" y="0"/>
                </a:cubicBezTo>
                <a:cubicBezTo>
                  <a:pt x="1232191" y="-61630"/>
                  <a:pt x="1543993" y="49782"/>
                  <a:pt x="1774715" y="0"/>
                </a:cubicBezTo>
                <a:cubicBezTo>
                  <a:pt x="2005437" y="-49782"/>
                  <a:pt x="2137281" y="23061"/>
                  <a:pt x="2245883" y="0"/>
                </a:cubicBezTo>
                <a:cubicBezTo>
                  <a:pt x="2354485" y="-23061"/>
                  <a:pt x="2392044" y="14826"/>
                  <a:pt x="2510197" y="0"/>
                </a:cubicBezTo>
                <a:cubicBezTo>
                  <a:pt x="2628350" y="-14826"/>
                  <a:pt x="2719704" y="42834"/>
                  <a:pt x="2877939" y="0"/>
                </a:cubicBezTo>
                <a:cubicBezTo>
                  <a:pt x="3036174" y="-42834"/>
                  <a:pt x="3067677" y="36428"/>
                  <a:pt x="3245680" y="0"/>
                </a:cubicBezTo>
                <a:cubicBezTo>
                  <a:pt x="3423683" y="-36428"/>
                  <a:pt x="3773782" y="75161"/>
                  <a:pt x="4027131" y="0"/>
                </a:cubicBezTo>
                <a:cubicBezTo>
                  <a:pt x="4280480" y="-75161"/>
                  <a:pt x="4353916" y="56519"/>
                  <a:pt x="4601727" y="0"/>
                </a:cubicBezTo>
                <a:cubicBezTo>
                  <a:pt x="4849538" y="-56519"/>
                  <a:pt x="4747643" y="25965"/>
                  <a:pt x="4866041" y="0"/>
                </a:cubicBezTo>
                <a:cubicBezTo>
                  <a:pt x="4984439" y="-25965"/>
                  <a:pt x="5458201" y="21841"/>
                  <a:pt x="5647492" y="0"/>
                </a:cubicBezTo>
                <a:cubicBezTo>
                  <a:pt x="5836783" y="-21841"/>
                  <a:pt x="6037351" y="31376"/>
                  <a:pt x="6222088" y="0"/>
                </a:cubicBezTo>
                <a:cubicBezTo>
                  <a:pt x="6406825" y="-31376"/>
                  <a:pt x="6399634" y="15040"/>
                  <a:pt x="6486402" y="0"/>
                </a:cubicBezTo>
                <a:cubicBezTo>
                  <a:pt x="6573170" y="-15040"/>
                  <a:pt x="6676439" y="3479"/>
                  <a:pt x="6750716" y="0"/>
                </a:cubicBezTo>
                <a:cubicBezTo>
                  <a:pt x="6824993" y="-3479"/>
                  <a:pt x="7233937" y="87604"/>
                  <a:pt x="7532166" y="0"/>
                </a:cubicBezTo>
                <a:cubicBezTo>
                  <a:pt x="7830395" y="-87604"/>
                  <a:pt x="7856924" y="36878"/>
                  <a:pt x="8106762" y="0"/>
                </a:cubicBezTo>
                <a:cubicBezTo>
                  <a:pt x="8356600" y="-36878"/>
                  <a:pt x="8295685" y="5890"/>
                  <a:pt x="8371077" y="0"/>
                </a:cubicBezTo>
                <a:cubicBezTo>
                  <a:pt x="8446470" y="-5890"/>
                  <a:pt x="8543471" y="18124"/>
                  <a:pt x="8635391" y="0"/>
                </a:cubicBezTo>
                <a:cubicBezTo>
                  <a:pt x="8727311" y="-18124"/>
                  <a:pt x="8913597" y="21378"/>
                  <a:pt x="9003132" y="0"/>
                </a:cubicBezTo>
                <a:cubicBezTo>
                  <a:pt x="9092667" y="-21378"/>
                  <a:pt x="9301297" y="23739"/>
                  <a:pt x="9577728" y="0"/>
                </a:cubicBezTo>
                <a:cubicBezTo>
                  <a:pt x="9854159" y="-23739"/>
                  <a:pt x="9879106" y="30067"/>
                  <a:pt x="10048897" y="0"/>
                </a:cubicBezTo>
                <a:cubicBezTo>
                  <a:pt x="10218688" y="-30067"/>
                  <a:pt x="10611370" y="61836"/>
                  <a:pt x="10761396" y="0"/>
                </a:cubicBezTo>
                <a:cubicBezTo>
                  <a:pt x="10986030" y="5049"/>
                  <a:pt x="11209245" y="169470"/>
                  <a:pt x="11180064" y="418668"/>
                </a:cubicBezTo>
                <a:cubicBezTo>
                  <a:pt x="11215836" y="686264"/>
                  <a:pt x="11149672" y="853927"/>
                  <a:pt x="11180064" y="993621"/>
                </a:cubicBezTo>
                <a:cubicBezTo>
                  <a:pt x="11210456" y="1133315"/>
                  <a:pt x="11134588" y="1358098"/>
                  <a:pt x="11180064" y="1518334"/>
                </a:cubicBezTo>
                <a:cubicBezTo>
                  <a:pt x="11225540" y="1678570"/>
                  <a:pt x="11112787" y="1810873"/>
                  <a:pt x="11180064" y="2093287"/>
                </a:cubicBezTo>
                <a:cubicBezTo>
                  <a:pt x="11174184" y="2353144"/>
                  <a:pt x="11021967" y="2517483"/>
                  <a:pt x="10761396" y="2511955"/>
                </a:cubicBezTo>
                <a:cubicBezTo>
                  <a:pt x="10610140" y="2561461"/>
                  <a:pt x="10461846" y="2488988"/>
                  <a:pt x="10186800" y="2511955"/>
                </a:cubicBezTo>
                <a:cubicBezTo>
                  <a:pt x="9911754" y="2534922"/>
                  <a:pt x="9735304" y="2498784"/>
                  <a:pt x="9508777" y="2511955"/>
                </a:cubicBezTo>
                <a:cubicBezTo>
                  <a:pt x="9282250" y="2525126"/>
                  <a:pt x="9049567" y="2462237"/>
                  <a:pt x="8934181" y="2511955"/>
                </a:cubicBezTo>
                <a:cubicBezTo>
                  <a:pt x="8818795" y="2561673"/>
                  <a:pt x="8563190" y="2474177"/>
                  <a:pt x="8359585" y="2511955"/>
                </a:cubicBezTo>
                <a:cubicBezTo>
                  <a:pt x="8155980" y="2549733"/>
                  <a:pt x="7919081" y="2499269"/>
                  <a:pt x="7784989" y="2511955"/>
                </a:cubicBezTo>
                <a:cubicBezTo>
                  <a:pt x="7650897" y="2524641"/>
                  <a:pt x="7529969" y="2486750"/>
                  <a:pt x="7313820" y="2511955"/>
                </a:cubicBezTo>
                <a:cubicBezTo>
                  <a:pt x="7097671" y="2537160"/>
                  <a:pt x="7171123" y="2505180"/>
                  <a:pt x="7049506" y="2511955"/>
                </a:cubicBezTo>
                <a:cubicBezTo>
                  <a:pt x="6927889" y="2518730"/>
                  <a:pt x="6641033" y="2468799"/>
                  <a:pt x="6474910" y="2511955"/>
                </a:cubicBezTo>
                <a:cubicBezTo>
                  <a:pt x="6308787" y="2555111"/>
                  <a:pt x="6057690" y="2439635"/>
                  <a:pt x="5796887" y="2511955"/>
                </a:cubicBezTo>
                <a:cubicBezTo>
                  <a:pt x="5536084" y="2584275"/>
                  <a:pt x="5646822" y="2497497"/>
                  <a:pt x="5532572" y="2511955"/>
                </a:cubicBezTo>
                <a:cubicBezTo>
                  <a:pt x="5418323" y="2526413"/>
                  <a:pt x="4958994" y="2500711"/>
                  <a:pt x="4751122" y="2511955"/>
                </a:cubicBezTo>
                <a:cubicBezTo>
                  <a:pt x="4543250" y="2523199"/>
                  <a:pt x="4478914" y="2475411"/>
                  <a:pt x="4383380" y="2511955"/>
                </a:cubicBezTo>
                <a:cubicBezTo>
                  <a:pt x="4287846" y="2548499"/>
                  <a:pt x="3962784" y="2454333"/>
                  <a:pt x="3705357" y="2511955"/>
                </a:cubicBezTo>
                <a:cubicBezTo>
                  <a:pt x="3447930" y="2569577"/>
                  <a:pt x="3087528" y="2458253"/>
                  <a:pt x="2923907" y="2511955"/>
                </a:cubicBezTo>
                <a:cubicBezTo>
                  <a:pt x="2760286" y="2565657"/>
                  <a:pt x="2672570" y="2495390"/>
                  <a:pt x="2556165" y="2511955"/>
                </a:cubicBezTo>
                <a:cubicBezTo>
                  <a:pt x="2439760" y="2528520"/>
                  <a:pt x="2116084" y="2496162"/>
                  <a:pt x="1981569" y="2511955"/>
                </a:cubicBezTo>
                <a:cubicBezTo>
                  <a:pt x="1847054" y="2527748"/>
                  <a:pt x="1484551" y="2437501"/>
                  <a:pt x="1303546" y="2511955"/>
                </a:cubicBezTo>
                <a:cubicBezTo>
                  <a:pt x="1122541" y="2586409"/>
                  <a:pt x="1053896" y="2481939"/>
                  <a:pt x="935804" y="2511955"/>
                </a:cubicBezTo>
                <a:cubicBezTo>
                  <a:pt x="817712" y="2541971"/>
                  <a:pt x="552866" y="2486148"/>
                  <a:pt x="418668" y="2511955"/>
                </a:cubicBezTo>
                <a:cubicBezTo>
                  <a:pt x="157713" y="2503937"/>
                  <a:pt x="-42933" y="2363746"/>
                  <a:pt x="0" y="2093287"/>
                </a:cubicBezTo>
                <a:cubicBezTo>
                  <a:pt x="-21229" y="1886390"/>
                  <a:pt x="47074" y="1765822"/>
                  <a:pt x="0" y="1551827"/>
                </a:cubicBezTo>
                <a:cubicBezTo>
                  <a:pt x="-47074" y="1337832"/>
                  <a:pt x="2911" y="1261214"/>
                  <a:pt x="0" y="1010367"/>
                </a:cubicBezTo>
                <a:cubicBezTo>
                  <a:pt x="-2911" y="759520"/>
                  <a:pt x="58302" y="704393"/>
                  <a:pt x="0" y="418668"/>
                </a:cubicBezTo>
                <a:close/>
              </a:path>
              <a:path w="11180064" h="2511955" stroke="0" extrusionOk="0">
                <a:moveTo>
                  <a:pt x="0" y="418668"/>
                </a:moveTo>
                <a:cubicBezTo>
                  <a:pt x="50515" y="148806"/>
                  <a:pt x="202872" y="-15263"/>
                  <a:pt x="418668" y="0"/>
                </a:cubicBezTo>
                <a:cubicBezTo>
                  <a:pt x="649106" y="-13064"/>
                  <a:pt x="988004" y="70916"/>
                  <a:pt x="1200119" y="0"/>
                </a:cubicBezTo>
                <a:cubicBezTo>
                  <a:pt x="1412234" y="-70916"/>
                  <a:pt x="1477484" y="14415"/>
                  <a:pt x="1567860" y="0"/>
                </a:cubicBezTo>
                <a:cubicBezTo>
                  <a:pt x="1658236" y="-14415"/>
                  <a:pt x="1818499" y="8848"/>
                  <a:pt x="2039029" y="0"/>
                </a:cubicBezTo>
                <a:cubicBezTo>
                  <a:pt x="2259559" y="-8848"/>
                  <a:pt x="2389191" y="15842"/>
                  <a:pt x="2510197" y="0"/>
                </a:cubicBezTo>
                <a:cubicBezTo>
                  <a:pt x="2631203" y="-15842"/>
                  <a:pt x="3016760" y="24570"/>
                  <a:pt x="3188221" y="0"/>
                </a:cubicBezTo>
                <a:cubicBezTo>
                  <a:pt x="3359682" y="-24570"/>
                  <a:pt x="3363067" y="22830"/>
                  <a:pt x="3452535" y="0"/>
                </a:cubicBezTo>
                <a:cubicBezTo>
                  <a:pt x="3542003" y="-22830"/>
                  <a:pt x="3635210" y="3700"/>
                  <a:pt x="3716849" y="0"/>
                </a:cubicBezTo>
                <a:cubicBezTo>
                  <a:pt x="3798488" y="-3700"/>
                  <a:pt x="4158724" y="39487"/>
                  <a:pt x="4291445" y="0"/>
                </a:cubicBezTo>
                <a:cubicBezTo>
                  <a:pt x="4424166" y="-39487"/>
                  <a:pt x="4729862" y="54428"/>
                  <a:pt x="4866041" y="0"/>
                </a:cubicBezTo>
                <a:cubicBezTo>
                  <a:pt x="5002220" y="-54428"/>
                  <a:pt x="5017883" y="27084"/>
                  <a:pt x="5130355" y="0"/>
                </a:cubicBezTo>
                <a:cubicBezTo>
                  <a:pt x="5242827" y="-27084"/>
                  <a:pt x="5577027" y="19459"/>
                  <a:pt x="5704951" y="0"/>
                </a:cubicBezTo>
                <a:cubicBezTo>
                  <a:pt x="5832875" y="-19459"/>
                  <a:pt x="6069340" y="35572"/>
                  <a:pt x="6382974" y="0"/>
                </a:cubicBezTo>
                <a:cubicBezTo>
                  <a:pt x="6696608" y="-35572"/>
                  <a:pt x="6581604" y="17303"/>
                  <a:pt x="6647289" y="0"/>
                </a:cubicBezTo>
                <a:cubicBezTo>
                  <a:pt x="6712975" y="-17303"/>
                  <a:pt x="7268215" y="29213"/>
                  <a:pt x="7428739" y="0"/>
                </a:cubicBezTo>
                <a:cubicBezTo>
                  <a:pt x="7589263" y="-29213"/>
                  <a:pt x="7918313" y="49365"/>
                  <a:pt x="8210190" y="0"/>
                </a:cubicBezTo>
                <a:cubicBezTo>
                  <a:pt x="8502067" y="-49365"/>
                  <a:pt x="8740101" y="56608"/>
                  <a:pt x="8888213" y="0"/>
                </a:cubicBezTo>
                <a:cubicBezTo>
                  <a:pt x="9036325" y="-56608"/>
                  <a:pt x="9032672" y="24124"/>
                  <a:pt x="9152527" y="0"/>
                </a:cubicBezTo>
                <a:cubicBezTo>
                  <a:pt x="9272382" y="-24124"/>
                  <a:pt x="9410118" y="13069"/>
                  <a:pt x="9623696" y="0"/>
                </a:cubicBezTo>
                <a:cubicBezTo>
                  <a:pt x="9837274" y="-13069"/>
                  <a:pt x="10260079" y="37372"/>
                  <a:pt x="10761396" y="0"/>
                </a:cubicBezTo>
                <a:cubicBezTo>
                  <a:pt x="10955096" y="49184"/>
                  <a:pt x="11150238" y="197317"/>
                  <a:pt x="11180064" y="418668"/>
                </a:cubicBezTo>
                <a:cubicBezTo>
                  <a:pt x="11216744" y="601333"/>
                  <a:pt x="11121865" y="710515"/>
                  <a:pt x="11180064" y="926636"/>
                </a:cubicBezTo>
                <a:cubicBezTo>
                  <a:pt x="11238263" y="1142757"/>
                  <a:pt x="11176192" y="1185863"/>
                  <a:pt x="11180064" y="1434604"/>
                </a:cubicBezTo>
                <a:cubicBezTo>
                  <a:pt x="11183936" y="1683345"/>
                  <a:pt x="11175483" y="1922706"/>
                  <a:pt x="11180064" y="2093287"/>
                </a:cubicBezTo>
                <a:cubicBezTo>
                  <a:pt x="11220702" y="2307423"/>
                  <a:pt x="11007430" y="2488628"/>
                  <a:pt x="10761396" y="2511955"/>
                </a:cubicBezTo>
                <a:cubicBezTo>
                  <a:pt x="10633952" y="2520531"/>
                  <a:pt x="10420786" y="2506301"/>
                  <a:pt x="10290227" y="2511955"/>
                </a:cubicBezTo>
                <a:cubicBezTo>
                  <a:pt x="10159668" y="2517609"/>
                  <a:pt x="10135737" y="2509852"/>
                  <a:pt x="10025913" y="2511955"/>
                </a:cubicBezTo>
                <a:cubicBezTo>
                  <a:pt x="9916089" y="2514058"/>
                  <a:pt x="9753981" y="2464701"/>
                  <a:pt x="9554744" y="2511955"/>
                </a:cubicBezTo>
                <a:cubicBezTo>
                  <a:pt x="9355507" y="2559209"/>
                  <a:pt x="8941474" y="2431833"/>
                  <a:pt x="8773294" y="2511955"/>
                </a:cubicBezTo>
                <a:cubicBezTo>
                  <a:pt x="8605114" y="2592077"/>
                  <a:pt x="8167478" y="2507844"/>
                  <a:pt x="7991843" y="2511955"/>
                </a:cubicBezTo>
                <a:cubicBezTo>
                  <a:pt x="7816208" y="2516066"/>
                  <a:pt x="7774477" y="2474371"/>
                  <a:pt x="7624102" y="2511955"/>
                </a:cubicBezTo>
                <a:cubicBezTo>
                  <a:pt x="7473727" y="2549539"/>
                  <a:pt x="7474941" y="2480880"/>
                  <a:pt x="7359788" y="2511955"/>
                </a:cubicBezTo>
                <a:cubicBezTo>
                  <a:pt x="7244635" y="2543030"/>
                  <a:pt x="6985976" y="2434644"/>
                  <a:pt x="6681764" y="2511955"/>
                </a:cubicBezTo>
                <a:cubicBezTo>
                  <a:pt x="6377552" y="2589266"/>
                  <a:pt x="6496935" y="2479090"/>
                  <a:pt x="6314023" y="2511955"/>
                </a:cubicBezTo>
                <a:cubicBezTo>
                  <a:pt x="6131111" y="2544820"/>
                  <a:pt x="5746297" y="2462372"/>
                  <a:pt x="5532572" y="2511955"/>
                </a:cubicBezTo>
                <a:cubicBezTo>
                  <a:pt x="5318847" y="2561538"/>
                  <a:pt x="5322390" y="2489163"/>
                  <a:pt x="5268258" y="2511955"/>
                </a:cubicBezTo>
                <a:cubicBezTo>
                  <a:pt x="5214126" y="2534747"/>
                  <a:pt x="4728929" y="2445680"/>
                  <a:pt x="4590235" y="2511955"/>
                </a:cubicBezTo>
                <a:cubicBezTo>
                  <a:pt x="4451541" y="2578230"/>
                  <a:pt x="4279541" y="2506466"/>
                  <a:pt x="4119066" y="2511955"/>
                </a:cubicBezTo>
                <a:cubicBezTo>
                  <a:pt x="3958591" y="2517444"/>
                  <a:pt x="3934235" y="2494901"/>
                  <a:pt x="3751325" y="2511955"/>
                </a:cubicBezTo>
                <a:cubicBezTo>
                  <a:pt x="3568415" y="2529009"/>
                  <a:pt x="3372865" y="2457339"/>
                  <a:pt x="3176729" y="2511955"/>
                </a:cubicBezTo>
                <a:cubicBezTo>
                  <a:pt x="2980593" y="2566571"/>
                  <a:pt x="2734296" y="2446785"/>
                  <a:pt x="2602133" y="2511955"/>
                </a:cubicBezTo>
                <a:cubicBezTo>
                  <a:pt x="2469970" y="2577125"/>
                  <a:pt x="2082023" y="2462952"/>
                  <a:pt x="1924110" y="2511955"/>
                </a:cubicBezTo>
                <a:cubicBezTo>
                  <a:pt x="1766197" y="2560958"/>
                  <a:pt x="1557829" y="2444420"/>
                  <a:pt x="1349514" y="2511955"/>
                </a:cubicBezTo>
                <a:cubicBezTo>
                  <a:pt x="1141199" y="2579490"/>
                  <a:pt x="1141170" y="2511789"/>
                  <a:pt x="981772" y="2511955"/>
                </a:cubicBezTo>
                <a:cubicBezTo>
                  <a:pt x="822374" y="2512121"/>
                  <a:pt x="569940" y="2495273"/>
                  <a:pt x="418668" y="2511955"/>
                </a:cubicBezTo>
                <a:cubicBezTo>
                  <a:pt x="145447" y="2476510"/>
                  <a:pt x="-4276" y="2345271"/>
                  <a:pt x="0" y="2093287"/>
                </a:cubicBezTo>
                <a:cubicBezTo>
                  <a:pt x="-43182" y="1930764"/>
                  <a:pt x="32736" y="1708016"/>
                  <a:pt x="0" y="1501588"/>
                </a:cubicBezTo>
                <a:cubicBezTo>
                  <a:pt x="-32736" y="1295160"/>
                  <a:pt x="2554" y="1177190"/>
                  <a:pt x="0" y="943382"/>
                </a:cubicBezTo>
                <a:cubicBezTo>
                  <a:pt x="-2554" y="709574"/>
                  <a:pt x="41758" y="552094"/>
                  <a:pt x="0" y="418668"/>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Architecture d’un ordinateur</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12</a:t>
            </a:r>
          </a:p>
        </p:txBody>
      </p:sp>
      <p:sp>
        <p:nvSpPr>
          <p:cNvPr id="7" name="TextBox 6">
            <a:extLst>
              <a:ext uri="{FF2B5EF4-FFF2-40B4-BE49-F238E27FC236}">
                <a16:creationId xmlns:a16="http://schemas.microsoft.com/office/drawing/2014/main" id="{DC55E2F2-C889-B027-2B94-8AA77324F022}"/>
              </a:ext>
            </a:extLst>
          </p:cNvPr>
          <p:cNvSpPr txBox="1"/>
          <p:nvPr/>
        </p:nvSpPr>
        <p:spPr>
          <a:xfrm>
            <a:off x="517034" y="706624"/>
            <a:ext cx="11180064" cy="2542363"/>
          </a:xfrm>
          <a:prstGeom prst="rect">
            <a:avLst/>
          </a:prstGeom>
          <a:noFill/>
        </p:spPr>
        <p:txBody>
          <a:bodyPr wrap="square">
            <a:spAutoFit/>
          </a:bodyPr>
          <a:lstStyle/>
          <a:p>
            <a:pPr>
              <a:lnSpc>
                <a:spcPct val="150000"/>
              </a:lnSpc>
            </a:pPr>
            <a:r>
              <a:rPr lang="fr-FR" b="1" dirty="0"/>
              <a:t>L'Unité Centrale de Traitement (CPU) ou Processeur (Microprocesseur)</a:t>
            </a:r>
            <a:r>
              <a:rPr lang="fr-FR" dirty="0"/>
              <a:t> :</a:t>
            </a:r>
          </a:p>
          <a:p>
            <a:pPr algn="just">
              <a:lnSpc>
                <a:spcPct val="150000"/>
              </a:lnSpc>
            </a:pPr>
            <a:r>
              <a:rPr lang="fr-FR" dirty="0"/>
              <a:t>Le processeur, souvent considéré comme le cœur de l'ordinateur, est responsable du traitement et de l'exécution des instructions des programmes. Il est composé principalement de deux unités essentielles : </a:t>
            </a:r>
          </a:p>
          <a:p>
            <a:pPr marL="285750" indent="-285750">
              <a:lnSpc>
                <a:spcPct val="150000"/>
              </a:lnSpc>
              <a:buFont typeface="Wingdings" panose="05000000000000000000" pitchFamily="2" charset="2"/>
              <a:buChar char="ü"/>
            </a:pPr>
            <a:r>
              <a:rPr lang="fr-FR" b="1" dirty="0"/>
              <a:t>Unité de Contrôle (UC)</a:t>
            </a:r>
            <a:r>
              <a:rPr lang="fr-FR" dirty="0"/>
              <a:t>:</a:t>
            </a:r>
            <a:r>
              <a:rPr lang="fr-FR" sz="1800" b="0" i="0" dirty="0">
                <a:solidFill>
                  <a:srgbClr val="000000"/>
                </a:solidFill>
                <a:effectLst/>
                <a:latin typeface="Times New Roman" panose="02020603050405020304" pitchFamily="18" charset="0"/>
              </a:rPr>
              <a:t>responsable de la lecture en mémoire centrale et du décodage des instructions.</a:t>
            </a:r>
          </a:p>
          <a:p>
            <a:pPr marL="285750" indent="-285750">
              <a:lnSpc>
                <a:spcPct val="150000"/>
              </a:lnSpc>
              <a:buFont typeface="Wingdings" panose="05000000000000000000" pitchFamily="2" charset="2"/>
              <a:buChar char="ü"/>
            </a:pPr>
            <a:r>
              <a:rPr lang="fr-FR" b="1" dirty="0"/>
              <a:t>Unité Arithmétique et Logique (UAL)</a:t>
            </a:r>
            <a:r>
              <a:rPr lang="fr-FR" dirty="0"/>
              <a:t>:chargée d'effectuer les calculs mathématiques ainsi que les opérations logiques nécessaires au fonctionnement des programmes.</a:t>
            </a:r>
          </a:p>
        </p:txBody>
      </p:sp>
      <p:sp>
        <p:nvSpPr>
          <p:cNvPr id="13" name="Rectangle: Rounded Corners 44">
            <a:extLst>
              <a:ext uri="{FF2B5EF4-FFF2-40B4-BE49-F238E27FC236}">
                <a16:creationId xmlns:a16="http://schemas.microsoft.com/office/drawing/2014/main" id="{AE1103E5-C7F5-6DA2-E5BB-ACE502F2A963}"/>
              </a:ext>
            </a:extLst>
          </p:cNvPr>
          <p:cNvSpPr/>
          <p:nvPr/>
        </p:nvSpPr>
        <p:spPr>
          <a:xfrm>
            <a:off x="478387" y="3410485"/>
            <a:ext cx="11218711" cy="3063248"/>
          </a:xfrm>
          <a:custGeom>
            <a:avLst/>
            <a:gdLst>
              <a:gd name="connsiteX0" fmla="*/ 0 w 11218711"/>
              <a:gd name="connsiteY0" fmla="*/ 510552 h 3063248"/>
              <a:gd name="connsiteX1" fmla="*/ 510552 w 11218711"/>
              <a:gd name="connsiteY1" fmla="*/ 0 h 3063248"/>
              <a:gd name="connsiteX2" fmla="*/ 1110411 w 11218711"/>
              <a:gd name="connsiteY2" fmla="*/ 0 h 3063248"/>
              <a:gd name="connsiteX3" fmla="*/ 1914223 w 11218711"/>
              <a:gd name="connsiteY3" fmla="*/ 0 h 3063248"/>
              <a:gd name="connsiteX4" fmla="*/ 2412106 w 11218711"/>
              <a:gd name="connsiteY4" fmla="*/ 0 h 3063248"/>
              <a:gd name="connsiteX5" fmla="*/ 2706037 w 11218711"/>
              <a:gd name="connsiteY5" fmla="*/ 0 h 3063248"/>
              <a:gd name="connsiteX6" fmla="*/ 3101944 w 11218711"/>
              <a:gd name="connsiteY6" fmla="*/ 0 h 3063248"/>
              <a:gd name="connsiteX7" fmla="*/ 3497851 w 11218711"/>
              <a:gd name="connsiteY7" fmla="*/ 0 h 3063248"/>
              <a:gd name="connsiteX8" fmla="*/ 4301662 w 11218711"/>
              <a:gd name="connsiteY8" fmla="*/ 0 h 3063248"/>
              <a:gd name="connsiteX9" fmla="*/ 4901522 w 11218711"/>
              <a:gd name="connsiteY9" fmla="*/ 0 h 3063248"/>
              <a:gd name="connsiteX10" fmla="*/ 5195453 w 11218711"/>
              <a:gd name="connsiteY10" fmla="*/ 0 h 3063248"/>
              <a:gd name="connsiteX11" fmla="*/ 5999264 w 11218711"/>
              <a:gd name="connsiteY11" fmla="*/ 0 h 3063248"/>
              <a:gd name="connsiteX12" fmla="*/ 6599123 w 11218711"/>
              <a:gd name="connsiteY12" fmla="*/ 0 h 3063248"/>
              <a:gd name="connsiteX13" fmla="*/ 6893054 w 11218711"/>
              <a:gd name="connsiteY13" fmla="*/ 0 h 3063248"/>
              <a:gd name="connsiteX14" fmla="*/ 7186985 w 11218711"/>
              <a:gd name="connsiteY14" fmla="*/ 0 h 3063248"/>
              <a:gd name="connsiteX15" fmla="*/ 7990797 w 11218711"/>
              <a:gd name="connsiteY15" fmla="*/ 0 h 3063248"/>
              <a:gd name="connsiteX16" fmla="*/ 8590656 w 11218711"/>
              <a:gd name="connsiteY16" fmla="*/ 0 h 3063248"/>
              <a:gd name="connsiteX17" fmla="*/ 8884587 w 11218711"/>
              <a:gd name="connsiteY17" fmla="*/ 0 h 3063248"/>
              <a:gd name="connsiteX18" fmla="*/ 9178518 w 11218711"/>
              <a:gd name="connsiteY18" fmla="*/ 0 h 3063248"/>
              <a:gd name="connsiteX19" fmla="*/ 9574425 w 11218711"/>
              <a:gd name="connsiteY19" fmla="*/ 0 h 3063248"/>
              <a:gd name="connsiteX20" fmla="*/ 10174284 w 11218711"/>
              <a:gd name="connsiteY20" fmla="*/ 0 h 3063248"/>
              <a:gd name="connsiteX21" fmla="*/ 10708159 w 11218711"/>
              <a:gd name="connsiteY21" fmla="*/ 0 h 3063248"/>
              <a:gd name="connsiteX22" fmla="*/ 11218711 w 11218711"/>
              <a:gd name="connsiteY22" fmla="*/ 510552 h 3063248"/>
              <a:gd name="connsiteX23" fmla="*/ 11218711 w 11218711"/>
              <a:gd name="connsiteY23" fmla="*/ 1041509 h 3063248"/>
              <a:gd name="connsiteX24" fmla="*/ 11218711 w 11218711"/>
              <a:gd name="connsiteY24" fmla="*/ 1490781 h 3063248"/>
              <a:gd name="connsiteX25" fmla="*/ 11218711 w 11218711"/>
              <a:gd name="connsiteY25" fmla="*/ 1960474 h 3063248"/>
              <a:gd name="connsiteX26" fmla="*/ 11218711 w 11218711"/>
              <a:gd name="connsiteY26" fmla="*/ 2552696 h 3063248"/>
              <a:gd name="connsiteX27" fmla="*/ 10708159 w 11218711"/>
              <a:gd name="connsiteY27" fmla="*/ 3063248 h 3063248"/>
              <a:gd name="connsiteX28" fmla="*/ 10108300 w 11218711"/>
              <a:gd name="connsiteY28" fmla="*/ 3063248 h 3063248"/>
              <a:gd name="connsiteX29" fmla="*/ 9406464 w 11218711"/>
              <a:gd name="connsiteY29" fmla="*/ 3063248 h 3063248"/>
              <a:gd name="connsiteX30" fmla="*/ 8806605 w 11218711"/>
              <a:gd name="connsiteY30" fmla="*/ 3063248 h 3063248"/>
              <a:gd name="connsiteX31" fmla="*/ 8206746 w 11218711"/>
              <a:gd name="connsiteY31" fmla="*/ 3063248 h 3063248"/>
              <a:gd name="connsiteX32" fmla="*/ 7606887 w 11218711"/>
              <a:gd name="connsiteY32" fmla="*/ 3063248 h 3063248"/>
              <a:gd name="connsiteX33" fmla="*/ 7109004 w 11218711"/>
              <a:gd name="connsiteY33" fmla="*/ 3063248 h 3063248"/>
              <a:gd name="connsiteX34" fmla="*/ 6815073 w 11218711"/>
              <a:gd name="connsiteY34" fmla="*/ 3063248 h 3063248"/>
              <a:gd name="connsiteX35" fmla="*/ 6215213 w 11218711"/>
              <a:gd name="connsiteY35" fmla="*/ 3063248 h 3063248"/>
              <a:gd name="connsiteX36" fmla="*/ 5513378 w 11218711"/>
              <a:gd name="connsiteY36" fmla="*/ 3063248 h 3063248"/>
              <a:gd name="connsiteX37" fmla="*/ 5219447 w 11218711"/>
              <a:gd name="connsiteY37" fmla="*/ 3063248 h 3063248"/>
              <a:gd name="connsiteX38" fmla="*/ 4415636 w 11218711"/>
              <a:gd name="connsiteY38" fmla="*/ 3063248 h 3063248"/>
              <a:gd name="connsiteX39" fmla="*/ 4019729 w 11218711"/>
              <a:gd name="connsiteY39" fmla="*/ 3063248 h 3063248"/>
              <a:gd name="connsiteX40" fmla="*/ 3317893 w 11218711"/>
              <a:gd name="connsiteY40" fmla="*/ 3063248 h 3063248"/>
              <a:gd name="connsiteX41" fmla="*/ 2514082 w 11218711"/>
              <a:gd name="connsiteY41" fmla="*/ 3063248 h 3063248"/>
              <a:gd name="connsiteX42" fmla="*/ 2118175 w 11218711"/>
              <a:gd name="connsiteY42" fmla="*/ 3063248 h 3063248"/>
              <a:gd name="connsiteX43" fmla="*/ 1518316 w 11218711"/>
              <a:gd name="connsiteY43" fmla="*/ 3063248 h 3063248"/>
              <a:gd name="connsiteX44" fmla="*/ 510552 w 11218711"/>
              <a:gd name="connsiteY44" fmla="*/ 3063248 h 3063248"/>
              <a:gd name="connsiteX45" fmla="*/ 0 w 11218711"/>
              <a:gd name="connsiteY45" fmla="*/ 2552696 h 3063248"/>
              <a:gd name="connsiteX46" fmla="*/ 0 w 11218711"/>
              <a:gd name="connsiteY46" fmla="*/ 2021739 h 3063248"/>
              <a:gd name="connsiteX47" fmla="*/ 0 w 11218711"/>
              <a:gd name="connsiteY47" fmla="*/ 1572467 h 3063248"/>
              <a:gd name="connsiteX48" fmla="*/ 0 w 11218711"/>
              <a:gd name="connsiteY48" fmla="*/ 1021088 h 3063248"/>
              <a:gd name="connsiteX49" fmla="*/ 0 w 11218711"/>
              <a:gd name="connsiteY49" fmla="*/ 510552 h 306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218711" h="3063248" fill="none" extrusionOk="0">
                <a:moveTo>
                  <a:pt x="0" y="510552"/>
                </a:moveTo>
                <a:cubicBezTo>
                  <a:pt x="-6692" y="307945"/>
                  <a:pt x="171531" y="-18217"/>
                  <a:pt x="510552" y="0"/>
                </a:cubicBezTo>
                <a:cubicBezTo>
                  <a:pt x="723651" y="-1360"/>
                  <a:pt x="925032" y="9576"/>
                  <a:pt x="1110411" y="0"/>
                </a:cubicBezTo>
                <a:cubicBezTo>
                  <a:pt x="1295790" y="-9576"/>
                  <a:pt x="1676710" y="21664"/>
                  <a:pt x="1914223" y="0"/>
                </a:cubicBezTo>
                <a:cubicBezTo>
                  <a:pt x="2151736" y="-21664"/>
                  <a:pt x="2243138" y="57950"/>
                  <a:pt x="2412106" y="0"/>
                </a:cubicBezTo>
                <a:cubicBezTo>
                  <a:pt x="2581074" y="-57950"/>
                  <a:pt x="2611933" y="9462"/>
                  <a:pt x="2706037" y="0"/>
                </a:cubicBezTo>
                <a:cubicBezTo>
                  <a:pt x="2800141" y="-9462"/>
                  <a:pt x="3017968" y="47264"/>
                  <a:pt x="3101944" y="0"/>
                </a:cubicBezTo>
                <a:cubicBezTo>
                  <a:pt x="3185920" y="-47264"/>
                  <a:pt x="3397638" y="44147"/>
                  <a:pt x="3497851" y="0"/>
                </a:cubicBezTo>
                <a:cubicBezTo>
                  <a:pt x="3598064" y="-44147"/>
                  <a:pt x="3937425" y="44282"/>
                  <a:pt x="4301662" y="0"/>
                </a:cubicBezTo>
                <a:cubicBezTo>
                  <a:pt x="4665899" y="-44282"/>
                  <a:pt x="4735957" y="46740"/>
                  <a:pt x="4901522" y="0"/>
                </a:cubicBezTo>
                <a:cubicBezTo>
                  <a:pt x="5067087" y="-46740"/>
                  <a:pt x="5063130" y="14359"/>
                  <a:pt x="5195453" y="0"/>
                </a:cubicBezTo>
                <a:cubicBezTo>
                  <a:pt x="5327776" y="-14359"/>
                  <a:pt x="5705769" y="64696"/>
                  <a:pt x="5999264" y="0"/>
                </a:cubicBezTo>
                <a:cubicBezTo>
                  <a:pt x="6292759" y="-64696"/>
                  <a:pt x="6307427" y="53188"/>
                  <a:pt x="6599123" y="0"/>
                </a:cubicBezTo>
                <a:cubicBezTo>
                  <a:pt x="6890819" y="-53188"/>
                  <a:pt x="6786582" y="9226"/>
                  <a:pt x="6893054" y="0"/>
                </a:cubicBezTo>
                <a:cubicBezTo>
                  <a:pt x="6999526" y="-9226"/>
                  <a:pt x="7041945" y="11880"/>
                  <a:pt x="7186985" y="0"/>
                </a:cubicBezTo>
                <a:cubicBezTo>
                  <a:pt x="7332025" y="-11880"/>
                  <a:pt x="7761867" y="50277"/>
                  <a:pt x="7990797" y="0"/>
                </a:cubicBezTo>
                <a:cubicBezTo>
                  <a:pt x="8219727" y="-50277"/>
                  <a:pt x="8330033" y="51107"/>
                  <a:pt x="8590656" y="0"/>
                </a:cubicBezTo>
                <a:cubicBezTo>
                  <a:pt x="8851279" y="-51107"/>
                  <a:pt x="8819394" y="24328"/>
                  <a:pt x="8884587" y="0"/>
                </a:cubicBezTo>
                <a:cubicBezTo>
                  <a:pt x="8949780" y="-24328"/>
                  <a:pt x="9067840" y="13820"/>
                  <a:pt x="9178518" y="0"/>
                </a:cubicBezTo>
                <a:cubicBezTo>
                  <a:pt x="9289196" y="-13820"/>
                  <a:pt x="9395275" y="29954"/>
                  <a:pt x="9574425" y="0"/>
                </a:cubicBezTo>
                <a:cubicBezTo>
                  <a:pt x="9753575" y="-29954"/>
                  <a:pt x="10032256" y="33842"/>
                  <a:pt x="10174284" y="0"/>
                </a:cubicBezTo>
                <a:cubicBezTo>
                  <a:pt x="10316312" y="-33842"/>
                  <a:pt x="10498098" y="51481"/>
                  <a:pt x="10708159" y="0"/>
                </a:cubicBezTo>
                <a:cubicBezTo>
                  <a:pt x="10971031" y="-27029"/>
                  <a:pt x="11268305" y="294591"/>
                  <a:pt x="11218711" y="510552"/>
                </a:cubicBezTo>
                <a:cubicBezTo>
                  <a:pt x="11248004" y="684530"/>
                  <a:pt x="11216408" y="932054"/>
                  <a:pt x="11218711" y="1041509"/>
                </a:cubicBezTo>
                <a:cubicBezTo>
                  <a:pt x="11221014" y="1150964"/>
                  <a:pt x="11185454" y="1289515"/>
                  <a:pt x="11218711" y="1490781"/>
                </a:cubicBezTo>
                <a:cubicBezTo>
                  <a:pt x="11251968" y="1692047"/>
                  <a:pt x="11210146" y="1776787"/>
                  <a:pt x="11218711" y="1960474"/>
                </a:cubicBezTo>
                <a:cubicBezTo>
                  <a:pt x="11227276" y="2144161"/>
                  <a:pt x="11185403" y="2330256"/>
                  <a:pt x="11218711" y="2552696"/>
                </a:cubicBezTo>
                <a:cubicBezTo>
                  <a:pt x="11215286" y="2851341"/>
                  <a:pt x="11005093" y="3066067"/>
                  <a:pt x="10708159" y="3063248"/>
                </a:cubicBezTo>
                <a:cubicBezTo>
                  <a:pt x="10471208" y="3133454"/>
                  <a:pt x="10380279" y="3041359"/>
                  <a:pt x="10108300" y="3063248"/>
                </a:cubicBezTo>
                <a:cubicBezTo>
                  <a:pt x="9836321" y="3085137"/>
                  <a:pt x="9602820" y="2991161"/>
                  <a:pt x="9406464" y="3063248"/>
                </a:cubicBezTo>
                <a:cubicBezTo>
                  <a:pt x="9210108" y="3135335"/>
                  <a:pt x="8927890" y="3040062"/>
                  <a:pt x="8806605" y="3063248"/>
                </a:cubicBezTo>
                <a:cubicBezTo>
                  <a:pt x="8685320" y="3086434"/>
                  <a:pt x="8429686" y="3025119"/>
                  <a:pt x="8206746" y="3063248"/>
                </a:cubicBezTo>
                <a:cubicBezTo>
                  <a:pt x="7983806" y="3101377"/>
                  <a:pt x="7746655" y="3027993"/>
                  <a:pt x="7606887" y="3063248"/>
                </a:cubicBezTo>
                <a:cubicBezTo>
                  <a:pt x="7467119" y="3098503"/>
                  <a:pt x="7332118" y="3017134"/>
                  <a:pt x="7109004" y="3063248"/>
                </a:cubicBezTo>
                <a:cubicBezTo>
                  <a:pt x="6885890" y="3109362"/>
                  <a:pt x="6895213" y="3055238"/>
                  <a:pt x="6815073" y="3063248"/>
                </a:cubicBezTo>
                <a:cubicBezTo>
                  <a:pt x="6734933" y="3071258"/>
                  <a:pt x="6487811" y="3003925"/>
                  <a:pt x="6215213" y="3063248"/>
                </a:cubicBezTo>
                <a:cubicBezTo>
                  <a:pt x="5942615" y="3122571"/>
                  <a:pt x="5777943" y="3017563"/>
                  <a:pt x="5513378" y="3063248"/>
                </a:cubicBezTo>
                <a:cubicBezTo>
                  <a:pt x="5248813" y="3108933"/>
                  <a:pt x="5314125" y="3028125"/>
                  <a:pt x="5219447" y="3063248"/>
                </a:cubicBezTo>
                <a:cubicBezTo>
                  <a:pt x="5124769" y="3098371"/>
                  <a:pt x="4634497" y="3007017"/>
                  <a:pt x="4415636" y="3063248"/>
                </a:cubicBezTo>
                <a:cubicBezTo>
                  <a:pt x="4196775" y="3119479"/>
                  <a:pt x="4140475" y="3059414"/>
                  <a:pt x="4019729" y="3063248"/>
                </a:cubicBezTo>
                <a:cubicBezTo>
                  <a:pt x="3898983" y="3067082"/>
                  <a:pt x="3635776" y="3009374"/>
                  <a:pt x="3317893" y="3063248"/>
                </a:cubicBezTo>
                <a:cubicBezTo>
                  <a:pt x="3000010" y="3117122"/>
                  <a:pt x="2770255" y="3038249"/>
                  <a:pt x="2514082" y="3063248"/>
                </a:cubicBezTo>
                <a:cubicBezTo>
                  <a:pt x="2257909" y="3088247"/>
                  <a:pt x="2227047" y="3034344"/>
                  <a:pt x="2118175" y="3063248"/>
                </a:cubicBezTo>
                <a:cubicBezTo>
                  <a:pt x="2009303" y="3092152"/>
                  <a:pt x="1806222" y="3021489"/>
                  <a:pt x="1518316" y="3063248"/>
                </a:cubicBezTo>
                <a:cubicBezTo>
                  <a:pt x="1230410" y="3105007"/>
                  <a:pt x="789277" y="3025412"/>
                  <a:pt x="510552" y="3063248"/>
                </a:cubicBezTo>
                <a:cubicBezTo>
                  <a:pt x="237541" y="3116618"/>
                  <a:pt x="50020" y="2835338"/>
                  <a:pt x="0" y="2552696"/>
                </a:cubicBezTo>
                <a:cubicBezTo>
                  <a:pt x="-12127" y="2336446"/>
                  <a:pt x="15576" y="2136615"/>
                  <a:pt x="0" y="2021739"/>
                </a:cubicBezTo>
                <a:cubicBezTo>
                  <a:pt x="-15576" y="1906863"/>
                  <a:pt x="48525" y="1691091"/>
                  <a:pt x="0" y="1572467"/>
                </a:cubicBezTo>
                <a:cubicBezTo>
                  <a:pt x="-48525" y="1453843"/>
                  <a:pt x="35021" y="1226214"/>
                  <a:pt x="0" y="1021088"/>
                </a:cubicBezTo>
                <a:cubicBezTo>
                  <a:pt x="-35021" y="815962"/>
                  <a:pt x="1398" y="745964"/>
                  <a:pt x="0" y="510552"/>
                </a:cubicBezTo>
                <a:close/>
              </a:path>
              <a:path w="11218711" h="3063248" stroke="0" extrusionOk="0">
                <a:moveTo>
                  <a:pt x="0" y="510552"/>
                </a:moveTo>
                <a:cubicBezTo>
                  <a:pt x="62800" y="180547"/>
                  <a:pt x="237930" y="-9248"/>
                  <a:pt x="510552" y="0"/>
                </a:cubicBezTo>
                <a:cubicBezTo>
                  <a:pt x="790248" y="-49586"/>
                  <a:pt x="1033551" y="41663"/>
                  <a:pt x="1314363" y="0"/>
                </a:cubicBezTo>
                <a:cubicBezTo>
                  <a:pt x="1595175" y="-41663"/>
                  <a:pt x="1622426" y="22691"/>
                  <a:pt x="1710270" y="0"/>
                </a:cubicBezTo>
                <a:cubicBezTo>
                  <a:pt x="1798114" y="-22691"/>
                  <a:pt x="2014793" y="17852"/>
                  <a:pt x="2208154" y="0"/>
                </a:cubicBezTo>
                <a:cubicBezTo>
                  <a:pt x="2401515" y="-17852"/>
                  <a:pt x="2502943" y="23199"/>
                  <a:pt x="2706037" y="0"/>
                </a:cubicBezTo>
                <a:cubicBezTo>
                  <a:pt x="2909131" y="-23199"/>
                  <a:pt x="3102889" y="74215"/>
                  <a:pt x="3407872" y="0"/>
                </a:cubicBezTo>
                <a:cubicBezTo>
                  <a:pt x="3712856" y="-74215"/>
                  <a:pt x="3558495" y="23378"/>
                  <a:pt x="3701803" y="0"/>
                </a:cubicBezTo>
                <a:cubicBezTo>
                  <a:pt x="3845111" y="-23378"/>
                  <a:pt x="3911922" y="1125"/>
                  <a:pt x="3995734" y="0"/>
                </a:cubicBezTo>
                <a:cubicBezTo>
                  <a:pt x="4079546" y="-1125"/>
                  <a:pt x="4446570" y="59756"/>
                  <a:pt x="4595593" y="0"/>
                </a:cubicBezTo>
                <a:cubicBezTo>
                  <a:pt x="4744616" y="-59756"/>
                  <a:pt x="5009920" y="39185"/>
                  <a:pt x="5195453" y="0"/>
                </a:cubicBezTo>
                <a:cubicBezTo>
                  <a:pt x="5380986" y="-39185"/>
                  <a:pt x="5398763" y="26804"/>
                  <a:pt x="5489384" y="0"/>
                </a:cubicBezTo>
                <a:cubicBezTo>
                  <a:pt x="5580005" y="-26804"/>
                  <a:pt x="5865912" y="35639"/>
                  <a:pt x="6089243" y="0"/>
                </a:cubicBezTo>
                <a:cubicBezTo>
                  <a:pt x="6312574" y="-35639"/>
                  <a:pt x="6508223" y="16438"/>
                  <a:pt x="6791078" y="0"/>
                </a:cubicBezTo>
                <a:cubicBezTo>
                  <a:pt x="7073933" y="-16438"/>
                  <a:pt x="6974406" y="2457"/>
                  <a:pt x="7085009" y="0"/>
                </a:cubicBezTo>
                <a:cubicBezTo>
                  <a:pt x="7195612" y="-2457"/>
                  <a:pt x="7576841" y="22164"/>
                  <a:pt x="7888821" y="0"/>
                </a:cubicBezTo>
                <a:cubicBezTo>
                  <a:pt x="8200801" y="-22164"/>
                  <a:pt x="8343021" y="14626"/>
                  <a:pt x="8692632" y="0"/>
                </a:cubicBezTo>
                <a:cubicBezTo>
                  <a:pt x="9042243" y="-14626"/>
                  <a:pt x="9159347" y="67166"/>
                  <a:pt x="9394467" y="0"/>
                </a:cubicBezTo>
                <a:cubicBezTo>
                  <a:pt x="9629587" y="-67166"/>
                  <a:pt x="9582178" y="4321"/>
                  <a:pt x="9688398" y="0"/>
                </a:cubicBezTo>
                <a:cubicBezTo>
                  <a:pt x="9794618" y="-4321"/>
                  <a:pt x="10019632" y="28189"/>
                  <a:pt x="10186281" y="0"/>
                </a:cubicBezTo>
                <a:cubicBezTo>
                  <a:pt x="10352930" y="-28189"/>
                  <a:pt x="10515915" y="53772"/>
                  <a:pt x="10708159" y="0"/>
                </a:cubicBezTo>
                <a:cubicBezTo>
                  <a:pt x="10957675" y="42540"/>
                  <a:pt x="11211085" y="231106"/>
                  <a:pt x="11218711" y="510552"/>
                </a:cubicBezTo>
                <a:cubicBezTo>
                  <a:pt x="11236235" y="671787"/>
                  <a:pt x="11209768" y="737179"/>
                  <a:pt x="11218711" y="959824"/>
                </a:cubicBezTo>
                <a:cubicBezTo>
                  <a:pt x="11227654" y="1182469"/>
                  <a:pt x="11168749" y="1231610"/>
                  <a:pt x="11218711" y="1409095"/>
                </a:cubicBezTo>
                <a:cubicBezTo>
                  <a:pt x="11268673" y="1586580"/>
                  <a:pt x="11156526" y="1690913"/>
                  <a:pt x="11218711" y="1940053"/>
                </a:cubicBezTo>
                <a:cubicBezTo>
                  <a:pt x="11280896" y="2189193"/>
                  <a:pt x="11202074" y="2297302"/>
                  <a:pt x="11218711" y="2552696"/>
                </a:cubicBezTo>
                <a:cubicBezTo>
                  <a:pt x="11199764" y="2778013"/>
                  <a:pt x="10945256" y="3093996"/>
                  <a:pt x="10708159" y="3063248"/>
                </a:cubicBezTo>
                <a:cubicBezTo>
                  <a:pt x="10609198" y="3096919"/>
                  <a:pt x="10498955" y="3039967"/>
                  <a:pt x="10414228" y="3063248"/>
                </a:cubicBezTo>
                <a:cubicBezTo>
                  <a:pt x="10329501" y="3086529"/>
                  <a:pt x="10034034" y="3030015"/>
                  <a:pt x="9916345" y="3063248"/>
                </a:cubicBezTo>
                <a:cubicBezTo>
                  <a:pt x="9798656" y="3096481"/>
                  <a:pt x="9506491" y="3005397"/>
                  <a:pt x="9112533" y="3063248"/>
                </a:cubicBezTo>
                <a:cubicBezTo>
                  <a:pt x="8718575" y="3121099"/>
                  <a:pt x="8644549" y="2968085"/>
                  <a:pt x="8308722" y="3063248"/>
                </a:cubicBezTo>
                <a:cubicBezTo>
                  <a:pt x="7972895" y="3158411"/>
                  <a:pt x="8057994" y="3062422"/>
                  <a:pt x="7912815" y="3063248"/>
                </a:cubicBezTo>
                <a:cubicBezTo>
                  <a:pt x="7767636" y="3064074"/>
                  <a:pt x="7681119" y="3043837"/>
                  <a:pt x="7618884" y="3063248"/>
                </a:cubicBezTo>
                <a:cubicBezTo>
                  <a:pt x="7556649" y="3082659"/>
                  <a:pt x="7102900" y="3036162"/>
                  <a:pt x="6917049" y="3063248"/>
                </a:cubicBezTo>
                <a:cubicBezTo>
                  <a:pt x="6731198" y="3090334"/>
                  <a:pt x="6685574" y="3020045"/>
                  <a:pt x="6521142" y="3063248"/>
                </a:cubicBezTo>
                <a:cubicBezTo>
                  <a:pt x="6356710" y="3106451"/>
                  <a:pt x="6108054" y="3037054"/>
                  <a:pt x="5717330" y="3063248"/>
                </a:cubicBezTo>
                <a:cubicBezTo>
                  <a:pt x="5326606" y="3089442"/>
                  <a:pt x="5560404" y="3043869"/>
                  <a:pt x="5423399" y="3063248"/>
                </a:cubicBezTo>
                <a:cubicBezTo>
                  <a:pt x="5286394" y="3082627"/>
                  <a:pt x="4862100" y="3053587"/>
                  <a:pt x="4721564" y="3063248"/>
                </a:cubicBezTo>
                <a:cubicBezTo>
                  <a:pt x="4581028" y="3072909"/>
                  <a:pt x="4393468" y="3047266"/>
                  <a:pt x="4223681" y="3063248"/>
                </a:cubicBezTo>
                <a:cubicBezTo>
                  <a:pt x="4053894" y="3079230"/>
                  <a:pt x="3938408" y="3016649"/>
                  <a:pt x="3827774" y="3063248"/>
                </a:cubicBezTo>
                <a:cubicBezTo>
                  <a:pt x="3717140" y="3109847"/>
                  <a:pt x="3490496" y="3055518"/>
                  <a:pt x="3227914" y="3063248"/>
                </a:cubicBezTo>
                <a:cubicBezTo>
                  <a:pt x="2965332" y="3070978"/>
                  <a:pt x="2755800" y="3029066"/>
                  <a:pt x="2628055" y="3063248"/>
                </a:cubicBezTo>
                <a:cubicBezTo>
                  <a:pt x="2500310" y="3097430"/>
                  <a:pt x="2190804" y="3023222"/>
                  <a:pt x="1926220" y="3063248"/>
                </a:cubicBezTo>
                <a:cubicBezTo>
                  <a:pt x="1661636" y="3103274"/>
                  <a:pt x="1522925" y="3005082"/>
                  <a:pt x="1326361" y="3063248"/>
                </a:cubicBezTo>
                <a:cubicBezTo>
                  <a:pt x="1129797" y="3121414"/>
                  <a:pt x="684048" y="3057269"/>
                  <a:pt x="510552" y="3063248"/>
                </a:cubicBezTo>
                <a:cubicBezTo>
                  <a:pt x="232298" y="2998169"/>
                  <a:pt x="61464" y="2817436"/>
                  <a:pt x="0" y="2552696"/>
                </a:cubicBezTo>
                <a:cubicBezTo>
                  <a:pt x="-60461" y="2341457"/>
                  <a:pt x="47380" y="2168773"/>
                  <a:pt x="0" y="2042160"/>
                </a:cubicBezTo>
                <a:cubicBezTo>
                  <a:pt x="-47380" y="1915547"/>
                  <a:pt x="21425" y="1730579"/>
                  <a:pt x="0" y="1490781"/>
                </a:cubicBezTo>
                <a:cubicBezTo>
                  <a:pt x="-21425" y="1250983"/>
                  <a:pt x="16461" y="1133138"/>
                  <a:pt x="0" y="980245"/>
                </a:cubicBezTo>
                <a:cubicBezTo>
                  <a:pt x="-16461" y="827352"/>
                  <a:pt x="3926" y="626847"/>
                  <a:pt x="0" y="510552"/>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5520752-D2EB-5ADB-172D-C3FF2A2643DE}"/>
              </a:ext>
            </a:extLst>
          </p:cNvPr>
          <p:cNvSpPr txBox="1"/>
          <p:nvPr/>
        </p:nvSpPr>
        <p:spPr>
          <a:xfrm>
            <a:off x="517034" y="3489960"/>
            <a:ext cx="11132124" cy="2956387"/>
          </a:xfrm>
          <a:prstGeom prst="rect">
            <a:avLst/>
          </a:prstGeom>
          <a:noFill/>
        </p:spPr>
        <p:txBody>
          <a:bodyPr wrap="square">
            <a:spAutoFit/>
          </a:bodyPr>
          <a:lstStyle/>
          <a:p>
            <a:pPr>
              <a:lnSpc>
                <a:spcPct val="150000"/>
              </a:lnSpc>
            </a:pPr>
            <a:r>
              <a:rPr lang="fr-FR" sz="1800" b="1" i="0" dirty="0">
                <a:solidFill>
                  <a:srgbClr val="000000"/>
                </a:solidFill>
                <a:effectLst/>
                <a:latin typeface="Times New Roman" panose="02020603050405020304" pitchFamily="18" charset="0"/>
              </a:rPr>
              <a:t>La Mémoire Centrale (ou Principale) : </a:t>
            </a:r>
            <a:r>
              <a:rPr lang="fr-FR" sz="1800" b="0" i="0" dirty="0">
                <a:solidFill>
                  <a:srgbClr val="000000"/>
                </a:solidFill>
                <a:effectLst/>
                <a:latin typeface="Times New Roman" panose="02020603050405020304" pitchFamily="18" charset="0"/>
              </a:rPr>
              <a:t>Elle est constituée d’une mémoire vive (RAM : </a:t>
            </a:r>
            <a:r>
              <a:rPr lang="fr-FR" sz="1800" b="0" i="0" dirty="0" err="1">
                <a:solidFill>
                  <a:srgbClr val="000000"/>
                </a:solidFill>
                <a:effectLst/>
                <a:latin typeface="Times New Roman" panose="02020603050405020304" pitchFamily="18" charset="0"/>
              </a:rPr>
              <a:t>Random</a:t>
            </a:r>
            <a:r>
              <a:rPr lang="fr-FR" sz="1800" b="0" i="0" dirty="0">
                <a:solidFill>
                  <a:srgbClr val="000000"/>
                </a:solidFill>
                <a:effectLst/>
                <a:latin typeface="Times New Roman" panose="02020603050405020304" pitchFamily="18" charset="0"/>
              </a:rPr>
              <a:t> Access Memory) et d’une mémoire morte (ROM : Read </a:t>
            </a:r>
            <a:r>
              <a:rPr lang="fr-FR" sz="1800" b="0" i="0" dirty="0" err="1">
                <a:solidFill>
                  <a:srgbClr val="000000"/>
                </a:solidFill>
                <a:effectLst/>
                <a:latin typeface="Times New Roman" panose="02020603050405020304" pitchFamily="18" charset="0"/>
              </a:rPr>
              <a:t>Only</a:t>
            </a:r>
            <a:r>
              <a:rPr lang="fr-FR" sz="1800" b="0" i="0" dirty="0">
                <a:solidFill>
                  <a:srgbClr val="000000"/>
                </a:solidFill>
                <a:effectLst/>
                <a:latin typeface="Times New Roman" panose="02020603050405020304" pitchFamily="18" charset="0"/>
              </a:rPr>
              <a:t> Memory).</a:t>
            </a:r>
          </a:p>
          <a:p>
            <a:pPr marL="285750" indent="-285750" algn="just">
              <a:lnSpc>
                <a:spcPct val="150000"/>
              </a:lnSpc>
              <a:buFont typeface="Wingdings" panose="05000000000000000000" pitchFamily="2" charset="2"/>
              <a:buChar char="ü"/>
            </a:pPr>
            <a:r>
              <a:rPr lang="fr-FR" sz="1800" b="1" i="0" dirty="0">
                <a:solidFill>
                  <a:srgbClr val="000000"/>
                </a:solidFill>
                <a:effectLst/>
                <a:latin typeface="Times New Roman" panose="02020603050405020304" pitchFamily="18" charset="0"/>
              </a:rPr>
              <a:t>RAM : </a:t>
            </a:r>
            <a:r>
              <a:rPr lang="fr-FR" sz="1800" b="0" i="0" dirty="0">
                <a:solidFill>
                  <a:srgbClr val="000000"/>
                </a:solidFill>
                <a:effectLst/>
                <a:latin typeface="Times New Roman" panose="02020603050405020304" pitchFamily="18" charset="0"/>
              </a:rPr>
              <a:t>Elle sert au stockage temporaire des données et du</a:t>
            </a:r>
            <a:r>
              <a:rPr lang="fr-FR" dirty="0">
                <a:solidFill>
                  <a:srgbClr val="000000"/>
                </a:solidFill>
                <a:latin typeface="Times New Roman" panose="02020603050405020304" pitchFamily="18" charset="0"/>
              </a:rPr>
              <a:t> </a:t>
            </a:r>
            <a:r>
              <a:rPr lang="fr-FR" sz="1800" b="0" i="0" dirty="0">
                <a:solidFill>
                  <a:srgbClr val="000000"/>
                </a:solidFill>
                <a:effectLst/>
                <a:latin typeface="Times New Roman" panose="02020603050405020304" pitchFamily="18" charset="0"/>
              </a:rPr>
              <a:t>programme à exécuter. Les mémoires vives sont en général volatiles : elles perdent leurs informations en cas de coupure du courant électrique.</a:t>
            </a:r>
          </a:p>
          <a:p>
            <a:pPr marL="285750" indent="-285750" algn="just">
              <a:lnSpc>
                <a:spcPct val="150000"/>
              </a:lnSpc>
              <a:buFont typeface="Wingdings" panose="05000000000000000000" pitchFamily="2" charset="2"/>
              <a:buChar char="ü"/>
            </a:pPr>
            <a:r>
              <a:rPr lang="fr-FR" sz="1800" b="1" i="0" dirty="0">
                <a:solidFill>
                  <a:srgbClr val="000000"/>
                </a:solidFill>
                <a:effectLst/>
                <a:latin typeface="Times New Roman" panose="02020603050405020304" pitchFamily="18" charset="0"/>
              </a:rPr>
              <a:t>ROM : </a:t>
            </a:r>
            <a:r>
              <a:rPr lang="fr-FR" sz="1800" b="0" i="0" dirty="0">
                <a:solidFill>
                  <a:srgbClr val="000000"/>
                </a:solidFill>
                <a:effectLst/>
                <a:latin typeface="Times New Roman" panose="02020603050405020304" pitchFamily="18" charset="0"/>
              </a:rPr>
              <a:t>Par opposition à la RAM, une ROM ne s’efface pas à la coupure du courant. Elle peut être lue mais pas (ou peu de fois) écrite. Elle conserve des programmes nécessaires au fonctionnement du matériel, surtout lors du démarrage (avant le chargement du système d’exploitation dans la RAM)</a:t>
            </a:r>
            <a:r>
              <a:rPr lang="fr-FR" dirty="0"/>
              <a:t> </a:t>
            </a:r>
          </a:p>
        </p:txBody>
      </p:sp>
    </p:spTree>
    <p:extLst>
      <p:ext uri="{BB962C8B-B14F-4D97-AF65-F5344CB8AC3E}">
        <p14:creationId xmlns:p14="http://schemas.microsoft.com/office/powerpoint/2010/main" val="300382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 name="Rectangle: Rounded Corners 44">
            <a:extLst>
              <a:ext uri="{FF2B5EF4-FFF2-40B4-BE49-F238E27FC236}">
                <a16:creationId xmlns:a16="http://schemas.microsoft.com/office/drawing/2014/main" id="{DE9AC12A-4CB6-77B4-298C-DF0EB06F6E1E}"/>
              </a:ext>
            </a:extLst>
          </p:cNvPr>
          <p:cNvSpPr/>
          <p:nvPr/>
        </p:nvSpPr>
        <p:spPr>
          <a:xfrm>
            <a:off x="517862" y="961867"/>
            <a:ext cx="11180064" cy="2720117"/>
          </a:xfrm>
          <a:custGeom>
            <a:avLst/>
            <a:gdLst>
              <a:gd name="connsiteX0" fmla="*/ 0 w 11180064"/>
              <a:gd name="connsiteY0" fmla="*/ 453362 h 2720117"/>
              <a:gd name="connsiteX1" fmla="*/ 453362 w 11180064"/>
              <a:gd name="connsiteY1" fmla="*/ 0 h 2720117"/>
              <a:gd name="connsiteX2" fmla="*/ 1024103 w 11180064"/>
              <a:gd name="connsiteY2" fmla="*/ 0 h 2720117"/>
              <a:gd name="connsiteX3" fmla="*/ 1389377 w 11180064"/>
              <a:gd name="connsiteY3" fmla="*/ 0 h 2720117"/>
              <a:gd name="connsiteX4" fmla="*/ 1754652 w 11180064"/>
              <a:gd name="connsiteY4" fmla="*/ 0 h 2720117"/>
              <a:gd name="connsiteX5" fmla="*/ 2530860 w 11180064"/>
              <a:gd name="connsiteY5" fmla="*/ 0 h 2720117"/>
              <a:gd name="connsiteX6" fmla="*/ 3101601 w 11180064"/>
              <a:gd name="connsiteY6" fmla="*/ 0 h 2720117"/>
              <a:gd name="connsiteX7" fmla="*/ 3364142 w 11180064"/>
              <a:gd name="connsiteY7" fmla="*/ 0 h 2720117"/>
              <a:gd name="connsiteX8" fmla="*/ 4140350 w 11180064"/>
              <a:gd name="connsiteY8" fmla="*/ 0 h 2720117"/>
              <a:gd name="connsiteX9" fmla="*/ 4711091 w 11180064"/>
              <a:gd name="connsiteY9" fmla="*/ 0 h 2720117"/>
              <a:gd name="connsiteX10" fmla="*/ 4973632 w 11180064"/>
              <a:gd name="connsiteY10" fmla="*/ 0 h 2720117"/>
              <a:gd name="connsiteX11" fmla="*/ 5236173 w 11180064"/>
              <a:gd name="connsiteY11" fmla="*/ 0 h 2720117"/>
              <a:gd name="connsiteX12" fmla="*/ 6012380 w 11180064"/>
              <a:gd name="connsiteY12" fmla="*/ 0 h 2720117"/>
              <a:gd name="connsiteX13" fmla="*/ 6583122 w 11180064"/>
              <a:gd name="connsiteY13" fmla="*/ 0 h 2720117"/>
              <a:gd name="connsiteX14" fmla="*/ 6845662 w 11180064"/>
              <a:gd name="connsiteY14" fmla="*/ 0 h 2720117"/>
              <a:gd name="connsiteX15" fmla="*/ 7108203 w 11180064"/>
              <a:gd name="connsiteY15" fmla="*/ 0 h 2720117"/>
              <a:gd name="connsiteX16" fmla="*/ 7473478 w 11180064"/>
              <a:gd name="connsiteY16" fmla="*/ 0 h 2720117"/>
              <a:gd name="connsiteX17" fmla="*/ 8044219 w 11180064"/>
              <a:gd name="connsiteY17" fmla="*/ 0 h 2720117"/>
              <a:gd name="connsiteX18" fmla="*/ 8512226 w 11180064"/>
              <a:gd name="connsiteY18" fmla="*/ 0 h 2720117"/>
              <a:gd name="connsiteX19" fmla="*/ 8877501 w 11180064"/>
              <a:gd name="connsiteY19" fmla="*/ 0 h 2720117"/>
              <a:gd name="connsiteX20" fmla="*/ 9242775 w 11180064"/>
              <a:gd name="connsiteY20" fmla="*/ 0 h 2720117"/>
              <a:gd name="connsiteX21" fmla="*/ 9916250 w 11180064"/>
              <a:gd name="connsiteY21" fmla="*/ 0 h 2720117"/>
              <a:gd name="connsiteX22" fmla="*/ 10178791 w 11180064"/>
              <a:gd name="connsiteY22" fmla="*/ 0 h 2720117"/>
              <a:gd name="connsiteX23" fmla="*/ 10726702 w 11180064"/>
              <a:gd name="connsiteY23" fmla="*/ 0 h 2720117"/>
              <a:gd name="connsiteX24" fmla="*/ 11180064 w 11180064"/>
              <a:gd name="connsiteY24" fmla="*/ 453362 h 2720117"/>
              <a:gd name="connsiteX25" fmla="*/ 11180064 w 11180064"/>
              <a:gd name="connsiteY25" fmla="*/ 942978 h 2720117"/>
              <a:gd name="connsiteX26" fmla="*/ 11180064 w 11180064"/>
              <a:gd name="connsiteY26" fmla="*/ 1378192 h 2720117"/>
              <a:gd name="connsiteX27" fmla="*/ 11180064 w 11180064"/>
              <a:gd name="connsiteY27" fmla="*/ 1849675 h 2720117"/>
              <a:gd name="connsiteX28" fmla="*/ 11180064 w 11180064"/>
              <a:gd name="connsiteY28" fmla="*/ 2266755 h 2720117"/>
              <a:gd name="connsiteX29" fmla="*/ 10726702 w 11180064"/>
              <a:gd name="connsiteY29" fmla="*/ 2720117 h 2720117"/>
              <a:gd name="connsiteX30" fmla="*/ 10361428 w 11180064"/>
              <a:gd name="connsiteY30" fmla="*/ 2720117 h 2720117"/>
              <a:gd name="connsiteX31" fmla="*/ 10098887 w 11180064"/>
              <a:gd name="connsiteY31" fmla="*/ 2720117 h 2720117"/>
              <a:gd name="connsiteX32" fmla="*/ 9528146 w 11180064"/>
              <a:gd name="connsiteY32" fmla="*/ 2720117 h 2720117"/>
              <a:gd name="connsiteX33" fmla="*/ 8854671 w 11180064"/>
              <a:gd name="connsiteY33" fmla="*/ 2720117 h 2720117"/>
              <a:gd name="connsiteX34" fmla="*/ 8592130 w 11180064"/>
              <a:gd name="connsiteY34" fmla="*/ 2720117 h 2720117"/>
              <a:gd name="connsiteX35" fmla="*/ 7815922 w 11180064"/>
              <a:gd name="connsiteY35" fmla="*/ 2720117 h 2720117"/>
              <a:gd name="connsiteX36" fmla="*/ 7450648 w 11180064"/>
              <a:gd name="connsiteY36" fmla="*/ 2720117 h 2720117"/>
              <a:gd name="connsiteX37" fmla="*/ 6777174 w 11180064"/>
              <a:gd name="connsiteY37" fmla="*/ 2720117 h 2720117"/>
              <a:gd name="connsiteX38" fmla="*/ 6000966 w 11180064"/>
              <a:gd name="connsiteY38" fmla="*/ 2720117 h 2720117"/>
              <a:gd name="connsiteX39" fmla="*/ 5635691 w 11180064"/>
              <a:gd name="connsiteY39" fmla="*/ 2720117 h 2720117"/>
              <a:gd name="connsiteX40" fmla="*/ 5064950 w 11180064"/>
              <a:gd name="connsiteY40" fmla="*/ 2720117 h 2720117"/>
              <a:gd name="connsiteX41" fmla="*/ 4391476 w 11180064"/>
              <a:gd name="connsiteY41" fmla="*/ 2720117 h 2720117"/>
              <a:gd name="connsiteX42" fmla="*/ 4026201 w 11180064"/>
              <a:gd name="connsiteY42" fmla="*/ 2720117 h 2720117"/>
              <a:gd name="connsiteX43" fmla="*/ 3352727 w 11180064"/>
              <a:gd name="connsiteY43" fmla="*/ 2720117 h 2720117"/>
              <a:gd name="connsiteX44" fmla="*/ 2884719 w 11180064"/>
              <a:gd name="connsiteY44" fmla="*/ 2720117 h 2720117"/>
              <a:gd name="connsiteX45" fmla="*/ 2622178 w 11180064"/>
              <a:gd name="connsiteY45" fmla="*/ 2720117 h 2720117"/>
              <a:gd name="connsiteX46" fmla="*/ 1845970 w 11180064"/>
              <a:gd name="connsiteY46" fmla="*/ 2720117 h 2720117"/>
              <a:gd name="connsiteX47" fmla="*/ 1377963 w 11180064"/>
              <a:gd name="connsiteY47" fmla="*/ 2720117 h 2720117"/>
              <a:gd name="connsiteX48" fmla="*/ 1115422 w 11180064"/>
              <a:gd name="connsiteY48" fmla="*/ 2720117 h 2720117"/>
              <a:gd name="connsiteX49" fmla="*/ 453362 w 11180064"/>
              <a:gd name="connsiteY49" fmla="*/ 2720117 h 2720117"/>
              <a:gd name="connsiteX50" fmla="*/ 0 w 11180064"/>
              <a:gd name="connsiteY50" fmla="*/ 2266755 h 2720117"/>
              <a:gd name="connsiteX51" fmla="*/ 0 w 11180064"/>
              <a:gd name="connsiteY51" fmla="*/ 1849675 h 2720117"/>
              <a:gd name="connsiteX52" fmla="*/ 0 w 11180064"/>
              <a:gd name="connsiteY52" fmla="*/ 1450728 h 2720117"/>
              <a:gd name="connsiteX53" fmla="*/ 0 w 11180064"/>
              <a:gd name="connsiteY53" fmla="*/ 997380 h 2720117"/>
              <a:gd name="connsiteX54" fmla="*/ 0 w 11180064"/>
              <a:gd name="connsiteY54" fmla="*/ 453362 h 272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180064" h="2720117" fill="none" extrusionOk="0">
                <a:moveTo>
                  <a:pt x="0" y="453362"/>
                </a:moveTo>
                <a:cubicBezTo>
                  <a:pt x="10189" y="228571"/>
                  <a:pt x="246868" y="-33866"/>
                  <a:pt x="453362" y="0"/>
                </a:cubicBezTo>
                <a:cubicBezTo>
                  <a:pt x="628564" y="-41672"/>
                  <a:pt x="794330" y="17471"/>
                  <a:pt x="1024103" y="0"/>
                </a:cubicBezTo>
                <a:cubicBezTo>
                  <a:pt x="1253876" y="-17471"/>
                  <a:pt x="1245567" y="31284"/>
                  <a:pt x="1389377" y="0"/>
                </a:cubicBezTo>
                <a:cubicBezTo>
                  <a:pt x="1533187" y="-31284"/>
                  <a:pt x="1642195" y="21926"/>
                  <a:pt x="1754652" y="0"/>
                </a:cubicBezTo>
                <a:cubicBezTo>
                  <a:pt x="1867109" y="-21926"/>
                  <a:pt x="2305329" y="62692"/>
                  <a:pt x="2530860" y="0"/>
                </a:cubicBezTo>
                <a:cubicBezTo>
                  <a:pt x="2756391" y="-62692"/>
                  <a:pt x="2973133" y="11223"/>
                  <a:pt x="3101601" y="0"/>
                </a:cubicBezTo>
                <a:cubicBezTo>
                  <a:pt x="3230069" y="-11223"/>
                  <a:pt x="3253439" y="11558"/>
                  <a:pt x="3364142" y="0"/>
                </a:cubicBezTo>
                <a:cubicBezTo>
                  <a:pt x="3474845" y="-11558"/>
                  <a:pt x="3758433" y="38784"/>
                  <a:pt x="4140350" y="0"/>
                </a:cubicBezTo>
                <a:cubicBezTo>
                  <a:pt x="4522267" y="-38784"/>
                  <a:pt x="4531383" y="54935"/>
                  <a:pt x="4711091" y="0"/>
                </a:cubicBezTo>
                <a:cubicBezTo>
                  <a:pt x="4890799" y="-54935"/>
                  <a:pt x="4890692" y="9306"/>
                  <a:pt x="4973632" y="0"/>
                </a:cubicBezTo>
                <a:cubicBezTo>
                  <a:pt x="5056572" y="-9306"/>
                  <a:pt x="5137006" y="21289"/>
                  <a:pt x="5236173" y="0"/>
                </a:cubicBezTo>
                <a:cubicBezTo>
                  <a:pt x="5335340" y="-21289"/>
                  <a:pt x="5704622" y="82558"/>
                  <a:pt x="6012380" y="0"/>
                </a:cubicBezTo>
                <a:cubicBezTo>
                  <a:pt x="6320138" y="-82558"/>
                  <a:pt x="6399254" y="37058"/>
                  <a:pt x="6583122" y="0"/>
                </a:cubicBezTo>
                <a:cubicBezTo>
                  <a:pt x="6766990" y="-37058"/>
                  <a:pt x="6740507" y="25179"/>
                  <a:pt x="6845662" y="0"/>
                </a:cubicBezTo>
                <a:cubicBezTo>
                  <a:pt x="6950817" y="-25179"/>
                  <a:pt x="7054929" y="30387"/>
                  <a:pt x="7108203" y="0"/>
                </a:cubicBezTo>
                <a:cubicBezTo>
                  <a:pt x="7161477" y="-30387"/>
                  <a:pt x="7319944" y="15633"/>
                  <a:pt x="7473478" y="0"/>
                </a:cubicBezTo>
                <a:cubicBezTo>
                  <a:pt x="7627013" y="-15633"/>
                  <a:pt x="7796126" y="47470"/>
                  <a:pt x="8044219" y="0"/>
                </a:cubicBezTo>
                <a:cubicBezTo>
                  <a:pt x="8292312" y="-47470"/>
                  <a:pt x="8306208" y="47837"/>
                  <a:pt x="8512226" y="0"/>
                </a:cubicBezTo>
                <a:cubicBezTo>
                  <a:pt x="8718244" y="-47837"/>
                  <a:pt x="8694912" y="27441"/>
                  <a:pt x="8877501" y="0"/>
                </a:cubicBezTo>
                <a:cubicBezTo>
                  <a:pt x="9060090" y="-27441"/>
                  <a:pt x="9103615" y="14690"/>
                  <a:pt x="9242775" y="0"/>
                </a:cubicBezTo>
                <a:cubicBezTo>
                  <a:pt x="9381935" y="-14690"/>
                  <a:pt x="9653465" y="54211"/>
                  <a:pt x="9916250" y="0"/>
                </a:cubicBezTo>
                <a:cubicBezTo>
                  <a:pt x="10179035" y="-54211"/>
                  <a:pt x="10108094" y="13395"/>
                  <a:pt x="10178791" y="0"/>
                </a:cubicBezTo>
                <a:cubicBezTo>
                  <a:pt x="10249488" y="-13395"/>
                  <a:pt x="10569097" y="529"/>
                  <a:pt x="10726702" y="0"/>
                </a:cubicBezTo>
                <a:cubicBezTo>
                  <a:pt x="10977032" y="-8446"/>
                  <a:pt x="11215015" y="215125"/>
                  <a:pt x="11180064" y="453362"/>
                </a:cubicBezTo>
                <a:cubicBezTo>
                  <a:pt x="11206127" y="590605"/>
                  <a:pt x="11126953" y="737933"/>
                  <a:pt x="11180064" y="942978"/>
                </a:cubicBezTo>
                <a:cubicBezTo>
                  <a:pt x="11233175" y="1148023"/>
                  <a:pt x="11137489" y="1272205"/>
                  <a:pt x="11180064" y="1378192"/>
                </a:cubicBezTo>
                <a:cubicBezTo>
                  <a:pt x="11222639" y="1484179"/>
                  <a:pt x="11162798" y="1652154"/>
                  <a:pt x="11180064" y="1849675"/>
                </a:cubicBezTo>
                <a:cubicBezTo>
                  <a:pt x="11197330" y="2047196"/>
                  <a:pt x="11160518" y="2147281"/>
                  <a:pt x="11180064" y="2266755"/>
                </a:cubicBezTo>
                <a:cubicBezTo>
                  <a:pt x="11203457" y="2528382"/>
                  <a:pt x="10936379" y="2747296"/>
                  <a:pt x="10726702" y="2720117"/>
                </a:cubicBezTo>
                <a:cubicBezTo>
                  <a:pt x="10584523" y="2763550"/>
                  <a:pt x="10494897" y="2719199"/>
                  <a:pt x="10361428" y="2720117"/>
                </a:cubicBezTo>
                <a:cubicBezTo>
                  <a:pt x="10227959" y="2721035"/>
                  <a:pt x="10160970" y="2716632"/>
                  <a:pt x="10098887" y="2720117"/>
                </a:cubicBezTo>
                <a:cubicBezTo>
                  <a:pt x="10036804" y="2723602"/>
                  <a:pt x="9679960" y="2711900"/>
                  <a:pt x="9528146" y="2720117"/>
                </a:cubicBezTo>
                <a:cubicBezTo>
                  <a:pt x="9376332" y="2728334"/>
                  <a:pt x="9012150" y="2702617"/>
                  <a:pt x="8854671" y="2720117"/>
                </a:cubicBezTo>
                <a:cubicBezTo>
                  <a:pt x="8697192" y="2737617"/>
                  <a:pt x="8722440" y="2713339"/>
                  <a:pt x="8592130" y="2720117"/>
                </a:cubicBezTo>
                <a:cubicBezTo>
                  <a:pt x="8461820" y="2726895"/>
                  <a:pt x="8153447" y="2676046"/>
                  <a:pt x="7815922" y="2720117"/>
                </a:cubicBezTo>
                <a:cubicBezTo>
                  <a:pt x="7478397" y="2764188"/>
                  <a:pt x="7582949" y="2715156"/>
                  <a:pt x="7450648" y="2720117"/>
                </a:cubicBezTo>
                <a:cubicBezTo>
                  <a:pt x="7318347" y="2725078"/>
                  <a:pt x="6916331" y="2676716"/>
                  <a:pt x="6777174" y="2720117"/>
                </a:cubicBezTo>
                <a:cubicBezTo>
                  <a:pt x="6638017" y="2763518"/>
                  <a:pt x="6338391" y="2646329"/>
                  <a:pt x="6000966" y="2720117"/>
                </a:cubicBezTo>
                <a:cubicBezTo>
                  <a:pt x="5663541" y="2793905"/>
                  <a:pt x="5740998" y="2713546"/>
                  <a:pt x="5635691" y="2720117"/>
                </a:cubicBezTo>
                <a:cubicBezTo>
                  <a:pt x="5530384" y="2726688"/>
                  <a:pt x="5292318" y="2719904"/>
                  <a:pt x="5064950" y="2720117"/>
                </a:cubicBezTo>
                <a:cubicBezTo>
                  <a:pt x="4837582" y="2720330"/>
                  <a:pt x="4601721" y="2656862"/>
                  <a:pt x="4391476" y="2720117"/>
                </a:cubicBezTo>
                <a:cubicBezTo>
                  <a:pt x="4181231" y="2783372"/>
                  <a:pt x="4173823" y="2678028"/>
                  <a:pt x="4026201" y="2720117"/>
                </a:cubicBezTo>
                <a:cubicBezTo>
                  <a:pt x="3878579" y="2762206"/>
                  <a:pt x="3520877" y="2692293"/>
                  <a:pt x="3352727" y="2720117"/>
                </a:cubicBezTo>
                <a:cubicBezTo>
                  <a:pt x="3184577" y="2747941"/>
                  <a:pt x="3049224" y="2697762"/>
                  <a:pt x="2884719" y="2720117"/>
                </a:cubicBezTo>
                <a:cubicBezTo>
                  <a:pt x="2720214" y="2742472"/>
                  <a:pt x="2751004" y="2705641"/>
                  <a:pt x="2622178" y="2720117"/>
                </a:cubicBezTo>
                <a:cubicBezTo>
                  <a:pt x="2493352" y="2734593"/>
                  <a:pt x="2119392" y="2668272"/>
                  <a:pt x="1845970" y="2720117"/>
                </a:cubicBezTo>
                <a:cubicBezTo>
                  <a:pt x="1572548" y="2771962"/>
                  <a:pt x="1528556" y="2697946"/>
                  <a:pt x="1377963" y="2720117"/>
                </a:cubicBezTo>
                <a:cubicBezTo>
                  <a:pt x="1227370" y="2742288"/>
                  <a:pt x="1245538" y="2699798"/>
                  <a:pt x="1115422" y="2720117"/>
                </a:cubicBezTo>
                <a:cubicBezTo>
                  <a:pt x="985306" y="2740436"/>
                  <a:pt x="738511" y="2682823"/>
                  <a:pt x="453362" y="2720117"/>
                </a:cubicBezTo>
                <a:cubicBezTo>
                  <a:pt x="210122" y="2766982"/>
                  <a:pt x="10209" y="2524193"/>
                  <a:pt x="0" y="2266755"/>
                </a:cubicBezTo>
                <a:cubicBezTo>
                  <a:pt x="-22072" y="2141477"/>
                  <a:pt x="5584" y="2029858"/>
                  <a:pt x="0" y="1849675"/>
                </a:cubicBezTo>
                <a:cubicBezTo>
                  <a:pt x="-5584" y="1669492"/>
                  <a:pt x="26670" y="1635522"/>
                  <a:pt x="0" y="1450728"/>
                </a:cubicBezTo>
                <a:cubicBezTo>
                  <a:pt x="-26670" y="1265934"/>
                  <a:pt x="54177" y="1178114"/>
                  <a:pt x="0" y="997380"/>
                </a:cubicBezTo>
                <a:cubicBezTo>
                  <a:pt x="-54177" y="816646"/>
                  <a:pt x="54791" y="666676"/>
                  <a:pt x="0" y="453362"/>
                </a:cubicBezTo>
                <a:close/>
              </a:path>
              <a:path w="11180064" h="2720117" stroke="0" extrusionOk="0">
                <a:moveTo>
                  <a:pt x="0" y="453362"/>
                </a:moveTo>
                <a:cubicBezTo>
                  <a:pt x="42364" y="170574"/>
                  <a:pt x="243578" y="-40167"/>
                  <a:pt x="453362" y="0"/>
                </a:cubicBezTo>
                <a:cubicBezTo>
                  <a:pt x="826671" y="-31752"/>
                  <a:pt x="867564" y="23537"/>
                  <a:pt x="1229570" y="0"/>
                </a:cubicBezTo>
                <a:cubicBezTo>
                  <a:pt x="1591576" y="-23537"/>
                  <a:pt x="1425750" y="3218"/>
                  <a:pt x="1594844" y="0"/>
                </a:cubicBezTo>
                <a:cubicBezTo>
                  <a:pt x="1763938" y="-3218"/>
                  <a:pt x="1833510" y="21314"/>
                  <a:pt x="2062852" y="0"/>
                </a:cubicBezTo>
                <a:cubicBezTo>
                  <a:pt x="2292194" y="-21314"/>
                  <a:pt x="2431953" y="34230"/>
                  <a:pt x="2530860" y="0"/>
                </a:cubicBezTo>
                <a:cubicBezTo>
                  <a:pt x="2629767" y="-34230"/>
                  <a:pt x="3041830" y="42047"/>
                  <a:pt x="3204334" y="0"/>
                </a:cubicBezTo>
                <a:cubicBezTo>
                  <a:pt x="3366838" y="-42047"/>
                  <a:pt x="3359216" y="20184"/>
                  <a:pt x="3466875" y="0"/>
                </a:cubicBezTo>
                <a:cubicBezTo>
                  <a:pt x="3574534" y="-20184"/>
                  <a:pt x="3613328" y="1980"/>
                  <a:pt x="3729416" y="0"/>
                </a:cubicBezTo>
                <a:cubicBezTo>
                  <a:pt x="3845504" y="-1980"/>
                  <a:pt x="4153883" y="8080"/>
                  <a:pt x="4300157" y="0"/>
                </a:cubicBezTo>
                <a:cubicBezTo>
                  <a:pt x="4446431" y="-8080"/>
                  <a:pt x="4714317" y="56594"/>
                  <a:pt x="4870898" y="0"/>
                </a:cubicBezTo>
                <a:cubicBezTo>
                  <a:pt x="5027479" y="-56594"/>
                  <a:pt x="5079669" y="12191"/>
                  <a:pt x="5133439" y="0"/>
                </a:cubicBezTo>
                <a:cubicBezTo>
                  <a:pt x="5187209" y="-12191"/>
                  <a:pt x="5457061" y="4073"/>
                  <a:pt x="5704180" y="0"/>
                </a:cubicBezTo>
                <a:cubicBezTo>
                  <a:pt x="5951299" y="-4073"/>
                  <a:pt x="6226205" y="53189"/>
                  <a:pt x="6377655" y="0"/>
                </a:cubicBezTo>
                <a:cubicBezTo>
                  <a:pt x="6529106" y="-53189"/>
                  <a:pt x="6522219" y="28032"/>
                  <a:pt x="6640196" y="0"/>
                </a:cubicBezTo>
                <a:cubicBezTo>
                  <a:pt x="6758173" y="-28032"/>
                  <a:pt x="7251679" y="51334"/>
                  <a:pt x="7416404" y="0"/>
                </a:cubicBezTo>
                <a:cubicBezTo>
                  <a:pt x="7581129" y="-51334"/>
                  <a:pt x="7941300" y="22199"/>
                  <a:pt x="8192611" y="0"/>
                </a:cubicBezTo>
                <a:cubicBezTo>
                  <a:pt x="8443922" y="-22199"/>
                  <a:pt x="8618086" y="50302"/>
                  <a:pt x="8866086" y="0"/>
                </a:cubicBezTo>
                <a:cubicBezTo>
                  <a:pt x="9114086" y="-50302"/>
                  <a:pt x="9037090" y="25581"/>
                  <a:pt x="9128627" y="0"/>
                </a:cubicBezTo>
                <a:cubicBezTo>
                  <a:pt x="9220164" y="-25581"/>
                  <a:pt x="9462452" y="37795"/>
                  <a:pt x="9596635" y="0"/>
                </a:cubicBezTo>
                <a:cubicBezTo>
                  <a:pt x="9730818" y="-37795"/>
                  <a:pt x="10464194" y="67990"/>
                  <a:pt x="10726702" y="0"/>
                </a:cubicBezTo>
                <a:cubicBezTo>
                  <a:pt x="10948840" y="37024"/>
                  <a:pt x="11123790" y="221604"/>
                  <a:pt x="11180064" y="453362"/>
                </a:cubicBezTo>
                <a:cubicBezTo>
                  <a:pt x="11192860" y="646788"/>
                  <a:pt x="11153944" y="671174"/>
                  <a:pt x="11180064" y="852308"/>
                </a:cubicBezTo>
                <a:cubicBezTo>
                  <a:pt x="11206184" y="1033442"/>
                  <a:pt x="11167525" y="1123102"/>
                  <a:pt x="11180064" y="1251255"/>
                </a:cubicBezTo>
                <a:cubicBezTo>
                  <a:pt x="11192603" y="1379408"/>
                  <a:pt x="11150213" y="1545927"/>
                  <a:pt x="11180064" y="1722737"/>
                </a:cubicBezTo>
                <a:cubicBezTo>
                  <a:pt x="11209915" y="1899547"/>
                  <a:pt x="11168890" y="2003564"/>
                  <a:pt x="11180064" y="2266755"/>
                </a:cubicBezTo>
                <a:cubicBezTo>
                  <a:pt x="11173166" y="2496515"/>
                  <a:pt x="10955943" y="2734605"/>
                  <a:pt x="10726702" y="2720117"/>
                </a:cubicBezTo>
                <a:cubicBezTo>
                  <a:pt x="10622395" y="2748918"/>
                  <a:pt x="10554916" y="2688808"/>
                  <a:pt x="10464161" y="2720117"/>
                </a:cubicBezTo>
                <a:cubicBezTo>
                  <a:pt x="10373406" y="2751426"/>
                  <a:pt x="10159397" y="2690545"/>
                  <a:pt x="9996153" y="2720117"/>
                </a:cubicBezTo>
                <a:cubicBezTo>
                  <a:pt x="9832909" y="2749689"/>
                  <a:pt x="9400303" y="2656828"/>
                  <a:pt x="9219945" y="2720117"/>
                </a:cubicBezTo>
                <a:cubicBezTo>
                  <a:pt x="9039587" y="2783406"/>
                  <a:pt x="8797237" y="2644797"/>
                  <a:pt x="8443738" y="2720117"/>
                </a:cubicBezTo>
                <a:cubicBezTo>
                  <a:pt x="8090239" y="2795437"/>
                  <a:pt x="8177299" y="2692604"/>
                  <a:pt x="8078463" y="2720117"/>
                </a:cubicBezTo>
                <a:cubicBezTo>
                  <a:pt x="7979628" y="2747630"/>
                  <a:pt x="7907849" y="2710069"/>
                  <a:pt x="7815922" y="2720117"/>
                </a:cubicBezTo>
                <a:cubicBezTo>
                  <a:pt x="7723995" y="2730165"/>
                  <a:pt x="7289034" y="2682833"/>
                  <a:pt x="7142448" y="2720117"/>
                </a:cubicBezTo>
                <a:cubicBezTo>
                  <a:pt x="6995862" y="2757401"/>
                  <a:pt x="6951423" y="2709376"/>
                  <a:pt x="6777174" y="2720117"/>
                </a:cubicBezTo>
                <a:cubicBezTo>
                  <a:pt x="6602925" y="2730858"/>
                  <a:pt x="6338466" y="2716963"/>
                  <a:pt x="6000966" y="2720117"/>
                </a:cubicBezTo>
                <a:cubicBezTo>
                  <a:pt x="5663466" y="2723271"/>
                  <a:pt x="5791742" y="2717868"/>
                  <a:pt x="5738425" y="2720117"/>
                </a:cubicBezTo>
                <a:cubicBezTo>
                  <a:pt x="5685108" y="2722366"/>
                  <a:pt x="5309119" y="2684150"/>
                  <a:pt x="5064950" y="2720117"/>
                </a:cubicBezTo>
                <a:cubicBezTo>
                  <a:pt x="4820781" y="2756084"/>
                  <a:pt x="4691343" y="2708999"/>
                  <a:pt x="4596942" y="2720117"/>
                </a:cubicBezTo>
                <a:cubicBezTo>
                  <a:pt x="4502541" y="2731235"/>
                  <a:pt x="4351227" y="2708081"/>
                  <a:pt x="4231668" y="2720117"/>
                </a:cubicBezTo>
                <a:cubicBezTo>
                  <a:pt x="4112109" y="2732153"/>
                  <a:pt x="3884318" y="2680075"/>
                  <a:pt x="3660927" y="2720117"/>
                </a:cubicBezTo>
                <a:cubicBezTo>
                  <a:pt x="3437536" y="2760159"/>
                  <a:pt x="3366443" y="2685650"/>
                  <a:pt x="3090186" y="2720117"/>
                </a:cubicBezTo>
                <a:cubicBezTo>
                  <a:pt x="2813929" y="2754584"/>
                  <a:pt x="2678369" y="2646997"/>
                  <a:pt x="2416711" y="2720117"/>
                </a:cubicBezTo>
                <a:cubicBezTo>
                  <a:pt x="2155053" y="2793237"/>
                  <a:pt x="2088287" y="2674897"/>
                  <a:pt x="1845970" y="2720117"/>
                </a:cubicBezTo>
                <a:cubicBezTo>
                  <a:pt x="1603653" y="2765337"/>
                  <a:pt x="1562635" y="2711181"/>
                  <a:pt x="1480696" y="2720117"/>
                </a:cubicBezTo>
                <a:cubicBezTo>
                  <a:pt x="1398757" y="2729053"/>
                  <a:pt x="1281564" y="2719226"/>
                  <a:pt x="1218155" y="2720117"/>
                </a:cubicBezTo>
                <a:cubicBezTo>
                  <a:pt x="1154746" y="2721008"/>
                  <a:pt x="1017859" y="2704748"/>
                  <a:pt x="955614" y="2720117"/>
                </a:cubicBezTo>
                <a:cubicBezTo>
                  <a:pt x="893369" y="2735486"/>
                  <a:pt x="682143" y="2710991"/>
                  <a:pt x="453362" y="2720117"/>
                </a:cubicBezTo>
                <a:cubicBezTo>
                  <a:pt x="168794" y="2741380"/>
                  <a:pt x="-62119" y="2485064"/>
                  <a:pt x="0" y="2266755"/>
                </a:cubicBezTo>
                <a:cubicBezTo>
                  <a:pt x="-49359" y="2071425"/>
                  <a:pt x="32840" y="1898107"/>
                  <a:pt x="0" y="1777139"/>
                </a:cubicBezTo>
                <a:cubicBezTo>
                  <a:pt x="-32840" y="1656171"/>
                  <a:pt x="37092" y="1468283"/>
                  <a:pt x="0" y="1305657"/>
                </a:cubicBezTo>
                <a:cubicBezTo>
                  <a:pt x="-37092" y="1143031"/>
                  <a:pt x="41894" y="964882"/>
                  <a:pt x="0" y="870442"/>
                </a:cubicBezTo>
                <a:cubicBezTo>
                  <a:pt x="-41894" y="776003"/>
                  <a:pt x="39676" y="583935"/>
                  <a:pt x="0" y="453362"/>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Architecture d’un ordinateur</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13</a:t>
            </a:r>
          </a:p>
        </p:txBody>
      </p:sp>
      <p:sp>
        <p:nvSpPr>
          <p:cNvPr id="7" name="TextBox 6">
            <a:extLst>
              <a:ext uri="{FF2B5EF4-FFF2-40B4-BE49-F238E27FC236}">
                <a16:creationId xmlns:a16="http://schemas.microsoft.com/office/drawing/2014/main" id="{DC55E2F2-C889-B027-2B94-8AA77324F022}"/>
              </a:ext>
            </a:extLst>
          </p:cNvPr>
          <p:cNvSpPr txBox="1"/>
          <p:nvPr/>
        </p:nvSpPr>
        <p:spPr>
          <a:xfrm>
            <a:off x="664464" y="1001487"/>
            <a:ext cx="11180064" cy="2957861"/>
          </a:xfrm>
          <a:prstGeom prst="rect">
            <a:avLst/>
          </a:prstGeom>
          <a:noFill/>
        </p:spPr>
        <p:txBody>
          <a:bodyPr wrap="square">
            <a:spAutoFit/>
          </a:bodyPr>
          <a:lstStyle/>
          <a:p>
            <a:pPr>
              <a:lnSpc>
                <a:spcPct val="150000"/>
              </a:lnSpc>
            </a:pPr>
            <a:r>
              <a:rPr lang="fr-FR" dirty="0">
                <a:latin typeface="Arial" panose="020B0604020202020204" pitchFamily="34" charset="0"/>
                <a:cs typeface="Arial" panose="020B0604020202020204" pitchFamily="34" charset="0"/>
              </a:rPr>
              <a:t>bit : est </a:t>
            </a:r>
            <a:r>
              <a:rPr lang="fr-FR" b="1" dirty="0">
                <a:latin typeface="Arial" panose="020B0604020202020204" pitchFamily="34" charset="0"/>
                <a:cs typeface="Arial" panose="020B0604020202020204" pitchFamily="34" charset="0"/>
              </a:rPr>
              <a:t>l’unité de base de l’information dans les systèmes informatiques et numériques</a:t>
            </a:r>
            <a:r>
              <a:rPr lang="fr-FR" dirty="0">
                <a:latin typeface="Arial" panose="020B0604020202020204" pitchFamily="34" charset="0"/>
                <a:cs typeface="Arial" panose="020B0604020202020204" pitchFamily="34" charset="0"/>
              </a:rPr>
              <a:t>. Un bit peut avoir deux valeurs possibles : 0 ou 1.</a:t>
            </a:r>
          </a:p>
          <a:p>
            <a:pPr marL="285750" indent="-285750">
              <a:lnSpc>
                <a:spcPct val="150000"/>
              </a:lnSpc>
              <a:buFont typeface="Wingdings" panose="05000000000000000000" pitchFamily="2" charset="2"/>
              <a:buChar char="ü"/>
            </a:pPr>
            <a:r>
              <a:rPr lang="fr-FR" dirty="0">
                <a:latin typeface="Arial" panose="020B0604020202020204" pitchFamily="34" charset="0"/>
                <a:cs typeface="Arial" panose="020B0604020202020204" pitchFamily="34" charset="0"/>
              </a:rPr>
              <a:t>1 octet = 8 bits</a:t>
            </a:r>
          </a:p>
          <a:p>
            <a:pPr marL="285750" indent="-285750">
              <a:lnSpc>
                <a:spcPct val="150000"/>
              </a:lnSpc>
              <a:buFont typeface="Wingdings" panose="05000000000000000000" pitchFamily="2" charset="2"/>
              <a:buChar char="ü"/>
            </a:pPr>
            <a:r>
              <a:rPr lang="fr-FR" dirty="0">
                <a:latin typeface="Arial" panose="020B0604020202020204" pitchFamily="34" charset="0"/>
                <a:cs typeface="Arial" panose="020B0604020202020204" pitchFamily="34" charset="0"/>
              </a:rPr>
              <a:t>1 Kilooctets (Ko) = 2^10 octets = 1024 octets</a:t>
            </a:r>
          </a:p>
          <a:p>
            <a:pPr marL="285750" indent="-285750">
              <a:lnSpc>
                <a:spcPct val="150000"/>
              </a:lnSpc>
              <a:buFont typeface="Wingdings" panose="05000000000000000000" pitchFamily="2" charset="2"/>
              <a:buChar char="ü"/>
            </a:pPr>
            <a:r>
              <a:rPr lang="fr-FR" dirty="0">
                <a:latin typeface="Arial" panose="020B0604020202020204" pitchFamily="34" charset="0"/>
                <a:cs typeface="Arial" panose="020B0604020202020204" pitchFamily="34" charset="0"/>
              </a:rPr>
              <a:t>1 Mégaoctets (Mo) = 2^20 octets</a:t>
            </a:r>
          </a:p>
          <a:p>
            <a:pPr marL="285750" indent="-285750">
              <a:lnSpc>
                <a:spcPct val="150000"/>
              </a:lnSpc>
              <a:buFont typeface="Wingdings" panose="05000000000000000000" pitchFamily="2" charset="2"/>
              <a:buChar char="ü"/>
            </a:pPr>
            <a:r>
              <a:rPr lang="fr-FR" dirty="0">
                <a:latin typeface="Arial" panose="020B0604020202020204" pitchFamily="34" charset="0"/>
                <a:cs typeface="Arial" panose="020B0604020202020204" pitchFamily="34" charset="0"/>
              </a:rPr>
              <a:t>1 Gigaoctets (Go) = 2^30 octets </a:t>
            </a:r>
            <a:br>
              <a:rPr lang="fr-FR" dirty="0"/>
            </a:br>
            <a:endParaRPr lang="fr-FR" dirty="0"/>
          </a:p>
        </p:txBody>
      </p:sp>
    </p:spTree>
    <p:extLst>
      <p:ext uri="{BB962C8B-B14F-4D97-AF65-F5344CB8AC3E}">
        <p14:creationId xmlns:p14="http://schemas.microsoft.com/office/powerpoint/2010/main" val="2761797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2" name="Rectangle: Rounded Corners 44">
            <a:extLst>
              <a:ext uri="{FF2B5EF4-FFF2-40B4-BE49-F238E27FC236}">
                <a16:creationId xmlns:a16="http://schemas.microsoft.com/office/drawing/2014/main" id="{D1C89B7B-0D42-416C-754C-807A4D54040D}"/>
              </a:ext>
            </a:extLst>
          </p:cNvPr>
          <p:cNvSpPr/>
          <p:nvPr/>
        </p:nvSpPr>
        <p:spPr>
          <a:xfrm>
            <a:off x="239268" y="4573927"/>
            <a:ext cx="11300162" cy="1714360"/>
          </a:xfrm>
          <a:custGeom>
            <a:avLst/>
            <a:gdLst>
              <a:gd name="connsiteX0" fmla="*/ 0 w 11300162"/>
              <a:gd name="connsiteY0" fmla="*/ 285732 h 1714360"/>
              <a:gd name="connsiteX1" fmla="*/ 285732 w 11300162"/>
              <a:gd name="connsiteY1" fmla="*/ 0 h 1714360"/>
              <a:gd name="connsiteX2" fmla="*/ 1096345 w 11300162"/>
              <a:gd name="connsiteY2" fmla="*/ 0 h 1714360"/>
              <a:gd name="connsiteX3" fmla="*/ 1799670 w 11300162"/>
              <a:gd name="connsiteY3" fmla="*/ 0 h 1714360"/>
              <a:gd name="connsiteX4" fmla="*/ 2288422 w 11300162"/>
              <a:gd name="connsiteY4" fmla="*/ 0 h 1714360"/>
              <a:gd name="connsiteX5" fmla="*/ 2777174 w 11300162"/>
              <a:gd name="connsiteY5" fmla="*/ 0 h 1714360"/>
              <a:gd name="connsiteX6" fmla="*/ 3587787 w 11300162"/>
              <a:gd name="connsiteY6" fmla="*/ 0 h 1714360"/>
              <a:gd name="connsiteX7" fmla="*/ 4076539 w 11300162"/>
              <a:gd name="connsiteY7" fmla="*/ 0 h 1714360"/>
              <a:gd name="connsiteX8" fmla="*/ 4350716 w 11300162"/>
              <a:gd name="connsiteY8" fmla="*/ 0 h 1714360"/>
              <a:gd name="connsiteX9" fmla="*/ 4732181 w 11300162"/>
              <a:gd name="connsiteY9" fmla="*/ 0 h 1714360"/>
              <a:gd name="connsiteX10" fmla="*/ 5113646 w 11300162"/>
              <a:gd name="connsiteY10" fmla="*/ 0 h 1714360"/>
              <a:gd name="connsiteX11" fmla="*/ 5924259 w 11300162"/>
              <a:gd name="connsiteY11" fmla="*/ 0 h 1714360"/>
              <a:gd name="connsiteX12" fmla="*/ 6520298 w 11300162"/>
              <a:gd name="connsiteY12" fmla="*/ 0 h 1714360"/>
              <a:gd name="connsiteX13" fmla="*/ 6794475 w 11300162"/>
              <a:gd name="connsiteY13" fmla="*/ 0 h 1714360"/>
              <a:gd name="connsiteX14" fmla="*/ 7605088 w 11300162"/>
              <a:gd name="connsiteY14" fmla="*/ 0 h 1714360"/>
              <a:gd name="connsiteX15" fmla="*/ 8201127 w 11300162"/>
              <a:gd name="connsiteY15" fmla="*/ 0 h 1714360"/>
              <a:gd name="connsiteX16" fmla="*/ 8475305 w 11300162"/>
              <a:gd name="connsiteY16" fmla="*/ 0 h 1714360"/>
              <a:gd name="connsiteX17" fmla="*/ 8749483 w 11300162"/>
              <a:gd name="connsiteY17" fmla="*/ 0 h 1714360"/>
              <a:gd name="connsiteX18" fmla="*/ 9560095 w 11300162"/>
              <a:gd name="connsiteY18" fmla="*/ 0 h 1714360"/>
              <a:gd name="connsiteX19" fmla="*/ 10156134 w 11300162"/>
              <a:gd name="connsiteY19" fmla="*/ 0 h 1714360"/>
              <a:gd name="connsiteX20" fmla="*/ 10430312 w 11300162"/>
              <a:gd name="connsiteY20" fmla="*/ 0 h 1714360"/>
              <a:gd name="connsiteX21" fmla="*/ 11014430 w 11300162"/>
              <a:gd name="connsiteY21" fmla="*/ 0 h 1714360"/>
              <a:gd name="connsiteX22" fmla="*/ 11300162 w 11300162"/>
              <a:gd name="connsiteY22" fmla="*/ 285732 h 1714360"/>
              <a:gd name="connsiteX23" fmla="*/ 11300162 w 11300162"/>
              <a:gd name="connsiteY23" fmla="*/ 845751 h 1714360"/>
              <a:gd name="connsiteX24" fmla="*/ 11300162 w 11300162"/>
              <a:gd name="connsiteY24" fmla="*/ 1428628 h 1714360"/>
              <a:gd name="connsiteX25" fmla="*/ 11014430 w 11300162"/>
              <a:gd name="connsiteY25" fmla="*/ 1714360 h 1714360"/>
              <a:gd name="connsiteX26" fmla="*/ 10311104 w 11300162"/>
              <a:gd name="connsiteY26" fmla="*/ 1714360 h 1714360"/>
              <a:gd name="connsiteX27" fmla="*/ 9929639 w 11300162"/>
              <a:gd name="connsiteY27" fmla="*/ 1714360 h 1714360"/>
              <a:gd name="connsiteX28" fmla="*/ 9226314 w 11300162"/>
              <a:gd name="connsiteY28" fmla="*/ 1714360 h 1714360"/>
              <a:gd name="connsiteX29" fmla="*/ 8952136 w 11300162"/>
              <a:gd name="connsiteY29" fmla="*/ 1714360 h 1714360"/>
              <a:gd name="connsiteX30" fmla="*/ 8570671 w 11300162"/>
              <a:gd name="connsiteY30" fmla="*/ 1714360 h 1714360"/>
              <a:gd name="connsiteX31" fmla="*/ 8081919 w 11300162"/>
              <a:gd name="connsiteY31" fmla="*/ 1714360 h 1714360"/>
              <a:gd name="connsiteX32" fmla="*/ 7378593 w 11300162"/>
              <a:gd name="connsiteY32" fmla="*/ 1714360 h 1714360"/>
              <a:gd name="connsiteX33" fmla="*/ 6782555 w 11300162"/>
              <a:gd name="connsiteY33" fmla="*/ 1714360 h 1714360"/>
              <a:gd name="connsiteX34" fmla="*/ 6186516 w 11300162"/>
              <a:gd name="connsiteY34" fmla="*/ 1714360 h 1714360"/>
              <a:gd name="connsiteX35" fmla="*/ 5590477 w 11300162"/>
              <a:gd name="connsiteY35" fmla="*/ 1714360 h 1714360"/>
              <a:gd name="connsiteX36" fmla="*/ 5101725 w 11300162"/>
              <a:gd name="connsiteY36" fmla="*/ 1714360 h 1714360"/>
              <a:gd name="connsiteX37" fmla="*/ 4827547 w 11300162"/>
              <a:gd name="connsiteY37" fmla="*/ 1714360 h 1714360"/>
              <a:gd name="connsiteX38" fmla="*/ 4231509 w 11300162"/>
              <a:gd name="connsiteY38" fmla="*/ 1714360 h 1714360"/>
              <a:gd name="connsiteX39" fmla="*/ 3528183 w 11300162"/>
              <a:gd name="connsiteY39" fmla="*/ 1714360 h 1714360"/>
              <a:gd name="connsiteX40" fmla="*/ 3254005 w 11300162"/>
              <a:gd name="connsiteY40" fmla="*/ 1714360 h 1714360"/>
              <a:gd name="connsiteX41" fmla="*/ 2443392 w 11300162"/>
              <a:gd name="connsiteY41" fmla="*/ 1714360 h 1714360"/>
              <a:gd name="connsiteX42" fmla="*/ 2061928 w 11300162"/>
              <a:gd name="connsiteY42" fmla="*/ 1714360 h 1714360"/>
              <a:gd name="connsiteX43" fmla="*/ 1358602 w 11300162"/>
              <a:gd name="connsiteY43" fmla="*/ 1714360 h 1714360"/>
              <a:gd name="connsiteX44" fmla="*/ 285732 w 11300162"/>
              <a:gd name="connsiteY44" fmla="*/ 1714360 h 1714360"/>
              <a:gd name="connsiteX45" fmla="*/ 0 w 11300162"/>
              <a:gd name="connsiteY45" fmla="*/ 1428628 h 1714360"/>
              <a:gd name="connsiteX46" fmla="*/ 0 w 11300162"/>
              <a:gd name="connsiteY46" fmla="*/ 845751 h 1714360"/>
              <a:gd name="connsiteX47" fmla="*/ 0 w 11300162"/>
              <a:gd name="connsiteY47" fmla="*/ 285732 h 171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00162" h="1714360" fill="none" extrusionOk="0">
                <a:moveTo>
                  <a:pt x="0" y="285732"/>
                </a:moveTo>
                <a:cubicBezTo>
                  <a:pt x="-17319" y="138700"/>
                  <a:pt x="91362" y="-18881"/>
                  <a:pt x="285732" y="0"/>
                </a:cubicBezTo>
                <a:cubicBezTo>
                  <a:pt x="470893" y="-79637"/>
                  <a:pt x="821449" y="81810"/>
                  <a:pt x="1096345" y="0"/>
                </a:cubicBezTo>
                <a:cubicBezTo>
                  <a:pt x="1371241" y="-81810"/>
                  <a:pt x="1506072" y="36015"/>
                  <a:pt x="1799670" y="0"/>
                </a:cubicBezTo>
                <a:cubicBezTo>
                  <a:pt x="2093269" y="-36015"/>
                  <a:pt x="2147589" y="34306"/>
                  <a:pt x="2288422" y="0"/>
                </a:cubicBezTo>
                <a:cubicBezTo>
                  <a:pt x="2429255" y="-34306"/>
                  <a:pt x="2645692" y="48715"/>
                  <a:pt x="2777174" y="0"/>
                </a:cubicBezTo>
                <a:cubicBezTo>
                  <a:pt x="2908656" y="-48715"/>
                  <a:pt x="3373233" y="97162"/>
                  <a:pt x="3587787" y="0"/>
                </a:cubicBezTo>
                <a:cubicBezTo>
                  <a:pt x="3802341" y="-97162"/>
                  <a:pt x="3833875" y="40615"/>
                  <a:pt x="4076539" y="0"/>
                </a:cubicBezTo>
                <a:cubicBezTo>
                  <a:pt x="4319203" y="-40615"/>
                  <a:pt x="4225336" y="11902"/>
                  <a:pt x="4350716" y="0"/>
                </a:cubicBezTo>
                <a:cubicBezTo>
                  <a:pt x="4476096" y="-11902"/>
                  <a:pt x="4604911" y="10078"/>
                  <a:pt x="4732181" y="0"/>
                </a:cubicBezTo>
                <a:cubicBezTo>
                  <a:pt x="4859452" y="-10078"/>
                  <a:pt x="4991180" y="42959"/>
                  <a:pt x="5113646" y="0"/>
                </a:cubicBezTo>
                <a:cubicBezTo>
                  <a:pt x="5236112" y="-42959"/>
                  <a:pt x="5590975" y="69641"/>
                  <a:pt x="5924259" y="0"/>
                </a:cubicBezTo>
                <a:cubicBezTo>
                  <a:pt x="6257543" y="-69641"/>
                  <a:pt x="6322411" y="36882"/>
                  <a:pt x="6520298" y="0"/>
                </a:cubicBezTo>
                <a:cubicBezTo>
                  <a:pt x="6718185" y="-36882"/>
                  <a:pt x="6701387" y="9549"/>
                  <a:pt x="6794475" y="0"/>
                </a:cubicBezTo>
                <a:cubicBezTo>
                  <a:pt x="6887563" y="-9549"/>
                  <a:pt x="7314009" y="71895"/>
                  <a:pt x="7605088" y="0"/>
                </a:cubicBezTo>
                <a:cubicBezTo>
                  <a:pt x="7896167" y="-71895"/>
                  <a:pt x="7995961" y="70193"/>
                  <a:pt x="8201127" y="0"/>
                </a:cubicBezTo>
                <a:cubicBezTo>
                  <a:pt x="8406293" y="-70193"/>
                  <a:pt x="8365293" y="7336"/>
                  <a:pt x="8475305" y="0"/>
                </a:cubicBezTo>
                <a:cubicBezTo>
                  <a:pt x="8585317" y="-7336"/>
                  <a:pt x="8683280" y="17066"/>
                  <a:pt x="8749483" y="0"/>
                </a:cubicBezTo>
                <a:cubicBezTo>
                  <a:pt x="8815686" y="-17066"/>
                  <a:pt x="9337087" y="1642"/>
                  <a:pt x="9560095" y="0"/>
                </a:cubicBezTo>
                <a:cubicBezTo>
                  <a:pt x="9783103" y="-1642"/>
                  <a:pt x="9861397" y="6639"/>
                  <a:pt x="10156134" y="0"/>
                </a:cubicBezTo>
                <a:cubicBezTo>
                  <a:pt x="10450871" y="-6639"/>
                  <a:pt x="10306124" y="1704"/>
                  <a:pt x="10430312" y="0"/>
                </a:cubicBezTo>
                <a:cubicBezTo>
                  <a:pt x="10554500" y="-1704"/>
                  <a:pt x="10789763" y="28784"/>
                  <a:pt x="11014430" y="0"/>
                </a:cubicBezTo>
                <a:cubicBezTo>
                  <a:pt x="11190732" y="-16831"/>
                  <a:pt x="11258656" y="111925"/>
                  <a:pt x="11300162" y="285732"/>
                </a:cubicBezTo>
                <a:cubicBezTo>
                  <a:pt x="11363261" y="447336"/>
                  <a:pt x="11289733" y="598546"/>
                  <a:pt x="11300162" y="845751"/>
                </a:cubicBezTo>
                <a:cubicBezTo>
                  <a:pt x="11310591" y="1092956"/>
                  <a:pt x="11236098" y="1223627"/>
                  <a:pt x="11300162" y="1428628"/>
                </a:cubicBezTo>
                <a:cubicBezTo>
                  <a:pt x="11274234" y="1606296"/>
                  <a:pt x="11186924" y="1705313"/>
                  <a:pt x="11014430" y="1714360"/>
                </a:cubicBezTo>
                <a:cubicBezTo>
                  <a:pt x="10791510" y="1723653"/>
                  <a:pt x="10512272" y="1631607"/>
                  <a:pt x="10311104" y="1714360"/>
                </a:cubicBezTo>
                <a:cubicBezTo>
                  <a:pt x="10109936" y="1797113"/>
                  <a:pt x="10036273" y="1697638"/>
                  <a:pt x="9929639" y="1714360"/>
                </a:cubicBezTo>
                <a:cubicBezTo>
                  <a:pt x="9823006" y="1731082"/>
                  <a:pt x="9400445" y="1633365"/>
                  <a:pt x="9226314" y="1714360"/>
                </a:cubicBezTo>
                <a:cubicBezTo>
                  <a:pt x="9052184" y="1795355"/>
                  <a:pt x="9021821" y="1700960"/>
                  <a:pt x="8952136" y="1714360"/>
                </a:cubicBezTo>
                <a:cubicBezTo>
                  <a:pt x="8882451" y="1727760"/>
                  <a:pt x="8685705" y="1686486"/>
                  <a:pt x="8570671" y="1714360"/>
                </a:cubicBezTo>
                <a:cubicBezTo>
                  <a:pt x="8455638" y="1742234"/>
                  <a:pt x="8211436" y="1694983"/>
                  <a:pt x="8081919" y="1714360"/>
                </a:cubicBezTo>
                <a:cubicBezTo>
                  <a:pt x="7952402" y="1733737"/>
                  <a:pt x="7721804" y="1668950"/>
                  <a:pt x="7378593" y="1714360"/>
                </a:cubicBezTo>
                <a:cubicBezTo>
                  <a:pt x="7035382" y="1759770"/>
                  <a:pt x="6929267" y="1685885"/>
                  <a:pt x="6782555" y="1714360"/>
                </a:cubicBezTo>
                <a:cubicBezTo>
                  <a:pt x="6635843" y="1742835"/>
                  <a:pt x="6326530" y="1651873"/>
                  <a:pt x="6186516" y="1714360"/>
                </a:cubicBezTo>
                <a:cubicBezTo>
                  <a:pt x="6046502" y="1776847"/>
                  <a:pt x="5749807" y="1683286"/>
                  <a:pt x="5590477" y="1714360"/>
                </a:cubicBezTo>
                <a:cubicBezTo>
                  <a:pt x="5431147" y="1745434"/>
                  <a:pt x="5287034" y="1672965"/>
                  <a:pt x="5101725" y="1714360"/>
                </a:cubicBezTo>
                <a:cubicBezTo>
                  <a:pt x="4916416" y="1755755"/>
                  <a:pt x="4885644" y="1688094"/>
                  <a:pt x="4827547" y="1714360"/>
                </a:cubicBezTo>
                <a:cubicBezTo>
                  <a:pt x="4769450" y="1740626"/>
                  <a:pt x="4371894" y="1660140"/>
                  <a:pt x="4231509" y="1714360"/>
                </a:cubicBezTo>
                <a:cubicBezTo>
                  <a:pt x="4091124" y="1768580"/>
                  <a:pt x="3866897" y="1659652"/>
                  <a:pt x="3528183" y="1714360"/>
                </a:cubicBezTo>
                <a:cubicBezTo>
                  <a:pt x="3189469" y="1769068"/>
                  <a:pt x="3332930" y="1688513"/>
                  <a:pt x="3254005" y="1714360"/>
                </a:cubicBezTo>
                <a:cubicBezTo>
                  <a:pt x="3175080" y="1740207"/>
                  <a:pt x="2698882" y="1660815"/>
                  <a:pt x="2443392" y="1714360"/>
                </a:cubicBezTo>
                <a:cubicBezTo>
                  <a:pt x="2187902" y="1767905"/>
                  <a:pt x="2232241" y="1695257"/>
                  <a:pt x="2061928" y="1714360"/>
                </a:cubicBezTo>
                <a:cubicBezTo>
                  <a:pt x="1891615" y="1733463"/>
                  <a:pt x="1630284" y="1668573"/>
                  <a:pt x="1358602" y="1714360"/>
                </a:cubicBezTo>
                <a:cubicBezTo>
                  <a:pt x="1086920" y="1760147"/>
                  <a:pt x="575363" y="1665778"/>
                  <a:pt x="285732" y="1714360"/>
                </a:cubicBezTo>
                <a:cubicBezTo>
                  <a:pt x="128234" y="1669973"/>
                  <a:pt x="-28825" y="1605257"/>
                  <a:pt x="0" y="1428628"/>
                </a:cubicBezTo>
                <a:cubicBezTo>
                  <a:pt x="-9464" y="1182690"/>
                  <a:pt x="27794" y="1024605"/>
                  <a:pt x="0" y="845751"/>
                </a:cubicBezTo>
                <a:cubicBezTo>
                  <a:pt x="-27794" y="666897"/>
                  <a:pt x="28160" y="490024"/>
                  <a:pt x="0" y="285732"/>
                </a:cubicBezTo>
                <a:close/>
              </a:path>
              <a:path w="11300162" h="1714360" stroke="0" extrusionOk="0">
                <a:moveTo>
                  <a:pt x="0" y="285732"/>
                </a:moveTo>
                <a:cubicBezTo>
                  <a:pt x="6054" y="123297"/>
                  <a:pt x="152133" y="-23947"/>
                  <a:pt x="285732" y="0"/>
                </a:cubicBezTo>
                <a:cubicBezTo>
                  <a:pt x="626497" y="-4674"/>
                  <a:pt x="894769" y="28345"/>
                  <a:pt x="1096345" y="0"/>
                </a:cubicBezTo>
                <a:cubicBezTo>
                  <a:pt x="1297921" y="-28345"/>
                  <a:pt x="1352202" y="9213"/>
                  <a:pt x="1477810" y="0"/>
                </a:cubicBezTo>
                <a:cubicBezTo>
                  <a:pt x="1603418" y="-9213"/>
                  <a:pt x="1775648" y="54114"/>
                  <a:pt x="1966561" y="0"/>
                </a:cubicBezTo>
                <a:cubicBezTo>
                  <a:pt x="2157474" y="-54114"/>
                  <a:pt x="2283436" y="40817"/>
                  <a:pt x="2455313" y="0"/>
                </a:cubicBezTo>
                <a:cubicBezTo>
                  <a:pt x="2627190" y="-40817"/>
                  <a:pt x="2912996" y="27313"/>
                  <a:pt x="3158639" y="0"/>
                </a:cubicBezTo>
                <a:cubicBezTo>
                  <a:pt x="3404282" y="-27313"/>
                  <a:pt x="3349281" y="22959"/>
                  <a:pt x="3432817" y="0"/>
                </a:cubicBezTo>
                <a:cubicBezTo>
                  <a:pt x="3516353" y="-22959"/>
                  <a:pt x="3625347" y="27003"/>
                  <a:pt x="3706995" y="0"/>
                </a:cubicBezTo>
                <a:cubicBezTo>
                  <a:pt x="3788643" y="-27003"/>
                  <a:pt x="4125397" y="10706"/>
                  <a:pt x="4303033" y="0"/>
                </a:cubicBezTo>
                <a:cubicBezTo>
                  <a:pt x="4480669" y="-10706"/>
                  <a:pt x="4728003" y="22174"/>
                  <a:pt x="4899072" y="0"/>
                </a:cubicBezTo>
                <a:cubicBezTo>
                  <a:pt x="5070141" y="-22174"/>
                  <a:pt x="5110206" y="9840"/>
                  <a:pt x="5173250" y="0"/>
                </a:cubicBezTo>
                <a:cubicBezTo>
                  <a:pt x="5236294" y="-9840"/>
                  <a:pt x="5510413" y="59877"/>
                  <a:pt x="5769289" y="0"/>
                </a:cubicBezTo>
                <a:cubicBezTo>
                  <a:pt x="6028165" y="-59877"/>
                  <a:pt x="6283789" y="8208"/>
                  <a:pt x="6472615" y="0"/>
                </a:cubicBezTo>
                <a:cubicBezTo>
                  <a:pt x="6661441" y="-8208"/>
                  <a:pt x="6657702" y="812"/>
                  <a:pt x="6746792" y="0"/>
                </a:cubicBezTo>
                <a:cubicBezTo>
                  <a:pt x="6835882" y="-812"/>
                  <a:pt x="7385353" y="48785"/>
                  <a:pt x="7557405" y="0"/>
                </a:cubicBezTo>
                <a:cubicBezTo>
                  <a:pt x="7729457" y="-48785"/>
                  <a:pt x="8026994" y="18257"/>
                  <a:pt x="8368018" y="0"/>
                </a:cubicBezTo>
                <a:cubicBezTo>
                  <a:pt x="8709042" y="-18257"/>
                  <a:pt x="8784842" y="45159"/>
                  <a:pt x="9071344" y="0"/>
                </a:cubicBezTo>
                <a:cubicBezTo>
                  <a:pt x="9357846" y="-45159"/>
                  <a:pt x="9254550" y="1356"/>
                  <a:pt x="9345521" y="0"/>
                </a:cubicBezTo>
                <a:cubicBezTo>
                  <a:pt x="9436492" y="-1356"/>
                  <a:pt x="9590378" y="555"/>
                  <a:pt x="9834273" y="0"/>
                </a:cubicBezTo>
                <a:cubicBezTo>
                  <a:pt x="10078168" y="-555"/>
                  <a:pt x="10483439" y="46390"/>
                  <a:pt x="11014430" y="0"/>
                </a:cubicBezTo>
                <a:cubicBezTo>
                  <a:pt x="11165906" y="8295"/>
                  <a:pt x="11289762" y="131369"/>
                  <a:pt x="11300162" y="285732"/>
                </a:cubicBezTo>
                <a:cubicBezTo>
                  <a:pt x="11356785" y="420604"/>
                  <a:pt x="11295121" y="666180"/>
                  <a:pt x="11300162" y="822893"/>
                </a:cubicBezTo>
                <a:cubicBezTo>
                  <a:pt x="11305203" y="979606"/>
                  <a:pt x="11283453" y="1276079"/>
                  <a:pt x="11300162" y="1428628"/>
                </a:cubicBezTo>
                <a:cubicBezTo>
                  <a:pt x="11281675" y="1605801"/>
                  <a:pt x="11154578" y="1744033"/>
                  <a:pt x="11014430" y="1714360"/>
                </a:cubicBezTo>
                <a:cubicBezTo>
                  <a:pt x="10865182" y="1746231"/>
                  <a:pt x="10627234" y="1678146"/>
                  <a:pt x="10418391" y="1714360"/>
                </a:cubicBezTo>
                <a:cubicBezTo>
                  <a:pt x="10209548" y="1750574"/>
                  <a:pt x="9894182" y="1701981"/>
                  <a:pt x="9607778" y="1714360"/>
                </a:cubicBezTo>
                <a:cubicBezTo>
                  <a:pt x="9321374" y="1726739"/>
                  <a:pt x="9463071" y="1696275"/>
                  <a:pt x="9333601" y="1714360"/>
                </a:cubicBezTo>
                <a:cubicBezTo>
                  <a:pt x="9204131" y="1732445"/>
                  <a:pt x="9081429" y="1695102"/>
                  <a:pt x="8844849" y="1714360"/>
                </a:cubicBezTo>
                <a:cubicBezTo>
                  <a:pt x="8608269" y="1733618"/>
                  <a:pt x="8332338" y="1657946"/>
                  <a:pt x="8034236" y="1714360"/>
                </a:cubicBezTo>
                <a:cubicBezTo>
                  <a:pt x="7736134" y="1770774"/>
                  <a:pt x="7601509" y="1707170"/>
                  <a:pt x="7223623" y="1714360"/>
                </a:cubicBezTo>
                <a:cubicBezTo>
                  <a:pt x="6845737" y="1721550"/>
                  <a:pt x="6936024" y="1713746"/>
                  <a:pt x="6842159" y="1714360"/>
                </a:cubicBezTo>
                <a:cubicBezTo>
                  <a:pt x="6748294" y="1714974"/>
                  <a:pt x="6647844" y="1684780"/>
                  <a:pt x="6567981" y="1714360"/>
                </a:cubicBezTo>
                <a:cubicBezTo>
                  <a:pt x="6488118" y="1743940"/>
                  <a:pt x="6146505" y="1678558"/>
                  <a:pt x="5864655" y="1714360"/>
                </a:cubicBezTo>
                <a:cubicBezTo>
                  <a:pt x="5582805" y="1750162"/>
                  <a:pt x="5577818" y="1675306"/>
                  <a:pt x="5483190" y="1714360"/>
                </a:cubicBezTo>
                <a:cubicBezTo>
                  <a:pt x="5388562" y="1753414"/>
                  <a:pt x="5000504" y="1659205"/>
                  <a:pt x="4672577" y="1714360"/>
                </a:cubicBezTo>
                <a:cubicBezTo>
                  <a:pt x="4344650" y="1769515"/>
                  <a:pt x="4478163" y="1681821"/>
                  <a:pt x="4398400" y="1714360"/>
                </a:cubicBezTo>
                <a:cubicBezTo>
                  <a:pt x="4318637" y="1746899"/>
                  <a:pt x="4025148" y="1688800"/>
                  <a:pt x="3695074" y="1714360"/>
                </a:cubicBezTo>
                <a:cubicBezTo>
                  <a:pt x="3365000" y="1739920"/>
                  <a:pt x="3381137" y="1679948"/>
                  <a:pt x="3206322" y="1714360"/>
                </a:cubicBezTo>
                <a:cubicBezTo>
                  <a:pt x="3031507" y="1748772"/>
                  <a:pt x="2939611" y="1675259"/>
                  <a:pt x="2824857" y="1714360"/>
                </a:cubicBezTo>
                <a:cubicBezTo>
                  <a:pt x="2710103" y="1753461"/>
                  <a:pt x="2435058" y="1686787"/>
                  <a:pt x="2228818" y="1714360"/>
                </a:cubicBezTo>
                <a:cubicBezTo>
                  <a:pt x="2022578" y="1741933"/>
                  <a:pt x="1798592" y="1663247"/>
                  <a:pt x="1632780" y="1714360"/>
                </a:cubicBezTo>
                <a:cubicBezTo>
                  <a:pt x="1466968" y="1765473"/>
                  <a:pt x="1086970" y="1661170"/>
                  <a:pt x="929454" y="1714360"/>
                </a:cubicBezTo>
                <a:cubicBezTo>
                  <a:pt x="771938" y="1767550"/>
                  <a:pt x="472237" y="1708026"/>
                  <a:pt x="285732" y="1714360"/>
                </a:cubicBezTo>
                <a:cubicBezTo>
                  <a:pt x="149077" y="1700990"/>
                  <a:pt x="25037" y="1580634"/>
                  <a:pt x="0" y="1428628"/>
                </a:cubicBezTo>
                <a:cubicBezTo>
                  <a:pt x="-17410" y="1295400"/>
                  <a:pt x="25550" y="1033208"/>
                  <a:pt x="0" y="891467"/>
                </a:cubicBezTo>
                <a:cubicBezTo>
                  <a:pt x="-25550" y="749726"/>
                  <a:pt x="22663" y="541533"/>
                  <a:pt x="0" y="285732"/>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44">
            <a:extLst>
              <a:ext uri="{FF2B5EF4-FFF2-40B4-BE49-F238E27FC236}">
                <a16:creationId xmlns:a16="http://schemas.microsoft.com/office/drawing/2014/main" id="{AADAF040-E694-99AD-0CC8-26BA7B292B7E}"/>
              </a:ext>
            </a:extLst>
          </p:cNvPr>
          <p:cNvSpPr/>
          <p:nvPr/>
        </p:nvSpPr>
        <p:spPr>
          <a:xfrm>
            <a:off x="239268" y="3210317"/>
            <a:ext cx="11300162" cy="1251955"/>
          </a:xfrm>
          <a:custGeom>
            <a:avLst/>
            <a:gdLst>
              <a:gd name="connsiteX0" fmla="*/ 0 w 11300162"/>
              <a:gd name="connsiteY0" fmla="*/ 208663 h 1251955"/>
              <a:gd name="connsiteX1" fmla="*/ 208663 w 11300162"/>
              <a:gd name="connsiteY1" fmla="*/ 0 h 1251955"/>
              <a:gd name="connsiteX2" fmla="*/ 563787 w 11300162"/>
              <a:gd name="connsiteY2" fmla="*/ 0 h 1251955"/>
              <a:gd name="connsiteX3" fmla="*/ 1027740 w 11300162"/>
              <a:gd name="connsiteY3" fmla="*/ 0 h 1251955"/>
              <a:gd name="connsiteX4" fmla="*/ 1274035 w 11300162"/>
              <a:gd name="connsiteY4" fmla="*/ 0 h 1251955"/>
              <a:gd name="connsiteX5" fmla="*/ 1629159 w 11300162"/>
              <a:gd name="connsiteY5" fmla="*/ 0 h 1251955"/>
              <a:gd name="connsiteX6" fmla="*/ 1984284 w 11300162"/>
              <a:gd name="connsiteY6" fmla="*/ 0 h 1251955"/>
              <a:gd name="connsiteX7" fmla="*/ 2774721 w 11300162"/>
              <a:gd name="connsiteY7" fmla="*/ 0 h 1251955"/>
              <a:gd name="connsiteX8" fmla="*/ 3347502 w 11300162"/>
              <a:gd name="connsiteY8" fmla="*/ 0 h 1251955"/>
              <a:gd name="connsiteX9" fmla="*/ 3593798 w 11300162"/>
              <a:gd name="connsiteY9" fmla="*/ 0 h 1251955"/>
              <a:gd name="connsiteX10" fmla="*/ 4384235 w 11300162"/>
              <a:gd name="connsiteY10" fmla="*/ 0 h 1251955"/>
              <a:gd name="connsiteX11" fmla="*/ 4957016 w 11300162"/>
              <a:gd name="connsiteY11" fmla="*/ 0 h 1251955"/>
              <a:gd name="connsiteX12" fmla="*/ 5203312 w 11300162"/>
              <a:gd name="connsiteY12" fmla="*/ 0 h 1251955"/>
              <a:gd name="connsiteX13" fmla="*/ 5449608 w 11300162"/>
              <a:gd name="connsiteY13" fmla="*/ 0 h 1251955"/>
              <a:gd name="connsiteX14" fmla="*/ 6240045 w 11300162"/>
              <a:gd name="connsiteY14" fmla="*/ 0 h 1251955"/>
              <a:gd name="connsiteX15" fmla="*/ 6812826 w 11300162"/>
              <a:gd name="connsiteY15" fmla="*/ 0 h 1251955"/>
              <a:gd name="connsiteX16" fmla="*/ 7059122 w 11300162"/>
              <a:gd name="connsiteY16" fmla="*/ 0 h 1251955"/>
              <a:gd name="connsiteX17" fmla="*/ 7305418 w 11300162"/>
              <a:gd name="connsiteY17" fmla="*/ 0 h 1251955"/>
              <a:gd name="connsiteX18" fmla="*/ 7660542 w 11300162"/>
              <a:gd name="connsiteY18" fmla="*/ 0 h 1251955"/>
              <a:gd name="connsiteX19" fmla="*/ 8233323 w 11300162"/>
              <a:gd name="connsiteY19" fmla="*/ 0 h 1251955"/>
              <a:gd name="connsiteX20" fmla="*/ 8697275 w 11300162"/>
              <a:gd name="connsiteY20" fmla="*/ 0 h 1251955"/>
              <a:gd name="connsiteX21" fmla="*/ 9052399 w 11300162"/>
              <a:gd name="connsiteY21" fmla="*/ 0 h 1251955"/>
              <a:gd name="connsiteX22" fmla="*/ 9407523 w 11300162"/>
              <a:gd name="connsiteY22" fmla="*/ 0 h 1251955"/>
              <a:gd name="connsiteX23" fmla="*/ 10089133 w 11300162"/>
              <a:gd name="connsiteY23" fmla="*/ 0 h 1251955"/>
              <a:gd name="connsiteX24" fmla="*/ 10335428 w 11300162"/>
              <a:gd name="connsiteY24" fmla="*/ 0 h 1251955"/>
              <a:gd name="connsiteX25" fmla="*/ 11091499 w 11300162"/>
              <a:gd name="connsiteY25" fmla="*/ 0 h 1251955"/>
              <a:gd name="connsiteX26" fmla="*/ 11300162 w 11300162"/>
              <a:gd name="connsiteY26" fmla="*/ 208663 h 1251955"/>
              <a:gd name="connsiteX27" fmla="*/ 11300162 w 11300162"/>
              <a:gd name="connsiteY27" fmla="*/ 642670 h 1251955"/>
              <a:gd name="connsiteX28" fmla="*/ 11300162 w 11300162"/>
              <a:gd name="connsiteY28" fmla="*/ 1043292 h 1251955"/>
              <a:gd name="connsiteX29" fmla="*/ 11091499 w 11300162"/>
              <a:gd name="connsiteY29" fmla="*/ 1251955 h 1251955"/>
              <a:gd name="connsiteX30" fmla="*/ 10518718 w 11300162"/>
              <a:gd name="connsiteY30" fmla="*/ 1251955 h 1251955"/>
              <a:gd name="connsiteX31" fmla="*/ 9945937 w 11300162"/>
              <a:gd name="connsiteY31" fmla="*/ 1251955 h 1251955"/>
              <a:gd name="connsiteX32" fmla="*/ 9481985 w 11300162"/>
              <a:gd name="connsiteY32" fmla="*/ 1251955 h 1251955"/>
              <a:gd name="connsiteX33" fmla="*/ 9235689 w 11300162"/>
              <a:gd name="connsiteY33" fmla="*/ 1251955 h 1251955"/>
              <a:gd name="connsiteX34" fmla="*/ 8662908 w 11300162"/>
              <a:gd name="connsiteY34" fmla="*/ 1251955 h 1251955"/>
              <a:gd name="connsiteX35" fmla="*/ 7981299 w 11300162"/>
              <a:gd name="connsiteY35" fmla="*/ 1251955 h 1251955"/>
              <a:gd name="connsiteX36" fmla="*/ 7735003 w 11300162"/>
              <a:gd name="connsiteY36" fmla="*/ 1251955 h 1251955"/>
              <a:gd name="connsiteX37" fmla="*/ 6944566 w 11300162"/>
              <a:gd name="connsiteY37" fmla="*/ 1251955 h 1251955"/>
              <a:gd name="connsiteX38" fmla="*/ 6589442 w 11300162"/>
              <a:gd name="connsiteY38" fmla="*/ 1251955 h 1251955"/>
              <a:gd name="connsiteX39" fmla="*/ 5907832 w 11300162"/>
              <a:gd name="connsiteY39" fmla="*/ 1251955 h 1251955"/>
              <a:gd name="connsiteX40" fmla="*/ 5117395 w 11300162"/>
              <a:gd name="connsiteY40" fmla="*/ 1251955 h 1251955"/>
              <a:gd name="connsiteX41" fmla="*/ 4762271 w 11300162"/>
              <a:gd name="connsiteY41" fmla="*/ 1251955 h 1251955"/>
              <a:gd name="connsiteX42" fmla="*/ 4189490 w 11300162"/>
              <a:gd name="connsiteY42" fmla="*/ 1251955 h 1251955"/>
              <a:gd name="connsiteX43" fmla="*/ 3507881 w 11300162"/>
              <a:gd name="connsiteY43" fmla="*/ 1251955 h 1251955"/>
              <a:gd name="connsiteX44" fmla="*/ 3152757 w 11300162"/>
              <a:gd name="connsiteY44" fmla="*/ 1251955 h 1251955"/>
              <a:gd name="connsiteX45" fmla="*/ 2471147 w 11300162"/>
              <a:gd name="connsiteY45" fmla="*/ 1251955 h 1251955"/>
              <a:gd name="connsiteX46" fmla="*/ 2007195 w 11300162"/>
              <a:gd name="connsiteY46" fmla="*/ 1251955 h 1251955"/>
              <a:gd name="connsiteX47" fmla="*/ 1760899 w 11300162"/>
              <a:gd name="connsiteY47" fmla="*/ 1251955 h 1251955"/>
              <a:gd name="connsiteX48" fmla="*/ 970462 w 11300162"/>
              <a:gd name="connsiteY48" fmla="*/ 1251955 h 1251955"/>
              <a:gd name="connsiteX49" fmla="*/ 208663 w 11300162"/>
              <a:gd name="connsiteY49" fmla="*/ 1251955 h 1251955"/>
              <a:gd name="connsiteX50" fmla="*/ 0 w 11300162"/>
              <a:gd name="connsiteY50" fmla="*/ 1043292 h 1251955"/>
              <a:gd name="connsiteX51" fmla="*/ 0 w 11300162"/>
              <a:gd name="connsiteY51" fmla="*/ 617631 h 1251955"/>
              <a:gd name="connsiteX52" fmla="*/ 0 w 11300162"/>
              <a:gd name="connsiteY52" fmla="*/ 208663 h 125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300162" h="1251955" fill="none" extrusionOk="0">
                <a:moveTo>
                  <a:pt x="0" y="208663"/>
                </a:moveTo>
                <a:cubicBezTo>
                  <a:pt x="12504" y="113477"/>
                  <a:pt x="71013" y="24029"/>
                  <a:pt x="208663" y="0"/>
                </a:cubicBezTo>
                <a:cubicBezTo>
                  <a:pt x="280000" y="-14549"/>
                  <a:pt x="388631" y="33748"/>
                  <a:pt x="563787" y="0"/>
                </a:cubicBezTo>
                <a:cubicBezTo>
                  <a:pt x="738943" y="-33748"/>
                  <a:pt x="921752" y="34990"/>
                  <a:pt x="1027740" y="0"/>
                </a:cubicBezTo>
                <a:cubicBezTo>
                  <a:pt x="1133728" y="-34990"/>
                  <a:pt x="1196031" y="25882"/>
                  <a:pt x="1274035" y="0"/>
                </a:cubicBezTo>
                <a:cubicBezTo>
                  <a:pt x="1352039" y="-25882"/>
                  <a:pt x="1523165" y="22815"/>
                  <a:pt x="1629159" y="0"/>
                </a:cubicBezTo>
                <a:cubicBezTo>
                  <a:pt x="1735153" y="-22815"/>
                  <a:pt x="1819423" y="21053"/>
                  <a:pt x="1984284" y="0"/>
                </a:cubicBezTo>
                <a:cubicBezTo>
                  <a:pt x="2149145" y="-21053"/>
                  <a:pt x="2547641" y="25140"/>
                  <a:pt x="2774721" y="0"/>
                </a:cubicBezTo>
                <a:cubicBezTo>
                  <a:pt x="3001801" y="-25140"/>
                  <a:pt x="3181446" y="50520"/>
                  <a:pt x="3347502" y="0"/>
                </a:cubicBezTo>
                <a:cubicBezTo>
                  <a:pt x="3513558" y="-50520"/>
                  <a:pt x="3526132" y="21308"/>
                  <a:pt x="3593798" y="0"/>
                </a:cubicBezTo>
                <a:cubicBezTo>
                  <a:pt x="3661464" y="-21308"/>
                  <a:pt x="4194705" y="79935"/>
                  <a:pt x="4384235" y="0"/>
                </a:cubicBezTo>
                <a:cubicBezTo>
                  <a:pt x="4573765" y="-79935"/>
                  <a:pt x="4742830" y="16281"/>
                  <a:pt x="4957016" y="0"/>
                </a:cubicBezTo>
                <a:cubicBezTo>
                  <a:pt x="5171202" y="-16281"/>
                  <a:pt x="5088975" y="19417"/>
                  <a:pt x="5203312" y="0"/>
                </a:cubicBezTo>
                <a:cubicBezTo>
                  <a:pt x="5317649" y="-19417"/>
                  <a:pt x="5377842" y="20481"/>
                  <a:pt x="5449608" y="0"/>
                </a:cubicBezTo>
                <a:cubicBezTo>
                  <a:pt x="5521374" y="-20481"/>
                  <a:pt x="6046426" y="93293"/>
                  <a:pt x="6240045" y="0"/>
                </a:cubicBezTo>
                <a:cubicBezTo>
                  <a:pt x="6433664" y="-93293"/>
                  <a:pt x="6585261" y="59790"/>
                  <a:pt x="6812826" y="0"/>
                </a:cubicBezTo>
                <a:cubicBezTo>
                  <a:pt x="7040391" y="-59790"/>
                  <a:pt x="6984936" y="10060"/>
                  <a:pt x="7059122" y="0"/>
                </a:cubicBezTo>
                <a:cubicBezTo>
                  <a:pt x="7133308" y="-10060"/>
                  <a:pt x="7246938" y="13695"/>
                  <a:pt x="7305418" y="0"/>
                </a:cubicBezTo>
                <a:cubicBezTo>
                  <a:pt x="7363898" y="-13695"/>
                  <a:pt x="7523443" y="11874"/>
                  <a:pt x="7660542" y="0"/>
                </a:cubicBezTo>
                <a:cubicBezTo>
                  <a:pt x="7797641" y="-11874"/>
                  <a:pt x="8012781" y="56148"/>
                  <a:pt x="8233323" y="0"/>
                </a:cubicBezTo>
                <a:cubicBezTo>
                  <a:pt x="8453865" y="-56148"/>
                  <a:pt x="8542836" y="51910"/>
                  <a:pt x="8697275" y="0"/>
                </a:cubicBezTo>
                <a:cubicBezTo>
                  <a:pt x="8851714" y="-51910"/>
                  <a:pt x="8955778" y="30090"/>
                  <a:pt x="9052399" y="0"/>
                </a:cubicBezTo>
                <a:cubicBezTo>
                  <a:pt x="9149020" y="-30090"/>
                  <a:pt x="9313549" y="12965"/>
                  <a:pt x="9407523" y="0"/>
                </a:cubicBezTo>
                <a:cubicBezTo>
                  <a:pt x="9501497" y="-12965"/>
                  <a:pt x="9904308" y="48311"/>
                  <a:pt x="10089133" y="0"/>
                </a:cubicBezTo>
                <a:cubicBezTo>
                  <a:pt x="10273958" y="-48311"/>
                  <a:pt x="10245776" y="26957"/>
                  <a:pt x="10335428" y="0"/>
                </a:cubicBezTo>
                <a:cubicBezTo>
                  <a:pt x="10425080" y="-26957"/>
                  <a:pt x="10745430" y="41128"/>
                  <a:pt x="11091499" y="0"/>
                </a:cubicBezTo>
                <a:cubicBezTo>
                  <a:pt x="11206660" y="-12358"/>
                  <a:pt x="11319606" y="100180"/>
                  <a:pt x="11300162" y="208663"/>
                </a:cubicBezTo>
                <a:cubicBezTo>
                  <a:pt x="11320327" y="331655"/>
                  <a:pt x="11274572" y="436815"/>
                  <a:pt x="11300162" y="642670"/>
                </a:cubicBezTo>
                <a:cubicBezTo>
                  <a:pt x="11325752" y="848525"/>
                  <a:pt x="11296981" y="859668"/>
                  <a:pt x="11300162" y="1043292"/>
                </a:cubicBezTo>
                <a:cubicBezTo>
                  <a:pt x="11308611" y="1169523"/>
                  <a:pt x="11208473" y="1279256"/>
                  <a:pt x="11091499" y="1251955"/>
                </a:cubicBezTo>
                <a:cubicBezTo>
                  <a:pt x="10969767" y="1252588"/>
                  <a:pt x="10653132" y="1201814"/>
                  <a:pt x="10518718" y="1251955"/>
                </a:cubicBezTo>
                <a:cubicBezTo>
                  <a:pt x="10384304" y="1302096"/>
                  <a:pt x="10111793" y="1222728"/>
                  <a:pt x="9945937" y="1251955"/>
                </a:cubicBezTo>
                <a:cubicBezTo>
                  <a:pt x="9780081" y="1281182"/>
                  <a:pt x="9614979" y="1234050"/>
                  <a:pt x="9481985" y="1251955"/>
                </a:cubicBezTo>
                <a:cubicBezTo>
                  <a:pt x="9348991" y="1269860"/>
                  <a:pt x="9319800" y="1249167"/>
                  <a:pt x="9235689" y="1251955"/>
                </a:cubicBezTo>
                <a:cubicBezTo>
                  <a:pt x="9151578" y="1254743"/>
                  <a:pt x="8822232" y="1243885"/>
                  <a:pt x="8662908" y="1251955"/>
                </a:cubicBezTo>
                <a:cubicBezTo>
                  <a:pt x="8503584" y="1260025"/>
                  <a:pt x="8271253" y="1248637"/>
                  <a:pt x="7981299" y="1251955"/>
                </a:cubicBezTo>
                <a:cubicBezTo>
                  <a:pt x="7691345" y="1255273"/>
                  <a:pt x="7807008" y="1237816"/>
                  <a:pt x="7735003" y="1251955"/>
                </a:cubicBezTo>
                <a:cubicBezTo>
                  <a:pt x="7662998" y="1266094"/>
                  <a:pt x="7200413" y="1189006"/>
                  <a:pt x="6944566" y="1251955"/>
                </a:cubicBezTo>
                <a:cubicBezTo>
                  <a:pt x="6688719" y="1314904"/>
                  <a:pt x="6710366" y="1214883"/>
                  <a:pt x="6589442" y="1251955"/>
                </a:cubicBezTo>
                <a:cubicBezTo>
                  <a:pt x="6468518" y="1289027"/>
                  <a:pt x="6195208" y="1237624"/>
                  <a:pt x="5907832" y="1251955"/>
                </a:cubicBezTo>
                <a:cubicBezTo>
                  <a:pt x="5620456" y="1266286"/>
                  <a:pt x="5415391" y="1167030"/>
                  <a:pt x="5117395" y="1251955"/>
                </a:cubicBezTo>
                <a:cubicBezTo>
                  <a:pt x="4819399" y="1336880"/>
                  <a:pt x="4872533" y="1211949"/>
                  <a:pt x="4762271" y="1251955"/>
                </a:cubicBezTo>
                <a:cubicBezTo>
                  <a:pt x="4652009" y="1291961"/>
                  <a:pt x="4463172" y="1236705"/>
                  <a:pt x="4189490" y="1251955"/>
                </a:cubicBezTo>
                <a:cubicBezTo>
                  <a:pt x="3915808" y="1267205"/>
                  <a:pt x="3830302" y="1246384"/>
                  <a:pt x="3507881" y="1251955"/>
                </a:cubicBezTo>
                <a:cubicBezTo>
                  <a:pt x="3185460" y="1257526"/>
                  <a:pt x="3314808" y="1214622"/>
                  <a:pt x="3152757" y="1251955"/>
                </a:cubicBezTo>
                <a:cubicBezTo>
                  <a:pt x="2990706" y="1289288"/>
                  <a:pt x="2631726" y="1244679"/>
                  <a:pt x="2471147" y="1251955"/>
                </a:cubicBezTo>
                <a:cubicBezTo>
                  <a:pt x="2310568" y="1259231"/>
                  <a:pt x="2148615" y="1202009"/>
                  <a:pt x="2007195" y="1251955"/>
                </a:cubicBezTo>
                <a:cubicBezTo>
                  <a:pt x="1865775" y="1301901"/>
                  <a:pt x="1853303" y="1228283"/>
                  <a:pt x="1760899" y="1251955"/>
                </a:cubicBezTo>
                <a:cubicBezTo>
                  <a:pt x="1668495" y="1275627"/>
                  <a:pt x="1227686" y="1229158"/>
                  <a:pt x="970462" y="1251955"/>
                </a:cubicBezTo>
                <a:cubicBezTo>
                  <a:pt x="713238" y="1274752"/>
                  <a:pt x="362172" y="1222239"/>
                  <a:pt x="208663" y="1251955"/>
                </a:cubicBezTo>
                <a:cubicBezTo>
                  <a:pt x="105264" y="1270912"/>
                  <a:pt x="10361" y="1147493"/>
                  <a:pt x="0" y="1043292"/>
                </a:cubicBezTo>
                <a:cubicBezTo>
                  <a:pt x="-989" y="839268"/>
                  <a:pt x="32820" y="771498"/>
                  <a:pt x="0" y="617631"/>
                </a:cubicBezTo>
                <a:cubicBezTo>
                  <a:pt x="-32820" y="463764"/>
                  <a:pt x="23771" y="387429"/>
                  <a:pt x="0" y="208663"/>
                </a:cubicBezTo>
                <a:close/>
              </a:path>
              <a:path w="11300162" h="1251955" stroke="0" extrusionOk="0">
                <a:moveTo>
                  <a:pt x="0" y="208663"/>
                </a:moveTo>
                <a:cubicBezTo>
                  <a:pt x="9634" y="86053"/>
                  <a:pt x="113711" y="-20072"/>
                  <a:pt x="208663" y="0"/>
                </a:cubicBezTo>
                <a:cubicBezTo>
                  <a:pt x="381172" y="-89583"/>
                  <a:pt x="713850" y="8918"/>
                  <a:pt x="999101" y="0"/>
                </a:cubicBezTo>
                <a:cubicBezTo>
                  <a:pt x="1284352" y="-8918"/>
                  <a:pt x="1188864" y="3855"/>
                  <a:pt x="1354225" y="0"/>
                </a:cubicBezTo>
                <a:cubicBezTo>
                  <a:pt x="1519586" y="-3855"/>
                  <a:pt x="1629270" y="34607"/>
                  <a:pt x="1818177" y="0"/>
                </a:cubicBezTo>
                <a:cubicBezTo>
                  <a:pt x="2007084" y="-34607"/>
                  <a:pt x="2170085" y="28935"/>
                  <a:pt x="2282130" y="0"/>
                </a:cubicBezTo>
                <a:cubicBezTo>
                  <a:pt x="2394175" y="-28935"/>
                  <a:pt x="2661907" y="52596"/>
                  <a:pt x="2963739" y="0"/>
                </a:cubicBezTo>
                <a:cubicBezTo>
                  <a:pt x="3265571" y="-52596"/>
                  <a:pt x="3158192" y="3122"/>
                  <a:pt x="3210035" y="0"/>
                </a:cubicBezTo>
                <a:cubicBezTo>
                  <a:pt x="3261878" y="-3122"/>
                  <a:pt x="3369510" y="5943"/>
                  <a:pt x="3456330" y="0"/>
                </a:cubicBezTo>
                <a:cubicBezTo>
                  <a:pt x="3543151" y="-5943"/>
                  <a:pt x="3909137" y="25583"/>
                  <a:pt x="4029111" y="0"/>
                </a:cubicBezTo>
                <a:cubicBezTo>
                  <a:pt x="4149085" y="-25583"/>
                  <a:pt x="4426499" y="45296"/>
                  <a:pt x="4601892" y="0"/>
                </a:cubicBezTo>
                <a:cubicBezTo>
                  <a:pt x="4777285" y="-45296"/>
                  <a:pt x="4780973" y="17484"/>
                  <a:pt x="4848188" y="0"/>
                </a:cubicBezTo>
                <a:cubicBezTo>
                  <a:pt x="4915403" y="-17484"/>
                  <a:pt x="5164895" y="35977"/>
                  <a:pt x="5420969" y="0"/>
                </a:cubicBezTo>
                <a:cubicBezTo>
                  <a:pt x="5677043" y="-35977"/>
                  <a:pt x="5765689" y="31205"/>
                  <a:pt x="6102578" y="0"/>
                </a:cubicBezTo>
                <a:cubicBezTo>
                  <a:pt x="6439467" y="-31205"/>
                  <a:pt x="6261130" y="6336"/>
                  <a:pt x="6348874" y="0"/>
                </a:cubicBezTo>
                <a:cubicBezTo>
                  <a:pt x="6436618" y="-6336"/>
                  <a:pt x="6940848" y="42644"/>
                  <a:pt x="7139311" y="0"/>
                </a:cubicBezTo>
                <a:cubicBezTo>
                  <a:pt x="7337774" y="-42644"/>
                  <a:pt x="7545364" y="47559"/>
                  <a:pt x="7929749" y="0"/>
                </a:cubicBezTo>
                <a:cubicBezTo>
                  <a:pt x="8314134" y="-47559"/>
                  <a:pt x="8442156" y="20699"/>
                  <a:pt x="8611358" y="0"/>
                </a:cubicBezTo>
                <a:cubicBezTo>
                  <a:pt x="8780560" y="-20699"/>
                  <a:pt x="8765719" y="11246"/>
                  <a:pt x="8857654" y="0"/>
                </a:cubicBezTo>
                <a:cubicBezTo>
                  <a:pt x="8949589" y="-11246"/>
                  <a:pt x="9095919" y="30971"/>
                  <a:pt x="9321606" y="0"/>
                </a:cubicBezTo>
                <a:cubicBezTo>
                  <a:pt x="9547293" y="-30971"/>
                  <a:pt x="9682026" y="39646"/>
                  <a:pt x="10003215" y="0"/>
                </a:cubicBezTo>
                <a:cubicBezTo>
                  <a:pt x="10324404" y="-39646"/>
                  <a:pt x="10309567" y="28417"/>
                  <a:pt x="10467168" y="0"/>
                </a:cubicBezTo>
                <a:cubicBezTo>
                  <a:pt x="10624769" y="-28417"/>
                  <a:pt x="10952237" y="24093"/>
                  <a:pt x="11091499" y="0"/>
                </a:cubicBezTo>
                <a:cubicBezTo>
                  <a:pt x="11209583" y="981"/>
                  <a:pt x="11293827" y="72528"/>
                  <a:pt x="11300162" y="208663"/>
                </a:cubicBezTo>
                <a:cubicBezTo>
                  <a:pt x="11337348" y="367866"/>
                  <a:pt x="11273646" y="482497"/>
                  <a:pt x="11300162" y="625978"/>
                </a:cubicBezTo>
                <a:cubicBezTo>
                  <a:pt x="11326678" y="769459"/>
                  <a:pt x="11295003" y="857405"/>
                  <a:pt x="11300162" y="1043292"/>
                </a:cubicBezTo>
                <a:cubicBezTo>
                  <a:pt x="11295399" y="1144292"/>
                  <a:pt x="11201962" y="1255229"/>
                  <a:pt x="11091499" y="1251955"/>
                </a:cubicBezTo>
                <a:cubicBezTo>
                  <a:pt x="10986920" y="1280144"/>
                  <a:pt x="10908751" y="1234672"/>
                  <a:pt x="10845203" y="1251955"/>
                </a:cubicBezTo>
                <a:cubicBezTo>
                  <a:pt x="10781655" y="1269238"/>
                  <a:pt x="10582065" y="1204901"/>
                  <a:pt x="10381251" y="1251955"/>
                </a:cubicBezTo>
                <a:cubicBezTo>
                  <a:pt x="10180437" y="1299009"/>
                  <a:pt x="9766177" y="1219717"/>
                  <a:pt x="9590813" y="1251955"/>
                </a:cubicBezTo>
                <a:cubicBezTo>
                  <a:pt x="9415449" y="1284193"/>
                  <a:pt x="9100680" y="1250202"/>
                  <a:pt x="8800376" y="1251955"/>
                </a:cubicBezTo>
                <a:cubicBezTo>
                  <a:pt x="8500072" y="1253708"/>
                  <a:pt x="8545008" y="1228356"/>
                  <a:pt x="8445252" y="1251955"/>
                </a:cubicBezTo>
                <a:cubicBezTo>
                  <a:pt x="8345496" y="1275554"/>
                  <a:pt x="8299743" y="1249659"/>
                  <a:pt x="8198956" y="1251955"/>
                </a:cubicBezTo>
                <a:cubicBezTo>
                  <a:pt x="8098169" y="1254251"/>
                  <a:pt x="7842610" y="1187944"/>
                  <a:pt x="7517347" y="1251955"/>
                </a:cubicBezTo>
                <a:cubicBezTo>
                  <a:pt x="7192084" y="1315966"/>
                  <a:pt x="7321980" y="1221320"/>
                  <a:pt x="7162222" y="1251955"/>
                </a:cubicBezTo>
                <a:cubicBezTo>
                  <a:pt x="7002465" y="1282590"/>
                  <a:pt x="6646686" y="1191615"/>
                  <a:pt x="6371785" y="1251955"/>
                </a:cubicBezTo>
                <a:cubicBezTo>
                  <a:pt x="6096884" y="1312295"/>
                  <a:pt x="6220504" y="1250862"/>
                  <a:pt x="6125489" y="1251955"/>
                </a:cubicBezTo>
                <a:cubicBezTo>
                  <a:pt x="6030474" y="1253048"/>
                  <a:pt x="5687236" y="1231196"/>
                  <a:pt x="5443880" y="1251955"/>
                </a:cubicBezTo>
                <a:cubicBezTo>
                  <a:pt x="5200524" y="1272714"/>
                  <a:pt x="5138503" y="1214481"/>
                  <a:pt x="4979927" y="1251955"/>
                </a:cubicBezTo>
                <a:cubicBezTo>
                  <a:pt x="4821351" y="1289429"/>
                  <a:pt x="4698292" y="1234274"/>
                  <a:pt x="4624803" y="1251955"/>
                </a:cubicBezTo>
                <a:cubicBezTo>
                  <a:pt x="4551314" y="1269636"/>
                  <a:pt x="4326707" y="1238064"/>
                  <a:pt x="4052022" y="1251955"/>
                </a:cubicBezTo>
                <a:cubicBezTo>
                  <a:pt x="3777337" y="1265846"/>
                  <a:pt x="3626403" y="1246052"/>
                  <a:pt x="3479242" y="1251955"/>
                </a:cubicBezTo>
                <a:cubicBezTo>
                  <a:pt x="3332081" y="1257858"/>
                  <a:pt x="3092077" y="1235290"/>
                  <a:pt x="2797632" y="1251955"/>
                </a:cubicBezTo>
                <a:cubicBezTo>
                  <a:pt x="2503187" y="1268620"/>
                  <a:pt x="2396503" y="1183582"/>
                  <a:pt x="2224852" y="1251955"/>
                </a:cubicBezTo>
                <a:cubicBezTo>
                  <a:pt x="2053201" y="1320328"/>
                  <a:pt x="2024662" y="1215462"/>
                  <a:pt x="1869727" y="1251955"/>
                </a:cubicBezTo>
                <a:cubicBezTo>
                  <a:pt x="1714793" y="1288448"/>
                  <a:pt x="1682296" y="1236987"/>
                  <a:pt x="1623432" y="1251955"/>
                </a:cubicBezTo>
                <a:cubicBezTo>
                  <a:pt x="1564568" y="1266923"/>
                  <a:pt x="1453092" y="1223312"/>
                  <a:pt x="1377136" y="1251955"/>
                </a:cubicBezTo>
                <a:cubicBezTo>
                  <a:pt x="1301180" y="1280598"/>
                  <a:pt x="575313" y="1197130"/>
                  <a:pt x="208663" y="1251955"/>
                </a:cubicBezTo>
                <a:cubicBezTo>
                  <a:pt x="80847" y="1259777"/>
                  <a:pt x="-28385" y="1143876"/>
                  <a:pt x="0" y="1043292"/>
                </a:cubicBezTo>
                <a:cubicBezTo>
                  <a:pt x="-19617" y="872844"/>
                  <a:pt x="36070" y="818564"/>
                  <a:pt x="0" y="609285"/>
                </a:cubicBezTo>
                <a:cubicBezTo>
                  <a:pt x="-36070" y="400006"/>
                  <a:pt x="42311" y="334700"/>
                  <a:pt x="0" y="208663"/>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44">
            <a:extLst>
              <a:ext uri="{FF2B5EF4-FFF2-40B4-BE49-F238E27FC236}">
                <a16:creationId xmlns:a16="http://schemas.microsoft.com/office/drawing/2014/main" id="{DE9AC12A-4CB6-77B4-298C-DF0EB06F6E1E}"/>
              </a:ext>
            </a:extLst>
          </p:cNvPr>
          <p:cNvSpPr/>
          <p:nvPr/>
        </p:nvSpPr>
        <p:spPr>
          <a:xfrm>
            <a:off x="239268" y="1637985"/>
            <a:ext cx="11300162" cy="1410015"/>
          </a:xfrm>
          <a:custGeom>
            <a:avLst/>
            <a:gdLst>
              <a:gd name="connsiteX0" fmla="*/ 0 w 11300162"/>
              <a:gd name="connsiteY0" fmla="*/ 235007 h 1410015"/>
              <a:gd name="connsiteX1" fmla="*/ 235007 w 11300162"/>
              <a:gd name="connsiteY1" fmla="*/ 0 h 1410015"/>
              <a:gd name="connsiteX2" fmla="*/ 588412 w 11300162"/>
              <a:gd name="connsiteY2" fmla="*/ 0 h 1410015"/>
              <a:gd name="connsiteX3" fmla="*/ 1050118 w 11300162"/>
              <a:gd name="connsiteY3" fmla="*/ 0 h 1410015"/>
              <a:gd name="connsiteX4" fmla="*/ 1295221 w 11300162"/>
              <a:gd name="connsiteY4" fmla="*/ 0 h 1410015"/>
              <a:gd name="connsiteX5" fmla="*/ 1648626 w 11300162"/>
              <a:gd name="connsiteY5" fmla="*/ 0 h 1410015"/>
              <a:gd name="connsiteX6" fmla="*/ 2002031 w 11300162"/>
              <a:gd name="connsiteY6" fmla="*/ 0 h 1410015"/>
              <a:gd name="connsiteX7" fmla="*/ 2788642 w 11300162"/>
              <a:gd name="connsiteY7" fmla="*/ 0 h 1410015"/>
              <a:gd name="connsiteX8" fmla="*/ 3358650 w 11300162"/>
              <a:gd name="connsiteY8" fmla="*/ 0 h 1410015"/>
              <a:gd name="connsiteX9" fmla="*/ 3603753 w 11300162"/>
              <a:gd name="connsiteY9" fmla="*/ 0 h 1410015"/>
              <a:gd name="connsiteX10" fmla="*/ 4390364 w 11300162"/>
              <a:gd name="connsiteY10" fmla="*/ 0 h 1410015"/>
              <a:gd name="connsiteX11" fmla="*/ 4960372 w 11300162"/>
              <a:gd name="connsiteY11" fmla="*/ 0 h 1410015"/>
              <a:gd name="connsiteX12" fmla="*/ 5205475 w 11300162"/>
              <a:gd name="connsiteY12" fmla="*/ 0 h 1410015"/>
              <a:gd name="connsiteX13" fmla="*/ 5450578 w 11300162"/>
              <a:gd name="connsiteY13" fmla="*/ 0 h 1410015"/>
              <a:gd name="connsiteX14" fmla="*/ 6237189 w 11300162"/>
              <a:gd name="connsiteY14" fmla="*/ 0 h 1410015"/>
              <a:gd name="connsiteX15" fmla="*/ 6807197 w 11300162"/>
              <a:gd name="connsiteY15" fmla="*/ 0 h 1410015"/>
              <a:gd name="connsiteX16" fmla="*/ 7052300 w 11300162"/>
              <a:gd name="connsiteY16" fmla="*/ 0 h 1410015"/>
              <a:gd name="connsiteX17" fmla="*/ 7297404 w 11300162"/>
              <a:gd name="connsiteY17" fmla="*/ 0 h 1410015"/>
              <a:gd name="connsiteX18" fmla="*/ 7650808 w 11300162"/>
              <a:gd name="connsiteY18" fmla="*/ 0 h 1410015"/>
              <a:gd name="connsiteX19" fmla="*/ 8220816 w 11300162"/>
              <a:gd name="connsiteY19" fmla="*/ 0 h 1410015"/>
              <a:gd name="connsiteX20" fmla="*/ 8682522 w 11300162"/>
              <a:gd name="connsiteY20" fmla="*/ 0 h 1410015"/>
              <a:gd name="connsiteX21" fmla="*/ 9035927 w 11300162"/>
              <a:gd name="connsiteY21" fmla="*/ 0 h 1410015"/>
              <a:gd name="connsiteX22" fmla="*/ 9389332 w 11300162"/>
              <a:gd name="connsiteY22" fmla="*/ 0 h 1410015"/>
              <a:gd name="connsiteX23" fmla="*/ 10067641 w 11300162"/>
              <a:gd name="connsiteY23" fmla="*/ 0 h 1410015"/>
              <a:gd name="connsiteX24" fmla="*/ 10312745 w 11300162"/>
              <a:gd name="connsiteY24" fmla="*/ 0 h 1410015"/>
              <a:gd name="connsiteX25" fmla="*/ 11065155 w 11300162"/>
              <a:gd name="connsiteY25" fmla="*/ 0 h 1410015"/>
              <a:gd name="connsiteX26" fmla="*/ 11300162 w 11300162"/>
              <a:gd name="connsiteY26" fmla="*/ 235007 h 1410015"/>
              <a:gd name="connsiteX27" fmla="*/ 11300162 w 11300162"/>
              <a:gd name="connsiteY27" fmla="*/ 723808 h 1410015"/>
              <a:gd name="connsiteX28" fmla="*/ 11300162 w 11300162"/>
              <a:gd name="connsiteY28" fmla="*/ 1175008 h 1410015"/>
              <a:gd name="connsiteX29" fmla="*/ 11065155 w 11300162"/>
              <a:gd name="connsiteY29" fmla="*/ 1410015 h 1410015"/>
              <a:gd name="connsiteX30" fmla="*/ 10495147 w 11300162"/>
              <a:gd name="connsiteY30" fmla="*/ 1410015 h 1410015"/>
              <a:gd name="connsiteX31" fmla="*/ 9925139 w 11300162"/>
              <a:gd name="connsiteY31" fmla="*/ 1410015 h 1410015"/>
              <a:gd name="connsiteX32" fmla="*/ 9463433 w 11300162"/>
              <a:gd name="connsiteY32" fmla="*/ 1410015 h 1410015"/>
              <a:gd name="connsiteX33" fmla="*/ 9218330 w 11300162"/>
              <a:gd name="connsiteY33" fmla="*/ 1410015 h 1410015"/>
              <a:gd name="connsiteX34" fmla="*/ 8648322 w 11300162"/>
              <a:gd name="connsiteY34" fmla="*/ 1410015 h 1410015"/>
              <a:gd name="connsiteX35" fmla="*/ 7970013 w 11300162"/>
              <a:gd name="connsiteY35" fmla="*/ 1410015 h 1410015"/>
              <a:gd name="connsiteX36" fmla="*/ 7724909 w 11300162"/>
              <a:gd name="connsiteY36" fmla="*/ 1410015 h 1410015"/>
              <a:gd name="connsiteX37" fmla="*/ 6938299 w 11300162"/>
              <a:gd name="connsiteY37" fmla="*/ 1410015 h 1410015"/>
              <a:gd name="connsiteX38" fmla="*/ 6584894 w 11300162"/>
              <a:gd name="connsiteY38" fmla="*/ 1410015 h 1410015"/>
              <a:gd name="connsiteX39" fmla="*/ 5906585 w 11300162"/>
              <a:gd name="connsiteY39" fmla="*/ 1410015 h 1410015"/>
              <a:gd name="connsiteX40" fmla="*/ 5119974 w 11300162"/>
              <a:gd name="connsiteY40" fmla="*/ 1410015 h 1410015"/>
              <a:gd name="connsiteX41" fmla="*/ 4766569 w 11300162"/>
              <a:gd name="connsiteY41" fmla="*/ 1410015 h 1410015"/>
              <a:gd name="connsiteX42" fmla="*/ 4196561 w 11300162"/>
              <a:gd name="connsiteY42" fmla="*/ 1410015 h 1410015"/>
              <a:gd name="connsiteX43" fmla="*/ 3518252 w 11300162"/>
              <a:gd name="connsiteY43" fmla="*/ 1410015 h 1410015"/>
              <a:gd name="connsiteX44" fmla="*/ 3164847 w 11300162"/>
              <a:gd name="connsiteY44" fmla="*/ 1410015 h 1410015"/>
              <a:gd name="connsiteX45" fmla="*/ 2486538 w 11300162"/>
              <a:gd name="connsiteY45" fmla="*/ 1410015 h 1410015"/>
              <a:gd name="connsiteX46" fmla="*/ 2024831 w 11300162"/>
              <a:gd name="connsiteY46" fmla="*/ 1410015 h 1410015"/>
              <a:gd name="connsiteX47" fmla="*/ 1779728 w 11300162"/>
              <a:gd name="connsiteY47" fmla="*/ 1410015 h 1410015"/>
              <a:gd name="connsiteX48" fmla="*/ 993117 w 11300162"/>
              <a:gd name="connsiteY48" fmla="*/ 1410015 h 1410015"/>
              <a:gd name="connsiteX49" fmla="*/ 235007 w 11300162"/>
              <a:gd name="connsiteY49" fmla="*/ 1410015 h 1410015"/>
              <a:gd name="connsiteX50" fmla="*/ 0 w 11300162"/>
              <a:gd name="connsiteY50" fmla="*/ 1175008 h 1410015"/>
              <a:gd name="connsiteX51" fmla="*/ 0 w 11300162"/>
              <a:gd name="connsiteY51" fmla="*/ 695607 h 1410015"/>
              <a:gd name="connsiteX52" fmla="*/ 0 w 11300162"/>
              <a:gd name="connsiteY52" fmla="*/ 235007 h 141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300162" h="1410015" fill="none" extrusionOk="0">
                <a:moveTo>
                  <a:pt x="0" y="235007"/>
                </a:moveTo>
                <a:cubicBezTo>
                  <a:pt x="12257" y="124876"/>
                  <a:pt x="81869" y="25034"/>
                  <a:pt x="235007" y="0"/>
                </a:cubicBezTo>
                <a:cubicBezTo>
                  <a:pt x="330612" y="-10503"/>
                  <a:pt x="424901" y="21875"/>
                  <a:pt x="588412" y="0"/>
                </a:cubicBezTo>
                <a:cubicBezTo>
                  <a:pt x="751923" y="-21875"/>
                  <a:pt x="875569" y="44574"/>
                  <a:pt x="1050118" y="0"/>
                </a:cubicBezTo>
                <a:cubicBezTo>
                  <a:pt x="1224667" y="-44574"/>
                  <a:pt x="1221328" y="22697"/>
                  <a:pt x="1295221" y="0"/>
                </a:cubicBezTo>
                <a:cubicBezTo>
                  <a:pt x="1369114" y="-22697"/>
                  <a:pt x="1483502" y="20317"/>
                  <a:pt x="1648626" y="0"/>
                </a:cubicBezTo>
                <a:cubicBezTo>
                  <a:pt x="1813750" y="-20317"/>
                  <a:pt x="1854956" y="3202"/>
                  <a:pt x="2002031" y="0"/>
                </a:cubicBezTo>
                <a:cubicBezTo>
                  <a:pt x="2149106" y="-3202"/>
                  <a:pt x="2557838" y="72914"/>
                  <a:pt x="2788642" y="0"/>
                </a:cubicBezTo>
                <a:cubicBezTo>
                  <a:pt x="3019446" y="-72914"/>
                  <a:pt x="3086302" y="55697"/>
                  <a:pt x="3358650" y="0"/>
                </a:cubicBezTo>
                <a:cubicBezTo>
                  <a:pt x="3630998" y="-55697"/>
                  <a:pt x="3542709" y="16270"/>
                  <a:pt x="3603753" y="0"/>
                </a:cubicBezTo>
                <a:cubicBezTo>
                  <a:pt x="3664797" y="-16270"/>
                  <a:pt x="4082055" y="90485"/>
                  <a:pt x="4390364" y="0"/>
                </a:cubicBezTo>
                <a:cubicBezTo>
                  <a:pt x="4698673" y="-90485"/>
                  <a:pt x="4807278" y="45334"/>
                  <a:pt x="4960372" y="0"/>
                </a:cubicBezTo>
                <a:cubicBezTo>
                  <a:pt x="5113466" y="-45334"/>
                  <a:pt x="5149998" y="2230"/>
                  <a:pt x="5205475" y="0"/>
                </a:cubicBezTo>
                <a:cubicBezTo>
                  <a:pt x="5260952" y="-2230"/>
                  <a:pt x="5387980" y="16148"/>
                  <a:pt x="5450578" y="0"/>
                </a:cubicBezTo>
                <a:cubicBezTo>
                  <a:pt x="5513176" y="-16148"/>
                  <a:pt x="5868635" y="57693"/>
                  <a:pt x="6237189" y="0"/>
                </a:cubicBezTo>
                <a:cubicBezTo>
                  <a:pt x="6605743" y="-57693"/>
                  <a:pt x="6624728" y="46642"/>
                  <a:pt x="6807197" y="0"/>
                </a:cubicBezTo>
                <a:cubicBezTo>
                  <a:pt x="6989666" y="-46642"/>
                  <a:pt x="6946566" y="28879"/>
                  <a:pt x="7052300" y="0"/>
                </a:cubicBezTo>
                <a:cubicBezTo>
                  <a:pt x="7158034" y="-28879"/>
                  <a:pt x="7208551" y="13464"/>
                  <a:pt x="7297404" y="0"/>
                </a:cubicBezTo>
                <a:cubicBezTo>
                  <a:pt x="7386257" y="-13464"/>
                  <a:pt x="7497152" y="21168"/>
                  <a:pt x="7650808" y="0"/>
                </a:cubicBezTo>
                <a:cubicBezTo>
                  <a:pt x="7804464" y="-21168"/>
                  <a:pt x="8066634" y="25223"/>
                  <a:pt x="8220816" y="0"/>
                </a:cubicBezTo>
                <a:cubicBezTo>
                  <a:pt x="8374998" y="-25223"/>
                  <a:pt x="8506836" y="19125"/>
                  <a:pt x="8682522" y="0"/>
                </a:cubicBezTo>
                <a:cubicBezTo>
                  <a:pt x="8858208" y="-19125"/>
                  <a:pt x="8888209" y="27372"/>
                  <a:pt x="9035927" y="0"/>
                </a:cubicBezTo>
                <a:cubicBezTo>
                  <a:pt x="9183645" y="-27372"/>
                  <a:pt x="9288275" y="18468"/>
                  <a:pt x="9389332" y="0"/>
                </a:cubicBezTo>
                <a:cubicBezTo>
                  <a:pt x="9490389" y="-18468"/>
                  <a:pt x="9762197" y="30921"/>
                  <a:pt x="10067641" y="0"/>
                </a:cubicBezTo>
                <a:cubicBezTo>
                  <a:pt x="10373085" y="-30921"/>
                  <a:pt x="10260709" y="19380"/>
                  <a:pt x="10312745" y="0"/>
                </a:cubicBezTo>
                <a:cubicBezTo>
                  <a:pt x="10364781" y="-19380"/>
                  <a:pt x="10744705" y="18501"/>
                  <a:pt x="11065155" y="0"/>
                </a:cubicBezTo>
                <a:cubicBezTo>
                  <a:pt x="11194696" y="-38478"/>
                  <a:pt x="11304279" y="106647"/>
                  <a:pt x="11300162" y="235007"/>
                </a:cubicBezTo>
                <a:cubicBezTo>
                  <a:pt x="11343762" y="387745"/>
                  <a:pt x="11287792" y="568951"/>
                  <a:pt x="11300162" y="723808"/>
                </a:cubicBezTo>
                <a:cubicBezTo>
                  <a:pt x="11312532" y="878665"/>
                  <a:pt x="11281181" y="1010944"/>
                  <a:pt x="11300162" y="1175008"/>
                </a:cubicBezTo>
                <a:cubicBezTo>
                  <a:pt x="11304007" y="1309800"/>
                  <a:pt x="11195240" y="1414645"/>
                  <a:pt x="11065155" y="1410015"/>
                </a:cubicBezTo>
                <a:cubicBezTo>
                  <a:pt x="10929144" y="1442326"/>
                  <a:pt x="10697508" y="1370551"/>
                  <a:pt x="10495147" y="1410015"/>
                </a:cubicBezTo>
                <a:cubicBezTo>
                  <a:pt x="10292786" y="1449479"/>
                  <a:pt x="10057196" y="1397769"/>
                  <a:pt x="9925139" y="1410015"/>
                </a:cubicBezTo>
                <a:cubicBezTo>
                  <a:pt x="9793082" y="1422261"/>
                  <a:pt x="9684279" y="1390585"/>
                  <a:pt x="9463433" y="1410015"/>
                </a:cubicBezTo>
                <a:cubicBezTo>
                  <a:pt x="9242587" y="1429445"/>
                  <a:pt x="9331968" y="1390736"/>
                  <a:pt x="9218330" y="1410015"/>
                </a:cubicBezTo>
                <a:cubicBezTo>
                  <a:pt x="9104692" y="1429294"/>
                  <a:pt x="8878552" y="1386734"/>
                  <a:pt x="8648322" y="1410015"/>
                </a:cubicBezTo>
                <a:cubicBezTo>
                  <a:pt x="8418092" y="1433296"/>
                  <a:pt x="8185666" y="1405315"/>
                  <a:pt x="7970013" y="1410015"/>
                </a:cubicBezTo>
                <a:cubicBezTo>
                  <a:pt x="7754360" y="1414715"/>
                  <a:pt x="7822979" y="1403774"/>
                  <a:pt x="7724909" y="1410015"/>
                </a:cubicBezTo>
                <a:cubicBezTo>
                  <a:pt x="7626839" y="1416256"/>
                  <a:pt x="7301143" y="1387508"/>
                  <a:pt x="6938299" y="1410015"/>
                </a:cubicBezTo>
                <a:cubicBezTo>
                  <a:pt x="6575455" y="1432522"/>
                  <a:pt x="6760926" y="1399025"/>
                  <a:pt x="6584894" y="1410015"/>
                </a:cubicBezTo>
                <a:cubicBezTo>
                  <a:pt x="6408863" y="1421005"/>
                  <a:pt x="6233453" y="1366240"/>
                  <a:pt x="5906585" y="1410015"/>
                </a:cubicBezTo>
                <a:cubicBezTo>
                  <a:pt x="5579717" y="1453790"/>
                  <a:pt x="5389590" y="1351492"/>
                  <a:pt x="5119974" y="1410015"/>
                </a:cubicBezTo>
                <a:cubicBezTo>
                  <a:pt x="4850358" y="1468538"/>
                  <a:pt x="4874034" y="1386402"/>
                  <a:pt x="4766569" y="1410015"/>
                </a:cubicBezTo>
                <a:cubicBezTo>
                  <a:pt x="4659104" y="1433628"/>
                  <a:pt x="4364613" y="1379128"/>
                  <a:pt x="4196561" y="1410015"/>
                </a:cubicBezTo>
                <a:cubicBezTo>
                  <a:pt x="4028509" y="1440902"/>
                  <a:pt x="3835388" y="1384763"/>
                  <a:pt x="3518252" y="1410015"/>
                </a:cubicBezTo>
                <a:cubicBezTo>
                  <a:pt x="3201116" y="1435267"/>
                  <a:pt x="3266788" y="1395638"/>
                  <a:pt x="3164847" y="1410015"/>
                </a:cubicBezTo>
                <a:cubicBezTo>
                  <a:pt x="3062906" y="1424392"/>
                  <a:pt x="2796827" y="1363582"/>
                  <a:pt x="2486538" y="1410015"/>
                </a:cubicBezTo>
                <a:cubicBezTo>
                  <a:pt x="2176249" y="1456448"/>
                  <a:pt x="2233942" y="1384132"/>
                  <a:pt x="2024831" y="1410015"/>
                </a:cubicBezTo>
                <a:cubicBezTo>
                  <a:pt x="1815720" y="1435898"/>
                  <a:pt x="1860497" y="1395932"/>
                  <a:pt x="1779728" y="1410015"/>
                </a:cubicBezTo>
                <a:cubicBezTo>
                  <a:pt x="1698959" y="1424098"/>
                  <a:pt x="1224875" y="1408117"/>
                  <a:pt x="993117" y="1410015"/>
                </a:cubicBezTo>
                <a:cubicBezTo>
                  <a:pt x="761359" y="1411913"/>
                  <a:pt x="593250" y="1322845"/>
                  <a:pt x="235007" y="1410015"/>
                </a:cubicBezTo>
                <a:cubicBezTo>
                  <a:pt x="108324" y="1414990"/>
                  <a:pt x="3701" y="1300856"/>
                  <a:pt x="0" y="1175008"/>
                </a:cubicBezTo>
                <a:cubicBezTo>
                  <a:pt x="-50269" y="1051573"/>
                  <a:pt x="38754" y="844435"/>
                  <a:pt x="0" y="695607"/>
                </a:cubicBezTo>
                <a:cubicBezTo>
                  <a:pt x="-38754" y="546779"/>
                  <a:pt x="32951" y="385136"/>
                  <a:pt x="0" y="235007"/>
                </a:cubicBezTo>
                <a:close/>
              </a:path>
              <a:path w="11300162" h="1410015" stroke="0" extrusionOk="0">
                <a:moveTo>
                  <a:pt x="0" y="235007"/>
                </a:moveTo>
                <a:cubicBezTo>
                  <a:pt x="20991" y="89160"/>
                  <a:pt x="112860" y="-7562"/>
                  <a:pt x="235007" y="0"/>
                </a:cubicBezTo>
                <a:cubicBezTo>
                  <a:pt x="449636" y="-29156"/>
                  <a:pt x="820879" y="27690"/>
                  <a:pt x="1021618" y="0"/>
                </a:cubicBezTo>
                <a:cubicBezTo>
                  <a:pt x="1222357" y="-27690"/>
                  <a:pt x="1271906" y="38190"/>
                  <a:pt x="1375023" y="0"/>
                </a:cubicBezTo>
                <a:cubicBezTo>
                  <a:pt x="1478141" y="-38190"/>
                  <a:pt x="1609780" y="54321"/>
                  <a:pt x="1836729" y="0"/>
                </a:cubicBezTo>
                <a:cubicBezTo>
                  <a:pt x="2063678" y="-54321"/>
                  <a:pt x="2122480" y="18245"/>
                  <a:pt x="2298435" y="0"/>
                </a:cubicBezTo>
                <a:cubicBezTo>
                  <a:pt x="2474390" y="-18245"/>
                  <a:pt x="2796092" y="40272"/>
                  <a:pt x="2976744" y="0"/>
                </a:cubicBezTo>
                <a:cubicBezTo>
                  <a:pt x="3157396" y="-40272"/>
                  <a:pt x="3154999" y="12397"/>
                  <a:pt x="3221848" y="0"/>
                </a:cubicBezTo>
                <a:cubicBezTo>
                  <a:pt x="3288697" y="-12397"/>
                  <a:pt x="3375748" y="28796"/>
                  <a:pt x="3466951" y="0"/>
                </a:cubicBezTo>
                <a:cubicBezTo>
                  <a:pt x="3558154" y="-28796"/>
                  <a:pt x="3824032" y="47189"/>
                  <a:pt x="4036959" y="0"/>
                </a:cubicBezTo>
                <a:cubicBezTo>
                  <a:pt x="4249886" y="-47189"/>
                  <a:pt x="4413863" y="26270"/>
                  <a:pt x="4606967" y="0"/>
                </a:cubicBezTo>
                <a:cubicBezTo>
                  <a:pt x="4800071" y="-26270"/>
                  <a:pt x="4778079" y="25979"/>
                  <a:pt x="4852070" y="0"/>
                </a:cubicBezTo>
                <a:cubicBezTo>
                  <a:pt x="4926061" y="-25979"/>
                  <a:pt x="5210861" y="66700"/>
                  <a:pt x="5422078" y="0"/>
                </a:cubicBezTo>
                <a:cubicBezTo>
                  <a:pt x="5633295" y="-66700"/>
                  <a:pt x="5955049" y="45949"/>
                  <a:pt x="6100387" y="0"/>
                </a:cubicBezTo>
                <a:cubicBezTo>
                  <a:pt x="6245725" y="-45949"/>
                  <a:pt x="6286540" y="26850"/>
                  <a:pt x="6345491" y="0"/>
                </a:cubicBezTo>
                <a:cubicBezTo>
                  <a:pt x="6404442" y="-26850"/>
                  <a:pt x="6949389" y="35952"/>
                  <a:pt x="7132101" y="0"/>
                </a:cubicBezTo>
                <a:cubicBezTo>
                  <a:pt x="7314813" y="-35952"/>
                  <a:pt x="7672945" y="83717"/>
                  <a:pt x="7918712" y="0"/>
                </a:cubicBezTo>
                <a:cubicBezTo>
                  <a:pt x="8164479" y="-83717"/>
                  <a:pt x="8354991" y="73819"/>
                  <a:pt x="8597021" y="0"/>
                </a:cubicBezTo>
                <a:cubicBezTo>
                  <a:pt x="8839051" y="-73819"/>
                  <a:pt x="8752369" y="166"/>
                  <a:pt x="8842125" y="0"/>
                </a:cubicBezTo>
                <a:cubicBezTo>
                  <a:pt x="8931881" y="-166"/>
                  <a:pt x="9099158" y="49073"/>
                  <a:pt x="9303831" y="0"/>
                </a:cubicBezTo>
                <a:cubicBezTo>
                  <a:pt x="9508504" y="-49073"/>
                  <a:pt x="9731600" y="20395"/>
                  <a:pt x="9982140" y="0"/>
                </a:cubicBezTo>
                <a:cubicBezTo>
                  <a:pt x="10232680" y="-20395"/>
                  <a:pt x="10270570" y="7137"/>
                  <a:pt x="10443847" y="0"/>
                </a:cubicBezTo>
                <a:cubicBezTo>
                  <a:pt x="10617124" y="-7137"/>
                  <a:pt x="10790791" y="6903"/>
                  <a:pt x="11065155" y="0"/>
                </a:cubicBezTo>
                <a:cubicBezTo>
                  <a:pt x="11227436" y="11210"/>
                  <a:pt x="11298622" y="100136"/>
                  <a:pt x="11300162" y="235007"/>
                </a:cubicBezTo>
                <a:cubicBezTo>
                  <a:pt x="11309398" y="458720"/>
                  <a:pt x="11285017" y="581686"/>
                  <a:pt x="11300162" y="705008"/>
                </a:cubicBezTo>
                <a:cubicBezTo>
                  <a:pt x="11315307" y="828330"/>
                  <a:pt x="11275038" y="958959"/>
                  <a:pt x="11300162" y="1175008"/>
                </a:cubicBezTo>
                <a:cubicBezTo>
                  <a:pt x="11289719" y="1273574"/>
                  <a:pt x="11183839" y="1417626"/>
                  <a:pt x="11065155" y="1410015"/>
                </a:cubicBezTo>
                <a:cubicBezTo>
                  <a:pt x="10962147" y="1417358"/>
                  <a:pt x="10912554" y="1386124"/>
                  <a:pt x="10820052" y="1410015"/>
                </a:cubicBezTo>
                <a:cubicBezTo>
                  <a:pt x="10727550" y="1433906"/>
                  <a:pt x="10562142" y="1394463"/>
                  <a:pt x="10358345" y="1410015"/>
                </a:cubicBezTo>
                <a:cubicBezTo>
                  <a:pt x="10154548" y="1425567"/>
                  <a:pt x="9861003" y="1381908"/>
                  <a:pt x="9571735" y="1410015"/>
                </a:cubicBezTo>
                <a:cubicBezTo>
                  <a:pt x="9282467" y="1438122"/>
                  <a:pt x="9099365" y="1366953"/>
                  <a:pt x="8785124" y="1410015"/>
                </a:cubicBezTo>
                <a:cubicBezTo>
                  <a:pt x="8470883" y="1453077"/>
                  <a:pt x="8600539" y="1400617"/>
                  <a:pt x="8431719" y="1410015"/>
                </a:cubicBezTo>
                <a:cubicBezTo>
                  <a:pt x="8262899" y="1419413"/>
                  <a:pt x="8270701" y="1404698"/>
                  <a:pt x="8186616" y="1410015"/>
                </a:cubicBezTo>
                <a:cubicBezTo>
                  <a:pt x="8102531" y="1415332"/>
                  <a:pt x="7693946" y="1400358"/>
                  <a:pt x="7508306" y="1410015"/>
                </a:cubicBezTo>
                <a:cubicBezTo>
                  <a:pt x="7322666" y="1419672"/>
                  <a:pt x="7266144" y="1382565"/>
                  <a:pt x="7154902" y="1410015"/>
                </a:cubicBezTo>
                <a:cubicBezTo>
                  <a:pt x="7043660" y="1437465"/>
                  <a:pt x="6591806" y="1389161"/>
                  <a:pt x="6368291" y="1410015"/>
                </a:cubicBezTo>
                <a:cubicBezTo>
                  <a:pt x="6144776" y="1430869"/>
                  <a:pt x="6192271" y="1405517"/>
                  <a:pt x="6123187" y="1410015"/>
                </a:cubicBezTo>
                <a:cubicBezTo>
                  <a:pt x="6054103" y="1414513"/>
                  <a:pt x="5740873" y="1386006"/>
                  <a:pt x="5444878" y="1410015"/>
                </a:cubicBezTo>
                <a:cubicBezTo>
                  <a:pt x="5148883" y="1434024"/>
                  <a:pt x="5173996" y="1400485"/>
                  <a:pt x="4983172" y="1410015"/>
                </a:cubicBezTo>
                <a:cubicBezTo>
                  <a:pt x="4792348" y="1419545"/>
                  <a:pt x="4801174" y="1375156"/>
                  <a:pt x="4629767" y="1410015"/>
                </a:cubicBezTo>
                <a:cubicBezTo>
                  <a:pt x="4458361" y="1444874"/>
                  <a:pt x="4340991" y="1397140"/>
                  <a:pt x="4059759" y="1410015"/>
                </a:cubicBezTo>
                <a:cubicBezTo>
                  <a:pt x="3778527" y="1422890"/>
                  <a:pt x="3749079" y="1399011"/>
                  <a:pt x="3489751" y="1410015"/>
                </a:cubicBezTo>
                <a:cubicBezTo>
                  <a:pt x="3230423" y="1421019"/>
                  <a:pt x="3127589" y="1341622"/>
                  <a:pt x="2811442" y="1410015"/>
                </a:cubicBezTo>
                <a:cubicBezTo>
                  <a:pt x="2495295" y="1478408"/>
                  <a:pt x="2408947" y="1349588"/>
                  <a:pt x="2241434" y="1410015"/>
                </a:cubicBezTo>
                <a:cubicBezTo>
                  <a:pt x="2073921" y="1470442"/>
                  <a:pt x="2017038" y="1382208"/>
                  <a:pt x="1888030" y="1410015"/>
                </a:cubicBezTo>
                <a:cubicBezTo>
                  <a:pt x="1759022" y="1437822"/>
                  <a:pt x="1723846" y="1384094"/>
                  <a:pt x="1642926" y="1410015"/>
                </a:cubicBezTo>
                <a:cubicBezTo>
                  <a:pt x="1562006" y="1435936"/>
                  <a:pt x="1513324" y="1390023"/>
                  <a:pt x="1397823" y="1410015"/>
                </a:cubicBezTo>
                <a:cubicBezTo>
                  <a:pt x="1282322" y="1430007"/>
                  <a:pt x="710080" y="1338272"/>
                  <a:pt x="235007" y="1410015"/>
                </a:cubicBezTo>
                <a:cubicBezTo>
                  <a:pt x="96845" y="1415222"/>
                  <a:pt x="-3366" y="1303061"/>
                  <a:pt x="0" y="1175008"/>
                </a:cubicBezTo>
                <a:cubicBezTo>
                  <a:pt x="-6299" y="1029660"/>
                  <a:pt x="15443" y="850308"/>
                  <a:pt x="0" y="686207"/>
                </a:cubicBezTo>
                <a:cubicBezTo>
                  <a:pt x="-15443" y="522106"/>
                  <a:pt x="25020" y="446523"/>
                  <a:pt x="0" y="235007"/>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Les périphériques</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14</a:t>
            </a:r>
          </a:p>
        </p:txBody>
      </p:sp>
      <p:sp>
        <p:nvSpPr>
          <p:cNvPr id="9" name="TextBox 8">
            <a:extLst>
              <a:ext uri="{FF2B5EF4-FFF2-40B4-BE49-F238E27FC236}">
                <a16:creationId xmlns:a16="http://schemas.microsoft.com/office/drawing/2014/main" id="{0CAD686B-E7A1-6937-28CA-24A3D093736B}"/>
              </a:ext>
            </a:extLst>
          </p:cNvPr>
          <p:cNvSpPr txBox="1"/>
          <p:nvPr/>
        </p:nvSpPr>
        <p:spPr>
          <a:xfrm>
            <a:off x="359366" y="825290"/>
            <a:ext cx="11180064" cy="5511765"/>
          </a:xfrm>
          <a:prstGeom prst="rect">
            <a:avLst/>
          </a:prstGeom>
          <a:noFill/>
        </p:spPr>
        <p:txBody>
          <a:bodyPr wrap="square">
            <a:spAutoFit/>
          </a:bodyPr>
          <a:lstStyle/>
          <a:p>
            <a:pPr>
              <a:lnSpc>
                <a:spcPct val="250000"/>
              </a:lnSpc>
            </a:pPr>
            <a:r>
              <a:rPr lang="fr-FR" dirty="0">
                <a:latin typeface="Arial" panose="020B0604020202020204" pitchFamily="34" charset="0"/>
                <a:cs typeface="Arial" panose="020B0604020202020204" pitchFamily="34" charset="0"/>
              </a:rPr>
              <a:t>Les périphériques regroupent les dispositifs d’entrée, de sortie, ainsi que ceux d’entrée/sortie.</a:t>
            </a:r>
          </a:p>
          <a:p>
            <a:pPr marL="285750" indent="-285750" algn="just">
              <a:lnSpc>
                <a:spcPct val="250000"/>
              </a:lnSpc>
              <a:buFont typeface="Wingdings" panose="05000000000000000000" pitchFamily="2" charset="2"/>
              <a:buChar char="q"/>
            </a:pPr>
            <a:r>
              <a:rPr lang="fr-FR" b="1" dirty="0">
                <a:latin typeface="Arial" panose="020B0604020202020204" pitchFamily="34" charset="0"/>
                <a:cs typeface="Arial" panose="020B0604020202020204" pitchFamily="34" charset="0"/>
              </a:rPr>
              <a:t>Périphériques d'entrée</a:t>
            </a:r>
            <a:r>
              <a:rPr lang="fr-FR" dirty="0">
                <a:latin typeface="Arial" panose="020B0604020202020204" pitchFamily="34" charset="0"/>
                <a:cs typeface="Arial" panose="020B0604020202020204" pitchFamily="34" charset="0"/>
              </a:rPr>
              <a:t> : Ces périphériques permettent de transmettre des données vers l’ordinateur, tels que le clavier, la souris, le microphone, et la webcam.</a:t>
            </a:r>
          </a:p>
          <a:p>
            <a:pPr marL="285750" indent="-285750" algn="just">
              <a:lnSpc>
                <a:spcPct val="250000"/>
              </a:lnSpc>
              <a:buFont typeface="Wingdings" panose="05000000000000000000" pitchFamily="2" charset="2"/>
              <a:buChar char="q"/>
            </a:pPr>
            <a:r>
              <a:rPr lang="fr-FR" b="1" dirty="0">
                <a:latin typeface="Arial" panose="020B0604020202020204" pitchFamily="34" charset="0"/>
                <a:cs typeface="Arial" panose="020B0604020202020204" pitchFamily="34" charset="0"/>
              </a:rPr>
              <a:t>Périphériques de sortie</a:t>
            </a:r>
            <a:r>
              <a:rPr lang="fr-FR" dirty="0">
                <a:latin typeface="Arial" panose="020B0604020202020204" pitchFamily="34" charset="0"/>
                <a:cs typeface="Arial" panose="020B0604020202020204" pitchFamily="34" charset="0"/>
              </a:rPr>
              <a:t> : Ces dispositifs reçoivent des données de l’ordinateur pour les envoyer à l’extérieur, par exemple, l'écran, l'imprimante, et les haut-parleurs.</a:t>
            </a:r>
          </a:p>
          <a:p>
            <a:pPr marL="285750" indent="-285750" algn="just">
              <a:lnSpc>
                <a:spcPct val="250000"/>
              </a:lnSpc>
              <a:buFont typeface="Wingdings" panose="05000000000000000000" pitchFamily="2" charset="2"/>
              <a:buChar char="q"/>
            </a:pPr>
            <a:r>
              <a:rPr lang="fr-FR" b="1" dirty="0">
                <a:latin typeface="Arial" panose="020B0604020202020204" pitchFamily="34" charset="0"/>
                <a:cs typeface="Arial" panose="020B0604020202020204" pitchFamily="34" charset="0"/>
              </a:rPr>
              <a:t>Périphériques d'entrée/sortie</a:t>
            </a:r>
            <a:r>
              <a:rPr lang="fr-FR" dirty="0">
                <a:latin typeface="Arial" panose="020B0604020202020204" pitchFamily="34" charset="0"/>
                <a:cs typeface="Arial" panose="020B0604020202020204" pitchFamily="34" charset="0"/>
              </a:rPr>
              <a:t> : Ces périphériques peuvent simultanément transmettre et recevoir des données. On les appelle aussi périphériques de stockage ou mémoires externes (ou mémoires auxiliaires), tels que la disquette, le CD-ROM, la clé USB, et le disque dur externe.</a:t>
            </a:r>
          </a:p>
        </p:txBody>
      </p:sp>
    </p:spTree>
    <p:extLst>
      <p:ext uri="{BB962C8B-B14F-4D97-AF65-F5344CB8AC3E}">
        <p14:creationId xmlns:p14="http://schemas.microsoft.com/office/powerpoint/2010/main" val="2537362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Composition d’un ordinateur</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39430" y="6523756"/>
            <a:ext cx="664762" cy="369332"/>
          </a:xfrm>
          <a:prstGeom prst="rect">
            <a:avLst/>
          </a:prstGeom>
          <a:solidFill>
            <a:schemeClr val="accent1">
              <a:lumMod val="75000"/>
            </a:schemeClr>
          </a:solidFill>
        </p:spPr>
        <p:txBody>
          <a:bodyPr wrap="square" rtlCol="0">
            <a:spAutoFit/>
          </a:bodyPr>
          <a:lstStyle/>
          <a:p>
            <a:pPr algn="ctr"/>
            <a:r>
              <a:rPr lang="fr-FR" b="1" dirty="0">
                <a:solidFill>
                  <a:schemeClr val="bg1"/>
                </a:solidFill>
                <a:cs typeface="Times New Roman" panose="02020603050405020304" pitchFamily="18" charset="0"/>
              </a:rPr>
              <a:t>15</a:t>
            </a:r>
          </a:p>
        </p:txBody>
      </p:sp>
      <p:pic>
        <p:nvPicPr>
          <p:cNvPr id="5" name="Picture 4">
            <a:extLst>
              <a:ext uri="{FF2B5EF4-FFF2-40B4-BE49-F238E27FC236}">
                <a16:creationId xmlns:a16="http://schemas.microsoft.com/office/drawing/2014/main" id="{62F431C6-F2A1-8277-349F-2604562ED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159" y="597944"/>
            <a:ext cx="4781550" cy="6110478"/>
          </a:xfrm>
          <a:prstGeom prst="rect">
            <a:avLst/>
          </a:prstGeom>
        </p:spPr>
      </p:pic>
    </p:spTree>
    <p:extLst>
      <p:ext uri="{BB962C8B-B14F-4D97-AF65-F5344CB8AC3E}">
        <p14:creationId xmlns:p14="http://schemas.microsoft.com/office/powerpoint/2010/main" val="173737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4919" y="482348"/>
            <a:ext cx="5396554" cy="1277273"/>
          </a:xfrm>
          <a:prstGeom prst="rect">
            <a:avLst/>
          </a:prstGeom>
          <a:noFill/>
        </p:spPr>
        <p:txBody>
          <a:bodyPr wrap="square" rtlCol="0">
            <a:spAutoFit/>
          </a:bodyPr>
          <a:lstStyle/>
          <a:p>
            <a:pPr algn="ctr">
              <a:lnSpc>
                <a:spcPct val="200000"/>
              </a:lnSpc>
            </a:pPr>
            <a:r>
              <a:rPr lang="fr-FR" sz="4400" u="sng" dirty="0">
                <a:latin typeface="Lucida Calligraphy" pitchFamily="66" charset="0"/>
              </a:rPr>
              <a:t>Prochain cours</a:t>
            </a:r>
          </a:p>
        </p:txBody>
      </p:sp>
      <p:sp>
        <p:nvSpPr>
          <p:cNvPr id="3" name="ZoneTexte 4">
            <a:extLst>
              <a:ext uri="{FF2B5EF4-FFF2-40B4-BE49-F238E27FC236}">
                <a16:creationId xmlns:a16="http://schemas.microsoft.com/office/drawing/2014/main" id="{8DC02018-7E53-5A80-6950-2397AD8A0769}"/>
              </a:ext>
            </a:extLst>
          </p:cNvPr>
          <p:cNvSpPr txBox="1"/>
          <p:nvPr/>
        </p:nvSpPr>
        <p:spPr>
          <a:xfrm>
            <a:off x="284919" y="2271524"/>
            <a:ext cx="5396554" cy="219579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Systèmes de numérotation</a:t>
            </a:r>
          </a:p>
          <a:p>
            <a:pPr marL="285750" indent="-285750">
              <a:lnSpc>
                <a:spcPct val="20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Conversions entre bases</a:t>
            </a:r>
          </a:p>
          <a:p>
            <a:pPr marL="285750" indent="-285750">
              <a:lnSpc>
                <a:spcPct val="20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Mode d’évaluation</a:t>
            </a:r>
            <a:endParaRPr sz="2800" b="1"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7661A8A-5CE2-0409-5A66-5502E3E939F3}"/>
              </a:ext>
            </a:extLst>
          </p:cNvPr>
          <p:cNvSpPr txBox="1"/>
          <p:nvPr/>
        </p:nvSpPr>
        <p:spPr>
          <a:xfrm>
            <a:off x="11527238" y="6342150"/>
            <a:ext cx="664762" cy="523220"/>
          </a:xfrm>
          <a:prstGeom prst="rect">
            <a:avLst/>
          </a:prstGeom>
          <a:solidFill>
            <a:schemeClr val="accent1">
              <a:lumMod val="75000"/>
            </a:schemeClr>
          </a:solidFill>
        </p:spPr>
        <p:txBody>
          <a:bodyPr wrap="square" rtlCol="0">
            <a:spAutoFit/>
          </a:bodyPr>
          <a:lstStyle/>
          <a:p>
            <a:pPr algn="ctr"/>
            <a:r>
              <a:rPr lang="fr-FR" sz="2800" b="1" dirty="0">
                <a:solidFill>
                  <a:schemeClr val="bg1"/>
                </a:solidFill>
                <a:cs typeface="Times New Roman" panose="02020603050405020304" pitchFamily="18" charset="0"/>
              </a:rPr>
              <a:t>02</a:t>
            </a:r>
          </a:p>
        </p:txBody>
      </p:sp>
      <p:sp>
        <p:nvSpPr>
          <p:cNvPr id="3" name="TextBox 2">
            <a:extLst>
              <a:ext uri="{FF2B5EF4-FFF2-40B4-BE49-F238E27FC236}">
                <a16:creationId xmlns:a16="http://schemas.microsoft.com/office/drawing/2014/main" id="{4F459CFB-544D-8088-A221-CDD838F39443}"/>
              </a:ext>
            </a:extLst>
          </p:cNvPr>
          <p:cNvSpPr txBox="1"/>
          <p:nvPr/>
        </p:nvSpPr>
        <p:spPr>
          <a:xfrm>
            <a:off x="237969" y="524256"/>
            <a:ext cx="4030133" cy="2103461"/>
          </a:xfrm>
          <a:prstGeom prst="rect">
            <a:avLst/>
          </a:prstGeom>
          <a:noFill/>
        </p:spPr>
        <p:txBody>
          <a:bodyPr wrap="square" rtlCol="0">
            <a:spAutoFit/>
          </a:bodyPr>
          <a:lstStyle/>
          <a:p>
            <a:pPr marL="342900" indent="-342900">
              <a:lnSpc>
                <a:spcPct val="30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Contrôle continue: 40%</a:t>
            </a:r>
          </a:p>
          <a:p>
            <a:pPr marL="342900" indent="-342900">
              <a:lnSpc>
                <a:spcPct val="30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Examen: 60%</a:t>
            </a:r>
          </a:p>
        </p:txBody>
      </p:sp>
      <p:sp>
        <p:nvSpPr>
          <p:cNvPr id="5" name="TextBox 4">
            <a:extLst>
              <a:ext uri="{FF2B5EF4-FFF2-40B4-BE49-F238E27FC236}">
                <a16:creationId xmlns:a16="http://schemas.microsoft.com/office/drawing/2014/main" id="{5E7B325E-5977-BF3A-FDEF-B3902E8FD8DC}"/>
              </a:ext>
            </a:extLst>
          </p:cNvPr>
          <p:cNvSpPr txBox="1"/>
          <p:nvPr/>
        </p:nvSpPr>
        <p:spPr>
          <a:xfrm>
            <a:off x="237969" y="2654240"/>
            <a:ext cx="10600494" cy="995465"/>
          </a:xfrm>
          <a:prstGeom prst="rect">
            <a:avLst/>
          </a:prstGeom>
          <a:noFill/>
        </p:spPr>
        <p:txBody>
          <a:bodyPr wrap="square" rtlCol="0">
            <a:spAutoFit/>
          </a:bodyPr>
          <a:lstStyle/>
          <a:p>
            <a:pPr marL="342900" indent="-342900">
              <a:lnSpc>
                <a:spcPct val="30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Note contrôle continu= (intero1)+ (intero2)+(Assiduité)</a:t>
            </a:r>
          </a:p>
        </p:txBody>
      </p:sp>
      <p:cxnSp>
        <p:nvCxnSpPr>
          <p:cNvPr id="6" name="Straight Arrow Connector 5">
            <a:extLst>
              <a:ext uri="{FF2B5EF4-FFF2-40B4-BE49-F238E27FC236}">
                <a16:creationId xmlns:a16="http://schemas.microsoft.com/office/drawing/2014/main" id="{ACDCD001-7D09-3CF2-898F-9F9C64AD9B60}"/>
              </a:ext>
            </a:extLst>
          </p:cNvPr>
          <p:cNvCxnSpPr>
            <a:cxnSpLocks/>
          </p:cNvCxnSpPr>
          <p:nvPr/>
        </p:nvCxnSpPr>
        <p:spPr>
          <a:xfrm>
            <a:off x="4096512" y="3649705"/>
            <a:ext cx="0" cy="11094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B07E2AD-B537-912A-A99B-A7D87B871913}"/>
              </a:ext>
            </a:extLst>
          </p:cNvPr>
          <p:cNvCxnSpPr>
            <a:cxnSpLocks/>
          </p:cNvCxnSpPr>
          <p:nvPr/>
        </p:nvCxnSpPr>
        <p:spPr>
          <a:xfrm>
            <a:off x="5370576" y="3649705"/>
            <a:ext cx="0" cy="11094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2ACCBD7-2AEA-EA4C-9356-68E56456AA6E}"/>
              </a:ext>
            </a:extLst>
          </p:cNvPr>
          <p:cNvCxnSpPr>
            <a:cxnSpLocks/>
          </p:cNvCxnSpPr>
          <p:nvPr/>
        </p:nvCxnSpPr>
        <p:spPr>
          <a:xfrm>
            <a:off x="6760464" y="3649705"/>
            <a:ext cx="0" cy="11094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94D6EB-9BA0-B076-957E-940EB971EB0A}"/>
              </a:ext>
            </a:extLst>
          </p:cNvPr>
          <p:cNvSpPr txBox="1"/>
          <p:nvPr/>
        </p:nvSpPr>
        <p:spPr>
          <a:xfrm>
            <a:off x="3868814" y="4784224"/>
            <a:ext cx="774191" cy="369332"/>
          </a:xfrm>
          <a:prstGeom prst="rect">
            <a:avLst/>
          </a:prstGeom>
          <a:noFill/>
        </p:spPr>
        <p:txBody>
          <a:bodyPr wrap="square">
            <a:spAutoFit/>
          </a:bodyPr>
          <a:lstStyle/>
          <a:p>
            <a:r>
              <a:rPr lang="fr-FR" sz="1800" dirty="0">
                <a:latin typeface="Times New Roman" panose="02020603050405020304" pitchFamily="18" charset="0"/>
                <a:cs typeface="Times New Roman" panose="02020603050405020304" pitchFamily="18" charset="0"/>
              </a:rPr>
              <a:t>7,5</a:t>
            </a:r>
            <a:endParaRPr lang="fr-FR" dirty="0"/>
          </a:p>
        </p:txBody>
      </p:sp>
      <p:sp>
        <p:nvSpPr>
          <p:cNvPr id="13" name="TextBox 12">
            <a:extLst>
              <a:ext uri="{FF2B5EF4-FFF2-40B4-BE49-F238E27FC236}">
                <a16:creationId xmlns:a16="http://schemas.microsoft.com/office/drawing/2014/main" id="{07845DEB-0C01-6876-85AD-77605CC8CAF9}"/>
              </a:ext>
            </a:extLst>
          </p:cNvPr>
          <p:cNvSpPr txBox="1"/>
          <p:nvPr/>
        </p:nvSpPr>
        <p:spPr>
          <a:xfrm>
            <a:off x="5142878" y="4778128"/>
            <a:ext cx="774191" cy="369332"/>
          </a:xfrm>
          <a:prstGeom prst="rect">
            <a:avLst/>
          </a:prstGeom>
          <a:noFill/>
        </p:spPr>
        <p:txBody>
          <a:bodyPr wrap="square">
            <a:spAutoFit/>
          </a:bodyPr>
          <a:lstStyle/>
          <a:p>
            <a:r>
              <a:rPr lang="fr-FR" sz="1800" dirty="0">
                <a:latin typeface="Times New Roman" panose="02020603050405020304" pitchFamily="18" charset="0"/>
                <a:cs typeface="Times New Roman" panose="02020603050405020304" pitchFamily="18" charset="0"/>
              </a:rPr>
              <a:t>7,5</a:t>
            </a:r>
            <a:endParaRPr lang="fr-FR" dirty="0"/>
          </a:p>
        </p:txBody>
      </p:sp>
      <p:sp>
        <p:nvSpPr>
          <p:cNvPr id="14" name="TextBox 13">
            <a:extLst>
              <a:ext uri="{FF2B5EF4-FFF2-40B4-BE49-F238E27FC236}">
                <a16:creationId xmlns:a16="http://schemas.microsoft.com/office/drawing/2014/main" id="{8342F03F-F650-0A89-8B6D-7B9222C5E6FB}"/>
              </a:ext>
            </a:extLst>
          </p:cNvPr>
          <p:cNvSpPr txBox="1"/>
          <p:nvPr/>
        </p:nvSpPr>
        <p:spPr>
          <a:xfrm>
            <a:off x="6624206" y="4784224"/>
            <a:ext cx="774191" cy="369332"/>
          </a:xfrm>
          <a:prstGeom prst="rect">
            <a:avLst/>
          </a:prstGeom>
          <a:noFill/>
        </p:spPr>
        <p:txBody>
          <a:bodyPr wrap="square">
            <a:spAutoFit/>
          </a:bodyPr>
          <a:lstStyle/>
          <a:p>
            <a:r>
              <a:rPr lang="fr-FR" sz="1800" dirty="0">
                <a:latin typeface="Times New Roman" panose="02020603050405020304" pitchFamily="18" charset="0"/>
                <a:cs typeface="Times New Roman" panose="02020603050405020304" pitchFamily="18" charset="0"/>
              </a:rPr>
              <a:t>5</a:t>
            </a:r>
            <a:endParaRPr lang="fr-FR" dirty="0"/>
          </a:p>
        </p:txBody>
      </p:sp>
    </p:spTree>
    <p:extLst>
      <p:ext uri="{BB962C8B-B14F-4D97-AF65-F5344CB8AC3E}">
        <p14:creationId xmlns:p14="http://schemas.microsoft.com/office/powerpoint/2010/main" val="189934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A propos du cours</a:t>
            </a:r>
            <a:endParaRPr sz="2800" b="1"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7661A8A-5CE2-0409-5A66-5502E3E939F3}"/>
              </a:ext>
            </a:extLst>
          </p:cNvPr>
          <p:cNvSpPr txBox="1"/>
          <p:nvPr/>
        </p:nvSpPr>
        <p:spPr>
          <a:xfrm>
            <a:off x="11527238" y="6342150"/>
            <a:ext cx="664762" cy="523220"/>
          </a:xfrm>
          <a:prstGeom prst="rect">
            <a:avLst/>
          </a:prstGeom>
          <a:solidFill>
            <a:schemeClr val="accent1">
              <a:lumMod val="75000"/>
            </a:schemeClr>
          </a:solidFill>
        </p:spPr>
        <p:txBody>
          <a:bodyPr wrap="square" rtlCol="0">
            <a:spAutoFit/>
          </a:bodyPr>
          <a:lstStyle/>
          <a:p>
            <a:pPr algn="ctr"/>
            <a:r>
              <a:rPr lang="fr-FR" sz="2800" b="1" dirty="0">
                <a:solidFill>
                  <a:schemeClr val="bg1"/>
                </a:solidFill>
                <a:cs typeface="Times New Roman" panose="02020603050405020304" pitchFamily="18" charset="0"/>
              </a:rPr>
              <a:t>03</a:t>
            </a:r>
          </a:p>
        </p:txBody>
      </p:sp>
      <p:sp>
        <p:nvSpPr>
          <p:cNvPr id="7" name="TextBox 6">
            <a:extLst>
              <a:ext uri="{FF2B5EF4-FFF2-40B4-BE49-F238E27FC236}">
                <a16:creationId xmlns:a16="http://schemas.microsoft.com/office/drawing/2014/main" id="{C4BDD3EE-3501-47A2-E1D9-EECCE5F5295B}"/>
              </a:ext>
            </a:extLst>
          </p:cNvPr>
          <p:cNvSpPr txBox="1"/>
          <p:nvPr/>
        </p:nvSpPr>
        <p:spPr>
          <a:xfrm>
            <a:off x="146304" y="682752"/>
            <a:ext cx="11838432" cy="5617179"/>
          </a:xfrm>
          <a:prstGeom prst="rect">
            <a:avLst/>
          </a:prstGeom>
          <a:noFill/>
        </p:spPr>
        <p:txBody>
          <a:bodyPr wrap="square">
            <a:spAutoFit/>
          </a:bodyPr>
          <a:lstStyle/>
          <a:p>
            <a:pPr algn="ctr">
              <a:lnSpc>
                <a:spcPct val="250000"/>
              </a:lnSpc>
            </a:pPr>
            <a:r>
              <a:rPr lang="fr-FR" b="1" dirty="0">
                <a:latin typeface="Times New Roman" panose="02020603050405020304" pitchFamily="18" charset="0"/>
                <a:cs typeface="Times New Roman" panose="02020603050405020304" pitchFamily="18" charset="0"/>
              </a:rPr>
              <a:t>Partie01:</a:t>
            </a:r>
            <a:r>
              <a:rPr lang="fr-FR" b="1" u="sng" dirty="0">
                <a:latin typeface="Times New Roman" panose="02020603050405020304" pitchFamily="18" charset="0"/>
                <a:cs typeface="Times New Roman" panose="02020603050405020304" pitchFamily="18" charset="0"/>
              </a:rPr>
              <a:t>Introduction à l'informatique </a:t>
            </a:r>
          </a:p>
          <a:p>
            <a:pPr>
              <a:lnSpc>
                <a:spcPct val="300000"/>
              </a:lnSpc>
            </a:pPr>
            <a:r>
              <a:rPr lang="fr-FR" dirty="0">
                <a:latin typeface="Times New Roman" panose="02020603050405020304" pitchFamily="18" charset="0"/>
                <a:cs typeface="Times New Roman" panose="02020603050405020304" pitchFamily="18" charset="0"/>
              </a:rPr>
              <a:t>1- Définition de l'informatique</a:t>
            </a:r>
          </a:p>
          <a:p>
            <a:pPr>
              <a:lnSpc>
                <a:spcPct val="300000"/>
              </a:lnSpc>
            </a:pPr>
            <a:r>
              <a:rPr lang="fr-FR" dirty="0">
                <a:latin typeface="Times New Roman" panose="02020603050405020304" pitchFamily="18" charset="0"/>
                <a:cs typeface="Times New Roman" panose="02020603050405020304" pitchFamily="18" charset="0"/>
              </a:rPr>
              <a:t>2- Evolution de l'informatique et des ordinateurs </a:t>
            </a:r>
          </a:p>
          <a:p>
            <a:pPr>
              <a:lnSpc>
                <a:spcPct val="300000"/>
              </a:lnSpc>
            </a:pPr>
            <a:r>
              <a:rPr lang="fr-FR" dirty="0">
                <a:latin typeface="Times New Roman" panose="02020603050405020304" pitchFamily="18" charset="0"/>
                <a:cs typeface="Times New Roman" panose="02020603050405020304" pitchFamily="18" charset="0"/>
              </a:rPr>
              <a:t>3- Les systèmes de codage des informations </a:t>
            </a:r>
          </a:p>
          <a:p>
            <a:pPr>
              <a:lnSpc>
                <a:spcPct val="300000"/>
              </a:lnSpc>
            </a:pPr>
            <a:r>
              <a:rPr lang="fr-FR" dirty="0">
                <a:latin typeface="Times New Roman" panose="02020603050405020304" pitchFamily="18" charset="0"/>
                <a:cs typeface="Times New Roman" panose="02020603050405020304" pitchFamily="18" charset="0"/>
              </a:rPr>
              <a:t>4- Principe de fonctionnement d'un ordinateur </a:t>
            </a:r>
          </a:p>
          <a:p>
            <a:pPr>
              <a:lnSpc>
                <a:spcPct val="300000"/>
              </a:lnSpc>
            </a:pPr>
            <a:r>
              <a:rPr lang="fr-FR" dirty="0">
                <a:latin typeface="Times New Roman" panose="02020603050405020304" pitchFamily="18" charset="0"/>
                <a:cs typeface="Times New Roman" panose="02020603050405020304" pitchFamily="18" charset="0"/>
              </a:rPr>
              <a:t>5- Partie matériel d'un ordinateur </a:t>
            </a:r>
          </a:p>
          <a:p>
            <a:pPr>
              <a:lnSpc>
                <a:spcPct val="300000"/>
              </a:lnSpc>
            </a:pPr>
            <a:r>
              <a:rPr lang="fr-FR" dirty="0">
                <a:latin typeface="Times New Roman" panose="02020603050405020304" pitchFamily="18" charset="0"/>
                <a:cs typeface="Times New Roman" panose="02020603050405020304" pitchFamily="18" charset="0"/>
              </a:rPr>
              <a:t>6- Partie système </a:t>
            </a:r>
          </a:p>
        </p:txBody>
      </p:sp>
    </p:spTree>
    <p:extLst>
      <p:ext uri="{BB962C8B-B14F-4D97-AF65-F5344CB8AC3E}">
        <p14:creationId xmlns:p14="http://schemas.microsoft.com/office/powerpoint/2010/main" val="155621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A propos du cours</a:t>
            </a:r>
            <a:endParaRPr sz="2800" b="1"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7661A8A-5CE2-0409-5A66-5502E3E939F3}"/>
              </a:ext>
            </a:extLst>
          </p:cNvPr>
          <p:cNvSpPr txBox="1"/>
          <p:nvPr/>
        </p:nvSpPr>
        <p:spPr>
          <a:xfrm>
            <a:off x="11527238" y="6342150"/>
            <a:ext cx="664762" cy="523220"/>
          </a:xfrm>
          <a:prstGeom prst="rect">
            <a:avLst/>
          </a:prstGeom>
          <a:solidFill>
            <a:schemeClr val="accent1">
              <a:lumMod val="75000"/>
            </a:schemeClr>
          </a:solidFill>
        </p:spPr>
        <p:txBody>
          <a:bodyPr wrap="square" rtlCol="0">
            <a:spAutoFit/>
          </a:bodyPr>
          <a:lstStyle/>
          <a:p>
            <a:pPr algn="ctr"/>
            <a:r>
              <a:rPr lang="fr-FR" sz="2800" b="1" dirty="0">
                <a:solidFill>
                  <a:schemeClr val="bg1"/>
                </a:solidFill>
                <a:cs typeface="Times New Roman" panose="02020603050405020304" pitchFamily="18" charset="0"/>
              </a:rPr>
              <a:t>04</a:t>
            </a:r>
          </a:p>
        </p:txBody>
      </p:sp>
      <p:sp>
        <p:nvSpPr>
          <p:cNvPr id="7" name="TextBox 6">
            <a:extLst>
              <a:ext uri="{FF2B5EF4-FFF2-40B4-BE49-F238E27FC236}">
                <a16:creationId xmlns:a16="http://schemas.microsoft.com/office/drawing/2014/main" id="{C4BDD3EE-3501-47A2-E1D9-EECCE5F5295B}"/>
              </a:ext>
            </a:extLst>
          </p:cNvPr>
          <p:cNvSpPr txBox="1"/>
          <p:nvPr/>
        </p:nvSpPr>
        <p:spPr>
          <a:xfrm>
            <a:off x="146304" y="682752"/>
            <a:ext cx="11838432" cy="5691751"/>
          </a:xfrm>
          <a:prstGeom prst="rect">
            <a:avLst/>
          </a:prstGeom>
          <a:noFill/>
        </p:spPr>
        <p:txBody>
          <a:bodyPr wrap="square">
            <a:spAutoFit/>
          </a:bodyPr>
          <a:lstStyle/>
          <a:p>
            <a:pPr algn="ctr">
              <a:lnSpc>
                <a:spcPct val="250000"/>
              </a:lnSpc>
            </a:pPr>
            <a:r>
              <a:rPr lang="fr-FR" b="1" dirty="0">
                <a:latin typeface="Times New Roman" panose="02020603050405020304" pitchFamily="18" charset="0"/>
                <a:cs typeface="Times New Roman" panose="02020603050405020304" pitchFamily="18" charset="0"/>
              </a:rPr>
              <a:t>Partie 02: </a:t>
            </a:r>
            <a:r>
              <a:rPr lang="fr-FR" b="1" u="sng" dirty="0">
                <a:latin typeface="Times New Roman" panose="02020603050405020304" pitchFamily="18" charset="0"/>
                <a:cs typeface="Times New Roman" panose="02020603050405020304" pitchFamily="18" charset="0"/>
              </a:rPr>
              <a:t>Notions d'algorithme et de programme</a:t>
            </a:r>
            <a:r>
              <a:rPr lang="fr-FR" b="1" dirty="0">
                <a:latin typeface="Times New Roman" panose="02020603050405020304" pitchFamily="18" charset="0"/>
                <a:cs typeface="Times New Roman" panose="02020603050405020304" pitchFamily="18" charset="0"/>
              </a:rPr>
              <a:t> </a:t>
            </a:r>
          </a:p>
          <a:p>
            <a:pPr>
              <a:lnSpc>
                <a:spcPct val="200000"/>
              </a:lnSpc>
            </a:pPr>
            <a:r>
              <a:rPr lang="fr-FR" dirty="0">
                <a:latin typeface="Times New Roman" panose="02020603050405020304" pitchFamily="18" charset="0"/>
                <a:cs typeface="Times New Roman" panose="02020603050405020304" pitchFamily="18" charset="0"/>
              </a:rPr>
              <a:t>1- Concept d'un algorithme </a:t>
            </a:r>
          </a:p>
          <a:p>
            <a:pPr>
              <a:lnSpc>
                <a:spcPct val="200000"/>
              </a:lnSpc>
            </a:pPr>
            <a:r>
              <a:rPr lang="fr-FR" dirty="0">
                <a:latin typeface="Times New Roman" panose="02020603050405020304" pitchFamily="18" charset="0"/>
                <a:cs typeface="Times New Roman" panose="02020603050405020304" pitchFamily="18" charset="0"/>
              </a:rPr>
              <a:t>2- Représentation en organigramme</a:t>
            </a:r>
          </a:p>
          <a:p>
            <a:pPr>
              <a:lnSpc>
                <a:spcPct val="200000"/>
              </a:lnSpc>
            </a:pPr>
            <a:r>
              <a:rPr lang="fr-FR" dirty="0">
                <a:latin typeface="Times New Roman" panose="02020603050405020304" pitchFamily="18" charset="0"/>
                <a:cs typeface="Times New Roman" panose="02020603050405020304" pitchFamily="18" charset="0"/>
              </a:rPr>
              <a:t> 3- Structure d'un programme </a:t>
            </a:r>
          </a:p>
          <a:p>
            <a:pPr>
              <a:lnSpc>
                <a:spcPct val="200000"/>
              </a:lnSpc>
            </a:pPr>
            <a:r>
              <a:rPr lang="fr-FR" dirty="0">
                <a:latin typeface="Times New Roman" panose="02020603050405020304" pitchFamily="18" charset="0"/>
                <a:cs typeface="Times New Roman" panose="02020603050405020304" pitchFamily="18" charset="0"/>
              </a:rPr>
              <a:t>4- La démarche et analyse d'un problème </a:t>
            </a:r>
          </a:p>
          <a:p>
            <a:pPr>
              <a:lnSpc>
                <a:spcPct val="200000"/>
              </a:lnSpc>
            </a:pPr>
            <a:r>
              <a:rPr lang="fr-FR" dirty="0">
                <a:latin typeface="Times New Roman" panose="02020603050405020304" pitchFamily="18" charset="0"/>
                <a:cs typeface="Times New Roman" panose="02020603050405020304" pitchFamily="18" charset="0"/>
              </a:rPr>
              <a:t>5- Structure des données : Constantes et variables, Types de données </a:t>
            </a:r>
          </a:p>
          <a:p>
            <a:pPr marL="268288" indent="-268288">
              <a:lnSpc>
                <a:spcPct val="200000"/>
              </a:lnSpc>
            </a:pPr>
            <a:r>
              <a:rPr lang="fr-FR" dirty="0">
                <a:latin typeface="Times New Roman" panose="02020603050405020304" pitchFamily="18" charset="0"/>
                <a:cs typeface="Times New Roman" panose="02020603050405020304" pitchFamily="18" charset="0"/>
              </a:rPr>
              <a:t>6- Les opérateurs: opérateur d'affectation, Les opérateurs relationnels, Les opérateurs logiques, Les opérations arithmétiques, Les priorités dans les opérations </a:t>
            </a:r>
          </a:p>
          <a:p>
            <a:pPr>
              <a:lnSpc>
                <a:spcPct val="200000"/>
              </a:lnSpc>
            </a:pPr>
            <a:r>
              <a:rPr lang="fr-FR" dirty="0">
                <a:latin typeface="Times New Roman" panose="02020603050405020304" pitchFamily="18" charset="0"/>
                <a:cs typeface="Times New Roman" panose="02020603050405020304" pitchFamily="18" charset="0"/>
              </a:rPr>
              <a:t>7- Les opérations d'entrée/sortie </a:t>
            </a:r>
          </a:p>
          <a:p>
            <a:pPr>
              <a:lnSpc>
                <a:spcPct val="200000"/>
              </a:lnSpc>
            </a:pPr>
            <a:r>
              <a:rPr lang="fr-FR" dirty="0">
                <a:latin typeface="Times New Roman" panose="02020603050405020304" pitchFamily="18" charset="0"/>
                <a:cs typeface="Times New Roman" panose="02020603050405020304" pitchFamily="18" charset="0"/>
              </a:rPr>
              <a:t>8- Les structures de contrôle : Les structures de contrôle conditionnel, Les structures de contrôle répétitives </a:t>
            </a:r>
          </a:p>
        </p:txBody>
      </p:sp>
    </p:spTree>
    <p:extLst>
      <p:ext uri="{BB962C8B-B14F-4D97-AF65-F5344CB8AC3E}">
        <p14:creationId xmlns:p14="http://schemas.microsoft.com/office/powerpoint/2010/main" val="164805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Espace cours</a:t>
            </a:r>
            <a:endParaRPr sz="2800" b="1"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7661A8A-5CE2-0409-5A66-5502E3E939F3}"/>
              </a:ext>
            </a:extLst>
          </p:cNvPr>
          <p:cNvSpPr txBox="1"/>
          <p:nvPr/>
        </p:nvSpPr>
        <p:spPr>
          <a:xfrm>
            <a:off x="11527238" y="6342150"/>
            <a:ext cx="664762" cy="523220"/>
          </a:xfrm>
          <a:prstGeom prst="rect">
            <a:avLst/>
          </a:prstGeom>
          <a:solidFill>
            <a:schemeClr val="accent1">
              <a:lumMod val="75000"/>
            </a:schemeClr>
          </a:solidFill>
        </p:spPr>
        <p:txBody>
          <a:bodyPr wrap="square" rtlCol="0">
            <a:spAutoFit/>
          </a:bodyPr>
          <a:lstStyle/>
          <a:p>
            <a:pPr algn="ctr"/>
            <a:r>
              <a:rPr lang="fr-FR" sz="2800" b="1" dirty="0">
                <a:solidFill>
                  <a:schemeClr val="bg1"/>
                </a:solidFill>
                <a:cs typeface="Times New Roman" panose="02020603050405020304" pitchFamily="18" charset="0"/>
              </a:rPr>
              <a:t>05</a:t>
            </a:r>
          </a:p>
        </p:txBody>
      </p:sp>
      <p:pic>
        <p:nvPicPr>
          <p:cNvPr id="3" name="Picture 2">
            <a:extLst>
              <a:ext uri="{FF2B5EF4-FFF2-40B4-BE49-F238E27FC236}">
                <a16:creationId xmlns:a16="http://schemas.microsoft.com/office/drawing/2014/main" id="{85DF87FC-E1C8-EA6A-5E4D-358C9E7C5C97}"/>
              </a:ext>
            </a:extLst>
          </p:cNvPr>
          <p:cNvPicPr>
            <a:picLocks noChangeAspect="1"/>
          </p:cNvPicPr>
          <p:nvPr/>
        </p:nvPicPr>
        <p:blipFill>
          <a:blip r:embed="rId3"/>
          <a:stretch>
            <a:fillRect/>
          </a:stretch>
        </p:blipFill>
        <p:spPr>
          <a:xfrm>
            <a:off x="945269" y="602434"/>
            <a:ext cx="10301461" cy="5505704"/>
          </a:xfrm>
          <a:prstGeom prst="rect">
            <a:avLst/>
          </a:prstGeom>
        </p:spPr>
      </p:pic>
      <p:sp>
        <p:nvSpPr>
          <p:cNvPr id="8" name="TextBox 7">
            <a:extLst>
              <a:ext uri="{FF2B5EF4-FFF2-40B4-BE49-F238E27FC236}">
                <a16:creationId xmlns:a16="http://schemas.microsoft.com/office/drawing/2014/main" id="{4B45BBC4-A27B-29D0-40CF-FFB47C2E1AA2}"/>
              </a:ext>
            </a:extLst>
          </p:cNvPr>
          <p:cNvSpPr txBox="1"/>
          <p:nvPr/>
        </p:nvSpPr>
        <p:spPr>
          <a:xfrm>
            <a:off x="2913888" y="5764303"/>
            <a:ext cx="8107680" cy="737125"/>
          </a:xfrm>
          <a:prstGeom prst="rect">
            <a:avLst/>
          </a:prstGeom>
          <a:noFill/>
        </p:spPr>
        <p:txBody>
          <a:bodyPr wrap="square">
            <a:spAutoFit/>
          </a:bodyPr>
          <a:lstStyle/>
          <a:p>
            <a:pPr>
              <a:lnSpc>
                <a:spcPct val="250000"/>
              </a:lnSpc>
            </a:pPr>
            <a:r>
              <a:rPr lang="fr-FR" sz="2000" dirty="0">
                <a:hlinkClick r:id="rId4"/>
              </a:rPr>
              <a:t>https://elearning.univ-bejaia.dz/course/view.php?id=16269</a:t>
            </a:r>
            <a:r>
              <a:rPr lang="fr-FR" sz="2000" dirty="0"/>
              <a:t> </a:t>
            </a:r>
          </a:p>
        </p:txBody>
      </p:sp>
      <p:sp>
        <p:nvSpPr>
          <p:cNvPr id="9" name="TextBox 8">
            <a:extLst>
              <a:ext uri="{FF2B5EF4-FFF2-40B4-BE49-F238E27FC236}">
                <a16:creationId xmlns:a16="http://schemas.microsoft.com/office/drawing/2014/main" id="{8D1F67E8-1434-304D-EA6D-B435FA1B3055}"/>
              </a:ext>
            </a:extLst>
          </p:cNvPr>
          <p:cNvSpPr txBox="1"/>
          <p:nvPr/>
        </p:nvSpPr>
        <p:spPr>
          <a:xfrm>
            <a:off x="262128" y="5842481"/>
            <a:ext cx="2651760" cy="672620"/>
          </a:xfrm>
          <a:prstGeom prst="rect">
            <a:avLst/>
          </a:prstGeom>
          <a:noFill/>
        </p:spPr>
        <p:txBody>
          <a:bodyPr wrap="square">
            <a:spAutoFit/>
          </a:bodyPr>
          <a:lstStyle/>
          <a:p>
            <a:pPr>
              <a:lnSpc>
                <a:spcPct val="250000"/>
              </a:lnSpc>
            </a:pPr>
            <a:r>
              <a:rPr lang="fr-FR" b="1" dirty="0">
                <a:latin typeface="Times New Roman" panose="02020603050405020304" pitchFamily="18" charset="0"/>
                <a:cs typeface="Times New Roman" panose="02020603050405020304" pitchFamily="18" charset="0"/>
              </a:rPr>
              <a:t>Lien vers l’espace cours:</a:t>
            </a:r>
          </a:p>
        </p:txBody>
      </p:sp>
    </p:spTree>
    <p:extLst>
      <p:ext uri="{BB962C8B-B14F-4D97-AF65-F5344CB8AC3E}">
        <p14:creationId xmlns:p14="http://schemas.microsoft.com/office/powerpoint/2010/main" val="152989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Ressources documentaire</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27238" y="6342150"/>
            <a:ext cx="664762" cy="523220"/>
          </a:xfrm>
          <a:prstGeom prst="rect">
            <a:avLst/>
          </a:prstGeom>
          <a:solidFill>
            <a:schemeClr val="accent1">
              <a:lumMod val="75000"/>
            </a:schemeClr>
          </a:solidFill>
        </p:spPr>
        <p:txBody>
          <a:bodyPr wrap="square" rtlCol="0">
            <a:spAutoFit/>
          </a:bodyPr>
          <a:lstStyle/>
          <a:p>
            <a:pPr algn="ctr"/>
            <a:r>
              <a:rPr lang="fr-FR" sz="2800" b="1" dirty="0">
                <a:solidFill>
                  <a:schemeClr val="bg1"/>
                </a:solidFill>
                <a:cs typeface="Times New Roman" panose="02020603050405020304" pitchFamily="18" charset="0"/>
              </a:rPr>
              <a:t>06</a:t>
            </a:r>
          </a:p>
        </p:txBody>
      </p:sp>
      <p:sp>
        <p:nvSpPr>
          <p:cNvPr id="8" name="TextBox 7">
            <a:extLst>
              <a:ext uri="{FF2B5EF4-FFF2-40B4-BE49-F238E27FC236}">
                <a16:creationId xmlns:a16="http://schemas.microsoft.com/office/drawing/2014/main" id="{4B45BBC4-A27B-29D0-40CF-FFB47C2E1AA2}"/>
              </a:ext>
            </a:extLst>
          </p:cNvPr>
          <p:cNvSpPr txBox="1"/>
          <p:nvPr/>
        </p:nvSpPr>
        <p:spPr>
          <a:xfrm>
            <a:off x="2031094" y="5777976"/>
            <a:ext cx="8107680" cy="737125"/>
          </a:xfrm>
          <a:prstGeom prst="rect">
            <a:avLst/>
          </a:prstGeom>
          <a:noFill/>
        </p:spPr>
        <p:txBody>
          <a:bodyPr wrap="square">
            <a:spAutoFit/>
          </a:bodyPr>
          <a:lstStyle/>
          <a:p>
            <a:pPr>
              <a:lnSpc>
                <a:spcPct val="250000"/>
              </a:lnSpc>
            </a:pPr>
            <a:r>
              <a:rPr lang="fr-FR" sz="2000" dirty="0">
                <a:hlinkClick r:id="rId3"/>
              </a:rPr>
              <a:t>https://dzuniv.com/</a:t>
            </a:r>
            <a:r>
              <a:rPr lang="fr-FR" sz="2000" dirty="0"/>
              <a:t> </a:t>
            </a:r>
          </a:p>
        </p:txBody>
      </p:sp>
      <p:sp>
        <p:nvSpPr>
          <p:cNvPr id="9" name="TextBox 8">
            <a:extLst>
              <a:ext uri="{FF2B5EF4-FFF2-40B4-BE49-F238E27FC236}">
                <a16:creationId xmlns:a16="http://schemas.microsoft.com/office/drawing/2014/main" id="{8D1F67E8-1434-304D-EA6D-B435FA1B3055}"/>
              </a:ext>
            </a:extLst>
          </p:cNvPr>
          <p:cNvSpPr txBox="1"/>
          <p:nvPr/>
        </p:nvSpPr>
        <p:spPr>
          <a:xfrm>
            <a:off x="262128" y="5842481"/>
            <a:ext cx="1786128" cy="672620"/>
          </a:xfrm>
          <a:prstGeom prst="rect">
            <a:avLst/>
          </a:prstGeom>
          <a:noFill/>
        </p:spPr>
        <p:txBody>
          <a:bodyPr wrap="square">
            <a:spAutoFit/>
          </a:bodyPr>
          <a:lstStyle/>
          <a:p>
            <a:pPr>
              <a:lnSpc>
                <a:spcPct val="250000"/>
              </a:lnSpc>
            </a:pPr>
            <a:r>
              <a:rPr lang="fr-FR" b="1" dirty="0">
                <a:latin typeface="Times New Roman" panose="02020603050405020304" pitchFamily="18" charset="0"/>
                <a:cs typeface="Times New Roman" panose="02020603050405020304" pitchFamily="18" charset="0"/>
              </a:rPr>
              <a:t>Lien vers le site:</a:t>
            </a:r>
          </a:p>
        </p:txBody>
      </p:sp>
      <p:pic>
        <p:nvPicPr>
          <p:cNvPr id="4" name="Picture 3">
            <a:extLst>
              <a:ext uri="{FF2B5EF4-FFF2-40B4-BE49-F238E27FC236}">
                <a16:creationId xmlns:a16="http://schemas.microsoft.com/office/drawing/2014/main" id="{C711BA25-3BD9-D137-6D4A-52B302AE7E46}"/>
              </a:ext>
            </a:extLst>
          </p:cNvPr>
          <p:cNvPicPr>
            <a:picLocks noChangeAspect="1"/>
          </p:cNvPicPr>
          <p:nvPr/>
        </p:nvPicPr>
        <p:blipFill>
          <a:blip r:embed="rId4"/>
          <a:stretch>
            <a:fillRect/>
          </a:stretch>
        </p:blipFill>
        <p:spPr>
          <a:xfrm>
            <a:off x="2077322" y="524256"/>
            <a:ext cx="8206856" cy="5625102"/>
          </a:xfrm>
          <a:prstGeom prst="rect">
            <a:avLst/>
          </a:prstGeom>
        </p:spPr>
      </p:pic>
    </p:spTree>
    <p:extLst>
      <p:ext uri="{BB962C8B-B14F-4D97-AF65-F5344CB8AC3E}">
        <p14:creationId xmlns:p14="http://schemas.microsoft.com/office/powerpoint/2010/main" val="368538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Ressources documentaire (App)</a:t>
            </a:r>
          </a:p>
        </p:txBody>
      </p:sp>
      <p:sp>
        <p:nvSpPr>
          <p:cNvPr id="2" name="TextBox 1">
            <a:extLst>
              <a:ext uri="{FF2B5EF4-FFF2-40B4-BE49-F238E27FC236}">
                <a16:creationId xmlns:a16="http://schemas.microsoft.com/office/drawing/2014/main" id="{B7661A8A-5CE2-0409-5A66-5502E3E939F3}"/>
              </a:ext>
            </a:extLst>
          </p:cNvPr>
          <p:cNvSpPr txBox="1"/>
          <p:nvPr/>
        </p:nvSpPr>
        <p:spPr>
          <a:xfrm>
            <a:off x="11527238" y="6342150"/>
            <a:ext cx="664762" cy="523220"/>
          </a:xfrm>
          <a:prstGeom prst="rect">
            <a:avLst/>
          </a:prstGeom>
          <a:solidFill>
            <a:schemeClr val="accent1">
              <a:lumMod val="75000"/>
            </a:schemeClr>
          </a:solidFill>
        </p:spPr>
        <p:txBody>
          <a:bodyPr wrap="square" rtlCol="0">
            <a:spAutoFit/>
          </a:bodyPr>
          <a:lstStyle/>
          <a:p>
            <a:pPr algn="ctr"/>
            <a:r>
              <a:rPr lang="fr-FR" sz="2800" b="1" dirty="0">
                <a:solidFill>
                  <a:schemeClr val="bg1"/>
                </a:solidFill>
                <a:cs typeface="Times New Roman" panose="02020603050405020304" pitchFamily="18" charset="0"/>
              </a:rPr>
              <a:t>07</a:t>
            </a:r>
          </a:p>
        </p:txBody>
      </p:sp>
      <p:pic>
        <p:nvPicPr>
          <p:cNvPr id="7" name="Picture 6">
            <a:extLst>
              <a:ext uri="{FF2B5EF4-FFF2-40B4-BE49-F238E27FC236}">
                <a16:creationId xmlns:a16="http://schemas.microsoft.com/office/drawing/2014/main" id="{829AF355-7975-6ED8-6AB9-9753EDC51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060" y="594613"/>
            <a:ext cx="2874081" cy="5758826"/>
          </a:xfrm>
          <a:prstGeom prst="rect">
            <a:avLst/>
          </a:prstGeom>
        </p:spPr>
      </p:pic>
      <p:pic>
        <p:nvPicPr>
          <p:cNvPr id="12" name="Picture 11">
            <a:extLst>
              <a:ext uri="{FF2B5EF4-FFF2-40B4-BE49-F238E27FC236}">
                <a16:creationId xmlns:a16="http://schemas.microsoft.com/office/drawing/2014/main" id="{FADA4575-B84E-D6A6-7B02-7CD332D8A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01" y="583323"/>
            <a:ext cx="3106335" cy="5758827"/>
          </a:xfrm>
          <a:prstGeom prst="rect">
            <a:avLst/>
          </a:prstGeom>
        </p:spPr>
      </p:pic>
    </p:spTree>
    <p:extLst>
      <p:ext uri="{BB962C8B-B14F-4D97-AF65-F5344CB8AC3E}">
        <p14:creationId xmlns:p14="http://schemas.microsoft.com/office/powerpoint/2010/main" val="215895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4" name="Google Shape;84;p1">
            <a:extLst>
              <a:ext uri="{FF2B5EF4-FFF2-40B4-BE49-F238E27FC236}">
                <a16:creationId xmlns:a16="http://schemas.microsoft.com/office/drawing/2014/main" id="{D6D33517-BB24-B167-55FD-8F74FF76D875}"/>
              </a:ext>
            </a:extLst>
          </p:cNvPr>
          <p:cNvSpPr/>
          <p:nvPr/>
        </p:nvSpPr>
        <p:spPr>
          <a:xfrm>
            <a:off x="-22131" y="0"/>
            <a:ext cx="12214131" cy="52425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algn="ctr" rtl="0"/>
            <a:r>
              <a:rPr lang="fr-FR" sz="2800" b="1" dirty="0">
                <a:solidFill>
                  <a:schemeClr val="lt1"/>
                </a:solidFill>
                <a:latin typeface="Calibri"/>
                <a:ea typeface="Calibri"/>
                <a:cs typeface="Calibri"/>
                <a:sym typeface="Calibri"/>
              </a:rPr>
              <a:t>Ressources documentaire</a:t>
            </a:r>
            <a:endParaRPr sz="2800" b="1"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7661A8A-5CE2-0409-5A66-5502E3E939F3}"/>
              </a:ext>
            </a:extLst>
          </p:cNvPr>
          <p:cNvSpPr txBox="1"/>
          <p:nvPr/>
        </p:nvSpPr>
        <p:spPr>
          <a:xfrm>
            <a:off x="11527238" y="6342150"/>
            <a:ext cx="664762" cy="523220"/>
          </a:xfrm>
          <a:prstGeom prst="rect">
            <a:avLst/>
          </a:prstGeom>
          <a:solidFill>
            <a:schemeClr val="accent1">
              <a:lumMod val="75000"/>
            </a:schemeClr>
          </a:solidFill>
        </p:spPr>
        <p:txBody>
          <a:bodyPr wrap="square" rtlCol="0">
            <a:spAutoFit/>
          </a:bodyPr>
          <a:lstStyle/>
          <a:p>
            <a:pPr algn="ctr"/>
            <a:r>
              <a:rPr lang="fr-FR" sz="2800" b="1" dirty="0">
                <a:solidFill>
                  <a:schemeClr val="bg1"/>
                </a:solidFill>
                <a:cs typeface="Times New Roman" panose="02020603050405020304" pitchFamily="18" charset="0"/>
              </a:rPr>
              <a:t>08</a:t>
            </a:r>
          </a:p>
        </p:txBody>
      </p:sp>
      <p:pic>
        <p:nvPicPr>
          <p:cNvPr id="3" name="Picture 2">
            <a:extLst>
              <a:ext uri="{FF2B5EF4-FFF2-40B4-BE49-F238E27FC236}">
                <a16:creationId xmlns:a16="http://schemas.microsoft.com/office/drawing/2014/main" id="{85DF87FC-E1C8-EA6A-5E4D-358C9E7C5C97}"/>
              </a:ext>
            </a:extLst>
          </p:cNvPr>
          <p:cNvPicPr>
            <a:picLocks noChangeAspect="1"/>
          </p:cNvPicPr>
          <p:nvPr/>
        </p:nvPicPr>
        <p:blipFill>
          <a:blip r:embed="rId3"/>
          <a:stretch>
            <a:fillRect/>
          </a:stretch>
        </p:blipFill>
        <p:spPr>
          <a:xfrm>
            <a:off x="945269" y="602434"/>
            <a:ext cx="10301461" cy="5505704"/>
          </a:xfrm>
          <a:prstGeom prst="rect">
            <a:avLst/>
          </a:prstGeom>
        </p:spPr>
      </p:pic>
      <p:sp>
        <p:nvSpPr>
          <p:cNvPr id="8" name="TextBox 7">
            <a:extLst>
              <a:ext uri="{FF2B5EF4-FFF2-40B4-BE49-F238E27FC236}">
                <a16:creationId xmlns:a16="http://schemas.microsoft.com/office/drawing/2014/main" id="{4B45BBC4-A27B-29D0-40CF-FFB47C2E1AA2}"/>
              </a:ext>
            </a:extLst>
          </p:cNvPr>
          <p:cNvSpPr txBox="1"/>
          <p:nvPr/>
        </p:nvSpPr>
        <p:spPr>
          <a:xfrm>
            <a:off x="2913888" y="5764303"/>
            <a:ext cx="8107680" cy="737125"/>
          </a:xfrm>
          <a:prstGeom prst="rect">
            <a:avLst/>
          </a:prstGeom>
          <a:noFill/>
        </p:spPr>
        <p:txBody>
          <a:bodyPr wrap="square">
            <a:spAutoFit/>
          </a:bodyPr>
          <a:lstStyle/>
          <a:p>
            <a:pPr>
              <a:lnSpc>
                <a:spcPct val="250000"/>
              </a:lnSpc>
            </a:pPr>
            <a:r>
              <a:rPr lang="fr-FR" sz="2000" dirty="0">
                <a:hlinkClick r:id="rId4"/>
              </a:rPr>
              <a:t>https://elearning.univ-bejaia.dz/course/view.php?id=16269</a:t>
            </a:r>
            <a:r>
              <a:rPr lang="fr-FR" sz="2000" dirty="0"/>
              <a:t> </a:t>
            </a:r>
          </a:p>
        </p:txBody>
      </p:sp>
      <p:sp>
        <p:nvSpPr>
          <p:cNvPr id="9" name="TextBox 8">
            <a:extLst>
              <a:ext uri="{FF2B5EF4-FFF2-40B4-BE49-F238E27FC236}">
                <a16:creationId xmlns:a16="http://schemas.microsoft.com/office/drawing/2014/main" id="{8D1F67E8-1434-304D-EA6D-B435FA1B3055}"/>
              </a:ext>
            </a:extLst>
          </p:cNvPr>
          <p:cNvSpPr txBox="1"/>
          <p:nvPr/>
        </p:nvSpPr>
        <p:spPr>
          <a:xfrm>
            <a:off x="262128" y="5842481"/>
            <a:ext cx="2651760" cy="672620"/>
          </a:xfrm>
          <a:prstGeom prst="rect">
            <a:avLst/>
          </a:prstGeom>
          <a:noFill/>
        </p:spPr>
        <p:txBody>
          <a:bodyPr wrap="square">
            <a:spAutoFit/>
          </a:bodyPr>
          <a:lstStyle/>
          <a:p>
            <a:pPr>
              <a:lnSpc>
                <a:spcPct val="250000"/>
              </a:lnSpc>
            </a:pPr>
            <a:r>
              <a:rPr lang="fr-FR" b="1" dirty="0">
                <a:latin typeface="Times New Roman" panose="02020603050405020304" pitchFamily="18" charset="0"/>
                <a:cs typeface="Times New Roman" panose="02020603050405020304" pitchFamily="18" charset="0"/>
              </a:rPr>
              <a:t>Lien vers l’espace cours:</a:t>
            </a:r>
          </a:p>
        </p:txBody>
      </p:sp>
    </p:spTree>
    <p:extLst>
      <p:ext uri="{BB962C8B-B14F-4D97-AF65-F5344CB8AC3E}">
        <p14:creationId xmlns:p14="http://schemas.microsoft.com/office/powerpoint/2010/main" val="37527411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Font typeface="Wingdings" panose="05000000000000000000" pitchFamily="2" charset="2"/>
          <a:buChar char="ü"/>
          <a:defRPr sz="2400"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65015</TotalTime>
  <Words>1833</Words>
  <Application>Microsoft Office PowerPoint</Application>
  <PresentationFormat>Widescreen</PresentationFormat>
  <Paragraphs>156</Paragraphs>
  <Slides>25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Calibri Light</vt:lpstr>
      <vt:lpstr>Cambria</vt:lpstr>
      <vt:lpstr>DIN NEXT™ ARABIC REGULAR</vt:lpstr>
      <vt:lpstr>Eras Bold ITC</vt:lpstr>
      <vt:lpstr>Lucida Calligraphy</vt:lpstr>
      <vt:lpstr>Times New Roman</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lyes khaldi</dc:creator>
  <cp:lastModifiedBy>Adel OUBELAID</cp:lastModifiedBy>
  <cp:revision>1133</cp:revision>
  <dcterms:created xsi:type="dcterms:W3CDTF">2020-11-18T16:04:58Z</dcterms:created>
  <dcterms:modified xsi:type="dcterms:W3CDTF">2025-09-28T21:46:44Z</dcterms:modified>
</cp:coreProperties>
</file>