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70" r:id="rId5"/>
    <p:sldId id="281" r:id="rId6"/>
    <p:sldId id="282" r:id="rId7"/>
    <p:sldId id="283" r:id="rId8"/>
    <p:sldId id="287" r:id="rId9"/>
    <p:sldId id="289" r:id="rId10"/>
    <p:sldId id="275" r:id="rId11"/>
    <p:sldId id="276" r:id="rId12"/>
    <p:sldId id="277" r:id="rId13"/>
    <p:sldId id="278" r:id="rId14"/>
    <p:sldId id="279" r:id="rId15"/>
    <p:sldId id="280" r:id="rId16"/>
    <p:sldId id="284" r:id="rId17"/>
    <p:sldId id="285" r:id="rId18"/>
    <p:sldId id="286" r:id="rId19"/>
    <p:sldId id="288" r:id="rId20"/>
    <p:sldId id="290"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5" d="100"/>
          <a:sy n="115" d="100"/>
        </p:scale>
        <p:origin x="-72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E14154-3EA3-4EA7-86F3-B99F2D1F385F}" type="datetimeFigureOut">
              <a:rPr lang="fr-FR" smtClean="0"/>
              <a:pPr/>
              <a:t>06/05/2021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A509B8A-A0F5-49E2-93C9-D15C980765E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14154-3EA3-4EA7-86F3-B99F2D1F385F}" type="datetimeFigureOut">
              <a:rPr lang="fr-FR" smtClean="0"/>
              <a:pPr/>
              <a:t>06/05/2021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509B8A-A0F5-49E2-93C9-D15C980765E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Principles of Economics 2ed</a:t>
            </a:r>
            <a:endParaRPr lang="fr-FR" dirty="0"/>
          </a:p>
        </p:txBody>
      </p:sp>
      <p:sp>
        <p:nvSpPr>
          <p:cNvPr id="3" name="Sous-titre 2"/>
          <p:cNvSpPr>
            <a:spLocks noGrp="1"/>
          </p:cNvSpPr>
          <p:nvPr>
            <p:ph type="subTitle" idx="1"/>
          </p:nvPr>
        </p:nvSpPr>
        <p:spPr/>
        <p:txBody>
          <a:bodyPr/>
          <a:lstStyle/>
          <a:p>
            <a:r>
              <a:rPr lang="en-US" dirty="0" smtClean="0"/>
              <a:t>Lecture </a:t>
            </a:r>
            <a:r>
              <a:rPr lang="en-US" dirty="0" smtClean="0"/>
              <a:t>3</a:t>
            </a:r>
            <a:endParaRPr lang="en-US" dirty="0" smtClean="0"/>
          </a:p>
          <a:p>
            <a:r>
              <a:rPr lang="en-US" dirty="0" smtClean="0"/>
              <a:t>Demand and </a:t>
            </a:r>
            <a:r>
              <a:rPr lang="en-US" dirty="0" smtClean="0"/>
              <a:t>supply</a:t>
            </a:r>
          </a:p>
          <a:p>
            <a:r>
              <a:rPr lang="en-US" dirty="0" smtClean="0"/>
              <a:t>Chapter 3 of your textbook</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Answers to conceptual </a:t>
            </a:r>
            <a:r>
              <a:rPr lang="en-US" dirty="0" smtClean="0"/>
              <a:t>questions</a:t>
            </a:r>
            <a:endParaRPr lang="fr-FR" dirty="0"/>
          </a:p>
        </p:txBody>
      </p:sp>
      <p:sp>
        <p:nvSpPr>
          <p:cNvPr id="3" name="Espace réservé du contenu 2"/>
          <p:cNvSpPr>
            <a:spLocks noGrp="1"/>
          </p:cNvSpPr>
          <p:nvPr>
            <p:ph idx="1"/>
          </p:nvPr>
        </p:nvSpPr>
        <p:spPr/>
        <p:txBody>
          <a:bodyPr>
            <a:normAutofit fontScale="92500" lnSpcReduction="10000"/>
          </a:bodyPr>
          <a:lstStyle/>
          <a:p>
            <a:pPr lvl="1"/>
            <a:r>
              <a:rPr lang="en-US" dirty="0" smtClean="0"/>
              <a:t>What </a:t>
            </a:r>
            <a:r>
              <a:rPr lang="en-US" dirty="0" smtClean="0"/>
              <a:t>are the key determinants of the amount of goods demanded by customers?</a:t>
            </a:r>
          </a:p>
          <a:p>
            <a:pPr lvl="2"/>
            <a:r>
              <a:rPr lang="en-US" dirty="0" smtClean="0"/>
              <a:t>Demand is fundamentally based on needs and wants and on ability to pay. </a:t>
            </a:r>
          </a:p>
          <a:p>
            <a:pPr lvl="1"/>
            <a:r>
              <a:rPr lang="en-US" dirty="0" smtClean="0"/>
              <a:t>Explain the differences between the law of demand, demand schedule and demand curve.</a:t>
            </a:r>
          </a:p>
          <a:p>
            <a:pPr lvl="2"/>
            <a:r>
              <a:rPr lang="en-US" dirty="0" smtClean="0"/>
              <a:t>The law of demand suggests that, everything else equal, the quantity demand is inversely related to the price. The demand schedule is table that describes the quantity demanded at different prices. Finally, the demand curve is the graphical presentation of the relationship between the quantity and the price levels.</a:t>
            </a:r>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fontScale="92500" lnSpcReduction="20000"/>
          </a:bodyPr>
          <a:lstStyle/>
          <a:p>
            <a:pPr lvl="1"/>
            <a:r>
              <a:rPr lang="en-US" dirty="0" smtClean="0"/>
              <a:t>Explain the meaning of the term “</a:t>
            </a:r>
            <a:r>
              <a:rPr lang="en-US" i="1" dirty="0" smtClean="0"/>
              <a:t>the law of supply</a:t>
            </a:r>
            <a:r>
              <a:rPr lang="en-US" dirty="0" smtClean="0"/>
              <a:t>”</a:t>
            </a:r>
          </a:p>
          <a:p>
            <a:pPr lvl="2"/>
            <a:r>
              <a:rPr lang="en-US" dirty="0" smtClean="0"/>
              <a:t>The law of supply suggests that, holding everything else constant, the price is positively associated with the quantity supplied.</a:t>
            </a:r>
            <a:endParaRPr lang="en-US" dirty="0" smtClean="0"/>
          </a:p>
          <a:p>
            <a:pPr lvl="1"/>
            <a:r>
              <a:rPr lang="en-US" dirty="0" smtClean="0"/>
              <a:t>What does “excess supply or surplus” mean?</a:t>
            </a:r>
          </a:p>
          <a:p>
            <a:pPr lvl="2"/>
            <a:r>
              <a:rPr lang="en-US" dirty="0" smtClean="0"/>
              <a:t>Excess supply occurs when at </a:t>
            </a:r>
            <a:r>
              <a:rPr lang="en-US" dirty="0" smtClean="0"/>
              <a:t>the given price the </a:t>
            </a:r>
            <a:r>
              <a:rPr lang="en-US" dirty="0" smtClean="0"/>
              <a:t>quantity supplied, </a:t>
            </a:r>
            <a:r>
              <a:rPr lang="en-US" dirty="0" smtClean="0"/>
              <a:t>which has been stimulated by the </a:t>
            </a:r>
            <a:r>
              <a:rPr lang="en-US" dirty="0" smtClean="0"/>
              <a:t>higher </a:t>
            </a:r>
            <a:r>
              <a:rPr lang="en-US" dirty="0" smtClean="0"/>
              <a:t>price, </a:t>
            </a:r>
            <a:r>
              <a:rPr lang="en-US" dirty="0" smtClean="0"/>
              <a:t>exceeds </a:t>
            </a:r>
            <a:r>
              <a:rPr lang="en-US" dirty="0" smtClean="0"/>
              <a:t>the quantity </a:t>
            </a:r>
            <a:r>
              <a:rPr lang="en-US" dirty="0" smtClean="0"/>
              <a:t>demanded</a:t>
            </a:r>
            <a:r>
              <a:rPr lang="en-US" dirty="0" smtClean="0"/>
              <a:t>, which had </a:t>
            </a:r>
            <a:r>
              <a:rPr lang="en-US" dirty="0" smtClean="0"/>
              <a:t>been depressed </a:t>
            </a:r>
            <a:r>
              <a:rPr lang="en-US" dirty="0" smtClean="0"/>
              <a:t>by the </a:t>
            </a:r>
            <a:r>
              <a:rPr lang="en-US" dirty="0" smtClean="0"/>
              <a:t>higher </a:t>
            </a:r>
            <a:r>
              <a:rPr lang="en-US" dirty="0" smtClean="0"/>
              <a:t>price.</a:t>
            </a:r>
            <a:endParaRPr lang="en-US" dirty="0" smtClean="0"/>
          </a:p>
          <a:p>
            <a:pPr lvl="1"/>
            <a:r>
              <a:rPr lang="en-US" dirty="0" smtClean="0"/>
              <a:t>What does “excess demand or shortage” mean?</a:t>
            </a:r>
          </a:p>
          <a:p>
            <a:pPr lvl="2"/>
            <a:r>
              <a:rPr lang="en-US" dirty="0" smtClean="0"/>
              <a:t>at the given price the quantity demanded, which has been stimulated by the lower price, now exceeds the quantity supplied, which had been depressed by the lower price.</a:t>
            </a:r>
          </a:p>
          <a:p>
            <a:pPr lvl="2"/>
            <a:endParaRPr lang="en-US" dirty="0" smtClean="0"/>
          </a:p>
          <a:p>
            <a:pPr lvl="1"/>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fontScale="92500" lnSpcReduction="20000"/>
          </a:bodyPr>
          <a:lstStyle/>
          <a:p>
            <a:pPr lvl="1"/>
            <a:r>
              <a:rPr lang="en-US" dirty="0" smtClean="0"/>
              <a:t>Explain why ceteris paribus is a necessary assumption for the laws of supply and demand to hold.</a:t>
            </a:r>
          </a:p>
          <a:p>
            <a:pPr lvl="2"/>
            <a:r>
              <a:rPr lang="en-US" dirty="0" smtClean="0"/>
              <a:t>Any given demand or supply curve is based on the </a:t>
            </a:r>
            <a:r>
              <a:rPr lang="en-US" i="1" dirty="0" smtClean="0"/>
              <a:t>ceteris </a:t>
            </a:r>
            <a:r>
              <a:rPr lang="en-US" i="1" dirty="0" smtClean="0"/>
              <a:t>paribus </a:t>
            </a:r>
            <a:r>
              <a:rPr lang="en-US" dirty="0" smtClean="0"/>
              <a:t>assumption </a:t>
            </a:r>
            <a:r>
              <a:rPr lang="en-US" dirty="0" smtClean="0"/>
              <a:t>that all else is held equal. A demand curve or a supply curve is a relationship between two, and only </a:t>
            </a:r>
            <a:r>
              <a:rPr lang="en-US" dirty="0" smtClean="0"/>
              <a:t>two, variables </a:t>
            </a:r>
            <a:r>
              <a:rPr lang="en-US" dirty="0" smtClean="0"/>
              <a:t>when all other variables are kept constant. If all else is not held equal, then the laws of supply and </a:t>
            </a:r>
            <a:r>
              <a:rPr lang="en-US" dirty="0" smtClean="0"/>
              <a:t>demand will </a:t>
            </a:r>
            <a:r>
              <a:rPr lang="en-US" dirty="0" smtClean="0"/>
              <a:t>not necessarily </a:t>
            </a:r>
            <a:r>
              <a:rPr lang="en-US" dirty="0" smtClean="0"/>
              <a:t>hold.</a:t>
            </a:r>
            <a:endParaRPr lang="en-US" dirty="0" smtClean="0"/>
          </a:p>
          <a:p>
            <a:pPr lvl="1"/>
            <a:r>
              <a:rPr lang="en-US" dirty="0" smtClean="0"/>
              <a:t>List the various factors that can cause shifts in the demand curves.</a:t>
            </a:r>
          </a:p>
          <a:p>
            <a:pPr lvl="2"/>
            <a:r>
              <a:rPr lang="en-US" dirty="0" smtClean="0"/>
              <a:t>Income, changes in tastes and preferences, changes in the composition of the population and changes in the expectations about future prices or other factors that may affect the demand curve.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fontScale="85000" lnSpcReduction="10000"/>
          </a:bodyPr>
          <a:lstStyle/>
          <a:p>
            <a:pPr lvl="1"/>
            <a:r>
              <a:rPr lang="en-US" dirty="0" smtClean="0"/>
              <a:t>List the various factors that could cause shifts in the supply curves.</a:t>
            </a:r>
          </a:p>
          <a:p>
            <a:pPr lvl="2"/>
            <a:r>
              <a:rPr lang="en-US" dirty="0" smtClean="0"/>
              <a:t>Costs of inputs</a:t>
            </a:r>
            <a:r>
              <a:rPr lang="en-US" dirty="0" smtClean="0"/>
              <a:t>, natural disasters, new technologies, and the impact of government decisions all </a:t>
            </a:r>
            <a:r>
              <a:rPr lang="en-US" dirty="0" smtClean="0"/>
              <a:t>affect </a:t>
            </a:r>
            <a:r>
              <a:rPr lang="fr-FR" dirty="0" smtClean="0"/>
              <a:t>the </a:t>
            </a:r>
            <a:r>
              <a:rPr lang="fr-FR" dirty="0" err="1" smtClean="0"/>
              <a:t>cost</a:t>
            </a:r>
            <a:r>
              <a:rPr lang="fr-FR" dirty="0" smtClean="0"/>
              <a:t> of production.</a:t>
            </a:r>
            <a:endParaRPr lang="en-US" dirty="0" smtClean="0"/>
          </a:p>
          <a:p>
            <a:pPr lvl="1"/>
            <a:r>
              <a:rPr lang="en-US" dirty="0" smtClean="0"/>
              <a:t>Explain the terms “price ceiling” and “price floor”.</a:t>
            </a:r>
          </a:p>
          <a:p>
            <a:pPr lvl="2"/>
            <a:r>
              <a:rPr lang="fr-FR" dirty="0" smtClean="0"/>
              <a:t>A </a:t>
            </a:r>
            <a:r>
              <a:rPr lang="fr-FR" dirty="0" err="1" smtClean="0"/>
              <a:t>price</a:t>
            </a:r>
            <a:r>
              <a:rPr lang="fr-FR" dirty="0" smtClean="0"/>
              <a:t> </a:t>
            </a:r>
            <a:r>
              <a:rPr lang="en-US" dirty="0" smtClean="0"/>
              <a:t>ceiling </a:t>
            </a:r>
            <a:r>
              <a:rPr lang="en-US" dirty="0" smtClean="0"/>
              <a:t>keeps a price from rising above a certain </a:t>
            </a:r>
            <a:r>
              <a:rPr lang="en-US" dirty="0" smtClean="0"/>
              <a:t>level, </a:t>
            </a:r>
            <a:r>
              <a:rPr lang="en-US" dirty="0" smtClean="0"/>
              <a:t>while a price floor keeps a price from </a:t>
            </a:r>
            <a:r>
              <a:rPr lang="en-US" dirty="0" smtClean="0"/>
              <a:t>falling below </a:t>
            </a:r>
            <a:r>
              <a:rPr lang="en-US" dirty="0" smtClean="0"/>
              <a:t>a given </a:t>
            </a:r>
            <a:r>
              <a:rPr lang="en-US" dirty="0" smtClean="0"/>
              <a:t>level. </a:t>
            </a:r>
          </a:p>
          <a:p>
            <a:pPr lvl="2"/>
            <a:r>
              <a:rPr lang="en-US" dirty="0" smtClean="0"/>
              <a:t>A price ceiling is a legal maximum price that one pays for some good or service. A government imposes price </a:t>
            </a:r>
            <a:r>
              <a:rPr lang="en-US" dirty="0" smtClean="0"/>
              <a:t>ceilings in </a:t>
            </a:r>
            <a:r>
              <a:rPr lang="en-US" dirty="0" smtClean="0"/>
              <a:t>order to keep the price of some necessary good or service affordable</a:t>
            </a:r>
            <a:r>
              <a:rPr lang="en-US" dirty="0" smtClean="0"/>
              <a:t>.</a:t>
            </a:r>
          </a:p>
          <a:p>
            <a:pPr lvl="2"/>
            <a:r>
              <a:rPr lang="en-US" dirty="0" smtClean="0"/>
              <a:t>Price floors are sometimes called “price supports,” because they support a price by preventing it from falling </a:t>
            </a:r>
            <a:r>
              <a:rPr lang="en-US" dirty="0" smtClean="0"/>
              <a:t>below </a:t>
            </a:r>
            <a:r>
              <a:rPr lang="fr-FR" dirty="0" smtClean="0"/>
              <a:t>a </a:t>
            </a:r>
            <a:r>
              <a:rPr lang="fr-FR" dirty="0" smtClean="0"/>
              <a:t>certain </a:t>
            </a:r>
            <a:r>
              <a:rPr lang="fr-FR" dirty="0" err="1" smtClean="0"/>
              <a:t>level</a:t>
            </a:r>
            <a:r>
              <a:rPr lang="fr-FR" dirty="0" smtClean="0"/>
              <a:t>.</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normAutofit lnSpcReduction="10000"/>
          </a:bodyPr>
          <a:lstStyle/>
          <a:p>
            <a:pPr lvl="1"/>
            <a:r>
              <a:rPr lang="en-US" dirty="0" smtClean="0"/>
              <a:t>Give one example of how a government intervenes to impose a price ceiling and another example of how a government intervenes to impose a price floor.</a:t>
            </a:r>
          </a:p>
          <a:p>
            <a:pPr lvl="2"/>
            <a:r>
              <a:rPr lang="fr-FR" dirty="0" smtClean="0"/>
              <a:t>In </a:t>
            </a:r>
            <a:r>
              <a:rPr lang="fr-FR" dirty="0" err="1" smtClean="0"/>
              <a:t>some</a:t>
            </a:r>
            <a:r>
              <a:rPr lang="fr-FR" dirty="0" smtClean="0"/>
              <a:t> </a:t>
            </a:r>
            <a:r>
              <a:rPr lang="fr-FR" dirty="0" err="1" smtClean="0"/>
              <a:t>cities</a:t>
            </a:r>
            <a:r>
              <a:rPr lang="fr-FR" dirty="0" smtClean="0"/>
              <a:t>, </a:t>
            </a:r>
            <a:r>
              <a:rPr lang="fr-FR" dirty="0" err="1" smtClean="0"/>
              <a:t>such</a:t>
            </a:r>
            <a:r>
              <a:rPr lang="fr-FR" dirty="0" smtClean="0"/>
              <a:t> as Albany, </a:t>
            </a:r>
            <a:r>
              <a:rPr lang="fr-FR" dirty="0" err="1" smtClean="0"/>
              <a:t>renters</a:t>
            </a:r>
            <a:r>
              <a:rPr lang="fr-FR" dirty="0" smtClean="0"/>
              <a:t> have </a:t>
            </a:r>
            <a:r>
              <a:rPr lang="en-US" dirty="0" smtClean="0"/>
              <a:t>pressed </a:t>
            </a:r>
            <a:r>
              <a:rPr lang="en-US" dirty="0" smtClean="0"/>
              <a:t>political leaders to pass rent control laws, a price ceiling that usually works by stating that landlords can </a:t>
            </a:r>
            <a:r>
              <a:rPr lang="en-US" dirty="0" smtClean="0"/>
              <a:t>raise rents </a:t>
            </a:r>
            <a:r>
              <a:rPr lang="en-US" dirty="0" smtClean="0"/>
              <a:t>by only a certain maximum percentage each year</a:t>
            </a:r>
            <a:r>
              <a:rPr lang="en-US" dirty="0" smtClean="0"/>
              <a:t>.</a:t>
            </a:r>
          </a:p>
          <a:p>
            <a:pPr lvl="2"/>
            <a:r>
              <a:rPr lang="fr-FR" dirty="0" err="1" smtClean="0"/>
              <a:t>Perhaps</a:t>
            </a:r>
            <a:r>
              <a:rPr lang="fr-FR" dirty="0" smtClean="0"/>
              <a:t> the best-</a:t>
            </a:r>
            <a:r>
              <a:rPr lang="fr-FR" dirty="0" err="1" smtClean="0"/>
              <a:t>known</a:t>
            </a:r>
            <a:r>
              <a:rPr lang="fr-FR" dirty="0" smtClean="0"/>
              <a:t> </a:t>
            </a:r>
            <a:r>
              <a:rPr lang="fr-FR" dirty="0" err="1" smtClean="0"/>
              <a:t>example</a:t>
            </a:r>
            <a:r>
              <a:rPr lang="fr-FR" dirty="0" smtClean="0"/>
              <a:t> </a:t>
            </a:r>
            <a:r>
              <a:rPr lang="en-US" dirty="0" smtClean="0"/>
              <a:t>of </a:t>
            </a:r>
            <a:r>
              <a:rPr lang="en-US" dirty="0" smtClean="0"/>
              <a:t>a price floor is the minimum wage, which is based on the view that someone working full time should be able </a:t>
            </a:r>
            <a:r>
              <a:rPr lang="en-US" dirty="0" smtClean="0"/>
              <a:t>to afford </a:t>
            </a:r>
            <a:r>
              <a:rPr lang="en-US" dirty="0" smtClean="0"/>
              <a:t>a basic standard of living.</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Answers to the conceptual questions (cont.)</a:t>
            </a:r>
            <a:endParaRPr lang="fr-FR" dirty="0"/>
          </a:p>
        </p:txBody>
      </p:sp>
      <p:sp>
        <p:nvSpPr>
          <p:cNvPr id="3" name="Espace réservé du contenu 2"/>
          <p:cNvSpPr>
            <a:spLocks noGrp="1"/>
          </p:cNvSpPr>
          <p:nvPr>
            <p:ph idx="1"/>
          </p:nvPr>
        </p:nvSpPr>
        <p:spPr/>
        <p:txBody>
          <a:bodyPr/>
          <a:lstStyle/>
          <a:p>
            <a:pPr lvl="1"/>
            <a:r>
              <a:rPr lang="en-US" dirty="0" smtClean="0"/>
              <a:t>What does social surplus mean?</a:t>
            </a:r>
          </a:p>
          <a:p>
            <a:pPr lvl="2"/>
            <a:r>
              <a:rPr lang="en-US" dirty="0" smtClean="0"/>
              <a:t>Economists also refer to social surplus as economics surplus or total surplus. It represents the sum of customer surplus and producer surplus. Where, the customer surplus is the </a:t>
            </a:r>
            <a:r>
              <a:rPr lang="en-US" dirty="0" smtClean="0"/>
              <a:t>amount that individuals would have been </a:t>
            </a:r>
            <a:r>
              <a:rPr lang="en-US" dirty="0" smtClean="0"/>
              <a:t>willing to </a:t>
            </a:r>
            <a:r>
              <a:rPr lang="en-US" dirty="0" smtClean="0"/>
              <a:t>pay, minus the amount that they actually </a:t>
            </a:r>
            <a:r>
              <a:rPr lang="en-US" dirty="0" smtClean="0"/>
              <a:t>paid and the producer surplus is </a:t>
            </a:r>
            <a:r>
              <a:rPr lang="en-US" dirty="0" smtClean="0"/>
              <a:t>The amount that a </a:t>
            </a:r>
            <a:r>
              <a:rPr lang="en-US" dirty="0" smtClean="0"/>
              <a:t>seller is </a:t>
            </a:r>
            <a:r>
              <a:rPr lang="en-US" dirty="0" smtClean="0"/>
              <a:t>paid for a good minus the seller’s actual cost</a:t>
            </a:r>
            <a:r>
              <a:rPr lang="en-US" dirty="0" smtClean="0"/>
              <a:t>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Answer to the MCQs</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Equilibrium quantity represents the point at which </a:t>
            </a:r>
          </a:p>
          <a:p>
            <a:pPr lvl="1"/>
            <a:r>
              <a:rPr lang="en-US" dirty="0" smtClean="0"/>
              <a:t>The quantity demanded exceeds the quantity supplied.</a:t>
            </a:r>
          </a:p>
          <a:p>
            <a:pPr lvl="1"/>
            <a:r>
              <a:rPr lang="en-US" b="1" dirty="0" smtClean="0"/>
              <a:t>The quantity demanded equals the quantity supplied.</a:t>
            </a:r>
          </a:p>
          <a:p>
            <a:pPr lvl="1"/>
            <a:r>
              <a:rPr lang="en-US" dirty="0" smtClean="0"/>
              <a:t>The quantity demanded is slightly higher than the quantity supplied.</a:t>
            </a:r>
          </a:p>
          <a:p>
            <a:pPr lvl="1"/>
            <a:r>
              <a:rPr lang="en-US" dirty="0" smtClean="0"/>
              <a:t>The quantity demanded is slightly lower than the quantity supplied.   </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Answers to the MCQs (cont.)</a:t>
            </a:r>
            <a:endParaRPr lang="fr-FR" dirty="0"/>
          </a:p>
        </p:txBody>
      </p:sp>
      <p:sp>
        <p:nvSpPr>
          <p:cNvPr id="3" name="Espace réservé du contenu 2"/>
          <p:cNvSpPr>
            <a:spLocks noGrp="1"/>
          </p:cNvSpPr>
          <p:nvPr>
            <p:ph idx="1"/>
          </p:nvPr>
        </p:nvSpPr>
        <p:spPr/>
        <p:txBody>
          <a:bodyPr/>
          <a:lstStyle/>
          <a:p>
            <a:r>
              <a:rPr lang="en-US" dirty="0" smtClean="0"/>
              <a:t>A supply curve is </a:t>
            </a:r>
          </a:p>
          <a:p>
            <a:pPr lvl="1"/>
            <a:r>
              <a:rPr lang="en-US" dirty="0" smtClean="0"/>
              <a:t>A table that shows the quantity supplied at a range of different prices.</a:t>
            </a:r>
          </a:p>
          <a:p>
            <a:pPr lvl="1"/>
            <a:r>
              <a:rPr lang="en-US" dirty="0" smtClean="0"/>
              <a:t>A graph that shows the relationship between supply and demand.</a:t>
            </a:r>
          </a:p>
          <a:p>
            <a:pPr lvl="1"/>
            <a:r>
              <a:rPr lang="en-US" b="1" dirty="0" smtClean="0"/>
              <a:t>A graph that shows the relationship between prices and the quantity supplied.</a:t>
            </a:r>
          </a:p>
          <a:p>
            <a:pPr lvl="1"/>
            <a:r>
              <a:rPr lang="en-US" dirty="0" smtClean="0"/>
              <a:t>A table that shows the quantity supplied and the quantity demanded at different price ranges.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Answers to the MCQs (cont.)</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True or false</a:t>
            </a:r>
          </a:p>
          <a:p>
            <a:pPr lvl="1"/>
            <a:r>
              <a:rPr lang="en-US" dirty="0" smtClean="0"/>
              <a:t>Demand means the same thing as the quantity demanded. (</a:t>
            </a:r>
            <a:r>
              <a:rPr lang="en-US" b="1" dirty="0" smtClean="0"/>
              <a:t>F</a:t>
            </a:r>
            <a:r>
              <a:rPr lang="en-US" dirty="0" smtClean="0"/>
              <a:t>)</a:t>
            </a:r>
          </a:p>
          <a:p>
            <a:pPr lvl="1"/>
            <a:r>
              <a:rPr lang="en-US" dirty="0" smtClean="0"/>
              <a:t>The quantity demanded is </a:t>
            </a:r>
            <a:r>
              <a:rPr lang="en-US" dirty="0" smtClean="0"/>
              <a:t>the relationship between a range of prices and the quantities demanded at those </a:t>
            </a:r>
            <a:r>
              <a:rPr lang="en-US" dirty="0" smtClean="0"/>
              <a:t>prices, as </a:t>
            </a:r>
            <a:r>
              <a:rPr lang="en-US" dirty="0" smtClean="0"/>
              <a:t>illustrated by a demand curve or a demand </a:t>
            </a:r>
            <a:r>
              <a:rPr lang="en-US" dirty="0" smtClean="0"/>
              <a:t>schedule. (</a:t>
            </a:r>
            <a:r>
              <a:rPr lang="en-US" b="1" dirty="0" smtClean="0"/>
              <a:t>F</a:t>
            </a:r>
            <a:r>
              <a:rPr lang="en-US" dirty="0" smtClean="0"/>
              <a:t>)</a:t>
            </a:r>
          </a:p>
          <a:p>
            <a:pPr lvl="1"/>
            <a:r>
              <a:rPr lang="en-US" dirty="0" smtClean="0"/>
              <a:t>The demand </a:t>
            </a:r>
            <a:r>
              <a:rPr lang="en-US" dirty="0" smtClean="0"/>
              <a:t>the relationship between a range of prices and the quantities demanded at those prices, as illustrated by a demand curve or a demand schedule</a:t>
            </a:r>
            <a:r>
              <a:rPr lang="en-US" dirty="0" smtClean="0"/>
              <a:t>. (</a:t>
            </a:r>
            <a:r>
              <a:rPr lang="en-US" b="1" dirty="0" smtClean="0"/>
              <a:t>T</a:t>
            </a:r>
            <a:r>
              <a:rPr lang="en-US" dirty="0" smtClean="0"/>
              <a:t>)</a:t>
            </a:r>
          </a:p>
          <a:p>
            <a:pPr lvl="1"/>
            <a:r>
              <a:rPr lang="en-US" dirty="0" smtClean="0"/>
              <a:t>The demand refers to only </a:t>
            </a:r>
            <a:r>
              <a:rPr lang="en-US" dirty="0" smtClean="0"/>
              <a:t>a certain point on the demand curve, or one quantity on the demand </a:t>
            </a:r>
            <a:r>
              <a:rPr lang="en-US" dirty="0" smtClean="0"/>
              <a:t>schedule. (</a:t>
            </a:r>
            <a:r>
              <a:rPr lang="en-US" b="1" dirty="0" smtClean="0"/>
              <a:t>F</a:t>
            </a:r>
            <a:r>
              <a:rPr lang="en-US" dirty="0" smtClean="0"/>
              <a:t>)</a:t>
            </a:r>
          </a:p>
          <a:p>
            <a:pPr lvl="1"/>
            <a:r>
              <a:rPr lang="en-US" dirty="0" smtClean="0"/>
              <a:t>The </a:t>
            </a:r>
            <a:r>
              <a:rPr lang="en-US" dirty="0" smtClean="0"/>
              <a:t>quantity demanded </a:t>
            </a:r>
            <a:r>
              <a:rPr lang="en-US" dirty="0" smtClean="0"/>
              <a:t>refers to only a certain point on the demand curve, or one quantity on the demand schedule. </a:t>
            </a:r>
            <a:r>
              <a:rPr lang="en-US" dirty="0" smtClean="0"/>
              <a:t>(</a:t>
            </a:r>
            <a:r>
              <a:rPr lang="en-US" b="1" dirty="0" smtClean="0"/>
              <a:t>T</a:t>
            </a:r>
            <a:r>
              <a:rPr lang="en-US" dirty="0" smtClean="0"/>
              <a:t>)</a:t>
            </a:r>
            <a:endParaRPr lang="fr-F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Filling the gaps</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Use the following words to complete the gaps in the paragraph below:</a:t>
            </a:r>
          </a:p>
          <a:p>
            <a:pPr lvl="1"/>
            <a:r>
              <a:rPr lang="en-US" dirty="0" smtClean="0"/>
              <a:t>Price, quantity demanded, substitute products, product, bad weather conditions, income.</a:t>
            </a:r>
          </a:p>
          <a:p>
            <a:pPr lvl="1"/>
            <a:r>
              <a:rPr lang="en-US" dirty="0" smtClean="0"/>
              <a:t>Demand </a:t>
            </a:r>
            <a:r>
              <a:rPr lang="en-US" dirty="0" smtClean="0"/>
              <a:t>for a product indicates the relationship between the price of the product and the </a:t>
            </a:r>
            <a:r>
              <a:rPr lang="en-US" b="1" dirty="0" smtClean="0"/>
              <a:t>quantity demanded</a:t>
            </a:r>
            <a:r>
              <a:rPr lang="en-US" dirty="0" smtClean="0"/>
              <a:t>, or the amount of a particular product that consumers would buy at a specific price level. Supply represents the relationship between the price of the </a:t>
            </a:r>
            <a:r>
              <a:rPr lang="en-US" b="1" dirty="0" smtClean="0"/>
              <a:t>product</a:t>
            </a:r>
            <a:r>
              <a:rPr lang="en-US" dirty="0" smtClean="0"/>
              <a:t> and the quantity supplied, or the quantity that producers are willing to sell at a given price. The change in quantity demanded or supplied is caused by a shift in </a:t>
            </a:r>
            <a:r>
              <a:rPr lang="en-US" b="1" dirty="0" smtClean="0"/>
              <a:t>price</a:t>
            </a:r>
            <a:r>
              <a:rPr lang="en-US" dirty="0" smtClean="0"/>
              <a:t>; however an increase or decrease of the whole demand or supply can only be cause by non-price factors. Thus, the demand for vacations in the theme park can be affected by the availability of </a:t>
            </a:r>
            <a:r>
              <a:rPr lang="en-US" b="1" dirty="0" smtClean="0"/>
              <a:t>substitute products </a:t>
            </a:r>
            <a:r>
              <a:rPr lang="en-US" dirty="0" smtClean="0"/>
              <a:t>and the price of the complements or it may alter in response to the change in the disposable </a:t>
            </a:r>
            <a:r>
              <a:rPr lang="en-US" b="1" dirty="0" smtClean="0"/>
              <a:t>income</a:t>
            </a:r>
            <a:r>
              <a:rPr lang="en-US" dirty="0" smtClean="0"/>
              <a:t> of the target customers. On the other hand, supply may be affected by the introduction of additional legislative barriers for theme parks, unavailability of suppliers for new equipment or unusually </a:t>
            </a:r>
            <a:r>
              <a:rPr lang="en-US" b="1" dirty="0" smtClean="0"/>
              <a:t>bad weather conditions</a:t>
            </a:r>
            <a:r>
              <a:rPr lang="en-US" dirty="0" smtClean="0"/>
              <a:t>, </a:t>
            </a:r>
            <a:r>
              <a:rPr lang="en-US" dirty="0" smtClean="0"/>
              <a:t>which make it hard to operate the </a:t>
            </a:r>
            <a:r>
              <a:rPr lang="en-US" dirty="0" smtClean="0"/>
              <a:t>park.</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Key terms</a:t>
            </a:r>
            <a:endParaRPr lang="fr-FR" dirty="0"/>
          </a:p>
        </p:txBody>
      </p:sp>
      <p:sp>
        <p:nvSpPr>
          <p:cNvPr id="3" name="Espace réservé du contenu 2"/>
          <p:cNvSpPr>
            <a:spLocks noGrp="1"/>
          </p:cNvSpPr>
          <p:nvPr>
            <p:ph idx="1"/>
          </p:nvPr>
        </p:nvSpPr>
        <p:spPr/>
        <p:txBody>
          <a:bodyPr/>
          <a:lstStyle/>
          <a:p>
            <a:r>
              <a:rPr lang="en-US" dirty="0" err="1" smtClean="0"/>
              <a:t>Familiarise</a:t>
            </a:r>
            <a:r>
              <a:rPr lang="en-US" dirty="0" smtClean="0"/>
              <a:t> yourselves with the key terms on pages 75 and 76 of your textbook.</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Forming a paragraph</a:t>
            </a:r>
            <a:endParaRPr lang="fr-FR" dirty="0"/>
          </a:p>
        </p:txBody>
      </p:sp>
      <p:sp>
        <p:nvSpPr>
          <p:cNvPr id="3" name="Espace réservé du contenu 2"/>
          <p:cNvSpPr>
            <a:spLocks noGrp="1"/>
          </p:cNvSpPr>
          <p:nvPr>
            <p:ph idx="1"/>
          </p:nvPr>
        </p:nvSpPr>
        <p:spPr/>
        <p:txBody>
          <a:bodyPr>
            <a:normAutofit fontScale="70000" lnSpcReduction="20000"/>
          </a:bodyPr>
          <a:lstStyle/>
          <a:p>
            <a:r>
              <a:rPr lang="en-US" dirty="0" smtClean="0"/>
              <a:t>Put the following sentences in the right order to form a meaningful paragraph:</a:t>
            </a:r>
          </a:p>
          <a:p>
            <a:pPr lvl="1"/>
            <a:r>
              <a:rPr lang="en-US" dirty="0" smtClean="0"/>
              <a:t>Demand can be described as the relationship between the price and quantity demanded for a particular good or service in specific circumstance. For each price provided, the demand relationship will tell the quantity that the customers are willing to purchase at a corresponding price. The quantity the customers are willing to purchase at a particular price is called the Quantity Demanded. An important thing to do is distinguish between demand and the quantity demanded. To explain the concept, the buyers are the people who want or need the product or service. The term “demand” refers to the willingness and ability of customers to purchase the good or service in the market. The demand relationship expresses the willingness and ability for the whole assortment of prices. To claim that a customer has a demand for a particular item is to declare that the customer has money with which to buy the item and is willing to exchange the money for the item.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a:t>
            </a:r>
            <a:endParaRPr lang="fr-FR" dirty="0"/>
          </a:p>
        </p:txBody>
      </p:sp>
      <p:sp>
        <p:nvSpPr>
          <p:cNvPr id="3" name="Espace réservé du contenu 2"/>
          <p:cNvSpPr>
            <a:spLocks noGrp="1"/>
          </p:cNvSpPr>
          <p:nvPr>
            <p:ph idx="1"/>
          </p:nvPr>
        </p:nvSpPr>
        <p:spPr/>
        <p:txBody>
          <a:bodyPr>
            <a:normAutofit fontScale="92500"/>
          </a:bodyPr>
          <a:lstStyle/>
          <a:p>
            <a:r>
              <a:rPr lang="en-US" dirty="0" smtClean="0"/>
              <a:t>Read the third chapter of your textbook (demand and supply) and answer the following questions: </a:t>
            </a:r>
          </a:p>
          <a:p>
            <a:pPr lvl="1"/>
            <a:r>
              <a:rPr lang="en-US" dirty="0" smtClean="0"/>
              <a:t>What are the key determinants of the amount of goods demanded by customers?</a:t>
            </a:r>
          </a:p>
          <a:p>
            <a:pPr lvl="1"/>
            <a:r>
              <a:rPr lang="en-US" dirty="0" smtClean="0"/>
              <a:t>Explain </a:t>
            </a:r>
            <a:r>
              <a:rPr lang="en-US" dirty="0" smtClean="0"/>
              <a:t>the differences between the law of demand, demand schedule and demand curve</a:t>
            </a:r>
            <a:r>
              <a:rPr lang="en-US" dirty="0" smtClean="0"/>
              <a:t>.</a:t>
            </a:r>
          </a:p>
          <a:p>
            <a:pPr lvl="1"/>
            <a:r>
              <a:rPr lang="en-US" dirty="0" smtClean="0"/>
              <a:t>Explain the meaning of the term “</a:t>
            </a:r>
            <a:r>
              <a:rPr lang="en-US" i="1" dirty="0" smtClean="0"/>
              <a:t>the law of supply</a:t>
            </a:r>
            <a:r>
              <a:rPr lang="en-US" dirty="0" smtClean="0"/>
              <a:t>”</a:t>
            </a:r>
          </a:p>
          <a:p>
            <a:pPr lvl="1"/>
            <a:r>
              <a:rPr lang="en-US" dirty="0" smtClean="0"/>
              <a:t>What does “excess supply or surplus” mean?</a:t>
            </a:r>
          </a:p>
          <a:p>
            <a:pPr lvl="1"/>
            <a:r>
              <a:rPr lang="en-US" dirty="0" smtClean="0"/>
              <a:t>What does “excess demand or shortage” mean?</a:t>
            </a:r>
          </a:p>
          <a:p>
            <a:pPr lvl="1"/>
            <a:endParaRPr 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Conceptual questions (cont.)</a:t>
            </a:r>
            <a:endParaRPr lang="fr-FR" dirty="0"/>
          </a:p>
        </p:txBody>
      </p:sp>
      <p:sp>
        <p:nvSpPr>
          <p:cNvPr id="3" name="Espace réservé du contenu 2"/>
          <p:cNvSpPr>
            <a:spLocks noGrp="1"/>
          </p:cNvSpPr>
          <p:nvPr>
            <p:ph idx="1"/>
          </p:nvPr>
        </p:nvSpPr>
        <p:spPr/>
        <p:txBody>
          <a:bodyPr>
            <a:normAutofit/>
          </a:bodyPr>
          <a:lstStyle/>
          <a:p>
            <a:pPr lvl="2"/>
            <a:endParaRPr lang="en-US" dirty="0" smtClean="0"/>
          </a:p>
          <a:p>
            <a:pPr lvl="1"/>
            <a:endParaRPr lang="fr-FR" dirty="0"/>
          </a:p>
        </p:txBody>
      </p:sp>
      <p:sp>
        <p:nvSpPr>
          <p:cNvPr id="4" name="Rectangle 3"/>
          <p:cNvSpPr/>
          <p:nvPr/>
        </p:nvSpPr>
        <p:spPr>
          <a:xfrm>
            <a:off x="457200" y="1219201"/>
            <a:ext cx="8229600" cy="5847755"/>
          </a:xfrm>
          <a:prstGeom prst="rect">
            <a:avLst/>
          </a:prstGeom>
        </p:spPr>
        <p:txBody>
          <a:bodyPr wrap="square">
            <a:spAutoFit/>
          </a:bodyPr>
          <a:lstStyle/>
          <a:p>
            <a:pPr lvl="1">
              <a:buFont typeface="Arial" pitchFamily="34" charset="0"/>
              <a:buChar char="•"/>
            </a:pPr>
            <a:r>
              <a:rPr lang="en-US" sz="2600" dirty="0" smtClean="0"/>
              <a:t> Explain </a:t>
            </a:r>
            <a:r>
              <a:rPr lang="en-US" sz="2600" dirty="0" smtClean="0"/>
              <a:t>why </a:t>
            </a:r>
            <a:r>
              <a:rPr lang="en-US" sz="2600" i="1" dirty="0" smtClean="0"/>
              <a:t>ceteris paribus </a:t>
            </a:r>
            <a:r>
              <a:rPr lang="en-US" sz="2600" dirty="0" smtClean="0"/>
              <a:t>is a necessary assumption for the laws of supply and demand to hold.</a:t>
            </a:r>
          </a:p>
          <a:p>
            <a:pPr lvl="1">
              <a:buFont typeface="Arial" pitchFamily="34" charset="0"/>
              <a:buChar char="•"/>
            </a:pPr>
            <a:r>
              <a:rPr lang="en-US" sz="2600" dirty="0" smtClean="0"/>
              <a:t> List </a:t>
            </a:r>
            <a:r>
              <a:rPr lang="en-US" sz="2600" dirty="0" smtClean="0"/>
              <a:t>the various factors that can cause shifts in the demand curves</a:t>
            </a:r>
            <a:r>
              <a:rPr lang="en-US" sz="2600" dirty="0" smtClean="0"/>
              <a:t>.</a:t>
            </a:r>
          </a:p>
          <a:p>
            <a:pPr lvl="1">
              <a:buFont typeface="Arial" pitchFamily="34" charset="0"/>
              <a:buChar char="•"/>
            </a:pPr>
            <a:r>
              <a:rPr lang="en-US" sz="2600" dirty="0" smtClean="0"/>
              <a:t> List </a:t>
            </a:r>
            <a:r>
              <a:rPr lang="en-US" sz="2600" dirty="0" smtClean="0"/>
              <a:t>the various factors that could cause shifts in the supply curves.</a:t>
            </a:r>
          </a:p>
          <a:p>
            <a:pPr lvl="1">
              <a:buFont typeface="Arial" pitchFamily="34" charset="0"/>
              <a:buChar char="•"/>
            </a:pPr>
            <a:r>
              <a:rPr lang="en-US" sz="2600" dirty="0" smtClean="0"/>
              <a:t> Explain </a:t>
            </a:r>
            <a:r>
              <a:rPr lang="en-US" sz="2600" dirty="0" smtClean="0"/>
              <a:t>the terms “price ceiling” and “price floor</a:t>
            </a:r>
            <a:r>
              <a:rPr lang="en-US" sz="2600" dirty="0" smtClean="0"/>
              <a:t>”.</a:t>
            </a:r>
          </a:p>
          <a:p>
            <a:pPr lvl="1">
              <a:buFont typeface="Arial" pitchFamily="34" charset="0"/>
              <a:buChar char="•"/>
            </a:pPr>
            <a:r>
              <a:rPr lang="en-US" sz="2800" dirty="0" smtClean="0"/>
              <a:t> Give </a:t>
            </a:r>
            <a:r>
              <a:rPr lang="en-US" sz="2800" dirty="0" smtClean="0"/>
              <a:t>one example of how a government intervenes to impose a price ceiling and another example of how a government intervenes to impose a price floor</a:t>
            </a:r>
            <a:r>
              <a:rPr lang="en-US" sz="2800" dirty="0" smtClean="0"/>
              <a:t>.</a:t>
            </a:r>
          </a:p>
          <a:p>
            <a:pPr lvl="1">
              <a:buFont typeface="Arial" pitchFamily="34" charset="0"/>
              <a:buChar char="•"/>
            </a:pPr>
            <a:r>
              <a:rPr lang="en-US" sz="2800" dirty="0" smtClean="0"/>
              <a:t> What </a:t>
            </a:r>
            <a:r>
              <a:rPr lang="en-US" sz="2800" dirty="0" smtClean="0"/>
              <a:t>does social surplus mean</a:t>
            </a:r>
            <a:r>
              <a:rPr lang="en-US" sz="2800" dirty="0" smtClean="0"/>
              <a:t>?</a:t>
            </a:r>
            <a:endParaRPr lang="en-US" sz="2800" dirty="0" smtClean="0"/>
          </a:p>
          <a:p>
            <a:pPr lvl="1">
              <a:buFont typeface="Arial" pitchFamily="34" charset="0"/>
              <a:buChar char="•"/>
            </a:pPr>
            <a:endParaRPr lang="en-US" sz="2600" dirty="0" smtClean="0"/>
          </a:p>
          <a:p>
            <a:pPr lvl="1">
              <a:buFont typeface="Arial" pitchFamily="34" charset="0"/>
              <a:buChar char="•"/>
            </a:pPr>
            <a:endParaRPr lang="en-US" sz="2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Multiple choice questions (MCQs)</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Equilibrium quantity represents the point at which </a:t>
            </a:r>
          </a:p>
          <a:p>
            <a:pPr lvl="1"/>
            <a:r>
              <a:rPr lang="en-US" dirty="0" smtClean="0"/>
              <a:t>The quantity demanded exceeds the quantity supplied.</a:t>
            </a:r>
          </a:p>
          <a:p>
            <a:pPr lvl="1"/>
            <a:r>
              <a:rPr lang="en-US" dirty="0" smtClean="0"/>
              <a:t>The quantity demanded equals the quantity supplied.</a:t>
            </a:r>
          </a:p>
          <a:p>
            <a:pPr lvl="1"/>
            <a:r>
              <a:rPr lang="en-US" dirty="0" smtClean="0"/>
              <a:t>The quantity demanded is slightly higher than the quantity supplied.</a:t>
            </a:r>
          </a:p>
          <a:p>
            <a:pPr lvl="1"/>
            <a:r>
              <a:rPr lang="en-US" dirty="0" smtClean="0"/>
              <a:t>The quantity demanded is slightly lower than the quantity supplied.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lstStyle/>
          <a:p>
            <a:r>
              <a:rPr lang="en-US" dirty="0" smtClean="0"/>
              <a:t>A supply curve is </a:t>
            </a:r>
          </a:p>
          <a:p>
            <a:pPr lvl="1"/>
            <a:r>
              <a:rPr lang="en-US" dirty="0" smtClean="0"/>
              <a:t>A table that shows the quantity supplied at a range of different prices.</a:t>
            </a:r>
          </a:p>
          <a:p>
            <a:pPr lvl="1"/>
            <a:r>
              <a:rPr lang="en-US" dirty="0" smtClean="0"/>
              <a:t>A graph that shows the relationship between supply and demand.</a:t>
            </a:r>
          </a:p>
          <a:p>
            <a:pPr lvl="1"/>
            <a:r>
              <a:rPr lang="en-US" dirty="0" smtClean="0"/>
              <a:t>A graph that shows the relationship between prices and the quantity supplied.</a:t>
            </a:r>
          </a:p>
          <a:p>
            <a:pPr lvl="1"/>
            <a:r>
              <a:rPr lang="en-US" dirty="0" smtClean="0"/>
              <a:t>A table that shows the quantity supplied and the quantity demanded at different price ranges.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MCQs (cont.)</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True or false</a:t>
            </a:r>
          </a:p>
          <a:p>
            <a:pPr lvl="1"/>
            <a:r>
              <a:rPr lang="en-US" dirty="0" smtClean="0"/>
              <a:t>Demand means the same thing as the quantity demanded. </a:t>
            </a:r>
          </a:p>
          <a:p>
            <a:pPr lvl="1"/>
            <a:r>
              <a:rPr lang="en-US" dirty="0" smtClean="0"/>
              <a:t>The quantity demanded is </a:t>
            </a:r>
            <a:r>
              <a:rPr lang="en-US" dirty="0" smtClean="0"/>
              <a:t>the relationship between a range of prices and the quantities demanded at those </a:t>
            </a:r>
            <a:r>
              <a:rPr lang="en-US" dirty="0" smtClean="0"/>
              <a:t>prices, as </a:t>
            </a:r>
            <a:r>
              <a:rPr lang="en-US" dirty="0" smtClean="0"/>
              <a:t>illustrated by a demand curve or a demand </a:t>
            </a:r>
            <a:r>
              <a:rPr lang="en-US" dirty="0" smtClean="0"/>
              <a:t>schedule. </a:t>
            </a:r>
          </a:p>
          <a:p>
            <a:pPr lvl="1"/>
            <a:r>
              <a:rPr lang="en-US" dirty="0" smtClean="0"/>
              <a:t>The demand </a:t>
            </a:r>
            <a:r>
              <a:rPr lang="en-US" dirty="0" smtClean="0"/>
              <a:t>the relationship between a range of prices and the quantities demanded at those prices, as illustrated by a demand curve or a demand schedule</a:t>
            </a:r>
            <a:r>
              <a:rPr lang="en-US" dirty="0" smtClean="0"/>
              <a:t>. </a:t>
            </a:r>
          </a:p>
          <a:p>
            <a:pPr lvl="1"/>
            <a:r>
              <a:rPr lang="en-US" dirty="0" smtClean="0"/>
              <a:t>The demand refers to only </a:t>
            </a:r>
            <a:r>
              <a:rPr lang="en-US" dirty="0" smtClean="0"/>
              <a:t>a certain point on the demand curve, or one quantity on the demand </a:t>
            </a:r>
            <a:r>
              <a:rPr lang="en-US" dirty="0" smtClean="0"/>
              <a:t>schedule. </a:t>
            </a:r>
          </a:p>
          <a:p>
            <a:pPr lvl="1"/>
            <a:r>
              <a:rPr lang="en-US" dirty="0" smtClean="0"/>
              <a:t>The </a:t>
            </a:r>
            <a:r>
              <a:rPr lang="en-US" dirty="0" smtClean="0"/>
              <a:t>quantity demanded </a:t>
            </a:r>
            <a:r>
              <a:rPr lang="en-US" dirty="0" smtClean="0"/>
              <a:t>refers to only a certain point on the demand curve, or one quantity on the demand schedule. </a:t>
            </a:r>
            <a:endParaRPr lang="fr-F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Filling the gaps</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Use the following words (and terms) to complete the gaps in the paragraph below:</a:t>
            </a:r>
          </a:p>
          <a:p>
            <a:pPr lvl="1"/>
            <a:r>
              <a:rPr lang="en-US" dirty="0" smtClean="0"/>
              <a:t>Price, quantity demanded, substitute products, product, bad weather conditions, income.</a:t>
            </a:r>
          </a:p>
          <a:p>
            <a:pPr lvl="1"/>
            <a:r>
              <a:rPr lang="en-US" dirty="0" smtClean="0"/>
              <a:t>Demand </a:t>
            </a:r>
            <a:r>
              <a:rPr lang="en-US" dirty="0" smtClean="0"/>
              <a:t>for a product indicates the relationship between the price of the product and the </a:t>
            </a:r>
            <a:r>
              <a:rPr lang="en-US" b="1" dirty="0" smtClean="0"/>
              <a:t>……….</a:t>
            </a:r>
            <a:r>
              <a:rPr lang="en-US" dirty="0" smtClean="0"/>
              <a:t>, </a:t>
            </a:r>
            <a:r>
              <a:rPr lang="en-US" dirty="0" smtClean="0"/>
              <a:t>or the amount of a particular product that consumers would buy at a specific price level. Supply represents the relationship between the price of the </a:t>
            </a:r>
            <a:r>
              <a:rPr lang="en-US" b="1" dirty="0" smtClean="0"/>
              <a:t>………</a:t>
            </a:r>
            <a:r>
              <a:rPr lang="en-US" dirty="0" smtClean="0"/>
              <a:t> </a:t>
            </a:r>
            <a:r>
              <a:rPr lang="en-US" dirty="0" smtClean="0"/>
              <a:t>and the quantity supplied, or the quantity that producers are willing to sell at a given price. The change in quantity demanded or supplied is caused by a shift in </a:t>
            </a:r>
            <a:r>
              <a:rPr lang="en-US" b="1" dirty="0" smtClean="0"/>
              <a:t>……..</a:t>
            </a:r>
            <a:r>
              <a:rPr lang="en-US" dirty="0" smtClean="0"/>
              <a:t>; </a:t>
            </a:r>
            <a:r>
              <a:rPr lang="en-US" dirty="0" smtClean="0"/>
              <a:t>however an increase or decrease of the whole demand or supply can only be cause by non-price factors. Thus, the demand for vacations in the theme park can be affected by the availability of </a:t>
            </a:r>
            <a:r>
              <a:rPr lang="en-US" b="1" dirty="0" smtClean="0"/>
              <a:t>……… </a:t>
            </a:r>
            <a:r>
              <a:rPr lang="en-US" dirty="0" smtClean="0"/>
              <a:t>and the price of the complements or it may alter in response to the change in the disposable </a:t>
            </a:r>
            <a:r>
              <a:rPr lang="en-US" b="1" dirty="0" smtClean="0"/>
              <a:t>………..</a:t>
            </a:r>
            <a:r>
              <a:rPr lang="en-US" dirty="0" smtClean="0"/>
              <a:t> </a:t>
            </a:r>
            <a:r>
              <a:rPr lang="en-US" dirty="0" smtClean="0"/>
              <a:t>of the target customers. On the other hand, supply may be affected by the introduction of additional legislative barriers for theme parks, unavailability of suppliers for new equipment or unusually </a:t>
            </a:r>
            <a:r>
              <a:rPr lang="en-US" b="1" dirty="0" smtClean="0"/>
              <a:t>……..</a:t>
            </a:r>
            <a:r>
              <a:rPr lang="en-US" dirty="0" smtClean="0"/>
              <a:t>, </a:t>
            </a:r>
            <a:r>
              <a:rPr lang="en-US" dirty="0" smtClean="0"/>
              <a:t>which make it hard to operate the </a:t>
            </a:r>
            <a:r>
              <a:rPr lang="en-US" dirty="0" smtClean="0"/>
              <a:t>park.</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Forming a paragraph</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Put the following sentences in the right order to form a meaningful paragraph:</a:t>
            </a:r>
          </a:p>
          <a:p>
            <a:pPr lvl="1"/>
            <a:r>
              <a:rPr lang="en-US" dirty="0" smtClean="0"/>
              <a:t>The quantity the customers are willing to purchase at a particular price is called the Quantity Demanded</a:t>
            </a:r>
            <a:r>
              <a:rPr lang="en-US" dirty="0" smtClean="0"/>
              <a:t>.</a:t>
            </a:r>
          </a:p>
          <a:p>
            <a:pPr lvl="1"/>
            <a:r>
              <a:rPr lang="en-US" dirty="0" smtClean="0"/>
              <a:t>An important thing to do is distinguish between demand and the quantity demanded</a:t>
            </a:r>
            <a:r>
              <a:rPr lang="en-US" dirty="0" smtClean="0"/>
              <a:t>.</a:t>
            </a:r>
          </a:p>
          <a:p>
            <a:pPr lvl="1"/>
            <a:r>
              <a:rPr lang="en-US" dirty="0" smtClean="0"/>
              <a:t> For each price provided, the demand relationship will tell the quantity that the customers are willing to purchase at a corresponding price. </a:t>
            </a:r>
            <a:endParaRPr lang="en-US" dirty="0" smtClean="0"/>
          </a:p>
          <a:p>
            <a:pPr lvl="1"/>
            <a:r>
              <a:rPr lang="en-US" dirty="0" smtClean="0"/>
              <a:t>To claim that a customer has a demand for a particular item is to declare that the customer has money with which to buy the item and is willing to exchange the money for the item.</a:t>
            </a:r>
            <a:endParaRPr lang="en-US" dirty="0" smtClean="0"/>
          </a:p>
          <a:p>
            <a:pPr lvl="1"/>
            <a:r>
              <a:rPr lang="en-US" dirty="0" smtClean="0"/>
              <a:t>To explain the concept, the buyers are the people who want or need the product or service. The term “demand” refers to the willingness and ability of customers to purchase the good or service in the market.</a:t>
            </a:r>
            <a:endParaRPr lang="en-US" dirty="0" smtClean="0"/>
          </a:p>
          <a:p>
            <a:pPr lvl="1"/>
            <a:r>
              <a:rPr lang="en-US" dirty="0" smtClean="0"/>
              <a:t>Demand </a:t>
            </a:r>
            <a:r>
              <a:rPr lang="en-US" dirty="0" smtClean="0"/>
              <a:t>can be described as the relationship between the price and quantity demanded for a particular good or service in specific circumstance</a:t>
            </a:r>
            <a:r>
              <a:rPr lang="en-US" dirty="0" smtClean="0"/>
              <a:t>. </a:t>
            </a:r>
          </a:p>
          <a:p>
            <a:pPr lvl="1"/>
            <a:r>
              <a:rPr lang="en-US" dirty="0" smtClean="0"/>
              <a:t>The </a:t>
            </a:r>
            <a:r>
              <a:rPr lang="en-US" dirty="0" smtClean="0"/>
              <a:t>demand relationship expresses the willingness and ability for the whole assortment of prices.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2204</Words>
  <Application>Microsoft Office PowerPoint</Application>
  <PresentationFormat>Affichage à l'écran (4:3)</PresentationFormat>
  <Paragraphs>109</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Principles of Economics 2ed</vt:lpstr>
      <vt:lpstr>Key terms</vt:lpstr>
      <vt:lpstr>Conceptual questions</vt:lpstr>
      <vt:lpstr>Conceptual questions (cont.)</vt:lpstr>
      <vt:lpstr>Multiple choice questions (MCQs)</vt:lpstr>
      <vt:lpstr>MCQs (cont.)</vt:lpstr>
      <vt:lpstr>MCQs (cont.)</vt:lpstr>
      <vt:lpstr>Filling the gaps</vt:lpstr>
      <vt:lpstr>Forming a paragraph</vt:lpstr>
      <vt:lpstr>Answers to conceptual questions</vt:lpstr>
      <vt:lpstr>Answers to the conceptual questions (cont.)</vt:lpstr>
      <vt:lpstr>Answers to the conceptual questions (cont.)</vt:lpstr>
      <vt:lpstr>Answers to the conceptual questions (cont.)</vt:lpstr>
      <vt:lpstr>Answers to the conceptual questions (cont.)</vt:lpstr>
      <vt:lpstr>Answers to the conceptual questions (cont.)</vt:lpstr>
      <vt:lpstr>Answer to the MCQs</vt:lpstr>
      <vt:lpstr>Answers to the MCQs (cont.)</vt:lpstr>
      <vt:lpstr>Answers to the MCQs (cont.)</vt:lpstr>
      <vt:lpstr>Filling the gaps</vt:lpstr>
      <vt:lpstr>Forming a paragraph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pci</dc:creator>
  <cp:lastModifiedBy>pci</cp:lastModifiedBy>
  <cp:revision>26</cp:revision>
  <dcterms:created xsi:type="dcterms:W3CDTF">2021-04-28T21:55:42Z</dcterms:created>
  <dcterms:modified xsi:type="dcterms:W3CDTF">2021-05-05T23:24:17Z</dcterms:modified>
</cp:coreProperties>
</file>