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1.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9" r:id="rId3"/>
    <p:sldId id="260" r:id="rId4"/>
    <p:sldId id="261" r:id="rId5"/>
    <p:sldId id="262" r:id="rId6"/>
    <p:sldId id="263" r:id="rId7"/>
    <p:sldId id="264" r:id="rId8"/>
    <p:sldId id="265" r:id="rId9"/>
    <p:sldId id="266" r:id="rId10"/>
    <p:sldId id="267" r:id="rId11"/>
    <p:sldId id="269" r:id="rId12"/>
    <p:sldId id="268" r:id="rId13"/>
    <p:sldId id="270" r:id="rId14"/>
    <p:sldId id="271" r:id="rId15"/>
    <p:sldId id="278" r:id="rId16"/>
    <p:sldId id="275" r:id="rId17"/>
    <p:sldId id="272" r:id="rId18"/>
    <p:sldId id="276" r:id="rId19"/>
    <p:sldId id="273" r:id="rId20"/>
    <p:sldId id="274" r:id="rId21"/>
    <p:sldId id="277"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94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F3C9FF-3042-45ED-8A36-CB9744508CC9}" type="datetimeFigureOut">
              <a:rPr lang="fr-FR" smtClean="0"/>
              <a:t>21/04/2024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FFAA8F-96E5-40A6-BFE2-F5447C4497F1}" type="slidenum">
              <a:rPr lang="fr-FR" smtClean="0"/>
              <a:t>‹N°›</a:t>
            </a:fld>
            <a:endParaRPr lang="fr-FR"/>
          </a:p>
        </p:txBody>
      </p:sp>
    </p:spTree>
    <p:extLst>
      <p:ext uri="{BB962C8B-B14F-4D97-AF65-F5344CB8AC3E}">
        <p14:creationId xmlns:p14="http://schemas.microsoft.com/office/powerpoint/2010/main" val="3826996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4ABB3E0C-08F4-430B-B85B-2C9B7D9444F9}" type="slidenum">
              <a:rPr lang="fr-FR" smtClean="0"/>
              <a:t>3</a:t>
            </a:fld>
            <a:endParaRPr lang="fr-FR"/>
          </a:p>
        </p:txBody>
      </p:sp>
    </p:spTree>
    <p:extLst>
      <p:ext uri="{BB962C8B-B14F-4D97-AF65-F5344CB8AC3E}">
        <p14:creationId xmlns:p14="http://schemas.microsoft.com/office/powerpoint/2010/main" val="395778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8E47C2D-BD54-4434-9145-759C660A7F65}"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74F3B4-EC87-40EB-AD13-1F42D2EC3CD9}" type="slidenum">
              <a:rPr lang="fr-FR" smtClean="0"/>
              <a:t>‹N°›</a:t>
            </a:fld>
            <a:endParaRPr lang="fr-FR"/>
          </a:p>
        </p:txBody>
      </p:sp>
    </p:spTree>
    <p:extLst>
      <p:ext uri="{BB962C8B-B14F-4D97-AF65-F5344CB8AC3E}">
        <p14:creationId xmlns:p14="http://schemas.microsoft.com/office/powerpoint/2010/main" val="825553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8E47C2D-BD54-4434-9145-759C660A7F65}"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74F3B4-EC87-40EB-AD13-1F42D2EC3CD9}" type="slidenum">
              <a:rPr lang="fr-FR" smtClean="0"/>
              <a:t>‹N°›</a:t>
            </a:fld>
            <a:endParaRPr lang="fr-FR"/>
          </a:p>
        </p:txBody>
      </p:sp>
    </p:spTree>
    <p:extLst>
      <p:ext uri="{BB962C8B-B14F-4D97-AF65-F5344CB8AC3E}">
        <p14:creationId xmlns:p14="http://schemas.microsoft.com/office/powerpoint/2010/main" val="1490893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8E47C2D-BD54-4434-9145-759C660A7F65}"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74F3B4-EC87-40EB-AD13-1F42D2EC3CD9}"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23905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8E47C2D-BD54-4434-9145-759C660A7F65}"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74F3B4-EC87-40EB-AD13-1F42D2EC3CD9}" type="slidenum">
              <a:rPr lang="fr-FR" smtClean="0"/>
              <a:t>‹N°›</a:t>
            </a:fld>
            <a:endParaRPr lang="fr-FR"/>
          </a:p>
        </p:txBody>
      </p:sp>
    </p:spTree>
    <p:extLst>
      <p:ext uri="{BB962C8B-B14F-4D97-AF65-F5344CB8AC3E}">
        <p14:creationId xmlns:p14="http://schemas.microsoft.com/office/powerpoint/2010/main" val="13858255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8E47C2D-BD54-4434-9145-759C660A7F65}"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74F3B4-EC87-40EB-AD13-1F42D2EC3CD9}"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239729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8E47C2D-BD54-4434-9145-759C660A7F65}"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74F3B4-EC87-40EB-AD13-1F42D2EC3CD9}" type="slidenum">
              <a:rPr lang="fr-FR" smtClean="0"/>
              <a:t>‹N°›</a:t>
            </a:fld>
            <a:endParaRPr lang="fr-FR"/>
          </a:p>
        </p:txBody>
      </p:sp>
    </p:spTree>
    <p:extLst>
      <p:ext uri="{BB962C8B-B14F-4D97-AF65-F5344CB8AC3E}">
        <p14:creationId xmlns:p14="http://schemas.microsoft.com/office/powerpoint/2010/main" val="3760113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8E47C2D-BD54-4434-9145-759C660A7F65}"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74F3B4-EC87-40EB-AD13-1F42D2EC3CD9}" type="slidenum">
              <a:rPr lang="fr-FR" smtClean="0"/>
              <a:t>‹N°›</a:t>
            </a:fld>
            <a:endParaRPr lang="fr-FR"/>
          </a:p>
        </p:txBody>
      </p:sp>
    </p:spTree>
    <p:extLst>
      <p:ext uri="{BB962C8B-B14F-4D97-AF65-F5344CB8AC3E}">
        <p14:creationId xmlns:p14="http://schemas.microsoft.com/office/powerpoint/2010/main" val="30414163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8E47C2D-BD54-4434-9145-759C660A7F65}"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74F3B4-EC87-40EB-AD13-1F42D2EC3CD9}" type="slidenum">
              <a:rPr lang="fr-FR" smtClean="0"/>
              <a:t>‹N°›</a:t>
            </a:fld>
            <a:endParaRPr lang="fr-FR"/>
          </a:p>
        </p:txBody>
      </p:sp>
    </p:spTree>
    <p:extLst>
      <p:ext uri="{BB962C8B-B14F-4D97-AF65-F5344CB8AC3E}">
        <p14:creationId xmlns:p14="http://schemas.microsoft.com/office/powerpoint/2010/main" val="10459136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Titre et contenu">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16E75CF-0073-4864-A912-EC9A4CA21B9A}" type="datetime1">
              <a:rPr lang="en-US" smtClean="0"/>
              <a:t>4/21/2024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extLst>
      <p:ext uri="{BB962C8B-B14F-4D97-AF65-F5344CB8AC3E}">
        <p14:creationId xmlns:p14="http://schemas.microsoft.com/office/powerpoint/2010/main" val="3920291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8E47C2D-BD54-4434-9145-759C660A7F65}"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74F3B4-EC87-40EB-AD13-1F42D2EC3CD9}" type="slidenum">
              <a:rPr lang="fr-FR" smtClean="0"/>
              <a:t>‹N°›</a:t>
            </a:fld>
            <a:endParaRPr lang="fr-FR"/>
          </a:p>
        </p:txBody>
      </p:sp>
    </p:spTree>
    <p:extLst>
      <p:ext uri="{BB962C8B-B14F-4D97-AF65-F5344CB8AC3E}">
        <p14:creationId xmlns:p14="http://schemas.microsoft.com/office/powerpoint/2010/main" val="2040459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8E47C2D-BD54-4434-9145-759C660A7F65}"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74F3B4-EC87-40EB-AD13-1F42D2EC3CD9}" type="slidenum">
              <a:rPr lang="fr-FR" smtClean="0"/>
              <a:t>‹N°›</a:t>
            </a:fld>
            <a:endParaRPr lang="fr-FR"/>
          </a:p>
        </p:txBody>
      </p:sp>
    </p:spTree>
    <p:extLst>
      <p:ext uri="{BB962C8B-B14F-4D97-AF65-F5344CB8AC3E}">
        <p14:creationId xmlns:p14="http://schemas.microsoft.com/office/powerpoint/2010/main" val="4182877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8E47C2D-BD54-4434-9145-759C660A7F65}" type="datetimeFigureOut">
              <a:rPr lang="fr-FR" smtClean="0"/>
              <a:t>21/04/2024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F74F3B4-EC87-40EB-AD13-1F42D2EC3CD9}" type="slidenum">
              <a:rPr lang="fr-FR" smtClean="0"/>
              <a:t>‹N°›</a:t>
            </a:fld>
            <a:endParaRPr lang="fr-FR"/>
          </a:p>
        </p:txBody>
      </p:sp>
    </p:spTree>
    <p:extLst>
      <p:ext uri="{BB962C8B-B14F-4D97-AF65-F5344CB8AC3E}">
        <p14:creationId xmlns:p14="http://schemas.microsoft.com/office/powerpoint/2010/main" val="3925384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8E47C2D-BD54-4434-9145-759C660A7F65}" type="datetimeFigureOut">
              <a:rPr lang="fr-FR" smtClean="0"/>
              <a:t>21/04/2024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F74F3B4-EC87-40EB-AD13-1F42D2EC3CD9}" type="slidenum">
              <a:rPr lang="fr-FR" smtClean="0"/>
              <a:t>‹N°›</a:t>
            </a:fld>
            <a:endParaRPr lang="fr-FR"/>
          </a:p>
        </p:txBody>
      </p:sp>
    </p:spTree>
    <p:extLst>
      <p:ext uri="{BB962C8B-B14F-4D97-AF65-F5344CB8AC3E}">
        <p14:creationId xmlns:p14="http://schemas.microsoft.com/office/powerpoint/2010/main" val="1711883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8E47C2D-BD54-4434-9145-759C660A7F65}" type="datetimeFigureOut">
              <a:rPr lang="fr-FR" smtClean="0"/>
              <a:t>21/04/2024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F74F3B4-EC87-40EB-AD13-1F42D2EC3CD9}" type="slidenum">
              <a:rPr lang="fr-FR" smtClean="0"/>
              <a:t>‹N°›</a:t>
            </a:fld>
            <a:endParaRPr lang="fr-FR"/>
          </a:p>
        </p:txBody>
      </p:sp>
    </p:spTree>
    <p:extLst>
      <p:ext uri="{BB962C8B-B14F-4D97-AF65-F5344CB8AC3E}">
        <p14:creationId xmlns:p14="http://schemas.microsoft.com/office/powerpoint/2010/main" val="1777945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E47C2D-BD54-4434-9145-759C660A7F65}" type="datetimeFigureOut">
              <a:rPr lang="fr-FR" smtClean="0"/>
              <a:t>21/04/2024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5F74F3B4-EC87-40EB-AD13-1F42D2EC3CD9}" type="slidenum">
              <a:rPr lang="fr-FR" smtClean="0"/>
              <a:t>‹N°›</a:t>
            </a:fld>
            <a:endParaRPr lang="fr-FR"/>
          </a:p>
        </p:txBody>
      </p:sp>
    </p:spTree>
    <p:extLst>
      <p:ext uri="{BB962C8B-B14F-4D97-AF65-F5344CB8AC3E}">
        <p14:creationId xmlns:p14="http://schemas.microsoft.com/office/powerpoint/2010/main" val="4000451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8E47C2D-BD54-4434-9145-759C660A7F65}" type="datetimeFigureOut">
              <a:rPr lang="fr-FR" smtClean="0"/>
              <a:t>21/04/2024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F74F3B4-EC87-40EB-AD13-1F42D2EC3CD9}" type="slidenum">
              <a:rPr lang="fr-FR" smtClean="0"/>
              <a:t>‹N°›</a:t>
            </a:fld>
            <a:endParaRPr lang="fr-FR"/>
          </a:p>
        </p:txBody>
      </p:sp>
    </p:spTree>
    <p:extLst>
      <p:ext uri="{BB962C8B-B14F-4D97-AF65-F5344CB8AC3E}">
        <p14:creationId xmlns:p14="http://schemas.microsoft.com/office/powerpoint/2010/main" val="1751432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8E47C2D-BD54-4434-9145-759C660A7F65}" type="datetimeFigureOut">
              <a:rPr lang="fr-FR" smtClean="0"/>
              <a:t>21/04/2024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F74F3B4-EC87-40EB-AD13-1F42D2EC3CD9}" type="slidenum">
              <a:rPr lang="fr-FR" smtClean="0"/>
              <a:t>‹N°›</a:t>
            </a:fld>
            <a:endParaRPr lang="fr-FR"/>
          </a:p>
        </p:txBody>
      </p:sp>
    </p:spTree>
    <p:extLst>
      <p:ext uri="{BB962C8B-B14F-4D97-AF65-F5344CB8AC3E}">
        <p14:creationId xmlns:p14="http://schemas.microsoft.com/office/powerpoint/2010/main" val="1397445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8E47C2D-BD54-4434-9145-759C660A7F65}" type="datetimeFigureOut">
              <a:rPr lang="fr-FR" smtClean="0"/>
              <a:t>21/04/2024</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F74F3B4-EC87-40EB-AD13-1F42D2EC3CD9}" type="slidenum">
              <a:rPr lang="fr-FR" smtClean="0"/>
              <a:t>‹N°›</a:t>
            </a:fld>
            <a:endParaRPr lang="fr-FR"/>
          </a:p>
        </p:txBody>
      </p:sp>
    </p:spTree>
    <p:extLst>
      <p:ext uri="{BB962C8B-B14F-4D97-AF65-F5344CB8AC3E}">
        <p14:creationId xmlns:p14="http://schemas.microsoft.com/office/powerpoint/2010/main" val="2414617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28.xml"/><Relationship Id="rId1" Type="http://schemas.openxmlformats.org/officeDocument/2006/relationships/tags" Target="../tags/tag27.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30.xml"/><Relationship Id="rId1" Type="http://schemas.openxmlformats.org/officeDocument/2006/relationships/tags" Target="../tags/tag29.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32.xml"/><Relationship Id="rId1" Type="http://schemas.openxmlformats.org/officeDocument/2006/relationships/tags" Target="../tags/tag31.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34.xml"/><Relationship Id="rId1" Type="http://schemas.openxmlformats.org/officeDocument/2006/relationships/tags" Target="../tags/tag33.xml"/></Relationships>
</file>

<file path=ppt/slides/_rels/slide14.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4"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39.xml"/><Relationship Id="rId1" Type="http://schemas.openxmlformats.org/officeDocument/2006/relationships/tags" Target="../tags/tag38.xml"/><Relationship Id="rId4" Type="http://schemas.openxmlformats.org/officeDocument/2006/relationships/hyperlink" Target="antidico:guides_fr_1259_latin%20classique" TargetMode="Externa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41.xml"/><Relationship Id="rId1" Type="http://schemas.openxmlformats.org/officeDocument/2006/relationships/tags" Target="../tags/tag40.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43.xml"/><Relationship Id="rId1" Type="http://schemas.openxmlformats.org/officeDocument/2006/relationships/tags" Target="../tags/tag42.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45.xml"/><Relationship Id="rId1" Type="http://schemas.openxmlformats.org/officeDocument/2006/relationships/tags" Target="../tags/tag44.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47.xml"/><Relationship Id="rId1" Type="http://schemas.openxmlformats.org/officeDocument/2006/relationships/tags" Target="../tags/tag46.xml"/></Relationships>
</file>

<file path=ppt/slides/_rels/slide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slideLayout" Target="../slideLayouts/slideLayout17.xml"/><Relationship Id="rId4" Type="http://schemas.openxmlformats.org/officeDocument/2006/relationships/tags" Target="../tags/tag4.xml"/></Relationships>
</file>

<file path=ppt/slides/_rels/slide20.xml.rels><?xml version="1.0" encoding="UTF-8" standalone="yes"?>
<Relationships xmlns="http://schemas.openxmlformats.org/package/2006/relationships"><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tags" Target="../tags/tag48.xml"/><Relationship Id="rId5" Type="http://schemas.openxmlformats.org/officeDocument/2006/relationships/image" Target="../media/image3.png"/><Relationship Id="rId4"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52.xml"/><Relationship Id="rId1" Type="http://schemas.openxmlformats.org/officeDocument/2006/relationships/tags" Target="../tags/tag51.xml"/></Relationships>
</file>

<file path=ppt/slides/_rels/slide3.xml.rels><?xml version="1.0" encoding="UTF-8" standalone="yes"?>
<Relationships xmlns="http://schemas.openxmlformats.org/package/2006/relationships"><Relationship Id="rId8" Type="http://schemas.openxmlformats.org/officeDocument/2006/relationships/notesSlide" Target="../notesSlides/notesSlide1.xml"/><Relationship Id="rId3" Type="http://schemas.openxmlformats.org/officeDocument/2006/relationships/tags" Target="../tags/tag7.xml"/><Relationship Id="rId7" Type="http://schemas.openxmlformats.org/officeDocument/2006/relationships/slideLayout" Target="../slideLayouts/slideLayout17.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s>
</file>

<file path=ppt/slides/_rels/slide4.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5" Type="http://schemas.openxmlformats.org/officeDocument/2006/relationships/slideLayout" Target="../slideLayouts/slideLayout17.xml"/><Relationship Id="rId4" Type="http://schemas.openxmlformats.org/officeDocument/2006/relationships/tags" Target="../tags/tag14.xml"/></Relationships>
</file>

<file path=ppt/slides/_rels/slide5.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image" Target="../media/image2.png"/><Relationship Id="rId4"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22.xml"/><Relationship Id="rId1" Type="http://schemas.openxmlformats.org/officeDocument/2006/relationships/tags" Target="../tags/tag21.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hyperlink" Target="antidico:guides_fr_1119_norois" TargetMode="External"/><Relationship Id="rId5" Type="http://schemas.openxmlformats.org/officeDocument/2006/relationships/hyperlink" Target="antidico:voirmot_def_FRIAAAAAP/87QEAAAAAAAMAAACELWFnZYEtgA==" TargetMode="External"/><Relationship Id="rId4" Type="http://schemas.openxmlformats.org/officeDocument/2006/relationships/hyperlink" Target="antidico:voirmot_reste_FRIAAAAAP/CgQEAAAAAAJcAAACGc29uZGVygIA=" TargetMode="Externa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26.xml"/><Relationship Id="rId1" Type="http://schemas.openxmlformats.org/officeDocument/2006/relationships/tags" Target="../tags/tag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8999DF-636C-2BD1-3CC7-2D33866162F9}"/>
              </a:ext>
            </a:extLst>
          </p:cNvPr>
          <p:cNvSpPr>
            <a:spLocks noGrp="1"/>
          </p:cNvSpPr>
          <p:nvPr>
            <p:ph type="ctrTitle"/>
          </p:nvPr>
        </p:nvSpPr>
        <p:spPr/>
        <p:txBody>
          <a:bodyPr/>
          <a:lstStyle/>
          <a:p>
            <a:endParaRPr lang="fr-FR"/>
          </a:p>
        </p:txBody>
      </p:sp>
      <p:sp>
        <p:nvSpPr>
          <p:cNvPr id="3" name="Sous-titre 2">
            <a:extLst>
              <a:ext uri="{FF2B5EF4-FFF2-40B4-BE49-F238E27FC236}">
                <a16:creationId xmlns:a16="http://schemas.microsoft.com/office/drawing/2014/main" id="{F46BF706-13F4-2D7F-9B57-552660361B7E}"/>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2893574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040404-0598-487C-A87C-5673D126C1A7}"/>
              </a:ext>
            </a:extLst>
          </p:cNvPr>
          <p:cNvSpPr>
            <a:spLocks noGrp="1"/>
          </p:cNvSpPr>
          <p:nvPr>
            <p:ph type="title"/>
            <p:custDataLst>
              <p:tags r:id="rId1"/>
            </p:custDataLst>
          </p:nvPr>
        </p:nvSpPr>
        <p:spPr>
          <a:xfrm>
            <a:off x="913775" y="618518"/>
            <a:ext cx="10364451" cy="787202"/>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FC1D84CF-33E6-413E-B920-34D598CFC2F8}"/>
              </a:ext>
            </a:extLst>
          </p:cNvPr>
          <p:cNvSpPr>
            <a:spLocks noGrp="1"/>
          </p:cNvSpPr>
          <p:nvPr>
            <p:ph sz="quarter" idx="13"/>
            <p:custDataLst>
              <p:tags r:id="rId2"/>
            </p:custDataLst>
          </p:nvPr>
        </p:nvSpPr>
        <p:spPr>
          <a:xfrm>
            <a:off x="750627" y="1596788"/>
            <a:ext cx="10526973" cy="4194411"/>
          </a:xfrm>
        </p:spPr>
        <p:txBody>
          <a:bodyPr>
            <a:normAutofit/>
          </a:bodyPr>
          <a:lstStyle/>
          <a:p>
            <a:pPr marL="0" indent="0" algn="ctr">
              <a:buNone/>
            </a:pPr>
            <a:r>
              <a:rPr lang="fr-FR" dirty="0">
                <a:solidFill>
                  <a:srgbClr val="FF0000"/>
                </a:solidFill>
              </a:rPr>
              <a:t>3- </a:t>
            </a:r>
            <a:r>
              <a:rPr lang="fr-FR" cap="none" dirty="0">
                <a:solidFill>
                  <a:srgbClr val="FF0000"/>
                </a:solidFill>
              </a:rPr>
              <a:t>Questionnaire</a:t>
            </a:r>
            <a:r>
              <a:rPr lang="fr-FR" dirty="0">
                <a:solidFill>
                  <a:srgbClr val="FF0000"/>
                </a:solidFill>
              </a:rPr>
              <a:t> :</a:t>
            </a:r>
          </a:p>
          <a:p>
            <a:pPr lvl="1" algn="just"/>
            <a:r>
              <a:rPr lang="fr-FR" cap="none" dirty="0"/>
              <a:t>C’est une </a:t>
            </a:r>
            <a:r>
              <a:rPr lang="fr-FR" u="sng" cap="none" dirty="0">
                <a:solidFill>
                  <a:srgbClr val="0070C0"/>
                </a:solidFill>
              </a:rPr>
              <a:t>technique directe</a:t>
            </a:r>
            <a:r>
              <a:rPr lang="fr-FR" cap="none" dirty="0"/>
              <a:t>, visant un ensemble d’individus le plus souvent </a:t>
            </a:r>
            <a:r>
              <a:rPr lang="fr-FR" u="sng" cap="none" dirty="0">
                <a:solidFill>
                  <a:srgbClr val="0070C0"/>
                </a:solidFill>
              </a:rPr>
              <a:t>représentatif</a:t>
            </a:r>
            <a:r>
              <a:rPr lang="fr-FR" cap="none" dirty="0"/>
              <a:t> d’une population. À travers une série de questions, l’enquêteur vise à recueillir des données sur leur situation sociale, économique, professionnelle, personnelle…</a:t>
            </a:r>
            <a:endParaRPr lang="fr-FR" cap="none" dirty="0">
              <a:solidFill>
                <a:srgbClr val="FF0000"/>
              </a:solidFill>
            </a:endParaRPr>
          </a:p>
          <a:p>
            <a:pPr marL="457200" lvl="1" indent="-361950" algn="just">
              <a:buNone/>
            </a:pPr>
            <a:r>
              <a:rPr lang="fr-FR" cap="none" dirty="0"/>
              <a:t>D’après</a:t>
            </a:r>
            <a:r>
              <a:rPr lang="fr-FR" cap="none" dirty="0">
                <a:solidFill>
                  <a:srgbClr val="FF0000"/>
                </a:solidFill>
              </a:rPr>
              <a:t> Jean-Claude COMBESSIE : </a:t>
            </a:r>
            <a:r>
              <a:rPr lang="fr-FR" i="1" cap="none" dirty="0"/>
              <a:t>le </a:t>
            </a:r>
            <a:r>
              <a:rPr lang="fr-FR" i="1" u="sng" cap="none" dirty="0">
                <a:solidFill>
                  <a:srgbClr val="0070C0"/>
                </a:solidFill>
              </a:rPr>
              <a:t>questionnaire</a:t>
            </a:r>
            <a:r>
              <a:rPr lang="fr-FR" i="1" cap="none" dirty="0"/>
              <a:t>, sa fonction principale de donner à l’enquête une extension plus grande et de vérifier statistiquement jusqu'à quel point sont </a:t>
            </a:r>
            <a:r>
              <a:rPr lang="fr-FR" i="1" u="sng" cap="none" dirty="0">
                <a:solidFill>
                  <a:srgbClr val="0070C0"/>
                </a:solidFill>
              </a:rPr>
              <a:t>généralisables</a:t>
            </a:r>
            <a:r>
              <a:rPr lang="fr-FR" i="1" cap="none" dirty="0"/>
              <a:t> les informations et hypothèses préalablement constituées.</a:t>
            </a:r>
          </a:p>
          <a:p>
            <a:pPr marL="457200" lvl="1" indent="-361950" algn="just">
              <a:buNone/>
            </a:pPr>
            <a:r>
              <a:rPr lang="fr-FR" sz="2000" b="1" cap="none" dirty="0">
                <a:solidFill>
                  <a:srgbClr val="FF0000"/>
                </a:solidFill>
              </a:rPr>
              <a:t>Types de questionnaire</a:t>
            </a:r>
          </a:p>
          <a:p>
            <a:pPr marL="457200" lvl="1" indent="-361950" algn="just"/>
            <a:r>
              <a:rPr lang="fr-FR" cap="none">
                <a:solidFill>
                  <a:srgbClr val="FF0000"/>
                </a:solidFill>
              </a:rPr>
              <a:t>Questionnaire auto-administré : </a:t>
            </a:r>
            <a:r>
              <a:rPr lang="fr-FR" cap="none" dirty="0"/>
              <a:t>ce type exige la présence de l’enquêteur pour mener une enquête. Selon </a:t>
            </a:r>
            <a:r>
              <a:rPr lang="fr-FR" cap="none" dirty="0">
                <a:solidFill>
                  <a:srgbClr val="0070C0"/>
                </a:solidFill>
              </a:rPr>
              <a:t>MUCHIELI 1970</a:t>
            </a:r>
            <a:r>
              <a:rPr lang="fr-FR" cap="none" dirty="0"/>
              <a:t>, c’est de donner à chaque informateur un formulaire de questions à remplir. </a:t>
            </a:r>
          </a:p>
          <a:p>
            <a:pPr marL="457200" lvl="1" indent="-361950" algn="just"/>
            <a:r>
              <a:rPr lang="fr-FR" cap="none" dirty="0">
                <a:solidFill>
                  <a:srgbClr val="FF0000"/>
                </a:solidFill>
              </a:rPr>
              <a:t>Questionnaire interview </a:t>
            </a:r>
            <a:r>
              <a:rPr lang="fr-FR" cap="none" dirty="0"/>
              <a:t>: ce type consiste à poser </a:t>
            </a:r>
            <a:r>
              <a:rPr lang="fr-FR" u="sng" cap="none" dirty="0">
                <a:solidFill>
                  <a:srgbClr val="0070C0"/>
                </a:solidFill>
              </a:rPr>
              <a:t>verbalement </a:t>
            </a:r>
            <a:r>
              <a:rPr lang="fr-FR" cap="none" dirty="0"/>
              <a:t>les questions et à noter les réponses. Cela demande </a:t>
            </a:r>
            <a:r>
              <a:rPr lang="fr-FR" u="sng" cap="none" dirty="0">
                <a:solidFill>
                  <a:srgbClr val="0070C0"/>
                </a:solidFill>
              </a:rPr>
              <a:t>plus de temps </a:t>
            </a:r>
            <a:r>
              <a:rPr lang="fr-FR" cap="none" dirty="0"/>
              <a:t>et d’implication de l’enquêteur ou </a:t>
            </a:r>
            <a:r>
              <a:rPr lang="fr-FR" u="sng" cap="none" dirty="0">
                <a:solidFill>
                  <a:srgbClr val="0070C0"/>
                </a:solidFill>
              </a:rPr>
              <a:t>la personne </a:t>
            </a:r>
            <a:r>
              <a:rPr lang="fr-FR" cap="none" dirty="0"/>
              <a:t>qui s’engage à passer le questionnaire.</a:t>
            </a:r>
          </a:p>
        </p:txBody>
      </p:sp>
    </p:spTree>
    <p:extLst>
      <p:ext uri="{BB962C8B-B14F-4D97-AF65-F5344CB8AC3E}">
        <p14:creationId xmlns:p14="http://schemas.microsoft.com/office/powerpoint/2010/main" val="900943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FEA5FB-CB0F-404E-B6C2-23067CA4041B}"/>
              </a:ext>
            </a:extLst>
          </p:cNvPr>
          <p:cNvSpPr>
            <a:spLocks noGrp="1"/>
          </p:cNvSpPr>
          <p:nvPr>
            <p:ph type="title"/>
            <p:custDataLst>
              <p:tags r:id="rId1"/>
            </p:custDataLst>
          </p:nvPr>
        </p:nvSpPr>
        <p:spPr>
          <a:xfrm>
            <a:off x="913775" y="618517"/>
            <a:ext cx="10364451" cy="855441"/>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987ACB70-B0FE-4A00-AA14-33FDEE78CE76}"/>
              </a:ext>
            </a:extLst>
          </p:cNvPr>
          <p:cNvSpPr>
            <a:spLocks noGrp="1"/>
          </p:cNvSpPr>
          <p:nvPr>
            <p:ph sz="quarter" idx="13"/>
            <p:custDataLst>
              <p:tags r:id="rId2"/>
            </p:custDataLst>
          </p:nvPr>
        </p:nvSpPr>
        <p:spPr>
          <a:xfrm>
            <a:off x="573206" y="1473958"/>
            <a:ext cx="10959152" cy="4317241"/>
          </a:xfrm>
        </p:spPr>
        <p:txBody>
          <a:bodyPr/>
          <a:lstStyle/>
          <a:p>
            <a:r>
              <a:rPr lang="fr-FR" dirty="0">
                <a:solidFill>
                  <a:srgbClr val="FF0000"/>
                </a:solidFill>
              </a:rPr>
              <a:t>La passation d’un questionnaire </a:t>
            </a:r>
          </a:p>
          <a:p>
            <a:pPr lvl="1"/>
            <a:r>
              <a:rPr lang="fr-FR" cap="none" dirty="0"/>
              <a:t>Il faut d’abord faire le </a:t>
            </a:r>
            <a:r>
              <a:rPr lang="fr-FR" u="sng" cap="none" dirty="0">
                <a:solidFill>
                  <a:srgbClr val="0070C0"/>
                </a:solidFill>
              </a:rPr>
              <a:t>test préalable </a:t>
            </a:r>
            <a:r>
              <a:rPr lang="fr-FR" cap="none" dirty="0"/>
              <a:t>: tester auprès d’un nombre limiter de personnes pour s’assurer que le questionnaire ne relève pas de contraintes.</a:t>
            </a:r>
          </a:p>
          <a:p>
            <a:pPr lvl="1"/>
            <a:r>
              <a:rPr lang="fr-FR" cap="none" dirty="0">
                <a:solidFill>
                  <a:srgbClr val="0070C0"/>
                </a:solidFill>
              </a:rPr>
              <a:t>Passation face-à-face </a:t>
            </a:r>
            <a:r>
              <a:rPr lang="fr-FR" cap="none" dirty="0"/>
              <a:t>: c’est le mode le plus </a:t>
            </a:r>
            <a:r>
              <a:rPr lang="fr-FR" cap="none" dirty="0" err="1"/>
              <a:t>privilègié</a:t>
            </a:r>
            <a:r>
              <a:rPr lang="fr-FR" cap="none" dirty="0"/>
              <a:t> pour la passation, car on peut avoir facilement l’ajustement de la façon dont on pose les questions (orale, passation directe).</a:t>
            </a:r>
          </a:p>
          <a:p>
            <a:pPr lvl="1"/>
            <a:r>
              <a:rPr lang="fr-FR" cap="none" dirty="0">
                <a:solidFill>
                  <a:srgbClr val="0070C0"/>
                </a:solidFill>
              </a:rPr>
              <a:t>Enquête par téléphone </a:t>
            </a:r>
            <a:r>
              <a:rPr lang="fr-FR" cap="none" dirty="0"/>
              <a:t>: mode très rapide de passation appelé aussi système CATI (Computer </a:t>
            </a:r>
            <a:r>
              <a:rPr lang="fr-FR" cap="none" dirty="0" err="1"/>
              <a:t>Assisted</a:t>
            </a:r>
            <a:r>
              <a:rPr lang="fr-FR" cap="none" dirty="0"/>
              <a:t> </a:t>
            </a:r>
            <a:r>
              <a:rPr lang="fr-FR" cap="none" dirty="0" err="1"/>
              <a:t>Telephone</a:t>
            </a:r>
            <a:r>
              <a:rPr lang="fr-FR" cap="none" dirty="0"/>
              <a:t> Interview), moins privilégié car il y a le risque d’exclure les personnes qui ne possèdent pas de téléphone de l’enquête. </a:t>
            </a:r>
          </a:p>
          <a:p>
            <a:pPr lvl="1"/>
            <a:endParaRPr lang="fr-FR" cap="none" dirty="0">
              <a:solidFill>
                <a:srgbClr val="FF0000"/>
              </a:solidFill>
            </a:endParaRPr>
          </a:p>
        </p:txBody>
      </p:sp>
    </p:spTree>
    <p:extLst>
      <p:ext uri="{BB962C8B-B14F-4D97-AF65-F5344CB8AC3E}">
        <p14:creationId xmlns:p14="http://schemas.microsoft.com/office/powerpoint/2010/main" val="64823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445E3C-3D5F-405F-ABA6-8513DFA6AF2A}"/>
              </a:ext>
            </a:extLst>
          </p:cNvPr>
          <p:cNvSpPr>
            <a:spLocks noGrp="1"/>
          </p:cNvSpPr>
          <p:nvPr>
            <p:ph type="title"/>
            <p:custDataLst>
              <p:tags r:id="rId1"/>
            </p:custDataLst>
          </p:nvPr>
        </p:nvSpPr>
        <p:spPr>
          <a:xfrm>
            <a:off x="913775" y="618518"/>
            <a:ext cx="10364451" cy="718964"/>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5FC26E7A-F3BB-479D-B271-3FBD1F786AF8}"/>
              </a:ext>
            </a:extLst>
          </p:cNvPr>
          <p:cNvSpPr>
            <a:spLocks noGrp="1"/>
          </p:cNvSpPr>
          <p:nvPr>
            <p:ph sz="quarter" idx="13"/>
            <p:custDataLst>
              <p:tags r:id="rId2"/>
            </p:custDataLst>
          </p:nvPr>
        </p:nvSpPr>
        <p:spPr>
          <a:xfrm>
            <a:off x="559557" y="1555846"/>
            <a:ext cx="10918209" cy="4235354"/>
          </a:xfrm>
        </p:spPr>
        <p:txBody>
          <a:bodyPr>
            <a:normAutofit lnSpcReduction="10000"/>
          </a:bodyPr>
          <a:lstStyle/>
          <a:p>
            <a:pPr marL="0" indent="0" algn="ctr">
              <a:buNone/>
            </a:pPr>
            <a:r>
              <a:rPr lang="fr-FR" dirty="0">
                <a:solidFill>
                  <a:srgbClr val="FF0000"/>
                </a:solidFill>
              </a:rPr>
              <a:t>4- </a:t>
            </a:r>
            <a:r>
              <a:rPr lang="fr-FR" cap="none" dirty="0">
                <a:solidFill>
                  <a:srgbClr val="FF0000"/>
                </a:solidFill>
              </a:rPr>
              <a:t>Analyse statistique </a:t>
            </a:r>
          </a:p>
          <a:p>
            <a:pPr lvl="1"/>
            <a:r>
              <a:rPr lang="fr-FR" cap="none" dirty="0"/>
              <a:t>Est une technique </a:t>
            </a:r>
            <a:r>
              <a:rPr lang="fr-FR" u="sng" cap="none" dirty="0">
                <a:solidFill>
                  <a:srgbClr val="0070C0"/>
                </a:solidFill>
              </a:rPr>
              <a:t>quantitatives indirecte</a:t>
            </a:r>
            <a:r>
              <a:rPr lang="fr-FR" cap="none" dirty="0"/>
              <a:t>. Elle est utilisée sur des productions ou des documents se rapportant à des individus.</a:t>
            </a:r>
          </a:p>
          <a:p>
            <a:pPr marL="457200" lvl="1" indent="-361950">
              <a:buNone/>
            </a:pPr>
            <a:r>
              <a:rPr lang="fr-FR" cap="none" dirty="0">
                <a:solidFill>
                  <a:srgbClr val="FF0000"/>
                </a:solidFill>
              </a:rPr>
              <a:t>Exemple </a:t>
            </a:r>
            <a:r>
              <a:rPr lang="fr-FR" cap="none" dirty="0"/>
              <a:t>: l’analyse des statistiques d’un recensement d’une population. </a:t>
            </a:r>
          </a:p>
          <a:p>
            <a:pPr marL="457200" lvl="1" indent="0">
              <a:buNone/>
            </a:pPr>
            <a:r>
              <a:rPr lang="fr-FR" cap="none" dirty="0"/>
              <a:t>	  Analyse d’un bilan statistique d’un organisme spécialisé dans les études quantitatives (ONS, INSEE…) </a:t>
            </a:r>
          </a:p>
          <a:p>
            <a:pPr marL="457200" lvl="1" indent="-361950">
              <a:buNone/>
            </a:pPr>
            <a:r>
              <a:rPr lang="fr-FR" cap="none" dirty="0">
                <a:solidFill>
                  <a:srgbClr val="FF0000"/>
                </a:solidFill>
              </a:rPr>
              <a:t>Remarque</a:t>
            </a:r>
            <a:r>
              <a:rPr lang="fr-FR" cap="none" dirty="0"/>
              <a:t> : les données à analyser ne sont pas tirées directement de mon enquête, elles sont produites par d’autres chercheurs, enquêteur ou organisme.</a:t>
            </a:r>
          </a:p>
          <a:p>
            <a:pPr marL="457200" lvl="1" indent="-361950">
              <a:buNone/>
            </a:pPr>
            <a:r>
              <a:rPr lang="fr-FR" cap="none" dirty="0">
                <a:solidFill>
                  <a:srgbClr val="FF0000"/>
                </a:solidFill>
              </a:rPr>
              <a:t>Les sources de l’analyse statistiques </a:t>
            </a:r>
          </a:p>
          <a:p>
            <a:pPr marL="914400" lvl="2" indent="-361950"/>
            <a:r>
              <a:rPr lang="fr-FR" cap="none" dirty="0">
                <a:solidFill>
                  <a:srgbClr val="0070C0"/>
                </a:solidFill>
              </a:rPr>
              <a:t>L’université</a:t>
            </a:r>
            <a:r>
              <a:rPr lang="fr-FR" cap="none" dirty="0"/>
              <a:t> : est une source de production des données chiffrées</a:t>
            </a:r>
          </a:p>
          <a:p>
            <a:pPr marL="914400" lvl="2" indent="-361950"/>
            <a:r>
              <a:rPr lang="fr-FR" cap="none" dirty="0">
                <a:solidFill>
                  <a:srgbClr val="0070C0"/>
                </a:solidFill>
              </a:rPr>
              <a:t>Les organisme professionnels </a:t>
            </a:r>
            <a:r>
              <a:rPr lang="fr-FR" cap="none" dirty="0"/>
              <a:t>: tels que l’ONS en Algérie, L’UNESCO, INSEE…</a:t>
            </a:r>
          </a:p>
          <a:p>
            <a:pPr marL="914400" lvl="2" indent="-361950"/>
            <a:r>
              <a:rPr lang="fr-FR" cap="none" dirty="0">
                <a:solidFill>
                  <a:srgbClr val="0070C0"/>
                </a:solidFill>
              </a:rPr>
              <a:t>Les revues spécialisées dans les statistiques </a:t>
            </a:r>
            <a:r>
              <a:rPr lang="fr-FR" cap="none" dirty="0"/>
              <a:t>: peuvent fournir des données actualisées, ex : CREAD</a:t>
            </a:r>
          </a:p>
          <a:p>
            <a:pPr marL="914400" lvl="2" indent="-361950"/>
            <a:r>
              <a:rPr lang="fr-FR" cap="none" dirty="0">
                <a:solidFill>
                  <a:srgbClr val="0070C0"/>
                </a:solidFill>
              </a:rPr>
              <a:t>Organisme internationaux </a:t>
            </a:r>
            <a:r>
              <a:rPr lang="fr-FR" cap="none" dirty="0"/>
              <a:t>: ONU (organisation des Nations Unis), OCDE (organisation de coopération et de développement économique) fournissent des statistiques par pays</a:t>
            </a:r>
          </a:p>
        </p:txBody>
      </p:sp>
    </p:spTree>
    <p:extLst>
      <p:ext uri="{BB962C8B-B14F-4D97-AF65-F5344CB8AC3E}">
        <p14:creationId xmlns:p14="http://schemas.microsoft.com/office/powerpoint/2010/main" val="41208137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2E245D-9B3E-47E4-87B7-C53743118BC7}"/>
              </a:ext>
            </a:extLst>
          </p:cNvPr>
          <p:cNvSpPr>
            <a:spLocks noGrp="1"/>
          </p:cNvSpPr>
          <p:nvPr>
            <p:ph type="title"/>
            <p:custDataLst>
              <p:tags r:id="rId1"/>
            </p:custDataLst>
          </p:nvPr>
        </p:nvSpPr>
        <p:spPr>
          <a:xfrm>
            <a:off x="913775" y="618518"/>
            <a:ext cx="10364451" cy="828146"/>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D7BDD741-8F42-47FD-A896-EB42DE268D81}"/>
              </a:ext>
            </a:extLst>
          </p:cNvPr>
          <p:cNvSpPr>
            <a:spLocks noGrp="1"/>
          </p:cNvSpPr>
          <p:nvPr>
            <p:ph sz="quarter" idx="13"/>
            <p:custDataLst>
              <p:tags r:id="rId2"/>
            </p:custDataLst>
          </p:nvPr>
        </p:nvSpPr>
        <p:spPr>
          <a:xfrm>
            <a:off x="709684" y="1637732"/>
            <a:ext cx="10713492" cy="4153468"/>
          </a:xfrm>
        </p:spPr>
        <p:txBody>
          <a:bodyPr>
            <a:normAutofit/>
          </a:bodyPr>
          <a:lstStyle/>
          <a:p>
            <a:r>
              <a:rPr lang="fr-FR" dirty="0">
                <a:solidFill>
                  <a:srgbClr val="FF0000"/>
                </a:solidFill>
              </a:rPr>
              <a:t>Avantages et inconvénients des techniques quantitatives</a:t>
            </a:r>
          </a:p>
          <a:p>
            <a:pPr lvl="1"/>
            <a:r>
              <a:rPr lang="fr-FR" cap="none" dirty="0"/>
              <a:t>Les informations collectées sont sommaires</a:t>
            </a:r>
          </a:p>
          <a:p>
            <a:pPr lvl="1"/>
            <a:r>
              <a:rPr lang="fr-FR" cap="none" dirty="0"/>
              <a:t>Le risque des non-réponses</a:t>
            </a:r>
          </a:p>
          <a:p>
            <a:pPr lvl="1"/>
            <a:r>
              <a:rPr lang="fr-FR" cap="none" dirty="0"/>
              <a:t>Techniques peu couteuses, mis à part le recensement qui sollicite beaucoup plus de moyens</a:t>
            </a:r>
          </a:p>
          <a:p>
            <a:pPr lvl="1"/>
            <a:r>
              <a:rPr lang="fr-FR" cap="none" dirty="0"/>
              <a:t>Rapidité d’exécution, un questionnaire peut se remplir en un ¼ heure </a:t>
            </a:r>
          </a:p>
          <a:p>
            <a:pPr lvl="1"/>
            <a:r>
              <a:rPr lang="fr-FR" cap="none" dirty="0"/>
              <a:t>Facilite la comparabilité des réponses</a:t>
            </a:r>
          </a:p>
          <a:p>
            <a:pPr lvl="1"/>
            <a:r>
              <a:rPr lang="fr-FR" cap="none" dirty="0"/>
              <a:t>Techniques appliquées sur un grand nombre</a:t>
            </a:r>
          </a:p>
          <a:p>
            <a:pPr lvl="1"/>
            <a:r>
              <a:rPr lang="fr-FR" cap="none" dirty="0"/>
              <a:t>Le risque de déformation volontaire des propos (risque du hasard, non-réponse, informations erronées) </a:t>
            </a:r>
          </a:p>
          <a:p>
            <a:pPr lvl="1"/>
            <a:r>
              <a:rPr lang="fr-FR" cap="none" dirty="0"/>
              <a:t>Risque de l’inaptitude des interviewés à remplir le questionnaire</a:t>
            </a:r>
          </a:p>
          <a:p>
            <a:pPr marL="457200" lvl="1" indent="-279400">
              <a:buNone/>
            </a:pPr>
            <a:r>
              <a:rPr lang="fr-FR" cap="none" dirty="0">
                <a:solidFill>
                  <a:srgbClr val="0070C0"/>
                </a:solidFill>
              </a:rPr>
              <a:t>Question</a:t>
            </a:r>
            <a:r>
              <a:rPr lang="fr-FR" cap="none" dirty="0"/>
              <a:t> : quelles est la différence entre un sondage et un questionnaire ?</a:t>
            </a:r>
          </a:p>
          <a:p>
            <a:pPr marL="457200" lvl="1" indent="-279400">
              <a:buNone/>
            </a:pPr>
            <a:r>
              <a:rPr lang="fr-FR" cap="none" dirty="0">
                <a:solidFill>
                  <a:srgbClr val="0070C0"/>
                </a:solidFill>
              </a:rPr>
              <a:t>Point de repère </a:t>
            </a:r>
            <a:r>
              <a:rPr lang="fr-FR" cap="none" dirty="0"/>
              <a:t>: le sujet, les question, la population</a:t>
            </a:r>
          </a:p>
        </p:txBody>
      </p:sp>
    </p:spTree>
    <p:extLst>
      <p:ext uri="{BB962C8B-B14F-4D97-AF65-F5344CB8AC3E}">
        <p14:creationId xmlns:p14="http://schemas.microsoft.com/office/powerpoint/2010/main" val="36530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E9B922-D8A3-48A7-9F4E-6E31E9BD41EF}"/>
              </a:ext>
            </a:extLst>
          </p:cNvPr>
          <p:cNvSpPr>
            <a:spLocks noGrp="1"/>
          </p:cNvSpPr>
          <p:nvPr>
            <p:ph type="title"/>
            <p:custDataLst>
              <p:tags r:id="rId1"/>
            </p:custDataLst>
          </p:nvPr>
        </p:nvSpPr>
        <p:spPr>
          <a:xfrm>
            <a:off x="913775" y="618518"/>
            <a:ext cx="10364451" cy="705316"/>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1C5EFC40-AC40-4C84-BC16-32AC992253CC}"/>
              </a:ext>
            </a:extLst>
          </p:cNvPr>
          <p:cNvSpPr>
            <a:spLocks noGrp="1"/>
          </p:cNvSpPr>
          <p:nvPr>
            <p:ph sz="quarter" idx="13"/>
            <p:custDataLst>
              <p:tags r:id="rId2"/>
            </p:custDataLst>
          </p:nvPr>
        </p:nvSpPr>
        <p:spPr>
          <a:xfrm>
            <a:off x="1064524" y="1719618"/>
            <a:ext cx="10467834" cy="4071581"/>
          </a:xfrm>
        </p:spPr>
        <p:txBody>
          <a:bodyPr/>
          <a:lstStyle/>
          <a:p>
            <a:pPr marL="0" indent="0" algn="ctr">
              <a:buNone/>
            </a:pPr>
            <a:r>
              <a:rPr lang="fr-FR" b="1" cap="none" dirty="0">
                <a:solidFill>
                  <a:srgbClr val="FF0000"/>
                </a:solidFill>
              </a:rPr>
              <a:t>Les méthodes qualitatives</a:t>
            </a:r>
          </a:p>
          <a:p>
            <a:pPr algn="just"/>
            <a:r>
              <a:rPr lang="fr-FR" cap="none" dirty="0"/>
              <a:t>Ces méthodes visent la </a:t>
            </a:r>
            <a:r>
              <a:rPr lang="fr-FR" u="sng" cap="none" dirty="0">
                <a:solidFill>
                  <a:srgbClr val="0070C0"/>
                </a:solidFill>
              </a:rPr>
              <a:t>compréhension</a:t>
            </a:r>
            <a:r>
              <a:rPr lang="fr-FR" cap="none" dirty="0"/>
              <a:t> du phénomène à l’étude. À travers les méthodes qualitatives, le chercheur tente de comprendre le </a:t>
            </a:r>
            <a:r>
              <a:rPr lang="fr-FR" u="sng" cap="none" dirty="0">
                <a:solidFill>
                  <a:srgbClr val="0070C0"/>
                </a:solidFill>
              </a:rPr>
              <a:t>sens des propos</a:t>
            </a:r>
            <a:r>
              <a:rPr lang="fr-FR" cap="none" dirty="0"/>
              <a:t>, des </a:t>
            </a:r>
            <a:r>
              <a:rPr lang="fr-FR" u="sng" cap="none" dirty="0">
                <a:solidFill>
                  <a:srgbClr val="0070C0"/>
                </a:solidFill>
              </a:rPr>
              <a:t>comportements observés</a:t>
            </a:r>
            <a:r>
              <a:rPr lang="fr-FR" cap="none" dirty="0"/>
              <a:t>.</a:t>
            </a:r>
          </a:p>
          <a:p>
            <a:pPr algn="just"/>
            <a:r>
              <a:rPr lang="fr-FR" cap="none" dirty="0"/>
              <a:t>Parmi les techniques les plus utilisées : </a:t>
            </a:r>
          </a:p>
          <a:p>
            <a:pPr lvl="1" algn="just"/>
            <a:r>
              <a:rPr lang="fr-FR" cap="none" dirty="0">
                <a:solidFill>
                  <a:srgbClr val="0070C0"/>
                </a:solidFill>
              </a:rPr>
              <a:t>L’observation</a:t>
            </a:r>
          </a:p>
          <a:p>
            <a:pPr lvl="1" algn="just"/>
            <a:r>
              <a:rPr lang="fr-FR" cap="none" dirty="0">
                <a:solidFill>
                  <a:srgbClr val="0070C0"/>
                </a:solidFill>
              </a:rPr>
              <a:t>L’entretien</a:t>
            </a:r>
          </a:p>
          <a:p>
            <a:pPr lvl="1" algn="just"/>
            <a:r>
              <a:rPr lang="fr-FR" cap="none" dirty="0">
                <a:solidFill>
                  <a:srgbClr val="0070C0"/>
                </a:solidFill>
              </a:rPr>
              <a:t>Récits de vie</a:t>
            </a:r>
          </a:p>
          <a:p>
            <a:pPr marL="457200" lvl="1" indent="0" algn="just">
              <a:buNone/>
            </a:pPr>
            <a:endParaRPr lang="fr-FR" cap="none" dirty="0">
              <a:solidFill>
                <a:srgbClr val="0070C0"/>
              </a:solidFill>
            </a:endParaRPr>
          </a:p>
        </p:txBody>
      </p:sp>
      <p:sp>
        <p:nvSpPr>
          <p:cNvPr id="5" name="Ellipse 4">
            <a:extLst>
              <a:ext uri="{FF2B5EF4-FFF2-40B4-BE49-F238E27FC236}">
                <a16:creationId xmlns:a16="http://schemas.microsoft.com/office/drawing/2014/main" id="{8CA44C20-8E1F-4FE4-9F93-8E787749A9AA}"/>
              </a:ext>
            </a:extLst>
          </p:cNvPr>
          <p:cNvSpPr/>
          <p:nvPr>
            <p:custDataLst>
              <p:tags r:id="rId3"/>
            </p:custDataLst>
          </p:nvPr>
        </p:nvSpPr>
        <p:spPr>
          <a:xfrm>
            <a:off x="4203509" y="1719618"/>
            <a:ext cx="504967" cy="45037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2</a:t>
            </a:r>
          </a:p>
        </p:txBody>
      </p:sp>
    </p:spTree>
    <p:extLst>
      <p:ext uri="{BB962C8B-B14F-4D97-AF65-F5344CB8AC3E}">
        <p14:creationId xmlns:p14="http://schemas.microsoft.com/office/powerpoint/2010/main" val="2124318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2CBD36-B08A-47FB-9D4C-55032AB6316D}"/>
              </a:ext>
            </a:extLst>
          </p:cNvPr>
          <p:cNvSpPr>
            <a:spLocks noGrp="1"/>
          </p:cNvSpPr>
          <p:nvPr>
            <p:ph type="title"/>
            <p:custDataLst>
              <p:tags r:id="rId1"/>
            </p:custDataLst>
          </p:nvPr>
        </p:nvSpPr>
        <p:spPr>
          <a:xfrm>
            <a:off x="913775" y="618518"/>
            <a:ext cx="10364451" cy="950976"/>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A9B285A8-BC6B-4A40-854D-2A025142A75C}"/>
              </a:ext>
            </a:extLst>
          </p:cNvPr>
          <p:cNvSpPr>
            <a:spLocks noGrp="1"/>
          </p:cNvSpPr>
          <p:nvPr>
            <p:ph sz="quarter" idx="13"/>
            <p:custDataLst>
              <p:tags r:id="rId2"/>
            </p:custDataLst>
          </p:nvPr>
        </p:nvSpPr>
        <p:spPr>
          <a:xfrm>
            <a:off x="913774" y="1569494"/>
            <a:ext cx="10363826" cy="4221705"/>
          </a:xfrm>
        </p:spPr>
        <p:txBody>
          <a:bodyPr>
            <a:normAutofit/>
          </a:bodyPr>
          <a:lstStyle/>
          <a:p>
            <a:pPr marL="0" indent="0" algn="ctr">
              <a:buNone/>
            </a:pPr>
            <a:r>
              <a:rPr lang="fr-FR" dirty="0">
                <a:solidFill>
                  <a:srgbClr val="FF0000"/>
                </a:solidFill>
              </a:rPr>
              <a:t>1- </a:t>
            </a:r>
            <a:r>
              <a:rPr lang="fr-FR" cap="none" dirty="0">
                <a:solidFill>
                  <a:srgbClr val="FF0000"/>
                </a:solidFill>
              </a:rPr>
              <a:t>Observation </a:t>
            </a:r>
          </a:p>
          <a:p>
            <a:pPr marL="0" indent="0" algn="just">
              <a:buNone/>
            </a:pPr>
            <a:r>
              <a:rPr lang="fr-FR" cap="none" dirty="0">
                <a:solidFill>
                  <a:srgbClr val="FF0000"/>
                </a:solidFill>
              </a:rPr>
              <a:t>Observation </a:t>
            </a:r>
            <a:r>
              <a:rPr lang="fr-FR" cap="none" dirty="0"/>
              <a:t>: est du</a:t>
            </a:r>
            <a:r>
              <a:rPr lang="fr-FR" dirty="0"/>
              <a:t> </a:t>
            </a:r>
            <a:r>
              <a:rPr lang="fr-FR" cap="none" dirty="0">
                <a:hlinkClick r:id="rId4">
                  <a:extLst>
                    <a:ext uri="{A12FA001-AC4F-418D-AE19-62706E023703}">
                      <ahyp:hlinkClr xmlns:ahyp="http://schemas.microsoft.com/office/drawing/2018/hyperlinkcolor" val="tx"/>
                    </a:ext>
                  </a:extLst>
                </a:hlinkClick>
              </a:rPr>
              <a:t>latin classique</a:t>
            </a:r>
            <a:r>
              <a:rPr lang="fr-FR" cap="none" dirty="0"/>
              <a:t> </a:t>
            </a:r>
            <a:r>
              <a:rPr lang="fr-FR" i="1" cap="none" dirty="0" err="1"/>
              <a:t>observare</a:t>
            </a:r>
            <a:r>
              <a:rPr lang="fr-FR" cap="none" dirty="0"/>
              <a:t>, ‘observer. C’est l’action de mettre un sujet sous un constat permanent, sous une surveillance systématique.</a:t>
            </a:r>
          </a:p>
          <a:p>
            <a:pPr marL="0" indent="0" algn="just">
              <a:buNone/>
            </a:pPr>
            <a:endParaRPr lang="fr-FR" cap="none" dirty="0"/>
          </a:p>
          <a:p>
            <a:pPr algn="just"/>
            <a:r>
              <a:rPr lang="fr-FR" cap="none" dirty="0"/>
              <a:t>C’est une technique </a:t>
            </a:r>
            <a:r>
              <a:rPr lang="fr-FR" u="sng" cap="none" dirty="0">
                <a:solidFill>
                  <a:srgbClr val="0070C0"/>
                </a:solidFill>
              </a:rPr>
              <a:t>directe</a:t>
            </a:r>
            <a:r>
              <a:rPr lang="fr-FR" cap="none" dirty="0"/>
              <a:t>, servant à observer </a:t>
            </a:r>
            <a:r>
              <a:rPr lang="fr-FR" u="sng" cap="none" dirty="0">
                <a:solidFill>
                  <a:srgbClr val="0070C0"/>
                </a:solidFill>
              </a:rPr>
              <a:t>un groupe </a:t>
            </a:r>
            <a:r>
              <a:rPr lang="fr-FR" cap="none" dirty="0"/>
              <a:t>qu’il soit : village, une association, joueurs… cela dans le but de faire des </a:t>
            </a:r>
            <a:r>
              <a:rPr lang="fr-FR" u="sng" cap="none" dirty="0">
                <a:solidFill>
                  <a:srgbClr val="0070C0"/>
                </a:solidFill>
              </a:rPr>
              <a:t>prélèvements qualitatifs </a:t>
            </a:r>
            <a:r>
              <a:rPr lang="fr-FR" cap="none" dirty="0"/>
              <a:t>pour comprendre les </a:t>
            </a:r>
            <a:r>
              <a:rPr lang="fr-FR" u="sng" cap="none" dirty="0">
                <a:solidFill>
                  <a:srgbClr val="0070C0"/>
                </a:solidFill>
              </a:rPr>
              <a:t>attitudes</a:t>
            </a:r>
            <a:r>
              <a:rPr lang="fr-FR" cap="none" dirty="0"/>
              <a:t> et les </a:t>
            </a:r>
            <a:r>
              <a:rPr lang="fr-FR" u="sng" cap="none" dirty="0">
                <a:solidFill>
                  <a:srgbClr val="0070C0"/>
                </a:solidFill>
              </a:rPr>
              <a:t>comportements</a:t>
            </a:r>
            <a:r>
              <a:rPr lang="fr-FR" cap="none" dirty="0"/>
              <a:t> de ce groupe.</a:t>
            </a:r>
          </a:p>
        </p:txBody>
      </p:sp>
    </p:spTree>
    <p:extLst>
      <p:ext uri="{BB962C8B-B14F-4D97-AF65-F5344CB8AC3E}">
        <p14:creationId xmlns:p14="http://schemas.microsoft.com/office/powerpoint/2010/main" val="25660826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ED170D-1563-46AA-98C5-3D999D5C22CA}"/>
              </a:ext>
            </a:extLst>
          </p:cNvPr>
          <p:cNvSpPr>
            <a:spLocks noGrp="1"/>
          </p:cNvSpPr>
          <p:nvPr>
            <p:ph type="title"/>
            <p:custDataLst>
              <p:tags r:id="rId1"/>
            </p:custDataLst>
          </p:nvPr>
        </p:nvSpPr>
        <p:spPr>
          <a:xfrm>
            <a:off x="913775" y="618519"/>
            <a:ext cx="10364451" cy="882736"/>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F74109C5-13C1-4320-B640-E0410A6A6E07}"/>
              </a:ext>
            </a:extLst>
          </p:cNvPr>
          <p:cNvSpPr>
            <a:spLocks noGrp="1"/>
          </p:cNvSpPr>
          <p:nvPr>
            <p:ph sz="quarter" idx="13"/>
            <p:custDataLst>
              <p:tags r:id="rId2"/>
            </p:custDataLst>
          </p:nvPr>
        </p:nvSpPr>
        <p:spPr>
          <a:xfrm>
            <a:off x="777921" y="1665027"/>
            <a:ext cx="10699845" cy="4421873"/>
          </a:xfrm>
        </p:spPr>
        <p:txBody>
          <a:bodyPr>
            <a:normAutofit fontScale="92500" lnSpcReduction="10000"/>
          </a:bodyPr>
          <a:lstStyle/>
          <a:p>
            <a:pPr marL="0" indent="0" algn="ctr">
              <a:buNone/>
            </a:pPr>
            <a:r>
              <a:rPr lang="fr-FR" cap="none" dirty="0">
                <a:solidFill>
                  <a:srgbClr val="FF0000"/>
                </a:solidFill>
              </a:rPr>
              <a:t>1- Observation</a:t>
            </a:r>
          </a:p>
          <a:p>
            <a:pPr marL="0" indent="0" algn="just">
              <a:buNone/>
            </a:pPr>
            <a:r>
              <a:rPr lang="fr-FR" cap="none" dirty="0">
                <a:solidFill>
                  <a:srgbClr val="FF0000"/>
                </a:solidFill>
              </a:rPr>
              <a:t>Types de l’observation </a:t>
            </a:r>
          </a:p>
          <a:p>
            <a:pPr marL="457200" indent="-457200" algn="just">
              <a:buFont typeface="+mj-lt"/>
              <a:buAutoNum type="arabicPeriod"/>
            </a:pPr>
            <a:r>
              <a:rPr lang="fr-FR" cap="none" dirty="0">
                <a:solidFill>
                  <a:srgbClr val="FF0000"/>
                </a:solidFill>
              </a:rPr>
              <a:t>Observation participante : </a:t>
            </a:r>
            <a:r>
              <a:rPr lang="fr-FR" cap="none" dirty="0"/>
              <a:t>c’est la forme à l’origine des autres types. On s’insère dans la vie des gens observer sans modifier la situation. Souvent utilisée par les anthropologues. (demande plus de temps)</a:t>
            </a:r>
          </a:p>
          <a:p>
            <a:pPr marL="457200" indent="-457200" algn="just">
              <a:buFont typeface="+mj-lt"/>
              <a:buAutoNum type="arabicPeriod"/>
            </a:pPr>
            <a:r>
              <a:rPr lang="fr-FR" cap="none" dirty="0">
                <a:solidFill>
                  <a:srgbClr val="FF0000"/>
                </a:solidFill>
              </a:rPr>
              <a:t>Observation désengagée : </a:t>
            </a:r>
            <a:r>
              <a:rPr lang="fr-FR" cap="none" dirty="0"/>
              <a:t>c’est une autre forme d’observation, utilisée si on ne veut pas partager le quotidien des enquêtés. Ex : observer les comportements des joueurs de volleyball à partir des tribunes. (occasionnelle) </a:t>
            </a:r>
          </a:p>
          <a:p>
            <a:pPr marL="457200" indent="-457200" algn="just">
              <a:buFont typeface="+mj-lt"/>
              <a:buAutoNum type="arabicPeriod"/>
            </a:pPr>
            <a:r>
              <a:rPr lang="fr-FR" cap="none" dirty="0">
                <a:solidFill>
                  <a:srgbClr val="FF0000"/>
                </a:solidFill>
              </a:rPr>
              <a:t>Observation dissimulée : </a:t>
            </a:r>
            <a:r>
              <a:rPr lang="fr-FR" cap="none" dirty="0"/>
              <a:t>observer les gens sans qu’ils nous voient. Ou bien, on peut être avec eux sans qu’ils sachent qu’on les observe. Ex : observer le comportement d’un personnel d’une lingerie sans se faire repérer. (choisir le lieu d’observation pour ne pas soupçonner la présence du chercheur) </a:t>
            </a:r>
          </a:p>
          <a:p>
            <a:pPr marL="457200" indent="-457200" algn="just">
              <a:buFont typeface="+mj-lt"/>
              <a:buAutoNum type="arabicPeriod"/>
            </a:pPr>
            <a:r>
              <a:rPr lang="fr-FR" cap="none" dirty="0">
                <a:solidFill>
                  <a:srgbClr val="FF0000"/>
                </a:solidFill>
              </a:rPr>
              <a:t>Observation ouverte </a:t>
            </a:r>
            <a:r>
              <a:rPr lang="fr-FR" cap="none" dirty="0"/>
              <a:t>: l’observateur ne cache pas son intention. Ex : l’observateur peu se présenter pour occuper un poste dans le service « lingerie » pour observer le phénomène du près.</a:t>
            </a:r>
          </a:p>
          <a:p>
            <a:pPr marL="0" indent="0" algn="just">
              <a:buNone/>
            </a:pPr>
            <a:r>
              <a:rPr lang="fr-FR" cap="none" dirty="0">
                <a:solidFill>
                  <a:srgbClr val="0070C0"/>
                </a:solidFill>
              </a:rPr>
              <a:t>Remarque</a:t>
            </a:r>
            <a:r>
              <a:rPr lang="fr-FR" cap="none" dirty="0">
                <a:solidFill>
                  <a:srgbClr val="FF0000"/>
                </a:solidFill>
              </a:rPr>
              <a:t> : on observe les évènements qui se produisent dans le but de comprendre le phénomène</a:t>
            </a:r>
          </a:p>
          <a:p>
            <a:pPr marL="0" indent="0" algn="just">
              <a:buNone/>
            </a:pPr>
            <a:r>
              <a:rPr lang="fr-FR" cap="none" dirty="0">
                <a:solidFill>
                  <a:srgbClr val="0070C0"/>
                </a:solidFill>
              </a:rPr>
              <a:t>Limites de l’observation dissimulée </a:t>
            </a:r>
            <a:r>
              <a:rPr lang="fr-FR" cap="none" dirty="0">
                <a:solidFill>
                  <a:srgbClr val="FF0000"/>
                </a:solidFill>
              </a:rPr>
              <a:t>: il y a souvent des éléments qui peuvent nous échapper </a:t>
            </a:r>
            <a:endParaRPr lang="fr-FR" dirty="0">
              <a:solidFill>
                <a:srgbClr val="FF0000"/>
              </a:solidFill>
            </a:endParaRPr>
          </a:p>
          <a:p>
            <a:pPr marL="0" indent="0" algn="ctr">
              <a:buNone/>
            </a:pPr>
            <a:endParaRPr lang="fr-FR" dirty="0">
              <a:solidFill>
                <a:srgbClr val="FF0000"/>
              </a:solidFill>
            </a:endParaRPr>
          </a:p>
          <a:p>
            <a:pPr marL="0" indent="0" algn="ctr">
              <a:buNone/>
            </a:pPr>
            <a:endParaRPr lang="fr-FR" dirty="0">
              <a:solidFill>
                <a:srgbClr val="FF0000"/>
              </a:solidFill>
            </a:endParaRPr>
          </a:p>
        </p:txBody>
      </p:sp>
    </p:spTree>
    <p:extLst>
      <p:ext uri="{BB962C8B-B14F-4D97-AF65-F5344CB8AC3E}">
        <p14:creationId xmlns:p14="http://schemas.microsoft.com/office/powerpoint/2010/main" val="2025793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1420A0-AA69-48C3-A8ED-BEFB6C9EDF74}"/>
              </a:ext>
            </a:extLst>
          </p:cNvPr>
          <p:cNvSpPr>
            <a:spLocks noGrp="1"/>
          </p:cNvSpPr>
          <p:nvPr>
            <p:ph type="title"/>
            <p:custDataLst>
              <p:tags r:id="rId1"/>
            </p:custDataLst>
          </p:nvPr>
        </p:nvSpPr>
        <p:spPr>
          <a:xfrm>
            <a:off x="913775" y="618517"/>
            <a:ext cx="10364451" cy="869089"/>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A7360D0F-99B9-430E-A373-0B5329D6B691}"/>
              </a:ext>
            </a:extLst>
          </p:cNvPr>
          <p:cNvSpPr>
            <a:spLocks noGrp="1"/>
          </p:cNvSpPr>
          <p:nvPr>
            <p:ph sz="quarter" idx="13"/>
            <p:custDataLst>
              <p:tags r:id="rId2"/>
            </p:custDataLst>
          </p:nvPr>
        </p:nvSpPr>
        <p:spPr>
          <a:xfrm>
            <a:off x="614149" y="1651379"/>
            <a:ext cx="10904561" cy="4588103"/>
          </a:xfrm>
        </p:spPr>
        <p:txBody>
          <a:bodyPr>
            <a:normAutofit lnSpcReduction="10000"/>
          </a:bodyPr>
          <a:lstStyle/>
          <a:p>
            <a:pPr marL="0" indent="0" algn="ctr">
              <a:buNone/>
            </a:pPr>
            <a:r>
              <a:rPr lang="fr-FR" cap="none" dirty="0">
                <a:solidFill>
                  <a:srgbClr val="FF0000"/>
                </a:solidFill>
              </a:rPr>
              <a:t>2- L’entretien</a:t>
            </a:r>
          </a:p>
          <a:p>
            <a:pPr algn="just"/>
            <a:r>
              <a:rPr lang="fr-FR" cap="none" dirty="0"/>
              <a:t>Est une technique qualitative </a:t>
            </a:r>
            <a:r>
              <a:rPr lang="fr-FR" u="sng" cap="none" dirty="0">
                <a:solidFill>
                  <a:srgbClr val="0070C0"/>
                </a:solidFill>
              </a:rPr>
              <a:t>directe</a:t>
            </a:r>
            <a:r>
              <a:rPr lang="fr-FR" cap="none" dirty="0"/>
              <a:t>. Appelée aussi entrevue, interview.</a:t>
            </a:r>
          </a:p>
          <a:p>
            <a:pPr algn="just"/>
            <a:r>
              <a:rPr lang="fr-FR" cap="none" dirty="0"/>
              <a:t>C’est une technique qui consiste à interroger des individus isolément et en position de « </a:t>
            </a:r>
            <a:r>
              <a:rPr lang="fr-FR" i="1" cap="none" dirty="0"/>
              <a:t>face to face », </a:t>
            </a:r>
            <a:r>
              <a:rPr lang="fr-FR" cap="none" dirty="0"/>
              <a:t>en vue de prélever des données qualitatives. </a:t>
            </a:r>
          </a:p>
          <a:p>
            <a:pPr lvl="1" algn="just"/>
            <a:r>
              <a:rPr lang="fr-FR" cap="none" dirty="0">
                <a:solidFill>
                  <a:srgbClr val="0070C0"/>
                </a:solidFill>
              </a:rPr>
              <a:t>Exemple</a:t>
            </a:r>
            <a:r>
              <a:rPr lang="fr-FR" i="1" cap="none" dirty="0"/>
              <a:t> : réaliser un entretien avec un responsable de la spécialité communication ou sociologie, afin d’approfondir mes connaissances sur la spécialité à choisir en Master</a:t>
            </a:r>
          </a:p>
          <a:p>
            <a:pPr marL="273050" lvl="1" indent="-273050" algn="just"/>
            <a:r>
              <a:rPr lang="fr-FR" sz="2000" cap="none" dirty="0"/>
              <a:t>Cette technique est utilisée souvent quand un sujet et </a:t>
            </a:r>
            <a:r>
              <a:rPr lang="fr-FR" sz="2000" u="sng" cap="none" dirty="0">
                <a:solidFill>
                  <a:srgbClr val="0070C0"/>
                </a:solidFill>
              </a:rPr>
              <a:t>méconnu</a:t>
            </a:r>
            <a:r>
              <a:rPr lang="fr-FR" sz="2000" cap="none" dirty="0"/>
              <a:t>, ou le chercheur enquêteur possède </a:t>
            </a:r>
            <a:r>
              <a:rPr lang="fr-FR" sz="2000" u="sng" cap="none" dirty="0">
                <a:solidFill>
                  <a:srgbClr val="0070C0"/>
                </a:solidFill>
              </a:rPr>
              <a:t>peu d’informations</a:t>
            </a:r>
            <a:r>
              <a:rPr lang="fr-FR" sz="2000" cap="none" dirty="0"/>
              <a:t> sur son sujet.</a:t>
            </a:r>
          </a:p>
          <a:p>
            <a:pPr marL="273050" lvl="1" indent="-273050" algn="just"/>
            <a:r>
              <a:rPr lang="fr-FR" sz="2000" cap="none" dirty="0">
                <a:solidFill>
                  <a:srgbClr val="FF0000"/>
                </a:solidFill>
              </a:rPr>
              <a:t>Conseil</a:t>
            </a:r>
            <a:r>
              <a:rPr lang="fr-FR" sz="2000" cap="none" dirty="0"/>
              <a:t> : </a:t>
            </a:r>
          </a:p>
          <a:p>
            <a:pPr marL="730250" lvl="2" indent="-273050" algn="just"/>
            <a:r>
              <a:rPr lang="fr-FR" sz="1800" cap="none" dirty="0"/>
              <a:t>Avant de commencer n’importe quel entretien, il faut s’assurer que votre enquêté (e) est très allaise et près pour vous informer</a:t>
            </a:r>
          </a:p>
          <a:p>
            <a:pPr marL="730250" lvl="2" indent="-273050" algn="just"/>
            <a:r>
              <a:rPr lang="fr-FR" sz="1800" cap="none" dirty="0"/>
              <a:t>Il faut préparer un schéma de questions à aborder lors de l’entretien</a:t>
            </a:r>
          </a:p>
          <a:p>
            <a:pPr marL="730250" lvl="2" indent="-273050" algn="just"/>
            <a:r>
              <a:rPr lang="fr-FR" sz="1800" cap="none" dirty="0"/>
              <a:t>S’assurer à l’avance que votre enquêté répond aux caractéristiques de votre population d’étude</a:t>
            </a:r>
          </a:p>
          <a:p>
            <a:endParaRPr lang="fr-FR" cap="none" dirty="0">
              <a:solidFill>
                <a:srgbClr val="FF0000"/>
              </a:solidFill>
            </a:endParaRPr>
          </a:p>
        </p:txBody>
      </p:sp>
    </p:spTree>
    <p:extLst>
      <p:ext uri="{BB962C8B-B14F-4D97-AF65-F5344CB8AC3E}">
        <p14:creationId xmlns:p14="http://schemas.microsoft.com/office/powerpoint/2010/main" val="18515967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148620-E8AB-4D5B-B1E2-F3B15225A065}"/>
              </a:ext>
            </a:extLst>
          </p:cNvPr>
          <p:cNvSpPr>
            <a:spLocks noGrp="1"/>
          </p:cNvSpPr>
          <p:nvPr>
            <p:ph type="title"/>
            <p:custDataLst>
              <p:tags r:id="rId1"/>
            </p:custDataLst>
          </p:nvPr>
        </p:nvSpPr>
        <p:spPr>
          <a:xfrm>
            <a:off x="913775" y="618517"/>
            <a:ext cx="10364451" cy="746259"/>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6A00B778-3C42-416E-9829-CDD76E8FF1EB}"/>
              </a:ext>
            </a:extLst>
          </p:cNvPr>
          <p:cNvSpPr>
            <a:spLocks noGrp="1"/>
          </p:cNvSpPr>
          <p:nvPr>
            <p:ph sz="quarter" idx="13"/>
            <p:custDataLst>
              <p:tags r:id="rId2"/>
            </p:custDataLst>
          </p:nvPr>
        </p:nvSpPr>
        <p:spPr>
          <a:xfrm>
            <a:off x="559557" y="1364776"/>
            <a:ext cx="11054687" cy="4599296"/>
          </a:xfrm>
        </p:spPr>
        <p:txBody>
          <a:bodyPr/>
          <a:lstStyle/>
          <a:p>
            <a:r>
              <a:rPr lang="fr-FR" cap="none" dirty="0">
                <a:solidFill>
                  <a:srgbClr val="FF0000"/>
                </a:solidFill>
              </a:rPr>
              <a:t>Types d’entretien </a:t>
            </a:r>
          </a:p>
          <a:p>
            <a:pPr lvl="1"/>
            <a:r>
              <a:rPr lang="fr-FR" cap="none" dirty="0">
                <a:solidFill>
                  <a:srgbClr val="0070C0"/>
                </a:solidFill>
              </a:rPr>
              <a:t>Entretien directif </a:t>
            </a:r>
            <a:r>
              <a:rPr lang="fr-FR" cap="none" dirty="0"/>
              <a:t>: appelé aussi fermé, l’enquêteur pose des questions directes, et il s’attend en parallèle à des réponses courtes. L’enquêteur par cette technique d’entretien tente de recueillir des informations très précises en vue de corroborer ou réfuter une hypothèse.</a:t>
            </a:r>
          </a:p>
          <a:p>
            <a:pPr lvl="1"/>
            <a:r>
              <a:rPr lang="fr-FR" cap="none" dirty="0">
                <a:solidFill>
                  <a:srgbClr val="0070C0"/>
                </a:solidFill>
              </a:rPr>
              <a:t>Entretien semi-directif : </a:t>
            </a:r>
            <a:r>
              <a:rPr lang="fr-FR" cap="none" dirty="0"/>
              <a:t>appelé aussi semi-dirigé. L’enquêteur pose des questions ouvertes et laisse la personne interviewée répondre librement. Si ce dernier sort du sujet, à ce moment l’enquêteur peut intervenir pour le réencadrer et lui rappeler la question voulue.</a:t>
            </a:r>
          </a:p>
          <a:p>
            <a:pPr lvl="1"/>
            <a:r>
              <a:rPr lang="fr-FR" cap="none" dirty="0">
                <a:solidFill>
                  <a:srgbClr val="0070C0"/>
                </a:solidFill>
              </a:rPr>
              <a:t>Entretien non-directif: </a:t>
            </a:r>
            <a:r>
              <a:rPr lang="fr-FR" cap="none" dirty="0"/>
              <a:t>appelé aussi entretien libre. L’enquêteur propose un sujet, et l’enquêté a la liberté de s’exprimer et répondre à cette question sans aucune interruption.</a:t>
            </a:r>
          </a:p>
          <a:p>
            <a:pPr marL="177800" lvl="1" indent="-177800"/>
            <a:r>
              <a:rPr lang="fr-FR" cap="none" dirty="0">
                <a:solidFill>
                  <a:srgbClr val="FF0000"/>
                </a:solidFill>
              </a:rPr>
              <a:t>Information </a:t>
            </a:r>
          </a:p>
          <a:p>
            <a:pPr marL="635000" lvl="2" indent="-177800"/>
            <a:r>
              <a:rPr lang="fr-FR" sz="1800" cap="none" dirty="0">
                <a:solidFill>
                  <a:srgbClr val="FF0000"/>
                </a:solidFill>
              </a:rPr>
              <a:t>Les relances </a:t>
            </a:r>
            <a:r>
              <a:rPr lang="fr-FR" sz="1800" cap="none" dirty="0"/>
              <a:t>: stratégie utilisée par le chercheur, si la réponse à la question est:</a:t>
            </a:r>
          </a:p>
          <a:p>
            <a:pPr marL="1092200" lvl="3" indent="-177800"/>
            <a:r>
              <a:rPr lang="fr-FR" sz="1600" cap="none" dirty="0"/>
              <a:t> insuffisante, manque de précision, le souhait de l’enquêté de rajouter des informations, pour confirmation des propos.</a:t>
            </a:r>
          </a:p>
        </p:txBody>
      </p:sp>
    </p:spTree>
    <p:extLst>
      <p:ext uri="{BB962C8B-B14F-4D97-AF65-F5344CB8AC3E}">
        <p14:creationId xmlns:p14="http://schemas.microsoft.com/office/powerpoint/2010/main" val="1284162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3350AD-4909-4992-BA44-A3196DEC6DB6}"/>
              </a:ext>
            </a:extLst>
          </p:cNvPr>
          <p:cNvSpPr>
            <a:spLocks noGrp="1"/>
          </p:cNvSpPr>
          <p:nvPr>
            <p:ph type="title"/>
            <p:custDataLst>
              <p:tags r:id="rId1"/>
            </p:custDataLst>
          </p:nvPr>
        </p:nvSpPr>
        <p:spPr>
          <a:xfrm>
            <a:off x="913775" y="618518"/>
            <a:ext cx="10364451" cy="787202"/>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2A43F52E-FE7D-4F98-98A1-73D25192EACE}"/>
              </a:ext>
            </a:extLst>
          </p:cNvPr>
          <p:cNvSpPr>
            <a:spLocks noGrp="1"/>
          </p:cNvSpPr>
          <p:nvPr>
            <p:ph sz="quarter" idx="13"/>
            <p:custDataLst>
              <p:tags r:id="rId2"/>
            </p:custDataLst>
          </p:nvPr>
        </p:nvSpPr>
        <p:spPr>
          <a:xfrm>
            <a:off x="696036" y="1555846"/>
            <a:ext cx="10836322" cy="4235354"/>
          </a:xfrm>
        </p:spPr>
        <p:txBody>
          <a:bodyPr>
            <a:normAutofit fontScale="92500" lnSpcReduction="10000"/>
          </a:bodyPr>
          <a:lstStyle/>
          <a:p>
            <a:pPr marL="0" indent="0" algn="ctr">
              <a:buNone/>
            </a:pPr>
            <a:r>
              <a:rPr lang="fr-FR" dirty="0">
                <a:solidFill>
                  <a:srgbClr val="FF0000"/>
                </a:solidFill>
              </a:rPr>
              <a:t>3- </a:t>
            </a:r>
            <a:r>
              <a:rPr lang="fr-FR" cap="none" dirty="0">
                <a:solidFill>
                  <a:srgbClr val="FF0000"/>
                </a:solidFill>
              </a:rPr>
              <a:t>Focus groupe</a:t>
            </a:r>
          </a:p>
          <a:p>
            <a:pPr lvl="1" algn="just"/>
            <a:r>
              <a:rPr lang="fr-FR" sz="2000" cap="none" dirty="0"/>
              <a:t>Une technique </a:t>
            </a:r>
            <a:r>
              <a:rPr lang="fr-FR" sz="2000" u="sng" cap="none" dirty="0">
                <a:solidFill>
                  <a:srgbClr val="0070C0"/>
                </a:solidFill>
              </a:rPr>
              <a:t>directe</a:t>
            </a:r>
            <a:r>
              <a:rPr lang="fr-FR" sz="2000" cap="none" dirty="0"/>
              <a:t> qualitative, appelée aussi entrevue de groupe. </a:t>
            </a:r>
          </a:p>
          <a:p>
            <a:pPr lvl="1" algn="just"/>
            <a:r>
              <a:rPr lang="fr-FR" sz="2000" cap="none" dirty="0"/>
              <a:t>Par cette technique le chercheur enquêteur vise au préalable la collecte d’informations </a:t>
            </a:r>
            <a:r>
              <a:rPr lang="fr-FR" sz="2000" u="sng" cap="none" dirty="0">
                <a:solidFill>
                  <a:srgbClr val="0070C0"/>
                </a:solidFill>
              </a:rPr>
              <a:t>en groupe</a:t>
            </a:r>
            <a:r>
              <a:rPr lang="fr-FR" sz="2000" cap="none" dirty="0"/>
              <a:t>.</a:t>
            </a:r>
          </a:p>
          <a:p>
            <a:pPr lvl="1" algn="just"/>
            <a:r>
              <a:rPr lang="fr-FR" sz="2000" cap="none" dirty="0"/>
              <a:t>L’intérêt des focus groupe est de connaitre </a:t>
            </a:r>
            <a:r>
              <a:rPr lang="fr-FR" sz="2000" u="sng" cap="none" dirty="0">
                <a:solidFill>
                  <a:srgbClr val="0070C0"/>
                </a:solidFill>
              </a:rPr>
              <a:t>les réactions du groupe</a:t>
            </a:r>
            <a:r>
              <a:rPr lang="fr-FR" sz="2000" cap="none" dirty="0"/>
              <a:t>. </a:t>
            </a:r>
          </a:p>
          <a:p>
            <a:pPr lvl="1" algn="just"/>
            <a:r>
              <a:rPr lang="fr-FR" sz="2000" cap="none" dirty="0"/>
              <a:t>Chaque réponse des membres qui le compose sera traité comme une </a:t>
            </a:r>
            <a:r>
              <a:rPr lang="fr-FR" sz="2000" u="sng" cap="none" dirty="0">
                <a:solidFill>
                  <a:srgbClr val="0070C0"/>
                </a:solidFill>
              </a:rPr>
              <a:t>partie</a:t>
            </a:r>
            <a:r>
              <a:rPr lang="fr-FR" sz="2000" cap="none" dirty="0"/>
              <a:t> de la totalité du groupe</a:t>
            </a:r>
          </a:p>
          <a:p>
            <a:pPr marL="0" indent="0" algn="just">
              <a:buNone/>
            </a:pPr>
            <a:r>
              <a:rPr lang="fr-FR" cap="none" dirty="0">
                <a:solidFill>
                  <a:srgbClr val="FF0000"/>
                </a:solidFill>
              </a:rPr>
              <a:t>Exemple :</a:t>
            </a:r>
            <a:r>
              <a:rPr lang="fr-FR" cap="none" dirty="0"/>
              <a:t> si, on tente de réaliser des entretiens avec des </a:t>
            </a:r>
            <a:r>
              <a:rPr lang="fr-FR" u="sng" cap="none" dirty="0">
                <a:solidFill>
                  <a:srgbClr val="0070C0"/>
                </a:solidFill>
              </a:rPr>
              <a:t>agents </a:t>
            </a:r>
            <a:r>
              <a:rPr lang="fr-FR" cap="none" dirty="0"/>
              <a:t>de chaque service d’une </a:t>
            </a:r>
            <a:r>
              <a:rPr lang="fr-FR" cap="none" dirty="0">
                <a:solidFill>
                  <a:srgbClr val="0070C0"/>
                </a:solidFill>
              </a:rPr>
              <a:t>unité 	d’une entreprise</a:t>
            </a:r>
            <a:r>
              <a:rPr lang="fr-FR" cap="none" dirty="0"/>
              <a:t>. On peut utiliser cette technique en rassemblant l’ensemble des agents.</a:t>
            </a:r>
          </a:p>
          <a:p>
            <a:pPr marL="0" indent="0" algn="just">
              <a:buNone/>
            </a:pPr>
            <a:r>
              <a:rPr lang="fr-FR" cap="none" dirty="0">
                <a:solidFill>
                  <a:srgbClr val="FF0000"/>
                </a:solidFill>
              </a:rPr>
              <a:t>Question </a:t>
            </a:r>
            <a:r>
              <a:rPr lang="fr-FR" cap="none" dirty="0"/>
              <a:t>: quelle est la différence entre un </a:t>
            </a:r>
            <a:r>
              <a:rPr lang="fr-FR" u="sng" cap="none" dirty="0">
                <a:solidFill>
                  <a:srgbClr val="0070C0"/>
                </a:solidFill>
              </a:rPr>
              <a:t>entretien </a:t>
            </a:r>
            <a:r>
              <a:rPr lang="fr-FR" cap="none" dirty="0"/>
              <a:t>et un </a:t>
            </a:r>
            <a:r>
              <a:rPr lang="fr-FR" u="sng" cap="none" dirty="0">
                <a:solidFill>
                  <a:srgbClr val="0070C0"/>
                </a:solidFill>
              </a:rPr>
              <a:t>focus groupe </a:t>
            </a:r>
            <a:r>
              <a:rPr lang="fr-FR" cap="none" dirty="0"/>
              <a:t>?  </a:t>
            </a:r>
          </a:p>
          <a:p>
            <a:pPr marL="0" indent="0" algn="just">
              <a:buNone/>
            </a:pPr>
            <a:r>
              <a:rPr lang="fr-FR" cap="none" dirty="0"/>
              <a:t>	si, les membres de l’unité ne se connaissent pas, est-il possible de réaliser avec eux un focus groupe?</a:t>
            </a:r>
          </a:p>
          <a:p>
            <a:pPr marL="0" indent="0" algn="just">
              <a:buNone/>
            </a:pPr>
            <a:r>
              <a:rPr lang="fr-FR" cap="none" dirty="0">
                <a:solidFill>
                  <a:srgbClr val="FF0000"/>
                </a:solidFill>
              </a:rPr>
              <a:t>Point de repère </a:t>
            </a:r>
            <a:r>
              <a:rPr lang="fr-FR" cap="none" dirty="0"/>
              <a:t>: même caractéristiques sociales, même vécu, même objectifs, concernés par mêmes </a:t>
            </a:r>
            <a:r>
              <a:rPr lang="fr-FR" cap="none" dirty="0" err="1"/>
              <a:t>Qs</a:t>
            </a:r>
            <a:endParaRPr lang="fr-FR" cap="none" dirty="0"/>
          </a:p>
        </p:txBody>
      </p:sp>
    </p:spTree>
    <p:extLst>
      <p:ext uri="{BB962C8B-B14F-4D97-AF65-F5344CB8AC3E}">
        <p14:creationId xmlns:p14="http://schemas.microsoft.com/office/powerpoint/2010/main" val="40283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0CF252-41C3-45AD-9371-75B2B379A469}"/>
              </a:ext>
            </a:extLst>
          </p:cNvPr>
          <p:cNvSpPr>
            <a:spLocks noGrp="1"/>
          </p:cNvSpPr>
          <p:nvPr>
            <p:ph type="title"/>
            <p:custDataLst>
              <p:tags r:id="rId1"/>
            </p:custDataLst>
          </p:nvPr>
        </p:nvSpPr>
        <p:spPr>
          <a:xfrm>
            <a:off x="913775" y="618517"/>
            <a:ext cx="10364451" cy="978463"/>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630B97FF-05C9-431D-9326-3EC4830FCF4D}"/>
              </a:ext>
            </a:extLst>
          </p:cNvPr>
          <p:cNvSpPr>
            <a:spLocks noGrp="1"/>
          </p:cNvSpPr>
          <p:nvPr>
            <p:ph sz="quarter" idx="13"/>
            <p:custDataLst>
              <p:tags r:id="rId2"/>
            </p:custDataLst>
          </p:nvPr>
        </p:nvSpPr>
        <p:spPr>
          <a:xfrm>
            <a:off x="437882" y="1738648"/>
            <a:ext cx="10840344" cy="4052551"/>
          </a:xfrm>
        </p:spPr>
        <p:txBody>
          <a:bodyPr>
            <a:normAutofit/>
          </a:bodyPr>
          <a:lstStyle/>
          <a:p>
            <a:r>
              <a:rPr lang="fr-FR" dirty="0">
                <a:solidFill>
                  <a:srgbClr val="FF0000"/>
                </a:solidFill>
              </a:rPr>
              <a:t>Gordon </a:t>
            </a:r>
            <a:r>
              <a:rPr lang="fr-FR" cap="none" dirty="0">
                <a:solidFill>
                  <a:srgbClr val="FF0000"/>
                </a:solidFill>
              </a:rPr>
              <a:t>Mace, 1988 </a:t>
            </a:r>
            <a:r>
              <a:rPr lang="fr-FR" cap="none" dirty="0"/>
              <a:t>disait que le choix de la stratégie de vérification est une phase importante pour le chercheur, car la décision qui résultera détermine en effet : </a:t>
            </a:r>
            <a:r>
              <a:rPr lang="fr-FR" cap="none" dirty="0">
                <a:solidFill>
                  <a:srgbClr val="0070C0"/>
                </a:solidFill>
              </a:rPr>
              <a:t>le type d’information à recueillir </a:t>
            </a:r>
            <a:r>
              <a:rPr lang="fr-FR" cap="none" dirty="0"/>
              <a:t>et le </a:t>
            </a:r>
            <a:r>
              <a:rPr lang="fr-FR" cap="none" dirty="0">
                <a:solidFill>
                  <a:srgbClr val="0070C0"/>
                </a:solidFill>
              </a:rPr>
              <a:t>type de traitement de données à effectuer</a:t>
            </a:r>
            <a:r>
              <a:rPr lang="fr-FR" sz="2100" cap="none" dirty="0">
                <a:solidFill>
                  <a:srgbClr val="0070C0"/>
                </a:solidFill>
              </a:rPr>
              <a:t>.</a:t>
            </a:r>
          </a:p>
          <a:p>
            <a:r>
              <a:rPr lang="fr-FR" u="sng" cap="none" dirty="0">
                <a:solidFill>
                  <a:srgbClr val="7030A0"/>
                </a:solidFill>
              </a:rPr>
              <a:t>Exemple </a:t>
            </a:r>
            <a:r>
              <a:rPr lang="fr-FR" cap="none" dirty="0"/>
              <a:t>: Si, je veux effectuer un voyage pour visiter un lieu :</a:t>
            </a:r>
          </a:p>
          <a:p>
            <a:pPr lvl="1"/>
            <a:r>
              <a:rPr lang="fr-FR" cap="none" dirty="0"/>
              <a:t> décision de voyage		 choix du moyen de transport	 		 départ	</a:t>
            </a:r>
          </a:p>
          <a:p>
            <a:pPr marL="0" indent="0">
              <a:buNone/>
            </a:pPr>
            <a:r>
              <a:rPr lang="fr-FR" cap="none" dirty="0">
                <a:solidFill>
                  <a:srgbClr val="FF0000"/>
                </a:solidFill>
                <a:latin typeface="Georgia" panose="02040502050405020303" pitchFamily="18" charset="0"/>
              </a:rPr>
              <a:t>             problématique		méthode et technique</a:t>
            </a:r>
            <a:r>
              <a:rPr lang="fr-FR" cap="none" dirty="0">
                <a:solidFill>
                  <a:srgbClr val="FF0000"/>
                </a:solidFill>
              </a:rPr>
              <a:t>		</a:t>
            </a:r>
            <a:r>
              <a:rPr lang="fr-FR" cap="none" dirty="0">
                <a:solidFill>
                  <a:srgbClr val="FF0000"/>
                </a:solidFill>
                <a:latin typeface="Georgia" panose="02040502050405020303" pitchFamily="18" charset="0"/>
              </a:rPr>
              <a:t>vérification des hypothèses</a:t>
            </a:r>
          </a:p>
          <a:p>
            <a:pPr marL="0" indent="0">
              <a:buNone/>
            </a:pPr>
            <a:r>
              <a:rPr lang="fr-FR" u="sng" cap="none" dirty="0">
                <a:solidFill>
                  <a:srgbClr val="FF0000"/>
                </a:solidFill>
                <a:latin typeface="Georgia" panose="02040502050405020303" pitchFamily="18" charset="0"/>
              </a:rPr>
              <a:t>Rappel</a:t>
            </a:r>
            <a:r>
              <a:rPr lang="fr-FR" cap="none" dirty="0">
                <a:solidFill>
                  <a:srgbClr val="FF0000"/>
                </a:solidFill>
                <a:latin typeface="Georgia" panose="02040502050405020303" pitchFamily="18" charset="0"/>
              </a:rPr>
              <a:t> </a:t>
            </a:r>
            <a:r>
              <a:rPr lang="fr-FR" cap="none" dirty="0">
                <a:latin typeface="Georgia" panose="02040502050405020303" pitchFamily="18" charset="0"/>
              </a:rPr>
              <a:t>: il existe trois types de méthode en sciences humaines</a:t>
            </a:r>
          </a:p>
          <a:p>
            <a:pPr marL="0" indent="0">
              <a:buNone/>
            </a:pPr>
            <a:r>
              <a:rPr lang="fr-FR" cap="none" dirty="0">
                <a:solidFill>
                  <a:srgbClr val="FF0000"/>
                </a:solidFill>
                <a:latin typeface="Georgia" panose="02040502050405020303" pitchFamily="18" charset="0"/>
              </a:rPr>
              <a:t>	* </a:t>
            </a:r>
            <a:r>
              <a:rPr lang="fr-FR" cap="none" dirty="0">
                <a:latin typeface="Georgia" panose="02040502050405020303" pitchFamily="18" charset="0"/>
              </a:rPr>
              <a:t>Méthode expérimentale</a:t>
            </a:r>
          </a:p>
          <a:p>
            <a:pPr marL="0" indent="0">
              <a:buNone/>
            </a:pPr>
            <a:r>
              <a:rPr lang="fr-FR" cap="none" dirty="0">
                <a:solidFill>
                  <a:srgbClr val="FF0000"/>
                </a:solidFill>
                <a:latin typeface="Georgia" panose="02040502050405020303" pitchFamily="18" charset="0"/>
              </a:rPr>
              <a:t>	* </a:t>
            </a:r>
            <a:r>
              <a:rPr lang="fr-FR" cap="none" dirty="0">
                <a:latin typeface="Georgia" panose="02040502050405020303" pitchFamily="18" charset="0"/>
              </a:rPr>
              <a:t>Méthode historique</a:t>
            </a:r>
          </a:p>
          <a:p>
            <a:pPr marL="0" indent="0">
              <a:buNone/>
            </a:pPr>
            <a:r>
              <a:rPr lang="fr-FR" cap="none" dirty="0">
                <a:solidFill>
                  <a:srgbClr val="FF0000"/>
                </a:solidFill>
                <a:latin typeface="Georgia" panose="02040502050405020303" pitchFamily="18" charset="0"/>
              </a:rPr>
              <a:t>	* Méthode d’enquête : </a:t>
            </a:r>
            <a:r>
              <a:rPr lang="fr-FR" cap="none" dirty="0">
                <a:latin typeface="Georgia" panose="02040502050405020303" pitchFamily="18" charset="0"/>
              </a:rPr>
              <a:t>descriptives/compréhensives </a:t>
            </a:r>
            <a:endParaRPr lang="fr-FR" dirty="0">
              <a:latin typeface="Georgia" panose="02040502050405020303" pitchFamily="18" charset="0"/>
            </a:endParaRPr>
          </a:p>
        </p:txBody>
      </p:sp>
      <p:cxnSp>
        <p:nvCxnSpPr>
          <p:cNvPr id="5" name="Connecteur droit avec flèche 4">
            <a:extLst>
              <a:ext uri="{FF2B5EF4-FFF2-40B4-BE49-F238E27FC236}">
                <a16:creationId xmlns:a16="http://schemas.microsoft.com/office/drawing/2014/main" id="{48663FB9-E990-4401-AB3B-B3017BAFC091}"/>
              </a:ext>
            </a:extLst>
          </p:cNvPr>
          <p:cNvCxnSpPr>
            <a:cxnSpLocks/>
          </p:cNvCxnSpPr>
          <p:nvPr>
            <p:custDataLst>
              <p:tags r:id="rId3"/>
            </p:custDataLst>
          </p:nvPr>
        </p:nvCxnSpPr>
        <p:spPr>
          <a:xfrm>
            <a:off x="3142445" y="3425778"/>
            <a:ext cx="92727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Connecteur droit avec flèche 6">
            <a:extLst>
              <a:ext uri="{FF2B5EF4-FFF2-40B4-BE49-F238E27FC236}">
                <a16:creationId xmlns:a16="http://schemas.microsoft.com/office/drawing/2014/main" id="{3E827CEB-3E0F-49ED-A38A-0247C6499C14}"/>
              </a:ext>
            </a:extLst>
          </p:cNvPr>
          <p:cNvCxnSpPr>
            <a:cxnSpLocks/>
          </p:cNvCxnSpPr>
          <p:nvPr>
            <p:custDataLst>
              <p:tags r:id="rId4"/>
            </p:custDataLst>
          </p:nvPr>
        </p:nvCxnSpPr>
        <p:spPr>
          <a:xfrm>
            <a:off x="7134896" y="3400020"/>
            <a:ext cx="136516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06445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7D27F8-0FB6-4F43-820D-96D414EA7AEE}"/>
              </a:ext>
            </a:extLst>
          </p:cNvPr>
          <p:cNvSpPr>
            <a:spLocks noGrp="1"/>
          </p:cNvSpPr>
          <p:nvPr>
            <p:ph type="title"/>
            <p:custDataLst>
              <p:tags r:id="rId1"/>
            </p:custDataLst>
          </p:nvPr>
        </p:nvSpPr>
        <p:spPr>
          <a:xfrm>
            <a:off x="913775" y="618517"/>
            <a:ext cx="10364451" cy="882737"/>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ED6BB7C8-4076-4C67-9587-9A86ECBAC3C2}"/>
              </a:ext>
            </a:extLst>
          </p:cNvPr>
          <p:cNvSpPr>
            <a:spLocks noGrp="1"/>
          </p:cNvSpPr>
          <p:nvPr>
            <p:ph sz="quarter" idx="13"/>
            <p:custDataLst>
              <p:tags r:id="rId2"/>
            </p:custDataLst>
          </p:nvPr>
        </p:nvSpPr>
        <p:spPr>
          <a:xfrm>
            <a:off x="641445" y="1733266"/>
            <a:ext cx="10972800" cy="4057933"/>
          </a:xfrm>
        </p:spPr>
        <p:txBody>
          <a:bodyPr/>
          <a:lstStyle/>
          <a:p>
            <a:pPr marL="0" indent="0" algn="ctr">
              <a:buNone/>
            </a:pPr>
            <a:r>
              <a:rPr lang="fr-FR" dirty="0">
                <a:solidFill>
                  <a:srgbClr val="FF0000"/>
                </a:solidFill>
              </a:rPr>
              <a:t>4- </a:t>
            </a:r>
            <a:r>
              <a:rPr lang="fr-FR" cap="none" dirty="0">
                <a:solidFill>
                  <a:srgbClr val="FF0000"/>
                </a:solidFill>
              </a:rPr>
              <a:t>Récit de vie (histoire de vie)</a:t>
            </a:r>
          </a:p>
          <a:p>
            <a:pPr marL="0" indent="0" algn="just">
              <a:buNone/>
            </a:pPr>
            <a:r>
              <a:rPr lang="fr-FR" dirty="0">
                <a:solidFill>
                  <a:srgbClr val="FF0000"/>
                </a:solidFill>
              </a:rPr>
              <a:t> </a:t>
            </a:r>
            <a:r>
              <a:rPr lang="fr-FR" cap="none" dirty="0"/>
              <a:t>Est une </a:t>
            </a:r>
            <a:r>
              <a:rPr lang="fr-FR" u="sng" cap="none" dirty="0">
                <a:solidFill>
                  <a:srgbClr val="0070C0"/>
                </a:solidFill>
              </a:rPr>
              <a:t>entrevue</a:t>
            </a:r>
            <a:r>
              <a:rPr lang="fr-FR" cap="none" dirty="0"/>
              <a:t> de recherche, utilisée souvent par les </a:t>
            </a:r>
            <a:r>
              <a:rPr lang="fr-FR" cap="none" dirty="0">
                <a:solidFill>
                  <a:srgbClr val="0070C0"/>
                </a:solidFill>
              </a:rPr>
              <a:t>historiens, anthropologues et sociologues </a:t>
            </a:r>
            <a:r>
              <a:rPr lang="fr-FR" cap="none" dirty="0"/>
              <a:t>pour relater une bonne partie de son </a:t>
            </a:r>
            <a:r>
              <a:rPr lang="fr-FR" u="sng" cap="none" dirty="0">
                <a:solidFill>
                  <a:srgbClr val="0070C0"/>
                </a:solidFill>
              </a:rPr>
              <a:t>vécu</a:t>
            </a:r>
            <a:r>
              <a:rPr lang="fr-FR" cap="none" dirty="0"/>
              <a:t> en tenant compte de l’environnement et le contexte social qui le concerne.</a:t>
            </a:r>
          </a:p>
          <a:p>
            <a:pPr marL="0" indent="0" algn="just">
              <a:buNone/>
            </a:pPr>
            <a:endParaRPr lang="fr-FR" dirty="0">
              <a:solidFill>
                <a:srgbClr val="FF0000"/>
              </a:solidFill>
            </a:endParaRPr>
          </a:p>
        </p:txBody>
      </p:sp>
      <p:pic>
        <p:nvPicPr>
          <p:cNvPr id="4" name="Image 3">
            <a:extLst>
              <a:ext uri="{FF2B5EF4-FFF2-40B4-BE49-F238E27FC236}">
                <a16:creationId xmlns:a16="http://schemas.microsoft.com/office/drawing/2014/main" id="{AECE7617-C8F0-4ECC-8C87-8170711C5681}"/>
              </a:ext>
            </a:extLst>
          </p:cNvPr>
          <p:cNvPicPr>
            <a:picLocks noChangeAspect="1"/>
          </p:cNvPicPr>
          <p:nvPr>
            <p:custDataLst>
              <p:tags r:id="rId3"/>
            </p:custDataLst>
          </p:nvPr>
        </p:nvPicPr>
        <p:blipFill>
          <a:blip r:embed="rId5"/>
          <a:stretch>
            <a:fillRect/>
          </a:stretch>
        </p:blipFill>
        <p:spPr>
          <a:xfrm>
            <a:off x="745765" y="3429000"/>
            <a:ext cx="10700470" cy="1729854"/>
          </a:xfrm>
          <a:prstGeom prst="rect">
            <a:avLst/>
          </a:prstGeom>
        </p:spPr>
      </p:pic>
    </p:spTree>
    <p:extLst>
      <p:ext uri="{BB962C8B-B14F-4D97-AF65-F5344CB8AC3E}">
        <p14:creationId xmlns:p14="http://schemas.microsoft.com/office/powerpoint/2010/main" val="13746484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CFC19D-3641-405D-BDA8-AC3025F49E8B}"/>
              </a:ext>
            </a:extLst>
          </p:cNvPr>
          <p:cNvSpPr>
            <a:spLocks noGrp="1"/>
          </p:cNvSpPr>
          <p:nvPr>
            <p:ph type="title"/>
            <p:custDataLst>
              <p:tags r:id="rId1"/>
            </p:custDataLst>
          </p:nvPr>
        </p:nvSpPr>
        <p:spPr>
          <a:xfrm>
            <a:off x="913775" y="618518"/>
            <a:ext cx="10364451" cy="910032"/>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8A66E7F9-8537-40EC-8CF3-7214674D5A2B}"/>
              </a:ext>
            </a:extLst>
          </p:cNvPr>
          <p:cNvSpPr>
            <a:spLocks noGrp="1"/>
          </p:cNvSpPr>
          <p:nvPr>
            <p:ph sz="quarter" idx="13"/>
            <p:custDataLst>
              <p:tags r:id="rId2"/>
            </p:custDataLst>
          </p:nvPr>
        </p:nvSpPr>
        <p:spPr>
          <a:xfrm>
            <a:off x="913149" y="1716946"/>
            <a:ext cx="10363826" cy="4522536"/>
          </a:xfrm>
        </p:spPr>
        <p:txBody>
          <a:bodyPr/>
          <a:lstStyle/>
          <a:p>
            <a:r>
              <a:rPr lang="fr-FR" cap="none" dirty="0">
                <a:solidFill>
                  <a:srgbClr val="FF0000"/>
                </a:solidFill>
              </a:rPr>
              <a:t>Avantages et inconvénients des techniques qualitatives  </a:t>
            </a:r>
          </a:p>
          <a:p>
            <a:pPr lvl="1"/>
            <a:r>
              <a:rPr lang="fr-FR" cap="none" dirty="0"/>
              <a:t>On vise la compréhension profonde du phénomène</a:t>
            </a:r>
          </a:p>
          <a:p>
            <a:pPr lvl="1"/>
            <a:r>
              <a:rPr lang="fr-FR" cap="none" dirty="0"/>
              <a:t>Perception de la réalité en temps réel </a:t>
            </a:r>
          </a:p>
          <a:p>
            <a:pPr lvl="1"/>
            <a:r>
              <a:rPr lang="fr-FR" cap="none" dirty="0"/>
              <a:t>Avoir une vision générale sur le sujet à l’étude</a:t>
            </a:r>
          </a:p>
          <a:p>
            <a:pPr lvl="1"/>
            <a:r>
              <a:rPr lang="fr-FR" cap="none" dirty="0"/>
              <a:t>Une meilleure intégration du chercheur pour comprendre le sujet</a:t>
            </a:r>
          </a:p>
          <a:p>
            <a:pPr lvl="1"/>
            <a:r>
              <a:rPr lang="fr-FR" cap="none" dirty="0"/>
              <a:t>Recueillir des informations sans intermédiaire </a:t>
            </a:r>
          </a:p>
          <a:p>
            <a:pPr lvl="1"/>
            <a:r>
              <a:rPr lang="fr-FR" cap="none" dirty="0"/>
              <a:t>Ce sont des techniques couteuses</a:t>
            </a:r>
          </a:p>
          <a:p>
            <a:pPr lvl="1"/>
            <a:r>
              <a:rPr lang="fr-FR" cap="none" dirty="0"/>
              <a:t>La lourde responsabilité du chercheur </a:t>
            </a:r>
          </a:p>
          <a:p>
            <a:pPr lvl="1"/>
            <a:r>
              <a:rPr lang="fr-FR" cap="none" dirty="0"/>
              <a:t>Risque des réponses mensongères</a:t>
            </a:r>
          </a:p>
          <a:p>
            <a:pPr lvl="1"/>
            <a:r>
              <a:rPr lang="fr-FR" cap="none" dirty="0"/>
              <a:t>la subjectivité de l’enquêteur </a:t>
            </a:r>
          </a:p>
          <a:p>
            <a:pPr lvl="1"/>
            <a:r>
              <a:rPr lang="fr-FR" cap="none" dirty="0"/>
              <a:t>Manque de comparabilité des informations </a:t>
            </a:r>
          </a:p>
        </p:txBody>
      </p:sp>
    </p:spTree>
    <p:extLst>
      <p:ext uri="{BB962C8B-B14F-4D97-AF65-F5344CB8AC3E}">
        <p14:creationId xmlns:p14="http://schemas.microsoft.com/office/powerpoint/2010/main" val="1059801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57E019-AEE9-42FC-ADDD-8455E7A32F8E}"/>
              </a:ext>
            </a:extLst>
          </p:cNvPr>
          <p:cNvSpPr>
            <a:spLocks noGrp="1"/>
          </p:cNvSpPr>
          <p:nvPr>
            <p:ph type="title"/>
            <p:custDataLst>
              <p:tags r:id="rId1"/>
            </p:custDataLst>
          </p:nvPr>
        </p:nvSpPr>
        <p:spPr>
          <a:xfrm>
            <a:off x="913775" y="618518"/>
            <a:ext cx="10364451" cy="991342"/>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C91AF03B-2EA3-46FB-9F38-68F1F372941F}"/>
              </a:ext>
            </a:extLst>
          </p:cNvPr>
          <p:cNvSpPr>
            <a:spLocks noGrp="1"/>
          </p:cNvSpPr>
          <p:nvPr>
            <p:ph sz="quarter" idx="13"/>
            <p:custDataLst>
              <p:tags r:id="rId2"/>
            </p:custDataLst>
          </p:nvPr>
        </p:nvSpPr>
        <p:spPr>
          <a:xfrm>
            <a:off x="502276" y="1725770"/>
            <a:ext cx="10775324" cy="4065430"/>
          </a:xfrm>
        </p:spPr>
        <p:txBody>
          <a:bodyPr/>
          <a:lstStyle/>
          <a:p>
            <a:pPr marL="0" indent="0" algn="ctr">
              <a:buNone/>
            </a:pPr>
            <a:r>
              <a:rPr lang="fr-FR" cap="none" dirty="0">
                <a:solidFill>
                  <a:srgbClr val="FF0000"/>
                </a:solidFill>
              </a:rPr>
              <a:t>La méthode d’enquête </a:t>
            </a:r>
          </a:p>
          <a:p>
            <a:pPr marL="0" indent="0">
              <a:buNone/>
            </a:pPr>
            <a:r>
              <a:rPr lang="fr-FR" cap="none" dirty="0">
                <a:solidFill>
                  <a:srgbClr val="FF0000"/>
                </a:solidFill>
              </a:rPr>
              <a:t> 	Les méthodes descriptives				         les méthodes compréhensives</a:t>
            </a:r>
          </a:p>
          <a:p>
            <a:pPr marL="0" indent="0">
              <a:buNone/>
            </a:pPr>
            <a:r>
              <a:rPr lang="fr-FR" sz="1600" cap="none" dirty="0">
                <a:solidFill>
                  <a:srgbClr val="FF0000"/>
                </a:solidFill>
              </a:rPr>
              <a:t> </a:t>
            </a:r>
            <a:r>
              <a:rPr lang="fr-FR" sz="1600" b="1" dirty="0"/>
              <a:t>sondage, recensement, questionnaire</a:t>
            </a:r>
            <a:r>
              <a:rPr lang="fr-FR" sz="1600" cap="none" dirty="0">
                <a:solidFill>
                  <a:srgbClr val="FF0000"/>
                </a:solidFill>
              </a:rPr>
              <a:t> </a:t>
            </a:r>
            <a:r>
              <a:rPr lang="fr-FR" sz="1400" cap="none" dirty="0">
                <a:solidFill>
                  <a:srgbClr val="FF0000"/>
                </a:solidFill>
              </a:rPr>
              <a:t>                                                             </a:t>
            </a:r>
            <a:r>
              <a:rPr lang="fr-FR" sz="1600" b="1" dirty="0"/>
              <a:t>entretien, observation, étude de cas</a:t>
            </a:r>
          </a:p>
          <a:p>
            <a:pPr marL="0" indent="0">
              <a:buNone/>
            </a:pPr>
            <a:endParaRPr lang="fr-FR" sz="1600" b="1" cap="none" dirty="0">
              <a:solidFill>
                <a:srgbClr val="FF0000"/>
              </a:solidFill>
            </a:endParaRPr>
          </a:p>
          <a:p>
            <a:pPr marL="0" indent="0">
              <a:buNone/>
            </a:pPr>
            <a:endParaRPr lang="fr-FR" sz="1600" b="1" cap="none" dirty="0">
              <a:solidFill>
                <a:srgbClr val="FF0000"/>
              </a:solidFill>
            </a:endParaRPr>
          </a:p>
          <a:p>
            <a:pPr marL="0" indent="0">
              <a:buNone/>
            </a:pPr>
            <a:r>
              <a:rPr lang="fr-FR" sz="1600" b="1" cap="none" dirty="0">
                <a:solidFill>
                  <a:srgbClr val="FF0000"/>
                </a:solidFill>
              </a:rPr>
              <a:t>         </a:t>
            </a:r>
            <a:r>
              <a:rPr lang="fr-FR" b="1" cap="none" dirty="0">
                <a:solidFill>
                  <a:srgbClr val="FF0000"/>
                </a:solidFill>
              </a:rPr>
              <a:t>Méthodes Quantitatives	</a:t>
            </a:r>
            <a:r>
              <a:rPr lang="fr-FR" sz="1600" b="1" cap="none" dirty="0">
                <a:solidFill>
                  <a:srgbClr val="FF0000"/>
                </a:solidFill>
              </a:rPr>
              <a:t>			                     </a:t>
            </a:r>
            <a:r>
              <a:rPr lang="fr-FR" b="1" cap="none" dirty="0">
                <a:solidFill>
                  <a:srgbClr val="FF0000"/>
                </a:solidFill>
              </a:rPr>
              <a:t>Méthodes Qualitatives</a:t>
            </a:r>
          </a:p>
        </p:txBody>
      </p:sp>
      <p:cxnSp>
        <p:nvCxnSpPr>
          <p:cNvPr id="5" name="Connecteur droit avec flèche 4">
            <a:extLst>
              <a:ext uri="{FF2B5EF4-FFF2-40B4-BE49-F238E27FC236}">
                <a16:creationId xmlns:a16="http://schemas.microsoft.com/office/drawing/2014/main" id="{37FA1535-161A-4E3D-8FF5-0BC73CF217C8}"/>
              </a:ext>
            </a:extLst>
          </p:cNvPr>
          <p:cNvCxnSpPr/>
          <p:nvPr>
            <p:custDataLst>
              <p:tags r:id="rId3"/>
            </p:custDataLst>
          </p:nvPr>
        </p:nvCxnSpPr>
        <p:spPr>
          <a:xfrm flipH="1">
            <a:off x="4176215" y="2074460"/>
            <a:ext cx="600501" cy="3002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Connecteur droit avec flèche 6">
            <a:extLst>
              <a:ext uri="{FF2B5EF4-FFF2-40B4-BE49-F238E27FC236}">
                <a16:creationId xmlns:a16="http://schemas.microsoft.com/office/drawing/2014/main" id="{59D97BAF-FBFB-4EE9-9E53-4E997742AFA0}"/>
              </a:ext>
            </a:extLst>
          </p:cNvPr>
          <p:cNvCxnSpPr/>
          <p:nvPr>
            <p:custDataLst>
              <p:tags r:id="rId4"/>
            </p:custDataLst>
          </p:nvPr>
        </p:nvCxnSpPr>
        <p:spPr>
          <a:xfrm>
            <a:off x="6878472" y="2060812"/>
            <a:ext cx="614149" cy="3275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Flèche : bas 7">
            <a:extLst>
              <a:ext uri="{FF2B5EF4-FFF2-40B4-BE49-F238E27FC236}">
                <a16:creationId xmlns:a16="http://schemas.microsoft.com/office/drawing/2014/main" id="{55EC59FB-4F75-4F3C-843E-3FF68A3093EB}"/>
              </a:ext>
            </a:extLst>
          </p:cNvPr>
          <p:cNvSpPr/>
          <p:nvPr>
            <p:custDataLst>
              <p:tags r:id="rId5"/>
            </p:custDataLst>
          </p:nvPr>
        </p:nvSpPr>
        <p:spPr>
          <a:xfrm>
            <a:off x="1908395" y="3152633"/>
            <a:ext cx="616441" cy="7506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 bas 8">
            <a:extLst>
              <a:ext uri="{FF2B5EF4-FFF2-40B4-BE49-F238E27FC236}">
                <a16:creationId xmlns:a16="http://schemas.microsoft.com/office/drawing/2014/main" id="{5A25115E-A690-4FAD-BBB5-847565CBA8D5}"/>
              </a:ext>
            </a:extLst>
          </p:cNvPr>
          <p:cNvSpPr/>
          <p:nvPr>
            <p:custDataLst>
              <p:tags r:id="rId6"/>
            </p:custDataLst>
          </p:nvPr>
        </p:nvSpPr>
        <p:spPr>
          <a:xfrm>
            <a:off x="8952932" y="3127611"/>
            <a:ext cx="616442" cy="77564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571939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0405E8-4E7E-466F-9B57-7AD9C92198C1}"/>
              </a:ext>
            </a:extLst>
          </p:cNvPr>
          <p:cNvSpPr>
            <a:spLocks noGrp="1"/>
          </p:cNvSpPr>
          <p:nvPr>
            <p:ph type="title"/>
            <p:custDataLst>
              <p:tags r:id="rId1"/>
            </p:custDataLst>
          </p:nvPr>
        </p:nvSpPr>
        <p:spPr>
          <a:xfrm>
            <a:off x="913775" y="618517"/>
            <a:ext cx="10364451" cy="1223931"/>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2681A0B1-ABD3-4EC2-95F7-F86C028F5398}"/>
              </a:ext>
            </a:extLst>
          </p:cNvPr>
          <p:cNvSpPr>
            <a:spLocks noGrp="1"/>
          </p:cNvSpPr>
          <p:nvPr>
            <p:ph sz="quarter" idx="13"/>
            <p:custDataLst>
              <p:tags r:id="rId2"/>
            </p:custDataLst>
          </p:nvPr>
        </p:nvSpPr>
        <p:spPr>
          <a:xfrm>
            <a:off x="341193" y="1965278"/>
            <a:ext cx="11491415" cy="3825921"/>
          </a:xfrm>
        </p:spPr>
        <p:txBody>
          <a:bodyPr>
            <a:normAutofit/>
          </a:bodyPr>
          <a:lstStyle/>
          <a:p>
            <a:pPr marL="0" indent="0" algn="ctr">
              <a:buNone/>
            </a:pPr>
            <a:r>
              <a:rPr lang="fr-FR" b="1" u="sng" cap="none" dirty="0">
                <a:solidFill>
                  <a:srgbClr val="FF0000"/>
                </a:solidFill>
              </a:rPr>
              <a:t>Méthodes Quantitatives </a:t>
            </a:r>
            <a:r>
              <a:rPr lang="fr-FR" b="1" cap="none" dirty="0">
                <a:solidFill>
                  <a:srgbClr val="FF0000"/>
                </a:solidFill>
              </a:rPr>
              <a:t>: </a:t>
            </a:r>
          </a:p>
          <a:p>
            <a:pPr marL="0" indent="0" algn="just">
              <a:buNone/>
            </a:pPr>
            <a:r>
              <a:rPr lang="fr-FR" cap="none" dirty="0"/>
              <a:t>Visent la mesure du phénomène à l’étude. Autrement dit, expliquent les phénomènes par une investigation empirique systémique des phénomènes observables par </a:t>
            </a:r>
            <a:r>
              <a:rPr lang="fr-FR" u="sng" cap="none" dirty="0">
                <a:solidFill>
                  <a:schemeClr val="accent6">
                    <a:lumMod val="75000"/>
                  </a:schemeClr>
                </a:solidFill>
              </a:rPr>
              <a:t>la collecte de données numériques</a:t>
            </a:r>
            <a:r>
              <a:rPr lang="fr-FR" cap="none" dirty="0"/>
              <a:t>, analysées à travers des méthodes fondées sur des </a:t>
            </a:r>
            <a:r>
              <a:rPr lang="fr-FR" u="sng" cap="none" dirty="0">
                <a:solidFill>
                  <a:schemeClr val="accent6">
                    <a:lumMod val="75000"/>
                  </a:schemeClr>
                </a:solidFill>
              </a:rPr>
              <a:t>techniques mathématique, statistique ou informatique</a:t>
            </a:r>
            <a:r>
              <a:rPr lang="fr-FR" cap="none" dirty="0"/>
              <a:t>. </a:t>
            </a:r>
          </a:p>
          <a:p>
            <a:pPr marL="0" indent="0" algn="just">
              <a:buNone/>
            </a:pPr>
            <a:endParaRPr lang="fr-FR" dirty="0"/>
          </a:p>
          <a:p>
            <a:pPr marL="0" indent="0">
              <a:buNone/>
            </a:pPr>
            <a:r>
              <a:rPr lang="fr-FR" cap="none" dirty="0">
                <a:solidFill>
                  <a:srgbClr val="FF0000"/>
                </a:solidFill>
              </a:rPr>
              <a:t>				</a:t>
            </a:r>
            <a:r>
              <a:rPr lang="fr-FR" b="1" cap="none" dirty="0">
                <a:solidFill>
                  <a:srgbClr val="FF0000"/>
                </a:solidFill>
              </a:rPr>
              <a:t>           Méthodes Qualitatives :</a:t>
            </a:r>
          </a:p>
          <a:p>
            <a:pPr marL="0" indent="0" algn="just">
              <a:buNone/>
            </a:pPr>
            <a:r>
              <a:rPr lang="fr-FR" cap="none" dirty="0"/>
              <a:t>Visent à prélever des </a:t>
            </a:r>
            <a:r>
              <a:rPr lang="fr-FR" u="sng" cap="none" dirty="0">
                <a:solidFill>
                  <a:schemeClr val="accent6">
                    <a:lumMod val="75000"/>
                  </a:schemeClr>
                </a:solidFill>
              </a:rPr>
              <a:t>données non-chiffrées</a:t>
            </a:r>
            <a:r>
              <a:rPr lang="fr-FR" cap="none" dirty="0"/>
              <a:t>. Autrement dit, visent la </a:t>
            </a:r>
            <a:r>
              <a:rPr lang="fr-FR" u="sng" cap="none" dirty="0">
                <a:solidFill>
                  <a:schemeClr val="accent6">
                    <a:lumMod val="75000"/>
                  </a:schemeClr>
                </a:solidFill>
              </a:rPr>
              <a:t>compréhension du phénomène</a:t>
            </a:r>
            <a:r>
              <a:rPr lang="fr-FR" cap="none" dirty="0"/>
              <a:t>, en dégageant le </a:t>
            </a:r>
            <a:r>
              <a:rPr lang="fr-FR" u="sng" cap="none" dirty="0">
                <a:solidFill>
                  <a:schemeClr val="accent6">
                    <a:lumMod val="75000"/>
                  </a:schemeClr>
                </a:solidFill>
              </a:rPr>
              <a:t>sens des propos </a:t>
            </a:r>
            <a:r>
              <a:rPr lang="fr-FR" cap="none" dirty="0"/>
              <a:t>ou de </a:t>
            </a:r>
            <a:r>
              <a:rPr lang="fr-FR" u="sng" cap="none" dirty="0">
                <a:solidFill>
                  <a:schemeClr val="accent6">
                    <a:lumMod val="75000"/>
                  </a:schemeClr>
                </a:solidFill>
              </a:rPr>
              <a:t>comportements observés. </a:t>
            </a:r>
          </a:p>
        </p:txBody>
      </p:sp>
      <p:sp>
        <p:nvSpPr>
          <p:cNvPr id="4" name="Ellipse 3">
            <a:extLst>
              <a:ext uri="{FF2B5EF4-FFF2-40B4-BE49-F238E27FC236}">
                <a16:creationId xmlns:a16="http://schemas.microsoft.com/office/drawing/2014/main" id="{8FF19B66-E662-4D20-A932-8FB9B9CA4896}"/>
              </a:ext>
            </a:extLst>
          </p:cNvPr>
          <p:cNvSpPr/>
          <p:nvPr>
            <p:custDataLst>
              <p:tags r:id="rId3"/>
            </p:custDataLst>
          </p:nvPr>
        </p:nvSpPr>
        <p:spPr>
          <a:xfrm>
            <a:off x="4053383" y="1978922"/>
            <a:ext cx="504967" cy="45037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1</a:t>
            </a:r>
          </a:p>
        </p:txBody>
      </p:sp>
      <p:sp>
        <p:nvSpPr>
          <p:cNvPr id="5" name="Ellipse 4">
            <a:extLst>
              <a:ext uri="{FF2B5EF4-FFF2-40B4-BE49-F238E27FC236}">
                <a16:creationId xmlns:a16="http://schemas.microsoft.com/office/drawing/2014/main" id="{64C45BBA-9072-4F05-A63B-91CF98E411B9}"/>
              </a:ext>
            </a:extLst>
          </p:cNvPr>
          <p:cNvSpPr/>
          <p:nvPr>
            <p:custDataLst>
              <p:tags r:id="rId4"/>
            </p:custDataLst>
          </p:nvPr>
        </p:nvSpPr>
        <p:spPr>
          <a:xfrm>
            <a:off x="4053383" y="4203515"/>
            <a:ext cx="504967" cy="45037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2</a:t>
            </a:r>
          </a:p>
        </p:txBody>
      </p:sp>
    </p:spTree>
    <p:extLst>
      <p:ext uri="{BB962C8B-B14F-4D97-AF65-F5344CB8AC3E}">
        <p14:creationId xmlns:p14="http://schemas.microsoft.com/office/powerpoint/2010/main" val="3522611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03F0D5-78A9-4B11-808A-61766927AFA2}"/>
              </a:ext>
            </a:extLst>
          </p:cNvPr>
          <p:cNvSpPr>
            <a:spLocks noGrp="1"/>
          </p:cNvSpPr>
          <p:nvPr>
            <p:ph type="title"/>
            <p:custDataLst>
              <p:tags r:id="rId1"/>
            </p:custDataLst>
          </p:nvPr>
        </p:nvSpPr>
        <p:spPr>
          <a:xfrm>
            <a:off x="913775" y="618518"/>
            <a:ext cx="10364451" cy="1046510"/>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71B82428-3E2A-4252-9052-12A760988A72}"/>
              </a:ext>
            </a:extLst>
          </p:cNvPr>
          <p:cNvSpPr>
            <a:spLocks noGrp="1"/>
          </p:cNvSpPr>
          <p:nvPr>
            <p:ph sz="quarter" idx="13"/>
            <p:custDataLst>
              <p:tags r:id="rId2"/>
            </p:custDataLst>
          </p:nvPr>
        </p:nvSpPr>
        <p:spPr>
          <a:xfrm>
            <a:off x="640819" y="1924335"/>
            <a:ext cx="11055312" cy="3962399"/>
          </a:xfrm>
        </p:spPr>
        <p:txBody>
          <a:bodyPr>
            <a:normAutofit/>
          </a:bodyPr>
          <a:lstStyle/>
          <a:p>
            <a:pPr marL="0" indent="0" algn="ctr">
              <a:buNone/>
            </a:pPr>
            <a:r>
              <a:rPr lang="fr-FR" b="1" u="sng" cap="none" dirty="0">
                <a:solidFill>
                  <a:srgbClr val="FF0000"/>
                </a:solidFill>
              </a:rPr>
              <a:t>Méthodes Quantitatives </a:t>
            </a:r>
            <a:r>
              <a:rPr lang="fr-FR" b="1" cap="none" dirty="0">
                <a:solidFill>
                  <a:srgbClr val="FF0000"/>
                </a:solidFill>
              </a:rPr>
              <a:t>: </a:t>
            </a:r>
            <a:endParaRPr lang="fr-FR" cap="none" dirty="0"/>
          </a:p>
          <a:p>
            <a:r>
              <a:rPr lang="fr-FR" cap="none" dirty="0"/>
              <a:t>Ces méthodes englobent plusieurs techniques, les plus utilisées :</a:t>
            </a:r>
          </a:p>
          <a:p>
            <a:pPr marL="1077913" indent="177800"/>
            <a:r>
              <a:rPr lang="fr-FR" cap="none" dirty="0">
                <a:solidFill>
                  <a:srgbClr val="0070C0"/>
                </a:solidFill>
              </a:rPr>
              <a:t>Le recensement ;</a:t>
            </a:r>
          </a:p>
          <a:p>
            <a:pPr marL="1077913" indent="177800"/>
            <a:r>
              <a:rPr lang="fr-FR" cap="none" dirty="0">
                <a:solidFill>
                  <a:srgbClr val="0070C0"/>
                </a:solidFill>
              </a:rPr>
              <a:t>Le sondage ;</a:t>
            </a:r>
          </a:p>
          <a:p>
            <a:pPr marL="1077913" indent="177800"/>
            <a:r>
              <a:rPr lang="fr-FR" cap="none" dirty="0">
                <a:solidFill>
                  <a:srgbClr val="0070C0"/>
                </a:solidFill>
              </a:rPr>
              <a:t>Le questionnaire. </a:t>
            </a:r>
          </a:p>
          <a:p>
            <a:r>
              <a:rPr lang="fr-FR" cap="none" dirty="0"/>
              <a:t>Les mesures de ces méthodes : </a:t>
            </a:r>
          </a:p>
          <a:p>
            <a:pPr marL="457200" indent="-457200">
              <a:buFont typeface="+mj-lt"/>
              <a:buAutoNum type="arabicPeriod"/>
            </a:pPr>
            <a:r>
              <a:rPr lang="fr-FR" cap="none" dirty="0"/>
              <a:t>Peuvent être </a:t>
            </a:r>
            <a:r>
              <a:rPr lang="fr-FR" cap="none" dirty="0">
                <a:solidFill>
                  <a:schemeClr val="accent6">
                    <a:lumMod val="75000"/>
                  </a:schemeClr>
                </a:solidFill>
              </a:rPr>
              <a:t>numériques</a:t>
            </a:r>
            <a:r>
              <a:rPr lang="fr-FR" cap="none" dirty="0"/>
              <a:t> : 1,2,3…</a:t>
            </a:r>
          </a:p>
          <a:p>
            <a:pPr marL="457200" indent="-457200">
              <a:buFont typeface="+mj-lt"/>
              <a:buAutoNum type="arabicPeriod"/>
            </a:pPr>
            <a:r>
              <a:rPr lang="fr-FR" cap="none" dirty="0"/>
              <a:t>Peuvent être </a:t>
            </a:r>
            <a:r>
              <a:rPr lang="fr-FR" cap="none" dirty="0">
                <a:solidFill>
                  <a:schemeClr val="accent6">
                    <a:lumMod val="75000"/>
                  </a:schemeClr>
                </a:solidFill>
              </a:rPr>
              <a:t>ordinales</a:t>
            </a:r>
            <a:r>
              <a:rPr lang="fr-FR" cap="none" dirty="0"/>
              <a:t> : plus grand, plus petit</a:t>
            </a:r>
          </a:p>
          <a:p>
            <a:pPr marL="457200" indent="-457200">
              <a:buFont typeface="+mj-lt"/>
              <a:buAutoNum type="arabicPeriod"/>
            </a:pPr>
            <a:r>
              <a:rPr lang="fr-FR" cap="none" dirty="0"/>
              <a:t>Peuvent être à </a:t>
            </a:r>
            <a:r>
              <a:rPr lang="fr-FR" cap="none" dirty="0">
                <a:solidFill>
                  <a:schemeClr val="accent6">
                    <a:lumMod val="75000"/>
                  </a:schemeClr>
                </a:solidFill>
              </a:rPr>
              <a:t>échelles</a:t>
            </a:r>
            <a:r>
              <a:rPr lang="fr-FR" cap="none" dirty="0"/>
              <a:t> : classement des journaux selon le nombre de vente</a:t>
            </a:r>
          </a:p>
        </p:txBody>
      </p:sp>
      <p:sp>
        <p:nvSpPr>
          <p:cNvPr id="4" name="Ellipse 3">
            <a:extLst>
              <a:ext uri="{FF2B5EF4-FFF2-40B4-BE49-F238E27FC236}">
                <a16:creationId xmlns:a16="http://schemas.microsoft.com/office/drawing/2014/main" id="{7F44C110-C51C-41E1-BB43-CD7EC8B79EFC}"/>
              </a:ext>
            </a:extLst>
          </p:cNvPr>
          <p:cNvSpPr/>
          <p:nvPr>
            <p:custDataLst>
              <p:tags r:id="rId3"/>
            </p:custDataLst>
          </p:nvPr>
        </p:nvSpPr>
        <p:spPr>
          <a:xfrm>
            <a:off x="4080679" y="1897034"/>
            <a:ext cx="504967" cy="45037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1</a:t>
            </a:r>
          </a:p>
        </p:txBody>
      </p:sp>
    </p:spTree>
    <p:extLst>
      <p:ext uri="{BB962C8B-B14F-4D97-AF65-F5344CB8AC3E}">
        <p14:creationId xmlns:p14="http://schemas.microsoft.com/office/powerpoint/2010/main" val="2531827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F4B8F8-843A-4254-9909-EC0C6AC4F6BE}"/>
              </a:ext>
            </a:extLst>
          </p:cNvPr>
          <p:cNvSpPr>
            <a:spLocks noGrp="1"/>
          </p:cNvSpPr>
          <p:nvPr>
            <p:ph type="title"/>
            <p:custDataLst>
              <p:tags r:id="rId1"/>
            </p:custDataLst>
          </p:nvPr>
        </p:nvSpPr>
        <p:spPr>
          <a:xfrm>
            <a:off x="913775" y="618517"/>
            <a:ext cx="10364451" cy="1073805"/>
          </a:xfrm>
        </p:spPr>
        <p:txBody>
          <a:bodyPr/>
          <a:lstStyle/>
          <a:p>
            <a:r>
              <a:rPr lang="fr-FR" b="1" cap="none" dirty="0">
                <a:solidFill>
                  <a:srgbClr val="7030A0"/>
                </a:solidFill>
              </a:rPr>
              <a:t>Cours 1: LA CONSTRUCTION TECHNIQUE</a:t>
            </a:r>
            <a:endParaRPr lang="fr-FR" dirty="0"/>
          </a:p>
        </p:txBody>
      </p:sp>
      <p:pic>
        <p:nvPicPr>
          <p:cNvPr id="4" name="Image 3">
            <a:extLst>
              <a:ext uri="{FF2B5EF4-FFF2-40B4-BE49-F238E27FC236}">
                <a16:creationId xmlns:a16="http://schemas.microsoft.com/office/drawing/2014/main" id="{DE777BEE-194F-40B8-9541-D9E125056210}"/>
              </a:ext>
            </a:extLst>
          </p:cNvPr>
          <p:cNvPicPr>
            <a:picLocks noChangeAspect="1"/>
          </p:cNvPicPr>
          <p:nvPr>
            <p:custDataLst>
              <p:tags r:id="rId2"/>
            </p:custDataLst>
          </p:nvPr>
        </p:nvPicPr>
        <p:blipFill>
          <a:blip r:embed="rId5"/>
          <a:stretch>
            <a:fillRect/>
          </a:stretch>
        </p:blipFill>
        <p:spPr>
          <a:xfrm>
            <a:off x="3405115" y="3429000"/>
            <a:ext cx="5145206" cy="2129051"/>
          </a:xfrm>
          <a:prstGeom prst="rect">
            <a:avLst/>
          </a:prstGeom>
        </p:spPr>
      </p:pic>
      <p:sp>
        <p:nvSpPr>
          <p:cNvPr id="5" name="Espace réservé du contenu 4">
            <a:extLst>
              <a:ext uri="{FF2B5EF4-FFF2-40B4-BE49-F238E27FC236}">
                <a16:creationId xmlns:a16="http://schemas.microsoft.com/office/drawing/2014/main" id="{33414CFF-82B6-4A47-B353-8D990034784D}"/>
              </a:ext>
            </a:extLst>
          </p:cNvPr>
          <p:cNvSpPr>
            <a:spLocks noGrp="1"/>
          </p:cNvSpPr>
          <p:nvPr>
            <p:ph sz="quarter" idx="13"/>
            <p:custDataLst>
              <p:tags r:id="rId3"/>
            </p:custDataLst>
          </p:nvPr>
        </p:nvSpPr>
        <p:spPr>
          <a:xfrm>
            <a:off x="479946" y="1542197"/>
            <a:ext cx="11232107" cy="4194411"/>
          </a:xfrm>
        </p:spPr>
        <p:txBody>
          <a:bodyPr/>
          <a:lstStyle/>
          <a:p>
            <a:pPr marL="0" indent="0" algn="ctr">
              <a:buNone/>
            </a:pPr>
            <a:r>
              <a:rPr lang="fr-FR" b="1" u="sng" cap="none" dirty="0">
                <a:solidFill>
                  <a:srgbClr val="FF0000"/>
                </a:solidFill>
              </a:rPr>
              <a:t>1- Recensement </a:t>
            </a:r>
          </a:p>
          <a:p>
            <a:r>
              <a:rPr lang="fr-FR" cap="none" dirty="0"/>
              <a:t>Opération administrative qui consiste à faire le </a:t>
            </a:r>
            <a:r>
              <a:rPr lang="fr-FR" u="sng" cap="none" dirty="0">
                <a:solidFill>
                  <a:schemeClr val="accent6">
                    <a:lumMod val="50000"/>
                  </a:schemeClr>
                </a:solidFill>
              </a:rPr>
              <a:t>dénombrement une population </a:t>
            </a:r>
            <a:r>
              <a:rPr lang="fr-FR" cap="none" dirty="0"/>
              <a:t>d’un</a:t>
            </a:r>
            <a:r>
              <a:rPr lang="fr-FR" u="sng" cap="none" dirty="0"/>
              <a:t> </a:t>
            </a:r>
            <a:r>
              <a:rPr lang="fr-FR" u="sng" cap="none" dirty="0">
                <a:solidFill>
                  <a:schemeClr val="accent6">
                    <a:lumMod val="50000"/>
                  </a:schemeClr>
                </a:solidFill>
              </a:rPr>
              <a:t>État</a:t>
            </a:r>
            <a:r>
              <a:rPr lang="fr-FR" cap="none" dirty="0"/>
              <a:t>, d'une </a:t>
            </a:r>
            <a:r>
              <a:rPr lang="fr-FR" u="sng" cap="none" dirty="0">
                <a:solidFill>
                  <a:schemeClr val="accent6">
                    <a:lumMod val="50000"/>
                  </a:schemeClr>
                </a:solidFill>
              </a:rPr>
              <a:t>ville</a:t>
            </a:r>
            <a:r>
              <a:rPr lang="fr-FR" cap="none" dirty="0"/>
              <a:t> ;</a:t>
            </a:r>
          </a:p>
          <a:p>
            <a:r>
              <a:rPr lang="fr-FR" u="sng" cap="none" dirty="0">
                <a:solidFill>
                  <a:schemeClr val="accent6">
                    <a:lumMod val="50000"/>
                  </a:schemeClr>
                </a:solidFill>
              </a:rPr>
              <a:t>Inventaire</a:t>
            </a:r>
            <a:r>
              <a:rPr lang="fr-FR" cap="none" dirty="0"/>
              <a:t> des équipements de toute nature susceptibles d'être requis en temps de guerre.</a:t>
            </a:r>
          </a:p>
          <a:p>
            <a:r>
              <a:rPr lang="fr-FR" cap="none" dirty="0"/>
              <a:t>Aussi, action de recenser </a:t>
            </a:r>
            <a:r>
              <a:rPr lang="fr-FR" u="sng" cap="none" dirty="0">
                <a:solidFill>
                  <a:schemeClr val="accent6">
                    <a:lumMod val="50000"/>
                  </a:schemeClr>
                </a:solidFill>
              </a:rPr>
              <a:t>les êtres </a:t>
            </a:r>
            <a:r>
              <a:rPr lang="fr-FR" cap="none" dirty="0"/>
              <a:t>et </a:t>
            </a:r>
            <a:r>
              <a:rPr lang="fr-FR" u="sng" cap="none" dirty="0">
                <a:solidFill>
                  <a:schemeClr val="accent6">
                    <a:lumMod val="50000"/>
                  </a:schemeClr>
                </a:solidFill>
              </a:rPr>
              <a:t>les choses </a:t>
            </a:r>
            <a:r>
              <a:rPr lang="fr-FR" cap="none" dirty="0"/>
              <a:t>(matériel, bien…)</a:t>
            </a:r>
          </a:p>
          <a:p>
            <a:pPr marL="0" indent="0">
              <a:buNone/>
            </a:pPr>
            <a:endParaRPr lang="fr-FR" cap="none" dirty="0"/>
          </a:p>
        </p:txBody>
      </p:sp>
    </p:spTree>
    <p:extLst>
      <p:ext uri="{BB962C8B-B14F-4D97-AF65-F5344CB8AC3E}">
        <p14:creationId xmlns:p14="http://schemas.microsoft.com/office/powerpoint/2010/main" val="3320340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E4CA2D-8F95-4DD8-B649-524729C659B8}"/>
              </a:ext>
            </a:extLst>
          </p:cNvPr>
          <p:cNvSpPr>
            <a:spLocks noGrp="1"/>
          </p:cNvSpPr>
          <p:nvPr>
            <p:ph type="title"/>
            <p:custDataLst>
              <p:tags r:id="rId1"/>
            </p:custDataLst>
          </p:nvPr>
        </p:nvSpPr>
        <p:spPr>
          <a:xfrm>
            <a:off x="913775" y="618517"/>
            <a:ext cx="10364451" cy="978271"/>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C4B7774D-034A-471C-B402-6DAA6D386954}"/>
              </a:ext>
            </a:extLst>
          </p:cNvPr>
          <p:cNvSpPr>
            <a:spLocks noGrp="1"/>
          </p:cNvSpPr>
          <p:nvPr>
            <p:ph sz="quarter" idx="13"/>
            <p:custDataLst>
              <p:tags r:id="rId2"/>
            </p:custDataLst>
          </p:nvPr>
        </p:nvSpPr>
        <p:spPr>
          <a:xfrm>
            <a:off x="436727" y="1801504"/>
            <a:ext cx="11163869" cy="4162568"/>
          </a:xfrm>
        </p:spPr>
        <p:txBody>
          <a:bodyPr>
            <a:normAutofit fontScale="92500" lnSpcReduction="10000"/>
          </a:bodyPr>
          <a:lstStyle/>
          <a:p>
            <a:r>
              <a:rPr lang="fr-FR" sz="2300" b="1" dirty="0">
                <a:solidFill>
                  <a:srgbClr val="FF0000"/>
                </a:solidFill>
              </a:rPr>
              <a:t>Ce qu’il faut retenir du recensement </a:t>
            </a:r>
          </a:p>
          <a:p>
            <a:pPr marL="627063" indent="-176213"/>
            <a:r>
              <a:rPr lang="fr-FR" b="1" cap="none" dirty="0">
                <a:latin typeface="Georgia" panose="02040502050405020303" pitchFamily="18" charset="0"/>
              </a:rPr>
              <a:t>Le sujet  doit manifester un intérêt : </a:t>
            </a:r>
            <a:r>
              <a:rPr lang="fr-FR" cap="none" dirty="0">
                <a:latin typeface="Georgia" panose="02040502050405020303" pitchFamily="18" charset="0"/>
              </a:rPr>
              <a:t>cette technique est couteuse, on doit s’assurer que :</a:t>
            </a:r>
          </a:p>
          <a:p>
            <a:pPr marL="1077913" indent="-176213"/>
            <a:r>
              <a:rPr lang="fr-FR" cap="none" dirty="0">
                <a:latin typeface="Georgia" panose="02040502050405020303" pitchFamily="18" charset="0"/>
              </a:rPr>
              <a:t>Chaque ménage interviewé repondéra aux questions. </a:t>
            </a:r>
          </a:p>
          <a:p>
            <a:pPr marL="1077913" indent="-176213"/>
            <a:r>
              <a:rPr lang="fr-FR" cap="none" dirty="0">
                <a:latin typeface="Georgia" panose="02040502050405020303" pitchFamily="18" charset="0"/>
              </a:rPr>
              <a:t>Chaque question doit ciblé un but précis.</a:t>
            </a:r>
          </a:p>
          <a:p>
            <a:pPr marL="627063" indent="-176213"/>
            <a:r>
              <a:rPr lang="fr-FR" b="1" cap="none" dirty="0">
                <a:latin typeface="Georgia" panose="02040502050405020303" pitchFamily="18" charset="0"/>
              </a:rPr>
              <a:t>Le sujet se prête-t-il à un recensement ?</a:t>
            </a:r>
          </a:p>
          <a:p>
            <a:pPr marL="1084263" lvl="1" indent="-176213"/>
            <a:r>
              <a:rPr lang="fr-FR" cap="none" dirty="0"/>
              <a:t> </a:t>
            </a:r>
            <a:r>
              <a:rPr lang="fr-FR" cap="none" dirty="0">
                <a:latin typeface="Georgia" panose="02040502050405020303" pitchFamily="18" charset="0"/>
              </a:rPr>
              <a:t>Les sujets abordés dans un recensement ne doivent pas susciter de réactions négatives chez les gens en portant atteinte à leur vie privée de façon inacceptable. </a:t>
            </a:r>
          </a:p>
          <a:p>
            <a:pPr marL="1084263" lvl="1" indent="-176213"/>
            <a:r>
              <a:rPr lang="fr-FR" cap="none" dirty="0">
                <a:latin typeface="Georgia" panose="02040502050405020303" pitchFamily="18" charset="0"/>
              </a:rPr>
              <a:t>Il ne faudrait pas non plus qu'on ait à donner des explications ni des consignes sans fin pour obtenir de bonnes réponses. </a:t>
            </a:r>
          </a:p>
          <a:p>
            <a:pPr marL="1084263" lvl="1" indent="-176213"/>
            <a:r>
              <a:rPr lang="fr-FR" cap="none" dirty="0">
                <a:latin typeface="Georgia" panose="02040502050405020303" pitchFamily="18" charset="0"/>
              </a:rPr>
              <a:t>Enfin, il ne faut pas interroger les gens sur des choses dont ils n'auront pas tendance à se rappeler.</a:t>
            </a:r>
          </a:p>
          <a:p>
            <a:pPr marL="627063" indent="-176213"/>
            <a:r>
              <a:rPr lang="fr-FR" sz="2100" b="1" cap="none" dirty="0">
                <a:latin typeface="Georgia" panose="02040502050405020303" pitchFamily="18" charset="0"/>
              </a:rPr>
              <a:t>Le sujet peut-il être couvert assez rapidement ?</a:t>
            </a:r>
          </a:p>
          <a:p>
            <a:pPr marL="1084263" lvl="1" indent="-176213"/>
            <a:r>
              <a:rPr lang="fr-FR" cap="none" dirty="0"/>
              <a:t> </a:t>
            </a:r>
            <a:r>
              <a:rPr lang="fr-FR" cap="none" dirty="0">
                <a:latin typeface="Georgia" panose="02040502050405020303" pitchFamily="18" charset="0"/>
              </a:rPr>
              <a:t>Il faut limiter le nombre de questions pour permettre à la population de remplir le questionnaire dans les délais requis et éviter ainsi certains problèmes.</a:t>
            </a:r>
          </a:p>
          <a:p>
            <a:endParaRPr lang="fr-FR" dirty="0">
              <a:solidFill>
                <a:srgbClr val="FF0000"/>
              </a:solidFill>
            </a:endParaRPr>
          </a:p>
        </p:txBody>
      </p:sp>
    </p:spTree>
    <p:extLst>
      <p:ext uri="{BB962C8B-B14F-4D97-AF65-F5344CB8AC3E}">
        <p14:creationId xmlns:p14="http://schemas.microsoft.com/office/powerpoint/2010/main" val="1285821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55F152-024A-46BA-A0A9-87831ABB4AC6}"/>
              </a:ext>
            </a:extLst>
          </p:cNvPr>
          <p:cNvSpPr>
            <a:spLocks noGrp="1"/>
          </p:cNvSpPr>
          <p:nvPr>
            <p:ph type="title"/>
            <p:custDataLst>
              <p:tags r:id="rId1"/>
            </p:custDataLst>
          </p:nvPr>
        </p:nvSpPr>
        <p:spPr>
          <a:xfrm>
            <a:off x="913775" y="618518"/>
            <a:ext cx="10364451" cy="950976"/>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E04E4F89-661C-4E05-98E7-8E784D02CB2C}"/>
              </a:ext>
            </a:extLst>
          </p:cNvPr>
          <p:cNvSpPr>
            <a:spLocks noGrp="1"/>
          </p:cNvSpPr>
          <p:nvPr>
            <p:ph sz="quarter" idx="13"/>
            <p:custDataLst>
              <p:tags r:id="rId2"/>
            </p:custDataLst>
          </p:nvPr>
        </p:nvSpPr>
        <p:spPr>
          <a:xfrm>
            <a:off x="409433" y="1801504"/>
            <a:ext cx="11218460" cy="4053386"/>
          </a:xfrm>
        </p:spPr>
        <p:txBody>
          <a:bodyPr/>
          <a:lstStyle/>
          <a:p>
            <a:pPr marL="0" indent="0">
              <a:buNone/>
            </a:pPr>
            <a:r>
              <a:rPr lang="fr-FR" b="1" cap="none" dirty="0">
                <a:solidFill>
                  <a:srgbClr val="FF0000"/>
                </a:solidFill>
              </a:rPr>
              <a:t>2- Le sondage : </a:t>
            </a:r>
            <a:r>
              <a:rPr lang="fr-FR" cap="none" dirty="0"/>
              <a:t>de</a:t>
            </a:r>
            <a:r>
              <a:rPr lang="fr-FR" dirty="0"/>
              <a:t> </a:t>
            </a:r>
            <a:r>
              <a:rPr lang="fr-FR" i="1" cap="none" dirty="0">
                <a:hlinkClick r:id="rId4"/>
              </a:rPr>
              <a:t>Sonder</a:t>
            </a:r>
            <a:r>
              <a:rPr lang="fr-FR" cap="none" dirty="0"/>
              <a:t> et </a:t>
            </a:r>
            <a:r>
              <a:rPr lang="fr-FR" i="1" cap="none" dirty="0">
                <a:hlinkClick r:id="rId5"/>
              </a:rPr>
              <a:t>-</a:t>
            </a:r>
            <a:r>
              <a:rPr lang="fr-FR" i="1" cap="none" dirty="0" err="1">
                <a:hlinkClick r:id="rId5"/>
              </a:rPr>
              <a:t>age</a:t>
            </a:r>
            <a:r>
              <a:rPr lang="fr-FR" cap="none" dirty="0"/>
              <a:t> ; du </a:t>
            </a:r>
            <a:r>
              <a:rPr lang="fr-FR" b="1" cap="none" dirty="0">
                <a:hlinkClick r:id="rId6"/>
              </a:rPr>
              <a:t>norois</a:t>
            </a:r>
            <a:r>
              <a:rPr lang="fr-FR" cap="none" dirty="0"/>
              <a:t> </a:t>
            </a:r>
            <a:r>
              <a:rPr lang="fr-FR" i="1" cap="none" dirty="0" err="1"/>
              <a:t>sund</a:t>
            </a:r>
            <a:r>
              <a:rPr lang="fr-FR" cap="none" dirty="0"/>
              <a:t>, ‘mer’.</a:t>
            </a:r>
          </a:p>
          <a:p>
            <a:pPr indent="222250"/>
            <a:r>
              <a:rPr lang="fr-FR" cap="none" dirty="0"/>
              <a:t>Action de sonder à l’aide d’un dispositif spécial : ex : sonder le sol</a:t>
            </a:r>
          </a:p>
          <a:p>
            <a:pPr indent="222250"/>
            <a:r>
              <a:rPr lang="fr-FR" cap="none" dirty="0"/>
              <a:t>C’est une enquête auprès de plusieurs personnes qui doivent répondre brièvement à une </a:t>
            </a:r>
            <a:r>
              <a:rPr lang="fr-FR" u="sng" cap="none" dirty="0">
                <a:solidFill>
                  <a:srgbClr val="7030A0"/>
                </a:solidFill>
              </a:rPr>
              <a:t>série de questions </a:t>
            </a:r>
            <a:r>
              <a:rPr lang="fr-FR" cap="none" dirty="0"/>
              <a:t>visant à déterminer leurs caractéristiques d’un point de vue donné.</a:t>
            </a:r>
          </a:p>
          <a:p>
            <a:pPr indent="0">
              <a:buNone/>
            </a:pPr>
            <a:endParaRPr lang="fr-FR" cap="none" dirty="0"/>
          </a:p>
          <a:p>
            <a:r>
              <a:rPr lang="fr-FR" cap="none" dirty="0"/>
              <a:t>Selon </a:t>
            </a:r>
            <a:r>
              <a:rPr lang="fr-FR" cap="none" dirty="0">
                <a:solidFill>
                  <a:srgbClr val="FF0000"/>
                </a:solidFill>
              </a:rPr>
              <a:t>Maurice Angers </a:t>
            </a:r>
            <a:r>
              <a:rPr lang="fr-FR" cap="none" dirty="0"/>
              <a:t>« est une technique directe pour interroger des individus de façon directive, puisque la forme des réponses est prédéterminée, qui permet de faire un prélèvement quantitatif en vue de trouver des relations mathématiques et d’établir des comparaisons chiffrées »  </a:t>
            </a:r>
            <a:br>
              <a:rPr lang="fr-FR" dirty="0"/>
            </a:br>
            <a:endParaRPr lang="fr-FR" b="1" cap="none" dirty="0">
              <a:solidFill>
                <a:srgbClr val="FF0000"/>
              </a:solidFill>
            </a:endParaRPr>
          </a:p>
          <a:p>
            <a:pPr lvl="1"/>
            <a:endParaRPr lang="fr-FR" b="1" cap="none" dirty="0">
              <a:solidFill>
                <a:srgbClr val="FF0000"/>
              </a:solidFill>
            </a:endParaRPr>
          </a:p>
        </p:txBody>
      </p:sp>
    </p:spTree>
    <p:extLst>
      <p:ext uri="{BB962C8B-B14F-4D97-AF65-F5344CB8AC3E}">
        <p14:creationId xmlns:p14="http://schemas.microsoft.com/office/powerpoint/2010/main" val="1630678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35C0A4-92F7-4BF1-90DC-771C29D983BD}"/>
              </a:ext>
            </a:extLst>
          </p:cNvPr>
          <p:cNvSpPr>
            <a:spLocks noGrp="1"/>
          </p:cNvSpPr>
          <p:nvPr>
            <p:ph type="title"/>
            <p:custDataLst>
              <p:tags r:id="rId1"/>
            </p:custDataLst>
          </p:nvPr>
        </p:nvSpPr>
        <p:spPr>
          <a:xfrm>
            <a:off x="913775" y="618518"/>
            <a:ext cx="10364451" cy="910032"/>
          </a:xfrm>
        </p:spPr>
        <p:txBody>
          <a:bodyPr/>
          <a:lstStyle/>
          <a:p>
            <a:r>
              <a:rPr lang="fr-FR" b="1" cap="none" dirty="0">
                <a:solidFill>
                  <a:srgbClr val="7030A0"/>
                </a:solidFill>
              </a:rPr>
              <a:t>Cours 1: LA CONSTRUCTION TECHNIQUE</a:t>
            </a:r>
            <a:endParaRPr lang="fr-FR" dirty="0"/>
          </a:p>
        </p:txBody>
      </p:sp>
      <p:sp>
        <p:nvSpPr>
          <p:cNvPr id="3" name="Espace réservé du contenu 2">
            <a:extLst>
              <a:ext uri="{FF2B5EF4-FFF2-40B4-BE49-F238E27FC236}">
                <a16:creationId xmlns:a16="http://schemas.microsoft.com/office/drawing/2014/main" id="{FBDD8487-13E4-4C4E-BC01-8A9CE511E073}"/>
              </a:ext>
            </a:extLst>
          </p:cNvPr>
          <p:cNvSpPr>
            <a:spLocks noGrp="1"/>
          </p:cNvSpPr>
          <p:nvPr>
            <p:ph sz="quarter" idx="13"/>
            <p:custDataLst>
              <p:tags r:id="rId2"/>
            </p:custDataLst>
          </p:nvPr>
        </p:nvSpPr>
        <p:spPr>
          <a:xfrm>
            <a:off x="573206" y="1760562"/>
            <a:ext cx="10972800" cy="4312692"/>
          </a:xfrm>
        </p:spPr>
        <p:txBody>
          <a:bodyPr>
            <a:normAutofit/>
          </a:bodyPr>
          <a:lstStyle/>
          <a:p>
            <a:r>
              <a:rPr lang="fr-FR" dirty="0">
                <a:solidFill>
                  <a:srgbClr val="FF0000"/>
                </a:solidFill>
              </a:rPr>
              <a:t>Les différents types de sondages</a:t>
            </a:r>
          </a:p>
          <a:p>
            <a:r>
              <a:rPr lang="fr-FR" cap="none" dirty="0"/>
              <a:t>Il existe trois principaux sondages en sciences humaines et sociales :</a:t>
            </a:r>
          </a:p>
          <a:p>
            <a:pPr lvl="1"/>
            <a:r>
              <a:rPr lang="fr-FR" cap="none" dirty="0">
                <a:solidFill>
                  <a:srgbClr val="FF0000"/>
                </a:solidFill>
              </a:rPr>
              <a:t>Sondage instantané </a:t>
            </a:r>
            <a:r>
              <a:rPr lang="fr-FR" cap="none" dirty="0"/>
              <a:t>: appelé aussi sondage ponctuel. C’est une enquête qui se passe </a:t>
            </a:r>
            <a:r>
              <a:rPr lang="fr-FR" u="sng" cap="none" dirty="0">
                <a:solidFill>
                  <a:srgbClr val="7030A0"/>
                </a:solidFill>
              </a:rPr>
              <a:t>une seule fois </a:t>
            </a:r>
            <a:r>
              <a:rPr lang="fr-FR" cap="none" dirty="0"/>
              <a:t>dans le temps. L’enquête faite par ce type de sondage est moins longue à mener, elle est beaucoup plus rare par rapport aux autres types de sondage, mais très importante pour l’analyse des changements.</a:t>
            </a:r>
          </a:p>
          <a:p>
            <a:pPr lvl="1"/>
            <a:r>
              <a:rPr lang="fr-FR" cap="none" dirty="0">
                <a:solidFill>
                  <a:srgbClr val="FF0000"/>
                </a:solidFill>
              </a:rPr>
              <a:t>Sondage par panel </a:t>
            </a:r>
            <a:r>
              <a:rPr lang="fr-FR" cap="none" dirty="0"/>
              <a:t>: différent du premier type, à travers cette technique on interroge les enquêtés à </a:t>
            </a:r>
            <a:r>
              <a:rPr lang="fr-FR" u="sng" cap="none" dirty="0">
                <a:solidFill>
                  <a:srgbClr val="7030A0"/>
                </a:solidFill>
              </a:rPr>
              <a:t>plus d’une reprise</a:t>
            </a:r>
            <a:r>
              <a:rPr lang="fr-FR" cap="none" dirty="0"/>
              <a:t>. Ce type sert utile pour suivre l’évolution individuelles et connaitre en parallèle les différentes causes qui peuvent provoquer un changement dans une telle ou telle société.</a:t>
            </a:r>
          </a:p>
          <a:p>
            <a:pPr lvl="1"/>
            <a:r>
              <a:rPr lang="fr-FR" cap="none" dirty="0">
                <a:solidFill>
                  <a:srgbClr val="FF0000"/>
                </a:solidFill>
              </a:rPr>
              <a:t>Sondage de tendance </a:t>
            </a:r>
            <a:r>
              <a:rPr lang="fr-FR" cap="none" dirty="0"/>
              <a:t>: presque semblable au précédent, c’est une technique d’enquête qui se réalise à </a:t>
            </a:r>
            <a:r>
              <a:rPr lang="fr-FR" u="sng" cap="none" dirty="0">
                <a:solidFill>
                  <a:srgbClr val="7030A0"/>
                </a:solidFill>
              </a:rPr>
              <a:t>plusieurs reprises </a:t>
            </a:r>
            <a:r>
              <a:rPr lang="fr-FR" cap="none" dirty="0"/>
              <a:t>dans le but de comprendre l’évolution du phénomène, le changement social et historique.</a:t>
            </a:r>
          </a:p>
          <a:p>
            <a:pPr marL="457200" lvl="1" indent="-361950">
              <a:buNone/>
            </a:pPr>
            <a:r>
              <a:rPr lang="fr-FR" u="sng" cap="none" dirty="0">
                <a:solidFill>
                  <a:srgbClr val="0070C0"/>
                </a:solidFill>
              </a:rPr>
              <a:t>Remarque</a:t>
            </a:r>
            <a:r>
              <a:rPr lang="fr-FR" cap="none" dirty="0">
                <a:solidFill>
                  <a:srgbClr val="0070C0"/>
                </a:solidFill>
              </a:rPr>
              <a:t> : </a:t>
            </a:r>
          </a:p>
          <a:p>
            <a:pPr marL="457200" lvl="1" indent="0">
              <a:buNone/>
            </a:pPr>
            <a:r>
              <a:rPr lang="fr-FR" cap="none" dirty="0">
                <a:solidFill>
                  <a:srgbClr val="0070C0"/>
                </a:solidFill>
              </a:rPr>
              <a:t>la seule différence entre tendance et panel </a:t>
            </a:r>
            <a:r>
              <a:rPr lang="fr-FR" cap="none" dirty="0"/>
              <a:t>: les enquêtés ne sont pas les mêmes dans le 3</a:t>
            </a:r>
            <a:r>
              <a:rPr lang="fr-FR" cap="none" baseline="30000" dirty="0"/>
              <a:t>ème</a:t>
            </a:r>
            <a:r>
              <a:rPr lang="fr-FR" cap="none" dirty="0"/>
              <a:t> type. Quant aux questions elles peuvent être semblables.</a:t>
            </a:r>
          </a:p>
        </p:txBody>
      </p:sp>
    </p:spTree>
    <p:extLst>
      <p:ext uri="{BB962C8B-B14F-4D97-AF65-F5344CB8AC3E}">
        <p14:creationId xmlns:p14="http://schemas.microsoft.com/office/powerpoint/2010/main" val="26610456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6"/>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3"/>
</p:tagLst>
</file>

<file path=ppt/tags/tag14.xml><?xml version="1.0" encoding="utf-8"?>
<p:tagLst xmlns:a="http://schemas.openxmlformats.org/drawingml/2006/main" xmlns:r="http://schemas.openxmlformats.org/officeDocument/2006/relationships" xmlns:p="http://schemas.openxmlformats.org/presentationml/2006/main">
  <p:tag name="NUM" val="4"/>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3"/>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1"/>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2"/>
</p:tagLst>
</file>

<file path=ppt/tags/tag31.xml><?xml version="1.0" encoding="utf-8"?>
<p:tagLst xmlns:a="http://schemas.openxmlformats.org/drawingml/2006/main" xmlns:r="http://schemas.openxmlformats.org/officeDocument/2006/relationships" xmlns:p="http://schemas.openxmlformats.org/presentationml/2006/main">
  <p:tag name="NUM" val="1"/>
</p:tagLst>
</file>

<file path=ppt/tags/tag32.xml><?xml version="1.0" encoding="utf-8"?>
<p:tagLst xmlns:a="http://schemas.openxmlformats.org/drawingml/2006/main" xmlns:r="http://schemas.openxmlformats.org/officeDocument/2006/relationships" xmlns:p="http://schemas.openxmlformats.org/presentationml/2006/main">
  <p:tag name="NUM" val="2"/>
</p:tagLst>
</file>

<file path=ppt/tags/tag33.xml><?xml version="1.0" encoding="utf-8"?>
<p:tagLst xmlns:a="http://schemas.openxmlformats.org/drawingml/2006/main" xmlns:r="http://schemas.openxmlformats.org/officeDocument/2006/relationships" xmlns:p="http://schemas.openxmlformats.org/presentationml/2006/main">
  <p:tag name="NUM" val="1"/>
</p:tagLst>
</file>

<file path=ppt/tags/tag34.xml><?xml version="1.0" encoding="utf-8"?>
<p:tagLst xmlns:a="http://schemas.openxmlformats.org/drawingml/2006/main" xmlns:r="http://schemas.openxmlformats.org/officeDocument/2006/relationships" xmlns:p="http://schemas.openxmlformats.org/presentationml/2006/main">
  <p:tag name="NUM" val="2"/>
</p:tagLst>
</file>

<file path=ppt/tags/tag35.xml><?xml version="1.0" encoding="utf-8"?>
<p:tagLst xmlns:a="http://schemas.openxmlformats.org/drawingml/2006/main" xmlns:r="http://schemas.openxmlformats.org/officeDocument/2006/relationships" xmlns:p="http://schemas.openxmlformats.org/presentationml/2006/main">
  <p:tag name="NUM" val="1"/>
</p:tagLst>
</file>

<file path=ppt/tags/tag36.xml><?xml version="1.0" encoding="utf-8"?>
<p:tagLst xmlns:a="http://schemas.openxmlformats.org/drawingml/2006/main" xmlns:r="http://schemas.openxmlformats.org/officeDocument/2006/relationships" xmlns:p="http://schemas.openxmlformats.org/presentationml/2006/main">
  <p:tag name="NUM" val="2"/>
</p:tagLst>
</file>

<file path=ppt/tags/tag37.xml><?xml version="1.0" encoding="utf-8"?>
<p:tagLst xmlns:a="http://schemas.openxmlformats.org/drawingml/2006/main" xmlns:r="http://schemas.openxmlformats.org/officeDocument/2006/relationships" xmlns:p="http://schemas.openxmlformats.org/presentationml/2006/main">
  <p:tag name="NUM" val="3"/>
</p:tagLst>
</file>

<file path=ppt/tags/tag38.xml><?xml version="1.0" encoding="utf-8"?>
<p:tagLst xmlns:a="http://schemas.openxmlformats.org/drawingml/2006/main" xmlns:r="http://schemas.openxmlformats.org/officeDocument/2006/relationships" xmlns:p="http://schemas.openxmlformats.org/presentationml/2006/main">
  <p:tag name="NUM" val="1"/>
</p:tagLst>
</file>

<file path=ppt/tags/tag39.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1"/>
</p:tagLst>
</file>

<file path=ppt/tags/tag41.xml><?xml version="1.0" encoding="utf-8"?>
<p:tagLst xmlns:a="http://schemas.openxmlformats.org/drawingml/2006/main" xmlns:r="http://schemas.openxmlformats.org/officeDocument/2006/relationships" xmlns:p="http://schemas.openxmlformats.org/presentationml/2006/main">
  <p:tag name="NUM" val="2"/>
</p:tagLst>
</file>

<file path=ppt/tags/tag42.xml><?xml version="1.0" encoding="utf-8"?>
<p:tagLst xmlns:a="http://schemas.openxmlformats.org/drawingml/2006/main" xmlns:r="http://schemas.openxmlformats.org/officeDocument/2006/relationships" xmlns:p="http://schemas.openxmlformats.org/presentationml/2006/main">
  <p:tag name="NUM" val="1"/>
</p:tagLst>
</file>

<file path=ppt/tags/tag43.xml><?xml version="1.0" encoding="utf-8"?>
<p:tagLst xmlns:a="http://schemas.openxmlformats.org/drawingml/2006/main" xmlns:r="http://schemas.openxmlformats.org/officeDocument/2006/relationships" xmlns:p="http://schemas.openxmlformats.org/presentationml/2006/main">
  <p:tag name="NUM" val="2"/>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1"/>
</p:tagLst>
</file>

<file path=ppt/tags/tag47.xml><?xml version="1.0" encoding="utf-8"?>
<p:tagLst xmlns:a="http://schemas.openxmlformats.org/drawingml/2006/main" xmlns:r="http://schemas.openxmlformats.org/officeDocument/2006/relationships" xmlns:p="http://schemas.openxmlformats.org/presentationml/2006/main">
  <p:tag name="NUM" val="2"/>
</p:tagLst>
</file>

<file path=ppt/tags/tag48.xml><?xml version="1.0" encoding="utf-8"?>
<p:tagLst xmlns:a="http://schemas.openxmlformats.org/drawingml/2006/main" xmlns:r="http://schemas.openxmlformats.org/officeDocument/2006/relationships" xmlns:p="http://schemas.openxmlformats.org/presentationml/2006/main">
  <p:tag name="NUM" val="1"/>
</p:tagLst>
</file>

<file path=ppt/tags/tag49.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50.xml><?xml version="1.0" encoding="utf-8"?>
<p:tagLst xmlns:a="http://schemas.openxmlformats.org/drawingml/2006/main" xmlns:r="http://schemas.openxmlformats.org/officeDocument/2006/relationships" xmlns:p="http://schemas.openxmlformats.org/presentationml/2006/main">
  <p:tag name="NUM" val="3"/>
</p:tagLst>
</file>

<file path=ppt/tags/tag51.xml><?xml version="1.0" encoding="utf-8"?>
<p:tagLst xmlns:a="http://schemas.openxmlformats.org/drawingml/2006/main" xmlns:r="http://schemas.openxmlformats.org/officeDocument/2006/relationships" xmlns:p="http://schemas.openxmlformats.org/presentationml/2006/main">
  <p:tag name="NUM" val="1"/>
</p:tagLst>
</file>

<file path=ppt/tags/tag52.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3"/>
</p:tagLst>
</file>

<file path=ppt/tags/tag8.xml><?xml version="1.0" encoding="utf-8"?>
<p:tagLst xmlns:a="http://schemas.openxmlformats.org/drawingml/2006/main" xmlns:r="http://schemas.openxmlformats.org/officeDocument/2006/relationships" xmlns:p="http://schemas.openxmlformats.org/presentationml/2006/main">
  <p:tag name="NUM" val="4"/>
</p:tagLst>
</file>

<file path=ppt/tags/tag9.xml><?xml version="1.0" encoding="utf-8"?>
<p:tagLst xmlns:a="http://schemas.openxmlformats.org/drawingml/2006/main" xmlns:r="http://schemas.openxmlformats.org/officeDocument/2006/relationships" xmlns:p="http://schemas.openxmlformats.org/presentationml/2006/main">
  <p:tag name="NUM" val="5"/>
</p:tagLst>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TotalTime>
  <Words>2274</Words>
  <Application>Microsoft Office PowerPoint</Application>
  <PresentationFormat>Grand écran</PresentationFormat>
  <Paragraphs>166</Paragraphs>
  <Slides>21</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21</vt:i4>
      </vt:variant>
    </vt:vector>
  </HeadingPairs>
  <TitlesOfParts>
    <vt:vector size="27" baseType="lpstr">
      <vt:lpstr>Arial</vt:lpstr>
      <vt:lpstr>Calibri</vt:lpstr>
      <vt:lpstr>Georgia</vt:lpstr>
      <vt:lpstr>Trebuchet MS</vt:lpstr>
      <vt:lpstr>Wingdings 3</vt:lpstr>
      <vt:lpstr>Facette</vt:lpstr>
      <vt:lpstr>Présentation PowerPoint</vt:lpstr>
      <vt:lpstr>Cours 1: LA CONSTRUCTION TECHNIQUE</vt:lpstr>
      <vt:lpstr>Cours 1: LA CONSTRUCTION TECHNIQUE</vt:lpstr>
      <vt:lpstr>Cours 1: LA CONSTRUCTION TECHNIQUE</vt:lpstr>
      <vt:lpstr>Cours 1: LA CONSTRUCTION TECHNIQUE</vt:lpstr>
      <vt:lpstr>Cours 1: LA CONSTRUCTION TECHNIQUE</vt:lpstr>
      <vt:lpstr>Cours 1: LA CONSTRUCTION TECHNIQUE</vt:lpstr>
      <vt:lpstr>Cours 1: LA CONSTRUCTION TECHNIQUE</vt:lpstr>
      <vt:lpstr>Cours 1: LA CONSTRUCTION TECHNIQUE</vt:lpstr>
      <vt:lpstr>Cours 1: LA CONSTRUCTION TECHNIQUE</vt:lpstr>
      <vt:lpstr>Cours 1: LA CONSTRUCTION TECHNIQUE</vt:lpstr>
      <vt:lpstr>Cours 1: LA CONSTRUCTION TECHNIQUE</vt:lpstr>
      <vt:lpstr>Cours 1: LA CONSTRUCTION TECHNIQUE</vt:lpstr>
      <vt:lpstr>Cours 1: LA CONSTRUCTION TECHNIQUE</vt:lpstr>
      <vt:lpstr>Cours 1: LA CONSTRUCTION TECHNIQUE</vt:lpstr>
      <vt:lpstr>Cours 1: LA CONSTRUCTION TECHNIQUE</vt:lpstr>
      <vt:lpstr>Cours 1: LA CONSTRUCTION TECHNIQUE</vt:lpstr>
      <vt:lpstr>Cours 1: LA CONSTRUCTION TECHNIQUE</vt:lpstr>
      <vt:lpstr>Cours 1: LA CONSTRUCTION TECHNIQUE</vt:lpstr>
      <vt:lpstr>Cours 1: LA CONSTRUCTION TECHNIQUE</vt:lpstr>
      <vt:lpstr>Cours 1: LA CONSTRUCTION TECHNIQUE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idir smail</dc:creator>
  <cp:lastModifiedBy>idir smail</cp:lastModifiedBy>
  <cp:revision>1</cp:revision>
  <dcterms:created xsi:type="dcterms:W3CDTF">2024-04-21T11:46:31Z</dcterms:created>
  <dcterms:modified xsi:type="dcterms:W3CDTF">2024-04-21T11:47:49Z</dcterms:modified>
</cp:coreProperties>
</file>