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52"/>
  </p:notesMasterIdLst>
  <p:sldIdLst>
    <p:sldId id="311" r:id="rId5"/>
    <p:sldId id="259" r:id="rId6"/>
    <p:sldId id="281" r:id="rId7"/>
    <p:sldId id="300" r:id="rId8"/>
    <p:sldId id="325" r:id="rId9"/>
    <p:sldId id="262" r:id="rId10"/>
    <p:sldId id="368" r:id="rId11"/>
    <p:sldId id="332" r:id="rId12"/>
    <p:sldId id="407" r:id="rId13"/>
    <p:sldId id="408" r:id="rId14"/>
    <p:sldId id="409" r:id="rId15"/>
    <p:sldId id="410" r:id="rId16"/>
    <p:sldId id="378" r:id="rId17"/>
    <p:sldId id="379" r:id="rId18"/>
    <p:sldId id="366" r:id="rId19"/>
    <p:sldId id="411" r:id="rId20"/>
    <p:sldId id="412" r:id="rId21"/>
    <p:sldId id="413" r:id="rId22"/>
    <p:sldId id="415" r:id="rId23"/>
    <p:sldId id="414" r:id="rId24"/>
    <p:sldId id="436" r:id="rId25"/>
    <p:sldId id="389" r:id="rId26"/>
    <p:sldId id="390" r:id="rId27"/>
    <p:sldId id="416" r:id="rId28"/>
    <p:sldId id="417" r:id="rId29"/>
    <p:sldId id="418" r:id="rId30"/>
    <p:sldId id="419" r:id="rId31"/>
    <p:sldId id="398" r:id="rId32"/>
    <p:sldId id="399" r:id="rId33"/>
    <p:sldId id="424" r:id="rId34"/>
    <p:sldId id="420" r:id="rId35"/>
    <p:sldId id="421" r:id="rId36"/>
    <p:sldId id="422" r:id="rId37"/>
    <p:sldId id="423" r:id="rId38"/>
    <p:sldId id="426" r:id="rId39"/>
    <p:sldId id="425" r:id="rId40"/>
    <p:sldId id="400" r:id="rId41"/>
    <p:sldId id="427" r:id="rId42"/>
    <p:sldId id="428" r:id="rId43"/>
    <p:sldId id="435" r:id="rId44"/>
    <p:sldId id="429" r:id="rId45"/>
    <p:sldId id="430" r:id="rId46"/>
    <p:sldId id="431" r:id="rId47"/>
    <p:sldId id="432" r:id="rId48"/>
    <p:sldId id="433" r:id="rId49"/>
    <p:sldId id="434" r:id="rId50"/>
    <p:sldId id="29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609D6B-C1CE-447C-A0EE-3ADABC6A454C}">
          <p14:sldIdLst>
            <p14:sldId id="311"/>
            <p14:sldId id="259"/>
            <p14:sldId id="281"/>
          </p14:sldIdLst>
        </p14:section>
        <p14:section name="syllabus" id="{ED988E87-917E-460D-971D-4D5DDEBAF7AD}">
          <p14:sldIdLst>
            <p14:sldId id="300"/>
          </p14:sldIdLst>
        </p14:section>
        <p14:section name="Introduction" id="{2E8280D8-EC2B-4B0D-BA4E-BC86CEEC9EAC}">
          <p14:sldIdLst>
            <p14:sldId id="325"/>
          </p14:sldIdLst>
        </p14:section>
        <p14:section name="Définition de l'architceture" id="{05AF32C7-515F-4101-89D3-68F45E543B88}">
          <p14:sldIdLst>
            <p14:sldId id="262"/>
            <p14:sldId id="368"/>
            <p14:sldId id="332"/>
            <p14:sldId id="407"/>
            <p14:sldId id="408"/>
            <p14:sldId id="409"/>
            <p14:sldId id="410"/>
            <p14:sldId id="378"/>
            <p14:sldId id="379"/>
            <p14:sldId id="366"/>
            <p14:sldId id="411"/>
            <p14:sldId id="412"/>
            <p14:sldId id="413"/>
            <p14:sldId id="415"/>
            <p14:sldId id="414"/>
            <p14:sldId id="436"/>
            <p14:sldId id="389"/>
            <p14:sldId id="390"/>
            <p14:sldId id="416"/>
            <p14:sldId id="417"/>
            <p14:sldId id="418"/>
            <p14:sldId id="419"/>
            <p14:sldId id="398"/>
            <p14:sldId id="399"/>
            <p14:sldId id="424"/>
            <p14:sldId id="420"/>
            <p14:sldId id="421"/>
            <p14:sldId id="422"/>
            <p14:sldId id="423"/>
            <p14:sldId id="426"/>
            <p14:sldId id="425"/>
            <p14:sldId id="400"/>
            <p14:sldId id="427"/>
            <p14:sldId id="428"/>
            <p14:sldId id="435"/>
            <p14:sldId id="429"/>
            <p14:sldId id="430"/>
            <p14:sldId id="431"/>
            <p14:sldId id="432"/>
            <p14:sldId id="433"/>
            <p14:sldId id="434"/>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42" autoAdjust="0"/>
    <p:restoredTop sz="73700" autoAdjust="0"/>
  </p:normalViewPr>
  <p:slideViewPr>
    <p:cSldViewPr snapToGrid="0">
      <p:cViewPr varScale="1">
        <p:scale>
          <a:sx n="63" d="100"/>
          <a:sy n="63" d="100"/>
        </p:scale>
        <p:origin x="1692" y="60"/>
      </p:cViewPr>
      <p:guideLst/>
    </p:cSldViewPr>
  </p:slideViewPr>
  <p:notesTextViewPr>
    <p:cViewPr>
      <p:scale>
        <a:sx n="1" d="1"/>
        <a:sy n="1" d="1"/>
      </p:scale>
      <p:origin x="0" y="0"/>
    </p:cViewPr>
  </p:notesTextViewPr>
  <p:sorterViewPr>
    <p:cViewPr varScale="1">
      <p:scale>
        <a:sx n="100" d="100"/>
        <a:sy n="100" d="100"/>
      </p:scale>
      <p:origin x="0" y="-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03B5A-21DF-4BBB-8059-B6B192FC641E}" type="datetimeFigureOut">
              <a:rPr lang="en-US" smtClean="0"/>
              <a:t>11/9/2025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EF503-E31C-4FCE-86D9-0C61A5CBE283}" type="slidenum">
              <a:rPr lang="en-US" smtClean="0"/>
              <a:t>‹#›</a:t>
            </a:fld>
            <a:endParaRPr lang="en-US" dirty="0"/>
          </a:p>
        </p:txBody>
      </p:sp>
    </p:spTree>
    <p:extLst>
      <p:ext uri="{BB962C8B-B14F-4D97-AF65-F5344CB8AC3E}">
        <p14:creationId xmlns:p14="http://schemas.microsoft.com/office/powerpoint/2010/main" val="343012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61EF503-E31C-4FCE-86D9-0C61A5CBE283}" type="slidenum">
              <a:rPr lang="en-US" smtClean="0"/>
              <a:t>3</a:t>
            </a:fld>
            <a:endParaRPr lang="en-US" dirty="0"/>
          </a:p>
        </p:txBody>
      </p:sp>
    </p:spTree>
    <p:extLst>
      <p:ext uri="{BB962C8B-B14F-4D97-AF65-F5344CB8AC3E}">
        <p14:creationId xmlns:p14="http://schemas.microsoft.com/office/powerpoint/2010/main" val="965442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In all these cases, professional writing must be clear, precise, and concise, while being tailored to different audiences and situations. Architects must be able to communicate effectively in writing, using appropriate tools and formats for each type of document.</a:t>
            </a:r>
            <a:endParaRPr lang="fr-FR" sz="1800" kern="100"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23</a:t>
            </a:fld>
            <a:endParaRPr lang="en-US" dirty="0"/>
          </a:p>
        </p:txBody>
      </p:sp>
    </p:spTree>
    <p:extLst>
      <p:ext uri="{BB962C8B-B14F-4D97-AF65-F5344CB8AC3E}">
        <p14:creationId xmlns:p14="http://schemas.microsoft.com/office/powerpoint/2010/main" val="3630181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61EF503-E31C-4FCE-86D9-0C61A5CBE283}" type="slidenum">
              <a:rPr lang="en-US" smtClean="0"/>
              <a:t>35</a:t>
            </a:fld>
            <a:endParaRPr lang="en-US" dirty="0"/>
          </a:p>
        </p:txBody>
      </p:sp>
    </p:spTree>
    <p:extLst>
      <p:ext uri="{BB962C8B-B14F-4D97-AF65-F5344CB8AC3E}">
        <p14:creationId xmlns:p14="http://schemas.microsoft.com/office/powerpoint/2010/main" val="1891679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cs typeface="Arial" panose="020B0604020202020204" pitchFamily="34" charset="0"/>
              </a:rPr>
              <a:t>When an architect needs to choose the representation and communication methods for a project, several criteria must be taken into account. </a:t>
            </a:r>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37</a:t>
            </a:fld>
            <a:endParaRPr lang="en-US" dirty="0"/>
          </a:p>
        </p:txBody>
      </p:sp>
    </p:spTree>
    <p:extLst>
      <p:ext uri="{BB962C8B-B14F-4D97-AF65-F5344CB8AC3E}">
        <p14:creationId xmlns:p14="http://schemas.microsoft.com/office/powerpoint/2010/main" val="624030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cs typeface="Arial" panose="020B0604020202020204" pitchFamily="34" charset="0"/>
              </a:rPr>
              <a:t>When an architect needs to choose the representation and communication methods for a project, several criteria must be taken into account. </a:t>
            </a:r>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38</a:t>
            </a:fld>
            <a:endParaRPr lang="en-US" dirty="0"/>
          </a:p>
        </p:txBody>
      </p:sp>
    </p:spTree>
    <p:extLst>
      <p:ext uri="{BB962C8B-B14F-4D97-AF65-F5344CB8AC3E}">
        <p14:creationId xmlns:p14="http://schemas.microsoft.com/office/powerpoint/2010/main" val="269007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cs typeface="Arial" panose="020B0604020202020204" pitchFamily="34" charset="0"/>
              </a:rPr>
              <a:t>When an architect needs to choose the representation and communication methods for a project, several criteria must be taken into account. </a:t>
            </a:r>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39</a:t>
            </a:fld>
            <a:endParaRPr lang="en-US" dirty="0"/>
          </a:p>
        </p:txBody>
      </p:sp>
    </p:spTree>
    <p:extLst>
      <p:ext uri="{BB962C8B-B14F-4D97-AF65-F5344CB8AC3E}">
        <p14:creationId xmlns:p14="http://schemas.microsoft.com/office/powerpoint/2010/main" val="143258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4</a:t>
            </a:fld>
            <a:endParaRPr lang="en-US" dirty="0"/>
          </a:p>
        </p:txBody>
      </p:sp>
    </p:spTree>
    <p:extLst>
      <p:ext uri="{BB962C8B-B14F-4D97-AF65-F5344CB8AC3E}">
        <p14:creationId xmlns:p14="http://schemas.microsoft.com/office/powerpoint/2010/main" val="2132653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In all of these situations, architects must be able to clearly and effectively communicate their ideas in a way that captivates their audience and convinces their counterparts. Oral presentations in architecture often require significant preparation work, as well as the ability to improvise and adapt to different audiences and situations.</a:t>
            </a:r>
            <a:endParaRPr lang="fr-FR" sz="1800" kern="100"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12</a:t>
            </a:fld>
            <a:endParaRPr lang="en-US" dirty="0"/>
          </a:p>
        </p:txBody>
      </p:sp>
    </p:spTree>
    <p:extLst>
      <p:ext uri="{BB962C8B-B14F-4D97-AF65-F5344CB8AC3E}">
        <p14:creationId xmlns:p14="http://schemas.microsoft.com/office/powerpoint/2010/main" val="284298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 visual portfolio is an essential communication tool for architects and designers, allowing them to showcase their work in a clear, consistent, and appealing manner. The visual portfolio can be used for various stages of the project, from initial design to the final presentation. It can be presented to clients, partners, local authorities, or regulatory bodies and may be used to secure funding, approvals, or authorizations. The content of the visual portfolio can vary depending on the project type and the specific needs of each stage. For example, during the initial design phase, the visual portfolio may include sketches, drawings, and conceptual visualizations aimed at presenting ideas in a simple and suggestive way. For the development phase, the visual portfolio may include more detailed plans, physical or digital models, sections, and elevations designed to clarify design choices and facilitate communication with various project stakeholders.</a:t>
            </a:r>
            <a:endParaRPr lang="fr-FR" sz="1800" kern="100" dirty="0">
              <a:effectLst/>
              <a:latin typeface="Times New Roman" panose="02020603050405020304" pitchFamily="18" charset="0"/>
              <a:ea typeface="Calibri" panose="020F0502020204030204" pitchFamily="34" charset="0"/>
              <a:cs typeface="Arial" panose="020B0604020202020204" pitchFamily="34" charset="0"/>
            </a:endParaRPr>
          </a:p>
          <a:p>
            <a:endParaRPr lang="fr-FR" dirty="0"/>
          </a:p>
        </p:txBody>
      </p:sp>
      <p:sp>
        <p:nvSpPr>
          <p:cNvPr id="4" name="Slide Number Placeholder 3"/>
          <p:cNvSpPr>
            <a:spLocks noGrp="1"/>
          </p:cNvSpPr>
          <p:nvPr>
            <p:ph type="sldNum" sz="quarter" idx="5"/>
          </p:nvPr>
        </p:nvSpPr>
        <p:spPr/>
        <p:txBody>
          <a:bodyPr/>
          <a:lstStyle/>
          <a:p>
            <a:fld id="{F61EF503-E31C-4FCE-86D9-0C61A5CBE283}" type="slidenum">
              <a:rPr lang="en-US" smtClean="0"/>
              <a:t>14</a:t>
            </a:fld>
            <a:endParaRPr lang="en-US" dirty="0"/>
          </a:p>
        </p:txBody>
      </p:sp>
    </p:spTree>
    <p:extLst>
      <p:ext uri="{BB962C8B-B14F-4D97-AF65-F5344CB8AC3E}">
        <p14:creationId xmlns:p14="http://schemas.microsoft.com/office/powerpoint/2010/main" val="251770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Calibri" panose="020F0502020204030204" pitchFamily="34" charset="0"/>
                <a:cs typeface="Arial" panose="020B0604020202020204" pitchFamily="34" charset="0"/>
              </a:rPr>
              <a:t>Here are some common forms of visual presentations in architecture:</a:t>
            </a:r>
            <a:endParaRPr lang="fr-FR" sz="1200" kern="100"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17</a:t>
            </a:fld>
            <a:endParaRPr lang="en-US" dirty="0"/>
          </a:p>
        </p:txBody>
      </p:sp>
    </p:spTree>
    <p:extLst>
      <p:ext uri="{BB962C8B-B14F-4D97-AF65-F5344CB8AC3E}">
        <p14:creationId xmlns:p14="http://schemas.microsoft.com/office/powerpoint/2010/main" val="110020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Calibri" panose="020F0502020204030204" pitchFamily="34" charset="0"/>
                <a:cs typeface="Arial" panose="020B0604020202020204" pitchFamily="34" charset="0"/>
              </a:rPr>
              <a:t>Here are some common forms of visual presentations in architecture:</a:t>
            </a:r>
            <a:endParaRPr lang="fr-FR" sz="1200" kern="100"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18</a:t>
            </a:fld>
            <a:endParaRPr lang="en-US" dirty="0"/>
          </a:p>
        </p:txBody>
      </p:sp>
    </p:spTree>
    <p:extLst>
      <p:ext uri="{BB962C8B-B14F-4D97-AF65-F5344CB8AC3E}">
        <p14:creationId xmlns:p14="http://schemas.microsoft.com/office/powerpoint/2010/main" val="97962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Calibri" panose="020F0502020204030204" pitchFamily="34" charset="0"/>
                <a:cs typeface="Arial" panose="020B0604020202020204" pitchFamily="34" charset="0"/>
              </a:rPr>
              <a:t>Here are some common forms of visual presentations in architecture:</a:t>
            </a:r>
            <a:endParaRPr lang="fr-FR" sz="1200" kern="100"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19</a:t>
            </a:fld>
            <a:endParaRPr lang="en-US" dirty="0"/>
          </a:p>
        </p:txBody>
      </p:sp>
    </p:spTree>
    <p:extLst>
      <p:ext uri="{BB962C8B-B14F-4D97-AF65-F5344CB8AC3E}">
        <p14:creationId xmlns:p14="http://schemas.microsoft.com/office/powerpoint/2010/main" val="69580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Calibri" panose="020F0502020204030204" pitchFamily="34" charset="0"/>
                <a:cs typeface="Arial" panose="020B0604020202020204" pitchFamily="34" charset="0"/>
              </a:rPr>
              <a:t>Here are some common forms of visual presentations in architecture:</a:t>
            </a:r>
            <a:endParaRPr lang="fr-FR" sz="1200" kern="100"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20</a:t>
            </a:fld>
            <a:endParaRPr lang="en-US" dirty="0"/>
          </a:p>
        </p:txBody>
      </p:sp>
    </p:spTree>
    <p:extLst>
      <p:ext uri="{BB962C8B-B14F-4D97-AF65-F5344CB8AC3E}">
        <p14:creationId xmlns:p14="http://schemas.microsoft.com/office/powerpoint/2010/main" val="2682895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Calibri" panose="020F0502020204030204" pitchFamily="34" charset="0"/>
                <a:cs typeface="Arial" panose="020B0604020202020204" pitchFamily="34" charset="0"/>
              </a:rPr>
              <a:t>Here are some common forms of visual presentations in architecture:</a:t>
            </a:r>
            <a:endParaRPr lang="fr-FR" sz="1200" kern="100" dirty="0">
              <a:effectLst/>
              <a:latin typeface="Times New Roman" panose="02020603050405020304" pitchFamily="18"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21</a:t>
            </a:fld>
            <a:endParaRPr lang="en-US" dirty="0"/>
          </a:p>
        </p:txBody>
      </p:sp>
    </p:spTree>
    <p:extLst>
      <p:ext uri="{BB962C8B-B14F-4D97-AF65-F5344CB8AC3E}">
        <p14:creationId xmlns:p14="http://schemas.microsoft.com/office/powerpoint/2010/main" val="351282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fr-FR"/>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a:t>TP1 2023-2024</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hasCustomPrompt="1"/>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a:noAutofit/>
          </a:bodyPr>
          <a:lstStyle>
            <a:lvl1pPr marL="0" indent="0" algn="ctr">
              <a:buNone/>
              <a:defRPr/>
            </a:lvl1pPr>
          </a:lstStyle>
          <a:p>
            <a:r>
              <a:rPr lang="en-US" dirty="0"/>
              <a:t>Click to add picture</a:t>
            </a:r>
          </a:p>
        </p:txBody>
      </p:sp>
      <p:sp>
        <p:nvSpPr>
          <p:cNvPr id="6" name="Title 5">
            <a:extLst>
              <a:ext uri="{FF2B5EF4-FFF2-40B4-BE49-F238E27FC236}">
                <a16:creationId xmlns:a16="http://schemas.microsoft.com/office/drawing/2014/main" id="{208E3DBC-8B68-468D-8087-25FED9397CBE}"/>
              </a:ext>
            </a:extLst>
          </p:cNvPr>
          <p:cNvSpPr>
            <a:spLocks noGrp="1"/>
          </p:cNvSpPr>
          <p:nvPr>
            <p:ph type="title" hasCustomPrompt="1"/>
          </p:nvPr>
        </p:nvSpPr>
        <p:spPr>
          <a:xfrm>
            <a:off x="520697" y="349279"/>
            <a:ext cx="3338625" cy="2043047"/>
          </a:xfrm>
        </p:spPr>
        <p:txBody>
          <a:bodyPr anchor="b" anchorCtr="0"/>
          <a:lstStyle>
            <a:lvl1pPr>
              <a:defRPr sz="3200"/>
            </a:lvl1pPr>
          </a:lstStyle>
          <a:p>
            <a:r>
              <a:rPr lang="en-US" dirty="0"/>
              <a:t>Click to add title</a:t>
            </a:r>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520696" y="3410869"/>
            <a:ext cx="3338626" cy="1801812"/>
          </a:xfrm>
        </p:spPr>
        <p:txBody>
          <a:bodyPr anchor="ctr" anchorCtr="0">
            <a:noAutofit/>
          </a:bodyPr>
          <a:lstStyle>
            <a:lvl1pPr marL="0" indent="0">
              <a:buNone/>
              <a:defRPr sz="2400"/>
            </a:lvl1pPr>
            <a:lvl2pPr>
              <a:buNone/>
              <a:defRPr sz="1600"/>
            </a:lvl2pPr>
            <a:lvl3pPr>
              <a:buNone/>
              <a:defRPr sz="1600"/>
            </a:lvl3pPr>
            <a:lvl4pPr>
              <a:buNone/>
              <a:defRPr sz="1600"/>
            </a:lvl4pPr>
            <a:lvl5pPr>
              <a:buNone/>
              <a:defRPr sz="1600"/>
            </a:lvl5pPr>
          </a:lstStyle>
          <a:p>
            <a:pPr lvl="0"/>
            <a:r>
              <a:rPr lang="en-US" dirty="0"/>
              <a:t>Click to add subtitle</a:t>
            </a:r>
          </a:p>
        </p:txBody>
      </p:sp>
    </p:spTree>
    <p:extLst>
      <p:ext uri="{BB962C8B-B14F-4D97-AF65-F5344CB8AC3E}">
        <p14:creationId xmlns:p14="http://schemas.microsoft.com/office/powerpoint/2010/main" val="174236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hasCustomPrompt="1"/>
          </p:nvPr>
        </p:nvSpPr>
        <p:spPr>
          <a:xfrm>
            <a:off x="839788" y="365125"/>
            <a:ext cx="10515600" cy="1325563"/>
          </a:xfrm>
        </p:spPr>
        <p:txBody>
          <a:bodyPr>
            <a:noAutofit/>
          </a:bodyPr>
          <a:lstStyle>
            <a:lvl1pPr>
              <a:defRPr sz="3600"/>
            </a:lvl1pPr>
          </a:lstStyle>
          <a:p>
            <a:r>
              <a:rPr lang="en-US" dirty="0"/>
              <a:t>Click to add title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hasCustomPrompt="1"/>
          </p:nvPr>
        </p:nvSpPr>
        <p:spPr>
          <a:xfrm>
            <a:off x="839788" y="1734325"/>
            <a:ext cx="3200400" cy="823912"/>
          </a:xfrm>
        </p:spPr>
        <p:txBody>
          <a:bodyPr anchor="ctr" anchorCtr="0">
            <a:no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hasCustomPrompt="1"/>
          </p:nvPr>
        </p:nvSpPr>
        <p:spPr>
          <a:xfrm>
            <a:off x="4495800" y="1734325"/>
            <a:ext cx="3200400" cy="823912"/>
          </a:xfrm>
        </p:spPr>
        <p:txBody>
          <a:bodyPr anchor="ctr" anchorCtr="0">
            <a:no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ext Placeholder 4">
            <a:extLst>
              <a:ext uri="{FF2B5EF4-FFF2-40B4-BE49-F238E27FC236}">
                <a16:creationId xmlns:a16="http://schemas.microsoft.com/office/drawing/2014/main" id="{90851D2E-FEBE-45BF-A78F-C1F61B6C3856}"/>
              </a:ext>
            </a:extLst>
          </p:cNvPr>
          <p:cNvSpPr>
            <a:spLocks noGrp="1"/>
          </p:cNvSpPr>
          <p:nvPr>
            <p:ph type="body" sz="quarter" idx="13" hasCustomPrompt="1"/>
          </p:nvPr>
        </p:nvSpPr>
        <p:spPr>
          <a:xfrm>
            <a:off x="8151812" y="1734325"/>
            <a:ext cx="3200400" cy="823912"/>
          </a:xfrm>
        </p:spPr>
        <p:txBody>
          <a:bodyPr anchor="ctr" anchorCtr="0">
            <a:no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3" name="Content Placeholder 12">
            <a:extLst>
              <a:ext uri="{FF2B5EF4-FFF2-40B4-BE49-F238E27FC236}">
                <a16:creationId xmlns:a16="http://schemas.microsoft.com/office/drawing/2014/main" id="{5A1DD22B-00DF-98CC-A6C5-5047A667E4D2}"/>
              </a:ext>
            </a:extLst>
          </p:cNvPr>
          <p:cNvSpPr>
            <a:spLocks noGrp="1"/>
          </p:cNvSpPr>
          <p:nvPr>
            <p:ph sz="quarter" idx="15"/>
          </p:nvPr>
        </p:nvSpPr>
        <p:spPr>
          <a:xfrm>
            <a:off x="839788" y="2557463"/>
            <a:ext cx="3200400" cy="3697287"/>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A20DE29-68EB-3B0E-4AB0-D9228D603A14}"/>
              </a:ext>
            </a:extLst>
          </p:cNvPr>
          <p:cNvSpPr>
            <a:spLocks noGrp="1"/>
          </p:cNvSpPr>
          <p:nvPr>
            <p:ph sz="quarter" idx="16"/>
          </p:nvPr>
        </p:nvSpPr>
        <p:spPr>
          <a:xfrm>
            <a:off x="4495800" y="2557463"/>
            <a:ext cx="3200400" cy="369728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2">
            <a:extLst>
              <a:ext uri="{FF2B5EF4-FFF2-40B4-BE49-F238E27FC236}">
                <a16:creationId xmlns:a16="http://schemas.microsoft.com/office/drawing/2014/main" id="{9D1CB7B2-DFA8-1ABE-2DF7-6CF9FA035CE8}"/>
              </a:ext>
            </a:extLst>
          </p:cNvPr>
          <p:cNvSpPr>
            <a:spLocks noGrp="1"/>
          </p:cNvSpPr>
          <p:nvPr>
            <p:ph sz="quarter" idx="17"/>
          </p:nvPr>
        </p:nvSpPr>
        <p:spPr>
          <a:xfrm>
            <a:off x="8151812" y="2557463"/>
            <a:ext cx="3200400" cy="369728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a:t>TP1 2023-2024</a:t>
            </a:r>
            <a:endParaRPr lang="en-US" dirty="0"/>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fr-FR"/>
              <a:t>2/7/20XX</a:t>
            </a:r>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760255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06118"/>
          </a:xfrm>
        </p:spPr>
        <p:txBody>
          <a:bodyPr>
            <a:noAutofit/>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hasCustomPrompt="1"/>
          </p:nvPr>
        </p:nvSpPr>
        <p:spPr>
          <a:xfrm>
            <a:off x="1143001" y="2229347"/>
            <a:ext cx="5496636" cy="3821743"/>
          </a:xfrm>
        </p:spPr>
        <p:txBody>
          <a:bodyPr/>
          <a:lstStyle>
            <a:lvl1pPr marL="0" indent="0">
              <a:buNone/>
              <a:defRPr/>
            </a:lvl1pPr>
          </a:lstStyle>
          <a:p>
            <a:r>
              <a:rPr lang="en-US" dirty="0"/>
              <a:t>Click to add object</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a:t>TP1 2023-2024</a:t>
            </a:r>
            <a:endParaRPr lang="en-US" dirty="0"/>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hasCustomPrompt="1"/>
          </p:nvPr>
        </p:nvSpPr>
        <p:spPr>
          <a:xfrm>
            <a:off x="7186070" y="0"/>
            <a:ext cx="2463897" cy="342900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hasCustomPrompt="1"/>
          </p:nvPr>
        </p:nvSpPr>
        <p:spPr>
          <a:xfrm>
            <a:off x="9649155" y="0"/>
            <a:ext cx="2539797" cy="342900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hasCustomPrompt="1"/>
          </p:nvPr>
        </p:nvSpPr>
        <p:spPr>
          <a:xfrm>
            <a:off x="7186070" y="3383280"/>
            <a:ext cx="2463897" cy="347472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hasCustomPrompt="1"/>
          </p:nvPr>
        </p:nvSpPr>
        <p:spPr>
          <a:xfrm>
            <a:off x="9649155" y="3383280"/>
            <a:ext cx="2539797" cy="347472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lvl1pPr>
              <a:defRPr>
                <a:solidFill>
                  <a:schemeClr val="bg1"/>
                </a:solidFill>
              </a:defRPr>
            </a:lvl1pPr>
          </a:lstStyle>
          <a:p>
            <a:r>
              <a:rPr lang="fr-FR"/>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pPr/>
              <a:t>‹#›</a:t>
            </a:fld>
            <a:endParaRPr lang="en-US" dirty="0"/>
          </a:p>
        </p:txBody>
      </p:sp>
    </p:spTree>
    <p:extLst>
      <p:ext uri="{BB962C8B-B14F-4D97-AF65-F5344CB8AC3E}">
        <p14:creationId xmlns:p14="http://schemas.microsoft.com/office/powerpoint/2010/main" val="459711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319489"/>
            <a:ext cx="6238688" cy="1748545"/>
          </a:xfrm>
        </p:spPr>
        <p:txBody>
          <a:bodyPr>
            <a:no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hasCustomPrompt="1"/>
          </p:nvPr>
        </p:nvSpPr>
        <p:spPr>
          <a:xfrm>
            <a:off x="0" y="3188"/>
            <a:ext cx="4966447" cy="6876075"/>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tIns="548640">
            <a:noAutofit/>
          </a:bodyPr>
          <a:lstStyle>
            <a:lvl1pPr marL="0" indent="0" algn="ctr">
              <a:buNone/>
              <a:defRPr sz="20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a:t>TP1 2023-2024</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hasCustomPrompt="1"/>
          </p:nvPr>
        </p:nvSpPr>
        <p:spPr>
          <a:xfrm>
            <a:off x="5146158" y="2301949"/>
            <a:ext cx="6238687" cy="4022650"/>
          </a:xfrm>
        </p:spPr>
        <p:txBody>
          <a:bodyPr/>
          <a:lstStyle>
            <a:lvl1pPr>
              <a:buNone/>
              <a:defRPr/>
            </a:lvl1pPr>
          </a:lstStyle>
          <a:p>
            <a:r>
              <a:rPr lang="en-US" dirty="0"/>
              <a:t>Click to add object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fr-FR"/>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872"/>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hasCustomPrompt="1"/>
          </p:nvPr>
        </p:nvSpPr>
        <p:spPr>
          <a:xfrm>
            <a:off x="838200" y="533401"/>
            <a:ext cx="10515600" cy="1304277"/>
          </a:xfrm>
        </p:spPr>
        <p:txBody>
          <a:bodyPr/>
          <a:lstStyle/>
          <a:p>
            <a:r>
              <a:rPr lang="en-US" dirty="0"/>
              <a:t>Click to add title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r>
              <a:rPr lang="fr-FR"/>
              <a:t>2/7/20XX</a:t>
            </a:r>
            <a:endParaRPr lang="en-US" dirty="0"/>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r>
              <a:rPr lang="en-US"/>
              <a:t>TP1 2023-2024</a:t>
            </a:r>
            <a:endParaRPr lang="en-US" dirty="0"/>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113679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hasCustomPrompt="1"/>
          </p:nvPr>
        </p:nvSpPr>
        <p:spPr/>
        <p:txBody>
          <a:bodyPr/>
          <a:lstStyle>
            <a:lvl1pPr>
              <a:defRPr/>
            </a:lvl1pPr>
          </a:lstStyle>
          <a:p>
            <a:r>
              <a:rPr lang="en-US" dirty="0"/>
              <a:t>Click to add title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fr-FR"/>
              <a:t>2/7/20XX</a:t>
            </a:r>
            <a:endParaRPr lang="en-US" dirty="0"/>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a:t>TP1 2023-2024</a:t>
            </a:r>
            <a:endParaRPr lang="en-US" dirty="0"/>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925975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fr-FR"/>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a:t>TP1 2023-2024</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185752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a:noAutofit/>
          </a:bodyPr>
          <a:lstStyle>
            <a:lvl1pPr algn="l">
              <a:defRPr sz="4400"/>
            </a:lvl1pPr>
          </a:lstStyle>
          <a:p>
            <a:pPr algn="r"/>
            <a:r>
              <a:rPr lang="en-US"/>
              <a:t>Click to edit Master title style</a:t>
            </a:r>
            <a:endParaRPr lang="en-US"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835833"/>
          </a:xfrm>
        </p:spPr>
        <p:txBody>
          <a:bodyPr anchor="ctr" anchorCtr="0">
            <a:noAutofit/>
          </a:bodyPr>
          <a:lstStyle>
            <a:lvl1pPr>
              <a:buNone/>
              <a:defRPr/>
            </a:lvl1pPr>
          </a:lstStyle>
          <a:p>
            <a:pPr algn="r"/>
            <a:r>
              <a:rPr lang="en-US"/>
              <a:t>Click to edit Master subtitle style</a:t>
            </a:r>
            <a:endParaRPr lang="en-US"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4444"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a:t>TP1 2023-2024</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fr-FR"/>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506046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hasCustomPrompt="1"/>
          </p:nvPr>
        </p:nvSpPr>
        <p:spPr>
          <a:xfrm>
            <a:off x="839788" y="656948"/>
            <a:ext cx="3932237" cy="133165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r>
              <a:rPr lang="fr-FR"/>
              <a:t>2/7/20XX</a:t>
            </a:r>
            <a:endParaRPr lang="en-US" dirty="0"/>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r>
              <a:rPr lang="en-US"/>
              <a:t>TP1 2023-2024</a:t>
            </a:r>
            <a:endParaRPr lang="en-US" dirty="0"/>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39195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hasCustomPrompt="1"/>
          </p:nvPr>
        </p:nvSpPr>
        <p:spPr>
          <a:xfrm>
            <a:off x="839788" y="550416"/>
            <a:ext cx="3932237" cy="1429304"/>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r>
              <a:rPr lang="fr-FR"/>
              <a:t>2/7/20XX</a:t>
            </a:r>
            <a:endParaRPr lang="en-US" dirty="0"/>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r>
              <a:rPr lang="en-US"/>
              <a:t>TP1 2023-2024</a:t>
            </a:r>
            <a:endParaRPr lang="en-US" dirty="0"/>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20052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533400"/>
            <a:ext cx="4199860" cy="2379921"/>
          </a:xfrm>
        </p:spPr>
        <p:txBody>
          <a:bodyPr anchor="b" anchorCtr="0">
            <a:no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hasCustomPrompt="1"/>
          </p:nvPr>
        </p:nvSpPr>
        <p:spPr>
          <a:xfrm>
            <a:off x="5167424" y="533400"/>
            <a:ext cx="3794512" cy="5797237"/>
          </a:xfrm>
        </p:spPr>
        <p:txBody>
          <a:bodyPr anchor="t">
            <a:normAutofit/>
          </a:bodyPr>
          <a:lstStyle>
            <a:lvl1pPr>
              <a:buNone/>
              <a:defRPr/>
            </a:lvl1pPr>
          </a:lstStyle>
          <a:p>
            <a:r>
              <a:rPr lang="en-US" dirty="0"/>
              <a:t>Click to add object</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a:t>TP1 2023-2024</a:t>
            </a:r>
            <a:endParaRPr lang="en-US" dirty="0"/>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hasCustomPrompt="1"/>
          </p:nvPr>
        </p:nvSpPr>
        <p:spPr>
          <a:xfrm>
            <a:off x="9531096" y="0"/>
            <a:ext cx="2660904" cy="3429000"/>
          </a:xfrm>
          <a:solidFill>
            <a:schemeClr val="accent2"/>
          </a:solidFill>
        </p:spPr>
        <p:txBody>
          <a:bodyPr>
            <a:normAutofit/>
          </a:bodyPr>
          <a:lstStyle>
            <a:lvl1pPr marL="0" indent="0" algn="ctr">
              <a:buFont typeface="Arial" panose="020B0604020202020204" pitchFamily="34" charset="0"/>
              <a:buNone/>
              <a:defRPr sz="1800"/>
            </a:lvl1pPr>
          </a:lstStyle>
          <a:p>
            <a:pPr marL="228600" marR="0" lvl="0" indent="-228600" algn="l" defTabSz="914400" rtl="0" eaLnBrk="1" fontAlgn="auto" latinLnBrk="0" hangingPunct="1">
              <a:lnSpc>
                <a:spcPct val="100000"/>
              </a:lnSpc>
              <a:spcBef>
                <a:spcPts val="1000"/>
              </a:spcBef>
              <a:spcAft>
                <a:spcPts val="0"/>
              </a:spcAft>
              <a:buClrTx/>
              <a:buSzPct val="80000"/>
              <a:buFont typeface="Arial" panose="020B0604020202020204" pitchFamily="34" charset="0"/>
              <a:buChar char="•"/>
              <a:tabLst/>
              <a:defRPr/>
            </a:pPr>
            <a:r>
              <a:rPr lang="en-US" dirty="0"/>
              <a:t>Click to add picture</a:t>
            </a:r>
          </a:p>
          <a:p>
            <a:endParaRPr lang="en-US"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hasCustomPrompt="1"/>
          </p:nvPr>
        </p:nvSpPr>
        <p:spPr>
          <a:xfrm>
            <a:off x="9531096" y="3383280"/>
            <a:ext cx="2660904" cy="3474720"/>
          </a:xfrm>
          <a:solidFill>
            <a:schemeClr val="accent2"/>
          </a:solidFill>
        </p:spPr>
        <p:txBody>
          <a:bodyPr>
            <a:normAutofit/>
          </a:bodyPr>
          <a:lstStyle>
            <a:lvl1pPr marL="285750" indent="-285750" algn="ctr">
              <a:buFont typeface="Arial" panose="020B0604020202020204" pitchFamily="34" charset="0"/>
              <a:buChar char="•"/>
              <a:defRPr sz="1800"/>
            </a:lvl1pPr>
          </a:lstStyle>
          <a:p>
            <a:pPr marL="228600" marR="0" lvl="0" indent="-228600" algn="l" defTabSz="914400" rtl="0" eaLnBrk="1" fontAlgn="auto" latinLnBrk="0" hangingPunct="1">
              <a:lnSpc>
                <a:spcPct val="100000"/>
              </a:lnSpc>
              <a:spcBef>
                <a:spcPts val="1000"/>
              </a:spcBef>
              <a:spcAft>
                <a:spcPts val="0"/>
              </a:spcAft>
              <a:buClrTx/>
              <a:buSzPct val="80000"/>
              <a:buFont typeface="Arial" panose="020B0604020202020204" pitchFamily="34" charset="0"/>
              <a:buChar char="•"/>
              <a:tabLst/>
              <a:defRPr/>
            </a:pPr>
            <a:r>
              <a:rPr lang="en-US" dirty="0"/>
              <a:t>Click to add picture</a:t>
            </a:r>
          </a:p>
          <a:p>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fr-FR"/>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9985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470440" y="170122"/>
            <a:ext cx="6602923" cy="1918916"/>
          </a:xfrm>
        </p:spPr>
        <p:txBody>
          <a:bodyPr>
            <a:noAutofit/>
          </a:bodyPr>
          <a:lstStyle>
            <a:lvl1pPr>
              <a:defRPr sz="3600"/>
            </a:lvl1pPr>
          </a:lstStyle>
          <a:p>
            <a:r>
              <a:rPr lang="en-US" dirty="0"/>
              <a:t>Click to edit Master title style</a:t>
            </a:r>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hasCustomPrompt="1"/>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a:no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hasCustomPrompt="1"/>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a:no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hasCustomPrompt="1"/>
          </p:nvPr>
        </p:nvSpPr>
        <p:spPr>
          <a:xfrm>
            <a:off x="5470441" y="2183035"/>
            <a:ext cx="5355266" cy="4121845"/>
          </a:xfrm>
        </p:spPr>
        <p:txBody>
          <a:bodyPr anchor="t">
            <a:normAutofit/>
          </a:bodyPr>
          <a:lstStyle>
            <a:lvl1pPr marL="0" indent="0">
              <a:buNone/>
              <a:defRPr/>
            </a:lvl1pPr>
          </a:lstStyle>
          <a:p>
            <a:r>
              <a:rPr lang="en-US" dirty="0"/>
              <a:t>Click to add object</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a:t>TP1 2023-2024</a:t>
            </a:r>
            <a:endParaRPr lang="en-US"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fr-FR"/>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5556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EE8AE0-4188-4CB6-8BFB-70E163ED7FA5}"/>
              </a:ext>
            </a:extLst>
          </p:cNvPr>
          <p:cNvSpPr>
            <a:spLocks noGrp="1"/>
          </p:cNvSpPr>
          <p:nvPr>
            <p:ph type="title" hasCustomPrompt="1"/>
          </p:nvPr>
        </p:nvSpPr>
        <p:spPr>
          <a:xfrm>
            <a:off x="969264" y="2679192"/>
            <a:ext cx="4946904" cy="2902901"/>
          </a:xfrm>
        </p:spPr>
        <p:txBody>
          <a:bodyPr>
            <a:noAutofit/>
          </a:bodyPr>
          <a:lstStyle>
            <a:lvl1pPr>
              <a:defRPr sz="3600"/>
            </a:lvl1pPr>
          </a:lstStyle>
          <a:p>
            <a:r>
              <a:rPr lang="en-US" dirty="0"/>
              <a:t>Click to add title</a:t>
            </a:r>
          </a:p>
        </p:txBody>
      </p:sp>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1758687"/>
            <a:ext cx="3878570" cy="782493"/>
          </a:xfrm>
        </p:spPr>
        <p:txBody>
          <a:bodyPr anchor="ctr" anchorCtr="0">
            <a:noAutofit/>
          </a:bodyPr>
          <a:lstStyle>
            <a:lvl1pPr>
              <a:buNone/>
              <a:defRPr/>
            </a:lvl1pPr>
          </a:lstStyle>
          <a:p>
            <a:pPr algn="l"/>
            <a:r>
              <a:rPr lang="en-US" sz="1600"/>
              <a:t>Click to edit Master subtitle style</a:t>
            </a:r>
            <a:endParaRPr lang="en-US" sz="1600" dirty="0"/>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hasCustomPrompt="1"/>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a:noAutofit/>
          </a:bodyPr>
          <a:lstStyle>
            <a:lvl1pPr marL="0" indent="0" algn="ctr">
              <a:buNone/>
              <a:defRPr/>
            </a:lvl1pPr>
          </a:lstStyle>
          <a:p>
            <a:r>
              <a:rPr lang="en-US" dirty="0"/>
              <a:t>Click to add picture</a:t>
            </a:r>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hasCustomPrompt="1"/>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tIns="91440" bIns="274320" anchor="b">
            <a:noAutofit/>
          </a:bodyPr>
          <a:lstStyle>
            <a:lvl1pPr marL="0" indent="0" algn="ctr">
              <a:buNone/>
              <a:defRPr/>
            </a:lvl1pPr>
          </a:lstStyle>
          <a:p>
            <a:r>
              <a:rPr lang="en-US" dirty="0"/>
              <a:t>Click to add picture</a:t>
            </a:r>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hasCustomPrompt="1"/>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tIns="2194560" anchor="t">
            <a:no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132981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p:txBody>
          <a:bodyPr>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hasCustomPrompt="1"/>
          </p:nvPr>
        </p:nvSpPr>
        <p:spPr>
          <a:xfrm>
            <a:off x="1143000" y="2009775"/>
            <a:ext cx="9906000" cy="402431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a:t>TP1 2023-2024</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fr-FR"/>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62648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p:txBody>
          <a:bodyPr>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hasCustomPrompt="1"/>
          </p:nvPr>
        </p:nvSpPr>
        <p:spPr>
          <a:xfrm>
            <a:off x="1143000" y="2009775"/>
            <a:ext cx="9906000" cy="2649690"/>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a:t>TP1 2023-2024</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fr-FR"/>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9059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hasCustomPrompt="1"/>
          </p:nvPr>
        </p:nvSpPr>
        <p:spPr/>
        <p:txBody>
          <a:bodyPr>
            <a:noAutofit/>
          </a:bodyPr>
          <a:lstStyle>
            <a:lvl1pPr>
              <a:defRPr sz="3600"/>
            </a:lvl1pPr>
          </a:lstStyle>
          <a:p>
            <a:r>
              <a:rPr lang="en-US" dirty="0"/>
              <a:t>Click to add title</a:t>
            </a:r>
          </a:p>
        </p:txBody>
      </p:sp>
      <p:sp>
        <p:nvSpPr>
          <p:cNvPr id="50" name="Picture Placeholder 49">
            <a:extLst>
              <a:ext uri="{FF2B5EF4-FFF2-40B4-BE49-F238E27FC236}">
                <a16:creationId xmlns:a16="http://schemas.microsoft.com/office/drawing/2014/main" id="{5496CA69-F288-4538-974D-9A68581F4941}"/>
              </a:ext>
            </a:extLst>
          </p:cNvPr>
          <p:cNvSpPr>
            <a:spLocks noGrp="1"/>
          </p:cNvSpPr>
          <p:nvPr>
            <p:ph type="pic" sz="quarter" idx="20" hasCustomPrompt="1"/>
          </p:nvPr>
        </p:nvSpPr>
        <p:spPr>
          <a:xfrm>
            <a:off x="1143000"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39" name="Text Placeholder 2">
            <a:extLst>
              <a:ext uri="{FF2B5EF4-FFF2-40B4-BE49-F238E27FC236}">
                <a16:creationId xmlns:a16="http://schemas.microsoft.com/office/drawing/2014/main" id="{1F7CBA7A-8076-4743-AD9E-CB0B2B1D1856}"/>
              </a:ext>
            </a:extLst>
          </p:cNvPr>
          <p:cNvSpPr>
            <a:spLocks noGrp="1"/>
          </p:cNvSpPr>
          <p:nvPr>
            <p:ph type="body" idx="1" hasCustomPrompt="1"/>
          </p:nvPr>
        </p:nvSpPr>
        <p:spPr>
          <a:xfrm>
            <a:off x="1145421" y="4319521"/>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2" name="Text Placeholder 2">
            <a:extLst>
              <a:ext uri="{FF2B5EF4-FFF2-40B4-BE49-F238E27FC236}">
                <a16:creationId xmlns:a16="http://schemas.microsoft.com/office/drawing/2014/main" id="{8B03D9A7-85A7-4570-ADAF-E43C05B52D00}"/>
              </a:ext>
            </a:extLst>
          </p:cNvPr>
          <p:cNvSpPr>
            <a:spLocks noGrp="1"/>
          </p:cNvSpPr>
          <p:nvPr>
            <p:ph type="body" idx="13" hasCustomPrompt="1"/>
          </p:nvPr>
        </p:nvSpPr>
        <p:spPr>
          <a:xfrm>
            <a:off x="1143000" y="4761768"/>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51" name="Picture Placeholder 49">
            <a:extLst>
              <a:ext uri="{FF2B5EF4-FFF2-40B4-BE49-F238E27FC236}">
                <a16:creationId xmlns:a16="http://schemas.microsoft.com/office/drawing/2014/main" id="{ADF2F19D-7D9A-47B3-8711-A71F034693FE}"/>
              </a:ext>
            </a:extLst>
          </p:cNvPr>
          <p:cNvSpPr>
            <a:spLocks noGrp="1"/>
          </p:cNvSpPr>
          <p:nvPr>
            <p:ph type="pic" sz="quarter" idx="21" hasCustomPrompt="1"/>
          </p:nvPr>
        </p:nvSpPr>
        <p:spPr>
          <a:xfrm>
            <a:off x="3784636"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43" name="Text Placeholder 2">
            <a:extLst>
              <a:ext uri="{FF2B5EF4-FFF2-40B4-BE49-F238E27FC236}">
                <a16:creationId xmlns:a16="http://schemas.microsoft.com/office/drawing/2014/main" id="{790A904C-841C-438E-BD4B-C18FC28CBD03}"/>
              </a:ext>
            </a:extLst>
          </p:cNvPr>
          <p:cNvSpPr>
            <a:spLocks noGrp="1"/>
          </p:cNvSpPr>
          <p:nvPr>
            <p:ph type="body" idx="14" hasCustomPrompt="1"/>
          </p:nvPr>
        </p:nvSpPr>
        <p:spPr>
          <a:xfrm>
            <a:off x="3789781" y="4319520"/>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4" name="Text Placeholder 2">
            <a:extLst>
              <a:ext uri="{FF2B5EF4-FFF2-40B4-BE49-F238E27FC236}">
                <a16:creationId xmlns:a16="http://schemas.microsoft.com/office/drawing/2014/main" id="{611759C1-BECA-460C-916A-079B29E05C36}"/>
              </a:ext>
            </a:extLst>
          </p:cNvPr>
          <p:cNvSpPr>
            <a:spLocks noGrp="1"/>
          </p:cNvSpPr>
          <p:nvPr>
            <p:ph type="body" idx="15" hasCustomPrompt="1"/>
          </p:nvPr>
        </p:nvSpPr>
        <p:spPr>
          <a:xfrm>
            <a:off x="3787360" y="4761767"/>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52" name="Picture Placeholder 49">
            <a:extLst>
              <a:ext uri="{FF2B5EF4-FFF2-40B4-BE49-F238E27FC236}">
                <a16:creationId xmlns:a16="http://schemas.microsoft.com/office/drawing/2014/main" id="{4519A595-9DA0-413B-A1E1-B0F059132DD1}"/>
              </a:ext>
            </a:extLst>
          </p:cNvPr>
          <p:cNvSpPr>
            <a:spLocks noGrp="1"/>
          </p:cNvSpPr>
          <p:nvPr>
            <p:ph type="pic" sz="quarter" idx="22" hasCustomPrompt="1"/>
          </p:nvPr>
        </p:nvSpPr>
        <p:spPr>
          <a:xfrm>
            <a:off x="6437376"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45" name="Text Placeholder 2">
            <a:extLst>
              <a:ext uri="{FF2B5EF4-FFF2-40B4-BE49-F238E27FC236}">
                <a16:creationId xmlns:a16="http://schemas.microsoft.com/office/drawing/2014/main" id="{C20274DC-5128-46D8-9229-02288D264936}"/>
              </a:ext>
            </a:extLst>
          </p:cNvPr>
          <p:cNvSpPr>
            <a:spLocks noGrp="1"/>
          </p:cNvSpPr>
          <p:nvPr>
            <p:ph type="body" idx="16" hasCustomPrompt="1"/>
          </p:nvPr>
        </p:nvSpPr>
        <p:spPr>
          <a:xfrm>
            <a:off x="6441406" y="4319520"/>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6" name="Text Placeholder 2">
            <a:extLst>
              <a:ext uri="{FF2B5EF4-FFF2-40B4-BE49-F238E27FC236}">
                <a16:creationId xmlns:a16="http://schemas.microsoft.com/office/drawing/2014/main" id="{6F92FD73-9CD4-4AB0-8DEF-B9D7B1C5904D}"/>
              </a:ext>
            </a:extLst>
          </p:cNvPr>
          <p:cNvSpPr>
            <a:spLocks noGrp="1"/>
          </p:cNvSpPr>
          <p:nvPr>
            <p:ph type="body" idx="17" hasCustomPrompt="1"/>
          </p:nvPr>
        </p:nvSpPr>
        <p:spPr>
          <a:xfrm>
            <a:off x="6438985" y="4761767"/>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53" name="Picture Placeholder 49">
            <a:extLst>
              <a:ext uri="{FF2B5EF4-FFF2-40B4-BE49-F238E27FC236}">
                <a16:creationId xmlns:a16="http://schemas.microsoft.com/office/drawing/2014/main" id="{ECF2CB24-2F78-42B5-BEC0-904245F37452}"/>
              </a:ext>
            </a:extLst>
          </p:cNvPr>
          <p:cNvSpPr>
            <a:spLocks noGrp="1"/>
          </p:cNvSpPr>
          <p:nvPr>
            <p:ph type="pic" sz="quarter" idx="23" hasCustomPrompt="1"/>
          </p:nvPr>
        </p:nvSpPr>
        <p:spPr>
          <a:xfrm>
            <a:off x="9089136"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47" name="Text Placeholder 2">
            <a:extLst>
              <a:ext uri="{FF2B5EF4-FFF2-40B4-BE49-F238E27FC236}">
                <a16:creationId xmlns:a16="http://schemas.microsoft.com/office/drawing/2014/main" id="{E099301F-F262-4EB4-9AAA-D10A9CF42DCF}"/>
              </a:ext>
            </a:extLst>
          </p:cNvPr>
          <p:cNvSpPr>
            <a:spLocks noGrp="1"/>
          </p:cNvSpPr>
          <p:nvPr>
            <p:ph type="body" idx="18" hasCustomPrompt="1"/>
          </p:nvPr>
        </p:nvSpPr>
        <p:spPr>
          <a:xfrm>
            <a:off x="9090610" y="4319520"/>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8" name="Text Placeholder 2">
            <a:extLst>
              <a:ext uri="{FF2B5EF4-FFF2-40B4-BE49-F238E27FC236}">
                <a16:creationId xmlns:a16="http://schemas.microsoft.com/office/drawing/2014/main" id="{BD5BC820-7DAB-4C8E-A7E4-A885BBE9AB8E}"/>
              </a:ext>
            </a:extLst>
          </p:cNvPr>
          <p:cNvSpPr>
            <a:spLocks noGrp="1"/>
          </p:cNvSpPr>
          <p:nvPr>
            <p:ph type="body" idx="19" hasCustomPrompt="1"/>
          </p:nvPr>
        </p:nvSpPr>
        <p:spPr>
          <a:xfrm>
            <a:off x="9088189" y="4761767"/>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a:t>TP1 2023-2024</a:t>
            </a:r>
            <a:endParaRPr lang="en-US" dirty="0"/>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fr-FR"/>
              <a:t>2/7/20XX</a:t>
            </a:r>
            <a:endParaRPr lang="en-US" dirty="0"/>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728327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a:xfrm>
            <a:off x="838199" y="533401"/>
            <a:ext cx="10692809" cy="1224378"/>
          </a:xfrm>
        </p:spPr>
        <p:txBody>
          <a:bodyPr>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hasCustomPrompt="1"/>
          </p:nvPr>
        </p:nvSpPr>
        <p:spPr>
          <a:xfrm>
            <a:off x="838200" y="1825625"/>
            <a:ext cx="10692810" cy="4351338"/>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a:t>TP1 2023-2024</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fr-FR"/>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27621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hasCustomPrompt="1"/>
          </p:nvPr>
        </p:nvSpPr>
        <p:spPr>
          <a:xfrm>
            <a:off x="839788" y="365125"/>
            <a:ext cx="10515600" cy="1325563"/>
          </a:xfrm>
        </p:spPr>
        <p:txBody>
          <a:bodyPr>
            <a:noAutofit/>
          </a:bodyPr>
          <a:lstStyle>
            <a:lvl1pPr>
              <a:defRPr sz="3600"/>
            </a:lvl1pPr>
          </a:lstStyle>
          <a:p>
            <a:r>
              <a:rPr lang="en-US" dirty="0"/>
              <a:t>Click to add title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hasCustomPrompt="1"/>
          </p:nvPr>
        </p:nvSpPr>
        <p:spPr>
          <a:xfrm>
            <a:off x="839788" y="1734325"/>
            <a:ext cx="5157787" cy="823912"/>
          </a:xfrm>
        </p:spPr>
        <p:txBody>
          <a:bodyPr anchor="ctr" anchorCtr="0">
            <a:no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hasCustomPrompt="1"/>
          </p:nvPr>
        </p:nvSpPr>
        <p:spPr>
          <a:xfrm>
            <a:off x="839788" y="2558237"/>
            <a:ext cx="5157787" cy="3684588"/>
          </a:xfrm>
        </p:spPr>
        <p:txBody>
          <a:bodyPr/>
          <a:lstStyle>
            <a:lvl1pPr marL="228600" indent="-228600">
              <a:defRPr/>
            </a:lvl1pPr>
            <a:lvl2pPr marL="685800" indent="-228600">
              <a:defRPr/>
            </a:lvl2pPr>
            <a:lvl3pPr marL="1143000" indent="-228600">
              <a:defRPr/>
            </a:lvl3pPr>
            <a:lvl4pPr marL="1600200" indent="-228600">
              <a:defRPr/>
            </a:lvl4pPr>
            <a:lvl5pPr marL="2057400" indent="-22860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hasCustomPrompt="1"/>
          </p:nvPr>
        </p:nvSpPr>
        <p:spPr>
          <a:xfrm>
            <a:off x="6172200" y="1734325"/>
            <a:ext cx="5183188" cy="823912"/>
          </a:xfrm>
        </p:spPr>
        <p:txBody>
          <a:bodyPr anchor="ctr" anchorCtr="0">
            <a:no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hasCustomPrompt="1"/>
          </p:nvPr>
        </p:nvSpPr>
        <p:spPr>
          <a:xfrm>
            <a:off x="6172200" y="2558237"/>
            <a:ext cx="5183188" cy="3684588"/>
          </a:xfrm>
        </p:spPr>
        <p:txBody>
          <a:bodyPr/>
          <a:lstStyle>
            <a:lvl1pPr marL="228600" indent="-228600">
              <a:defRPr/>
            </a:lvl1pPr>
            <a:lvl2pPr marL="685800" indent="-228600">
              <a:defRPr/>
            </a:lvl2pPr>
            <a:lvl3pPr marL="1143000" indent="-228600">
              <a:defRPr/>
            </a:lvl3pPr>
            <a:lvl4pPr marL="1600200" indent="-228600">
              <a:defRPr/>
            </a:lvl4pPr>
            <a:lvl5pPr marL="2057400" indent="-22860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a:t>TP1 2023-2024</a:t>
            </a:r>
            <a:endParaRPr lang="en-US" dirty="0"/>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fr-FR"/>
              <a:t>2/7/20XX</a:t>
            </a:r>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21030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r>
              <a:rPr lang="fr-FR"/>
              <a:t>2/7/20XX</a:t>
            </a:r>
            <a:endParaRPr lang="en-US" dirty="0"/>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r>
              <a:rPr lang="en-US"/>
              <a:t>TP1 2023-2024</a:t>
            </a:r>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6" r:id="rId5"/>
    <p:sldLayoutId id="2147483662" r:id="rId6"/>
    <p:sldLayoutId id="2147483682" r:id="rId7"/>
    <p:sldLayoutId id="2147483687" r:id="rId8"/>
    <p:sldLayoutId id="2147483665" r:id="rId9"/>
    <p:sldLayoutId id="2147483683" r:id="rId10"/>
    <p:sldLayoutId id="2147483677" r:id="rId11"/>
    <p:sldLayoutId id="2147483678" r:id="rId12"/>
    <p:sldLayoutId id="2147483664" r:id="rId13"/>
    <p:sldLayoutId id="2147483666" r:id="rId14"/>
    <p:sldLayoutId id="2147483667" r:id="rId15"/>
    <p:sldLayoutId id="2147483685" r:id="rId16"/>
    <p:sldLayoutId id="2147483668" r:id="rId17"/>
    <p:sldLayoutId id="2147483669" r:id="rId18"/>
  </p:sldLayoutIdLst>
  <p:hf hdr="0" dt="0"/>
  <p:txStyles>
    <p:title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AE5DF8-C2F5-62CE-B519-082192E636C8}"/>
              </a:ext>
            </a:extLst>
          </p:cNvPr>
          <p:cNvSpPr>
            <a:spLocks noGrp="1"/>
          </p:cNvSpPr>
          <p:nvPr>
            <p:ph type="ftr" sz="quarter" idx="11"/>
          </p:nvPr>
        </p:nvSpPr>
        <p:spPr/>
        <p:txBody>
          <a:bodyPr/>
          <a:lstStyle/>
          <a:p>
            <a:r>
              <a:rPr lang="en-US" dirty="0"/>
              <a:t>TP1 2023-2024</a:t>
            </a:r>
          </a:p>
        </p:txBody>
      </p:sp>
      <p:sp>
        <p:nvSpPr>
          <p:cNvPr id="7" name="Slide Number Placeholder 6">
            <a:extLst>
              <a:ext uri="{FF2B5EF4-FFF2-40B4-BE49-F238E27FC236}">
                <a16:creationId xmlns:a16="http://schemas.microsoft.com/office/drawing/2014/main" id="{49A2D97D-6F7C-6020-C1FB-5243F4D433EA}"/>
              </a:ext>
            </a:extLst>
          </p:cNvPr>
          <p:cNvSpPr>
            <a:spLocks noGrp="1"/>
          </p:cNvSpPr>
          <p:nvPr>
            <p:ph type="sldNum" sz="quarter" idx="12"/>
          </p:nvPr>
        </p:nvSpPr>
        <p:spPr/>
        <p:txBody>
          <a:bodyPr/>
          <a:lstStyle/>
          <a:p>
            <a:fld id="{312CC964-A50B-4C29-B4E4-2C30BB34CCF3}" type="slidenum">
              <a:rPr lang="en-US" smtClean="0"/>
              <a:t>1</a:t>
            </a:fld>
            <a:endParaRPr lang="en-US" dirty="0"/>
          </a:p>
        </p:txBody>
      </p:sp>
      <p:sp>
        <p:nvSpPr>
          <p:cNvPr id="8" name="Title 1">
            <a:extLst>
              <a:ext uri="{FF2B5EF4-FFF2-40B4-BE49-F238E27FC236}">
                <a16:creationId xmlns:a16="http://schemas.microsoft.com/office/drawing/2014/main" id="{92EAB825-23D2-1B1B-0819-FD3E59326ED5}"/>
              </a:ext>
            </a:extLst>
          </p:cNvPr>
          <p:cNvSpPr txBox="1">
            <a:spLocks/>
          </p:cNvSpPr>
          <p:nvPr/>
        </p:nvSpPr>
        <p:spPr>
          <a:xfrm>
            <a:off x="731905" y="4205210"/>
            <a:ext cx="10870571" cy="1143000"/>
          </a:xfrm>
          <a:prstGeom prst="rect">
            <a:avLst/>
          </a:prstGeom>
        </p:spPr>
        <p:txBody>
          <a:bodyPr>
            <a:normAutofit/>
          </a:bodyPr>
          <a:lst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a:lstStyle>
          <a:p>
            <a:r>
              <a:rPr lang="fr-CA" dirty="0"/>
              <a:t>Cours 03: </a:t>
            </a:r>
            <a:r>
              <a:rPr lang="fr-FR" dirty="0"/>
              <a:t>Modes de communications de l’architecte </a:t>
            </a:r>
          </a:p>
          <a:p>
            <a:endParaRPr lang="fr-FR" dirty="0"/>
          </a:p>
        </p:txBody>
      </p:sp>
      <p:sp>
        <p:nvSpPr>
          <p:cNvPr id="10" name="Subtitle 2">
            <a:extLst>
              <a:ext uri="{FF2B5EF4-FFF2-40B4-BE49-F238E27FC236}">
                <a16:creationId xmlns:a16="http://schemas.microsoft.com/office/drawing/2014/main" id="{52124662-FD07-FC91-56BE-BBD795E4A70E}"/>
              </a:ext>
            </a:extLst>
          </p:cNvPr>
          <p:cNvSpPr txBox="1">
            <a:spLocks/>
          </p:cNvSpPr>
          <p:nvPr/>
        </p:nvSpPr>
        <p:spPr>
          <a:xfrm>
            <a:off x="4947723" y="5552920"/>
            <a:ext cx="6358774"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fr-CA" b="1" dirty="0">
                <a:solidFill>
                  <a:schemeClr val="tx1"/>
                </a:solidFill>
              </a:rPr>
              <a:t>Dr. Talantikite Soundouss Ismahane</a:t>
            </a:r>
            <a:endParaRPr lang="fr-FR" b="1" dirty="0">
              <a:solidFill>
                <a:schemeClr val="tx1"/>
              </a:solidFill>
            </a:endParaRPr>
          </a:p>
        </p:txBody>
      </p:sp>
      <p:sp>
        <p:nvSpPr>
          <p:cNvPr id="11" name="TextBox 10">
            <a:extLst>
              <a:ext uri="{FF2B5EF4-FFF2-40B4-BE49-F238E27FC236}">
                <a16:creationId xmlns:a16="http://schemas.microsoft.com/office/drawing/2014/main" id="{E8A78FEE-621A-FAA7-31A8-A2C1801478D5}"/>
              </a:ext>
            </a:extLst>
          </p:cNvPr>
          <p:cNvSpPr txBox="1"/>
          <p:nvPr/>
        </p:nvSpPr>
        <p:spPr>
          <a:xfrm>
            <a:off x="2082800" y="106222"/>
            <a:ext cx="8026400" cy="1703030"/>
          </a:xfrm>
          <a:prstGeom prst="rect">
            <a:avLst/>
          </a:prstGeom>
          <a:noFill/>
        </p:spPr>
        <p:txBody>
          <a:bodyPr wrap="square">
            <a:spAutoFit/>
          </a:bodyPr>
          <a:lstStyle/>
          <a:p>
            <a:pPr algn="ctr">
              <a:spcAft>
                <a:spcPts val="80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Ministère de l’Enseignement Supérieur et de la Recherche Scientifique</a:t>
            </a:r>
            <a:endParaRPr lang="fr-FR" sz="1800" dirty="0">
              <a:effectLst/>
              <a:latin typeface="Times New Roman" panose="02020603050405020304" pitchFamily="18" charset="0"/>
              <a:ea typeface="Calibri" panose="020F0502020204030204" pitchFamily="34" charset="0"/>
              <a:cs typeface="Arial" panose="020B0604020202020204" pitchFamily="34" charset="0"/>
            </a:endParaRPr>
          </a:p>
          <a:p>
            <a:pPr algn="ctr">
              <a:spcAft>
                <a:spcPts val="800"/>
              </a:spcAft>
            </a:pPr>
            <a:r>
              <a:rPr lang="fr-FR" sz="600" dirty="0">
                <a:effectLst/>
                <a:latin typeface="Times New Roman" panose="02020603050405020304" pitchFamily="18" charset="0"/>
                <a:ea typeface="Calibri" panose="020F0502020204030204" pitchFamily="34" charset="0"/>
                <a:cs typeface="Arial" panose="020B0604020202020204" pitchFamily="34" charset="0"/>
              </a:rPr>
              <a:t> </a:t>
            </a:r>
            <a:endParaRPr lang="fr-FR" sz="1800" dirty="0">
              <a:effectLst/>
              <a:latin typeface="Times New Roman" panose="02020603050405020304" pitchFamily="18" charset="0"/>
              <a:ea typeface="Calibri" panose="020F0502020204030204" pitchFamily="34" charset="0"/>
              <a:cs typeface="Arial" panose="020B0604020202020204" pitchFamily="34" charset="0"/>
            </a:endParaRPr>
          </a:p>
          <a:p>
            <a:pPr algn="ctr">
              <a:spcAft>
                <a:spcPts val="80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Université Abderrahmane Mira Bejaia</a:t>
            </a:r>
            <a:endParaRPr lang="fr-FR" sz="1800" dirty="0">
              <a:effectLst/>
              <a:latin typeface="Times New Roman" panose="02020603050405020304" pitchFamily="18" charset="0"/>
              <a:ea typeface="Calibri" panose="020F0502020204030204" pitchFamily="34" charset="0"/>
              <a:cs typeface="Arial" panose="020B0604020202020204" pitchFamily="34" charset="0"/>
            </a:endParaRPr>
          </a:p>
          <a:p>
            <a:pPr algn="ctr">
              <a:spcAft>
                <a:spcPts val="800"/>
              </a:spcAft>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Faculté de technologie</a:t>
            </a:r>
            <a:endParaRPr lang="fr-FR" sz="1800" dirty="0">
              <a:effectLst/>
              <a:latin typeface="Times New Roman" panose="02020603050405020304" pitchFamily="18" charset="0"/>
              <a:ea typeface="Calibri" panose="020F0502020204030204" pitchFamily="34" charset="0"/>
              <a:cs typeface="Arial" panose="020B0604020202020204" pitchFamily="34" charset="0"/>
            </a:endParaRPr>
          </a:p>
          <a:p>
            <a:pPr algn="ctr">
              <a:spcAft>
                <a:spcPts val="800"/>
              </a:spcAft>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Département d’Architecture</a:t>
            </a:r>
            <a:endParaRPr lang="fr-FR" sz="1800" dirty="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7505978C-683F-2542-8064-7A8027D737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2138" y="-110158"/>
            <a:ext cx="2276337" cy="1011858"/>
          </a:xfrm>
          <a:prstGeom prst="rect">
            <a:avLst/>
          </a:prstGeom>
          <a:noFill/>
        </p:spPr>
      </p:pic>
      <p:pic>
        <p:nvPicPr>
          <p:cNvPr id="13" name="Picture 12">
            <a:extLst>
              <a:ext uri="{FF2B5EF4-FFF2-40B4-BE49-F238E27FC236}">
                <a16:creationId xmlns:a16="http://schemas.microsoft.com/office/drawing/2014/main" id="{3C4BE160-3FA8-D3B7-67AD-8C8200A4A9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485" y="17035"/>
            <a:ext cx="1906270" cy="772591"/>
          </a:xfrm>
          <a:prstGeom prst="rect">
            <a:avLst/>
          </a:prstGeom>
          <a:noFill/>
        </p:spPr>
      </p:pic>
      <p:sp>
        <p:nvSpPr>
          <p:cNvPr id="14" name="Subtitle 2">
            <a:extLst>
              <a:ext uri="{FF2B5EF4-FFF2-40B4-BE49-F238E27FC236}">
                <a16:creationId xmlns:a16="http://schemas.microsoft.com/office/drawing/2014/main" id="{2EA1528D-E302-209E-5C77-270DF04CBF7B}"/>
              </a:ext>
            </a:extLst>
          </p:cNvPr>
          <p:cNvSpPr txBox="1">
            <a:spLocks/>
          </p:cNvSpPr>
          <p:nvPr/>
        </p:nvSpPr>
        <p:spPr>
          <a:xfrm>
            <a:off x="487680" y="2857500"/>
            <a:ext cx="10122535"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fr-CA" sz="4800" b="1" dirty="0">
                <a:solidFill>
                  <a:schemeClr val="tx1"/>
                </a:solidFill>
              </a:rPr>
              <a:t>Module: Théorie de projet 1</a:t>
            </a:r>
            <a:endParaRPr lang="fr-FR" sz="4800" b="1" dirty="0">
              <a:solidFill>
                <a:schemeClr val="tx1"/>
              </a:solidFill>
            </a:endParaRPr>
          </a:p>
        </p:txBody>
      </p:sp>
    </p:spTree>
    <p:extLst>
      <p:ext uri="{BB962C8B-B14F-4D97-AF65-F5344CB8AC3E}">
        <p14:creationId xmlns:p14="http://schemas.microsoft.com/office/powerpoint/2010/main" val="1809977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580708" y="668972"/>
            <a:ext cx="4818062" cy="1429304"/>
          </a:xfrm>
        </p:spPr>
        <p:txBody>
          <a:bodyPr/>
          <a:lstStyle/>
          <a:p>
            <a:r>
              <a:rPr lang="en-US" sz="4000" dirty="0"/>
              <a:t>Oral Presentation: </a:t>
            </a:r>
            <a:r>
              <a:rPr lang="en-US" sz="4000" b="1" dirty="0"/>
              <a:t>Speeches</a:t>
            </a:r>
          </a:p>
        </p:txBody>
      </p:sp>
      <p:pic>
        <p:nvPicPr>
          <p:cNvPr id="8" name="Picture Placeholder 7">
            <a:extLst>
              <a:ext uri="{FF2B5EF4-FFF2-40B4-BE49-F238E27FC236}">
                <a16:creationId xmlns:a16="http://schemas.microsoft.com/office/drawing/2014/main" id="{CBA7EC9C-03EE-0A2C-4750-A0E8C5C60818}"/>
              </a:ext>
            </a:extLst>
          </p:cNvPr>
          <p:cNvPicPr>
            <a:picLocks noGrp="1" noChangeAspect="1"/>
          </p:cNvPicPr>
          <p:nvPr>
            <p:ph type="pic" idx="1"/>
          </p:nvPr>
        </p:nvPicPr>
        <p:blipFill>
          <a:blip r:embed="rId2"/>
          <a:srcRect l="1485" r="1485"/>
          <a:stretch/>
        </p:blipFill>
        <p:spPr/>
      </p:pic>
      <p:sp>
        <p:nvSpPr>
          <p:cNvPr id="3" name="Content Placeholder 2">
            <a:extLst>
              <a:ext uri="{FF2B5EF4-FFF2-40B4-BE49-F238E27FC236}">
                <a16:creationId xmlns:a16="http://schemas.microsoft.com/office/drawing/2014/main" id="{9925E272-AF60-4462-95A9-115739F781AE}"/>
              </a:ext>
            </a:extLst>
          </p:cNvPr>
          <p:cNvSpPr>
            <a:spLocks noGrp="1"/>
          </p:cNvSpPr>
          <p:nvPr>
            <p:ph type="body" sz="half" idx="2"/>
          </p:nvPr>
        </p:nvSpPr>
        <p:spPr>
          <a:xfrm>
            <a:off x="836612" y="2377440"/>
            <a:ext cx="3932237" cy="3811588"/>
          </a:xfrm>
        </p:spPr>
        <p:txBody>
          <a:bodyPr>
            <a:noAutofit/>
          </a:bodyPr>
          <a:lstStyle/>
          <a:p>
            <a:pPr lvl="0" algn="just" rtl="0">
              <a:lnSpc>
                <a:spcPct val="150000"/>
              </a:lnSpc>
              <a:spcAft>
                <a:spcPts val="800"/>
              </a:spcAft>
            </a:pPr>
            <a:r>
              <a:rPr lang="en-US" sz="2000" kern="100" dirty="0">
                <a:cs typeface="Arial" panose="020B0604020202020204" pitchFamily="34" charset="0"/>
              </a:rPr>
              <a:t>Architects may be invited to deliver a speech at events such as conferences, award ceremonies, or opening ceremonies. These speeches can cover topics such as architectural history, current trends in the field, or the latest architectural projects.</a:t>
            </a:r>
            <a:endParaRPr lang="fr-FR" sz="2000" kern="100" dirty="0">
              <a:cs typeface="Arial" panose="020B0604020202020204" pitchFamily="34" charset="0"/>
            </a:endParaRPr>
          </a:p>
        </p:txBody>
      </p:sp>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p:txBody>
          <a:bodyPr/>
          <a:lstStyle/>
          <a:p>
            <a:fld id="{312CC964-A50B-4C29-B4E4-2C30BB34CCF3}" type="slidenum">
              <a:rPr lang="en-US" smtClean="0"/>
              <a:pPr/>
              <a:t>10</a:t>
            </a:fld>
            <a:endParaRPr lang="en-US" dirty="0"/>
          </a:p>
        </p:txBody>
      </p:sp>
    </p:spTree>
    <p:extLst>
      <p:ext uri="{BB962C8B-B14F-4D97-AF65-F5344CB8AC3E}">
        <p14:creationId xmlns:p14="http://schemas.microsoft.com/office/powerpoint/2010/main" val="2729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396875" y="792861"/>
            <a:ext cx="4970462" cy="1429304"/>
          </a:xfrm>
        </p:spPr>
        <p:txBody>
          <a:bodyPr/>
          <a:lstStyle/>
          <a:p>
            <a:r>
              <a:rPr lang="en-US" sz="4000" dirty="0"/>
              <a:t>Oral Presentation: </a:t>
            </a:r>
            <a:r>
              <a:rPr lang="en-US" sz="4000" b="1" dirty="0"/>
              <a:t>Conferences</a:t>
            </a:r>
          </a:p>
        </p:txBody>
      </p:sp>
      <p:pic>
        <p:nvPicPr>
          <p:cNvPr id="8" name="Picture Placeholder 7">
            <a:extLst>
              <a:ext uri="{FF2B5EF4-FFF2-40B4-BE49-F238E27FC236}">
                <a16:creationId xmlns:a16="http://schemas.microsoft.com/office/drawing/2014/main" id="{DB2F36DC-7AB4-C388-DEE8-303B2E68AF8C}"/>
              </a:ext>
            </a:extLst>
          </p:cNvPr>
          <p:cNvPicPr>
            <a:picLocks noGrp="1" noChangeAspect="1"/>
          </p:cNvPicPr>
          <p:nvPr>
            <p:ph type="pic" idx="1"/>
          </p:nvPr>
        </p:nvPicPr>
        <p:blipFill>
          <a:blip r:embed="rId2"/>
          <a:srcRect l="1605" r="1605"/>
          <a:stretch/>
        </p:blipFill>
        <p:spPr/>
      </p:pic>
      <p:sp>
        <p:nvSpPr>
          <p:cNvPr id="3" name="Content Placeholder 2">
            <a:extLst>
              <a:ext uri="{FF2B5EF4-FFF2-40B4-BE49-F238E27FC236}">
                <a16:creationId xmlns:a16="http://schemas.microsoft.com/office/drawing/2014/main" id="{9925E272-AF60-4462-95A9-115739F781AE}"/>
              </a:ext>
            </a:extLst>
          </p:cNvPr>
          <p:cNvSpPr>
            <a:spLocks noGrp="1"/>
          </p:cNvSpPr>
          <p:nvPr>
            <p:ph type="body" sz="half" idx="2"/>
          </p:nvPr>
        </p:nvSpPr>
        <p:spPr>
          <a:xfrm>
            <a:off x="785813" y="2587290"/>
            <a:ext cx="3932237" cy="3811588"/>
          </a:xfrm>
        </p:spPr>
        <p:txBody>
          <a:bodyPr>
            <a:noAutofit/>
          </a:bodyPr>
          <a:lstStyle/>
          <a:p>
            <a:pPr algn="just">
              <a:lnSpc>
                <a:spcPct val="150000"/>
              </a:lnSpc>
              <a:spcAft>
                <a:spcPts val="800"/>
              </a:spcAft>
            </a:pPr>
            <a:r>
              <a:rPr lang="en-US" sz="2000" kern="100" dirty="0">
                <a:cs typeface="Arial" panose="020B0604020202020204" pitchFamily="34" charset="0"/>
              </a:rPr>
              <a:t>Conferences are a popular way for architects to present their projects and ideas to a wider audience. Architects may be invited to give presentations at universities, art centers, museums, galleries, or specialized architecture events.</a:t>
            </a:r>
            <a:endParaRPr lang="fr-FR" sz="2000" kern="100" dirty="0">
              <a:cs typeface="Arial" panose="020B0604020202020204" pitchFamily="34" charset="0"/>
            </a:endParaRPr>
          </a:p>
          <a:p>
            <a:pPr marL="342900" lvl="0" indent="-342900" algn="just" rtl="0">
              <a:lnSpc>
                <a:spcPct val="150000"/>
              </a:lnSpc>
              <a:spcAft>
                <a:spcPts val="800"/>
              </a:spcAft>
              <a:buFont typeface="Symbol" panose="05050102010706020507" pitchFamily="18" charset="2"/>
              <a:buChar char=""/>
            </a:pPr>
            <a:endParaRPr lang="fr-FR" sz="2000" kern="100" dirty="0">
              <a:cs typeface="Arial" panose="020B0604020202020204" pitchFamily="34" charset="0"/>
            </a:endParaRPr>
          </a:p>
        </p:txBody>
      </p:sp>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p:txBody>
          <a:bodyPr/>
          <a:lstStyle/>
          <a:p>
            <a:fld id="{312CC964-A50B-4C29-B4E4-2C30BB34CCF3}" type="slidenum">
              <a:rPr lang="en-US" smtClean="0"/>
              <a:pPr/>
              <a:t>11</a:t>
            </a:fld>
            <a:endParaRPr lang="en-US" dirty="0"/>
          </a:p>
        </p:txBody>
      </p:sp>
    </p:spTree>
    <p:extLst>
      <p:ext uri="{BB962C8B-B14F-4D97-AF65-F5344CB8AC3E}">
        <p14:creationId xmlns:p14="http://schemas.microsoft.com/office/powerpoint/2010/main" val="2131716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630238" y="628096"/>
            <a:ext cx="4875212" cy="1429304"/>
          </a:xfrm>
        </p:spPr>
        <p:txBody>
          <a:bodyPr/>
          <a:lstStyle/>
          <a:p>
            <a:r>
              <a:rPr lang="en-US" sz="4000" dirty="0"/>
              <a:t>Oral Presentation: </a:t>
            </a:r>
            <a:r>
              <a:rPr lang="en-US" sz="4000" b="1" dirty="0"/>
              <a:t>Pitches</a:t>
            </a:r>
          </a:p>
        </p:txBody>
      </p:sp>
      <p:pic>
        <p:nvPicPr>
          <p:cNvPr id="8" name="Picture Placeholder 7">
            <a:extLst>
              <a:ext uri="{FF2B5EF4-FFF2-40B4-BE49-F238E27FC236}">
                <a16:creationId xmlns:a16="http://schemas.microsoft.com/office/drawing/2014/main" id="{208D83C9-5728-6537-3D92-895A0C88D0EF}"/>
              </a:ext>
            </a:extLst>
          </p:cNvPr>
          <p:cNvPicPr>
            <a:picLocks noGrp="1" noChangeAspect="1"/>
          </p:cNvPicPr>
          <p:nvPr>
            <p:ph type="pic" idx="1"/>
          </p:nvPr>
        </p:nvPicPr>
        <p:blipFill>
          <a:blip r:embed="rId3"/>
          <a:srcRect l="1348" r="1348"/>
          <a:stretch/>
        </p:blipFill>
        <p:spPr/>
      </p:pic>
      <p:sp>
        <p:nvSpPr>
          <p:cNvPr id="3" name="Content Placeholder 2">
            <a:extLst>
              <a:ext uri="{FF2B5EF4-FFF2-40B4-BE49-F238E27FC236}">
                <a16:creationId xmlns:a16="http://schemas.microsoft.com/office/drawing/2014/main" id="{9925E272-AF60-4462-95A9-115739F781AE}"/>
              </a:ext>
            </a:extLst>
          </p:cNvPr>
          <p:cNvSpPr>
            <a:spLocks noGrp="1"/>
          </p:cNvSpPr>
          <p:nvPr>
            <p:ph type="body" sz="half" idx="2"/>
          </p:nvPr>
        </p:nvSpPr>
        <p:spPr/>
        <p:txBody>
          <a:bodyPr>
            <a:noAutofit/>
          </a:bodyPr>
          <a:lstStyle/>
          <a:p>
            <a:pPr algn="just">
              <a:lnSpc>
                <a:spcPct val="150000"/>
              </a:lnSpc>
              <a:spcAft>
                <a:spcPts val="800"/>
              </a:spcAft>
            </a:pPr>
            <a:r>
              <a:rPr lang="en-US" sz="2000" kern="100" dirty="0">
                <a:cs typeface="Arial" panose="020B0604020202020204" pitchFamily="34" charset="0"/>
              </a:rPr>
              <a:t>Pitches are short and dynamic presentations aimed at selling an idea, concept, or project. Architects may need to pitch to persuade potential clients to hire their services or to participate in architectural competitions.</a:t>
            </a:r>
            <a:endParaRPr lang="fr-FR" sz="2000" kern="100" dirty="0">
              <a:cs typeface="Arial" panose="020B0604020202020204" pitchFamily="34" charset="0"/>
            </a:endParaRPr>
          </a:p>
        </p:txBody>
      </p:sp>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p:txBody>
          <a:bodyPr/>
          <a:lstStyle/>
          <a:p>
            <a:fld id="{312CC964-A50B-4C29-B4E4-2C30BB34CCF3}" type="slidenum">
              <a:rPr lang="en-US" smtClean="0"/>
              <a:pPr/>
              <a:t>12</a:t>
            </a:fld>
            <a:endParaRPr lang="en-US" dirty="0"/>
          </a:p>
        </p:txBody>
      </p:sp>
    </p:spTree>
    <p:extLst>
      <p:ext uri="{BB962C8B-B14F-4D97-AF65-F5344CB8AC3E}">
        <p14:creationId xmlns:p14="http://schemas.microsoft.com/office/powerpoint/2010/main" val="163910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894C6D-615C-E4B7-1C05-821430BCD389}"/>
              </a:ext>
            </a:extLst>
          </p:cNvPr>
          <p:cNvSpPr>
            <a:spLocks noGrp="1"/>
          </p:cNvSpPr>
          <p:nvPr>
            <p:ph type="ctrTitle"/>
          </p:nvPr>
        </p:nvSpPr>
        <p:spPr>
          <a:xfrm>
            <a:off x="5364948" y="1110584"/>
            <a:ext cx="6153912" cy="3922755"/>
          </a:xfrm>
        </p:spPr>
        <p:txBody>
          <a:bodyPr/>
          <a:lstStyle/>
          <a:p>
            <a:r>
              <a:rPr lang="en-US" sz="4400" b="1" kern="100" dirty="0">
                <a:effectLst/>
                <a:latin typeface="+mj-lt"/>
                <a:cs typeface="Arial" panose="020B0604020202020204" pitchFamily="34" charset="0"/>
              </a:rPr>
              <a:t> </a:t>
            </a:r>
            <a:r>
              <a:rPr lang="en-US" b="1" kern="100" dirty="0">
                <a:cs typeface="Arial" panose="020B0604020202020204" pitchFamily="34" charset="0"/>
              </a:rPr>
              <a:t>Portfolio</a:t>
            </a:r>
            <a:br>
              <a:rPr lang="fr-FR" sz="1800" b="1" kern="100" dirty="0">
                <a:effectLst/>
                <a:latin typeface="Times New Roman" panose="02020603050405020304" pitchFamily="18" charset="0"/>
                <a:cs typeface="Arial" panose="020B0604020202020204" pitchFamily="34" charset="0"/>
              </a:rPr>
            </a:br>
            <a:endParaRPr lang="en-US" dirty="0"/>
          </a:p>
        </p:txBody>
      </p:sp>
      <p:sp>
        <p:nvSpPr>
          <p:cNvPr id="9" name="Subtitle 8">
            <a:extLst>
              <a:ext uri="{FF2B5EF4-FFF2-40B4-BE49-F238E27FC236}">
                <a16:creationId xmlns:a16="http://schemas.microsoft.com/office/drawing/2014/main" id="{6BC40853-CAA5-BD0D-9CAE-764679D49539}"/>
              </a:ext>
            </a:extLst>
          </p:cNvPr>
          <p:cNvSpPr>
            <a:spLocks noGrp="1"/>
          </p:cNvSpPr>
          <p:nvPr>
            <p:ph type="subTitle" idx="1"/>
          </p:nvPr>
        </p:nvSpPr>
        <p:spPr>
          <a:xfrm>
            <a:off x="5364948" y="5033339"/>
            <a:ext cx="6157951" cy="835833"/>
          </a:xfrm>
        </p:spPr>
        <p:txBody>
          <a:bodyPr/>
          <a:lstStyle/>
          <a:p>
            <a:r>
              <a:rPr lang="en-US" sz="2400" kern="100" dirty="0">
                <a:effectLst/>
                <a:latin typeface="+mj-lt"/>
                <a:cs typeface="Arial" panose="020B0604020202020204" pitchFamily="34" charset="0"/>
              </a:rPr>
              <a:t>Technical Drawing, Codified Drawing</a:t>
            </a:r>
            <a:endParaRPr lang="en-US" dirty="0"/>
          </a:p>
        </p:txBody>
      </p:sp>
      <p:sp>
        <p:nvSpPr>
          <p:cNvPr id="4" name="Footer Placeholder 3">
            <a:extLst>
              <a:ext uri="{FF2B5EF4-FFF2-40B4-BE49-F238E27FC236}">
                <a16:creationId xmlns:a16="http://schemas.microsoft.com/office/drawing/2014/main" id="{3FB3C1AF-F94F-B1E4-B8B8-7C05B29FF51C}"/>
              </a:ext>
            </a:extLst>
          </p:cNvPr>
          <p:cNvSpPr>
            <a:spLocks noGrp="1"/>
          </p:cNvSpPr>
          <p:nvPr>
            <p:ph type="ftr" sz="quarter" idx="11"/>
          </p:nvPr>
        </p:nvSpPr>
        <p:spPr/>
        <p:txBody>
          <a:bodyPr/>
          <a:lstStyle/>
          <a:p>
            <a:r>
              <a:rPr lang="en-US"/>
              <a:t>TP1 2023-2024</a:t>
            </a:r>
            <a:endParaRPr lang="en-US" dirty="0"/>
          </a:p>
        </p:txBody>
      </p:sp>
      <p:sp>
        <p:nvSpPr>
          <p:cNvPr id="7" name="Slide Number Placeholder 6">
            <a:extLst>
              <a:ext uri="{FF2B5EF4-FFF2-40B4-BE49-F238E27FC236}">
                <a16:creationId xmlns:a16="http://schemas.microsoft.com/office/drawing/2014/main" id="{3FFEBF80-9170-3770-F3F7-CDA928C0A3A2}"/>
              </a:ext>
            </a:extLst>
          </p:cNvPr>
          <p:cNvSpPr>
            <a:spLocks noGrp="1"/>
          </p:cNvSpPr>
          <p:nvPr>
            <p:ph type="sldNum" sz="quarter" idx="12"/>
          </p:nvPr>
        </p:nvSpPr>
        <p:spPr/>
        <p:txBody>
          <a:bodyPr/>
          <a:lstStyle/>
          <a:p>
            <a:fld id="{312CC964-A50B-4C29-B4E4-2C30BB34CCF3}" type="slidenum">
              <a:rPr lang="en-US" smtClean="0"/>
              <a:t>13</a:t>
            </a:fld>
            <a:endParaRPr lang="en-US" dirty="0"/>
          </a:p>
        </p:txBody>
      </p:sp>
      <p:pic>
        <p:nvPicPr>
          <p:cNvPr id="6" name="Picture Placeholder 5">
            <a:extLst>
              <a:ext uri="{FF2B5EF4-FFF2-40B4-BE49-F238E27FC236}">
                <a16:creationId xmlns:a16="http://schemas.microsoft.com/office/drawing/2014/main" id="{CB0057E7-652C-D3A5-D8EA-A881F3DAFE1F}"/>
              </a:ext>
            </a:extLst>
          </p:cNvPr>
          <p:cNvPicPr>
            <a:picLocks noGrp="1" noChangeAspect="1"/>
          </p:cNvPicPr>
          <p:nvPr>
            <p:ph type="pic" sz="quarter" idx="13"/>
          </p:nvPr>
        </p:nvPicPr>
        <p:blipFill>
          <a:blip r:embed="rId2"/>
          <a:srcRect l="24760" r="24760"/>
          <a:stretch/>
        </p:blipFill>
        <p:spPr/>
      </p:pic>
    </p:spTree>
    <p:extLst>
      <p:ext uri="{BB962C8B-B14F-4D97-AF65-F5344CB8AC3E}">
        <p14:creationId xmlns:p14="http://schemas.microsoft.com/office/powerpoint/2010/main" val="384349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9CBB-C61D-65AB-1F2F-DD56A2D74519}"/>
              </a:ext>
            </a:extLst>
          </p:cNvPr>
          <p:cNvSpPr>
            <a:spLocks noGrp="1"/>
          </p:cNvSpPr>
          <p:nvPr>
            <p:ph type="title"/>
          </p:nvPr>
        </p:nvSpPr>
        <p:spPr>
          <a:xfrm>
            <a:off x="436967" y="57150"/>
            <a:ext cx="4744633" cy="1331650"/>
          </a:xfrm>
        </p:spPr>
        <p:txBody>
          <a:bodyPr/>
          <a:lstStyle/>
          <a:p>
            <a:pPr marL="457200" lvl="1" algn="just">
              <a:lnSpc>
                <a:spcPct val="150000"/>
              </a:lnSpc>
              <a:spcBef>
                <a:spcPts val="1200"/>
              </a:spcBef>
              <a:spcAft>
                <a:spcPts val="800"/>
              </a:spcAft>
            </a:pPr>
            <a:r>
              <a:rPr lang="fr-FR" sz="4800" b="1" i="1" kern="100" dirty="0">
                <a:effectLst/>
                <a:latin typeface="+mj-lt"/>
                <a:cs typeface="Arial" panose="020B0604020202020204" pitchFamily="34" charset="0"/>
              </a:rPr>
              <a:t>PORTFOLIO </a:t>
            </a:r>
          </a:p>
        </p:txBody>
      </p:sp>
      <p:sp>
        <p:nvSpPr>
          <p:cNvPr id="7" name="Text Placeholder 6">
            <a:extLst>
              <a:ext uri="{FF2B5EF4-FFF2-40B4-BE49-F238E27FC236}">
                <a16:creationId xmlns:a16="http://schemas.microsoft.com/office/drawing/2014/main" id="{E6E4B2F5-4559-A609-9283-5FFC05574736}"/>
              </a:ext>
            </a:extLst>
          </p:cNvPr>
          <p:cNvSpPr>
            <a:spLocks noGrp="1"/>
          </p:cNvSpPr>
          <p:nvPr>
            <p:ph type="body" sz="half" idx="2"/>
          </p:nvPr>
        </p:nvSpPr>
        <p:spPr>
          <a:xfrm>
            <a:off x="436967" y="1433744"/>
            <a:ext cx="5065712" cy="5195655"/>
          </a:xfrm>
        </p:spPr>
        <p:txBody>
          <a:bodyPr>
            <a:normAutofit fontScale="92500" lnSpcReduction="10000"/>
          </a:bodyPr>
          <a:lstStyle/>
          <a:p>
            <a:pPr algn="just"/>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2800" dirty="0">
                <a:effectLst/>
                <a:ea typeface="Calibri" panose="020F0502020204030204" pitchFamily="34" charset="0"/>
                <a:cs typeface="Arial" panose="020B0604020202020204" pitchFamily="34" charset="0"/>
              </a:rPr>
              <a:t>A visual portfolio is a collection of visual documents presenting an architectural or design project. It may include:</a:t>
            </a:r>
          </a:p>
          <a:p>
            <a:pPr marL="457200" indent="-457200" algn="just">
              <a:buFont typeface="Wingdings" panose="05000000000000000000" pitchFamily="2" charset="2"/>
              <a:buChar char="Ø"/>
            </a:pPr>
            <a:r>
              <a:rPr lang="en-US" sz="2800" dirty="0">
                <a:effectLst/>
                <a:ea typeface="Calibri" panose="020F0502020204030204" pitchFamily="34" charset="0"/>
                <a:cs typeface="Arial" panose="020B0604020202020204" pitchFamily="34" charset="0"/>
              </a:rPr>
              <a:t>Drawings, </a:t>
            </a:r>
          </a:p>
          <a:p>
            <a:pPr marL="457200" indent="-457200" algn="just">
              <a:buFont typeface="Wingdings" panose="05000000000000000000" pitchFamily="2" charset="2"/>
              <a:buChar char="Ø"/>
            </a:pPr>
            <a:r>
              <a:rPr lang="en-US" sz="2800" dirty="0">
                <a:effectLst/>
                <a:ea typeface="Calibri" panose="020F0502020204030204" pitchFamily="34" charset="0"/>
                <a:cs typeface="Arial" panose="020B0604020202020204" pitchFamily="34" charset="0"/>
              </a:rPr>
              <a:t>Plans, </a:t>
            </a:r>
          </a:p>
          <a:p>
            <a:pPr marL="457200" indent="-457200" algn="just">
              <a:buFont typeface="Wingdings" panose="05000000000000000000" pitchFamily="2" charset="2"/>
              <a:buChar char="Ø"/>
            </a:pPr>
            <a:r>
              <a:rPr lang="en-US" sz="2800" dirty="0">
                <a:effectLst/>
                <a:ea typeface="Calibri" panose="020F0502020204030204" pitchFamily="34" charset="0"/>
                <a:cs typeface="Arial" panose="020B0604020202020204" pitchFamily="34" charset="0"/>
              </a:rPr>
              <a:t>Models, </a:t>
            </a:r>
          </a:p>
          <a:p>
            <a:pPr marL="457200" indent="-457200" algn="just">
              <a:buFont typeface="Wingdings" panose="05000000000000000000" pitchFamily="2" charset="2"/>
              <a:buChar char="Ø"/>
            </a:pPr>
            <a:r>
              <a:rPr lang="en-US" sz="2800" dirty="0">
                <a:effectLst/>
                <a:ea typeface="Calibri" panose="020F0502020204030204" pitchFamily="34" charset="0"/>
                <a:cs typeface="Arial" panose="020B0604020202020204" pitchFamily="34" charset="0"/>
              </a:rPr>
              <a:t>Photographs, </a:t>
            </a:r>
          </a:p>
          <a:p>
            <a:pPr marL="457200" indent="-457200" algn="just">
              <a:buFont typeface="Wingdings" panose="05000000000000000000" pitchFamily="2" charset="2"/>
              <a:buChar char="Ø"/>
            </a:pPr>
            <a:r>
              <a:rPr lang="en-US" sz="2800" dirty="0">
                <a:effectLst/>
                <a:ea typeface="Calibri" panose="020F0502020204030204" pitchFamily="34" charset="0"/>
                <a:cs typeface="Arial" panose="020B0604020202020204" pitchFamily="34" charset="0"/>
              </a:rPr>
              <a:t>3D visualizations, </a:t>
            </a:r>
          </a:p>
          <a:p>
            <a:pPr marL="457200" indent="-457200" algn="just">
              <a:buFont typeface="Wingdings" panose="05000000000000000000" pitchFamily="2" charset="2"/>
              <a:buChar char="Ø"/>
            </a:pPr>
            <a:r>
              <a:rPr lang="en-US" sz="2800" dirty="0">
                <a:effectLst/>
                <a:ea typeface="Calibri" panose="020F0502020204030204" pitchFamily="34" charset="0"/>
                <a:cs typeface="Arial" panose="020B0604020202020204" pitchFamily="34" charset="0"/>
              </a:rPr>
              <a:t>Sections,</a:t>
            </a:r>
          </a:p>
          <a:p>
            <a:pPr marL="457200" indent="-457200" algn="just">
              <a:buFont typeface="Wingdings" panose="05000000000000000000" pitchFamily="2" charset="2"/>
              <a:buChar char="Ø"/>
            </a:pPr>
            <a:r>
              <a:rPr lang="en-US" sz="2800" dirty="0">
                <a:effectLst/>
                <a:ea typeface="Calibri" panose="020F0502020204030204" pitchFamily="34" charset="0"/>
                <a:cs typeface="Arial" panose="020B0604020202020204" pitchFamily="34" charset="0"/>
              </a:rPr>
              <a:t> Technical details, </a:t>
            </a:r>
            <a:r>
              <a:rPr lang="en-US" sz="2800" dirty="0" err="1">
                <a:effectLst/>
                <a:ea typeface="Calibri" panose="020F0502020204030204" pitchFamily="34" charset="0"/>
                <a:cs typeface="Arial" panose="020B0604020202020204" pitchFamily="34" charset="0"/>
              </a:rPr>
              <a:t>etc</a:t>
            </a:r>
            <a:r>
              <a:rPr lang="en-US" sz="2800" dirty="0">
                <a:effectLst/>
                <a:ea typeface="Calibri" panose="020F0502020204030204" pitchFamily="34" charset="0"/>
                <a:cs typeface="Arial" panose="020B0604020202020204" pitchFamily="34" charset="0"/>
              </a:rPr>
              <a:t> ,,, </a:t>
            </a:r>
            <a:endParaRPr lang="en-US" sz="2800" dirty="0"/>
          </a:p>
        </p:txBody>
      </p:sp>
      <p:sp>
        <p:nvSpPr>
          <p:cNvPr id="4" name="Footer Placeholder 3">
            <a:extLst>
              <a:ext uri="{FF2B5EF4-FFF2-40B4-BE49-F238E27FC236}">
                <a16:creationId xmlns:a16="http://schemas.microsoft.com/office/drawing/2014/main" id="{6171D552-1E2B-B757-3F0D-D6248D2D6521}"/>
              </a:ext>
            </a:extLst>
          </p:cNvPr>
          <p:cNvSpPr>
            <a:spLocks noGrp="1"/>
          </p:cNvSpPr>
          <p:nvPr>
            <p:ph type="ftr" sz="quarter" idx="11"/>
          </p:nvPr>
        </p:nvSpPr>
        <p:spPr/>
        <p:txBody>
          <a:bodyPr/>
          <a:lstStyle/>
          <a:p>
            <a:r>
              <a:rPr lang="en-US"/>
              <a:t>TP1 2023-2024</a:t>
            </a:r>
            <a:endParaRPr lang="en-US" dirty="0"/>
          </a:p>
        </p:txBody>
      </p:sp>
      <p:sp>
        <p:nvSpPr>
          <p:cNvPr id="5" name="Slide Number Placeholder 4">
            <a:extLst>
              <a:ext uri="{FF2B5EF4-FFF2-40B4-BE49-F238E27FC236}">
                <a16:creationId xmlns:a16="http://schemas.microsoft.com/office/drawing/2014/main" id="{3A9E4804-7A39-E9C6-A6DB-893C82DE1FAD}"/>
              </a:ext>
            </a:extLst>
          </p:cNvPr>
          <p:cNvSpPr>
            <a:spLocks noGrp="1"/>
          </p:cNvSpPr>
          <p:nvPr>
            <p:ph type="sldNum" sz="quarter" idx="12"/>
          </p:nvPr>
        </p:nvSpPr>
        <p:spPr/>
        <p:txBody>
          <a:bodyPr/>
          <a:lstStyle/>
          <a:p>
            <a:fld id="{312CC964-A50B-4C29-B4E4-2C30BB34CCF3}" type="slidenum">
              <a:rPr lang="en-US" smtClean="0"/>
              <a:t>14</a:t>
            </a:fld>
            <a:endParaRPr lang="en-US" dirty="0"/>
          </a:p>
        </p:txBody>
      </p:sp>
      <p:pic>
        <p:nvPicPr>
          <p:cNvPr id="6" name="Content Placeholder 5">
            <a:extLst>
              <a:ext uri="{FF2B5EF4-FFF2-40B4-BE49-F238E27FC236}">
                <a16:creationId xmlns:a16="http://schemas.microsoft.com/office/drawing/2014/main" id="{81504A58-7485-F37D-22E1-CC09BD4A144C}"/>
              </a:ext>
            </a:extLst>
          </p:cNvPr>
          <p:cNvPicPr>
            <a:picLocks noGrp="1" noChangeAspect="1"/>
          </p:cNvPicPr>
          <p:nvPr>
            <p:ph idx="1"/>
          </p:nvPr>
        </p:nvPicPr>
        <p:blipFill>
          <a:blip r:embed="rId3"/>
          <a:stretch>
            <a:fillRect/>
          </a:stretch>
        </p:blipFill>
        <p:spPr>
          <a:xfrm>
            <a:off x="5785217" y="513425"/>
            <a:ext cx="6172200" cy="2858094"/>
          </a:xfrm>
        </p:spPr>
      </p:pic>
      <p:pic>
        <p:nvPicPr>
          <p:cNvPr id="10" name="Picture 9">
            <a:extLst>
              <a:ext uri="{FF2B5EF4-FFF2-40B4-BE49-F238E27FC236}">
                <a16:creationId xmlns:a16="http://schemas.microsoft.com/office/drawing/2014/main" id="{4497C3B9-8820-83F4-0C8E-7628BED69CCE}"/>
              </a:ext>
            </a:extLst>
          </p:cNvPr>
          <p:cNvPicPr>
            <a:picLocks noChangeAspect="1"/>
          </p:cNvPicPr>
          <p:nvPr/>
        </p:nvPicPr>
        <p:blipFill>
          <a:blip r:embed="rId4"/>
          <a:stretch>
            <a:fillRect/>
          </a:stretch>
        </p:blipFill>
        <p:spPr>
          <a:xfrm>
            <a:off x="5806732" y="3771305"/>
            <a:ext cx="6129169" cy="2858094"/>
          </a:xfrm>
          <a:prstGeom prst="rect">
            <a:avLst/>
          </a:prstGeom>
        </p:spPr>
      </p:pic>
      <p:sp>
        <p:nvSpPr>
          <p:cNvPr id="11" name="Rectangle 10">
            <a:extLst>
              <a:ext uri="{FF2B5EF4-FFF2-40B4-BE49-F238E27FC236}">
                <a16:creationId xmlns:a16="http://schemas.microsoft.com/office/drawing/2014/main" id="{62BDF166-83A7-1158-4C3F-6D1BE73B0AA7}"/>
              </a:ext>
            </a:extLst>
          </p:cNvPr>
          <p:cNvSpPr/>
          <p:nvPr/>
        </p:nvSpPr>
        <p:spPr>
          <a:xfrm>
            <a:off x="5785217" y="5962650"/>
            <a:ext cx="470887" cy="80135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24286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FC63-9E62-23B0-DB7D-77BE2CBB446A}"/>
              </a:ext>
            </a:extLst>
          </p:cNvPr>
          <p:cNvSpPr>
            <a:spLocks noGrp="1"/>
          </p:cNvSpPr>
          <p:nvPr>
            <p:ph type="ctrTitle"/>
          </p:nvPr>
        </p:nvSpPr>
        <p:spPr/>
        <p:txBody>
          <a:bodyPr/>
          <a:lstStyle/>
          <a:p>
            <a:r>
              <a:rPr lang="en-US" sz="2800" b="1" dirty="0">
                <a:cs typeface="Arial" panose="020B0604020202020204" pitchFamily="34" charset="0"/>
              </a:rPr>
              <a:t>Visual Presentation</a:t>
            </a:r>
            <a:br>
              <a:rPr lang="en-US" sz="2800" b="1" dirty="0">
                <a:effectLst/>
                <a:ea typeface="Calibri" panose="020F0502020204030204" pitchFamily="34" charset="0"/>
                <a:cs typeface="Arial" panose="020B0604020202020204" pitchFamily="34" charset="0"/>
              </a:rPr>
            </a:br>
            <a:endParaRPr lang="en-US" sz="2800" dirty="0"/>
          </a:p>
        </p:txBody>
      </p:sp>
      <p:sp>
        <p:nvSpPr>
          <p:cNvPr id="3" name="Subtitle 2">
            <a:extLst>
              <a:ext uri="{FF2B5EF4-FFF2-40B4-BE49-F238E27FC236}">
                <a16:creationId xmlns:a16="http://schemas.microsoft.com/office/drawing/2014/main" id="{F9095FCB-D14A-BD68-A646-CC9EDC0CA445}"/>
              </a:ext>
            </a:extLst>
          </p:cNvPr>
          <p:cNvSpPr>
            <a:spLocks noGrp="1"/>
          </p:cNvSpPr>
          <p:nvPr>
            <p:ph type="subTitle" idx="1"/>
          </p:nvPr>
        </p:nvSpPr>
        <p:spPr/>
        <p:txBody>
          <a:bodyPr/>
          <a:lstStyle/>
          <a:p>
            <a:r>
              <a:rPr lang="en-US" sz="1800" kern="100" dirty="0">
                <a:effectLst/>
                <a:cs typeface="Arial" panose="020B0604020202020204" pitchFamily="34" charset="0"/>
              </a:rPr>
              <a:t>Slideshows, Videos, Animations, Posters, Boards, PowerPoint </a:t>
            </a:r>
            <a:endParaRPr lang="fr-FR" sz="1800" kern="100" dirty="0">
              <a:effectLst/>
              <a:cs typeface="Arial" panose="020B0604020202020204" pitchFamily="34" charset="0"/>
            </a:endParaRPr>
          </a:p>
        </p:txBody>
      </p:sp>
      <p:sp>
        <p:nvSpPr>
          <p:cNvPr id="5" name="Footer Placeholder 4">
            <a:extLst>
              <a:ext uri="{FF2B5EF4-FFF2-40B4-BE49-F238E27FC236}">
                <a16:creationId xmlns:a16="http://schemas.microsoft.com/office/drawing/2014/main" id="{4113383B-F69F-E1F1-AD2A-EDDDF6BA684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CC37D6F0-D853-AE50-48AF-51FC6C0E8474}"/>
              </a:ext>
            </a:extLst>
          </p:cNvPr>
          <p:cNvSpPr>
            <a:spLocks noGrp="1"/>
          </p:cNvSpPr>
          <p:nvPr>
            <p:ph type="sldNum" sz="quarter" idx="12"/>
          </p:nvPr>
        </p:nvSpPr>
        <p:spPr/>
        <p:txBody>
          <a:bodyPr/>
          <a:lstStyle/>
          <a:p>
            <a:fld id="{312CC964-A50B-4C29-B4E4-2C30BB34CCF3}" type="slidenum">
              <a:rPr lang="en-US" smtClean="0"/>
              <a:t>15</a:t>
            </a:fld>
            <a:endParaRPr lang="en-US" dirty="0"/>
          </a:p>
        </p:txBody>
      </p:sp>
      <p:pic>
        <p:nvPicPr>
          <p:cNvPr id="10" name="Picture Placeholder 9">
            <a:extLst>
              <a:ext uri="{FF2B5EF4-FFF2-40B4-BE49-F238E27FC236}">
                <a16:creationId xmlns:a16="http://schemas.microsoft.com/office/drawing/2014/main" id="{5D89EB1A-7E45-503F-F642-0BBBBE02BAF3}"/>
              </a:ext>
            </a:extLst>
          </p:cNvPr>
          <p:cNvPicPr>
            <a:picLocks noGrp="1" noChangeAspect="1"/>
          </p:cNvPicPr>
          <p:nvPr>
            <p:ph type="pic" sz="quarter" idx="13"/>
          </p:nvPr>
        </p:nvPicPr>
        <p:blipFill rotWithShape="1">
          <a:blip r:embed="rId2"/>
          <a:srcRect l="13578" r="43890"/>
          <a:stretch/>
        </p:blipFill>
        <p:spPr>
          <a:xfrm>
            <a:off x="-4444" y="0"/>
            <a:ext cx="4811317" cy="6857998"/>
          </a:xfrm>
        </p:spPr>
      </p:pic>
    </p:spTree>
    <p:extLst>
      <p:ext uri="{BB962C8B-B14F-4D97-AF65-F5344CB8AC3E}">
        <p14:creationId xmlns:p14="http://schemas.microsoft.com/office/powerpoint/2010/main" val="21358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646539-D11A-92B6-CA5B-6492785B1DDE}"/>
              </a:ext>
            </a:extLst>
          </p:cNvPr>
          <p:cNvSpPr>
            <a:spLocks noGrp="1"/>
          </p:cNvSpPr>
          <p:nvPr>
            <p:ph type="title"/>
          </p:nvPr>
        </p:nvSpPr>
        <p:spPr>
          <a:xfrm>
            <a:off x="719507" y="1544121"/>
            <a:ext cx="5004314" cy="1331650"/>
          </a:xfrm>
        </p:spPr>
        <p:txBody>
          <a:bodyPr/>
          <a:lstStyle/>
          <a:p>
            <a:r>
              <a:rPr lang="en-US" sz="4400" b="1" dirty="0">
                <a:effectLst/>
                <a:ea typeface="Calibri" panose="020F0502020204030204" pitchFamily="34" charset="0"/>
                <a:cs typeface="Arial" panose="020B0604020202020204" pitchFamily="34" charset="0"/>
              </a:rPr>
              <a:t>Visual Presentation</a:t>
            </a:r>
            <a:endParaRPr lang="en-US" sz="4400" b="1" dirty="0"/>
          </a:p>
        </p:txBody>
      </p:sp>
      <p:sp>
        <p:nvSpPr>
          <p:cNvPr id="9" name="Text Placeholder 8">
            <a:extLst>
              <a:ext uri="{FF2B5EF4-FFF2-40B4-BE49-F238E27FC236}">
                <a16:creationId xmlns:a16="http://schemas.microsoft.com/office/drawing/2014/main" id="{57ED29DC-3C6C-7ACA-5412-D5CB2D800447}"/>
              </a:ext>
            </a:extLst>
          </p:cNvPr>
          <p:cNvSpPr>
            <a:spLocks noGrp="1"/>
          </p:cNvSpPr>
          <p:nvPr>
            <p:ph type="body" sz="half" idx="2"/>
          </p:nvPr>
        </p:nvSpPr>
        <p:spPr>
          <a:xfrm>
            <a:off x="839788" y="2914093"/>
            <a:ext cx="3932237" cy="3811588"/>
          </a:xfrm>
        </p:spPr>
        <p:txBody>
          <a:bodyPr/>
          <a:lstStyle/>
          <a:p>
            <a:pPr algn="just"/>
            <a:r>
              <a:rPr lang="en-US" sz="2800" kern="100" dirty="0">
                <a:effectLst/>
                <a:ea typeface="Calibri" panose="020F0502020204030204" pitchFamily="34" charset="0"/>
                <a:cs typeface="Arial" panose="020B0604020202020204" pitchFamily="34" charset="0"/>
              </a:rPr>
              <a:t>Visual presentation is a key skill for architects and designers who often need to communicate complex information in a clear and concise manner</a:t>
            </a:r>
            <a:r>
              <a:rPr lang="en-US" sz="1800" kern="100" dirty="0">
                <a:effectLst/>
                <a:latin typeface="Times New Roman" panose="02020603050405020304" pitchFamily="18" charset="0"/>
                <a:ea typeface="Calibri" panose="020F0502020204030204" pitchFamily="34" charset="0"/>
                <a:cs typeface="Arial" panose="020B0604020202020204" pitchFamily="34" charset="0"/>
              </a:rPr>
              <a:t>. </a:t>
            </a:r>
            <a:endParaRPr lang="en-US" dirty="0"/>
          </a:p>
        </p:txBody>
      </p:sp>
      <p:sp>
        <p:nvSpPr>
          <p:cNvPr id="5" name="Footer Placeholder 4">
            <a:extLst>
              <a:ext uri="{FF2B5EF4-FFF2-40B4-BE49-F238E27FC236}">
                <a16:creationId xmlns:a16="http://schemas.microsoft.com/office/drawing/2014/main" id="{2D3582CB-9823-0037-726E-691CC3FDCE91}"/>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A9A92960-FBFE-3E3A-5D63-4B672741AFE7}"/>
              </a:ext>
            </a:extLst>
          </p:cNvPr>
          <p:cNvSpPr>
            <a:spLocks noGrp="1"/>
          </p:cNvSpPr>
          <p:nvPr>
            <p:ph type="sldNum" sz="quarter" idx="12"/>
          </p:nvPr>
        </p:nvSpPr>
        <p:spPr/>
        <p:txBody>
          <a:bodyPr/>
          <a:lstStyle/>
          <a:p>
            <a:fld id="{312CC964-A50B-4C29-B4E4-2C30BB34CCF3}" type="slidenum">
              <a:rPr lang="en-US" smtClean="0"/>
              <a:t>16</a:t>
            </a:fld>
            <a:endParaRPr lang="en-US" dirty="0"/>
          </a:p>
        </p:txBody>
      </p:sp>
      <p:pic>
        <p:nvPicPr>
          <p:cNvPr id="12" name="Content Placeholder 11">
            <a:extLst>
              <a:ext uri="{FF2B5EF4-FFF2-40B4-BE49-F238E27FC236}">
                <a16:creationId xmlns:a16="http://schemas.microsoft.com/office/drawing/2014/main" id="{1697F248-3B01-42E4-488F-5337698164C3}"/>
              </a:ext>
            </a:extLst>
          </p:cNvPr>
          <p:cNvPicPr>
            <a:picLocks noGrp="1" noChangeAspect="1"/>
          </p:cNvPicPr>
          <p:nvPr>
            <p:ph idx="1"/>
          </p:nvPr>
        </p:nvPicPr>
        <p:blipFill>
          <a:blip r:embed="rId2"/>
          <a:stretch>
            <a:fillRect/>
          </a:stretch>
        </p:blipFill>
        <p:spPr>
          <a:xfrm>
            <a:off x="5767131" y="987425"/>
            <a:ext cx="5004314" cy="4873625"/>
          </a:xfrm>
        </p:spPr>
      </p:pic>
    </p:spTree>
    <p:extLst>
      <p:ext uri="{BB962C8B-B14F-4D97-AF65-F5344CB8AC3E}">
        <p14:creationId xmlns:p14="http://schemas.microsoft.com/office/powerpoint/2010/main" val="4256073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3BD1-04DB-5C2E-6C30-7FC00CDB9C95}"/>
              </a:ext>
            </a:extLst>
          </p:cNvPr>
          <p:cNvSpPr>
            <a:spLocks noGrp="1"/>
          </p:cNvSpPr>
          <p:nvPr>
            <p:ph type="title"/>
          </p:nvPr>
        </p:nvSpPr>
        <p:spPr>
          <a:xfrm>
            <a:off x="476250" y="409347"/>
            <a:ext cx="4799012" cy="1331650"/>
          </a:xfrm>
        </p:spPr>
        <p:txBody>
          <a:bodyPr/>
          <a:lstStyle/>
          <a:p>
            <a:r>
              <a:rPr lang="en-US" sz="3200" dirty="0">
                <a:effectLst/>
                <a:ea typeface="Calibri" panose="020F0502020204030204" pitchFamily="34" charset="0"/>
                <a:cs typeface="Arial" panose="020B0604020202020204" pitchFamily="34" charset="0"/>
              </a:rPr>
              <a:t>Visual Presentation: </a:t>
            </a:r>
            <a:r>
              <a:rPr lang="en-US" b="1" dirty="0">
                <a:cs typeface="Arial" panose="020B0604020202020204" pitchFamily="34" charset="0"/>
              </a:rPr>
              <a:t>Slideshow</a:t>
            </a:r>
          </a:p>
        </p:txBody>
      </p:sp>
      <p:pic>
        <p:nvPicPr>
          <p:cNvPr id="8" name="Content Placeholder 7">
            <a:extLst>
              <a:ext uri="{FF2B5EF4-FFF2-40B4-BE49-F238E27FC236}">
                <a16:creationId xmlns:a16="http://schemas.microsoft.com/office/drawing/2014/main" id="{A0726D49-FDF9-DEBB-0088-CCD968E5595E}"/>
              </a:ext>
            </a:extLst>
          </p:cNvPr>
          <p:cNvPicPr>
            <a:picLocks noGrp="1" noChangeAspect="1"/>
          </p:cNvPicPr>
          <p:nvPr>
            <p:ph idx="1"/>
          </p:nvPr>
        </p:nvPicPr>
        <p:blipFill>
          <a:blip r:embed="rId3"/>
          <a:stretch>
            <a:fillRect/>
          </a:stretch>
        </p:blipFill>
        <p:spPr>
          <a:xfrm>
            <a:off x="5183188" y="1065647"/>
            <a:ext cx="6172200" cy="4717181"/>
          </a:xfrm>
        </p:spPr>
      </p:pic>
      <p:sp>
        <p:nvSpPr>
          <p:cNvPr id="4" name="Text Placeholder 3">
            <a:extLst>
              <a:ext uri="{FF2B5EF4-FFF2-40B4-BE49-F238E27FC236}">
                <a16:creationId xmlns:a16="http://schemas.microsoft.com/office/drawing/2014/main" id="{C712F8FD-1C78-49EA-1A7A-929277FC864B}"/>
              </a:ext>
            </a:extLst>
          </p:cNvPr>
          <p:cNvSpPr>
            <a:spLocks noGrp="1"/>
          </p:cNvSpPr>
          <p:nvPr>
            <p:ph type="body" sz="half" idx="2"/>
          </p:nvPr>
        </p:nvSpPr>
        <p:spPr>
          <a:xfrm>
            <a:off x="476250" y="2057400"/>
            <a:ext cx="4295775" cy="4341478"/>
          </a:xfrm>
        </p:spPr>
        <p:txBody>
          <a:bodyPr/>
          <a:lstStyle/>
          <a:p>
            <a:pPr algn="just"/>
            <a:r>
              <a:rPr lang="en-US" sz="2400" kern="100" dirty="0">
                <a:effectLst/>
                <a:ea typeface="Calibri" panose="020F0502020204030204" pitchFamily="34" charset="0"/>
                <a:cs typeface="Arial" panose="020B0604020202020204" pitchFamily="34" charset="0"/>
              </a:rPr>
              <a:t>Slideshows are a popular way for architects to visually present their projects. Slideshows may include images, diagrams, plans, 3D visualizations, videos, or animations and are typically presented using presentation software like PowerPoint or Keynote.</a:t>
            </a:r>
            <a:endParaRPr lang="fr-FR" sz="2400" kern="100" dirty="0">
              <a:effectLst/>
              <a:ea typeface="Calibri" panose="020F0502020204030204" pitchFamily="34" charset="0"/>
              <a:cs typeface="Arial" panose="020B0604020202020204" pitchFamily="34" charset="0"/>
            </a:endParaRPr>
          </a:p>
          <a:p>
            <a:endParaRPr lang="en-US" dirty="0"/>
          </a:p>
        </p:txBody>
      </p:sp>
      <p:sp>
        <p:nvSpPr>
          <p:cNvPr id="5" name="Footer Placeholder 4">
            <a:extLst>
              <a:ext uri="{FF2B5EF4-FFF2-40B4-BE49-F238E27FC236}">
                <a16:creationId xmlns:a16="http://schemas.microsoft.com/office/drawing/2014/main" id="{10E9EA21-8F93-38F8-7DBC-2FB5A33A829E}"/>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55F2FD27-6875-2554-8F91-535DAEF97924}"/>
              </a:ext>
            </a:extLst>
          </p:cNvPr>
          <p:cNvSpPr>
            <a:spLocks noGrp="1"/>
          </p:cNvSpPr>
          <p:nvPr>
            <p:ph type="sldNum" sz="quarter" idx="12"/>
          </p:nvPr>
        </p:nvSpPr>
        <p:spPr/>
        <p:txBody>
          <a:bodyPr/>
          <a:lstStyle/>
          <a:p>
            <a:fld id="{312CC964-A50B-4C29-B4E4-2C30BB34CCF3}" type="slidenum">
              <a:rPr lang="en-US" smtClean="0"/>
              <a:t>17</a:t>
            </a:fld>
            <a:endParaRPr lang="en-US" dirty="0"/>
          </a:p>
        </p:txBody>
      </p:sp>
    </p:spTree>
    <p:extLst>
      <p:ext uri="{BB962C8B-B14F-4D97-AF65-F5344CB8AC3E}">
        <p14:creationId xmlns:p14="http://schemas.microsoft.com/office/powerpoint/2010/main" val="2364132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3BD1-04DB-5C2E-6C30-7FC00CDB9C95}"/>
              </a:ext>
            </a:extLst>
          </p:cNvPr>
          <p:cNvSpPr>
            <a:spLocks noGrp="1"/>
          </p:cNvSpPr>
          <p:nvPr>
            <p:ph type="title"/>
          </p:nvPr>
        </p:nvSpPr>
        <p:spPr>
          <a:xfrm>
            <a:off x="639763" y="321600"/>
            <a:ext cx="4132262" cy="1331650"/>
          </a:xfrm>
        </p:spPr>
        <p:txBody>
          <a:bodyPr/>
          <a:lstStyle/>
          <a:p>
            <a:r>
              <a:rPr lang="en-US" sz="3200" dirty="0">
                <a:effectLst/>
                <a:ea typeface="Calibri" panose="020F0502020204030204" pitchFamily="34" charset="0"/>
                <a:cs typeface="Arial" panose="020B0604020202020204" pitchFamily="34" charset="0"/>
              </a:rPr>
              <a:t>Visual Presentation: </a:t>
            </a:r>
            <a:r>
              <a:rPr lang="en-US" b="1" dirty="0">
                <a:cs typeface="Arial" panose="020B0604020202020204" pitchFamily="34" charset="0"/>
              </a:rPr>
              <a:t>Video</a:t>
            </a:r>
          </a:p>
        </p:txBody>
      </p:sp>
      <p:sp>
        <p:nvSpPr>
          <p:cNvPr id="4" name="Text Placeholder 3">
            <a:extLst>
              <a:ext uri="{FF2B5EF4-FFF2-40B4-BE49-F238E27FC236}">
                <a16:creationId xmlns:a16="http://schemas.microsoft.com/office/drawing/2014/main" id="{C712F8FD-1C78-49EA-1A7A-929277FC864B}"/>
              </a:ext>
            </a:extLst>
          </p:cNvPr>
          <p:cNvSpPr>
            <a:spLocks noGrp="1"/>
          </p:cNvSpPr>
          <p:nvPr>
            <p:ph type="body" sz="half" idx="2"/>
          </p:nvPr>
        </p:nvSpPr>
        <p:spPr>
          <a:xfrm>
            <a:off x="495300" y="2057400"/>
            <a:ext cx="4497315" cy="3811588"/>
          </a:xfrm>
        </p:spPr>
        <p:txBody>
          <a:bodyPr>
            <a:noAutofit/>
          </a:bodyPr>
          <a:lstStyle/>
          <a:p>
            <a:pPr algn="just"/>
            <a:r>
              <a:rPr lang="en-US" sz="2400" dirty="0">
                <a:effectLst/>
                <a:ea typeface="Calibri" panose="020F0502020204030204" pitchFamily="34" charset="0"/>
                <a:cs typeface="Arial" panose="020B0604020202020204" pitchFamily="34" charset="0"/>
              </a:rPr>
              <a:t>Videos are another popular medium for architects to present their projects in an immersive and dynamic way. Videos can include camera shots, animations, voiceovers, and music to tell a visual story. Videos can be used for live presentations, websites, social media, and architectural competitions.</a:t>
            </a:r>
            <a:endParaRPr lang="en-US" sz="2400" dirty="0"/>
          </a:p>
        </p:txBody>
      </p:sp>
      <p:sp>
        <p:nvSpPr>
          <p:cNvPr id="5" name="Footer Placeholder 4">
            <a:extLst>
              <a:ext uri="{FF2B5EF4-FFF2-40B4-BE49-F238E27FC236}">
                <a16:creationId xmlns:a16="http://schemas.microsoft.com/office/drawing/2014/main" id="{10E9EA21-8F93-38F8-7DBC-2FB5A33A829E}"/>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55F2FD27-6875-2554-8F91-535DAEF97924}"/>
              </a:ext>
            </a:extLst>
          </p:cNvPr>
          <p:cNvSpPr>
            <a:spLocks noGrp="1"/>
          </p:cNvSpPr>
          <p:nvPr>
            <p:ph type="sldNum" sz="quarter" idx="12"/>
          </p:nvPr>
        </p:nvSpPr>
        <p:spPr/>
        <p:txBody>
          <a:bodyPr/>
          <a:lstStyle/>
          <a:p>
            <a:fld id="{312CC964-A50B-4C29-B4E4-2C30BB34CCF3}" type="slidenum">
              <a:rPr lang="en-US" smtClean="0"/>
              <a:t>18</a:t>
            </a:fld>
            <a:endParaRPr lang="en-US" dirty="0"/>
          </a:p>
        </p:txBody>
      </p:sp>
      <p:pic>
        <p:nvPicPr>
          <p:cNvPr id="14" name="Content Placeholder 13">
            <a:extLst>
              <a:ext uri="{FF2B5EF4-FFF2-40B4-BE49-F238E27FC236}">
                <a16:creationId xmlns:a16="http://schemas.microsoft.com/office/drawing/2014/main" id="{5FB2BFBE-BE09-68B8-C527-073EF8E4FBDD}"/>
              </a:ext>
            </a:extLst>
          </p:cNvPr>
          <p:cNvPicPr>
            <a:picLocks noGrp="1" noChangeAspect="1"/>
          </p:cNvPicPr>
          <p:nvPr>
            <p:ph idx="1"/>
          </p:nvPr>
        </p:nvPicPr>
        <p:blipFill>
          <a:blip r:embed="rId3"/>
          <a:stretch>
            <a:fillRect/>
          </a:stretch>
        </p:blipFill>
        <p:spPr>
          <a:xfrm>
            <a:off x="5524500" y="1437122"/>
            <a:ext cx="6172200" cy="3983755"/>
          </a:xfrm>
        </p:spPr>
      </p:pic>
    </p:spTree>
    <p:extLst>
      <p:ext uri="{BB962C8B-B14F-4D97-AF65-F5344CB8AC3E}">
        <p14:creationId xmlns:p14="http://schemas.microsoft.com/office/powerpoint/2010/main" val="2353023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3BD1-04DB-5C2E-6C30-7FC00CDB9C95}"/>
              </a:ext>
            </a:extLst>
          </p:cNvPr>
          <p:cNvSpPr>
            <a:spLocks noGrp="1"/>
          </p:cNvSpPr>
          <p:nvPr>
            <p:ph type="title"/>
          </p:nvPr>
        </p:nvSpPr>
        <p:spPr>
          <a:xfrm>
            <a:off x="480291" y="321600"/>
            <a:ext cx="4497315" cy="1331650"/>
          </a:xfrm>
        </p:spPr>
        <p:txBody>
          <a:bodyPr/>
          <a:lstStyle/>
          <a:p>
            <a:r>
              <a:rPr lang="en-US" sz="3200" dirty="0">
                <a:effectLst/>
                <a:ea typeface="Calibri" panose="020F0502020204030204" pitchFamily="34" charset="0"/>
                <a:cs typeface="Arial" panose="020B0604020202020204" pitchFamily="34" charset="0"/>
              </a:rPr>
              <a:t>Visual Presentation: </a:t>
            </a:r>
            <a:r>
              <a:rPr lang="en-US" b="1" dirty="0">
                <a:cs typeface="Arial" panose="020B0604020202020204" pitchFamily="34" charset="0"/>
              </a:rPr>
              <a:t>Animation</a:t>
            </a:r>
          </a:p>
        </p:txBody>
      </p:sp>
      <p:pic>
        <p:nvPicPr>
          <p:cNvPr id="8" name="Content Placeholder 7">
            <a:extLst>
              <a:ext uri="{FF2B5EF4-FFF2-40B4-BE49-F238E27FC236}">
                <a16:creationId xmlns:a16="http://schemas.microsoft.com/office/drawing/2014/main" id="{04EBBF5C-4925-28AD-177A-667C6447F29A}"/>
              </a:ext>
            </a:extLst>
          </p:cNvPr>
          <p:cNvPicPr>
            <a:picLocks noGrp="1" noChangeAspect="1"/>
          </p:cNvPicPr>
          <p:nvPr>
            <p:ph idx="1"/>
          </p:nvPr>
        </p:nvPicPr>
        <p:blipFill>
          <a:blip r:embed="rId3"/>
          <a:stretch>
            <a:fillRect/>
          </a:stretch>
        </p:blipFill>
        <p:spPr>
          <a:xfrm>
            <a:off x="5183188" y="1507115"/>
            <a:ext cx="6172200" cy="3834245"/>
          </a:xfrm>
        </p:spPr>
      </p:pic>
      <p:sp>
        <p:nvSpPr>
          <p:cNvPr id="4" name="Text Placeholder 3">
            <a:extLst>
              <a:ext uri="{FF2B5EF4-FFF2-40B4-BE49-F238E27FC236}">
                <a16:creationId xmlns:a16="http://schemas.microsoft.com/office/drawing/2014/main" id="{C712F8FD-1C78-49EA-1A7A-929277FC864B}"/>
              </a:ext>
            </a:extLst>
          </p:cNvPr>
          <p:cNvSpPr>
            <a:spLocks noGrp="1"/>
          </p:cNvSpPr>
          <p:nvPr>
            <p:ph type="body" sz="half" idx="2"/>
          </p:nvPr>
        </p:nvSpPr>
        <p:spPr>
          <a:xfrm>
            <a:off x="274710" y="2057400"/>
            <a:ext cx="4497315" cy="4143652"/>
          </a:xfrm>
        </p:spPr>
        <p:txBody>
          <a:bodyPr>
            <a:normAutofit/>
          </a:bodyPr>
          <a:lstStyle/>
          <a:p>
            <a:pPr algn="just"/>
            <a:r>
              <a:rPr lang="en-US" sz="2400" dirty="0">
                <a:effectLst/>
                <a:ea typeface="Calibri" panose="020F0502020204030204" pitchFamily="34" charset="0"/>
                <a:cs typeface="Arial" panose="020B0604020202020204" pitchFamily="34" charset="0"/>
              </a:rPr>
              <a:t>Animations are an effective way for architects to present complex concepts or design processes clearly and interactively. Animations may include 3D objects, camera movements, lighting, and color effects to make projects more lively and engaging.</a:t>
            </a:r>
            <a:endParaRPr lang="en-US" sz="2400" dirty="0"/>
          </a:p>
        </p:txBody>
      </p:sp>
      <p:sp>
        <p:nvSpPr>
          <p:cNvPr id="5" name="Footer Placeholder 4">
            <a:extLst>
              <a:ext uri="{FF2B5EF4-FFF2-40B4-BE49-F238E27FC236}">
                <a16:creationId xmlns:a16="http://schemas.microsoft.com/office/drawing/2014/main" id="{10E9EA21-8F93-38F8-7DBC-2FB5A33A829E}"/>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55F2FD27-6875-2554-8F91-535DAEF97924}"/>
              </a:ext>
            </a:extLst>
          </p:cNvPr>
          <p:cNvSpPr>
            <a:spLocks noGrp="1"/>
          </p:cNvSpPr>
          <p:nvPr>
            <p:ph type="sldNum" sz="quarter" idx="12"/>
          </p:nvPr>
        </p:nvSpPr>
        <p:spPr/>
        <p:txBody>
          <a:bodyPr/>
          <a:lstStyle/>
          <a:p>
            <a:fld id="{312CC964-A50B-4C29-B4E4-2C30BB34CCF3}" type="slidenum">
              <a:rPr lang="en-US" smtClean="0"/>
              <a:t>19</a:t>
            </a:fld>
            <a:endParaRPr lang="en-US" dirty="0"/>
          </a:p>
        </p:txBody>
      </p:sp>
    </p:spTree>
    <p:extLst>
      <p:ext uri="{BB962C8B-B14F-4D97-AF65-F5344CB8AC3E}">
        <p14:creationId xmlns:p14="http://schemas.microsoft.com/office/powerpoint/2010/main" val="283311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ow angle view of buildings in a city">
            <a:extLst>
              <a:ext uri="{FF2B5EF4-FFF2-40B4-BE49-F238E27FC236}">
                <a16:creationId xmlns:a16="http://schemas.microsoft.com/office/drawing/2014/main" id="{3CF2725B-8BAD-4651-8A3F-80E73387133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7" r="7"/>
          <a:stretch/>
        </p:blipFill>
        <p:spPr>
          <a:xfrm>
            <a:off x="2623279" y="0"/>
            <a:ext cx="9568721" cy="6858000"/>
          </a:xfrm>
        </p:spPr>
      </p:pic>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520696" y="679700"/>
            <a:ext cx="8058150" cy="2171700"/>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br>
              <a:rPr lang="en-US" dirty="0"/>
            </a:br>
            <a:r>
              <a:rPr lang="fr-FR" sz="4400" b="1" i="0" kern="100" dirty="0">
                <a:effectLst/>
                <a:latin typeface="+mj-lt"/>
                <a:cs typeface="Arial" panose="020B0604020202020204" pitchFamily="34" charset="0"/>
              </a:rPr>
              <a:t>Modes de communication de l’architecte </a:t>
            </a:r>
            <a:br>
              <a:rPr lang="fr-FR" sz="1800" b="1" kern="100" dirty="0">
                <a:effectLst/>
                <a:latin typeface="Times New Roman" panose="02020603050405020304" pitchFamily="18" charset="0"/>
                <a:cs typeface="Arial" panose="020B0604020202020204" pitchFamily="34" charset="0"/>
              </a:rPr>
            </a:br>
            <a:endParaRPr lang="en-US" dirty="0"/>
          </a:p>
        </p:txBody>
      </p:sp>
      <p:sp>
        <p:nvSpPr>
          <p:cNvPr id="5" name="Text Placeholder 4">
            <a:extLst>
              <a:ext uri="{FF2B5EF4-FFF2-40B4-BE49-F238E27FC236}">
                <a16:creationId xmlns:a16="http://schemas.microsoft.com/office/drawing/2014/main" id="{4F6AABE6-3951-EB57-7C49-78BB2E5C352A}"/>
              </a:ext>
            </a:extLst>
          </p:cNvPr>
          <p:cNvSpPr>
            <a:spLocks noGrp="1"/>
          </p:cNvSpPr>
          <p:nvPr>
            <p:ph type="body" sz="quarter" idx="14"/>
          </p:nvPr>
        </p:nvSpPr>
        <p:spPr>
          <a:xfrm>
            <a:off x="520696" y="4190999"/>
            <a:ext cx="3338626" cy="1021681"/>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fr-CA" sz="3200" dirty="0"/>
              <a:t>Cours 02</a:t>
            </a:r>
            <a:endParaRPr lang="fr-FR" sz="3200" dirty="0"/>
          </a:p>
        </p:txBody>
      </p:sp>
    </p:spTree>
    <p:extLst>
      <p:ext uri="{BB962C8B-B14F-4D97-AF65-F5344CB8AC3E}">
        <p14:creationId xmlns:p14="http://schemas.microsoft.com/office/powerpoint/2010/main" val="170963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3BD1-04DB-5C2E-6C30-7FC00CDB9C95}"/>
              </a:ext>
            </a:extLst>
          </p:cNvPr>
          <p:cNvSpPr>
            <a:spLocks noGrp="1"/>
          </p:cNvSpPr>
          <p:nvPr>
            <p:ph type="title"/>
          </p:nvPr>
        </p:nvSpPr>
        <p:spPr>
          <a:xfrm>
            <a:off x="41644" y="-248975"/>
            <a:ext cx="5256212" cy="1331650"/>
          </a:xfrm>
        </p:spPr>
        <p:txBody>
          <a:bodyPr/>
          <a:lstStyle/>
          <a:p>
            <a:r>
              <a:rPr lang="en-US" sz="3200" dirty="0">
                <a:effectLst/>
                <a:ea typeface="Calibri" panose="020F0502020204030204" pitchFamily="34" charset="0"/>
                <a:cs typeface="Arial" panose="020B0604020202020204" pitchFamily="34" charset="0"/>
              </a:rPr>
              <a:t>Visual Presentation: </a:t>
            </a:r>
            <a:r>
              <a:rPr lang="en-US" sz="3200" b="1" dirty="0">
                <a:effectLst/>
                <a:ea typeface="Calibri" panose="020F0502020204030204" pitchFamily="34" charset="0"/>
                <a:cs typeface="Arial" panose="020B0604020202020204" pitchFamily="34" charset="0"/>
              </a:rPr>
              <a:t>Poster</a:t>
            </a:r>
            <a:endParaRPr lang="en-US" b="1" dirty="0"/>
          </a:p>
        </p:txBody>
      </p:sp>
      <p:sp>
        <p:nvSpPr>
          <p:cNvPr id="3" name="Content Placeholder 2">
            <a:extLst>
              <a:ext uri="{FF2B5EF4-FFF2-40B4-BE49-F238E27FC236}">
                <a16:creationId xmlns:a16="http://schemas.microsoft.com/office/drawing/2014/main" id="{EA714CE1-5AB7-8B19-D7FC-6C9AE5EC0140}"/>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712F8FD-1C78-49EA-1A7A-929277FC864B}"/>
              </a:ext>
            </a:extLst>
          </p:cNvPr>
          <p:cNvSpPr>
            <a:spLocks noGrp="1"/>
          </p:cNvSpPr>
          <p:nvPr>
            <p:ph type="body" sz="half" idx="2"/>
          </p:nvPr>
        </p:nvSpPr>
        <p:spPr/>
        <p:txBody>
          <a:bodyPr/>
          <a:lstStyle/>
          <a:p>
            <a:endParaRPr lang="en-US" dirty="0"/>
          </a:p>
        </p:txBody>
      </p:sp>
      <p:sp>
        <p:nvSpPr>
          <p:cNvPr id="5" name="Footer Placeholder 4">
            <a:extLst>
              <a:ext uri="{FF2B5EF4-FFF2-40B4-BE49-F238E27FC236}">
                <a16:creationId xmlns:a16="http://schemas.microsoft.com/office/drawing/2014/main" id="{10E9EA21-8F93-38F8-7DBC-2FB5A33A829E}"/>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55F2FD27-6875-2554-8F91-535DAEF97924}"/>
              </a:ext>
            </a:extLst>
          </p:cNvPr>
          <p:cNvSpPr>
            <a:spLocks noGrp="1"/>
          </p:cNvSpPr>
          <p:nvPr>
            <p:ph type="sldNum" sz="quarter" idx="12"/>
          </p:nvPr>
        </p:nvSpPr>
        <p:spPr/>
        <p:txBody>
          <a:bodyPr/>
          <a:lstStyle/>
          <a:p>
            <a:fld id="{312CC964-A50B-4C29-B4E4-2C30BB34CCF3}" type="slidenum">
              <a:rPr lang="en-US" smtClean="0"/>
              <a:t>20</a:t>
            </a:fld>
            <a:endParaRPr lang="en-US" dirty="0"/>
          </a:p>
        </p:txBody>
      </p:sp>
      <p:pic>
        <p:nvPicPr>
          <p:cNvPr id="8" name="Picture 7">
            <a:extLst>
              <a:ext uri="{FF2B5EF4-FFF2-40B4-BE49-F238E27FC236}">
                <a16:creationId xmlns:a16="http://schemas.microsoft.com/office/drawing/2014/main" id="{2E8A6E3B-6EED-0D0E-037C-6A0114F455A5}"/>
              </a:ext>
            </a:extLst>
          </p:cNvPr>
          <p:cNvPicPr>
            <a:picLocks noChangeAspect="1"/>
          </p:cNvPicPr>
          <p:nvPr/>
        </p:nvPicPr>
        <p:blipFill>
          <a:blip r:embed="rId3"/>
          <a:stretch>
            <a:fillRect/>
          </a:stretch>
        </p:blipFill>
        <p:spPr>
          <a:xfrm>
            <a:off x="1786364" y="675940"/>
            <a:ext cx="10287000" cy="5905500"/>
          </a:xfrm>
          <a:prstGeom prst="rect">
            <a:avLst/>
          </a:prstGeom>
        </p:spPr>
      </p:pic>
    </p:spTree>
    <p:extLst>
      <p:ext uri="{BB962C8B-B14F-4D97-AF65-F5344CB8AC3E}">
        <p14:creationId xmlns:p14="http://schemas.microsoft.com/office/powerpoint/2010/main" val="42207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3BD1-04DB-5C2E-6C30-7FC00CDB9C95}"/>
              </a:ext>
            </a:extLst>
          </p:cNvPr>
          <p:cNvSpPr>
            <a:spLocks noGrp="1"/>
          </p:cNvSpPr>
          <p:nvPr>
            <p:ph type="title"/>
          </p:nvPr>
        </p:nvSpPr>
        <p:spPr>
          <a:xfrm>
            <a:off x="670294" y="879475"/>
            <a:ext cx="5256212" cy="1331650"/>
          </a:xfrm>
        </p:spPr>
        <p:txBody>
          <a:bodyPr/>
          <a:lstStyle/>
          <a:p>
            <a:r>
              <a:rPr lang="en-US" sz="3200" dirty="0">
                <a:effectLst/>
                <a:ea typeface="Calibri" panose="020F0502020204030204" pitchFamily="34" charset="0"/>
                <a:cs typeface="Arial" panose="020B0604020202020204" pitchFamily="34" charset="0"/>
              </a:rPr>
              <a:t>Visual Presentation: </a:t>
            </a:r>
            <a:r>
              <a:rPr lang="en-US" sz="3200" b="1" dirty="0">
                <a:effectLst/>
                <a:ea typeface="Calibri" panose="020F0502020204030204" pitchFamily="34" charset="0"/>
                <a:cs typeface="Arial" panose="020B0604020202020204" pitchFamily="34" charset="0"/>
              </a:rPr>
              <a:t>Poster</a:t>
            </a:r>
            <a:endParaRPr lang="en-US" b="1" dirty="0"/>
          </a:p>
        </p:txBody>
      </p:sp>
      <p:sp>
        <p:nvSpPr>
          <p:cNvPr id="3" name="Content Placeholder 2">
            <a:extLst>
              <a:ext uri="{FF2B5EF4-FFF2-40B4-BE49-F238E27FC236}">
                <a16:creationId xmlns:a16="http://schemas.microsoft.com/office/drawing/2014/main" id="{EA714CE1-5AB7-8B19-D7FC-6C9AE5EC0140}"/>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10E9EA21-8F93-38F8-7DBC-2FB5A33A829E}"/>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55F2FD27-6875-2554-8F91-535DAEF97924}"/>
              </a:ext>
            </a:extLst>
          </p:cNvPr>
          <p:cNvSpPr>
            <a:spLocks noGrp="1"/>
          </p:cNvSpPr>
          <p:nvPr>
            <p:ph type="sldNum" sz="quarter" idx="12"/>
          </p:nvPr>
        </p:nvSpPr>
        <p:spPr/>
        <p:txBody>
          <a:bodyPr/>
          <a:lstStyle/>
          <a:p>
            <a:fld id="{312CC964-A50B-4C29-B4E4-2C30BB34CCF3}" type="slidenum">
              <a:rPr lang="en-US" smtClean="0"/>
              <a:t>21</a:t>
            </a:fld>
            <a:endParaRPr lang="en-US" dirty="0"/>
          </a:p>
        </p:txBody>
      </p:sp>
      <p:pic>
        <p:nvPicPr>
          <p:cNvPr id="9" name="Picture 8">
            <a:extLst>
              <a:ext uri="{FF2B5EF4-FFF2-40B4-BE49-F238E27FC236}">
                <a16:creationId xmlns:a16="http://schemas.microsoft.com/office/drawing/2014/main" id="{82D197AD-0D9E-F133-975A-FE9C4E1276D2}"/>
              </a:ext>
            </a:extLst>
          </p:cNvPr>
          <p:cNvPicPr>
            <a:picLocks noChangeAspect="1"/>
          </p:cNvPicPr>
          <p:nvPr/>
        </p:nvPicPr>
        <p:blipFill>
          <a:blip r:embed="rId3"/>
          <a:stretch>
            <a:fillRect/>
          </a:stretch>
        </p:blipFill>
        <p:spPr>
          <a:xfrm>
            <a:off x="5461304" y="0"/>
            <a:ext cx="4452265" cy="6858000"/>
          </a:xfrm>
          <a:prstGeom prst="rect">
            <a:avLst/>
          </a:prstGeom>
        </p:spPr>
      </p:pic>
    </p:spTree>
    <p:extLst>
      <p:ext uri="{BB962C8B-B14F-4D97-AF65-F5344CB8AC3E}">
        <p14:creationId xmlns:p14="http://schemas.microsoft.com/office/powerpoint/2010/main" val="1259675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894C6D-615C-E4B7-1C05-821430BCD389}"/>
              </a:ext>
            </a:extLst>
          </p:cNvPr>
          <p:cNvSpPr>
            <a:spLocks noGrp="1"/>
          </p:cNvSpPr>
          <p:nvPr>
            <p:ph type="ctrTitle"/>
          </p:nvPr>
        </p:nvSpPr>
        <p:spPr>
          <a:xfrm>
            <a:off x="5364948" y="1110584"/>
            <a:ext cx="6153912" cy="3922755"/>
          </a:xfrm>
        </p:spPr>
        <p:txBody>
          <a:bodyPr/>
          <a:lstStyle/>
          <a:p>
            <a:br>
              <a:rPr lang="en-US" b="1" kern="100" dirty="0">
                <a:cs typeface="Arial" panose="020B0604020202020204" pitchFamily="34" charset="0"/>
              </a:rPr>
            </a:br>
            <a:r>
              <a:rPr lang="en-US" b="1" kern="100" dirty="0">
                <a:cs typeface="Arial" panose="020B0604020202020204" pitchFamily="34" charset="0"/>
              </a:rPr>
              <a:t>Professional Writing </a:t>
            </a:r>
          </a:p>
        </p:txBody>
      </p:sp>
      <p:sp>
        <p:nvSpPr>
          <p:cNvPr id="9" name="Subtitle 8">
            <a:extLst>
              <a:ext uri="{FF2B5EF4-FFF2-40B4-BE49-F238E27FC236}">
                <a16:creationId xmlns:a16="http://schemas.microsoft.com/office/drawing/2014/main" id="{6BC40853-CAA5-BD0D-9CAE-764679D49539}"/>
              </a:ext>
            </a:extLst>
          </p:cNvPr>
          <p:cNvSpPr>
            <a:spLocks noGrp="1"/>
          </p:cNvSpPr>
          <p:nvPr>
            <p:ph type="subTitle" idx="1"/>
          </p:nvPr>
        </p:nvSpPr>
        <p:spPr>
          <a:xfrm>
            <a:off x="5364948" y="5033339"/>
            <a:ext cx="6157951" cy="835833"/>
          </a:xfrm>
        </p:spPr>
        <p:txBody>
          <a:bodyPr/>
          <a:lstStyle/>
          <a:p>
            <a:r>
              <a:rPr lang="en-US" kern="100" dirty="0">
                <a:latin typeface="+mj-lt"/>
                <a:cs typeface="Arial" panose="020B0604020202020204" pitchFamily="34" charset="0"/>
              </a:rPr>
              <a:t>Reports, Notes, Theses </a:t>
            </a:r>
          </a:p>
        </p:txBody>
      </p:sp>
      <p:sp>
        <p:nvSpPr>
          <p:cNvPr id="4" name="Footer Placeholder 3">
            <a:extLst>
              <a:ext uri="{FF2B5EF4-FFF2-40B4-BE49-F238E27FC236}">
                <a16:creationId xmlns:a16="http://schemas.microsoft.com/office/drawing/2014/main" id="{3FB3C1AF-F94F-B1E4-B8B8-7C05B29FF51C}"/>
              </a:ext>
            </a:extLst>
          </p:cNvPr>
          <p:cNvSpPr>
            <a:spLocks noGrp="1"/>
          </p:cNvSpPr>
          <p:nvPr>
            <p:ph type="ftr" sz="quarter" idx="11"/>
          </p:nvPr>
        </p:nvSpPr>
        <p:spPr/>
        <p:txBody>
          <a:bodyPr/>
          <a:lstStyle/>
          <a:p>
            <a:r>
              <a:rPr lang="en-US"/>
              <a:t>TP1 2023-2024</a:t>
            </a:r>
            <a:endParaRPr lang="en-US" dirty="0"/>
          </a:p>
        </p:txBody>
      </p:sp>
      <p:sp>
        <p:nvSpPr>
          <p:cNvPr id="7" name="Slide Number Placeholder 6">
            <a:extLst>
              <a:ext uri="{FF2B5EF4-FFF2-40B4-BE49-F238E27FC236}">
                <a16:creationId xmlns:a16="http://schemas.microsoft.com/office/drawing/2014/main" id="{3FFEBF80-9170-3770-F3F7-CDA928C0A3A2}"/>
              </a:ext>
            </a:extLst>
          </p:cNvPr>
          <p:cNvSpPr>
            <a:spLocks noGrp="1"/>
          </p:cNvSpPr>
          <p:nvPr>
            <p:ph type="sldNum" sz="quarter" idx="12"/>
          </p:nvPr>
        </p:nvSpPr>
        <p:spPr/>
        <p:txBody>
          <a:bodyPr/>
          <a:lstStyle/>
          <a:p>
            <a:fld id="{312CC964-A50B-4C29-B4E4-2C30BB34CCF3}" type="slidenum">
              <a:rPr lang="en-US" smtClean="0"/>
              <a:t>22</a:t>
            </a:fld>
            <a:endParaRPr lang="en-US" dirty="0"/>
          </a:p>
        </p:txBody>
      </p:sp>
      <p:pic>
        <p:nvPicPr>
          <p:cNvPr id="10" name="Picture Placeholder 9">
            <a:extLst>
              <a:ext uri="{FF2B5EF4-FFF2-40B4-BE49-F238E27FC236}">
                <a16:creationId xmlns:a16="http://schemas.microsoft.com/office/drawing/2014/main" id="{5FB18D55-77F9-C651-A66E-4E4A0CFA36E9}"/>
              </a:ext>
            </a:extLst>
          </p:cNvPr>
          <p:cNvPicPr>
            <a:picLocks noGrp="1" noChangeAspect="1"/>
          </p:cNvPicPr>
          <p:nvPr>
            <p:ph type="pic" sz="quarter" idx="13"/>
          </p:nvPr>
        </p:nvPicPr>
        <p:blipFill>
          <a:blip r:embed="rId2"/>
          <a:srcRect l="20019" r="20019"/>
          <a:stretch/>
        </p:blipFill>
        <p:spPr/>
      </p:pic>
    </p:spTree>
    <p:extLst>
      <p:ext uri="{BB962C8B-B14F-4D97-AF65-F5344CB8AC3E}">
        <p14:creationId xmlns:p14="http://schemas.microsoft.com/office/powerpoint/2010/main" val="4129414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A096639-BB50-7751-15A3-FB4377BEEB17}"/>
              </a:ext>
            </a:extLst>
          </p:cNvPr>
          <p:cNvSpPr>
            <a:spLocks noGrp="1"/>
          </p:cNvSpPr>
          <p:nvPr>
            <p:ph type="title"/>
          </p:nvPr>
        </p:nvSpPr>
        <p:spPr/>
        <p:txBody>
          <a:bodyPr/>
          <a:lstStyle/>
          <a:p>
            <a:r>
              <a:rPr lang="en-US" b="1" kern="100" dirty="0">
                <a:cs typeface="Arial" panose="020B0604020202020204" pitchFamily="34" charset="0"/>
              </a:rPr>
              <a:t>Professional Writing</a:t>
            </a:r>
            <a:endParaRPr lang="en-US" dirty="0"/>
          </a:p>
        </p:txBody>
      </p:sp>
      <p:sp>
        <p:nvSpPr>
          <p:cNvPr id="15" name="Text Placeholder 14">
            <a:extLst>
              <a:ext uri="{FF2B5EF4-FFF2-40B4-BE49-F238E27FC236}">
                <a16:creationId xmlns:a16="http://schemas.microsoft.com/office/drawing/2014/main" id="{64EBAFA2-6754-4ACE-E85A-14E9FA08B6BE}"/>
              </a:ext>
            </a:extLst>
          </p:cNvPr>
          <p:cNvSpPr>
            <a:spLocks noGrp="1"/>
          </p:cNvSpPr>
          <p:nvPr>
            <p:ph type="body" sz="half" idx="2"/>
          </p:nvPr>
        </p:nvSpPr>
        <p:spPr>
          <a:xfrm>
            <a:off x="839788" y="2057400"/>
            <a:ext cx="4189412" cy="4143652"/>
          </a:xfrm>
        </p:spPr>
        <p:txBody>
          <a:bodyPr>
            <a:normAutofit/>
          </a:bodyPr>
          <a:lstStyle/>
          <a:p>
            <a:pPr algn="just"/>
            <a:r>
              <a:rPr lang="en-US" sz="2400" dirty="0">
                <a:effectLst/>
                <a:ea typeface="Calibri" panose="020F0502020204030204" pitchFamily="34" charset="0"/>
                <a:cs typeface="Arial" panose="020B0604020202020204" pitchFamily="34" charset="0"/>
              </a:rPr>
              <a:t>Professional writing is an integral part of an architect's work, as they often need to communicate technical information, plans, and drawings to various stakeholders.</a:t>
            </a:r>
            <a:endParaRPr lang="en-US" sz="2400" dirty="0"/>
          </a:p>
        </p:txBody>
      </p:sp>
      <p:sp>
        <p:nvSpPr>
          <p:cNvPr id="5" name="Footer Placeholder 4">
            <a:extLst>
              <a:ext uri="{FF2B5EF4-FFF2-40B4-BE49-F238E27FC236}">
                <a16:creationId xmlns:a16="http://schemas.microsoft.com/office/drawing/2014/main" id="{E1DAEFCB-6DA5-047F-84D8-B2FA896DA196}"/>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38C6DE3D-7A95-2145-93D7-1A28BA01142E}"/>
              </a:ext>
            </a:extLst>
          </p:cNvPr>
          <p:cNvSpPr>
            <a:spLocks noGrp="1"/>
          </p:cNvSpPr>
          <p:nvPr>
            <p:ph type="sldNum" sz="quarter" idx="12"/>
          </p:nvPr>
        </p:nvSpPr>
        <p:spPr/>
        <p:txBody>
          <a:bodyPr/>
          <a:lstStyle/>
          <a:p>
            <a:fld id="{312CC964-A50B-4C29-B4E4-2C30BB34CCF3}" type="slidenum">
              <a:rPr lang="en-US" smtClean="0"/>
              <a:t>23</a:t>
            </a:fld>
            <a:endParaRPr lang="en-US" dirty="0"/>
          </a:p>
        </p:txBody>
      </p:sp>
      <p:pic>
        <p:nvPicPr>
          <p:cNvPr id="7" name="Content Placeholder 6">
            <a:extLst>
              <a:ext uri="{FF2B5EF4-FFF2-40B4-BE49-F238E27FC236}">
                <a16:creationId xmlns:a16="http://schemas.microsoft.com/office/drawing/2014/main" id="{D90DD1C2-7A6D-908E-552C-5B250D9F5EED}"/>
              </a:ext>
            </a:extLst>
          </p:cNvPr>
          <p:cNvPicPr>
            <a:picLocks noGrp="1" noChangeAspect="1"/>
          </p:cNvPicPr>
          <p:nvPr>
            <p:ph idx="1"/>
          </p:nvPr>
        </p:nvPicPr>
        <p:blipFill>
          <a:blip r:embed="rId3"/>
          <a:stretch>
            <a:fillRect/>
          </a:stretch>
        </p:blipFill>
        <p:spPr>
          <a:xfrm>
            <a:off x="5183188" y="1633702"/>
            <a:ext cx="6172200" cy="3581071"/>
          </a:xfrm>
        </p:spPr>
      </p:pic>
    </p:spTree>
    <p:extLst>
      <p:ext uri="{BB962C8B-B14F-4D97-AF65-F5344CB8AC3E}">
        <p14:creationId xmlns:p14="http://schemas.microsoft.com/office/powerpoint/2010/main" val="126320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A096639-BB50-7751-15A3-FB4377BEEB17}"/>
              </a:ext>
            </a:extLst>
          </p:cNvPr>
          <p:cNvSpPr>
            <a:spLocks noGrp="1"/>
          </p:cNvSpPr>
          <p:nvPr>
            <p:ph type="title"/>
          </p:nvPr>
        </p:nvSpPr>
        <p:spPr>
          <a:xfrm>
            <a:off x="333706" y="-191606"/>
            <a:ext cx="4670205" cy="1331650"/>
          </a:xfrm>
        </p:spPr>
        <p:txBody>
          <a:bodyPr/>
          <a:lstStyle/>
          <a:p>
            <a:r>
              <a:rPr lang="en-US" kern="100" dirty="0">
                <a:cs typeface="Arial" panose="020B0604020202020204" pitchFamily="34" charset="0"/>
              </a:rPr>
              <a:t>Professional Writing: </a:t>
            </a:r>
            <a:r>
              <a:rPr lang="en-US" b="1" kern="100" dirty="0">
                <a:cs typeface="Arial" panose="020B0604020202020204" pitchFamily="34" charset="0"/>
              </a:rPr>
              <a:t>reports</a:t>
            </a:r>
            <a:endParaRPr lang="en-US" dirty="0"/>
          </a:p>
        </p:txBody>
      </p:sp>
      <p:sp>
        <p:nvSpPr>
          <p:cNvPr id="15" name="Text Placeholder 14">
            <a:extLst>
              <a:ext uri="{FF2B5EF4-FFF2-40B4-BE49-F238E27FC236}">
                <a16:creationId xmlns:a16="http://schemas.microsoft.com/office/drawing/2014/main" id="{64EBAFA2-6754-4ACE-E85A-14E9FA08B6BE}"/>
              </a:ext>
            </a:extLst>
          </p:cNvPr>
          <p:cNvSpPr>
            <a:spLocks noGrp="1"/>
          </p:cNvSpPr>
          <p:nvPr>
            <p:ph type="body" sz="half" idx="2"/>
          </p:nvPr>
        </p:nvSpPr>
        <p:spPr>
          <a:xfrm>
            <a:off x="154429" y="1292662"/>
            <a:ext cx="5408171" cy="4143652"/>
          </a:xfrm>
        </p:spPr>
        <p:txBody>
          <a:bodyPr>
            <a:noAutofit/>
          </a:bodyPr>
          <a:lstStyle/>
          <a:p>
            <a:pPr lvl="0" algn="just" rtl="0">
              <a:lnSpc>
                <a:spcPct val="150000"/>
              </a:lnSpc>
              <a:spcAft>
                <a:spcPts val="800"/>
              </a:spcAft>
            </a:pPr>
            <a:r>
              <a:rPr lang="en-US" sz="2400" kern="100" dirty="0">
                <a:effectLst/>
                <a:ea typeface="Calibri" panose="020F0502020204030204" pitchFamily="34" charset="0"/>
                <a:cs typeface="Arial" panose="020B0604020202020204" pitchFamily="34" charset="0"/>
              </a:rPr>
              <a:t>Reports are detailed documents that describe an architectural project, its context, constraints, objectives, and solutions. Reports may include plans, sections, elevations, diagrams, images, and analyses to explain design choices and technical solutions. Reports can be used for presentations to clients, local authorities, partners, and collaborators.</a:t>
            </a:r>
            <a:endParaRPr lang="fr-FR" sz="2400" kern="100" dirty="0">
              <a:effectLst/>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E1DAEFCB-6DA5-047F-84D8-B2FA896DA196}"/>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38C6DE3D-7A95-2145-93D7-1A28BA01142E}"/>
              </a:ext>
            </a:extLst>
          </p:cNvPr>
          <p:cNvSpPr>
            <a:spLocks noGrp="1"/>
          </p:cNvSpPr>
          <p:nvPr>
            <p:ph type="sldNum" sz="quarter" idx="12"/>
          </p:nvPr>
        </p:nvSpPr>
        <p:spPr/>
        <p:txBody>
          <a:bodyPr/>
          <a:lstStyle/>
          <a:p>
            <a:fld id="{312CC964-A50B-4C29-B4E4-2C30BB34CCF3}" type="slidenum">
              <a:rPr lang="en-US" smtClean="0"/>
              <a:t>24</a:t>
            </a:fld>
            <a:endParaRPr lang="en-US" dirty="0"/>
          </a:p>
        </p:txBody>
      </p:sp>
      <p:pic>
        <p:nvPicPr>
          <p:cNvPr id="11" name="Content Placeholder 10">
            <a:extLst>
              <a:ext uri="{FF2B5EF4-FFF2-40B4-BE49-F238E27FC236}">
                <a16:creationId xmlns:a16="http://schemas.microsoft.com/office/drawing/2014/main" id="{465DE082-A00A-D863-D4B5-030FD81E37D1}"/>
              </a:ext>
            </a:extLst>
          </p:cNvPr>
          <p:cNvPicPr>
            <a:picLocks noGrp="1" noChangeAspect="1"/>
          </p:cNvPicPr>
          <p:nvPr>
            <p:ph idx="1"/>
          </p:nvPr>
        </p:nvPicPr>
        <p:blipFill>
          <a:blip r:embed="rId2"/>
          <a:stretch>
            <a:fillRect/>
          </a:stretch>
        </p:blipFill>
        <p:spPr>
          <a:xfrm>
            <a:off x="6096000" y="1292662"/>
            <a:ext cx="5917765" cy="4648761"/>
          </a:xfrm>
        </p:spPr>
      </p:pic>
    </p:spTree>
    <p:extLst>
      <p:ext uri="{BB962C8B-B14F-4D97-AF65-F5344CB8AC3E}">
        <p14:creationId xmlns:p14="http://schemas.microsoft.com/office/powerpoint/2010/main" val="17396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A096639-BB50-7751-15A3-FB4377BEEB17}"/>
              </a:ext>
            </a:extLst>
          </p:cNvPr>
          <p:cNvSpPr>
            <a:spLocks noGrp="1"/>
          </p:cNvSpPr>
          <p:nvPr>
            <p:ph type="title"/>
          </p:nvPr>
        </p:nvSpPr>
        <p:spPr>
          <a:xfrm>
            <a:off x="892395" y="-38988"/>
            <a:ext cx="4822605" cy="1331650"/>
          </a:xfrm>
        </p:spPr>
        <p:txBody>
          <a:bodyPr/>
          <a:lstStyle/>
          <a:p>
            <a:r>
              <a:rPr lang="en-US" kern="100" dirty="0">
                <a:cs typeface="Arial" panose="020B0604020202020204" pitchFamily="34" charset="0"/>
              </a:rPr>
              <a:t>Professional Writing: </a:t>
            </a:r>
            <a:r>
              <a:rPr lang="en-US" b="1" kern="100" dirty="0">
                <a:cs typeface="Arial" panose="020B0604020202020204" pitchFamily="34" charset="0"/>
              </a:rPr>
              <a:t>Notes</a:t>
            </a:r>
          </a:p>
        </p:txBody>
      </p:sp>
      <p:sp>
        <p:nvSpPr>
          <p:cNvPr id="15" name="Text Placeholder 14">
            <a:extLst>
              <a:ext uri="{FF2B5EF4-FFF2-40B4-BE49-F238E27FC236}">
                <a16:creationId xmlns:a16="http://schemas.microsoft.com/office/drawing/2014/main" id="{64EBAFA2-6754-4ACE-E85A-14E9FA08B6BE}"/>
              </a:ext>
            </a:extLst>
          </p:cNvPr>
          <p:cNvSpPr>
            <a:spLocks noGrp="1"/>
          </p:cNvSpPr>
          <p:nvPr>
            <p:ph type="body" sz="half" idx="2"/>
          </p:nvPr>
        </p:nvSpPr>
        <p:spPr>
          <a:xfrm>
            <a:off x="504210" y="1292662"/>
            <a:ext cx="4670203" cy="4143652"/>
          </a:xfrm>
        </p:spPr>
        <p:txBody>
          <a:bodyPr>
            <a:noAutofit/>
          </a:bodyPr>
          <a:lstStyle/>
          <a:p>
            <a:pPr lvl="0" algn="just" rtl="0">
              <a:lnSpc>
                <a:spcPct val="150000"/>
              </a:lnSpc>
              <a:spcAft>
                <a:spcPts val="800"/>
              </a:spcAft>
            </a:pPr>
            <a:r>
              <a:rPr lang="en-US" sz="2400" kern="100" dirty="0">
                <a:cs typeface="Arial" panose="020B0604020202020204" pitchFamily="34" charset="0"/>
              </a:rPr>
              <a:t>Notes are shorter documents used to communicate technical information, instructions, and remarks about an ongoing project. Notes may include drawings, diagrams, annotations, and recommendations to guide the work of collaborators and ensure project quality and consistency.</a:t>
            </a:r>
            <a:endParaRPr lang="fr-FR" sz="2400" kern="100" dirty="0">
              <a:cs typeface="Arial" panose="020B0604020202020204" pitchFamily="34" charset="0"/>
            </a:endParaRPr>
          </a:p>
        </p:txBody>
      </p:sp>
      <p:sp>
        <p:nvSpPr>
          <p:cNvPr id="5" name="Footer Placeholder 4">
            <a:extLst>
              <a:ext uri="{FF2B5EF4-FFF2-40B4-BE49-F238E27FC236}">
                <a16:creationId xmlns:a16="http://schemas.microsoft.com/office/drawing/2014/main" id="{E1DAEFCB-6DA5-047F-84D8-B2FA896DA196}"/>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38C6DE3D-7A95-2145-93D7-1A28BA01142E}"/>
              </a:ext>
            </a:extLst>
          </p:cNvPr>
          <p:cNvSpPr>
            <a:spLocks noGrp="1"/>
          </p:cNvSpPr>
          <p:nvPr>
            <p:ph type="sldNum" sz="quarter" idx="12"/>
          </p:nvPr>
        </p:nvSpPr>
        <p:spPr/>
        <p:txBody>
          <a:bodyPr/>
          <a:lstStyle/>
          <a:p>
            <a:fld id="{312CC964-A50B-4C29-B4E4-2C30BB34CCF3}" type="slidenum">
              <a:rPr lang="en-US" smtClean="0"/>
              <a:t>25</a:t>
            </a:fld>
            <a:endParaRPr lang="en-US" dirty="0"/>
          </a:p>
        </p:txBody>
      </p:sp>
      <p:pic>
        <p:nvPicPr>
          <p:cNvPr id="11" name="Content Placeholder 10">
            <a:extLst>
              <a:ext uri="{FF2B5EF4-FFF2-40B4-BE49-F238E27FC236}">
                <a16:creationId xmlns:a16="http://schemas.microsoft.com/office/drawing/2014/main" id="{469469E8-324E-704A-5B89-4F96CBF20D25}"/>
              </a:ext>
            </a:extLst>
          </p:cNvPr>
          <p:cNvPicPr>
            <a:picLocks noGrp="1" noChangeAspect="1"/>
          </p:cNvPicPr>
          <p:nvPr>
            <p:ph idx="1"/>
          </p:nvPr>
        </p:nvPicPr>
        <p:blipFill>
          <a:blip r:embed="rId2"/>
          <a:stretch>
            <a:fillRect/>
          </a:stretch>
        </p:blipFill>
        <p:spPr>
          <a:xfrm>
            <a:off x="5430277" y="1113587"/>
            <a:ext cx="6172200" cy="4630825"/>
          </a:xfrm>
        </p:spPr>
      </p:pic>
    </p:spTree>
    <p:extLst>
      <p:ext uri="{BB962C8B-B14F-4D97-AF65-F5344CB8AC3E}">
        <p14:creationId xmlns:p14="http://schemas.microsoft.com/office/powerpoint/2010/main" val="159619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A096639-BB50-7751-15A3-FB4377BEEB17}"/>
              </a:ext>
            </a:extLst>
          </p:cNvPr>
          <p:cNvSpPr>
            <a:spLocks noGrp="1"/>
          </p:cNvSpPr>
          <p:nvPr>
            <p:ph type="title"/>
          </p:nvPr>
        </p:nvSpPr>
        <p:spPr>
          <a:xfrm>
            <a:off x="892395" y="174372"/>
            <a:ext cx="5203605" cy="1331650"/>
          </a:xfrm>
        </p:spPr>
        <p:txBody>
          <a:bodyPr/>
          <a:lstStyle/>
          <a:p>
            <a:r>
              <a:rPr lang="en-US" kern="100" dirty="0">
                <a:cs typeface="Arial" panose="020B0604020202020204" pitchFamily="34" charset="0"/>
              </a:rPr>
              <a:t>Professional Writing: </a:t>
            </a:r>
            <a:r>
              <a:rPr lang="en-US" b="1" kern="100" dirty="0">
                <a:cs typeface="Arial" panose="020B0604020202020204" pitchFamily="34" charset="0"/>
              </a:rPr>
              <a:t>Meeting Minutes</a:t>
            </a:r>
          </a:p>
        </p:txBody>
      </p:sp>
      <p:sp>
        <p:nvSpPr>
          <p:cNvPr id="15" name="Text Placeholder 14">
            <a:extLst>
              <a:ext uri="{FF2B5EF4-FFF2-40B4-BE49-F238E27FC236}">
                <a16:creationId xmlns:a16="http://schemas.microsoft.com/office/drawing/2014/main" id="{64EBAFA2-6754-4ACE-E85A-14E9FA08B6BE}"/>
              </a:ext>
            </a:extLst>
          </p:cNvPr>
          <p:cNvSpPr>
            <a:spLocks noGrp="1"/>
          </p:cNvSpPr>
          <p:nvPr>
            <p:ph type="body" sz="half" idx="2"/>
          </p:nvPr>
        </p:nvSpPr>
        <p:spPr>
          <a:xfrm>
            <a:off x="504210" y="1506022"/>
            <a:ext cx="4670203" cy="4143652"/>
          </a:xfrm>
        </p:spPr>
        <p:txBody>
          <a:bodyPr>
            <a:noAutofit/>
          </a:bodyPr>
          <a:lstStyle/>
          <a:p>
            <a:pPr lvl="0" algn="just" rtl="0">
              <a:lnSpc>
                <a:spcPct val="150000"/>
              </a:lnSpc>
              <a:spcAft>
                <a:spcPts val="800"/>
              </a:spcAft>
            </a:pPr>
            <a:r>
              <a:rPr lang="en-US" sz="2400" kern="100" dirty="0">
                <a:effectLst/>
                <a:ea typeface="Calibri" panose="020F0502020204030204" pitchFamily="34" charset="0"/>
                <a:cs typeface="Arial" panose="020B0604020202020204" pitchFamily="34" charset="0"/>
              </a:rPr>
              <a:t>Meeting minutes are documents that describe the discussions, decisions, and actions taken during project meetings. Meeting minutes can be used to ensure communication and coordination among various project stakeholders and to track the project's progress over time.</a:t>
            </a:r>
            <a:endParaRPr lang="fr-FR" sz="2400" kern="100" dirty="0">
              <a:effectLst/>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E1DAEFCB-6DA5-047F-84D8-B2FA896DA196}"/>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38C6DE3D-7A95-2145-93D7-1A28BA01142E}"/>
              </a:ext>
            </a:extLst>
          </p:cNvPr>
          <p:cNvSpPr>
            <a:spLocks noGrp="1"/>
          </p:cNvSpPr>
          <p:nvPr>
            <p:ph type="sldNum" sz="quarter" idx="12"/>
          </p:nvPr>
        </p:nvSpPr>
        <p:spPr/>
        <p:txBody>
          <a:bodyPr/>
          <a:lstStyle/>
          <a:p>
            <a:fld id="{312CC964-A50B-4C29-B4E4-2C30BB34CCF3}" type="slidenum">
              <a:rPr lang="en-US" smtClean="0"/>
              <a:t>26</a:t>
            </a:fld>
            <a:endParaRPr lang="en-US" dirty="0"/>
          </a:p>
        </p:txBody>
      </p:sp>
      <p:pic>
        <p:nvPicPr>
          <p:cNvPr id="14" name="Content Placeholder 13">
            <a:extLst>
              <a:ext uri="{FF2B5EF4-FFF2-40B4-BE49-F238E27FC236}">
                <a16:creationId xmlns:a16="http://schemas.microsoft.com/office/drawing/2014/main" id="{7538E4BE-51C2-E88F-43DC-5C8C6EA21B55}"/>
              </a:ext>
            </a:extLst>
          </p:cNvPr>
          <p:cNvPicPr>
            <a:picLocks noGrp="1" noChangeAspect="1"/>
          </p:cNvPicPr>
          <p:nvPr>
            <p:ph idx="1"/>
          </p:nvPr>
        </p:nvPicPr>
        <p:blipFill>
          <a:blip r:embed="rId2"/>
          <a:stretch>
            <a:fillRect/>
          </a:stretch>
        </p:blipFill>
        <p:spPr>
          <a:xfrm>
            <a:off x="5515590" y="1446951"/>
            <a:ext cx="6172200" cy="3964098"/>
          </a:xfrm>
        </p:spPr>
      </p:pic>
    </p:spTree>
    <p:extLst>
      <p:ext uri="{BB962C8B-B14F-4D97-AF65-F5344CB8AC3E}">
        <p14:creationId xmlns:p14="http://schemas.microsoft.com/office/powerpoint/2010/main" val="4039516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A096639-BB50-7751-15A3-FB4377BEEB17}"/>
              </a:ext>
            </a:extLst>
          </p:cNvPr>
          <p:cNvSpPr>
            <a:spLocks noGrp="1"/>
          </p:cNvSpPr>
          <p:nvPr>
            <p:ph type="title"/>
          </p:nvPr>
        </p:nvSpPr>
        <p:spPr>
          <a:xfrm>
            <a:off x="892395" y="250572"/>
            <a:ext cx="5203605" cy="1331650"/>
          </a:xfrm>
        </p:spPr>
        <p:txBody>
          <a:bodyPr/>
          <a:lstStyle/>
          <a:p>
            <a:r>
              <a:rPr lang="en-US" kern="100" dirty="0">
                <a:cs typeface="Arial" panose="020B0604020202020204" pitchFamily="34" charset="0"/>
              </a:rPr>
              <a:t>Professional Writing: </a:t>
            </a:r>
            <a:r>
              <a:rPr lang="en-US" b="1" kern="100" dirty="0">
                <a:cs typeface="Arial" panose="020B0604020202020204" pitchFamily="34" charset="0"/>
              </a:rPr>
              <a:t>Technical Theses</a:t>
            </a:r>
          </a:p>
        </p:txBody>
      </p:sp>
      <p:sp>
        <p:nvSpPr>
          <p:cNvPr id="15" name="Text Placeholder 14">
            <a:extLst>
              <a:ext uri="{FF2B5EF4-FFF2-40B4-BE49-F238E27FC236}">
                <a16:creationId xmlns:a16="http://schemas.microsoft.com/office/drawing/2014/main" id="{64EBAFA2-6754-4ACE-E85A-14E9FA08B6BE}"/>
              </a:ext>
            </a:extLst>
          </p:cNvPr>
          <p:cNvSpPr>
            <a:spLocks noGrp="1"/>
          </p:cNvSpPr>
          <p:nvPr>
            <p:ph type="body" sz="half" idx="2"/>
          </p:nvPr>
        </p:nvSpPr>
        <p:spPr>
          <a:xfrm>
            <a:off x="590232" y="1673702"/>
            <a:ext cx="5203605" cy="4143652"/>
          </a:xfrm>
        </p:spPr>
        <p:txBody>
          <a:bodyPr>
            <a:noAutofit/>
          </a:bodyPr>
          <a:lstStyle/>
          <a:p>
            <a:pPr lvl="0" algn="just" rtl="0">
              <a:lnSpc>
                <a:spcPct val="150000"/>
              </a:lnSpc>
              <a:spcAft>
                <a:spcPts val="800"/>
              </a:spcAft>
            </a:pPr>
            <a:r>
              <a:rPr lang="en-US" sz="2400" kern="100" dirty="0">
                <a:cs typeface="Arial" panose="020B0604020202020204" pitchFamily="34" charset="0"/>
              </a:rPr>
              <a:t>Technical theses are documents that describe the technical solutions adopted for an architectural project. Technical theses may include drawings, plans, tables, charts, and analyses to explain design choices and technical solutions. Technical theses are often used to obtain approvals, funding, or regulatory approvals. </a:t>
            </a:r>
            <a:endParaRPr lang="fr-FR" sz="2400" kern="100" dirty="0">
              <a:cs typeface="Arial" panose="020B0604020202020204" pitchFamily="34" charset="0"/>
            </a:endParaRPr>
          </a:p>
        </p:txBody>
      </p:sp>
      <p:sp>
        <p:nvSpPr>
          <p:cNvPr id="5" name="Footer Placeholder 4">
            <a:extLst>
              <a:ext uri="{FF2B5EF4-FFF2-40B4-BE49-F238E27FC236}">
                <a16:creationId xmlns:a16="http://schemas.microsoft.com/office/drawing/2014/main" id="{E1DAEFCB-6DA5-047F-84D8-B2FA896DA196}"/>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38C6DE3D-7A95-2145-93D7-1A28BA01142E}"/>
              </a:ext>
            </a:extLst>
          </p:cNvPr>
          <p:cNvSpPr>
            <a:spLocks noGrp="1"/>
          </p:cNvSpPr>
          <p:nvPr>
            <p:ph type="sldNum" sz="quarter" idx="12"/>
          </p:nvPr>
        </p:nvSpPr>
        <p:spPr/>
        <p:txBody>
          <a:bodyPr/>
          <a:lstStyle/>
          <a:p>
            <a:fld id="{312CC964-A50B-4C29-B4E4-2C30BB34CCF3}" type="slidenum">
              <a:rPr lang="en-US" smtClean="0"/>
              <a:t>27</a:t>
            </a:fld>
            <a:endParaRPr lang="en-US" dirty="0"/>
          </a:p>
        </p:txBody>
      </p:sp>
      <p:pic>
        <p:nvPicPr>
          <p:cNvPr id="11" name="Content Placeholder 10">
            <a:extLst>
              <a:ext uri="{FF2B5EF4-FFF2-40B4-BE49-F238E27FC236}">
                <a16:creationId xmlns:a16="http://schemas.microsoft.com/office/drawing/2014/main" id="{950E833F-7125-0E91-FABC-AB31133E19B3}"/>
              </a:ext>
            </a:extLst>
          </p:cNvPr>
          <p:cNvPicPr>
            <a:picLocks noGrp="1" noChangeAspect="1"/>
          </p:cNvPicPr>
          <p:nvPr>
            <p:ph idx="1"/>
          </p:nvPr>
        </p:nvPicPr>
        <p:blipFill>
          <a:blip r:embed="rId2"/>
          <a:stretch>
            <a:fillRect/>
          </a:stretch>
        </p:blipFill>
        <p:spPr>
          <a:xfrm>
            <a:off x="5793837" y="992187"/>
            <a:ext cx="5505768" cy="4873625"/>
          </a:xfrm>
        </p:spPr>
      </p:pic>
    </p:spTree>
    <p:extLst>
      <p:ext uri="{BB962C8B-B14F-4D97-AF65-F5344CB8AC3E}">
        <p14:creationId xmlns:p14="http://schemas.microsoft.com/office/powerpoint/2010/main" val="3318992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9609AE2-8945-0057-AB78-A2227D680FB6}"/>
              </a:ext>
            </a:extLst>
          </p:cNvPr>
          <p:cNvSpPr>
            <a:spLocks noGrp="1"/>
          </p:cNvSpPr>
          <p:nvPr>
            <p:ph type="ctrTitle"/>
          </p:nvPr>
        </p:nvSpPr>
        <p:spPr/>
        <p:txBody>
          <a:bodyPr/>
          <a:lstStyle/>
          <a:p>
            <a:r>
              <a:rPr lang="en-US" sz="4000" b="1" kern="100" dirty="0">
                <a:cs typeface="Arial" panose="020B0604020202020204" pitchFamily="34" charset="0"/>
              </a:rPr>
              <a:t>Social Media</a:t>
            </a:r>
          </a:p>
        </p:txBody>
      </p:sp>
      <p:sp>
        <p:nvSpPr>
          <p:cNvPr id="14" name="Subtitle 13">
            <a:extLst>
              <a:ext uri="{FF2B5EF4-FFF2-40B4-BE49-F238E27FC236}">
                <a16:creationId xmlns:a16="http://schemas.microsoft.com/office/drawing/2014/main" id="{E22BEE38-69AA-1158-9E85-F58EF8AAD7F7}"/>
              </a:ext>
            </a:extLst>
          </p:cNvPr>
          <p:cNvSpPr>
            <a:spLocks noGrp="1"/>
          </p:cNvSpPr>
          <p:nvPr>
            <p:ph type="subTitle" idx="1"/>
          </p:nvPr>
        </p:nvSpPr>
        <p:spPr/>
        <p:txBody>
          <a:bodyPr/>
          <a:lstStyle/>
          <a:p>
            <a:r>
              <a:rPr lang="en-US" i="1" dirty="0">
                <a:effectLst/>
                <a:ea typeface="Calibri" panose="020F0502020204030204" pitchFamily="34" charset="0"/>
                <a:cs typeface="Arial" panose="020B0604020202020204" pitchFamily="34" charset="0"/>
              </a:rPr>
              <a:t>Online Communication, Self-Marketing</a:t>
            </a:r>
            <a:endParaRPr lang="en-US" i="1" dirty="0"/>
          </a:p>
        </p:txBody>
      </p:sp>
      <p:sp>
        <p:nvSpPr>
          <p:cNvPr id="5" name="Footer Placeholder 4">
            <a:extLst>
              <a:ext uri="{FF2B5EF4-FFF2-40B4-BE49-F238E27FC236}">
                <a16:creationId xmlns:a16="http://schemas.microsoft.com/office/drawing/2014/main" id="{8C10473F-E636-E848-9CAE-3D303D2FBA5B}"/>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2BC52393-F19C-5F8F-5F61-A52EA6E18671}"/>
              </a:ext>
            </a:extLst>
          </p:cNvPr>
          <p:cNvSpPr>
            <a:spLocks noGrp="1"/>
          </p:cNvSpPr>
          <p:nvPr>
            <p:ph type="sldNum" sz="quarter" idx="12"/>
          </p:nvPr>
        </p:nvSpPr>
        <p:spPr/>
        <p:txBody>
          <a:bodyPr/>
          <a:lstStyle/>
          <a:p>
            <a:fld id="{312CC964-A50B-4C29-B4E4-2C30BB34CCF3}" type="slidenum">
              <a:rPr lang="en-US" smtClean="0"/>
              <a:t>28</a:t>
            </a:fld>
            <a:endParaRPr lang="en-US" dirty="0"/>
          </a:p>
        </p:txBody>
      </p:sp>
      <p:pic>
        <p:nvPicPr>
          <p:cNvPr id="11" name="Picture Placeholder 10">
            <a:extLst>
              <a:ext uri="{FF2B5EF4-FFF2-40B4-BE49-F238E27FC236}">
                <a16:creationId xmlns:a16="http://schemas.microsoft.com/office/drawing/2014/main" id="{9033572C-F522-C151-716A-7B7395FC7052}"/>
              </a:ext>
            </a:extLst>
          </p:cNvPr>
          <p:cNvPicPr>
            <a:picLocks noGrp="1" noChangeAspect="1"/>
          </p:cNvPicPr>
          <p:nvPr>
            <p:ph type="pic" sz="quarter" idx="13"/>
          </p:nvPr>
        </p:nvPicPr>
        <p:blipFill>
          <a:blip r:embed="rId2"/>
          <a:srcRect l="27567" r="27567"/>
          <a:stretch/>
        </p:blipFill>
        <p:spPr/>
      </p:pic>
    </p:spTree>
    <p:extLst>
      <p:ext uri="{BB962C8B-B14F-4D97-AF65-F5344CB8AC3E}">
        <p14:creationId xmlns:p14="http://schemas.microsoft.com/office/powerpoint/2010/main" val="1279924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792-2F34-A193-F0D1-655F8A6DABC4}"/>
              </a:ext>
            </a:extLst>
          </p:cNvPr>
          <p:cNvSpPr>
            <a:spLocks noGrp="1"/>
          </p:cNvSpPr>
          <p:nvPr>
            <p:ph type="title"/>
          </p:nvPr>
        </p:nvSpPr>
        <p:spPr>
          <a:xfrm>
            <a:off x="744538" y="263231"/>
            <a:ext cx="6665912" cy="1331650"/>
          </a:xfrm>
        </p:spPr>
        <p:txBody>
          <a:bodyPr/>
          <a:lstStyle/>
          <a:p>
            <a:r>
              <a:rPr lang="en-US" sz="3600" b="1" kern="100" dirty="0">
                <a:cs typeface="Arial" panose="020B0604020202020204" pitchFamily="34" charset="0"/>
              </a:rPr>
              <a:t>Social Media</a:t>
            </a:r>
            <a:endParaRPr lang="en-US" sz="3600" dirty="0"/>
          </a:p>
        </p:txBody>
      </p:sp>
      <p:sp>
        <p:nvSpPr>
          <p:cNvPr id="8" name="Text Placeholder 7">
            <a:extLst>
              <a:ext uri="{FF2B5EF4-FFF2-40B4-BE49-F238E27FC236}">
                <a16:creationId xmlns:a16="http://schemas.microsoft.com/office/drawing/2014/main" id="{225B858B-0CBA-8AC7-F5B7-6124F0F53743}"/>
              </a:ext>
            </a:extLst>
          </p:cNvPr>
          <p:cNvSpPr>
            <a:spLocks noGrp="1"/>
          </p:cNvSpPr>
          <p:nvPr>
            <p:ph type="body" sz="half" idx="2"/>
          </p:nvPr>
        </p:nvSpPr>
        <p:spPr>
          <a:xfrm>
            <a:off x="209550" y="2247900"/>
            <a:ext cx="5257800" cy="4150978"/>
          </a:xfrm>
        </p:spPr>
        <p:txBody>
          <a:bodyPr>
            <a:normAutofit/>
          </a:bodyPr>
          <a:lstStyle/>
          <a:p>
            <a:pPr algn="just"/>
            <a:r>
              <a:rPr lang="en-US" sz="2400" dirty="0">
                <a:effectLst/>
                <a:ea typeface="Calibri" panose="020F0502020204030204" pitchFamily="34" charset="0"/>
                <a:cs typeface="Arial" panose="020B0604020202020204" pitchFamily="34" charset="0"/>
              </a:rPr>
              <a:t> Social media has become an important tool for architects to </a:t>
            </a:r>
            <a:r>
              <a:rPr lang="en-US" sz="2400" b="1" dirty="0">
                <a:effectLst/>
                <a:ea typeface="Calibri" panose="020F0502020204030204" pitchFamily="34" charset="0"/>
                <a:cs typeface="Arial" panose="020B0604020202020204" pitchFamily="34" charset="0"/>
              </a:rPr>
              <a:t>communicate</a:t>
            </a:r>
            <a:r>
              <a:rPr lang="en-US" sz="2400" dirty="0">
                <a:effectLst/>
                <a:ea typeface="Calibri" panose="020F0502020204030204" pitchFamily="34" charset="0"/>
                <a:cs typeface="Arial" panose="020B0604020202020204" pitchFamily="34" charset="0"/>
              </a:rPr>
              <a:t> with a broader audience and </a:t>
            </a:r>
            <a:r>
              <a:rPr lang="en-US" sz="2400" b="1" dirty="0">
                <a:effectLst/>
                <a:ea typeface="Calibri" panose="020F0502020204030204" pitchFamily="34" charset="0"/>
                <a:cs typeface="Arial" panose="020B0604020202020204" pitchFamily="34" charset="0"/>
              </a:rPr>
              <a:t>promote</a:t>
            </a:r>
            <a:r>
              <a:rPr lang="en-US" sz="2400" dirty="0">
                <a:effectLst/>
                <a:ea typeface="Calibri" panose="020F0502020204030204" pitchFamily="34" charset="0"/>
                <a:cs typeface="Arial" panose="020B0604020202020204" pitchFamily="34" charset="0"/>
              </a:rPr>
              <a:t> their work. Social media platforms offer ways to </a:t>
            </a:r>
            <a:r>
              <a:rPr lang="en-US" sz="2400" b="1" dirty="0">
                <a:effectLst/>
                <a:ea typeface="Calibri" panose="020F0502020204030204" pitchFamily="34" charset="0"/>
                <a:cs typeface="Arial" panose="020B0604020202020204" pitchFamily="34" charset="0"/>
              </a:rPr>
              <a:t>share images</a:t>
            </a:r>
            <a:r>
              <a:rPr lang="en-US" sz="2400" dirty="0">
                <a:effectLst/>
                <a:ea typeface="Calibri" panose="020F0502020204030204" pitchFamily="34" charset="0"/>
                <a:cs typeface="Arial" panose="020B0604020202020204" pitchFamily="34" charset="0"/>
              </a:rPr>
              <a:t>, </a:t>
            </a:r>
            <a:r>
              <a:rPr lang="en-US" sz="2400" b="1" dirty="0">
                <a:effectLst/>
                <a:ea typeface="Calibri" panose="020F0502020204030204" pitchFamily="34" charset="0"/>
                <a:cs typeface="Arial" panose="020B0604020202020204" pitchFamily="34" charset="0"/>
              </a:rPr>
              <a:t>videos, articles, and information about architectural projects, ideas, trends, and events.</a:t>
            </a:r>
          </a:p>
        </p:txBody>
      </p:sp>
      <p:sp>
        <p:nvSpPr>
          <p:cNvPr id="5" name="Footer Placeholder 4">
            <a:extLst>
              <a:ext uri="{FF2B5EF4-FFF2-40B4-BE49-F238E27FC236}">
                <a16:creationId xmlns:a16="http://schemas.microsoft.com/office/drawing/2014/main" id="{4C46B3D3-DD84-E8DA-66E1-8CB08E90AA7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8D3F7200-C0C4-3A9B-A6D0-EFF195BCF4B7}"/>
              </a:ext>
            </a:extLst>
          </p:cNvPr>
          <p:cNvSpPr>
            <a:spLocks noGrp="1"/>
          </p:cNvSpPr>
          <p:nvPr>
            <p:ph type="sldNum" sz="quarter" idx="12"/>
          </p:nvPr>
        </p:nvSpPr>
        <p:spPr/>
        <p:txBody>
          <a:bodyPr/>
          <a:lstStyle/>
          <a:p>
            <a:fld id="{312CC964-A50B-4C29-B4E4-2C30BB34CCF3}" type="slidenum">
              <a:rPr lang="en-US" smtClean="0"/>
              <a:t>29</a:t>
            </a:fld>
            <a:endParaRPr lang="en-US" dirty="0"/>
          </a:p>
        </p:txBody>
      </p:sp>
      <p:pic>
        <p:nvPicPr>
          <p:cNvPr id="9" name="Content Placeholder 8">
            <a:extLst>
              <a:ext uri="{FF2B5EF4-FFF2-40B4-BE49-F238E27FC236}">
                <a16:creationId xmlns:a16="http://schemas.microsoft.com/office/drawing/2014/main" id="{5372C2EB-E54E-5DEF-28ED-C795A13FA61E}"/>
              </a:ext>
            </a:extLst>
          </p:cNvPr>
          <p:cNvPicPr>
            <a:picLocks noGrp="1" noChangeAspect="1"/>
          </p:cNvPicPr>
          <p:nvPr>
            <p:ph idx="1"/>
          </p:nvPr>
        </p:nvPicPr>
        <p:blipFill>
          <a:blip r:embed="rId2"/>
          <a:stretch>
            <a:fillRect/>
          </a:stretch>
        </p:blipFill>
        <p:spPr>
          <a:xfrm>
            <a:off x="5677414" y="1572804"/>
            <a:ext cx="6172200" cy="3507230"/>
          </a:xfrm>
        </p:spPr>
      </p:pic>
    </p:spTree>
    <p:extLst>
      <p:ext uri="{BB962C8B-B14F-4D97-AF65-F5344CB8AC3E}">
        <p14:creationId xmlns:p14="http://schemas.microsoft.com/office/powerpoint/2010/main" val="322479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5E37-3C95-4E35-8624-CC190CC12235}"/>
              </a:ext>
            </a:extLst>
          </p:cNvPr>
          <p:cNvSpPr>
            <a:spLocks noGrp="1"/>
          </p:cNvSpPr>
          <p:nvPr>
            <p:ph type="title"/>
          </p:nvPr>
        </p:nvSpPr>
        <p:spPr>
          <a:xfrm>
            <a:off x="432835" y="533400"/>
            <a:ext cx="4199860" cy="2379921"/>
          </a:xfrm>
        </p:spPr>
        <p:txBody>
          <a:bodyPr/>
          <a:lstStyle/>
          <a:p>
            <a:r>
              <a:rPr lang="fr-FR" dirty="0"/>
              <a:t>Structuration du cours</a:t>
            </a:r>
          </a:p>
        </p:txBody>
      </p:sp>
      <p:sp>
        <p:nvSpPr>
          <p:cNvPr id="3" name="Content Placeholder 2">
            <a:extLst>
              <a:ext uri="{FF2B5EF4-FFF2-40B4-BE49-F238E27FC236}">
                <a16:creationId xmlns:a16="http://schemas.microsoft.com/office/drawing/2014/main" id="{CF816715-277D-4042-B401-03CD007D7CDB}"/>
              </a:ext>
            </a:extLst>
          </p:cNvPr>
          <p:cNvSpPr>
            <a:spLocks noGrp="1"/>
          </p:cNvSpPr>
          <p:nvPr>
            <p:ph idx="1"/>
          </p:nvPr>
        </p:nvSpPr>
        <p:spPr>
          <a:xfrm>
            <a:off x="1218306" y="3383281"/>
            <a:ext cx="7277100" cy="2379922"/>
          </a:xfrm>
        </p:spPr>
        <p:txBody>
          <a:bodyPr>
            <a:normAutofit/>
          </a:bodyPr>
          <a:lstStyle/>
          <a:p>
            <a:pPr marL="342900" indent="-342900">
              <a:buFont typeface="Wingdings" panose="05000000000000000000" pitchFamily="2" charset="2"/>
              <a:buChar char="§"/>
            </a:pPr>
            <a:r>
              <a:rPr lang="en-US" sz="2800" dirty="0"/>
              <a:t>Course Objectives</a:t>
            </a:r>
          </a:p>
          <a:p>
            <a:pPr marL="342900" indent="-342900">
              <a:buFont typeface="Wingdings" panose="05000000000000000000" pitchFamily="2" charset="2"/>
              <a:buChar char="§"/>
            </a:pPr>
            <a:r>
              <a:rPr lang="en-US" sz="2800" dirty="0"/>
              <a:t>Introduction</a:t>
            </a:r>
          </a:p>
          <a:p>
            <a:pPr marL="342900" indent="-342900">
              <a:buFont typeface="Wingdings" panose="05000000000000000000" pitchFamily="2" charset="2"/>
              <a:buChar char="§"/>
            </a:pPr>
            <a:r>
              <a:rPr lang="en-US" sz="2800" dirty="0"/>
              <a:t>Communication methods</a:t>
            </a:r>
          </a:p>
          <a:p>
            <a:pPr marL="342900" indent="-342900">
              <a:buFont typeface="Wingdings" panose="05000000000000000000" pitchFamily="2" charset="2"/>
              <a:buChar char="§"/>
            </a:pPr>
            <a:r>
              <a:rPr lang="en-US" sz="2800" dirty="0"/>
              <a:t>Representation and Communication Choices </a:t>
            </a:r>
            <a:endParaRPr lang="fr-FR" sz="2800" dirty="0"/>
          </a:p>
          <a:p>
            <a:pPr marL="342900" indent="-342900">
              <a:buFont typeface="Wingdings" panose="05000000000000000000" pitchFamily="2" charset="2"/>
              <a:buChar char="§"/>
            </a:pPr>
            <a:endParaRPr lang="en-US" sz="2800" dirty="0"/>
          </a:p>
          <a:p>
            <a:endParaRPr lang="fr-FR" dirty="0"/>
          </a:p>
          <a:p>
            <a:endParaRPr lang="en-US" dirty="0"/>
          </a:p>
        </p:txBody>
      </p:sp>
      <p:sp>
        <p:nvSpPr>
          <p:cNvPr id="39" name="Footer Placeholder 38">
            <a:extLst>
              <a:ext uri="{FF2B5EF4-FFF2-40B4-BE49-F238E27FC236}">
                <a16:creationId xmlns:a16="http://schemas.microsoft.com/office/drawing/2014/main" id="{F98A8A15-91B5-4554-95A4-612A5FC0ECC7}"/>
              </a:ext>
            </a:extLst>
          </p:cNvPr>
          <p:cNvSpPr>
            <a:spLocks noGrp="1"/>
          </p:cNvSpPr>
          <p:nvPr>
            <p:ph type="ftr" sz="quarter" idx="11"/>
          </p:nvPr>
        </p:nvSpPr>
        <p:spPr>
          <a:xfrm>
            <a:off x="154429" y="6398878"/>
            <a:ext cx="4497315" cy="365125"/>
          </a:xfrm>
        </p:spPr>
        <p:txBody>
          <a:bodyPr/>
          <a:lstStyle/>
          <a:p>
            <a:r>
              <a:rPr lang="en-US"/>
              <a:t>TP1 2023-2024</a:t>
            </a:r>
            <a:endParaRPr lang="en-US" dirty="0"/>
          </a:p>
        </p:txBody>
      </p:sp>
      <p:pic>
        <p:nvPicPr>
          <p:cNvPr id="7" name="Picture Placeholder 6" descr="View of city buildings over the water">
            <a:extLst>
              <a:ext uri="{FF2B5EF4-FFF2-40B4-BE49-F238E27FC236}">
                <a16:creationId xmlns:a16="http://schemas.microsoft.com/office/drawing/2014/main" id="{4C61771D-5836-4E5C-A19A-3F15641B8794}"/>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8" b="8"/>
          <a:stretch/>
        </p:blipFill>
        <p:spPr>
          <a:xfrm>
            <a:off x="9531096" y="0"/>
            <a:ext cx="2660904" cy="3429000"/>
          </a:xfrm>
        </p:spPr>
      </p:pic>
      <p:pic>
        <p:nvPicPr>
          <p:cNvPr id="9" name="Picture Placeholder 8" descr="Background Graphic with lights">
            <a:extLst>
              <a:ext uri="{FF2B5EF4-FFF2-40B4-BE49-F238E27FC236}">
                <a16:creationId xmlns:a16="http://schemas.microsoft.com/office/drawing/2014/main" id="{51C83C9C-B18C-4D14-8539-EBB0422AB0F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67" r="67"/>
          <a:stretch/>
        </p:blipFill>
        <p:spPr>
          <a:xfrm>
            <a:off x="9531096" y="3383280"/>
            <a:ext cx="2660904" cy="3474720"/>
          </a:xfrm>
        </p:spPr>
      </p:pic>
      <p:sp>
        <p:nvSpPr>
          <p:cNvPr id="37" name="Slide Number Placeholder 36">
            <a:extLst>
              <a:ext uri="{FF2B5EF4-FFF2-40B4-BE49-F238E27FC236}">
                <a16:creationId xmlns:a16="http://schemas.microsoft.com/office/drawing/2014/main" id="{D3141030-4F7D-4526-B0FC-1EA787D5BF2D}"/>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a:t>
            </a:fld>
            <a:endParaRPr lang="en-US" dirty="0"/>
          </a:p>
        </p:txBody>
      </p:sp>
    </p:spTree>
    <p:extLst>
      <p:ext uri="{BB962C8B-B14F-4D97-AF65-F5344CB8AC3E}">
        <p14:creationId xmlns:p14="http://schemas.microsoft.com/office/powerpoint/2010/main" val="2976291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792-2F34-A193-F0D1-655F8A6DABC4}"/>
              </a:ext>
            </a:extLst>
          </p:cNvPr>
          <p:cNvSpPr>
            <a:spLocks noGrp="1"/>
          </p:cNvSpPr>
          <p:nvPr>
            <p:ph type="title"/>
          </p:nvPr>
        </p:nvSpPr>
        <p:spPr>
          <a:xfrm>
            <a:off x="725488" y="-185731"/>
            <a:ext cx="6665912" cy="1331650"/>
          </a:xfrm>
        </p:spPr>
        <p:txBody>
          <a:bodyPr/>
          <a:lstStyle/>
          <a:p>
            <a:r>
              <a:rPr lang="en-US" sz="3600" b="1" kern="100" dirty="0">
                <a:cs typeface="Arial" panose="020B0604020202020204" pitchFamily="34" charset="0"/>
              </a:rPr>
              <a:t>Social Media</a:t>
            </a:r>
            <a:endParaRPr lang="en-US" sz="3600" dirty="0"/>
          </a:p>
        </p:txBody>
      </p:sp>
      <p:sp>
        <p:nvSpPr>
          <p:cNvPr id="8" name="Text Placeholder 7">
            <a:extLst>
              <a:ext uri="{FF2B5EF4-FFF2-40B4-BE49-F238E27FC236}">
                <a16:creationId xmlns:a16="http://schemas.microsoft.com/office/drawing/2014/main" id="{225B858B-0CBA-8AC7-F5B7-6124F0F53743}"/>
              </a:ext>
            </a:extLst>
          </p:cNvPr>
          <p:cNvSpPr>
            <a:spLocks noGrp="1"/>
          </p:cNvSpPr>
          <p:nvPr>
            <p:ph type="body" sz="half" idx="2"/>
          </p:nvPr>
        </p:nvSpPr>
        <p:spPr>
          <a:xfrm>
            <a:off x="401638" y="1551832"/>
            <a:ext cx="4981246" cy="4826074"/>
          </a:xfrm>
        </p:spPr>
        <p:txBody>
          <a:bodyPr>
            <a:normAutofit/>
          </a:bodyPr>
          <a:lstStyle/>
          <a:p>
            <a:pPr algn="just"/>
            <a:r>
              <a:rPr lang="en-US" sz="2400" dirty="0">
                <a:cs typeface="Arial" panose="020B0604020202020204" pitchFamily="34" charset="0"/>
              </a:rPr>
              <a:t>Social media can also be used to </a:t>
            </a:r>
            <a:r>
              <a:rPr lang="en-US" sz="2400" b="1" dirty="0">
                <a:cs typeface="Arial" panose="020B0604020202020204" pitchFamily="34" charset="0"/>
              </a:rPr>
              <a:t>promote one's personal brand in architecture, find potential clients, and expand online visibility.</a:t>
            </a:r>
            <a:r>
              <a:rPr lang="en-US" sz="2400" dirty="0">
                <a:cs typeface="Arial" panose="020B0604020202020204" pitchFamily="34" charset="0"/>
              </a:rPr>
              <a:t> By using relevant hashtags, clear captions, and high-quality images, architects can create a strong and consistent online presence that reflects their work and personality.  </a:t>
            </a:r>
          </a:p>
        </p:txBody>
      </p:sp>
      <p:sp>
        <p:nvSpPr>
          <p:cNvPr id="5" name="Footer Placeholder 4">
            <a:extLst>
              <a:ext uri="{FF2B5EF4-FFF2-40B4-BE49-F238E27FC236}">
                <a16:creationId xmlns:a16="http://schemas.microsoft.com/office/drawing/2014/main" id="{4C46B3D3-DD84-E8DA-66E1-8CB08E90AA7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8D3F7200-C0C4-3A9B-A6D0-EFF195BCF4B7}"/>
              </a:ext>
            </a:extLst>
          </p:cNvPr>
          <p:cNvSpPr>
            <a:spLocks noGrp="1"/>
          </p:cNvSpPr>
          <p:nvPr>
            <p:ph type="sldNum" sz="quarter" idx="12"/>
          </p:nvPr>
        </p:nvSpPr>
        <p:spPr/>
        <p:txBody>
          <a:bodyPr/>
          <a:lstStyle/>
          <a:p>
            <a:fld id="{312CC964-A50B-4C29-B4E4-2C30BB34CCF3}" type="slidenum">
              <a:rPr lang="en-US" smtClean="0"/>
              <a:t>30</a:t>
            </a:fld>
            <a:endParaRPr lang="en-US" dirty="0"/>
          </a:p>
        </p:txBody>
      </p:sp>
      <p:pic>
        <p:nvPicPr>
          <p:cNvPr id="9" name="Content Placeholder 8">
            <a:extLst>
              <a:ext uri="{FF2B5EF4-FFF2-40B4-BE49-F238E27FC236}">
                <a16:creationId xmlns:a16="http://schemas.microsoft.com/office/drawing/2014/main" id="{B439D325-EBDF-7B63-DCA0-34FDDC30873C}"/>
              </a:ext>
            </a:extLst>
          </p:cNvPr>
          <p:cNvPicPr>
            <a:picLocks noGrp="1" noChangeAspect="1"/>
          </p:cNvPicPr>
          <p:nvPr>
            <p:ph idx="1"/>
          </p:nvPr>
        </p:nvPicPr>
        <p:blipFill>
          <a:blip r:embed="rId2"/>
          <a:stretch>
            <a:fillRect/>
          </a:stretch>
        </p:blipFill>
        <p:spPr>
          <a:xfrm>
            <a:off x="5718534" y="1305037"/>
            <a:ext cx="6172200" cy="4247925"/>
          </a:xfrm>
        </p:spPr>
      </p:pic>
    </p:spTree>
    <p:extLst>
      <p:ext uri="{BB962C8B-B14F-4D97-AF65-F5344CB8AC3E}">
        <p14:creationId xmlns:p14="http://schemas.microsoft.com/office/powerpoint/2010/main" val="3862950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792-2F34-A193-F0D1-655F8A6DABC4}"/>
              </a:ext>
            </a:extLst>
          </p:cNvPr>
          <p:cNvSpPr>
            <a:spLocks noGrp="1"/>
          </p:cNvSpPr>
          <p:nvPr>
            <p:ph type="title"/>
          </p:nvPr>
        </p:nvSpPr>
        <p:spPr>
          <a:xfrm>
            <a:off x="687388" y="93997"/>
            <a:ext cx="6665912" cy="1331650"/>
          </a:xfrm>
        </p:spPr>
        <p:txBody>
          <a:bodyPr/>
          <a:lstStyle/>
          <a:p>
            <a:r>
              <a:rPr lang="en-US" sz="3600" kern="100" dirty="0">
                <a:cs typeface="Arial" panose="020B0604020202020204" pitchFamily="34" charset="0"/>
              </a:rPr>
              <a:t>Social Media: </a:t>
            </a:r>
            <a:r>
              <a:rPr lang="en-US" sz="3600" b="1" kern="100" dirty="0">
                <a:cs typeface="Arial" panose="020B0604020202020204" pitchFamily="34" charset="0"/>
              </a:rPr>
              <a:t>LinkedIn</a:t>
            </a:r>
            <a:endParaRPr lang="en-US" sz="3600" dirty="0"/>
          </a:p>
        </p:txBody>
      </p:sp>
      <p:sp>
        <p:nvSpPr>
          <p:cNvPr id="8" name="Text Placeholder 7">
            <a:extLst>
              <a:ext uri="{FF2B5EF4-FFF2-40B4-BE49-F238E27FC236}">
                <a16:creationId xmlns:a16="http://schemas.microsoft.com/office/drawing/2014/main" id="{225B858B-0CBA-8AC7-F5B7-6124F0F53743}"/>
              </a:ext>
            </a:extLst>
          </p:cNvPr>
          <p:cNvSpPr>
            <a:spLocks noGrp="1"/>
          </p:cNvSpPr>
          <p:nvPr>
            <p:ph type="body" sz="half" idx="2"/>
          </p:nvPr>
        </p:nvSpPr>
        <p:spPr>
          <a:xfrm>
            <a:off x="413509" y="1598612"/>
            <a:ext cx="4651745" cy="4341478"/>
          </a:xfrm>
        </p:spPr>
        <p:txBody>
          <a:bodyPr>
            <a:normAutofit/>
          </a:bodyPr>
          <a:lstStyle/>
          <a:p>
            <a:pPr algn="just"/>
            <a:r>
              <a:rPr lang="en-US" sz="2400" kern="100" dirty="0">
                <a:effectLst/>
                <a:ea typeface="Calibri" panose="020F0502020204030204" pitchFamily="34" charset="0"/>
                <a:cs typeface="Arial" panose="020B0604020202020204" pitchFamily="34" charset="0"/>
              </a:rPr>
              <a:t>LinkedIn is a professional social network that allows users to create professional profiles, connect with colleagues, partners, and clients, and share information about their work. Architects can use LinkedIn to promote their expertise, achievements, and experience, and to connect with potential employers or clients.</a:t>
            </a:r>
            <a:endParaRPr lang="fr-FR" sz="2400" kern="100" dirty="0">
              <a:effectLst/>
              <a:ea typeface="Calibri" panose="020F0502020204030204" pitchFamily="34" charset="0"/>
              <a:cs typeface="Arial" panose="020B0604020202020204" pitchFamily="34" charset="0"/>
            </a:endParaRPr>
          </a:p>
          <a:p>
            <a:pPr algn="just"/>
            <a:endParaRPr lang="en-US" sz="2400" dirty="0"/>
          </a:p>
        </p:txBody>
      </p:sp>
      <p:sp>
        <p:nvSpPr>
          <p:cNvPr id="5" name="Footer Placeholder 4">
            <a:extLst>
              <a:ext uri="{FF2B5EF4-FFF2-40B4-BE49-F238E27FC236}">
                <a16:creationId xmlns:a16="http://schemas.microsoft.com/office/drawing/2014/main" id="{4C46B3D3-DD84-E8DA-66E1-8CB08E90AA7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8D3F7200-C0C4-3A9B-A6D0-EFF195BCF4B7}"/>
              </a:ext>
            </a:extLst>
          </p:cNvPr>
          <p:cNvSpPr>
            <a:spLocks noGrp="1"/>
          </p:cNvSpPr>
          <p:nvPr>
            <p:ph type="sldNum" sz="quarter" idx="12"/>
          </p:nvPr>
        </p:nvSpPr>
        <p:spPr/>
        <p:txBody>
          <a:bodyPr/>
          <a:lstStyle/>
          <a:p>
            <a:fld id="{312CC964-A50B-4C29-B4E4-2C30BB34CCF3}" type="slidenum">
              <a:rPr lang="en-US" smtClean="0"/>
              <a:t>31</a:t>
            </a:fld>
            <a:endParaRPr lang="en-US" dirty="0"/>
          </a:p>
        </p:txBody>
      </p:sp>
      <p:pic>
        <p:nvPicPr>
          <p:cNvPr id="7" name="Content Placeholder 6">
            <a:extLst>
              <a:ext uri="{FF2B5EF4-FFF2-40B4-BE49-F238E27FC236}">
                <a16:creationId xmlns:a16="http://schemas.microsoft.com/office/drawing/2014/main" id="{4D75D0CC-A256-46C4-B640-8FD323C01631}"/>
              </a:ext>
            </a:extLst>
          </p:cNvPr>
          <p:cNvPicPr>
            <a:picLocks noGrp="1" noChangeAspect="1"/>
          </p:cNvPicPr>
          <p:nvPr>
            <p:ph idx="1"/>
          </p:nvPr>
        </p:nvPicPr>
        <p:blipFill>
          <a:blip r:embed="rId2"/>
          <a:stretch>
            <a:fillRect/>
          </a:stretch>
        </p:blipFill>
        <p:spPr>
          <a:xfrm>
            <a:off x="5430277" y="2225992"/>
            <a:ext cx="6172200" cy="2406015"/>
          </a:xfrm>
        </p:spPr>
      </p:pic>
    </p:spTree>
    <p:extLst>
      <p:ext uri="{BB962C8B-B14F-4D97-AF65-F5344CB8AC3E}">
        <p14:creationId xmlns:p14="http://schemas.microsoft.com/office/powerpoint/2010/main" val="3002982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792-2F34-A193-F0D1-655F8A6DABC4}"/>
              </a:ext>
            </a:extLst>
          </p:cNvPr>
          <p:cNvSpPr>
            <a:spLocks noGrp="1"/>
          </p:cNvSpPr>
          <p:nvPr>
            <p:ph type="title"/>
          </p:nvPr>
        </p:nvSpPr>
        <p:spPr>
          <a:xfrm>
            <a:off x="630238" y="93997"/>
            <a:ext cx="6665912" cy="1331650"/>
          </a:xfrm>
        </p:spPr>
        <p:txBody>
          <a:bodyPr/>
          <a:lstStyle/>
          <a:p>
            <a:r>
              <a:rPr lang="en-US" sz="3600" kern="100" dirty="0">
                <a:cs typeface="Arial" panose="020B0604020202020204" pitchFamily="34" charset="0"/>
              </a:rPr>
              <a:t>Social Media: “</a:t>
            </a:r>
            <a:r>
              <a:rPr lang="en-US" sz="3600" b="1" kern="100" dirty="0">
                <a:cs typeface="Arial" panose="020B0604020202020204" pitchFamily="34" charset="0"/>
              </a:rPr>
              <a:t>twitter” “X”</a:t>
            </a:r>
            <a:endParaRPr lang="en-US" sz="3600" dirty="0"/>
          </a:p>
        </p:txBody>
      </p:sp>
      <p:sp>
        <p:nvSpPr>
          <p:cNvPr id="8" name="Text Placeholder 7">
            <a:extLst>
              <a:ext uri="{FF2B5EF4-FFF2-40B4-BE49-F238E27FC236}">
                <a16:creationId xmlns:a16="http://schemas.microsoft.com/office/drawing/2014/main" id="{225B858B-0CBA-8AC7-F5B7-6124F0F53743}"/>
              </a:ext>
            </a:extLst>
          </p:cNvPr>
          <p:cNvSpPr>
            <a:spLocks noGrp="1"/>
          </p:cNvSpPr>
          <p:nvPr>
            <p:ph type="body" sz="half" idx="2"/>
          </p:nvPr>
        </p:nvSpPr>
        <p:spPr>
          <a:xfrm>
            <a:off x="630238" y="2057400"/>
            <a:ext cx="4250107" cy="4341478"/>
          </a:xfrm>
        </p:spPr>
        <p:txBody>
          <a:bodyPr>
            <a:normAutofit/>
          </a:bodyPr>
          <a:lstStyle/>
          <a:p>
            <a:pPr algn="just"/>
            <a:r>
              <a:rPr lang="en-US" sz="2400" kern="100" dirty="0">
                <a:effectLst/>
                <a:ea typeface="Calibri" panose="020F0502020204030204" pitchFamily="34" charset="0"/>
                <a:cs typeface="Arial" panose="020B0604020202020204" pitchFamily="34" charset="0"/>
              </a:rPr>
              <a:t>Twitter is a micro-blogging platform that enables users to share short messages (tweets) with links, images, and videos. Architects can use Twitter to share news, opinions, articles, events, and to follow industry trends.</a:t>
            </a:r>
            <a:endParaRPr lang="fr-FR" sz="2400" kern="100" dirty="0">
              <a:effectLst/>
              <a:ea typeface="Calibri" panose="020F0502020204030204" pitchFamily="34" charset="0"/>
              <a:cs typeface="Arial" panose="020B0604020202020204" pitchFamily="34" charset="0"/>
            </a:endParaRPr>
          </a:p>
          <a:p>
            <a:pPr algn="just"/>
            <a:endParaRPr lang="en-US" sz="2400" dirty="0"/>
          </a:p>
        </p:txBody>
      </p:sp>
      <p:sp>
        <p:nvSpPr>
          <p:cNvPr id="5" name="Footer Placeholder 4">
            <a:extLst>
              <a:ext uri="{FF2B5EF4-FFF2-40B4-BE49-F238E27FC236}">
                <a16:creationId xmlns:a16="http://schemas.microsoft.com/office/drawing/2014/main" id="{4C46B3D3-DD84-E8DA-66E1-8CB08E90AA7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8D3F7200-C0C4-3A9B-A6D0-EFF195BCF4B7}"/>
              </a:ext>
            </a:extLst>
          </p:cNvPr>
          <p:cNvSpPr>
            <a:spLocks noGrp="1"/>
          </p:cNvSpPr>
          <p:nvPr>
            <p:ph type="sldNum" sz="quarter" idx="12"/>
          </p:nvPr>
        </p:nvSpPr>
        <p:spPr/>
        <p:txBody>
          <a:bodyPr/>
          <a:lstStyle/>
          <a:p>
            <a:fld id="{312CC964-A50B-4C29-B4E4-2C30BB34CCF3}" type="slidenum">
              <a:rPr lang="en-US" smtClean="0"/>
              <a:t>32</a:t>
            </a:fld>
            <a:endParaRPr lang="en-US" dirty="0"/>
          </a:p>
        </p:txBody>
      </p:sp>
      <p:pic>
        <p:nvPicPr>
          <p:cNvPr id="7" name="Content Placeholder 6">
            <a:extLst>
              <a:ext uri="{FF2B5EF4-FFF2-40B4-BE49-F238E27FC236}">
                <a16:creationId xmlns:a16="http://schemas.microsoft.com/office/drawing/2014/main" id="{09B86BF4-93C4-C2B1-4EEE-648B31F97BE0}"/>
              </a:ext>
            </a:extLst>
          </p:cNvPr>
          <p:cNvPicPr>
            <a:picLocks noGrp="1" noChangeAspect="1"/>
          </p:cNvPicPr>
          <p:nvPr>
            <p:ph idx="1"/>
          </p:nvPr>
        </p:nvPicPr>
        <p:blipFill>
          <a:blip r:embed="rId2"/>
          <a:stretch>
            <a:fillRect/>
          </a:stretch>
        </p:blipFill>
        <p:spPr>
          <a:xfrm>
            <a:off x="5934549" y="1472021"/>
            <a:ext cx="5126678" cy="4873625"/>
          </a:xfrm>
        </p:spPr>
      </p:pic>
    </p:spTree>
    <p:extLst>
      <p:ext uri="{BB962C8B-B14F-4D97-AF65-F5344CB8AC3E}">
        <p14:creationId xmlns:p14="http://schemas.microsoft.com/office/powerpoint/2010/main" val="367893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792-2F34-A193-F0D1-655F8A6DABC4}"/>
              </a:ext>
            </a:extLst>
          </p:cNvPr>
          <p:cNvSpPr>
            <a:spLocks noGrp="1"/>
          </p:cNvSpPr>
          <p:nvPr>
            <p:ph type="title"/>
          </p:nvPr>
        </p:nvSpPr>
        <p:spPr>
          <a:xfrm>
            <a:off x="496888" y="140371"/>
            <a:ext cx="6665912" cy="1331650"/>
          </a:xfrm>
        </p:spPr>
        <p:txBody>
          <a:bodyPr/>
          <a:lstStyle/>
          <a:p>
            <a:r>
              <a:rPr lang="en-US" sz="3600" kern="100" dirty="0">
                <a:cs typeface="Arial" panose="020B0604020202020204" pitchFamily="34" charset="0"/>
              </a:rPr>
              <a:t>Social Media: </a:t>
            </a:r>
            <a:r>
              <a:rPr lang="en-US" sz="3600" b="1" kern="100" dirty="0">
                <a:cs typeface="Arial" panose="020B0604020202020204" pitchFamily="34" charset="0"/>
              </a:rPr>
              <a:t>Pinterest</a:t>
            </a:r>
            <a:endParaRPr lang="en-US" sz="3600" dirty="0"/>
          </a:p>
        </p:txBody>
      </p:sp>
      <p:sp>
        <p:nvSpPr>
          <p:cNvPr id="8" name="Text Placeholder 7">
            <a:extLst>
              <a:ext uri="{FF2B5EF4-FFF2-40B4-BE49-F238E27FC236}">
                <a16:creationId xmlns:a16="http://schemas.microsoft.com/office/drawing/2014/main" id="{225B858B-0CBA-8AC7-F5B7-6124F0F53743}"/>
              </a:ext>
            </a:extLst>
          </p:cNvPr>
          <p:cNvSpPr>
            <a:spLocks noGrp="1"/>
          </p:cNvSpPr>
          <p:nvPr>
            <p:ph type="body" sz="half" idx="2"/>
          </p:nvPr>
        </p:nvSpPr>
        <p:spPr>
          <a:xfrm>
            <a:off x="383029" y="2057400"/>
            <a:ext cx="4497316" cy="4341478"/>
          </a:xfrm>
        </p:spPr>
        <p:txBody>
          <a:bodyPr>
            <a:normAutofit/>
          </a:bodyPr>
          <a:lstStyle/>
          <a:p>
            <a:pPr algn="just"/>
            <a:r>
              <a:rPr lang="en-US" sz="2400" dirty="0">
                <a:effectLst/>
                <a:ea typeface="Calibri" panose="020F0502020204030204" pitchFamily="34" charset="0"/>
                <a:cs typeface="Arial" panose="020B0604020202020204" pitchFamily="34" charset="0"/>
              </a:rPr>
              <a:t>Pinterest is an image-sharing platform that allows users to create </a:t>
            </a:r>
            <a:r>
              <a:rPr lang="en-US" sz="4000" b="1" dirty="0">
                <a:effectLst/>
                <a:ea typeface="Calibri" panose="020F0502020204030204" pitchFamily="34" charset="0"/>
                <a:cs typeface="Arial" panose="020B0604020202020204" pitchFamily="34" charset="0"/>
              </a:rPr>
              <a:t>inspiration</a:t>
            </a:r>
            <a:r>
              <a:rPr lang="en-US" sz="2400" dirty="0">
                <a:effectLst/>
                <a:ea typeface="Calibri" panose="020F0502020204030204" pitchFamily="34" charset="0"/>
                <a:cs typeface="Arial" panose="020B0604020202020204" pitchFamily="34" charset="0"/>
              </a:rPr>
              <a:t> boards on various topics, including architecture. Architects can use Pinterest to pin images of projects they admire, materials, furniture, trends, and more, as well as share their own project images.</a:t>
            </a:r>
            <a:endParaRPr lang="en-US" sz="2400" dirty="0"/>
          </a:p>
        </p:txBody>
      </p:sp>
      <p:sp>
        <p:nvSpPr>
          <p:cNvPr id="5" name="Footer Placeholder 4">
            <a:extLst>
              <a:ext uri="{FF2B5EF4-FFF2-40B4-BE49-F238E27FC236}">
                <a16:creationId xmlns:a16="http://schemas.microsoft.com/office/drawing/2014/main" id="{4C46B3D3-DD84-E8DA-66E1-8CB08E90AA7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8D3F7200-C0C4-3A9B-A6D0-EFF195BCF4B7}"/>
              </a:ext>
            </a:extLst>
          </p:cNvPr>
          <p:cNvSpPr>
            <a:spLocks noGrp="1"/>
          </p:cNvSpPr>
          <p:nvPr>
            <p:ph type="sldNum" sz="quarter" idx="12"/>
          </p:nvPr>
        </p:nvSpPr>
        <p:spPr/>
        <p:txBody>
          <a:bodyPr/>
          <a:lstStyle/>
          <a:p>
            <a:fld id="{312CC964-A50B-4C29-B4E4-2C30BB34CCF3}" type="slidenum">
              <a:rPr lang="en-US" smtClean="0"/>
              <a:t>33</a:t>
            </a:fld>
            <a:endParaRPr lang="en-US" dirty="0"/>
          </a:p>
        </p:txBody>
      </p:sp>
      <p:pic>
        <p:nvPicPr>
          <p:cNvPr id="7" name="Content Placeholder 6">
            <a:extLst>
              <a:ext uri="{FF2B5EF4-FFF2-40B4-BE49-F238E27FC236}">
                <a16:creationId xmlns:a16="http://schemas.microsoft.com/office/drawing/2014/main" id="{8E5484FD-B86D-0ED7-5767-6811A36490A1}"/>
              </a:ext>
            </a:extLst>
          </p:cNvPr>
          <p:cNvPicPr>
            <a:picLocks noGrp="1" noChangeAspect="1"/>
          </p:cNvPicPr>
          <p:nvPr>
            <p:ph idx="1"/>
          </p:nvPr>
        </p:nvPicPr>
        <p:blipFill rotWithShape="1">
          <a:blip r:embed="rId2"/>
          <a:srcRect t="31381"/>
          <a:stretch/>
        </p:blipFill>
        <p:spPr>
          <a:xfrm>
            <a:off x="5525527" y="2599146"/>
            <a:ext cx="6172200" cy="1807845"/>
          </a:xfrm>
        </p:spPr>
      </p:pic>
    </p:spTree>
    <p:extLst>
      <p:ext uri="{BB962C8B-B14F-4D97-AF65-F5344CB8AC3E}">
        <p14:creationId xmlns:p14="http://schemas.microsoft.com/office/powerpoint/2010/main" val="3498828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792-2F34-A193-F0D1-655F8A6DABC4}"/>
              </a:ext>
            </a:extLst>
          </p:cNvPr>
          <p:cNvSpPr>
            <a:spLocks noGrp="1"/>
          </p:cNvSpPr>
          <p:nvPr>
            <p:ph type="title"/>
          </p:nvPr>
        </p:nvSpPr>
        <p:spPr>
          <a:xfrm>
            <a:off x="592138" y="-75311"/>
            <a:ext cx="6665912" cy="1331650"/>
          </a:xfrm>
        </p:spPr>
        <p:txBody>
          <a:bodyPr/>
          <a:lstStyle/>
          <a:p>
            <a:r>
              <a:rPr lang="en-US" sz="3600" kern="100" dirty="0">
                <a:cs typeface="Arial" panose="020B0604020202020204" pitchFamily="34" charset="0"/>
              </a:rPr>
              <a:t>Social Media: </a:t>
            </a:r>
            <a:r>
              <a:rPr lang="en-US" sz="3600" b="1" kern="100" dirty="0">
                <a:cs typeface="Arial" panose="020B0604020202020204" pitchFamily="34" charset="0"/>
              </a:rPr>
              <a:t>Instagram</a:t>
            </a:r>
            <a:endParaRPr lang="en-US" sz="3600" dirty="0"/>
          </a:p>
        </p:txBody>
      </p:sp>
      <p:sp>
        <p:nvSpPr>
          <p:cNvPr id="8" name="Text Placeholder 7">
            <a:extLst>
              <a:ext uri="{FF2B5EF4-FFF2-40B4-BE49-F238E27FC236}">
                <a16:creationId xmlns:a16="http://schemas.microsoft.com/office/drawing/2014/main" id="{225B858B-0CBA-8AC7-F5B7-6124F0F53743}"/>
              </a:ext>
            </a:extLst>
          </p:cNvPr>
          <p:cNvSpPr>
            <a:spLocks noGrp="1"/>
          </p:cNvSpPr>
          <p:nvPr>
            <p:ph type="body" sz="half" idx="2"/>
          </p:nvPr>
        </p:nvSpPr>
        <p:spPr>
          <a:xfrm>
            <a:off x="963188" y="1788486"/>
            <a:ext cx="4617595" cy="4341478"/>
          </a:xfrm>
        </p:spPr>
        <p:txBody>
          <a:bodyPr>
            <a:normAutofit/>
          </a:bodyPr>
          <a:lstStyle/>
          <a:p>
            <a:pPr algn="just"/>
            <a:r>
              <a:rPr lang="en-US" sz="2400" dirty="0">
                <a:effectLst/>
                <a:ea typeface="Calibri" panose="020F0502020204030204" pitchFamily="34" charset="0"/>
                <a:cs typeface="Arial" panose="020B0604020202020204" pitchFamily="34" charset="0"/>
              </a:rPr>
              <a:t>Instagram is a photo and video-sharing platform that has become very popular in the field of architecture. Architects can use Instagram to share images of their projects, drawings, models, technical details, sketches, and inspirations. </a:t>
            </a:r>
            <a:endParaRPr lang="en-US" sz="2400" dirty="0"/>
          </a:p>
        </p:txBody>
      </p:sp>
      <p:sp>
        <p:nvSpPr>
          <p:cNvPr id="5" name="Footer Placeholder 4">
            <a:extLst>
              <a:ext uri="{FF2B5EF4-FFF2-40B4-BE49-F238E27FC236}">
                <a16:creationId xmlns:a16="http://schemas.microsoft.com/office/drawing/2014/main" id="{4C46B3D3-DD84-E8DA-66E1-8CB08E90AA7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8D3F7200-C0C4-3A9B-A6D0-EFF195BCF4B7}"/>
              </a:ext>
            </a:extLst>
          </p:cNvPr>
          <p:cNvSpPr>
            <a:spLocks noGrp="1"/>
          </p:cNvSpPr>
          <p:nvPr>
            <p:ph type="sldNum" sz="quarter" idx="12"/>
          </p:nvPr>
        </p:nvSpPr>
        <p:spPr/>
        <p:txBody>
          <a:bodyPr/>
          <a:lstStyle/>
          <a:p>
            <a:fld id="{312CC964-A50B-4C29-B4E4-2C30BB34CCF3}" type="slidenum">
              <a:rPr lang="en-US" smtClean="0"/>
              <a:t>34</a:t>
            </a:fld>
            <a:endParaRPr lang="en-US" dirty="0"/>
          </a:p>
        </p:txBody>
      </p:sp>
      <p:pic>
        <p:nvPicPr>
          <p:cNvPr id="7" name="Content Placeholder 6">
            <a:extLst>
              <a:ext uri="{FF2B5EF4-FFF2-40B4-BE49-F238E27FC236}">
                <a16:creationId xmlns:a16="http://schemas.microsoft.com/office/drawing/2014/main" id="{AB37651B-A74D-6CD7-3819-DF48541A5FC8}"/>
              </a:ext>
            </a:extLst>
          </p:cNvPr>
          <p:cNvPicPr>
            <a:picLocks noGrp="1" noChangeAspect="1"/>
          </p:cNvPicPr>
          <p:nvPr>
            <p:ph idx="1"/>
          </p:nvPr>
        </p:nvPicPr>
        <p:blipFill>
          <a:blip r:embed="rId2"/>
          <a:stretch>
            <a:fillRect/>
          </a:stretch>
        </p:blipFill>
        <p:spPr>
          <a:xfrm>
            <a:off x="6267450" y="1256339"/>
            <a:ext cx="4919343" cy="4873625"/>
          </a:xfrm>
        </p:spPr>
      </p:pic>
    </p:spTree>
    <p:extLst>
      <p:ext uri="{BB962C8B-B14F-4D97-AF65-F5344CB8AC3E}">
        <p14:creationId xmlns:p14="http://schemas.microsoft.com/office/powerpoint/2010/main" val="4259038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5E37-3C95-4E35-8624-CC190CC12235}"/>
              </a:ext>
            </a:extLst>
          </p:cNvPr>
          <p:cNvSpPr>
            <a:spLocks noGrp="1"/>
          </p:cNvSpPr>
          <p:nvPr>
            <p:ph type="title"/>
          </p:nvPr>
        </p:nvSpPr>
        <p:spPr>
          <a:xfrm>
            <a:off x="432834" y="533400"/>
            <a:ext cx="5967965" cy="2379921"/>
          </a:xfrm>
        </p:spPr>
        <p:txBody>
          <a:bodyPr/>
          <a:lstStyle/>
          <a:p>
            <a:r>
              <a:rPr lang="en-US" sz="3600" b="1" kern="100" dirty="0">
                <a:cs typeface="Arial" panose="020B0604020202020204" pitchFamily="34" charset="0"/>
              </a:rPr>
              <a:t>Representation and Communication Choices </a:t>
            </a:r>
            <a:endParaRPr lang="fr-FR" dirty="0"/>
          </a:p>
        </p:txBody>
      </p:sp>
      <p:sp>
        <p:nvSpPr>
          <p:cNvPr id="3" name="Content Placeholder 2">
            <a:extLst>
              <a:ext uri="{FF2B5EF4-FFF2-40B4-BE49-F238E27FC236}">
                <a16:creationId xmlns:a16="http://schemas.microsoft.com/office/drawing/2014/main" id="{CF816715-277D-4042-B401-03CD007D7CDB}"/>
              </a:ext>
            </a:extLst>
          </p:cNvPr>
          <p:cNvSpPr>
            <a:spLocks noGrp="1"/>
          </p:cNvSpPr>
          <p:nvPr>
            <p:ph idx="1"/>
          </p:nvPr>
        </p:nvSpPr>
        <p:spPr>
          <a:xfrm>
            <a:off x="432834" y="3383281"/>
            <a:ext cx="8730216" cy="2379922"/>
          </a:xfrm>
        </p:spPr>
        <p:txBody>
          <a:bodyPr>
            <a:normAutofit/>
          </a:bodyPr>
          <a:lstStyle/>
          <a:p>
            <a:pPr marL="342900" indent="-342900">
              <a:buFont typeface="Wingdings" panose="05000000000000000000" pitchFamily="2" charset="2"/>
              <a:buChar char="§"/>
            </a:pPr>
            <a:r>
              <a:rPr lang="en-US" dirty="0"/>
              <a:t>Criteria for Selection</a:t>
            </a:r>
          </a:p>
          <a:p>
            <a:pPr marL="342900" indent="-342900">
              <a:buFont typeface="Wingdings" panose="05000000000000000000" pitchFamily="2" charset="2"/>
              <a:buChar char="§"/>
            </a:pPr>
            <a:r>
              <a:rPr lang="en-US" dirty="0"/>
              <a:t>Advantages and limits of communication and presentations modes</a:t>
            </a:r>
          </a:p>
          <a:p>
            <a:pPr marL="342900" indent="-342900">
              <a:buFont typeface="Wingdings" panose="05000000000000000000" pitchFamily="2" charset="2"/>
              <a:buChar char="§"/>
            </a:pPr>
            <a:r>
              <a:rPr lang="en-US" dirty="0"/>
              <a:t>Factors Influencing Choices: Deadlines, Budget, Resources, Introduction</a:t>
            </a:r>
          </a:p>
          <a:p>
            <a:endParaRPr lang="fr-FR" dirty="0"/>
          </a:p>
          <a:p>
            <a:endParaRPr lang="en-US" dirty="0"/>
          </a:p>
        </p:txBody>
      </p:sp>
      <p:sp>
        <p:nvSpPr>
          <p:cNvPr id="39" name="Footer Placeholder 38">
            <a:extLst>
              <a:ext uri="{FF2B5EF4-FFF2-40B4-BE49-F238E27FC236}">
                <a16:creationId xmlns:a16="http://schemas.microsoft.com/office/drawing/2014/main" id="{F98A8A15-91B5-4554-95A4-612A5FC0ECC7}"/>
              </a:ext>
            </a:extLst>
          </p:cNvPr>
          <p:cNvSpPr>
            <a:spLocks noGrp="1"/>
          </p:cNvSpPr>
          <p:nvPr>
            <p:ph type="ftr" sz="quarter" idx="11"/>
          </p:nvPr>
        </p:nvSpPr>
        <p:spPr>
          <a:xfrm>
            <a:off x="154429" y="6398878"/>
            <a:ext cx="4497315" cy="365125"/>
          </a:xfrm>
        </p:spPr>
        <p:txBody>
          <a:bodyPr/>
          <a:lstStyle/>
          <a:p>
            <a:r>
              <a:rPr lang="en-US"/>
              <a:t>TP1 2023-2024</a:t>
            </a:r>
            <a:endParaRPr lang="en-US" dirty="0"/>
          </a:p>
        </p:txBody>
      </p:sp>
      <p:pic>
        <p:nvPicPr>
          <p:cNvPr id="7" name="Picture Placeholder 6" descr="View of city buildings over the water">
            <a:extLst>
              <a:ext uri="{FF2B5EF4-FFF2-40B4-BE49-F238E27FC236}">
                <a16:creationId xmlns:a16="http://schemas.microsoft.com/office/drawing/2014/main" id="{4C61771D-5836-4E5C-A19A-3F15641B8794}"/>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8" b="8"/>
          <a:stretch/>
        </p:blipFill>
        <p:spPr>
          <a:xfrm>
            <a:off x="9531096" y="0"/>
            <a:ext cx="2660904" cy="3429000"/>
          </a:xfrm>
        </p:spPr>
      </p:pic>
      <p:pic>
        <p:nvPicPr>
          <p:cNvPr id="9" name="Picture Placeholder 8" descr="Background Graphic with lights">
            <a:extLst>
              <a:ext uri="{FF2B5EF4-FFF2-40B4-BE49-F238E27FC236}">
                <a16:creationId xmlns:a16="http://schemas.microsoft.com/office/drawing/2014/main" id="{51C83C9C-B18C-4D14-8539-EBB0422AB0F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67" r="67"/>
          <a:stretch/>
        </p:blipFill>
        <p:spPr>
          <a:xfrm>
            <a:off x="9531096" y="3383280"/>
            <a:ext cx="2660904" cy="3474720"/>
          </a:xfrm>
        </p:spPr>
      </p:pic>
      <p:sp>
        <p:nvSpPr>
          <p:cNvPr id="37" name="Slide Number Placeholder 36">
            <a:extLst>
              <a:ext uri="{FF2B5EF4-FFF2-40B4-BE49-F238E27FC236}">
                <a16:creationId xmlns:a16="http://schemas.microsoft.com/office/drawing/2014/main" id="{D3141030-4F7D-4526-B0FC-1EA787D5BF2D}"/>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35</a:t>
            </a:fld>
            <a:endParaRPr lang="en-US" dirty="0"/>
          </a:p>
        </p:txBody>
      </p:sp>
    </p:spTree>
    <p:extLst>
      <p:ext uri="{BB962C8B-B14F-4D97-AF65-F5344CB8AC3E}">
        <p14:creationId xmlns:p14="http://schemas.microsoft.com/office/powerpoint/2010/main" val="818497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9609AE2-8945-0057-AB78-A2227D680FB6}"/>
              </a:ext>
            </a:extLst>
          </p:cNvPr>
          <p:cNvSpPr>
            <a:spLocks noGrp="1"/>
          </p:cNvSpPr>
          <p:nvPr>
            <p:ph type="ctrTitle"/>
          </p:nvPr>
        </p:nvSpPr>
        <p:spPr/>
        <p:txBody>
          <a:bodyPr/>
          <a:lstStyle/>
          <a:p>
            <a:br>
              <a:rPr lang="en-US" sz="4000" b="1" kern="100" dirty="0">
                <a:cs typeface="Arial" panose="020B0604020202020204" pitchFamily="34" charset="0"/>
              </a:rPr>
            </a:br>
            <a:r>
              <a:rPr lang="en-US" sz="4000" b="1" kern="100" dirty="0">
                <a:cs typeface="Arial" panose="020B0604020202020204" pitchFamily="34" charset="0"/>
              </a:rPr>
              <a:t>Criteria for Selection</a:t>
            </a:r>
            <a:br>
              <a:rPr lang="fr-FR" sz="1800" b="1" kern="100" dirty="0">
                <a:latin typeface="Times New Roman" panose="02020603050405020304" pitchFamily="18" charset="0"/>
                <a:cs typeface="Times New Roman" panose="02020603050405020304" pitchFamily="18" charset="0"/>
              </a:rPr>
            </a:br>
            <a:endParaRPr lang="en-US" sz="1800" b="1" kern="100" dirty="0">
              <a:latin typeface="Times New Roman" panose="02020603050405020304" pitchFamily="18" charset="0"/>
              <a:cs typeface="Times New Roman" panose="02020603050405020304" pitchFamily="18" charset="0"/>
            </a:endParaRPr>
          </a:p>
        </p:txBody>
      </p:sp>
      <p:sp>
        <p:nvSpPr>
          <p:cNvPr id="14" name="Subtitle 13">
            <a:extLst>
              <a:ext uri="{FF2B5EF4-FFF2-40B4-BE49-F238E27FC236}">
                <a16:creationId xmlns:a16="http://schemas.microsoft.com/office/drawing/2014/main" id="{E22BEE38-69AA-1158-9E85-F58EF8AAD7F7}"/>
              </a:ext>
            </a:extLst>
          </p:cNvPr>
          <p:cNvSpPr>
            <a:spLocks noGrp="1"/>
          </p:cNvSpPr>
          <p:nvPr>
            <p:ph type="subTitle" idx="1"/>
          </p:nvPr>
        </p:nvSpPr>
        <p:spPr>
          <a:xfrm>
            <a:off x="4171950" y="5033339"/>
            <a:ext cx="7901414" cy="835833"/>
          </a:xfrm>
        </p:spPr>
        <p:txBody>
          <a:bodyPr/>
          <a:lstStyle/>
          <a:p>
            <a:r>
              <a:rPr lang="en-US" i="1" dirty="0">
                <a:cs typeface="Arial" panose="020B0604020202020204" pitchFamily="34" charset="0"/>
              </a:rPr>
              <a:t>Target Audience, Communication Objectives, Project Type</a:t>
            </a:r>
            <a:endParaRPr lang="fr-FR" i="1" dirty="0">
              <a:cs typeface="Arial" panose="020B0604020202020204" pitchFamily="34" charset="0"/>
            </a:endParaRPr>
          </a:p>
        </p:txBody>
      </p:sp>
      <p:sp>
        <p:nvSpPr>
          <p:cNvPr id="5" name="Footer Placeholder 4">
            <a:extLst>
              <a:ext uri="{FF2B5EF4-FFF2-40B4-BE49-F238E27FC236}">
                <a16:creationId xmlns:a16="http://schemas.microsoft.com/office/drawing/2014/main" id="{8C10473F-E636-E848-9CAE-3D303D2FBA5B}"/>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2BC52393-F19C-5F8F-5F61-A52EA6E18671}"/>
              </a:ext>
            </a:extLst>
          </p:cNvPr>
          <p:cNvSpPr>
            <a:spLocks noGrp="1"/>
          </p:cNvSpPr>
          <p:nvPr>
            <p:ph type="sldNum" sz="quarter" idx="12"/>
          </p:nvPr>
        </p:nvSpPr>
        <p:spPr/>
        <p:txBody>
          <a:bodyPr/>
          <a:lstStyle/>
          <a:p>
            <a:fld id="{312CC964-A50B-4C29-B4E4-2C30BB34CCF3}" type="slidenum">
              <a:rPr lang="en-US" smtClean="0"/>
              <a:t>36</a:t>
            </a:fld>
            <a:endParaRPr lang="en-US" dirty="0"/>
          </a:p>
        </p:txBody>
      </p:sp>
      <p:pic>
        <p:nvPicPr>
          <p:cNvPr id="7" name="Picture Placeholder 6">
            <a:extLst>
              <a:ext uri="{FF2B5EF4-FFF2-40B4-BE49-F238E27FC236}">
                <a16:creationId xmlns:a16="http://schemas.microsoft.com/office/drawing/2014/main" id="{9DA94DD4-ECE6-591A-111E-B053D9DA4163}"/>
              </a:ext>
            </a:extLst>
          </p:cNvPr>
          <p:cNvPicPr>
            <a:picLocks noGrp="1" noChangeAspect="1"/>
          </p:cNvPicPr>
          <p:nvPr>
            <p:ph type="pic" sz="quarter" idx="13"/>
          </p:nvPr>
        </p:nvPicPr>
        <p:blipFill>
          <a:blip r:embed="rId2"/>
          <a:srcRect l="23009" r="23009"/>
          <a:stretch/>
        </p:blipFill>
        <p:spPr/>
      </p:pic>
    </p:spTree>
    <p:extLst>
      <p:ext uri="{BB962C8B-B14F-4D97-AF65-F5344CB8AC3E}">
        <p14:creationId xmlns:p14="http://schemas.microsoft.com/office/powerpoint/2010/main" val="227847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792-2F34-A193-F0D1-655F8A6DABC4}"/>
              </a:ext>
            </a:extLst>
          </p:cNvPr>
          <p:cNvSpPr>
            <a:spLocks noGrp="1"/>
          </p:cNvSpPr>
          <p:nvPr>
            <p:ph type="title"/>
          </p:nvPr>
        </p:nvSpPr>
        <p:spPr>
          <a:xfrm>
            <a:off x="154429" y="201171"/>
            <a:ext cx="6382933" cy="1331650"/>
          </a:xfrm>
        </p:spPr>
        <p:txBody>
          <a:bodyPr/>
          <a:lstStyle/>
          <a:p>
            <a:br>
              <a:rPr lang="en-US" sz="3600" b="1" kern="100" dirty="0">
                <a:effectLst/>
                <a:cs typeface="Arial" panose="020B0604020202020204" pitchFamily="34" charset="0"/>
              </a:rPr>
            </a:br>
            <a:r>
              <a:rPr lang="en-US" sz="3600" kern="100" dirty="0">
                <a:cs typeface="Arial" panose="020B0604020202020204" pitchFamily="34" charset="0"/>
              </a:rPr>
              <a:t>Criteria for Selection: </a:t>
            </a:r>
            <a:r>
              <a:rPr lang="en-US" sz="3600" b="1" kern="100" dirty="0">
                <a:cs typeface="Arial" panose="020B0604020202020204" pitchFamily="34" charset="0"/>
              </a:rPr>
              <a:t>target audience</a:t>
            </a:r>
          </a:p>
        </p:txBody>
      </p:sp>
      <p:sp>
        <p:nvSpPr>
          <p:cNvPr id="8" name="Text Placeholder 7">
            <a:extLst>
              <a:ext uri="{FF2B5EF4-FFF2-40B4-BE49-F238E27FC236}">
                <a16:creationId xmlns:a16="http://schemas.microsoft.com/office/drawing/2014/main" id="{225B858B-0CBA-8AC7-F5B7-6124F0F53743}"/>
              </a:ext>
            </a:extLst>
          </p:cNvPr>
          <p:cNvSpPr>
            <a:spLocks noGrp="1"/>
          </p:cNvSpPr>
          <p:nvPr>
            <p:ph type="body" sz="half" idx="2"/>
          </p:nvPr>
        </p:nvSpPr>
        <p:spPr>
          <a:xfrm>
            <a:off x="154430" y="1532821"/>
            <a:ext cx="5785592" cy="4551027"/>
          </a:xfrm>
        </p:spPr>
        <p:txBody>
          <a:bodyPr>
            <a:noAutofit/>
          </a:bodyPr>
          <a:lstStyle/>
          <a:p>
            <a:pPr lvl="0" algn="just" rtl="0">
              <a:lnSpc>
                <a:spcPct val="150000"/>
              </a:lnSpc>
              <a:spcAft>
                <a:spcPts val="800"/>
              </a:spcAft>
            </a:pPr>
            <a:r>
              <a:rPr lang="en-US" sz="2400" kern="100" dirty="0">
                <a:effectLst/>
                <a:ea typeface="Calibri" panose="020F0502020204030204" pitchFamily="34" charset="0"/>
                <a:cs typeface="Arial" panose="020B0604020202020204" pitchFamily="34" charset="0"/>
              </a:rPr>
              <a:t>The audience may vary depending on the project and could include:</a:t>
            </a:r>
          </a:p>
          <a:p>
            <a:pPr marL="342900" lvl="0" indent="-342900" algn="just" rtl="0">
              <a:spcBef>
                <a:spcPts val="0"/>
              </a:spcBef>
              <a:buFont typeface="Wingdings" panose="05000000000000000000" pitchFamily="2" charset="2"/>
              <a:buChar char="§"/>
            </a:pPr>
            <a:r>
              <a:rPr lang="en-US" sz="2400" kern="100" dirty="0">
                <a:effectLst/>
                <a:ea typeface="Calibri" panose="020F0502020204030204" pitchFamily="34" charset="0"/>
                <a:cs typeface="Arial" panose="020B0604020202020204" pitchFamily="34" charset="0"/>
              </a:rPr>
              <a:t>Potential clients, </a:t>
            </a:r>
          </a:p>
          <a:p>
            <a:pPr marL="342900" lvl="0" indent="-342900" algn="just" rtl="0">
              <a:spcBef>
                <a:spcPts val="0"/>
              </a:spcBef>
              <a:buFont typeface="Wingdings" panose="05000000000000000000" pitchFamily="2" charset="2"/>
              <a:buChar char="§"/>
            </a:pPr>
            <a:r>
              <a:rPr lang="en-US" sz="2400" kern="100" dirty="0">
                <a:effectLst/>
                <a:ea typeface="Calibri" panose="020F0502020204030204" pitchFamily="34" charset="0"/>
                <a:cs typeface="Arial" panose="020B0604020202020204" pitchFamily="34" charset="0"/>
              </a:rPr>
              <a:t>Investors, </a:t>
            </a:r>
          </a:p>
          <a:p>
            <a:pPr marL="342900" lvl="0" indent="-342900" algn="just" rtl="0">
              <a:spcBef>
                <a:spcPts val="0"/>
              </a:spcBef>
              <a:buFont typeface="Wingdings" panose="05000000000000000000" pitchFamily="2" charset="2"/>
              <a:buChar char="§"/>
            </a:pPr>
            <a:r>
              <a:rPr lang="en-US" sz="2400" kern="100" dirty="0">
                <a:effectLst/>
                <a:ea typeface="Calibri" panose="020F0502020204030204" pitchFamily="34" charset="0"/>
                <a:cs typeface="Arial" panose="020B0604020202020204" pitchFamily="34" charset="0"/>
              </a:rPr>
              <a:t>Government agencies, </a:t>
            </a:r>
          </a:p>
          <a:p>
            <a:pPr marL="342900" lvl="0" indent="-342900" algn="just" rtl="0">
              <a:spcBef>
                <a:spcPts val="0"/>
              </a:spcBef>
              <a:buFont typeface="Wingdings" panose="05000000000000000000" pitchFamily="2" charset="2"/>
              <a:buChar char="§"/>
            </a:pPr>
            <a:r>
              <a:rPr lang="en-US" sz="2400" kern="100" dirty="0">
                <a:effectLst/>
                <a:ea typeface="Calibri" panose="020F0502020204030204" pitchFamily="34" charset="0"/>
                <a:cs typeface="Arial" panose="020B0604020202020204" pitchFamily="34" charset="0"/>
              </a:rPr>
              <a:t>Community members, </a:t>
            </a:r>
          </a:p>
          <a:p>
            <a:pPr marL="342900" lvl="0" indent="-342900" algn="just" rtl="0">
              <a:spcBef>
                <a:spcPts val="0"/>
              </a:spcBef>
              <a:buFont typeface="Wingdings" panose="05000000000000000000" pitchFamily="2" charset="2"/>
              <a:buChar char="§"/>
            </a:pPr>
            <a:r>
              <a:rPr lang="en-US" sz="2400" kern="100" dirty="0">
                <a:effectLst/>
                <a:ea typeface="Calibri" panose="020F0502020204030204" pitchFamily="34" charset="0"/>
                <a:cs typeface="Arial" panose="020B0604020202020204" pitchFamily="34" charset="0"/>
              </a:rPr>
              <a:t>Local residents.</a:t>
            </a:r>
          </a:p>
          <a:p>
            <a:pPr lvl="0" algn="just" rtl="0">
              <a:spcAft>
                <a:spcPts val="800"/>
              </a:spcAft>
            </a:pPr>
            <a:r>
              <a:rPr lang="en-US" sz="2400" kern="100" dirty="0">
                <a:effectLst/>
                <a:ea typeface="Calibri" panose="020F0502020204030204" pitchFamily="34" charset="0"/>
                <a:cs typeface="Arial" panose="020B0604020202020204" pitchFamily="34" charset="0"/>
              </a:rPr>
              <a:t> Depending on the audience, the architect will need to adapt their language, tools, and presentation to ensure they are understood and engage their audience effectively.</a:t>
            </a:r>
            <a:endParaRPr lang="fr-FR" sz="2400" kern="100" dirty="0">
              <a:effectLst/>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4C46B3D3-DD84-E8DA-66E1-8CB08E90AA7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8D3F7200-C0C4-3A9B-A6D0-EFF195BCF4B7}"/>
              </a:ext>
            </a:extLst>
          </p:cNvPr>
          <p:cNvSpPr>
            <a:spLocks noGrp="1"/>
          </p:cNvSpPr>
          <p:nvPr>
            <p:ph type="sldNum" sz="quarter" idx="12"/>
          </p:nvPr>
        </p:nvSpPr>
        <p:spPr/>
        <p:txBody>
          <a:bodyPr/>
          <a:lstStyle/>
          <a:p>
            <a:fld id="{312CC964-A50B-4C29-B4E4-2C30BB34CCF3}" type="slidenum">
              <a:rPr lang="en-US" smtClean="0"/>
              <a:t>37</a:t>
            </a:fld>
            <a:endParaRPr lang="en-US" dirty="0"/>
          </a:p>
        </p:txBody>
      </p:sp>
      <p:pic>
        <p:nvPicPr>
          <p:cNvPr id="4" name="Picture 3">
            <a:extLst>
              <a:ext uri="{FF2B5EF4-FFF2-40B4-BE49-F238E27FC236}">
                <a16:creationId xmlns:a16="http://schemas.microsoft.com/office/drawing/2014/main" id="{A5387A3D-F159-64EA-8959-5E1539C61F89}"/>
              </a:ext>
            </a:extLst>
          </p:cNvPr>
          <p:cNvPicPr>
            <a:picLocks noChangeAspect="1"/>
          </p:cNvPicPr>
          <p:nvPr/>
        </p:nvPicPr>
        <p:blipFill>
          <a:blip r:embed="rId3"/>
          <a:stretch>
            <a:fillRect/>
          </a:stretch>
        </p:blipFill>
        <p:spPr>
          <a:xfrm>
            <a:off x="6175780" y="1217791"/>
            <a:ext cx="5940020" cy="4551028"/>
          </a:xfrm>
          <a:prstGeom prst="rect">
            <a:avLst/>
          </a:prstGeom>
        </p:spPr>
      </p:pic>
    </p:spTree>
    <p:extLst>
      <p:ext uri="{BB962C8B-B14F-4D97-AF65-F5344CB8AC3E}">
        <p14:creationId xmlns:p14="http://schemas.microsoft.com/office/powerpoint/2010/main" val="1966997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792-2F34-A193-F0D1-655F8A6DABC4}"/>
              </a:ext>
            </a:extLst>
          </p:cNvPr>
          <p:cNvSpPr>
            <a:spLocks noGrp="1"/>
          </p:cNvSpPr>
          <p:nvPr>
            <p:ph type="title"/>
          </p:nvPr>
        </p:nvSpPr>
        <p:spPr>
          <a:xfrm>
            <a:off x="154429" y="201171"/>
            <a:ext cx="7435091" cy="1331650"/>
          </a:xfrm>
        </p:spPr>
        <p:txBody>
          <a:bodyPr/>
          <a:lstStyle/>
          <a:p>
            <a:br>
              <a:rPr lang="en-US" sz="3600" b="1" kern="100" dirty="0">
                <a:effectLst/>
                <a:cs typeface="Arial" panose="020B0604020202020204" pitchFamily="34" charset="0"/>
              </a:rPr>
            </a:br>
            <a:r>
              <a:rPr lang="en-US" sz="3600" kern="100" dirty="0">
                <a:cs typeface="Arial" panose="020B0604020202020204" pitchFamily="34" charset="0"/>
              </a:rPr>
              <a:t>Criteria for Selection: </a:t>
            </a:r>
            <a:r>
              <a:rPr lang="en-US" sz="3600" b="1" kern="100" dirty="0">
                <a:cs typeface="Arial" panose="020B0604020202020204" pitchFamily="34" charset="0"/>
              </a:rPr>
              <a:t>Communication objectives</a:t>
            </a:r>
          </a:p>
        </p:txBody>
      </p:sp>
      <p:sp>
        <p:nvSpPr>
          <p:cNvPr id="8" name="Text Placeholder 7">
            <a:extLst>
              <a:ext uri="{FF2B5EF4-FFF2-40B4-BE49-F238E27FC236}">
                <a16:creationId xmlns:a16="http://schemas.microsoft.com/office/drawing/2014/main" id="{225B858B-0CBA-8AC7-F5B7-6124F0F53743}"/>
              </a:ext>
            </a:extLst>
          </p:cNvPr>
          <p:cNvSpPr>
            <a:spLocks noGrp="1"/>
          </p:cNvSpPr>
          <p:nvPr>
            <p:ph type="body" sz="half" idx="2"/>
          </p:nvPr>
        </p:nvSpPr>
        <p:spPr>
          <a:xfrm>
            <a:off x="154429" y="1532821"/>
            <a:ext cx="5941571" cy="4551027"/>
          </a:xfrm>
        </p:spPr>
        <p:txBody>
          <a:bodyPr>
            <a:noAutofit/>
          </a:bodyPr>
          <a:lstStyle/>
          <a:p>
            <a:pPr algn="just">
              <a:lnSpc>
                <a:spcPct val="150000"/>
              </a:lnSpc>
              <a:spcAft>
                <a:spcPts val="800"/>
              </a:spcAft>
            </a:pPr>
            <a:r>
              <a:rPr lang="en-US" sz="2400" kern="100" dirty="0">
                <a:effectLst/>
                <a:ea typeface="Calibri" panose="020F0502020204030204" pitchFamily="34" charset="0"/>
                <a:cs typeface="Arial" panose="020B0604020202020204" pitchFamily="34" charset="0"/>
              </a:rPr>
              <a:t>The architect should have clear communication objectives. For example, they may want to:</a:t>
            </a:r>
          </a:p>
          <a:p>
            <a:pPr marL="285750" indent="-285750" algn="just">
              <a:spcBef>
                <a:spcPts val="0"/>
              </a:spcBef>
              <a:buFont typeface="Arial" panose="020B0604020202020204" pitchFamily="34" charset="0"/>
              <a:buChar char="•"/>
            </a:pPr>
            <a:r>
              <a:rPr lang="en-US" sz="2400" kern="100" dirty="0">
                <a:effectLst/>
                <a:ea typeface="Calibri" panose="020F0502020204030204" pitchFamily="34" charset="0"/>
                <a:cs typeface="Arial" panose="020B0604020202020204" pitchFamily="34" charset="0"/>
              </a:rPr>
              <a:t>convince a client to hire them for a project,</a:t>
            </a:r>
          </a:p>
          <a:p>
            <a:pPr marL="285750" indent="-285750" algn="just">
              <a:spcBef>
                <a:spcPts val="0"/>
              </a:spcBef>
              <a:buFont typeface="Arial" panose="020B0604020202020204" pitchFamily="34" charset="0"/>
              <a:buChar char="•"/>
            </a:pPr>
            <a:r>
              <a:rPr lang="en-US" sz="2400" kern="100" dirty="0">
                <a:effectLst/>
                <a:ea typeface="Calibri" panose="020F0502020204030204" pitchFamily="34" charset="0"/>
                <a:cs typeface="Arial" panose="020B0604020202020204" pitchFamily="34" charset="0"/>
              </a:rPr>
              <a:t>persuade investors to fund a construction, </a:t>
            </a:r>
          </a:p>
          <a:p>
            <a:pPr marL="285750" indent="-285750" algn="just">
              <a:spcBef>
                <a:spcPts val="0"/>
              </a:spcBef>
              <a:buFont typeface="Arial" panose="020B0604020202020204" pitchFamily="34" charset="0"/>
              <a:buChar char="•"/>
            </a:pPr>
            <a:r>
              <a:rPr lang="en-US" sz="2400" kern="100" dirty="0">
                <a:effectLst/>
                <a:ea typeface="Calibri" panose="020F0502020204030204" pitchFamily="34" charset="0"/>
                <a:cs typeface="Arial" panose="020B0604020202020204" pitchFamily="34" charset="0"/>
              </a:rPr>
              <a:t>inform a local community about the benefits of a project. </a:t>
            </a:r>
          </a:p>
          <a:p>
            <a:pPr algn="just">
              <a:lnSpc>
                <a:spcPct val="150000"/>
              </a:lnSpc>
              <a:spcAft>
                <a:spcPts val="800"/>
              </a:spcAft>
            </a:pPr>
            <a:r>
              <a:rPr lang="en-US" sz="2400" kern="100" dirty="0">
                <a:effectLst/>
                <a:ea typeface="Calibri" panose="020F0502020204030204" pitchFamily="34" charset="0"/>
                <a:cs typeface="Arial" panose="020B0604020202020204" pitchFamily="34" charset="0"/>
              </a:rPr>
              <a:t>Communication objectives influence the choice of media and content to be used.</a:t>
            </a:r>
            <a:endParaRPr lang="fr-FR" sz="2400" kern="100" dirty="0">
              <a:effectLst/>
              <a:ea typeface="Calibri" panose="020F0502020204030204" pitchFamily="34" charset="0"/>
              <a:cs typeface="Arial" panose="020B0604020202020204" pitchFamily="34" charset="0"/>
            </a:endParaRPr>
          </a:p>
          <a:p>
            <a:pPr lvl="0" algn="just" rtl="0">
              <a:lnSpc>
                <a:spcPct val="150000"/>
              </a:lnSpc>
              <a:spcAft>
                <a:spcPts val="800"/>
              </a:spcAft>
            </a:pPr>
            <a:endParaRPr lang="fr-FR" sz="2400" kern="100" dirty="0">
              <a:effectLst/>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4C46B3D3-DD84-E8DA-66E1-8CB08E90AA7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8D3F7200-C0C4-3A9B-A6D0-EFF195BCF4B7}"/>
              </a:ext>
            </a:extLst>
          </p:cNvPr>
          <p:cNvSpPr>
            <a:spLocks noGrp="1"/>
          </p:cNvSpPr>
          <p:nvPr>
            <p:ph type="sldNum" sz="quarter" idx="12"/>
          </p:nvPr>
        </p:nvSpPr>
        <p:spPr/>
        <p:txBody>
          <a:bodyPr/>
          <a:lstStyle/>
          <a:p>
            <a:fld id="{312CC964-A50B-4C29-B4E4-2C30BB34CCF3}" type="slidenum">
              <a:rPr lang="en-US" smtClean="0"/>
              <a:t>38</a:t>
            </a:fld>
            <a:endParaRPr lang="en-US" dirty="0"/>
          </a:p>
        </p:txBody>
      </p:sp>
      <p:pic>
        <p:nvPicPr>
          <p:cNvPr id="4" name="Picture 3">
            <a:extLst>
              <a:ext uri="{FF2B5EF4-FFF2-40B4-BE49-F238E27FC236}">
                <a16:creationId xmlns:a16="http://schemas.microsoft.com/office/drawing/2014/main" id="{73E8A603-6CF1-2CA1-A3E6-4AF9642A0BE5}"/>
              </a:ext>
            </a:extLst>
          </p:cNvPr>
          <p:cNvPicPr>
            <a:picLocks noChangeAspect="1"/>
          </p:cNvPicPr>
          <p:nvPr/>
        </p:nvPicPr>
        <p:blipFill>
          <a:blip r:embed="rId3"/>
          <a:stretch>
            <a:fillRect/>
          </a:stretch>
        </p:blipFill>
        <p:spPr>
          <a:xfrm>
            <a:off x="6770464" y="1532821"/>
            <a:ext cx="5067456" cy="4551027"/>
          </a:xfrm>
          <a:prstGeom prst="rect">
            <a:avLst/>
          </a:prstGeom>
        </p:spPr>
      </p:pic>
    </p:spTree>
    <p:extLst>
      <p:ext uri="{BB962C8B-B14F-4D97-AF65-F5344CB8AC3E}">
        <p14:creationId xmlns:p14="http://schemas.microsoft.com/office/powerpoint/2010/main" val="2681498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7792-2F34-A193-F0D1-655F8A6DABC4}"/>
              </a:ext>
            </a:extLst>
          </p:cNvPr>
          <p:cNvSpPr>
            <a:spLocks noGrp="1"/>
          </p:cNvSpPr>
          <p:nvPr>
            <p:ph type="title"/>
          </p:nvPr>
        </p:nvSpPr>
        <p:spPr>
          <a:xfrm>
            <a:off x="154429" y="201171"/>
            <a:ext cx="6382933" cy="1331650"/>
          </a:xfrm>
        </p:spPr>
        <p:txBody>
          <a:bodyPr/>
          <a:lstStyle/>
          <a:p>
            <a:br>
              <a:rPr lang="en-US" sz="3600" b="1" kern="100" dirty="0">
                <a:effectLst/>
                <a:cs typeface="Arial" panose="020B0604020202020204" pitchFamily="34" charset="0"/>
              </a:rPr>
            </a:br>
            <a:r>
              <a:rPr lang="en-US" sz="3600" kern="100" dirty="0">
                <a:cs typeface="Arial" panose="020B0604020202020204" pitchFamily="34" charset="0"/>
              </a:rPr>
              <a:t>Criteria for Selection: </a:t>
            </a:r>
            <a:r>
              <a:rPr lang="en-US" sz="3600" b="1" kern="100" dirty="0">
                <a:cs typeface="Arial" panose="020B0604020202020204" pitchFamily="34" charset="0"/>
              </a:rPr>
              <a:t>Project type</a:t>
            </a:r>
          </a:p>
        </p:txBody>
      </p:sp>
      <p:sp>
        <p:nvSpPr>
          <p:cNvPr id="8" name="Text Placeholder 7">
            <a:extLst>
              <a:ext uri="{FF2B5EF4-FFF2-40B4-BE49-F238E27FC236}">
                <a16:creationId xmlns:a16="http://schemas.microsoft.com/office/drawing/2014/main" id="{225B858B-0CBA-8AC7-F5B7-6124F0F53743}"/>
              </a:ext>
            </a:extLst>
          </p:cNvPr>
          <p:cNvSpPr>
            <a:spLocks noGrp="1"/>
          </p:cNvSpPr>
          <p:nvPr>
            <p:ph type="body" sz="half" idx="2"/>
          </p:nvPr>
        </p:nvSpPr>
        <p:spPr>
          <a:xfrm>
            <a:off x="154429" y="1532821"/>
            <a:ext cx="5446271" cy="4551027"/>
          </a:xfrm>
        </p:spPr>
        <p:txBody>
          <a:bodyPr>
            <a:noAutofit/>
          </a:bodyPr>
          <a:lstStyle/>
          <a:p>
            <a:pPr lvl="0" algn="just" rtl="0">
              <a:lnSpc>
                <a:spcPct val="150000"/>
              </a:lnSpc>
              <a:spcAft>
                <a:spcPts val="800"/>
              </a:spcAft>
            </a:pPr>
            <a:r>
              <a:rPr lang="en-US" sz="2400" kern="100" dirty="0">
                <a:effectLst/>
                <a:ea typeface="Calibri" panose="020F0502020204030204" pitchFamily="34" charset="0"/>
                <a:cs typeface="Arial" panose="020B0604020202020204" pitchFamily="34" charset="0"/>
              </a:rPr>
              <a:t>The type of project also has an impact on the representation and communication methods to be adopted. </a:t>
            </a:r>
          </a:p>
          <a:p>
            <a:pPr lvl="0" algn="just" rtl="0">
              <a:lnSpc>
                <a:spcPct val="150000"/>
              </a:lnSpc>
              <a:spcAft>
                <a:spcPts val="800"/>
              </a:spcAft>
            </a:pPr>
            <a:r>
              <a:rPr lang="en-US" sz="2400" kern="100" dirty="0">
                <a:effectLst/>
                <a:ea typeface="Calibri" panose="020F0502020204030204" pitchFamily="34" charset="0"/>
                <a:cs typeface="Arial" panose="020B0604020202020204" pitchFamily="34" charset="0"/>
              </a:rPr>
              <a:t>A residential project will not be presented in the same way as a commercial or institutional project. Similarly, a renovation project will not be communicated in the same way as a new construction project.</a:t>
            </a:r>
            <a:endParaRPr lang="fr-FR" sz="2400" kern="100" dirty="0">
              <a:effectLst/>
              <a:ea typeface="Calibri" panose="020F0502020204030204" pitchFamily="34" charset="0"/>
              <a:cs typeface="Arial" panose="020B0604020202020204" pitchFamily="34" charset="0"/>
            </a:endParaRPr>
          </a:p>
          <a:p>
            <a:pPr lvl="0" algn="just" rtl="0">
              <a:lnSpc>
                <a:spcPct val="150000"/>
              </a:lnSpc>
              <a:spcAft>
                <a:spcPts val="800"/>
              </a:spcAft>
            </a:pPr>
            <a:endParaRPr lang="fr-FR" sz="2400" kern="100" dirty="0">
              <a:effectLst/>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4C46B3D3-DD84-E8DA-66E1-8CB08E90AA74}"/>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8D3F7200-C0C4-3A9B-A6D0-EFF195BCF4B7}"/>
              </a:ext>
            </a:extLst>
          </p:cNvPr>
          <p:cNvSpPr>
            <a:spLocks noGrp="1"/>
          </p:cNvSpPr>
          <p:nvPr>
            <p:ph type="sldNum" sz="quarter" idx="12"/>
          </p:nvPr>
        </p:nvSpPr>
        <p:spPr/>
        <p:txBody>
          <a:bodyPr/>
          <a:lstStyle/>
          <a:p>
            <a:fld id="{312CC964-A50B-4C29-B4E4-2C30BB34CCF3}" type="slidenum">
              <a:rPr lang="en-US" smtClean="0"/>
              <a:t>39</a:t>
            </a:fld>
            <a:endParaRPr lang="en-US" dirty="0"/>
          </a:p>
        </p:txBody>
      </p:sp>
      <p:pic>
        <p:nvPicPr>
          <p:cNvPr id="4" name="Picture 3">
            <a:extLst>
              <a:ext uri="{FF2B5EF4-FFF2-40B4-BE49-F238E27FC236}">
                <a16:creationId xmlns:a16="http://schemas.microsoft.com/office/drawing/2014/main" id="{C8B36E99-6EB8-9993-6E36-56040252F438}"/>
              </a:ext>
            </a:extLst>
          </p:cNvPr>
          <p:cNvPicPr>
            <a:picLocks noChangeAspect="1"/>
          </p:cNvPicPr>
          <p:nvPr/>
        </p:nvPicPr>
        <p:blipFill>
          <a:blip r:embed="rId3"/>
          <a:stretch>
            <a:fillRect/>
          </a:stretch>
        </p:blipFill>
        <p:spPr>
          <a:xfrm>
            <a:off x="5918765" y="1336569"/>
            <a:ext cx="6154599" cy="4551027"/>
          </a:xfrm>
          <a:prstGeom prst="rect">
            <a:avLst/>
          </a:prstGeom>
        </p:spPr>
      </p:pic>
    </p:spTree>
    <p:extLst>
      <p:ext uri="{BB962C8B-B14F-4D97-AF65-F5344CB8AC3E}">
        <p14:creationId xmlns:p14="http://schemas.microsoft.com/office/powerpoint/2010/main" val="2476850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457892" y="-353724"/>
            <a:ext cx="6728178" cy="1306224"/>
          </a:xfrm>
        </p:spPr>
        <p:txBody>
          <a:bodyPr/>
          <a:lstStyle/>
          <a:p>
            <a:r>
              <a:rPr lang="en-US" dirty="0"/>
              <a:t>Course Objectives</a:t>
            </a:r>
            <a:endParaRPr lang="fr-FR" dirty="0"/>
          </a:p>
        </p:txBody>
      </p:sp>
      <p:sp>
        <p:nvSpPr>
          <p:cNvPr id="3" name="Content Placeholder 2">
            <a:extLst>
              <a:ext uri="{FF2B5EF4-FFF2-40B4-BE49-F238E27FC236}">
                <a16:creationId xmlns:a16="http://schemas.microsoft.com/office/drawing/2014/main" id="{9925E272-AF60-4462-95A9-115739F781AE}"/>
              </a:ext>
            </a:extLst>
          </p:cNvPr>
          <p:cNvSpPr>
            <a:spLocks noGrp="1"/>
          </p:cNvSpPr>
          <p:nvPr>
            <p:ph idx="1"/>
          </p:nvPr>
        </p:nvSpPr>
        <p:spPr>
          <a:xfrm>
            <a:off x="599364" y="1066800"/>
            <a:ext cx="6004890" cy="5446378"/>
          </a:xfrm>
        </p:spPr>
        <p:txBody>
          <a:bodyPr>
            <a:normAutofit lnSpcReduction="10000"/>
          </a:bodyPr>
          <a:lstStyle/>
          <a:p>
            <a:pPr indent="449580" algn="just">
              <a:lnSpc>
                <a:spcPct val="150000"/>
              </a:lnSpc>
              <a:spcAft>
                <a:spcPts val="800"/>
              </a:spcAft>
            </a:pPr>
            <a:r>
              <a:rPr lang="en-US" kern="100" dirty="0">
                <a:effectLst/>
                <a:ea typeface="Calibri" panose="020F0502020204030204" pitchFamily="34" charset="0"/>
                <a:cs typeface="Arial" panose="020B0604020202020204" pitchFamily="34" charset="0"/>
              </a:rPr>
              <a:t>The objective of this course is to</a:t>
            </a:r>
          </a:p>
          <a:p>
            <a:pPr indent="449580" algn="just">
              <a:lnSpc>
                <a:spcPct val="150000"/>
              </a:lnSpc>
              <a:spcAft>
                <a:spcPts val="800"/>
              </a:spcAft>
            </a:pPr>
            <a:r>
              <a:rPr lang="en-US" kern="100" dirty="0">
                <a:ea typeface="Calibri" panose="020F0502020204030204" pitchFamily="34" charset="0"/>
                <a:cs typeface="Arial" panose="020B0604020202020204" pitchFamily="34" charset="0"/>
              </a:rPr>
              <a:t>- </a:t>
            </a:r>
            <a:r>
              <a:rPr lang="en-US" kern="100" dirty="0">
                <a:effectLst/>
                <a:ea typeface="Calibri" panose="020F0502020204030204" pitchFamily="34" charset="0"/>
                <a:cs typeface="Arial" panose="020B0604020202020204" pitchFamily="34" charset="0"/>
              </a:rPr>
              <a:t>Explore the various means of communication in architecture </a:t>
            </a:r>
          </a:p>
          <a:p>
            <a:pPr indent="449580" algn="just">
              <a:lnSpc>
                <a:spcPct val="150000"/>
              </a:lnSpc>
              <a:spcAft>
                <a:spcPts val="800"/>
              </a:spcAft>
            </a:pPr>
            <a:r>
              <a:rPr lang="en-US" kern="100" dirty="0">
                <a:ea typeface="Calibri" panose="020F0502020204030204" pitchFamily="34" charset="0"/>
                <a:cs typeface="Arial" panose="020B0604020202020204" pitchFamily="34" charset="0"/>
              </a:rPr>
              <a:t>-   U</a:t>
            </a:r>
            <a:r>
              <a:rPr lang="en-US" kern="100" dirty="0">
                <a:effectLst/>
                <a:ea typeface="Calibri" panose="020F0502020204030204" pitchFamily="34" charset="0"/>
                <a:cs typeface="Arial" panose="020B0604020202020204" pitchFamily="34" charset="0"/>
              </a:rPr>
              <a:t>nderstand how they are employed in the execution of an architectural project.</a:t>
            </a:r>
          </a:p>
          <a:p>
            <a:pPr indent="449580" algn="just">
              <a:lnSpc>
                <a:spcPct val="150000"/>
              </a:lnSpc>
              <a:spcAft>
                <a:spcPts val="800"/>
              </a:spcAft>
            </a:pPr>
            <a:r>
              <a:rPr lang="en-US" kern="100" dirty="0">
                <a:effectLst/>
                <a:ea typeface="Calibri" panose="020F0502020204030204" pitchFamily="34" charset="0"/>
                <a:cs typeface="Arial" panose="020B0604020202020204" pitchFamily="34" charset="0"/>
                <a:sym typeface="Wingdings" panose="05000000000000000000" pitchFamily="2" charset="2"/>
              </a:rPr>
              <a:t> </a:t>
            </a:r>
            <a:r>
              <a:rPr lang="en-US" kern="100" dirty="0">
                <a:effectLst/>
                <a:ea typeface="Calibri" panose="020F0502020204030204" pitchFamily="34" charset="0"/>
                <a:cs typeface="Arial" panose="020B0604020202020204" pitchFamily="34" charset="0"/>
              </a:rPr>
              <a:t> Firstly, we will examine the definition of these means, and then contextualize their use in achieving communication goals for stakeholders during a design process.</a:t>
            </a:r>
            <a:endParaRPr lang="fr-FR" kern="100" dirty="0">
              <a:effectLst/>
              <a:ea typeface="Calibri" panose="020F0502020204030204" pitchFamily="34" charset="0"/>
              <a:cs typeface="Arial" panose="020B0604020202020204" pitchFamily="34" charset="0"/>
            </a:endParaRPr>
          </a:p>
        </p:txBody>
      </p:sp>
      <p:sp>
        <p:nvSpPr>
          <p:cNvPr id="17" name="Footer Placeholder 16">
            <a:extLst>
              <a:ext uri="{FF2B5EF4-FFF2-40B4-BE49-F238E27FC236}">
                <a16:creationId xmlns:a16="http://schemas.microsoft.com/office/drawing/2014/main" id="{A372FF69-5317-4BE5-B218-0E85D7FE0FB1}"/>
              </a:ext>
            </a:extLst>
          </p:cNvPr>
          <p:cNvSpPr>
            <a:spLocks noGrp="1"/>
          </p:cNvSpPr>
          <p:nvPr>
            <p:ph type="ftr" sz="quarter" idx="11"/>
          </p:nvPr>
        </p:nvSpPr>
        <p:spPr>
          <a:xfrm>
            <a:off x="154429" y="6398878"/>
            <a:ext cx="4497315" cy="365125"/>
          </a:xfrm>
        </p:spPr>
        <p:txBody>
          <a:bodyPr/>
          <a:lstStyle/>
          <a:p>
            <a:r>
              <a:rPr lang="en-US"/>
              <a:t>TP1 2023-2024</a:t>
            </a:r>
            <a:endParaRPr lang="en-US" dirty="0"/>
          </a:p>
        </p:txBody>
      </p:sp>
      <p:pic>
        <p:nvPicPr>
          <p:cNvPr id="68" name="Picture Placeholder 67" descr="View of city buildings over the water">
            <a:extLst>
              <a:ext uri="{FF2B5EF4-FFF2-40B4-BE49-F238E27FC236}">
                <a16:creationId xmlns:a16="http://schemas.microsoft.com/office/drawing/2014/main" id="{C700B77F-91C5-4642-9ABF-EA81F3CF691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t="65" b="65"/>
          <a:stretch/>
        </p:blipFill>
        <p:spPr>
          <a:xfrm>
            <a:off x="7186070" y="0"/>
            <a:ext cx="2463897" cy="3429000"/>
          </a:xfrm>
        </p:spPr>
      </p:pic>
      <p:pic>
        <p:nvPicPr>
          <p:cNvPr id="72" name="Picture Placeholder 71" descr="A picture containing blue glass buildings with reflection">
            <a:extLst>
              <a:ext uri="{FF2B5EF4-FFF2-40B4-BE49-F238E27FC236}">
                <a16:creationId xmlns:a16="http://schemas.microsoft.com/office/drawing/2014/main" id="{781FD203-6B96-4232-92C2-850AD4DA0F7D}"/>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t="4" b="4"/>
          <a:stretch/>
        </p:blipFill>
        <p:spPr>
          <a:xfrm>
            <a:off x="9649155" y="0"/>
            <a:ext cx="2539797" cy="3429000"/>
          </a:xfrm>
        </p:spPr>
      </p:pic>
      <p:pic>
        <p:nvPicPr>
          <p:cNvPr id="74" name="Picture Placeholder 73" descr="Aerial view of city buildings at sunset">
            <a:extLst>
              <a:ext uri="{FF2B5EF4-FFF2-40B4-BE49-F238E27FC236}">
                <a16:creationId xmlns:a16="http://schemas.microsoft.com/office/drawing/2014/main" id="{A84AF2F7-9744-4960-8C3C-77190198196B}"/>
              </a:ext>
            </a:extLst>
          </p:cNvPr>
          <p:cNvPicPr>
            <a:picLocks noGrp="1" noChangeAspect="1"/>
          </p:cNvPicPr>
          <p:nvPr>
            <p:ph type="pic" sz="quarter" idx="16"/>
          </p:nvPr>
        </p:nvPicPr>
        <p:blipFill rotWithShape="1">
          <a:blip r:embed="rId5">
            <a:extLst>
              <a:ext uri="{28A0092B-C50C-407E-A947-70E740481C1C}">
                <a14:useLocalDpi xmlns:a14="http://schemas.microsoft.com/office/drawing/2010/main"/>
              </a:ext>
            </a:extLst>
          </a:blip>
          <a:srcRect l="36" r="36"/>
          <a:stretch/>
        </p:blipFill>
        <p:spPr>
          <a:xfrm>
            <a:off x="7186070" y="3383280"/>
            <a:ext cx="2463897" cy="3474720"/>
          </a:xfrm>
        </p:spPr>
      </p:pic>
      <p:pic>
        <p:nvPicPr>
          <p:cNvPr id="78" name="Picture Placeholder 77" descr="View of city buildings over the water from a track">
            <a:extLst>
              <a:ext uri="{FF2B5EF4-FFF2-40B4-BE49-F238E27FC236}">
                <a16:creationId xmlns:a16="http://schemas.microsoft.com/office/drawing/2014/main" id="{D76BFBCE-A55E-4F19-9A0A-78307FDBE964}"/>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a:ext>
            </a:extLst>
          </a:blip>
          <a:srcRect t="182" b="182"/>
          <a:stretch/>
        </p:blipFill>
        <p:spPr>
          <a:xfrm>
            <a:off x="9649155" y="3383280"/>
            <a:ext cx="2539797" cy="3474720"/>
          </a:xfrm>
        </p:spPr>
      </p:pic>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4</a:t>
            </a:fld>
            <a:endParaRPr lang="en-US" dirty="0"/>
          </a:p>
        </p:txBody>
      </p:sp>
    </p:spTree>
    <p:extLst>
      <p:ext uri="{BB962C8B-B14F-4D97-AF65-F5344CB8AC3E}">
        <p14:creationId xmlns:p14="http://schemas.microsoft.com/office/powerpoint/2010/main" val="3495264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690B22-81C1-6953-1FF5-03BB9FEE3307}"/>
              </a:ext>
            </a:extLst>
          </p:cNvPr>
          <p:cNvSpPr>
            <a:spLocks noGrp="1"/>
          </p:cNvSpPr>
          <p:nvPr>
            <p:ph type="title"/>
          </p:nvPr>
        </p:nvSpPr>
        <p:spPr/>
        <p:txBody>
          <a:bodyPr/>
          <a:lstStyle/>
          <a:p>
            <a:r>
              <a:rPr lang="en-US" sz="4400" b="1" dirty="0">
                <a:effectLst/>
                <a:ea typeface="Calibri" panose="020F0502020204030204" pitchFamily="34" charset="0"/>
                <a:cs typeface="Arial" panose="020B0604020202020204" pitchFamily="34" charset="0"/>
              </a:rPr>
              <a:t>Factors Influencing Choices</a:t>
            </a:r>
            <a:endParaRPr lang="en-US" sz="4400" b="1" dirty="0"/>
          </a:p>
        </p:txBody>
      </p:sp>
      <p:sp>
        <p:nvSpPr>
          <p:cNvPr id="10" name="Content Placeholder 9">
            <a:extLst>
              <a:ext uri="{FF2B5EF4-FFF2-40B4-BE49-F238E27FC236}">
                <a16:creationId xmlns:a16="http://schemas.microsoft.com/office/drawing/2014/main" id="{5F166285-FF59-8FD1-C1C5-D1A412F0EC38}"/>
              </a:ext>
            </a:extLst>
          </p:cNvPr>
          <p:cNvSpPr>
            <a:spLocks noGrp="1"/>
          </p:cNvSpPr>
          <p:nvPr>
            <p:ph idx="1"/>
          </p:nvPr>
        </p:nvSpPr>
        <p:spPr/>
        <p:txBody>
          <a:bodyPr>
            <a:normAutofit/>
          </a:bodyPr>
          <a:lstStyle/>
          <a:p>
            <a:pPr marL="571500" indent="-571500">
              <a:buFont typeface="Wingdings" panose="05000000000000000000" pitchFamily="2" charset="2"/>
              <a:buChar char="Ø"/>
            </a:pPr>
            <a:r>
              <a:rPr lang="en-US" sz="3600" dirty="0">
                <a:effectLst/>
                <a:ea typeface="Calibri" panose="020F0502020204030204" pitchFamily="34" charset="0"/>
                <a:cs typeface="Arial" panose="020B0604020202020204" pitchFamily="34" charset="0"/>
              </a:rPr>
              <a:t>Deadlines</a:t>
            </a:r>
          </a:p>
          <a:p>
            <a:pPr marL="571500" indent="-571500">
              <a:buFont typeface="Wingdings" panose="05000000000000000000" pitchFamily="2" charset="2"/>
              <a:buChar char="Ø"/>
            </a:pPr>
            <a:endParaRPr lang="en-US" sz="3600" dirty="0">
              <a:effectLst/>
              <a:ea typeface="Calibri" panose="020F0502020204030204" pitchFamily="34" charset="0"/>
              <a:cs typeface="Arial" panose="020B0604020202020204" pitchFamily="34" charset="0"/>
            </a:endParaRPr>
          </a:p>
          <a:p>
            <a:pPr marL="2057400" indent="-533400">
              <a:buFont typeface="Wingdings" panose="05000000000000000000" pitchFamily="2" charset="2"/>
              <a:buChar char="Ø"/>
            </a:pPr>
            <a:r>
              <a:rPr lang="en-US" sz="3600" dirty="0">
                <a:effectLst/>
                <a:ea typeface="Calibri" panose="020F0502020204030204" pitchFamily="34" charset="0"/>
                <a:cs typeface="Arial" panose="020B0604020202020204" pitchFamily="34" charset="0"/>
              </a:rPr>
              <a:t> Budget</a:t>
            </a:r>
          </a:p>
          <a:p>
            <a:pPr marL="2057400" indent="-533400">
              <a:buFont typeface="Wingdings" panose="05000000000000000000" pitchFamily="2" charset="2"/>
              <a:buChar char="Ø"/>
            </a:pPr>
            <a:endParaRPr lang="en-US" sz="3600" dirty="0">
              <a:effectLst/>
              <a:ea typeface="Calibri" panose="020F0502020204030204" pitchFamily="34" charset="0"/>
              <a:cs typeface="Arial" panose="020B0604020202020204" pitchFamily="34" charset="0"/>
            </a:endParaRPr>
          </a:p>
          <a:p>
            <a:pPr marL="571500" indent="-571500" algn="ctr">
              <a:buFont typeface="Wingdings" panose="05000000000000000000" pitchFamily="2" charset="2"/>
              <a:buChar char="Ø"/>
            </a:pPr>
            <a:r>
              <a:rPr lang="en-US" sz="3600" dirty="0">
                <a:effectLst/>
                <a:ea typeface="Calibri" panose="020F0502020204030204" pitchFamily="34" charset="0"/>
                <a:cs typeface="Arial" panose="020B0604020202020204" pitchFamily="34" charset="0"/>
              </a:rPr>
              <a:t> Resources</a:t>
            </a:r>
            <a:endParaRPr lang="en-US" sz="3600" dirty="0"/>
          </a:p>
        </p:txBody>
      </p:sp>
      <p:sp>
        <p:nvSpPr>
          <p:cNvPr id="7" name="Footer Placeholder 6">
            <a:extLst>
              <a:ext uri="{FF2B5EF4-FFF2-40B4-BE49-F238E27FC236}">
                <a16:creationId xmlns:a16="http://schemas.microsoft.com/office/drawing/2014/main" id="{DE6C66E6-D2E9-B5D0-5E8A-9D530DF27F3A}"/>
              </a:ext>
            </a:extLst>
          </p:cNvPr>
          <p:cNvSpPr>
            <a:spLocks noGrp="1"/>
          </p:cNvSpPr>
          <p:nvPr>
            <p:ph type="ftr" sz="quarter" idx="11"/>
          </p:nvPr>
        </p:nvSpPr>
        <p:spPr/>
        <p:txBody>
          <a:bodyPr/>
          <a:lstStyle/>
          <a:p>
            <a:r>
              <a:rPr lang="en-US"/>
              <a:t>TP1 2023-2024</a:t>
            </a:r>
            <a:endParaRPr lang="en-US" dirty="0"/>
          </a:p>
        </p:txBody>
      </p:sp>
      <p:sp>
        <p:nvSpPr>
          <p:cNvPr id="8" name="Slide Number Placeholder 7">
            <a:extLst>
              <a:ext uri="{FF2B5EF4-FFF2-40B4-BE49-F238E27FC236}">
                <a16:creationId xmlns:a16="http://schemas.microsoft.com/office/drawing/2014/main" id="{7AE22B48-FADE-6DA5-855B-F4229A6B887D}"/>
              </a:ext>
            </a:extLst>
          </p:cNvPr>
          <p:cNvSpPr>
            <a:spLocks noGrp="1"/>
          </p:cNvSpPr>
          <p:nvPr>
            <p:ph type="sldNum" sz="quarter" idx="12"/>
          </p:nvPr>
        </p:nvSpPr>
        <p:spPr/>
        <p:txBody>
          <a:bodyPr/>
          <a:lstStyle/>
          <a:p>
            <a:fld id="{312CC964-A50B-4C29-B4E4-2C30BB34CCF3}" type="slidenum">
              <a:rPr lang="en-US" smtClean="0"/>
              <a:t>40</a:t>
            </a:fld>
            <a:endParaRPr lang="en-US" dirty="0"/>
          </a:p>
        </p:txBody>
      </p:sp>
    </p:spTree>
    <p:extLst>
      <p:ext uri="{BB962C8B-B14F-4D97-AF65-F5344CB8AC3E}">
        <p14:creationId xmlns:p14="http://schemas.microsoft.com/office/powerpoint/2010/main" val="3704974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9609AE2-8945-0057-AB78-A2227D680FB6}"/>
              </a:ext>
            </a:extLst>
          </p:cNvPr>
          <p:cNvSpPr>
            <a:spLocks noGrp="1"/>
          </p:cNvSpPr>
          <p:nvPr>
            <p:ph type="ctrTitle"/>
          </p:nvPr>
        </p:nvSpPr>
        <p:spPr/>
        <p:txBody>
          <a:bodyPr/>
          <a:lstStyle/>
          <a:p>
            <a:r>
              <a:rPr lang="en-US" sz="4000" b="1" kern="100" dirty="0">
                <a:cs typeface="Arial" panose="020B0604020202020204" pitchFamily="34" charset="0"/>
              </a:rPr>
              <a:t>Advantages and limits of communication and presentations modes</a:t>
            </a:r>
            <a:br>
              <a:rPr lang="fr-FR" sz="1800" b="1" kern="100" dirty="0">
                <a:effectLst/>
                <a:latin typeface="Times New Roman" panose="02020603050405020304" pitchFamily="18" charset="0"/>
                <a:cs typeface="Arial" panose="020B0604020202020204" pitchFamily="34" charset="0"/>
              </a:rPr>
            </a:br>
            <a:br>
              <a:rPr lang="fr-FR" sz="1800" b="1" kern="100" dirty="0">
                <a:latin typeface="Times New Roman" panose="02020603050405020304" pitchFamily="18" charset="0"/>
                <a:cs typeface="Times New Roman" panose="02020603050405020304" pitchFamily="18" charset="0"/>
              </a:rPr>
            </a:br>
            <a:endParaRPr lang="en-US" sz="1800" b="1" kern="1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8C10473F-E636-E848-9CAE-3D303D2FBA5B}"/>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2BC52393-F19C-5F8F-5F61-A52EA6E18671}"/>
              </a:ext>
            </a:extLst>
          </p:cNvPr>
          <p:cNvSpPr>
            <a:spLocks noGrp="1"/>
          </p:cNvSpPr>
          <p:nvPr>
            <p:ph type="sldNum" sz="quarter" idx="12"/>
          </p:nvPr>
        </p:nvSpPr>
        <p:spPr/>
        <p:txBody>
          <a:bodyPr/>
          <a:lstStyle/>
          <a:p>
            <a:fld id="{312CC964-A50B-4C29-B4E4-2C30BB34CCF3}" type="slidenum">
              <a:rPr lang="en-US" smtClean="0"/>
              <a:t>41</a:t>
            </a:fld>
            <a:endParaRPr lang="en-US" dirty="0"/>
          </a:p>
        </p:txBody>
      </p:sp>
      <p:sp>
        <p:nvSpPr>
          <p:cNvPr id="3" name="Subtitle 2">
            <a:extLst>
              <a:ext uri="{FF2B5EF4-FFF2-40B4-BE49-F238E27FC236}">
                <a16:creationId xmlns:a16="http://schemas.microsoft.com/office/drawing/2014/main" id="{80BF787A-DFFD-E43C-FC74-17C26EDE6637}"/>
              </a:ext>
            </a:extLst>
          </p:cNvPr>
          <p:cNvSpPr>
            <a:spLocks noGrp="1"/>
          </p:cNvSpPr>
          <p:nvPr>
            <p:ph type="subTitle" idx="1"/>
          </p:nvPr>
        </p:nvSpPr>
        <p:spPr/>
        <p:txBody>
          <a:bodyPr/>
          <a:lstStyle/>
          <a:p>
            <a:endParaRPr lang="en-US"/>
          </a:p>
        </p:txBody>
      </p:sp>
      <p:pic>
        <p:nvPicPr>
          <p:cNvPr id="8" name="Picture Placeholder 7">
            <a:extLst>
              <a:ext uri="{FF2B5EF4-FFF2-40B4-BE49-F238E27FC236}">
                <a16:creationId xmlns:a16="http://schemas.microsoft.com/office/drawing/2014/main" id="{BDC1034D-73FA-314C-B0E8-8F4B78353449}"/>
              </a:ext>
            </a:extLst>
          </p:cNvPr>
          <p:cNvPicPr>
            <a:picLocks noGrp="1" noChangeAspect="1"/>
          </p:cNvPicPr>
          <p:nvPr>
            <p:ph type="pic" sz="quarter" idx="13"/>
          </p:nvPr>
        </p:nvPicPr>
        <p:blipFill>
          <a:blip r:embed="rId2"/>
          <a:srcRect l="23568" r="23568"/>
          <a:stretch/>
        </p:blipFill>
        <p:spPr>
          <a:xfrm>
            <a:off x="-4444" y="19050"/>
            <a:ext cx="4811317" cy="6857998"/>
          </a:xfrm>
        </p:spPr>
      </p:pic>
    </p:spTree>
    <p:extLst>
      <p:ext uri="{BB962C8B-B14F-4D97-AF65-F5344CB8AC3E}">
        <p14:creationId xmlns:p14="http://schemas.microsoft.com/office/powerpoint/2010/main" val="3956128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8061C7-689C-107E-606D-E96E6FD9F540}"/>
              </a:ext>
            </a:extLst>
          </p:cNvPr>
          <p:cNvSpPr>
            <a:spLocks noGrp="1"/>
          </p:cNvSpPr>
          <p:nvPr>
            <p:ph type="title"/>
          </p:nvPr>
        </p:nvSpPr>
        <p:spPr/>
        <p:txBody>
          <a:bodyPr/>
          <a:lstStyle/>
          <a:p>
            <a:r>
              <a:rPr lang="en-US" b="1" dirty="0"/>
              <a:t>Plans, drawing and models</a:t>
            </a:r>
          </a:p>
        </p:txBody>
      </p:sp>
      <p:sp>
        <p:nvSpPr>
          <p:cNvPr id="8" name="Text Placeholder 7">
            <a:extLst>
              <a:ext uri="{FF2B5EF4-FFF2-40B4-BE49-F238E27FC236}">
                <a16:creationId xmlns:a16="http://schemas.microsoft.com/office/drawing/2014/main" id="{AE4817C9-F41D-B213-B2BC-BF75524A061F}"/>
              </a:ext>
            </a:extLst>
          </p:cNvPr>
          <p:cNvSpPr>
            <a:spLocks noGrp="1"/>
          </p:cNvSpPr>
          <p:nvPr>
            <p:ph type="body" idx="1"/>
          </p:nvPr>
        </p:nvSpPr>
        <p:spPr/>
        <p:txBody>
          <a:bodyPr/>
          <a:lstStyle/>
          <a:p>
            <a:r>
              <a:rPr lang="en-US" dirty="0"/>
              <a:t>Advantages</a:t>
            </a:r>
          </a:p>
        </p:txBody>
      </p:sp>
      <p:sp>
        <p:nvSpPr>
          <p:cNvPr id="9" name="Content Placeholder 8">
            <a:extLst>
              <a:ext uri="{FF2B5EF4-FFF2-40B4-BE49-F238E27FC236}">
                <a16:creationId xmlns:a16="http://schemas.microsoft.com/office/drawing/2014/main" id="{2876FB2D-2E7C-9939-A2E7-C71C7D6DF99E}"/>
              </a:ext>
            </a:extLst>
          </p:cNvPr>
          <p:cNvSpPr>
            <a:spLocks noGrp="1"/>
          </p:cNvSpPr>
          <p:nvPr>
            <p:ph sz="half" idx="2"/>
          </p:nvPr>
        </p:nvSpPr>
        <p:spPr/>
        <p:txBody>
          <a:bodyPr>
            <a:normAutofit/>
          </a:bodyPr>
          <a:lstStyle/>
          <a:p>
            <a:pPr algn="just"/>
            <a:r>
              <a:rPr lang="en-US" dirty="0">
                <a:effectLst/>
                <a:ea typeface="Calibri" panose="020F0502020204030204" pitchFamily="34" charset="0"/>
                <a:cs typeface="Arial" panose="020B0604020202020204" pitchFamily="34" charset="0"/>
              </a:rPr>
              <a:t>These tools allow for a concrete visualization of the project in two or three dimensions. They are useful for showing space arrangements, dimensions, materials, etc. Plans and drawings can also be easily modified and updated based on project developments.</a:t>
            </a:r>
            <a:endParaRPr lang="en-US" dirty="0"/>
          </a:p>
        </p:txBody>
      </p:sp>
      <p:sp>
        <p:nvSpPr>
          <p:cNvPr id="10" name="Text Placeholder 9">
            <a:extLst>
              <a:ext uri="{FF2B5EF4-FFF2-40B4-BE49-F238E27FC236}">
                <a16:creationId xmlns:a16="http://schemas.microsoft.com/office/drawing/2014/main" id="{D9CBB374-C598-E50E-13DF-FC2AC33B77CF}"/>
              </a:ext>
            </a:extLst>
          </p:cNvPr>
          <p:cNvSpPr>
            <a:spLocks noGrp="1"/>
          </p:cNvSpPr>
          <p:nvPr>
            <p:ph type="body" sz="quarter" idx="3"/>
          </p:nvPr>
        </p:nvSpPr>
        <p:spPr/>
        <p:txBody>
          <a:bodyPr/>
          <a:lstStyle/>
          <a:p>
            <a:r>
              <a:rPr lang="en-US" dirty="0"/>
              <a:t>Limitations</a:t>
            </a:r>
          </a:p>
        </p:txBody>
      </p:sp>
      <p:sp>
        <p:nvSpPr>
          <p:cNvPr id="11" name="Content Placeholder 10">
            <a:extLst>
              <a:ext uri="{FF2B5EF4-FFF2-40B4-BE49-F238E27FC236}">
                <a16:creationId xmlns:a16="http://schemas.microsoft.com/office/drawing/2014/main" id="{A211DDB1-09D0-BC83-BAA9-B8B1710C74E5}"/>
              </a:ext>
            </a:extLst>
          </p:cNvPr>
          <p:cNvSpPr>
            <a:spLocks noGrp="1"/>
          </p:cNvSpPr>
          <p:nvPr>
            <p:ph sz="quarter" idx="4"/>
          </p:nvPr>
        </p:nvSpPr>
        <p:spPr/>
        <p:txBody>
          <a:bodyPr>
            <a:normAutofit/>
          </a:bodyPr>
          <a:lstStyle/>
          <a:p>
            <a:pPr algn="just"/>
            <a:r>
              <a:rPr lang="en-US" dirty="0">
                <a:effectLst/>
                <a:ea typeface="Calibri" panose="020F0502020204030204" pitchFamily="34" charset="0"/>
                <a:cs typeface="Arial" panose="020B0604020202020204" pitchFamily="34" charset="0"/>
              </a:rPr>
              <a:t>These tools can be challenging for non-experts to understand. Additionally, they do not always provide a complete sense of the project's final appearance, especially for elements that are not easily representable in 2D or in physical models, such as natural light or acoustics.</a:t>
            </a:r>
            <a:endParaRPr lang="en-US" dirty="0"/>
          </a:p>
        </p:txBody>
      </p:sp>
      <p:sp>
        <p:nvSpPr>
          <p:cNvPr id="5" name="Footer Placeholder 4">
            <a:extLst>
              <a:ext uri="{FF2B5EF4-FFF2-40B4-BE49-F238E27FC236}">
                <a16:creationId xmlns:a16="http://schemas.microsoft.com/office/drawing/2014/main" id="{769E28F8-56C9-9CAC-87DE-6651E2FE05D7}"/>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BF54AD85-F3F4-A879-95DE-CE9752B6F0BA}"/>
              </a:ext>
            </a:extLst>
          </p:cNvPr>
          <p:cNvSpPr>
            <a:spLocks noGrp="1"/>
          </p:cNvSpPr>
          <p:nvPr>
            <p:ph type="sldNum" sz="quarter" idx="12"/>
          </p:nvPr>
        </p:nvSpPr>
        <p:spPr/>
        <p:txBody>
          <a:bodyPr/>
          <a:lstStyle/>
          <a:p>
            <a:fld id="{312CC964-A50B-4C29-B4E4-2C30BB34CCF3}" type="slidenum">
              <a:rPr lang="en-US" smtClean="0"/>
              <a:t>42</a:t>
            </a:fld>
            <a:endParaRPr lang="en-US" dirty="0"/>
          </a:p>
        </p:txBody>
      </p:sp>
    </p:spTree>
    <p:extLst>
      <p:ext uri="{BB962C8B-B14F-4D97-AF65-F5344CB8AC3E}">
        <p14:creationId xmlns:p14="http://schemas.microsoft.com/office/powerpoint/2010/main" val="173513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8061C7-689C-107E-606D-E96E6FD9F540}"/>
              </a:ext>
            </a:extLst>
          </p:cNvPr>
          <p:cNvSpPr>
            <a:spLocks noGrp="1"/>
          </p:cNvSpPr>
          <p:nvPr>
            <p:ph type="title"/>
          </p:nvPr>
        </p:nvSpPr>
        <p:spPr/>
        <p:txBody>
          <a:bodyPr/>
          <a:lstStyle/>
          <a:p>
            <a:r>
              <a:rPr lang="en-US" b="1" dirty="0"/>
              <a:t>Computer generated images</a:t>
            </a:r>
          </a:p>
        </p:txBody>
      </p:sp>
      <p:sp>
        <p:nvSpPr>
          <p:cNvPr id="8" name="Text Placeholder 7">
            <a:extLst>
              <a:ext uri="{FF2B5EF4-FFF2-40B4-BE49-F238E27FC236}">
                <a16:creationId xmlns:a16="http://schemas.microsoft.com/office/drawing/2014/main" id="{AE4817C9-F41D-B213-B2BC-BF75524A061F}"/>
              </a:ext>
            </a:extLst>
          </p:cNvPr>
          <p:cNvSpPr>
            <a:spLocks noGrp="1"/>
          </p:cNvSpPr>
          <p:nvPr>
            <p:ph type="body" idx="1"/>
          </p:nvPr>
        </p:nvSpPr>
        <p:spPr/>
        <p:txBody>
          <a:bodyPr/>
          <a:lstStyle/>
          <a:p>
            <a:r>
              <a:rPr lang="en-US" dirty="0"/>
              <a:t>Advantages</a:t>
            </a:r>
          </a:p>
        </p:txBody>
      </p:sp>
      <p:sp>
        <p:nvSpPr>
          <p:cNvPr id="9" name="Content Placeholder 8">
            <a:extLst>
              <a:ext uri="{FF2B5EF4-FFF2-40B4-BE49-F238E27FC236}">
                <a16:creationId xmlns:a16="http://schemas.microsoft.com/office/drawing/2014/main" id="{2876FB2D-2E7C-9939-A2E7-C71C7D6DF99E}"/>
              </a:ext>
            </a:extLst>
          </p:cNvPr>
          <p:cNvSpPr>
            <a:spLocks noGrp="1"/>
          </p:cNvSpPr>
          <p:nvPr>
            <p:ph sz="half" idx="2"/>
          </p:nvPr>
        </p:nvSpPr>
        <p:spPr/>
        <p:txBody>
          <a:bodyPr>
            <a:normAutofit/>
          </a:bodyPr>
          <a:lstStyle/>
          <a:p>
            <a:pPr algn="just"/>
            <a:r>
              <a:rPr lang="en-US" dirty="0">
                <a:cs typeface="Arial" panose="020B0604020202020204" pitchFamily="34" charset="0"/>
              </a:rPr>
              <a:t>Computer-generated images (CGI) allow for the simulation of realistic views of the project, using precise textures, colors, and lighting. They are useful for showcasing the final appearance of the project and provide a better understanding of its visual impact in its environment.</a:t>
            </a:r>
          </a:p>
        </p:txBody>
      </p:sp>
      <p:sp>
        <p:nvSpPr>
          <p:cNvPr id="10" name="Text Placeholder 9">
            <a:extLst>
              <a:ext uri="{FF2B5EF4-FFF2-40B4-BE49-F238E27FC236}">
                <a16:creationId xmlns:a16="http://schemas.microsoft.com/office/drawing/2014/main" id="{D9CBB374-C598-E50E-13DF-FC2AC33B77CF}"/>
              </a:ext>
            </a:extLst>
          </p:cNvPr>
          <p:cNvSpPr>
            <a:spLocks noGrp="1"/>
          </p:cNvSpPr>
          <p:nvPr>
            <p:ph type="body" sz="quarter" idx="3"/>
          </p:nvPr>
        </p:nvSpPr>
        <p:spPr/>
        <p:txBody>
          <a:bodyPr/>
          <a:lstStyle/>
          <a:p>
            <a:r>
              <a:rPr lang="en-US" dirty="0"/>
              <a:t>Limitations</a:t>
            </a:r>
          </a:p>
        </p:txBody>
      </p:sp>
      <p:sp>
        <p:nvSpPr>
          <p:cNvPr id="11" name="Content Placeholder 10">
            <a:extLst>
              <a:ext uri="{FF2B5EF4-FFF2-40B4-BE49-F238E27FC236}">
                <a16:creationId xmlns:a16="http://schemas.microsoft.com/office/drawing/2014/main" id="{A211DDB1-09D0-BC83-BAA9-B8B1710C74E5}"/>
              </a:ext>
            </a:extLst>
          </p:cNvPr>
          <p:cNvSpPr>
            <a:spLocks noGrp="1"/>
          </p:cNvSpPr>
          <p:nvPr>
            <p:ph sz="quarter" idx="4"/>
          </p:nvPr>
        </p:nvSpPr>
        <p:spPr/>
        <p:txBody>
          <a:bodyPr>
            <a:normAutofit/>
          </a:bodyPr>
          <a:lstStyle/>
          <a:p>
            <a:pPr algn="just"/>
            <a:r>
              <a:rPr lang="en-US" dirty="0">
                <a:cs typeface="Arial" panose="020B0604020202020204" pitchFamily="34" charset="0"/>
              </a:rPr>
              <a:t>These images can be costly to produce and may sometimes present an overly optimistic or idealized image of the project. Additionally, they do not always provide a sense of the project's spatial aspects or its integration into the surrounding environment.</a:t>
            </a:r>
          </a:p>
        </p:txBody>
      </p:sp>
      <p:sp>
        <p:nvSpPr>
          <p:cNvPr id="5" name="Footer Placeholder 4">
            <a:extLst>
              <a:ext uri="{FF2B5EF4-FFF2-40B4-BE49-F238E27FC236}">
                <a16:creationId xmlns:a16="http://schemas.microsoft.com/office/drawing/2014/main" id="{769E28F8-56C9-9CAC-87DE-6651E2FE05D7}"/>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BF54AD85-F3F4-A879-95DE-CE9752B6F0BA}"/>
              </a:ext>
            </a:extLst>
          </p:cNvPr>
          <p:cNvSpPr>
            <a:spLocks noGrp="1"/>
          </p:cNvSpPr>
          <p:nvPr>
            <p:ph type="sldNum" sz="quarter" idx="12"/>
          </p:nvPr>
        </p:nvSpPr>
        <p:spPr/>
        <p:txBody>
          <a:bodyPr/>
          <a:lstStyle/>
          <a:p>
            <a:fld id="{312CC964-A50B-4C29-B4E4-2C30BB34CCF3}" type="slidenum">
              <a:rPr lang="en-US" smtClean="0"/>
              <a:t>43</a:t>
            </a:fld>
            <a:endParaRPr lang="en-US" dirty="0"/>
          </a:p>
        </p:txBody>
      </p:sp>
    </p:spTree>
    <p:extLst>
      <p:ext uri="{BB962C8B-B14F-4D97-AF65-F5344CB8AC3E}">
        <p14:creationId xmlns:p14="http://schemas.microsoft.com/office/powerpoint/2010/main" val="1796278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8061C7-689C-107E-606D-E96E6FD9F540}"/>
              </a:ext>
            </a:extLst>
          </p:cNvPr>
          <p:cNvSpPr>
            <a:spLocks noGrp="1"/>
          </p:cNvSpPr>
          <p:nvPr>
            <p:ph type="title"/>
          </p:nvPr>
        </p:nvSpPr>
        <p:spPr/>
        <p:txBody>
          <a:bodyPr/>
          <a:lstStyle/>
          <a:p>
            <a:r>
              <a:rPr lang="en-US" b="1" dirty="0"/>
              <a:t>Videos</a:t>
            </a:r>
          </a:p>
        </p:txBody>
      </p:sp>
      <p:sp>
        <p:nvSpPr>
          <p:cNvPr id="8" name="Text Placeholder 7">
            <a:extLst>
              <a:ext uri="{FF2B5EF4-FFF2-40B4-BE49-F238E27FC236}">
                <a16:creationId xmlns:a16="http://schemas.microsoft.com/office/drawing/2014/main" id="{AE4817C9-F41D-B213-B2BC-BF75524A061F}"/>
              </a:ext>
            </a:extLst>
          </p:cNvPr>
          <p:cNvSpPr>
            <a:spLocks noGrp="1"/>
          </p:cNvSpPr>
          <p:nvPr>
            <p:ph type="body" idx="1"/>
          </p:nvPr>
        </p:nvSpPr>
        <p:spPr/>
        <p:txBody>
          <a:bodyPr/>
          <a:lstStyle/>
          <a:p>
            <a:r>
              <a:rPr lang="en-US" dirty="0"/>
              <a:t>Advantages</a:t>
            </a:r>
          </a:p>
        </p:txBody>
      </p:sp>
      <p:sp>
        <p:nvSpPr>
          <p:cNvPr id="9" name="Content Placeholder 8">
            <a:extLst>
              <a:ext uri="{FF2B5EF4-FFF2-40B4-BE49-F238E27FC236}">
                <a16:creationId xmlns:a16="http://schemas.microsoft.com/office/drawing/2014/main" id="{2876FB2D-2E7C-9939-A2E7-C71C7D6DF99E}"/>
              </a:ext>
            </a:extLst>
          </p:cNvPr>
          <p:cNvSpPr>
            <a:spLocks noGrp="1"/>
          </p:cNvSpPr>
          <p:nvPr>
            <p:ph sz="half" idx="2"/>
          </p:nvPr>
        </p:nvSpPr>
        <p:spPr/>
        <p:txBody>
          <a:bodyPr>
            <a:normAutofit/>
          </a:bodyPr>
          <a:lstStyle/>
          <a:p>
            <a:pPr algn="just"/>
            <a:r>
              <a:rPr lang="en-US" dirty="0">
                <a:cs typeface="Arial" panose="020B0604020202020204" pitchFamily="34" charset="0"/>
              </a:rPr>
              <a:t>Videos allow for dynamic presentations of the project, showcasing various stages of its realization. They can also incorporate interviews or testimonials to enhance the project's credibility. Videos are easily shareable online, making it possible to reach a broader audience.</a:t>
            </a:r>
          </a:p>
        </p:txBody>
      </p:sp>
      <p:sp>
        <p:nvSpPr>
          <p:cNvPr id="10" name="Text Placeholder 9">
            <a:extLst>
              <a:ext uri="{FF2B5EF4-FFF2-40B4-BE49-F238E27FC236}">
                <a16:creationId xmlns:a16="http://schemas.microsoft.com/office/drawing/2014/main" id="{D9CBB374-C598-E50E-13DF-FC2AC33B77CF}"/>
              </a:ext>
            </a:extLst>
          </p:cNvPr>
          <p:cNvSpPr>
            <a:spLocks noGrp="1"/>
          </p:cNvSpPr>
          <p:nvPr>
            <p:ph type="body" sz="quarter" idx="3"/>
          </p:nvPr>
        </p:nvSpPr>
        <p:spPr/>
        <p:txBody>
          <a:bodyPr/>
          <a:lstStyle/>
          <a:p>
            <a:r>
              <a:rPr lang="en-US" dirty="0"/>
              <a:t>Limitations</a:t>
            </a:r>
          </a:p>
        </p:txBody>
      </p:sp>
      <p:sp>
        <p:nvSpPr>
          <p:cNvPr id="11" name="Content Placeholder 10">
            <a:extLst>
              <a:ext uri="{FF2B5EF4-FFF2-40B4-BE49-F238E27FC236}">
                <a16:creationId xmlns:a16="http://schemas.microsoft.com/office/drawing/2014/main" id="{A211DDB1-09D0-BC83-BAA9-B8B1710C74E5}"/>
              </a:ext>
            </a:extLst>
          </p:cNvPr>
          <p:cNvSpPr>
            <a:spLocks noGrp="1"/>
          </p:cNvSpPr>
          <p:nvPr>
            <p:ph sz="quarter" idx="4"/>
          </p:nvPr>
        </p:nvSpPr>
        <p:spPr/>
        <p:txBody>
          <a:bodyPr>
            <a:normAutofit/>
          </a:bodyPr>
          <a:lstStyle/>
          <a:p>
            <a:pPr algn="just"/>
            <a:r>
              <a:rPr lang="en-US" dirty="0">
                <a:cs typeface="Arial" panose="020B0604020202020204" pitchFamily="34" charset="0"/>
              </a:rPr>
              <a:t>These videos can be costly to produce and often require a professional production team. Additionally, they can be challenging to follow for individuals who are not accustomed to watching videos or architectural projects</a:t>
            </a:r>
          </a:p>
        </p:txBody>
      </p:sp>
      <p:sp>
        <p:nvSpPr>
          <p:cNvPr id="5" name="Footer Placeholder 4">
            <a:extLst>
              <a:ext uri="{FF2B5EF4-FFF2-40B4-BE49-F238E27FC236}">
                <a16:creationId xmlns:a16="http://schemas.microsoft.com/office/drawing/2014/main" id="{769E28F8-56C9-9CAC-87DE-6651E2FE05D7}"/>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BF54AD85-F3F4-A879-95DE-CE9752B6F0BA}"/>
              </a:ext>
            </a:extLst>
          </p:cNvPr>
          <p:cNvSpPr>
            <a:spLocks noGrp="1"/>
          </p:cNvSpPr>
          <p:nvPr>
            <p:ph type="sldNum" sz="quarter" idx="12"/>
          </p:nvPr>
        </p:nvSpPr>
        <p:spPr/>
        <p:txBody>
          <a:bodyPr/>
          <a:lstStyle/>
          <a:p>
            <a:fld id="{312CC964-A50B-4C29-B4E4-2C30BB34CCF3}" type="slidenum">
              <a:rPr lang="en-US" smtClean="0"/>
              <a:t>44</a:t>
            </a:fld>
            <a:endParaRPr lang="en-US" dirty="0"/>
          </a:p>
        </p:txBody>
      </p:sp>
    </p:spTree>
    <p:extLst>
      <p:ext uri="{BB962C8B-B14F-4D97-AF65-F5344CB8AC3E}">
        <p14:creationId xmlns:p14="http://schemas.microsoft.com/office/powerpoint/2010/main" val="1790505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8061C7-689C-107E-606D-E96E6FD9F540}"/>
              </a:ext>
            </a:extLst>
          </p:cNvPr>
          <p:cNvSpPr>
            <a:spLocks noGrp="1"/>
          </p:cNvSpPr>
          <p:nvPr>
            <p:ph type="title"/>
          </p:nvPr>
        </p:nvSpPr>
        <p:spPr/>
        <p:txBody>
          <a:bodyPr/>
          <a:lstStyle/>
          <a:p>
            <a:r>
              <a:rPr lang="en-US" b="1" dirty="0"/>
              <a:t>Oral presentations </a:t>
            </a:r>
          </a:p>
        </p:txBody>
      </p:sp>
      <p:sp>
        <p:nvSpPr>
          <p:cNvPr id="8" name="Text Placeholder 7">
            <a:extLst>
              <a:ext uri="{FF2B5EF4-FFF2-40B4-BE49-F238E27FC236}">
                <a16:creationId xmlns:a16="http://schemas.microsoft.com/office/drawing/2014/main" id="{AE4817C9-F41D-B213-B2BC-BF75524A061F}"/>
              </a:ext>
            </a:extLst>
          </p:cNvPr>
          <p:cNvSpPr>
            <a:spLocks noGrp="1"/>
          </p:cNvSpPr>
          <p:nvPr>
            <p:ph type="body" idx="1"/>
          </p:nvPr>
        </p:nvSpPr>
        <p:spPr/>
        <p:txBody>
          <a:bodyPr/>
          <a:lstStyle/>
          <a:p>
            <a:r>
              <a:rPr lang="en-US" dirty="0"/>
              <a:t>Advantages</a:t>
            </a:r>
          </a:p>
        </p:txBody>
      </p:sp>
      <p:sp>
        <p:nvSpPr>
          <p:cNvPr id="9" name="Content Placeholder 8">
            <a:extLst>
              <a:ext uri="{FF2B5EF4-FFF2-40B4-BE49-F238E27FC236}">
                <a16:creationId xmlns:a16="http://schemas.microsoft.com/office/drawing/2014/main" id="{2876FB2D-2E7C-9939-A2E7-C71C7D6DF99E}"/>
              </a:ext>
            </a:extLst>
          </p:cNvPr>
          <p:cNvSpPr>
            <a:spLocks noGrp="1"/>
          </p:cNvSpPr>
          <p:nvPr>
            <p:ph sz="half" idx="2"/>
          </p:nvPr>
        </p:nvSpPr>
        <p:spPr/>
        <p:txBody>
          <a:bodyPr>
            <a:normAutofit/>
          </a:bodyPr>
          <a:lstStyle/>
          <a:p>
            <a:pPr algn="just"/>
            <a:r>
              <a:rPr lang="en-US" dirty="0">
                <a:cs typeface="Arial" panose="020B0604020202020204" pitchFamily="34" charset="0"/>
              </a:rPr>
              <a:t>Oral presentations enable direct communication with an audience and the opportunity to respond to their questions in real-time. They also serve to convey the architect's emotions and passion for the project more effectively. They are valuable for persuading an audience of the project's significance.</a:t>
            </a:r>
          </a:p>
        </p:txBody>
      </p:sp>
      <p:sp>
        <p:nvSpPr>
          <p:cNvPr id="10" name="Text Placeholder 9">
            <a:extLst>
              <a:ext uri="{FF2B5EF4-FFF2-40B4-BE49-F238E27FC236}">
                <a16:creationId xmlns:a16="http://schemas.microsoft.com/office/drawing/2014/main" id="{D9CBB374-C598-E50E-13DF-FC2AC33B77CF}"/>
              </a:ext>
            </a:extLst>
          </p:cNvPr>
          <p:cNvSpPr>
            <a:spLocks noGrp="1"/>
          </p:cNvSpPr>
          <p:nvPr>
            <p:ph type="body" sz="quarter" idx="3"/>
          </p:nvPr>
        </p:nvSpPr>
        <p:spPr/>
        <p:txBody>
          <a:bodyPr/>
          <a:lstStyle/>
          <a:p>
            <a:r>
              <a:rPr lang="en-US" dirty="0"/>
              <a:t>Limitations</a:t>
            </a:r>
          </a:p>
        </p:txBody>
      </p:sp>
      <p:sp>
        <p:nvSpPr>
          <p:cNvPr id="11" name="Content Placeholder 10">
            <a:extLst>
              <a:ext uri="{FF2B5EF4-FFF2-40B4-BE49-F238E27FC236}">
                <a16:creationId xmlns:a16="http://schemas.microsoft.com/office/drawing/2014/main" id="{A211DDB1-09D0-BC83-BAA9-B8B1710C74E5}"/>
              </a:ext>
            </a:extLst>
          </p:cNvPr>
          <p:cNvSpPr>
            <a:spLocks noGrp="1"/>
          </p:cNvSpPr>
          <p:nvPr>
            <p:ph sz="quarter" idx="4"/>
          </p:nvPr>
        </p:nvSpPr>
        <p:spPr/>
        <p:txBody>
          <a:bodyPr>
            <a:normAutofit/>
          </a:bodyPr>
          <a:lstStyle/>
          <a:p>
            <a:pPr algn="just"/>
            <a:r>
              <a:rPr lang="en-US" dirty="0">
                <a:cs typeface="Arial" panose="020B0604020202020204" pitchFamily="34" charset="0"/>
              </a:rPr>
              <a:t>Oral presentations require clear articulation and proficiency in the language of communication. They can also be constrained by the allotted time and may not always allow for a detailed presentation of the project.</a:t>
            </a:r>
          </a:p>
        </p:txBody>
      </p:sp>
      <p:sp>
        <p:nvSpPr>
          <p:cNvPr id="5" name="Footer Placeholder 4">
            <a:extLst>
              <a:ext uri="{FF2B5EF4-FFF2-40B4-BE49-F238E27FC236}">
                <a16:creationId xmlns:a16="http://schemas.microsoft.com/office/drawing/2014/main" id="{769E28F8-56C9-9CAC-87DE-6651E2FE05D7}"/>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BF54AD85-F3F4-A879-95DE-CE9752B6F0BA}"/>
              </a:ext>
            </a:extLst>
          </p:cNvPr>
          <p:cNvSpPr>
            <a:spLocks noGrp="1"/>
          </p:cNvSpPr>
          <p:nvPr>
            <p:ph type="sldNum" sz="quarter" idx="12"/>
          </p:nvPr>
        </p:nvSpPr>
        <p:spPr/>
        <p:txBody>
          <a:bodyPr/>
          <a:lstStyle/>
          <a:p>
            <a:fld id="{312CC964-A50B-4C29-B4E4-2C30BB34CCF3}" type="slidenum">
              <a:rPr lang="en-US" smtClean="0"/>
              <a:t>45</a:t>
            </a:fld>
            <a:endParaRPr lang="en-US" dirty="0"/>
          </a:p>
        </p:txBody>
      </p:sp>
    </p:spTree>
    <p:extLst>
      <p:ext uri="{BB962C8B-B14F-4D97-AF65-F5344CB8AC3E}">
        <p14:creationId xmlns:p14="http://schemas.microsoft.com/office/powerpoint/2010/main" val="3127081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8061C7-689C-107E-606D-E96E6FD9F540}"/>
              </a:ext>
            </a:extLst>
          </p:cNvPr>
          <p:cNvSpPr>
            <a:spLocks noGrp="1"/>
          </p:cNvSpPr>
          <p:nvPr>
            <p:ph type="title"/>
          </p:nvPr>
        </p:nvSpPr>
        <p:spPr/>
        <p:txBody>
          <a:bodyPr/>
          <a:lstStyle/>
          <a:p>
            <a:r>
              <a:rPr lang="en-US" b="1" dirty="0"/>
              <a:t>Written documents </a:t>
            </a:r>
          </a:p>
        </p:txBody>
      </p:sp>
      <p:sp>
        <p:nvSpPr>
          <p:cNvPr id="8" name="Text Placeholder 7">
            <a:extLst>
              <a:ext uri="{FF2B5EF4-FFF2-40B4-BE49-F238E27FC236}">
                <a16:creationId xmlns:a16="http://schemas.microsoft.com/office/drawing/2014/main" id="{AE4817C9-F41D-B213-B2BC-BF75524A061F}"/>
              </a:ext>
            </a:extLst>
          </p:cNvPr>
          <p:cNvSpPr>
            <a:spLocks noGrp="1"/>
          </p:cNvSpPr>
          <p:nvPr>
            <p:ph type="body" idx="1"/>
          </p:nvPr>
        </p:nvSpPr>
        <p:spPr/>
        <p:txBody>
          <a:bodyPr/>
          <a:lstStyle/>
          <a:p>
            <a:r>
              <a:rPr lang="en-US" dirty="0"/>
              <a:t>Advantages</a:t>
            </a:r>
          </a:p>
        </p:txBody>
      </p:sp>
      <p:sp>
        <p:nvSpPr>
          <p:cNvPr id="9" name="Content Placeholder 8">
            <a:extLst>
              <a:ext uri="{FF2B5EF4-FFF2-40B4-BE49-F238E27FC236}">
                <a16:creationId xmlns:a16="http://schemas.microsoft.com/office/drawing/2014/main" id="{2876FB2D-2E7C-9939-A2E7-C71C7D6DF99E}"/>
              </a:ext>
            </a:extLst>
          </p:cNvPr>
          <p:cNvSpPr>
            <a:spLocks noGrp="1"/>
          </p:cNvSpPr>
          <p:nvPr>
            <p:ph sz="half" idx="2"/>
          </p:nvPr>
        </p:nvSpPr>
        <p:spPr/>
        <p:txBody>
          <a:bodyPr>
            <a:normAutofit/>
          </a:bodyPr>
          <a:lstStyle/>
          <a:p>
            <a:pPr algn="just"/>
            <a:r>
              <a:rPr lang="en-US" dirty="0">
                <a:cs typeface="Arial" panose="020B0604020202020204" pitchFamily="34" charset="0"/>
              </a:rPr>
              <a:t>Written documents allow for a detailed presentation of the project, explaining architectural choices, costs, timelines, etc. They are useful for convincing an audience interested in the technical aspects of the project. They can be easily shared online or in print.</a:t>
            </a:r>
          </a:p>
        </p:txBody>
      </p:sp>
      <p:sp>
        <p:nvSpPr>
          <p:cNvPr id="10" name="Text Placeholder 9">
            <a:extLst>
              <a:ext uri="{FF2B5EF4-FFF2-40B4-BE49-F238E27FC236}">
                <a16:creationId xmlns:a16="http://schemas.microsoft.com/office/drawing/2014/main" id="{D9CBB374-C598-E50E-13DF-FC2AC33B77CF}"/>
              </a:ext>
            </a:extLst>
          </p:cNvPr>
          <p:cNvSpPr>
            <a:spLocks noGrp="1"/>
          </p:cNvSpPr>
          <p:nvPr>
            <p:ph type="body" sz="quarter" idx="3"/>
          </p:nvPr>
        </p:nvSpPr>
        <p:spPr/>
        <p:txBody>
          <a:bodyPr/>
          <a:lstStyle/>
          <a:p>
            <a:r>
              <a:rPr lang="en-US" dirty="0"/>
              <a:t>Limitations</a:t>
            </a:r>
          </a:p>
        </p:txBody>
      </p:sp>
      <p:sp>
        <p:nvSpPr>
          <p:cNvPr id="11" name="Content Placeholder 10">
            <a:extLst>
              <a:ext uri="{FF2B5EF4-FFF2-40B4-BE49-F238E27FC236}">
                <a16:creationId xmlns:a16="http://schemas.microsoft.com/office/drawing/2014/main" id="{A211DDB1-09D0-BC83-BAA9-B8B1710C74E5}"/>
              </a:ext>
            </a:extLst>
          </p:cNvPr>
          <p:cNvSpPr>
            <a:spLocks noGrp="1"/>
          </p:cNvSpPr>
          <p:nvPr>
            <p:ph sz="quarter" idx="4"/>
          </p:nvPr>
        </p:nvSpPr>
        <p:spPr/>
        <p:txBody>
          <a:bodyPr>
            <a:normAutofit/>
          </a:bodyPr>
          <a:lstStyle/>
          <a:p>
            <a:pPr algn="just"/>
            <a:r>
              <a:rPr lang="en-US" dirty="0">
                <a:cs typeface="Arial" panose="020B0604020202020204" pitchFamily="34" charset="0"/>
              </a:rPr>
              <a:t>Written documents can be difficult for non-experts to understand.</a:t>
            </a:r>
          </a:p>
        </p:txBody>
      </p:sp>
      <p:sp>
        <p:nvSpPr>
          <p:cNvPr id="5" name="Footer Placeholder 4">
            <a:extLst>
              <a:ext uri="{FF2B5EF4-FFF2-40B4-BE49-F238E27FC236}">
                <a16:creationId xmlns:a16="http://schemas.microsoft.com/office/drawing/2014/main" id="{769E28F8-56C9-9CAC-87DE-6651E2FE05D7}"/>
              </a:ext>
            </a:extLst>
          </p:cNvPr>
          <p:cNvSpPr>
            <a:spLocks noGrp="1"/>
          </p:cNvSpPr>
          <p:nvPr>
            <p:ph type="ftr" sz="quarter" idx="11"/>
          </p:nvPr>
        </p:nvSpPr>
        <p:spPr/>
        <p:txBody>
          <a:bodyPr/>
          <a:lstStyle/>
          <a:p>
            <a:r>
              <a:rPr lang="en-US"/>
              <a:t>TP1 2023-2024</a:t>
            </a:r>
            <a:endParaRPr lang="en-US" dirty="0"/>
          </a:p>
        </p:txBody>
      </p:sp>
      <p:sp>
        <p:nvSpPr>
          <p:cNvPr id="6" name="Slide Number Placeholder 5">
            <a:extLst>
              <a:ext uri="{FF2B5EF4-FFF2-40B4-BE49-F238E27FC236}">
                <a16:creationId xmlns:a16="http://schemas.microsoft.com/office/drawing/2014/main" id="{BF54AD85-F3F4-A879-95DE-CE9752B6F0BA}"/>
              </a:ext>
            </a:extLst>
          </p:cNvPr>
          <p:cNvSpPr>
            <a:spLocks noGrp="1"/>
          </p:cNvSpPr>
          <p:nvPr>
            <p:ph type="sldNum" sz="quarter" idx="12"/>
          </p:nvPr>
        </p:nvSpPr>
        <p:spPr/>
        <p:txBody>
          <a:bodyPr/>
          <a:lstStyle/>
          <a:p>
            <a:fld id="{312CC964-A50B-4C29-B4E4-2C30BB34CCF3}" type="slidenum">
              <a:rPr lang="en-US" smtClean="0"/>
              <a:t>46</a:t>
            </a:fld>
            <a:endParaRPr lang="en-US" dirty="0"/>
          </a:p>
        </p:txBody>
      </p:sp>
    </p:spTree>
    <p:extLst>
      <p:ext uri="{BB962C8B-B14F-4D97-AF65-F5344CB8AC3E}">
        <p14:creationId xmlns:p14="http://schemas.microsoft.com/office/powerpoint/2010/main" val="206525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title"/>
          </p:nvPr>
        </p:nvSpPr>
        <p:spPr>
          <a:xfrm>
            <a:off x="969264" y="2679192"/>
            <a:ext cx="4946904" cy="1671135"/>
          </a:xfrm>
        </p:spPr>
        <p:txBody>
          <a:bodyPr/>
          <a:lstStyle/>
          <a:p>
            <a:r>
              <a:rPr lang="fr-CA" sz="4400" b="1" dirty="0"/>
              <a:t>Questions !?</a:t>
            </a:r>
            <a:endParaRPr lang="en-US" sz="4400" b="1" dirty="0"/>
          </a:p>
        </p:txBody>
      </p:sp>
      <p:pic>
        <p:nvPicPr>
          <p:cNvPr id="8" name="Picture Placeholder 7" descr="View of city buildings over the water from a track">
            <a:extLst>
              <a:ext uri="{FF2B5EF4-FFF2-40B4-BE49-F238E27FC236}">
                <a16:creationId xmlns:a16="http://schemas.microsoft.com/office/drawing/2014/main" id="{5A5996C8-9A00-4071-B24A-D1B22DDFAD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 r="3"/>
          <a:stretch/>
        </p:blipFill>
        <p:spPr>
          <a:xfrm>
            <a:off x="3208292" y="3"/>
            <a:ext cx="8997356" cy="4581079"/>
          </a:xfrm>
        </p:spPr>
      </p:pic>
      <p:pic>
        <p:nvPicPr>
          <p:cNvPr id="12" name="Picture Placeholder 11" descr="A picture containing glass buildings with reflection">
            <a:extLst>
              <a:ext uri="{FF2B5EF4-FFF2-40B4-BE49-F238E27FC236}">
                <a16:creationId xmlns:a16="http://schemas.microsoft.com/office/drawing/2014/main" id="{90D6ECDF-A0E4-4308-967E-8BAC3E85A4B7}"/>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88" r="88"/>
          <a:stretch/>
        </p:blipFill>
        <p:spPr>
          <a:xfrm>
            <a:off x="4234997" y="4574265"/>
            <a:ext cx="5074516" cy="2298983"/>
          </a:xfrm>
        </p:spPr>
      </p:pic>
      <p:pic>
        <p:nvPicPr>
          <p:cNvPr id="10" name="Picture Placeholder 9" descr="View of city buildings over the water">
            <a:extLst>
              <a:ext uri="{FF2B5EF4-FFF2-40B4-BE49-F238E27FC236}">
                <a16:creationId xmlns:a16="http://schemas.microsoft.com/office/drawing/2014/main" id="{C2C517CC-DCFE-4E86-A4E5-F5BFD7BF69F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23" b="23"/>
          <a:stretch/>
        </p:blipFill>
        <p:spPr>
          <a:xfrm>
            <a:off x="7243070" y="883420"/>
            <a:ext cx="4948931" cy="5974580"/>
          </a:xfrm>
        </p:spPr>
      </p:pic>
    </p:spTree>
    <p:extLst>
      <p:ext uri="{BB962C8B-B14F-4D97-AF65-F5344CB8AC3E}">
        <p14:creationId xmlns:p14="http://schemas.microsoft.com/office/powerpoint/2010/main" val="387156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EA4880-1B09-9BF0-B74C-7434E3894694}"/>
              </a:ext>
            </a:extLst>
          </p:cNvPr>
          <p:cNvSpPr>
            <a:spLocks noGrp="1"/>
          </p:cNvSpPr>
          <p:nvPr>
            <p:ph type="title"/>
          </p:nvPr>
        </p:nvSpPr>
        <p:spPr/>
        <p:txBody>
          <a:bodyPr/>
          <a:lstStyle/>
          <a:p>
            <a:r>
              <a:rPr lang="fr-CA" dirty="0"/>
              <a:t>Introduction</a:t>
            </a:r>
            <a:endParaRPr lang="fr-FR" dirty="0"/>
          </a:p>
        </p:txBody>
      </p:sp>
      <p:sp>
        <p:nvSpPr>
          <p:cNvPr id="7" name="Content Placeholder 6">
            <a:extLst>
              <a:ext uri="{FF2B5EF4-FFF2-40B4-BE49-F238E27FC236}">
                <a16:creationId xmlns:a16="http://schemas.microsoft.com/office/drawing/2014/main" id="{A6686F77-C08F-D4D4-F4E4-3FEEDB7D3802}"/>
              </a:ext>
            </a:extLst>
          </p:cNvPr>
          <p:cNvSpPr>
            <a:spLocks noGrp="1"/>
          </p:cNvSpPr>
          <p:nvPr>
            <p:ph idx="1"/>
          </p:nvPr>
        </p:nvSpPr>
        <p:spPr>
          <a:xfrm>
            <a:off x="746760" y="2145061"/>
            <a:ext cx="9906000" cy="4024312"/>
          </a:xfrm>
        </p:spPr>
        <p:txBody>
          <a:bodyPr>
            <a:normAutofit/>
          </a:bodyPr>
          <a:lstStyle/>
          <a:p>
            <a:pPr indent="449580" algn="just">
              <a:lnSpc>
                <a:spcPct val="150000"/>
              </a:lnSpc>
              <a:spcAft>
                <a:spcPts val="800"/>
              </a:spcAft>
            </a:pPr>
            <a:r>
              <a:rPr lang="en-US" kern="100" dirty="0">
                <a:effectLst/>
                <a:ea typeface="Calibri" panose="020F0502020204030204" pitchFamily="34" charset="0"/>
                <a:cs typeface="Arial" panose="020B0604020202020204" pitchFamily="34" charset="0"/>
              </a:rPr>
              <a:t>Architectural projects often involve multiple individuals, including an architect, a client, an engineer, and others (</a:t>
            </a:r>
            <a:r>
              <a:rPr lang="en-US" kern="100" dirty="0" err="1">
                <a:effectLst/>
                <a:ea typeface="Calibri" panose="020F0502020204030204" pitchFamily="34" charset="0"/>
                <a:cs typeface="Arial" panose="020B0604020202020204" pitchFamily="34" charset="0"/>
              </a:rPr>
              <a:t>Farel</a:t>
            </a:r>
            <a:r>
              <a:rPr lang="en-US" kern="100" dirty="0">
                <a:effectLst/>
                <a:ea typeface="Calibri" panose="020F0502020204030204" pitchFamily="34" charset="0"/>
                <a:cs typeface="Arial" panose="020B0604020202020204" pitchFamily="34" charset="0"/>
              </a:rPr>
              <a:t>, 1995). In such cases, these stakeholders collaborate on the execution of an architectural project, and to facilitate this, they need to communicate with each other. Communication enables them to coordinate on how to realize the project. It allows them to consider the actions to be taken within the scope of an architectural project and thus strengthen their roles as participants in a design process.</a:t>
            </a:r>
            <a:endParaRPr lang="fr-FR" kern="100" dirty="0">
              <a:effectLst/>
              <a:ea typeface="Calibri" panose="020F050202020403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4322FE0F-F88B-EBCB-6BA3-E3C2FC3F6364}"/>
              </a:ext>
            </a:extLst>
          </p:cNvPr>
          <p:cNvSpPr>
            <a:spLocks noGrp="1"/>
          </p:cNvSpPr>
          <p:nvPr>
            <p:ph type="ftr" sz="quarter" idx="11"/>
          </p:nvPr>
        </p:nvSpPr>
        <p:spPr/>
        <p:txBody>
          <a:bodyPr/>
          <a:lstStyle/>
          <a:p>
            <a:r>
              <a:rPr lang="en-US"/>
              <a:t>TP1 2023-2024</a:t>
            </a:r>
            <a:endParaRPr lang="en-US" dirty="0"/>
          </a:p>
        </p:txBody>
      </p:sp>
      <p:sp>
        <p:nvSpPr>
          <p:cNvPr id="5" name="Slide Number Placeholder 4">
            <a:extLst>
              <a:ext uri="{FF2B5EF4-FFF2-40B4-BE49-F238E27FC236}">
                <a16:creationId xmlns:a16="http://schemas.microsoft.com/office/drawing/2014/main" id="{9074BAD5-4ED7-EB74-12EF-D25F2AECCB38}"/>
              </a:ext>
            </a:extLst>
          </p:cNvPr>
          <p:cNvSpPr>
            <a:spLocks noGrp="1"/>
          </p:cNvSpPr>
          <p:nvPr>
            <p:ph type="sldNum" sz="quarter" idx="12"/>
          </p:nvPr>
        </p:nvSpPr>
        <p:spPr/>
        <p:txBody>
          <a:bodyPr/>
          <a:lstStyle/>
          <a:p>
            <a:fld id="{312CC964-A50B-4C29-B4E4-2C30BB34CCF3}" type="slidenum">
              <a:rPr lang="en-US" smtClean="0"/>
              <a:t>5</a:t>
            </a:fld>
            <a:endParaRPr lang="en-US" dirty="0"/>
          </a:p>
        </p:txBody>
      </p:sp>
    </p:spTree>
    <p:extLst>
      <p:ext uri="{BB962C8B-B14F-4D97-AF65-F5344CB8AC3E}">
        <p14:creationId xmlns:p14="http://schemas.microsoft.com/office/powerpoint/2010/main" val="3477940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A447ACC-927E-114F-8B2C-DFD145DE8419}"/>
              </a:ext>
            </a:extLst>
          </p:cNvPr>
          <p:cNvPicPr>
            <a:picLocks noGrp="1" noChangeAspect="1"/>
          </p:cNvPicPr>
          <p:nvPr>
            <p:ph type="pic" sz="quarter" idx="13"/>
          </p:nvPr>
        </p:nvPicPr>
        <p:blipFill>
          <a:blip r:embed="rId3"/>
          <a:srcRect t="3428" b="3428"/>
          <a:stretch/>
        </p:blipFill>
        <p:spPr/>
      </p:pic>
      <p:sp>
        <p:nvSpPr>
          <p:cNvPr id="3" name="Content Placeholder 2">
            <a:extLst>
              <a:ext uri="{FF2B5EF4-FFF2-40B4-BE49-F238E27FC236}">
                <a16:creationId xmlns:a16="http://schemas.microsoft.com/office/drawing/2014/main" id="{57D557CD-B3F1-57BD-D0CC-27CB6ADCA5AD}"/>
              </a:ext>
            </a:extLst>
          </p:cNvPr>
          <p:cNvSpPr>
            <a:spLocks noGrp="1"/>
          </p:cNvSpPr>
          <p:nvPr>
            <p:ph type="body" sz="quarter" idx="14"/>
          </p:nvPr>
        </p:nvSpPr>
        <p:spPr>
          <a:xfrm>
            <a:off x="0" y="4721211"/>
            <a:ext cx="12382500" cy="2095500"/>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marL="742950" lvl="1" indent="-285750">
              <a:spcBef>
                <a:spcPts val="0"/>
              </a:spcBef>
              <a:buFont typeface="Wingdings" panose="05000000000000000000" pitchFamily="2" charset="2"/>
              <a:buChar char="Ø"/>
            </a:pPr>
            <a:r>
              <a:rPr lang="en-US" sz="2400" dirty="0"/>
              <a:t>Oral Presentation: Speeches, Conferences, Pitches, Project Defense</a:t>
            </a:r>
          </a:p>
          <a:p>
            <a:pPr marL="742950" lvl="1" indent="-285750">
              <a:spcBef>
                <a:spcPts val="0"/>
              </a:spcBef>
              <a:buFont typeface="Wingdings" panose="05000000000000000000" pitchFamily="2" charset="2"/>
              <a:buChar char="Ø"/>
            </a:pPr>
            <a:r>
              <a:rPr lang="en-US" sz="2400" dirty="0"/>
              <a:t>Portfolio</a:t>
            </a:r>
            <a:endParaRPr lang="fr-FR" sz="2400" dirty="0"/>
          </a:p>
          <a:p>
            <a:pPr marL="742950" lvl="1" indent="-285750">
              <a:spcBef>
                <a:spcPts val="0"/>
              </a:spcBef>
              <a:buFont typeface="Wingdings" panose="05000000000000000000" pitchFamily="2" charset="2"/>
              <a:buChar char="Ø"/>
            </a:pPr>
            <a:r>
              <a:rPr lang="en-US" sz="2400" dirty="0"/>
              <a:t>Visual Presentation: Slideshows, Videos, Animations, Posters, Boards, PowerPoint </a:t>
            </a:r>
            <a:endParaRPr lang="fr-FR" sz="2400" dirty="0"/>
          </a:p>
          <a:p>
            <a:pPr marL="742950" lvl="1" indent="-285750">
              <a:spcBef>
                <a:spcPts val="0"/>
              </a:spcBef>
              <a:buFont typeface="Wingdings" panose="05000000000000000000" pitchFamily="2" charset="2"/>
              <a:buChar char="Ø"/>
            </a:pPr>
            <a:r>
              <a:rPr lang="en-US" sz="2400" dirty="0"/>
              <a:t>Professional Writing: Reports, Notes, Theses </a:t>
            </a:r>
            <a:endParaRPr lang="fr-FR" sz="2400" dirty="0"/>
          </a:p>
          <a:p>
            <a:pPr marL="742950" lvl="1" indent="-285750">
              <a:spcBef>
                <a:spcPts val="0"/>
              </a:spcBef>
              <a:buFont typeface="Wingdings" panose="05000000000000000000" pitchFamily="2" charset="2"/>
              <a:buChar char="Ø"/>
            </a:pPr>
            <a:r>
              <a:rPr lang="en-US" sz="2400" dirty="0"/>
              <a:t>Social Media: Online Communication, Self-Marketing</a:t>
            </a:r>
            <a:endParaRPr lang="fr-FR" sz="2400" dirty="0"/>
          </a:p>
        </p:txBody>
      </p:sp>
      <p:sp>
        <p:nvSpPr>
          <p:cNvPr id="2" name="Title 1">
            <a:extLst>
              <a:ext uri="{FF2B5EF4-FFF2-40B4-BE49-F238E27FC236}">
                <a16:creationId xmlns:a16="http://schemas.microsoft.com/office/drawing/2014/main" id="{F0BD4686-3FC1-A4F0-8CA0-5CB82C98D11B}"/>
              </a:ext>
            </a:extLst>
          </p:cNvPr>
          <p:cNvSpPr>
            <a:spLocks noGrp="1"/>
          </p:cNvSpPr>
          <p:nvPr>
            <p:ph type="title"/>
          </p:nvPr>
        </p:nvSpPr>
        <p:spPr>
          <a:xfrm>
            <a:off x="787397" y="1228768"/>
            <a:ext cx="9328153" cy="908021"/>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marL="342900" lvl="0" indent="-342900" algn="just">
              <a:lnSpc>
                <a:spcPct val="150000"/>
              </a:lnSpc>
              <a:spcBef>
                <a:spcPts val="1200"/>
              </a:spcBef>
              <a:buFont typeface="+mj-lt"/>
              <a:buAutoNum type="arabicPeriod"/>
            </a:pPr>
            <a:r>
              <a:rPr lang="en-US" sz="5400" b="1" kern="100" dirty="0">
                <a:effectLst/>
                <a:ea typeface="Times New Roman" panose="02020603050405020304" pitchFamily="18" charset="0"/>
                <a:cs typeface="Times New Roman" panose="02020603050405020304" pitchFamily="18" charset="0"/>
              </a:rPr>
              <a:t>communication Modes </a:t>
            </a:r>
            <a:endParaRPr lang="fr-FR" sz="5400" b="1" kern="100" dirty="0">
              <a:effectLs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04676873"/>
      </p:ext>
    </p:extLst>
  </p:cSld>
  <p:clrMapOvr>
    <a:masterClrMapping/>
  </p:clrMapOvr>
  <mc:AlternateContent xmlns:mc="http://schemas.openxmlformats.org/markup-compatibility/2006" xmlns:p14="http://schemas.microsoft.com/office/powerpoint/2010/main">
    <mc:Choice Requires="p14">
      <p:transition spd="slow" p14:dur="2000" advTm="61076"/>
    </mc:Choice>
    <mc:Fallback xmlns="">
      <p:transition spd="slow" advTm="610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894C6D-615C-E4B7-1C05-821430BCD389}"/>
              </a:ext>
            </a:extLst>
          </p:cNvPr>
          <p:cNvSpPr>
            <a:spLocks noGrp="1"/>
          </p:cNvSpPr>
          <p:nvPr>
            <p:ph type="ctrTitle"/>
          </p:nvPr>
        </p:nvSpPr>
        <p:spPr>
          <a:xfrm>
            <a:off x="5364948" y="1110584"/>
            <a:ext cx="6153912" cy="3922755"/>
          </a:xfrm>
        </p:spPr>
        <p:txBody>
          <a:bodyPr/>
          <a:lstStyle/>
          <a:p>
            <a:br>
              <a:rPr lang="en-US" sz="4800" b="1" dirty="0"/>
            </a:br>
            <a:r>
              <a:rPr lang="en-US" sz="4800" b="1" dirty="0"/>
              <a:t>Oral Presentation </a:t>
            </a:r>
          </a:p>
        </p:txBody>
      </p:sp>
      <p:sp>
        <p:nvSpPr>
          <p:cNvPr id="9" name="Subtitle 8">
            <a:extLst>
              <a:ext uri="{FF2B5EF4-FFF2-40B4-BE49-F238E27FC236}">
                <a16:creationId xmlns:a16="http://schemas.microsoft.com/office/drawing/2014/main" id="{6BC40853-CAA5-BD0D-9CAE-764679D49539}"/>
              </a:ext>
            </a:extLst>
          </p:cNvPr>
          <p:cNvSpPr>
            <a:spLocks noGrp="1"/>
          </p:cNvSpPr>
          <p:nvPr>
            <p:ph type="subTitle" idx="1"/>
          </p:nvPr>
        </p:nvSpPr>
        <p:spPr>
          <a:xfrm>
            <a:off x="5364948" y="5033339"/>
            <a:ext cx="6157951" cy="835833"/>
          </a:xfrm>
        </p:spPr>
        <p:txBody>
          <a:bodyPr/>
          <a:lstStyle/>
          <a:p>
            <a:r>
              <a:rPr lang="en-US" sz="2000" dirty="0">
                <a:effectLst/>
                <a:ea typeface="Calibri" panose="020F0502020204030204" pitchFamily="34" charset="0"/>
                <a:cs typeface="Arial" panose="020B0604020202020204" pitchFamily="34" charset="0"/>
              </a:rPr>
              <a:t>Speeches, Conferences, Pitches, Project Defense</a:t>
            </a:r>
            <a:endParaRPr lang="en-US" sz="2000" dirty="0"/>
          </a:p>
        </p:txBody>
      </p:sp>
      <p:sp>
        <p:nvSpPr>
          <p:cNvPr id="4" name="Footer Placeholder 3">
            <a:extLst>
              <a:ext uri="{FF2B5EF4-FFF2-40B4-BE49-F238E27FC236}">
                <a16:creationId xmlns:a16="http://schemas.microsoft.com/office/drawing/2014/main" id="{3FB3C1AF-F94F-B1E4-B8B8-7C05B29FF51C}"/>
              </a:ext>
            </a:extLst>
          </p:cNvPr>
          <p:cNvSpPr>
            <a:spLocks noGrp="1"/>
          </p:cNvSpPr>
          <p:nvPr>
            <p:ph type="ftr" sz="quarter" idx="11"/>
          </p:nvPr>
        </p:nvSpPr>
        <p:spPr/>
        <p:txBody>
          <a:bodyPr/>
          <a:lstStyle/>
          <a:p>
            <a:r>
              <a:rPr lang="en-US"/>
              <a:t>TP1 2023-2024</a:t>
            </a:r>
            <a:endParaRPr lang="en-US" dirty="0"/>
          </a:p>
        </p:txBody>
      </p:sp>
      <p:sp>
        <p:nvSpPr>
          <p:cNvPr id="7" name="Slide Number Placeholder 6">
            <a:extLst>
              <a:ext uri="{FF2B5EF4-FFF2-40B4-BE49-F238E27FC236}">
                <a16:creationId xmlns:a16="http://schemas.microsoft.com/office/drawing/2014/main" id="{3FFEBF80-9170-3770-F3F7-CDA928C0A3A2}"/>
              </a:ext>
            </a:extLst>
          </p:cNvPr>
          <p:cNvSpPr>
            <a:spLocks noGrp="1"/>
          </p:cNvSpPr>
          <p:nvPr>
            <p:ph type="sldNum" sz="quarter" idx="12"/>
          </p:nvPr>
        </p:nvSpPr>
        <p:spPr/>
        <p:txBody>
          <a:bodyPr/>
          <a:lstStyle/>
          <a:p>
            <a:fld id="{312CC964-A50B-4C29-B4E4-2C30BB34CCF3}" type="slidenum">
              <a:rPr lang="en-US" smtClean="0"/>
              <a:t>7</a:t>
            </a:fld>
            <a:endParaRPr lang="en-US" dirty="0"/>
          </a:p>
        </p:txBody>
      </p:sp>
      <p:pic>
        <p:nvPicPr>
          <p:cNvPr id="6" name="Picture Placeholder 5">
            <a:extLst>
              <a:ext uri="{FF2B5EF4-FFF2-40B4-BE49-F238E27FC236}">
                <a16:creationId xmlns:a16="http://schemas.microsoft.com/office/drawing/2014/main" id="{A36F0F79-82FC-89B8-AE82-42CF6665E468}"/>
              </a:ext>
            </a:extLst>
          </p:cNvPr>
          <p:cNvPicPr>
            <a:picLocks noGrp="1" noChangeAspect="1"/>
          </p:cNvPicPr>
          <p:nvPr>
            <p:ph type="pic" sz="quarter" idx="13"/>
          </p:nvPr>
        </p:nvPicPr>
        <p:blipFill>
          <a:blip r:embed="rId2"/>
          <a:srcRect l="28125" r="28125"/>
          <a:stretch/>
        </p:blipFill>
        <p:spPr/>
      </p:pic>
    </p:spTree>
    <p:extLst>
      <p:ext uri="{BB962C8B-B14F-4D97-AF65-F5344CB8AC3E}">
        <p14:creationId xmlns:p14="http://schemas.microsoft.com/office/powerpoint/2010/main" val="2189064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839788" y="550416"/>
            <a:ext cx="4235132" cy="1429304"/>
          </a:xfrm>
        </p:spPr>
        <p:txBody>
          <a:bodyPr/>
          <a:lstStyle/>
          <a:p>
            <a:r>
              <a:rPr lang="en-US" sz="4000" b="1" dirty="0"/>
              <a:t>Oral Presentation</a:t>
            </a:r>
          </a:p>
        </p:txBody>
      </p:sp>
      <p:pic>
        <p:nvPicPr>
          <p:cNvPr id="13" name="Picture Placeholder 12">
            <a:extLst>
              <a:ext uri="{FF2B5EF4-FFF2-40B4-BE49-F238E27FC236}">
                <a16:creationId xmlns:a16="http://schemas.microsoft.com/office/drawing/2014/main" id="{A87B54B3-D5F0-3EE1-D0C3-500CE6BBEE4C}"/>
              </a:ext>
            </a:extLst>
          </p:cNvPr>
          <p:cNvPicPr>
            <a:picLocks noGrp="1" noChangeAspect="1"/>
          </p:cNvPicPr>
          <p:nvPr>
            <p:ph type="pic" idx="1"/>
          </p:nvPr>
        </p:nvPicPr>
        <p:blipFill>
          <a:blip r:embed="rId2"/>
          <a:srcRect l="9221" r="9221"/>
          <a:stretch/>
        </p:blipFill>
        <p:spPr/>
      </p:pic>
      <p:sp>
        <p:nvSpPr>
          <p:cNvPr id="3" name="Content Placeholder 2">
            <a:extLst>
              <a:ext uri="{FF2B5EF4-FFF2-40B4-BE49-F238E27FC236}">
                <a16:creationId xmlns:a16="http://schemas.microsoft.com/office/drawing/2014/main" id="{9925E272-AF60-4462-95A9-115739F781AE}"/>
              </a:ext>
            </a:extLst>
          </p:cNvPr>
          <p:cNvSpPr>
            <a:spLocks noGrp="1"/>
          </p:cNvSpPr>
          <p:nvPr>
            <p:ph type="body" sz="half" idx="2"/>
          </p:nvPr>
        </p:nvSpPr>
        <p:spPr/>
        <p:txBody>
          <a:bodyPr>
            <a:noAutofit/>
          </a:bodyPr>
          <a:lstStyle/>
          <a:p>
            <a:pPr indent="449580" algn="just">
              <a:lnSpc>
                <a:spcPct val="150000"/>
              </a:lnSpc>
              <a:spcAft>
                <a:spcPts val="800"/>
              </a:spcAft>
            </a:pPr>
            <a:r>
              <a:rPr lang="en-US" sz="2400" kern="100" dirty="0">
                <a:cs typeface="Arial" panose="020B0604020202020204" pitchFamily="34" charset="0"/>
              </a:rPr>
              <a:t>Oral presentation is a key skill for architects who often need to effectively communicate their ideas to various audiences. </a:t>
            </a:r>
            <a:endParaRPr lang="fr-FR" sz="1800" kern="100" dirty="0">
              <a:effectLst/>
              <a:ea typeface="Calibri" panose="020F0502020204030204" pitchFamily="34" charset="0"/>
              <a:cs typeface="Arial" panose="020B0604020202020204" pitchFamily="34" charset="0"/>
            </a:endParaRPr>
          </a:p>
        </p:txBody>
      </p:sp>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p:txBody>
          <a:bodyPr/>
          <a:lstStyle/>
          <a:p>
            <a:fld id="{312CC964-A50B-4C29-B4E4-2C30BB34CCF3}" type="slidenum">
              <a:rPr lang="en-US" smtClean="0"/>
              <a:pPr/>
              <a:t>8</a:t>
            </a:fld>
            <a:endParaRPr lang="en-US" dirty="0"/>
          </a:p>
        </p:txBody>
      </p:sp>
    </p:spTree>
    <p:extLst>
      <p:ext uri="{BB962C8B-B14F-4D97-AF65-F5344CB8AC3E}">
        <p14:creationId xmlns:p14="http://schemas.microsoft.com/office/powerpoint/2010/main" val="1891201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311150" y="987425"/>
            <a:ext cx="4989512" cy="1429304"/>
          </a:xfrm>
        </p:spPr>
        <p:txBody>
          <a:bodyPr/>
          <a:lstStyle/>
          <a:p>
            <a:r>
              <a:rPr lang="en-US" sz="4000" dirty="0"/>
              <a:t>Oral Presentation: </a:t>
            </a:r>
            <a:br>
              <a:rPr lang="en-US" sz="4000" b="1" dirty="0"/>
            </a:br>
            <a:r>
              <a:rPr lang="en-US" sz="4000" b="1" dirty="0"/>
              <a:t>Project Defense</a:t>
            </a:r>
          </a:p>
        </p:txBody>
      </p:sp>
      <p:pic>
        <p:nvPicPr>
          <p:cNvPr id="8" name="Picture Placeholder 7">
            <a:extLst>
              <a:ext uri="{FF2B5EF4-FFF2-40B4-BE49-F238E27FC236}">
                <a16:creationId xmlns:a16="http://schemas.microsoft.com/office/drawing/2014/main" id="{E889CAD8-04F3-6792-C07C-2E7BC47407F2}"/>
              </a:ext>
            </a:extLst>
          </p:cNvPr>
          <p:cNvPicPr>
            <a:picLocks noGrp="1" noChangeAspect="1"/>
          </p:cNvPicPr>
          <p:nvPr>
            <p:ph type="pic" idx="1"/>
          </p:nvPr>
        </p:nvPicPr>
        <p:blipFill>
          <a:blip r:embed="rId2"/>
          <a:srcRect l="1867" r="1867"/>
          <a:stretch/>
        </p:blipFill>
        <p:spPr/>
      </p:pic>
      <p:sp>
        <p:nvSpPr>
          <p:cNvPr id="3" name="Content Placeholder 2">
            <a:extLst>
              <a:ext uri="{FF2B5EF4-FFF2-40B4-BE49-F238E27FC236}">
                <a16:creationId xmlns:a16="http://schemas.microsoft.com/office/drawing/2014/main" id="{9925E272-AF60-4462-95A9-115739F781AE}"/>
              </a:ext>
            </a:extLst>
          </p:cNvPr>
          <p:cNvSpPr>
            <a:spLocks noGrp="1"/>
          </p:cNvSpPr>
          <p:nvPr>
            <p:ph type="body" sz="half" idx="2"/>
          </p:nvPr>
        </p:nvSpPr>
        <p:spPr>
          <a:xfrm>
            <a:off x="781051" y="2535478"/>
            <a:ext cx="3932237" cy="3811588"/>
          </a:xfrm>
        </p:spPr>
        <p:txBody>
          <a:bodyPr>
            <a:noAutofit/>
          </a:bodyPr>
          <a:lstStyle/>
          <a:p>
            <a:pPr lvl="0" algn="just" rtl="0">
              <a:lnSpc>
                <a:spcPct val="150000"/>
              </a:lnSpc>
              <a:spcAft>
                <a:spcPts val="800"/>
              </a:spcAft>
            </a:pPr>
            <a:r>
              <a:rPr lang="en-US" sz="2000" kern="100" dirty="0">
                <a:cs typeface="Arial" panose="020B0604020202020204" pitchFamily="34" charset="0"/>
              </a:rPr>
              <a:t>Architects often need to defend their projects in front of juries or review committees. These project defenses provide architects with the opportunity to present their design, explain their choices, and answer questions from critics.</a:t>
            </a:r>
            <a:endParaRPr lang="fr-FR" sz="2000" kern="100" dirty="0">
              <a:cs typeface="Arial" panose="020B0604020202020204" pitchFamily="34" charset="0"/>
            </a:endParaRPr>
          </a:p>
          <a:p>
            <a:pPr indent="449580" algn="just">
              <a:lnSpc>
                <a:spcPct val="150000"/>
              </a:lnSpc>
              <a:spcAft>
                <a:spcPts val="800"/>
              </a:spcAft>
            </a:pPr>
            <a:endParaRPr lang="fr-FR" sz="2000" kern="100" dirty="0">
              <a:effectLst/>
              <a:ea typeface="Calibri" panose="020F0502020204030204" pitchFamily="34" charset="0"/>
              <a:cs typeface="Arial" panose="020B0604020202020204" pitchFamily="34" charset="0"/>
            </a:endParaRPr>
          </a:p>
        </p:txBody>
      </p:sp>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p:txBody>
          <a:bodyPr/>
          <a:lstStyle/>
          <a:p>
            <a:fld id="{312CC964-A50B-4C29-B4E4-2C30BB34CCF3}" type="slidenum">
              <a:rPr lang="en-US" smtClean="0"/>
              <a:pPr/>
              <a:t>9</a:t>
            </a:fld>
            <a:endParaRPr lang="en-US" dirty="0"/>
          </a:p>
        </p:txBody>
      </p:sp>
    </p:spTree>
    <p:extLst>
      <p:ext uri="{BB962C8B-B14F-4D97-AF65-F5344CB8AC3E}">
        <p14:creationId xmlns:p14="http://schemas.microsoft.com/office/powerpoint/2010/main" val="22328264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1|23.6"/>
</p:tagLst>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 lines design_Win32_EF_V5" id="{8A2BB4D7-55A7-4713-936F-DD86F1FFB842}" vid="{E7EE806A-4A5B-4FE8-AB4B-4459E251A1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E93C874C-C09B-4CDD-8C9E-FCD7229EF1B3}">
  <ds:schemaRefs>
    <ds:schemaRef ds:uri="http://schemas.microsoft.com/sharepoint/v3/contenttype/forms"/>
  </ds:schemaRefs>
</ds:datastoreItem>
</file>

<file path=customXml/itemProps2.xml><?xml version="1.0" encoding="utf-8"?>
<ds:datastoreItem xmlns:ds="http://schemas.openxmlformats.org/officeDocument/2006/customXml" ds:itemID="{E2B9BD14-1526-4CD4-B21B-7F6243CC19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403EDB-2C7F-4D20-9421-0CE5DCA2BC9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888</TotalTime>
  <Words>2476</Words>
  <Application>Microsoft Office PowerPoint</Application>
  <PresentationFormat>Widescreen</PresentationFormat>
  <Paragraphs>254</Paragraphs>
  <Slides>47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Symbol</vt:lpstr>
      <vt:lpstr>Times New Roman</vt:lpstr>
      <vt:lpstr>Univers Condensed Light</vt:lpstr>
      <vt:lpstr>Walbaum Display Light</vt:lpstr>
      <vt:lpstr>Wingdings</vt:lpstr>
      <vt:lpstr>AngleLinesVTI</vt:lpstr>
      <vt:lpstr>PowerPoint Presentation</vt:lpstr>
      <vt:lpstr> Modes de communication de l’architecte  </vt:lpstr>
      <vt:lpstr>Structuration du cours</vt:lpstr>
      <vt:lpstr>Course Objectives</vt:lpstr>
      <vt:lpstr>Introduction</vt:lpstr>
      <vt:lpstr>communication Modes </vt:lpstr>
      <vt:lpstr> Oral Presentation </vt:lpstr>
      <vt:lpstr>Oral Presentation</vt:lpstr>
      <vt:lpstr>Oral Presentation:  Project Defense</vt:lpstr>
      <vt:lpstr>Oral Presentation: Speeches</vt:lpstr>
      <vt:lpstr>Oral Presentation: Conferences</vt:lpstr>
      <vt:lpstr>Oral Presentation: Pitches</vt:lpstr>
      <vt:lpstr> Portfolio </vt:lpstr>
      <vt:lpstr>PORTFOLIO </vt:lpstr>
      <vt:lpstr>Visual Presentation </vt:lpstr>
      <vt:lpstr>Visual Presentation</vt:lpstr>
      <vt:lpstr>Visual Presentation: Slideshow</vt:lpstr>
      <vt:lpstr>Visual Presentation: Video</vt:lpstr>
      <vt:lpstr>Visual Presentation: Animation</vt:lpstr>
      <vt:lpstr>Visual Presentation: Poster</vt:lpstr>
      <vt:lpstr>Visual Presentation: Poster</vt:lpstr>
      <vt:lpstr> Professional Writing </vt:lpstr>
      <vt:lpstr>Professional Writing</vt:lpstr>
      <vt:lpstr>Professional Writing: reports</vt:lpstr>
      <vt:lpstr>Professional Writing: Notes</vt:lpstr>
      <vt:lpstr>Professional Writing: Meeting Minutes</vt:lpstr>
      <vt:lpstr>Professional Writing: Technical Theses</vt:lpstr>
      <vt:lpstr>Social Media</vt:lpstr>
      <vt:lpstr>Social Media</vt:lpstr>
      <vt:lpstr>Social Media</vt:lpstr>
      <vt:lpstr>Social Media: LinkedIn</vt:lpstr>
      <vt:lpstr>Social Media: “twitter” “X”</vt:lpstr>
      <vt:lpstr>Social Media: Pinterest</vt:lpstr>
      <vt:lpstr>Social Media: Instagram</vt:lpstr>
      <vt:lpstr>Representation and Communication Choices </vt:lpstr>
      <vt:lpstr> Criteria for Selection </vt:lpstr>
      <vt:lpstr> Criteria for Selection: target audience</vt:lpstr>
      <vt:lpstr> Criteria for Selection: Communication objectives</vt:lpstr>
      <vt:lpstr> Criteria for Selection: Project type</vt:lpstr>
      <vt:lpstr>Factors Influencing Choices</vt:lpstr>
      <vt:lpstr>Advantages and limits of communication and presentations modes  </vt:lpstr>
      <vt:lpstr>Plans, drawing and models</vt:lpstr>
      <vt:lpstr>Computer generated images</vt:lpstr>
      <vt:lpstr>Videos</vt:lpstr>
      <vt:lpstr>Oral presentations </vt:lpstr>
      <vt:lpstr>Written documents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soundouss Talan</dc:creator>
  <cp:lastModifiedBy>soundouss Talan</cp:lastModifiedBy>
  <cp:revision>201</cp:revision>
  <dcterms:created xsi:type="dcterms:W3CDTF">2023-09-18T13:44:07Z</dcterms:created>
  <dcterms:modified xsi:type="dcterms:W3CDTF">2025-11-09T17:56:01Z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