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7" r:id="rId5"/>
    <p:sldId id="278" r:id="rId6"/>
    <p:sldId id="279" r:id="rId7"/>
    <p:sldId id="265" r:id="rId8"/>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p:cViewPr varScale="1">
        <p:scale>
          <a:sx n="114" d="100"/>
          <a:sy n="114" d="100"/>
        </p:scale>
        <p:origin x="-155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 xmlns:p14="http://schemas.microsoft.com/office/powerpoint/2010/main"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627652"/>
          </a:xfrm>
        </p:spPr>
        <p:style>
          <a:lnRef idx="1">
            <a:schemeClr val="accent3"/>
          </a:lnRef>
          <a:fillRef idx="2">
            <a:schemeClr val="accent3"/>
          </a:fillRef>
          <a:effectRef idx="1">
            <a:schemeClr val="accent3"/>
          </a:effectRef>
          <a:fontRef idx="minor">
            <a:schemeClr val="dk1"/>
          </a:fontRef>
        </p:style>
        <p:txBody>
          <a:bodyPr>
            <a:normAutofit/>
          </a:bodyPr>
          <a:lstStyle/>
          <a:p>
            <a:pPr marL="228600">
              <a:lnSpc>
                <a:spcPct val="115000"/>
              </a:lnSpc>
              <a:spcAft>
                <a:spcPts val="1000"/>
              </a:spcAft>
            </a:pP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المسرح العربي وعلاقته بالمسرح الغربي</a:t>
            </a:r>
            <a:endParaRPr lang="ar-DZ" sz="24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052736"/>
            <a:ext cx="8219256" cy="5271801"/>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ar-DZ" b="1" dirty="0" smtClean="0">
                <a:latin typeface="Arabic Typesetting" pitchFamily="66" charset="-78"/>
                <a:cs typeface="Arabic Typesetting" pitchFamily="66" charset="-78"/>
              </a:rPr>
              <a:t>ملخص: يبدو أن المسرح الغربي يشكل المرجعية الأساسية والوحيدة للمسرح العربي الحديث النشأة، بحكم أن العرب لم يعرفوا فن المسرح قديما، ولم يمارسوه كما مارسه الغرب، لكن الإشكالية هو أن المسرح الغربي عرف مراحل تطور متعددة، أفضت إلى ابتكار أشكال وتقنيات متفاوتة طيلة مساره التطوري، وهي الأشكال التي خبرها المسرح العربي وجربها، إما عن طريق الترجمة أو الاقتباس أو التعريب، وهي السمة المهيمنة التي تصبغ علاقة المسرح العربي بنظيره الغربي، لكنه ليس العلاقة الوحيدة، بل هناك أيضا حركة تأليف مسرحي، سعت نحو أهداف </a:t>
            </a:r>
            <a:r>
              <a:rPr lang="ar-DZ" b="1" dirty="0" err="1" smtClean="0">
                <a:latin typeface="Arabic Typesetting" pitchFamily="66" charset="-78"/>
                <a:cs typeface="Arabic Typesetting" pitchFamily="66" charset="-78"/>
              </a:rPr>
              <a:t>تأصيلية</a:t>
            </a:r>
            <a:r>
              <a:rPr lang="ar-DZ" b="1" dirty="0" smtClean="0">
                <a:latin typeface="Arabic Typesetting" pitchFamily="66" charset="-78"/>
                <a:cs typeface="Arabic Typesetting" pitchFamily="66" charset="-78"/>
              </a:rPr>
              <a:t> وتجريبية، لكنها لم تنفصل عن علاقتها بالمرجعية الغربية، التي أمدّتها بالأشكال والتقنيات </a:t>
            </a:r>
            <a:r>
              <a:rPr lang="ar-DZ" b="1" dirty="0" err="1" smtClean="0">
                <a:latin typeface="Arabic Typesetting" pitchFamily="66" charset="-78"/>
                <a:cs typeface="Arabic Typesetting" pitchFamily="66" charset="-78"/>
              </a:rPr>
              <a:t>الضرورية.</a:t>
            </a:r>
            <a:r>
              <a:rPr lang="ar-DZ" b="1" dirty="0" smtClean="0">
                <a:latin typeface="Arabic Typesetting" pitchFamily="66" charset="-78"/>
                <a:cs typeface="Arabic Typesetting" pitchFamily="66" charset="-78"/>
              </a:rPr>
              <a:t> </a:t>
            </a:r>
          </a:p>
          <a:p>
            <a:pPr algn="just"/>
            <a:r>
              <a:rPr lang="ar-DZ" b="1" dirty="0" smtClean="0">
                <a:latin typeface="Arabic Typesetting" pitchFamily="66" charset="-78"/>
                <a:cs typeface="Arabic Typesetting" pitchFamily="66" charset="-78"/>
              </a:rPr>
              <a:t>الكلمات </a:t>
            </a:r>
            <a:r>
              <a:rPr lang="ar-DZ" b="1" dirty="0" err="1" smtClean="0">
                <a:latin typeface="Arabic Typesetting" pitchFamily="66" charset="-78"/>
                <a:cs typeface="Arabic Typesetting" pitchFamily="66" charset="-78"/>
              </a:rPr>
              <a:t>المفتاحية</a:t>
            </a:r>
            <a:r>
              <a:rPr lang="ar-DZ" b="1" dirty="0" smtClean="0">
                <a:latin typeface="Arabic Typesetting" pitchFamily="66" charset="-78"/>
                <a:cs typeface="Arabic Typesetting" pitchFamily="66" charset="-78"/>
              </a:rPr>
              <a:t>: مرجعيات المسرح، تقنياته، الترجمة والاقتباس، التأليف، التجريب </a:t>
            </a:r>
            <a:r>
              <a:rPr lang="ar-DZ" b="1" dirty="0" err="1" smtClean="0">
                <a:latin typeface="Arabic Typesetting" pitchFamily="66" charset="-78"/>
                <a:cs typeface="Arabic Typesetting" pitchFamily="66" charset="-78"/>
              </a:rPr>
              <a:t>والتأصيل.</a:t>
            </a:r>
            <a:r>
              <a:rPr lang="ar-DZ" b="1" dirty="0" smtClean="0">
                <a:latin typeface="Arabic Typesetting" pitchFamily="66" charset="-78"/>
                <a:cs typeface="Arabic Typesetting" pitchFamily="66" charset="-78"/>
              </a:rPr>
              <a:t> </a:t>
            </a:r>
            <a:endParaRPr lang="ar-DZ" b="1" dirty="0">
              <a:latin typeface="Arabic Typesetting" pitchFamily="66" charset="-78"/>
              <a:cs typeface="Arabic Typesetting" pitchFamily="66" charset="-78"/>
            </a:endParaRPr>
          </a:p>
        </p:txBody>
      </p:sp>
    </p:spTree>
    <p:extLst>
      <p:ext uri="{BB962C8B-B14F-4D97-AF65-F5344CB8AC3E}">
        <p14:creationId xmlns="" xmlns:p14="http://schemas.microsoft.com/office/powerpoint/2010/main"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526" y="249034"/>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dirty="0" smtClean="0">
                <a:solidFill>
                  <a:schemeClr val="tx2"/>
                </a:solidFill>
                <a:latin typeface="Amiri" panose="00000500000000000000" pitchFamily="2" charset="-78"/>
                <a:cs typeface="Amiri" panose="00000500000000000000" pitchFamily="2" charset="-78"/>
              </a:rPr>
              <a:t>توطئة</a:t>
            </a:r>
            <a:endParaRPr lang="fr-FR" sz="3200" dirty="0">
              <a:solidFill>
                <a:schemeClr val="tx2"/>
              </a:solidFill>
              <a:latin typeface="Amiri" panose="00000500000000000000" pitchFamily="2" charset="-78"/>
              <a:cs typeface="Amiri" panose="00000500000000000000" pitchFamily="2" charset="-78"/>
            </a:endParaRPr>
          </a:p>
        </p:txBody>
      </p:sp>
      <p:sp>
        <p:nvSpPr>
          <p:cNvPr id="3" name="Espace réservé du contenu 2"/>
          <p:cNvSpPr>
            <a:spLocks noGrp="1"/>
          </p:cNvSpPr>
          <p:nvPr>
            <p:ph idx="1"/>
          </p:nvPr>
        </p:nvSpPr>
        <p:spPr>
          <a:xfrm>
            <a:off x="457200" y="836712"/>
            <a:ext cx="8229600" cy="5289451"/>
          </a:xfrm>
        </p:spPr>
        <p:style>
          <a:lnRef idx="1">
            <a:schemeClr val="accent3"/>
          </a:lnRef>
          <a:fillRef idx="2">
            <a:schemeClr val="accent3"/>
          </a:fillRef>
          <a:effectRef idx="1">
            <a:schemeClr val="accent3"/>
          </a:effectRef>
          <a:fontRef idx="minor">
            <a:schemeClr val="dk1"/>
          </a:fontRef>
        </p:style>
        <p:txBody>
          <a:bodyPr>
            <a:normAutofit fontScale="92500"/>
          </a:bodyPr>
          <a:lstStyle/>
          <a:p>
            <a:pPr indent="538480" algn="just">
              <a:lnSpc>
                <a:spcPct val="115000"/>
              </a:lnSpc>
              <a:spcBef>
                <a:spcPts val="1200"/>
              </a:spcBef>
              <a:spcAft>
                <a:spcPts val="1000"/>
              </a:spcAft>
              <a:tabLst>
                <a:tab pos="-15240" algn="r"/>
              </a:tabLst>
            </a:pPr>
            <a:r>
              <a:rPr lang="ar-SA" sz="2800"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إن الخو</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ض في مسألة العلاقة بين المسرح العربي ونظيره الغربي، لابد وأن تنطلق من مسلمة أن المسرح العربي يدين أولا بوجوده ونشأته وتطوره للمسرح الغربي،</a:t>
            </a:r>
            <a:r>
              <a:rPr lang="ar-SA" sz="28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الذي يمثل </a:t>
            </a:r>
            <a:r>
              <a:rPr lang="ar-SA" sz="2800" dirty="0" err="1">
                <a:latin typeface="Arabic Typesetting" panose="03020402040406030203" pitchFamily="66" charset="-78"/>
                <a:ea typeface="Calibri" panose="020F0502020204030204" pitchFamily="34" charset="0"/>
                <a:cs typeface="Arabic Typesetting" panose="03020402040406030203" pitchFamily="66" charset="-78"/>
              </a:rPr>
              <a:t>مرجعيته</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 الرئيسية، التي استمد منها الأشكال والتقنيات والمضامين، رغم أن المسرح العربي نشأ مقترنا بهاجس التأصيل، والبحث الحثيث والمتواصل عن أشكال مسرحية في التراث العربي، الذي قد يمثل المرجعية الثانية والثانوية للمسرح العربي، إلا أنه استمد وجوده النهائي عن طريق النقل والترجمة والاقتباس، وهذا قبل أن يخوض في مغامرة التأليف المسرحي، فقد عني في بداياته بترجمة نماذج من المسرح العالمي في مختلف أطواره الزمنية، ابتداء من المسرح اليوناني ثم المسرح الكلاسيكي عند شكسبير الإنجليزي ومسرح راسين وموليير الفرنسي، ووصولا إلى مسرح </a:t>
            </a:r>
            <a:r>
              <a:rPr lang="ar-SA" sz="28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 ومسرح اللامعقول...، وحاول بهذا مسايرة تطور المسرح العالمي، وإيجاد مكانة محترمة بين نماذجه، وكذا تنويع تجاربه، ولهذا فالملاحظ أن المسرح العربي ترجم واقتبس من المسرح الغربي في مختلف أطواره، بالإضافة إلى أنه اعتمد في التأليف على تقنيات مسرحية مستمدة أيضا من المسرح الغربي، ومرتكزة على تحولات النظرية الأدبية لفن المسرح، لهذا فمسألة التأثر بالغرب في المسرح مسألة لا مناص منها ولا خلاف حولها بين الدارسين. </a:t>
            </a: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 xmlns:p14="http://schemas.microsoft.com/office/powerpoint/2010/main"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0231" y="256648"/>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srgbClr val="000000"/>
                </a:solidFill>
                <a:ea typeface="Calibri" panose="020F0502020204030204" pitchFamily="34" charset="0"/>
                <a:cs typeface="Sakkal Majalla" panose="02000000000000000000" pitchFamily="2" charset="-78"/>
              </a:rPr>
              <a:t>1</a:t>
            </a:r>
            <a:r>
              <a:rPr lang="ar-DZ"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 تطور </a:t>
            </a:r>
            <a:r>
              <a:rPr lang="ar-SA" sz="2400" b="1" dirty="0" smtClean="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2400" b="1" dirty="0">
                <a:solidFill>
                  <a:srgbClr val="000000"/>
                </a:solidFill>
                <a:latin typeface="Arabic Typesetting" panose="03020402040406030203" pitchFamily="66" charset="-78"/>
                <a:ea typeface="Calibri" panose="020F0502020204030204" pitchFamily="34" charset="0"/>
                <a:cs typeface="Arabic Typesetting" panose="03020402040406030203" pitchFamily="66" charset="-78"/>
              </a:rPr>
              <a:t>عند الغرب</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832648"/>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lvl="0" algn="justLow">
              <a:spcBef>
                <a:spcPts val="200"/>
              </a:spcBef>
              <a:buClr>
                <a:srgbClr val="000000"/>
              </a:buClr>
              <a:buFont typeface="+mj-lt"/>
              <a:buAutoNum type="arabicPeriod"/>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يدين المسرح الغربي في وجوده للمسرح الإغريقي الذي يدين  بدوره للفكر الأسطوري، </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المرتبط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بعقيدة الإغريق</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الوثنية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والقائمة على تعدد الآلهة، ومن بين آلهتهم المحبوبة جدا لدى العامة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ديونيسيوس</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إله الخصب والنماء، وقد اعتاد اليونانيون إقامة حفلين سنويين، أحدهما في أوائل فصل الشتاء، بعد جني العنب وعصر الكروم، ويغلب على هذا الحفل المرح والرقص والغناء، ومن هذا الحفل نشأت الكوميديا (الملهاة)، أما الحفل الثاني فيكون في بداية الربيع، حيث تجف الكروم وتتجهم الطبيعة، وهو حفل حزين نشأت منه التراجيديا (المأساة</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م</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ما يعني أن اليونان هم أول من اهتم بالمسرح، ووضعوا له نظاما خاصا، ومنهم أخذ الغرب والعالم كله هذا الفن.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أما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المسرح الروماني فقد كان له أكبر التأثير في المسرحيات الأوروبية، رغم أنه كان مجرد تقليد ومحاكاة للمسرح الإغريقي، فقد سطا الرومان على  جل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الأدب الإغريقي</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وأول من اشتهر منهم من أصحاب الملاهي: بلوتوس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وترنس</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وإليهما يرجع فضل بعث كثير من المسرحيات الكوميدية الإغريقية، أما المأساة فقد برع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سينكا</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في تأليفها، وكان له أكبر الأثر في المأساة الأوروبية فيما بعد.</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تميزت القرون الوسطى بظهور المسرح الديني في أوروبا، وقد نشأ عن الطقوس الدينية النصرانية، وكان يمارس في الكنائس، فشاعت مسرحية المعجزات، و مسرحية الأسرار المستمدة من الكتاب المقدس، إضافة إلى مسرحية آلام المسيح، التي تصور الأيام الأخيرة للمسيح عليه السلام قبل رفعه.</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 قامت الكلاسيكية ابتداء من القرن 15م بإحياء التقاليد الأدبية والمسرحية للحضارة الإغريقية والرومانية، حيث حذا الأدباء حذو الرومان والإغريق في فن المسرحية، وتتلمذوا نقديا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على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يد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أرسطو</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وانطلاقا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منه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أسسوا المسرحية الكلاسيكية وفق قواعد المسرح الإغريقي كقانون الوحدات الثلاث: وحدة المكان، وحدة الزمان، ووحدة الحدث، كما حرروا المسرح من سلطة الكنيسة ووجهوه وجهة إنسانية واجتماعية، وقد اشتهر هذا المسرح في فرنسا على يد كل من: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كورناي</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وراسين،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وموليير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أما في انجلترا فالكلاسيكية قد جسدها مسرح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شكسبير</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الذي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تأثر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بسينكا</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وبرع في فن المأساة، كما برع في المسرحية التاريخية، المستمدة من الأحداث التاريخية الحقيقية، وينتزع موضوعاتها من الواقع الاجتماعي.</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شاع المسرح الرومانسي في أوروبا ابتداء من منتصف القرن 18م حتى القرن 19م، ويعد فيكتور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هيجو</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من دعاته، اتخذ في مسرحه من شكسبير قدوة له، فدعا إلى رفض قانون الوحدات الثلاث، كما رفض التمييز بين المأساة والملهاة، وظهرت المسرحية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وقد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امتزج فيها الجد بالسخرية، وانمحت الحدود بين المأساة والملهاة، وهو ما أدى إلى ظهور المسرح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التراجيكوميدي</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والدراما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الضاحكة</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a:t>
            </a:r>
          </a:p>
          <a:p>
            <a:pPr algn="justLow">
              <a:lnSpc>
                <a:spcPct val="115000"/>
              </a:lnSpc>
            </a:pP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اتجه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المسرح الغربي بعد منتصف القرن 19م نحو الواقعية، وأنتج ما سمي بالدراما الجديدة، وهي مسرحية جادة، لا يمكن اعتبارها مأساة أو ملهاة، تستمد موضوعاتها من الواقع الاجتماعي والسياسي، وأبطالها من عامة الناس، وهذا ما أدى إلى بروز نوع من المسرحية المعروفة بالميلودراما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المشجاة</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وأبرز روادها الانجليزي برنارد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شو</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pPr indent="74930" algn="justLow">
              <a:lnSpc>
                <a:spcPct val="115000"/>
              </a:lnSpc>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أحدث الألماني </a:t>
            </a:r>
            <a:r>
              <a:rPr lang="ar-SA" sz="6200" b="1" dirty="0" err="1">
                <a:latin typeface="Arabic Typesetting" panose="03020402040406030203" pitchFamily="66" charset="-78"/>
                <a:ea typeface="Calibri" panose="020F0502020204030204" pitchFamily="34" charset="0"/>
                <a:cs typeface="Arabic Typesetting" panose="03020402040406030203" pitchFamily="66" charset="-78"/>
              </a:rPr>
              <a:t>برتراند</a:t>
            </a:r>
            <a:r>
              <a:rPr lang="ar-SA" sz="62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6200" b="1"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تحولا في حركة المسرح العالمي في أوائل القرن 20م، عندما قدم نظرية المسرح الملحمي، وهو مسرح تعليمي، لكنه لا يتخلى عن بعده الفني، وهو وسيلة من وسائل التغيير الاجتماعي، لهذا فهو لا يلتزم قوانين الدراما التقليدية فهو يناشد عقل المتفرج لا مشاعره. وتفترض نظرية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رؤية جديدة للعالم مستوحاة من الفلسفة الماركسية.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طور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فن </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المتفرج حيث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يصبح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الجمهور منتجا له دور أساسي في وظيفة المسرح، والمتفرج مراقب وناقد للعمل الدرامي الذي يعرض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أمامه</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وانطلاقا من هذا صاغ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مفهوم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الوعي لدى المتفرج، أي إبقاءه في حال يقظة ذهنية حتى يتمكن من لعب دور المراقب، ليدرس ما يقدم إليه ويصبح قادرا على اتخاذ القرار من أجل التغيير في المجتمع.</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6200" dirty="0">
                <a:latin typeface="Arabic Typesetting" panose="03020402040406030203" pitchFamily="66" charset="-78"/>
                <a:ea typeface="Calibri" panose="020F0502020204030204" pitchFamily="34" charset="0"/>
                <a:cs typeface="Arabic Typesetting" panose="03020402040406030203" pitchFamily="66" charset="-78"/>
              </a:rPr>
              <a:t>ابتداء من منتصف القرن 20م</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ظهر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العبثي، الذي ثار على كل التقاليد المسرحية التي سادت قبله، وراح يمهد لمسرح جديد أو مسرح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مضاد</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 أو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مسرح اللامعقول</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يجسد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أحداثا وشخصيات تتجاوز تصور العقل والواقع، </a:t>
            </a:r>
            <a:r>
              <a:rPr lang="ar-DZ" sz="6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وأبرز </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كتابها: يوجين يونسكو </a:t>
            </a:r>
            <a:r>
              <a:rPr lang="ar-SA" sz="6200" dirty="0" smtClean="0">
                <a:latin typeface="Arabic Typesetting" panose="03020402040406030203" pitchFamily="66" charset="-78"/>
                <a:ea typeface="Calibri" panose="020F0502020204030204" pitchFamily="34" charset="0"/>
                <a:cs typeface="Arabic Typesetting" panose="03020402040406030203" pitchFamily="66" charset="-78"/>
              </a:rPr>
              <a:t>و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بيكيت</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..الذي طرح في مسرحياته: «في انتظار </a:t>
            </a:r>
            <a:r>
              <a:rPr lang="ar-SA" sz="6200" dirty="0" err="1">
                <a:latin typeface="Arabic Typesetting" panose="03020402040406030203" pitchFamily="66" charset="-78"/>
                <a:ea typeface="Calibri" panose="020F0502020204030204" pitchFamily="34" charset="0"/>
                <a:cs typeface="Arabic Typesetting" panose="03020402040406030203" pitchFamily="66" charset="-78"/>
              </a:rPr>
              <a:t>غودو</a:t>
            </a:r>
            <a:r>
              <a:rPr lang="ar-SA" sz="6200" dirty="0">
                <a:latin typeface="Arabic Typesetting" panose="03020402040406030203" pitchFamily="66" charset="-78"/>
                <a:ea typeface="Calibri" panose="020F0502020204030204" pitchFamily="34" charset="0"/>
                <a:cs typeface="Arabic Typesetting" panose="03020402040406030203" pitchFamily="66" charset="-78"/>
              </a:rPr>
              <a:t>» و«نهاية اللعبة» أزمة الإنسان ووحدته، وقد جاءت هذه النظرة التشاؤمية نتيجة الإحساس بعبثية الحياة وخلوها من أي منطق.                </a:t>
            </a:r>
            <a:endParaRPr lang="fr-FR" sz="6200"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dirty="0"/>
          </a:p>
        </p:txBody>
      </p:sp>
    </p:spTree>
    <p:extLst>
      <p:ext uri="{BB962C8B-B14F-4D97-AF65-F5344CB8AC3E}">
        <p14:creationId xmlns="" xmlns:p14="http://schemas.microsoft.com/office/powerpoint/2010/main"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3204" y="116632"/>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pPr rtl="0"/>
            <a:r>
              <a:rPr lang="fr-FR" sz="1600" dirty="0">
                <a:latin typeface="Times New Roman" panose="02020603050405020304" pitchFamily="18" charset="0"/>
                <a:ea typeface="Times New Roman" panose="02020603050405020304" pitchFamily="18" charset="0"/>
              </a:rPr>
              <a:t/>
            </a:r>
            <a:br>
              <a:rPr lang="fr-FR" sz="1600" dirty="0">
                <a:latin typeface="Times New Roman" panose="02020603050405020304" pitchFamily="18" charset="0"/>
                <a:ea typeface="Times New Roman" panose="02020603050405020304" pitchFamily="18" charset="0"/>
              </a:rPr>
            </a:br>
            <a:r>
              <a:rPr lang="ar-DZ" sz="1600" dirty="0" smtClean="0">
                <a:latin typeface="Times New Roman" panose="02020603050405020304" pitchFamily="18" charset="0"/>
                <a:ea typeface="Times New Roman" panose="02020603050405020304" pitchFamily="18" charset="0"/>
              </a:rPr>
              <a:t>2- </a:t>
            </a:r>
            <a:r>
              <a:rPr lang="ar-SA" sz="2700" b="1" dirty="0" smtClean="0">
                <a:latin typeface="Arabic Typesetting" panose="03020402040406030203" pitchFamily="66" charset="-78"/>
                <a:ea typeface="Calibri" panose="020F0502020204030204" pitchFamily="34" charset="0"/>
                <a:cs typeface="Arabic Typesetting" panose="03020402040406030203" pitchFamily="66" charset="-78"/>
              </a:rPr>
              <a:t>مظاهر </a:t>
            </a:r>
            <a:r>
              <a:rPr lang="ar-SA" sz="2700" b="1" dirty="0">
                <a:latin typeface="Arabic Typesetting" panose="03020402040406030203" pitchFamily="66" charset="-78"/>
                <a:ea typeface="Calibri" panose="020F0502020204030204" pitchFamily="34" charset="0"/>
                <a:cs typeface="Arabic Typesetting" panose="03020402040406030203" pitchFamily="66" charset="-78"/>
              </a:rPr>
              <a:t>تأثر المسرح العربي بالمسرح </a:t>
            </a:r>
            <a:r>
              <a:rPr lang="ar-SA" sz="2700" b="1" dirty="0" smtClean="0">
                <a:latin typeface="Arabic Typesetting" panose="03020402040406030203" pitchFamily="66" charset="-78"/>
                <a:ea typeface="Calibri" panose="020F0502020204030204" pitchFamily="34" charset="0"/>
                <a:cs typeface="Arabic Typesetting" panose="03020402040406030203" pitchFamily="66" charset="-78"/>
              </a:rPr>
              <a:t>الغربي</a:t>
            </a:r>
            <a:r>
              <a:rPr lang="ar-SA" sz="2700" dirty="0" smtClean="0">
                <a:latin typeface="Arabic Typesetting" panose="03020402040406030203" pitchFamily="66" charset="-78"/>
                <a:ea typeface="Calibri" panose="020F0502020204030204" pitchFamily="34" charset="0"/>
                <a:cs typeface="Arabic Typesetting" panose="03020402040406030203" pitchFamily="66" charset="-78"/>
              </a:rPr>
              <a:t> </a:t>
            </a:r>
            <a:endParaRPr lang="fr-FR" sz="27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79512" y="678706"/>
            <a:ext cx="8856984" cy="5990654"/>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Low">
              <a:lnSpc>
                <a:spcPct val="115000"/>
              </a:lnSpc>
            </a:pP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لم يعرف</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الأدب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العربي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طوال تاريخه فن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التمثيل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والتأليف، حتى منتصف القرن 19م،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لهذا</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تشبع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المسرح العربي بمختلف النظريات التي أثرت في مختلف أطوار المسرح الغربي، واغترف منها لتطوير إبداعاته المسرحية ليتحول من النقل والاقتباس إلى التجريب والابتكار على مستوى النص والعرض، الأمر الذي انعكس بدرجات متفاوتة على التواصل المسرحي العربي مع الجمهور، ودفع بالمسرحيين العرب إلى تكثيف جهودهم من أجل انتقاء الفلسفات التي تتوافق مع تجاربهم الإبداعية، والتي لا تتعارض مع طموحات جمهورهم، الذي يختلف كثيرا عن الجمهور الغربي.</a:t>
            </a:r>
            <a:r>
              <a:rPr lang="ar-SA" sz="2800" dirty="0">
                <a:latin typeface="Arabic Typesetting" panose="03020402040406030203" pitchFamily="66" charset="-78"/>
                <a:ea typeface="Times New Roman" panose="02020603050405020304" pitchFamily="18" charset="0"/>
                <a:cs typeface="Arabic Typesetting" panose="03020402040406030203" pitchFamily="66" charset="-78"/>
              </a:rPr>
              <a:t>    </a:t>
            </a:r>
            <a:endParaRPr lang="ar-DZ" sz="2800" dirty="0" smtClean="0">
              <a:latin typeface="Arabic Typesetting" panose="03020402040406030203" pitchFamily="66" charset="-78"/>
              <a:ea typeface="Times New Roman" panose="02020603050405020304" pitchFamily="18" charset="0"/>
              <a:cs typeface="Arabic Typesetting" panose="03020402040406030203" pitchFamily="66" charset="-78"/>
            </a:endParaRPr>
          </a:p>
          <a:p>
            <a:pPr algn="justLow">
              <a:lnSpc>
                <a:spcPct val="115000"/>
              </a:lnSpc>
            </a:pP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إن التسليم بتأثر العرب في مسرحهم بالغرب، لا يعني أبدا انعدام شخصيتهم الفنية في هذا النوع الأدبي الوافد، فالحديث عن الاقتباس يعني اقتباس التقنية من الغرب و المضامين من التراث العربي، وهو ما يطرح ثنائية التأثر والتأصيل في المسرح العربي، ويؤكد توفيق الحكيم في حالة كان لنا مسرح عربي: أن يكون صالحا لكل المسرحيات على اختلاف أنواعها من عالمية ومحلية قديمة وعصرية، فنحن نسمي القالب الغربي قالبا وشكلا لأن كل الموضوعات والأفكار من الغرب والشرق على السواء تصب فيه. أي أن المسرح العربي استمد الشكل الفني للمسرح من الغرب، وصب في هذا القالب أفكار الشرق والغرب معا، ورغم ما قد يفهم من هذا الكلام أن المسرح العربي في الأساس متأثر بنظيره الغربي ومستمد منه، وفي هذا إشارة دالة على اقتباس المسرح العربي من الغربي، وإشارة واضحة على مقولة التأثر والتأثير في المسرح ما بين العرب والغرب..</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إلا أننا نشير أيضا إلى أن الاقتباس لم يكن مقتصرا على مسرح الغرب ولا على المنهاج الغربي فحسب، بل إن هناك اقتباس من التراث العربي، فالكثير من المسرحيين العرب تأثروا بالتراث العربي واستمدوا منه مضامينهم المسرحية وهذا منذ التجارب الأولى للمسرح العربي، الذي بدء مشواره بالبحث عن هويته ووجوده الخاص.</a:t>
            </a:r>
            <a:endParaRPr lang="fr-FR" sz="28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 xmlns:p14="http://schemas.microsoft.com/office/powerpoint/2010/main" val="364164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3448" y="116632"/>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أ-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المرجعية </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الغربية: الترجمة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والاقتباس </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0" y="606698"/>
            <a:ext cx="9036496" cy="6251302"/>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lvl="0" algn="justLow">
              <a:spcBef>
                <a:spcPts val="200"/>
              </a:spcBef>
              <a:buFont typeface="+mj-cs"/>
              <a:buAutoNum type="arabic1Minus"/>
            </a:pPr>
            <a:r>
              <a:rPr lang="ar-SA" sz="4500" dirty="0" smtClean="0">
                <a:latin typeface="Arabic Typesetting" panose="03020402040406030203" pitchFamily="66" charset="-78"/>
                <a:ea typeface="Calibri" panose="020F0502020204030204" pitchFamily="34" charset="0"/>
                <a:cs typeface="Arabic Typesetting" panose="03020402040406030203" pitchFamily="66" charset="-78"/>
              </a:rPr>
              <a:t>تأثر </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العرب بالمسرح الغربي ومنه ترجموا واقتبسوا مسرحياتهم الأولى، وبقي الاقتباس والترجمة شائعان إلى يومنا هذا، خاصة </a:t>
            </a:r>
            <a:r>
              <a:rPr lang="ar-SA" sz="4500" dirty="0" smtClean="0">
                <a:latin typeface="Arabic Typesetting" panose="03020402040406030203" pitchFamily="66" charset="-78"/>
                <a:ea typeface="Calibri" panose="020F0502020204030204" pitchFamily="34" charset="0"/>
                <a:cs typeface="Arabic Typesetting" panose="03020402040406030203" pitchFamily="66" charset="-78"/>
              </a:rPr>
              <a:t>فيما </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يتعلق بالمسرحيات النموذجية في نوعها المستجد، وقد وصل المسرح إلى العرب إما مقتبسا أو مترجما منذ بداياته الأولى سواء في الشكل أو في المضمون، وقد تأثر به المسرحيون العرب ومازال التأثير قائما على مستوى اقتباس النصوص المسرحية الغربية، وعلى مستوى المنهج المقتبس من كبار المسرحيين الغربيين، وربما يشار إلى أن الظروف العربية كانت سببا في الاقتباس والترجمة والنقل، قبل محاولة التأليف المسرحي، حيث لم يتوقف الاقتباس عند مارون النقاش، ولكنه قد بدأ، فجورج أبيض اقتبس من المسرح الغربي وباللغة الفرنسية، وقدم مجموعة من المسرحيات باللغة الفرنسية في الإسكندرية مثل شارل السابع 1910 لالكسندر دوما، ولويس الحادي عشر لدو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لافيني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وتارتوف</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لمولير</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وأوديب ملكا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لسوفوكليس</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وحتى بالنسبة لهواة المسرح الذين برزوا في سوريا ولبنان والأردن وأسهموا في تأسيس مسرح عربي محلي قد أخذوا عن الغرب اقتباسا، ولم يكن الاقتباس على مستوى النص المسرحي، بل تعدى ذلك إلى الطريقة، فريمون جبارة اللبناني يفتخر بأنه لم يدرس في الخارج ولكنه اقتبس أسلوب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غروتوفسكي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في ارتجال مسرح معاصر يعبر عن قضايا الإنسان المعاصر، ويعتمد إثارة الأحاسيس من خلال عناصر الصوت والموسيقى والضوء. كما أخرج رفيق الصبان في سوريا عددا من المسرحيات المترجمة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لسوفوكليس</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وشكسبير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وشو</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وكامي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وموليير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وتشيكوف</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وفي الجزائر كان مسرح البدايات مقتبسا أيضا، فقد اقتبس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علالو</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(علي سلالي) مسرحية: «جحا» من مسرحية: «طبيب رغما عنه» موليير، رغم أنه ينكر أن تكون مسرحيته مقتبسة من أصل غربي. وكذلك الأمر بالنسبة لرشيد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قسنطيني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الذي قضى فترة من الزمن في باريس، وكانت عروضه تتضمن الكوميديا اقتباسا ثم تأليفا، وغالبا ما كان يقدم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سكتشات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غنائية تقوم على النقد الاجتماعي والسياسي. ويذكر في هذا المجال من المخرجين الجزائريين الذين اقتبسوا من الغرب ومن النصوص التي كتبها عرب وبلغات أخرى، فمصطفى كاتب أخرج لكاتب ياسين: الجثة المطوقة والرجل ذو الحذاء المطاطي، وأخرج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لبريخت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دائرة الطباشير القوقازية... ويشار أيضا إلى ولد عبد الرحمن كاكي في مسرحية: «القراب والصالحين»، التي كتبها عن أسطورة شعبية جزائرية شبيهة بالأسطورة الصينية التي صاغ منها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مسرحية: الإنسان الطيب من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ستشوان</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a:t>
            </a:r>
            <a:endParaRPr lang="fr-FR" sz="4500" dirty="0">
              <a:latin typeface="Arabic Typesetting" panose="03020402040406030203" pitchFamily="66" charset="-78"/>
              <a:cs typeface="Arabic Typesetting" panose="03020402040406030203" pitchFamily="66" charset="-78"/>
            </a:endParaRPr>
          </a:p>
          <a:p>
            <a:pPr algn="justLow">
              <a:lnSpc>
                <a:spcPct val="115000"/>
              </a:lnSpc>
            </a:pPr>
            <a:r>
              <a:rPr lang="ar-SA" sz="4500" dirty="0">
                <a:latin typeface="Arabic Typesetting" panose="03020402040406030203" pitchFamily="66" charset="-78"/>
                <a:ea typeface="Calibri" panose="020F0502020204030204" pitchFamily="34" charset="0"/>
                <a:cs typeface="Arabic Typesetting" panose="03020402040406030203" pitchFamily="66" charset="-78"/>
              </a:rPr>
              <a:t>أما في المغرب فقد تأثر الطيب الصديقي بالفرنسي جان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فيلار</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حيث تتلمذ على يديه في فرنسا، وقد بدأ حياته المسرحية بالاقتباس والترجمة، ولكنه أيضا بدأ مبكرا بالبحث عن شكل مغربي للمسرح، وتواصل مع الأشكال المسرحية الغربية بمختلف فلسفاتها انطلاقا من المسرح اليوناني، مرورا بالمسرح الكلاسيكي، وصولا إلى المسرح الطليعي الذي لمسناه في رائعتيه: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مومو</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بوخرصة</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و«في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انتظار مبروك».. وفي تونس يذكر علي بن عياد الذي بدأ باقتباسات من شكسبير وموليير، وقدم ترجمات لـ: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كاليغولا</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لألبير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كامي</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وعطيل لشكسبير. </a:t>
            </a:r>
            <a:endParaRPr lang="fr-FR" sz="45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4500" dirty="0">
                <a:latin typeface="Arabic Typesetting" panose="03020402040406030203" pitchFamily="66" charset="-78"/>
                <a:ea typeface="Calibri" panose="020F0502020204030204" pitchFamily="34" charset="0"/>
                <a:cs typeface="Arabic Typesetting" panose="03020402040406030203" pitchFamily="66" charset="-78"/>
              </a:rPr>
              <a:t>أما في ما يخص كيفية الاقتباس فقد يتم على نص أجنبي، بحيث تعاد صياغة النص الأصلي، ليقدم ليس عربي اللغة والجو والفكر والقيم والعادات فحسب؟ بل ليقدم عملا مسرحيا محلي الفكر والقيم والجو والعادات واللغة، وعادة ما كان يعمد كتاب المسرح إلى الاقتباس من التراث العربي بالموازاة مع الاقتباس من المسرح الغربي، أي محاولة التوليف بين التراث العربي مع ما هو غربي، وهو نوع من التلقي الإيجابي للمسرح الغربي دون انصهار كلي فيه، كما هو الشأن في حالة الترجمة، وهي التقنية التي اعتمدها معظم صناع المسرح،  وعلى سبيل المثال فقد قدم كاكي مسرحية: القراب والصالحين، وقد اقتبسها من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في مسرحية: «الإنسان الطيب من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ستشوان</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ولكنه استلهمها أيضا من أسطورة شعبية جزائرية شبيهة بالأسطورة الصينية التي صاغ منها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مسرحيته، واستطاع بهذا أن يثبت إمكانية تأصيل مسرح عربي على أسس من التراث الشعبي. والواقع أن المسرح العربي نشأ أيضا في كنف التراث العربي الشعبي والرسمي، ولذلك لا نستغرب أمثال مارون النقاش وقباني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وونوس</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وألفريد فرج، ومحمود دياب، والطيب والصديقي،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وعلولة</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 والمدني، وكاكي، ينهلون من التراث الشعبي الشفوي أو المدون في جل أعمالهم المسرحية، مثلما يقتبسون تجاربهم من المسرح العالمي، خاصة وأن تجاربهم تظهر تأثرا كبيرا بالمسرح الملحمي والثوري المستمد من </a:t>
            </a:r>
            <a:r>
              <a:rPr lang="ar-SA" sz="4500" dirty="0" err="1">
                <a:latin typeface="Arabic Typesetting" panose="03020402040406030203" pitchFamily="66" charset="-78"/>
                <a:ea typeface="Calibri" panose="020F0502020204030204" pitchFamily="34" charset="0"/>
                <a:cs typeface="Arabic Typesetting" panose="03020402040406030203" pitchFamily="66" charset="-78"/>
              </a:rPr>
              <a:t>بريخت</a:t>
            </a:r>
            <a:r>
              <a:rPr lang="ar-SA" sz="4500" dirty="0">
                <a:latin typeface="Arabic Typesetting" panose="03020402040406030203" pitchFamily="66" charset="-78"/>
                <a:ea typeface="Calibri" panose="020F0502020204030204" pitchFamily="34" charset="0"/>
                <a:cs typeface="Arabic Typesetting" panose="03020402040406030203" pitchFamily="66" charset="-78"/>
              </a:rPr>
              <a:t>.</a:t>
            </a:r>
            <a:endParaRPr lang="fr-FR" sz="4500"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dirty="0"/>
          </a:p>
        </p:txBody>
      </p:sp>
    </p:spTree>
    <p:extLst>
      <p:ext uri="{BB962C8B-B14F-4D97-AF65-F5344CB8AC3E}">
        <p14:creationId xmlns="" xmlns:p14="http://schemas.microsoft.com/office/powerpoint/2010/main" val="2092593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2"/>
          </a:lnRef>
          <a:fillRef idx="2">
            <a:schemeClr val="accent2"/>
          </a:fillRef>
          <a:effectRef idx="1">
            <a:schemeClr val="accent2"/>
          </a:effectRef>
          <a:fontRef idx="minor">
            <a:schemeClr val="dk1"/>
          </a:fontRef>
        </p:style>
        <p:txBody>
          <a:bodyPr>
            <a:normAutofit/>
          </a:bodyPr>
          <a:lstStyle/>
          <a:p>
            <a: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t>ب-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التأليف </a:t>
            </a:r>
            <a:r>
              <a:rPr lang="ar-SA" sz="2800" b="1" dirty="0">
                <a:latin typeface="Arabic Typesetting" panose="03020402040406030203" pitchFamily="66" charset="-78"/>
                <a:ea typeface="Calibri" panose="020F0502020204030204" pitchFamily="34" charset="0"/>
                <a:cs typeface="Arabic Typesetting" panose="03020402040406030203" pitchFamily="66" charset="-78"/>
              </a:rPr>
              <a:t>والمرجعية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التراثية</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323528" y="836712"/>
            <a:ext cx="8568952" cy="5760640"/>
          </a:xfrm>
        </p:spPr>
        <p:style>
          <a:lnRef idx="1">
            <a:schemeClr val="dk1"/>
          </a:lnRef>
          <a:fillRef idx="2">
            <a:schemeClr val="dk1"/>
          </a:fillRef>
          <a:effectRef idx="1">
            <a:schemeClr val="dk1"/>
          </a:effectRef>
          <a:fontRef idx="minor">
            <a:schemeClr val="dk1"/>
          </a:fontRef>
        </p:style>
        <p:txBody>
          <a:bodyPr>
            <a:normAutofit fontScale="85000" lnSpcReduction="20000"/>
          </a:bodyPr>
          <a:lstStyle/>
          <a:p>
            <a:pPr lvl="0" algn="justLow">
              <a:spcBef>
                <a:spcPts val="200"/>
              </a:spcBef>
              <a:buFont typeface="+mj-cs"/>
              <a:buAutoNum type="arabic1Minus"/>
            </a:pP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لم</a:t>
            </a:r>
            <a:r>
              <a:rPr lang="ar-SA"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يشكل</a:t>
            </a:r>
            <a:r>
              <a:rPr lang="ar-SA" b="1"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التأليف المسرحي مرحلة منفصلة عن مرحلة الترجمة والاقتباس بل كان متزامنا معها، فمارون النقاش الذي اقتبس من موليير مسرحية: </a:t>
            </a:r>
            <a:r>
              <a:rPr lang="ar-SA" b="1" dirty="0">
                <a:latin typeface="Arabic Typesetting" panose="03020402040406030203" pitchFamily="66" charset="-78"/>
                <a:ea typeface="Calibri" panose="020F0502020204030204" pitchFamily="34" charset="0"/>
                <a:cs typeface="Arabic Typesetting" panose="03020402040406030203" pitchFamily="66" charset="-78"/>
              </a:rPr>
              <a:t>«البخيل</a:t>
            </a:r>
            <a:r>
              <a:rPr lang="ar-SA" dirty="0">
                <a:latin typeface="Arabic Typesetting" panose="03020402040406030203" pitchFamily="66" charset="-78"/>
                <a:ea typeface="Calibri" panose="020F0502020204030204" pitchFamily="34" charset="0"/>
                <a:cs typeface="Arabic Typesetting" panose="03020402040406030203" pitchFamily="66" charset="-78"/>
              </a:rPr>
              <a:t>»، كان أيضا أول من ألف مسرحية عربية خالصة، هي مسرحية: </a:t>
            </a:r>
            <a:r>
              <a:rPr lang="ar-SA" b="1" dirty="0">
                <a:latin typeface="Arabic Typesetting" panose="03020402040406030203" pitchFamily="66" charset="-78"/>
                <a:ea typeface="Calibri" panose="020F0502020204030204" pitchFamily="34" charset="0"/>
                <a:cs typeface="Arabic Typesetting" panose="03020402040406030203" pitchFamily="66" charset="-78"/>
              </a:rPr>
              <a:t>«أبو الحسن المغفل أو هارون الرشيد» </a:t>
            </a:r>
            <a:r>
              <a:rPr lang="ar-SA" dirty="0">
                <a:latin typeface="Arabic Typesetting" panose="03020402040406030203" pitchFamily="66" charset="-78"/>
                <a:ea typeface="Calibri" panose="020F0502020204030204" pitchFamily="34" charset="0"/>
                <a:cs typeface="Arabic Typesetting" panose="03020402040406030203" pitchFamily="66" charset="-78"/>
              </a:rPr>
              <a:t>التي قدمها في بيروت سنة 1849، وقبله ألف الجزائري أبراهام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دانينوس</a:t>
            </a:r>
            <a:r>
              <a:rPr lang="ar-SA" dirty="0">
                <a:latin typeface="Arabic Typesetting" panose="03020402040406030203" pitchFamily="66" charset="-78"/>
                <a:ea typeface="Calibri" panose="020F0502020204030204" pitchFamily="34" charset="0"/>
                <a:cs typeface="Arabic Typesetting" panose="03020402040406030203" pitchFamily="66" charset="-78"/>
              </a:rPr>
              <a:t> مسرحية: </a:t>
            </a:r>
            <a:r>
              <a:rPr lang="ar-SA" b="1" dirty="0">
                <a:latin typeface="Arabic Typesetting" panose="03020402040406030203" pitchFamily="66" charset="-78"/>
                <a:ea typeface="Calibri" panose="020F0502020204030204" pitchFamily="34" charset="0"/>
                <a:cs typeface="Arabic Typesetting" panose="03020402040406030203" pitchFamily="66" charset="-78"/>
              </a:rPr>
              <a:t>« نزاهة المشتاق وغصة العشاق ..»،</a:t>
            </a:r>
            <a:r>
              <a:rPr lang="ar-SA" dirty="0">
                <a:latin typeface="Arabic Typesetting" panose="03020402040406030203" pitchFamily="66" charset="-78"/>
                <a:ea typeface="Calibri" panose="020F0502020204030204" pitchFamily="34" charset="0"/>
                <a:cs typeface="Arabic Typesetting" panose="03020402040406030203" pitchFamily="66" charset="-78"/>
              </a:rPr>
              <a:t> وقد اعتمد فيها هؤلاء الكتاب اعتمادا كليا على التراث العربي، الذي يحتوي كما هائلا من القصص الشعبي والتاريخي، واعتمدوا خاصة على حكايات ألف ليلة وليلة، وهي محاولة منهم للاقتراب من ثقافة الجمهور من جهة، ومحاولة تأصيل فن المسرح في الأدب العربي من جهة أخرى. وكذلك فعل القباني عندما قدم مسرحيات تعتمد في مادتها على التاريخ العربي والإسلامي في مسرحياته: «</a:t>
            </a:r>
            <a:r>
              <a:rPr lang="ar-SA" b="1" dirty="0">
                <a:latin typeface="Arabic Typesetting" panose="03020402040406030203" pitchFamily="66" charset="-78"/>
                <a:ea typeface="Calibri" panose="020F0502020204030204" pitchFamily="34" charset="0"/>
                <a:cs typeface="Arabic Typesetting" panose="03020402040406030203" pitchFamily="66" charset="-78"/>
              </a:rPr>
              <a:t>هارون الرشيد</a:t>
            </a:r>
            <a:r>
              <a:rPr lang="ar-SA" dirty="0">
                <a:latin typeface="Arabic Typesetting" panose="03020402040406030203" pitchFamily="66" charset="-78"/>
                <a:ea typeface="Calibri" panose="020F0502020204030204" pitchFamily="34" charset="0"/>
                <a:cs typeface="Arabic Typesetting" panose="03020402040406030203" pitchFamily="66" charset="-78"/>
              </a:rPr>
              <a:t>»</a:t>
            </a:r>
            <a:r>
              <a:rPr lang="ar-SA" b="1"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a:t>
            </a:r>
            <a:r>
              <a:rPr lang="ar-SA" b="1" dirty="0">
                <a:latin typeface="Arabic Typesetting" panose="03020402040406030203" pitchFamily="66" charset="-78"/>
                <a:ea typeface="Calibri" panose="020F0502020204030204" pitchFamily="34" charset="0"/>
                <a:cs typeface="Arabic Typesetting" panose="03020402040406030203" pitchFamily="66" charset="-78"/>
              </a:rPr>
              <a:t>عنترة بن شداد</a:t>
            </a:r>
            <a:r>
              <a:rPr lang="ar-SA" dirty="0">
                <a:latin typeface="Arabic Typesetting" panose="03020402040406030203" pitchFamily="66" charset="-78"/>
                <a:ea typeface="Calibri" panose="020F0502020204030204" pitchFamily="34" charset="0"/>
                <a:cs typeface="Arabic Typesetting" panose="03020402040406030203" pitchFamily="66" charset="-78"/>
              </a:rPr>
              <a:t>»</a:t>
            </a:r>
            <a:r>
              <a:rPr lang="ar-SA" b="1"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a:t>
            </a:r>
            <a:r>
              <a:rPr lang="ar-SA" b="1" dirty="0">
                <a:latin typeface="Arabic Typesetting" panose="03020402040406030203" pitchFamily="66" charset="-78"/>
                <a:ea typeface="Calibri" panose="020F0502020204030204" pitchFamily="34" charset="0"/>
                <a:cs typeface="Arabic Typesetting" panose="03020402040406030203" pitchFamily="66" charset="-78"/>
              </a:rPr>
              <a:t> ومجنون ليلى</a:t>
            </a:r>
            <a:r>
              <a:rPr lang="ar-SA" dirty="0">
                <a:latin typeface="Arabic Typesetting" panose="03020402040406030203" pitchFamily="66" charset="-78"/>
                <a:ea typeface="Calibri" panose="020F0502020204030204" pitchFamily="34" charset="0"/>
                <a:cs typeface="Arabic Typesetting" panose="03020402040406030203" pitchFamily="66" charset="-78"/>
              </a:rPr>
              <a:t>»...</a:t>
            </a:r>
            <a:endParaRPr lang="fr-FR" dirty="0">
              <a:latin typeface="Arabic Typesetting" panose="03020402040406030203" pitchFamily="66" charset="-78"/>
              <a:cs typeface="Arabic Typesetting" panose="03020402040406030203" pitchFamily="66" charset="-78"/>
            </a:endParaRPr>
          </a:p>
          <a:p>
            <a:pPr algn="justLow">
              <a:spcBef>
                <a:spcPts val="200"/>
              </a:spcBef>
            </a:pPr>
            <a:r>
              <a:rPr lang="fr-FR" dirty="0">
                <a:latin typeface="Arabic Typesetting" panose="03020402040406030203" pitchFamily="66" charset="-78"/>
                <a:ea typeface="Calibri" panose="020F0502020204030204" pitchFamily="34" charset="0"/>
                <a:cs typeface="Arabic Typesetting" panose="03020402040406030203" pitchFamily="66" charset="-78"/>
              </a:rPr>
              <a:t>         </a:t>
            </a:r>
            <a:r>
              <a:rPr lang="ar-SA" dirty="0">
                <a:latin typeface="Arabic Typesetting" panose="03020402040406030203" pitchFamily="66" charset="-78"/>
                <a:ea typeface="Calibri" panose="020F0502020204030204" pitchFamily="34" charset="0"/>
                <a:cs typeface="Arabic Typesetting" panose="03020402040406030203" pitchFamily="66" charset="-78"/>
              </a:rPr>
              <a:t>لكن ما تجدر إليه الإشارة هو أن حتى التأليف المسرحي عند العرب لم يكن ليخلو من أثر غربي، فالمسرح العربي حتى وإن لم يستلهم ويقتبس الموضوعات فإنه يستلهم الأشكال والفلسفات الغربية، وهذا ما دفع البعض لنفي الخصوصية عن كتابات المسرحيين العرب، ومنهم بول شاوول، إذ يصرح قائلا: «وإن كانت المسرحيات مكتوبة أصلا بالعربية كمسرحيات أحمد شوقي وسعيد عقل وعبد الرحمان الشرقاوي وعزيز أباظة والفريد فرج وسعد الله ونوس ويوسف إدريس، إلا أنها، في العمق، استلهمت البنية التعبيرية الغربية في الشكل الكتابي. ولهذا، فهي، وإن كانت كتبت بالفصحى، إلا أنها امتدادات للمسرح الغربي، فأحمد شوقي وسعيد عقل وألفرد فرج مثلا، من متبعي المسرح الكلاسيكي الفرنسي والانجليزي، وسعد الله ونوس ابن الكتابة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البرختية</a:t>
            </a:r>
            <a:r>
              <a:rPr lang="ar-SA" dirty="0">
                <a:latin typeface="Arabic Typesetting" panose="03020402040406030203" pitchFamily="66" charset="-78"/>
                <a:ea typeface="Calibri" panose="020F0502020204030204" pitchFamily="34" charset="0"/>
                <a:cs typeface="Arabic Typesetting" panose="03020402040406030203" pitchFamily="66" charset="-78"/>
              </a:rPr>
              <a:t>، ويوسف إدريس غرف من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بيكيت</a:t>
            </a:r>
            <a:r>
              <a:rPr lang="ar-SA" dirty="0">
                <a:latin typeface="Arabic Typesetting" panose="03020402040406030203" pitchFamily="66" charset="-78"/>
                <a:ea typeface="Calibri" panose="020F0502020204030204" pitchFamily="34" charset="0"/>
                <a:cs typeface="Arabic Typesetting" panose="03020402040406030203" pitchFamily="66" charset="-78"/>
              </a:rPr>
              <a:t>، خصوصا في مسرحية: الفرافير». </a:t>
            </a:r>
            <a:endParaRPr lang="fr-FR" dirty="0">
              <a:latin typeface="Arabic Typesetting" panose="03020402040406030203" pitchFamily="66" charset="-78"/>
              <a:cs typeface="Arabic Typesetting" panose="03020402040406030203" pitchFamily="66" charset="-78"/>
            </a:endParaRPr>
          </a:p>
          <a:p>
            <a:endParaRPr lang="fr-FR" dirty="0"/>
          </a:p>
        </p:txBody>
      </p:sp>
    </p:spTree>
    <p:extLst>
      <p:ext uri="{BB962C8B-B14F-4D97-AF65-F5344CB8AC3E}">
        <p14:creationId xmlns="" xmlns:p14="http://schemas.microsoft.com/office/powerpoint/2010/main" val="173049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800" dirty="0" smtClean="0">
                <a:latin typeface="Arabic Typesetting" panose="03020402040406030203" pitchFamily="66" charset="-78"/>
                <a:cs typeface="Arabic Typesetting" panose="03020402040406030203" pitchFamily="66" charset="-78"/>
              </a:rPr>
              <a:t>- لماذا لجأ المسرح العربي في بداياته إلى الترجمة </a:t>
            </a:r>
            <a:r>
              <a:rPr lang="ar-DZ" sz="2800" dirty="0" err="1" smtClean="0">
                <a:latin typeface="Arabic Typesetting" panose="03020402040406030203" pitchFamily="66" charset="-78"/>
                <a:cs typeface="Arabic Typesetting" panose="03020402040406030203" pitchFamily="66" charset="-78"/>
              </a:rPr>
              <a:t>والاقتباس؟</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ما هي المرجعيات التي اعتمد عليها المسرح العربي في تأليف </a:t>
            </a:r>
            <a:r>
              <a:rPr lang="ar-DZ" sz="2800" dirty="0" err="1" smtClean="0">
                <a:latin typeface="Arabic Typesetting" panose="03020402040406030203" pitchFamily="66" charset="-78"/>
                <a:cs typeface="Arabic Typesetting" panose="03020402040406030203" pitchFamily="66" charset="-78"/>
              </a:rPr>
              <a:t>المسرحيات؟</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لماذا لم يستطع المسرح العربي التخلي عن المرجعية الغربية حتى في تأليف </a:t>
            </a:r>
            <a:r>
              <a:rPr lang="ar-DZ" sz="2800" smtClean="0">
                <a:latin typeface="Arabic Typesetting" panose="03020402040406030203" pitchFamily="66" charset="-78"/>
                <a:cs typeface="Arabic Typesetting" panose="03020402040406030203" pitchFamily="66" charset="-78"/>
              </a:rPr>
              <a:t>المسرحيات؟  </a:t>
            </a:r>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504056"/>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412778"/>
            <a:ext cx="4968552" cy="5256582"/>
          </a:xfrm>
        </p:spPr>
        <p:style>
          <a:lnRef idx="1">
            <a:schemeClr val="accent4"/>
          </a:lnRef>
          <a:fillRef idx="2">
            <a:schemeClr val="accent4"/>
          </a:fillRef>
          <a:effectRef idx="1">
            <a:schemeClr val="accent4"/>
          </a:effectRef>
          <a:fontRef idx="minor">
            <a:schemeClr val="dk1"/>
          </a:fontRef>
        </p:style>
        <p:txBody>
          <a:bodyPr>
            <a:noAutofit/>
          </a:bodyPr>
          <a:lstStyle/>
          <a:p>
            <a:pPr algn="justLow">
              <a:lnSpc>
                <a:spcPct val="115000"/>
              </a:lnSpc>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 إن خلو التراث العربي من فن المسرح وفن التمثيل وتأخر ظهوره إلى غاية القرن 19م في مقابل عراقته كفن عند الغرب، جعل المسرح العربي رهين المسرح الغربي طيلة مراحل تطوره، أي منذ نشأته إلى يومنا هذا، واستمد منه فن المسرح بطرق مختلفة تراوحت بين الاقتباس والترجمة والتأليف.</a:t>
            </a:r>
            <a:endParaRPr lang="fr-FR" sz="16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 استمد العرب مختلف التقنيات المسرحية لمختلف الأنواع المسرحية من الغرب، ولهذا استمروا في الترجمة والاقتباس من الغرب، كمحاولة منهم مسايرة تطور فن المسرح عندهم كما هو عند الغرب، لهذا لم يكن الاقتباس والترجمة سمة مرحلة النشأة فقط بل امتدت طوال مراحل تطور هذا الفن عند العرب.</a:t>
            </a:r>
            <a:endParaRPr lang="fr-FR" sz="16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 تمكن العرب منذ التجارب المسرحية الأولى من التأصيل للمسرح العربي والتقليل من الأثر الغربي فيه، وهذا بالرجوع إلى التراث العربي الشعبي والرسمي، واستمدوا منه موضوعاتهم ومادتهم القصصية، خاصة من حكايات ألف ليلة وليلة، كما حاولوا استثمار بعض الأشكال التراثية الشبيهة بالمسرح في سبيل تحقيق هويتهم المسرحية، لكنهم مع ذلك فقد بقوا رهن التأثير الغربي، فقد أفرغوا موضوعاتهم هذه في قوالب مسرحية غربية. </a:t>
            </a:r>
            <a:endParaRPr lang="fr-FR" sz="1600" dirty="0">
              <a:latin typeface="Arabic Typesetting" panose="03020402040406030203" pitchFamily="66" charset="-78"/>
              <a:ea typeface="Calibri" panose="020F0502020204030204" pitchFamily="34" charset="0"/>
              <a:cs typeface="Arabic Typesetting" panose="03020402040406030203" pitchFamily="66" charset="-78"/>
            </a:endParaRPr>
          </a:p>
          <a:p>
            <a:pPr algn="just"/>
            <a:endParaRPr lang="ar-DZ" sz="2200" dirty="0">
              <a:latin typeface="Arabic Typesetting" pitchFamily="66" charset="-78"/>
              <a:cs typeface="Arabic Typesetting" pitchFamily="66" charset="-78"/>
            </a:endParaRPr>
          </a:p>
        </p:txBody>
      </p:sp>
    </p:spTree>
    <p:extLst>
      <p:ext uri="{BB962C8B-B14F-4D97-AF65-F5344CB8AC3E}">
        <p14:creationId xmlns="" xmlns:p14="http://schemas.microsoft.com/office/powerpoint/2010/main"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1486</TotalTime>
  <Words>2485</Words>
  <Application>Microsoft Office PowerPoint</Application>
  <PresentationFormat>Affichage à l'écran (4:3)</PresentationFormat>
  <Paragraphs>32</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المسرح العربي وعلاقته بالمسرح الغربي</vt:lpstr>
      <vt:lpstr>توطئة</vt:lpstr>
      <vt:lpstr>1- تطور المسرح عند الغرب</vt:lpstr>
      <vt:lpstr> 2- مظاهر تأثر المسرح العربي بالمسرح الغربي </vt:lpstr>
      <vt:lpstr>أ- المرجعية الغربية: الترجمة والاقتباس </vt:lpstr>
      <vt:lpstr>ب- التأليف والمرجعية التراثية</vt:lpstr>
      <vt:lpstr>استنتاج، وتدريب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HP-PRO</cp:lastModifiedBy>
  <cp:revision>110</cp:revision>
  <dcterms:created xsi:type="dcterms:W3CDTF">2024-11-02T21:21:42Z</dcterms:created>
  <dcterms:modified xsi:type="dcterms:W3CDTF">2026-04-27T13:53:11Z</dcterms:modified>
</cp:coreProperties>
</file>