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364A4C-CA54-4CF6-B48D-79411345322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5A6F95E-A3F2-441E-B0F8-A1C4AF8817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BCF1AB53-948A-4090-838C-8954CB64F75D}"/>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5" name="Espace réservé du pied de page 4">
            <a:extLst>
              <a:ext uri="{FF2B5EF4-FFF2-40B4-BE49-F238E27FC236}">
                <a16:creationId xmlns:a16="http://schemas.microsoft.com/office/drawing/2014/main" id="{7513281A-23D0-4563-B210-C478D7446B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8ADFD3C-3A01-435F-AE31-504E19EC7AC8}"/>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1941855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49AE8A-DBEC-48DB-A18E-CEB6754DA35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E4501AE5-4D67-4FE5-B266-6FEAFB3C8D44}"/>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83C4A3C-A293-4060-A253-5E07DF9594DE}"/>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5" name="Espace réservé du pied de page 4">
            <a:extLst>
              <a:ext uri="{FF2B5EF4-FFF2-40B4-BE49-F238E27FC236}">
                <a16:creationId xmlns:a16="http://schemas.microsoft.com/office/drawing/2014/main" id="{D5C4294C-6391-44D9-99DE-ED442C8A504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5F4AAD-628C-4804-83EA-CBBE8E4D69E7}"/>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2991120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BCA1CC3-116B-4755-9A05-6C677B7C803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7B42531-D223-4D1B-8CA2-D2A4130C0616}"/>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FCEB773-9B19-4590-895D-C78C14DE1E2C}"/>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5" name="Espace réservé du pied de page 4">
            <a:extLst>
              <a:ext uri="{FF2B5EF4-FFF2-40B4-BE49-F238E27FC236}">
                <a16:creationId xmlns:a16="http://schemas.microsoft.com/office/drawing/2014/main" id="{C2552770-1C4F-450C-8B3D-7ED0E84B65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F3F8B34-7EA1-4782-9114-9F2C24860339}"/>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3688556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CAB4CE-7DF3-4F72-8A69-57E64B49425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7A1A6F5-31B6-4F2F-9F4B-71CF6DC67FC8}"/>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D7FDFDA-BCD0-4704-9566-7950E5B96D0B}"/>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5" name="Espace réservé du pied de page 4">
            <a:extLst>
              <a:ext uri="{FF2B5EF4-FFF2-40B4-BE49-F238E27FC236}">
                <a16:creationId xmlns:a16="http://schemas.microsoft.com/office/drawing/2014/main" id="{E06575B1-13BD-4382-8B4D-DDFF087ABF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33354D5-6361-4A48-A937-F0B766F76854}"/>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2029869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AFDB99-7F23-4358-B042-3393BD34241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61F322C-FF4B-476C-8046-7CA015D76B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C0C22E7B-92F8-4352-A423-E90457E57A2C}"/>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5" name="Espace réservé du pied de page 4">
            <a:extLst>
              <a:ext uri="{FF2B5EF4-FFF2-40B4-BE49-F238E27FC236}">
                <a16:creationId xmlns:a16="http://schemas.microsoft.com/office/drawing/2014/main" id="{BF3DE433-5171-4028-9865-53081A29806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256F9EF-7027-4C52-864E-1C0CA97A5711}"/>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2771233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17BF85-B9AD-4364-AD60-D87E71EE7B2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C115633-6617-4C73-98EC-D40AD61BA72C}"/>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0436326-7AE6-40D4-8A0D-66DE4BF365F6}"/>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4CD5B6F1-2686-492F-831B-57C25CE7D37B}"/>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6" name="Espace réservé du pied de page 5">
            <a:extLst>
              <a:ext uri="{FF2B5EF4-FFF2-40B4-BE49-F238E27FC236}">
                <a16:creationId xmlns:a16="http://schemas.microsoft.com/office/drawing/2014/main" id="{37CF6E92-595C-4759-B775-155B3A6E260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338A847-CCDD-4651-9385-5CA9846D5646}"/>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1960196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8A006F-56AE-4980-B8F3-03F1D8E1A4C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B59B392-1CFB-4194-B102-6E3860FBCF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F8579F04-47A5-4A39-B89E-18FB08291727}"/>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B0E7660-2B93-44F6-8799-54395AA7CC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59CB3AFC-830F-43F1-A256-CACDB686A9A2}"/>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CF187EF-4440-4EE3-8B89-994016E8D484}"/>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8" name="Espace réservé du pied de page 7">
            <a:extLst>
              <a:ext uri="{FF2B5EF4-FFF2-40B4-BE49-F238E27FC236}">
                <a16:creationId xmlns:a16="http://schemas.microsoft.com/office/drawing/2014/main" id="{DA46F202-613D-42C3-AB48-EB7F19677FD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A7295F7-C55A-4349-B2DD-2304666BE3A2}"/>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1339063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16BE07-7B46-4A8A-9AC2-E719A900E2D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0370868-8A11-4F0E-AC40-33BEBC28D835}"/>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4" name="Espace réservé du pied de page 3">
            <a:extLst>
              <a:ext uri="{FF2B5EF4-FFF2-40B4-BE49-F238E27FC236}">
                <a16:creationId xmlns:a16="http://schemas.microsoft.com/office/drawing/2014/main" id="{963AC382-C7A5-4513-ACCD-EC9AEB61D10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F9FAA34-2595-485A-91B0-5C30ED3F73B2}"/>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3089570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3572C46-1F77-4CAD-8A34-F1A67476301F}"/>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3" name="Espace réservé du pied de page 2">
            <a:extLst>
              <a:ext uri="{FF2B5EF4-FFF2-40B4-BE49-F238E27FC236}">
                <a16:creationId xmlns:a16="http://schemas.microsoft.com/office/drawing/2014/main" id="{B34875B3-5A9E-47B8-BDD0-1A3F4DDB15A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E33E02E-21F5-4792-94D4-4F3068A83F16}"/>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3393504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654350-171F-4ED3-887E-3C1D4D88995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5372BC5-D64E-4B4C-8312-AE947319A0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08A39AA-438F-4BAE-80CE-46BD20DC14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F45C5F2-FE8C-44F9-9EBE-1014A3626D5F}"/>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6" name="Espace réservé du pied de page 5">
            <a:extLst>
              <a:ext uri="{FF2B5EF4-FFF2-40B4-BE49-F238E27FC236}">
                <a16:creationId xmlns:a16="http://schemas.microsoft.com/office/drawing/2014/main" id="{1DD74DC9-1448-4092-B760-064A49B19EB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68A18A9-5690-49D3-9E80-7EF3CB7B4006}"/>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1714945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3F86EA-2C4F-449D-A6BA-099AEADF0D6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7151E8C0-2171-40BD-9AE4-71BBAF0983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6CF7DBE-5172-4A12-9BD5-01B1B9D387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4BBFF8-33A3-46C8-AD10-413006B08026}"/>
              </a:ext>
            </a:extLst>
          </p:cNvPr>
          <p:cNvSpPr>
            <a:spLocks noGrp="1"/>
          </p:cNvSpPr>
          <p:nvPr>
            <p:ph type="dt" sz="half" idx="10"/>
          </p:nvPr>
        </p:nvSpPr>
        <p:spPr/>
        <p:txBody>
          <a:bodyPr/>
          <a:lstStyle/>
          <a:p>
            <a:fld id="{0064A18B-7B56-4AEE-ADAE-4DF8E8B46401}" type="datetimeFigureOut">
              <a:rPr lang="fr-FR" smtClean="0"/>
              <a:t>06/03/2025</a:t>
            </a:fld>
            <a:endParaRPr lang="fr-FR"/>
          </a:p>
        </p:txBody>
      </p:sp>
      <p:sp>
        <p:nvSpPr>
          <p:cNvPr id="6" name="Espace réservé du pied de page 5">
            <a:extLst>
              <a:ext uri="{FF2B5EF4-FFF2-40B4-BE49-F238E27FC236}">
                <a16:creationId xmlns:a16="http://schemas.microsoft.com/office/drawing/2014/main" id="{48C971A0-C585-4DA0-BAF2-8573E5D3B15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505EDB9-0C38-450A-A9A0-D9C4A1D647D4}"/>
              </a:ext>
            </a:extLst>
          </p:cNvPr>
          <p:cNvSpPr>
            <a:spLocks noGrp="1"/>
          </p:cNvSpPr>
          <p:nvPr>
            <p:ph type="sldNum" sz="quarter" idx="12"/>
          </p:nvPr>
        </p:nvSpPr>
        <p:spPr/>
        <p:txBody>
          <a:bodyPr/>
          <a:lstStyle/>
          <a:p>
            <a:fld id="{6587DC83-ACC0-4B86-8D83-7D55029DF1E0}" type="slidenum">
              <a:rPr lang="fr-FR" smtClean="0"/>
              <a:t>‹N°›</a:t>
            </a:fld>
            <a:endParaRPr lang="fr-FR"/>
          </a:p>
        </p:txBody>
      </p:sp>
    </p:spTree>
    <p:extLst>
      <p:ext uri="{BB962C8B-B14F-4D97-AF65-F5344CB8AC3E}">
        <p14:creationId xmlns:p14="http://schemas.microsoft.com/office/powerpoint/2010/main" val="2480134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65F3898-8FB1-46C2-AD36-94BBB79FB1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414F5AE-89B5-42F1-AAF1-C92562F784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1F8812E-04EA-4581-8885-E1FFC95F2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64A18B-7B56-4AEE-ADAE-4DF8E8B46401}" type="datetimeFigureOut">
              <a:rPr lang="fr-FR" smtClean="0"/>
              <a:t>06/03/2025</a:t>
            </a:fld>
            <a:endParaRPr lang="fr-FR"/>
          </a:p>
        </p:txBody>
      </p:sp>
      <p:sp>
        <p:nvSpPr>
          <p:cNvPr id="5" name="Espace réservé du pied de page 4">
            <a:extLst>
              <a:ext uri="{FF2B5EF4-FFF2-40B4-BE49-F238E27FC236}">
                <a16:creationId xmlns:a16="http://schemas.microsoft.com/office/drawing/2014/main" id="{577EF4EC-09E4-4DB8-ADE8-FE243A20C7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46CFE2E-B65A-48F5-9F7D-E52ECD3F3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7DC83-ACC0-4B86-8D83-7D55029DF1E0}" type="slidenum">
              <a:rPr lang="fr-FR" smtClean="0"/>
              <a:t>‹N°›</a:t>
            </a:fld>
            <a:endParaRPr lang="fr-FR"/>
          </a:p>
        </p:txBody>
      </p:sp>
    </p:spTree>
    <p:extLst>
      <p:ext uri="{BB962C8B-B14F-4D97-AF65-F5344CB8AC3E}">
        <p14:creationId xmlns:p14="http://schemas.microsoft.com/office/powerpoint/2010/main" val="3434366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0D2AEED-7BBA-4E9F-9185-AD5950774BDF}"/>
              </a:ext>
            </a:extLst>
          </p:cNvPr>
          <p:cNvSpPr>
            <a:spLocks noGrp="1"/>
          </p:cNvSpPr>
          <p:nvPr>
            <p:ph idx="1"/>
          </p:nvPr>
        </p:nvSpPr>
        <p:spPr>
          <a:xfrm>
            <a:off x="838200" y="200026"/>
            <a:ext cx="10515600" cy="972993"/>
          </a:xfrm>
        </p:spPr>
        <p:txBody>
          <a:bodyPr>
            <a:normAutofit/>
          </a:bodyPr>
          <a:lstStyle/>
          <a:p>
            <a:r>
              <a:rPr lang="en-US" sz="2000" b="1" dirty="0"/>
              <a:t>Exercise 1:</a:t>
            </a:r>
            <a:r>
              <a:rPr lang="en-US" sz="2000" dirty="0"/>
              <a:t> </a:t>
            </a:r>
            <a:r>
              <a:rPr lang="en-US" sz="2000" b="1" dirty="0"/>
              <a:t>present simple, present perfect, past simple. </a:t>
            </a:r>
            <a:r>
              <a:rPr lang="en-US" sz="2000" dirty="0"/>
              <a:t>Put the verbs in the correct tense.</a:t>
            </a:r>
            <a:endParaRPr lang="fr-FR" sz="2000" dirty="0"/>
          </a:p>
          <a:p>
            <a:endParaRPr lang="fr-FR" sz="2000" dirty="0"/>
          </a:p>
        </p:txBody>
      </p:sp>
      <p:pic>
        <p:nvPicPr>
          <p:cNvPr id="7" name="Image 6">
            <a:extLst>
              <a:ext uri="{FF2B5EF4-FFF2-40B4-BE49-F238E27FC236}">
                <a16:creationId xmlns:a16="http://schemas.microsoft.com/office/drawing/2014/main" id="{D41F1C69-6F00-4244-A1B1-B1C4393B3FA8}"/>
              </a:ext>
            </a:extLst>
          </p:cNvPr>
          <p:cNvPicPr/>
          <p:nvPr/>
        </p:nvPicPr>
        <p:blipFill rotWithShape="1">
          <a:blip r:embed="rId2"/>
          <a:srcRect l="2214"/>
          <a:stretch/>
        </p:blipFill>
        <p:spPr bwMode="auto">
          <a:xfrm>
            <a:off x="1062182" y="705137"/>
            <a:ext cx="9254836" cy="610062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90713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FA4544E-CD1F-430C-81B6-2CE5EED3393A}"/>
              </a:ext>
            </a:extLst>
          </p:cNvPr>
          <p:cNvSpPr>
            <a:spLocks noGrp="1"/>
          </p:cNvSpPr>
          <p:nvPr>
            <p:ph idx="1"/>
          </p:nvPr>
        </p:nvSpPr>
        <p:spPr>
          <a:xfrm>
            <a:off x="838200" y="249382"/>
            <a:ext cx="10515600" cy="1154545"/>
          </a:xfrm>
        </p:spPr>
        <p:txBody>
          <a:bodyPr/>
          <a:lstStyle/>
          <a:p>
            <a:r>
              <a:rPr lang="en-US" b="1" dirty="0"/>
              <a:t>Exercise 2: present simple, present perfect. </a:t>
            </a:r>
            <a:r>
              <a:rPr lang="en-US" dirty="0"/>
              <a:t>Put the verbs in the correct tense.</a:t>
            </a:r>
            <a:endParaRPr lang="fr-FR" dirty="0"/>
          </a:p>
          <a:p>
            <a:endParaRPr lang="fr-FR" dirty="0"/>
          </a:p>
        </p:txBody>
      </p:sp>
      <p:pic>
        <p:nvPicPr>
          <p:cNvPr id="4" name="Image 3">
            <a:extLst>
              <a:ext uri="{FF2B5EF4-FFF2-40B4-BE49-F238E27FC236}">
                <a16:creationId xmlns:a16="http://schemas.microsoft.com/office/drawing/2014/main" id="{A98D9CA5-D017-456F-AC30-5002E8448548}"/>
              </a:ext>
            </a:extLst>
          </p:cNvPr>
          <p:cNvPicPr/>
          <p:nvPr/>
        </p:nvPicPr>
        <p:blipFill>
          <a:blip r:embed="rId2"/>
          <a:stretch>
            <a:fillRect/>
          </a:stretch>
        </p:blipFill>
        <p:spPr>
          <a:xfrm>
            <a:off x="995219" y="1339272"/>
            <a:ext cx="9977582" cy="4867564"/>
          </a:xfrm>
          <a:prstGeom prst="rect">
            <a:avLst/>
          </a:prstGeom>
        </p:spPr>
      </p:pic>
    </p:spTree>
    <p:extLst>
      <p:ext uri="{BB962C8B-B14F-4D97-AF65-F5344CB8AC3E}">
        <p14:creationId xmlns:p14="http://schemas.microsoft.com/office/powerpoint/2010/main" val="3507755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8626E355-0273-4047-BE25-31F47C2DAF0A}"/>
              </a:ext>
            </a:extLst>
          </p:cNvPr>
          <p:cNvSpPr>
            <a:spLocks noGrp="1"/>
          </p:cNvSpPr>
          <p:nvPr>
            <p:ph idx="1"/>
          </p:nvPr>
        </p:nvSpPr>
        <p:spPr>
          <a:xfrm>
            <a:off x="73891" y="240144"/>
            <a:ext cx="11979564" cy="6770256"/>
          </a:xfrm>
        </p:spPr>
        <p:txBody>
          <a:bodyPr>
            <a:normAutofit fontScale="62500" lnSpcReduction="20000"/>
          </a:bodyPr>
          <a:lstStyle/>
          <a:p>
            <a:pPr algn="just"/>
            <a:r>
              <a:rPr lang="en-US" b="1" dirty="0"/>
              <a:t>Exercise 3:</a:t>
            </a:r>
            <a:r>
              <a:rPr lang="en-US" dirty="0"/>
              <a:t> highlight phrases that emphasize the importance of the study, the scientific approach and current or previous thinking</a:t>
            </a:r>
            <a:endParaRPr lang="fr-FR" dirty="0"/>
          </a:p>
          <a:p>
            <a:pPr marL="0" indent="0" algn="just">
              <a:buNone/>
            </a:pPr>
            <a:r>
              <a:rPr lang="fr-FR" sz="3400" b="1" dirty="0"/>
              <a:t>Abstract</a:t>
            </a:r>
            <a:endParaRPr lang="fr-FR" sz="3400" dirty="0"/>
          </a:p>
          <a:p>
            <a:pPr marL="0" indent="0" algn="just">
              <a:buNone/>
            </a:pPr>
            <a:r>
              <a:rPr lang="en-US" sz="3400" dirty="0"/>
              <a:t>The earliest hominin archaeological sites preserve a record of stone tools used for cutting and pounding. Traditionally, sharp-edged flakes were seen as the primary means by which our earliest ancestors interacted with the world. The importance of pounding tools is increasingly apparent. In some cases, they have been compared with stone hammers and anvils used by chimpanzees for nut-cracking. However, there has been little focus on providing a robust descriptive and quantitative characterization of chimpanzee stone tools, allowing for meaningful comparisons between chimpanzee groups and with archaeological artefacts. Here we apply a primate archaeological approach to characterize the range of chimpanzee nut-cracking stone tools from </a:t>
            </a:r>
            <a:r>
              <a:rPr lang="en-US" sz="3400" dirty="0" err="1"/>
              <a:t>Djouroutou</a:t>
            </a:r>
            <a:r>
              <a:rPr lang="en-US" sz="3400" dirty="0"/>
              <a:t> in the </a:t>
            </a:r>
            <a:r>
              <a:rPr lang="en-US" sz="3400" dirty="0" err="1"/>
              <a:t>Taï</a:t>
            </a:r>
            <a:r>
              <a:rPr lang="en-US" sz="3400" dirty="0"/>
              <a:t> National Park. By combining a techno-typological analysis, and two- and three-dimensional measures of damage, we identify clear differences in the location and extent of damage between nut-cracking hammerstones and anvils used at </a:t>
            </a:r>
            <a:r>
              <a:rPr lang="en-US" sz="3400" dirty="0" err="1"/>
              <a:t>Djouroutou</a:t>
            </a:r>
            <a:r>
              <a:rPr lang="en-US" sz="3400" dirty="0"/>
              <a:t> and when compared with other wild chimpanzee populations. Furthermore, we discuss these results in relation to interpretations of </a:t>
            </a:r>
            <a:r>
              <a:rPr lang="en-US" sz="3400" dirty="0" err="1"/>
              <a:t>Plio</a:t>
            </a:r>
            <a:r>
              <a:rPr lang="en-US" sz="3400" dirty="0"/>
              <a:t>-Pleistocene percussive technology. We highlight potential difficulties in identifying the underlying function of percussive artefacts based on morphological or techno-typological attributes alone. The material record from </a:t>
            </a:r>
            <a:r>
              <a:rPr lang="en-US" sz="3400" dirty="0" err="1"/>
              <a:t>Djouroutou</a:t>
            </a:r>
            <a:r>
              <a:rPr lang="en-US" sz="3400" dirty="0"/>
              <a:t> represents an important new datum of chimpanzee regional and material culture.</a:t>
            </a:r>
            <a:endParaRPr lang="fr-FR" sz="3400" dirty="0"/>
          </a:p>
          <a:p>
            <a:pPr marL="0" lvl="0" indent="0" algn="just">
              <a:buNone/>
            </a:pPr>
            <a:r>
              <a:rPr lang="fr-FR" sz="3400" b="1" dirty="0"/>
              <a:t>Introduction</a:t>
            </a:r>
          </a:p>
          <a:p>
            <a:pPr marL="0" indent="0" algn="just">
              <a:buNone/>
            </a:pPr>
            <a:r>
              <a:rPr lang="en-US" sz="3400" dirty="0"/>
              <a:t>Our earliest ancestors used a variety of stone tools to interact with, and modify the world around them [1–4]. Tools used for cutting and pounding tasks provided a competitive advantage in accessing different food sources, thus influencing the cultural and biological evolution of our species [5,6]. The role of percussive artefacts for understanding </a:t>
            </a:r>
            <a:r>
              <a:rPr lang="en-US" sz="3400" dirty="0" err="1"/>
              <a:t>Plio</a:t>
            </a:r>
            <a:r>
              <a:rPr lang="en-US" sz="3400" dirty="0"/>
              <a:t>-Pleistocene hominin subsistence has received far less attention compared with stone flake technology [7–10]. Both hammerstones and anvils used for percussive </a:t>
            </a:r>
            <a:r>
              <a:rPr lang="en-US" sz="3400" dirty="0" err="1"/>
              <a:t>behaviours</a:t>
            </a:r>
            <a:r>
              <a:rPr lang="en-US" sz="3400" dirty="0"/>
              <a:t> have been identified at several </a:t>
            </a:r>
            <a:r>
              <a:rPr lang="en-US" sz="3400" dirty="0" err="1"/>
              <a:t>Plio</a:t>
            </a:r>
            <a:r>
              <a:rPr lang="en-US" sz="3400" dirty="0"/>
              <a:t>-Pleistocene archaeological sites and indeed form a component of archaeological assemblages into the Later Stone Age [1,7,9–14].</a:t>
            </a:r>
            <a:endParaRPr lang="fr-FR" sz="3400" dirty="0"/>
          </a:p>
          <a:p>
            <a:pPr algn="just"/>
            <a:endParaRPr lang="fr-FR" dirty="0"/>
          </a:p>
        </p:txBody>
      </p:sp>
    </p:spTree>
    <p:extLst>
      <p:ext uri="{BB962C8B-B14F-4D97-AF65-F5344CB8AC3E}">
        <p14:creationId xmlns:p14="http://schemas.microsoft.com/office/powerpoint/2010/main" val="1208152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B1EF79E-8DF4-4EB9-8FA0-74172196742A}"/>
              </a:ext>
            </a:extLst>
          </p:cNvPr>
          <p:cNvSpPr>
            <a:spLocks noGrp="1"/>
          </p:cNvSpPr>
          <p:nvPr>
            <p:ph idx="1"/>
          </p:nvPr>
        </p:nvSpPr>
        <p:spPr>
          <a:xfrm>
            <a:off x="323273" y="193964"/>
            <a:ext cx="11030527" cy="6585527"/>
          </a:xfrm>
        </p:spPr>
        <p:txBody>
          <a:bodyPr>
            <a:normAutofit fontScale="92500" lnSpcReduction="10000"/>
          </a:bodyPr>
          <a:lstStyle/>
          <a:p>
            <a:r>
              <a:rPr lang="en-US" b="1" dirty="0"/>
              <a:t>Exercise 4: countable and uncountable nouns. </a:t>
            </a:r>
            <a:r>
              <a:rPr lang="en-US" dirty="0"/>
              <a:t>The following sentences contain mistakes regarding uncountable nouns that have mistakenly been used as if they were countable. Identify the mistakes and correct them. </a:t>
            </a:r>
            <a:endParaRPr lang="fr-FR" dirty="0"/>
          </a:p>
          <a:p>
            <a:r>
              <a:rPr lang="en-US" dirty="0"/>
              <a:t>1. As far as we know, there has only been one research in this fi </a:t>
            </a:r>
            <a:r>
              <a:rPr lang="en-US" dirty="0" err="1"/>
              <a:t>eld</a:t>
            </a:r>
            <a:r>
              <a:rPr lang="en-US" dirty="0"/>
              <a:t>. </a:t>
            </a:r>
            <a:endParaRPr lang="fr-FR" dirty="0"/>
          </a:p>
          <a:p>
            <a:r>
              <a:rPr lang="en-US" dirty="0"/>
              <a:t>2. These money are collected once a month. </a:t>
            </a:r>
            <a:endParaRPr lang="fr-FR" dirty="0"/>
          </a:p>
          <a:p>
            <a:r>
              <a:rPr lang="en-US" dirty="0"/>
              <a:t>3. This may be an evidence for astrologists.</a:t>
            </a:r>
            <a:endParaRPr lang="fr-FR" dirty="0"/>
          </a:p>
          <a:p>
            <a:r>
              <a:rPr lang="en-US" dirty="0"/>
              <a:t>4. About 60% of the feedbacks were negative. </a:t>
            </a:r>
            <a:endParaRPr lang="fr-FR" dirty="0"/>
          </a:p>
          <a:p>
            <a:r>
              <a:rPr lang="en-US" dirty="0"/>
              <a:t>5. Several </a:t>
            </a:r>
            <a:r>
              <a:rPr lang="en-US" dirty="0" err="1"/>
              <a:t>informations</a:t>
            </a:r>
            <a:r>
              <a:rPr lang="en-US" dirty="0"/>
              <a:t> are now available. </a:t>
            </a:r>
            <a:endParaRPr lang="fr-FR" dirty="0"/>
          </a:p>
          <a:p>
            <a:r>
              <a:rPr lang="en-US" dirty="0"/>
              <a:t>6. The earthquake caused few damages and no fatalities. </a:t>
            </a:r>
            <a:endParaRPr lang="fr-FR" dirty="0"/>
          </a:p>
          <a:p>
            <a:r>
              <a:rPr lang="en-US" dirty="0"/>
              <a:t>7. </a:t>
            </a:r>
            <a:r>
              <a:rPr lang="en-US" dirty="0" err="1"/>
              <a:t>Garbages</a:t>
            </a:r>
            <a:r>
              <a:rPr lang="en-US" dirty="0"/>
              <a:t> represent a big problem in the process of urbanization. In fact they cause…</a:t>
            </a:r>
            <a:endParaRPr lang="fr-FR" dirty="0"/>
          </a:p>
          <a:p>
            <a:r>
              <a:rPr lang="en-US" dirty="0"/>
              <a:t>8. They did a training during the course. </a:t>
            </a:r>
            <a:endParaRPr lang="fr-FR" dirty="0"/>
          </a:p>
          <a:p>
            <a:r>
              <a:rPr lang="en-US" dirty="0"/>
              <a:t>9. She was the only child of a blind father (he was struck by a lightning) and a mother who died of a cancer when she was a teenager. </a:t>
            </a:r>
            <a:endParaRPr lang="fr-FR" dirty="0"/>
          </a:p>
          <a:p>
            <a:r>
              <a:rPr lang="en-US" dirty="0"/>
              <a:t>10. The </a:t>
            </a:r>
            <a:r>
              <a:rPr lang="en-US" dirty="0" err="1"/>
              <a:t>sheeps</a:t>
            </a:r>
            <a:r>
              <a:rPr lang="en-US" dirty="0"/>
              <a:t> appeared to be in a good health and gained weight like the normal control </a:t>
            </a:r>
            <a:r>
              <a:rPr lang="en-US" dirty="0" err="1"/>
              <a:t>sheeps</a:t>
            </a:r>
            <a:r>
              <a:rPr lang="en-US" dirty="0"/>
              <a:t>.</a:t>
            </a:r>
            <a:endParaRPr lang="fr-FR" dirty="0"/>
          </a:p>
          <a:p>
            <a:endParaRPr lang="fr-FR" dirty="0"/>
          </a:p>
        </p:txBody>
      </p:sp>
    </p:spTree>
    <p:extLst>
      <p:ext uri="{BB962C8B-B14F-4D97-AF65-F5344CB8AC3E}">
        <p14:creationId xmlns:p14="http://schemas.microsoft.com/office/powerpoint/2010/main" val="71153649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566</Words>
  <Application>Microsoft Office PowerPoint</Application>
  <PresentationFormat>Grand écran</PresentationFormat>
  <Paragraphs>18</Paragraphs>
  <Slides>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vt:i4>
      </vt:variant>
    </vt:vector>
  </HeadingPairs>
  <TitlesOfParts>
    <vt:vector size="8" baseType="lpstr">
      <vt:lpstr>Arial</vt:lpstr>
      <vt:lpstr>Calibri</vt:lpstr>
      <vt:lpstr>Calibri Light</vt:lpstr>
      <vt:lpstr>Thème Office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INFOTECH</dc:creator>
  <cp:lastModifiedBy>INFOTECH</cp:lastModifiedBy>
  <cp:revision>4</cp:revision>
  <dcterms:created xsi:type="dcterms:W3CDTF">2025-02-13T10:12:00Z</dcterms:created>
  <dcterms:modified xsi:type="dcterms:W3CDTF">2025-03-06T06:30:11Z</dcterms:modified>
</cp:coreProperties>
</file>