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36FD4-EDD8-4976-8727-B21418880A79}" type="datetimeFigureOut">
              <a:rPr lang="en-US" smtClean="0"/>
              <a:t>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08589-BEFF-4620-972E-41C68CF239B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464324-04EC-42C4-A65B-52E3B0633FB2}" type="slidenum">
              <a:rPr lang="en-US"/>
              <a:pPr fontAlgn="base">
                <a:spcBef>
                  <a:spcPct val="0"/>
                </a:spcBef>
                <a:spcAft>
                  <a:spcPct val="0"/>
                </a:spcAft>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94A3DB-6E86-4422-AF6D-51B4A008EFA4}" type="slidenum">
              <a:rPr lang="en-US">
                <a:latin typeface="Arial" charset="0"/>
                <a:cs typeface="Arial" charset="0"/>
              </a:rPr>
              <a:pPr fontAlgn="base">
                <a:spcBef>
                  <a:spcPct val="0"/>
                </a:spcBef>
                <a:spcAft>
                  <a:spcPct val="0"/>
                </a:spcAft>
              </a:pPr>
              <a:t>8</a:t>
            </a:fld>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37FB16-87EA-4FA9-B6AF-AC7B1A489345}"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7FB16-87EA-4FA9-B6AF-AC7B1A489345}"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7FB16-87EA-4FA9-B6AF-AC7B1A489345}"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7FB16-87EA-4FA9-B6AF-AC7B1A489345}"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7FB16-87EA-4FA9-B6AF-AC7B1A489345}"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37FB16-87EA-4FA9-B6AF-AC7B1A489345}"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37FB16-87EA-4FA9-B6AF-AC7B1A489345}"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37FB16-87EA-4FA9-B6AF-AC7B1A489345}"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7FB16-87EA-4FA9-B6AF-AC7B1A489345}"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7FB16-87EA-4FA9-B6AF-AC7B1A489345}"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7FB16-87EA-4FA9-B6AF-AC7B1A489345}"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D82CE-0661-4871-BC59-37EE21132C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7FB16-87EA-4FA9-B6AF-AC7B1A489345}" type="datetimeFigureOut">
              <a:rPr lang="en-US" smtClean="0"/>
              <a:t>2/20/2021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D82CE-0661-4871-BC59-37EE21132C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500063"/>
            <a:ext cx="8229600" cy="5643562"/>
          </a:xfrm>
        </p:spPr>
        <p:txBody>
          <a:bodyPr/>
          <a:lstStyle/>
          <a:p>
            <a:r>
              <a:rPr lang="fr-FR" smtClean="0"/>
              <a:t/>
            </a:r>
            <a:br>
              <a:rPr lang="fr-FR" smtClean="0"/>
            </a:br>
            <a:r>
              <a:rPr lang="fr-FR" smtClean="0"/>
              <a:t/>
            </a:r>
            <a:br>
              <a:rPr lang="fr-FR" smtClean="0"/>
            </a:br>
            <a:r>
              <a:rPr lang="fr-FR" b="1" smtClean="0"/>
              <a:t>Cours de Réplication Réparation et Recombinaison</a:t>
            </a:r>
            <a:br>
              <a:rPr lang="fr-FR" b="1" smtClean="0"/>
            </a:br>
            <a:r>
              <a:rPr lang="fr-FR" b="1" smtClean="0"/>
              <a:t>M1 GFA </a:t>
            </a:r>
            <a:br>
              <a:rPr lang="fr-FR" b="1" smtClean="0"/>
            </a:br>
            <a:r>
              <a:rPr lang="fr-FR" b="1" smtClean="0"/>
              <a:t>Par Mme Atmani Dina</a:t>
            </a:r>
            <a:endParaRPr lang="en-US" b="1" smtClean="0"/>
          </a:p>
        </p:txBody>
      </p:sp>
      <p:pic>
        <p:nvPicPr>
          <p:cNvPr id="7" name="Recorded Sound">
            <a:hlinkClick r:id="" action="ppaction://media"/>
          </p:cNvPr>
          <p:cNvPicPr>
            <a:picLocks noRot="1" noChangeAspect="1"/>
          </p:cNvPicPr>
          <p:nvPr>
            <a:wavAudioFile r:embed="rId1" name="Recorded Sound"/>
          </p:nvPr>
        </p:nvPicPr>
        <p:blipFill>
          <a:blip r:embed="rId3"/>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9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0"/>
            <a:ext cx="9144000" cy="7078663"/>
          </a:xfrm>
          <a:prstGeom prst="rect">
            <a:avLst/>
          </a:prstGeom>
          <a:noFill/>
          <a:ln w="9525">
            <a:noFill/>
            <a:miter lim="800000"/>
            <a:headEnd/>
            <a:tailEnd/>
          </a:ln>
        </p:spPr>
        <p:txBody>
          <a:bodyPr>
            <a:spAutoFit/>
          </a:bodyPr>
          <a:lstStyle/>
          <a:p>
            <a:endParaRPr lang="fr-FR" b="1">
              <a:latin typeface="Calibri" pitchFamily="34" charset="0"/>
            </a:endParaRPr>
          </a:p>
          <a:p>
            <a:pPr algn="ctr"/>
            <a:r>
              <a:rPr lang="en-US" sz="4000" b="1">
                <a:latin typeface="Calibri" pitchFamily="34" charset="0"/>
              </a:rPr>
              <a:t>Chez les procaryotes</a:t>
            </a:r>
          </a:p>
          <a:p>
            <a:pPr algn="just"/>
            <a:r>
              <a:rPr lang="fr-FR" sz="4400">
                <a:latin typeface="Calibri" pitchFamily="34" charset="0"/>
              </a:rPr>
              <a:t>La réplication de l’ADN requiert la présence de plus de 20 protéines, ayant chacune une fonction spécifique. Tout le système est appelé l’ADN réplicase ou le réplisome. La réplication de l’ADN est divisée en trois phases : l’initiation, l’élongation et la terminaison.</a:t>
            </a:r>
          </a:p>
        </p:txBody>
      </p:sp>
      <p:pic>
        <p:nvPicPr>
          <p:cNvPr id="3"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endParaRPr lang="ar-DZ" smtClean="0"/>
          </a:p>
        </p:txBody>
      </p:sp>
      <p:pic>
        <p:nvPicPr>
          <p:cNvPr id="10243" name="Picture 2"/>
          <p:cNvPicPr>
            <a:picLocks noGrp="1" noChangeAspect="1" noChangeArrowheads="1"/>
          </p:cNvPicPr>
          <p:nvPr>
            <p:ph idx="1"/>
          </p:nvPr>
        </p:nvPicPr>
        <p:blipFill>
          <a:blip r:embed="rId3"/>
          <a:srcRect/>
          <a:stretch>
            <a:fillRect/>
          </a:stretch>
        </p:blipFill>
        <p:spPr>
          <a:xfrm>
            <a:off x="428625" y="428625"/>
            <a:ext cx="8215313" cy="4214813"/>
          </a:xfrm>
          <a:noFill/>
        </p:spPr>
      </p:pic>
      <p:sp>
        <p:nvSpPr>
          <p:cNvPr id="10244" name="Rectangle 3"/>
          <p:cNvSpPr>
            <a:spLocks noChangeArrowheads="1"/>
          </p:cNvSpPr>
          <p:nvPr/>
        </p:nvSpPr>
        <p:spPr bwMode="auto">
          <a:xfrm>
            <a:off x="2357438" y="1714500"/>
            <a:ext cx="4241800" cy="708025"/>
          </a:xfrm>
          <a:prstGeom prst="rect">
            <a:avLst/>
          </a:prstGeom>
          <a:noFill/>
          <a:ln w="9525">
            <a:noFill/>
            <a:miter lim="800000"/>
            <a:headEnd/>
            <a:tailEnd/>
          </a:ln>
        </p:spPr>
        <p:txBody>
          <a:bodyPr>
            <a:spAutoFit/>
          </a:bodyPr>
          <a:lstStyle/>
          <a:p>
            <a:r>
              <a:rPr lang="en-US" sz="4000" b="1">
                <a:latin typeface="Calibri" pitchFamily="34" charset="0"/>
              </a:rPr>
              <a:t>L’initiation</a:t>
            </a:r>
            <a:endParaRPr lang="en-US" sz="4000">
              <a:latin typeface="Calibri" pitchFamily="34" charset="0"/>
            </a:endParaRPr>
          </a:p>
        </p:txBody>
      </p:sp>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9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endParaRPr lang="ar-DZ" smtClean="0"/>
          </a:p>
        </p:txBody>
      </p:sp>
      <p:sp>
        <p:nvSpPr>
          <p:cNvPr id="13315" name="Espace réservé du contenu 2"/>
          <p:cNvSpPr>
            <a:spLocks noGrp="1"/>
          </p:cNvSpPr>
          <p:nvPr>
            <p:ph idx="1"/>
          </p:nvPr>
        </p:nvSpPr>
        <p:spPr/>
        <p:txBody>
          <a:bodyPr/>
          <a:lstStyle/>
          <a:p>
            <a:endParaRPr lang="ar-DZ" smtClean="0"/>
          </a:p>
        </p:txBody>
      </p:sp>
      <p:pic>
        <p:nvPicPr>
          <p:cNvPr id="13316" name="Picture 10" descr="Résultat de recherche d'images pour &quot;réplication eucaryotes image&quot;"/>
          <p:cNvPicPr>
            <a:picLocks noChangeAspect="1" noChangeArrowheads="1"/>
          </p:cNvPicPr>
          <p:nvPr/>
        </p:nvPicPr>
        <p:blipFill>
          <a:blip r:embed="rId3"/>
          <a:srcRect/>
          <a:stretch>
            <a:fillRect/>
          </a:stretch>
        </p:blipFill>
        <p:spPr bwMode="auto">
          <a:xfrm>
            <a:off x="428625" y="285750"/>
            <a:ext cx="8715375" cy="6143625"/>
          </a:xfrm>
          <a:prstGeom prst="rect">
            <a:avLst/>
          </a:prstGeom>
          <a:noFill/>
          <a:ln w="9525">
            <a:noFill/>
            <a:miter lim="800000"/>
            <a:headEnd/>
            <a:tailEnd/>
          </a:ln>
        </p:spPr>
      </p:pic>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0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9144000" cy="3046413"/>
          </a:xfrm>
          <a:prstGeom prst="rect">
            <a:avLst/>
          </a:prstGeom>
          <a:noFill/>
          <a:ln w="9525">
            <a:noFill/>
            <a:miter lim="800000"/>
            <a:headEnd/>
            <a:tailEnd/>
          </a:ln>
        </p:spPr>
        <p:txBody>
          <a:bodyPr>
            <a:spAutoFit/>
          </a:bodyPr>
          <a:lstStyle/>
          <a:p>
            <a:pPr algn="just"/>
            <a:r>
              <a:rPr lang="fr-FR" sz="3200">
                <a:latin typeface="Calibri" pitchFamily="34" charset="0"/>
              </a:rPr>
              <a:t>La réplication étant un processus rigoureusement contrôlé, les chercheurs ont supposé qu’il doit y avoir un site d’initiation spécifique. L’origine de réplication oriC est constituée de 245pb contenant des séquences hautement conservées parmi les origines de réplication bactériennes.</a:t>
            </a:r>
            <a:endParaRPr lang="en-US" sz="3200">
              <a:latin typeface="Calibri" pitchFamily="34" charset="0"/>
            </a:endParaRPr>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3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srcRect/>
          <a:stretch>
            <a:fillRect/>
          </a:stretch>
        </p:blipFill>
        <p:spPr bwMode="auto">
          <a:xfrm>
            <a:off x="0" y="285750"/>
            <a:ext cx="8858250" cy="3071813"/>
          </a:xfrm>
          <a:prstGeom prst="rect">
            <a:avLst/>
          </a:prstGeom>
          <a:noFill/>
          <a:ln w="9525">
            <a:noFill/>
            <a:miter lim="800000"/>
            <a:headEnd/>
            <a:tailEnd/>
          </a:ln>
        </p:spPr>
      </p:pic>
      <p:pic>
        <p:nvPicPr>
          <p:cNvPr id="16387" name="Picture 4"/>
          <p:cNvPicPr>
            <a:picLocks noChangeAspect="1" noChangeArrowheads="1"/>
          </p:cNvPicPr>
          <p:nvPr/>
        </p:nvPicPr>
        <p:blipFill>
          <a:blip r:embed="rId4"/>
          <a:srcRect/>
          <a:stretch>
            <a:fillRect/>
          </a:stretch>
        </p:blipFill>
        <p:spPr bwMode="auto">
          <a:xfrm>
            <a:off x="0" y="3500438"/>
            <a:ext cx="8858250" cy="2786062"/>
          </a:xfrm>
          <a:prstGeom prst="rect">
            <a:avLst/>
          </a:prstGeom>
          <a:noFill/>
          <a:ln w="9525">
            <a:noFill/>
            <a:miter lim="800000"/>
            <a:headEnd/>
            <a:tailEnd/>
          </a:ln>
        </p:spPr>
      </p:pic>
      <p:pic>
        <p:nvPicPr>
          <p:cNvPr id="4" name="Recorded Sound">
            <a:hlinkClick r:id="" action="ppaction://media"/>
          </p:cNvPr>
          <p:cNvPicPr>
            <a:picLocks noRot="1" noChangeAspect="1"/>
          </p:cNvPicPr>
          <p:nvPr>
            <a:wavAudioFile r:embed="rId1" name="Recorded Sound"/>
          </p:nvPr>
        </p:nvPicPr>
        <p:blipFill>
          <a:blip r:embed="rId5"/>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2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474663"/>
            <a:ext cx="9144000" cy="5508625"/>
          </a:xfrm>
          <a:prstGeom prst="rect">
            <a:avLst/>
          </a:prstGeom>
          <a:noFill/>
          <a:ln w="9525">
            <a:noFill/>
            <a:miter lim="800000"/>
            <a:headEnd/>
            <a:tailEnd/>
          </a:ln>
        </p:spPr>
        <p:txBody>
          <a:bodyPr>
            <a:spAutoFit/>
          </a:bodyPr>
          <a:lstStyle/>
          <a:p>
            <a:pPr algn="just"/>
            <a:r>
              <a:rPr lang="fr-FR" sz="3200" dirty="0">
                <a:latin typeface="Calibri" pitchFamily="34" charset="0"/>
              </a:rPr>
              <a:t>La protéine SSB (single-</a:t>
            </a:r>
            <a:r>
              <a:rPr lang="fr-FR" sz="3200" dirty="0" err="1">
                <a:latin typeface="Calibri" pitchFamily="34" charset="0"/>
              </a:rPr>
              <a:t>strand</a:t>
            </a:r>
            <a:r>
              <a:rPr lang="fr-FR" sz="3200" dirty="0">
                <a:latin typeface="Calibri" pitchFamily="34" charset="0"/>
              </a:rPr>
              <a:t> </a:t>
            </a:r>
            <a:r>
              <a:rPr lang="fr-FR" sz="3200" dirty="0" err="1">
                <a:latin typeface="Calibri" pitchFamily="34" charset="0"/>
              </a:rPr>
              <a:t>binding</a:t>
            </a:r>
            <a:r>
              <a:rPr lang="fr-FR" sz="3200" dirty="0">
                <a:latin typeface="Calibri" pitchFamily="34" charset="0"/>
              </a:rPr>
              <a:t> </a:t>
            </a:r>
            <a:r>
              <a:rPr lang="fr-FR" sz="3200" dirty="0" err="1">
                <a:latin typeface="Calibri" pitchFamily="34" charset="0"/>
              </a:rPr>
              <a:t>protein</a:t>
            </a:r>
            <a:r>
              <a:rPr lang="fr-FR" sz="3200" dirty="0">
                <a:latin typeface="Calibri" pitchFamily="34" charset="0"/>
              </a:rPr>
              <a:t>) ou protéine de liaison à l’ADN monobrin, s’attache ensuite </a:t>
            </a:r>
            <a:r>
              <a:rPr lang="fr-FR" sz="3200" dirty="0" err="1">
                <a:latin typeface="Calibri" pitchFamily="34" charset="0"/>
              </a:rPr>
              <a:t>coopérativement</a:t>
            </a:r>
            <a:r>
              <a:rPr lang="fr-FR" sz="3200" dirty="0">
                <a:latin typeface="Calibri" pitchFamily="34" charset="0"/>
              </a:rPr>
              <a:t> à chacun des deux monobrins et les empêche de se </a:t>
            </a:r>
            <a:r>
              <a:rPr lang="fr-FR" sz="3200" dirty="0" err="1">
                <a:latin typeface="Calibri" pitchFamily="34" charset="0"/>
              </a:rPr>
              <a:t>rénaturer</a:t>
            </a:r>
            <a:r>
              <a:rPr lang="fr-FR" sz="3200" dirty="0">
                <a:latin typeface="Calibri" pitchFamily="34" charset="0"/>
              </a:rPr>
              <a:t> ; alors que la </a:t>
            </a:r>
            <a:r>
              <a:rPr lang="fr-FR" sz="3200" dirty="0" err="1">
                <a:latin typeface="Calibri" pitchFamily="34" charset="0"/>
              </a:rPr>
              <a:t>gyrase</a:t>
            </a:r>
            <a:r>
              <a:rPr lang="fr-FR" sz="3200" dirty="0">
                <a:latin typeface="Calibri" pitchFamily="34" charset="0"/>
              </a:rPr>
              <a:t> (ADN </a:t>
            </a:r>
            <a:r>
              <a:rPr lang="fr-FR" sz="3200" dirty="0" err="1">
                <a:latin typeface="Calibri" pitchFamily="34" charset="0"/>
              </a:rPr>
              <a:t>topoisomérase</a:t>
            </a:r>
            <a:r>
              <a:rPr lang="fr-FR" sz="3200" dirty="0">
                <a:latin typeface="Calibri" pitchFamily="34" charset="0"/>
              </a:rPr>
              <a:t> II) libère le stress topologique créé par la </a:t>
            </a:r>
            <a:r>
              <a:rPr lang="fr-FR" sz="3200" dirty="0" err="1">
                <a:latin typeface="Calibri" pitchFamily="34" charset="0"/>
              </a:rPr>
              <a:t>hélicase</a:t>
            </a:r>
            <a:r>
              <a:rPr lang="fr-FR" sz="3200" dirty="0">
                <a:latin typeface="Calibri" pitchFamily="34" charset="0"/>
              </a:rPr>
              <a:t>. La </a:t>
            </a:r>
            <a:r>
              <a:rPr lang="fr-FR" sz="3200" dirty="0" err="1">
                <a:latin typeface="Calibri" pitchFamily="34" charset="0"/>
              </a:rPr>
              <a:t>gyrase</a:t>
            </a:r>
            <a:r>
              <a:rPr lang="fr-FR" sz="3200" dirty="0">
                <a:latin typeface="Calibri" pitchFamily="34" charset="0"/>
              </a:rPr>
              <a:t> agit en convertissant l’énergie de l’ATP en un super enroulement. Elle a une forme de losange sur laquelle 200pb d’ADN peuvent s’enrouler.</a:t>
            </a:r>
          </a:p>
          <a:p>
            <a:endParaRPr lang="en-US" sz="3200" dirty="0">
              <a:latin typeface="Calibri" pitchFamily="34" charset="0"/>
            </a:endParaRPr>
          </a:p>
        </p:txBody>
      </p:sp>
      <p:pic>
        <p:nvPicPr>
          <p:cNvPr id="3"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17"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a:srcRect/>
          <a:stretch>
            <a:fillRect/>
          </a:stretch>
        </p:blipFill>
        <p:spPr bwMode="auto">
          <a:xfrm>
            <a:off x="0" y="1428750"/>
            <a:ext cx="9144000" cy="3786188"/>
          </a:xfrm>
          <a:prstGeom prst="rect">
            <a:avLst/>
          </a:prstGeom>
          <a:noFill/>
          <a:ln w="9525">
            <a:noFill/>
            <a:miter lim="800000"/>
            <a:headEnd/>
            <a:tailEnd/>
          </a:ln>
        </p:spPr>
      </p:pic>
      <p:sp>
        <p:nvSpPr>
          <p:cNvPr id="19459" name="Rectangle 4"/>
          <p:cNvSpPr>
            <a:spLocks noChangeArrowheads="1"/>
          </p:cNvSpPr>
          <p:nvPr/>
        </p:nvSpPr>
        <p:spPr bwMode="auto">
          <a:xfrm>
            <a:off x="0" y="0"/>
            <a:ext cx="9144000" cy="1077913"/>
          </a:xfrm>
          <a:prstGeom prst="rect">
            <a:avLst/>
          </a:prstGeom>
          <a:solidFill>
            <a:srgbClr val="00B0F0"/>
          </a:solidFill>
          <a:ln w="9525">
            <a:noFill/>
            <a:miter lim="800000"/>
            <a:headEnd/>
            <a:tailEnd/>
          </a:ln>
        </p:spPr>
        <p:txBody>
          <a:bodyPr>
            <a:spAutoFit/>
          </a:bodyPr>
          <a:lstStyle/>
          <a:p>
            <a:r>
              <a:rPr lang="fr-FR" sz="3200">
                <a:latin typeface="Calibri" pitchFamily="34" charset="0"/>
              </a:rPr>
              <a:t>Stabilisation de l’ADN simple brin par la protéine SSB.</a:t>
            </a:r>
            <a:endParaRPr lang="en-US" sz="3200">
              <a:latin typeface="Calibri" pitchFamily="34" charset="0"/>
            </a:endParaRPr>
          </a:p>
        </p:txBody>
      </p:sp>
      <p:sp>
        <p:nvSpPr>
          <p:cNvPr id="19460" name="Rectangle 5"/>
          <p:cNvSpPr>
            <a:spLocks noChangeArrowheads="1"/>
          </p:cNvSpPr>
          <p:nvPr/>
        </p:nvSpPr>
        <p:spPr bwMode="auto">
          <a:xfrm>
            <a:off x="0" y="5214938"/>
            <a:ext cx="9144000" cy="1570037"/>
          </a:xfrm>
          <a:prstGeom prst="rect">
            <a:avLst/>
          </a:prstGeom>
          <a:noFill/>
          <a:ln w="9525">
            <a:noFill/>
            <a:miter lim="800000"/>
            <a:headEnd/>
            <a:tailEnd/>
          </a:ln>
        </p:spPr>
        <p:txBody>
          <a:bodyPr>
            <a:spAutoFit/>
          </a:bodyPr>
          <a:lstStyle/>
          <a:p>
            <a:r>
              <a:rPr lang="fr-FR" sz="2400">
                <a:latin typeface="Calibri" pitchFamily="34" charset="0"/>
              </a:rPr>
              <a:t>L’initiation est la seule phase de la réplication de l’ADN qui est régulée. Cette régulation est telle que la réplication se fait une seule fois dans le cycle cellulaire. Le mécanisme de cette régulation n’est pas encore totalement connu.</a:t>
            </a:r>
            <a:endParaRPr lang="en-US" sz="2400">
              <a:latin typeface="Calibri" pitchFamily="34" charset="0"/>
            </a:endParaRPr>
          </a:p>
        </p:txBody>
      </p:sp>
      <p:pic>
        <p:nvPicPr>
          <p:cNvPr id="5" name="Recorded Sound">
            <a:hlinkClick r:id="" action="ppaction://media"/>
          </p:cNvPr>
          <p:cNvPicPr>
            <a:picLocks noRot="1" noChangeAspect="1"/>
          </p:cNvPicPr>
          <p:nvPr>
            <a:wavAudioFile r:embed="rId1" name="Recorded Sound"/>
          </p:nvPr>
        </p:nvPicPr>
        <p:blipFill>
          <a:blip r:embed="rId5"/>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8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0" y="2362200"/>
            <a:ext cx="9144000" cy="3686175"/>
          </a:xfrm>
          <a:prstGeom prst="rect">
            <a:avLst/>
          </a:prstGeom>
          <a:noFill/>
          <a:ln w="9525">
            <a:noFill/>
            <a:miter lim="800000"/>
            <a:headEnd/>
            <a:tailEnd/>
          </a:ln>
        </p:spPr>
      </p:pic>
      <p:sp>
        <p:nvSpPr>
          <p:cNvPr id="17411" name="TextBox 4"/>
          <p:cNvSpPr txBox="1">
            <a:spLocks noChangeArrowheads="1"/>
          </p:cNvSpPr>
          <p:nvPr/>
        </p:nvSpPr>
        <p:spPr bwMode="auto">
          <a:xfrm>
            <a:off x="533400" y="6019800"/>
            <a:ext cx="3352800" cy="646113"/>
          </a:xfrm>
          <a:prstGeom prst="rect">
            <a:avLst/>
          </a:prstGeom>
          <a:noFill/>
          <a:ln w="9525">
            <a:noFill/>
            <a:miter lim="800000"/>
            <a:headEnd/>
            <a:tailEnd/>
          </a:ln>
        </p:spPr>
        <p:txBody>
          <a:bodyPr wrap="none">
            <a:spAutoFit/>
          </a:bodyPr>
          <a:lstStyle/>
          <a:p>
            <a:r>
              <a:rPr lang="fr-FR" sz="3600" dirty="0">
                <a:latin typeface="Calibri" pitchFamily="34" charset="0"/>
              </a:rPr>
              <a:t>Primer=amorce</a:t>
            </a:r>
            <a:endParaRPr lang="en-US" sz="3600" dirty="0">
              <a:latin typeface="Calibri" pitchFamily="34" charset="0"/>
            </a:endParaRPr>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
        <p:nvSpPr>
          <p:cNvPr id="5" name="Rectangle 4"/>
          <p:cNvSpPr/>
          <p:nvPr/>
        </p:nvSpPr>
        <p:spPr>
          <a:xfrm>
            <a:off x="0" y="228600"/>
            <a:ext cx="9144000" cy="2246769"/>
          </a:xfrm>
          <a:prstGeom prst="rect">
            <a:avLst/>
          </a:prstGeom>
        </p:spPr>
        <p:txBody>
          <a:bodyPr wrap="square">
            <a:spAutoFit/>
          </a:bodyPr>
          <a:lstStyle/>
          <a:p>
            <a:r>
              <a:rPr lang="fr-FR" sz="2800" dirty="0" smtClean="0">
                <a:latin typeface="Calibri" pitchFamily="34" charset="0"/>
              </a:rPr>
              <a:t>En raison de l’incapacité des ADN polymérases à assurer une synthèse </a:t>
            </a:r>
            <a:r>
              <a:rPr lang="fr-FR" sz="2800" i="1" dirty="0" smtClean="0">
                <a:latin typeface="Calibri" pitchFamily="34" charset="0"/>
              </a:rPr>
              <a:t>de novo d’ADN, la réplication doit commencer par la synthèse d’une courte </a:t>
            </a:r>
            <a:r>
              <a:rPr lang="fr-FR" sz="2800" dirty="0" smtClean="0">
                <a:latin typeface="Calibri" pitchFamily="34" charset="0"/>
              </a:rPr>
              <a:t>amorce d’ARN (10 à 60 nucléotides) dotée d’une extrémité 3’OH à l’origine de la réplication par la </a:t>
            </a:r>
            <a:r>
              <a:rPr lang="fr-FR" sz="2800" dirty="0" err="1" smtClean="0">
                <a:latin typeface="Calibri" pitchFamily="34" charset="0"/>
              </a:rPr>
              <a:t>primase</a:t>
            </a:r>
            <a:r>
              <a:rPr lang="fr-FR" sz="2800" dirty="0" smtClean="0">
                <a:latin typeface="Calibri" pitchFamily="34" charset="0"/>
              </a:rPr>
              <a:t> (</a:t>
            </a:r>
            <a:r>
              <a:rPr lang="fr-FR" sz="2800" dirty="0" err="1" smtClean="0">
                <a:latin typeface="Calibri" pitchFamily="34" charset="0"/>
              </a:rPr>
              <a:t>DnaG</a:t>
            </a:r>
            <a:r>
              <a:rPr lang="fr-FR" sz="2800" dirty="0" smtClean="0">
                <a:latin typeface="Calibri" pitchFamily="34" charset="0"/>
              </a:rPr>
              <a:t>).</a:t>
            </a:r>
            <a:endParaRPr lang="en-US"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5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Words>
  <Application>Microsoft Office PowerPoint</Application>
  <PresentationFormat>On-screen Show (4:3)</PresentationFormat>
  <Paragraphs>13</Paragraphs>
  <Slides>9</Slides>
  <Notes>2</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Cours de Réplication Réparation et Recombinaison M1 GFA  Par Mme Atmani Dina</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Cours de Réplication Réparation et Recombinaison M1 GFA  Par Mme Atmani Dina</dc:title>
  <dc:creator>Dima Kilani</dc:creator>
  <cp:lastModifiedBy>Dima Kilani</cp:lastModifiedBy>
  <cp:revision>1</cp:revision>
  <dcterms:created xsi:type="dcterms:W3CDTF">2021-02-20T22:42:02Z</dcterms:created>
  <dcterms:modified xsi:type="dcterms:W3CDTF">2021-02-20T22:42:50Z</dcterms:modified>
</cp:coreProperties>
</file>